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8"/>
  </p:notesMasterIdLst>
  <p:sldIdLst>
    <p:sldId id="256" r:id="rId5"/>
    <p:sldId id="336" r:id="rId6"/>
    <p:sldId id="334" r:id="rId7"/>
    <p:sldId id="335" r:id="rId8"/>
    <p:sldId id="333" r:id="rId9"/>
    <p:sldId id="337" r:id="rId10"/>
    <p:sldId id="340" r:id="rId11"/>
    <p:sldId id="341" r:id="rId12"/>
    <p:sldId id="338" r:id="rId13"/>
    <p:sldId id="339" r:id="rId14"/>
    <p:sldId id="257" r:id="rId15"/>
    <p:sldId id="344" r:id="rId16"/>
    <p:sldId id="258" r:id="rId17"/>
    <p:sldId id="260" r:id="rId18"/>
    <p:sldId id="330" r:id="rId19"/>
    <p:sldId id="264" r:id="rId20"/>
    <p:sldId id="268" r:id="rId21"/>
    <p:sldId id="272" r:id="rId22"/>
    <p:sldId id="347" r:id="rId23"/>
    <p:sldId id="308" r:id="rId24"/>
    <p:sldId id="310" r:id="rId25"/>
    <p:sldId id="312" r:id="rId26"/>
    <p:sldId id="313" r:id="rId27"/>
    <p:sldId id="314" r:id="rId28"/>
    <p:sldId id="315" r:id="rId29"/>
    <p:sldId id="316" r:id="rId30"/>
    <p:sldId id="318" r:id="rId31"/>
    <p:sldId id="320" r:id="rId32"/>
    <p:sldId id="322" r:id="rId33"/>
    <p:sldId id="325" r:id="rId34"/>
    <p:sldId id="327" r:id="rId35"/>
    <p:sldId id="349" r:id="rId36"/>
    <p:sldId id="33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4595FB-D242-43ED-8F80-6D017D3C587E}" v="1" dt="2026-01-07T19:40:32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91"/>
    <p:restoredTop sz="96516"/>
  </p:normalViewPr>
  <p:slideViewPr>
    <p:cSldViewPr snapToGrid="0" snapToObjects="1">
      <p:cViewPr varScale="1">
        <p:scale>
          <a:sx n="97" d="100"/>
          <a:sy n="97" d="100"/>
        </p:scale>
        <p:origin x="4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atak, David J. (LARC-D308)" userId="48958a08-304b-4a20-a5c5-9c8fb2bc9299" providerId="ADAL" clId="{EA4595FB-D242-43ED-8F80-6D017D3C587E}"/>
    <pc:docChg chg="modSld">
      <pc:chgData name="Piatak, David J. (LARC-D308)" userId="48958a08-304b-4a20-a5c5-9c8fb2bc9299" providerId="ADAL" clId="{EA4595FB-D242-43ED-8F80-6D017D3C587E}" dt="2026-01-07T19:40:36.702" v="1" actId="1076"/>
      <pc:docMkLst>
        <pc:docMk/>
      </pc:docMkLst>
      <pc:sldChg chg="addSp modSp mod">
        <pc:chgData name="Piatak, David J. (LARC-D308)" userId="48958a08-304b-4a20-a5c5-9c8fb2bc9299" providerId="ADAL" clId="{EA4595FB-D242-43ED-8F80-6D017D3C587E}" dt="2026-01-07T19:40:36.702" v="1" actId="1076"/>
        <pc:sldMkLst>
          <pc:docMk/>
          <pc:sldMk cId="3207210687" sldId="334"/>
        </pc:sldMkLst>
        <pc:spChg chg="add mod">
          <ac:chgData name="Piatak, David J. (LARC-D308)" userId="48958a08-304b-4a20-a5c5-9c8fb2bc9299" providerId="ADAL" clId="{EA4595FB-D242-43ED-8F80-6D017D3C587E}" dt="2026-01-07T19:40:36.702" v="1" actId="1076"/>
          <ac:spMkLst>
            <pc:docMk/>
            <pc:sldMk cId="3207210687" sldId="334"/>
            <ac:spMk id="12" creationId="{E5669864-AD48-9C23-3D21-0977523DF0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E53BF-0ADE-FF49-B45D-9DA8386A708F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6BA6E-7892-7541-9AA9-0398EE193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28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C1679-3013-A449-B996-E9F571476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1C2B37-7102-B340-8799-C1DAB7ACC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F35DD-C2A2-E34B-85A7-5011BF2DE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43A0-0817-AE4F-A3A0-774AB1D5CD1C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26D13-B49F-9B43-87D5-A89D8347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08748-1C1A-CD4B-94B6-DB3011A11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90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C357-9FA3-8845-B1D2-18FA38CF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FC84F-BD95-5F4A-913A-0A7076D7C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4245A-31E2-5246-BD52-2195F99EA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222D-65C7-114D-AF8C-D2B3D81E39C5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9CBF8-5EDF-DE49-8CE1-0FB6F3DEB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FD518-F042-FA4F-B3F3-FA3FE32B1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1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07485-C458-C54D-AEDB-FDF0187EF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B2081-2BE6-AA4D-A833-C598060F9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E7849-4F6F-DD41-B513-DC6734197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0AF2E-8F06-DD4E-81F1-FC8377119F26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3AC97-5FC9-E14F-BE1A-811EA96A4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8A40E-03CB-CB4A-8A79-FEB9CA45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2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152D-D732-B74A-B820-1534332C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D2404-45D4-CA46-95F8-1A2AE77A9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7CA76-4C19-444E-B04A-E9F501C20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6EE6E-1449-1946-BCB5-5F81D0EC0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891D-2643-C146-BC0F-FEA71605D7D8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C18CD-E6AC-3B40-A64B-CF9C70786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E80AB-790F-9042-95E9-5E180BF3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4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E4B4D-D9A3-C240-9048-BE157D7AF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C81B7-C7DA-624F-82B2-BA28D42BE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E0D72-8088-924E-8BE8-F4D5826FC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E1BE15-9278-6A4F-9179-ADF4DF5B1D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B9202F-4874-6446-A803-5F0E1FBF56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1F3B1A-08DF-EF4B-80D1-E1D5EEAA3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EC334-09B0-E44C-9DFE-334EF81E230D}" type="datetime1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C9D64D-979A-3D40-996A-CB80BF7C3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966340-E669-9542-B7AB-A5D941C9D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1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320FF-F61C-AD44-97F4-93A1D94E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2E8B46-F9E2-EC48-A32E-922D6D616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52C9A-1013-8D44-950D-98769A3152E1}" type="datetime1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31DB6-FE6F-2040-A672-C524A273C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A9AF9-23CB-EF4A-87C8-97CDA256E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5123-55E5-8B4B-AB19-A9290D495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B1612-B85C-774C-B297-36D46477883D}" type="datetime1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895754-2BB5-0E4C-9BCF-394FF0F1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D6480-8685-A546-B857-79EE29A7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8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D65D5-32D4-D349-9D19-205D48532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7E49D-E282-2847-A75C-6A4FB311C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DF165-94F5-4240-B607-E88B1A1A8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4D680-7E42-2940-BC4C-275BDFD94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BC7D2-ECE2-F24B-BD89-6C0D18C15F25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87665-7528-A044-8F7F-2163FB045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B6AA0-1CC9-0443-AB7B-B8B3ED0DF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8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BB321-1148-2B44-A373-57CA91613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4EB389-5166-BB42-B95E-5B65A2133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815C4-980A-3B40-B87C-89E2E2CC7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720973-B9B2-FD45-9339-8A85A34A9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2185-E51F-7440-9D39-C1B02484B9B0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E1500-5CE7-0E4F-B5B5-4CDE0DDF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EB6F2-9DA6-7043-88F4-922888173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8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51E0-BC23-BC4B-9C8E-D6849A9C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40CFE-04DD-D04B-97F8-68D8E15C0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BF5C1-3F5B-E14F-B167-CF63C1550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B4361-531F-2049-AE11-C41F55385B3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2F1DD-665F-C543-8914-CF0B591C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9F550-6949-7E41-A629-393FED2F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71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CD97A1-0EB7-DE42-823F-E9BBD2014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FD0E4-4F12-4C49-8DF2-E1BB56F7B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88D53-CC5A-7840-AFF7-7B74DAC63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D3FA-B652-E543-845B-90BE69C4942D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20F07-C436-C04C-B18F-3E5CED2E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F088A-C631-6342-AEB9-20FBBFE0A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4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2C542E-8E96-E44D-89CA-489B97261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326A6-F3A2-284E-A4FA-7C2F160A8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F2FF6-7C29-7041-A7FF-A8D040FCE1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9D842-57D5-A14D-AE00-A8E1A98B70F2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D90DB-076E-814B-A38A-CF7A3ACA3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BC1AC-00DA-B241-9E48-BCD5B50D6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6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14AD-AA53-E942-9E54-5A309EEE6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5300"/>
            <a:ext cx="9144000" cy="175144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ptos" panose="020B0004020202020204" pitchFamily="34" charset="0"/>
              </a:rPr>
              <a:t>BSCW Computations Using KESTREL and AEROM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449E3-4A0A-8540-B4CD-C8046CC8B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27400"/>
            <a:ext cx="9144000" cy="23876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ptos" panose="020B0004020202020204" pitchFamily="34" charset="0"/>
              </a:rPr>
              <a:t>Walt Silva</a:t>
            </a:r>
          </a:p>
          <a:p>
            <a:r>
              <a:rPr lang="en-US" sz="2800" dirty="0">
                <a:latin typeface="Aptos" panose="020B0004020202020204" pitchFamily="34" charset="0"/>
              </a:rPr>
              <a:t>Emeritus Langley Associate (ELA)</a:t>
            </a:r>
          </a:p>
          <a:p>
            <a:r>
              <a:rPr lang="en-US" sz="2800" dirty="0">
                <a:latin typeface="Aptos" panose="020B0004020202020204" pitchFamily="34" charset="0"/>
              </a:rPr>
              <a:t>SciTech 2026, Orlando, FL</a:t>
            </a:r>
          </a:p>
          <a:p>
            <a:r>
              <a:rPr lang="en-US" sz="2800" dirty="0">
                <a:latin typeface="Aptos" panose="020B0004020202020204" pitchFamily="34" charset="0"/>
              </a:rPr>
              <a:t>January 14, 2026</a:t>
            </a:r>
          </a:p>
        </p:txBody>
      </p:sp>
    </p:spTree>
    <p:extLst>
      <p:ext uri="{BB962C8B-B14F-4D97-AF65-F5344CB8AC3E}">
        <p14:creationId xmlns:p14="http://schemas.microsoft.com/office/powerpoint/2010/main" val="15265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9D2BB-344F-464C-A243-AFE606F4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E76F7-C5F5-2742-9FC5-352746C93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ptos" panose="020B0004020202020204" pitchFamily="34" charset="0"/>
              </a:rPr>
              <a:t>Benchmark </a:t>
            </a:r>
            <a:r>
              <a:rPr lang="en-US" dirty="0" err="1">
                <a:latin typeface="Aptos" panose="020B0004020202020204" pitchFamily="34" charset="0"/>
              </a:rPr>
              <a:t>SuperCritical</a:t>
            </a:r>
            <a:r>
              <a:rPr lang="en-US" dirty="0">
                <a:latin typeface="Aptos" panose="020B0004020202020204" pitchFamily="34" charset="0"/>
              </a:rPr>
              <a:t> Wing (BSCW), Aeroelastic Prediction Workshop (</a:t>
            </a:r>
            <a:r>
              <a:rPr lang="en-US" dirty="0" err="1">
                <a:latin typeface="Aptos" panose="020B0004020202020204" pitchFamily="34" charset="0"/>
              </a:rPr>
              <a:t>AePW</a:t>
            </a:r>
            <a:r>
              <a:rPr lang="en-US" dirty="0">
                <a:latin typeface="Aptos" panose="020B0004020202020204" pitchFamily="34" charset="0"/>
              </a:rPr>
              <a:t>)</a:t>
            </a:r>
          </a:p>
          <a:p>
            <a:r>
              <a:rPr lang="en-US" dirty="0">
                <a:latin typeface="Aptos" panose="020B0004020202020204" pitchFamily="34" charset="0"/>
              </a:rPr>
              <a:t>Background</a:t>
            </a:r>
          </a:p>
          <a:p>
            <a:r>
              <a:rPr lang="en-US" dirty="0">
                <a:latin typeface="Aptos" panose="020B0004020202020204" pitchFamily="34" charset="0"/>
              </a:rPr>
              <a:t>AEROM</a:t>
            </a:r>
          </a:p>
          <a:p>
            <a:r>
              <a:rPr lang="en-US" dirty="0">
                <a:latin typeface="Aptos" panose="020B0004020202020204" pitchFamily="34" charset="0"/>
              </a:rPr>
              <a:t>Results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Alpha=0, 1, 3, and 5 </a:t>
            </a:r>
            <a:r>
              <a:rPr lang="en-US" dirty="0" err="1">
                <a:latin typeface="Aptos" panose="020B0004020202020204" pitchFamily="34" charset="0"/>
              </a:rPr>
              <a:t>degs</a:t>
            </a:r>
            <a:r>
              <a:rPr lang="en-US" dirty="0">
                <a:latin typeface="Aptos" panose="020B0004020202020204" pitchFamily="34" charset="0"/>
              </a:rPr>
              <a:t> (skip alpha=1 deg; similar to alpha=0 deg)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Amplitudes = 0.04, 0.01, 0.08, and 0.001 (modal)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Comparison of full solution GAFs vs ROM GAFs (error quantification)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Root locus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Comparison of full solution transients vs ROM transients (at a specified Q)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CE81F5-2362-4DC7-809B-51C438682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12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8DE8D-E5D1-2743-802B-279F0E1E5615}"/>
              </a:ext>
            </a:extLst>
          </p:cNvPr>
          <p:cNvSpPr txBox="1">
            <a:spLocks/>
          </p:cNvSpPr>
          <p:nvPr/>
        </p:nvSpPr>
        <p:spPr>
          <a:xfrm>
            <a:off x="-46182" y="-54863"/>
            <a:ext cx="8783782" cy="8877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4864">
              <a:defRPr/>
            </a:pPr>
            <a:r>
              <a:rPr lang="en-US" sz="4000" dirty="0">
                <a:latin typeface="Aptos" panose="020B0004020202020204" pitchFamily="34" charset="0"/>
                <a:ea typeface="ＭＳ Ｐゴシック" pitchFamily="1" charset="-128"/>
              </a:rPr>
              <a:t>Benchmark Supercritical Wing (BSCW)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4EEBC43-5E9C-CC48-B080-88557D61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356353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F9D17DF-0805-4D33-8614-4599C1D0573A}" type="slidenum">
              <a:rPr lang="en-US" smtClean="0">
                <a:solidFill>
                  <a:srgbClr val="898989"/>
                </a:solidFill>
                <a:ea typeface="MS PGothic" pitchFamily="34" charset="-128"/>
              </a:rPr>
              <a:pPr eaLnBrk="1" hangingPunct="1"/>
              <a:t>3</a:t>
            </a:fld>
            <a:endParaRPr lang="en-US">
              <a:solidFill>
                <a:srgbClr val="898989"/>
              </a:solidFill>
              <a:ea typeface="MS PGothic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CF15E-A481-3D40-8D65-CD51054E3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858392" y="823533"/>
            <a:ext cx="3262204" cy="238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tx1">
                <a:alpha val="40000"/>
              </a:schemeClr>
            </a:glow>
          </a:effectLst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B99144B-36A6-BA45-88AA-142367A9DB16}"/>
              </a:ext>
            </a:extLst>
          </p:cNvPr>
          <p:cNvSpPr txBox="1">
            <a:spLocks/>
          </p:cNvSpPr>
          <p:nvPr/>
        </p:nvSpPr>
        <p:spPr>
          <a:xfrm>
            <a:off x="218702" y="663094"/>
            <a:ext cx="3262204" cy="54931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Aptos" panose="020B0004020202020204" pitchFamily="34" charset="0"/>
              </a:rPr>
              <a:t>Chosen as a challenging test case, flow-wise, but simple geometry</a:t>
            </a:r>
          </a:p>
          <a:p>
            <a:pPr lvl="1"/>
            <a:r>
              <a:rPr lang="en-US" sz="1600" dirty="0">
                <a:latin typeface="Aptos" panose="020B0004020202020204" pitchFamily="34" charset="0"/>
              </a:rPr>
              <a:t>Strong shock with suspected shock-induced separated flow</a:t>
            </a:r>
          </a:p>
          <a:p>
            <a:r>
              <a:rPr lang="en-US" sz="1800" dirty="0">
                <a:latin typeface="Aptos" panose="020B0004020202020204" pitchFamily="34" charset="0"/>
              </a:rPr>
              <a:t>Some preliminary assessments from </a:t>
            </a:r>
            <a:r>
              <a:rPr lang="en-US" sz="1800" dirty="0" err="1">
                <a:latin typeface="Aptos" panose="020B0004020202020204" pitchFamily="34" charset="0"/>
              </a:rPr>
              <a:t>AePW</a:t>
            </a:r>
            <a:r>
              <a:rPr lang="en-US" sz="1800" dirty="0">
                <a:latin typeface="Aptos" panose="020B0004020202020204" pitchFamily="34" charset="0"/>
              </a:rPr>
              <a:t> </a:t>
            </a:r>
          </a:p>
          <a:p>
            <a:pPr lvl="1"/>
            <a:r>
              <a:rPr lang="en-US" sz="1600" dirty="0">
                <a:latin typeface="Aptos" panose="020B0004020202020204" pitchFamily="34" charset="0"/>
              </a:rPr>
              <a:t>Computational methods had difficulty producing converged solutions due to flow field complexity</a:t>
            </a:r>
          </a:p>
          <a:p>
            <a:pPr lvl="1"/>
            <a:r>
              <a:rPr lang="en-US" sz="1600" dirty="0">
                <a:latin typeface="Aptos" panose="020B0004020202020204" pitchFamily="34" charset="0"/>
              </a:rPr>
              <a:t>Complex flow field also observed in experimental data; Largest magnitude of dynamic behavior appears to represent shock oscillations</a:t>
            </a:r>
          </a:p>
          <a:p>
            <a:pPr lvl="1"/>
            <a:r>
              <a:rPr lang="en-US" sz="1600" dirty="0">
                <a:latin typeface="Aptos" panose="020B0004020202020204" pitchFamily="34" charset="0"/>
              </a:rPr>
              <a:t>CFD solutions vary widely, even for static solution; </a:t>
            </a:r>
          </a:p>
          <a:p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8F0864-0D3F-3B40-86D2-23A6F12B2E33}"/>
              </a:ext>
            </a:extLst>
          </p:cNvPr>
          <p:cNvSpPr txBox="1"/>
          <p:nvPr/>
        </p:nvSpPr>
        <p:spPr>
          <a:xfrm>
            <a:off x="3498915" y="3935974"/>
            <a:ext cx="49177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Aptos" panose="020B0004020202020204" pitchFamily="34" charset="0"/>
              </a:rPr>
              <a:t>Likely plan of action: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Aptos" panose="020B0004020202020204" pitchFamily="34" charset="0"/>
              </a:rPr>
              <a:t>Form technical working group of BSCW analysts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Aptos" panose="020B0004020202020204" pitchFamily="34" charset="0"/>
              </a:rPr>
              <a:t>Extensive study of available experimental data; characterize different flow phenomena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Aptos" panose="020B0004020202020204" pitchFamily="34" charset="0"/>
              </a:rPr>
              <a:t>Benchmark against more benign cases- lower Mach number, lower angle of attack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Aptos" panose="020B0004020202020204" pitchFamily="34" charset="0"/>
              </a:rPr>
              <a:t>Analyze the static (unforced) problem using time-accurate evaluation methods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Aptos" panose="020B0004020202020204" pitchFamily="34" charset="0"/>
              </a:rPr>
              <a:t>Study of time convergence criteria</a:t>
            </a:r>
          </a:p>
        </p:txBody>
      </p:sp>
      <p:pic>
        <p:nvPicPr>
          <p:cNvPr id="7" name="Picture 6" descr="BSCW_unsteady_aoa5_f10__U_M_S1_analyst.png">
            <a:extLst>
              <a:ext uri="{FF2B5EF4-FFF2-40B4-BE49-F238E27FC236}">
                <a16:creationId xmlns:a16="http://schemas.microsoft.com/office/drawing/2014/main" id="{D5928C52-3869-C34F-990C-C37D95ED1B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1" r="33333"/>
          <a:stretch/>
        </p:blipFill>
        <p:spPr>
          <a:xfrm>
            <a:off x="7874710" y="663094"/>
            <a:ext cx="3365009" cy="35270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56F4AD-373F-5343-BA75-BB53AC915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0717" y="3365698"/>
            <a:ext cx="367755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82613" indent="-514350">
              <a:defRPr/>
            </a:pP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M=0.85, </a:t>
            </a:r>
            <a:r>
              <a:rPr lang="en-US" sz="1400" b="1" dirty="0" err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Re</a:t>
            </a:r>
            <a:r>
              <a:rPr lang="en-US" sz="1400" b="1" baseline="-25000" dirty="0" err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c</a:t>
            </a: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=4.49 million, test medium: R-134a, </a:t>
            </a: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α</a:t>
            </a: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 =  5°, </a:t>
            </a: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θ</a:t>
            </a: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 = 1°, freq 1 &amp; 10 Hz</a:t>
            </a:r>
            <a:endParaRPr lang="en-US" sz="14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509A93-1FD9-854D-835D-E64BE3317B46}"/>
              </a:ext>
            </a:extLst>
          </p:cNvPr>
          <p:cNvSpPr txBox="1"/>
          <p:nvPr/>
        </p:nvSpPr>
        <p:spPr>
          <a:xfrm>
            <a:off x="0" y="6488668"/>
            <a:ext cx="2305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tos" panose="020B0004020202020204" pitchFamily="34" charset="0"/>
              </a:rPr>
              <a:t>From AePW-1 Debrief</a:t>
            </a:r>
          </a:p>
        </p:txBody>
      </p:sp>
      <p:pic>
        <p:nvPicPr>
          <p:cNvPr id="10" name="BSCW_Take5">
            <a:hlinkClick r:id="" action="ppaction://media"/>
            <a:extLst>
              <a:ext uri="{FF2B5EF4-FFF2-40B4-BE49-F238E27FC236}">
                <a16:creationId xmlns:a16="http://schemas.microsoft.com/office/drawing/2014/main" id="{09EFFBD0-3271-024C-997C-316B152593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37600" y="4473084"/>
            <a:ext cx="3300375" cy="220025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B8FCFD-5FF5-232F-C32C-7B512622ABE6}"/>
              </a:ext>
            </a:extLst>
          </p:cNvPr>
          <p:cNvSpPr txBox="1"/>
          <p:nvPr/>
        </p:nvSpPr>
        <p:spPr>
          <a:xfrm>
            <a:off x="6077706" y="523006"/>
            <a:ext cx="1015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Aptos" panose="020B0004020202020204" pitchFamily="34" charset="0"/>
              </a:rPr>
              <a:t>Credit:NASA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669864-AD48-9C23-3D21-0977523DF045}"/>
              </a:ext>
            </a:extLst>
          </p:cNvPr>
          <p:cNvSpPr txBox="1"/>
          <p:nvPr/>
        </p:nvSpPr>
        <p:spPr>
          <a:xfrm>
            <a:off x="11074472" y="4196085"/>
            <a:ext cx="1015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Aptos" panose="020B0004020202020204" pitchFamily="34" charset="0"/>
              </a:rPr>
              <a:t>Credit:NASA</a:t>
            </a:r>
            <a:endParaRPr lang="en-US" sz="1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21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E9B6-8885-C14C-86BF-72065EB287AD}"/>
              </a:ext>
            </a:extLst>
          </p:cNvPr>
          <p:cNvSpPr txBox="1">
            <a:spLocks/>
          </p:cNvSpPr>
          <p:nvPr/>
        </p:nvSpPr>
        <p:spPr>
          <a:xfrm>
            <a:off x="495300" y="50725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ptos" panose="020B0004020202020204" pitchFamily="34" charset="0"/>
              </a:rPr>
              <a:t>AePW-2 Summary of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82074-B3D1-9845-BC68-79D255C8EF51}"/>
              </a:ext>
            </a:extLst>
          </p:cNvPr>
          <p:cNvSpPr txBox="1">
            <a:spLocks/>
          </p:cNvSpPr>
          <p:nvPr/>
        </p:nvSpPr>
        <p:spPr>
          <a:xfrm>
            <a:off x="142013" y="1573372"/>
            <a:ext cx="4610938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 panose="020B0004020202020204" pitchFamily="34" charset="0"/>
              </a:rPr>
              <a:t>At Mach 0.74, a = 0° 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Small variation in computational results 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Match the experimental results well 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Match the linear results well</a:t>
            </a:r>
          </a:p>
          <a:p>
            <a:r>
              <a:rPr lang="en-US" dirty="0">
                <a:latin typeface="Aptos" panose="020B0004020202020204" pitchFamily="34" charset="0"/>
              </a:rPr>
              <a:t>At Mach 0.85, a = 5°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Significant variation in predictions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No experimental data for 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FCA87-6A2C-7643-A851-CB70B1657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00957"/>
            <a:ext cx="2844800" cy="365125"/>
          </a:xfrm>
        </p:spPr>
        <p:txBody>
          <a:bodyPr/>
          <a:lstStyle/>
          <a:p>
            <a:fld id="{B01D6C4A-6190-1C49-A470-A6391D3FCFC7}" type="slidenum">
              <a:rPr lang="en-US" smtClean="0">
                <a:solidFill>
                  <a:schemeClr val="tx1"/>
                </a:solidFill>
              </a:rPr>
              <a:pPr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95E8B-6F69-6C4A-B042-4BE3CAEEE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475" y="1217537"/>
            <a:ext cx="4303262" cy="5548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70130B-F792-D147-91A2-BF437B59D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364" y="1250878"/>
            <a:ext cx="3018636" cy="287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07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BA18-D846-DC49-B084-4516A88F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0" y="47335"/>
            <a:ext cx="10515600" cy="1056621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7E025-E9A3-A647-81BF-3338252D6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8721"/>
            <a:ext cx="10515600" cy="542798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ptos" panose="020B0004020202020204" pitchFamily="34" charset="0"/>
              </a:rPr>
              <a:t>Application of KESTREL and KESTREL/AEROM to BSCW wing </a:t>
            </a:r>
          </a:p>
          <a:p>
            <a:r>
              <a:rPr lang="en-US" dirty="0">
                <a:latin typeface="Aptos" panose="020B0004020202020204" pitchFamily="34" charset="0"/>
              </a:rPr>
              <a:t>At M=0.74, alpha=0 deg, KESTREL, KESTREL/AEROM, FUN3D, and FUN3D/AEROM all compare nearly exactly with data</a:t>
            </a:r>
          </a:p>
          <a:p>
            <a:r>
              <a:rPr lang="en-US" dirty="0">
                <a:latin typeface="Aptos" panose="020B0004020202020204" pitchFamily="34" charset="0"/>
              </a:rPr>
              <a:t>At M=0.85, alpha=5 deg, large flow separation/unsteadiness; very challenging problem</a:t>
            </a:r>
          </a:p>
          <a:p>
            <a:r>
              <a:rPr lang="en-US" dirty="0">
                <a:latin typeface="Aptos" panose="020B0004020202020204" pitchFamily="34" charset="0"/>
              </a:rPr>
              <a:t>Large variance from one code to another at this condition; differences between KESTREL and FUN3D</a:t>
            </a:r>
          </a:p>
          <a:p>
            <a:r>
              <a:rPr lang="en-US" dirty="0">
                <a:latin typeface="Aptos" panose="020B0004020202020204" pitchFamily="34" charset="0"/>
              </a:rPr>
              <a:t>Goal of this analysis: evaluate application of AEROM using KESTREL at M=0.80 and alpha=0, 1, 3, and 5 deg (similar unsteadiness to M=0.85) using multiple amplitude excitations (Walsh functions)</a:t>
            </a:r>
          </a:p>
          <a:p>
            <a:r>
              <a:rPr lang="en-US" dirty="0">
                <a:latin typeface="Aptos" panose="020B0004020202020204" pitchFamily="34" charset="0"/>
              </a:rPr>
              <a:t>Follow-up with investigation of code-to-code comparisons</a:t>
            </a:r>
          </a:p>
          <a:p>
            <a:r>
              <a:rPr lang="en-US" dirty="0">
                <a:latin typeface="Aptos" panose="020B0004020202020204" pitchFamily="34" charset="0"/>
              </a:rPr>
              <a:t>”Characterizing Aerodynamic Damping of a Supersonic Missile with CFD”, Shelton (AF), Martin (AF), Silva (NASA), SciTech 2018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AA041-BF80-61DA-9A8A-C47FF65BD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8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2BE95-EB7D-854E-A9BE-D1CDB2E5D701}"/>
              </a:ext>
            </a:extLst>
          </p:cNvPr>
          <p:cNvSpPr txBox="1">
            <a:spLocks/>
          </p:cNvSpPr>
          <p:nvPr/>
        </p:nvSpPr>
        <p:spPr>
          <a:xfrm>
            <a:off x="131207" y="251368"/>
            <a:ext cx="9880893" cy="644975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latin typeface="Aptos" panose="020B0004020202020204" pitchFamily="34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F03A39B-4E49-EE40-AC86-DAA7FAF88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7" y="875987"/>
            <a:ext cx="59506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Aptos" panose="020B0004020202020204" pitchFamily="34" charset="0"/>
              </a:rPr>
              <a:t>Unsteady Aerodynamic State-Space ROM</a:t>
            </a:r>
          </a:p>
        </p:txBody>
      </p:sp>
      <p:sp>
        <p:nvSpPr>
          <p:cNvPr id="4" name="Bent Arrow 6">
            <a:extLst>
              <a:ext uri="{FF2B5EF4-FFF2-40B4-BE49-F238E27FC236}">
                <a16:creationId xmlns:a16="http://schemas.microsoft.com/office/drawing/2014/main" id="{1B2F7671-06C3-EE41-A283-52C865F2B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78" y="2714411"/>
            <a:ext cx="990600" cy="1343025"/>
          </a:xfrm>
          <a:custGeom>
            <a:avLst/>
            <a:gdLst>
              <a:gd name="T0" fmla="*/ 742950 w 990600"/>
              <a:gd name="T1" fmla="*/ 0 h 1343055"/>
              <a:gd name="T2" fmla="*/ 742950 w 990600"/>
              <a:gd name="T3" fmla="*/ 218462 h 1343055"/>
              <a:gd name="T4" fmla="*/ 56301 w 990600"/>
              <a:gd name="T5" fmla="*/ 1343025 h 1343055"/>
              <a:gd name="T6" fmla="*/ 990600 w 990600"/>
              <a:gd name="T7" fmla="*/ 109231 h 1343055"/>
              <a:gd name="T8" fmla="*/ 0 60000 65536"/>
              <a:gd name="T9" fmla="*/ 0 60000 65536"/>
              <a:gd name="T10" fmla="*/ 0 60000 65536"/>
              <a:gd name="T11" fmla="*/ 0 60000 65536"/>
              <a:gd name="T12" fmla="*/ 0 w 990600"/>
              <a:gd name="T13" fmla="*/ 0 h 1343055"/>
              <a:gd name="T14" fmla="*/ 990600 w 990600"/>
              <a:gd name="T15" fmla="*/ 1343055 h 13430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600" h="1343055">
                <a:moveTo>
                  <a:pt x="0" y="1343055"/>
                </a:moveTo>
                <a:lnTo>
                  <a:pt x="0" y="486320"/>
                </a:lnTo>
                <a:lnTo>
                  <a:pt x="-1" y="486319"/>
                </a:lnTo>
                <a:cubicBezTo>
                  <a:pt x="-1" y="246966"/>
                  <a:pt x="194034" y="52931"/>
                  <a:pt x="433388" y="52931"/>
                </a:cubicBezTo>
                <a:lnTo>
                  <a:pt x="742950" y="52933"/>
                </a:lnTo>
                <a:lnTo>
                  <a:pt x="742950" y="0"/>
                </a:lnTo>
                <a:lnTo>
                  <a:pt x="990600" y="109233"/>
                </a:lnTo>
                <a:lnTo>
                  <a:pt x="742950" y="218467"/>
                </a:lnTo>
                <a:lnTo>
                  <a:pt x="742950" y="165534"/>
                </a:lnTo>
                <a:lnTo>
                  <a:pt x="433388" y="165534"/>
                </a:lnTo>
                <a:lnTo>
                  <a:pt x="433388" y="165533"/>
                </a:lnTo>
                <a:cubicBezTo>
                  <a:pt x="256222" y="165533"/>
                  <a:pt x="112601" y="309154"/>
                  <a:pt x="112601" y="486319"/>
                </a:cubicBezTo>
                <a:lnTo>
                  <a:pt x="112602" y="1343055"/>
                </a:lnTo>
                <a:lnTo>
                  <a:pt x="0" y="1343055"/>
                </a:lnTo>
                <a:close/>
              </a:path>
            </a:pathLst>
          </a:cu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19E3871-C8A2-F743-A5ED-DC5CC752F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794" y="2309515"/>
            <a:ext cx="21293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 dirty="0">
                <a:latin typeface="Aptos" panose="020B0004020202020204" pitchFamily="34" charset="0"/>
              </a:rPr>
              <a:t>Walsh Functions</a:t>
            </a:r>
          </a:p>
          <a:p>
            <a:r>
              <a:rPr lang="en-US" altLang="en-US" sz="2000" b="1" dirty="0">
                <a:latin typeface="Aptos" panose="020B0004020202020204" pitchFamily="34" charset="0"/>
              </a:rPr>
              <a:t>(modal)</a:t>
            </a:r>
          </a:p>
        </p:txBody>
      </p:sp>
      <p:pic>
        <p:nvPicPr>
          <p:cNvPr id="6" name="Picture 8" descr="ROM_Process1.png">
            <a:extLst>
              <a:ext uri="{FF2B5EF4-FFF2-40B4-BE49-F238E27FC236}">
                <a16:creationId xmlns:a16="http://schemas.microsoft.com/office/drawing/2014/main" id="{971FE5D0-9D14-744B-A7FB-2101B5E28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527" y="1559181"/>
            <a:ext cx="63500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StructROM.jpg">
            <a:extLst>
              <a:ext uri="{FF2B5EF4-FFF2-40B4-BE49-F238E27FC236}">
                <a16:creationId xmlns:a16="http://schemas.microsoft.com/office/drawing/2014/main" id="{B4B8D58B-3804-0A49-B6B1-2B1D4E5B8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588" y="4914970"/>
            <a:ext cx="3962400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3AFBCF81-9C8B-6340-938A-320749E06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8159" y="4395366"/>
            <a:ext cx="40559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Aptos" panose="020B0004020202020204" pitchFamily="34" charset="0"/>
              </a:rPr>
              <a:t>Structural state-space ROM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6DC5B06-3617-D74D-972B-235CACA220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07" y="4098909"/>
            <a:ext cx="3363912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0509E33-45F3-884C-9E5F-F465738B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7369" y="6288072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4A436-F5F1-FB42-8208-CFE78CFDADAF}"/>
              </a:ext>
            </a:extLst>
          </p:cNvPr>
          <p:cNvSpPr txBox="1"/>
          <p:nvPr/>
        </p:nvSpPr>
        <p:spPr>
          <a:xfrm>
            <a:off x="4036712" y="2343737"/>
            <a:ext cx="946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KESTREL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4C41AF-0EED-B142-8BB7-F60252C34966}"/>
              </a:ext>
            </a:extLst>
          </p:cNvPr>
          <p:cNvSpPr txBox="1"/>
          <p:nvPr/>
        </p:nvSpPr>
        <p:spPr>
          <a:xfrm>
            <a:off x="3391382" y="4347671"/>
            <a:ext cx="30168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50254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882E-0FBE-6741-AE7E-B59333C5C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511" y="122057"/>
            <a:ext cx="10827513" cy="1325563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BSCW Application (KESTREL), Two Modes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AD17A7-A08F-EA4A-B738-B4F57D5E3333}"/>
              </a:ext>
            </a:extLst>
          </p:cNvPr>
          <p:cNvSpPr/>
          <p:nvPr/>
        </p:nvSpPr>
        <p:spPr>
          <a:xfrm>
            <a:off x="4676171" y="2060293"/>
            <a:ext cx="2789499" cy="24306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C24C27-94E7-6F45-AF42-E92D03708478}"/>
              </a:ext>
            </a:extLst>
          </p:cNvPr>
          <p:cNvSpPr txBox="1"/>
          <p:nvPr/>
        </p:nvSpPr>
        <p:spPr>
          <a:xfrm>
            <a:off x="5269290" y="2490804"/>
            <a:ext cx="1827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Aptos" panose="020B0004020202020204" pitchFamily="34" charset="0"/>
              </a:rPr>
              <a:t>KESTREL</a:t>
            </a:r>
          </a:p>
          <a:p>
            <a:endParaRPr lang="en-US" sz="3200" b="1" dirty="0">
              <a:latin typeface="Aptos" panose="020B0004020202020204" pitchFamily="34" charset="0"/>
            </a:endParaRPr>
          </a:p>
          <a:p>
            <a:r>
              <a:rPr lang="en-US" sz="3200" b="1" dirty="0">
                <a:latin typeface="Aptos" panose="020B0004020202020204" pitchFamily="34" charset="0"/>
              </a:rPr>
              <a:t>  BSCW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6A2EB-4023-6F4B-BADC-C6C829EC1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42" y="1853877"/>
            <a:ext cx="3824791" cy="2868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6D5D02-922B-C44F-A2F4-194088B2A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239" y="1823840"/>
            <a:ext cx="3988304" cy="29912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7A1A8C-BA81-094F-AA7A-56B6BDBB781C}"/>
              </a:ext>
            </a:extLst>
          </p:cNvPr>
          <p:cNvSpPr txBox="1"/>
          <p:nvPr/>
        </p:nvSpPr>
        <p:spPr>
          <a:xfrm>
            <a:off x="1481560" y="1447032"/>
            <a:ext cx="1439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ptos" panose="020B0004020202020204" pitchFamily="34" charset="0"/>
              </a:rPr>
              <a:t>*.</a:t>
            </a:r>
            <a:r>
              <a:rPr lang="en-US" sz="2400" b="1" dirty="0" err="1">
                <a:latin typeface="Aptos" panose="020B0004020202020204" pitchFamily="34" charset="0"/>
              </a:rPr>
              <a:t>fmh</a:t>
            </a:r>
            <a:r>
              <a:rPr lang="en-US" sz="2400" b="1" dirty="0">
                <a:latin typeface="Aptos" panose="020B0004020202020204" pitchFamily="34" charset="0"/>
              </a:rPr>
              <a:t> file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34F756A-AEEF-B44F-9AAD-22D12E895D63}"/>
              </a:ext>
            </a:extLst>
          </p:cNvPr>
          <p:cNvCxnSpPr>
            <a:cxnSpLocks/>
          </p:cNvCxnSpPr>
          <p:nvPr/>
        </p:nvCxnSpPr>
        <p:spPr>
          <a:xfrm>
            <a:off x="4045233" y="3159889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B265B20-9449-7D4C-861F-39E03E2DF01D}"/>
              </a:ext>
            </a:extLst>
          </p:cNvPr>
          <p:cNvCxnSpPr>
            <a:cxnSpLocks/>
          </p:cNvCxnSpPr>
          <p:nvPr/>
        </p:nvCxnSpPr>
        <p:spPr>
          <a:xfrm>
            <a:off x="7554291" y="3159889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238584C-3D61-084D-8A1D-3A006F8F8FB2}"/>
              </a:ext>
            </a:extLst>
          </p:cNvPr>
          <p:cNvSpPr txBox="1"/>
          <p:nvPr/>
        </p:nvSpPr>
        <p:spPr>
          <a:xfrm>
            <a:off x="9296401" y="1436787"/>
            <a:ext cx="1853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ptos" panose="020B0004020202020204" pitchFamily="34" charset="0"/>
              </a:rPr>
              <a:t>*.modes file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E7F1EB-3B37-9547-94D0-80BB44EC33DA}"/>
              </a:ext>
            </a:extLst>
          </p:cNvPr>
          <p:cNvSpPr txBox="1"/>
          <p:nvPr/>
        </p:nvSpPr>
        <p:spPr>
          <a:xfrm>
            <a:off x="424724" y="4815068"/>
            <a:ext cx="3858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ptos" panose="020B0004020202020204" pitchFamily="34" charset="0"/>
              </a:rPr>
              <a:t>Two Walsh input functions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5EB530-A1E0-FB4B-968F-3E6D3ADAD859}"/>
              </a:ext>
            </a:extLst>
          </p:cNvPr>
          <p:cNvSpPr txBox="1"/>
          <p:nvPr/>
        </p:nvSpPr>
        <p:spPr>
          <a:xfrm>
            <a:off x="8186104" y="4885563"/>
            <a:ext cx="3918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ptos" panose="020B0004020202020204" pitchFamily="34" charset="0"/>
              </a:rPr>
              <a:t>Two GAFs output functions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CE05A8-9F7B-1828-9C99-8B00982CB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98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ision 1">
            <a:extLst>
              <a:ext uri="{FF2B5EF4-FFF2-40B4-BE49-F238E27FC236}">
                <a16:creationId xmlns:a16="http://schemas.microsoft.com/office/drawing/2014/main" id="{99BC56EE-2A3B-3441-9C2A-9A1056404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417" y="2819400"/>
            <a:ext cx="1295400" cy="1306513"/>
          </a:xfrm>
          <a:prstGeom prst="flowChartDecision">
            <a:avLst/>
          </a:pr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FB8E68B-4055-3945-9D89-51B2DA6F24E6}"/>
              </a:ext>
            </a:extLst>
          </p:cNvPr>
          <p:cNvSpPr txBox="1">
            <a:spLocks/>
          </p:cNvSpPr>
          <p:nvPr/>
        </p:nvSpPr>
        <p:spPr>
          <a:xfrm>
            <a:off x="180752" y="304800"/>
            <a:ext cx="9576705" cy="808038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rgbClr val="003399"/>
                </a:solidFill>
                <a:latin typeface="Aptos" panose="020B0004020202020204" pitchFamily="34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3A8E864-0531-974C-80BF-7F0254185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193800"/>
            <a:ext cx="6391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Aptos" panose="020B0004020202020204" pitchFamily="34" charset="0"/>
              </a:rPr>
              <a:t>Error Minimization (Unsteady Aerodynamics)</a:t>
            </a:r>
          </a:p>
        </p:txBody>
      </p:sp>
      <p:pic>
        <p:nvPicPr>
          <p:cNvPr id="5" name="Picture 7" descr="ROM_Process_3_Error.png">
            <a:extLst>
              <a:ext uri="{FF2B5EF4-FFF2-40B4-BE49-F238E27FC236}">
                <a16:creationId xmlns:a16="http://schemas.microsoft.com/office/drawing/2014/main" id="{3B9DC98B-E42F-3F46-88A2-C83C66367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016" y="2514600"/>
            <a:ext cx="3914438" cy="198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Up-Down Arrow 5">
            <a:extLst>
              <a:ext uri="{FF2B5EF4-FFF2-40B4-BE49-F238E27FC236}">
                <a16:creationId xmlns:a16="http://schemas.microsoft.com/office/drawing/2014/main" id="{3A07D7E1-573B-594D-A388-2C890242C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617" y="3211513"/>
            <a:ext cx="152400" cy="533400"/>
          </a:xfrm>
          <a:prstGeom prst="upDownArrow">
            <a:avLst>
              <a:gd name="adj1" fmla="val 50000"/>
              <a:gd name="adj2" fmla="val 50005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A46A403E-6773-8E4A-A624-BB8E1DA90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930" y="3429000"/>
            <a:ext cx="1157287" cy="152400"/>
          </a:xfrm>
          <a:prstGeom prst="rightArrow">
            <a:avLst>
              <a:gd name="adj1" fmla="val 50000"/>
              <a:gd name="adj2" fmla="val 49992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B4DF2320-543F-FF4D-8635-EE33767A5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105" y="3038475"/>
            <a:ext cx="8296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Aptos" panose="020B0004020202020204" pitchFamily="34" charset="0"/>
              </a:rPr>
              <a:t>Low</a:t>
            </a:r>
          </a:p>
          <a:p>
            <a:r>
              <a:rPr lang="en-US" altLang="en-US" dirty="0">
                <a:latin typeface="Aptos" panose="020B0004020202020204" pitchFamily="34" charset="0"/>
              </a:rPr>
              <a:t>Error</a:t>
            </a:r>
          </a:p>
          <a:p>
            <a:r>
              <a:rPr lang="en-US" altLang="en-US" dirty="0">
                <a:latin typeface="Aptos" panose="020B0004020202020204" pitchFamily="34" charset="0"/>
              </a:rPr>
              <a:t>   ?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B3740B0-366C-D742-B528-1B637767D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17" y="3429000"/>
            <a:ext cx="990600" cy="152400"/>
          </a:xfrm>
          <a:prstGeom prst="rightArrow">
            <a:avLst>
              <a:gd name="adj1" fmla="val 50000"/>
              <a:gd name="adj2" fmla="val 50014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67BA2A1C-7DFC-7742-93EE-50957681D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17" y="3038475"/>
            <a:ext cx="564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Aptos" panose="020B0004020202020204" pitchFamily="34" charset="0"/>
              </a:rPr>
              <a:t>Yes</a:t>
            </a: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B7845E55-FC6C-9344-A760-4CB651921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6805" y="4354513"/>
            <a:ext cx="51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Aptos" panose="020B0004020202020204" pitchFamily="34" charset="0"/>
              </a:rPr>
              <a:t>No</a:t>
            </a:r>
          </a:p>
        </p:txBody>
      </p:sp>
      <p:grpSp>
        <p:nvGrpSpPr>
          <p:cNvPr id="12" name="Group 28">
            <a:extLst>
              <a:ext uri="{FF2B5EF4-FFF2-40B4-BE49-F238E27FC236}">
                <a16:creationId xmlns:a16="http://schemas.microsoft.com/office/drawing/2014/main" id="{583517DF-0980-8146-B5A7-9C91C238562C}"/>
              </a:ext>
            </a:extLst>
          </p:cNvPr>
          <p:cNvGrpSpPr>
            <a:grpSpLocks/>
          </p:cNvGrpSpPr>
          <p:nvPr/>
        </p:nvGrpSpPr>
        <p:grpSpPr bwMode="auto">
          <a:xfrm>
            <a:off x="5703930" y="4800600"/>
            <a:ext cx="762000" cy="639763"/>
            <a:chOff x="2064" y="2016"/>
            <a:chExt cx="471" cy="403"/>
          </a:xfrm>
        </p:grpSpPr>
        <p:sp>
          <p:nvSpPr>
            <p:cNvPr id="13" name="Oval 29">
              <a:extLst>
                <a:ext uri="{FF2B5EF4-FFF2-40B4-BE49-F238E27FC236}">
                  <a16:creationId xmlns:a16="http://schemas.microsoft.com/office/drawing/2014/main" id="{27352F68-F977-6C4F-904F-A362F2542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" y="2016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C477E97E-A584-B145-BCE5-7388277FC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117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PULSE</a:t>
              </a:r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F8BE7A67-0786-E34A-8E99-BFFE3355EB30}"/>
              </a:ext>
            </a:extLst>
          </p:cNvPr>
          <p:cNvGrpSpPr>
            <a:grpSpLocks/>
          </p:cNvGrpSpPr>
          <p:nvPr/>
        </p:nvGrpSpPr>
        <p:grpSpPr bwMode="auto">
          <a:xfrm>
            <a:off x="4256130" y="4800600"/>
            <a:ext cx="747712" cy="639763"/>
            <a:chOff x="2976" y="1930"/>
            <a:chExt cx="471" cy="403"/>
          </a:xfrm>
        </p:grpSpPr>
        <p:sp>
          <p:nvSpPr>
            <p:cNvPr id="16" name="Oval 12">
              <a:extLst>
                <a:ext uri="{FF2B5EF4-FFF2-40B4-BE49-F238E27FC236}">
                  <a16:creationId xmlns:a16="http://schemas.microsoft.com/office/drawing/2014/main" id="{527EF5C8-349E-994F-91DE-B72FAA4BA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0" y="1930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17" name="Text Box 13">
              <a:extLst>
                <a:ext uri="{FF2B5EF4-FFF2-40B4-BE49-F238E27FC236}">
                  <a16:creationId xmlns:a16="http://schemas.microsoft.com/office/drawing/2014/main" id="{ABABDD10-4010-DB45-8AED-8A29AB4CEC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031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ERA</a:t>
              </a:r>
            </a:p>
          </p:txBody>
        </p:sp>
      </p:grpSp>
      <p:sp>
        <p:nvSpPr>
          <p:cNvPr id="18" name="AutoShape 38">
            <a:extLst>
              <a:ext uri="{FF2B5EF4-FFF2-40B4-BE49-F238E27FC236}">
                <a16:creationId xmlns:a16="http://schemas.microsoft.com/office/drawing/2014/main" id="{A307C794-CE32-5E43-A639-10B665B09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017" y="4754563"/>
            <a:ext cx="2286000" cy="762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orbel" panose="020B0503020204020204" pitchFamily="34" charset="0"/>
            </a:endParaRPr>
          </a:p>
        </p:txBody>
      </p:sp>
      <p:sp>
        <p:nvSpPr>
          <p:cNvPr id="19" name="Line 33">
            <a:extLst>
              <a:ext uri="{FF2B5EF4-FFF2-40B4-BE49-F238E27FC236}">
                <a16:creationId xmlns:a16="http://schemas.microsoft.com/office/drawing/2014/main" id="{6E64CE1C-2079-1D46-ADBC-1964A57119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8130" y="5105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Bent Arrow 28">
            <a:extLst>
              <a:ext uri="{FF2B5EF4-FFF2-40B4-BE49-F238E27FC236}">
                <a16:creationId xmlns:a16="http://schemas.microsoft.com/office/drawing/2014/main" id="{475E1493-0E04-264F-95C8-F6E5DAF06780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596105" y="4125913"/>
            <a:ext cx="392112" cy="1144587"/>
          </a:xfrm>
          <a:custGeom>
            <a:avLst/>
            <a:gdLst>
              <a:gd name="T0" fmla="*/ 294084 w 392827"/>
              <a:gd name="T1" fmla="*/ 0 h 1144043"/>
              <a:gd name="T2" fmla="*/ 294084 w 392827"/>
              <a:gd name="T3" fmla="*/ 196507 h 1144043"/>
              <a:gd name="T4" fmla="*/ 49014 w 392827"/>
              <a:gd name="T5" fmla="*/ 1144587 h 1144043"/>
              <a:gd name="T6" fmla="*/ 392112 w 392827"/>
              <a:gd name="T7" fmla="*/ 98254 h 1144043"/>
              <a:gd name="T8" fmla="*/ 0 60000 65536"/>
              <a:gd name="T9" fmla="*/ 0 60000 65536"/>
              <a:gd name="T10" fmla="*/ 0 60000 65536"/>
              <a:gd name="T11" fmla="*/ 0 60000 65536"/>
              <a:gd name="T12" fmla="*/ 0 w 392827"/>
              <a:gd name="T13" fmla="*/ 0 h 1144043"/>
              <a:gd name="T14" fmla="*/ 392827 w 392827"/>
              <a:gd name="T15" fmla="*/ 1144043 h 11440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2827" h="1144043">
                <a:moveTo>
                  <a:pt x="0" y="1144043"/>
                </a:moveTo>
                <a:lnTo>
                  <a:pt x="0" y="220965"/>
                </a:lnTo>
                <a:lnTo>
                  <a:pt x="-1" y="220964"/>
                </a:lnTo>
                <a:cubicBezTo>
                  <a:pt x="-1" y="126048"/>
                  <a:pt x="76945" y="49102"/>
                  <a:pt x="171862" y="49102"/>
                </a:cubicBezTo>
                <a:lnTo>
                  <a:pt x="294620" y="49103"/>
                </a:lnTo>
                <a:lnTo>
                  <a:pt x="294620" y="0"/>
                </a:lnTo>
                <a:lnTo>
                  <a:pt x="392827" y="98207"/>
                </a:lnTo>
                <a:lnTo>
                  <a:pt x="294620" y="196414"/>
                </a:lnTo>
                <a:lnTo>
                  <a:pt x="294620" y="147310"/>
                </a:lnTo>
                <a:lnTo>
                  <a:pt x="171862" y="147310"/>
                </a:lnTo>
                <a:lnTo>
                  <a:pt x="171862" y="147309"/>
                </a:lnTo>
                <a:cubicBezTo>
                  <a:pt x="131183" y="147309"/>
                  <a:pt x="98206" y="180286"/>
                  <a:pt x="98206" y="220964"/>
                </a:cubicBezTo>
                <a:lnTo>
                  <a:pt x="98207" y="1144043"/>
                </a:lnTo>
                <a:lnTo>
                  <a:pt x="0" y="1144043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Bent Arrow 31">
            <a:extLst>
              <a:ext uri="{FF2B5EF4-FFF2-40B4-BE49-F238E27FC236}">
                <a16:creationId xmlns:a16="http://schemas.microsoft.com/office/drawing/2014/main" id="{BCD07BDE-C59D-4F47-A0EE-575C0F76FBE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321092" y="4364038"/>
            <a:ext cx="857250" cy="838200"/>
          </a:xfrm>
          <a:custGeom>
            <a:avLst/>
            <a:gdLst>
              <a:gd name="T0" fmla="*/ 708656 w 857310"/>
              <a:gd name="T1" fmla="*/ 0 h 838200"/>
              <a:gd name="T2" fmla="*/ 708656 w 857310"/>
              <a:gd name="T3" fmla="*/ 274360 h 838200"/>
              <a:gd name="T4" fmla="*/ 55259 w 857310"/>
              <a:gd name="T5" fmla="*/ 838200 h 838200"/>
              <a:gd name="T6" fmla="*/ 857250 w 857310"/>
              <a:gd name="T7" fmla="*/ 137180 h 838200"/>
              <a:gd name="T8" fmla="*/ 0 60000 65536"/>
              <a:gd name="T9" fmla="*/ 0 60000 65536"/>
              <a:gd name="T10" fmla="*/ 0 60000 65536"/>
              <a:gd name="T11" fmla="*/ 0 60000 65536"/>
              <a:gd name="T12" fmla="*/ 0 w 857310"/>
              <a:gd name="T13" fmla="*/ 0 h 838200"/>
              <a:gd name="T14" fmla="*/ 857310 w 857310"/>
              <a:gd name="T15" fmla="*/ 838200 h 838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7310" h="838200">
                <a:moveTo>
                  <a:pt x="0" y="838200"/>
                </a:moveTo>
                <a:lnTo>
                  <a:pt x="0" y="494337"/>
                </a:lnTo>
                <a:lnTo>
                  <a:pt x="-1" y="494336"/>
                </a:lnTo>
                <a:cubicBezTo>
                  <a:pt x="-1" y="266563"/>
                  <a:pt x="184646" y="81916"/>
                  <a:pt x="412420" y="81916"/>
                </a:cubicBezTo>
                <a:lnTo>
                  <a:pt x="708706" y="81917"/>
                </a:lnTo>
                <a:lnTo>
                  <a:pt x="708706" y="0"/>
                </a:lnTo>
                <a:lnTo>
                  <a:pt x="857310" y="137180"/>
                </a:lnTo>
                <a:lnTo>
                  <a:pt x="708706" y="274360"/>
                </a:lnTo>
                <a:lnTo>
                  <a:pt x="708706" y="192442"/>
                </a:lnTo>
                <a:lnTo>
                  <a:pt x="412420" y="192442"/>
                </a:lnTo>
                <a:lnTo>
                  <a:pt x="412420" y="192441"/>
                </a:lnTo>
                <a:cubicBezTo>
                  <a:pt x="245688" y="192441"/>
                  <a:pt x="110525" y="327604"/>
                  <a:pt x="110525" y="494335"/>
                </a:cubicBezTo>
                <a:lnTo>
                  <a:pt x="110525" y="838200"/>
                </a:lnTo>
                <a:lnTo>
                  <a:pt x="0" y="838200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2" name="Process 21">
            <a:extLst>
              <a:ext uri="{FF2B5EF4-FFF2-40B4-BE49-F238E27FC236}">
                <a16:creationId xmlns:a16="http://schemas.microsoft.com/office/drawing/2014/main" id="{1B6A7811-C50F-3D4F-BB90-604F51381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7017" y="3211513"/>
            <a:ext cx="1295400" cy="674687"/>
          </a:xfrm>
          <a:prstGeom prst="flowChartProcess">
            <a:avLst/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B4EA1901-CCEE-6941-B9D5-749241107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217" y="3333750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Aptos" panose="020B0004020202020204" pitchFamily="34" charset="0"/>
              </a:rPr>
              <a:t>Continue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8F16286C-4CDC-A947-AF3E-5A3BFFBA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619" y="61200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625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D7B00-AB45-CA43-BAFA-BDA62EA1C7D0}"/>
              </a:ext>
            </a:extLst>
          </p:cNvPr>
          <p:cNvSpPr txBox="1">
            <a:spLocks/>
          </p:cNvSpPr>
          <p:nvPr/>
        </p:nvSpPr>
        <p:spPr>
          <a:xfrm>
            <a:off x="202017" y="265813"/>
            <a:ext cx="8864651" cy="758419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rgbClr val="003399"/>
                </a:solidFill>
                <a:latin typeface="Aptos" panose="020B0004020202020204" pitchFamily="34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75EE4D9-D974-2D42-ACBF-6F6D5FAD0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1173163"/>
            <a:ext cx="55799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Aptos" panose="020B0004020202020204" pitchFamily="34" charset="0"/>
              </a:rPr>
              <a:t>Aeroelastic Simulation ROM (Simulink)</a:t>
            </a:r>
          </a:p>
        </p:txBody>
      </p:sp>
      <p:pic>
        <p:nvPicPr>
          <p:cNvPr id="4" name="Picture 6" descr="AEROM_Graphic.jpg">
            <a:extLst>
              <a:ext uri="{FF2B5EF4-FFF2-40B4-BE49-F238E27FC236}">
                <a16:creationId xmlns:a16="http://schemas.microsoft.com/office/drawing/2014/main" id="{910C6C05-6FD7-584C-A9BF-8CBAF4CD3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8" y="1703388"/>
            <a:ext cx="5649912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8CDDEA-7CEE-DD4A-BD4F-BC941C944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824038"/>
            <a:ext cx="5181600" cy="4572000"/>
          </a:xfrm>
          <a:prstGeom prst="rect">
            <a:avLst/>
          </a:prstGeom>
          <a:noFill/>
          <a:ln w="9525" cap="rnd">
            <a:solidFill>
              <a:schemeClr val="tx1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1736DB2-EE44-3A43-933B-4FE5524C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4519" y="5987716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D216A-BCDD-984D-B3C1-50FCDF395236}"/>
              </a:ext>
            </a:extLst>
          </p:cNvPr>
          <p:cNvSpPr txBox="1"/>
          <p:nvPr/>
        </p:nvSpPr>
        <p:spPr>
          <a:xfrm>
            <a:off x="7935912" y="2026414"/>
            <a:ext cx="41009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Simulink model that includes</a:t>
            </a:r>
          </a:p>
          <a:p>
            <a:r>
              <a:rPr lang="en-US" sz="2400" dirty="0">
                <a:latin typeface="Aptos" panose="020B0004020202020204" pitchFamily="34" charset="0"/>
              </a:rPr>
              <a:t>Unsteady Aero ROM and </a:t>
            </a:r>
          </a:p>
          <a:p>
            <a:r>
              <a:rPr lang="en-US" sz="2400" dirty="0">
                <a:latin typeface="Aptos" panose="020B0004020202020204" pitchFamily="34" charset="0"/>
              </a:rPr>
              <a:t>Structural Dynamic ROM used</a:t>
            </a:r>
          </a:p>
          <a:p>
            <a:r>
              <a:rPr lang="en-US" sz="2400" dirty="0">
                <a:latin typeface="Aptos" panose="020B0004020202020204" pitchFamily="34" charset="0"/>
              </a:rPr>
              <a:t>to compare ROM responses at any</a:t>
            </a:r>
          </a:p>
          <a:p>
            <a:r>
              <a:rPr lang="en-US" sz="2400" dirty="0">
                <a:latin typeface="Aptos" panose="020B0004020202020204" pitchFamily="34" charset="0"/>
              </a:rPr>
              <a:t>Dynamic pressure with full KESTREL</a:t>
            </a:r>
          </a:p>
          <a:p>
            <a:r>
              <a:rPr lang="en-US" sz="2400" dirty="0">
                <a:latin typeface="Aptos" panose="020B0004020202020204" pitchFamily="34" charset="0"/>
              </a:rPr>
              <a:t>Solutions.</a:t>
            </a:r>
          </a:p>
        </p:txBody>
      </p:sp>
    </p:spTree>
    <p:extLst>
      <p:ext uri="{BB962C8B-B14F-4D97-AF65-F5344CB8AC3E}">
        <p14:creationId xmlns:p14="http://schemas.microsoft.com/office/powerpoint/2010/main" val="2868623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90997-12B8-6D46-ABA6-205E927485A3}"/>
              </a:ext>
            </a:extLst>
          </p:cNvPr>
          <p:cNvSpPr txBox="1">
            <a:spLocks/>
          </p:cNvSpPr>
          <p:nvPr/>
        </p:nvSpPr>
        <p:spPr>
          <a:xfrm>
            <a:off x="292731" y="214905"/>
            <a:ext cx="8929559" cy="840257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rgbClr val="003399"/>
                </a:solidFill>
                <a:latin typeface="Aptos" panose="020B0004020202020204" pitchFamily="34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3C917F7D-9D78-924C-8C72-3A8C0969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87" y="1071563"/>
            <a:ext cx="88628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Aptos" panose="020B0004020202020204" pitchFamily="34" charset="0"/>
              </a:rPr>
              <a:t>Aeroelastic Root Locus Plot Using Aeroelastic Simulation ROM</a:t>
            </a:r>
          </a:p>
        </p:txBody>
      </p:sp>
      <p:pic>
        <p:nvPicPr>
          <p:cNvPr id="4" name="Picture 6" descr="AEROM_Graphic.jpg">
            <a:extLst>
              <a:ext uri="{FF2B5EF4-FFF2-40B4-BE49-F238E27FC236}">
                <a16:creationId xmlns:a16="http://schemas.microsoft.com/office/drawing/2014/main" id="{820AFF2C-1EC2-9246-A2EA-D05470E5D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91" y="1905000"/>
            <a:ext cx="32289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456D9C1-3F3B-A64E-87F3-89E24CBC3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791" y="2362200"/>
            <a:ext cx="2057400" cy="1981200"/>
          </a:xfrm>
          <a:prstGeom prst="ellipse">
            <a:avLst/>
          </a:prstGeom>
          <a:noFill/>
          <a:ln w="19050" cap="rnd">
            <a:solidFill>
              <a:srgbClr val="FF0000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6" name="Striped Right Arrow 13">
            <a:extLst>
              <a:ext uri="{FF2B5EF4-FFF2-40B4-BE49-F238E27FC236}">
                <a16:creationId xmlns:a16="http://schemas.microsoft.com/office/drawing/2014/main" id="{073F12D5-E194-9945-A87E-E810DC5B0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591" y="2514600"/>
            <a:ext cx="1143000" cy="228600"/>
          </a:xfrm>
          <a:custGeom>
            <a:avLst/>
            <a:gdLst>
              <a:gd name="T0" fmla="*/ 1040386 w 1143000"/>
              <a:gd name="T1" fmla="*/ 0 h 228600"/>
              <a:gd name="T2" fmla="*/ 0 w 1143000"/>
              <a:gd name="T3" fmla="*/ 114300 h 228600"/>
              <a:gd name="T4" fmla="*/ 1040386 w 1143000"/>
              <a:gd name="T5" fmla="*/ 228600 h 228600"/>
              <a:gd name="T6" fmla="*/ 1143000 w 1143000"/>
              <a:gd name="T7" fmla="*/ 114300 h 228600"/>
              <a:gd name="T8" fmla="*/ 0 60000 65536"/>
              <a:gd name="T9" fmla="*/ 0 60000 65536"/>
              <a:gd name="T10" fmla="*/ 0 60000 65536"/>
              <a:gd name="T11" fmla="*/ 0 60000 65536"/>
              <a:gd name="T12" fmla="*/ 35719 w 1143000"/>
              <a:gd name="T13" fmla="*/ 74680 h 228600"/>
              <a:gd name="T14" fmla="*/ 1107431 w 1143000"/>
              <a:gd name="T15" fmla="*/ 153920 h 228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228600">
                <a:moveTo>
                  <a:pt x="0" y="74680"/>
                </a:moveTo>
                <a:lnTo>
                  <a:pt x="7144" y="74680"/>
                </a:lnTo>
                <a:lnTo>
                  <a:pt x="7144" y="153920"/>
                </a:lnTo>
                <a:lnTo>
                  <a:pt x="0" y="153920"/>
                </a:lnTo>
                <a:lnTo>
                  <a:pt x="0" y="74680"/>
                </a:lnTo>
                <a:close/>
                <a:moveTo>
                  <a:pt x="14288" y="74680"/>
                </a:moveTo>
                <a:lnTo>
                  <a:pt x="28575" y="74680"/>
                </a:lnTo>
                <a:lnTo>
                  <a:pt x="28575" y="153920"/>
                </a:lnTo>
                <a:lnTo>
                  <a:pt x="14288" y="153920"/>
                </a:lnTo>
                <a:lnTo>
                  <a:pt x="14288" y="74680"/>
                </a:lnTo>
                <a:close/>
                <a:moveTo>
                  <a:pt x="35719" y="74680"/>
                </a:moveTo>
                <a:lnTo>
                  <a:pt x="1040386" y="74680"/>
                </a:lnTo>
                <a:lnTo>
                  <a:pt x="1040386" y="0"/>
                </a:lnTo>
                <a:lnTo>
                  <a:pt x="1143000" y="114300"/>
                </a:lnTo>
                <a:lnTo>
                  <a:pt x="1040386" y="228600"/>
                </a:lnTo>
                <a:lnTo>
                  <a:pt x="1040386" y="153920"/>
                </a:lnTo>
                <a:lnTo>
                  <a:pt x="35719" y="153920"/>
                </a:lnTo>
                <a:lnTo>
                  <a:pt x="35719" y="74680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DC578F70-BE92-AE42-AC94-09F324B64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6579" y="1889125"/>
            <a:ext cx="3795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Aptos" panose="020B0004020202020204" pitchFamily="34" charset="0"/>
              </a:rPr>
              <a:t>Modeled as a closed-loop</a:t>
            </a:r>
          </a:p>
          <a:p>
            <a:r>
              <a:rPr lang="en-US" altLang="en-US" dirty="0">
                <a:latin typeface="Aptos" panose="020B0004020202020204" pitchFamily="34" charset="0"/>
              </a:rPr>
              <a:t>system with gain (dynamic</a:t>
            </a:r>
          </a:p>
          <a:p>
            <a:r>
              <a:rPr lang="en-US" altLang="en-US" dirty="0">
                <a:latin typeface="Aptos" panose="020B0004020202020204" pitchFamily="34" charset="0"/>
              </a:rPr>
              <a:t>pressure) in MATLAB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B5D02919-19CC-A842-9A42-CA14839DB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591" y="3057525"/>
            <a:ext cx="152400" cy="676275"/>
          </a:xfrm>
          <a:prstGeom prst="downArrow">
            <a:avLst>
              <a:gd name="adj1" fmla="val 50000"/>
              <a:gd name="adj2" fmla="val 49963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DA5B2E66-13A4-0E41-AC3E-30B9EF2BD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2241" y="3681413"/>
            <a:ext cx="17717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ptos" panose="020B0004020202020204" pitchFamily="34" charset="0"/>
              </a:rPr>
              <a:t>Eigenvalues</a:t>
            </a:r>
          </a:p>
        </p:txBody>
      </p:sp>
      <p:sp>
        <p:nvSpPr>
          <p:cNvPr id="10" name="Striped Right Arrow 21">
            <a:extLst>
              <a:ext uri="{FF2B5EF4-FFF2-40B4-BE49-F238E27FC236}">
                <a16:creationId xmlns:a16="http://schemas.microsoft.com/office/drawing/2014/main" id="{8E3B0D5B-63D7-3047-8E24-70A725666398}"/>
              </a:ext>
            </a:extLst>
          </p:cNvPr>
          <p:cNvSpPr>
            <a:spLocks noChangeArrowheads="1"/>
          </p:cNvSpPr>
          <p:nvPr/>
        </p:nvSpPr>
        <p:spPr bwMode="auto">
          <a:xfrm rot="7981903">
            <a:off x="5659148" y="4495006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Striped Right Arrow 22">
            <a:extLst>
              <a:ext uri="{FF2B5EF4-FFF2-40B4-BE49-F238E27FC236}">
                <a16:creationId xmlns:a16="http://schemas.microsoft.com/office/drawing/2014/main" id="{8C1E1D02-8835-2C47-B91D-E3E99079FE7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33848" y="4642643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Striped Right Arrow 23">
            <a:extLst>
              <a:ext uri="{FF2B5EF4-FFF2-40B4-BE49-F238E27FC236}">
                <a16:creationId xmlns:a16="http://schemas.microsoft.com/office/drawing/2014/main" id="{706F5F60-4749-5C44-9E98-1CDED036369D}"/>
              </a:ext>
            </a:extLst>
          </p:cNvPr>
          <p:cNvSpPr>
            <a:spLocks noChangeArrowheads="1"/>
          </p:cNvSpPr>
          <p:nvPr/>
        </p:nvSpPr>
        <p:spPr bwMode="auto">
          <a:xfrm rot="2510601">
            <a:off x="7410954" y="4464050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1262C9ED-7815-044A-A014-951368F4B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529" y="4953000"/>
            <a:ext cx="1743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</a:rPr>
              <a:t>  </a:t>
            </a:r>
            <a:r>
              <a:rPr lang="en-US" altLang="en-US" dirty="0">
                <a:latin typeface="Aptos" panose="020B0004020202020204" pitchFamily="34" charset="0"/>
              </a:rPr>
              <a:t>Z-Plane</a:t>
            </a:r>
          </a:p>
          <a:p>
            <a:r>
              <a:rPr lang="en-US" altLang="en-US" dirty="0">
                <a:latin typeface="Aptos" panose="020B0004020202020204" pitchFamily="34" charset="0"/>
              </a:rPr>
              <a:t>Root Locus</a:t>
            </a:r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id="{CDDA2822-18A4-844F-9715-B560E4EEB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541" y="5408613"/>
            <a:ext cx="1743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</a:rPr>
              <a:t>  </a:t>
            </a:r>
            <a:r>
              <a:rPr lang="en-US" altLang="en-US" dirty="0">
                <a:latin typeface="Aptos" panose="020B0004020202020204" pitchFamily="34" charset="0"/>
              </a:rPr>
              <a:t>S-Plane</a:t>
            </a:r>
          </a:p>
          <a:p>
            <a:r>
              <a:rPr lang="en-US" altLang="en-US" dirty="0">
                <a:latin typeface="Aptos" panose="020B0004020202020204" pitchFamily="34" charset="0"/>
              </a:rPr>
              <a:t>Root Locus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18BD6A79-5B55-9044-ADFA-A43BE986B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604" y="4900613"/>
            <a:ext cx="2251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Aptos" panose="020B0004020202020204" pitchFamily="34" charset="0"/>
              </a:rPr>
              <a:t>Frequency vs</a:t>
            </a:r>
          </a:p>
          <a:p>
            <a:r>
              <a:rPr lang="en-US" altLang="en-US" dirty="0">
                <a:latin typeface="Aptos" panose="020B0004020202020204" pitchFamily="34" charset="0"/>
              </a:rPr>
              <a:t>Damping Ratio </a:t>
            </a:r>
          </a:p>
          <a:p>
            <a:r>
              <a:rPr lang="en-US" altLang="en-US" dirty="0">
                <a:latin typeface="Aptos" panose="020B0004020202020204" pitchFamily="34" charset="0"/>
              </a:rPr>
              <a:t>Root Locus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239005E0-A5AD-E64E-8678-94ED374D0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8268" y="6100763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820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2ED9-BA54-C347-99FF-66E80ADF8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05306"/>
            <a:ext cx="10515600" cy="1166813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Walsh Function Amplitudes and Alphas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A9540E-FCF6-E440-B3E1-4CCBF0DF25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242224"/>
              </p:ext>
            </p:extLst>
          </p:nvPr>
        </p:nvGraphicFramePr>
        <p:xfrm>
          <a:off x="838200" y="1621234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961">
                  <a:extLst>
                    <a:ext uri="{9D8B030D-6E8A-4147-A177-3AD203B41FA5}">
                      <a16:colId xmlns:a16="http://schemas.microsoft.com/office/drawing/2014/main" val="3121324137"/>
                    </a:ext>
                  </a:extLst>
                </a:gridCol>
                <a:gridCol w="1720516">
                  <a:extLst>
                    <a:ext uri="{9D8B030D-6E8A-4147-A177-3AD203B41FA5}">
                      <a16:colId xmlns:a16="http://schemas.microsoft.com/office/drawing/2014/main" val="518142661"/>
                    </a:ext>
                  </a:extLst>
                </a:gridCol>
                <a:gridCol w="2165684">
                  <a:extLst>
                    <a:ext uri="{9D8B030D-6E8A-4147-A177-3AD203B41FA5}">
                      <a16:colId xmlns:a16="http://schemas.microsoft.com/office/drawing/2014/main" val="961832079"/>
                    </a:ext>
                  </a:extLst>
                </a:gridCol>
                <a:gridCol w="2093495">
                  <a:extLst>
                    <a:ext uri="{9D8B030D-6E8A-4147-A177-3AD203B41FA5}">
                      <a16:colId xmlns:a16="http://schemas.microsoft.com/office/drawing/2014/main" val="896280615"/>
                    </a:ext>
                  </a:extLst>
                </a:gridCol>
                <a:gridCol w="1884944">
                  <a:extLst>
                    <a:ext uri="{9D8B030D-6E8A-4147-A177-3AD203B41FA5}">
                      <a16:colId xmlns:a16="http://schemas.microsoft.com/office/drawing/2014/main" val="3454095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Modal </a:t>
                      </a:r>
                      <a:r>
                        <a:rPr lang="en-US" dirty="0"/>
                        <a:t>Amp/Alpha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3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  (K)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9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M8A0a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M8A3a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M8A5a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62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1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22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06274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42F86D4-0C5A-F74A-BA4B-B8421357D490}"/>
              </a:ext>
            </a:extLst>
          </p:cNvPr>
          <p:cNvSpPr txBox="1"/>
          <p:nvPr/>
        </p:nvSpPr>
        <p:spPr>
          <a:xfrm>
            <a:off x="838200" y="3862349"/>
            <a:ext cx="96981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K = comparison with full KESTREL solution available or underway; using ‘Venkat’ limiter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41000-97D6-7F49-ACEE-BDF546508A18}"/>
              </a:ext>
            </a:extLst>
          </p:cNvPr>
          <p:cNvSpPr txBox="1"/>
          <p:nvPr/>
        </p:nvSpPr>
        <p:spPr>
          <a:xfrm>
            <a:off x="838200" y="4313436"/>
            <a:ext cx="84487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KESTREL Solutions: Alpha = 0 deg, Q = 100 </a:t>
            </a:r>
            <a:r>
              <a:rPr lang="en-US" sz="2000" dirty="0" err="1">
                <a:latin typeface="Aptos" panose="020B0004020202020204" pitchFamily="34" charset="0"/>
              </a:rPr>
              <a:t>psf</a:t>
            </a:r>
            <a:r>
              <a:rPr lang="en-US" sz="2000" dirty="0">
                <a:latin typeface="Aptos" panose="020B0004020202020204" pitchFamily="34" charset="0"/>
              </a:rPr>
              <a:t>, Initial Modal Velocity = 5</a:t>
            </a:r>
          </a:p>
          <a:p>
            <a:r>
              <a:rPr lang="en-US" sz="2000" dirty="0">
                <a:latin typeface="Aptos" panose="020B0004020202020204" pitchFamily="34" charset="0"/>
              </a:rPr>
              <a:t>                                  Alpha = 3 deg,  Q = 100 </a:t>
            </a:r>
            <a:r>
              <a:rPr lang="en-US" sz="2000" dirty="0" err="1">
                <a:latin typeface="Aptos" panose="020B0004020202020204" pitchFamily="34" charset="0"/>
              </a:rPr>
              <a:t>psf</a:t>
            </a:r>
            <a:r>
              <a:rPr lang="en-US" sz="2000" dirty="0">
                <a:latin typeface="Aptos" panose="020B0004020202020204" pitchFamily="34" charset="0"/>
              </a:rPr>
              <a:t>, Initial Modal Velocity = 5</a:t>
            </a:r>
          </a:p>
          <a:p>
            <a:r>
              <a:rPr lang="en-US" sz="2000" dirty="0">
                <a:latin typeface="Aptos" panose="020B0004020202020204" pitchFamily="34" charset="0"/>
              </a:rPr>
              <a:t>                                  Alpha = 5 deg,  Q = 50 </a:t>
            </a:r>
            <a:r>
              <a:rPr lang="en-US" sz="2000" dirty="0" err="1">
                <a:latin typeface="Aptos" panose="020B0004020202020204" pitchFamily="34" charset="0"/>
              </a:rPr>
              <a:t>psf</a:t>
            </a:r>
            <a:r>
              <a:rPr lang="en-US" sz="2000" dirty="0">
                <a:latin typeface="Aptos" panose="020B0004020202020204" pitchFamily="34" charset="0"/>
              </a:rPr>
              <a:t>, 130 </a:t>
            </a:r>
            <a:r>
              <a:rPr lang="en-US" sz="2000" dirty="0" err="1">
                <a:latin typeface="Aptos" panose="020B0004020202020204" pitchFamily="34" charset="0"/>
              </a:rPr>
              <a:t>psf</a:t>
            </a:r>
            <a:r>
              <a:rPr lang="en-US" sz="2000" dirty="0">
                <a:latin typeface="Aptos" panose="020B0004020202020204" pitchFamily="34" charset="0"/>
              </a:rPr>
              <a:t>, Initial Modal Velocity =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D5387B-D536-1E49-9F57-EAE2B4120E3F}"/>
              </a:ext>
            </a:extLst>
          </p:cNvPr>
          <p:cNvSpPr txBox="1"/>
          <p:nvPr/>
        </p:nvSpPr>
        <p:spPr>
          <a:xfrm>
            <a:off x="371475" y="5380076"/>
            <a:ext cx="11842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CPU Cost (NAS)</a:t>
            </a:r>
          </a:p>
          <a:p>
            <a:r>
              <a:rPr lang="en-US" sz="2000" dirty="0">
                <a:latin typeface="Aptos" panose="020B0004020202020204" pitchFamily="34" charset="0"/>
              </a:rPr>
              <a:t>ROM solution: 10K steps, 240 cores, 9hrs 45min (set up for high alpha case; shorter duration for benign cases)</a:t>
            </a:r>
          </a:p>
          <a:p>
            <a:r>
              <a:rPr lang="en-US" sz="2000" dirty="0">
                <a:latin typeface="Aptos" panose="020B0004020202020204" pitchFamily="34" charset="0"/>
              </a:rPr>
              <a:t>Full Solution </a:t>
            </a:r>
            <a:r>
              <a:rPr lang="en-US" sz="2000" u="sng" dirty="0">
                <a:latin typeface="Aptos" panose="020B0004020202020204" pitchFamily="34" charset="0"/>
              </a:rPr>
              <a:t>per Q</a:t>
            </a:r>
            <a:r>
              <a:rPr lang="en-US" sz="2000" dirty="0">
                <a:latin typeface="Aptos" panose="020B0004020202020204" pitchFamily="34" charset="0"/>
              </a:rPr>
              <a:t>: 15K steps, 240 cores, 53 </a:t>
            </a:r>
            <a:r>
              <a:rPr lang="en-US" sz="2000" dirty="0" err="1">
                <a:latin typeface="Aptos" panose="020B0004020202020204" pitchFamily="34" charset="0"/>
              </a:rPr>
              <a:t>hrs</a:t>
            </a:r>
            <a:r>
              <a:rPr lang="en-US" sz="2000" dirty="0">
                <a:latin typeface="Aptos" panose="020B0004020202020204" pitchFamily="34" charset="0"/>
              </a:rPr>
              <a:t> 04min (~5.5 cycles)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563D6-B8F6-E9EA-F826-7650AC79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  <a:latin typeface="Aptos" panose="020B0004020202020204" pitchFamily="34" charset="0"/>
              </a:rPr>
              <a:t>11</a:t>
            </a:fld>
            <a:endParaRPr lang="en-US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368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Alpha = 0 deg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B6497B-A560-F915-C43C-A53ED18B1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237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42" y="114593"/>
            <a:ext cx="10515600" cy="95834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ptos" panose="020B0004020202020204" pitchFamily="34" charset="0"/>
              </a:rPr>
              <a:t>M8A0a – ROM/KESTREL GAFs</a:t>
            </a:r>
            <a:br>
              <a:rPr lang="en-US" b="1" dirty="0">
                <a:latin typeface="Aptos" panose="020B0004020202020204" pitchFamily="34" charset="0"/>
              </a:rPr>
            </a:br>
            <a:r>
              <a:rPr lang="en-US" sz="3600" b="1" dirty="0">
                <a:latin typeface="Aptos" panose="020B0004020202020204" pitchFamily="34" charset="0"/>
              </a:rPr>
              <a:t>M=0.8, Alpha=0 deg, Amplitude ‘a’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EA1DB3-332D-B74F-9C1C-02B47DAA9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642" y="1704716"/>
            <a:ext cx="5851358" cy="43885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9EEE9D-9E91-D343-BC8C-2FCA9460B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90688"/>
            <a:ext cx="5851358" cy="4388519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86D06E-5045-C44A-9C39-D20755009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300088"/>
              </p:ext>
            </p:extLst>
          </p:nvPr>
        </p:nvGraphicFramePr>
        <p:xfrm>
          <a:off x="10760242" y="114593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071B2-6302-7130-B656-E6942E3B9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3DA29C-3D3C-609E-FEB8-8EA8CFF801AB}"/>
              </a:ext>
            </a:extLst>
          </p:cNvPr>
          <p:cNvSpPr txBox="1"/>
          <p:nvPr/>
        </p:nvSpPr>
        <p:spPr>
          <a:xfrm>
            <a:off x="2914650" y="2752725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006601-E7CF-BB10-3B3D-EE5C66A0C134}"/>
              </a:ext>
            </a:extLst>
          </p:cNvPr>
          <p:cNvSpPr txBox="1"/>
          <p:nvPr/>
        </p:nvSpPr>
        <p:spPr>
          <a:xfrm>
            <a:off x="6848475" y="3244334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E44DAC-DDD9-A959-5FAE-30826EB4E325}"/>
              </a:ext>
            </a:extLst>
          </p:cNvPr>
          <p:cNvSpPr txBox="1"/>
          <p:nvPr/>
        </p:nvSpPr>
        <p:spPr>
          <a:xfrm>
            <a:off x="3648075" y="4064868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89DF75-3965-D799-CBFC-837633F8C644}"/>
              </a:ext>
            </a:extLst>
          </p:cNvPr>
          <p:cNvSpPr txBox="1"/>
          <p:nvPr/>
        </p:nvSpPr>
        <p:spPr>
          <a:xfrm>
            <a:off x="7241519" y="4667912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54E476A-BA15-D1CD-BEB2-F8E84B418332}"/>
              </a:ext>
            </a:extLst>
          </p:cNvPr>
          <p:cNvCxnSpPr>
            <a:cxnSpLocks/>
          </p:cNvCxnSpPr>
          <p:nvPr/>
        </p:nvCxnSpPr>
        <p:spPr>
          <a:xfrm>
            <a:off x="3562350" y="3048000"/>
            <a:ext cx="85725" cy="4762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957945F-C125-7F22-0046-F394AF51BD40}"/>
              </a:ext>
            </a:extLst>
          </p:cNvPr>
          <p:cNvCxnSpPr>
            <a:cxnSpLocks/>
          </p:cNvCxnSpPr>
          <p:nvPr/>
        </p:nvCxnSpPr>
        <p:spPr>
          <a:xfrm>
            <a:off x="7339314" y="3554866"/>
            <a:ext cx="71136" cy="5660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F95C657-90EE-E16B-10C0-7DA1E2A865F5}"/>
              </a:ext>
            </a:extLst>
          </p:cNvPr>
          <p:cNvCxnSpPr/>
          <p:nvPr/>
        </p:nvCxnSpPr>
        <p:spPr>
          <a:xfrm flipH="1" flipV="1">
            <a:off x="3971925" y="3613666"/>
            <a:ext cx="136853" cy="4512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9FE5D79-4A03-2D6F-FA31-D06C83B5502A}"/>
              </a:ext>
            </a:extLst>
          </p:cNvPr>
          <p:cNvCxnSpPr>
            <a:cxnSpLocks/>
          </p:cNvCxnSpPr>
          <p:nvPr/>
        </p:nvCxnSpPr>
        <p:spPr>
          <a:xfrm flipV="1">
            <a:off x="7702222" y="4231412"/>
            <a:ext cx="0" cy="4677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56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31775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M8A0a – AEROM Root Locus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DB82EC-18FF-FD42-80B7-3E0B62AAB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434305"/>
            <a:ext cx="6414951" cy="481121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F7AAC-2A4C-0D16-1A50-CC9168C11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32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75" y="241300"/>
            <a:ext cx="10919825" cy="95834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ptos" panose="020B0004020202020204" pitchFamily="34" charset="0"/>
              </a:rPr>
              <a:t>M8A0a – ROM/KESTREL Responses, Q=100 </a:t>
            </a:r>
            <a:r>
              <a:rPr lang="en-US" b="1" dirty="0" err="1">
                <a:latin typeface="Aptos" panose="020B0004020202020204" pitchFamily="34" charset="0"/>
              </a:rPr>
              <a:t>psf</a:t>
            </a:r>
            <a:endParaRPr lang="en-US" b="1" dirty="0"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347455" y="1533554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Mode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421398" y="1564332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Mode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72ADE9-39F5-8140-8428-6EB358EE7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78" y="2056431"/>
            <a:ext cx="5566775" cy="41750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952209-9D8D-A341-8C45-74606CF07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025" y="2056432"/>
            <a:ext cx="5566775" cy="417508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1B630C-B3B3-F2D4-10F8-00D8F5F24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15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691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50741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M8A0b – AEROM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754AA3-22EB-2540-8D33-35BF77410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820" y="1209090"/>
            <a:ext cx="6994359" cy="524576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313AAA-CF7A-2C2C-4A49-2A01BBD8D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75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43" y="136525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M8A0c – AEROM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885329-A7A2-B546-8FA4-B22C60C7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1287293"/>
            <a:ext cx="6829425" cy="512206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47F6B5-F168-6F4D-0AD7-F8F64FC8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17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251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60" y="136525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M8A0d – AEROM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35225-3034-FB4E-823A-986DF7861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487" y="1309353"/>
            <a:ext cx="6677026" cy="500776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B8F289-D1E1-AAF6-3B6E-8FF7C5E4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18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489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Alpha = 5 deg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417C09-35B2-7E2E-00B1-85524932B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19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428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217864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M8A5a – ROM/KESTREL GAFs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21C796-4F87-5A44-8924-95A493620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26" y="1323474"/>
            <a:ext cx="6093216" cy="45699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383E79-5556-7D46-9389-5DB8FF4FF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970" y="1407695"/>
            <a:ext cx="5980922" cy="44856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6CD063-1024-7F01-3105-BCB9E9DE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E3984D-F5EE-5BB9-3AB8-A60D751EC944}"/>
              </a:ext>
            </a:extLst>
          </p:cNvPr>
          <p:cNvSpPr txBox="1"/>
          <p:nvPr/>
        </p:nvSpPr>
        <p:spPr>
          <a:xfrm>
            <a:off x="3429000" y="2608466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2DEDBB-FCCE-07AC-7CA4-5EE66EC2FAD6}"/>
              </a:ext>
            </a:extLst>
          </p:cNvPr>
          <p:cNvSpPr txBox="1"/>
          <p:nvPr/>
        </p:nvSpPr>
        <p:spPr>
          <a:xfrm>
            <a:off x="3518452" y="3969618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2D5F38-73E7-C993-130F-04C0D5B790B1}"/>
              </a:ext>
            </a:extLst>
          </p:cNvPr>
          <p:cNvSpPr txBox="1"/>
          <p:nvPr/>
        </p:nvSpPr>
        <p:spPr>
          <a:xfrm>
            <a:off x="9662810" y="4597396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2C382C-6A76-06D3-4511-7AC95A762D7A}"/>
              </a:ext>
            </a:extLst>
          </p:cNvPr>
          <p:cNvSpPr txBox="1"/>
          <p:nvPr/>
        </p:nvSpPr>
        <p:spPr>
          <a:xfrm>
            <a:off x="9442485" y="3281208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2582DAB-08DE-F10B-8D45-966242DCB75D}"/>
              </a:ext>
            </a:extLst>
          </p:cNvPr>
          <p:cNvCxnSpPr/>
          <p:nvPr/>
        </p:nvCxnSpPr>
        <p:spPr>
          <a:xfrm>
            <a:off x="4076700" y="2977798"/>
            <a:ext cx="85725" cy="3034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AB493B-89F2-9389-2B48-BB1ACD3CCB29}"/>
              </a:ext>
            </a:extLst>
          </p:cNvPr>
          <p:cNvCxnSpPr>
            <a:cxnSpLocks/>
          </p:cNvCxnSpPr>
          <p:nvPr/>
        </p:nvCxnSpPr>
        <p:spPr>
          <a:xfrm>
            <a:off x="9903188" y="3578612"/>
            <a:ext cx="0" cy="4614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1131361-06C6-268C-DA1A-8EA98F889BE4}"/>
              </a:ext>
            </a:extLst>
          </p:cNvPr>
          <p:cNvCxnSpPr/>
          <p:nvPr/>
        </p:nvCxnSpPr>
        <p:spPr>
          <a:xfrm flipV="1">
            <a:off x="4076700" y="3465874"/>
            <a:ext cx="0" cy="429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CD1E759-96AD-D1FD-87FD-47DEAE9AE394}"/>
              </a:ext>
            </a:extLst>
          </p:cNvPr>
          <p:cNvCxnSpPr/>
          <p:nvPr/>
        </p:nvCxnSpPr>
        <p:spPr>
          <a:xfrm flipV="1">
            <a:off x="10153650" y="4154284"/>
            <a:ext cx="0" cy="429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761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232735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M8A5a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A4549F-704A-2247-9426-2DF390F5B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1419684"/>
            <a:ext cx="6764254" cy="50731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546F5D-FAE5-B3D1-4C88-209C73E74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36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80630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960432" y="1103837"/>
            <a:ext cx="2271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Q = 50 </a:t>
            </a:r>
            <a:r>
              <a:rPr lang="en-US" sz="2000" b="1" dirty="0" err="1">
                <a:latin typeface="Aptos" panose="020B0004020202020204" pitchFamily="34" charset="0"/>
              </a:rPr>
              <a:t>psf</a:t>
            </a:r>
            <a:r>
              <a:rPr lang="en-US" sz="2000" b="1" dirty="0">
                <a:latin typeface="Aptos" panose="020B0004020202020204" pitchFamily="34" charset="0"/>
              </a:rPr>
              <a:t>, Mode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F5C64-769B-2A45-A38D-9914FB7F3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58" y="1887498"/>
            <a:ext cx="5753768" cy="43153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999F58-696B-9C49-8D61-43CEB0DED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594" y="2002754"/>
            <a:ext cx="5620206" cy="42151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157638" y="1437864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412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Frequency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B01E8-2223-0B52-EA5B-05533245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181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273132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960347" y="1085431"/>
            <a:ext cx="2271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Q = 50 </a:t>
            </a:r>
            <a:r>
              <a:rPr lang="en-US" sz="2000" b="1" dirty="0" err="1">
                <a:latin typeface="Aptos" panose="020B0004020202020204" pitchFamily="34" charset="0"/>
              </a:rPr>
              <a:t>psf</a:t>
            </a:r>
            <a:r>
              <a:rPr lang="en-US" sz="2000" b="1" dirty="0">
                <a:latin typeface="Aptos" panose="020B0004020202020204" pitchFamily="34" charset="0"/>
              </a:rPr>
              <a:t>, Mode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83970" y="1438730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72078"/>
            <a:ext cx="1412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Frequency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EFD516-D6EF-674E-8662-8F1DFFB14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26" y="1873279"/>
            <a:ext cx="5837989" cy="43784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555768-E2E2-654A-9FB9-262CB1E2B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230" y="1828114"/>
            <a:ext cx="5873267" cy="44049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997745-9EFC-CDE8-87D0-BD67CA53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010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52306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783033" y="1120126"/>
            <a:ext cx="2407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Q = 130 </a:t>
            </a:r>
            <a:r>
              <a:rPr lang="en-US" sz="2000" b="1" dirty="0" err="1">
                <a:latin typeface="Aptos" panose="020B0004020202020204" pitchFamily="34" charset="0"/>
              </a:rPr>
              <a:t>psf</a:t>
            </a:r>
            <a:r>
              <a:rPr lang="en-US" sz="2000" b="1" dirty="0">
                <a:latin typeface="Aptos" panose="020B0004020202020204" pitchFamily="34" charset="0"/>
              </a:rPr>
              <a:t>, Mode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412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Frequency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4F3660-9A8D-BF47-BA6E-D295A4151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1" y="2053752"/>
            <a:ext cx="5501105" cy="4125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DC011A-7947-9747-99DC-BB3BDD92B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728" y="2005305"/>
            <a:ext cx="5630295" cy="42227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0C5F67-9368-7D41-D3FF-B3878B25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129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10856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892305" y="1056896"/>
            <a:ext cx="2407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Q = 130 </a:t>
            </a:r>
            <a:r>
              <a:rPr lang="en-US" sz="2000" b="1" dirty="0" err="1">
                <a:latin typeface="Aptos" panose="020B0004020202020204" pitchFamily="34" charset="0"/>
              </a:rPr>
              <a:t>psf</a:t>
            </a:r>
            <a:r>
              <a:rPr lang="en-US" sz="2000" b="1" dirty="0">
                <a:latin typeface="Aptos" panose="020B0004020202020204" pitchFamily="34" charset="0"/>
              </a:rPr>
              <a:t>, Mode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412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Frequency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214CE-5A64-E844-B933-C627036EE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83" y="1958138"/>
            <a:ext cx="5741737" cy="43063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A951F-A789-CB4A-8D29-D5922EA02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509" y="1958138"/>
            <a:ext cx="5630295" cy="42227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43457B-C291-A5BD-9FBD-64856EAF3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25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071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03200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0032F-D53B-D542-9F4C-648D94175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3895"/>
            <a:ext cx="5836541" cy="43774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A16E4D-FFDE-4849-8ED8-15C5DA82A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637" y="1483895"/>
            <a:ext cx="5836541" cy="437740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390FCE-3264-D7E2-0B13-138779BE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20B25-0E07-6913-7061-B371C8B9DA13}"/>
              </a:ext>
            </a:extLst>
          </p:cNvPr>
          <p:cNvSpPr txBox="1"/>
          <p:nvPr/>
        </p:nvSpPr>
        <p:spPr>
          <a:xfrm>
            <a:off x="3429000" y="2608466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BA73B7-C8A9-14AB-270E-75492835F9C4}"/>
              </a:ext>
            </a:extLst>
          </p:cNvPr>
          <p:cNvSpPr txBox="1"/>
          <p:nvPr/>
        </p:nvSpPr>
        <p:spPr>
          <a:xfrm>
            <a:off x="3460094" y="4091152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7363FE-EB33-881D-F0FA-EE404C19C25A}"/>
              </a:ext>
            </a:extLst>
          </p:cNvPr>
          <p:cNvSpPr txBox="1"/>
          <p:nvPr/>
        </p:nvSpPr>
        <p:spPr>
          <a:xfrm>
            <a:off x="9258904" y="4460484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99F350-EC0C-CFC2-F7D1-3431F898EAB0}"/>
              </a:ext>
            </a:extLst>
          </p:cNvPr>
          <p:cNvSpPr txBox="1"/>
          <p:nvPr/>
        </p:nvSpPr>
        <p:spPr>
          <a:xfrm>
            <a:off x="9319177" y="3059668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AF49D1C-D725-D0A9-5D0B-F523C565B466}"/>
              </a:ext>
            </a:extLst>
          </p:cNvPr>
          <p:cNvCxnSpPr>
            <a:cxnSpLocks/>
          </p:cNvCxnSpPr>
          <p:nvPr/>
        </p:nvCxnSpPr>
        <p:spPr>
          <a:xfrm>
            <a:off x="3962400" y="2973943"/>
            <a:ext cx="0" cy="4550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C0A6CCA-BC1D-1E8B-6753-A1E3016FE4F3}"/>
              </a:ext>
            </a:extLst>
          </p:cNvPr>
          <p:cNvCxnSpPr/>
          <p:nvPr/>
        </p:nvCxnSpPr>
        <p:spPr>
          <a:xfrm flipV="1">
            <a:off x="3962400" y="3665598"/>
            <a:ext cx="0" cy="429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6A8803D-AB48-0AF6-8FD4-E0D56E4233AD}"/>
              </a:ext>
            </a:extLst>
          </p:cNvPr>
          <p:cNvCxnSpPr>
            <a:cxnSpLocks/>
          </p:cNvCxnSpPr>
          <p:nvPr/>
        </p:nvCxnSpPr>
        <p:spPr>
          <a:xfrm>
            <a:off x="9789405" y="3358791"/>
            <a:ext cx="0" cy="5217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99D6281-619E-D849-8A2F-B16D5A57252C}"/>
              </a:ext>
            </a:extLst>
          </p:cNvPr>
          <p:cNvCxnSpPr/>
          <p:nvPr/>
        </p:nvCxnSpPr>
        <p:spPr>
          <a:xfrm flipV="1">
            <a:off x="9810750" y="4095449"/>
            <a:ext cx="0" cy="429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2471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288925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M8A5b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FE05D2-6557-6249-9FC0-E18C393DF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5" y="1421021"/>
            <a:ext cx="6580438" cy="493532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9B7DB-3846-C361-2DF7-7F86BBE4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609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231775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M8A5c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09265-F039-6046-92E8-2A4D03FDB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75" y="1519990"/>
            <a:ext cx="5868625" cy="44014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49BFA-5FC6-1046-BC17-7426B089D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19989"/>
            <a:ext cx="5868625" cy="440146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84A4E7-8A30-012B-98E0-F2170CB64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44109E-4CAD-36F4-11ED-AA35E14B7E87}"/>
              </a:ext>
            </a:extLst>
          </p:cNvPr>
          <p:cNvSpPr txBox="1"/>
          <p:nvPr/>
        </p:nvSpPr>
        <p:spPr>
          <a:xfrm>
            <a:off x="3429000" y="2608466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8ADCE3-ECAD-C5FE-0C19-0EB46BEF94BF}"/>
              </a:ext>
            </a:extLst>
          </p:cNvPr>
          <p:cNvSpPr txBox="1"/>
          <p:nvPr/>
        </p:nvSpPr>
        <p:spPr>
          <a:xfrm>
            <a:off x="3460094" y="4091152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F325F6A-57BE-03EE-02AE-3EDD36715571}"/>
              </a:ext>
            </a:extLst>
          </p:cNvPr>
          <p:cNvCxnSpPr>
            <a:cxnSpLocks/>
          </p:cNvCxnSpPr>
          <p:nvPr/>
        </p:nvCxnSpPr>
        <p:spPr>
          <a:xfrm>
            <a:off x="3962400" y="2973943"/>
            <a:ext cx="0" cy="4550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399FB26-103E-6CF9-29D8-224E029160CE}"/>
              </a:ext>
            </a:extLst>
          </p:cNvPr>
          <p:cNvCxnSpPr/>
          <p:nvPr/>
        </p:nvCxnSpPr>
        <p:spPr>
          <a:xfrm flipV="1">
            <a:off x="3962400" y="3665598"/>
            <a:ext cx="0" cy="429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15E66A7-0882-0909-FF06-41A71C0AFE30}"/>
              </a:ext>
            </a:extLst>
          </p:cNvPr>
          <p:cNvSpPr txBox="1"/>
          <p:nvPr/>
        </p:nvSpPr>
        <p:spPr>
          <a:xfrm>
            <a:off x="9357294" y="3244334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088738-59DA-5A26-9EF9-0A81B596AE25}"/>
              </a:ext>
            </a:extLst>
          </p:cNvPr>
          <p:cNvSpPr txBox="1"/>
          <p:nvPr/>
        </p:nvSpPr>
        <p:spPr>
          <a:xfrm>
            <a:off x="9388388" y="4727020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15B2E38-6845-BEAA-D2A9-4DEB763D20A9}"/>
              </a:ext>
            </a:extLst>
          </p:cNvPr>
          <p:cNvCxnSpPr>
            <a:cxnSpLocks/>
          </p:cNvCxnSpPr>
          <p:nvPr/>
        </p:nvCxnSpPr>
        <p:spPr>
          <a:xfrm>
            <a:off x="9890694" y="3609811"/>
            <a:ext cx="0" cy="4550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3319053-CCFD-5425-0609-8C498586CE5B}"/>
              </a:ext>
            </a:extLst>
          </p:cNvPr>
          <p:cNvCxnSpPr/>
          <p:nvPr/>
        </p:nvCxnSpPr>
        <p:spPr>
          <a:xfrm flipV="1">
            <a:off x="9890694" y="4301466"/>
            <a:ext cx="0" cy="429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669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41300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M8A5c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0C776D-2DB9-BD4D-82D3-C9E17F9B1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251" y="1323474"/>
            <a:ext cx="6729497" cy="504712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D80F2A-9631-50C8-AF76-481BBBE4E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29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4424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03200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DEFE23-2D1B-E342-AABC-B0212DF02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7" y="1522158"/>
            <a:ext cx="5899373" cy="4424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0A4FF1-DFA2-7847-AE23-1A4D7F35C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353" y="1522158"/>
            <a:ext cx="5812700" cy="435952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BB5E8A-E830-5C0B-915F-2F215E7B7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30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B84226-B645-19B1-D69D-2F49CFFAAFB0}"/>
              </a:ext>
            </a:extLst>
          </p:cNvPr>
          <p:cNvSpPr txBox="1"/>
          <p:nvPr/>
        </p:nvSpPr>
        <p:spPr>
          <a:xfrm>
            <a:off x="3410172" y="2067301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84FD0-96F7-81FE-0E55-D0333EDD5E89}"/>
              </a:ext>
            </a:extLst>
          </p:cNvPr>
          <p:cNvSpPr txBox="1"/>
          <p:nvPr/>
        </p:nvSpPr>
        <p:spPr>
          <a:xfrm>
            <a:off x="3791907" y="3847013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839C32-8591-A9B6-7D7C-705CC275D2F3}"/>
              </a:ext>
            </a:extLst>
          </p:cNvPr>
          <p:cNvCxnSpPr>
            <a:cxnSpLocks/>
          </p:cNvCxnSpPr>
          <p:nvPr/>
        </p:nvCxnSpPr>
        <p:spPr>
          <a:xfrm>
            <a:off x="3901011" y="2469888"/>
            <a:ext cx="0" cy="5876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080D35E-71CD-C77D-9F9D-7DCC7A9AAF78}"/>
              </a:ext>
            </a:extLst>
          </p:cNvPr>
          <p:cNvCxnSpPr>
            <a:cxnSpLocks/>
          </p:cNvCxnSpPr>
          <p:nvPr/>
        </p:nvCxnSpPr>
        <p:spPr>
          <a:xfrm>
            <a:off x="4252610" y="4133459"/>
            <a:ext cx="0" cy="6201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D230F68-A098-9DB2-B297-C6249B5CD47D}"/>
              </a:ext>
            </a:extLst>
          </p:cNvPr>
          <p:cNvSpPr txBox="1"/>
          <p:nvPr/>
        </p:nvSpPr>
        <p:spPr>
          <a:xfrm>
            <a:off x="7610249" y="3920218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KESTREL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4922FE-BE00-EF9E-8C30-F1BE01DAF049}"/>
              </a:ext>
            </a:extLst>
          </p:cNvPr>
          <p:cNvSpPr txBox="1"/>
          <p:nvPr/>
        </p:nvSpPr>
        <p:spPr>
          <a:xfrm>
            <a:off x="7610249" y="2328085"/>
            <a:ext cx="921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AEROM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14E586-1AB1-7599-4AD1-5AEF62F913A8}"/>
              </a:ext>
            </a:extLst>
          </p:cNvPr>
          <p:cNvCxnSpPr>
            <a:cxnSpLocks/>
          </p:cNvCxnSpPr>
          <p:nvPr/>
        </p:nvCxnSpPr>
        <p:spPr>
          <a:xfrm>
            <a:off x="8113512" y="2707243"/>
            <a:ext cx="0" cy="4550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1BAF91A-522D-1935-BC7C-8CE11596F2EB}"/>
              </a:ext>
            </a:extLst>
          </p:cNvPr>
          <p:cNvCxnSpPr/>
          <p:nvPr/>
        </p:nvCxnSpPr>
        <p:spPr>
          <a:xfrm flipV="1">
            <a:off x="8113512" y="3398898"/>
            <a:ext cx="0" cy="4298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342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185048"/>
            <a:ext cx="10515600" cy="958349"/>
          </a:xfrm>
        </p:spPr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M8A5d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A4C23D-B3F2-8A4E-9474-8FE4FFBFD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512" y="1486046"/>
            <a:ext cx="6276975" cy="470773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B439F7-9C7A-CCDF-D19F-0CFEFA0F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31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689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A84E2-A6E6-5C4B-B1C5-E226D62EA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</a:t>
            </a:r>
            <a:r>
              <a:rPr lang="en-US" b="1" dirty="0">
                <a:latin typeface="Aptos" panose="020B0004020202020204" pitchFamily="34" charset="0"/>
              </a:rPr>
              <a:t>Alpha=0 deg                          Alpha=5 deg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F1A04-E6FF-4C44-8C89-3AC76BC4D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45" y="1812240"/>
            <a:ext cx="5598695" cy="41990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4F641-8616-064B-9D35-E6E78D914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483" y="1829801"/>
            <a:ext cx="5598696" cy="419902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E198F9-0D8E-AE4F-90EA-C41648CCE635}"/>
              </a:ext>
            </a:extLst>
          </p:cNvPr>
          <p:cNvCxnSpPr/>
          <p:nvPr/>
        </p:nvCxnSpPr>
        <p:spPr>
          <a:xfrm>
            <a:off x="7756115" y="3321152"/>
            <a:ext cx="77674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EB9879-F16E-404D-9FBA-793781495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32</a:t>
            </a:fld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8D05F1-B406-5F39-ABE5-C38D9B6E403B}"/>
              </a:ext>
            </a:extLst>
          </p:cNvPr>
          <p:cNvCxnSpPr/>
          <p:nvPr/>
        </p:nvCxnSpPr>
        <p:spPr>
          <a:xfrm>
            <a:off x="3305175" y="2114550"/>
            <a:ext cx="0" cy="3429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306527-07DB-5F7E-5A1A-67CCA9EB6D93}"/>
              </a:ext>
            </a:extLst>
          </p:cNvPr>
          <p:cNvCxnSpPr/>
          <p:nvPr/>
        </p:nvCxnSpPr>
        <p:spPr>
          <a:xfrm>
            <a:off x="8801100" y="2133600"/>
            <a:ext cx="0" cy="3429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211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F081-28DC-9C43-A1AE-183A5C46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36525"/>
            <a:ext cx="10515600" cy="1120394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368A9-B35A-2343-8763-029114D17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34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ptos" panose="020B0004020202020204" pitchFamily="34" charset="0"/>
              </a:rPr>
              <a:t>At benign conditions (alpha=0 deg), all ROMs provide same result; gratifying, as it indicates linearized flow dynamics</a:t>
            </a:r>
          </a:p>
          <a:p>
            <a:r>
              <a:rPr lang="en-US" dirty="0">
                <a:latin typeface="Aptos" panose="020B0004020202020204" pitchFamily="34" charset="0"/>
              </a:rPr>
              <a:t>As alpha is increased, variations between the different ROMs (amplitudes) start to become obvious</a:t>
            </a:r>
          </a:p>
          <a:p>
            <a:r>
              <a:rPr lang="en-US" dirty="0">
                <a:latin typeface="Aptos" panose="020B0004020202020204" pitchFamily="34" charset="0"/>
              </a:rPr>
              <a:t>At alpha=5 deg, there are noticeable differences between the ROMs, indicating that the higher-amplitude ROMs do a better job (at this condition) of predicting the aeroelastic responses at multiple dynamic pressures</a:t>
            </a:r>
          </a:p>
          <a:p>
            <a:r>
              <a:rPr lang="en-US" dirty="0">
                <a:latin typeface="Aptos" panose="020B0004020202020204" pitchFamily="34" charset="0"/>
              </a:rPr>
              <a:t>So far, ROM Flutter Q=179 </a:t>
            </a:r>
            <a:r>
              <a:rPr lang="en-US" dirty="0" err="1">
                <a:latin typeface="Aptos" panose="020B0004020202020204" pitchFamily="34" charset="0"/>
              </a:rPr>
              <a:t>psf</a:t>
            </a:r>
            <a:r>
              <a:rPr lang="en-US" dirty="0">
                <a:latin typeface="Aptos" panose="020B0004020202020204" pitchFamily="34" charset="0"/>
              </a:rPr>
              <a:t>; KESTREL Flutter Q=168 </a:t>
            </a:r>
            <a:r>
              <a:rPr lang="en-US" dirty="0" err="1">
                <a:latin typeface="Aptos" panose="020B0004020202020204" pitchFamily="34" charset="0"/>
              </a:rPr>
              <a:t>psf</a:t>
            </a:r>
            <a:r>
              <a:rPr lang="en-US" dirty="0">
                <a:latin typeface="Aptos" panose="020B0004020202020204" pitchFamily="34" charset="0"/>
              </a:rPr>
              <a:t> (~6.5%)</a:t>
            </a:r>
          </a:p>
          <a:p>
            <a:r>
              <a:rPr lang="en-US" dirty="0">
                <a:latin typeface="Aptos" panose="020B0004020202020204" pitchFamily="34" charset="0"/>
              </a:rPr>
              <a:t>Will start analyses at M=0.85, similar alpha ranges.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5937A-1A34-B1B1-1548-CA2F1E936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>
                <a:solidFill>
                  <a:schemeClr val="tx1"/>
                </a:solidFill>
              </a:rPr>
              <a:t>33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902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7CD24201D0B145A6DA2B15251E64F8" ma:contentTypeVersion="16" ma:contentTypeDescription="Create a new document." ma:contentTypeScope="" ma:versionID="1a3a8aa2dcef4891c05a4da9500db62b">
  <xsd:schema xmlns:xsd="http://www.w3.org/2001/XMLSchema" xmlns:xs="http://www.w3.org/2001/XMLSchema" xmlns:p="http://schemas.microsoft.com/office/2006/metadata/properties" xmlns:ns2="786b4c0f-b2fd-46fe-9a24-2d3dc309aeb6" xmlns:ns3="30f01be3-8109-4dc2-be3b-188cb96c5423" targetNamespace="http://schemas.microsoft.com/office/2006/metadata/properties" ma:root="true" ma:fieldsID="e8fc2b5b9ac786c65c0b0b6ec1b7c5e7" ns2:_="" ns3:_="">
    <xsd:import namespace="786b4c0f-b2fd-46fe-9a24-2d3dc309aeb6"/>
    <xsd:import namespace="30f01be3-8109-4dc2-be3b-188cb96c54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6b4c0f-b2fd-46fe-9a24-2d3dc309ae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f01be3-8109-4dc2-be3b-188cb96c542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e0f5d841-ec21-42c1-b675-4b572f41fb4e}" ma:internalName="TaxCatchAll" ma:showField="CatchAllData" ma:web="30f01be3-8109-4dc2-be3b-188cb96c54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6b4c0f-b2fd-46fe-9a24-2d3dc309aeb6">
      <Terms xmlns="http://schemas.microsoft.com/office/infopath/2007/PartnerControls"/>
    </lcf76f155ced4ddcb4097134ff3c332f>
    <TaxCatchAll xmlns="30f01be3-8109-4dc2-be3b-188cb96c5423" xsi:nil="true"/>
  </documentManagement>
</p:properties>
</file>

<file path=customXml/itemProps1.xml><?xml version="1.0" encoding="utf-8"?>
<ds:datastoreItem xmlns:ds="http://schemas.openxmlformats.org/officeDocument/2006/customXml" ds:itemID="{3650D3E5-097D-4649-9010-B92FB07BB2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732F8A-5182-4854-85C9-14F41D062D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6b4c0f-b2fd-46fe-9a24-2d3dc309aeb6"/>
    <ds:schemaRef ds:uri="30f01be3-8109-4dc2-be3b-188cb96c54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718FDE-3DAF-41EE-9B16-5152B1B429DD}">
  <ds:schemaRefs>
    <ds:schemaRef ds:uri="http://schemas.microsoft.com/office/2006/metadata/properties"/>
    <ds:schemaRef ds:uri="http://schemas.microsoft.com/office/infopath/2007/PartnerControls"/>
    <ds:schemaRef ds:uri="786b4c0f-b2fd-46fe-9a24-2d3dc309aeb6"/>
    <ds:schemaRef ds:uri="30f01be3-8109-4dc2-be3b-188cb96c542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47986</TotalTime>
  <Words>1120</Words>
  <Application>Microsoft Office PowerPoint</Application>
  <PresentationFormat>Widescreen</PresentationFormat>
  <Paragraphs>234</Paragraphs>
  <Slides>33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MS PGothic</vt:lpstr>
      <vt:lpstr>Aptos</vt:lpstr>
      <vt:lpstr>Arial</vt:lpstr>
      <vt:lpstr>Baskerville Old Face</vt:lpstr>
      <vt:lpstr>Calibri</vt:lpstr>
      <vt:lpstr>Calibri Light</vt:lpstr>
      <vt:lpstr>Corbel</vt:lpstr>
      <vt:lpstr>Office Theme</vt:lpstr>
      <vt:lpstr>BSCW Computations Using KESTREL and AEROM</vt:lpstr>
      <vt:lpstr>Outline</vt:lpstr>
      <vt:lpstr>PowerPoint Presentation</vt:lpstr>
      <vt:lpstr>PowerPoint Presentation</vt:lpstr>
      <vt:lpstr>Background</vt:lpstr>
      <vt:lpstr>PowerPoint Presentation</vt:lpstr>
      <vt:lpstr>BSCW Application (KESTREL), Two Modes</vt:lpstr>
      <vt:lpstr>PowerPoint Presentation</vt:lpstr>
      <vt:lpstr>PowerPoint Presentation</vt:lpstr>
      <vt:lpstr>PowerPoint Presentation</vt:lpstr>
      <vt:lpstr>Walsh Function Amplitudes and Alphas</vt:lpstr>
      <vt:lpstr>Alpha = 0 deg</vt:lpstr>
      <vt:lpstr>M8A0a – ROM/KESTREL GAFs M=0.8, Alpha=0 deg, Amplitude ‘a’</vt:lpstr>
      <vt:lpstr>M8A0a – AEROM Root Locus</vt:lpstr>
      <vt:lpstr>M8A0a – ROM/KESTREL Responses, Q=100 psf</vt:lpstr>
      <vt:lpstr>M8A0b – AEROM Root Locus</vt:lpstr>
      <vt:lpstr>M8A0c – AEROM Root Locus</vt:lpstr>
      <vt:lpstr>M8A0d – AEROM Root Locus</vt:lpstr>
      <vt:lpstr>Alpha = 5 deg</vt:lpstr>
      <vt:lpstr>M8A5a – ROM/KESTREL GAFs</vt:lpstr>
      <vt:lpstr>M8A5a – ROM/KESTREL Root Locus</vt:lpstr>
      <vt:lpstr>M8A5a – ROM and KESTREL Responses</vt:lpstr>
      <vt:lpstr>M8A5a – ROM and KESTREL Responses</vt:lpstr>
      <vt:lpstr>M8A5a – ROM and KESTREL Responses</vt:lpstr>
      <vt:lpstr>M8A5a – ROM and KESTREL Responses</vt:lpstr>
      <vt:lpstr>M8A5b – ROM/KESTREL GAFs</vt:lpstr>
      <vt:lpstr>M8A5b – ROM/KESTREL Root Locus</vt:lpstr>
      <vt:lpstr>M8A5c – ROM/KESTREL GAFs</vt:lpstr>
      <vt:lpstr>M8A5c – ROM/KESTREL Root Locus</vt:lpstr>
      <vt:lpstr>M8A5d – ROM/KESTREL GAFs</vt:lpstr>
      <vt:lpstr>M8A5d – ROM/KESTREL Root Locus</vt:lpstr>
      <vt:lpstr>     Alpha=0 deg                          Alpha=5 deg</vt:lpstr>
      <vt:lpstr>Concluding Remarks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BSCW Computations Using KESTREL and AEROM</dc:title>
  <dc:creator>Silva, Walter A. (LARC-D308)</dc:creator>
  <cp:lastModifiedBy>Piatak, David J. (LARC-D308)</cp:lastModifiedBy>
  <cp:revision>177</cp:revision>
  <dcterms:created xsi:type="dcterms:W3CDTF">2020-02-10T14:55:48Z</dcterms:created>
  <dcterms:modified xsi:type="dcterms:W3CDTF">2026-01-07T19:40:37Z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0x0101005D7CD24201D0B145A6DA2B15251E64F8</vt:lpwstr>
  </property>
</Properties>
</file>