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7"/>
  </p:notesMasterIdLst>
  <p:sldIdLst>
    <p:sldId id="2072578370" r:id="rId5"/>
    <p:sldId id="2072578383" r:id="rId6"/>
    <p:sldId id="2072578372" r:id="rId7"/>
    <p:sldId id="2072578023" r:id="rId8"/>
    <p:sldId id="2072578377" r:id="rId9"/>
    <p:sldId id="2072578374" r:id="rId10"/>
    <p:sldId id="2072578385" r:id="rId11"/>
    <p:sldId id="2072578381" r:id="rId12"/>
    <p:sldId id="2072578380" r:id="rId13"/>
    <p:sldId id="2072578376" r:id="rId14"/>
    <p:sldId id="2072578340" r:id="rId15"/>
    <p:sldId id="207257838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2F48606-851A-76CA-E210-3F04EE774881}" name="Ruperto Hernandez, Wilbert Andres (LARC-E405)" initials="WR" userId="S::wruperto@ndc.nasa.gov::fb983b02-72f4-47f7-8f87-958a2c15d43a" providerId="AD"/>
  <p188:author id="{667005B6-2946-0738-01E1-D637D279D75E}" name="Ballantyne, Emily G. (LARC-E405)" initials="EB" userId="S::eballant@ndc.nasa.gov::a336c635-3b36-4f6c-9b4d-a1632eecbd51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ADA3F2"/>
    <a:srgbClr val="2630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3B88C4-1173-4E0B-9D33-B1B7075E73F8}" v="913" dt="2026-01-15T14:24:36.371"/>
    <p1510:client id="{9CB86887-0909-4484-B967-568E521C2C6D}" v="83" dt="2026-01-14T22:14:59.2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150" d="100"/>
          <a:sy n="150" d="100"/>
        </p:scale>
        <p:origin x="3084" y="5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0F10B7-5665-40C0-A1F7-D5829D7FB8B6}" type="doc">
      <dgm:prSet loTypeId="urn:microsoft.com/office/officeart/2005/8/layout/vProcess5" loCatId="process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5FC36CA1-DC02-48BB-A089-1233A4D3B999}">
      <dgm:prSet phldrT="[Text]"/>
      <dgm:spPr/>
      <dgm:t>
        <a:bodyPr/>
        <a:lstStyle/>
        <a:p>
          <a:r>
            <a:rPr lang="en-US"/>
            <a:t>Increase Power in the Bucket (PIB)</a:t>
          </a:r>
        </a:p>
      </dgm:t>
    </dgm:pt>
    <dgm:pt modelId="{2B594CDC-114D-4A9D-B248-3FB95EEEE6FE}" type="parTrans" cxnId="{6D7CF02E-1A30-49C4-93AF-2F83D24DA61F}">
      <dgm:prSet/>
      <dgm:spPr/>
      <dgm:t>
        <a:bodyPr/>
        <a:lstStyle/>
        <a:p>
          <a:endParaRPr lang="en-US"/>
        </a:p>
      </dgm:t>
    </dgm:pt>
    <dgm:pt modelId="{BF50F772-0921-46B8-A94A-B1173287718B}" type="sibTrans" cxnId="{6D7CF02E-1A30-49C4-93AF-2F83D24DA61F}">
      <dgm:prSet/>
      <dgm:spPr/>
      <dgm:t>
        <a:bodyPr/>
        <a:lstStyle/>
        <a:p>
          <a:endParaRPr lang="en-US"/>
        </a:p>
      </dgm:t>
    </dgm:pt>
    <dgm:pt modelId="{F59E9E91-7218-4EBB-A7A6-E7790240BC9F}">
      <dgm:prSet phldrT="[Text]"/>
      <dgm:spPr/>
      <dgm:t>
        <a:bodyPr/>
        <a:lstStyle/>
        <a:p>
          <a:r>
            <a:rPr lang="en-US"/>
            <a:t>Decrease losses due to receiver overflow</a:t>
          </a:r>
        </a:p>
      </dgm:t>
    </dgm:pt>
    <dgm:pt modelId="{798D42A6-AE32-451A-B1A2-A96D81ED0002}" type="parTrans" cxnId="{EA509090-73A1-41F4-B85E-6A5BF912E127}">
      <dgm:prSet/>
      <dgm:spPr/>
      <dgm:t>
        <a:bodyPr/>
        <a:lstStyle/>
        <a:p>
          <a:endParaRPr lang="en-US"/>
        </a:p>
      </dgm:t>
    </dgm:pt>
    <dgm:pt modelId="{ABB02FB1-B98B-422B-8D22-5414E7592345}" type="sibTrans" cxnId="{EA509090-73A1-41F4-B85E-6A5BF912E127}">
      <dgm:prSet/>
      <dgm:spPr/>
      <dgm:t>
        <a:bodyPr/>
        <a:lstStyle/>
        <a:p>
          <a:endParaRPr lang="en-US"/>
        </a:p>
      </dgm:t>
    </dgm:pt>
    <dgm:pt modelId="{1C2C7D53-EC42-402D-B2B0-F8C77F027D1F}">
      <dgm:prSet phldrT="[Text]"/>
      <dgm:spPr/>
      <dgm:t>
        <a:bodyPr/>
        <a:lstStyle/>
        <a:p>
          <a:r>
            <a:rPr lang="en-US"/>
            <a:t>Improve end-to-end efficiency of the system</a:t>
          </a:r>
        </a:p>
      </dgm:t>
    </dgm:pt>
    <dgm:pt modelId="{ACE981A9-99A0-42E4-A473-42C71187AB8C}" type="parTrans" cxnId="{E2134AA7-D416-4405-9A62-F29D5317CFE4}">
      <dgm:prSet/>
      <dgm:spPr/>
      <dgm:t>
        <a:bodyPr/>
        <a:lstStyle/>
        <a:p>
          <a:endParaRPr lang="en-US"/>
        </a:p>
      </dgm:t>
    </dgm:pt>
    <dgm:pt modelId="{CBB54BF3-85AF-4F66-A64C-4B6C73A844B5}" type="sibTrans" cxnId="{E2134AA7-D416-4405-9A62-F29D5317CFE4}">
      <dgm:prSet/>
      <dgm:spPr/>
      <dgm:t>
        <a:bodyPr/>
        <a:lstStyle/>
        <a:p>
          <a:endParaRPr lang="en-US"/>
        </a:p>
      </dgm:t>
    </dgm:pt>
    <dgm:pt modelId="{1C01093A-1DF5-4C78-AA02-023662A19A5C}">
      <dgm:prSet phldrT="[Text]"/>
      <dgm:spPr/>
      <dgm:t>
        <a:bodyPr/>
        <a:lstStyle/>
        <a:p>
          <a:r>
            <a:rPr lang="en-US"/>
            <a:t>Decrease the total system mass</a:t>
          </a:r>
        </a:p>
      </dgm:t>
    </dgm:pt>
    <dgm:pt modelId="{75EA0769-FB2D-4579-8875-05126C388EE1}" type="parTrans" cxnId="{496B4767-0C2C-4D4E-B4D0-9207BAA21292}">
      <dgm:prSet/>
      <dgm:spPr/>
      <dgm:t>
        <a:bodyPr/>
        <a:lstStyle/>
        <a:p>
          <a:endParaRPr lang="en-US"/>
        </a:p>
      </dgm:t>
    </dgm:pt>
    <dgm:pt modelId="{C3BC313B-AB26-4DE3-BE4F-840456B45385}" type="sibTrans" cxnId="{496B4767-0C2C-4D4E-B4D0-9207BAA21292}">
      <dgm:prSet/>
      <dgm:spPr/>
      <dgm:t>
        <a:bodyPr/>
        <a:lstStyle/>
        <a:p>
          <a:endParaRPr lang="en-US"/>
        </a:p>
      </dgm:t>
    </dgm:pt>
    <dgm:pt modelId="{310403CE-790D-4D69-8E38-DEC31826CF9F}">
      <dgm:prSet phldrT="[Text]"/>
      <dgm:spPr/>
      <dgm:t>
        <a:bodyPr/>
        <a:lstStyle/>
        <a:p>
          <a:r>
            <a:rPr lang="en-US"/>
            <a:t>Decrease overall cost and risk</a:t>
          </a:r>
        </a:p>
      </dgm:t>
    </dgm:pt>
    <dgm:pt modelId="{495F53AE-673D-4BA1-94D4-BEFFF41C613C}" type="parTrans" cxnId="{CD741C88-A275-4977-BBCC-0C55225C747E}">
      <dgm:prSet/>
      <dgm:spPr/>
      <dgm:t>
        <a:bodyPr/>
        <a:lstStyle/>
        <a:p>
          <a:endParaRPr lang="en-US"/>
        </a:p>
      </dgm:t>
    </dgm:pt>
    <dgm:pt modelId="{AA7CFBDD-B7DA-4378-8A18-8A9E02856ABD}" type="sibTrans" cxnId="{CD741C88-A275-4977-BBCC-0C55225C747E}">
      <dgm:prSet/>
      <dgm:spPr/>
      <dgm:t>
        <a:bodyPr/>
        <a:lstStyle/>
        <a:p>
          <a:endParaRPr lang="en-US"/>
        </a:p>
      </dgm:t>
    </dgm:pt>
    <dgm:pt modelId="{00D07A8A-5DEC-4145-81B8-A89165F434C4}" type="pres">
      <dgm:prSet presAssocID="{000F10B7-5665-40C0-A1F7-D5829D7FB8B6}" presName="outerComposite" presStyleCnt="0">
        <dgm:presLayoutVars>
          <dgm:chMax val="5"/>
          <dgm:dir/>
          <dgm:resizeHandles val="exact"/>
        </dgm:presLayoutVars>
      </dgm:prSet>
      <dgm:spPr/>
    </dgm:pt>
    <dgm:pt modelId="{60920D3F-8661-445F-9DA1-032C5F835696}" type="pres">
      <dgm:prSet presAssocID="{000F10B7-5665-40C0-A1F7-D5829D7FB8B6}" presName="dummyMaxCanvas" presStyleCnt="0">
        <dgm:presLayoutVars/>
      </dgm:prSet>
      <dgm:spPr/>
    </dgm:pt>
    <dgm:pt modelId="{3437A2FC-34E1-4BFA-9E57-70E11F5DC257}" type="pres">
      <dgm:prSet presAssocID="{000F10B7-5665-40C0-A1F7-D5829D7FB8B6}" presName="FiveNodes_1" presStyleLbl="node1" presStyleIdx="0" presStyleCnt="5">
        <dgm:presLayoutVars>
          <dgm:bulletEnabled val="1"/>
        </dgm:presLayoutVars>
      </dgm:prSet>
      <dgm:spPr/>
    </dgm:pt>
    <dgm:pt modelId="{067847FB-3C40-43BA-A0A4-5DE646126D8E}" type="pres">
      <dgm:prSet presAssocID="{000F10B7-5665-40C0-A1F7-D5829D7FB8B6}" presName="FiveNodes_2" presStyleLbl="node1" presStyleIdx="1" presStyleCnt="5">
        <dgm:presLayoutVars>
          <dgm:bulletEnabled val="1"/>
        </dgm:presLayoutVars>
      </dgm:prSet>
      <dgm:spPr/>
    </dgm:pt>
    <dgm:pt modelId="{84B1BC9A-0D84-448B-8160-9E4BC9544249}" type="pres">
      <dgm:prSet presAssocID="{000F10B7-5665-40C0-A1F7-D5829D7FB8B6}" presName="FiveNodes_3" presStyleLbl="node1" presStyleIdx="2" presStyleCnt="5">
        <dgm:presLayoutVars>
          <dgm:bulletEnabled val="1"/>
        </dgm:presLayoutVars>
      </dgm:prSet>
      <dgm:spPr/>
    </dgm:pt>
    <dgm:pt modelId="{1285B961-2A90-45AC-BB60-F0127C3E16DA}" type="pres">
      <dgm:prSet presAssocID="{000F10B7-5665-40C0-A1F7-D5829D7FB8B6}" presName="FiveNodes_4" presStyleLbl="node1" presStyleIdx="3" presStyleCnt="5">
        <dgm:presLayoutVars>
          <dgm:bulletEnabled val="1"/>
        </dgm:presLayoutVars>
      </dgm:prSet>
      <dgm:spPr/>
    </dgm:pt>
    <dgm:pt modelId="{501C62BD-5139-4897-938A-5C339A0CC244}" type="pres">
      <dgm:prSet presAssocID="{000F10B7-5665-40C0-A1F7-D5829D7FB8B6}" presName="FiveNodes_5" presStyleLbl="node1" presStyleIdx="4" presStyleCnt="5">
        <dgm:presLayoutVars>
          <dgm:bulletEnabled val="1"/>
        </dgm:presLayoutVars>
      </dgm:prSet>
      <dgm:spPr/>
    </dgm:pt>
    <dgm:pt modelId="{859976DB-FFFD-48CC-BF05-7B1CDFA9A9AF}" type="pres">
      <dgm:prSet presAssocID="{000F10B7-5665-40C0-A1F7-D5829D7FB8B6}" presName="FiveConn_1-2" presStyleLbl="fgAccFollowNode1" presStyleIdx="0" presStyleCnt="4">
        <dgm:presLayoutVars>
          <dgm:bulletEnabled val="1"/>
        </dgm:presLayoutVars>
      </dgm:prSet>
      <dgm:spPr/>
    </dgm:pt>
    <dgm:pt modelId="{4E4B8287-EA28-4A96-B672-192FCEB94983}" type="pres">
      <dgm:prSet presAssocID="{000F10B7-5665-40C0-A1F7-D5829D7FB8B6}" presName="FiveConn_2-3" presStyleLbl="fgAccFollowNode1" presStyleIdx="1" presStyleCnt="4">
        <dgm:presLayoutVars>
          <dgm:bulletEnabled val="1"/>
        </dgm:presLayoutVars>
      </dgm:prSet>
      <dgm:spPr/>
    </dgm:pt>
    <dgm:pt modelId="{033EB114-62BE-4FDB-BF24-3374774FB59B}" type="pres">
      <dgm:prSet presAssocID="{000F10B7-5665-40C0-A1F7-D5829D7FB8B6}" presName="FiveConn_3-4" presStyleLbl="fgAccFollowNode1" presStyleIdx="2" presStyleCnt="4">
        <dgm:presLayoutVars>
          <dgm:bulletEnabled val="1"/>
        </dgm:presLayoutVars>
      </dgm:prSet>
      <dgm:spPr/>
    </dgm:pt>
    <dgm:pt modelId="{D3872360-2F25-4F60-9D9F-7AD970B70982}" type="pres">
      <dgm:prSet presAssocID="{000F10B7-5665-40C0-A1F7-D5829D7FB8B6}" presName="FiveConn_4-5" presStyleLbl="fgAccFollowNode1" presStyleIdx="3" presStyleCnt="4">
        <dgm:presLayoutVars>
          <dgm:bulletEnabled val="1"/>
        </dgm:presLayoutVars>
      </dgm:prSet>
      <dgm:spPr/>
    </dgm:pt>
    <dgm:pt modelId="{460295A1-BD02-4B32-8895-A24B2AF496C3}" type="pres">
      <dgm:prSet presAssocID="{000F10B7-5665-40C0-A1F7-D5829D7FB8B6}" presName="FiveNodes_1_text" presStyleLbl="node1" presStyleIdx="4" presStyleCnt="5">
        <dgm:presLayoutVars>
          <dgm:bulletEnabled val="1"/>
        </dgm:presLayoutVars>
      </dgm:prSet>
      <dgm:spPr/>
    </dgm:pt>
    <dgm:pt modelId="{F2A94CFF-CBC1-4298-8CCB-D370D07EBADE}" type="pres">
      <dgm:prSet presAssocID="{000F10B7-5665-40C0-A1F7-D5829D7FB8B6}" presName="FiveNodes_2_text" presStyleLbl="node1" presStyleIdx="4" presStyleCnt="5">
        <dgm:presLayoutVars>
          <dgm:bulletEnabled val="1"/>
        </dgm:presLayoutVars>
      </dgm:prSet>
      <dgm:spPr/>
    </dgm:pt>
    <dgm:pt modelId="{04407792-4EDE-4D80-A7A9-7E5EF6EE8313}" type="pres">
      <dgm:prSet presAssocID="{000F10B7-5665-40C0-A1F7-D5829D7FB8B6}" presName="FiveNodes_3_text" presStyleLbl="node1" presStyleIdx="4" presStyleCnt="5">
        <dgm:presLayoutVars>
          <dgm:bulletEnabled val="1"/>
        </dgm:presLayoutVars>
      </dgm:prSet>
      <dgm:spPr/>
    </dgm:pt>
    <dgm:pt modelId="{8B4BCE7E-6C86-4391-AC91-F58495A0DF42}" type="pres">
      <dgm:prSet presAssocID="{000F10B7-5665-40C0-A1F7-D5829D7FB8B6}" presName="FiveNodes_4_text" presStyleLbl="node1" presStyleIdx="4" presStyleCnt="5">
        <dgm:presLayoutVars>
          <dgm:bulletEnabled val="1"/>
        </dgm:presLayoutVars>
      </dgm:prSet>
      <dgm:spPr/>
    </dgm:pt>
    <dgm:pt modelId="{3A815C16-AC10-432C-A143-BD6BD33BD2D6}" type="pres">
      <dgm:prSet presAssocID="{000F10B7-5665-40C0-A1F7-D5829D7FB8B6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29CE202-8810-40E7-A462-E07371A2CAE8}" type="presOf" srcId="{1C2C7D53-EC42-402D-B2B0-F8C77F027D1F}" destId="{84B1BC9A-0D84-448B-8160-9E4BC9544249}" srcOrd="0" destOrd="0" presId="urn:microsoft.com/office/officeart/2005/8/layout/vProcess5"/>
    <dgm:cxn modelId="{FE67340A-F889-4F8F-B9B6-744AC73AF8B2}" type="presOf" srcId="{BF50F772-0921-46B8-A94A-B1173287718B}" destId="{859976DB-FFFD-48CC-BF05-7B1CDFA9A9AF}" srcOrd="0" destOrd="0" presId="urn:microsoft.com/office/officeart/2005/8/layout/vProcess5"/>
    <dgm:cxn modelId="{6D7CF02E-1A30-49C4-93AF-2F83D24DA61F}" srcId="{000F10B7-5665-40C0-A1F7-D5829D7FB8B6}" destId="{5FC36CA1-DC02-48BB-A089-1233A4D3B999}" srcOrd="0" destOrd="0" parTransId="{2B594CDC-114D-4A9D-B248-3FB95EEEE6FE}" sibTransId="{BF50F772-0921-46B8-A94A-B1173287718B}"/>
    <dgm:cxn modelId="{E361F739-7523-4AE7-90C3-5E65849B2520}" type="presOf" srcId="{ABB02FB1-B98B-422B-8D22-5414E7592345}" destId="{4E4B8287-EA28-4A96-B672-192FCEB94983}" srcOrd="0" destOrd="0" presId="urn:microsoft.com/office/officeart/2005/8/layout/vProcess5"/>
    <dgm:cxn modelId="{F2ADDD3D-E5DA-4042-ADE1-BA210FA94FB6}" type="presOf" srcId="{F59E9E91-7218-4EBB-A7A6-E7790240BC9F}" destId="{F2A94CFF-CBC1-4298-8CCB-D370D07EBADE}" srcOrd="1" destOrd="0" presId="urn:microsoft.com/office/officeart/2005/8/layout/vProcess5"/>
    <dgm:cxn modelId="{3BE9A55D-6A42-4889-B2D9-2B3ABAF9C77F}" type="presOf" srcId="{C3BC313B-AB26-4DE3-BE4F-840456B45385}" destId="{D3872360-2F25-4F60-9D9F-7AD970B70982}" srcOrd="0" destOrd="0" presId="urn:microsoft.com/office/officeart/2005/8/layout/vProcess5"/>
    <dgm:cxn modelId="{DA3A5344-9ADC-42F8-BEC4-B721531C1A32}" type="presOf" srcId="{310403CE-790D-4D69-8E38-DEC31826CF9F}" destId="{3A815C16-AC10-432C-A143-BD6BD33BD2D6}" srcOrd="1" destOrd="0" presId="urn:microsoft.com/office/officeart/2005/8/layout/vProcess5"/>
    <dgm:cxn modelId="{496B4767-0C2C-4D4E-B4D0-9207BAA21292}" srcId="{000F10B7-5665-40C0-A1F7-D5829D7FB8B6}" destId="{1C01093A-1DF5-4C78-AA02-023662A19A5C}" srcOrd="3" destOrd="0" parTransId="{75EA0769-FB2D-4579-8875-05126C388EE1}" sibTransId="{C3BC313B-AB26-4DE3-BE4F-840456B45385}"/>
    <dgm:cxn modelId="{4461D354-44DE-4275-81B4-3721DF7BBAD3}" type="presOf" srcId="{1C2C7D53-EC42-402D-B2B0-F8C77F027D1F}" destId="{04407792-4EDE-4D80-A7A9-7E5EF6EE8313}" srcOrd="1" destOrd="0" presId="urn:microsoft.com/office/officeart/2005/8/layout/vProcess5"/>
    <dgm:cxn modelId="{C9272757-01BC-4CA6-B6B8-B584A5043771}" type="presOf" srcId="{F59E9E91-7218-4EBB-A7A6-E7790240BC9F}" destId="{067847FB-3C40-43BA-A0A4-5DE646126D8E}" srcOrd="0" destOrd="0" presId="urn:microsoft.com/office/officeart/2005/8/layout/vProcess5"/>
    <dgm:cxn modelId="{B0395386-C625-46C5-8B8C-ECF4E4EC5942}" type="presOf" srcId="{5FC36CA1-DC02-48BB-A089-1233A4D3B999}" destId="{460295A1-BD02-4B32-8895-A24B2AF496C3}" srcOrd="1" destOrd="0" presId="urn:microsoft.com/office/officeart/2005/8/layout/vProcess5"/>
    <dgm:cxn modelId="{CD741C88-A275-4977-BBCC-0C55225C747E}" srcId="{000F10B7-5665-40C0-A1F7-D5829D7FB8B6}" destId="{310403CE-790D-4D69-8E38-DEC31826CF9F}" srcOrd="4" destOrd="0" parTransId="{495F53AE-673D-4BA1-94D4-BEFFF41C613C}" sibTransId="{AA7CFBDD-B7DA-4378-8A18-8A9E02856ABD}"/>
    <dgm:cxn modelId="{EA509090-73A1-41F4-B85E-6A5BF912E127}" srcId="{000F10B7-5665-40C0-A1F7-D5829D7FB8B6}" destId="{F59E9E91-7218-4EBB-A7A6-E7790240BC9F}" srcOrd="1" destOrd="0" parTransId="{798D42A6-AE32-451A-B1A2-A96D81ED0002}" sibTransId="{ABB02FB1-B98B-422B-8D22-5414E7592345}"/>
    <dgm:cxn modelId="{05B0EE94-2D65-43C2-BF2E-3D996313FFA0}" type="presOf" srcId="{1C01093A-1DF5-4C78-AA02-023662A19A5C}" destId="{1285B961-2A90-45AC-BB60-F0127C3E16DA}" srcOrd="0" destOrd="0" presId="urn:microsoft.com/office/officeart/2005/8/layout/vProcess5"/>
    <dgm:cxn modelId="{E2134AA7-D416-4405-9A62-F29D5317CFE4}" srcId="{000F10B7-5665-40C0-A1F7-D5829D7FB8B6}" destId="{1C2C7D53-EC42-402D-B2B0-F8C77F027D1F}" srcOrd="2" destOrd="0" parTransId="{ACE981A9-99A0-42E4-A473-42C71187AB8C}" sibTransId="{CBB54BF3-85AF-4F66-A64C-4B6C73A844B5}"/>
    <dgm:cxn modelId="{96293FAA-80FC-4359-8FCB-6BA117DE8047}" type="presOf" srcId="{CBB54BF3-85AF-4F66-A64C-4B6C73A844B5}" destId="{033EB114-62BE-4FDB-BF24-3374774FB59B}" srcOrd="0" destOrd="0" presId="urn:microsoft.com/office/officeart/2005/8/layout/vProcess5"/>
    <dgm:cxn modelId="{AC3D97AA-9576-4F2B-9606-D489BD008610}" type="presOf" srcId="{1C01093A-1DF5-4C78-AA02-023662A19A5C}" destId="{8B4BCE7E-6C86-4391-AC91-F58495A0DF42}" srcOrd="1" destOrd="0" presId="urn:microsoft.com/office/officeart/2005/8/layout/vProcess5"/>
    <dgm:cxn modelId="{FDDD0FC3-EB81-4AC0-ADCD-58FA80D714C3}" type="presOf" srcId="{310403CE-790D-4D69-8E38-DEC31826CF9F}" destId="{501C62BD-5139-4897-938A-5C339A0CC244}" srcOrd="0" destOrd="0" presId="urn:microsoft.com/office/officeart/2005/8/layout/vProcess5"/>
    <dgm:cxn modelId="{388437E6-EB5B-46E9-8B13-2A74C4C97AAC}" type="presOf" srcId="{5FC36CA1-DC02-48BB-A089-1233A4D3B999}" destId="{3437A2FC-34E1-4BFA-9E57-70E11F5DC257}" srcOrd="0" destOrd="0" presId="urn:microsoft.com/office/officeart/2005/8/layout/vProcess5"/>
    <dgm:cxn modelId="{403FC3E7-B4CC-410B-9D63-4EE584AF4D4D}" type="presOf" srcId="{000F10B7-5665-40C0-A1F7-D5829D7FB8B6}" destId="{00D07A8A-5DEC-4145-81B8-A89165F434C4}" srcOrd="0" destOrd="0" presId="urn:microsoft.com/office/officeart/2005/8/layout/vProcess5"/>
    <dgm:cxn modelId="{296D325A-0EDB-4120-8140-4E1F46346482}" type="presParOf" srcId="{00D07A8A-5DEC-4145-81B8-A89165F434C4}" destId="{60920D3F-8661-445F-9DA1-032C5F835696}" srcOrd="0" destOrd="0" presId="urn:microsoft.com/office/officeart/2005/8/layout/vProcess5"/>
    <dgm:cxn modelId="{0ACCDA27-607B-484C-AEE4-2778179C8EE5}" type="presParOf" srcId="{00D07A8A-5DEC-4145-81B8-A89165F434C4}" destId="{3437A2FC-34E1-4BFA-9E57-70E11F5DC257}" srcOrd="1" destOrd="0" presId="urn:microsoft.com/office/officeart/2005/8/layout/vProcess5"/>
    <dgm:cxn modelId="{450595F4-1A1B-4F1D-9F8A-EB0871B60C08}" type="presParOf" srcId="{00D07A8A-5DEC-4145-81B8-A89165F434C4}" destId="{067847FB-3C40-43BA-A0A4-5DE646126D8E}" srcOrd="2" destOrd="0" presId="urn:microsoft.com/office/officeart/2005/8/layout/vProcess5"/>
    <dgm:cxn modelId="{1AE4ED52-F730-407F-A283-2F5CA200A69F}" type="presParOf" srcId="{00D07A8A-5DEC-4145-81B8-A89165F434C4}" destId="{84B1BC9A-0D84-448B-8160-9E4BC9544249}" srcOrd="3" destOrd="0" presId="urn:microsoft.com/office/officeart/2005/8/layout/vProcess5"/>
    <dgm:cxn modelId="{A1291302-0038-41A1-966B-BE72061A6579}" type="presParOf" srcId="{00D07A8A-5DEC-4145-81B8-A89165F434C4}" destId="{1285B961-2A90-45AC-BB60-F0127C3E16DA}" srcOrd="4" destOrd="0" presId="urn:microsoft.com/office/officeart/2005/8/layout/vProcess5"/>
    <dgm:cxn modelId="{D10DA404-8FD8-4BEF-82D3-45C671D2495A}" type="presParOf" srcId="{00D07A8A-5DEC-4145-81B8-A89165F434C4}" destId="{501C62BD-5139-4897-938A-5C339A0CC244}" srcOrd="5" destOrd="0" presId="urn:microsoft.com/office/officeart/2005/8/layout/vProcess5"/>
    <dgm:cxn modelId="{7B53F850-1219-4045-A2B0-86C98CCDE52C}" type="presParOf" srcId="{00D07A8A-5DEC-4145-81B8-A89165F434C4}" destId="{859976DB-FFFD-48CC-BF05-7B1CDFA9A9AF}" srcOrd="6" destOrd="0" presId="urn:microsoft.com/office/officeart/2005/8/layout/vProcess5"/>
    <dgm:cxn modelId="{3A1EFF59-2EEE-4961-8B62-53E235D09717}" type="presParOf" srcId="{00D07A8A-5DEC-4145-81B8-A89165F434C4}" destId="{4E4B8287-EA28-4A96-B672-192FCEB94983}" srcOrd="7" destOrd="0" presId="urn:microsoft.com/office/officeart/2005/8/layout/vProcess5"/>
    <dgm:cxn modelId="{2E55C6BA-7F55-4575-900F-BCE061FEDF58}" type="presParOf" srcId="{00D07A8A-5DEC-4145-81B8-A89165F434C4}" destId="{033EB114-62BE-4FDB-BF24-3374774FB59B}" srcOrd="8" destOrd="0" presId="urn:microsoft.com/office/officeart/2005/8/layout/vProcess5"/>
    <dgm:cxn modelId="{1B198E36-6C78-4F84-BE0A-D33594556B4A}" type="presParOf" srcId="{00D07A8A-5DEC-4145-81B8-A89165F434C4}" destId="{D3872360-2F25-4F60-9D9F-7AD970B70982}" srcOrd="9" destOrd="0" presId="urn:microsoft.com/office/officeart/2005/8/layout/vProcess5"/>
    <dgm:cxn modelId="{42CB2BA8-1613-4659-9B52-54DAF50968C6}" type="presParOf" srcId="{00D07A8A-5DEC-4145-81B8-A89165F434C4}" destId="{460295A1-BD02-4B32-8895-A24B2AF496C3}" srcOrd="10" destOrd="0" presId="urn:microsoft.com/office/officeart/2005/8/layout/vProcess5"/>
    <dgm:cxn modelId="{D621B9BB-11D5-45B2-B487-A15561DEF9A3}" type="presParOf" srcId="{00D07A8A-5DEC-4145-81B8-A89165F434C4}" destId="{F2A94CFF-CBC1-4298-8CCB-D370D07EBADE}" srcOrd="11" destOrd="0" presId="urn:microsoft.com/office/officeart/2005/8/layout/vProcess5"/>
    <dgm:cxn modelId="{8513C553-D21A-403E-BAEB-3B2FF2CBBB05}" type="presParOf" srcId="{00D07A8A-5DEC-4145-81B8-A89165F434C4}" destId="{04407792-4EDE-4D80-A7A9-7E5EF6EE8313}" srcOrd="12" destOrd="0" presId="urn:microsoft.com/office/officeart/2005/8/layout/vProcess5"/>
    <dgm:cxn modelId="{0F4DECFB-C693-4EFB-9696-7A4B7F48117D}" type="presParOf" srcId="{00D07A8A-5DEC-4145-81B8-A89165F434C4}" destId="{8B4BCE7E-6C86-4391-AC91-F58495A0DF42}" srcOrd="13" destOrd="0" presId="urn:microsoft.com/office/officeart/2005/8/layout/vProcess5"/>
    <dgm:cxn modelId="{9ECDDC3C-9F2B-4EFD-A83D-47D62D22A69C}" type="presParOf" srcId="{00D07A8A-5DEC-4145-81B8-A89165F434C4}" destId="{3A815C16-AC10-432C-A143-BD6BD33BD2D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37A2FC-34E1-4BFA-9E57-70E11F5DC257}">
      <dsp:nvSpPr>
        <dsp:cNvPr id="0" name=""/>
        <dsp:cNvSpPr/>
      </dsp:nvSpPr>
      <dsp:spPr>
        <a:xfrm>
          <a:off x="0" y="0"/>
          <a:ext cx="8434387" cy="8146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Increase Power in the Bucket (PIB)</a:t>
          </a:r>
        </a:p>
      </dsp:txBody>
      <dsp:txXfrm>
        <a:off x="23861" y="23861"/>
        <a:ext cx="7459956" cy="766967"/>
      </dsp:txXfrm>
    </dsp:sp>
    <dsp:sp modelId="{067847FB-3C40-43BA-A0A4-5DE646126D8E}">
      <dsp:nvSpPr>
        <dsp:cNvPr id="0" name=""/>
        <dsp:cNvSpPr/>
      </dsp:nvSpPr>
      <dsp:spPr>
        <a:xfrm>
          <a:off x="629840" y="927840"/>
          <a:ext cx="8434387" cy="8146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2450223"/>
                <a:satOff val="-10194"/>
                <a:lumOff val="240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2450223"/>
                <a:satOff val="-10194"/>
                <a:lumOff val="240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2450223"/>
                <a:satOff val="-10194"/>
                <a:lumOff val="240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Decrease losses due to receiver overflow</a:t>
          </a:r>
        </a:p>
      </dsp:txBody>
      <dsp:txXfrm>
        <a:off x="653701" y="951701"/>
        <a:ext cx="7227276" cy="766967"/>
      </dsp:txXfrm>
    </dsp:sp>
    <dsp:sp modelId="{84B1BC9A-0D84-448B-8160-9E4BC9544249}">
      <dsp:nvSpPr>
        <dsp:cNvPr id="0" name=""/>
        <dsp:cNvSpPr/>
      </dsp:nvSpPr>
      <dsp:spPr>
        <a:xfrm>
          <a:off x="1259681" y="1855681"/>
          <a:ext cx="8434387" cy="8146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4900445"/>
                <a:satOff val="-20388"/>
                <a:lumOff val="480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4900445"/>
                <a:satOff val="-20388"/>
                <a:lumOff val="480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4900445"/>
                <a:satOff val="-20388"/>
                <a:lumOff val="480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Improve end-to-end efficiency of the system</a:t>
          </a:r>
        </a:p>
      </dsp:txBody>
      <dsp:txXfrm>
        <a:off x="1283542" y="1879542"/>
        <a:ext cx="7227276" cy="766967"/>
      </dsp:txXfrm>
    </dsp:sp>
    <dsp:sp modelId="{1285B961-2A90-45AC-BB60-F0127C3E16DA}">
      <dsp:nvSpPr>
        <dsp:cNvPr id="0" name=""/>
        <dsp:cNvSpPr/>
      </dsp:nvSpPr>
      <dsp:spPr>
        <a:xfrm>
          <a:off x="1889521" y="2783521"/>
          <a:ext cx="8434387" cy="8146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7350668"/>
                <a:satOff val="-30583"/>
                <a:lumOff val="72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7350668"/>
                <a:satOff val="-30583"/>
                <a:lumOff val="72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7350668"/>
                <a:satOff val="-30583"/>
                <a:lumOff val="72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Decrease the total system mass</a:t>
          </a:r>
        </a:p>
      </dsp:txBody>
      <dsp:txXfrm>
        <a:off x="1913382" y="2807382"/>
        <a:ext cx="7227276" cy="766967"/>
      </dsp:txXfrm>
    </dsp:sp>
    <dsp:sp modelId="{501C62BD-5139-4897-938A-5C339A0CC244}">
      <dsp:nvSpPr>
        <dsp:cNvPr id="0" name=""/>
        <dsp:cNvSpPr/>
      </dsp:nvSpPr>
      <dsp:spPr>
        <a:xfrm>
          <a:off x="2519362" y="3711362"/>
          <a:ext cx="8434387" cy="8146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9800891"/>
                <a:satOff val="-40777"/>
                <a:lumOff val="960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9800891"/>
                <a:satOff val="-40777"/>
                <a:lumOff val="960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9800891"/>
                <a:satOff val="-40777"/>
                <a:lumOff val="960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Decrease overall cost and risk</a:t>
          </a:r>
        </a:p>
      </dsp:txBody>
      <dsp:txXfrm>
        <a:off x="2543223" y="3735223"/>
        <a:ext cx="7227276" cy="766967"/>
      </dsp:txXfrm>
    </dsp:sp>
    <dsp:sp modelId="{859976DB-FFFD-48CC-BF05-7B1CDFA9A9AF}">
      <dsp:nvSpPr>
        <dsp:cNvPr id="0" name=""/>
        <dsp:cNvSpPr/>
      </dsp:nvSpPr>
      <dsp:spPr>
        <a:xfrm>
          <a:off x="7904839" y="595175"/>
          <a:ext cx="529548" cy="52954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023987" y="595175"/>
        <a:ext cx="291252" cy="398485"/>
      </dsp:txXfrm>
    </dsp:sp>
    <dsp:sp modelId="{4E4B8287-EA28-4A96-B672-192FCEB94983}">
      <dsp:nvSpPr>
        <dsp:cNvPr id="0" name=""/>
        <dsp:cNvSpPr/>
      </dsp:nvSpPr>
      <dsp:spPr>
        <a:xfrm>
          <a:off x="8534680" y="1523016"/>
          <a:ext cx="529548" cy="52954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3620642"/>
            <a:satOff val="-17082"/>
            <a:lumOff val="-617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3620642"/>
              <a:satOff val="-17082"/>
              <a:lumOff val="-61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653828" y="1523016"/>
        <a:ext cx="291252" cy="398485"/>
      </dsp:txXfrm>
    </dsp:sp>
    <dsp:sp modelId="{033EB114-62BE-4FDB-BF24-3374774FB59B}">
      <dsp:nvSpPr>
        <dsp:cNvPr id="0" name=""/>
        <dsp:cNvSpPr/>
      </dsp:nvSpPr>
      <dsp:spPr>
        <a:xfrm>
          <a:off x="9164520" y="2437279"/>
          <a:ext cx="529548" cy="52954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7241284"/>
            <a:satOff val="-34163"/>
            <a:lumOff val="-1234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7241284"/>
              <a:satOff val="-34163"/>
              <a:lumOff val="-123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283668" y="2437279"/>
        <a:ext cx="291252" cy="398485"/>
      </dsp:txXfrm>
    </dsp:sp>
    <dsp:sp modelId="{D3872360-2F25-4F60-9D9F-7AD970B70982}">
      <dsp:nvSpPr>
        <dsp:cNvPr id="0" name=""/>
        <dsp:cNvSpPr/>
      </dsp:nvSpPr>
      <dsp:spPr>
        <a:xfrm>
          <a:off x="9794361" y="3374171"/>
          <a:ext cx="529548" cy="52954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10861925"/>
            <a:satOff val="-51245"/>
            <a:lumOff val="-1851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10861925"/>
              <a:satOff val="-51245"/>
              <a:lumOff val="-185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913509" y="3374171"/>
        <a:ext cx="291252" cy="3984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4B91EE-E431-4518-9289-11E1E1F8EBA8}" type="datetimeFigureOut">
              <a:rPr lang="en-US" smtClean="0"/>
              <a:t>1/15/2026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4BB4AD-C525-48B7-892B-5572E71998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9939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3172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697FFDA-E154-44A7-968A-283B1C7AA843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3172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36344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4BB4AD-C525-48B7-892B-5572E71998B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4645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1600s laser operating time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0A50E78-8D11-40A7-A5DD-CEAC7B311A7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42820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4BB4AD-C525-48B7-892B-5572E71998B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3647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4BB4AD-C525-48B7-892B-5572E71998B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0149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4BB4AD-C525-48B7-892B-5572E71998B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580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gif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view of earth from space&#10;&#10;Description automatically generated">
            <a:extLst>
              <a:ext uri="{FF2B5EF4-FFF2-40B4-BE49-F238E27FC236}">
                <a16:creationId xmlns:a16="http://schemas.microsoft.com/office/drawing/2014/main" id="{1AFC0D88-ED1C-4451-89A5-F3697849500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2422"/>
            <a:ext cx="12192000" cy="687691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C6D95EA-4B47-6349-B2C2-212D3ECD8E89}"/>
              </a:ext>
            </a:extLst>
          </p:cNvPr>
          <p:cNvSpPr txBox="1"/>
          <p:nvPr userDrawn="1"/>
        </p:nvSpPr>
        <p:spPr>
          <a:xfrm>
            <a:off x="9431784" y="567309"/>
            <a:ext cx="15341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Aeronautics and</a:t>
            </a:r>
            <a:br>
              <a:rPr lang="en-US" sz="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Space Administration</a:t>
            </a:r>
            <a:endParaRPr lang="en-US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E0EB3-2DBC-0F40-98D0-6652C60A2C8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07260" y="2346960"/>
            <a:ext cx="7676340" cy="1274762"/>
          </a:xfrm>
        </p:spPr>
        <p:txBody>
          <a:bodyPr anchor="t">
            <a:noAutofit/>
          </a:bodyPr>
          <a:lstStyle>
            <a:lvl1pPr algn="l">
              <a:defRPr sz="47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C9FCCA-7E9F-8345-AE4B-8A1649D460B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07260" y="3769360"/>
            <a:ext cx="7676340" cy="1488440"/>
          </a:xfrm>
        </p:spPr>
        <p:txBody>
          <a:bodyPr>
            <a:normAutofit/>
          </a:bodyPr>
          <a:lstStyle>
            <a:lvl1pPr marL="0" indent="0" algn="l">
              <a:buNone/>
              <a:defRPr sz="20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5BD057C-84C7-8D48-BA37-A5E3FFABAAA6}"/>
              </a:ext>
            </a:extLst>
          </p:cNvPr>
          <p:cNvCxnSpPr>
            <a:cxnSpLocks/>
          </p:cNvCxnSpPr>
          <p:nvPr userDrawn="1"/>
        </p:nvCxnSpPr>
        <p:spPr>
          <a:xfrm>
            <a:off x="10994445" y="319501"/>
            <a:ext cx="0" cy="84568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3FCEA98A-6763-E14A-83EC-293F9BF56540}"/>
              </a:ext>
            </a:extLst>
          </p:cNvPr>
          <p:cNvSpPr txBox="1"/>
          <p:nvPr userDrawn="1"/>
        </p:nvSpPr>
        <p:spPr>
          <a:xfrm>
            <a:off x="10363913" y="6452046"/>
            <a:ext cx="153416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www.nasa.gov</a:t>
            </a:r>
            <a:endParaRPr lang="en-US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F59C2EB3-E198-FD49-8F89-87A452375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A3FC1-BD87-4C37-8A05-9B817A3DB187}" type="datetime1">
              <a:rPr lang="en-US" smtClean="0"/>
              <a:t>1/15/2026</a:t>
            </a:fld>
            <a:endParaRPr lang="en-US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710E3EC7-D292-BBE8-74A9-7D5EB57FF8E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038868" y="190510"/>
            <a:ext cx="1051705" cy="1051705"/>
          </a:xfrm>
          <a:prstGeom prst="rect">
            <a:avLst/>
          </a:prstGeom>
        </p:spPr>
      </p:pic>
      <p:pic>
        <p:nvPicPr>
          <p:cNvPr id="7" name="Picture 6" descr="A picture containing icon&#10;&#10;Description automatically generated">
            <a:extLst>
              <a:ext uri="{FF2B5EF4-FFF2-40B4-BE49-F238E27FC236}">
                <a16:creationId xmlns:a16="http://schemas.microsoft.com/office/drawing/2014/main" id="{981D0D74-8092-D3CC-0238-4021749395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4419600" y="6028134"/>
            <a:ext cx="3117399" cy="693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927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- no page #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0FFB1-95C8-154C-ABEB-94D84C66C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923" y="365125"/>
            <a:ext cx="11483077" cy="89217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6A49B-6BBF-5A4E-8342-5A880A3A0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923" y="1371600"/>
            <a:ext cx="11483077" cy="48053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 marL="750888" indent="-293688">
              <a:buFont typeface="Monaco" pitchFamily="2" charset="77"/>
              <a:buChar char="⎻"/>
              <a:tabLst/>
              <a:defRPr>
                <a:solidFill>
                  <a:schemeClr val="tx1"/>
                </a:solidFill>
              </a:defRPr>
            </a:lvl2pPr>
            <a:lvl3pPr marL="1143000" indent="-228600">
              <a:buFont typeface="Courier New" panose="02070309020205020404" pitchFamily="49" charset="0"/>
              <a:buChar char="o"/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9344D7-BCFF-784E-8975-79A0932C5E6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7923" y="6548473"/>
            <a:ext cx="1759957" cy="253928"/>
          </a:xfrm>
        </p:spPr>
        <p:txBody>
          <a:bodyPr/>
          <a:lstStyle/>
          <a:p>
            <a:fld id="{477C9684-0AF3-42DE-A9DA-582CBC637DE9}" type="datetime1">
              <a:rPr lang="en-US" smtClean="0"/>
              <a:t>1/15/2026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9A30E6-0B82-5D40-A654-76CD6D3EC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90880" y="6548472"/>
            <a:ext cx="5237831" cy="253929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3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 - no page #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0FFB1-95C8-154C-ABEB-94D84C66C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923" y="365125"/>
            <a:ext cx="11483077" cy="89217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6A49B-6BBF-5A4E-8342-5A880A3A0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923" y="1371600"/>
            <a:ext cx="11483077" cy="48053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 marL="750888" indent="-293688">
              <a:buFont typeface="Monaco" pitchFamily="2" charset="77"/>
              <a:buChar char="⎻"/>
              <a:tabLst/>
              <a:defRPr>
                <a:solidFill>
                  <a:schemeClr val="tx1"/>
                </a:solidFill>
              </a:defRPr>
            </a:lvl2pPr>
            <a:lvl3pPr marL="1143000" indent="-228600">
              <a:buFont typeface="Courier New" panose="02070309020205020404" pitchFamily="49" charset="0"/>
              <a:buChar char="o"/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9344D7-BCFF-784E-8975-79A0932C5E6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7923" y="6548473"/>
            <a:ext cx="1759957" cy="253928"/>
          </a:xfrm>
        </p:spPr>
        <p:txBody>
          <a:bodyPr/>
          <a:lstStyle/>
          <a:p>
            <a:fld id="{477C9684-0AF3-42DE-A9DA-582CBC637DE9}" type="datetime1">
              <a:rPr lang="en-US" smtClean="0"/>
              <a:t>1/15/2026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9A30E6-0B82-5D40-A654-76CD6D3EC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90880" y="6548472"/>
            <a:ext cx="5237831" cy="253929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393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8 pt font title, meatb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0FFB1-95C8-154C-ABEB-94D84C66C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923" y="365126"/>
            <a:ext cx="11483077" cy="690564"/>
          </a:xfrm>
        </p:spPr>
        <p:txBody>
          <a:bodyPr/>
          <a:lstStyle>
            <a:lvl1pPr>
              <a:defRPr sz="28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6A49B-6BBF-5A4E-8342-5A880A3A0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923" y="1257300"/>
            <a:ext cx="11483077" cy="512295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 marL="750888" indent="-293688">
              <a:buFont typeface="Monaco" pitchFamily="2" charset="77"/>
              <a:buChar char="⎻"/>
              <a:tabLst/>
              <a:defRPr>
                <a:solidFill>
                  <a:schemeClr val="tx1"/>
                </a:solidFill>
              </a:defRPr>
            </a:lvl2pPr>
            <a:lvl3pPr marL="1143000" indent="-228600">
              <a:buFont typeface="Courier New" panose="02070309020205020404" pitchFamily="49" charset="0"/>
              <a:buChar char="o"/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9344D7-BCFF-784E-8975-79A0932C5E6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7923" y="6548473"/>
            <a:ext cx="1759957" cy="253928"/>
          </a:xfrm>
        </p:spPr>
        <p:txBody>
          <a:bodyPr/>
          <a:lstStyle/>
          <a:p>
            <a:fld id="{6536BEB4-D4CF-40FB-8B86-F4D7975EBE68}" type="datetime1">
              <a:rPr lang="en-US" smtClean="0"/>
              <a:t>1/15/2026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6FBD78-660E-F245-96BC-9D3BF6A08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69565" y="6492874"/>
            <a:ext cx="1316934" cy="301243"/>
          </a:xfrm>
        </p:spPr>
        <p:txBody>
          <a:bodyPr/>
          <a:lstStyle/>
          <a:p>
            <a:fld id="{AAA21668-7E2D-D34B-8F28-D8590BEFEB53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ED5EEB31-5935-F5CA-D911-FD1AD2B43CB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784784" y="52387"/>
            <a:ext cx="1257300" cy="1257300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C4A7D11-4374-C618-D3F0-E5B478E5C0F9}"/>
              </a:ext>
            </a:extLst>
          </p:cNvPr>
          <p:cNvCxnSpPr/>
          <p:nvPr userDrawn="1"/>
        </p:nvCxnSpPr>
        <p:spPr>
          <a:xfrm>
            <a:off x="327923" y="1038639"/>
            <a:ext cx="10332720" cy="0"/>
          </a:xfrm>
          <a:prstGeom prst="line">
            <a:avLst/>
          </a:prstGeom>
          <a:ln w="57150" cap="rnd" cmpd="sng">
            <a:gradFill flip="none" rotWithShape="1">
              <a:gsLst>
                <a:gs pos="100000">
                  <a:srgbClr val="BFCFEA">
                    <a:alpha val="0"/>
                    <a:lumMod val="100000"/>
                  </a:srgbClr>
                </a:gs>
                <a:gs pos="0">
                  <a:srgbClr val="C9D7ED"/>
                </a:gs>
                <a:gs pos="79000">
                  <a:schemeClr val="accent1">
                    <a:lumMod val="28000"/>
                    <a:lumOff val="7200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8526401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- w/page #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EDCE7D43-9C45-F74B-ADC2-8A75B590AEB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1029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30FFB1-95C8-154C-ABEB-94D84C66C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564" y="365125"/>
            <a:ext cx="10076448" cy="8921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6A49B-6BBF-5A4E-8342-5A880A3A0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563" y="1371600"/>
            <a:ext cx="10978816" cy="4805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9344D7-BCFF-784E-8975-79A0932C5E6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95563" y="6356350"/>
            <a:ext cx="943151" cy="365125"/>
          </a:xfrm>
        </p:spPr>
        <p:txBody>
          <a:bodyPr/>
          <a:lstStyle/>
          <a:p>
            <a:fld id="{9FA29E2A-D128-4974-9C1F-C3287582230E}" type="datetime1">
              <a:rPr lang="en-US" smtClean="0"/>
              <a:t>1/15/2026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9A30E6-0B82-5D40-A654-76CD6D3EC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34196" y="6356350"/>
            <a:ext cx="733544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3401DC-1F81-E34D-82E3-959FF795F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72012" y="6356350"/>
            <a:ext cx="902366" cy="365125"/>
          </a:xfrm>
        </p:spPr>
        <p:txBody>
          <a:bodyPr/>
          <a:lstStyle/>
          <a:p>
            <a:fld id="{AAA21668-7E2D-D34B-8F28-D8590BEFEB5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090D6995-D218-679E-ECA1-B920B13A288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725150" y="61913"/>
            <a:ext cx="1257300" cy="125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97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 - w/page #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EDCE7D43-9C45-F74B-ADC2-8A75B590AEB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1029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30FFB1-95C8-154C-ABEB-94D84C66C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564" y="365125"/>
            <a:ext cx="10076448" cy="8921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6A49B-6BBF-5A4E-8342-5A880A3A0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563" y="1371600"/>
            <a:ext cx="10978816" cy="4805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9344D7-BCFF-784E-8975-79A0932C5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1E2AF-C44D-4B52-991F-F4F1EB6EA6CA}" type="datetime1">
              <a:rPr lang="en-US" smtClean="0"/>
              <a:t>1/15/2026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9A30E6-0B82-5D40-A654-76CD6D3EC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573104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3401DC-1F81-E34D-82E3-959FF795F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72012" y="6356350"/>
            <a:ext cx="902366" cy="365125"/>
          </a:xfrm>
        </p:spPr>
        <p:txBody>
          <a:bodyPr/>
          <a:lstStyle/>
          <a:p>
            <a:fld id="{AAA21668-7E2D-D34B-8F28-D8590BEFEB5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090D6995-D218-679E-ECA1-B920B13A288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725150" y="61913"/>
            <a:ext cx="1257300" cy="125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828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C1E86-7A73-5B47-893D-57C07E3F2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21C57-5C13-7442-8B9B-C435902332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3597" y="1825625"/>
            <a:ext cx="5616203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C8F913-E8D8-7A43-B5CA-55E34B8BDE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6388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64014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F7714-F9DE-5549-A994-E31DDFC27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167" y="365125"/>
            <a:ext cx="11539833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E7BC61-2A6B-F14D-AEE7-F6FE4689F9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1168" y="1681163"/>
            <a:ext cx="572640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885B73-736E-5541-A0FF-612927D0FF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71168" y="2505075"/>
            <a:ext cx="572640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DF2F5D-4F65-5446-9DED-1A5834D1B1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4426" y="1690688"/>
            <a:ext cx="5622880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7DB25A-2C98-7842-A2B3-468F36DE21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4426" y="2505075"/>
            <a:ext cx="5616574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29832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A0EB3-F186-354B-9BFE-C379EC6AF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03020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4128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imated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EDCE7D43-9C45-F74B-ADC2-8A75B590AEB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1029" y="0"/>
            <a:ext cx="12192000" cy="685800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9344D7-BCFF-784E-8975-79A0932C5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1E2AF-C44D-4B52-991F-F4F1EB6EA6CA}" type="datetime1">
              <a:rPr lang="en-US" smtClean="0"/>
              <a:t>1/15/2026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3401DC-1F81-E34D-82E3-959FF795F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72012" y="6356350"/>
            <a:ext cx="902366" cy="365125"/>
          </a:xfrm>
        </p:spPr>
        <p:txBody>
          <a:bodyPr/>
          <a:lstStyle/>
          <a:p>
            <a:fld id="{AAA21668-7E2D-D34B-8F28-D8590BEFEB5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090D6995-D218-679E-ECA1-B920B13A288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725150" y="61913"/>
            <a:ext cx="1257300" cy="1257300"/>
          </a:xfrm>
          <a:prstGeom prst="rect">
            <a:avLst/>
          </a:prstGeom>
        </p:spPr>
      </p:pic>
      <p:pic>
        <p:nvPicPr>
          <p:cNvPr id="7" name="Content Placeholder 13">
            <a:extLst>
              <a:ext uri="{FF2B5EF4-FFF2-40B4-BE49-F238E27FC236}">
                <a16:creationId xmlns:a16="http://schemas.microsoft.com/office/drawing/2014/main" id="{9869C771-50E3-4FFC-BCDB-F642D21A835F}"/>
              </a:ext>
            </a:extLst>
          </p:cNvPr>
          <p:cNvPicPr>
            <a:picLocks/>
          </p:cNvPicPr>
          <p:nvPr userDrawn="1"/>
        </p:nvPicPr>
        <p:blipFill>
          <a:blip r:embed="rId4"/>
          <a:srcRect/>
          <a:stretch/>
        </p:blipFill>
        <p:spPr>
          <a:xfrm>
            <a:off x="3810000" y="1143000"/>
            <a:ext cx="4572000" cy="4572000"/>
          </a:xfrm>
          <a:prstGeom prst="rect">
            <a:avLst/>
          </a:prstGeom>
        </p:spPr>
      </p:pic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B2F06625-8C4C-81C9-F657-73B9700FB0F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3898917" y="1223675"/>
            <a:ext cx="4394165" cy="4410651"/>
          </a:xfrm>
          <a:prstGeom prst="rect">
            <a:avLst/>
          </a:prstGeom>
        </p:spPr>
      </p:pic>
      <p:pic>
        <p:nvPicPr>
          <p:cNvPr id="11" name="Picture 1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755EA8D-1193-A488-4596-CAC83E288AF0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4532282" y="5641683"/>
            <a:ext cx="3127436" cy="91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370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 txBox="1">
            <a:spLocks/>
          </p:cNvSpPr>
          <p:nvPr/>
        </p:nvSpPr>
        <p:spPr>
          <a:xfrm>
            <a:off x="99484" y="6627813"/>
            <a:ext cx="2844800" cy="228600"/>
          </a:xfrm>
          <a:prstGeom prst="rect">
            <a:avLst/>
          </a:prstGeom>
        </p:spPr>
        <p:txBody>
          <a:bodyPr anchor="ctr"/>
          <a:lstStyle/>
          <a:p>
            <a:fld id="{08F8947C-5DD0-45D1-83BB-87598EDF43C3}" type="datetime1">
              <a:rPr lang="en-US" sz="1000">
                <a:solidFill>
                  <a:srgbClr val="000000"/>
                </a:solidFill>
                <a:latin typeface="Calibri" charset="0"/>
              </a:rPr>
              <a:pPr/>
              <a:t>1/15/2026</a:t>
            </a:fld>
            <a:endParaRPr lang="en-US" sz="1000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6" name="Slide Number Placeholder 5"/>
          <p:cNvSpPr txBox="1">
            <a:spLocks/>
          </p:cNvSpPr>
          <p:nvPr/>
        </p:nvSpPr>
        <p:spPr>
          <a:xfrm>
            <a:off x="9243484" y="6627813"/>
            <a:ext cx="2844800" cy="228600"/>
          </a:xfrm>
          <a:prstGeom prst="rect">
            <a:avLst/>
          </a:prstGeom>
        </p:spPr>
        <p:txBody>
          <a:bodyPr anchor="ctr"/>
          <a:lstStyle/>
          <a:p>
            <a:pPr algn="r"/>
            <a:fld id="{744C59DE-4FA3-4E4C-97B3-4BF4A11E27FD}" type="slidenum">
              <a:rPr lang="en-US" sz="1000">
                <a:solidFill>
                  <a:srgbClr val="000000"/>
                </a:solidFill>
                <a:latin typeface="Calibri" charset="0"/>
              </a:rPr>
              <a:pPr algn="r"/>
              <a:t>‹#›</a:t>
            </a:fld>
            <a:endParaRPr lang="en-US" sz="1000">
              <a:solidFill>
                <a:srgbClr val="000000"/>
              </a:solidFill>
              <a:latin typeface="Calibri" charset="0"/>
            </a:endParaRPr>
          </a:p>
        </p:txBody>
      </p:sp>
      <p:cxnSp>
        <p:nvCxnSpPr>
          <p:cNvPr id="7" name="Straight Connector 6"/>
          <p:cNvCxnSpPr>
            <a:cxnSpLocks noChangeShapeType="1"/>
          </p:cNvCxnSpPr>
          <p:nvPr/>
        </p:nvCxnSpPr>
        <p:spPr bwMode="auto">
          <a:xfrm>
            <a:off x="304800" y="955675"/>
            <a:ext cx="10212917" cy="0"/>
          </a:xfrm>
          <a:prstGeom prst="line">
            <a:avLst/>
          </a:prstGeom>
          <a:noFill/>
          <a:ln w="25400">
            <a:solidFill>
              <a:schemeClr val="accent1"/>
            </a:solidFill>
            <a:round/>
            <a:headEnd/>
            <a:tailEnd/>
          </a:ln>
          <a:effectLst>
            <a:outerShdw dist="20000" dir="5400000" rotWithShape="0">
              <a:srgbClr val="808080">
                <a:alpha val="37999"/>
              </a:srgbClr>
            </a:outerShdw>
          </a:effectLst>
        </p:spPr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600" y="1221190"/>
            <a:ext cx="11988800" cy="5380856"/>
          </a:xfrm>
          <a:prstGeom prst="rect">
            <a:avLst/>
          </a:prstGeom>
        </p:spPr>
        <p:txBody>
          <a:bodyPr/>
          <a:lstStyle>
            <a:lvl1pPr>
              <a:buClr>
                <a:schemeClr val="accent2">
                  <a:lumMod val="75000"/>
                </a:schemeClr>
              </a:buClr>
              <a:defRPr sz="2400"/>
            </a:lvl1pPr>
            <a:lvl2pPr>
              <a:buClr>
                <a:schemeClr val="accent1"/>
              </a:buCl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Title Placeholder 8"/>
          <p:cNvSpPr>
            <a:spLocks noGrp="1"/>
          </p:cNvSpPr>
          <p:nvPr>
            <p:ph type="title"/>
          </p:nvPr>
        </p:nvSpPr>
        <p:spPr bwMode="auto">
          <a:xfrm>
            <a:off x="304801" y="167508"/>
            <a:ext cx="10212939" cy="61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>
              <a:defRPr sz="3600">
                <a:solidFill>
                  <a:srgbClr val="000090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Rectangle 7"/>
          <p:cNvSpPr/>
          <p:nvPr userDrawn="1"/>
        </p:nvSpPr>
        <p:spPr>
          <a:xfrm>
            <a:off x="4504632" y="6596390"/>
            <a:ext cx="223009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b="0">
                <a:solidFill>
                  <a:srgbClr val="FF0000"/>
                </a:solidFill>
              </a:rPr>
              <a:t>Sensitive/For internal </a:t>
            </a:r>
            <a:r>
              <a:rPr lang="en-US" sz="1100" b="0" err="1">
                <a:solidFill>
                  <a:srgbClr val="FF0000"/>
                </a:solidFill>
              </a:rPr>
              <a:t>LaRC</a:t>
            </a:r>
            <a:r>
              <a:rPr lang="en-US" sz="1100" b="0">
                <a:solidFill>
                  <a:srgbClr val="FF0000"/>
                </a:solidFill>
              </a:rPr>
              <a:t> use only</a:t>
            </a:r>
            <a:endParaRPr lang="en-US" sz="11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731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26FB86-D894-4D42-84BE-9C0D479F8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597" y="365125"/>
            <a:ext cx="11407403" cy="8921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092499-E2CE-484C-BF8D-A72DFDE955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3597" y="1371600"/>
            <a:ext cx="11407403" cy="48053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42465A-E776-584B-B3C2-769DA137EA0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8745FD7E-433C-41BE-8AB1-4FFB9FF38992}" type="datetime1">
              <a:rPr lang="en-US" smtClean="0"/>
              <a:t>1/15/2026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C6F335-F990-5947-A715-B10B3A7A6D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9A5AB9-9525-2548-BA4B-F84F5DB410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AAA21668-7E2D-D34B-8F28-D8590BEFEB53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665C2D0-D186-59B7-3359-216D0E00EC4B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6440640"/>
            <a:ext cx="12192000" cy="417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345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i="0" kern="1200">
          <a:solidFill>
            <a:schemeClr val="bg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792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4152">
          <p15:clr>
            <a:srgbClr val="F26B43"/>
          </p15:clr>
        </p15:guide>
        <p15:guide id="4" pos="74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5" Type="http://schemas.openxmlformats.org/officeDocument/2006/relationships/hyperlink" Target="mailto:emily.ballantyne@nasa.gov" TargetMode="External"/><Relationship Id="rId4" Type="http://schemas.openxmlformats.org/officeDocument/2006/relationships/hyperlink" Target="mailto:wilbert.a.ruperto-hernandez@nasa.gov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12.emf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jpeg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hyperlink" Target="https://ntrs.nasa.gov/citations/20250011709" TargetMode="External"/><Relationship Id="rId7" Type="http://schemas.openxmlformats.org/officeDocument/2006/relationships/image" Target="../media/image32.png"/><Relationship Id="rId2" Type="http://schemas.openxmlformats.org/officeDocument/2006/relationships/hyperlink" Target="https://ntrs.nasa.gov/citations/20250009404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1.png"/><Relationship Id="rId5" Type="http://schemas.openxmlformats.org/officeDocument/2006/relationships/hyperlink" Target="https://ntrs.nasa.gov/citations/20250006489" TargetMode="External"/><Relationship Id="rId4" Type="http://schemas.openxmlformats.org/officeDocument/2006/relationships/hyperlink" Target="https://ntrs.nasa.gov/citations/2025000371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C916E00-E2C9-A87D-CBD7-1FF5123608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26">
            <a:extLst>
              <a:ext uri="{FF2B5EF4-FFF2-40B4-BE49-F238E27FC236}">
                <a16:creationId xmlns:a16="http://schemas.microsoft.com/office/drawing/2014/main" id="{411F1113-E722-92F6-F8F9-523CEB67B73F}"/>
              </a:ext>
            </a:extLst>
          </p:cNvPr>
          <p:cNvSpPr txBox="1">
            <a:spLocks/>
          </p:cNvSpPr>
          <p:nvPr/>
        </p:nvSpPr>
        <p:spPr>
          <a:xfrm>
            <a:off x="196850" y="228794"/>
            <a:ext cx="11912600" cy="723706"/>
          </a:xfrm>
          <a:prstGeom prst="rect">
            <a:avLst/>
          </a:prstGeom>
          <a:solidFill>
            <a:srgbClr val="000000">
              <a:alpha val="58039"/>
            </a:srgbClr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Orbital Power</a:t>
            </a:r>
            <a:r>
              <a:rPr lang="en-US" sz="2800" dirty="0">
                <a:solidFill>
                  <a:prstClr val="white"/>
                </a:solidFill>
              </a:rPr>
              <a:t>-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Beaming Assets for Lunar Applications (OPAL)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IAPG RECWG Space Power Panel Virtual Meeting - January 22nd, 2026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60FF48-D8F1-832F-557D-36C9EA868C90}"/>
              </a:ext>
            </a:extLst>
          </p:cNvPr>
          <p:cNvSpPr/>
          <p:nvPr/>
        </p:nvSpPr>
        <p:spPr>
          <a:xfrm>
            <a:off x="0" y="5568950"/>
            <a:ext cx="12192000" cy="1289050"/>
          </a:xfrm>
          <a:prstGeom prst="rect">
            <a:avLst/>
          </a:prstGeom>
          <a:solidFill>
            <a:srgbClr val="000000">
              <a:alpha val="5019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9FF833-A3F9-9F0E-0346-FD0A98BE05DD}"/>
              </a:ext>
            </a:extLst>
          </p:cNvPr>
          <p:cNvSpPr txBox="1"/>
          <p:nvPr/>
        </p:nvSpPr>
        <p:spPr>
          <a:xfrm>
            <a:off x="196850" y="5613310"/>
            <a:ext cx="95313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Wilbert Andrés Ruperto-Hernández</a:t>
            </a:r>
            <a:r>
              <a:rPr lang="en-US" sz="1600" noProof="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ADA3F2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wilbert.a.ruperto-hernandez@nasa.gov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) – PI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Emily Ballantyne (</a:t>
            </a:r>
            <a:r>
              <a:rPr lang="en-US" sz="1600" b="0" dirty="0">
                <a:solidFill>
                  <a:srgbClr val="ADA3F2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emily.ballantyne@nasa.gov</a:t>
            </a:r>
            <a:r>
              <a:rPr lang="en-US" sz="1600" b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– Co-PI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Space Mission Analysis Branch (E405)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Systems Analysis &amp; Concepts Directorate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NASA’s Langley Research Center</a:t>
            </a:r>
          </a:p>
        </p:txBody>
      </p:sp>
    </p:spTree>
    <p:extLst>
      <p:ext uri="{BB962C8B-B14F-4D97-AF65-F5344CB8AC3E}">
        <p14:creationId xmlns:p14="http://schemas.microsoft.com/office/powerpoint/2010/main" val="1876579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PAL_Animation_WithText_LQ_2025_1121">
            <a:hlinkClick r:id="" action="ppaction://media"/>
            <a:extLst>
              <a:ext uri="{FF2B5EF4-FFF2-40B4-BE49-F238E27FC236}">
                <a16:creationId xmlns:a16="http://schemas.microsoft.com/office/drawing/2014/main" id="{666DE445-E518-6FAC-E169-E985B656CBF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716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7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AB1D2-22ED-BD21-7EA1-C183EF47E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BLUF – Orbital Power-Beaming Assets for Lunar Applications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AAFDB3-F8F8-100A-D6EE-3A01DFA568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923" y="1244600"/>
            <a:ext cx="11483077" cy="513565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en-US" sz="2200" b="1" kern="100" dirty="0">
                <a:ea typeface="Aptos" panose="020B0004020202020204" pitchFamily="34" charset="0"/>
              </a:rPr>
              <a:t>Why are we doing this?</a:t>
            </a:r>
            <a:endParaRPr lang="en-US" sz="2200" b="1" kern="100" dirty="0">
              <a:effectLst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sz="2200" kern="100" dirty="0">
                <a:ea typeface="Aptos" panose="020B0004020202020204" pitchFamily="34" charset="0"/>
              </a:rPr>
              <a:t>To r</a:t>
            </a:r>
            <a:r>
              <a:rPr lang="en-US" sz="2200" kern="100" dirty="0">
                <a:effectLst/>
                <a:ea typeface="Aptos" panose="020B0004020202020204" pitchFamily="34" charset="0"/>
              </a:rPr>
              <a:t>emove the </a:t>
            </a:r>
            <a:r>
              <a:rPr lang="en-US" sz="2200" b="1" kern="100" dirty="0">
                <a:effectLst/>
                <a:ea typeface="Aptos" panose="020B0004020202020204" pitchFamily="34" charset="0"/>
              </a:rPr>
              <a:t>burden of landed power system mass</a:t>
            </a:r>
            <a:r>
              <a:rPr lang="en-US" sz="2200" kern="100" dirty="0">
                <a:effectLst/>
                <a:ea typeface="Aptos" panose="020B0004020202020204" pitchFamily="34" charset="0"/>
              </a:rPr>
              <a:t>.</a:t>
            </a:r>
            <a:r>
              <a:rPr lang="en-US" sz="2200" b="1" kern="100" dirty="0">
                <a:effectLst/>
                <a:ea typeface="Aptos" panose="020B0004020202020204" pitchFamily="34" charset="0"/>
              </a:rPr>
              <a:t> </a:t>
            </a: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sz="2200" kern="100" dirty="0">
                <a:ea typeface="Aptos" panose="020B0004020202020204" pitchFamily="34" charset="0"/>
              </a:rPr>
              <a:t>To e</a:t>
            </a:r>
            <a:r>
              <a:rPr lang="en-US" sz="2200" kern="100" dirty="0">
                <a:effectLst/>
                <a:ea typeface="Aptos" panose="020B0004020202020204" pitchFamily="34" charset="0"/>
              </a:rPr>
              <a:t>nable an increase </a:t>
            </a:r>
            <a:r>
              <a:rPr lang="en-US" sz="2200" kern="100" dirty="0">
                <a:ea typeface="Aptos" panose="020B0004020202020204" pitchFamily="34" charset="0"/>
              </a:rPr>
              <a:t>in </a:t>
            </a:r>
            <a:r>
              <a:rPr lang="en-US" sz="2200" b="1" kern="100" dirty="0">
                <a:effectLst/>
                <a:ea typeface="Aptos" panose="020B0004020202020204" pitchFamily="34" charset="0"/>
              </a:rPr>
              <a:t>operating power</a:t>
            </a:r>
            <a:r>
              <a:rPr lang="en-US" sz="2200" b="1" kern="100" dirty="0">
                <a:ea typeface="Aptos" panose="020B0004020202020204" pitchFamily="34" charset="0"/>
              </a:rPr>
              <a:t> </a:t>
            </a:r>
            <a:r>
              <a:rPr lang="en-US" sz="2200" kern="100" dirty="0">
                <a:ea typeface="Aptos" panose="020B0004020202020204" pitchFamily="34" charset="0"/>
              </a:rPr>
              <a:t>and</a:t>
            </a:r>
            <a:r>
              <a:rPr lang="en-US" sz="2200" b="1" kern="100" dirty="0">
                <a:ea typeface="Aptos" panose="020B0004020202020204" pitchFamily="34" charset="0"/>
              </a:rPr>
              <a:t> </a:t>
            </a:r>
            <a:r>
              <a:rPr lang="en-US" sz="2200" b="1" kern="100" dirty="0">
                <a:effectLst/>
                <a:ea typeface="Aptos" panose="020B0004020202020204" pitchFamily="34" charset="0"/>
              </a:rPr>
              <a:t>longer and more flexible missions</a:t>
            </a:r>
            <a:r>
              <a:rPr lang="en-US" sz="2200" kern="100" dirty="0">
                <a:effectLst/>
                <a:ea typeface="Aptos" panose="020B0004020202020204" pitchFamily="34" charset="0"/>
              </a:rPr>
              <a:t>. </a:t>
            </a: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sz="2200" kern="100" dirty="0">
                <a:effectLst/>
                <a:ea typeface="Aptos" panose="020B0004020202020204" pitchFamily="34" charset="0"/>
              </a:rPr>
              <a:t>To </a:t>
            </a:r>
            <a:r>
              <a:rPr lang="en-US" sz="2200" b="1" kern="100" dirty="0">
                <a:effectLst/>
                <a:ea typeface="Aptos" panose="020B0004020202020204" pitchFamily="34" charset="0"/>
              </a:rPr>
              <a:t>improve the end-to-end efficiency </a:t>
            </a:r>
            <a:r>
              <a:rPr lang="en-US" sz="2200" kern="100" dirty="0">
                <a:effectLst/>
                <a:ea typeface="Aptos" panose="020B0004020202020204" pitchFamily="34" charset="0"/>
              </a:rPr>
              <a:t>of current power beamin</a:t>
            </a:r>
            <a:r>
              <a:rPr lang="en-US" sz="2200" kern="100" dirty="0">
                <a:ea typeface="Aptos" panose="020B0004020202020204" pitchFamily="34" charset="0"/>
              </a:rPr>
              <a:t>g technology and concepts.</a:t>
            </a:r>
            <a:endParaRPr lang="en-US" sz="2200" kern="100" dirty="0">
              <a:effectLst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endParaRPr lang="en-US" sz="2200" b="1" kern="100" dirty="0">
              <a:ea typeface="Aptos" panose="020B0004020202020204" pitchFamily="34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en-US" sz="2200" b="1" kern="100" dirty="0">
                <a:ea typeface="Aptos" panose="020B0004020202020204" pitchFamily="34" charset="0"/>
              </a:rPr>
              <a:t>What is OPAL?</a:t>
            </a: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sz="2200" kern="100" dirty="0">
                <a:effectLst/>
                <a:ea typeface="Aptos" panose="020B0004020202020204" pitchFamily="34" charset="0"/>
              </a:rPr>
              <a:t>Concept development study (March 2024 – today).</a:t>
            </a: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sz="2200" kern="100" dirty="0">
                <a:effectLst/>
                <a:ea typeface="Aptos" panose="020B0004020202020204" pitchFamily="34" charset="0"/>
              </a:rPr>
              <a:t>OPAL is focused on optical power beaming from lunar orbit to power assets on the </a:t>
            </a:r>
            <a:r>
              <a:rPr lang="en-US" sz="2200" b="1" kern="100" dirty="0">
                <a:effectLst/>
                <a:ea typeface="Aptos" panose="020B0004020202020204" pitchFamily="34" charset="0"/>
              </a:rPr>
              <a:t>lunar surface</a:t>
            </a:r>
            <a:r>
              <a:rPr lang="en-US" sz="2200" kern="100" dirty="0">
                <a:effectLst/>
                <a:ea typeface="Aptos" panose="020B0004020202020204" pitchFamily="34" charset="0"/>
              </a:rPr>
              <a:t> through</a:t>
            </a:r>
            <a:r>
              <a:rPr lang="en-US" sz="2200" b="1" kern="100" dirty="0">
                <a:effectLst/>
                <a:ea typeface="Aptos" panose="020B0004020202020204" pitchFamily="34" charset="0"/>
              </a:rPr>
              <a:t> lunar night </a:t>
            </a:r>
            <a:r>
              <a:rPr lang="en-US" sz="2200" kern="100" dirty="0">
                <a:effectLst/>
                <a:ea typeface="Aptos" panose="020B0004020202020204" pitchFamily="34" charset="0"/>
              </a:rPr>
              <a:t>and in </a:t>
            </a:r>
            <a:r>
              <a:rPr lang="en-US" sz="2200" b="1" kern="100" dirty="0">
                <a:effectLst/>
                <a:ea typeface="Aptos" panose="020B0004020202020204" pitchFamily="34" charset="0"/>
              </a:rPr>
              <a:t>low-illumination</a:t>
            </a:r>
            <a:r>
              <a:rPr lang="en-US" sz="2200" kern="100" dirty="0">
                <a:effectLst/>
                <a:ea typeface="Aptos" panose="020B0004020202020204" pitchFamily="34" charset="0"/>
              </a:rPr>
              <a:t> regions.</a:t>
            </a: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sz="2200" dirty="0"/>
              <a:t>OPAL is exploring the </a:t>
            </a:r>
            <a:r>
              <a:rPr lang="en-US" sz="2200" b="1" dirty="0"/>
              <a:t>concept of a focusable and power-tunable optical power beaming system.</a:t>
            </a:r>
          </a:p>
          <a:p>
            <a:pPr>
              <a:lnSpc>
                <a:spcPct val="107000"/>
              </a:lnSpc>
              <a:spcBef>
                <a:spcPts val="0"/>
              </a:spcBef>
            </a:pPr>
            <a:endParaRPr lang="en-US" sz="2200" b="1" dirty="0">
              <a:highlight>
                <a:srgbClr val="FFFF00"/>
              </a:highlight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en-US" sz="2200" b="1" kern="100" dirty="0">
                <a:effectLst/>
                <a:ea typeface="Aptos" panose="020B0004020202020204" pitchFamily="34" charset="0"/>
              </a:rPr>
              <a:t>Why now and why us?</a:t>
            </a: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sz="2200" kern="100" dirty="0">
                <a:effectLst/>
                <a:ea typeface="Aptos" panose="020B0004020202020204" pitchFamily="34" charset="0"/>
              </a:rPr>
              <a:t>Optical power beaming is gaining momentum with development activities happening across government, industry, and academia. </a:t>
            </a: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sz="2200" kern="100" dirty="0">
                <a:ea typeface="Aptos" panose="020B0004020202020204" pitchFamily="34" charset="0"/>
              </a:rPr>
              <a:t>This is a complex</a:t>
            </a:r>
            <a:r>
              <a:rPr lang="en-US" sz="2200" kern="100" dirty="0">
                <a:effectLst/>
                <a:ea typeface="Aptos" panose="020B0004020202020204" pitchFamily="34" charset="0"/>
              </a:rPr>
              <a:t> </a:t>
            </a:r>
            <a:r>
              <a:rPr lang="en-US" sz="2200" b="1" u="sng" kern="100" dirty="0">
                <a:effectLst/>
                <a:ea typeface="Aptos" panose="020B0004020202020204" pitchFamily="34" charset="0"/>
              </a:rPr>
              <a:t>systems-of-systems problem.  </a:t>
            </a:r>
            <a:endParaRPr lang="en-US" sz="2200" b="1" dirty="0">
              <a:highlight>
                <a:srgbClr val="FFFF00"/>
              </a:highlight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US" sz="2200" kern="100" dirty="0">
              <a:effectLst/>
              <a:highlight>
                <a:srgbClr val="FFFF00"/>
              </a:highlight>
              <a:ea typeface="Aptos" panose="020B0004020202020204" pitchFamily="34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US" sz="2200" kern="100" dirty="0">
              <a:effectLst/>
              <a:latin typeface="Aptos" panose="020B0004020202020204" pitchFamily="34" charset="0"/>
              <a:ea typeface="Aptos" panose="020B0004020202020204" pitchFamily="34" charset="0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30DC02-ED3C-1D5D-2078-92676CDFD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6BEB4-D4CF-40FB-8B86-F4D7975EBE68}" type="datetime1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1B609F-2AA1-605F-C971-DECB75C2F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A21668-7E2D-D34B-8F28-D8590BEFEB5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3573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0AD4F46-194F-BE39-10F4-A5B9B4A3EFE5}"/>
              </a:ext>
            </a:extLst>
          </p:cNvPr>
          <p:cNvSpPr/>
          <p:nvPr/>
        </p:nvSpPr>
        <p:spPr>
          <a:xfrm>
            <a:off x="8467725" y="1570866"/>
            <a:ext cx="3309938" cy="217657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FA6EA1B6-DC2E-C389-29C6-0B0CBBA8704D}"/>
              </a:ext>
            </a:extLst>
          </p:cNvPr>
          <p:cNvSpPr txBox="1">
            <a:spLocks/>
          </p:cNvSpPr>
          <p:nvPr/>
        </p:nvSpPr>
        <p:spPr bwMode="auto">
          <a:xfrm>
            <a:off x="151720" y="115403"/>
            <a:ext cx="10518420" cy="8829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rgbClr val="000090"/>
                </a:solidFill>
                <a:latin typeface="+mj-lt"/>
                <a:ea typeface="ヒラギノ角ゴ Pro W3" pitchFamily="-109" charset="-128"/>
                <a:cs typeface="ヒラギノ角ゴ Pro W3" pitchFamily="-109" charset="-128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Optical power beaming is a large and complex trade space. OPAL has developed a unique Integrated Optical Power Beaming Analysis Capability to study this new concept.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9400C5A-2FF6-0DA2-BD16-BC3B334452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720" y="3852667"/>
            <a:ext cx="1741421" cy="13063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2702D12-E11F-3544-E8EF-C633648C8C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7981" y="3853740"/>
            <a:ext cx="1741421" cy="1306352"/>
          </a:xfrm>
          <a:prstGeom prst="rect">
            <a:avLst/>
          </a:prstGeom>
        </p:spPr>
      </p:pic>
      <p:sp>
        <p:nvSpPr>
          <p:cNvPr id="8" name="Title 2">
            <a:extLst>
              <a:ext uri="{FF2B5EF4-FFF2-40B4-BE49-F238E27FC236}">
                <a16:creationId xmlns:a16="http://schemas.microsoft.com/office/drawing/2014/main" id="{2CB1B832-C198-EF53-36CF-C7D047C3FE66}"/>
              </a:ext>
            </a:extLst>
          </p:cNvPr>
          <p:cNvSpPr txBox="1">
            <a:spLocks/>
          </p:cNvSpPr>
          <p:nvPr/>
        </p:nvSpPr>
        <p:spPr bwMode="auto">
          <a:xfrm>
            <a:off x="138047" y="3124080"/>
            <a:ext cx="4040394" cy="541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rgbClr val="000090"/>
                </a:solidFill>
                <a:latin typeface="+mj-lt"/>
                <a:ea typeface="ヒラギノ角ゴ Pro W3" pitchFamily="-109" charset="-128"/>
                <a:cs typeface="ヒラギノ角ゴ Pro W3" pitchFamily="-109" charset="-128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Optical Physical Beam Propagation Simulation &amp; Optical Design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404A723-59F8-E92A-DBE2-46B64F4B0389}"/>
              </a:ext>
            </a:extLst>
          </p:cNvPr>
          <p:cNvGrpSpPr/>
          <p:nvPr/>
        </p:nvGrpSpPr>
        <p:grpSpPr>
          <a:xfrm>
            <a:off x="145107" y="1570866"/>
            <a:ext cx="3763354" cy="1324735"/>
            <a:chOff x="145107" y="1570866"/>
            <a:chExt cx="3763354" cy="1324735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A0E06BD1-A5C5-1505-4AA6-882A3B19AD8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r="4889"/>
            <a:stretch/>
          </p:blipFill>
          <p:spPr>
            <a:xfrm>
              <a:off x="145107" y="1570867"/>
              <a:ext cx="2025890" cy="1324734"/>
            </a:xfrm>
            <a:prstGeom prst="rect">
              <a:avLst/>
            </a:prstGeom>
            <a:ln w="38100">
              <a:noFill/>
            </a:ln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DB7E4139-AF72-5602-C960-5EB3F161381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133120" y="1570866"/>
              <a:ext cx="1775341" cy="1324734"/>
            </a:xfrm>
            <a:prstGeom prst="rect">
              <a:avLst/>
            </a:prstGeom>
          </p:spPr>
        </p:pic>
      </p:grpSp>
      <p:sp>
        <p:nvSpPr>
          <p:cNvPr id="15" name="Title 2">
            <a:extLst>
              <a:ext uri="{FF2B5EF4-FFF2-40B4-BE49-F238E27FC236}">
                <a16:creationId xmlns:a16="http://schemas.microsoft.com/office/drawing/2014/main" id="{637C9BA5-7E02-C30E-EF4D-09E18BD407F4}"/>
              </a:ext>
            </a:extLst>
          </p:cNvPr>
          <p:cNvSpPr txBox="1">
            <a:spLocks/>
          </p:cNvSpPr>
          <p:nvPr/>
        </p:nvSpPr>
        <p:spPr bwMode="auto">
          <a:xfrm>
            <a:off x="4545067" y="1157387"/>
            <a:ext cx="3101865" cy="3364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rgbClr val="000090"/>
                </a:solidFill>
                <a:latin typeface="+mj-lt"/>
                <a:ea typeface="ヒラギノ角ゴ Pro W3" pitchFamily="-109" charset="-128"/>
                <a:cs typeface="ヒラギノ角ゴ Pro W3" pitchFamily="-109" charset="-128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Parametric Vehicle Sizing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785F79AC-924D-A92A-F2E6-84E1F76A68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3874" y="3923496"/>
            <a:ext cx="2796270" cy="2151454"/>
          </a:xfrm>
          <a:prstGeom prst="rect">
            <a:avLst/>
          </a:prstGeom>
        </p:spPr>
      </p:pic>
      <p:sp>
        <p:nvSpPr>
          <p:cNvPr id="20" name="Title 2">
            <a:extLst>
              <a:ext uri="{FF2B5EF4-FFF2-40B4-BE49-F238E27FC236}">
                <a16:creationId xmlns:a16="http://schemas.microsoft.com/office/drawing/2014/main" id="{34E531B0-36AE-A0C3-68BB-2535C677EBA5}"/>
              </a:ext>
            </a:extLst>
          </p:cNvPr>
          <p:cNvSpPr txBox="1">
            <a:spLocks/>
          </p:cNvSpPr>
          <p:nvPr/>
        </p:nvSpPr>
        <p:spPr bwMode="auto">
          <a:xfrm rot="16200000">
            <a:off x="3756481" y="2599992"/>
            <a:ext cx="2053965" cy="3364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rgbClr val="000090"/>
                </a:solidFill>
                <a:latin typeface="+mj-lt"/>
                <a:ea typeface="ヒラギノ角ゴ Pro W3" pitchFamily="-109" charset="-128"/>
                <a:cs typeface="ヒラギノ角ゴ Pro W3" pitchFamily="-109" charset="-128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Beaming Spacecraft Systems Sizing</a:t>
            </a:r>
          </a:p>
        </p:txBody>
      </p:sp>
      <p:sp>
        <p:nvSpPr>
          <p:cNvPr id="22" name="Title 2">
            <a:extLst>
              <a:ext uri="{FF2B5EF4-FFF2-40B4-BE49-F238E27FC236}">
                <a16:creationId xmlns:a16="http://schemas.microsoft.com/office/drawing/2014/main" id="{53E9DCBD-D2F5-841D-49C8-98CE3B7AA055}"/>
              </a:ext>
            </a:extLst>
          </p:cNvPr>
          <p:cNvSpPr txBox="1">
            <a:spLocks/>
          </p:cNvSpPr>
          <p:nvPr/>
        </p:nvSpPr>
        <p:spPr bwMode="auto">
          <a:xfrm rot="5400000">
            <a:off x="6511535" y="4701447"/>
            <a:ext cx="2053965" cy="595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rgbClr val="000090"/>
                </a:solidFill>
                <a:latin typeface="+mj-lt"/>
                <a:ea typeface="ヒラギノ角ゴ Pro W3" pitchFamily="-109" charset="-128"/>
                <a:cs typeface="ヒラギノ角ゴ Pro W3" pitchFamily="-109" charset="-128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Client Systems Sizing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AEF68381-CF49-40E4-E73F-DE131F208425}"/>
              </a:ext>
            </a:extLst>
          </p:cNvPr>
          <p:cNvSpPr/>
          <p:nvPr/>
        </p:nvSpPr>
        <p:spPr>
          <a:xfrm>
            <a:off x="55373" y="1493819"/>
            <a:ext cx="3964177" cy="1497032"/>
          </a:xfrm>
          <a:prstGeom prst="roundRect">
            <a:avLst>
              <a:gd name="adj" fmla="val 5892"/>
            </a:avLst>
          </a:prstGeom>
          <a:noFill/>
          <a:ln w="6350">
            <a:solidFill>
              <a:srgbClr val="99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AD930CC-C0E4-0E20-E6BF-4D5FA2D971D0}"/>
              </a:ext>
            </a:extLst>
          </p:cNvPr>
          <p:cNvSpPr/>
          <p:nvPr/>
        </p:nvSpPr>
        <p:spPr>
          <a:xfrm>
            <a:off x="55374" y="3757236"/>
            <a:ext cx="3964176" cy="2501517"/>
          </a:xfrm>
          <a:prstGeom prst="roundRect">
            <a:avLst>
              <a:gd name="adj" fmla="val 3904"/>
            </a:avLst>
          </a:prstGeom>
          <a:noFill/>
          <a:ln w="6350">
            <a:solidFill>
              <a:srgbClr val="99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AE792986-DBF6-C1A7-8F67-80B4E90C6A01}"/>
              </a:ext>
            </a:extLst>
          </p:cNvPr>
          <p:cNvSpPr/>
          <p:nvPr/>
        </p:nvSpPr>
        <p:spPr>
          <a:xfrm>
            <a:off x="4268297" y="1493819"/>
            <a:ext cx="3754834" cy="4764934"/>
          </a:xfrm>
          <a:prstGeom prst="roundRect">
            <a:avLst>
              <a:gd name="adj" fmla="val 3102"/>
            </a:avLst>
          </a:prstGeom>
          <a:noFill/>
          <a:ln w="6350">
            <a:solidFill>
              <a:srgbClr val="99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87EB61F-339B-BBA6-CD2C-F0ACF9CCF4D5}"/>
              </a:ext>
            </a:extLst>
          </p:cNvPr>
          <p:cNvGrpSpPr/>
          <p:nvPr/>
        </p:nvGrpSpPr>
        <p:grpSpPr>
          <a:xfrm>
            <a:off x="8121931" y="1157387"/>
            <a:ext cx="3964176" cy="5101366"/>
            <a:chOff x="8155229" y="1157386"/>
            <a:chExt cx="3964176" cy="5101366"/>
          </a:xfrm>
        </p:grpSpPr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7E7501DB-2D60-A64C-CFD7-A83022B414D4}"/>
                </a:ext>
              </a:extLst>
            </p:cNvPr>
            <p:cNvSpPr/>
            <p:nvPr/>
          </p:nvSpPr>
          <p:spPr>
            <a:xfrm>
              <a:off x="8155229" y="1493819"/>
              <a:ext cx="3964176" cy="2358848"/>
            </a:xfrm>
            <a:prstGeom prst="roundRect">
              <a:avLst>
                <a:gd name="adj" fmla="val 5892"/>
              </a:avLst>
            </a:prstGeom>
            <a:solidFill>
              <a:schemeClr val="bg1"/>
            </a:solidFill>
            <a:ln w="6350">
              <a:solidFill>
                <a:srgbClr val="99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" name="Rectangle: Rounded Corners 31">
              <a:extLst>
                <a:ext uri="{FF2B5EF4-FFF2-40B4-BE49-F238E27FC236}">
                  <a16:creationId xmlns:a16="http://schemas.microsoft.com/office/drawing/2014/main" id="{672F69D9-757E-DD11-C427-DB28DD26356C}"/>
                </a:ext>
              </a:extLst>
            </p:cNvPr>
            <p:cNvSpPr/>
            <p:nvPr/>
          </p:nvSpPr>
          <p:spPr>
            <a:xfrm>
              <a:off x="8155230" y="4166087"/>
              <a:ext cx="3964175" cy="2092665"/>
            </a:xfrm>
            <a:prstGeom prst="roundRect">
              <a:avLst>
                <a:gd name="adj" fmla="val 5892"/>
              </a:avLst>
            </a:prstGeom>
            <a:solidFill>
              <a:schemeClr val="bg1"/>
            </a:solidFill>
            <a:ln w="6350">
              <a:solidFill>
                <a:schemeClr val="accent4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5B33E6D3-D329-8AD6-8C3F-89A97488350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l="7152" t="3288"/>
            <a:stretch/>
          </p:blipFill>
          <p:spPr>
            <a:xfrm>
              <a:off x="8274262" y="4244920"/>
              <a:ext cx="1540247" cy="1522171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4B799F6D-4611-6529-0A11-4B1F9A30AB7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l="10937" t="1686" r="6355"/>
            <a:stretch/>
          </p:blipFill>
          <p:spPr>
            <a:xfrm>
              <a:off x="8764154" y="1570868"/>
              <a:ext cx="3006657" cy="2001421"/>
            </a:xfrm>
            <a:prstGeom prst="rect">
              <a:avLst/>
            </a:prstGeom>
          </p:spPr>
        </p:pic>
        <p:sp>
          <p:nvSpPr>
            <p:cNvPr id="10" name="Title 2">
              <a:extLst>
                <a:ext uri="{FF2B5EF4-FFF2-40B4-BE49-F238E27FC236}">
                  <a16:creationId xmlns:a16="http://schemas.microsoft.com/office/drawing/2014/main" id="{4CAF6236-73E8-5439-52B8-290B84342581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8421404" y="1157386"/>
              <a:ext cx="3414317" cy="3364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/>
            <a:lstStyle>
              <a:lvl1pPr algn="ctr" rtl="0" eaLnBrk="1" fontAlgn="base" hangingPunct="1">
                <a:spcBef>
                  <a:spcPct val="0"/>
                </a:spcBef>
                <a:spcAft>
                  <a:spcPct val="0"/>
                </a:spcAft>
                <a:defRPr sz="3600" b="1" kern="1200">
                  <a:solidFill>
                    <a:srgbClr val="000090"/>
                  </a:solidFill>
                  <a:latin typeface="+mj-lt"/>
                  <a:ea typeface="ヒラギノ角ゴ Pro W3" pitchFamily="-109" charset="-128"/>
                  <a:cs typeface="ヒラギノ角ゴ Pro W3" pitchFamily="-109" charset="-128"/>
                </a:defRPr>
              </a:lvl1pPr>
              <a:lvl2pPr algn="ctr" rtl="0" eaLnBrk="1" fontAlgn="base" hangingPunct="1">
                <a:spcBef>
                  <a:spcPct val="0"/>
                </a:spcBef>
                <a:spcAft>
                  <a:spcPct val="0"/>
                </a:spcAft>
                <a:defRPr sz="2800" b="1">
                  <a:solidFill>
                    <a:srgbClr val="0000FF"/>
                  </a:solidFill>
                  <a:latin typeface="Calibri" pitchFamily="34" charset="0"/>
                  <a:ea typeface="ヒラギノ角ゴ Pro W3" pitchFamily="-109" charset="-128"/>
                  <a:cs typeface="ヒラギノ角ゴ Pro W3" pitchFamily="-109" charset="-128"/>
                </a:defRPr>
              </a:lvl2pPr>
              <a:lvl3pPr algn="ctr" rtl="0" eaLnBrk="1" fontAlgn="base" hangingPunct="1">
                <a:spcBef>
                  <a:spcPct val="0"/>
                </a:spcBef>
                <a:spcAft>
                  <a:spcPct val="0"/>
                </a:spcAft>
                <a:defRPr sz="2800" b="1">
                  <a:solidFill>
                    <a:srgbClr val="0000FF"/>
                  </a:solidFill>
                  <a:latin typeface="Calibri" pitchFamily="34" charset="0"/>
                  <a:ea typeface="ヒラギノ角ゴ Pro W3" pitchFamily="-109" charset="-128"/>
                  <a:cs typeface="ヒラギノ角ゴ Pro W3" pitchFamily="-109" charset="-128"/>
                </a:defRPr>
              </a:lvl3pPr>
              <a:lvl4pPr algn="ctr" rtl="0" eaLnBrk="1" fontAlgn="base" hangingPunct="1">
                <a:spcBef>
                  <a:spcPct val="0"/>
                </a:spcBef>
                <a:spcAft>
                  <a:spcPct val="0"/>
                </a:spcAft>
                <a:defRPr sz="2800" b="1">
                  <a:solidFill>
                    <a:srgbClr val="0000FF"/>
                  </a:solidFill>
                  <a:latin typeface="Calibri" pitchFamily="34" charset="0"/>
                  <a:ea typeface="ヒラギノ角ゴ Pro W3" pitchFamily="-109" charset="-128"/>
                  <a:cs typeface="ヒラギノ角ゴ Pro W3" pitchFamily="-109" charset="-128"/>
                </a:defRPr>
              </a:lvl4pPr>
              <a:lvl5pPr algn="ctr" rtl="0" eaLnBrk="1" fontAlgn="base" hangingPunct="1">
                <a:spcBef>
                  <a:spcPct val="0"/>
                </a:spcBef>
                <a:spcAft>
                  <a:spcPct val="0"/>
                </a:spcAft>
                <a:defRPr sz="2800" b="1">
                  <a:solidFill>
                    <a:srgbClr val="0000FF"/>
                  </a:solidFill>
                  <a:latin typeface="Calibri" pitchFamily="34" charset="0"/>
                  <a:ea typeface="ヒラギノ角ゴ Pro W3" pitchFamily="-109" charset="-128"/>
                  <a:cs typeface="ヒラギノ角ゴ Pro W3" pitchFamily="-109" charset="-128"/>
                </a:defRPr>
              </a:lvl5pPr>
              <a:lvl6pPr marL="457200" algn="ctr" rtl="0" eaLnBrk="1" fontAlgn="base" hangingPunct="1">
                <a:spcBef>
                  <a:spcPct val="0"/>
                </a:spcBef>
                <a:spcAft>
                  <a:spcPct val="0"/>
                </a:spcAft>
                <a:defRPr sz="3600" b="1">
                  <a:solidFill>
                    <a:schemeClr val="bg1"/>
                  </a:solidFill>
                  <a:latin typeface="Calibri" pitchFamily="34" charset="0"/>
                </a:defRPr>
              </a:lvl6pPr>
              <a:lvl7pPr marL="914400" algn="ctr" rtl="0" eaLnBrk="1" fontAlgn="base" hangingPunct="1">
                <a:spcBef>
                  <a:spcPct val="0"/>
                </a:spcBef>
                <a:spcAft>
                  <a:spcPct val="0"/>
                </a:spcAft>
                <a:defRPr sz="3600" b="1">
                  <a:solidFill>
                    <a:schemeClr val="bg1"/>
                  </a:solidFill>
                  <a:latin typeface="Calibri" pitchFamily="34" charset="0"/>
                </a:defRPr>
              </a:lvl7pPr>
              <a:lvl8pPr marL="1371600" algn="ctr" rtl="0" eaLnBrk="1" fontAlgn="base" hangingPunct="1">
                <a:spcBef>
                  <a:spcPct val="0"/>
                </a:spcBef>
                <a:spcAft>
                  <a:spcPct val="0"/>
                </a:spcAft>
                <a:defRPr sz="3600" b="1">
                  <a:solidFill>
                    <a:schemeClr val="bg1"/>
                  </a:solidFill>
                  <a:latin typeface="Calibri" pitchFamily="34" charset="0"/>
                </a:defRPr>
              </a:lvl8pPr>
              <a:lvl9pPr marL="1828800" algn="ctr" rtl="0" eaLnBrk="1" fontAlgn="base" hangingPunct="1">
                <a:spcBef>
                  <a:spcPct val="0"/>
                </a:spcBef>
                <a:spcAft>
                  <a:spcPct val="0"/>
                </a:spcAft>
                <a:defRPr sz="3600" b="1">
                  <a:solidFill>
                    <a:schemeClr val="bg1"/>
                  </a:solidFill>
                  <a:latin typeface="Calibri" pitchFamily="34" charset="0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Systems-of-Systems Analysis</a:t>
              </a:r>
            </a:p>
          </p:txBody>
        </p:sp>
        <p:sp>
          <p:nvSpPr>
            <p:cNvPr id="31" name="Title 2">
              <a:extLst>
                <a:ext uri="{FF2B5EF4-FFF2-40B4-BE49-F238E27FC236}">
                  <a16:creationId xmlns:a16="http://schemas.microsoft.com/office/drawing/2014/main" id="{81C39C42-66EE-FAB2-D821-D0A0646AF058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8532399" y="3852667"/>
              <a:ext cx="3414317" cy="3364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/>
            <a:lstStyle>
              <a:lvl1pPr algn="ctr" rtl="0" eaLnBrk="1" fontAlgn="base" hangingPunct="1">
                <a:spcBef>
                  <a:spcPct val="0"/>
                </a:spcBef>
                <a:spcAft>
                  <a:spcPct val="0"/>
                </a:spcAft>
                <a:defRPr sz="3600" b="1" kern="1200">
                  <a:solidFill>
                    <a:srgbClr val="000090"/>
                  </a:solidFill>
                  <a:latin typeface="+mj-lt"/>
                  <a:ea typeface="ヒラギノ角ゴ Pro W3" pitchFamily="-109" charset="-128"/>
                  <a:cs typeface="ヒラギノ角ゴ Pro W3" pitchFamily="-109" charset="-128"/>
                </a:defRPr>
              </a:lvl1pPr>
              <a:lvl2pPr algn="ctr" rtl="0" eaLnBrk="1" fontAlgn="base" hangingPunct="1">
                <a:spcBef>
                  <a:spcPct val="0"/>
                </a:spcBef>
                <a:spcAft>
                  <a:spcPct val="0"/>
                </a:spcAft>
                <a:defRPr sz="2800" b="1">
                  <a:solidFill>
                    <a:srgbClr val="0000FF"/>
                  </a:solidFill>
                  <a:latin typeface="Calibri" pitchFamily="34" charset="0"/>
                  <a:ea typeface="ヒラギノ角ゴ Pro W3" pitchFamily="-109" charset="-128"/>
                  <a:cs typeface="ヒラギノ角ゴ Pro W3" pitchFamily="-109" charset="-128"/>
                </a:defRPr>
              </a:lvl2pPr>
              <a:lvl3pPr algn="ctr" rtl="0" eaLnBrk="1" fontAlgn="base" hangingPunct="1">
                <a:spcBef>
                  <a:spcPct val="0"/>
                </a:spcBef>
                <a:spcAft>
                  <a:spcPct val="0"/>
                </a:spcAft>
                <a:defRPr sz="2800" b="1">
                  <a:solidFill>
                    <a:srgbClr val="0000FF"/>
                  </a:solidFill>
                  <a:latin typeface="Calibri" pitchFamily="34" charset="0"/>
                  <a:ea typeface="ヒラギノ角ゴ Pro W3" pitchFamily="-109" charset="-128"/>
                  <a:cs typeface="ヒラギノ角ゴ Pro W3" pitchFamily="-109" charset="-128"/>
                </a:defRPr>
              </a:lvl3pPr>
              <a:lvl4pPr algn="ctr" rtl="0" eaLnBrk="1" fontAlgn="base" hangingPunct="1">
                <a:spcBef>
                  <a:spcPct val="0"/>
                </a:spcBef>
                <a:spcAft>
                  <a:spcPct val="0"/>
                </a:spcAft>
                <a:defRPr sz="2800" b="1">
                  <a:solidFill>
                    <a:srgbClr val="0000FF"/>
                  </a:solidFill>
                  <a:latin typeface="Calibri" pitchFamily="34" charset="0"/>
                  <a:ea typeface="ヒラギノ角ゴ Pro W3" pitchFamily="-109" charset="-128"/>
                  <a:cs typeface="ヒラギノ角ゴ Pro W3" pitchFamily="-109" charset="-128"/>
                </a:defRPr>
              </a:lvl4pPr>
              <a:lvl5pPr algn="ctr" rtl="0" eaLnBrk="1" fontAlgn="base" hangingPunct="1">
                <a:spcBef>
                  <a:spcPct val="0"/>
                </a:spcBef>
                <a:spcAft>
                  <a:spcPct val="0"/>
                </a:spcAft>
                <a:defRPr sz="2800" b="1">
                  <a:solidFill>
                    <a:srgbClr val="0000FF"/>
                  </a:solidFill>
                  <a:latin typeface="Calibri" pitchFamily="34" charset="0"/>
                  <a:ea typeface="ヒラギノ角ゴ Pro W3" pitchFamily="-109" charset="-128"/>
                  <a:cs typeface="ヒラギノ角ゴ Pro W3" pitchFamily="-109" charset="-128"/>
                </a:defRPr>
              </a:lvl5pPr>
              <a:lvl6pPr marL="457200" algn="ctr" rtl="0" eaLnBrk="1" fontAlgn="base" hangingPunct="1">
                <a:spcBef>
                  <a:spcPct val="0"/>
                </a:spcBef>
                <a:spcAft>
                  <a:spcPct val="0"/>
                </a:spcAft>
                <a:defRPr sz="3600" b="1">
                  <a:solidFill>
                    <a:schemeClr val="bg1"/>
                  </a:solidFill>
                  <a:latin typeface="Calibri" pitchFamily="34" charset="0"/>
                </a:defRPr>
              </a:lvl6pPr>
              <a:lvl7pPr marL="914400" algn="ctr" rtl="0" eaLnBrk="1" fontAlgn="base" hangingPunct="1">
                <a:spcBef>
                  <a:spcPct val="0"/>
                </a:spcBef>
                <a:spcAft>
                  <a:spcPct val="0"/>
                </a:spcAft>
                <a:defRPr sz="3600" b="1">
                  <a:solidFill>
                    <a:schemeClr val="bg1"/>
                  </a:solidFill>
                  <a:latin typeface="Calibri" pitchFamily="34" charset="0"/>
                </a:defRPr>
              </a:lvl7pPr>
              <a:lvl8pPr marL="1371600" algn="ctr" rtl="0" eaLnBrk="1" fontAlgn="base" hangingPunct="1">
                <a:spcBef>
                  <a:spcPct val="0"/>
                </a:spcBef>
                <a:spcAft>
                  <a:spcPct val="0"/>
                </a:spcAft>
                <a:defRPr sz="3600" b="1">
                  <a:solidFill>
                    <a:schemeClr val="bg1"/>
                  </a:solidFill>
                  <a:latin typeface="Calibri" pitchFamily="34" charset="0"/>
                </a:defRPr>
              </a:lvl8pPr>
              <a:lvl9pPr marL="1828800" algn="ctr" rtl="0" eaLnBrk="1" fontAlgn="base" hangingPunct="1">
                <a:spcBef>
                  <a:spcPct val="0"/>
                </a:spcBef>
                <a:spcAft>
                  <a:spcPct val="0"/>
                </a:spcAft>
                <a:defRPr sz="3600" b="1">
                  <a:solidFill>
                    <a:schemeClr val="bg1"/>
                  </a:solidFill>
                  <a:latin typeface="Calibri" pitchFamily="34" charset="0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Architecture Impact Analysis</a:t>
              </a:r>
            </a:p>
          </p:txBody>
        </p:sp>
        <p:pic>
          <p:nvPicPr>
            <p:cNvPr id="33" name="Picture 2">
              <a:extLst>
                <a:ext uri="{FF2B5EF4-FFF2-40B4-BE49-F238E27FC236}">
                  <a16:creationId xmlns:a16="http://schemas.microsoft.com/office/drawing/2014/main" id="{CFDD7F45-C150-9945-C5F6-48B69D85DD6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828" t="32427" r="6774" b="35994"/>
            <a:stretch/>
          </p:blipFill>
          <p:spPr bwMode="auto">
            <a:xfrm>
              <a:off x="9599817" y="5508120"/>
              <a:ext cx="2497774" cy="4844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D211CA37-FE7D-7CAC-EDD5-80093C902375}"/>
                </a:ext>
              </a:extLst>
            </p:cNvPr>
            <p:cNvSpPr txBox="1"/>
            <p:nvPr/>
          </p:nvSpPr>
          <p:spPr>
            <a:xfrm>
              <a:off x="10086115" y="5981753"/>
              <a:ext cx="183322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Access Analysis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E3403E9F-0C90-BC36-BBD1-D9E444C348F5}"/>
              </a:ext>
            </a:extLst>
          </p:cNvPr>
          <p:cNvSpPr txBox="1"/>
          <p:nvPr/>
        </p:nvSpPr>
        <p:spPr>
          <a:xfrm>
            <a:off x="9020912" y="3537960"/>
            <a:ext cx="24931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Power-in-the-Bucket, PIB</a:t>
            </a:r>
          </a:p>
        </p:txBody>
      </p:sp>
      <p:pic>
        <p:nvPicPr>
          <p:cNvPr id="1026" name="Picture 2" descr="Improving Vendor Management Policy with NASA's Risk Matrix | Order.co">
            <a:extLst>
              <a:ext uri="{FF2B5EF4-FFF2-40B4-BE49-F238E27FC236}">
                <a16:creationId xmlns:a16="http://schemas.microsoft.com/office/drawing/2014/main" id="{3ED3F664-DF95-CAFF-1A38-225C489CB7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4811" y="4228161"/>
            <a:ext cx="1089241" cy="1049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3020E43-752C-0019-EB8D-1D7CE32C292D}"/>
              </a:ext>
            </a:extLst>
          </p:cNvPr>
          <p:cNvSpPr txBox="1"/>
          <p:nvPr/>
        </p:nvSpPr>
        <p:spPr>
          <a:xfrm>
            <a:off x="10266040" y="5277463"/>
            <a:ext cx="15363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Risk Analysis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4BD3028D-AC2F-5171-1186-F457420DC3E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38047" y="5287133"/>
            <a:ext cx="1761466" cy="946568"/>
          </a:xfrm>
          <a:prstGeom prst="rect">
            <a:avLst/>
          </a:prstGeom>
        </p:spPr>
      </p:pic>
      <p:pic>
        <p:nvPicPr>
          <p:cNvPr id="1027" name="Picture 3">
            <a:extLst>
              <a:ext uri="{FF2B5EF4-FFF2-40B4-BE49-F238E27FC236}">
                <a16:creationId xmlns:a16="http://schemas.microsoft.com/office/drawing/2014/main" id="{9B09B5AD-C2FB-50FE-F41F-440C8D97F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7461" y="5334095"/>
            <a:ext cx="1821797" cy="924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AEC52DEB-A98C-09CB-82AD-971DF8822BE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125595" y="1570866"/>
            <a:ext cx="2788237" cy="2193618"/>
          </a:xfrm>
          <a:prstGeom prst="rect">
            <a:avLst/>
          </a:prstGeom>
        </p:spPr>
      </p:pic>
      <p:sp>
        <p:nvSpPr>
          <p:cNvPr id="37" name="Title 2">
            <a:extLst>
              <a:ext uri="{FF2B5EF4-FFF2-40B4-BE49-F238E27FC236}">
                <a16:creationId xmlns:a16="http://schemas.microsoft.com/office/drawing/2014/main" id="{CD5EDD7C-9EC6-8493-3055-2FAEBD370DF7}"/>
              </a:ext>
            </a:extLst>
          </p:cNvPr>
          <p:cNvSpPr txBox="1">
            <a:spLocks/>
          </p:cNvSpPr>
          <p:nvPr/>
        </p:nvSpPr>
        <p:spPr bwMode="auto">
          <a:xfrm>
            <a:off x="55373" y="1160768"/>
            <a:ext cx="3848139" cy="3364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rgbClr val="000090"/>
                </a:solidFill>
                <a:latin typeface="+mj-lt"/>
                <a:ea typeface="ヒラギノ角ゴ Pro W3" pitchFamily="-109" charset="-128"/>
                <a:cs typeface="ヒラギノ角ゴ Pro W3" pitchFamily="-109" charset="-128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Calibri" pitchFamily="34" charset="0"/>
                <a:ea typeface="ヒラギノ角ゴ Pro W3" pitchFamily="-109" charset="-128"/>
                <a:cs typeface="ヒラギノ角ゴ Pro W3" pitchFamily="-109" charset="-128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Mission Design &amp; </a:t>
            </a:r>
            <a:r>
              <a:rPr kumimoji="0" lang="en-US" sz="1400" b="1" i="0" u="none" strike="noStrike" kern="1200" cap="none" spc="0" normalizeH="0" baseline="0" noProof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ConOps</a:t>
            </a: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Assessment</a:t>
            </a:r>
          </a:p>
        </p:txBody>
      </p:sp>
    </p:spTree>
    <p:extLst>
      <p:ext uri="{BB962C8B-B14F-4D97-AF65-F5344CB8AC3E}">
        <p14:creationId xmlns:p14="http://schemas.microsoft.com/office/powerpoint/2010/main" val="1336818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5" grpId="0"/>
      <p:bldP spid="20" grpId="0"/>
      <p:bldP spid="22" grpId="0"/>
      <p:bldP spid="24" grpId="0" animBg="1"/>
      <p:bldP spid="25" grpId="0" animBg="1"/>
      <p:bldP spid="28" grpId="0" animBg="1"/>
      <p:bldP spid="2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F8CC7C12-26B5-E1C0-B909-A7AC4E45DE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8997683">
            <a:off x="1128039" y="847414"/>
            <a:ext cx="9132773" cy="5533170"/>
          </a:xfrm>
          <a:prstGeom prst="rect">
            <a:avLst/>
          </a:prstGeom>
        </p:spPr>
      </p:pic>
      <p:sp>
        <p:nvSpPr>
          <p:cNvPr id="32" name="Oval 31">
            <a:extLst>
              <a:ext uri="{FF2B5EF4-FFF2-40B4-BE49-F238E27FC236}">
                <a16:creationId xmlns:a16="http://schemas.microsoft.com/office/drawing/2014/main" id="{B55FD103-C261-848B-F993-0E07F57C130D}"/>
              </a:ext>
            </a:extLst>
          </p:cNvPr>
          <p:cNvSpPr/>
          <p:nvPr/>
        </p:nvSpPr>
        <p:spPr>
          <a:xfrm>
            <a:off x="3160822" y="1131151"/>
            <a:ext cx="5010151" cy="4965700"/>
          </a:xfrm>
          <a:prstGeom prst="ellipse">
            <a:avLst/>
          </a:prstGeom>
          <a:noFill/>
          <a:ln w="28575"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1" name="Graphic 30" descr="New Moon with solid fill">
            <a:extLst>
              <a:ext uri="{FF2B5EF4-FFF2-40B4-BE49-F238E27FC236}">
                <a16:creationId xmlns:a16="http://schemas.microsoft.com/office/drawing/2014/main" id="{6657A71C-92EF-DFB9-2935-5EC12CD934D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56229" y="1871779"/>
            <a:ext cx="3450789" cy="34507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2EA070-1E63-6066-915A-C3016E35D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Concept of Operations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2735F41-D7FE-CF53-2259-07873F0904BE}"/>
              </a:ext>
            </a:extLst>
          </p:cNvPr>
          <p:cNvCxnSpPr>
            <a:cxnSpLocks/>
          </p:cNvCxnSpPr>
          <p:nvPr/>
        </p:nvCxnSpPr>
        <p:spPr>
          <a:xfrm>
            <a:off x="5702059" y="5265001"/>
            <a:ext cx="1" cy="505699"/>
          </a:xfrm>
          <a:prstGeom prst="line">
            <a:avLst/>
          </a:prstGeom>
          <a:ln w="57150">
            <a:solidFill>
              <a:srgbClr val="47D45A">
                <a:alpha val="67059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4" name="TextBox 63">
            <a:extLst>
              <a:ext uri="{FF2B5EF4-FFF2-40B4-BE49-F238E27FC236}">
                <a16:creationId xmlns:a16="http://schemas.microsoft.com/office/drawing/2014/main" id="{589D2104-7EC0-C404-C63C-C19347B822CF}"/>
              </a:ext>
            </a:extLst>
          </p:cNvPr>
          <p:cNvSpPr txBox="1"/>
          <p:nvPr/>
        </p:nvSpPr>
        <p:spPr>
          <a:xfrm>
            <a:off x="8056008" y="5434209"/>
            <a:ext cx="3754991" cy="923330"/>
          </a:xfrm>
          <a:prstGeom prst="rect">
            <a:avLst/>
          </a:prstGeom>
          <a:noFill/>
          <a:ln>
            <a:solidFill>
              <a:srgbClr val="46B1E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Each spacecraft beams power for 13-17% of the orbit (Up to ~1,600 s) – This dictates </a:t>
            </a: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laser operating time.</a:t>
            </a:r>
          </a:p>
        </p:txBody>
      </p: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0075E4C8-38A2-EBBD-F3FE-254EF97AA92A}"/>
              </a:ext>
            </a:extLst>
          </p:cNvPr>
          <p:cNvCxnSpPr>
            <a:cxnSpLocks/>
            <a:stCxn id="64" idx="1"/>
          </p:cNvCxnSpPr>
          <p:nvPr/>
        </p:nvCxnSpPr>
        <p:spPr>
          <a:xfrm flipH="1">
            <a:off x="6547455" y="5895874"/>
            <a:ext cx="1508553" cy="21499"/>
          </a:xfrm>
          <a:prstGeom prst="line">
            <a:avLst/>
          </a:prstGeom>
          <a:ln>
            <a:solidFill>
              <a:srgbClr val="46B1E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7" name="TextBox 66">
            <a:extLst>
              <a:ext uri="{FF2B5EF4-FFF2-40B4-BE49-F238E27FC236}">
                <a16:creationId xmlns:a16="http://schemas.microsoft.com/office/drawing/2014/main" id="{6A2E777A-6845-EBF0-8DB3-60968D0521DE}"/>
              </a:ext>
            </a:extLst>
          </p:cNvPr>
          <p:cNvSpPr txBox="1"/>
          <p:nvPr/>
        </p:nvSpPr>
        <p:spPr>
          <a:xfrm>
            <a:off x="8810950" y="4361385"/>
            <a:ext cx="3251516" cy="646331"/>
          </a:xfrm>
          <a:prstGeom prst="rect">
            <a:avLst/>
          </a:prstGeom>
          <a:noFill/>
          <a:ln>
            <a:solidFill>
              <a:srgbClr val="47D45A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Each spacecraft charges for 83-87% or the orbit (Up to ~8,300 s)</a:t>
            </a:r>
          </a:p>
        </p:txBody>
      </p: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90EE3182-8B7B-CD99-50CB-6917A3E171BB}"/>
              </a:ext>
            </a:extLst>
          </p:cNvPr>
          <p:cNvCxnSpPr>
            <a:cxnSpLocks/>
          </p:cNvCxnSpPr>
          <p:nvPr/>
        </p:nvCxnSpPr>
        <p:spPr>
          <a:xfrm flipH="1">
            <a:off x="7823921" y="4684551"/>
            <a:ext cx="1005787" cy="2590"/>
          </a:xfrm>
          <a:prstGeom prst="line">
            <a:avLst/>
          </a:prstGeom>
          <a:ln>
            <a:solidFill>
              <a:srgbClr val="47D45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75" name="Table 74">
            <a:extLst>
              <a:ext uri="{FF2B5EF4-FFF2-40B4-BE49-F238E27FC236}">
                <a16:creationId xmlns:a16="http://schemas.microsoft.com/office/drawing/2014/main" id="{46BC718D-4AB0-9F2B-94F4-3B0440F0D5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4807807"/>
              </p:ext>
            </p:extLst>
          </p:nvPr>
        </p:nvGraphicFramePr>
        <p:xfrm>
          <a:off x="8414195" y="1443268"/>
          <a:ext cx="3698980" cy="21132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328248">
                  <a:extLst>
                    <a:ext uri="{9D8B030D-6E8A-4147-A177-3AD203B41FA5}">
                      <a16:colId xmlns:a16="http://schemas.microsoft.com/office/drawing/2014/main" val="3545098609"/>
                    </a:ext>
                  </a:extLst>
                </a:gridCol>
                <a:gridCol w="1370732">
                  <a:extLst>
                    <a:ext uri="{9D8B030D-6E8A-4147-A177-3AD203B41FA5}">
                      <a16:colId xmlns:a16="http://schemas.microsoft.com/office/drawing/2014/main" val="1907103608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/>
                        <a:t>Orbital Mission Design Example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1944074"/>
                  </a:ext>
                </a:extLst>
              </a:tr>
              <a:tr h="352433">
                <a:tc>
                  <a:txBody>
                    <a:bodyPr/>
                    <a:lstStyle/>
                    <a:p>
                      <a:r>
                        <a:rPr lang="en-US"/>
                        <a:t>Altitude (km)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500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505244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Inclination (deg)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90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82257815"/>
                  </a:ext>
                </a:extLst>
              </a:tr>
              <a:tr h="314904">
                <a:tc>
                  <a:txBody>
                    <a:bodyPr/>
                    <a:lstStyle/>
                    <a:p>
                      <a:r>
                        <a:rPr lang="en-US"/>
                        <a:t>Eccentricity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54103153"/>
                  </a:ext>
                </a:extLst>
              </a:tr>
              <a:tr h="314904">
                <a:tc>
                  <a:txBody>
                    <a:bodyPr/>
                    <a:lstStyle/>
                    <a:p>
                      <a:r>
                        <a:rPr lang="en-US"/>
                        <a:t>Beaming Spacecraft (BSC) in Constellation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63735671"/>
                  </a:ext>
                </a:extLst>
              </a:tr>
            </a:tbl>
          </a:graphicData>
        </a:graphic>
      </p:graphicFrame>
      <p:pic>
        <p:nvPicPr>
          <p:cNvPr id="79" name="Picture 78" descr="Moon as seen from earth on dark sky">
            <a:extLst>
              <a:ext uri="{FF2B5EF4-FFF2-40B4-BE49-F238E27FC236}">
                <a16:creationId xmlns:a16="http://schemas.microsoft.com/office/drawing/2014/main" id="{01F1A92E-E9DF-F6C6-9259-1C535132126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94" t="27326" r="36595" b="31588"/>
          <a:stretch/>
        </p:blipFill>
        <p:spPr>
          <a:xfrm>
            <a:off x="4280988" y="2205124"/>
            <a:ext cx="2801269" cy="2817753"/>
          </a:xfrm>
          <a:prstGeom prst="ellipse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B48C8F4B-6B93-75D3-8E25-B9D85EE4B960}"/>
              </a:ext>
            </a:extLst>
          </p:cNvPr>
          <p:cNvGrpSpPr/>
          <p:nvPr/>
        </p:nvGrpSpPr>
        <p:grpSpPr>
          <a:xfrm rot="10800000">
            <a:off x="5007164" y="5802193"/>
            <a:ext cx="1389789" cy="365385"/>
            <a:chOff x="2259012" y="867079"/>
            <a:chExt cx="2381250" cy="6223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7C9177B-6305-6A2F-74B8-18B048C167F8}"/>
                </a:ext>
              </a:extLst>
            </p:cNvPr>
            <p:cNvSpPr/>
            <p:nvPr/>
          </p:nvSpPr>
          <p:spPr>
            <a:xfrm>
              <a:off x="3300412" y="867079"/>
              <a:ext cx="298450" cy="36830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03E50458-56C8-7DD0-1D35-CB4AF4B759FD}"/>
                </a:ext>
              </a:extLst>
            </p:cNvPr>
            <p:cNvSpPr/>
            <p:nvPr/>
          </p:nvSpPr>
          <p:spPr>
            <a:xfrm>
              <a:off x="3340099" y="1235379"/>
              <a:ext cx="219076" cy="254000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666D2BE-4426-E529-D371-98A56BBF82D7}"/>
                </a:ext>
              </a:extLst>
            </p:cNvPr>
            <p:cNvSpPr/>
            <p:nvPr/>
          </p:nvSpPr>
          <p:spPr>
            <a:xfrm>
              <a:off x="3713162" y="949629"/>
              <a:ext cx="927100" cy="203200"/>
            </a:xfrm>
            <a:prstGeom prst="rect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solidFill>
                <a:schemeClr val="tx2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B81F229-6993-D929-1E17-5DA60A31DDAC}"/>
                </a:ext>
              </a:extLst>
            </p:cNvPr>
            <p:cNvSpPr/>
            <p:nvPr/>
          </p:nvSpPr>
          <p:spPr>
            <a:xfrm>
              <a:off x="2259012" y="949629"/>
              <a:ext cx="927100" cy="2032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C090C25-2CF2-1115-40CF-3A504D4F9A3B}"/>
                </a:ext>
              </a:extLst>
            </p:cNvPr>
            <p:cNvCxnSpPr>
              <a:stCxn id="10" idx="1"/>
              <a:endCxn id="7" idx="3"/>
            </p:cNvCxnSpPr>
            <p:nvPr/>
          </p:nvCxnSpPr>
          <p:spPr>
            <a:xfrm flipH="1">
              <a:off x="3598862" y="1051229"/>
              <a:ext cx="1143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858C663-D5EF-7015-A659-C9B0063C414D}"/>
                </a:ext>
              </a:extLst>
            </p:cNvPr>
            <p:cNvCxnSpPr>
              <a:cxnSpLocks/>
              <a:stCxn id="7" idx="1"/>
              <a:endCxn id="11" idx="3"/>
            </p:cNvCxnSpPr>
            <p:nvPr/>
          </p:nvCxnSpPr>
          <p:spPr>
            <a:xfrm flipH="1">
              <a:off x="3186112" y="1051229"/>
              <a:ext cx="1143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B407165-CB03-BD86-4947-D8E85C50BA1F}"/>
              </a:ext>
            </a:extLst>
          </p:cNvPr>
          <p:cNvGrpSpPr/>
          <p:nvPr/>
        </p:nvGrpSpPr>
        <p:grpSpPr>
          <a:xfrm rot="10800000">
            <a:off x="5581661" y="4866430"/>
            <a:ext cx="310780" cy="432198"/>
            <a:chOff x="8386294" y="5537550"/>
            <a:chExt cx="533123" cy="789606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51724646-63AD-CE24-6A1E-D4E9012B1EE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386294" y="6083135"/>
              <a:ext cx="64461" cy="240855"/>
            </a:xfrm>
            <a:prstGeom prst="line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miter lim="800000"/>
            </a:ln>
            <a:effectLst/>
          </p:spPr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E88DF99-5E2B-E546-F9C4-EC77FB00B74D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8854956" y="6086301"/>
              <a:ext cx="64461" cy="240855"/>
            </a:xfrm>
            <a:prstGeom prst="line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miter lim="800000"/>
            </a:ln>
            <a:effectLst/>
          </p:spPr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A5292B7-9E89-C636-8CB0-BE545E17F65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609875" y="5580900"/>
              <a:ext cx="108661" cy="34071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B1ABCFCA-D525-8F45-A758-B6EE98C94A6E}"/>
                </a:ext>
              </a:extLst>
            </p:cNvPr>
            <p:cNvSpPr/>
            <p:nvPr/>
          </p:nvSpPr>
          <p:spPr>
            <a:xfrm rot="1101438">
              <a:off x="8564227" y="5537550"/>
              <a:ext cx="318555" cy="51357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28F755B-6DB0-61CA-2869-BDCD4DB1DD13}"/>
                </a:ext>
              </a:extLst>
            </p:cNvPr>
            <p:cNvSpPr/>
            <p:nvPr/>
          </p:nvSpPr>
          <p:spPr>
            <a:xfrm>
              <a:off x="8450755" y="5759860"/>
              <a:ext cx="419897" cy="323275"/>
            </a:xfrm>
            <a:prstGeom prst="rect">
              <a:avLst/>
            </a:prstGeom>
            <a:solidFill>
              <a:srgbClr val="FFC000"/>
            </a:solidFill>
            <a:ln w="12700" cap="flat" cmpd="sng" algn="ctr">
              <a:solidFill>
                <a:srgbClr val="4472C4">
                  <a:shade val="15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282745F-04DB-852B-D384-17185DC72BFE}"/>
              </a:ext>
            </a:extLst>
          </p:cNvPr>
          <p:cNvGrpSpPr/>
          <p:nvPr/>
        </p:nvGrpSpPr>
        <p:grpSpPr>
          <a:xfrm rot="9303419">
            <a:off x="2609028" y="4224770"/>
            <a:ext cx="1389789" cy="365385"/>
            <a:chOff x="2259012" y="867079"/>
            <a:chExt cx="2381250" cy="6223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E7360B1D-DB07-5AA8-A5E2-F159AF19AABD}"/>
                </a:ext>
              </a:extLst>
            </p:cNvPr>
            <p:cNvSpPr/>
            <p:nvPr/>
          </p:nvSpPr>
          <p:spPr>
            <a:xfrm>
              <a:off x="3300412" y="867079"/>
              <a:ext cx="298450" cy="36830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6B1A4D58-5FF9-F7E4-EF58-92B3B0B6D740}"/>
                </a:ext>
              </a:extLst>
            </p:cNvPr>
            <p:cNvSpPr/>
            <p:nvPr/>
          </p:nvSpPr>
          <p:spPr>
            <a:xfrm>
              <a:off x="3340099" y="1235379"/>
              <a:ext cx="219076" cy="254000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0D3BA010-4C0A-2FF5-8574-C2E6B8C1537D}"/>
                </a:ext>
              </a:extLst>
            </p:cNvPr>
            <p:cNvSpPr/>
            <p:nvPr/>
          </p:nvSpPr>
          <p:spPr>
            <a:xfrm>
              <a:off x="3713162" y="949629"/>
              <a:ext cx="927100" cy="203200"/>
            </a:xfrm>
            <a:prstGeom prst="rect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solidFill>
                <a:schemeClr val="tx2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AA098661-5496-91E9-08EB-DD964DECA760}"/>
                </a:ext>
              </a:extLst>
            </p:cNvPr>
            <p:cNvSpPr/>
            <p:nvPr/>
          </p:nvSpPr>
          <p:spPr>
            <a:xfrm>
              <a:off x="2259012" y="949629"/>
              <a:ext cx="927100" cy="2032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6E5F631-E707-E941-A0A8-1C3E1C216B4B}"/>
                </a:ext>
              </a:extLst>
            </p:cNvPr>
            <p:cNvCxnSpPr>
              <a:stCxn id="26" idx="1"/>
              <a:endCxn id="24" idx="3"/>
            </p:cNvCxnSpPr>
            <p:nvPr/>
          </p:nvCxnSpPr>
          <p:spPr>
            <a:xfrm flipH="1">
              <a:off x="3598862" y="1051229"/>
              <a:ext cx="1143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87BB464-FB68-52C8-7AE7-B8B901A702E4}"/>
                </a:ext>
              </a:extLst>
            </p:cNvPr>
            <p:cNvCxnSpPr>
              <a:cxnSpLocks/>
              <a:stCxn id="24" idx="1"/>
              <a:endCxn id="27" idx="3"/>
            </p:cNvCxnSpPr>
            <p:nvPr/>
          </p:nvCxnSpPr>
          <p:spPr>
            <a:xfrm flipH="1">
              <a:off x="3186112" y="1051229"/>
              <a:ext cx="1143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0B19118A-148C-732D-BE4E-09E6AC1D450F}"/>
              </a:ext>
            </a:extLst>
          </p:cNvPr>
          <p:cNvGrpSpPr/>
          <p:nvPr/>
        </p:nvGrpSpPr>
        <p:grpSpPr>
          <a:xfrm rot="14074850">
            <a:off x="3345391" y="1537810"/>
            <a:ext cx="1389789" cy="365385"/>
            <a:chOff x="2259012" y="867079"/>
            <a:chExt cx="2381250" cy="6223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ED0D1EBC-80C8-47D6-8354-F5B4F859DC8B}"/>
                </a:ext>
              </a:extLst>
            </p:cNvPr>
            <p:cNvSpPr/>
            <p:nvPr/>
          </p:nvSpPr>
          <p:spPr>
            <a:xfrm>
              <a:off x="3300412" y="867079"/>
              <a:ext cx="298450" cy="36830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75F906F1-F6C6-8835-7D15-8AF20656616C}"/>
                </a:ext>
              </a:extLst>
            </p:cNvPr>
            <p:cNvSpPr/>
            <p:nvPr/>
          </p:nvSpPr>
          <p:spPr>
            <a:xfrm>
              <a:off x="3340099" y="1235379"/>
              <a:ext cx="219076" cy="254000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8693047A-D7CF-B1AC-BB23-7429BC05039B}"/>
                </a:ext>
              </a:extLst>
            </p:cNvPr>
            <p:cNvSpPr/>
            <p:nvPr/>
          </p:nvSpPr>
          <p:spPr>
            <a:xfrm>
              <a:off x="3713162" y="949629"/>
              <a:ext cx="927100" cy="203200"/>
            </a:xfrm>
            <a:prstGeom prst="rect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solidFill>
                <a:schemeClr val="tx2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6B71C139-4D89-8EC4-296B-6827D0DA5373}"/>
                </a:ext>
              </a:extLst>
            </p:cNvPr>
            <p:cNvSpPr/>
            <p:nvPr/>
          </p:nvSpPr>
          <p:spPr>
            <a:xfrm>
              <a:off x="2259012" y="949629"/>
              <a:ext cx="927100" cy="2032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E41377FE-C44C-EC4D-212E-14EF07F6C303}"/>
                </a:ext>
              </a:extLst>
            </p:cNvPr>
            <p:cNvCxnSpPr>
              <a:stCxn id="35" idx="1"/>
              <a:endCxn id="33" idx="3"/>
            </p:cNvCxnSpPr>
            <p:nvPr/>
          </p:nvCxnSpPr>
          <p:spPr>
            <a:xfrm flipH="1">
              <a:off x="3598862" y="1051229"/>
              <a:ext cx="1143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4E1AF2B5-4328-90C1-5C2B-ABABF6A76D4B}"/>
                </a:ext>
              </a:extLst>
            </p:cNvPr>
            <p:cNvCxnSpPr>
              <a:cxnSpLocks/>
              <a:stCxn id="33" idx="1"/>
              <a:endCxn id="36" idx="3"/>
            </p:cNvCxnSpPr>
            <p:nvPr/>
          </p:nvCxnSpPr>
          <p:spPr>
            <a:xfrm flipH="1">
              <a:off x="3186112" y="1051229"/>
              <a:ext cx="1143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23F4252-8F75-7F65-E1A9-841CEE6A2AEF}"/>
              </a:ext>
            </a:extLst>
          </p:cNvPr>
          <p:cNvGrpSpPr/>
          <p:nvPr/>
        </p:nvGrpSpPr>
        <p:grpSpPr>
          <a:xfrm rot="18818138">
            <a:off x="6580316" y="1555196"/>
            <a:ext cx="1389789" cy="365385"/>
            <a:chOff x="2259012" y="867079"/>
            <a:chExt cx="2381250" cy="622300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CD7888EB-0811-308C-4A7D-2CF79DF4A079}"/>
                </a:ext>
              </a:extLst>
            </p:cNvPr>
            <p:cNvSpPr/>
            <p:nvPr/>
          </p:nvSpPr>
          <p:spPr>
            <a:xfrm>
              <a:off x="3300412" y="867079"/>
              <a:ext cx="298450" cy="36830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071E8F2C-2B2C-1B67-0EC0-195F6D560895}"/>
                </a:ext>
              </a:extLst>
            </p:cNvPr>
            <p:cNvSpPr/>
            <p:nvPr/>
          </p:nvSpPr>
          <p:spPr>
            <a:xfrm>
              <a:off x="3340099" y="1235379"/>
              <a:ext cx="219076" cy="254000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ECB7E891-328A-A947-3C9E-05EF6C72CE1E}"/>
                </a:ext>
              </a:extLst>
            </p:cNvPr>
            <p:cNvSpPr/>
            <p:nvPr/>
          </p:nvSpPr>
          <p:spPr>
            <a:xfrm>
              <a:off x="3713162" y="949629"/>
              <a:ext cx="927100" cy="203200"/>
            </a:xfrm>
            <a:prstGeom prst="rect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solidFill>
                <a:schemeClr val="tx2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74C48294-B703-6615-C53A-26CF1D647041}"/>
                </a:ext>
              </a:extLst>
            </p:cNvPr>
            <p:cNvSpPr/>
            <p:nvPr/>
          </p:nvSpPr>
          <p:spPr>
            <a:xfrm>
              <a:off x="2259012" y="949629"/>
              <a:ext cx="927100" cy="2032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AC708F00-1017-8FE2-ABDD-4273D6019A6E}"/>
                </a:ext>
              </a:extLst>
            </p:cNvPr>
            <p:cNvCxnSpPr>
              <a:stCxn id="46" idx="1"/>
              <a:endCxn id="44" idx="3"/>
            </p:cNvCxnSpPr>
            <p:nvPr/>
          </p:nvCxnSpPr>
          <p:spPr>
            <a:xfrm flipH="1">
              <a:off x="3598862" y="1051229"/>
              <a:ext cx="1143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2A1EB8FA-906C-C81A-39A4-07E2A1A7F276}"/>
                </a:ext>
              </a:extLst>
            </p:cNvPr>
            <p:cNvCxnSpPr>
              <a:cxnSpLocks/>
              <a:stCxn id="44" idx="1"/>
              <a:endCxn id="47" idx="3"/>
            </p:cNvCxnSpPr>
            <p:nvPr/>
          </p:nvCxnSpPr>
          <p:spPr>
            <a:xfrm flipH="1">
              <a:off x="3186112" y="1051229"/>
              <a:ext cx="1143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F3231319-C0B0-8F1D-3AD2-24329A2E5CCE}"/>
              </a:ext>
            </a:extLst>
          </p:cNvPr>
          <p:cNvGrpSpPr/>
          <p:nvPr/>
        </p:nvGrpSpPr>
        <p:grpSpPr>
          <a:xfrm rot="920599">
            <a:off x="7382140" y="4058805"/>
            <a:ext cx="1389789" cy="365385"/>
            <a:chOff x="2259012" y="867079"/>
            <a:chExt cx="2381250" cy="622300"/>
          </a:xfrm>
        </p:grpSpPr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23687C94-2C55-8F1B-EE14-FD396674A8E6}"/>
                </a:ext>
              </a:extLst>
            </p:cNvPr>
            <p:cNvSpPr/>
            <p:nvPr/>
          </p:nvSpPr>
          <p:spPr>
            <a:xfrm>
              <a:off x="3300412" y="867079"/>
              <a:ext cx="298450" cy="36830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93439946-95DB-555F-AD78-F90C2E1ACB4C}"/>
                </a:ext>
              </a:extLst>
            </p:cNvPr>
            <p:cNvSpPr/>
            <p:nvPr/>
          </p:nvSpPr>
          <p:spPr>
            <a:xfrm>
              <a:off x="3340099" y="1235379"/>
              <a:ext cx="219076" cy="254000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32AC74EF-926F-FE18-BC48-86DD588A498F}"/>
                </a:ext>
              </a:extLst>
            </p:cNvPr>
            <p:cNvSpPr/>
            <p:nvPr/>
          </p:nvSpPr>
          <p:spPr>
            <a:xfrm>
              <a:off x="3713162" y="949629"/>
              <a:ext cx="927100" cy="203200"/>
            </a:xfrm>
            <a:prstGeom prst="rect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solidFill>
                <a:schemeClr val="tx2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45CF6EB3-30EB-13FE-443B-8FC6B8B650ED}"/>
                </a:ext>
              </a:extLst>
            </p:cNvPr>
            <p:cNvSpPr/>
            <p:nvPr/>
          </p:nvSpPr>
          <p:spPr>
            <a:xfrm>
              <a:off x="2259012" y="949629"/>
              <a:ext cx="927100" cy="2032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15B6C774-39EF-127F-B177-1D767BAA60B9}"/>
                </a:ext>
              </a:extLst>
            </p:cNvPr>
            <p:cNvCxnSpPr>
              <a:stCxn id="54" idx="1"/>
              <a:endCxn id="52" idx="3"/>
            </p:cNvCxnSpPr>
            <p:nvPr/>
          </p:nvCxnSpPr>
          <p:spPr>
            <a:xfrm flipH="1">
              <a:off x="3598862" y="1051229"/>
              <a:ext cx="1143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3EC2C2D9-9673-A57D-1F51-6A3648270498}"/>
                </a:ext>
              </a:extLst>
            </p:cNvPr>
            <p:cNvCxnSpPr>
              <a:cxnSpLocks/>
              <a:stCxn id="52" idx="1"/>
              <a:endCxn id="55" idx="3"/>
            </p:cNvCxnSpPr>
            <p:nvPr/>
          </p:nvCxnSpPr>
          <p:spPr>
            <a:xfrm flipH="1">
              <a:off x="3186112" y="1051229"/>
              <a:ext cx="1143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Content Placeholder 9">
            <a:extLst>
              <a:ext uri="{FF2B5EF4-FFF2-40B4-BE49-F238E27FC236}">
                <a16:creationId xmlns:a16="http://schemas.microsoft.com/office/drawing/2014/main" id="{D207CFAF-8B78-245F-3E9A-EEC63CB4E0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776" y="1346200"/>
            <a:ext cx="3450789" cy="5034052"/>
          </a:xfrm>
        </p:spPr>
        <p:txBody>
          <a:bodyPr>
            <a:normAutofit/>
          </a:bodyPr>
          <a:lstStyle/>
          <a:p>
            <a:r>
              <a:rPr lang="en-US" sz="2000"/>
              <a:t>The orbital selection has a direct impact on the mission and spacecraft designs.</a:t>
            </a:r>
          </a:p>
          <a:p>
            <a:r>
              <a:rPr lang="en-US" sz="2000"/>
              <a:t>Preliminary altitude is selected based on the following traded parameters:</a:t>
            </a:r>
          </a:p>
          <a:p>
            <a:pPr lvl="1"/>
            <a:r>
              <a:rPr lang="en-US" sz="1600"/>
              <a:t>Orbital stability in both altitude and inclination.</a:t>
            </a:r>
          </a:p>
          <a:p>
            <a:pPr lvl="1"/>
            <a:r>
              <a:rPr lang="en-US" sz="1600"/>
              <a:t>Access times &amp; eclipse time fraction (ETF) </a:t>
            </a:r>
            <a:br>
              <a:rPr lang="en-US" sz="1600"/>
            </a:br>
            <a:r>
              <a:rPr lang="en-US" sz="1600"/>
              <a:t>for the client.</a:t>
            </a:r>
          </a:p>
          <a:p>
            <a:pPr lvl="1"/>
            <a:r>
              <a:rPr lang="en-US" sz="1600"/>
              <a:t>Optical beam </a:t>
            </a:r>
            <a:br>
              <a:rPr lang="en-US" sz="1600"/>
            </a:br>
            <a:r>
              <a:rPr lang="en-US" sz="1600"/>
              <a:t>propagation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94080-3737-B6C1-CFC2-B3BF22F6CA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7923" y="6548473"/>
            <a:ext cx="1759957" cy="253928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6BEB4-D4CF-40FB-8B86-F4D7975EBE68}" type="datetime1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820B83-D1BD-5187-AEF5-7F4D082AF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69565" y="6492874"/>
            <a:ext cx="1316934" cy="301243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A21668-7E2D-D34B-8F28-D8590BEFEB5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9640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AE7F3-9643-936C-8973-FED7369D8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/>
              <a:t>Analyzing the OPAL Architecture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E038B-08D3-0378-EA7F-9F53666993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923" y="1257300"/>
            <a:ext cx="4829293" cy="5116068"/>
          </a:xfrm>
        </p:spPr>
        <p:txBody>
          <a:bodyPr>
            <a:noAutofit/>
          </a:bodyPr>
          <a:lstStyle/>
          <a:p>
            <a:r>
              <a:rPr lang="en-US" sz="1700"/>
              <a:t>There are </a:t>
            </a:r>
            <a:r>
              <a:rPr lang="en-US" sz="1700" u="sng"/>
              <a:t>three main elements</a:t>
            </a:r>
            <a:r>
              <a:rPr lang="en-US" sz="1700"/>
              <a:t> that compose the OPAL architecture:</a:t>
            </a:r>
          </a:p>
          <a:p>
            <a:pPr lvl="1"/>
            <a:r>
              <a:rPr lang="en-US" sz="1700" b="1" u="sng"/>
              <a:t>The Client </a:t>
            </a:r>
            <a:r>
              <a:rPr lang="en-US" sz="1700"/>
              <a:t>– A surface assets that receives the optical beam and turns it into electricity to operate itself and/or its payload.</a:t>
            </a:r>
          </a:p>
          <a:p>
            <a:pPr lvl="1"/>
            <a:r>
              <a:rPr lang="en-US" sz="1700" b="1" u="sng"/>
              <a:t>The Optical Beam</a:t>
            </a:r>
            <a:r>
              <a:rPr lang="en-US" sz="1700"/>
              <a:t> – A laser beam that is generated at and transmitted from the Beaming Spacecraft.</a:t>
            </a:r>
          </a:p>
          <a:p>
            <a:pPr lvl="1"/>
            <a:r>
              <a:rPr lang="en-US" sz="1700" b="1" u="sng"/>
              <a:t>The Beaming Spacecraft (BSC) </a:t>
            </a:r>
            <a:r>
              <a:rPr lang="en-US" sz="1700"/>
              <a:t>– An orbiting spacecraft that generates, conditions, shapes, and points the optical beam to each client.  </a:t>
            </a:r>
          </a:p>
          <a:p>
            <a:r>
              <a:rPr lang="en-US" sz="1700"/>
              <a:t>The relationships between these elements are intricate and result in a </a:t>
            </a:r>
            <a:r>
              <a:rPr lang="en-US" sz="1700" u="sng"/>
              <a:t>complex and large trade space. </a:t>
            </a:r>
          </a:p>
          <a:p>
            <a:r>
              <a:rPr lang="en-US" sz="1700"/>
              <a:t>We have created a </a:t>
            </a:r>
            <a:r>
              <a:rPr lang="en-US" sz="1700" b="1"/>
              <a:t>Client-Constellation Framework </a:t>
            </a:r>
            <a:r>
              <a:rPr lang="en-US" sz="1700"/>
              <a:t>that enables analysis of thousands of potential mission configurations.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544AD-352A-5B34-5EDE-14BF0F5C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6BEB4-D4CF-40FB-8B86-F4D7975EBE68}" type="datetime1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0F73EB-CF6C-C89B-2893-B0A18755C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A21668-7E2D-D34B-8F28-D8590BEFEB5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57DF1E5-F04D-FDF7-5043-FC938B49BE6F}"/>
              </a:ext>
            </a:extLst>
          </p:cNvPr>
          <p:cNvGrpSpPr/>
          <p:nvPr/>
        </p:nvGrpSpPr>
        <p:grpSpPr>
          <a:xfrm>
            <a:off x="5342880" y="63883"/>
            <a:ext cx="5602488" cy="6301716"/>
            <a:chOff x="5342880" y="63883"/>
            <a:chExt cx="5602488" cy="6301716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0DB48D7-6B74-0E37-D7AA-B88EF95C598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342880" y="63883"/>
              <a:ext cx="5602488" cy="3151400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051673A4-DDF0-BDA8-C986-1B8256F0958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342880" y="3214199"/>
              <a:ext cx="5602488" cy="31514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289213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64FFD-2846-E127-36C8-6E879BC14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923" y="307138"/>
            <a:ext cx="11483077" cy="641493"/>
          </a:xfrm>
        </p:spPr>
        <p:txBody>
          <a:bodyPr>
            <a:normAutofit/>
          </a:bodyPr>
          <a:lstStyle/>
          <a:p>
            <a:r>
              <a:rPr lang="en-US" sz="2600"/>
              <a:t>Integrated Optical Power Beaming Systems Analysis Workflow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67A83D-26F5-CA92-98F8-2737714BD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6BEB4-D4CF-40FB-8B86-F4D7975EBE68}" type="datetime1">
              <a:rPr lang="en-US" smtClean="0"/>
              <a:t>1/15/2026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78F932-E5F3-AC3D-B33A-FE8E5D17B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21668-7E2D-D34B-8F28-D8590BEFEB53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A5D02DF-2E70-A60D-5397-F07726D3997D}"/>
              </a:ext>
            </a:extLst>
          </p:cNvPr>
          <p:cNvSpPr/>
          <p:nvPr/>
        </p:nvSpPr>
        <p:spPr>
          <a:xfrm>
            <a:off x="122906" y="1177402"/>
            <a:ext cx="2266146" cy="483304"/>
          </a:xfrm>
          <a:prstGeom prst="round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/>
              <a:t>Client-Constellation</a:t>
            </a:r>
          </a:p>
          <a:p>
            <a:pPr algn="ctr"/>
            <a:r>
              <a:rPr lang="en-US" sz="1600"/>
              <a:t>Framework Inputs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5D4A48A-36F0-DF0A-617E-B400DC84F73B}"/>
              </a:ext>
            </a:extLst>
          </p:cNvPr>
          <p:cNvSpPr/>
          <p:nvPr/>
        </p:nvSpPr>
        <p:spPr>
          <a:xfrm>
            <a:off x="122906" y="1750682"/>
            <a:ext cx="2266146" cy="32580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>
                <a:solidFill>
                  <a:schemeClr val="tx1"/>
                </a:solidFill>
              </a:rPr>
              <a:t># Clients on Surface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10FECB7-47E6-2E0C-BBD4-8284DCEF8CBE}"/>
              </a:ext>
            </a:extLst>
          </p:cNvPr>
          <p:cNvSpPr/>
          <p:nvPr/>
        </p:nvSpPr>
        <p:spPr>
          <a:xfrm>
            <a:off x="122906" y="2171674"/>
            <a:ext cx="2266146" cy="44232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>
                <a:solidFill>
                  <a:schemeClr val="tx1"/>
                </a:solidFill>
              </a:rPr>
              <a:t>Client Power Load (CPL)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8EAAE0D-8931-20A2-DC62-AD9461BA3EC5}"/>
              </a:ext>
            </a:extLst>
          </p:cNvPr>
          <p:cNvSpPr/>
          <p:nvPr/>
        </p:nvSpPr>
        <p:spPr>
          <a:xfrm>
            <a:off x="122906" y="3364244"/>
            <a:ext cx="2266146" cy="52822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>
                <a:solidFill>
                  <a:schemeClr val="tx1"/>
                </a:solidFill>
              </a:rPr>
              <a:t># Beaming Spacecraft (BSC) in Orbit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5CAECA6-D367-00C6-6F5F-BCFF764DE12E}"/>
              </a:ext>
            </a:extLst>
          </p:cNvPr>
          <p:cNvSpPr/>
          <p:nvPr/>
        </p:nvSpPr>
        <p:spPr>
          <a:xfrm>
            <a:off x="122906" y="2710909"/>
            <a:ext cx="2266146" cy="55642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>
                <a:solidFill>
                  <a:schemeClr val="tx1"/>
                </a:solidFill>
              </a:rPr>
              <a:t>Dedicated or Multi-Client Servicing Mode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F2BEE68-82C7-51E5-2E61-0EF46F1521F6}"/>
              </a:ext>
            </a:extLst>
          </p:cNvPr>
          <p:cNvSpPr/>
          <p:nvPr/>
        </p:nvSpPr>
        <p:spPr>
          <a:xfrm>
            <a:off x="2977581" y="2473009"/>
            <a:ext cx="1939169" cy="486932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/>
              <a:t>Client Power System Sizing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2B9BBE5-0FA7-CC54-F98C-977CB92DEE96}"/>
              </a:ext>
            </a:extLst>
          </p:cNvPr>
          <p:cNvSpPr/>
          <p:nvPr/>
        </p:nvSpPr>
        <p:spPr>
          <a:xfrm>
            <a:off x="5473215" y="1924568"/>
            <a:ext cx="1856678" cy="841420"/>
          </a:xfrm>
          <a:prstGeom prst="roundRect">
            <a:avLst/>
          </a:prstGeom>
          <a:ln>
            <a:solidFill>
              <a:schemeClr val="accent4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/>
              <a:t>Optical Physical Beam Propagation Simulations</a:t>
            </a:r>
          </a:p>
        </p:txBody>
      </p:sp>
      <p:sp>
        <p:nvSpPr>
          <p:cNvPr id="30" name="Right Brace 29">
            <a:extLst>
              <a:ext uri="{FF2B5EF4-FFF2-40B4-BE49-F238E27FC236}">
                <a16:creationId xmlns:a16="http://schemas.microsoft.com/office/drawing/2014/main" id="{8BCAC50C-F066-9C33-722B-9769F453B9AD}"/>
              </a:ext>
            </a:extLst>
          </p:cNvPr>
          <p:cNvSpPr/>
          <p:nvPr/>
        </p:nvSpPr>
        <p:spPr>
          <a:xfrm>
            <a:off x="2407444" y="1872240"/>
            <a:ext cx="529994" cy="1846691"/>
          </a:xfrm>
          <a:prstGeom prst="rightBrace">
            <a:avLst>
              <a:gd name="adj1" fmla="val 8333"/>
              <a:gd name="adj2" fmla="val 20761"/>
            </a:avLst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6CC02F9-DF4F-5561-A966-F95D7D6A007E}"/>
              </a:ext>
            </a:extLst>
          </p:cNvPr>
          <p:cNvSpPr/>
          <p:nvPr/>
        </p:nvSpPr>
        <p:spPr>
          <a:xfrm>
            <a:off x="2977583" y="1707953"/>
            <a:ext cx="1939168" cy="486932"/>
          </a:xfrm>
          <a:prstGeom prst="roundRect">
            <a:avLst/>
          </a:prstGeom>
          <a:ln>
            <a:solidFill>
              <a:schemeClr val="accent4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/>
              <a:t>Mission Design &amp; </a:t>
            </a:r>
            <a:r>
              <a:rPr lang="en-US" sz="1600" err="1"/>
              <a:t>ConOps</a:t>
            </a:r>
            <a:r>
              <a:rPr lang="en-US" sz="1600"/>
              <a:t> Assessment</a:t>
            </a:r>
          </a:p>
        </p:txBody>
      </p:sp>
      <p:sp>
        <p:nvSpPr>
          <p:cNvPr id="11" name="Arrow: Bent 10">
            <a:extLst>
              <a:ext uri="{FF2B5EF4-FFF2-40B4-BE49-F238E27FC236}">
                <a16:creationId xmlns:a16="http://schemas.microsoft.com/office/drawing/2014/main" id="{F3BFCC28-2B1E-8373-3163-59B231126207}"/>
              </a:ext>
            </a:extLst>
          </p:cNvPr>
          <p:cNvSpPr/>
          <p:nvPr/>
        </p:nvSpPr>
        <p:spPr>
          <a:xfrm rot="5400000">
            <a:off x="5064841" y="1638228"/>
            <a:ext cx="390827" cy="662643"/>
          </a:xfrm>
          <a:prstGeom prst="bentArrow">
            <a:avLst>
              <a:gd name="adj1" fmla="val 15504"/>
              <a:gd name="adj2" fmla="val 25000"/>
              <a:gd name="adj3" fmla="val 22410"/>
              <a:gd name="adj4" fmla="val 45476"/>
            </a:avLst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600">
              <a:solidFill>
                <a:schemeClr val="tx1"/>
              </a:solidFill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A224C3C4-7188-7349-EC56-CA2DEA910370}"/>
              </a:ext>
            </a:extLst>
          </p:cNvPr>
          <p:cNvSpPr/>
          <p:nvPr/>
        </p:nvSpPr>
        <p:spPr>
          <a:xfrm>
            <a:off x="10399304" y="2099590"/>
            <a:ext cx="1543651" cy="491375"/>
          </a:xfrm>
          <a:prstGeom prst="round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>
                <a:solidFill>
                  <a:schemeClr val="tx1"/>
                </a:solidFill>
              </a:rPr>
              <a:t>Architecture Impact Analysis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698E54A-C251-486C-67AB-FDE5F7C04646}"/>
              </a:ext>
            </a:extLst>
          </p:cNvPr>
          <p:cNvSpPr txBox="1"/>
          <p:nvPr/>
        </p:nvSpPr>
        <p:spPr>
          <a:xfrm>
            <a:off x="267629" y="4141088"/>
            <a:ext cx="1167532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/>
                </a:solidFill>
              </a:rPr>
              <a:t>OPAL’s approach enables an integrated systems analysis that can help evaluate component-level and system-level performance as well as broader impacts to lunar architecture and missions</a:t>
            </a:r>
            <a:r>
              <a:rPr lang="en-US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Technology performance parameters (for both Client and BSC), mission design parameters, and assumptions are fed into parametric sizing tools.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Optical beam propagation simulation data, which can help infer first-order performance of the </a:t>
            </a:r>
            <a:r>
              <a:rPr lang="en-US" b="1" u="sng"/>
              <a:t>optical payload</a:t>
            </a:r>
            <a:r>
              <a:rPr lang="en-US"/>
              <a:t>, is also fed into the sizing tools, namely the </a:t>
            </a:r>
            <a:r>
              <a:rPr lang="en-US" b="1" u="sng"/>
              <a:t>Power in the Bucket (PIB</a:t>
            </a:r>
            <a:r>
              <a:rPr lang="en-US"/>
              <a:t>).</a:t>
            </a:r>
          </a:p>
          <a:p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Arrow: Bent 22">
            <a:extLst>
              <a:ext uri="{FF2B5EF4-FFF2-40B4-BE49-F238E27FC236}">
                <a16:creationId xmlns:a16="http://schemas.microsoft.com/office/drawing/2014/main" id="{FC3D64D2-DF78-0BB1-88E0-D982C38723ED}"/>
              </a:ext>
            </a:extLst>
          </p:cNvPr>
          <p:cNvSpPr/>
          <p:nvPr/>
        </p:nvSpPr>
        <p:spPr>
          <a:xfrm rot="16200000" flipV="1">
            <a:off x="5064840" y="2213538"/>
            <a:ext cx="390827" cy="662643"/>
          </a:xfrm>
          <a:prstGeom prst="bentArrow">
            <a:avLst>
              <a:gd name="adj1" fmla="val 15504"/>
              <a:gd name="adj2" fmla="val 25000"/>
              <a:gd name="adj3" fmla="val 22410"/>
              <a:gd name="adj4" fmla="val 45476"/>
            </a:avLst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600">
              <a:solidFill>
                <a:schemeClr val="tx1"/>
              </a:solidFill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7D6A3ED-3B13-9F29-1CC9-9FF95257635B}"/>
              </a:ext>
            </a:extLst>
          </p:cNvPr>
          <p:cNvGrpSpPr/>
          <p:nvPr/>
        </p:nvGrpSpPr>
        <p:grpSpPr>
          <a:xfrm>
            <a:off x="7235989" y="2099590"/>
            <a:ext cx="2997918" cy="491376"/>
            <a:chOff x="7748945" y="2215809"/>
            <a:chExt cx="2997918" cy="491376"/>
          </a:xfrm>
        </p:grpSpPr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EE033322-B40F-A466-4D3F-3AACA368C5EA}"/>
                </a:ext>
              </a:extLst>
            </p:cNvPr>
            <p:cNvSpPr/>
            <p:nvPr/>
          </p:nvSpPr>
          <p:spPr>
            <a:xfrm>
              <a:off x="8077378" y="2215811"/>
              <a:ext cx="784917" cy="491374"/>
            </a:xfrm>
            <a:prstGeom prst="roundRect">
              <a:avLst/>
            </a:prstGeom>
            <a:noFill/>
            <a:ln>
              <a:solidFill>
                <a:schemeClr val="accent4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>
                  <a:solidFill>
                    <a:schemeClr val="tx1"/>
                  </a:solidFill>
                </a:rPr>
                <a:t>BSC </a:t>
              </a:r>
            </a:p>
            <a:p>
              <a:pPr algn="ctr"/>
              <a:r>
                <a:rPr lang="en-US" sz="1600">
                  <a:solidFill>
                    <a:schemeClr val="tx1"/>
                  </a:solidFill>
                </a:rPr>
                <a:t>Sizing</a:t>
              </a:r>
            </a:p>
          </p:txBody>
        </p:sp>
        <p:sp>
          <p:nvSpPr>
            <p:cNvPr id="18" name="Rectangle: Rounded Corners 17">
              <a:extLst>
                <a:ext uri="{FF2B5EF4-FFF2-40B4-BE49-F238E27FC236}">
                  <a16:creationId xmlns:a16="http://schemas.microsoft.com/office/drawing/2014/main" id="{24A87B96-E6D8-E7F8-C21F-6202D0DC7FC7}"/>
                </a:ext>
              </a:extLst>
            </p:cNvPr>
            <p:cNvSpPr/>
            <p:nvPr/>
          </p:nvSpPr>
          <p:spPr>
            <a:xfrm>
              <a:off x="9104952" y="2215809"/>
              <a:ext cx="1641911" cy="491375"/>
            </a:xfrm>
            <a:prstGeom prst="roundRect">
              <a:avLst/>
            </a:prstGeom>
            <a:noFill/>
            <a:ln>
              <a:solidFill>
                <a:schemeClr val="accent4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>
                  <a:solidFill>
                    <a:schemeClr val="tx1"/>
                  </a:solidFill>
                </a:rPr>
                <a:t>Systems-of-Systems Analysis</a:t>
              </a:r>
            </a:p>
          </p:txBody>
        </p:sp>
        <p:sp>
          <p:nvSpPr>
            <p:cNvPr id="24" name="Arrow: Right 23">
              <a:extLst>
                <a:ext uri="{FF2B5EF4-FFF2-40B4-BE49-F238E27FC236}">
                  <a16:creationId xmlns:a16="http://schemas.microsoft.com/office/drawing/2014/main" id="{F6783C6B-ECE5-3CF5-43B9-0C39E73C6AA2}"/>
                </a:ext>
              </a:extLst>
            </p:cNvPr>
            <p:cNvSpPr/>
            <p:nvPr/>
          </p:nvSpPr>
          <p:spPr>
            <a:xfrm>
              <a:off x="7748945" y="2345577"/>
              <a:ext cx="385000" cy="218420"/>
            </a:xfrm>
            <a:prstGeom prst="rightArrow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/>
            </a:p>
          </p:txBody>
        </p:sp>
        <p:sp>
          <p:nvSpPr>
            <p:cNvPr id="25" name="Arrow: Right 24">
              <a:extLst>
                <a:ext uri="{FF2B5EF4-FFF2-40B4-BE49-F238E27FC236}">
                  <a16:creationId xmlns:a16="http://schemas.microsoft.com/office/drawing/2014/main" id="{AE49D85D-B34F-5EC8-4345-219168583716}"/>
                </a:ext>
              </a:extLst>
            </p:cNvPr>
            <p:cNvSpPr/>
            <p:nvPr/>
          </p:nvSpPr>
          <p:spPr>
            <a:xfrm>
              <a:off x="8749161" y="2352288"/>
              <a:ext cx="385000" cy="218420"/>
            </a:xfrm>
            <a:prstGeom prst="rightArrow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/>
            </a:p>
          </p:txBody>
        </p:sp>
      </p:grp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A91DE186-85E8-F6BD-9B0D-729C6EBD5B7B}"/>
              </a:ext>
            </a:extLst>
          </p:cNvPr>
          <p:cNvSpPr/>
          <p:nvPr/>
        </p:nvSpPr>
        <p:spPr>
          <a:xfrm>
            <a:off x="10091564" y="2236069"/>
            <a:ext cx="385000" cy="218420"/>
          </a:xfrm>
          <a:prstGeom prst="rightArrow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2711630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FF53D-BD20-9216-6210-0CD92CB8B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923" y="1257300"/>
            <a:ext cx="4429033" cy="5122952"/>
          </a:xfrm>
        </p:spPr>
        <p:txBody>
          <a:bodyPr>
            <a:normAutofit fontScale="92500" lnSpcReduction="10000"/>
          </a:bodyPr>
          <a:lstStyle/>
          <a:p>
            <a:r>
              <a:rPr lang="en-US" sz="2400"/>
              <a:t>Power in the bucket (PIB) is the percentage of total beamed power that illuminates the receiver.</a:t>
            </a:r>
          </a:p>
          <a:p>
            <a:r>
              <a:rPr lang="en-US" sz="2400"/>
              <a:t>By focusing the beam, PIB can be maximized, which results in less power lost to receiver overflow.</a:t>
            </a:r>
          </a:p>
          <a:p>
            <a:r>
              <a:rPr lang="en-US" sz="2400"/>
              <a:t>Minimizing this loss improves the end-to-end (E2E) efficiency of the system and reduces risk to the lunar surface.</a:t>
            </a:r>
          </a:p>
          <a:p>
            <a:pPr lvl="1"/>
            <a:r>
              <a:rPr lang="en-US" sz="2000"/>
              <a:t>Risks might include unintentional lunar surface </a:t>
            </a:r>
            <a:r>
              <a:rPr lang="en-US" sz="2000" err="1"/>
              <a:t>volatization</a:t>
            </a:r>
            <a:r>
              <a:rPr lang="en-US" sz="2000"/>
              <a:t>, health risks to astronauts, and risks to client systems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4083197A-7CD7-B46F-E2B3-DC71392A3A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46" t="7353" r="6231" b="9106"/>
          <a:stretch/>
        </p:blipFill>
        <p:spPr bwMode="auto">
          <a:xfrm>
            <a:off x="9864295" y="3899247"/>
            <a:ext cx="1772740" cy="1875722"/>
          </a:xfrm>
          <a:prstGeom prst="flowChartConnector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32C8E3-8144-47BB-200B-B9677D9B4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Focusing the Beam to Maximize Power in the Bucket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B2D3EF-6B95-F5FF-36D2-B3D8E6B50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6BEB4-D4CF-40FB-8B86-F4D7975EBE68}" type="datetime1">
              <a:rPr lang="en-US" smtClean="0"/>
              <a:t>1/15/2026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52A5DB-5D62-EA36-1343-5C547D6DA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21668-7E2D-D34B-8F28-D8590BEFEB53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958DC8C-405A-FE62-19D9-6C1FCBB09B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46" t="7353" r="6231" b="9106"/>
          <a:stretch/>
        </p:blipFill>
        <p:spPr bwMode="auto">
          <a:xfrm>
            <a:off x="5289274" y="3202716"/>
            <a:ext cx="3003081" cy="3177536"/>
          </a:xfrm>
          <a:prstGeom prst="flowChartConnector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50B2512B-5ABB-1912-2645-44FF154EF88B}"/>
              </a:ext>
            </a:extLst>
          </p:cNvPr>
          <p:cNvSpPr/>
          <p:nvPr/>
        </p:nvSpPr>
        <p:spPr>
          <a:xfrm>
            <a:off x="6164450" y="4240990"/>
            <a:ext cx="1252728" cy="1253738"/>
          </a:xfrm>
          <a:prstGeom prst="ellipse">
            <a:avLst/>
          </a:prstGeom>
          <a:noFill/>
          <a:ln w="381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442255D-5ABF-5E82-2623-E75036BDFDE6}"/>
              </a:ext>
            </a:extLst>
          </p:cNvPr>
          <p:cNvSpPr/>
          <p:nvPr/>
        </p:nvSpPr>
        <p:spPr>
          <a:xfrm>
            <a:off x="10115074" y="4263575"/>
            <a:ext cx="1252728" cy="1253738"/>
          </a:xfrm>
          <a:prstGeom prst="ellipse">
            <a:avLst/>
          </a:prstGeom>
          <a:noFill/>
          <a:ln w="381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9BC615-BC90-B550-B872-D8F81013AB6B}"/>
              </a:ext>
            </a:extLst>
          </p:cNvPr>
          <p:cNvSpPr txBox="1"/>
          <p:nvPr/>
        </p:nvSpPr>
        <p:spPr>
          <a:xfrm>
            <a:off x="4880008" y="1168312"/>
            <a:ext cx="354209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/>
              <a:t>Without </a:t>
            </a:r>
            <a:r>
              <a:rPr lang="en-US" b="1" err="1"/>
              <a:t>focusability</a:t>
            </a:r>
            <a:r>
              <a:rPr lang="en-US" b="1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PIB is minimized to 25-75%.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There is significant overflow of the beam outside the receiver.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All overflow power increases risk to surface activities.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FECA8D6-8846-7113-F03A-15FEABE7F04F}"/>
              </a:ext>
            </a:extLst>
          </p:cNvPr>
          <p:cNvSpPr txBox="1"/>
          <p:nvPr/>
        </p:nvSpPr>
        <p:spPr>
          <a:xfrm>
            <a:off x="9026418" y="1187941"/>
            <a:ext cx="308216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/>
              <a:t>With </a:t>
            </a:r>
            <a:r>
              <a:rPr lang="en-US" b="1" err="1"/>
              <a:t>focusability</a:t>
            </a:r>
            <a:r>
              <a:rPr lang="en-US" b="1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PIB is maximized to 75-90%.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There is minimal receiver overflow.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Minimizes risk to surface activities.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327B82-9F5C-F83C-2CFB-70A0A0C866A9}"/>
              </a:ext>
            </a:extLst>
          </p:cNvPr>
          <p:cNvSpPr txBox="1"/>
          <p:nvPr/>
        </p:nvSpPr>
        <p:spPr>
          <a:xfrm>
            <a:off x="8041462" y="5969307"/>
            <a:ext cx="2265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/>
              <a:t>Receiver diameter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CFE688-F84C-6F02-7C3B-F9DCCF212B56}"/>
              </a:ext>
            </a:extLst>
          </p:cNvPr>
          <p:cNvSpPr txBox="1"/>
          <p:nvPr/>
        </p:nvSpPr>
        <p:spPr>
          <a:xfrm>
            <a:off x="8427529" y="5322976"/>
            <a:ext cx="20698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/>
              <a:t>Intensity distribution</a:t>
            </a:r>
          </a:p>
        </p:txBody>
      </p:sp>
      <p:cxnSp>
        <p:nvCxnSpPr>
          <p:cNvPr id="20" name="Connector: Elbow 19">
            <a:extLst>
              <a:ext uri="{FF2B5EF4-FFF2-40B4-BE49-F238E27FC236}">
                <a16:creationId xmlns:a16="http://schemas.microsoft.com/office/drawing/2014/main" id="{A334F214-45C6-9BCE-8521-AC289333BC43}"/>
              </a:ext>
            </a:extLst>
          </p:cNvPr>
          <p:cNvCxnSpPr>
            <a:cxnSpLocks/>
            <a:stCxn id="6" idx="4"/>
            <a:endCxn id="11" idx="1"/>
          </p:cNvCxnSpPr>
          <p:nvPr/>
        </p:nvCxnSpPr>
        <p:spPr>
          <a:xfrm rot="16200000" flipH="1">
            <a:off x="7086516" y="5199026"/>
            <a:ext cx="659245" cy="1250648"/>
          </a:xfrm>
          <a:prstGeom prst="bentConnector2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372B6282-4D2A-30A9-A393-EC23F2CB62C8}"/>
              </a:ext>
            </a:extLst>
          </p:cNvPr>
          <p:cNvCxnSpPr>
            <a:cxnSpLocks/>
            <a:endCxn id="12" idx="1"/>
          </p:cNvCxnSpPr>
          <p:nvPr/>
        </p:nvCxnSpPr>
        <p:spPr>
          <a:xfrm>
            <a:off x="8041462" y="5646141"/>
            <a:ext cx="386067" cy="1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67326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92516-0DB5-5289-EE79-7D494DBD7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Key Assumptions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9EC82-4E88-76DB-7B21-0E57E2DAB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6BEB4-D4CF-40FB-8B86-F4D7975EBE68}" type="datetime1">
              <a:rPr lang="en-US" smtClean="0"/>
              <a:t>1/15/2026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6A9D2B-6F3D-4D4E-100E-E619A5A5A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21668-7E2D-D34B-8F28-D8590BEFEB53}" type="slidenum">
              <a:rPr lang="en-US" smtClean="0"/>
              <a:pPr/>
              <a:t>9</a:t>
            </a:fld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A3201A4-F3F1-0F77-D5D7-B6091CD041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9655605"/>
              </p:ext>
            </p:extLst>
          </p:nvPr>
        </p:nvGraphicFramePr>
        <p:xfrm>
          <a:off x="503231" y="1359102"/>
          <a:ext cx="4798112" cy="24151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569216">
                  <a:extLst>
                    <a:ext uri="{9D8B030D-6E8A-4147-A177-3AD203B41FA5}">
                      <a16:colId xmlns:a16="http://schemas.microsoft.com/office/drawing/2014/main" val="2796555142"/>
                    </a:ext>
                  </a:extLst>
                </a:gridCol>
                <a:gridCol w="1228896">
                  <a:extLst>
                    <a:ext uri="{9D8B030D-6E8A-4147-A177-3AD203B41FA5}">
                      <a16:colId xmlns:a16="http://schemas.microsoft.com/office/drawing/2014/main" val="3825185564"/>
                    </a:ext>
                  </a:extLst>
                </a:gridCol>
              </a:tblGrid>
              <a:tr h="402530">
                <a:tc gridSpan="2">
                  <a:txBody>
                    <a:bodyPr/>
                    <a:lstStyle/>
                    <a:p>
                      <a:pPr algn="ctr"/>
                      <a:r>
                        <a:rPr lang="en-US"/>
                        <a:t>Orbit Assumptions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959782"/>
                  </a:ext>
                </a:extLst>
              </a:tr>
              <a:tr h="402530">
                <a:tc>
                  <a:txBody>
                    <a:bodyPr/>
                    <a:lstStyle/>
                    <a:p>
                      <a:r>
                        <a:rPr lang="en-US"/>
                        <a:t>Altitude (km)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3251007"/>
                  </a:ext>
                </a:extLst>
              </a:tr>
              <a:tr h="402530">
                <a:tc>
                  <a:txBody>
                    <a:bodyPr/>
                    <a:lstStyle/>
                    <a:p>
                      <a:r>
                        <a:rPr lang="en-US"/>
                        <a:t>Inclination (deg)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8239887"/>
                  </a:ext>
                </a:extLst>
              </a:tr>
              <a:tr h="402530">
                <a:tc>
                  <a:txBody>
                    <a:bodyPr/>
                    <a:lstStyle/>
                    <a:p>
                      <a:r>
                        <a:rPr lang="en-US"/>
                        <a:t>Eccentricity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3442602"/>
                  </a:ext>
                </a:extLst>
              </a:tr>
              <a:tr h="402530">
                <a:tc>
                  <a:txBody>
                    <a:bodyPr/>
                    <a:lstStyle/>
                    <a:p>
                      <a:r>
                        <a:rPr lang="en-US"/>
                        <a:t>Orbital Period (s)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9,900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5247706"/>
                  </a:ext>
                </a:extLst>
              </a:tr>
              <a:tr h="402530">
                <a:tc>
                  <a:txBody>
                    <a:bodyPr/>
                    <a:lstStyle/>
                    <a:p>
                      <a:r>
                        <a:rPr lang="en-US"/>
                        <a:t>Client Access Time per spacecraft (s)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1,600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8733737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04B1BEF-7F0A-12FB-8C1C-DFB1002C7E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2291130"/>
              </p:ext>
            </p:extLst>
          </p:nvPr>
        </p:nvGraphicFramePr>
        <p:xfrm>
          <a:off x="503230" y="4132606"/>
          <a:ext cx="4798112" cy="120759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589799">
                  <a:extLst>
                    <a:ext uri="{9D8B030D-6E8A-4147-A177-3AD203B41FA5}">
                      <a16:colId xmlns:a16="http://schemas.microsoft.com/office/drawing/2014/main" val="2796555142"/>
                    </a:ext>
                  </a:extLst>
                </a:gridCol>
                <a:gridCol w="1208313">
                  <a:extLst>
                    <a:ext uri="{9D8B030D-6E8A-4147-A177-3AD203B41FA5}">
                      <a16:colId xmlns:a16="http://schemas.microsoft.com/office/drawing/2014/main" val="3825185564"/>
                    </a:ext>
                  </a:extLst>
                </a:gridCol>
              </a:tblGrid>
              <a:tr h="402530">
                <a:tc gridSpan="2">
                  <a:txBody>
                    <a:bodyPr/>
                    <a:lstStyle/>
                    <a:p>
                      <a:pPr algn="ctr"/>
                      <a:r>
                        <a:rPr lang="en-US"/>
                        <a:t>Configuration Assumptions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959782"/>
                  </a:ext>
                </a:extLst>
              </a:tr>
              <a:tr h="402530">
                <a:tc>
                  <a:txBody>
                    <a:bodyPr/>
                    <a:lstStyle/>
                    <a:p>
                      <a:r>
                        <a:rPr lang="en-US"/>
                        <a:t>Number of spacecraft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1-6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3251007"/>
                  </a:ext>
                </a:extLst>
              </a:tr>
              <a:tr h="402530">
                <a:tc>
                  <a:txBody>
                    <a:bodyPr/>
                    <a:lstStyle/>
                    <a:p>
                      <a:r>
                        <a:rPr lang="en-US"/>
                        <a:t>Number of clients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8239887"/>
                  </a:ext>
                </a:extLst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9" name="Table 8">
                <a:extLst>
                  <a:ext uri="{FF2B5EF4-FFF2-40B4-BE49-F238E27FC236}">
                    <a16:creationId xmlns:a16="http://schemas.microsoft.com/office/drawing/2014/main" id="{D608142E-B375-8A0B-12ED-4D3F5B3A99EF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468141319"/>
                  </p:ext>
                </p:extLst>
              </p:nvPr>
            </p:nvGraphicFramePr>
            <p:xfrm>
              <a:off x="5628032" y="1359102"/>
              <a:ext cx="4798112" cy="2415180"/>
            </p:xfrm>
            <a:graphic>
              <a:graphicData uri="http://schemas.openxmlformats.org/drawingml/2006/table">
                <a:tbl>
                  <a:tblPr firstRow="1" bandRow="1">
                    <a:tableStyleId>{93296810-A885-4BE3-A3E7-6D5BEEA58F35}</a:tableStyleId>
                  </a:tblPr>
                  <a:tblGrid>
                    <a:gridCol w="3569216">
                      <a:extLst>
                        <a:ext uri="{9D8B030D-6E8A-4147-A177-3AD203B41FA5}">
                          <a16:colId xmlns:a16="http://schemas.microsoft.com/office/drawing/2014/main" val="2796555142"/>
                        </a:ext>
                      </a:extLst>
                    </a:gridCol>
                    <a:gridCol w="1228896">
                      <a:extLst>
                        <a:ext uri="{9D8B030D-6E8A-4147-A177-3AD203B41FA5}">
                          <a16:colId xmlns:a16="http://schemas.microsoft.com/office/drawing/2014/main" val="3825185564"/>
                        </a:ext>
                      </a:extLst>
                    </a:gridCol>
                  </a:tblGrid>
                  <a:tr h="402530"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US"/>
                            <a:t>Client Assumptions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9959782"/>
                      </a:ext>
                    </a:extLst>
                  </a:tr>
                  <a:tr h="402530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Receiver Diameter (m)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r>
                                <a:rPr lang="en-US" b="0" smtClean="0">
                                  <a:latin typeface="Cambria Math" panose="02040503050406030204" pitchFamily="18" charset="0"/>
                                </a:rPr>
                                <m:t>≤</m:t>
                              </m:r>
                            </m:oMath>
                          </a14:m>
                          <a:r>
                            <a:rPr lang="en-US"/>
                            <a:t> 1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683251007"/>
                      </a:ext>
                    </a:extLst>
                  </a:tr>
                  <a:tr h="402530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Receiver O2DC Efficiency (%)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/>
                            <a:t>40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538239887"/>
                      </a:ext>
                    </a:extLst>
                  </a:tr>
                  <a:tr h="402530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Receiver Tracking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/>
                            <a:t>Yes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93442602"/>
                      </a:ext>
                    </a:extLst>
                  </a:tr>
                  <a:tr h="402530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Specific Battery Mass (Wh/kg)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/>
                            <a:t>200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45247706"/>
                      </a:ext>
                    </a:extLst>
                  </a:tr>
                  <a:tr h="402530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Power in the Bucket (%)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/>
                            <a:t>90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48733737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9" name="Table 8">
                <a:extLst>
                  <a:ext uri="{FF2B5EF4-FFF2-40B4-BE49-F238E27FC236}">
                    <a16:creationId xmlns:a16="http://schemas.microsoft.com/office/drawing/2014/main" id="{D608142E-B375-8A0B-12ED-4D3F5B3A99EF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468141319"/>
                  </p:ext>
                </p:extLst>
              </p:nvPr>
            </p:nvGraphicFramePr>
            <p:xfrm>
              <a:off x="5628032" y="1359102"/>
              <a:ext cx="4798112" cy="2415180"/>
            </p:xfrm>
            <a:graphic>
              <a:graphicData uri="http://schemas.openxmlformats.org/drawingml/2006/table">
                <a:tbl>
                  <a:tblPr firstRow="1" bandRow="1">
                    <a:tableStyleId>{93296810-A885-4BE3-A3E7-6D5BEEA58F35}</a:tableStyleId>
                  </a:tblPr>
                  <a:tblGrid>
                    <a:gridCol w="3569216">
                      <a:extLst>
                        <a:ext uri="{9D8B030D-6E8A-4147-A177-3AD203B41FA5}">
                          <a16:colId xmlns:a16="http://schemas.microsoft.com/office/drawing/2014/main" val="2796555142"/>
                        </a:ext>
                      </a:extLst>
                    </a:gridCol>
                    <a:gridCol w="1228896">
                      <a:extLst>
                        <a:ext uri="{9D8B030D-6E8A-4147-A177-3AD203B41FA5}">
                          <a16:colId xmlns:a16="http://schemas.microsoft.com/office/drawing/2014/main" val="3825185564"/>
                        </a:ext>
                      </a:extLst>
                    </a:gridCol>
                  </a:tblGrid>
                  <a:tr h="402530"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US"/>
                            <a:t>Client Assumptions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9959782"/>
                      </a:ext>
                    </a:extLst>
                  </a:tr>
                  <a:tr h="402530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Receiver Diameter (m)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90594" t="-105970" r="-1980" b="-408955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683251007"/>
                      </a:ext>
                    </a:extLst>
                  </a:tr>
                  <a:tr h="402530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Receiver O2DC Efficiency (%)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/>
                            <a:t>40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538239887"/>
                      </a:ext>
                    </a:extLst>
                  </a:tr>
                  <a:tr h="402530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Receiver Tracking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/>
                            <a:t>Yes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93442602"/>
                      </a:ext>
                    </a:extLst>
                  </a:tr>
                  <a:tr h="402530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Specific Battery Mass (Wh/kg)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/>
                            <a:t>200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45247706"/>
                      </a:ext>
                    </a:extLst>
                  </a:tr>
                  <a:tr h="402530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Power in the Bucket (%)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/>
                            <a:t>90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48733737"/>
                      </a:ext>
                    </a:extLst>
                  </a:tr>
                </a:tbl>
              </a:graphicData>
            </a:graphic>
          </p:graphicFrame>
        </mc:Fallback>
      </mc:AlternateContent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4B3925FC-4DE0-B5A1-7DB4-28028F2A10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9487303"/>
              </p:ext>
            </p:extLst>
          </p:nvPr>
        </p:nvGraphicFramePr>
        <p:xfrm>
          <a:off x="5628032" y="4133293"/>
          <a:ext cx="4798112" cy="20126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9216">
                  <a:extLst>
                    <a:ext uri="{9D8B030D-6E8A-4147-A177-3AD203B41FA5}">
                      <a16:colId xmlns:a16="http://schemas.microsoft.com/office/drawing/2014/main" val="2796555142"/>
                    </a:ext>
                  </a:extLst>
                </a:gridCol>
                <a:gridCol w="1228896">
                  <a:extLst>
                    <a:ext uri="{9D8B030D-6E8A-4147-A177-3AD203B41FA5}">
                      <a16:colId xmlns:a16="http://schemas.microsoft.com/office/drawing/2014/main" val="3825185564"/>
                    </a:ext>
                  </a:extLst>
                </a:gridCol>
              </a:tblGrid>
              <a:tr h="402530">
                <a:tc gridSpan="2">
                  <a:txBody>
                    <a:bodyPr/>
                    <a:lstStyle/>
                    <a:p>
                      <a:pPr algn="ctr"/>
                      <a:r>
                        <a:rPr lang="en-US"/>
                        <a:t>Beaming Spacecraft Assumptions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959782"/>
                  </a:ext>
                </a:extLst>
              </a:tr>
              <a:tr h="402530">
                <a:tc>
                  <a:txBody>
                    <a:bodyPr/>
                    <a:lstStyle/>
                    <a:p>
                      <a:r>
                        <a:rPr lang="en-US"/>
                        <a:t>PV Cell Efficiency (%)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33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3251007"/>
                  </a:ext>
                </a:extLst>
              </a:tr>
              <a:tr h="402530">
                <a:tc>
                  <a:txBody>
                    <a:bodyPr/>
                    <a:lstStyle/>
                    <a:p>
                      <a:r>
                        <a:rPr lang="en-US"/>
                        <a:t>Mission Duration (yrs)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8239887"/>
                  </a:ext>
                </a:extLst>
              </a:tr>
              <a:tr h="402530">
                <a:tc>
                  <a:txBody>
                    <a:bodyPr/>
                    <a:lstStyle/>
                    <a:p>
                      <a:r>
                        <a:rPr lang="en-US"/>
                        <a:t>Propulsion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err="1"/>
                        <a:t>Monoprop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3442602"/>
                  </a:ext>
                </a:extLst>
              </a:tr>
              <a:tr h="402530">
                <a:tc>
                  <a:txBody>
                    <a:bodyPr/>
                    <a:lstStyle/>
                    <a:p>
                      <a:r>
                        <a:rPr lang="en-US"/>
                        <a:t>Laser DC2O Efficiency (%)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5247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25679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0B1DA-6D0A-A900-97FC-118827E87A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Impacts of Power in the Bucket on Systems Sizing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82A7EE-47D9-BB58-8953-FEA2856FE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922" y="1257300"/>
            <a:ext cx="4053577" cy="5122952"/>
          </a:xfrm>
        </p:spPr>
        <p:txBody>
          <a:bodyPr>
            <a:normAutofit/>
          </a:bodyPr>
          <a:lstStyle/>
          <a:p>
            <a:r>
              <a:rPr lang="en-US" sz="2400"/>
              <a:t>PIB drives the laser power requirements and, therefore, the sizing of the beaming spacecraft (BSC).</a:t>
            </a:r>
          </a:p>
          <a:p>
            <a:r>
              <a:rPr lang="en-US" sz="2400" u="sng"/>
              <a:t>With higher PIB, there is a decrease in:</a:t>
            </a:r>
          </a:p>
          <a:p>
            <a:pPr lvl="1"/>
            <a:r>
              <a:rPr lang="en-US" sz="2000"/>
              <a:t>Overall BSC systems mass</a:t>
            </a:r>
          </a:p>
          <a:p>
            <a:pPr lvl="1"/>
            <a:r>
              <a:rPr lang="en-US" sz="2000"/>
              <a:t>Mass in lunar orbit to satisfy power demands on the surface </a:t>
            </a:r>
          </a:p>
          <a:p>
            <a:pPr lvl="1"/>
            <a:r>
              <a:rPr lang="en-US" sz="2000"/>
              <a:t>Laser power requirements and cost</a:t>
            </a:r>
          </a:p>
          <a:p>
            <a:pPr lvl="1"/>
            <a:endParaRPr lang="en-US" sz="2000"/>
          </a:p>
          <a:p>
            <a:endParaRPr lang="en-US" sz="2400"/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8CE267-A8DB-A76C-C386-51A1B023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6BEB4-D4CF-40FB-8B86-F4D7975EBE68}" type="datetime1">
              <a:rPr lang="en-US" smtClean="0"/>
              <a:t>1/15/2026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37FD47-889B-2CF7-230F-A039A592E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21668-7E2D-D34B-8F28-D8590BEFEB53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6A5F68-DD26-6A4A-4E8F-34580B979F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937" t="1686" r="6355"/>
          <a:stretch/>
        </p:blipFill>
        <p:spPr>
          <a:xfrm>
            <a:off x="4381500" y="1143536"/>
            <a:ext cx="7696007" cy="5122952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47E2A6C-D37D-F4D6-28E2-CD5478A483A7}"/>
              </a:ext>
            </a:extLst>
          </p:cNvPr>
          <p:cNvSpPr/>
          <p:nvPr/>
        </p:nvSpPr>
        <p:spPr>
          <a:xfrm>
            <a:off x="6912317" y="6129995"/>
            <a:ext cx="2364159" cy="2585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 in the Bucket</a:t>
            </a:r>
          </a:p>
        </p:txBody>
      </p:sp>
    </p:spTree>
    <p:extLst>
      <p:ext uri="{BB962C8B-B14F-4D97-AF65-F5344CB8AC3E}">
        <p14:creationId xmlns:p14="http://schemas.microsoft.com/office/powerpoint/2010/main" val="8800837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56FE2-E219-2D43-0303-1D1C812FC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56BF7-AFBB-89FA-428A-CACA5CBC64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/>
              <a:t>Incorporating </a:t>
            </a:r>
            <a:r>
              <a:rPr lang="en-US" err="1"/>
              <a:t>focusability</a:t>
            </a:r>
            <a:r>
              <a:rPr lang="en-US"/>
              <a:t> into the optical power beaming design will:</a:t>
            </a:r>
          </a:p>
          <a:p>
            <a:pPr lvl="1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29DEF4-DBBE-282F-5A0B-006F132DF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0D9B0-0A75-4658-9304-1DDF2E0B6F0F}" type="datetime1">
              <a:rPr lang="en-US" smtClean="0"/>
              <a:t>1/15/2026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E29708-7098-1CC6-0235-EBF29BF43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7B6CD-9BC6-4BFD-A6FB-C59C94818188}" type="slidenum">
              <a:rPr lang="en-US" smtClean="0"/>
              <a:t>11</a:t>
            </a:fld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C26FFB8-F29E-7053-172B-93656D488B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39475313"/>
              </p:ext>
            </p:extLst>
          </p:nvPr>
        </p:nvGraphicFramePr>
        <p:xfrm>
          <a:off x="679450" y="1854200"/>
          <a:ext cx="10953750" cy="45260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5524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78337-62A9-F1DE-679E-F42428D5B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OPAL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EC0E6C-BF5D-D6F4-7411-DB5EF24973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923" y="1257300"/>
            <a:ext cx="11483077" cy="3488871"/>
          </a:xfrm>
        </p:spPr>
        <p:txBody>
          <a:bodyPr>
            <a:normAutofit/>
          </a:bodyPr>
          <a:lstStyle/>
          <a:p>
            <a:pPr marL="342900" indent="-342900"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US" sz="24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LSIC Surface Power Workshop FY25</a:t>
            </a:r>
            <a:r>
              <a:rPr lang="en-US" sz="2400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 - </a:t>
            </a:r>
            <a:r>
              <a:rPr lang="en-US" sz="2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  <a:hlinkClick r:id="rId2"/>
              </a:rPr>
              <a:t>https://ntrs.nasa.gov/citations/20250009404</a:t>
            </a:r>
            <a:endParaRPr lang="en-US" sz="2400" u="sng" dirty="0">
              <a:solidFill>
                <a:srgbClr val="467886"/>
              </a:solidFill>
              <a:latin typeface="Aptos" panose="020B0004020202020204" pitchFamily="34" charset="0"/>
              <a:ea typeface="Times New Roman" panose="02020603050405020304" pitchFamily="18" charset="0"/>
              <a:cs typeface="Aptos" panose="020B0004020202020204" pitchFamily="34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4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LaRC CIF/IRAD FY25 Executiv</a:t>
            </a:r>
            <a:r>
              <a:rPr lang="en-US" sz="2400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e Summary - </a:t>
            </a:r>
            <a:r>
              <a:rPr lang="en-US" sz="24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 </a:t>
            </a:r>
            <a:r>
              <a:rPr lang="en-US" sz="2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  <a:hlinkClick r:id="rId3"/>
              </a:rPr>
              <a:t>https://ntrs.nasa.gov/citations/20250011709</a:t>
            </a:r>
            <a:endParaRPr lang="en-US" sz="2400" u="sng" dirty="0">
              <a:solidFill>
                <a:srgbClr val="467886"/>
              </a:solidFill>
              <a:latin typeface="Aptos" panose="020B0004020202020204" pitchFamily="34" charset="0"/>
              <a:ea typeface="Times New Roman" panose="02020603050405020304" pitchFamily="18" charset="0"/>
              <a:cs typeface="Aptos" panose="020B0004020202020204" pitchFamily="34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4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April 2025 White Paper - </a:t>
            </a:r>
            <a:r>
              <a:rPr lang="en-US" sz="2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  <a:hlinkClick r:id="rId4"/>
              </a:rPr>
              <a:t>https://ntrs.nasa.gov/citations/20250003718</a:t>
            </a:r>
            <a:endParaRPr lang="en-US" sz="2400" u="sng" dirty="0">
              <a:solidFill>
                <a:srgbClr val="467886"/>
              </a:solidFill>
              <a:latin typeface="Aptos" panose="020B0004020202020204" pitchFamily="34" charset="0"/>
              <a:ea typeface="Times New Roman" panose="02020603050405020304" pitchFamily="18" charset="0"/>
              <a:cs typeface="Aptos" panose="020B0004020202020204" pitchFamily="34" charset="0"/>
            </a:endParaRPr>
          </a:p>
          <a:p>
            <a:pPr marL="342900" indent="-342900"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s-PR" sz="24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ASCEND 2025 </a:t>
            </a:r>
            <a:r>
              <a:rPr lang="en-US" sz="24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Manuscript</a:t>
            </a:r>
            <a:r>
              <a:rPr lang="es-PR" sz="24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 - </a:t>
            </a:r>
            <a:r>
              <a:rPr lang="es-PR" sz="2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  <a:hlinkClick r:id="rId5"/>
              </a:rPr>
              <a:t>https://ntrs.nasa.gov/citations/20250006489</a:t>
            </a:r>
            <a:endParaRPr 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C33C09-D743-F512-AF94-19897E6B4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6BEB4-D4CF-40FB-8B86-F4D7975EBE68}" type="datetime1">
              <a:rPr lang="en-US" smtClean="0"/>
              <a:t>1/15/2026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0F9B11-E550-027E-F062-3418655E4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21668-7E2D-D34B-8F28-D8590BEFEB53}" type="slidenum">
              <a:rPr lang="en-US" smtClean="0"/>
              <a:pPr/>
              <a:t>12</a:t>
            </a:fld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9AECC2-78A9-8DC9-D6BE-0EB91DBCD0A6}"/>
              </a:ext>
            </a:extLst>
          </p:cNvPr>
          <p:cNvGrpSpPr/>
          <p:nvPr/>
        </p:nvGrpSpPr>
        <p:grpSpPr>
          <a:xfrm>
            <a:off x="0" y="3730084"/>
            <a:ext cx="8128001" cy="2336180"/>
            <a:chOff x="0" y="4198433"/>
            <a:chExt cx="7989231" cy="2246971"/>
          </a:xfrm>
        </p:grpSpPr>
        <p:pic>
          <p:nvPicPr>
            <p:cNvPr id="7" name="Picture 6" descr="A satellite in space&#10;&#10;AI-generated content may be incorrect.">
              <a:extLst>
                <a:ext uri="{FF2B5EF4-FFF2-40B4-BE49-F238E27FC236}">
                  <a16:creationId xmlns:a16="http://schemas.microsoft.com/office/drawing/2014/main" id="{7454B56C-797B-AB57-A3E7-E9276F0504B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4198433"/>
              <a:ext cx="3994615" cy="2246971"/>
            </a:xfrm>
            <a:prstGeom prst="rect">
              <a:avLst/>
            </a:prstGeom>
          </p:spPr>
        </p:pic>
        <p:pic>
          <p:nvPicPr>
            <p:cNvPr id="11" name="Picture 10" descr="A planet in space&#10;&#10;AI-generated content may be incorrect.">
              <a:extLst>
                <a:ext uri="{FF2B5EF4-FFF2-40B4-BE49-F238E27FC236}">
                  <a16:creationId xmlns:a16="http://schemas.microsoft.com/office/drawing/2014/main" id="{03BA8B96-BA3F-C1E1-AA28-6B0FFF1F06D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94615" y="4198433"/>
              <a:ext cx="3994616" cy="2246971"/>
            </a:xfrm>
            <a:prstGeom prst="rect">
              <a:avLst/>
            </a:prstGeom>
          </p:spPr>
        </p:pic>
      </p:grpSp>
      <p:pic>
        <p:nvPicPr>
          <p:cNvPr id="13" name="Picture 12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5A4CB454-DC9D-1484-E820-CE7877F6642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8791" y="3730084"/>
            <a:ext cx="4153209" cy="2336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924656"/>
      </p:ext>
    </p:extLst>
  </p:cSld>
  <p:clrMapOvr>
    <a:masterClrMapping/>
  </p:clrMapOvr>
</p:sld>
</file>

<file path=ppt/theme/theme1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CD_external_2.potx" id="{BF0973C8-B3F2-4C30-99AF-EAE480C9F541}" vid="{F2084CDE-D26F-4402-B464-474F7760BB5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018b7d3-49c4-44e3-90fd-70022531e1bd" xsi:nil="true"/>
    <lcf76f155ced4ddcb4097134ff3c332f xmlns="50374b84-8409-470b-9133-05fbf1206a76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90155F048DF146905DFFE7BD5888C8" ma:contentTypeVersion="15" ma:contentTypeDescription="Create a new document." ma:contentTypeScope="" ma:versionID="cfbc86903c8663f662777447dd29d590">
  <xsd:schema xmlns:xsd="http://www.w3.org/2001/XMLSchema" xmlns:xs="http://www.w3.org/2001/XMLSchema" xmlns:p="http://schemas.microsoft.com/office/2006/metadata/properties" xmlns:ns2="50374b84-8409-470b-9133-05fbf1206a76" xmlns:ns3="2018b7d3-49c4-44e3-90fd-70022531e1bd" targetNamespace="http://schemas.microsoft.com/office/2006/metadata/properties" ma:root="true" ma:fieldsID="ec93b39b07fc1bdf6dbfe98b415e121e" ns2:_="" ns3:_="">
    <xsd:import namespace="50374b84-8409-470b-9133-05fbf1206a76"/>
    <xsd:import namespace="2018b7d3-49c4-44e3-90fd-70022531e1b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BillingMetadata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374b84-8409-470b-9133-05fbf1206a7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0fb68aea-d2ee-4a6c-85e6-e4b5686e96e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BillingMetadata" ma:index="21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18b7d3-49c4-44e3-90fd-70022531e1bd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05cfa522-0bda-4882-a6b5-37ae7c317ea4}" ma:internalName="TaxCatchAll" ma:showField="CatchAllData" ma:web="2018b7d3-49c4-44e3-90fd-70022531e1b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4B46B7D-7399-4F86-B9FC-BB82EE17E629}">
  <ds:schemaRefs>
    <ds:schemaRef ds:uri="http://schemas.microsoft.com/office/2006/metadata/properties"/>
    <ds:schemaRef ds:uri="http://schemas.openxmlformats.org/package/2006/metadata/core-properties"/>
    <ds:schemaRef ds:uri="2018b7d3-49c4-44e3-90fd-70022531e1bd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50374b84-8409-470b-9133-05fbf1206a76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98C42761-842D-4DC4-8C38-72BB6E6A3914}">
  <ds:schemaRefs>
    <ds:schemaRef ds:uri="2018b7d3-49c4-44e3-90fd-70022531e1bd"/>
    <ds:schemaRef ds:uri="50374b84-8409-470b-9133-05fbf1206a7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E345700F-32D1-4F26-B0FE-A14FDAB09C8E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7005d458-45be-48ae-8140-d43da96dd17b}" enabled="0" method="" siteId="{7005d458-45be-48ae-8140-d43da96dd17b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1072</Words>
  <Application>Microsoft Office PowerPoint</Application>
  <PresentationFormat>Widescreen</PresentationFormat>
  <Paragraphs>171</Paragraphs>
  <Slides>12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Aptos</vt:lpstr>
      <vt:lpstr>Arial</vt:lpstr>
      <vt:lpstr>Calibri</vt:lpstr>
      <vt:lpstr>Cambria Math</vt:lpstr>
      <vt:lpstr>Courier New</vt:lpstr>
      <vt:lpstr>Monaco</vt:lpstr>
      <vt:lpstr>Symbol</vt:lpstr>
      <vt:lpstr>4_Office Theme</vt:lpstr>
      <vt:lpstr>PowerPoint Presentation</vt:lpstr>
      <vt:lpstr>PowerPoint Presentation</vt:lpstr>
      <vt:lpstr>BLUF – Orbital Power-Beaming Assets for Lunar Applications</vt:lpstr>
      <vt:lpstr>PowerPoint Presentation</vt:lpstr>
      <vt:lpstr>Concept of Operations</vt:lpstr>
      <vt:lpstr>Analyzing the OPAL Architecture</vt:lpstr>
      <vt:lpstr>Integrated Optical Power Beaming Systems Analysis Workflow</vt:lpstr>
      <vt:lpstr>Focusing the Beam to Maximize Power in the Bucket</vt:lpstr>
      <vt:lpstr>Key Assumptions</vt:lpstr>
      <vt:lpstr>Impacts of Power in the Bucket on Systems Sizing</vt:lpstr>
      <vt:lpstr>Conclusions</vt:lpstr>
      <vt:lpstr>OPAL Literature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Ruperto Hernandez, Wilbert Andres (LARC-E405)</dc:creator>
  <cp:lastModifiedBy>Ruperto Hernandez, Wilbert Andres (LARC-E405)</cp:lastModifiedBy>
  <cp:revision>2</cp:revision>
  <dcterms:created xsi:type="dcterms:W3CDTF">2025-09-18T21:03:52Z</dcterms:created>
  <dcterms:modified xsi:type="dcterms:W3CDTF">2026-01-15T14:24:36Z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0x0101006090155F048DF146905DFFE7BD5888C8</vt:lpwstr>
  </property>
  <property fmtid="{D5CDD505-2E9C-101B-9397-08002B2CF9AE}" pid="3" name="MediaServiceImageTags">
    <vt:lpwstr/>
  </property>
</Properties>
</file>