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86" r:id="rId2"/>
    <p:sldId id="257" r:id="rId3"/>
    <p:sldId id="259" r:id="rId4"/>
    <p:sldId id="258" r:id="rId5"/>
    <p:sldId id="264" r:id="rId6"/>
    <p:sldId id="265" r:id="rId7"/>
    <p:sldId id="277" r:id="rId8"/>
    <p:sldId id="279" r:id="rId9"/>
    <p:sldId id="269" r:id="rId10"/>
    <p:sldId id="270" r:id="rId11"/>
    <p:sldId id="275" r:id="rId12"/>
    <p:sldId id="285" r:id="rId13"/>
    <p:sldId id="287" r:id="rId14"/>
    <p:sldId id="273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6288">
          <p15:clr>
            <a:srgbClr val="747775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/8xLYKz1ENqaeZMYcxgBFVvku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F4F7EE-B116-409F-AB55-1A4538EFF30A}">
  <a:tblStyle styleId="{C3F4F7EE-B116-409F-AB55-1A4538EFF30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DC676C6-E00E-4A8A-B203-7515B87E46F7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6" y="66"/>
      </p:cViewPr>
      <p:guideLst>
        <p:guide pos="628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7" name="Google Shape;7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7" name="Google Shape;237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a113b330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3a113b3309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6" name="Google Shape;276;g3a113b3309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8d6ab32f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8d6ab32f3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8" name="Google Shape;378;g38d6ab32f3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e8a366888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3" name="Google Shape;263;g3ae8a36688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2802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e8a366888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3" name="Google Shape;263;g3ae8a36688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" name="Google Shape;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dirty="0"/>
              <a:t>Land points: 76,088 vs. 27,245,580 for NLDAS-3</a:t>
            </a:r>
            <a:endParaRPr sz="2200" dirty="0"/>
          </a:p>
        </p:txBody>
      </p:sp>
      <p:sp>
        <p:nvSpPr>
          <p:cNvPr id="140" name="Google Shape;14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Basic depiction of the general framework improvements shown in red; more details on Land Information System in slide below.</a:t>
            </a:r>
            <a:endParaRPr dirty="0"/>
          </a:p>
        </p:txBody>
      </p:sp>
      <p:sp>
        <p:nvSpPr>
          <p:cNvPr id="94" name="Google Shape;94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dirty="0"/>
              <a:t>From Open Loop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836fb8696e_14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Move to research-based ones</a:t>
            </a:r>
            <a:endParaRPr dirty="0"/>
          </a:p>
        </p:txBody>
      </p:sp>
      <p:sp>
        <p:nvSpPr>
          <p:cNvPr id="302" name="Google Shape;302;g3836fb8696e_1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0" name="Google Shape;32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efa4ed2b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700" dirty="0">
                <a:latin typeface="Arial"/>
                <a:ea typeface="Arial"/>
                <a:cs typeface="Arial"/>
                <a:sym typeface="Arial"/>
              </a:rPr>
              <a:t>Soil Moisture Percentiles relative to 1981 to 2013 historical normals. Example of soil moisture volatility index (SMVI)</a:t>
            </a:r>
            <a:endParaRPr dirty="0"/>
          </a:p>
        </p:txBody>
      </p:sp>
      <p:sp>
        <p:nvSpPr>
          <p:cNvPr id="226" name="Google Shape;226;g3aefa4ed2b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e objec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7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7"/>
          <p:cNvSpPr txBox="1">
            <a:spLocks noGrp="1"/>
          </p:cNvSpPr>
          <p:nvPr>
            <p:ph type="body" idx="1"/>
          </p:nvPr>
        </p:nvSpPr>
        <p:spPr>
          <a:xfrm>
            <a:off x="838200" y="1825633"/>
            <a:ext cx="1025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6pPr>
            <a:lvl7pPr marL="3200400" lvl="6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7pPr>
            <a:lvl8pPr marL="3657600" lvl="7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8pPr>
            <a:lvl9pPr marL="4114800" lvl="8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sldNum" idx="12"/>
          </p:nvPr>
        </p:nvSpPr>
        <p:spPr>
          <a:xfrm>
            <a:off x="11090983" y="6428593"/>
            <a:ext cx="2628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ought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451084" cy="700373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6"/>
          <p:cNvSpPr txBox="1"/>
          <p:nvPr/>
        </p:nvSpPr>
        <p:spPr>
          <a:xfrm>
            <a:off x="109180" y="271443"/>
            <a:ext cx="1083632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Development of Value-Added Products in Support of the North American Land Data Assimilation System – Phase 3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6"/>
          <p:cNvSpPr txBox="1"/>
          <p:nvPr/>
        </p:nvSpPr>
        <p:spPr>
          <a:xfrm>
            <a:off x="109180" y="3074076"/>
            <a:ext cx="661059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Jonathan L. Case*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Kim A. Locke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Ryan A. Wade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Robert A. Junod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Vikalp Mishra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Andrew T. White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Siddharth Chaudhary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Mitchell T. Dodson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Fadji Zaouna Maina</a:t>
            </a: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Kristen M. Whitney</a:t>
            </a: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David M. Mocko</a:t>
            </a: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Augusto Getirana</a:t>
            </a: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Shahryar K. Ahmad</a:t>
            </a: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Christopher R. Hain**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Sujay V. Kumar**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Timothy M. Lahmers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lang="en-US" sz="2400" b="1" i="0" u="none" strike="noStrike" kern="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Calibri"/>
                <a:ea typeface="Calibri"/>
                <a:cs typeface="Calibri"/>
                <a:sym typeface="Calibri"/>
              </a:rPr>
              <a:t>**Project institutional PIs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D71BE2-3594-BE30-2C3E-4FE89DDE927A}"/>
              </a:ext>
            </a:extLst>
          </p:cNvPr>
          <p:cNvSpPr txBox="1"/>
          <p:nvPr/>
        </p:nvSpPr>
        <p:spPr>
          <a:xfrm>
            <a:off x="678065" y="6630265"/>
            <a:ext cx="11116233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8B.5; 27 Jan 2026;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sz="2000" i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Conf. Hydrology;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106</a:t>
            </a:r>
            <a:r>
              <a:rPr lang="en-US" sz="20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AMS Annual Meeting, Houston, TX</a:t>
            </a:r>
          </a:p>
        </p:txBody>
      </p:sp>
      <p:sp>
        <p:nvSpPr>
          <p:cNvPr id="3" name="Google Shape;81;p26">
            <a:extLst>
              <a:ext uri="{FF2B5EF4-FFF2-40B4-BE49-F238E27FC236}">
                <a16:creationId xmlns:a16="http://schemas.microsoft.com/office/drawing/2014/main" id="{05836071-878B-0FC1-140B-4A0DD3C706E3}"/>
              </a:ext>
            </a:extLst>
          </p:cNvPr>
          <p:cNvSpPr txBox="1"/>
          <p:nvPr/>
        </p:nvSpPr>
        <p:spPr>
          <a:xfrm>
            <a:off x="6587404" y="3574950"/>
            <a:ext cx="575576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University of Alabama – Huntsville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 Applications International Corp.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University of Maryland – Baltimore County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Maryland – College Park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NASA Marshall Space Flight Center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400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NASA Goddard Space Flight Center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body" idx="1"/>
          </p:nvPr>
        </p:nvSpPr>
        <p:spPr>
          <a:xfrm>
            <a:off x="86497" y="1047939"/>
            <a:ext cx="5276400" cy="51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400" dirty="0">
                <a:solidFill>
                  <a:schemeClr val="lt1"/>
                </a:solidFill>
              </a:rPr>
              <a:t>NASA SPoRT-LIS generates 14-day forecast soil moisture percentiles</a:t>
            </a:r>
            <a:endParaRPr dirty="0">
              <a:solidFill>
                <a:schemeClr val="lt1"/>
              </a:solidFill>
            </a:endParaRPr>
          </a:p>
          <a:p>
            <a:pPr marL="457200" lvl="0" indent="-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400" dirty="0">
                <a:solidFill>
                  <a:schemeClr val="lt1"/>
                </a:solidFill>
              </a:rPr>
              <a:t>For NLDAS-3 forecasts:</a:t>
            </a:r>
            <a:endParaRPr dirty="0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 dirty="0">
                <a:solidFill>
                  <a:schemeClr val="lt1"/>
                </a:solidFill>
              </a:rPr>
              <a:t>14-30 day forecasts, bridging gap from short-term forecasting to S2S</a:t>
            </a:r>
            <a:endParaRPr dirty="0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en-US" sz="2000" dirty="0">
                <a:solidFill>
                  <a:schemeClr val="lt1"/>
                </a:solidFill>
              </a:rPr>
              <a:t>Deterministic and ensemble outputs</a:t>
            </a:r>
            <a:endParaRPr dirty="0">
              <a:solidFill>
                <a:schemeClr val="lt1"/>
              </a:solidFill>
            </a:endParaRPr>
          </a:p>
          <a:p>
            <a:pPr marL="457200" lvl="0" indent="-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2400" dirty="0">
                <a:solidFill>
                  <a:schemeClr val="lt1"/>
                </a:solidFill>
              </a:rPr>
              <a:t>Forecast ensemble ideas:</a:t>
            </a:r>
            <a:endParaRPr dirty="0">
              <a:solidFill>
                <a:schemeClr val="lt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en-US" sz="2000" dirty="0">
                <a:solidFill>
                  <a:schemeClr val="lt1"/>
                </a:solidFill>
              </a:rPr>
              <a:t>Variability of forecast soil moisture</a:t>
            </a:r>
            <a:endParaRPr dirty="0">
              <a:solidFill>
                <a:schemeClr val="lt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en-US" sz="2000" dirty="0">
                <a:solidFill>
                  <a:schemeClr val="lt1"/>
                </a:solidFill>
              </a:rPr>
              <a:t>Probabilities of soil moisture or other variables falling below or exceeding threshold percentiles</a:t>
            </a:r>
            <a:endParaRPr dirty="0">
              <a:solidFill>
                <a:schemeClr val="lt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en-US" sz="2000" dirty="0">
                <a:solidFill>
                  <a:schemeClr val="lt1"/>
                </a:solidFill>
              </a:rPr>
              <a:t>Soil Moisture Volatility Index for </a:t>
            </a:r>
            <a:br>
              <a:rPr lang="en-US" sz="2000" dirty="0">
                <a:solidFill>
                  <a:schemeClr val="lt1"/>
                </a:solidFill>
              </a:rPr>
            </a:br>
            <a:r>
              <a:rPr lang="en-US" sz="2000" dirty="0">
                <a:solidFill>
                  <a:schemeClr val="lt1"/>
                </a:solidFill>
              </a:rPr>
              <a:t>flash drought prediction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0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chemeClr val="lt1"/>
                </a:solidFill>
              </a:rPr>
              <a:t>https://weather.ndc.nasa.gov/sport/viewer/?dataset=lis_conus&amp;product=rsoim0-100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240" name="Google Shape;240;p39"/>
          <p:cNvSpPr txBox="1">
            <a:spLocks noGrp="1"/>
          </p:cNvSpPr>
          <p:nvPr>
            <p:ph type="title"/>
          </p:nvPr>
        </p:nvSpPr>
        <p:spPr>
          <a:xfrm>
            <a:off x="409433" y="185355"/>
            <a:ext cx="10944367" cy="862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None/>
            </a:pPr>
            <a:r>
              <a:rPr lang="en-US" sz="3000" b="1" dirty="0">
                <a:solidFill>
                  <a:schemeClr val="lt1"/>
                </a:solidFill>
              </a:rPr>
              <a:t>NLDAS-3 Forecast Soil Moisture Percentiles (SPoRT-LIS as proxy)</a:t>
            </a:r>
            <a:endParaRPr sz="3000" b="1" dirty="0">
              <a:solidFill>
                <a:schemeClr val="lt1"/>
              </a:solidFill>
            </a:endParaRPr>
          </a:p>
        </p:txBody>
      </p:sp>
      <p:pic>
        <p:nvPicPr>
          <p:cNvPr id="241" name="Google Shape;241;p39" descr="Map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2835" y="1322581"/>
            <a:ext cx="6687580" cy="5350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3a113b3309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3999" y="1000821"/>
            <a:ext cx="4713600" cy="377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a113b3309b_0_0" descr="Map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r="11689"/>
          <a:stretch/>
        </p:blipFill>
        <p:spPr>
          <a:xfrm>
            <a:off x="4002606" y="3179500"/>
            <a:ext cx="4037423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a113b3309b_0_0"/>
          <p:cNvSpPr txBox="1">
            <a:spLocks noGrp="1"/>
          </p:cNvSpPr>
          <p:nvPr>
            <p:ph type="body" idx="1"/>
          </p:nvPr>
        </p:nvSpPr>
        <p:spPr>
          <a:xfrm>
            <a:off x="464024" y="1075411"/>
            <a:ext cx="64842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2300" dirty="0">
                <a:solidFill>
                  <a:schemeClr val="lt1"/>
                </a:solidFill>
              </a:rPr>
              <a:t>Soil conditions important to flooding threat</a:t>
            </a:r>
            <a:endParaRPr sz="2700" dirty="0">
              <a:solidFill>
                <a:schemeClr val="lt1"/>
              </a:solidFill>
            </a:endParaRPr>
          </a:p>
          <a:p>
            <a:pPr marL="457200" lvl="0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2300" dirty="0">
                <a:solidFill>
                  <a:schemeClr val="lt1"/>
                </a:solidFill>
              </a:rPr>
              <a:t>“Whiplash” effect: drought flips to excessive wetness (and vice versa)</a:t>
            </a:r>
            <a:endParaRPr sz="2700" dirty="0">
              <a:solidFill>
                <a:schemeClr val="lt1"/>
              </a:solidFill>
            </a:endParaRPr>
          </a:p>
          <a:p>
            <a:pPr marL="457200" lvl="0" indent="-215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2300" dirty="0">
                <a:solidFill>
                  <a:schemeClr val="lt1"/>
                </a:solidFill>
              </a:rPr>
              <a:t>NLDAS-3 will help quantify such behavior with precision and accuracy</a:t>
            </a:r>
            <a:endParaRPr sz="2700" dirty="0">
              <a:solidFill>
                <a:schemeClr val="lt1"/>
              </a:solidFill>
            </a:endParaRPr>
          </a:p>
        </p:txBody>
      </p:sp>
      <p:sp>
        <p:nvSpPr>
          <p:cNvPr id="281" name="Google Shape;281;g3a113b3309b_0_0"/>
          <p:cNvSpPr txBox="1">
            <a:spLocks noGrp="1"/>
          </p:cNvSpPr>
          <p:nvPr>
            <p:ph type="title"/>
          </p:nvPr>
        </p:nvSpPr>
        <p:spPr>
          <a:xfrm>
            <a:off x="464024" y="91851"/>
            <a:ext cx="6959975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 b="1" dirty="0">
                <a:solidFill>
                  <a:schemeClr val="lt1"/>
                </a:solidFill>
              </a:rPr>
              <a:t>Soil Moisture Runoff and Flooding</a:t>
            </a:r>
            <a:endParaRPr sz="3600" b="1" dirty="0">
              <a:solidFill>
                <a:schemeClr val="lt1"/>
              </a:solidFill>
            </a:endParaRPr>
          </a:p>
        </p:txBody>
      </p:sp>
      <p:pic>
        <p:nvPicPr>
          <p:cNvPr id="282" name="Google Shape;282;g3a113b3309b_0_0" descr="Map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50" y="3169736"/>
            <a:ext cx="45720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a113b3309b_0_0"/>
          <p:cNvSpPr/>
          <p:nvPr/>
        </p:nvSpPr>
        <p:spPr>
          <a:xfrm>
            <a:off x="1773043" y="4524606"/>
            <a:ext cx="1449600" cy="16059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a113b3309b_0_0"/>
          <p:cNvSpPr/>
          <p:nvPr/>
        </p:nvSpPr>
        <p:spPr>
          <a:xfrm>
            <a:off x="5602810" y="4524606"/>
            <a:ext cx="1449600" cy="16059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a113b3309b_0_0"/>
          <p:cNvSpPr txBox="1"/>
          <p:nvPr/>
        </p:nvSpPr>
        <p:spPr>
          <a:xfrm>
            <a:off x="1989302" y="4114802"/>
            <a:ext cx="104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a113b3309b_0_0"/>
          <p:cNvSpPr txBox="1"/>
          <p:nvPr/>
        </p:nvSpPr>
        <p:spPr>
          <a:xfrm>
            <a:off x="5928495" y="4114802"/>
            <a:ext cx="84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3a113b3309b_0_0"/>
          <p:cNvSpPr txBox="1"/>
          <p:nvPr/>
        </p:nvSpPr>
        <p:spPr>
          <a:xfrm>
            <a:off x="8040025" y="4865775"/>
            <a:ext cx="4218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(Above) Hourly animation of accumulated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rainfall runoff (mm) for the central Texas </a:t>
            </a:r>
            <a:b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flooding event of 4 July 2025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d6ab32f30_0_0"/>
          <p:cNvSpPr txBox="1"/>
          <p:nvPr/>
        </p:nvSpPr>
        <p:spPr>
          <a:xfrm>
            <a:off x="2542760" y="450484"/>
            <a:ext cx="710647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NLDAS-3 Development Timeline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1" name="Google Shape;381;g38d6ab32f30_0_0"/>
          <p:cNvGraphicFramePr/>
          <p:nvPr>
            <p:extLst>
              <p:ext uri="{D42A27DB-BD31-4B8C-83A1-F6EECF244321}">
                <p14:modId xmlns:p14="http://schemas.microsoft.com/office/powerpoint/2010/main" val="3422647606"/>
              </p:ext>
            </p:extLst>
          </p:nvPr>
        </p:nvGraphicFramePr>
        <p:xfrm>
          <a:off x="280988" y="1563229"/>
          <a:ext cx="11630025" cy="4105654"/>
        </p:xfrm>
        <a:graphic>
          <a:graphicData uri="http://schemas.openxmlformats.org/drawingml/2006/table">
            <a:tbl>
              <a:tblPr>
                <a:noFill/>
                <a:tableStyleId>{1DC676C6-E00E-4A8A-B203-7515B87E46F7}</a:tableStyleId>
              </a:tblPr>
              <a:tblGrid>
                <a:gridCol w="402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chemeClr val="lt1"/>
                          </a:solidFill>
                        </a:rPr>
                        <a:t>Product</a:t>
                      </a:r>
                      <a:endParaRPr sz="21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chemeClr val="lt1"/>
                          </a:solidFill>
                        </a:rPr>
                        <a:t>Variables</a:t>
                      </a:r>
                      <a:endParaRPr sz="21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chemeClr val="lt1"/>
                          </a:solidFill>
                        </a:rPr>
                        <a:t>Production Estimate</a:t>
                      </a:r>
                      <a:endParaRPr sz="21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NLDAS-3 surface meteorology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(hourly; Jan 2001 to Dec 2023)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2024 to near real-time in development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Precipitation, SW / LW down at the surface, 2-m T / q, 10-m winds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93C47D"/>
                          </a:solidFill>
                        </a:rPr>
                        <a:t>Beta version available now (daily / monthly-averages also available)</a:t>
                      </a:r>
                      <a:endParaRPr sz="2100" b="1" u="none" strike="noStrike" cap="none" dirty="0">
                        <a:solidFill>
                          <a:srgbClr val="93C47D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NLDAS-3 Open Loop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(no data assimilation)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Soil moisture/temps, snow, surface fluxes, groundwater, LAI, streamflow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93C47D"/>
                          </a:solidFill>
                        </a:rPr>
                        <a:t>Completed Nov 2025</a:t>
                      </a:r>
                      <a:endParaRPr sz="2100" b="1" u="none" strike="noStrike" cap="none" dirty="0">
                        <a:solidFill>
                          <a:srgbClr val="93C47D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NLDAS-3 Full DA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(multivariate data assimilation)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Same as Open Loop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93C47D"/>
                          </a:solidFill>
                        </a:rPr>
                        <a:t>Spring 2026</a:t>
                      </a:r>
                      <a:endParaRPr sz="2100" b="1" u="none" strike="noStrike" cap="none" dirty="0">
                        <a:solidFill>
                          <a:srgbClr val="93C47D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NLDAS-3 Forecasting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strike="noStrike" cap="none" dirty="0">
                          <a:solidFill>
                            <a:schemeClr val="lt1"/>
                          </a:solidFill>
                        </a:rPr>
                        <a:t>Soil moisture, hydrometeorology</a:t>
                      </a:r>
                      <a:endParaRPr sz="17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b="1" u="none" strike="noStrike" cap="none" dirty="0">
                          <a:solidFill>
                            <a:srgbClr val="93C47D"/>
                          </a:solidFill>
                        </a:rPr>
                        <a:t>2026</a:t>
                      </a:r>
                      <a:endParaRPr sz="2100" b="1" u="none" strike="noStrike" cap="none" dirty="0">
                        <a:solidFill>
                          <a:srgbClr val="93C47D"/>
                        </a:solidFill>
                      </a:endParaRPr>
                    </a:p>
                  </a:txBody>
                  <a:tcPr marL="91450" marR="91450" marT="91450" marB="9145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e8a366888_0_22"/>
          <p:cNvSpPr txBox="1"/>
          <p:nvPr/>
        </p:nvSpPr>
        <p:spPr>
          <a:xfrm>
            <a:off x="5659270" y="2233114"/>
            <a:ext cx="5650174" cy="239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THANK YOU !!!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endParaRPr lang="en-US" sz="35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NLDAS-3 project page </a:t>
            </a:r>
            <a:b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QR Code</a:t>
            </a:r>
          </a:p>
        </p:txBody>
      </p:sp>
      <p:pic>
        <p:nvPicPr>
          <p:cNvPr id="3" name="Picture 2" descr="Qr code&#10;&#10;AI-generated content may be incorrect.">
            <a:extLst>
              <a:ext uri="{FF2B5EF4-FFF2-40B4-BE49-F238E27FC236}">
                <a16:creationId xmlns:a16="http://schemas.microsoft.com/office/drawing/2014/main" id="{F6DA5BFE-864A-EB18-2E28-66F0D3D65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358804"/>
            <a:ext cx="4236778" cy="42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5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e8a366888_0_22"/>
          <p:cNvSpPr txBox="1"/>
          <p:nvPr/>
        </p:nvSpPr>
        <p:spPr>
          <a:xfrm>
            <a:off x="345300" y="1337480"/>
            <a:ext cx="11501400" cy="209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Hydrology Copilot Demonstration</a:t>
            </a:r>
            <a:b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5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(time permitting)</a:t>
            </a: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/>
          <p:nvPr/>
        </p:nvSpPr>
        <p:spPr>
          <a:xfrm>
            <a:off x="400050" y="195071"/>
            <a:ext cx="11501400" cy="79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is 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NLDAS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Version 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3?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8"/>
          <p:cNvSpPr txBox="1"/>
          <p:nvPr/>
        </p:nvSpPr>
        <p:spPr>
          <a:xfrm>
            <a:off x="63500" y="1231575"/>
            <a:ext cx="6255300" cy="5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NLDAS-3: Land &amp;</a:t>
            </a: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hydrologic </a:t>
            </a: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modeling system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Char char="•"/>
            </a:pP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Gets you closer to the ground-level impacts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 by</a:t>
            </a: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U.S. Drought Monitor/</a:t>
            </a:r>
            <a:r>
              <a:rPr lang="en-US" sz="2300" b="0" i="0" u="sng" strike="noStrike" cap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drought.go</a:t>
            </a:r>
            <a:r>
              <a:rPr lang="en-US" sz="2300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2300" u="sng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State-level climate offices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NIDIS, NWS, CPC, PSL 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00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OpenET, EDDI, QuickDRI, etc</a:t>
            </a: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746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2300"/>
              <a:buFont typeface="Calibri"/>
              <a:buChar char="•"/>
            </a:pP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SPoRT-LIS</a:t>
            </a:r>
            <a:endParaRPr sz="2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8900" y="1231575"/>
            <a:ext cx="5582600" cy="47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8912" y="1678278"/>
            <a:ext cx="5582600" cy="37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8"/>
          <p:cNvSpPr txBox="1"/>
          <p:nvPr/>
        </p:nvSpPr>
        <p:spPr>
          <a:xfrm>
            <a:off x="3275050" y="6239629"/>
            <a:ext cx="5897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57150" rIns="57150" bIns="5715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500"/>
              <a:buFont typeface="Avenir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NLDAS-3 details:  https://ldas.gsfc.nasa.gov/nldas/v3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8199849" y="1547808"/>
            <a:ext cx="3805800" cy="427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57150" rIns="57150" bIns="5715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Larger domain</a:t>
            </a:r>
            <a: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North America, Central America, &amp; Caribbean  </a:t>
            </a:r>
            <a:endParaRPr sz="2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Higher-resolution</a:t>
            </a:r>
            <a: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km for the entire domain</a:t>
            </a:r>
            <a:endParaRPr sz="2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&amp; water variables in </a:t>
            </a:r>
            <a:b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near real-time</a:t>
            </a:r>
            <a:endParaRPr sz="21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Improved satellite data assimilation for better estimates of soil moisture, snow, water storage, ET, runoff, etc.</a:t>
            </a:r>
            <a:endParaRPr sz="17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345300" y="300251"/>
            <a:ext cx="11501400" cy="84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27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NLDAS-3 Upgrades at a Glance: </a:t>
            </a:r>
            <a:r>
              <a:rPr lang="en-US" sz="2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Soil Moisture at 1 km over N. America</a:t>
            </a:r>
            <a:endParaRPr sz="2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00" y="1147625"/>
            <a:ext cx="8127449" cy="527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/>
          <p:nvPr/>
        </p:nvSpPr>
        <p:spPr>
          <a:xfrm>
            <a:off x="3358750" y="2847925"/>
            <a:ext cx="3805800" cy="1679400"/>
          </a:xfrm>
          <a:prstGeom prst="rect">
            <a:avLst/>
          </a:prstGeom>
          <a:noFill/>
          <a:ln w="198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9583" dist="19861" dir="5400000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127100" tIns="127100" rIns="127100" bIns="127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46"/>
              <a:buFont typeface="Arial"/>
              <a:buNone/>
            </a:pPr>
            <a:endParaRPr sz="1945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67;p33">
            <a:extLst>
              <a:ext uri="{FF2B5EF4-FFF2-40B4-BE49-F238E27FC236}">
                <a16:creationId xmlns:a16="http://schemas.microsoft.com/office/drawing/2014/main" id="{8D53F852-28FA-56A6-25D7-57F05D153AB2}"/>
              </a:ext>
            </a:extLst>
          </p:cNvPr>
          <p:cNvSpPr txBox="1"/>
          <p:nvPr/>
        </p:nvSpPr>
        <p:spPr>
          <a:xfrm>
            <a:off x="3028967" y="4418142"/>
            <a:ext cx="1691827" cy="115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100" tIns="127100" rIns="127100" bIns="1271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45"/>
              <a:buFont typeface="Arial"/>
              <a:buNone/>
            </a:pPr>
            <a:r>
              <a:rPr lang="en-US" sz="1945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Avenir"/>
                <a:sym typeface="Avenir"/>
              </a:rPr>
              <a:t>NLDAS-2</a:t>
            </a:r>
            <a:br>
              <a:rPr lang="en-US" sz="1945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Avenir"/>
                <a:sym typeface="Avenir"/>
              </a:rPr>
            </a:br>
            <a:r>
              <a:rPr lang="en-US" sz="1945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Avenir"/>
                <a:cs typeface="Avenir"/>
                <a:sym typeface="Avenir"/>
              </a:rPr>
              <a:t>&amp; SPoRT-LIS extent</a:t>
            </a:r>
            <a:endParaRPr sz="1945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0"/>
          <p:cNvSpPr/>
          <p:nvPr/>
        </p:nvSpPr>
        <p:spPr>
          <a:xfrm>
            <a:off x="2310898" y="1331325"/>
            <a:ext cx="4924800" cy="741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30"/>
          <p:cNvGrpSpPr/>
          <p:nvPr/>
        </p:nvGrpSpPr>
        <p:grpSpPr>
          <a:xfrm>
            <a:off x="2380031" y="1377156"/>
            <a:ext cx="5204016" cy="1600546"/>
            <a:chOff x="3570045" y="2065735"/>
            <a:chExt cx="7806024" cy="2400818"/>
          </a:xfrm>
        </p:grpSpPr>
        <p:pic>
          <p:nvPicPr>
            <p:cNvPr id="98" name="Google Shape;98;p30"/>
            <p:cNvPicPr preferRelativeResize="0"/>
            <p:nvPr/>
          </p:nvPicPr>
          <p:blipFill rotWithShape="1">
            <a:blip r:embed="rId3">
              <a:alphaModFix/>
            </a:blip>
            <a:srcRect l="28233" t="20542" r="40719" b="71273"/>
            <a:stretch/>
          </p:blipFill>
          <p:spPr>
            <a:xfrm>
              <a:off x="3570045" y="2065735"/>
              <a:ext cx="7201852" cy="10007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99" name="Google Shape;99;p30"/>
            <p:cNvSpPr/>
            <p:nvPr/>
          </p:nvSpPr>
          <p:spPr>
            <a:xfrm rot="-5400000">
              <a:off x="6571043" y="3405303"/>
              <a:ext cx="1359300" cy="763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0"/>
            <p:cNvSpPr txBox="1"/>
            <p:nvPr/>
          </p:nvSpPr>
          <p:spPr>
            <a:xfrm>
              <a:off x="7571769" y="3177067"/>
              <a:ext cx="38043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dirty="0">
                  <a:solidFill>
                    <a:srgbClr val="FF0000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Satellite Data Assimilation </a:t>
              </a:r>
              <a:r>
                <a:rPr lang="en-US" sz="1467" b="0" i="0" u="none" strike="noStrike" cap="none" dirty="0">
                  <a:solidFill>
                    <a:schemeClr val="dk1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(soil moisture, snow, terrestrial water, vegetation)</a:t>
              </a:r>
              <a:endParaRPr sz="14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01;p30"/>
          <p:cNvGrpSpPr/>
          <p:nvPr/>
        </p:nvGrpSpPr>
        <p:grpSpPr>
          <a:xfrm>
            <a:off x="2840890" y="3011661"/>
            <a:ext cx="3908697" cy="3541540"/>
            <a:chOff x="5097568" y="4519059"/>
            <a:chExt cx="6213163" cy="5629539"/>
          </a:xfrm>
        </p:grpSpPr>
        <p:sp>
          <p:nvSpPr>
            <p:cNvPr id="102" name="Google Shape;102;p30"/>
            <p:cNvSpPr/>
            <p:nvPr/>
          </p:nvSpPr>
          <p:spPr>
            <a:xfrm>
              <a:off x="5097568" y="4519059"/>
              <a:ext cx="6213163" cy="562953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endParaRPr sz="1467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0"/>
            <p:cNvSpPr txBox="1"/>
            <p:nvPr/>
          </p:nvSpPr>
          <p:spPr>
            <a:xfrm>
              <a:off x="6612915" y="4649697"/>
              <a:ext cx="4360160" cy="864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Land Information System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Running Noah-MP model</a:t>
              </a: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04;p30"/>
            <p:cNvGrpSpPr/>
            <p:nvPr/>
          </p:nvGrpSpPr>
          <p:grpSpPr>
            <a:xfrm>
              <a:off x="5625749" y="5705646"/>
              <a:ext cx="5156799" cy="4052958"/>
              <a:chOff x="219202" y="979300"/>
              <a:chExt cx="5715000" cy="4491675"/>
            </a:xfrm>
          </p:grpSpPr>
          <p:pic>
            <p:nvPicPr>
              <p:cNvPr id="105" name="Google Shape;105;p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19202" y="979300"/>
                <a:ext cx="5715000" cy="4486275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65882"/>
                  </a:srgbClr>
                </a:outerShdw>
              </a:effectLst>
            </p:spPr>
          </p:pic>
          <p:grpSp>
            <p:nvGrpSpPr>
              <p:cNvPr id="106" name="Google Shape;106;p30"/>
              <p:cNvGrpSpPr/>
              <p:nvPr/>
            </p:nvGrpSpPr>
            <p:grpSpPr>
              <a:xfrm>
                <a:off x="219350" y="1782875"/>
                <a:ext cx="4976100" cy="3688100"/>
                <a:chOff x="219350" y="1782875"/>
                <a:chExt cx="4976100" cy="3688100"/>
              </a:xfrm>
            </p:grpSpPr>
            <p:sp>
              <p:nvSpPr>
                <p:cNvPr id="107" name="Google Shape;107;p30"/>
                <p:cNvSpPr/>
                <p:nvPr/>
              </p:nvSpPr>
              <p:spPr>
                <a:xfrm>
                  <a:off x="223300" y="1782875"/>
                  <a:ext cx="4738075" cy="13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23" h="55685" extrusionOk="0">
                      <a:moveTo>
                        <a:pt x="0" y="15073"/>
                      </a:moveTo>
                      <a:lnTo>
                        <a:pt x="2931" y="14654"/>
                      </a:lnTo>
                      <a:lnTo>
                        <a:pt x="4884" y="11444"/>
                      </a:lnTo>
                      <a:lnTo>
                        <a:pt x="7397" y="10188"/>
                      </a:lnTo>
                      <a:lnTo>
                        <a:pt x="10746" y="4885"/>
                      </a:lnTo>
                      <a:lnTo>
                        <a:pt x="17864" y="0"/>
                      </a:lnTo>
                      <a:lnTo>
                        <a:pt x="24144" y="4048"/>
                      </a:lnTo>
                      <a:lnTo>
                        <a:pt x="29168" y="9490"/>
                      </a:lnTo>
                      <a:lnTo>
                        <a:pt x="31541" y="9490"/>
                      </a:lnTo>
                      <a:lnTo>
                        <a:pt x="35309" y="12840"/>
                      </a:lnTo>
                      <a:lnTo>
                        <a:pt x="43403" y="17725"/>
                      </a:lnTo>
                      <a:lnTo>
                        <a:pt x="46194" y="17306"/>
                      </a:lnTo>
                      <a:lnTo>
                        <a:pt x="49823" y="17585"/>
                      </a:lnTo>
                      <a:lnTo>
                        <a:pt x="58057" y="24284"/>
                      </a:lnTo>
                      <a:lnTo>
                        <a:pt x="65035" y="27075"/>
                      </a:lnTo>
                      <a:lnTo>
                        <a:pt x="69361" y="31541"/>
                      </a:lnTo>
                      <a:lnTo>
                        <a:pt x="73967" y="33216"/>
                      </a:lnTo>
                      <a:lnTo>
                        <a:pt x="76619" y="35728"/>
                      </a:lnTo>
                      <a:lnTo>
                        <a:pt x="89458" y="39915"/>
                      </a:lnTo>
                      <a:lnTo>
                        <a:pt x="93366" y="39356"/>
                      </a:lnTo>
                      <a:lnTo>
                        <a:pt x="102158" y="44660"/>
                      </a:lnTo>
                      <a:lnTo>
                        <a:pt x="109694" y="45916"/>
                      </a:lnTo>
                      <a:lnTo>
                        <a:pt x="112904" y="47590"/>
                      </a:lnTo>
                      <a:lnTo>
                        <a:pt x="134676" y="46614"/>
                      </a:lnTo>
                      <a:lnTo>
                        <a:pt x="150865" y="46893"/>
                      </a:lnTo>
                      <a:lnTo>
                        <a:pt x="181708" y="47730"/>
                      </a:lnTo>
                      <a:lnTo>
                        <a:pt x="188825" y="48847"/>
                      </a:lnTo>
                      <a:lnTo>
                        <a:pt x="189523" y="50242"/>
                      </a:lnTo>
                      <a:lnTo>
                        <a:pt x="180172" y="53312"/>
                      </a:lnTo>
                      <a:lnTo>
                        <a:pt x="183522" y="54569"/>
                      </a:lnTo>
                      <a:lnTo>
                        <a:pt x="185336" y="55685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0"/>
                <p:cNvSpPr/>
                <p:nvPr/>
              </p:nvSpPr>
              <p:spPr>
                <a:xfrm>
                  <a:off x="4030200" y="3174325"/>
                  <a:ext cx="831650" cy="65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66" h="26246" extrusionOk="0">
                      <a:moveTo>
                        <a:pt x="33078" y="0"/>
                      </a:moveTo>
                      <a:lnTo>
                        <a:pt x="33266" y="483"/>
                      </a:lnTo>
                      <a:lnTo>
                        <a:pt x="28943" y="2014"/>
                      </a:lnTo>
                      <a:lnTo>
                        <a:pt x="24486" y="2766"/>
                      </a:lnTo>
                      <a:lnTo>
                        <a:pt x="17821" y="5558"/>
                      </a:lnTo>
                      <a:lnTo>
                        <a:pt x="13110" y="6992"/>
                      </a:lnTo>
                      <a:lnTo>
                        <a:pt x="19460" y="10474"/>
                      </a:lnTo>
                      <a:lnTo>
                        <a:pt x="21508" y="15595"/>
                      </a:lnTo>
                      <a:lnTo>
                        <a:pt x="24171" y="17438"/>
                      </a:lnTo>
                      <a:lnTo>
                        <a:pt x="31545" y="20306"/>
                      </a:lnTo>
                      <a:lnTo>
                        <a:pt x="24171" y="23379"/>
                      </a:lnTo>
                      <a:lnTo>
                        <a:pt x="12086" y="23788"/>
                      </a:lnTo>
                      <a:lnTo>
                        <a:pt x="0" y="26246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0"/>
                <p:cNvSpPr/>
                <p:nvPr/>
              </p:nvSpPr>
              <p:spPr>
                <a:xfrm>
                  <a:off x="3985625" y="3829050"/>
                  <a:ext cx="2476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6" h="4905" extrusionOk="0">
                      <a:moveTo>
                        <a:pt x="1952" y="0"/>
                      </a:moveTo>
                      <a:lnTo>
                        <a:pt x="500" y="572"/>
                      </a:lnTo>
                      <a:lnTo>
                        <a:pt x="0" y="1024"/>
                      </a:lnTo>
                      <a:lnTo>
                        <a:pt x="309" y="1619"/>
                      </a:lnTo>
                      <a:lnTo>
                        <a:pt x="1762" y="1953"/>
                      </a:lnTo>
                      <a:lnTo>
                        <a:pt x="4786" y="1976"/>
                      </a:lnTo>
                      <a:lnTo>
                        <a:pt x="5548" y="2453"/>
                      </a:lnTo>
                      <a:lnTo>
                        <a:pt x="8953" y="3524"/>
                      </a:lnTo>
                      <a:lnTo>
                        <a:pt x="9549" y="3810"/>
                      </a:lnTo>
                      <a:lnTo>
                        <a:pt x="9810" y="4215"/>
                      </a:lnTo>
                      <a:lnTo>
                        <a:pt x="9906" y="4905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0"/>
                <p:cNvSpPr/>
                <p:nvPr/>
              </p:nvSpPr>
              <p:spPr>
                <a:xfrm>
                  <a:off x="3877550" y="3950500"/>
                  <a:ext cx="354525" cy="24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1" h="9763" extrusionOk="0">
                      <a:moveTo>
                        <a:pt x="14181" y="0"/>
                      </a:moveTo>
                      <a:lnTo>
                        <a:pt x="7799" y="2000"/>
                      </a:lnTo>
                      <a:lnTo>
                        <a:pt x="6061" y="2881"/>
                      </a:lnTo>
                      <a:lnTo>
                        <a:pt x="3656" y="4096"/>
                      </a:lnTo>
                      <a:lnTo>
                        <a:pt x="2061" y="5667"/>
                      </a:lnTo>
                      <a:lnTo>
                        <a:pt x="1465" y="6739"/>
                      </a:lnTo>
                      <a:lnTo>
                        <a:pt x="1488" y="8275"/>
                      </a:lnTo>
                      <a:lnTo>
                        <a:pt x="0" y="9763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30"/>
                <p:cNvSpPr/>
                <p:nvPr/>
              </p:nvSpPr>
              <p:spPr>
                <a:xfrm>
                  <a:off x="2981550" y="4191825"/>
                  <a:ext cx="898750" cy="4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0" h="19684" extrusionOk="0">
                      <a:moveTo>
                        <a:pt x="35950" y="0"/>
                      </a:moveTo>
                      <a:lnTo>
                        <a:pt x="33524" y="551"/>
                      </a:lnTo>
                      <a:lnTo>
                        <a:pt x="28727" y="2150"/>
                      </a:lnTo>
                      <a:lnTo>
                        <a:pt x="25584" y="3749"/>
                      </a:lnTo>
                      <a:lnTo>
                        <a:pt x="24978" y="4135"/>
                      </a:lnTo>
                      <a:lnTo>
                        <a:pt x="25033" y="5569"/>
                      </a:lnTo>
                      <a:lnTo>
                        <a:pt x="23268" y="7554"/>
                      </a:lnTo>
                      <a:lnTo>
                        <a:pt x="20953" y="8436"/>
                      </a:lnTo>
                      <a:lnTo>
                        <a:pt x="16376" y="8767"/>
                      </a:lnTo>
                      <a:lnTo>
                        <a:pt x="13730" y="9649"/>
                      </a:lnTo>
                      <a:lnTo>
                        <a:pt x="9153" y="12516"/>
                      </a:lnTo>
                      <a:lnTo>
                        <a:pt x="4136" y="15659"/>
                      </a:lnTo>
                      <a:lnTo>
                        <a:pt x="0" y="17313"/>
                      </a:lnTo>
                      <a:lnTo>
                        <a:pt x="111" y="19684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30"/>
                <p:cNvSpPr/>
                <p:nvPr/>
              </p:nvSpPr>
              <p:spPr>
                <a:xfrm>
                  <a:off x="2984325" y="4679800"/>
                  <a:ext cx="770550" cy="48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22" h="19353" extrusionOk="0">
                      <a:moveTo>
                        <a:pt x="0" y="0"/>
                      </a:moveTo>
                      <a:lnTo>
                        <a:pt x="2757" y="1433"/>
                      </a:lnTo>
                      <a:lnTo>
                        <a:pt x="6285" y="6616"/>
                      </a:lnTo>
                      <a:lnTo>
                        <a:pt x="7609" y="6561"/>
                      </a:lnTo>
                      <a:lnTo>
                        <a:pt x="8325" y="7278"/>
                      </a:lnTo>
                      <a:lnTo>
                        <a:pt x="10145" y="8326"/>
                      </a:lnTo>
                      <a:lnTo>
                        <a:pt x="10641" y="9153"/>
                      </a:lnTo>
                      <a:lnTo>
                        <a:pt x="10807" y="9924"/>
                      </a:lnTo>
                      <a:lnTo>
                        <a:pt x="12406" y="10696"/>
                      </a:lnTo>
                      <a:lnTo>
                        <a:pt x="14391" y="10696"/>
                      </a:lnTo>
                      <a:lnTo>
                        <a:pt x="16431" y="12185"/>
                      </a:lnTo>
                      <a:lnTo>
                        <a:pt x="17974" y="13839"/>
                      </a:lnTo>
                      <a:lnTo>
                        <a:pt x="20015" y="15549"/>
                      </a:lnTo>
                      <a:lnTo>
                        <a:pt x="22827" y="16155"/>
                      </a:lnTo>
                      <a:lnTo>
                        <a:pt x="24977" y="16486"/>
                      </a:lnTo>
                      <a:lnTo>
                        <a:pt x="26686" y="17148"/>
                      </a:lnTo>
                      <a:lnTo>
                        <a:pt x="28892" y="18250"/>
                      </a:lnTo>
                      <a:lnTo>
                        <a:pt x="30822" y="19353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30"/>
                <p:cNvSpPr/>
                <p:nvPr/>
              </p:nvSpPr>
              <p:spPr>
                <a:xfrm>
                  <a:off x="3753300" y="5163350"/>
                  <a:ext cx="1431950" cy="3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78" h="12167" extrusionOk="0">
                      <a:moveTo>
                        <a:pt x="0" y="0"/>
                      </a:moveTo>
                      <a:lnTo>
                        <a:pt x="670" y="52"/>
                      </a:lnTo>
                      <a:lnTo>
                        <a:pt x="6083" y="1289"/>
                      </a:lnTo>
                      <a:lnTo>
                        <a:pt x="12992" y="2320"/>
                      </a:lnTo>
                      <a:lnTo>
                        <a:pt x="16394" y="2784"/>
                      </a:lnTo>
                      <a:lnTo>
                        <a:pt x="19694" y="3660"/>
                      </a:lnTo>
                      <a:lnTo>
                        <a:pt x="21962" y="4228"/>
                      </a:lnTo>
                      <a:lnTo>
                        <a:pt x="23612" y="4795"/>
                      </a:lnTo>
                      <a:lnTo>
                        <a:pt x="27634" y="5156"/>
                      </a:lnTo>
                      <a:lnTo>
                        <a:pt x="32377" y="5620"/>
                      </a:lnTo>
                      <a:lnTo>
                        <a:pt x="34027" y="6032"/>
                      </a:lnTo>
                      <a:lnTo>
                        <a:pt x="38306" y="6444"/>
                      </a:lnTo>
                      <a:lnTo>
                        <a:pt x="41502" y="6496"/>
                      </a:lnTo>
                      <a:lnTo>
                        <a:pt x="42688" y="6754"/>
                      </a:lnTo>
                      <a:lnTo>
                        <a:pt x="49081" y="7012"/>
                      </a:lnTo>
                      <a:lnTo>
                        <a:pt x="52329" y="7837"/>
                      </a:lnTo>
                      <a:lnTo>
                        <a:pt x="55062" y="8713"/>
                      </a:lnTo>
                      <a:lnTo>
                        <a:pt x="56711" y="9641"/>
                      </a:lnTo>
                      <a:lnTo>
                        <a:pt x="57278" y="10105"/>
                      </a:lnTo>
                      <a:lnTo>
                        <a:pt x="57278" y="12167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67"/>
                    <a:buFont typeface="Arial"/>
                    <a:buNone/>
                  </a:pPr>
                  <a:endParaRPr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14" name="Google Shape;114;p30"/>
                <p:cNvCxnSpPr/>
                <p:nvPr/>
              </p:nvCxnSpPr>
              <p:spPr>
                <a:xfrm rot="10800000">
                  <a:off x="219350" y="5465850"/>
                  <a:ext cx="49761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</p:cxnSp>
            <p:cxnSp>
              <p:nvCxnSpPr>
                <p:cNvPr id="115" name="Google Shape;115;p30"/>
                <p:cNvCxnSpPr/>
                <p:nvPr/>
              </p:nvCxnSpPr>
              <p:spPr>
                <a:xfrm flipH="1">
                  <a:off x="219700" y="2144875"/>
                  <a:ext cx="2400" cy="3326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65490"/>
                    </a:srgbClr>
                  </a:outerShdw>
                </a:effectLst>
              </p:spPr>
            </p:cxnSp>
          </p:grpSp>
        </p:grpSp>
        <p:pic>
          <p:nvPicPr>
            <p:cNvPr id="116" name="Google Shape;116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60658" y="4647986"/>
              <a:ext cx="1152258" cy="955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30"/>
          <p:cNvGrpSpPr/>
          <p:nvPr/>
        </p:nvGrpSpPr>
        <p:grpSpPr>
          <a:xfrm>
            <a:off x="124939" y="2568562"/>
            <a:ext cx="2796629" cy="3949606"/>
            <a:chOff x="187408" y="3852842"/>
            <a:chExt cx="4194944" cy="5924409"/>
          </a:xfrm>
        </p:grpSpPr>
        <p:pic>
          <p:nvPicPr>
            <p:cNvPr id="118" name="Google Shape;118;p30"/>
            <p:cNvPicPr preferRelativeResize="0"/>
            <p:nvPr/>
          </p:nvPicPr>
          <p:blipFill rotWithShape="1">
            <a:blip r:embed="rId3">
              <a:alphaModFix/>
            </a:blip>
            <a:srcRect l="10608" t="55661" r="84321" b="34736"/>
            <a:stretch/>
          </p:blipFill>
          <p:spPr>
            <a:xfrm>
              <a:off x="545163" y="5579938"/>
              <a:ext cx="1107457" cy="1105862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9" name="Google Shape;119;p30" descr="MERRA-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7408" y="3852842"/>
              <a:ext cx="2267007" cy="1366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30" descr="CERES Clouds and Earth's Radiant Energy System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6988" y="7046715"/>
              <a:ext cx="1163807" cy="1163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30" descr="GOES-16 | The NASA / NOAA weather research satellite GOES-16… | Flick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408" y="8571437"/>
              <a:ext cx="1807837" cy="1205814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2" name="Google Shape;122;p30"/>
            <p:cNvSpPr/>
            <p:nvPr/>
          </p:nvSpPr>
          <p:spPr>
            <a:xfrm rot="10800000">
              <a:off x="1872148" y="6675675"/>
              <a:ext cx="2318851" cy="76312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0"/>
            <p:cNvSpPr txBox="1"/>
            <p:nvPr/>
          </p:nvSpPr>
          <p:spPr>
            <a:xfrm>
              <a:off x="1983372" y="5637212"/>
              <a:ext cx="2398980" cy="1154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dirty="0">
                  <a:solidFill>
                    <a:srgbClr val="FF0000"/>
                  </a:solidFill>
                  <a:highlight>
                    <a:schemeClr val="lt1"/>
                  </a:highlight>
                  <a:latin typeface="Arial"/>
                  <a:ea typeface="Arial"/>
                  <a:cs typeface="Arial"/>
                  <a:sym typeface="Arial"/>
                </a:rPr>
                <a:t>Blended meteorological inputs</a:t>
              </a:r>
              <a:endParaRPr sz="1400" b="0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30"/>
          <p:cNvSpPr txBox="1"/>
          <p:nvPr/>
        </p:nvSpPr>
        <p:spPr>
          <a:xfrm>
            <a:off x="190787" y="1331316"/>
            <a:ext cx="1932900" cy="66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Improvements in red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30"/>
          <p:cNvGrpSpPr/>
          <p:nvPr/>
        </p:nvGrpSpPr>
        <p:grpSpPr>
          <a:xfrm>
            <a:off x="6752886" y="1359039"/>
            <a:ext cx="5084286" cy="3024639"/>
            <a:chOff x="10086465" y="2252879"/>
            <a:chExt cx="7626429" cy="4536958"/>
          </a:xfrm>
        </p:grpSpPr>
        <p:grpSp>
          <p:nvGrpSpPr>
            <p:cNvPr id="126" name="Google Shape;126;p30"/>
            <p:cNvGrpSpPr/>
            <p:nvPr/>
          </p:nvGrpSpPr>
          <p:grpSpPr>
            <a:xfrm>
              <a:off x="11722852" y="2252879"/>
              <a:ext cx="5990042" cy="4536958"/>
              <a:chOff x="11683656" y="3000031"/>
              <a:chExt cx="5990042" cy="4536958"/>
            </a:xfrm>
          </p:grpSpPr>
          <p:pic>
            <p:nvPicPr>
              <p:cNvPr id="127" name="Google Shape;127;p30"/>
              <p:cNvPicPr preferRelativeResize="0"/>
              <p:nvPr/>
            </p:nvPicPr>
            <p:blipFill rotWithShape="1">
              <a:blip r:embed="rId3">
                <a:alphaModFix/>
              </a:blip>
              <a:srcRect l="60593" t="15633" b="30884"/>
              <a:stretch/>
            </p:blipFill>
            <p:spPr>
              <a:xfrm>
                <a:off x="11683656" y="3250969"/>
                <a:ext cx="5990042" cy="428602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</p:pic>
          <p:sp>
            <p:nvSpPr>
              <p:cNvPr id="128" name="Google Shape;128;p30"/>
              <p:cNvSpPr txBox="1"/>
              <p:nvPr/>
            </p:nvSpPr>
            <p:spPr>
              <a:xfrm>
                <a:off x="12440962" y="3000031"/>
                <a:ext cx="4755400" cy="1154451"/>
              </a:xfrm>
              <a:prstGeom prst="rect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67"/>
                  <a:buFont typeface="Arial"/>
                  <a:buNone/>
                </a:pPr>
                <a:r>
                  <a:rPr lang="en-US" sz="1467" b="1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High resolution outputs </a:t>
                </a:r>
                <a:br>
                  <a:rPr lang="en-US" sz="1467" b="1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(water, energy, carbon fluxes)</a:t>
                </a:r>
                <a:endParaRPr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67"/>
                  <a:buFont typeface="Arial"/>
                  <a:buNone/>
                </a:pPr>
                <a:r>
                  <a:rPr lang="en-US" sz="1467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over a </a:t>
                </a:r>
                <a:r>
                  <a:rPr lang="en-US" sz="1467" b="1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larger domain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" name="Google Shape;129;p30"/>
            <p:cNvSpPr/>
            <p:nvPr/>
          </p:nvSpPr>
          <p:spPr>
            <a:xfrm rot="10800000">
              <a:off x="10086465" y="5334135"/>
              <a:ext cx="1597200" cy="763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130;p30"/>
          <p:cNvGrpSpPr/>
          <p:nvPr/>
        </p:nvGrpSpPr>
        <p:grpSpPr>
          <a:xfrm>
            <a:off x="7774747" y="4390664"/>
            <a:ext cx="4064157" cy="2234919"/>
            <a:chOff x="7774747" y="4390664"/>
            <a:chExt cx="4064157" cy="2234919"/>
          </a:xfrm>
        </p:grpSpPr>
        <p:sp>
          <p:nvSpPr>
            <p:cNvPr id="131" name="Google Shape;131;p30"/>
            <p:cNvSpPr/>
            <p:nvPr/>
          </p:nvSpPr>
          <p:spPr>
            <a:xfrm>
              <a:off x="7774747" y="5063713"/>
              <a:ext cx="4064156" cy="156187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2" name="Google Shape;132;p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891399" y="5659921"/>
              <a:ext cx="772002" cy="895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3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60545" y="5699901"/>
              <a:ext cx="2778957" cy="815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30"/>
            <p:cNvSpPr txBox="1"/>
            <p:nvPr/>
          </p:nvSpPr>
          <p:spPr>
            <a:xfrm>
              <a:off x="7913292" y="5109626"/>
              <a:ext cx="3925612" cy="5438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Providing </a:t>
              </a:r>
              <a:r>
                <a:rPr lang="en-US"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real-time </a:t>
              </a:r>
              <a:r>
                <a:rPr lang="en-US" sz="1467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cloud-based </a:t>
              </a:r>
              <a:r>
                <a:rPr lang="en-US"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outputs </a:t>
              </a:r>
              <a:r>
                <a:rPr lang="en-US" sz="1467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(with </a:t>
              </a:r>
              <a:r>
                <a:rPr lang="en-US"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more variables</a:t>
              </a:r>
              <a:r>
                <a:rPr lang="en-US" sz="1467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 &amp;</a:t>
              </a:r>
              <a:r>
                <a:rPr lang="en-US" sz="1467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analysis </a:t>
              </a:r>
              <a:r>
                <a:rPr lang="en-US" sz="1467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platforms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0"/>
            <p:cNvSpPr/>
            <p:nvPr/>
          </p:nvSpPr>
          <p:spPr>
            <a:xfrm rot="-5400000">
              <a:off x="9549006" y="4463864"/>
              <a:ext cx="655200" cy="5088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</a:pPr>
              <a:endParaRPr sz="9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30"/>
          <p:cNvSpPr txBox="1"/>
          <p:nvPr/>
        </p:nvSpPr>
        <p:spPr>
          <a:xfrm>
            <a:off x="446359" y="248462"/>
            <a:ext cx="10958100" cy="87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NLDAS-3 System Setup and Improvements</a:t>
            </a: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8"/>
          <p:cNvSpPr txBox="1"/>
          <p:nvPr/>
        </p:nvSpPr>
        <p:spPr>
          <a:xfrm>
            <a:off x="5297733" y="3396517"/>
            <a:ext cx="14124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Known denning elevations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9" name="Google Shape;179;p38"/>
          <p:cNvCxnSpPr/>
          <p:nvPr/>
        </p:nvCxnSpPr>
        <p:spPr>
          <a:xfrm flipH="1">
            <a:off x="5505867" y="3914117"/>
            <a:ext cx="420400" cy="34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0" name="Google Shape;180;p38"/>
          <p:cNvSpPr txBox="1"/>
          <p:nvPr/>
        </p:nvSpPr>
        <p:spPr>
          <a:xfrm>
            <a:off x="463547" y="241528"/>
            <a:ext cx="11264907" cy="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Calibri"/>
              <a:buNone/>
            </a:pPr>
            <a:r>
              <a:rPr lang="en-US" sz="2667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NLDAS-3 Standardized Precipitation Index Example:</a:t>
            </a:r>
            <a:endParaRPr sz="2667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Calibri"/>
              <a:buNone/>
            </a:pPr>
            <a:r>
              <a:rPr lang="en-US" sz="2667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2012 Midwest Drought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9496" y="1331946"/>
            <a:ext cx="4810451" cy="497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48325"/>
            <a:ext cx="4625950" cy="359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2275" y="2892011"/>
            <a:ext cx="3863299" cy="2958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/>
          <p:nvPr/>
        </p:nvSpPr>
        <p:spPr>
          <a:xfrm>
            <a:off x="5297733" y="3396517"/>
            <a:ext cx="14124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Known denning elevations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9" name="Google Shape;189;p37"/>
          <p:cNvCxnSpPr/>
          <p:nvPr/>
        </p:nvCxnSpPr>
        <p:spPr>
          <a:xfrm flipH="1">
            <a:off x="5505867" y="3914117"/>
            <a:ext cx="420400" cy="34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0" name="Google Shape;190;p37"/>
          <p:cNvSpPr txBox="1"/>
          <p:nvPr/>
        </p:nvSpPr>
        <p:spPr>
          <a:xfrm>
            <a:off x="115615" y="268032"/>
            <a:ext cx="11612840" cy="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Calibri"/>
              <a:buNone/>
            </a:pPr>
            <a:r>
              <a:rPr lang="en-US" sz="2667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Example Soil Moisture Percentiles (retrospective)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Calibri"/>
              <a:buNone/>
            </a:pPr>
            <a:r>
              <a:rPr lang="en-US" sz="2667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vs.  2010 Drought Monitor Conditions Maps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7"/>
          <p:cNvSpPr/>
          <p:nvPr/>
        </p:nvSpPr>
        <p:spPr>
          <a:xfrm>
            <a:off x="4146551" y="2349600"/>
            <a:ext cx="246286" cy="410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5075" y="1863900"/>
            <a:ext cx="5920176" cy="457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7" descr="Chart, scatter char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030" y="2250017"/>
            <a:ext cx="5314837" cy="3986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g3836fb8696e_14_15"/>
          <p:cNvCxnSpPr/>
          <p:nvPr/>
        </p:nvCxnSpPr>
        <p:spPr>
          <a:xfrm flipH="1">
            <a:off x="5505967" y="3914117"/>
            <a:ext cx="420300" cy="34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5" name="Google Shape;305;g3836fb8696e_14_15"/>
          <p:cNvSpPr txBox="1"/>
          <p:nvPr/>
        </p:nvSpPr>
        <p:spPr>
          <a:xfrm>
            <a:off x="463547" y="268032"/>
            <a:ext cx="112650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90"/>
              <a:buFont typeface="Calibri"/>
              <a:buNone/>
            </a:pPr>
            <a:r>
              <a:rPr lang="en-US" sz="2800" b="1" dirty="0">
                <a:solidFill>
                  <a:schemeClr val="lt1"/>
                </a:solidFill>
              </a:rPr>
              <a:t>Other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Derived Products Co-Development Examples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836fb8696e_14_15"/>
          <p:cNvSpPr txBox="1"/>
          <p:nvPr/>
        </p:nvSpPr>
        <p:spPr>
          <a:xfrm>
            <a:off x="213485" y="1245863"/>
            <a:ext cx="529248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Lawn-and-Garden Moisture Index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apacity of soil moisture to sustain healthy lawns and gardens (NASA  + AL State Climate Office)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3836fb8696e_14_15" descr="Chart, surface char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809" y="2264835"/>
            <a:ext cx="3351834" cy="432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836fb8696e_14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081" y="2386903"/>
            <a:ext cx="5437466" cy="434889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836fb8696e_14_15"/>
          <p:cNvSpPr txBox="1"/>
          <p:nvPr/>
        </p:nvSpPr>
        <p:spPr>
          <a:xfrm>
            <a:off x="6137075" y="1261590"/>
            <a:ext cx="574547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Drought Fingerprint Plot: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hort- (6mo) and long-term (5yr) SPI of antecedent cumulative precip; 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dapting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NLDAS-3 forcing (NASA  + TX State Climate Office)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>
            <a:spLocks noGrp="1"/>
          </p:cNvSpPr>
          <p:nvPr>
            <p:ph type="title"/>
          </p:nvPr>
        </p:nvSpPr>
        <p:spPr>
          <a:xfrm>
            <a:off x="838200" y="407371"/>
            <a:ext cx="10515600" cy="7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Soil Moisture Volatility Index (SMVI)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4"/>
          <p:cNvSpPr txBox="1">
            <a:spLocks noGrp="1"/>
          </p:cNvSpPr>
          <p:nvPr>
            <p:ph type="body" idx="1"/>
          </p:nvPr>
        </p:nvSpPr>
        <p:spPr>
          <a:xfrm>
            <a:off x="168605" y="1159727"/>
            <a:ext cx="10515599" cy="389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>
                <a:solidFill>
                  <a:schemeClr val="lt1"/>
                </a:solidFill>
              </a:rPr>
              <a:t>From Osman et al. (2021; </a:t>
            </a:r>
            <a:r>
              <a:rPr lang="en-US" i="1" dirty="0">
                <a:solidFill>
                  <a:schemeClr val="lt1"/>
                </a:solidFill>
              </a:rPr>
              <a:t>Hydrol. Earth Syst. Sci.</a:t>
            </a:r>
            <a:r>
              <a:rPr lang="en-US" dirty="0">
                <a:solidFill>
                  <a:schemeClr val="lt1"/>
                </a:solidFill>
              </a:rPr>
              <a:t>) publication</a:t>
            </a:r>
            <a:endParaRPr dirty="0">
              <a:solidFill>
                <a:schemeClr val="lt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US" dirty="0">
                <a:solidFill>
                  <a:schemeClr val="lt1"/>
                </a:solidFill>
              </a:rPr>
              <a:t>Motivated by stock market trend analysis, SMVI examines 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soil moisture trends for rapid and significant changes</a:t>
            </a:r>
            <a:endParaRPr dirty="0">
              <a:solidFill>
                <a:schemeClr val="lt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US" dirty="0">
                <a:solidFill>
                  <a:schemeClr val="lt1"/>
                </a:solidFill>
              </a:rPr>
              <a:t>Designed to capture fast soil moisture declines as one indicator 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contributing to flash drought onset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>
                <a:solidFill>
                  <a:schemeClr val="lt1"/>
                </a:solidFill>
              </a:rPr>
              <a:t>Testing with current SPoRT-LIS 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</a:rPr>
              <a:t>soil moisture model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dirty="0">
                <a:solidFill>
                  <a:schemeClr val="lt1"/>
                </a:solidFill>
              </a:rPr>
              <a:t>To be implemented into NLDAS-3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24" name="Google Shape;324;p44"/>
          <p:cNvGrpSpPr/>
          <p:nvPr/>
        </p:nvGrpSpPr>
        <p:grpSpPr>
          <a:xfrm>
            <a:off x="6528391" y="3270548"/>
            <a:ext cx="5247643" cy="3314379"/>
            <a:chOff x="6677246" y="3365202"/>
            <a:chExt cx="5247643" cy="3314379"/>
          </a:xfrm>
        </p:grpSpPr>
        <p:pic>
          <p:nvPicPr>
            <p:cNvPr id="325" name="Google Shape;325;p44" descr="Charts That Explain the Stock Market - Business Insider"/>
            <p:cNvPicPr preferRelativeResize="0"/>
            <p:nvPr/>
          </p:nvPicPr>
          <p:blipFill rotWithShape="1">
            <a:blip r:embed="rId3">
              <a:alphaModFix/>
            </a:blip>
            <a:srcRect l="7998" t="12411" b="18559"/>
            <a:stretch/>
          </p:blipFill>
          <p:spPr>
            <a:xfrm>
              <a:off x="6677246" y="3726538"/>
              <a:ext cx="5247643" cy="2953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44"/>
            <p:cNvSpPr txBox="1"/>
            <p:nvPr/>
          </p:nvSpPr>
          <p:spPr>
            <a:xfrm>
              <a:off x="7020035" y="3365202"/>
              <a:ext cx="1737976" cy="4001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Trend Analysis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aefa4ed2b5_2_0"/>
          <p:cNvSpPr txBox="1">
            <a:spLocks noGrp="1"/>
          </p:cNvSpPr>
          <p:nvPr>
            <p:ph type="title"/>
          </p:nvPr>
        </p:nvSpPr>
        <p:spPr>
          <a:xfrm>
            <a:off x="424200" y="333127"/>
            <a:ext cx="113436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b="1" dirty="0">
                <a:solidFill>
                  <a:schemeClr val="lt1"/>
                </a:solidFill>
              </a:rPr>
              <a:t>Example Flash Drought Data Product:</a:t>
            </a:r>
            <a:endParaRPr sz="28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1" dirty="0">
                <a:solidFill>
                  <a:schemeClr val="lt1"/>
                </a:solidFill>
              </a:rPr>
              <a:t>Summer 2025 Rapid Onset Drought over New England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29" name="Google Shape;229;g3aefa4ed2b5_2_0"/>
          <p:cNvSpPr txBox="1"/>
          <p:nvPr/>
        </p:nvSpPr>
        <p:spPr>
          <a:xfrm>
            <a:off x="670000" y="5449800"/>
            <a:ext cx="5413200" cy="52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D4	 D3        D2        D1        D0    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3aefa4ed2b5_2_0"/>
          <p:cNvSpPr txBox="1"/>
          <p:nvPr/>
        </p:nvSpPr>
        <p:spPr>
          <a:xfrm>
            <a:off x="670900" y="5973000"/>
            <a:ext cx="5510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Weekly soil moisture percentiles with hatching showing where flash drought criteria are met (using NASA SPoRT-LIS as proxy).</a:t>
            </a:r>
            <a:endParaRPr sz="17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aefa4ed2b5_2_0"/>
          <p:cNvSpPr txBox="1"/>
          <p:nvPr/>
        </p:nvSpPr>
        <p:spPr>
          <a:xfrm>
            <a:off x="6511140" y="6155573"/>
            <a:ext cx="541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U.S. Drought Monitor for the same time period.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3aefa4ed2b5_2_0" title="sportlis_smvi_neus_20250603-20251028_anim.gif"/>
          <p:cNvPicPr preferRelativeResize="0"/>
          <p:nvPr/>
        </p:nvPicPr>
        <p:blipFill rotWithShape="1">
          <a:blip r:embed="rId3">
            <a:alphaModFix/>
          </a:blip>
          <a:srcRect l="6156" t="17607" r="6886" b="9330"/>
          <a:stretch/>
        </p:blipFill>
        <p:spPr>
          <a:xfrm>
            <a:off x="670000" y="1879657"/>
            <a:ext cx="5413200" cy="363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aefa4ed2b5_2_0" title="usdm_neus_20250603-20251028_anim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920" y="1879654"/>
            <a:ext cx="5414400" cy="4183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903</Words>
  <Application>Microsoft Office PowerPoint</Application>
  <PresentationFormat>Widescreen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</vt:lpstr>
      <vt:lpstr>Calibri</vt:lpstr>
      <vt:lpstr>Noto Sans Symbols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Moisture Volatility Index (SMVI)</vt:lpstr>
      <vt:lpstr>Example Flash Drought Data Product: Summer 2025 Rapid Onset Drought over New England</vt:lpstr>
      <vt:lpstr>NLDAS-3 Forecast Soil Moisture Percentiles (SPoRT-LIS as proxy)</vt:lpstr>
      <vt:lpstr>Soil Moisture Runoff and Flooding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Shiklomanov, Alexey N. (GSFC-6180)</dc:creator>
  <cp:lastModifiedBy>CASE, JONATHAN (MSFC-ST11)[UAH]</cp:lastModifiedBy>
  <cp:revision>22</cp:revision>
  <dcterms:created xsi:type="dcterms:W3CDTF">2022-11-22T16:33:12Z</dcterms:created>
  <dcterms:modified xsi:type="dcterms:W3CDTF">2026-01-21T15:50:11Z</dcterms:modified>
</cp:coreProperties>
</file>