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256" r:id="rId3"/>
    <p:sldId id="264" r:id="rId4"/>
    <p:sldId id="271" r:id="rId5"/>
    <p:sldId id="270" r:id="rId6"/>
    <p:sldId id="272" r:id="rId7"/>
    <p:sldId id="266" r:id="rId8"/>
    <p:sldId id="273" r:id="rId9"/>
    <p:sldId id="274" r:id="rId10"/>
    <p:sldId id="267" r:id="rId11"/>
    <p:sldId id="277" r:id="rId12"/>
    <p:sldId id="275" r:id="rId13"/>
    <p:sldId id="276" r:id="rId14"/>
    <p:sldId id="268" r:id="rId15"/>
    <p:sldId id="278" r:id="rId16"/>
    <p:sldId id="265" r:id="rId17"/>
    <p:sldId id="261" r:id="rId18"/>
    <p:sldId id="263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15" autoAdjust="0"/>
    <p:restoredTop sz="95631" autoAdjust="0"/>
  </p:normalViewPr>
  <p:slideViewPr>
    <p:cSldViewPr snapToObjects="1">
      <p:cViewPr varScale="1">
        <p:scale>
          <a:sx n="227" d="100"/>
          <a:sy n="227" d="100"/>
        </p:scale>
        <p:origin x="384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(2026-SIW-Presentation-xxx)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2026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February 9-12 , 2026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:a16="http://schemas.microsoft.com/office/drawing/2014/main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:a16="http://schemas.microsoft.com/office/drawing/2014/main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:a16="http://schemas.microsoft.com/office/drawing/2014/main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:a16="http://schemas.microsoft.com/office/drawing/2014/main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2026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sldNum="0"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809359" cy="36933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2026-SIW-Presentation-015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Ensuring Time Resolution Compatibility for Simulation Executives, Job Scheduling,</a:t>
            </a:r>
            <a:br>
              <a:rPr lang="en-US" dirty="0"/>
            </a:br>
            <a:r>
              <a:rPr lang="en-US" dirty="0"/>
              <a:t>and Data Exchange</a:t>
            </a:r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Edwin Z. Crues, NASA Johnson Space Center, USA</a:t>
            </a:r>
          </a:p>
          <a:p>
            <a:r>
              <a:rPr lang="en-US" dirty="0"/>
              <a:t>Daniel E. Dexter, NASA Johnson Space Center, USA</a:t>
            </a:r>
          </a:p>
        </p:txBody>
      </p:sp>
    </p:spTree>
    <p:extLst>
      <p:ext uri="{BB962C8B-B14F-4D97-AF65-F5344CB8AC3E}">
        <p14:creationId xmlns:p14="http://schemas.microsoft.com/office/powerpoint/2010/main" val="3567761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D3B3-9EA7-037B-0E75-E4058131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98852-B67A-4443-97BB-2FD0453C2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What happens if the executive time resolution and the job cycle times are not compatible?</a:t>
            </a:r>
            <a:endParaRPr lang="en-US" sz="1600" dirty="0"/>
          </a:p>
          <a:p>
            <a:pPr lvl="1"/>
            <a:r>
              <a:rPr lang="en-US" sz="1600" dirty="0"/>
              <a:t>In general, </a:t>
            </a:r>
            <a:r>
              <a:rPr lang="en-US" sz="1600" b="1" dirty="0"/>
              <a:t>incompatibility</a:t>
            </a:r>
            <a:r>
              <a:rPr lang="en-US" sz="1600" dirty="0"/>
              <a:t> means the executive time Tick computation does not result in an integer number of executive time Ticks.</a:t>
            </a:r>
          </a:p>
          <a:p>
            <a:pPr lvl="1"/>
            <a:r>
              <a:rPr lang="en-US" sz="1600" dirty="0"/>
              <a:t>Executives can handle this in many ways.</a:t>
            </a:r>
          </a:p>
          <a:p>
            <a:r>
              <a:rPr lang="en-US" sz="2000" dirty="0"/>
              <a:t>We can look at 2 variations of 2 approaches:</a:t>
            </a:r>
          </a:p>
          <a:p>
            <a:pPr lvl="1"/>
            <a:r>
              <a:rPr lang="en-US" sz="1700" dirty="0"/>
              <a:t>Simulation Elapsed Time (SET): </a:t>
            </a:r>
            <a:r>
              <a:rPr lang="en-US" sz="1700" i="1" dirty="0">
                <a:solidFill>
                  <a:schemeClr val="tx1"/>
                </a:solidFill>
              </a:rPr>
              <a:t>T = </a:t>
            </a:r>
            <a:r>
              <a:rPr lang="en-US" sz="1700" i="1" dirty="0" err="1">
                <a:solidFill>
                  <a:schemeClr val="tx1"/>
                </a:solidFill>
              </a:rPr>
              <a:t>t</a:t>
            </a:r>
            <a:r>
              <a:rPr lang="en-US" sz="1700" i="1" baseline="-25000" dirty="0" err="1">
                <a:solidFill>
                  <a:schemeClr val="tx1"/>
                </a:solidFill>
              </a:rPr>
              <a:t>se</a:t>
            </a:r>
            <a:r>
              <a:rPr lang="en-US" sz="1700" i="1" dirty="0">
                <a:solidFill>
                  <a:schemeClr val="tx1"/>
                </a:solidFill>
              </a:rPr>
              <a:t> ∗ M</a:t>
            </a:r>
            <a:r>
              <a:rPr lang="en-US" sz="1700" i="1" baseline="-25000" dirty="0">
                <a:solidFill>
                  <a:schemeClr val="tx1"/>
                </a:solidFill>
              </a:rPr>
              <a:t>e</a:t>
            </a:r>
          </a:p>
          <a:p>
            <a:pPr lvl="2"/>
            <a:r>
              <a:rPr lang="en-US" sz="1300" i="1" dirty="0"/>
              <a:t>T = </a:t>
            </a:r>
            <a:r>
              <a:rPr lang="en-US" sz="1300" b="1" i="1" dirty="0" err="1"/>
              <a:t>trunc</a:t>
            </a:r>
            <a:r>
              <a:rPr lang="en-US" sz="1300" i="1" dirty="0"/>
              <a:t>(</a:t>
            </a:r>
            <a:r>
              <a:rPr lang="en-US" sz="1300" i="1" dirty="0" err="1"/>
              <a:t>t</a:t>
            </a:r>
            <a:r>
              <a:rPr lang="en-US" sz="1300" i="1" baseline="-25000" dirty="0" err="1"/>
              <a:t>se</a:t>
            </a:r>
            <a:r>
              <a:rPr lang="en-US" sz="1300" i="1" dirty="0"/>
              <a:t>∗ M</a:t>
            </a:r>
            <a:r>
              <a:rPr lang="en-US" sz="1300" i="1" baseline="-25000" dirty="0"/>
              <a:t>e</a:t>
            </a:r>
            <a:r>
              <a:rPr lang="en-US" sz="1300" i="1" dirty="0"/>
              <a:t>)</a:t>
            </a:r>
          </a:p>
          <a:p>
            <a:pPr lvl="2"/>
            <a:r>
              <a:rPr lang="en-US" sz="1300" i="1" dirty="0"/>
              <a:t>T = </a:t>
            </a:r>
            <a:r>
              <a:rPr lang="en-US" sz="1300" b="1" i="1" dirty="0"/>
              <a:t>round</a:t>
            </a:r>
            <a:r>
              <a:rPr lang="en-US" sz="1300" i="1" dirty="0"/>
              <a:t>(</a:t>
            </a:r>
            <a:r>
              <a:rPr lang="en-US" sz="1300" i="1" dirty="0" err="1"/>
              <a:t>t</a:t>
            </a:r>
            <a:r>
              <a:rPr lang="en-US" sz="1300" i="1" baseline="-25000" dirty="0" err="1"/>
              <a:t>se</a:t>
            </a:r>
            <a:r>
              <a:rPr lang="en-US" sz="1300" i="1" dirty="0"/>
              <a:t>∗ M</a:t>
            </a:r>
            <a:r>
              <a:rPr lang="en-US" sz="1300" i="1" baseline="-25000" dirty="0"/>
              <a:t>e</a:t>
            </a:r>
            <a:r>
              <a:rPr lang="en-US" sz="1300" i="1" dirty="0"/>
              <a:t>)</a:t>
            </a:r>
          </a:p>
          <a:p>
            <a:pPr lvl="1"/>
            <a:r>
              <a:rPr lang="en-US" sz="1700" dirty="0"/>
              <a:t>Time step accumulation: </a:t>
            </a:r>
            <a:r>
              <a:rPr lang="en-US" sz="1700" i="1" dirty="0">
                <a:solidFill>
                  <a:schemeClr val="tx1"/>
                </a:solidFill>
              </a:rPr>
              <a:t>T = (n</a:t>
            </a:r>
            <a:r>
              <a:rPr lang="el-GR" sz="1700" i="1" baseline="-25000" dirty="0">
                <a:solidFill>
                  <a:schemeClr val="tx1"/>
                </a:solidFill>
              </a:rPr>
              <a:t>τ</a:t>
            </a:r>
            <a:r>
              <a:rPr lang="el-GR" sz="1700" i="1" dirty="0">
                <a:solidFill>
                  <a:schemeClr val="tx1"/>
                </a:solidFill>
              </a:rPr>
              <a:t> ∗</a:t>
            </a:r>
            <a:r>
              <a:rPr lang="en-US" sz="1700" i="1" dirty="0">
                <a:solidFill>
                  <a:schemeClr val="tx1"/>
                </a:solidFill>
              </a:rPr>
              <a:t> dt</a:t>
            </a:r>
            <a:r>
              <a:rPr lang="el-GR" sz="1700" i="1" baseline="-25000" dirty="0">
                <a:solidFill>
                  <a:schemeClr val="tx1"/>
                </a:solidFill>
              </a:rPr>
              <a:t>ω</a:t>
            </a:r>
            <a:r>
              <a:rPr lang="en-US" sz="1700" i="1" dirty="0">
                <a:solidFill>
                  <a:schemeClr val="tx1"/>
                </a:solidFill>
              </a:rPr>
              <a:t>)</a:t>
            </a:r>
            <a:r>
              <a:rPr lang="el-GR" sz="1700" i="1" dirty="0">
                <a:solidFill>
                  <a:schemeClr val="tx1"/>
                </a:solidFill>
              </a:rPr>
              <a:t> ∗</a:t>
            </a:r>
            <a:r>
              <a:rPr lang="en-US" sz="1700" i="1" dirty="0">
                <a:solidFill>
                  <a:schemeClr val="tx1"/>
                </a:solidFill>
              </a:rPr>
              <a:t> M</a:t>
            </a:r>
            <a:r>
              <a:rPr lang="en-US" sz="1700" i="1" baseline="-25000" dirty="0">
                <a:solidFill>
                  <a:schemeClr val="tx1"/>
                </a:solidFill>
              </a:rPr>
              <a:t>e</a:t>
            </a:r>
          </a:p>
          <a:p>
            <a:pPr lvl="2"/>
            <a:r>
              <a:rPr lang="en-US" sz="1400" dirty="0"/>
              <a:t>n</a:t>
            </a:r>
            <a:r>
              <a:rPr lang="el-GR" sz="1400" baseline="-25000" dirty="0"/>
              <a:t>τ </a:t>
            </a:r>
            <a:r>
              <a:rPr lang="en-US" sz="1400" i="0" baseline="-25000" dirty="0"/>
              <a:t> </a:t>
            </a:r>
            <a:r>
              <a:rPr lang="en-US" sz="1300" i="0" dirty="0"/>
              <a:t>is the integer number of Ticks since the beginning of the simulation.</a:t>
            </a:r>
          </a:p>
          <a:p>
            <a:pPr lvl="2"/>
            <a:r>
              <a:rPr lang="en-US" sz="1300" i="1" dirty="0"/>
              <a:t>T = n</a:t>
            </a:r>
            <a:r>
              <a:rPr lang="el-GR" sz="1300" i="1" baseline="-25000" dirty="0"/>
              <a:t>τ</a:t>
            </a:r>
            <a:r>
              <a:rPr lang="el-GR" sz="1300" i="1" dirty="0"/>
              <a:t> ∗</a:t>
            </a:r>
            <a:r>
              <a:rPr lang="en-US" sz="1300" i="1" dirty="0"/>
              <a:t> </a:t>
            </a:r>
            <a:r>
              <a:rPr lang="en-US" sz="1300" b="1" i="1" dirty="0" err="1"/>
              <a:t>trunc</a:t>
            </a:r>
            <a:r>
              <a:rPr lang="en-US" sz="1300" i="1" dirty="0"/>
              <a:t>(dt</a:t>
            </a:r>
            <a:r>
              <a:rPr lang="el-GR" sz="1300" i="1" baseline="-25000" dirty="0"/>
              <a:t>ω</a:t>
            </a:r>
            <a:r>
              <a:rPr lang="el-GR" sz="1300" i="1" dirty="0"/>
              <a:t>∗</a:t>
            </a:r>
            <a:r>
              <a:rPr lang="en-US" sz="1300" i="1" dirty="0"/>
              <a:t> M</a:t>
            </a:r>
            <a:r>
              <a:rPr lang="en-US" sz="1300" i="1" baseline="-25000" dirty="0"/>
              <a:t>e</a:t>
            </a:r>
            <a:r>
              <a:rPr lang="en-US" sz="1300" i="1" dirty="0"/>
              <a:t>)</a:t>
            </a:r>
          </a:p>
          <a:p>
            <a:pPr lvl="2"/>
            <a:r>
              <a:rPr lang="en-US" sz="1300" i="1" dirty="0"/>
              <a:t>T = n</a:t>
            </a:r>
            <a:r>
              <a:rPr lang="el-GR" sz="1300" i="1" baseline="-25000" dirty="0"/>
              <a:t>τ</a:t>
            </a:r>
            <a:r>
              <a:rPr lang="el-GR" sz="1300" i="1" dirty="0"/>
              <a:t> ∗</a:t>
            </a:r>
            <a:r>
              <a:rPr lang="en-US" sz="1300" i="1" dirty="0"/>
              <a:t> </a:t>
            </a:r>
            <a:r>
              <a:rPr lang="en-US" sz="1300" b="1" i="1" dirty="0"/>
              <a:t>round</a:t>
            </a:r>
            <a:r>
              <a:rPr lang="en-US" sz="1300" i="1" dirty="0"/>
              <a:t>(dt</a:t>
            </a:r>
            <a:r>
              <a:rPr lang="el-GR" sz="1300" i="1" baseline="-25000" dirty="0"/>
              <a:t>ω</a:t>
            </a:r>
            <a:r>
              <a:rPr lang="el-GR" sz="1300" i="1" dirty="0"/>
              <a:t>∗</a:t>
            </a:r>
            <a:r>
              <a:rPr lang="en-US" sz="1300" i="1" dirty="0"/>
              <a:t> M</a:t>
            </a:r>
            <a:r>
              <a:rPr lang="en-US" sz="1300" i="1" baseline="-25000" dirty="0"/>
              <a:t>e</a:t>
            </a:r>
            <a:r>
              <a:rPr lang="en-US" sz="1300" i="1" dirty="0"/>
              <a:t>)</a:t>
            </a:r>
          </a:p>
          <a:p>
            <a:pPr lvl="1"/>
            <a:endParaRPr lang="en-US" sz="16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4121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61A6-DF79-4057-862D-F50158305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FFDA0-35AD-ADAC-88FC-438EDE538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 simple example will help.</a:t>
            </a:r>
          </a:p>
          <a:p>
            <a:pPr lvl="1"/>
            <a:r>
              <a:rPr lang="en-US" dirty="0"/>
              <a:t>Simulation executive Tick multiplier: </a:t>
            </a:r>
            <a:r>
              <a:rPr lang="en-US" i="1" dirty="0"/>
              <a:t>M</a:t>
            </a:r>
            <a:r>
              <a:rPr lang="en-US" i="1" baseline="-25000" dirty="0"/>
              <a:t>e</a:t>
            </a:r>
            <a:r>
              <a:rPr lang="en-US" i="1" dirty="0"/>
              <a:t> = 10 (</a:t>
            </a:r>
            <a:r>
              <a:rPr lang="el-GR" i="1" dirty="0"/>
              <a:t>ϵ </a:t>
            </a:r>
            <a:r>
              <a:rPr lang="en-US" i="1" dirty="0"/>
              <a:t>= 0.1)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single job scheduled at 4 Hz: </a:t>
            </a:r>
            <a:r>
              <a:rPr lang="en-US" i="1" dirty="0"/>
              <a:t>dt</a:t>
            </a:r>
            <a:r>
              <a:rPr lang="el-GR" i="1" baseline="-25000" dirty="0"/>
              <a:t>ω</a:t>
            </a:r>
            <a:r>
              <a:rPr lang="en-US" i="1" dirty="0"/>
              <a:t> = 1/4 = 0.2</a:t>
            </a:r>
            <a:r>
              <a:rPr lang="en-US" i="1" dirty="0">
                <a:solidFill>
                  <a:srgbClr val="C00000"/>
                </a:solidFill>
              </a:rPr>
              <a:t>5</a:t>
            </a:r>
          </a:p>
          <a:p>
            <a:pPr lvl="1"/>
            <a:r>
              <a:rPr lang="en-US" i="1" dirty="0"/>
              <a:t>M</a:t>
            </a:r>
            <a:r>
              <a:rPr lang="en-US" i="1" baseline="-25000" dirty="0"/>
              <a:t>e</a:t>
            </a:r>
            <a:r>
              <a:rPr lang="en-US" dirty="0"/>
              <a:t> and </a:t>
            </a:r>
            <a:r>
              <a:rPr lang="en-US" i="1" dirty="0"/>
              <a:t>dt</a:t>
            </a:r>
            <a:r>
              <a:rPr lang="el-GR" i="1" baseline="-25000" dirty="0"/>
              <a:t>ω</a:t>
            </a:r>
            <a:r>
              <a:rPr lang="en-US" dirty="0"/>
              <a:t> are not compatible.</a:t>
            </a:r>
          </a:p>
          <a:p>
            <a:r>
              <a:rPr lang="en-US" dirty="0"/>
              <a:t>Let’s look at the four executive time computation approaches:</a:t>
            </a:r>
            <a:endParaRPr lang="en-US" sz="2000" dirty="0"/>
          </a:p>
          <a:p>
            <a:pPr lvl="1"/>
            <a:r>
              <a:rPr lang="en-US" sz="1700" dirty="0"/>
              <a:t>Simulation Elapsed Time (SET): </a:t>
            </a:r>
            <a:r>
              <a:rPr lang="en-US" sz="1700" i="1" dirty="0"/>
              <a:t>T = </a:t>
            </a:r>
            <a:r>
              <a:rPr lang="en-US" sz="1700" i="1" dirty="0" err="1"/>
              <a:t>t</a:t>
            </a:r>
            <a:r>
              <a:rPr lang="en-US" sz="1700" i="1" baseline="-25000" dirty="0" err="1"/>
              <a:t>se</a:t>
            </a:r>
            <a:r>
              <a:rPr lang="en-US" sz="1700" i="1" dirty="0"/>
              <a:t> ∗ M</a:t>
            </a:r>
            <a:r>
              <a:rPr lang="en-US" sz="1700" i="1" baseline="-25000" dirty="0"/>
              <a:t>e</a:t>
            </a:r>
          </a:p>
          <a:p>
            <a:pPr lvl="2"/>
            <a:r>
              <a:rPr lang="en-US" sz="1300" dirty="0"/>
              <a:t>T = </a:t>
            </a:r>
            <a:r>
              <a:rPr lang="en-US" sz="1300" b="1" dirty="0" err="1"/>
              <a:t>trunc</a:t>
            </a:r>
            <a:r>
              <a:rPr lang="en-US" sz="1300" dirty="0"/>
              <a:t>(</a:t>
            </a:r>
            <a:r>
              <a:rPr lang="en-US" sz="1300" dirty="0" err="1"/>
              <a:t>t</a:t>
            </a:r>
            <a:r>
              <a:rPr lang="en-US" sz="1300" baseline="-25000" dirty="0" err="1"/>
              <a:t>se</a:t>
            </a:r>
            <a:r>
              <a:rPr lang="en-US" sz="1300" dirty="0"/>
              <a:t>∗ M</a:t>
            </a:r>
            <a:r>
              <a:rPr lang="en-US" sz="1300" baseline="-25000" dirty="0"/>
              <a:t>e</a:t>
            </a:r>
            <a:r>
              <a:rPr lang="en-US" sz="1300" dirty="0"/>
              <a:t>)</a:t>
            </a:r>
          </a:p>
          <a:p>
            <a:pPr lvl="2"/>
            <a:r>
              <a:rPr lang="en-US" sz="1300" dirty="0"/>
              <a:t>T = </a:t>
            </a:r>
            <a:r>
              <a:rPr lang="en-US" sz="1300" b="1" dirty="0"/>
              <a:t>round</a:t>
            </a:r>
            <a:r>
              <a:rPr lang="en-US" sz="1300" dirty="0"/>
              <a:t>(</a:t>
            </a:r>
            <a:r>
              <a:rPr lang="en-US" sz="1300" dirty="0" err="1"/>
              <a:t>t</a:t>
            </a:r>
            <a:r>
              <a:rPr lang="en-US" sz="1300" baseline="-25000" dirty="0" err="1"/>
              <a:t>se</a:t>
            </a:r>
            <a:r>
              <a:rPr lang="en-US" sz="1300" dirty="0"/>
              <a:t>∗ M</a:t>
            </a:r>
            <a:r>
              <a:rPr lang="en-US" sz="1300" baseline="-25000" dirty="0"/>
              <a:t>e</a:t>
            </a:r>
            <a:r>
              <a:rPr lang="en-US" sz="1300" dirty="0"/>
              <a:t>)</a:t>
            </a:r>
          </a:p>
          <a:p>
            <a:pPr lvl="1"/>
            <a:r>
              <a:rPr lang="en-US" sz="1700" dirty="0"/>
              <a:t>Time step accumulation: </a:t>
            </a:r>
            <a:r>
              <a:rPr lang="en-US" sz="1700" i="1" dirty="0"/>
              <a:t>T = (n</a:t>
            </a:r>
            <a:r>
              <a:rPr lang="el-GR" sz="1700" i="1" baseline="-25000" dirty="0"/>
              <a:t>τ</a:t>
            </a:r>
            <a:r>
              <a:rPr lang="el-GR" sz="1700" i="1" dirty="0"/>
              <a:t> ∗</a:t>
            </a:r>
            <a:r>
              <a:rPr lang="en-US" sz="1700" i="1" dirty="0"/>
              <a:t> dt</a:t>
            </a:r>
            <a:r>
              <a:rPr lang="el-GR" sz="1700" i="1" baseline="-25000" dirty="0"/>
              <a:t>ω</a:t>
            </a:r>
            <a:r>
              <a:rPr lang="en-US" sz="1700" i="1" dirty="0"/>
              <a:t>)</a:t>
            </a:r>
            <a:r>
              <a:rPr lang="el-GR" sz="1700" i="1" dirty="0"/>
              <a:t> ∗</a:t>
            </a:r>
            <a:r>
              <a:rPr lang="en-US" sz="1700" i="1" dirty="0"/>
              <a:t> M</a:t>
            </a:r>
            <a:r>
              <a:rPr lang="en-US" sz="1700" i="1" baseline="-25000" dirty="0"/>
              <a:t>e</a:t>
            </a:r>
          </a:p>
          <a:p>
            <a:pPr lvl="2"/>
            <a:r>
              <a:rPr lang="en-US" sz="1300" dirty="0"/>
              <a:t>T = n</a:t>
            </a:r>
            <a:r>
              <a:rPr lang="el-GR" sz="1300" baseline="-25000" dirty="0"/>
              <a:t>τ</a:t>
            </a:r>
            <a:r>
              <a:rPr lang="el-GR" sz="1300" dirty="0"/>
              <a:t> ∗</a:t>
            </a:r>
            <a:r>
              <a:rPr lang="en-US" sz="1300" dirty="0"/>
              <a:t> </a:t>
            </a:r>
            <a:r>
              <a:rPr lang="en-US" sz="1300" b="1" dirty="0" err="1"/>
              <a:t>trunc</a:t>
            </a:r>
            <a:r>
              <a:rPr lang="en-US" sz="1300" dirty="0"/>
              <a:t>(dt</a:t>
            </a:r>
            <a:r>
              <a:rPr lang="el-GR" sz="1300" baseline="-25000" dirty="0"/>
              <a:t>ω</a:t>
            </a:r>
            <a:r>
              <a:rPr lang="el-GR" sz="1300" dirty="0"/>
              <a:t>∗</a:t>
            </a:r>
            <a:r>
              <a:rPr lang="en-US" sz="1300" dirty="0"/>
              <a:t> M</a:t>
            </a:r>
            <a:r>
              <a:rPr lang="en-US" sz="1300" baseline="-25000" dirty="0"/>
              <a:t>e</a:t>
            </a:r>
            <a:r>
              <a:rPr lang="en-US" sz="1300" dirty="0"/>
              <a:t>) = n</a:t>
            </a:r>
            <a:r>
              <a:rPr lang="el-GR" sz="1300" baseline="-25000" dirty="0"/>
              <a:t>τ</a:t>
            </a:r>
            <a:r>
              <a:rPr lang="el-GR" sz="1300" dirty="0"/>
              <a:t> ∗</a:t>
            </a:r>
            <a:r>
              <a:rPr lang="en-US" sz="1300" dirty="0"/>
              <a:t>  0.2</a:t>
            </a:r>
          </a:p>
          <a:p>
            <a:pPr lvl="2"/>
            <a:r>
              <a:rPr lang="en-US" sz="1300" dirty="0"/>
              <a:t>T = n</a:t>
            </a:r>
            <a:r>
              <a:rPr lang="el-GR" sz="1300" baseline="-25000" dirty="0"/>
              <a:t>τ</a:t>
            </a:r>
            <a:r>
              <a:rPr lang="el-GR" sz="1300" dirty="0"/>
              <a:t> ∗</a:t>
            </a:r>
            <a:r>
              <a:rPr lang="en-US" sz="1300" dirty="0"/>
              <a:t> </a:t>
            </a:r>
            <a:r>
              <a:rPr lang="en-US" sz="1300" b="1" dirty="0"/>
              <a:t>round</a:t>
            </a:r>
            <a:r>
              <a:rPr lang="en-US" sz="1300" dirty="0"/>
              <a:t>(dt</a:t>
            </a:r>
            <a:r>
              <a:rPr lang="el-GR" sz="1300" baseline="-25000" dirty="0"/>
              <a:t>ω</a:t>
            </a:r>
            <a:r>
              <a:rPr lang="el-GR" sz="1300" dirty="0"/>
              <a:t>∗</a:t>
            </a:r>
            <a:r>
              <a:rPr lang="en-US" sz="1300" dirty="0"/>
              <a:t> M</a:t>
            </a:r>
            <a:r>
              <a:rPr lang="en-US" sz="1300" baseline="-25000" dirty="0"/>
              <a:t>e</a:t>
            </a:r>
            <a:r>
              <a:rPr lang="en-US" sz="1300" dirty="0"/>
              <a:t>) = n</a:t>
            </a:r>
            <a:r>
              <a:rPr lang="el-GR" sz="1300" baseline="-25000" dirty="0"/>
              <a:t>τ</a:t>
            </a:r>
            <a:r>
              <a:rPr lang="el-GR" sz="1300" dirty="0"/>
              <a:t> ∗</a:t>
            </a:r>
            <a:r>
              <a:rPr lang="en-US" sz="1300" dirty="0"/>
              <a:t> 0.3</a:t>
            </a:r>
          </a:p>
          <a:p>
            <a:endParaRPr lang="el-GR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19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6F8E-82BC-FDE0-3BBC-0B80C5E7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Consequences: SET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D525D7-C079-5982-73BF-4831FB591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37030"/>
            <a:ext cx="7772400" cy="10871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9FC7A8-6548-9517-A77B-D2E9B6AEA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420131"/>
            <a:ext cx="7772400" cy="113281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0E420A5-D88E-601C-F2C2-85CE19657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</p:spPr>
        <p:txBody>
          <a:bodyPr/>
          <a:lstStyle/>
          <a:p>
            <a:r>
              <a:rPr lang="en-US" sz="2000" dirty="0"/>
              <a:t>Simulation Elapsed Time (SET): </a:t>
            </a:r>
            <a:r>
              <a:rPr lang="en-US" sz="2000" i="1" dirty="0"/>
              <a:t>T = </a:t>
            </a:r>
            <a:r>
              <a:rPr lang="en-US" sz="2000" i="1" dirty="0" err="1"/>
              <a:t>t</a:t>
            </a:r>
            <a:r>
              <a:rPr lang="en-US" sz="2000" i="1" baseline="-25000" dirty="0" err="1"/>
              <a:t>se</a:t>
            </a:r>
            <a:r>
              <a:rPr lang="en-US" sz="2000" i="1" dirty="0"/>
              <a:t> ∗ M</a:t>
            </a:r>
            <a:r>
              <a:rPr lang="en-US" sz="2000" i="1" baseline="-25000" dirty="0"/>
              <a:t>e</a:t>
            </a:r>
          </a:p>
          <a:p>
            <a:pPr lvl="1"/>
            <a:r>
              <a:rPr lang="en-US" sz="1600" i="1" dirty="0"/>
              <a:t>T = </a:t>
            </a:r>
            <a:r>
              <a:rPr lang="en-US" sz="1600" b="1" i="1" dirty="0" err="1"/>
              <a:t>trunc</a:t>
            </a:r>
            <a:r>
              <a:rPr lang="en-US" sz="1600" i="1" dirty="0"/>
              <a:t>(</a:t>
            </a:r>
            <a:r>
              <a:rPr lang="en-US" sz="1600" i="1" dirty="0" err="1"/>
              <a:t>t</a:t>
            </a:r>
            <a:r>
              <a:rPr lang="en-US" sz="1600" i="1" baseline="-25000" dirty="0" err="1"/>
              <a:t>se</a:t>
            </a:r>
            <a:r>
              <a:rPr lang="en-US" sz="1600" i="1" dirty="0"/>
              <a:t>∗ M</a:t>
            </a:r>
            <a:r>
              <a:rPr lang="en-US" sz="1600" i="1" baseline="-25000" dirty="0"/>
              <a:t>e</a:t>
            </a:r>
            <a:r>
              <a:rPr lang="en-US" sz="1600" i="1" dirty="0"/>
              <a:t>)</a:t>
            </a:r>
            <a:r>
              <a:rPr lang="en-US" sz="1600" dirty="0"/>
              <a:t>: Times match sometimes and not others.  Early when not matched.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1600" i="1" dirty="0"/>
              <a:t>T = </a:t>
            </a:r>
            <a:r>
              <a:rPr lang="en-US" sz="1600" b="1" i="1" dirty="0"/>
              <a:t>round</a:t>
            </a:r>
            <a:r>
              <a:rPr lang="en-US" sz="1600" i="1" dirty="0"/>
              <a:t>(</a:t>
            </a:r>
            <a:r>
              <a:rPr lang="en-US" sz="1600" i="1" dirty="0" err="1"/>
              <a:t>t</a:t>
            </a:r>
            <a:r>
              <a:rPr lang="en-US" sz="1600" i="1" baseline="-25000" dirty="0" err="1"/>
              <a:t>se</a:t>
            </a:r>
            <a:r>
              <a:rPr lang="en-US" sz="1600" i="1" dirty="0"/>
              <a:t>∗ M</a:t>
            </a:r>
            <a:r>
              <a:rPr lang="en-US" sz="1600" i="1" baseline="-25000" dirty="0"/>
              <a:t>e</a:t>
            </a:r>
            <a:r>
              <a:rPr lang="en-US" sz="1600" i="1" dirty="0"/>
              <a:t>)</a:t>
            </a:r>
            <a:r>
              <a:rPr lang="en-US" sz="1600" dirty="0"/>
              <a:t>: Times match sometimes and not others.  Late when not matched.</a:t>
            </a:r>
          </a:p>
          <a:p>
            <a:pPr lvl="1"/>
            <a:endParaRPr lang="en-US" sz="1600" dirty="0"/>
          </a:p>
          <a:p>
            <a:endParaRPr lang="el-GR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634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D85F-FCA9-97B9-1C07-F7CA6B347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Consequences: Accumulation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C23264-54F3-92E8-345E-7BBEBBCA0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98750"/>
            <a:ext cx="7772400" cy="1101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BC97AC7-7152-9C74-B590-8F144C1EC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54420"/>
            <a:ext cx="7772400" cy="112233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0B5B808-104A-0C0F-013F-0AAAF6CEB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</p:spPr>
        <p:txBody>
          <a:bodyPr/>
          <a:lstStyle/>
          <a:p>
            <a:r>
              <a:rPr lang="en-US" sz="2000" dirty="0"/>
              <a:t>Time step accumulation: </a:t>
            </a:r>
            <a:r>
              <a:rPr lang="en-US" sz="2000" i="1" dirty="0"/>
              <a:t>T = (n</a:t>
            </a:r>
            <a:r>
              <a:rPr lang="el-GR" sz="2000" i="1" baseline="-25000" dirty="0"/>
              <a:t>τ</a:t>
            </a:r>
            <a:r>
              <a:rPr lang="el-GR" sz="2000" i="1" dirty="0"/>
              <a:t> ∗</a:t>
            </a:r>
            <a:r>
              <a:rPr lang="en-US" sz="2000" i="1" dirty="0"/>
              <a:t> dt</a:t>
            </a:r>
            <a:r>
              <a:rPr lang="el-GR" sz="2000" i="1" baseline="-25000" dirty="0"/>
              <a:t>ω</a:t>
            </a:r>
            <a:r>
              <a:rPr lang="en-US" sz="2000" i="1" dirty="0"/>
              <a:t>)</a:t>
            </a:r>
            <a:r>
              <a:rPr lang="el-GR" sz="2000" i="1" dirty="0"/>
              <a:t> ∗</a:t>
            </a:r>
            <a:r>
              <a:rPr lang="en-US" sz="2000" i="1" dirty="0"/>
              <a:t> M</a:t>
            </a:r>
            <a:r>
              <a:rPr lang="en-US" sz="2000" i="1" baseline="-25000" dirty="0"/>
              <a:t>e</a:t>
            </a:r>
          </a:p>
          <a:p>
            <a:pPr lvl="1"/>
            <a:r>
              <a:rPr lang="en-US" sz="1600" i="1" dirty="0"/>
              <a:t>T = n</a:t>
            </a:r>
            <a:r>
              <a:rPr lang="el-GR" sz="1600" i="1" baseline="-25000" dirty="0"/>
              <a:t>τ</a:t>
            </a:r>
            <a:r>
              <a:rPr lang="el-GR" sz="1600" i="1" dirty="0"/>
              <a:t> ∗</a:t>
            </a:r>
            <a:r>
              <a:rPr lang="en-US" sz="1600" i="1" dirty="0"/>
              <a:t> </a:t>
            </a:r>
            <a:r>
              <a:rPr lang="en-US" sz="1600" b="1" i="1" dirty="0" err="1"/>
              <a:t>trunc</a:t>
            </a:r>
            <a:r>
              <a:rPr lang="en-US" sz="1600" i="1" dirty="0"/>
              <a:t>(dt</a:t>
            </a:r>
            <a:r>
              <a:rPr lang="el-GR" sz="1600" i="1" baseline="-25000" dirty="0"/>
              <a:t>ω</a:t>
            </a:r>
            <a:r>
              <a:rPr lang="el-GR" sz="1600" i="1" dirty="0"/>
              <a:t>∗</a:t>
            </a:r>
            <a:r>
              <a:rPr lang="en-US" sz="1600" i="1" dirty="0"/>
              <a:t> M</a:t>
            </a:r>
            <a:r>
              <a:rPr lang="en-US" sz="1600" i="1" baseline="-25000" dirty="0"/>
              <a:t>e</a:t>
            </a:r>
            <a:r>
              <a:rPr lang="en-US" sz="1600" i="1" dirty="0"/>
              <a:t>) = n</a:t>
            </a:r>
            <a:r>
              <a:rPr lang="el-GR" sz="1600" i="1" baseline="-25000" dirty="0"/>
              <a:t>τ</a:t>
            </a:r>
            <a:r>
              <a:rPr lang="el-GR" sz="1600" i="1" dirty="0"/>
              <a:t> ∗</a:t>
            </a:r>
            <a:r>
              <a:rPr lang="en-US" sz="1600" i="1" dirty="0"/>
              <a:t>  0.2 </a:t>
            </a:r>
            <a:r>
              <a:rPr lang="en-US" sz="1600" dirty="0"/>
              <a:t>: Increasingly runs ahead.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1600" i="1" dirty="0"/>
              <a:t>T = n</a:t>
            </a:r>
            <a:r>
              <a:rPr lang="el-GR" sz="1600" i="1" baseline="-25000" dirty="0"/>
              <a:t>τ</a:t>
            </a:r>
            <a:r>
              <a:rPr lang="el-GR" sz="1600" i="1" dirty="0"/>
              <a:t> ∗</a:t>
            </a:r>
            <a:r>
              <a:rPr lang="en-US" sz="1600" i="1" dirty="0"/>
              <a:t> </a:t>
            </a:r>
            <a:r>
              <a:rPr lang="en-US" sz="1600" b="1" i="1" dirty="0"/>
              <a:t>round</a:t>
            </a:r>
            <a:r>
              <a:rPr lang="en-US" sz="1600" i="1" dirty="0"/>
              <a:t>(dt</a:t>
            </a:r>
            <a:r>
              <a:rPr lang="el-GR" sz="1600" i="1" baseline="-25000" dirty="0"/>
              <a:t>ω</a:t>
            </a:r>
            <a:r>
              <a:rPr lang="el-GR" sz="1600" i="1" dirty="0"/>
              <a:t>∗</a:t>
            </a:r>
            <a:r>
              <a:rPr lang="en-US" sz="1600" i="1" dirty="0"/>
              <a:t> M</a:t>
            </a:r>
            <a:r>
              <a:rPr lang="en-US" sz="1600" i="1" baseline="-25000" dirty="0"/>
              <a:t>e</a:t>
            </a:r>
            <a:r>
              <a:rPr lang="en-US" sz="1600" i="1" dirty="0"/>
              <a:t>) = n</a:t>
            </a:r>
            <a:r>
              <a:rPr lang="el-GR" sz="1600" i="1" baseline="-25000" dirty="0"/>
              <a:t>τ</a:t>
            </a:r>
            <a:r>
              <a:rPr lang="el-GR" sz="1600" i="1" dirty="0"/>
              <a:t> ∗</a:t>
            </a:r>
            <a:r>
              <a:rPr lang="en-US" sz="1600" i="1" dirty="0"/>
              <a:t> 0.3 </a:t>
            </a:r>
            <a:r>
              <a:rPr lang="en-US" sz="1600" dirty="0"/>
              <a:t>: Increasingly lags behind.</a:t>
            </a:r>
          </a:p>
          <a:p>
            <a:endParaRPr lang="el-GR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79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4EF32-0BDD-E77D-C5A4-C318A8E9C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6F7A9-6A1B-EAC3-ECF3-206F9E3DD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distributed simulation and simulation data exchange impacted by time resolution?  What constitutes compatibility?</a:t>
            </a:r>
          </a:p>
          <a:p>
            <a:r>
              <a:rPr lang="en-US" dirty="0"/>
              <a:t>HLA Considerations:</a:t>
            </a:r>
          </a:p>
          <a:p>
            <a:pPr lvl="1"/>
            <a:r>
              <a:rPr lang="en-US" dirty="0"/>
              <a:t>Each HLA Federate is a simulation with its own time Tick (</a:t>
            </a:r>
            <a:r>
              <a:rPr lang="el-GR" i="1" dirty="0"/>
              <a:t>τ</a:t>
            </a:r>
            <a:r>
              <a:rPr lang="en-US" i="1" baseline="-25000" dirty="0"/>
              <a:t>f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Therefore, each HLA Federate has a Tick Multiplier (</a:t>
            </a:r>
            <a:r>
              <a:rPr lang="en-US" i="1" dirty="0" err="1"/>
              <a:t>M</a:t>
            </a:r>
            <a:r>
              <a:rPr lang="en-US" i="1" baseline="-25000" dirty="0" err="1"/>
              <a:t>f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The Federation Execution as a whole has a time Tick (</a:t>
            </a:r>
            <a:r>
              <a:rPr lang="el-GR" i="1" dirty="0"/>
              <a:t>τ</a:t>
            </a:r>
            <a:r>
              <a:rPr lang="en-US" i="1" baseline="-25000" dirty="0" err="1"/>
              <a:t>hlt</a:t>
            </a:r>
            <a:r>
              <a:rPr lang="en-US" dirty="0"/>
              <a:t>) derived from the base time resolution for the HLA Logical Time (HLT).</a:t>
            </a:r>
          </a:p>
          <a:p>
            <a:pPr lvl="1"/>
            <a:r>
              <a:rPr lang="en-US" dirty="0"/>
              <a:t>This implies an HLA Federation Execution Tick Multiplier (</a:t>
            </a:r>
            <a:r>
              <a:rPr lang="en-US" i="1" dirty="0" err="1"/>
              <a:t>M</a:t>
            </a:r>
            <a:r>
              <a:rPr lang="en-US" i="1" baseline="-25000" dirty="0" err="1"/>
              <a:t>hlt</a:t>
            </a:r>
            <a:r>
              <a:rPr lang="en-US" dirty="0"/>
              <a:t>).</a:t>
            </a:r>
          </a:p>
          <a:p>
            <a:r>
              <a:rPr lang="en-US" dirty="0"/>
              <a:t>Federate/Federation Multiplier Compatibility Requirements:</a:t>
            </a:r>
          </a:p>
          <a:p>
            <a:pPr lvl="1"/>
            <a:r>
              <a:rPr lang="en-US" i="1" dirty="0" err="1"/>
              <a:t>M</a:t>
            </a:r>
            <a:r>
              <a:rPr lang="en-US" i="1" baseline="-25000" dirty="0" err="1"/>
              <a:t>f</a:t>
            </a:r>
            <a:r>
              <a:rPr lang="en-US" i="1" dirty="0"/>
              <a:t> ≥ </a:t>
            </a:r>
            <a:r>
              <a:rPr lang="en-US" i="1" dirty="0" err="1"/>
              <a:t>M</a:t>
            </a:r>
            <a:r>
              <a:rPr lang="en-US" i="1" baseline="-25000" dirty="0" err="1"/>
              <a:t>hlt</a:t>
            </a:r>
            <a:r>
              <a:rPr lang="en-US" dirty="0"/>
              <a:t> : The federate must have sufficient time resolution.</a:t>
            </a:r>
          </a:p>
          <a:p>
            <a:pPr lvl="1"/>
            <a:r>
              <a:rPr lang="en-US" i="1" dirty="0" err="1"/>
              <a:t>M</a:t>
            </a:r>
            <a:r>
              <a:rPr lang="en-US" i="1" baseline="-25000" dirty="0" err="1"/>
              <a:t>f</a:t>
            </a:r>
            <a:r>
              <a:rPr lang="en-US" i="1" dirty="0"/>
              <a:t> % </a:t>
            </a:r>
            <a:r>
              <a:rPr lang="en-US" i="1" dirty="0" err="1"/>
              <a:t>M</a:t>
            </a:r>
            <a:r>
              <a:rPr lang="en-US" i="1" baseline="-25000" dirty="0" err="1"/>
              <a:t>hlt</a:t>
            </a:r>
            <a:r>
              <a:rPr lang="en-US" i="1" dirty="0"/>
              <a:t> = 0</a:t>
            </a:r>
            <a:r>
              <a:rPr lang="en-US" dirty="0"/>
              <a:t> : The federate multiplier must be an integer multiple.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06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90168-0FEC-80C7-FFCA-3E6109D5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Simulation: Event Timing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08E71-4D6A-91E1-F407-ABD379706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There is an additional consideration for HLA event timing.</a:t>
            </a:r>
          </a:p>
          <a:p>
            <a:r>
              <a:rPr lang="en-US" sz="2000" dirty="0"/>
              <a:t>Events will be mapped to federate and federation time:</a:t>
            </a:r>
          </a:p>
          <a:p>
            <a:pPr lvl="1"/>
            <a:r>
              <a:rPr lang="en-US" sz="1600" i="1" dirty="0" err="1"/>
              <a:t>T</a:t>
            </a:r>
            <a:r>
              <a:rPr lang="en-US" sz="1600" i="1" baseline="-25000" dirty="0" err="1"/>
              <a:t>hlt</a:t>
            </a:r>
            <a:r>
              <a:rPr lang="en-US" sz="1600" i="1" dirty="0"/>
              <a:t> = (</a:t>
            </a:r>
            <a:r>
              <a:rPr lang="en-US" sz="1600" i="1" dirty="0" err="1"/>
              <a:t>T</a:t>
            </a:r>
            <a:r>
              <a:rPr lang="en-US" sz="1600" i="1" baseline="-25000" dirty="0" err="1"/>
              <a:t>f</a:t>
            </a:r>
            <a:r>
              <a:rPr lang="en-US" sz="1600" i="1" dirty="0"/>
              <a:t> ∗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hlt</a:t>
            </a:r>
            <a:r>
              <a:rPr lang="en-US" sz="1600" i="1" dirty="0"/>
              <a:t>)/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f</a:t>
            </a:r>
            <a:endParaRPr lang="en-US" sz="1600" i="1" baseline="-25000" dirty="0"/>
          </a:p>
          <a:p>
            <a:pPr lvl="1"/>
            <a:r>
              <a:rPr lang="en-US" sz="1600" i="1" dirty="0" err="1"/>
              <a:t>T</a:t>
            </a:r>
            <a:r>
              <a:rPr lang="en-US" sz="1600" i="1" baseline="-25000" dirty="0" err="1"/>
              <a:t>f</a:t>
            </a:r>
            <a:r>
              <a:rPr lang="en-US" sz="1600" i="1" dirty="0"/>
              <a:t> = (</a:t>
            </a:r>
            <a:r>
              <a:rPr lang="en-US" sz="1600" i="1" dirty="0" err="1"/>
              <a:t>T</a:t>
            </a:r>
            <a:r>
              <a:rPr lang="en-US" sz="1600" i="1" baseline="-25000" dirty="0" err="1"/>
              <a:t>hlt</a:t>
            </a:r>
            <a:r>
              <a:rPr lang="en-US" sz="1600" i="1" dirty="0"/>
              <a:t> ∗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f</a:t>
            </a:r>
            <a:r>
              <a:rPr lang="en-US" sz="1600" i="1" dirty="0"/>
              <a:t>)/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hlt</a:t>
            </a:r>
            <a:endParaRPr lang="en-US" sz="1600" i="1" baseline="-25000" dirty="0"/>
          </a:p>
          <a:p>
            <a:r>
              <a:rPr lang="en-US" sz="2000" dirty="0"/>
              <a:t>Note that these time relationships are directly related to the ratio of the federate to federation Tick Multipliers: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chemeClr val="tx1"/>
                </a:solidFill>
              </a:rPr>
              <a:t>R</a:t>
            </a:r>
            <a:r>
              <a:rPr lang="en-US" sz="2000" i="1" baseline="-25000" dirty="0">
                <a:solidFill>
                  <a:schemeClr val="tx1"/>
                </a:solidFill>
              </a:rPr>
              <a:t>f</a:t>
            </a:r>
            <a:r>
              <a:rPr lang="en-US" sz="2000" i="1" dirty="0">
                <a:solidFill>
                  <a:schemeClr val="tx1"/>
                </a:solidFill>
              </a:rPr>
              <a:t> ≡ </a:t>
            </a:r>
            <a:r>
              <a:rPr lang="en-US" sz="2000" i="1" dirty="0" err="1">
                <a:solidFill>
                  <a:schemeClr val="tx1"/>
                </a:solidFill>
              </a:rPr>
              <a:t>M</a:t>
            </a:r>
            <a:r>
              <a:rPr lang="en-US" sz="2000" i="1" baseline="-25000" dirty="0" err="1">
                <a:solidFill>
                  <a:schemeClr val="tx1"/>
                </a:solidFill>
              </a:rPr>
              <a:t>f</a:t>
            </a:r>
            <a:r>
              <a:rPr lang="en-US" sz="2000" i="1" dirty="0">
                <a:solidFill>
                  <a:schemeClr val="tx1"/>
                </a:solidFill>
              </a:rPr>
              <a:t> / </a:t>
            </a:r>
            <a:r>
              <a:rPr lang="en-US" sz="2000" i="1" dirty="0" err="1">
                <a:solidFill>
                  <a:schemeClr val="tx1"/>
                </a:solidFill>
              </a:rPr>
              <a:t>M</a:t>
            </a:r>
            <a:r>
              <a:rPr lang="en-US" sz="2000" i="1" baseline="-25000" dirty="0" err="1">
                <a:solidFill>
                  <a:schemeClr val="tx1"/>
                </a:solidFill>
              </a:rPr>
              <a:t>hlt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sz="1600" i="1" dirty="0"/>
              <a:t>R</a:t>
            </a:r>
            <a:r>
              <a:rPr lang="en-US" sz="1600" i="1" baseline="-25000" dirty="0"/>
              <a:t>f</a:t>
            </a:r>
            <a:r>
              <a:rPr lang="en-US" sz="1600" dirty="0"/>
              <a:t> will be an integer since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f</a:t>
            </a:r>
            <a:r>
              <a:rPr lang="en-US" sz="1600" i="1" dirty="0"/>
              <a:t> ≥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hlt</a:t>
            </a:r>
            <a:r>
              <a:rPr lang="en-US" sz="1600" dirty="0"/>
              <a:t> and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f</a:t>
            </a:r>
            <a:r>
              <a:rPr lang="en-US" sz="1600" i="1" dirty="0"/>
              <a:t> %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hlt</a:t>
            </a:r>
            <a:r>
              <a:rPr lang="en-US" sz="1600" i="1" dirty="0"/>
              <a:t> = 0</a:t>
            </a:r>
            <a:r>
              <a:rPr lang="en-US" sz="1600" dirty="0"/>
              <a:t>.</a:t>
            </a:r>
          </a:p>
          <a:p>
            <a:pPr lvl="1"/>
            <a:r>
              <a:rPr lang="en-US" sz="1600" i="1" dirty="0" err="1"/>
              <a:t>T</a:t>
            </a:r>
            <a:r>
              <a:rPr lang="en-US" sz="1600" i="1" baseline="-25000" dirty="0" err="1"/>
              <a:t>f</a:t>
            </a:r>
            <a:r>
              <a:rPr lang="en-US" sz="1600" i="1" dirty="0"/>
              <a:t> = </a:t>
            </a:r>
            <a:r>
              <a:rPr lang="en-US" sz="1600" i="1" dirty="0" err="1"/>
              <a:t>T</a:t>
            </a:r>
            <a:r>
              <a:rPr lang="en-US" sz="1600" i="1" baseline="-25000" dirty="0" err="1"/>
              <a:t>hlt</a:t>
            </a:r>
            <a:r>
              <a:rPr lang="en-US" sz="1600" i="1" dirty="0"/>
              <a:t> ∗ R</a:t>
            </a:r>
            <a:r>
              <a:rPr lang="en-US" sz="1600" i="1" baseline="-25000" dirty="0"/>
              <a:t>f</a:t>
            </a:r>
          </a:p>
          <a:p>
            <a:r>
              <a:rPr lang="en-US" sz="2000" dirty="0"/>
              <a:t>How does this restrict compatible event times?</a:t>
            </a:r>
          </a:p>
          <a:p>
            <a:pPr lvl="1"/>
            <a:r>
              <a:rPr lang="en-US" sz="1600" i="1" dirty="0" err="1"/>
              <a:t>T</a:t>
            </a:r>
            <a:r>
              <a:rPr lang="en-US" sz="1600" i="1" baseline="-25000" dirty="0" err="1"/>
              <a:t>f_event</a:t>
            </a:r>
            <a:r>
              <a:rPr lang="en-US" sz="1600" i="1" dirty="0"/>
              <a:t> % R</a:t>
            </a:r>
            <a:r>
              <a:rPr lang="en-US" sz="1600" i="1" baseline="-25000" dirty="0"/>
              <a:t>f</a:t>
            </a:r>
            <a:r>
              <a:rPr lang="en-US" sz="1600" i="1" dirty="0"/>
              <a:t> = 0 </a:t>
            </a:r>
          </a:p>
          <a:p>
            <a:pPr lvl="1"/>
            <a:r>
              <a:rPr lang="en-US" sz="1600" dirty="0"/>
              <a:t>Specifically, federate generated event times are limited to integer multiples of the ratio of the federate to federation Tick Multipliers (</a:t>
            </a:r>
            <a:r>
              <a:rPr lang="en-US" sz="1600" i="1" dirty="0"/>
              <a:t>R</a:t>
            </a:r>
            <a:r>
              <a:rPr lang="en-US" sz="1600" i="1" baseline="-25000" dirty="0"/>
              <a:t>f</a:t>
            </a:r>
            <a:r>
              <a:rPr lang="en-US" sz="1600" dirty="0"/>
              <a:t>).</a:t>
            </a:r>
          </a:p>
          <a:p>
            <a:endParaRPr lang="en-US" sz="20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60872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66C6E-8B29-AFA2-8C99-1AEA1B40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EF370-EB50-35E0-F8DE-ED28E4B1A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Executive Tick Multiplier (</a:t>
            </a:r>
            <a:r>
              <a:rPr lang="en-US" sz="1800" i="1" dirty="0">
                <a:solidFill>
                  <a:schemeClr val="tx1"/>
                </a:solidFill>
              </a:rPr>
              <a:t>M</a:t>
            </a:r>
            <a:r>
              <a:rPr lang="en-US" sz="1800" i="1" baseline="-25000" dirty="0">
                <a:solidFill>
                  <a:schemeClr val="tx1"/>
                </a:solidFill>
              </a:rPr>
              <a:t>e</a:t>
            </a:r>
            <a:r>
              <a:rPr lang="en-US" sz="1800" dirty="0"/>
              <a:t>) should be compatible with job cycle times (</a:t>
            </a:r>
            <a:r>
              <a:rPr lang="en-US" sz="1800" i="1" dirty="0">
                <a:solidFill>
                  <a:schemeClr val="tx1"/>
                </a:solidFill>
              </a:rPr>
              <a:t>dt</a:t>
            </a:r>
            <a:r>
              <a:rPr lang="el-GR" sz="1800" i="1" baseline="-25000" dirty="0">
                <a:solidFill>
                  <a:schemeClr val="tx1"/>
                </a:solidFill>
              </a:rPr>
              <a:t>ω</a:t>
            </a:r>
            <a:r>
              <a:rPr lang="el-GR" sz="1800" dirty="0"/>
              <a:t>).</a:t>
            </a:r>
            <a:endParaRPr lang="en-US" sz="1800" dirty="0"/>
          </a:p>
          <a:p>
            <a:r>
              <a:rPr lang="en-US" sz="1800" dirty="0"/>
              <a:t>Use Prime Factorization to compute a compatible base Tick Multiplier: </a:t>
            </a:r>
            <a:r>
              <a:rPr lang="en-US" sz="1800" i="1" dirty="0" err="1">
                <a:solidFill>
                  <a:schemeClr val="tx1"/>
                </a:solidFill>
              </a:rPr>
              <a:t>M</a:t>
            </a:r>
            <a:r>
              <a:rPr lang="en-US" sz="1800" i="1" baseline="-25000" dirty="0" err="1">
                <a:solidFill>
                  <a:schemeClr val="tx1"/>
                </a:solidFill>
              </a:rPr>
              <a:t>p</a:t>
            </a:r>
            <a:r>
              <a:rPr lang="en-US" sz="1800" dirty="0"/>
              <a:t>.</a:t>
            </a:r>
          </a:p>
          <a:p>
            <a:r>
              <a:rPr lang="en-US" sz="1800" dirty="0"/>
              <a:t>Higher resolution compatible </a:t>
            </a:r>
            <a:r>
              <a:rPr lang="en-US" sz="1800" i="1" dirty="0">
                <a:solidFill>
                  <a:schemeClr val="tx1"/>
                </a:solidFill>
              </a:rPr>
              <a:t>M</a:t>
            </a:r>
            <a:r>
              <a:rPr lang="en-US" sz="1800" i="1" baseline="-25000" dirty="0">
                <a:solidFill>
                  <a:schemeClr val="tx1"/>
                </a:solidFill>
              </a:rPr>
              <a:t>e</a:t>
            </a:r>
            <a:r>
              <a:rPr lang="en-US" sz="1800" dirty="0"/>
              <a:t> will be any integer multiple of </a:t>
            </a:r>
            <a:r>
              <a:rPr lang="en-US" sz="1800" i="1" dirty="0" err="1">
                <a:solidFill>
                  <a:schemeClr val="tx1"/>
                </a:solidFill>
              </a:rPr>
              <a:t>M</a:t>
            </a:r>
            <a:r>
              <a:rPr lang="en-US" sz="1800" i="1" baseline="-25000" dirty="0" err="1">
                <a:solidFill>
                  <a:schemeClr val="tx1"/>
                </a:solidFill>
              </a:rPr>
              <a:t>p</a:t>
            </a:r>
            <a:r>
              <a:rPr lang="en-US" sz="1800" dirty="0"/>
              <a:t>.</a:t>
            </a:r>
          </a:p>
          <a:p>
            <a:r>
              <a:rPr lang="en-US" sz="1800" dirty="0"/>
              <a:t>HLA-based distributed simulations also have a time resolution: </a:t>
            </a:r>
            <a:r>
              <a:rPr lang="en-US" sz="1800" i="1" dirty="0" err="1">
                <a:solidFill>
                  <a:schemeClr val="tx1"/>
                </a:solidFill>
              </a:rPr>
              <a:t>M</a:t>
            </a:r>
            <a:r>
              <a:rPr lang="en-US" sz="1800" i="1" baseline="-25000" dirty="0" err="1">
                <a:solidFill>
                  <a:schemeClr val="tx1"/>
                </a:solidFill>
              </a:rPr>
              <a:t>hlt</a:t>
            </a:r>
            <a:r>
              <a:rPr lang="en-US" sz="1800" dirty="0"/>
              <a:t>.</a:t>
            </a:r>
          </a:p>
          <a:p>
            <a:r>
              <a:rPr lang="en-US" sz="1800" dirty="0"/>
              <a:t>HLA-based federate time resolutions must be compatible with the federation time resolution:</a:t>
            </a:r>
          </a:p>
          <a:p>
            <a:pPr lvl="1"/>
            <a:r>
              <a:rPr lang="en-US" sz="1400" i="1" dirty="0" err="1"/>
              <a:t>M</a:t>
            </a:r>
            <a:r>
              <a:rPr lang="en-US" sz="1400" i="1" baseline="-25000" dirty="0" err="1"/>
              <a:t>f</a:t>
            </a:r>
            <a:r>
              <a:rPr lang="en-US" sz="1400" dirty="0"/>
              <a:t> ≥ </a:t>
            </a:r>
            <a:r>
              <a:rPr lang="en-US" sz="1400" i="1" dirty="0" err="1"/>
              <a:t>M</a:t>
            </a:r>
            <a:r>
              <a:rPr lang="en-US" sz="1400" i="1" baseline="-25000" dirty="0" err="1"/>
              <a:t>hlt</a:t>
            </a:r>
            <a:endParaRPr lang="en-US" sz="1400" i="1" baseline="-25000" dirty="0"/>
          </a:p>
          <a:p>
            <a:pPr lvl="1"/>
            <a:r>
              <a:rPr lang="en-US" sz="1400" i="1" dirty="0" err="1"/>
              <a:t>M</a:t>
            </a:r>
            <a:r>
              <a:rPr lang="en-US" sz="1400" i="1" baseline="-25000" dirty="0" err="1"/>
              <a:t>f</a:t>
            </a:r>
            <a:r>
              <a:rPr lang="en-US" sz="1400" dirty="0"/>
              <a:t> % </a:t>
            </a:r>
            <a:r>
              <a:rPr lang="en-US" sz="1400" i="1" dirty="0" err="1"/>
              <a:t>M</a:t>
            </a:r>
            <a:r>
              <a:rPr lang="en-US" sz="1400" i="1" baseline="-25000" dirty="0" err="1"/>
              <a:t>hlt</a:t>
            </a:r>
            <a:r>
              <a:rPr lang="en-US" sz="1400" dirty="0"/>
              <a:t> = </a:t>
            </a:r>
            <a:r>
              <a:rPr lang="en-US" sz="1400" i="1" dirty="0"/>
              <a:t>0</a:t>
            </a:r>
          </a:p>
          <a:p>
            <a:r>
              <a:rPr lang="en-US" sz="1800" dirty="0"/>
              <a:t>HLA federate time events are limited to integer multiples of the ratio of the federate to federation Tick Multiplier: </a:t>
            </a:r>
            <a:r>
              <a:rPr lang="en-US" sz="1800" i="1" dirty="0" err="1">
                <a:solidFill>
                  <a:schemeClr val="tx1"/>
                </a:solidFill>
              </a:rPr>
              <a:t>T</a:t>
            </a:r>
            <a:r>
              <a:rPr lang="en-US" sz="1800" i="1" baseline="-25000" dirty="0" err="1">
                <a:solidFill>
                  <a:schemeClr val="tx1"/>
                </a:solidFill>
              </a:rPr>
              <a:t>f_event</a:t>
            </a:r>
            <a:r>
              <a:rPr lang="en-US" sz="1800" i="1" dirty="0">
                <a:solidFill>
                  <a:schemeClr val="tx1"/>
                </a:solidFill>
              </a:rPr>
              <a:t> % R</a:t>
            </a:r>
            <a:r>
              <a:rPr lang="en-US" sz="1800" i="1" baseline="-25000" dirty="0">
                <a:solidFill>
                  <a:schemeClr val="tx1"/>
                </a:solidFill>
              </a:rPr>
              <a:t>f</a:t>
            </a:r>
            <a:r>
              <a:rPr lang="en-US" sz="1800" i="1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= </a:t>
            </a:r>
            <a:r>
              <a:rPr lang="en-US" sz="1800" i="1" dirty="0">
                <a:solidFill>
                  <a:schemeClr val="tx1"/>
                </a:solidFill>
              </a:rPr>
              <a:t>0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3629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0016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7E77A-EA25-A461-C8EE-D9B709E28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EC32A8-A084-5B1E-F527-660EFADA3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Key References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FAE52-9EBF-6A85-300E-06AC22071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[1] E. Crues and D. Dexter. A Discussion of Time Management Concepts and Time Constraint Equations for Multi-Rate Federation Executions. In SISO 2025 Simulation Innovation Workshop. SISO, SISO, February 2025.</a:t>
            </a:r>
          </a:p>
          <a:p>
            <a:pPr marL="0" indent="0">
              <a:buNone/>
            </a:pPr>
            <a:r>
              <a:rPr lang="en-US" sz="1400" dirty="0"/>
              <a:t>[2] Simulation Interoperability Standards Organization/ Standards Activities Committee (SISO/SAC). IEEE Standard for Modeling and Simulation (M&amp;S) High Level Architecture (HLA) - Framework and Rules. Technical Report IEEE-1516-2010, The Institute of Electrical and Electronics Engineers, 2 Park Avenue, New York, NY 10016-5997, August 2010.</a:t>
            </a:r>
          </a:p>
          <a:p>
            <a:pPr marL="0" indent="0">
              <a:buNone/>
            </a:pPr>
            <a:r>
              <a:rPr lang="en-US" sz="1400" dirty="0"/>
              <a:t>[5] E. Crues, D. Dexter, A. Falcone, A. Garro, M. Madden, B. Möller, and D. Ronnfeldt. Standard for Space Reference Federation Object Model (</a:t>
            </a:r>
            <a:r>
              <a:rPr lang="en-US" sz="1400" dirty="0" err="1"/>
              <a:t>SpaceFOM</a:t>
            </a:r>
            <a:r>
              <a:rPr lang="en-US" sz="1400" dirty="0"/>
              <a:t>). Number SISO-STD-018-2020. Simulation Interoperability Standards Organization (SISO), P.O. Box 781238, Orlando, FL 32878-1238, USA, October 2019.</a:t>
            </a:r>
          </a:p>
          <a:p>
            <a:pPr marL="0" indent="0">
              <a:buNone/>
            </a:pPr>
            <a:r>
              <a:rPr lang="en-US" sz="1400" dirty="0"/>
              <a:t>[7] National Aeronautics and Space Administration, Johnson Space Center, Software, Robotics &amp; Simulation Division, Simulation and Graphics Branch (ER7). Trick simulation environment: Documentation. Trick Wiki Site: https://</a:t>
            </a:r>
            <a:r>
              <a:rPr lang="en-US" sz="1400" dirty="0" err="1"/>
              <a:t>nasa.github.io</a:t>
            </a:r>
            <a:r>
              <a:rPr lang="en-US" sz="1400" dirty="0"/>
              <a:t>/trick/documentation/Documentation-Home, September 2023.</a:t>
            </a:r>
          </a:p>
          <a:p>
            <a:pPr marL="0" indent="0">
              <a:buNone/>
            </a:pPr>
            <a:r>
              <a:rPr lang="en-US" sz="1400" dirty="0"/>
              <a:t>[8] M. Karlsson, F. </a:t>
            </a:r>
            <a:r>
              <a:rPr lang="en-US" sz="1400" dirty="0" err="1"/>
              <a:t>Antelius</a:t>
            </a:r>
            <a:r>
              <a:rPr lang="en-US" sz="1400" dirty="0"/>
              <a:t>, and B. Möller. Time Representation and Interpretation in Simulation Interoperability - An Overview. In SISO 2011 Spring Simulation Interoperability Workshop. SISO, SISO, April 2011.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1491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Concepts and Definitions</a:t>
            </a:r>
          </a:p>
          <a:p>
            <a:r>
              <a:rPr lang="en-US" dirty="0"/>
              <a:t>Time Representations</a:t>
            </a:r>
          </a:p>
          <a:p>
            <a:r>
              <a:rPr lang="en-US" dirty="0"/>
              <a:t>Consequences</a:t>
            </a:r>
          </a:p>
          <a:p>
            <a:r>
              <a:rPr lang="en-US" dirty="0"/>
              <a:t>Distributed Simulation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Questions</a:t>
            </a:r>
          </a:p>
          <a:p>
            <a:r>
              <a:rPr lang="en-US" dirty="0"/>
              <a:t>Key References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53BE3-B0B2-CC1E-0B06-87A71B3AB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4C115-0549-EB9A-DEFB-6CE26A8C1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This paper is a prequel to our 2025 SIW Paper [1]: </a:t>
            </a:r>
            <a:r>
              <a:rPr lang="en-US" sz="1600" i="1" dirty="0"/>
              <a:t>A Discussion of Time Management Concepts and Time Constraint Equations for Multi-Rate Federation Executions</a:t>
            </a:r>
          </a:p>
          <a:p>
            <a:r>
              <a:rPr lang="en-US" sz="1600" dirty="0"/>
              <a:t>Managing and modeling time in digital simulations is often more complicated than most people think.</a:t>
            </a:r>
          </a:p>
          <a:p>
            <a:r>
              <a:rPr lang="en-US" sz="1600" dirty="0"/>
              <a:t>We discuss some key concepts associated with time and time resolution in digital time-based physics-based simulations.</a:t>
            </a:r>
          </a:p>
          <a:p>
            <a:r>
              <a:rPr lang="en-US" sz="1600" dirty="0"/>
              <a:t>We discuss some of the consequences of not have compatible time resolutions.</a:t>
            </a:r>
          </a:p>
          <a:p>
            <a:r>
              <a:rPr lang="en-US" sz="1600" dirty="0"/>
              <a:t>We derive specific constraints that can be tested to ensure time resolution compatibility in:</a:t>
            </a:r>
          </a:p>
          <a:p>
            <a:pPr lvl="1"/>
            <a:r>
              <a:rPr lang="en-US" sz="1200" dirty="0"/>
              <a:t>Simulation executives,</a:t>
            </a:r>
          </a:p>
          <a:p>
            <a:pPr lvl="1"/>
            <a:r>
              <a:rPr lang="en-US" sz="1200" dirty="0"/>
              <a:t>Job scheduling, and</a:t>
            </a:r>
          </a:p>
          <a:p>
            <a:pPr lvl="1"/>
            <a:r>
              <a:rPr lang="en-US" sz="1200" dirty="0"/>
              <a:t>Data exchange.</a:t>
            </a:r>
          </a:p>
          <a:p>
            <a:r>
              <a:rPr lang="en-US" sz="1500" dirty="0"/>
              <a:t>We looks at some specific constraints for HLA-based distributed simulations.</a:t>
            </a:r>
          </a:p>
          <a:p>
            <a:r>
              <a:rPr lang="en-US" sz="1600" dirty="0"/>
              <a:t>Additional real-time considerations are also discussed in the paper but not presented here, due to time constraints. 😀</a:t>
            </a:r>
          </a:p>
        </p:txBody>
      </p:sp>
    </p:spTree>
    <p:extLst>
      <p:ext uri="{BB962C8B-B14F-4D97-AF65-F5344CB8AC3E}">
        <p14:creationId xmlns:p14="http://schemas.microsoft.com/office/powerpoint/2010/main" val="257321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FB23-BBEE-9747-1A0B-D217DE157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and Definitions: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C5DE3-0BEC-E501-D504-9A40E63BC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3914" y="971550"/>
            <a:ext cx="5164932" cy="3790950"/>
          </a:xfrm>
        </p:spPr>
        <p:txBody>
          <a:bodyPr/>
          <a:lstStyle/>
          <a:p>
            <a:r>
              <a:rPr lang="en-US" sz="1200" i="1" dirty="0">
                <a:solidFill>
                  <a:schemeClr val="tx1"/>
                </a:solidFill>
              </a:rPr>
              <a:t>Jobs</a:t>
            </a:r>
            <a:r>
              <a:rPr lang="en-US" sz="1200" dirty="0"/>
              <a:t>: Specific model functions called in the execution loops.</a:t>
            </a:r>
          </a:p>
          <a:p>
            <a:r>
              <a:rPr lang="en-US" sz="1200" i="1" dirty="0">
                <a:solidFill>
                  <a:schemeClr val="tx1"/>
                </a:solidFill>
              </a:rPr>
              <a:t>Frames</a:t>
            </a:r>
            <a:r>
              <a:rPr lang="en-US" sz="1200" dirty="0"/>
              <a:t>: Specified cycles in the execution loops that collections of jobs are scheduled to run.</a:t>
            </a:r>
          </a:p>
          <a:p>
            <a:r>
              <a:rPr lang="en-US" sz="1200" i="1" dirty="0">
                <a:solidFill>
                  <a:schemeClr val="tx1"/>
                </a:solidFill>
              </a:rPr>
              <a:t>Initialization</a:t>
            </a:r>
            <a:r>
              <a:rPr lang="en-US" sz="1200" dirty="0"/>
              <a:t>: The entry mode for a simulation where methods are called to initialize the state of the simulation executive and all the constituent models. Timelines are typically established and defined here but time is not advancing.</a:t>
            </a:r>
          </a:p>
          <a:p>
            <a:r>
              <a:rPr lang="en-US" sz="1200" i="1" dirty="0">
                <a:solidFill>
                  <a:schemeClr val="tx1"/>
                </a:solidFill>
              </a:rPr>
              <a:t>Run</a:t>
            </a:r>
            <a:r>
              <a:rPr lang="en-US" sz="1200" dirty="0"/>
              <a:t>: Generally, the principal execution loop in a simulation where model jobs are called and timelines are coordinated and advanced.</a:t>
            </a:r>
          </a:p>
          <a:p>
            <a:r>
              <a:rPr lang="en-US" sz="1200" i="1" dirty="0">
                <a:solidFill>
                  <a:schemeClr val="tx1"/>
                </a:solidFill>
              </a:rPr>
              <a:t>Freeze</a:t>
            </a:r>
            <a:r>
              <a:rPr lang="en-US" sz="1200" dirty="0"/>
              <a:t>: An alternate execution loop in a simulation where special “freeze” jobs are called. While many of the simulation related timelines are not advanced in this mode, the simulation executive may maintain and manage a freeze loop executive counter.</a:t>
            </a:r>
          </a:p>
          <a:p>
            <a:r>
              <a:rPr lang="en-US" sz="1200" i="1" dirty="0">
                <a:solidFill>
                  <a:schemeClr val="tx1"/>
                </a:solidFill>
              </a:rPr>
              <a:t>Shutdown</a:t>
            </a:r>
            <a:r>
              <a:rPr lang="en-US" sz="1200" dirty="0"/>
              <a:t>: The exit mode for a simulation where methods are called to close out the simulation executive, safe any related systems, release resources, and terminate the program.</a:t>
            </a:r>
          </a:p>
          <a:p>
            <a:endParaRPr lang="en-US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340161-F47E-F3E1-896D-DDF11C4F3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63626"/>
            <a:ext cx="2872914" cy="221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89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A58D4-33CD-FA49-EB38-ECDACB06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and Definitions: 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5CE02-2AD5-9D4D-BB4A-0E915FDD0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There are 4 principal timelines associated with most time-based digital simulations:</a:t>
            </a:r>
          </a:p>
          <a:p>
            <a:pPr lvl="1"/>
            <a:r>
              <a:rPr lang="en-US" sz="1200" b="1" dirty="0"/>
              <a:t>Physical Time (PT): </a:t>
            </a:r>
            <a:r>
              <a:rPr lang="en-US" sz="1200" dirty="0"/>
              <a:t>the non-spatial dimension associated with our spacetime continuum in which events are ordered in irreversible succession from the past to the present to the future.</a:t>
            </a:r>
          </a:p>
          <a:p>
            <a:pPr lvl="1"/>
            <a:r>
              <a:rPr lang="en-US" sz="1200" b="1" dirty="0"/>
              <a:t>Computer Clock Time (CCT): </a:t>
            </a:r>
            <a:r>
              <a:rPr lang="en-US" sz="1200" dirty="0"/>
              <a:t>the representation of time maintained and managed by the computer usually using some form of oscillator counting oscillations from a known epoch and mapped into an approximation of PT.</a:t>
            </a:r>
          </a:p>
          <a:p>
            <a:pPr lvl="1"/>
            <a:r>
              <a:rPr lang="en-US" sz="1200" b="1" dirty="0"/>
              <a:t>Simulation Elapsed Time (SET): </a:t>
            </a:r>
            <a:r>
              <a:rPr lang="en-US" sz="1200" dirty="0"/>
              <a:t>the time measure associated with an individual simulation starting at zero and advancing monotonically in quantifiable steps.</a:t>
            </a:r>
          </a:p>
          <a:p>
            <a:pPr lvl="1"/>
            <a:r>
              <a:rPr lang="en-US" sz="1200" b="1" dirty="0"/>
              <a:t>Simulation Scenario Time (SST): </a:t>
            </a:r>
            <a:r>
              <a:rPr lang="en-US" sz="1200" dirty="0"/>
              <a:t>a model within a simulation that associates the Simulation Elapsed Time with a representation of the problem’s Physical Time.</a:t>
            </a:r>
          </a:p>
          <a:p>
            <a:r>
              <a:rPr lang="en-US" sz="1600" dirty="0"/>
              <a:t>There are 2 additional timelines associated with HLA-based distributed simulations:</a:t>
            </a:r>
          </a:p>
          <a:p>
            <a:pPr lvl="1"/>
            <a:r>
              <a:rPr lang="en-US" sz="1200" b="1" dirty="0"/>
              <a:t>HLA Logical Time (HLT): </a:t>
            </a:r>
            <a:r>
              <a:rPr lang="en-US" sz="1200" dirty="0"/>
              <a:t>the timeline used by HLA to order messages, regulate execution time advance (Time Advance Request (TAR) &amp; Time Advance Grant (TAG)) and enable deterministic behavior in distributed simulation.</a:t>
            </a:r>
          </a:p>
          <a:p>
            <a:pPr lvl="1"/>
            <a:r>
              <a:rPr lang="en-US" sz="1200" b="1" dirty="0"/>
              <a:t>Federation Scenario Time (FST): </a:t>
            </a:r>
            <a:r>
              <a:rPr lang="en-US" sz="1200" dirty="0"/>
              <a:t>a time associated with the physical systems being modeled in the participating federates in the federation execution.</a:t>
            </a:r>
          </a:p>
        </p:txBody>
      </p:sp>
    </p:spTree>
    <p:extLst>
      <p:ext uri="{BB962C8B-B14F-4D97-AF65-F5344CB8AC3E}">
        <p14:creationId xmlns:p14="http://schemas.microsoft.com/office/powerpoint/2010/main" val="50102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D1B6-197C-5D8A-8A5E-130924BFB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and Definitions: Time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246B5-4626-7505-0E3A-83B2F4A0D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the following definitions related to executive time and Ticks:</a:t>
            </a:r>
          </a:p>
          <a:p>
            <a:pPr lvl="1"/>
            <a:r>
              <a:rPr lang="en-US" i="1" dirty="0" err="1"/>
              <a:t>t</a:t>
            </a:r>
            <a:r>
              <a:rPr lang="en-US" i="1" baseline="-25000" dirty="0" err="1"/>
              <a:t>se</a:t>
            </a:r>
            <a:r>
              <a:rPr lang="en-US" dirty="0"/>
              <a:t> is the current Simulation Elapsed Time (SET);</a:t>
            </a:r>
          </a:p>
          <a:p>
            <a:pPr lvl="1"/>
            <a:r>
              <a:rPr lang="el-GR" i="1" dirty="0"/>
              <a:t>τ</a:t>
            </a:r>
            <a:r>
              <a:rPr lang="en-US" dirty="0"/>
              <a:t> represents a single executive time Tick (discrete unit of measure);</a:t>
            </a:r>
          </a:p>
          <a:p>
            <a:pPr lvl="1"/>
            <a:r>
              <a:rPr lang="en-US" i="1" dirty="0"/>
              <a:t>n</a:t>
            </a:r>
            <a:r>
              <a:rPr lang="el-GR" i="1" baseline="-25000" dirty="0"/>
              <a:t>τ</a:t>
            </a:r>
            <a:r>
              <a:rPr lang="en-US" i="1" dirty="0"/>
              <a:t> </a:t>
            </a:r>
            <a:r>
              <a:rPr lang="el-GR" i="1" dirty="0"/>
              <a:t>≡</a:t>
            </a:r>
            <a:r>
              <a:rPr lang="en-US" i="1" dirty="0"/>
              <a:t> T</a:t>
            </a:r>
            <a:r>
              <a:rPr lang="en-US" dirty="0"/>
              <a:t> is the number of executive Ticks since the start of the simulation;</a:t>
            </a:r>
          </a:p>
          <a:p>
            <a:pPr lvl="1"/>
            <a:r>
              <a:rPr lang="en-US" i="1" dirty="0"/>
              <a:t>M</a:t>
            </a:r>
            <a:r>
              <a:rPr lang="en-US" i="1" baseline="-25000" dirty="0"/>
              <a:t>e</a:t>
            </a:r>
            <a:r>
              <a:rPr lang="en-US" dirty="0"/>
              <a:t> is the fractional relationship between executive time Ticks and seconds (a.k.a., Tick rate or Tick Multiplier); and</a:t>
            </a:r>
          </a:p>
          <a:p>
            <a:pPr lvl="1"/>
            <a:r>
              <a:rPr lang="el-GR" i="1" dirty="0"/>
              <a:t>ϵ</a:t>
            </a:r>
            <a:r>
              <a:rPr lang="en-US" i="1" dirty="0"/>
              <a:t> </a:t>
            </a:r>
            <a:r>
              <a:rPr lang="el-GR" dirty="0"/>
              <a:t>≡</a:t>
            </a:r>
            <a:r>
              <a:rPr lang="en-US" dirty="0"/>
              <a:t> </a:t>
            </a:r>
            <a:r>
              <a:rPr lang="en-US" i="1" dirty="0"/>
              <a:t>dt</a:t>
            </a:r>
            <a:r>
              <a:rPr lang="el-GR" i="1" baseline="-25000" dirty="0"/>
              <a:t>τ</a:t>
            </a:r>
            <a:r>
              <a:rPr lang="en-US" dirty="0"/>
              <a:t> is time step associated with a single executive time Tick.</a:t>
            </a:r>
          </a:p>
          <a:p>
            <a:r>
              <a:rPr lang="en-US" dirty="0"/>
              <a:t>The executive time to Tick relationship is: </a:t>
            </a:r>
            <a:r>
              <a:rPr lang="en-US" i="1" dirty="0" err="1">
                <a:solidFill>
                  <a:schemeClr val="tx1"/>
                </a:solidFill>
              </a:rPr>
              <a:t>t</a:t>
            </a:r>
            <a:r>
              <a:rPr lang="en-US" i="1" baseline="-25000" dirty="0" err="1">
                <a:solidFill>
                  <a:schemeClr val="tx1"/>
                </a:solidFill>
              </a:rPr>
              <a:t>se</a:t>
            </a:r>
            <a:r>
              <a:rPr lang="en-US" i="1" dirty="0">
                <a:solidFill>
                  <a:schemeClr val="tx1"/>
                </a:solidFill>
              </a:rPr>
              <a:t> = T/M</a:t>
            </a:r>
            <a:r>
              <a:rPr lang="en-US" i="1" baseline="-25000" dirty="0">
                <a:solidFill>
                  <a:schemeClr val="tx1"/>
                </a:solidFill>
              </a:rPr>
              <a:t>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or </a:t>
            </a:r>
            <a:r>
              <a:rPr lang="en-US" i="1" dirty="0">
                <a:solidFill>
                  <a:schemeClr val="tx1"/>
                </a:solidFill>
              </a:rPr>
              <a:t>T = </a:t>
            </a:r>
            <a:r>
              <a:rPr lang="en-US" i="1" dirty="0" err="1">
                <a:solidFill>
                  <a:schemeClr val="tx1"/>
                </a:solidFill>
              </a:rPr>
              <a:t>t</a:t>
            </a:r>
            <a:r>
              <a:rPr lang="en-US" i="1" baseline="-25000" dirty="0" err="1">
                <a:solidFill>
                  <a:schemeClr val="tx1"/>
                </a:solidFill>
              </a:rPr>
              <a:t>se</a:t>
            </a:r>
            <a:r>
              <a:rPr lang="en-US" i="1" dirty="0">
                <a:solidFill>
                  <a:schemeClr val="tx1"/>
                </a:solidFill>
              </a:rPr>
              <a:t> M</a:t>
            </a:r>
            <a:r>
              <a:rPr lang="en-US" i="1" baseline="-25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Note that the minimum time resolution is: </a:t>
            </a:r>
            <a:r>
              <a:rPr lang="el-GR" i="1" dirty="0">
                <a:solidFill>
                  <a:schemeClr val="tx1"/>
                </a:solidFill>
              </a:rPr>
              <a:t>ϵ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dt</a:t>
            </a:r>
            <a:r>
              <a:rPr lang="el-GR" i="1" baseline="-25000" dirty="0">
                <a:solidFill>
                  <a:schemeClr val="tx1"/>
                </a:solidFill>
              </a:rPr>
              <a:t>τ</a:t>
            </a:r>
            <a:r>
              <a:rPr lang="el-GR" dirty="0">
                <a:solidFill>
                  <a:schemeClr val="tx1"/>
                </a:solidFill>
              </a:rPr>
              <a:t> 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i="1" dirty="0">
                <a:solidFill>
                  <a:schemeClr val="tx1"/>
                </a:solidFill>
              </a:rPr>
              <a:t>1/</a:t>
            </a:r>
            <a:r>
              <a:rPr lang="en-US" i="1" dirty="0">
                <a:solidFill>
                  <a:schemeClr val="tx1"/>
                </a:solidFill>
              </a:rPr>
              <a:t>Me</a:t>
            </a:r>
          </a:p>
          <a:p>
            <a:pPr lvl="1"/>
            <a:r>
              <a:rPr lang="en-US" dirty="0"/>
              <a:t>The executive cannot represent times any smaller than this.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9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5BE2A-6AE1-58F4-3CBD-3EF3EF5A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Representations: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7B285-8199-BFEB-9145-07A6CBE73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 to the excellent 2011 SIW paper [8]: </a:t>
            </a:r>
            <a:r>
              <a:rPr lang="en-US" i="1" dirty="0"/>
              <a:t>Time Representation and Interpretation in Simulation Interoperability - An Overview</a:t>
            </a:r>
          </a:p>
          <a:p>
            <a:pPr lvl="1"/>
            <a:r>
              <a:rPr lang="en-US" dirty="0"/>
              <a:t>Provides an excellent overview of time representations.</a:t>
            </a:r>
          </a:p>
          <a:p>
            <a:pPr lvl="1"/>
            <a:r>
              <a:rPr lang="en-US" dirty="0"/>
              <a:t>Key Take Aways:</a:t>
            </a:r>
          </a:p>
          <a:p>
            <a:pPr lvl="2"/>
            <a:r>
              <a:rPr lang="en-US" dirty="0"/>
              <a:t>Understand the limitations of the time representation that you intend to use.</a:t>
            </a:r>
          </a:p>
          <a:p>
            <a:pPr lvl="2"/>
            <a:r>
              <a:rPr lang="en-US" dirty="0"/>
              <a:t>Use time representations that have a big enough value range for your simulation.</a:t>
            </a:r>
          </a:p>
          <a:p>
            <a:pPr lvl="2"/>
            <a:r>
              <a:rPr lang="en-US" dirty="0"/>
              <a:t>Consider using integer or fixed-point time representations.</a:t>
            </a:r>
          </a:p>
          <a:p>
            <a:pPr lvl="2"/>
            <a:r>
              <a:rPr lang="en-US" dirty="0"/>
              <a:t>Use the standardized time types according to HLA Evolved (IEEE 1516-2010).</a:t>
            </a:r>
          </a:p>
          <a:p>
            <a:r>
              <a:rPr lang="en-US" dirty="0"/>
              <a:t>We will be discussing integer-based simulation executive times.</a:t>
            </a:r>
          </a:p>
        </p:txBody>
      </p:sp>
    </p:spTree>
    <p:extLst>
      <p:ext uri="{BB962C8B-B14F-4D97-AF65-F5344CB8AC3E}">
        <p14:creationId xmlns:p14="http://schemas.microsoft.com/office/powerpoint/2010/main" val="302092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2667-7FA0-0E41-D1FC-0D108B997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Representations: Job Cycle Times and Tick Multipliers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7762A-740A-B118-336F-AFC557243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 general, a job cycle time can be expressed as: </a:t>
            </a:r>
            <a:r>
              <a:rPr lang="en-US" sz="2000" i="1" dirty="0">
                <a:solidFill>
                  <a:schemeClr val="tx1"/>
                </a:solidFill>
              </a:rPr>
              <a:t>dt</a:t>
            </a:r>
            <a:r>
              <a:rPr lang="el-GR" sz="2000" i="1" baseline="-25000" dirty="0">
                <a:solidFill>
                  <a:schemeClr val="tx1"/>
                </a:solidFill>
              </a:rPr>
              <a:t>ω</a:t>
            </a:r>
            <a:r>
              <a:rPr lang="el-GR" sz="2000" i="1" dirty="0">
                <a:solidFill>
                  <a:schemeClr val="tx1"/>
                </a:solidFill>
              </a:rPr>
              <a:t> = </a:t>
            </a:r>
            <a:r>
              <a:rPr lang="en-US" sz="2000" i="1" dirty="0">
                <a:solidFill>
                  <a:schemeClr val="tx1"/>
                </a:solidFill>
              </a:rPr>
              <a:t>N</a:t>
            </a:r>
            <a:r>
              <a:rPr lang="el-GR" sz="2000" i="1" baseline="-25000" dirty="0">
                <a:solidFill>
                  <a:schemeClr val="tx1"/>
                </a:solidFill>
              </a:rPr>
              <a:t>ω</a:t>
            </a:r>
            <a:r>
              <a:rPr lang="el-GR" sz="2000" i="1" dirty="0">
                <a:solidFill>
                  <a:schemeClr val="tx1"/>
                </a:solidFill>
              </a:rPr>
              <a:t>/</a:t>
            </a:r>
            <a:r>
              <a:rPr lang="en-US" sz="2000" i="1" dirty="0">
                <a:solidFill>
                  <a:schemeClr val="tx1"/>
                </a:solidFill>
              </a:rPr>
              <a:t>D</a:t>
            </a:r>
            <a:r>
              <a:rPr lang="el-GR" sz="2000" i="1" baseline="-25000" dirty="0">
                <a:solidFill>
                  <a:schemeClr val="tx1"/>
                </a:solidFill>
              </a:rPr>
              <a:t>ω</a:t>
            </a:r>
            <a:endParaRPr lang="en-US" sz="2000" i="1" baseline="-25000" dirty="0">
              <a:solidFill>
                <a:schemeClr val="tx1"/>
              </a:solidFill>
            </a:endParaRPr>
          </a:p>
          <a:p>
            <a:pPr lvl="1"/>
            <a:r>
              <a:rPr lang="en-US" sz="1600" dirty="0"/>
              <a:t>Where </a:t>
            </a:r>
            <a:r>
              <a:rPr lang="en-US" sz="1600" i="1" dirty="0"/>
              <a:t>dt</a:t>
            </a:r>
            <a:r>
              <a:rPr lang="el-GR" sz="1600" i="1" baseline="-25000" dirty="0"/>
              <a:t>ω</a:t>
            </a:r>
            <a:r>
              <a:rPr lang="en-US" sz="1600" i="1" dirty="0"/>
              <a:t> </a:t>
            </a:r>
            <a:r>
              <a:rPr lang="en-US" sz="1600" dirty="0"/>
              <a:t>is the job cycle time expressible as a rational fraction,</a:t>
            </a:r>
          </a:p>
          <a:p>
            <a:pPr lvl="1"/>
            <a:r>
              <a:rPr lang="en-US" sz="1600" i="1" dirty="0"/>
              <a:t>N</a:t>
            </a:r>
            <a:r>
              <a:rPr lang="el-GR" sz="1600" i="1" baseline="-25000" dirty="0"/>
              <a:t>ω</a:t>
            </a:r>
            <a:r>
              <a:rPr lang="en-US" sz="1600" i="1" baseline="-25000" dirty="0"/>
              <a:t> </a:t>
            </a:r>
            <a:r>
              <a:rPr lang="en-US" sz="1600" dirty="0"/>
              <a:t>and</a:t>
            </a:r>
            <a:r>
              <a:rPr lang="en-US" sz="1600" i="1" baseline="-25000" dirty="0"/>
              <a:t> </a:t>
            </a:r>
            <a:r>
              <a:rPr lang="en-US" sz="1600" i="1" dirty="0"/>
              <a:t>D</a:t>
            </a:r>
            <a:r>
              <a:rPr lang="el-GR" sz="1600" i="1" baseline="-25000" dirty="0"/>
              <a:t>ω</a:t>
            </a:r>
            <a:r>
              <a:rPr lang="en-US" sz="1600" dirty="0"/>
              <a:t> are the integer numerator and denominator composing the fraction, and</a:t>
            </a:r>
          </a:p>
          <a:p>
            <a:pPr lvl="1"/>
            <a:r>
              <a:rPr lang="el-GR" sz="1600" i="1" dirty="0"/>
              <a:t>ω</a:t>
            </a:r>
            <a:r>
              <a:rPr lang="en-US" sz="1600" dirty="0"/>
              <a:t> is the corresponding job cycle frequency.</a:t>
            </a:r>
          </a:p>
          <a:p>
            <a:r>
              <a:rPr lang="en-US" sz="2000" dirty="0"/>
              <a:t>A minimum executive time resolution (Tick) can be derived that will ensure compatibility between executive time advance and job/frame scheduling:</a:t>
            </a:r>
          </a:p>
          <a:p>
            <a:pPr lvl="1"/>
            <a:r>
              <a:rPr lang="en-US" sz="1600" dirty="0"/>
              <a:t>Determine the job cycle time ratios for all jobs.</a:t>
            </a:r>
            <a:endParaRPr lang="en-US" sz="1600" i="1" baseline="-25000" dirty="0"/>
          </a:p>
          <a:p>
            <a:pPr lvl="1"/>
            <a:r>
              <a:rPr lang="en-US" sz="1600" dirty="0"/>
              <a:t>Find the Least Common Denominator for all job cycle times using prime factorization: </a:t>
            </a:r>
            <a:r>
              <a:rPr lang="en-US" sz="1600" i="1" dirty="0" err="1"/>
              <a:t>D</a:t>
            </a:r>
            <a:r>
              <a:rPr lang="en-US" sz="1600" i="1" baseline="-25000" dirty="0" err="1"/>
              <a:t>p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This will be the minimum executive time Tick Multiplier: </a:t>
            </a:r>
            <a:r>
              <a:rPr lang="en-US" sz="1600" i="1" dirty="0" err="1"/>
              <a:t>M</a:t>
            </a:r>
            <a:r>
              <a:rPr lang="en-US" sz="1600" i="1" baseline="-25000" dirty="0" err="1"/>
              <a:t>p</a:t>
            </a:r>
            <a:r>
              <a:rPr lang="en-US" sz="1600" i="1" dirty="0"/>
              <a:t> = D</a:t>
            </a:r>
            <a:r>
              <a:rPr lang="en-US" sz="1600" i="1" baseline="-25000" dirty="0"/>
              <a:t>P.</a:t>
            </a:r>
          </a:p>
          <a:p>
            <a:r>
              <a:rPr lang="en-US" sz="2000" dirty="0"/>
              <a:t>A compatible Tick Multiplier (</a:t>
            </a:r>
            <a:r>
              <a:rPr lang="en-US" sz="2000" i="1" dirty="0">
                <a:solidFill>
                  <a:schemeClr val="tx1"/>
                </a:solidFill>
              </a:rPr>
              <a:t>M</a:t>
            </a:r>
            <a:r>
              <a:rPr lang="en-US" sz="2000" i="1" baseline="-25000" dirty="0">
                <a:solidFill>
                  <a:schemeClr val="tx1"/>
                </a:solidFill>
              </a:rPr>
              <a:t>e</a:t>
            </a:r>
            <a:r>
              <a:rPr lang="en-US" sz="2000" dirty="0"/>
              <a:t>) can be any integer multiple of </a:t>
            </a:r>
            <a:r>
              <a:rPr lang="en-US" sz="2000" i="1" dirty="0" err="1">
                <a:solidFill>
                  <a:schemeClr val="tx1"/>
                </a:solidFill>
              </a:rPr>
              <a:t>M</a:t>
            </a:r>
            <a:r>
              <a:rPr lang="en-US" sz="2000" i="1" baseline="-25000" dirty="0" err="1">
                <a:solidFill>
                  <a:schemeClr val="tx1"/>
                </a:solidFill>
              </a:rPr>
              <a:t>p</a:t>
            </a:r>
            <a:r>
              <a:rPr lang="en-US" sz="2000" dirty="0"/>
              <a:t>.</a:t>
            </a:r>
          </a:p>
          <a:p>
            <a:pPr lvl="1"/>
            <a:endParaRPr lang="el-GR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60568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906F-E383-2F28-6C4D-1DA22FB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Representations: Compatibility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D5A18-F685-374D-1D10-F4D0F5560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Let’s look at an example.</a:t>
            </a:r>
          </a:p>
          <a:p>
            <a:r>
              <a:rPr lang="en-US" sz="1600" dirty="0"/>
              <a:t>Our simulation has the following job cycle frequencies (Hz): 10, 30, 100, and 128.</a:t>
            </a:r>
          </a:p>
          <a:p>
            <a:pPr lvl="1"/>
            <a:r>
              <a:rPr lang="en-US" sz="1200" dirty="0"/>
              <a:t>Results in cycle time ratios (</a:t>
            </a:r>
            <a:r>
              <a:rPr lang="en-US" sz="1200" i="1" dirty="0"/>
              <a:t>dt</a:t>
            </a:r>
            <a:r>
              <a:rPr lang="el-GR" sz="1200" i="1" baseline="-25000" dirty="0"/>
              <a:t>ω</a:t>
            </a:r>
            <a:r>
              <a:rPr lang="en-US" sz="1200" dirty="0"/>
              <a:t>): 1/10, 1/30, 1/100, and 1/128.</a:t>
            </a:r>
          </a:p>
          <a:p>
            <a:pPr lvl="1"/>
            <a:r>
              <a:rPr lang="en-US" sz="1200" dirty="0"/>
              <a:t>Prime factorization gives: 960/9600, 320/9600, 96/9600, and 75/9600.</a:t>
            </a:r>
          </a:p>
          <a:p>
            <a:r>
              <a:rPr lang="en-US" sz="1600" dirty="0"/>
              <a:t>The minimum time Tick Multiplier: </a:t>
            </a:r>
            <a:r>
              <a:rPr lang="en-US" sz="1600" i="1" dirty="0" err="1">
                <a:solidFill>
                  <a:schemeClr val="tx1"/>
                </a:solidFill>
              </a:rPr>
              <a:t>M</a:t>
            </a:r>
            <a:r>
              <a:rPr lang="en-US" sz="1600" i="1" baseline="-25000" dirty="0" err="1">
                <a:solidFill>
                  <a:schemeClr val="tx1"/>
                </a:solidFill>
              </a:rPr>
              <a:t>p</a:t>
            </a:r>
            <a:r>
              <a:rPr lang="en-US" sz="1600" i="1" dirty="0">
                <a:solidFill>
                  <a:schemeClr val="tx1"/>
                </a:solidFill>
              </a:rPr>
              <a:t> = 9600</a:t>
            </a:r>
            <a:endParaRPr lang="en-US" sz="1600" dirty="0"/>
          </a:p>
          <a:p>
            <a:pPr lvl="1"/>
            <a:r>
              <a:rPr lang="en-US" sz="1200" dirty="0"/>
              <a:t>The resulting time resolution is: </a:t>
            </a:r>
            <a:r>
              <a:rPr lang="el-GR" sz="1200" i="1" dirty="0">
                <a:solidFill>
                  <a:schemeClr val="tx1"/>
                </a:solidFill>
              </a:rPr>
              <a:t>ϵ</a:t>
            </a:r>
            <a:r>
              <a:rPr lang="en-US" sz="1200" i="1" dirty="0">
                <a:solidFill>
                  <a:schemeClr val="tx1"/>
                </a:solidFill>
              </a:rPr>
              <a:t> ≅ 0.00010417</a:t>
            </a:r>
            <a:endParaRPr lang="en-US" sz="1200" dirty="0"/>
          </a:p>
          <a:p>
            <a:pPr lvl="1"/>
            <a:r>
              <a:rPr lang="en-US" sz="1200" dirty="0"/>
              <a:t>Probably not sufficient for most applications.</a:t>
            </a:r>
          </a:p>
          <a:p>
            <a:pPr lvl="1"/>
            <a:r>
              <a:rPr lang="en-US" sz="1200" dirty="0"/>
              <a:t>Fortunately, the executive Tick Multiplier can be any integer multiple of the minimum Tick Multiplier: </a:t>
            </a:r>
            <a:r>
              <a:rPr lang="en-US" sz="1200" i="1" dirty="0"/>
              <a:t>M</a:t>
            </a:r>
            <a:r>
              <a:rPr lang="en-US" sz="1200" i="1" baseline="-25000" dirty="0"/>
              <a:t>e</a:t>
            </a:r>
            <a:r>
              <a:rPr lang="en-US" sz="1200" i="1" dirty="0"/>
              <a:t> = N </a:t>
            </a:r>
            <a:r>
              <a:rPr lang="en-US" sz="1200" i="1" dirty="0" err="1"/>
              <a:t>M</a:t>
            </a:r>
            <a:r>
              <a:rPr lang="en-US" sz="1200" i="1" baseline="-25000" dirty="0" err="1"/>
              <a:t>p</a:t>
            </a:r>
            <a:endParaRPr lang="en-US" sz="1200" i="1" baseline="-25000" dirty="0"/>
          </a:p>
          <a:p>
            <a:r>
              <a:rPr lang="en-US" sz="1600" dirty="0"/>
              <a:t>Assume we want a time resolution better than 1 µs.</a:t>
            </a:r>
          </a:p>
          <a:p>
            <a:pPr lvl="1"/>
            <a:r>
              <a:rPr lang="en-US" sz="1200" i="1" dirty="0"/>
              <a:t>M</a:t>
            </a:r>
            <a:r>
              <a:rPr lang="en-US" sz="1200" i="1" baseline="-25000" dirty="0"/>
              <a:t>e</a:t>
            </a:r>
            <a:r>
              <a:rPr lang="en-US" sz="1200" i="1" dirty="0"/>
              <a:t> = 200 </a:t>
            </a:r>
            <a:r>
              <a:rPr lang="en-US" sz="1200" i="1" dirty="0" err="1"/>
              <a:t>M</a:t>
            </a:r>
            <a:r>
              <a:rPr lang="en-US" sz="1200" i="1" baseline="-25000" dirty="0" err="1"/>
              <a:t>p</a:t>
            </a:r>
            <a:r>
              <a:rPr lang="en-US" sz="1200" i="1" dirty="0"/>
              <a:t> = 1,920,000</a:t>
            </a:r>
          </a:p>
          <a:p>
            <a:pPr lvl="1"/>
            <a:r>
              <a:rPr lang="el-GR" sz="1200" i="1" dirty="0"/>
              <a:t>ϵ</a:t>
            </a:r>
            <a:r>
              <a:rPr lang="en-US" sz="1200" i="1" dirty="0"/>
              <a:t> ≅ 0.00000052</a:t>
            </a:r>
          </a:p>
          <a:p>
            <a:pPr lvl="1"/>
            <a:r>
              <a:rPr lang="en-US" sz="1200" dirty="0"/>
              <a:t>Better than 1 µs</a:t>
            </a:r>
          </a:p>
          <a:p>
            <a:r>
              <a:rPr lang="en-US" sz="1600" dirty="0"/>
              <a:t>An </a:t>
            </a:r>
            <a:r>
              <a:rPr lang="en-US" sz="1600" i="1" dirty="0">
                <a:solidFill>
                  <a:schemeClr val="tx1"/>
                </a:solidFill>
              </a:rPr>
              <a:t>M</a:t>
            </a:r>
            <a:r>
              <a:rPr lang="en-US" sz="1600" i="1" baseline="-25000" dirty="0">
                <a:solidFill>
                  <a:schemeClr val="tx1"/>
                </a:solidFill>
              </a:rPr>
              <a:t>e</a:t>
            </a:r>
            <a:r>
              <a:rPr lang="en-US" sz="1600" i="1" dirty="0">
                <a:solidFill>
                  <a:schemeClr val="tx1"/>
                </a:solidFill>
              </a:rPr>
              <a:t> = 1,920,000 </a:t>
            </a:r>
            <a:r>
              <a:rPr lang="en-US" sz="1600" dirty="0"/>
              <a:t>will be compatible with all job cycle times and meet the executive time resolution requirements.</a:t>
            </a:r>
          </a:p>
        </p:txBody>
      </p:sp>
    </p:spTree>
    <p:extLst>
      <p:ext uri="{BB962C8B-B14F-4D97-AF65-F5344CB8AC3E}">
        <p14:creationId xmlns:p14="http://schemas.microsoft.com/office/powerpoint/2010/main" val="2037614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2103</Words>
  <Application>Microsoft Macintosh PowerPoint</Application>
  <PresentationFormat>On-screen Show (16:9)</PresentationFormat>
  <Paragraphs>167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Narrow</vt:lpstr>
      <vt:lpstr>Calibri</vt:lpstr>
      <vt:lpstr>Times New Roman</vt:lpstr>
      <vt:lpstr>Wingdings</vt:lpstr>
      <vt:lpstr>Office Theme</vt:lpstr>
      <vt:lpstr>Ensuring Time Resolution Compatibility for Simulation Executives, Job Scheduling, and Data Exchange</vt:lpstr>
      <vt:lpstr>Overview</vt:lpstr>
      <vt:lpstr>Introduction</vt:lpstr>
      <vt:lpstr>Concepts and Definitions: Execution</vt:lpstr>
      <vt:lpstr>Concepts and Definitions: Timelines</vt:lpstr>
      <vt:lpstr>Concepts and Definitions: Time Resolution</vt:lpstr>
      <vt:lpstr>Time Representations: Background</vt:lpstr>
      <vt:lpstr>Time Representations: Job Cycle Times and Tick Multipliers</vt:lpstr>
      <vt:lpstr>Time Representations: Compatibility Example</vt:lpstr>
      <vt:lpstr>Consequences</vt:lpstr>
      <vt:lpstr>Consequences: Example</vt:lpstr>
      <vt:lpstr>Consequences: SET</vt:lpstr>
      <vt:lpstr>Consequences: Accumulation</vt:lpstr>
      <vt:lpstr>Distributed Simulation</vt:lpstr>
      <vt:lpstr>Distributed Simulation: Event Timing</vt:lpstr>
      <vt:lpstr>Conclusions</vt:lpstr>
      <vt:lpstr>PowerPoint Presentation</vt:lpstr>
      <vt:lpstr>Key References</vt:lpstr>
    </vt:vector>
  </TitlesOfParts>
  <Manager/>
  <Company>NASA Johnson Space Center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Ensuring Time Resolution Compatibility for Simulation Executuves, Job Schduling, and Data Exchange</dc:title>
  <dc:subject/>
  <dc:creator>Edwin Z. Crues</dc:creator>
  <cp:keywords/>
  <dc:description/>
  <cp:lastModifiedBy>Crues, Edwin Z. {Zack} (JSC-ER711)</cp:lastModifiedBy>
  <cp:revision>209</cp:revision>
  <dcterms:created xsi:type="dcterms:W3CDTF">2010-03-08T13:56:26Z</dcterms:created>
  <dcterms:modified xsi:type="dcterms:W3CDTF">2026-01-21T15:13:42Z</dcterms:modified>
  <cp:category/>
</cp:coreProperties>
</file>