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87" r:id="rId5"/>
    <p:sldMasterId id="2147483704" r:id="rId6"/>
  </p:sldMasterIdLst>
  <p:notesMasterIdLst>
    <p:notesMasterId r:id="rId30"/>
  </p:notesMasterIdLst>
  <p:handoutMasterIdLst>
    <p:handoutMasterId r:id="rId31"/>
  </p:handoutMasterIdLst>
  <p:sldIdLst>
    <p:sldId id="2052" r:id="rId7"/>
    <p:sldId id="2103" r:id="rId8"/>
    <p:sldId id="2080" r:id="rId9"/>
    <p:sldId id="2094" r:id="rId10"/>
    <p:sldId id="2092" r:id="rId11"/>
    <p:sldId id="2078" r:id="rId12"/>
    <p:sldId id="2079" r:id="rId13"/>
    <p:sldId id="2104" r:id="rId14"/>
    <p:sldId id="2084" r:id="rId15"/>
    <p:sldId id="2081" r:id="rId16"/>
    <p:sldId id="2101" r:id="rId17"/>
    <p:sldId id="2099" r:id="rId18"/>
    <p:sldId id="2100" r:id="rId19"/>
    <p:sldId id="2083" r:id="rId20"/>
    <p:sldId id="2085" r:id="rId21"/>
    <p:sldId id="2095" r:id="rId22"/>
    <p:sldId id="2098" r:id="rId23"/>
    <p:sldId id="2090" r:id="rId24"/>
    <p:sldId id="2087" r:id="rId25"/>
    <p:sldId id="2091" r:id="rId26"/>
    <p:sldId id="2086" r:id="rId27"/>
    <p:sldId id="2088" r:id="rId28"/>
    <p:sldId id="20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03864"/>
    <a:srgbClr val="2F528F"/>
    <a:srgbClr val="EC1C25"/>
    <a:srgbClr val="0066B3"/>
    <a:srgbClr val="44546A"/>
    <a:srgbClr val="3B1E5B"/>
    <a:srgbClr val="36184C"/>
    <a:srgbClr val="3F1C5A"/>
    <a:srgbClr val="4C2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89"/>
    <p:restoredTop sz="94723"/>
  </p:normalViewPr>
  <p:slideViewPr>
    <p:cSldViewPr snapToGrid="0">
      <p:cViewPr varScale="1">
        <p:scale>
          <a:sx n="125" d="100"/>
          <a:sy n="125" d="100"/>
        </p:scale>
        <p:origin x="6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119E1B-4819-DE90-F323-50F250477F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518A1-18D5-FDDA-9F6E-58721F14C7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418E1-A6FD-4905-B880-A96D6CE7B1ED}" type="datetimeFigureOut">
              <a:rPr lang="en-US" smtClean="0"/>
              <a:t>1/25/26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FCB36-F7DC-FB30-1642-12FA4DBEA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663EF-EC24-DCBD-99BE-2A176D3A7C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C30C9-2F21-4011-8F5A-110FAB526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5130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59671-A58A-45FA-8287-90776EA11939}" type="datetimeFigureOut">
              <a:rPr lang="en-US" smtClean="0"/>
              <a:t>1/25/26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EBD04-D717-49F8-809E-B3860E8E6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05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EBD04-D717-49F8-809E-B3860E8E6B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4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EBD04-D717-49F8-809E-B3860E8E6B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2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A780-2509-3F42-94E3-91A8E78F5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973B6B-2BFE-374D-A0CD-3A9FAA78A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BB9F1-4F64-1440-800F-A922AB43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06BC-6E75-40C9-AAFA-215CE1D562AD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48E66-3EE9-D149-8550-A1E5BF60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02713-3F8C-BD48-9735-D12CEA7E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65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778C-0940-1B44-881E-4B0EF779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ED142-F9A7-EA40-81C4-ED2278448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948E4-15B5-C243-8647-62ADD18B6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D9986-8FE9-2E4C-A6E5-160B6A59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2BFE-ED54-4158-A875-391D14236C4A}" type="datetime1">
              <a:rPr lang="en-US" smtClean="0"/>
              <a:t>1/25/26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4BE50-73A2-9E45-9258-D7950B96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D2C01-8725-F24F-9B10-47703D15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2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6802D-E3F8-BF49-AA45-518BD733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CA315-8AA9-514B-AF32-D85EFD341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2B270-D0C2-8B45-BCD0-E01CE982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B55B-DC6A-42E0-8D70-7E2D370DDDED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07790-9D14-0E4D-93C3-0FD2C25D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F9F4C-C4BE-DF44-BAD2-148D207E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6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985F8-A259-6545-8457-CD49549C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CD707-0F61-3240-9A91-D35F3F010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534E4-32E5-5B44-A8F3-C0E356332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AAD8-8453-44ED-B874-36FF1A221FAC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CFF6E-842C-3F42-B965-0028FB63A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998CB-D718-3742-B8F9-8ABFCEE4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30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EE912A-9AA1-F446-A08B-5239DB219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79456" y="3910347"/>
            <a:ext cx="5836891" cy="494779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100000"/>
              </a:lnSpc>
              <a:buNone/>
              <a:defRPr sz="2933" b="1" i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  <a:lvl2pPr marL="450679" indent="0">
              <a:buNone/>
              <a:defRPr/>
            </a:lvl2pPr>
            <a:lvl3pPr marL="755360" indent="0">
              <a:buNone/>
              <a:defRPr/>
            </a:lvl3pPr>
            <a:lvl4pPr marL="985991" indent="0">
              <a:buNone/>
              <a:defRPr/>
            </a:lvl4pPr>
            <a:lvl5pPr marL="1229315" indent="0">
              <a:buNone/>
              <a:defRPr/>
            </a:lvl5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921810" y="5070678"/>
            <a:ext cx="6084415" cy="1272143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marL="0" indent="0" algn="r">
              <a:buFontTx/>
              <a:buNone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  <a:lvl2pPr marL="450838" indent="0" algn="r">
              <a:buNone/>
              <a:defRPr sz="2133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9" name="Rectangle 8"/>
          <p:cNvSpPr>
            <a:spLocks noChangeArrowheads="1"/>
          </p:cNvSpPr>
          <p:nvPr userDrawn="1"/>
        </p:nvSpPr>
        <p:spPr bwMode="auto">
          <a:xfrm>
            <a:off x="156634" y="6635178"/>
            <a:ext cx="1087967" cy="20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0929" rIns="121860" bIns="0">
            <a:spAutoFit/>
          </a:bodyPr>
          <a:lstStyle/>
          <a:p>
            <a:pPr algn="ctr"/>
            <a:r>
              <a:rPr lang="en-US" sz="933" err="1">
                <a:solidFill>
                  <a:srgbClr val="F8F8F8"/>
                </a:solidFill>
              </a:rPr>
              <a:t>www.nasa.gov</a:t>
            </a:r>
            <a:r>
              <a:rPr lang="en-US" sz="933">
                <a:solidFill>
                  <a:srgbClr val="F8F8F8"/>
                </a:solidFill>
              </a:rPr>
              <a:t>/</a:t>
            </a:r>
            <a:r>
              <a:rPr lang="en-US" sz="933" err="1">
                <a:solidFill>
                  <a:srgbClr val="F8F8F8"/>
                </a:solidFill>
              </a:rPr>
              <a:t>sls</a:t>
            </a:r>
            <a:endParaRPr lang="en-US" sz="2400">
              <a:solidFill>
                <a:srgbClr val="F8F8F8"/>
              </a:solidFill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FEEFAC04-CE89-8543-BE98-92BF526205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8316" y="523903"/>
            <a:ext cx="2262416" cy="18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0929" rIns="121860" bIns="0">
            <a:spAutoFit/>
          </a:bodyPr>
          <a:lstStyle/>
          <a:p>
            <a:r>
              <a:rPr lang="en-US" sz="800">
                <a:solidFill>
                  <a:srgbClr val="F8F8F8"/>
                </a:solidFill>
              </a:rPr>
              <a:t>National Aeronautics and Space Administration 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1B3DA957-350E-D141-8F8E-A1EBECA4E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38366" y="1392433"/>
            <a:ext cx="2677980" cy="1637897"/>
          </a:xfrm>
          <a:prstGeom prst="rect">
            <a:avLst/>
          </a:prstGeom>
        </p:spPr>
        <p:txBody>
          <a:bodyPr vert="horz" anchor="ctr"/>
          <a:lstStyle>
            <a:lvl1pPr marL="0" indent="0" algn="r" eaLnBrk="1" hangingPunct="1">
              <a:lnSpc>
                <a:spcPct val="100000"/>
              </a:lnSpc>
              <a:buNone/>
              <a:defRPr sz="4267" b="1" i="0">
                <a:solidFill>
                  <a:srgbClr val="FFFFFF"/>
                </a:solidFill>
                <a:effectLst/>
                <a:latin typeface="Century Gothic" charset="0"/>
                <a:ea typeface="Century Gothic" charset="0"/>
                <a:cs typeface="Century Gothic" charset="0"/>
              </a:defRPr>
            </a:lvl1pPr>
            <a:lvl2pPr marL="450679" indent="0">
              <a:buNone/>
              <a:defRPr/>
            </a:lvl2pPr>
            <a:lvl3pPr marL="755360" indent="0">
              <a:buNone/>
              <a:defRPr/>
            </a:lvl3pPr>
            <a:lvl4pPr marL="985991" indent="0">
              <a:buNone/>
              <a:defRPr/>
            </a:lvl4pPr>
            <a:lvl5pPr marL="1229315" indent="0">
              <a:buNone/>
              <a:defRPr/>
            </a:lvl5pPr>
          </a:lstStyle>
          <a:p>
            <a:pPr algn="r" eaLnBrk="1" hangingPunct="1"/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SPACE LAUNCH SYSTEM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4382CE8-D191-A540-947B-5A4C053CA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007" y="255132"/>
            <a:ext cx="870789" cy="7219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304C90-36E0-954D-ACA7-4BB1DD2FAF77}"/>
              </a:ext>
            </a:extLst>
          </p:cNvPr>
          <p:cNvSpPr/>
          <p:nvPr userDrawn="1"/>
        </p:nvSpPr>
        <p:spPr>
          <a:xfrm>
            <a:off x="5148035" y="3140"/>
            <a:ext cx="189593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60960" rIns="6096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600" b="1">
                <a:solidFill>
                  <a:schemeClr val="bg1"/>
                </a:solidFill>
                <a:latin typeface="+mn-lt"/>
              </a:rPr>
              <a:t>CUI//SP-EXPT​</a:t>
            </a:r>
          </a:p>
        </p:txBody>
      </p:sp>
    </p:spTree>
    <p:extLst>
      <p:ext uri="{BB962C8B-B14F-4D97-AF65-F5344CB8AC3E}">
        <p14:creationId xmlns:p14="http://schemas.microsoft.com/office/powerpoint/2010/main" val="1116151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880">
          <p15:clr>
            <a:srgbClr val="FBAE40"/>
          </p15:clr>
        </p15:guide>
        <p15:guide id="5" pos="56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LS Slide Mas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85166"/>
            <a:ext cx="11586632" cy="8217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5368" y="1052514"/>
            <a:ext cx="11057464" cy="5405437"/>
          </a:xfrm>
          <a:prstGeom prst="rect">
            <a:avLst/>
          </a:prstGeom>
        </p:spPr>
        <p:txBody>
          <a:bodyPr/>
          <a:lstStyle>
            <a:lvl1pPr marL="230712" indent="-230712">
              <a:buClr>
                <a:srgbClr val="DC6115"/>
              </a:buClr>
              <a:buFont typeface="Arial" panose="020B0604020202020204" pitchFamily="34" charset="0"/>
              <a:buChar char="•"/>
              <a:defRPr>
                <a:latin typeface="Century Gothic" panose="020B0502020202020204" pitchFamily="34" charset="0"/>
              </a:defRPr>
            </a:lvl1pPr>
            <a:lvl2pPr marL="681550" indent="-230712">
              <a:buClr>
                <a:srgbClr val="DC6115"/>
              </a:buClr>
              <a:buFont typeface="LucidaGrande" charset="0"/>
              <a:buChar char="–"/>
              <a:defRPr>
                <a:latin typeface="Century Gothic" panose="020B0502020202020204" pitchFamily="34" charset="0"/>
              </a:defRPr>
            </a:lvl2pPr>
            <a:lvl3pPr marL="920728" indent="-158747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>
                <a:latin typeface="Century Gothic" panose="020B0502020202020204" pitchFamily="34" charset="0"/>
              </a:defRPr>
            </a:lvl3pPr>
            <a:lvl4pPr marL="1145089" indent="-158747">
              <a:buClr>
                <a:srgbClr val="DC6115"/>
              </a:buClr>
              <a:buFont typeface="LucidaGrande" charset="0"/>
              <a:buChar char="–"/>
              <a:tabLst/>
              <a:defRPr>
                <a:latin typeface="Century Gothic" panose="020B0502020202020204" pitchFamily="34" charset="0"/>
              </a:defRPr>
            </a:lvl4pPr>
            <a:lvl5pPr marL="1451997" indent="-150280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001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5165"/>
            <a:ext cx="11582400" cy="8126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6211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488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6B1F-69CB-48F9-AE28-D0F0930C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4413F-0D63-4EA6-8595-4810C2E26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FD3716-6F92-41F4-859F-369D8F8F4E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5289" y="2016338"/>
            <a:ext cx="3882324" cy="3876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E78DE3A-6081-4CEB-AAB2-4574B34F6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5638" y="2016334"/>
            <a:ext cx="3882324" cy="3876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0417983-B203-4DBF-927E-B091480904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45989" y="2016335"/>
            <a:ext cx="3882324" cy="3876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95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00AAAC3-8F78-1C4C-B959-8C6F368DC1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/>
        </p:nvSpPr>
        <p:spPr>
          <a:xfrm>
            <a:off x="807260" y="651204"/>
            <a:ext cx="5288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942387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4364787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55AC2D-5FE7-4013-987E-752039E15DDD}" type="datetime1">
              <a:rPr lang="en-US" smtClean="0"/>
              <a:t>1/25/26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88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365125"/>
            <a:ext cx="10515600" cy="892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D28B7B-979A-4FA3-A52C-9AD277C1CB81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615" y="647999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111</a:t>
            </a:r>
            <a:fld id="{D9689841-B9A7-4CC8-BAF7-B7FDEFC09152}" type="slidenum">
              <a:rPr lang="en-US" smtClean="0"/>
              <a:pPr/>
              <a:t>‹#›</a:t>
            </a:fld>
            <a:fld id="{13F0FA8B-8EB2-47A5-BA1D-B5D248155144}" type="slidenum">
              <a:rPr lang="en-US" smtClean="0"/>
              <a:pPr/>
              <a:t>‹#›</a:t>
            </a:fld>
            <a:fld id="{A4F6C82B-9C60-45AF-AB20-7AC66933F714}" type="slidenum">
              <a:rPr lang="en-US" smtClean="0"/>
              <a:pPr/>
              <a:t>‹#›</a:t>
            </a:fld>
            <a:fld id="{50940347-A134-436A-B0CC-A209A45B1863}" type="slidenum">
              <a:rPr lang="en-US" smtClean="0"/>
              <a:pPr/>
              <a:t>‹#›</a:t>
            </a:fld>
            <a:fld id="{4D3D2964-7245-480C-8922-F6E50AD42247}" type="slidenum">
              <a:rPr lang="en-US" smtClean="0"/>
              <a:pPr/>
              <a:t>‹#›</a:t>
            </a:fld>
            <a:r>
              <a:rPr lang="en-US"/>
              <a:t>1111111</a:t>
            </a:r>
            <a:fld id="{D1C77961-516B-4B0E-8249-1450AFAC1C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F4100-54F3-0E4B-827A-1261A60D5AC9}"/>
              </a:ext>
            </a:extLst>
          </p:cNvPr>
          <p:cNvSpPr txBox="1"/>
          <p:nvPr/>
        </p:nvSpPr>
        <p:spPr>
          <a:xfrm>
            <a:off x="11945815" y="2567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C4CFC-7385-5660-EC8E-E88A4BB816F0}"/>
              </a:ext>
            </a:extLst>
          </p:cNvPr>
          <p:cNvSpPr txBox="1"/>
          <p:nvPr userDrawn="1"/>
        </p:nvSpPr>
        <p:spPr>
          <a:xfrm>
            <a:off x="11356110" y="6448719"/>
            <a:ext cx="58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19A1CC5-65C1-4777-BDEF-093BED7A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7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1D4AA14-4063-2443-A9D6-0BCB844EB0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53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781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19A64D-9807-4239-B8D2-A4F252567D85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90E324-EC4A-A541-B8D1-BDBE5CDED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95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1D4AA14-4063-2443-A9D6-0BCB844EB0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94FA3B-13AC-4147-AAD7-C6CE77B3FDBD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1A7423-C0D5-2FB1-8088-DAC9B94391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04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27E313-3DA8-8C46-8AD9-F5ECBC5ACB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55129D-10FE-4096-B141-A80D76F28AC9}" type="datetime1">
              <a:rPr lang="en-US" smtClean="0"/>
              <a:t>1/25/26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C839F-24A0-2F9E-76C1-B1062F6DCF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08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1E86-7A73-5B47-893D-57C07E3F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1C57-5C13-7442-8B9B-C43590233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8F913-E8D8-7A43-B5CA-55E34B8B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C65B3-D09A-7C49-90AF-3732B38B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BA9FA-9653-4E3B-8861-A34BD4C25F60}" type="datetime1">
              <a:rPr lang="en-US" smtClean="0"/>
              <a:t>1/25/26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28249-EB91-B84C-A7A8-BF47D2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B752-72EA-CB43-88DF-11D337EE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95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714-F9DE-5549-A994-E31DDFC2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BC61-2A6B-F14D-AEE7-F6FE4689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85B73-736E-5541-A0FF-612927D0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F2F5D-4F65-5446-9DED-1A5834D1B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DB25A-2C98-7842-A2B3-468F36DE2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2AA16-D324-D448-93CC-86341AC7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049-92A3-42E6-BDD6-78F3A6289FE8}" type="datetime1">
              <a:rPr lang="en-US" smtClean="0"/>
              <a:t>1/25/26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A97442-3BAC-C744-955E-3FA55764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C992F-CCB6-434D-861D-32D643E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35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800"/>
            <a:ext cx="10515600" cy="892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11B-2245-451A-BD08-F6CE4F58F731}" type="datetime1">
              <a:rPr lang="en-US" smtClean="0"/>
              <a:t>1/25/26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9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E2B8-C079-4BE0-AA11-2F621F325A70}" type="datetime1">
              <a:rPr lang="en-US" smtClean="0"/>
              <a:t>1/25/26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36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405D-2AE0-1E4D-BC0B-B165E5B5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E354D-4308-AE4E-8570-53157DB4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2F12A-9D13-8E44-A8F9-0DD1BB306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18851-558D-364D-A8D2-4D77969C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41B9-A8C3-498E-B4FA-051BFBE1CF99}" type="datetime1">
              <a:rPr lang="en-US" smtClean="0"/>
              <a:t>1/25/26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3A453-A4A7-5E4F-80DF-96B4A7B1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0BC36-6E09-1F4C-A026-C51A6472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1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EFCF-B6AE-F64E-A065-FB714125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DEE119-92F1-7944-A8F4-96BD446DA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7911A-F4C7-3340-9C3D-52C9FC331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D038A-F2FE-7040-9ED4-22A123E2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87CBC-FDB4-49E6-B2A9-832B647B9C75}" type="datetime1">
              <a:rPr lang="en-US" smtClean="0"/>
              <a:t>1/25/26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92E64-E19F-4946-8E1B-59A7CA3A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A8B8-75CA-2D4B-AD53-06ACD7B6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39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E72-5579-D44D-8067-7D7C4A30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03802-5AF4-6240-8B23-34C9BDA23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50DFB-DC9E-2945-AB47-F1FF41ED9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07F0-ACB8-49F5-B3A7-5F4FAB782B30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7B12C-9BE6-994A-9164-3413500F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7B8B-DBE4-6B48-9ED6-202B0CF3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16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BED994-87F5-BC46-81D8-BED53FB65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077A8-331E-EA40-8D4E-3A7B24152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1EEBB-69EB-884A-B31E-983E90BC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FE19-5757-4BE5-9936-33EC88C1E795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64505-28DF-3746-B197-9290A0DC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26B-2553-9A42-B48E-5FA34B8E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0D98-61F1-A64A-88CC-80181A6F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29B42-3BFE-9D49-8943-F148FC1BA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5CE56-1579-AB4F-900C-C3093124D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729A-4A46-4306-B664-9E2A4477D15D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AA53E-B1A4-E046-A02D-F9D850316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5C35C-FF8E-7B43-BC80-B0253D6C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68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50335" y="1051658"/>
            <a:ext cx="8148188" cy="5264150"/>
          </a:xfrm>
        </p:spPr>
        <p:txBody>
          <a:bodyPr/>
          <a:lstStyle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39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F41FC-A19B-834E-9582-A699771D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913E1-56F8-2147-8AF8-208AE58F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8157B-A0DD-8B4D-A706-2B8C4F1C8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94468-CD72-4D58-96C9-4AA63B4E10AE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6E3C9-1191-744A-A96D-A18B6707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C60CA-F943-D64F-9E5C-8C7BD16B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34B9F-5250-8343-9FF6-03EBAB51C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00BEF-0472-1A49-9C9A-52BA19F14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7BC96-8B4A-DF40-ADC4-7A7E053FC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86E54-A825-CF4F-B256-D5D2F88E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8791-1C5E-4F72-8F17-591B43506082}" type="datetime1">
              <a:rPr lang="en-US" smtClean="0"/>
              <a:t>1/25/26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7B28E-D9FF-6B44-9E51-1A035CA18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7C325-2546-6246-921D-AB67A8BF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5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B00F8-5B25-6243-84F7-63FC8863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C5727-7B5F-E945-ACB2-DB1EC7F1B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6E3D3-1706-564A-9D6B-FAF1B5A55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52492-34D7-3B4E-A369-E6D2F3356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154B81-9A01-5F45-AA16-DDDDEC55C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3B6F4-9116-514C-AD03-BE3791CE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B467-CBB4-401E-BD1F-A896910C4D18}" type="datetime1">
              <a:rPr lang="en-US" smtClean="0"/>
              <a:t>1/25/26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8929C4-9DA8-D04A-8B97-D15B33CD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6DFE2-859B-BE46-A1B3-F0F38A08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68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C4E6-F78B-9943-A656-2BA2FB19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FE89BC-CF71-A540-9B2C-ECC942B63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9E5B-5B22-49FC-9E3A-D7DE4F8DFC78}" type="datetime1">
              <a:rPr lang="en-US" smtClean="0"/>
              <a:t>1/25/26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20D95-BD7D-4542-9CB5-2D331264B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CD978A-35AC-D547-8290-CE61F7EBD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3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739869-1CD1-0E49-880D-C5E99343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AD93-FCFC-4B8D-95F1-575D68E1E9EC}" type="datetime1">
              <a:rPr lang="en-US" smtClean="0"/>
              <a:t>1/25/26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E62AF-D1F2-BE49-BEA1-F0DDCA2A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5F975-B786-AF4E-89D5-2B63FBCC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3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B8CC8-3FD1-8E43-8C3F-C5D5A3A4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5C163-7F63-CF49-9F32-5475709EC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4D8E2-0C97-784D-AE98-E976E34B7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92EF3-9EDB-5B41-82F6-3D015684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D30-8C9B-465E-A8E3-83CE6BAE425F}" type="datetime1">
              <a:rPr lang="en-US" smtClean="0"/>
              <a:t>1/25/26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26972-6305-8746-87AC-C780A0F4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256C8-9B15-674E-82AC-A9B50A1F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66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2E10B-390B-1B41-BB85-7548B196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3782-7142-5146-BF7D-BF6EF1427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91D95-54CD-8B44-91C0-5F2357482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A610A-E5A0-44E1-A3A0-13ED5043C8B9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F2DE0-EA27-6347-92CB-196A7486A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E8F3F-BF92-BF4A-94AF-E5D3AABE1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C58F0C-D256-074C-8781-2D875D78A4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68698"/>
            <a:ext cx="12191999" cy="6853365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8611"/>
            <a:ext cx="11582401" cy="8217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F0876-08F6-F64B-99D3-D26905237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5933" y="6646333"/>
            <a:ext cx="2396067" cy="202784"/>
          </a:xfrm>
          <a:prstGeom prst="rect">
            <a:avLst/>
          </a:prstGeom>
        </p:spPr>
        <p:txBody>
          <a:bodyPr vert="horz" lIns="91440" tIns="0" rIns="45720" bIns="0" rtlCol="0" anchor="b"/>
          <a:lstStyle>
            <a:lvl1pPr algn="r">
              <a:defRPr sz="1067">
                <a:solidFill>
                  <a:schemeClr val="bg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F9204F5-F094-2E40-9C69-DD575198B9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F12943-7B49-9947-96C0-49D9B3528DF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007" y="153575"/>
            <a:ext cx="870789" cy="7219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75311D-4030-0E47-92BB-F1831A6942C4}"/>
              </a:ext>
            </a:extLst>
          </p:cNvPr>
          <p:cNvSpPr/>
          <p:nvPr userDrawn="1"/>
        </p:nvSpPr>
        <p:spPr>
          <a:xfrm>
            <a:off x="5148035" y="3140"/>
            <a:ext cx="189593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60960" rIns="6096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600" b="1">
                <a:solidFill>
                  <a:schemeClr val="bg1"/>
                </a:solidFill>
                <a:latin typeface="+mn-lt"/>
              </a:rPr>
              <a:t>CUI//SP-EXPT​</a:t>
            </a:r>
          </a:p>
        </p:txBody>
      </p:sp>
    </p:spTree>
    <p:extLst>
      <p:ext uri="{BB962C8B-B14F-4D97-AF65-F5344CB8AC3E}">
        <p14:creationId xmlns:p14="http://schemas.microsoft.com/office/powerpoint/2010/main" val="8386231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3" r:id="rId5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>
          <a:solidFill>
            <a:schemeClr val="bg1"/>
          </a:solidFill>
          <a:effectLst/>
          <a:latin typeface="Century Gothic" panose="020B0502020202020204" pitchFamily="34" charset="0"/>
          <a:ea typeface="ＭＳ Ｐゴシック" pitchFamily="-108" charset="-128"/>
          <a:cs typeface="Century Gothic" panose="020B0502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5pPr>
      <a:lvl6pPr marL="546845" algn="l" defTabSz="1219008" rtl="0" eaLnBrk="1" fontAlgn="base" hangingPunct="1">
        <a:spcBef>
          <a:spcPct val="0"/>
        </a:spcBef>
        <a:spcAft>
          <a:spcPct val="0"/>
        </a:spcAft>
        <a:defRPr sz="4267">
          <a:solidFill>
            <a:srgbClr val="939BA8"/>
          </a:solidFill>
          <a:latin typeface="Arial" pitchFamily="-108" charset="0"/>
        </a:defRPr>
      </a:lvl6pPr>
      <a:lvl7pPr marL="1093691" algn="l" defTabSz="1219008" rtl="0" eaLnBrk="1" fontAlgn="base" hangingPunct="1">
        <a:spcBef>
          <a:spcPct val="0"/>
        </a:spcBef>
        <a:spcAft>
          <a:spcPct val="0"/>
        </a:spcAft>
        <a:defRPr sz="4267">
          <a:solidFill>
            <a:srgbClr val="939BA8"/>
          </a:solidFill>
          <a:latin typeface="Arial" pitchFamily="-108" charset="0"/>
        </a:defRPr>
      </a:lvl7pPr>
      <a:lvl8pPr marL="1640536" algn="l" defTabSz="1219008" rtl="0" eaLnBrk="1" fontAlgn="base" hangingPunct="1">
        <a:spcBef>
          <a:spcPct val="0"/>
        </a:spcBef>
        <a:spcAft>
          <a:spcPct val="0"/>
        </a:spcAft>
        <a:defRPr sz="4267">
          <a:solidFill>
            <a:srgbClr val="939BA8"/>
          </a:solidFill>
          <a:latin typeface="Arial" pitchFamily="-108" charset="0"/>
        </a:defRPr>
      </a:lvl8pPr>
      <a:lvl9pPr marL="2187381" algn="l" defTabSz="1219008" rtl="0" eaLnBrk="1" fontAlgn="base" hangingPunct="1">
        <a:spcBef>
          <a:spcPct val="0"/>
        </a:spcBef>
        <a:spcAft>
          <a:spcPct val="0"/>
        </a:spcAft>
        <a:defRPr sz="4267">
          <a:solidFill>
            <a:srgbClr val="939BA8"/>
          </a:solidFill>
          <a:latin typeface="Arial" pitchFamily="-108" charset="0"/>
        </a:defRPr>
      </a:lvl9pPr>
    </p:titleStyle>
    <p:bodyStyle>
      <a:lvl1pPr marL="450678" indent="-450678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SzPct val="100000"/>
        <a:buFont typeface="Wingdings" charset="2"/>
        <a:buChar char="u"/>
        <a:tabLst/>
        <a:defRPr sz="2667" b="1">
          <a:solidFill>
            <a:schemeClr val="bg2"/>
          </a:solidFill>
          <a:latin typeface="+mn-lt"/>
          <a:ea typeface="ＭＳ Ｐゴシック" pitchFamily="-108" charset="-128"/>
          <a:cs typeface="ＭＳ Ｐゴシック" charset="-128"/>
        </a:defRPr>
      </a:lvl1pPr>
      <a:lvl2pPr marL="607253" indent="-156573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Arial" charset="0"/>
        <a:buChar char="•"/>
        <a:defRPr b="0">
          <a:solidFill>
            <a:schemeClr val="bg2"/>
          </a:solidFill>
          <a:latin typeface="+mn-lt"/>
          <a:ea typeface="ＭＳ Ｐゴシック" charset="0"/>
          <a:cs typeface="Arial Narrow"/>
        </a:defRPr>
      </a:lvl2pPr>
      <a:lvl3pPr marL="905584" indent="-150224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SzPct val="90000"/>
        <a:buFont typeface="Lucida Grande"/>
        <a:buChar char="‒"/>
        <a:tabLst/>
        <a:defRPr sz="2133">
          <a:solidFill>
            <a:schemeClr val="bg2"/>
          </a:solidFill>
          <a:latin typeface="+mn-lt"/>
          <a:ea typeface="Arial Narrow" pitchFamily="-112" charset="0"/>
          <a:cs typeface="Arial Narrow"/>
        </a:defRPr>
      </a:lvl3pPr>
      <a:lvl4pPr marL="1136216" indent="-150224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Arial" charset="0"/>
        <a:buChar char="•"/>
        <a:defRPr sz="1867">
          <a:solidFill>
            <a:schemeClr val="bg2"/>
          </a:solidFill>
          <a:latin typeface="+mn-lt"/>
          <a:ea typeface="Arial Narrow" pitchFamily="-112" charset="0"/>
          <a:cs typeface="Arial Narrow"/>
        </a:defRPr>
      </a:lvl4pPr>
      <a:lvl5pPr marL="1385888" indent="-156573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Lucida Grande"/>
        <a:buChar char="‒"/>
        <a:defRPr sz="1600">
          <a:solidFill>
            <a:schemeClr val="bg2"/>
          </a:solidFill>
          <a:latin typeface="+mn-lt"/>
          <a:ea typeface="Arial Narrow" pitchFamily="-112" charset="0"/>
          <a:cs typeface="Arial Narrow"/>
        </a:defRPr>
      </a:lvl5pPr>
      <a:lvl6pPr marL="3288670" indent="-303800" algn="l" defTabSz="1219008" rtl="0" eaLnBrk="1" fontAlgn="base" hangingPunct="1">
        <a:lnSpc>
          <a:spcPts val="3469"/>
        </a:lnSpc>
        <a:spcBef>
          <a:spcPct val="0"/>
        </a:spcBef>
        <a:spcAft>
          <a:spcPts val="793"/>
        </a:spcAft>
        <a:defRPr sz="1733">
          <a:solidFill>
            <a:srgbClr val="666666"/>
          </a:solidFill>
          <a:latin typeface="+mn-lt"/>
          <a:ea typeface="ＭＳ Ｐゴシック" pitchFamily="-108" charset="-128"/>
        </a:defRPr>
      </a:lvl6pPr>
      <a:lvl7pPr marL="3835513" indent="-303800" algn="l" defTabSz="1219008" rtl="0" eaLnBrk="1" fontAlgn="base" hangingPunct="1">
        <a:lnSpc>
          <a:spcPts val="3469"/>
        </a:lnSpc>
        <a:spcBef>
          <a:spcPct val="0"/>
        </a:spcBef>
        <a:spcAft>
          <a:spcPts val="793"/>
        </a:spcAft>
        <a:defRPr sz="1733">
          <a:solidFill>
            <a:srgbClr val="666666"/>
          </a:solidFill>
          <a:latin typeface="+mn-lt"/>
          <a:ea typeface="ＭＳ Ｐゴシック" pitchFamily="-108" charset="-128"/>
        </a:defRPr>
      </a:lvl7pPr>
      <a:lvl8pPr marL="4382361" indent="-303800" algn="l" defTabSz="1219008" rtl="0" eaLnBrk="1" fontAlgn="base" hangingPunct="1">
        <a:lnSpc>
          <a:spcPts val="3469"/>
        </a:lnSpc>
        <a:spcBef>
          <a:spcPct val="0"/>
        </a:spcBef>
        <a:spcAft>
          <a:spcPts val="793"/>
        </a:spcAft>
        <a:defRPr sz="1733">
          <a:solidFill>
            <a:srgbClr val="666666"/>
          </a:solidFill>
          <a:latin typeface="+mn-lt"/>
          <a:ea typeface="ＭＳ Ｐゴシック" pitchFamily="-108" charset="-128"/>
        </a:defRPr>
      </a:lvl8pPr>
      <a:lvl9pPr marL="4929206" indent="-303800" algn="l" defTabSz="1219008" rtl="0" eaLnBrk="1" fontAlgn="base" hangingPunct="1">
        <a:lnSpc>
          <a:spcPts val="3469"/>
        </a:lnSpc>
        <a:spcBef>
          <a:spcPct val="0"/>
        </a:spcBef>
        <a:spcAft>
          <a:spcPts val="793"/>
        </a:spcAft>
        <a:defRPr sz="1733">
          <a:solidFill>
            <a:srgbClr val="666666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6845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3691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40536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7381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34226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81073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7918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74763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D5A06D-018B-0343-A54E-2C3D039CD5B3}"/>
              </a:ext>
            </a:extLst>
          </p:cNvPr>
          <p:cNvSpPr/>
          <p:nvPr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439682"/>
            <a:ext cx="10875785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" y="1476391"/>
            <a:ext cx="11816080" cy="4840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465A-E776-584B-B3C2-769DA137E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1920" y="64183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DC3C6B-FCCB-4995-8E25-98CF608E3690}" type="datetime1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694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4800" y="6452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C77961-516B-4B0E-8249-1450AFAC1C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80F24-8512-FD40-A516-D2FB6635851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9020" y="405074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3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6725" indent="-233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05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23925" indent="-233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77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7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7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6.png"/><Relationship Id="rId5" Type="http://schemas.microsoft.com/office/2007/relationships/media" Target="../media/media3.mp4"/><Relationship Id="rId10" Type="http://schemas.openxmlformats.org/officeDocument/2006/relationships/image" Target="../media/image7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cience.nasa.gov/3d-resources/apollo-lunar-module/" TargetMode="Externa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885D-4472-F51A-A152-D9F8E9782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924" y="1722088"/>
            <a:ext cx="5838239" cy="195678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600" dirty="0"/>
              <a:t>Apollo 11 Lunar Module Touchdown Dynamics</a:t>
            </a:r>
            <a:br>
              <a:rPr lang="en-US" sz="3600" dirty="0"/>
            </a:br>
            <a:r>
              <a:rPr lang="en-US" sz="3600" dirty="0"/>
              <a:t>Reconstruction V&amp;V for Human Landing Systems</a:t>
            </a:r>
            <a:br>
              <a:rPr lang="en-US" sz="3600" dirty="0"/>
            </a:br>
            <a:br>
              <a:rPr lang="en-US" sz="3600" dirty="0"/>
            </a:br>
            <a:br>
              <a:rPr lang="en-US" altLang="en-US" sz="3200" b="1" cap="small" dirty="0"/>
            </a:br>
            <a:br>
              <a:rPr lang="en-US" altLang="en-US" sz="3200" b="1" dirty="0"/>
            </a:br>
            <a:endParaRPr lang="en-US" sz="32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29A41-3C4C-439C-70C2-403FB2D13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924" y="4166376"/>
            <a:ext cx="7676340" cy="148844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Rekesh Ali (NASA/MSFC/EV42/ESSCA/Mclaurin Aerospace)</a:t>
            </a:r>
          </a:p>
          <a:p>
            <a:r>
              <a:rPr lang="en-US" dirty="0">
                <a:latin typeface="+mn-lt"/>
              </a:rPr>
              <a:t>48</a:t>
            </a:r>
            <a:r>
              <a:rPr lang="en-US" baseline="30000" dirty="0">
                <a:latin typeface="+mn-lt"/>
              </a:rPr>
              <a:t>th</a:t>
            </a:r>
            <a:r>
              <a:rPr lang="en-US" dirty="0">
                <a:latin typeface="+mn-lt"/>
              </a:rPr>
              <a:t> Rocky Mountain AAS GN&amp;C Conference</a:t>
            </a:r>
          </a:p>
          <a:p>
            <a:r>
              <a:rPr lang="en-US" dirty="0">
                <a:latin typeface="+mn-lt"/>
              </a:rPr>
              <a:t>February 4th, 2026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EDDC3B1-0FF6-F2CF-E974-21C9C558F709}"/>
              </a:ext>
            </a:extLst>
          </p:cNvPr>
          <p:cNvSpPr txBox="1">
            <a:spLocks/>
          </p:cNvSpPr>
          <p:nvPr/>
        </p:nvSpPr>
        <p:spPr>
          <a:xfrm>
            <a:off x="8290560" y="4873272"/>
            <a:ext cx="3535534" cy="11695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anchor="b">
            <a:spAutoFit/>
          </a:bodyPr>
          <a:lstStyle>
            <a:lvl1pPr marL="0" indent="0" algn="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  <a:lvl2pPr marL="338137" indent="0" algn="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Arial" charset="0"/>
              <a:buNone/>
              <a:defRPr sz="16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2pPr>
            <a:lvl3pPr marL="679205" indent="-112671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Lucida Grande"/>
              <a:buChar char="‒"/>
              <a:tabLst/>
              <a:defRPr sz="1600">
                <a:solidFill>
                  <a:schemeClr val="bg2"/>
                </a:solidFill>
                <a:latin typeface="+mn-lt"/>
                <a:ea typeface="Arial Narrow" pitchFamily="-112" charset="0"/>
                <a:cs typeface="Arial Narrow"/>
              </a:defRPr>
            </a:lvl3pPr>
            <a:lvl4pPr marL="852183" indent="-112671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Arial" charset="0"/>
              <a:buChar char="•"/>
              <a:defRPr sz="1400">
                <a:solidFill>
                  <a:schemeClr val="bg2"/>
                </a:solidFill>
                <a:latin typeface="+mn-lt"/>
                <a:ea typeface="Arial Narrow" pitchFamily="-112" charset="0"/>
                <a:cs typeface="Arial Narrow"/>
              </a:defRPr>
            </a:lvl4pPr>
            <a:lvl5pPr marL="1039442" indent="-11743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Lucida Grande"/>
              <a:buChar char="‒"/>
              <a:defRPr sz="1200">
                <a:solidFill>
                  <a:schemeClr val="bg2"/>
                </a:solidFill>
                <a:latin typeface="+mn-lt"/>
                <a:ea typeface="Arial Narrow" pitchFamily="-112" charset="0"/>
                <a:cs typeface="Arial Narrow"/>
              </a:defRPr>
            </a:lvl5pPr>
            <a:lvl6pPr marL="2466564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6pPr>
            <a:lvl7pPr marL="287670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7pPr>
            <a:lvl8pPr marL="3286853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8pPr>
            <a:lvl9pPr marL="369699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l" defTabSz="914400"/>
            <a:r>
              <a:rPr lang="en-US" sz="1400" u="sng" kern="0" dirty="0"/>
              <a:t>Co-Authors</a:t>
            </a:r>
            <a:r>
              <a:rPr lang="en-US" sz="1400" kern="0" dirty="0"/>
              <a:t>: </a:t>
            </a:r>
          </a:p>
          <a:p>
            <a:pPr algn="l" defTabSz="914400"/>
            <a:r>
              <a:rPr lang="en-US" sz="1400" kern="0" dirty="0"/>
              <a:t>Adam Slagle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NASA </a:t>
            </a:r>
            <a:r>
              <a:rPr lang="en-US" sz="1400" b="0" kern="0" dirty="0" err="1"/>
              <a:t>LaRC</a:t>
            </a:r>
            <a:endParaRPr lang="en-US" sz="1400" b="0" kern="0" dirty="0"/>
          </a:p>
          <a:p>
            <a:pPr algn="l"/>
            <a:r>
              <a:rPr lang="en-US" sz="1400" kern="0" dirty="0"/>
              <a:t>Alessandro </a:t>
            </a:r>
            <a:r>
              <a:rPr lang="en-US" sz="1400" kern="0" dirty="0" err="1"/>
              <a:t>Mordasiewicz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Amentum</a:t>
            </a:r>
          </a:p>
          <a:p>
            <a:pPr algn="l" defTabSz="914400"/>
            <a:r>
              <a:rPr lang="en-US" sz="1400" kern="0" dirty="0"/>
              <a:t>Juan </a:t>
            </a:r>
            <a:r>
              <a:rPr lang="en-US" sz="1400" kern="0" dirty="0" err="1"/>
              <a:t>Orphee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NASA MSFC</a:t>
            </a:r>
          </a:p>
          <a:p>
            <a:pPr algn="l" defTabSz="914400"/>
            <a:r>
              <a:rPr lang="en-US" sz="1400" kern="0" dirty="0"/>
              <a:t>Peter McDonough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Amentum</a:t>
            </a:r>
          </a:p>
        </p:txBody>
      </p:sp>
    </p:spTree>
    <p:extLst>
      <p:ext uri="{BB962C8B-B14F-4D97-AF65-F5344CB8AC3E}">
        <p14:creationId xmlns:p14="http://schemas.microsoft.com/office/powerpoint/2010/main" val="348329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80F3-6463-CBAB-7287-B303F87F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Footpad Contact Diagram</a:t>
            </a:r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3C7CC5FC-FD32-B150-1B2F-08F64132F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751" y="1975333"/>
            <a:ext cx="5733076" cy="4035257"/>
          </a:xfrm>
          <a:prstGeom prst="rect">
            <a:avLst/>
          </a:prstGeom>
        </p:spPr>
      </p:pic>
      <p:pic>
        <p:nvPicPr>
          <p:cNvPr id="6" name="Picture 5" descr="A circular object with orange balls&#10;&#10;Description automatically generated">
            <a:extLst>
              <a:ext uri="{FF2B5EF4-FFF2-40B4-BE49-F238E27FC236}">
                <a16:creationId xmlns:a16="http://schemas.microsoft.com/office/drawing/2014/main" id="{DF4174F6-B1D6-A681-9CE1-CAD1C4083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219" y="2785399"/>
            <a:ext cx="2680596" cy="2626688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AEAE2656-7322-DD80-B10C-122008627BBB}"/>
              </a:ext>
            </a:extLst>
          </p:cNvPr>
          <p:cNvSpPr/>
          <p:nvPr/>
        </p:nvSpPr>
        <p:spPr>
          <a:xfrm>
            <a:off x="8982634" y="3716202"/>
            <a:ext cx="517795" cy="56374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2C9436-5284-960B-5995-E63DD9956E14}"/>
              </a:ext>
            </a:extLst>
          </p:cNvPr>
          <p:cNvSpPr txBox="1">
            <a:spLocks/>
          </p:cNvSpPr>
          <p:nvPr/>
        </p:nvSpPr>
        <p:spPr>
          <a:xfrm>
            <a:off x="121919" y="2106957"/>
            <a:ext cx="3656771" cy="42096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67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239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77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Simscape</a:t>
            </a:r>
            <a:r>
              <a:rPr lang="en-US" sz="2000" i="1" dirty="0"/>
              <a:t>™ </a:t>
            </a:r>
            <a:r>
              <a:rPr lang="en-US" sz="2000" dirty="0"/>
              <a:t>Multibody</a:t>
            </a:r>
            <a:r>
              <a:rPr lang="en-US" sz="2000" i="1" dirty="0"/>
              <a:t>™</a:t>
            </a:r>
            <a:r>
              <a:rPr lang="en-US" sz="2000" dirty="0"/>
              <a:t> block diagram of </a:t>
            </a:r>
            <a:r>
              <a:rPr lang="en-US" sz="2000" b="1" dirty="0"/>
              <a:t>point cloud footpad contact model</a:t>
            </a:r>
          </a:p>
          <a:p>
            <a:r>
              <a:rPr lang="en-US" sz="2000" dirty="0"/>
              <a:t>Point cloud allows for attaching linear mechanical elements to footpad</a:t>
            </a:r>
          </a:p>
          <a:p>
            <a:r>
              <a:rPr lang="en-US" sz="2000" b="1" dirty="0"/>
              <a:t>Contact blocks provide state tracking</a:t>
            </a:r>
            <a:r>
              <a:rPr lang="en-US" sz="2000" dirty="0"/>
              <a:t> information such as penetration level and rate</a:t>
            </a:r>
          </a:p>
          <a:p>
            <a:r>
              <a:rPr lang="en-US" sz="2000" b="1" dirty="0"/>
              <a:t>Custom force blocks provide reactions </a:t>
            </a:r>
            <a:r>
              <a:rPr lang="en-US" sz="2000" dirty="0"/>
              <a:t>to the footpad</a:t>
            </a:r>
          </a:p>
        </p:txBody>
      </p:sp>
    </p:spTree>
    <p:extLst>
      <p:ext uri="{BB962C8B-B14F-4D97-AF65-F5344CB8AC3E}">
        <p14:creationId xmlns:p14="http://schemas.microsoft.com/office/powerpoint/2010/main" val="3516424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816DE-DBFC-A08E-9C3D-F4B51FA9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63CE-FE38-D587-930E-70378BEE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Regolith Contact Model – Normal Component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142F9C-959D-54BD-F400-B36853C70274}"/>
              </a:ext>
            </a:extLst>
          </p:cNvPr>
          <p:cNvGrpSpPr/>
          <p:nvPr/>
        </p:nvGrpSpPr>
        <p:grpSpPr>
          <a:xfrm>
            <a:off x="410582" y="1461826"/>
            <a:ext cx="5002306" cy="2829790"/>
            <a:chOff x="445414" y="1883281"/>
            <a:chExt cx="5002306" cy="282979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9B48FB-A235-5C7C-774D-A25349E062EB}"/>
                </a:ext>
              </a:extLst>
            </p:cNvPr>
            <p:cNvSpPr/>
            <p:nvPr/>
          </p:nvSpPr>
          <p:spPr>
            <a:xfrm>
              <a:off x="445414" y="1883281"/>
              <a:ext cx="5002306" cy="28297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Diagram, schematic&#10;&#10;AI-generated content may be incorrect.">
              <a:extLst>
                <a:ext uri="{FF2B5EF4-FFF2-40B4-BE49-F238E27FC236}">
                  <a16:creationId xmlns:a16="http://schemas.microsoft.com/office/drawing/2014/main" id="{DDF0F61A-4803-4DE9-5E80-7D3115E28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75" y="2067538"/>
              <a:ext cx="4324574" cy="235558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0A6174-4FBB-5B98-350D-418BD07944A4}"/>
                  </a:ext>
                </a:extLst>
              </p:cNvPr>
              <p:cNvSpPr txBox="1"/>
              <p:nvPr/>
            </p:nvSpPr>
            <p:spPr>
              <a:xfrm>
                <a:off x="790575" y="4663825"/>
                <a:ext cx="4120179" cy="811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p>
                                    </m:sSubSup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𝛿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 ,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≤0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0A6174-4FBB-5B98-350D-418BD0794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5" y="4663825"/>
                <a:ext cx="4120179" cy="811761"/>
              </a:xfrm>
              <a:prstGeom prst="rect">
                <a:avLst/>
              </a:prstGeom>
              <a:blipFill>
                <a:blip r:embed="rId3"/>
                <a:stretch>
                  <a:fillRect l="-17538" t="-193846" b="-27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D1B666-033C-3C5A-1C14-F731E1FAC76F}"/>
                  </a:ext>
                </a:extLst>
              </p:cNvPr>
              <p:cNvSpPr txBox="1"/>
              <p:nvPr/>
            </p:nvSpPr>
            <p:spPr>
              <a:xfrm>
                <a:off x="6228676" y="1692421"/>
                <a:ext cx="4894730" cy="1004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6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unc>
                                      <m:func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i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  <m:r>
                                              <m:rPr>
                                                <m:nor/>
                                              </m:rPr>
                                              <a:rPr lang="en-US" sz="1600" b="0" i="1">
                                                <a:latin typeface="Cambria Math" panose="02040503050406030204" pitchFamily="18" charset="0"/>
                                              </a:rPr>
                                              <m:t> 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16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en-US" sz="16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𝛿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en-US" sz="16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𝛿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𝑑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func>
                                  </m:e>
                                </m:d>
                                <m:r>
                                  <a:rPr lang="en-US" sz="1600" b="0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sz="1600" b="0" i="0">
                                    <a:latin typeface="Cambria Math" panose="02040503050406030204" pitchFamily="18" charset="0"/>
                                  </a:rPr>
                                  <m:t>0≤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600" b="0" i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600" b="0" i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600" b="0" i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D1B666-033C-3C5A-1C14-F731E1FAC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76" y="1692421"/>
                <a:ext cx="4894730" cy="1004057"/>
              </a:xfrm>
              <a:prstGeom prst="rect">
                <a:avLst/>
              </a:prstGeom>
              <a:blipFill>
                <a:blip r:embed="rId4"/>
                <a:stretch>
                  <a:fillRect l="-11886" t="-208750" b="-29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E28CE9-5120-D6EF-2E94-9193FF69851A}"/>
                  </a:ext>
                </a:extLst>
              </p:cNvPr>
              <p:cNvSpPr txBox="1"/>
              <p:nvPr/>
            </p:nvSpPr>
            <p:spPr>
              <a:xfrm>
                <a:off x="6329658" y="3503201"/>
                <a:ext cx="5002306" cy="730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i="0">
                                  <a:latin typeface="Cambria Math" panose="02040503050406030204" pitchFamily="18" charset="0"/>
                                </a:rPr>
                                <m:t>tanh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𝑀𝐴𝑋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num>
                                        <m:den>
                                          <m: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E28CE9-5120-D6EF-2E94-9193FF698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658" y="3503201"/>
                <a:ext cx="5002306" cy="7309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338448A-0683-657A-B1F2-0A5FC662CC32}"/>
                  </a:ext>
                </a:extLst>
              </p:cNvPr>
              <p:cNvSpPr txBox="1"/>
              <p:nvPr/>
            </p:nvSpPr>
            <p:spPr>
              <a:xfrm>
                <a:off x="6615952" y="5149264"/>
                <a:ext cx="4120179" cy="885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i="0">
                                  <a:latin typeface="Cambria Math" panose="02040503050406030204" pitchFamily="18" charset="0"/>
                                </a:rPr>
                                <m:t>tanh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̇"/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338448A-0683-657A-B1F2-0A5FC662C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952" y="5149264"/>
                <a:ext cx="4120179" cy="8850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F8D75458-7ED9-5091-581E-1C0851500CC7}"/>
              </a:ext>
            </a:extLst>
          </p:cNvPr>
          <p:cNvSpPr txBox="1"/>
          <p:nvPr/>
        </p:nvSpPr>
        <p:spPr>
          <a:xfrm>
            <a:off x="7281248" y="3211588"/>
            <a:ext cx="3099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Rebound Band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98032A-F15F-2441-29C8-C252E9D17E7D}"/>
              </a:ext>
            </a:extLst>
          </p:cNvPr>
          <p:cNvSpPr txBox="1"/>
          <p:nvPr/>
        </p:nvSpPr>
        <p:spPr>
          <a:xfrm>
            <a:off x="7393514" y="1409132"/>
            <a:ext cx="3099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Damping Activation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A3EC99-2184-448B-63F9-06B108B7A8A7}"/>
              </a:ext>
            </a:extLst>
          </p:cNvPr>
          <p:cNvSpPr txBox="1"/>
          <p:nvPr/>
        </p:nvSpPr>
        <p:spPr>
          <a:xfrm>
            <a:off x="7281248" y="4826618"/>
            <a:ext cx="3099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Sinkrate Residual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ED779-C4B1-B5AF-42F2-49F3D9ECD96D}"/>
              </a:ext>
            </a:extLst>
          </p:cNvPr>
          <p:cNvSpPr txBox="1"/>
          <p:nvPr/>
        </p:nvSpPr>
        <p:spPr>
          <a:xfrm>
            <a:off x="1301100" y="4339120"/>
            <a:ext cx="3099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Normal Force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C49C5F-392E-1747-6E27-326A96D82D04}"/>
                  </a:ext>
                </a:extLst>
              </p:cNvPr>
              <p:cNvSpPr txBox="1"/>
              <p:nvPr/>
            </p:nvSpPr>
            <p:spPr>
              <a:xfrm>
                <a:off x="681318" y="5443317"/>
                <a:ext cx="4399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One sided hertzian spring-damper element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Compaction exponent,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/>
                  <a:t>, stiffens reaction as penetration increases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Several weighting functions to help with numerical conditioning: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C49C5F-392E-1747-6E27-326A96D82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18" y="5443317"/>
                <a:ext cx="4399000" cy="1323439"/>
              </a:xfrm>
              <a:prstGeom prst="rect">
                <a:avLst/>
              </a:prstGeom>
              <a:blipFill>
                <a:blip r:embed="rId7"/>
                <a:stretch>
                  <a:fillRect l="-576" t="-952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068B9C-7D9A-47F6-DFF1-8448F778A32A}"/>
                  </a:ext>
                </a:extLst>
              </p:cNvPr>
              <p:cNvSpPr txBox="1"/>
              <p:nvPr/>
            </p:nvSpPr>
            <p:spPr>
              <a:xfrm>
                <a:off x="6095999" y="2621808"/>
                <a:ext cx="54146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“Damp ramp” suppresses excessive forces at contact onset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Ramps damping force as penetration approaches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068B9C-7D9A-47F6-DFF1-8448F778A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2621808"/>
                <a:ext cx="5414684" cy="584775"/>
              </a:xfrm>
              <a:prstGeom prst="rect">
                <a:avLst/>
              </a:prstGeom>
              <a:blipFill>
                <a:blip r:embed="rId8"/>
                <a:stretch>
                  <a:fillRect l="-468" t="-425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2F0971-DE86-27DA-BC9D-F868327891D5}"/>
              </a:ext>
            </a:extLst>
          </p:cNvPr>
          <p:cNvCxnSpPr/>
          <p:nvPr/>
        </p:nvCxnSpPr>
        <p:spPr>
          <a:xfrm>
            <a:off x="5800165" y="3213840"/>
            <a:ext cx="60063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14B108-FCD4-4A31-22CF-A181C6F8B852}"/>
                  </a:ext>
                </a:extLst>
              </p:cNvPr>
              <p:cNvSpPr txBox="1"/>
              <p:nvPr/>
            </p:nvSpPr>
            <p:spPr>
              <a:xfrm>
                <a:off x="6048374" y="4202079"/>
                <a:ext cx="60063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Prevents soil surface from “rebounding” (undeforming)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Collapses rebound band to a narrow sliver of height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600" dirty="0"/>
                  <a:t>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</m:oMath>
                </a14:m>
                <a:r>
                  <a:rPr lang="en-US" sz="1600" dirty="0"/>
                  <a:t>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14B108-FCD4-4A31-22CF-A181C6F8B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374" y="4202079"/>
                <a:ext cx="6006353" cy="584775"/>
              </a:xfrm>
              <a:prstGeom prst="rect">
                <a:avLst/>
              </a:prstGeom>
              <a:blipFill>
                <a:blip r:embed="rId9"/>
                <a:stretch>
                  <a:fillRect l="-423" t="-212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F6F78F-E865-DBCD-4C89-80337FA2A355}"/>
              </a:ext>
            </a:extLst>
          </p:cNvPr>
          <p:cNvCxnSpPr/>
          <p:nvPr/>
        </p:nvCxnSpPr>
        <p:spPr>
          <a:xfrm>
            <a:off x="5752540" y="4818525"/>
            <a:ext cx="60063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C1CE04-A09E-5BFC-9BD6-2BC8894E1C08}"/>
                  </a:ext>
                </a:extLst>
              </p:cNvPr>
              <p:cNvSpPr txBox="1"/>
              <p:nvPr/>
            </p:nvSpPr>
            <p:spPr>
              <a:xfrm>
                <a:off x="6095999" y="5968629"/>
                <a:ext cx="5414683" cy="59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Mitigates chatter when footpad velocity &lt; some residual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Helpful when regolith damping is too small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C1CE04-A09E-5BFC-9BD6-2BC8894E1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5968629"/>
                <a:ext cx="5414683" cy="599651"/>
              </a:xfrm>
              <a:prstGeom prst="rect">
                <a:avLst/>
              </a:prstGeom>
              <a:blipFill>
                <a:blip r:embed="rId10"/>
                <a:stretch>
                  <a:fillRect l="-46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504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74F77-F97C-3D1D-FD18-9534DCA80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E141-6496-B098-A7AF-4B047A60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Regolith Contact Model – Tangential Component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A1E303-7F58-4666-3073-7D3481275D47}"/>
              </a:ext>
            </a:extLst>
          </p:cNvPr>
          <p:cNvGrpSpPr/>
          <p:nvPr/>
        </p:nvGrpSpPr>
        <p:grpSpPr>
          <a:xfrm>
            <a:off x="882128" y="2445300"/>
            <a:ext cx="4840942" cy="2764715"/>
            <a:chOff x="666974" y="1893346"/>
            <a:chExt cx="4840942" cy="27647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A711E0-E6A1-D6AF-C19A-3C5A5181E6CA}"/>
                </a:ext>
              </a:extLst>
            </p:cNvPr>
            <p:cNvSpPr/>
            <p:nvPr/>
          </p:nvSpPr>
          <p:spPr>
            <a:xfrm>
              <a:off x="666974" y="1893346"/>
              <a:ext cx="4840942" cy="27647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Diagram&#10;&#10;AI-generated content may be incorrect.">
              <a:extLst>
                <a:ext uri="{FF2B5EF4-FFF2-40B4-BE49-F238E27FC236}">
                  <a16:creationId xmlns:a16="http://schemas.microsoft.com/office/drawing/2014/main" id="{1FB8A852-8656-6C3A-4AA8-10C3C3C76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2237" y="2045190"/>
              <a:ext cx="4105798" cy="23575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4D2866-246C-25B1-4E53-268F2CA49521}"/>
                  </a:ext>
                </a:extLst>
              </p:cNvPr>
              <p:cNvSpPr txBox="1"/>
              <p:nvPr/>
            </p:nvSpPr>
            <p:spPr>
              <a:xfrm>
                <a:off x="7447400" y="3052324"/>
                <a:ext cx="2575388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4D2866-246C-25B1-4E53-268F2CA49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400" y="3052324"/>
                <a:ext cx="2575388" cy="390748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4BAD31D-BA30-BD11-E9F4-6F29A9C64542}"/>
              </a:ext>
            </a:extLst>
          </p:cNvPr>
          <p:cNvSpPr txBox="1"/>
          <p:nvPr/>
        </p:nvSpPr>
        <p:spPr>
          <a:xfrm>
            <a:off x="7185531" y="2646211"/>
            <a:ext cx="3099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Tangential Force Law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B9613A-1914-DB57-0642-0893E375F3BE}"/>
              </a:ext>
            </a:extLst>
          </p:cNvPr>
          <p:cNvSpPr txBox="1"/>
          <p:nvPr/>
        </p:nvSpPr>
        <p:spPr>
          <a:xfrm>
            <a:off x="6519898" y="3562051"/>
            <a:ext cx="439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Comprises friction and plowing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Friction is standard and proportional to the regolith normal 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Plowing resistance occurs as material is built up in front of footpad leading edge due to lateral “skid” motion</a:t>
            </a:r>
          </a:p>
        </p:txBody>
      </p:sp>
    </p:spTree>
    <p:extLst>
      <p:ext uri="{BB962C8B-B14F-4D97-AF65-F5344CB8AC3E}">
        <p14:creationId xmlns:p14="http://schemas.microsoft.com/office/powerpoint/2010/main" val="17742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EA76-A033-F9B4-E49F-666A9ECD3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Model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4FF7B-51FF-4FF4-612C-DE9FAB08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90" y="1682274"/>
            <a:ext cx="4851699" cy="2432695"/>
          </a:xfrm>
        </p:spPr>
        <p:txBody>
          <a:bodyPr>
            <a:noAutofit/>
          </a:bodyPr>
          <a:lstStyle/>
          <a:p>
            <a:r>
              <a:rPr lang="en-US" sz="1300" dirty="0"/>
              <a:t>There are </a:t>
            </a:r>
            <a:r>
              <a:rPr lang="en-US" sz="1300" b="1" dirty="0"/>
              <a:t>two sets of contact model parameters </a:t>
            </a:r>
            <a:r>
              <a:rPr lang="en-US" sz="1300" dirty="0"/>
              <a:t>for reconstruction comparisons against both </a:t>
            </a:r>
            <a:r>
              <a:rPr lang="en-US" sz="1300" b="1" dirty="0"/>
              <a:t>Zupp and Adams </a:t>
            </a:r>
            <a:r>
              <a:rPr lang="en-US" sz="1300" dirty="0"/>
              <a:t>simulations</a:t>
            </a:r>
          </a:p>
          <a:p>
            <a:r>
              <a:rPr lang="en-US" sz="1300" dirty="0"/>
              <a:t>The Zupp simulation uses a linear spring (no compaction exponent) and no damping whereas the Adams simulation supports both</a:t>
            </a:r>
          </a:p>
          <a:p>
            <a:r>
              <a:rPr lang="en-US" sz="1300" dirty="0"/>
              <a:t>The rebound band thickness and sink rate residuals are the same for both sets</a:t>
            </a:r>
          </a:p>
          <a:p>
            <a:r>
              <a:rPr lang="en-US" sz="1300" dirty="0"/>
              <a:t>Both sets of parameters were tuned iteratively by sweeping across a range and selecting the set that produced results which best matched Apollo 11 touchdown telemetry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5074025-4F24-EE66-4683-3897C6D9BF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1662337"/>
                  </p:ext>
                </p:extLst>
              </p:nvPr>
            </p:nvGraphicFramePr>
            <p:xfrm>
              <a:off x="6198209" y="1607636"/>
              <a:ext cx="5257800" cy="203892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85800">
                      <a:extLst>
                        <a:ext uri="{9D8B030D-6E8A-4147-A177-3AD203B41FA5}">
                          <a16:colId xmlns:a16="http://schemas.microsoft.com/office/drawing/2014/main" val="2939949731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1577496218"/>
                        </a:ext>
                      </a:extLst>
                    </a:gridCol>
                    <a:gridCol w="971550">
                      <a:extLst>
                        <a:ext uri="{9D8B030D-6E8A-4147-A177-3AD203B41FA5}">
                          <a16:colId xmlns:a16="http://schemas.microsoft.com/office/drawing/2014/main" val="4218096412"/>
                        </a:ext>
                      </a:extLst>
                    </a:gridCol>
                    <a:gridCol w="828040">
                      <a:extLst>
                        <a:ext uri="{9D8B030D-6E8A-4147-A177-3AD203B41FA5}">
                          <a16:colId xmlns:a16="http://schemas.microsoft.com/office/drawing/2014/main" val="3156371427"/>
                        </a:ext>
                      </a:extLst>
                    </a:gridCol>
                    <a:gridCol w="486410">
                      <a:extLst>
                        <a:ext uri="{9D8B030D-6E8A-4147-A177-3AD203B41FA5}">
                          <a16:colId xmlns:a16="http://schemas.microsoft.com/office/drawing/2014/main" val="313842510"/>
                        </a:ext>
                      </a:extLst>
                    </a:gridCol>
                  </a:tblGrid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Parameter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Description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Zupp-like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Adams-like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Unit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7691774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Bearing strength coefficient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350,254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150,000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N/m</a:t>
                          </a:r>
                          <a:r>
                            <a:rPr lang="en-US" sz="1000" kern="100" baseline="300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p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51593821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Compaction exponent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1.5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 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86187673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Soil rebound band thickness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mm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7400342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1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</a:rPr>
                                          <m:t>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</a:rPr>
                                      <m:t>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Sink rate residual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mm/s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266401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Damping coefficient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150,000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N·s/m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6798358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000" i="1" kern="1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Damping activation depth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m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64436670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</a:rPr>
                                  <m:t>𝜇</m:t>
                                </m:r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Footpad/surface coefficient of friction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0.33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0.36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 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9450143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0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Plowing force coefficient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1,454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1,454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N/m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93888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5074025-4F24-EE66-4683-3897C6D9BF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1662337"/>
                  </p:ext>
                </p:extLst>
              </p:nvPr>
            </p:nvGraphicFramePr>
            <p:xfrm>
              <a:off x="6198209" y="1607636"/>
              <a:ext cx="5257800" cy="203892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85800">
                      <a:extLst>
                        <a:ext uri="{9D8B030D-6E8A-4147-A177-3AD203B41FA5}">
                          <a16:colId xmlns:a16="http://schemas.microsoft.com/office/drawing/2014/main" val="2939949731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1577496218"/>
                        </a:ext>
                      </a:extLst>
                    </a:gridCol>
                    <a:gridCol w="971550">
                      <a:extLst>
                        <a:ext uri="{9D8B030D-6E8A-4147-A177-3AD203B41FA5}">
                          <a16:colId xmlns:a16="http://schemas.microsoft.com/office/drawing/2014/main" val="4218096412"/>
                        </a:ext>
                      </a:extLst>
                    </a:gridCol>
                    <a:gridCol w="828040">
                      <a:extLst>
                        <a:ext uri="{9D8B030D-6E8A-4147-A177-3AD203B41FA5}">
                          <a16:colId xmlns:a16="http://schemas.microsoft.com/office/drawing/2014/main" val="3156371427"/>
                        </a:ext>
                      </a:extLst>
                    </a:gridCol>
                    <a:gridCol w="486410">
                      <a:extLst>
                        <a:ext uri="{9D8B030D-6E8A-4147-A177-3AD203B41FA5}">
                          <a16:colId xmlns:a16="http://schemas.microsoft.com/office/drawing/2014/main" val="313842510"/>
                        </a:ext>
                      </a:extLst>
                    </a:gridCol>
                  </a:tblGrid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Parameter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Description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Zupp-like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Adams-like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Unit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7691774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852" t="-100000" r="-668519" b="-7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Bearing strength coefficient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350,254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150,000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N/m</a:t>
                          </a:r>
                          <a:r>
                            <a:rPr lang="en-US" sz="1000" kern="100" baseline="300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p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51593821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852" t="-200000" r="-668519" b="-6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Compaction exponent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1.5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 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86187673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852" t="-284211" r="-668519" b="-4842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Soil rebound band thickness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mm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7400342"/>
                      </a:ext>
                    </a:extLst>
                  </a:tr>
                  <a:tr h="2377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852" t="-405556" r="-668519" b="-4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Sink rate residual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mm/s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266401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852" t="-478947" r="-668519" b="-289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Damping coefficient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150,000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N·s/m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6798358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852" t="-611111" r="-668519" b="-2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Damping activation depth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m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64436670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852" t="-711111" r="-668519" b="-1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Footpad/surface coefficient of friction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0.33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0.36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 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9450143"/>
                      </a:ext>
                    </a:extLst>
                  </a:tr>
                  <a:tr h="240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852" t="-768421" r="-66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Plowing force coefficient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1,454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1,454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0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</a:rPr>
                            <a:t>N/m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938887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F19FAC93-C936-87AE-B865-5FEB9B852569}"/>
              </a:ext>
            </a:extLst>
          </p:cNvPr>
          <p:cNvGrpSpPr/>
          <p:nvPr/>
        </p:nvGrpSpPr>
        <p:grpSpPr>
          <a:xfrm>
            <a:off x="408790" y="4260776"/>
            <a:ext cx="4120179" cy="1136466"/>
            <a:chOff x="5478320" y="3796839"/>
            <a:chExt cx="4120179" cy="11364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F84B3EA-ADF5-B3BF-3BFA-9128F53B521B}"/>
                    </a:ext>
                  </a:extLst>
                </p:cNvPr>
                <p:cNvSpPr txBox="1"/>
                <p:nvPr/>
              </p:nvSpPr>
              <p:spPr>
                <a:xfrm>
                  <a:off x="5478320" y="4121544"/>
                  <a:ext cx="4120179" cy="8117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p>
                                      </m:sSub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 ,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&gt;0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≤0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F84B3EA-ADF5-B3BF-3BFA-9128F53B5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320" y="4121544"/>
                  <a:ext cx="4120179" cy="811761"/>
                </a:xfrm>
                <a:prstGeom prst="rect">
                  <a:avLst/>
                </a:prstGeom>
                <a:blipFill>
                  <a:blip r:embed="rId3"/>
                  <a:stretch>
                    <a:fillRect l="-17231" t="-192308" b="-28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98DA00-2D7F-BC49-DD8C-36A5473C969A}"/>
                </a:ext>
              </a:extLst>
            </p:cNvPr>
            <p:cNvSpPr txBox="1"/>
            <p:nvPr/>
          </p:nvSpPr>
          <p:spPr>
            <a:xfrm>
              <a:off x="5988845" y="3796839"/>
              <a:ext cx="3099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Normal Force Law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AD0A34-4B72-5C2F-8059-879FD627E622}"/>
              </a:ext>
            </a:extLst>
          </p:cNvPr>
          <p:cNvGrpSpPr/>
          <p:nvPr/>
        </p:nvGrpSpPr>
        <p:grpSpPr>
          <a:xfrm>
            <a:off x="2255520" y="5749238"/>
            <a:ext cx="3099127" cy="796861"/>
            <a:chOff x="9421463" y="3771208"/>
            <a:chExt cx="3099127" cy="796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BCCC16E-6378-9BDD-A6F7-378683D80451}"/>
                    </a:ext>
                  </a:extLst>
                </p:cNvPr>
                <p:cNvSpPr txBox="1"/>
                <p:nvPr/>
              </p:nvSpPr>
              <p:spPr>
                <a:xfrm>
                  <a:off x="9683332" y="4177321"/>
                  <a:ext cx="2575388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BCCC16E-6378-9BDD-A6F7-378683D804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332" y="4177321"/>
                  <a:ext cx="2575388" cy="390748"/>
                </a:xfrm>
                <a:prstGeom prst="rect">
                  <a:avLst/>
                </a:prstGeom>
                <a:blipFill>
                  <a:blip r:embed="rId4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DC2461-30D4-4B7C-B36B-620D2860A395}"/>
                </a:ext>
              </a:extLst>
            </p:cNvPr>
            <p:cNvSpPr txBox="1"/>
            <p:nvPr/>
          </p:nvSpPr>
          <p:spPr>
            <a:xfrm>
              <a:off x="9421463" y="3771208"/>
              <a:ext cx="3099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Tangential Force Law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E2A371-46E5-0540-CE03-FC42AF8EACCD}"/>
              </a:ext>
            </a:extLst>
          </p:cNvPr>
          <p:cNvGrpSpPr/>
          <p:nvPr/>
        </p:nvGrpSpPr>
        <p:grpSpPr>
          <a:xfrm>
            <a:off x="4126243" y="4136441"/>
            <a:ext cx="4894730" cy="1287346"/>
            <a:chOff x="4991546" y="4898751"/>
            <a:chExt cx="4894730" cy="12873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6281BCB-09E1-EAE8-0D72-52BB64DAA478}"/>
                    </a:ext>
                  </a:extLst>
                </p:cNvPr>
                <p:cNvSpPr txBox="1"/>
                <p:nvPr/>
              </p:nvSpPr>
              <p:spPr>
                <a:xfrm>
                  <a:off x="4991546" y="5182040"/>
                  <a:ext cx="4894730" cy="10040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unc>
                                        <m:func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  <m:r>
                                                <m:rPr>
                                                  <m:nor/>
                                                </m:rPr>
                                                <a:rPr lang="en-US" sz="1600" b="0" i="1">
                                                  <a:latin typeface="Cambria Math" panose="02040503050406030204" pitchFamily="18" charset="0"/>
                                                </a:rPr>
                                                <m:t> 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6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>
                                                    <m:sSubPr>
                                                      <m:ctrlPr>
                                                        <a:rPr lang="en-US" sz="1600" b="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600" b="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𝛿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600" b="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</m:num>
                                                <m:den>
                                                  <m:sSub>
                                                    <m:sSubPr>
                                                      <m:ctrlPr>
                                                        <a:rPr lang="en-US" sz="1600" b="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600" b="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𝛿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600" b="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𝑑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  <m:r>
                                    <a:rPr lang="en-US" sz="1600" b="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</m:e>
                                <m:e>
                                  <m:r>
                                    <a:rPr lang="en-US" sz="1600" b="0" i="0">
                                      <a:latin typeface="Cambria Math" panose="02040503050406030204" pitchFamily="18" charset="0"/>
                                    </a:rPr>
                                    <m:t>0≤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1600" b="0" i="0"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1600" b="0" i="0"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1600" b="0" i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6281BCB-09E1-EAE8-0D72-52BB64DAA4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1546" y="5182040"/>
                  <a:ext cx="4894730" cy="1004057"/>
                </a:xfrm>
                <a:prstGeom prst="rect">
                  <a:avLst/>
                </a:prstGeom>
                <a:blipFill>
                  <a:blip r:embed="rId5"/>
                  <a:stretch>
                    <a:fillRect l="-11628" t="-208750" b="-29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AFCF5F-0F07-D915-1904-C468F1D9D15F}"/>
                </a:ext>
              </a:extLst>
            </p:cNvPr>
            <p:cNvSpPr txBox="1"/>
            <p:nvPr/>
          </p:nvSpPr>
          <p:spPr>
            <a:xfrm>
              <a:off x="6156384" y="4898751"/>
              <a:ext cx="3099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Damping Activation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C6F406-8B0E-FD14-5DA4-892D3340D729}"/>
              </a:ext>
            </a:extLst>
          </p:cNvPr>
          <p:cNvGrpSpPr/>
          <p:nvPr/>
        </p:nvGrpSpPr>
        <p:grpSpPr>
          <a:xfrm>
            <a:off x="4934174" y="5582741"/>
            <a:ext cx="5002306" cy="1022582"/>
            <a:chOff x="8728613" y="4785289"/>
            <a:chExt cx="5002306" cy="1022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8E96900-2F20-AC26-5C94-5515FA8006DD}"/>
                    </a:ext>
                  </a:extLst>
                </p:cNvPr>
                <p:cNvSpPr txBox="1"/>
                <p:nvPr/>
              </p:nvSpPr>
              <p:spPr>
                <a:xfrm>
                  <a:off x="8728613" y="5076902"/>
                  <a:ext cx="5002306" cy="7309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unc>
                              <m:func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i="0">
                                    <a:latin typeface="Cambria Math" panose="02040503050406030204" pitchFamily="18" charset="0"/>
                                  </a:rPr>
                                  <m:t>tanh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i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i="0">
                                            <a:latin typeface="Cambria Math" panose="02040503050406030204" pitchFamily="18" charset="0"/>
                                          </a:rPr>
                                          <m:t>b</m:t>
                                        </m:r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𝛿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i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𝛿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𝑀𝐴𝑋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en-US" sz="1600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600" i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8E96900-2F20-AC26-5C94-5515FA800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8613" y="5076902"/>
                  <a:ext cx="5002306" cy="73096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E06270-BC77-2969-FF74-56B3DAA84924}"/>
                </a:ext>
              </a:extLst>
            </p:cNvPr>
            <p:cNvSpPr txBox="1"/>
            <p:nvPr/>
          </p:nvSpPr>
          <p:spPr>
            <a:xfrm>
              <a:off x="9680203" y="4785289"/>
              <a:ext cx="3099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Rebound Band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6DAB01-BD72-F1FD-5AA6-353B53404E5C}"/>
              </a:ext>
            </a:extLst>
          </p:cNvPr>
          <p:cNvGrpSpPr/>
          <p:nvPr/>
        </p:nvGrpSpPr>
        <p:grpSpPr>
          <a:xfrm>
            <a:off x="8125721" y="4136441"/>
            <a:ext cx="4120179" cy="1193841"/>
            <a:chOff x="6615952" y="4826618"/>
            <a:chExt cx="4120179" cy="11938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4A813F2-7FEF-AA68-B0D8-5066E16E6254}"/>
                    </a:ext>
                  </a:extLst>
                </p:cNvPr>
                <p:cNvSpPr txBox="1"/>
                <p:nvPr/>
              </p:nvSpPr>
              <p:spPr>
                <a:xfrm>
                  <a:off x="6615952" y="5135409"/>
                  <a:ext cx="4120179" cy="8850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unc>
                              <m:func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i="0">
                                    <a:latin typeface="Cambria Math" panose="02040503050406030204" pitchFamily="18" charset="0"/>
                                  </a:rPr>
                                  <m:t>tanh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i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̇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𝛿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̇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𝛿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̇"/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𝛿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𝑟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6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4A813F2-7FEF-AA68-B0D8-5066E16E62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5952" y="5135409"/>
                  <a:ext cx="4120179" cy="88505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11842A-18C6-3E16-A51D-6EC2E86D2DAA}"/>
                </a:ext>
              </a:extLst>
            </p:cNvPr>
            <p:cNvSpPr txBox="1"/>
            <p:nvPr/>
          </p:nvSpPr>
          <p:spPr>
            <a:xfrm>
              <a:off x="7281248" y="4826618"/>
              <a:ext cx="3099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Sinkrate Residual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2FC718-2239-E226-15D8-517760653EDE}"/>
              </a:ext>
            </a:extLst>
          </p:cNvPr>
          <p:cNvCxnSpPr>
            <a:cxnSpLocks/>
          </p:cNvCxnSpPr>
          <p:nvPr/>
        </p:nvCxnSpPr>
        <p:spPr>
          <a:xfrm>
            <a:off x="4659854" y="4260776"/>
            <a:ext cx="0" cy="132271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55A3C7-0C57-063E-0E27-09F154FD5433}"/>
              </a:ext>
            </a:extLst>
          </p:cNvPr>
          <p:cNvCxnSpPr>
            <a:cxnSpLocks/>
          </p:cNvCxnSpPr>
          <p:nvPr/>
        </p:nvCxnSpPr>
        <p:spPr>
          <a:xfrm>
            <a:off x="8545158" y="4196949"/>
            <a:ext cx="0" cy="132271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E394C5-F36B-43BA-D730-C859F5C0D0A5}"/>
              </a:ext>
            </a:extLst>
          </p:cNvPr>
          <p:cNvCxnSpPr>
            <a:cxnSpLocks/>
          </p:cNvCxnSpPr>
          <p:nvPr/>
        </p:nvCxnSpPr>
        <p:spPr>
          <a:xfrm>
            <a:off x="5260489" y="5646568"/>
            <a:ext cx="0" cy="110923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122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7DD3D-B253-CA23-5978-D86B3039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Model Verification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20D37-DDC9-B879-098F-2A0DF4E524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09" y="2633262"/>
            <a:ext cx="7393391" cy="3566757"/>
          </a:xfrm>
          <a:prstGeom prst="rect">
            <a:avLst/>
          </a:prstGeom>
        </p:spPr>
      </p:pic>
      <p:pic>
        <p:nvPicPr>
          <p:cNvPr id="6" name="Picture 5" descr="A picture containing text, projector, screenshot&#10;&#10;AI-generated content may be incorrect.">
            <a:extLst>
              <a:ext uri="{FF2B5EF4-FFF2-40B4-BE49-F238E27FC236}">
                <a16:creationId xmlns:a16="http://schemas.microsoft.com/office/drawing/2014/main" id="{C21EFB79-9CFF-711A-4EEF-7755B1661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9"/>
          <a:stretch>
            <a:fillRect/>
          </a:stretch>
        </p:blipFill>
        <p:spPr>
          <a:xfrm flipH="1">
            <a:off x="7016629" y="1762257"/>
            <a:ext cx="2957350" cy="6795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5D13B6A-472A-4B09-6F14-CFC2B6AA137D}"/>
              </a:ext>
            </a:extLst>
          </p:cNvPr>
          <p:cNvGrpSpPr/>
          <p:nvPr/>
        </p:nvGrpSpPr>
        <p:grpSpPr>
          <a:xfrm>
            <a:off x="436826" y="4416640"/>
            <a:ext cx="4361783" cy="1289425"/>
            <a:chOff x="314906" y="4236187"/>
            <a:chExt cx="4361783" cy="12894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F622511-635A-CFAA-6213-0C6C6F065F36}"/>
                    </a:ext>
                  </a:extLst>
                </p:cNvPr>
                <p:cNvSpPr txBox="1"/>
                <p:nvPr/>
              </p:nvSpPr>
              <p:spPr>
                <a:xfrm>
                  <a:off x="314906" y="4236187"/>
                  <a:ext cx="3054275" cy="4468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𝑝𝑟𝑒𝑑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g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f>
                              <m:fPr>
                                <m:type m:val="li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F622511-635A-CFAA-6213-0C6C6F065F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06" y="4236187"/>
                  <a:ext cx="3054275" cy="446854"/>
                </a:xfrm>
                <a:prstGeom prst="rect">
                  <a:avLst/>
                </a:prstGeom>
                <a:blipFill>
                  <a:blip r:embed="rId4"/>
                  <a:stretch>
                    <a:fillRect t="-83333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AB5223C-FD76-D412-DDE2-E4C94F3F522F}"/>
                    </a:ext>
                  </a:extLst>
                </p:cNvPr>
                <p:cNvSpPr txBox="1"/>
                <p:nvPr/>
              </p:nvSpPr>
              <p:spPr>
                <a:xfrm>
                  <a:off x="314906" y="4690062"/>
                  <a:ext cx="4361783" cy="4448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𝑝𝑟𝑒𝑑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deg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2.5∗</m:t>
                            </m:r>
                            <m:f>
                              <m:fPr>
                                <m:type m:val="li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7,063.5∗1.63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AB5223C-FD76-D412-DDE2-E4C94F3F52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06" y="4690062"/>
                  <a:ext cx="4361783" cy="444802"/>
                </a:xfrm>
                <a:prstGeom prst="rect">
                  <a:avLst/>
                </a:prstGeom>
                <a:blipFill>
                  <a:blip r:embed="rId5"/>
                  <a:stretch>
                    <a:fillRect t="-80556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BE9D8A-1BA2-85B8-84DB-6565F8363B63}"/>
                    </a:ext>
                  </a:extLst>
                </p:cNvPr>
                <p:cNvSpPr txBox="1"/>
                <p:nvPr/>
              </p:nvSpPr>
              <p:spPr>
                <a:xfrm>
                  <a:off x="314906" y="5134864"/>
                  <a:ext cx="4361783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0.3333 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a14:m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𝑠𝑖𝑚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=0.33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m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BE9D8A-1BA2-85B8-84DB-6565F8363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06" y="5134864"/>
                  <a:ext cx="4361783" cy="390748"/>
                </a:xfrm>
                <a:prstGeom prst="rect">
                  <a:avLst/>
                </a:prstGeom>
                <a:blipFill>
                  <a:blip r:embed="rId6"/>
                  <a:stretch>
                    <a:fillRect t="-6250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963F34-2045-F3DE-7D61-387BCBBC0D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920" y="1476391"/>
                <a:ext cx="4361783" cy="3469791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Consider a single footpad of mass 7,063.5 kg subject to lunar gravity of 1.63 m/s2 initialized above an Adams-like regolith</a:t>
                </a:r>
              </a:p>
              <a:p>
                <a:r>
                  <a:rPr lang="en-US" sz="1800" dirty="0"/>
                  <a:t>Conservation of energy predicts the footpad penetration,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1800" b="1" dirty="0"/>
                  <a:t>The numerical model matches prediction to 0.28%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963F34-2045-F3DE-7D61-387BCBBC0D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920" y="1476391"/>
                <a:ext cx="4361783" cy="3469791"/>
              </a:xfrm>
              <a:blipFill>
                <a:blip r:embed="rId7"/>
                <a:stretch>
                  <a:fillRect l="-870" t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4293378-BCB4-D494-9CC2-854E30D9F5B6}"/>
              </a:ext>
            </a:extLst>
          </p:cNvPr>
          <p:cNvSpPr txBox="1"/>
          <p:nvPr/>
        </p:nvSpPr>
        <p:spPr>
          <a:xfrm>
            <a:off x="10105901" y="1760615"/>
            <a:ext cx="17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Regolith 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861CE3-1828-696D-B8BA-43CB10DA8046}"/>
              </a:ext>
            </a:extLst>
          </p:cNvPr>
          <p:cNvSpPr txBox="1"/>
          <p:nvPr/>
        </p:nvSpPr>
        <p:spPr>
          <a:xfrm>
            <a:off x="6467989" y="1431777"/>
            <a:ext cx="263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Footpad Disc Visualization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502F4F-2370-2D63-5669-B5EAD331636D}"/>
              </a:ext>
            </a:extLst>
          </p:cNvPr>
          <p:cNvSpPr txBox="1"/>
          <p:nvPr/>
        </p:nvSpPr>
        <p:spPr>
          <a:xfrm>
            <a:off x="6744518" y="2302327"/>
            <a:ext cx="209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Footpad Point Cloud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B890E2-A593-C6A6-ECCD-6E03A152E2F2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226300" y="2171700"/>
            <a:ext cx="565813" cy="1306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2DB0A8-B9EA-BE49-0EFD-747CF7BC7532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7792113" y="2171700"/>
            <a:ext cx="656562" cy="1306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4645ACD-495C-0BDF-FB9D-F94AB392377E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7792113" y="2171700"/>
            <a:ext cx="1955084" cy="1306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C0DC7A-20EB-BA75-0E38-9189BC491D41}"/>
              </a:ext>
            </a:extLst>
          </p:cNvPr>
          <p:cNvCxnSpPr>
            <a:cxnSpLocks/>
          </p:cNvCxnSpPr>
          <p:nvPr/>
        </p:nvCxnSpPr>
        <p:spPr>
          <a:xfrm>
            <a:off x="7792113" y="1798781"/>
            <a:ext cx="0" cy="1465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ADC12B3-00A7-A071-6073-862E32DE027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9918700" y="1945281"/>
            <a:ext cx="187201" cy="549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576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F0312-EA91-5B08-010D-0B59C54B3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84" y="2153801"/>
            <a:ext cx="4110829" cy="39932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499B85-7838-AD54-9BDB-CFC68769BB78}"/>
              </a:ext>
            </a:extLst>
          </p:cNvPr>
          <p:cNvSpPr/>
          <p:nvPr/>
        </p:nvSpPr>
        <p:spPr>
          <a:xfrm>
            <a:off x="7732956" y="1807962"/>
            <a:ext cx="4337123" cy="433907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A704-8C9F-9372-1491-A1247A01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Bounds “Doghouse”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2D7D3-2F70-A574-92D4-D0691C0F8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2"/>
          <a:stretch>
            <a:fillRect/>
          </a:stretch>
        </p:blipFill>
        <p:spPr bwMode="auto">
          <a:xfrm>
            <a:off x="7772589" y="2132285"/>
            <a:ext cx="4231366" cy="39932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Diagram&#10;&#10;AI-generated content may be incorrect.">
            <a:extLst>
              <a:ext uri="{FF2B5EF4-FFF2-40B4-BE49-F238E27FC236}">
                <a16:creationId xmlns:a16="http://schemas.microsoft.com/office/drawing/2014/main" id="{724A9710-8AD4-B71E-A79C-31062EBCA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2" y="1980882"/>
            <a:ext cx="3681638" cy="43390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0EA6BC-EAAF-3D09-0CF9-187C086A2B10}"/>
              </a:ext>
            </a:extLst>
          </p:cNvPr>
          <p:cNvSpPr txBox="1"/>
          <p:nvPr/>
        </p:nvSpPr>
        <p:spPr>
          <a:xfrm>
            <a:off x="8443715" y="1879937"/>
            <a:ext cx="309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Adams Reconstruction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68EC46-0DA3-4364-4E7A-BDB770E34E33}"/>
              </a:ext>
            </a:extLst>
          </p:cNvPr>
          <p:cNvSpPr txBox="1"/>
          <p:nvPr/>
        </p:nvSpPr>
        <p:spPr>
          <a:xfrm>
            <a:off x="4218795" y="1766406"/>
            <a:ext cx="309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Historical Doghouse</a:t>
            </a:r>
          </a:p>
        </p:txBody>
      </p:sp>
    </p:spTree>
    <p:extLst>
      <p:ext uri="{BB962C8B-B14F-4D97-AF65-F5344CB8AC3E}">
        <p14:creationId xmlns:p14="http://schemas.microsoft.com/office/powerpoint/2010/main" val="325665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0BC2-F216-AC1F-35E9-1AEB8EB4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MSC Adams Bounding Performance Videos</a:t>
            </a:r>
          </a:p>
        </p:txBody>
      </p:sp>
      <p:pic>
        <p:nvPicPr>
          <p:cNvPr id="5" name="stability_crit">
            <a:hlinkClick r:id="" action="ppaction://media"/>
            <a:extLst>
              <a:ext uri="{FF2B5EF4-FFF2-40B4-BE49-F238E27FC236}">
                <a16:creationId xmlns:a16="http://schemas.microsoft.com/office/drawing/2014/main" id="{ED17EF77-4059-1E86-0348-6D368F5145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206" y="1771253"/>
            <a:ext cx="5905169" cy="2125246"/>
          </a:xfrm>
          <a:prstGeom prst="rect">
            <a:avLst/>
          </a:prstGeom>
        </p:spPr>
      </p:pic>
      <p:pic>
        <p:nvPicPr>
          <p:cNvPr id="6" name="prim_stroke">
            <a:hlinkClick r:id="" action="ppaction://media"/>
            <a:extLst>
              <a:ext uri="{FF2B5EF4-FFF2-40B4-BE49-F238E27FC236}">
                <a16:creationId xmlns:a16="http://schemas.microsoft.com/office/drawing/2014/main" id="{96AE11D4-F45C-4192-D92F-07AC594248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831" y="4410452"/>
            <a:ext cx="5905169" cy="2125246"/>
          </a:xfrm>
          <a:prstGeom prst="rect">
            <a:avLst/>
          </a:prstGeom>
        </p:spPr>
      </p:pic>
      <p:pic>
        <p:nvPicPr>
          <p:cNvPr id="7" name="sec_comp">
            <a:hlinkClick r:id="" action="ppaction://media"/>
            <a:extLst>
              <a:ext uri="{FF2B5EF4-FFF2-40B4-BE49-F238E27FC236}">
                <a16:creationId xmlns:a16="http://schemas.microsoft.com/office/drawing/2014/main" id="{3CA28D81-2541-C3D6-C397-F887CA10971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86831" y="4384733"/>
            <a:ext cx="5905169" cy="2149082"/>
          </a:xfrm>
          <a:prstGeom prst="rect">
            <a:avLst/>
          </a:prstGeom>
        </p:spPr>
      </p:pic>
      <p:pic>
        <p:nvPicPr>
          <p:cNvPr id="8" name="sec_tension">
            <a:hlinkClick r:id="" action="ppaction://media"/>
            <a:extLst>
              <a:ext uri="{FF2B5EF4-FFF2-40B4-BE49-F238E27FC236}">
                <a16:creationId xmlns:a16="http://schemas.microsoft.com/office/drawing/2014/main" id="{93A2AD23-A8F4-4A80-6535-B8AA496EB9B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0030" y="1771253"/>
            <a:ext cx="5905169" cy="2125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95CA01-B860-F15B-9620-5CD759369EC3}"/>
              </a:ext>
            </a:extLst>
          </p:cNvPr>
          <p:cNvSpPr txBox="1"/>
          <p:nvPr/>
        </p:nvSpPr>
        <p:spPr>
          <a:xfrm>
            <a:off x="143206" y="1401921"/>
            <a:ext cx="189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 Boundary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30B79-C8B3-48BE-4FA3-101C956D409D}"/>
              </a:ext>
            </a:extLst>
          </p:cNvPr>
          <p:cNvSpPr txBox="1"/>
          <p:nvPr/>
        </p:nvSpPr>
        <p:spPr>
          <a:xfrm>
            <a:off x="190831" y="4015401"/>
            <a:ext cx="366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Strut Compression Boundary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077841-04A5-2DD9-3E00-17FCDBF073DD}"/>
              </a:ext>
            </a:extLst>
          </p:cNvPr>
          <p:cNvSpPr txBox="1"/>
          <p:nvPr/>
        </p:nvSpPr>
        <p:spPr>
          <a:xfrm>
            <a:off x="6286831" y="4012537"/>
            <a:ext cx="391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Secondary Strut Compression Boundary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466FF4-A57F-9649-5C2C-D69A7C3EEEE0}"/>
              </a:ext>
            </a:extLst>
          </p:cNvPr>
          <p:cNvSpPr txBox="1"/>
          <p:nvPr/>
        </p:nvSpPr>
        <p:spPr>
          <a:xfrm>
            <a:off x="6250030" y="1400489"/>
            <a:ext cx="340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Secondary Strut Tension Boundary</a:t>
            </a:r>
          </a:p>
        </p:txBody>
      </p:sp>
    </p:spTree>
    <p:extLst>
      <p:ext uri="{BB962C8B-B14F-4D97-AF65-F5344CB8AC3E}">
        <p14:creationId xmlns:p14="http://schemas.microsoft.com/office/powerpoint/2010/main" val="206922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4F197-DEF2-44DA-32F4-5175D1F8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11 Tail Off Thrust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549BA-BB60-F1E1-2D99-9EA5713FA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2043953"/>
            <a:ext cx="5974080" cy="4272654"/>
          </a:xfrm>
        </p:spPr>
        <p:txBody>
          <a:bodyPr>
            <a:normAutofit/>
          </a:bodyPr>
          <a:lstStyle/>
          <a:p>
            <a:r>
              <a:rPr lang="en-US" dirty="0"/>
              <a:t>The vehicle is outfitted with the LM Descent Engine (LMDE)</a:t>
            </a:r>
          </a:p>
          <a:p>
            <a:r>
              <a:rPr lang="en-US" dirty="0"/>
              <a:t>The Apollo 11 LM </a:t>
            </a:r>
            <a:r>
              <a:rPr lang="en-US" b="1" dirty="0"/>
              <a:t>made contact </a:t>
            </a:r>
            <a:r>
              <a:rPr lang="en-US" dirty="0"/>
              <a:t>with the surface </a:t>
            </a:r>
            <a:r>
              <a:rPr lang="en-US" b="1" dirty="0"/>
              <a:t>before the LMDE had fully shut down</a:t>
            </a:r>
          </a:p>
          <a:p>
            <a:r>
              <a:rPr lang="en-US" dirty="0"/>
              <a:t>Due to the limited gimbaling range, it is assumed that this </a:t>
            </a:r>
            <a:r>
              <a:rPr lang="en-US" b="1" dirty="0"/>
              <a:t>thrust acts through the body +X axis at the center of mass</a:t>
            </a:r>
            <a:r>
              <a:rPr lang="en-US" baseline="30000" dirty="0"/>
              <a:t>1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82DC0-287A-4E1F-33E9-B590063F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111</a:t>
            </a:r>
            <a:fld id="{D9689841-B9A7-4CC8-BAF7-B7FDEFC09152}" type="slidenum">
              <a:rPr lang="en-US" smtClean="0"/>
              <a:pPr/>
              <a:t>17</a:t>
            </a:fld>
            <a:fld id="{13F0FA8B-8EB2-47A5-BA1D-B5D248155144}" type="slidenum">
              <a:rPr lang="en-US" smtClean="0"/>
              <a:pPr/>
              <a:t>17</a:t>
            </a:fld>
            <a:fld id="{A4F6C82B-9C60-45AF-AB20-7AC66933F714}" type="slidenum">
              <a:rPr lang="en-US" smtClean="0"/>
              <a:pPr/>
              <a:t>17</a:t>
            </a:fld>
            <a:fld id="{50940347-A134-436A-B0CC-A209A45B1863}" type="slidenum">
              <a:rPr lang="en-US" smtClean="0"/>
              <a:pPr/>
              <a:t>17</a:t>
            </a:fld>
            <a:fld id="{4D3D2964-7245-480C-8922-F6E50AD42247}" type="slidenum">
              <a:rPr lang="en-US" smtClean="0"/>
              <a:pPr/>
              <a:t>17</a:t>
            </a:fld>
            <a:r>
              <a:rPr lang="en-US"/>
              <a:t>1111111</a:t>
            </a:r>
            <a:fld id="{D1C77961-516B-4B0E-8249-1450AFAC1CF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F9C58-2D70-2EBF-E144-96A8DE59A890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771" y="1814284"/>
            <a:ext cx="5302550" cy="41087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415FD0-320B-8610-46A0-9A4BF56CC9C3}"/>
              </a:ext>
            </a:extLst>
          </p:cNvPr>
          <p:cNvSpPr txBox="1"/>
          <p:nvPr/>
        </p:nvSpPr>
        <p:spPr>
          <a:xfrm>
            <a:off x="166161" y="6601720"/>
            <a:ext cx="1051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baseline="30000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R. F. Stengel, "Manual Attitude Control of the Lunar Module," AIAA Guidance, Control, and Flight Mechanics Conference, Princeton, NJ, Aug. 18–20, 1969, AIAA Paper 69-892.</a:t>
            </a:r>
          </a:p>
        </p:txBody>
      </p:sp>
    </p:spTree>
    <p:extLst>
      <p:ext uri="{BB962C8B-B14F-4D97-AF65-F5344CB8AC3E}">
        <p14:creationId xmlns:p14="http://schemas.microsoft.com/office/powerpoint/2010/main" val="184686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FD147-6202-3A38-1962-59901A323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EF0D0-567D-D7F2-1147-36EE972C5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Zupp Landing Event</a:t>
            </a:r>
          </a:p>
        </p:txBody>
      </p:sp>
      <p:pic>
        <p:nvPicPr>
          <p:cNvPr id="18" name="apollo11">
            <a:hlinkClick r:id="" action="ppaction://media"/>
            <a:extLst>
              <a:ext uri="{FF2B5EF4-FFF2-40B4-BE49-F238E27FC236}">
                <a16:creationId xmlns:a16="http://schemas.microsoft.com/office/drawing/2014/main" id="{0C7E0E2D-FD43-B9EB-66A4-90FE3DFCD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692" y="1595718"/>
            <a:ext cx="10353366" cy="51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4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BA230-57D9-920D-68F7-F98671EBF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Zupp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74A5E-CCA3-C5A4-AA86-B37B6EED3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476391"/>
            <a:ext cx="11816080" cy="2084038"/>
          </a:xfrm>
        </p:spPr>
        <p:txBody>
          <a:bodyPr>
            <a:noAutofit/>
          </a:bodyPr>
          <a:lstStyle/>
          <a:p>
            <a:r>
              <a:rPr lang="en-US" sz="1400" dirty="0"/>
              <a:t>As in Zupp, the </a:t>
            </a:r>
            <a:r>
              <a:rPr lang="en-US" sz="1400" b="1" dirty="0"/>
              <a:t>+Y and +Z footpads</a:t>
            </a:r>
            <a:r>
              <a:rPr lang="en-US" sz="1400" dirty="0"/>
              <a:t> hit </a:t>
            </a:r>
            <a:r>
              <a:rPr lang="en-US" sz="1400" b="1" dirty="0"/>
              <a:t>nearly together</a:t>
            </a:r>
            <a:r>
              <a:rPr lang="en-US" sz="1400" dirty="0"/>
              <a:t>, which kicks off the </a:t>
            </a:r>
            <a:r>
              <a:rPr lang="en-US" sz="1400" b="1" dirty="0"/>
              <a:t>roll-left / pitch-up</a:t>
            </a:r>
            <a:r>
              <a:rPr lang="en-US" sz="1400" dirty="0"/>
              <a:t> response</a:t>
            </a:r>
          </a:p>
          <a:p>
            <a:r>
              <a:rPr lang="en-US" sz="1400" dirty="0"/>
              <a:t>The </a:t>
            </a:r>
            <a:r>
              <a:rPr lang="en-US" sz="1400" b="1" dirty="0"/>
              <a:t>rate histories evolve in-family</a:t>
            </a:r>
            <a:r>
              <a:rPr lang="en-US" sz="1400" dirty="0"/>
              <a:t> and settle to </a:t>
            </a:r>
            <a:r>
              <a:rPr lang="en-US" sz="1400" b="1" dirty="0"/>
              <a:t>similar final attitudes</a:t>
            </a:r>
            <a:r>
              <a:rPr lang="en-US" sz="1400" dirty="0"/>
              <a:t>, with the best agreement in </a:t>
            </a:r>
            <a:r>
              <a:rPr lang="en-US" sz="1400" b="1" dirty="0"/>
              <a:t>pitch and roll</a:t>
            </a:r>
            <a:r>
              <a:rPr lang="en-US" sz="1400" dirty="0"/>
              <a:t> where the motion is largest</a:t>
            </a:r>
          </a:p>
          <a:p>
            <a:r>
              <a:rPr lang="en-US" sz="1400" b="1" dirty="0"/>
              <a:t>Yaw is the main disagreement</a:t>
            </a:r>
            <a:r>
              <a:rPr lang="en-US" sz="1400" dirty="0"/>
              <a:t>, but GLASS is closer to the </a:t>
            </a:r>
            <a:r>
              <a:rPr lang="en-US" sz="1400" b="1" dirty="0"/>
              <a:t>measured peak yaw rate</a:t>
            </a:r>
            <a:r>
              <a:rPr lang="en-US" sz="1400" dirty="0"/>
              <a:t> and </a:t>
            </a:r>
            <a:r>
              <a:rPr lang="en-US" sz="1400" b="1" dirty="0"/>
              <a:t>time-to-rest</a:t>
            </a:r>
            <a:r>
              <a:rPr lang="en-US" sz="1400" dirty="0"/>
              <a:t> than Zupp</a:t>
            </a:r>
          </a:p>
          <a:p>
            <a:r>
              <a:rPr lang="en-US" sz="1400" dirty="0"/>
              <a:t>Zupp’s curves are </a:t>
            </a:r>
            <a:r>
              <a:rPr lang="en-US" sz="1400" b="1" dirty="0"/>
              <a:t>missing the transient peaks</a:t>
            </a:r>
            <a:r>
              <a:rPr lang="en-US" sz="1400" dirty="0"/>
              <a:t> seen in GLASS, which points to differences in </a:t>
            </a:r>
            <a:r>
              <a:rPr lang="en-US" sz="1400" b="1" dirty="0"/>
              <a:t>contact rebound treatment</a:t>
            </a:r>
            <a:r>
              <a:rPr lang="en-US" sz="1400" dirty="0"/>
              <a:t> or </a:t>
            </a:r>
            <a:r>
              <a:rPr lang="en-US" sz="1400" b="1" dirty="0"/>
              <a:t>high-frequency sensitivity</a:t>
            </a:r>
            <a:r>
              <a:rPr lang="en-US" sz="1400" dirty="0"/>
              <a:t> (Zupp integrator details aren’t available)</a:t>
            </a:r>
          </a:p>
          <a:p>
            <a:r>
              <a:rPr lang="en-US" sz="1400" b="1" dirty="0"/>
              <a:t>Penetration and skid</a:t>
            </a:r>
            <a:r>
              <a:rPr lang="en-US" sz="1400" dirty="0"/>
              <a:t> are consistent with flight observations: photos suggest ~</a:t>
            </a:r>
            <a:r>
              <a:rPr lang="en-US" sz="1400" b="1" dirty="0"/>
              <a:t>2–7.62 cm</a:t>
            </a:r>
            <a:r>
              <a:rPr lang="en-US" sz="1400" dirty="0"/>
              <a:t> penetration; GLASS predicts </a:t>
            </a:r>
            <a:r>
              <a:rPr lang="en-US" sz="1400" b="1" dirty="0"/>
              <a:t>1.93–6.68 cm</a:t>
            </a:r>
            <a:r>
              <a:rPr lang="en-US" sz="1400" dirty="0"/>
              <a:t> and a max skid of </a:t>
            </a:r>
            <a:r>
              <a:rPr lang="en-US" sz="1400" b="1" dirty="0"/>
              <a:t>~7.01 cm</a:t>
            </a:r>
            <a:r>
              <a:rPr lang="en-US" sz="1400" dirty="0"/>
              <a:t> (flight up to ~</a:t>
            </a:r>
            <a:r>
              <a:rPr lang="en-US" sz="1400" b="1" dirty="0"/>
              <a:t>7.62 cm</a:t>
            </a:r>
            <a:r>
              <a:rPr lang="en-US" sz="1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2AFE4A2-543D-C9B3-6462-8F92F66253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2686859"/>
                  </p:ext>
                </p:extLst>
              </p:nvPr>
            </p:nvGraphicFramePr>
            <p:xfrm>
              <a:off x="790575" y="3683791"/>
              <a:ext cx="4508500" cy="293827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04215">
                      <a:extLst>
                        <a:ext uri="{9D8B030D-6E8A-4147-A177-3AD203B41FA5}">
                          <a16:colId xmlns:a16="http://schemas.microsoft.com/office/drawing/2014/main" val="2150196124"/>
                        </a:ext>
                      </a:extLst>
                    </a:gridCol>
                    <a:gridCol w="2386330">
                      <a:extLst>
                        <a:ext uri="{9D8B030D-6E8A-4147-A177-3AD203B41FA5}">
                          <a16:colId xmlns:a16="http://schemas.microsoft.com/office/drawing/2014/main" val="740676983"/>
                        </a:ext>
                      </a:extLst>
                    </a:gridCol>
                    <a:gridCol w="910590">
                      <a:extLst>
                        <a:ext uri="{9D8B030D-6E8A-4147-A177-3AD203B41FA5}">
                          <a16:colId xmlns:a16="http://schemas.microsoft.com/office/drawing/2014/main" val="560702081"/>
                        </a:ext>
                      </a:extLst>
                    </a:gridCol>
                    <a:gridCol w="507365">
                      <a:extLst>
                        <a:ext uri="{9D8B030D-6E8A-4147-A177-3AD203B41FA5}">
                          <a16:colId xmlns:a16="http://schemas.microsoft.com/office/drawing/2014/main" val="2714512203"/>
                        </a:ext>
                      </a:extLst>
                    </a:gridCol>
                  </a:tblGrid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Parameter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Description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Value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Unit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5481001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Axial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0.5730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7847870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Lateral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-0.6147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2987084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Forward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-0.2130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2737598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Pitch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0.9430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5447555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Roll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2.5450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1739759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100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θ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Yaw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15.09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6697917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Pitch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97342469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Roll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-2.8648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47086962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Yaw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-0.6188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91331660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𝑔𝑠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Ground slope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4.5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9472181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𝑔𝑦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Ground yaw (slope approach azimuth)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82833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2AFE4A2-543D-C9B3-6462-8F92F66253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2686859"/>
                  </p:ext>
                </p:extLst>
              </p:nvPr>
            </p:nvGraphicFramePr>
            <p:xfrm>
              <a:off x="790575" y="3683791"/>
              <a:ext cx="4508500" cy="293827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04215">
                      <a:extLst>
                        <a:ext uri="{9D8B030D-6E8A-4147-A177-3AD203B41FA5}">
                          <a16:colId xmlns:a16="http://schemas.microsoft.com/office/drawing/2014/main" val="2150196124"/>
                        </a:ext>
                      </a:extLst>
                    </a:gridCol>
                    <a:gridCol w="2386330">
                      <a:extLst>
                        <a:ext uri="{9D8B030D-6E8A-4147-A177-3AD203B41FA5}">
                          <a16:colId xmlns:a16="http://schemas.microsoft.com/office/drawing/2014/main" val="740676983"/>
                        </a:ext>
                      </a:extLst>
                    </a:gridCol>
                    <a:gridCol w="910590">
                      <a:extLst>
                        <a:ext uri="{9D8B030D-6E8A-4147-A177-3AD203B41FA5}">
                          <a16:colId xmlns:a16="http://schemas.microsoft.com/office/drawing/2014/main" val="560702081"/>
                        </a:ext>
                      </a:extLst>
                    </a:gridCol>
                    <a:gridCol w="507365">
                      <a:extLst>
                        <a:ext uri="{9D8B030D-6E8A-4147-A177-3AD203B41FA5}">
                          <a16:colId xmlns:a16="http://schemas.microsoft.com/office/drawing/2014/main" val="2714512203"/>
                        </a:ext>
                      </a:extLst>
                    </a:gridCol>
                  </a:tblGrid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Parameter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Description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Value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Unit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5481001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100000" r="-535714" b="-104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Axial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0.5730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7847870"/>
                      </a:ext>
                    </a:extLst>
                  </a:tr>
                  <a:tr h="2570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190000" r="-535714" b="-8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Lateral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-0.6147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2987084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290000" r="-535714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Forward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-0.2130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2737598"/>
                      </a:ext>
                    </a:extLst>
                  </a:tr>
                  <a:tr h="2570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390000" r="-535714" b="-6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Pitch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0.9430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5447555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515789" r="-535714" b="-6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Roll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2.5450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1739759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585000" r="-535714" b="-4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Yaw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15.09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6697917"/>
                      </a:ext>
                    </a:extLst>
                  </a:tr>
                  <a:tr h="2570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685000" r="-535714" b="-3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Pitch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97342469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826316" r="-535714" b="-31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Roll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-2.8648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47086962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926316" r="-535714" b="-21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Yaw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-0.6188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91331660"/>
                      </a:ext>
                    </a:extLst>
                  </a:tr>
                  <a:tr h="2574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928571" r="-535714" b="-9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Ground slope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4.5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9472181"/>
                      </a:ext>
                    </a:extLst>
                  </a:tr>
                  <a:tr h="2574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6" t="-1080000" r="-5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Ground yaw (slope approach azimuth)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828335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 descr="Graphical user interface, diagram, application&#10;&#10;AI-generated content may be incorrect.">
            <a:extLst>
              <a:ext uri="{FF2B5EF4-FFF2-40B4-BE49-F238E27FC236}">
                <a16:creationId xmlns:a16="http://schemas.microsoft.com/office/drawing/2014/main" id="{07781714-AC74-6D56-1743-7789C17C5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80" y="3560429"/>
            <a:ext cx="5825845" cy="31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1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3D91B-58CB-C515-A0F0-5D86FE83F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E00A0-3C70-DA97-8668-5F93A02D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Touchdown Simulation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77229B-96FC-6AAA-1B41-50AC6895AA27}"/>
              </a:ext>
            </a:extLst>
          </p:cNvPr>
          <p:cNvGrpSpPr/>
          <p:nvPr/>
        </p:nvGrpSpPr>
        <p:grpSpPr>
          <a:xfrm>
            <a:off x="5915893" y="1476391"/>
            <a:ext cx="6154187" cy="5190752"/>
            <a:chOff x="6870430" y="1730504"/>
            <a:chExt cx="5144230" cy="4338903"/>
          </a:xfrm>
        </p:grpSpPr>
        <p:pic>
          <p:nvPicPr>
            <p:cNvPr id="16" name="Picture 15" descr="Diagram&#10;&#10;AI-generated content may be incorrect.">
              <a:extLst>
                <a:ext uri="{FF2B5EF4-FFF2-40B4-BE49-F238E27FC236}">
                  <a16:creationId xmlns:a16="http://schemas.microsoft.com/office/drawing/2014/main" id="{FE3A19A9-CFDE-7CE3-4F1E-A2906E20C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0430" y="1730504"/>
              <a:ext cx="5144230" cy="4338903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1B8559F-2438-A62F-6033-641C0072ECB8}"/>
                </a:ext>
              </a:extLst>
            </p:cNvPr>
            <p:cNvSpPr/>
            <p:nvPr/>
          </p:nvSpPr>
          <p:spPr>
            <a:xfrm>
              <a:off x="8286976" y="1801891"/>
              <a:ext cx="1224116" cy="1224117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ACCE2A1-BDE1-4AD1-B8C2-118731C1711B}"/>
                </a:ext>
              </a:extLst>
            </p:cNvPr>
            <p:cNvSpPr/>
            <p:nvPr/>
          </p:nvSpPr>
          <p:spPr>
            <a:xfrm>
              <a:off x="7079226" y="2485127"/>
              <a:ext cx="1224116" cy="1224117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A8E5B8-699D-356B-18EF-3BADFE1BEF2F}"/>
                </a:ext>
              </a:extLst>
            </p:cNvPr>
            <p:cNvSpPr/>
            <p:nvPr/>
          </p:nvSpPr>
          <p:spPr>
            <a:xfrm>
              <a:off x="6966156" y="3825949"/>
              <a:ext cx="1224116" cy="1224117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A19845B-C29F-05B4-1831-4D98039B835B}"/>
              </a:ext>
            </a:extLst>
          </p:cNvPr>
          <p:cNvSpPr txBox="1"/>
          <p:nvPr/>
        </p:nvSpPr>
        <p:spPr>
          <a:xfrm>
            <a:off x="279159" y="6061506"/>
            <a:ext cx="615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baseline="30000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J. </a:t>
            </a:r>
            <a:r>
              <a:rPr lang="en-US" sz="1000" i="1" dirty="0" err="1">
                <a:solidFill>
                  <a:schemeClr val="bg2">
                    <a:lumMod val="50000"/>
                  </a:schemeClr>
                </a:solidFill>
              </a:rPr>
              <a:t>Orphee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, N. Olson, K. Clements, M. Hawkins, A. Summers, W. Wu, M. Fritzinger, and K. Miller, "Evaluation of</a:t>
            </a:r>
          </a:p>
          <a:p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Precision Landing Performance Using a Generalized Aerospace Simulation in Simulink Framework." 45th Annual AAS</a:t>
            </a:r>
          </a:p>
          <a:p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Guidance, Navigation and Control (GN&amp;C) Conference, Breckenridge, CO, 2023. NASA Technical Reports Server,</a:t>
            </a:r>
          </a:p>
          <a:p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Doc. ID 20230000011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613C8F-10E3-1058-FBAF-4068F98FD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531811"/>
            <a:ext cx="5793973" cy="4482866"/>
          </a:xfrm>
        </p:spPr>
        <p:txBody>
          <a:bodyPr>
            <a:noAutofit/>
          </a:bodyPr>
          <a:lstStyle/>
          <a:p>
            <a:r>
              <a:rPr lang="en-US" sz="2100" dirty="0"/>
              <a:t>The </a:t>
            </a:r>
            <a:r>
              <a:rPr lang="en-US" sz="2100" dirty="0" err="1"/>
              <a:t>GeneraLized</a:t>
            </a:r>
            <a:r>
              <a:rPr lang="en-US" sz="2100" dirty="0"/>
              <a:t> Aerospace Simulation in Simulink</a:t>
            </a:r>
            <a:r>
              <a:rPr lang="en-US" sz="2100" i="1" baseline="30000" dirty="0"/>
              <a:t>® </a:t>
            </a:r>
            <a:r>
              <a:rPr lang="en-US" sz="2100" dirty="0"/>
              <a:t>(GLASS) is NASA MSFC’s high-fidelity 6-DOF analysis framework for insight support on NASA’s Human Landing Systems (HLS) commercial partner program</a:t>
            </a:r>
            <a:r>
              <a:rPr lang="en-US" sz="2100" baseline="30000" dirty="0"/>
              <a:t>1</a:t>
            </a:r>
          </a:p>
          <a:p>
            <a:r>
              <a:rPr lang="en-US" sz="2100" b="1" dirty="0"/>
              <a:t>GLASS </a:t>
            </a:r>
            <a:r>
              <a:rPr lang="en-US" sz="2100" b="1" i="1" dirty="0"/>
              <a:t>Touchdown</a:t>
            </a:r>
            <a:r>
              <a:rPr lang="en-US" sz="2100" b="1" dirty="0"/>
              <a:t> is an extension that allows for the simulation of soft landing</a:t>
            </a:r>
          </a:p>
          <a:p>
            <a:r>
              <a:rPr lang="en-US" sz="2100" dirty="0"/>
              <a:t>This addition enables full end-end analysis capability of deorbit, descent, </a:t>
            </a:r>
            <a:r>
              <a:rPr lang="en-US" sz="2100" u="sng" dirty="0"/>
              <a:t>landing</a:t>
            </a:r>
            <a:r>
              <a:rPr lang="en-US" sz="2100" dirty="0"/>
              <a:t>, and ascent mission phases</a:t>
            </a:r>
          </a:p>
          <a:p>
            <a:r>
              <a:rPr lang="en-US" sz="2100" dirty="0"/>
              <a:t>The present work is dedicated to the V&amp;V of models related to the landing gear (highlighted in orange)</a:t>
            </a:r>
          </a:p>
        </p:txBody>
      </p:sp>
    </p:spTree>
    <p:extLst>
      <p:ext uri="{BB962C8B-B14F-4D97-AF65-F5344CB8AC3E}">
        <p14:creationId xmlns:p14="http://schemas.microsoft.com/office/powerpoint/2010/main" val="4077025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0EF14-0B55-8766-21E5-B74FE62D2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9869-0948-60C2-CE67-30F3DD203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Adams Landing Event</a:t>
            </a:r>
          </a:p>
        </p:txBody>
      </p:sp>
      <p:pic>
        <p:nvPicPr>
          <p:cNvPr id="18" name="apollo11">
            <a:hlinkClick r:id="" action="ppaction://media"/>
            <a:extLst>
              <a:ext uri="{FF2B5EF4-FFF2-40B4-BE49-F238E27FC236}">
                <a16:creationId xmlns:a16="http://schemas.microsoft.com/office/drawing/2014/main" id="{60A2EA39-37D3-0014-17AD-399963953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692" y="1595718"/>
            <a:ext cx="10353366" cy="51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2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256F0-8B18-60C5-4417-169EDC06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Adams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150CF-57C2-2111-1606-04975A8CF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476391"/>
            <a:ext cx="11816080" cy="2148936"/>
          </a:xfrm>
        </p:spPr>
        <p:txBody>
          <a:bodyPr>
            <a:normAutofit/>
          </a:bodyPr>
          <a:lstStyle/>
          <a:p>
            <a:r>
              <a:rPr lang="en-US" sz="1400" b="1" dirty="0"/>
              <a:t>Contact sequence and resulting motion</a:t>
            </a:r>
            <a:r>
              <a:rPr lang="en-US" sz="1400" dirty="0"/>
              <a:t> line up with the Apollo 11 measurements</a:t>
            </a:r>
          </a:p>
          <a:p>
            <a:r>
              <a:rPr lang="en-US" sz="1400" b="1" dirty="0"/>
              <a:t>GLASS and Adams</a:t>
            </a:r>
            <a:r>
              <a:rPr lang="en-US" sz="1400" dirty="0"/>
              <a:t> are basically on top of each other in </a:t>
            </a:r>
            <a:r>
              <a:rPr lang="en-US" sz="1400" b="1" dirty="0"/>
              <a:t>pitch/roll attitude</a:t>
            </a:r>
            <a:r>
              <a:rPr lang="en-US" sz="1400" dirty="0"/>
              <a:t>, which are the dominant channels</a:t>
            </a:r>
          </a:p>
          <a:p>
            <a:r>
              <a:rPr lang="en-US" sz="1400" dirty="0"/>
              <a:t>The </a:t>
            </a:r>
            <a:r>
              <a:rPr lang="en-US" sz="1400" b="1" dirty="0"/>
              <a:t>pitch-rate ramp</a:t>
            </a:r>
            <a:r>
              <a:rPr lang="en-US" sz="1400" dirty="0"/>
              <a:t> is the vehicle </a:t>
            </a:r>
            <a:r>
              <a:rPr lang="en-US" sz="1400" b="1" dirty="0"/>
              <a:t>pivoting on two planted footpads</a:t>
            </a:r>
            <a:r>
              <a:rPr lang="en-US" sz="1400" dirty="0"/>
              <a:t> under near-constant acceleration; the </a:t>
            </a:r>
            <a:r>
              <a:rPr lang="en-US" sz="1400" b="1" dirty="0"/>
              <a:t>sharp arrest</a:t>
            </a:r>
            <a:r>
              <a:rPr lang="en-US" sz="1400" dirty="0"/>
              <a:t> is when the </a:t>
            </a:r>
            <a:r>
              <a:rPr lang="en-US" sz="1400" b="1" dirty="0"/>
              <a:t>opposite pads</a:t>
            </a:r>
            <a:r>
              <a:rPr lang="en-US" sz="1400" dirty="0"/>
              <a:t> come in</a:t>
            </a:r>
          </a:p>
          <a:p>
            <a:r>
              <a:rPr lang="en-US" sz="1400" dirty="0"/>
              <a:t>The </a:t>
            </a:r>
            <a:r>
              <a:rPr lang="en-US" sz="1400" b="1" dirty="0"/>
              <a:t>measured rates</a:t>
            </a:r>
            <a:r>
              <a:rPr lang="en-US" sz="1400" dirty="0"/>
              <a:t> are </a:t>
            </a:r>
            <a:r>
              <a:rPr lang="en-US" sz="1400" b="1" dirty="0"/>
              <a:t>smoother and slightly time-lagged</a:t>
            </a:r>
            <a:r>
              <a:rPr lang="en-US" sz="1400" dirty="0"/>
              <a:t>, consistent with </a:t>
            </a:r>
            <a:r>
              <a:rPr lang="en-US" sz="1400" b="1" dirty="0"/>
              <a:t>low-pass telemetry filtering</a:t>
            </a:r>
            <a:endParaRPr lang="en-US" sz="1400" dirty="0"/>
          </a:p>
          <a:p>
            <a:r>
              <a:rPr lang="en-US" sz="1400" b="1" dirty="0"/>
              <a:t>Penetration</a:t>
            </a:r>
            <a:r>
              <a:rPr lang="en-US" sz="1400" dirty="0"/>
              <a:t> stays in the flight-observed regime (</a:t>
            </a:r>
            <a:r>
              <a:rPr lang="en-US" sz="1400" b="1" dirty="0"/>
              <a:t>4.14–6.32 cm</a:t>
            </a:r>
            <a:r>
              <a:rPr lang="en-US" sz="1400" dirty="0"/>
              <a:t>). </a:t>
            </a:r>
            <a:r>
              <a:rPr lang="en-US" sz="1400" b="1" dirty="0"/>
              <a:t>Skid</a:t>
            </a:r>
            <a:r>
              <a:rPr lang="en-US" sz="1400" dirty="0"/>
              <a:t> tops out at </a:t>
            </a:r>
            <a:r>
              <a:rPr lang="en-US" sz="1400" b="1" dirty="0"/>
              <a:t>4.17 cm</a:t>
            </a:r>
            <a:r>
              <a:rPr lang="en-US" sz="1400" dirty="0"/>
              <a:t>, which is expected with the </a:t>
            </a:r>
            <a:r>
              <a:rPr lang="en-US" sz="1400" b="1" dirty="0"/>
              <a:t>higher assumed footpad friction</a:t>
            </a:r>
            <a:r>
              <a:rPr lang="en-US" sz="1400" dirty="0"/>
              <a:t> in the Adams-like case</a:t>
            </a:r>
          </a:p>
          <a:p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6BBD973-7C87-B36F-8390-CF3A8EDD32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0601673"/>
                  </p:ext>
                </p:extLst>
              </p:nvPr>
            </p:nvGraphicFramePr>
            <p:xfrm>
              <a:off x="993990" y="3729038"/>
              <a:ext cx="4450080" cy="293827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04215">
                      <a:extLst>
                        <a:ext uri="{9D8B030D-6E8A-4147-A177-3AD203B41FA5}">
                          <a16:colId xmlns:a16="http://schemas.microsoft.com/office/drawing/2014/main" val="2542602308"/>
                        </a:ext>
                      </a:extLst>
                    </a:gridCol>
                    <a:gridCol w="2386330">
                      <a:extLst>
                        <a:ext uri="{9D8B030D-6E8A-4147-A177-3AD203B41FA5}">
                          <a16:colId xmlns:a16="http://schemas.microsoft.com/office/drawing/2014/main" val="3008704498"/>
                        </a:ext>
                      </a:extLst>
                    </a:gridCol>
                    <a:gridCol w="852170">
                      <a:extLst>
                        <a:ext uri="{9D8B030D-6E8A-4147-A177-3AD203B41FA5}">
                          <a16:colId xmlns:a16="http://schemas.microsoft.com/office/drawing/2014/main" val="2174599882"/>
                        </a:ext>
                      </a:extLst>
                    </a:gridCol>
                    <a:gridCol w="507365">
                      <a:extLst>
                        <a:ext uri="{9D8B030D-6E8A-4147-A177-3AD203B41FA5}">
                          <a16:colId xmlns:a16="http://schemas.microsoft.com/office/drawing/2014/main" val="4262620352"/>
                        </a:ext>
                      </a:extLst>
                    </a:gridCol>
                  </a:tblGrid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Parameter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Description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Value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Unit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9262851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Axial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0.5740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37007485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Lateral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-0.6481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2571162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Forward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-0.0447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03822522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Pitch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1.4827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9680947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Roll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2.2937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7801996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100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θ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Yaw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2333205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Pitch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9602757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Roll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-2.8648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44027017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10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Yaw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-0.6188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92055819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𝑔𝑠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Ground slope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4.2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9597347"/>
                      </a:ext>
                    </a:extLst>
                  </a:tr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𝑔𝑦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Ground yaw (slope approach azimuth)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-12.0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647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6BBD973-7C87-B36F-8390-CF3A8EDD32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0601673"/>
                  </p:ext>
                </p:extLst>
              </p:nvPr>
            </p:nvGraphicFramePr>
            <p:xfrm>
              <a:off x="993990" y="3729038"/>
              <a:ext cx="4450080" cy="293827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04215">
                      <a:extLst>
                        <a:ext uri="{9D8B030D-6E8A-4147-A177-3AD203B41FA5}">
                          <a16:colId xmlns:a16="http://schemas.microsoft.com/office/drawing/2014/main" val="2542602308"/>
                        </a:ext>
                      </a:extLst>
                    </a:gridCol>
                    <a:gridCol w="2386330">
                      <a:extLst>
                        <a:ext uri="{9D8B030D-6E8A-4147-A177-3AD203B41FA5}">
                          <a16:colId xmlns:a16="http://schemas.microsoft.com/office/drawing/2014/main" val="3008704498"/>
                        </a:ext>
                      </a:extLst>
                    </a:gridCol>
                    <a:gridCol w="852170">
                      <a:extLst>
                        <a:ext uri="{9D8B030D-6E8A-4147-A177-3AD203B41FA5}">
                          <a16:colId xmlns:a16="http://schemas.microsoft.com/office/drawing/2014/main" val="2174599882"/>
                        </a:ext>
                      </a:extLst>
                    </a:gridCol>
                    <a:gridCol w="507365">
                      <a:extLst>
                        <a:ext uri="{9D8B030D-6E8A-4147-A177-3AD203B41FA5}">
                          <a16:colId xmlns:a16="http://schemas.microsoft.com/office/drawing/2014/main" val="4262620352"/>
                        </a:ext>
                      </a:extLst>
                    </a:gridCol>
                  </a:tblGrid>
                  <a:tr h="189230"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Parameter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Description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Value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Unit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9262851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100000" r="-528571" b="-104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Axial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0.5740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37007485"/>
                      </a:ext>
                    </a:extLst>
                  </a:tr>
                  <a:tr h="2570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190000" r="-528571" b="-8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Lateral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-0.6481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2571162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290000" r="-528571" b="-7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Forward velocity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-0.0447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03822522"/>
                      </a:ext>
                    </a:extLst>
                  </a:tr>
                  <a:tr h="2570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390000" r="-528571" b="-6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Pitch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1.4827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9680947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515789" r="-528571" b="-63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Roll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2.2937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7801996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585000" r="-52857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Yaw Euler angle (321 rotation)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2333205"/>
                      </a:ext>
                    </a:extLst>
                  </a:tr>
                  <a:tr h="2570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685000" r="-52857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Pitch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9602757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826316" r="-528571" b="-3210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Roll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-2.8648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44027017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926316" r="-528571" b="-2210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Yaw rate (body frame)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-0.6188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/s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92055819"/>
                      </a:ext>
                    </a:extLst>
                  </a:tr>
                  <a:tr h="2574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928571" r="-5285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Ground slope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4.2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9597347"/>
                      </a:ext>
                    </a:extLst>
                  </a:tr>
                  <a:tr h="2574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t="-1080000" r="-528571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Ground yaw (slope approach azimuth)</a:t>
                          </a:r>
                          <a:endParaRPr lang="en-US" sz="1100" kern="1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-12.0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100" kern="100" dirty="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Symbol" pitchFamily="2" charset="2"/>
                              <a:cs typeface="Symbol" pitchFamily="2" charset="2"/>
                            </a:rPr>
                            <a:t>°</a:t>
                          </a:r>
                          <a:endParaRPr lang="en-US" sz="11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64717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 descr="Graphical user interface, diagram, application&#10;&#10;AI-generated content may be incorrect.">
            <a:extLst>
              <a:ext uri="{FF2B5EF4-FFF2-40B4-BE49-F238E27FC236}">
                <a16:creationId xmlns:a16="http://schemas.microsoft.com/office/drawing/2014/main" id="{3D07F8EC-F593-486E-6071-2D1D77402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61" y="3729039"/>
            <a:ext cx="5722952" cy="31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78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0C94-B6E4-4AAC-24C9-DCF10EF2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Strut Stroke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141D9-8988-55BE-7961-DF975E587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84" y="1572389"/>
            <a:ext cx="6106758" cy="1999150"/>
          </a:xfrm>
        </p:spPr>
        <p:txBody>
          <a:bodyPr>
            <a:noAutofit/>
          </a:bodyPr>
          <a:lstStyle/>
          <a:p>
            <a:r>
              <a:rPr lang="en-US" sz="1500" dirty="0"/>
              <a:t>Apollo 11 strut strokes were estimated with </a:t>
            </a:r>
            <a:r>
              <a:rPr lang="en-US" sz="1500" b="1" dirty="0"/>
              <a:t>photographic analysis</a:t>
            </a:r>
          </a:p>
          <a:p>
            <a:r>
              <a:rPr lang="en-US" sz="1500" dirty="0"/>
              <a:t>Agreement rankings: </a:t>
            </a:r>
            <a:r>
              <a:rPr lang="en-US" sz="1500" b="1" dirty="0"/>
              <a:t>Rogers</a:t>
            </a:r>
            <a:r>
              <a:rPr lang="en-US" sz="1500" dirty="0"/>
              <a:t>, </a:t>
            </a:r>
            <a:r>
              <a:rPr lang="en-US" sz="1500" b="1" dirty="0"/>
              <a:t>Adams</a:t>
            </a:r>
            <a:r>
              <a:rPr lang="en-US" sz="1500" dirty="0"/>
              <a:t>, </a:t>
            </a:r>
            <a:r>
              <a:rPr lang="en-US" sz="1500" b="1" dirty="0"/>
              <a:t>Zupp</a:t>
            </a:r>
            <a:r>
              <a:rPr lang="en-US" sz="1500" dirty="0"/>
              <a:t>, </a:t>
            </a:r>
            <a:r>
              <a:rPr lang="en-US" sz="1500" b="1" dirty="0"/>
              <a:t>GLASS</a:t>
            </a:r>
            <a:endParaRPr lang="en-US" sz="1500" dirty="0"/>
          </a:p>
          <a:p>
            <a:r>
              <a:rPr lang="en-US" sz="1500" dirty="0"/>
              <a:t>GLASS is the outlier in load: it predicts </a:t>
            </a:r>
            <a:r>
              <a:rPr lang="en-US" sz="1500" b="1" dirty="0"/>
              <a:t>some primary stroke</a:t>
            </a:r>
            <a:r>
              <a:rPr lang="en-US" sz="1500" dirty="0"/>
              <a:t>, which helps explain </a:t>
            </a:r>
            <a:r>
              <a:rPr lang="en-US" sz="1500" b="1" dirty="0"/>
              <a:t>smaller secondary strokes</a:t>
            </a:r>
          </a:p>
          <a:p>
            <a:r>
              <a:rPr lang="en-US" sz="1500" dirty="0"/>
              <a:t>GLASS footpad shape and point cloud approach conflicting </a:t>
            </a:r>
          </a:p>
          <a:p>
            <a:r>
              <a:rPr lang="en-US" sz="1500" dirty="0"/>
              <a:t>Biggest measured conflict: </a:t>
            </a:r>
            <a:r>
              <a:rPr lang="en-US" sz="1500" b="1" dirty="0"/>
              <a:t>−Z left secondary</a:t>
            </a:r>
            <a:r>
              <a:rPr lang="en-US" sz="1500" dirty="0"/>
              <a:t> shows large stroke in photos, but </a:t>
            </a:r>
            <a:r>
              <a:rPr lang="en-US" sz="1500" b="1" dirty="0"/>
              <a:t>all sims predict ~0</a:t>
            </a:r>
            <a:endParaRPr lang="en-US" sz="15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C8F438-2F6C-F1E8-B4D3-1C1F3EB8D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598421"/>
              </p:ext>
            </p:extLst>
          </p:nvPr>
        </p:nvGraphicFramePr>
        <p:xfrm>
          <a:off x="253986" y="3710567"/>
          <a:ext cx="5810354" cy="2606040"/>
        </p:xfrm>
        <a:graphic>
          <a:graphicData uri="http://schemas.openxmlformats.org/drawingml/2006/table">
            <a:tbl>
              <a:tblPr firstRow="1" firstCol="1" bandRow="1"/>
              <a:tblGrid>
                <a:gridCol w="1350053">
                  <a:extLst>
                    <a:ext uri="{9D8B030D-6E8A-4147-A177-3AD203B41FA5}">
                      <a16:colId xmlns:a16="http://schemas.microsoft.com/office/drawing/2014/main" val="2488435307"/>
                    </a:ext>
                  </a:extLst>
                </a:gridCol>
                <a:gridCol w="492171">
                  <a:extLst>
                    <a:ext uri="{9D8B030D-6E8A-4147-A177-3AD203B41FA5}">
                      <a16:colId xmlns:a16="http://schemas.microsoft.com/office/drawing/2014/main" val="544542662"/>
                    </a:ext>
                  </a:extLst>
                </a:gridCol>
                <a:gridCol w="614717">
                  <a:extLst>
                    <a:ext uri="{9D8B030D-6E8A-4147-A177-3AD203B41FA5}">
                      <a16:colId xmlns:a16="http://schemas.microsoft.com/office/drawing/2014/main" val="1861082036"/>
                    </a:ext>
                  </a:extLst>
                </a:gridCol>
                <a:gridCol w="246582">
                  <a:extLst>
                    <a:ext uri="{9D8B030D-6E8A-4147-A177-3AD203B41FA5}">
                      <a16:colId xmlns:a16="http://schemas.microsoft.com/office/drawing/2014/main" val="1590509627"/>
                    </a:ext>
                  </a:extLst>
                </a:gridCol>
                <a:gridCol w="615214">
                  <a:extLst>
                    <a:ext uri="{9D8B030D-6E8A-4147-A177-3AD203B41FA5}">
                      <a16:colId xmlns:a16="http://schemas.microsoft.com/office/drawing/2014/main" val="177662000"/>
                    </a:ext>
                  </a:extLst>
                </a:gridCol>
                <a:gridCol w="676736">
                  <a:extLst>
                    <a:ext uri="{9D8B030D-6E8A-4147-A177-3AD203B41FA5}">
                      <a16:colId xmlns:a16="http://schemas.microsoft.com/office/drawing/2014/main" val="1296941071"/>
                    </a:ext>
                  </a:extLst>
                </a:gridCol>
                <a:gridCol w="27343">
                  <a:extLst>
                    <a:ext uri="{9D8B030D-6E8A-4147-A177-3AD203B41FA5}">
                      <a16:colId xmlns:a16="http://schemas.microsoft.com/office/drawing/2014/main" val="2672708345"/>
                    </a:ext>
                  </a:extLst>
                </a:gridCol>
                <a:gridCol w="246086">
                  <a:extLst>
                    <a:ext uri="{9D8B030D-6E8A-4147-A177-3AD203B41FA5}">
                      <a16:colId xmlns:a16="http://schemas.microsoft.com/office/drawing/2014/main" val="3011598397"/>
                    </a:ext>
                  </a:extLst>
                </a:gridCol>
                <a:gridCol w="742358">
                  <a:extLst>
                    <a:ext uri="{9D8B030D-6E8A-4147-A177-3AD203B41FA5}">
                      <a16:colId xmlns:a16="http://schemas.microsoft.com/office/drawing/2014/main" val="922094690"/>
                    </a:ext>
                  </a:extLst>
                </a:gridCol>
                <a:gridCol w="799094">
                  <a:extLst>
                    <a:ext uri="{9D8B030D-6E8A-4147-A177-3AD203B41FA5}">
                      <a16:colId xmlns:a16="http://schemas.microsoft.com/office/drawing/2014/main" val="3443946366"/>
                    </a:ext>
                  </a:extLst>
                </a:gridCol>
              </a:tblGrid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Landing Gear strut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Photo average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Rogers sim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Zupp sim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GLASS sim (Zupp-like)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Adams sim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GLASS sim (Adams-like)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98235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Plus-Z, primary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8844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Plus-Z, right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--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0.51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683429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Plus-Z, left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10.16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9.14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4.57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2.85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6.10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401857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Minus-Z, primary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2.21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174635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Minus-Z, right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6.35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8.13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3.81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4.50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9.40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2.53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48841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Minus-Z, left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11.43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0.51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31800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Plus-Y, primary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75469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Plus-Y, right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7.11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8.64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4.57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3.43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9.14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2.17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26988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Plus-Y, left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1.27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2.54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1.78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1.21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0.84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24772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Minus-Y, primary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5.22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594895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Minus-Y, right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8.13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3.56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2.54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1.62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889601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Minus-Y, left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3.56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3.05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1.45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5215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2576D92-8CEA-B505-0EF3-9D5D37BF4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303" y="1525389"/>
            <a:ext cx="4981872" cy="4791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00FC0C-CDF7-8020-9ECE-0B2FECD5B0AE}"/>
              </a:ext>
            </a:extLst>
          </p:cNvPr>
          <p:cNvSpPr txBox="1"/>
          <p:nvPr/>
        </p:nvSpPr>
        <p:spPr>
          <a:xfrm>
            <a:off x="4988859" y="6316607"/>
            <a:ext cx="610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NASA photograph AS11-40-5915</a:t>
            </a:r>
          </a:p>
        </p:txBody>
      </p:sp>
    </p:spTree>
    <p:extLst>
      <p:ext uri="{BB962C8B-B14F-4D97-AF65-F5344CB8AC3E}">
        <p14:creationId xmlns:p14="http://schemas.microsoft.com/office/powerpoint/2010/main" val="3688305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6B275-05B6-C6C0-E010-53CFDAD80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34E17-B9EA-8299-1FD8-65B76066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77961-516B-4B0E-8249-1450AFAC1CF9}" type="slidenum">
              <a:rPr lang="en-US" smtClean="0"/>
              <a:t>23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7E05AB-2876-58D1-DFDC-563744231AA1}"/>
              </a:ext>
            </a:extLst>
          </p:cNvPr>
          <p:cNvSpPr txBox="1">
            <a:spLocks/>
          </p:cNvSpPr>
          <p:nvPr/>
        </p:nvSpPr>
        <p:spPr>
          <a:xfrm>
            <a:off x="556895" y="2536825"/>
            <a:ext cx="4218305" cy="892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00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5492A-8309-C285-B623-0222BE804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63" y="3429000"/>
            <a:ext cx="2890562" cy="18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6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EA62-5456-43DB-9336-F050B961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Touchdown Simulation Verification and Validation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BD3F2-1DAD-F2E2-B6A8-FFB21AF13F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0" y="2259048"/>
            <a:ext cx="3773805" cy="34696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9361FBA-CA73-8088-9262-DD3AE4781913}"/>
              </a:ext>
            </a:extLst>
          </p:cNvPr>
          <p:cNvGrpSpPr/>
          <p:nvPr/>
        </p:nvGrpSpPr>
        <p:grpSpPr>
          <a:xfrm>
            <a:off x="4608614" y="2259048"/>
            <a:ext cx="3233702" cy="3469640"/>
            <a:chOff x="445414" y="1710466"/>
            <a:chExt cx="3233702" cy="34696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D702583-4D0A-72FD-17D0-AC77BD55F30D}"/>
                </a:ext>
              </a:extLst>
            </p:cNvPr>
            <p:cNvSpPr/>
            <p:nvPr/>
          </p:nvSpPr>
          <p:spPr>
            <a:xfrm>
              <a:off x="445414" y="1710466"/>
              <a:ext cx="3233702" cy="3469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B0B964-8FF2-9001-9293-58B3005AAE85}"/>
                </a:ext>
              </a:extLst>
            </p:cNvPr>
            <p:cNvSpPr txBox="1"/>
            <p:nvPr/>
          </p:nvSpPr>
          <p:spPr>
            <a:xfrm>
              <a:off x="593769" y="1786625"/>
              <a:ext cx="2870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Verification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E40DC3-6D42-9ECA-E65E-DA7C62398359}"/>
                </a:ext>
              </a:extLst>
            </p:cNvPr>
            <p:cNvSpPr txBox="1"/>
            <p:nvPr/>
          </p:nvSpPr>
          <p:spPr>
            <a:xfrm>
              <a:off x="593769" y="2463501"/>
              <a:ext cx="287019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Integrated comparisons against Apollo 11 reconstructions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Rogers (1972)</a:t>
              </a:r>
              <a:r>
                <a:rPr lang="en-US" baseline="30000" dirty="0"/>
                <a:t>1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Zupp (2010)</a:t>
              </a:r>
              <a:r>
                <a:rPr lang="en-US" baseline="30000" dirty="0"/>
                <a:t>2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MSC Adams (2022)</a:t>
              </a:r>
              <a:r>
                <a:rPr lang="en-US" baseline="30000" dirty="0"/>
                <a:t>3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Component-wise unit tests of individual models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DC5DB3-19E3-E9E6-8AF0-1194C04BCB24}"/>
              </a:ext>
            </a:extLst>
          </p:cNvPr>
          <p:cNvGrpSpPr/>
          <p:nvPr/>
        </p:nvGrpSpPr>
        <p:grpSpPr>
          <a:xfrm>
            <a:off x="8286983" y="2259048"/>
            <a:ext cx="3233702" cy="3469640"/>
            <a:chOff x="4123782" y="1710466"/>
            <a:chExt cx="3233702" cy="34696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39DEFD-EC16-8B7A-5903-BF0AFF406E3F}"/>
                </a:ext>
              </a:extLst>
            </p:cNvPr>
            <p:cNvSpPr/>
            <p:nvPr/>
          </p:nvSpPr>
          <p:spPr>
            <a:xfrm>
              <a:off x="4123782" y="1710466"/>
              <a:ext cx="3233702" cy="3469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432BA1-7D85-6723-9221-E91900371D0E}"/>
                </a:ext>
              </a:extLst>
            </p:cNvPr>
            <p:cNvSpPr txBox="1"/>
            <p:nvPr/>
          </p:nvSpPr>
          <p:spPr>
            <a:xfrm>
              <a:off x="4305536" y="1786625"/>
              <a:ext cx="2870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Validation Data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E774A4-306A-75E3-0B5A-B3EA5EDB863E}"/>
                </a:ext>
              </a:extLst>
            </p:cNvPr>
            <p:cNvSpPr txBox="1"/>
            <p:nvPr/>
          </p:nvSpPr>
          <p:spPr>
            <a:xfrm>
              <a:off x="4305535" y="2463501"/>
              <a:ext cx="296663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Apollo 11 historical flight data</a:t>
              </a:r>
              <a:r>
                <a:rPr lang="en-US" baseline="30000" dirty="0"/>
                <a:t>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Attitude and rate telemetry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Strut stroke and surface penetration estimates from photographic analysis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A564E5E-222D-B8DA-0929-4C4F9FA72950}"/>
              </a:ext>
            </a:extLst>
          </p:cNvPr>
          <p:cNvSpPr txBox="1"/>
          <p:nvPr/>
        </p:nvSpPr>
        <p:spPr>
          <a:xfrm>
            <a:off x="445413" y="6131060"/>
            <a:ext cx="1051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baseline="30000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W. F. Rogers, Apollo Experience Report – Lunar Module Landing Gear Subsystem, NASA Technical Note, Rept.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NASA TN D-6850 (also MSC S-316), Manned Spacecraft Center, Houston, TX, June 1972.</a:t>
            </a:r>
          </a:p>
          <a:p>
            <a:r>
              <a:rPr lang="en-US" sz="1000" i="1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G. A. Zupp, An Analysis and a Historical Review of the Apollo Program Lunar Module Touchdown Dynamics, NASA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Johnson Space Center (ret.), 2010</a:t>
            </a:r>
          </a:p>
          <a:p>
            <a:r>
              <a:rPr lang="en-US" sz="1000" i="1" baseline="30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A. Slagle, Reconstructing the Apollo 11 Lunar Landing in ADAMS, NASA Langley Research Center, 2022, unpublished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EA5E2C-6B20-6618-CF61-6A62EE3A4159}"/>
              </a:ext>
            </a:extLst>
          </p:cNvPr>
          <p:cNvSpPr txBox="1"/>
          <p:nvPr/>
        </p:nvSpPr>
        <p:spPr>
          <a:xfrm>
            <a:off x="853070" y="1504210"/>
            <a:ext cx="2870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GLASS Apollo LM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5416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3448-7B51-48B5-2E8A-B0454A21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Lunar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5DC7F-A342-5823-257A-57C47A8AD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76391"/>
            <a:ext cx="6131859" cy="2708334"/>
          </a:xfrm>
        </p:spPr>
        <p:txBody>
          <a:bodyPr>
            <a:normAutofit/>
          </a:bodyPr>
          <a:lstStyle/>
          <a:p>
            <a:r>
              <a:rPr lang="en-US" sz="1800" dirty="0"/>
              <a:t>3D Model: NASA, "Apollo Lunar Module,” </a:t>
            </a:r>
            <a:r>
              <a:rPr lang="en-US" sz="1800" u="sng" dirty="0">
                <a:hlinkClick r:id="rId2"/>
              </a:rPr>
              <a:t>https://science.nasa.gov/3d-resources/apollo-lunar-module/</a:t>
            </a:r>
            <a:endParaRPr lang="en-US" sz="1800" dirty="0"/>
          </a:p>
          <a:p>
            <a:r>
              <a:rPr lang="en-US" sz="1800" dirty="0"/>
              <a:t>Euler angle conventions: +Z Roll, +Y Pitch, +X Yaw</a:t>
            </a:r>
          </a:p>
          <a:p>
            <a:r>
              <a:rPr lang="en-US" sz="1800" b="1" dirty="0"/>
              <a:t>Reconstruction is conducted with two sets of mass properties </a:t>
            </a:r>
            <a:r>
              <a:rPr lang="en-US" sz="1800" dirty="0"/>
              <a:t>one for nominal fuel at landing the other for depleted (Apollo 11)</a:t>
            </a:r>
          </a:p>
          <a:p>
            <a:pPr lvl="1"/>
            <a:r>
              <a:rPr lang="en-US" sz="1400" dirty="0"/>
              <a:t>The nominal parameters are for the Zupp comparison </a:t>
            </a:r>
          </a:p>
          <a:p>
            <a:pPr lvl="1"/>
            <a:r>
              <a:rPr lang="en-US" sz="1400" dirty="0"/>
              <a:t>Depleted parameters for the Adams comparison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3FA3C-026E-E624-28D6-46CA822F136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5762" y="1615419"/>
            <a:ext cx="5552673" cy="47011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5EF210-F075-6D5E-2262-0F5CEB551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262734"/>
              </p:ext>
            </p:extLst>
          </p:nvPr>
        </p:nvGraphicFramePr>
        <p:xfrm>
          <a:off x="1167019" y="4313704"/>
          <a:ext cx="4168775" cy="1892300"/>
        </p:xfrm>
        <a:graphic>
          <a:graphicData uri="http://schemas.openxmlformats.org/drawingml/2006/table">
            <a:tbl>
              <a:tblPr firstRow="1" firstCol="1" bandRow="1"/>
              <a:tblGrid>
                <a:gridCol w="2232025">
                  <a:extLst>
                    <a:ext uri="{9D8B030D-6E8A-4147-A177-3AD203B41FA5}">
                      <a16:colId xmlns:a16="http://schemas.microsoft.com/office/drawing/2014/main" val="283827928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4264872784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341765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9539510"/>
                    </a:ext>
                  </a:extLst>
                </a:gridCol>
              </a:tblGrid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Parameter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Nominal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Depleted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Unit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536509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Total Vehicle Mass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7,063.5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4,932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kg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268932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     Primary Strut Mass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43.1 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43.1 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kg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11419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     Primary Inner Piston Mass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 13.6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 13.6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kg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77183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     Secondary Strut Mass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5.12 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5.12 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kg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746240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     Footpad Mass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11 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11 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kg 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048535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CG Height Above Footpad Bottom (+X)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3.62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3.62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956257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Roll Moment of Inertia at CG (XX)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16,492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7,953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kg/m</a:t>
                      </a:r>
                      <a:r>
                        <a:rPr lang="en-US" sz="1000" kern="1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944603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Pitch Moment of Inertia at CG (YY)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17,409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6,332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kg/m</a:t>
                      </a:r>
                      <a:r>
                        <a:rPr lang="en-US" sz="1000" kern="1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130856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Yaw Moment of Inertia at CG (ZZ)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20,800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5,879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kg/m</a:t>
                      </a:r>
                      <a:r>
                        <a:rPr lang="en-US" sz="1000" kern="1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76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5DD23-DD78-7CC2-CE52-383842446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Landing Gear Geometry</a:t>
            </a:r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C77EBBDD-6754-B07F-2AD3-256CC7020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99" y="2834806"/>
            <a:ext cx="4274820" cy="281114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D55014-CEA6-963C-DB77-8B064A187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509350"/>
              </p:ext>
            </p:extLst>
          </p:nvPr>
        </p:nvGraphicFramePr>
        <p:xfrm>
          <a:off x="8225841" y="3272677"/>
          <a:ext cx="3825875" cy="1703070"/>
        </p:xfrm>
        <a:graphic>
          <a:graphicData uri="http://schemas.openxmlformats.org/drawingml/2006/table">
            <a:tbl>
              <a:tblPr firstRow="1" firstCol="1" bandRow="1"/>
              <a:tblGrid>
                <a:gridCol w="652145">
                  <a:extLst>
                    <a:ext uri="{9D8B030D-6E8A-4147-A177-3AD203B41FA5}">
                      <a16:colId xmlns:a16="http://schemas.microsoft.com/office/drawing/2014/main" val="1641133955"/>
                    </a:ext>
                  </a:extLst>
                </a:gridCol>
                <a:gridCol w="2030730">
                  <a:extLst>
                    <a:ext uri="{9D8B030D-6E8A-4147-A177-3AD203B41FA5}">
                      <a16:colId xmlns:a16="http://schemas.microsoft.com/office/drawing/2014/main" val="3892511746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97156374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458012110"/>
                    </a:ext>
                  </a:extLst>
                </a:gridCol>
              </a:tblGrid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Parameter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Description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Value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Unit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527808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r</a:t>
                      </a:r>
                      <a:r>
                        <a:rPr lang="en-US" sz="1000" kern="1200" baseline="-250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ftpd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Footprint radius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4.242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35417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r</a:t>
                      </a:r>
                      <a:r>
                        <a:rPr lang="en-US" sz="1000" kern="1200" baseline="-250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truss_upper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Truss radius upper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3.061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744162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r</a:t>
                      </a:r>
                      <a:r>
                        <a:rPr lang="en-US" sz="1000" kern="1200" baseline="-250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truss_lower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Truss radius lower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2.996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146239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h</a:t>
                      </a:r>
                      <a:r>
                        <a:rPr lang="en-US" sz="1000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upper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Upper truss height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2.874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329003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h</a:t>
                      </a:r>
                      <a:r>
                        <a:rPr lang="en-US" sz="1000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lower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Lower truss height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1.19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942514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h</a:t>
                      </a:r>
                      <a:r>
                        <a:rPr lang="en-US" sz="1000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ftpd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Footpad height (base to ball joint)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0.10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112218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w</a:t>
                      </a:r>
                      <a:r>
                        <a:rPr lang="en-US" sz="1000" kern="1200" baseline="-250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sec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Secondary truss width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2.239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540980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l</a:t>
                      </a:r>
                      <a:r>
                        <a:rPr lang="en-US" sz="1000" kern="1200" baseline="-250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conn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Prim-sec connection length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000" kern="12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1.157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70732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76CF585-4399-3AF9-EB0B-D26241CC0A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01506" y="3146947"/>
            <a:ext cx="2922874" cy="2234662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425EF88E-C363-7A7B-2448-34C57A7EE067}"/>
              </a:ext>
            </a:extLst>
          </p:cNvPr>
          <p:cNvSpPr/>
          <p:nvPr/>
        </p:nvSpPr>
        <p:spPr bwMode="auto">
          <a:xfrm>
            <a:off x="3174992" y="3853217"/>
            <a:ext cx="202622" cy="418375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FA888ADA-6074-2F02-C454-50735F111E8E}"/>
              </a:ext>
            </a:extLst>
          </p:cNvPr>
          <p:cNvSpPr/>
          <p:nvPr/>
        </p:nvSpPr>
        <p:spPr bwMode="auto">
          <a:xfrm>
            <a:off x="7877722" y="3853217"/>
            <a:ext cx="202622" cy="418375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734F40-FFBB-6688-1222-774EF25A67C8}"/>
              </a:ext>
            </a:extLst>
          </p:cNvPr>
          <p:cNvSpPr/>
          <p:nvPr/>
        </p:nvSpPr>
        <p:spPr>
          <a:xfrm>
            <a:off x="2280621" y="4389120"/>
            <a:ext cx="743759" cy="99248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3CA53E-3151-1202-CA80-FC5673A744F6}"/>
              </a:ext>
            </a:extLst>
          </p:cNvPr>
          <p:cNvSpPr txBox="1"/>
          <p:nvPr/>
        </p:nvSpPr>
        <p:spPr>
          <a:xfrm>
            <a:off x="593769" y="1786625"/>
            <a:ext cx="2047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Apollo LM CAD Model (static)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672F5A-287C-3AEC-30F0-8BC7F748BF86}"/>
              </a:ext>
            </a:extLst>
          </p:cNvPr>
          <p:cNvSpPr txBox="1"/>
          <p:nvPr/>
        </p:nvSpPr>
        <p:spPr>
          <a:xfrm>
            <a:off x="4060434" y="1786625"/>
            <a:ext cx="3112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Orthogonal Projections of Geometry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9F737F-4D4F-C8D2-3D3D-A6D2F7480F8F}"/>
              </a:ext>
            </a:extLst>
          </p:cNvPr>
          <p:cNvSpPr txBox="1"/>
          <p:nvPr/>
        </p:nvSpPr>
        <p:spPr>
          <a:xfrm>
            <a:off x="9028666" y="1971290"/>
            <a:ext cx="2220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Parameter Table</a:t>
            </a:r>
          </a:p>
        </p:txBody>
      </p:sp>
    </p:spTree>
    <p:extLst>
      <p:ext uri="{BB962C8B-B14F-4D97-AF65-F5344CB8AC3E}">
        <p14:creationId xmlns:p14="http://schemas.microsoft.com/office/powerpoint/2010/main" val="213711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716C-00EF-5251-D94F-EFE7BDE0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Landing Gear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64215-783E-18F7-E79C-D46BA01BD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38" y="1471066"/>
            <a:ext cx="6807200" cy="491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13F83-CECD-C71B-1257-48A7367FC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33"/>
          <a:stretch>
            <a:fillRect/>
          </a:stretch>
        </p:blipFill>
        <p:spPr>
          <a:xfrm>
            <a:off x="9621520" y="2106956"/>
            <a:ext cx="2570480" cy="3643120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0474D842-BB90-6382-F16E-CB16A06071FC}"/>
              </a:ext>
            </a:extLst>
          </p:cNvPr>
          <p:cNvSpPr/>
          <p:nvPr/>
        </p:nvSpPr>
        <p:spPr>
          <a:xfrm>
            <a:off x="8413310" y="3716202"/>
            <a:ext cx="1087120" cy="56374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D0760-0162-717D-CE6D-B752E4EA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" y="2106957"/>
            <a:ext cx="3656771" cy="4209650"/>
          </a:xfrm>
        </p:spPr>
        <p:txBody>
          <a:bodyPr>
            <a:normAutofit/>
          </a:bodyPr>
          <a:lstStyle/>
          <a:p>
            <a:r>
              <a:rPr lang="en-US" sz="2000" dirty="0"/>
              <a:t>Simscape</a:t>
            </a:r>
            <a:r>
              <a:rPr lang="en-US" sz="2000" i="1" dirty="0"/>
              <a:t>™ </a:t>
            </a:r>
            <a:r>
              <a:rPr lang="en-US" sz="2000" dirty="0"/>
              <a:t>Multibody</a:t>
            </a:r>
            <a:r>
              <a:rPr lang="en-US" sz="2000" i="1" dirty="0"/>
              <a:t>™</a:t>
            </a:r>
            <a:r>
              <a:rPr lang="en-US" sz="2000" dirty="0"/>
              <a:t> block diagram of single cantilevered landing gear</a:t>
            </a:r>
          </a:p>
          <a:p>
            <a:r>
              <a:rPr lang="en-US" sz="2000" b="1" dirty="0"/>
              <a:t>Polymorphic geometry </a:t>
            </a:r>
            <a:r>
              <a:rPr lang="en-US" sz="2000" dirty="0"/>
              <a:t>consists of basic cylinders connected by universal (2-axis rotation) and prismatic (1-axis sliding) joints for the struts; ball joint at the footpad</a:t>
            </a:r>
          </a:p>
          <a:p>
            <a:r>
              <a:rPr lang="en-US" sz="2000" b="1" dirty="0"/>
              <a:t>Custom force blocks </a:t>
            </a:r>
            <a:r>
              <a:rPr lang="en-US" sz="2000" dirty="0"/>
              <a:t>provide forces from honeycomb attenuators and contact interaction</a:t>
            </a:r>
          </a:p>
        </p:txBody>
      </p:sp>
    </p:spTree>
    <p:extLst>
      <p:ext uri="{BB962C8B-B14F-4D97-AF65-F5344CB8AC3E}">
        <p14:creationId xmlns:p14="http://schemas.microsoft.com/office/powerpoint/2010/main" val="1886618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5D12-EFAD-AF3F-9836-DB559112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Crush Core Attenuators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3BBF-1020-406D-E51E-9E53071DA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476391"/>
            <a:ext cx="11816080" cy="1739067"/>
          </a:xfrm>
        </p:spPr>
        <p:txBody>
          <a:bodyPr>
            <a:normAutofit/>
          </a:bodyPr>
          <a:lstStyle/>
          <a:p>
            <a:r>
              <a:rPr lang="en-US" sz="2000" dirty="0"/>
              <a:t>Honeycomb “crush-cores” within the landing gear struts provide </a:t>
            </a:r>
            <a:r>
              <a:rPr lang="en-US" sz="2000" b="1" dirty="0"/>
              <a:t>load mitigation</a:t>
            </a:r>
            <a:r>
              <a:rPr lang="en-US" sz="2000" dirty="0"/>
              <a:t> upon impact</a:t>
            </a:r>
          </a:p>
          <a:p>
            <a:r>
              <a:rPr lang="en-US" sz="2000" dirty="0"/>
              <a:t>Expendable aluminum cores are machined to provide a predictable and </a:t>
            </a:r>
            <a:r>
              <a:rPr lang="en-US" sz="2000" b="1" dirty="0"/>
              <a:t>constant</a:t>
            </a:r>
            <a:r>
              <a:rPr lang="en-US" sz="2000" dirty="0"/>
              <a:t> (zero-order) load response under plastic deformation</a:t>
            </a:r>
          </a:p>
          <a:p>
            <a:r>
              <a:rPr lang="en-US" sz="2000" b="1" dirty="0"/>
              <a:t>The transmitted loads are limited to the deformation strength of the honeycomb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94F516-5E31-D03A-7879-1F1CB692510F}"/>
              </a:ext>
            </a:extLst>
          </p:cNvPr>
          <p:cNvGrpSpPr/>
          <p:nvPr/>
        </p:nvGrpSpPr>
        <p:grpSpPr>
          <a:xfrm>
            <a:off x="132812" y="3137133"/>
            <a:ext cx="7696103" cy="2649220"/>
            <a:chOff x="4959779" y="1865078"/>
            <a:chExt cx="5303520" cy="1825625"/>
          </a:xfrm>
        </p:grpSpPr>
        <p:pic>
          <p:nvPicPr>
            <p:cNvPr id="5" name="Picture 4" descr="Diagram&#10;&#10;AI-generated content may be incorrect.">
              <a:extLst>
                <a:ext uri="{FF2B5EF4-FFF2-40B4-BE49-F238E27FC236}">
                  <a16:creationId xmlns:a16="http://schemas.microsoft.com/office/drawing/2014/main" id="{5E1193A3-16F5-F1E3-0D1C-243681587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9779" y="1865078"/>
              <a:ext cx="2573655" cy="1825625"/>
            </a:xfrm>
            <a:prstGeom prst="rect">
              <a:avLst/>
            </a:prstGeom>
          </p:spPr>
        </p:pic>
        <p:pic>
          <p:nvPicPr>
            <p:cNvPr id="6" name="Picture 5" descr="Diagram&#10;&#10;AI-generated content may be incorrect.">
              <a:extLst>
                <a:ext uri="{FF2B5EF4-FFF2-40B4-BE49-F238E27FC236}">
                  <a16:creationId xmlns:a16="http://schemas.microsoft.com/office/drawing/2014/main" id="{714CFE52-FACE-3D71-E40B-230CE3338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3434" y="1919053"/>
              <a:ext cx="2729865" cy="1771650"/>
            </a:xfrm>
            <a:prstGeom prst="rect">
              <a:avLst/>
            </a:prstGeom>
          </p:spPr>
        </p:pic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0CD44DB-BE12-02FF-D567-2BC1BE654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867037"/>
              </p:ext>
            </p:extLst>
          </p:nvPr>
        </p:nvGraphicFramePr>
        <p:xfrm>
          <a:off x="7950103" y="3215458"/>
          <a:ext cx="4109085" cy="2649220"/>
        </p:xfrm>
        <a:graphic>
          <a:graphicData uri="http://schemas.openxmlformats.org/drawingml/2006/table">
            <a:tbl>
              <a:tblPr firstRow="1" firstCol="1" bandRow="1"/>
              <a:tblGrid>
                <a:gridCol w="2857500">
                  <a:extLst>
                    <a:ext uri="{9D8B030D-6E8A-4147-A177-3AD203B41FA5}">
                      <a16:colId xmlns:a16="http://schemas.microsoft.com/office/drawing/2014/main" val="2281243629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571392402"/>
                    </a:ext>
                  </a:extLst>
                </a:gridCol>
                <a:gridCol w="508635">
                  <a:extLst>
                    <a:ext uri="{9D8B030D-6E8A-4147-A177-3AD203B41FA5}">
                      <a16:colId xmlns:a16="http://schemas.microsoft.com/office/drawing/2014/main" val="801290753"/>
                    </a:ext>
                  </a:extLst>
                </a:gridCol>
              </a:tblGrid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Parameter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Value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Unit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937035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Primary Compression Stroke Limit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0.812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291462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Primary Compression Stroke Length (Stage 1)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0.254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368421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Primary Compression Stroke Length (Stage 2)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0.558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844147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Primary Compression Deformation Load (Stage 1)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20,017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N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520678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Primary Compression Deformation Load (Stage 2)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42,358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N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466955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Secondary Compression Stroke Limit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0.305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584509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Secondary Compression Deformation Load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20,017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N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535925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Secondary Tension Stroke Limit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0.407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817576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Secondary Tension Stroke Length (Stage 1)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0.102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116001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Secondary Tension Stroke Length (Stage 2)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0.305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m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303783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Secondary Tension Deformation Load (Stage 1)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2,224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N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547445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Secondary Tension Deformation Load (Stage 2)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22,241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N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67285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Contact Bearing Coefficient of Friction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0.23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</a:rPr>
                        <a:t> 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65486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35E9E5C-88FD-BBC2-B2E0-392DF5C127A8}"/>
              </a:ext>
            </a:extLst>
          </p:cNvPr>
          <p:cNvSpPr txBox="1"/>
          <p:nvPr/>
        </p:nvSpPr>
        <p:spPr>
          <a:xfrm>
            <a:off x="254000" y="5864678"/>
            <a:ext cx="2794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Strut</a:t>
            </a:r>
          </a:p>
          <a:p>
            <a:r>
              <a:rPr lang="en-US" dirty="0"/>
              <a:t>Strokes in compression only</a:t>
            </a:r>
          </a:p>
          <a:p>
            <a:r>
              <a:rPr lang="en-US" dirty="0"/>
              <a:t>Multiple load stages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B647F1-003E-B525-4E73-E0CBF0DAD18A}"/>
              </a:ext>
            </a:extLst>
          </p:cNvPr>
          <p:cNvSpPr txBox="1"/>
          <p:nvPr/>
        </p:nvSpPr>
        <p:spPr>
          <a:xfrm>
            <a:off x="4102051" y="5864678"/>
            <a:ext cx="3498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Secondary Strut</a:t>
            </a:r>
          </a:p>
          <a:p>
            <a:r>
              <a:rPr lang="en-US" dirty="0"/>
              <a:t>Strokes in compression and tension</a:t>
            </a:r>
          </a:p>
          <a:p>
            <a:r>
              <a:rPr lang="en-US" dirty="0"/>
              <a:t>Multiple load stages in tension</a:t>
            </a:r>
          </a:p>
        </p:txBody>
      </p:sp>
    </p:spTree>
    <p:extLst>
      <p:ext uri="{BB962C8B-B14F-4D97-AF65-F5344CB8AC3E}">
        <p14:creationId xmlns:p14="http://schemas.microsoft.com/office/powerpoint/2010/main" val="4124332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7D8C6-09E6-A130-C38D-A2857E369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7B3EA-6716-4C09-B7EB-D91DFE62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Load-Stroke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C2C795-6A33-13A2-5BE4-66B59082BB10}"/>
                  </a:ext>
                </a:extLst>
              </p:cNvPr>
              <p:cNvSpPr txBox="1"/>
              <p:nvPr/>
            </p:nvSpPr>
            <p:spPr>
              <a:xfrm>
                <a:off x="7358592" y="5039169"/>
                <a:ext cx="4260486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tanh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num>
                                        <m:den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C2C795-6A33-13A2-5BE4-66B59082B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592" y="5039169"/>
                <a:ext cx="4260486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1EC3B6-4D25-F4EE-B90A-80F4C88989C1}"/>
                  </a:ext>
                </a:extLst>
              </p:cNvPr>
              <p:cNvSpPr txBox="1"/>
              <p:nvPr/>
            </p:nvSpPr>
            <p:spPr>
              <a:xfrm>
                <a:off x="7351419" y="5789609"/>
                <a:ext cx="4260486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tanh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𝑀𝐴𝑋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num>
                                        <m:den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1EC3B6-4D25-F4EE-B90A-80F4C8898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419" y="5789609"/>
                <a:ext cx="4260486" cy="714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F3E43F5-0531-30BB-03AF-E69A449B75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0637"/>
          <a:stretch>
            <a:fillRect/>
          </a:stretch>
        </p:blipFill>
        <p:spPr>
          <a:xfrm>
            <a:off x="6071287" y="1414586"/>
            <a:ext cx="5234888" cy="233934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573F6E3-DBCD-8BFE-5F27-9178BA5FC87F}"/>
              </a:ext>
            </a:extLst>
          </p:cNvPr>
          <p:cNvGrpSpPr/>
          <p:nvPr/>
        </p:nvGrpSpPr>
        <p:grpSpPr>
          <a:xfrm>
            <a:off x="678957" y="1530778"/>
            <a:ext cx="4110096" cy="3584495"/>
            <a:chOff x="2303767" y="1834858"/>
            <a:chExt cx="4110096" cy="3584495"/>
          </a:xfrm>
        </p:grpSpPr>
        <p:pic>
          <p:nvPicPr>
            <p:cNvPr id="17" name="Picture 16" descr="Diagram&#10;&#10;AI-generated content may be incorrect.">
              <a:extLst>
                <a:ext uri="{FF2B5EF4-FFF2-40B4-BE49-F238E27FC236}">
                  <a16:creationId xmlns:a16="http://schemas.microsoft.com/office/drawing/2014/main" id="{08A56752-6D27-D87E-ECD1-D4F1CAEF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1000"/>
            </a:blip>
            <a:srcRect l="8527" t="4644"/>
            <a:stretch>
              <a:fillRect/>
            </a:stretch>
          </p:blipFill>
          <p:spPr>
            <a:xfrm>
              <a:off x="2303767" y="1857214"/>
              <a:ext cx="4110096" cy="3562139"/>
            </a:xfrm>
            <a:prstGeom prst="rect">
              <a:avLst/>
            </a:prstGeom>
          </p:spPr>
        </p:pic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C05CDC2B-D1C5-F5D4-7B5B-4F57C17D8573}"/>
                </a:ext>
              </a:extLst>
            </p:cNvPr>
            <p:cNvSpPr/>
            <p:nvPr/>
          </p:nvSpPr>
          <p:spPr>
            <a:xfrm rot="1819416">
              <a:off x="4170219" y="2889169"/>
              <a:ext cx="526473" cy="803563"/>
            </a:xfrm>
            <a:prstGeom prst="down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</a:t>
              </a:r>
            </a:p>
          </p:txBody>
        </p:sp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7A972810-02DA-CAEB-A76D-FFD5AC49436C}"/>
                </a:ext>
              </a:extLst>
            </p:cNvPr>
            <p:cNvSpPr/>
            <p:nvPr/>
          </p:nvSpPr>
          <p:spPr>
            <a:xfrm rot="6952560">
              <a:off x="4531020" y="3574122"/>
              <a:ext cx="526473" cy="803563"/>
            </a:xfrm>
            <a:prstGeom prst="down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9E3333B-9A75-27B2-A815-91D6FFC97D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8241" y="3028626"/>
              <a:ext cx="432704" cy="40037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6BFC4-0018-33D0-4D98-A995770242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28915" y="2662192"/>
              <a:ext cx="365410" cy="36947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38607F-D280-0643-8069-DF677DC979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10757" y="2222715"/>
              <a:ext cx="390218" cy="39321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526DF2D-A2A4-18C8-D2A7-FD75971AC697}"/>
                    </a:ext>
                  </a:extLst>
                </p:cNvPr>
                <p:cNvSpPr txBox="1"/>
                <p:nvPr/>
              </p:nvSpPr>
              <p:spPr>
                <a:xfrm>
                  <a:off x="3257363" y="2673843"/>
                  <a:ext cx="57554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526DF2D-A2A4-18C8-D2A7-FD75971AC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7363" y="2673843"/>
                  <a:ext cx="575547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22370A7-D3CE-C779-7613-7491DA70F04C}"/>
                    </a:ext>
                  </a:extLst>
                </p:cNvPr>
                <p:cNvSpPr txBox="1"/>
                <p:nvPr/>
              </p:nvSpPr>
              <p:spPr>
                <a:xfrm>
                  <a:off x="3487207" y="2291411"/>
                  <a:ext cx="57554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=2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22370A7-D3CE-C779-7613-7491DA70F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7207" y="2291411"/>
                  <a:ext cx="575547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2195706-D7E3-3C25-1DD8-C92269B851DF}"/>
                    </a:ext>
                  </a:extLst>
                </p:cNvPr>
                <p:cNvSpPr txBox="1"/>
                <p:nvPr/>
              </p:nvSpPr>
              <p:spPr>
                <a:xfrm>
                  <a:off x="3690486" y="1834858"/>
                  <a:ext cx="57554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=3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2195706-D7E3-3C25-1DD8-C92269B85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0486" y="1834858"/>
                  <a:ext cx="575547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69DC89-91E3-5F72-F76A-A1DBFB583511}"/>
                </a:ext>
              </a:extLst>
            </p:cNvPr>
            <p:cNvSpPr txBox="1"/>
            <p:nvPr/>
          </p:nvSpPr>
          <p:spPr>
            <a:xfrm rot="1374286">
              <a:off x="4687112" y="3870379"/>
              <a:ext cx="664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</a:t>
              </a:r>
              <a:r>
                <a:rPr lang="en-US" baseline="-25000" dirty="0">
                  <a:solidFill>
                    <a:schemeClr val="bg1"/>
                  </a:solidFill>
                </a:rPr>
                <a:t>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3580424-9AC9-AD42-2379-7226709CE679}"/>
                  </a:ext>
                </a:extLst>
              </p:cNvPr>
              <p:cNvSpPr txBox="1"/>
              <p:nvPr/>
            </p:nvSpPr>
            <p:spPr>
              <a:xfrm>
                <a:off x="990648" y="5025391"/>
                <a:ext cx="37984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3580424-9AC9-AD42-2379-7226709CE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48" y="5025391"/>
                <a:ext cx="3798406" cy="369332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4905AD1-6F42-C6E4-C61A-DFBDD5E42599}"/>
                  </a:ext>
                </a:extLst>
              </p:cNvPr>
              <p:cNvSpPr txBox="1"/>
              <p:nvPr/>
            </p:nvSpPr>
            <p:spPr>
              <a:xfrm>
                <a:off x="678957" y="5417243"/>
                <a:ext cx="446791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Reaction force is equal to the activated sum of crushable loads + bearing friction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/>
                  <a:t> indicates the current cartridge index; it increments when a stage is expended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4905AD1-6F42-C6E4-C61A-DFBDD5E42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57" y="5417243"/>
                <a:ext cx="4467910" cy="1077218"/>
              </a:xfrm>
              <a:prstGeom prst="rect">
                <a:avLst/>
              </a:prstGeom>
              <a:blipFill>
                <a:blip r:embed="rId11"/>
                <a:stretch>
                  <a:fillRect l="-567" t="-1163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88E81417-46D6-CDDA-1B83-E08FAB45217D}"/>
              </a:ext>
            </a:extLst>
          </p:cNvPr>
          <p:cNvSpPr txBox="1"/>
          <p:nvPr/>
        </p:nvSpPr>
        <p:spPr>
          <a:xfrm>
            <a:off x="5423961" y="3719594"/>
            <a:ext cx="6653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This load-stroke diagram illustrates the linear ramp as force ramps up to the crush load and similarly for stage transition, 0-&gt;A, B-&gt;C,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unloading segment from F-&gt;G demonstrates a similar linear ramp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Hyperbolic tangents are used for activation functions because they are </a:t>
            </a:r>
            <a:r>
              <a:rPr lang="en-US" sz="1600" u="sng" dirty="0"/>
              <a:t>numerically smooth and approximately linear</a:t>
            </a:r>
            <a:r>
              <a:rPr lang="en-US" sz="1600" dirty="0"/>
              <a:t> over the activation distance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F53DE2-BBBA-1D48-C19E-F9F7B6D606AB}"/>
              </a:ext>
            </a:extLst>
          </p:cNvPr>
          <p:cNvSpPr txBox="1"/>
          <p:nvPr/>
        </p:nvSpPr>
        <p:spPr>
          <a:xfrm>
            <a:off x="5343129" y="5209419"/>
            <a:ext cx="2096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Stage Transition: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561701-62AA-9503-DEE1-4C3B383FC036}"/>
              </a:ext>
            </a:extLst>
          </p:cNvPr>
          <p:cNvSpPr txBox="1"/>
          <p:nvPr/>
        </p:nvSpPr>
        <p:spPr>
          <a:xfrm>
            <a:off x="5502112" y="5950863"/>
            <a:ext cx="2096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Load/Unload: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CBA0CD-BF5E-2231-0026-FEE06995E997}"/>
              </a:ext>
            </a:extLst>
          </p:cNvPr>
          <p:cNvSpPr txBox="1"/>
          <p:nvPr/>
        </p:nvSpPr>
        <p:spPr>
          <a:xfrm>
            <a:off x="166161" y="6601720"/>
            <a:ext cx="1051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Zupp, Jr., G.A. and Doiron, H.H., “A Mathematical Procedure for Predicting the Touchdown Dynamics of a Soft-Landing Vehicle,” NASA TN D-7045, 1971.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33CFEF7-3AF7-412F-0910-A80F572FDDFD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3043879" y="3055389"/>
            <a:ext cx="1098994" cy="514894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1F3B2F-A30D-C0FB-D0A3-8DC5F68E14E1}"/>
              </a:ext>
            </a:extLst>
          </p:cNvPr>
          <p:cNvCxnSpPr>
            <a:cxnSpLocks/>
          </p:cNvCxnSpPr>
          <p:nvPr/>
        </p:nvCxnSpPr>
        <p:spPr>
          <a:xfrm flipH="1" flipV="1">
            <a:off x="3222313" y="2694725"/>
            <a:ext cx="1195163" cy="56490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402041-A6BF-31ED-644A-690156FDD3AA}"/>
              </a:ext>
            </a:extLst>
          </p:cNvPr>
          <p:cNvCxnSpPr>
            <a:cxnSpLocks/>
          </p:cNvCxnSpPr>
          <p:nvPr/>
        </p:nvCxnSpPr>
        <p:spPr>
          <a:xfrm flipH="1" flipV="1">
            <a:off x="3473513" y="2220516"/>
            <a:ext cx="550102" cy="278814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270ADA1-F5B4-5978-FB63-BD3C44AA1B34}"/>
                  </a:ext>
                </a:extLst>
              </p:cNvPr>
              <p:cNvSpPr txBox="1"/>
              <p:nvPr/>
            </p:nvSpPr>
            <p:spPr>
              <a:xfrm>
                <a:off x="4142873" y="3385617"/>
                <a:ext cx="5492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highlight>
                    <a:srgbClr val="FFFFFF"/>
                  </a:highlight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270ADA1-F5B4-5978-FB63-BD3C44AA1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873" y="3385617"/>
                <a:ext cx="549207" cy="369332"/>
              </a:xfrm>
              <a:prstGeom prst="rect">
                <a:avLst/>
              </a:prstGeom>
              <a:blipFill>
                <a:blip r:embed="rId12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FEA622-F0D5-BF77-FA8C-E8176E2DAF31}"/>
                  </a:ext>
                </a:extLst>
              </p:cNvPr>
              <p:cNvSpPr txBox="1"/>
              <p:nvPr/>
            </p:nvSpPr>
            <p:spPr>
              <a:xfrm>
                <a:off x="4365313" y="3094540"/>
                <a:ext cx="5492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highlight>
                    <a:srgbClr val="FFFFFF"/>
                  </a:highlight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FEA622-F0D5-BF77-FA8C-E8176E2DA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313" y="3094540"/>
                <a:ext cx="549207" cy="369332"/>
              </a:xfrm>
              <a:prstGeom prst="rect">
                <a:avLst/>
              </a:prstGeom>
              <a:blipFill>
                <a:blip r:embed="rId13"/>
                <a:stretch>
                  <a:fillRect r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4E883C0-373B-34DF-E61B-4A8B21742050}"/>
                  </a:ext>
                </a:extLst>
              </p:cNvPr>
              <p:cNvSpPr txBox="1"/>
              <p:nvPr/>
            </p:nvSpPr>
            <p:spPr>
              <a:xfrm>
                <a:off x="3969257" y="2325924"/>
                <a:ext cx="5492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=3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highlight>
                    <a:srgbClr val="FFFFFF"/>
                  </a:highlight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4E883C0-373B-34DF-E61B-4A8B21742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257" y="2325924"/>
                <a:ext cx="549207" cy="369332"/>
              </a:xfrm>
              <a:prstGeom prst="rect">
                <a:avLst/>
              </a:prstGeom>
              <a:blipFill>
                <a:blip r:embed="rId14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 descr="Background pattern&#10;&#10;AI-generated content may be incorrect.">
            <a:extLst>
              <a:ext uri="{FF2B5EF4-FFF2-40B4-BE49-F238E27FC236}">
                <a16:creationId xmlns:a16="http://schemas.microsoft.com/office/drawing/2014/main" id="{CB5C6127-7A51-157E-4CEB-F93FBCD069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81761" y="3079600"/>
            <a:ext cx="889000" cy="393700"/>
          </a:xfrm>
          <a:prstGeom prst="rect">
            <a:avLst/>
          </a:prstGeom>
        </p:spPr>
      </p:pic>
      <p:pic>
        <p:nvPicPr>
          <p:cNvPr id="50" name="Picture 49" descr="Background pattern&#10;&#10;AI-generated content may be incorrect.">
            <a:extLst>
              <a:ext uri="{FF2B5EF4-FFF2-40B4-BE49-F238E27FC236}">
                <a16:creationId xmlns:a16="http://schemas.microsoft.com/office/drawing/2014/main" id="{BBE05E96-627F-6915-ED00-CB65BDA89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91572" y="1831316"/>
            <a:ext cx="481565" cy="39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7D36145-D33D-DFC4-3D28-F41E2BE90D44}"/>
                  </a:ext>
                </a:extLst>
              </p:cNvPr>
              <p:cNvSpPr txBox="1"/>
              <p:nvPr/>
            </p:nvSpPr>
            <p:spPr>
              <a:xfrm rot="16200000">
                <a:off x="6174011" y="1938867"/>
                <a:ext cx="7530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7D36145-D33D-DFC4-3D28-F41E2BE90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74011" y="1938867"/>
                <a:ext cx="75308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FE00A07-79F3-20C6-039E-E13A1563233E}"/>
                  </a:ext>
                </a:extLst>
              </p:cNvPr>
              <p:cNvSpPr txBox="1"/>
              <p:nvPr/>
            </p:nvSpPr>
            <p:spPr>
              <a:xfrm>
                <a:off x="10392269" y="3052554"/>
                <a:ext cx="7530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FE00A07-79F3-20C6-039E-E13A15632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269" y="3052554"/>
                <a:ext cx="75308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200889C-C457-6CFC-9F09-73EADB8E93E8}"/>
                  </a:ext>
                </a:extLst>
              </p:cNvPr>
              <p:cNvSpPr txBox="1"/>
              <p:nvPr/>
            </p:nvSpPr>
            <p:spPr>
              <a:xfrm>
                <a:off x="7257700" y="1960069"/>
                <a:ext cx="5755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200889C-C457-6CFC-9F09-73EADB8E9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700" y="1960069"/>
                <a:ext cx="575547" cy="369332"/>
              </a:xfrm>
              <a:prstGeom prst="rect">
                <a:avLst/>
              </a:prstGeom>
              <a:blipFill>
                <a:blip r:embed="rId18"/>
                <a:stretch>
                  <a:fillRect r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6A54767-E9AC-7FA8-8362-317C701AE11F}"/>
                  </a:ext>
                </a:extLst>
              </p:cNvPr>
              <p:cNvSpPr txBox="1"/>
              <p:nvPr/>
            </p:nvSpPr>
            <p:spPr>
              <a:xfrm>
                <a:off x="8316346" y="1547206"/>
                <a:ext cx="5755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6A54767-E9AC-7FA8-8362-317C701AE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346" y="1547206"/>
                <a:ext cx="575547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1BB4C3-CE5A-0803-386C-39416DACFEE4}"/>
                  </a:ext>
                </a:extLst>
              </p:cNvPr>
              <p:cNvSpPr txBox="1"/>
              <p:nvPr/>
            </p:nvSpPr>
            <p:spPr>
              <a:xfrm>
                <a:off x="9331730" y="1372160"/>
                <a:ext cx="5755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1BB4C3-CE5A-0803-386C-39416DACF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730" y="1372160"/>
                <a:ext cx="575547" cy="369332"/>
              </a:xfrm>
              <a:prstGeom prst="rect">
                <a:avLst/>
              </a:prstGeom>
              <a:blipFill>
                <a:blip r:embed="rId20"/>
                <a:stretch>
                  <a:fillRect r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AB3958-8F89-8855-00AE-9103DEA701CA}"/>
              </a:ext>
            </a:extLst>
          </p:cNvPr>
          <p:cNvCxnSpPr>
            <a:cxnSpLocks/>
          </p:cNvCxnSpPr>
          <p:nvPr/>
        </p:nvCxnSpPr>
        <p:spPr>
          <a:xfrm>
            <a:off x="7523837" y="2344653"/>
            <a:ext cx="0" cy="44594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A588B02-806C-28C6-4E4F-3D98C1ACD264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8604120" y="1916538"/>
            <a:ext cx="0" cy="49363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3509294-7910-3917-1DD7-F2A080862875}"/>
              </a:ext>
            </a:extLst>
          </p:cNvPr>
          <p:cNvCxnSpPr>
            <a:cxnSpLocks/>
          </p:cNvCxnSpPr>
          <p:nvPr/>
        </p:nvCxnSpPr>
        <p:spPr>
          <a:xfrm>
            <a:off x="9619504" y="1746989"/>
            <a:ext cx="0" cy="22289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6368122-74C4-C095-5171-A8F320FF752B}"/>
              </a:ext>
            </a:extLst>
          </p:cNvPr>
          <p:cNvCxnSpPr>
            <a:cxnSpLocks/>
          </p:cNvCxnSpPr>
          <p:nvPr/>
        </p:nvCxnSpPr>
        <p:spPr>
          <a:xfrm flipV="1">
            <a:off x="7895525" y="2803973"/>
            <a:ext cx="0" cy="69599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D26BCF9-F61E-0FDA-E50D-9A12F330B611}"/>
              </a:ext>
            </a:extLst>
          </p:cNvPr>
          <p:cNvCxnSpPr>
            <a:cxnSpLocks/>
          </p:cNvCxnSpPr>
          <p:nvPr/>
        </p:nvCxnSpPr>
        <p:spPr>
          <a:xfrm flipV="1">
            <a:off x="8904182" y="2365982"/>
            <a:ext cx="0" cy="1133986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B283451-2A26-5418-C923-88D72C56A01C}"/>
              </a:ext>
            </a:extLst>
          </p:cNvPr>
          <p:cNvCxnSpPr>
            <a:cxnSpLocks/>
          </p:cNvCxnSpPr>
          <p:nvPr/>
        </p:nvCxnSpPr>
        <p:spPr>
          <a:xfrm flipV="1">
            <a:off x="10356486" y="1945614"/>
            <a:ext cx="0" cy="1133986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B8573D9-9C40-A55A-17CC-8FE05F18DCE4}"/>
              </a:ext>
            </a:extLst>
          </p:cNvPr>
          <p:cNvCxnSpPr>
            <a:cxnSpLocks/>
          </p:cNvCxnSpPr>
          <p:nvPr/>
        </p:nvCxnSpPr>
        <p:spPr>
          <a:xfrm>
            <a:off x="9928701" y="1969887"/>
            <a:ext cx="427785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9057E67-F630-F9D1-FF42-BBC80FCAC43B}"/>
                  </a:ext>
                </a:extLst>
              </p:cNvPr>
              <p:cNvSpPr txBox="1"/>
              <p:nvPr/>
            </p:nvSpPr>
            <p:spPr>
              <a:xfrm>
                <a:off x="10350612" y="2137024"/>
                <a:ext cx="5492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=3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highlight>
                    <a:srgbClr val="FFFFFF"/>
                  </a:highlight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9057E67-F630-F9D1-FF42-BBC80FCAC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0612" y="2137024"/>
                <a:ext cx="549207" cy="369332"/>
              </a:xfrm>
              <a:prstGeom prst="rect">
                <a:avLst/>
              </a:prstGeom>
              <a:blipFill>
                <a:blip r:embed="rId21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8D9268F-1653-E1B1-2810-552F0A696CE6}"/>
                  </a:ext>
                </a:extLst>
              </p:cNvPr>
              <p:cNvSpPr txBox="1"/>
              <p:nvPr/>
            </p:nvSpPr>
            <p:spPr>
              <a:xfrm>
                <a:off x="8897745" y="2609739"/>
                <a:ext cx="5492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highlight>
                    <a:srgbClr val="FFFFFF"/>
                  </a:highlight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8D9268F-1653-E1B1-2810-552F0A69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7745" y="2609739"/>
                <a:ext cx="549207" cy="369332"/>
              </a:xfrm>
              <a:prstGeom prst="rect">
                <a:avLst/>
              </a:prstGeom>
              <a:blipFill>
                <a:blip r:embed="rId22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BFB918F-C796-71B5-DCDF-28D2EF479567}"/>
                  </a:ext>
                </a:extLst>
              </p:cNvPr>
              <p:cNvSpPr txBox="1"/>
              <p:nvPr/>
            </p:nvSpPr>
            <p:spPr>
              <a:xfrm>
                <a:off x="7884268" y="2780776"/>
                <a:ext cx="5492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highlight>
                    <a:srgbClr val="FFFFFF"/>
                  </a:highlight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BFB918F-C796-71B5-DCDF-28D2EF479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268" y="2780776"/>
                <a:ext cx="549207" cy="369332"/>
              </a:xfrm>
              <a:prstGeom prst="rect">
                <a:avLst/>
              </a:prstGeom>
              <a:blipFill>
                <a:blip r:embed="rId23"/>
                <a:stretch>
                  <a:fillRect r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7011534-6E0F-35DA-E54E-DD376EAF09C7}"/>
              </a:ext>
            </a:extLst>
          </p:cNvPr>
          <p:cNvCxnSpPr>
            <a:cxnSpLocks/>
          </p:cNvCxnSpPr>
          <p:nvPr/>
        </p:nvCxnSpPr>
        <p:spPr>
          <a:xfrm flipV="1">
            <a:off x="9907277" y="1945614"/>
            <a:ext cx="0" cy="173241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17D3CFD-9952-0EDE-9AE0-D409B335F08F}"/>
                  </a:ext>
                </a:extLst>
              </p:cNvPr>
              <p:cNvSpPr txBox="1"/>
              <p:nvPr/>
            </p:nvSpPr>
            <p:spPr>
              <a:xfrm>
                <a:off x="9867968" y="3259882"/>
                <a:ext cx="5492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𝑀𝐴𝑋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highlight>
                    <a:srgbClr val="FFFFFF"/>
                  </a:highlight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17D3CFD-9952-0EDE-9AE0-D409B335F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968" y="3259882"/>
                <a:ext cx="549207" cy="369332"/>
              </a:xfrm>
              <a:prstGeom prst="rect">
                <a:avLst/>
              </a:prstGeom>
              <a:blipFill>
                <a:blip r:embed="rId24"/>
                <a:stretch>
                  <a:fillRect r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62DA55F-26ED-34B0-E2AD-FF4264C70494}"/>
              </a:ext>
            </a:extLst>
          </p:cNvPr>
          <p:cNvCxnSpPr>
            <a:cxnSpLocks/>
          </p:cNvCxnSpPr>
          <p:nvPr/>
        </p:nvCxnSpPr>
        <p:spPr>
          <a:xfrm flipV="1">
            <a:off x="7257700" y="2790594"/>
            <a:ext cx="0" cy="69599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7883068-7196-D46F-8F2E-FE08180AC91B}"/>
                  </a:ext>
                </a:extLst>
              </p:cNvPr>
              <p:cNvSpPr txBox="1"/>
              <p:nvPr/>
            </p:nvSpPr>
            <p:spPr>
              <a:xfrm>
                <a:off x="6804937" y="3189729"/>
                <a:ext cx="5492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highlight>
                    <a:srgbClr val="FFFFFF"/>
                  </a:highlight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7883068-7196-D46F-8F2E-FE08180AC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7" y="3189729"/>
                <a:ext cx="549207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3E62BCB-F48D-1B85-9F9C-A5137F86B253}"/>
              </a:ext>
            </a:extLst>
          </p:cNvPr>
          <p:cNvCxnSpPr>
            <a:cxnSpLocks/>
          </p:cNvCxnSpPr>
          <p:nvPr/>
        </p:nvCxnSpPr>
        <p:spPr>
          <a:xfrm flipH="1">
            <a:off x="6863113" y="3506247"/>
            <a:ext cx="394587" cy="0"/>
          </a:xfrm>
          <a:prstGeom prst="line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747E567-8985-EB7F-5615-1A21DE63B825}"/>
              </a:ext>
            </a:extLst>
          </p:cNvPr>
          <p:cNvCxnSpPr>
            <a:cxnSpLocks/>
          </p:cNvCxnSpPr>
          <p:nvPr/>
        </p:nvCxnSpPr>
        <p:spPr>
          <a:xfrm flipH="1" flipV="1">
            <a:off x="9686696" y="3656046"/>
            <a:ext cx="242005" cy="10206"/>
          </a:xfrm>
          <a:prstGeom prst="line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2319EF2-69B6-FCF7-9AF6-3C158A875BDE}"/>
              </a:ext>
            </a:extLst>
          </p:cNvPr>
          <p:cNvCxnSpPr>
            <a:cxnSpLocks/>
          </p:cNvCxnSpPr>
          <p:nvPr/>
        </p:nvCxnSpPr>
        <p:spPr>
          <a:xfrm flipV="1">
            <a:off x="9686696" y="2944771"/>
            <a:ext cx="0" cy="69599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CC36DE39-4ED4-0EB2-DD00-18CCE1C08BCE}"/>
                  </a:ext>
                </a:extLst>
              </p:cNvPr>
              <p:cNvSpPr txBox="1"/>
              <p:nvPr/>
            </p:nvSpPr>
            <p:spPr>
              <a:xfrm>
                <a:off x="9522376" y="3327600"/>
                <a:ext cx="5492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highlight>
                    <a:srgbClr val="FFFFFF"/>
                  </a:highlight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CC36DE39-4ED4-0EB2-DD00-18CCE1C08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376" y="3327600"/>
                <a:ext cx="549207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1581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9374D-2D90-6391-57AC-2F58E16D0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5E6A5-EEC4-084F-1207-79F084DC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Crush Core Model Verification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6B6264-95B7-7E33-B8C3-3A94D6D22B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920" y="1476391"/>
                <a:ext cx="3614057" cy="4840216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/>
                  <a:t>Consider a primary Apollo LM strut fixed to ground at a 20° angle with upper segment having mass of 7,063.5 kg and moving at 1.2 m/s subject to lunar gravity at 1.63 m/s</a:t>
                </a:r>
                <a:r>
                  <a:rPr lang="en-US" sz="1600" baseline="30000" dirty="0"/>
                  <a:t>2</a:t>
                </a:r>
              </a:p>
              <a:p>
                <a:r>
                  <a:rPr lang="en-US" sz="1600" dirty="0"/>
                  <a:t>Conservation of energy can predict the stroke result from these initial conditions</a:t>
                </a:r>
              </a:p>
              <a:p>
                <a:r>
                  <a:rPr lang="en-US" sz="1600" b="1" dirty="0"/>
                  <a:t>The numerical model matches prediction with 0.02% error</a:t>
                </a:r>
              </a:p>
              <a:p>
                <a:r>
                  <a:rPr lang="en-US" sz="1600" dirty="0"/>
                  <a:t>An </a:t>
                </a:r>
                <a:r>
                  <a:rPr lang="en-US" sz="1600" b="1" dirty="0"/>
                  <a:t>additional damping </a:t>
                </a:r>
                <a:r>
                  <a:rPr lang="en-US" sz="1600" dirty="0"/>
                  <a:t>term can be applied proportional to the strut velocity to </a:t>
                </a:r>
                <a:r>
                  <a:rPr lang="en-US" sz="1600" b="1" dirty="0"/>
                  <a:t>prevent oscillations </a:t>
                </a:r>
                <a:r>
                  <a:rPr lang="en-US" sz="1600" dirty="0"/>
                  <a:t>from effective elasticity introduced by the load/unload activation</a:t>
                </a:r>
              </a:p>
              <a:p>
                <a:r>
                  <a:rPr lang="en-US" sz="1600" dirty="0"/>
                  <a:t>The damping coefficient, 𝑐 = 2𝜁𝜔, where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𝑏𝑟𝑎𝑘𝑒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600" dirty="0"/>
                  <a:t> corresponds to the stage crush load and total vehicle mass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6B6264-95B7-7E33-B8C3-3A94D6D22B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920" y="1476391"/>
                <a:ext cx="3614057" cy="4840216"/>
              </a:xfrm>
              <a:blipFill>
                <a:blip r:embed="rId2"/>
                <a:stretch>
                  <a:fillRect l="-699" t="-1047" r="-1049" b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87D6640-AD28-4144-7BA9-C1C81F105CA8}"/>
              </a:ext>
            </a:extLst>
          </p:cNvPr>
          <p:cNvGrpSpPr/>
          <p:nvPr/>
        </p:nvGrpSpPr>
        <p:grpSpPr>
          <a:xfrm>
            <a:off x="3908361" y="1729648"/>
            <a:ext cx="8029639" cy="2689580"/>
            <a:chOff x="4055447" y="3318566"/>
            <a:chExt cx="5476875" cy="18345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97577C-03B8-ACF8-75AA-149AAD481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447" y="3318566"/>
              <a:ext cx="961390" cy="183451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343050-21AE-C990-2BBA-79F8AFE4A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837" y="3370000"/>
              <a:ext cx="4515485" cy="173164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D3830A-22DC-12F9-4A9B-7997151E036E}"/>
                  </a:ext>
                </a:extLst>
              </p:cNvPr>
              <p:cNvSpPr txBox="1"/>
              <p:nvPr/>
            </p:nvSpPr>
            <p:spPr>
              <a:xfrm>
                <a:off x="3840480" y="4656244"/>
                <a:ext cx="7841679" cy="4834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COE: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𝑚𝑔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i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0" i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𝑚𝑔</m:t>
                    </m:r>
                    <m:func>
                      <m:func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D3830A-22DC-12F9-4A9B-7997151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80" y="4656244"/>
                <a:ext cx="7841679" cy="483466"/>
              </a:xfrm>
              <a:prstGeom prst="rect">
                <a:avLst/>
              </a:prstGeom>
              <a:blipFill>
                <a:blip r:embed="rId5"/>
                <a:stretch>
                  <a:fillRect l="-64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3C86DC-9C22-C08B-4BD5-EEA48B8EAB21}"/>
                  </a:ext>
                </a:extLst>
              </p:cNvPr>
              <p:cNvSpPr txBox="1"/>
              <p:nvPr/>
            </p:nvSpPr>
            <p:spPr>
              <a:xfrm>
                <a:off x="3840480" y="5249255"/>
                <a:ext cx="8229600" cy="1314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Plug: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7,063.5∗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1.63∗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0.254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i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>
                        <a:latin typeface="Cambria Math" panose="02040503050406030204" pitchFamily="18" charset="0"/>
                      </a:rPr>
                      <m:t>063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.5∗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1.2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tos" panose="020B0004020202020204" pitchFamily="34" charset="0"/>
                      </a:rPr>
                      <m:t>20</m:t>
                    </m:r>
                    <m:r>
                      <m:rPr>
                        <m:nor/>
                      </m:rPr>
                      <a:rPr lang="en-US" b="0" i="0" kern="1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tos" panose="020B0004020202020204" pitchFamily="34" charset="0"/>
                      </a:rPr>
                      <m:t>,</m:t>
                    </m:r>
                    <m:r>
                      <m:rPr>
                        <m:nor/>
                      </m:rPr>
                      <a:rPr lang="en-US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tos" panose="020B0004020202020204" pitchFamily="34" charset="0"/>
                      </a:rPr>
                      <m:t>017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∗0.254</m:t>
                    </m:r>
                    <m:r>
                      <a:rPr lang="en-US" b="0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tos" panose="020B0004020202020204" pitchFamily="34" charset="0"/>
                      </a:rPr>
                      <m:t>42,358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0" i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0.23∗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>
                        <a:latin typeface="Cambria Math" panose="02040503050406030204" pitchFamily="18" charset="0"/>
                      </a:rPr>
                      <m:t>063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∗1.63∗</m:t>
                    </m:r>
                    <m:func>
                      <m:func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0.254</m:t>
                        </m:r>
                        <m:r>
                          <a:rPr lang="en-US" b="0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b="1" dirty="0"/>
                  <a:t>Solve: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=0.0779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0.3319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𝒔𝒊𝒎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=0.3320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𝑒𝑟𝑜𝑟𝑟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=0.02%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3C86DC-9C22-C08B-4BD5-EEA48B8EA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80" y="5249255"/>
                <a:ext cx="8229600" cy="1314462"/>
              </a:xfrm>
              <a:prstGeom prst="rect">
                <a:avLst/>
              </a:prstGeom>
              <a:blipFill>
                <a:blip r:embed="rId6"/>
                <a:stretch>
                  <a:fillRect l="-61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4618A2F-B60F-845A-1A9B-E149663E78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17854" y="1836955"/>
            <a:ext cx="6364305" cy="24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1305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S_Internal_PPT Template_NOV 2015">
  <a:themeElements>
    <a:clrScheme name="October 2015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S Internal Aug2017.potx" id="{8FF999BE-7285-4880-B10B-DB8DBBB72F74}" vid="{EA2B29C6-6498-4B13-BA9A-1EEEE13B07A3}"/>
    </a:ext>
  </a:extLst>
</a:theme>
</file>

<file path=ppt/theme/theme3.xml><?xml version="1.0" encoding="utf-8"?>
<a:theme xmlns:a="http://schemas.openxmlformats.org/drawingml/2006/main" name="Mo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on Theme" id="{49B2B8FB-865A-4536-80DD-C91FE41A2354}" vid="{1D5331C3-CADC-481A-B933-FC8D7D318DD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1E46EC88B65946A997D67E05301117" ma:contentTypeVersion="9" ma:contentTypeDescription="Create a new document." ma:contentTypeScope="" ma:versionID="978fda20176396249ee738919363c5d6">
  <xsd:schema xmlns:xsd="http://www.w3.org/2001/XMLSchema" xmlns:xs="http://www.w3.org/2001/XMLSchema" xmlns:p="http://schemas.microsoft.com/office/2006/metadata/properties" xmlns:ns3="1d2f0f8c-24da-45bc-9f0f-5e8c1401751b" targetNamespace="http://schemas.microsoft.com/office/2006/metadata/properties" ma:root="true" ma:fieldsID="eed1ccea8433d51e4d0e6a0f37c511f1" ns3:_="">
    <xsd:import namespace="1d2f0f8c-24da-45bc-9f0f-5e8c1401751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f0f8c-24da-45bc-9f0f-5e8c1401751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d2f0f8c-24da-45bc-9f0f-5e8c1401751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7AF1F5-77BC-4A66-9DFF-A4F6DBA44651}">
  <ds:schemaRefs>
    <ds:schemaRef ds:uri="1d2f0f8c-24da-45bc-9f0f-5e8c140175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58AF43E-7A70-4A6D-B50B-DADDCDB2CFCA}">
  <ds:schemaRefs>
    <ds:schemaRef ds:uri="http://schemas.microsoft.com/office/2006/metadata/properties"/>
    <ds:schemaRef ds:uri="1d2f0f8c-24da-45bc-9f0f-5e8c1401751b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213A7AA-5F12-425F-92F8-61732BF6B15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TRN_Position_Underweighting_Tests 1</Template>
  <TotalTime>6125</TotalTime>
  <Words>2507</Words>
  <Application>Microsoft Macintosh PowerPoint</Application>
  <PresentationFormat>Widescreen</PresentationFormat>
  <Paragraphs>567</Paragraphs>
  <Slides>23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55 Helvetica Roman</vt:lpstr>
      <vt:lpstr>Arial</vt:lpstr>
      <vt:lpstr>Arial Narrow</vt:lpstr>
      <vt:lpstr>Calibri</vt:lpstr>
      <vt:lpstr>Calibri Light</vt:lpstr>
      <vt:lpstr>Cambria Math</vt:lpstr>
      <vt:lpstr>Century Gothic</vt:lpstr>
      <vt:lpstr>Helvetica</vt:lpstr>
      <vt:lpstr>Lucida Grande</vt:lpstr>
      <vt:lpstr>LucidaGrande</vt:lpstr>
      <vt:lpstr>Symbol</vt:lpstr>
      <vt:lpstr>Times New Roman</vt:lpstr>
      <vt:lpstr>Wingdings</vt:lpstr>
      <vt:lpstr>Custom Design</vt:lpstr>
      <vt:lpstr>SLS_Internal_PPT Template_NOV 2015</vt:lpstr>
      <vt:lpstr>Moon Theme</vt:lpstr>
      <vt:lpstr>Apollo 11 Lunar Module Touchdown Dynamics Reconstruction V&amp;V for Human Landing Systems    </vt:lpstr>
      <vt:lpstr>GLASS Touchdown Simulation</vt:lpstr>
      <vt:lpstr>Touchdown Simulation Verification and Validation</vt:lpstr>
      <vt:lpstr>Apollo Lunar Module</vt:lpstr>
      <vt:lpstr>Landing Gear Geometry</vt:lpstr>
      <vt:lpstr>Landing Gear Diagram</vt:lpstr>
      <vt:lpstr>Crush Core Attenuators</vt:lpstr>
      <vt:lpstr>Load-Stroke Model</vt:lpstr>
      <vt:lpstr>Crush Core Model Verification</vt:lpstr>
      <vt:lpstr>Footpad Contact Diagram</vt:lpstr>
      <vt:lpstr>Regolith Contact Model – Normal Component</vt:lpstr>
      <vt:lpstr>Regolith Contact Model – Tangential Component</vt:lpstr>
      <vt:lpstr>Contact Model Parameters</vt:lpstr>
      <vt:lpstr>Contact Model Verification</vt:lpstr>
      <vt:lpstr>Performance Bounds “Doghouse”</vt:lpstr>
      <vt:lpstr>MSC Adams Bounding Performance Videos</vt:lpstr>
      <vt:lpstr>Apollo 11 Tail Off Thrust</vt:lpstr>
      <vt:lpstr>Zupp Landing Event</vt:lpstr>
      <vt:lpstr>Zupp Comparison</vt:lpstr>
      <vt:lpstr>Adams Landing Event</vt:lpstr>
      <vt:lpstr>Adams Comparison</vt:lpstr>
      <vt:lpstr>Strut Stroke Comparisons</vt:lpstr>
      <vt:lpstr>PowerPoint Presentation</vt:lpstr>
    </vt:vector>
  </TitlesOfParts>
  <Company>NASA OCIO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Newcomb, Andrew J. (MSFC-EV42)[ESSCA]</dc:creator>
  <cp:lastModifiedBy>Ali, Rekesh M. (MSFC-EV42)[ESSCA]</cp:lastModifiedBy>
  <cp:revision>48</cp:revision>
  <dcterms:created xsi:type="dcterms:W3CDTF">2025-06-26T16:27:33Z</dcterms:created>
  <dcterms:modified xsi:type="dcterms:W3CDTF">2026-01-26T02:51:17Z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0x010100FA1E46EC88B65946A997D67E05301117</vt:lpwstr>
  </property>
</Properties>
</file>