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21"/>
  </p:notesMasterIdLst>
  <p:sldIdLst>
    <p:sldId id="38268" r:id="rId5"/>
    <p:sldId id="449" r:id="rId6"/>
    <p:sldId id="2147376200" r:id="rId7"/>
    <p:sldId id="2147376198" r:id="rId8"/>
    <p:sldId id="261" r:id="rId9"/>
    <p:sldId id="38278" r:id="rId10"/>
    <p:sldId id="38280" r:id="rId11"/>
    <p:sldId id="38279" r:id="rId12"/>
    <p:sldId id="38281" r:id="rId13"/>
    <p:sldId id="38282" r:id="rId14"/>
    <p:sldId id="38283" r:id="rId15"/>
    <p:sldId id="1161" r:id="rId16"/>
    <p:sldId id="38286" r:id="rId17"/>
    <p:sldId id="2147376199" r:id="rId18"/>
    <p:sldId id="38284" r:id="rId19"/>
    <p:sldId id="382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CD2914-5465-CA2A-2437-BF8D375D9E69}" name="Lehnhardt, Emma {she, her} (JSC-MP111)" initials="LE{h(M" userId="S::elehnhar@ndc.nasa.gov::dee1854e-abe8-4c1f-93a6-a7786032f4fd" providerId="AD"/>
  <p188:author id="{41C59B1F-CC46-677B-8358-3C37D1C4E82B}" name="Guzman Andara, Javier G. (JSC-EV811)[AMENTUM TECHNOLOGY, INC]" initials="JG" userId="S::jgguzman@ndc.nasa.gov::24a1cc7a-521d-487a-a96c-6de4c095e6b0" providerId="AD"/>
  <p188:author id="{29E740C6-70D8-2F3E-1D31-42AA7971A736}" name="Quasny, Jarrett C. (JSC-MP111)" initials="QJC(M" userId="S::jquasny@ndc.nasa.gov::ce97dc5b-117c-4cb6-b7c7-160ca937382c" providerId="AD"/>
  <p188:author id="{342947FD-AB3F-B7E4-F772-53D48B7D3F7A}" name="Carolyn Bond" initials="CB" userId="S::ckbond@ndc.nasa.gov::5a3f0275-60f6-4878-951f-94559a6cd1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ustain, E Rose W (JSC-MP111)" initials="MERW(" lastIdx="1" clrIdx="0">
    <p:extLst>
      <p:ext uri="{19B8F6BF-5375-455C-9EA6-DF929625EA0E}">
        <p15:presenceInfo xmlns:p15="http://schemas.microsoft.com/office/powerpoint/2012/main" userId="S-1-5-21-330711430-3775241029-4075259233-40109" providerId="AD"/>
      </p:ext>
    </p:extLst>
  </p:cmAuthor>
  <p:cmAuthor id="2" name="Mustain, E Rose W (JSC-MP111)" initials="MERW( [2]" lastIdx="11" clrIdx="1">
    <p:extLst>
      <p:ext uri="{19B8F6BF-5375-455C-9EA6-DF929625EA0E}">
        <p15:presenceInfo xmlns:p15="http://schemas.microsoft.com/office/powerpoint/2012/main" userId="S::emustain@ndc.nasa.gov::6270b1e0-a90e-4567-a386-cbe98471344e" providerId="AD"/>
      </p:ext>
    </p:extLst>
  </p:cmAuthor>
  <p:cmAuthor id="3" name="Bond, Kay (JSC-MP111)" initials="BK(" lastIdx="1" clrIdx="2">
    <p:extLst>
      <p:ext uri="{19B8F6BF-5375-455C-9EA6-DF929625EA0E}">
        <p15:presenceInfo xmlns:p15="http://schemas.microsoft.com/office/powerpoint/2012/main" userId="S::ckbond@ndc.nasa.gov::5a3f0275-60f6-4878-951f-94559a6cd1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DB0EAC-A7F8-4D48-A047-E1E2BF82F685}" type="datetimeFigureOut">
              <a:rPr lang="en-US" smtClean="0"/>
              <a:t>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A89208-19D7-9E47-969D-1A76A4CEEE29}" type="slidenum">
              <a:rPr lang="en-US" smtClean="0"/>
              <a:t>‹#›</a:t>
            </a:fld>
            <a:endParaRPr lang="en-US"/>
          </a:p>
        </p:txBody>
      </p:sp>
    </p:spTree>
    <p:extLst>
      <p:ext uri="{BB962C8B-B14F-4D97-AF65-F5344CB8AC3E}">
        <p14:creationId xmlns:p14="http://schemas.microsoft.com/office/powerpoint/2010/main" val="44664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a:solidFill>
                <a:srgbClr val="1B1B1B"/>
              </a:solidFill>
              <a:effectLst/>
              <a:latin typeface="Public Sans Web"/>
            </a:endParaRPr>
          </a:p>
        </p:txBody>
      </p:sp>
    </p:spTree>
    <p:extLst>
      <p:ext uri="{BB962C8B-B14F-4D97-AF65-F5344CB8AC3E}">
        <p14:creationId xmlns:p14="http://schemas.microsoft.com/office/powerpoint/2010/main" val="3625878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Lunar Gateway Launch, mapped. Gateway's first elements, the Power and Propulsion Element and HALO (Habitation and Logistics Outpost), will launch together to lunar orbit, where they’ll set the stage for Artemis IV: the first Gateway assembly mission. During this milestone mission, the Artemis IV crew will deliver the European Space Agency's Lunar I-</a:t>
            </a:r>
            <a:r>
              <a:rPr lang="en-US" dirty="0" err="1"/>
              <a:t>Hab</a:t>
            </a:r>
            <a:r>
              <a:rPr lang="en-US" dirty="0"/>
              <a:t>, dock it to HALO, and enter the space station for the very first time.</a:t>
            </a:r>
          </a:p>
          <a:p>
            <a:endParaRPr lang="en-US" dirty="0"/>
          </a:p>
          <a:p>
            <a:r>
              <a:rPr lang="en-US" dirty="0"/>
              <a:t>NASA is currently targeting a 2027 launch for HALO and the Power and Propulsion Element. This timeline allows for the roughly year-long journey to lunar orbit and ensures everything is in place ahead of Artemis IV.</a:t>
            </a:r>
          </a:p>
        </p:txBody>
      </p:sp>
    </p:spTree>
    <p:extLst>
      <p:ext uri="{BB962C8B-B14F-4D97-AF65-F5344CB8AC3E}">
        <p14:creationId xmlns:p14="http://schemas.microsoft.com/office/powerpoint/2010/main" val="70451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a:t>Click to edit Master title style</a:t>
            </a:r>
          </a:p>
        </p:txBody>
      </p:sp>
      <p:sp>
        <p:nvSpPr>
          <p:cNvPr id="3" name="Content Placeholder 2"/>
          <p:cNvSpPr>
            <a:spLocks noGrp="1"/>
          </p:cNvSpPr>
          <p:nvPr>
            <p:ph idx="1"/>
          </p:nvPr>
        </p:nvSpPr>
        <p:spPr/>
        <p:txBody>
          <a:bodyPr/>
          <a:lstStyle>
            <a:lvl1pPr>
              <a:spcBef>
                <a:spcPts val="0"/>
              </a:spcBef>
              <a:spcAft>
                <a:spcPts val="600"/>
              </a:spcAft>
              <a:defRPr sz="2000"/>
            </a:lvl1pPr>
            <a:lvl2pPr>
              <a:spcBef>
                <a:spcPts val="0"/>
              </a:spcBef>
              <a:spcAft>
                <a:spcPts val="600"/>
              </a:spcAft>
              <a:defRPr/>
            </a:lvl2pPr>
            <a:lvl3pPr>
              <a:spcBef>
                <a:spcPts val="0"/>
              </a:spcBef>
              <a:spcAft>
                <a:spcPts val="600"/>
              </a:spcAft>
              <a:defRPr/>
            </a:lvl3pPr>
            <a:lvl4pPr>
              <a:spcBef>
                <a:spcPts val="0"/>
              </a:spcBef>
              <a:spcAft>
                <a:spcPts val="600"/>
              </a:spcAft>
              <a:defRPr/>
            </a:lvl4pPr>
            <a:lvl5pPr>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10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D19236-26AD-6DE6-1C46-39B5D31BB3AB}"/>
              </a:ext>
            </a:extLst>
          </p:cNvPr>
          <p:cNvPicPr>
            <a:picLocks noChangeAspect="1"/>
          </p:cNvPicPr>
          <p:nvPr userDrawn="1"/>
        </p:nvPicPr>
        <p:blipFill>
          <a:blip r:embed="rId2"/>
          <a:stretch>
            <a:fillRect/>
          </a:stretch>
        </p:blipFill>
        <p:spPr>
          <a:xfrm>
            <a:off x="-1" y="-21142"/>
            <a:ext cx="12192000" cy="6900284"/>
          </a:xfrm>
          <a:prstGeom prst="rect">
            <a:avLst/>
          </a:prstGeom>
        </p:spPr>
      </p:pic>
      <p:pic>
        <p:nvPicPr>
          <p:cNvPr id="5" name="Picture 4" descr="Logo&#10;&#10;Description automatically generated">
            <a:extLst>
              <a:ext uri="{FF2B5EF4-FFF2-40B4-BE49-F238E27FC236}">
                <a16:creationId xmlns:a16="http://schemas.microsoft.com/office/drawing/2014/main" id="{A9DF2593-CBD4-EFF3-5B00-A88C25094AB6}"/>
              </a:ext>
            </a:extLst>
          </p:cNvPr>
          <p:cNvPicPr>
            <a:picLocks noChangeAspect="1"/>
          </p:cNvPicPr>
          <p:nvPr userDrawn="1"/>
        </p:nvPicPr>
        <p:blipFill>
          <a:blip r:embed="rId3"/>
          <a:stretch>
            <a:fillRect/>
          </a:stretch>
        </p:blipFill>
        <p:spPr>
          <a:xfrm>
            <a:off x="9831840" y="-21142"/>
            <a:ext cx="2360159" cy="2089321"/>
          </a:xfrm>
          <a:prstGeom prst="rect">
            <a:avLst/>
          </a:prstGeom>
        </p:spPr>
      </p:pic>
    </p:spTree>
    <p:extLst>
      <p:ext uri="{BB962C8B-B14F-4D97-AF65-F5344CB8AC3E}">
        <p14:creationId xmlns:p14="http://schemas.microsoft.com/office/powerpoint/2010/main" val="194422510"/>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0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11" Type="http://schemas.microsoft.com/office/2007/relationships/hdphoto" Target="../media/hdphoto1.wdp"/><Relationship Id="rId5" Type="http://schemas.openxmlformats.org/officeDocument/2006/relationships/theme" Target="../theme/theme1.xml"/><Relationship Id="rId10"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userDrawn="1"/>
        </p:nvSpPr>
        <p:spPr bwMode="auto">
          <a:xfrm>
            <a:off x="0" y="0"/>
            <a:ext cx="12192000" cy="846138"/>
          </a:xfrm>
          <a:prstGeom prst="rect">
            <a:avLst/>
          </a:prstGeom>
          <a:solidFill>
            <a:srgbClr val="000000"/>
          </a:solidFill>
          <a:ln>
            <a:noFill/>
          </a:ln>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defTabSz="457200" eaLnBrk="1" fontAlgn="base" hangingPunct="1">
              <a:spcBef>
                <a:spcPct val="20000"/>
              </a:spcBef>
              <a:spcAft>
                <a:spcPct val="0"/>
              </a:spcAft>
              <a:defRPr/>
            </a:pPr>
            <a:endParaRPr lang="en-US" altLang="en-US" sz="1800">
              <a:solidFill>
                <a:srgbClr val="000000"/>
              </a:solidFill>
              <a:latin typeface="Arial" pitchFamily="34" charset="0"/>
              <a:cs typeface="ＭＳ Ｐゴシック" charset="0"/>
            </a:endParaRPr>
          </a:p>
        </p:txBody>
      </p:sp>
      <p:sp>
        <p:nvSpPr>
          <p:cNvPr id="1028" name="Title Placeholder 1"/>
          <p:cNvSpPr>
            <a:spLocks noGrp="1"/>
          </p:cNvSpPr>
          <p:nvPr>
            <p:ph type="title"/>
          </p:nvPr>
        </p:nvSpPr>
        <p:spPr bwMode="auto">
          <a:xfrm>
            <a:off x="854578" y="232912"/>
            <a:ext cx="8069909" cy="56194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Text Placeholder 2"/>
          <p:cNvSpPr>
            <a:spLocks noGrp="1"/>
          </p:cNvSpPr>
          <p:nvPr>
            <p:ph type="body" idx="1"/>
          </p:nvPr>
        </p:nvSpPr>
        <p:spPr bwMode="auto">
          <a:xfrm>
            <a:off x="609600" y="1003303"/>
            <a:ext cx="10972800" cy="5122863"/>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p:cNvSpPr txBox="1"/>
          <p:nvPr userDrawn="1"/>
        </p:nvSpPr>
        <p:spPr>
          <a:xfrm>
            <a:off x="10723594" y="6480742"/>
            <a:ext cx="1323703" cy="307777"/>
          </a:xfrm>
          <a:prstGeom prst="rect">
            <a:avLst/>
          </a:prstGeom>
          <a:noFill/>
        </p:spPr>
        <p:txBody>
          <a:bodyPr wrap="square" rtlCol="0">
            <a:spAutoFit/>
          </a:bodyPr>
          <a:lstStyle/>
          <a:p>
            <a:pPr algn="r"/>
            <a:fld id="{74E5DB78-4BDE-46FE-B77E-1696301DFFBD}" type="slidenum">
              <a:rPr lang="en-US" sz="1400" smtClean="0">
                <a:latin typeface="Arial"/>
                <a:cs typeface="Arial"/>
              </a:rPr>
              <a:pPr algn="r"/>
              <a:t>‹#›</a:t>
            </a:fld>
            <a:endParaRPr lang="en-US" sz="1400">
              <a:latin typeface="Arial"/>
              <a:cs typeface="Arial"/>
            </a:endParaRPr>
          </a:p>
        </p:txBody>
      </p:sp>
      <p:pic>
        <p:nvPicPr>
          <p:cNvPr id="8" name="Picture 7"/>
          <p:cNvPicPr>
            <a:picLocks noChangeAspect="1"/>
          </p:cNvPicPr>
          <p:nvPr userDrawn="1"/>
        </p:nvPicPr>
        <p:blipFill>
          <a:blip r:embed="rId6"/>
          <a:stretch>
            <a:fillRect/>
          </a:stretch>
        </p:blipFill>
        <p:spPr>
          <a:xfrm>
            <a:off x="10593573" y="69273"/>
            <a:ext cx="756742" cy="756742"/>
          </a:xfrm>
          <a:prstGeom prst="rect">
            <a:avLst/>
          </a:prstGeom>
        </p:spPr>
      </p:pic>
      <p:pic>
        <p:nvPicPr>
          <p:cNvPr id="3" name="Picture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69273"/>
            <a:ext cx="854578" cy="707591"/>
          </a:xfrm>
          <a:prstGeom prst="rect">
            <a:avLst/>
          </a:prstGeom>
        </p:spPr>
      </p:pic>
      <p:sp>
        <p:nvSpPr>
          <p:cNvPr id="9" name="Title 1">
            <a:extLst>
              <a:ext uri="{FF2B5EF4-FFF2-40B4-BE49-F238E27FC236}">
                <a16:creationId xmlns:a16="http://schemas.microsoft.com/office/drawing/2014/main" id="{5B27137B-A67D-48B8-B26F-23CAD0D7C773}"/>
              </a:ext>
            </a:extLst>
          </p:cNvPr>
          <p:cNvSpPr txBox="1">
            <a:spLocks/>
          </p:cNvSpPr>
          <p:nvPr userDrawn="1"/>
        </p:nvSpPr>
        <p:spPr bwMode="auto">
          <a:xfrm>
            <a:off x="2967770" y="-11386"/>
            <a:ext cx="5642631" cy="24429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400" b="1" kern="1200">
                <a:solidFill>
                  <a:schemeClr val="bg1"/>
                </a:solidFill>
                <a:latin typeface="Arial"/>
                <a:ea typeface="ヒラギノ角ゴ Pro W3" charset="-128"/>
                <a:cs typeface="Arial"/>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lgn="ctr"/>
            <a:endParaRPr lang="en-US" sz="1400" dirty="0">
              <a:solidFill>
                <a:srgbClr val="C00000"/>
              </a:solidFill>
            </a:endParaRPr>
          </a:p>
        </p:txBody>
      </p:sp>
      <p:pic>
        <p:nvPicPr>
          <p:cNvPr id="4" name="Picture 3" descr="Logo&#10;&#10;Description automatically generated">
            <a:extLst>
              <a:ext uri="{FF2B5EF4-FFF2-40B4-BE49-F238E27FC236}">
                <a16:creationId xmlns:a16="http://schemas.microsoft.com/office/drawing/2014/main" id="{F0961B20-C366-78F6-02AE-C447581560AD}"/>
              </a:ext>
            </a:extLst>
          </p:cNvPr>
          <p:cNvPicPr>
            <a:picLocks noChangeAspect="1"/>
          </p:cNvPicPr>
          <p:nvPr userDrawn="1"/>
        </p:nvPicPr>
        <p:blipFill>
          <a:blip r:embed="rId8"/>
          <a:stretch>
            <a:fillRect/>
          </a:stretch>
        </p:blipFill>
        <p:spPr>
          <a:xfrm>
            <a:off x="11276282" y="35663"/>
            <a:ext cx="891656" cy="789334"/>
          </a:xfrm>
          <a:prstGeom prst="rect">
            <a:avLst/>
          </a:prstGeom>
        </p:spPr>
      </p:pic>
      <p:sp>
        <p:nvSpPr>
          <p:cNvPr id="5" name="TextBox 4">
            <a:extLst>
              <a:ext uri="{FF2B5EF4-FFF2-40B4-BE49-F238E27FC236}">
                <a16:creationId xmlns:a16="http://schemas.microsoft.com/office/drawing/2014/main" id="{13CCCC02-69CF-E29A-7953-6E7AF07BDF19}"/>
              </a:ext>
            </a:extLst>
          </p:cNvPr>
          <p:cNvSpPr txBox="1"/>
          <p:nvPr userDrawn="1"/>
        </p:nvSpPr>
        <p:spPr>
          <a:xfrm>
            <a:off x="2221622" y="6471199"/>
            <a:ext cx="7748757" cy="307777"/>
          </a:xfrm>
          <a:prstGeom prst="rect">
            <a:avLst/>
          </a:prstGeom>
          <a:noFill/>
        </p:spPr>
        <p:txBody>
          <a:bodyPr wrap="square">
            <a:spAutoFit/>
          </a:bodyPr>
          <a:lstStyle/>
          <a:p>
            <a:pPr algn="ctr"/>
            <a:r>
              <a:rPr lang="en-US" sz="1400" i="1" dirty="0">
                <a:effectLst/>
              </a:rPr>
              <a:t>This document has been approved for public release per DAA # </a:t>
            </a:r>
            <a:r>
              <a:rPr lang="en-US" sz="1400" i="1" dirty="0">
                <a:solidFill>
                  <a:srgbClr val="FF0000"/>
                </a:solidFill>
                <a:effectLst/>
              </a:rPr>
              <a:t>[insert STI and TN # here]</a:t>
            </a:r>
            <a:endParaRPr lang="en-US" sz="1400" dirty="0">
              <a:solidFill>
                <a:srgbClr val="FF0000"/>
              </a:solidFill>
            </a:endParaRPr>
          </a:p>
        </p:txBody>
      </p:sp>
      <p:pic>
        <p:nvPicPr>
          <p:cNvPr id="6" name="Picture 5">
            <a:extLst>
              <a:ext uri="{FF2B5EF4-FFF2-40B4-BE49-F238E27FC236}">
                <a16:creationId xmlns:a16="http://schemas.microsoft.com/office/drawing/2014/main" id="{2EA24F55-232A-3CA4-B2DA-7E14F16F8B2E}"/>
              </a:ext>
            </a:extLst>
          </p:cNvPr>
          <p:cNvPicPr>
            <a:picLocks noChangeAspect="1"/>
          </p:cNvPicPr>
          <p:nvPr userDrawn="1"/>
        </p:nvPicPr>
        <p:blipFill>
          <a:blip r:embed="rId9"/>
          <a:stretch>
            <a:fillRect/>
          </a:stretch>
        </p:blipFill>
        <p:spPr>
          <a:xfrm>
            <a:off x="9766172" y="8878"/>
            <a:ext cx="851684" cy="818885"/>
          </a:xfrm>
          <a:prstGeom prst="ellipse">
            <a:avLst/>
          </a:prstGeom>
        </p:spPr>
      </p:pic>
      <p:grpSp>
        <p:nvGrpSpPr>
          <p:cNvPr id="7" name="Group 6">
            <a:extLst>
              <a:ext uri="{FF2B5EF4-FFF2-40B4-BE49-F238E27FC236}">
                <a16:creationId xmlns:a16="http://schemas.microsoft.com/office/drawing/2014/main" id="{11CC5E18-FC70-6B29-3EF2-1095223E6677}"/>
              </a:ext>
            </a:extLst>
          </p:cNvPr>
          <p:cNvGrpSpPr>
            <a:grpSpLocks noChangeAspect="1"/>
          </p:cNvGrpSpPr>
          <p:nvPr userDrawn="1"/>
        </p:nvGrpSpPr>
        <p:grpSpPr>
          <a:xfrm>
            <a:off x="8982043" y="28460"/>
            <a:ext cx="784129" cy="766401"/>
            <a:chOff x="1864659" y="833718"/>
            <a:chExt cx="5154706" cy="5038164"/>
          </a:xfrm>
        </p:grpSpPr>
        <p:sp>
          <p:nvSpPr>
            <p:cNvPr id="10" name="Oval 9">
              <a:extLst>
                <a:ext uri="{FF2B5EF4-FFF2-40B4-BE49-F238E27FC236}">
                  <a16:creationId xmlns:a16="http://schemas.microsoft.com/office/drawing/2014/main" id="{A640E6D1-A6DB-CD4B-2ADF-C4D67981C3D8}"/>
                </a:ext>
              </a:extLst>
            </p:cNvPr>
            <p:cNvSpPr/>
            <p:nvPr/>
          </p:nvSpPr>
          <p:spPr>
            <a:xfrm>
              <a:off x="1970701" y="918470"/>
              <a:ext cx="4855464" cy="4855464"/>
            </a:xfrm>
            <a:prstGeom prst="ellipse">
              <a:avLst/>
            </a:prstGeom>
            <a:solidFill>
              <a:srgbClr val="090E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Logo, company name&#10;&#10;Description automatically generated">
              <a:extLst>
                <a:ext uri="{FF2B5EF4-FFF2-40B4-BE49-F238E27FC236}">
                  <a16:creationId xmlns:a16="http://schemas.microsoft.com/office/drawing/2014/main" id="{678466B7-3F53-BECA-45B7-F365E127B1F5}"/>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8457" t="8805" r="7027" b="8589"/>
            <a:stretch/>
          </p:blipFill>
          <p:spPr>
            <a:xfrm>
              <a:off x="1864659" y="833718"/>
              <a:ext cx="5154706" cy="5038164"/>
            </a:xfrm>
            <a:prstGeom prst="rect">
              <a:avLst/>
            </a:prstGeom>
          </p:spPr>
        </p:pic>
      </p:grpSp>
    </p:spTree>
    <p:extLst>
      <p:ext uri="{BB962C8B-B14F-4D97-AF65-F5344CB8AC3E}">
        <p14:creationId xmlns:p14="http://schemas.microsoft.com/office/powerpoint/2010/main" val="1019810915"/>
      </p:ext>
    </p:extLst>
  </p:cSld>
  <p:clrMap bg1="lt1" tx1="dk1" bg2="lt2" tx2="dk2" accent1="accent1" accent2="accent2" accent3="accent3" accent4="accent4" accent5="accent5" accent6="accent6" hlink="hlink" folHlink="folHlink"/>
  <p:sldLayoutIdLst>
    <p:sldLayoutId id="2147483662" r:id="rId1"/>
    <p:sldLayoutId id="2147483666" r:id="rId2"/>
    <p:sldLayoutId id="2147483729" r:id="rId3"/>
    <p:sldLayoutId id="2147484019" r:id="rId4"/>
  </p:sldLayoutIdLst>
  <p:transition advClick="0"/>
  <p:hf hdr="0" dt="0"/>
  <p:txStyles>
    <p:titleStyle>
      <a:lvl1pPr algn="l" defTabSz="457200" rtl="0" eaLnBrk="0" fontAlgn="base" hangingPunct="0">
        <a:spcBef>
          <a:spcPct val="0"/>
        </a:spcBef>
        <a:spcAft>
          <a:spcPct val="0"/>
        </a:spcAft>
        <a:defRPr sz="2400" b="1" kern="1200">
          <a:solidFill>
            <a:schemeClr val="bg1"/>
          </a:solidFill>
          <a:latin typeface="Arial"/>
          <a:ea typeface="ヒラギノ角ゴ Pro W3" charset="-128"/>
          <a:cs typeface="Arial"/>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177800" indent="-177800" algn="l" defTabSz="457200" rtl="0" eaLnBrk="0" fontAlgn="base" hangingPunct="0">
        <a:spcBef>
          <a:spcPts val="0"/>
        </a:spcBef>
        <a:spcAft>
          <a:spcPts val="600"/>
        </a:spcAft>
        <a:buFont typeface="Arial" charset="0"/>
        <a:buChar char="•"/>
        <a:defRPr sz="2000" b="1" kern="1200">
          <a:solidFill>
            <a:schemeClr val="tx1"/>
          </a:solidFill>
          <a:latin typeface="Arial"/>
          <a:ea typeface="ヒラギノ角ゴ Pro W3" charset="-128"/>
          <a:cs typeface="Arial"/>
        </a:defRPr>
      </a:lvl1pPr>
      <a:lvl2pPr marL="6858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2pPr>
      <a:lvl3pPr marL="1085850" indent="-171450" algn="l" defTabSz="457200" rtl="0" eaLnBrk="0" fontAlgn="base" hangingPunct="0">
        <a:spcBef>
          <a:spcPts val="0"/>
        </a:spcBef>
        <a:spcAft>
          <a:spcPts val="600"/>
        </a:spcAft>
        <a:buFont typeface="Courier New" panose="02070309020205020404" pitchFamily="49" charset="0"/>
        <a:buChar char="o"/>
        <a:tabLst/>
        <a:defRPr kern="1200">
          <a:solidFill>
            <a:schemeClr val="tx1"/>
          </a:solidFill>
          <a:latin typeface="Arial"/>
          <a:ea typeface="ヒラギノ角ゴ Pro W3" charset="-128"/>
          <a:cs typeface="Arial"/>
        </a:defRPr>
      </a:lvl3pPr>
      <a:lvl4pPr marL="16002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670D0-F985-EFB4-DB95-0533553A8EFC}"/>
              </a:ext>
            </a:extLst>
          </p:cNvPr>
          <p:cNvSpPr txBox="1">
            <a:spLocks/>
          </p:cNvSpPr>
          <p:nvPr/>
        </p:nvSpPr>
        <p:spPr bwMode="auto">
          <a:xfrm>
            <a:off x="4872342" y="-133046"/>
            <a:ext cx="5642631" cy="60639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400" b="1" kern="1200">
                <a:solidFill>
                  <a:schemeClr val="bg1"/>
                </a:solidFill>
                <a:latin typeface="Arial"/>
                <a:ea typeface="ヒラギノ角ゴ Pro W3" charset="-128"/>
                <a:cs typeface="Arial"/>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a:lstStyle>
          <a:p>
            <a:endParaRPr lang="en-US" sz="1400" dirty="0">
              <a:solidFill>
                <a:srgbClr val="C00000"/>
              </a:solidFill>
            </a:endParaRPr>
          </a:p>
        </p:txBody>
      </p:sp>
      <p:sp>
        <p:nvSpPr>
          <p:cNvPr id="3" name="Title 4">
            <a:extLst>
              <a:ext uri="{FF2B5EF4-FFF2-40B4-BE49-F238E27FC236}">
                <a16:creationId xmlns:a16="http://schemas.microsoft.com/office/drawing/2014/main" id="{47BFE323-912C-E43A-71A5-5E6EF00B50BB}"/>
              </a:ext>
            </a:extLst>
          </p:cNvPr>
          <p:cNvSpPr txBox="1">
            <a:spLocks/>
          </p:cNvSpPr>
          <p:nvPr/>
        </p:nvSpPr>
        <p:spPr bwMode="auto">
          <a:xfrm>
            <a:off x="4872342" y="1032983"/>
            <a:ext cx="4878838" cy="60639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400" b="1" kern="1200">
                <a:solidFill>
                  <a:schemeClr val="bg1"/>
                </a:solidFill>
                <a:latin typeface="Arial"/>
                <a:ea typeface="ヒラギノ角ゴ Pro W3" charset="-128"/>
                <a:cs typeface="Arial"/>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lgn="r"/>
            <a:r>
              <a:rPr lang="en-US" sz="3200" dirty="0"/>
              <a:t>Implementation of Data-Driven Fault Recovery Actions for Gateway Vehicle Systems Manager</a:t>
            </a:r>
          </a:p>
        </p:txBody>
      </p:sp>
      <p:sp>
        <p:nvSpPr>
          <p:cNvPr id="4" name="Subtitle 5">
            <a:extLst>
              <a:ext uri="{FF2B5EF4-FFF2-40B4-BE49-F238E27FC236}">
                <a16:creationId xmlns:a16="http://schemas.microsoft.com/office/drawing/2014/main" id="{AFA162A1-B8EB-C2CF-DADE-44F848AF3455}"/>
              </a:ext>
            </a:extLst>
          </p:cNvPr>
          <p:cNvSpPr txBox="1">
            <a:spLocks/>
          </p:cNvSpPr>
          <p:nvPr/>
        </p:nvSpPr>
        <p:spPr bwMode="auto">
          <a:xfrm>
            <a:off x="6581775" y="2698370"/>
            <a:ext cx="5468019" cy="118560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7800" indent="-177800" algn="l" defTabSz="457200" rtl="0" eaLnBrk="0" fontAlgn="base" hangingPunct="0">
              <a:spcBef>
                <a:spcPts val="0"/>
              </a:spcBef>
              <a:spcAft>
                <a:spcPts val="600"/>
              </a:spcAft>
              <a:buFont typeface="Arial" charset="0"/>
              <a:buChar char="•"/>
              <a:defRPr sz="2000" b="1" kern="1200">
                <a:solidFill>
                  <a:schemeClr val="tx1"/>
                </a:solidFill>
                <a:latin typeface="Arial"/>
                <a:ea typeface="ヒラギノ角ゴ Pro W3" charset="-128"/>
                <a:cs typeface="Arial"/>
              </a:defRPr>
            </a:lvl1pPr>
            <a:lvl2pPr marL="6858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2pPr>
            <a:lvl3pPr marL="1085850" indent="-171450" algn="l" defTabSz="457200" rtl="0" eaLnBrk="0" fontAlgn="base" hangingPunct="0">
              <a:spcBef>
                <a:spcPts val="0"/>
              </a:spcBef>
              <a:spcAft>
                <a:spcPts val="600"/>
              </a:spcAft>
              <a:buFont typeface="Courier New" panose="02070309020205020404" pitchFamily="49" charset="0"/>
              <a:buChar char="o"/>
              <a:tabLst/>
              <a:defRPr kern="1200">
                <a:solidFill>
                  <a:schemeClr val="tx1"/>
                </a:solidFill>
                <a:latin typeface="Arial"/>
                <a:ea typeface="ヒラギノ角ゴ Pro W3" charset="-128"/>
                <a:cs typeface="Arial"/>
              </a:defRPr>
            </a:lvl3pPr>
            <a:lvl4pPr marL="16002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spcAft>
                <a:spcPts val="0"/>
              </a:spcAft>
              <a:buFont typeface="Arial" charset="0"/>
              <a:buNone/>
            </a:pPr>
            <a:r>
              <a:rPr lang="en-US" sz="1400" dirty="0">
                <a:solidFill>
                  <a:schemeClr val="bg1"/>
                </a:solidFill>
              </a:rPr>
              <a:t>Nicholas Ohi</a:t>
            </a:r>
            <a:r>
              <a:rPr lang="en-US" sz="1400" baseline="30000" dirty="0">
                <a:solidFill>
                  <a:schemeClr val="bg1"/>
                </a:solidFill>
              </a:rPr>
              <a:t>1</a:t>
            </a:r>
            <a:r>
              <a:rPr lang="en-US" sz="1400" dirty="0">
                <a:solidFill>
                  <a:schemeClr val="bg1"/>
                </a:solidFill>
              </a:rPr>
              <a:t>, Gordon Aaseng</a:t>
            </a:r>
            <a:r>
              <a:rPr lang="en-US" sz="1400" baseline="30000" dirty="0">
                <a:solidFill>
                  <a:schemeClr val="bg1"/>
                </a:solidFill>
              </a:rPr>
              <a:t>2</a:t>
            </a:r>
            <a:r>
              <a:rPr lang="en-US" sz="1400" dirty="0">
                <a:solidFill>
                  <a:schemeClr val="bg1"/>
                </a:solidFill>
              </a:rPr>
              <a:t>, Javier Guzman Andara</a:t>
            </a:r>
            <a:r>
              <a:rPr lang="en-US" sz="1400" baseline="30000" dirty="0">
                <a:solidFill>
                  <a:schemeClr val="bg1"/>
                </a:solidFill>
              </a:rPr>
              <a:t>3</a:t>
            </a:r>
            <a:r>
              <a:rPr lang="en-US" sz="1400" dirty="0">
                <a:solidFill>
                  <a:schemeClr val="bg1"/>
                </a:solidFill>
              </a:rPr>
              <a:t>, Michael Gasper</a:t>
            </a:r>
            <a:r>
              <a:rPr lang="en-US" sz="1400" baseline="30000" dirty="0">
                <a:solidFill>
                  <a:schemeClr val="bg1"/>
                </a:solidFill>
              </a:rPr>
              <a:t>4</a:t>
            </a:r>
            <a:r>
              <a:rPr lang="en-US" sz="1400" dirty="0">
                <a:solidFill>
                  <a:schemeClr val="bg1"/>
                </a:solidFill>
              </a:rPr>
              <a:t>, Jacob Cira</a:t>
            </a:r>
            <a:r>
              <a:rPr lang="en-US" sz="1400" baseline="30000" dirty="0">
                <a:solidFill>
                  <a:schemeClr val="bg1"/>
                </a:solidFill>
              </a:rPr>
              <a:t>2</a:t>
            </a:r>
            <a:r>
              <a:rPr lang="en-US" sz="1400" dirty="0">
                <a:solidFill>
                  <a:schemeClr val="bg1"/>
                </a:solidFill>
              </a:rPr>
              <a:t>, Laura Barron</a:t>
            </a:r>
            <a:r>
              <a:rPr lang="en-US" sz="1400" baseline="30000" dirty="0">
                <a:solidFill>
                  <a:schemeClr val="bg1"/>
                </a:solidFill>
              </a:rPr>
              <a:t>2</a:t>
            </a:r>
            <a:r>
              <a:rPr lang="en-US" sz="1400" dirty="0">
                <a:solidFill>
                  <a:schemeClr val="bg1"/>
                </a:solidFill>
              </a:rPr>
              <a:t>, Jeremy Frank</a:t>
            </a:r>
            <a:r>
              <a:rPr lang="en-US" sz="1400" baseline="30000" dirty="0">
                <a:solidFill>
                  <a:schemeClr val="bg1"/>
                </a:solidFill>
              </a:rPr>
              <a:t>5</a:t>
            </a:r>
            <a:endParaRPr lang="en-US" sz="1400" dirty="0">
              <a:solidFill>
                <a:schemeClr val="bg1"/>
              </a:solidFill>
            </a:endParaRPr>
          </a:p>
          <a:p>
            <a:pPr marL="0" indent="0" algn="r">
              <a:spcAft>
                <a:spcPts val="0"/>
              </a:spcAft>
              <a:buFont typeface="Arial" charset="0"/>
              <a:buNone/>
            </a:pPr>
            <a:endParaRPr lang="en-US" sz="1400" dirty="0">
              <a:solidFill>
                <a:schemeClr val="bg1"/>
              </a:solidFill>
            </a:endParaRPr>
          </a:p>
          <a:p>
            <a:pPr marL="0" indent="0" algn="r">
              <a:spcAft>
                <a:spcPts val="0"/>
              </a:spcAft>
              <a:buFont typeface="Arial" charset="0"/>
              <a:buNone/>
            </a:pPr>
            <a:r>
              <a:rPr lang="en-US" sz="1400" dirty="0">
                <a:solidFill>
                  <a:schemeClr val="bg1"/>
                </a:solidFill>
              </a:rPr>
              <a:t>March 23, 2026</a:t>
            </a:r>
          </a:p>
          <a:p>
            <a:pPr marL="0" indent="0" algn="r">
              <a:spcAft>
                <a:spcPts val="0"/>
              </a:spcAft>
              <a:buFont typeface="Arial" charset="0"/>
              <a:buNone/>
            </a:pPr>
            <a:endParaRPr lang="en-US" sz="1400" dirty="0">
              <a:solidFill>
                <a:schemeClr val="bg1"/>
              </a:solidFill>
            </a:endParaRPr>
          </a:p>
          <a:p>
            <a:pPr marL="0" indent="0" algn="r">
              <a:spcAft>
                <a:spcPts val="0"/>
              </a:spcAft>
              <a:buFont typeface="Arial" charset="0"/>
              <a:buNone/>
            </a:pPr>
            <a:r>
              <a:rPr lang="en-US" sz="1400" baseline="30000" dirty="0">
                <a:solidFill>
                  <a:schemeClr val="bg1"/>
                </a:solidFill>
              </a:rPr>
              <a:t>1</a:t>
            </a:r>
            <a:r>
              <a:rPr lang="en-US" sz="1400" dirty="0">
                <a:solidFill>
                  <a:schemeClr val="bg1"/>
                </a:solidFill>
              </a:rPr>
              <a:t>NASA Johnson Space Center/CACI</a:t>
            </a:r>
          </a:p>
          <a:p>
            <a:pPr marL="0" indent="0" algn="r">
              <a:spcAft>
                <a:spcPts val="0"/>
              </a:spcAft>
              <a:buFont typeface="Arial" charset="0"/>
              <a:buNone/>
            </a:pPr>
            <a:r>
              <a:rPr lang="en-US" sz="1400" baseline="30000" dirty="0">
                <a:solidFill>
                  <a:schemeClr val="bg1"/>
                </a:solidFill>
              </a:rPr>
              <a:t>2</a:t>
            </a:r>
            <a:r>
              <a:rPr lang="en-US" sz="1400" dirty="0">
                <a:solidFill>
                  <a:schemeClr val="bg1"/>
                </a:solidFill>
              </a:rPr>
              <a:t>NASA Johnson Space Center</a:t>
            </a:r>
          </a:p>
          <a:p>
            <a:pPr marL="0" indent="0" algn="r">
              <a:spcAft>
                <a:spcPts val="0"/>
              </a:spcAft>
              <a:buFont typeface="Arial" charset="0"/>
              <a:buNone/>
            </a:pPr>
            <a:r>
              <a:rPr lang="en-US" sz="1400" baseline="30000" dirty="0">
                <a:solidFill>
                  <a:schemeClr val="bg1"/>
                </a:solidFill>
              </a:rPr>
              <a:t>3</a:t>
            </a:r>
            <a:r>
              <a:rPr lang="en-US" sz="1400" dirty="0">
                <a:solidFill>
                  <a:schemeClr val="bg1"/>
                </a:solidFill>
              </a:rPr>
              <a:t>NASA Johnson Space Center/Amentum</a:t>
            </a:r>
          </a:p>
          <a:p>
            <a:pPr marL="0" indent="0" algn="r">
              <a:spcAft>
                <a:spcPts val="0"/>
              </a:spcAft>
              <a:buFont typeface="Arial" charset="0"/>
              <a:buNone/>
            </a:pPr>
            <a:r>
              <a:rPr lang="en-US" sz="1400" baseline="30000" dirty="0">
                <a:solidFill>
                  <a:schemeClr val="bg1"/>
                </a:solidFill>
              </a:rPr>
              <a:t>4</a:t>
            </a:r>
            <a:r>
              <a:rPr lang="en-US" sz="1400" dirty="0">
                <a:solidFill>
                  <a:schemeClr val="bg1"/>
                </a:solidFill>
              </a:rPr>
              <a:t>NASA Glenn Research Center</a:t>
            </a:r>
          </a:p>
          <a:p>
            <a:pPr marL="0" indent="0" algn="r">
              <a:spcAft>
                <a:spcPts val="0"/>
              </a:spcAft>
              <a:buFont typeface="Arial" charset="0"/>
              <a:buNone/>
            </a:pPr>
            <a:r>
              <a:rPr lang="en-US" sz="1400" baseline="30000" dirty="0">
                <a:solidFill>
                  <a:schemeClr val="bg1"/>
                </a:solidFill>
              </a:rPr>
              <a:t>5</a:t>
            </a:r>
            <a:r>
              <a:rPr lang="en-US" sz="1400" dirty="0">
                <a:solidFill>
                  <a:schemeClr val="bg1"/>
                </a:solidFill>
              </a:rPr>
              <a:t>NASA Ames Research Center</a:t>
            </a:r>
          </a:p>
          <a:p>
            <a:pPr marL="0" indent="0" algn="r">
              <a:spcAft>
                <a:spcPts val="0"/>
              </a:spcAft>
              <a:buFont typeface="Arial" charset="0"/>
              <a:buNone/>
            </a:pPr>
            <a:endParaRPr lang="en-US" sz="1400" dirty="0">
              <a:solidFill>
                <a:schemeClr val="bg1"/>
              </a:solidFill>
            </a:endParaRPr>
          </a:p>
          <a:p>
            <a:pPr>
              <a:spcAft>
                <a:spcPts val="0"/>
              </a:spcAft>
            </a:pPr>
            <a:endParaRPr lang="en-US" sz="1400" dirty="0"/>
          </a:p>
        </p:txBody>
      </p:sp>
      <p:sp>
        <p:nvSpPr>
          <p:cNvPr id="6" name="Rectangle 5">
            <a:extLst>
              <a:ext uri="{FF2B5EF4-FFF2-40B4-BE49-F238E27FC236}">
                <a16:creationId xmlns:a16="http://schemas.microsoft.com/office/drawing/2014/main" id="{A28276E6-8A22-572C-28FC-F582D88865D9}"/>
              </a:ext>
            </a:extLst>
          </p:cNvPr>
          <p:cNvSpPr/>
          <p:nvPr/>
        </p:nvSpPr>
        <p:spPr>
          <a:xfrm>
            <a:off x="7830839" y="5064492"/>
            <a:ext cx="4361161" cy="1107996"/>
          </a:xfrm>
          <a:prstGeom prst="rect">
            <a:avLst/>
          </a:prstGeom>
        </p:spPr>
        <p:txBody>
          <a:bodyPr wrap="square">
            <a:spAutoFit/>
          </a:bodyPr>
          <a:lstStyle/>
          <a:p>
            <a:pPr algn="ctr"/>
            <a:r>
              <a:rPr lang="en-US" sz="1100" b="0" i="1" u="none" strike="noStrike" baseline="0" dirty="0">
                <a:solidFill>
                  <a:schemeClr val="bg1"/>
                </a:solidFill>
                <a:latin typeface="Corbel" panose="020B0503020204020204" pitchFamily="34" charset="0"/>
              </a:rPr>
              <a:t>This document has been reviewed for Proprietary, CUI, and Export Control (ITAR/EAR) and has been determined to be non-sensitive. </a:t>
            </a:r>
          </a:p>
          <a:p>
            <a:pPr algn="ctr"/>
            <a:endParaRPr lang="en-US" sz="1100" b="0" i="1" u="none" strike="noStrike" baseline="0" dirty="0">
              <a:solidFill>
                <a:schemeClr val="bg1"/>
              </a:solidFill>
              <a:latin typeface="Corbel" panose="020B0503020204020204" pitchFamily="34" charset="0"/>
            </a:endParaRPr>
          </a:p>
          <a:p>
            <a:pPr algn="ctr"/>
            <a:r>
              <a:rPr lang="en-US" sz="1100" b="0" i="1" u="none" strike="noStrike" baseline="0" dirty="0">
                <a:solidFill>
                  <a:schemeClr val="bg1"/>
                </a:solidFill>
                <a:latin typeface="Corbel" panose="020B0503020204020204" pitchFamily="34" charset="0"/>
              </a:rPr>
              <a:t>It has been approved for public release via the NASA Scientific and Technical Information (STI) Process DAA </a:t>
            </a:r>
            <a:r>
              <a:rPr lang="en-US" sz="1100" b="0" i="1" u="none" strike="noStrike" baseline="0" dirty="0">
                <a:solidFill>
                  <a:srgbClr val="FF0000"/>
                </a:solidFill>
                <a:latin typeface="Corbel" panose="020B0503020204020204" pitchFamily="34" charset="0"/>
              </a:rPr>
              <a:t>&lt;fill in the number, or modify this statement to identify the process the document was released under&gt;</a:t>
            </a:r>
            <a:r>
              <a:rPr lang="en-US" sz="1100" b="0" i="1" u="none" strike="noStrike" baseline="0" dirty="0">
                <a:solidFill>
                  <a:schemeClr val="bg1"/>
                </a:solidFill>
                <a:latin typeface="Corbel" panose="020B0503020204020204" pitchFamily="34" charset="0"/>
              </a:rPr>
              <a:t>.</a:t>
            </a:r>
            <a:endParaRPr lang="en-US" sz="1050" b="1" dirty="0">
              <a:solidFill>
                <a:schemeClr val="bg1"/>
              </a:solidFill>
            </a:endParaRPr>
          </a:p>
        </p:txBody>
      </p:sp>
    </p:spTree>
    <p:extLst>
      <p:ext uri="{BB962C8B-B14F-4D97-AF65-F5344CB8AC3E}">
        <p14:creationId xmlns:p14="http://schemas.microsoft.com/office/powerpoint/2010/main" val="22364955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C609B-DA22-099B-F84D-5A8EC7448788}"/>
              </a:ext>
            </a:extLst>
          </p:cNvPr>
          <p:cNvSpPr>
            <a:spLocks noGrp="1"/>
          </p:cNvSpPr>
          <p:nvPr>
            <p:ph type="title"/>
          </p:nvPr>
        </p:nvSpPr>
        <p:spPr/>
        <p:txBody>
          <a:bodyPr/>
          <a:lstStyle/>
          <a:p>
            <a:r>
              <a:rPr lang="en-US" dirty="0"/>
              <a:t>Methodology</a:t>
            </a:r>
          </a:p>
        </p:txBody>
      </p:sp>
      <p:sp>
        <p:nvSpPr>
          <p:cNvPr id="3" name="Content Placeholder 2">
            <a:extLst>
              <a:ext uri="{FF2B5EF4-FFF2-40B4-BE49-F238E27FC236}">
                <a16:creationId xmlns:a16="http://schemas.microsoft.com/office/drawing/2014/main" id="{AB57B2F4-FC21-4F2A-4A8B-85986253C7E0}"/>
              </a:ext>
            </a:extLst>
          </p:cNvPr>
          <p:cNvSpPr>
            <a:spLocks noGrp="1"/>
          </p:cNvSpPr>
          <p:nvPr>
            <p:ph idx="1"/>
          </p:nvPr>
        </p:nvSpPr>
        <p:spPr/>
        <p:txBody>
          <a:bodyPr/>
          <a:lstStyle/>
          <a:p>
            <a:r>
              <a:rPr lang="en-US" dirty="0"/>
              <a:t>Data driven approach, using existing VSM FSW capabilities</a:t>
            </a:r>
          </a:p>
          <a:p>
            <a:pPr lvl="1"/>
            <a:r>
              <a:rPr lang="en-US" dirty="0"/>
              <a:t>Use the VSM Fault Model to trigger specific “Faults” associated with each step in the fault response</a:t>
            </a:r>
          </a:p>
          <a:p>
            <a:pPr lvl="1"/>
            <a:r>
              <a:rPr lang="en-US" dirty="0"/>
              <a:t>Each fault sends a specific set of “Goals” to the VSM Planner algorithm</a:t>
            </a:r>
          </a:p>
          <a:p>
            <a:pPr lvl="1"/>
            <a:r>
              <a:rPr lang="en-US" dirty="0"/>
              <a:t>Each Goal has an associated “priority value” associated with the order of actions in the fault response behavior</a:t>
            </a:r>
          </a:p>
          <a:p>
            <a:pPr lvl="1"/>
            <a:r>
              <a:rPr lang="en-US" dirty="0"/>
              <a:t>The Tasks that will be considered by the Planner to satisfy these Goals have “Precondition Constraints” that ensure only one of the Goals can be achieved at a time</a:t>
            </a:r>
          </a:p>
        </p:txBody>
      </p:sp>
      <p:sp>
        <p:nvSpPr>
          <p:cNvPr id="4" name="Rectangle: Rounded Corners 3">
            <a:extLst>
              <a:ext uri="{FF2B5EF4-FFF2-40B4-BE49-F238E27FC236}">
                <a16:creationId xmlns:a16="http://schemas.microsoft.com/office/drawing/2014/main" id="{19C43F59-8057-1740-7D6B-7DB7B1970365}"/>
              </a:ext>
            </a:extLst>
          </p:cNvPr>
          <p:cNvSpPr/>
          <p:nvPr/>
        </p:nvSpPr>
        <p:spPr>
          <a:xfrm>
            <a:off x="161156" y="4466530"/>
            <a:ext cx="1214651" cy="7642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Fault Model</a:t>
            </a:r>
          </a:p>
        </p:txBody>
      </p:sp>
      <p:cxnSp>
        <p:nvCxnSpPr>
          <p:cNvPr id="10" name="Straight Arrow Connector 9">
            <a:extLst>
              <a:ext uri="{FF2B5EF4-FFF2-40B4-BE49-F238E27FC236}">
                <a16:creationId xmlns:a16="http://schemas.microsoft.com/office/drawing/2014/main" id="{339D83AB-9F92-67FF-D630-987DD8D76DC8}"/>
              </a:ext>
            </a:extLst>
          </p:cNvPr>
          <p:cNvCxnSpPr>
            <a:cxnSpLocks/>
            <a:stCxn id="4" idx="3"/>
            <a:endCxn id="15" idx="1"/>
          </p:cNvCxnSpPr>
          <p:nvPr/>
        </p:nvCxnSpPr>
        <p:spPr>
          <a:xfrm>
            <a:off x="1375807" y="4848667"/>
            <a:ext cx="10930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62839C3F-B711-C8C3-CC0E-280CCA1074F0}"/>
              </a:ext>
            </a:extLst>
          </p:cNvPr>
          <p:cNvSpPr txBox="1"/>
          <p:nvPr/>
        </p:nvSpPr>
        <p:spPr>
          <a:xfrm>
            <a:off x="1375806" y="4325447"/>
            <a:ext cx="1235996" cy="523220"/>
          </a:xfrm>
          <a:prstGeom prst="rect">
            <a:avLst/>
          </a:prstGeom>
          <a:noFill/>
        </p:spPr>
        <p:txBody>
          <a:bodyPr wrap="square" rtlCol="0">
            <a:spAutoFit/>
          </a:bodyPr>
          <a:lstStyle/>
          <a:p>
            <a:r>
              <a:rPr lang="en-US" sz="1400" dirty="0">
                <a:latin typeface="Arial"/>
                <a:cs typeface="Arial"/>
              </a:rPr>
              <a:t>Set of Goals (Fault A)</a:t>
            </a:r>
          </a:p>
        </p:txBody>
      </p:sp>
      <p:sp>
        <p:nvSpPr>
          <p:cNvPr id="13" name="Left Bracket 12">
            <a:extLst>
              <a:ext uri="{FF2B5EF4-FFF2-40B4-BE49-F238E27FC236}">
                <a16:creationId xmlns:a16="http://schemas.microsoft.com/office/drawing/2014/main" id="{B755C000-C170-9155-7487-1ED5BA4D03E1}"/>
              </a:ext>
            </a:extLst>
          </p:cNvPr>
          <p:cNvSpPr/>
          <p:nvPr/>
        </p:nvSpPr>
        <p:spPr>
          <a:xfrm>
            <a:off x="4131930" y="3423814"/>
            <a:ext cx="246362" cy="2855794"/>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F771B6BE-8CC6-0A47-4608-F2EE9A7ECB8A}"/>
              </a:ext>
            </a:extLst>
          </p:cNvPr>
          <p:cNvSpPr/>
          <p:nvPr/>
        </p:nvSpPr>
        <p:spPr>
          <a:xfrm>
            <a:off x="2468835" y="4466530"/>
            <a:ext cx="1214651" cy="7642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Planner</a:t>
            </a:r>
          </a:p>
        </p:txBody>
      </p:sp>
      <p:sp>
        <p:nvSpPr>
          <p:cNvPr id="19" name="Flowchart: Document 18">
            <a:extLst>
              <a:ext uri="{FF2B5EF4-FFF2-40B4-BE49-F238E27FC236}">
                <a16:creationId xmlns:a16="http://schemas.microsoft.com/office/drawing/2014/main" id="{1D11F302-2C47-104D-8910-A2306746D334}"/>
              </a:ext>
            </a:extLst>
          </p:cNvPr>
          <p:cNvSpPr/>
          <p:nvPr/>
        </p:nvSpPr>
        <p:spPr>
          <a:xfrm>
            <a:off x="4317513" y="3630304"/>
            <a:ext cx="941695" cy="634621"/>
          </a:xfrm>
          <a:prstGeom prst="flowChart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Goal 1</a:t>
            </a:r>
          </a:p>
        </p:txBody>
      </p:sp>
      <p:sp>
        <p:nvSpPr>
          <p:cNvPr id="20" name="Flowchart: Document 19">
            <a:extLst>
              <a:ext uri="{FF2B5EF4-FFF2-40B4-BE49-F238E27FC236}">
                <a16:creationId xmlns:a16="http://schemas.microsoft.com/office/drawing/2014/main" id="{11E3F5EC-42DF-6555-3615-41F42045AE79}"/>
              </a:ext>
            </a:extLst>
          </p:cNvPr>
          <p:cNvSpPr/>
          <p:nvPr/>
        </p:nvSpPr>
        <p:spPr>
          <a:xfrm>
            <a:off x="4317513" y="4560924"/>
            <a:ext cx="941695" cy="634621"/>
          </a:xfrm>
          <a:prstGeom prst="flowChart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Goal 2</a:t>
            </a:r>
          </a:p>
        </p:txBody>
      </p:sp>
      <p:sp>
        <p:nvSpPr>
          <p:cNvPr id="21" name="Flowchart: Document 20">
            <a:extLst>
              <a:ext uri="{FF2B5EF4-FFF2-40B4-BE49-F238E27FC236}">
                <a16:creationId xmlns:a16="http://schemas.microsoft.com/office/drawing/2014/main" id="{5CF0AE64-BBA7-8CE3-B6E5-A4DF6887F0F5}"/>
              </a:ext>
            </a:extLst>
          </p:cNvPr>
          <p:cNvSpPr/>
          <p:nvPr/>
        </p:nvSpPr>
        <p:spPr>
          <a:xfrm>
            <a:off x="4322794" y="5491544"/>
            <a:ext cx="941695" cy="634621"/>
          </a:xfrm>
          <a:prstGeom prst="flowChart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Goal 3</a:t>
            </a:r>
          </a:p>
        </p:txBody>
      </p:sp>
      <p:sp>
        <p:nvSpPr>
          <p:cNvPr id="22" name="Flowchart: Multidocument 21">
            <a:extLst>
              <a:ext uri="{FF2B5EF4-FFF2-40B4-BE49-F238E27FC236}">
                <a16:creationId xmlns:a16="http://schemas.microsoft.com/office/drawing/2014/main" id="{8A42FF0F-360C-0D19-2E61-0A5CBE1FA79C}"/>
              </a:ext>
            </a:extLst>
          </p:cNvPr>
          <p:cNvSpPr/>
          <p:nvPr/>
        </p:nvSpPr>
        <p:spPr>
          <a:xfrm>
            <a:off x="1767384" y="4932681"/>
            <a:ext cx="307075" cy="214108"/>
          </a:xfrm>
          <a:prstGeom prst="flowChartMulti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363238B3-E65F-E6D0-CB83-0160EBA4B83B}"/>
              </a:ext>
            </a:extLst>
          </p:cNvPr>
          <p:cNvCxnSpPr>
            <a:stCxn id="15" idx="3"/>
            <a:endCxn id="13" idx="1"/>
          </p:cNvCxnSpPr>
          <p:nvPr/>
        </p:nvCxnSpPr>
        <p:spPr>
          <a:xfrm>
            <a:off x="3683486" y="4848667"/>
            <a:ext cx="448444" cy="30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11494E57-215A-347D-CEA8-1443E04F1062}"/>
              </a:ext>
            </a:extLst>
          </p:cNvPr>
          <p:cNvSpPr txBox="1"/>
          <p:nvPr/>
        </p:nvSpPr>
        <p:spPr>
          <a:xfrm>
            <a:off x="5269712" y="3630304"/>
            <a:ext cx="1257416" cy="523220"/>
          </a:xfrm>
          <a:prstGeom prst="rect">
            <a:avLst/>
          </a:prstGeom>
          <a:noFill/>
        </p:spPr>
        <p:txBody>
          <a:bodyPr wrap="square" rtlCol="0">
            <a:spAutoFit/>
          </a:bodyPr>
          <a:lstStyle/>
          <a:p>
            <a:r>
              <a:rPr lang="en-US" sz="1400" dirty="0">
                <a:solidFill>
                  <a:srgbClr val="00B050"/>
                </a:solidFill>
                <a:sym typeface="Wingdings" panose="05000000000000000000" pitchFamily="2" charset="2"/>
              </a:rPr>
              <a:t></a:t>
            </a:r>
            <a:r>
              <a:rPr lang="en-US" sz="1400" dirty="0">
                <a:solidFill>
                  <a:schemeClr val="tx1"/>
                </a:solidFill>
                <a:sym typeface="Wingdings" panose="05000000000000000000" pitchFamily="2" charset="2"/>
              </a:rPr>
              <a:t> Achievable </a:t>
            </a:r>
            <a:endParaRPr lang="en-US" sz="1400" dirty="0">
              <a:solidFill>
                <a:schemeClr val="tx1"/>
              </a:solidFill>
            </a:endParaRPr>
          </a:p>
          <a:p>
            <a:endParaRPr lang="en-US" sz="1400" dirty="0">
              <a:latin typeface="Arial"/>
              <a:cs typeface="Arial"/>
            </a:endParaRPr>
          </a:p>
        </p:txBody>
      </p:sp>
      <p:sp>
        <p:nvSpPr>
          <p:cNvPr id="37" name="TextBox 36">
            <a:extLst>
              <a:ext uri="{FF2B5EF4-FFF2-40B4-BE49-F238E27FC236}">
                <a16:creationId xmlns:a16="http://schemas.microsoft.com/office/drawing/2014/main" id="{0F3B7658-B3EB-4CD9-F65D-7174F164E78C}"/>
              </a:ext>
            </a:extLst>
          </p:cNvPr>
          <p:cNvSpPr txBox="1"/>
          <p:nvPr/>
        </p:nvSpPr>
        <p:spPr>
          <a:xfrm>
            <a:off x="5259208" y="4560924"/>
            <a:ext cx="1552532" cy="954107"/>
          </a:xfrm>
          <a:prstGeom prst="rect">
            <a:avLst/>
          </a:prstGeom>
          <a:noFill/>
        </p:spPr>
        <p:txBody>
          <a:bodyPr wrap="square" rtlCol="0">
            <a:spAutoFit/>
          </a:bodyPr>
          <a:lstStyle/>
          <a:p>
            <a:r>
              <a:rPr lang="en-US" sz="1400" dirty="0">
                <a:solidFill>
                  <a:srgbClr val="FF0000"/>
                </a:solidFill>
                <a:sym typeface="Wingdings" panose="05000000000000000000" pitchFamily="2" charset="2"/>
              </a:rPr>
              <a:t></a:t>
            </a:r>
            <a:r>
              <a:rPr lang="en-US" sz="1400" dirty="0">
                <a:solidFill>
                  <a:schemeClr val="tx1"/>
                </a:solidFill>
                <a:sym typeface="Wingdings" panose="05000000000000000000" pitchFamily="2" charset="2"/>
              </a:rPr>
              <a:t> Conflicting outcome, lower priority</a:t>
            </a:r>
            <a:endParaRPr lang="en-US" sz="1400" dirty="0">
              <a:solidFill>
                <a:schemeClr val="tx1"/>
              </a:solidFill>
            </a:endParaRPr>
          </a:p>
          <a:p>
            <a:endParaRPr lang="en-US" sz="1400" dirty="0">
              <a:latin typeface="Arial"/>
              <a:cs typeface="Arial"/>
            </a:endParaRPr>
          </a:p>
        </p:txBody>
      </p:sp>
      <p:sp>
        <p:nvSpPr>
          <p:cNvPr id="38" name="TextBox 37">
            <a:extLst>
              <a:ext uri="{FF2B5EF4-FFF2-40B4-BE49-F238E27FC236}">
                <a16:creationId xmlns:a16="http://schemas.microsoft.com/office/drawing/2014/main" id="{8D2EE7D7-28FB-58A4-36F4-65FF7F7B7F91}"/>
              </a:ext>
            </a:extLst>
          </p:cNvPr>
          <p:cNvSpPr txBox="1"/>
          <p:nvPr/>
        </p:nvSpPr>
        <p:spPr>
          <a:xfrm>
            <a:off x="5259208" y="5489336"/>
            <a:ext cx="1552532" cy="954107"/>
          </a:xfrm>
          <a:prstGeom prst="rect">
            <a:avLst/>
          </a:prstGeom>
          <a:noFill/>
        </p:spPr>
        <p:txBody>
          <a:bodyPr wrap="square" rtlCol="0">
            <a:spAutoFit/>
          </a:bodyPr>
          <a:lstStyle/>
          <a:p>
            <a:r>
              <a:rPr lang="en-US" sz="1400" dirty="0">
                <a:solidFill>
                  <a:srgbClr val="FF0000"/>
                </a:solidFill>
                <a:sym typeface="Wingdings" panose="05000000000000000000" pitchFamily="2" charset="2"/>
              </a:rPr>
              <a:t></a:t>
            </a:r>
            <a:r>
              <a:rPr lang="en-US" sz="1400" dirty="0">
                <a:solidFill>
                  <a:schemeClr val="tx1"/>
                </a:solidFill>
                <a:sym typeface="Wingdings" panose="05000000000000000000" pitchFamily="2" charset="2"/>
              </a:rPr>
              <a:t> Conflicting outcome, lower priority</a:t>
            </a:r>
            <a:endParaRPr lang="en-US" sz="1400" dirty="0">
              <a:solidFill>
                <a:schemeClr val="tx1"/>
              </a:solidFill>
            </a:endParaRPr>
          </a:p>
          <a:p>
            <a:endParaRPr lang="en-US" sz="1400" dirty="0">
              <a:latin typeface="Arial"/>
              <a:cs typeface="Arial"/>
            </a:endParaRPr>
          </a:p>
        </p:txBody>
      </p:sp>
      <p:cxnSp>
        <p:nvCxnSpPr>
          <p:cNvPr id="41" name="Connector: Elbow 40">
            <a:extLst>
              <a:ext uri="{FF2B5EF4-FFF2-40B4-BE49-F238E27FC236}">
                <a16:creationId xmlns:a16="http://schemas.microsoft.com/office/drawing/2014/main" id="{424BD6CC-265D-E350-6B03-DD935C60A4BB}"/>
              </a:ext>
            </a:extLst>
          </p:cNvPr>
          <p:cNvCxnSpPr>
            <a:cxnSpLocks/>
            <a:stCxn id="19" idx="3"/>
            <a:endCxn id="64" idx="1"/>
          </p:cNvCxnSpPr>
          <p:nvPr/>
        </p:nvCxnSpPr>
        <p:spPr>
          <a:xfrm>
            <a:off x="5259208" y="3947615"/>
            <a:ext cx="2649967" cy="874868"/>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44" name="Flowchart: Multidocument 43">
            <a:extLst>
              <a:ext uri="{FF2B5EF4-FFF2-40B4-BE49-F238E27FC236}">
                <a16:creationId xmlns:a16="http://schemas.microsoft.com/office/drawing/2014/main" id="{09F974B7-F1FB-AE0B-99D7-D747B9987558}"/>
              </a:ext>
            </a:extLst>
          </p:cNvPr>
          <p:cNvSpPr/>
          <p:nvPr/>
        </p:nvSpPr>
        <p:spPr>
          <a:xfrm>
            <a:off x="7106646" y="4951870"/>
            <a:ext cx="307075" cy="214108"/>
          </a:xfrm>
          <a:prstGeom prst="flowChartMultidocumen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E10C8FD9-FFAD-36C8-C571-45179E5B9365}"/>
              </a:ext>
            </a:extLst>
          </p:cNvPr>
          <p:cNvSpPr txBox="1"/>
          <p:nvPr/>
        </p:nvSpPr>
        <p:spPr>
          <a:xfrm>
            <a:off x="6738183" y="4496093"/>
            <a:ext cx="1235996" cy="307777"/>
          </a:xfrm>
          <a:prstGeom prst="rect">
            <a:avLst/>
          </a:prstGeom>
          <a:noFill/>
        </p:spPr>
        <p:txBody>
          <a:bodyPr wrap="square" rtlCol="0">
            <a:spAutoFit/>
          </a:bodyPr>
          <a:lstStyle/>
          <a:p>
            <a:r>
              <a:rPr lang="en-US" sz="1400" dirty="0">
                <a:latin typeface="Arial"/>
                <a:cs typeface="Arial"/>
              </a:rPr>
              <a:t>Set of Tasks</a:t>
            </a:r>
          </a:p>
        </p:txBody>
      </p:sp>
      <p:sp>
        <p:nvSpPr>
          <p:cNvPr id="48" name="Left Bracket 47">
            <a:extLst>
              <a:ext uri="{FF2B5EF4-FFF2-40B4-BE49-F238E27FC236}">
                <a16:creationId xmlns:a16="http://schemas.microsoft.com/office/drawing/2014/main" id="{CFE9E4F2-FCFE-D7F8-67AD-F67F114093F5}"/>
              </a:ext>
            </a:extLst>
          </p:cNvPr>
          <p:cNvSpPr/>
          <p:nvPr/>
        </p:nvSpPr>
        <p:spPr>
          <a:xfrm>
            <a:off x="9599984" y="3393474"/>
            <a:ext cx="246362" cy="2855794"/>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9" name="Straight Arrow Connector 48">
            <a:extLst>
              <a:ext uri="{FF2B5EF4-FFF2-40B4-BE49-F238E27FC236}">
                <a16:creationId xmlns:a16="http://schemas.microsoft.com/office/drawing/2014/main" id="{A8054664-0FEF-CC9A-8194-B18BCCE8CDEA}"/>
              </a:ext>
            </a:extLst>
          </p:cNvPr>
          <p:cNvCxnSpPr>
            <a:cxnSpLocks/>
            <a:stCxn id="64" idx="3"/>
            <a:endCxn id="48" idx="1"/>
          </p:cNvCxnSpPr>
          <p:nvPr/>
        </p:nvCxnSpPr>
        <p:spPr>
          <a:xfrm flipV="1">
            <a:off x="9123826" y="4821371"/>
            <a:ext cx="476158" cy="11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C2758E45-76A3-680C-DC6E-13A44F899265}"/>
              </a:ext>
            </a:extLst>
          </p:cNvPr>
          <p:cNvCxnSpPr/>
          <p:nvPr/>
        </p:nvCxnSpPr>
        <p:spPr>
          <a:xfrm>
            <a:off x="9764973" y="4157166"/>
            <a:ext cx="1972102" cy="0"/>
          </a:xfrm>
          <a:prstGeom prst="line">
            <a:avLst/>
          </a:prstGeom>
          <a:effectLst/>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91CACA1C-6FC9-5564-BCAE-CFF77A49B41E}"/>
              </a:ext>
            </a:extLst>
          </p:cNvPr>
          <p:cNvCxnSpPr/>
          <p:nvPr/>
        </p:nvCxnSpPr>
        <p:spPr>
          <a:xfrm>
            <a:off x="9764973" y="4760532"/>
            <a:ext cx="1972102" cy="0"/>
          </a:xfrm>
          <a:prstGeom prst="line">
            <a:avLst/>
          </a:prstGeom>
          <a:effectLst/>
        </p:spPr>
        <p:style>
          <a:lnRef idx="2">
            <a:schemeClr val="dk1"/>
          </a:lnRef>
          <a:fillRef idx="0">
            <a:schemeClr val="dk1"/>
          </a:fillRef>
          <a:effectRef idx="1">
            <a:schemeClr val="dk1"/>
          </a:effectRef>
          <a:fontRef idx="minor">
            <a:schemeClr val="tx1"/>
          </a:fontRef>
        </p:style>
      </p:cxnSp>
      <p:cxnSp>
        <p:nvCxnSpPr>
          <p:cNvPr id="57" name="Straight Connector 56">
            <a:extLst>
              <a:ext uri="{FF2B5EF4-FFF2-40B4-BE49-F238E27FC236}">
                <a16:creationId xmlns:a16="http://schemas.microsoft.com/office/drawing/2014/main" id="{DC1E7930-696A-4F31-5A4F-90AA0B827CC3}"/>
              </a:ext>
            </a:extLst>
          </p:cNvPr>
          <p:cNvCxnSpPr/>
          <p:nvPr/>
        </p:nvCxnSpPr>
        <p:spPr>
          <a:xfrm>
            <a:off x="9764973" y="5401071"/>
            <a:ext cx="1972102" cy="0"/>
          </a:xfrm>
          <a:prstGeom prst="line">
            <a:avLst/>
          </a:prstGeom>
          <a:effectLst/>
        </p:spPr>
        <p:style>
          <a:lnRef idx="2">
            <a:schemeClr val="dk1"/>
          </a:lnRef>
          <a:fillRef idx="0">
            <a:schemeClr val="dk1"/>
          </a:fillRef>
          <a:effectRef idx="1">
            <a:schemeClr val="dk1"/>
          </a:effectRef>
          <a:fontRef idx="minor">
            <a:schemeClr val="tx1"/>
          </a:fontRef>
        </p:style>
      </p:cxnSp>
      <p:sp>
        <p:nvSpPr>
          <p:cNvPr id="58" name="Flowchart: Document 57">
            <a:extLst>
              <a:ext uri="{FF2B5EF4-FFF2-40B4-BE49-F238E27FC236}">
                <a16:creationId xmlns:a16="http://schemas.microsoft.com/office/drawing/2014/main" id="{DEE54E63-7ED8-EA12-F6A0-6D676694EF78}"/>
              </a:ext>
            </a:extLst>
          </p:cNvPr>
          <p:cNvSpPr/>
          <p:nvPr/>
        </p:nvSpPr>
        <p:spPr>
          <a:xfrm>
            <a:off x="9784560" y="4206365"/>
            <a:ext cx="711854" cy="504968"/>
          </a:xfrm>
          <a:prstGeom prst="flowChartDocumen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a:t>Task </a:t>
            </a:r>
            <a:r>
              <a:rPr lang="el-GR" sz="1600" dirty="0"/>
              <a:t>α</a:t>
            </a:r>
            <a:endParaRPr lang="en-US" sz="1600" dirty="0"/>
          </a:p>
        </p:txBody>
      </p:sp>
      <p:sp>
        <p:nvSpPr>
          <p:cNvPr id="59" name="Flowchart: Document 58">
            <a:extLst>
              <a:ext uri="{FF2B5EF4-FFF2-40B4-BE49-F238E27FC236}">
                <a16:creationId xmlns:a16="http://schemas.microsoft.com/office/drawing/2014/main" id="{6E1B8003-8F81-5166-F0CD-2916D42CAC20}"/>
              </a:ext>
            </a:extLst>
          </p:cNvPr>
          <p:cNvSpPr/>
          <p:nvPr/>
        </p:nvSpPr>
        <p:spPr>
          <a:xfrm>
            <a:off x="10588931" y="4206365"/>
            <a:ext cx="711854" cy="504968"/>
          </a:xfrm>
          <a:prstGeom prst="flowChartDocumen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a:t>Task </a:t>
            </a:r>
            <a:r>
              <a:rPr lang="el-GR" sz="1600" dirty="0"/>
              <a:t>β</a:t>
            </a:r>
            <a:endParaRPr lang="en-US" sz="1600" dirty="0"/>
          </a:p>
        </p:txBody>
      </p:sp>
      <p:sp>
        <p:nvSpPr>
          <p:cNvPr id="60" name="Flowchart: Document 59">
            <a:extLst>
              <a:ext uri="{FF2B5EF4-FFF2-40B4-BE49-F238E27FC236}">
                <a16:creationId xmlns:a16="http://schemas.microsoft.com/office/drawing/2014/main" id="{11644F9B-B675-DC3A-D249-2A60D4D34CCB}"/>
              </a:ext>
            </a:extLst>
          </p:cNvPr>
          <p:cNvSpPr/>
          <p:nvPr/>
        </p:nvSpPr>
        <p:spPr>
          <a:xfrm>
            <a:off x="10603404" y="4860589"/>
            <a:ext cx="711854" cy="504968"/>
          </a:xfrm>
          <a:prstGeom prst="flowChartDocumen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a:t>Task </a:t>
            </a:r>
            <a:r>
              <a:rPr lang="el-GR" sz="1600" dirty="0"/>
              <a:t>γ</a:t>
            </a:r>
            <a:endParaRPr lang="en-US" sz="1600" dirty="0"/>
          </a:p>
        </p:txBody>
      </p:sp>
      <p:sp>
        <p:nvSpPr>
          <p:cNvPr id="61" name="TextBox 60">
            <a:extLst>
              <a:ext uri="{FF2B5EF4-FFF2-40B4-BE49-F238E27FC236}">
                <a16:creationId xmlns:a16="http://schemas.microsoft.com/office/drawing/2014/main" id="{79913123-D03D-D0A5-FC74-BC08EF5DCCF9}"/>
              </a:ext>
            </a:extLst>
          </p:cNvPr>
          <p:cNvSpPr txBox="1"/>
          <p:nvPr/>
        </p:nvSpPr>
        <p:spPr>
          <a:xfrm>
            <a:off x="10162882" y="5465613"/>
            <a:ext cx="1387205" cy="307777"/>
          </a:xfrm>
          <a:prstGeom prst="rect">
            <a:avLst/>
          </a:prstGeom>
          <a:noFill/>
        </p:spPr>
        <p:txBody>
          <a:bodyPr wrap="square" rtlCol="0">
            <a:spAutoFit/>
          </a:bodyPr>
          <a:lstStyle/>
          <a:p>
            <a:r>
              <a:rPr lang="en-US" sz="1400" dirty="0">
                <a:latin typeface="Arial"/>
                <a:cs typeface="Arial"/>
              </a:rPr>
              <a:t>VSM Timeline</a:t>
            </a:r>
          </a:p>
        </p:txBody>
      </p:sp>
      <p:sp>
        <p:nvSpPr>
          <p:cNvPr id="64" name="Rectangle: Rounded Corners 63">
            <a:extLst>
              <a:ext uri="{FF2B5EF4-FFF2-40B4-BE49-F238E27FC236}">
                <a16:creationId xmlns:a16="http://schemas.microsoft.com/office/drawing/2014/main" id="{8F28EC1A-EB73-AA62-272A-DDDF88F36208}"/>
              </a:ext>
            </a:extLst>
          </p:cNvPr>
          <p:cNvSpPr/>
          <p:nvPr/>
        </p:nvSpPr>
        <p:spPr>
          <a:xfrm>
            <a:off x="7909175" y="4440346"/>
            <a:ext cx="1214651" cy="7642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Scheduler</a:t>
            </a:r>
          </a:p>
        </p:txBody>
      </p:sp>
    </p:spTree>
    <p:extLst>
      <p:ext uri="{BB962C8B-B14F-4D97-AF65-F5344CB8AC3E}">
        <p14:creationId xmlns:p14="http://schemas.microsoft.com/office/powerpoint/2010/main" val="2194738255"/>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C609B-DA22-099B-F84D-5A8EC7448788}"/>
              </a:ext>
            </a:extLst>
          </p:cNvPr>
          <p:cNvSpPr>
            <a:spLocks noGrp="1"/>
          </p:cNvSpPr>
          <p:nvPr>
            <p:ph type="title"/>
          </p:nvPr>
        </p:nvSpPr>
        <p:spPr/>
        <p:txBody>
          <a:bodyPr/>
          <a:lstStyle/>
          <a:p>
            <a:r>
              <a:rPr lang="en-US" dirty="0"/>
              <a:t>Methodology</a:t>
            </a:r>
          </a:p>
        </p:txBody>
      </p:sp>
      <p:sp>
        <p:nvSpPr>
          <p:cNvPr id="3" name="Content Placeholder 2">
            <a:extLst>
              <a:ext uri="{FF2B5EF4-FFF2-40B4-BE49-F238E27FC236}">
                <a16:creationId xmlns:a16="http://schemas.microsoft.com/office/drawing/2014/main" id="{AB57B2F4-FC21-4F2A-4A8B-85986253C7E0}"/>
              </a:ext>
            </a:extLst>
          </p:cNvPr>
          <p:cNvSpPr>
            <a:spLocks noGrp="1"/>
          </p:cNvSpPr>
          <p:nvPr>
            <p:ph idx="1"/>
          </p:nvPr>
        </p:nvSpPr>
        <p:spPr/>
        <p:txBody>
          <a:bodyPr/>
          <a:lstStyle/>
          <a:p>
            <a:r>
              <a:rPr lang="en-US" dirty="0"/>
              <a:t>Data driven approach, using existing VSM FSW capabilities</a:t>
            </a:r>
          </a:p>
          <a:p>
            <a:pPr lvl="1"/>
            <a:r>
              <a:rPr lang="en-US" dirty="0"/>
              <a:t>Use the VSM Fault Model to trigger specific “Faults” associated with each step in the fault response</a:t>
            </a:r>
          </a:p>
          <a:p>
            <a:pPr lvl="1"/>
            <a:r>
              <a:rPr lang="en-US" dirty="0"/>
              <a:t>Each fault sends a specific set of “Goals” to the VSM Planner algorithm</a:t>
            </a:r>
          </a:p>
          <a:p>
            <a:pPr lvl="1"/>
            <a:r>
              <a:rPr lang="en-US" dirty="0"/>
              <a:t>Each Goal has an associated “priority value” associated with the order of actions in the fault response behavior</a:t>
            </a:r>
          </a:p>
          <a:p>
            <a:pPr lvl="1"/>
            <a:r>
              <a:rPr lang="en-US" dirty="0"/>
              <a:t>The Tasks that will be considered by the Planner to satisfy these Goals have “Precondition Constraints” that ensure only one of the Goals can be achieved at a time</a:t>
            </a:r>
          </a:p>
        </p:txBody>
      </p:sp>
      <p:sp>
        <p:nvSpPr>
          <p:cNvPr id="4" name="Rectangle: Rounded Corners 3">
            <a:extLst>
              <a:ext uri="{FF2B5EF4-FFF2-40B4-BE49-F238E27FC236}">
                <a16:creationId xmlns:a16="http://schemas.microsoft.com/office/drawing/2014/main" id="{19C43F59-8057-1740-7D6B-7DB7B1970365}"/>
              </a:ext>
            </a:extLst>
          </p:cNvPr>
          <p:cNvSpPr/>
          <p:nvPr/>
        </p:nvSpPr>
        <p:spPr>
          <a:xfrm>
            <a:off x="161156" y="4466530"/>
            <a:ext cx="1214651" cy="7642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Fault Model</a:t>
            </a:r>
          </a:p>
        </p:txBody>
      </p:sp>
      <p:cxnSp>
        <p:nvCxnSpPr>
          <p:cNvPr id="10" name="Straight Arrow Connector 9">
            <a:extLst>
              <a:ext uri="{FF2B5EF4-FFF2-40B4-BE49-F238E27FC236}">
                <a16:creationId xmlns:a16="http://schemas.microsoft.com/office/drawing/2014/main" id="{339D83AB-9F92-67FF-D630-987DD8D76DC8}"/>
              </a:ext>
            </a:extLst>
          </p:cNvPr>
          <p:cNvCxnSpPr>
            <a:cxnSpLocks/>
            <a:stCxn id="4" idx="3"/>
            <a:endCxn id="15" idx="1"/>
          </p:cNvCxnSpPr>
          <p:nvPr/>
        </p:nvCxnSpPr>
        <p:spPr>
          <a:xfrm>
            <a:off x="1375807" y="4848667"/>
            <a:ext cx="10930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62839C3F-B711-C8C3-CC0E-280CCA1074F0}"/>
              </a:ext>
            </a:extLst>
          </p:cNvPr>
          <p:cNvSpPr txBox="1"/>
          <p:nvPr/>
        </p:nvSpPr>
        <p:spPr>
          <a:xfrm>
            <a:off x="1375806" y="4325447"/>
            <a:ext cx="1235996" cy="523220"/>
          </a:xfrm>
          <a:prstGeom prst="rect">
            <a:avLst/>
          </a:prstGeom>
          <a:noFill/>
        </p:spPr>
        <p:txBody>
          <a:bodyPr wrap="square" rtlCol="0">
            <a:spAutoFit/>
          </a:bodyPr>
          <a:lstStyle/>
          <a:p>
            <a:r>
              <a:rPr lang="en-US" sz="1400" dirty="0">
                <a:latin typeface="Arial"/>
                <a:cs typeface="Arial"/>
              </a:rPr>
              <a:t>Set of Goals (Fault B)</a:t>
            </a:r>
          </a:p>
        </p:txBody>
      </p:sp>
      <p:sp>
        <p:nvSpPr>
          <p:cNvPr id="13" name="Left Bracket 12">
            <a:extLst>
              <a:ext uri="{FF2B5EF4-FFF2-40B4-BE49-F238E27FC236}">
                <a16:creationId xmlns:a16="http://schemas.microsoft.com/office/drawing/2014/main" id="{B755C000-C170-9155-7487-1ED5BA4D03E1}"/>
              </a:ext>
            </a:extLst>
          </p:cNvPr>
          <p:cNvSpPr/>
          <p:nvPr/>
        </p:nvSpPr>
        <p:spPr>
          <a:xfrm>
            <a:off x="4131930" y="3423814"/>
            <a:ext cx="246362" cy="2855794"/>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F771B6BE-8CC6-0A47-4608-F2EE9A7ECB8A}"/>
              </a:ext>
            </a:extLst>
          </p:cNvPr>
          <p:cNvSpPr/>
          <p:nvPr/>
        </p:nvSpPr>
        <p:spPr>
          <a:xfrm>
            <a:off x="2468835" y="4466530"/>
            <a:ext cx="1214651" cy="7642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Planner</a:t>
            </a:r>
          </a:p>
        </p:txBody>
      </p:sp>
      <p:sp>
        <p:nvSpPr>
          <p:cNvPr id="19" name="Flowchart: Document 18">
            <a:extLst>
              <a:ext uri="{FF2B5EF4-FFF2-40B4-BE49-F238E27FC236}">
                <a16:creationId xmlns:a16="http://schemas.microsoft.com/office/drawing/2014/main" id="{1D11F302-2C47-104D-8910-A2306746D334}"/>
              </a:ext>
            </a:extLst>
          </p:cNvPr>
          <p:cNvSpPr/>
          <p:nvPr/>
        </p:nvSpPr>
        <p:spPr>
          <a:xfrm>
            <a:off x="4317513" y="3630304"/>
            <a:ext cx="941695" cy="634621"/>
          </a:xfrm>
          <a:prstGeom prst="flowChart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Goal 1</a:t>
            </a:r>
          </a:p>
        </p:txBody>
      </p:sp>
      <p:sp>
        <p:nvSpPr>
          <p:cNvPr id="20" name="Flowchart: Document 19">
            <a:extLst>
              <a:ext uri="{FF2B5EF4-FFF2-40B4-BE49-F238E27FC236}">
                <a16:creationId xmlns:a16="http://schemas.microsoft.com/office/drawing/2014/main" id="{11E3F5EC-42DF-6555-3615-41F42045AE79}"/>
              </a:ext>
            </a:extLst>
          </p:cNvPr>
          <p:cNvSpPr/>
          <p:nvPr/>
        </p:nvSpPr>
        <p:spPr>
          <a:xfrm>
            <a:off x="4317513" y="4560924"/>
            <a:ext cx="941695" cy="634621"/>
          </a:xfrm>
          <a:prstGeom prst="flowChart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Goal 2</a:t>
            </a:r>
          </a:p>
        </p:txBody>
      </p:sp>
      <p:sp>
        <p:nvSpPr>
          <p:cNvPr id="21" name="Flowchart: Document 20">
            <a:extLst>
              <a:ext uri="{FF2B5EF4-FFF2-40B4-BE49-F238E27FC236}">
                <a16:creationId xmlns:a16="http://schemas.microsoft.com/office/drawing/2014/main" id="{5CF0AE64-BBA7-8CE3-B6E5-A4DF6887F0F5}"/>
              </a:ext>
            </a:extLst>
          </p:cNvPr>
          <p:cNvSpPr/>
          <p:nvPr/>
        </p:nvSpPr>
        <p:spPr>
          <a:xfrm>
            <a:off x="4322794" y="5491544"/>
            <a:ext cx="941695" cy="634621"/>
          </a:xfrm>
          <a:prstGeom prst="flowChart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Goal 3</a:t>
            </a:r>
          </a:p>
        </p:txBody>
      </p:sp>
      <p:sp>
        <p:nvSpPr>
          <p:cNvPr id="22" name="Flowchart: Multidocument 21">
            <a:extLst>
              <a:ext uri="{FF2B5EF4-FFF2-40B4-BE49-F238E27FC236}">
                <a16:creationId xmlns:a16="http://schemas.microsoft.com/office/drawing/2014/main" id="{8A42FF0F-360C-0D19-2E61-0A5CBE1FA79C}"/>
              </a:ext>
            </a:extLst>
          </p:cNvPr>
          <p:cNvSpPr/>
          <p:nvPr/>
        </p:nvSpPr>
        <p:spPr>
          <a:xfrm>
            <a:off x="1767384" y="4932681"/>
            <a:ext cx="307075" cy="214108"/>
          </a:xfrm>
          <a:prstGeom prst="flowChartMulti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363238B3-E65F-E6D0-CB83-0160EBA4B83B}"/>
              </a:ext>
            </a:extLst>
          </p:cNvPr>
          <p:cNvCxnSpPr>
            <a:stCxn id="15" idx="3"/>
            <a:endCxn id="13" idx="1"/>
          </p:cNvCxnSpPr>
          <p:nvPr/>
        </p:nvCxnSpPr>
        <p:spPr>
          <a:xfrm>
            <a:off x="3683486" y="4848667"/>
            <a:ext cx="448444" cy="30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11494E57-215A-347D-CEA8-1443E04F1062}"/>
              </a:ext>
            </a:extLst>
          </p:cNvPr>
          <p:cNvSpPr txBox="1"/>
          <p:nvPr/>
        </p:nvSpPr>
        <p:spPr>
          <a:xfrm>
            <a:off x="5269711" y="3630304"/>
            <a:ext cx="1552532" cy="523220"/>
          </a:xfrm>
          <a:prstGeom prst="rect">
            <a:avLst/>
          </a:prstGeom>
          <a:noFill/>
        </p:spPr>
        <p:txBody>
          <a:bodyPr wrap="square" rtlCol="0">
            <a:spAutoFit/>
          </a:bodyPr>
          <a:lstStyle/>
          <a:p>
            <a:r>
              <a:rPr lang="en-US" sz="1400" dirty="0">
                <a:solidFill>
                  <a:srgbClr val="FF0000"/>
                </a:solidFill>
                <a:sym typeface="Wingdings" panose="05000000000000000000" pitchFamily="2" charset="2"/>
              </a:rPr>
              <a:t></a:t>
            </a:r>
            <a:r>
              <a:rPr lang="en-US" sz="1400" dirty="0">
                <a:solidFill>
                  <a:schemeClr val="tx1"/>
                </a:solidFill>
                <a:sym typeface="Wingdings" panose="05000000000000000000" pitchFamily="2" charset="2"/>
              </a:rPr>
              <a:t> Not Achievable </a:t>
            </a:r>
            <a:endParaRPr lang="en-US" sz="1400" dirty="0">
              <a:solidFill>
                <a:schemeClr val="tx1"/>
              </a:solidFill>
            </a:endParaRPr>
          </a:p>
          <a:p>
            <a:endParaRPr lang="en-US" sz="1400" dirty="0">
              <a:latin typeface="Arial"/>
              <a:cs typeface="Arial"/>
            </a:endParaRPr>
          </a:p>
        </p:txBody>
      </p:sp>
      <p:sp>
        <p:nvSpPr>
          <p:cNvPr id="37" name="TextBox 36">
            <a:extLst>
              <a:ext uri="{FF2B5EF4-FFF2-40B4-BE49-F238E27FC236}">
                <a16:creationId xmlns:a16="http://schemas.microsoft.com/office/drawing/2014/main" id="{0F3B7658-B3EB-4CD9-F65D-7174F164E78C}"/>
              </a:ext>
            </a:extLst>
          </p:cNvPr>
          <p:cNvSpPr txBox="1"/>
          <p:nvPr/>
        </p:nvSpPr>
        <p:spPr>
          <a:xfrm>
            <a:off x="5259208" y="4560924"/>
            <a:ext cx="1552532" cy="523220"/>
          </a:xfrm>
          <a:prstGeom prst="rect">
            <a:avLst/>
          </a:prstGeom>
          <a:noFill/>
        </p:spPr>
        <p:txBody>
          <a:bodyPr wrap="square" rtlCol="0">
            <a:spAutoFit/>
          </a:bodyPr>
          <a:lstStyle/>
          <a:p>
            <a:r>
              <a:rPr lang="en-US" sz="1400" dirty="0">
                <a:solidFill>
                  <a:srgbClr val="00B050"/>
                </a:solidFill>
                <a:sym typeface="Wingdings" panose="05000000000000000000" pitchFamily="2" charset="2"/>
              </a:rPr>
              <a:t></a:t>
            </a:r>
            <a:r>
              <a:rPr lang="en-US" sz="1400" dirty="0">
                <a:solidFill>
                  <a:schemeClr val="tx1"/>
                </a:solidFill>
                <a:sym typeface="Wingdings" panose="05000000000000000000" pitchFamily="2" charset="2"/>
              </a:rPr>
              <a:t> Achievable </a:t>
            </a:r>
            <a:endParaRPr lang="en-US" sz="1400" dirty="0">
              <a:solidFill>
                <a:schemeClr val="tx1"/>
              </a:solidFill>
            </a:endParaRPr>
          </a:p>
          <a:p>
            <a:endParaRPr lang="en-US" sz="1400" dirty="0">
              <a:latin typeface="Arial"/>
              <a:cs typeface="Arial"/>
            </a:endParaRPr>
          </a:p>
        </p:txBody>
      </p:sp>
      <p:sp>
        <p:nvSpPr>
          <p:cNvPr id="38" name="TextBox 37">
            <a:extLst>
              <a:ext uri="{FF2B5EF4-FFF2-40B4-BE49-F238E27FC236}">
                <a16:creationId xmlns:a16="http://schemas.microsoft.com/office/drawing/2014/main" id="{8D2EE7D7-28FB-58A4-36F4-65FF7F7B7F91}"/>
              </a:ext>
            </a:extLst>
          </p:cNvPr>
          <p:cNvSpPr txBox="1"/>
          <p:nvPr/>
        </p:nvSpPr>
        <p:spPr>
          <a:xfrm>
            <a:off x="5259208" y="5489336"/>
            <a:ext cx="1552532" cy="954107"/>
          </a:xfrm>
          <a:prstGeom prst="rect">
            <a:avLst/>
          </a:prstGeom>
          <a:noFill/>
        </p:spPr>
        <p:txBody>
          <a:bodyPr wrap="square" rtlCol="0">
            <a:spAutoFit/>
          </a:bodyPr>
          <a:lstStyle/>
          <a:p>
            <a:r>
              <a:rPr lang="en-US" sz="1400" dirty="0">
                <a:solidFill>
                  <a:srgbClr val="FF0000"/>
                </a:solidFill>
                <a:sym typeface="Wingdings" panose="05000000000000000000" pitchFamily="2" charset="2"/>
              </a:rPr>
              <a:t></a:t>
            </a:r>
            <a:r>
              <a:rPr lang="en-US" sz="1400" dirty="0">
                <a:solidFill>
                  <a:schemeClr val="tx1"/>
                </a:solidFill>
                <a:sym typeface="Wingdings" panose="05000000000000000000" pitchFamily="2" charset="2"/>
              </a:rPr>
              <a:t> Conflicting outcome, lower priority</a:t>
            </a:r>
            <a:endParaRPr lang="en-US" sz="1400" dirty="0">
              <a:solidFill>
                <a:schemeClr val="tx1"/>
              </a:solidFill>
            </a:endParaRPr>
          </a:p>
          <a:p>
            <a:endParaRPr lang="en-US" sz="1400" dirty="0">
              <a:latin typeface="Arial"/>
              <a:cs typeface="Arial"/>
            </a:endParaRPr>
          </a:p>
        </p:txBody>
      </p:sp>
      <p:sp>
        <p:nvSpPr>
          <p:cNvPr id="39" name="Rectangle: Rounded Corners 38">
            <a:extLst>
              <a:ext uri="{FF2B5EF4-FFF2-40B4-BE49-F238E27FC236}">
                <a16:creationId xmlns:a16="http://schemas.microsoft.com/office/drawing/2014/main" id="{EC9754AF-6E44-3806-26F5-3F5FC1279280}"/>
              </a:ext>
            </a:extLst>
          </p:cNvPr>
          <p:cNvSpPr/>
          <p:nvPr/>
        </p:nvSpPr>
        <p:spPr>
          <a:xfrm>
            <a:off x="7909175" y="4440346"/>
            <a:ext cx="1214651" cy="7642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Scheduler</a:t>
            </a:r>
          </a:p>
        </p:txBody>
      </p:sp>
      <p:sp>
        <p:nvSpPr>
          <p:cNvPr id="44" name="Flowchart: Multidocument 43">
            <a:extLst>
              <a:ext uri="{FF2B5EF4-FFF2-40B4-BE49-F238E27FC236}">
                <a16:creationId xmlns:a16="http://schemas.microsoft.com/office/drawing/2014/main" id="{09F974B7-F1FB-AE0B-99D7-D747B9987558}"/>
              </a:ext>
            </a:extLst>
          </p:cNvPr>
          <p:cNvSpPr/>
          <p:nvPr/>
        </p:nvSpPr>
        <p:spPr>
          <a:xfrm>
            <a:off x="7106646" y="4951870"/>
            <a:ext cx="307075" cy="214108"/>
          </a:xfrm>
          <a:prstGeom prst="flowChartMultidocumen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E10C8FD9-FFAD-36C8-C571-45179E5B9365}"/>
              </a:ext>
            </a:extLst>
          </p:cNvPr>
          <p:cNvSpPr txBox="1"/>
          <p:nvPr/>
        </p:nvSpPr>
        <p:spPr>
          <a:xfrm>
            <a:off x="6738183" y="4496093"/>
            <a:ext cx="1235996" cy="307777"/>
          </a:xfrm>
          <a:prstGeom prst="rect">
            <a:avLst/>
          </a:prstGeom>
          <a:noFill/>
        </p:spPr>
        <p:txBody>
          <a:bodyPr wrap="square" rtlCol="0">
            <a:spAutoFit/>
          </a:bodyPr>
          <a:lstStyle/>
          <a:p>
            <a:r>
              <a:rPr lang="en-US" sz="1400" dirty="0">
                <a:latin typeface="Arial"/>
                <a:cs typeface="Arial"/>
              </a:rPr>
              <a:t>Set of Tasks</a:t>
            </a:r>
          </a:p>
        </p:txBody>
      </p:sp>
      <p:sp>
        <p:nvSpPr>
          <p:cNvPr id="48" name="Left Bracket 47">
            <a:extLst>
              <a:ext uri="{FF2B5EF4-FFF2-40B4-BE49-F238E27FC236}">
                <a16:creationId xmlns:a16="http://schemas.microsoft.com/office/drawing/2014/main" id="{CFE9E4F2-FCFE-D7F8-67AD-F67F114093F5}"/>
              </a:ext>
            </a:extLst>
          </p:cNvPr>
          <p:cNvSpPr/>
          <p:nvPr/>
        </p:nvSpPr>
        <p:spPr>
          <a:xfrm>
            <a:off x="9599984" y="3394586"/>
            <a:ext cx="246362" cy="2855794"/>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9" name="Straight Arrow Connector 48">
            <a:extLst>
              <a:ext uri="{FF2B5EF4-FFF2-40B4-BE49-F238E27FC236}">
                <a16:creationId xmlns:a16="http://schemas.microsoft.com/office/drawing/2014/main" id="{A8054664-0FEF-CC9A-8194-B18BCCE8CDEA}"/>
              </a:ext>
            </a:extLst>
          </p:cNvPr>
          <p:cNvCxnSpPr>
            <a:cxnSpLocks/>
            <a:stCxn id="39" idx="3"/>
            <a:endCxn id="48" idx="1"/>
          </p:cNvCxnSpPr>
          <p:nvPr/>
        </p:nvCxnSpPr>
        <p:spPr>
          <a:xfrm>
            <a:off x="9123826" y="4822483"/>
            <a:ext cx="47615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C2758E45-76A3-680C-DC6E-13A44F899265}"/>
              </a:ext>
            </a:extLst>
          </p:cNvPr>
          <p:cNvCxnSpPr/>
          <p:nvPr/>
        </p:nvCxnSpPr>
        <p:spPr>
          <a:xfrm>
            <a:off x="9764973" y="4157166"/>
            <a:ext cx="1972102" cy="0"/>
          </a:xfrm>
          <a:prstGeom prst="line">
            <a:avLst/>
          </a:prstGeom>
          <a:effectLst/>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91CACA1C-6FC9-5564-BCAE-CFF77A49B41E}"/>
              </a:ext>
            </a:extLst>
          </p:cNvPr>
          <p:cNvCxnSpPr/>
          <p:nvPr/>
        </p:nvCxnSpPr>
        <p:spPr>
          <a:xfrm>
            <a:off x="9764973" y="4760532"/>
            <a:ext cx="1972102" cy="0"/>
          </a:xfrm>
          <a:prstGeom prst="line">
            <a:avLst/>
          </a:prstGeom>
          <a:effectLst/>
        </p:spPr>
        <p:style>
          <a:lnRef idx="2">
            <a:schemeClr val="dk1"/>
          </a:lnRef>
          <a:fillRef idx="0">
            <a:schemeClr val="dk1"/>
          </a:fillRef>
          <a:effectRef idx="1">
            <a:schemeClr val="dk1"/>
          </a:effectRef>
          <a:fontRef idx="minor">
            <a:schemeClr val="tx1"/>
          </a:fontRef>
        </p:style>
      </p:cxnSp>
      <p:cxnSp>
        <p:nvCxnSpPr>
          <p:cNvPr id="57" name="Straight Connector 56">
            <a:extLst>
              <a:ext uri="{FF2B5EF4-FFF2-40B4-BE49-F238E27FC236}">
                <a16:creationId xmlns:a16="http://schemas.microsoft.com/office/drawing/2014/main" id="{DC1E7930-696A-4F31-5A4F-90AA0B827CC3}"/>
              </a:ext>
            </a:extLst>
          </p:cNvPr>
          <p:cNvCxnSpPr/>
          <p:nvPr/>
        </p:nvCxnSpPr>
        <p:spPr>
          <a:xfrm>
            <a:off x="9764973" y="5401071"/>
            <a:ext cx="1972102" cy="0"/>
          </a:xfrm>
          <a:prstGeom prst="line">
            <a:avLst/>
          </a:prstGeom>
          <a:effectLst/>
        </p:spPr>
        <p:style>
          <a:lnRef idx="2">
            <a:schemeClr val="dk1"/>
          </a:lnRef>
          <a:fillRef idx="0">
            <a:schemeClr val="dk1"/>
          </a:fillRef>
          <a:effectRef idx="1">
            <a:schemeClr val="dk1"/>
          </a:effectRef>
          <a:fontRef idx="minor">
            <a:schemeClr val="tx1"/>
          </a:fontRef>
        </p:style>
      </p:cxnSp>
      <p:sp>
        <p:nvSpPr>
          <p:cNvPr id="58" name="Flowchart: Document 57">
            <a:extLst>
              <a:ext uri="{FF2B5EF4-FFF2-40B4-BE49-F238E27FC236}">
                <a16:creationId xmlns:a16="http://schemas.microsoft.com/office/drawing/2014/main" id="{DEE54E63-7ED8-EA12-F6A0-6D676694EF78}"/>
              </a:ext>
            </a:extLst>
          </p:cNvPr>
          <p:cNvSpPr/>
          <p:nvPr/>
        </p:nvSpPr>
        <p:spPr>
          <a:xfrm>
            <a:off x="9784560" y="4206365"/>
            <a:ext cx="711854" cy="504968"/>
          </a:xfrm>
          <a:prstGeom prst="flowChartDocumen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a:t>Task </a:t>
            </a:r>
            <a:r>
              <a:rPr lang="el-GR" sz="1600" dirty="0"/>
              <a:t>δ</a:t>
            </a:r>
            <a:endParaRPr lang="en-US" sz="1600" dirty="0"/>
          </a:p>
        </p:txBody>
      </p:sp>
      <p:sp>
        <p:nvSpPr>
          <p:cNvPr id="59" name="Flowchart: Document 58">
            <a:extLst>
              <a:ext uri="{FF2B5EF4-FFF2-40B4-BE49-F238E27FC236}">
                <a16:creationId xmlns:a16="http://schemas.microsoft.com/office/drawing/2014/main" id="{6E1B8003-8F81-5166-F0CD-2916D42CAC20}"/>
              </a:ext>
            </a:extLst>
          </p:cNvPr>
          <p:cNvSpPr/>
          <p:nvPr/>
        </p:nvSpPr>
        <p:spPr>
          <a:xfrm>
            <a:off x="10588931" y="4206365"/>
            <a:ext cx="711854" cy="504968"/>
          </a:xfrm>
          <a:prstGeom prst="flowChartDocumen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dirty="0"/>
              <a:t>Task </a:t>
            </a:r>
            <a:r>
              <a:rPr lang="el-GR" sz="1600" dirty="0"/>
              <a:t>ε</a:t>
            </a:r>
            <a:endParaRPr lang="en-US" sz="1600" dirty="0"/>
          </a:p>
        </p:txBody>
      </p:sp>
      <p:sp>
        <p:nvSpPr>
          <p:cNvPr id="61" name="TextBox 60">
            <a:extLst>
              <a:ext uri="{FF2B5EF4-FFF2-40B4-BE49-F238E27FC236}">
                <a16:creationId xmlns:a16="http://schemas.microsoft.com/office/drawing/2014/main" id="{79913123-D03D-D0A5-FC74-BC08EF5DCCF9}"/>
              </a:ext>
            </a:extLst>
          </p:cNvPr>
          <p:cNvSpPr txBox="1"/>
          <p:nvPr/>
        </p:nvSpPr>
        <p:spPr>
          <a:xfrm>
            <a:off x="10162882" y="5465613"/>
            <a:ext cx="1387205" cy="307777"/>
          </a:xfrm>
          <a:prstGeom prst="rect">
            <a:avLst/>
          </a:prstGeom>
          <a:noFill/>
        </p:spPr>
        <p:txBody>
          <a:bodyPr wrap="square" rtlCol="0">
            <a:spAutoFit/>
          </a:bodyPr>
          <a:lstStyle/>
          <a:p>
            <a:r>
              <a:rPr lang="en-US" sz="1400" dirty="0">
                <a:latin typeface="Arial"/>
                <a:cs typeface="Arial"/>
              </a:rPr>
              <a:t>VSM Timeline</a:t>
            </a:r>
          </a:p>
        </p:txBody>
      </p:sp>
      <p:cxnSp>
        <p:nvCxnSpPr>
          <p:cNvPr id="26" name="Straight Arrow Connector 25">
            <a:extLst>
              <a:ext uri="{FF2B5EF4-FFF2-40B4-BE49-F238E27FC236}">
                <a16:creationId xmlns:a16="http://schemas.microsoft.com/office/drawing/2014/main" id="{027E2A93-7837-3701-B537-2360694F1BC9}"/>
              </a:ext>
            </a:extLst>
          </p:cNvPr>
          <p:cNvCxnSpPr>
            <a:cxnSpLocks/>
            <a:stCxn id="37" idx="1"/>
            <a:endCxn id="39" idx="1"/>
          </p:cNvCxnSpPr>
          <p:nvPr/>
        </p:nvCxnSpPr>
        <p:spPr>
          <a:xfrm flipV="1">
            <a:off x="5259208" y="4822483"/>
            <a:ext cx="2649967" cy="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9995834"/>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C234A-60C6-4DB6-9723-703D37B7A38B}"/>
              </a:ext>
            </a:extLst>
          </p:cNvPr>
          <p:cNvSpPr>
            <a:spLocks noGrp="1"/>
          </p:cNvSpPr>
          <p:nvPr>
            <p:ph type="title"/>
          </p:nvPr>
        </p:nvSpPr>
        <p:spPr/>
        <p:txBody>
          <a:bodyPr/>
          <a:lstStyle/>
          <a:p>
            <a:r>
              <a:rPr lang="en-US" dirty="0"/>
              <a:t>VSM Planner Concept of Operations</a:t>
            </a:r>
          </a:p>
        </p:txBody>
      </p:sp>
      <p:sp>
        <p:nvSpPr>
          <p:cNvPr id="3" name="Content Placeholder 2">
            <a:extLst>
              <a:ext uri="{FF2B5EF4-FFF2-40B4-BE49-F238E27FC236}">
                <a16:creationId xmlns:a16="http://schemas.microsoft.com/office/drawing/2014/main" id="{E2B77421-DEE9-4C53-B24E-1805B1101B7E}"/>
              </a:ext>
            </a:extLst>
          </p:cNvPr>
          <p:cNvSpPr>
            <a:spLocks noGrp="1"/>
          </p:cNvSpPr>
          <p:nvPr>
            <p:ph idx="1"/>
          </p:nvPr>
        </p:nvSpPr>
        <p:spPr>
          <a:xfrm>
            <a:off x="609600" y="1003303"/>
            <a:ext cx="6755027" cy="5122863"/>
          </a:xfrm>
        </p:spPr>
        <p:txBody>
          <a:bodyPr/>
          <a:lstStyle/>
          <a:p>
            <a:r>
              <a:rPr lang="en-US" dirty="0"/>
              <a:t>The VSM Planner creates timelines based on mission needs and objectives</a:t>
            </a:r>
          </a:p>
          <a:p>
            <a:r>
              <a:rPr lang="en-US" dirty="0"/>
              <a:t>Overview of Planner Functionality:</a:t>
            </a:r>
          </a:p>
          <a:p>
            <a:pPr lvl="1"/>
            <a:r>
              <a:rPr lang="en-US" dirty="0"/>
              <a:t>Goals specify planning objectives</a:t>
            </a:r>
          </a:p>
          <a:p>
            <a:pPr lvl="1"/>
            <a:r>
              <a:rPr lang="en-US" dirty="0"/>
              <a:t>Tasks carry out actions</a:t>
            </a:r>
          </a:p>
          <a:p>
            <a:pPr lvl="1"/>
            <a:r>
              <a:rPr lang="en-US" dirty="0"/>
              <a:t>Planner finds tasks that achieve goals and establishes ordering to obey all constraints</a:t>
            </a:r>
          </a:p>
        </p:txBody>
      </p:sp>
      <p:pic>
        <p:nvPicPr>
          <p:cNvPr id="4" name="Google Shape;106;p3" descr="A satellite in space with solar panels&#10;&#10;Description automatically generated with low confidence">
            <a:extLst>
              <a:ext uri="{FF2B5EF4-FFF2-40B4-BE49-F238E27FC236}">
                <a16:creationId xmlns:a16="http://schemas.microsoft.com/office/drawing/2014/main" id="{77DC8200-AA9B-B8EC-818F-C25146CC2626}"/>
              </a:ext>
            </a:extLst>
          </p:cNvPr>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7354687" y="1003303"/>
            <a:ext cx="4727712" cy="2659338"/>
          </a:xfrm>
          <a:prstGeom prst="rect">
            <a:avLst/>
          </a:prstGeom>
          <a:noFill/>
          <a:ln>
            <a:noFill/>
          </a:ln>
        </p:spPr>
      </p:pic>
      <p:pic>
        <p:nvPicPr>
          <p:cNvPr id="5" name="Google Shape;107;p3" descr="A picture containing satellite, transport, space, spacecraft&#10;&#10;Description automatically generated">
            <a:extLst>
              <a:ext uri="{FF2B5EF4-FFF2-40B4-BE49-F238E27FC236}">
                <a16:creationId xmlns:a16="http://schemas.microsoft.com/office/drawing/2014/main" id="{DCF4EA60-E815-CB18-6C34-E1BC39B7A110}"/>
              </a:ext>
            </a:extLst>
          </p:cNvPr>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7364627" y="3691216"/>
            <a:ext cx="4727712" cy="2659338"/>
          </a:xfrm>
          <a:prstGeom prst="rect">
            <a:avLst/>
          </a:prstGeom>
          <a:noFill/>
          <a:ln>
            <a:noFill/>
          </a:ln>
        </p:spPr>
      </p:pic>
    </p:spTree>
    <p:extLst>
      <p:ext uri="{BB962C8B-B14F-4D97-AF65-F5344CB8AC3E}">
        <p14:creationId xmlns:p14="http://schemas.microsoft.com/office/powerpoint/2010/main" val="1344784106"/>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4D22-A84B-FC4D-CC75-2D842C6C3B18}"/>
              </a:ext>
            </a:extLst>
          </p:cNvPr>
          <p:cNvSpPr>
            <a:spLocks noGrp="1"/>
          </p:cNvSpPr>
          <p:nvPr>
            <p:ph type="title"/>
          </p:nvPr>
        </p:nvSpPr>
        <p:spPr/>
        <p:txBody>
          <a:bodyPr/>
          <a:lstStyle/>
          <a:p>
            <a:r>
              <a:rPr lang="en-US" dirty="0"/>
              <a:t>Task Constraints</a:t>
            </a:r>
          </a:p>
        </p:txBody>
      </p:sp>
      <p:sp>
        <p:nvSpPr>
          <p:cNvPr id="4" name="Rectangle 3">
            <a:extLst>
              <a:ext uri="{FF2B5EF4-FFF2-40B4-BE49-F238E27FC236}">
                <a16:creationId xmlns:a16="http://schemas.microsoft.com/office/drawing/2014/main" id="{2099AD59-AB82-9A63-B350-883B29549943}"/>
              </a:ext>
            </a:extLst>
          </p:cNvPr>
          <p:cNvSpPr/>
          <p:nvPr/>
        </p:nvSpPr>
        <p:spPr>
          <a:xfrm>
            <a:off x="7374434" y="2870658"/>
            <a:ext cx="1441175" cy="36098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Precondition</a:t>
            </a:r>
          </a:p>
        </p:txBody>
      </p:sp>
      <p:sp>
        <p:nvSpPr>
          <p:cNvPr id="5" name="Rectangle 4">
            <a:extLst>
              <a:ext uri="{FF2B5EF4-FFF2-40B4-BE49-F238E27FC236}">
                <a16:creationId xmlns:a16="http://schemas.microsoft.com/office/drawing/2014/main" id="{3910FF96-135B-3BF9-C8D5-7E20FA811F02}"/>
              </a:ext>
            </a:extLst>
          </p:cNvPr>
          <p:cNvSpPr/>
          <p:nvPr/>
        </p:nvSpPr>
        <p:spPr>
          <a:xfrm>
            <a:off x="10535078" y="2870731"/>
            <a:ext cx="1441175" cy="36091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Consequence</a:t>
            </a:r>
          </a:p>
        </p:txBody>
      </p:sp>
      <p:sp>
        <p:nvSpPr>
          <p:cNvPr id="6" name="Rounded Rectangle 5">
            <a:extLst>
              <a:ext uri="{FF2B5EF4-FFF2-40B4-BE49-F238E27FC236}">
                <a16:creationId xmlns:a16="http://schemas.microsoft.com/office/drawing/2014/main" id="{81D803EB-7233-C95E-26EE-FC58294972C0}"/>
              </a:ext>
            </a:extLst>
          </p:cNvPr>
          <p:cNvSpPr/>
          <p:nvPr/>
        </p:nvSpPr>
        <p:spPr>
          <a:xfrm>
            <a:off x="8815608" y="1906595"/>
            <a:ext cx="1719469" cy="371406"/>
          </a:xfrm>
          <a:prstGeom prst="roundRect">
            <a:avLst>
              <a:gd name="adj" fmla="val 461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Task</a:t>
            </a:r>
          </a:p>
        </p:txBody>
      </p:sp>
      <p:sp>
        <p:nvSpPr>
          <p:cNvPr id="7" name="TextBox 6">
            <a:extLst>
              <a:ext uri="{FF2B5EF4-FFF2-40B4-BE49-F238E27FC236}">
                <a16:creationId xmlns:a16="http://schemas.microsoft.com/office/drawing/2014/main" id="{F1E64AD6-7A5E-7338-B128-109843CC7490}"/>
              </a:ext>
            </a:extLst>
          </p:cNvPr>
          <p:cNvSpPr txBox="1"/>
          <p:nvPr/>
        </p:nvSpPr>
        <p:spPr>
          <a:xfrm>
            <a:off x="7299892" y="3540597"/>
            <a:ext cx="4892108" cy="923330"/>
          </a:xfrm>
          <a:prstGeom prst="rect">
            <a:avLst/>
          </a:prstGeom>
          <a:noFill/>
        </p:spPr>
        <p:txBody>
          <a:bodyPr wrap="square" rtlCol="0">
            <a:spAutoFit/>
          </a:bodyPr>
          <a:lstStyle/>
          <a:p>
            <a:r>
              <a:rPr lang="en-US" dirty="0"/>
              <a:t>Mnemonic: Stoplight changes from red (constraints) to green (desired effect achieved)</a:t>
            </a:r>
          </a:p>
          <a:p>
            <a:r>
              <a:rPr lang="en-US" dirty="0"/>
              <a:t>Initial is light green because it satisfies constraints.  </a:t>
            </a:r>
          </a:p>
        </p:txBody>
      </p:sp>
      <p:sp>
        <p:nvSpPr>
          <p:cNvPr id="8" name="Rectangle 7">
            <a:extLst>
              <a:ext uri="{FF2B5EF4-FFF2-40B4-BE49-F238E27FC236}">
                <a16:creationId xmlns:a16="http://schemas.microsoft.com/office/drawing/2014/main" id="{59F25CF9-143C-DFB7-CB05-A74DB7FC7D25}"/>
              </a:ext>
            </a:extLst>
          </p:cNvPr>
          <p:cNvSpPr/>
          <p:nvPr/>
        </p:nvSpPr>
        <p:spPr>
          <a:xfrm>
            <a:off x="8815609" y="2870658"/>
            <a:ext cx="1719469" cy="36098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Invariant</a:t>
            </a:r>
          </a:p>
        </p:txBody>
      </p:sp>
      <p:sp>
        <p:nvSpPr>
          <p:cNvPr id="9" name="Rectangle 8">
            <a:extLst>
              <a:ext uri="{FF2B5EF4-FFF2-40B4-BE49-F238E27FC236}">
                <a16:creationId xmlns:a16="http://schemas.microsoft.com/office/drawing/2014/main" id="{02B65D82-E2F7-C8FD-9913-59CECC750D9C}"/>
              </a:ext>
            </a:extLst>
          </p:cNvPr>
          <p:cNvSpPr/>
          <p:nvPr/>
        </p:nvSpPr>
        <p:spPr>
          <a:xfrm>
            <a:off x="7357950" y="4955903"/>
            <a:ext cx="2440057" cy="354534"/>
          </a:xfrm>
          <a:prstGeom prst="rect">
            <a:avLst/>
          </a:prstGeom>
          <a:solidFill>
            <a:srgbClr val="8ACB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Initial</a:t>
            </a:r>
          </a:p>
        </p:txBody>
      </p:sp>
      <p:sp>
        <p:nvSpPr>
          <p:cNvPr id="10" name="TextBox 9">
            <a:extLst>
              <a:ext uri="{FF2B5EF4-FFF2-40B4-BE49-F238E27FC236}">
                <a16:creationId xmlns:a16="http://schemas.microsoft.com/office/drawing/2014/main" id="{8C663790-D6D6-53AB-029C-29A314531192}"/>
              </a:ext>
            </a:extLst>
          </p:cNvPr>
          <p:cNvSpPr txBox="1"/>
          <p:nvPr/>
        </p:nvSpPr>
        <p:spPr>
          <a:xfrm>
            <a:off x="6256602" y="2830945"/>
            <a:ext cx="1087734" cy="369332"/>
          </a:xfrm>
          <a:prstGeom prst="rect">
            <a:avLst/>
          </a:prstGeom>
          <a:noFill/>
        </p:spPr>
        <p:txBody>
          <a:bodyPr wrap="none" rtlCol="0">
            <a:spAutoFit/>
          </a:bodyPr>
          <a:lstStyle/>
          <a:p>
            <a:r>
              <a:rPr lang="en-US" dirty="0" err="1"/>
              <a:t>State_Var</a:t>
            </a:r>
            <a:endParaRPr lang="en-US" dirty="0"/>
          </a:p>
        </p:txBody>
      </p:sp>
      <p:sp>
        <p:nvSpPr>
          <p:cNvPr id="11" name="TextBox 10">
            <a:extLst>
              <a:ext uri="{FF2B5EF4-FFF2-40B4-BE49-F238E27FC236}">
                <a16:creationId xmlns:a16="http://schemas.microsoft.com/office/drawing/2014/main" id="{1B7A4D6C-86E2-0256-9B01-4F3650E5EE6A}"/>
              </a:ext>
            </a:extLst>
          </p:cNvPr>
          <p:cNvSpPr txBox="1"/>
          <p:nvPr/>
        </p:nvSpPr>
        <p:spPr>
          <a:xfrm>
            <a:off x="6256602" y="4941105"/>
            <a:ext cx="1087734" cy="369332"/>
          </a:xfrm>
          <a:prstGeom prst="rect">
            <a:avLst/>
          </a:prstGeom>
          <a:noFill/>
        </p:spPr>
        <p:txBody>
          <a:bodyPr wrap="none" rtlCol="0">
            <a:spAutoFit/>
          </a:bodyPr>
          <a:lstStyle/>
          <a:p>
            <a:r>
              <a:rPr lang="en-US" dirty="0" err="1"/>
              <a:t>State_Var</a:t>
            </a:r>
            <a:endParaRPr lang="en-US" dirty="0"/>
          </a:p>
        </p:txBody>
      </p:sp>
      <p:sp>
        <p:nvSpPr>
          <p:cNvPr id="12" name="Content Placeholder 2">
            <a:extLst>
              <a:ext uri="{FF2B5EF4-FFF2-40B4-BE49-F238E27FC236}">
                <a16:creationId xmlns:a16="http://schemas.microsoft.com/office/drawing/2014/main" id="{6F456E3E-EB28-894D-BAA9-772CDFB0CF51}"/>
              </a:ext>
            </a:extLst>
          </p:cNvPr>
          <p:cNvSpPr>
            <a:spLocks noGrp="1"/>
          </p:cNvSpPr>
          <p:nvPr>
            <p:ph idx="1"/>
          </p:nvPr>
        </p:nvSpPr>
        <p:spPr>
          <a:xfrm>
            <a:off x="609600" y="1003303"/>
            <a:ext cx="10972800" cy="5122863"/>
          </a:xfrm>
        </p:spPr>
        <p:txBody>
          <a:bodyPr>
            <a:normAutofit/>
          </a:bodyPr>
          <a:lstStyle/>
          <a:p>
            <a:r>
              <a:rPr lang="en-US" dirty="0"/>
              <a:t>State Variables</a:t>
            </a:r>
          </a:p>
          <a:p>
            <a:pPr lvl="1"/>
            <a:r>
              <a:rPr lang="en-US" dirty="0"/>
              <a:t>Properties of Gateway.</a:t>
            </a:r>
          </a:p>
          <a:p>
            <a:pPr lvl="1"/>
            <a:r>
              <a:rPr lang="en-US" dirty="0"/>
              <a:t>Used in constraints and effects in task descriptions.</a:t>
            </a:r>
          </a:p>
          <a:p>
            <a:r>
              <a:rPr lang="en-US" dirty="0"/>
              <a:t>The Task.  </a:t>
            </a:r>
          </a:p>
          <a:p>
            <a:pPr lvl="1"/>
            <a:r>
              <a:rPr lang="en-US" dirty="0"/>
              <a:t>Has a fixed duration.</a:t>
            </a:r>
          </a:p>
          <a:p>
            <a:r>
              <a:rPr lang="en-US" dirty="0"/>
              <a:t>Preconditions, Invariant Constraints</a:t>
            </a:r>
          </a:p>
          <a:p>
            <a:pPr lvl="1"/>
            <a:r>
              <a:rPr lang="en-US" dirty="0"/>
              <a:t>Conditions that must hold to insert task</a:t>
            </a:r>
          </a:p>
          <a:p>
            <a:r>
              <a:rPr lang="en-US" dirty="0"/>
              <a:t>Consequences / Postconditions</a:t>
            </a:r>
          </a:p>
          <a:p>
            <a:pPr lvl="1"/>
            <a:r>
              <a:rPr lang="en-US" dirty="0"/>
              <a:t>Effects of task on state variables</a:t>
            </a:r>
          </a:p>
          <a:p>
            <a:r>
              <a:rPr lang="en-US" dirty="0"/>
              <a:t>Initial State</a:t>
            </a:r>
          </a:p>
          <a:p>
            <a:pPr lvl="1"/>
            <a:r>
              <a:rPr lang="en-US" dirty="0"/>
              <a:t>Pre-determined values of state variables</a:t>
            </a:r>
          </a:p>
          <a:p>
            <a:pPr lvl="1"/>
            <a:endParaRPr lang="en-US" dirty="0"/>
          </a:p>
        </p:txBody>
      </p:sp>
    </p:spTree>
    <p:extLst>
      <p:ext uri="{BB962C8B-B14F-4D97-AF65-F5344CB8AC3E}">
        <p14:creationId xmlns:p14="http://schemas.microsoft.com/office/powerpoint/2010/main" val="2866940132"/>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7CFFF-1AC6-0D46-573B-30D0EDB417DE}"/>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EA7E84E3-9D91-45CE-7588-E2571F7EB638}"/>
              </a:ext>
            </a:extLst>
          </p:cNvPr>
          <p:cNvSpPr>
            <a:spLocks noGrp="1"/>
          </p:cNvSpPr>
          <p:nvPr>
            <p:ph idx="1"/>
          </p:nvPr>
        </p:nvSpPr>
        <p:spPr/>
        <p:txBody>
          <a:bodyPr/>
          <a:lstStyle/>
          <a:p>
            <a:r>
              <a:rPr lang="en-US" dirty="0"/>
              <a:t>Task and Goal model has been developed and testing on Task and Goal model being performed</a:t>
            </a:r>
          </a:p>
          <a:p>
            <a:pPr lvl="1"/>
            <a:r>
              <a:rPr lang="en-US" dirty="0"/>
              <a:t>As of Feb 2026, testing is still underway</a:t>
            </a:r>
          </a:p>
          <a:p>
            <a:pPr lvl="1"/>
            <a:r>
              <a:rPr lang="en-US" dirty="0"/>
              <a:t>Preliminary Planner testing finding small bugs</a:t>
            </a:r>
          </a:p>
          <a:p>
            <a:pPr lvl="1"/>
            <a:r>
              <a:rPr lang="en-US" dirty="0"/>
              <a:t>Integrated software testing with full VSM FSW planned for Q2 2026</a:t>
            </a:r>
          </a:p>
          <a:p>
            <a:endParaRPr lang="en-US" dirty="0"/>
          </a:p>
          <a:p>
            <a:endParaRPr lang="en-US" dirty="0"/>
          </a:p>
        </p:txBody>
      </p:sp>
    </p:spTree>
    <p:extLst>
      <p:ext uri="{BB962C8B-B14F-4D97-AF65-F5344CB8AC3E}">
        <p14:creationId xmlns:p14="http://schemas.microsoft.com/office/powerpoint/2010/main" val="4023010574"/>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C5433-F570-805F-86FE-E3D0AA3B864D}"/>
              </a:ext>
            </a:extLst>
          </p:cNvPr>
          <p:cNvSpPr>
            <a:spLocks noGrp="1"/>
          </p:cNvSpPr>
          <p:nvPr>
            <p:ph type="title"/>
          </p:nvPr>
        </p:nvSpPr>
        <p:spPr/>
        <p:txBody>
          <a:bodyPr/>
          <a:lstStyle/>
          <a:p>
            <a:r>
              <a:rPr lang="en-US" dirty="0"/>
              <a:t>Conclusions, Lessons Learned, and Forward Work</a:t>
            </a:r>
          </a:p>
        </p:txBody>
      </p:sp>
      <p:sp>
        <p:nvSpPr>
          <p:cNvPr id="3" name="Content Placeholder 2">
            <a:extLst>
              <a:ext uri="{FF2B5EF4-FFF2-40B4-BE49-F238E27FC236}">
                <a16:creationId xmlns:a16="http://schemas.microsoft.com/office/drawing/2014/main" id="{D6F6D6C9-F243-781B-0DF0-85F8B1CE47AD}"/>
              </a:ext>
            </a:extLst>
          </p:cNvPr>
          <p:cNvSpPr>
            <a:spLocks noGrp="1"/>
          </p:cNvSpPr>
          <p:nvPr>
            <p:ph idx="1"/>
          </p:nvPr>
        </p:nvSpPr>
        <p:spPr/>
        <p:txBody>
          <a:bodyPr/>
          <a:lstStyle/>
          <a:p>
            <a:r>
              <a:rPr lang="en-US" dirty="0"/>
              <a:t>Conclusions</a:t>
            </a:r>
          </a:p>
          <a:p>
            <a:pPr lvl="1"/>
            <a:r>
              <a:rPr lang="en-US" dirty="0"/>
              <a:t>Using a data-driven approach, utilizing the VSM Planner capabilities, avoided the need to write special-purpose FSW to implement this behavior and avoided causing a schedule impact to the Gateway program</a:t>
            </a:r>
          </a:p>
          <a:p>
            <a:pPr lvl="1"/>
            <a:r>
              <a:rPr lang="en-US" dirty="0"/>
              <a:t>The data-driven approach is also easier to modify with less rigorous testing and verification needed if the desired behavior changes over the lifetime of Gateway</a:t>
            </a:r>
          </a:p>
          <a:p>
            <a:r>
              <a:rPr lang="en-US" dirty="0"/>
              <a:t>Lessons Learned</a:t>
            </a:r>
          </a:p>
          <a:p>
            <a:pPr lvl="1"/>
            <a:r>
              <a:rPr lang="en-US" dirty="0"/>
              <a:t>This approach of using the VSM Planner capabilities to select from a set of prioritized goals that cannot all be achieved provides flexibility in defining other such complex behaviors in the future for Gateway or on other missions to which VSM and its derivatives may be applied</a:t>
            </a:r>
          </a:p>
          <a:p>
            <a:r>
              <a:rPr lang="en-US" dirty="0"/>
              <a:t>Forward Work</a:t>
            </a:r>
          </a:p>
          <a:p>
            <a:pPr lvl="1"/>
            <a:r>
              <a:rPr lang="en-US" dirty="0"/>
              <a:t>Testing of the Task and Goal model in the VSM Planner to see if it provides the desired timelines is actively underway</a:t>
            </a:r>
          </a:p>
          <a:p>
            <a:pPr lvl="1"/>
            <a:r>
              <a:rPr lang="en-US" dirty="0"/>
              <a:t>Broader integrated testing of the Fault Model, Task and Goal Mode and Planner with simulated comm systems and ground stations returning or not returning pings is planned to be tested in the coming months</a:t>
            </a:r>
          </a:p>
        </p:txBody>
      </p:sp>
    </p:spTree>
    <p:extLst>
      <p:ext uri="{BB962C8B-B14F-4D97-AF65-F5344CB8AC3E}">
        <p14:creationId xmlns:p14="http://schemas.microsoft.com/office/powerpoint/2010/main" val="4052714044"/>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609600" y="2984285"/>
            <a:ext cx="10972800" cy="2804996"/>
          </a:xfrm>
        </p:spPr>
        <p:txBody>
          <a:bodyPr/>
          <a:lstStyle/>
          <a:p>
            <a:pPr marL="0" indent="0" algn="ctr">
              <a:buNone/>
            </a:pPr>
            <a:r>
              <a:rPr lang="en-US" sz="4000"/>
              <a:t>Backup</a:t>
            </a:r>
          </a:p>
        </p:txBody>
      </p:sp>
    </p:spTree>
    <p:extLst>
      <p:ext uri="{BB962C8B-B14F-4D97-AF65-F5344CB8AC3E}">
        <p14:creationId xmlns:p14="http://schemas.microsoft.com/office/powerpoint/2010/main" val="1484064005"/>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Overview</a:t>
            </a:r>
          </a:p>
        </p:txBody>
      </p:sp>
      <p:sp>
        <p:nvSpPr>
          <p:cNvPr id="5" name="TextBox 4">
            <a:extLst>
              <a:ext uri="{FF2B5EF4-FFF2-40B4-BE49-F238E27FC236}">
                <a16:creationId xmlns:a16="http://schemas.microsoft.com/office/drawing/2014/main" id="{BECF5CC7-BA98-4A18-8F2F-15B91DF7689D}"/>
              </a:ext>
            </a:extLst>
          </p:cNvPr>
          <p:cNvSpPr txBox="1"/>
          <p:nvPr/>
        </p:nvSpPr>
        <p:spPr>
          <a:xfrm>
            <a:off x="315384" y="1219747"/>
            <a:ext cx="11459672" cy="4201663"/>
          </a:xfrm>
          <a:prstGeom prst="rect">
            <a:avLst/>
          </a:prstGeom>
          <a:noFill/>
          <a:ln>
            <a:noFill/>
          </a:ln>
        </p:spPr>
        <p:txBody>
          <a:bodyPr wrap="square" rtlCol="0">
            <a:spAutoFit/>
          </a:bodyPr>
          <a:lstStyle/>
          <a:p>
            <a:pPr marL="177800" marR="0" lvl="0" indent="-177800" algn="l" defTabSz="457200" rtl="0" eaLnBrk="0" fontAlgn="base" latinLnBrk="0" hangingPunct="0">
              <a:lnSpc>
                <a:spcPct val="100000"/>
              </a:lnSpc>
              <a:spcBef>
                <a:spcPts val="0"/>
              </a:spcBef>
              <a:spcAft>
                <a:spcPts val="600"/>
              </a:spcAft>
              <a:buClrTx/>
              <a:buSzTx/>
              <a:buFont typeface="Arial" charset="0"/>
              <a:buChar char="•"/>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t>Executive Summary: </a:t>
            </a:r>
            <a:r>
              <a:rPr lang="en-US" sz="1800" kern="0" dirty="0">
                <a:effectLst/>
                <a:latin typeface="Arial" panose="020B0604020202020204" pitchFamily="34" charset="0"/>
                <a:ea typeface="Cambria" panose="02040503050406030204" pitchFamily="18" charset="0"/>
              </a:rPr>
              <a:t>This presentation describes a data-driven approach taken to implement complex fault response behaviors for the Lunar Gateway Vehicle Systems Manager (VSM). The particular example highlighted is the unexpected loss of communication with Earth fault response. The approach uses the VSM autonomous Planning capability to create more complex behaviors from the building blocks of simpler behaviors. The key lesson learned is that data driven approaches can be used to implement complex autonomous behaviors, when the ability to update flight software is limited by schedule constraints.</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t> </a:t>
            </a:r>
            <a:b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b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endParaRPr>
          </a:p>
          <a:p>
            <a:pPr marL="457200" marR="0" lvl="2" indent="0" algn="l" defTabSz="914400" rtl="0" eaLnBrk="1" fontAlgn="base" latinLnBrk="0" hangingPunct="1">
              <a:lnSpc>
                <a:spcPts val="1900"/>
              </a:lnSpc>
              <a:spcBef>
                <a:spcPct val="20000"/>
              </a:spcBef>
              <a:spcAft>
                <a:spcPct val="0"/>
              </a:spcAft>
              <a:buClrTx/>
              <a:buSzPct val="100000"/>
              <a:buFont typeface="Courier New" panose="02070309020205020404" pitchFamily="49"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endParaRPr>
          </a:p>
          <a:p>
            <a:pPr marL="177800" marR="0" lvl="0" indent="-177800" algn="l" defTabSz="457200" rtl="0" eaLnBrk="0" fontAlgn="base" latinLnBrk="0" hangingPunct="0">
              <a:lnSpc>
                <a:spcPts val="1900"/>
              </a:lnSpc>
              <a:spcBef>
                <a:spcPct val="20000"/>
              </a:spcBef>
              <a:spcAft>
                <a:spcPct val="0"/>
              </a:spcAft>
              <a:buClrTx/>
              <a:buSzTx/>
              <a:buFont typeface="Arial" charset="0"/>
              <a:buChar char="•"/>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t>Topics:</a:t>
            </a:r>
            <a:r>
              <a:rPr kumimoji="0" lang="en-US" sz="1800" b="1" i="1" u="none" strike="noStrike" kern="1200" cap="none" spc="0" normalizeH="0" baseline="0" noProof="0" dirty="0">
                <a:ln>
                  <a:noFill/>
                </a:ln>
                <a:solidFill>
                  <a:srgbClr val="9BBB59">
                    <a:lumMod val="75000"/>
                  </a:srgbClr>
                </a:solidFill>
                <a:effectLst/>
                <a:uLnTx/>
                <a:uFillTx/>
                <a:latin typeface="Arial" panose="020B0604020202020204" pitchFamily="34" charset="0"/>
                <a:ea typeface="ヒラギノ角ゴ Pro W3" charset="-128"/>
                <a:cs typeface="Arial" panose="020B0604020202020204" pitchFamily="34" charset="0"/>
              </a:rPr>
              <a:t> </a:t>
            </a:r>
          </a:p>
          <a:p>
            <a:pPr marL="685800" marR="0" lvl="1" indent="-228600" algn="l" defTabSz="457200" rtl="0" eaLnBrk="0" fontAlgn="base" latinLnBrk="0" hangingPunct="0">
              <a:lnSpc>
                <a:spcPts val="1900"/>
              </a:lnSpc>
              <a:spcBef>
                <a:spcPct val="20000"/>
              </a:spcBef>
              <a:spcAft>
                <a:spcPct val="0"/>
              </a:spcAft>
              <a:buClrTx/>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t>Introduction: Gateway and VSM</a:t>
            </a:r>
          </a:p>
          <a:p>
            <a:pPr marL="685800" marR="0" lvl="1" indent="-228600" algn="l" defTabSz="457200" rtl="0" eaLnBrk="0" fontAlgn="base" latinLnBrk="0" hangingPunct="0">
              <a:lnSpc>
                <a:spcPts val="1900"/>
              </a:lnSpc>
              <a:spcBef>
                <a:spcPct val="20000"/>
              </a:spcBef>
              <a:spcAft>
                <a:spcPct val="0"/>
              </a:spcAft>
              <a:buClrTx/>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t>Problem Description</a:t>
            </a:r>
          </a:p>
          <a:p>
            <a:pPr marL="685800" marR="0" lvl="1" indent="-228600" algn="l" defTabSz="457200" rtl="0" eaLnBrk="0" fontAlgn="base" latinLnBrk="0" hangingPunct="0">
              <a:lnSpc>
                <a:spcPts val="1900"/>
              </a:lnSpc>
              <a:spcBef>
                <a:spcPct val="20000"/>
              </a:spcBef>
              <a:spcAft>
                <a:spcPct val="0"/>
              </a:spcAft>
              <a:buClrTx/>
              <a:buSzTx/>
              <a:buFont typeface="Calibri" panose="020F0502020204030204" pitchFamily="34" charset="0"/>
              <a:buChar char="⁻"/>
              <a:tabLst/>
              <a:defRPr/>
            </a:pPr>
            <a:r>
              <a:rPr lang="en-US" dirty="0">
                <a:solidFill>
                  <a:prstClr val="black"/>
                </a:solidFill>
                <a:latin typeface="Arial" panose="020B0604020202020204" pitchFamily="34" charset="0"/>
                <a:ea typeface="ヒラギノ角ゴ Pro W3" charset="-128"/>
                <a:cs typeface="Arial" panose="020B0604020202020204" pitchFamily="34" charset="0"/>
              </a:rPr>
              <a:t>Methodology</a:t>
            </a:r>
          </a:p>
          <a:p>
            <a:pPr marL="685800" marR="0" lvl="1" indent="-228600" algn="l" defTabSz="457200" rtl="0" eaLnBrk="0" fontAlgn="base" latinLnBrk="0" hangingPunct="0">
              <a:lnSpc>
                <a:spcPts val="1900"/>
              </a:lnSpc>
              <a:spcBef>
                <a:spcPct val="20000"/>
              </a:spcBef>
              <a:spcAft>
                <a:spcPct val="0"/>
              </a:spcAft>
              <a:buClrTx/>
              <a:buSzTx/>
              <a:buFont typeface="Calibri" panose="020F0502020204030204" pitchFamily="34" charset="0"/>
              <a:buChar char="⁻"/>
              <a:tabLst/>
              <a:defRPr/>
            </a:pPr>
            <a:r>
              <a:rPr lang="en-US" dirty="0">
                <a:solidFill>
                  <a:prstClr val="black"/>
                </a:solidFill>
                <a:latin typeface="Arial" panose="020B0604020202020204" pitchFamily="34" charset="0"/>
                <a:ea typeface="ヒラギノ角ゴ Pro W3" charset="-128"/>
                <a:cs typeface="Arial" panose="020B0604020202020204" pitchFamily="34" charset="0"/>
              </a:rPr>
              <a:t>VSM Planner and Task Constraint Design</a:t>
            </a:r>
          </a:p>
          <a:p>
            <a:pPr marL="685800" marR="0" lvl="1" indent="-228600" algn="l" defTabSz="457200" rtl="0" eaLnBrk="0" fontAlgn="base" latinLnBrk="0" hangingPunct="0">
              <a:lnSpc>
                <a:spcPts val="1900"/>
              </a:lnSpc>
              <a:spcBef>
                <a:spcPct val="20000"/>
              </a:spcBef>
              <a:spcAft>
                <a:spcPct val="0"/>
              </a:spcAft>
              <a:buClrTx/>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t>Conclusions</a:t>
            </a:r>
            <a:r>
              <a:rPr lang="en-US" dirty="0">
                <a:solidFill>
                  <a:prstClr val="black"/>
                </a:solidFill>
                <a:latin typeface="Arial" panose="020B0604020202020204" pitchFamily="34" charset="0"/>
                <a:ea typeface="ヒラギノ角ゴ Pro W3" charset="-128"/>
                <a:cs typeface="Arial" panose="020B0604020202020204" pitchFamily="34" charset="0"/>
              </a:rPr>
              <a:t>,</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charset="-128"/>
                <a:cs typeface="Arial" panose="020B0604020202020204" pitchFamily="34" charset="0"/>
              </a:rPr>
              <a:t> Lessons Learned, and Forward Work</a:t>
            </a:r>
          </a:p>
        </p:txBody>
      </p:sp>
    </p:spTree>
    <p:extLst>
      <p:ext uri="{BB962C8B-B14F-4D97-AF65-F5344CB8AC3E}">
        <p14:creationId xmlns:p14="http://schemas.microsoft.com/office/powerpoint/2010/main" val="1948489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7">
            <a:extLst>
              <a:ext uri="{FF2B5EF4-FFF2-40B4-BE49-F238E27FC236}">
                <a16:creationId xmlns:a16="http://schemas.microsoft.com/office/drawing/2014/main" id="{C6A6C699-FE92-FF4B-16A2-D86F8BFA905C}"/>
              </a:ext>
            </a:extLst>
          </p:cNvPr>
          <p:cNvSpPr txBox="1">
            <a:spLocks/>
          </p:cNvSpPr>
          <p:nvPr/>
        </p:nvSpPr>
        <p:spPr>
          <a:xfrm>
            <a:off x="397238" y="954088"/>
            <a:ext cx="4174961" cy="2474912"/>
          </a:xfrm>
          <a:prstGeom prst="rect">
            <a:avLst/>
          </a:prstGeom>
        </p:spPr>
        <p:txBody>
          <a:bodyPr/>
          <a:lstStyle>
            <a:lvl1pPr marL="177800" indent="-177800" algn="l" defTabSz="457200" rtl="0" eaLnBrk="0" fontAlgn="base" hangingPunct="0">
              <a:spcBef>
                <a:spcPts val="0"/>
              </a:spcBef>
              <a:spcAft>
                <a:spcPts val="600"/>
              </a:spcAft>
              <a:buFont typeface="Arial" charset="0"/>
              <a:buChar char="•"/>
              <a:defRPr sz="2000" b="1" kern="1200">
                <a:solidFill>
                  <a:schemeClr val="tx1"/>
                </a:solidFill>
                <a:latin typeface="Arial"/>
                <a:ea typeface="ヒラギノ角ゴ Pro W3" charset="-128"/>
                <a:cs typeface="Arial"/>
              </a:defRPr>
            </a:lvl1pPr>
            <a:lvl2pPr marL="6858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2pPr>
            <a:lvl3pPr marL="1085850" indent="-171450" algn="l" defTabSz="457200" rtl="0" eaLnBrk="0" fontAlgn="base" hangingPunct="0">
              <a:spcBef>
                <a:spcPts val="0"/>
              </a:spcBef>
              <a:spcAft>
                <a:spcPts val="600"/>
              </a:spcAft>
              <a:buFont typeface="Courier New" panose="02070309020205020404" pitchFamily="49" charset="0"/>
              <a:buChar char="o"/>
              <a:tabLst/>
              <a:defRPr kern="1200">
                <a:solidFill>
                  <a:schemeClr val="tx1"/>
                </a:solidFill>
                <a:latin typeface="Arial"/>
                <a:ea typeface="ヒラギノ角ゴ Pro W3" charset="-128"/>
                <a:cs typeface="Arial"/>
              </a:defRPr>
            </a:lvl3pPr>
            <a:lvl4pPr marL="16002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pic>
        <p:nvPicPr>
          <p:cNvPr id="10" name="Picture 9" descr="A picture containing satellite&#10;&#10;Description automatically generated">
            <a:extLst>
              <a:ext uri="{FF2B5EF4-FFF2-40B4-BE49-F238E27FC236}">
                <a16:creationId xmlns:a16="http://schemas.microsoft.com/office/drawing/2014/main" id="{63EAE8AE-81AD-50ED-227F-0BB5C4CDF87E}"/>
              </a:ext>
            </a:extLst>
          </p:cNvPr>
          <p:cNvPicPr>
            <a:picLocks noChangeAspect="1"/>
          </p:cNvPicPr>
          <p:nvPr/>
        </p:nvPicPr>
        <p:blipFill>
          <a:blip r:embed="rId2"/>
          <a:stretch>
            <a:fillRect/>
          </a:stretch>
        </p:blipFill>
        <p:spPr>
          <a:xfrm>
            <a:off x="-1" y="0"/>
            <a:ext cx="12191999" cy="6858000"/>
          </a:xfrm>
          <a:prstGeom prst="rect">
            <a:avLst/>
          </a:prstGeom>
        </p:spPr>
      </p:pic>
      <p:sp>
        <p:nvSpPr>
          <p:cNvPr id="12" name="Text Placeholder 7">
            <a:extLst>
              <a:ext uri="{FF2B5EF4-FFF2-40B4-BE49-F238E27FC236}">
                <a16:creationId xmlns:a16="http://schemas.microsoft.com/office/drawing/2014/main" id="{E93365C0-92CA-2159-E026-E730B0FE2050}"/>
              </a:ext>
            </a:extLst>
          </p:cNvPr>
          <p:cNvSpPr txBox="1">
            <a:spLocks/>
          </p:cNvSpPr>
          <p:nvPr/>
        </p:nvSpPr>
        <p:spPr>
          <a:xfrm>
            <a:off x="549638" y="1106488"/>
            <a:ext cx="4174961" cy="2474912"/>
          </a:xfrm>
          <a:prstGeom prst="rect">
            <a:avLst/>
          </a:prstGeom>
        </p:spPr>
        <p:txBody>
          <a:bodyPr/>
          <a:lstStyle>
            <a:lvl1pPr marL="0" indent="0" algn="l" defTabSz="914354" rtl="0" eaLnBrk="1" latinLnBrk="0" hangingPunct="1">
              <a:lnSpc>
                <a:spcPct val="100000"/>
              </a:lnSpc>
              <a:spcBef>
                <a:spcPts val="1000"/>
              </a:spcBef>
              <a:buFont typeface="Arial" panose="020B0604020202020204" pitchFamily="34" charset="0"/>
              <a:buNone/>
              <a:defRPr sz="3400" kern="1200">
                <a:solidFill>
                  <a:schemeClr val="bg1"/>
                </a:solidFill>
                <a:latin typeface="+mj-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400" b="0" i="0" u="none" strike="noStrike" kern="1200" cap="none" spc="0" normalizeH="0" baseline="0" noProof="0">
                <a:ln>
                  <a:noFill/>
                </a:ln>
                <a:solidFill>
                  <a:srgbClr val="FFFFFF"/>
                </a:solidFill>
                <a:effectLst/>
                <a:uLnTx/>
                <a:uFillTx/>
                <a:latin typeface="Arial" panose="020B0604020202020204"/>
                <a:ea typeface="+mn-ea"/>
                <a:cs typeface="+mn-cs"/>
              </a:rPr>
              <a:t>We’re building humanity’s first space station around the Moon</a:t>
            </a:r>
            <a:endParaRPr kumimoji="0" lang="en-US" sz="3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 name="Text Placeholder 14">
            <a:extLst>
              <a:ext uri="{FF2B5EF4-FFF2-40B4-BE49-F238E27FC236}">
                <a16:creationId xmlns:a16="http://schemas.microsoft.com/office/drawing/2014/main" id="{D11900FB-776B-12C8-487C-8D8972B3D194}"/>
              </a:ext>
            </a:extLst>
          </p:cNvPr>
          <p:cNvSpPr txBox="1">
            <a:spLocks/>
          </p:cNvSpPr>
          <p:nvPr/>
        </p:nvSpPr>
        <p:spPr>
          <a:xfrm>
            <a:off x="381745" y="6400800"/>
            <a:ext cx="5638065" cy="457200"/>
          </a:xfrm>
          <a:prstGeom prst="rect">
            <a:avLst/>
          </a:prstGeom>
        </p:spPr>
        <p:txBody>
          <a:bodyPr anchor="ctr"/>
          <a:lstStyle>
            <a:lvl1pPr marL="0" indent="0" algn="l" defTabSz="914354" rtl="0" eaLnBrk="1" latinLnBrk="0" hangingPunct="1">
              <a:lnSpc>
                <a:spcPct val="100000"/>
              </a:lnSpc>
              <a:spcBef>
                <a:spcPts val="1000"/>
              </a:spcBef>
              <a:buFont typeface="Arial" panose="020B0604020202020204" pitchFamily="34" charset="0"/>
              <a:buNone/>
              <a:defRPr sz="700" kern="1200">
                <a:solidFill>
                  <a:schemeClr val="bg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7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7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7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7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700" b="0" i="0" u="none" strike="noStrike" kern="1200" cap="none" spc="0" normalizeH="0" baseline="0" noProof="0">
                <a:ln>
                  <a:noFill/>
                </a:ln>
                <a:solidFill>
                  <a:srgbClr val="FFFFFF"/>
                </a:solidFill>
                <a:effectLst/>
                <a:uLnTx/>
                <a:uFillTx/>
                <a:latin typeface="Arial" panose="020B0604020202020204"/>
                <a:ea typeface="+mn-ea"/>
                <a:cs typeface="+mn-cs"/>
              </a:rPr>
              <a:t>nasa.gov/gateway</a:t>
            </a:r>
            <a:endParaRPr kumimoji="0" lang="en-US" sz="7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8">
            <a:extLst>
              <a:ext uri="{FF2B5EF4-FFF2-40B4-BE49-F238E27FC236}">
                <a16:creationId xmlns:a16="http://schemas.microsoft.com/office/drawing/2014/main" id="{A57F737C-1CA0-9BDA-6A88-D2E4171ACC71}"/>
              </a:ext>
            </a:extLst>
          </p:cNvPr>
          <p:cNvSpPr txBox="1">
            <a:spLocks/>
          </p:cNvSpPr>
          <p:nvPr/>
        </p:nvSpPr>
        <p:spPr>
          <a:xfrm>
            <a:off x="397238" y="3733800"/>
            <a:ext cx="4174961" cy="2474912"/>
          </a:xfrm>
          <a:prstGeom prst="rect">
            <a:avLst/>
          </a:prstGeom>
        </p:spPr>
        <p:txBody>
          <a:bodyPr/>
          <a:lstStyle>
            <a:lvl1pPr marL="0" indent="0" algn="l" defTabSz="914354" rtl="0" eaLnBrk="1" latinLnBrk="0" hangingPunct="1">
              <a:lnSpc>
                <a:spcPct val="100000"/>
              </a:lnSpc>
              <a:spcBef>
                <a:spcPts val="1000"/>
              </a:spcBef>
              <a:buFont typeface="Arial" panose="020B0604020202020204" pitchFamily="34" charset="0"/>
              <a:buNone/>
              <a:defRPr sz="1400" kern="1200">
                <a:solidFill>
                  <a:schemeClr val="bg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3400" kern="1200">
                <a:solidFill>
                  <a:schemeClr val="bg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Gateway is central to the NASA-led Artemis missions to return to the Moon for scientific discovery and chart a path for the first human missions to Mars. The small space station will be a multi-purpose outpost supporting lunar surface missions, science in lunar orbit, and human exploration further into the cosmos. NASA is working with commercial and international partners to build humanity’s lunar Gateway.</a:t>
            </a:r>
            <a:endPar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8" name="Picture 17" descr="Logo&#10;&#10;AI-generated content may be incorrect.">
            <a:extLst>
              <a:ext uri="{FF2B5EF4-FFF2-40B4-BE49-F238E27FC236}">
                <a16:creationId xmlns:a16="http://schemas.microsoft.com/office/drawing/2014/main" id="{9FBCA136-D9C9-68A0-B645-952FAAA4DE2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143058" y="221098"/>
            <a:ext cx="935421" cy="481441"/>
          </a:xfrm>
          <a:prstGeom prst="rect">
            <a:avLst/>
          </a:prstGeom>
        </p:spPr>
      </p:pic>
    </p:spTree>
    <p:extLst>
      <p:ext uri="{BB962C8B-B14F-4D97-AF65-F5344CB8AC3E}">
        <p14:creationId xmlns:p14="http://schemas.microsoft.com/office/powerpoint/2010/main" val="994587564"/>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schematic&#10;&#10;Description automatically generated">
            <a:extLst>
              <a:ext uri="{FF2B5EF4-FFF2-40B4-BE49-F238E27FC236}">
                <a16:creationId xmlns:a16="http://schemas.microsoft.com/office/drawing/2014/main" id="{1D834E46-3FE3-86C6-AB84-95343F482157}"/>
              </a:ext>
            </a:extLst>
          </p:cNvPr>
          <p:cNvPicPr>
            <a:picLocks noGrp="1" noChangeAspect="1"/>
          </p:cNvPicPr>
          <p:nvPr>
            <p:ph idx="1"/>
          </p:nvPr>
        </p:nvPicPr>
        <p:blipFill rotWithShape="1">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2111152533"/>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7DF3D-ABD4-7F02-072A-172BAFF7381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6" y="0"/>
            <a:ext cx="12189968" cy="6858000"/>
          </a:xfrm>
          <a:prstGeom prst="rect">
            <a:avLst/>
          </a:prstGeom>
        </p:spPr>
      </p:pic>
    </p:spTree>
    <p:extLst>
      <p:ext uri="{BB962C8B-B14F-4D97-AF65-F5344CB8AC3E}">
        <p14:creationId xmlns:p14="http://schemas.microsoft.com/office/powerpoint/2010/main" val="2841991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2C2ED-2013-B79A-063D-4338EB9CC381}"/>
              </a:ext>
            </a:extLst>
          </p:cNvPr>
          <p:cNvSpPr>
            <a:spLocks noGrp="1"/>
          </p:cNvSpPr>
          <p:nvPr>
            <p:ph type="title"/>
          </p:nvPr>
        </p:nvSpPr>
        <p:spPr/>
        <p:txBody>
          <a:bodyPr/>
          <a:lstStyle/>
          <a:p>
            <a:r>
              <a:rPr lang="en-US" dirty="0"/>
              <a:t>Vehicle Systems Manager (VSM)</a:t>
            </a:r>
          </a:p>
        </p:txBody>
      </p:sp>
      <p:sp>
        <p:nvSpPr>
          <p:cNvPr id="3" name="Content Placeholder 2">
            <a:extLst>
              <a:ext uri="{FF2B5EF4-FFF2-40B4-BE49-F238E27FC236}">
                <a16:creationId xmlns:a16="http://schemas.microsoft.com/office/drawing/2014/main" id="{10F1AC0C-AE42-8558-DD1A-81C4964DFF7B}"/>
              </a:ext>
            </a:extLst>
          </p:cNvPr>
          <p:cNvSpPr>
            <a:spLocks noGrp="1"/>
          </p:cNvSpPr>
          <p:nvPr>
            <p:ph idx="1"/>
          </p:nvPr>
        </p:nvSpPr>
        <p:spPr/>
        <p:txBody>
          <a:bodyPr/>
          <a:lstStyle/>
          <a:p>
            <a:r>
              <a:rPr lang="en-US" dirty="0"/>
              <a:t>VSM is the top-level Autonomous System Manager software system in the Lunar Gateway</a:t>
            </a:r>
          </a:p>
          <a:p>
            <a:pPr lvl="1"/>
            <a:r>
              <a:rPr lang="en-US" dirty="0"/>
              <a:t>5 main functions: Mission Management and Timeline Execution,</a:t>
            </a:r>
            <a:br>
              <a:rPr lang="en-US" dirty="0"/>
            </a:br>
            <a:r>
              <a:rPr lang="en-US" dirty="0"/>
              <a:t>Resource Management, </a:t>
            </a:r>
            <a:r>
              <a:rPr lang="en-US" u="sng" dirty="0"/>
              <a:t>Fault Management</a:t>
            </a:r>
            <a:r>
              <a:rPr lang="en-US" dirty="0"/>
              <a:t>, Vehicle Control</a:t>
            </a:r>
            <a:br>
              <a:rPr lang="en-US" dirty="0"/>
            </a:br>
            <a:r>
              <a:rPr lang="en-US" dirty="0"/>
              <a:t>and Operation (VCO), Human Interactions</a:t>
            </a:r>
          </a:p>
          <a:p>
            <a:pPr lvl="1"/>
            <a:r>
              <a:rPr lang="en-US" dirty="0"/>
              <a:t>Interactions</a:t>
            </a:r>
          </a:p>
          <a:p>
            <a:pPr lvl="2"/>
            <a:r>
              <a:rPr lang="en-US" dirty="0"/>
              <a:t>Modules</a:t>
            </a:r>
          </a:p>
          <a:p>
            <a:pPr lvl="3"/>
            <a:r>
              <a:rPr lang="en-US" dirty="0"/>
              <a:t>Sends commands, accepts data.  Coordinates across module</a:t>
            </a:r>
            <a:br>
              <a:rPr lang="en-US" dirty="0"/>
            </a:br>
            <a:r>
              <a:rPr lang="en-US" dirty="0"/>
              <a:t>boundaries.</a:t>
            </a:r>
          </a:p>
          <a:p>
            <a:pPr lvl="2"/>
            <a:r>
              <a:rPr lang="en-US" dirty="0"/>
              <a:t>Humans</a:t>
            </a:r>
          </a:p>
          <a:p>
            <a:pPr lvl="3"/>
            <a:r>
              <a:rPr lang="en-US" dirty="0"/>
              <a:t>Accepts commands, sends data.  Allows direct control through</a:t>
            </a:r>
            <a:br>
              <a:rPr lang="en-US" dirty="0"/>
            </a:br>
            <a:r>
              <a:rPr lang="en-US" dirty="0"/>
              <a:t>various means</a:t>
            </a:r>
          </a:p>
          <a:p>
            <a:pPr lvl="2"/>
            <a:r>
              <a:rPr lang="en-US" dirty="0"/>
              <a:t>Visiting Vehicles</a:t>
            </a:r>
          </a:p>
          <a:p>
            <a:pPr lvl="3"/>
            <a:r>
              <a:rPr lang="en-US" dirty="0"/>
              <a:t>Gateway interaction point</a:t>
            </a:r>
          </a:p>
          <a:p>
            <a:pPr lvl="1"/>
            <a:endParaRPr lang="en-US" dirty="0"/>
          </a:p>
        </p:txBody>
      </p:sp>
      <p:pic>
        <p:nvPicPr>
          <p:cNvPr id="4" name="Picture 3">
            <a:extLst>
              <a:ext uri="{FF2B5EF4-FFF2-40B4-BE49-F238E27FC236}">
                <a16:creationId xmlns:a16="http://schemas.microsoft.com/office/drawing/2014/main" id="{7580AF02-B0F5-1E20-F6D1-130AC90A734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6056" y="1402185"/>
            <a:ext cx="4015944" cy="3479842"/>
          </a:xfrm>
          <a:prstGeom prst="rect">
            <a:avLst/>
          </a:prstGeom>
          <a:noFill/>
        </p:spPr>
      </p:pic>
    </p:spTree>
    <p:extLst>
      <p:ext uri="{BB962C8B-B14F-4D97-AF65-F5344CB8AC3E}">
        <p14:creationId xmlns:p14="http://schemas.microsoft.com/office/powerpoint/2010/main" val="3832867017"/>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E839-215A-331C-09E1-B16BDE7F53B9}"/>
              </a:ext>
            </a:extLst>
          </p:cNvPr>
          <p:cNvSpPr>
            <a:spLocks noGrp="1"/>
          </p:cNvSpPr>
          <p:nvPr>
            <p:ph type="title"/>
          </p:nvPr>
        </p:nvSpPr>
        <p:spPr/>
        <p:txBody>
          <a:bodyPr/>
          <a:lstStyle/>
          <a:p>
            <a:r>
              <a:rPr lang="en-US" dirty="0"/>
              <a:t>Vehicle Systems Manager (VSM), cont.</a:t>
            </a:r>
          </a:p>
        </p:txBody>
      </p:sp>
      <p:sp>
        <p:nvSpPr>
          <p:cNvPr id="3" name="Content Placeholder 2">
            <a:extLst>
              <a:ext uri="{FF2B5EF4-FFF2-40B4-BE49-F238E27FC236}">
                <a16:creationId xmlns:a16="http://schemas.microsoft.com/office/drawing/2014/main" id="{0D014FB1-4AE2-14A1-4138-10A53D6B9F22}"/>
              </a:ext>
            </a:extLst>
          </p:cNvPr>
          <p:cNvSpPr>
            <a:spLocks noGrp="1"/>
          </p:cNvSpPr>
          <p:nvPr>
            <p:ph idx="1"/>
          </p:nvPr>
        </p:nvSpPr>
        <p:spPr/>
        <p:txBody>
          <a:bodyPr/>
          <a:lstStyle/>
          <a:p>
            <a:r>
              <a:rPr lang="en-US" dirty="0"/>
              <a:t>Composition</a:t>
            </a:r>
          </a:p>
          <a:p>
            <a:pPr lvl="1"/>
            <a:r>
              <a:rPr lang="en-US" dirty="0"/>
              <a:t>Component-based with assume-guarantee contracts</a:t>
            </a:r>
          </a:p>
          <a:p>
            <a:pPr lvl="1"/>
            <a:r>
              <a:rPr lang="en-US" u="sng" dirty="0"/>
              <a:t>Data-driven</a:t>
            </a:r>
          </a:p>
          <a:p>
            <a:pPr lvl="1"/>
            <a:r>
              <a:rPr lang="en-US" dirty="0"/>
              <a:t>Implemented in core Flight Software (</a:t>
            </a:r>
            <a:r>
              <a:rPr lang="en-US" dirty="0" err="1"/>
              <a:t>cFS</a:t>
            </a:r>
            <a:r>
              <a:rPr lang="en-US" dirty="0"/>
              <a:t>) </a:t>
            </a:r>
          </a:p>
          <a:p>
            <a:r>
              <a:rPr lang="en-US" dirty="0"/>
              <a:t>Models &amp; Abstraction</a:t>
            </a:r>
          </a:p>
          <a:p>
            <a:pPr lvl="1"/>
            <a:r>
              <a:rPr lang="en-US" dirty="0"/>
              <a:t>Static data (data stores) and computable data (runtime models) will be needed for VSM to perform its functions</a:t>
            </a:r>
          </a:p>
          <a:p>
            <a:pPr lvl="1"/>
            <a:r>
              <a:rPr lang="en-US" dirty="0"/>
              <a:t>Data and commands will have various abstraction levels to ensure that proper data and computation management occurs</a:t>
            </a:r>
          </a:p>
          <a:p>
            <a:endParaRPr lang="en-US" dirty="0"/>
          </a:p>
        </p:txBody>
      </p:sp>
      <p:graphicFrame>
        <p:nvGraphicFramePr>
          <p:cNvPr id="8" name="Table 7">
            <a:extLst>
              <a:ext uri="{FF2B5EF4-FFF2-40B4-BE49-F238E27FC236}">
                <a16:creationId xmlns:a16="http://schemas.microsoft.com/office/drawing/2014/main" id="{0C270F9C-F45A-6E1D-4E93-FCBD46B2F15A}"/>
              </a:ext>
            </a:extLst>
          </p:cNvPr>
          <p:cNvGraphicFramePr>
            <a:graphicFrameLocks noGrp="1"/>
          </p:cNvGraphicFramePr>
          <p:nvPr>
            <p:extLst>
              <p:ext uri="{D42A27DB-BD31-4B8C-83A1-F6EECF244321}">
                <p14:modId xmlns:p14="http://schemas.microsoft.com/office/powerpoint/2010/main" val="226934724"/>
              </p:ext>
            </p:extLst>
          </p:nvPr>
        </p:nvGraphicFramePr>
        <p:xfrm>
          <a:off x="3572608" y="4458274"/>
          <a:ext cx="5046784" cy="1870520"/>
        </p:xfrm>
        <a:graphic>
          <a:graphicData uri="http://schemas.openxmlformats.org/drawingml/2006/table">
            <a:tbl>
              <a:tblPr firstRow="1" firstCol="1">
                <a:tableStyleId>{B301B821-A1FF-4177-AEE7-76D212191A09}</a:tableStyleId>
              </a:tblPr>
              <a:tblGrid>
                <a:gridCol w="2523392">
                  <a:extLst>
                    <a:ext uri="{9D8B030D-6E8A-4147-A177-3AD203B41FA5}">
                      <a16:colId xmlns:a16="http://schemas.microsoft.com/office/drawing/2014/main" val="3015008457"/>
                    </a:ext>
                  </a:extLst>
                </a:gridCol>
                <a:gridCol w="2523392">
                  <a:extLst>
                    <a:ext uri="{9D8B030D-6E8A-4147-A177-3AD203B41FA5}">
                      <a16:colId xmlns:a16="http://schemas.microsoft.com/office/drawing/2014/main" val="4234886512"/>
                    </a:ext>
                  </a:extLst>
                </a:gridCol>
              </a:tblGrid>
              <a:tr h="0">
                <a:tc>
                  <a:txBody>
                    <a:bodyPr/>
                    <a:lstStyle/>
                    <a:p>
                      <a:pPr marL="0" marR="0" algn="ctr">
                        <a:lnSpc>
                          <a:spcPts val="1200"/>
                        </a:lnSpc>
                        <a:spcBef>
                          <a:spcPts val="0"/>
                        </a:spcBef>
                        <a:spcAft>
                          <a:spcPts val="1200"/>
                        </a:spcAft>
                      </a:pPr>
                      <a:r>
                        <a:rPr lang="en-US" sz="1100" dirty="0">
                          <a:effectLst/>
                        </a:rPr>
                        <a:t>Runtime Models</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ts val="1200"/>
                        </a:lnSpc>
                        <a:spcBef>
                          <a:spcPts val="0"/>
                        </a:spcBef>
                        <a:spcAft>
                          <a:spcPts val="1200"/>
                        </a:spcAft>
                      </a:pPr>
                      <a:r>
                        <a:rPr lang="en-US" sz="1100" dirty="0">
                          <a:effectLst/>
                        </a:rPr>
                        <a:t>Data Stores</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4032750"/>
                  </a:ext>
                </a:extLst>
              </a:tr>
              <a:tr h="0">
                <a:tc>
                  <a:txBody>
                    <a:bodyPr/>
                    <a:lstStyle/>
                    <a:p>
                      <a:pPr marL="0" marR="0">
                        <a:lnSpc>
                          <a:spcPct val="115000"/>
                        </a:lnSpc>
                        <a:spcBef>
                          <a:spcPts val="0"/>
                        </a:spcBef>
                        <a:spcAft>
                          <a:spcPts val="600"/>
                        </a:spcAft>
                      </a:pPr>
                      <a:r>
                        <a:rPr lang="en-US" sz="1100" b="0" dirty="0">
                          <a:effectLst/>
                        </a:rPr>
                        <a:t>Fault trees/fault propagation</a:t>
                      </a:r>
                    </a:p>
                    <a:p>
                      <a:pPr marL="0" marR="0">
                        <a:lnSpc>
                          <a:spcPct val="115000"/>
                        </a:lnSpc>
                        <a:spcBef>
                          <a:spcPts val="0"/>
                        </a:spcBef>
                        <a:spcAft>
                          <a:spcPts val="600"/>
                        </a:spcAft>
                      </a:pPr>
                      <a:r>
                        <a:rPr lang="en-US" sz="1100" b="0" dirty="0">
                          <a:effectLst/>
                        </a:rPr>
                        <a:t>Prognosis</a:t>
                      </a:r>
                    </a:p>
                    <a:p>
                      <a:pPr marL="0" marR="0">
                        <a:lnSpc>
                          <a:spcPct val="115000"/>
                        </a:lnSpc>
                        <a:spcBef>
                          <a:spcPts val="0"/>
                        </a:spcBef>
                        <a:spcAft>
                          <a:spcPts val="600"/>
                        </a:spcAft>
                      </a:pPr>
                      <a:r>
                        <a:rPr lang="en-US" sz="1100" b="0" dirty="0">
                          <a:effectLst/>
                        </a:rPr>
                        <a:t>Spatial (distance calculations)</a:t>
                      </a:r>
                    </a:p>
                    <a:p>
                      <a:pPr marL="0" marR="0">
                        <a:lnSpc>
                          <a:spcPct val="115000"/>
                        </a:lnSpc>
                        <a:spcBef>
                          <a:spcPts val="0"/>
                        </a:spcBef>
                        <a:spcAft>
                          <a:spcPts val="600"/>
                        </a:spcAft>
                      </a:pPr>
                      <a:r>
                        <a:rPr lang="en-US" sz="1100" b="0" dirty="0">
                          <a:effectLst/>
                        </a:rPr>
                        <a:t>Redundancy (for complex cases)</a:t>
                      </a:r>
                    </a:p>
                    <a:p>
                      <a:pPr marL="0" marR="0">
                        <a:lnSpc>
                          <a:spcPct val="115000"/>
                        </a:lnSpc>
                        <a:spcBef>
                          <a:spcPts val="0"/>
                        </a:spcBef>
                        <a:spcAft>
                          <a:spcPts val="600"/>
                        </a:spcAft>
                      </a:pPr>
                      <a:r>
                        <a:rPr lang="en-US" sz="1100" b="0" dirty="0">
                          <a:effectLst/>
                        </a:rPr>
                        <a:t>Condition comparisons (e.g., linear regressions)</a:t>
                      </a:r>
                    </a:p>
                    <a:p>
                      <a:pPr marL="0" marR="0">
                        <a:lnSpc>
                          <a:spcPct val="115000"/>
                        </a:lnSpc>
                        <a:spcBef>
                          <a:spcPts val="0"/>
                        </a:spcBef>
                        <a:spcAft>
                          <a:spcPts val="600"/>
                        </a:spcAft>
                      </a:pPr>
                      <a:r>
                        <a:rPr lang="en-US" sz="1100" b="0" dirty="0">
                          <a:effectLst/>
                        </a:rPr>
                        <a:t>Resource (e.g., future propagation)</a:t>
                      </a:r>
                      <a:endParaRPr lang="en-US" sz="1100" b="0" dirty="0">
                        <a:effectLst/>
                        <a:latin typeface="Arial" panose="020B0604020202020204" pitchFamily="34" charset="0"/>
                        <a:ea typeface="Cambria" panose="02040503050406030204" pitchFamily="18" charset="0"/>
                      </a:endParaRPr>
                    </a:p>
                  </a:txBody>
                  <a:tcPr marL="68580" marR="68580" marT="0" marB="0"/>
                </a:tc>
                <a:tc>
                  <a:txBody>
                    <a:bodyPr/>
                    <a:lstStyle/>
                    <a:p>
                      <a:pPr marL="0" marR="0">
                        <a:lnSpc>
                          <a:spcPct val="115000"/>
                        </a:lnSpc>
                        <a:spcBef>
                          <a:spcPts val="0"/>
                        </a:spcBef>
                        <a:spcAft>
                          <a:spcPts val="600"/>
                        </a:spcAft>
                      </a:pPr>
                      <a:r>
                        <a:rPr lang="en-US" sz="1100" dirty="0">
                          <a:effectLst/>
                        </a:rPr>
                        <a:t>Configurations &amp; Modes</a:t>
                      </a:r>
                    </a:p>
                    <a:p>
                      <a:pPr marL="0" marR="0">
                        <a:lnSpc>
                          <a:spcPct val="115000"/>
                        </a:lnSpc>
                        <a:spcBef>
                          <a:spcPts val="0"/>
                        </a:spcBef>
                        <a:spcAft>
                          <a:spcPts val="600"/>
                        </a:spcAft>
                      </a:pPr>
                      <a:r>
                        <a:rPr lang="en-US" sz="1100" dirty="0">
                          <a:effectLst/>
                        </a:rPr>
                        <a:t>Flight rules &amp; constraints (typically)</a:t>
                      </a:r>
                    </a:p>
                    <a:p>
                      <a:pPr marL="0" marR="0">
                        <a:lnSpc>
                          <a:spcPct val="115000"/>
                        </a:lnSpc>
                        <a:spcBef>
                          <a:spcPts val="0"/>
                        </a:spcBef>
                        <a:spcAft>
                          <a:spcPts val="600"/>
                        </a:spcAft>
                      </a:pPr>
                      <a:r>
                        <a:rPr lang="en-US" sz="1100" dirty="0">
                          <a:effectLst/>
                        </a:rPr>
                        <a:t>Inventory</a:t>
                      </a:r>
                    </a:p>
                    <a:p>
                      <a:pPr marL="0" marR="0">
                        <a:lnSpc>
                          <a:spcPct val="115000"/>
                        </a:lnSpc>
                        <a:spcBef>
                          <a:spcPts val="0"/>
                        </a:spcBef>
                        <a:spcAft>
                          <a:spcPts val="600"/>
                        </a:spcAft>
                      </a:pPr>
                      <a:r>
                        <a:rPr lang="en-US" sz="1100" dirty="0">
                          <a:effectLst/>
                        </a:rPr>
                        <a:t>Network tables</a:t>
                      </a:r>
                    </a:p>
                    <a:p>
                      <a:pPr marL="0" marR="0">
                        <a:lnSpc>
                          <a:spcPct val="115000"/>
                        </a:lnSpc>
                        <a:spcBef>
                          <a:spcPts val="0"/>
                        </a:spcBef>
                        <a:spcAft>
                          <a:spcPts val="600"/>
                        </a:spcAft>
                      </a:pPr>
                      <a:r>
                        <a:rPr lang="en-US" sz="1100" dirty="0">
                          <a:effectLst/>
                        </a:rPr>
                        <a:t>Tasks</a:t>
                      </a:r>
                    </a:p>
                    <a:p>
                      <a:pPr marL="0" marR="0">
                        <a:lnSpc>
                          <a:spcPts val="1200"/>
                        </a:lnSpc>
                        <a:spcBef>
                          <a:spcPts val="0"/>
                        </a:spcBef>
                        <a:spcAft>
                          <a:spcPts val="1200"/>
                        </a:spcAft>
                      </a:pPr>
                      <a:r>
                        <a:rPr lang="en-US" sz="110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0298102"/>
                  </a:ext>
                </a:extLst>
              </a:tr>
            </a:tbl>
          </a:graphicData>
        </a:graphic>
      </p:graphicFrame>
    </p:spTree>
    <p:extLst>
      <p:ext uri="{BB962C8B-B14F-4D97-AF65-F5344CB8AC3E}">
        <p14:creationId xmlns:p14="http://schemas.microsoft.com/office/powerpoint/2010/main" val="3893556384"/>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0EFE-FE62-43AF-634B-196EB273AA30}"/>
              </a:ext>
            </a:extLst>
          </p:cNvPr>
          <p:cNvSpPr>
            <a:spLocks noGrp="1"/>
          </p:cNvSpPr>
          <p:nvPr>
            <p:ph type="title"/>
          </p:nvPr>
        </p:nvSpPr>
        <p:spPr/>
        <p:txBody>
          <a:bodyPr/>
          <a:lstStyle/>
          <a:p>
            <a:r>
              <a:rPr lang="en-US" dirty="0"/>
              <a:t>Problem Description</a:t>
            </a:r>
          </a:p>
        </p:txBody>
      </p:sp>
      <p:sp>
        <p:nvSpPr>
          <p:cNvPr id="3" name="Content Placeholder 2">
            <a:extLst>
              <a:ext uri="{FF2B5EF4-FFF2-40B4-BE49-F238E27FC236}">
                <a16:creationId xmlns:a16="http://schemas.microsoft.com/office/drawing/2014/main" id="{B78C041B-3576-76F9-3CBE-7681FDA92C69}"/>
              </a:ext>
            </a:extLst>
          </p:cNvPr>
          <p:cNvSpPr>
            <a:spLocks noGrp="1"/>
          </p:cNvSpPr>
          <p:nvPr>
            <p:ph idx="1"/>
          </p:nvPr>
        </p:nvSpPr>
        <p:spPr/>
        <p:txBody>
          <a:bodyPr/>
          <a:lstStyle/>
          <a:p>
            <a:r>
              <a:rPr lang="en-US" dirty="0"/>
              <a:t>Loss of Earth Communication Fault Response Behavior</a:t>
            </a:r>
          </a:p>
          <a:p>
            <a:pPr lvl="1"/>
            <a:r>
              <a:rPr lang="en-US" dirty="0"/>
              <a:t>Desired behavior is to try each piece of comm hardware to find something that works to reestablish comm with ground operators on Earth</a:t>
            </a:r>
          </a:p>
          <a:p>
            <a:pPr lvl="1"/>
            <a:r>
              <a:rPr lang="en-US" dirty="0"/>
              <a:t>Can be modeled as a Finite State Machine</a:t>
            </a:r>
          </a:p>
          <a:p>
            <a:pPr lvl="1"/>
            <a:r>
              <a:rPr lang="en-US" dirty="0"/>
              <a:t>Loss of comm is detected by the sustained loss of cyclic Internet Control Message Protocol (ICMP) ping packets, transmitted by Gateway, to ground, and returned by ground to Gateway</a:t>
            </a:r>
          </a:p>
        </p:txBody>
      </p:sp>
      <p:sp>
        <p:nvSpPr>
          <p:cNvPr id="4" name="Rectangle: Rounded Corners 3">
            <a:extLst>
              <a:ext uri="{FF2B5EF4-FFF2-40B4-BE49-F238E27FC236}">
                <a16:creationId xmlns:a16="http://schemas.microsoft.com/office/drawing/2014/main" id="{998CDF68-D3B4-354D-695B-84F71DB781D7}"/>
              </a:ext>
            </a:extLst>
          </p:cNvPr>
          <p:cNvSpPr/>
          <p:nvPr/>
        </p:nvSpPr>
        <p:spPr>
          <a:xfrm>
            <a:off x="143311" y="3408375"/>
            <a:ext cx="1330657" cy="81886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Lose ping</a:t>
            </a:r>
          </a:p>
        </p:txBody>
      </p:sp>
      <p:sp>
        <p:nvSpPr>
          <p:cNvPr id="5" name="Rectangle: Rounded Corners 4">
            <a:extLst>
              <a:ext uri="{FF2B5EF4-FFF2-40B4-BE49-F238E27FC236}">
                <a16:creationId xmlns:a16="http://schemas.microsoft.com/office/drawing/2014/main" id="{AECAF1C8-1DB7-F0EA-C0FE-9A6FEA4A3FD9}"/>
              </a:ext>
            </a:extLst>
          </p:cNvPr>
          <p:cNvSpPr/>
          <p:nvPr/>
        </p:nvSpPr>
        <p:spPr>
          <a:xfrm>
            <a:off x="1732970" y="3407370"/>
            <a:ext cx="1330657" cy="81886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Turn off high-rate data</a:t>
            </a:r>
          </a:p>
        </p:txBody>
      </p:sp>
      <p:cxnSp>
        <p:nvCxnSpPr>
          <p:cNvPr id="7" name="Straight Arrow Connector 6">
            <a:extLst>
              <a:ext uri="{FF2B5EF4-FFF2-40B4-BE49-F238E27FC236}">
                <a16:creationId xmlns:a16="http://schemas.microsoft.com/office/drawing/2014/main" id="{82624616-5DA0-41A0-E278-13C69EB46A73}"/>
              </a:ext>
            </a:extLst>
          </p:cNvPr>
          <p:cNvCxnSpPr>
            <a:stCxn id="4" idx="3"/>
            <a:endCxn id="5" idx="1"/>
          </p:cNvCxnSpPr>
          <p:nvPr/>
        </p:nvCxnSpPr>
        <p:spPr>
          <a:xfrm flipV="1">
            <a:off x="1473968" y="3816803"/>
            <a:ext cx="259002" cy="10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Rectangle: Rounded Corners 7">
            <a:extLst>
              <a:ext uri="{FF2B5EF4-FFF2-40B4-BE49-F238E27FC236}">
                <a16:creationId xmlns:a16="http://schemas.microsoft.com/office/drawing/2014/main" id="{C6985227-ADB1-4FC7-C5E5-5E9AFE0D91BD}"/>
              </a:ext>
            </a:extLst>
          </p:cNvPr>
          <p:cNvSpPr/>
          <p:nvPr/>
        </p:nvSpPr>
        <p:spPr>
          <a:xfrm>
            <a:off x="5952420" y="3409563"/>
            <a:ext cx="1330657" cy="81886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Swap to alternate antenna A</a:t>
            </a:r>
          </a:p>
        </p:txBody>
      </p:sp>
      <p:sp>
        <p:nvSpPr>
          <p:cNvPr id="9" name="Diamond 8">
            <a:extLst>
              <a:ext uri="{FF2B5EF4-FFF2-40B4-BE49-F238E27FC236}">
                <a16:creationId xmlns:a16="http://schemas.microsoft.com/office/drawing/2014/main" id="{6ABAD865-8572-7EEC-37F3-8703515E339B}"/>
              </a:ext>
            </a:extLst>
          </p:cNvPr>
          <p:cNvSpPr/>
          <p:nvPr/>
        </p:nvSpPr>
        <p:spPr>
          <a:xfrm>
            <a:off x="3340595" y="3248075"/>
            <a:ext cx="2217382" cy="1141847"/>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Redundant  RF hardware available?</a:t>
            </a:r>
          </a:p>
        </p:txBody>
      </p:sp>
      <p:sp>
        <p:nvSpPr>
          <p:cNvPr id="10" name="Rectangle: Rounded Corners 9">
            <a:extLst>
              <a:ext uri="{FF2B5EF4-FFF2-40B4-BE49-F238E27FC236}">
                <a16:creationId xmlns:a16="http://schemas.microsoft.com/office/drawing/2014/main" id="{4367DF67-E218-8874-4F97-1091D21758E3}"/>
              </a:ext>
            </a:extLst>
          </p:cNvPr>
          <p:cNvSpPr/>
          <p:nvPr/>
        </p:nvSpPr>
        <p:spPr>
          <a:xfrm>
            <a:off x="3783957" y="4728160"/>
            <a:ext cx="1330657" cy="81886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Swap to redundant RF hardware</a:t>
            </a:r>
          </a:p>
        </p:txBody>
      </p:sp>
      <p:sp>
        <p:nvSpPr>
          <p:cNvPr id="11" name="Rectangle: Rounded Corners 10">
            <a:extLst>
              <a:ext uri="{FF2B5EF4-FFF2-40B4-BE49-F238E27FC236}">
                <a16:creationId xmlns:a16="http://schemas.microsoft.com/office/drawing/2014/main" id="{11C2EB2A-B9BB-D4A8-96D4-823F85D88396}"/>
              </a:ext>
            </a:extLst>
          </p:cNvPr>
          <p:cNvSpPr/>
          <p:nvPr/>
        </p:nvSpPr>
        <p:spPr>
          <a:xfrm>
            <a:off x="8120884" y="4724572"/>
            <a:ext cx="1330657" cy="81886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Swap to alternate antenna B</a:t>
            </a:r>
          </a:p>
        </p:txBody>
      </p:sp>
      <p:sp>
        <p:nvSpPr>
          <p:cNvPr id="12" name="Diamond 11">
            <a:extLst>
              <a:ext uri="{FF2B5EF4-FFF2-40B4-BE49-F238E27FC236}">
                <a16:creationId xmlns:a16="http://schemas.microsoft.com/office/drawing/2014/main" id="{405561DA-B7EF-0DC2-E067-050BA0F4E66C}"/>
              </a:ext>
            </a:extLst>
          </p:cNvPr>
          <p:cNvSpPr/>
          <p:nvPr/>
        </p:nvSpPr>
        <p:spPr>
          <a:xfrm>
            <a:off x="7677522" y="3248073"/>
            <a:ext cx="2217382" cy="1141847"/>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Ping restored?</a:t>
            </a:r>
          </a:p>
        </p:txBody>
      </p:sp>
      <p:cxnSp>
        <p:nvCxnSpPr>
          <p:cNvPr id="14" name="Straight Arrow Connector 13">
            <a:extLst>
              <a:ext uri="{FF2B5EF4-FFF2-40B4-BE49-F238E27FC236}">
                <a16:creationId xmlns:a16="http://schemas.microsoft.com/office/drawing/2014/main" id="{A67A6EE3-DE8D-D477-AC3B-44AD6F748E71}"/>
              </a:ext>
            </a:extLst>
          </p:cNvPr>
          <p:cNvCxnSpPr>
            <a:stCxn id="5" idx="3"/>
            <a:endCxn id="9" idx="1"/>
          </p:cNvCxnSpPr>
          <p:nvPr/>
        </p:nvCxnSpPr>
        <p:spPr>
          <a:xfrm>
            <a:off x="3063627" y="3816803"/>
            <a:ext cx="276968" cy="21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9C1A457C-BB2A-4B21-2AFF-C2E031CD04C0}"/>
              </a:ext>
            </a:extLst>
          </p:cNvPr>
          <p:cNvCxnSpPr>
            <a:stCxn id="9" idx="3"/>
            <a:endCxn id="8" idx="1"/>
          </p:cNvCxnSpPr>
          <p:nvPr/>
        </p:nvCxnSpPr>
        <p:spPr>
          <a:xfrm flipV="1">
            <a:off x="5557977" y="3818996"/>
            <a:ext cx="394443" cy="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2797F97C-9446-9D60-9761-3C1EFD4E1B25}"/>
              </a:ext>
            </a:extLst>
          </p:cNvPr>
          <p:cNvCxnSpPr>
            <a:stCxn id="8" idx="3"/>
            <a:endCxn id="12" idx="1"/>
          </p:cNvCxnSpPr>
          <p:nvPr/>
        </p:nvCxnSpPr>
        <p:spPr>
          <a:xfrm>
            <a:off x="7283077" y="3818996"/>
            <a:ext cx="394445"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3375CE5A-EEAB-9074-4CB0-58F98DA0D0A2}"/>
              </a:ext>
            </a:extLst>
          </p:cNvPr>
          <p:cNvCxnSpPr>
            <a:stCxn id="12" idx="2"/>
            <a:endCxn id="11" idx="0"/>
          </p:cNvCxnSpPr>
          <p:nvPr/>
        </p:nvCxnSpPr>
        <p:spPr>
          <a:xfrm>
            <a:off x="8786213" y="4389920"/>
            <a:ext cx="0" cy="3346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Diamond 20">
            <a:extLst>
              <a:ext uri="{FF2B5EF4-FFF2-40B4-BE49-F238E27FC236}">
                <a16:creationId xmlns:a16="http://schemas.microsoft.com/office/drawing/2014/main" id="{082D47FB-15B9-D2F1-4915-BF7E68D489CB}"/>
              </a:ext>
            </a:extLst>
          </p:cNvPr>
          <p:cNvSpPr/>
          <p:nvPr/>
        </p:nvSpPr>
        <p:spPr>
          <a:xfrm>
            <a:off x="5509058" y="4563082"/>
            <a:ext cx="2217382" cy="1141847"/>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Ping restored?</a:t>
            </a:r>
          </a:p>
        </p:txBody>
      </p:sp>
      <p:cxnSp>
        <p:nvCxnSpPr>
          <p:cNvPr id="23" name="Straight Arrow Connector 22">
            <a:extLst>
              <a:ext uri="{FF2B5EF4-FFF2-40B4-BE49-F238E27FC236}">
                <a16:creationId xmlns:a16="http://schemas.microsoft.com/office/drawing/2014/main" id="{1B22C4AC-9EE6-40D3-E8EA-E4CAF7915D69}"/>
              </a:ext>
            </a:extLst>
          </p:cNvPr>
          <p:cNvCxnSpPr>
            <a:stCxn id="9" idx="2"/>
            <a:endCxn id="10" idx="0"/>
          </p:cNvCxnSpPr>
          <p:nvPr/>
        </p:nvCxnSpPr>
        <p:spPr>
          <a:xfrm>
            <a:off x="4449286" y="4389922"/>
            <a:ext cx="0" cy="3382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D2D20E4-2142-4FFE-7100-246520737E77}"/>
              </a:ext>
            </a:extLst>
          </p:cNvPr>
          <p:cNvCxnSpPr>
            <a:stCxn id="10" idx="3"/>
            <a:endCxn id="21" idx="1"/>
          </p:cNvCxnSpPr>
          <p:nvPr/>
        </p:nvCxnSpPr>
        <p:spPr>
          <a:xfrm flipV="1">
            <a:off x="5114614" y="5134006"/>
            <a:ext cx="394444" cy="35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95ECCE0-38B7-7831-190B-68FF1891C670}"/>
              </a:ext>
            </a:extLst>
          </p:cNvPr>
          <p:cNvCxnSpPr>
            <a:stCxn id="21" idx="0"/>
            <a:endCxn id="8" idx="2"/>
          </p:cNvCxnSpPr>
          <p:nvPr/>
        </p:nvCxnSpPr>
        <p:spPr>
          <a:xfrm flipV="1">
            <a:off x="6617749" y="4228428"/>
            <a:ext cx="0" cy="3346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6" name="Diamond 35">
            <a:extLst>
              <a:ext uri="{FF2B5EF4-FFF2-40B4-BE49-F238E27FC236}">
                <a16:creationId xmlns:a16="http://schemas.microsoft.com/office/drawing/2014/main" id="{779F794C-088B-AA34-DDBF-D1BF401259D8}"/>
              </a:ext>
            </a:extLst>
          </p:cNvPr>
          <p:cNvSpPr/>
          <p:nvPr/>
        </p:nvSpPr>
        <p:spPr>
          <a:xfrm>
            <a:off x="9754692" y="4563082"/>
            <a:ext cx="2217382" cy="1141847"/>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Ping restored?</a:t>
            </a:r>
          </a:p>
        </p:txBody>
      </p:sp>
      <p:sp>
        <p:nvSpPr>
          <p:cNvPr id="47" name="Flowchart: Connector 46">
            <a:extLst>
              <a:ext uri="{FF2B5EF4-FFF2-40B4-BE49-F238E27FC236}">
                <a16:creationId xmlns:a16="http://schemas.microsoft.com/office/drawing/2014/main" id="{772A5334-5143-64CC-C4CD-6A9E06F06C98}"/>
              </a:ext>
            </a:extLst>
          </p:cNvPr>
          <p:cNvSpPr/>
          <p:nvPr/>
        </p:nvSpPr>
        <p:spPr>
          <a:xfrm>
            <a:off x="6285197" y="6039583"/>
            <a:ext cx="665103" cy="429974"/>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Exit</a:t>
            </a:r>
          </a:p>
        </p:txBody>
      </p:sp>
      <p:sp>
        <p:nvSpPr>
          <p:cNvPr id="48" name="Flowchart: Connector 47">
            <a:extLst>
              <a:ext uri="{FF2B5EF4-FFF2-40B4-BE49-F238E27FC236}">
                <a16:creationId xmlns:a16="http://schemas.microsoft.com/office/drawing/2014/main" id="{90B37701-F852-1D7D-5C51-C33E5F1D956E}"/>
              </a:ext>
            </a:extLst>
          </p:cNvPr>
          <p:cNvSpPr/>
          <p:nvPr/>
        </p:nvSpPr>
        <p:spPr>
          <a:xfrm>
            <a:off x="10517082" y="3601815"/>
            <a:ext cx="665103" cy="429974"/>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Exit</a:t>
            </a:r>
          </a:p>
        </p:txBody>
      </p:sp>
      <p:cxnSp>
        <p:nvCxnSpPr>
          <p:cNvPr id="50" name="Straight Arrow Connector 49">
            <a:extLst>
              <a:ext uri="{FF2B5EF4-FFF2-40B4-BE49-F238E27FC236}">
                <a16:creationId xmlns:a16="http://schemas.microsoft.com/office/drawing/2014/main" id="{E56AE591-A0A5-6FBA-BBB4-7991AF6DB077}"/>
              </a:ext>
            </a:extLst>
          </p:cNvPr>
          <p:cNvCxnSpPr>
            <a:stCxn id="21" idx="2"/>
            <a:endCxn id="47" idx="0"/>
          </p:cNvCxnSpPr>
          <p:nvPr/>
        </p:nvCxnSpPr>
        <p:spPr>
          <a:xfrm>
            <a:off x="6617749" y="5704929"/>
            <a:ext cx="0" cy="3346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127997E4-5386-544F-ADBA-0D76FF3D92BC}"/>
              </a:ext>
            </a:extLst>
          </p:cNvPr>
          <p:cNvCxnSpPr>
            <a:stCxn id="12" idx="3"/>
            <a:endCxn id="48" idx="2"/>
          </p:cNvCxnSpPr>
          <p:nvPr/>
        </p:nvCxnSpPr>
        <p:spPr>
          <a:xfrm flipV="1">
            <a:off x="9894904" y="3816802"/>
            <a:ext cx="622178" cy="21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D59D10F2-7BCD-A17F-F83A-5BB3BA0584B5}"/>
              </a:ext>
            </a:extLst>
          </p:cNvPr>
          <p:cNvCxnSpPr>
            <a:stCxn id="11" idx="3"/>
            <a:endCxn id="36" idx="1"/>
          </p:cNvCxnSpPr>
          <p:nvPr/>
        </p:nvCxnSpPr>
        <p:spPr>
          <a:xfrm>
            <a:off x="9451541" y="5134005"/>
            <a:ext cx="303151"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8FC52E3F-0377-6574-42FB-8E21DE2F2242}"/>
              </a:ext>
            </a:extLst>
          </p:cNvPr>
          <p:cNvCxnSpPr>
            <a:cxnSpLocks/>
            <a:stCxn id="36" idx="2"/>
          </p:cNvCxnSpPr>
          <p:nvPr/>
        </p:nvCxnSpPr>
        <p:spPr>
          <a:xfrm>
            <a:off x="10863383" y="5704929"/>
            <a:ext cx="0" cy="3346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B3A62AC9-85CA-0EA1-FC34-AE3B6B0516D2}"/>
              </a:ext>
            </a:extLst>
          </p:cNvPr>
          <p:cNvSpPr txBox="1"/>
          <p:nvPr/>
        </p:nvSpPr>
        <p:spPr>
          <a:xfrm>
            <a:off x="10367783" y="6082333"/>
            <a:ext cx="1166357" cy="307777"/>
          </a:xfrm>
          <a:prstGeom prst="rect">
            <a:avLst/>
          </a:prstGeom>
          <a:noFill/>
        </p:spPr>
        <p:txBody>
          <a:bodyPr wrap="square" rtlCol="0">
            <a:spAutoFit/>
          </a:bodyPr>
          <a:lstStyle/>
          <a:p>
            <a:r>
              <a:rPr lang="en-US" sz="1400" dirty="0">
                <a:latin typeface="Arial"/>
                <a:cs typeface="Arial"/>
              </a:rPr>
              <a:t>And more…</a:t>
            </a:r>
          </a:p>
        </p:txBody>
      </p:sp>
      <p:sp>
        <p:nvSpPr>
          <p:cNvPr id="6" name="TextBox 5">
            <a:extLst>
              <a:ext uri="{FF2B5EF4-FFF2-40B4-BE49-F238E27FC236}">
                <a16:creationId xmlns:a16="http://schemas.microsoft.com/office/drawing/2014/main" id="{B8526F52-06D0-0AD6-94FC-042954C3725C}"/>
              </a:ext>
            </a:extLst>
          </p:cNvPr>
          <p:cNvSpPr txBox="1"/>
          <p:nvPr/>
        </p:nvSpPr>
        <p:spPr>
          <a:xfrm>
            <a:off x="4447546" y="4371715"/>
            <a:ext cx="304892" cy="307777"/>
          </a:xfrm>
          <a:prstGeom prst="rect">
            <a:avLst/>
          </a:prstGeom>
          <a:noFill/>
        </p:spPr>
        <p:txBody>
          <a:bodyPr wrap="none" rtlCol="0">
            <a:spAutoFit/>
          </a:bodyPr>
          <a:lstStyle/>
          <a:p>
            <a:r>
              <a:rPr lang="en-US" sz="1400" dirty="0">
                <a:latin typeface="Arial"/>
                <a:cs typeface="Arial"/>
              </a:rPr>
              <a:t>Y</a:t>
            </a:r>
          </a:p>
        </p:txBody>
      </p:sp>
      <p:sp>
        <p:nvSpPr>
          <p:cNvPr id="13" name="TextBox 12">
            <a:extLst>
              <a:ext uri="{FF2B5EF4-FFF2-40B4-BE49-F238E27FC236}">
                <a16:creationId xmlns:a16="http://schemas.microsoft.com/office/drawing/2014/main" id="{AFD9059C-0C37-53D2-3608-7583D90F5F2C}"/>
              </a:ext>
            </a:extLst>
          </p:cNvPr>
          <p:cNvSpPr txBox="1"/>
          <p:nvPr/>
        </p:nvSpPr>
        <p:spPr>
          <a:xfrm>
            <a:off x="6608021" y="5678434"/>
            <a:ext cx="304892" cy="307777"/>
          </a:xfrm>
          <a:prstGeom prst="rect">
            <a:avLst/>
          </a:prstGeom>
          <a:noFill/>
        </p:spPr>
        <p:txBody>
          <a:bodyPr wrap="none" rtlCol="0">
            <a:spAutoFit/>
          </a:bodyPr>
          <a:lstStyle/>
          <a:p>
            <a:r>
              <a:rPr lang="en-US" sz="1400" dirty="0">
                <a:latin typeface="Arial"/>
                <a:cs typeface="Arial"/>
              </a:rPr>
              <a:t>Y</a:t>
            </a:r>
          </a:p>
        </p:txBody>
      </p:sp>
      <p:sp>
        <p:nvSpPr>
          <p:cNvPr id="15" name="TextBox 14">
            <a:extLst>
              <a:ext uri="{FF2B5EF4-FFF2-40B4-BE49-F238E27FC236}">
                <a16:creationId xmlns:a16="http://schemas.microsoft.com/office/drawing/2014/main" id="{9442F1EC-C141-2F2C-EDAC-333E2B69668B}"/>
              </a:ext>
            </a:extLst>
          </p:cNvPr>
          <p:cNvSpPr txBox="1"/>
          <p:nvPr/>
        </p:nvSpPr>
        <p:spPr>
          <a:xfrm>
            <a:off x="9809042" y="3562308"/>
            <a:ext cx="304892" cy="307777"/>
          </a:xfrm>
          <a:prstGeom prst="rect">
            <a:avLst/>
          </a:prstGeom>
          <a:noFill/>
        </p:spPr>
        <p:txBody>
          <a:bodyPr wrap="none" rtlCol="0">
            <a:spAutoFit/>
          </a:bodyPr>
          <a:lstStyle/>
          <a:p>
            <a:r>
              <a:rPr lang="en-US" sz="1400" dirty="0">
                <a:latin typeface="Arial"/>
                <a:cs typeface="Arial"/>
              </a:rPr>
              <a:t>Y</a:t>
            </a:r>
          </a:p>
        </p:txBody>
      </p:sp>
      <p:sp>
        <p:nvSpPr>
          <p:cNvPr id="17" name="TextBox 16">
            <a:extLst>
              <a:ext uri="{FF2B5EF4-FFF2-40B4-BE49-F238E27FC236}">
                <a16:creationId xmlns:a16="http://schemas.microsoft.com/office/drawing/2014/main" id="{EF2CE74D-2666-12E2-1904-F45E397E1A13}"/>
              </a:ext>
            </a:extLst>
          </p:cNvPr>
          <p:cNvSpPr txBox="1"/>
          <p:nvPr/>
        </p:nvSpPr>
        <p:spPr>
          <a:xfrm>
            <a:off x="5433018" y="3516138"/>
            <a:ext cx="314510" cy="307777"/>
          </a:xfrm>
          <a:prstGeom prst="rect">
            <a:avLst/>
          </a:prstGeom>
          <a:noFill/>
        </p:spPr>
        <p:txBody>
          <a:bodyPr wrap="none" rtlCol="0">
            <a:spAutoFit/>
          </a:bodyPr>
          <a:lstStyle/>
          <a:p>
            <a:r>
              <a:rPr lang="en-US" sz="1400" dirty="0">
                <a:latin typeface="Arial"/>
                <a:cs typeface="Arial"/>
              </a:rPr>
              <a:t>N</a:t>
            </a:r>
          </a:p>
        </p:txBody>
      </p:sp>
      <p:sp>
        <p:nvSpPr>
          <p:cNvPr id="22" name="TextBox 21">
            <a:extLst>
              <a:ext uri="{FF2B5EF4-FFF2-40B4-BE49-F238E27FC236}">
                <a16:creationId xmlns:a16="http://schemas.microsoft.com/office/drawing/2014/main" id="{BE0B68D8-F0C6-BF82-B8DC-5CC11889DCC7}"/>
              </a:ext>
            </a:extLst>
          </p:cNvPr>
          <p:cNvSpPr txBox="1"/>
          <p:nvPr/>
        </p:nvSpPr>
        <p:spPr>
          <a:xfrm>
            <a:off x="6652364" y="4281800"/>
            <a:ext cx="314510" cy="307777"/>
          </a:xfrm>
          <a:prstGeom prst="rect">
            <a:avLst/>
          </a:prstGeom>
          <a:noFill/>
        </p:spPr>
        <p:txBody>
          <a:bodyPr wrap="none" rtlCol="0">
            <a:spAutoFit/>
          </a:bodyPr>
          <a:lstStyle/>
          <a:p>
            <a:r>
              <a:rPr lang="en-US" sz="1400" dirty="0">
                <a:latin typeface="Arial"/>
                <a:cs typeface="Arial"/>
              </a:rPr>
              <a:t>N</a:t>
            </a:r>
          </a:p>
        </p:txBody>
      </p:sp>
      <p:sp>
        <p:nvSpPr>
          <p:cNvPr id="24" name="TextBox 23">
            <a:extLst>
              <a:ext uri="{FF2B5EF4-FFF2-40B4-BE49-F238E27FC236}">
                <a16:creationId xmlns:a16="http://schemas.microsoft.com/office/drawing/2014/main" id="{C026E328-20C6-1D87-466E-889133DE6747}"/>
              </a:ext>
            </a:extLst>
          </p:cNvPr>
          <p:cNvSpPr txBox="1"/>
          <p:nvPr/>
        </p:nvSpPr>
        <p:spPr>
          <a:xfrm>
            <a:off x="8790015" y="4337687"/>
            <a:ext cx="314510" cy="307777"/>
          </a:xfrm>
          <a:prstGeom prst="rect">
            <a:avLst/>
          </a:prstGeom>
          <a:noFill/>
        </p:spPr>
        <p:txBody>
          <a:bodyPr wrap="none" rtlCol="0">
            <a:spAutoFit/>
          </a:bodyPr>
          <a:lstStyle/>
          <a:p>
            <a:r>
              <a:rPr lang="en-US" sz="1400" dirty="0">
                <a:latin typeface="Arial"/>
                <a:cs typeface="Arial"/>
              </a:rPr>
              <a:t>N</a:t>
            </a:r>
          </a:p>
        </p:txBody>
      </p:sp>
    </p:spTree>
    <p:extLst>
      <p:ext uri="{BB962C8B-B14F-4D97-AF65-F5344CB8AC3E}">
        <p14:creationId xmlns:p14="http://schemas.microsoft.com/office/powerpoint/2010/main" val="4209219696"/>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C6986-510B-C150-687C-975D0FE87355}"/>
              </a:ext>
            </a:extLst>
          </p:cNvPr>
          <p:cNvSpPr>
            <a:spLocks noGrp="1"/>
          </p:cNvSpPr>
          <p:nvPr>
            <p:ph type="title"/>
          </p:nvPr>
        </p:nvSpPr>
        <p:spPr/>
        <p:txBody>
          <a:bodyPr/>
          <a:lstStyle/>
          <a:p>
            <a:r>
              <a:rPr lang="en-US" dirty="0"/>
              <a:t>Problem Description, cont.</a:t>
            </a:r>
          </a:p>
        </p:txBody>
      </p:sp>
      <p:sp>
        <p:nvSpPr>
          <p:cNvPr id="3" name="Content Placeholder 2">
            <a:extLst>
              <a:ext uri="{FF2B5EF4-FFF2-40B4-BE49-F238E27FC236}">
                <a16:creationId xmlns:a16="http://schemas.microsoft.com/office/drawing/2014/main" id="{202D21F8-07A7-F625-E716-C0B0746FBD38}"/>
              </a:ext>
            </a:extLst>
          </p:cNvPr>
          <p:cNvSpPr>
            <a:spLocks noGrp="1"/>
          </p:cNvSpPr>
          <p:nvPr>
            <p:ph idx="1"/>
          </p:nvPr>
        </p:nvSpPr>
        <p:spPr/>
        <p:txBody>
          <a:bodyPr/>
          <a:lstStyle/>
          <a:p>
            <a:r>
              <a:rPr lang="en-US" dirty="0"/>
              <a:t>VSM Software and Data Product Development Schedule</a:t>
            </a:r>
          </a:p>
          <a:p>
            <a:pPr lvl="1"/>
            <a:r>
              <a:rPr lang="en-US" dirty="0"/>
              <a:t>VSM flight software (FSW) is already in the late stages of development and nearing formal Verification and Validation (V&amp;V)</a:t>
            </a:r>
          </a:p>
          <a:p>
            <a:pPr lvl="1"/>
            <a:r>
              <a:rPr lang="en-US" dirty="0"/>
              <a:t>Do not have existing FSW capability to implement fault response behavior as Finite State Machine</a:t>
            </a:r>
          </a:p>
          <a:p>
            <a:pPr lvl="1"/>
            <a:r>
              <a:rPr lang="en-US" dirty="0"/>
              <a:t>Any new FSW functions that require significant development at this stage creates schedule risk for the Gateway program</a:t>
            </a:r>
          </a:p>
          <a:p>
            <a:pPr lvl="1"/>
            <a:r>
              <a:rPr lang="en-US" dirty="0"/>
              <a:t>Data products (e.g., Tasks, Goals, Constraints) have less restrictive schedule constraints at this stage of the program</a:t>
            </a:r>
          </a:p>
          <a:p>
            <a:pPr lvl="1"/>
            <a:r>
              <a:rPr lang="en-US" u="sng" dirty="0"/>
              <a:t>Use data-driven approach to implement the desired fault response behavior, rather than new FSW code</a:t>
            </a:r>
          </a:p>
        </p:txBody>
      </p:sp>
    </p:spTree>
    <p:extLst>
      <p:ext uri="{BB962C8B-B14F-4D97-AF65-F5344CB8AC3E}">
        <p14:creationId xmlns:p14="http://schemas.microsoft.com/office/powerpoint/2010/main" val="3977554820"/>
      </p:ext>
    </p:extLst>
  </p:cSld>
  <p:clrMapOvr>
    <a:masterClrMapping/>
  </p:clrMapOvr>
  <p:transition advClick="0"/>
</p:sld>
</file>

<file path=ppt/theme/theme1.xml><?xml version="1.0" encoding="utf-8"?>
<a:theme xmlns:a="http://schemas.openxmlformats.org/drawingml/2006/main" name="3_ExplorationScenario-Updat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latin typeface="Arial"/>
            <a:cs typeface="Aria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603861B255B34EA76FF082033404D7" ma:contentTypeVersion="2" ma:contentTypeDescription="Create a new document." ma:contentTypeScope="" ma:versionID="6741208b82e4731c8592ce821e1a02e1">
  <xsd:schema xmlns:xsd="http://www.w3.org/2001/XMLSchema" xmlns:xs="http://www.w3.org/2001/XMLSchema" xmlns:p="http://schemas.microsoft.com/office/2006/metadata/properties" targetNamespace="http://schemas.microsoft.com/office/2006/metadata/properties" ma:root="true" ma:fieldsID="883d4e8e4bb62dc9630bd01492c2b58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D1F1C5-7B9D-40FD-856C-2E3B0F865670}">
  <ds:schemaRefs>
    <ds:schemaRef ds:uri="http://schemas.microsoft.com/sharepoint/v3/contenttype/forms"/>
  </ds:schemaRefs>
</ds:datastoreItem>
</file>

<file path=customXml/itemProps2.xml><?xml version="1.0" encoding="utf-8"?>
<ds:datastoreItem xmlns:ds="http://schemas.openxmlformats.org/officeDocument/2006/customXml" ds:itemID="{F5519BA4-08AC-46C0-A4C6-9E9DE8C003FB}">
  <ds:schemaRefs>
    <ds:schemaRef ds:uri="http://schemas.microsoft.com/office/2006/documentManagement/types"/>
    <ds:schemaRef ds:uri="http://purl.org/dc/terms/"/>
    <ds:schemaRef ds:uri="http://purl.org/dc/elements/1.1/"/>
    <ds:schemaRef ds:uri="http://schemas.microsoft.com/office/infopath/2007/PartnerControls"/>
    <ds:schemaRef ds:uri="http://schemas.openxmlformats.org/package/2006/metadata/core-properties"/>
    <ds:schemaRef ds:uri="http://purl.org/dc/dcmityp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88940AB-BF2C-4FD9-A433-DA06BB9577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979</TotalTime>
  <Words>1490</Words>
  <Application>Microsoft Office PowerPoint</Application>
  <PresentationFormat>Widescreen</PresentationFormat>
  <Paragraphs>173</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Corbel</vt:lpstr>
      <vt:lpstr>Courier New</vt:lpstr>
      <vt:lpstr>Public Sans Web</vt:lpstr>
      <vt:lpstr>Wingdings</vt:lpstr>
      <vt:lpstr>3_ExplorationScenario-Updated</vt:lpstr>
      <vt:lpstr>PowerPoint Presentation</vt:lpstr>
      <vt:lpstr>Overview</vt:lpstr>
      <vt:lpstr>PowerPoint Presentation</vt:lpstr>
      <vt:lpstr>PowerPoint Presentation</vt:lpstr>
      <vt:lpstr>PowerPoint Presentation</vt:lpstr>
      <vt:lpstr>Vehicle Systems Manager (VSM)</vt:lpstr>
      <vt:lpstr>Vehicle Systems Manager (VSM), cont.</vt:lpstr>
      <vt:lpstr>Problem Description</vt:lpstr>
      <vt:lpstr>Problem Description, cont.</vt:lpstr>
      <vt:lpstr>Methodology</vt:lpstr>
      <vt:lpstr>Methodology</vt:lpstr>
      <vt:lpstr>VSM Planner Concept of Operations</vt:lpstr>
      <vt:lpstr>Task Constraints</vt:lpstr>
      <vt:lpstr>Results</vt:lpstr>
      <vt:lpstr>Conclusions, Lessons Learned, and Forward Work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DSC Complexity Reduction Trade Template</dc:title>
  <dc:creator>karen.j.dorris@nasa.gov</dc:creator>
  <cp:lastModifiedBy>Ohi, Nicholas S (JSC-ER411)[CACI INC. - FEDERAL]</cp:lastModifiedBy>
  <cp:revision>57</cp:revision>
  <dcterms:created xsi:type="dcterms:W3CDTF">2017-12-19T14:45:56Z</dcterms:created>
  <dcterms:modified xsi:type="dcterms:W3CDTF">2026-02-10T00:41:03Z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0x01010035603861B255B34EA76FF082033404D7</vt:lpwstr>
  </property>
  <property fmtid="{D5CDD505-2E9C-101B-9397-08002B2CF9AE}" pid="3" name="MediaServiceImageTags">
    <vt:lpwstr/>
  </property>
</Properties>
</file>