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305" r:id="rId6"/>
    <p:sldId id="321" r:id="rId7"/>
    <p:sldId id="306" r:id="rId8"/>
    <p:sldId id="287" r:id="rId9"/>
    <p:sldId id="323" r:id="rId10"/>
    <p:sldId id="268" r:id="rId11"/>
    <p:sldId id="271" r:id="rId12"/>
    <p:sldId id="304" r:id="rId13"/>
    <p:sldId id="312" r:id="rId14"/>
    <p:sldId id="324" r:id="rId15"/>
    <p:sldId id="315" r:id="rId16"/>
    <p:sldId id="327" r:id="rId17"/>
    <p:sldId id="328" r:id="rId18"/>
    <p:sldId id="325" r:id="rId19"/>
    <p:sldId id="314" r:id="rId20"/>
    <p:sldId id="320" r:id="rId21"/>
    <p:sldId id="261" r:id="rId22"/>
    <p:sldId id="326" r:id="rId23"/>
    <p:sldId id="330" r:id="rId24"/>
    <p:sldId id="30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94" autoAdjust="0"/>
    <p:restoredTop sz="93932" autoAdjust="0"/>
  </p:normalViewPr>
  <p:slideViewPr>
    <p:cSldViewPr snapToGrid="0">
      <p:cViewPr varScale="1">
        <p:scale>
          <a:sx n="131" d="100"/>
          <a:sy n="131" d="100"/>
        </p:scale>
        <p:origin x="13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2" d="100"/>
          <a:sy n="102" d="100"/>
        </p:scale>
        <p:origin x="1182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3E54476-CC1A-5C9C-8BBD-218416FD37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FDAFB9-9278-EADA-12F8-8B399D5AC7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1958B-38C1-4FE2-B1FB-CD3B7DB09661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48B40-A23C-A330-E34A-98A90A46FC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1A039-8B62-BC22-F684-3A3A4DBE4A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C6002-F73D-42E0-BA4C-DF192820B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941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16EAC-64C8-4FE3-B5B5-10793B25F3F2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AB2D3-ABAB-4D5D-9153-33D1EEC9F3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118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AB2D3-ABAB-4D5D-9153-33D1EEC9F39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289F2-9C1F-0F4B-9A6A-8A4940CFE5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260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TREAT tests nuclear reactor fuels</a:t>
            </a:r>
            <a:r>
              <a:rPr lang="en-US" baseline="0" dirty="0"/>
              <a:t> and materials under extreme conditions. It produces sudden bursts of energy that bring fuels to failure on a small scale in a very controlled way. This allows researchers to examine fuel performance under simulated accident conditions.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7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188909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temperature range 2473 to 3123K the solid solution phase region in the U-Zr-C ternary phase diagram is broad enough to provide operational margin for a reactor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AB2D3-ABAB-4D5D-9153-33D1EEC9F39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4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154506-7D01-604F-ABBF-EC994DE2A73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620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Burke [48] confirmed that UH</a:t>
            </a:r>
            <a:r>
              <a:rPr kumimoji="0" lang="en-US" altLang="en-US" sz="1200" b="0" i="0" u="none" strike="noStrike" cap="none" normalizeH="0" baseline="-3000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2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forms from metallic uranium between 473.15 and 573.15 K in the presence of H</a:t>
            </a:r>
            <a:r>
              <a:rPr kumimoji="0" lang="en-US" altLang="en-US" sz="1200" b="0" i="0" u="none" strike="noStrike" cap="none" normalizeH="0" baseline="-3000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12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Those conditions existed during the cool down stage and remain in agreement with work performed by Manchester et. al [49]. Any metallic uranium on the sample surface would have evaporated before those temperatures were reached, therefore no UH</a:t>
            </a:r>
            <a:r>
              <a:rPr kumimoji="0" lang="en-US" altLang="en-US" sz="1200" b="0" i="0" u="none" strike="noStrike" cap="none" normalizeH="0" baseline="-3000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2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was found at the surfaces.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AB2D3-ABAB-4D5D-9153-33D1EEC9F39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87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4D027638-8076-7E42-F73D-17CF5B219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CB69919-6996-2B90-AB25-2B95CE7DC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312" y="4904627"/>
            <a:ext cx="9260270" cy="8921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66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172FED-3A97-C3FB-AE51-092F3ADB8213}"/>
              </a:ext>
            </a:extLst>
          </p:cNvPr>
          <p:cNvSpPr txBox="1"/>
          <p:nvPr userDrawn="1"/>
        </p:nvSpPr>
        <p:spPr>
          <a:xfrm>
            <a:off x="1190625" y="3533775"/>
            <a:ext cx="89439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0" dirty="0">
                <a:solidFill>
                  <a:schemeClr val="bg1"/>
                </a:solidFill>
              </a:rPr>
              <a:t>Slide headline Slide headline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3D87C5C-E2F3-111A-A481-D73979931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46050"/>
            <a:ext cx="9172575" cy="892175"/>
          </a:xfrm>
          <a:prstGeom prst="rect">
            <a:avLst/>
          </a:prstGeom>
        </p:spPr>
        <p:txBody>
          <a:bodyPr/>
          <a:lstStyle>
            <a:lvl1pPr>
              <a:defRPr sz="36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5009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CACC2-815A-81F3-BAB4-690840A13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22DB3FE-461F-CB66-2D5B-191D6FB37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146050"/>
            <a:ext cx="9353550" cy="89217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8638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66-33BD-5BFB-33E2-1D447466C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5D0A8-EC73-52E6-6FD8-18E36E91A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BB0E2DD-787B-37C5-A37A-506C4C87EE54}"/>
              </a:ext>
            </a:extLst>
          </p:cNvPr>
          <p:cNvSpPr txBox="1">
            <a:spLocks/>
          </p:cNvSpPr>
          <p:nvPr userDrawn="1"/>
        </p:nvSpPr>
        <p:spPr>
          <a:xfrm>
            <a:off x="1390650" y="146050"/>
            <a:ext cx="9353550" cy="8921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7919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BB383-BDB5-0E69-B161-29966FCF3D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0F01E8-44ED-3EA0-4598-9640FC76F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A0C2804-6B56-EEEF-1A04-022B01645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146050"/>
            <a:ext cx="9353550" cy="89217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989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18DB8-86B5-110E-349D-D1419390E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CFC287-A0B0-4F22-8B8F-508F13C99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223191-EE59-0B47-3A30-1C9751DD4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03A65A-6627-470F-716B-0A35A4F063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68F7C4A-D511-297B-2DFE-EE68D50A5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146050"/>
            <a:ext cx="9353550" cy="89217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0461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82671E4B-DA8A-6C07-05D9-29A8B140B3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1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B2AA7B8-E877-47EA-EFE9-0CC0903C3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146050"/>
            <a:ext cx="9353550" cy="89217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2966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9357-70BC-BC6F-E9B8-E5663F7D7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35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26CA-A8BE-9CC9-F919-B26AF4DD4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637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18F96-95DB-2009-9B04-21A76BF81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337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D3F9E54-3CDF-CF6E-76C1-007AD8E00EC5}"/>
              </a:ext>
            </a:extLst>
          </p:cNvPr>
          <p:cNvSpPr txBox="1">
            <a:spLocks/>
          </p:cNvSpPr>
          <p:nvPr userDrawn="1"/>
        </p:nvSpPr>
        <p:spPr>
          <a:xfrm>
            <a:off x="1390650" y="146050"/>
            <a:ext cx="9353550" cy="8921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3342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28B3C-F68F-077F-F4A9-CE081DD64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573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02F71D-2810-CEF5-3E4D-4F71DD543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875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01160-058A-99C3-2520-40F6EAD1E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575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5306E58-92FC-F8CC-801E-0DD536168403}"/>
              </a:ext>
            </a:extLst>
          </p:cNvPr>
          <p:cNvSpPr txBox="1">
            <a:spLocks/>
          </p:cNvSpPr>
          <p:nvPr userDrawn="1"/>
        </p:nvSpPr>
        <p:spPr>
          <a:xfrm>
            <a:off x="1390650" y="146050"/>
            <a:ext cx="9353550" cy="8921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</a:t>
            </a:r>
            <a:r>
              <a:rPr lang="en-US" sz="3600" dirty="0">
                <a:latin typeface="+mn-lt"/>
              </a:rPr>
              <a:t>to</a:t>
            </a:r>
            <a:r>
              <a:rPr lang="en-US" dirty="0"/>
              <a:t>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029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174C2C-6200-BD42-4DE9-285B8718E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E2F5FAC-C659-E13F-1A9B-BCC65E9E0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146050"/>
            <a:ext cx="9353550" cy="89217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493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0F84C2-2214-27FF-2E42-9D69359E0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222375"/>
            <a:ext cx="2628900" cy="5492750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BE7DFD-DF18-CF0F-3185-51E89A4963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222375"/>
            <a:ext cx="7734300" cy="54927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0076E16-0B41-A1D1-A37D-C6F7B1EE0F88}"/>
              </a:ext>
            </a:extLst>
          </p:cNvPr>
          <p:cNvSpPr txBox="1">
            <a:spLocks/>
          </p:cNvSpPr>
          <p:nvPr userDrawn="1"/>
        </p:nvSpPr>
        <p:spPr>
          <a:xfrm>
            <a:off x="1390650" y="146050"/>
            <a:ext cx="9353550" cy="8921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563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BDF67B-ACF1-ABF9-AF7A-8CCD535906A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308"/>
            <a:ext cx="12192000" cy="116205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B6815E-5180-1D88-8276-FC64995804C7}"/>
              </a:ext>
            </a:extLst>
          </p:cNvPr>
          <p:cNvSpPr txBox="1">
            <a:spLocks/>
          </p:cNvSpPr>
          <p:nvPr userDrawn="1"/>
        </p:nvSpPr>
        <p:spPr>
          <a:xfrm>
            <a:off x="1409700" y="136526"/>
            <a:ext cx="9391650" cy="8064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30" name="Picture 29" descr="Shape&#10;&#10;Description automatically generated">
            <a:extLst>
              <a:ext uri="{FF2B5EF4-FFF2-40B4-BE49-F238E27FC236}">
                <a16:creationId xmlns:a16="http://schemas.microsoft.com/office/drawing/2014/main" id="{6F70C6AD-31BC-A277-9056-ABA1223983B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174" y="-106304"/>
            <a:ext cx="1286226" cy="128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7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61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CC9C6-884F-29AB-10F7-4BE3AAA5F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92" y="6079848"/>
            <a:ext cx="9572743" cy="101887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400" dirty="0">
                <a:latin typeface="+mn-lt"/>
              </a:rPr>
              <a:t>Jhonathan Rosales </a:t>
            </a:r>
            <a:r>
              <a:rPr lang="en-US" sz="1400" dirty="0" err="1">
                <a:latin typeface="+mn-lt"/>
              </a:rPr>
              <a:t>Ph.D</a:t>
            </a:r>
            <a:r>
              <a:rPr lang="en-US" sz="1400" dirty="0">
                <a:latin typeface="+mn-lt"/>
              </a:rPr>
              <a:t> – NASA Marshall Space Flight Center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Seminar Series – March 2</a:t>
            </a:r>
            <a:r>
              <a:rPr lang="en-US" sz="1400" baseline="30000" dirty="0">
                <a:latin typeface="+mn-lt"/>
              </a:rPr>
              <a:t>nd</a:t>
            </a:r>
            <a:r>
              <a:rPr lang="en-US" sz="1400" dirty="0">
                <a:latin typeface="+mn-lt"/>
              </a:rPr>
              <a:t> 2026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Boise State University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75CDD23-7701-5E74-B5F2-0447299B476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2892" y="4696984"/>
            <a:ext cx="7102475" cy="12603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+mn-lt"/>
              </a:rPr>
              <a:t>Nuclear Thermal Propulsion: Hydrogen Compatibility of Refractory Carbide Fuel (</a:t>
            </a:r>
            <a:r>
              <a:rPr lang="en-US" sz="3200" b="1" dirty="0" err="1">
                <a:latin typeface="+mn-lt"/>
              </a:rPr>
              <a:t>U,Zr</a:t>
            </a:r>
            <a:r>
              <a:rPr lang="en-US" sz="3200" b="1" dirty="0">
                <a:latin typeface="+mn-lt"/>
              </a:rPr>
              <a:t>)C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DB0B59-2B2E-F842-1077-C530F50F3141}"/>
              </a:ext>
            </a:extLst>
          </p:cNvPr>
          <p:cNvSpPr txBox="1"/>
          <p:nvPr/>
        </p:nvSpPr>
        <p:spPr>
          <a:xfrm>
            <a:off x="3047215" y="3312678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+mn-lt"/>
              </a:rPr>
              <a:t>(</a:t>
            </a:r>
            <a:r>
              <a:rPr lang="en-US" sz="1800" b="1" dirty="0" err="1">
                <a:latin typeface="+mn-lt"/>
              </a:rPr>
              <a:t>U,Zr</a:t>
            </a:r>
            <a:r>
              <a:rPr lang="en-US" sz="1800" b="1" dirty="0">
                <a:latin typeface="+mn-lt"/>
              </a:rPr>
              <a:t>)C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07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688E98-FD80-3975-4948-E97105955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58" y="234949"/>
            <a:ext cx="9353550" cy="892175"/>
          </a:xfrm>
        </p:spPr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30163EC-581A-7EEF-4007-B673F2BD9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763" y="1908752"/>
            <a:ext cx="11423669" cy="435133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500" dirty="0"/>
              <a:t>Background on Space Nuclear Propulsion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500" dirty="0"/>
              <a:t>Nuclear Fuel Fabrication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500" dirty="0"/>
              <a:t>Nuclear Fuel Testing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500" dirty="0"/>
              <a:t>Refractory Carbide Fuel Concept – (</a:t>
            </a:r>
            <a:r>
              <a:rPr lang="en-US" sz="2500" dirty="0" err="1"/>
              <a:t>U,Zr</a:t>
            </a:r>
            <a:r>
              <a:rPr lang="en-US" sz="2500" dirty="0"/>
              <a:t>)C</a:t>
            </a:r>
          </a:p>
          <a:p>
            <a:pPr marL="342900" indent="-342900"/>
            <a:r>
              <a:rPr lang="en-US" sz="2500" dirty="0"/>
              <a:t>A Case Study: Hot Hydrogen Testing of (</a:t>
            </a:r>
            <a:r>
              <a:rPr lang="en-US" sz="2500" dirty="0" err="1"/>
              <a:t>U,Zr</a:t>
            </a:r>
            <a:r>
              <a:rPr lang="en-US" sz="2500" dirty="0"/>
              <a:t>)C Nuclear Fuel - The Effects of Composition and Density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500" dirty="0"/>
              <a:t>Conclusions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+mj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5726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4C3B73B7-C894-9947-96C6-27A597AAA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484" y="1787376"/>
            <a:ext cx="3543495" cy="3480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7">
            <a:extLst>
              <a:ext uri="{FF2B5EF4-FFF2-40B4-BE49-F238E27FC236}">
                <a16:creationId xmlns:a16="http://schemas.microsoft.com/office/drawing/2014/main" id="{F926A616-0993-AC49-9ED1-6217B12AE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5774" y="4267399"/>
            <a:ext cx="160118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700" dirty="0">
                <a:solidFill>
                  <a:schemeClr val="tx1"/>
                </a:solidFill>
                <a:cs typeface="Times New Roman" panose="02020603050405020304" pitchFamily="18" charset="0"/>
              </a:rPr>
              <a:t>Koenig, D.  LA-10062-H (1986).</a:t>
            </a:r>
            <a:endParaRPr lang="en-US" altLang="en-US" sz="700" dirty="0">
              <a:solidFill>
                <a:schemeClr val="tx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14774E6-6D23-424C-9C8D-135B74D93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9045"/>
            <a:ext cx="4561484" cy="4451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7">
            <a:extLst>
              <a:ext uri="{FF2B5EF4-FFF2-40B4-BE49-F238E27FC236}">
                <a16:creationId xmlns:a16="http://schemas.microsoft.com/office/drawing/2014/main" id="{F926A616-0993-AC49-9ED1-6217B12AE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2150" y="1738859"/>
            <a:ext cx="1087889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Koenig, D.  LA-10062-H (1986).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580" y="6318230"/>
            <a:ext cx="1001053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Development of nuclear technologies can allow a safer, more efficient, and effective space exploration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15309" y="3414053"/>
            <a:ext cx="1800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Nuclear reactor core. Houses nuclear fuel</a:t>
            </a: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 flipH="1">
            <a:off x="5957159" y="3728224"/>
            <a:ext cx="1154841" cy="13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itle 2">
            <a:extLst>
              <a:ext uri="{FF2B5EF4-FFF2-40B4-BE49-F238E27FC236}">
                <a16:creationId xmlns:a16="http://schemas.microsoft.com/office/drawing/2014/main" id="{9CBD66B1-7DEA-0676-B09B-7C3F588493FF}"/>
              </a:ext>
            </a:extLst>
          </p:cNvPr>
          <p:cNvSpPr txBox="1">
            <a:spLocks/>
          </p:cNvSpPr>
          <p:nvPr/>
        </p:nvSpPr>
        <p:spPr>
          <a:xfrm>
            <a:off x="948999" y="234949"/>
            <a:ext cx="9353550" cy="8921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dirty="0"/>
              <a:t>Background</a:t>
            </a:r>
          </a:p>
        </p:txBody>
      </p:sp>
      <p:pic>
        <p:nvPicPr>
          <p:cNvPr id="3" name="Picture 4" descr="NERVA">
            <a:extLst>
              <a:ext uri="{FF2B5EF4-FFF2-40B4-BE49-F238E27FC236}">
                <a16:creationId xmlns:a16="http://schemas.microsoft.com/office/drawing/2014/main" id="{090B0CBF-0852-D47F-E0DD-A6CF3C77B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3106" y="1127124"/>
            <a:ext cx="22383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61FF02-803B-CA47-44F5-6E4D8407CCFE}"/>
              </a:ext>
            </a:extLst>
          </p:cNvPr>
          <p:cNvSpPr txBox="1"/>
          <p:nvPr/>
        </p:nvSpPr>
        <p:spPr>
          <a:xfrm>
            <a:off x="9015740" y="5952327"/>
            <a:ext cx="2873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NERVA Nuclear Thermal Rocket Prototype</a:t>
            </a:r>
          </a:p>
        </p:txBody>
      </p:sp>
    </p:spTree>
    <p:extLst>
      <p:ext uri="{BB962C8B-B14F-4D97-AF65-F5344CB8AC3E}">
        <p14:creationId xmlns:p14="http://schemas.microsoft.com/office/powerpoint/2010/main" val="1836832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C4A5A4B1-81F3-1726-A34E-C87532FAC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865" y="1132492"/>
            <a:ext cx="4970527" cy="392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9B1716D-0166-2AD3-A5E4-B2613875DA4E}"/>
              </a:ext>
            </a:extLst>
          </p:cNvPr>
          <p:cNvSpPr/>
          <p:nvPr/>
        </p:nvSpPr>
        <p:spPr>
          <a:xfrm>
            <a:off x="5944464" y="4594291"/>
            <a:ext cx="194553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9A5ED1-55AC-7A14-D417-397BBAB4A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7611"/>
            <a:ext cx="5258664" cy="362235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3C91BE7-03AC-8BB8-1F59-2B1CC6CAB080}"/>
              </a:ext>
            </a:extLst>
          </p:cNvPr>
          <p:cNvSpPr/>
          <p:nvPr/>
        </p:nvSpPr>
        <p:spPr>
          <a:xfrm>
            <a:off x="510670" y="1317692"/>
            <a:ext cx="312956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ea typeface="Arial" charset="0"/>
                <a:cs typeface="Arial" charset="0"/>
              </a:rPr>
              <a:t>D. Koenig LA-10062-H 1986</a:t>
            </a:r>
          </a:p>
        </p:txBody>
      </p:sp>
      <p:cxnSp>
        <p:nvCxnSpPr>
          <p:cNvPr id="8" name="Straight Arrow Connector 9">
            <a:extLst>
              <a:ext uri="{FF2B5EF4-FFF2-40B4-BE49-F238E27FC236}">
                <a16:creationId xmlns:a16="http://schemas.microsoft.com/office/drawing/2014/main" id="{3F0FB134-6C3F-AC50-655F-27EA1DA58C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633689" y="2384492"/>
            <a:ext cx="1" cy="1431225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Box 10">
            <a:extLst>
              <a:ext uri="{FF2B5EF4-FFF2-40B4-BE49-F238E27FC236}">
                <a16:creationId xmlns:a16="http://schemas.microsoft.com/office/drawing/2014/main" id="{AE037424-A617-9E4D-B291-0D277EFCA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7428" y="2762315"/>
            <a:ext cx="7860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3B3C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2x</a:t>
            </a:r>
            <a:endParaRPr lang="en-US" altLang="en-US" sz="1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115A1FF-A6CE-E963-EB82-2293ED65D02F}"/>
                  </a:ext>
                </a:extLst>
              </p:cNvPr>
              <p:cNvSpPr txBox="1"/>
              <p:nvPr/>
            </p:nvSpPr>
            <p:spPr>
              <a:xfrm>
                <a:off x="10365089" y="2411513"/>
                <a:ext cx="851067" cy="516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</a:rPr>
                        <m:t>𝑠𝑝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baseline="-2500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ṁ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115A1FF-A6CE-E963-EB82-2293ED65D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5089" y="2411513"/>
                <a:ext cx="851067" cy="5167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59A4A462-EC47-1AEA-776D-C847AF404E25}"/>
              </a:ext>
            </a:extLst>
          </p:cNvPr>
          <p:cNvSpPr txBox="1"/>
          <p:nvPr/>
        </p:nvSpPr>
        <p:spPr>
          <a:xfrm>
            <a:off x="9821628" y="3429000"/>
            <a:ext cx="2217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Ratio of thrust (F</a:t>
            </a:r>
            <a:r>
              <a:rPr lang="en-US" sz="1600" baseline="-25000" dirty="0"/>
              <a:t>t</a:t>
            </a:r>
            <a:r>
              <a:rPr lang="en-US" sz="1600" dirty="0"/>
              <a:t> ) and mass flow rate (ṁ) during ejection. Measures the overall performance of the rocket engine. Unit (s).  </a:t>
            </a:r>
            <a:endParaRPr lang="en-US" sz="1600" baseline="-25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0102FC-4B91-27A1-10DE-5DC423868FEA}"/>
              </a:ext>
            </a:extLst>
          </p:cNvPr>
          <p:cNvSpPr txBox="1"/>
          <p:nvPr/>
        </p:nvSpPr>
        <p:spPr>
          <a:xfrm>
            <a:off x="9821628" y="1861458"/>
            <a:ext cx="2217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Specific Impulse (</a:t>
            </a:r>
            <a:r>
              <a:rPr lang="en-US" sz="1600" dirty="0" err="1"/>
              <a:t>I</a:t>
            </a:r>
            <a:r>
              <a:rPr lang="en-US" sz="1600" baseline="-25000" dirty="0" err="1"/>
              <a:t>sp</a:t>
            </a:r>
            <a:r>
              <a:rPr lang="en-US" sz="1600" dirty="0"/>
              <a:t>)</a:t>
            </a:r>
            <a:endParaRPr lang="en-US" sz="1600" baseline="-25000" dirty="0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A6965CF1-7416-E671-FB28-6A4C8BF6E333}"/>
              </a:ext>
            </a:extLst>
          </p:cNvPr>
          <p:cNvSpPr txBox="1">
            <a:spLocks/>
          </p:cNvSpPr>
          <p:nvPr/>
        </p:nvSpPr>
        <p:spPr>
          <a:xfrm>
            <a:off x="1156758" y="305436"/>
            <a:ext cx="9353550" cy="8921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dirty="0"/>
              <a:t>Background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59EF8D-AC0B-EBC7-F4CA-741EA4BDC826}"/>
              </a:ext>
            </a:extLst>
          </p:cNvPr>
          <p:cNvSpPr txBox="1"/>
          <p:nvPr/>
        </p:nvSpPr>
        <p:spPr>
          <a:xfrm>
            <a:off x="342899" y="4848345"/>
            <a:ext cx="59776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Advantages of Nuclear Thermal Propulsion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Shorter transit times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ea typeface="Calibri" panose="020F0502020204030204" pitchFamily="34" charset="0"/>
                <a:cs typeface="Times New Roman" panose="02020603050405020304" pitchFamily="18" charset="0"/>
              </a:rPr>
              <a:t>Broader launch window timeframe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Increased payload mass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Mitigate cosmic radiation and microgravity exposure to crew</a:t>
            </a:r>
          </a:p>
        </p:txBody>
      </p:sp>
    </p:spTree>
    <p:extLst>
      <p:ext uri="{BB962C8B-B14F-4D97-AF65-F5344CB8AC3E}">
        <p14:creationId xmlns:p14="http://schemas.microsoft.com/office/powerpoint/2010/main" val="2117781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CA9E4F99-6AAA-0642-BB07-6C92D8E04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86" y="1502028"/>
            <a:ext cx="2667000" cy="31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244942" y="6547758"/>
            <a:ext cx="947057" cy="31024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b="0"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fld id="{4336D8BB-1FBA-4ECE-B83B-DC345E7EB0E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31185" y="1208641"/>
            <a:ext cx="7823200" cy="914400"/>
          </a:xfrm>
        </p:spPr>
        <p:txBody>
          <a:bodyPr/>
          <a:lstStyle/>
          <a:p>
            <a:r>
              <a:rPr lang="en-US" sz="2500" dirty="0">
                <a:solidFill>
                  <a:schemeClr val="tx1"/>
                </a:solidFill>
              </a:rPr>
              <a:t>Limited material systems exist with the attributes desired for space nuclear propulsion applications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57196" y="1829653"/>
            <a:ext cx="8766928" cy="61502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+mj-lt"/>
                <a:ea typeface="ＭＳ Ｐゴシック" charset="-128"/>
                <a:cs typeface="Arial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endParaRPr lang="en-US" sz="20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946320" y="66950"/>
            <a:ext cx="6553200" cy="102751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+mj-lt"/>
                <a:ea typeface="ＭＳ Ｐゴシック" charset="-128"/>
                <a:cs typeface="Arial" pitchFamily="34" charset="0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3000" b="1" dirty="0">
                <a:latin typeface="+mn-lt"/>
              </a:rPr>
              <a:t>Background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A18EA70-E15E-8A7D-4C14-99A5CC2D02BE}"/>
              </a:ext>
            </a:extLst>
          </p:cNvPr>
          <p:cNvSpPr/>
          <p:nvPr/>
        </p:nvSpPr>
        <p:spPr>
          <a:xfrm>
            <a:off x="6222920" y="2123041"/>
            <a:ext cx="2626060" cy="2635927"/>
          </a:xfrm>
          <a:prstGeom prst="ellipse">
            <a:avLst/>
          </a:prstGeom>
          <a:solidFill>
            <a:srgbClr val="205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194704-3565-ADDD-DDCF-229DAD4164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66" b="6566"/>
          <a:stretch/>
        </p:blipFill>
        <p:spPr>
          <a:xfrm>
            <a:off x="7059029" y="2121062"/>
            <a:ext cx="1805082" cy="15984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61D8C59-DEA4-3CC5-4124-7CBED45D9569}"/>
              </a:ext>
            </a:extLst>
          </p:cNvPr>
          <p:cNvSpPr txBox="1"/>
          <p:nvPr/>
        </p:nvSpPr>
        <p:spPr>
          <a:xfrm>
            <a:off x="7035314" y="3876031"/>
            <a:ext cx="2198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Low neutron absorption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899F99-D872-6802-C633-F66A62299D4E}"/>
              </a:ext>
            </a:extLst>
          </p:cNvPr>
          <p:cNvSpPr txBox="1"/>
          <p:nvPr/>
        </p:nvSpPr>
        <p:spPr>
          <a:xfrm>
            <a:off x="10704459" y="4335131"/>
            <a:ext cx="1292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cs typeface="Arial" panose="020B0604020202020204" pitchFamily="34" charset="0"/>
              </a:rPr>
              <a:t>Hydrogen corrosion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6129C05-86FF-DDD9-71D0-75CA1406489F}"/>
              </a:ext>
            </a:extLst>
          </p:cNvPr>
          <p:cNvSpPr/>
          <p:nvPr/>
        </p:nvSpPr>
        <p:spPr>
          <a:xfrm>
            <a:off x="8977581" y="3972265"/>
            <a:ext cx="2626060" cy="2635927"/>
          </a:xfrm>
          <a:prstGeom prst="ellipse">
            <a:avLst/>
          </a:prstGeom>
          <a:solidFill>
            <a:srgbClr val="205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1EF7B7-B330-0FC5-890D-780F493368BA}"/>
              </a:ext>
            </a:extLst>
          </p:cNvPr>
          <p:cNvSpPr txBox="1"/>
          <p:nvPr/>
        </p:nvSpPr>
        <p:spPr>
          <a:xfrm>
            <a:off x="9232634" y="4419488"/>
            <a:ext cx="2198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Hydrogen Compatibility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70F3F68-C5A2-32A5-3139-4B06AE4CFF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84" t="39999" r="32397" b="19055"/>
          <a:stretch/>
        </p:blipFill>
        <p:spPr>
          <a:xfrm>
            <a:off x="9130692" y="4724836"/>
            <a:ext cx="1048286" cy="1120953"/>
          </a:xfrm>
          <a:prstGeom prst="rect">
            <a:avLst/>
          </a:prstGeom>
        </p:spPr>
      </p:pic>
      <p:pic>
        <p:nvPicPr>
          <p:cNvPr id="21" name="Picture 20" descr="A close up of a light&#10;&#10;Description automatically generated with low confidence">
            <a:extLst>
              <a:ext uri="{FF2B5EF4-FFF2-40B4-BE49-F238E27FC236}">
                <a16:creationId xmlns:a16="http://schemas.microsoft.com/office/drawing/2014/main" id="{98A7641E-5B4A-2E91-209D-8EC866772C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3" t="26679" r="12038" b="21428"/>
          <a:stretch/>
        </p:blipFill>
        <p:spPr>
          <a:xfrm>
            <a:off x="10046618" y="4758968"/>
            <a:ext cx="1633370" cy="1680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8CC5A21C-EBDC-4115-3321-0EAE9AEC7B4C}"/>
              </a:ext>
            </a:extLst>
          </p:cNvPr>
          <p:cNvSpPr/>
          <p:nvPr/>
        </p:nvSpPr>
        <p:spPr>
          <a:xfrm>
            <a:off x="3254039" y="3972265"/>
            <a:ext cx="2534157" cy="2460766"/>
          </a:xfrm>
          <a:prstGeom prst="ellipse">
            <a:avLst/>
          </a:prstGeom>
          <a:solidFill>
            <a:srgbClr val="205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D02C709-1F87-C623-161C-D0BDFD0A1A6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5410" t="42583" r="4887" b="16610"/>
          <a:stretch/>
        </p:blipFill>
        <p:spPr>
          <a:xfrm rot="5400000">
            <a:off x="4144028" y="4450856"/>
            <a:ext cx="2093007" cy="1720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77B0FF-8E4E-59A1-0312-9FD17E0523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0340" y="4422070"/>
            <a:ext cx="1238471" cy="127060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77EB6B1-E283-4DD9-E6F5-5B49006F8970}"/>
              </a:ext>
            </a:extLst>
          </p:cNvPr>
          <p:cNvSpPr txBox="1"/>
          <p:nvPr/>
        </p:nvSpPr>
        <p:spPr>
          <a:xfrm>
            <a:off x="3860277" y="5706301"/>
            <a:ext cx="2437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Thermodynamic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Stability</a:t>
            </a:r>
          </a:p>
        </p:txBody>
      </p:sp>
    </p:spTree>
    <p:extLst>
      <p:ext uri="{BB962C8B-B14F-4D97-AF65-F5344CB8AC3E}">
        <p14:creationId xmlns:p14="http://schemas.microsoft.com/office/powerpoint/2010/main" val="2234469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2C3F0EA-4090-4E03-919F-54F0F0B9A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885" y="1197534"/>
            <a:ext cx="2624722" cy="197626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74B929-63DE-46FF-8DEB-2D1525285D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7430" y="2063268"/>
            <a:ext cx="1930058" cy="143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9776E0D8-34D5-4F41-8611-4F57619EC59C}"/>
              </a:ext>
            </a:extLst>
          </p:cNvPr>
          <p:cNvSpPr/>
          <p:nvPr/>
        </p:nvSpPr>
        <p:spPr>
          <a:xfrm>
            <a:off x="3517650" y="2002286"/>
            <a:ext cx="492369" cy="515815"/>
          </a:xfrm>
          <a:prstGeom prst="rightArrow">
            <a:avLst/>
          </a:prstGeom>
          <a:solidFill>
            <a:srgbClr val="CC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317A15-AAF1-4E46-AA6F-E009A51E6EB9}"/>
              </a:ext>
            </a:extLst>
          </p:cNvPr>
          <p:cNvSpPr txBox="1"/>
          <p:nvPr/>
        </p:nvSpPr>
        <p:spPr>
          <a:xfrm>
            <a:off x="160173" y="3579899"/>
            <a:ext cx="3278352" cy="923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Nuclear fuel powder feedstock preparation in radiological laboratory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C02404-9F44-42BE-97D3-6A707A52B1CF}"/>
              </a:ext>
            </a:extLst>
          </p:cNvPr>
          <p:cNvSpPr txBox="1"/>
          <p:nvPr/>
        </p:nvSpPr>
        <p:spPr>
          <a:xfrm>
            <a:off x="4648194" y="3585486"/>
            <a:ext cx="2624721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Consolidation via Spark Plasma Sintering (SPS)</a:t>
            </a:r>
          </a:p>
        </p:txBody>
      </p:sp>
      <p:sp>
        <p:nvSpPr>
          <p:cNvPr id="13" name="Right Arrow 8">
            <a:extLst>
              <a:ext uri="{FF2B5EF4-FFF2-40B4-BE49-F238E27FC236}">
                <a16:creationId xmlns:a16="http://schemas.microsoft.com/office/drawing/2014/main" id="{4215D3B3-9D15-490A-A0EF-19B7AF4730E1}"/>
              </a:ext>
            </a:extLst>
          </p:cNvPr>
          <p:cNvSpPr/>
          <p:nvPr/>
        </p:nvSpPr>
        <p:spPr>
          <a:xfrm>
            <a:off x="7623701" y="1874819"/>
            <a:ext cx="492369" cy="515815"/>
          </a:xfrm>
          <a:prstGeom prst="rightArrow">
            <a:avLst/>
          </a:prstGeom>
          <a:solidFill>
            <a:srgbClr val="CC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7032FC-CF21-48C8-94D8-F4ABDCDA59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52" t="24325" r="32609" b="24846"/>
          <a:stretch/>
        </p:blipFill>
        <p:spPr>
          <a:xfrm>
            <a:off x="8446017" y="1450999"/>
            <a:ext cx="1617956" cy="1363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64C190-4810-429D-AEAA-73147342CF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49" t="33531" r="28074" b="14399"/>
          <a:stretch/>
        </p:blipFill>
        <p:spPr>
          <a:xfrm>
            <a:off x="10003301" y="1330454"/>
            <a:ext cx="1522538" cy="1545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48D73E-B8AA-4BA9-B5A8-14F240298565}"/>
              </a:ext>
            </a:extLst>
          </p:cNvPr>
          <p:cNvSpPr txBox="1"/>
          <p:nvPr/>
        </p:nvSpPr>
        <p:spPr>
          <a:xfrm>
            <a:off x="8620221" y="2875830"/>
            <a:ext cx="2624721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Nuclear fuel wafer fabrication</a:t>
            </a:r>
          </a:p>
        </p:txBody>
      </p:sp>
      <p:sp>
        <p:nvSpPr>
          <p:cNvPr id="17" name="Right Arrow 8">
            <a:extLst>
              <a:ext uri="{FF2B5EF4-FFF2-40B4-BE49-F238E27FC236}">
                <a16:creationId xmlns:a16="http://schemas.microsoft.com/office/drawing/2014/main" id="{89B2AB06-251C-4330-B72C-B23D13E083F8}"/>
              </a:ext>
            </a:extLst>
          </p:cNvPr>
          <p:cNvSpPr/>
          <p:nvPr/>
        </p:nvSpPr>
        <p:spPr>
          <a:xfrm rot="5400000">
            <a:off x="9757116" y="3726700"/>
            <a:ext cx="492369" cy="515815"/>
          </a:xfrm>
          <a:prstGeom prst="rightArrow">
            <a:avLst/>
          </a:prstGeom>
          <a:solidFill>
            <a:srgbClr val="CC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DE69912-4FB8-4F40-B180-BAE2F18ABCA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21" t="50462" r="23585"/>
          <a:stretch/>
        </p:blipFill>
        <p:spPr>
          <a:xfrm>
            <a:off x="7755702" y="4359832"/>
            <a:ext cx="3665416" cy="186214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A61B77A-15FF-45C5-A792-AA70FFAB8023}"/>
              </a:ext>
            </a:extLst>
          </p:cNvPr>
          <p:cNvSpPr txBox="1"/>
          <p:nvPr/>
        </p:nvSpPr>
        <p:spPr>
          <a:xfrm>
            <a:off x="6596467" y="6371531"/>
            <a:ext cx="546366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Nuclear fuel article assembly with multiple wafers</a:t>
            </a:r>
          </a:p>
        </p:txBody>
      </p:sp>
      <p:sp>
        <p:nvSpPr>
          <p:cNvPr id="20" name="Right Arrow 8">
            <a:extLst>
              <a:ext uri="{FF2B5EF4-FFF2-40B4-BE49-F238E27FC236}">
                <a16:creationId xmlns:a16="http://schemas.microsoft.com/office/drawing/2014/main" id="{7A73FB4E-4DCF-416F-881F-15AE806B9A3C}"/>
              </a:ext>
            </a:extLst>
          </p:cNvPr>
          <p:cNvSpPr/>
          <p:nvPr/>
        </p:nvSpPr>
        <p:spPr>
          <a:xfrm rot="10800000">
            <a:off x="6184038" y="5147084"/>
            <a:ext cx="492369" cy="515815"/>
          </a:xfrm>
          <a:prstGeom prst="rightArrow">
            <a:avLst/>
          </a:prstGeom>
          <a:solidFill>
            <a:srgbClr val="CC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irect Current Sintering - Spark Plasma Sintering | Thermal Technology">
            <a:extLst>
              <a:ext uri="{FF2B5EF4-FFF2-40B4-BE49-F238E27FC236}">
                <a16:creationId xmlns:a16="http://schemas.microsoft.com/office/drawing/2014/main" id="{E2A53A70-B4C8-48C0-8225-113F9467D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7303" y="1222733"/>
            <a:ext cx="1979465" cy="19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707F23-CF63-419C-BC40-8BB48B9D37D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079" r="22014" b="12419"/>
          <a:stretch/>
        </p:blipFill>
        <p:spPr>
          <a:xfrm>
            <a:off x="4459172" y="1089675"/>
            <a:ext cx="2120806" cy="2432486"/>
          </a:xfrm>
          <a:prstGeom prst="rect">
            <a:avLst/>
          </a:prstGeom>
        </p:spPr>
      </p:pic>
      <p:sp>
        <p:nvSpPr>
          <p:cNvPr id="22" name="Arrow: Left-Right-Up 21">
            <a:extLst>
              <a:ext uri="{FF2B5EF4-FFF2-40B4-BE49-F238E27FC236}">
                <a16:creationId xmlns:a16="http://schemas.microsoft.com/office/drawing/2014/main" id="{1DBE6B46-B9E9-4ACB-A980-A0FB65990C75}"/>
              </a:ext>
            </a:extLst>
          </p:cNvPr>
          <p:cNvSpPr/>
          <p:nvPr/>
        </p:nvSpPr>
        <p:spPr>
          <a:xfrm rot="10800000">
            <a:off x="2941883" y="5174403"/>
            <a:ext cx="1152221" cy="525502"/>
          </a:xfrm>
          <a:prstGeom prst="leftRightUpArrow">
            <a:avLst/>
          </a:prstGeom>
          <a:solidFill>
            <a:srgbClr val="CC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FB9C63-E280-4F33-8F50-44091B5F03BB}"/>
              </a:ext>
            </a:extLst>
          </p:cNvPr>
          <p:cNvSpPr txBox="1"/>
          <p:nvPr/>
        </p:nvSpPr>
        <p:spPr>
          <a:xfrm>
            <a:off x="2255601" y="4721113"/>
            <a:ext cx="2624721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Nuclear Fuel Testing</a:t>
            </a:r>
          </a:p>
        </p:txBody>
      </p:sp>
      <p:sp>
        <p:nvSpPr>
          <p:cNvPr id="35" name="Title 3">
            <a:extLst>
              <a:ext uri="{FF2B5EF4-FFF2-40B4-BE49-F238E27FC236}">
                <a16:creationId xmlns:a16="http://schemas.microsoft.com/office/drawing/2014/main" id="{35ED0F72-F3DC-4F0B-8D1A-F4E1C6F3C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083" y="283134"/>
            <a:ext cx="5867400" cy="914400"/>
          </a:xfrm>
        </p:spPr>
        <p:txBody>
          <a:bodyPr/>
          <a:lstStyle/>
          <a:p>
            <a:pPr algn="ctr"/>
            <a:r>
              <a:rPr lang="en-US" sz="3000" b="1" dirty="0"/>
              <a:t>Nuclear Fuel Fabrication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3ACA99-D0CD-736E-52FC-2A57ADD2212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26" b="24750"/>
          <a:stretch/>
        </p:blipFill>
        <p:spPr>
          <a:xfrm>
            <a:off x="2904602" y="5635267"/>
            <a:ext cx="1152222" cy="1033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5BFFE7-AFA2-AA04-A968-60115CD7638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931" t="30322" r="342" b="7391"/>
          <a:stretch/>
        </p:blipFill>
        <p:spPr>
          <a:xfrm>
            <a:off x="1291840" y="5091422"/>
            <a:ext cx="1384225" cy="144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190178-B73B-6E7B-1A87-115921BD02BA}"/>
              </a:ext>
            </a:extLst>
          </p:cNvPr>
          <p:cNvSpPr txBox="1"/>
          <p:nvPr/>
        </p:nvSpPr>
        <p:spPr>
          <a:xfrm>
            <a:off x="1213364" y="6435317"/>
            <a:ext cx="147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cs typeface="Arial" panose="020B0604020202020204" pitchFamily="34" charset="0"/>
              </a:rPr>
              <a:t>CFEET (NASA MSFC)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2A056D-1087-82C7-F3C8-24CE12814FAE}"/>
              </a:ext>
            </a:extLst>
          </p:cNvPr>
          <p:cNvSpPr txBox="1"/>
          <p:nvPr/>
        </p:nvSpPr>
        <p:spPr>
          <a:xfrm>
            <a:off x="4285362" y="6191353"/>
            <a:ext cx="1543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cs typeface="Arial" panose="020B0604020202020204" pitchFamily="34" charset="0"/>
              </a:rPr>
              <a:t>TREAT Reactor (INL)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D3789E-5193-CE64-35E5-EB675BC84E43}"/>
              </a:ext>
            </a:extLst>
          </p:cNvPr>
          <p:cNvSpPr txBox="1"/>
          <p:nvPr/>
        </p:nvSpPr>
        <p:spPr>
          <a:xfrm>
            <a:off x="2644223" y="6549421"/>
            <a:ext cx="1746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cs typeface="Arial" panose="020B0604020202020204" pitchFamily="34" charset="0"/>
              </a:rPr>
              <a:t>NTREES ( NASA MSFC)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C42DF23-5AF3-4271-4917-0EDE48E8D66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074" t="23889" r="10172" b="19927"/>
          <a:stretch/>
        </p:blipFill>
        <p:spPr>
          <a:xfrm>
            <a:off x="4186167" y="5006220"/>
            <a:ext cx="1741812" cy="1258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0039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09706" y="1219755"/>
            <a:ext cx="10575636" cy="277439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CFEET – Compact Fuel Element Environmental Test (MSFC)</a:t>
            </a:r>
          </a:p>
          <a:p>
            <a:pPr lvl="1"/>
            <a:r>
              <a:rPr lang="en-US" sz="2000" dirty="0"/>
              <a:t>Nuclear reactor temperatures, hydrogen rich environment</a:t>
            </a:r>
          </a:p>
          <a:p>
            <a:pPr lvl="1"/>
            <a:r>
              <a:rPr lang="en-US" sz="2000" dirty="0"/>
              <a:t>Specimen size ~ 0.5-6 cm in length</a:t>
            </a:r>
          </a:p>
          <a:p>
            <a:pPr marL="0" indent="0">
              <a:buNone/>
            </a:pPr>
            <a:r>
              <a:rPr lang="en-US" sz="2000" dirty="0"/>
              <a:t>NTREES –  Nuclear Thermal Reactor Element Environmental Simulator (MSFC)</a:t>
            </a:r>
          </a:p>
          <a:p>
            <a:pPr lvl="1"/>
            <a:r>
              <a:rPr lang="en-US" sz="2000" dirty="0"/>
              <a:t>Nuclear reactor temperatures and pressures, hydrogen environment</a:t>
            </a:r>
          </a:p>
          <a:p>
            <a:pPr lvl="1"/>
            <a:r>
              <a:rPr lang="en-US" sz="2000" dirty="0"/>
              <a:t>Specimen size +4 m in length</a:t>
            </a:r>
          </a:p>
          <a:p>
            <a:pPr marL="0" indent="0">
              <a:buNone/>
            </a:pPr>
            <a:r>
              <a:rPr lang="en-US" sz="2000" dirty="0"/>
              <a:t>TREAT – Transient Test Reactor Facility at Idaho National Laboratory</a:t>
            </a:r>
          </a:p>
          <a:p>
            <a:pPr lvl="1"/>
            <a:r>
              <a:rPr lang="en-US" sz="2000" dirty="0"/>
              <a:t>Nuclear Reactor temperatures and pressures</a:t>
            </a:r>
          </a:p>
          <a:p>
            <a:pPr lvl="1"/>
            <a:r>
              <a:rPr lang="en-US" sz="2000" dirty="0"/>
              <a:t>Test nuclear fuel under severe reactor accident conditions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10379" y="273891"/>
            <a:ext cx="7664781" cy="914400"/>
          </a:xfrm>
        </p:spPr>
        <p:txBody>
          <a:bodyPr/>
          <a:lstStyle/>
          <a:p>
            <a:pPr algn="ctr"/>
            <a:r>
              <a:rPr lang="en-US" sz="3000" b="1" dirty="0"/>
              <a:t>Nuclear Fuel Testing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92159" y="6435569"/>
            <a:ext cx="223736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CFEET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3687" y="6435711"/>
            <a:ext cx="38440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Transient Test Reactor Facility (TREAT)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4584" y="4466223"/>
            <a:ext cx="2735682" cy="19065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t="7926" b="24750"/>
          <a:stretch/>
        </p:blipFill>
        <p:spPr>
          <a:xfrm>
            <a:off x="4688016" y="4466223"/>
            <a:ext cx="2109508" cy="189291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20759" y="6462462"/>
            <a:ext cx="38440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NTREES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19931" t="30322" r="342" b="7391"/>
          <a:stretch/>
        </p:blipFill>
        <p:spPr>
          <a:xfrm>
            <a:off x="2296441" y="4497365"/>
            <a:ext cx="18288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23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4173-CA2C-2E70-4032-FE4CC9EB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225" y="251776"/>
            <a:ext cx="9353550" cy="892175"/>
          </a:xfrm>
        </p:spPr>
        <p:txBody>
          <a:bodyPr/>
          <a:lstStyle/>
          <a:p>
            <a:pPr algn="ctr"/>
            <a:r>
              <a:rPr lang="en-US" sz="3000" b="1" dirty="0"/>
              <a:t>Refractory Carbide Fuel Concept - (</a:t>
            </a:r>
            <a:r>
              <a:rPr lang="en-US" sz="3000" b="1" dirty="0" err="1"/>
              <a:t>U,Zr</a:t>
            </a:r>
            <a:r>
              <a:rPr lang="en-US" sz="3000" b="1" dirty="0"/>
              <a:t>)C </a:t>
            </a:r>
            <a:endParaRPr lang="en-US" sz="3000" b="1" baseline="-2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1870C-62B2-210C-54EF-381A92761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26" y="1645920"/>
            <a:ext cx="7980947" cy="521208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1"/>
              </a:buClr>
            </a:pPr>
            <a:r>
              <a:rPr lang="en-US" altLang="en-US" sz="2400" dirty="0"/>
              <a:t>Solid solution carbide fuel, (</a:t>
            </a:r>
            <a:r>
              <a:rPr lang="en-US" altLang="en-US" sz="2400" dirty="0" err="1"/>
              <a:t>U,Zr</a:t>
            </a:r>
            <a:r>
              <a:rPr lang="en-US" altLang="en-US" sz="2400" dirty="0"/>
              <a:t>)C, is an attractive fuel candidate material for space nuclear propulsion applications given its high temperature stability, high melting point, and hot hydrogen compatibility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z="2400" dirty="0"/>
              <a:t>Solid solution carbide fuels involving UC and refractory carbides </a:t>
            </a:r>
            <a:r>
              <a:rPr lang="en-US" altLang="en-US" sz="2400" dirty="0" err="1"/>
              <a:t>TaC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ZrC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NbC</a:t>
            </a:r>
            <a:r>
              <a:rPr lang="en-US" altLang="en-US" sz="2400" dirty="0"/>
              <a:t> were investigated in the 1960’s under the NERVA program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z="2400" dirty="0">
                <a:solidFill>
                  <a:schemeClr val="bg2">
                    <a:lumMod val="10000"/>
                  </a:schemeClr>
                </a:solidFill>
              </a:rPr>
              <a:t>Studies suggest that a low UC content is crucial for enhancing operating temperatures along with hypo-stoichiometric carbon content [1]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C3F7CC-37AB-C5D0-C0F7-1BC7FD63AB44}"/>
              </a:ext>
            </a:extLst>
          </p:cNvPr>
          <p:cNvSpPr txBox="1"/>
          <p:nvPr/>
        </p:nvSpPr>
        <p:spPr>
          <a:xfrm>
            <a:off x="9148236" y="4925059"/>
            <a:ext cx="2581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Pseudo binary phase diagram for (U</a:t>
            </a:r>
            <a:r>
              <a:rPr lang="en-US" sz="1400" baseline="-25000" dirty="0">
                <a:solidFill>
                  <a:schemeClr val="bg2">
                    <a:lumMod val="10000"/>
                  </a:schemeClr>
                </a:solidFill>
              </a:rPr>
              <a:t>0.1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Zr</a:t>
            </a:r>
            <a:r>
              <a:rPr lang="en-US" sz="1400" baseline="-25000" dirty="0">
                <a:solidFill>
                  <a:schemeClr val="bg2">
                    <a:lumMod val="10000"/>
                  </a:schemeClr>
                </a:solidFill>
              </a:rPr>
              <a:t>0.9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)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</a:rPr>
              <a:t>C</a:t>
            </a:r>
            <a:r>
              <a:rPr lang="en-US" sz="1400" baseline="-25000" dirty="0" err="1">
                <a:solidFill>
                  <a:schemeClr val="bg2">
                    <a:lumMod val="10000"/>
                  </a:schemeClr>
                </a:solidFill>
              </a:rPr>
              <a:t>x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 [1]</a:t>
            </a:r>
            <a:endParaRPr lang="en-US" sz="1400" baseline="-25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ED4FD8-DCB3-0F07-16F5-AA5D80FE6FDD}"/>
              </a:ext>
            </a:extLst>
          </p:cNvPr>
          <p:cNvSpPr txBox="1"/>
          <p:nvPr/>
        </p:nvSpPr>
        <p:spPr>
          <a:xfrm>
            <a:off x="32456" y="6375391"/>
            <a:ext cx="1139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[1] Lyon, Luther L. Performance of (U, Zr) C-Graphite (Composite) and of (U, Zr) C (Carbide) Fuel Elements in the Nuclear Furnace 1 Test Reactor. No. LA-5398-MS. Los Alamos Scientific Lab., N. Mex.(USA), 1973.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7E3770-F628-871C-C614-A454D300CD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540000">
            <a:off x="8629400" y="1725478"/>
            <a:ext cx="3074507" cy="300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627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45EDD626-ACFB-E685-19DD-F9C59357DAB2}"/>
              </a:ext>
            </a:extLst>
          </p:cNvPr>
          <p:cNvSpPr txBox="1">
            <a:spLocks/>
          </p:cNvSpPr>
          <p:nvPr/>
        </p:nvSpPr>
        <p:spPr>
          <a:xfrm>
            <a:off x="252360" y="1424582"/>
            <a:ext cx="8378679" cy="51744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altLang="en-US" sz="2200" dirty="0"/>
              <a:t>Based on thermodynamic analyses [1] the following UC contents were down selected in (</a:t>
            </a:r>
            <a:r>
              <a:rPr lang="en-US" altLang="en-US" sz="2200" dirty="0" err="1"/>
              <a:t>U,Zr</a:t>
            </a:r>
            <a:r>
              <a:rPr lang="en-US" altLang="en-US" sz="2200" dirty="0"/>
              <a:t>)C:</a:t>
            </a:r>
          </a:p>
          <a:p>
            <a:pPr lvl="1">
              <a:buClr>
                <a:schemeClr val="tx1"/>
              </a:buClr>
            </a:pPr>
            <a:r>
              <a:rPr lang="en-US" altLang="en-US" sz="2200" dirty="0"/>
              <a:t>(U</a:t>
            </a:r>
            <a:r>
              <a:rPr lang="en-US" altLang="en-US" sz="2200" baseline="-25000" dirty="0"/>
              <a:t>0.05</a:t>
            </a:r>
            <a:r>
              <a:rPr lang="en-US" altLang="en-US" sz="2200" dirty="0"/>
              <a:t>Zr</a:t>
            </a:r>
            <a:r>
              <a:rPr lang="en-US" altLang="en-US" sz="2200" baseline="-25000" dirty="0"/>
              <a:t>0.95</a:t>
            </a:r>
            <a:r>
              <a:rPr lang="en-US" altLang="en-US" sz="2200" dirty="0"/>
              <a:t>)C</a:t>
            </a:r>
            <a:endParaRPr lang="en-US" altLang="en-US" sz="2200" baseline="-25000" dirty="0"/>
          </a:p>
          <a:p>
            <a:pPr lvl="1">
              <a:buClr>
                <a:schemeClr val="tx1"/>
              </a:buClr>
            </a:pPr>
            <a:r>
              <a:rPr lang="en-US" altLang="en-US" sz="2200" dirty="0"/>
              <a:t>(U</a:t>
            </a:r>
            <a:r>
              <a:rPr lang="en-US" altLang="en-US" sz="2200" baseline="-25000" dirty="0"/>
              <a:t>0.1</a:t>
            </a:r>
            <a:r>
              <a:rPr lang="en-US" altLang="en-US" sz="2200" dirty="0"/>
              <a:t>Zr</a:t>
            </a:r>
            <a:r>
              <a:rPr lang="en-US" altLang="en-US" sz="2200" baseline="-25000" dirty="0"/>
              <a:t>0.9</a:t>
            </a:r>
            <a:r>
              <a:rPr lang="en-US" altLang="en-US" sz="2200" dirty="0"/>
              <a:t>)C</a:t>
            </a:r>
          </a:p>
          <a:p>
            <a:pPr lvl="1">
              <a:buClr>
                <a:schemeClr val="tx1"/>
              </a:buClr>
            </a:pPr>
            <a:r>
              <a:rPr lang="en-US" altLang="en-US" sz="2200" dirty="0"/>
              <a:t>U</a:t>
            </a:r>
            <a:r>
              <a:rPr lang="en-US" altLang="en-US" sz="2200" baseline="-25000" dirty="0"/>
              <a:t>0.2</a:t>
            </a:r>
            <a:r>
              <a:rPr lang="en-US" altLang="en-US" sz="2200" dirty="0"/>
              <a:t>Zr</a:t>
            </a:r>
            <a:r>
              <a:rPr lang="en-US" altLang="en-US" sz="2200" baseline="-25000" dirty="0"/>
              <a:t>0.8</a:t>
            </a:r>
            <a:r>
              <a:rPr lang="en-US" altLang="en-US" sz="2200" dirty="0"/>
              <a:t>)C</a:t>
            </a:r>
            <a:endParaRPr lang="en-US" altLang="en-US" sz="2200" baseline="-25000" dirty="0"/>
          </a:p>
          <a:p>
            <a:pPr lvl="1">
              <a:buClr>
                <a:schemeClr val="tx1"/>
              </a:buClr>
            </a:pPr>
            <a:r>
              <a:rPr lang="en-US" altLang="en-US" sz="2200" dirty="0"/>
              <a:t>(U</a:t>
            </a:r>
            <a:r>
              <a:rPr lang="en-US" altLang="en-US" sz="2200" baseline="-25000" dirty="0"/>
              <a:t>0.3</a:t>
            </a:r>
            <a:r>
              <a:rPr lang="en-US" altLang="en-US" sz="2200" dirty="0"/>
              <a:t>Zr</a:t>
            </a:r>
            <a:r>
              <a:rPr lang="en-US" altLang="en-US" sz="2200" baseline="-25000" dirty="0"/>
              <a:t>0.7</a:t>
            </a:r>
            <a:r>
              <a:rPr lang="en-US" altLang="en-US" sz="2200" dirty="0"/>
              <a:t>)C</a:t>
            </a:r>
          </a:p>
          <a:p>
            <a:r>
              <a:rPr lang="en-US" sz="2200" dirty="0"/>
              <a:t>Hot hydrogen testing simulates the elevated temperature and H</a:t>
            </a:r>
            <a:r>
              <a:rPr lang="en-US" sz="2200" baseline="-25000" dirty="0"/>
              <a:t>2</a:t>
            </a:r>
            <a:r>
              <a:rPr lang="en-US" sz="2200" dirty="0"/>
              <a:t> environment inside a nuclear thermal rocket </a:t>
            </a:r>
          </a:p>
          <a:p>
            <a:r>
              <a:rPr lang="en-US" sz="2200" dirty="0"/>
              <a:t>Hot hydrogen testing was performed on distinct UC compositions in (</a:t>
            </a:r>
            <a:r>
              <a:rPr lang="en-US" sz="2200" dirty="0" err="1"/>
              <a:t>U,Zr</a:t>
            </a:r>
            <a:r>
              <a:rPr lang="en-US" sz="2200" dirty="0"/>
              <a:t>)C at 2600 K for a cumulative time of 300 minutes</a:t>
            </a:r>
          </a:p>
          <a:p>
            <a:r>
              <a:rPr lang="en-US" sz="2200" dirty="0"/>
              <a:t>The tested samples were characterized by scanning electron microscopy (SEM), energy dispersive spectroscopy (EDS), X-ray diffraction (XRD), mass loss, and density after selected intervals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B1790F-5710-F627-D687-E686E435CA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6" t="18835" r="-1826" b="14342"/>
          <a:stretch/>
        </p:blipFill>
        <p:spPr>
          <a:xfrm>
            <a:off x="9035874" y="0"/>
            <a:ext cx="3317517" cy="27154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77509B-D29B-AA88-1B60-B7D1A29CC165}"/>
              </a:ext>
            </a:extLst>
          </p:cNvPr>
          <p:cNvSpPr txBox="1"/>
          <p:nvPr/>
        </p:nvSpPr>
        <p:spPr>
          <a:xfrm>
            <a:off x="8786950" y="2672354"/>
            <a:ext cx="3661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Side port view during hot hydrogen testing in CFEET furnace at NASA MSFC.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52D6F-8125-B010-C3C5-497101B6C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7676" y="107560"/>
            <a:ext cx="9353550" cy="892175"/>
          </a:xfrm>
        </p:spPr>
        <p:txBody>
          <a:bodyPr/>
          <a:lstStyle/>
          <a:p>
            <a:pPr algn="ctr"/>
            <a:r>
              <a:rPr lang="en-US" sz="3000" b="1" dirty="0"/>
              <a:t>A Case Study: Hot Hydrogen Testing of (</a:t>
            </a:r>
            <a:r>
              <a:rPr lang="en-US" sz="3000" b="1" dirty="0" err="1"/>
              <a:t>U,Zr</a:t>
            </a:r>
            <a:r>
              <a:rPr lang="en-US" sz="3000" b="1" dirty="0"/>
              <a:t>)C Nuclear Fuel - The Effects of Composition and Density</a:t>
            </a:r>
            <a:endParaRPr lang="en-US" sz="3000" b="1" baseline="-25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1F5528F-52E1-898D-6075-52530DDB18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819" r="5542"/>
          <a:stretch/>
        </p:blipFill>
        <p:spPr>
          <a:xfrm>
            <a:off x="8520208" y="3206529"/>
            <a:ext cx="3661780" cy="31401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4B75881-33CE-15BA-6233-B158CAD3ACDE}"/>
              </a:ext>
            </a:extLst>
          </p:cNvPr>
          <p:cNvSpPr txBox="1"/>
          <p:nvPr/>
        </p:nvSpPr>
        <p:spPr>
          <a:xfrm>
            <a:off x="8631039" y="6273225"/>
            <a:ext cx="3661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Ternary phase diagram for the system U-Zr-C at 2753 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9EF3F1-D32F-CD35-036E-21A822FE0186}"/>
              </a:ext>
            </a:extLst>
          </p:cNvPr>
          <p:cNvSpPr txBox="1"/>
          <p:nvPr/>
        </p:nvSpPr>
        <p:spPr>
          <a:xfrm>
            <a:off x="197268" y="6504219"/>
            <a:ext cx="7478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[1]D. Butt and T. Wallace, The </a:t>
            </a:r>
            <a:r>
              <a:rPr lang="en-US" sz="1000" dirty="0" err="1"/>
              <a:t>U─Zr─C</a:t>
            </a:r>
            <a:r>
              <a:rPr lang="en-US" sz="1000" dirty="0"/>
              <a:t> Ternary Phase Diagram above 2473 K. J. Am. Ceram. Soc. 76 (1993) 1409-1419</a:t>
            </a:r>
          </a:p>
        </p:txBody>
      </p:sp>
    </p:spTree>
    <p:extLst>
      <p:ext uri="{BB962C8B-B14F-4D97-AF65-F5344CB8AC3E}">
        <p14:creationId xmlns:p14="http://schemas.microsoft.com/office/powerpoint/2010/main" val="3024304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135B33-A58B-6B15-9636-FF743F518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" y="1440384"/>
            <a:ext cx="7493463" cy="435133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Powder synthesis of (</a:t>
            </a:r>
            <a:r>
              <a:rPr lang="en-US" sz="2400" dirty="0" err="1"/>
              <a:t>U,Zr</a:t>
            </a:r>
            <a:r>
              <a:rPr lang="en-US" sz="2400" dirty="0"/>
              <a:t>)C was completed through a carbothermic reduction process with UO</a:t>
            </a:r>
            <a:r>
              <a:rPr lang="en-US" sz="2400" baseline="-25000" dirty="0"/>
              <a:t>2</a:t>
            </a:r>
            <a:r>
              <a:rPr lang="en-US" sz="2400" dirty="0"/>
              <a:t>, ZrO</a:t>
            </a:r>
            <a:r>
              <a:rPr lang="en-US" sz="2400" baseline="-25000" dirty="0"/>
              <a:t>2, </a:t>
            </a:r>
            <a:r>
              <a:rPr lang="en-US" sz="2400" dirty="0"/>
              <a:t>and carbon black as starting materials [1]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XRD confirmed the formation of a solid solution for all (</a:t>
            </a:r>
            <a:r>
              <a:rPr lang="en-US" sz="2400" dirty="0" err="1"/>
              <a:t>U,Zr</a:t>
            </a:r>
            <a:r>
              <a:rPr lang="en-US" sz="2400" dirty="0"/>
              <a:t>)C compositions with varying UC ratios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Consolidation was performed via Spark Plasma Sintering (SPS)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Process parameter development in SPS allowed consolidation of high-density samples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All fabricated samples were tested in hot H</a:t>
            </a:r>
            <a:r>
              <a:rPr lang="en-US" sz="2400" baseline="-25000" dirty="0"/>
              <a:t>2</a:t>
            </a:r>
            <a:r>
              <a:rPr lang="en-US" sz="2400" dirty="0"/>
              <a:t> for 300 minutes at 2600K  </a:t>
            </a:r>
            <a:endParaRPr lang="en-US" sz="2400" baseline="-25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Testing intervals consisted of 30 min to perform mass loss assessment and characterization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8FE1E0-E339-3FFD-149B-4CF6ACF5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345798"/>
            <a:ext cx="9353550" cy="892175"/>
          </a:xfrm>
        </p:spPr>
        <p:txBody>
          <a:bodyPr/>
          <a:lstStyle/>
          <a:p>
            <a:pPr algn="ctr"/>
            <a:r>
              <a:rPr lang="en-US" sz="3000" b="1" dirty="0"/>
              <a:t>Experimental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263B06-BA2A-E019-8B0C-F2E31E44A7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94" r="6458" b="19626"/>
          <a:stretch/>
        </p:blipFill>
        <p:spPr>
          <a:xfrm>
            <a:off x="9896297" y="1442000"/>
            <a:ext cx="2057447" cy="32613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52FBD1-89C4-CD8C-F36F-A72C8B191F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06"/>
          <a:stretch/>
        </p:blipFill>
        <p:spPr>
          <a:xfrm>
            <a:off x="7493463" y="1553577"/>
            <a:ext cx="2144523" cy="30381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9D65C6-9582-0F52-546B-A25B9A622FD2}"/>
              </a:ext>
            </a:extLst>
          </p:cNvPr>
          <p:cNvSpPr txBox="1"/>
          <p:nvPr/>
        </p:nvSpPr>
        <p:spPr>
          <a:xfrm>
            <a:off x="9637986" y="4818624"/>
            <a:ext cx="2554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CFEET furnace schematic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9201E4-9261-49D4-2D15-111F23F48872}"/>
              </a:ext>
            </a:extLst>
          </p:cNvPr>
          <p:cNvSpPr txBox="1"/>
          <p:nvPr/>
        </p:nvSpPr>
        <p:spPr>
          <a:xfrm>
            <a:off x="7288717" y="4818624"/>
            <a:ext cx="2554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Tungsten parts set up for testing samples in CFEET [2] furnace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9CAEC4-0050-694E-C3C8-3D4A07B7607B}"/>
              </a:ext>
            </a:extLst>
          </p:cNvPr>
          <p:cNvSpPr txBox="1"/>
          <p:nvPr/>
        </p:nvSpPr>
        <p:spPr>
          <a:xfrm>
            <a:off x="196239" y="6465729"/>
            <a:ext cx="11742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[1]Kardoulaki, E et al. "Synthesis, thermal conductivity, and hydrogen compatibility of a high melt point solid solution uranium carbide,(U0. 2Zr0. 8)C." Nuclear Materials and Energy 33 (2022): 101290.</a:t>
            </a:r>
          </a:p>
          <a:p>
            <a:r>
              <a:rPr lang="en-US" sz="1000" dirty="0"/>
              <a:t>[2] Cureton, W. et al. “Micro-structural evolution of Mo-UO</a:t>
            </a:r>
            <a:r>
              <a:rPr lang="en-US" sz="1000" baseline="-25000" dirty="0"/>
              <a:t>2</a:t>
            </a:r>
            <a:r>
              <a:rPr lang="en-US" sz="1000" dirty="0"/>
              <a:t> </a:t>
            </a:r>
            <a:r>
              <a:rPr lang="en-US" sz="1000" dirty="0" err="1"/>
              <a:t>cermets</a:t>
            </a:r>
            <a:r>
              <a:rPr lang="en-US" sz="1000" dirty="0"/>
              <a:t> under high temperature hydrogen environments,” J. </a:t>
            </a:r>
            <a:r>
              <a:rPr lang="en-US" sz="1000" dirty="0" err="1"/>
              <a:t>Nucl</a:t>
            </a:r>
            <a:r>
              <a:rPr lang="en-US" sz="1000" dirty="0"/>
              <a:t>. Mat., 538, 152297 (2020)</a:t>
            </a:r>
          </a:p>
        </p:txBody>
      </p:sp>
    </p:spTree>
    <p:extLst>
      <p:ext uri="{BB962C8B-B14F-4D97-AF65-F5344CB8AC3E}">
        <p14:creationId xmlns:p14="http://schemas.microsoft.com/office/powerpoint/2010/main" val="3268836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F28EB3-937F-C411-7FAA-1124F7633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7623" y="1237973"/>
            <a:ext cx="9353550" cy="366945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100" dirty="0"/>
              <a:t>High-density samples with average density of ~96 %TD were produced with optimized consolidation parameters via SPS. Reported densities consistent with previous studies [1-3].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100" dirty="0"/>
              <a:t>Exposing the samples to H</a:t>
            </a:r>
            <a:r>
              <a:rPr lang="en-US" sz="2100" baseline="-25000" dirty="0"/>
              <a:t>2</a:t>
            </a:r>
            <a:r>
              <a:rPr lang="en-US" sz="2100" dirty="0"/>
              <a:t> for 300 minutes resulted in an average density of ~95% TD. The samples exhibited minimum changes in density during the total exposure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100" dirty="0"/>
              <a:t>The mass loss rate includes: the mass, surface area, and exposure time to adequately quantify material losses during the test</a:t>
            </a:r>
            <a:endParaRPr lang="en-US" sz="2100" baseline="-25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100" dirty="0"/>
              <a:t>Comparison of mass loss rates of high-density (</a:t>
            </a:r>
            <a:r>
              <a:rPr lang="en-US" sz="2100" dirty="0" err="1"/>
              <a:t>U,Zr</a:t>
            </a:r>
            <a:r>
              <a:rPr lang="en-US" sz="2100" dirty="0"/>
              <a:t>)C samples with distinct UC loadings was conducted</a:t>
            </a:r>
          </a:p>
        </p:txBody>
      </p:sp>
      <p:pic>
        <p:nvPicPr>
          <p:cNvPr id="5" name="Picture 4" descr="A picture containing rain, nature&#10;&#10;AI-generated content may be incorrect.">
            <a:extLst>
              <a:ext uri="{FF2B5EF4-FFF2-40B4-BE49-F238E27FC236}">
                <a16:creationId xmlns:a16="http://schemas.microsoft.com/office/drawing/2014/main" id="{E2CD1660-D203-FCAD-B652-E2B901BF0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0" t="8172" r="35100" b="37280"/>
          <a:stretch/>
        </p:blipFill>
        <p:spPr>
          <a:xfrm>
            <a:off x="147783" y="1237973"/>
            <a:ext cx="2355273" cy="44651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C43C25-5B43-F6B5-8023-E38F7D726F8A}"/>
              </a:ext>
            </a:extLst>
          </p:cNvPr>
          <p:cNvSpPr txBox="1"/>
          <p:nvPr/>
        </p:nvSpPr>
        <p:spPr>
          <a:xfrm>
            <a:off x="75212" y="5683551"/>
            <a:ext cx="3067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Fabricated (</a:t>
            </a:r>
            <a:r>
              <a:rPr lang="en-US" dirty="0" err="1"/>
              <a:t>U,Zr</a:t>
            </a:r>
            <a:r>
              <a:rPr lang="en-US" dirty="0"/>
              <a:t>)C samples after consolidation via SPS.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F2A0E988-68F2-BCC4-42B2-88B4C743E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345798"/>
            <a:ext cx="9353550" cy="892175"/>
          </a:xfrm>
        </p:spPr>
        <p:txBody>
          <a:bodyPr/>
          <a:lstStyle/>
          <a:p>
            <a:pPr algn="ctr"/>
            <a:r>
              <a:rPr lang="en-US" sz="3000" b="1" dirty="0"/>
              <a:t>Results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3544D4-2774-5E3F-8724-7DB01CB3D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692995"/>
              </p:ext>
            </p:extLst>
          </p:nvPr>
        </p:nvGraphicFramePr>
        <p:xfrm>
          <a:off x="4511997" y="4550706"/>
          <a:ext cx="5026189" cy="18173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9082">
                  <a:extLst>
                    <a:ext uri="{9D8B030D-6E8A-4147-A177-3AD203B41FA5}">
                      <a16:colId xmlns:a16="http://schemas.microsoft.com/office/drawing/2014/main" val="3536038602"/>
                    </a:ext>
                  </a:extLst>
                </a:gridCol>
                <a:gridCol w="1632709">
                  <a:extLst>
                    <a:ext uri="{9D8B030D-6E8A-4147-A177-3AD203B41FA5}">
                      <a16:colId xmlns:a16="http://schemas.microsoft.com/office/drawing/2014/main" val="70688075"/>
                    </a:ext>
                  </a:extLst>
                </a:gridCol>
                <a:gridCol w="1514398">
                  <a:extLst>
                    <a:ext uri="{9D8B030D-6E8A-4147-A177-3AD203B41FA5}">
                      <a16:colId xmlns:a16="http://schemas.microsoft.com/office/drawing/2014/main" val="2859073982"/>
                    </a:ext>
                  </a:extLst>
                </a:gridCol>
              </a:tblGrid>
              <a:tr h="3872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Composition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Initial Density  [% TD]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Density After H</a:t>
                      </a:r>
                      <a:r>
                        <a:rPr lang="en-US" sz="1400" b="1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Exposure [% TD]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08127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U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0.05</a:t>
                      </a:r>
                      <a:r>
                        <a:rPr lang="en-US" sz="1400" b="1" u="none" strike="noStrike" dirty="0">
                          <a:effectLst/>
                        </a:rPr>
                        <a:t>Zr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0.95</a:t>
                      </a:r>
                      <a:r>
                        <a:rPr lang="en-US" sz="1400" b="1" u="none" strike="noStrike" dirty="0">
                          <a:effectLst/>
                        </a:rPr>
                        <a:t>C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0.99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97.3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97.6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82443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U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0.1</a:t>
                      </a:r>
                      <a:r>
                        <a:rPr lang="en-US" sz="1400" b="1" u="none" strike="noStrike" dirty="0">
                          <a:effectLst/>
                        </a:rPr>
                        <a:t>Zr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0.9</a:t>
                      </a:r>
                      <a:r>
                        <a:rPr lang="en-US" sz="1400" b="1" u="none" strike="noStrike" dirty="0">
                          <a:effectLst/>
                        </a:rPr>
                        <a:t>C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0.98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91.5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91.4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985399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U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0.2</a:t>
                      </a:r>
                      <a:r>
                        <a:rPr lang="en-US" sz="1400" b="1" u="none" strike="noStrike" dirty="0">
                          <a:effectLst/>
                        </a:rPr>
                        <a:t>Zr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0.8</a:t>
                      </a:r>
                      <a:r>
                        <a:rPr lang="en-US" sz="1400" b="1" u="none" strike="noStrike" dirty="0">
                          <a:effectLst/>
                        </a:rPr>
                        <a:t>C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0.98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97.5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96.9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816935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U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0.3</a:t>
                      </a:r>
                      <a:r>
                        <a:rPr lang="en-US" sz="1400" b="1" u="none" strike="noStrike" dirty="0">
                          <a:effectLst/>
                        </a:rPr>
                        <a:t>Zr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0.7</a:t>
                      </a:r>
                      <a:r>
                        <a:rPr lang="en-US" sz="1400" b="1" u="none" strike="noStrike" dirty="0">
                          <a:effectLst/>
                        </a:rPr>
                        <a:t>C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1.17</a:t>
                      </a:r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95.1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93.5*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068852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 U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0.3</a:t>
                      </a:r>
                      <a:r>
                        <a:rPr lang="en-US" sz="1400" b="1" u="none" strike="noStrike" dirty="0">
                          <a:effectLst/>
                        </a:rPr>
                        <a:t>Zr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0.7</a:t>
                      </a:r>
                      <a:r>
                        <a:rPr lang="en-US" sz="1400" b="1" u="none" strike="noStrike" dirty="0">
                          <a:effectLst/>
                        </a:rPr>
                        <a:t>C</a:t>
                      </a:r>
                      <a:r>
                        <a:rPr lang="en-US" sz="1400" b="1" u="none" strike="noStrike" baseline="-25000" dirty="0">
                          <a:effectLst/>
                        </a:rPr>
                        <a:t>0.96</a:t>
                      </a:r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92.1**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099718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ZrC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97.9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531617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B5B54E-90B2-3953-B9D0-A1EC9C13BD01}"/>
              </a:ext>
            </a:extLst>
          </p:cNvPr>
          <p:cNvSpPr txBox="1"/>
          <p:nvPr/>
        </p:nvSpPr>
        <p:spPr>
          <a:xfrm>
            <a:off x="9538186" y="6006717"/>
            <a:ext cx="34933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* Density recorded after fracturing at 240 min</a:t>
            </a:r>
          </a:p>
          <a:p>
            <a:r>
              <a:rPr lang="en-US" sz="1000" dirty="0"/>
              <a:t>** Density recorded after fracturing at 60 min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53629C-08A2-333F-7A63-96AA87B76EEA}"/>
              </a:ext>
            </a:extLst>
          </p:cNvPr>
          <p:cNvSpPr txBox="1"/>
          <p:nvPr/>
        </p:nvSpPr>
        <p:spPr>
          <a:xfrm>
            <a:off x="75212" y="6406827"/>
            <a:ext cx="11952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>
                    <a:lumMod val="10000"/>
                  </a:schemeClr>
                </a:solidFill>
              </a:rPr>
              <a:t>[1]E. Kardoulaki, M. Kosmidou, J. Rizk, D. Byler, N. Li, A. Croell, J.K.P. Williams. J. Rosales, K.J. McClellan, S.C. Vogel, Assessment of the Hydrogen Resistance of (U0.2Zr0.8)C Following Exposure up to 2327°C. Ceram. Int. (2025)</a:t>
            </a:r>
          </a:p>
          <a:p>
            <a:r>
              <a:rPr lang="en-US" sz="800" dirty="0">
                <a:solidFill>
                  <a:schemeClr val="bg2">
                    <a:lumMod val="10000"/>
                  </a:schemeClr>
                </a:solidFill>
              </a:rPr>
              <a:t>[2] J. Rosales, A. Croell, J.K.P. Williams, B. Taylor, The Effects of Hot Hydrogen Exposure on (</a:t>
            </a:r>
            <a:r>
              <a:rPr lang="en-US" sz="800" dirty="0" err="1">
                <a:solidFill>
                  <a:schemeClr val="bg2">
                    <a:lumMod val="10000"/>
                  </a:schemeClr>
                </a:solidFill>
              </a:rPr>
              <a:t>U,Zr</a:t>
            </a:r>
            <a:r>
              <a:rPr lang="en-US" sz="800" dirty="0">
                <a:solidFill>
                  <a:schemeClr val="bg2">
                    <a:lumMod val="10000"/>
                  </a:schemeClr>
                </a:solidFill>
              </a:rPr>
              <a:t>)C Fuel for Nuclear Thermal Propulsion. NETS Conf. Proc. (2024) 546–50 .</a:t>
            </a:r>
          </a:p>
          <a:p>
            <a:r>
              <a:rPr lang="en-US" sz="800" dirty="0">
                <a:solidFill>
                  <a:schemeClr val="bg2">
                    <a:lumMod val="10000"/>
                  </a:schemeClr>
                </a:solidFill>
              </a:rPr>
              <a:t>[3] A. Croell, J.K.P Williams, J. Rosales, J. Reynolds, M. Volz, Hot Hydrogen Exposure of U</a:t>
            </a:r>
            <a:r>
              <a:rPr lang="en-US" sz="800" baseline="-25000" dirty="0">
                <a:solidFill>
                  <a:schemeClr val="bg2">
                    <a:lumMod val="10000"/>
                  </a:schemeClr>
                </a:solidFill>
              </a:rPr>
              <a:t>x</a:t>
            </a:r>
            <a:r>
              <a:rPr lang="en-US" sz="800" dirty="0">
                <a:solidFill>
                  <a:schemeClr val="bg2">
                    <a:lumMod val="10000"/>
                  </a:schemeClr>
                </a:solidFill>
              </a:rPr>
              <a:t>Zr</a:t>
            </a:r>
            <a:r>
              <a:rPr lang="en-US" sz="800" baseline="-25000" dirty="0">
                <a:solidFill>
                  <a:schemeClr val="bg2">
                    <a:lumMod val="10000"/>
                  </a:schemeClr>
                </a:solidFill>
              </a:rPr>
              <a:t>1-x</a:t>
            </a:r>
            <a:r>
              <a:rPr lang="en-US" sz="800" dirty="0">
                <a:solidFill>
                  <a:schemeClr val="bg2">
                    <a:lumMod val="10000"/>
                  </a:schemeClr>
                </a:solidFill>
              </a:rPr>
              <a:t>C</a:t>
            </a:r>
            <a:r>
              <a:rPr lang="en-US" sz="800" baseline="-25000" dirty="0">
                <a:solidFill>
                  <a:schemeClr val="bg2">
                    <a:lumMod val="10000"/>
                  </a:schemeClr>
                </a:solidFill>
              </a:rPr>
              <a:t>y</a:t>
            </a:r>
            <a:r>
              <a:rPr lang="en-US" sz="800" dirty="0">
                <a:solidFill>
                  <a:schemeClr val="bg2">
                    <a:lumMod val="10000"/>
                  </a:schemeClr>
                </a:solidFill>
              </a:rPr>
              <a:t> Nuclear Fuel : The Influence of Additional Carbon. J. </a:t>
            </a:r>
            <a:r>
              <a:rPr lang="en-US" sz="800" dirty="0" err="1">
                <a:solidFill>
                  <a:schemeClr val="bg2">
                    <a:lumMod val="10000"/>
                  </a:schemeClr>
                </a:solidFill>
              </a:rPr>
              <a:t>Nucl</a:t>
            </a:r>
            <a:r>
              <a:rPr lang="en-US" sz="800" dirty="0">
                <a:solidFill>
                  <a:schemeClr val="bg2">
                    <a:lumMod val="10000"/>
                  </a:schemeClr>
                </a:solidFill>
              </a:rPr>
              <a:t>. Mat.(2025) 156374</a:t>
            </a:r>
          </a:p>
        </p:txBody>
      </p:sp>
    </p:spTree>
    <p:extLst>
      <p:ext uri="{BB962C8B-B14F-4D97-AF65-F5344CB8AC3E}">
        <p14:creationId xmlns:p14="http://schemas.microsoft.com/office/powerpoint/2010/main" val="864602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5A3B55B-2B1B-5E3B-536C-75FB3E881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7" y="1131595"/>
            <a:ext cx="6315956" cy="45440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1597E0-F2FF-854F-1EC2-1446790B25DC}"/>
              </a:ext>
            </a:extLst>
          </p:cNvPr>
          <p:cNvSpPr txBox="1"/>
          <p:nvPr/>
        </p:nvSpPr>
        <p:spPr>
          <a:xfrm>
            <a:off x="459274" y="5569275"/>
            <a:ext cx="5777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Mass loss rate for different U</a:t>
            </a:r>
            <a:r>
              <a:rPr lang="en-US" sz="1600" baseline="-25000" dirty="0"/>
              <a:t>x</a:t>
            </a:r>
            <a:r>
              <a:rPr lang="en-US" sz="1600" dirty="0"/>
              <a:t>Zr</a:t>
            </a:r>
            <a:r>
              <a:rPr lang="en-US" sz="1600" baseline="-25000" dirty="0"/>
              <a:t>1-x</a:t>
            </a:r>
            <a:r>
              <a:rPr lang="en-US" sz="1600" dirty="0"/>
              <a:t>C</a:t>
            </a:r>
            <a:r>
              <a:rPr lang="en-US" sz="1600" baseline="-25000" dirty="0"/>
              <a:t>y </a:t>
            </a:r>
            <a:r>
              <a:rPr lang="en-US" sz="1600" dirty="0"/>
              <a:t>compositions during each test interval of hot hydrogen exposure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74D53A2-70FC-3F14-2C87-5D335BFE0445}"/>
              </a:ext>
            </a:extLst>
          </p:cNvPr>
          <p:cNvSpPr txBox="1">
            <a:spLocks/>
          </p:cNvSpPr>
          <p:nvPr/>
        </p:nvSpPr>
        <p:spPr>
          <a:xfrm>
            <a:off x="6539701" y="1539603"/>
            <a:ext cx="5619952" cy="4501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5DAE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5DAE"/>
              </a:buClr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5DAE"/>
              </a:buClr>
              <a:buSzPct val="80000"/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5DAE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5DAE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2200" b="0" dirty="0">
                <a:latin typeface="+mn-lt"/>
              </a:rPr>
              <a:t>Highest mass loss rates were observed during the initial cycle and subsequently plateau along the remaining cycles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b="0" dirty="0">
                <a:latin typeface="+mn-lt"/>
              </a:rPr>
              <a:t>The mass loss rate in (</a:t>
            </a:r>
            <a:r>
              <a:rPr lang="en-US" sz="2200" b="0" dirty="0" err="1">
                <a:latin typeface="+mn-lt"/>
              </a:rPr>
              <a:t>U,Zr</a:t>
            </a:r>
            <a:r>
              <a:rPr lang="en-US" sz="2200" b="0" dirty="0">
                <a:latin typeface="+mn-lt"/>
              </a:rPr>
              <a:t>)C is attributed to the rapid loss of carbon, along with preferential loss of uranium (higher vapor pressure than Zr)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b="0" dirty="0">
                <a:latin typeface="+mn-lt"/>
              </a:rPr>
              <a:t>All compositions displayed a similar trend, highest loses at beginning of cycle and subsequently plateau in decrements in remaining cycles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b="0" dirty="0">
                <a:latin typeface="+mn-lt"/>
              </a:rPr>
              <a:t>Highest mass loss was in the highest uranium concentration [1]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C49A4A1-4E62-7926-218A-88CB4652530F}"/>
              </a:ext>
            </a:extLst>
          </p:cNvPr>
          <p:cNvCxnSpPr>
            <a:cxnSpLocks/>
          </p:cNvCxnSpPr>
          <p:nvPr/>
        </p:nvCxnSpPr>
        <p:spPr>
          <a:xfrm>
            <a:off x="4402286" y="3444565"/>
            <a:ext cx="0" cy="576725"/>
          </a:xfrm>
          <a:prstGeom prst="straightConnector1">
            <a:avLst/>
          </a:prstGeom>
          <a:ln w="38100">
            <a:solidFill>
              <a:srgbClr val="FF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4E34E94-79D2-7EE8-4167-3315B2155190}"/>
              </a:ext>
            </a:extLst>
          </p:cNvPr>
          <p:cNvSpPr txBox="1"/>
          <p:nvPr/>
        </p:nvSpPr>
        <p:spPr>
          <a:xfrm>
            <a:off x="3987487" y="3174566"/>
            <a:ext cx="1075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30% UC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BC5B16B-9A49-258C-5FBB-CA8D22A33A47}"/>
              </a:ext>
            </a:extLst>
          </p:cNvPr>
          <p:cNvCxnSpPr>
            <a:cxnSpLocks/>
          </p:cNvCxnSpPr>
          <p:nvPr/>
        </p:nvCxnSpPr>
        <p:spPr>
          <a:xfrm>
            <a:off x="2531034" y="3427963"/>
            <a:ext cx="745858" cy="465704"/>
          </a:xfrm>
          <a:prstGeom prst="straightConnector1">
            <a:avLst/>
          </a:prstGeom>
          <a:ln w="38100">
            <a:solidFill>
              <a:srgbClr val="FF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5432A11-B279-3B1A-E1EF-F2C5296C7433}"/>
              </a:ext>
            </a:extLst>
          </p:cNvPr>
          <p:cNvSpPr txBox="1"/>
          <p:nvPr/>
        </p:nvSpPr>
        <p:spPr>
          <a:xfrm>
            <a:off x="2010610" y="2736679"/>
            <a:ext cx="17867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Highest mass loss rates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AD030383-F9CE-514C-60D0-AB403B976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345798"/>
            <a:ext cx="9353550" cy="892175"/>
          </a:xfrm>
        </p:spPr>
        <p:txBody>
          <a:bodyPr/>
          <a:lstStyle/>
          <a:p>
            <a:pPr algn="ctr"/>
            <a:r>
              <a:rPr lang="en-US" sz="3000" b="1" dirty="0"/>
              <a:t>Results – Mass Loss Rates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6B72867-0E72-5AF8-747E-2A803B6A0897}"/>
              </a:ext>
            </a:extLst>
          </p:cNvPr>
          <p:cNvCxnSpPr>
            <a:cxnSpLocks/>
          </p:cNvCxnSpPr>
          <p:nvPr/>
        </p:nvCxnSpPr>
        <p:spPr>
          <a:xfrm flipH="1">
            <a:off x="2075935" y="3429000"/>
            <a:ext cx="474840" cy="426308"/>
          </a:xfrm>
          <a:prstGeom prst="straightConnector1">
            <a:avLst/>
          </a:prstGeom>
          <a:ln w="38100">
            <a:solidFill>
              <a:srgbClr val="FF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FF90D45-ED11-1307-B558-C025410A9920}"/>
              </a:ext>
            </a:extLst>
          </p:cNvPr>
          <p:cNvSpPr txBox="1"/>
          <p:nvPr/>
        </p:nvSpPr>
        <p:spPr>
          <a:xfrm>
            <a:off x="0" y="6557706"/>
            <a:ext cx="1174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[1]Rosales, J. et al. “Hot Hydrogen Exposure of UxZr1-xCy Nuclear Fuel: The effect of Density and Composition." </a:t>
            </a:r>
            <a:r>
              <a:rPr lang="it-IT" sz="1000" dirty="0"/>
              <a:t>J. Nucl. Mat. (2026) Submitted</a:t>
            </a:r>
            <a:r>
              <a:rPr lang="en-US" sz="10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DF1A9B-DA9F-C1FB-DB76-BB4B7619E2A5}"/>
              </a:ext>
            </a:extLst>
          </p:cNvPr>
          <p:cNvSpPr txBox="1"/>
          <p:nvPr/>
        </p:nvSpPr>
        <p:spPr>
          <a:xfrm>
            <a:off x="3756855" y="1421712"/>
            <a:ext cx="2205577" cy="113050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lnSpc>
                <a:spcPct val="125000"/>
              </a:lnSpc>
            </a:pP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0.05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0.95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0.99  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97% TD</a:t>
            </a:r>
            <a:endParaRPr lang="en-US" sz="1100" baseline="-25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25000"/>
              </a:lnSpc>
            </a:pP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0.1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0.9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0.98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92% TD</a:t>
            </a:r>
            <a:endParaRPr lang="en-US" sz="1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25000"/>
              </a:lnSpc>
            </a:pP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0.2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0.8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0.98 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98% TD</a:t>
            </a:r>
            <a:endParaRPr lang="en-US" sz="1100" baseline="-25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25000"/>
              </a:lnSpc>
            </a:pP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0.3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0.7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1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1.17  </a:t>
            </a:r>
            <a:r>
              <a:rPr lang="en-U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95 %TD</a:t>
            </a:r>
            <a:endParaRPr lang="en-US" sz="1100" baseline="-25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25000"/>
              </a:lnSpc>
            </a:pP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ZrC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– 98 %TD</a:t>
            </a:r>
            <a:endParaRPr lang="en-US" sz="1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42146B-06DD-2E6E-8E5F-D7DACA902FD1}"/>
              </a:ext>
            </a:extLst>
          </p:cNvPr>
          <p:cNvSpPr/>
          <p:nvPr/>
        </p:nvSpPr>
        <p:spPr>
          <a:xfrm>
            <a:off x="4063601" y="2342084"/>
            <a:ext cx="169068" cy="1595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C34B38-CDA1-90AF-6ACB-D649D198AB5E}"/>
              </a:ext>
            </a:extLst>
          </p:cNvPr>
          <p:cNvSpPr/>
          <p:nvPr/>
        </p:nvSpPr>
        <p:spPr>
          <a:xfrm>
            <a:off x="4064793" y="2136692"/>
            <a:ext cx="169068" cy="15954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6A32CE8-9098-BBCE-1952-2CEB17D0DD55}"/>
              </a:ext>
            </a:extLst>
          </p:cNvPr>
          <p:cNvSpPr/>
          <p:nvPr/>
        </p:nvSpPr>
        <p:spPr>
          <a:xfrm>
            <a:off x="4065983" y="1919238"/>
            <a:ext cx="169068" cy="1595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747F05-3041-63D0-7D1A-5A905085A54B}"/>
              </a:ext>
            </a:extLst>
          </p:cNvPr>
          <p:cNvSpPr/>
          <p:nvPr/>
        </p:nvSpPr>
        <p:spPr>
          <a:xfrm>
            <a:off x="4065982" y="1714319"/>
            <a:ext cx="169068" cy="15954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8D6290D-1B66-93EF-8DDB-CAAC7F7CC3C4}"/>
              </a:ext>
            </a:extLst>
          </p:cNvPr>
          <p:cNvSpPr/>
          <p:nvPr/>
        </p:nvSpPr>
        <p:spPr>
          <a:xfrm>
            <a:off x="4063601" y="1504908"/>
            <a:ext cx="169068" cy="159543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90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0ADFAB-8A23-C6B6-B311-3E6B804EC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989" y="5562397"/>
            <a:ext cx="11464897" cy="892176"/>
          </a:xfrm>
        </p:spPr>
        <p:txBody>
          <a:bodyPr/>
          <a:lstStyle/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Minor Density Variation U</a:t>
            </a:r>
            <a:r>
              <a:rPr lang="en-US" sz="1600" b="1" baseline="-25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0.2</a:t>
            </a: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lang="en-US" sz="1600" b="1" baseline="-25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0.8</a:t>
            </a: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600" b="1" baseline="-25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0.98</a:t>
            </a: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An increase in density from </a:t>
            </a:r>
            <a:r>
              <a:rPr lang="en-US" sz="1600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95 to 97%TD 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resulted in approximately a </a:t>
            </a: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55%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reduction in the mass loss rate</a:t>
            </a:r>
          </a:p>
          <a:p>
            <a:pPr marL="342900" marR="0" lvl="0" indent="-342900" algn="just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Major Density Variation U</a:t>
            </a:r>
            <a:r>
              <a:rPr lang="en-US" sz="1600" b="1" baseline="-25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0.05</a:t>
            </a: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lang="en-US" sz="1600" b="1" baseline="-25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0.95</a:t>
            </a: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600" b="1" baseline="-25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0.99</a:t>
            </a:r>
            <a:r>
              <a:rPr lang="en-US" sz="1600" b="1" baseline="-25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A comparison between samples with densities of </a:t>
            </a:r>
            <a:r>
              <a:rPr lang="en-US" sz="1600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83 and 97%TD 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showed that the lower density sample exhibited a mass loss rate approximately </a:t>
            </a: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90%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higher than that of the higher density sample [1]</a:t>
            </a: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DFFAEE-349A-A047-EF7A-73D1944B3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Mass Loss Rate – The Effects of Density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9420B4-F679-F145-2298-DE2D25BB5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4" y="1542208"/>
            <a:ext cx="5820434" cy="37735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CEFA39-BE94-6A1C-5A86-76A4136BA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438" y="1542208"/>
            <a:ext cx="6266562" cy="37735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DB681C-AEEB-FD51-F251-36EEFCCD038D}"/>
              </a:ext>
            </a:extLst>
          </p:cNvPr>
          <p:cNvSpPr txBox="1"/>
          <p:nvPr/>
        </p:nvSpPr>
        <p:spPr>
          <a:xfrm>
            <a:off x="1904895" y="1110653"/>
            <a:ext cx="2220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2000" b="1" baseline="-250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0.2</a:t>
            </a:r>
            <a:r>
              <a:rPr lang="en-US" sz="20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2000" b="1" baseline="-250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0.8</a:t>
            </a:r>
            <a:r>
              <a:rPr lang="en-US" sz="20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2000" b="1" baseline="-250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0.98 </a:t>
            </a:r>
            <a:endParaRPr lang="en-US" sz="2000" b="1" baseline="-25000" dirty="0">
              <a:highlight>
                <a:srgbClr val="FFFFFF"/>
              </a:highlight>
              <a:latin typeface="Times New Roman" panose="02020603050405020304" pitchFamily="18" charset="0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9EFB65-2C70-C331-D3E8-1917F8740B84}"/>
              </a:ext>
            </a:extLst>
          </p:cNvPr>
          <p:cNvSpPr txBox="1"/>
          <p:nvPr/>
        </p:nvSpPr>
        <p:spPr>
          <a:xfrm>
            <a:off x="8428895" y="1121426"/>
            <a:ext cx="1937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2000" b="1" baseline="-250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0.05</a:t>
            </a:r>
            <a:r>
              <a:rPr lang="en-US" sz="20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2000" b="1" baseline="-250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0.95</a:t>
            </a:r>
            <a:r>
              <a:rPr lang="en-US" sz="20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2000" b="1" baseline="-250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0.99 </a:t>
            </a:r>
            <a:endParaRPr lang="en-US" sz="2000" b="1" baseline="-25000" dirty="0">
              <a:highlight>
                <a:srgbClr val="FFFFFF"/>
              </a:highlight>
              <a:latin typeface="Times New Roman" panose="02020603050405020304" pitchFamily="18" charset="0"/>
              <a:ea typeface="MS PGothic" charset="-128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2537ED1-F656-1677-811E-AA250F3530D6}"/>
              </a:ext>
            </a:extLst>
          </p:cNvPr>
          <p:cNvCxnSpPr/>
          <p:nvPr/>
        </p:nvCxnSpPr>
        <p:spPr>
          <a:xfrm>
            <a:off x="10891624" y="3991708"/>
            <a:ext cx="0" cy="641838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EC6C92B-E63C-CEFC-B322-44044C3FEA3F}"/>
              </a:ext>
            </a:extLst>
          </p:cNvPr>
          <p:cNvSpPr txBox="1"/>
          <p:nvPr/>
        </p:nvSpPr>
        <p:spPr>
          <a:xfrm>
            <a:off x="8589627" y="4112572"/>
            <a:ext cx="2220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~90% increase</a:t>
            </a:r>
            <a:endParaRPr lang="en-US" sz="2000" b="1" baseline="-25000" dirty="0">
              <a:highlight>
                <a:srgbClr val="FFFFFF"/>
              </a:highlight>
              <a:latin typeface="Times New Roman" panose="02020603050405020304" pitchFamily="18" charset="0"/>
              <a:ea typeface="MS PGothic" charset="-128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5ABDB5D-CE3F-9833-2B39-EC5C71B43CC1}"/>
              </a:ext>
            </a:extLst>
          </p:cNvPr>
          <p:cNvCxnSpPr>
            <a:cxnSpLocks/>
          </p:cNvCxnSpPr>
          <p:nvPr/>
        </p:nvCxnSpPr>
        <p:spPr>
          <a:xfrm>
            <a:off x="5260251" y="4676078"/>
            <a:ext cx="0" cy="301310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56739E1-EA84-7479-D510-45DF3066CF73}"/>
              </a:ext>
            </a:extLst>
          </p:cNvPr>
          <p:cNvSpPr txBox="1"/>
          <p:nvPr/>
        </p:nvSpPr>
        <p:spPr>
          <a:xfrm>
            <a:off x="3483018" y="4275968"/>
            <a:ext cx="2220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~55% increase</a:t>
            </a:r>
            <a:endParaRPr lang="en-US" sz="2000" b="1" baseline="-25000" dirty="0">
              <a:highlight>
                <a:srgbClr val="FFFFFF"/>
              </a:highlight>
              <a:latin typeface="Times New Roman" panose="02020603050405020304" pitchFamily="18" charset="0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44F083-5287-B38D-ABF9-3BE60D4BA8CB}"/>
              </a:ext>
            </a:extLst>
          </p:cNvPr>
          <p:cNvSpPr txBox="1"/>
          <p:nvPr/>
        </p:nvSpPr>
        <p:spPr>
          <a:xfrm>
            <a:off x="0" y="6557706"/>
            <a:ext cx="11742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[1]Rosales, J. et al. “Hot Hydrogen Exposure of U</a:t>
            </a:r>
            <a:r>
              <a:rPr lang="en-US" sz="1000" baseline="-25000" dirty="0"/>
              <a:t>x</a:t>
            </a:r>
            <a:r>
              <a:rPr lang="en-US" sz="1000" dirty="0"/>
              <a:t>Zr</a:t>
            </a:r>
            <a:r>
              <a:rPr lang="en-US" sz="1000" baseline="-25000" dirty="0"/>
              <a:t>1-x</a:t>
            </a:r>
            <a:r>
              <a:rPr lang="en-US" sz="1000" dirty="0"/>
              <a:t>Cy Nuclear Fuel: The effect of Density and Composition." </a:t>
            </a:r>
            <a:r>
              <a:rPr lang="it-IT" sz="1000" dirty="0"/>
              <a:t>J. Nucl. Mat. (2026) Submitted</a:t>
            </a:r>
            <a:r>
              <a:rPr lang="en-US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1244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70D3FA-E991-D0B9-BBDE-1FBAB13CA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3266" y="1210603"/>
            <a:ext cx="5777372" cy="3982384"/>
          </a:xfrm>
        </p:spPr>
        <p:txBody>
          <a:bodyPr/>
          <a:lstStyle/>
          <a:p>
            <a:r>
              <a:rPr lang="en-US" sz="2000" dirty="0">
                <a:effectLst/>
                <a:ea typeface="Calibri" panose="020F0502020204030204" pitchFamily="34" charset="0"/>
              </a:rPr>
              <a:t>The highest mass loss rate was observed in composition </a:t>
            </a:r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U</a:t>
            </a:r>
            <a:r>
              <a:rPr lang="en-US" sz="20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0.3</a:t>
            </a:r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Zr</a:t>
            </a:r>
            <a:r>
              <a:rPr lang="en-US" sz="20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0.7</a:t>
            </a:r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C</a:t>
            </a:r>
            <a:r>
              <a:rPr lang="en-US" sz="20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0.96</a:t>
            </a:r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with slightly hypo-stoichiometric carbon content</a:t>
            </a:r>
          </a:p>
          <a:p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The </a:t>
            </a:r>
            <a:r>
              <a:rPr lang="en-US" sz="20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ZrC</a:t>
            </a:r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lattice can accommodate carbon losses up to ZrC</a:t>
            </a:r>
            <a:r>
              <a:rPr lang="en-US" sz="20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0.7</a:t>
            </a:r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[1], this is not possible for UC, thus resulting in the formation of metallic uranium even at small carbon losses [2]. Therefore, a pronounced mass loss is expected from surfaces with higher uranium content</a:t>
            </a:r>
          </a:p>
          <a:p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The sample with composition 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U</a:t>
            </a:r>
            <a:r>
              <a:rPr lang="en-US" sz="2000" b="1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0.3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Zr</a:t>
            </a:r>
            <a:r>
              <a:rPr lang="en-US" sz="2000" b="1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0.7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C</a:t>
            </a:r>
            <a:r>
              <a:rPr lang="en-US" sz="2000" b="1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0.96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crumbled during the 90</a:t>
            </a:r>
            <a:r>
              <a:rPr lang="en-US" sz="2000" baseline="30000" dirty="0">
                <a:solidFill>
                  <a:srgbClr val="000000"/>
                </a:solidFill>
                <a:ea typeface="Calibri" panose="020F0502020204030204" pitchFamily="34" charset="0"/>
              </a:rPr>
              <a:t>th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 minute and mass losses at this stage were inconclusive</a:t>
            </a:r>
          </a:p>
          <a:p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The sample with composition 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U</a:t>
            </a:r>
            <a:r>
              <a:rPr lang="en-US" sz="2000" b="1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0.3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Zr</a:t>
            </a:r>
            <a:r>
              <a:rPr lang="en-US" sz="2000" b="1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0.7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C</a:t>
            </a:r>
            <a:r>
              <a:rPr lang="en-US" sz="2000" b="1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1.17</a:t>
            </a:r>
            <a:r>
              <a:rPr lang="en-US" sz="20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crumbled during the 90</a:t>
            </a:r>
            <a:r>
              <a:rPr lang="en-US" sz="2000" baseline="30000" dirty="0">
                <a:solidFill>
                  <a:srgbClr val="000000"/>
                </a:solidFill>
                <a:ea typeface="Calibri" panose="020F0502020204030204" pitchFamily="34" charset="0"/>
              </a:rPr>
              <a:t>th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 minute and mass losses at this stage were inconclusive</a:t>
            </a:r>
          </a:p>
          <a:p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UH</a:t>
            </a:r>
            <a:r>
              <a:rPr lang="en-US" sz="2000" baseline="-25000" dirty="0">
                <a:solidFill>
                  <a:srgbClr val="000000"/>
                </a:solidFill>
                <a:ea typeface="Calibri" panose="020F0502020204030204" pitchFamily="34" charset="0"/>
              </a:rPr>
              <a:t>3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</a:rPr>
              <a:t> formation was identified as cause of crumbling: Confirmed by subsequent XRD analysis</a:t>
            </a: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endParaRPr lang="en-US" sz="1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endParaRPr lang="en-US" sz="1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endParaRPr lang="en-US" sz="1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CFE509-9BE3-A42C-8908-10A46CA1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Mass Loss Rate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57325E-1AD6-A10D-4507-4564161B9E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1" t="1685" r="1196" b="2741"/>
          <a:stretch/>
        </p:blipFill>
        <p:spPr>
          <a:xfrm>
            <a:off x="-32385" y="1170549"/>
            <a:ext cx="6087292" cy="44439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801787-C7EB-63E2-C7E0-888F480ED068}"/>
              </a:ext>
            </a:extLst>
          </p:cNvPr>
          <p:cNvSpPr txBox="1"/>
          <p:nvPr/>
        </p:nvSpPr>
        <p:spPr>
          <a:xfrm>
            <a:off x="1033870" y="2555464"/>
            <a:ext cx="1282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Sample Crumbled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9722502-B8D8-A44D-8CEC-203A96706A44}"/>
              </a:ext>
            </a:extLst>
          </p:cNvPr>
          <p:cNvCxnSpPr/>
          <p:nvPr/>
        </p:nvCxnSpPr>
        <p:spPr>
          <a:xfrm>
            <a:off x="1675311" y="3137961"/>
            <a:ext cx="0" cy="57772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0AE7531-DAC7-E06C-FA29-D4BB391EBA8C}"/>
              </a:ext>
            </a:extLst>
          </p:cNvPr>
          <p:cNvSpPr txBox="1"/>
          <p:nvPr/>
        </p:nvSpPr>
        <p:spPr>
          <a:xfrm>
            <a:off x="4256970" y="3392519"/>
            <a:ext cx="1282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Sample Crumbled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1DE311-B9D4-BA06-21BF-22C4C72A5BAD}"/>
              </a:ext>
            </a:extLst>
          </p:cNvPr>
          <p:cNvCxnSpPr/>
          <p:nvPr/>
        </p:nvCxnSpPr>
        <p:spPr>
          <a:xfrm>
            <a:off x="4898411" y="3975016"/>
            <a:ext cx="0" cy="57772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A3B1B6C-E2BC-F98E-63D5-D733195E78E7}"/>
              </a:ext>
            </a:extLst>
          </p:cNvPr>
          <p:cNvSpPr txBox="1"/>
          <p:nvPr/>
        </p:nvSpPr>
        <p:spPr>
          <a:xfrm>
            <a:off x="-32385" y="6465729"/>
            <a:ext cx="11742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[1] D.B.K. Rana, E. </a:t>
            </a:r>
            <a:r>
              <a:rPr lang="en-US" sz="1000" dirty="0" err="1"/>
              <a:t>Zapatas</a:t>
            </a:r>
            <a:r>
              <a:rPr lang="en-US" sz="1000" dirty="0"/>
              <a:t> </a:t>
            </a:r>
            <a:r>
              <a:rPr lang="en-US" sz="1000" dirty="0" err="1"/>
              <a:t>Solvas</a:t>
            </a:r>
            <a:r>
              <a:rPr lang="en-US" sz="1000" dirty="0"/>
              <a:t>, W.E. Lee, I. </a:t>
            </a:r>
            <a:r>
              <a:rPr lang="en-US" sz="1000" dirty="0" err="1"/>
              <a:t>Farnan</a:t>
            </a:r>
            <a:r>
              <a:rPr lang="en-US" sz="1000" dirty="0"/>
              <a:t>, An investigation of the Long Range and Local Structure of </a:t>
            </a:r>
            <a:r>
              <a:rPr lang="en-US" sz="1000" dirty="0" err="1"/>
              <a:t>Substoichiometric</a:t>
            </a:r>
            <a:r>
              <a:rPr lang="en-US" sz="1000" dirty="0"/>
              <a:t> Zirconium Carbide Sintered at Different Temperatures. Sci. Rep. 10 (2020) 3096.</a:t>
            </a:r>
          </a:p>
          <a:p>
            <a:r>
              <a:rPr lang="en-US" sz="1000" dirty="0"/>
              <a:t>[2] G. </a:t>
            </a:r>
            <a:r>
              <a:rPr lang="en-US" sz="1000" dirty="0" err="1"/>
              <a:t>Vasudevamurthy</a:t>
            </a:r>
            <a:r>
              <a:rPr lang="en-US" sz="1000" dirty="0"/>
              <a:t> and  A.T. Nelson, Uranium Carbide Properties for Advanced Fuel Modeling –A Review. J. </a:t>
            </a:r>
            <a:r>
              <a:rPr lang="en-US" sz="1000" dirty="0" err="1"/>
              <a:t>Nucl</a:t>
            </a:r>
            <a:r>
              <a:rPr lang="en-US" sz="1000" dirty="0"/>
              <a:t>. Mat. 558 (2022) 153145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DF1A9B-DA9F-C1FB-DB76-BB4B7619E2A5}"/>
              </a:ext>
            </a:extLst>
          </p:cNvPr>
          <p:cNvSpPr txBox="1"/>
          <p:nvPr/>
        </p:nvSpPr>
        <p:spPr>
          <a:xfrm>
            <a:off x="3586616" y="1665908"/>
            <a:ext cx="2231557" cy="532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lnSpc>
                <a:spcPct val="125000"/>
              </a:lnSpc>
            </a:pP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0.3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0.7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1.17  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95 %TD</a:t>
            </a:r>
          </a:p>
          <a:p>
            <a:pPr lvl="1">
              <a:lnSpc>
                <a:spcPct val="125000"/>
              </a:lnSpc>
            </a:pP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0.3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0.7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0.96  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95 %TD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B7AE79E-2346-F948-DE2C-2CD9DD759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700" y="1993118"/>
            <a:ext cx="166487" cy="1576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9844F5F-C3A3-5DB9-338F-8AD5FCD30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700" y="1747357"/>
            <a:ext cx="186506" cy="16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77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A4A90D-37C7-5D0D-A21A-9FE873AA2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071" y="4947926"/>
            <a:ext cx="11436780" cy="1910074"/>
          </a:xfrm>
        </p:spPr>
        <p:txBody>
          <a:bodyPr/>
          <a:lstStyle/>
          <a:p>
            <a:r>
              <a:rPr lang="en-US" dirty="0"/>
              <a:t>5%UC : 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</a:rPr>
              <a:t>D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isplayed etched microstructure and increased porosity</a:t>
            </a:r>
            <a:endParaRPr lang="en-US" sz="2200" dirty="0"/>
          </a:p>
          <a:p>
            <a:r>
              <a:rPr lang="en-US" dirty="0"/>
              <a:t>20%UC: </a:t>
            </a:r>
            <a:r>
              <a:rPr lang="en-US" sz="2200" dirty="0"/>
              <a:t>After 90 min developed interlocking grain boundaries and fine porosity. Attributed to C and U depletion and hydrogen transport along grain boundaries. This led to void formation and boundary grooving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8927E88E-1D43-6D1E-9ACC-C80B16CF6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59" y="1099392"/>
            <a:ext cx="11826141" cy="4035627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BD67EFA-884E-7449-6E51-5AC63B3E094F}"/>
              </a:ext>
            </a:extLst>
          </p:cNvPr>
          <p:cNvSpPr txBox="1"/>
          <p:nvPr/>
        </p:nvSpPr>
        <p:spPr>
          <a:xfrm>
            <a:off x="665232" y="4340539"/>
            <a:ext cx="14508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1500" b="1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U</a:t>
            </a:r>
            <a:r>
              <a:rPr lang="en-US" sz="1500" b="1" baseline="-25000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0.2</a:t>
            </a:r>
            <a:r>
              <a:rPr lang="en-US" sz="1500" b="1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500" b="1" baseline="-25000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0.8</a:t>
            </a:r>
            <a:r>
              <a:rPr lang="en-US" sz="1500" b="1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500" b="1" baseline="-25000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0.98 </a:t>
            </a:r>
            <a:endParaRPr lang="en-US" sz="1500" b="1" baseline="-25000" dirty="0">
              <a:solidFill>
                <a:srgbClr val="FFC000"/>
              </a:solidFill>
              <a:highlight>
                <a:srgbClr val="000000"/>
              </a:highlight>
              <a:latin typeface="Times New Roman" panose="02020603050405020304" pitchFamily="18" charset="0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FADA857-E335-C6B3-6481-708751DD43AF}"/>
              </a:ext>
            </a:extLst>
          </p:cNvPr>
          <p:cNvSpPr txBox="1"/>
          <p:nvPr/>
        </p:nvSpPr>
        <p:spPr>
          <a:xfrm>
            <a:off x="719317" y="2547192"/>
            <a:ext cx="15662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b="1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500" b="1" baseline="-25000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0.05</a:t>
            </a:r>
            <a:r>
              <a:rPr lang="en-US" sz="1500" b="1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500" b="1" baseline="-25000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0.95</a:t>
            </a:r>
            <a:r>
              <a:rPr lang="en-US" sz="1500" b="1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500" b="1" baseline="-25000" dirty="0">
                <a:solidFill>
                  <a:srgbClr val="FFC000"/>
                </a:solidFill>
                <a:effectLst/>
                <a:highlight>
                  <a:srgbClr val="0000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0.99 </a:t>
            </a:r>
            <a:endParaRPr lang="en-US" sz="1500" b="1" baseline="-25000" dirty="0">
              <a:solidFill>
                <a:srgbClr val="FFC000"/>
              </a:solidFill>
              <a:highlight>
                <a:srgbClr val="000000"/>
              </a:highlight>
              <a:latin typeface="Times New Roman" panose="02020603050405020304" pitchFamily="18" charset="0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57" name="Title 2">
            <a:extLst>
              <a:ext uri="{FF2B5EF4-FFF2-40B4-BE49-F238E27FC236}">
                <a16:creationId xmlns:a16="http://schemas.microsoft.com/office/drawing/2014/main" id="{11347D7F-5416-A153-111B-234AFEEA7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146050"/>
            <a:ext cx="9353550" cy="892175"/>
          </a:xfrm>
        </p:spPr>
        <p:txBody>
          <a:bodyPr/>
          <a:lstStyle/>
          <a:p>
            <a:pPr algn="ctr"/>
            <a:r>
              <a:rPr lang="en-US" sz="3000" b="1" dirty="0"/>
              <a:t>Results – Microscopy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2612129-8C26-90B3-0728-63CD0AEC7F80}"/>
              </a:ext>
            </a:extLst>
          </p:cNvPr>
          <p:cNvSpPr txBox="1"/>
          <p:nvPr/>
        </p:nvSpPr>
        <p:spPr>
          <a:xfrm rot="16200000">
            <a:off x="-350362" y="2037665"/>
            <a:ext cx="1265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97%TD</a:t>
            </a:r>
            <a:endParaRPr lang="en-US" sz="2000" b="1" baseline="-25000" dirty="0">
              <a:highlight>
                <a:srgbClr val="FFFFFF"/>
              </a:highlight>
              <a:latin typeface="Times New Roman" panose="02020603050405020304" pitchFamily="18" charset="0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2F187F5-01B2-F407-F671-47D3498FACD5}"/>
              </a:ext>
            </a:extLst>
          </p:cNvPr>
          <p:cNvSpPr txBox="1"/>
          <p:nvPr/>
        </p:nvSpPr>
        <p:spPr>
          <a:xfrm rot="16200000">
            <a:off x="-350362" y="3699624"/>
            <a:ext cx="1265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97%TD</a:t>
            </a:r>
            <a:endParaRPr lang="en-US" sz="2000" b="1" baseline="-25000" dirty="0">
              <a:highlight>
                <a:srgbClr val="FFFFFF"/>
              </a:highlight>
              <a:latin typeface="Times New Roman" panose="02020603050405020304" pitchFamily="18" charset="0"/>
              <a:ea typeface="MS PGothic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272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448BE7-E64F-61E2-BB9B-D79FF941F585}"/>
              </a:ext>
            </a:extLst>
          </p:cNvPr>
          <p:cNvSpPr/>
          <p:nvPr/>
        </p:nvSpPr>
        <p:spPr>
          <a:xfrm>
            <a:off x="358864" y="-193137"/>
            <a:ext cx="2031998" cy="633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Interior Post Test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D25894-EFFE-68B2-B798-97DDC35F0B3A}"/>
              </a:ext>
            </a:extLst>
          </p:cNvPr>
          <p:cNvSpPr/>
          <p:nvPr/>
        </p:nvSpPr>
        <p:spPr>
          <a:xfrm>
            <a:off x="2382473" y="-193137"/>
            <a:ext cx="2031998" cy="633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Surface - Post Test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9FC018-424E-B8C0-5674-1047679B0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471" y="1475433"/>
            <a:ext cx="7407119" cy="54091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Uranium losses were identified at the </a:t>
            </a:r>
            <a:r>
              <a:rPr lang="en-US" sz="2800" u="sng" dirty="0"/>
              <a:t>surface </a:t>
            </a:r>
            <a:r>
              <a:rPr lang="en-US" sz="2800" dirty="0"/>
              <a:t>of sample, while </a:t>
            </a:r>
            <a:r>
              <a:rPr lang="en-US" sz="2800" u="sng" dirty="0"/>
              <a:t>interior</a:t>
            </a:r>
            <a:r>
              <a:rPr lang="en-US" sz="2800" dirty="0"/>
              <a:t> of sample preserved a uniform distribution of uranium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SEM imaging at the surface revealed that grain boundaries are no longer defined, in addition to surface deformation, increased porosity, and coalescence of grains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122497-994A-7174-083E-D80C12DC9C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329"/>
          <a:stretch/>
        </p:blipFill>
        <p:spPr>
          <a:xfrm>
            <a:off x="251190" y="306475"/>
            <a:ext cx="4228891" cy="5943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885BB8-80D1-AEAB-ECF9-533630AF6EC7}"/>
              </a:ext>
            </a:extLst>
          </p:cNvPr>
          <p:cNvSpPr txBox="1"/>
          <p:nvPr/>
        </p:nvSpPr>
        <p:spPr>
          <a:xfrm>
            <a:off x="-11879" y="6182193"/>
            <a:ext cx="52936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SEM/EDS after 300 min of H</a:t>
            </a:r>
            <a:r>
              <a:rPr lang="en-US" sz="1400" baseline="-25000" dirty="0"/>
              <a:t>2</a:t>
            </a:r>
            <a:r>
              <a:rPr lang="en-US" sz="1400" dirty="0"/>
              <a:t> exposure for  interior of U</a:t>
            </a:r>
            <a:r>
              <a:rPr lang="en-US" sz="1400" baseline="-25000" dirty="0"/>
              <a:t>0.2</a:t>
            </a:r>
            <a:r>
              <a:rPr lang="en-US" sz="1400" dirty="0"/>
              <a:t>Zr</a:t>
            </a:r>
            <a:r>
              <a:rPr lang="en-US" sz="1400" baseline="-25000" dirty="0"/>
              <a:t>0.8</a:t>
            </a:r>
            <a:r>
              <a:rPr lang="en-US" sz="1400" dirty="0"/>
              <a:t>C sample (left) and surface of U</a:t>
            </a:r>
            <a:r>
              <a:rPr lang="en-US" sz="1400" baseline="-25000" dirty="0"/>
              <a:t>0.2</a:t>
            </a:r>
            <a:r>
              <a:rPr lang="en-US" sz="1400" dirty="0"/>
              <a:t>Zr</a:t>
            </a:r>
            <a:r>
              <a:rPr lang="en-US" sz="1400" baseline="-25000" dirty="0"/>
              <a:t>0.8</a:t>
            </a:r>
            <a:r>
              <a:rPr lang="en-US" sz="1400" dirty="0"/>
              <a:t>C sample (right). Uranium element mapping of surface displays a significantly lower uranium content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197D15A4-D923-5FBD-7551-283BBE948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303" y="329213"/>
            <a:ext cx="9353550" cy="892175"/>
          </a:xfrm>
        </p:spPr>
        <p:txBody>
          <a:bodyPr/>
          <a:lstStyle/>
          <a:p>
            <a:pPr algn="ctr"/>
            <a:r>
              <a:rPr lang="en-US" sz="3000" b="1" dirty="0"/>
              <a:t>Results – Microscopy</a:t>
            </a:r>
          </a:p>
        </p:txBody>
      </p:sp>
    </p:spTree>
    <p:extLst>
      <p:ext uri="{BB962C8B-B14F-4D97-AF65-F5344CB8AC3E}">
        <p14:creationId xmlns:p14="http://schemas.microsoft.com/office/powerpoint/2010/main" val="2682413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AF84D22-2CA9-E937-B59D-2C58E1A69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6325" b="-1"/>
          <a:stretch/>
        </p:blipFill>
        <p:spPr>
          <a:xfrm>
            <a:off x="5939007" y="4242867"/>
            <a:ext cx="4115179" cy="2351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8EDCF2-C511-DAB2-3AA6-44AD1E2CC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929" y="2918493"/>
            <a:ext cx="4115179" cy="36762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A582F6-B329-BAC2-D29A-3D07524204B9}"/>
              </a:ext>
            </a:extLst>
          </p:cNvPr>
          <p:cNvSpPr txBox="1"/>
          <p:nvPr/>
        </p:nvSpPr>
        <p:spPr>
          <a:xfrm>
            <a:off x="586678" y="1285261"/>
            <a:ext cx="101575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EDS line scans displaying uranium losses at the surface after 300 min of hydrogen exposure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ea typeface="Calibri" panose="020F0502020204030204" pitchFamily="34" charset="0"/>
                <a:cs typeface="Times New Roman" panose="02020603050405020304" pitchFamily="18" charset="0"/>
              </a:rPr>
              <a:t>Uranium losses are more pronounced at the surface (&lt;10 µm)</a:t>
            </a:r>
            <a:endParaRPr lang="en-US" sz="2500" dirty="0"/>
          </a:p>
          <a:p>
            <a:pPr marL="285750" marR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895EBA-CFAB-26C4-612A-3EF08959FA12}"/>
              </a:ext>
            </a:extLst>
          </p:cNvPr>
          <p:cNvSpPr txBox="1"/>
          <p:nvPr/>
        </p:nvSpPr>
        <p:spPr>
          <a:xfrm>
            <a:off x="3250861" y="2549161"/>
            <a:ext cx="145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18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0.3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lang="en-US" sz="18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0.7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8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1.17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BB6591-4DCA-8EFD-4735-BC83207E7778}"/>
              </a:ext>
            </a:extLst>
          </p:cNvPr>
          <p:cNvSpPr txBox="1"/>
          <p:nvPr/>
        </p:nvSpPr>
        <p:spPr>
          <a:xfrm>
            <a:off x="7429702" y="2549161"/>
            <a:ext cx="145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18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0.2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lang="en-US" sz="18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0.8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800" baseline="-25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0.98</a:t>
            </a:r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61AEAF51-A114-0EE3-BDFD-40C380AE2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651" y="313928"/>
            <a:ext cx="9353550" cy="892175"/>
          </a:xfrm>
        </p:spPr>
        <p:txBody>
          <a:bodyPr/>
          <a:lstStyle/>
          <a:p>
            <a:pPr algn="ctr"/>
            <a:r>
              <a:rPr lang="en-US" sz="3000" b="1" dirty="0"/>
              <a:t>Results – Microscopy</a:t>
            </a:r>
          </a:p>
        </p:txBody>
      </p:sp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9B1381CF-4034-C0B1-AFB4-2B3C187656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02" r="5817" b="64773"/>
          <a:stretch/>
        </p:blipFill>
        <p:spPr>
          <a:xfrm>
            <a:off x="6096000" y="2918493"/>
            <a:ext cx="3502159" cy="124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68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C7C82-B169-B512-5CB4-F0520C4A9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12" y="323088"/>
            <a:ext cx="11214100" cy="787906"/>
          </a:xfrm>
        </p:spPr>
        <p:txBody>
          <a:bodyPr/>
          <a:lstStyle/>
          <a:p>
            <a:pPr algn="ctr"/>
            <a:r>
              <a:rPr lang="en-US" sz="3000" b="1" dirty="0"/>
              <a:t>Results - X-ray Diffraction</a:t>
            </a:r>
            <a:endParaRPr lang="en-US" sz="3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E021-D806-2484-2D1F-065C662EE526}"/>
              </a:ext>
            </a:extLst>
          </p:cNvPr>
          <p:cNvSpPr txBox="1">
            <a:spLocks/>
          </p:cNvSpPr>
          <p:nvPr/>
        </p:nvSpPr>
        <p:spPr>
          <a:xfrm>
            <a:off x="7083473" y="1361667"/>
            <a:ext cx="5242042" cy="4134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5DAE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5DAE"/>
              </a:buClr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5DAE"/>
              </a:buClr>
              <a:buSzPct val="80000"/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5DAE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5DAE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b="0" dirty="0">
                <a:latin typeface="+mn-lt"/>
              </a:rPr>
              <a:t>XRD results confirmed that solid solution was preserved in all compositions throughout the hot hydrogen exposure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b="0" dirty="0">
                <a:latin typeface="+mn-lt"/>
              </a:rPr>
              <a:t>From the lattice constant, the UC content was determined using literature data on UC (0-30 at.%) and Vegard’s law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b="0" dirty="0">
                <a:latin typeface="+mn-lt"/>
              </a:rPr>
              <a:t>30 at.% UC exhibited the largest reduction in UC content, losing over 50% of the initial UC concentration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b="0" dirty="0">
                <a:latin typeface="+mn-lt"/>
              </a:rPr>
              <a:t>The preferential uranium losses are attributed to its high vapor pressure [1,2,3]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DB950A-A1C9-195D-9D43-F6367E72F74D}"/>
              </a:ext>
            </a:extLst>
          </p:cNvPr>
          <p:cNvSpPr txBox="1"/>
          <p:nvPr/>
        </p:nvSpPr>
        <p:spPr>
          <a:xfrm>
            <a:off x="88900" y="6318802"/>
            <a:ext cx="11214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[1] Butt, D., and T. Wallace Sr. "The U─ Zr─ C ternary phase diagram above 2473 K." Journal of the American Ceramic Society 76, no. 6 (1993): 1409-1419. [6]</a:t>
            </a:r>
          </a:p>
          <a:p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[2] MacMillan, Donald P. "Mass loss rates of uranium‐zirconium carbide in flowing hydrogen and hydrogen‐hydrocarbon mixtures." In AIP Conference Proceedings, vol. 217, no. 3, pp. 1037-1044. 1991.</a:t>
            </a:r>
          </a:p>
          <a:p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[3] Storms, E. "The behavior of </a:t>
            </a:r>
            <a:r>
              <a:rPr lang="en-US" sz="1000" dirty="0" err="1">
                <a:solidFill>
                  <a:schemeClr val="bg2">
                    <a:lumMod val="10000"/>
                  </a:schemeClr>
                </a:solidFill>
              </a:rPr>
              <a:t>ZrC</a:t>
            </a:r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(1-x) and U(y)Zr(1-y)C(1-x) in Flowing Hydrogen at Very High Temperatures." LA-12043MS, Los Alamos National Laboratory, Los Alamos, NM (1992). </a:t>
            </a:r>
          </a:p>
          <a:p>
            <a:endParaRPr lang="en-US" sz="12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A4AE958-8A13-FE7B-683E-D89D6673DD5F}"/>
              </a:ext>
            </a:extLst>
          </p:cNvPr>
          <p:cNvCxnSpPr>
            <a:cxnSpLocks/>
          </p:cNvCxnSpPr>
          <p:nvPr/>
        </p:nvCxnSpPr>
        <p:spPr>
          <a:xfrm flipH="1">
            <a:off x="4984259" y="3177201"/>
            <a:ext cx="935810" cy="33638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D5957D5-4ED4-4C29-85EB-A3AA4B719833}"/>
              </a:ext>
            </a:extLst>
          </p:cNvPr>
          <p:cNvSpPr txBox="1"/>
          <p:nvPr/>
        </p:nvSpPr>
        <p:spPr>
          <a:xfrm>
            <a:off x="5666921" y="2410106"/>
            <a:ext cx="1121229" cy="11695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Over 50% initial UC lost in 30%UC composition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4FF4E4C-C8EE-2735-A018-727873812342}"/>
              </a:ext>
            </a:extLst>
          </p:cNvPr>
          <p:cNvCxnSpPr>
            <a:cxnSpLocks/>
          </p:cNvCxnSpPr>
          <p:nvPr/>
        </p:nvCxnSpPr>
        <p:spPr>
          <a:xfrm>
            <a:off x="5737835" y="3253979"/>
            <a:ext cx="0" cy="259602"/>
          </a:xfrm>
          <a:prstGeom prst="straightConnector1">
            <a:avLst/>
          </a:prstGeom>
          <a:ln w="38100">
            <a:solidFill>
              <a:srgbClr val="FF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C1D2B49-F986-8497-8C2F-3E1145A595C9}"/>
              </a:ext>
            </a:extLst>
          </p:cNvPr>
          <p:cNvSpPr txBox="1"/>
          <p:nvPr/>
        </p:nvSpPr>
        <p:spPr>
          <a:xfrm>
            <a:off x="5340187" y="2966713"/>
            <a:ext cx="1075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30% UC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0C2F76-C82E-52BA-3936-5A39BC0528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8" t="2549" r="4008" b="1004"/>
          <a:stretch/>
        </p:blipFill>
        <p:spPr>
          <a:xfrm>
            <a:off x="88900" y="1515604"/>
            <a:ext cx="7028737" cy="36595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CCD9D7-2888-B7F3-1213-17CE56B47AD6}"/>
              </a:ext>
            </a:extLst>
          </p:cNvPr>
          <p:cNvSpPr txBox="1"/>
          <p:nvPr/>
        </p:nvSpPr>
        <p:spPr>
          <a:xfrm>
            <a:off x="4055269" y="1780773"/>
            <a:ext cx="2328862" cy="11671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0.05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0.95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97% TD</a:t>
            </a:r>
            <a:endParaRPr lang="en-US" sz="1200" baseline="-25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0.1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0.9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92% TD</a:t>
            </a:r>
            <a:endParaRPr lang="en-US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0.2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0.8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98% TD</a:t>
            </a:r>
            <a:endParaRPr lang="en-US" sz="1200" baseline="-25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0.3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Zr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0.7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)C</a:t>
            </a:r>
            <a:r>
              <a:rPr lang="en-US" sz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95 %TD</a:t>
            </a:r>
            <a:endParaRPr lang="en-US" sz="1200" baseline="-25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9FEF48-A6B3-EBA9-5565-176CE42ABC1B}"/>
              </a:ext>
            </a:extLst>
          </p:cNvPr>
          <p:cNvSpPr/>
          <p:nvPr/>
        </p:nvSpPr>
        <p:spPr>
          <a:xfrm>
            <a:off x="4298317" y="2735101"/>
            <a:ext cx="169068" cy="18059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B263D5-53F4-B167-368D-B4BA099B3BD6}"/>
              </a:ext>
            </a:extLst>
          </p:cNvPr>
          <p:cNvSpPr/>
          <p:nvPr/>
        </p:nvSpPr>
        <p:spPr>
          <a:xfrm>
            <a:off x="4298317" y="2464400"/>
            <a:ext cx="169068" cy="180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29B04F-600E-BEE6-3EBF-B5BD3DCE7BBB}"/>
              </a:ext>
            </a:extLst>
          </p:cNvPr>
          <p:cNvSpPr/>
          <p:nvPr/>
        </p:nvSpPr>
        <p:spPr>
          <a:xfrm>
            <a:off x="4298317" y="2190681"/>
            <a:ext cx="169068" cy="1805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13A00B-91E4-B80B-28BA-F2BAE33DDA70}"/>
              </a:ext>
            </a:extLst>
          </p:cNvPr>
          <p:cNvSpPr/>
          <p:nvPr/>
        </p:nvSpPr>
        <p:spPr>
          <a:xfrm>
            <a:off x="4298317" y="1919942"/>
            <a:ext cx="169068" cy="180597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752F5AC-B888-CA14-04C1-1E1C142E67D8}"/>
              </a:ext>
            </a:extLst>
          </p:cNvPr>
          <p:cNvCxnSpPr>
            <a:cxnSpLocks/>
          </p:cNvCxnSpPr>
          <p:nvPr/>
        </p:nvCxnSpPr>
        <p:spPr>
          <a:xfrm flipH="1" flipV="1">
            <a:off x="985168" y="1919261"/>
            <a:ext cx="4710782" cy="1660396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6F72B66-806F-F872-57F8-A062D115177E}"/>
              </a:ext>
            </a:extLst>
          </p:cNvPr>
          <p:cNvSpPr txBox="1"/>
          <p:nvPr/>
        </p:nvSpPr>
        <p:spPr>
          <a:xfrm>
            <a:off x="2613488" y="2254618"/>
            <a:ext cx="1271910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Over 50% initial UC lost in 30%UC composition</a:t>
            </a:r>
          </a:p>
        </p:txBody>
      </p:sp>
    </p:spTree>
    <p:extLst>
      <p:ext uri="{BB962C8B-B14F-4D97-AF65-F5344CB8AC3E}">
        <p14:creationId xmlns:p14="http://schemas.microsoft.com/office/powerpoint/2010/main" val="1632795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 descr="Chart, histogram&#10;&#10;AI-generated content may be incorrect.">
            <a:extLst>
              <a:ext uri="{FF2B5EF4-FFF2-40B4-BE49-F238E27FC236}">
                <a16:creationId xmlns:a16="http://schemas.microsoft.com/office/drawing/2014/main" id="{6AE38711-F2C4-EF0C-2F9A-222757BB33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706"/>
            <a:ext cx="6584891" cy="3696518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9A2E20E7-0AD8-2402-3A0B-4F456DD903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380581" y="1102578"/>
            <a:ext cx="5811419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UH</a:t>
            </a:r>
            <a:r>
              <a:rPr kumimoji="0" lang="en-US" altLang="en-US" sz="1900" b="0" i="0" u="none" strike="noStrike" cap="none" normalizeH="0" baseline="-3000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was revealed by XRD analyses in composition U</a:t>
            </a:r>
            <a:r>
              <a:rPr kumimoji="0" lang="en-US" altLang="en-US" sz="1900" b="0" i="0" u="none" strike="noStrike" cap="none" normalizeH="0" baseline="-3000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0.3</a:t>
            </a: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en-US" altLang="en-US" sz="1900" b="0" i="0" u="none" strike="noStrike" cap="none" normalizeH="0" baseline="-3000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0.7</a:t>
            </a: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kumimoji="0" lang="en-US" altLang="en-US" sz="1900" b="0" i="0" u="none" strike="noStrike" cap="none" normalizeH="0" baseline="-3000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0.96 </a:t>
            </a: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after sample fragmentation at 90 min of testing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900" dirty="0" bmk="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UH</a:t>
            </a:r>
            <a:r>
              <a:rPr kumimoji="0" lang="en-US" altLang="en-US" sz="1900" b="0" i="0" u="none" strike="noStrike" cap="none" normalizeH="0" baseline="-3000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was confirmed in the XRD spectrum collected on powder from the inside of the sample after fragmentation (no UH</a:t>
            </a:r>
            <a:r>
              <a:rPr kumimoji="0" lang="en-US" altLang="en-US" sz="1900" b="0" i="0" u="none" strike="noStrike" cap="none" normalizeH="0" baseline="-3000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was found on the outside)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900" b="0" i="0" u="none" strike="noStrike" cap="none" normalizeH="0" baseline="0" dirty="0" bmk="">
              <a:ln>
                <a:noFill/>
              </a:ln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UH</a:t>
            </a:r>
            <a:r>
              <a:rPr kumimoji="0" lang="en-US" altLang="en-US" sz="1900" b="0" i="0" u="none" strike="noStrike" cap="none" normalizeH="0" baseline="-2500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forms from metallic uranium between 473 – 573 K in the presence of H</a:t>
            </a:r>
            <a:r>
              <a:rPr kumimoji="0" lang="en-US" altLang="en-US" sz="1900" b="0" i="0" u="none" strike="noStrike" cap="none" normalizeH="0" baseline="-2500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altLang="en-US" sz="1900" dirty="0" bmk="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indicating its</a:t>
            </a: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formation must have occurred during the cool down stage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900" dirty="0" bmk="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presence of UH</a:t>
            </a:r>
            <a:r>
              <a:rPr kumimoji="0" lang="en-US" altLang="en-US" sz="1900" b="0" i="0" u="none" strike="noStrike" cap="none" normalizeH="0" baseline="-3000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on the inside proves that hydrogen had diffused well into the interior of the sample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1900" b="0" i="0" u="none" strike="noStrike" cap="none" normalizeH="0" baseline="0" dirty="0" bmk="">
              <a:ln>
                <a:noFill/>
              </a:ln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UH</a:t>
            </a:r>
            <a:r>
              <a:rPr kumimoji="0" lang="en-US" altLang="en-US" sz="1900" b="0" i="0" u="none" strike="noStrike" cap="none" normalizeH="0" baseline="-3000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9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has a much larger volume than metallic uranium </a:t>
            </a:r>
            <a:r>
              <a:rPr kumimoji="0" lang="en-US" altLang="en-US" sz="1900" b="0" i="0" u="none" strike="noStrike" cap="none" normalizeH="0" baseline="0" dirty="0" bmk="_Hlk220598392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[1,2], causing the fragmentation during cool down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94318A-367E-7BAD-E002-7DA79474C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37" y="268583"/>
            <a:ext cx="11214100" cy="787906"/>
          </a:xfrm>
        </p:spPr>
        <p:txBody>
          <a:bodyPr/>
          <a:lstStyle/>
          <a:p>
            <a:pPr algn="ctr"/>
            <a:r>
              <a:rPr lang="en-US" sz="3000" b="1" dirty="0"/>
              <a:t>Results - X-ray Diffraction</a:t>
            </a:r>
            <a:endParaRPr lang="en-US" sz="3000" b="1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FA665E-B372-B289-747D-BB0AFE3DEEC5}"/>
              </a:ext>
            </a:extLst>
          </p:cNvPr>
          <p:cNvSpPr txBox="1"/>
          <p:nvPr/>
        </p:nvSpPr>
        <p:spPr>
          <a:xfrm>
            <a:off x="0" y="6457890"/>
            <a:ext cx="11214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[1] F. D. Manchester and A. San-Martin, The H-U (Hydrogen-Uranium) System. J. Phase </a:t>
            </a:r>
            <a:r>
              <a:rPr lang="en-US" sz="1000" dirty="0" err="1">
                <a:solidFill>
                  <a:schemeClr val="bg2">
                    <a:lumMod val="10000"/>
                  </a:schemeClr>
                </a:solidFill>
              </a:rPr>
              <a:t>Equilib</a:t>
            </a:r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. 16 (1995) 263-275 2.</a:t>
            </a:r>
          </a:p>
          <a:p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[2] J. Harp, P. A. Lessing, and R. E. </a:t>
            </a:r>
            <a:r>
              <a:rPr lang="en-US" sz="1000" dirty="0" err="1">
                <a:solidFill>
                  <a:schemeClr val="bg2">
                    <a:lumMod val="10000"/>
                  </a:schemeClr>
                </a:solidFill>
              </a:rPr>
              <a:t>Hoggan</a:t>
            </a:r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, Uranium Silicide Pellet Fabrication by Powder Metallurgy for Accident Tolerant Fuel Evaluation and Irradiation. J. </a:t>
            </a:r>
            <a:r>
              <a:rPr lang="en-US" sz="1000" dirty="0" err="1">
                <a:solidFill>
                  <a:schemeClr val="bg2">
                    <a:lumMod val="10000"/>
                  </a:schemeClr>
                </a:solidFill>
              </a:rPr>
              <a:t>Nucl</a:t>
            </a:r>
            <a:r>
              <a:rPr lang="en-US" sz="1000" dirty="0">
                <a:solidFill>
                  <a:schemeClr val="bg2">
                    <a:lumMod val="10000"/>
                  </a:schemeClr>
                </a:solidFill>
              </a:rPr>
              <a:t>. Mater. 466 (2015) 728-738 </a:t>
            </a:r>
            <a:endParaRPr lang="en-US" sz="1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3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7BCCFE-F43F-AA2F-1FB1-CBA916939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354" y="1596232"/>
            <a:ext cx="11012898" cy="435133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100" dirty="0"/>
              <a:t>High-density samples (up to 97% TD) significantly reduce mass loss by minimizing porous sites, </a:t>
            </a:r>
            <a:r>
              <a:rPr lang="en-US" sz="2100" b="0" i="0" dirty="0">
                <a:solidFill>
                  <a:srgbClr val="0A0A0A"/>
                </a:solidFill>
                <a:effectLst/>
              </a:rPr>
              <a:t>reducing the available surface area for direct contact with hydrogen gas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100" dirty="0"/>
              <a:t>The current results indicate that even small variations in sample density can induce drastic changes in mass loss rates, up to 90%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100" dirty="0"/>
              <a:t>(</a:t>
            </a:r>
            <a:r>
              <a:rPr lang="en-US" altLang="en-US" sz="2100" dirty="0" err="1"/>
              <a:t>U,Zr</a:t>
            </a:r>
            <a:r>
              <a:rPr lang="en-US" altLang="en-US" sz="2100" dirty="0"/>
              <a:t>)C </a:t>
            </a:r>
            <a:r>
              <a:rPr lang="en-US" sz="2100" dirty="0"/>
              <a:t>compositions with ≤ 20 at.% UC demonstrated high-temperature stability, whereas higher uranium content (e.g.</a:t>
            </a:r>
            <a:r>
              <a:rPr kumimoji="0" lang="en-US" altLang="en-US" sz="21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100" b="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kumimoji="0" lang="en-US" altLang="en-US" sz="2100" b="0" i="0" u="none" strike="noStrike" cap="none" normalizeH="0" baseline="-3000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0.3</a:t>
            </a:r>
            <a:r>
              <a:rPr kumimoji="0" lang="en-US" altLang="en-US" sz="2100" b="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en-US" altLang="en-US" sz="2100" b="0" i="0" u="none" strike="noStrike" cap="none" normalizeH="0" baseline="-3000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0.7</a:t>
            </a:r>
            <a:r>
              <a:rPr kumimoji="0" lang="en-US" altLang="en-US" sz="2100" b="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)C</a:t>
            </a:r>
            <a:r>
              <a:rPr lang="en-US" altLang="en-US" sz="2100" dirty="0" bmk="">
                <a:ea typeface="Calibri" panose="020F0502020204030204" pitchFamily="34" charset="0"/>
                <a:cs typeface="Times New Roman" panose="02020603050405020304" pitchFamily="18" charset="0"/>
              </a:rPr>
              <a:t> ) </a:t>
            </a:r>
            <a:r>
              <a:rPr lang="en-US" sz="2100" dirty="0"/>
              <a:t>proved to be unstable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100" dirty="0"/>
              <a:t>The asymptotic decrease in the lattice parameter suggests progressive uranium losses from the material surface, resulting in the depletion of UC over the course of hydrogen exposure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100" dirty="0"/>
              <a:t>Presence of UH</a:t>
            </a:r>
            <a:r>
              <a:rPr lang="en-US" sz="2100" baseline="-25000" dirty="0"/>
              <a:t>3</a:t>
            </a:r>
            <a:r>
              <a:rPr lang="en-US" sz="2100" dirty="0"/>
              <a:t> in </a:t>
            </a:r>
            <a:r>
              <a:rPr kumimoji="0" lang="en-US" altLang="en-US" sz="21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altLang="en-US" sz="2100" b="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kumimoji="0" lang="en-US" altLang="en-US" sz="2100" b="0" i="0" u="none" strike="noStrike" cap="none" normalizeH="0" baseline="-3000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0.3</a:t>
            </a:r>
            <a:r>
              <a:rPr kumimoji="0" lang="en-US" altLang="en-US" sz="2100" b="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en-US" altLang="en-US" sz="2100" b="0" i="0" u="none" strike="noStrike" cap="none" normalizeH="0" baseline="-3000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0.7</a:t>
            </a:r>
            <a:r>
              <a:rPr kumimoji="0" lang="en-US" altLang="en-US" sz="2100" b="0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)C</a:t>
            </a:r>
            <a:r>
              <a:rPr lang="en-US" sz="2100" dirty="0"/>
              <a:t> suggests that metallic uranium formed inside the sample as a product of carbon losses. This induced sample fragmentation through changes in the lattice parameter on the transition from U to UH</a:t>
            </a:r>
            <a:r>
              <a:rPr lang="en-US" sz="2100" baseline="-25000" dirty="0"/>
              <a:t>3</a:t>
            </a:r>
            <a:r>
              <a:rPr lang="en-US" sz="2100" dirty="0"/>
              <a:t>, generating stresses leading to sample fracture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100" dirty="0"/>
              <a:t>Future work is being emphasized in evaluating the performance of different compositions with varying carbon stoichiometry in (</a:t>
            </a:r>
            <a:r>
              <a:rPr lang="en-US" sz="2100" dirty="0" err="1"/>
              <a:t>U,Zr</a:t>
            </a:r>
            <a:r>
              <a:rPr lang="en-US" sz="2100" dirty="0"/>
              <a:t>)C fuel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173488-CF44-6611-F311-8E54736E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05387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48C23A-FE73-3FB2-B1F0-4A45F42A584C}"/>
              </a:ext>
            </a:extLst>
          </p:cNvPr>
          <p:cNvSpPr/>
          <p:nvPr/>
        </p:nvSpPr>
        <p:spPr>
          <a:xfrm>
            <a:off x="-1" y="6596742"/>
            <a:ext cx="12192001" cy="36762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70583F-8445-5253-F1E7-E71311754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99FFFE-ADA0-3CCC-CBFC-A2D06D0CF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3E4BEC-A330-08E1-EACE-E1344462F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35"/>
          <a:stretch/>
        </p:blipFill>
        <p:spPr>
          <a:xfrm>
            <a:off x="0" y="-8164"/>
            <a:ext cx="11648591" cy="6711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A99FFF-0977-671F-0BEC-CD4CD6339D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341" b="-2222"/>
          <a:stretch/>
        </p:blipFill>
        <p:spPr>
          <a:xfrm>
            <a:off x="89154" y="681037"/>
            <a:ext cx="2992210" cy="3058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E2D9B5-D2D5-DC88-D991-0A33359435B2}"/>
              </a:ext>
            </a:extLst>
          </p:cNvPr>
          <p:cNvSpPr txBox="1"/>
          <p:nvPr/>
        </p:nvSpPr>
        <p:spPr>
          <a:xfrm rot="20625878">
            <a:off x="1773318" y="910431"/>
            <a:ext cx="5219083" cy="382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Helvetica Neue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68F878-2925-5044-8655-EF4910BD0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04" y="5789809"/>
            <a:ext cx="1842339" cy="50865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DCE742-C5D5-FB1E-FD7F-743DE2C0EF1D}"/>
              </a:ext>
            </a:extLst>
          </p:cNvPr>
          <p:cNvSpPr/>
          <p:nvPr/>
        </p:nvSpPr>
        <p:spPr>
          <a:xfrm>
            <a:off x="10687162" y="0"/>
            <a:ext cx="1628067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8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E94459771058459C260E55B255B9CB" ma:contentTypeVersion="4" ma:contentTypeDescription="Create a new document." ma:contentTypeScope="" ma:versionID="ba54c88a31ea4a298bc3764c0f651841">
  <xsd:schema xmlns:xsd="http://www.w3.org/2001/XMLSchema" xmlns:xs="http://www.w3.org/2001/XMLSchema" xmlns:p="http://schemas.microsoft.com/office/2006/metadata/properties" xmlns:ns2="0b2b52b9-2bd5-4b05-a10c-aa7e72c207bb" targetNamespace="http://schemas.microsoft.com/office/2006/metadata/properties" ma:root="true" ma:fieldsID="faa12e0b9576975236178b89235d58b1" ns2:_="">
    <xsd:import namespace="0b2b52b9-2bd5-4b05-a10c-aa7e72c207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2b52b9-2bd5-4b05-a10c-aa7e72c207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482391-6401-49CB-92C5-4D91C56297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2b52b9-2bd5-4b05-a10c-aa7e72c207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EBAD24-F34B-4E2C-A818-F0B45E8D02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01D667-13BF-4087-B399-9331C0B2CF13}">
  <ds:schemaRefs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0b2b52b9-2bd5-4b05-a10c-aa7e72c207bb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35857</TotalTime>
  <Words>2782</Words>
  <Application>Microsoft Office PowerPoint</Application>
  <PresentationFormat>Widescreen</PresentationFormat>
  <Paragraphs>220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Jhonathan Rosales Ph.D – NASA Marshall Space Flight Center Seminar Series – March 2nd 2026 Boise State University</vt:lpstr>
      <vt:lpstr>Agenda</vt:lpstr>
      <vt:lpstr>PowerPoint Presentation</vt:lpstr>
      <vt:lpstr>PowerPoint Presentation</vt:lpstr>
      <vt:lpstr>Limited material systems exist with the attributes desired for space nuclear propulsion applications</vt:lpstr>
      <vt:lpstr>Nuclear Fuel Fabrication</vt:lpstr>
      <vt:lpstr>Nuclear Fuel Testing</vt:lpstr>
      <vt:lpstr>Refractory Carbide Fuel Concept - (U,Zr)C </vt:lpstr>
      <vt:lpstr>A Case Study: Hot Hydrogen Testing of (U,Zr)C Nuclear Fuel - The Effects of Composition and Density</vt:lpstr>
      <vt:lpstr>Experimental</vt:lpstr>
      <vt:lpstr>Results</vt:lpstr>
      <vt:lpstr>Results – Mass Loss Rates</vt:lpstr>
      <vt:lpstr>Mass Loss Rate – The Effects of Density</vt:lpstr>
      <vt:lpstr>Mass Loss Rate</vt:lpstr>
      <vt:lpstr>Results – Microscopy</vt:lpstr>
      <vt:lpstr>Results – Microscopy</vt:lpstr>
      <vt:lpstr>Results – Microscopy</vt:lpstr>
      <vt:lpstr>Results - X-ray Diffraction</vt:lpstr>
      <vt:lpstr>Results - X-ray Diffraction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Boyette, Daniel A. (MSFC-CS10)[Media Fusion]</dc:creator>
  <cp:lastModifiedBy>Rosales, Jhonathan (MSFC-EM32)</cp:lastModifiedBy>
  <cp:revision>76</cp:revision>
  <dcterms:created xsi:type="dcterms:W3CDTF">2024-06-10T00:44:39Z</dcterms:created>
  <dcterms:modified xsi:type="dcterms:W3CDTF">2026-02-23T16:24:38Z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0x01010019E94459771058459C260E55B255B9CB</vt:lpwstr>
  </property>
</Properties>
</file>