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4"/>
  </p:sldMasterIdLst>
  <p:notesMasterIdLst>
    <p:notesMasterId r:id="rId13"/>
  </p:notesMasterIdLst>
  <p:handoutMasterIdLst>
    <p:handoutMasterId r:id="rId14"/>
  </p:handoutMasterIdLst>
  <p:sldIdLst>
    <p:sldId id="336" r:id="rId5"/>
    <p:sldId id="344" r:id="rId6"/>
    <p:sldId id="353" r:id="rId7"/>
    <p:sldId id="351" r:id="rId8"/>
    <p:sldId id="354" r:id="rId9"/>
    <p:sldId id="352" r:id="rId10"/>
    <p:sldId id="355" r:id="rId11"/>
    <p:sldId id="346" r:id="rId12"/>
  </p:sldIdLst>
  <p:sldSz cx="12192000" cy="6858000"/>
  <p:notesSz cx="7010400" cy="12039600"/>
  <p:defaultTextStyle>
    <a:defPPr>
      <a:defRPr lang="en-US"/>
    </a:defPPr>
    <a:lvl1pPr algn="l" rtl="0" eaLnBrk="0" fontAlgn="base" hangingPunct="0">
      <a:spcBef>
        <a:spcPct val="0"/>
      </a:spcBef>
      <a:spcAft>
        <a:spcPct val="0"/>
      </a:spcAft>
      <a:defRPr sz="1400" kern="1200">
        <a:solidFill>
          <a:schemeClr val="tx1"/>
        </a:solidFill>
        <a:latin typeface="Arial" panose="020B0604020202020204" pitchFamily="34" charset="0"/>
        <a:ea typeface="ヒラギノ角ゴ Pro W3" charset="-128"/>
        <a:cs typeface="+mn-cs"/>
      </a:defRPr>
    </a:lvl1pPr>
    <a:lvl2pPr marL="457200" algn="l" rtl="0" eaLnBrk="0" fontAlgn="base" hangingPunct="0">
      <a:spcBef>
        <a:spcPct val="0"/>
      </a:spcBef>
      <a:spcAft>
        <a:spcPct val="0"/>
      </a:spcAft>
      <a:defRPr sz="1400" kern="1200">
        <a:solidFill>
          <a:schemeClr val="tx1"/>
        </a:solidFill>
        <a:latin typeface="Arial" panose="020B0604020202020204" pitchFamily="34" charset="0"/>
        <a:ea typeface="ヒラギノ角ゴ Pro W3" charset="-128"/>
        <a:cs typeface="+mn-cs"/>
      </a:defRPr>
    </a:lvl2pPr>
    <a:lvl3pPr marL="914400" algn="l" rtl="0" eaLnBrk="0" fontAlgn="base" hangingPunct="0">
      <a:spcBef>
        <a:spcPct val="0"/>
      </a:spcBef>
      <a:spcAft>
        <a:spcPct val="0"/>
      </a:spcAft>
      <a:defRPr sz="1400" kern="1200">
        <a:solidFill>
          <a:schemeClr val="tx1"/>
        </a:solidFill>
        <a:latin typeface="Arial" panose="020B0604020202020204" pitchFamily="34" charset="0"/>
        <a:ea typeface="ヒラギノ角ゴ Pro W3" charset="-128"/>
        <a:cs typeface="+mn-cs"/>
      </a:defRPr>
    </a:lvl3pPr>
    <a:lvl4pPr marL="1371600" algn="l" rtl="0" eaLnBrk="0" fontAlgn="base" hangingPunct="0">
      <a:spcBef>
        <a:spcPct val="0"/>
      </a:spcBef>
      <a:spcAft>
        <a:spcPct val="0"/>
      </a:spcAft>
      <a:defRPr sz="1400" kern="1200">
        <a:solidFill>
          <a:schemeClr val="tx1"/>
        </a:solidFill>
        <a:latin typeface="Arial" panose="020B0604020202020204" pitchFamily="34" charset="0"/>
        <a:ea typeface="ヒラギノ角ゴ Pro W3" charset="-128"/>
        <a:cs typeface="+mn-cs"/>
      </a:defRPr>
    </a:lvl4pPr>
    <a:lvl5pPr marL="1828800" algn="l" rtl="0" eaLnBrk="0" fontAlgn="base" hangingPunct="0">
      <a:spcBef>
        <a:spcPct val="0"/>
      </a:spcBef>
      <a:spcAft>
        <a:spcPct val="0"/>
      </a:spcAft>
      <a:defRPr sz="1400" kern="1200">
        <a:solidFill>
          <a:schemeClr val="tx1"/>
        </a:solidFill>
        <a:latin typeface="Arial" panose="020B0604020202020204" pitchFamily="34" charset="0"/>
        <a:ea typeface="ヒラギノ角ゴ Pro W3" charset="-128"/>
        <a:cs typeface="+mn-cs"/>
      </a:defRPr>
    </a:lvl5pPr>
    <a:lvl6pPr marL="2286000" algn="l" defTabSz="914400" rtl="0" eaLnBrk="1" latinLnBrk="0" hangingPunct="1">
      <a:defRPr sz="1400" kern="1200">
        <a:solidFill>
          <a:schemeClr val="tx1"/>
        </a:solidFill>
        <a:latin typeface="Arial" panose="020B0604020202020204" pitchFamily="34" charset="0"/>
        <a:ea typeface="ヒラギノ角ゴ Pro W3" charset="-128"/>
        <a:cs typeface="+mn-cs"/>
      </a:defRPr>
    </a:lvl6pPr>
    <a:lvl7pPr marL="2743200" algn="l" defTabSz="914400" rtl="0" eaLnBrk="1" latinLnBrk="0" hangingPunct="1">
      <a:defRPr sz="1400" kern="1200">
        <a:solidFill>
          <a:schemeClr val="tx1"/>
        </a:solidFill>
        <a:latin typeface="Arial" panose="020B0604020202020204" pitchFamily="34" charset="0"/>
        <a:ea typeface="ヒラギノ角ゴ Pro W3" charset="-128"/>
        <a:cs typeface="+mn-cs"/>
      </a:defRPr>
    </a:lvl7pPr>
    <a:lvl8pPr marL="3200400" algn="l" defTabSz="914400" rtl="0" eaLnBrk="1" latinLnBrk="0" hangingPunct="1">
      <a:defRPr sz="1400" kern="1200">
        <a:solidFill>
          <a:schemeClr val="tx1"/>
        </a:solidFill>
        <a:latin typeface="Arial" panose="020B0604020202020204" pitchFamily="34" charset="0"/>
        <a:ea typeface="ヒラギノ角ゴ Pro W3" charset="-128"/>
        <a:cs typeface="+mn-cs"/>
      </a:defRPr>
    </a:lvl8pPr>
    <a:lvl9pPr marL="3657600" algn="l" defTabSz="914400" rtl="0" eaLnBrk="1" latinLnBrk="0" hangingPunct="1">
      <a:defRPr sz="1400" kern="1200">
        <a:solidFill>
          <a:schemeClr val="tx1"/>
        </a:solidFill>
        <a:latin typeface="Arial" panose="020B0604020202020204" pitchFamily="34" charset="0"/>
        <a:ea typeface="ヒラギノ角ゴ Pro W3"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792" userDrawn="1">
          <p15:clr>
            <a:srgbClr val="A4A3A4"/>
          </p15:clr>
        </p15:guide>
        <p15:guide id="2" pos="2208"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F09C537-4FE4-2A5F-D048-4BAD9F896963}" name="Roberts, Austin G. (JSC-EC111)[Jacobs Technology, Inc.]" initials="AR" userId="S::agrober2@ndc.nasa.gov::58c1850e-6771-4841-8e34-64ae59af91c8" providerId="AD"/>
  <p188:author id="{080DB6A5-322C-79B5-5EC4-218A38655EC3}" name="DeRees, Kelly A (JSC-AH712)" initials="KAD" userId="DeRees, Kelly A (JSC-AH712)" providerId="None"/>
  <p188:author id="{C8E86CB1-DBB6-952E-510C-A52A4B03B307}" name="Sanchez, Michael (JSC-EC711)" initials="SM" userId="S::masanc11@ndc.nasa.gov::a2d1e4cc-4b40-4efc-b335-166544390b76" providerId="AD"/>
  <p188:author id="{342AFFDC-DB49-AC32-7E21-E7B2F778FD65}" name="DeRees, Kelly (JSC-EC711)" initials="DK" userId="S::kderees@ndc.nasa.gov::52f09611-68f7-4410-8194-18b51fd8366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FF"/>
    <a:srgbClr val="FF3300"/>
    <a:srgbClr val="7030A0"/>
    <a:srgbClr val="FFCC00"/>
    <a:srgbClr val="C80000"/>
    <a:srgbClr val="92D050"/>
    <a:srgbClr val="E60404"/>
    <a:srgbClr val="FF6600"/>
    <a:srgbClr val="618FFD"/>
    <a:srgbClr val="009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100" d="100"/>
          <a:sy n="100" d="100"/>
        </p:scale>
        <p:origin x="990" y="318"/>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3792"/>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4A3C7431-3D77-4FF6-8F5A-B811D04369B6}"/>
              </a:ext>
            </a:extLst>
          </p:cNvPr>
          <p:cNvSpPr>
            <a:spLocks noChangeArrowheads="1"/>
          </p:cNvSpPr>
          <p:nvPr/>
        </p:nvSpPr>
        <p:spPr bwMode="auto">
          <a:xfrm>
            <a:off x="3120343" y="11463937"/>
            <a:ext cx="771302" cy="259304"/>
          </a:xfrm>
          <a:prstGeom prst="rect">
            <a:avLst/>
          </a:prstGeom>
          <a:noFill/>
          <a:ln>
            <a:noFill/>
          </a:ln>
        </p:spPr>
        <p:txBody>
          <a:bodyPr wrap="none" lIns="90615" tIns="46102" rIns="90615" bIns="46102">
            <a:spAutoFit/>
          </a:bodyPr>
          <a:lstStyle>
            <a:lvl1pPr defTabSz="909638">
              <a:defRPr sz="1400">
                <a:solidFill>
                  <a:schemeClr val="tx1"/>
                </a:solidFill>
                <a:latin typeface="Arial" panose="020B0604020202020204" pitchFamily="34" charset="0"/>
                <a:ea typeface="ヒラギノ角ゴ Pro W3" charset="-128"/>
              </a:defRPr>
            </a:lvl1pPr>
            <a:lvl2pPr marL="742950" indent="-285750" defTabSz="909638">
              <a:defRPr sz="1400">
                <a:solidFill>
                  <a:schemeClr val="tx1"/>
                </a:solidFill>
                <a:latin typeface="Arial" panose="020B0604020202020204" pitchFamily="34" charset="0"/>
                <a:ea typeface="ヒラギノ角ゴ Pro W3" charset="-128"/>
              </a:defRPr>
            </a:lvl2pPr>
            <a:lvl3pPr marL="1143000" indent="-228600" defTabSz="909638">
              <a:defRPr sz="1400">
                <a:solidFill>
                  <a:schemeClr val="tx1"/>
                </a:solidFill>
                <a:latin typeface="Arial" panose="020B0604020202020204" pitchFamily="34" charset="0"/>
                <a:ea typeface="ヒラギノ角ゴ Pro W3" charset="-128"/>
              </a:defRPr>
            </a:lvl3pPr>
            <a:lvl4pPr marL="1600200" indent="-228600" defTabSz="909638">
              <a:defRPr sz="1400">
                <a:solidFill>
                  <a:schemeClr val="tx1"/>
                </a:solidFill>
                <a:latin typeface="Arial" panose="020B0604020202020204" pitchFamily="34" charset="0"/>
                <a:ea typeface="ヒラギノ角ゴ Pro W3" charset="-128"/>
              </a:defRPr>
            </a:lvl4pPr>
            <a:lvl5pPr marL="2057400" indent="-228600" defTabSz="909638">
              <a:defRPr sz="1400">
                <a:solidFill>
                  <a:schemeClr val="tx1"/>
                </a:solidFill>
                <a:latin typeface="Arial" panose="020B0604020202020204" pitchFamily="34" charset="0"/>
                <a:ea typeface="ヒラギノ角ゴ Pro W3" charset="-128"/>
              </a:defRPr>
            </a:lvl5pPr>
            <a:lvl6pPr marL="2514600" indent="-228600" defTabSz="909638"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6pPr>
            <a:lvl7pPr marL="2971800" indent="-228600" defTabSz="909638"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7pPr>
            <a:lvl8pPr marL="3429000" indent="-228600" defTabSz="909638"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8pPr>
            <a:lvl9pPr marL="3886200" indent="-228600" defTabSz="909638"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9pPr>
          </a:lstStyle>
          <a:p>
            <a:pPr algn="ctr">
              <a:lnSpc>
                <a:spcPct val="90000"/>
              </a:lnSpc>
              <a:defRPr/>
            </a:pPr>
            <a:r>
              <a:rPr lang="en-US" altLang="en-US" sz="1200"/>
              <a:t>Page </a:t>
            </a:r>
            <a:fld id="{EB08ED4E-C2E3-4198-B0FA-9A6B60BCE9C0}" type="slidenum">
              <a:rPr lang="en-US" altLang="en-US" sz="1200" smtClean="0"/>
              <a:pPr algn="ctr">
                <a:lnSpc>
                  <a:spcPct val="90000"/>
                </a:lnSpc>
                <a:defRPr/>
              </a:pPr>
              <a:t>‹#›</a:t>
            </a:fld>
            <a:endParaRPr lang="en-US" altLang="en-US" sz="120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FA992E83-4F73-45E4-BA7F-57DDA6A64A22}"/>
              </a:ext>
            </a:extLst>
          </p:cNvPr>
          <p:cNvSpPr>
            <a:spLocks noChangeArrowheads="1"/>
          </p:cNvSpPr>
          <p:nvPr/>
        </p:nvSpPr>
        <p:spPr bwMode="auto">
          <a:xfrm>
            <a:off x="3120343" y="11463937"/>
            <a:ext cx="771302" cy="259304"/>
          </a:xfrm>
          <a:prstGeom prst="rect">
            <a:avLst/>
          </a:prstGeom>
          <a:noFill/>
          <a:ln>
            <a:noFill/>
          </a:ln>
        </p:spPr>
        <p:txBody>
          <a:bodyPr wrap="none" lIns="90615" tIns="46102" rIns="90615" bIns="46102">
            <a:spAutoFit/>
          </a:bodyPr>
          <a:lstStyle>
            <a:lvl1pPr defTabSz="909638">
              <a:defRPr sz="1400">
                <a:solidFill>
                  <a:schemeClr val="tx1"/>
                </a:solidFill>
                <a:latin typeface="Arial" panose="020B0604020202020204" pitchFamily="34" charset="0"/>
                <a:ea typeface="ヒラギノ角ゴ Pro W3" charset="-128"/>
              </a:defRPr>
            </a:lvl1pPr>
            <a:lvl2pPr marL="742950" indent="-285750" defTabSz="909638">
              <a:defRPr sz="1400">
                <a:solidFill>
                  <a:schemeClr val="tx1"/>
                </a:solidFill>
                <a:latin typeface="Arial" panose="020B0604020202020204" pitchFamily="34" charset="0"/>
                <a:ea typeface="ヒラギノ角ゴ Pro W3" charset="-128"/>
              </a:defRPr>
            </a:lvl2pPr>
            <a:lvl3pPr marL="1143000" indent="-228600" defTabSz="909638">
              <a:defRPr sz="1400">
                <a:solidFill>
                  <a:schemeClr val="tx1"/>
                </a:solidFill>
                <a:latin typeface="Arial" panose="020B0604020202020204" pitchFamily="34" charset="0"/>
                <a:ea typeface="ヒラギノ角ゴ Pro W3" charset="-128"/>
              </a:defRPr>
            </a:lvl3pPr>
            <a:lvl4pPr marL="1600200" indent="-228600" defTabSz="909638">
              <a:defRPr sz="1400">
                <a:solidFill>
                  <a:schemeClr val="tx1"/>
                </a:solidFill>
                <a:latin typeface="Arial" panose="020B0604020202020204" pitchFamily="34" charset="0"/>
                <a:ea typeface="ヒラギノ角ゴ Pro W3" charset="-128"/>
              </a:defRPr>
            </a:lvl4pPr>
            <a:lvl5pPr marL="2057400" indent="-228600" defTabSz="909638">
              <a:defRPr sz="1400">
                <a:solidFill>
                  <a:schemeClr val="tx1"/>
                </a:solidFill>
                <a:latin typeface="Arial" panose="020B0604020202020204" pitchFamily="34" charset="0"/>
                <a:ea typeface="ヒラギノ角ゴ Pro W3" charset="-128"/>
              </a:defRPr>
            </a:lvl5pPr>
            <a:lvl6pPr marL="2514600" indent="-228600" defTabSz="909638"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6pPr>
            <a:lvl7pPr marL="2971800" indent="-228600" defTabSz="909638"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7pPr>
            <a:lvl8pPr marL="3429000" indent="-228600" defTabSz="909638"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8pPr>
            <a:lvl9pPr marL="3886200" indent="-228600" defTabSz="909638"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9pPr>
          </a:lstStyle>
          <a:p>
            <a:pPr algn="ctr">
              <a:lnSpc>
                <a:spcPct val="90000"/>
              </a:lnSpc>
              <a:defRPr/>
            </a:pPr>
            <a:r>
              <a:rPr lang="en-US" altLang="en-US" sz="1200"/>
              <a:t>Page </a:t>
            </a:r>
            <a:fld id="{542BDE07-C454-45A9-8410-EAD1CDC6E9F6}" type="slidenum">
              <a:rPr lang="en-US" altLang="en-US" sz="1200" smtClean="0"/>
              <a:pPr algn="ctr">
                <a:lnSpc>
                  <a:spcPct val="90000"/>
                </a:lnSpc>
                <a:defRPr/>
              </a:pPr>
              <a:t>‹#›</a:t>
            </a:fld>
            <a:endParaRPr lang="en-US" altLang="en-US" sz="1200"/>
          </a:p>
        </p:txBody>
      </p:sp>
      <p:sp>
        <p:nvSpPr>
          <p:cNvPr id="11267" name="Rectangle 3">
            <a:extLst>
              <a:ext uri="{FF2B5EF4-FFF2-40B4-BE49-F238E27FC236}">
                <a16:creationId xmlns:a16="http://schemas.microsoft.com/office/drawing/2014/main" id="{BEF829C2-BBB6-42B3-B47F-5AF57DE46E85}"/>
              </a:ext>
            </a:extLst>
          </p:cNvPr>
          <p:cNvSpPr>
            <a:spLocks noGrp="1" noRot="1" noChangeAspect="1" noChangeArrowheads="1" noTextEdit="1"/>
          </p:cNvSpPr>
          <p:nvPr>
            <p:ph type="sldImg" idx="2"/>
          </p:nvPr>
        </p:nvSpPr>
        <p:spPr bwMode="auto">
          <a:xfrm>
            <a:off x="-492125" y="912813"/>
            <a:ext cx="7996238" cy="44989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2" name="Rectangle 4">
            <a:extLst>
              <a:ext uri="{FF2B5EF4-FFF2-40B4-BE49-F238E27FC236}">
                <a16:creationId xmlns:a16="http://schemas.microsoft.com/office/drawing/2014/main" id="{95442982-549A-4D11-9648-A18532407D15}"/>
              </a:ext>
            </a:extLst>
          </p:cNvPr>
          <p:cNvSpPr>
            <a:spLocks noGrp="1" noChangeArrowheads="1"/>
          </p:cNvSpPr>
          <p:nvPr>
            <p:ph type="body" sz="quarter" idx="3"/>
          </p:nvPr>
        </p:nvSpPr>
        <p:spPr bwMode="auto">
          <a:xfrm>
            <a:off x="933451" y="5717578"/>
            <a:ext cx="5141913" cy="5415353"/>
          </a:xfrm>
          <a:prstGeom prst="rect">
            <a:avLst/>
          </a:prstGeom>
          <a:noFill/>
          <a:ln w="9525">
            <a:noFill/>
            <a:miter lim="800000"/>
            <a:headEnd/>
            <a:tailEnd/>
          </a:ln>
          <a:effectLst/>
        </p:spPr>
        <p:txBody>
          <a:bodyPr vert="horz" wrap="square" lIns="95383" tIns="47691" rIns="95383" bIns="47691" numCol="1" anchor="t" anchorCtr="0" compatLnSpc="1">
            <a:prstTxWarp prst="textNoShape">
              <a:avLst/>
            </a:prstTxWarp>
          </a:bodyPr>
          <a:lstStyle/>
          <a:p>
            <a:pPr lvl="0"/>
            <a:r>
              <a:rPr lang="en-US" noProof="0"/>
              <a:t>Body Text</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ftr="0" dt="0"/>
  <p:notesStyle>
    <a:lvl1pPr algn="l" defTabSz="949325" rtl="0" eaLnBrk="0" fontAlgn="base" hangingPunct="0">
      <a:lnSpc>
        <a:spcPct val="87000"/>
      </a:lnSpc>
      <a:spcBef>
        <a:spcPct val="40000"/>
      </a:spcBef>
      <a:spcAft>
        <a:spcPct val="0"/>
      </a:spcAft>
      <a:defRPr sz="1200" kern="1200">
        <a:solidFill>
          <a:schemeClr val="tx1"/>
        </a:solidFill>
        <a:latin typeface="Arial" charset="0"/>
        <a:ea typeface="ヒラギノ角ゴ Pro W3" charset="-128"/>
        <a:cs typeface="ヒラギノ角ゴ Pro W3" charset="0"/>
      </a:defRPr>
    </a:lvl1pPr>
    <a:lvl2pPr marL="465138" algn="l" defTabSz="949325" rtl="0" eaLnBrk="0" fontAlgn="base" hangingPunct="0">
      <a:lnSpc>
        <a:spcPct val="87000"/>
      </a:lnSpc>
      <a:spcBef>
        <a:spcPct val="40000"/>
      </a:spcBef>
      <a:spcAft>
        <a:spcPct val="0"/>
      </a:spcAft>
      <a:defRPr sz="1200" kern="1200">
        <a:solidFill>
          <a:schemeClr val="tx1"/>
        </a:solidFill>
        <a:latin typeface="Arial" charset="0"/>
        <a:ea typeface="ヒラギノ角ゴ Pro W3" charset="-128"/>
        <a:cs typeface="ヒラギノ角ゴ Pro W3" charset="0"/>
      </a:defRPr>
    </a:lvl2pPr>
    <a:lvl3pPr marL="931863" algn="l" defTabSz="949325" rtl="0" eaLnBrk="0" fontAlgn="base" hangingPunct="0">
      <a:lnSpc>
        <a:spcPct val="87000"/>
      </a:lnSpc>
      <a:spcBef>
        <a:spcPct val="40000"/>
      </a:spcBef>
      <a:spcAft>
        <a:spcPct val="0"/>
      </a:spcAft>
      <a:defRPr sz="1200" kern="1200">
        <a:solidFill>
          <a:schemeClr val="tx1"/>
        </a:solidFill>
        <a:latin typeface="Arial" charset="0"/>
        <a:ea typeface="ヒラギノ角ゴ Pro W3" charset="-128"/>
        <a:cs typeface="ヒラギノ角ゴ Pro W3" charset="0"/>
      </a:defRPr>
    </a:lvl3pPr>
    <a:lvl4pPr marL="1397000" algn="l" defTabSz="949325" rtl="0" eaLnBrk="0" fontAlgn="base" hangingPunct="0">
      <a:lnSpc>
        <a:spcPct val="87000"/>
      </a:lnSpc>
      <a:spcBef>
        <a:spcPct val="40000"/>
      </a:spcBef>
      <a:spcAft>
        <a:spcPct val="0"/>
      </a:spcAft>
      <a:defRPr sz="1200" kern="1200">
        <a:solidFill>
          <a:schemeClr val="tx1"/>
        </a:solidFill>
        <a:latin typeface="Arial" charset="0"/>
        <a:ea typeface="ヒラギノ角ゴ Pro W3" charset="-128"/>
        <a:cs typeface="ヒラギノ角ゴ Pro W3" charset="0"/>
      </a:defRPr>
    </a:lvl4pPr>
    <a:lvl5pPr marL="1862138" algn="l" defTabSz="949325" rtl="0" eaLnBrk="0" fontAlgn="base" hangingPunct="0">
      <a:lnSpc>
        <a:spcPct val="87000"/>
      </a:lnSpc>
      <a:spcBef>
        <a:spcPct val="40000"/>
      </a:spcBef>
      <a:spcAft>
        <a:spcPct val="0"/>
      </a:spcAft>
      <a:defRPr sz="1200" kern="1200">
        <a:solidFill>
          <a:schemeClr val="tx1"/>
        </a:solidFill>
        <a:latin typeface="Arial" charset="0"/>
        <a:ea typeface="ヒラギノ角ゴ Pro W3" charset="-128"/>
        <a:cs typeface="ヒラギノ角ゴ Pro W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0BDD25-BA50-955F-B1F0-F8B2E428B8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25C3C3-905E-06B6-6E29-7FB5A4B41E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83D008-792C-193E-8490-4DE4DDC6871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76275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88F6F-AD13-58D4-B83F-F8F497326A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6F82C9-88A7-47FE-019D-7645AB9615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C3D73E-18F0-ECE7-AD68-9E6EDAA883A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349120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BEE33-83D5-E543-F994-DB1CC20898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2C0F43-3CBB-7C31-7B87-0180DB7365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9B807C-6691-DC7C-4373-7CA40C90035A}"/>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71677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4C0C7-DDED-4C65-277D-B45BB59FDB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D1FDFA-77B2-3CC0-252F-403AE33093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2CA30F-0ADA-EADC-80CF-01ECCC0D62D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324637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DC6BDBC-B8D5-A5A3-05E1-8F71AB099B1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7" name="Line 5">
            <a:extLst>
              <a:ext uri="{FF2B5EF4-FFF2-40B4-BE49-F238E27FC236}">
                <a16:creationId xmlns:a16="http://schemas.microsoft.com/office/drawing/2014/main" id="{5F592F87-AC4A-4764-9738-F9C16B712AF6}"/>
              </a:ext>
            </a:extLst>
          </p:cNvPr>
          <p:cNvSpPr>
            <a:spLocks noChangeShapeType="1"/>
          </p:cNvSpPr>
          <p:nvPr userDrawn="1"/>
        </p:nvSpPr>
        <p:spPr bwMode="auto">
          <a:xfrm flipH="1">
            <a:off x="514351" y="6399213"/>
            <a:ext cx="11059583"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400"/>
          </a:p>
        </p:txBody>
      </p:sp>
      <p:pic>
        <p:nvPicPr>
          <p:cNvPr id="4" name="Picture 24" descr="Meatball_(HQ_ppt no shadow).png">
            <a:extLst>
              <a:ext uri="{FF2B5EF4-FFF2-40B4-BE49-F238E27FC236}">
                <a16:creationId xmlns:a16="http://schemas.microsoft.com/office/drawing/2014/main" id="{FAF332CA-2BEF-CBA0-58ED-79CE09EAA9A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000552" y="65646"/>
            <a:ext cx="1082417" cy="888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B1A2A4C9-AA17-8116-8336-3ABAB855ED6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017165" y="65646"/>
            <a:ext cx="852120" cy="984775"/>
          </a:xfrm>
          <a:prstGeom prst="rect">
            <a:avLst/>
          </a:prstGeom>
        </p:spPr>
      </p:pic>
      <p:pic>
        <p:nvPicPr>
          <p:cNvPr id="5" name="Picture 4">
            <a:extLst>
              <a:ext uri="{FF2B5EF4-FFF2-40B4-BE49-F238E27FC236}">
                <a16:creationId xmlns:a16="http://schemas.microsoft.com/office/drawing/2014/main" id="{01705B3B-C25C-32F7-D243-C089992D235F}"/>
              </a:ext>
            </a:extLst>
          </p:cNvPr>
          <p:cNvPicPr>
            <a:picLocks noChangeAspect="1"/>
          </p:cNvPicPr>
          <p:nvPr userDrawn="1"/>
        </p:nvPicPr>
        <p:blipFill>
          <a:blip r:embed="rId5"/>
          <a:stretch>
            <a:fillRect/>
          </a:stretch>
        </p:blipFill>
        <p:spPr>
          <a:xfrm>
            <a:off x="9967293" y="45382"/>
            <a:ext cx="935250" cy="936442"/>
          </a:xfrm>
          <a:prstGeom prst="rect">
            <a:avLst/>
          </a:prstGeom>
        </p:spPr>
      </p:pic>
    </p:spTree>
    <p:extLst>
      <p:ext uri="{BB962C8B-B14F-4D97-AF65-F5344CB8AC3E}">
        <p14:creationId xmlns:p14="http://schemas.microsoft.com/office/powerpoint/2010/main" val="297415259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DC6BDBC-B8D5-A5A3-05E1-8F71AB099B1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7" name="Line 5">
            <a:extLst>
              <a:ext uri="{FF2B5EF4-FFF2-40B4-BE49-F238E27FC236}">
                <a16:creationId xmlns:a16="http://schemas.microsoft.com/office/drawing/2014/main" id="{5F592F87-AC4A-4764-9738-F9C16B712AF6}"/>
              </a:ext>
            </a:extLst>
          </p:cNvPr>
          <p:cNvSpPr>
            <a:spLocks noChangeShapeType="1"/>
          </p:cNvSpPr>
          <p:nvPr userDrawn="1"/>
        </p:nvSpPr>
        <p:spPr bwMode="auto">
          <a:xfrm flipH="1">
            <a:off x="514351" y="6399213"/>
            <a:ext cx="11059583"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400"/>
          </a:p>
        </p:txBody>
      </p:sp>
      <p:pic>
        <p:nvPicPr>
          <p:cNvPr id="4" name="Picture 24" descr="Meatball_(HQ_ppt no shadow).png">
            <a:extLst>
              <a:ext uri="{FF2B5EF4-FFF2-40B4-BE49-F238E27FC236}">
                <a16:creationId xmlns:a16="http://schemas.microsoft.com/office/drawing/2014/main" id="{FAF332CA-2BEF-CBA0-58ED-79CE09EAA9A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000552" y="65646"/>
            <a:ext cx="1082417" cy="888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3">
            <a:extLst>
              <a:ext uri="{FF2B5EF4-FFF2-40B4-BE49-F238E27FC236}">
                <a16:creationId xmlns:a16="http://schemas.microsoft.com/office/drawing/2014/main" id="{A4CE5E15-8FFA-D046-1A2A-8A3B66143C48}"/>
              </a:ext>
            </a:extLst>
          </p:cNvPr>
          <p:cNvSpPr>
            <a:spLocks noGrp="1"/>
          </p:cNvSpPr>
          <p:nvPr>
            <p:ph type="ftr" sz="quarter" idx="3"/>
          </p:nvPr>
        </p:nvSpPr>
        <p:spPr>
          <a:xfrm>
            <a:off x="2107097" y="6443198"/>
            <a:ext cx="7593494" cy="414802"/>
          </a:xfrm>
          <a:prstGeom prst="rect">
            <a:avLst/>
          </a:prstGeom>
        </p:spPr>
        <p:txBody>
          <a:bodyPr/>
          <a:lstStyle>
            <a:lvl1pPr algn="ctr">
              <a:defRPr>
                <a:solidFill>
                  <a:schemeClr val="bg1">
                    <a:lumMod val="75000"/>
                  </a:schemeClr>
                </a:solidFill>
              </a:defRPr>
            </a:lvl1pPr>
          </a:lstStyle>
          <a:p>
            <a:r>
              <a:rPr lang="en-US" b="0" i="0" u="none" strike="noStrike">
                <a:solidFill>
                  <a:srgbClr val="000000"/>
                </a:solidFill>
                <a:effectLst/>
                <a:latin typeface="Arial" panose="020B0604020202020204" pitchFamily="34" charset="0"/>
              </a:rPr>
              <a:t>EXPORT CONTROLLED: See Destination Control Statement on the front page</a:t>
            </a:r>
            <a:endParaRPr lang="en-US"/>
          </a:p>
        </p:txBody>
      </p:sp>
      <p:pic>
        <p:nvPicPr>
          <p:cNvPr id="11" name="Picture 10">
            <a:extLst>
              <a:ext uri="{FF2B5EF4-FFF2-40B4-BE49-F238E27FC236}">
                <a16:creationId xmlns:a16="http://schemas.microsoft.com/office/drawing/2014/main" id="{B1A2A4C9-AA17-8116-8336-3ABAB855ED6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017165" y="65646"/>
            <a:ext cx="852120" cy="984775"/>
          </a:xfrm>
          <a:prstGeom prst="rect">
            <a:avLst/>
          </a:prstGeom>
        </p:spPr>
      </p:pic>
      <p:pic>
        <p:nvPicPr>
          <p:cNvPr id="3" name="Picture 2">
            <a:extLst>
              <a:ext uri="{FF2B5EF4-FFF2-40B4-BE49-F238E27FC236}">
                <a16:creationId xmlns:a16="http://schemas.microsoft.com/office/drawing/2014/main" id="{E033D01D-BB21-3600-8D59-DA06CFA9936F}"/>
              </a:ext>
            </a:extLst>
          </p:cNvPr>
          <p:cNvPicPr>
            <a:picLocks noChangeAspect="1"/>
          </p:cNvPicPr>
          <p:nvPr userDrawn="1"/>
        </p:nvPicPr>
        <p:blipFill>
          <a:blip r:embed="rId5"/>
          <a:stretch>
            <a:fillRect/>
          </a:stretch>
        </p:blipFill>
        <p:spPr>
          <a:xfrm>
            <a:off x="9967293" y="45382"/>
            <a:ext cx="935250" cy="936442"/>
          </a:xfrm>
          <a:prstGeom prst="rect">
            <a:avLst/>
          </a:prstGeom>
        </p:spPr>
      </p:pic>
    </p:spTree>
    <p:extLst>
      <p:ext uri="{BB962C8B-B14F-4D97-AF65-F5344CB8AC3E}">
        <p14:creationId xmlns:p14="http://schemas.microsoft.com/office/powerpoint/2010/main" val="2814626910"/>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with board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EC970D8-D184-2568-9DC5-AFCE3CB3114E}"/>
              </a:ext>
            </a:extLst>
          </p:cNvPr>
          <p:cNvPicPr>
            <a:picLocks noChangeAspect="1"/>
          </p:cNvPicPr>
          <p:nvPr userDrawn="1"/>
        </p:nvPicPr>
        <p:blipFill rotWithShape="1">
          <a:blip r:embed="rId2"/>
          <a:srcRect l="510"/>
          <a:stretch/>
        </p:blipFill>
        <p:spPr>
          <a:xfrm>
            <a:off x="0" y="-1498"/>
            <a:ext cx="12192000" cy="6369295"/>
          </a:xfrm>
          <a:prstGeom prst="rect">
            <a:avLst/>
          </a:prstGeom>
        </p:spPr>
      </p:pic>
      <p:sp>
        <p:nvSpPr>
          <p:cNvPr id="5" name="Line 5">
            <a:extLst>
              <a:ext uri="{FF2B5EF4-FFF2-40B4-BE49-F238E27FC236}">
                <a16:creationId xmlns:a16="http://schemas.microsoft.com/office/drawing/2014/main" id="{939631EA-F4CF-4E63-B463-E7184C3D5329}"/>
              </a:ext>
            </a:extLst>
          </p:cNvPr>
          <p:cNvSpPr>
            <a:spLocks noChangeShapeType="1"/>
          </p:cNvSpPr>
          <p:nvPr/>
        </p:nvSpPr>
        <p:spPr bwMode="auto">
          <a:xfrm flipH="1">
            <a:off x="514351" y="6399213"/>
            <a:ext cx="11059583"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400"/>
          </a:p>
        </p:txBody>
      </p:sp>
      <p:sp>
        <p:nvSpPr>
          <p:cNvPr id="6" name="Rectangle 6">
            <a:extLst>
              <a:ext uri="{FF2B5EF4-FFF2-40B4-BE49-F238E27FC236}">
                <a16:creationId xmlns:a16="http://schemas.microsoft.com/office/drawing/2014/main" id="{EB230D5F-D1F6-4309-A170-AEF97623C1AF}"/>
              </a:ext>
            </a:extLst>
          </p:cNvPr>
          <p:cNvSpPr>
            <a:spLocks noChangeArrowheads="1"/>
          </p:cNvSpPr>
          <p:nvPr/>
        </p:nvSpPr>
        <p:spPr bwMode="auto">
          <a:xfrm>
            <a:off x="495301" y="6399214"/>
            <a:ext cx="905698" cy="243656"/>
          </a:xfrm>
          <a:prstGeom prst="rect">
            <a:avLst/>
          </a:prstGeom>
          <a:noFill/>
          <a:ln>
            <a:noFill/>
          </a:ln>
        </p:spPr>
        <p:txBody>
          <a:bodyPr wrap="none" lIns="90488" tIns="44450" rIns="90488" bIns="44450">
            <a:spAutoFit/>
          </a:bodyPr>
          <a:lstStyle>
            <a:lvl1pPr>
              <a:defRPr sz="1400">
                <a:solidFill>
                  <a:schemeClr val="tx1"/>
                </a:solidFill>
                <a:latin typeface="Arial" panose="020B0604020202020204" pitchFamily="34" charset="0"/>
                <a:ea typeface="ヒラギノ角ゴ Pro W3" charset="-128"/>
              </a:defRPr>
            </a:lvl1pPr>
            <a:lvl2pPr marL="742950" indent="-285750">
              <a:defRPr sz="1400">
                <a:solidFill>
                  <a:schemeClr val="tx1"/>
                </a:solidFill>
                <a:latin typeface="Arial" panose="020B0604020202020204" pitchFamily="34" charset="0"/>
                <a:ea typeface="ヒラギノ角ゴ Pro W3" charset="-128"/>
              </a:defRPr>
            </a:lvl2pPr>
            <a:lvl3pPr marL="1143000" indent="-228600">
              <a:defRPr sz="1400">
                <a:solidFill>
                  <a:schemeClr val="tx1"/>
                </a:solidFill>
                <a:latin typeface="Arial" panose="020B0604020202020204" pitchFamily="34" charset="0"/>
                <a:ea typeface="ヒラギノ角ゴ Pro W3" charset="-128"/>
              </a:defRPr>
            </a:lvl3pPr>
            <a:lvl4pPr marL="1600200" indent="-228600">
              <a:defRPr sz="1400">
                <a:solidFill>
                  <a:schemeClr val="tx1"/>
                </a:solidFill>
                <a:latin typeface="Arial" panose="020B0604020202020204" pitchFamily="34" charset="0"/>
                <a:ea typeface="ヒラギノ角ゴ Pro W3" charset="-128"/>
              </a:defRPr>
            </a:lvl4pPr>
            <a:lvl5pPr marL="2057400" indent="-228600">
              <a:defRPr sz="1400">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9pPr>
          </a:lstStyle>
          <a:p>
            <a:pPr>
              <a:defRPr/>
            </a:pPr>
            <a:r>
              <a:rPr lang="en-US" altLang="en-US" sz="1000"/>
              <a:t>Page No. </a:t>
            </a:r>
            <a:fld id="{62225054-704D-4926-86CF-2113E50B5253}" type="slidenum">
              <a:rPr lang="en-US" altLang="en-US" sz="1000" smtClean="0"/>
              <a:pPr>
                <a:defRPr/>
              </a:pPr>
              <a:t>‹#›</a:t>
            </a:fld>
            <a:endParaRPr lang="en-US" altLang="en-US" sz="1000"/>
          </a:p>
        </p:txBody>
      </p:sp>
      <p:sp>
        <p:nvSpPr>
          <p:cNvPr id="10" name="Line 5">
            <a:extLst>
              <a:ext uri="{FF2B5EF4-FFF2-40B4-BE49-F238E27FC236}">
                <a16:creationId xmlns:a16="http://schemas.microsoft.com/office/drawing/2014/main" id="{3EA6E399-431F-47CD-888E-657378B88820}"/>
              </a:ext>
            </a:extLst>
          </p:cNvPr>
          <p:cNvSpPr>
            <a:spLocks noChangeShapeType="1"/>
          </p:cNvSpPr>
          <p:nvPr/>
        </p:nvSpPr>
        <p:spPr bwMode="auto">
          <a:xfrm flipH="1">
            <a:off x="514351" y="6399213"/>
            <a:ext cx="11059583"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400"/>
          </a:p>
        </p:txBody>
      </p:sp>
      <p:sp>
        <p:nvSpPr>
          <p:cNvPr id="4" name="Footer Placeholder 3">
            <a:extLst>
              <a:ext uri="{FF2B5EF4-FFF2-40B4-BE49-F238E27FC236}">
                <a16:creationId xmlns:a16="http://schemas.microsoft.com/office/drawing/2014/main" id="{6A6D1B23-0E90-4D04-8048-7DCCBC73B93C}"/>
              </a:ext>
            </a:extLst>
          </p:cNvPr>
          <p:cNvSpPr>
            <a:spLocks noGrp="1"/>
          </p:cNvSpPr>
          <p:nvPr>
            <p:ph type="ftr" sz="quarter" idx="10"/>
          </p:nvPr>
        </p:nvSpPr>
        <p:spPr>
          <a:xfrm>
            <a:off x="2107097" y="6443198"/>
            <a:ext cx="7593494" cy="414802"/>
          </a:xfrm>
          <a:prstGeom prst="rect">
            <a:avLst/>
          </a:prstGeom>
        </p:spPr>
        <p:txBody>
          <a:bodyPr/>
          <a:lstStyle>
            <a:lvl1pPr>
              <a:defRPr/>
            </a:lvl1pPr>
          </a:lstStyle>
          <a:p>
            <a:r>
              <a:rPr lang="en-US"/>
              <a:t>EXPORT CONTROLLED: See Destination Control Statement on the front page</a:t>
            </a:r>
          </a:p>
        </p:txBody>
      </p:sp>
      <p:pic>
        <p:nvPicPr>
          <p:cNvPr id="11" name="Picture 24" descr="Meatball_(HQ_ppt no shadow).png">
            <a:extLst>
              <a:ext uri="{FF2B5EF4-FFF2-40B4-BE49-F238E27FC236}">
                <a16:creationId xmlns:a16="http://schemas.microsoft.com/office/drawing/2014/main" id="{E4E781D2-CE62-CC84-B01E-7E309036AEC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7376" y="85535"/>
            <a:ext cx="987473" cy="810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8">
            <a:extLst>
              <a:ext uri="{FF2B5EF4-FFF2-40B4-BE49-F238E27FC236}">
                <a16:creationId xmlns:a16="http://schemas.microsoft.com/office/drawing/2014/main" id="{FA4D87C2-B8C3-AD05-2BC6-5B0BEF465814}"/>
              </a:ext>
            </a:extLst>
          </p:cNvPr>
          <p:cNvSpPr>
            <a:spLocks noGrp="1"/>
          </p:cNvSpPr>
          <p:nvPr>
            <p:ph type="title"/>
          </p:nvPr>
        </p:nvSpPr>
        <p:spPr>
          <a:xfrm>
            <a:off x="2927015" y="365125"/>
            <a:ext cx="6369386" cy="519967"/>
          </a:xfrm>
          <a:prstGeom prst="rect">
            <a:avLst/>
          </a:prstGeom>
        </p:spPr>
        <p:txBody>
          <a:bodyPr/>
          <a:lstStyle>
            <a:lvl1pPr>
              <a:defRPr>
                <a:solidFill>
                  <a:schemeClr val="bg1"/>
                </a:solidFill>
              </a:defRPr>
            </a:lvl1pPr>
          </a:lstStyle>
          <a:p>
            <a:r>
              <a:rPr lang="en-US"/>
              <a:t>Click to edit Master title style</a:t>
            </a:r>
          </a:p>
        </p:txBody>
      </p:sp>
      <p:pic>
        <p:nvPicPr>
          <p:cNvPr id="13" name="Picture 12">
            <a:extLst>
              <a:ext uri="{FF2B5EF4-FFF2-40B4-BE49-F238E27FC236}">
                <a16:creationId xmlns:a16="http://schemas.microsoft.com/office/drawing/2014/main" id="{25695330-5676-8C82-C9CD-CA5BD107C2C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013313" y="84229"/>
            <a:ext cx="768474" cy="888107"/>
          </a:xfrm>
          <a:prstGeom prst="rect">
            <a:avLst/>
          </a:prstGeom>
        </p:spPr>
      </p:pic>
      <p:sp useBgFill="1">
        <p:nvSpPr>
          <p:cNvPr id="14" name="Content Placeholder 2">
            <a:extLst>
              <a:ext uri="{FF2B5EF4-FFF2-40B4-BE49-F238E27FC236}">
                <a16:creationId xmlns:a16="http://schemas.microsoft.com/office/drawing/2014/main" id="{2E6BF26D-E95B-D0B9-C43F-285BD5DCAFA3}"/>
              </a:ext>
            </a:extLst>
          </p:cNvPr>
          <p:cNvSpPr>
            <a:spLocks noGrp="1"/>
          </p:cNvSpPr>
          <p:nvPr>
            <p:ph idx="1"/>
          </p:nvPr>
        </p:nvSpPr>
        <p:spPr>
          <a:xfrm>
            <a:off x="1031631" y="1219200"/>
            <a:ext cx="10843694" cy="5086350"/>
          </a:xfrm>
        </p:spPr>
        <p:txBody>
          <a:bodyPr/>
          <a:lstStyle>
            <a:lvl2pPr marL="857250" indent="-342900">
              <a:buFont typeface="Arial" panose="020B0604020202020204" pitchFamily="34" charset="0"/>
              <a:buChar char="–"/>
              <a:defRPr/>
            </a:lvl2pPr>
            <a:lvl3pPr marL="1200150" indent="-285750">
              <a:buFont typeface="Arial" panose="020B0604020202020204" pitchFamily="34" charset="0"/>
              <a:buChar char="•"/>
              <a:defRPr/>
            </a:lvl3pPr>
            <a:lvl4pPr marL="1600200" indent="-285750">
              <a:buFont typeface="Arial" panose="020B0604020202020204" pitchFamily="34" charset="0"/>
              <a:buChar char="–"/>
              <a:defRPr baseline="0"/>
            </a:lvl4pPr>
            <a:lvl5pPr marL="1771650" indent="-171450">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3368D8FC-DA98-970D-74CB-C24CF51CA033}"/>
              </a:ext>
            </a:extLst>
          </p:cNvPr>
          <p:cNvPicPr>
            <a:picLocks noChangeAspect="1"/>
          </p:cNvPicPr>
          <p:nvPr userDrawn="1"/>
        </p:nvPicPr>
        <p:blipFill>
          <a:blip r:embed="rId5"/>
          <a:stretch>
            <a:fillRect/>
          </a:stretch>
        </p:blipFill>
        <p:spPr>
          <a:xfrm>
            <a:off x="1083628" y="85535"/>
            <a:ext cx="809176" cy="810207"/>
          </a:xfrm>
          <a:prstGeom prst="rect">
            <a:avLst/>
          </a:prstGeom>
        </p:spPr>
      </p:pic>
    </p:spTree>
    <p:extLst>
      <p:ext uri="{BB962C8B-B14F-4D97-AF65-F5344CB8AC3E}">
        <p14:creationId xmlns:p14="http://schemas.microsoft.com/office/powerpoint/2010/main" val="3111401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wo Content with boarder">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EA59B1F-5C19-DB60-6296-4F3B129DD5E1}"/>
              </a:ext>
            </a:extLst>
          </p:cNvPr>
          <p:cNvPicPr>
            <a:picLocks noChangeAspect="1"/>
          </p:cNvPicPr>
          <p:nvPr userDrawn="1"/>
        </p:nvPicPr>
        <p:blipFill rotWithShape="1">
          <a:blip r:embed="rId2"/>
          <a:srcRect l="510"/>
          <a:stretch/>
        </p:blipFill>
        <p:spPr>
          <a:xfrm>
            <a:off x="0" y="-1498"/>
            <a:ext cx="12192000" cy="6369295"/>
          </a:xfrm>
          <a:prstGeom prst="rect">
            <a:avLst/>
          </a:prstGeom>
        </p:spPr>
      </p:pic>
      <p:sp>
        <p:nvSpPr>
          <p:cNvPr id="6" name="Line 5">
            <a:extLst>
              <a:ext uri="{FF2B5EF4-FFF2-40B4-BE49-F238E27FC236}">
                <a16:creationId xmlns:a16="http://schemas.microsoft.com/office/drawing/2014/main" id="{90D0A75A-CA44-4FBE-BC7A-045C7348FE46}"/>
              </a:ext>
            </a:extLst>
          </p:cNvPr>
          <p:cNvSpPr>
            <a:spLocks noChangeShapeType="1"/>
          </p:cNvSpPr>
          <p:nvPr/>
        </p:nvSpPr>
        <p:spPr bwMode="auto">
          <a:xfrm flipH="1">
            <a:off x="514351" y="6399213"/>
            <a:ext cx="11059583"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400"/>
          </a:p>
        </p:txBody>
      </p:sp>
      <p:sp>
        <p:nvSpPr>
          <p:cNvPr id="7" name="Rectangle 6">
            <a:extLst>
              <a:ext uri="{FF2B5EF4-FFF2-40B4-BE49-F238E27FC236}">
                <a16:creationId xmlns:a16="http://schemas.microsoft.com/office/drawing/2014/main" id="{37F2CE25-ED8A-4EEC-B1EE-31F51DB94423}"/>
              </a:ext>
            </a:extLst>
          </p:cNvPr>
          <p:cNvSpPr>
            <a:spLocks noChangeArrowheads="1"/>
          </p:cNvSpPr>
          <p:nvPr/>
        </p:nvSpPr>
        <p:spPr bwMode="auto">
          <a:xfrm>
            <a:off x="495300" y="6399214"/>
            <a:ext cx="905698" cy="243656"/>
          </a:xfrm>
          <a:prstGeom prst="rect">
            <a:avLst/>
          </a:prstGeom>
          <a:noFill/>
          <a:ln>
            <a:noFill/>
          </a:ln>
        </p:spPr>
        <p:txBody>
          <a:bodyPr wrap="none" lIns="90488" tIns="44450" rIns="90488" bIns="44450">
            <a:spAutoFit/>
          </a:bodyPr>
          <a:lstStyle>
            <a:lvl1pPr>
              <a:defRPr sz="1400">
                <a:solidFill>
                  <a:schemeClr val="tx1"/>
                </a:solidFill>
                <a:latin typeface="Arial" panose="020B0604020202020204" pitchFamily="34" charset="0"/>
                <a:ea typeface="ヒラギノ角ゴ Pro W3" charset="-128"/>
              </a:defRPr>
            </a:lvl1pPr>
            <a:lvl2pPr marL="742950" indent="-285750">
              <a:defRPr sz="1400">
                <a:solidFill>
                  <a:schemeClr val="tx1"/>
                </a:solidFill>
                <a:latin typeface="Arial" panose="020B0604020202020204" pitchFamily="34" charset="0"/>
                <a:ea typeface="ヒラギノ角ゴ Pro W3" charset="-128"/>
              </a:defRPr>
            </a:lvl2pPr>
            <a:lvl3pPr marL="1143000" indent="-228600">
              <a:defRPr sz="1400">
                <a:solidFill>
                  <a:schemeClr val="tx1"/>
                </a:solidFill>
                <a:latin typeface="Arial" panose="020B0604020202020204" pitchFamily="34" charset="0"/>
                <a:ea typeface="ヒラギノ角ゴ Pro W3" charset="-128"/>
              </a:defRPr>
            </a:lvl3pPr>
            <a:lvl4pPr marL="1600200" indent="-228600">
              <a:defRPr sz="1400">
                <a:solidFill>
                  <a:schemeClr val="tx1"/>
                </a:solidFill>
                <a:latin typeface="Arial" panose="020B0604020202020204" pitchFamily="34" charset="0"/>
                <a:ea typeface="ヒラギノ角ゴ Pro W3" charset="-128"/>
              </a:defRPr>
            </a:lvl4pPr>
            <a:lvl5pPr marL="2057400" indent="-228600">
              <a:defRPr sz="1400">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9pPr>
          </a:lstStyle>
          <a:p>
            <a:pPr>
              <a:defRPr/>
            </a:pPr>
            <a:r>
              <a:rPr lang="en-US" altLang="en-US" sz="1000"/>
              <a:t>Page No. </a:t>
            </a:r>
            <a:fld id="{D94CB8A4-892A-4C04-A5EB-37AA1BCC564A}" type="slidenum">
              <a:rPr lang="en-US" altLang="en-US" sz="1000" smtClean="0"/>
              <a:pPr>
                <a:defRPr/>
              </a:pPr>
              <a:t>‹#›</a:t>
            </a:fld>
            <a:endParaRPr lang="en-US" altLang="en-US" sz="1000"/>
          </a:p>
        </p:txBody>
      </p:sp>
      <p:sp>
        <p:nvSpPr>
          <p:cNvPr id="10" name="Footer Placeholder 3">
            <a:extLst>
              <a:ext uri="{FF2B5EF4-FFF2-40B4-BE49-F238E27FC236}">
                <a16:creationId xmlns:a16="http://schemas.microsoft.com/office/drawing/2014/main" id="{675FE1F0-6CE6-A025-CAD0-C9DE2CF8B091}"/>
              </a:ext>
            </a:extLst>
          </p:cNvPr>
          <p:cNvSpPr>
            <a:spLocks noGrp="1"/>
          </p:cNvSpPr>
          <p:nvPr>
            <p:ph type="ftr" sz="quarter" idx="3"/>
          </p:nvPr>
        </p:nvSpPr>
        <p:spPr>
          <a:xfrm>
            <a:off x="2107097" y="6443198"/>
            <a:ext cx="7593494" cy="414802"/>
          </a:xfrm>
          <a:prstGeom prst="rect">
            <a:avLst/>
          </a:prstGeom>
        </p:spPr>
        <p:txBody>
          <a:bodyPr/>
          <a:lstStyle>
            <a:lvl1pPr algn="ctr">
              <a:defRPr>
                <a:solidFill>
                  <a:schemeClr val="bg1">
                    <a:lumMod val="75000"/>
                  </a:schemeClr>
                </a:solidFill>
              </a:defRPr>
            </a:lvl1pPr>
          </a:lstStyle>
          <a:p>
            <a:r>
              <a:rPr lang="en-US"/>
              <a:t>EXPORT CONTROLLED: See Destination Control Statement on the front page</a:t>
            </a:r>
          </a:p>
        </p:txBody>
      </p:sp>
      <p:pic>
        <p:nvPicPr>
          <p:cNvPr id="22" name="Picture 24" descr="Meatball_(HQ_ppt no shadow).png">
            <a:extLst>
              <a:ext uri="{FF2B5EF4-FFF2-40B4-BE49-F238E27FC236}">
                <a16:creationId xmlns:a16="http://schemas.microsoft.com/office/drawing/2014/main" id="{C787D118-A003-8A5C-5CF1-AC0C1E53FF1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7376" y="85535"/>
            <a:ext cx="987473" cy="810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itle 8">
            <a:extLst>
              <a:ext uri="{FF2B5EF4-FFF2-40B4-BE49-F238E27FC236}">
                <a16:creationId xmlns:a16="http://schemas.microsoft.com/office/drawing/2014/main" id="{924A2988-E06A-9651-C6E3-FDEC4EEA2F45}"/>
              </a:ext>
            </a:extLst>
          </p:cNvPr>
          <p:cNvSpPr>
            <a:spLocks noGrp="1"/>
          </p:cNvSpPr>
          <p:nvPr>
            <p:ph type="title"/>
          </p:nvPr>
        </p:nvSpPr>
        <p:spPr>
          <a:xfrm>
            <a:off x="2927015" y="365125"/>
            <a:ext cx="6369386" cy="519967"/>
          </a:xfrm>
          <a:prstGeom prst="rect">
            <a:avLst/>
          </a:prstGeom>
        </p:spPr>
        <p:txBody>
          <a:bodyPr/>
          <a:lstStyle>
            <a:lvl1pPr>
              <a:defRPr>
                <a:solidFill>
                  <a:schemeClr val="bg1"/>
                </a:solidFill>
              </a:defRPr>
            </a:lvl1pPr>
          </a:lstStyle>
          <a:p>
            <a:r>
              <a:rPr lang="en-US"/>
              <a:t>Click to edit Master title style</a:t>
            </a:r>
          </a:p>
        </p:txBody>
      </p:sp>
      <p:pic>
        <p:nvPicPr>
          <p:cNvPr id="24" name="Picture 23">
            <a:extLst>
              <a:ext uri="{FF2B5EF4-FFF2-40B4-BE49-F238E27FC236}">
                <a16:creationId xmlns:a16="http://schemas.microsoft.com/office/drawing/2014/main" id="{C4112557-FB80-BA82-71E0-8DEA53C7423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013313" y="84229"/>
            <a:ext cx="768474" cy="888107"/>
          </a:xfrm>
          <a:prstGeom prst="rect">
            <a:avLst/>
          </a:prstGeom>
        </p:spPr>
      </p:pic>
      <p:sp useBgFill="1">
        <p:nvSpPr>
          <p:cNvPr id="2" name="Content Placeholder 2">
            <a:extLst>
              <a:ext uri="{FF2B5EF4-FFF2-40B4-BE49-F238E27FC236}">
                <a16:creationId xmlns:a16="http://schemas.microsoft.com/office/drawing/2014/main" id="{0FD20F43-C658-5BC8-A6D0-E3D16533CF13}"/>
              </a:ext>
            </a:extLst>
          </p:cNvPr>
          <p:cNvSpPr>
            <a:spLocks noGrp="1"/>
          </p:cNvSpPr>
          <p:nvPr>
            <p:ph idx="1"/>
          </p:nvPr>
        </p:nvSpPr>
        <p:spPr>
          <a:xfrm>
            <a:off x="1031632" y="1219200"/>
            <a:ext cx="5286042" cy="5086350"/>
          </a:xfrm>
        </p:spPr>
        <p:txBody>
          <a:bodyPr/>
          <a:lstStyle>
            <a:lvl2pPr marL="857250" indent="-342900">
              <a:buFont typeface="Arial" panose="020B0604020202020204" pitchFamily="34" charset="0"/>
              <a:buChar char="–"/>
              <a:defRPr/>
            </a:lvl2pPr>
            <a:lvl3pPr marL="1200150" indent="-285750">
              <a:buFont typeface="Arial" panose="020B0604020202020204" pitchFamily="34" charset="0"/>
              <a:buChar char="•"/>
              <a:defRPr/>
            </a:lvl3pPr>
            <a:lvl4pPr marL="1600200" indent="-285750">
              <a:buFont typeface="Arial" panose="020B0604020202020204" pitchFamily="34" charset="0"/>
              <a:buChar char="–"/>
              <a:defRPr baseline="0"/>
            </a:lvl4pPr>
            <a:lvl5pPr marL="1771650" indent="-171450">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useBgFill="1">
        <p:nvSpPr>
          <p:cNvPr id="3" name="Content Placeholder 2">
            <a:extLst>
              <a:ext uri="{FF2B5EF4-FFF2-40B4-BE49-F238E27FC236}">
                <a16:creationId xmlns:a16="http://schemas.microsoft.com/office/drawing/2014/main" id="{33E0F966-A540-F1D4-2F2D-D0E40732FE9D}"/>
              </a:ext>
            </a:extLst>
          </p:cNvPr>
          <p:cNvSpPr>
            <a:spLocks noGrp="1"/>
          </p:cNvSpPr>
          <p:nvPr>
            <p:ph idx="10"/>
          </p:nvPr>
        </p:nvSpPr>
        <p:spPr>
          <a:xfrm>
            <a:off x="6611816" y="1225138"/>
            <a:ext cx="5286042" cy="5086350"/>
          </a:xfrm>
        </p:spPr>
        <p:txBody>
          <a:bodyPr/>
          <a:lstStyle>
            <a:lvl2pPr marL="857250" indent="-342900">
              <a:buFont typeface="Arial" panose="020B0604020202020204" pitchFamily="34" charset="0"/>
              <a:buChar char="–"/>
              <a:defRPr/>
            </a:lvl2pPr>
            <a:lvl3pPr marL="1200150" indent="-285750">
              <a:buFont typeface="Arial" panose="020B0604020202020204" pitchFamily="34" charset="0"/>
              <a:buChar char="•"/>
              <a:defRPr/>
            </a:lvl3pPr>
            <a:lvl4pPr marL="1600200" indent="-285750">
              <a:buFont typeface="Arial" panose="020B0604020202020204" pitchFamily="34" charset="0"/>
              <a:buChar char="–"/>
              <a:defRPr baseline="0"/>
            </a:lvl4pPr>
            <a:lvl5pPr marL="1771650" indent="-171450">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a:extLst>
              <a:ext uri="{FF2B5EF4-FFF2-40B4-BE49-F238E27FC236}">
                <a16:creationId xmlns:a16="http://schemas.microsoft.com/office/drawing/2014/main" id="{39DAAF3A-40B3-4E5D-F247-0F660C561AFD}"/>
              </a:ext>
            </a:extLst>
          </p:cNvPr>
          <p:cNvPicPr>
            <a:picLocks noChangeAspect="1"/>
          </p:cNvPicPr>
          <p:nvPr userDrawn="1"/>
        </p:nvPicPr>
        <p:blipFill>
          <a:blip r:embed="rId5"/>
          <a:stretch>
            <a:fillRect/>
          </a:stretch>
        </p:blipFill>
        <p:spPr>
          <a:xfrm>
            <a:off x="1083628" y="85535"/>
            <a:ext cx="809176" cy="810207"/>
          </a:xfrm>
          <a:prstGeom prst="rect">
            <a:avLst/>
          </a:prstGeom>
        </p:spPr>
      </p:pic>
    </p:spTree>
    <p:extLst>
      <p:ext uri="{BB962C8B-B14F-4D97-AF65-F5344CB8AC3E}">
        <p14:creationId xmlns:p14="http://schemas.microsoft.com/office/powerpoint/2010/main" val="34252209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4_Title_only_with_board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EC970D8-D184-2568-9DC5-AFCE3CB3114E}"/>
              </a:ext>
            </a:extLst>
          </p:cNvPr>
          <p:cNvPicPr>
            <a:picLocks noChangeAspect="1"/>
          </p:cNvPicPr>
          <p:nvPr userDrawn="1"/>
        </p:nvPicPr>
        <p:blipFill rotWithShape="1">
          <a:blip r:embed="rId2"/>
          <a:srcRect l="510"/>
          <a:stretch/>
        </p:blipFill>
        <p:spPr>
          <a:xfrm>
            <a:off x="0" y="-1498"/>
            <a:ext cx="12192000" cy="6369295"/>
          </a:xfrm>
          <a:prstGeom prst="rect">
            <a:avLst/>
          </a:prstGeom>
        </p:spPr>
      </p:pic>
      <p:sp>
        <p:nvSpPr>
          <p:cNvPr id="5" name="Line 5">
            <a:extLst>
              <a:ext uri="{FF2B5EF4-FFF2-40B4-BE49-F238E27FC236}">
                <a16:creationId xmlns:a16="http://schemas.microsoft.com/office/drawing/2014/main" id="{939631EA-F4CF-4E63-B463-E7184C3D5329}"/>
              </a:ext>
            </a:extLst>
          </p:cNvPr>
          <p:cNvSpPr>
            <a:spLocks noChangeShapeType="1"/>
          </p:cNvSpPr>
          <p:nvPr/>
        </p:nvSpPr>
        <p:spPr bwMode="auto">
          <a:xfrm flipH="1">
            <a:off x="514351" y="6399213"/>
            <a:ext cx="11059583"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400"/>
          </a:p>
        </p:txBody>
      </p:sp>
      <p:sp>
        <p:nvSpPr>
          <p:cNvPr id="6" name="Rectangle 6">
            <a:extLst>
              <a:ext uri="{FF2B5EF4-FFF2-40B4-BE49-F238E27FC236}">
                <a16:creationId xmlns:a16="http://schemas.microsoft.com/office/drawing/2014/main" id="{EB230D5F-D1F6-4309-A170-AEF97623C1AF}"/>
              </a:ext>
            </a:extLst>
          </p:cNvPr>
          <p:cNvSpPr>
            <a:spLocks noChangeArrowheads="1"/>
          </p:cNvSpPr>
          <p:nvPr/>
        </p:nvSpPr>
        <p:spPr bwMode="auto">
          <a:xfrm>
            <a:off x="495301" y="6399214"/>
            <a:ext cx="905698" cy="243656"/>
          </a:xfrm>
          <a:prstGeom prst="rect">
            <a:avLst/>
          </a:prstGeom>
          <a:noFill/>
          <a:ln>
            <a:noFill/>
          </a:ln>
        </p:spPr>
        <p:txBody>
          <a:bodyPr wrap="none" lIns="90488" tIns="44450" rIns="90488" bIns="44450">
            <a:spAutoFit/>
          </a:bodyPr>
          <a:lstStyle>
            <a:lvl1pPr>
              <a:defRPr sz="1400">
                <a:solidFill>
                  <a:schemeClr val="tx1"/>
                </a:solidFill>
                <a:latin typeface="Arial" panose="020B0604020202020204" pitchFamily="34" charset="0"/>
                <a:ea typeface="ヒラギノ角ゴ Pro W3" charset="-128"/>
              </a:defRPr>
            </a:lvl1pPr>
            <a:lvl2pPr marL="742950" indent="-285750">
              <a:defRPr sz="1400">
                <a:solidFill>
                  <a:schemeClr val="tx1"/>
                </a:solidFill>
                <a:latin typeface="Arial" panose="020B0604020202020204" pitchFamily="34" charset="0"/>
                <a:ea typeface="ヒラギノ角ゴ Pro W3" charset="-128"/>
              </a:defRPr>
            </a:lvl2pPr>
            <a:lvl3pPr marL="1143000" indent="-228600">
              <a:defRPr sz="1400">
                <a:solidFill>
                  <a:schemeClr val="tx1"/>
                </a:solidFill>
                <a:latin typeface="Arial" panose="020B0604020202020204" pitchFamily="34" charset="0"/>
                <a:ea typeface="ヒラギノ角ゴ Pro W3" charset="-128"/>
              </a:defRPr>
            </a:lvl3pPr>
            <a:lvl4pPr marL="1600200" indent="-228600">
              <a:defRPr sz="1400">
                <a:solidFill>
                  <a:schemeClr val="tx1"/>
                </a:solidFill>
                <a:latin typeface="Arial" panose="020B0604020202020204" pitchFamily="34" charset="0"/>
                <a:ea typeface="ヒラギノ角ゴ Pro W3" charset="-128"/>
              </a:defRPr>
            </a:lvl4pPr>
            <a:lvl5pPr marL="2057400" indent="-228600">
              <a:defRPr sz="1400">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9pPr>
          </a:lstStyle>
          <a:p>
            <a:pPr>
              <a:defRPr/>
            </a:pPr>
            <a:r>
              <a:rPr lang="en-US" altLang="en-US" sz="1000"/>
              <a:t>Page No. </a:t>
            </a:r>
            <a:fld id="{62225054-704D-4926-86CF-2113E50B5253}" type="slidenum">
              <a:rPr lang="en-US" altLang="en-US" sz="1000" smtClean="0"/>
              <a:pPr>
                <a:defRPr/>
              </a:pPr>
              <a:t>‹#›</a:t>
            </a:fld>
            <a:endParaRPr lang="en-US" altLang="en-US" sz="1000"/>
          </a:p>
        </p:txBody>
      </p:sp>
      <p:sp>
        <p:nvSpPr>
          <p:cNvPr id="10" name="Line 5">
            <a:extLst>
              <a:ext uri="{FF2B5EF4-FFF2-40B4-BE49-F238E27FC236}">
                <a16:creationId xmlns:a16="http://schemas.microsoft.com/office/drawing/2014/main" id="{3EA6E399-431F-47CD-888E-657378B88820}"/>
              </a:ext>
            </a:extLst>
          </p:cNvPr>
          <p:cNvSpPr>
            <a:spLocks noChangeShapeType="1"/>
          </p:cNvSpPr>
          <p:nvPr/>
        </p:nvSpPr>
        <p:spPr bwMode="auto">
          <a:xfrm flipH="1">
            <a:off x="514351" y="6399213"/>
            <a:ext cx="11059583"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400"/>
          </a:p>
        </p:txBody>
      </p:sp>
      <p:sp>
        <p:nvSpPr>
          <p:cNvPr id="4" name="Footer Placeholder 3">
            <a:extLst>
              <a:ext uri="{FF2B5EF4-FFF2-40B4-BE49-F238E27FC236}">
                <a16:creationId xmlns:a16="http://schemas.microsoft.com/office/drawing/2014/main" id="{6A6D1B23-0E90-4D04-8048-7DCCBC73B93C}"/>
              </a:ext>
            </a:extLst>
          </p:cNvPr>
          <p:cNvSpPr>
            <a:spLocks noGrp="1"/>
          </p:cNvSpPr>
          <p:nvPr>
            <p:ph type="ftr" sz="quarter" idx="10"/>
          </p:nvPr>
        </p:nvSpPr>
        <p:spPr>
          <a:xfrm>
            <a:off x="2107097" y="6443198"/>
            <a:ext cx="7593494" cy="414802"/>
          </a:xfrm>
          <a:prstGeom prst="rect">
            <a:avLst/>
          </a:prstGeom>
        </p:spPr>
        <p:txBody>
          <a:bodyPr/>
          <a:lstStyle>
            <a:lvl1pPr>
              <a:defRPr/>
            </a:lvl1pPr>
          </a:lstStyle>
          <a:p>
            <a:r>
              <a:rPr lang="en-US"/>
              <a:t>EXPORT CONTROLLED: See Destination Control Statement on the front page</a:t>
            </a:r>
          </a:p>
        </p:txBody>
      </p:sp>
      <p:pic>
        <p:nvPicPr>
          <p:cNvPr id="11" name="Picture 24" descr="Meatball_(HQ_ppt no shadow).png">
            <a:extLst>
              <a:ext uri="{FF2B5EF4-FFF2-40B4-BE49-F238E27FC236}">
                <a16:creationId xmlns:a16="http://schemas.microsoft.com/office/drawing/2014/main" id="{E4E781D2-CE62-CC84-B01E-7E309036AEC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7376" y="85535"/>
            <a:ext cx="974493" cy="799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8">
            <a:extLst>
              <a:ext uri="{FF2B5EF4-FFF2-40B4-BE49-F238E27FC236}">
                <a16:creationId xmlns:a16="http://schemas.microsoft.com/office/drawing/2014/main" id="{FA4D87C2-B8C3-AD05-2BC6-5B0BEF465814}"/>
              </a:ext>
            </a:extLst>
          </p:cNvPr>
          <p:cNvSpPr>
            <a:spLocks noGrp="1"/>
          </p:cNvSpPr>
          <p:nvPr>
            <p:ph type="title"/>
          </p:nvPr>
        </p:nvSpPr>
        <p:spPr>
          <a:xfrm>
            <a:off x="2927015" y="365125"/>
            <a:ext cx="6369386" cy="519967"/>
          </a:xfrm>
          <a:prstGeom prst="rect">
            <a:avLst/>
          </a:prstGeom>
        </p:spPr>
        <p:txBody>
          <a:bodyPr/>
          <a:lstStyle>
            <a:lvl1pPr>
              <a:defRPr>
                <a:solidFill>
                  <a:schemeClr val="bg1"/>
                </a:solidFill>
              </a:defRPr>
            </a:lvl1pPr>
          </a:lstStyle>
          <a:p>
            <a:r>
              <a:rPr lang="en-US"/>
              <a:t>Click to edit Master title style</a:t>
            </a:r>
          </a:p>
        </p:txBody>
      </p:sp>
      <p:pic>
        <p:nvPicPr>
          <p:cNvPr id="13" name="Picture 12">
            <a:extLst>
              <a:ext uri="{FF2B5EF4-FFF2-40B4-BE49-F238E27FC236}">
                <a16:creationId xmlns:a16="http://schemas.microsoft.com/office/drawing/2014/main" id="{25695330-5676-8C82-C9CD-CA5BD107C2C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013313" y="84229"/>
            <a:ext cx="768474" cy="888107"/>
          </a:xfrm>
          <a:prstGeom prst="rect">
            <a:avLst/>
          </a:prstGeom>
        </p:spPr>
      </p:pic>
      <p:pic>
        <p:nvPicPr>
          <p:cNvPr id="7" name="Picture 6">
            <a:extLst>
              <a:ext uri="{FF2B5EF4-FFF2-40B4-BE49-F238E27FC236}">
                <a16:creationId xmlns:a16="http://schemas.microsoft.com/office/drawing/2014/main" id="{86991678-B7BD-03BE-97AD-E72DF8ADEA16}"/>
              </a:ext>
            </a:extLst>
          </p:cNvPr>
          <p:cNvPicPr>
            <a:picLocks noChangeAspect="1"/>
          </p:cNvPicPr>
          <p:nvPr userDrawn="1"/>
        </p:nvPicPr>
        <p:blipFill>
          <a:blip r:embed="rId5"/>
          <a:stretch>
            <a:fillRect/>
          </a:stretch>
        </p:blipFill>
        <p:spPr>
          <a:xfrm>
            <a:off x="1083628" y="85535"/>
            <a:ext cx="809176" cy="810207"/>
          </a:xfrm>
          <a:prstGeom prst="rect">
            <a:avLst/>
          </a:prstGeom>
        </p:spPr>
      </p:pic>
    </p:spTree>
    <p:extLst>
      <p:ext uri="{BB962C8B-B14F-4D97-AF65-F5344CB8AC3E}">
        <p14:creationId xmlns:p14="http://schemas.microsoft.com/office/powerpoint/2010/main" val="2466671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5_Title_Only_no_boar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D4523E2-639E-2C59-EF6D-BDCF3CBFF6E9}"/>
              </a:ext>
            </a:extLst>
          </p:cNvPr>
          <p:cNvPicPr>
            <a:picLocks noChangeAspect="1"/>
          </p:cNvPicPr>
          <p:nvPr userDrawn="1"/>
        </p:nvPicPr>
        <p:blipFill>
          <a:blip r:embed="rId2"/>
          <a:stretch>
            <a:fillRect/>
          </a:stretch>
        </p:blipFill>
        <p:spPr>
          <a:xfrm>
            <a:off x="0" y="0"/>
            <a:ext cx="12192000" cy="1059180"/>
          </a:xfrm>
          <a:prstGeom prst="rect">
            <a:avLst/>
          </a:prstGeom>
        </p:spPr>
      </p:pic>
      <p:sp>
        <p:nvSpPr>
          <p:cNvPr id="5" name="Line 5">
            <a:extLst>
              <a:ext uri="{FF2B5EF4-FFF2-40B4-BE49-F238E27FC236}">
                <a16:creationId xmlns:a16="http://schemas.microsoft.com/office/drawing/2014/main" id="{BFC63889-BD06-4C7E-815D-0D7DF14023CA}"/>
              </a:ext>
            </a:extLst>
          </p:cNvPr>
          <p:cNvSpPr>
            <a:spLocks noChangeShapeType="1"/>
          </p:cNvSpPr>
          <p:nvPr/>
        </p:nvSpPr>
        <p:spPr bwMode="auto">
          <a:xfrm flipH="1">
            <a:off x="514351" y="6399213"/>
            <a:ext cx="11059583"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400"/>
          </a:p>
        </p:txBody>
      </p:sp>
      <p:sp>
        <p:nvSpPr>
          <p:cNvPr id="6" name="Rectangle 6">
            <a:extLst>
              <a:ext uri="{FF2B5EF4-FFF2-40B4-BE49-F238E27FC236}">
                <a16:creationId xmlns:a16="http://schemas.microsoft.com/office/drawing/2014/main" id="{CFDA3C9D-EE9F-4CF4-BF83-13E6BC7C28AB}"/>
              </a:ext>
            </a:extLst>
          </p:cNvPr>
          <p:cNvSpPr>
            <a:spLocks noChangeArrowheads="1"/>
          </p:cNvSpPr>
          <p:nvPr/>
        </p:nvSpPr>
        <p:spPr bwMode="auto">
          <a:xfrm>
            <a:off x="495301" y="6399214"/>
            <a:ext cx="905698" cy="243656"/>
          </a:xfrm>
          <a:prstGeom prst="rect">
            <a:avLst/>
          </a:prstGeom>
          <a:noFill/>
          <a:ln>
            <a:noFill/>
          </a:ln>
        </p:spPr>
        <p:txBody>
          <a:bodyPr wrap="none" lIns="90488" tIns="44450" rIns="90488" bIns="44450">
            <a:spAutoFit/>
          </a:bodyPr>
          <a:lstStyle>
            <a:lvl1pPr>
              <a:defRPr sz="1400">
                <a:solidFill>
                  <a:schemeClr val="tx1"/>
                </a:solidFill>
                <a:latin typeface="Arial" panose="020B0604020202020204" pitchFamily="34" charset="0"/>
                <a:ea typeface="ヒラギノ角ゴ Pro W3" charset="-128"/>
              </a:defRPr>
            </a:lvl1pPr>
            <a:lvl2pPr marL="742950" indent="-285750">
              <a:defRPr sz="1400">
                <a:solidFill>
                  <a:schemeClr val="tx1"/>
                </a:solidFill>
                <a:latin typeface="Arial" panose="020B0604020202020204" pitchFamily="34" charset="0"/>
                <a:ea typeface="ヒラギノ角ゴ Pro W3" charset="-128"/>
              </a:defRPr>
            </a:lvl2pPr>
            <a:lvl3pPr marL="1143000" indent="-228600">
              <a:defRPr sz="1400">
                <a:solidFill>
                  <a:schemeClr val="tx1"/>
                </a:solidFill>
                <a:latin typeface="Arial" panose="020B0604020202020204" pitchFamily="34" charset="0"/>
                <a:ea typeface="ヒラギノ角ゴ Pro W3" charset="-128"/>
              </a:defRPr>
            </a:lvl3pPr>
            <a:lvl4pPr marL="1600200" indent="-228600">
              <a:defRPr sz="1400">
                <a:solidFill>
                  <a:schemeClr val="tx1"/>
                </a:solidFill>
                <a:latin typeface="Arial" panose="020B0604020202020204" pitchFamily="34" charset="0"/>
                <a:ea typeface="ヒラギノ角ゴ Pro W3" charset="-128"/>
              </a:defRPr>
            </a:lvl4pPr>
            <a:lvl5pPr marL="2057400" indent="-228600">
              <a:defRPr sz="1400">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9pPr>
          </a:lstStyle>
          <a:p>
            <a:pPr>
              <a:defRPr/>
            </a:pPr>
            <a:r>
              <a:rPr lang="en-US" altLang="en-US" sz="1000"/>
              <a:t>Page No. </a:t>
            </a:r>
            <a:fld id="{8D1028CC-C993-4706-8BF4-9E8A5CAE8150}" type="slidenum">
              <a:rPr lang="en-US" altLang="en-US" sz="1000" smtClean="0"/>
              <a:pPr>
                <a:defRPr/>
              </a:pPr>
              <a:t>‹#›</a:t>
            </a:fld>
            <a:endParaRPr lang="en-US" altLang="en-US" sz="1000"/>
          </a:p>
        </p:txBody>
      </p:sp>
      <p:sp>
        <p:nvSpPr>
          <p:cNvPr id="10" name="Line 5">
            <a:extLst>
              <a:ext uri="{FF2B5EF4-FFF2-40B4-BE49-F238E27FC236}">
                <a16:creationId xmlns:a16="http://schemas.microsoft.com/office/drawing/2014/main" id="{6C68E288-B99F-4247-861C-E3EDB3E7148A}"/>
              </a:ext>
            </a:extLst>
          </p:cNvPr>
          <p:cNvSpPr>
            <a:spLocks noChangeShapeType="1"/>
          </p:cNvSpPr>
          <p:nvPr/>
        </p:nvSpPr>
        <p:spPr bwMode="auto">
          <a:xfrm flipH="1">
            <a:off x="514351" y="6399213"/>
            <a:ext cx="11059583"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400"/>
          </a:p>
        </p:txBody>
      </p:sp>
      <p:pic>
        <p:nvPicPr>
          <p:cNvPr id="15" name="Picture 24" descr="Meatball_(HQ_ppt no shadow).png">
            <a:extLst>
              <a:ext uri="{FF2B5EF4-FFF2-40B4-BE49-F238E27FC236}">
                <a16:creationId xmlns:a16="http://schemas.microsoft.com/office/drawing/2014/main" id="{CF7743C6-0C22-47BE-B6D3-18F2C1DFF8B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7376" y="85535"/>
            <a:ext cx="974493" cy="799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8">
            <a:extLst>
              <a:ext uri="{FF2B5EF4-FFF2-40B4-BE49-F238E27FC236}">
                <a16:creationId xmlns:a16="http://schemas.microsoft.com/office/drawing/2014/main" id="{65F2F7A0-2067-443A-8FAA-D9F67B083614}"/>
              </a:ext>
            </a:extLst>
          </p:cNvPr>
          <p:cNvSpPr>
            <a:spLocks noGrp="1"/>
          </p:cNvSpPr>
          <p:nvPr>
            <p:ph type="title"/>
          </p:nvPr>
        </p:nvSpPr>
        <p:spPr>
          <a:xfrm>
            <a:off x="2927015" y="365125"/>
            <a:ext cx="6369386" cy="519967"/>
          </a:xfrm>
          <a:prstGeom prst="rect">
            <a:avLst/>
          </a:prstGeom>
        </p:spPr>
        <p:txBody>
          <a:bodyPr/>
          <a:lstStyle>
            <a:lvl1pPr>
              <a:defRPr>
                <a:solidFill>
                  <a:schemeClr val="bg1"/>
                </a:solidFill>
              </a:defRPr>
            </a:lvl1pPr>
          </a:lstStyle>
          <a:p>
            <a:r>
              <a:rPr lang="en-US"/>
              <a:t>Click to edit Master title style</a:t>
            </a:r>
          </a:p>
        </p:txBody>
      </p:sp>
      <p:sp>
        <p:nvSpPr>
          <p:cNvPr id="2" name="Footer Placeholder 3">
            <a:extLst>
              <a:ext uri="{FF2B5EF4-FFF2-40B4-BE49-F238E27FC236}">
                <a16:creationId xmlns:a16="http://schemas.microsoft.com/office/drawing/2014/main" id="{D9D2E78D-631C-E4A1-CFC4-A3E9B2EFEF05}"/>
              </a:ext>
            </a:extLst>
          </p:cNvPr>
          <p:cNvSpPr>
            <a:spLocks noGrp="1"/>
          </p:cNvSpPr>
          <p:nvPr>
            <p:ph type="ftr" sz="quarter" idx="3"/>
          </p:nvPr>
        </p:nvSpPr>
        <p:spPr>
          <a:xfrm>
            <a:off x="2107097" y="6443198"/>
            <a:ext cx="7593494" cy="414802"/>
          </a:xfrm>
          <a:prstGeom prst="rect">
            <a:avLst/>
          </a:prstGeom>
        </p:spPr>
        <p:txBody>
          <a:bodyPr/>
          <a:lstStyle>
            <a:lvl1pPr algn="ctr">
              <a:defRPr>
                <a:solidFill>
                  <a:schemeClr val="bg1">
                    <a:lumMod val="75000"/>
                  </a:schemeClr>
                </a:solidFill>
              </a:defRPr>
            </a:lvl1pPr>
          </a:lstStyle>
          <a:p>
            <a:r>
              <a:rPr lang="en-US"/>
              <a:t>EXPORT CONTROLLED: See Destination Control Statement on the front page</a:t>
            </a:r>
          </a:p>
        </p:txBody>
      </p:sp>
      <p:pic>
        <p:nvPicPr>
          <p:cNvPr id="11" name="Picture 10">
            <a:extLst>
              <a:ext uri="{FF2B5EF4-FFF2-40B4-BE49-F238E27FC236}">
                <a16:creationId xmlns:a16="http://schemas.microsoft.com/office/drawing/2014/main" id="{A58AB988-E75C-A2C1-91CA-D35FDA6DAFC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013313" y="84229"/>
            <a:ext cx="768474" cy="888107"/>
          </a:xfrm>
          <a:prstGeom prst="rect">
            <a:avLst/>
          </a:prstGeom>
        </p:spPr>
      </p:pic>
      <p:pic>
        <p:nvPicPr>
          <p:cNvPr id="3" name="Picture 2">
            <a:extLst>
              <a:ext uri="{FF2B5EF4-FFF2-40B4-BE49-F238E27FC236}">
                <a16:creationId xmlns:a16="http://schemas.microsoft.com/office/drawing/2014/main" id="{8016B101-E74B-ADA1-C2A5-8C03D20849D9}"/>
              </a:ext>
            </a:extLst>
          </p:cNvPr>
          <p:cNvPicPr>
            <a:picLocks noChangeAspect="1"/>
          </p:cNvPicPr>
          <p:nvPr userDrawn="1"/>
        </p:nvPicPr>
        <p:blipFill>
          <a:blip r:embed="rId5"/>
          <a:stretch>
            <a:fillRect/>
          </a:stretch>
        </p:blipFill>
        <p:spPr>
          <a:xfrm>
            <a:off x="1083628" y="85535"/>
            <a:ext cx="809176" cy="810207"/>
          </a:xfrm>
          <a:prstGeom prst="rect">
            <a:avLst/>
          </a:prstGeom>
        </p:spPr>
      </p:pic>
    </p:spTree>
    <p:extLst>
      <p:ext uri="{BB962C8B-B14F-4D97-AF65-F5344CB8AC3E}">
        <p14:creationId xmlns:p14="http://schemas.microsoft.com/office/powerpoint/2010/main" val="919030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6_title_content_no_boar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D4523E2-639E-2C59-EF6D-BDCF3CBFF6E9}"/>
              </a:ext>
            </a:extLst>
          </p:cNvPr>
          <p:cNvPicPr>
            <a:picLocks noChangeAspect="1"/>
          </p:cNvPicPr>
          <p:nvPr userDrawn="1"/>
        </p:nvPicPr>
        <p:blipFill>
          <a:blip r:embed="rId2"/>
          <a:stretch>
            <a:fillRect/>
          </a:stretch>
        </p:blipFill>
        <p:spPr>
          <a:xfrm>
            <a:off x="0" y="0"/>
            <a:ext cx="12192000" cy="1059180"/>
          </a:xfrm>
          <a:prstGeom prst="rect">
            <a:avLst/>
          </a:prstGeom>
        </p:spPr>
      </p:pic>
      <p:sp>
        <p:nvSpPr>
          <p:cNvPr id="5" name="Line 5">
            <a:extLst>
              <a:ext uri="{FF2B5EF4-FFF2-40B4-BE49-F238E27FC236}">
                <a16:creationId xmlns:a16="http://schemas.microsoft.com/office/drawing/2014/main" id="{BFC63889-BD06-4C7E-815D-0D7DF14023CA}"/>
              </a:ext>
            </a:extLst>
          </p:cNvPr>
          <p:cNvSpPr>
            <a:spLocks noChangeShapeType="1"/>
          </p:cNvSpPr>
          <p:nvPr/>
        </p:nvSpPr>
        <p:spPr bwMode="auto">
          <a:xfrm flipH="1">
            <a:off x="514351" y="6399213"/>
            <a:ext cx="11059583"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400"/>
          </a:p>
        </p:txBody>
      </p:sp>
      <p:sp>
        <p:nvSpPr>
          <p:cNvPr id="6" name="Rectangle 6">
            <a:extLst>
              <a:ext uri="{FF2B5EF4-FFF2-40B4-BE49-F238E27FC236}">
                <a16:creationId xmlns:a16="http://schemas.microsoft.com/office/drawing/2014/main" id="{CFDA3C9D-EE9F-4CF4-BF83-13E6BC7C28AB}"/>
              </a:ext>
            </a:extLst>
          </p:cNvPr>
          <p:cNvSpPr>
            <a:spLocks noChangeArrowheads="1"/>
          </p:cNvSpPr>
          <p:nvPr/>
        </p:nvSpPr>
        <p:spPr bwMode="auto">
          <a:xfrm>
            <a:off x="495301" y="6399214"/>
            <a:ext cx="905698" cy="243656"/>
          </a:xfrm>
          <a:prstGeom prst="rect">
            <a:avLst/>
          </a:prstGeom>
          <a:noFill/>
          <a:ln>
            <a:noFill/>
          </a:ln>
        </p:spPr>
        <p:txBody>
          <a:bodyPr wrap="none" lIns="90488" tIns="44450" rIns="90488" bIns="44450">
            <a:spAutoFit/>
          </a:bodyPr>
          <a:lstStyle>
            <a:lvl1pPr>
              <a:defRPr sz="1400">
                <a:solidFill>
                  <a:schemeClr val="tx1"/>
                </a:solidFill>
                <a:latin typeface="Arial" panose="020B0604020202020204" pitchFamily="34" charset="0"/>
                <a:ea typeface="ヒラギノ角ゴ Pro W3" charset="-128"/>
              </a:defRPr>
            </a:lvl1pPr>
            <a:lvl2pPr marL="742950" indent="-285750">
              <a:defRPr sz="1400">
                <a:solidFill>
                  <a:schemeClr val="tx1"/>
                </a:solidFill>
                <a:latin typeface="Arial" panose="020B0604020202020204" pitchFamily="34" charset="0"/>
                <a:ea typeface="ヒラギノ角ゴ Pro W3" charset="-128"/>
              </a:defRPr>
            </a:lvl2pPr>
            <a:lvl3pPr marL="1143000" indent="-228600">
              <a:defRPr sz="1400">
                <a:solidFill>
                  <a:schemeClr val="tx1"/>
                </a:solidFill>
                <a:latin typeface="Arial" panose="020B0604020202020204" pitchFamily="34" charset="0"/>
                <a:ea typeface="ヒラギノ角ゴ Pro W3" charset="-128"/>
              </a:defRPr>
            </a:lvl3pPr>
            <a:lvl4pPr marL="1600200" indent="-228600">
              <a:defRPr sz="1400">
                <a:solidFill>
                  <a:schemeClr val="tx1"/>
                </a:solidFill>
                <a:latin typeface="Arial" panose="020B0604020202020204" pitchFamily="34" charset="0"/>
                <a:ea typeface="ヒラギノ角ゴ Pro W3" charset="-128"/>
              </a:defRPr>
            </a:lvl4pPr>
            <a:lvl5pPr marL="2057400" indent="-228600">
              <a:defRPr sz="1400">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9pPr>
          </a:lstStyle>
          <a:p>
            <a:pPr>
              <a:defRPr/>
            </a:pPr>
            <a:r>
              <a:rPr lang="en-US" altLang="en-US" sz="1000"/>
              <a:t>Page No. </a:t>
            </a:r>
            <a:fld id="{8D1028CC-C993-4706-8BF4-9E8A5CAE8150}" type="slidenum">
              <a:rPr lang="en-US" altLang="en-US" sz="1000" smtClean="0"/>
              <a:pPr>
                <a:defRPr/>
              </a:pPr>
              <a:t>‹#›</a:t>
            </a:fld>
            <a:endParaRPr lang="en-US" altLang="en-US" sz="1000"/>
          </a:p>
        </p:txBody>
      </p:sp>
      <p:sp>
        <p:nvSpPr>
          <p:cNvPr id="10" name="Line 5">
            <a:extLst>
              <a:ext uri="{FF2B5EF4-FFF2-40B4-BE49-F238E27FC236}">
                <a16:creationId xmlns:a16="http://schemas.microsoft.com/office/drawing/2014/main" id="{6C68E288-B99F-4247-861C-E3EDB3E7148A}"/>
              </a:ext>
            </a:extLst>
          </p:cNvPr>
          <p:cNvSpPr>
            <a:spLocks noChangeShapeType="1"/>
          </p:cNvSpPr>
          <p:nvPr/>
        </p:nvSpPr>
        <p:spPr bwMode="auto">
          <a:xfrm flipH="1">
            <a:off x="514351" y="6399213"/>
            <a:ext cx="11059583"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400"/>
          </a:p>
        </p:txBody>
      </p:sp>
      <p:pic>
        <p:nvPicPr>
          <p:cNvPr id="15" name="Picture 24" descr="Meatball_(HQ_ppt no shadow).png">
            <a:extLst>
              <a:ext uri="{FF2B5EF4-FFF2-40B4-BE49-F238E27FC236}">
                <a16:creationId xmlns:a16="http://schemas.microsoft.com/office/drawing/2014/main" id="{CF7743C6-0C22-47BE-B6D3-18F2C1DFF8B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7376" y="85535"/>
            <a:ext cx="974493" cy="799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8">
            <a:extLst>
              <a:ext uri="{FF2B5EF4-FFF2-40B4-BE49-F238E27FC236}">
                <a16:creationId xmlns:a16="http://schemas.microsoft.com/office/drawing/2014/main" id="{65F2F7A0-2067-443A-8FAA-D9F67B083614}"/>
              </a:ext>
            </a:extLst>
          </p:cNvPr>
          <p:cNvSpPr>
            <a:spLocks noGrp="1"/>
          </p:cNvSpPr>
          <p:nvPr>
            <p:ph type="title"/>
          </p:nvPr>
        </p:nvSpPr>
        <p:spPr>
          <a:xfrm>
            <a:off x="2927015" y="365125"/>
            <a:ext cx="6369386" cy="519967"/>
          </a:xfrm>
          <a:prstGeom prst="rect">
            <a:avLst/>
          </a:prstGeom>
        </p:spPr>
        <p:txBody>
          <a:bodyPr/>
          <a:lstStyle>
            <a:lvl1pPr>
              <a:defRPr>
                <a:solidFill>
                  <a:schemeClr val="bg1"/>
                </a:solidFill>
              </a:defRPr>
            </a:lvl1pPr>
          </a:lstStyle>
          <a:p>
            <a:r>
              <a:rPr lang="en-US"/>
              <a:t>Click to edit Master title style</a:t>
            </a:r>
          </a:p>
        </p:txBody>
      </p:sp>
      <p:sp>
        <p:nvSpPr>
          <p:cNvPr id="2" name="Footer Placeholder 3">
            <a:extLst>
              <a:ext uri="{FF2B5EF4-FFF2-40B4-BE49-F238E27FC236}">
                <a16:creationId xmlns:a16="http://schemas.microsoft.com/office/drawing/2014/main" id="{D9D2E78D-631C-E4A1-CFC4-A3E9B2EFEF05}"/>
              </a:ext>
            </a:extLst>
          </p:cNvPr>
          <p:cNvSpPr>
            <a:spLocks noGrp="1"/>
          </p:cNvSpPr>
          <p:nvPr>
            <p:ph type="ftr" sz="quarter" idx="3"/>
          </p:nvPr>
        </p:nvSpPr>
        <p:spPr>
          <a:xfrm>
            <a:off x="2107097" y="6443198"/>
            <a:ext cx="7593494" cy="414802"/>
          </a:xfrm>
          <a:prstGeom prst="rect">
            <a:avLst/>
          </a:prstGeom>
        </p:spPr>
        <p:txBody>
          <a:bodyPr/>
          <a:lstStyle>
            <a:lvl1pPr algn="ctr">
              <a:defRPr>
                <a:solidFill>
                  <a:schemeClr val="bg1">
                    <a:lumMod val="75000"/>
                  </a:schemeClr>
                </a:solidFill>
              </a:defRPr>
            </a:lvl1pPr>
          </a:lstStyle>
          <a:p>
            <a:r>
              <a:rPr lang="en-US"/>
              <a:t>EXPORT CONTROLLED: See Destination Control Statement on the front page</a:t>
            </a:r>
          </a:p>
        </p:txBody>
      </p:sp>
      <p:pic>
        <p:nvPicPr>
          <p:cNvPr id="11" name="Picture 10">
            <a:extLst>
              <a:ext uri="{FF2B5EF4-FFF2-40B4-BE49-F238E27FC236}">
                <a16:creationId xmlns:a16="http://schemas.microsoft.com/office/drawing/2014/main" id="{A58AB988-E75C-A2C1-91CA-D35FDA6DAFC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013313" y="84229"/>
            <a:ext cx="768474" cy="888107"/>
          </a:xfrm>
          <a:prstGeom prst="rect">
            <a:avLst/>
          </a:prstGeom>
        </p:spPr>
      </p:pic>
      <p:sp useBgFill="1">
        <p:nvSpPr>
          <p:cNvPr id="3" name="Content Placeholder 2">
            <a:extLst>
              <a:ext uri="{FF2B5EF4-FFF2-40B4-BE49-F238E27FC236}">
                <a16:creationId xmlns:a16="http://schemas.microsoft.com/office/drawing/2014/main" id="{E2E63AEA-9B3A-BE7B-250D-21EFCE5C1745}"/>
              </a:ext>
            </a:extLst>
          </p:cNvPr>
          <p:cNvSpPr>
            <a:spLocks noGrp="1"/>
          </p:cNvSpPr>
          <p:nvPr>
            <p:ph idx="1"/>
          </p:nvPr>
        </p:nvSpPr>
        <p:spPr>
          <a:xfrm>
            <a:off x="1031631" y="1219200"/>
            <a:ext cx="10321179" cy="5086350"/>
          </a:xfrm>
        </p:spPr>
        <p:txBody>
          <a:bodyPr/>
          <a:lstStyle>
            <a:lvl2pPr marL="857250" indent="-342900">
              <a:buFont typeface="Arial" panose="020B0604020202020204" pitchFamily="34" charset="0"/>
              <a:buChar char="–"/>
              <a:defRPr/>
            </a:lvl2pPr>
            <a:lvl3pPr marL="1200150" indent="-285750">
              <a:buFont typeface="Arial" panose="020B0604020202020204" pitchFamily="34" charset="0"/>
              <a:buChar char="•"/>
              <a:defRPr/>
            </a:lvl3pPr>
            <a:lvl4pPr marL="1600200" indent="-285750">
              <a:buFont typeface="Arial" panose="020B0604020202020204" pitchFamily="34" charset="0"/>
              <a:buChar char="–"/>
              <a:defRPr baseline="0"/>
            </a:lvl4pPr>
            <a:lvl5pPr marL="1771650" indent="-171450">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940482C9-4BA7-C7C0-16EF-08CB933B4C51}"/>
              </a:ext>
            </a:extLst>
          </p:cNvPr>
          <p:cNvPicPr>
            <a:picLocks noChangeAspect="1"/>
          </p:cNvPicPr>
          <p:nvPr userDrawn="1"/>
        </p:nvPicPr>
        <p:blipFill>
          <a:blip r:embed="rId5"/>
          <a:stretch>
            <a:fillRect/>
          </a:stretch>
        </p:blipFill>
        <p:spPr>
          <a:xfrm>
            <a:off x="1083628" y="85535"/>
            <a:ext cx="809176" cy="810207"/>
          </a:xfrm>
          <a:prstGeom prst="rect">
            <a:avLst/>
          </a:prstGeom>
        </p:spPr>
      </p:pic>
    </p:spTree>
    <p:extLst>
      <p:ext uri="{BB962C8B-B14F-4D97-AF65-F5344CB8AC3E}">
        <p14:creationId xmlns:p14="http://schemas.microsoft.com/office/powerpoint/2010/main" val="190796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7481BE-F77B-44D9-849E-36ACD13D72F2}"/>
              </a:ext>
            </a:extLst>
          </p:cNvPr>
          <p:cNvPicPr>
            <a:picLocks noChangeAspect="1"/>
          </p:cNvPicPr>
          <p:nvPr userDrawn="1"/>
        </p:nvPicPr>
        <p:blipFill>
          <a:blip r:embed="rId9"/>
          <a:stretch>
            <a:fillRect/>
          </a:stretch>
        </p:blipFill>
        <p:spPr>
          <a:xfrm>
            <a:off x="0" y="0"/>
            <a:ext cx="12192000" cy="1055717"/>
          </a:xfrm>
          <a:prstGeom prst="rect">
            <a:avLst/>
          </a:prstGeom>
        </p:spPr>
      </p:pic>
      <p:sp>
        <p:nvSpPr>
          <p:cNvPr id="1026" name="Rectangle 3">
            <a:extLst>
              <a:ext uri="{FF2B5EF4-FFF2-40B4-BE49-F238E27FC236}">
                <a16:creationId xmlns:a16="http://schemas.microsoft.com/office/drawing/2014/main" id="{F18DB56A-A671-429F-9718-BCEF8AA80E53}"/>
              </a:ext>
            </a:extLst>
          </p:cNvPr>
          <p:cNvSpPr>
            <a:spLocks noGrp="1" noChangeArrowheads="1"/>
          </p:cNvSpPr>
          <p:nvPr>
            <p:ph type="body" idx="1"/>
          </p:nvPr>
        </p:nvSpPr>
        <p:spPr bwMode="auto">
          <a:xfrm>
            <a:off x="541867" y="1219200"/>
            <a:ext cx="11370733"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9" name="Line 5">
            <a:extLst>
              <a:ext uri="{FF2B5EF4-FFF2-40B4-BE49-F238E27FC236}">
                <a16:creationId xmlns:a16="http://schemas.microsoft.com/office/drawing/2014/main" id="{751088B8-064F-4B36-8A23-92CD3F61D63E}"/>
              </a:ext>
            </a:extLst>
          </p:cNvPr>
          <p:cNvSpPr>
            <a:spLocks noChangeShapeType="1"/>
          </p:cNvSpPr>
          <p:nvPr/>
        </p:nvSpPr>
        <p:spPr bwMode="auto">
          <a:xfrm flipH="1">
            <a:off x="514351" y="6399213"/>
            <a:ext cx="11059583"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400"/>
          </a:p>
        </p:txBody>
      </p:sp>
      <p:sp>
        <p:nvSpPr>
          <p:cNvPr id="1030" name="Rectangle 6">
            <a:extLst>
              <a:ext uri="{FF2B5EF4-FFF2-40B4-BE49-F238E27FC236}">
                <a16:creationId xmlns:a16="http://schemas.microsoft.com/office/drawing/2014/main" id="{5DB39547-EB80-4DBA-89FE-A9583A6212D5}"/>
              </a:ext>
            </a:extLst>
          </p:cNvPr>
          <p:cNvSpPr>
            <a:spLocks noChangeArrowheads="1"/>
          </p:cNvSpPr>
          <p:nvPr/>
        </p:nvSpPr>
        <p:spPr bwMode="auto">
          <a:xfrm>
            <a:off x="495300" y="6399214"/>
            <a:ext cx="905698" cy="243656"/>
          </a:xfrm>
          <a:prstGeom prst="rect">
            <a:avLst/>
          </a:prstGeom>
          <a:noFill/>
          <a:ln>
            <a:noFill/>
          </a:ln>
        </p:spPr>
        <p:txBody>
          <a:bodyPr wrap="none" lIns="90488" tIns="44450" rIns="90488" bIns="44450">
            <a:spAutoFit/>
          </a:bodyPr>
          <a:lstStyle>
            <a:lvl1pPr>
              <a:defRPr sz="1400">
                <a:solidFill>
                  <a:schemeClr val="tx1"/>
                </a:solidFill>
                <a:latin typeface="Arial" panose="020B0604020202020204" pitchFamily="34" charset="0"/>
                <a:ea typeface="ヒラギノ角ゴ Pro W3" charset="-128"/>
              </a:defRPr>
            </a:lvl1pPr>
            <a:lvl2pPr marL="742950" indent="-285750">
              <a:defRPr sz="1400">
                <a:solidFill>
                  <a:schemeClr val="tx1"/>
                </a:solidFill>
                <a:latin typeface="Arial" panose="020B0604020202020204" pitchFamily="34" charset="0"/>
                <a:ea typeface="ヒラギノ角ゴ Pro W3" charset="-128"/>
              </a:defRPr>
            </a:lvl2pPr>
            <a:lvl3pPr marL="1143000" indent="-228600">
              <a:defRPr sz="1400">
                <a:solidFill>
                  <a:schemeClr val="tx1"/>
                </a:solidFill>
                <a:latin typeface="Arial" panose="020B0604020202020204" pitchFamily="34" charset="0"/>
                <a:ea typeface="ヒラギノ角ゴ Pro W3" charset="-128"/>
              </a:defRPr>
            </a:lvl3pPr>
            <a:lvl4pPr marL="1600200" indent="-228600">
              <a:defRPr sz="1400">
                <a:solidFill>
                  <a:schemeClr val="tx1"/>
                </a:solidFill>
                <a:latin typeface="Arial" panose="020B0604020202020204" pitchFamily="34" charset="0"/>
                <a:ea typeface="ヒラギノ角ゴ Pro W3" charset="-128"/>
              </a:defRPr>
            </a:lvl4pPr>
            <a:lvl5pPr marL="2057400" indent="-228600">
              <a:defRPr sz="1400">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9pPr>
          </a:lstStyle>
          <a:p>
            <a:pPr>
              <a:defRPr/>
            </a:pPr>
            <a:r>
              <a:rPr lang="en-US" altLang="en-US" sz="1000"/>
              <a:t>Page No. </a:t>
            </a:r>
            <a:fld id="{6002B8B7-7E19-4039-BE16-2EFE4BC92AF9}" type="slidenum">
              <a:rPr lang="en-US" altLang="en-US" sz="1000" smtClean="0"/>
              <a:pPr>
                <a:defRPr/>
              </a:pPr>
              <a:t>‹#›</a:t>
            </a:fld>
            <a:endParaRPr lang="en-US" altLang="en-US" sz="1000"/>
          </a:p>
        </p:txBody>
      </p:sp>
      <p:sp>
        <p:nvSpPr>
          <p:cNvPr id="4" name="Footer Placeholder 3">
            <a:extLst>
              <a:ext uri="{FF2B5EF4-FFF2-40B4-BE49-F238E27FC236}">
                <a16:creationId xmlns:a16="http://schemas.microsoft.com/office/drawing/2014/main" id="{FDBC6694-B115-2603-8B14-79B8348BC053}"/>
              </a:ext>
            </a:extLst>
          </p:cNvPr>
          <p:cNvSpPr>
            <a:spLocks noGrp="1"/>
          </p:cNvSpPr>
          <p:nvPr>
            <p:ph type="ftr" sz="quarter" idx="3"/>
          </p:nvPr>
        </p:nvSpPr>
        <p:spPr>
          <a:xfrm>
            <a:off x="2107097" y="6443198"/>
            <a:ext cx="7593494" cy="414802"/>
          </a:xfrm>
          <a:prstGeom prst="rect">
            <a:avLst/>
          </a:prstGeom>
        </p:spPr>
        <p:txBody>
          <a:bodyPr/>
          <a:lstStyle>
            <a:lvl1pPr algn="ctr">
              <a:defRPr>
                <a:solidFill>
                  <a:schemeClr val="bg1">
                    <a:lumMod val="75000"/>
                  </a:schemeClr>
                </a:solidFill>
              </a:defRPr>
            </a:lvl1pPr>
          </a:lstStyle>
          <a:p>
            <a:r>
              <a:rPr lang="en-US"/>
              <a:t>EXPORT CONTROLLED: See Destination Control Statement on the front page</a:t>
            </a:r>
          </a:p>
        </p:txBody>
      </p:sp>
    </p:spTree>
  </p:cSld>
  <p:clrMap bg1="lt1" tx1="dk1" bg2="lt2" tx2="dk2" accent1="accent1" accent2="accent2" accent3="accent3" accent4="accent4" accent5="accent5" accent6="accent6" hlink="hlink" folHlink="folHlink"/>
  <p:sldLayoutIdLst>
    <p:sldLayoutId id="2147484297" r:id="rId1"/>
    <p:sldLayoutId id="2147484301" r:id="rId2"/>
    <p:sldLayoutId id="2147484298" r:id="rId3"/>
    <p:sldLayoutId id="2147484291" r:id="rId4"/>
    <p:sldLayoutId id="2147484300" r:id="rId5"/>
    <p:sldLayoutId id="2147484299" r:id="rId6"/>
    <p:sldLayoutId id="2147484289" r:id="rId7"/>
  </p:sldLayoutIdLst>
  <p:hf sldNum="0" hdr="0" dt="0"/>
  <p:txStyles>
    <p:titleStyle>
      <a:lvl1pPr algn="ctr" rtl="0" eaLnBrk="1" fontAlgn="base" hangingPunct="1">
        <a:lnSpc>
          <a:spcPct val="87000"/>
        </a:lnSpc>
        <a:spcBef>
          <a:spcPct val="0"/>
        </a:spcBef>
        <a:spcAft>
          <a:spcPct val="0"/>
        </a:spcAft>
        <a:defRPr sz="2800" b="1">
          <a:solidFill>
            <a:schemeClr val="tx2"/>
          </a:solidFill>
          <a:latin typeface="+mj-lt"/>
          <a:ea typeface="ヒラギノ角ゴ Pro W3" charset="-128"/>
          <a:cs typeface="ヒラギノ角ゴ Pro W3" charset="0"/>
        </a:defRPr>
      </a:lvl1pPr>
      <a:lvl2pPr algn="ctr" rtl="0" eaLnBrk="1" fontAlgn="base" hangingPunct="1">
        <a:lnSpc>
          <a:spcPct val="87000"/>
        </a:lnSpc>
        <a:spcBef>
          <a:spcPct val="0"/>
        </a:spcBef>
        <a:spcAft>
          <a:spcPct val="0"/>
        </a:spcAft>
        <a:defRPr sz="2800" b="1">
          <a:solidFill>
            <a:schemeClr val="tx2"/>
          </a:solidFill>
          <a:latin typeface="Arial" charset="0"/>
          <a:ea typeface="ヒラギノ角ゴ Pro W3" charset="-128"/>
          <a:cs typeface="ヒラギノ角ゴ Pro W3" charset="0"/>
        </a:defRPr>
      </a:lvl2pPr>
      <a:lvl3pPr algn="ctr" rtl="0" eaLnBrk="1" fontAlgn="base" hangingPunct="1">
        <a:lnSpc>
          <a:spcPct val="87000"/>
        </a:lnSpc>
        <a:spcBef>
          <a:spcPct val="0"/>
        </a:spcBef>
        <a:spcAft>
          <a:spcPct val="0"/>
        </a:spcAft>
        <a:defRPr sz="2800" b="1">
          <a:solidFill>
            <a:schemeClr val="tx2"/>
          </a:solidFill>
          <a:latin typeface="Arial" charset="0"/>
          <a:ea typeface="ヒラギノ角ゴ Pro W3" charset="-128"/>
          <a:cs typeface="ヒラギノ角ゴ Pro W3" charset="0"/>
        </a:defRPr>
      </a:lvl3pPr>
      <a:lvl4pPr algn="ctr" rtl="0" eaLnBrk="1" fontAlgn="base" hangingPunct="1">
        <a:lnSpc>
          <a:spcPct val="87000"/>
        </a:lnSpc>
        <a:spcBef>
          <a:spcPct val="0"/>
        </a:spcBef>
        <a:spcAft>
          <a:spcPct val="0"/>
        </a:spcAft>
        <a:defRPr sz="2800" b="1">
          <a:solidFill>
            <a:schemeClr val="tx2"/>
          </a:solidFill>
          <a:latin typeface="Arial" charset="0"/>
          <a:ea typeface="ヒラギノ角ゴ Pro W3" charset="-128"/>
          <a:cs typeface="ヒラギノ角ゴ Pro W3" charset="0"/>
        </a:defRPr>
      </a:lvl4pPr>
      <a:lvl5pPr algn="ctr" rtl="0" eaLnBrk="1" fontAlgn="base" hangingPunct="1">
        <a:lnSpc>
          <a:spcPct val="87000"/>
        </a:lnSpc>
        <a:spcBef>
          <a:spcPct val="0"/>
        </a:spcBef>
        <a:spcAft>
          <a:spcPct val="0"/>
        </a:spcAft>
        <a:defRPr sz="2800" b="1">
          <a:solidFill>
            <a:schemeClr val="tx2"/>
          </a:solidFill>
          <a:latin typeface="Arial" charset="0"/>
          <a:ea typeface="ヒラギノ角ゴ Pro W3" charset="-128"/>
          <a:cs typeface="ヒラギノ角ゴ Pro W3" charset="0"/>
        </a:defRPr>
      </a:lvl5pPr>
      <a:lvl6pPr marL="457200" algn="ctr" rtl="0" eaLnBrk="1" fontAlgn="base" hangingPunct="1">
        <a:lnSpc>
          <a:spcPct val="87000"/>
        </a:lnSpc>
        <a:spcBef>
          <a:spcPct val="0"/>
        </a:spcBef>
        <a:spcAft>
          <a:spcPct val="0"/>
        </a:spcAft>
        <a:defRPr sz="2800" b="1">
          <a:solidFill>
            <a:schemeClr val="tx2"/>
          </a:solidFill>
          <a:latin typeface="Arial" charset="0"/>
        </a:defRPr>
      </a:lvl6pPr>
      <a:lvl7pPr marL="914400" algn="ctr" rtl="0" eaLnBrk="1" fontAlgn="base" hangingPunct="1">
        <a:lnSpc>
          <a:spcPct val="87000"/>
        </a:lnSpc>
        <a:spcBef>
          <a:spcPct val="0"/>
        </a:spcBef>
        <a:spcAft>
          <a:spcPct val="0"/>
        </a:spcAft>
        <a:defRPr sz="2800" b="1">
          <a:solidFill>
            <a:schemeClr val="tx2"/>
          </a:solidFill>
          <a:latin typeface="Arial" charset="0"/>
        </a:defRPr>
      </a:lvl7pPr>
      <a:lvl8pPr marL="1371600" algn="ctr" rtl="0" eaLnBrk="1" fontAlgn="base" hangingPunct="1">
        <a:lnSpc>
          <a:spcPct val="87000"/>
        </a:lnSpc>
        <a:spcBef>
          <a:spcPct val="0"/>
        </a:spcBef>
        <a:spcAft>
          <a:spcPct val="0"/>
        </a:spcAft>
        <a:defRPr sz="2800" b="1">
          <a:solidFill>
            <a:schemeClr val="tx2"/>
          </a:solidFill>
          <a:latin typeface="Arial" charset="0"/>
        </a:defRPr>
      </a:lvl8pPr>
      <a:lvl9pPr marL="1828800" algn="ctr" rtl="0" eaLnBrk="1" fontAlgn="base" hangingPunct="1">
        <a:lnSpc>
          <a:spcPct val="87000"/>
        </a:lnSpc>
        <a:spcBef>
          <a:spcPct val="0"/>
        </a:spcBef>
        <a:spcAft>
          <a:spcPct val="0"/>
        </a:spcAft>
        <a:defRPr sz="2800" b="1">
          <a:solidFill>
            <a:schemeClr val="tx2"/>
          </a:solidFill>
          <a:latin typeface="Arial" charset="0"/>
        </a:defRPr>
      </a:lvl9pPr>
    </p:titleStyle>
    <p:bodyStyle>
      <a:lvl1pPr marL="342900" indent="-342900" algn="l" rtl="0" eaLnBrk="1" fontAlgn="base" hangingPunct="1">
        <a:spcBef>
          <a:spcPct val="30000"/>
        </a:spcBef>
        <a:spcAft>
          <a:spcPct val="0"/>
        </a:spcAft>
        <a:buFont typeface="Arial" panose="020B0604020202020204" pitchFamily="34" charset="0"/>
        <a:buChar char="•"/>
        <a:defRPr sz="2400" b="1">
          <a:solidFill>
            <a:schemeClr val="tx1"/>
          </a:solidFill>
          <a:latin typeface="+mn-lt"/>
          <a:ea typeface="ヒラギノ角ゴ Pro W3" charset="-128"/>
          <a:cs typeface="ヒラギノ角ゴ Pro W3" charset="0"/>
        </a:defRPr>
      </a:lvl1pPr>
      <a:lvl2pPr marL="742950" indent="-285750" algn="l" rtl="0" eaLnBrk="1" fontAlgn="base" hangingPunct="1">
        <a:spcBef>
          <a:spcPct val="30000"/>
        </a:spcBef>
        <a:spcAft>
          <a:spcPct val="0"/>
        </a:spcAft>
        <a:buFont typeface="Arial" panose="020B0604020202020204" pitchFamily="34" charset="0"/>
        <a:buChar char="–"/>
        <a:defRPr sz="2000">
          <a:solidFill>
            <a:schemeClr val="tx1"/>
          </a:solidFill>
          <a:latin typeface="+mn-lt"/>
          <a:ea typeface="ヒラギノ角ゴ Pro W3" charset="-128"/>
          <a:cs typeface="ヒラギノ角ゴ Pro W3" charset="0"/>
        </a:defRPr>
      </a:lvl2pPr>
      <a:lvl3pPr marL="1200150" indent="-285750" algn="l" rtl="0" eaLnBrk="1" fontAlgn="base" hangingPunct="1">
        <a:spcBef>
          <a:spcPct val="30000"/>
        </a:spcBef>
        <a:spcAft>
          <a:spcPct val="0"/>
        </a:spcAft>
        <a:buFont typeface="Arial" panose="020B0604020202020204" pitchFamily="34" charset="0"/>
        <a:buChar char="•"/>
        <a:defRPr>
          <a:solidFill>
            <a:schemeClr val="tx1"/>
          </a:solidFill>
          <a:latin typeface="+mn-lt"/>
          <a:ea typeface="ヒラギノ角ゴ Pro W3" charset="-128"/>
          <a:cs typeface="ヒラギノ角ゴ Pro W3" charset="0"/>
        </a:defRPr>
      </a:lvl3pPr>
      <a:lvl4pPr marL="1600200" indent="-228600" algn="l" rtl="0" eaLnBrk="1" fontAlgn="base" hangingPunct="1">
        <a:spcBef>
          <a:spcPct val="30000"/>
        </a:spcBef>
        <a:spcAft>
          <a:spcPct val="0"/>
        </a:spcAft>
        <a:buFont typeface="Arial" panose="020B0604020202020204" pitchFamily="34" charset="0"/>
        <a:buChar char="–"/>
        <a:defRPr sz="1600">
          <a:solidFill>
            <a:schemeClr val="tx1"/>
          </a:solidFill>
          <a:latin typeface="+mn-lt"/>
          <a:ea typeface="ヒラギノ角ゴ Pro W3" charset="-128"/>
          <a:cs typeface="ヒラギノ角ゴ Pro W3" charset="0"/>
        </a:defRPr>
      </a:lvl4pPr>
      <a:lvl5pPr marL="2057400" indent="-285750" algn="l" rtl="0" eaLnBrk="1" fontAlgn="base" hangingPunct="1">
        <a:lnSpc>
          <a:spcPct val="87000"/>
        </a:lnSpc>
        <a:spcBef>
          <a:spcPct val="30000"/>
        </a:spcBef>
        <a:spcAft>
          <a:spcPct val="0"/>
        </a:spcAft>
        <a:buFont typeface="Arial" panose="020B0604020202020204" pitchFamily="34" charset="0"/>
        <a:buChar char="»"/>
        <a:defRPr sz="1200">
          <a:solidFill>
            <a:schemeClr val="tx1"/>
          </a:solidFill>
          <a:latin typeface="+mn-lt"/>
          <a:ea typeface="ヒラギノ角ゴ Pro W3" charset="-128"/>
          <a:cs typeface="ヒラギノ角ゴ Pro W3" charset="0"/>
        </a:defRPr>
      </a:lvl5pPr>
      <a:lvl6pPr marL="2228850" indent="-171450" algn="l" rtl="0" eaLnBrk="1" fontAlgn="base" hangingPunct="1">
        <a:lnSpc>
          <a:spcPct val="87000"/>
        </a:lnSpc>
        <a:spcBef>
          <a:spcPct val="30000"/>
        </a:spcBef>
        <a:spcAft>
          <a:spcPct val="0"/>
        </a:spcAft>
        <a:buFont typeface="Monotype Sorts" pitchFamily="2" charset="2"/>
        <a:buChar char="ß"/>
        <a:defRPr sz="1200">
          <a:solidFill>
            <a:schemeClr val="tx1"/>
          </a:solidFill>
          <a:latin typeface="+mn-lt"/>
          <a:ea typeface="ヒラギノ角ゴ Pro W3" charset="-128"/>
        </a:defRPr>
      </a:lvl6pPr>
      <a:lvl7pPr marL="2686050" indent="-171450" algn="l" rtl="0" eaLnBrk="1" fontAlgn="base" hangingPunct="1">
        <a:lnSpc>
          <a:spcPct val="87000"/>
        </a:lnSpc>
        <a:spcBef>
          <a:spcPct val="30000"/>
        </a:spcBef>
        <a:spcAft>
          <a:spcPct val="0"/>
        </a:spcAft>
        <a:buFont typeface="Monotype Sorts" pitchFamily="2" charset="2"/>
        <a:buChar char="ß"/>
        <a:defRPr sz="1200">
          <a:solidFill>
            <a:schemeClr val="tx1"/>
          </a:solidFill>
          <a:latin typeface="+mn-lt"/>
          <a:ea typeface="ヒラギノ角ゴ Pro W3" charset="-128"/>
        </a:defRPr>
      </a:lvl7pPr>
      <a:lvl8pPr marL="3143250" indent="-171450" algn="l" rtl="0" eaLnBrk="1" fontAlgn="base" hangingPunct="1">
        <a:lnSpc>
          <a:spcPct val="87000"/>
        </a:lnSpc>
        <a:spcBef>
          <a:spcPct val="30000"/>
        </a:spcBef>
        <a:spcAft>
          <a:spcPct val="0"/>
        </a:spcAft>
        <a:buFont typeface="Monotype Sorts" pitchFamily="2" charset="2"/>
        <a:buChar char="ß"/>
        <a:defRPr sz="1200">
          <a:solidFill>
            <a:schemeClr val="tx1"/>
          </a:solidFill>
          <a:latin typeface="+mn-lt"/>
          <a:ea typeface="ヒラギノ角ゴ Pro W3" charset="-128"/>
        </a:defRPr>
      </a:lvl8pPr>
      <a:lvl9pPr marL="3600450" indent="-171450" algn="l" rtl="0" eaLnBrk="1" fontAlgn="base" hangingPunct="1">
        <a:lnSpc>
          <a:spcPct val="87000"/>
        </a:lnSpc>
        <a:spcBef>
          <a:spcPct val="30000"/>
        </a:spcBef>
        <a:spcAft>
          <a:spcPct val="0"/>
        </a:spcAft>
        <a:buFont typeface="Monotype Sorts" pitchFamily="2" charset="2"/>
        <a:buChar char="ß"/>
        <a:defRPr sz="1200">
          <a:solidFill>
            <a:schemeClr val="tx1"/>
          </a:solidFill>
          <a:latin typeface="+mn-lt"/>
          <a:ea typeface="ヒラギノ角ゴ Pro W3"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E8FEB-6644-A693-2AA3-7FFDFD0B04E8}"/>
              </a:ext>
            </a:extLst>
          </p:cNvPr>
          <p:cNvSpPr txBox="1">
            <a:spLocks/>
          </p:cNvSpPr>
          <p:nvPr/>
        </p:nvSpPr>
        <p:spPr bwMode="auto">
          <a:xfrm>
            <a:off x="2648309" y="1970861"/>
            <a:ext cx="9206889" cy="1067173"/>
          </a:xfrm>
          <a:prstGeom prst="rect">
            <a:avLst/>
          </a:prstGeom>
          <a:noFill/>
          <a:ln>
            <a:noFill/>
          </a:ln>
        </p:spPr>
        <p:txBody>
          <a:bodyPr lIns="90488" tIns="44450" rIns="90488" bIns="44450" anchor="ctr"/>
          <a:lstStyle>
            <a:lvl1pPr algn="ctr" rtl="0" eaLnBrk="0" fontAlgn="base" hangingPunct="0">
              <a:lnSpc>
                <a:spcPct val="87000"/>
              </a:lnSpc>
              <a:spcBef>
                <a:spcPct val="0"/>
              </a:spcBef>
              <a:spcAft>
                <a:spcPct val="0"/>
              </a:spcAft>
              <a:defRPr sz="2800" b="1">
                <a:solidFill>
                  <a:schemeClr val="tx2"/>
                </a:solidFill>
                <a:latin typeface="+mj-lt"/>
                <a:ea typeface="ヒラギノ角ゴ Pro W3" charset="-128"/>
                <a:cs typeface="ヒラギノ角ゴ Pro W3" charset="0"/>
              </a:defRPr>
            </a:lvl1pPr>
            <a:lvl2pPr algn="ctr" rtl="0" eaLnBrk="0" fontAlgn="base" hangingPunct="0">
              <a:lnSpc>
                <a:spcPct val="87000"/>
              </a:lnSpc>
              <a:spcBef>
                <a:spcPct val="0"/>
              </a:spcBef>
              <a:spcAft>
                <a:spcPct val="0"/>
              </a:spcAft>
              <a:defRPr sz="2800" b="1">
                <a:solidFill>
                  <a:schemeClr val="tx2"/>
                </a:solidFill>
                <a:latin typeface="Arial" charset="0"/>
                <a:ea typeface="ヒラギノ角ゴ Pro W3" charset="-128"/>
                <a:cs typeface="ヒラギノ角ゴ Pro W3" charset="0"/>
              </a:defRPr>
            </a:lvl2pPr>
            <a:lvl3pPr algn="ctr" rtl="0" eaLnBrk="0" fontAlgn="base" hangingPunct="0">
              <a:lnSpc>
                <a:spcPct val="87000"/>
              </a:lnSpc>
              <a:spcBef>
                <a:spcPct val="0"/>
              </a:spcBef>
              <a:spcAft>
                <a:spcPct val="0"/>
              </a:spcAft>
              <a:defRPr sz="2800" b="1">
                <a:solidFill>
                  <a:schemeClr val="tx2"/>
                </a:solidFill>
                <a:latin typeface="Arial" charset="0"/>
                <a:ea typeface="ヒラギノ角ゴ Pro W3" charset="-128"/>
                <a:cs typeface="ヒラギノ角ゴ Pro W3" charset="0"/>
              </a:defRPr>
            </a:lvl3pPr>
            <a:lvl4pPr algn="ctr" rtl="0" eaLnBrk="0" fontAlgn="base" hangingPunct="0">
              <a:lnSpc>
                <a:spcPct val="87000"/>
              </a:lnSpc>
              <a:spcBef>
                <a:spcPct val="0"/>
              </a:spcBef>
              <a:spcAft>
                <a:spcPct val="0"/>
              </a:spcAft>
              <a:defRPr sz="2800" b="1">
                <a:solidFill>
                  <a:schemeClr val="tx2"/>
                </a:solidFill>
                <a:latin typeface="Arial" charset="0"/>
                <a:ea typeface="ヒラギノ角ゴ Pro W3" charset="-128"/>
                <a:cs typeface="ヒラギノ角ゴ Pro W3" charset="0"/>
              </a:defRPr>
            </a:lvl4pPr>
            <a:lvl5pPr algn="ctr" rtl="0" eaLnBrk="0" fontAlgn="base" hangingPunct="0">
              <a:lnSpc>
                <a:spcPct val="87000"/>
              </a:lnSpc>
              <a:spcBef>
                <a:spcPct val="0"/>
              </a:spcBef>
              <a:spcAft>
                <a:spcPct val="0"/>
              </a:spcAft>
              <a:defRPr sz="2800" b="1">
                <a:solidFill>
                  <a:schemeClr val="tx2"/>
                </a:solidFill>
                <a:latin typeface="Arial" charset="0"/>
                <a:ea typeface="ヒラギノ角ゴ Pro W3" charset="-128"/>
                <a:cs typeface="ヒラギノ角ゴ Pro W3" charset="0"/>
              </a:defRPr>
            </a:lvl5pPr>
            <a:lvl6pPr marL="457200" algn="ctr" rtl="0" eaLnBrk="0" fontAlgn="base" hangingPunct="0">
              <a:lnSpc>
                <a:spcPct val="87000"/>
              </a:lnSpc>
              <a:spcBef>
                <a:spcPct val="0"/>
              </a:spcBef>
              <a:spcAft>
                <a:spcPct val="0"/>
              </a:spcAft>
              <a:defRPr sz="2800" b="1">
                <a:solidFill>
                  <a:schemeClr val="tx2"/>
                </a:solidFill>
                <a:latin typeface="Arial" charset="0"/>
              </a:defRPr>
            </a:lvl6pPr>
            <a:lvl7pPr marL="914400" algn="ctr" rtl="0" eaLnBrk="0" fontAlgn="base" hangingPunct="0">
              <a:lnSpc>
                <a:spcPct val="87000"/>
              </a:lnSpc>
              <a:spcBef>
                <a:spcPct val="0"/>
              </a:spcBef>
              <a:spcAft>
                <a:spcPct val="0"/>
              </a:spcAft>
              <a:defRPr sz="2800" b="1">
                <a:solidFill>
                  <a:schemeClr val="tx2"/>
                </a:solidFill>
                <a:latin typeface="Arial" charset="0"/>
              </a:defRPr>
            </a:lvl7pPr>
            <a:lvl8pPr marL="1371600" algn="ctr" rtl="0" eaLnBrk="0" fontAlgn="base" hangingPunct="0">
              <a:lnSpc>
                <a:spcPct val="87000"/>
              </a:lnSpc>
              <a:spcBef>
                <a:spcPct val="0"/>
              </a:spcBef>
              <a:spcAft>
                <a:spcPct val="0"/>
              </a:spcAft>
              <a:defRPr sz="2800" b="1">
                <a:solidFill>
                  <a:schemeClr val="tx2"/>
                </a:solidFill>
                <a:latin typeface="Arial" charset="0"/>
              </a:defRPr>
            </a:lvl8pPr>
            <a:lvl9pPr marL="1828800" algn="ctr" rtl="0" eaLnBrk="0" fontAlgn="base" hangingPunct="0">
              <a:lnSpc>
                <a:spcPct val="87000"/>
              </a:lnSpc>
              <a:spcBef>
                <a:spcPct val="0"/>
              </a:spcBef>
              <a:spcAft>
                <a:spcPct val="0"/>
              </a:spcAft>
              <a:defRPr sz="2800" b="1">
                <a:solidFill>
                  <a:schemeClr val="tx2"/>
                </a:solidFill>
                <a:latin typeface="Arial" charset="0"/>
              </a:defRPr>
            </a:lvl9pPr>
          </a:lstStyle>
          <a:p>
            <a:pPr algn="r">
              <a:defRPr/>
            </a:pPr>
            <a:r>
              <a:rPr lang="en-US" sz="3200" dirty="0">
                <a:solidFill>
                  <a:schemeClr val="bg1"/>
                </a:solidFill>
                <a:ea typeface="ヒラギノ角ゴ Pro W3"/>
              </a:rPr>
              <a:t>Passive Capture Tool Dock (PCTD) Challenge</a:t>
            </a:r>
          </a:p>
          <a:p>
            <a:pPr algn="r">
              <a:defRPr/>
            </a:pPr>
            <a:r>
              <a:rPr lang="en-US" altLang="en-US" sz="3200" kern="0" dirty="0">
                <a:solidFill>
                  <a:schemeClr val="bg1"/>
                </a:solidFill>
                <a:ea typeface="ヒラギノ角ゴ Pro W3"/>
              </a:rPr>
              <a:t>March Team Tech Update</a:t>
            </a:r>
          </a:p>
          <a:p>
            <a:pPr algn="r">
              <a:defRPr/>
            </a:pPr>
            <a:r>
              <a:rPr lang="en-US" altLang="en-US" sz="3200" kern="0" dirty="0">
                <a:solidFill>
                  <a:schemeClr val="bg1"/>
                </a:solidFill>
                <a:ea typeface="ヒラギノ角ゴ Pro W3"/>
              </a:rPr>
              <a:t>Micro-g NeXT 2026</a:t>
            </a:r>
            <a:endParaRPr lang="en-US" altLang="en-US" kern="0" dirty="0">
              <a:solidFill>
                <a:schemeClr val="bg1"/>
              </a:solidFill>
            </a:endParaRPr>
          </a:p>
        </p:txBody>
      </p:sp>
      <p:sp>
        <p:nvSpPr>
          <p:cNvPr id="3" name="Rectangle 4">
            <a:extLst>
              <a:ext uri="{FF2B5EF4-FFF2-40B4-BE49-F238E27FC236}">
                <a16:creationId xmlns:a16="http://schemas.microsoft.com/office/drawing/2014/main" id="{AF454CA9-7982-00D6-7861-3914561B77AC}"/>
              </a:ext>
            </a:extLst>
          </p:cNvPr>
          <p:cNvSpPr txBox="1">
            <a:spLocks noChangeArrowheads="1"/>
          </p:cNvSpPr>
          <p:nvPr/>
        </p:nvSpPr>
        <p:spPr bwMode="auto">
          <a:xfrm>
            <a:off x="7540052" y="3115524"/>
            <a:ext cx="4315146" cy="828432"/>
          </a:xfrm>
          <a:prstGeom prst="rect">
            <a:avLst/>
          </a:prstGeom>
          <a:noFill/>
          <a:ln>
            <a:noFill/>
          </a:ln>
        </p:spPr>
        <p:txBody>
          <a:bodyPr wrap="square" lIns="90488" tIns="44450" rIns="90488" bIns="44450" anchor="t">
            <a:spAutoFit/>
          </a:bodyPr>
          <a:lstStyle>
            <a:lvl1pPr marL="342900" indent="-342900" algn="l" rtl="0" eaLnBrk="0" fontAlgn="base" hangingPunct="0">
              <a:spcBef>
                <a:spcPct val="30000"/>
              </a:spcBef>
              <a:spcAft>
                <a:spcPct val="0"/>
              </a:spcAft>
              <a:buFont typeface="Wingdings" panose="05000000000000000000" pitchFamily="2" charset="2"/>
              <a:defRPr sz="2400" b="1">
                <a:solidFill>
                  <a:schemeClr val="tx1"/>
                </a:solidFill>
                <a:latin typeface="+mn-lt"/>
                <a:ea typeface="ヒラギノ角ゴ Pro W3" charset="-128"/>
                <a:cs typeface="ヒラギノ角ゴ Pro W3" charset="0"/>
              </a:defRPr>
            </a:lvl1pPr>
            <a:lvl2pPr marL="800100" indent="-285750" algn="l" rtl="0" eaLnBrk="0" fontAlgn="base" hangingPunct="0">
              <a:spcBef>
                <a:spcPct val="30000"/>
              </a:spcBef>
              <a:spcAft>
                <a:spcPct val="0"/>
              </a:spcAft>
              <a:buChar char="•"/>
              <a:defRPr sz="2000">
                <a:solidFill>
                  <a:schemeClr val="tx1"/>
                </a:solidFill>
                <a:latin typeface="+mn-lt"/>
                <a:ea typeface="ヒラギノ角ゴ Pro W3" charset="-128"/>
                <a:cs typeface="ヒラギノ角ゴ Pro W3" charset="0"/>
              </a:defRPr>
            </a:lvl2pPr>
            <a:lvl3pPr marL="1200150" indent="-285750" algn="l" rtl="0" eaLnBrk="0" fontAlgn="base" hangingPunct="0">
              <a:spcBef>
                <a:spcPct val="30000"/>
              </a:spcBef>
              <a:spcAft>
                <a:spcPct val="0"/>
              </a:spcAft>
              <a:buFont typeface="Wingdings" panose="05000000000000000000" pitchFamily="2" charset="2"/>
              <a:buChar char="ü"/>
              <a:defRPr>
                <a:solidFill>
                  <a:schemeClr val="tx1"/>
                </a:solidFill>
                <a:latin typeface="+mn-lt"/>
                <a:ea typeface="ヒラギノ角ゴ Pro W3" charset="-128"/>
                <a:cs typeface="ヒラギノ角ゴ Pro W3" charset="0"/>
              </a:defRPr>
            </a:lvl3pPr>
            <a:lvl4pPr marL="1485900" indent="-171450" algn="l" rtl="0" eaLnBrk="0" fontAlgn="base" hangingPunct="0">
              <a:spcBef>
                <a:spcPct val="30000"/>
              </a:spcBef>
              <a:spcAft>
                <a:spcPct val="0"/>
              </a:spcAft>
              <a:buChar char="•"/>
              <a:defRPr sz="1600">
                <a:solidFill>
                  <a:schemeClr val="tx1"/>
                </a:solidFill>
                <a:latin typeface="+mn-lt"/>
                <a:ea typeface="ヒラギノ角ゴ Pro W3" charset="-128"/>
                <a:cs typeface="ヒラギノ角ゴ Pro W3" charset="0"/>
              </a:defRPr>
            </a:lvl4pPr>
            <a:lvl5pPr marL="1771650" indent="-171450" algn="l" rtl="0" eaLnBrk="0" fontAlgn="base" hangingPunct="0">
              <a:lnSpc>
                <a:spcPct val="87000"/>
              </a:lnSpc>
              <a:spcBef>
                <a:spcPct val="30000"/>
              </a:spcBef>
              <a:spcAft>
                <a:spcPct val="0"/>
              </a:spcAft>
              <a:buFont typeface="Monotype Sorts"/>
              <a:buChar char="ß"/>
              <a:defRPr sz="1200">
                <a:solidFill>
                  <a:schemeClr val="tx1"/>
                </a:solidFill>
                <a:latin typeface="+mn-lt"/>
                <a:ea typeface="ヒラギノ角ゴ Pro W3" charset="-128"/>
                <a:cs typeface="ヒラギノ角ゴ Pro W3" charset="0"/>
              </a:defRPr>
            </a:lvl5pPr>
            <a:lvl6pPr marL="2228850" indent="-171450" algn="l" rtl="0" eaLnBrk="0" fontAlgn="base" hangingPunct="0">
              <a:lnSpc>
                <a:spcPct val="87000"/>
              </a:lnSpc>
              <a:spcBef>
                <a:spcPct val="30000"/>
              </a:spcBef>
              <a:spcAft>
                <a:spcPct val="0"/>
              </a:spcAft>
              <a:buFont typeface="Monotype Sorts" pitchFamily="2" charset="2"/>
              <a:buChar char="ß"/>
              <a:defRPr sz="1200">
                <a:solidFill>
                  <a:schemeClr val="tx1"/>
                </a:solidFill>
                <a:latin typeface="+mn-lt"/>
                <a:ea typeface="ヒラギノ角ゴ Pro W3" charset="-128"/>
              </a:defRPr>
            </a:lvl6pPr>
            <a:lvl7pPr marL="2686050" indent="-171450" algn="l" rtl="0" eaLnBrk="0" fontAlgn="base" hangingPunct="0">
              <a:lnSpc>
                <a:spcPct val="87000"/>
              </a:lnSpc>
              <a:spcBef>
                <a:spcPct val="30000"/>
              </a:spcBef>
              <a:spcAft>
                <a:spcPct val="0"/>
              </a:spcAft>
              <a:buFont typeface="Monotype Sorts" pitchFamily="2" charset="2"/>
              <a:buChar char="ß"/>
              <a:defRPr sz="1200">
                <a:solidFill>
                  <a:schemeClr val="tx1"/>
                </a:solidFill>
                <a:latin typeface="+mn-lt"/>
                <a:ea typeface="ヒラギノ角ゴ Pro W3" charset="-128"/>
              </a:defRPr>
            </a:lvl7pPr>
            <a:lvl8pPr marL="3143250" indent="-171450" algn="l" rtl="0" eaLnBrk="0" fontAlgn="base" hangingPunct="0">
              <a:lnSpc>
                <a:spcPct val="87000"/>
              </a:lnSpc>
              <a:spcBef>
                <a:spcPct val="30000"/>
              </a:spcBef>
              <a:spcAft>
                <a:spcPct val="0"/>
              </a:spcAft>
              <a:buFont typeface="Monotype Sorts" pitchFamily="2" charset="2"/>
              <a:buChar char="ß"/>
              <a:defRPr sz="1200">
                <a:solidFill>
                  <a:schemeClr val="tx1"/>
                </a:solidFill>
                <a:latin typeface="+mn-lt"/>
                <a:ea typeface="ヒラギノ角ゴ Pro W3" charset="-128"/>
              </a:defRPr>
            </a:lvl8pPr>
            <a:lvl9pPr marL="3600450" indent="-171450" algn="l" rtl="0" eaLnBrk="0" fontAlgn="base" hangingPunct="0">
              <a:lnSpc>
                <a:spcPct val="87000"/>
              </a:lnSpc>
              <a:spcBef>
                <a:spcPct val="30000"/>
              </a:spcBef>
              <a:spcAft>
                <a:spcPct val="0"/>
              </a:spcAft>
              <a:buFont typeface="Monotype Sorts" pitchFamily="2" charset="2"/>
              <a:buChar char="ß"/>
              <a:defRPr sz="1200">
                <a:solidFill>
                  <a:schemeClr val="tx1"/>
                </a:solidFill>
                <a:latin typeface="+mn-lt"/>
                <a:ea typeface="ヒラギノ角ゴ Pro W3" charset="-128"/>
              </a:defRPr>
            </a:lvl9pPr>
          </a:lstStyle>
          <a:p>
            <a:pPr algn="r">
              <a:spcBef>
                <a:spcPct val="0"/>
              </a:spcBef>
              <a:buFontTx/>
              <a:buNone/>
              <a:defRPr/>
            </a:pPr>
            <a:r>
              <a:rPr lang="en-US" altLang="en-US" sz="1600" b="0" kern="0" dirty="0">
                <a:solidFill>
                  <a:schemeClr val="bg1"/>
                </a:solidFill>
                <a:ea typeface="ヒラギノ角ゴ Pro W3"/>
              </a:rPr>
              <a:t>Michael Sanchez</a:t>
            </a:r>
          </a:p>
          <a:p>
            <a:pPr algn="r">
              <a:spcBef>
                <a:spcPct val="0"/>
              </a:spcBef>
              <a:buFontTx/>
              <a:buNone/>
              <a:defRPr/>
            </a:pPr>
            <a:r>
              <a:rPr lang="en-US" altLang="en-US" sz="1600" b="0" kern="0" dirty="0">
                <a:solidFill>
                  <a:schemeClr val="bg1"/>
                </a:solidFill>
                <a:ea typeface="ヒラギノ角ゴ Pro W3"/>
              </a:rPr>
              <a:t>EVA Tools – EC7</a:t>
            </a:r>
          </a:p>
          <a:p>
            <a:pPr algn="r">
              <a:spcBef>
                <a:spcPct val="0"/>
              </a:spcBef>
              <a:buFontTx/>
              <a:buNone/>
              <a:defRPr/>
            </a:pPr>
            <a:endParaRPr lang="en-US" altLang="en-US" sz="1600" b="0" kern="0" dirty="0">
              <a:solidFill>
                <a:schemeClr val="bg1"/>
              </a:solidFill>
              <a:ea typeface="ヒラギノ角ゴ Pro W3"/>
            </a:endParaRPr>
          </a:p>
        </p:txBody>
      </p:sp>
      <p:sp>
        <p:nvSpPr>
          <p:cNvPr id="5" name="TextBox 4">
            <a:extLst>
              <a:ext uri="{FF2B5EF4-FFF2-40B4-BE49-F238E27FC236}">
                <a16:creationId xmlns:a16="http://schemas.microsoft.com/office/drawing/2014/main" id="{90E5F977-76B2-5A3E-45E8-67A86902B0D9}"/>
              </a:ext>
            </a:extLst>
          </p:cNvPr>
          <p:cNvSpPr txBox="1"/>
          <p:nvPr/>
        </p:nvSpPr>
        <p:spPr>
          <a:xfrm>
            <a:off x="3048663" y="5478474"/>
            <a:ext cx="6094674" cy="954107"/>
          </a:xfrm>
          <a:prstGeom prst="rect">
            <a:avLst/>
          </a:prstGeom>
          <a:noFill/>
        </p:spPr>
        <p:txBody>
          <a:bodyPr wrap="square">
            <a:spAutoFit/>
          </a:bodyPr>
          <a:lstStyle/>
          <a:p>
            <a:r>
              <a:rPr lang="en-US" sz="1400" i="1" dirty="0">
                <a:solidFill>
                  <a:schemeClr val="bg1"/>
                </a:solidFill>
                <a:effectLst/>
                <a:latin typeface="Aptos" panose="020B0004020202020204" pitchFamily="34" charset="0"/>
                <a:ea typeface="Aptos" panose="020B0004020202020204" pitchFamily="34" charset="0"/>
                <a:cs typeface="Aptos" panose="020B0004020202020204" pitchFamily="34" charset="0"/>
              </a:rPr>
              <a:t>Trade names and trademarks and company names are used in this report for identification only. Their usage does not constitute an official endorsement, either expressed or implied, by the National Aeronautics and Space Administration.</a:t>
            </a:r>
            <a:endParaRPr lang="en-US" dirty="0">
              <a:solidFill>
                <a:schemeClr val="bg1"/>
              </a:solidFill>
            </a:endParaRPr>
          </a:p>
        </p:txBody>
      </p:sp>
    </p:spTree>
    <p:extLst>
      <p:ext uri="{BB962C8B-B14F-4D97-AF65-F5344CB8AC3E}">
        <p14:creationId xmlns:p14="http://schemas.microsoft.com/office/powerpoint/2010/main" val="2060056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C849E-710B-CDE4-593D-24BD0DB1796E}"/>
              </a:ext>
            </a:extLst>
          </p:cNvPr>
          <p:cNvSpPr>
            <a:spLocks noGrp="1"/>
          </p:cNvSpPr>
          <p:nvPr>
            <p:ph type="title"/>
          </p:nvPr>
        </p:nvSpPr>
        <p:spPr/>
        <p:txBody>
          <a:bodyPr/>
          <a:lstStyle/>
          <a:p>
            <a:r>
              <a:rPr lang="en-US" dirty="0"/>
              <a:t>PDR Recap</a:t>
            </a:r>
          </a:p>
        </p:txBody>
      </p:sp>
      <p:sp>
        <p:nvSpPr>
          <p:cNvPr id="5" name="Rectangle 4">
            <a:extLst>
              <a:ext uri="{FF2B5EF4-FFF2-40B4-BE49-F238E27FC236}">
                <a16:creationId xmlns:a16="http://schemas.microsoft.com/office/drawing/2014/main" id="{12C05AD9-A24A-448E-8AF8-C3CF01E01D57}"/>
              </a:ext>
            </a:extLst>
          </p:cNvPr>
          <p:cNvSpPr>
            <a:spLocks noGrp="1" noChangeArrowheads="1"/>
          </p:cNvSpPr>
          <p:nvPr/>
        </p:nvSpPr>
        <p:spPr bwMode="auto">
          <a:xfrm>
            <a:off x="397790" y="1218728"/>
            <a:ext cx="11012488"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30000"/>
              </a:spcBef>
              <a:spcAft>
                <a:spcPct val="0"/>
              </a:spcAft>
              <a:buFont typeface="Arial" panose="020B0604020202020204" pitchFamily="34" charset="0"/>
              <a:buChar char="•"/>
              <a:defRPr sz="2400" b="1">
                <a:solidFill>
                  <a:schemeClr val="tx1"/>
                </a:solidFill>
                <a:latin typeface="+mn-lt"/>
                <a:ea typeface="ヒラギノ角ゴ Pro W3" charset="-128"/>
                <a:cs typeface="ヒラギノ角ゴ Pro W3" charset="0"/>
              </a:defRPr>
            </a:lvl1pPr>
            <a:lvl2pPr marL="742950" indent="-285750" algn="l" rtl="0" eaLnBrk="1" fontAlgn="base" hangingPunct="1">
              <a:spcBef>
                <a:spcPct val="30000"/>
              </a:spcBef>
              <a:spcAft>
                <a:spcPct val="0"/>
              </a:spcAft>
              <a:buFont typeface="Arial" panose="020B0604020202020204" pitchFamily="34" charset="0"/>
              <a:buChar char="–"/>
              <a:defRPr sz="2000">
                <a:solidFill>
                  <a:schemeClr val="tx1"/>
                </a:solidFill>
                <a:latin typeface="+mn-lt"/>
                <a:ea typeface="ヒラギノ角ゴ Pro W3" charset="-128"/>
                <a:cs typeface="ヒラギノ角ゴ Pro W3" charset="0"/>
              </a:defRPr>
            </a:lvl2pPr>
            <a:lvl3pPr marL="1200150" indent="-285750" algn="l" rtl="0" eaLnBrk="1" fontAlgn="base" hangingPunct="1">
              <a:spcBef>
                <a:spcPct val="30000"/>
              </a:spcBef>
              <a:spcAft>
                <a:spcPct val="0"/>
              </a:spcAft>
              <a:buFont typeface="Arial" panose="020B0604020202020204" pitchFamily="34" charset="0"/>
              <a:buChar char="•"/>
              <a:defRPr>
                <a:solidFill>
                  <a:schemeClr val="tx1"/>
                </a:solidFill>
                <a:latin typeface="+mn-lt"/>
                <a:ea typeface="ヒラギノ角ゴ Pro W3" charset="-128"/>
                <a:cs typeface="ヒラギノ角ゴ Pro W3" charset="0"/>
              </a:defRPr>
            </a:lvl3pPr>
            <a:lvl4pPr marL="1600200" indent="-228600" algn="l" rtl="0" eaLnBrk="1" fontAlgn="base" hangingPunct="1">
              <a:spcBef>
                <a:spcPct val="30000"/>
              </a:spcBef>
              <a:spcAft>
                <a:spcPct val="0"/>
              </a:spcAft>
              <a:buFont typeface="Arial" panose="020B0604020202020204" pitchFamily="34" charset="0"/>
              <a:buChar char="–"/>
              <a:defRPr sz="1600">
                <a:solidFill>
                  <a:schemeClr val="tx1"/>
                </a:solidFill>
                <a:latin typeface="+mn-lt"/>
                <a:ea typeface="ヒラギノ角ゴ Pro W3" charset="-128"/>
                <a:cs typeface="ヒラギノ角ゴ Pro W3" charset="0"/>
              </a:defRPr>
            </a:lvl4pPr>
            <a:lvl5pPr marL="2057400" indent="-285750" algn="l" rtl="0" eaLnBrk="1" fontAlgn="base" hangingPunct="1">
              <a:lnSpc>
                <a:spcPct val="87000"/>
              </a:lnSpc>
              <a:spcBef>
                <a:spcPct val="30000"/>
              </a:spcBef>
              <a:spcAft>
                <a:spcPct val="0"/>
              </a:spcAft>
              <a:buFont typeface="Arial" panose="020B0604020202020204" pitchFamily="34" charset="0"/>
              <a:buChar char="»"/>
              <a:defRPr sz="1200">
                <a:solidFill>
                  <a:schemeClr val="tx1"/>
                </a:solidFill>
                <a:latin typeface="+mn-lt"/>
                <a:ea typeface="ヒラギノ角ゴ Pro W3" charset="-128"/>
                <a:cs typeface="ヒラギノ角ゴ Pro W3" charset="0"/>
              </a:defRPr>
            </a:lvl5pPr>
            <a:lvl6pPr marL="2228850" indent="-171450" algn="l" rtl="0" eaLnBrk="1" fontAlgn="base" hangingPunct="1">
              <a:lnSpc>
                <a:spcPct val="87000"/>
              </a:lnSpc>
              <a:spcBef>
                <a:spcPct val="30000"/>
              </a:spcBef>
              <a:spcAft>
                <a:spcPct val="0"/>
              </a:spcAft>
              <a:buFont typeface="Monotype Sorts" pitchFamily="2" charset="2"/>
              <a:buChar char="ß"/>
              <a:defRPr sz="1200">
                <a:solidFill>
                  <a:schemeClr val="tx1"/>
                </a:solidFill>
                <a:latin typeface="+mn-lt"/>
                <a:ea typeface="ヒラギノ角ゴ Pro W3" charset="-128"/>
              </a:defRPr>
            </a:lvl6pPr>
            <a:lvl7pPr marL="2686050" indent="-171450" algn="l" rtl="0" eaLnBrk="1" fontAlgn="base" hangingPunct="1">
              <a:lnSpc>
                <a:spcPct val="87000"/>
              </a:lnSpc>
              <a:spcBef>
                <a:spcPct val="30000"/>
              </a:spcBef>
              <a:spcAft>
                <a:spcPct val="0"/>
              </a:spcAft>
              <a:buFont typeface="Monotype Sorts" pitchFamily="2" charset="2"/>
              <a:buChar char="ß"/>
              <a:defRPr sz="1200">
                <a:solidFill>
                  <a:schemeClr val="tx1"/>
                </a:solidFill>
                <a:latin typeface="+mn-lt"/>
                <a:ea typeface="ヒラギノ角ゴ Pro W3" charset="-128"/>
              </a:defRPr>
            </a:lvl7pPr>
            <a:lvl8pPr marL="3143250" indent="-171450" algn="l" rtl="0" eaLnBrk="1" fontAlgn="base" hangingPunct="1">
              <a:lnSpc>
                <a:spcPct val="87000"/>
              </a:lnSpc>
              <a:spcBef>
                <a:spcPct val="30000"/>
              </a:spcBef>
              <a:spcAft>
                <a:spcPct val="0"/>
              </a:spcAft>
              <a:buFont typeface="Monotype Sorts" pitchFamily="2" charset="2"/>
              <a:buChar char="ß"/>
              <a:defRPr sz="1200">
                <a:solidFill>
                  <a:schemeClr val="tx1"/>
                </a:solidFill>
                <a:latin typeface="+mn-lt"/>
                <a:ea typeface="ヒラギノ角ゴ Pro W3" charset="-128"/>
              </a:defRPr>
            </a:lvl8pPr>
            <a:lvl9pPr marL="3600450" indent="-171450" algn="l" rtl="0" eaLnBrk="1" fontAlgn="base" hangingPunct="1">
              <a:lnSpc>
                <a:spcPct val="87000"/>
              </a:lnSpc>
              <a:spcBef>
                <a:spcPct val="30000"/>
              </a:spcBef>
              <a:spcAft>
                <a:spcPct val="0"/>
              </a:spcAft>
              <a:buFont typeface="Monotype Sorts" pitchFamily="2" charset="2"/>
              <a:buChar char="ß"/>
              <a:defRPr sz="1200">
                <a:solidFill>
                  <a:schemeClr val="tx1"/>
                </a:solidFill>
                <a:latin typeface="+mn-lt"/>
                <a:ea typeface="ヒラギノ角ゴ Pro W3" charset="-128"/>
              </a:defRPr>
            </a:lvl9pPr>
          </a:lstStyle>
          <a:p>
            <a:pPr>
              <a:defRPr/>
            </a:pPr>
            <a:endParaRPr lang="en-US" altLang="en-US" sz="1400" u="sng" dirty="0">
              <a:latin typeface="Calibri"/>
              <a:ea typeface="Calibri"/>
              <a:cs typeface="Calibri"/>
            </a:endParaRPr>
          </a:p>
        </p:txBody>
      </p:sp>
      <p:sp>
        <p:nvSpPr>
          <p:cNvPr id="3" name="TextBox 2">
            <a:extLst>
              <a:ext uri="{FF2B5EF4-FFF2-40B4-BE49-F238E27FC236}">
                <a16:creationId xmlns:a16="http://schemas.microsoft.com/office/drawing/2014/main" id="{822BB846-9E5B-AC58-8759-CF1CF49603E0}"/>
              </a:ext>
            </a:extLst>
          </p:cNvPr>
          <p:cNvSpPr txBox="1"/>
          <p:nvPr/>
        </p:nvSpPr>
        <p:spPr>
          <a:xfrm>
            <a:off x="397790" y="1561382"/>
            <a:ext cx="11204738" cy="4832092"/>
          </a:xfrm>
          <a:prstGeom prst="rect">
            <a:avLst/>
          </a:prstGeom>
          <a:noFill/>
        </p:spPr>
        <p:txBody>
          <a:bodyPr wrap="square" rtlCol="0">
            <a:spAutoFit/>
          </a:bodyPr>
          <a:lstStyle/>
          <a:p>
            <a:r>
              <a:rPr lang="en-US" sz="2000" dirty="0"/>
              <a:t>Congratulations to all teams for successfully making it through PDR! The JSC Micro-g team was very impressed with the work you guys have done, and we are excited to see some EVA tools in action in only a few months. We’ll check back in for TEDP’s and TRR’s soon!</a:t>
            </a:r>
          </a:p>
          <a:p>
            <a:endParaRPr lang="en-US" sz="2000" dirty="0"/>
          </a:p>
          <a:p>
            <a:r>
              <a:rPr lang="en-US" sz="2000" b="1" dirty="0"/>
              <a:t>Please review these slides carefully as they contain key clarifications and updates that may affect design details.</a:t>
            </a:r>
          </a:p>
          <a:p>
            <a:endParaRPr lang="en-US" sz="2000" b="1" dirty="0"/>
          </a:p>
          <a:p>
            <a:r>
              <a:rPr lang="en-US" sz="2000" dirty="0"/>
              <a:t>These charts include:</a:t>
            </a:r>
          </a:p>
          <a:p>
            <a:pPr marL="742950" lvl="1" indent="-285750">
              <a:buFont typeface="Arial" panose="020B0604020202020204" pitchFamily="34" charset="0"/>
              <a:buChar char="•"/>
            </a:pPr>
            <a:r>
              <a:rPr lang="en-US" sz="2000" dirty="0"/>
              <a:t>Details on the Tool Belt that will be used by the test subject diver during NBL testing.</a:t>
            </a:r>
          </a:p>
          <a:p>
            <a:pPr marL="742950" lvl="1" indent="-285750">
              <a:buFont typeface="Arial" panose="020B0604020202020204" pitchFamily="34" charset="0"/>
              <a:buChar char="•"/>
            </a:pPr>
            <a:r>
              <a:rPr lang="en-US" sz="2000" dirty="0"/>
              <a:t>Details on the Mock Pistol Grip Tool (PGT) that will be used by the test subject diver during NBL testing.</a:t>
            </a:r>
          </a:p>
          <a:p>
            <a:endParaRPr lang="en-US" sz="2000" dirty="0"/>
          </a:p>
          <a:p>
            <a:r>
              <a:rPr lang="en-US" sz="2000" dirty="0"/>
              <a:t>As always, if there are any questions or concerns, please reach out! </a:t>
            </a:r>
          </a:p>
          <a:p>
            <a:endParaRPr lang="en-US" sz="2000" dirty="0"/>
          </a:p>
          <a:p>
            <a:endParaRPr lang="en-US" dirty="0"/>
          </a:p>
          <a:p>
            <a:endParaRPr lang="en-US" dirty="0"/>
          </a:p>
        </p:txBody>
      </p:sp>
    </p:spTree>
    <p:extLst>
      <p:ext uri="{BB962C8B-B14F-4D97-AF65-F5344CB8AC3E}">
        <p14:creationId xmlns:p14="http://schemas.microsoft.com/office/powerpoint/2010/main" val="1242706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865DA-183F-A674-0AE7-A2B12D131A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B2252D-B033-6BEA-E425-77B37AD30B7C}"/>
              </a:ext>
            </a:extLst>
          </p:cNvPr>
          <p:cNvSpPr>
            <a:spLocks noGrp="1"/>
          </p:cNvSpPr>
          <p:nvPr>
            <p:ph type="title"/>
          </p:nvPr>
        </p:nvSpPr>
        <p:spPr/>
        <p:txBody>
          <a:bodyPr/>
          <a:lstStyle/>
          <a:p>
            <a:r>
              <a:rPr lang="en-US" dirty="0"/>
              <a:t>Utility Belt Assembly Drawing</a:t>
            </a:r>
          </a:p>
        </p:txBody>
      </p:sp>
      <p:sp>
        <p:nvSpPr>
          <p:cNvPr id="54" name="TextBox 53">
            <a:extLst>
              <a:ext uri="{FF2B5EF4-FFF2-40B4-BE49-F238E27FC236}">
                <a16:creationId xmlns:a16="http://schemas.microsoft.com/office/drawing/2014/main" id="{7A411CA4-89AD-8BC4-FE34-809BAE7C0DD3}"/>
              </a:ext>
            </a:extLst>
          </p:cNvPr>
          <p:cNvSpPr txBox="1"/>
          <p:nvPr/>
        </p:nvSpPr>
        <p:spPr>
          <a:xfrm>
            <a:off x="9164770" y="1038474"/>
            <a:ext cx="1610382" cy="369332"/>
          </a:xfrm>
          <a:prstGeom prst="rect">
            <a:avLst/>
          </a:prstGeom>
          <a:noFill/>
        </p:spPr>
        <p:txBody>
          <a:bodyPr wrap="square" rtlCol="0">
            <a:spAutoFit/>
          </a:bodyPr>
          <a:lstStyle/>
          <a:p>
            <a:r>
              <a:rPr lang="en-US" sz="1800" b="1" dirty="0"/>
              <a:t>RIGHT VIEW</a:t>
            </a:r>
          </a:p>
        </p:txBody>
      </p:sp>
      <p:grpSp>
        <p:nvGrpSpPr>
          <p:cNvPr id="64" name="Group 63">
            <a:extLst>
              <a:ext uri="{FF2B5EF4-FFF2-40B4-BE49-F238E27FC236}">
                <a16:creationId xmlns:a16="http://schemas.microsoft.com/office/drawing/2014/main" id="{4AC35BCA-1223-E892-1E61-93325ACFCF60}"/>
              </a:ext>
            </a:extLst>
          </p:cNvPr>
          <p:cNvGrpSpPr/>
          <p:nvPr/>
        </p:nvGrpSpPr>
        <p:grpSpPr>
          <a:xfrm>
            <a:off x="9261353" y="1896663"/>
            <a:ext cx="2508928" cy="1986511"/>
            <a:chOff x="8159194" y="3533066"/>
            <a:chExt cx="1863347" cy="1379592"/>
          </a:xfrm>
        </p:grpSpPr>
        <p:sp>
          <p:nvSpPr>
            <p:cNvPr id="60" name="Rectangle 59">
              <a:extLst>
                <a:ext uri="{FF2B5EF4-FFF2-40B4-BE49-F238E27FC236}">
                  <a16:creationId xmlns:a16="http://schemas.microsoft.com/office/drawing/2014/main" id="{1E7C4028-40CA-1740-28B8-7796A7537594}"/>
                </a:ext>
              </a:extLst>
            </p:cNvPr>
            <p:cNvSpPr/>
            <p:nvPr/>
          </p:nvSpPr>
          <p:spPr bwMode="auto">
            <a:xfrm flipV="1">
              <a:off x="9250708" y="4102531"/>
              <a:ext cx="771832" cy="403646"/>
            </a:xfrm>
            <a:prstGeom prst="rect">
              <a:avLst/>
            </a:prstGeom>
            <a:solidFill>
              <a:srgbClr val="FFFF00"/>
            </a:solidFill>
            <a:ln w="38100" cap="flat" cmpd="sng" algn="ctr">
              <a:solidFill>
                <a:schemeClr val="bg2">
                  <a:lumMod val="60000"/>
                  <a:lumOff val="40000"/>
                </a:schemeClr>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55" name="Rectangle 54">
              <a:extLst>
                <a:ext uri="{FF2B5EF4-FFF2-40B4-BE49-F238E27FC236}">
                  <a16:creationId xmlns:a16="http://schemas.microsoft.com/office/drawing/2014/main" id="{9371BC6F-6200-D167-AB7A-95D83D327E10}"/>
                </a:ext>
              </a:extLst>
            </p:cNvPr>
            <p:cNvSpPr/>
            <p:nvPr/>
          </p:nvSpPr>
          <p:spPr bwMode="auto">
            <a:xfrm>
              <a:off x="8756987" y="3533066"/>
              <a:ext cx="427909" cy="726890"/>
            </a:xfrm>
            <a:prstGeom prst="rect">
              <a:avLst/>
            </a:prstGeom>
            <a:solidFill>
              <a:schemeClr val="bg2"/>
            </a:solidFill>
            <a:ln w="38100" cap="flat" cmpd="sng" algn="ctr">
              <a:solidFill>
                <a:schemeClr val="bg2">
                  <a:lumMod val="60000"/>
                  <a:lumOff val="40000"/>
                </a:schemeClr>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sp>
          <p:nvSpPr>
            <p:cNvPr id="56" name="Rectangle 55">
              <a:extLst>
                <a:ext uri="{FF2B5EF4-FFF2-40B4-BE49-F238E27FC236}">
                  <a16:creationId xmlns:a16="http://schemas.microsoft.com/office/drawing/2014/main" id="{B51AF4C3-ADD7-F330-E141-AD81B688D3D7}"/>
                </a:ext>
              </a:extLst>
            </p:cNvPr>
            <p:cNvSpPr/>
            <p:nvPr/>
          </p:nvSpPr>
          <p:spPr bwMode="auto">
            <a:xfrm flipV="1">
              <a:off x="8994588" y="3784307"/>
              <a:ext cx="427909" cy="245059"/>
            </a:xfrm>
            <a:prstGeom prst="rect">
              <a:avLst/>
            </a:prstGeom>
            <a:solidFill>
              <a:schemeClr val="bg2"/>
            </a:solidFill>
            <a:ln w="38100" cap="flat" cmpd="sng" algn="ctr">
              <a:solidFill>
                <a:schemeClr val="bg2">
                  <a:lumMod val="60000"/>
                  <a:lumOff val="40000"/>
                </a:schemeClr>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57" name="Rectangle 56">
              <a:extLst>
                <a:ext uri="{FF2B5EF4-FFF2-40B4-BE49-F238E27FC236}">
                  <a16:creationId xmlns:a16="http://schemas.microsoft.com/office/drawing/2014/main" id="{92A5F47E-46A4-3DBD-80A8-F102F05EBF09}"/>
                </a:ext>
              </a:extLst>
            </p:cNvPr>
            <p:cNvSpPr/>
            <p:nvPr/>
          </p:nvSpPr>
          <p:spPr bwMode="auto">
            <a:xfrm>
              <a:off x="9422497" y="3701730"/>
              <a:ext cx="180358" cy="1210928"/>
            </a:xfrm>
            <a:prstGeom prst="rect">
              <a:avLst/>
            </a:prstGeom>
            <a:solidFill>
              <a:srgbClr val="FFFF00"/>
            </a:solidFill>
            <a:ln w="38100" cap="flat" cmpd="sng" algn="ctr">
              <a:solidFill>
                <a:schemeClr val="bg2">
                  <a:lumMod val="60000"/>
                  <a:lumOff val="40000"/>
                </a:schemeClr>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sp>
          <p:nvSpPr>
            <p:cNvPr id="58" name="Rectangle: Rounded Corners 57">
              <a:extLst>
                <a:ext uri="{FF2B5EF4-FFF2-40B4-BE49-F238E27FC236}">
                  <a16:creationId xmlns:a16="http://schemas.microsoft.com/office/drawing/2014/main" id="{D01AE12A-6668-3456-8A27-A7277E394703}"/>
                </a:ext>
              </a:extLst>
            </p:cNvPr>
            <p:cNvSpPr/>
            <p:nvPr/>
          </p:nvSpPr>
          <p:spPr bwMode="auto">
            <a:xfrm>
              <a:off x="9602855" y="4521483"/>
              <a:ext cx="419686" cy="125450"/>
            </a:xfrm>
            <a:prstGeom prst="roundRect">
              <a:avLst/>
            </a:prstGeom>
            <a:solidFill>
              <a:srgbClr val="FFFF00"/>
            </a:solidFill>
            <a:ln w="38100" cap="flat" cmpd="sng" algn="ctr">
              <a:solidFill>
                <a:schemeClr val="bg2">
                  <a:lumMod val="60000"/>
                  <a:lumOff val="40000"/>
                </a:schemeClr>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sp>
          <p:nvSpPr>
            <p:cNvPr id="59" name="Rectangle: Rounded Corners 58">
              <a:extLst>
                <a:ext uri="{FF2B5EF4-FFF2-40B4-BE49-F238E27FC236}">
                  <a16:creationId xmlns:a16="http://schemas.microsoft.com/office/drawing/2014/main" id="{E288CFA6-019E-FCAF-607C-79E78DA8FF1E}"/>
                </a:ext>
              </a:extLst>
            </p:cNvPr>
            <p:cNvSpPr/>
            <p:nvPr/>
          </p:nvSpPr>
          <p:spPr bwMode="auto">
            <a:xfrm>
              <a:off x="9602855" y="4797271"/>
              <a:ext cx="419685" cy="115387"/>
            </a:xfrm>
            <a:prstGeom prst="roundRect">
              <a:avLst/>
            </a:prstGeom>
            <a:solidFill>
              <a:srgbClr val="FFFF00"/>
            </a:solidFill>
            <a:ln w="38100" cap="flat" cmpd="sng" algn="ctr">
              <a:solidFill>
                <a:schemeClr val="bg2">
                  <a:lumMod val="60000"/>
                  <a:lumOff val="40000"/>
                </a:schemeClr>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sp>
          <p:nvSpPr>
            <p:cNvPr id="61" name="Rectangle: Rounded Corners 60">
              <a:extLst>
                <a:ext uri="{FF2B5EF4-FFF2-40B4-BE49-F238E27FC236}">
                  <a16:creationId xmlns:a16="http://schemas.microsoft.com/office/drawing/2014/main" id="{EB298276-CAE7-938D-62DB-48EB9E033DCE}"/>
                </a:ext>
              </a:extLst>
            </p:cNvPr>
            <p:cNvSpPr/>
            <p:nvPr/>
          </p:nvSpPr>
          <p:spPr bwMode="auto">
            <a:xfrm rot="16200000">
              <a:off x="9537860" y="4295355"/>
              <a:ext cx="131718" cy="837644"/>
            </a:xfrm>
            <a:prstGeom prst="roundRect">
              <a:avLst/>
            </a:prstGeom>
            <a:solidFill>
              <a:schemeClr val="accent1"/>
            </a:solidFill>
            <a:ln w="381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sp>
          <p:nvSpPr>
            <p:cNvPr id="62" name="Rectangle: Rounded Corners 61">
              <a:extLst>
                <a:ext uri="{FF2B5EF4-FFF2-40B4-BE49-F238E27FC236}">
                  <a16:creationId xmlns:a16="http://schemas.microsoft.com/office/drawing/2014/main" id="{EF154935-28B8-C0DA-68B1-E1B9612AE0DA}"/>
                </a:ext>
              </a:extLst>
            </p:cNvPr>
            <p:cNvSpPr/>
            <p:nvPr/>
          </p:nvSpPr>
          <p:spPr bwMode="auto">
            <a:xfrm rot="16200000">
              <a:off x="8580361" y="4134845"/>
              <a:ext cx="346986" cy="1189320"/>
            </a:xfrm>
            <a:prstGeom prst="roundRect">
              <a:avLst/>
            </a:prstGeom>
            <a:solidFill>
              <a:schemeClr val="accent1"/>
            </a:solidFill>
            <a:ln w="381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grpSp>
      <p:graphicFrame>
        <p:nvGraphicFramePr>
          <p:cNvPr id="65" name="Table 64">
            <a:extLst>
              <a:ext uri="{FF2B5EF4-FFF2-40B4-BE49-F238E27FC236}">
                <a16:creationId xmlns:a16="http://schemas.microsoft.com/office/drawing/2014/main" id="{09615889-26F8-41E1-A8FE-65374FFA8A01}"/>
              </a:ext>
            </a:extLst>
          </p:cNvPr>
          <p:cNvGraphicFramePr>
            <a:graphicFrameLocks noGrp="1"/>
          </p:cNvGraphicFramePr>
          <p:nvPr>
            <p:extLst>
              <p:ext uri="{D42A27DB-BD31-4B8C-83A1-F6EECF244321}">
                <p14:modId xmlns:p14="http://schemas.microsoft.com/office/powerpoint/2010/main" val="2400695650"/>
              </p:ext>
            </p:extLst>
          </p:nvPr>
        </p:nvGraphicFramePr>
        <p:xfrm>
          <a:off x="7917061" y="4317141"/>
          <a:ext cx="4274939" cy="2092881"/>
        </p:xfrm>
        <a:graphic>
          <a:graphicData uri="http://schemas.openxmlformats.org/drawingml/2006/table">
            <a:tbl>
              <a:tblPr>
                <a:tableStyleId>{5C22544A-7EE6-4342-B048-85BDC9FD1C3A}</a:tableStyleId>
              </a:tblPr>
              <a:tblGrid>
                <a:gridCol w="2034210">
                  <a:extLst>
                    <a:ext uri="{9D8B030D-6E8A-4147-A177-3AD203B41FA5}">
                      <a16:colId xmlns:a16="http://schemas.microsoft.com/office/drawing/2014/main" val="3417173257"/>
                    </a:ext>
                  </a:extLst>
                </a:gridCol>
                <a:gridCol w="1414653">
                  <a:extLst>
                    <a:ext uri="{9D8B030D-6E8A-4147-A177-3AD203B41FA5}">
                      <a16:colId xmlns:a16="http://schemas.microsoft.com/office/drawing/2014/main" val="4103996881"/>
                    </a:ext>
                  </a:extLst>
                </a:gridCol>
                <a:gridCol w="826076">
                  <a:extLst>
                    <a:ext uri="{9D8B030D-6E8A-4147-A177-3AD203B41FA5}">
                      <a16:colId xmlns:a16="http://schemas.microsoft.com/office/drawing/2014/main" val="875236905"/>
                    </a:ext>
                  </a:extLst>
                </a:gridCol>
              </a:tblGrid>
              <a:tr h="296849">
                <a:tc>
                  <a:txBody>
                    <a:bodyPr/>
                    <a:lstStyle/>
                    <a:p>
                      <a:pPr algn="ctr"/>
                      <a:r>
                        <a:rPr lang="en-US" sz="1200" dirty="0"/>
                        <a:t>Passive Capture Tool Dock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dirty="0"/>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8877098"/>
                  </a:ext>
                </a:extLst>
              </a:tr>
              <a:tr h="296849">
                <a:tc>
                  <a:txBody>
                    <a:bodyPr/>
                    <a:lstStyle/>
                    <a:p>
                      <a:pPr algn="ctr"/>
                      <a:r>
                        <a:rPr lang="en-US" sz="1200" dirty="0"/>
                        <a:t>Swingarm Spacer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dirty="0"/>
                        <a:t>Tough PLA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dirty="0"/>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43958721"/>
                  </a:ext>
                </a:extLst>
              </a:tr>
              <a:tr h="296849">
                <a:tc>
                  <a:txBody>
                    <a:bodyPr/>
                    <a:lstStyle/>
                    <a:p>
                      <a:pPr algn="ctr"/>
                      <a:r>
                        <a:rPr lang="en-US" sz="1200" dirty="0"/>
                        <a:t>Swingarm (Right)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dirty="0"/>
                        <a:t>Aluminum 6061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dirty="0"/>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94298312"/>
                  </a:ext>
                </a:extLst>
              </a:tr>
              <a:tr h="309163">
                <a:tc>
                  <a:txBody>
                    <a:bodyPr/>
                    <a:lstStyle/>
                    <a:p>
                      <a:pPr algn="ctr"/>
                      <a:r>
                        <a:rPr lang="en-US" sz="1200" dirty="0"/>
                        <a:t>Tool Belt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84260581"/>
                  </a:ext>
                </a:extLst>
              </a:tr>
              <a:tr h="296852">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dirty="0"/>
                        <a:t>Weight Belt Base Plate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dirty="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81568682"/>
                  </a:ext>
                </a:extLst>
              </a:tr>
              <a:tr h="296852">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dirty="0" err="1"/>
                        <a:t>RitFit</a:t>
                      </a:r>
                      <a:r>
                        <a:rPr lang="en-US" sz="1200" dirty="0"/>
                        <a:t> Large Weight Belt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dirty="0"/>
                        <a:t>Nylon, Stainless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95867039"/>
                  </a:ext>
                </a:extLst>
              </a:tr>
              <a:tr h="299467">
                <a:tc>
                  <a:txBody>
                    <a:bodyPr/>
                    <a:lstStyle/>
                    <a:p>
                      <a:pPr algn="ctr"/>
                      <a:r>
                        <a:rPr lang="en-US" sz="1200" dirty="0"/>
                        <a:t>Part Name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algn="ctr"/>
                      <a:r>
                        <a:rPr lang="en-US" sz="1200" dirty="0"/>
                        <a:t>Material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algn="ctr"/>
                      <a:r>
                        <a:rPr lang="en-US" sz="1200" dirty="0"/>
                        <a:t>Item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810753238"/>
                  </a:ext>
                </a:extLst>
              </a:tr>
            </a:tbl>
          </a:graphicData>
        </a:graphic>
      </p:graphicFrame>
      <p:grpSp>
        <p:nvGrpSpPr>
          <p:cNvPr id="127" name="Group 126">
            <a:extLst>
              <a:ext uri="{FF2B5EF4-FFF2-40B4-BE49-F238E27FC236}">
                <a16:creationId xmlns:a16="http://schemas.microsoft.com/office/drawing/2014/main" id="{33D5A20E-54ED-1CAA-565E-B3C04D87DB3E}"/>
              </a:ext>
            </a:extLst>
          </p:cNvPr>
          <p:cNvGrpSpPr/>
          <p:nvPr/>
        </p:nvGrpSpPr>
        <p:grpSpPr>
          <a:xfrm>
            <a:off x="184079" y="1038474"/>
            <a:ext cx="6938277" cy="3247421"/>
            <a:chOff x="638729" y="1038474"/>
            <a:chExt cx="6938277" cy="3247421"/>
          </a:xfrm>
        </p:grpSpPr>
        <p:sp>
          <p:nvSpPr>
            <p:cNvPr id="53" name="TextBox 52">
              <a:extLst>
                <a:ext uri="{FF2B5EF4-FFF2-40B4-BE49-F238E27FC236}">
                  <a16:creationId xmlns:a16="http://schemas.microsoft.com/office/drawing/2014/main" id="{D13E2827-9AE7-6B03-F105-275841FE0597}"/>
                </a:ext>
              </a:extLst>
            </p:cNvPr>
            <p:cNvSpPr txBox="1"/>
            <p:nvPr/>
          </p:nvSpPr>
          <p:spPr>
            <a:xfrm>
              <a:off x="3558129" y="1038474"/>
              <a:ext cx="1347770" cy="369332"/>
            </a:xfrm>
            <a:prstGeom prst="rect">
              <a:avLst/>
            </a:prstGeom>
            <a:noFill/>
          </p:spPr>
          <p:txBody>
            <a:bodyPr wrap="square" rtlCol="0">
              <a:spAutoFit/>
            </a:bodyPr>
            <a:lstStyle/>
            <a:p>
              <a:r>
                <a:rPr lang="en-US" sz="1800" b="1" dirty="0"/>
                <a:t>TOP VIEW</a:t>
              </a:r>
            </a:p>
          </p:txBody>
        </p:sp>
        <p:grpSp>
          <p:nvGrpSpPr>
            <p:cNvPr id="103" name="Group 102">
              <a:extLst>
                <a:ext uri="{FF2B5EF4-FFF2-40B4-BE49-F238E27FC236}">
                  <a16:creationId xmlns:a16="http://schemas.microsoft.com/office/drawing/2014/main" id="{4EE6AF5D-7790-9D23-1EE1-5BC7ED639FF7}"/>
                </a:ext>
              </a:extLst>
            </p:cNvPr>
            <p:cNvGrpSpPr/>
            <p:nvPr/>
          </p:nvGrpSpPr>
          <p:grpSpPr>
            <a:xfrm>
              <a:off x="1351247" y="1732085"/>
              <a:ext cx="6225759" cy="2553810"/>
              <a:chOff x="980056" y="1637253"/>
              <a:chExt cx="6225759" cy="2553810"/>
            </a:xfrm>
          </p:grpSpPr>
          <p:sp>
            <p:nvSpPr>
              <p:cNvPr id="67" name="Rectangle: Rounded Corners 66">
                <a:extLst>
                  <a:ext uri="{FF2B5EF4-FFF2-40B4-BE49-F238E27FC236}">
                    <a16:creationId xmlns:a16="http://schemas.microsoft.com/office/drawing/2014/main" id="{5E3FA1E8-CE6B-C565-8DFA-D8528789D37F}"/>
                  </a:ext>
                </a:extLst>
              </p:cNvPr>
              <p:cNvSpPr/>
              <p:nvPr/>
            </p:nvSpPr>
            <p:spPr bwMode="auto">
              <a:xfrm rot="16200000" flipV="1">
                <a:off x="6639367" y="3853250"/>
                <a:ext cx="227234" cy="147746"/>
              </a:xfrm>
              <a:prstGeom prst="roundRect">
                <a:avLst/>
              </a:prstGeom>
              <a:solidFill>
                <a:schemeClr val="accent2"/>
              </a:solidFill>
              <a:ln w="381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grpSp>
            <p:nvGrpSpPr>
              <p:cNvPr id="98" name="Group 97">
                <a:extLst>
                  <a:ext uri="{FF2B5EF4-FFF2-40B4-BE49-F238E27FC236}">
                    <a16:creationId xmlns:a16="http://schemas.microsoft.com/office/drawing/2014/main" id="{E8EEE169-2EBF-2CE5-2FBC-301D1081ABC7}"/>
                  </a:ext>
                </a:extLst>
              </p:cNvPr>
              <p:cNvGrpSpPr/>
              <p:nvPr/>
            </p:nvGrpSpPr>
            <p:grpSpPr>
              <a:xfrm>
                <a:off x="980056" y="1637253"/>
                <a:ext cx="6225759" cy="2553810"/>
                <a:chOff x="205684" y="1587733"/>
                <a:chExt cx="6225759" cy="2553810"/>
              </a:xfrm>
            </p:grpSpPr>
            <p:grpSp>
              <p:nvGrpSpPr>
                <p:cNvPr id="52" name="Group 51">
                  <a:extLst>
                    <a:ext uri="{FF2B5EF4-FFF2-40B4-BE49-F238E27FC236}">
                      <a16:creationId xmlns:a16="http://schemas.microsoft.com/office/drawing/2014/main" id="{B67D4549-CE85-CB7C-BEE4-AE204B2FF204}"/>
                    </a:ext>
                  </a:extLst>
                </p:cNvPr>
                <p:cNvGrpSpPr/>
                <p:nvPr/>
              </p:nvGrpSpPr>
              <p:grpSpPr>
                <a:xfrm>
                  <a:off x="205684" y="2339857"/>
                  <a:ext cx="5701583" cy="1801686"/>
                  <a:chOff x="1492731" y="3536830"/>
                  <a:chExt cx="5701583" cy="1801686"/>
                </a:xfrm>
              </p:grpSpPr>
              <p:sp>
                <p:nvSpPr>
                  <p:cNvPr id="49" name="Block Arc 48">
                    <a:extLst>
                      <a:ext uri="{FF2B5EF4-FFF2-40B4-BE49-F238E27FC236}">
                        <a16:creationId xmlns:a16="http://schemas.microsoft.com/office/drawing/2014/main" id="{B2A4580D-DBBC-38B8-929B-A534F974D54B}"/>
                      </a:ext>
                    </a:extLst>
                  </p:cNvPr>
                  <p:cNvSpPr/>
                  <p:nvPr/>
                </p:nvSpPr>
                <p:spPr>
                  <a:xfrm>
                    <a:off x="1985011" y="3536830"/>
                    <a:ext cx="4394116" cy="1527471"/>
                  </a:xfrm>
                  <a:prstGeom prst="blockArc">
                    <a:avLst>
                      <a:gd name="adj1" fmla="val 10800000"/>
                      <a:gd name="adj2" fmla="val 21567628"/>
                      <a:gd name="adj3" fmla="val 6817"/>
                    </a:avLst>
                  </a:prstGeom>
                  <a:solidFill>
                    <a:srgbClr val="FFFF00"/>
                  </a:solidFill>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endParaRPr lang="en-US" dirty="0">
                      <a:solidFill>
                        <a:schemeClr val="tx1"/>
                      </a:solidFill>
                    </a:endParaRPr>
                  </a:p>
                </p:txBody>
              </p:sp>
              <p:grpSp>
                <p:nvGrpSpPr>
                  <p:cNvPr id="23" name="Group 22">
                    <a:extLst>
                      <a:ext uri="{FF2B5EF4-FFF2-40B4-BE49-F238E27FC236}">
                        <a16:creationId xmlns:a16="http://schemas.microsoft.com/office/drawing/2014/main" id="{52F9620E-0B4D-60C3-30FB-199940517ABC}"/>
                      </a:ext>
                    </a:extLst>
                  </p:cNvPr>
                  <p:cNvGrpSpPr/>
                  <p:nvPr/>
                </p:nvGrpSpPr>
                <p:grpSpPr>
                  <a:xfrm>
                    <a:off x="1835615" y="3640153"/>
                    <a:ext cx="4658306" cy="1698363"/>
                    <a:chOff x="2241056" y="3113942"/>
                    <a:chExt cx="4658306" cy="1698363"/>
                  </a:xfrm>
                </p:grpSpPr>
                <p:cxnSp>
                  <p:nvCxnSpPr>
                    <p:cNvPr id="6" name="Straight Arrow Connector 5">
                      <a:extLst>
                        <a:ext uri="{FF2B5EF4-FFF2-40B4-BE49-F238E27FC236}">
                          <a16:creationId xmlns:a16="http://schemas.microsoft.com/office/drawing/2014/main" id="{904123B7-9C97-B1C2-8B5B-686820C19E1E}"/>
                        </a:ext>
                      </a:extLst>
                    </p:cNvPr>
                    <p:cNvCxnSpPr>
                      <a:cxnSpLocks/>
                    </p:cNvCxnSpPr>
                    <p:nvPr/>
                  </p:nvCxnSpPr>
                  <p:spPr bwMode="auto">
                    <a:xfrm>
                      <a:off x="2241056" y="4609480"/>
                      <a:ext cx="4658306" cy="0"/>
                    </a:xfrm>
                    <a:prstGeom prst="straightConnector1">
                      <a:avLst/>
                    </a:prstGeom>
                    <a:noFill/>
                    <a:ln w="9525" cap="flat" cmpd="sng" algn="ctr">
                      <a:solidFill>
                        <a:srgbClr val="FF0000"/>
                      </a:solidFill>
                      <a:prstDash val="solid"/>
                      <a:round/>
                      <a:headEnd type="triangle"/>
                      <a:tailEnd type="triangle"/>
                    </a:ln>
                    <a:effectLst/>
                  </p:spPr>
                </p:cxnSp>
                <p:sp>
                  <p:nvSpPr>
                    <p:cNvPr id="11" name="TextBox 10">
                      <a:extLst>
                        <a:ext uri="{FF2B5EF4-FFF2-40B4-BE49-F238E27FC236}">
                          <a16:creationId xmlns:a16="http://schemas.microsoft.com/office/drawing/2014/main" id="{9243BFB1-5C18-C7F8-3E33-C6C2B6486176}"/>
                        </a:ext>
                      </a:extLst>
                    </p:cNvPr>
                    <p:cNvSpPr txBox="1"/>
                    <p:nvPr/>
                  </p:nvSpPr>
                  <p:spPr>
                    <a:xfrm>
                      <a:off x="4507537" y="4566084"/>
                      <a:ext cx="499040" cy="246221"/>
                    </a:xfrm>
                    <a:prstGeom prst="rect">
                      <a:avLst/>
                    </a:prstGeom>
                    <a:noFill/>
                  </p:spPr>
                  <p:txBody>
                    <a:bodyPr wrap="square" rtlCol="0">
                      <a:spAutoFit/>
                    </a:bodyPr>
                    <a:lstStyle/>
                    <a:p>
                      <a:r>
                        <a:rPr lang="en-US" sz="1000" dirty="0"/>
                        <a:t>16 in</a:t>
                      </a:r>
                    </a:p>
                  </p:txBody>
                </p:sp>
                <p:grpSp>
                  <p:nvGrpSpPr>
                    <p:cNvPr id="18" name="Group 17">
                      <a:extLst>
                        <a:ext uri="{FF2B5EF4-FFF2-40B4-BE49-F238E27FC236}">
                          <a16:creationId xmlns:a16="http://schemas.microsoft.com/office/drawing/2014/main" id="{9FAD3448-BB8F-ED76-C025-4A322AEA6637}"/>
                        </a:ext>
                      </a:extLst>
                    </p:cNvPr>
                    <p:cNvGrpSpPr/>
                    <p:nvPr/>
                  </p:nvGrpSpPr>
                  <p:grpSpPr>
                    <a:xfrm>
                      <a:off x="2274528" y="3577840"/>
                      <a:ext cx="4592098" cy="906492"/>
                      <a:chOff x="2274528" y="3577840"/>
                      <a:chExt cx="4592098" cy="906492"/>
                    </a:xfrm>
                  </p:grpSpPr>
                  <p:sp>
                    <p:nvSpPr>
                      <p:cNvPr id="4" name="Block Arc 3">
                        <a:extLst>
                          <a:ext uri="{FF2B5EF4-FFF2-40B4-BE49-F238E27FC236}">
                            <a16:creationId xmlns:a16="http://schemas.microsoft.com/office/drawing/2014/main" id="{C379DDEB-C812-D735-8463-FE2B1F2D89AC}"/>
                          </a:ext>
                        </a:extLst>
                      </p:cNvPr>
                      <p:cNvSpPr/>
                      <p:nvPr/>
                    </p:nvSpPr>
                    <p:spPr>
                      <a:xfrm>
                        <a:off x="2783486" y="3617182"/>
                        <a:ext cx="3549560" cy="867150"/>
                      </a:xfrm>
                      <a:prstGeom prst="blockArc">
                        <a:avLst>
                          <a:gd name="adj1" fmla="val 10800000"/>
                          <a:gd name="adj2" fmla="val 37248"/>
                          <a:gd name="adj3" fmla="val 12105"/>
                        </a:avLst>
                      </a:prstGeom>
                      <a:solidFill>
                        <a:schemeClr val="bg2"/>
                      </a:solidFill>
                      <a:ln>
                        <a:solidFill>
                          <a:schemeClr val="bg2">
                            <a:lumMod val="60000"/>
                            <a:lumOff val="40000"/>
                          </a:schemeClr>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endParaRPr lang="en-US" dirty="0">
                          <a:solidFill>
                            <a:schemeClr val="tx1"/>
                          </a:solidFill>
                        </a:endParaRPr>
                      </a:p>
                    </p:txBody>
                  </p:sp>
                  <p:sp>
                    <p:nvSpPr>
                      <p:cNvPr id="12" name="Rectangle 11">
                        <a:extLst>
                          <a:ext uri="{FF2B5EF4-FFF2-40B4-BE49-F238E27FC236}">
                            <a16:creationId xmlns:a16="http://schemas.microsoft.com/office/drawing/2014/main" id="{27ED04A5-E928-C774-32A1-B88BFC75FDCB}"/>
                          </a:ext>
                        </a:extLst>
                      </p:cNvPr>
                      <p:cNvSpPr/>
                      <p:nvPr/>
                    </p:nvSpPr>
                    <p:spPr bwMode="auto">
                      <a:xfrm>
                        <a:off x="6245525" y="3902204"/>
                        <a:ext cx="621101" cy="155509"/>
                      </a:xfrm>
                      <a:prstGeom prst="rect">
                        <a:avLst/>
                      </a:prstGeom>
                      <a:solidFill>
                        <a:schemeClr val="bg2"/>
                      </a:solidFill>
                      <a:ln w="38100" cap="flat" cmpd="sng" algn="ctr">
                        <a:solidFill>
                          <a:schemeClr val="bg2">
                            <a:lumMod val="60000"/>
                            <a:lumOff val="40000"/>
                          </a:schemeClr>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13" name="Rectangle 12">
                        <a:extLst>
                          <a:ext uri="{FF2B5EF4-FFF2-40B4-BE49-F238E27FC236}">
                            <a16:creationId xmlns:a16="http://schemas.microsoft.com/office/drawing/2014/main" id="{04AD7752-500D-3E7A-37B7-90E8E0BF811F}"/>
                          </a:ext>
                        </a:extLst>
                      </p:cNvPr>
                      <p:cNvSpPr/>
                      <p:nvPr/>
                    </p:nvSpPr>
                    <p:spPr bwMode="auto">
                      <a:xfrm>
                        <a:off x="2274528" y="3902205"/>
                        <a:ext cx="621101" cy="138522"/>
                      </a:xfrm>
                      <a:prstGeom prst="rect">
                        <a:avLst/>
                      </a:prstGeom>
                      <a:solidFill>
                        <a:schemeClr val="bg2"/>
                      </a:solidFill>
                      <a:ln w="38100" cap="flat" cmpd="sng" algn="ctr">
                        <a:solidFill>
                          <a:schemeClr val="bg2">
                            <a:lumMod val="60000"/>
                            <a:lumOff val="40000"/>
                          </a:schemeClr>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14" name="Rectangle 13">
                        <a:extLst>
                          <a:ext uri="{FF2B5EF4-FFF2-40B4-BE49-F238E27FC236}">
                            <a16:creationId xmlns:a16="http://schemas.microsoft.com/office/drawing/2014/main" id="{72BA65F3-25AB-542B-3D5E-7331B6D388A2}"/>
                          </a:ext>
                        </a:extLst>
                      </p:cNvPr>
                      <p:cNvSpPr/>
                      <p:nvPr/>
                    </p:nvSpPr>
                    <p:spPr bwMode="auto">
                      <a:xfrm flipV="1">
                        <a:off x="6581817" y="3577840"/>
                        <a:ext cx="227133" cy="312802"/>
                      </a:xfrm>
                      <a:prstGeom prst="rect">
                        <a:avLst/>
                      </a:prstGeom>
                      <a:solidFill>
                        <a:schemeClr val="bg2"/>
                      </a:solidFill>
                      <a:ln w="38100" cap="flat" cmpd="sng" algn="ctr">
                        <a:solidFill>
                          <a:schemeClr val="bg2">
                            <a:lumMod val="60000"/>
                            <a:lumOff val="40000"/>
                          </a:schemeClr>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15" name="Rectangle 14">
                        <a:extLst>
                          <a:ext uri="{FF2B5EF4-FFF2-40B4-BE49-F238E27FC236}">
                            <a16:creationId xmlns:a16="http://schemas.microsoft.com/office/drawing/2014/main" id="{D3A85637-EB40-E0A3-ED87-0F2B8A38056E}"/>
                          </a:ext>
                        </a:extLst>
                      </p:cNvPr>
                      <p:cNvSpPr/>
                      <p:nvPr/>
                    </p:nvSpPr>
                    <p:spPr bwMode="auto">
                      <a:xfrm flipV="1">
                        <a:off x="2342119" y="3586392"/>
                        <a:ext cx="227132" cy="312802"/>
                      </a:xfrm>
                      <a:prstGeom prst="rect">
                        <a:avLst/>
                      </a:prstGeom>
                      <a:solidFill>
                        <a:schemeClr val="bg2"/>
                      </a:solidFill>
                      <a:ln w="38100" cap="flat" cmpd="sng" algn="ctr">
                        <a:solidFill>
                          <a:schemeClr val="bg2">
                            <a:lumMod val="60000"/>
                            <a:lumOff val="40000"/>
                          </a:schemeClr>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grpSp>
                <p:sp>
                  <p:nvSpPr>
                    <p:cNvPr id="19" name="Flowchart: Delay 18">
                      <a:extLst>
                        <a:ext uri="{FF2B5EF4-FFF2-40B4-BE49-F238E27FC236}">
                          <a16:creationId xmlns:a16="http://schemas.microsoft.com/office/drawing/2014/main" id="{6BEAE63A-4962-1B2E-B3BF-625A51AD0332}"/>
                        </a:ext>
                      </a:extLst>
                    </p:cNvPr>
                    <p:cNvSpPr/>
                    <p:nvPr/>
                  </p:nvSpPr>
                  <p:spPr bwMode="auto">
                    <a:xfrm rot="16200000">
                      <a:off x="2203048" y="3196119"/>
                      <a:ext cx="472332" cy="307977"/>
                    </a:xfrm>
                    <a:prstGeom prst="flowChartDelay">
                      <a:avLst/>
                    </a:prstGeom>
                    <a:solidFill>
                      <a:srgbClr val="FFFF00"/>
                    </a:solidFill>
                    <a:ln w="38100" cap="flat" cmpd="sng" algn="ctr">
                      <a:solidFill>
                        <a:schemeClr val="bg2">
                          <a:lumMod val="60000"/>
                          <a:lumOff val="40000"/>
                        </a:schemeClr>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21" name="Oval 20">
                      <a:extLst>
                        <a:ext uri="{FF2B5EF4-FFF2-40B4-BE49-F238E27FC236}">
                          <a16:creationId xmlns:a16="http://schemas.microsoft.com/office/drawing/2014/main" id="{50692C77-2C59-4D8D-4FE0-B31668CC7E81}"/>
                        </a:ext>
                      </a:extLst>
                    </p:cNvPr>
                    <p:cNvSpPr/>
                    <p:nvPr/>
                  </p:nvSpPr>
                  <p:spPr bwMode="auto">
                    <a:xfrm>
                      <a:off x="2364467" y="3204591"/>
                      <a:ext cx="149493" cy="159589"/>
                    </a:xfrm>
                    <a:prstGeom prst="ellipse">
                      <a:avLst/>
                    </a:prstGeom>
                    <a:solidFill>
                      <a:schemeClr val="accent5">
                        <a:lumMod val="75000"/>
                      </a:schemeClr>
                    </a:solidFill>
                    <a:ln w="9525" cap="flat" cmpd="sng" algn="ctr">
                      <a:solidFill>
                        <a:srgbClr val="00B0F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22" name="Oval 21">
                      <a:extLst>
                        <a:ext uri="{FF2B5EF4-FFF2-40B4-BE49-F238E27FC236}">
                          <a16:creationId xmlns:a16="http://schemas.microsoft.com/office/drawing/2014/main" id="{EA1EB345-DCAF-FF9F-3A99-78846307C639}"/>
                        </a:ext>
                      </a:extLst>
                    </p:cNvPr>
                    <p:cNvSpPr/>
                    <p:nvPr/>
                  </p:nvSpPr>
                  <p:spPr bwMode="auto">
                    <a:xfrm>
                      <a:off x="6635074" y="3197281"/>
                      <a:ext cx="149493" cy="159589"/>
                    </a:xfrm>
                    <a:prstGeom prst="ellipse">
                      <a:avLst/>
                    </a:prstGeom>
                    <a:solidFill>
                      <a:schemeClr val="accent1"/>
                    </a:solidFill>
                    <a:ln w="9525" cap="flat" cmpd="sng" algn="ctr">
                      <a:solidFill>
                        <a:srgbClr val="00B0F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grpSp>
              <p:grpSp>
                <p:nvGrpSpPr>
                  <p:cNvPr id="27" name="Group 26">
                    <a:extLst>
                      <a:ext uri="{FF2B5EF4-FFF2-40B4-BE49-F238E27FC236}">
                        <a16:creationId xmlns:a16="http://schemas.microsoft.com/office/drawing/2014/main" id="{42974EF7-82EE-0719-8180-E03B4A82137F}"/>
                      </a:ext>
                    </a:extLst>
                  </p:cNvPr>
                  <p:cNvGrpSpPr/>
                  <p:nvPr/>
                </p:nvGrpSpPr>
                <p:grpSpPr>
                  <a:xfrm>
                    <a:off x="6252483" y="3719132"/>
                    <a:ext cx="941831" cy="1469061"/>
                    <a:chOff x="7354533" y="3609290"/>
                    <a:chExt cx="941831" cy="1469061"/>
                  </a:xfrm>
                </p:grpSpPr>
                <p:sp>
                  <p:nvSpPr>
                    <p:cNvPr id="24" name="Rectangle: Rounded Corners 23">
                      <a:extLst>
                        <a:ext uri="{FF2B5EF4-FFF2-40B4-BE49-F238E27FC236}">
                          <a16:creationId xmlns:a16="http://schemas.microsoft.com/office/drawing/2014/main" id="{96EBD17C-4748-DD42-727B-7F8E1B85BD27}"/>
                        </a:ext>
                      </a:extLst>
                    </p:cNvPr>
                    <p:cNvSpPr/>
                    <p:nvPr/>
                  </p:nvSpPr>
                  <p:spPr bwMode="auto">
                    <a:xfrm rot="16200000">
                      <a:off x="7580921" y="3405705"/>
                      <a:ext cx="125175" cy="577951"/>
                    </a:xfrm>
                    <a:prstGeom prst="roundRect">
                      <a:avLst/>
                    </a:prstGeom>
                    <a:solidFill>
                      <a:schemeClr val="accent1"/>
                    </a:solidFill>
                    <a:ln w="9525"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sp>
                  <p:nvSpPr>
                    <p:cNvPr id="25" name="Rectangle: Rounded Corners 24">
                      <a:extLst>
                        <a:ext uri="{FF2B5EF4-FFF2-40B4-BE49-F238E27FC236}">
                          <a16:creationId xmlns:a16="http://schemas.microsoft.com/office/drawing/2014/main" id="{0031DFA5-A9F2-E265-FEB7-0428B8489FF5}"/>
                        </a:ext>
                      </a:extLst>
                    </p:cNvPr>
                    <p:cNvSpPr/>
                    <p:nvPr/>
                  </p:nvSpPr>
                  <p:spPr bwMode="auto">
                    <a:xfrm rot="19467153">
                      <a:off x="8003613" y="3609290"/>
                      <a:ext cx="122197" cy="625893"/>
                    </a:xfrm>
                    <a:prstGeom prst="roundRect">
                      <a:avLst/>
                    </a:prstGeom>
                    <a:solidFill>
                      <a:schemeClr val="accent1"/>
                    </a:solidFill>
                    <a:ln w="9525"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sp>
                  <p:nvSpPr>
                    <p:cNvPr id="26" name="Rectangle: Rounded Corners 25">
                      <a:extLst>
                        <a:ext uri="{FF2B5EF4-FFF2-40B4-BE49-F238E27FC236}">
                          <a16:creationId xmlns:a16="http://schemas.microsoft.com/office/drawing/2014/main" id="{DE12ADB7-DCBD-6C16-1FCB-59832D3BAC79}"/>
                        </a:ext>
                      </a:extLst>
                    </p:cNvPr>
                    <p:cNvSpPr/>
                    <p:nvPr/>
                  </p:nvSpPr>
                  <p:spPr bwMode="auto">
                    <a:xfrm>
                      <a:off x="8183721" y="4123725"/>
                      <a:ext cx="112643" cy="954626"/>
                    </a:xfrm>
                    <a:prstGeom prst="roundRect">
                      <a:avLst/>
                    </a:prstGeom>
                    <a:solidFill>
                      <a:schemeClr val="accent1"/>
                    </a:solidFill>
                    <a:ln w="9525"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grpSp>
              <p:cxnSp>
                <p:nvCxnSpPr>
                  <p:cNvPr id="28" name="Straight Arrow Connector 27">
                    <a:extLst>
                      <a:ext uri="{FF2B5EF4-FFF2-40B4-BE49-F238E27FC236}">
                        <a16:creationId xmlns:a16="http://schemas.microsoft.com/office/drawing/2014/main" id="{B8A7AFD5-DCDA-3485-E433-F808C1569826}"/>
                      </a:ext>
                    </a:extLst>
                  </p:cNvPr>
                  <p:cNvCxnSpPr>
                    <a:cxnSpLocks/>
                  </p:cNvCxnSpPr>
                  <p:nvPr/>
                </p:nvCxnSpPr>
                <p:spPr bwMode="auto">
                  <a:xfrm>
                    <a:off x="1802920" y="3812326"/>
                    <a:ext cx="0" cy="754612"/>
                  </a:xfrm>
                  <a:prstGeom prst="straightConnector1">
                    <a:avLst/>
                  </a:prstGeom>
                  <a:noFill/>
                  <a:ln w="9525" cap="flat" cmpd="sng" algn="ctr">
                    <a:solidFill>
                      <a:srgbClr val="FF0000"/>
                    </a:solidFill>
                    <a:prstDash val="solid"/>
                    <a:round/>
                    <a:headEnd type="triangle"/>
                    <a:tailEnd type="triangle"/>
                  </a:ln>
                  <a:effectLst/>
                </p:spPr>
              </p:cxnSp>
              <p:sp>
                <p:nvSpPr>
                  <p:cNvPr id="32" name="TextBox 31">
                    <a:extLst>
                      <a:ext uri="{FF2B5EF4-FFF2-40B4-BE49-F238E27FC236}">
                        <a16:creationId xmlns:a16="http://schemas.microsoft.com/office/drawing/2014/main" id="{3F10A012-3550-1864-731E-D93E50361684}"/>
                      </a:ext>
                    </a:extLst>
                  </p:cNvPr>
                  <p:cNvSpPr txBox="1"/>
                  <p:nvPr/>
                </p:nvSpPr>
                <p:spPr>
                  <a:xfrm>
                    <a:off x="1492731" y="4057579"/>
                    <a:ext cx="437271" cy="246221"/>
                  </a:xfrm>
                  <a:prstGeom prst="rect">
                    <a:avLst/>
                  </a:prstGeom>
                  <a:noFill/>
                </p:spPr>
                <p:txBody>
                  <a:bodyPr wrap="square" rtlCol="0">
                    <a:spAutoFit/>
                  </a:bodyPr>
                  <a:lstStyle/>
                  <a:p>
                    <a:r>
                      <a:rPr lang="en-US" sz="1000" dirty="0"/>
                      <a:t>4 in</a:t>
                    </a:r>
                  </a:p>
                </p:txBody>
              </p:sp>
              <p:cxnSp>
                <p:nvCxnSpPr>
                  <p:cNvPr id="33" name="Straight Arrow Connector 32">
                    <a:extLst>
                      <a:ext uri="{FF2B5EF4-FFF2-40B4-BE49-F238E27FC236}">
                        <a16:creationId xmlns:a16="http://schemas.microsoft.com/office/drawing/2014/main" id="{E2BD880E-9E18-422F-5DF3-2A94760891C5}"/>
                      </a:ext>
                    </a:extLst>
                  </p:cNvPr>
                  <p:cNvCxnSpPr>
                    <a:cxnSpLocks/>
                  </p:cNvCxnSpPr>
                  <p:nvPr/>
                </p:nvCxnSpPr>
                <p:spPr bwMode="auto">
                  <a:xfrm flipH="1">
                    <a:off x="1835615" y="4652251"/>
                    <a:ext cx="198157" cy="0"/>
                  </a:xfrm>
                  <a:prstGeom prst="straightConnector1">
                    <a:avLst/>
                  </a:prstGeom>
                  <a:noFill/>
                  <a:ln w="9525" cap="flat" cmpd="sng" algn="ctr">
                    <a:solidFill>
                      <a:srgbClr val="FF0000"/>
                    </a:solidFill>
                    <a:prstDash val="solid"/>
                    <a:round/>
                    <a:headEnd type="triangle"/>
                    <a:tailEnd type="triangle"/>
                  </a:ln>
                  <a:effectLst/>
                </p:spPr>
              </p:cxnSp>
              <p:cxnSp>
                <p:nvCxnSpPr>
                  <p:cNvPr id="39" name="Straight Connector 38">
                    <a:extLst>
                      <a:ext uri="{FF2B5EF4-FFF2-40B4-BE49-F238E27FC236}">
                        <a16:creationId xmlns:a16="http://schemas.microsoft.com/office/drawing/2014/main" id="{7BAFE8DF-D6CD-7F9E-6212-31BC3D268EB5}"/>
                      </a:ext>
                    </a:extLst>
                  </p:cNvPr>
                  <p:cNvCxnSpPr>
                    <a:cxnSpLocks/>
                  </p:cNvCxnSpPr>
                  <p:nvPr/>
                </p:nvCxnSpPr>
                <p:spPr bwMode="auto">
                  <a:xfrm flipH="1">
                    <a:off x="1802920" y="3812326"/>
                    <a:ext cx="491706" cy="0"/>
                  </a:xfrm>
                  <a:prstGeom prst="line">
                    <a:avLst/>
                  </a:prstGeom>
                  <a:noFill/>
                  <a:ln w="19050" cap="flat" cmpd="sng" algn="ctr">
                    <a:solidFill>
                      <a:srgbClr val="FF3300"/>
                    </a:solidFill>
                    <a:prstDash val="sysDash"/>
                    <a:round/>
                    <a:headEnd type="none" w="sm" len="sm"/>
                    <a:tailEnd type="none" w="sm" len="sm"/>
                  </a:ln>
                  <a:effectLst/>
                </p:spPr>
              </p:cxnSp>
              <p:sp>
                <p:nvSpPr>
                  <p:cNvPr id="46" name="TextBox 45">
                    <a:extLst>
                      <a:ext uri="{FF2B5EF4-FFF2-40B4-BE49-F238E27FC236}">
                        <a16:creationId xmlns:a16="http://schemas.microsoft.com/office/drawing/2014/main" id="{AE67E9AC-C781-DBF6-4520-5163BE93CB61}"/>
                      </a:ext>
                    </a:extLst>
                  </p:cNvPr>
                  <p:cNvSpPr txBox="1"/>
                  <p:nvPr/>
                </p:nvSpPr>
                <p:spPr>
                  <a:xfrm>
                    <a:off x="1716275" y="4682651"/>
                    <a:ext cx="463362" cy="246221"/>
                  </a:xfrm>
                  <a:prstGeom prst="rect">
                    <a:avLst/>
                  </a:prstGeom>
                  <a:noFill/>
                </p:spPr>
                <p:txBody>
                  <a:bodyPr wrap="square" rtlCol="0">
                    <a:spAutoFit/>
                  </a:bodyPr>
                  <a:lstStyle/>
                  <a:p>
                    <a:r>
                      <a:rPr lang="en-US" sz="1000" dirty="0"/>
                      <a:t>1 in</a:t>
                    </a:r>
                  </a:p>
                </p:txBody>
              </p:sp>
            </p:grpSp>
            <p:sp>
              <p:nvSpPr>
                <p:cNvPr id="69" name="Oval 68">
                  <a:extLst>
                    <a:ext uri="{FF2B5EF4-FFF2-40B4-BE49-F238E27FC236}">
                      <a16:creationId xmlns:a16="http://schemas.microsoft.com/office/drawing/2014/main" id="{7619F628-6D2E-6411-232C-902D2A20B8ED}"/>
                    </a:ext>
                  </a:extLst>
                </p:cNvPr>
                <p:cNvSpPr/>
                <p:nvPr/>
              </p:nvSpPr>
              <p:spPr bwMode="auto">
                <a:xfrm>
                  <a:off x="5044900" y="3491248"/>
                  <a:ext cx="365761" cy="369332"/>
                </a:xfrm>
                <a:prstGeom prst="ellipse">
                  <a:avLst/>
                </a:prstGeom>
                <a:noFill/>
                <a:ln w="9525"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r>
                    <a:rPr lang="en-US" dirty="0">
                      <a:latin typeface="Arial" charset="0"/>
                    </a:rPr>
                    <a:t>2</a:t>
                  </a:r>
                  <a:endParaRPr kumimoji="0" lang="en-US" sz="1400" b="0" i="0" u="none" strike="noStrike" cap="none" normalizeH="0" baseline="0" dirty="0">
                    <a:ln>
                      <a:noFill/>
                    </a:ln>
                    <a:solidFill>
                      <a:schemeClr val="tx1"/>
                    </a:solidFill>
                    <a:effectLst/>
                    <a:latin typeface="Arial" charset="0"/>
                  </a:endParaRPr>
                </a:p>
              </p:txBody>
            </p:sp>
            <p:sp>
              <p:nvSpPr>
                <p:cNvPr id="71" name="Oval 70">
                  <a:extLst>
                    <a:ext uri="{FF2B5EF4-FFF2-40B4-BE49-F238E27FC236}">
                      <a16:creationId xmlns:a16="http://schemas.microsoft.com/office/drawing/2014/main" id="{87C5D3CF-A8AC-7A32-2F50-4F354BB434AD}"/>
                    </a:ext>
                  </a:extLst>
                </p:cNvPr>
                <p:cNvSpPr/>
                <p:nvPr/>
              </p:nvSpPr>
              <p:spPr bwMode="auto">
                <a:xfrm>
                  <a:off x="3255668" y="1587733"/>
                  <a:ext cx="365761" cy="369332"/>
                </a:xfrm>
                <a:prstGeom prst="ellipse">
                  <a:avLst/>
                </a:prstGeom>
                <a:noFill/>
                <a:ln w="9525"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3</a:t>
                  </a:r>
                </a:p>
              </p:txBody>
            </p:sp>
            <p:sp>
              <p:nvSpPr>
                <p:cNvPr id="73" name="Oval 72">
                  <a:extLst>
                    <a:ext uri="{FF2B5EF4-FFF2-40B4-BE49-F238E27FC236}">
                      <a16:creationId xmlns:a16="http://schemas.microsoft.com/office/drawing/2014/main" id="{6F801AAB-3B08-CD17-323A-5C46FB527F02}"/>
                    </a:ext>
                  </a:extLst>
                </p:cNvPr>
                <p:cNvSpPr/>
                <p:nvPr/>
              </p:nvSpPr>
              <p:spPr bwMode="auto">
                <a:xfrm>
                  <a:off x="5557103" y="1937168"/>
                  <a:ext cx="365761" cy="369332"/>
                </a:xfrm>
                <a:prstGeom prst="ellipse">
                  <a:avLst/>
                </a:prstGeom>
                <a:noFill/>
                <a:ln w="9525"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4</a:t>
                  </a:r>
                </a:p>
              </p:txBody>
            </p:sp>
            <p:sp>
              <p:nvSpPr>
                <p:cNvPr id="74" name="Oval 73">
                  <a:extLst>
                    <a:ext uri="{FF2B5EF4-FFF2-40B4-BE49-F238E27FC236}">
                      <a16:creationId xmlns:a16="http://schemas.microsoft.com/office/drawing/2014/main" id="{D43D353E-7F37-EC3C-9399-007AFBC7BAE4}"/>
                    </a:ext>
                  </a:extLst>
                </p:cNvPr>
                <p:cNvSpPr/>
                <p:nvPr/>
              </p:nvSpPr>
              <p:spPr bwMode="auto">
                <a:xfrm>
                  <a:off x="6065682" y="2508752"/>
                  <a:ext cx="365761" cy="369332"/>
                </a:xfrm>
                <a:prstGeom prst="ellipse">
                  <a:avLst/>
                </a:prstGeom>
                <a:noFill/>
                <a:ln w="9525"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5</a:t>
                  </a:r>
                </a:p>
              </p:txBody>
            </p:sp>
            <p:cxnSp>
              <p:nvCxnSpPr>
                <p:cNvPr id="76" name="Straight Arrow Connector 75">
                  <a:extLst>
                    <a:ext uri="{FF2B5EF4-FFF2-40B4-BE49-F238E27FC236}">
                      <a16:creationId xmlns:a16="http://schemas.microsoft.com/office/drawing/2014/main" id="{2D284DC8-253D-F18A-50B7-A6ACDC9DE814}"/>
                    </a:ext>
                  </a:extLst>
                </p:cNvPr>
                <p:cNvCxnSpPr>
                  <a:cxnSpLocks/>
                  <a:stCxn id="74" idx="3"/>
                  <a:endCxn id="67" idx="3"/>
                </p:cNvCxnSpPr>
                <p:nvPr/>
              </p:nvCxnSpPr>
              <p:spPr bwMode="auto">
                <a:xfrm flipH="1">
                  <a:off x="5978612" y="2823997"/>
                  <a:ext cx="140634" cy="939989"/>
                </a:xfrm>
                <a:prstGeom prst="straightConnector1">
                  <a:avLst/>
                </a:prstGeom>
                <a:noFill/>
                <a:ln w="9525" cap="flat" cmpd="sng" algn="ctr">
                  <a:solidFill>
                    <a:schemeClr val="tx1"/>
                  </a:solidFill>
                  <a:prstDash val="solid"/>
                  <a:round/>
                  <a:headEnd type="none" w="sm" len="sm"/>
                  <a:tailEnd type="triangle"/>
                </a:ln>
                <a:effectLst/>
              </p:spPr>
            </p:cxnSp>
            <p:cxnSp>
              <p:nvCxnSpPr>
                <p:cNvPr id="81" name="Straight Arrow Connector 80">
                  <a:extLst>
                    <a:ext uri="{FF2B5EF4-FFF2-40B4-BE49-F238E27FC236}">
                      <a16:creationId xmlns:a16="http://schemas.microsoft.com/office/drawing/2014/main" id="{51883615-5C33-3B3E-8DCA-45F2CFD075FB}"/>
                    </a:ext>
                  </a:extLst>
                </p:cNvPr>
                <p:cNvCxnSpPr>
                  <a:cxnSpLocks/>
                  <a:stCxn id="73" idx="4"/>
                  <a:endCxn id="25" idx="0"/>
                </p:cNvCxnSpPr>
                <p:nvPr/>
              </p:nvCxnSpPr>
              <p:spPr bwMode="auto">
                <a:xfrm flipH="1">
                  <a:off x="5493675" y="2306500"/>
                  <a:ext cx="246309" cy="273981"/>
                </a:xfrm>
                <a:prstGeom prst="straightConnector1">
                  <a:avLst/>
                </a:prstGeom>
                <a:noFill/>
                <a:ln w="9525" cap="flat" cmpd="sng" algn="ctr">
                  <a:solidFill>
                    <a:schemeClr val="tx1"/>
                  </a:solidFill>
                  <a:prstDash val="solid"/>
                  <a:round/>
                  <a:headEnd type="none" w="sm" len="sm"/>
                  <a:tailEnd type="triangle"/>
                </a:ln>
                <a:effectLst/>
              </p:spPr>
            </p:cxnSp>
            <p:cxnSp>
              <p:nvCxnSpPr>
                <p:cNvPr id="88" name="Straight Arrow Connector 87">
                  <a:extLst>
                    <a:ext uri="{FF2B5EF4-FFF2-40B4-BE49-F238E27FC236}">
                      <a16:creationId xmlns:a16="http://schemas.microsoft.com/office/drawing/2014/main" id="{F1071110-4DE0-E153-EA61-2F448A60187A}"/>
                    </a:ext>
                  </a:extLst>
                </p:cNvPr>
                <p:cNvCxnSpPr>
                  <a:cxnSpLocks/>
                  <a:stCxn id="71" idx="4"/>
                </p:cNvCxnSpPr>
                <p:nvPr/>
              </p:nvCxnSpPr>
              <p:spPr bwMode="auto">
                <a:xfrm flipH="1">
                  <a:off x="3387968" y="1957065"/>
                  <a:ext cx="50581" cy="382792"/>
                </a:xfrm>
                <a:prstGeom prst="straightConnector1">
                  <a:avLst/>
                </a:prstGeom>
                <a:noFill/>
                <a:ln w="9525" cap="flat" cmpd="sng" algn="ctr">
                  <a:solidFill>
                    <a:schemeClr val="tx1"/>
                  </a:solidFill>
                  <a:prstDash val="solid"/>
                  <a:round/>
                  <a:headEnd type="none" w="sm" len="sm"/>
                  <a:tailEnd type="triangle"/>
                </a:ln>
                <a:effectLst/>
              </p:spPr>
            </p:cxnSp>
            <p:cxnSp>
              <p:nvCxnSpPr>
                <p:cNvPr id="92" name="Straight Arrow Connector 91">
                  <a:extLst>
                    <a:ext uri="{FF2B5EF4-FFF2-40B4-BE49-F238E27FC236}">
                      <a16:creationId xmlns:a16="http://schemas.microsoft.com/office/drawing/2014/main" id="{09F3E68B-28B0-E751-F90F-F142AD07C2D5}"/>
                    </a:ext>
                  </a:extLst>
                </p:cNvPr>
                <p:cNvCxnSpPr>
                  <a:cxnSpLocks/>
                  <a:stCxn id="69" idx="1"/>
                  <a:endCxn id="12" idx="2"/>
                </p:cNvCxnSpPr>
                <p:nvPr/>
              </p:nvCxnSpPr>
              <p:spPr bwMode="auto">
                <a:xfrm flipH="1" flipV="1">
                  <a:off x="4863588" y="3386951"/>
                  <a:ext cx="234876" cy="158384"/>
                </a:xfrm>
                <a:prstGeom prst="straightConnector1">
                  <a:avLst/>
                </a:prstGeom>
                <a:noFill/>
                <a:ln w="9525" cap="flat" cmpd="sng" algn="ctr">
                  <a:solidFill>
                    <a:schemeClr val="tx1"/>
                  </a:solidFill>
                  <a:prstDash val="solid"/>
                  <a:round/>
                  <a:headEnd type="none" w="sm" len="sm"/>
                  <a:tailEnd type="triangle"/>
                </a:ln>
                <a:effectLst/>
              </p:spPr>
            </p:cxnSp>
          </p:grpSp>
        </p:grpSp>
        <p:cxnSp>
          <p:nvCxnSpPr>
            <p:cNvPr id="105" name="Straight Connector 104">
              <a:extLst>
                <a:ext uri="{FF2B5EF4-FFF2-40B4-BE49-F238E27FC236}">
                  <a16:creationId xmlns:a16="http://schemas.microsoft.com/office/drawing/2014/main" id="{DB6D2CE9-2267-091B-BBE3-3D796ADE5BC8}"/>
                </a:ext>
              </a:extLst>
            </p:cNvPr>
            <p:cNvCxnSpPr>
              <a:cxnSpLocks/>
            </p:cNvCxnSpPr>
            <p:nvPr/>
          </p:nvCxnSpPr>
          <p:spPr bwMode="auto">
            <a:xfrm flipH="1">
              <a:off x="1000125" y="2484209"/>
              <a:ext cx="2687738" cy="15454"/>
            </a:xfrm>
            <a:prstGeom prst="line">
              <a:avLst/>
            </a:prstGeom>
            <a:noFill/>
            <a:ln w="19050" cap="flat" cmpd="sng" algn="ctr">
              <a:solidFill>
                <a:srgbClr val="FF3300"/>
              </a:solidFill>
              <a:prstDash val="sysDash"/>
              <a:round/>
              <a:headEnd type="none" w="sm" len="sm"/>
              <a:tailEnd type="none" w="sm" len="sm"/>
            </a:ln>
            <a:effectLst/>
          </p:spPr>
        </p:cxnSp>
        <p:cxnSp>
          <p:nvCxnSpPr>
            <p:cNvPr id="107" name="Straight Arrow Connector 106">
              <a:extLst>
                <a:ext uri="{FF2B5EF4-FFF2-40B4-BE49-F238E27FC236}">
                  <a16:creationId xmlns:a16="http://schemas.microsoft.com/office/drawing/2014/main" id="{CC36E961-6E41-EB50-8606-41C8A493709E}"/>
                </a:ext>
              </a:extLst>
            </p:cNvPr>
            <p:cNvCxnSpPr>
              <a:cxnSpLocks/>
            </p:cNvCxnSpPr>
            <p:nvPr/>
          </p:nvCxnSpPr>
          <p:spPr bwMode="auto">
            <a:xfrm>
              <a:off x="1000125" y="2499663"/>
              <a:ext cx="0" cy="1014654"/>
            </a:xfrm>
            <a:prstGeom prst="straightConnector1">
              <a:avLst/>
            </a:prstGeom>
            <a:noFill/>
            <a:ln w="9525" cap="flat" cmpd="sng" algn="ctr">
              <a:solidFill>
                <a:srgbClr val="FF0000"/>
              </a:solidFill>
              <a:prstDash val="solid"/>
              <a:round/>
              <a:headEnd type="triangle"/>
              <a:tailEnd type="triangle"/>
            </a:ln>
            <a:effectLst/>
          </p:spPr>
        </p:cxnSp>
        <p:sp>
          <p:nvSpPr>
            <p:cNvPr id="109" name="TextBox 108">
              <a:extLst>
                <a:ext uri="{FF2B5EF4-FFF2-40B4-BE49-F238E27FC236}">
                  <a16:creationId xmlns:a16="http://schemas.microsoft.com/office/drawing/2014/main" id="{C7CE55C9-E994-DE20-4DE8-7464E6297AF3}"/>
                </a:ext>
              </a:extLst>
            </p:cNvPr>
            <p:cNvSpPr txBox="1"/>
            <p:nvPr/>
          </p:nvSpPr>
          <p:spPr>
            <a:xfrm>
              <a:off x="638729" y="2856346"/>
              <a:ext cx="394010" cy="246221"/>
            </a:xfrm>
            <a:prstGeom prst="rect">
              <a:avLst/>
            </a:prstGeom>
            <a:noFill/>
          </p:spPr>
          <p:txBody>
            <a:bodyPr wrap="square" rtlCol="0">
              <a:spAutoFit/>
            </a:bodyPr>
            <a:lstStyle/>
            <a:p>
              <a:r>
                <a:rPr lang="en-US" sz="1000" dirty="0"/>
                <a:t>5 in</a:t>
              </a:r>
            </a:p>
          </p:txBody>
        </p:sp>
        <p:cxnSp>
          <p:nvCxnSpPr>
            <p:cNvPr id="112" name="Straight Connector 111">
              <a:extLst>
                <a:ext uri="{FF2B5EF4-FFF2-40B4-BE49-F238E27FC236}">
                  <a16:creationId xmlns:a16="http://schemas.microsoft.com/office/drawing/2014/main" id="{A3D2609A-CCBC-E836-06A2-CC90119D5A5F}"/>
                </a:ext>
              </a:extLst>
            </p:cNvPr>
            <p:cNvCxnSpPr>
              <a:cxnSpLocks/>
            </p:cNvCxnSpPr>
            <p:nvPr/>
          </p:nvCxnSpPr>
          <p:spPr bwMode="auto">
            <a:xfrm flipV="1">
              <a:off x="1892288" y="2589923"/>
              <a:ext cx="0" cy="1009707"/>
            </a:xfrm>
            <a:prstGeom prst="line">
              <a:avLst/>
            </a:prstGeom>
            <a:noFill/>
            <a:ln w="19050" cap="flat" cmpd="sng" algn="ctr">
              <a:solidFill>
                <a:srgbClr val="FF3300"/>
              </a:solidFill>
              <a:prstDash val="sysDash"/>
              <a:round/>
              <a:headEnd type="none" w="sm" len="sm"/>
              <a:tailEnd type="none" w="sm" len="sm"/>
            </a:ln>
            <a:effectLst/>
          </p:spPr>
        </p:cxnSp>
      </p:grpSp>
      <p:sp>
        <p:nvSpPr>
          <p:cNvPr id="137" name="TextBox 136">
            <a:extLst>
              <a:ext uri="{FF2B5EF4-FFF2-40B4-BE49-F238E27FC236}">
                <a16:creationId xmlns:a16="http://schemas.microsoft.com/office/drawing/2014/main" id="{D04B9B8F-F552-3876-AD24-8E5F6DAA0604}"/>
              </a:ext>
            </a:extLst>
          </p:cNvPr>
          <p:cNvSpPr txBox="1"/>
          <p:nvPr/>
        </p:nvSpPr>
        <p:spPr>
          <a:xfrm>
            <a:off x="2600183" y="4323522"/>
            <a:ext cx="3071756" cy="1908215"/>
          </a:xfrm>
          <a:prstGeom prst="rect">
            <a:avLst/>
          </a:prstGeom>
          <a:noFill/>
          <a:ln>
            <a:solidFill>
              <a:schemeClr val="tx1"/>
            </a:solidFill>
          </a:ln>
        </p:spPr>
        <p:txBody>
          <a:bodyPr wrap="square" rtlCol="0">
            <a:spAutoFit/>
          </a:bodyPr>
          <a:lstStyle/>
          <a:p>
            <a:r>
              <a:rPr lang="en-US" sz="900" dirty="0"/>
              <a:t>The purpose of the Swingarm Spacer is to adapt the 1”x1” bolt pattern to the existing Swingarm. The spacer gives teams the option to:</a:t>
            </a:r>
          </a:p>
          <a:p>
            <a:endParaRPr lang="en-US" sz="900" dirty="0"/>
          </a:p>
          <a:p>
            <a:pPr marL="171450" indent="-171450">
              <a:buFont typeface="Arial" panose="020B0604020202020204" pitchFamily="34" charset="0"/>
              <a:buChar char="•"/>
            </a:pPr>
            <a:r>
              <a:rPr lang="en-US" sz="900" dirty="0"/>
              <a:t>Use clearance holes on their tool dock and interface with threads within the Swingarm Spacer. </a:t>
            </a:r>
          </a:p>
          <a:p>
            <a:pPr marL="171450" indent="-171450">
              <a:buFont typeface="Arial" panose="020B0604020202020204" pitchFamily="34" charset="0"/>
              <a:buChar char="•"/>
            </a:pPr>
            <a:endParaRPr lang="en-US" sz="900" dirty="0"/>
          </a:p>
          <a:p>
            <a:r>
              <a:rPr lang="en-US" sz="900" dirty="0"/>
              <a:t>OR</a:t>
            </a:r>
          </a:p>
          <a:p>
            <a:endParaRPr lang="en-US" sz="900" dirty="0"/>
          </a:p>
          <a:p>
            <a:pPr marL="171450" indent="-171450">
              <a:buFont typeface="Arial" panose="020B0604020202020204" pitchFamily="34" charset="0"/>
              <a:buChar char="•"/>
            </a:pPr>
            <a:r>
              <a:rPr lang="en-US" sz="900" dirty="0"/>
              <a:t>Include threads/inserts on their tool dock and interface with counterbored clearance holes on the Swingarm Spacer.</a:t>
            </a:r>
          </a:p>
          <a:p>
            <a:pPr marL="628650" lvl="1" indent="-171450">
              <a:buFont typeface="Arial" panose="020B0604020202020204" pitchFamily="34" charset="0"/>
              <a:buChar char="•"/>
            </a:pPr>
            <a:endParaRPr lang="en-US" sz="1000" dirty="0"/>
          </a:p>
        </p:txBody>
      </p:sp>
      <p:cxnSp>
        <p:nvCxnSpPr>
          <p:cNvPr id="153" name="Straight Connector 152">
            <a:extLst>
              <a:ext uri="{FF2B5EF4-FFF2-40B4-BE49-F238E27FC236}">
                <a16:creationId xmlns:a16="http://schemas.microsoft.com/office/drawing/2014/main" id="{9B781BF6-4A6B-A0F9-ABD4-F331B56DA647}"/>
              </a:ext>
            </a:extLst>
          </p:cNvPr>
          <p:cNvCxnSpPr>
            <a:cxnSpLocks/>
          </p:cNvCxnSpPr>
          <p:nvPr/>
        </p:nvCxnSpPr>
        <p:spPr bwMode="auto">
          <a:xfrm flipH="1">
            <a:off x="8029575" y="1869325"/>
            <a:ext cx="3880773" cy="0"/>
          </a:xfrm>
          <a:prstGeom prst="line">
            <a:avLst/>
          </a:prstGeom>
          <a:noFill/>
          <a:ln w="19050" cap="flat" cmpd="sng" algn="ctr">
            <a:solidFill>
              <a:srgbClr val="FF3300"/>
            </a:solidFill>
            <a:prstDash val="sysDash"/>
            <a:round/>
            <a:headEnd type="none" w="sm" len="sm"/>
            <a:tailEnd type="none" w="sm" len="sm"/>
          </a:ln>
          <a:effectLst/>
        </p:spPr>
      </p:cxnSp>
      <p:cxnSp>
        <p:nvCxnSpPr>
          <p:cNvPr id="155" name="Straight Connector 154">
            <a:extLst>
              <a:ext uri="{FF2B5EF4-FFF2-40B4-BE49-F238E27FC236}">
                <a16:creationId xmlns:a16="http://schemas.microsoft.com/office/drawing/2014/main" id="{41D8494F-2E43-1E76-A3C3-8F7561379090}"/>
              </a:ext>
            </a:extLst>
          </p:cNvPr>
          <p:cNvCxnSpPr>
            <a:cxnSpLocks/>
          </p:cNvCxnSpPr>
          <p:nvPr/>
        </p:nvCxnSpPr>
        <p:spPr bwMode="auto">
          <a:xfrm flipH="1">
            <a:off x="8029575" y="3874493"/>
            <a:ext cx="1266826" cy="0"/>
          </a:xfrm>
          <a:prstGeom prst="line">
            <a:avLst/>
          </a:prstGeom>
          <a:noFill/>
          <a:ln w="19050" cap="flat" cmpd="sng" algn="ctr">
            <a:solidFill>
              <a:srgbClr val="FF3300"/>
            </a:solidFill>
            <a:prstDash val="sysDash"/>
            <a:round/>
            <a:headEnd type="none" w="sm" len="sm"/>
            <a:tailEnd type="none" w="sm" len="sm"/>
          </a:ln>
          <a:effectLst/>
        </p:spPr>
      </p:cxnSp>
      <p:cxnSp>
        <p:nvCxnSpPr>
          <p:cNvPr id="159" name="Straight Arrow Connector 158">
            <a:extLst>
              <a:ext uri="{FF2B5EF4-FFF2-40B4-BE49-F238E27FC236}">
                <a16:creationId xmlns:a16="http://schemas.microsoft.com/office/drawing/2014/main" id="{2969DB57-140C-4377-61DB-5E97F873A26D}"/>
              </a:ext>
            </a:extLst>
          </p:cNvPr>
          <p:cNvCxnSpPr>
            <a:cxnSpLocks/>
          </p:cNvCxnSpPr>
          <p:nvPr/>
        </p:nvCxnSpPr>
        <p:spPr bwMode="auto">
          <a:xfrm>
            <a:off x="8029575" y="1869325"/>
            <a:ext cx="12075" cy="1986511"/>
          </a:xfrm>
          <a:prstGeom prst="straightConnector1">
            <a:avLst/>
          </a:prstGeom>
          <a:noFill/>
          <a:ln w="9525" cap="flat" cmpd="sng" algn="ctr">
            <a:solidFill>
              <a:srgbClr val="FF0000"/>
            </a:solidFill>
            <a:prstDash val="solid"/>
            <a:round/>
            <a:headEnd type="triangle"/>
            <a:tailEnd type="triangle"/>
          </a:ln>
          <a:effectLst/>
        </p:spPr>
      </p:cxnSp>
      <p:sp>
        <p:nvSpPr>
          <p:cNvPr id="167" name="TextBox 166">
            <a:extLst>
              <a:ext uri="{FF2B5EF4-FFF2-40B4-BE49-F238E27FC236}">
                <a16:creationId xmlns:a16="http://schemas.microsoft.com/office/drawing/2014/main" id="{BC7F418B-30B6-F7F9-E812-F1B5BC5C8D98}"/>
              </a:ext>
            </a:extLst>
          </p:cNvPr>
          <p:cNvSpPr txBox="1"/>
          <p:nvPr/>
        </p:nvSpPr>
        <p:spPr>
          <a:xfrm>
            <a:off x="5674390" y="4317141"/>
            <a:ext cx="2242671" cy="2092881"/>
          </a:xfrm>
          <a:prstGeom prst="rect">
            <a:avLst/>
          </a:prstGeom>
          <a:noFill/>
          <a:ln>
            <a:solidFill>
              <a:schemeClr val="tx1"/>
            </a:solidFill>
          </a:ln>
        </p:spPr>
        <p:txBody>
          <a:bodyPr wrap="square" rtlCol="0">
            <a:spAutoFit/>
          </a:bodyPr>
          <a:lstStyle/>
          <a:p>
            <a:pPr algn="ctr"/>
            <a:r>
              <a:rPr lang="en-US" sz="1000" b="1" dirty="0"/>
              <a:t>General Assumptions</a:t>
            </a:r>
            <a:endParaRPr lang="en-US" sz="1000" dirty="0"/>
          </a:p>
          <a:p>
            <a:pPr marL="171450" indent="-171450">
              <a:buFont typeface="Arial" panose="020B0604020202020204" pitchFamily="34" charset="0"/>
              <a:buChar char="•"/>
            </a:pPr>
            <a:r>
              <a:rPr lang="en-US" sz="800" dirty="0"/>
              <a:t>Left &amp; right Swingarms are mirrors (left not shown).</a:t>
            </a:r>
          </a:p>
          <a:p>
            <a:pPr marL="171450" indent="-171450">
              <a:buFont typeface="Arial" panose="020B0604020202020204" pitchFamily="34" charset="0"/>
              <a:buChar char="•"/>
            </a:pPr>
            <a:r>
              <a:rPr lang="en-US" sz="800" dirty="0"/>
              <a:t>Test subject is wearing the Weight Belt, just above hip level.</a:t>
            </a:r>
          </a:p>
          <a:p>
            <a:pPr marL="171450" indent="-171450">
              <a:buFont typeface="Arial" panose="020B0604020202020204" pitchFamily="34" charset="0"/>
              <a:buChar char="•"/>
            </a:pPr>
            <a:r>
              <a:rPr lang="en-US" sz="800" dirty="0"/>
              <a:t>Weight Belt is rigidly mounted to Weight Belt Base Plate.</a:t>
            </a:r>
          </a:p>
          <a:p>
            <a:pPr marL="171450" indent="-171450">
              <a:buFont typeface="Arial" panose="020B0604020202020204" pitchFamily="34" charset="0"/>
              <a:buChar char="•"/>
            </a:pPr>
            <a:r>
              <a:rPr lang="en-US" sz="800" dirty="0"/>
              <a:t>The purpose of the Weight Belt Base Plate is to provide a mounting interface for the existing Tool Belt.</a:t>
            </a:r>
          </a:p>
          <a:p>
            <a:pPr marL="171450" indent="-171450">
              <a:buFont typeface="Arial" panose="020B0604020202020204" pitchFamily="34" charset="0"/>
              <a:buChar char="•"/>
            </a:pPr>
            <a:r>
              <a:rPr lang="en-US" sz="800" dirty="0"/>
              <a:t>Swingarm rotates about its mounted axis under no less than 10 lbf applied at the end of the Swingarm.</a:t>
            </a:r>
          </a:p>
          <a:p>
            <a:pPr marL="171450" indent="-171450">
              <a:buFont typeface="Arial" panose="020B0604020202020204" pitchFamily="34" charset="0"/>
              <a:buChar char="•"/>
            </a:pPr>
            <a:r>
              <a:rPr lang="en-US" sz="800" dirty="0"/>
              <a:t>Volume between Item 2 and Item 3 should be treated as a keep out zone.</a:t>
            </a:r>
          </a:p>
          <a:p>
            <a:endParaRPr lang="en-US" sz="800" dirty="0"/>
          </a:p>
        </p:txBody>
      </p:sp>
      <p:cxnSp>
        <p:nvCxnSpPr>
          <p:cNvPr id="177" name="Straight Arrow Connector 176">
            <a:extLst>
              <a:ext uri="{FF2B5EF4-FFF2-40B4-BE49-F238E27FC236}">
                <a16:creationId xmlns:a16="http://schemas.microsoft.com/office/drawing/2014/main" id="{EB6C906E-F2CC-58CA-0B5D-3DEFCF5F6938}"/>
              </a:ext>
            </a:extLst>
          </p:cNvPr>
          <p:cNvCxnSpPr>
            <a:cxnSpLocks/>
          </p:cNvCxnSpPr>
          <p:nvPr/>
        </p:nvCxnSpPr>
        <p:spPr bwMode="auto">
          <a:xfrm>
            <a:off x="11827237" y="1857001"/>
            <a:ext cx="0" cy="1592206"/>
          </a:xfrm>
          <a:prstGeom prst="straightConnector1">
            <a:avLst/>
          </a:prstGeom>
          <a:noFill/>
          <a:ln w="9525" cap="flat" cmpd="sng" algn="ctr">
            <a:solidFill>
              <a:srgbClr val="FF0000"/>
            </a:solidFill>
            <a:prstDash val="solid"/>
            <a:round/>
            <a:headEnd type="triangle"/>
            <a:tailEnd type="triangle"/>
          </a:ln>
          <a:effectLst/>
        </p:spPr>
      </p:cxnSp>
      <p:sp>
        <p:nvSpPr>
          <p:cNvPr id="182" name="Rectangle: Rounded Corners 181">
            <a:extLst>
              <a:ext uri="{FF2B5EF4-FFF2-40B4-BE49-F238E27FC236}">
                <a16:creationId xmlns:a16="http://schemas.microsoft.com/office/drawing/2014/main" id="{71144206-82B5-6885-CA30-37D0E21885B1}"/>
              </a:ext>
            </a:extLst>
          </p:cNvPr>
          <p:cNvSpPr/>
          <p:nvPr/>
        </p:nvSpPr>
        <p:spPr bwMode="auto">
          <a:xfrm>
            <a:off x="6728323" y="3809078"/>
            <a:ext cx="354168" cy="425755"/>
          </a:xfrm>
          <a:prstGeom prst="roundRect">
            <a:avLst/>
          </a:prstGeom>
          <a:solidFill>
            <a:srgbClr val="7030A0"/>
          </a:solidFill>
          <a:ln w="9525"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sp>
        <p:nvSpPr>
          <p:cNvPr id="183" name="Oval 182">
            <a:extLst>
              <a:ext uri="{FF2B5EF4-FFF2-40B4-BE49-F238E27FC236}">
                <a16:creationId xmlns:a16="http://schemas.microsoft.com/office/drawing/2014/main" id="{A46C4485-3CA2-4099-DF9F-6400A073C27E}"/>
              </a:ext>
            </a:extLst>
          </p:cNvPr>
          <p:cNvSpPr/>
          <p:nvPr/>
        </p:nvSpPr>
        <p:spPr bwMode="auto">
          <a:xfrm>
            <a:off x="6985728" y="3079579"/>
            <a:ext cx="365761" cy="369332"/>
          </a:xfrm>
          <a:prstGeom prst="ellipse">
            <a:avLst/>
          </a:prstGeom>
          <a:noFill/>
          <a:ln w="9525"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r>
              <a:rPr lang="en-US" dirty="0">
                <a:latin typeface="Arial" charset="0"/>
              </a:rPr>
              <a:t>6</a:t>
            </a:r>
            <a:endParaRPr kumimoji="0" lang="en-US" sz="1400" b="0" i="0" u="none" strike="noStrike" cap="none" normalizeH="0" baseline="0" dirty="0">
              <a:ln>
                <a:noFill/>
              </a:ln>
              <a:solidFill>
                <a:schemeClr val="tx1"/>
              </a:solidFill>
              <a:effectLst/>
              <a:latin typeface="Arial" charset="0"/>
            </a:endParaRPr>
          </a:p>
        </p:txBody>
      </p:sp>
      <p:cxnSp>
        <p:nvCxnSpPr>
          <p:cNvPr id="184" name="Straight Arrow Connector 183">
            <a:extLst>
              <a:ext uri="{FF2B5EF4-FFF2-40B4-BE49-F238E27FC236}">
                <a16:creationId xmlns:a16="http://schemas.microsoft.com/office/drawing/2014/main" id="{A88D8B29-91E6-0C92-B649-409FB42108BC}"/>
              </a:ext>
            </a:extLst>
          </p:cNvPr>
          <p:cNvCxnSpPr>
            <a:cxnSpLocks/>
            <a:stCxn id="183" idx="3"/>
            <a:endCxn id="182" idx="0"/>
          </p:cNvCxnSpPr>
          <p:nvPr/>
        </p:nvCxnSpPr>
        <p:spPr bwMode="auto">
          <a:xfrm flipH="1">
            <a:off x="6905407" y="3394824"/>
            <a:ext cx="133885" cy="414254"/>
          </a:xfrm>
          <a:prstGeom prst="straightConnector1">
            <a:avLst/>
          </a:prstGeom>
          <a:noFill/>
          <a:ln w="9525" cap="flat" cmpd="sng" algn="ctr">
            <a:solidFill>
              <a:schemeClr val="tx1"/>
            </a:solidFill>
            <a:prstDash val="solid"/>
            <a:round/>
            <a:headEnd type="none" w="sm" len="sm"/>
            <a:tailEnd type="triangle"/>
          </a:ln>
          <a:effectLst/>
        </p:spPr>
      </p:cxnSp>
      <p:sp>
        <p:nvSpPr>
          <p:cNvPr id="185" name="Block Arc 184">
            <a:extLst>
              <a:ext uri="{FF2B5EF4-FFF2-40B4-BE49-F238E27FC236}">
                <a16:creationId xmlns:a16="http://schemas.microsoft.com/office/drawing/2014/main" id="{EFB70254-6AD5-D0AE-025F-CFE15862F2C4}"/>
              </a:ext>
            </a:extLst>
          </p:cNvPr>
          <p:cNvSpPr/>
          <p:nvPr/>
        </p:nvSpPr>
        <p:spPr>
          <a:xfrm>
            <a:off x="1939084" y="3207078"/>
            <a:ext cx="3283284" cy="575447"/>
          </a:xfrm>
          <a:prstGeom prst="blockArc">
            <a:avLst>
              <a:gd name="adj1" fmla="val 10800000"/>
              <a:gd name="adj2" fmla="val 35956"/>
              <a:gd name="adj3" fmla="val 6689"/>
            </a:avLst>
          </a:prstGeom>
          <a:solidFill>
            <a:schemeClr val="tx1"/>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vert="vert270" rtlCol="0" anchor="ctr"/>
          <a:lstStyle/>
          <a:p>
            <a:pPr algn="ctr"/>
            <a:endParaRPr lang="en-US" dirty="0">
              <a:solidFill>
                <a:schemeClr val="tx1"/>
              </a:solidFill>
            </a:endParaRPr>
          </a:p>
        </p:txBody>
      </p:sp>
      <p:sp>
        <p:nvSpPr>
          <p:cNvPr id="190" name="Oval 189">
            <a:extLst>
              <a:ext uri="{FF2B5EF4-FFF2-40B4-BE49-F238E27FC236}">
                <a16:creationId xmlns:a16="http://schemas.microsoft.com/office/drawing/2014/main" id="{44714F63-D997-E4EC-0230-5D2AC4967FEC}"/>
              </a:ext>
            </a:extLst>
          </p:cNvPr>
          <p:cNvSpPr/>
          <p:nvPr/>
        </p:nvSpPr>
        <p:spPr bwMode="auto">
          <a:xfrm>
            <a:off x="4058578" y="3407444"/>
            <a:ext cx="365761" cy="369332"/>
          </a:xfrm>
          <a:prstGeom prst="ellipse">
            <a:avLst/>
          </a:prstGeom>
          <a:noFill/>
          <a:ln w="9525"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1</a:t>
            </a:r>
          </a:p>
        </p:txBody>
      </p:sp>
      <p:cxnSp>
        <p:nvCxnSpPr>
          <p:cNvPr id="191" name="Straight Arrow Connector 190">
            <a:extLst>
              <a:ext uri="{FF2B5EF4-FFF2-40B4-BE49-F238E27FC236}">
                <a16:creationId xmlns:a16="http://schemas.microsoft.com/office/drawing/2014/main" id="{0C1FCE09-9E42-5EEE-0327-4B109B1B2CA3}"/>
              </a:ext>
            </a:extLst>
          </p:cNvPr>
          <p:cNvCxnSpPr>
            <a:cxnSpLocks/>
            <a:stCxn id="190" idx="1"/>
          </p:cNvCxnSpPr>
          <p:nvPr/>
        </p:nvCxnSpPr>
        <p:spPr bwMode="auto">
          <a:xfrm flipH="1" flipV="1">
            <a:off x="4011487" y="3249494"/>
            <a:ext cx="100655" cy="212037"/>
          </a:xfrm>
          <a:prstGeom prst="straightConnector1">
            <a:avLst/>
          </a:prstGeom>
          <a:noFill/>
          <a:ln w="9525" cap="flat" cmpd="sng" algn="ctr">
            <a:solidFill>
              <a:schemeClr val="tx1"/>
            </a:solidFill>
            <a:prstDash val="solid"/>
            <a:round/>
            <a:headEnd type="none" w="sm" len="sm"/>
            <a:tailEnd type="triangle"/>
          </a:ln>
          <a:effectLst/>
        </p:spPr>
      </p:cxnSp>
      <p:cxnSp>
        <p:nvCxnSpPr>
          <p:cNvPr id="1027" name="Straight Connector 1026">
            <a:extLst>
              <a:ext uri="{FF2B5EF4-FFF2-40B4-BE49-F238E27FC236}">
                <a16:creationId xmlns:a16="http://schemas.microsoft.com/office/drawing/2014/main" id="{3AA5C57E-555C-65E8-17AE-004F883057C2}"/>
              </a:ext>
            </a:extLst>
          </p:cNvPr>
          <p:cNvCxnSpPr>
            <a:cxnSpLocks/>
          </p:cNvCxnSpPr>
          <p:nvPr/>
        </p:nvCxnSpPr>
        <p:spPr bwMode="auto">
          <a:xfrm flipH="1">
            <a:off x="1817156" y="3467702"/>
            <a:ext cx="142644" cy="443969"/>
          </a:xfrm>
          <a:prstGeom prst="line">
            <a:avLst/>
          </a:prstGeom>
          <a:noFill/>
          <a:ln w="57150" cap="flat" cmpd="sng" algn="ctr">
            <a:solidFill>
              <a:schemeClr val="tx1"/>
            </a:solidFill>
            <a:prstDash val="solid"/>
            <a:round/>
            <a:headEnd type="none" w="sm" len="sm"/>
            <a:tailEnd type="none" w="sm" len="sm"/>
          </a:ln>
          <a:effectLst/>
        </p:spPr>
      </p:cxnSp>
      <p:cxnSp>
        <p:nvCxnSpPr>
          <p:cNvPr id="1029" name="Straight Connector 1028">
            <a:extLst>
              <a:ext uri="{FF2B5EF4-FFF2-40B4-BE49-F238E27FC236}">
                <a16:creationId xmlns:a16="http://schemas.microsoft.com/office/drawing/2014/main" id="{6F8E4D98-4A6C-9F92-8861-C17A32812EDF}"/>
              </a:ext>
            </a:extLst>
          </p:cNvPr>
          <p:cNvCxnSpPr>
            <a:cxnSpLocks/>
          </p:cNvCxnSpPr>
          <p:nvPr/>
        </p:nvCxnSpPr>
        <p:spPr bwMode="auto">
          <a:xfrm>
            <a:off x="5187745" y="3473212"/>
            <a:ext cx="198138" cy="399209"/>
          </a:xfrm>
          <a:prstGeom prst="line">
            <a:avLst/>
          </a:prstGeom>
          <a:noFill/>
          <a:ln w="57150" cap="flat" cmpd="sng" algn="ctr">
            <a:solidFill>
              <a:schemeClr val="tx1"/>
            </a:solidFill>
            <a:prstDash val="solid"/>
            <a:round/>
            <a:headEnd type="none" w="sm" len="sm"/>
            <a:tailEnd type="none" w="sm" len="sm"/>
          </a:ln>
          <a:effectLst/>
        </p:spPr>
      </p:cxnSp>
      <p:sp>
        <p:nvSpPr>
          <p:cNvPr id="1035" name="Rectangle 1034">
            <a:extLst>
              <a:ext uri="{FF2B5EF4-FFF2-40B4-BE49-F238E27FC236}">
                <a16:creationId xmlns:a16="http://schemas.microsoft.com/office/drawing/2014/main" id="{2A73AD28-7E72-DBA1-4725-04D1AA150BBC}"/>
              </a:ext>
            </a:extLst>
          </p:cNvPr>
          <p:cNvSpPr/>
          <p:nvPr/>
        </p:nvSpPr>
        <p:spPr bwMode="auto">
          <a:xfrm>
            <a:off x="9914503" y="1409700"/>
            <a:ext cx="144247" cy="1859904"/>
          </a:xfrm>
          <a:prstGeom prst="rect">
            <a:avLst/>
          </a:prstGeom>
          <a:solidFill>
            <a:schemeClr val="tx1"/>
          </a:solidFill>
          <a:ln w="38100" cap="flat" cmpd="sng" algn="ctr">
            <a:solidFill>
              <a:schemeClr val="bg2">
                <a:lumMod val="60000"/>
                <a:lumOff val="40000"/>
              </a:schemeClr>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sp>
        <p:nvSpPr>
          <p:cNvPr id="3" name="Flowchart: Delay 2">
            <a:extLst>
              <a:ext uri="{FF2B5EF4-FFF2-40B4-BE49-F238E27FC236}">
                <a16:creationId xmlns:a16="http://schemas.microsoft.com/office/drawing/2014/main" id="{81CA071A-2F6C-1321-67E6-69AE3ECEC078}"/>
              </a:ext>
            </a:extLst>
          </p:cNvPr>
          <p:cNvSpPr/>
          <p:nvPr/>
        </p:nvSpPr>
        <p:spPr bwMode="auto">
          <a:xfrm rot="16200000">
            <a:off x="5469833" y="2643461"/>
            <a:ext cx="472332" cy="307977"/>
          </a:xfrm>
          <a:prstGeom prst="flowChartDelay">
            <a:avLst/>
          </a:prstGeom>
          <a:solidFill>
            <a:srgbClr val="FFFF00"/>
          </a:solidFill>
          <a:ln w="38100" cap="flat" cmpd="sng" algn="ctr">
            <a:solidFill>
              <a:schemeClr val="bg2">
                <a:lumMod val="60000"/>
                <a:lumOff val="40000"/>
              </a:schemeClr>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sp>
        <p:nvSpPr>
          <p:cNvPr id="5" name="TextBox 4">
            <a:extLst>
              <a:ext uri="{FF2B5EF4-FFF2-40B4-BE49-F238E27FC236}">
                <a16:creationId xmlns:a16="http://schemas.microsoft.com/office/drawing/2014/main" id="{0499FC74-2A43-BDC6-11ED-888AF591F8A0}"/>
              </a:ext>
            </a:extLst>
          </p:cNvPr>
          <p:cNvSpPr txBox="1"/>
          <p:nvPr/>
        </p:nvSpPr>
        <p:spPr>
          <a:xfrm>
            <a:off x="7674424" y="2744524"/>
            <a:ext cx="411169" cy="246221"/>
          </a:xfrm>
          <a:prstGeom prst="rect">
            <a:avLst/>
          </a:prstGeom>
          <a:noFill/>
        </p:spPr>
        <p:txBody>
          <a:bodyPr wrap="square" rtlCol="0">
            <a:spAutoFit/>
          </a:bodyPr>
          <a:lstStyle/>
          <a:p>
            <a:r>
              <a:rPr lang="en-US" sz="1000" dirty="0"/>
              <a:t>6 in</a:t>
            </a:r>
          </a:p>
        </p:txBody>
      </p:sp>
      <p:sp>
        <p:nvSpPr>
          <p:cNvPr id="9" name="TextBox 8">
            <a:extLst>
              <a:ext uri="{FF2B5EF4-FFF2-40B4-BE49-F238E27FC236}">
                <a16:creationId xmlns:a16="http://schemas.microsoft.com/office/drawing/2014/main" id="{118C6EE0-C3F5-3A54-6B42-30EA4F8C6B82}"/>
              </a:ext>
            </a:extLst>
          </p:cNvPr>
          <p:cNvSpPr txBox="1"/>
          <p:nvPr/>
        </p:nvSpPr>
        <p:spPr>
          <a:xfrm>
            <a:off x="11758883" y="2601722"/>
            <a:ext cx="513525" cy="246221"/>
          </a:xfrm>
          <a:prstGeom prst="rect">
            <a:avLst/>
          </a:prstGeom>
          <a:noFill/>
        </p:spPr>
        <p:txBody>
          <a:bodyPr wrap="square" rtlCol="0">
            <a:spAutoFit/>
          </a:bodyPr>
          <a:lstStyle/>
          <a:p>
            <a:r>
              <a:rPr lang="en-US" sz="1000" dirty="0"/>
              <a:t>4.5 in</a:t>
            </a:r>
          </a:p>
        </p:txBody>
      </p:sp>
      <p:cxnSp>
        <p:nvCxnSpPr>
          <p:cNvPr id="16" name="Straight Connector 15">
            <a:extLst>
              <a:ext uri="{FF2B5EF4-FFF2-40B4-BE49-F238E27FC236}">
                <a16:creationId xmlns:a16="http://schemas.microsoft.com/office/drawing/2014/main" id="{3F87D547-331C-8152-A323-A9F464789F4C}"/>
              </a:ext>
            </a:extLst>
          </p:cNvPr>
          <p:cNvCxnSpPr>
            <a:cxnSpLocks/>
          </p:cNvCxnSpPr>
          <p:nvPr/>
        </p:nvCxnSpPr>
        <p:spPr bwMode="auto">
          <a:xfrm flipH="1">
            <a:off x="9326557" y="1409700"/>
            <a:ext cx="577764" cy="0"/>
          </a:xfrm>
          <a:prstGeom prst="line">
            <a:avLst/>
          </a:prstGeom>
          <a:noFill/>
          <a:ln w="19050" cap="flat" cmpd="sng" algn="ctr">
            <a:solidFill>
              <a:srgbClr val="FF3300"/>
            </a:solidFill>
            <a:prstDash val="sysDash"/>
            <a:round/>
            <a:headEnd type="none" w="sm" len="sm"/>
            <a:tailEnd type="none" w="sm" len="sm"/>
          </a:ln>
          <a:effectLst/>
        </p:spPr>
      </p:cxnSp>
      <p:cxnSp>
        <p:nvCxnSpPr>
          <p:cNvPr id="29" name="Straight Connector 28">
            <a:extLst>
              <a:ext uri="{FF2B5EF4-FFF2-40B4-BE49-F238E27FC236}">
                <a16:creationId xmlns:a16="http://schemas.microsoft.com/office/drawing/2014/main" id="{510A3342-D551-AD14-444D-DA289F92088A}"/>
              </a:ext>
            </a:extLst>
          </p:cNvPr>
          <p:cNvCxnSpPr>
            <a:cxnSpLocks/>
          </p:cNvCxnSpPr>
          <p:nvPr/>
        </p:nvCxnSpPr>
        <p:spPr bwMode="auto">
          <a:xfrm flipH="1">
            <a:off x="9296401" y="3273391"/>
            <a:ext cx="607920" cy="0"/>
          </a:xfrm>
          <a:prstGeom prst="line">
            <a:avLst/>
          </a:prstGeom>
          <a:noFill/>
          <a:ln w="19050" cap="flat" cmpd="sng" algn="ctr">
            <a:solidFill>
              <a:srgbClr val="FF3300"/>
            </a:solidFill>
            <a:prstDash val="sysDash"/>
            <a:round/>
            <a:headEnd type="none" w="sm" len="sm"/>
            <a:tailEnd type="none" w="sm" len="sm"/>
          </a:ln>
          <a:effectLst/>
        </p:spPr>
      </p:cxnSp>
      <p:cxnSp>
        <p:nvCxnSpPr>
          <p:cNvPr id="31" name="Straight Arrow Connector 30">
            <a:extLst>
              <a:ext uri="{FF2B5EF4-FFF2-40B4-BE49-F238E27FC236}">
                <a16:creationId xmlns:a16="http://schemas.microsoft.com/office/drawing/2014/main" id="{F45839FE-CC30-D257-8433-7BC2B63849F4}"/>
              </a:ext>
            </a:extLst>
          </p:cNvPr>
          <p:cNvCxnSpPr>
            <a:cxnSpLocks/>
          </p:cNvCxnSpPr>
          <p:nvPr/>
        </p:nvCxnSpPr>
        <p:spPr bwMode="auto">
          <a:xfrm>
            <a:off x="9339152" y="1409700"/>
            <a:ext cx="0" cy="1859903"/>
          </a:xfrm>
          <a:prstGeom prst="straightConnector1">
            <a:avLst/>
          </a:prstGeom>
          <a:noFill/>
          <a:ln w="9525" cap="flat" cmpd="sng" algn="ctr">
            <a:solidFill>
              <a:srgbClr val="FF0000"/>
            </a:solidFill>
            <a:prstDash val="solid"/>
            <a:round/>
            <a:headEnd type="triangle"/>
            <a:tailEnd type="triangle"/>
          </a:ln>
          <a:effectLst/>
        </p:spPr>
      </p:cxnSp>
      <p:sp>
        <p:nvSpPr>
          <p:cNvPr id="36" name="TextBox 35">
            <a:extLst>
              <a:ext uri="{FF2B5EF4-FFF2-40B4-BE49-F238E27FC236}">
                <a16:creationId xmlns:a16="http://schemas.microsoft.com/office/drawing/2014/main" id="{F3C088DF-AD71-1B5C-6013-629895AB0B3F}"/>
              </a:ext>
            </a:extLst>
          </p:cNvPr>
          <p:cNvSpPr txBox="1"/>
          <p:nvPr/>
        </p:nvSpPr>
        <p:spPr>
          <a:xfrm>
            <a:off x="8982971" y="2307961"/>
            <a:ext cx="411169" cy="246221"/>
          </a:xfrm>
          <a:prstGeom prst="rect">
            <a:avLst/>
          </a:prstGeom>
          <a:noFill/>
        </p:spPr>
        <p:txBody>
          <a:bodyPr wrap="square" rtlCol="0">
            <a:spAutoFit/>
          </a:bodyPr>
          <a:lstStyle/>
          <a:p>
            <a:r>
              <a:rPr lang="en-US" sz="1000" dirty="0"/>
              <a:t>6 in</a:t>
            </a:r>
          </a:p>
        </p:txBody>
      </p:sp>
      <p:sp>
        <p:nvSpPr>
          <p:cNvPr id="102" name="Rectangle: Rounded Corners 101">
            <a:extLst>
              <a:ext uri="{FF2B5EF4-FFF2-40B4-BE49-F238E27FC236}">
                <a16:creationId xmlns:a16="http://schemas.microsoft.com/office/drawing/2014/main" id="{A21512BE-8657-9A0E-611D-5F01369F54AC}"/>
              </a:ext>
            </a:extLst>
          </p:cNvPr>
          <p:cNvSpPr/>
          <p:nvPr/>
        </p:nvSpPr>
        <p:spPr bwMode="auto">
          <a:xfrm rot="16200000" flipV="1">
            <a:off x="9284639" y="3395571"/>
            <a:ext cx="472026" cy="448503"/>
          </a:xfrm>
          <a:prstGeom prst="roundRect">
            <a:avLst/>
          </a:prstGeom>
          <a:solidFill>
            <a:schemeClr val="accent2"/>
          </a:solidFill>
          <a:ln w="381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1173933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C44DD-C3B8-5642-5972-C518EF9E22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8C2313-3DF3-5050-46C8-BE8245810CAC}"/>
              </a:ext>
            </a:extLst>
          </p:cNvPr>
          <p:cNvSpPr>
            <a:spLocks noGrp="1"/>
          </p:cNvSpPr>
          <p:nvPr>
            <p:ph type="title"/>
          </p:nvPr>
        </p:nvSpPr>
        <p:spPr/>
        <p:txBody>
          <a:bodyPr/>
          <a:lstStyle/>
          <a:p>
            <a:r>
              <a:rPr lang="en-US" dirty="0"/>
              <a:t>Swingarm Sub-Assembly Drawing</a:t>
            </a:r>
          </a:p>
        </p:txBody>
      </p:sp>
      <p:grpSp>
        <p:nvGrpSpPr>
          <p:cNvPr id="88" name="Group 87">
            <a:extLst>
              <a:ext uri="{FF2B5EF4-FFF2-40B4-BE49-F238E27FC236}">
                <a16:creationId xmlns:a16="http://schemas.microsoft.com/office/drawing/2014/main" id="{9D074228-34D3-DBEE-274B-E83ADCB516DD}"/>
              </a:ext>
            </a:extLst>
          </p:cNvPr>
          <p:cNvGrpSpPr/>
          <p:nvPr/>
        </p:nvGrpSpPr>
        <p:grpSpPr>
          <a:xfrm>
            <a:off x="382709" y="1424193"/>
            <a:ext cx="3532065" cy="4293225"/>
            <a:chOff x="382709" y="1424193"/>
            <a:chExt cx="3532065" cy="4293225"/>
          </a:xfrm>
        </p:grpSpPr>
        <p:grpSp>
          <p:nvGrpSpPr>
            <p:cNvPr id="73" name="Group 72">
              <a:extLst>
                <a:ext uri="{FF2B5EF4-FFF2-40B4-BE49-F238E27FC236}">
                  <a16:creationId xmlns:a16="http://schemas.microsoft.com/office/drawing/2014/main" id="{11E44E08-4168-6B94-C235-B0FF33262C22}"/>
                </a:ext>
              </a:extLst>
            </p:cNvPr>
            <p:cNvGrpSpPr/>
            <p:nvPr/>
          </p:nvGrpSpPr>
          <p:grpSpPr>
            <a:xfrm>
              <a:off x="382709" y="1424193"/>
              <a:ext cx="3532065" cy="4293225"/>
              <a:chOff x="382709" y="1424193"/>
              <a:chExt cx="3532065" cy="4293225"/>
            </a:xfrm>
          </p:grpSpPr>
          <p:cxnSp>
            <p:nvCxnSpPr>
              <p:cNvPr id="29" name="Straight Arrow Connector 28">
                <a:extLst>
                  <a:ext uri="{FF2B5EF4-FFF2-40B4-BE49-F238E27FC236}">
                    <a16:creationId xmlns:a16="http://schemas.microsoft.com/office/drawing/2014/main" id="{F97F686E-C7F2-93C9-9D12-2713E9052F3A}"/>
                  </a:ext>
                </a:extLst>
              </p:cNvPr>
              <p:cNvCxnSpPr>
                <a:cxnSpLocks/>
              </p:cNvCxnSpPr>
              <p:nvPr/>
            </p:nvCxnSpPr>
            <p:spPr bwMode="auto">
              <a:xfrm>
                <a:off x="1047539" y="2227006"/>
                <a:ext cx="0" cy="3155469"/>
              </a:xfrm>
              <a:prstGeom prst="straightConnector1">
                <a:avLst/>
              </a:prstGeom>
              <a:noFill/>
              <a:ln w="9525" cap="flat" cmpd="sng" algn="ctr">
                <a:solidFill>
                  <a:srgbClr val="FF0000"/>
                </a:solidFill>
                <a:prstDash val="solid"/>
                <a:round/>
                <a:headEnd type="triangle"/>
                <a:tailEnd type="triangle"/>
              </a:ln>
              <a:effectLst/>
            </p:spPr>
          </p:cxnSp>
          <p:cxnSp>
            <p:nvCxnSpPr>
              <p:cNvPr id="31" name="Straight Arrow Connector 30">
                <a:extLst>
                  <a:ext uri="{FF2B5EF4-FFF2-40B4-BE49-F238E27FC236}">
                    <a16:creationId xmlns:a16="http://schemas.microsoft.com/office/drawing/2014/main" id="{E6BBEAD2-34B9-B5E1-96D0-F43976EF7EE3}"/>
                  </a:ext>
                </a:extLst>
              </p:cNvPr>
              <p:cNvCxnSpPr>
                <a:cxnSpLocks/>
              </p:cNvCxnSpPr>
              <p:nvPr/>
            </p:nvCxnSpPr>
            <p:spPr bwMode="auto">
              <a:xfrm>
                <a:off x="1358969" y="1873045"/>
                <a:ext cx="2449310" cy="0"/>
              </a:xfrm>
              <a:prstGeom prst="straightConnector1">
                <a:avLst/>
              </a:prstGeom>
              <a:noFill/>
              <a:ln w="9525" cap="flat" cmpd="sng" algn="ctr">
                <a:solidFill>
                  <a:srgbClr val="FF0000"/>
                </a:solidFill>
                <a:prstDash val="solid"/>
                <a:round/>
                <a:headEnd type="triangle"/>
                <a:tailEnd type="triangle"/>
              </a:ln>
              <a:effectLst/>
            </p:spPr>
          </p:cxnSp>
          <p:sp>
            <p:nvSpPr>
              <p:cNvPr id="35" name="TextBox 34">
                <a:extLst>
                  <a:ext uri="{FF2B5EF4-FFF2-40B4-BE49-F238E27FC236}">
                    <a16:creationId xmlns:a16="http://schemas.microsoft.com/office/drawing/2014/main" id="{D2B3334A-BEAE-A7DD-A9FB-03D98522B513}"/>
                  </a:ext>
                </a:extLst>
              </p:cNvPr>
              <p:cNvSpPr txBox="1"/>
              <p:nvPr/>
            </p:nvSpPr>
            <p:spPr>
              <a:xfrm>
                <a:off x="548499" y="3681629"/>
                <a:ext cx="499040" cy="246221"/>
              </a:xfrm>
              <a:prstGeom prst="rect">
                <a:avLst/>
              </a:prstGeom>
              <a:noFill/>
            </p:spPr>
            <p:txBody>
              <a:bodyPr wrap="square" rtlCol="0">
                <a:spAutoFit/>
              </a:bodyPr>
              <a:lstStyle/>
              <a:p>
                <a:r>
                  <a:rPr lang="en-US" sz="1000" dirty="0"/>
                  <a:t>7.5 in</a:t>
                </a:r>
              </a:p>
            </p:txBody>
          </p:sp>
          <p:sp>
            <p:nvSpPr>
              <p:cNvPr id="36" name="Oval 35">
                <a:extLst>
                  <a:ext uri="{FF2B5EF4-FFF2-40B4-BE49-F238E27FC236}">
                    <a16:creationId xmlns:a16="http://schemas.microsoft.com/office/drawing/2014/main" id="{7EFB2F03-858E-16AE-4795-828A0FF12975}"/>
                  </a:ext>
                </a:extLst>
              </p:cNvPr>
              <p:cNvSpPr/>
              <p:nvPr/>
            </p:nvSpPr>
            <p:spPr bwMode="auto">
              <a:xfrm>
                <a:off x="1132975" y="2015855"/>
                <a:ext cx="499040" cy="442307"/>
              </a:xfrm>
              <a:prstGeom prst="ellipse">
                <a:avLst/>
              </a:prstGeom>
              <a:solidFill>
                <a:schemeClr val="accent1"/>
              </a:solidFill>
              <a:ln w="9525"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53" name="TextBox 52">
                <a:extLst>
                  <a:ext uri="{FF2B5EF4-FFF2-40B4-BE49-F238E27FC236}">
                    <a16:creationId xmlns:a16="http://schemas.microsoft.com/office/drawing/2014/main" id="{9EB9AD03-1A58-231A-D900-86C2102BEB52}"/>
                  </a:ext>
                </a:extLst>
              </p:cNvPr>
              <p:cNvSpPr txBox="1"/>
              <p:nvPr/>
            </p:nvSpPr>
            <p:spPr>
              <a:xfrm>
                <a:off x="2357630" y="1636328"/>
                <a:ext cx="499040" cy="246221"/>
              </a:xfrm>
              <a:prstGeom prst="rect">
                <a:avLst/>
              </a:prstGeom>
              <a:noFill/>
            </p:spPr>
            <p:txBody>
              <a:bodyPr wrap="square" rtlCol="0">
                <a:spAutoFit/>
              </a:bodyPr>
              <a:lstStyle/>
              <a:p>
                <a:r>
                  <a:rPr lang="en-US" sz="1000" dirty="0"/>
                  <a:t>4.5 in</a:t>
                </a:r>
              </a:p>
            </p:txBody>
          </p:sp>
          <p:grpSp>
            <p:nvGrpSpPr>
              <p:cNvPr id="55" name="Group 54">
                <a:extLst>
                  <a:ext uri="{FF2B5EF4-FFF2-40B4-BE49-F238E27FC236}">
                    <a16:creationId xmlns:a16="http://schemas.microsoft.com/office/drawing/2014/main" id="{9E4F335E-4CB6-477D-B5DB-70ACD35F5D98}"/>
                  </a:ext>
                </a:extLst>
              </p:cNvPr>
              <p:cNvGrpSpPr/>
              <p:nvPr/>
            </p:nvGrpSpPr>
            <p:grpSpPr>
              <a:xfrm>
                <a:off x="1382496" y="2066926"/>
                <a:ext cx="2431269" cy="3322836"/>
                <a:chOff x="1382496" y="2066926"/>
                <a:chExt cx="2431269" cy="3322836"/>
              </a:xfrm>
            </p:grpSpPr>
            <p:grpSp>
              <p:nvGrpSpPr>
                <p:cNvPr id="8" name="Group 7">
                  <a:extLst>
                    <a:ext uri="{FF2B5EF4-FFF2-40B4-BE49-F238E27FC236}">
                      <a16:creationId xmlns:a16="http://schemas.microsoft.com/office/drawing/2014/main" id="{BA195F8D-AD9D-1131-3BC0-35EB2E5C55F1}"/>
                    </a:ext>
                  </a:extLst>
                </p:cNvPr>
                <p:cNvGrpSpPr/>
                <p:nvPr/>
              </p:nvGrpSpPr>
              <p:grpSpPr>
                <a:xfrm>
                  <a:off x="1382496" y="2066926"/>
                  <a:ext cx="2426148" cy="3322836"/>
                  <a:chOff x="6425802" y="3064360"/>
                  <a:chExt cx="865358" cy="1457968"/>
                </a:xfrm>
              </p:grpSpPr>
              <p:sp>
                <p:nvSpPr>
                  <p:cNvPr id="3" name="Rectangle: Rounded Corners 2">
                    <a:extLst>
                      <a:ext uri="{FF2B5EF4-FFF2-40B4-BE49-F238E27FC236}">
                        <a16:creationId xmlns:a16="http://schemas.microsoft.com/office/drawing/2014/main" id="{03755654-4465-49C6-D545-7C0850FA8F80}"/>
                      </a:ext>
                    </a:extLst>
                  </p:cNvPr>
                  <p:cNvSpPr/>
                  <p:nvPr/>
                </p:nvSpPr>
                <p:spPr bwMode="auto">
                  <a:xfrm rot="16200000">
                    <a:off x="6652190" y="2850012"/>
                    <a:ext cx="125175" cy="577951"/>
                  </a:xfrm>
                  <a:prstGeom prst="roundRect">
                    <a:avLst/>
                  </a:prstGeom>
                  <a:solidFill>
                    <a:schemeClr val="accent1"/>
                  </a:solidFill>
                  <a:ln w="9525"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sp>
                <p:nvSpPr>
                  <p:cNvPr id="5" name="Rectangle: Rounded Corners 4">
                    <a:extLst>
                      <a:ext uri="{FF2B5EF4-FFF2-40B4-BE49-F238E27FC236}">
                        <a16:creationId xmlns:a16="http://schemas.microsoft.com/office/drawing/2014/main" id="{4F7F585D-4D2A-081D-7339-17570C945669}"/>
                      </a:ext>
                    </a:extLst>
                  </p:cNvPr>
                  <p:cNvSpPr/>
                  <p:nvPr/>
                </p:nvSpPr>
                <p:spPr bwMode="auto">
                  <a:xfrm rot="19467153">
                    <a:off x="7040711" y="3064360"/>
                    <a:ext cx="122197" cy="625893"/>
                  </a:xfrm>
                  <a:prstGeom prst="roundRect">
                    <a:avLst/>
                  </a:prstGeom>
                  <a:solidFill>
                    <a:schemeClr val="accent1"/>
                  </a:solidFill>
                  <a:ln w="9525"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10" name="Rectangle: Rounded Corners 9">
                    <a:extLst>
                      <a:ext uri="{FF2B5EF4-FFF2-40B4-BE49-F238E27FC236}">
                        <a16:creationId xmlns:a16="http://schemas.microsoft.com/office/drawing/2014/main" id="{708B65D7-1DAE-2483-EE07-CEA70D8FDB6C}"/>
                      </a:ext>
                    </a:extLst>
                  </p:cNvPr>
                  <p:cNvSpPr/>
                  <p:nvPr/>
                </p:nvSpPr>
                <p:spPr bwMode="auto">
                  <a:xfrm>
                    <a:off x="7227094" y="3567702"/>
                    <a:ext cx="64066" cy="954626"/>
                  </a:xfrm>
                  <a:prstGeom prst="roundRect">
                    <a:avLst>
                      <a:gd name="adj" fmla="val 24878"/>
                    </a:avLst>
                  </a:prstGeom>
                  <a:solidFill>
                    <a:schemeClr val="accent1"/>
                  </a:solidFill>
                  <a:ln w="9525"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grpSp>
            <p:sp>
              <p:nvSpPr>
                <p:cNvPr id="54" name="Isosceles Triangle 53">
                  <a:extLst>
                    <a:ext uri="{FF2B5EF4-FFF2-40B4-BE49-F238E27FC236}">
                      <a16:creationId xmlns:a16="http://schemas.microsoft.com/office/drawing/2014/main" id="{2D6FDD87-A19E-551A-A222-782AD8DF8B7B}"/>
                    </a:ext>
                  </a:extLst>
                </p:cNvPr>
                <p:cNvSpPr/>
                <p:nvPr/>
              </p:nvSpPr>
              <p:spPr bwMode="auto">
                <a:xfrm rot="3254598">
                  <a:off x="3588308" y="3270198"/>
                  <a:ext cx="181544" cy="269370"/>
                </a:xfrm>
                <a:prstGeom prst="triangle">
                  <a:avLst>
                    <a:gd name="adj" fmla="val 50000"/>
                  </a:avLst>
                </a:prstGeom>
                <a:solidFill>
                  <a:schemeClr val="accent1"/>
                </a:solidFill>
                <a:ln w="9525"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grpSp>
          <p:cxnSp>
            <p:nvCxnSpPr>
              <p:cNvPr id="62" name="Straight Arrow Connector 61">
                <a:extLst>
                  <a:ext uri="{FF2B5EF4-FFF2-40B4-BE49-F238E27FC236}">
                    <a16:creationId xmlns:a16="http://schemas.microsoft.com/office/drawing/2014/main" id="{3D32E3E1-F3F4-FFBD-65F4-8493E96988A4}"/>
                  </a:ext>
                </a:extLst>
              </p:cNvPr>
              <p:cNvCxnSpPr>
                <a:cxnSpLocks/>
              </p:cNvCxnSpPr>
              <p:nvPr/>
            </p:nvCxnSpPr>
            <p:spPr bwMode="auto">
              <a:xfrm>
                <a:off x="3613027" y="5473107"/>
                <a:ext cx="177541" cy="0"/>
              </a:xfrm>
              <a:prstGeom prst="straightConnector1">
                <a:avLst/>
              </a:prstGeom>
              <a:noFill/>
              <a:ln w="9525" cap="flat" cmpd="sng" algn="ctr">
                <a:solidFill>
                  <a:srgbClr val="FF0000"/>
                </a:solidFill>
                <a:prstDash val="solid"/>
                <a:round/>
                <a:headEnd type="triangle"/>
                <a:tailEnd type="triangle"/>
              </a:ln>
              <a:effectLst/>
            </p:spPr>
          </p:cxnSp>
          <p:sp>
            <p:nvSpPr>
              <p:cNvPr id="64" name="TextBox 63">
                <a:extLst>
                  <a:ext uri="{FF2B5EF4-FFF2-40B4-BE49-F238E27FC236}">
                    <a16:creationId xmlns:a16="http://schemas.microsoft.com/office/drawing/2014/main" id="{65157483-0C6B-6CBA-1CC4-CC53907B573D}"/>
                  </a:ext>
                </a:extLst>
              </p:cNvPr>
              <p:cNvSpPr txBox="1"/>
              <p:nvPr/>
            </p:nvSpPr>
            <p:spPr>
              <a:xfrm>
                <a:off x="3473630" y="5501974"/>
                <a:ext cx="441144" cy="215444"/>
              </a:xfrm>
              <a:prstGeom prst="rect">
                <a:avLst/>
              </a:prstGeom>
              <a:noFill/>
            </p:spPr>
            <p:txBody>
              <a:bodyPr wrap="square" rtlCol="0">
                <a:spAutoFit/>
              </a:bodyPr>
              <a:lstStyle/>
              <a:p>
                <a:r>
                  <a:rPr lang="en-US" sz="800" dirty="0"/>
                  <a:t>.2 in</a:t>
                </a:r>
              </a:p>
            </p:txBody>
          </p:sp>
          <p:sp>
            <p:nvSpPr>
              <p:cNvPr id="65" name="Oval 64">
                <a:extLst>
                  <a:ext uri="{FF2B5EF4-FFF2-40B4-BE49-F238E27FC236}">
                    <a16:creationId xmlns:a16="http://schemas.microsoft.com/office/drawing/2014/main" id="{784A5C74-7A53-8707-9180-730991033290}"/>
                  </a:ext>
                </a:extLst>
              </p:cNvPr>
              <p:cNvSpPr/>
              <p:nvPr/>
            </p:nvSpPr>
            <p:spPr bwMode="auto">
              <a:xfrm>
                <a:off x="1199377" y="2080582"/>
                <a:ext cx="332910" cy="312852"/>
              </a:xfrm>
              <a:prstGeom prst="ellipse">
                <a:avLst/>
              </a:prstGeom>
              <a:solidFill>
                <a:schemeClr val="bg1"/>
              </a:solidFill>
              <a:ln w="76200" cap="flat" cmpd="sng" algn="ctr">
                <a:solidFill>
                  <a:schemeClr val="accent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cxnSp>
            <p:nvCxnSpPr>
              <p:cNvPr id="37" name="Straight Connector 36">
                <a:extLst>
                  <a:ext uri="{FF2B5EF4-FFF2-40B4-BE49-F238E27FC236}">
                    <a16:creationId xmlns:a16="http://schemas.microsoft.com/office/drawing/2014/main" id="{937796B8-EC5C-11B9-92F4-880630A64295}"/>
                  </a:ext>
                </a:extLst>
              </p:cNvPr>
              <p:cNvCxnSpPr>
                <a:cxnSpLocks/>
              </p:cNvCxnSpPr>
              <p:nvPr/>
            </p:nvCxnSpPr>
            <p:spPr bwMode="auto">
              <a:xfrm flipV="1">
                <a:off x="1365795" y="1873045"/>
                <a:ext cx="0" cy="707923"/>
              </a:xfrm>
              <a:prstGeom prst="line">
                <a:avLst/>
              </a:prstGeom>
              <a:noFill/>
              <a:ln w="19050" cap="flat" cmpd="sng" algn="ctr">
                <a:solidFill>
                  <a:srgbClr val="FF3300"/>
                </a:solidFill>
                <a:prstDash val="sysDash"/>
                <a:round/>
                <a:headEnd type="none" w="sm" len="sm"/>
                <a:tailEnd type="none" w="sm" len="sm"/>
              </a:ln>
              <a:effectLst/>
            </p:spPr>
          </p:cxnSp>
          <p:cxnSp>
            <p:nvCxnSpPr>
              <p:cNvPr id="42" name="Straight Connector 41">
                <a:extLst>
                  <a:ext uri="{FF2B5EF4-FFF2-40B4-BE49-F238E27FC236}">
                    <a16:creationId xmlns:a16="http://schemas.microsoft.com/office/drawing/2014/main" id="{5E03D00F-1908-79B5-DD5F-38269DA46FA0}"/>
                  </a:ext>
                </a:extLst>
              </p:cNvPr>
              <p:cNvCxnSpPr>
                <a:cxnSpLocks/>
              </p:cNvCxnSpPr>
              <p:nvPr/>
            </p:nvCxnSpPr>
            <p:spPr bwMode="auto">
              <a:xfrm>
                <a:off x="1047539" y="2227006"/>
                <a:ext cx="636513" cy="0"/>
              </a:xfrm>
              <a:prstGeom prst="line">
                <a:avLst/>
              </a:prstGeom>
              <a:noFill/>
              <a:ln w="19050" cap="flat" cmpd="sng" algn="ctr">
                <a:solidFill>
                  <a:srgbClr val="FF3300"/>
                </a:solidFill>
                <a:prstDash val="sysDash"/>
                <a:round/>
                <a:headEnd type="none" w="sm" len="sm"/>
                <a:tailEnd type="none" w="sm" len="sm"/>
              </a:ln>
              <a:effectLst/>
            </p:spPr>
          </p:cxnSp>
          <p:cxnSp>
            <p:nvCxnSpPr>
              <p:cNvPr id="68" name="Straight Arrow Connector 67">
                <a:extLst>
                  <a:ext uri="{FF2B5EF4-FFF2-40B4-BE49-F238E27FC236}">
                    <a16:creationId xmlns:a16="http://schemas.microsoft.com/office/drawing/2014/main" id="{41B6D2E4-3C1A-0A0A-F981-6C2D036F3FE1}"/>
                  </a:ext>
                </a:extLst>
              </p:cNvPr>
              <p:cNvCxnSpPr>
                <a:cxnSpLocks/>
                <a:endCxn id="36" idx="1"/>
              </p:cNvCxnSpPr>
              <p:nvPr/>
            </p:nvCxnSpPr>
            <p:spPr bwMode="auto">
              <a:xfrm>
                <a:off x="765339" y="1620515"/>
                <a:ext cx="440719" cy="460114"/>
              </a:xfrm>
              <a:prstGeom prst="straightConnector1">
                <a:avLst/>
              </a:prstGeom>
              <a:noFill/>
              <a:ln w="9525" cap="flat" cmpd="sng" algn="ctr">
                <a:solidFill>
                  <a:srgbClr val="FF0000"/>
                </a:solidFill>
                <a:prstDash val="solid"/>
                <a:round/>
                <a:headEnd type="none" w="sm" len="sm"/>
                <a:tailEnd type="triangle"/>
              </a:ln>
              <a:effectLst/>
            </p:spPr>
          </p:cxnSp>
          <p:sp>
            <p:nvSpPr>
              <p:cNvPr id="69" name="TextBox 68">
                <a:extLst>
                  <a:ext uri="{FF2B5EF4-FFF2-40B4-BE49-F238E27FC236}">
                    <a16:creationId xmlns:a16="http://schemas.microsoft.com/office/drawing/2014/main" id="{EF16A7EB-A326-4735-98DB-501374356B7E}"/>
                  </a:ext>
                </a:extLst>
              </p:cNvPr>
              <p:cNvSpPr txBox="1"/>
              <p:nvPr/>
            </p:nvSpPr>
            <p:spPr>
              <a:xfrm>
                <a:off x="382709" y="1424193"/>
                <a:ext cx="664830" cy="246221"/>
              </a:xfrm>
              <a:prstGeom prst="rect">
                <a:avLst/>
              </a:prstGeom>
              <a:noFill/>
            </p:spPr>
            <p:txBody>
              <a:bodyPr wrap="square" rtlCol="0">
                <a:spAutoFit/>
              </a:bodyPr>
              <a:lstStyle/>
              <a:p>
                <a:r>
                  <a:rPr lang="en-US" sz="1000" dirty="0"/>
                  <a:t>Ø1.5 in</a:t>
                </a:r>
              </a:p>
            </p:txBody>
          </p:sp>
        </p:grpSp>
        <p:cxnSp>
          <p:nvCxnSpPr>
            <p:cNvPr id="77" name="Straight Connector 76">
              <a:extLst>
                <a:ext uri="{FF2B5EF4-FFF2-40B4-BE49-F238E27FC236}">
                  <a16:creationId xmlns:a16="http://schemas.microsoft.com/office/drawing/2014/main" id="{975A63E5-EC1E-8AFD-4F1F-AC8073866506}"/>
                </a:ext>
              </a:extLst>
            </p:cNvPr>
            <p:cNvCxnSpPr>
              <a:cxnSpLocks/>
              <a:endCxn id="10" idx="2"/>
            </p:cNvCxnSpPr>
            <p:nvPr/>
          </p:nvCxnSpPr>
          <p:spPr bwMode="auto">
            <a:xfrm>
              <a:off x="1013319" y="5376784"/>
              <a:ext cx="2705516" cy="12978"/>
            </a:xfrm>
            <a:prstGeom prst="line">
              <a:avLst/>
            </a:prstGeom>
            <a:noFill/>
            <a:ln w="19050" cap="flat" cmpd="sng" algn="ctr">
              <a:solidFill>
                <a:srgbClr val="FF3300"/>
              </a:solidFill>
              <a:prstDash val="sysDash"/>
              <a:round/>
              <a:headEnd type="none" w="sm" len="sm"/>
              <a:tailEnd type="none" w="sm" len="sm"/>
            </a:ln>
            <a:effectLst/>
          </p:spPr>
        </p:cxnSp>
        <p:cxnSp>
          <p:nvCxnSpPr>
            <p:cNvPr id="82" name="Straight Connector 81">
              <a:extLst>
                <a:ext uri="{FF2B5EF4-FFF2-40B4-BE49-F238E27FC236}">
                  <a16:creationId xmlns:a16="http://schemas.microsoft.com/office/drawing/2014/main" id="{E11428C8-9FCC-A0DA-4D65-880BB6AB3593}"/>
                </a:ext>
              </a:extLst>
            </p:cNvPr>
            <p:cNvCxnSpPr>
              <a:cxnSpLocks/>
            </p:cNvCxnSpPr>
            <p:nvPr/>
          </p:nvCxnSpPr>
          <p:spPr bwMode="auto">
            <a:xfrm flipV="1">
              <a:off x="3808279" y="1882549"/>
              <a:ext cx="364" cy="1259917"/>
            </a:xfrm>
            <a:prstGeom prst="line">
              <a:avLst/>
            </a:prstGeom>
            <a:noFill/>
            <a:ln w="19050" cap="flat" cmpd="sng" algn="ctr">
              <a:solidFill>
                <a:srgbClr val="FF3300"/>
              </a:solidFill>
              <a:prstDash val="sysDash"/>
              <a:round/>
              <a:headEnd type="none" w="sm" len="sm"/>
              <a:tailEnd type="none" w="sm" len="sm"/>
            </a:ln>
            <a:effectLst/>
          </p:spPr>
        </p:cxnSp>
      </p:grpSp>
      <p:sp>
        <p:nvSpPr>
          <p:cNvPr id="89" name="TextBox 88">
            <a:extLst>
              <a:ext uri="{FF2B5EF4-FFF2-40B4-BE49-F238E27FC236}">
                <a16:creationId xmlns:a16="http://schemas.microsoft.com/office/drawing/2014/main" id="{515F231B-25F7-FAE1-DC78-D8A687E304EA}"/>
              </a:ext>
            </a:extLst>
          </p:cNvPr>
          <p:cNvSpPr txBox="1"/>
          <p:nvPr/>
        </p:nvSpPr>
        <p:spPr>
          <a:xfrm>
            <a:off x="1787329" y="987123"/>
            <a:ext cx="2127445" cy="646331"/>
          </a:xfrm>
          <a:prstGeom prst="rect">
            <a:avLst/>
          </a:prstGeom>
          <a:noFill/>
        </p:spPr>
        <p:txBody>
          <a:bodyPr wrap="square" rtlCol="0">
            <a:spAutoFit/>
          </a:bodyPr>
          <a:lstStyle/>
          <a:p>
            <a:r>
              <a:rPr lang="en-US" sz="1800" b="1" dirty="0"/>
              <a:t>TOP VIEW</a:t>
            </a:r>
          </a:p>
          <a:p>
            <a:endParaRPr lang="en-US" sz="1800" b="1" dirty="0"/>
          </a:p>
        </p:txBody>
      </p:sp>
      <p:sp>
        <p:nvSpPr>
          <p:cNvPr id="90" name="TextBox 89">
            <a:extLst>
              <a:ext uri="{FF2B5EF4-FFF2-40B4-BE49-F238E27FC236}">
                <a16:creationId xmlns:a16="http://schemas.microsoft.com/office/drawing/2014/main" id="{3E066FA8-1256-9E5C-6B8C-6E38A13F5514}"/>
              </a:ext>
            </a:extLst>
          </p:cNvPr>
          <p:cNvSpPr txBox="1"/>
          <p:nvPr/>
        </p:nvSpPr>
        <p:spPr>
          <a:xfrm>
            <a:off x="8496519" y="992689"/>
            <a:ext cx="2562505" cy="923330"/>
          </a:xfrm>
          <a:prstGeom prst="rect">
            <a:avLst/>
          </a:prstGeom>
          <a:noFill/>
        </p:spPr>
        <p:txBody>
          <a:bodyPr wrap="square" rtlCol="0">
            <a:spAutoFit/>
          </a:bodyPr>
          <a:lstStyle/>
          <a:p>
            <a:r>
              <a:rPr lang="en-US" sz="1800" b="1" dirty="0"/>
              <a:t>RIGHT VIEW</a:t>
            </a:r>
          </a:p>
          <a:p>
            <a:r>
              <a:rPr lang="en-US" sz="1800" b="1" dirty="0"/>
              <a:t>(PCTD NOT SHOWN) </a:t>
            </a:r>
          </a:p>
          <a:p>
            <a:endParaRPr lang="en-US" sz="1800" b="1" dirty="0"/>
          </a:p>
        </p:txBody>
      </p:sp>
      <p:sp>
        <p:nvSpPr>
          <p:cNvPr id="57" name="Rectangle: Rounded Corners 56">
            <a:extLst>
              <a:ext uri="{FF2B5EF4-FFF2-40B4-BE49-F238E27FC236}">
                <a16:creationId xmlns:a16="http://schemas.microsoft.com/office/drawing/2014/main" id="{C80A1148-BDBA-A99B-8FB9-6E588005B990}"/>
              </a:ext>
            </a:extLst>
          </p:cNvPr>
          <p:cNvSpPr/>
          <p:nvPr/>
        </p:nvSpPr>
        <p:spPr bwMode="auto">
          <a:xfrm>
            <a:off x="3994712" y="4776262"/>
            <a:ext cx="719215" cy="788265"/>
          </a:xfrm>
          <a:prstGeom prst="roundRect">
            <a:avLst/>
          </a:prstGeom>
          <a:solidFill>
            <a:srgbClr val="7030A0"/>
          </a:solidFill>
          <a:ln w="9525"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sp>
        <p:nvSpPr>
          <p:cNvPr id="67" name="Rectangle: Rounded Corners 66">
            <a:extLst>
              <a:ext uri="{FF2B5EF4-FFF2-40B4-BE49-F238E27FC236}">
                <a16:creationId xmlns:a16="http://schemas.microsoft.com/office/drawing/2014/main" id="{BC5C76E6-10E7-BE78-119B-60AD34115637}"/>
              </a:ext>
            </a:extLst>
          </p:cNvPr>
          <p:cNvSpPr/>
          <p:nvPr/>
        </p:nvSpPr>
        <p:spPr bwMode="auto">
          <a:xfrm>
            <a:off x="3790568" y="4951029"/>
            <a:ext cx="204144" cy="438733"/>
          </a:xfrm>
          <a:prstGeom prst="roundRect">
            <a:avLst/>
          </a:prstGeom>
          <a:solidFill>
            <a:schemeClr val="accent2"/>
          </a:solidFill>
          <a:ln w="381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grpSp>
        <p:nvGrpSpPr>
          <p:cNvPr id="182" name="Group 181">
            <a:extLst>
              <a:ext uri="{FF2B5EF4-FFF2-40B4-BE49-F238E27FC236}">
                <a16:creationId xmlns:a16="http://schemas.microsoft.com/office/drawing/2014/main" id="{0856FAB4-AA0B-CDC5-EEC0-4EE47C31EF06}"/>
              </a:ext>
            </a:extLst>
          </p:cNvPr>
          <p:cNvGrpSpPr/>
          <p:nvPr/>
        </p:nvGrpSpPr>
        <p:grpSpPr>
          <a:xfrm>
            <a:off x="6498076" y="1693893"/>
            <a:ext cx="5768166" cy="1105210"/>
            <a:chOff x="6121630" y="2910574"/>
            <a:chExt cx="5768166" cy="1105210"/>
          </a:xfrm>
        </p:grpSpPr>
        <p:sp>
          <p:nvSpPr>
            <p:cNvPr id="96" name="TextBox 95">
              <a:extLst>
                <a:ext uri="{FF2B5EF4-FFF2-40B4-BE49-F238E27FC236}">
                  <a16:creationId xmlns:a16="http://schemas.microsoft.com/office/drawing/2014/main" id="{AAD22780-F818-5774-9EF8-4C03D033B489}"/>
                </a:ext>
              </a:extLst>
            </p:cNvPr>
            <p:cNvSpPr txBox="1"/>
            <p:nvPr/>
          </p:nvSpPr>
          <p:spPr>
            <a:xfrm>
              <a:off x="11321687" y="3551732"/>
              <a:ext cx="568109" cy="246221"/>
            </a:xfrm>
            <a:prstGeom prst="rect">
              <a:avLst/>
            </a:prstGeom>
            <a:noFill/>
          </p:spPr>
          <p:txBody>
            <a:bodyPr wrap="square" rtlCol="0">
              <a:spAutoFit/>
            </a:bodyPr>
            <a:lstStyle/>
            <a:p>
              <a:r>
                <a:rPr lang="en-US" sz="1000" dirty="0"/>
                <a:t>1.75 in</a:t>
              </a:r>
            </a:p>
          </p:txBody>
        </p:sp>
        <p:grpSp>
          <p:nvGrpSpPr>
            <p:cNvPr id="84" name="Group 83">
              <a:extLst>
                <a:ext uri="{FF2B5EF4-FFF2-40B4-BE49-F238E27FC236}">
                  <a16:creationId xmlns:a16="http://schemas.microsoft.com/office/drawing/2014/main" id="{EAA5E4EB-0112-2930-0FE2-3368997B35B4}"/>
                </a:ext>
              </a:extLst>
            </p:cNvPr>
            <p:cNvGrpSpPr/>
            <p:nvPr/>
          </p:nvGrpSpPr>
          <p:grpSpPr>
            <a:xfrm>
              <a:off x="6550212" y="3127610"/>
              <a:ext cx="4951649" cy="888174"/>
              <a:chOff x="6550212" y="3127610"/>
              <a:chExt cx="4951649" cy="888174"/>
            </a:xfrm>
          </p:grpSpPr>
          <p:grpSp>
            <p:nvGrpSpPr>
              <p:cNvPr id="173" name="Group 172">
                <a:extLst>
                  <a:ext uri="{FF2B5EF4-FFF2-40B4-BE49-F238E27FC236}">
                    <a16:creationId xmlns:a16="http://schemas.microsoft.com/office/drawing/2014/main" id="{18232C03-3B35-F980-4392-A364CE3F749E}"/>
                  </a:ext>
                </a:extLst>
              </p:cNvPr>
              <p:cNvGrpSpPr/>
              <p:nvPr/>
            </p:nvGrpSpPr>
            <p:grpSpPr>
              <a:xfrm>
                <a:off x="6550212" y="3127610"/>
                <a:ext cx="4951649" cy="888173"/>
                <a:chOff x="6784695" y="3066533"/>
                <a:chExt cx="4951649" cy="888173"/>
              </a:xfrm>
            </p:grpSpPr>
            <p:grpSp>
              <p:nvGrpSpPr>
                <p:cNvPr id="93" name="Group 92">
                  <a:extLst>
                    <a:ext uri="{FF2B5EF4-FFF2-40B4-BE49-F238E27FC236}">
                      <a16:creationId xmlns:a16="http://schemas.microsoft.com/office/drawing/2014/main" id="{90DC165C-0540-5A03-3547-FD585E2DA3CD}"/>
                    </a:ext>
                  </a:extLst>
                </p:cNvPr>
                <p:cNvGrpSpPr/>
                <p:nvPr/>
              </p:nvGrpSpPr>
              <p:grpSpPr>
                <a:xfrm>
                  <a:off x="6953260" y="3209316"/>
                  <a:ext cx="4602909" cy="720677"/>
                  <a:chOff x="6953260" y="3209316"/>
                  <a:chExt cx="4602909" cy="720677"/>
                </a:xfrm>
              </p:grpSpPr>
              <p:sp>
                <p:nvSpPr>
                  <p:cNvPr id="91" name="Rectangle: Rounded Corners 90">
                    <a:extLst>
                      <a:ext uri="{FF2B5EF4-FFF2-40B4-BE49-F238E27FC236}">
                        <a16:creationId xmlns:a16="http://schemas.microsoft.com/office/drawing/2014/main" id="{82E5C906-0A22-BD82-F41C-A0D31F458C9B}"/>
                      </a:ext>
                    </a:extLst>
                  </p:cNvPr>
                  <p:cNvSpPr/>
                  <p:nvPr/>
                </p:nvSpPr>
                <p:spPr bwMode="auto">
                  <a:xfrm rot="16200000">
                    <a:off x="10522276" y="2702448"/>
                    <a:ext cx="306826" cy="1760961"/>
                  </a:xfrm>
                  <a:prstGeom prst="roundRect">
                    <a:avLst/>
                  </a:prstGeom>
                  <a:solidFill>
                    <a:schemeClr val="accent1"/>
                  </a:solidFill>
                  <a:ln w="38100" cap="flat" cmpd="sng" algn="ctr">
                    <a:solidFill>
                      <a:schemeClr val="accent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sp>
                <p:nvSpPr>
                  <p:cNvPr id="92" name="Rectangle: Rounded Corners 91">
                    <a:extLst>
                      <a:ext uri="{FF2B5EF4-FFF2-40B4-BE49-F238E27FC236}">
                        <a16:creationId xmlns:a16="http://schemas.microsoft.com/office/drawing/2014/main" id="{B98C1063-211D-CDA9-2E43-825373A9F9B9}"/>
                      </a:ext>
                    </a:extLst>
                  </p:cNvPr>
                  <p:cNvSpPr/>
                  <p:nvPr/>
                </p:nvSpPr>
                <p:spPr bwMode="auto">
                  <a:xfrm rot="16200000">
                    <a:off x="8070636" y="2091940"/>
                    <a:ext cx="720677" cy="2955429"/>
                  </a:xfrm>
                  <a:prstGeom prst="roundRect">
                    <a:avLst/>
                  </a:prstGeom>
                  <a:solidFill>
                    <a:schemeClr val="accent1"/>
                  </a:solidFill>
                  <a:ln w="38100" cap="flat" cmpd="sng" algn="ctr">
                    <a:solidFill>
                      <a:schemeClr val="accent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grpSp>
            <p:cxnSp>
              <p:nvCxnSpPr>
                <p:cNvPr id="94" name="Straight Arrow Connector 93">
                  <a:extLst>
                    <a:ext uri="{FF2B5EF4-FFF2-40B4-BE49-F238E27FC236}">
                      <a16:creationId xmlns:a16="http://schemas.microsoft.com/office/drawing/2014/main" id="{E3561047-BF1B-EA6C-2FB4-E3D9A1CCDEF1}"/>
                    </a:ext>
                  </a:extLst>
                </p:cNvPr>
                <p:cNvCxnSpPr>
                  <a:cxnSpLocks/>
                </p:cNvCxnSpPr>
                <p:nvPr/>
              </p:nvCxnSpPr>
              <p:spPr bwMode="auto">
                <a:xfrm>
                  <a:off x="11641566" y="3214660"/>
                  <a:ext cx="0" cy="740046"/>
                </a:xfrm>
                <a:prstGeom prst="straightConnector1">
                  <a:avLst/>
                </a:prstGeom>
                <a:noFill/>
                <a:ln w="9525" cap="flat" cmpd="sng" algn="ctr">
                  <a:solidFill>
                    <a:srgbClr val="FF0000"/>
                  </a:solidFill>
                  <a:prstDash val="solid"/>
                  <a:round/>
                  <a:headEnd type="triangle"/>
                  <a:tailEnd type="triangle"/>
                </a:ln>
                <a:effectLst/>
              </p:spPr>
            </p:cxnSp>
            <p:sp>
              <p:nvSpPr>
                <p:cNvPr id="99" name="Oval 98">
                  <a:extLst>
                    <a:ext uri="{FF2B5EF4-FFF2-40B4-BE49-F238E27FC236}">
                      <a16:creationId xmlns:a16="http://schemas.microsoft.com/office/drawing/2014/main" id="{9F814FC5-8D11-CC26-3143-AFDDD126BF46}"/>
                    </a:ext>
                  </a:extLst>
                </p:cNvPr>
                <p:cNvSpPr/>
                <p:nvPr/>
              </p:nvSpPr>
              <p:spPr bwMode="auto">
                <a:xfrm>
                  <a:off x="7184982" y="3804739"/>
                  <a:ext cx="84134" cy="80077"/>
                </a:xfrm>
                <a:prstGeom prst="ellipse">
                  <a:avLst/>
                </a:prstGeom>
                <a:solidFill>
                  <a:schemeClr val="bg1"/>
                </a:solidFill>
                <a:ln w="12700" cap="flat" cmpd="sng" algn="ctr">
                  <a:solidFill>
                    <a:schemeClr val="accent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100" name="Oval 99">
                  <a:extLst>
                    <a:ext uri="{FF2B5EF4-FFF2-40B4-BE49-F238E27FC236}">
                      <a16:creationId xmlns:a16="http://schemas.microsoft.com/office/drawing/2014/main" id="{34CD116E-DED4-8DDE-B678-858BBF902BDA}"/>
                    </a:ext>
                  </a:extLst>
                </p:cNvPr>
                <p:cNvSpPr/>
                <p:nvPr/>
              </p:nvSpPr>
              <p:spPr bwMode="auto">
                <a:xfrm>
                  <a:off x="7184982" y="3364844"/>
                  <a:ext cx="84134" cy="80077"/>
                </a:xfrm>
                <a:prstGeom prst="ellipse">
                  <a:avLst/>
                </a:prstGeom>
                <a:solidFill>
                  <a:schemeClr val="bg1"/>
                </a:solidFill>
                <a:ln w="12700" cap="flat" cmpd="sng" algn="ctr">
                  <a:solidFill>
                    <a:schemeClr val="accent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105" name="Oval 104">
                  <a:extLst>
                    <a:ext uri="{FF2B5EF4-FFF2-40B4-BE49-F238E27FC236}">
                      <a16:creationId xmlns:a16="http://schemas.microsoft.com/office/drawing/2014/main" id="{13D3DFC4-988C-9BDB-8F0A-7E6E6317184F}"/>
                    </a:ext>
                  </a:extLst>
                </p:cNvPr>
                <p:cNvSpPr/>
                <p:nvPr/>
              </p:nvSpPr>
              <p:spPr bwMode="auto">
                <a:xfrm>
                  <a:off x="7575496" y="3804739"/>
                  <a:ext cx="84134" cy="80077"/>
                </a:xfrm>
                <a:prstGeom prst="ellipse">
                  <a:avLst/>
                </a:prstGeom>
                <a:solidFill>
                  <a:schemeClr val="bg1"/>
                </a:solidFill>
                <a:ln w="12700" cap="flat" cmpd="sng" algn="ctr">
                  <a:solidFill>
                    <a:schemeClr val="accent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106" name="Oval 105">
                  <a:extLst>
                    <a:ext uri="{FF2B5EF4-FFF2-40B4-BE49-F238E27FC236}">
                      <a16:creationId xmlns:a16="http://schemas.microsoft.com/office/drawing/2014/main" id="{511DCEDA-B386-6793-DC3D-049FD97531CD}"/>
                    </a:ext>
                  </a:extLst>
                </p:cNvPr>
                <p:cNvSpPr/>
                <p:nvPr/>
              </p:nvSpPr>
              <p:spPr bwMode="auto">
                <a:xfrm>
                  <a:off x="7568716" y="3364844"/>
                  <a:ext cx="84134" cy="80077"/>
                </a:xfrm>
                <a:prstGeom prst="ellipse">
                  <a:avLst/>
                </a:prstGeom>
                <a:solidFill>
                  <a:schemeClr val="bg1"/>
                </a:solidFill>
                <a:ln w="12700" cap="flat" cmpd="sng" algn="ctr">
                  <a:solidFill>
                    <a:schemeClr val="accent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111" name="Oval 110">
                  <a:extLst>
                    <a:ext uri="{FF2B5EF4-FFF2-40B4-BE49-F238E27FC236}">
                      <a16:creationId xmlns:a16="http://schemas.microsoft.com/office/drawing/2014/main" id="{1CC12354-17E5-9B57-7A0F-497835BE4018}"/>
                    </a:ext>
                  </a:extLst>
                </p:cNvPr>
                <p:cNvSpPr/>
                <p:nvPr/>
              </p:nvSpPr>
              <p:spPr bwMode="auto">
                <a:xfrm>
                  <a:off x="7909174" y="3788199"/>
                  <a:ext cx="84134" cy="80077"/>
                </a:xfrm>
                <a:prstGeom prst="ellipse">
                  <a:avLst/>
                </a:prstGeom>
                <a:solidFill>
                  <a:schemeClr val="bg1"/>
                </a:solidFill>
                <a:ln w="12700" cap="flat" cmpd="sng" algn="ctr">
                  <a:solidFill>
                    <a:schemeClr val="accent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sp>
              <p:nvSpPr>
                <p:cNvPr id="112" name="Oval 111">
                  <a:extLst>
                    <a:ext uri="{FF2B5EF4-FFF2-40B4-BE49-F238E27FC236}">
                      <a16:creationId xmlns:a16="http://schemas.microsoft.com/office/drawing/2014/main" id="{E584678C-E3B8-FA93-B9AC-1E0E4E4A28B8}"/>
                    </a:ext>
                  </a:extLst>
                </p:cNvPr>
                <p:cNvSpPr/>
                <p:nvPr/>
              </p:nvSpPr>
              <p:spPr bwMode="auto">
                <a:xfrm>
                  <a:off x="7914521" y="3315986"/>
                  <a:ext cx="84134" cy="80077"/>
                </a:xfrm>
                <a:prstGeom prst="ellipse">
                  <a:avLst/>
                </a:prstGeom>
                <a:solidFill>
                  <a:schemeClr val="bg1"/>
                </a:solidFill>
                <a:ln w="12700" cap="flat" cmpd="sng" algn="ctr">
                  <a:solidFill>
                    <a:schemeClr val="accent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117" name="Oval 116">
                  <a:extLst>
                    <a:ext uri="{FF2B5EF4-FFF2-40B4-BE49-F238E27FC236}">
                      <a16:creationId xmlns:a16="http://schemas.microsoft.com/office/drawing/2014/main" id="{0E6784FD-CD25-FE4A-306C-23ABF36D189E}"/>
                    </a:ext>
                  </a:extLst>
                </p:cNvPr>
                <p:cNvSpPr/>
                <p:nvPr/>
              </p:nvSpPr>
              <p:spPr bwMode="auto">
                <a:xfrm>
                  <a:off x="8350585" y="3792578"/>
                  <a:ext cx="84134" cy="80077"/>
                </a:xfrm>
                <a:prstGeom prst="ellipse">
                  <a:avLst/>
                </a:prstGeom>
                <a:solidFill>
                  <a:schemeClr val="bg1"/>
                </a:solidFill>
                <a:ln w="12700" cap="flat" cmpd="sng" algn="ctr">
                  <a:solidFill>
                    <a:schemeClr val="accent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118" name="Oval 117">
                  <a:extLst>
                    <a:ext uri="{FF2B5EF4-FFF2-40B4-BE49-F238E27FC236}">
                      <a16:creationId xmlns:a16="http://schemas.microsoft.com/office/drawing/2014/main" id="{0FECB231-D29A-5A26-9B1F-EB0C3EF84128}"/>
                    </a:ext>
                  </a:extLst>
                </p:cNvPr>
                <p:cNvSpPr/>
                <p:nvPr/>
              </p:nvSpPr>
              <p:spPr bwMode="auto">
                <a:xfrm>
                  <a:off x="8356014" y="3315788"/>
                  <a:ext cx="84134" cy="80077"/>
                </a:xfrm>
                <a:prstGeom prst="ellipse">
                  <a:avLst/>
                </a:prstGeom>
                <a:solidFill>
                  <a:schemeClr val="bg1"/>
                </a:solidFill>
                <a:ln w="12700" cap="flat" cmpd="sng" algn="ctr">
                  <a:solidFill>
                    <a:schemeClr val="accent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123" name="Oval 122">
                  <a:extLst>
                    <a:ext uri="{FF2B5EF4-FFF2-40B4-BE49-F238E27FC236}">
                      <a16:creationId xmlns:a16="http://schemas.microsoft.com/office/drawing/2014/main" id="{2BE8B1AB-E85E-0FD8-0981-BC3BF129D81A}"/>
                    </a:ext>
                  </a:extLst>
                </p:cNvPr>
                <p:cNvSpPr/>
                <p:nvPr/>
              </p:nvSpPr>
              <p:spPr bwMode="auto">
                <a:xfrm>
                  <a:off x="8764366" y="3780851"/>
                  <a:ext cx="84134" cy="80077"/>
                </a:xfrm>
                <a:prstGeom prst="ellipse">
                  <a:avLst/>
                </a:prstGeom>
                <a:solidFill>
                  <a:schemeClr val="bg1"/>
                </a:solidFill>
                <a:ln w="12700" cap="flat" cmpd="sng" algn="ctr">
                  <a:solidFill>
                    <a:schemeClr val="accent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124" name="Oval 123">
                  <a:extLst>
                    <a:ext uri="{FF2B5EF4-FFF2-40B4-BE49-F238E27FC236}">
                      <a16:creationId xmlns:a16="http://schemas.microsoft.com/office/drawing/2014/main" id="{408C1946-A55C-E9D1-2768-B0D2C830059E}"/>
                    </a:ext>
                  </a:extLst>
                </p:cNvPr>
                <p:cNvSpPr/>
                <p:nvPr/>
              </p:nvSpPr>
              <p:spPr bwMode="auto">
                <a:xfrm>
                  <a:off x="8764366" y="3321545"/>
                  <a:ext cx="84134" cy="80077"/>
                </a:xfrm>
                <a:prstGeom prst="ellipse">
                  <a:avLst/>
                </a:prstGeom>
                <a:solidFill>
                  <a:schemeClr val="bg1"/>
                </a:solidFill>
                <a:ln w="12700" cap="flat" cmpd="sng" algn="ctr">
                  <a:solidFill>
                    <a:schemeClr val="accent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cxnSp>
              <p:nvCxnSpPr>
                <p:cNvPr id="131" name="Straight Arrow Connector 130">
                  <a:extLst>
                    <a:ext uri="{FF2B5EF4-FFF2-40B4-BE49-F238E27FC236}">
                      <a16:creationId xmlns:a16="http://schemas.microsoft.com/office/drawing/2014/main" id="{43895D21-CFE4-784C-BC17-054E106263F1}"/>
                    </a:ext>
                  </a:extLst>
                </p:cNvPr>
                <p:cNvCxnSpPr>
                  <a:cxnSpLocks/>
                </p:cNvCxnSpPr>
                <p:nvPr/>
              </p:nvCxnSpPr>
              <p:spPr bwMode="auto">
                <a:xfrm flipH="1">
                  <a:off x="7105915" y="3066533"/>
                  <a:ext cx="453610" cy="2363"/>
                </a:xfrm>
                <a:prstGeom prst="straightConnector1">
                  <a:avLst/>
                </a:prstGeom>
                <a:noFill/>
                <a:ln w="9525" cap="flat" cmpd="sng" algn="ctr">
                  <a:solidFill>
                    <a:srgbClr val="FF0000"/>
                  </a:solidFill>
                  <a:prstDash val="solid"/>
                  <a:round/>
                  <a:headEnd type="triangle"/>
                  <a:tailEnd type="triangle"/>
                </a:ln>
                <a:effectLst/>
              </p:spPr>
            </p:cxnSp>
            <p:cxnSp>
              <p:nvCxnSpPr>
                <p:cNvPr id="143" name="Straight Arrow Connector 142">
                  <a:extLst>
                    <a:ext uri="{FF2B5EF4-FFF2-40B4-BE49-F238E27FC236}">
                      <a16:creationId xmlns:a16="http://schemas.microsoft.com/office/drawing/2014/main" id="{2C6F7F28-6014-3D08-E3D3-870103AC3341}"/>
                    </a:ext>
                  </a:extLst>
                </p:cNvPr>
                <p:cNvCxnSpPr>
                  <a:cxnSpLocks/>
                </p:cNvCxnSpPr>
                <p:nvPr/>
              </p:nvCxnSpPr>
              <p:spPr bwMode="auto">
                <a:xfrm>
                  <a:off x="6784695" y="3355826"/>
                  <a:ext cx="0" cy="482200"/>
                </a:xfrm>
                <a:prstGeom prst="straightConnector1">
                  <a:avLst/>
                </a:prstGeom>
                <a:noFill/>
                <a:ln w="9525" cap="flat" cmpd="sng" algn="ctr">
                  <a:solidFill>
                    <a:srgbClr val="FF0000"/>
                  </a:solidFill>
                  <a:prstDash val="solid"/>
                  <a:round/>
                  <a:headEnd type="triangle"/>
                  <a:tailEnd type="triangle"/>
                </a:ln>
                <a:effectLst/>
              </p:spPr>
            </p:cxnSp>
            <p:cxnSp>
              <p:nvCxnSpPr>
                <p:cNvPr id="148" name="Straight Connector 147">
                  <a:extLst>
                    <a:ext uri="{FF2B5EF4-FFF2-40B4-BE49-F238E27FC236}">
                      <a16:creationId xmlns:a16="http://schemas.microsoft.com/office/drawing/2014/main" id="{CA8E4AD3-371F-D882-634B-93F44C1AF97A}"/>
                    </a:ext>
                  </a:extLst>
                </p:cNvPr>
                <p:cNvCxnSpPr>
                  <a:cxnSpLocks/>
                </p:cNvCxnSpPr>
                <p:nvPr/>
              </p:nvCxnSpPr>
              <p:spPr bwMode="auto">
                <a:xfrm>
                  <a:off x="9824813" y="3200463"/>
                  <a:ext cx="1903553" cy="1759"/>
                </a:xfrm>
                <a:prstGeom prst="line">
                  <a:avLst/>
                </a:prstGeom>
                <a:noFill/>
                <a:ln w="12700" cap="flat" cmpd="sng" algn="ctr">
                  <a:solidFill>
                    <a:srgbClr val="FF0000"/>
                  </a:solidFill>
                  <a:prstDash val="sysDash"/>
                  <a:round/>
                  <a:headEnd type="none" w="sm" len="sm"/>
                  <a:tailEnd type="none" w="sm" len="sm"/>
                </a:ln>
                <a:effectLst/>
              </p:spPr>
            </p:cxnSp>
            <p:cxnSp>
              <p:nvCxnSpPr>
                <p:cNvPr id="150" name="Straight Connector 149">
                  <a:extLst>
                    <a:ext uri="{FF2B5EF4-FFF2-40B4-BE49-F238E27FC236}">
                      <a16:creationId xmlns:a16="http://schemas.microsoft.com/office/drawing/2014/main" id="{6E58A53E-83FA-E9B7-4A6A-CE13767078BA}"/>
                    </a:ext>
                  </a:extLst>
                </p:cNvPr>
                <p:cNvCxnSpPr>
                  <a:cxnSpLocks/>
                </p:cNvCxnSpPr>
                <p:nvPr/>
              </p:nvCxnSpPr>
              <p:spPr bwMode="auto">
                <a:xfrm>
                  <a:off x="9816833" y="3946373"/>
                  <a:ext cx="1919511" cy="0"/>
                </a:xfrm>
                <a:prstGeom prst="line">
                  <a:avLst/>
                </a:prstGeom>
                <a:noFill/>
                <a:ln w="12700" cap="flat" cmpd="sng" algn="ctr">
                  <a:solidFill>
                    <a:srgbClr val="FF0000"/>
                  </a:solidFill>
                  <a:prstDash val="sysDash"/>
                  <a:round/>
                  <a:headEnd type="none" w="sm" len="sm"/>
                  <a:tailEnd type="none" w="sm" len="sm"/>
                </a:ln>
                <a:effectLst/>
              </p:spPr>
            </p:cxnSp>
            <p:cxnSp>
              <p:nvCxnSpPr>
                <p:cNvPr id="157" name="Straight Connector 156">
                  <a:extLst>
                    <a:ext uri="{FF2B5EF4-FFF2-40B4-BE49-F238E27FC236}">
                      <a16:creationId xmlns:a16="http://schemas.microsoft.com/office/drawing/2014/main" id="{B1FB230B-6A45-16F1-7DD1-31470BBE7398}"/>
                    </a:ext>
                  </a:extLst>
                </p:cNvPr>
                <p:cNvCxnSpPr>
                  <a:cxnSpLocks/>
                </p:cNvCxnSpPr>
                <p:nvPr/>
              </p:nvCxnSpPr>
              <p:spPr bwMode="auto">
                <a:xfrm>
                  <a:off x="10953755" y="3439199"/>
                  <a:ext cx="345048" cy="0"/>
                </a:xfrm>
                <a:prstGeom prst="line">
                  <a:avLst/>
                </a:prstGeom>
                <a:noFill/>
                <a:ln w="12700" cap="flat" cmpd="sng" algn="ctr">
                  <a:solidFill>
                    <a:schemeClr val="accent1"/>
                  </a:solidFill>
                  <a:prstDash val="sysDash"/>
                  <a:round/>
                  <a:headEnd type="none" w="sm" len="sm"/>
                  <a:tailEnd type="none" w="sm" len="sm"/>
                </a:ln>
                <a:effectLst/>
              </p:spPr>
            </p:cxnSp>
          </p:grpSp>
          <p:sp>
            <p:nvSpPr>
              <p:cNvPr id="58" name="Rectangle: Rounded Corners 57">
                <a:extLst>
                  <a:ext uri="{FF2B5EF4-FFF2-40B4-BE49-F238E27FC236}">
                    <a16:creationId xmlns:a16="http://schemas.microsoft.com/office/drawing/2014/main" id="{D71FE0B2-E1F4-D0C1-FD16-7FC338EEEFF3}"/>
                  </a:ext>
                </a:extLst>
              </p:cNvPr>
              <p:cNvSpPr/>
              <p:nvPr/>
            </p:nvSpPr>
            <p:spPr bwMode="auto">
              <a:xfrm>
                <a:off x="6748699" y="3256474"/>
                <a:ext cx="722376" cy="759310"/>
              </a:xfrm>
              <a:prstGeom prst="roundRect">
                <a:avLst/>
              </a:prstGeom>
              <a:solidFill>
                <a:schemeClr val="accent2"/>
              </a:solidFill>
              <a:ln w="381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grpSp>
        <p:sp>
          <p:nvSpPr>
            <p:cNvPr id="70" name="Oval 69">
              <a:extLst>
                <a:ext uri="{FF2B5EF4-FFF2-40B4-BE49-F238E27FC236}">
                  <a16:creationId xmlns:a16="http://schemas.microsoft.com/office/drawing/2014/main" id="{7EEB5B4C-DAA4-37B9-3FDA-3307C3788788}"/>
                </a:ext>
              </a:extLst>
            </p:cNvPr>
            <p:cNvSpPr/>
            <p:nvPr/>
          </p:nvSpPr>
          <p:spPr bwMode="auto">
            <a:xfrm>
              <a:off x="6832026" y="3383205"/>
              <a:ext cx="84134" cy="80077"/>
            </a:xfrm>
            <a:prstGeom prst="ellipse">
              <a:avLst/>
            </a:prstGeom>
            <a:solidFill>
              <a:schemeClr val="accent1"/>
            </a:solidFill>
            <a:ln w="12700" cap="flat" cmpd="sng" algn="ctr">
              <a:solidFill>
                <a:schemeClr val="accent2"/>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71" name="Oval 70">
              <a:extLst>
                <a:ext uri="{FF2B5EF4-FFF2-40B4-BE49-F238E27FC236}">
                  <a16:creationId xmlns:a16="http://schemas.microsoft.com/office/drawing/2014/main" id="{2A2617B7-636C-CE87-E13F-D9E1F1EC2D6A}"/>
                </a:ext>
              </a:extLst>
            </p:cNvPr>
            <p:cNvSpPr/>
            <p:nvPr/>
          </p:nvSpPr>
          <p:spPr bwMode="auto">
            <a:xfrm>
              <a:off x="7283372" y="3383220"/>
              <a:ext cx="84134" cy="80077"/>
            </a:xfrm>
            <a:prstGeom prst="ellipse">
              <a:avLst/>
            </a:prstGeom>
            <a:solidFill>
              <a:schemeClr val="accent1"/>
            </a:solidFill>
            <a:ln w="12700" cap="flat" cmpd="sng" algn="ctr">
              <a:solidFill>
                <a:schemeClr val="accent2"/>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72" name="Oval 71">
              <a:extLst>
                <a:ext uri="{FF2B5EF4-FFF2-40B4-BE49-F238E27FC236}">
                  <a16:creationId xmlns:a16="http://schemas.microsoft.com/office/drawing/2014/main" id="{DAC5AD16-B141-76D8-52AD-901F7FEE5221}"/>
                </a:ext>
              </a:extLst>
            </p:cNvPr>
            <p:cNvSpPr/>
            <p:nvPr/>
          </p:nvSpPr>
          <p:spPr bwMode="auto">
            <a:xfrm>
              <a:off x="6829365" y="3857700"/>
              <a:ext cx="84134" cy="80077"/>
            </a:xfrm>
            <a:prstGeom prst="ellipse">
              <a:avLst/>
            </a:prstGeom>
            <a:solidFill>
              <a:schemeClr val="accent1"/>
            </a:solidFill>
            <a:ln w="12700" cap="flat" cmpd="sng" algn="ctr">
              <a:solidFill>
                <a:schemeClr val="accent2"/>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75" name="Oval 74">
              <a:extLst>
                <a:ext uri="{FF2B5EF4-FFF2-40B4-BE49-F238E27FC236}">
                  <a16:creationId xmlns:a16="http://schemas.microsoft.com/office/drawing/2014/main" id="{3E0597F9-A4DE-AF63-886C-9B9A566C4C62}"/>
                </a:ext>
              </a:extLst>
            </p:cNvPr>
            <p:cNvSpPr/>
            <p:nvPr/>
          </p:nvSpPr>
          <p:spPr bwMode="auto">
            <a:xfrm>
              <a:off x="8971376" y="3384691"/>
              <a:ext cx="84134" cy="80077"/>
            </a:xfrm>
            <a:prstGeom prst="ellipse">
              <a:avLst/>
            </a:prstGeom>
            <a:solidFill>
              <a:schemeClr val="bg1"/>
            </a:solidFill>
            <a:ln w="12700" cap="flat" cmpd="sng" algn="ctr">
              <a:solidFill>
                <a:schemeClr val="accent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76" name="Oval 75">
              <a:extLst>
                <a:ext uri="{FF2B5EF4-FFF2-40B4-BE49-F238E27FC236}">
                  <a16:creationId xmlns:a16="http://schemas.microsoft.com/office/drawing/2014/main" id="{9B8E2E1F-C15B-1B26-3BCE-EAA929D79785}"/>
                </a:ext>
              </a:extLst>
            </p:cNvPr>
            <p:cNvSpPr/>
            <p:nvPr/>
          </p:nvSpPr>
          <p:spPr bwMode="auto">
            <a:xfrm>
              <a:off x="8979277" y="3837685"/>
              <a:ext cx="84134" cy="80077"/>
            </a:xfrm>
            <a:prstGeom prst="ellipse">
              <a:avLst/>
            </a:prstGeom>
            <a:solidFill>
              <a:schemeClr val="bg1"/>
            </a:solidFill>
            <a:ln w="12700" cap="flat" cmpd="sng" algn="ctr">
              <a:solidFill>
                <a:schemeClr val="accent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78" name="Oval 77">
              <a:extLst>
                <a:ext uri="{FF2B5EF4-FFF2-40B4-BE49-F238E27FC236}">
                  <a16:creationId xmlns:a16="http://schemas.microsoft.com/office/drawing/2014/main" id="{978E9F31-28F0-9EB3-C6E4-71BE93AA4AAA}"/>
                </a:ext>
              </a:extLst>
            </p:cNvPr>
            <p:cNvSpPr/>
            <p:nvPr/>
          </p:nvSpPr>
          <p:spPr bwMode="auto">
            <a:xfrm>
              <a:off x="9389374" y="3841928"/>
              <a:ext cx="84134" cy="80077"/>
            </a:xfrm>
            <a:prstGeom prst="ellipse">
              <a:avLst/>
            </a:prstGeom>
            <a:solidFill>
              <a:schemeClr val="bg1"/>
            </a:solidFill>
            <a:ln w="12700" cap="flat" cmpd="sng" algn="ctr">
              <a:solidFill>
                <a:schemeClr val="accent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79" name="Oval 78">
              <a:extLst>
                <a:ext uri="{FF2B5EF4-FFF2-40B4-BE49-F238E27FC236}">
                  <a16:creationId xmlns:a16="http://schemas.microsoft.com/office/drawing/2014/main" id="{43F159CE-441E-AD29-02B7-8818EE44948B}"/>
                </a:ext>
              </a:extLst>
            </p:cNvPr>
            <p:cNvSpPr/>
            <p:nvPr/>
          </p:nvSpPr>
          <p:spPr bwMode="auto">
            <a:xfrm>
              <a:off x="9388825" y="3383204"/>
              <a:ext cx="84134" cy="80077"/>
            </a:xfrm>
            <a:prstGeom prst="ellipse">
              <a:avLst/>
            </a:prstGeom>
            <a:solidFill>
              <a:schemeClr val="bg1"/>
            </a:solidFill>
            <a:ln w="12700" cap="flat" cmpd="sng" algn="ctr">
              <a:solidFill>
                <a:schemeClr val="accent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80" name="Oval 79">
              <a:extLst>
                <a:ext uri="{FF2B5EF4-FFF2-40B4-BE49-F238E27FC236}">
                  <a16:creationId xmlns:a16="http://schemas.microsoft.com/office/drawing/2014/main" id="{F5778CAC-0778-CA50-5744-4AC1DC392A33}"/>
                </a:ext>
              </a:extLst>
            </p:cNvPr>
            <p:cNvSpPr/>
            <p:nvPr/>
          </p:nvSpPr>
          <p:spPr bwMode="auto">
            <a:xfrm>
              <a:off x="7282975" y="3854663"/>
              <a:ext cx="84134" cy="80077"/>
            </a:xfrm>
            <a:prstGeom prst="ellipse">
              <a:avLst/>
            </a:prstGeom>
            <a:solidFill>
              <a:schemeClr val="accent1"/>
            </a:solidFill>
            <a:ln w="12700" cap="flat" cmpd="sng" algn="ctr">
              <a:solidFill>
                <a:schemeClr val="accent2"/>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85" name="Oval 84">
              <a:extLst>
                <a:ext uri="{FF2B5EF4-FFF2-40B4-BE49-F238E27FC236}">
                  <a16:creationId xmlns:a16="http://schemas.microsoft.com/office/drawing/2014/main" id="{713145F4-12FF-E9D5-7B75-A0A6199E065A}"/>
                </a:ext>
              </a:extLst>
            </p:cNvPr>
            <p:cNvSpPr/>
            <p:nvPr/>
          </p:nvSpPr>
          <p:spPr bwMode="auto">
            <a:xfrm>
              <a:off x="6871432" y="3585695"/>
              <a:ext cx="109728" cy="109728"/>
            </a:xfrm>
            <a:prstGeom prst="ellipse">
              <a:avLst/>
            </a:prstGeom>
            <a:solidFill>
              <a:schemeClr val="bg1"/>
            </a:solidFill>
            <a:ln w="12700" cap="flat" cmpd="sng" algn="ctr">
              <a:solidFill>
                <a:schemeClr val="accent2"/>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86" name="Oval 85">
              <a:extLst>
                <a:ext uri="{FF2B5EF4-FFF2-40B4-BE49-F238E27FC236}">
                  <a16:creationId xmlns:a16="http://schemas.microsoft.com/office/drawing/2014/main" id="{EC2C8A66-6BCC-4329-8C18-E32FA2F0AD55}"/>
                </a:ext>
              </a:extLst>
            </p:cNvPr>
            <p:cNvSpPr/>
            <p:nvPr/>
          </p:nvSpPr>
          <p:spPr bwMode="auto">
            <a:xfrm>
              <a:off x="7215314" y="3582765"/>
              <a:ext cx="109728" cy="109728"/>
            </a:xfrm>
            <a:prstGeom prst="ellipse">
              <a:avLst/>
            </a:prstGeom>
            <a:solidFill>
              <a:schemeClr val="bg1"/>
            </a:solidFill>
            <a:ln w="12700" cap="flat" cmpd="sng" algn="ctr">
              <a:solidFill>
                <a:schemeClr val="accent2"/>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cxnSp>
          <p:nvCxnSpPr>
            <p:cNvPr id="109" name="Straight Connector 108">
              <a:extLst>
                <a:ext uri="{FF2B5EF4-FFF2-40B4-BE49-F238E27FC236}">
                  <a16:creationId xmlns:a16="http://schemas.microsoft.com/office/drawing/2014/main" id="{47A6B65C-6F1B-B656-AB59-42BDCB619F5C}"/>
                </a:ext>
              </a:extLst>
            </p:cNvPr>
            <p:cNvCxnSpPr>
              <a:cxnSpLocks/>
            </p:cNvCxnSpPr>
            <p:nvPr/>
          </p:nvCxnSpPr>
          <p:spPr bwMode="auto">
            <a:xfrm>
              <a:off x="6871432" y="3168401"/>
              <a:ext cx="0" cy="813747"/>
            </a:xfrm>
            <a:prstGeom prst="line">
              <a:avLst/>
            </a:prstGeom>
            <a:noFill/>
            <a:ln w="19050" cap="flat" cmpd="sng" algn="ctr">
              <a:solidFill>
                <a:srgbClr val="FF0000"/>
              </a:solidFill>
              <a:prstDash val="sysDash"/>
              <a:round/>
              <a:headEnd type="none" w="sm" len="sm"/>
              <a:tailEnd type="none" w="sm" len="sm"/>
            </a:ln>
            <a:effectLst/>
          </p:spPr>
        </p:cxnSp>
        <p:cxnSp>
          <p:nvCxnSpPr>
            <p:cNvPr id="121" name="Straight Connector 120">
              <a:extLst>
                <a:ext uri="{FF2B5EF4-FFF2-40B4-BE49-F238E27FC236}">
                  <a16:creationId xmlns:a16="http://schemas.microsoft.com/office/drawing/2014/main" id="{AEB2F33C-C6C1-1770-66CF-23996BC5C880}"/>
                </a:ext>
              </a:extLst>
            </p:cNvPr>
            <p:cNvCxnSpPr>
              <a:cxnSpLocks/>
            </p:cNvCxnSpPr>
            <p:nvPr/>
          </p:nvCxnSpPr>
          <p:spPr bwMode="auto">
            <a:xfrm flipH="1" flipV="1">
              <a:off x="6550212" y="3416903"/>
              <a:ext cx="1104967" cy="5757"/>
            </a:xfrm>
            <a:prstGeom prst="line">
              <a:avLst/>
            </a:prstGeom>
            <a:noFill/>
            <a:ln w="19050" cap="flat" cmpd="sng" algn="ctr">
              <a:solidFill>
                <a:srgbClr val="FF0000"/>
              </a:solidFill>
              <a:prstDash val="sysDash"/>
              <a:round/>
              <a:headEnd type="none" w="sm" len="sm"/>
              <a:tailEnd type="none" w="sm" len="sm"/>
            </a:ln>
            <a:effectLst/>
          </p:spPr>
        </p:cxnSp>
        <p:cxnSp>
          <p:nvCxnSpPr>
            <p:cNvPr id="132" name="Straight Connector 131">
              <a:extLst>
                <a:ext uri="{FF2B5EF4-FFF2-40B4-BE49-F238E27FC236}">
                  <a16:creationId xmlns:a16="http://schemas.microsoft.com/office/drawing/2014/main" id="{83F6ADC8-BA71-92B7-5EAA-B91EC0D5EBB6}"/>
                </a:ext>
              </a:extLst>
            </p:cNvPr>
            <p:cNvCxnSpPr>
              <a:cxnSpLocks/>
            </p:cNvCxnSpPr>
            <p:nvPr/>
          </p:nvCxnSpPr>
          <p:spPr bwMode="auto">
            <a:xfrm>
              <a:off x="7326521" y="3169453"/>
              <a:ext cx="0" cy="831301"/>
            </a:xfrm>
            <a:prstGeom prst="line">
              <a:avLst/>
            </a:prstGeom>
            <a:noFill/>
            <a:ln w="19050" cap="flat" cmpd="sng" algn="ctr">
              <a:solidFill>
                <a:srgbClr val="FF0000"/>
              </a:solidFill>
              <a:prstDash val="sysDash"/>
              <a:round/>
              <a:headEnd type="none" w="sm" len="sm"/>
              <a:tailEnd type="none" w="sm" len="sm"/>
            </a:ln>
            <a:effectLst/>
          </p:spPr>
        </p:cxnSp>
        <p:cxnSp>
          <p:nvCxnSpPr>
            <p:cNvPr id="134" name="Straight Connector 133">
              <a:extLst>
                <a:ext uri="{FF2B5EF4-FFF2-40B4-BE49-F238E27FC236}">
                  <a16:creationId xmlns:a16="http://schemas.microsoft.com/office/drawing/2014/main" id="{875B28D4-1559-4EFA-A7CC-30513EA8E405}"/>
                </a:ext>
              </a:extLst>
            </p:cNvPr>
            <p:cNvCxnSpPr>
              <a:cxnSpLocks/>
            </p:cNvCxnSpPr>
            <p:nvPr/>
          </p:nvCxnSpPr>
          <p:spPr bwMode="auto">
            <a:xfrm flipH="1" flipV="1">
              <a:off x="6557403" y="3890814"/>
              <a:ext cx="1104967" cy="5757"/>
            </a:xfrm>
            <a:prstGeom prst="line">
              <a:avLst/>
            </a:prstGeom>
            <a:noFill/>
            <a:ln w="19050" cap="flat" cmpd="sng" algn="ctr">
              <a:solidFill>
                <a:srgbClr val="FF0000"/>
              </a:solidFill>
              <a:prstDash val="sysDash"/>
              <a:round/>
              <a:headEnd type="none" w="sm" len="sm"/>
              <a:tailEnd type="none" w="sm" len="sm"/>
            </a:ln>
            <a:effectLst/>
          </p:spPr>
        </p:cxnSp>
        <p:sp>
          <p:nvSpPr>
            <p:cNvPr id="135" name="TextBox 134">
              <a:extLst>
                <a:ext uri="{FF2B5EF4-FFF2-40B4-BE49-F238E27FC236}">
                  <a16:creationId xmlns:a16="http://schemas.microsoft.com/office/drawing/2014/main" id="{C01D8E5B-8173-A6F6-46E7-AC64A516C313}"/>
                </a:ext>
              </a:extLst>
            </p:cNvPr>
            <p:cNvSpPr txBox="1"/>
            <p:nvPr/>
          </p:nvSpPr>
          <p:spPr>
            <a:xfrm>
              <a:off x="6121630" y="3530788"/>
              <a:ext cx="420871" cy="246221"/>
            </a:xfrm>
            <a:prstGeom prst="rect">
              <a:avLst/>
            </a:prstGeom>
            <a:noFill/>
          </p:spPr>
          <p:txBody>
            <a:bodyPr wrap="square" rtlCol="0">
              <a:spAutoFit/>
            </a:bodyPr>
            <a:lstStyle/>
            <a:p>
              <a:r>
                <a:rPr lang="en-US" sz="1000" dirty="0"/>
                <a:t>1 in</a:t>
              </a:r>
            </a:p>
          </p:txBody>
        </p:sp>
        <p:sp>
          <p:nvSpPr>
            <p:cNvPr id="136" name="TextBox 135">
              <a:extLst>
                <a:ext uri="{FF2B5EF4-FFF2-40B4-BE49-F238E27FC236}">
                  <a16:creationId xmlns:a16="http://schemas.microsoft.com/office/drawing/2014/main" id="{00A0C86D-B549-D001-F517-1FFCEA269BA0}"/>
                </a:ext>
              </a:extLst>
            </p:cNvPr>
            <p:cNvSpPr txBox="1"/>
            <p:nvPr/>
          </p:nvSpPr>
          <p:spPr>
            <a:xfrm>
              <a:off x="6894962" y="2910574"/>
              <a:ext cx="422607" cy="246221"/>
            </a:xfrm>
            <a:prstGeom prst="rect">
              <a:avLst/>
            </a:prstGeom>
            <a:noFill/>
          </p:spPr>
          <p:txBody>
            <a:bodyPr wrap="square" rtlCol="0">
              <a:spAutoFit/>
            </a:bodyPr>
            <a:lstStyle/>
            <a:p>
              <a:r>
                <a:rPr lang="en-US" sz="1000" dirty="0"/>
                <a:t>1 in</a:t>
              </a:r>
            </a:p>
          </p:txBody>
        </p:sp>
      </p:grpSp>
      <p:cxnSp>
        <p:nvCxnSpPr>
          <p:cNvPr id="177" name="Straight Arrow Connector 176">
            <a:extLst>
              <a:ext uri="{FF2B5EF4-FFF2-40B4-BE49-F238E27FC236}">
                <a16:creationId xmlns:a16="http://schemas.microsoft.com/office/drawing/2014/main" id="{1DDE4190-BCD0-82A4-C9AB-A9B461B01317}"/>
              </a:ext>
            </a:extLst>
          </p:cNvPr>
          <p:cNvCxnSpPr>
            <a:cxnSpLocks/>
          </p:cNvCxnSpPr>
          <p:nvPr/>
        </p:nvCxnSpPr>
        <p:spPr bwMode="auto">
          <a:xfrm>
            <a:off x="3808279" y="4665668"/>
            <a:ext cx="204144" cy="0"/>
          </a:xfrm>
          <a:prstGeom prst="straightConnector1">
            <a:avLst/>
          </a:prstGeom>
          <a:noFill/>
          <a:ln w="9525" cap="flat" cmpd="sng" algn="ctr">
            <a:solidFill>
              <a:srgbClr val="FF0000"/>
            </a:solidFill>
            <a:prstDash val="solid"/>
            <a:round/>
            <a:headEnd type="triangle"/>
            <a:tailEnd type="triangle"/>
          </a:ln>
          <a:effectLst/>
        </p:spPr>
      </p:cxnSp>
      <p:sp>
        <p:nvSpPr>
          <p:cNvPr id="179" name="TextBox 178">
            <a:extLst>
              <a:ext uri="{FF2B5EF4-FFF2-40B4-BE49-F238E27FC236}">
                <a16:creationId xmlns:a16="http://schemas.microsoft.com/office/drawing/2014/main" id="{61273A40-DF47-BCDD-AABB-D6A1D501141E}"/>
              </a:ext>
            </a:extLst>
          </p:cNvPr>
          <p:cNvSpPr txBox="1"/>
          <p:nvPr/>
        </p:nvSpPr>
        <p:spPr>
          <a:xfrm>
            <a:off x="3718835" y="4438663"/>
            <a:ext cx="441144" cy="215444"/>
          </a:xfrm>
          <a:prstGeom prst="rect">
            <a:avLst/>
          </a:prstGeom>
          <a:noFill/>
        </p:spPr>
        <p:txBody>
          <a:bodyPr wrap="square" rtlCol="0">
            <a:spAutoFit/>
          </a:bodyPr>
          <a:lstStyle/>
          <a:p>
            <a:r>
              <a:rPr lang="en-US" sz="800" dirty="0"/>
              <a:t>.6 in</a:t>
            </a:r>
          </a:p>
        </p:txBody>
      </p:sp>
      <p:sp>
        <p:nvSpPr>
          <p:cNvPr id="190" name="TextBox 189">
            <a:extLst>
              <a:ext uri="{FF2B5EF4-FFF2-40B4-BE49-F238E27FC236}">
                <a16:creationId xmlns:a16="http://schemas.microsoft.com/office/drawing/2014/main" id="{3480C1D6-43EB-AFC7-3479-9A05CD9FBE3F}"/>
              </a:ext>
            </a:extLst>
          </p:cNvPr>
          <p:cNvSpPr txBox="1"/>
          <p:nvPr/>
        </p:nvSpPr>
        <p:spPr>
          <a:xfrm>
            <a:off x="8990463" y="3589117"/>
            <a:ext cx="3071756" cy="2308324"/>
          </a:xfrm>
          <a:prstGeom prst="rect">
            <a:avLst/>
          </a:prstGeom>
          <a:noFill/>
          <a:ln>
            <a:solidFill>
              <a:schemeClr val="tx1"/>
            </a:solidFill>
          </a:ln>
        </p:spPr>
        <p:txBody>
          <a:bodyPr wrap="square" rtlCol="0">
            <a:spAutoFit/>
          </a:bodyPr>
          <a:lstStyle/>
          <a:p>
            <a:r>
              <a:rPr lang="en-US" sz="900" dirty="0"/>
              <a:t>Due to export control related justification, we are unable to share the dimensions of the bolt-hole pattern on the Swingarm. Additionally, the middle row of holes on the Swingarm Spacer allow mounting to the Swingarm. As a result, the provided CAD model of the Swingarm Spacer will EXCLUDE the middle row of holes. Please feel free to modify the provided CAD model to include whatever hole spacing you’d like to accommodate at-home testing prior to test week. </a:t>
            </a:r>
          </a:p>
          <a:p>
            <a:endParaRPr lang="en-US" sz="900" dirty="0"/>
          </a:p>
          <a:p>
            <a:r>
              <a:rPr lang="en-US" sz="900" dirty="0"/>
              <a:t>NASA will provide each team with a Swingarm Spacer at the beginning of the test week. This NASA provided Swingarm Spacer will include the middle row of holes that allow mounting to the Swingarm. </a:t>
            </a:r>
            <a:r>
              <a:rPr lang="en-US" sz="900" b="1" dirty="0"/>
              <a:t>Teams are responsible for providing their own mounting hardware. </a:t>
            </a:r>
          </a:p>
        </p:txBody>
      </p:sp>
      <p:cxnSp>
        <p:nvCxnSpPr>
          <p:cNvPr id="4" name="Straight Connector 3">
            <a:extLst>
              <a:ext uri="{FF2B5EF4-FFF2-40B4-BE49-F238E27FC236}">
                <a16:creationId xmlns:a16="http://schemas.microsoft.com/office/drawing/2014/main" id="{964A6EC9-DCFC-9084-48B8-4D9D7386190A}"/>
              </a:ext>
            </a:extLst>
          </p:cNvPr>
          <p:cNvCxnSpPr>
            <a:cxnSpLocks/>
          </p:cNvCxnSpPr>
          <p:nvPr/>
        </p:nvCxnSpPr>
        <p:spPr bwMode="auto">
          <a:xfrm>
            <a:off x="7847521" y="2751510"/>
            <a:ext cx="0" cy="591765"/>
          </a:xfrm>
          <a:prstGeom prst="line">
            <a:avLst/>
          </a:prstGeom>
          <a:noFill/>
          <a:ln w="19050" cap="flat" cmpd="sng" algn="ctr">
            <a:solidFill>
              <a:srgbClr val="FF0000"/>
            </a:solidFill>
            <a:prstDash val="sysDash"/>
            <a:round/>
            <a:headEnd type="none" w="sm" len="sm"/>
            <a:tailEnd type="none" w="sm" len="sm"/>
          </a:ln>
          <a:effectLst/>
        </p:spPr>
      </p:cxnSp>
      <p:cxnSp>
        <p:nvCxnSpPr>
          <p:cNvPr id="7" name="Straight Connector 6">
            <a:extLst>
              <a:ext uri="{FF2B5EF4-FFF2-40B4-BE49-F238E27FC236}">
                <a16:creationId xmlns:a16="http://schemas.microsoft.com/office/drawing/2014/main" id="{E0628D9B-F8E3-45BC-DBDE-C1369D583667}"/>
              </a:ext>
            </a:extLst>
          </p:cNvPr>
          <p:cNvCxnSpPr>
            <a:cxnSpLocks/>
          </p:cNvCxnSpPr>
          <p:nvPr/>
        </p:nvCxnSpPr>
        <p:spPr bwMode="auto">
          <a:xfrm>
            <a:off x="7125145" y="2751510"/>
            <a:ext cx="0" cy="591765"/>
          </a:xfrm>
          <a:prstGeom prst="line">
            <a:avLst/>
          </a:prstGeom>
          <a:noFill/>
          <a:ln w="19050" cap="flat" cmpd="sng" algn="ctr">
            <a:solidFill>
              <a:srgbClr val="FF0000"/>
            </a:solidFill>
            <a:prstDash val="sysDash"/>
            <a:round/>
            <a:headEnd type="none" w="sm" len="sm"/>
            <a:tailEnd type="none" w="sm" len="sm"/>
          </a:ln>
          <a:effectLst/>
        </p:spPr>
      </p:cxnSp>
      <p:cxnSp>
        <p:nvCxnSpPr>
          <p:cNvPr id="12" name="Straight Arrow Connector 11">
            <a:extLst>
              <a:ext uri="{FF2B5EF4-FFF2-40B4-BE49-F238E27FC236}">
                <a16:creationId xmlns:a16="http://schemas.microsoft.com/office/drawing/2014/main" id="{B128E3C2-ECF4-70C0-BE56-DD0F714F3360}"/>
              </a:ext>
            </a:extLst>
          </p:cNvPr>
          <p:cNvCxnSpPr>
            <a:cxnSpLocks/>
          </p:cNvCxnSpPr>
          <p:nvPr/>
        </p:nvCxnSpPr>
        <p:spPr bwMode="auto">
          <a:xfrm>
            <a:off x="7121523" y="3341467"/>
            <a:ext cx="722376" cy="0"/>
          </a:xfrm>
          <a:prstGeom prst="straightConnector1">
            <a:avLst/>
          </a:prstGeom>
          <a:noFill/>
          <a:ln w="9525" cap="flat" cmpd="sng" algn="ctr">
            <a:solidFill>
              <a:srgbClr val="FF0000"/>
            </a:solidFill>
            <a:prstDash val="solid"/>
            <a:round/>
            <a:headEnd type="triangle"/>
            <a:tailEnd type="triangle"/>
          </a:ln>
          <a:effectLst/>
        </p:spPr>
      </p:cxnSp>
      <p:sp>
        <p:nvSpPr>
          <p:cNvPr id="18" name="TextBox 17">
            <a:extLst>
              <a:ext uri="{FF2B5EF4-FFF2-40B4-BE49-F238E27FC236}">
                <a16:creationId xmlns:a16="http://schemas.microsoft.com/office/drawing/2014/main" id="{8A47C090-8AFE-B3EF-A301-64A4CDD348A6}"/>
              </a:ext>
            </a:extLst>
          </p:cNvPr>
          <p:cNvSpPr txBox="1"/>
          <p:nvPr/>
        </p:nvSpPr>
        <p:spPr>
          <a:xfrm>
            <a:off x="7237395" y="3289087"/>
            <a:ext cx="564198" cy="246221"/>
          </a:xfrm>
          <a:prstGeom prst="rect">
            <a:avLst/>
          </a:prstGeom>
          <a:noFill/>
        </p:spPr>
        <p:txBody>
          <a:bodyPr wrap="square" rtlCol="0">
            <a:spAutoFit/>
          </a:bodyPr>
          <a:lstStyle/>
          <a:p>
            <a:r>
              <a:rPr lang="en-US" sz="1000" dirty="0"/>
              <a:t>1.75 in</a:t>
            </a:r>
          </a:p>
        </p:txBody>
      </p:sp>
      <p:cxnSp>
        <p:nvCxnSpPr>
          <p:cNvPr id="19" name="Straight Connector 18">
            <a:extLst>
              <a:ext uri="{FF2B5EF4-FFF2-40B4-BE49-F238E27FC236}">
                <a16:creationId xmlns:a16="http://schemas.microsoft.com/office/drawing/2014/main" id="{74080204-B115-0F78-D287-5C065F5A892B}"/>
              </a:ext>
            </a:extLst>
          </p:cNvPr>
          <p:cNvCxnSpPr>
            <a:cxnSpLocks/>
          </p:cNvCxnSpPr>
          <p:nvPr/>
        </p:nvCxnSpPr>
        <p:spPr bwMode="auto">
          <a:xfrm flipH="1">
            <a:off x="6274288" y="2771224"/>
            <a:ext cx="994396" cy="6015"/>
          </a:xfrm>
          <a:prstGeom prst="line">
            <a:avLst/>
          </a:prstGeom>
          <a:noFill/>
          <a:ln w="19050" cap="flat" cmpd="sng" algn="ctr">
            <a:solidFill>
              <a:srgbClr val="FF0000"/>
            </a:solidFill>
            <a:prstDash val="sysDash"/>
            <a:round/>
            <a:headEnd type="none" w="sm" len="sm"/>
            <a:tailEnd type="none" w="sm" len="sm"/>
          </a:ln>
          <a:effectLst/>
        </p:spPr>
      </p:cxnSp>
      <p:cxnSp>
        <p:nvCxnSpPr>
          <p:cNvPr id="22" name="Straight Connector 21">
            <a:extLst>
              <a:ext uri="{FF2B5EF4-FFF2-40B4-BE49-F238E27FC236}">
                <a16:creationId xmlns:a16="http://schemas.microsoft.com/office/drawing/2014/main" id="{401E0BE4-3E33-6718-62E4-BDD5369BA5B0}"/>
              </a:ext>
            </a:extLst>
          </p:cNvPr>
          <p:cNvCxnSpPr>
            <a:cxnSpLocks/>
          </p:cNvCxnSpPr>
          <p:nvPr/>
        </p:nvCxnSpPr>
        <p:spPr bwMode="auto">
          <a:xfrm flipH="1" flipV="1">
            <a:off x="6259908" y="2023214"/>
            <a:ext cx="974361" cy="18385"/>
          </a:xfrm>
          <a:prstGeom prst="line">
            <a:avLst/>
          </a:prstGeom>
          <a:noFill/>
          <a:ln w="19050" cap="flat" cmpd="sng" algn="ctr">
            <a:solidFill>
              <a:srgbClr val="FF0000"/>
            </a:solidFill>
            <a:prstDash val="sysDash"/>
            <a:round/>
            <a:headEnd type="none" w="sm" len="sm"/>
            <a:tailEnd type="none" w="sm" len="sm"/>
          </a:ln>
          <a:effectLst/>
        </p:spPr>
      </p:cxnSp>
      <p:cxnSp>
        <p:nvCxnSpPr>
          <p:cNvPr id="23" name="Straight Arrow Connector 22">
            <a:extLst>
              <a:ext uri="{FF2B5EF4-FFF2-40B4-BE49-F238E27FC236}">
                <a16:creationId xmlns:a16="http://schemas.microsoft.com/office/drawing/2014/main" id="{31BD4BE9-BBEA-6E4A-869B-2DF81B179D1D}"/>
              </a:ext>
            </a:extLst>
          </p:cNvPr>
          <p:cNvCxnSpPr>
            <a:cxnSpLocks/>
          </p:cNvCxnSpPr>
          <p:nvPr/>
        </p:nvCxnSpPr>
        <p:spPr bwMode="auto">
          <a:xfrm>
            <a:off x="6259908" y="2053712"/>
            <a:ext cx="0" cy="711755"/>
          </a:xfrm>
          <a:prstGeom prst="straightConnector1">
            <a:avLst/>
          </a:prstGeom>
          <a:noFill/>
          <a:ln w="9525" cap="flat" cmpd="sng" algn="ctr">
            <a:solidFill>
              <a:srgbClr val="FF0000"/>
            </a:solidFill>
            <a:prstDash val="solid"/>
            <a:round/>
            <a:headEnd type="triangle"/>
            <a:tailEnd type="triangle"/>
          </a:ln>
          <a:effectLst/>
        </p:spPr>
      </p:cxnSp>
      <p:sp>
        <p:nvSpPr>
          <p:cNvPr id="27" name="TextBox 26">
            <a:extLst>
              <a:ext uri="{FF2B5EF4-FFF2-40B4-BE49-F238E27FC236}">
                <a16:creationId xmlns:a16="http://schemas.microsoft.com/office/drawing/2014/main" id="{E2AF409A-6EDB-4291-AC2F-8062C513AAEF}"/>
              </a:ext>
            </a:extLst>
          </p:cNvPr>
          <p:cNvSpPr txBox="1"/>
          <p:nvPr/>
        </p:nvSpPr>
        <p:spPr>
          <a:xfrm>
            <a:off x="5755285" y="2283301"/>
            <a:ext cx="598238" cy="246221"/>
          </a:xfrm>
          <a:prstGeom prst="rect">
            <a:avLst/>
          </a:prstGeom>
          <a:noFill/>
        </p:spPr>
        <p:txBody>
          <a:bodyPr wrap="square" rtlCol="0">
            <a:spAutoFit/>
          </a:bodyPr>
          <a:lstStyle/>
          <a:p>
            <a:r>
              <a:rPr lang="en-US" sz="1000" dirty="0"/>
              <a:t>1.75 in</a:t>
            </a:r>
          </a:p>
        </p:txBody>
      </p:sp>
      <p:sp>
        <p:nvSpPr>
          <p:cNvPr id="49" name="Rectangle: Rounded Corners 48">
            <a:extLst>
              <a:ext uri="{FF2B5EF4-FFF2-40B4-BE49-F238E27FC236}">
                <a16:creationId xmlns:a16="http://schemas.microsoft.com/office/drawing/2014/main" id="{21EC4F24-62E0-8594-8CFA-9C2DDFAD5071}"/>
              </a:ext>
            </a:extLst>
          </p:cNvPr>
          <p:cNvSpPr/>
          <p:nvPr/>
        </p:nvSpPr>
        <p:spPr bwMode="auto">
          <a:xfrm>
            <a:off x="7079683" y="4635652"/>
            <a:ext cx="722376" cy="741132"/>
          </a:xfrm>
          <a:prstGeom prst="roundRect">
            <a:avLst/>
          </a:prstGeom>
          <a:solidFill>
            <a:schemeClr val="accent2"/>
          </a:solidFill>
          <a:ln w="381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sp>
        <p:nvSpPr>
          <p:cNvPr id="50" name="Oval 49">
            <a:extLst>
              <a:ext uri="{FF2B5EF4-FFF2-40B4-BE49-F238E27FC236}">
                <a16:creationId xmlns:a16="http://schemas.microsoft.com/office/drawing/2014/main" id="{DAD92059-347D-5AA4-2D56-4785B43D466D}"/>
              </a:ext>
            </a:extLst>
          </p:cNvPr>
          <p:cNvSpPr/>
          <p:nvPr/>
        </p:nvSpPr>
        <p:spPr bwMode="auto">
          <a:xfrm>
            <a:off x="7600951" y="4717281"/>
            <a:ext cx="109728" cy="109728"/>
          </a:xfrm>
          <a:prstGeom prst="ellipse">
            <a:avLst/>
          </a:prstGeom>
          <a:solidFill>
            <a:schemeClr val="bg1"/>
          </a:solidFill>
          <a:ln w="12700" cap="flat" cmpd="sng" algn="ctr">
            <a:solidFill>
              <a:schemeClr val="accent2"/>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51" name="Oval 50">
            <a:extLst>
              <a:ext uri="{FF2B5EF4-FFF2-40B4-BE49-F238E27FC236}">
                <a16:creationId xmlns:a16="http://schemas.microsoft.com/office/drawing/2014/main" id="{C219C076-B8F3-3192-D5EF-4D4DB6D1B13F}"/>
              </a:ext>
            </a:extLst>
          </p:cNvPr>
          <p:cNvSpPr/>
          <p:nvPr/>
        </p:nvSpPr>
        <p:spPr bwMode="auto">
          <a:xfrm>
            <a:off x="7179405" y="4717281"/>
            <a:ext cx="109728" cy="109728"/>
          </a:xfrm>
          <a:prstGeom prst="ellipse">
            <a:avLst/>
          </a:prstGeom>
          <a:solidFill>
            <a:schemeClr val="bg1"/>
          </a:solidFill>
          <a:ln w="12700" cap="flat" cmpd="sng" algn="ctr">
            <a:solidFill>
              <a:schemeClr val="accent2"/>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52" name="Oval 51">
            <a:extLst>
              <a:ext uri="{FF2B5EF4-FFF2-40B4-BE49-F238E27FC236}">
                <a16:creationId xmlns:a16="http://schemas.microsoft.com/office/drawing/2014/main" id="{0496F0AC-1A69-8294-7DDF-DF6B734D1104}"/>
              </a:ext>
            </a:extLst>
          </p:cNvPr>
          <p:cNvSpPr/>
          <p:nvPr/>
        </p:nvSpPr>
        <p:spPr bwMode="auto">
          <a:xfrm>
            <a:off x="7600951" y="5189206"/>
            <a:ext cx="109728" cy="109728"/>
          </a:xfrm>
          <a:prstGeom prst="ellipse">
            <a:avLst/>
          </a:prstGeom>
          <a:solidFill>
            <a:schemeClr val="bg1"/>
          </a:solidFill>
          <a:ln w="12700" cap="flat" cmpd="sng" algn="ctr">
            <a:solidFill>
              <a:schemeClr val="accent2"/>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56" name="Oval 55">
            <a:extLst>
              <a:ext uri="{FF2B5EF4-FFF2-40B4-BE49-F238E27FC236}">
                <a16:creationId xmlns:a16="http://schemas.microsoft.com/office/drawing/2014/main" id="{935C86BB-DA11-0EF3-8122-26732EEF706E}"/>
              </a:ext>
            </a:extLst>
          </p:cNvPr>
          <p:cNvSpPr/>
          <p:nvPr/>
        </p:nvSpPr>
        <p:spPr bwMode="auto">
          <a:xfrm>
            <a:off x="7179405" y="5189206"/>
            <a:ext cx="109728" cy="109728"/>
          </a:xfrm>
          <a:prstGeom prst="ellipse">
            <a:avLst/>
          </a:prstGeom>
          <a:solidFill>
            <a:schemeClr val="bg1"/>
          </a:solidFill>
          <a:ln w="12700" cap="flat" cmpd="sng" algn="ctr">
            <a:solidFill>
              <a:schemeClr val="accent2"/>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cxnSp>
        <p:nvCxnSpPr>
          <p:cNvPr id="59" name="Straight Connector 58">
            <a:extLst>
              <a:ext uri="{FF2B5EF4-FFF2-40B4-BE49-F238E27FC236}">
                <a16:creationId xmlns:a16="http://schemas.microsoft.com/office/drawing/2014/main" id="{522FE379-FD27-F3BF-519D-78AD73C042B0}"/>
              </a:ext>
            </a:extLst>
          </p:cNvPr>
          <p:cNvCxnSpPr>
            <a:cxnSpLocks/>
          </p:cNvCxnSpPr>
          <p:nvPr/>
        </p:nvCxnSpPr>
        <p:spPr bwMode="auto">
          <a:xfrm>
            <a:off x="7234269" y="4642486"/>
            <a:ext cx="0" cy="859488"/>
          </a:xfrm>
          <a:prstGeom prst="line">
            <a:avLst/>
          </a:prstGeom>
          <a:noFill/>
          <a:ln w="19050" cap="flat" cmpd="sng" algn="ctr">
            <a:solidFill>
              <a:srgbClr val="FF0000"/>
            </a:solidFill>
            <a:prstDash val="sysDash"/>
            <a:round/>
            <a:headEnd type="none" w="sm" len="sm"/>
            <a:tailEnd type="none" w="sm" len="sm"/>
          </a:ln>
          <a:effectLst/>
        </p:spPr>
      </p:cxnSp>
      <p:cxnSp>
        <p:nvCxnSpPr>
          <p:cNvPr id="60" name="Straight Connector 59">
            <a:extLst>
              <a:ext uri="{FF2B5EF4-FFF2-40B4-BE49-F238E27FC236}">
                <a16:creationId xmlns:a16="http://schemas.microsoft.com/office/drawing/2014/main" id="{E4B5175F-193E-ED04-B175-CAC2082975F5}"/>
              </a:ext>
            </a:extLst>
          </p:cNvPr>
          <p:cNvCxnSpPr>
            <a:cxnSpLocks/>
          </p:cNvCxnSpPr>
          <p:nvPr/>
        </p:nvCxnSpPr>
        <p:spPr bwMode="auto">
          <a:xfrm>
            <a:off x="7075353" y="5298934"/>
            <a:ext cx="0" cy="203040"/>
          </a:xfrm>
          <a:prstGeom prst="line">
            <a:avLst/>
          </a:prstGeom>
          <a:noFill/>
          <a:ln w="19050" cap="flat" cmpd="sng" algn="ctr">
            <a:solidFill>
              <a:srgbClr val="FF0000"/>
            </a:solidFill>
            <a:prstDash val="sysDash"/>
            <a:round/>
            <a:headEnd type="none" w="sm" len="sm"/>
            <a:tailEnd type="none" w="sm" len="sm"/>
          </a:ln>
          <a:effectLst/>
        </p:spPr>
      </p:cxnSp>
      <p:cxnSp>
        <p:nvCxnSpPr>
          <p:cNvPr id="61" name="Straight Arrow Connector 60">
            <a:extLst>
              <a:ext uri="{FF2B5EF4-FFF2-40B4-BE49-F238E27FC236}">
                <a16:creationId xmlns:a16="http://schemas.microsoft.com/office/drawing/2014/main" id="{9C8E89CF-7C36-9218-22AA-CB2F7591DA68}"/>
              </a:ext>
            </a:extLst>
          </p:cNvPr>
          <p:cNvCxnSpPr>
            <a:cxnSpLocks/>
          </p:cNvCxnSpPr>
          <p:nvPr/>
        </p:nvCxnSpPr>
        <p:spPr bwMode="auto">
          <a:xfrm>
            <a:off x="7072437" y="5508093"/>
            <a:ext cx="159666" cy="0"/>
          </a:xfrm>
          <a:prstGeom prst="straightConnector1">
            <a:avLst/>
          </a:prstGeom>
          <a:noFill/>
          <a:ln w="6350" cap="flat" cmpd="sng" algn="ctr">
            <a:solidFill>
              <a:srgbClr val="FF0000"/>
            </a:solidFill>
            <a:prstDash val="solid"/>
            <a:round/>
            <a:headEnd type="triangle"/>
            <a:tailEnd type="triangle"/>
          </a:ln>
          <a:effectLst/>
        </p:spPr>
      </p:cxnSp>
      <p:sp>
        <p:nvSpPr>
          <p:cNvPr id="120" name="TextBox 119">
            <a:extLst>
              <a:ext uri="{FF2B5EF4-FFF2-40B4-BE49-F238E27FC236}">
                <a16:creationId xmlns:a16="http://schemas.microsoft.com/office/drawing/2014/main" id="{04AFCF30-969B-7008-818B-113C1D692DAF}"/>
              </a:ext>
            </a:extLst>
          </p:cNvPr>
          <p:cNvSpPr txBox="1"/>
          <p:nvPr/>
        </p:nvSpPr>
        <p:spPr>
          <a:xfrm>
            <a:off x="6887251" y="5547624"/>
            <a:ext cx="564198" cy="246221"/>
          </a:xfrm>
          <a:prstGeom prst="rect">
            <a:avLst/>
          </a:prstGeom>
          <a:noFill/>
        </p:spPr>
        <p:txBody>
          <a:bodyPr wrap="square" rtlCol="0">
            <a:spAutoFit/>
          </a:bodyPr>
          <a:lstStyle/>
          <a:p>
            <a:r>
              <a:rPr lang="en-US" sz="1000" dirty="0"/>
              <a:t>.375 in</a:t>
            </a:r>
          </a:p>
        </p:txBody>
      </p:sp>
      <p:cxnSp>
        <p:nvCxnSpPr>
          <p:cNvPr id="122" name="Straight Connector 121">
            <a:extLst>
              <a:ext uri="{FF2B5EF4-FFF2-40B4-BE49-F238E27FC236}">
                <a16:creationId xmlns:a16="http://schemas.microsoft.com/office/drawing/2014/main" id="{C55F4F92-8054-AC46-EDDC-5E9DC13D5664}"/>
              </a:ext>
            </a:extLst>
          </p:cNvPr>
          <p:cNvCxnSpPr>
            <a:cxnSpLocks/>
          </p:cNvCxnSpPr>
          <p:nvPr/>
        </p:nvCxnSpPr>
        <p:spPr bwMode="auto">
          <a:xfrm>
            <a:off x="7079683" y="5244070"/>
            <a:ext cx="809406" cy="0"/>
          </a:xfrm>
          <a:prstGeom prst="line">
            <a:avLst/>
          </a:prstGeom>
          <a:noFill/>
          <a:ln w="19050" cap="flat" cmpd="sng" algn="ctr">
            <a:solidFill>
              <a:srgbClr val="FF0000"/>
            </a:solidFill>
            <a:prstDash val="sysDash"/>
            <a:round/>
            <a:headEnd type="none" w="sm" len="sm"/>
            <a:tailEnd type="none" w="sm" len="sm"/>
          </a:ln>
          <a:effectLst/>
        </p:spPr>
      </p:cxnSp>
      <p:cxnSp>
        <p:nvCxnSpPr>
          <p:cNvPr id="127" name="Straight Connector 126">
            <a:extLst>
              <a:ext uri="{FF2B5EF4-FFF2-40B4-BE49-F238E27FC236}">
                <a16:creationId xmlns:a16="http://schemas.microsoft.com/office/drawing/2014/main" id="{A3BA48D5-86A4-E217-E4A5-3283066B7515}"/>
              </a:ext>
            </a:extLst>
          </p:cNvPr>
          <p:cNvCxnSpPr>
            <a:cxnSpLocks/>
          </p:cNvCxnSpPr>
          <p:nvPr/>
        </p:nvCxnSpPr>
        <p:spPr bwMode="auto">
          <a:xfrm>
            <a:off x="7681695" y="5383273"/>
            <a:ext cx="195074" cy="0"/>
          </a:xfrm>
          <a:prstGeom prst="line">
            <a:avLst/>
          </a:prstGeom>
          <a:noFill/>
          <a:ln w="19050" cap="flat" cmpd="sng" algn="ctr">
            <a:solidFill>
              <a:srgbClr val="FF0000"/>
            </a:solidFill>
            <a:prstDash val="sysDash"/>
            <a:round/>
            <a:headEnd type="none" w="sm" len="sm"/>
            <a:tailEnd type="none" w="sm" len="sm"/>
          </a:ln>
          <a:effectLst/>
        </p:spPr>
      </p:cxnSp>
      <p:cxnSp>
        <p:nvCxnSpPr>
          <p:cNvPr id="138" name="Straight Arrow Connector 137">
            <a:extLst>
              <a:ext uri="{FF2B5EF4-FFF2-40B4-BE49-F238E27FC236}">
                <a16:creationId xmlns:a16="http://schemas.microsoft.com/office/drawing/2014/main" id="{CE64120A-CFD1-5EE8-463C-EE2C46D1C631}"/>
              </a:ext>
            </a:extLst>
          </p:cNvPr>
          <p:cNvCxnSpPr>
            <a:cxnSpLocks/>
          </p:cNvCxnSpPr>
          <p:nvPr/>
        </p:nvCxnSpPr>
        <p:spPr bwMode="auto">
          <a:xfrm>
            <a:off x="7871959" y="5244070"/>
            <a:ext cx="0" cy="132714"/>
          </a:xfrm>
          <a:prstGeom prst="straightConnector1">
            <a:avLst/>
          </a:prstGeom>
          <a:noFill/>
          <a:ln w="6350" cap="flat" cmpd="sng" algn="ctr">
            <a:solidFill>
              <a:srgbClr val="FF0000"/>
            </a:solidFill>
            <a:prstDash val="solid"/>
            <a:round/>
            <a:headEnd type="triangle"/>
            <a:tailEnd type="triangle"/>
          </a:ln>
          <a:effectLst/>
        </p:spPr>
      </p:cxnSp>
      <p:sp>
        <p:nvSpPr>
          <p:cNvPr id="144" name="TextBox 143">
            <a:extLst>
              <a:ext uri="{FF2B5EF4-FFF2-40B4-BE49-F238E27FC236}">
                <a16:creationId xmlns:a16="http://schemas.microsoft.com/office/drawing/2014/main" id="{60B6B7ED-CE5E-9FCA-568D-4688A51E7FF2}"/>
              </a:ext>
            </a:extLst>
          </p:cNvPr>
          <p:cNvSpPr txBox="1"/>
          <p:nvPr/>
        </p:nvSpPr>
        <p:spPr>
          <a:xfrm>
            <a:off x="7809648" y="5189206"/>
            <a:ext cx="564198" cy="246221"/>
          </a:xfrm>
          <a:prstGeom prst="rect">
            <a:avLst/>
          </a:prstGeom>
          <a:noFill/>
        </p:spPr>
        <p:txBody>
          <a:bodyPr wrap="square" rtlCol="0">
            <a:spAutoFit/>
          </a:bodyPr>
          <a:lstStyle/>
          <a:p>
            <a:r>
              <a:rPr lang="en-US" sz="1000" dirty="0"/>
              <a:t>.375 in</a:t>
            </a:r>
          </a:p>
        </p:txBody>
      </p:sp>
    </p:spTree>
    <p:extLst>
      <p:ext uri="{BB962C8B-B14F-4D97-AF65-F5344CB8AC3E}">
        <p14:creationId xmlns:p14="http://schemas.microsoft.com/office/powerpoint/2010/main" val="14396899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0E35B3-C3B4-46AB-2FDF-F5E818FADA5D}"/>
            </a:ext>
          </a:extLst>
        </p:cNvPr>
        <p:cNvGrpSpPr/>
        <p:nvPr/>
      </p:nvGrpSpPr>
      <p:grpSpPr>
        <a:xfrm>
          <a:off x="0" y="0"/>
          <a:ext cx="0" cy="0"/>
          <a:chOff x="0" y="0"/>
          <a:chExt cx="0" cy="0"/>
        </a:xfrm>
      </p:grpSpPr>
      <p:sp>
        <p:nvSpPr>
          <p:cNvPr id="164" name="TextBox 163">
            <a:extLst>
              <a:ext uri="{FF2B5EF4-FFF2-40B4-BE49-F238E27FC236}">
                <a16:creationId xmlns:a16="http://schemas.microsoft.com/office/drawing/2014/main" id="{51B119D1-E084-1F70-D73C-C63BEB97F245}"/>
              </a:ext>
            </a:extLst>
          </p:cNvPr>
          <p:cNvSpPr txBox="1"/>
          <p:nvPr/>
        </p:nvSpPr>
        <p:spPr>
          <a:xfrm>
            <a:off x="127493" y="1812801"/>
            <a:ext cx="1784292" cy="784830"/>
          </a:xfrm>
          <a:prstGeom prst="rect">
            <a:avLst/>
          </a:prstGeom>
          <a:noFill/>
          <a:ln>
            <a:solidFill>
              <a:schemeClr val="tx1"/>
            </a:solidFill>
          </a:ln>
        </p:spPr>
        <p:txBody>
          <a:bodyPr wrap="square" rtlCol="0">
            <a:spAutoFit/>
          </a:bodyPr>
          <a:lstStyle/>
          <a:p>
            <a:r>
              <a:rPr lang="en-US" sz="900" dirty="0"/>
              <a:t>Brass heat-set insert installed</a:t>
            </a:r>
          </a:p>
          <a:p>
            <a:r>
              <a:rPr lang="en-US" sz="900" dirty="0"/>
              <a:t>10-32 thread size</a:t>
            </a:r>
          </a:p>
          <a:p>
            <a:r>
              <a:rPr lang="en-US" sz="900" dirty="0"/>
              <a:t>Total insert length: .375” deep</a:t>
            </a:r>
          </a:p>
          <a:p>
            <a:r>
              <a:rPr lang="en-US" sz="900" dirty="0"/>
              <a:t>McMaster-Carr P/N: 93365A156</a:t>
            </a:r>
          </a:p>
        </p:txBody>
      </p:sp>
      <p:sp>
        <p:nvSpPr>
          <p:cNvPr id="2" name="Title 1">
            <a:extLst>
              <a:ext uri="{FF2B5EF4-FFF2-40B4-BE49-F238E27FC236}">
                <a16:creationId xmlns:a16="http://schemas.microsoft.com/office/drawing/2014/main" id="{AC1D5089-F0D4-E5C3-3FEE-4B9B2CEEE736}"/>
              </a:ext>
            </a:extLst>
          </p:cNvPr>
          <p:cNvSpPr>
            <a:spLocks noGrp="1"/>
          </p:cNvSpPr>
          <p:nvPr>
            <p:ph type="title"/>
          </p:nvPr>
        </p:nvSpPr>
        <p:spPr/>
        <p:txBody>
          <a:bodyPr/>
          <a:lstStyle/>
          <a:p>
            <a:r>
              <a:rPr lang="en-US" dirty="0"/>
              <a:t>Swingarm Spacer Drawing</a:t>
            </a:r>
          </a:p>
        </p:txBody>
      </p:sp>
      <p:sp>
        <p:nvSpPr>
          <p:cNvPr id="89" name="TextBox 88">
            <a:extLst>
              <a:ext uri="{FF2B5EF4-FFF2-40B4-BE49-F238E27FC236}">
                <a16:creationId xmlns:a16="http://schemas.microsoft.com/office/drawing/2014/main" id="{02ACF353-F3A7-1AF7-A1EC-0A943088170D}"/>
              </a:ext>
            </a:extLst>
          </p:cNvPr>
          <p:cNvSpPr txBox="1"/>
          <p:nvPr/>
        </p:nvSpPr>
        <p:spPr>
          <a:xfrm>
            <a:off x="4133378" y="1001378"/>
            <a:ext cx="1388214" cy="646331"/>
          </a:xfrm>
          <a:prstGeom prst="rect">
            <a:avLst/>
          </a:prstGeom>
          <a:noFill/>
        </p:spPr>
        <p:txBody>
          <a:bodyPr wrap="square" rtlCol="0">
            <a:spAutoFit/>
          </a:bodyPr>
          <a:lstStyle/>
          <a:p>
            <a:r>
              <a:rPr lang="en-US" sz="1800" b="1" dirty="0"/>
              <a:t>Rear View</a:t>
            </a:r>
          </a:p>
          <a:p>
            <a:endParaRPr lang="en-US" sz="1800" b="1" dirty="0"/>
          </a:p>
        </p:txBody>
      </p:sp>
      <p:pic>
        <p:nvPicPr>
          <p:cNvPr id="39" name="Picture 38">
            <a:extLst>
              <a:ext uri="{FF2B5EF4-FFF2-40B4-BE49-F238E27FC236}">
                <a16:creationId xmlns:a16="http://schemas.microsoft.com/office/drawing/2014/main" id="{AFE89CF7-D519-1D2C-0377-6EE3F0AFF94E}"/>
              </a:ext>
            </a:extLst>
          </p:cNvPr>
          <p:cNvPicPr>
            <a:picLocks noChangeAspect="1"/>
          </p:cNvPicPr>
          <p:nvPr/>
        </p:nvPicPr>
        <p:blipFill>
          <a:blip r:embed="rId3">
            <a:clrChange>
              <a:clrFrom>
                <a:srgbClr val="E8EAED"/>
              </a:clrFrom>
              <a:clrTo>
                <a:srgbClr val="E8EAED">
                  <a:alpha val="0"/>
                </a:srgbClr>
              </a:clrTo>
            </a:clrChange>
          </a:blip>
          <a:stretch>
            <a:fillRect/>
          </a:stretch>
        </p:blipFill>
        <p:spPr>
          <a:xfrm>
            <a:off x="373211" y="2737567"/>
            <a:ext cx="2509026" cy="2386883"/>
          </a:xfrm>
          <a:prstGeom prst="rect">
            <a:avLst/>
          </a:prstGeom>
        </p:spPr>
      </p:pic>
      <p:pic>
        <p:nvPicPr>
          <p:cNvPr id="41" name="Picture 40">
            <a:extLst>
              <a:ext uri="{FF2B5EF4-FFF2-40B4-BE49-F238E27FC236}">
                <a16:creationId xmlns:a16="http://schemas.microsoft.com/office/drawing/2014/main" id="{770B2D6F-C75D-AB27-9473-54783D2B4718}"/>
              </a:ext>
            </a:extLst>
          </p:cNvPr>
          <p:cNvPicPr>
            <a:picLocks noChangeAspect="1"/>
          </p:cNvPicPr>
          <p:nvPr/>
        </p:nvPicPr>
        <p:blipFill>
          <a:blip r:embed="rId4">
            <a:clrChange>
              <a:clrFrom>
                <a:srgbClr val="E8EAED"/>
              </a:clrFrom>
              <a:clrTo>
                <a:srgbClr val="E8EAED">
                  <a:alpha val="0"/>
                </a:srgbClr>
              </a:clrTo>
            </a:clrChange>
          </a:blip>
          <a:stretch>
            <a:fillRect/>
          </a:stretch>
        </p:blipFill>
        <p:spPr>
          <a:xfrm>
            <a:off x="3474731" y="2618670"/>
            <a:ext cx="2705508" cy="2540706"/>
          </a:xfrm>
          <a:prstGeom prst="rect">
            <a:avLst/>
          </a:prstGeom>
        </p:spPr>
      </p:pic>
      <p:pic>
        <p:nvPicPr>
          <p:cNvPr id="44" name="Picture 43">
            <a:extLst>
              <a:ext uri="{FF2B5EF4-FFF2-40B4-BE49-F238E27FC236}">
                <a16:creationId xmlns:a16="http://schemas.microsoft.com/office/drawing/2014/main" id="{E0E1859B-EF9C-EE83-81B5-4157B930DD43}"/>
              </a:ext>
            </a:extLst>
          </p:cNvPr>
          <p:cNvPicPr>
            <a:picLocks noChangeAspect="1"/>
          </p:cNvPicPr>
          <p:nvPr/>
        </p:nvPicPr>
        <p:blipFill>
          <a:blip r:embed="rId5">
            <a:clrChange>
              <a:clrFrom>
                <a:srgbClr val="E8EAED"/>
              </a:clrFrom>
              <a:clrTo>
                <a:srgbClr val="E8EAED">
                  <a:alpha val="0"/>
                </a:srgbClr>
              </a:clrTo>
            </a:clrChange>
          </a:blip>
          <a:stretch>
            <a:fillRect/>
          </a:stretch>
        </p:blipFill>
        <p:spPr>
          <a:xfrm>
            <a:off x="6532577" y="2008037"/>
            <a:ext cx="2623302" cy="2297263"/>
          </a:xfrm>
          <a:prstGeom prst="rect">
            <a:avLst/>
          </a:prstGeom>
        </p:spPr>
      </p:pic>
      <p:cxnSp>
        <p:nvCxnSpPr>
          <p:cNvPr id="46" name="Straight Connector 45">
            <a:extLst>
              <a:ext uri="{FF2B5EF4-FFF2-40B4-BE49-F238E27FC236}">
                <a16:creationId xmlns:a16="http://schemas.microsoft.com/office/drawing/2014/main" id="{A2E1EEE7-A13B-6372-C643-342DE143AA2C}"/>
              </a:ext>
            </a:extLst>
          </p:cNvPr>
          <p:cNvCxnSpPr>
            <a:cxnSpLocks/>
          </p:cNvCxnSpPr>
          <p:nvPr/>
        </p:nvCxnSpPr>
        <p:spPr bwMode="auto">
          <a:xfrm>
            <a:off x="6362700" y="1076325"/>
            <a:ext cx="0" cy="5314927"/>
          </a:xfrm>
          <a:prstGeom prst="line">
            <a:avLst/>
          </a:prstGeom>
          <a:ln w="38100">
            <a:headEnd type="none" w="sm" len="sm"/>
            <a:tailEnd type="none" w="sm" len="sm"/>
          </a:ln>
        </p:spPr>
        <p:style>
          <a:lnRef idx="1">
            <a:schemeClr val="accent4"/>
          </a:lnRef>
          <a:fillRef idx="0">
            <a:schemeClr val="accent4"/>
          </a:fillRef>
          <a:effectRef idx="0">
            <a:schemeClr val="accent4"/>
          </a:effectRef>
          <a:fontRef idx="minor">
            <a:schemeClr val="tx1"/>
          </a:fontRef>
        </p:style>
      </p:cxnSp>
      <p:sp>
        <p:nvSpPr>
          <p:cNvPr id="52" name="TextBox 51">
            <a:extLst>
              <a:ext uri="{FF2B5EF4-FFF2-40B4-BE49-F238E27FC236}">
                <a16:creationId xmlns:a16="http://schemas.microsoft.com/office/drawing/2014/main" id="{B9C6845B-7FC8-FAC0-98AD-FDB3EF541224}"/>
              </a:ext>
            </a:extLst>
          </p:cNvPr>
          <p:cNvSpPr txBox="1"/>
          <p:nvPr/>
        </p:nvSpPr>
        <p:spPr>
          <a:xfrm>
            <a:off x="6769086" y="1076325"/>
            <a:ext cx="2150283" cy="861774"/>
          </a:xfrm>
          <a:prstGeom prst="rect">
            <a:avLst/>
          </a:prstGeom>
          <a:noFill/>
          <a:ln>
            <a:solidFill>
              <a:schemeClr val="tx1"/>
            </a:solidFill>
          </a:ln>
        </p:spPr>
        <p:txBody>
          <a:bodyPr wrap="square" rtlCol="0">
            <a:spAutoFit/>
          </a:bodyPr>
          <a:lstStyle/>
          <a:p>
            <a:r>
              <a:rPr lang="en-US" sz="1000" dirty="0"/>
              <a:t>Bolt through front of spacer and interface with threads on tool dock. Be sure to size bolt length correctly to ensure sufficient thread engagement.</a:t>
            </a:r>
          </a:p>
        </p:txBody>
      </p:sp>
      <p:sp>
        <p:nvSpPr>
          <p:cNvPr id="56" name="TextBox 55">
            <a:extLst>
              <a:ext uri="{FF2B5EF4-FFF2-40B4-BE49-F238E27FC236}">
                <a16:creationId xmlns:a16="http://schemas.microsoft.com/office/drawing/2014/main" id="{4EEC01B8-C8BA-F997-4642-DC2B114500F9}"/>
              </a:ext>
            </a:extLst>
          </p:cNvPr>
          <p:cNvSpPr txBox="1"/>
          <p:nvPr/>
        </p:nvSpPr>
        <p:spPr>
          <a:xfrm>
            <a:off x="9067486" y="2931962"/>
            <a:ext cx="694107" cy="646331"/>
          </a:xfrm>
          <a:prstGeom prst="rect">
            <a:avLst/>
          </a:prstGeom>
          <a:noFill/>
        </p:spPr>
        <p:txBody>
          <a:bodyPr wrap="square" rtlCol="0">
            <a:spAutoFit/>
          </a:bodyPr>
          <a:lstStyle/>
          <a:p>
            <a:r>
              <a:rPr lang="en-US" sz="1800" b="1" dirty="0"/>
              <a:t>OR</a:t>
            </a:r>
          </a:p>
          <a:p>
            <a:endParaRPr lang="en-US" sz="1800" b="1" dirty="0"/>
          </a:p>
        </p:txBody>
      </p:sp>
      <p:sp>
        <p:nvSpPr>
          <p:cNvPr id="59" name="TextBox 58">
            <a:extLst>
              <a:ext uri="{FF2B5EF4-FFF2-40B4-BE49-F238E27FC236}">
                <a16:creationId xmlns:a16="http://schemas.microsoft.com/office/drawing/2014/main" id="{B30A3819-A070-98D2-D48A-A4167695ACC6}"/>
              </a:ext>
            </a:extLst>
          </p:cNvPr>
          <p:cNvSpPr txBox="1"/>
          <p:nvPr/>
        </p:nvSpPr>
        <p:spPr>
          <a:xfrm>
            <a:off x="908814" y="1018024"/>
            <a:ext cx="1388214" cy="646331"/>
          </a:xfrm>
          <a:prstGeom prst="rect">
            <a:avLst/>
          </a:prstGeom>
          <a:noFill/>
        </p:spPr>
        <p:txBody>
          <a:bodyPr wrap="square" rtlCol="0">
            <a:spAutoFit/>
          </a:bodyPr>
          <a:lstStyle/>
          <a:p>
            <a:r>
              <a:rPr lang="en-US" sz="1800" b="1" dirty="0"/>
              <a:t>Front View</a:t>
            </a:r>
          </a:p>
          <a:p>
            <a:endParaRPr lang="en-US" sz="1800" b="1" dirty="0"/>
          </a:p>
        </p:txBody>
      </p:sp>
      <p:sp>
        <p:nvSpPr>
          <p:cNvPr id="21" name="TextBox 20">
            <a:extLst>
              <a:ext uri="{FF2B5EF4-FFF2-40B4-BE49-F238E27FC236}">
                <a16:creationId xmlns:a16="http://schemas.microsoft.com/office/drawing/2014/main" id="{F73916BB-6286-5FEE-1117-E0544A35123F}"/>
              </a:ext>
            </a:extLst>
          </p:cNvPr>
          <p:cNvSpPr txBox="1"/>
          <p:nvPr/>
        </p:nvSpPr>
        <p:spPr>
          <a:xfrm>
            <a:off x="522353" y="5075337"/>
            <a:ext cx="2264042" cy="553998"/>
          </a:xfrm>
          <a:prstGeom prst="rect">
            <a:avLst/>
          </a:prstGeom>
          <a:noFill/>
        </p:spPr>
        <p:txBody>
          <a:bodyPr wrap="square" rtlCol="0">
            <a:spAutoFit/>
          </a:bodyPr>
          <a:lstStyle/>
          <a:p>
            <a:r>
              <a:rPr lang="en-US" sz="1000" dirty="0"/>
              <a:t>Middle row inserts installed from and flush with front surface</a:t>
            </a:r>
          </a:p>
          <a:p>
            <a:endParaRPr lang="en-US" sz="1000" dirty="0"/>
          </a:p>
        </p:txBody>
      </p:sp>
      <p:pic>
        <p:nvPicPr>
          <p:cNvPr id="61" name="Picture 60">
            <a:extLst>
              <a:ext uri="{FF2B5EF4-FFF2-40B4-BE49-F238E27FC236}">
                <a16:creationId xmlns:a16="http://schemas.microsoft.com/office/drawing/2014/main" id="{6366D507-2787-EE9F-A0EA-DFE1E0A8BD94}"/>
              </a:ext>
            </a:extLst>
          </p:cNvPr>
          <p:cNvPicPr>
            <a:picLocks noChangeAspect="1"/>
          </p:cNvPicPr>
          <p:nvPr/>
        </p:nvPicPr>
        <p:blipFill>
          <a:blip r:embed="rId6">
            <a:clrChange>
              <a:clrFrom>
                <a:srgbClr val="E8EAED"/>
              </a:clrFrom>
              <a:clrTo>
                <a:srgbClr val="E8EAED">
                  <a:alpha val="0"/>
                </a:srgbClr>
              </a:clrTo>
            </a:clrChange>
          </a:blip>
          <a:stretch>
            <a:fillRect/>
          </a:stretch>
        </p:blipFill>
        <p:spPr>
          <a:xfrm>
            <a:off x="9575046" y="1881559"/>
            <a:ext cx="2756747" cy="2541986"/>
          </a:xfrm>
          <a:prstGeom prst="rect">
            <a:avLst/>
          </a:prstGeom>
        </p:spPr>
      </p:pic>
      <p:sp>
        <p:nvSpPr>
          <p:cNvPr id="63" name="TextBox 62">
            <a:extLst>
              <a:ext uri="{FF2B5EF4-FFF2-40B4-BE49-F238E27FC236}">
                <a16:creationId xmlns:a16="http://schemas.microsoft.com/office/drawing/2014/main" id="{26E321DD-E9A7-55B7-A2D9-DC0A329C781D}"/>
              </a:ext>
            </a:extLst>
          </p:cNvPr>
          <p:cNvSpPr txBox="1"/>
          <p:nvPr/>
        </p:nvSpPr>
        <p:spPr>
          <a:xfrm>
            <a:off x="9878277" y="1076325"/>
            <a:ext cx="2150283" cy="861774"/>
          </a:xfrm>
          <a:prstGeom prst="rect">
            <a:avLst/>
          </a:prstGeom>
          <a:noFill/>
          <a:ln>
            <a:solidFill>
              <a:schemeClr val="tx1"/>
            </a:solidFill>
          </a:ln>
        </p:spPr>
        <p:txBody>
          <a:bodyPr wrap="square" rtlCol="0">
            <a:spAutoFit/>
          </a:bodyPr>
          <a:lstStyle/>
          <a:p>
            <a:r>
              <a:rPr lang="en-US" sz="1000" dirty="0"/>
              <a:t>Bolt through back of spacer and interface with threads on spacer. Be sure to size bolt length correctly to ensure that threads do not protrude past spacer.</a:t>
            </a:r>
          </a:p>
        </p:txBody>
      </p:sp>
      <p:cxnSp>
        <p:nvCxnSpPr>
          <p:cNvPr id="74" name="Straight Arrow Connector 73">
            <a:extLst>
              <a:ext uri="{FF2B5EF4-FFF2-40B4-BE49-F238E27FC236}">
                <a16:creationId xmlns:a16="http://schemas.microsoft.com/office/drawing/2014/main" id="{B8002900-F08A-E37D-5608-BEEC609D83DD}"/>
              </a:ext>
            </a:extLst>
          </p:cNvPr>
          <p:cNvCxnSpPr>
            <a:cxnSpLocks/>
          </p:cNvCxnSpPr>
          <p:nvPr/>
        </p:nvCxnSpPr>
        <p:spPr bwMode="auto">
          <a:xfrm>
            <a:off x="9338340" y="4181475"/>
            <a:ext cx="0" cy="684165"/>
          </a:xfrm>
          <a:prstGeom prst="straightConnector1">
            <a:avLst/>
          </a:prstGeom>
          <a:noFill/>
          <a:ln w="76200" cap="flat" cmpd="sng" algn="ctr">
            <a:solidFill>
              <a:schemeClr val="tx1"/>
            </a:solidFill>
            <a:prstDash val="solid"/>
            <a:round/>
            <a:headEnd type="none" w="sm" len="sm"/>
            <a:tailEnd type="triangle"/>
          </a:ln>
          <a:effectLst/>
        </p:spPr>
      </p:cxnSp>
      <p:grpSp>
        <p:nvGrpSpPr>
          <p:cNvPr id="107" name="Group 106">
            <a:extLst>
              <a:ext uri="{FF2B5EF4-FFF2-40B4-BE49-F238E27FC236}">
                <a16:creationId xmlns:a16="http://schemas.microsoft.com/office/drawing/2014/main" id="{B2A710E0-61B6-1C08-1A75-96E671649E6A}"/>
              </a:ext>
            </a:extLst>
          </p:cNvPr>
          <p:cNvGrpSpPr/>
          <p:nvPr/>
        </p:nvGrpSpPr>
        <p:grpSpPr>
          <a:xfrm>
            <a:off x="6554493" y="4431592"/>
            <a:ext cx="2252269" cy="939540"/>
            <a:chOff x="6700444" y="5324343"/>
            <a:chExt cx="2053036" cy="790322"/>
          </a:xfrm>
        </p:grpSpPr>
        <p:sp>
          <p:nvSpPr>
            <p:cNvPr id="83" name="Rectangle: Rounded Corners 82">
              <a:extLst>
                <a:ext uri="{FF2B5EF4-FFF2-40B4-BE49-F238E27FC236}">
                  <a16:creationId xmlns:a16="http://schemas.microsoft.com/office/drawing/2014/main" id="{A70654A6-3685-BB79-F107-73FC7E625739}"/>
                </a:ext>
              </a:extLst>
            </p:cNvPr>
            <p:cNvSpPr/>
            <p:nvPr/>
          </p:nvSpPr>
          <p:spPr bwMode="auto">
            <a:xfrm rot="16200000">
              <a:off x="7603143" y="4916919"/>
              <a:ext cx="247637" cy="2053036"/>
            </a:xfrm>
            <a:prstGeom prst="roundRect">
              <a:avLst/>
            </a:prstGeom>
            <a:solidFill>
              <a:schemeClr val="accent1"/>
            </a:solidFill>
            <a:ln w="9525"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sp>
          <p:nvSpPr>
            <p:cNvPr id="87" name="Rectangle: Rounded Corners 86">
              <a:extLst>
                <a:ext uri="{FF2B5EF4-FFF2-40B4-BE49-F238E27FC236}">
                  <a16:creationId xmlns:a16="http://schemas.microsoft.com/office/drawing/2014/main" id="{C541C878-9E3F-B3A4-8F04-FC15BFF0148B}"/>
                </a:ext>
              </a:extLst>
            </p:cNvPr>
            <p:cNvSpPr/>
            <p:nvPr/>
          </p:nvSpPr>
          <p:spPr bwMode="auto">
            <a:xfrm rot="5400000">
              <a:off x="8234374" y="5300512"/>
              <a:ext cx="247637" cy="790575"/>
            </a:xfrm>
            <a:prstGeom prst="roundRect">
              <a:avLst/>
            </a:prstGeom>
            <a:solidFill>
              <a:schemeClr val="accent2"/>
            </a:solidFill>
            <a:ln w="9525"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grpSp>
          <p:nvGrpSpPr>
            <p:cNvPr id="98" name="Group 97">
              <a:extLst>
                <a:ext uri="{FF2B5EF4-FFF2-40B4-BE49-F238E27FC236}">
                  <a16:creationId xmlns:a16="http://schemas.microsoft.com/office/drawing/2014/main" id="{353505A1-A55A-A352-A897-D9A555753A5C}"/>
                </a:ext>
              </a:extLst>
            </p:cNvPr>
            <p:cNvGrpSpPr/>
            <p:nvPr/>
          </p:nvGrpSpPr>
          <p:grpSpPr>
            <a:xfrm>
              <a:off x="8126724" y="5727951"/>
              <a:ext cx="109788" cy="386714"/>
              <a:chOff x="10575438" y="5214644"/>
              <a:chExt cx="172424" cy="517281"/>
            </a:xfrm>
          </p:grpSpPr>
          <p:sp>
            <p:nvSpPr>
              <p:cNvPr id="95" name="Rectangle 94">
                <a:extLst>
                  <a:ext uri="{FF2B5EF4-FFF2-40B4-BE49-F238E27FC236}">
                    <a16:creationId xmlns:a16="http://schemas.microsoft.com/office/drawing/2014/main" id="{04CA7E8A-3E42-20AE-5E56-74BC85835272}"/>
                  </a:ext>
                </a:extLst>
              </p:cNvPr>
              <p:cNvSpPr/>
              <p:nvPr/>
            </p:nvSpPr>
            <p:spPr bwMode="auto">
              <a:xfrm>
                <a:off x="10634935" y="5214644"/>
                <a:ext cx="65451" cy="462105"/>
              </a:xfrm>
              <a:prstGeom prst="rect">
                <a:avLst/>
              </a:prstGeom>
              <a:solidFill>
                <a:schemeClr val="bg2"/>
              </a:solidFill>
              <a:ln w="1905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sp>
            <p:nvSpPr>
              <p:cNvPr id="97" name="Rectangle 96">
                <a:extLst>
                  <a:ext uri="{FF2B5EF4-FFF2-40B4-BE49-F238E27FC236}">
                    <a16:creationId xmlns:a16="http://schemas.microsoft.com/office/drawing/2014/main" id="{3F473FF4-7DF9-78EC-9500-44C5D164E928}"/>
                  </a:ext>
                </a:extLst>
              </p:cNvPr>
              <p:cNvSpPr/>
              <p:nvPr/>
            </p:nvSpPr>
            <p:spPr bwMode="auto">
              <a:xfrm rot="5400000">
                <a:off x="10634061" y="5618125"/>
                <a:ext cx="55177" cy="172424"/>
              </a:xfrm>
              <a:prstGeom prst="rect">
                <a:avLst/>
              </a:prstGeom>
              <a:solidFill>
                <a:schemeClr val="tx1"/>
              </a:solidFill>
              <a:ln w="1905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grpSp>
        <p:sp>
          <p:nvSpPr>
            <p:cNvPr id="104" name="Rectangle: Rounded Corners 103">
              <a:extLst>
                <a:ext uri="{FF2B5EF4-FFF2-40B4-BE49-F238E27FC236}">
                  <a16:creationId xmlns:a16="http://schemas.microsoft.com/office/drawing/2014/main" id="{528AE21B-D4E8-94EF-75F6-CF59E1ADAB17}"/>
                </a:ext>
              </a:extLst>
            </p:cNvPr>
            <p:cNvSpPr/>
            <p:nvPr/>
          </p:nvSpPr>
          <p:spPr bwMode="auto">
            <a:xfrm rot="5400000">
              <a:off x="8234374" y="5052874"/>
              <a:ext cx="247637" cy="790575"/>
            </a:xfrm>
            <a:prstGeom prst="roundRect">
              <a:avLst/>
            </a:prstGeom>
            <a:solidFill>
              <a:srgbClr val="7030A0"/>
            </a:solidFill>
            <a:ln w="9525"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grpSp>
      <p:sp>
        <p:nvSpPr>
          <p:cNvPr id="116" name="Rectangle 115">
            <a:extLst>
              <a:ext uri="{FF2B5EF4-FFF2-40B4-BE49-F238E27FC236}">
                <a16:creationId xmlns:a16="http://schemas.microsoft.com/office/drawing/2014/main" id="{26C6478E-9FBD-4427-8FB6-1C9580B77627}"/>
              </a:ext>
            </a:extLst>
          </p:cNvPr>
          <p:cNvSpPr/>
          <p:nvPr/>
        </p:nvSpPr>
        <p:spPr bwMode="auto">
          <a:xfrm>
            <a:off x="8164256" y="4467863"/>
            <a:ext cx="45719" cy="294394"/>
          </a:xfrm>
          <a:prstGeom prst="rect">
            <a:avLst/>
          </a:prstGeom>
          <a:solidFill>
            <a:schemeClr val="bg2"/>
          </a:solidFill>
          <a:ln w="1905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sp>
        <p:nvSpPr>
          <p:cNvPr id="119" name="Rectangle 118">
            <a:extLst>
              <a:ext uri="{FF2B5EF4-FFF2-40B4-BE49-F238E27FC236}">
                <a16:creationId xmlns:a16="http://schemas.microsoft.com/office/drawing/2014/main" id="{C2ACBB6E-A775-922B-1440-7C8065DB1F4F}"/>
              </a:ext>
            </a:extLst>
          </p:cNvPr>
          <p:cNvSpPr/>
          <p:nvPr/>
        </p:nvSpPr>
        <p:spPr bwMode="auto">
          <a:xfrm rot="5400000">
            <a:off x="8163078" y="4726620"/>
            <a:ext cx="45721" cy="127548"/>
          </a:xfrm>
          <a:prstGeom prst="rect">
            <a:avLst/>
          </a:prstGeom>
          <a:solidFill>
            <a:schemeClr val="tx1"/>
          </a:solidFill>
          <a:ln w="1905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sp>
        <p:nvSpPr>
          <p:cNvPr id="120" name="Rectangle 119">
            <a:extLst>
              <a:ext uri="{FF2B5EF4-FFF2-40B4-BE49-F238E27FC236}">
                <a16:creationId xmlns:a16="http://schemas.microsoft.com/office/drawing/2014/main" id="{9F883DFD-74D8-6CE7-8BB4-27BDCC3ED744}"/>
              </a:ext>
            </a:extLst>
          </p:cNvPr>
          <p:cNvSpPr/>
          <p:nvPr/>
        </p:nvSpPr>
        <p:spPr bwMode="auto">
          <a:xfrm>
            <a:off x="8505369" y="4911408"/>
            <a:ext cx="45719" cy="410691"/>
          </a:xfrm>
          <a:prstGeom prst="rect">
            <a:avLst/>
          </a:prstGeom>
          <a:solidFill>
            <a:schemeClr val="bg2"/>
          </a:solidFill>
          <a:ln w="1905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sp>
        <p:nvSpPr>
          <p:cNvPr id="122" name="Rectangle 121">
            <a:extLst>
              <a:ext uri="{FF2B5EF4-FFF2-40B4-BE49-F238E27FC236}">
                <a16:creationId xmlns:a16="http://schemas.microsoft.com/office/drawing/2014/main" id="{4FA68A0E-5F2E-0F04-CCCD-0FDDE345EA88}"/>
              </a:ext>
            </a:extLst>
          </p:cNvPr>
          <p:cNvSpPr/>
          <p:nvPr/>
        </p:nvSpPr>
        <p:spPr bwMode="auto">
          <a:xfrm rot="5400000">
            <a:off x="8499888" y="5286394"/>
            <a:ext cx="49038" cy="120439"/>
          </a:xfrm>
          <a:prstGeom prst="rect">
            <a:avLst/>
          </a:prstGeom>
          <a:solidFill>
            <a:schemeClr val="tx1"/>
          </a:solidFill>
          <a:ln w="1905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sp>
        <p:nvSpPr>
          <p:cNvPr id="125" name="Rectangle 124">
            <a:extLst>
              <a:ext uri="{FF2B5EF4-FFF2-40B4-BE49-F238E27FC236}">
                <a16:creationId xmlns:a16="http://schemas.microsoft.com/office/drawing/2014/main" id="{8FF826B9-A3A9-77A8-F4EB-0BD904568DAE}"/>
              </a:ext>
            </a:extLst>
          </p:cNvPr>
          <p:cNvSpPr/>
          <p:nvPr/>
        </p:nvSpPr>
        <p:spPr bwMode="auto">
          <a:xfrm flipH="1">
            <a:off x="8492838" y="4471772"/>
            <a:ext cx="45719" cy="290485"/>
          </a:xfrm>
          <a:prstGeom prst="rect">
            <a:avLst/>
          </a:prstGeom>
          <a:solidFill>
            <a:schemeClr val="bg2"/>
          </a:solidFill>
          <a:ln w="1905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sp>
        <p:nvSpPr>
          <p:cNvPr id="126" name="Rectangle 125">
            <a:extLst>
              <a:ext uri="{FF2B5EF4-FFF2-40B4-BE49-F238E27FC236}">
                <a16:creationId xmlns:a16="http://schemas.microsoft.com/office/drawing/2014/main" id="{ACD054E6-C34E-E586-99D7-658727C2AE64}"/>
              </a:ext>
            </a:extLst>
          </p:cNvPr>
          <p:cNvSpPr/>
          <p:nvPr/>
        </p:nvSpPr>
        <p:spPr bwMode="auto">
          <a:xfrm rot="5400000">
            <a:off x="8495854" y="4719109"/>
            <a:ext cx="45719" cy="142566"/>
          </a:xfrm>
          <a:prstGeom prst="rect">
            <a:avLst/>
          </a:prstGeom>
          <a:solidFill>
            <a:schemeClr val="tx1"/>
          </a:solidFill>
          <a:ln w="1905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sp>
        <p:nvSpPr>
          <p:cNvPr id="129" name="Rectangle: Rounded Corners 128">
            <a:extLst>
              <a:ext uri="{FF2B5EF4-FFF2-40B4-BE49-F238E27FC236}">
                <a16:creationId xmlns:a16="http://schemas.microsoft.com/office/drawing/2014/main" id="{9AA629E9-5D73-A517-5D9A-F778C442CC47}"/>
              </a:ext>
            </a:extLst>
          </p:cNvPr>
          <p:cNvSpPr/>
          <p:nvPr/>
        </p:nvSpPr>
        <p:spPr bwMode="auto">
          <a:xfrm rot="16200000">
            <a:off x="10545458" y="4048767"/>
            <a:ext cx="294393" cy="2252269"/>
          </a:xfrm>
          <a:prstGeom prst="roundRect">
            <a:avLst/>
          </a:prstGeom>
          <a:solidFill>
            <a:schemeClr val="accent1"/>
          </a:solidFill>
          <a:ln w="9525"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sp>
        <p:nvSpPr>
          <p:cNvPr id="130" name="Rectangle: Rounded Corners 129">
            <a:extLst>
              <a:ext uri="{FF2B5EF4-FFF2-40B4-BE49-F238E27FC236}">
                <a16:creationId xmlns:a16="http://schemas.microsoft.com/office/drawing/2014/main" id="{79898C5C-9C4B-B285-579E-9354121AFFF3}"/>
              </a:ext>
            </a:extLst>
          </p:cNvPr>
          <p:cNvSpPr/>
          <p:nvPr/>
        </p:nvSpPr>
        <p:spPr bwMode="auto">
          <a:xfrm rot="5400000">
            <a:off x="11237945" y="4446861"/>
            <a:ext cx="294393" cy="867295"/>
          </a:xfrm>
          <a:prstGeom prst="roundRect">
            <a:avLst/>
          </a:prstGeom>
          <a:solidFill>
            <a:schemeClr val="accent2"/>
          </a:solidFill>
          <a:ln w="9525"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133" name="Rectangle: Rounded Corners 132">
            <a:extLst>
              <a:ext uri="{FF2B5EF4-FFF2-40B4-BE49-F238E27FC236}">
                <a16:creationId xmlns:a16="http://schemas.microsoft.com/office/drawing/2014/main" id="{FA93EAC9-378F-1810-9FBF-75D33E5A9B7B}"/>
              </a:ext>
            </a:extLst>
          </p:cNvPr>
          <p:cNvSpPr/>
          <p:nvPr/>
        </p:nvSpPr>
        <p:spPr bwMode="auto">
          <a:xfrm rot="5400000">
            <a:off x="11237945" y="4152467"/>
            <a:ext cx="294393" cy="867295"/>
          </a:xfrm>
          <a:prstGeom prst="roundRect">
            <a:avLst/>
          </a:prstGeom>
          <a:solidFill>
            <a:srgbClr val="7030A0"/>
          </a:solidFill>
          <a:ln w="9525"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147" name="Rectangle 146">
            <a:extLst>
              <a:ext uri="{FF2B5EF4-FFF2-40B4-BE49-F238E27FC236}">
                <a16:creationId xmlns:a16="http://schemas.microsoft.com/office/drawing/2014/main" id="{C493F4E8-C796-5CA1-1469-9D41C78609D8}"/>
              </a:ext>
            </a:extLst>
          </p:cNvPr>
          <p:cNvSpPr/>
          <p:nvPr/>
        </p:nvSpPr>
        <p:spPr bwMode="auto">
          <a:xfrm>
            <a:off x="11208839" y="4911408"/>
            <a:ext cx="45719" cy="410691"/>
          </a:xfrm>
          <a:prstGeom prst="rect">
            <a:avLst/>
          </a:prstGeom>
          <a:solidFill>
            <a:schemeClr val="bg2"/>
          </a:solidFill>
          <a:ln w="1905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sp>
        <p:nvSpPr>
          <p:cNvPr id="149" name="Rectangle 148">
            <a:extLst>
              <a:ext uri="{FF2B5EF4-FFF2-40B4-BE49-F238E27FC236}">
                <a16:creationId xmlns:a16="http://schemas.microsoft.com/office/drawing/2014/main" id="{DCA1FC5D-98F8-EC65-4A72-CC76E4CB0D32}"/>
              </a:ext>
            </a:extLst>
          </p:cNvPr>
          <p:cNvSpPr/>
          <p:nvPr/>
        </p:nvSpPr>
        <p:spPr bwMode="auto">
          <a:xfrm rot="5400000">
            <a:off x="11203358" y="5286394"/>
            <a:ext cx="49038" cy="120439"/>
          </a:xfrm>
          <a:prstGeom prst="rect">
            <a:avLst/>
          </a:prstGeom>
          <a:solidFill>
            <a:schemeClr val="tx1"/>
          </a:solidFill>
          <a:ln w="1905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sp>
        <p:nvSpPr>
          <p:cNvPr id="151" name="Rectangle 150">
            <a:extLst>
              <a:ext uri="{FF2B5EF4-FFF2-40B4-BE49-F238E27FC236}">
                <a16:creationId xmlns:a16="http://schemas.microsoft.com/office/drawing/2014/main" id="{26144AA7-5F7C-C084-6171-550972EE977F}"/>
              </a:ext>
            </a:extLst>
          </p:cNvPr>
          <p:cNvSpPr/>
          <p:nvPr/>
        </p:nvSpPr>
        <p:spPr bwMode="auto">
          <a:xfrm>
            <a:off x="11561270" y="4911408"/>
            <a:ext cx="45719" cy="410691"/>
          </a:xfrm>
          <a:prstGeom prst="rect">
            <a:avLst/>
          </a:prstGeom>
          <a:solidFill>
            <a:schemeClr val="bg2"/>
          </a:solidFill>
          <a:ln w="1905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sp>
        <p:nvSpPr>
          <p:cNvPr id="152" name="Rectangle 151">
            <a:extLst>
              <a:ext uri="{FF2B5EF4-FFF2-40B4-BE49-F238E27FC236}">
                <a16:creationId xmlns:a16="http://schemas.microsoft.com/office/drawing/2014/main" id="{7F29EE62-5DFE-E13D-E4DD-F747E29F0CEB}"/>
              </a:ext>
            </a:extLst>
          </p:cNvPr>
          <p:cNvSpPr/>
          <p:nvPr/>
        </p:nvSpPr>
        <p:spPr bwMode="auto">
          <a:xfrm rot="5400000">
            <a:off x="11555789" y="5286394"/>
            <a:ext cx="49038" cy="120439"/>
          </a:xfrm>
          <a:prstGeom prst="rect">
            <a:avLst/>
          </a:prstGeom>
          <a:solidFill>
            <a:schemeClr val="tx1"/>
          </a:solidFill>
          <a:ln w="1905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grpSp>
        <p:nvGrpSpPr>
          <p:cNvPr id="156" name="Group 155">
            <a:extLst>
              <a:ext uri="{FF2B5EF4-FFF2-40B4-BE49-F238E27FC236}">
                <a16:creationId xmlns:a16="http://schemas.microsoft.com/office/drawing/2014/main" id="{81568D6F-DAAB-AB67-BE4B-530AD87BC9C5}"/>
              </a:ext>
            </a:extLst>
          </p:cNvPr>
          <p:cNvGrpSpPr/>
          <p:nvPr/>
        </p:nvGrpSpPr>
        <p:grpSpPr>
          <a:xfrm rot="10800000">
            <a:off x="11168646" y="4567977"/>
            <a:ext cx="120439" cy="294397"/>
            <a:chOff x="11231714" y="4785618"/>
            <a:chExt cx="120439" cy="459733"/>
          </a:xfrm>
        </p:grpSpPr>
        <p:sp>
          <p:nvSpPr>
            <p:cNvPr id="154" name="Rectangle 153">
              <a:extLst>
                <a:ext uri="{FF2B5EF4-FFF2-40B4-BE49-F238E27FC236}">
                  <a16:creationId xmlns:a16="http://schemas.microsoft.com/office/drawing/2014/main" id="{EB617719-902D-05A4-D92A-6FFD1E241094}"/>
                </a:ext>
              </a:extLst>
            </p:cNvPr>
            <p:cNvSpPr/>
            <p:nvPr/>
          </p:nvSpPr>
          <p:spPr bwMode="auto">
            <a:xfrm>
              <a:off x="11269074" y="4785618"/>
              <a:ext cx="45719" cy="410691"/>
            </a:xfrm>
            <a:prstGeom prst="rect">
              <a:avLst/>
            </a:prstGeom>
            <a:solidFill>
              <a:schemeClr val="bg2"/>
            </a:solidFill>
            <a:ln w="1905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sp>
          <p:nvSpPr>
            <p:cNvPr id="155" name="Rectangle 154">
              <a:extLst>
                <a:ext uri="{FF2B5EF4-FFF2-40B4-BE49-F238E27FC236}">
                  <a16:creationId xmlns:a16="http://schemas.microsoft.com/office/drawing/2014/main" id="{827EC0B7-E9D5-FB43-C906-69C49895D03B}"/>
                </a:ext>
              </a:extLst>
            </p:cNvPr>
            <p:cNvSpPr/>
            <p:nvPr/>
          </p:nvSpPr>
          <p:spPr bwMode="auto">
            <a:xfrm rot="5400000">
              <a:off x="11267415" y="5160612"/>
              <a:ext cx="49038" cy="120439"/>
            </a:xfrm>
            <a:prstGeom prst="rect">
              <a:avLst/>
            </a:prstGeom>
            <a:solidFill>
              <a:schemeClr val="tx1"/>
            </a:solidFill>
            <a:ln w="1905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grpSp>
      <p:grpSp>
        <p:nvGrpSpPr>
          <p:cNvPr id="158" name="Group 157">
            <a:extLst>
              <a:ext uri="{FF2B5EF4-FFF2-40B4-BE49-F238E27FC236}">
                <a16:creationId xmlns:a16="http://schemas.microsoft.com/office/drawing/2014/main" id="{70A5615B-9D65-73A5-9008-97F62FB74C52}"/>
              </a:ext>
            </a:extLst>
          </p:cNvPr>
          <p:cNvGrpSpPr/>
          <p:nvPr/>
        </p:nvGrpSpPr>
        <p:grpSpPr>
          <a:xfrm rot="10800000">
            <a:off x="11520088" y="4567977"/>
            <a:ext cx="120439" cy="294397"/>
            <a:chOff x="11231714" y="4785618"/>
            <a:chExt cx="120439" cy="459733"/>
          </a:xfrm>
        </p:grpSpPr>
        <p:sp>
          <p:nvSpPr>
            <p:cNvPr id="159" name="Rectangle 158">
              <a:extLst>
                <a:ext uri="{FF2B5EF4-FFF2-40B4-BE49-F238E27FC236}">
                  <a16:creationId xmlns:a16="http://schemas.microsoft.com/office/drawing/2014/main" id="{2BBCF744-AB7A-5786-1310-AF2541228FCD}"/>
                </a:ext>
              </a:extLst>
            </p:cNvPr>
            <p:cNvSpPr/>
            <p:nvPr/>
          </p:nvSpPr>
          <p:spPr bwMode="auto">
            <a:xfrm>
              <a:off x="11269074" y="4785618"/>
              <a:ext cx="45719" cy="410691"/>
            </a:xfrm>
            <a:prstGeom prst="rect">
              <a:avLst/>
            </a:prstGeom>
            <a:solidFill>
              <a:schemeClr val="bg2"/>
            </a:solidFill>
            <a:ln w="1905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sp>
          <p:nvSpPr>
            <p:cNvPr id="160" name="Rectangle 159">
              <a:extLst>
                <a:ext uri="{FF2B5EF4-FFF2-40B4-BE49-F238E27FC236}">
                  <a16:creationId xmlns:a16="http://schemas.microsoft.com/office/drawing/2014/main" id="{034147C3-A1EB-5D76-7BA1-198359548AC3}"/>
                </a:ext>
              </a:extLst>
            </p:cNvPr>
            <p:cNvSpPr/>
            <p:nvPr/>
          </p:nvSpPr>
          <p:spPr bwMode="auto">
            <a:xfrm rot="5400000">
              <a:off x="11267415" y="5160612"/>
              <a:ext cx="49038" cy="120439"/>
            </a:xfrm>
            <a:prstGeom prst="rect">
              <a:avLst/>
            </a:prstGeom>
            <a:solidFill>
              <a:schemeClr val="tx1"/>
            </a:solidFill>
            <a:ln w="1905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charset="0"/>
              </a:endParaRPr>
            </a:p>
          </p:txBody>
        </p:sp>
      </p:grpSp>
      <p:sp>
        <p:nvSpPr>
          <p:cNvPr id="162" name="TextBox 161">
            <a:extLst>
              <a:ext uri="{FF2B5EF4-FFF2-40B4-BE49-F238E27FC236}">
                <a16:creationId xmlns:a16="http://schemas.microsoft.com/office/drawing/2014/main" id="{90F968FD-87BA-A803-D88D-C755BB28F71B}"/>
              </a:ext>
            </a:extLst>
          </p:cNvPr>
          <p:cNvSpPr txBox="1"/>
          <p:nvPr/>
        </p:nvSpPr>
        <p:spPr>
          <a:xfrm>
            <a:off x="6357036" y="5528331"/>
            <a:ext cx="5834964" cy="861774"/>
          </a:xfrm>
          <a:prstGeom prst="rect">
            <a:avLst/>
          </a:prstGeom>
          <a:noFill/>
          <a:ln>
            <a:solidFill>
              <a:schemeClr val="tx1"/>
            </a:solidFill>
          </a:ln>
        </p:spPr>
        <p:txBody>
          <a:bodyPr wrap="square" rtlCol="0">
            <a:spAutoFit/>
          </a:bodyPr>
          <a:lstStyle/>
          <a:p>
            <a:r>
              <a:rPr lang="en-US" sz="1000" dirty="0"/>
              <a:t>In both options, bolts entering from the swingarm rear will interface with threads in the middle row on the front of the spacer. Spacers will be mounted to each team's tool dock prior to underwater testing. Between tests, support divers will swap out the two bolts that fasten the spacer to the Swingarm. Prior to testing all teams will mount a spacer to their tool dock, where it will remain throughout the full underwater test duration. </a:t>
            </a:r>
          </a:p>
        </p:txBody>
      </p:sp>
      <p:pic>
        <p:nvPicPr>
          <p:cNvPr id="163" name="Picture 162">
            <a:extLst>
              <a:ext uri="{FF2B5EF4-FFF2-40B4-BE49-F238E27FC236}">
                <a16:creationId xmlns:a16="http://schemas.microsoft.com/office/drawing/2014/main" id="{E2CBFCB7-C9B7-2188-33AF-1EEC244CA6ED}"/>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519241" y="2241436"/>
            <a:ext cx="377467" cy="496131"/>
          </a:xfrm>
          <a:prstGeom prst="rect">
            <a:avLst/>
          </a:prstGeom>
        </p:spPr>
      </p:pic>
      <p:sp>
        <p:nvSpPr>
          <p:cNvPr id="165" name="TextBox 164">
            <a:extLst>
              <a:ext uri="{FF2B5EF4-FFF2-40B4-BE49-F238E27FC236}">
                <a16:creationId xmlns:a16="http://schemas.microsoft.com/office/drawing/2014/main" id="{3BA108DF-65B2-2EB4-56CC-C68F8FE43528}"/>
              </a:ext>
            </a:extLst>
          </p:cNvPr>
          <p:cNvSpPr txBox="1"/>
          <p:nvPr/>
        </p:nvSpPr>
        <p:spPr>
          <a:xfrm>
            <a:off x="3755860" y="5074989"/>
            <a:ext cx="2099124" cy="707886"/>
          </a:xfrm>
          <a:prstGeom prst="rect">
            <a:avLst/>
          </a:prstGeom>
          <a:noFill/>
        </p:spPr>
        <p:txBody>
          <a:bodyPr wrap="square" rtlCol="0">
            <a:spAutoFit/>
          </a:bodyPr>
          <a:lstStyle/>
          <a:p>
            <a:r>
              <a:rPr lang="en-US" sz="1000" dirty="0"/>
              <a:t>Top right and bottom left inserts installed from and flush with rear surface</a:t>
            </a:r>
          </a:p>
          <a:p>
            <a:endParaRPr lang="en-US" sz="1000" dirty="0"/>
          </a:p>
        </p:txBody>
      </p:sp>
      <p:cxnSp>
        <p:nvCxnSpPr>
          <p:cNvPr id="167" name="Straight Arrow Connector 166">
            <a:extLst>
              <a:ext uri="{FF2B5EF4-FFF2-40B4-BE49-F238E27FC236}">
                <a16:creationId xmlns:a16="http://schemas.microsoft.com/office/drawing/2014/main" id="{255789DB-021D-B7B3-E077-B4FCD22302F3}"/>
              </a:ext>
            </a:extLst>
          </p:cNvPr>
          <p:cNvCxnSpPr>
            <a:cxnSpLocks/>
            <a:stCxn id="164" idx="2"/>
          </p:cNvCxnSpPr>
          <p:nvPr/>
        </p:nvCxnSpPr>
        <p:spPr bwMode="auto">
          <a:xfrm flipH="1">
            <a:off x="933371" y="2597631"/>
            <a:ext cx="86268" cy="519906"/>
          </a:xfrm>
          <a:prstGeom prst="straightConnector1">
            <a:avLst/>
          </a:prstGeom>
          <a:noFill/>
          <a:ln w="12700" cap="flat" cmpd="sng" algn="ctr">
            <a:solidFill>
              <a:srgbClr val="FF0000"/>
            </a:solidFill>
            <a:prstDash val="solid"/>
            <a:round/>
            <a:headEnd type="none" w="sm" len="sm"/>
            <a:tailEnd type="triangle"/>
          </a:ln>
          <a:effectLst/>
        </p:spPr>
      </p:cxnSp>
      <p:cxnSp>
        <p:nvCxnSpPr>
          <p:cNvPr id="171" name="Straight Arrow Connector 170">
            <a:extLst>
              <a:ext uri="{FF2B5EF4-FFF2-40B4-BE49-F238E27FC236}">
                <a16:creationId xmlns:a16="http://schemas.microsoft.com/office/drawing/2014/main" id="{C1271F2E-40E4-2C04-07BF-BA546959BBE1}"/>
              </a:ext>
            </a:extLst>
          </p:cNvPr>
          <p:cNvCxnSpPr>
            <a:cxnSpLocks/>
            <a:stCxn id="164" idx="2"/>
          </p:cNvCxnSpPr>
          <p:nvPr/>
        </p:nvCxnSpPr>
        <p:spPr bwMode="auto">
          <a:xfrm>
            <a:off x="1019639" y="2597631"/>
            <a:ext cx="1102338" cy="1157572"/>
          </a:xfrm>
          <a:prstGeom prst="straightConnector1">
            <a:avLst/>
          </a:prstGeom>
          <a:noFill/>
          <a:ln w="12700" cap="flat" cmpd="sng" algn="ctr">
            <a:solidFill>
              <a:srgbClr val="FF0000"/>
            </a:solidFill>
            <a:prstDash val="solid"/>
            <a:round/>
            <a:headEnd type="none" w="sm" len="sm"/>
            <a:tailEnd type="triangle"/>
          </a:ln>
          <a:effectLst/>
        </p:spPr>
      </p:cxnSp>
      <p:cxnSp>
        <p:nvCxnSpPr>
          <p:cNvPr id="176" name="Straight Arrow Connector 175">
            <a:extLst>
              <a:ext uri="{FF2B5EF4-FFF2-40B4-BE49-F238E27FC236}">
                <a16:creationId xmlns:a16="http://schemas.microsoft.com/office/drawing/2014/main" id="{91F24C61-05AA-B54A-4471-690DBDF16DA2}"/>
              </a:ext>
            </a:extLst>
          </p:cNvPr>
          <p:cNvCxnSpPr>
            <a:cxnSpLocks/>
            <a:stCxn id="164" idx="2"/>
          </p:cNvCxnSpPr>
          <p:nvPr/>
        </p:nvCxnSpPr>
        <p:spPr bwMode="auto">
          <a:xfrm>
            <a:off x="1019639" y="2597631"/>
            <a:ext cx="11922" cy="1126644"/>
          </a:xfrm>
          <a:prstGeom prst="straightConnector1">
            <a:avLst/>
          </a:prstGeom>
          <a:noFill/>
          <a:ln w="12700" cap="flat" cmpd="sng" algn="ctr">
            <a:solidFill>
              <a:srgbClr val="FF0000"/>
            </a:solidFill>
            <a:prstDash val="solid"/>
            <a:round/>
            <a:headEnd type="none" w="sm" len="sm"/>
            <a:tailEnd type="triangle"/>
          </a:ln>
          <a:effectLst/>
        </p:spPr>
      </p:cxnSp>
      <p:cxnSp>
        <p:nvCxnSpPr>
          <p:cNvPr id="179" name="Straight Arrow Connector 178">
            <a:extLst>
              <a:ext uri="{FF2B5EF4-FFF2-40B4-BE49-F238E27FC236}">
                <a16:creationId xmlns:a16="http://schemas.microsoft.com/office/drawing/2014/main" id="{859869E2-64D0-DD1A-3C9D-AB3B964AD5BA}"/>
              </a:ext>
            </a:extLst>
          </p:cNvPr>
          <p:cNvCxnSpPr>
            <a:cxnSpLocks/>
            <a:stCxn id="164" idx="2"/>
          </p:cNvCxnSpPr>
          <p:nvPr/>
        </p:nvCxnSpPr>
        <p:spPr bwMode="auto">
          <a:xfrm>
            <a:off x="1019639" y="2597631"/>
            <a:ext cx="1143441" cy="1854207"/>
          </a:xfrm>
          <a:prstGeom prst="straightConnector1">
            <a:avLst/>
          </a:prstGeom>
          <a:noFill/>
          <a:ln w="12700" cap="flat" cmpd="sng" algn="ctr">
            <a:solidFill>
              <a:srgbClr val="FF0000"/>
            </a:solidFill>
            <a:prstDash val="solid"/>
            <a:round/>
            <a:headEnd type="none" w="sm" len="sm"/>
            <a:tailEnd type="triangle"/>
          </a:ln>
          <a:effectLst/>
        </p:spPr>
      </p:cxnSp>
      <p:sp>
        <p:nvSpPr>
          <p:cNvPr id="183" name="TextBox 182">
            <a:extLst>
              <a:ext uri="{FF2B5EF4-FFF2-40B4-BE49-F238E27FC236}">
                <a16:creationId xmlns:a16="http://schemas.microsoft.com/office/drawing/2014/main" id="{67FAF88A-8F92-D810-C67D-8169D3E90CF0}"/>
              </a:ext>
            </a:extLst>
          </p:cNvPr>
          <p:cNvSpPr txBox="1"/>
          <p:nvPr/>
        </p:nvSpPr>
        <p:spPr>
          <a:xfrm>
            <a:off x="2255246" y="1948043"/>
            <a:ext cx="2705508" cy="507831"/>
          </a:xfrm>
          <a:prstGeom prst="rect">
            <a:avLst/>
          </a:prstGeom>
          <a:noFill/>
          <a:ln>
            <a:solidFill>
              <a:schemeClr val="tx1"/>
            </a:solidFill>
          </a:ln>
        </p:spPr>
        <p:txBody>
          <a:bodyPr wrap="square" rtlCol="0">
            <a:spAutoFit/>
          </a:bodyPr>
          <a:lstStyle/>
          <a:p>
            <a:r>
              <a:rPr lang="en-US" sz="900" dirty="0"/>
              <a:t>Counterbore geometry for #10 socket head bolt</a:t>
            </a:r>
          </a:p>
          <a:p>
            <a:r>
              <a:rPr lang="en-US" sz="900" dirty="0"/>
              <a:t>(Ø.314”, .195” deep) </a:t>
            </a:r>
          </a:p>
          <a:p>
            <a:r>
              <a:rPr lang="en-US" sz="900" dirty="0"/>
              <a:t>(Ø.201” THRU)</a:t>
            </a:r>
          </a:p>
        </p:txBody>
      </p:sp>
      <p:cxnSp>
        <p:nvCxnSpPr>
          <p:cNvPr id="184" name="Straight Arrow Connector 183">
            <a:extLst>
              <a:ext uri="{FF2B5EF4-FFF2-40B4-BE49-F238E27FC236}">
                <a16:creationId xmlns:a16="http://schemas.microsoft.com/office/drawing/2014/main" id="{222CB34E-EDE3-6FA3-9A85-4AF22D5ADBE8}"/>
              </a:ext>
            </a:extLst>
          </p:cNvPr>
          <p:cNvCxnSpPr>
            <a:cxnSpLocks/>
            <a:stCxn id="183" idx="2"/>
          </p:cNvCxnSpPr>
          <p:nvPr/>
        </p:nvCxnSpPr>
        <p:spPr bwMode="auto">
          <a:xfrm flipH="1">
            <a:off x="2384315" y="2455874"/>
            <a:ext cx="1223685" cy="661663"/>
          </a:xfrm>
          <a:prstGeom prst="straightConnector1">
            <a:avLst/>
          </a:prstGeom>
          <a:noFill/>
          <a:ln w="12700" cap="flat" cmpd="sng" algn="ctr">
            <a:solidFill>
              <a:schemeClr val="accent1">
                <a:lumMod val="75000"/>
              </a:schemeClr>
            </a:solidFill>
            <a:prstDash val="solid"/>
            <a:round/>
            <a:headEnd type="none" w="sm" len="sm"/>
            <a:tailEnd type="triangle"/>
          </a:ln>
          <a:effectLst/>
        </p:spPr>
      </p:cxnSp>
      <p:cxnSp>
        <p:nvCxnSpPr>
          <p:cNvPr id="188" name="Straight Arrow Connector 187">
            <a:extLst>
              <a:ext uri="{FF2B5EF4-FFF2-40B4-BE49-F238E27FC236}">
                <a16:creationId xmlns:a16="http://schemas.microsoft.com/office/drawing/2014/main" id="{478EE39C-CC6F-8BC8-9FAE-8C2BD35D5907}"/>
              </a:ext>
            </a:extLst>
          </p:cNvPr>
          <p:cNvCxnSpPr>
            <a:cxnSpLocks/>
            <a:stCxn id="183" idx="2"/>
          </p:cNvCxnSpPr>
          <p:nvPr/>
        </p:nvCxnSpPr>
        <p:spPr bwMode="auto">
          <a:xfrm flipH="1">
            <a:off x="1103319" y="2455874"/>
            <a:ext cx="2504681" cy="1995964"/>
          </a:xfrm>
          <a:prstGeom prst="straightConnector1">
            <a:avLst/>
          </a:prstGeom>
          <a:noFill/>
          <a:ln w="12700" cap="flat" cmpd="sng" algn="ctr">
            <a:solidFill>
              <a:schemeClr val="accent1">
                <a:lumMod val="75000"/>
              </a:schemeClr>
            </a:solidFill>
            <a:prstDash val="solid"/>
            <a:round/>
            <a:headEnd type="none" w="sm" len="sm"/>
            <a:tailEnd type="triangle"/>
          </a:ln>
          <a:effectLst/>
        </p:spPr>
      </p:cxnSp>
      <p:cxnSp>
        <p:nvCxnSpPr>
          <p:cNvPr id="191" name="Straight Arrow Connector 190">
            <a:extLst>
              <a:ext uri="{FF2B5EF4-FFF2-40B4-BE49-F238E27FC236}">
                <a16:creationId xmlns:a16="http://schemas.microsoft.com/office/drawing/2014/main" id="{A643377C-5EB4-1ED7-27BA-84D7A6047A59}"/>
              </a:ext>
            </a:extLst>
          </p:cNvPr>
          <p:cNvCxnSpPr>
            <a:cxnSpLocks/>
            <a:stCxn id="52" idx="2"/>
          </p:cNvCxnSpPr>
          <p:nvPr/>
        </p:nvCxnSpPr>
        <p:spPr bwMode="auto">
          <a:xfrm flipH="1">
            <a:off x="7540354" y="1938099"/>
            <a:ext cx="303874" cy="1198725"/>
          </a:xfrm>
          <a:prstGeom prst="straightConnector1">
            <a:avLst/>
          </a:prstGeom>
          <a:noFill/>
          <a:ln w="38100" cap="flat" cmpd="sng" algn="ctr">
            <a:solidFill>
              <a:srgbClr val="FF0000"/>
            </a:solidFill>
            <a:prstDash val="solid"/>
            <a:round/>
            <a:headEnd type="none" w="sm" len="sm"/>
            <a:tailEnd type="triangle"/>
          </a:ln>
          <a:effectLst/>
        </p:spPr>
      </p:cxnSp>
      <p:cxnSp>
        <p:nvCxnSpPr>
          <p:cNvPr id="194" name="Straight Arrow Connector 193">
            <a:extLst>
              <a:ext uri="{FF2B5EF4-FFF2-40B4-BE49-F238E27FC236}">
                <a16:creationId xmlns:a16="http://schemas.microsoft.com/office/drawing/2014/main" id="{458CDB2E-E7BD-0812-39DF-001BB76A577D}"/>
              </a:ext>
            </a:extLst>
          </p:cNvPr>
          <p:cNvCxnSpPr>
            <a:cxnSpLocks/>
            <a:stCxn id="52" idx="2"/>
          </p:cNvCxnSpPr>
          <p:nvPr/>
        </p:nvCxnSpPr>
        <p:spPr bwMode="auto">
          <a:xfrm flipH="1">
            <a:off x="7139147" y="1938099"/>
            <a:ext cx="705081" cy="1585286"/>
          </a:xfrm>
          <a:prstGeom prst="straightConnector1">
            <a:avLst/>
          </a:prstGeom>
          <a:noFill/>
          <a:ln w="38100" cap="flat" cmpd="sng" algn="ctr">
            <a:solidFill>
              <a:srgbClr val="FF0000"/>
            </a:solidFill>
            <a:prstDash val="solid"/>
            <a:round/>
            <a:headEnd type="none" w="sm" len="sm"/>
            <a:tailEnd type="triangle"/>
          </a:ln>
          <a:effectLst/>
        </p:spPr>
      </p:cxnSp>
      <p:cxnSp>
        <p:nvCxnSpPr>
          <p:cNvPr id="199" name="Straight Arrow Connector 198">
            <a:extLst>
              <a:ext uri="{FF2B5EF4-FFF2-40B4-BE49-F238E27FC236}">
                <a16:creationId xmlns:a16="http://schemas.microsoft.com/office/drawing/2014/main" id="{D7EF3C08-AD38-71F0-755D-366D7E614B37}"/>
              </a:ext>
            </a:extLst>
          </p:cNvPr>
          <p:cNvCxnSpPr>
            <a:cxnSpLocks/>
          </p:cNvCxnSpPr>
          <p:nvPr/>
        </p:nvCxnSpPr>
        <p:spPr bwMode="auto">
          <a:xfrm flipH="1">
            <a:off x="10647524" y="1914393"/>
            <a:ext cx="385555" cy="1727148"/>
          </a:xfrm>
          <a:prstGeom prst="straightConnector1">
            <a:avLst/>
          </a:prstGeom>
          <a:noFill/>
          <a:ln w="38100" cap="flat" cmpd="sng" algn="ctr">
            <a:solidFill>
              <a:srgbClr val="FF0000"/>
            </a:solidFill>
            <a:prstDash val="solid"/>
            <a:round/>
            <a:headEnd type="none" w="sm" len="sm"/>
            <a:tailEnd type="triangle"/>
          </a:ln>
          <a:effectLst/>
        </p:spPr>
      </p:cxnSp>
      <p:cxnSp>
        <p:nvCxnSpPr>
          <p:cNvPr id="200" name="Straight Arrow Connector 199">
            <a:extLst>
              <a:ext uri="{FF2B5EF4-FFF2-40B4-BE49-F238E27FC236}">
                <a16:creationId xmlns:a16="http://schemas.microsoft.com/office/drawing/2014/main" id="{1B354A58-5FAE-E865-2393-AD33276A3AE0}"/>
              </a:ext>
            </a:extLst>
          </p:cNvPr>
          <p:cNvCxnSpPr>
            <a:cxnSpLocks/>
          </p:cNvCxnSpPr>
          <p:nvPr/>
        </p:nvCxnSpPr>
        <p:spPr bwMode="auto">
          <a:xfrm flipH="1">
            <a:off x="10234742" y="1938099"/>
            <a:ext cx="798337" cy="1198725"/>
          </a:xfrm>
          <a:prstGeom prst="straightConnector1">
            <a:avLst/>
          </a:prstGeom>
          <a:noFill/>
          <a:ln w="38100" cap="flat" cmpd="sng" algn="ctr">
            <a:solidFill>
              <a:srgbClr val="FF0000"/>
            </a:solidFill>
            <a:prstDash val="solid"/>
            <a:round/>
            <a:headEnd type="none" w="sm" len="sm"/>
            <a:tailEnd type="triangle"/>
          </a:ln>
          <a:effectLst/>
        </p:spPr>
      </p:cxnSp>
      <p:sp>
        <p:nvSpPr>
          <p:cNvPr id="219" name="TextBox 218">
            <a:extLst>
              <a:ext uri="{FF2B5EF4-FFF2-40B4-BE49-F238E27FC236}">
                <a16:creationId xmlns:a16="http://schemas.microsoft.com/office/drawing/2014/main" id="{4D94CA9D-13BB-84C4-783D-9B9D75A49751}"/>
              </a:ext>
            </a:extLst>
          </p:cNvPr>
          <p:cNvSpPr txBox="1"/>
          <p:nvPr/>
        </p:nvSpPr>
        <p:spPr>
          <a:xfrm>
            <a:off x="25992" y="5868032"/>
            <a:ext cx="6336708" cy="523220"/>
          </a:xfrm>
          <a:prstGeom prst="rect">
            <a:avLst/>
          </a:prstGeom>
          <a:noFill/>
          <a:ln>
            <a:solidFill>
              <a:schemeClr val="tx1"/>
            </a:solidFill>
          </a:ln>
        </p:spPr>
        <p:txBody>
          <a:bodyPr wrap="square">
            <a:spAutoFit/>
          </a:bodyPr>
          <a:lstStyle/>
          <a:p>
            <a:r>
              <a:rPr lang="en-US" sz="1400" dirty="0"/>
              <a:t>Detailed dimensions of the Swingarm Spacer can be found in the CAD model. </a:t>
            </a:r>
            <a:r>
              <a:rPr lang="en-US" sz="1400" b="1" dirty="0"/>
              <a:t>Teams are responsible for providing their own mounting hardware.</a:t>
            </a:r>
          </a:p>
        </p:txBody>
      </p:sp>
    </p:spTree>
    <p:extLst>
      <p:ext uri="{BB962C8B-B14F-4D97-AF65-F5344CB8AC3E}">
        <p14:creationId xmlns:p14="http://schemas.microsoft.com/office/powerpoint/2010/main" val="26263651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DB6151-2053-57BE-6468-ED69F53923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9F3A0C-9BD2-3110-9644-6AAC58626EE5}"/>
              </a:ext>
            </a:extLst>
          </p:cNvPr>
          <p:cNvSpPr>
            <a:spLocks noGrp="1"/>
          </p:cNvSpPr>
          <p:nvPr>
            <p:ph type="title"/>
          </p:nvPr>
        </p:nvSpPr>
        <p:spPr/>
        <p:txBody>
          <a:bodyPr/>
          <a:lstStyle/>
          <a:p>
            <a:r>
              <a:rPr lang="en-US" dirty="0"/>
              <a:t>Utility Belt Assembly Drawing</a:t>
            </a:r>
          </a:p>
        </p:txBody>
      </p:sp>
      <p:sp>
        <p:nvSpPr>
          <p:cNvPr id="54" name="TextBox 53">
            <a:extLst>
              <a:ext uri="{FF2B5EF4-FFF2-40B4-BE49-F238E27FC236}">
                <a16:creationId xmlns:a16="http://schemas.microsoft.com/office/drawing/2014/main" id="{516C38E3-7325-7044-2C2F-ADC414DB5BFC}"/>
              </a:ext>
            </a:extLst>
          </p:cNvPr>
          <p:cNvSpPr txBox="1"/>
          <p:nvPr/>
        </p:nvSpPr>
        <p:spPr>
          <a:xfrm>
            <a:off x="2927015" y="1112852"/>
            <a:ext cx="2275384" cy="369332"/>
          </a:xfrm>
          <a:prstGeom prst="rect">
            <a:avLst/>
          </a:prstGeom>
          <a:noFill/>
        </p:spPr>
        <p:txBody>
          <a:bodyPr wrap="square" rtlCol="0">
            <a:spAutoFit/>
          </a:bodyPr>
          <a:lstStyle/>
          <a:p>
            <a:r>
              <a:rPr lang="en-US" sz="1800" b="1" dirty="0"/>
              <a:t>REFERENCE VIEW</a:t>
            </a:r>
          </a:p>
        </p:txBody>
      </p:sp>
      <p:graphicFrame>
        <p:nvGraphicFramePr>
          <p:cNvPr id="65" name="Table 64">
            <a:extLst>
              <a:ext uri="{FF2B5EF4-FFF2-40B4-BE49-F238E27FC236}">
                <a16:creationId xmlns:a16="http://schemas.microsoft.com/office/drawing/2014/main" id="{23E2E83D-D54B-454F-613E-A97DBD4FE065}"/>
              </a:ext>
            </a:extLst>
          </p:cNvPr>
          <p:cNvGraphicFramePr>
            <a:graphicFrameLocks noGrp="1"/>
          </p:cNvGraphicFramePr>
          <p:nvPr>
            <p:extLst>
              <p:ext uri="{D42A27DB-BD31-4B8C-83A1-F6EECF244321}">
                <p14:modId xmlns:p14="http://schemas.microsoft.com/office/powerpoint/2010/main" val="4228799032"/>
              </p:ext>
            </p:extLst>
          </p:nvPr>
        </p:nvGraphicFramePr>
        <p:xfrm>
          <a:off x="7917061" y="4317141"/>
          <a:ext cx="4274939" cy="2092881"/>
        </p:xfrm>
        <a:graphic>
          <a:graphicData uri="http://schemas.openxmlformats.org/drawingml/2006/table">
            <a:tbl>
              <a:tblPr>
                <a:tableStyleId>{5C22544A-7EE6-4342-B048-85BDC9FD1C3A}</a:tableStyleId>
              </a:tblPr>
              <a:tblGrid>
                <a:gridCol w="2034210">
                  <a:extLst>
                    <a:ext uri="{9D8B030D-6E8A-4147-A177-3AD203B41FA5}">
                      <a16:colId xmlns:a16="http://schemas.microsoft.com/office/drawing/2014/main" val="3417173257"/>
                    </a:ext>
                  </a:extLst>
                </a:gridCol>
                <a:gridCol w="1414653">
                  <a:extLst>
                    <a:ext uri="{9D8B030D-6E8A-4147-A177-3AD203B41FA5}">
                      <a16:colId xmlns:a16="http://schemas.microsoft.com/office/drawing/2014/main" val="4103996881"/>
                    </a:ext>
                  </a:extLst>
                </a:gridCol>
                <a:gridCol w="826076">
                  <a:extLst>
                    <a:ext uri="{9D8B030D-6E8A-4147-A177-3AD203B41FA5}">
                      <a16:colId xmlns:a16="http://schemas.microsoft.com/office/drawing/2014/main" val="875236905"/>
                    </a:ext>
                  </a:extLst>
                </a:gridCol>
              </a:tblGrid>
              <a:tr h="296849">
                <a:tc>
                  <a:txBody>
                    <a:bodyPr/>
                    <a:lstStyle/>
                    <a:p>
                      <a:pPr algn="ctr"/>
                      <a:r>
                        <a:rPr lang="en-US" sz="1200" dirty="0"/>
                        <a:t>Passive Capture Tool Dock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dirty="0"/>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8877098"/>
                  </a:ext>
                </a:extLst>
              </a:tr>
              <a:tr h="296849">
                <a:tc>
                  <a:txBody>
                    <a:bodyPr/>
                    <a:lstStyle/>
                    <a:p>
                      <a:pPr algn="ctr"/>
                      <a:r>
                        <a:rPr lang="en-US" sz="1200" dirty="0"/>
                        <a:t>Swingarm Spacer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dirty="0"/>
                        <a:t>Tough PLA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dirty="0"/>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43958721"/>
                  </a:ext>
                </a:extLst>
              </a:tr>
              <a:tr h="296849">
                <a:tc>
                  <a:txBody>
                    <a:bodyPr/>
                    <a:lstStyle/>
                    <a:p>
                      <a:pPr algn="ctr"/>
                      <a:r>
                        <a:rPr lang="en-US" sz="1200" dirty="0"/>
                        <a:t>Swingarm (Right)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dirty="0"/>
                        <a:t>Aluminum 6061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dirty="0"/>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94298312"/>
                  </a:ext>
                </a:extLst>
              </a:tr>
              <a:tr h="309163">
                <a:tc>
                  <a:txBody>
                    <a:bodyPr/>
                    <a:lstStyle/>
                    <a:p>
                      <a:pPr algn="ctr"/>
                      <a:r>
                        <a:rPr lang="en-US" sz="1200" dirty="0"/>
                        <a:t>Tool Belt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84260581"/>
                  </a:ext>
                </a:extLst>
              </a:tr>
              <a:tr h="296852">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dirty="0"/>
                        <a:t>Weight Belt Base Plate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dirty="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81568682"/>
                  </a:ext>
                </a:extLst>
              </a:tr>
              <a:tr h="296852">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dirty="0" err="1"/>
                        <a:t>RitFit</a:t>
                      </a:r>
                      <a:r>
                        <a:rPr lang="en-US" sz="1200" dirty="0"/>
                        <a:t> Large Weight Belt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dirty="0"/>
                        <a:t>Nylon, Stainless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95867039"/>
                  </a:ext>
                </a:extLst>
              </a:tr>
              <a:tr h="299467">
                <a:tc>
                  <a:txBody>
                    <a:bodyPr/>
                    <a:lstStyle/>
                    <a:p>
                      <a:pPr algn="ctr"/>
                      <a:r>
                        <a:rPr lang="en-US" sz="1200" dirty="0"/>
                        <a:t>Part Name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algn="ctr"/>
                      <a:r>
                        <a:rPr lang="en-US" sz="1200" dirty="0"/>
                        <a:t>Material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algn="ctr"/>
                      <a:r>
                        <a:rPr lang="en-US" sz="1200" dirty="0"/>
                        <a:t>Item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810753238"/>
                  </a:ext>
                </a:extLst>
              </a:tr>
            </a:tbl>
          </a:graphicData>
        </a:graphic>
      </p:graphicFrame>
      <p:pic>
        <p:nvPicPr>
          <p:cNvPr id="41" name="Picture 40">
            <a:extLst>
              <a:ext uri="{FF2B5EF4-FFF2-40B4-BE49-F238E27FC236}">
                <a16:creationId xmlns:a16="http://schemas.microsoft.com/office/drawing/2014/main" id="{D1303047-1617-B940-2CD5-8D695C18AE06}"/>
              </a:ext>
            </a:extLst>
          </p:cNvPr>
          <p:cNvPicPr>
            <a:picLocks noChangeAspect="1"/>
          </p:cNvPicPr>
          <p:nvPr/>
        </p:nvPicPr>
        <p:blipFill>
          <a:blip r:embed="rId3"/>
          <a:stretch>
            <a:fillRect/>
          </a:stretch>
        </p:blipFill>
        <p:spPr>
          <a:xfrm>
            <a:off x="579054" y="1548349"/>
            <a:ext cx="6963230" cy="46074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2" name="Oval 41">
            <a:extLst>
              <a:ext uri="{FF2B5EF4-FFF2-40B4-BE49-F238E27FC236}">
                <a16:creationId xmlns:a16="http://schemas.microsoft.com/office/drawing/2014/main" id="{662AC3BC-BE22-3E3F-79D9-2F2CD341F253}"/>
              </a:ext>
            </a:extLst>
          </p:cNvPr>
          <p:cNvSpPr/>
          <p:nvPr/>
        </p:nvSpPr>
        <p:spPr bwMode="auto">
          <a:xfrm>
            <a:off x="1374831" y="2893947"/>
            <a:ext cx="365761" cy="369332"/>
          </a:xfrm>
          <a:prstGeom prst="ellipse">
            <a:avLst/>
          </a:prstGeom>
          <a:noFill/>
          <a:ln w="38100"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r>
              <a:rPr lang="en-US" dirty="0">
                <a:latin typeface="Arial" charset="0"/>
              </a:rPr>
              <a:t>2</a:t>
            </a:r>
            <a:endParaRPr kumimoji="0" lang="en-US" sz="1400" i="0" u="none" strike="noStrike" cap="none" normalizeH="0" baseline="0" dirty="0">
              <a:ln>
                <a:noFill/>
              </a:ln>
              <a:solidFill>
                <a:schemeClr val="tx1"/>
              </a:solidFill>
              <a:effectLst/>
              <a:latin typeface="Arial" charset="0"/>
            </a:endParaRPr>
          </a:p>
        </p:txBody>
      </p:sp>
      <p:cxnSp>
        <p:nvCxnSpPr>
          <p:cNvPr id="43" name="Straight Arrow Connector 42">
            <a:extLst>
              <a:ext uri="{FF2B5EF4-FFF2-40B4-BE49-F238E27FC236}">
                <a16:creationId xmlns:a16="http://schemas.microsoft.com/office/drawing/2014/main" id="{ED9A94A8-A5F6-402C-4EFF-A0D67B072685}"/>
              </a:ext>
            </a:extLst>
          </p:cNvPr>
          <p:cNvCxnSpPr>
            <a:cxnSpLocks/>
            <a:stCxn id="42" idx="5"/>
          </p:cNvCxnSpPr>
          <p:nvPr/>
        </p:nvCxnSpPr>
        <p:spPr bwMode="auto">
          <a:xfrm>
            <a:off x="1687028" y="3209192"/>
            <a:ext cx="370372" cy="385530"/>
          </a:xfrm>
          <a:prstGeom prst="straightConnector1">
            <a:avLst/>
          </a:prstGeom>
          <a:noFill/>
          <a:ln w="28575" cap="flat" cmpd="sng" algn="ctr">
            <a:solidFill>
              <a:srgbClr val="FF0000"/>
            </a:solidFill>
            <a:prstDash val="solid"/>
            <a:round/>
            <a:headEnd type="none" w="sm" len="sm"/>
            <a:tailEnd type="triangle"/>
          </a:ln>
          <a:effectLst/>
        </p:spPr>
      </p:cxnSp>
      <p:sp>
        <p:nvSpPr>
          <p:cNvPr id="51" name="Oval 50">
            <a:extLst>
              <a:ext uri="{FF2B5EF4-FFF2-40B4-BE49-F238E27FC236}">
                <a16:creationId xmlns:a16="http://schemas.microsoft.com/office/drawing/2014/main" id="{0F748349-7181-682E-D9CA-D244CB92C4D3}"/>
              </a:ext>
            </a:extLst>
          </p:cNvPr>
          <p:cNvSpPr/>
          <p:nvPr/>
        </p:nvSpPr>
        <p:spPr bwMode="auto">
          <a:xfrm>
            <a:off x="4836638" y="5281406"/>
            <a:ext cx="365761" cy="369332"/>
          </a:xfrm>
          <a:prstGeom prst="ellipse">
            <a:avLst/>
          </a:prstGeom>
          <a:noFill/>
          <a:ln w="38100"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r>
              <a:rPr kumimoji="0" lang="en-US" sz="1400" i="0" u="none" strike="noStrike" cap="none" normalizeH="0" baseline="0" dirty="0">
                <a:ln>
                  <a:noFill/>
                </a:ln>
                <a:solidFill>
                  <a:schemeClr val="tx1"/>
                </a:solidFill>
                <a:effectLst/>
                <a:latin typeface="Arial" charset="0"/>
              </a:rPr>
              <a:t>3</a:t>
            </a:r>
          </a:p>
        </p:txBody>
      </p:sp>
      <p:cxnSp>
        <p:nvCxnSpPr>
          <p:cNvPr id="63" name="Straight Arrow Connector 62">
            <a:extLst>
              <a:ext uri="{FF2B5EF4-FFF2-40B4-BE49-F238E27FC236}">
                <a16:creationId xmlns:a16="http://schemas.microsoft.com/office/drawing/2014/main" id="{ADECE028-043C-5497-2BEF-BBA472758835}"/>
              </a:ext>
            </a:extLst>
          </p:cNvPr>
          <p:cNvCxnSpPr>
            <a:cxnSpLocks/>
            <a:stCxn id="51" idx="1"/>
          </p:cNvCxnSpPr>
          <p:nvPr/>
        </p:nvCxnSpPr>
        <p:spPr bwMode="auto">
          <a:xfrm flipH="1" flipV="1">
            <a:off x="4690532" y="4601415"/>
            <a:ext cx="199670" cy="734078"/>
          </a:xfrm>
          <a:prstGeom prst="straightConnector1">
            <a:avLst/>
          </a:prstGeom>
          <a:noFill/>
          <a:ln w="28575" cap="flat" cmpd="sng" algn="ctr">
            <a:solidFill>
              <a:srgbClr val="FF0000"/>
            </a:solidFill>
            <a:prstDash val="solid"/>
            <a:round/>
            <a:headEnd type="none" w="sm" len="sm"/>
            <a:tailEnd type="triangle"/>
          </a:ln>
          <a:effectLst/>
        </p:spPr>
      </p:cxnSp>
      <p:sp>
        <p:nvSpPr>
          <p:cNvPr id="75" name="Oval 74">
            <a:extLst>
              <a:ext uri="{FF2B5EF4-FFF2-40B4-BE49-F238E27FC236}">
                <a16:creationId xmlns:a16="http://schemas.microsoft.com/office/drawing/2014/main" id="{7B5EFE77-DE0C-00EF-058D-17B3CCAD0CB4}"/>
              </a:ext>
            </a:extLst>
          </p:cNvPr>
          <p:cNvSpPr/>
          <p:nvPr/>
        </p:nvSpPr>
        <p:spPr bwMode="auto">
          <a:xfrm>
            <a:off x="1332475" y="4395966"/>
            <a:ext cx="365181" cy="369332"/>
          </a:xfrm>
          <a:prstGeom prst="ellipse">
            <a:avLst/>
          </a:prstGeom>
          <a:noFill/>
          <a:ln w="38100"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r>
              <a:rPr kumimoji="0" lang="en-US" sz="1400" i="0" u="none" strike="noStrike" cap="none" normalizeH="0" baseline="0" dirty="0">
                <a:ln>
                  <a:noFill/>
                </a:ln>
                <a:solidFill>
                  <a:schemeClr val="tx1"/>
                </a:solidFill>
                <a:effectLst/>
                <a:latin typeface="Arial" charset="0"/>
              </a:rPr>
              <a:t>4</a:t>
            </a:r>
          </a:p>
        </p:txBody>
      </p:sp>
      <p:cxnSp>
        <p:nvCxnSpPr>
          <p:cNvPr id="77" name="Straight Arrow Connector 76">
            <a:extLst>
              <a:ext uri="{FF2B5EF4-FFF2-40B4-BE49-F238E27FC236}">
                <a16:creationId xmlns:a16="http://schemas.microsoft.com/office/drawing/2014/main" id="{694B2D97-EB6C-E160-6300-970D4437D126}"/>
              </a:ext>
            </a:extLst>
          </p:cNvPr>
          <p:cNvCxnSpPr>
            <a:cxnSpLocks/>
            <a:stCxn id="75" idx="3"/>
          </p:cNvCxnSpPr>
          <p:nvPr/>
        </p:nvCxnSpPr>
        <p:spPr bwMode="auto">
          <a:xfrm flipH="1">
            <a:off x="1009650" y="4711211"/>
            <a:ext cx="376305" cy="422764"/>
          </a:xfrm>
          <a:prstGeom prst="straightConnector1">
            <a:avLst/>
          </a:prstGeom>
          <a:noFill/>
          <a:ln w="28575" cap="flat" cmpd="sng" algn="ctr">
            <a:solidFill>
              <a:srgbClr val="FF0000"/>
            </a:solidFill>
            <a:prstDash val="solid"/>
            <a:round/>
            <a:headEnd type="none" w="sm" len="sm"/>
            <a:tailEnd type="triangle"/>
          </a:ln>
          <a:effectLst/>
        </p:spPr>
      </p:cxnSp>
      <p:sp>
        <p:nvSpPr>
          <p:cNvPr id="82" name="Oval 81">
            <a:extLst>
              <a:ext uri="{FF2B5EF4-FFF2-40B4-BE49-F238E27FC236}">
                <a16:creationId xmlns:a16="http://schemas.microsoft.com/office/drawing/2014/main" id="{458A5C1A-ED3F-B9F2-8168-EEB36C85C20E}"/>
              </a:ext>
            </a:extLst>
          </p:cNvPr>
          <p:cNvSpPr/>
          <p:nvPr/>
        </p:nvSpPr>
        <p:spPr bwMode="auto">
          <a:xfrm>
            <a:off x="6590275" y="1700419"/>
            <a:ext cx="365181" cy="369332"/>
          </a:xfrm>
          <a:prstGeom prst="ellipse">
            <a:avLst/>
          </a:prstGeom>
          <a:noFill/>
          <a:ln w="38100"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r>
              <a:rPr lang="en-US" dirty="0">
                <a:latin typeface="Arial" charset="0"/>
              </a:rPr>
              <a:t>1</a:t>
            </a:r>
            <a:endParaRPr kumimoji="0" lang="en-US" sz="1400" i="0" u="none" strike="noStrike" cap="none" normalizeH="0" baseline="0" dirty="0">
              <a:ln>
                <a:noFill/>
              </a:ln>
              <a:solidFill>
                <a:schemeClr val="tx1"/>
              </a:solidFill>
              <a:effectLst/>
              <a:latin typeface="Arial" charset="0"/>
            </a:endParaRPr>
          </a:p>
        </p:txBody>
      </p:sp>
      <p:cxnSp>
        <p:nvCxnSpPr>
          <p:cNvPr id="83" name="Straight Arrow Connector 82">
            <a:extLst>
              <a:ext uri="{FF2B5EF4-FFF2-40B4-BE49-F238E27FC236}">
                <a16:creationId xmlns:a16="http://schemas.microsoft.com/office/drawing/2014/main" id="{4560A42B-B169-B63E-FFA7-313DD4D98521}"/>
              </a:ext>
            </a:extLst>
          </p:cNvPr>
          <p:cNvCxnSpPr>
            <a:cxnSpLocks/>
            <a:stCxn id="82" idx="2"/>
          </p:cNvCxnSpPr>
          <p:nvPr/>
        </p:nvCxnSpPr>
        <p:spPr bwMode="auto">
          <a:xfrm flipH="1">
            <a:off x="5781675" y="1885085"/>
            <a:ext cx="808600" cy="130579"/>
          </a:xfrm>
          <a:prstGeom prst="straightConnector1">
            <a:avLst/>
          </a:prstGeom>
          <a:noFill/>
          <a:ln w="28575" cap="flat" cmpd="sng" algn="ctr">
            <a:solidFill>
              <a:srgbClr val="FF0000"/>
            </a:solidFill>
            <a:prstDash val="solid"/>
            <a:round/>
            <a:headEnd type="none" w="sm" len="sm"/>
            <a:tailEnd type="triangle"/>
          </a:ln>
          <a:effectLst/>
        </p:spPr>
      </p:cxnSp>
      <p:sp>
        <p:nvSpPr>
          <p:cNvPr id="89" name="TextBox 88">
            <a:extLst>
              <a:ext uri="{FF2B5EF4-FFF2-40B4-BE49-F238E27FC236}">
                <a16:creationId xmlns:a16="http://schemas.microsoft.com/office/drawing/2014/main" id="{6021BD03-6B0F-3A7C-DEB5-5F55B3BB86F1}"/>
              </a:ext>
            </a:extLst>
          </p:cNvPr>
          <p:cNvSpPr txBox="1"/>
          <p:nvPr/>
        </p:nvSpPr>
        <p:spPr>
          <a:xfrm>
            <a:off x="8748188" y="1700419"/>
            <a:ext cx="2243661" cy="707886"/>
          </a:xfrm>
          <a:prstGeom prst="rect">
            <a:avLst/>
          </a:prstGeom>
          <a:noFill/>
          <a:ln>
            <a:solidFill>
              <a:schemeClr val="tx1"/>
            </a:solidFill>
          </a:ln>
        </p:spPr>
        <p:txBody>
          <a:bodyPr wrap="square" rtlCol="0">
            <a:spAutoFit/>
          </a:bodyPr>
          <a:lstStyle/>
          <a:p>
            <a:pPr algn="ctr"/>
            <a:r>
              <a:rPr lang="en-US" sz="1000" dirty="0"/>
              <a:t>NOTES</a:t>
            </a:r>
          </a:p>
          <a:p>
            <a:endParaRPr lang="en-US" sz="1000" dirty="0"/>
          </a:p>
          <a:p>
            <a:pPr marL="171450" indent="-171450">
              <a:buFont typeface="Arial" panose="020B0604020202020204" pitchFamily="34" charset="0"/>
              <a:buChar char="•"/>
            </a:pPr>
            <a:r>
              <a:rPr lang="en-US" sz="1000" dirty="0"/>
              <a:t>Swingarm Spacer not shown</a:t>
            </a:r>
          </a:p>
          <a:p>
            <a:pPr marL="171450" indent="-171450">
              <a:buFont typeface="Arial" panose="020B0604020202020204" pitchFamily="34" charset="0"/>
              <a:buChar char="•"/>
            </a:pPr>
            <a:r>
              <a:rPr lang="en-US" sz="1000" dirty="0"/>
              <a:t>Swingarm rotation axis shown</a:t>
            </a:r>
          </a:p>
        </p:txBody>
      </p:sp>
      <p:cxnSp>
        <p:nvCxnSpPr>
          <p:cNvPr id="91" name="Straight Connector 90">
            <a:extLst>
              <a:ext uri="{FF2B5EF4-FFF2-40B4-BE49-F238E27FC236}">
                <a16:creationId xmlns:a16="http://schemas.microsoft.com/office/drawing/2014/main" id="{BCA02390-D17A-A39F-884E-A57B205B1B24}"/>
              </a:ext>
            </a:extLst>
          </p:cNvPr>
          <p:cNvCxnSpPr>
            <a:cxnSpLocks/>
          </p:cNvCxnSpPr>
          <p:nvPr/>
        </p:nvCxnSpPr>
        <p:spPr bwMode="auto">
          <a:xfrm>
            <a:off x="3048000" y="4922593"/>
            <a:ext cx="238125" cy="954332"/>
          </a:xfrm>
          <a:prstGeom prst="line">
            <a:avLst/>
          </a:prstGeom>
          <a:noFill/>
          <a:ln w="38100" cap="flat" cmpd="sng" algn="ctr">
            <a:solidFill>
              <a:srgbClr val="FF0000"/>
            </a:solidFill>
            <a:prstDash val="sysDash"/>
            <a:round/>
            <a:headEnd type="none" w="sm" len="sm"/>
            <a:tailEnd type="none" w="sm" len="sm"/>
          </a:ln>
          <a:effectLst/>
        </p:spPr>
      </p:cxnSp>
      <p:sp>
        <p:nvSpPr>
          <p:cNvPr id="104" name="Arrow: U-Turn 103">
            <a:extLst>
              <a:ext uri="{FF2B5EF4-FFF2-40B4-BE49-F238E27FC236}">
                <a16:creationId xmlns:a16="http://schemas.microsoft.com/office/drawing/2014/main" id="{71D6D281-2412-17BF-3096-609FB37F1BA3}"/>
              </a:ext>
            </a:extLst>
          </p:cNvPr>
          <p:cNvSpPr/>
          <p:nvPr/>
        </p:nvSpPr>
        <p:spPr bwMode="auto">
          <a:xfrm rot="9060122" flipH="1">
            <a:off x="3014001" y="5614404"/>
            <a:ext cx="597380" cy="513344"/>
          </a:xfrm>
          <a:prstGeom prst="uturnArrow">
            <a:avLst>
              <a:gd name="adj1" fmla="val 25000"/>
              <a:gd name="adj2" fmla="val 25000"/>
              <a:gd name="adj3" fmla="val 25000"/>
              <a:gd name="adj4" fmla="val 48455"/>
              <a:gd name="adj5" fmla="val 75000"/>
            </a:avLst>
          </a:prstGeom>
          <a:solidFill>
            <a:srgbClr val="FF0000"/>
          </a:solidFill>
          <a:ln w="9525"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21458877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E5FB9-C3AE-4752-F436-6A7A14084C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2D6EFB-3B5F-1E58-2477-0F85D4E211BD}"/>
              </a:ext>
            </a:extLst>
          </p:cNvPr>
          <p:cNvSpPr>
            <a:spLocks noGrp="1"/>
          </p:cNvSpPr>
          <p:nvPr>
            <p:ph type="title"/>
          </p:nvPr>
        </p:nvSpPr>
        <p:spPr/>
        <p:txBody>
          <a:bodyPr/>
          <a:lstStyle/>
          <a:p>
            <a:r>
              <a:rPr lang="en-US" dirty="0"/>
              <a:t>PGT Mockup Dimensions</a:t>
            </a:r>
          </a:p>
        </p:txBody>
      </p:sp>
      <p:sp>
        <p:nvSpPr>
          <p:cNvPr id="125" name="TextBox 124">
            <a:extLst>
              <a:ext uri="{FF2B5EF4-FFF2-40B4-BE49-F238E27FC236}">
                <a16:creationId xmlns:a16="http://schemas.microsoft.com/office/drawing/2014/main" id="{9B096392-36ED-3E2A-FB52-A255D182EE2B}"/>
              </a:ext>
            </a:extLst>
          </p:cNvPr>
          <p:cNvSpPr txBox="1"/>
          <p:nvPr/>
        </p:nvSpPr>
        <p:spPr>
          <a:xfrm>
            <a:off x="2870872" y="4037651"/>
            <a:ext cx="3057255" cy="276999"/>
          </a:xfrm>
          <a:prstGeom prst="rect">
            <a:avLst/>
          </a:prstGeom>
          <a:noFill/>
          <a:ln>
            <a:solidFill>
              <a:schemeClr val="tx1"/>
            </a:solidFill>
          </a:ln>
        </p:spPr>
        <p:txBody>
          <a:bodyPr wrap="square" rtlCol="0">
            <a:spAutoFit/>
          </a:bodyPr>
          <a:lstStyle/>
          <a:p>
            <a:r>
              <a:rPr lang="en-US" sz="1200" dirty="0"/>
              <a:t>1” x 1” hole pattern, mirrored on both sides</a:t>
            </a:r>
          </a:p>
        </p:txBody>
      </p:sp>
      <p:grpSp>
        <p:nvGrpSpPr>
          <p:cNvPr id="145" name="Group 144">
            <a:extLst>
              <a:ext uri="{FF2B5EF4-FFF2-40B4-BE49-F238E27FC236}">
                <a16:creationId xmlns:a16="http://schemas.microsoft.com/office/drawing/2014/main" id="{717F0F13-9373-E40D-D9D0-05A3D531910A}"/>
              </a:ext>
            </a:extLst>
          </p:cNvPr>
          <p:cNvGrpSpPr/>
          <p:nvPr/>
        </p:nvGrpSpPr>
        <p:grpSpPr>
          <a:xfrm>
            <a:off x="3162118" y="1071212"/>
            <a:ext cx="5415792" cy="5382255"/>
            <a:chOff x="3843650" y="752571"/>
            <a:chExt cx="5415792" cy="5382255"/>
          </a:xfrm>
        </p:grpSpPr>
        <p:sp>
          <p:nvSpPr>
            <p:cNvPr id="105" name="TextBox 104">
              <a:extLst>
                <a:ext uri="{FF2B5EF4-FFF2-40B4-BE49-F238E27FC236}">
                  <a16:creationId xmlns:a16="http://schemas.microsoft.com/office/drawing/2014/main" id="{9DD8BD58-F0D2-3E07-952A-03CC4D04B09B}"/>
                </a:ext>
              </a:extLst>
            </p:cNvPr>
            <p:cNvSpPr txBox="1"/>
            <p:nvPr/>
          </p:nvSpPr>
          <p:spPr>
            <a:xfrm>
              <a:off x="7908076" y="5919382"/>
              <a:ext cx="518972" cy="215444"/>
            </a:xfrm>
            <a:prstGeom prst="rect">
              <a:avLst/>
            </a:prstGeom>
            <a:noFill/>
          </p:spPr>
          <p:txBody>
            <a:bodyPr wrap="square" rtlCol="0">
              <a:spAutoFit/>
            </a:bodyPr>
            <a:lstStyle/>
            <a:p>
              <a:r>
                <a:rPr lang="en-US" sz="800" dirty="0"/>
                <a:t>3.5 in</a:t>
              </a:r>
            </a:p>
          </p:txBody>
        </p:sp>
        <p:grpSp>
          <p:nvGrpSpPr>
            <p:cNvPr id="144" name="Group 143">
              <a:extLst>
                <a:ext uri="{FF2B5EF4-FFF2-40B4-BE49-F238E27FC236}">
                  <a16:creationId xmlns:a16="http://schemas.microsoft.com/office/drawing/2014/main" id="{CEA47146-6EB2-F807-4A49-3D1874331FE7}"/>
                </a:ext>
              </a:extLst>
            </p:cNvPr>
            <p:cNvGrpSpPr/>
            <p:nvPr/>
          </p:nvGrpSpPr>
          <p:grpSpPr>
            <a:xfrm>
              <a:off x="3843650" y="752571"/>
              <a:ext cx="5415792" cy="5283436"/>
              <a:chOff x="5132679" y="1021642"/>
              <a:chExt cx="5415792" cy="5283436"/>
            </a:xfrm>
          </p:grpSpPr>
          <p:grpSp>
            <p:nvGrpSpPr>
              <p:cNvPr id="81" name="Group 80">
                <a:extLst>
                  <a:ext uri="{FF2B5EF4-FFF2-40B4-BE49-F238E27FC236}">
                    <a16:creationId xmlns:a16="http://schemas.microsoft.com/office/drawing/2014/main" id="{499645FB-9E30-9739-F6F1-74DC832201CB}"/>
                  </a:ext>
                </a:extLst>
              </p:cNvPr>
              <p:cNvGrpSpPr/>
              <p:nvPr/>
            </p:nvGrpSpPr>
            <p:grpSpPr>
              <a:xfrm>
                <a:off x="5132679" y="1021642"/>
                <a:ext cx="5415792" cy="5126293"/>
                <a:chOff x="132896" y="749720"/>
                <a:chExt cx="5415792" cy="5126293"/>
              </a:xfrm>
            </p:grpSpPr>
            <p:sp>
              <p:nvSpPr>
                <p:cNvPr id="52" name="TextBox 51">
                  <a:extLst>
                    <a:ext uri="{FF2B5EF4-FFF2-40B4-BE49-F238E27FC236}">
                      <a16:creationId xmlns:a16="http://schemas.microsoft.com/office/drawing/2014/main" id="{6D893ED3-1A4A-5007-B0AE-70FA509F33EE}"/>
                    </a:ext>
                  </a:extLst>
                </p:cNvPr>
                <p:cNvSpPr txBox="1"/>
                <p:nvPr/>
              </p:nvSpPr>
              <p:spPr>
                <a:xfrm>
                  <a:off x="3015131" y="749720"/>
                  <a:ext cx="518972" cy="215444"/>
                </a:xfrm>
                <a:prstGeom prst="rect">
                  <a:avLst/>
                </a:prstGeom>
                <a:noFill/>
              </p:spPr>
              <p:txBody>
                <a:bodyPr wrap="square" rtlCol="0">
                  <a:spAutoFit/>
                </a:bodyPr>
                <a:lstStyle/>
                <a:p>
                  <a:r>
                    <a:rPr lang="en-US" sz="800" dirty="0"/>
                    <a:t>12.5 in</a:t>
                  </a:r>
                </a:p>
              </p:txBody>
            </p:sp>
            <p:grpSp>
              <p:nvGrpSpPr>
                <p:cNvPr id="80" name="Group 79">
                  <a:extLst>
                    <a:ext uri="{FF2B5EF4-FFF2-40B4-BE49-F238E27FC236}">
                      <a16:creationId xmlns:a16="http://schemas.microsoft.com/office/drawing/2014/main" id="{868B93C6-7F2A-B19B-0781-910238745461}"/>
                    </a:ext>
                  </a:extLst>
                </p:cNvPr>
                <p:cNvGrpSpPr/>
                <p:nvPr/>
              </p:nvGrpSpPr>
              <p:grpSpPr>
                <a:xfrm>
                  <a:off x="132896" y="920997"/>
                  <a:ext cx="5415792" cy="4955016"/>
                  <a:chOff x="132896" y="920997"/>
                  <a:chExt cx="5415792" cy="4955016"/>
                </a:xfrm>
              </p:grpSpPr>
              <p:pic>
                <p:nvPicPr>
                  <p:cNvPr id="6" name="Picture 5">
                    <a:extLst>
                      <a:ext uri="{FF2B5EF4-FFF2-40B4-BE49-F238E27FC236}">
                        <a16:creationId xmlns:a16="http://schemas.microsoft.com/office/drawing/2014/main" id="{C0EAC755-0079-A6B2-4F10-D5BF2DD0E7B9}"/>
                      </a:ext>
                    </a:extLst>
                  </p:cNvPr>
                  <p:cNvPicPr>
                    <a:picLocks noChangeAspect="1"/>
                  </p:cNvPicPr>
                  <p:nvPr/>
                </p:nvPicPr>
                <p:blipFill>
                  <a:blip r:embed="rId2">
                    <a:clrChange>
                      <a:clrFrom>
                        <a:srgbClr val="E8EAED"/>
                      </a:clrFrom>
                      <a:clrTo>
                        <a:srgbClr val="E8EAED">
                          <a:alpha val="0"/>
                        </a:srgbClr>
                      </a:clrTo>
                    </a:clrChange>
                  </a:blip>
                  <a:srcRect r="32141"/>
                  <a:stretch>
                    <a:fillRect/>
                  </a:stretch>
                </p:blipFill>
                <p:spPr>
                  <a:xfrm>
                    <a:off x="905946" y="1378488"/>
                    <a:ext cx="4642742" cy="4497525"/>
                  </a:xfrm>
                  <a:prstGeom prst="rect">
                    <a:avLst/>
                  </a:prstGeom>
                </p:spPr>
              </p:pic>
              <p:cxnSp>
                <p:nvCxnSpPr>
                  <p:cNvPr id="3" name="Straight Arrow Connector 2">
                    <a:extLst>
                      <a:ext uri="{FF2B5EF4-FFF2-40B4-BE49-F238E27FC236}">
                        <a16:creationId xmlns:a16="http://schemas.microsoft.com/office/drawing/2014/main" id="{ED5B5F23-3EE8-7C07-CBC6-3FB3EC382AB7}"/>
                      </a:ext>
                    </a:extLst>
                  </p:cNvPr>
                  <p:cNvCxnSpPr>
                    <a:cxnSpLocks/>
                  </p:cNvCxnSpPr>
                  <p:nvPr/>
                </p:nvCxnSpPr>
                <p:spPr bwMode="auto">
                  <a:xfrm flipH="1">
                    <a:off x="3514812" y="3572677"/>
                    <a:ext cx="371642" cy="109148"/>
                  </a:xfrm>
                  <a:prstGeom prst="straightConnector1">
                    <a:avLst/>
                  </a:prstGeom>
                  <a:noFill/>
                  <a:ln w="9525" cap="flat" cmpd="sng" algn="ctr">
                    <a:solidFill>
                      <a:srgbClr val="FF0000"/>
                    </a:solidFill>
                    <a:prstDash val="solid"/>
                    <a:round/>
                    <a:headEnd type="triangle"/>
                    <a:tailEnd type="triangle"/>
                  </a:ln>
                  <a:effectLst/>
                </p:spPr>
              </p:cxnSp>
              <p:sp>
                <p:nvSpPr>
                  <p:cNvPr id="16" name="TextBox 15">
                    <a:extLst>
                      <a:ext uri="{FF2B5EF4-FFF2-40B4-BE49-F238E27FC236}">
                        <a16:creationId xmlns:a16="http://schemas.microsoft.com/office/drawing/2014/main" id="{1C020C67-992A-8B4F-AE18-4EC905A391A3}"/>
                      </a:ext>
                    </a:extLst>
                  </p:cNvPr>
                  <p:cNvSpPr txBox="1"/>
                  <p:nvPr/>
                </p:nvSpPr>
                <p:spPr>
                  <a:xfrm>
                    <a:off x="3093376" y="3574103"/>
                    <a:ext cx="518972" cy="215444"/>
                  </a:xfrm>
                  <a:prstGeom prst="rect">
                    <a:avLst/>
                  </a:prstGeom>
                  <a:noFill/>
                </p:spPr>
                <p:txBody>
                  <a:bodyPr wrap="square" rtlCol="0">
                    <a:spAutoFit/>
                  </a:bodyPr>
                  <a:lstStyle/>
                  <a:p>
                    <a:r>
                      <a:rPr lang="en-US" sz="800" dirty="0"/>
                      <a:t>1.25 in</a:t>
                    </a:r>
                  </a:p>
                </p:txBody>
              </p:sp>
              <p:cxnSp>
                <p:nvCxnSpPr>
                  <p:cNvPr id="19" name="Straight Arrow Connector 18">
                    <a:extLst>
                      <a:ext uri="{FF2B5EF4-FFF2-40B4-BE49-F238E27FC236}">
                        <a16:creationId xmlns:a16="http://schemas.microsoft.com/office/drawing/2014/main" id="{EC199162-2E6B-70AD-5AA5-4D36FA9B6271}"/>
                      </a:ext>
                    </a:extLst>
                  </p:cNvPr>
                  <p:cNvCxnSpPr>
                    <a:cxnSpLocks/>
                  </p:cNvCxnSpPr>
                  <p:nvPr/>
                </p:nvCxnSpPr>
                <p:spPr bwMode="auto">
                  <a:xfrm flipH="1">
                    <a:off x="645042" y="1508613"/>
                    <a:ext cx="6826" cy="1309693"/>
                  </a:xfrm>
                  <a:prstGeom prst="straightConnector1">
                    <a:avLst/>
                  </a:prstGeom>
                  <a:noFill/>
                  <a:ln w="9525" cap="flat" cmpd="sng" algn="ctr">
                    <a:solidFill>
                      <a:srgbClr val="FF0000"/>
                    </a:solidFill>
                    <a:prstDash val="solid"/>
                    <a:round/>
                    <a:headEnd type="triangle"/>
                    <a:tailEnd type="triangle"/>
                  </a:ln>
                  <a:effectLst/>
                </p:spPr>
              </p:cxnSp>
              <p:cxnSp>
                <p:nvCxnSpPr>
                  <p:cNvPr id="20" name="Straight Connector 19">
                    <a:extLst>
                      <a:ext uri="{FF2B5EF4-FFF2-40B4-BE49-F238E27FC236}">
                        <a16:creationId xmlns:a16="http://schemas.microsoft.com/office/drawing/2014/main" id="{92CFB91C-DD7E-8885-B4F1-4EC79DDF9E87}"/>
                      </a:ext>
                    </a:extLst>
                  </p:cNvPr>
                  <p:cNvCxnSpPr>
                    <a:cxnSpLocks/>
                  </p:cNvCxnSpPr>
                  <p:nvPr/>
                </p:nvCxnSpPr>
                <p:spPr bwMode="auto">
                  <a:xfrm>
                    <a:off x="3947392" y="2818306"/>
                    <a:ext cx="1287874" cy="0"/>
                  </a:xfrm>
                  <a:prstGeom prst="line">
                    <a:avLst/>
                  </a:prstGeom>
                  <a:noFill/>
                  <a:ln w="19050" cap="flat" cmpd="sng" algn="ctr">
                    <a:solidFill>
                      <a:srgbClr val="FF3300"/>
                    </a:solidFill>
                    <a:prstDash val="sysDash"/>
                    <a:round/>
                    <a:headEnd type="none" w="sm" len="sm"/>
                    <a:tailEnd type="none" w="sm" len="sm"/>
                  </a:ln>
                  <a:effectLst/>
                </p:spPr>
              </p:cxnSp>
              <p:cxnSp>
                <p:nvCxnSpPr>
                  <p:cNvPr id="25" name="Straight Connector 24">
                    <a:extLst>
                      <a:ext uri="{FF2B5EF4-FFF2-40B4-BE49-F238E27FC236}">
                        <a16:creationId xmlns:a16="http://schemas.microsoft.com/office/drawing/2014/main" id="{7BD1E444-80EF-6B8D-AF57-FEF89CED3492}"/>
                      </a:ext>
                    </a:extLst>
                  </p:cNvPr>
                  <p:cNvCxnSpPr>
                    <a:cxnSpLocks/>
                  </p:cNvCxnSpPr>
                  <p:nvPr/>
                </p:nvCxnSpPr>
                <p:spPr bwMode="auto">
                  <a:xfrm flipH="1">
                    <a:off x="651868" y="2818306"/>
                    <a:ext cx="1953969" cy="0"/>
                  </a:xfrm>
                  <a:prstGeom prst="line">
                    <a:avLst/>
                  </a:prstGeom>
                  <a:noFill/>
                  <a:ln w="19050" cap="flat" cmpd="sng" algn="ctr">
                    <a:solidFill>
                      <a:srgbClr val="FF3300"/>
                    </a:solidFill>
                    <a:prstDash val="sysDash"/>
                    <a:round/>
                    <a:headEnd type="none" w="sm" len="sm"/>
                    <a:tailEnd type="none" w="sm" len="sm"/>
                  </a:ln>
                  <a:effectLst/>
                </p:spPr>
              </p:cxnSp>
              <p:sp>
                <p:nvSpPr>
                  <p:cNvPr id="35" name="TextBox 34">
                    <a:extLst>
                      <a:ext uri="{FF2B5EF4-FFF2-40B4-BE49-F238E27FC236}">
                        <a16:creationId xmlns:a16="http://schemas.microsoft.com/office/drawing/2014/main" id="{0F873E46-7159-2416-6B1E-5D9B1EEAC017}"/>
                      </a:ext>
                    </a:extLst>
                  </p:cNvPr>
                  <p:cNvSpPr txBox="1"/>
                  <p:nvPr/>
                </p:nvSpPr>
                <p:spPr>
                  <a:xfrm>
                    <a:off x="132896" y="2048470"/>
                    <a:ext cx="518972" cy="215444"/>
                  </a:xfrm>
                  <a:prstGeom prst="rect">
                    <a:avLst/>
                  </a:prstGeom>
                  <a:noFill/>
                </p:spPr>
                <p:txBody>
                  <a:bodyPr wrap="square" rtlCol="0">
                    <a:spAutoFit/>
                  </a:bodyPr>
                  <a:lstStyle/>
                  <a:p>
                    <a:r>
                      <a:rPr lang="en-US" sz="800" dirty="0"/>
                      <a:t>4.5 in</a:t>
                    </a:r>
                  </a:p>
                </p:txBody>
              </p:sp>
              <p:cxnSp>
                <p:nvCxnSpPr>
                  <p:cNvPr id="36" name="Straight Connector 35">
                    <a:extLst>
                      <a:ext uri="{FF2B5EF4-FFF2-40B4-BE49-F238E27FC236}">
                        <a16:creationId xmlns:a16="http://schemas.microsoft.com/office/drawing/2014/main" id="{C6CA03B9-EC06-22AA-0A2B-F156CCFE87B9}"/>
                      </a:ext>
                    </a:extLst>
                  </p:cNvPr>
                  <p:cNvCxnSpPr>
                    <a:cxnSpLocks/>
                  </p:cNvCxnSpPr>
                  <p:nvPr/>
                </p:nvCxnSpPr>
                <p:spPr bwMode="auto">
                  <a:xfrm flipV="1">
                    <a:off x="2535786" y="1102582"/>
                    <a:ext cx="0" cy="635870"/>
                  </a:xfrm>
                  <a:prstGeom prst="line">
                    <a:avLst/>
                  </a:prstGeom>
                  <a:noFill/>
                  <a:ln w="19050" cap="flat" cmpd="sng" algn="ctr">
                    <a:solidFill>
                      <a:srgbClr val="FF3300"/>
                    </a:solidFill>
                    <a:prstDash val="sysDash"/>
                    <a:round/>
                    <a:headEnd type="none" w="sm" len="sm"/>
                    <a:tailEnd type="none" w="sm" len="sm"/>
                  </a:ln>
                  <a:effectLst/>
                </p:spPr>
              </p:cxnSp>
              <p:cxnSp>
                <p:nvCxnSpPr>
                  <p:cNvPr id="38" name="Straight Connector 37">
                    <a:extLst>
                      <a:ext uri="{FF2B5EF4-FFF2-40B4-BE49-F238E27FC236}">
                        <a16:creationId xmlns:a16="http://schemas.microsoft.com/office/drawing/2014/main" id="{C3B710CF-39DB-B987-83CF-A539E1EBEF28}"/>
                      </a:ext>
                    </a:extLst>
                  </p:cNvPr>
                  <p:cNvCxnSpPr>
                    <a:cxnSpLocks/>
                  </p:cNvCxnSpPr>
                  <p:nvPr/>
                </p:nvCxnSpPr>
                <p:spPr bwMode="auto">
                  <a:xfrm flipH="1" flipV="1">
                    <a:off x="3999797" y="1102582"/>
                    <a:ext cx="6826" cy="666557"/>
                  </a:xfrm>
                  <a:prstGeom prst="line">
                    <a:avLst/>
                  </a:prstGeom>
                  <a:noFill/>
                  <a:ln w="19050" cap="flat" cmpd="sng" algn="ctr">
                    <a:solidFill>
                      <a:srgbClr val="FF3300"/>
                    </a:solidFill>
                    <a:prstDash val="sysDash"/>
                    <a:round/>
                    <a:headEnd type="none" w="sm" len="sm"/>
                    <a:tailEnd type="none" w="sm" len="sm"/>
                  </a:ln>
                  <a:effectLst/>
                </p:spPr>
              </p:cxnSp>
              <p:cxnSp>
                <p:nvCxnSpPr>
                  <p:cNvPr id="39" name="Straight Arrow Connector 38">
                    <a:extLst>
                      <a:ext uri="{FF2B5EF4-FFF2-40B4-BE49-F238E27FC236}">
                        <a16:creationId xmlns:a16="http://schemas.microsoft.com/office/drawing/2014/main" id="{985397EC-6068-15DA-27D5-2CD05BB11E06}"/>
                      </a:ext>
                    </a:extLst>
                  </p:cNvPr>
                  <p:cNvCxnSpPr>
                    <a:cxnSpLocks/>
                  </p:cNvCxnSpPr>
                  <p:nvPr/>
                </p:nvCxnSpPr>
                <p:spPr bwMode="auto">
                  <a:xfrm>
                    <a:off x="2535786" y="1092274"/>
                    <a:ext cx="1464011" cy="0"/>
                  </a:xfrm>
                  <a:prstGeom prst="straightConnector1">
                    <a:avLst/>
                  </a:prstGeom>
                  <a:noFill/>
                  <a:ln w="9525" cap="flat" cmpd="sng" algn="ctr">
                    <a:solidFill>
                      <a:srgbClr val="FF0000"/>
                    </a:solidFill>
                    <a:prstDash val="solid"/>
                    <a:round/>
                    <a:headEnd type="triangle"/>
                    <a:tailEnd type="triangle"/>
                  </a:ln>
                  <a:effectLst/>
                </p:spPr>
              </p:cxnSp>
              <p:sp>
                <p:nvSpPr>
                  <p:cNvPr id="42" name="TextBox 41">
                    <a:extLst>
                      <a:ext uri="{FF2B5EF4-FFF2-40B4-BE49-F238E27FC236}">
                        <a16:creationId xmlns:a16="http://schemas.microsoft.com/office/drawing/2014/main" id="{3DCD111D-75F9-EBA4-24E4-A23805875D05}"/>
                      </a:ext>
                    </a:extLst>
                  </p:cNvPr>
                  <p:cNvSpPr txBox="1"/>
                  <p:nvPr/>
                </p:nvSpPr>
                <p:spPr>
                  <a:xfrm>
                    <a:off x="3093376" y="920997"/>
                    <a:ext cx="518972" cy="215444"/>
                  </a:xfrm>
                  <a:prstGeom prst="rect">
                    <a:avLst/>
                  </a:prstGeom>
                  <a:noFill/>
                </p:spPr>
                <p:txBody>
                  <a:bodyPr wrap="square" rtlCol="0">
                    <a:spAutoFit/>
                  </a:bodyPr>
                  <a:lstStyle/>
                  <a:p>
                    <a:r>
                      <a:rPr lang="en-US" sz="800" dirty="0"/>
                      <a:t>5 in</a:t>
                    </a:r>
                  </a:p>
                </p:txBody>
              </p:sp>
              <p:cxnSp>
                <p:nvCxnSpPr>
                  <p:cNvPr id="43" name="Straight Connector 42">
                    <a:extLst>
                      <a:ext uri="{FF2B5EF4-FFF2-40B4-BE49-F238E27FC236}">
                        <a16:creationId xmlns:a16="http://schemas.microsoft.com/office/drawing/2014/main" id="{BF14D06D-A32D-446A-B463-F317047AF758}"/>
                      </a:ext>
                    </a:extLst>
                  </p:cNvPr>
                  <p:cNvCxnSpPr>
                    <a:cxnSpLocks/>
                  </p:cNvCxnSpPr>
                  <p:nvPr/>
                </p:nvCxnSpPr>
                <p:spPr bwMode="auto">
                  <a:xfrm flipV="1">
                    <a:off x="1359116" y="930525"/>
                    <a:ext cx="0" cy="1119087"/>
                  </a:xfrm>
                  <a:prstGeom prst="line">
                    <a:avLst/>
                  </a:prstGeom>
                  <a:noFill/>
                  <a:ln w="19050" cap="flat" cmpd="sng" algn="ctr">
                    <a:solidFill>
                      <a:srgbClr val="FF3300"/>
                    </a:solidFill>
                    <a:prstDash val="sysDash"/>
                    <a:round/>
                    <a:headEnd type="none" w="sm" len="sm"/>
                    <a:tailEnd type="none" w="sm" len="sm"/>
                  </a:ln>
                  <a:effectLst/>
                </p:spPr>
              </p:cxnSp>
              <p:cxnSp>
                <p:nvCxnSpPr>
                  <p:cNvPr id="47" name="Straight Connector 46">
                    <a:extLst>
                      <a:ext uri="{FF2B5EF4-FFF2-40B4-BE49-F238E27FC236}">
                        <a16:creationId xmlns:a16="http://schemas.microsoft.com/office/drawing/2014/main" id="{834BCB38-EEB2-C92C-5439-AB0A1B05290B}"/>
                      </a:ext>
                    </a:extLst>
                  </p:cNvPr>
                  <p:cNvCxnSpPr>
                    <a:cxnSpLocks/>
                  </p:cNvCxnSpPr>
                  <p:nvPr/>
                </p:nvCxnSpPr>
                <p:spPr bwMode="auto">
                  <a:xfrm flipV="1">
                    <a:off x="5048614" y="930525"/>
                    <a:ext cx="0" cy="1085251"/>
                  </a:xfrm>
                  <a:prstGeom prst="line">
                    <a:avLst/>
                  </a:prstGeom>
                  <a:noFill/>
                  <a:ln w="19050" cap="flat" cmpd="sng" algn="ctr">
                    <a:solidFill>
                      <a:srgbClr val="FF3300"/>
                    </a:solidFill>
                    <a:prstDash val="sysDash"/>
                    <a:round/>
                    <a:headEnd type="none" w="sm" len="sm"/>
                    <a:tailEnd type="none" w="sm" len="sm"/>
                  </a:ln>
                  <a:effectLst/>
                </p:spPr>
              </p:cxnSp>
              <p:cxnSp>
                <p:nvCxnSpPr>
                  <p:cNvPr id="49" name="Straight Arrow Connector 48">
                    <a:extLst>
                      <a:ext uri="{FF2B5EF4-FFF2-40B4-BE49-F238E27FC236}">
                        <a16:creationId xmlns:a16="http://schemas.microsoft.com/office/drawing/2014/main" id="{5C41B6E4-9D2A-D0F4-A644-58FA6378E459}"/>
                      </a:ext>
                    </a:extLst>
                  </p:cNvPr>
                  <p:cNvCxnSpPr>
                    <a:cxnSpLocks/>
                  </p:cNvCxnSpPr>
                  <p:nvPr/>
                </p:nvCxnSpPr>
                <p:spPr bwMode="auto">
                  <a:xfrm>
                    <a:off x="1359116" y="930525"/>
                    <a:ext cx="3689498" cy="0"/>
                  </a:xfrm>
                  <a:prstGeom prst="straightConnector1">
                    <a:avLst/>
                  </a:prstGeom>
                  <a:noFill/>
                  <a:ln w="9525" cap="flat" cmpd="sng" algn="ctr">
                    <a:solidFill>
                      <a:srgbClr val="FF0000"/>
                    </a:solidFill>
                    <a:prstDash val="solid"/>
                    <a:round/>
                    <a:headEnd type="triangle"/>
                    <a:tailEnd type="triangle"/>
                  </a:ln>
                  <a:effectLst/>
                </p:spPr>
              </p:cxnSp>
              <p:cxnSp>
                <p:nvCxnSpPr>
                  <p:cNvPr id="53" name="Straight Connector 52">
                    <a:extLst>
                      <a:ext uri="{FF2B5EF4-FFF2-40B4-BE49-F238E27FC236}">
                        <a16:creationId xmlns:a16="http://schemas.microsoft.com/office/drawing/2014/main" id="{34C686C2-49B2-2DF7-A47A-62BC50CF87A7}"/>
                      </a:ext>
                    </a:extLst>
                  </p:cNvPr>
                  <p:cNvCxnSpPr>
                    <a:cxnSpLocks/>
                  </p:cNvCxnSpPr>
                  <p:nvPr/>
                </p:nvCxnSpPr>
                <p:spPr bwMode="auto">
                  <a:xfrm>
                    <a:off x="1162208" y="2646249"/>
                    <a:ext cx="219740" cy="0"/>
                  </a:xfrm>
                  <a:prstGeom prst="line">
                    <a:avLst/>
                  </a:prstGeom>
                  <a:noFill/>
                  <a:ln w="19050" cap="flat" cmpd="sng" algn="ctr">
                    <a:solidFill>
                      <a:srgbClr val="FF3300"/>
                    </a:solidFill>
                    <a:prstDash val="sysDash"/>
                    <a:round/>
                    <a:headEnd type="none" w="sm" len="sm"/>
                    <a:tailEnd type="none" w="sm" len="sm"/>
                  </a:ln>
                  <a:effectLst/>
                </p:spPr>
              </p:cxnSp>
              <p:cxnSp>
                <p:nvCxnSpPr>
                  <p:cNvPr id="57" name="Straight Connector 56">
                    <a:extLst>
                      <a:ext uri="{FF2B5EF4-FFF2-40B4-BE49-F238E27FC236}">
                        <a16:creationId xmlns:a16="http://schemas.microsoft.com/office/drawing/2014/main" id="{658B0DD5-E789-C985-69AE-B8EB2379B4AE}"/>
                      </a:ext>
                    </a:extLst>
                  </p:cNvPr>
                  <p:cNvCxnSpPr>
                    <a:cxnSpLocks/>
                  </p:cNvCxnSpPr>
                  <p:nvPr/>
                </p:nvCxnSpPr>
                <p:spPr bwMode="auto">
                  <a:xfrm>
                    <a:off x="1144613" y="1955132"/>
                    <a:ext cx="219740" cy="0"/>
                  </a:xfrm>
                  <a:prstGeom prst="line">
                    <a:avLst/>
                  </a:prstGeom>
                  <a:noFill/>
                  <a:ln w="19050" cap="flat" cmpd="sng" algn="ctr">
                    <a:solidFill>
                      <a:srgbClr val="FF3300"/>
                    </a:solidFill>
                    <a:prstDash val="sysDash"/>
                    <a:round/>
                    <a:headEnd type="none" w="sm" len="sm"/>
                    <a:tailEnd type="none" w="sm" len="sm"/>
                  </a:ln>
                  <a:effectLst/>
                </p:spPr>
              </p:cxnSp>
              <p:cxnSp>
                <p:nvCxnSpPr>
                  <p:cNvPr id="58" name="Straight Arrow Connector 57">
                    <a:extLst>
                      <a:ext uri="{FF2B5EF4-FFF2-40B4-BE49-F238E27FC236}">
                        <a16:creationId xmlns:a16="http://schemas.microsoft.com/office/drawing/2014/main" id="{DF49CBD8-CE8E-9472-7787-6E5BB4EA733A}"/>
                      </a:ext>
                    </a:extLst>
                  </p:cNvPr>
                  <p:cNvCxnSpPr>
                    <a:cxnSpLocks/>
                  </p:cNvCxnSpPr>
                  <p:nvPr/>
                </p:nvCxnSpPr>
                <p:spPr bwMode="auto">
                  <a:xfrm>
                    <a:off x="1151439" y="1955132"/>
                    <a:ext cx="0" cy="691117"/>
                  </a:xfrm>
                  <a:prstGeom prst="straightConnector1">
                    <a:avLst/>
                  </a:prstGeom>
                  <a:noFill/>
                  <a:ln w="9525" cap="flat" cmpd="sng" algn="ctr">
                    <a:solidFill>
                      <a:srgbClr val="FF0000"/>
                    </a:solidFill>
                    <a:prstDash val="solid"/>
                    <a:round/>
                    <a:headEnd type="triangle"/>
                    <a:tailEnd type="triangle"/>
                  </a:ln>
                  <a:effectLst/>
                </p:spPr>
              </p:cxnSp>
              <p:sp>
                <p:nvSpPr>
                  <p:cNvPr id="61" name="TextBox 60">
                    <a:extLst>
                      <a:ext uri="{FF2B5EF4-FFF2-40B4-BE49-F238E27FC236}">
                        <a16:creationId xmlns:a16="http://schemas.microsoft.com/office/drawing/2014/main" id="{691BC200-65BA-322C-BF7B-83AAD14A7911}"/>
                      </a:ext>
                    </a:extLst>
                  </p:cNvPr>
                  <p:cNvSpPr txBox="1"/>
                  <p:nvPr/>
                </p:nvSpPr>
                <p:spPr>
                  <a:xfrm>
                    <a:off x="753106" y="2181047"/>
                    <a:ext cx="518972" cy="215444"/>
                  </a:xfrm>
                  <a:prstGeom prst="rect">
                    <a:avLst/>
                  </a:prstGeom>
                  <a:noFill/>
                </p:spPr>
                <p:txBody>
                  <a:bodyPr wrap="square" rtlCol="0">
                    <a:spAutoFit/>
                  </a:bodyPr>
                  <a:lstStyle/>
                  <a:p>
                    <a:r>
                      <a:rPr lang="en-US" sz="800" dirty="0"/>
                      <a:t>2.3 in</a:t>
                    </a:r>
                  </a:p>
                </p:txBody>
              </p:sp>
              <p:cxnSp>
                <p:nvCxnSpPr>
                  <p:cNvPr id="64" name="Straight Connector 63">
                    <a:extLst>
                      <a:ext uri="{FF2B5EF4-FFF2-40B4-BE49-F238E27FC236}">
                        <a16:creationId xmlns:a16="http://schemas.microsoft.com/office/drawing/2014/main" id="{69848773-E591-C00C-C3FF-7C105ACDE653}"/>
                      </a:ext>
                    </a:extLst>
                  </p:cNvPr>
                  <p:cNvCxnSpPr>
                    <a:cxnSpLocks/>
                  </p:cNvCxnSpPr>
                  <p:nvPr/>
                </p:nvCxnSpPr>
                <p:spPr bwMode="auto">
                  <a:xfrm flipV="1">
                    <a:off x="3700633" y="3962400"/>
                    <a:ext cx="843014" cy="184635"/>
                  </a:xfrm>
                  <a:prstGeom prst="line">
                    <a:avLst/>
                  </a:prstGeom>
                  <a:noFill/>
                  <a:ln w="19050" cap="flat" cmpd="sng" algn="ctr">
                    <a:solidFill>
                      <a:srgbClr val="FF3300"/>
                    </a:solidFill>
                    <a:prstDash val="sysDash"/>
                    <a:round/>
                    <a:headEnd type="none" w="sm" len="sm"/>
                    <a:tailEnd type="none" w="sm" len="sm"/>
                  </a:ln>
                  <a:effectLst/>
                </p:spPr>
              </p:cxnSp>
              <p:cxnSp>
                <p:nvCxnSpPr>
                  <p:cNvPr id="67" name="Straight Connector 66">
                    <a:extLst>
                      <a:ext uri="{FF2B5EF4-FFF2-40B4-BE49-F238E27FC236}">
                        <a16:creationId xmlns:a16="http://schemas.microsoft.com/office/drawing/2014/main" id="{9BE71F5D-19EF-D6E5-ED3D-98F41328383D}"/>
                      </a:ext>
                    </a:extLst>
                  </p:cNvPr>
                  <p:cNvCxnSpPr>
                    <a:cxnSpLocks/>
                  </p:cNvCxnSpPr>
                  <p:nvPr/>
                </p:nvCxnSpPr>
                <p:spPr bwMode="auto">
                  <a:xfrm flipV="1">
                    <a:off x="4462633" y="5479512"/>
                    <a:ext cx="477962" cy="159760"/>
                  </a:xfrm>
                  <a:prstGeom prst="line">
                    <a:avLst/>
                  </a:prstGeom>
                  <a:noFill/>
                  <a:ln w="19050" cap="flat" cmpd="sng" algn="ctr">
                    <a:solidFill>
                      <a:srgbClr val="FF3300"/>
                    </a:solidFill>
                    <a:prstDash val="sysDash"/>
                    <a:round/>
                    <a:headEnd type="none" w="sm" len="sm"/>
                    <a:tailEnd type="none" w="sm" len="sm"/>
                  </a:ln>
                  <a:effectLst/>
                </p:spPr>
              </p:cxnSp>
              <p:cxnSp>
                <p:nvCxnSpPr>
                  <p:cNvPr id="71" name="Straight Arrow Connector 70">
                    <a:extLst>
                      <a:ext uri="{FF2B5EF4-FFF2-40B4-BE49-F238E27FC236}">
                        <a16:creationId xmlns:a16="http://schemas.microsoft.com/office/drawing/2014/main" id="{876E2835-DC05-CC27-E4E2-799081BA9B0B}"/>
                      </a:ext>
                    </a:extLst>
                  </p:cNvPr>
                  <p:cNvCxnSpPr>
                    <a:cxnSpLocks/>
                  </p:cNvCxnSpPr>
                  <p:nvPr/>
                </p:nvCxnSpPr>
                <p:spPr bwMode="auto">
                  <a:xfrm flipH="1" flipV="1">
                    <a:off x="4543647" y="3962400"/>
                    <a:ext cx="396948" cy="1517112"/>
                  </a:xfrm>
                  <a:prstGeom prst="straightConnector1">
                    <a:avLst/>
                  </a:prstGeom>
                  <a:noFill/>
                  <a:ln w="9525" cap="flat" cmpd="sng" algn="ctr">
                    <a:solidFill>
                      <a:srgbClr val="FF0000"/>
                    </a:solidFill>
                    <a:prstDash val="solid"/>
                    <a:round/>
                    <a:headEnd type="triangle"/>
                    <a:tailEnd type="triangle"/>
                  </a:ln>
                  <a:effectLst/>
                </p:spPr>
              </p:cxnSp>
              <p:sp>
                <p:nvSpPr>
                  <p:cNvPr id="77" name="TextBox 76">
                    <a:extLst>
                      <a:ext uri="{FF2B5EF4-FFF2-40B4-BE49-F238E27FC236}">
                        <a16:creationId xmlns:a16="http://schemas.microsoft.com/office/drawing/2014/main" id="{93844145-FDA8-FFE0-7E0E-A2C635962706}"/>
                      </a:ext>
                    </a:extLst>
                  </p:cNvPr>
                  <p:cNvSpPr txBox="1"/>
                  <p:nvPr/>
                </p:nvSpPr>
                <p:spPr>
                  <a:xfrm>
                    <a:off x="4716294" y="4597665"/>
                    <a:ext cx="518972" cy="215444"/>
                  </a:xfrm>
                  <a:prstGeom prst="rect">
                    <a:avLst/>
                  </a:prstGeom>
                  <a:noFill/>
                </p:spPr>
                <p:txBody>
                  <a:bodyPr wrap="square" rtlCol="0">
                    <a:spAutoFit/>
                  </a:bodyPr>
                  <a:lstStyle/>
                  <a:p>
                    <a:r>
                      <a:rPr lang="en-US" sz="800" dirty="0"/>
                      <a:t>5.5 in</a:t>
                    </a:r>
                  </a:p>
                </p:txBody>
              </p:sp>
            </p:grpSp>
          </p:grpSp>
          <p:cxnSp>
            <p:nvCxnSpPr>
              <p:cNvPr id="91" name="Straight Connector 90">
                <a:extLst>
                  <a:ext uri="{FF2B5EF4-FFF2-40B4-BE49-F238E27FC236}">
                    <a16:creationId xmlns:a16="http://schemas.microsoft.com/office/drawing/2014/main" id="{C30A13B7-5EFE-8B56-054B-587A207830E3}"/>
                  </a:ext>
                </a:extLst>
              </p:cNvPr>
              <p:cNvCxnSpPr>
                <a:cxnSpLocks/>
              </p:cNvCxnSpPr>
              <p:nvPr/>
            </p:nvCxnSpPr>
            <p:spPr bwMode="auto">
              <a:xfrm>
                <a:off x="8675920" y="5787992"/>
                <a:ext cx="136729" cy="517086"/>
              </a:xfrm>
              <a:prstGeom prst="line">
                <a:avLst/>
              </a:prstGeom>
              <a:noFill/>
              <a:ln w="19050" cap="flat" cmpd="sng" algn="ctr">
                <a:solidFill>
                  <a:srgbClr val="FF3300"/>
                </a:solidFill>
                <a:prstDash val="sysDash"/>
                <a:round/>
                <a:headEnd type="none" w="sm" len="sm"/>
                <a:tailEnd type="none" w="sm" len="sm"/>
              </a:ln>
              <a:effectLst/>
            </p:spPr>
          </p:cxnSp>
          <p:cxnSp>
            <p:nvCxnSpPr>
              <p:cNvPr id="93" name="Straight Connector 92">
                <a:extLst>
                  <a:ext uri="{FF2B5EF4-FFF2-40B4-BE49-F238E27FC236}">
                    <a16:creationId xmlns:a16="http://schemas.microsoft.com/office/drawing/2014/main" id="{0BC791C6-7FD8-41D7-40EF-0633C2364A19}"/>
                  </a:ext>
                </a:extLst>
              </p:cNvPr>
              <p:cNvCxnSpPr>
                <a:cxnSpLocks/>
              </p:cNvCxnSpPr>
              <p:nvPr/>
            </p:nvCxnSpPr>
            <p:spPr bwMode="auto">
              <a:xfrm flipH="1" flipV="1">
                <a:off x="9674456" y="5522244"/>
                <a:ext cx="128080" cy="517085"/>
              </a:xfrm>
              <a:prstGeom prst="line">
                <a:avLst/>
              </a:prstGeom>
              <a:noFill/>
              <a:ln w="19050" cap="flat" cmpd="sng" algn="ctr">
                <a:solidFill>
                  <a:srgbClr val="FF3300"/>
                </a:solidFill>
                <a:prstDash val="sysDash"/>
                <a:round/>
                <a:headEnd type="none" w="sm" len="sm"/>
                <a:tailEnd type="none" w="sm" len="sm"/>
              </a:ln>
              <a:effectLst/>
            </p:spPr>
          </p:cxnSp>
          <p:cxnSp>
            <p:nvCxnSpPr>
              <p:cNvPr id="102" name="Straight Arrow Connector 101">
                <a:extLst>
                  <a:ext uri="{FF2B5EF4-FFF2-40B4-BE49-F238E27FC236}">
                    <a16:creationId xmlns:a16="http://schemas.microsoft.com/office/drawing/2014/main" id="{59251B43-60C2-8DCE-17CD-D099FB264A62}"/>
                  </a:ext>
                </a:extLst>
              </p:cNvPr>
              <p:cNvCxnSpPr>
                <a:cxnSpLocks/>
              </p:cNvCxnSpPr>
              <p:nvPr/>
            </p:nvCxnSpPr>
            <p:spPr bwMode="auto">
              <a:xfrm flipH="1">
                <a:off x="8812649" y="6047737"/>
                <a:ext cx="989887" cy="257341"/>
              </a:xfrm>
              <a:prstGeom prst="straightConnector1">
                <a:avLst/>
              </a:prstGeom>
              <a:noFill/>
              <a:ln w="9525" cap="flat" cmpd="sng" algn="ctr">
                <a:solidFill>
                  <a:srgbClr val="FF0000"/>
                </a:solidFill>
                <a:prstDash val="solid"/>
                <a:round/>
                <a:headEnd type="triangle"/>
                <a:tailEnd type="triangle"/>
              </a:ln>
              <a:effectLst/>
            </p:spPr>
          </p:cxnSp>
          <p:cxnSp>
            <p:nvCxnSpPr>
              <p:cNvPr id="126" name="Straight Arrow Connector 125">
                <a:extLst>
                  <a:ext uri="{FF2B5EF4-FFF2-40B4-BE49-F238E27FC236}">
                    <a16:creationId xmlns:a16="http://schemas.microsoft.com/office/drawing/2014/main" id="{9EF402AE-800F-7E8B-330A-961A518B10D3}"/>
                  </a:ext>
                </a:extLst>
              </p:cNvPr>
              <p:cNvCxnSpPr>
                <a:cxnSpLocks/>
              </p:cNvCxnSpPr>
              <p:nvPr/>
            </p:nvCxnSpPr>
            <p:spPr bwMode="auto">
              <a:xfrm flipV="1">
                <a:off x="6655256" y="2738277"/>
                <a:ext cx="1479559" cy="1243409"/>
              </a:xfrm>
              <a:prstGeom prst="straightConnector1">
                <a:avLst/>
              </a:prstGeom>
              <a:noFill/>
              <a:ln w="38100" cap="flat" cmpd="sng" algn="ctr">
                <a:solidFill>
                  <a:schemeClr val="tx1"/>
                </a:solidFill>
                <a:prstDash val="solid"/>
                <a:round/>
                <a:headEnd type="none" w="sm" len="sm"/>
                <a:tailEnd type="triangle"/>
              </a:ln>
              <a:effectLst/>
            </p:spPr>
          </p:cxnSp>
        </p:grpSp>
      </p:grpSp>
      <p:grpSp>
        <p:nvGrpSpPr>
          <p:cNvPr id="157" name="Group 156">
            <a:extLst>
              <a:ext uri="{FF2B5EF4-FFF2-40B4-BE49-F238E27FC236}">
                <a16:creationId xmlns:a16="http://schemas.microsoft.com/office/drawing/2014/main" id="{9863A3D4-4252-64B0-A265-31C7B7E2343A}"/>
              </a:ext>
            </a:extLst>
          </p:cNvPr>
          <p:cNvGrpSpPr/>
          <p:nvPr/>
        </p:nvGrpSpPr>
        <p:grpSpPr>
          <a:xfrm>
            <a:off x="511615" y="1198322"/>
            <a:ext cx="1981094" cy="5255145"/>
            <a:chOff x="1401088" y="1027217"/>
            <a:chExt cx="1981094" cy="5255145"/>
          </a:xfrm>
        </p:grpSpPr>
        <p:grpSp>
          <p:nvGrpSpPr>
            <p:cNvPr id="116" name="Group 115">
              <a:extLst>
                <a:ext uri="{FF2B5EF4-FFF2-40B4-BE49-F238E27FC236}">
                  <a16:creationId xmlns:a16="http://schemas.microsoft.com/office/drawing/2014/main" id="{76B2DCBF-950B-DD70-F5E1-8ED0551E60CF}"/>
                </a:ext>
              </a:extLst>
            </p:cNvPr>
            <p:cNvGrpSpPr/>
            <p:nvPr/>
          </p:nvGrpSpPr>
          <p:grpSpPr>
            <a:xfrm>
              <a:off x="2162487" y="1027217"/>
              <a:ext cx="1219695" cy="4917020"/>
              <a:chOff x="2189828" y="1297443"/>
              <a:chExt cx="1219695" cy="4917020"/>
            </a:xfrm>
          </p:grpSpPr>
          <p:pic>
            <p:nvPicPr>
              <p:cNvPr id="79" name="Picture 78">
                <a:extLst>
                  <a:ext uri="{FF2B5EF4-FFF2-40B4-BE49-F238E27FC236}">
                    <a16:creationId xmlns:a16="http://schemas.microsoft.com/office/drawing/2014/main" id="{F7188FDD-5CF1-2EFE-D89F-CDFD6AB5110F}"/>
                  </a:ext>
                </a:extLst>
              </p:cNvPr>
              <p:cNvPicPr>
                <a:picLocks noChangeAspect="1"/>
              </p:cNvPicPr>
              <p:nvPr/>
            </p:nvPicPr>
            <p:blipFill>
              <a:blip r:embed="rId3">
                <a:clrChange>
                  <a:clrFrom>
                    <a:srgbClr val="E8EAED"/>
                  </a:clrFrom>
                  <a:clrTo>
                    <a:srgbClr val="E8EAED">
                      <a:alpha val="0"/>
                    </a:srgbClr>
                  </a:clrTo>
                </a:clrChange>
              </a:blip>
              <a:stretch>
                <a:fillRect/>
              </a:stretch>
            </p:blipFill>
            <p:spPr>
              <a:xfrm>
                <a:off x="2189828" y="1693031"/>
                <a:ext cx="1066855" cy="4521432"/>
              </a:xfrm>
              <a:prstGeom prst="rect">
                <a:avLst/>
              </a:prstGeom>
            </p:spPr>
          </p:pic>
          <p:cxnSp>
            <p:nvCxnSpPr>
              <p:cNvPr id="82" name="Straight Connector 81">
                <a:extLst>
                  <a:ext uri="{FF2B5EF4-FFF2-40B4-BE49-F238E27FC236}">
                    <a16:creationId xmlns:a16="http://schemas.microsoft.com/office/drawing/2014/main" id="{9CAF78F6-72BB-7498-179D-437ED0904045}"/>
                  </a:ext>
                </a:extLst>
              </p:cNvPr>
              <p:cNvCxnSpPr>
                <a:cxnSpLocks/>
              </p:cNvCxnSpPr>
              <p:nvPr/>
            </p:nvCxnSpPr>
            <p:spPr bwMode="auto">
              <a:xfrm flipV="1">
                <a:off x="2290174" y="1494199"/>
                <a:ext cx="0" cy="296943"/>
              </a:xfrm>
              <a:prstGeom prst="line">
                <a:avLst/>
              </a:prstGeom>
              <a:noFill/>
              <a:ln w="19050" cap="flat" cmpd="sng" algn="ctr">
                <a:solidFill>
                  <a:srgbClr val="FF3300"/>
                </a:solidFill>
                <a:prstDash val="sysDash"/>
                <a:round/>
                <a:headEnd type="none" w="sm" len="sm"/>
                <a:tailEnd type="none" w="sm" len="sm"/>
              </a:ln>
              <a:effectLst/>
            </p:spPr>
          </p:cxnSp>
          <p:cxnSp>
            <p:nvCxnSpPr>
              <p:cNvPr id="85" name="Straight Connector 84">
                <a:extLst>
                  <a:ext uri="{FF2B5EF4-FFF2-40B4-BE49-F238E27FC236}">
                    <a16:creationId xmlns:a16="http://schemas.microsoft.com/office/drawing/2014/main" id="{5C714419-A5AE-3F48-C742-4534DC001EA3}"/>
                  </a:ext>
                </a:extLst>
              </p:cNvPr>
              <p:cNvCxnSpPr>
                <a:cxnSpLocks/>
              </p:cNvCxnSpPr>
              <p:nvPr/>
            </p:nvCxnSpPr>
            <p:spPr bwMode="auto">
              <a:xfrm flipV="1">
                <a:off x="3112424" y="1494199"/>
                <a:ext cx="0" cy="317115"/>
              </a:xfrm>
              <a:prstGeom prst="line">
                <a:avLst/>
              </a:prstGeom>
              <a:noFill/>
              <a:ln w="19050" cap="flat" cmpd="sng" algn="ctr">
                <a:solidFill>
                  <a:srgbClr val="FF3300"/>
                </a:solidFill>
                <a:prstDash val="sysDash"/>
                <a:round/>
                <a:headEnd type="none" w="sm" len="sm"/>
                <a:tailEnd type="none" w="sm" len="sm"/>
              </a:ln>
              <a:effectLst/>
            </p:spPr>
          </p:cxnSp>
          <p:cxnSp>
            <p:nvCxnSpPr>
              <p:cNvPr id="86" name="Straight Arrow Connector 85">
                <a:extLst>
                  <a:ext uri="{FF2B5EF4-FFF2-40B4-BE49-F238E27FC236}">
                    <a16:creationId xmlns:a16="http://schemas.microsoft.com/office/drawing/2014/main" id="{E29924DD-AD21-B702-EB3E-23EED1931B64}"/>
                  </a:ext>
                </a:extLst>
              </p:cNvPr>
              <p:cNvCxnSpPr>
                <a:cxnSpLocks/>
              </p:cNvCxnSpPr>
              <p:nvPr/>
            </p:nvCxnSpPr>
            <p:spPr bwMode="auto">
              <a:xfrm>
                <a:off x="2290174" y="1495166"/>
                <a:ext cx="822250" cy="0"/>
              </a:xfrm>
              <a:prstGeom prst="straightConnector1">
                <a:avLst/>
              </a:prstGeom>
              <a:noFill/>
              <a:ln w="9525" cap="flat" cmpd="sng" algn="ctr">
                <a:solidFill>
                  <a:srgbClr val="FF0000"/>
                </a:solidFill>
                <a:prstDash val="solid"/>
                <a:round/>
                <a:headEnd type="triangle"/>
                <a:tailEnd type="triangle"/>
              </a:ln>
              <a:effectLst/>
            </p:spPr>
          </p:cxnSp>
          <p:sp>
            <p:nvSpPr>
              <p:cNvPr id="90" name="TextBox 89">
                <a:extLst>
                  <a:ext uri="{FF2B5EF4-FFF2-40B4-BE49-F238E27FC236}">
                    <a16:creationId xmlns:a16="http://schemas.microsoft.com/office/drawing/2014/main" id="{AB8D1B85-C195-0824-A36C-28F949CC905A}"/>
                  </a:ext>
                </a:extLst>
              </p:cNvPr>
              <p:cNvSpPr txBox="1"/>
              <p:nvPr/>
            </p:nvSpPr>
            <p:spPr>
              <a:xfrm>
                <a:off x="2450361" y="1297443"/>
                <a:ext cx="518972" cy="215444"/>
              </a:xfrm>
              <a:prstGeom prst="rect">
                <a:avLst/>
              </a:prstGeom>
              <a:noFill/>
            </p:spPr>
            <p:txBody>
              <a:bodyPr wrap="square" rtlCol="0">
                <a:spAutoFit/>
              </a:bodyPr>
              <a:lstStyle/>
              <a:p>
                <a:r>
                  <a:rPr lang="en-US" sz="800" dirty="0"/>
                  <a:t>2.75 in</a:t>
                </a:r>
              </a:p>
            </p:txBody>
          </p:sp>
          <p:cxnSp>
            <p:nvCxnSpPr>
              <p:cNvPr id="108" name="Straight Arrow Connector 107">
                <a:extLst>
                  <a:ext uri="{FF2B5EF4-FFF2-40B4-BE49-F238E27FC236}">
                    <a16:creationId xmlns:a16="http://schemas.microsoft.com/office/drawing/2014/main" id="{75989723-AE7B-390B-51A4-DEE08EFCCDA9}"/>
                  </a:ext>
                </a:extLst>
              </p:cNvPr>
              <p:cNvCxnSpPr>
                <a:cxnSpLocks/>
              </p:cNvCxnSpPr>
              <p:nvPr/>
            </p:nvCxnSpPr>
            <p:spPr bwMode="auto">
              <a:xfrm>
                <a:off x="2472493" y="3885816"/>
                <a:ext cx="454522" cy="0"/>
              </a:xfrm>
              <a:prstGeom prst="straightConnector1">
                <a:avLst/>
              </a:prstGeom>
              <a:noFill/>
              <a:ln w="9525" cap="flat" cmpd="sng" algn="ctr">
                <a:solidFill>
                  <a:srgbClr val="FF0000"/>
                </a:solidFill>
                <a:prstDash val="solid"/>
                <a:round/>
                <a:headEnd type="triangle"/>
                <a:tailEnd type="triangle"/>
              </a:ln>
              <a:effectLst/>
            </p:spPr>
          </p:cxnSp>
          <p:sp>
            <p:nvSpPr>
              <p:cNvPr id="110" name="TextBox 109">
                <a:extLst>
                  <a:ext uri="{FF2B5EF4-FFF2-40B4-BE49-F238E27FC236}">
                    <a16:creationId xmlns:a16="http://schemas.microsoft.com/office/drawing/2014/main" id="{DBDAFCC1-4DC7-E269-B868-12A8401E778E}"/>
                  </a:ext>
                </a:extLst>
              </p:cNvPr>
              <p:cNvSpPr txBox="1"/>
              <p:nvPr/>
            </p:nvSpPr>
            <p:spPr>
              <a:xfrm>
                <a:off x="2890551" y="3778094"/>
                <a:ext cx="518972" cy="215444"/>
              </a:xfrm>
              <a:prstGeom prst="rect">
                <a:avLst/>
              </a:prstGeom>
              <a:noFill/>
            </p:spPr>
            <p:txBody>
              <a:bodyPr wrap="square" rtlCol="0">
                <a:spAutoFit/>
              </a:bodyPr>
              <a:lstStyle/>
              <a:p>
                <a:r>
                  <a:rPr lang="en-US" sz="800" dirty="0"/>
                  <a:t>1.25 in</a:t>
                </a:r>
              </a:p>
            </p:txBody>
          </p:sp>
        </p:grpSp>
        <p:grpSp>
          <p:nvGrpSpPr>
            <p:cNvPr id="156" name="Group 155">
              <a:extLst>
                <a:ext uri="{FF2B5EF4-FFF2-40B4-BE49-F238E27FC236}">
                  <a16:creationId xmlns:a16="http://schemas.microsoft.com/office/drawing/2014/main" id="{37967C08-21FF-E566-87BC-FC2F89FBE911}"/>
                </a:ext>
              </a:extLst>
            </p:cNvPr>
            <p:cNvGrpSpPr/>
            <p:nvPr/>
          </p:nvGrpSpPr>
          <p:grpSpPr>
            <a:xfrm>
              <a:off x="1401088" y="1514036"/>
              <a:ext cx="1662215" cy="4768326"/>
              <a:chOff x="1401088" y="1514036"/>
              <a:chExt cx="1662215" cy="4768326"/>
            </a:xfrm>
          </p:grpSpPr>
          <p:cxnSp>
            <p:nvCxnSpPr>
              <p:cNvPr id="111" name="Straight Connector 110">
                <a:extLst>
                  <a:ext uri="{FF2B5EF4-FFF2-40B4-BE49-F238E27FC236}">
                    <a16:creationId xmlns:a16="http://schemas.microsoft.com/office/drawing/2014/main" id="{8DAB55DE-9DA5-E4FD-CF84-F5D3E9B7F6F4}"/>
                  </a:ext>
                </a:extLst>
              </p:cNvPr>
              <p:cNvCxnSpPr>
                <a:cxnSpLocks/>
              </p:cNvCxnSpPr>
              <p:nvPr/>
            </p:nvCxnSpPr>
            <p:spPr bwMode="auto">
              <a:xfrm flipV="1">
                <a:off x="2282956" y="5911194"/>
                <a:ext cx="0" cy="206619"/>
              </a:xfrm>
              <a:prstGeom prst="line">
                <a:avLst/>
              </a:prstGeom>
              <a:noFill/>
              <a:ln w="19050" cap="flat" cmpd="sng" algn="ctr">
                <a:solidFill>
                  <a:srgbClr val="FF3300"/>
                </a:solidFill>
                <a:prstDash val="sysDash"/>
                <a:round/>
                <a:headEnd type="none" w="sm" len="sm"/>
                <a:tailEnd type="none" w="sm" len="sm"/>
              </a:ln>
              <a:effectLst/>
            </p:spPr>
          </p:cxnSp>
          <p:cxnSp>
            <p:nvCxnSpPr>
              <p:cNvPr id="112" name="Straight Connector 111">
                <a:extLst>
                  <a:ext uri="{FF2B5EF4-FFF2-40B4-BE49-F238E27FC236}">
                    <a16:creationId xmlns:a16="http://schemas.microsoft.com/office/drawing/2014/main" id="{93B463DD-9927-4FDD-113A-A7A6AA5DFC82}"/>
                  </a:ext>
                </a:extLst>
              </p:cNvPr>
              <p:cNvCxnSpPr>
                <a:cxnSpLocks/>
              </p:cNvCxnSpPr>
              <p:nvPr/>
            </p:nvCxnSpPr>
            <p:spPr bwMode="auto">
              <a:xfrm flipV="1">
                <a:off x="3063303" y="5911194"/>
                <a:ext cx="0" cy="217063"/>
              </a:xfrm>
              <a:prstGeom prst="line">
                <a:avLst/>
              </a:prstGeom>
              <a:noFill/>
              <a:ln w="19050" cap="flat" cmpd="sng" algn="ctr">
                <a:solidFill>
                  <a:srgbClr val="FF3300"/>
                </a:solidFill>
                <a:prstDash val="sysDash"/>
                <a:round/>
                <a:headEnd type="none" w="sm" len="sm"/>
                <a:tailEnd type="none" w="sm" len="sm"/>
              </a:ln>
              <a:effectLst/>
            </p:spPr>
          </p:cxnSp>
          <p:sp>
            <p:nvSpPr>
              <p:cNvPr id="113" name="TextBox 112">
                <a:extLst>
                  <a:ext uri="{FF2B5EF4-FFF2-40B4-BE49-F238E27FC236}">
                    <a16:creationId xmlns:a16="http://schemas.microsoft.com/office/drawing/2014/main" id="{712FA588-2B43-443C-7E75-95A0565340A8}"/>
                  </a:ext>
                </a:extLst>
              </p:cNvPr>
              <p:cNvSpPr txBox="1"/>
              <p:nvPr/>
            </p:nvSpPr>
            <p:spPr>
              <a:xfrm>
                <a:off x="2491381" y="6066918"/>
                <a:ext cx="518972" cy="215444"/>
              </a:xfrm>
              <a:prstGeom prst="rect">
                <a:avLst/>
              </a:prstGeom>
              <a:noFill/>
            </p:spPr>
            <p:txBody>
              <a:bodyPr wrap="square" rtlCol="0">
                <a:spAutoFit/>
              </a:bodyPr>
              <a:lstStyle/>
              <a:p>
                <a:r>
                  <a:rPr lang="en-US" sz="800" dirty="0"/>
                  <a:t>2.5 in</a:t>
                </a:r>
              </a:p>
            </p:txBody>
          </p:sp>
          <p:cxnSp>
            <p:nvCxnSpPr>
              <p:cNvPr id="117" name="Straight Arrow Connector 116">
                <a:extLst>
                  <a:ext uri="{FF2B5EF4-FFF2-40B4-BE49-F238E27FC236}">
                    <a16:creationId xmlns:a16="http://schemas.microsoft.com/office/drawing/2014/main" id="{3A7A0FE9-F53B-8F04-C9EB-B06C9366AEFB}"/>
                  </a:ext>
                </a:extLst>
              </p:cNvPr>
              <p:cNvCxnSpPr>
                <a:cxnSpLocks/>
              </p:cNvCxnSpPr>
              <p:nvPr/>
            </p:nvCxnSpPr>
            <p:spPr bwMode="auto">
              <a:xfrm>
                <a:off x="2274677" y="6117813"/>
                <a:ext cx="788626" cy="0"/>
              </a:xfrm>
              <a:prstGeom prst="straightConnector1">
                <a:avLst/>
              </a:prstGeom>
              <a:noFill/>
              <a:ln w="9525" cap="flat" cmpd="sng" algn="ctr">
                <a:solidFill>
                  <a:srgbClr val="FF0000"/>
                </a:solidFill>
                <a:prstDash val="solid"/>
                <a:round/>
                <a:headEnd type="triangle"/>
                <a:tailEnd type="triangle"/>
              </a:ln>
              <a:effectLst/>
            </p:spPr>
          </p:cxnSp>
          <p:cxnSp>
            <p:nvCxnSpPr>
              <p:cNvPr id="132" name="Straight Connector 131">
                <a:extLst>
                  <a:ext uri="{FF2B5EF4-FFF2-40B4-BE49-F238E27FC236}">
                    <a16:creationId xmlns:a16="http://schemas.microsoft.com/office/drawing/2014/main" id="{EDE6CDD5-ECC1-442E-F73E-3398C330F33C}"/>
                  </a:ext>
                </a:extLst>
              </p:cNvPr>
              <p:cNvCxnSpPr>
                <a:cxnSpLocks/>
              </p:cNvCxnSpPr>
              <p:nvPr/>
            </p:nvCxnSpPr>
            <p:spPr bwMode="auto">
              <a:xfrm>
                <a:off x="1906612" y="1514036"/>
                <a:ext cx="376344" cy="0"/>
              </a:xfrm>
              <a:prstGeom prst="line">
                <a:avLst/>
              </a:prstGeom>
              <a:noFill/>
              <a:ln w="19050" cap="flat" cmpd="sng" algn="ctr">
                <a:solidFill>
                  <a:srgbClr val="FF3300"/>
                </a:solidFill>
                <a:prstDash val="sysDash"/>
                <a:round/>
                <a:headEnd type="none" w="sm" len="sm"/>
                <a:tailEnd type="none" w="sm" len="sm"/>
              </a:ln>
              <a:effectLst/>
            </p:spPr>
          </p:cxnSp>
          <p:cxnSp>
            <p:nvCxnSpPr>
              <p:cNvPr id="134" name="Straight Connector 133">
                <a:extLst>
                  <a:ext uri="{FF2B5EF4-FFF2-40B4-BE49-F238E27FC236}">
                    <a16:creationId xmlns:a16="http://schemas.microsoft.com/office/drawing/2014/main" id="{4AF22C71-9637-55CB-45E6-948C5867D450}"/>
                  </a:ext>
                </a:extLst>
              </p:cNvPr>
              <p:cNvCxnSpPr>
                <a:cxnSpLocks/>
              </p:cNvCxnSpPr>
              <p:nvPr/>
            </p:nvCxnSpPr>
            <p:spPr bwMode="auto">
              <a:xfrm>
                <a:off x="1917182" y="5911194"/>
                <a:ext cx="420777" cy="0"/>
              </a:xfrm>
              <a:prstGeom prst="line">
                <a:avLst/>
              </a:prstGeom>
              <a:noFill/>
              <a:ln w="19050" cap="flat" cmpd="sng" algn="ctr">
                <a:solidFill>
                  <a:srgbClr val="FF3300"/>
                </a:solidFill>
                <a:prstDash val="sysDash"/>
                <a:round/>
                <a:headEnd type="none" w="sm" len="sm"/>
                <a:tailEnd type="none" w="sm" len="sm"/>
              </a:ln>
              <a:effectLst/>
            </p:spPr>
          </p:cxnSp>
          <p:cxnSp>
            <p:nvCxnSpPr>
              <p:cNvPr id="136" name="Straight Arrow Connector 135">
                <a:extLst>
                  <a:ext uri="{FF2B5EF4-FFF2-40B4-BE49-F238E27FC236}">
                    <a16:creationId xmlns:a16="http://schemas.microsoft.com/office/drawing/2014/main" id="{A6D73B84-D574-80DF-9EC2-A11C8226A01E}"/>
                  </a:ext>
                </a:extLst>
              </p:cNvPr>
              <p:cNvCxnSpPr>
                <a:cxnSpLocks/>
              </p:cNvCxnSpPr>
              <p:nvPr/>
            </p:nvCxnSpPr>
            <p:spPr bwMode="auto">
              <a:xfrm>
                <a:off x="1917182" y="1514036"/>
                <a:ext cx="0" cy="4397158"/>
              </a:xfrm>
              <a:prstGeom prst="straightConnector1">
                <a:avLst/>
              </a:prstGeom>
              <a:noFill/>
              <a:ln w="9525" cap="flat" cmpd="sng" algn="ctr">
                <a:solidFill>
                  <a:srgbClr val="FF0000"/>
                </a:solidFill>
                <a:prstDash val="solid"/>
                <a:round/>
                <a:headEnd type="triangle"/>
                <a:tailEnd type="triangle"/>
              </a:ln>
              <a:effectLst/>
            </p:spPr>
          </p:cxnSp>
          <p:sp>
            <p:nvSpPr>
              <p:cNvPr id="143" name="TextBox 142">
                <a:extLst>
                  <a:ext uri="{FF2B5EF4-FFF2-40B4-BE49-F238E27FC236}">
                    <a16:creationId xmlns:a16="http://schemas.microsoft.com/office/drawing/2014/main" id="{82365032-BC52-F098-7BAE-8B17C6A77EA2}"/>
                  </a:ext>
                </a:extLst>
              </p:cNvPr>
              <p:cNvSpPr txBox="1"/>
              <p:nvPr/>
            </p:nvSpPr>
            <p:spPr>
              <a:xfrm>
                <a:off x="1401088" y="3507868"/>
                <a:ext cx="637282" cy="215444"/>
              </a:xfrm>
              <a:prstGeom prst="rect">
                <a:avLst/>
              </a:prstGeom>
              <a:noFill/>
            </p:spPr>
            <p:txBody>
              <a:bodyPr wrap="square" rtlCol="0">
                <a:spAutoFit/>
              </a:bodyPr>
              <a:lstStyle/>
              <a:p>
                <a:r>
                  <a:rPr lang="en-US" sz="800" dirty="0"/>
                  <a:t>14.6 in</a:t>
                </a:r>
              </a:p>
            </p:txBody>
          </p:sp>
        </p:grpSp>
      </p:grpSp>
      <p:pic>
        <p:nvPicPr>
          <p:cNvPr id="147" name="Picture 146">
            <a:extLst>
              <a:ext uri="{FF2B5EF4-FFF2-40B4-BE49-F238E27FC236}">
                <a16:creationId xmlns:a16="http://schemas.microsoft.com/office/drawing/2014/main" id="{EEEAB1A7-5D7C-227C-7A43-3C07151733A8}"/>
              </a:ext>
            </a:extLst>
          </p:cNvPr>
          <p:cNvPicPr>
            <a:picLocks noChangeAspect="1"/>
          </p:cNvPicPr>
          <p:nvPr/>
        </p:nvPicPr>
        <p:blipFill>
          <a:blip r:embed="rId4">
            <a:clrChange>
              <a:clrFrom>
                <a:srgbClr val="E8EAED"/>
              </a:clrFrom>
              <a:clrTo>
                <a:srgbClr val="E8EAED">
                  <a:alpha val="0"/>
                </a:srgbClr>
              </a:clrTo>
            </a:clrChange>
          </a:blip>
          <a:stretch>
            <a:fillRect/>
          </a:stretch>
        </p:blipFill>
        <p:spPr>
          <a:xfrm>
            <a:off x="9723068" y="2174076"/>
            <a:ext cx="2034202" cy="2868372"/>
          </a:xfrm>
          <a:prstGeom prst="rect">
            <a:avLst/>
          </a:prstGeom>
        </p:spPr>
      </p:pic>
      <p:cxnSp>
        <p:nvCxnSpPr>
          <p:cNvPr id="151" name="Straight Connector 150">
            <a:extLst>
              <a:ext uri="{FF2B5EF4-FFF2-40B4-BE49-F238E27FC236}">
                <a16:creationId xmlns:a16="http://schemas.microsoft.com/office/drawing/2014/main" id="{99BBEA76-3ABD-D1C6-0FD3-8FAFC2D56D4F}"/>
              </a:ext>
            </a:extLst>
          </p:cNvPr>
          <p:cNvCxnSpPr>
            <a:cxnSpLocks/>
          </p:cNvCxnSpPr>
          <p:nvPr/>
        </p:nvCxnSpPr>
        <p:spPr bwMode="auto">
          <a:xfrm>
            <a:off x="6791499" y="2781483"/>
            <a:ext cx="1472989" cy="0"/>
          </a:xfrm>
          <a:prstGeom prst="line">
            <a:avLst/>
          </a:prstGeom>
          <a:noFill/>
          <a:ln w="19050" cap="flat" cmpd="sng" algn="ctr">
            <a:solidFill>
              <a:srgbClr val="FF3300"/>
            </a:solidFill>
            <a:prstDash val="sysDash"/>
            <a:round/>
            <a:headEnd type="none" w="sm" len="sm"/>
            <a:tailEnd type="none" w="sm" len="sm"/>
          </a:ln>
          <a:effectLst/>
        </p:spPr>
      </p:cxnSp>
      <p:cxnSp>
        <p:nvCxnSpPr>
          <p:cNvPr id="153" name="Straight Arrow Connector 152">
            <a:extLst>
              <a:ext uri="{FF2B5EF4-FFF2-40B4-BE49-F238E27FC236}">
                <a16:creationId xmlns:a16="http://schemas.microsoft.com/office/drawing/2014/main" id="{B8C9D82E-3A7A-5A1E-B8DC-229FEE107BEA}"/>
              </a:ext>
            </a:extLst>
          </p:cNvPr>
          <p:cNvCxnSpPr>
            <a:cxnSpLocks/>
          </p:cNvCxnSpPr>
          <p:nvPr/>
        </p:nvCxnSpPr>
        <p:spPr bwMode="auto">
          <a:xfrm>
            <a:off x="8258276" y="2776954"/>
            <a:ext cx="0" cy="362844"/>
          </a:xfrm>
          <a:prstGeom prst="straightConnector1">
            <a:avLst/>
          </a:prstGeom>
          <a:noFill/>
          <a:ln w="9525" cap="flat" cmpd="sng" algn="ctr">
            <a:solidFill>
              <a:srgbClr val="FF0000"/>
            </a:solidFill>
            <a:prstDash val="solid"/>
            <a:round/>
            <a:headEnd type="triangle"/>
            <a:tailEnd type="triangle"/>
          </a:ln>
          <a:effectLst/>
        </p:spPr>
      </p:cxnSp>
      <p:sp>
        <p:nvSpPr>
          <p:cNvPr id="155" name="TextBox 154">
            <a:extLst>
              <a:ext uri="{FF2B5EF4-FFF2-40B4-BE49-F238E27FC236}">
                <a16:creationId xmlns:a16="http://schemas.microsoft.com/office/drawing/2014/main" id="{A80088C4-3F60-4B1F-248A-0C92072FEBFA}"/>
              </a:ext>
            </a:extLst>
          </p:cNvPr>
          <p:cNvSpPr txBox="1"/>
          <p:nvPr/>
        </p:nvSpPr>
        <p:spPr>
          <a:xfrm>
            <a:off x="8264488" y="2840580"/>
            <a:ext cx="518972" cy="215444"/>
          </a:xfrm>
          <a:prstGeom prst="rect">
            <a:avLst/>
          </a:prstGeom>
          <a:noFill/>
        </p:spPr>
        <p:txBody>
          <a:bodyPr wrap="square" rtlCol="0">
            <a:spAutoFit/>
          </a:bodyPr>
          <a:lstStyle/>
          <a:p>
            <a:r>
              <a:rPr lang="en-US" sz="800" dirty="0"/>
              <a:t>1.25 in</a:t>
            </a:r>
          </a:p>
        </p:txBody>
      </p:sp>
      <p:cxnSp>
        <p:nvCxnSpPr>
          <p:cNvPr id="161" name="Straight Connector 160">
            <a:extLst>
              <a:ext uri="{FF2B5EF4-FFF2-40B4-BE49-F238E27FC236}">
                <a16:creationId xmlns:a16="http://schemas.microsoft.com/office/drawing/2014/main" id="{4622F5DD-9777-8E5C-7731-F190C9AFC22E}"/>
              </a:ext>
            </a:extLst>
          </p:cNvPr>
          <p:cNvCxnSpPr>
            <a:cxnSpLocks/>
          </p:cNvCxnSpPr>
          <p:nvPr/>
        </p:nvCxnSpPr>
        <p:spPr bwMode="auto">
          <a:xfrm flipV="1">
            <a:off x="6751286" y="1830105"/>
            <a:ext cx="0" cy="946849"/>
          </a:xfrm>
          <a:prstGeom prst="line">
            <a:avLst/>
          </a:prstGeom>
          <a:noFill/>
          <a:ln w="19050" cap="flat" cmpd="sng" algn="ctr">
            <a:solidFill>
              <a:srgbClr val="FF3300"/>
            </a:solidFill>
            <a:prstDash val="sysDash"/>
            <a:round/>
            <a:headEnd type="none" w="sm" len="sm"/>
            <a:tailEnd type="none" w="sm" len="sm"/>
          </a:ln>
          <a:effectLst/>
        </p:spPr>
      </p:cxnSp>
      <p:cxnSp>
        <p:nvCxnSpPr>
          <p:cNvPr id="167" name="Straight Arrow Connector 166">
            <a:extLst>
              <a:ext uri="{FF2B5EF4-FFF2-40B4-BE49-F238E27FC236}">
                <a16:creationId xmlns:a16="http://schemas.microsoft.com/office/drawing/2014/main" id="{9FEE9854-3F18-2DB8-ADD5-AC26E10E412F}"/>
              </a:ext>
            </a:extLst>
          </p:cNvPr>
          <p:cNvCxnSpPr>
            <a:cxnSpLocks/>
          </p:cNvCxnSpPr>
          <p:nvPr/>
        </p:nvCxnSpPr>
        <p:spPr bwMode="auto">
          <a:xfrm>
            <a:off x="6751286" y="1830105"/>
            <a:ext cx="277733" cy="0"/>
          </a:xfrm>
          <a:prstGeom prst="straightConnector1">
            <a:avLst/>
          </a:prstGeom>
          <a:noFill/>
          <a:ln w="9525" cap="flat" cmpd="sng" algn="ctr">
            <a:solidFill>
              <a:srgbClr val="FF0000"/>
            </a:solidFill>
            <a:prstDash val="solid"/>
            <a:round/>
            <a:headEnd type="triangle"/>
            <a:tailEnd type="triangle"/>
          </a:ln>
          <a:effectLst/>
        </p:spPr>
      </p:cxnSp>
      <p:sp>
        <p:nvSpPr>
          <p:cNvPr id="170" name="TextBox 169">
            <a:extLst>
              <a:ext uri="{FF2B5EF4-FFF2-40B4-BE49-F238E27FC236}">
                <a16:creationId xmlns:a16="http://schemas.microsoft.com/office/drawing/2014/main" id="{343BAACF-08A3-6072-8837-E19B7EC9335D}"/>
              </a:ext>
            </a:extLst>
          </p:cNvPr>
          <p:cNvSpPr txBox="1"/>
          <p:nvPr/>
        </p:nvSpPr>
        <p:spPr>
          <a:xfrm>
            <a:off x="6711288" y="1621025"/>
            <a:ext cx="371642" cy="215444"/>
          </a:xfrm>
          <a:prstGeom prst="rect">
            <a:avLst/>
          </a:prstGeom>
          <a:noFill/>
        </p:spPr>
        <p:txBody>
          <a:bodyPr wrap="square" rtlCol="0">
            <a:spAutoFit/>
          </a:bodyPr>
          <a:lstStyle/>
          <a:p>
            <a:r>
              <a:rPr lang="en-US" sz="800" dirty="0"/>
              <a:t>1 in</a:t>
            </a:r>
          </a:p>
        </p:txBody>
      </p:sp>
      <p:cxnSp>
        <p:nvCxnSpPr>
          <p:cNvPr id="171" name="Straight Connector 170">
            <a:extLst>
              <a:ext uri="{FF2B5EF4-FFF2-40B4-BE49-F238E27FC236}">
                <a16:creationId xmlns:a16="http://schemas.microsoft.com/office/drawing/2014/main" id="{A44E31EC-0BDF-784C-E1DF-E36A4BABB62E}"/>
              </a:ext>
            </a:extLst>
          </p:cNvPr>
          <p:cNvCxnSpPr>
            <a:cxnSpLocks/>
          </p:cNvCxnSpPr>
          <p:nvPr/>
        </p:nvCxnSpPr>
        <p:spPr bwMode="auto">
          <a:xfrm flipH="1">
            <a:off x="3707710" y="1836469"/>
            <a:ext cx="1953969" cy="0"/>
          </a:xfrm>
          <a:prstGeom prst="line">
            <a:avLst/>
          </a:prstGeom>
          <a:noFill/>
          <a:ln w="19050" cap="flat" cmpd="sng" algn="ctr">
            <a:solidFill>
              <a:srgbClr val="FF3300"/>
            </a:solidFill>
            <a:prstDash val="sysDash"/>
            <a:round/>
            <a:headEnd type="none" w="sm" len="sm"/>
            <a:tailEnd type="none" w="sm" len="sm"/>
          </a:ln>
          <a:effectLst/>
        </p:spPr>
      </p:cxnSp>
    </p:spTree>
    <p:extLst>
      <p:ext uri="{BB962C8B-B14F-4D97-AF65-F5344CB8AC3E}">
        <p14:creationId xmlns:p14="http://schemas.microsoft.com/office/powerpoint/2010/main" val="3799753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47B6A39-CCFD-101C-5414-B2669EE484E9}"/>
              </a:ext>
            </a:extLst>
          </p:cNvPr>
          <p:cNvPicPr>
            <a:picLocks noChangeAspect="1"/>
          </p:cNvPicPr>
          <p:nvPr/>
        </p:nvPicPr>
        <p:blipFill>
          <a:blip r:embed="rId2">
            <a:clrChange>
              <a:clrFrom>
                <a:srgbClr val="E8EAED"/>
              </a:clrFrom>
              <a:clrTo>
                <a:srgbClr val="E8EAED">
                  <a:alpha val="0"/>
                </a:srgbClr>
              </a:clrTo>
            </a:clrChange>
          </a:blip>
          <a:srcRect r="32141"/>
          <a:stretch>
            <a:fillRect/>
          </a:stretch>
        </p:blipFill>
        <p:spPr>
          <a:xfrm>
            <a:off x="3429001" y="1451641"/>
            <a:ext cx="4642742" cy="4497525"/>
          </a:xfrm>
          <a:prstGeom prst="rect">
            <a:avLst/>
          </a:prstGeom>
        </p:spPr>
      </p:pic>
      <p:sp>
        <p:nvSpPr>
          <p:cNvPr id="2" name="Title 1">
            <a:extLst>
              <a:ext uri="{FF2B5EF4-FFF2-40B4-BE49-F238E27FC236}">
                <a16:creationId xmlns:a16="http://schemas.microsoft.com/office/drawing/2014/main" id="{7C4C849E-710B-CDE4-593D-24BD0DB1796E}"/>
              </a:ext>
            </a:extLst>
          </p:cNvPr>
          <p:cNvSpPr>
            <a:spLocks noGrp="1"/>
          </p:cNvSpPr>
          <p:nvPr>
            <p:ph type="title"/>
          </p:nvPr>
        </p:nvSpPr>
        <p:spPr/>
        <p:txBody>
          <a:bodyPr/>
          <a:lstStyle/>
          <a:p>
            <a:r>
              <a:rPr lang="en-US" dirty="0"/>
              <a:t>PGT Mockup</a:t>
            </a:r>
          </a:p>
        </p:txBody>
      </p:sp>
      <p:sp>
        <p:nvSpPr>
          <p:cNvPr id="5" name="Rectangle 4">
            <a:extLst>
              <a:ext uri="{FF2B5EF4-FFF2-40B4-BE49-F238E27FC236}">
                <a16:creationId xmlns:a16="http://schemas.microsoft.com/office/drawing/2014/main" id="{12C05AD9-A24A-448E-8AF8-C3CF01E01D57}"/>
              </a:ext>
            </a:extLst>
          </p:cNvPr>
          <p:cNvSpPr>
            <a:spLocks noGrp="1" noChangeArrowheads="1"/>
          </p:cNvSpPr>
          <p:nvPr/>
        </p:nvSpPr>
        <p:spPr bwMode="auto">
          <a:xfrm>
            <a:off x="397790" y="1218728"/>
            <a:ext cx="11012488"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30000"/>
              </a:spcBef>
              <a:spcAft>
                <a:spcPct val="0"/>
              </a:spcAft>
              <a:buFont typeface="Arial" panose="020B0604020202020204" pitchFamily="34" charset="0"/>
              <a:buChar char="•"/>
              <a:defRPr sz="2400" b="1">
                <a:solidFill>
                  <a:schemeClr val="tx1"/>
                </a:solidFill>
                <a:latin typeface="+mn-lt"/>
                <a:ea typeface="ヒラギノ角ゴ Pro W3" charset="-128"/>
                <a:cs typeface="ヒラギノ角ゴ Pro W3" charset="0"/>
              </a:defRPr>
            </a:lvl1pPr>
            <a:lvl2pPr marL="742950" indent="-285750" algn="l" rtl="0" eaLnBrk="1" fontAlgn="base" hangingPunct="1">
              <a:spcBef>
                <a:spcPct val="30000"/>
              </a:spcBef>
              <a:spcAft>
                <a:spcPct val="0"/>
              </a:spcAft>
              <a:buFont typeface="Arial" panose="020B0604020202020204" pitchFamily="34" charset="0"/>
              <a:buChar char="–"/>
              <a:defRPr sz="2000">
                <a:solidFill>
                  <a:schemeClr val="tx1"/>
                </a:solidFill>
                <a:latin typeface="+mn-lt"/>
                <a:ea typeface="ヒラギノ角ゴ Pro W3" charset="-128"/>
                <a:cs typeface="ヒラギノ角ゴ Pro W3" charset="0"/>
              </a:defRPr>
            </a:lvl2pPr>
            <a:lvl3pPr marL="1200150" indent="-285750" algn="l" rtl="0" eaLnBrk="1" fontAlgn="base" hangingPunct="1">
              <a:spcBef>
                <a:spcPct val="30000"/>
              </a:spcBef>
              <a:spcAft>
                <a:spcPct val="0"/>
              </a:spcAft>
              <a:buFont typeface="Arial" panose="020B0604020202020204" pitchFamily="34" charset="0"/>
              <a:buChar char="•"/>
              <a:defRPr>
                <a:solidFill>
                  <a:schemeClr val="tx1"/>
                </a:solidFill>
                <a:latin typeface="+mn-lt"/>
                <a:ea typeface="ヒラギノ角ゴ Pro W3" charset="-128"/>
                <a:cs typeface="ヒラギノ角ゴ Pro W3" charset="0"/>
              </a:defRPr>
            </a:lvl3pPr>
            <a:lvl4pPr marL="1600200" indent="-228600" algn="l" rtl="0" eaLnBrk="1" fontAlgn="base" hangingPunct="1">
              <a:spcBef>
                <a:spcPct val="30000"/>
              </a:spcBef>
              <a:spcAft>
                <a:spcPct val="0"/>
              </a:spcAft>
              <a:buFont typeface="Arial" panose="020B0604020202020204" pitchFamily="34" charset="0"/>
              <a:buChar char="–"/>
              <a:defRPr sz="1600">
                <a:solidFill>
                  <a:schemeClr val="tx1"/>
                </a:solidFill>
                <a:latin typeface="+mn-lt"/>
                <a:ea typeface="ヒラギノ角ゴ Pro W3" charset="-128"/>
                <a:cs typeface="ヒラギノ角ゴ Pro W3" charset="0"/>
              </a:defRPr>
            </a:lvl4pPr>
            <a:lvl5pPr marL="2057400" indent="-285750" algn="l" rtl="0" eaLnBrk="1" fontAlgn="base" hangingPunct="1">
              <a:lnSpc>
                <a:spcPct val="87000"/>
              </a:lnSpc>
              <a:spcBef>
                <a:spcPct val="30000"/>
              </a:spcBef>
              <a:spcAft>
                <a:spcPct val="0"/>
              </a:spcAft>
              <a:buFont typeface="Arial" panose="020B0604020202020204" pitchFamily="34" charset="0"/>
              <a:buChar char="»"/>
              <a:defRPr sz="1200">
                <a:solidFill>
                  <a:schemeClr val="tx1"/>
                </a:solidFill>
                <a:latin typeface="+mn-lt"/>
                <a:ea typeface="ヒラギノ角ゴ Pro W3" charset="-128"/>
                <a:cs typeface="ヒラギノ角ゴ Pro W3" charset="0"/>
              </a:defRPr>
            </a:lvl5pPr>
            <a:lvl6pPr marL="2228850" indent="-171450" algn="l" rtl="0" eaLnBrk="1" fontAlgn="base" hangingPunct="1">
              <a:lnSpc>
                <a:spcPct val="87000"/>
              </a:lnSpc>
              <a:spcBef>
                <a:spcPct val="30000"/>
              </a:spcBef>
              <a:spcAft>
                <a:spcPct val="0"/>
              </a:spcAft>
              <a:buFont typeface="Monotype Sorts" pitchFamily="2" charset="2"/>
              <a:buChar char="ß"/>
              <a:defRPr sz="1200">
                <a:solidFill>
                  <a:schemeClr val="tx1"/>
                </a:solidFill>
                <a:latin typeface="+mn-lt"/>
                <a:ea typeface="ヒラギノ角ゴ Pro W3" charset="-128"/>
              </a:defRPr>
            </a:lvl6pPr>
            <a:lvl7pPr marL="2686050" indent="-171450" algn="l" rtl="0" eaLnBrk="1" fontAlgn="base" hangingPunct="1">
              <a:lnSpc>
                <a:spcPct val="87000"/>
              </a:lnSpc>
              <a:spcBef>
                <a:spcPct val="30000"/>
              </a:spcBef>
              <a:spcAft>
                <a:spcPct val="0"/>
              </a:spcAft>
              <a:buFont typeface="Monotype Sorts" pitchFamily="2" charset="2"/>
              <a:buChar char="ß"/>
              <a:defRPr sz="1200">
                <a:solidFill>
                  <a:schemeClr val="tx1"/>
                </a:solidFill>
                <a:latin typeface="+mn-lt"/>
                <a:ea typeface="ヒラギノ角ゴ Pro W3" charset="-128"/>
              </a:defRPr>
            </a:lvl7pPr>
            <a:lvl8pPr marL="3143250" indent="-171450" algn="l" rtl="0" eaLnBrk="1" fontAlgn="base" hangingPunct="1">
              <a:lnSpc>
                <a:spcPct val="87000"/>
              </a:lnSpc>
              <a:spcBef>
                <a:spcPct val="30000"/>
              </a:spcBef>
              <a:spcAft>
                <a:spcPct val="0"/>
              </a:spcAft>
              <a:buFont typeface="Monotype Sorts" pitchFamily="2" charset="2"/>
              <a:buChar char="ß"/>
              <a:defRPr sz="1200">
                <a:solidFill>
                  <a:schemeClr val="tx1"/>
                </a:solidFill>
                <a:latin typeface="+mn-lt"/>
                <a:ea typeface="ヒラギノ角ゴ Pro W3" charset="-128"/>
              </a:defRPr>
            </a:lvl8pPr>
            <a:lvl9pPr marL="3600450" indent="-171450" algn="l" rtl="0" eaLnBrk="1" fontAlgn="base" hangingPunct="1">
              <a:lnSpc>
                <a:spcPct val="87000"/>
              </a:lnSpc>
              <a:spcBef>
                <a:spcPct val="30000"/>
              </a:spcBef>
              <a:spcAft>
                <a:spcPct val="0"/>
              </a:spcAft>
              <a:buFont typeface="Monotype Sorts" pitchFamily="2" charset="2"/>
              <a:buChar char="ß"/>
              <a:defRPr sz="1200">
                <a:solidFill>
                  <a:schemeClr val="tx1"/>
                </a:solidFill>
                <a:latin typeface="+mn-lt"/>
                <a:ea typeface="ヒラギノ角ゴ Pro W3" charset="-128"/>
              </a:defRPr>
            </a:lvl9pPr>
          </a:lstStyle>
          <a:p>
            <a:pPr>
              <a:defRPr/>
            </a:pPr>
            <a:endParaRPr lang="en-US" altLang="en-US" sz="1400" u="sng" dirty="0">
              <a:latin typeface="Calibri"/>
              <a:ea typeface="Calibri"/>
              <a:cs typeface="Calibri"/>
            </a:endParaRPr>
          </a:p>
        </p:txBody>
      </p:sp>
      <p:pic>
        <p:nvPicPr>
          <p:cNvPr id="13" name="Picture 12">
            <a:extLst>
              <a:ext uri="{FF2B5EF4-FFF2-40B4-BE49-F238E27FC236}">
                <a16:creationId xmlns:a16="http://schemas.microsoft.com/office/drawing/2014/main" id="{CBB1BB7E-6FE2-AF6D-3748-9E994C46FCCE}"/>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9911741" y="3135050"/>
            <a:ext cx="499500" cy="656528"/>
          </a:xfrm>
          <a:prstGeom prst="rect">
            <a:avLst/>
          </a:prstGeom>
        </p:spPr>
      </p:pic>
      <p:sp>
        <p:nvSpPr>
          <p:cNvPr id="14" name="TextBox 13">
            <a:extLst>
              <a:ext uri="{FF2B5EF4-FFF2-40B4-BE49-F238E27FC236}">
                <a16:creationId xmlns:a16="http://schemas.microsoft.com/office/drawing/2014/main" id="{F55D28FA-B18A-61CF-E517-042090CC0058}"/>
              </a:ext>
            </a:extLst>
          </p:cNvPr>
          <p:cNvSpPr txBox="1"/>
          <p:nvPr/>
        </p:nvSpPr>
        <p:spPr>
          <a:xfrm>
            <a:off x="7809158" y="2915265"/>
            <a:ext cx="4282409" cy="3108543"/>
          </a:xfrm>
          <a:prstGeom prst="rect">
            <a:avLst/>
          </a:prstGeom>
          <a:noFill/>
          <a:ln>
            <a:solidFill>
              <a:schemeClr val="tx1"/>
            </a:solidFill>
          </a:ln>
        </p:spPr>
        <p:txBody>
          <a:bodyPr wrap="square" rtlCol="0">
            <a:spAutoFit/>
          </a:bodyPr>
          <a:lstStyle/>
          <a:p>
            <a:r>
              <a:rPr lang="en-US" dirty="0"/>
              <a:t>Each hole will have a brass heat-set insert installed</a:t>
            </a:r>
          </a:p>
          <a:p>
            <a:endParaRPr lang="en-US" dirty="0"/>
          </a:p>
          <a:p>
            <a:r>
              <a:rPr lang="en-US" dirty="0"/>
              <a:t>#10-32 bolt size</a:t>
            </a:r>
          </a:p>
          <a:p>
            <a:endParaRPr lang="en-US" dirty="0"/>
          </a:p>
          <a:p>
            <a:r>
              <a:rPr lang="en-US" dirty="0"/>
              <a:t>Total insert length: .375” deep, sitting flush </a:t>
            </a:r>
          </a:p>
          <a:p>
            <a:endParaRPr lang="en-US" dirty="0"/>
          </a:p>
          <a:p>
            <a:r>
              <a:rPr lang="en-US" dirty="0"/>
              <a:t>Total hole depth: .6” deep</a:t>
            </a:r>
          </a:p>
          <a:p>
            <a:endParaRPr lang="en-US" dirty="0"/>
          </a:p>
          <a:p>
            <a:r>
              <a:rPr lang="en-US" dirty="0"/>
              <a:t>McMaster-Carr P/N: 93365A156</a:t>
            </a:r>
          </a:p>
          <a:p>
            <a:endParaRPr lang="en-US" dirty="0"/>
          </a:p>
          <a:p>
            <a:r>
              <a:rPr lang="en-US" b="1" dirty="0"/>
              <a:t>If your teams’ tool probe cannot accommodate this test hardware change, let us know ASAP. Modifications can be made to the PGT to allow bolts to thread into the tool probe.</a:t>
            </a:r>
          </a:p>
        </p:txBody>
      </p:sp>
      <p:sp>
        <p:nvSpPr>
          <p:cNvPr id="15" name="TextBox 14">
            <a:extLst>
              <a:ext uri="{FF2B5EF4-FFF2-40B4-BE49-F238E27FC236}">
                <a16:creationId xmlns:a16="http://schemas.microsoft.com/office/drawing/2014/main" id="{94B391A4-5F83-5494-58CE-9CE62F7D3477}"/>
              </a:ext>
            </a:extLst>
          </p:cNvPr>
          <p:cNvSpPr txBox="1"/>
          <p:nvPr/>
        </p:nvSpPr>
        <p:spPr>
          <a:xfrm>
            <a:off x="149860" y="3423404"/>
            <a:ext cx="3117215" cy="276999"/>
          </a:xfrm>
          <a:prstGeom prst="rect">
            <a:avLst/>
          </a:prstGeom>
          <a:noFill/>
          <a:ln>
            <a:solidFill>
              <a:schemeClr val="tx1"/>
            </a:solidFill>
          </a:ln>
        </p:spPr>
        <p:txBody>
          <a:bodyPr wrap="square" rtlCol="0">
            <a:spAutoFit/>
          </a:bodyPr>
          <a:lstStyle/>
          <a:p>
            <a:r>
              <a:rPr lang="en-US" sz="1200" dirty="0"/>
              <a:t>1” x 1” hole pattern, mirrored on both sides</a:t>
            </a:r>
          </a:p>
        </p:txBody>
      </p:sp>
      <p:cxnSp>
        <p:nvCxnSpPr>
          <p:cNvPr id="17" name="Straight Connector 16">
            <a:extLst>
              <a:ext uri="{FF2B5EF4-FFF2-40B4-BE49-F238E27FC236}">
                <a16:creationId xmlns:a16="http://schemas.microsoft.com/office/drawing/2014/main" id="{405D5DD9-00C2-6011-5C5E-7B527B550A7C}"/>
              </a:ext>
            </a:extLst>
          </p:cNvPr>
          <p:cNvCxnSpPr>
            <a:cxnSpLocks/>
          </p:cNvCxnSpPr>
          <p:nvPr/>
        </p:nvCxnSpPr>
        <p:spPr bwMode="auto">
          <a:xfrm>
            <a:off x="5253487" y="1824811"/>
            <a:ext cx="0" cy="772964"/>
          </a:xfrm>
          <a:prstGeom prst="line">
            <a:avLst/>
          </a:prstGeom>
          <a:noFill/>
          <a:ln w="38100" cap="flat" cmpd="sng" algn="ctr">
            <a:solidFill>
              <a:schemeClr val="accent1"/>
            </a:solidFill>
            <a:prstDash val="solid"/>
            <a:round/>
            <a:headEnd type="none" w="sm" len="sm"/>
            <a:tailEnd type="none" w="sm" len="sm"/>
          </a:ln>
          <a:effectLst/>
        </p:spPr>
      </p:cxnSp>
      <p:cxnSp>
        <p:nvCxnSpPr>
          <p:cNvPr id="18" name="Straight Connector 17">
            <a:extLst>
              <a:ext uri="{FF2B5EF4-FFF2-40B4-BE49-F238E27FC236}">
                <a16:creationId xmlns:a16="http://schemas.microsoft.com/office/drawing/2014/main" id="{E3A13ADB-20F9-C15F-4F4A-540DA923E180}"/>
              </a:ext>
            </a:extLst>
          </p:cNvPr>
          <p:cNvCxnSpPr>
            <a:cxnSpLocks/>
          </p:cNvCxnSpPr>
          <p:nvPr/>
        </p:nvCxnSpPr>
        <p:spPr bwMode="auto">
          <a:xfrm flipV="1">
            <a:off x="6325582" y="1842867"/>
            <a:ext cx="0" cy="754908"/>
          </a:xfrm>
          <a:prstGeom prst="line">
            <a:avLst/>
          </a:prstGeom>
          <a:noFill/>
          <a:ln w="38100" cap="flat" cmpd="sng" algn="ctr">
            <a:solidFill>
              <a:schemeClr val="accent1"/>
            </a:solidFill>
            <a:prstDash val="solid"/>
            <a:round/>
            <a:headEnd type="none" w="sm" len="sm"/>
            <a:tailEnd type="none" w="sm" len="sm"/>
          </a:ln>
          <a:effectLst/>
        </p:spPr>
      </p:cxnSp>
      <p:cxnSp>
        <p:nvCxnSpPr>
          <p:cNvPr id="21" name="Straight Connector 20">
            <a:extLst>
              <a:ext uri="{FF2B5EF4-FFF2-40B4-BE49-F238E27FC236}">
                <a16:creationId xmlns:a16="http://schemas.microsoft.com/office/drawing/2014/main" id="{EC950A95-173B-69B4-7452-BEF942444531}"/>
              </a:ext>
            </a:extLst>
          </p:cNvPr>
          <p:cNvCxnSpPr>
            <a:cxnSpLocks/>
          </p:cNvCxnSpPr>
          <p:nvPr/>
        </p:nvCxnSpPr>
        <p:spPr bwMode="auto">
          <a:xfrm flipH="1">
            <a:off x="5253487" y="2602036"/>
            <a:ext cx="1052422" cy="0"/>
          </a:xfrm>
          <a:prstGeom prst="line">
            <a:avLst/>
          </a:prstGeom>
          <a:noFill/>
          <a:ln w="38100" cap="flat" cmpd="sng" algn="ctr">
            <a:solidFill>
              <a:schemeClr val="accent1"/>
            </a:solidFill>
            <a:prstDash val="solid"/>
            <a:round/>
            <a:headEnd type="none" w="sm" len="sm"/>
            <a:tailEnd type="none" w="sm" len="sm"/>
          </a:ln>
          <a:effectLst/>
        </p:spPr>
      </p:cxnSp>
      <p:cxnSp>
        <p:nvCxnSpPr>
          <p:cNvPr id="23" name="Straight Connector 22">
            <a:extLst>
              <a:ext uri="{FF2B5EF4-FFF2-40B4-BE49-F238E27FC236}">
                <a16:creationId xmlns:a16="http://schemas.microsoft.com/office/drawing/2014/main" id="{9E59F30A-3A4A-EEFB-5663-257332B655E3}"/>
              </a:ext>
            </a:extLst>
          </p:cNvPr>
          <p:cNvCxnSpPr>
            <a:cxnSpLocks/>
          </p:cNvCxnSpPr>
          <p:nvPr/>
        </p:nvCxnSpPr>
        <p:spPr bwMode="auto">
          <a:xfrm flipH="1">
            <a:off x="5253487" y="1848951"/>
            <a:ext cx="1072095" cy="0"/>
          </a:xfrm>
          <a:prstGeom prst="line">
            <a:avLst/>
          </a:prstGeom>
          <a:noFill/>
          <a:ln w="38100" cap="flat" cmpd="sng" algn="ctr">
            <a:solidFill>
              <a:schemeClr val="accent1"/>
            </a:solidFill>
            <a:prstDash val="solid"/>
            <a:round/>
            <a:headEnd type="none" w="sm" len="sm"/>
            <a:tailEnd type="none" w="sm" len="sm"/>
          </a:ln>
          <a:effectLst/>
        </p:spPr>
      </p:cxnSp>
      <p:cxnSp>
        <p:nvCxnSpPr>
          <p:cNvPr id="29" name="Straight Arrow Connector 28">
            <a:extLst>
              <a:ext uri="{FF2B5EF4-FFF2-40B4-BE49-F238E27FC236}">
                <a16:creationId xmlns:a16="http://schemas.microsoft.com/office/drawing/2014/main" id="{8685209B-D973-04EA-9D8F-B23961900EBD}"/>
              </a:ext>
            </a:extLst>
          </p:cNvPr>
          <p:cNvCxnSpPr>
            <a:cxnSpLocks/>
            <a:stCxn id="15" idx="3"/>
          </p:cNvCxnSpPr>
          <p:nvPr/>
        </p:nvCxnSpPr>
        <p:spPr bwMode="auto">
          <a:xfrm flipV="1">
            <a:off x="3267075" y="2597775"/>
            <a:ext cx="1984339" cy="964129"/>
          </a:xfrm>
          <a:prstGeom prst="straightConnector1">
            <a:avLst/>
          </a:prstGeom>
          <a:noFill/>
          <a:ln w="38100" cap="flat" cmpd="sng" algn="ctr">
            <a:solidFill>
              <a:schemeClr val="accent1"/>
            </a:solidFill>
            <a:prstDash val="solid"/>
            <a:round/>
            <a:headEnd type="none" w="sm" len="sm"/>
            <a:tailEnd type="triangle"/>
          </a:ln>
          <a:effectLst/>
        </p:spPr>
      </p:cxnSp>
      <p:cxnSp>
        <p:nvCxnSpPr>
          <p:cNvPr id="10" name="Straight Arrow Connector 9">
            <a:extLst>
              <a:ext uri="{FF2B5EF4-FFF2-40B4-BE49-F238E27FC236}">
                <a16:creationId xmlns:a16="http://schemas.microsoft.com/office/drawing/2014/main" id="{D81327DB-2E4E-968E-4210-6739B791199A}"/>
              </a:ext>
            </a:extLst>
          </p:cNvPr>
          <p:cNvCxnSpPr>
            <a:cxnSpLocks/>
          </p:cNvCxnSpPr>
          <p:nvPr/>
        </p:nvCxnSpPr>
        <p:spPr bwMode="auto">
          <a:xfrm flipH="1" flipV="1">
            <a:off x="6012611" y="2259764"/>
            <a:ext cx="1796547" cy="978738"/>
          </a:xfrm>
          <a:prstGeom prst="straightConnector1">
            <a:avLst/>
          </a:prstGeom>
          <a:noFill/>
          <a:ln w="38100" cap="flat" cmpd="sng" algn="ctr">
            <a:solidFill>
              <a:schemeClr val="tx1"/>
            </a:solidFill>
            <a:prstDash val="solid"/>
            <a:round/>
            <a:headEnd type="none" w="sm" len="sm"/>
            <a:tailEnd type="triangle"/>
          </a:ln>
          <a:effectLst/>
        </p:spPr>
      </p:cxnSp>
    </p:spTree>
    <p:extLst>
      <p:ext uri="{BB962C8B-B14F-4D97-AF65-F5344CB8AC3E}">
        <p14:creationId xmlns:p14="http://schemas.microsoft.com/office/powerpoint/2010/main" val="3504164539"/>
      </p:ext>
    </p:extLst>
  </p:cSld>
  <p:clrMapOvr>
    <a:masterClrMapping/>
  </p:clrMapOvr>
</p:sld>
</file>

<file path=ppt/theme/theme1.xml><?xml version="1.0" encoding="utf-8"?>
<a:theme xmlns:a="http://schemas.openxmlformats.org/drawingml/2006/main" name="ISS Anomaly Presentation">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defRPr>
        </a:defPPr>
      </a:lstStyle>
    </a:lnDef>
  </a:objectDefaults>
  <a:extraClrSchemeLst>
    <a:extraClrScheme>
      <a:clrScheme name="ISS Anomaly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ISS Anomaly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ISS Anomaly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ISS Anomaly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ISS Anomaly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ISS Anomaly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ISS Anomaly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DA45E6CE-C1CC-43AC-90AC-6CC199AF7930}" vid="{6A214DE2-85C0-4D49-A615-236FD845D15E}"/>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b42e176-83cd-4824-859f-b9b82e0959ef">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394E05A8C0890409A7A01637C0702D7" ma:contentTypeVersion="12" ma:contentTypeDescription="Create a new document." ma:contentTypeScope="" ma:versionID="8580f5720557d6c8f29a273dbc37820a">
  <xsd:schema xmlns:xsd="http://www.w3.org/2001/XMLSchema" xmlns:xs="http://www.w3.org/2001/XMLSchema" xmlns:p="http://schemas.microsoft.com/office/2006/metadata/properties" xmlns:ns2="eb42e176-83cd-4824-859f-b9b82e0959ef" targetNamespace="http://schemas.microsoft.com/office/2006/metadata/properties" ma:root="true" ma:fieldsID="316aabfa5b0725a666c6311aa80a94c1" ns2:_="">
    <xsd:import namespace="eb42e176-83cd-4824-859f-b9b82e0959e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BillingMetadata"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42e176-83cd-4824-859f-b9b82e0959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BillingMetadata" ma:index="18" nillable="true" ma:displayName="MediaServiceBillingMetadata" ma:hidden="true" ma:internalName="MediaServiceBillingMetadata"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EB4FCBE-A31B-43D8-9CF4-83F66FBD5BE6}">
  <ds:schemaRefs>
    <ds:schemaRef ds:uri="http://purl.org/dc/dcmitype/"/>
    <ds:schemaRef ds:uri="http://www.w3.org/XML/1998/namespace"/>
    <ds:schemaRef ds:uri="http://schemas.microsoft.com/office/2006/documentManagement/types"/>
    <ds:schemaRef ds:uri="http://purl.org/dc/terms/"/>
    <ds:schemaRef ds:uri="eb42e176-83cd-4824-859f-b9b82e0959ef"/>
    <ds:schemaRef ds:uri="http://schemas.openxmlformats.org/package/2006/metadata/core-properties"/>
    <ds:schemaRef ds:uri="http://schemas.microsoft.com/office/2006/metadata/properties"/>
    <ds:schemaRef ds:uri="http://schemas.microsoft.com/office/infopath/2007/PartnerControls"/>
    <ds:schemaRef ds:uri="http://purl.org/dc/elements/1.1/"/>
  </ds:schemaRefs>
</ds:datastoreItem>
</file>

<file path=customXml/itemProps2.xml><?xml version="1.0" encoding="utf-8"?>
<ds:datastoreItem xmlns:ds="http://schemas.openxmlformats.org/officeDocument/2006/customXml" ds:itemID="{6989F6ED-34CB-48A8-AFAC-2015DDA80C17}">
  <ds:schemaRefs>
    <ds:schemaRef ds:uri="eb42e176-83cd-4824-859f-b9b82e0959e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1FC8890-CB1E-4E80-99EA-E95ED8FB1845}">
  <ds:schemaRefs>
    <ds:schemaRef ds:uri="http://schemas.microsoft.com/sharepoint/v3/contenttype/form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EHP EC7 Template 2025</Template>
  <TotalTime>70321</TotalTime>
  <Words>1008</Words>
  <Application>Microsoft Office PowerPoint</Application>
  <PresentationFormat>Widescreen</PresentationFormat>
  <Paragraphs>157</Paragraphs>
  <Slides>8</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Aptos</vt:lpstr>
      <vt:lpstr>Arial</vt:lpstr>
      <vt:lpstr>Calibri</vt:lpstr>
      <vt:lpstr>Monotype Sorts</vt:lpstr>
      <vt:lpstr>ヒラギノ角ゴ Pro W3</vt:lpstr>
      <vt:lpstr>ISS Anomaly Presentation</vt:lpstr>
      <vt:lpstr>PowerPoint Presentation</vt:lpstr>
      <vt:lpstr>PDR Recap</vt:lpstr>
      <vt:lpstr>Utility Belt Assembly Drawing</vt:lpstr>
      <vt:lpstr>Swingarm Sub-Assembly Drawing</vt:lpstr>
      <vt:lpstr>Swingarm Spacer Drawing</vt:lpstr>
      <vt:lpstr>Utility Belt Assembly Drawing</vt:lpstr>
      <vt:lpstr>PGT Mockup Dimensions</vt:lpstr>
      <vt:lpstr>PGT Mockup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Michael Sanchez</dc:creator>
  <cp:keywords/>
  <dc:description/>
  <cp:lastModifiedBy>Sanchez, Michael (JSC-EC711)</cp:lastModifiedBy>
  <cp:revision>44</cp:revision>
  <cp:lastPrinted>2016-09-30T13:56:30Z</cp:lastPrinted>
  <dcterms:created xsi:type="dcterms:W3CDTF">2025-04-21T17:33:49Z</dcterms:created>
  <dcterms:modified xsi:type="dcterms:W3CDTF">2026-03-31T21:10:10Z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0x010100E394E05A8C0890409A7A01637C0702D7</vt:lpwstr>
  </property>
  <property fmtid="{D5CDD505-2E9C-101B-9397-08002B2CF9AE}" pid="3" name="MediaServiceImageTags">
    <vt:lpwstr/>
  </property>
</Properties>
</file>