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Lst>
  <p:notesMasterIdLst>
    <p:notesMasterId r:id="rId23"/>
  </p:notesMasterIdLst>
  <p:sldIdLst>
    <p:sldId id="292" r:id="rId6"/>
    <p:sldId id="299" r:id="rId7"/>
    <p:sldId id="302" r:id="rId8"/>
    <p:sldId id="307" r:id="rId9"/>
    <p:sldId id="305" r:id="rId10"/>
    <p:sldId id="291" r:id="rId11"/>
    <p:sldId id="265" r:id="rId12"/>
    <p:sldId id="296" r:id="rId13"/>
    <p:sldId id="297" r:id="rId14"/>
    <p:sldId id="285" r:id="rId15"/>
    <p:sldId id="269" r:id="rId16"/>
    <p:sldId id="301" r:id="rId17"/>
    <p:sldId id="267" r:id="rId18"/>
    <p:sldId id="300" r:id="rId19"/>
    <p:sldId id="280" r:id="rId20"/>
    <p:sldId id="268" r:id="rId21"/>
    <p:sldId id="30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8EDEF2A6-2EB1-4D2D-8C7D-1338BF645E5C}">
          <p14:sldIdLst>
            <p14:sldId id="292"/>
          </p14:sldIdLst>
        </p14:section>
        <p14:section name="Introduction" id="{2CA00AA6-5421-422E-8952-F88EFC1F0C1A}">
          <p14:sldIdLst>
            <p14:sldId id="299"/>
            <p14:sldId id="302"/>
          </p14:sldIdLst>
        </p14:section>
        <p14:section name="Methods" id="{5F6FF895-A5BD-4FF5-88D9-774F04F69B79}">
          <p14:sldIdLst>
            <p14:sldId id="307"/>
            <p14:sldId id="305"/>
          </p14:sldIdLst>
        </p14:section>
        <p14:section name="Model Validation" id="{210D1FEF-A33E-4392-88CB-80BDECBE8D8F}">
          <p14:sldIdLst>
            <p14:sldId id="291"/>
            <p14:sldId id="265"/>
            <p14:sldId id="296"/>
            <p14:sldId id="297"/>
          </p14:sldIdLst>
        </p14:section>
        <p14:section name="Data and Analysis" id="{7A578D29-7FB4-4CE5-B9B0-B7C73088CF8B}">
          <p14:sldIdLst>
            <p14:sldId id="285"/>
            <p14:sldId id="269"/>
            <p14:sldId id="301"/>
            <p14:sldId id="267"/>
            <p14:sldId id="300"/>
          </p14:sldIdLst>
        </p14:section>
        <p14:section name="Conclusion" id="{56BFCF43-4476-4EEE-8B6C-C4AF04FA8951}">
          <p14:sldIdLst>
            <p14:sldId id="280"/>
            <p14:sldId id="268"/>
            <p14:sldId id="30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2F5763-5497-7653-6654-BC40CD2F6576}" name="Vining, Cassie (JSC-SK311)[KBR Wyle Services, LLC]" initials="CV" userId="S::cmvining@ndc.nasa.gov::146c7b02-2d22-43be-b36d-332f1c1c1252" providerId="AD"/>
  <p188:author id="{09286DF4-0647-FD12-DA6C-170EB07F4AE3}" name="Kim, Han (JSC-SK)[KBR Wyle Services, LLC]" initials="KH(SWSL" userId="S::kkim5@ndc.nasa.gov::43315de5-f3df-420f-bd8f-88c39009586b" providerId="AD"/>
  <p188:author id="{565B56F8-CCFC-24FD-2168-E6D94EA6EE43}" name="Miller, Chris (JSC-SK)[KBR Wyle Services, LLC]" initials="ML" userId="S::cmiller1@ndc.nasa.gov::29c00053-c5f2-48b5-b4e5-17a207b9679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2726F"/>
    <a:srgbClr val="40908D"/>
    <a:srgbClr val="76C8C2"/>
    <a:srgbClr val="050609"/>
    <a:srgbClr val="CD03D2"/>
    <a:srgbClr val="F9A33B"/>
    <a:srgbClr val="BA855B"/>
    <a:srgbClr val="595959"/>
    <a:srgbClr val="FFFFFF"/>
    <a:srgbClr val="27AA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E8FC09-5B62-4899-BF61-4EA81BD831E2}" v="7869" dt="2026-03-26T19:22:52.780"/>
    <p1510:client id="{BE821668-26E7-724F-AD20-09E89A0BE54C}" v="3532" dt="2026-03-26T16:28:21.6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530" autoAdjust="0"/>
  </p:normalViewPr>
  <p:slideViewPr>
    <p:cSldViewPr snapToGrid="0">
      <p:cViewPr varScale="1">
        <p:scale>
          <a:sx n="65" d="100"/>
          <a:sy n="65" d="100"/>
        </p:scale>
        <p:origin x="57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64611B-6E1D-4D3B-9A9F-CD39CAD2CA77}" type="datetimeFigureOut">
              <a:rPr lang="en-US" smtClean="0"/>
              <a:t>3/26/2026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6CF253-FBBA-4C63-A026-F1758D50A552}" type="slidenum">
              <a:rPr lang="en-US" smtClean="0"/>
              <a:t>‹#›</a:t>
            </a:fld>
            <a:endParaRPr lang="en-US"/>
          </a:p>
        </p:txBody>
      </p:sp>
    </p:spTree>
    <p:extLst>
      <p:ext uri="{BB962C8B-B14F-4D97-AF65-F5344CB8AC3E}">
        <p14:creationId xmlns:p14="http://schemas.microsoft.com/office/powerpoint/2010/main" val="1591098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6CF253-FBBA-4C63-A026-F1758D50A552}" type="slidenum">
              <a:rPr lang="en-US" smtClean="0"/>
              <a:t>1</a:t>
            </a:fld>
            <a:endParaRPr lang="en-US"/>
          </a:p>
        </p:txBody>
      </p:sp>
    </p:spTree>
    <p:extLst>
      <p:ext uri="{BB962C8B-B14F-4D97-AF65-F5344CB8AC3E}">
        <p14:creationId xmlns:p14="http://schemas.microsoft.com/office/powerpoint/2010/main" val="1189949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B0031-7CA6-2DB7-3DB2-C11436815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C92E1-44C0-4ABD-F688-ED7879243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9C7D8-2068-BCB4-7F77-6E43B41606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E82AD0-672A-2ADE-AB39-040EA174AE1B}"/>
              </a:ext>
            </a:extLst>
          </p:cNvPr>
          <p:cNvSpPr>
            <a:spLocks noGrp="1"/>
          </p:cNvSpPr>
          <p:nvPr>
            <p:ph type="sldNum" sz="quarter" idx="5"/>
          </p:nvPr>
        </p:nvSpPr>
        <p:spPr/>
        <p:txBody>
          <a:bodyPr/>
          <a:lstStyle/>
          <a:p>
            <a:fld id="{656CF253-FBBA-4C63-A026-F1758D50A552}" type="slidenum">
              <a:rPr lang="en-US" smtClean="0"/>
              <a:t>2</a:t>
            </a:fld>
            <a:endParaRPr lang="en-US"/>
          </a:p>
        </p:txBody>
      </p:sp>
    </p:spTree>
    <p:extLst>
      <p:ext uri="{BB962C8B-B14F-4D97-AF65-F5344CB8AC3E}">
        <p14:creationId xmlns:p14="http://schemas.microsoft.com/office/powerpoint/2010/main" val="1896363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37EE3-2D79-BB85-4C31-1093B8F74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8FF9E-AE06-EDAA-0F08-ACCAB025F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4D0C17-1085-0FF6-E6E1-CA3FFFF676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C361BF-76AE-83B3-9D22-62AFB8050322}"/>
              </a:ext>
            </a:extLst>
          </p:cNvPr>
          <p:cNvSpPr>
            <a:spLocks noGrp="1"/>
          </p:cNvSpPr>
          <p:nvPr>
            <p:ph type="sldNum" sz="quarter" idx="5"/>
          </p:nvPr>
        </p:nvSpPr>
        <p:spPr/>
        <p:txBody>
          <a:bodyPr/>
          <a:lstStyle/>
          <a:p>
            <a:fld id="{656CF253-FBBA-4C63-A026-F1758D50A552}" type="slidenum">
              <a:rPr lang="en-US" smtClean="0"/>
              <a:t>3</a:t>
            </a:fld>
            <a:endParaRPr lang="en-US"/>
          </a:p>
        </p:txBody>
      </p:sp>
    </p:spTree>
    <p:extLst>
      <p:ext uri="{BB962C8B-B14F-4D97-AF65-F5344CB8AC3E}">
        <p14:creationId xmlns:p14="http://schemas.microsoft.com/office/powerpoint/2010/main" val="371790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3C1AC-7028-CB09-38AF-7B05CD6A7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46D36-0116-C84E-007A-C1D48CC46B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D10BEA-4E82-FAB0-A0E1-5A1154501B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505A4DC-125D-94A1-CA8F-A36439034083}"/>
              </a:ext>
            </a:extLst>
          </p:cNvPr>
          <p:cNvSpPr>
            <a:spLocks noGrp="1"/>
          </p:cNvSpPr>
          <p:nvPr>
            <p:ph type="sldNum" sz="quarter" idx="5"/>
          </p:nvPr>
        </p:nvSpPr>
        <p:spPr/>
        <p:txBody>
          <a:bodyPr/>
          <a:lstStyle/>
          <a:p>
            <a:fld id="{656CF253-FBBA-4C63-A026-F1758D50A552}" type="slidenum">
              <a:rPr lang="en-US" smtClean="0"/>
              <a:t>4</a:t>
            </a:fld>
            <a:endParaRPr lang="en-US"/>
          </a:p>
        </p:txBody>
      </p:sp>
    </p:spTree>
    <p:extLst>
      <p:ext uri="{BB962C8B-B14F-4D97-AF65-F5344CB8AC3E}">
        <p14:creationId xmlns:p14="http://schemas.microsoft.com/office/powerpoint/2010/main" val="1137716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6E588-776D-0977-DDA5-A9D989301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9BF3F-49FD-F8A7-EB07-98ACFC2FBD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5AA98-EA23-503D-1FF0-864EBA361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DE4DDD-3A67-A24A-122A-ED85885B061A}"/>
              </a:ext>
            </a:extLst>
          </p:cNvPr>
          <p:cNvSpPr>
            <a:spLocks noGrp="1"/>
          </p:cNvSpPr>
          <p:nvPr>
            <p:ph type="sldNum" sz="quarter" idx="5"/>
          </p:nvPr>
        </p:nvSpPr>
        <p:spPr/>
        <p:txBody>
          <a:bodyPr/>
          <a:lstStyle/>
          <a:p>
            <a:fld id="{656CF253-FBBA-4C63-A026-F1758D50A552}" type="slidenum">
              <a:rPr lang="en-US" smtClean="0"/>
              <a:t>5</a:t>
            </a:fld>
            <a:endParaRPr lang="en-US"/>
          </a:p>
        </p:txBody>
      </p:sp>
    </p:spTree>
    <p:extLst>
      <p:ext uri="{BB962C8B-B14F-4D97-AF65-F5344CB8AC3E}">
        <p14:creationId xmlns:p14="http://schemas.microsoft.com/office/powerpoint/2010/main" val="2099052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AE4AF-1414-FB7B-1DED-34C924A41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121DDA-C73A-8DB3-314F-549386519B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D2194E-3906-FFDE-79BB-36C5F2A45A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25A033-F1A2-FB72-39E0-EA01EE838395}"/>
              </a:ext>
            </a:extLst>
          </p:cNvPr>
          <p:cNvSpPr>
            <a:spLocks noGrp="1"/>
          </p:cNvSpPr>
          <p:nvPr>
            <p:ph type="sldNum" sz="quarter" idx="5"/>
          </p:nvPr>
        </p:nvSpPr>
        <p:spPr/>
        <p:txBody>
          <a:bodyPr/>
          <a:lstStyle/>
          <a:p>
            <a:fld id="{656CF253-FBBA-4C63-A026-F1758D50A552}" type="slidenum">
              <a:rPr lang="en-US" smtClean="0"/>
              <a:t>6</a:t>
            </a:fld>
            <a:endParaRPr lang="en-US"/>
          </a:p>
        </p:txBody>
      </p:sp>
    </p:spTree>
    <p:extLst>
      <p:ext uri="{BB962C8B-B14F-4D97-AF65-F5344CB8AC3E}">
        <p14:creationId xmlns:p14="http://schemas.microsoft.com/office/powerpoint/2010/main" val="4290481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6CF253-FBBA-4C63-A026-F1758D50A552}" type="slidenum">
              <a:rPr lang="en-US" smtClean="0"/>
              <a:t>7</a:t>
            </a:fld>
            <a:endParaRPr lang="en-US"/>
          </a:p>
        </p:txBody>
      </p:sp>
    </p:spTree>
    <p:extLst>
      <p:ext uri="{BB962C8B-B14F-4D97-AF65-F5344CB8AC3E}">
        <p14:creationId xmlns:p14="http://schemas.microsoft.com/office/powerpoint/2010/main" val="4270861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70AF2-8E16-9D6D-3A6D-D13D38B84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A4C3F0-285C-1F6C-87EA-5C97B7EA1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BDDBCD-83C7-E3C2-D7EF-DB9483FC78F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5C2C9D3-F700-4A0F-18D0-EA0C4C62D6B7}"/>
              </a:ext>
            </a:extLst>
          </p:cNvPr>
          <p:cNvSpPr>
            <a:spLocks noGrp="1"/>
          </p:cNvSpPr>
          <p:nvPr>
            <p:ph type="sldNum" sz="quarter" idx="5"/>
          </p:nvPr>
        </p:nvSpPr>
        <p:spPr/>
        <p:txBody>
          <a:bodyPr/>
          <a:lstStyle/>
          <a:p>
            <a:fld id="{656CF253-FBBA-4C63-A026-F1758D50A552}" type="slidenum">
              <a:rPr lang="en-US" smtClean="0"/>
              <a:t>8</a:t>
            </a:fld>
            <a:endParaRPr lang="en-US"/>
          </a:p>
        </p:txBody>
      </p:sp>
    </p:spTree>
    <p:extLst>
      <p:ext uri="{BB962C8B-B14F-4D97-AF65-F5344CB8AC3E}">
        <p14:creationId xmlns:p14="http://schemas.microsoft.com/office/powerpoint/2010/main" val="397593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CD3A3-ED8F-D23D-9239-A678C069FC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DBB00-921B-F11A-5860-6075721FCA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D291E2-9404-F2ED-6E6B-7F8674082B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E8AF4C-3BBB-FC3F-402E-4F7A3AE75612}"/>
              </a:ext>
            </a:extLst>
          </p:cNvPr>
          <p:cNvSpPr>
            <a:spLocks noGrp="1"/>
          </p:cNvSpPr>
          <p:nvPr>
            <p:ph type="sldNum" sz="quarter" idx="5"/>
          </p:nvPr>
        </p:nvSpPr>
        <p:spPr/>
        <p:txBody>
          <a:bodyPr/>
          <a:lstStyle/>
          <a:p>
            <a:fld id="{656CF253-FBBA-4C63-A026-F1758D50A552}" type="slidenum">
              <a:rPr lang="en-US" smtClean="0"/>
              <a:t>9</a:t>
            </a:fld>
            <a:endParaRPr lang="en-US"/>
          </a:p>
        </p:txBody>
      </p:sp>
    </p:spTree>
    <p:extLst>
      <p:ext uri="{BB962C8B-B14F-4D97-AF65-F5344CB8AC3E}">
        <p14:creationId xmlns:p14="http://schemas.microsoft.com/office/powerpoint/2010/main" val="388763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6CF253-FBBA-4C63-A026-F1758D50A552}" type="slidenum">
              <a:rPr lang="en-US" smtClean="0"/>
              <a:t>10</a:t>
            </a:fld>
            <a:endParaRPr lang="en-US"/>
          </a:p>
        </p:txBody>
      </p:sp>
    </p:spTree>
    <p:extLst>
      <p:ext uri="{BB962C8B-B14F-4D97-AF65-F5344CB8AC3E}">
        <p14:creationId xmlns:p14="http://schemas.microsoft.com/office/powerpoint/2010/main" val="3101769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6CF253-FBBA-4C63-A026-F1758D50A552}" type="slidenum">
              <a:rPr lang="en-US" smtClean="0"/>
              <a:t>11</a:t>
            </a:fld>
            <a:endParaRPr lang="en-US"/>
          </a:p>
        </p:txBody>
      </p:sp>
    </p:spTree>
    <p:extLst>
      <p:ext uri="{BB962C8B-B14F-4D97-AF65-F5344CB8AC3E}">
        <p14:creationId xmlns:p14="http://schemas.microsoft.com/office/powerpoint/2010/main" val="388894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83C7B-C63A-2ED6-521F-ED7F63ED6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245810-BE28-3977-F7A1-94BA38993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C424CC-9422-91F0-DE1E-EDE5C926B6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F4B507-5179-76F8-637F-E9A617057EDD}"/>
              </a:ext>
            </a:extLst>
          </p:cNvPr>
          <p:cNvSpPr>
            <a:spLocks noGrp="1"/>
          </p:cNvSpPr>
          <p:nvPr>
            <p:ph type="sldNum" sz="quarter" idx="5"/>
          </p:nvPr>
        </p:nvSpPr>
        <p:spPr/>
        <p:txBody>
          <a:bodyPr/>
          <a:lstStyle/>
          <a:p>
            <a:fld id="{656CF253-FBBA-4C63-A026-F1758D50A552}" type="slidenum">
              <a:rPr lang="en-US" smtClean="0"/>
              <a:t>12</a:t>
            </a:fld>
            <a:endParaRPr lang="en-US"/>
          </a:p>
        </p:txBody>
      </p:sp>
    </p:spTree>
    <p:extLst>
      <p:ext uri="{BB962C8B-B14F-4D97-AF65-F5344CB8AC3E}">
        <p14:creationId xmlns:p14="http://schemas.microsoft.com/office/powerpoint/2010/main" val="3059179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6CF253-FBBA-4C63-A026-F1758D50A552}" type="slidenum">
              <a:rPr lang="en-US" smtClean="0"/>
              <a:t>13</a:t>
            </a:fld>
            <a:endParaRPr lang="en-US"/>
          </a:p>
        </p:txBody>
      </p:sp>
    </p:spTree>
    <p:extLst>
      <p:ext uri="{BB962C8B-B14F-4D97-AF65-F5344CB8AC3E}">
        <p14:creationId xmlns:p14="http://schemas.microsoft.com/office/powerpoint/2010/main" val="3871523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9F161-6CEB-F4E5-DD01-366ACB52E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9C51F-6347-2C52-3AA9-0F738D73E7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74F0A-5A55-BF4C-4BA9-33707FBA1D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46FFDE-DAF3-DE91-D878-CB7A4DA8EBA8}"/>
              </a:ext>
            </a:extLst>
          </p:cNvPr>
          <p:cNvSpPr>
            <a:spLocks noGrp="1"/>
          </p:cNvSpPr>
          <p:nvPr>
            <p:ph type="sldNum" sz="quarter" idx="5"/>
          </p:nvPr>
        </p:nvSpPr>
        <p:spPr/>
        <p:txBody>
          <a:bodyPr/>
          <a:lstStyle/>
          <a:p>
            <a:fld id="{656CF253-FBBA-4C63-A026-F1758D50A552}" type="slidenum">
              <a:rPr lang="en-US" smtClean="0"/>
              <a:t>14</a:t>
            </a:fld>
            <a:endParaRPr lang="en-US"/>
          </a:p>
        </p:txBody>
      </p:sp>
    </p:spTree>
    <p:extLst>
      <p:ext uri="{BB962C8B-B14F-4D97-AF65-F5344CB8AC3E}">
        <p14:creationId xmlns:p14="http://schemas.microsoft.com/office/powerpoint/2010/main" val="54655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56CF253-FBBA-4C63-A026-F1758D50A552}" type="slidenum">
              <a:rPr lang="en-US" smtClean="0"/>
              <a:t>15</a:t>
            </a:fld>
            <a:endParaRPr lang="en-US"/>
          </a:p>
        </p:txBody>
      </p:sp>
    </p:spTree>
    <p:extLst>
      <p:ext uri="{BB962C8B-B14F-4D97-AF65-F5344CB8AC3E}">
        <p14:creationId xmlns:p14="http://schemas.microsoft.com/office/powerpoint/2010/main" val="19876602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6CF253-FBBA-4C63-A026-F1758D50A552}" type="slidenum">
              <a:rPr lang="en-US" smtClean="0"/>
              <a:t>16</a:t>
            </a:fld>
            <a:endParaRPr lang="en-US"/>
          </a:p>
        </p:txBody>
      </p:sp>
    </p:spTree>
    <p:extLst>
      <p:ext uri="{BB962C8B-B14F-4D97-AF65-F5344CB8AC3E}">
        <p14:creationId xmlns:p14="http://schemas.microsoft.com/office/powerpoint/2010/main" val="3878355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AD2CA-7DF2-1D89-10D6-3F2F1F01BA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1EE86-F928-8EFA-759D-7EA1E19121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A1484-EB35-7E00-3FB7-6A64EFFDC2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1CACD3-8CBB-D97E-CA86-0DFB530E4B51}"/>
              </a:ext>
            </a:extLst>
          </p:cNvPr>
          <p:cNvSpPr>
            <a:spLocks noGrp="1"/>
          </p:cNvSpPr>
          <p:nvPr>
            <p:ph type="sldNum" sz="quarter" idx="5"/>
          </p:nvPr>
        </p:nvSpPr>
        <p:spPr/>
        <p:txBody>
          <a:bodyPr/>
          <a:lstStyle/>
          <a:p>
            <a:fld id="{656CF253-FBBA-4C63-A026-F1758D50A552}" type="slidenum">
              <a:rPr lang="en-US" smtClean="0"/>
              <a:t>17</a:t>
            </a:fld>
            <a:endParaRPr lang="en-US"/>
          </a:p>
        </p:txBody>
      </p:sp>
    </p:spTree>
    <p:extLst>
      <p:ext uri="{BB962C8B-B14F-4D97-AF65-F5344CB8AC3E}">
        <p14:creationId xmlns:p14="http://schemas.microsoft.com/office/powerpoint/2010/main" val="370168922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9.png"/><Relationship Id="rId7"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14.svg"/><Relationship Id="rId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 Opt2">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FE171A2B-046E-5926-D002-72AE50DDA3C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803451" y="1"/>
            <a:ext cx="7388549" cy="6857999"/>
          </a:xfrm>
          <a:custGeom>
            <a:avLst/>
            <a:gdLst>
              <a:gd name="connsiteX0" fmla="*/ 4108312 w 7388549"/>
              <a:gd name="connsiteY0" fmla="*/ 0 h 6857999"/>
              <a:gd name="connsiteX1" fmla="*/ 7388549 w 7388549"/>
              <a:gd name="connsiteY1" fmla="*/ 0 h 6857999"/>
              <a:gd name="connsiteX2" fmla="*/ 7388549 w 7388549"/>
              <a:gd name="connsiteY2" fmla="*/ 6857999 h 6857999"/>
              <a:gd name="connsiteX3" fmla="*/ 0 w 7388549"/>
              <a:gd name="connsiteY3" fmla="*/ 6857999 h 6857999"/>
              <a:gd name="connsiteX4" fmla="*/ 0 w 7388549"/>
              <a:gd name="connsiteY4" fmla="*/ 6857998 h 6857999"/>
              <a:gd name="connsiteX5" fmla="*/ 149395 w 7388549"/>
              <a:gd name="connsiteY5" fmla="*/ 6857998 h 6857999"/>
              <a:gd name="connsiteX6" fmla="*/ 4108312 w 7388549"/>
              <a:gd name="connsiteY6"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88549" h="6857999">
                <a:moveTo>
                  <a:pt x="4108312" y="0"/>
                </a:moveTo>
                <a:lnTo>
                  <a:pt x="7388549" y="0"/>
                </a:lnTo>
                <a:lnTo>
                  <a:pt x="7388549" y="6857999"/>
                </a:lnTo>
                <a:lnTo>
                  <a:pt x="0" y="6857999"/>
                </a:lnTo>
                <a:lnTo>
                  <a:pt x="0" y="6857998"/>
                </a:lnTo>
                <a:lnTo>
                  <a:pt x="149395" y="6857998"/>
                </a:lnTo>
                <a:lnTo>
                  <a:pt x="4108312" y="0"/>
                </a:lnTo>
                <a:close/>
              </a:path>
            </a:pathLst>
          </a:custGeom>
        </p:spPr>
      </p:pic>
      <p:sp>
        <p:nvSpPr>
          <p:cNvPr id="34" name="Freeform: Shape 33">
            <a:extLst>
              <a:ext uri="{FF2B5EF4-FFF2-40B4-BE49-F238E27FC236}">
                <a16:creationId xmlns:a16="http://schemas.microsoft.com/office/drawing/2014/main" id="{35AC057D-DAC0-2A02-E249-3D3A44CC4876}"/>
              </a:ext>
            </a:extLst>
          </p:cNvPr>
          <p:cNvSpPr/>
          <p:nvPr/>
        </p:nvSpPr>
        <p:spPr>
          <a:xfrm>
            <a:off x="4803451" y="0"/>
            <a:ext cx="7388549" cy="6857999"/>
          </a:xfrm>
          <a:custGeom>
            <a:avLst/>
            <a:gdLst>
              <a:gd name="connsiteX0" fmla="*/ 0 w 7388549"/>
              <a:gd name="connsiteY0" fmla="*/ 0 h 6857999"/>
              <a:gd name="connsiteX1" fmla="*/ 7388549 w 7388549"/>
              <a:gd name="connsiteY1" fmla="*/ 0 h 6857999"/>
              <a:gd name="connsiteX2" fmla="*/ 7388549 w 7388549"/>
              <a:gd name="connsiteY2" fmla="*/ 6857999 h 6857999"/>
              <a:gd name="connsiteX3" fmla="*/ 0 w 7388549"/>
              <a:gd name="connsiteY3" fmla="*/ 6857999 h 6857999"/>
              <a:gd name="connsiteX4" fmla="*/ 0 w 7388549"/>
              <a:gd name="connsiteY4" fmla="*/ 6857289 h 6857999"/>
              <a:gd name="connsiteX5" fmla="*/ 141602 w 7388549"/>
              <a:gd name="connsiteY5" fmla="*/ 6857289 h 6857999"/>
              <a:gd name="connsiteX6" fmla="*/ 4100109 w 7388549"/>
              <a:gd name="connsiteY6" fmla="*/ 1 h 6857999"/>
              <a:gd name="connsiteX7" fmla="*/ 0 w 7388549"/>
              <a:gd name="connsiteY7" fmla="*/ 1 h 6857999"/>
              <a:gd name="connsiteX8" fmla="*/ 0 w 7388549"/>
              <a:gd name="connsiteY8"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8549" h="6857999">
                <a:moveTo>
                  <a:pt x="0" y="0"/>
                </a:moveTo>
                <a:lnTo>
                  <a:pt x="7388549" y="0"/>
                </a:lnTo>
                <a:lnTo>
                  <a:pt x="7388549" y="6857999"/>
                </a:lnTo>
                <a:lnTo>
                  <a:pt x="0" y="6857999"/>
                </a:lnTo>
                <a:lnTo>
                  <a:pt x="0" y="6857289"/>
                </a:lnTo>
                <a:lnTo>
                  <a:pt x="141602" y="6857289"/>
                </a:lnTo>
                <a:lnTo>
                  <a:pt x="4100109" y="1"/>
                </a:lnTo>
                <a:lnTo>
                  <a:pt x="0" y="1"/>
                </a:lnTo>
                <a:lnTo>
                  <a:pt x="0" y="0"/>
                </a:lnTo>
                <a:close/>
              </a:path>
            </a:pathLst>
          </a:custGeom>
          <a:gradFill flip="none" rotWithShape="1">
            <a:gsLst>
              <a:gs pos="2000">
                <a:schemeClr val="accent2"/>
              </a:gs>
              <a:gs pos="78000">
                <a:schemeClr val="accent1">
                  <a:alpha val="58000"/>
                </a:schemeClr>
              </a:gs>
              <a:gs pos="100000">
                <a:schemeClr val="accent2">
                  <a:alpha val="86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a:extLst>
              <a:ext uri="{FF2B5EF4-FFF2-40B4-BE49-F238E27FC236}">
                <a16:creationId xmlns:a16="http://schemas.microsoft.com/office/drawing/2014/main" id="{02AE9617-16E4-7E95-3BFD-7006011F988C}"/>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82124" y="476935"/>
            <a:ext cx="877424" cy="662751"/>
          </a:xfrm>
          <a:prstGeom prst="rect">
            <a:avLst/>
          </a:prstGeom>
        </p:spPr>
      </p:pic>
      <p:sp>
        <p:nvSpPr>
          <p:cNvPr id="19" name="Freeform: Shape 18">
            <a:extLst>
              <a:ext uri="{FF2B5EF4-FFF2-40B4-BE49-F238E27FC236}">
                <a16:creationId xmlns:a16="http://schemas.microsoft.com/office/drawing/2014/main" id="{20A9AA8C-3B7A-FE0C-3693-1826219F499F}"/>
              </a:ext>
            </a:extLst>
          </p:cNvPr>
          <p:cNvSpPr/>
          <p:nvPr/>
        </p:nvSpPr>
        <p:spPr>
          <a:xfrm>
            <a:off x="8569733" y="583178"/>
            <a:ext cx="3622267" cy="6274822"/>
          </a:xfrm>
          <a:custGeom>
            <a:avLst/>
            <a:gdLst>
              <a:gd name="connsiteX0" fmla="*/ 2400213 w 2400213"/>
              <a:gd name="connsiteY0" fmla="*/ 0 h 4157869"/>
              <a:gd name="connsiteX1" fmla="*/ 2400213 w 2400213"/>
              <a:gd name="connsiteY1" fmla="*/ 4157869 h 4157869"/>
              <a:gd name="connsiteX2" fmla="*/ 0 w 2400213"/>
              <a:gd name="connsiteY2" fmla="*/ 4157869 h 4157869"/>
              <a:gd name="connsiteX3" fmla="*/ 2400213 w 2400213"/>
              <a:gd name="connsiteY3" fmla="*/ 0 h 4157869"/>
            </a:gdLst>
            <a:ahLst/>
            <a:cxnLst>
              <a:cxn ang="0">
                <a:pos x="connsiteX0" y="connsiteY0"/>
              </a:cxn>
              <a:cxn ang="0">
                <a:pos x="connsiteX1" y="connsiteY1"/>
              </a:cxn>
              <a:cxn ang="0">
                <a:pos x="connsiteX2" y="connsiteY2"/>
              </a:cxn>
              <a:cxn ang="0">
                <a:pos x="connsiteX3" y="connsiteY3"/>
              </a:cxn>
            </a:cxnLst>
            <a:rect l="l" t="t" r="r" b="b"/>
            <a:pathLst>
              <a:path w="2400213" h="4157869">
                <a:moveTo>
                  <a:pt x="2400213" y="0"/>
                </a:moveTo>
                <a:lnTo>
                  <a:pt x="2400213" y="4157869"/>
                </a:lnTo>
                <a:lnTo>
                  <a:pt x="0" y="4157869"/>
                </a:lnTo>
                <a:lnTo>
                  <a:pt x="240021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sp>
        <p:nvSpPr>
          <p:cNvPr id="22" name="Parallelogram 21">
            <a:extLst>
              <a:ext uri="{FF2B5EF4-FFF2-40B4-BE49-F238E27FC236}">
                <a16:creationId xmlns:a16="http://schemas.microsoft.com/office/drawing/2014/main" id="{0332F5A9-642D-A789-9E0D-FB413EA79354}"/>
              </a:ext>
            </a:extLst>
          </p:cNvPr>
          <p:cNvSpPr/>
          <p:nvPr/>
        </p:nvSpPr>
        <p:spPr>
          <a:xfrm>
            <a:off x="7274975" y="4144550"/>
            <a:ext cx="2600344" cy="1391737"/>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pic>
        <p:nvPicPr>
          <p:cNvPr id="16" name="Picture 15">
            <a:extLst>
              <a:ext uri="{FF2B5EF4-FFF2-40B4-BE49-F238E27FC236}">
                <a16:creationId xmlns:a16="http://schemas.microsoft.com/office/drawing/2014/main" id="{BD0FABE4-FF73-8BC9-F9DB-E625F038E3E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4573494" y="2811482"/>
            <a:ext cx="5593990" cy="2979753"/>
          </a:xfrm>
          <a:prstGeom prst="rect">
            <a:avLst/>
          </a:prstGeom>
        </p:spPr>
      </p:pic>
      <p:sp>
        <p:nvSpPr>
          <p:cNvPr id="2" name="Title 1">
            <a:extLst>
              <a:ext uri="{FF2B5EF4-FFF2-40B4-BE49-F238E27FC236}">
                <a16:creationId xmlns:a16="http://schemas.microsoft.com/office/drawing/2014/main" id="{13DBC116-40EB-69C4-DBE6-AE06D62E82EE}"/>
              </a:ext>
            </a:extLst>
          </p:cNvPr>
          <p:cNvSpPr>
            <a:spLocks noGrp="1"/>
          </p:cNvSpPr>
          <p:nvPr>
            <p:ph type="title" hasCustomPrompt="1"/>
          </p:nvPr>
        </p:nvSpPr>
        <p:spPr>
          <a:xfrm>
            <a:off x="459145" y="1784150"/>
            <a:ext cx="5210135" cy="1500187"/>
          </a:xfrm>
          <a:prstGeom prst="rect">
            <a:avLst/>
          </a:prstGeom>
        </p:spPr>
        <p:txBody>
          <a:bodyPr anchor="b">
            <a:normAutofit/>
          </a:bodyPr>
          <a:lstStyle>
            <a:lvl1pPr>
              <a:defRPr sz="4000">
                <a:solidFill>
                  <a:schemeClr val="accent2"/>
                </a:solidFill>
              </a:defRPr>
            </a:lvl1pPr>
          </a:lstStyle>
          <a:p>
            <a:r>
              <a:rPr lang="en-US"/>
              <a:t>Section Header</a:t>
            </a:r>
          </a:p>
        </p:txBody>
      </p:sp>
      <p:sp>
        <p:nvSpPr>
          <p:cNvPr id="3" name="Text Placeholder 2">
            <a:extLst>
              <a:ext uri="{FF2B5EF4-FFF2-40B4-BE49-F238E27FC236}">
                <a16:creationId xmlns:a16="http://schemas.microsoft.com/office/drawing/2014/main" id="{7CE2D531-F804-BFD4-EF03-256CD8374FDE}"/>
              </a:ext>
            </a:extLst>
          </p:cNvPr>
          <p:cNvSpPr>
            <a:spLocks noGrp="1"/>
          </p:cNvSpPr>
          <p:nvPr>
            <p:ph type="body" idx="1" hasCustomPrompt="1"/>
          </p:nvPr>
        </p:nvSpPr>
        <p:spPr>
          <a:xfrm>
            <a:off x="459145" y="3436221"/>
            <a:ext cx="5210135" cy="1115459"/>
          </a:xfrm>
          <a:prstGeom prst="rect">
            <a:avLst/>
          </a:prstGeom>
        </p:spPr>
        <p:txBody>
          <a:bodyPr/>
          <a:lstStyle>
            <a:lvl1pPr marL="0" indent="0">
              <a:buNone/>
              <a:defRPr sz="24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Sub Header</a:t>
            </a:r>
          </a:p>
        </p:txBody>
      </p:sp>
      <p:pic>
        <p:nvPicPr>
          <p:cNvPr id="6" name="Picture 5" descr="A astronaut in a space suit&#10;&#10;AI-generated content may be incorrect.">
            <a:extLst>
              <a:ext uri="{FF2B5EF4-FFF2-40B4-BE49-F238E27FC236}">
                <a16:creationId xmlns:a16="http://schemas.microsoft.com/office/drawing/2014/main" id="{03347115-0455-42AD-2586-0B6CBC0568F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09989" y="368585"/>
            <a:ext cx="4163650" cy="2217854"/>
          </a:xfrm>
          <a:prstGeom prst="rect">
            <a:avLst/>
          </a:prstGeom>
        </p:spPr>
      </p:pic>
      <p:sp>
        <p:nvSpPr>
          <p:cNvPr id="7" name="Parallelogram 6">
            <a:extLst>
              <a:ext uri="{FF2B5EF4-FFF2-40B4-BE49-F238E27FC236}">
                <a16:creationId xmlns:a16="http://schemas.microsoft.com/office/drawing/2014/main" id="{C08879A3-68CB-696E-CEF0-4E378D8FB160}"/>
              </a:ext>
            </a:extLst>
          </p:cNvPr>
          <p:cNvSpPr/>
          <p:nvPr/>
        </p:nvSpPr>
        <p:spPr>
          <a:xfrm>
            <a:off x="10345158" y="476936"/>
            <a:ext cx="1194460" cy="1150195"/>
          </a:xfrm>
          <a:prstGeom prst="parallelogram">
            <a:avLst>
              <a:gd name="adj" fmla="val 577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pic>
        <p:nvPicPr>
          <p:cNvPr id="14" name="Picture 13">
            <a:extLst>
              <a:ext uri="{FF2B5EF4-FFF2-40B4-BE49-F238E27FC236}">
                <a16:creationId xmlns:a16="http://schemas.microsoft.com/office/drawing/2014/main" id="{9D73E089-850C-160B-65C6-CECD2C061DDF}"/>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11062584" y="5555628"/>
            <a:ext cx="693529" cy="383526"/>
          </a:xfrm>
          <a:prstGeom prst="rect">
            <a:avLst/>
          </a:prstGeom>
        </p:spPr>
      </p:pic>
      <p:pic>
        <p:nvPicPr>
          <p:cNvPr id="15" name="Graphic 14">
            <a:extLst>
              <a:ext uri="{FF2B5EF4-FFF2-40B4-BE49-F238E27FC236}">
                <a16:creationId xmlns:a16="http://schemas.microsoft.com/office/drawing/2014/main" id="{4CC449F8-5699-DF90-FCB2-2326BDAA34EA}"/>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177946" y="5484245"/>
            <a:ext cx="615726" cy="526292"/>
          </a:xfrm>
          <a:prstGeom prst="rect">
            <a:avLst/>
          </a:prstGeom>
        </p:spPr>
      </p:pic>
      <p:pic>
        <p:nvPicPr>
          <p:cNvPr id="17" name="Picture 4" descr="Leidos Visual Identity Brand Recognition PNG">
            <a:extLst>
              <a:ext uri="{FF2B5EF4-FFF2-40B4-BE49-F238E27FC236}">
                <a16:creationId xmlns:a16="http://schemas.microsoft.com/office/drawing/2014/main" id="{A1ECBDF6-6668-ECF3-1142-35570CE17EF7}"/>
              </a:ext>
            </a:extLst>
          </p:cNvPr>
          <p:cNvPicPr>
            <a:picLocks noChangeAspect="1" noChangeArrowheads="1"/>
          </p:cNvPicPr>
          <p:nvPr userDrawn="1"/>
        </p:nvPicPr>
        <p:blipFill rotWithShape="1">
          <a:blip r:embed="rId9" cstate="print">
            <a:extLst>
              <a:ext uri="{28A0092B-C50C-407E-A947-70E740481C1C}">
                <a14:useLocalDpi xmlns:a14="http://schemas.microsoft.com/office/drawing/2010/main"/>
              </a:ext>
            </a:extLst>
          </a:blip>
          <a:srcRect t="32710" b="35863"/>
          <a:stretch>
            <a:fillRect/>
          </a:stretch>
        </p:blipFill>
        <p:spPr bwMode="auto">
          <a:xfrm>
            <a:off x="9326727" y="6130910"/>
            <a:ext cx="1737360" cy="54600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aegis aerospace">
            <a:extLst>
              <a:ext uri="{FF2B5EF4-FFF2-40B4-BE49-F238E27FC236}">
                <a16:creationId xmlns:a16="http://schemas.microsoft.com/office/drawing/2014/main" id="{8F313C08-B6BE-C02A-970B-042D70E6564B}"/>
              </a:ext>
            </a:extLst>
          </p:cNvPr>
          <p:cNvPicPr>
            <a:picLocks noChangeAspect="1"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11138306" y="6184176"/>
            <a:ext cx="770986" cy="496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14088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Slide - Opt2">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FE171A2B-046E-5926-D002-72AE50DDA3C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803451" y="1"/>
            <a:ext cx="7388549" cy="6857999"/>
          </a:xfrm>
          <a:custGeom>
            <a:avLst/>
            <a:gdLst>
              <a:gd name="connsiteX0" fmla="*/ 4108312 w 7388549"/>
              <a:gd name="connsiteY0" fmla="*/ 0 h 6857999"/>
              <a:gd name="connsiteX1" fmla="*/ 7388549 w 7388549"/>
              <a:gd name="connsiteY1" fmla="*/ 0 h 6857999"/>
              <a:gd name="connsiteX2" fmla="*/ 7388549 w 7388549"/>
              <a:gd name="connsiteY2" fmla="*/ 6857999 h 6857999"/>
              <a:gd name="connsiteX3" fmla="*/ 0 w 7388549"/>
              <a:gd name="connsiteY3" fmla="*/ 6857999 h 6857999"/>
              <a:gd name="connsiteX4" fmla="*/ 0 w 7388549"/>
              <a:gd name="connsiteY4" fmla="*/ 6857998 h 6857999"/>
              <a:gd name="connsiteX5" fmla="*/ 149395 w 7388549"/>
              <a:gd name="connsiteY5" fmla="*/ 6857998 h 6857999"/>
              <a:gd name="connsiteX6" fmla="*/ 4108312 w 7388549"/>
              <a:gd name="connsiteY6"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88549" h="6857999">
                <a:moveTo>
                  <a:pt x="4108312" y="0"/>
                </a:moveTo>
                <a:lnTo>
                  <a:pt x="7388549" y="0"/>
                </a:lnTo>
                <a:lnTo>
                  <a:pt x="7388549" y="6857999"/>
                </a:lnTo>
                <a:lnTo>
                  <a:pt x="0" y="6857999"/>
                </a:lnTo>
                <a:lnTo>
                  <a:pt x="0" y="6857998"/>
                </a:lnTo>
                <a:lnTo>
                  <a:pt x="149395" y="6857998"/>
                </a:lnTo>
                <a:lnTo>
                  <a:pt x="4108312" y="0"/>
                </a:lnTo>
                <a:close/>
              </a:path>
            </a:pathLst>
          </a:custGeom>
        </p:spPr>
      </p:pic>
      <p:sp>
        <p:nvSpPr>
          <p:cNvPr id="34" name="Freeform: Shape 33">
            <a:extLst>
              <a:ext uri="{FF2B5EF4-FFF2-40B4-BE49-F238E27FC236}">
                <a16:creationId xmlns:a16="http://schemas.microsoft.com/office/drawing/2014/main" id="{35AC057D-DAC0-2A02-E249-3D3A44CC4876}"/>
              </a:ext>
            </a:extLst>
          </p:cNvPr>
          <p:cNvSpPr/>
          <p:nvPr/>
        </p:nvSpPr>
        <p:spPr>
          <a:xfrm>
            <a:off x="4803451" y="0"/>
            <a:ext cx="7388549" cy="6857999"/>
          </a:xfrm>
          <a:custGeom>
            <a:avLst/>
            <a:gdLst>
              <a:gd name="connsiteX0" fmla="*/ 0 w 7388549"/>
              <a:gd name="connsiteY0" fmla="*/ 0 h 6857999"/>
              <a:gd name="connsiteX1" fmla="*/ 7388549 w 7388549"/>
              <a:gd name="connsiteY1" fmla="*/ 0 h 6857999"/>
              <a:gd name="connsiteX2" fmla="*/ 7388549 w 7388549"/>
              <a:gd name="connsiteY2" fmla="*/ 6857999 h 6857999"/>
              <a:gd name="connsiteX3" fmla="*/ 0 w 7388549"/>
              <a:gd name="connsiteY3" fmla="*/ 6857999 h 6857999"/>
              <a:gd name="connsiteX4" fmla="*/ 0 w 7388549"/>
              <a:gd name="connsiteY4" fmla="*/ 6857289 h 6857999"/>
              <a:gd name="connsiteX5" fmla="*/ 141602 w 7388549"/>
              <a:gd name="connsiteY5" fmla="*/ 6857289 h 6857999"/>
              <a:gd name="connsiteX6" fmla="*/ 4100109 w 7388549"/>
              <a:gd name="connsiteY6" fmla="*/ 1 h 6857999"/>
              <a:gd name="connsiteX7" fmla="*/ 0 w 7388549"/>
              <a:gd name="connsiteY7" fmla="*/ 1 h 6857999"/>
              <a:gd name="connsiteX8" fmla="*/ 0 w 7388549"/>
              <a:gd name="connsiteY8"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8549" h="6857999">
                <a:moveTo>
                  <a:pt x="0" y="0"/>
                </a:moveTo>
                <a:lnTo>
                  <a:pt x="7388549" y="0"/>
                </a:lnTo>
                <a:lnTo>
                  <a:pt x="7388549" y="6857999"/>
                </a:lnTo>
                <a:lnTo>
                  <a:pt x="0" y="6857999"/>
                </a:lnTo>
                <a:lnTo>
                  <a:pt x="0" y="6857289"/>
                </a:lnTo>
                <a:lnTo>
                  <a:pt x="141602" y="6857289"/>
                </a:lnTo>
                <a:lnTo>
                  <a:pt x="4100109" y="1"/>
                </a:lnTo>
                <a:lnTo>
                  <a:pt x="0" y="1"/>
                </a:lnTo>
                <a:lnTo>
                  <a:pt x="0" y="0"/>
                </a:lnTo>
                <a:close/>
              </a:path>
            </a:pathLst>
          </a:custGeom>
          <a:gradFill flip="none" rotWithShape="1">
            <a:gsLst>
              <a:gs pos="2000">
                <a:schemeClr val="accent2"/>
              </a:gs>
              <a:gs pos="78000">
                <a:schemeClr val="accent1">
                  <a:alpha val="58000"/>
                </a:schemeClr>
              </a:gs>
              <a:gs pos="100000">
                <a:schemeClr val="accent2">
                  <a:alpha val="86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Picture 10">
            <a:extLst>
              <a:ext uri="{FF2B5EF4-FFF2-40B4-BE49-F238E27FC236}">
                <a16:creationId xmlns:a16="http://schemas.microsoft.com/office/drawing/2014/main" id="{02AE9617-16E4-7E95-3BFD-7006011F988C}"/>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82124" y="476935"/>
            <a:ext cx="877424" cy="662751"/>
          </a:xfrm>
          <a:prstGeom prst="rect">
            <a:avLst/>
          </a:prstGeom>
        </p:spPr>
      </p:pic>
      <p:sp>
        <p:nvSpPr>
          <p:cNvPr id="19" name="Freeform: Shape 18">
            <a:extLst>
              <a:ext uri="{FF2B5EF4-FFF2-40B4-BE49-F238E27FC236}">
                <a16:creationId xmlns:a16="http://schemas.microsoft.com/office/drawing/2014/main" id="{20A9AA8C-3B7A-FE0C-3693-1826219F499F}"/>
              </a:ext>
            </a:extLst>
          </p:cNvPr>
          <p:cNvSpPr/>
          <p:nvPr/>
        </p:nvSpPr>
        <p:spPr>
          <a:xfrm>
            <a:off x="8569733" y="583178"/>
            <a:ext cx="3622267" cy="6274822"/>
          </a:xfrm>
          <a:custGeom>
            <a:avLst/>
            <a:gdLst>
              <a:gd name="connsiteX0" fmla="*/ 2400213 w 2400213"/>
              <a:gd name="connsiteY0" fmla="*/ 0 h 4157869"/>
              <a:gd name="connsiteX1" fmla="*/ 2400213 w 2400213"/>
              <a:gd name="connsiteY1" fmla="*/ 4157869 h 4157869"/>
              <a:gd name="connsiteX2" fmla="*/ 0 w 2400213"/>
              <a:gd name="connsiteY2" fmla="*/ 4157869 h 4157869"/>
              <a:gd name="connsiteX3" fmla="*/ 2400213 w 2400213"/>
              <a:gd name="connsiteY3" fmla="*/ 0 h 4157869"/>
            </a:gdLst>
            <a:ahLst/>
            <a:cxnLst>
              <a:cxn ang="0">
                <a:pos x="connsiteX0" y="connsiteY0"/>
              </a:cxn>
              <a:cxn ang="0">
                <a:pos x="connsiteX1" y="connsiteY1"/>
              </a:cxn>
              <a:cxn ang="0">
                <a:pos x="connsiteX2" y="connsiteY2"/>
              </a:cxn>
              <a:cxn ang="0">
                <a:pos x="connsiteX3" y="connsiteY3"/>
              </a:cxn>
            </a:cxnLst>
            <a:rect l="l" t="t" r="r" b="b"/>
            <a:pathLst>
              <a:path w="2400213" h="4157869">
                <a:moveTo>
                  <a:pt x="2400213" y="0"/>
                </a:moveTo>
                <a:lnTo>
                  <a:pt x="2400213" y="4157869"/>
                </a:lnTo>
                <a:lnTo>
                  <a:pt x="0" y="4157869"/>
                </a:lnTo>
                <a:lnTo>
                  <a:pt x="240021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pic>
        <p:nvPicPr>
          <p:cNvPr id="8" name="Picture 7">
            <a:extLst>
              <a:ext uri="{FF2B5EF4-FFF2-40B4-BE49-F238E27FC236}">
                <a16:creationId xmlns:a16="http://schemas.microsoft.com/office/drawing/2014/main" id="{5E89F798-7BCA-49B5-4641-6A5CB239980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65789" y="6098161"/>
            <a:ext cx="693529" cy="383526"/>
          </a:xfrm>
          <a:prstGeom prst="rect">
            <a:avLst/>
          </a:prstGeom>
        </p:spPr>
      </p:pic>
      <p:pic>
        <p:nvPicPr>
          <p:cNvPr id="9" name="Graphic 8">
            <a:extLst>
              <a:ext uri="{FF2B5EF4-FFF2-40B4-BE49-F238E27FC236}">
                <a16:creationId xmlns:a16="http://schemas.microsoft.com/office/drawing/2014/main" id="{F2EF0DCD-EDDC-E46F-B083-B2F1220887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95894" y="6024310"/>
            <a:ext cx="615726" cy="526292"/>
          </a:xfrm>
          <a:prstGeom prst="rect">
            <a:avLst/>
          </a:prstGeom>
        </p:spPr>
      </p:pic>
      <p:grpSp>
        <p:nvGrpSpPr>
          <p:cNvPr id="25" name="Group 24">
            <a:extLst>
              <a:ext uri="{FF2B5EF4-FFF2-40B4-BE49-F238E27FC236}">
                <a16:creationId xmlns:a16="http://schemas.microsoft.com/office/drawing/2014/main" id="{D82C6690-4514-1FEF-46DF-66DFD084B6C2}"/>
              </a:ext>
            </a:extLst>
          </p:cNvPr>
          <p:cNvGrpSpPr/>
          <p:nvPr/>
        </p:nvGrpSpPr>
        <p:grpSpPr>
          <a:xfrm>
            <a:off x="4573494" y="2811482"/>
            <a:ext cx="5593990" cy="2979753"/>
            <a:chOff x="4122507" y="3144395"/>
            <a:chExt cx="6153389" cy="3277728"/>
          </a:xfrm>
        </p:grpSpPr>
        <p:sp>
          <p:nvSpPr>
            <p:cNvPr id="22" name="Parallelogram 21">
              <a:extLst>
                <a:ext uri="{FF2B5EF4-FFF2-40B4-BE49-F238E27FC236}">
                  <a16:creationId xmlns:a16="http://schemas.microsoft.com/office/drawing/2014/main" id="{0332F5A9-642D-A789-9E0D-FB413EA79354}"/>
                </a:ext>
              </a:extLst>
            </p:cNvPr>
            <p:cNvSpPr/>
            <p:nvPr/>
          </p:nvSpPr>
          <p:spPr>
            <a:xfrm>
              <a:off x="7094136" y="4610770"/>
              <a:ext cx="2860378" cy="1530911"/>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pic>
          <p:nvPicPr>
            <p:cNvPr id="16" name="Picture 15">
              <a:extLst>
                <a:ext uri="{FF2B5EF4-FFF2-40B4-BE49-F238E27FC236}">
                  <a16:creationId xmlns:a16="http://schemas.microsoft.com/office/drawing/2014/main" id="{BD0FABE4-FF73-8BC9-F9DB-E625F038E3EF}"/>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4122507" y="3144395"/>
              <a:ext cx="6153389" cy="3277728"/>
            </a:xfrm>
            <a:prstGeom prst="rect">
              <a:avLst/>
            </a:prstGeom>
          </p:spPr>
        </p:pic>
      </p:grpSp>
      <p:sp>
        <p:nvSpPr>
          <p:cNvPr id="2" name="Title 1">
            <a:extLst>
              <a:ext uri="{FF2B5EF4-FFF2-40B4-BE49-F238E27FC236}">
                <a16:creationId xmlns:a16="http://schemas.microsoft.com/office/drawing/2014/main" id="{13DBC116-40EB-69C4-DBE6-AE06D62E82EE}"/>
              </a:ext>
            </a:extLst>
          </p:cNvPr>
          <p:cNvSpPr>
            <a:spLocks noGrp="1"/>
          </p:cNvSpPr>
          <p:nvPr>
            <p:ph type="title" hasCustomPrompt="1"/>
          </p:nvPr>
        </p:nvSpPr>
        <p:spPr>
          <a:xfrm>
            <a:off x="459145" y="1784150"/>
            <a:ext cx="5210135" cy="1500187"/>
          </a:xfrm>
          <a:prstGeom prst="rect">
            <a:avLst/>
          </a:prstGeom>
        </p:spPr>
        <p:txBody>
          <a:bodyPr anchor="b">
            <a:normAutofit/>
          </a:bodyPr>
          <a:lstStyle>
            <a:lvl1pPr>
              <a:defRPr sz="4000">
                <a:solidFill>
                  <a:schemeClr val="accent2"/>
                </a:solidFill>
              </a:defRPr>
            </a:lvl1pPr>
          </a:lstStyle>
          <a:p>
            <a:r>
              <a:rPr lang="en-US"/>
              <a:t>Section Header</a:t>
            </a:r>
          </a:p>
        </p:txBody>
      </p:sp>
      <p:sp>
        <p:nvSpPr>
          <p:cNvPr id="3" name="Text Placeholder 2">
            <a:extLst>
              <a:ext uri="{FF2B5EF4-FFF2-40B4-BE49-F238E27FC236}">
                <a16:creationId xmlns:a16="http://schemas.microsoft.com/office/drawing/2014/main" id="{7CE2D531-F804-BFD4-EF03-256CD8374FDE}"/>
              </a:ext>
            </a:extLst>
          </p:cNvPr>
          <p:cNvSpPr>
            <a:spLocks noGrp="1"/>
          </p:cNvSpPr>
          <p:nvPr>
            <p:ph type="body" idx="1" hasCustomPrompt="1"/>
          </p:nvPr>
        </p:nvSpPr>
        <p:spPr>
          <a:xfrm>
            <a:off x="459145" y="3436221"/>
            <a:ext cx="5210135" cy="1115459"/>
          </a:xfrm>
          <a:prstGeom prst="rect">
            <a:avLst/>
          </a:prstGeom>
        </p:spPr>
        <p:txBody>
          <a:bodyPr/>
          <a:lstStyle>
            <a:lvl1pPr marL="0" indent="0">
              <a:buNone/>
              <a:defRPr sz="24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Sub Header</a:t>
            </a:r>
          </a:p>
        </p:txBody>
      </p:sp>
      <p:pic>
        <p:nvPicPr>
          <p:cNvPr id="6" name="Picture 5" descr="A astronaut in a space suit&#10;&#10;AI-generated content may be incorrect.">
            <a:extLst>
              <a:ext uri="{FF2B5EF4-FFF2-40B4-BE49-F238E27FC236}">
                <a16:creationId xmlns:a16="http://schemas.microsoft.com/office/drawing/2014/main" id="{03347115-0455-42AD-2586-0B6CBC0568F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09989" y="368585"/>
            <a:ext cx="4163650" cy="2217854"/>
          </a:xfrm>
          <a:prstGeom prst="rect">
            <a:avLst/>
          </a:prstGeom>
        </p:spPr>
      </p:pic>
      <p:sp>
        <p:nvSpPr>
          <p:cNvPr id="7" name="Parallelogram 6">
            <a:extLst>
              <a:ext uri="{FF2B5EF4-FFF2-40B4-BE49-F238E27FC236}">
                <a16:creationId xmlns:a16="http://schemas.microsoft.com/office/drawing/2014/main" id="{C08879A3-68CB-696E-CEF0-4E378D8FB160}"/>
              </a:ext>
            </a:extLst>
          </p:cNvPr>
          <p:cNvSpPr/>
          <p:nvPr/>
        </p:nvSpPr>
        <p:spPr>
          <a:xfrm>
            <a:off x="10345158" y="476936"/>
            <a:ext cx="1194460" cy="1150195"/>
          </a:xfrm>
          <a:prstGeom prst="parallelogram">
            <a:avLst>
              <a:gd name="adj" fmla="val 5772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pic>
        <p:nvPicPr>
          <p:cNvPr id="5124" name="Picture 4" descr="Leidos Visual Identity Brand Recognition PNG">
            <a:extLst>
              <a:ext uri="{FF2B5EF4-FFF2-40B4-BE49-F238E27FC236}">
                <a16:creationId xmlns:a16="http://schemas.microsoft.com/office/drawing/2014/main" id="{0D28811B-3DAD-389A-10EE-862216AFFD19}"/>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t="32710" b="35863"/>
          <a:stretch>
            <a:fillRect/>
          </a:stretch>
        </p:blipFill>
        <p:spPr bwMode="auto">
          <a:xfrm>
            <a:off x="10224723" y="5414232"/>
            <a:ext cx="1737360" cy="54600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egis aerospace">
            <a:extLst>
              <a:ext uri="{FF2B5EF4-FFF2-40B4-BE49-F238E27FC236}">
                <a16:creationId xmlns:a16="http://schemas.microsoft.com/office/drawing/2014/main" id="{C58C5DA1-5AE5-8450-BAC1-711FC0003EC2}"/>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9592494" y="5473677"/>
            <a:ext cx="770986" cy="496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1504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_Title Slide - Opt4">
    <p:bg>
      <p:bgPr>
        <a:solidFill>
          <a:schemeClr val="bg1"/>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091A7DA9-CEBD-40AC-166E-94FAE712978A}"/>
              </a:ext>
            </a:extLst>
          </p:cNvPr>
          <p:cNvSpPr/>
          <p:nvPr userDrawn="1"/>
        </p:nvSpPr>
        <p:spPr>
          <a:xfrm>
            <a:off x="8569733" y="583178"/>
            <a:ext cx="3622267" cy="6274822"/>
          </a:xfrm>
          <a:custGeom>
            <a:avLst/>
            <a:gdLst>
              <a:gd name="connsiteX0" fmla="*/ 2400213 w 2400213"/>
              <a:gd name="connsiteY0" fmla="*/ 0 h 4157869"/>
              <a:gd name="connsiteX1" fmla="*/ 2400213 w 2400213"/>
              <a:gd name="connsiteY1" fmla="*/ 4157869 h 4157869"/>
              <a:gd name="connsiteX2" fmla="*/ 0 w 2400213"/>
              <a:gd name="connsiteY2" fmla="*/ 4157869 h 4157869"/>
              <a:gd name="connsiteX3" fmla="*/ 2400213 w 2400213"/>
              <a:gd name="connsiteY3" fmla="*/ 0 h 4157869"/>
            </a:gdLst>
            <a:ahLst/>
            <a:cxnLst>
              <a:cxn ang="0">
                <a:pos x="connsiteX0" y="connsiteY0"/>
              </a:cxn>
              <a:cxn ang="0">
                <a:pos x="connsiteX1" y="connsiteY1"/>
              </a:cxn>
              <a:cxn ang="0">
                <a:pos x="connsiteX2" y="connsiteY2"/>
              </a:cxn>
              <a:cxn ang="0">
                <a:pos x="connsiteX3" y="connsiteY3"/>
              </a:cxn>
            </a:cxnLst>
            <a:rect l="l" t="t" r="r" b="b"/>
            <a:pathLst>
              <a:path w="2400213" h="4157869">
                <a:moveTo>
                  <a:pt x="2400213" y="0"/>
                </a:moveTo>
                <a:lnTo>
                  <a:pt x="2400213" y="4157869"/>
                </a:lnTo>
                <a:lnTo>
                  <a:pt x="0" y="4157869"/>
                </a:lnTo>
                <a:lnTo>
                  <a:pt x="240021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pic>
        <p:nvPicPr>
          <p:cNvPr id="9" name="Picture 8">
            <a:extLst>
              <a:ext uri="{FF2B5EF4-FFF2-40B4-BE49-F238E27FC236}">
                <a16:creationId xmlns:a16="http://schemas.microsoft.com/office/drawing/2014/main" id="{3B3608C3-4C13-D70B-0C56-6B4CCBED625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062584" y="5555628"/>
            <a:ext cx="693529" cy="383526"/>
          </a:xfrm>
          <a:prstGeom prst="rect">
            <a:avLst/>
          </a:prstGeom>
        </p:spPr>
      </p:pic>
      <p:pic>
        <p:nvPicPr>
          <p:cNvPr id="11" name="Graphic 10">
            <a:extLst>
              <a:ext uri="{FF2B5EF4-FFF2-40B4-BE49-F238E27FC236}">
                <a16:creationId xmlns:a16="http://schemas.microsoft.com/office/drawing/2014/main" id="{6D4E797E-BDA1-5D49-ECEE-93997546ECF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177946" y="5484245"/>
            <a:ext cx="615726" cy="526292"/>
          </a:xfrm>
          <a:prstGeom prst="rect">
            <a:avLst/>
          </a:prstGeom>
        </p:spPr>
      </p:pic>
      <p:pic>
        <p:nvPicPr>
          <p:cNvPr id="12" name="Picture 4" descr="Leidos Visual Identity Brand Recognition PNG">
            <a:extLst>
              <a:ext uri="{FF2B5EF4-FFF2-40B4-BE49-F238E27FC236}">
                <a16:creationId xmlns:a16="http://schemas.microsoft.com/office/drawing/2014/main" id="{54568B34-DEAF-F718-B959-1062BBAD7B23}"/>
              </a:ext>
            </a:extLst>
          </p:cNvPr>
          <p:cNvPicPr>
            <a:picLocks noChangeAspect="1" noChangeArrowheads="1"/>
          </p:cNvPicPr>
          <p:nvPr userDrawn="1"/>
        </p:nvPicPr>
        <p:blipFill rotWithShape="1">
          <a:blip r:embed="rId5" cstate="print">
            <a:extLst>
              <a:ext uri="{28A0092B-C50C-407E-A947-70E740481C1C}">
                <a14:useLocalDpi xmlns:a14="http://schemas.microsoft.com/office/drawing/2010/main"/>
              </a:ext>
            </a:extLst>
          </a:blip>
          <a:srcRect t="32710" b="35863"/>
          <a:stretch>
            <a:fillRect/>
          </a:stretch>
        </p:blipFill>
        <p:spPr bwMode="auto">
          <a:xfrm>
            <a:off x="9453727" y="6130910"/>
            <a:ext cx="1737360" cy="5460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aegis aerospace">
            <a:extLst>
              <a:ext uri="{FF2B5EF4-FFF2-40B4-BE49-F238E27FC236}">
                <a16:creationId xmlns:a16="http://schemas.microsoft.com/office/drawing/2014/main" id="{6FB50246-6DDE-5834-E477-57C1F875B089}"/>
              </a:ext>
            </a:extLst>
          </p:cNvPr>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11138306" y="6184176"/>
            <a:ext cx="770986" cy="4963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9236996-F404-6F88-22B4-BB5736FA46E4}"/>
              </a:ext>
            </a:extLst>
          </p:cNvPr>
          <p:cNvSpPr>
            <a:spLocks noGrp="1"/>
          </p:cNvSpPr>
          <p:nvPr>
            <p:ph type="ctrTitle" hasCustomPrompt="1"/>
          </p:nvPr>
        </p:nvSpPr>
        <p:spPr>
          <a:xfrm>
            <a:off x="419075" y="1989408"/>
            <a:ext cx="5045081" cy="1428398"/>
          </a:xfrm>
          <a:prstGeom prst="rect">
            <a:avLst/>
          </a:prstGeom>
        </p:spPr>
        <p:txBody>
          <a:bodyPr tIns="0" rIns="0" bIns="0" anchor="b">
            <a:noAutofit/>
          </a:bodyPr>
          <a:lstStyle>
            <a:lvl1pPr algn="l">
              <a:defRPr sz="5400">
                <a:solidFill>
                  <a:schemeClr val="accent2"/>
                </a:solidFill>
                <a:latin typeface="+mj-lt"/>
              </a:defRPr>
            </a:lvl1pPr>
          </a:lstStyle>
          <a:p>
            <a:pPr>
              <a:lnSpc>
                <a:spcPct val="80000"/>
              </a:lnSpc>
            </a:pPr>
            <a:r>
              <a:rPr lang="en-US" sz="6000" b="1" kern="0" spc="-80">
                <a:latin typeface="Tenorite" panose="00000500000000000000" pitchFamily="2" charset="0"/>
              </a:rPr>
              <a:t>Title Area</a:t>
            </a:r>
          </a:p>
        </p:txBody>
      </p:sp>
      <p:sp>
        <p:nvSpPr>
          <p:cNvPr id="3" name="Subtitle 2">
            <a:extLst>
              <a:ext uri="{FF2B5EF4-FFF2-40B4-BE49-F238E27FC236}">
                <a16:creationId xmlns:a16="http://schemas.microsoft.com/office/drawing/2014/main" id="{69EE0FA4-0953-3F69-4F17-E863908C6ECB}"/>
              </a:ext>
            </a:extLst>
          </p:cNvPr>
          <p:cNvSpPr>
            <a:spLocks noGrp="1"/>
          </p:cNvSpPr>
          <p:nvPr>
            <p:ph type="subTitle" idx="1" hasCustomPrompt="1"/>
          </p:nvPr>
        </p:nvSpPr>
        <p:spPr>
          <a:xfrm>
            <a:off x="419074" y="3667912"/>
            <a:ext cx="3700834" cy="953702"/>
          </a:xfrm>
          <a:prstGeom prst="rect">
            <a:avLst/>
          </a:prstGeom>
        </p:spPr>
        <p:txBody>
          <a:bodyPr/>
          <a:lstStyle>
            <a:lvl1pPr marL="0" indent="0" algn="l">
              <a:buNone/>
              <a:defRPr sz="28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 Area</a:t>
            </a:r>
          </a:p>
        </p:txBody>
      </p:sp>
      <p:sp>
        <p:nvSpPr>
          <p:cNvPr id="13" name="Parallelogram 12">
            <a:extLst>
              <a:ext uri="{FF2B5EF4-FFF2-40B4-BE49-F238E27FC236}">
                <a16:creationId xmlns:a16="http://schemas.microsoft.com/office/drawing/2014/main" id="{A9005C51-DD8A-4ED9-3064-9977FAE8050D}"/>
              </a:ext>
            </a:extLst>
          </p:cNvPr>
          <p:cNvSpPr/>
          <p:nvPr/>
        </p:nvSpPr>
        <p:spPr>
          <a:xfrm>
            <a:off x="4377501" y="4391741"/>
            <a:ext cx="2560433" cy="2465547"/>
          </a:xfrm>
          <a:prstGeom prst="parallelogram">
            <a:avLst>
              <a:gd name="adj" fmla="val 5772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10" name="Picture Placeholder 9">
            <a:extLst>
              <a:ext uri="{FF2B5EF4-FFF2-40B4-BE49-F238E27FC236}">
                <a16:creationId xmlns:a16="http://schemas.microsoft.com/office/drawing/2014/main" id="{341F08B5-527D-8C25-4BEF-3E8AC8095724}"/>
              </a:ext>
            </a:extLst>
          </p:cNvPr>
          <p:cNvSpPr>
            <a:spLocks noGrp="1"/>
          </p:cNvSpPr>
          <p:nvPr>
            <p:ph type="pic" sz="quarter" idx="60"/>
          </p:nvPr>
        </p:nvSpPr>
        <p:spPr>
          <a:xfrm>
            <a:off x="5504490" y="-8238"/>
            <a:ext cx="7653017" cy="6862398"/>
          </a:xfrm>
          <a:custGeom>
            <a:avLst/>
            <a:gdLst>
              <a:gd name="connsiteX0" fmla="*/ 3105683 w 7653017"/>
              <a:gd name="connsiteY0" fmla="*/ 0 h 6862398"/>
              <a:gd name="connsiteX1" fmla="*/ 7653017 w 7653017"/>
              <a:gd name="connsiteY1" fmla="*/ 0 h 6862398"/>
              <a:gd name="connsiteX2" fmla="*/ 3664523 w 7653017"/>
              <a:gd name="connsiteY2" fmla="*/ 6862398 h 6862398"/>
              <a:gd name="connsiteX3" fmla="*/ 0 w 7653017"/>
              <a:gd name="connsiteY3" fmla="*/ 6862398 h 6862398"/>
              <a:gd name="connsiteX4" fmla="*/ 1423286 w 7653017"/>
              <a:gd name="connsiteY4" fmla="*/ 4396851 h 6862398"/>
              <a:gd name="connsiteX5" fmla="*/ 550190 w 7653017"/>
              <a:gd name="connsiteY5" fmla="*/ 4396851 h 686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53017" h="6862398">
                <a:moveTo>
                  <a:pt x="3105683" y="0"/>
                </a:moveTo>
                <a:lnTo>
                  <a:pt x="7653017" y="0"/>
                </a:lnTo>
                <a:lnTo>
                  <a:pt x="3664523" y="6862398"/>
                </a:lnTo>
                <a:lnTo>
                  <a:pt x="0" y="6862398"/>
                </a:lnTo>
                <a:lnTo>
                  <a:pt x="1423286" y="4396851"/>
                </a:lnTo>
                <a:lnTo>
                  <a:pt x="550190" y="4396851"/>
                </a:lnTo>
                <a:close/>
              </a:path>
            </a:pathLst>
          </a:custGeom>
          <a:solidFill>
            <a:schemeClr val="bg2"/>
          </a:solidFill>
          <a:ln w="3175">
            <a:noFill/>
          </a:ln>
          <a:effectLst/>
        </p:spPr>
        <p:txBody>
          <a:bodyPr wrap="square" tIns="2834640" anchor="t" anchorCtr="0">
            <a:noAutofit/>
          </a:bodyPr>
          <a:lstStyle>
            <a:lvl1pPr marL="0" indent="0" algn="ctr">
              <a:buNone/>
              <a:defRPr sz="1050"/>
            </a:lvl1pPr>
          </a:lstStyle>
          <a:p>
            <a:r>
              <a:rPr lang="en-US"/>
              <a:t>Click icon to add picture</a:t>
            </a:r>
          </a:p>
        </p:txBody>
      </p:sp>
      <p:pic>
        <p:nvPicPr>
          <p:cNvPr id="15" name="Picture 14">
            <a:extLst>
              <a:ext uri="{FF2B5EF4-FFF2-40B4-BE49-F238E27FC236}">
                <a16:creationId xmlns:a16="http://schemas.microsoft.com/office/drawing/2014/main" id="{D9637C4F-095C-FEEF-8B77-A0EC651955B5}"/>
              </a:ext>
            </a:extLst>
          </p:cNvPr>
          <p:cNvPicPr>
            <a:picLocks noChangeAspect="1"/>
          </p:cNvPicPr>
          <p:nvPr userDrawn="1"/>
        </p:nvPicPr>
        <p:blipFill>
          <a:blip r:embed="rId7" cstate="print">
            <a:extLst>
              <a:ext uri="{28A0092B-C50C-407E-A947-70E740481C1C}">
                <a14:useLocalDpi xmlns:a14="http://schemas.microsoft.com/office/drawing/2010/main"/>
              </a:ext>
            </a:extLst>
          </a:blip>
          <a:srcRect/>
          <a:stretch/>
        </p:blipFill>
        <p:spPr>
          <a:xfrm>
            <a:off x="382124" y="476935"/>
            <a:ext cx="877424" cy="662751"/>
          </a:xfrm>
          <a:prstGeom prst="rect">
            <a:avLst/>
          </a:prstGeom>
        </p:spPr>
      </p:pic>
    </p:spTree>
    <p:extLst>
      <p:ext uri="{BB962C8B-B14F-4D97-AF65-F5344CB8AC3E}">
        <p14:creationId xmlns:p14="http://schemas.microsoft.com/office/powerpoint/2010/main" val="30107039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EC70B9-F646-6B66-075F-DA1AEF659290}"/>
              </a:ext>
            </a:extLst>
          </p:cNvPr>
          <p:cNvSpPr/>
          <p:nvPr/>
        </p:nvSpPr>
        <p:spPr>
          <a:xfrm>
            <a:off x="0" y="6311607"/>
            <a:ext cx="1219200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9" name="Freeform: Shape 8">
            <a:extLst>
              <a:ext uri="{FF2B5EF4-FFF2-40B4-BE49-F238E27FC236}">
                <a16:creationId xmlns:a16="http://schemas.microsoft.com/office/drawing/2014/main" id="{7ACDE4D5-305E-DFEA-9B49-111C7A8C9B05}"/>
              </a:ext>
            </a:extLst>
          </p:cNvPr>
          <p:cNvSpPr>
            <a:spLocks noChangeAspect="1"/>
          </p:cNvSpPr>
          <p:nvPr/>
        </p:nvSpPr>
        <p:spPr>
          <a:xfrm>
            <a:off x="4151309" y="6311607"/>
            <a:ext cx="3312172" cy="549314"/>
          </a:xfrm>
          <a:custGeom>
            <a:avLst/>
            <a:gdLst>
              <a:gd name="connsiteX0" fmla="*/ 318955 w 5801358"/>
              <a:gd name="connsiteY0" fmla="*/ 0 h 549921"/>
              <a:gd name="connsiteX1" fmla="*/ 318955 w 5801358"/>
              <a:gd name="connsiteY1" fmla="*/ 2 h 549921"/>
              <a:gd name="connsiteX2" fmla="*/ 318955 w 5801358"/>
              <a:gd name="connsiteY2" fmla="*/ 0 h 549921"/>
              <a:gd name="connsiteX3" fmla="*/ 2193219 w 5801358"/>
              <a:gd name="connsiteY3" fmla="*/ 0 h 549921"/>
              <a:gd name="connsiteX4" fmla="*/ 2193220 w 5801358"/>
              <a:gd name="connsiteY4" fmla="*/ 0 h 549921"/>
              <a:gd name="connsiteX5" fmla="*/ 3927093 w 5801358"/>
              <a:gd name="connsiteY5" fmla="*/ 0 h 549921"/>
              <a:gd name="connsiteX6" fmla="*/ 5801358 w 5801358"/>
              <a:gd name="connsiteY6" fmla="*/ 0 h 549921"/>
              <a:gd name="connsiteX7" fmla="*/ 5801358 w 5801358"/>
              <a:gd name="connsiteY7" fmla="*/ 549921 h 549921"/>
              <a:gd name="connsiteX8" fmla="*/ 3927093 w 5801358"/>
              <a:gd name="connsiteY8" fmla="*/ 549921 h 549921"/>
              <a:gd name="connsiteX9" fmla="*/ 2512173 w 5801358"/>
              <a:gd name="connsiteY9" fmla="*/ 549921 h 549921"/>
              <a:gd name="connsiteX10" fmla="*/ 2193220 w 5801358"/>
              <a:gd name="connsiteY10" fmla="*/ 549921 h 549921"/>
              <a:gd name="connsiteX11" fmla="*/ 1874265 w 5801358"/>
              <a:gd name="connsiteY11" fmla="*/ 549921 h 549921"/>
              <a:gd name="connsiteX12" fmla="*/ 637908 w 5801358"/>
              <a:gd name="connsiteY12" fmla="*/ 549921 h 549921"/>
              <a:gd name="connsiteX13" fmla="*/ 318955 w 5801358"/>
              <a:gd name="connsiteY13" fmla="*/ 549921 h 549921"/>
              <a:gd name="connsiteX14" fmla="*/ 0 w 5801358"/>
              <a:gd name="connsiteY14" fmla="*/ 549921 h 54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01358" h="549921">
                <a:moveTo>
                  <a:pt x="318955" y="0"/>
                </a:moveTo>
                <a:lnTo>
                  <a:pt x="318955" y="2"/>
                </a:lnTo>
                <a:lnTo>
                  <a:pt x="318955" y="0"/>
                </a:lnTo>
                <a:lnTo>
                  <a:pt x="2193219" y="0"/>
                </a:lnTo>
                <a:lnTo>
                  <a:pt x="2193220" y="0"/>
                </a:lnTo>
                <a:lnTo>
                  <a:pt x="3927093" y="0"/>
                </a:lnTo>
                <a:lnTo>
                  <a:pt x="5801358" y="0"/>
                </a:lnTo>
                <a:lnTo>
                  <a:pt x="5801358" y="549921"/>
                </a:lnTo>
                <a:lnTo>
                  <a:pt x="3927093" y="549921"/>
                </a:lnTo>
                <a:lnTo>
                  <a:pt x="2512173" y="549921"/>
                </a:lnTo>
                <a:lnTo>
                  <a:pt x="2193220" y="549921"/>
                </a:lnTo>
                <a:lnTo>
                  <a:pt x="1874265" y="549921"/>
                </a:lnTo>
                <a:lnTo>
                  <a:pt x="637908" y="549921"/>
                </a:lnTo>
                <a:lnTo>
                  <a:pt x="318955" y="549921"/>
                </a:lnTo>
                <a:lnTo>
                  <a:pt x="0" y="54992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pic>
        <p:nvPicPr>
          <p:cNvPr id="10" name="Picture 9" descr="A blue circle with a number and a black background&#10;&#10;AI-generated content may be incorrect.">
            <a:extLst>
              <a:ext uri="{FF2B5EF4-FFF2-40B4-BE49-F238E27FC236}">
                <a16:creationId xmlns:a16="http://schemas.microsoft.com/office/drawing/2014/main" id="{BFD8754E-7FF4-3BC9-172C-5B4FCEEAC33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34959" y="109704"/>
            <a:ext cx="787225" cy="594620"/>
          </a:xfrm>
          <a:prstGeom prst="rect">
            <a:avLst/>
          </a:prstGeom>
        </p:spPr>
      </p:pic>
      <p:sp>
        <p:nvSpPr>
          <p:cNvPr id="15" name="Freeform: Shape 14">
            <a:extLst>
              <a:ext uri="{FF2B5EF4-FFF2-40B4-BE49-F238E27FC236}">
                <a16:creationId xmlns:a16="http://schemas.microsoft.com/office/drawing/2014/main" id="{002D186A-0D95-C78A-9418-392AB5632D83}"/>
              </a:ext>
            </a:extLst>
          </p:cNvPr>
          <p:cNvSpPr>
            <a:spLocks noChangeAspect="1"/>
          </p:cNvSpPr>
          <p:nvPr/>
        </p:nvSpPr>
        <p:spPr>
          <a:xfrm>
            <a:off x="6981568" y="6311607"/>
            <a:ext cx="5210432" cy="549314"/>
          </a:xfrm>
          <a:custGeom>
            <a:avLst/>
            <a:gdLst>
              <a:gd name="connsiteX0" fmla="*/ 318603 w 3694648"/>
              <a:gd name="connsiteY0" fmla="*/ 0 h 549314"/>
              <a:gd name="connsiteX1" fmla="*/ 2190800 w 3694648"/>
              <a:gd name="connsiteY1" fmla="*/ 0 h 549314"/>
              <a:gd name="connsiteX2" fmla="*/ 3694648 w 3694648"/>
              <a:gd name="connsiteY2" fmla="*/ 0 h 549314"/>
              <a:gd name="connsiteX3" fmla="*/ 3694648 w 3694648"/>
              <a:gd name="connsiteY3" fmla="*/ 549314 h 549314"/>
              <a:gd name="connsiteX4" fmla="*/ 2509402 w 3694648"/>
              <a:gd name="connsiteY4" fmla="*/ 549314 h 549314"/>
              <a:gd name="connsiteX5" fmla="*/ 2190800 w 3694648"/>
              <a:gd name="connsiteY5" fmla="*/ 549314 h 549314"/>
              <a:gd name="connsiteX6" fmla="*/ 1872197 w 3694648"/>
              <a:gd name="connsiteY6" fmla="*/ 549314 h 549314"/>
              <a:gd name="connsiteX7" fmla="*/ 637204 w 3694648"/>
              <a:gd name="connsiteY7" fmla="*/ 549314 h 549314"/>
              <a:gd name="connsiteX8" fmla="*/ 318603 w 3694648"/>
              <a:gd name="connsiteY8" fmla="*/ 549314 h 549314"/>
              <a:gd name="connsiteX9" fmla="*/ 0 w 3694648"/>
              <a:gd name="connsiteY9" fmla="*/ 549314 h 549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94648" h="549314">
                <a:moveTo>
                  <a:pt x="318603" y="0"/>
                </a:moveTo>
                <a:lnTo>
                  <a:pt x="2190800" y="0"/>
                </a:lnTo>
                <a:lnTo>
                  <a:pt x="3694648" y="0"/>
                </a:lnTo>
                <a:lnTo>
                  <a:pt x="3694648" y="549314"/>
                </a:lnTo>
                <a:lnTo>
                  <a:pt x="2509402" y="549314"/>
                </a:lnTo>
                <a:lnTo>
                  <a:pt x="2190800" y="549314"/>
                </a:lnTo>
                <a:lnTo>
                  <a:pt x="1872197" y="549314"/>
                </a:lnTo>
                <a:lnTo>
                  <a:pt x="637204" y="549314"/>
                </a:lnTo>
                <a:lnTo>
                  <a:pt x="318603" y="549314"/>
                </a:lnTo>
                <a:lnTo>
                  <a:pt x="0" y="549314"/>
                </a:ln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pic>
        <p:nvPicPr>
          <p:cNvPr id="16" name="Picture 15">
            <a:extLst>
              <a:ext uri="{FF2B5EF4-FFF2-40B4-BE49-F238E27FC236}">
                <a16:creationId xmlns:a16="http://schemas.microsoft.com/office/drawing/2014/main" id="{282178E2-714F-5246-68E8-9DA2588A60A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104090" y="6423474"/>
            <a:ext cx="425143" cy="321001"/>
          </a:xfrm>
          <a:prstGeom prst="rect">
            <a:avLst/>
          </a:prstGeom>
        </p:spPr>
      </p:pic>
      <p:pic>
        <p:nvPicPr>
          <p:cNvPr id="17" name="Picture 16">
            <a:extLst>
              <a:ext uri="{FF2B5EF4-FFF2-40B4-BE49-F238E27FC236}">
                <a16:creationId xmlns:a16="http://schemas.microsoft.com/office/drawing/2014/main" id="{47B39C5A-FA89-F799-E0DA-141E142948A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843649" y="6399094"/>
            <a:ext cx="549554" cy="313246"/>
          </a:xfrm>
          <a:prstGeom prst="rect">
            <a:avLst/>
          </a:prstGeom>
        </p:spPr>
      </p:pic>
      <p:pic>
        <p:nvPicPr>
          <p:cNvPr id="18" name="Picture 17">
            <a:extLst>
              <a:ext uri="{FF2B5EF4-FFF2-40B4-BE49-F238E27FC236}">
                <a16:creationId xmlns:a16="http://schemas.microsoft.com/office/drawing/2014/main" id="{706E17C6-C949-48B8-3CE7-3C3E2809911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547623" y="6380866"/>
            <a:ext cx="450109" cy="391594"/>
          </a:xfrm>
          <a:prstGeom prst="rect">
            <a:avLst/>
          </a:prstGeom>
        </p:spPr>
      </p:pic>
      <p:sp>
        <p:nvSpPr>
          <p:cNvPr id="2" name="Title 1">
            <a:extLst>
              <a:ext uri="{FF2B5EF4-FFF2-40B4-BE49-F238E27FC236}">
                <a16:creationId xmlns:a16="http://schemas.microsoft.com/office/drawing/2014/main" id="{377D1D56-ABC3-7668-FAC5-D0F3F6D3BD9C}"/>
              </a:ext>
            </a:extLst>
          </p:cNvPr>
          <p:cNvSpPr>
            <a:spLocks noGrp="1"/>
          </p:cNvSpPr>
          <p:nvPr>
            <p:ph type="title"/>
          </p:nvPr>
        </p:nvSpPr>
        <p:spPr>
          <a:xfrm>
            <a:off x="468948" y="165637"/>
            <a:ext cx="10260012" cy="587767"/>
          </a:xfrm>
          <a:prstGeom prst="rect">
            <a:avLst/>
          </a:prstGeom>
        </p:spPr>
        <p:txBody>
          <a:bodyPr/>
          <a:lstStyle/>
          <a:p>
            <a:r>
              <a:rPr lang="en-US"/>
              <a:t>Click to edit Master title style</a:t>
            </a:r>
          </a:p>
        </p:txBody>
      </p:sp>
      <p:cxnSp>
        <p:nvCxnSpPr>
          <p:cNvPr id="7" name="Straight Connector 6">
            <a:extLst>
              <a:ext uri="{FF2B5EF4-FFF2-40B4-BE49-F238E27FC236}">
                <a16:creationId xmlns:a16="http://schemas.microsoft.com/office/drawing/2014/main" id="{D082F153-C2A6-D2C3-9B34-37688E437044}"/>
              </a:ext>
            </a:extLst>
          </p:cNvPr>
          <p:cNvCxnSpPr>
            <a:cxnSpLocks/>
          </p:cNvCxnSpPr>
          <p:nvPr/>
        </p:nvCxnSpPr>
        <p:spPr>
          <a:xfrm>
            <a:off x="456724" y="759460"/>
            <a:ext cx="1127855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25E5E754-6DBF-91CB-D422-240684A2DDCC}"/>
              </a:ext>
            </a:extLst>
          </p:cNvPr>
          <p:cNvSpPr>
            <a:spLocks noGrp="1"/>
          </p:cNvSpPr>
          <p:nvPr>
            <p:ph type="dt" sz="half" idx="10"/>
          </p:nvPr>
        </p:nvSpPr>
        <p:spPr/>
        <p:txBody>
          <a:bodyPr/>
          <a:lstStyle/>
          <a:p>
            <a:fld id="{AD78AAFA-1B39-4A23-8019-4CEF1BB74607}" type="datetime1">
              <a:rPr lang="en-US" smtClean="0"/>
              <a:t>3/26/2026</a:t>
            </a:fld>
            <a:endParaRPr lang="en-US"/>
          </a:p>
        </p:txBody>
      </p:sp>
      <p:pic>
        <p:nvPicPr>
          <p:cNvPr id="8" name="Picture 4" descr="Leidos Visual Identity Brand Recognition PNG">
            <a:extLst>
              <a:ext uri="{FF2B5EF4-FFF2-40B4-BE49-F238E27FC236}">
                <a16:creationId xmlns:a16="http://schemas.microsoft.com/office/drawing/2014/main" id="{38454DF6-DC77-4799-B060-607E453EBB97}"/>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t="32710" b="35863"/>
          <a:stretch>
            <a:fillRect/>
          </a:stretch>
        </p:blipFill>
        <p:spPr bwMode="auto">
          <a:xfrm>
            <a:off x="8526164" y="6299810"/>
            <a:ext cx="1503939" cy="4726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egis aerospace">
            <a:extLst>
              <a:ext uri="{FF2B5EF4-FFF2-40B4-BE49-F238E27FC236}">
                <a16:creationId xmlns:a16="http://schemas.microsoft.com/office/drawing/2014/main" id="{BC6BF541-5E2E-1BC9-B748-640048D0E420}"/>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0040033" y="6386403"/>
            <a:ext cx="588456" cy="378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947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48E79BF-D7A2-03A1-6234-78F4D185A5BE}"/>
              </a:ext>
            </a:extLst>
          </p:cNvPr>
          <p:cNvSpPr>
            <a:spLocks noGrp="1"/>
          </p:cNvSpPr>
          <p:nvPr>
            <p:ph type="dt" sz="half" idx="10"/>
          </p:nvPr>
        </p:nvSpPr>
        <p:spPr/>
        <p:txBody>
          <a:bodyPr/>
          <a:lstStyle>
            <a:lvl1pPr>
              <a:defRPr>
                <a:solidFill>
                  <a:schemeClr val="accent6">
                    <a:alpha val="0"/>
                  </a:schemeClr>
                </a:solidFill>
              </a:defRPr>
            </a:lvl1pPr>
          </a:lstStyle>
          <a:p>
            <a:fld id="{F1F5212E-6E08-425D-A6E1-AD2A8CDD72C1}" type="datetime1">
              <a:rPr lang="en-US" smtClean="0"/>
              <a:t>3/26/2026</a:t>
            </a:fld>
            <a:endParaRPr lang="en-US"/>
          </a:p>
        </p:txBody>
      </p:sp>
      <p:sp>
        <p:nvSpPr>
          <p:cNvPr id="7" name="Slide Number Placeholder 6">
            <a:extLst>
              <a:ext uri="{FF2B5EF4-FFF2-40B4-BE49-F238E27FC236}">
                <a16:creationId xmlns:a16="http://schemas.microsoft.com/office/drawing/2014/main" id="{711DFE48-5D7B-2B0D-1156-47AECA56E79E}"/>
              </a:ext>
            </a:extLst>
          </p:cNvPr>
          <p:cNvSpPr>
            <a:spLocks noGrp="1"/>
          </p:cNvSpPr>
          <p:nvPr>
            <p:ph type="sldNum" sz="quarter" idx="12"/>
          </p:nvPr>
        </p:nvSpPr>
        <p:spPr/>
        <p:txBody>
          <a:bodyPr/>
          <a:lstStyle>
            <a:lvl1pPr>
              <a:defRPr>
                <a:solidFill>
                  <a:schemeClr val="bg1">
                    <a:alpha val="0"/>
                  </a:schemeClr>
                </a:solidFill>
              </a:defRPr>
            </a:lvl1pPr>
          </a:lstStyle>
          <a:p>
            <a:fld id="{FF418238-6EC2-4180-ACC5-579D37A7493A}" type="slidenum">
              <a:rPr lang="en-US" smtClean="0"/>
              <a:t>‹#›</a:t>
            </a:fld>
            <a:endParaRPr lang="en-US"/>
          </a:p>
        </p:txBody>
      </p:sp>
    </p:spTree>
    <p:extLst>
      <p:ext uri="{BB962C8B-B14F-4D97-AF65-F5344CB8AC3E}">
        <p14:creationId xmlns:p14="http://schemas.microsoft.com/office/powerpoint/2010/main" val="3276227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0C59-3C82-D020-3A0D-82B58BF3843A}"/>
              </a:ext>
            </a:extLst>
          </p:cNvPr>
          <p:cNvSpPr>
            <a:spLocks noGrp="1"/>
          </p:cNvSpPr>
          <p:nvPr>
            <p:ph type="title"/>
          </p:nvPr>
        </p:nvSpPr>
        <p:spPr/>
        <p:txBody>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069AF2A2-E75F-F102-1D8B-C7255A99B4EE}"/>
              </a:ext>
            </a:extLst>
          </p:cNvPr>
          <p:cNvSpPr>
            <a:spLocks noGrp="1"/>
          </p:cNvSpPr>
          <p:nvPr>
            <p:ph idx="1"/>
          </p:nvPr>
        </p:nvSpPr>
        <p:spPr/>
        <p:txBody>
          <a:bodyPr/>
          <a:lstStyle>
            <a:lvl1pPr>
              <a:defRPr sz="2400"/>
            </a:lvl1pPr>
            <a:lvl2pPr>
              <a:defRPr sz="2200"/>
            </a:lvl2pPr>
            <a:lvl3pPr>
              <a:defRPr sz="22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EF1BA5-157E-B75C-9D53-8213285739A8}"/>
              </a:ext>
            </a:extLst>
          </p:cNvPr>
          <p:cNvSpPr>
            <a:spLocks noGrp="1"/>
          </p:cNvSpPr>
          <p:nvPr>
            <p:ph type="dt" sz="half" idx="10"/>
          </p:nvPr>
        </p:nvSpPr>
        <p:spPr/>
        <p:txBody>
          <a:bodyPr/>
          <a:lstStyle/>
          <a:p>
            <a:fld id="{16FF705B-C8A3-4AE0-BA0D-B2463BA26B1D}" type="datetime1">
              <a:rPr lang="en-US" smtClean="0"/>
              <a:t>3/26/2026</a:t>
            </a:fld>
            <a:endParaRPr lang="en-US"/>
          </a:p>
        </p:txBody>
      </p:sp>
      <p:sp>
        <p:nvSpPr>
          <p:cNvPr id="5" name="Footer Placeholder 4">
            <a:extLst>
              <a:ext uri="{FF2B5EF4-FFF2-40B4-BE49-F238E27FC236}">
                <a16:creationId xmlns:a16="http://schemas.microsoft.com/office/drawing/2014/main" id="{3BCD880B-9D0E-58C7-16D3-C2F00CB7483F}"/>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0D5502D0-A2EA-5F5A-2887-F2DAFD221868}"/>
              </a:ext>
            </a:extLst>
          </p:cNvPr>
          <p:cNvSpPr>
            <a:spLocks noGrp="1"/>
          </p:cNvSpPr>
          <p:nvPr>
            <p:ph type="sldNum" sz="quarter" idx="4"/>
          </p:nvPr>
        </p:nvSpPr>
        <p:spPr>
          <a:xfrm>
            <a:off x="11308256" y="6406464"/>
            <a:ext cx="548054" cy="365125"/>
          </a:xfrm>
          <a:prstGeom prst="rect">
            <a:avLst/>
          </a:prstGeom>
        </p:spPr>
        <p:txBody>
          <a:bodyPr vert="horz" lIns="91440" tIns="45720" rIns="91440" bIns="45720" rtlCol="0" anchor="ctr"/>
          <a:lstStyle>
            <a:lvl1pPr algn="r">
              <a:defRPr sz="1000">
                <a:solidFill>
                  <a:schemeClr val="bg1"/>
                </a:solidFill>
              </a:defRPr>
            </a:lvl1pPr>
          </a:lstStyle>
          <a:p>
            <a:fld id="{FF418238-6EC2-4180-ACC5-579D37A7493A}" type="slidenum">
              <a:rPr lang="en-US" smtClean="0"/>
              <a:t>‹#›</a:t>
            </a:fld>
            <a:endParaRPr lang="en-US"/>
          </a:p>
        </p:txBody>
      </p:sp>
      <p:pic>
        <p:nvPicPr>
          <p:cNvPr id="8" name="Picture 7" descr="Graphical user interface&#10;&#10;AI-generated content may be incorrect.">
            <a:extLst>
              <a:ext uri="{FF2B5EF4-FFF2-40B4-BE49-F238E27FC236}">
                <a16:creationId xmlns:a16="http://schemas.microsoft.com/office/drawing/2014/main" id="{8D7F8A92-B487-4CFF-4925-6137A2A4956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077518" y="29028"/>
            <a:ext cx="796646" cy="689895"/>
          </a:xfrm>
          <a:prstGeom prst="rect">
            <a:avLst/>
          </a:prstGeom>
        </p:spPr>
      </p:pic>
    </p:spTree>
    <p:extLst>
      <p:ext uri="{BB962C8B-B14F-4D97-AF65-F5344CB8AC3E}">
        <p14:creationId xmlns:p14="http://schemas.microsoft.com/office/powerpoint/2010/main" val="3638515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87B7-CEE5-292D-AA2F-1663FD07E1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D94D6-F016-6CE0-C1AD-D7087773CA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61B5C8-B8AE-CDC0-A3D3-2DC3D31EDF50}"/>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5" name="Footer Placeholder 4">
            <a:extLst>
              <a:ext uri="{FF2B5EF4-FFF2-40B4-BE49-F238E27FC236}">
                <a16:creationId xmlns:a16="http://schemas.microsoft.com/office/drawing/2014/main" id="{E465DDD9-B65D-6435-BE18-679E54994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D37E40-ACAF-D527-8935-5AAB406D8180}"/>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3016109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484A6-3E5D-1E29-2E1C-7AF09820D0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8CBC5A-C446-798B-1689-03EA95A555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42B28B-886E-A587-957A-1DFBB3F176CE}"/>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5" name="Footer Placeholder 4">
            <a:extLst>
              <a:ext uri="{FF2B5EF4-FFF2-40B4-BE49-F238E27FC236}">
                <a16:creationId xmlns:a16="http://schemas.microsoft.com/office/drawing/2014/main" id="{BF188209-0148-7505-7C7E-F634D89C86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DEA7EF-1237-EC75-6F80-EAA903973AAE}"/>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4045606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97A6-7555-C904-DCEF-6E8117333D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A5B785-4D3C-15F9-3F5A-CAFF7E0ED9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5C8ABB-6B41-ADBD-B888-E4AC34200A39}"/>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5" name="Footer Placeholder 4">
            <a:extLst>
              <a:ext uri="{FF2B5EF4-FFF2-40B4-BE49-F238E27FC236}">
                <a16:creationId xmlns:a16="http://schemas.microsoft.com/office/drawing/2014/main" id="{2E3719A5-1F48-F0B0-68D3-7DA1B89FA0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43A4F0-FEA6-4BCC-E857-40DA72F1152E}"/>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34104446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1597B-5759-B25A-377D-6CAAFBD045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910C8F-6896-6B41-4B86-01206B83B2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F4DDAF-4E4A-33A3-BE18-B49E5726E7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087F28-77D3-A1C4-B08F-115D8A836A6C}"/>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6" name="Footer Placeholder 5">
            <a:extLst>
              <a:ext uri="{FF2B5EF4-FFF2-40B4-BE49-F238E27FC236}">
                <a16:creationId xmlns:a16="http://schemas.microsoft.com/office/drawing/2014/main" id="{B1727732-787D-B6D7-96FD-792691E901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802C66-A26F-4069-5289-F3F598091215}"/>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2209822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7357-22A5-88A7-3DB6-D30801A1C7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81D1C2D-1E3F-65D7-7FD8-4B27DB8880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25C1C3-DA08-5498-918F-A290185FF6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2E1434-37EF-1A38-C33E-D0E5B23B72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A0478D-D237-D466-C9A6-48A09349C8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22FE06-8A86-ECB4-15A1-E3E5ABBF372F}"/>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8" name="Footer Placeholder 7">
            <a:extLst>
              <a:ext uri="{FF2B5EF4-FFF2-40B4-BE49-F238E27FC236}">
                <a16:creationId xmlns:a16="http://schemas.microsoft.com/office/drawing/2014/main" id="{F6E46628-2B2D-1D67-6E4B-304C750661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46ECE9-F44A-7FE2-69AC-4ED8791B3DBF}"/>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203835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B728C-65F4-64AB-99CB-7791162A7C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DFA3A7-765B-02DD-9751-D282A12D3201}"/>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4" name="Footer Placeholder 3">
            <a:extLst>
              <a:ext uri="{FF2B5EF4-FFF2-40B4-BE49-F238E27FC236}">
                <a16:creationId xmlns:a16="http://schemas.microsoft.com/office/drawing/2014/main" id="{E65D9BFB-F672-7750-4722-0B6C38D2F7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ABD9F5-3A55-9B22-0335-660EBAC4478A}"/>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488046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FC90F4-8FF2-848F-DF14-240BB0DA1729}"/>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3" name="Footer Placeholder 2">
            <a:extLst>
              <a:ext uri="{FF2B5EF4-FFF2-40B4-BE49-F238E27FC236}">
                <a16:creationId xmlns:a16="http://schemas.microsoft.com/office/drawing/2014/main" id="{55F8E2E8-241A-8D10-4A62-AFFBB53CC7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CBAD71-7CC4-A7EC-55D3-9C99736BBCC4}"/>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4014954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360F2-1375-25BC-D10F-38ACCE1AEF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15AB2A-12ED-B996-7660-DE0AAC8AA4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45FEFDE-DB72-063C-EC9E-2F5A6D3A2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9192A8-95A4-F8AE-B90F-6CEA43D06003}"/>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6" name="Footer Placeholder 5">
            <a:extLst>
              <a:ext uri="{FF2B5EF4-FFF2-40B4-BE49-F238E27FC236}">
                <a16:creationId xmlns:a16="http://schemas.microsoft.com/office/drawing/2014/main" id="{48144388-77E9-211A-54EB-34095FD271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108940-982A-0BAF-7455-B6CF59C2B69C}"/>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6967509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CA214-9053-01C1-9A4E-516523A762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D7BDA6-69FC-D7D1-838A-60B5CE0353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08CD806-4150-DE6B-4FEB-5D3BC2FE5B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19F269-63C0-321D-7791-218C992C5BEC}"/>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6" name="Footer Placeholder 5">
            <a:extLst>
              <a:ext uri="{FF2B5EF4-FFF2-40B4-BE49-F238E27FC236}">
                <a16:creationId xmlns:a16="http://schemas.microsoft.com/office/drawing/2014/main" id="{CEE1E6E3-696B-99A2-EC20-CDE833A879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DC706C-F8F7-8722-22F3-7B5825C95ADA}"/>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3774333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05A7D-6010-07A0-19D6-045D79CDE5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1F5FEB-7797-CCB5-824B-6A979113968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70BCE7-1688-6757-7427-8A025FC3189E}"/>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5" name="Footer Placeholder 4">
            <a:extLst>
              <a:ext uri="{FF2B5EF4-FFF2-40B4-BE49-F238E27FC236}">
                <a16:creationId xmlns:a16="http://schemas.microsoft.com/office/drawing/2014/main" id="{CDEC8C15-AAF7-C0FD-3FFD-B4172494B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E3193D-4466-5AF8-67AB-2524A3359924}"/>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3210354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EB896D-28A6-F2CF-CB7F-9C1C8698F3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87F242-EB60-E475-D6D0-0AF874390A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6B89F0-8FA4-BC4E-5B2F-FF5D08DA8225}"/>
              </a:ext>
            </a:extLst>
          </p:cNvPr>
          <p:cNvSpPr>
            <a:spLocks noGrp="1"/>
          </p:cNvSpPr>
          <p:nvPr>
            <p:ph type="dt" sz="half" idx="10"/>
          </p:nvPr>
        </p:nvSpPr>
        <p:spPr/>
        <p:txBody>
          <a:bodyPr/>
          <a:lstStyle/>
          <a:p>
            <a:fld id="{9E96D049-17AD-6A45-9205-A067E452458A}" type="datetimeFigureOut">
              <a:rPr lang="en-US" smtClean="0"/>
              <a:t>3/26/2026</a:t>
            </a:fld>
            <a:endParaRPr lang="en-US"/>
          </a:p>
        </p:txBody>
      </p:sp>
      <p:sp>
        <p:nvSpPr>
          <p:cNvPr id="5" name="Footer Placeholder 4">
            <a:extLst>
              <a:ext uri="{FF2B5EF4-FFF2-40B4-BE49-F238E27FC236}">
                <a16:creationId xmlns:a16="http://schemas.microsoft.com/office/drawing/2014/main" id="{A847202F-6B1F-B2FB-E1EB-C739E0E5FF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7B9D0-7063-C0A8-443F-E6FE15AFFC17}"/>
              </a:ext>
            </a:extLst>
          </p:cNvPr>
          <p:cNvSpPr>
            <a:spLocks noGrp="1"/>
          </p:cNvSpPr>
          <p:nvPr>
            <p:ph type="sldNum" sz="quarter" idx="12"/>
          </p:nvPr>
        </p:nvSpPr>
        <p:spPr/>
        <p:txBody>
          <a:bodyPr/>
          <a:lstStyle/>
          <a:p>
            <a:fld id="{281C4771-04FD-534D-AB9A-0EBF3E5BEA32}" type="slidenum">
              <a:rPr lang="en-US" smtClean="0"/>
              <a:t>‹#›</a:t>
            </a:fld>
            <a:endParaRPr lang="en-US"/>
          </a:p>
        </p:txBody>
      </p:sp>
    </p:spTree>
    <p:extLst>
      <p:ext uri="{BB962C8B-B14F-4D97-AF65-F5344CB8AC3E}">
        <p14:creationId xmlns:p14="http://schemas.microsoft.com/office/powerpoint/2010/main" val="1085298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E7E7A66-DFB5-0937-F5F7-FE726B4C65F4}"/>
              </a:ext>
            </a:extLst>
          </p:cNvPr>
          <p:cNvSpPr/>
          <p:nvPr/>
        </p:nvSpPr>
        <p:spPr>
          <a:xfrm>
            <a:off x="0" y="6311607"/>
            <a:ext cx="12192000"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endParaRPr>
          </a:p>
        </p:txBody>
      </p:sp>
      <p:sp>
        <p:nvSpPr>
          <p:cNvPr id="21" name="Freeform: Shape 20">
            <a:extLst>
              <a:ext uri="{FF2B5EF4-FFF2-40B4-BE49-F238E27FC236}">
                <a16:creationId xmlns:a16="http://schemas.microsoft.com/office/drawing/2014/main" id="{57FA35C9-9057-A3B4-9F96-110D311BB2DC}"/>
              </a:ext>
            </a:extLst>
          </p:cNvPr>
          <p:cNvSpPr>
            <a:spLocks noChangeAspect="1"/>
          </p:cNvSpPr>
          <p:nvPr/>
        </p:nvSpPr>
        <p:spPr>
          <a:xfrm>
            <a:off x="3700732" y="6311607"/>
            <a:ext cx="6245535" cy="549314"/>
          </a:xfrm>
          <a:custGeom>
            <a:avLst/>
            <a:gdLst>
              <a:gd name="connsiteX0" fmla="*/ 318955 w 5801358"/>
              <a:gd name="connsiteY0" fmla="*/ 0 h 549921"/>
              <a:gd name="connsiteX1" fmla="*/ 318955 w 5801358"/>
              <a:gd name="connsiteY1" fmla="*/ 2 h 549921"/>
              <a:gd name="connsiteX2" fmla="*/ 318955 w 5801358"/>
              <a:gd name="connsiteY2" fmla="*/ 0 h 549921"/>
              <a:gd name="connsiteX3" fmla="*/ 2193219 w 5801358"/>
              <a:gd name="connsiteY3" fmla="*/ 0 h 549921"/>
              <a:gd name="connsiteX4" fmla="*/ 2193220 w 5801358"/>
              <a:gd name="connsiteY4" fmla="*/ 0 h 549921"/>
              <a:gd name="connsiteX5" fmla="*/ 3927093 w 5801358"/>
              <a:gd name="connsiteY5" fmla="*/ 0 h 549921"/>
              <a:gd name="connsiteX6" fmla="*/ 5801358 w 5801358"/>
              <a:gd name="connsiteY6" fmla="*/ 0 h 549921"/>
              <a:gd name="connsiteX7" fmla="*/ 5801358 w 5801358"/>
              <a:gd name="connsiteY7" fmla="*/ 549921 h 549921"/>
              <a:gd name="connsiteX8" fmla="*/ 3927093 w 5801358"/>
              <a:gd name="connsiteY8" fmla="*/ 549921 h 549921"/>
              <a:gd name="connsiteX9" fmla="*/ 2512173 w 5801358"/>
              <a:gd name="connsiteY9" fmla="*/ 549921 h 549921"/>
              <a:gd name="connsiteX10" fmla="*/ 2193220 w 5801358"/>
              <a:gd name="connsiteY10" fmla="*/ 549921 h 549921"/>
              <a:gd name="connsiteX11" fmla="*/ 1874265 w 5801358"/>
              <a:gd name="connsiteY11" fmla="*/ 549921 h 549921"/>
              <a:gd name="connsiteX12" fmla="*/ 637908 w 5801358"/>
              <a:gd name="connsiteY12" fmla="*/ 549921 h 549921"/>
              <a:gd name="connsiteX13" fmla="*/ 318955 w 5801358"/>
              <a:gd name="connsiteY13" fmla="*/ 549921 h 549921"/>
              <a:gd name="connsiteX14" fmla="*/ 0 w 5801358"/>
              <a:gd name="connsiteY14" fmla="*/ 549921 h 54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01358" h="549921">
                <a:moveTo>
                  <a:pt x="318955" y="0"/>
                </a:moveTo>
                <a:lnTo>
                  <a:pt x="318955" y="2"/>
                </a:lnTo>
                <a:lnTo>
                  <a:pt x="318955" y="0"/>
                </a:lnTo>
                <a:lnTo>
                  <a:pt x="2193219" y="0"/>
                </a:lnTo>
                <a:lnTo>
                  <a:pt x="2193220" y="0"/>
                </a:lnTo>
                <a:lnTo>
                  <a:pt x="3927093" y="0"/>
                </a:lnTo>
                <a:lnTo>
                  <a:pt x="5801358" y="0"/>
                </a:lnTo>
                <a:lnTo>
                  <a:pt x="5801358" y="549921"/>
                </a:lnTo>
                <a:lnTo>
                  <a:pt x="3927093" y="549921"/>
                </a:lnTo>
                <a:lnTo>
                  <a:pt x="2512173" y="549921"/>
                </a:lnTo>
                <a:lnTo>
                  <a:pt x="2193220" y="549921"/>
                </a:lnTo>
                <a:lnTo>
                  <a:pt x="1874265" y="549921"/>
                </a:lnTo>
                <a:lnTo>
                  <a:pt x="637908" y="549921"/>
                </a:lnTo>
                <a:lnTo>
                  <a:pt x="318955" y="549921"/>
                </a:lnTo>
                <a:lnTo>
                  <a:pt x="0" y="54992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sp>
        <p:nvSpPr>
          <p:cNvPr id="14" name="Freeform: Shape 13">
            <a:extLst>
              <a:ext uri="{FF2B5EF4-FFF2-40B4-BE49-F238E27FC236}">
                <a16:creationId xmlns:a16="http://schemas.microsoft.com/office/drawing/2014/main" id="{4B71ED9A-F3E5-9789-34FE-DECC83677721}"/>
              </a:ext>
            </a:extLst>
          </p:cNvPr>
          <p:cNvSpPr>
            <a:spLocks noChangeAspect="1"/>
          </p:cNvSpPr>
          <p:nvPr userDrawn="1"/>
        </p:nvSpPr>
        <p:spPr>
          <a:xfrm>
            <a:off x="7886698" y="6310896"/>
            <a:ext cx="6245535" cy="549314"/>
          </a:xfrm>
          <a:custGeom>
            <a:avLst/>
            <a:gdLst>
              <a:gd name="connsiteX0" fmla="*/ 318955 w 5801358"/>
              <a:gd name="connsiteY0" fmla="*/ 0 h 549921"/>
              <a:gd name="connsiteX1" fmla="*/ 318955 w 5801358"/>
              <a:gd name="connsiteY1" fmla="*/ 2 h 549921"/>
              <a:gd name="connsiteX2" fmla="*/ 318955 w 5801358"/>
              <a:gd name="connsiteY2" fmla="*/ 0 h 549921"/>
              <a:gd name="connsiteX3" fmla="*/ 2193219 w 5801358"/>
              <a:gd name="connsiteY3" fmla="*/ 0 h 549921"/>
              <a:gd name="connsiteX4" fmla="*/ 2193220 w 5801358"/>
              <a:gd name="connsiteY4" fmla="*/ 0 h 549921"/>
              <a:gd name="connsiteX5" fmla="*/ 3927093 w 5801358"/>
              <a:gd name="connsiteY5" fmla="*/ 0 h 549921"/>
              <a:gd name="connsiteX6" fmla="*/ 5801358 w 5801358"/>
              <a:gd name="connsiteY6" fmla="*/ 0 h 549921"/>
              <a:gd name="connsiteX7" fmla="*/ 5801358 w 5801358"/>
              <a:gd name="connsiteY7" fmla="*/ 549921 h 549921"/>
              <a:gd name="connsiteX8" fmla="*/ 3927093 w 5801358"/>
              <a:gd name="connsiteY8" fmla="*/ 549921 h 549921"/>
              <a:gd name="connsiteX9" fmla="*/ 2512173 w 5801358"/>
              <a:gd name="connsiteY9" fmla="*/ 549921 h 549921"/>
              <a:gd name="connsiteX10" fmla="*/ 2193220 w 5801358"/>
              <a:gd name="connsiteY10" fmla="*/ 549921 h 549921"/>
              <a:gd name="connsiteX11" fmla="*/ 1874265 w 5801358"/>
              <a:gd name="connsiteY11" fmla="*/ 549921 h 549921"/>
              <a:gd name="connsiteX12" fmla="*/ 637908 w 5801358"/>
              <a:gd name="connsiteY12" fmla="*/ 549921 h 549921"/>
              <a:gd name="connsiteX13" fmla="*/ 318955 w 5801358"/>
              <a:gd name="connsiteY13" fmla="*/ 549921 h 549921"/>
              <a:gd name="connsiteX14" fmla="*/ 0 w 5801358"/>
              <a:gd name="connsiteY14" fmla="*/ 549921 h 549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01358" h="549921">
                <a:moveTo>
                  <a:pt x="318955" y="0"/>
                </a:moveTo>
                <a:lnTo>
                  <a:pt x="318955" y="2"/>
                </a:lnTo>
                <a:lnTo>
                  <a:pt x="318955" y="0"/>
                </a:lnTo>
                <a:lnTo>
                  <a:pt x="2193219" y="0"/>
                </a:lnTo>
                <a:lnTo>
                  <a:pt x="2193220" y="0"/>
                </a:lnTo>
                <a:lnTo>
                  <a:pt x="3927093" y="0"/>
                </a:lnTo>
                <a:lnTo>
                  <a:pt x="5801358" y="0"/>
                </a:lnTo>
                <a:lnTo>
                  <a:pt x="5801358" y="549921"/>
                </a:lnTo>
                <a:lnTo>
                  <a:pt x="3927093" y="549921"/>
                </a:lnTo>
                <a:lnTo>
                  <a:pt x="2512173" y="549921"/>
                </a:lnTo>
                <a:lnTo>
                  <a:pt x="2193220" y="549921"/>
                </a:lnTo>
                <a:lnTo>
                  <a:pt x="1874265" y="549921"/>
                </a:lnTo>
                <a:lnTo>
                  <a:pt x="637908" y="549921"/>
                </a:lnTo>
                <a:lnTo>
                  <a:pt x="318955" y="549921"/>
                </a:lnTo>
                <a:lnTo>
                  <a:pt x="0" y="549921"/>
                </a:ln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lumMod val="75000"/>
                  <a:lumOff val="25000"/>
                </a:schemeClr>
              </a:solidFill>
            </a:endParaRPr>
          </a:p>
        </p:txBody>
      </p:sp>
      <p:cxnSp>
        <p:nvCxnSpPr>
          <p:cNvPr id="8" name="Straight Connector 7">
            <a:extLst>
              <a:ext uri="{FF2B5EF4-FFF2-40B4-BE49-F238E27FC236}">
                <a16:creationId xmlns:a16="http://schemas.microsoft.com/office/drawing/2014/main" id="{2EC52F39-4E5B-C9BD-0C5B-5ED5D87FC4AB}"/>
              </a:ext>
            </a:extLst>
          </p:cNvPr>
          <p:cNvCxnSpPr>
            <a:cxnSpLocks/>
          </p:cNvCxnSpPr>
          <p:nvPr/>
        </p:nvCxnSpPr>
        <p:spPr>
          <a:xfrm>
            <a:off x="456724" y="759460"/>
            <a:ext cx="11278552"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E260ADE8-7797-DCE6-5063-9B5309EC1018}"/>
              </a:ext>
            </a:extLst>
          </p:cNvPr>
          <p:cNvSpPr>
            <a:spLocks noGrp="1"/>
          </p:cNvSpPr>
          <p:nvPr>
            <p:ph type="title"/>
          </p:nvPr>
        </p:nvSpPr>
        <p:spPr>
          <a:xfrm>
            <a:off x="456724" y="39812"/>
            <a:ext cx="10171519" cy="708763"/>
          </a:xfrm>
          <a:prstGeom prst="rect">
            <a:avLst/>
          </a:prstGeom>
        </p:spPr>
        <p:txBody>
          <a:bodyPr vert="horz" lIns="0" tIns="0" rIns="0" bIns="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7D316DBC-FC66-EF33-7FCE-50C984D18429}"/>
              </a:ext>
            </a:extLst>
          </p:cNvPr>
          <p:cNvSpPr>
            <a:spLocks noGrp="1"/>
          </p:cNvSpPr>
          <p:nvPr>
            <p:ph type="body" idx="1"/>
          </p:nvPr>
        </p:nvSpPr>
        <p:spPr>
          <a:xfrm>
            <a:off x="456723" y="963599"/>
            <a:ext cx="11278551" cy="5172789"/>
          </a:xfrm>
          <a:prstGeom prst="rect">
            <a:avLst/>
          </a:prstGeom>
        </p:spPr>
        <p:txBody>
          <a:bodyPr vert="horz" lIns="0" tIns="0" rIns="18288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3">
            <a:extLst>
              <a:ext uri="{FF2B5EF4-FFF2-40B4-BE49-F238E27FC236}">
                <a16:creationId xmlns:a16="http://schemas.microsoft.com/office/drawing/2014/main" id="{AC7E67EF-4B52-6013-9FF4-2ED2D6BDCDAB}"/>
              </a:ext>
            </a:extLst>
          </p:cNvPr>
          <p:cNvSpPr>
            <a:spLocks noGrp="1"/>
          </p:cNvSpPr>
          <p:nvPr>
            <p:ph type="dt" sz="half" idx="2"/>
          </p:nvPr>
        </p:nvSpPr>
        <p:spPr>
          <a:xfrm>
            <a:off x="381003" y="6381064"/>
            <a:ext cx="3904278" cy="365125"/>
          </a:xfrm>
          <a:prstGeom prst="rect">
            <a:avLst/>
          </a:prstGeom>
        </p:spPr>
        <p:txBody>
          <a:bodyPr vert="horz" lIns="91440" tIns="45720" rIns="91440" bIns="45720" rtlCol="0" anchor="ctr"/>
          <a:lstStyle>
            <a:lvl1pPr algn="l">
              <a:defRPr sz="1000">
                <a:solidFill>
                  <a:schemeClr val="accent6"/>
                </a:solidFill>
              </a:defRPr>
            </a:lvl1pPr>
          </a:lstStyle>
          <a:p>
            <a:fld id="{183809B9-943D-4BB5-B81F-90EAD1EA794D}" type="datetime1">
              <a:rPr lang="en-US" smtClean="0"/>
              <a:t>3/26/2026</a:t>
            </a:fld>
            <a:endParaRPr lang="en-US"/>
          </a:p>
        </p:txBody>
      </p:sp>
      <p:pic>
        <p:nvPicPr>
          <p:cNvPr id="5" name="Picture 4" descr="A blue circle with a number and a black background&#10;&#10;AI-generated content may be incorrect.">
            <a:extLst>
              <a:ext uri="{FF2B5EF4-FFF2-40B4-BE49-F238E27FC236}">
                <a16:creationId xmlns:a16="http://schemas.microsoft.com/office/drawing/2014/main" id="{CA5C879A-CAD2-B32A-72BF-1020A7E7A81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011159" y="109704"/>
            <a:ext cx="787225" cy="594620"/>
          </a:xfrm>
          <a:prstGeom prst="rect">
            <a:avLst/>
          </a:prstGeom>
        </p:spPr>
      </p:pic>
      <p:sp>
        <p:nvSpPr>
          <p:cNvPr id="15" name="Slide Number Placeholder 5">
            <a:extLst>
              <a:ext uri="{FF2B5EF4-FFF2-40B4-BE49-F238E27FC236}">
                <a16:creationId xmlns:a16="http://schemas.microsoft.com/office/drawing/2014/main" id="{32A71728-B6F8-A029-02A2-679C8AA96155}"/>
              </a:ext>
            </a:extLst>
          </p:cNvPr>
          <p:cNvSpPr>
            <a:spLocks noGrp="1"/>
          </p:cNvSpPr>
          <p:nvPr>
            <p:ph type="sldNum" sz="quarter" idx="4"/>
          </p:nvPr>
        </p:nvSpPr>
        <p:spPr>
          <a:xfrm>
            <a:off x="11308256" y="6406464"/>
            <a:ext cx="548054" cy="365125"/>
          </a:xfrm>
          <a:prstGeom prst="rect">
            <a:avLst/>
          </a:prstGeom>
        </p:spPr>
        <p:txBody>
          <a:bodyPr vert="horz" lIns="91440" tIns="45720" rIns="91440" bIns="45720" rtlCol="0" anchor="ctr"/>
          <a:lstStyle>
            <a:lvl1pPr algn="r">
              <a:defRPr sz="1000">
                <a:solidFill>
                  <a:schemeClr val="bg1"/>
                </a:solidFill>
              </a:defRPr>
            </a:lvl1pPr>
          </a:lstStyle>
          <a:p>
            <a:fld id="{FF418238-6EC2-4180-ACC5-579D37A7493A}" type="slidenum">
              <a:rPr lang="en-US" smtClean="0"/>
              <a:t>‹#›</a:t>
            </a:fld>
            <a:endParaRPr lang="en-US"/>
          </a:p>
        </p:txBody>
      </p:sp>
      <p:pic>
        <p:nvPicPr>
          <p:cNvPr id="16" name="Picture 15">
            <a:extLst>
              <a:ext uri="{FF2B5EF4-FFF2-40B4-BE49-F238E27FC236}">
                <a16:creationId xmlns:a16="http://schemas.microsoft.com/office/drawing/2014/main" id="{CF46B8EB-C149-5BBA-A09F-2284496732B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8861322" y="6447980"/>
            <a:ext cx="549554" cy="313246"/>
          </a:xfrm>
          <a:prstGeom prst="rect">
            <a:avLst/>
          </a:prstGeom>
        </p:spPr>
      </p:pic>
      <p:pic>
        <p:nvPicPr>
          <p:cNvPr id="4" name="Picture 3" descr="A black and white logo&#10;&#10;AI-generated content may be incorrect.">
            <a:extLst>
              <a:ext uri="{FF2B5EF4-FFF2-40B4-BE49-F238E27FC236}">
                <a16:creationId xmlns:a16="http://schemas.microsoft.com/office/drawing/2014/main" id="{5E745AAE-B0B9-C548-6C3D-C5A362BDF01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296292" y="6447286"/>
            <a:ext cx="416714" cy="314635"/>
          </a:xfrm>
          <a:prstGeom prst="rect">
            <a:avLst/>
          </a:prstGeom>
        </p:spPr>
      </p:pic>
      <p:pic>
        <p:nvPicPr>
          <p:cNvPr id="12" name="Graphic 11">
            <a:extLst>
              <a:ext uri="{FF2B5EF4-FFF2-40B4-BE49-F238E27FC236}">
                <a16:creationId xmlns:a16="http://schemas.microsoft.com/office/drawing/2014/main" id="{988B9034-5804-7EC8-84F3-13B67AE0A9C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559192" y="6446025"/>
            <a:ext cx="371053" cy="317157"/>
          </a:xfrm>
          <a:prstGeom prst="rect">
            <a:avLst/>
          </a:prstGeom>
        </p:spPr>
      </p:pic>
      <p:pic>
        <p:nvPicPr>
          <p:cNvPr id="10" name="Picture 4" descr="Leidos Visual Identity Brand Recognition PNG">
            <a:extLst>
              <a:ext uri="{FF2B5EF4-FFF2-40B4-BE49-F238E27FC236}">
                <a16:creationId xmlns:a16="http://schemas.microsoft.com/office/drawing/2014/main" id="{9DF7BA60-7E04-8792-A542-6759B6CB722F}"/>
              </a:ext>
            </a:extLst>
          </p:cNvPr>
          <p:cNvPicPr>
            <a:picLocks noChangeAspect="1" noChangeArrowheads="1"/>
          </p:cNvPicPr>
          <p:nvPr userDrawn="1"/>
        </p:nvPicPr>
        <p:blipFill rotWithShape="1">
          <a:blip r:embed="rId13" cstate="print">
            <a:extLst>
              <a:ext uri="{28A0092B-C50C-407E-A947-70E740481C1C}">
                <a14:useLocalDpi xmlns:a14="http://schemas.microsoft.com/office/drawing/2010/main"/>
              </a:ext>
            </a:extLst>
          </a:blip>
          <a:srcRect l="15168" t="32710" r="14786" b="35863"/>
          <a:stretch>
            <a:fillRect/>
          </a:stretch>
        </p:blipFill>
        <p:spPr bwMode="auto">
          <a:xfrm>
            <a:off x="10078561" y="6449155"/>
            <a:ext cx="692945" cy="31089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egis aerospace">
            <a:extLst>
              <a:ext uri="{FF2B5EF4-FFF2-40B4-BE49-F238E27FC236}">
                <a16:creationId xmlns:a16="http://schemas.microsoft.com/office/drawing/2014/main" id="{98EFE735-654E-60F6-C88D-B9ADDBF7FF1B}"/>
              </a:ext>
            </a:extLst>
          </p:cNvPr>
          <p:cNvPicPr>
            <a:picLocks noChangeAspect="1" noChangeArrowheads="1"/>
          </p:cNvPicPr>
          <p:nvPr userDrawn="1"/>
        </p:nvPicPr>
        <p:blipFill>
          <a:blip r:embed="rId14" cstate="print">
            <a:extLst>
              <a:ext uri="{28A0092B-C50C-407E-A947-70E740481C1C}">
                <a14:useLocalDpi xmlns:a14="http://schemas.microsoft.com/office/drawing/2010/main"/>
              </a:ext>
            </a:extLst>
          </a:blip>
          <a:srcRect/>
          <a:stretch>
            <a:fillRect/>
          </a:stretch>
        </p:blipFill>
        <p:spPr bwMode="auto">
          <a:xfrm>
            <a:off x="10919822" y="6449155"/>
            <a:ext cx="482925" cy="310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202747"/>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2" r:id="rId3"/>
    <p:sldLayoutId id="2147483663" r:id="rId4"/>
    <p:sldLayoutId id="2147483664" r:id="rId5"/>
    <p:sldLayoutId id="2147483666" r:id="rId6"/>
  </p:sldLayoutIdLst>
  <p:hf hdr="0" ftr="0" dt="0"/>
  <p:txStyles>
    <p:titleStyle>
      <a:lvl1pPr algn="l" defTabSz="914400" rtl="0" eaLnBrk="1" latinLnBrk="0" hangingPunct="1">
        <a:lnSpc>
          <a:spcPct val="80000"/>
        </a:lnSpc>
        <a:spcBef>
          <a:spcPct val="0"/>
        </a:spcBef>
        <a:buNone/>
        <a:defRPr sz="2600" b="1" kern="1200">
          <a:solidFill>
            <a:schemeClr val="accent2"/>
          </a:solidFill>
          <a:latin typeface="Tenorite" panose="00000500000000000000" pitchFamily="2" charset="0"/>
          <a:ea typeface="+mj-ea"/>
          <a:cs typeface="+mj-cs"/>
        </a:defRPr>
      </a:lvl1pPr>
    </p:titleStyle>
    <p:bodyStyle>
      <a:lvl1pPr marL="176213" indent="-176213" algn="l" defTabSz="914400" rtl="0" eaLnBrk="1" latinLnBrk="0" hangingPunct="1">
        <a:lnSpc>
          <a:spcPct val="90000"/>
        </a:lnSpc>
        <a:spcBef>
          <a:spcPts val="1000"/>
        </a:spcBef>
        <a:buClr>
          <a:schemeClr val="accent2"/>
        </a:buClr>
        <a:buFont typeface="Arial" panose="020B0604020202020204" pitchFamily="34" charset="0"/>
        <a:buChar char="•"/>
        <a:defRPr sz="1600" kern="1200">
          <a:solidFill>
            <a:schemeClr val="tx2"/>
          </a:solidFill>
          <a:latin typeface="Tenorite" panose="00000500000000000000" pitchFamily="2" charset="0"/>
          <a:ea typeface="+mn-ea"/>
          <a:cs typeface="+mn-cs"/>
        </a:defRPr>
      </a:lvl1pPr>
      <a:lvl2pPr marL="342900" indent="-166688"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2"/>
          </a:solidFill>
          <a:latin typeface="Tenorite" panose="00000500000000000000" pitchFamily="2" charset="0"/>
          <a:ea typeface="+mn-ea"/>
          <a:cs typeface="+mn-cs"/>
        </a:defRPr>
      </a:lvl2pPr>
      <a:lvl3pPr marL="519113" indent="-176213"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2"/>
          </a:solidFill>
          <a:latin typeface="Tenorite" panose="00000500000000000000" pitchFamily="2" charset="0"/>
          <a:ea typeface="+mn-ea"/>
          <a:cs typeface="+mn-cs"/>
        </a:defRPr>
      </a:lvl3pPr>
      <a:lvl4pPr marL="685800" indent="-166688"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2"/>
          </a:solidFill>
          <a:latin typeface="Tenorite" panose="00000500000000000000" pitchFamily="2" charset="0"/>
          <a:ea typeface="+mn-ea"/>
          <a:cs typeface="+mn-cs"/>
        </a:defRPr>
      </a:lvl4pPr>
      <a:lvl5pPr marL="862013" indent="-176213"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chemeClr val="tx2"/>
          </a:solidFill>
          <a:latin typeface="Tenorite"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AE9016-12AB-4DD1-9EC8-C58F098A2F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7DABE2-27E2-4D71-68AF-ED171C67E9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7B3995-C849-3628-BE1D-7690FCB9D7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96D049-17AD-6A45-9205-A067E452458A}" type="datetimeFigureOut">
              <a:rPr lang="en-US" smtClean="0"/>
              <a:t>3/26/2026</a:t>
            </a:fld>
            <a:endParaRPr lang="en-US"/>
          </a:p>
        </p:txBody>
      </p:sp>
      <p:sp>
        <p:nvSpPr>
          <p:cNvPr id="5" name="Footer Placeholder 4">
            <a:extLst>
              <a:ext uri="{FF2B5EF4-FFF2-40B4-BE49-F238E27FC236}">
                <a16:creationId xmlns:a16="http://schemas.microsoft.com/office/drawing/2014/main" id="{25219D23-6B43-21D0-28FD-547E4D35E8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641A4FC-2D69-C172-A978-217875DB99C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1C4771-04FD-534D-AB9A-0EBF3E5BEA32}" type="slidenum">
              <a:rPr lang="en-US" smtClean="0"/>
              <a:t>‹#›</a:t>
            </a:fld>
            <a:endParaRPr lang="en-US"/>
          </a:p>
        </p:txBody>
      </p:sp>
    </p:spTree>
    <p:extLst>
      <p:ext uri="{BB962C8B-B14F-4D97-AF65-F5344CB8AC3E}">
        <p14:creationId xmlns:p14="http://schemas.microsoft.com/office/powerpoint/2010/main" val="272151518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4.pn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7.png"/><Relationship Id="rId11" Type="http://schemas.openxmlformats.org/officeDocument/2006/relationships/image" Target="../media/image41.png"/><Relationship Id="rId5" Type="http://schemas.openxmlformats.org/officeDocument/2006/relationships/image" Target="../media/image36.png"/><Relationship Id="rId10" Type="http://schemas.openxmlformats.org/officeDocument/2006/relationships/image" Target="../media/image40.png"/><Relationship Id="rId4" Type="http://schemas.openxmlformats.org/officeDocument/2006/relationships/image" Target="../media/image35.png"/><Relationship Id="rId9"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44.png"/><Relationship Id="rId4" Type="http://schemas.openxmlformats.org/officeDocument/2006/relationships/image" Target="../media/image43.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55.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57.png"/><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56.png"/><Relationship Id="rId5" Type="http://schemas.openxmlformats.org/officeDocument/2006/relationships/notesSlide" Target="../notesSlides/notesSlide12.xml"/><Relationship Id="rId4"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1FB2016-8F53-5D7F-5F1F-BA9C7B99AA7E}"/>
              </a:ext>
            </a:extLst>
          </p:cNvPr>
          <p:cNvSpPr txBox="1">
            <a:spLocks/>
          </p:cNvSpPr>
          <p:nvPr/>
        </p:nvSpPr>
        <p:spPr>
          <a:xfrm>
            <a:off x="459145" y="1382368"/>
            <a:ext cx="7091582" cy="1500187"/>
          </a:xfrm>
          <a:prstGeom prst="rect">
            <a:avLst/>
          </a:prstGeom>
        </p:spPr>
        <p:txBody>
          <a:bodyPr vert="horz" lIns="0" tIns="0" rIns="0" bIns="0" rtlCol="0" anchor="b">
            <a:normAutofit/>
          </a:bodyPr>
          <a:lstStyle>
            <a:lvl1pPr algn="l" defTabSz="914400" rtl="0" eaLnBrk="1" latinLnBrk="0" hangingPunct="1">
              <a:lnSpc>
                <a:spcPct val="80000"/>
              </a:lnSpc>
              <a:spcBef>
                <a:spcPct val="0"/>
              </a:spcBef>
              <a:buNone/>
              <a:defRPr sz="5400" b="1" kern="1200">
                <a:solidFill>
                  <a:schemeClr val="accent2"/>
                </a:solidFill>
                <a:latin typeface="+mj-lt"/>
                <a:ea typeface="+mj-ea"/>
                <a:cs typeface="+mj-cs"/>
              </a:defRPr>
            </a:lvl1pPr>
          </a:lstStyle>
          <a:p>
            <a:r>
              <a:rPr lang="en-US" sz="2800"/>
              <a:t>CREW POPULATION CHARACTERISTICS – PERSPECTIVES FOR SPACESUIT FIT</a:t>
            </a:r>
          </a:p>
        </p:txBody>
      </p:sp>
      <p:sp>
        <p:nvSpPr>
          <p:cNvPr id="10" name="Text Placeholder 2">
            <a:extLst>
              <a:ext uri="{FF2B5EF4-FFF2-40B4-BE49-F238E27FC236}">
                <a16:creationId xmlns:a16="http://schemas.microsoft.com/office/drawing/2014/main" id="{49D122B2-BAF0-5956-0AD9-6958C92757AE}"/>
              </a:ext>
            </a:extLst>
          </p:cNvPr>
          <p:cNvSpPr txBox="1">
            <a:spLocks/>
          </p:cNvSpPr>
          <p:nvPr/>
        </p:nvSpPr>
        <p:spPr>
          <a:xfrm>
            <a:off x="459145" y="3436221"/>
            <a:ext cx="5210135" cy="1115459"/>
          </a:xfrm>
          <a:prstGeom prst="rect">
            <a:avLst/>
          </a:prstGeom>
        </p:spPr>
        <p:txBody>
          <a:bodyPr vert="horz" lIns="0" tIns="0" rIns="182880" bIns="0" rtlCol="0">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2800" b="1" kern="1200">
                <a:solidFill>
                  <a:schemeClr val="accent1"/>
                </a:solidFill>
                <a:latin typeface="Tenorite" panose="00000500000000000000" pitchFamily="2" charset="0"/>
                <a:ea typeface="+mn-ea"/>
                <a:cs typeface="+mn-cs"/>
              </a:defRPr>
            </a:lvl1pPr>
            <a:lvl2pPr marL="457200" indent="0" algn="ctr" defTabSz="914400" rtl="0" eaLnBrk="1" latinLnBrk="0" hangingPunct="1">
              <a:lnSpc>
                <a:spcPct val="90000"/>
              </a:lnSpc>
              <a:spcBef>
                <a:spcPts val="500"/>
              </a:spcBef>
              <a:buClr>
                <a:schemeClr val="accent2"/>
              </a:buClr>
              <a:buFont typeface="Arial" panose="020B0604020202020204" pitchFamily="34" charset="0"/>
              <a:buNone/>
              <a:defRPr sz="2000" kern="1200">
                <a:solidFill>
                  <a:schemeClr val="tx2"/>
                </a:solidFill>
                <a:latin typeface="Tenorite" panose="00000500000000000000" pitchFamily="2" charset="0"/>
                <a:ea typeface="+mn-ea"/>
                <a:cs typeface="+mn-cs"/>
              </a:defRPr>
            </a:lvl2pPr>
            <a:lvl3pPr marL="914400" indent="0" algn="ctr" defTabSz="914400" rtl="0" eaLnBrk="1" latinLnBrk="0" hangingPunct="1">
              <a:lnSpc>
                <a:spcPct val="90000"/>
              </a:lnSpc>
              <a:spcBef>
                <a:spcPts val="500"/>
              </a:spcBef>
              <a:buClr>
                <a:schemeClr val="accent2"/>
              </a:buClr>
              <a:buFont typeface="Arial" panose="020B0604020202020204" pitchFamily="34" charset="0"/>
              <a:buNone/>
              <a:defRPr sz="1800" kern="1200">
                <a:solidFill>
                  <a:schemeClr val="tx2"/>
                </a:solidFill>
                <a:latin typeface="Tenorite" panose="00000500000000000000" pitchFamily="2" charset="0"/>
                <a:ea typeface="+mn-ea"/>
                <a:cs typeface="+mn-cs"/>
              </a:defRPr>
            </a:lvl3pPr>
            <a:lvl4pPr marL="1371600" indent="0" algn="ctr" defTabSz="914400" rtl="0" eaLnBrk="1" latinLnBrk="0" hangingPunct="1">
              <a:lnSpc>
                <a:spcPct val="90000"/>
              </a:lnSpc>
              <a:spcBef>
                <a:spcPts val="500"/>
              </a:spcBef>
              <a:buClr>
                <a:schemeClr val="accent2"/>
              </a:buClr>
              <a:buFont typeface="Arial" panose="020B0604020202020204" pitchFamily="34" charset="0"/>
              <a:buNone/>
              <a:defRPr sz="1600" kern="1200">
                <a:solidFill>
                  <a:schemeClr val="tx2"/>
                </a:solidFill>
                <a:latin typeface="Tenorite" panose="00000500000000000000" pitchFamily="2" charset="0"/>
                <a:ea typeface="+mn-ea"/>
                <a:cs typeface="+mn-cs"/>
              </a:defRPr>
            </a:lvl4pPr>
            <a:lvl5pPr marL="1828800" indent="0" algn="ctr" defTabSz="914400" rtl="0" eaLnBrk="1" latinLnBrk="0" hangingPunct="1">
              <a:lnSpc>
                <a:spcPct val="90000"/>
              </a:lnSpc>
              <a:spcBef>
                <a:spcPts val="500"/>
              </a:spcBef>
              <a:buClr>
                <a:schemeClr val="accent2"/>
              </a:buClr>
              <a:buFont typeface="Arial" panose="020B0604020202020204" pitchFamily="34" charset="0"/>
              <a:buNone/>
              <a:defRPr sz="1600" kern="1200">
                <a:solidFill>
                  <a:schemeClr val="tx2"/>
                </a:solidFill>
                <a:latin typeface="Tenorite" panose="00000500000000000000"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800"/>
              <a:t>Cassandra Vining (Aegis/NASA JSC)</a:t>
            </a:r>
          </a:p>
          <a:p>
            <a:pPr>
              <a:lnSpc>
                <a:spcPct val="100000"/>
              </a:lnSpc>
              <a:spcBef>
                <a:spcPts val="0"/>
              </a:spcBef>
            </a:pPr>
            <a:r>
              <a:rPr lang="en-US" sz="1800"/>
              <a:t>Han Kim (Leidos/NASA JSC)</a:t>
            </a:r>
          </a:p>
          <a:p>
            <a:pPr>
              <a:lnSpc>
                <a:spcPct val="100000"/>
              </a:lnSpc>
              <a:spcBef>
                <a:spcPts val="0"/>
              </a:spcBef>
            </a:pPr>
            <a:r>
              <a:rPr lang="en-US" sz="1800"/>
              <a:t>Chris Miller (KBR/NASA JSC)</a:t>
            </a:r>
          </a:p>
          <a:p>
            <a:pPr>
              <a:lnSpc>
                <a:spcPct val="100000"/>
              </a:lnSpc>
              <a:spcBef>
                <a:spcPts val="0"/>
              </a:spcBef>
            </a:pPr>
            <a:r>
              <a:rPr lang="en-US" sz="1800"/>
              <a:t>Nate Newby (KBR/NASA JSC)</a:t>
            </a:r>
          </a:p>
          <a:p>
            <a:pPr>
              <a:lnSpc>
                <a:spcPct val="100000"/>
              </a:lnSpc>
              <a:spcBef>
                <a:spcPts val="0"/>
              </a:spcBef>
            </a:pPr>
            <a:endParaRPr lang="en-US" sz="1800"/>
          </a:p>
        </p:txBody>
      </p:sp>
      <p:pic>
        <p:nvPicPr>
          <p:cNvPr id="3" name="Picture 2" descr="Graphical user interface&#10;&#10;AI-generated content may be incorrect.">
            <a:extLst>
              <a:ext uri="{FF2B5EF4-FFF2-40B4-BE49-F238E27FC236}">
                <a16:creationId xmlns:a16="http://schemas.microsoft.com/office/drawing/2014/main" id="{A2B7BD4F-B2ED-FAF6-2976-D8A52431B8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22040" y="386065"/>
            <a:ext cx="907055" cy="785510"/>
          </a:xfrm>
          <a:prstGeom prst="rect">
            <a:avLst/>
          </a:prstGeom>
        </p:spPr>
      </p:pic>
    </p:spTree>
    <p:extLst>
      <p:ext uri="{BB962C8B-B14F-4D97-AF65-F5344CB8AC3E}">
        <p14:creationId xmlns:p14="http://schemas.microsoft.com/office/powerpoint/2010/main" val="3705734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5D648-396B-CBBC-1E17-F86A98DE3063}"/>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82D6B59B-D89F-A834-E463-EA0E9F708DE3}"/>
              </a:ext>
            </a:extLst>
          </p:cNvPr>
          <p:cNvSpPr/>
          <p:nvPr/>
        </p:nvSpPr>
        <p:spPr>
          <a:xfrm>
            <a:off x="456723" y="229287"/>
            <a:ext cx="300085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2" name="Title 1">
            <a:extLst>
              <a:ext uri="{FF2B5EF4-FFF2-40B4-BE49-F238E27FC236}">
                <a16:creationId xmlns:a16="http://schemas.microsoft.com/office/drawing/2014/main" id="{9CB0C961-5886-67A7-B201-7FD08FD74620}"/>
              </a:ext>
            </a:extLst>
          </p:cNvPr>
          <p:cNvSpPr>
            <a:spLocks noGrp="1"/>
          </p:cNvSpPr>
          <p:nvPr>
            <p:ph type="title"/>
          </p:nvPr>
        </p:nvSpPr>
        <p:spPr>
          <a:xfrm>
            <a:off x="3566391" y="39812"/>
            <a:ext cx="7072243" cy="708763"/>
          </a:xfrm>
        </p:spPr>
        <p:txBody>
          <a:bodyPr/>
          <a:lstStyle/>
          <a:p>
            <a:r>
              <a:rPr lang="en-US" b="0"/>
              <a:t>Background &amp; Aim</a:t>
            </a:r>
          </a:p>
        </p:txBody>
      </p:sp>
      <p:sp>
        <p:nvSpPr>
          <p:cNvPr id="3" name="Content Placeholder 2">
            <a:extLst>
              <a:ext uri="{FF2B5EF4-FFF2-40B4-BE49-F238E27FC236}">
                <a16:creationId xmlns:a16="http://schemas.microsoft.com/office/drawing/2014/main" id="{1421F0D2-1A45-77BD-D992-19D7D551BAF6}"/>
              </a:ext>
            </a:extLst>
          </p:cNvPr>
          <p:cNvSpPr>
            <a:spLocks noGrp="1"/>
          </p:cNvSpPr>
          <p:nvPr>
            <p:ph idx="1"/>
          </p:nvPr>
        </p:nvSpPr>
        <p:spPr>
          <a:xfrm>
            <a:off x="456721" y="963599"/>
            <a:ext cx="8221611" cy="5172789"/>
          </a:xfrm>
        </p:spPr>
        <p:txBody>
          <a:bodyPr/>
          <a:lstStyle/>
          <a:p>
            <a:r>
              <a:rPr lang="en-US" dirty="0"/>
              <a:t>NASA has operated Shuttle Extravehicular Mobility Unit (EMU) for over 40 years</a:t>
            </a:r>
          </a:p>
          <a:p>
            <a:pPr lvl="2"/>
            <a:r>
              <a:rPr lang="en-US" sz="1800" dirty="0"/>
              <a:t>The Hard Upper Torso (HUT) is a critical component for crew protection and suit functionalities </a:t>
            </a:r>
          </a:p>
          <a:p>
            <a:pPr lvl="2"/>
            <a:r>
              <a:rPr lang="en-US" sz="1800" dirty="0"/>
              <a:t>The EMU HUT accommodates 40</a:t>
            </a:r>
            <a:r>
              <a:rPr lang="en-US" sz="1800" baseline="30000" dirty="0"/>
              <a:t>th</a:t>
            </a:r>
            <a:r>
              <a:rPr lang="en-US" sz="1800" dirty="0"/>
              <a:t> percentile female to 95</a:t>
            </a:r>
            <a:r>
              <a:rPr lang="en-US" sz="1800" baseline="30000" dirty="0"/>
              <a:t>th</a:t>
            </a:r>
            <a:r>
              <a:rPr lang="en-US" sz="1800" dirty="0"/>
              <a:t> percentile male</a:t>
            </a:r>
          </a:p>
          <a:p>
            <a:pPr lvl="2"/>
            <a:r>
              <a:rPr lang="en-US" sz="1800" dirty="0"/>
              <a:t>Inadequate HUT fit has impacts to EVA objectives and crew health</a:t>
            </a:r>
          </a:p>
          <a:p>
            <a:r>
              <a:rPr lang="en-US" dirty="0"/>
              <a:t>There is a demonstrated need for more robust sizing schema </a:t>
            </a:r>
          </a:p>
          <a:p>
            <a:r>
              <a:rPr lang="en-US" dirty="0"/>
              <a:t>This study aims to develop a framework for designing custom‑fit HUTs for future spacesuit development</a:t>
            </a:r>
          </a:p>
          <a:p>
            <a:pPr lvl="2"/>
            <a:r>
              <a:rPr lang="en-US" sz="1800" dirty="0"/>
              <a:t>A custom fit model was developed using historical NASA spacesuit‑operations data</a:t>
            </a:r>
          </a:p>
          <a:p>
            <a:pPr lvl="2"/>
            <a:r>
              <a:rPr lang="en-US" sz="1800" dirty="0"/>
              <a:t>The framework was projected onto the crew population to identify key anthropometric characteristics from the perspective of spacesuit fit</a:t>
            </a:r>
          </a:p>
        </p:txBody>
      </p:sp>
      <p:sp>
        <p:nvSpPr>
          <p:cNvPr id="4" name="Slide Number Placeholder 3">
            <a:extLst>
              <a:ext uri="{FF2B5EF4-FFF2-40B4-BE49-F238E27FC236}">
                <a16:creationId xmlns:a16="http://schemas.microsoft.com/office/drawing/2014/main" id="{7F65F731-23D7-DCAC-520B-DBE685FB93BC}"/>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2</a:t>
            </a:fld>
            <a:endParaRPr lang="en-US"/>
          </a:p>
        </p:txBody>
      </p:sp>
      <p:sp>
        <p:nvSpPr>
          <p:cNvPr id="5" name="Title 1">
            <a:extLst>
              <a:ext uri="{FF2B5EF4-FFF2-40B4-BE49-F238E27FC236}">
                <a16:creationId xmlns:a16="http://schemas.microsoft.com/office/drawing/2014/main" id="{E2574F5F-D76C-9CDB-F422-F9E051217132}"/>
              </a:ext>
            </a:extLst>
          </p:cNvPr>
          <p:cNvSpPr txBox="1">
            <a:spLocks/>
          </p:cNvSpPr>
          <p:nvPr/>
        </p:nvSpPr>
        <p:spPr>
          <a:xfrm>
            <a:off x="456724" y="39812"/>
            <a:ext cx="300085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Introduction</a:t>
            </a:r>
          </a:p>
        </p:txBody>
      </p:sp>
      <p:pic>
        <p:nvPicPr>
          <p:cNvPr id="2050" name="Picture 2" descr="Extravehicular Mobility Unit - Wikipedia">
            <a:extLst>
              <a:ext uri="{FF2B5EF4-FFF2-40B4-BE49-F238E27FC236}">
                <a16:creationId xmlns:a16="http://schemas.microsoft.com/office/drawing/2014/main" id="{A3BFAD5C-E5E1-CA63-C3B1-A3AA1639CFE9}"/>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8557046" y="883280"/>
            <a:ext cx="3249324" cy="52066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344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2F1AB-98D7-CABD-FCE2-CA56BF5E743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344BC6-C2AF-0300-D77F-C098B5108C02}"/>
              </a:ext>
            </a:extLst>
          </p:cNvPr>
          <p:cNvSpPr>
            <a:spLocks noGrp="1"/>
          </p:cNvSpPr>
          <p:nvPr>
            <p:ph idx="1"/>
          </p:nvPr>
        </p:nvSpPr>
        <p:spPr>
          <a:xfrm>
            <a:off x="456724" y="963599"/>
            <a:ext cx="5639276" cy="5172789"/>
          </a:xfrm>
        </p:spPr>
        <p:txBody>
          <a:bodyPr>
            <a:normAutofit/>
          </a:bodyPr>
          <a:lstStyle/>
          <a:p>
            <a:r>
              <a:rPr lang="en-US" dirty="0"/>
              <a:t>When a person wears their preferred HUT size, the HUT‑to‑body contact shows a distinct pattern compared to wearing one size larger or smaller</a:t>
            </a:r>
          </a:p>
          <a:p>
            <a:r>
              <a:rPr lang="en-US" dirty="0"/>
              <a:t>Hypothesis: Selecting an optimal HUT size is driven by </a:t>
            </a:r>
            <a:r>
              <a:rPr lang="en-US" u="sng" dirty="0"/>
              <a:t>achieving optimal HUT‑to‑body contact</a:t>
            </a:r>
          </a:p>
        </p:txBody>
      </p:sp>
      <p:sp>
        <p:nvSpPr>
          <p:cNvPr id="13" name="Freeform: Shape 12">
            <a:extLst>
              <a:ext uri="{FF2B5EF4-FFF2-40B4-BE49-F238E27FC236}">
                <a16:creationId xmlns:a16="http://schemas.microsoft.com/office/drawing/2014/main" id="{EAEF0987-2CA6-6E7F-D1D3-EA67DB8E30BB}"/>
              </a:ext>
            </a:extLst>
          </p:cNvPr>
          <p:cNvSpPr/>
          <p:nvPr/>
        </p:nvSpPr>
        <p:spPr>
          <a:xfrm>
            <a:off x="456723" y="229287"/>
            <a:ext cx="300085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4" name="Title 1">
            <a:extLst>
              <a:ext uri="{FF2B5EF4-FFF2-40B4-BE49-F238E27FC236}">
                <a16:creationId xmlns:a16="http://schemas.microsoft.com/office/drawing/2014/main" id="{6B5C18E9-1DF6-26A3-AE6B-73BE44CBA562}"/>
              </a:ext>
            </a:extLst>
          </p:cNvPr>
          <p:cNvSpPr>
            <a:spLocks noGrp="1"/>
          </p:cNvSpPr>
          <p:nvPr>
            <p:ph type="title"/>
          </p:nvPr>
        </p:nvSpPr>
        <p:spPr>
          <a:xfrm>
            <a:off x="3566391" y="39812"/>
            <a:ext cx="7072243" cy="708763"/>
          </a:xfrm>
        </p:spPr>
        <p:txBody>
          <a:bodyPr/>
          <a:lstStyle/>
          <a:p>
            <a:r>
              <a:rPr lang="en-US" b="0"/>
              <a:t>Premise &amp; Aim</a:t>
            </a:r>
          </a:p>
        </p:txBody>
      </p:sp>
      <p:sp>
        <p:nvSpPr>
          <p:cNvPr id="15" name="Title 1">
            <a:extLst>
              <a:ext uri="{FF2B5EF4-FFF2-40B4-BE49-F238E27FC236}">
                <a16:creationId xmlns:a16="http://schemas.microsoft.com/office/drawing/2014/main" id="{733EB9FE-89F3-3A09-DD9B-4316838A4895}"/>
              </a:ext>
            </a:extLst>
          </p:cNvPr>
          <p:cNvSpPr txBox="1">
            <a:spLocks/>
          </p:cNvSpPr>
          <p:nvPr/>
        </p:nvSpPr>
        <p:spPr>
          <a:xfrm>
            <a:off x="456724" y="39812"/>
            <a:ext cx="300085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Introduction</a:t>
            </a:r>
          </a:p>
        </p:txBody>
      </p:sp>
      <p:pic>
        <p:nvPicPr>
          <p:cNvPr id="19" name="Picture 18">
            <a:extLst>
              <a:ext uri="{FF2B5EF4-FFF2-40B4-BE49-F238E27FC236}">
                <a16:creationId xmlns:a16="http://schemas.microsoft.com/office/drawing/2014/main" id="{339A1455-B7F2-C396-852B-8013EBE20A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10894" y="2683666"/>
            <a:ext cx="1349502" cy="1747647"/>
          </a:xfrm>
          <a:prstGeom prst="rect">
            <a:avLst/>
          </a:prstGeom>
        </p:spPr>
      </p:pic>
      <p:pic>
        <p:nvPicPr>
          <p:cNvPr id="20" name="Picture 19">
            <a:extLst>
              <a:ext uri="{FF2B5EF4-FFF2-40B4-BE49-F238E27FC236}">
                <a16:creationId xmlns:a16="http://schemas.microsoft.com/office/drawing/2014/main" id="{88014DCA-A3D1-8D3D-E051-FA0A02038A6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69135" y="2666617"/>
            <a:ext cx="1374648" cy="1735074"/>
          </a:xfrm>
          <a:prstGeom prst="rect">
            <a:avLst/>
          </a:prstGeom>
        </p:spPr>
      </p:pic>
      <p:pic>
        <p:nvPicPr>
          <p:cNvPr id="21" name="Picture 20">
            <a:extLst>
              <a:ext uri="{FF2B5EF4-FFF2-40B4-BE49-F238E27FC236}">
                <a16:creationId xmlns:a16="http://schemas.microsoft.com/office/drawing/2014/main" id="{C7A474C8-B56A-D139-3134-99BFE8B0091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205747" y="2627576"/>
            <a:ext cx="1362075" cy="1714119"/>
          </a:xfrm>
          <a:prstGeom prst="rect">
            <a:avLst/>
          </a:prstGeom>
        </p:spPr>
      </p:pic>
      <p:pic>
        <p:nvPicPr>
          <p:cNvPr id="22" name="Picture 21">
            <a:extLst>
              <a:ext uri="{FF2B5EF4-FFF2-40B4-BE49-F238E27FC236}">
                <a16:creationId xmlns:a16="http://schemas.microsoft.com/office/drawing/2014/main" id="{9CDC672C-3C94-6BF7-7A37-699473A35EC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4503" y="2683666"/>
            <a:ext cx="1349502" cy="1718310"/>
          </a:xfrm>
          <a:prstGeom prst="rect">
            <a:avLst/>
          </a:prstGeom>
        </p:spPr>
      </p:pic>
      <p:pic>
        <p:nvPicPr>
          <p:cNvPr id="23" name="Picture 22">
            <a:extLst>
              <a:ext uri="{FF2B5EF4-FFF2-40B4-BE49-F238E27FC236}">
                <a16:creationId xmlns:a16="http://schemas.microsoft.com/office/drawing/2014/main" id="{719E1683-E57F-03EC-C3EA-A02FFDFF637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510894" y="842960"/>
            <a:ext cx="1362075" cy="1735074"/>
          </a:xfrm>
          <a:prstGeom prst="rect">
            <a:avLst/>
          </a:prstGeom>
        </p:spPr>
      </p:pic>
      <p:pic>
        <p:nvPicPr>
          <p:cNvPr id="24" name="Picture 23">
            <a:extLst>
              <a:ext uri="{FF2B5EF4-FFF2-40B4-BE49-F238E27FC236}">
                <a16:creationId xmlns:a16="http://schemas.microsoft.com/office/drawing/2014/main" id="{F8F5C2A6-10F6-DBA4-5879-FA783531E9B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829734" y="826862"/>
            <a:ext cx="1374648" cy="1739265"/>
          </a:xfrm>
          <a:prstGeom prst="rect">
            <a:avLst/>
          </a:prstGeom>
        </p:spPr>
      </p:pic>
      <p:pic>
        <p:nvPicPr>
          <p:cNvPr id="25" name="Picture 24">
            <a:extLst>
              <a:ext uri="{FF2B5EF4-FFF2-40B4-BE49-F238E27FC236}">
                <a16:creationId xmlns:a16="http://schemas.microsoft.com/office/drawing/2014/main" id="{21B11198-7542-CDF8-89D0-0B0D7FC0540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173027" y="776152"/>
            <a:ext cx="1357884" cy="1722501"/>
          </a:xfrm>
          <a:prstGeom prst="rect">
            <a:avLst/>
          </a:prstGeom>
        </p:spPr>
      </p:pic>
      <p:pic>
        <p:nvPicPr>
          <p:cNvPr id="26" name="Picture 25">
            <a:extLst>
              <a:ext uri="{FF2B5EF4-FFF2-40B4-BE49-F238E27FC236}">
                <a16:creationId xmlns:a16="http://schemas.microsoft.com/office/drawing/2014/main" id="{675E71F4-31EC-4580-79D8-27933F90508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0460359" y="854739"/>
            <a:ext cx="1366266" cy="1735074"/>
          </a:xfrm>
          <a:prstGeom prst="rect">
            <a:avLst/>
          </a:prstGeom>
        </p:spPr>
      </p:pic>
      <p:pic>
        <p:nvPicPr>
          <p:cNvPr id="27" name="Picture 26">
            <a:extLst>
              <a:ext uri="{FF2B5EF4-FFF2-40B4-BE49-F238E27FC236}">
                <a16:creationId xmlns:a16="http://schemas.microsoft.com/office/drawing/2014/main" id="{E456D92A-0B25-DD01-AA5D-C1779BA1F21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510893" y="4528844"/>
            <a:ext cx="1366266" cy="1739265"/>
          </a:xfrm>
          <a:prstGeom prst="rect">
            <a:avLst/>
          </a:prstGeom>
        </p:spPr>
      </p:pic>
      <p:pic>
        <p:nvPicPr>
          <p:cNvPr id="28" name="Picture 27">
            <a:extLst>
              <a:ext uri="{FF2B5EF4-FFF2-40B4-BE49-F238E27FC236}">
                <a16:creationId xmlns:a16="http://schemas.microsoft.com/office/drawing/2014/main" id="{79C4D530-A899-398C-BBFA-4ABC9B86E7D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807885" y="4501371"/>
            <a:ext cx="1366266" cy="1739265"/>
          </a:xfrm>
          <a:prstGeom prst="rect">
            <a:avLst/>
          </a:prstGeom>
        </p:spPr>
      </p:pic>
      <p:pic>
        <p:nvPicPr>
          <p:cNvPr id="29" name="Picture 28">
            <a:extLst>
              <a:ext uri="{FF2B5EF4-FFF2-40B4-BE49-F238E27FC236}">
                <a16:creationId xmlns:a16="http://schemas.microsoft.com/office/drawing/2014/main" id="{F1F771E4-9D18-78C9-C471-82C8037B279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133925" y="4480741"/>
            <a:ext cx="1378839" cy="1747647"/>
          </a:xfrm>
          <a:prstGeom prst="rect">
            <a:avLst/>
          </a:prstGeom>
        </p:spPr>
      </p:pic>
      <p:pic>
        <p:nvPicPr>
          <p:cNvPr id="30" name="Picture 29">
            <a:extLst>
              <a:ext uri="{FF2B5EF4-FFF2-40B4-BE49-F238E27FC236}">
                <a16:creationId xmlns:a16="http://schemas.microsoft.com/office/drawing/2014/main" id="{657F143F-F122-E0C2-ADB8-A6B38FFD3C4A}"/>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10523116" y="4494718"/>
            <a:ext cx="1328547" cy="1739265"/>
          </a:xfrm>
          <a:prstGeom prst="rect">
            <a:avLst/>
          </a:prstGeom>
        </p:spPr>
      </p:pic>
      <p:sp>
        <p:nvSpPr>
          <p:cNvPr id="31" name="TextBox 30">
            <a:extLst>
              <a:ext uri="{FF2B5EF4-FFF2-40B4-BE49-F238E27FC236}">
                <a16:creationId xmlns:a16="http://schemas.microsoft.com/office/drawing/2014/main" id="{2921F1D7-2766-CA92-437C-95DF4F8AF972}"/>
              </a:ext>
            </a:extLst>
          </p:cNvPr>
          <p:cNvSpPr txBox="1"/>
          <p:nvPr/>
        </p:nvSpPr>
        <p:spPr>
          <a:xfrm>
            <a:off x="6012756" y="1029451"/>
            <a:ext cx="4908588" cy="369332"/>
          </a:xfrm>
          <a:prstGeom prst="rect">
            <a:avLst/>
          </a:prstGeom>
          <a:solidFill>
            <a:srgbClr val="FFFFFF">
              <a:alpha val="47059"/>
            </a:srgbClr>
          </a:solidFill>
        </p:spPr>
        <p:txBody>
          <a:bodyPr wrap="none" rtlCol="0">
            <a:spAutoFit/>
          </a:bodyPr>
          <a:lstStyle/>
          <a:p>
            <a:r>
              <a:rPr lang="en-US"/>
              <a:t>Wearing a HUT one size </a:t>
            </a:r>
            <a:r>
              <a:rPr lang="en-US" b="1"/>
              <a:t>smaller</a:t>
            </a:r>
            <a:r>
              <a:rPr lang="en-US"/>
              <a:t> than preferred </a:t>
            </a:r>
          </a:p>
        </p:txBody>
      </p:sp>
      <p:sp>
        <p:nvSpPr>
          <p:cNvPr id="32" name="TextBox 31">
            <a:extLst>
              <a:ext uri="{FF2B5EF4-FFF2-40B4-BE49-F238E27FC236}">
                <a16:creationId xmlns:a16="http://schemas.microsoft.com/office/drawing/2014/main" id="{346C06FA-5A45-0DBF-DEF4-3A029ACBC06F}"/>
              </a:ext>
            </a:extLst>
          </p:cNvPr>
          <p:cNvSpPr txBox="1"/>
          <p:nvPr/>
        </p:nvSpPr>
        <p:spPr>
          <a:xfrm>
            <a:off x="6032931" y="2804461"/>
            <a:ext cx="3291157" cy="369332"/>
          </a:xfrm>
          <a:prstGeom prst="rect">
            <a:avLst/>
          </a:prstGeom>
          <a:solidFill>
            <a:srgbClr val="FFFFFF">
              <a:alpha val="47059"/>
            </a:srgbClr>
          </a:solidFill>
        </p:spPr>
        <p:txBody>
          <a:bodyPr wrap="none" rtlCol="0">
            <a:spAutoFit/>
          </a:bodyPr>
          <a:lstStyle/>
          <a:p>
            <a:r>
              <a:rPr lang="en-US"/>
              <a:t>Wearing the </a:t>
            </a:r>
            <a:r>
              <a:rPr lang="en-US" b="1"/>
              <a:t>preferred</a:t>
            </a:r>
            <a:r>
              <a:rPr lang="en-US"/>
              <a:t> size HUT</a:t>
            </a:r>
          </a:p>
        </p:txBody>
      </p:sp>
      <p:sp>
        <p:nvSpPr>
          <p:cNvPr id="33" name="TextBox 32">
            <a:extLst>
              <a:ext uri="{FF2B5EF4-FFF2-40B4-BE49-F238E27FC236}">
                <a16:creationId xmlns:a16="http://schemas.microsoft.com/office/drawing/2014/main" id="{4C33A341-EFD2-DFA9-3801-8C3E9A881BA7}"/>
              </a:ext>
            </a:extLst>
          </p:cNvPr>
          <p:cNvSpPr txBox="1"/>
          <p:nvPr/>
        </p:nvSpPr>
        <p:spPr>
          <a:xfrm>
            <a:off x="6012757" y="4641096"/>
            <a:ext cx="4011867" cy="369332"/>
          </a:xfrm>
          <a:prstGeom prst="rect">
            <a:avLst/>
          </a:prstGeom>
          <a:solidFill>
            <a:srgbClr val="FFFFFF">
              <a:alpha val="47059"/>
            </a:srgbClr>
          </a:solidFill>
        </p:spPr>
        <p:txBody>
          <a:bodyPr wrap="none" rtlCol="0">
            <a:spAutoFit/>
          </a:bodyPr>
          <a:lstStyle/>
          <a:p>
            <a:r>
              <a:rPr lang="en-US"/>
              <a:t>Wearing one size </a:t>
            </a:r>
            <a:r>
              <a:rPr lang="en-US" b="1"/>
              <a:t>larger</a:t>
            </a:r>
            <a:r>
              <a:rPr lang="en-US"/>
              <a:t> than preferred</a:t>
            </a:r>
          </a:p>
        </p:txBody>
      </p:sp>
      <p:sp>
        <p:nvSpPr>
          <p:cNvPr id="16" name="Slide Number Placeholder 3">
            <a:extLst>
              <a:ext uri="{FF2B5EF4-FFF2-40B4-BE49-F238E27FC236}">
                <a16:creationId xmlns:a16="http://schemas.microsoft.com/office/drawing/2014/main" id="{DDC30525-04C5-5D03-DC38-FCE65A0826D9}"/>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3</a:t>
            </a:fld>
            <a:endParaRPr lang="en-US"/>
          </a:p>
        </p:txBody>
      </p:sp>
    </p:spTree>
    <p:extLst>
      <p:ext uri="{BB962C8B-B14F-4D97-AF65-F5344CB8AC3E}">
        <p14:creationId xmlns:p14="http://schemas.microsoft.com/office/powerpoint/2010/main" val="1490658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B6B6B-F1D3-34C8-C045-ECDAEEBD9F96}"/>
            </a:ext>
          </a:extLst>
        </p:cNvPr>
        <p:cNvGrpSpPr/>
        <p:nvPr/>
      </p:nvGrpSpPr>
      <p:grpSpPr>
        <a:xfrm>
          <a:off x="0" y="0"/>
          <a:ext cx="0" cy="0"/>
          <a:chOff x="0" y="0"/>
          <a:chExt cx="0" cy="0"/>
        </a:xfrm>
      </p:grpSpPr>
      <p:pic>
        <p:nvPicPr>
          <p:cNvPr id="1032" name="Picture 8">
            <a:extLst>
              <a:ext uri="{FF2B5EF4-FFF2-40B4-BE49-F238E27FC236}">
                <a16:creationId xmlns:a16="http://schemas.microsoft.com/office/drawing/2014/main" id="{A79596C1-D02B-4D9C-5A21-2C4D3ED9BDC5}"/>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7442157" y="791210"/>
            <a:ext cx="4251522" cy="3940320"/>
          </a:xfrm>
          <a:prstGeom prst="rect">
            <a:avLst/>
          </a:prstGeom>
          <a:noFill/>
          <a:extLst>
            <a:ext uri="{909E8E84-426E-40DD-AFC4-6F175D3DCCD1}">
              <a14:hiddenFill xmlns:a14="http://schemas.microsoft.com/office/drawing/2010/main">
                <a:solidFill>
                  <a:srgbClr val="FFFFFF"/>
                </a:solidFill>
              </a14:hiddenFill>
            </a:ext>
          </a:extLst>
        </p:spPr>
      </p:pic>
      <p:sp>
        <p:nvSpPr>
          <p:cNvPr id="8" name="Freeform: Shape 7">
            <a:extLst>
              <a:ext uri="{FF2B5EF4-FFF2-40B4-BE49-F238E27FC236}">
                <a16:creationId xmlns:a16="http://schemas.microsoft.com/office/drawing/2014/main" id="{FABA2BD0-4780-8A3B-AC99-FADC13D96C6B}"/>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0" name="Title 1">
            <a:extLst>
              <a:ext uri="{FF2B5EF4-FFF2-40B4-BE49-F238E27FC236}">
                <a16:creationId xmlns:a16="http://schemas.microsoft.com/office/drawing/2014/main" id="{4B434E5D-F68A-9962-ACBF-27062F6BE99F}"/>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Methods</a:t>
            </a:r>
          </a:p>
        </p:txBody>
      </p:sp>
      <p:sp>
        <p:nvSpPr>
          <p:cNvPr id="3" name="Content Placeholder 2">
            <a:extLst>
              <a:ext uri="{FF2B5EF4-FFF2-40B4-BE49-F238E27FC236}">
                <a16:creationId xmlns:a16="http://schemas.microsoft.com/office/drawing/2014/main" id="{5B368149-F987-DF75-0645-41D2569CBD15}"/>
              </a:ext>
            </a:extLst>
          </p:cNvPr>
          <p:cNvSpPr>
            <a:spLocks noGrp="1"/>
          </p:cNvSpPr>
          <p:nvPr>
            <p:ph idx="1"/>
          </p:nvPr>
        </p:nvSpPr>
        <p:spPr>
          <a:xfrm>
            <a:off x="456723" y="963599"/>
            <a:ext cx="6985434" cy="5172789"/>
          </a:xfrm>
        </p:spPr>
        <p:txBody>
          <a:bodyPr/>
          <a:lstStyle/>
          <a:p>
            <a:pPr>
              <a:lnSpc>
                <a:spcPct val="100000"/>
              </a:lnSpc>
              <a:spcBef>
                <a:spcPts val="0"/>
              </a:spcBef>
            </a:pPr>
            <a:r>
              <a:rPr lang="en-US" dirty="0"/>
              <a:t>HUT size preferences were obtained from historical Shuttle EMU fit‑check data (N = 105, Medium 44%, Large 35%, XL 21%)</a:t>
            </a:r>
          </a:p>
          <a:p>
            <a:pPr marL="175895" indent="-175895"/>
            <a:r>
              <a:rPr lang="en-US" dirty="0"/>
              <a:t>Body scan was overlaid with shuttle EMU internal surface geometry; Suit-to-body contact patterns were computed and reduced using partial least squares regression based on the HUT size delta</a:t>
            </a:r>
          </a:p>
          <a:p>
            <a:pPr marL="518795" lvl="2" indent="-175895"/>
            <a:r>
              <a:rPr lang="en-US" dirty="0"/>
              <a:t>EMU internal surface geometry was obtained via scanning; for HUTs that were not developed (such as Small size), geometry was extrapolated from existing HUTs </a:t>
            </a:r>
          </a:p>
          <a:p>
            <a:pPr marL="175895" indent="-175895"/>
            <a:r>
              <a:rPr lang="en-US" dirty="0"/>
              <a:t>This demonstrates that HUT size deltas can be categorized using contact pattern</a:t>
            </a:r>
          </a:p>
          <a:p>
            <a:pPr marL="518795" lvl="2" indent="-175895"/>
            <a:r>
              <a:rPr lang="en-US" dirty="0"/>
              <a:t>This capability enables adjusting the HUT shape to achieve the desired level of fit</a:t>
            </a:r>
          </a:p>
          <a:p>
            <a:pPr marL="175895" indent="-175895"/>
            <a:endParaRPr lang="en-US" dirty="0"/>
          </a:p>
          <a:p>
            <a:pPr marL="175895" indent="-175895"/>
            <a:endParaRPr lang="en-US" dirty="0"/>
          </a:p>
          <a:p>
            <a:pPr marL="175895" indent="-175895"/>
            <a:endParaRPr lang="en-US" dirty="0"/>
          </a:p>
        </p:txBody>
      </p:sp>
      <p:sp>
        <p:nvSpPr>
          <p:cNvPr id="9" name="Title 1">
            <a:extLst>
              <a:ext uri="{FF2B5EF4-FFF2-40B4-BE49-F238E27FC236}">
                <a16:creationId xmlns:a16="http://schemas.microsoft.com/office/drawing/2014/main" id="{6F2B7F87-F661-3AEA-9E57-0FE9073C424B}"/>
              </a:ext>
            </a:extLst>
          </p:cNvPr>
          <p:cNvSpPr>
            <a:spLocks noGrp="1"/>
          </p:cNvSpPr>
          <p:nvPr>
            <p:ph type="title"/>
          </p:nvPr>
        </p:nvSpPr>
        <p:spPr>
          <a:xfrm>
            <a:off x="4425245" y="39812"/>
            <a:ext cx="6213390" cy="708763"/>
          </a:xfrm>
        </p:spPr>
        <p:txBody>
          <a:bodyPr/>
          <a:lstStyle/>
          <a:p>
            <a:r>
              <a:rPr lang="en-US" b="0"/>
              <a:t>Underlying Data</a:t>
            </a:r>
          </a:p>
        </p:txBody>
      </p:sp>
      <p:sp>
        <p:nvSpPr>
          <p:cNvPr id="5" name="TextBox 4">
            <a:extLst>
              <a:ext uri="{FF2B5EF4-FFF2-40B4-BE49-F238E27FC236}">
                <a16:creationId xmlns:a16="http://schemas.microsoft.com/office/drawing/2014/main" id="{0E14F227-D136-8B81-FC08-303E091C5944}"/>
              </a:ext>
            </a:extLst>
          </p:cNvPr>
          <p:cNvSpPr txBox="1"/>
          <p:nvPr/>
        </p:nvSpPr>
        <p:spPr>
          <a:xfrm>
            <a:off x="8839184" y="4692280"/>
            <a:ext cx="1684051" cy="276999"/>
          </a:xfrm>
          <a:prstGeom prst="rect">
            <a:avLst/>
          </a:prstGeom>
          <a:noFill/>
        </p:spPr>
        <p:txBody>
          <a:bodyPr wrap="none" rtlCol="0">
            <a:spAutoFit/>
          </a:bodyPr>
          <a:lstStyle/>
          <a:p>
            <a:r>
              <a:rPr lang="en-US" sz="1200"/>
              <a:t>Principal Component 1</a:t>
            </a:r>
          </a:p>
        </p:txBody>
      </p:sp>
      <p:sp>
        <p:nvSpPr>
          <p:cNvPr id="6" name="TextBox 5">
            <a:extLst>
              <a:ext uri="{FF2B5EF4-FFF2-40B4-BE49-F238E27FC236}">
                <a16:creationId xmlns:a16="http://schemas.microsoft.com/office/drawing/2014/main" id="{C9498819-C4E3-2003-0945-C9A8802EBCE1}"/>
              </a:ext>
            </a:extLst>
          </p:cNvPr>
          <p:cNvSpPr txBox="1"/>
          <p:nvPr/>
        </p:nvSpPr>
        <p:spPr>
          <a:xfrm rot="16200000">
            <a:off x="6584742" y="2622870"/>
            <a:ext cx="1684051" cy="276999"/>
          </a:xfrm>
          <a:prstGeom prst="rect">
            <a:avLst/>
          </a:prstGeom>
          <a:noFill/>
        </p:spPr>
        <p:txBody>
          <a:bodyPr wrap="none" rtlCol="0">
            <a:spAutoFit/>
          </a:bodyPr>
          <a:lstStyle/>
          <a:p>
            <a:r>
              <a:rPr lang="en-US" sz="1200"/>
              <a:t>Principal Component 2</a:t>
            </a:r>
          </a:p>
        </p:txBody>
      </p:sp>
      <p:cxnSp>
        <p:nvCxnSpPr>
          <p:cNvPr id="17" name="Straight Arrow Connector 16">
            <a:extLst>
              <a:ext uri="{FF2B5EF4-FFF2-40B4-BE49-F238E27FC236}">
                <a16:creationId xmlns:a16="http://schemas.microsoft.com/office/drawing/2014/main" id="{A9F1AC8D-2AAD-74F0-A698-3EFA1F59E517}"/>
              </a:ext>
            </a:extLst>
          </p:cNvPr>
          <p:cNvCxnSpPr>
            <a:cxnSpLocks/>
            <a:stCxn id="19" idx="3"/>
          </p:cNvCxnSpPr>
          <p:nvPr/>
        </p:nvCxnSpPr>
        <p:spPr>
          <a:xfrm flipH="1">
            <a:off x="9938968" y="1857008"/>
            <a:ext cx="1153399" cy="103383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5755F09C-6843-99EE-D26A-FE667ABEF8F8}"/>
              </a:ext>
            </a:extLst>
          </p:cNvPr>
          <p:cNvSpPr txBox="1"/>
          <p:nvPr/>
        </p:nvSpPr>
        <p:spPr>
          <a:xfrm>
            <a:off x="10206532" y="1118061"/>
            <a:ext cx="793038" cy="738664"/>
          </a:xfrm>
          <a:prstGeom prst="rect">
            <a:avLst/>
          </a:prstGeom>
          <a:solidFill>
            <a:schemeClr val="bg1">
              <a:alpha val="53676"/>
            </a:schemeClr>
          </a:solidFill>
        </p:spPr>
        <p:txBody>
          <a:bodyPr wrap="none" rtlCol="0">
            <a:spAutoFit/>
          </a:bodyPr>
          <a:lstStyle/>
          <a:p>
            <a:r>
              <a:rPr lang="en-US" sz="1400" dirty="0"/>
              <a:t>Original</a:t>
            </a:r>
            <a:br>
              <a:rPr lang="en-US" sz="1400" dirty="0"/>
            </a:br>
            <a:r>
              <a:rPr lang="en-US" sz="1400" dirty="0"/>
              <a:t>Contact</a:t>
            </a:r>
            <a:br>
              <a:rPr lang="en-US" sz="1400" dirty="0"/>
            </a:br>
            <a:r>
              <a:rPr lang="en-US" sz="1400" dirty="0"/>
              <a:t>Pattern</a:t>
            </a:r>
          </a:p>
        </p:txBody>
      </p:sp>
      <p:sp>
        <p:nvSpPr>
          <p:cNvPr id="19" name="Oval 18">
            <a:extLst>
              <a:ext uri="{FF2B5EF4-FFF2-40B4-BE49-F238E27FC236}">
                <a16:creationId xmlns:a16="http://schemas.microsoft.com/office/drawing/2014/main" id="{5C8199C5-A078-DEF8-101B-CF801FCF6E2A}"/>
              </a:ext>
            </a:extLst>
          </p:cNvPr>
          <p:cNvSpPr/>
          <p:nvPr/>
        </p:nvSpPr>
        <p:spPr>
          <a:xfrm>
            <a:off x="11051795" y="1620539"/>
            <a:ext cx="277041" cy="277041"/>
          </a:xfrm>
          <a:prstGeom prst="ellipse">
            <a:avLst/>
          </a:prstGeom>
          <a:solidFill>
            <a:srgbClr val="F9A3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641C7C2-A2F1-B737-E685-DE327BE5D615}"/>
              </a:ext>
            </a:extLst>
          </p:cNvPr>
          <p:cNvSpPr/>
          <p:nvPr/>
        </p:nvSpPr>
        <p:spPr>
          <a:xfrm>
            <a:off x="9728406" y="2816267"/>
            <a:ext cx="307778" cy="274320"/>
          </a:xfrm>
          <a:prstGeom prst="star5">
            <a:avLst/>
          </a:prstGeom>
          <a:solidFill>
            <a:srgbClr val="CD03D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58BB454-C1B4-089E-8889-7892328A92C0}"/>
              </a:ext>
            </a:extLst>
          </p:cNvPr>
          <p:cNvSpPr txBox="1"/>
          <p:nvPr/>
        </p:nvSpPr>
        <p:spPr>
          <a:xfrm>
            <a:off x="10036184" y="2981312"/>
            <a:ext cx="1444616" cy="523220"/>
          </a:xfrm>
          <a:prstGeom prst="rect">
            <a:avLst/>
          </a:prstGeom>
          <a:solidFill>
            <a:schemeClr val="bg1">
              <a:alpha val="53676"/>
            </a:schemeClr>
          </a:solidFill>
        </p:spPr>
        <p:txBody>
          <a:bodyPr wrap="square" rtlCol="0">
            <a:spAutoFit/>
          </a:bodyPr>
          <a:lstStyle/>
          <a:p>
            <a:r>
              <a:rPr lang="en-US" sz="1400" dirty="0"/>
              <a:t>Desired</a:t>
            </a:r>
            <a:br>
              <a:rPr lang="en-US" sz="1400" dirty="0"/>
            </a:br>
            <a:r>
              <a:rPr lang="en-US" sz="1400" dirty="0"/>
              <a:t>Contact Pattern</a:t>
            </a:r>
          </a:p>
        </p:txBody>
      </p:sp>
      <p:sp>
        <p:nvSpPr>
          <p:cNvPr id="11" name="TextBox 10">
            <a:extLst>
              <a:ext uri="{FF2B5EF4-FFF2-40B4-BE49-F238E27FC236}">
                <a16:creationId xmlns:a16="http://schemas.microsoft.com/office/drawing/2014/main" id="{20D90128-3F9A-748A-67BC-0A3B22694845}"/>
              </a:ext>
            </a:extLst>
          </p:cNvPr>
          <p:cNvSpPr txBox="1"/>
          <p:nvPr/>
        </p:nvSpPr>
        <p:spPr>
          <a:xfrm>
            <a:off x="7288268" y="5010308"/>
            <a:ext cx="5002107" cy="1169551"/>
          </a:xfrm>
          <a:prstGeom prst="rect">
            <a:avLst/>
          </a:prstGeom>
          <a:noFill/>
        </p:spPr>
        <p:txBody>
          <a:bodyPr wrap="square" rtlCol="0">
            <a:spAutoFit/>
          </a:bodyPr>
          <a:lstStyle/>
          <a:p>
            <a:pPr algn="ctr"/>
            <a:r>
              <a:rPr lang="en-US" sz="1400" dirty="0">
                <a:solidFill>
                  <a:schemeClr val="bg2">
                    <a:lumMod val="10000"/>
                  </a:schemeClr>
                </a:solidFill>
              </a:rPr>
              <a:t>Reduced contact pattern data. Points are labeled with how many sizes the HUT is from nominal. For instance, “0” represents an optimal size HUT, and “-2” represents a HUT two sizes smaller than optimal. Distinct clusters appear corresponding to each HUT size offset. </a:t>
            </a:r>
          </a:p>
        </p:txBody>
      </p:sp>
      <p:sp>
        <p:nvSpPr>
          <p:cNvPr id="14" name="Slide Number Placeholder 3">
            <a:extLst>
              <a:ext uri="{FF2B5EF4-FFF2-40B4-BE49-F238E27FC236}">
                <a16:creationId xmlns:a16="http://schemas.microsoft.com/office/drawing/2014/main" id="{961C61F5-899E-AE6A-96AE-ECC428A90C82}"/>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4</a:t>
            </a:fld>
            <a:endParaRPr lang="en-US"/>
          </a:p>
        </p:txBody>
      </p:sp>
    </p:spTree>
    <p:extLst>
      <p:ext uri="{BB962C8B-B14F-4D97-AF65-F5344CB8AC3E}">
        <p14:creationId xmlns:p14="http://schemas.microsoft.com/office/powerpoint/2010/main" val="2286686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ED347-EF04-8239-BF6A-4E3E08B9832E}"/>
            </a:ext>
          </a:extLst>
        </p:cNvPr>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34E1D0E9-BB87-B56F-5356-F285D1F9EFDD}"/>
              </a:ext>
            </a:extLst>
          </p:cNvPr>
          <p:cNvSpPr>
            <a:spLocks noGrp="1"/>
          </p:cNvSpPr>
          <p:nvPr>
            <p:ph idx="1"/>
          </p:nvPr>
        </p:nvSpPr>
        <p:spPr>
          <a:xfrm>
            <a:off x="456722" y="963599"/>
            <a:ext cx="5957725" cy="2612231"/>
          </a:xfrm>
        </p:spPr>
        <p:txBody>
          <a:bodyPr vert="horz" lIns="0" tIns="0" rIns="182880" bIns="0" rtlCol="0" anchor="t">
            <a:noAutofit/>
          </a:bodyPr>
          <a:lstStyle/>
          <a:p>
            <a:r>
              <a:rPr lang="en-US"/>
              <a:t>Contact patterns are a function of a person’s body shape and suit geometry</a:t>
            </a:r>
          </a:p>
          <a:p>
            <a:r>
              <a:rPr lang="en-US"/>
              <a:t>Therefore, a person’s “optimal” HUT geometry can be generated by adjusting the suit shape to create the “optimal” HUT-to-body contact pattern</a:t>
            </a:r>
          </a:p>
          <a:p>
            <a:pPr marL="175895" indent="-175895"/>
            <a:r>
              <a:rPr lang="en-US">
                <a:latin typeface="Tenorite"/>
              </a:rPr>
              <a:t>An optimization model was built to parametrically adjust suit shape to achieve a contact pattern associated with a targeted fit and size condition for a given person</a:t>
            </a:r>
          </a:p>
        </p:txBody>
      </p:sp>
      <p:sp>
        <p:nvSpPr>
          <p:cNvPr id="11" name="Freeform: Shape 10">
            <a:extLst>
              <a:ext uri="{FF2B5EF4-FFF2-40B4-BE49-F238E27FC236}">
                <a16:creationId xmlns:a16="http://schemas.microsoft.com/office/drawing/2014/main" id="{1BCBE24A-E1AA-D84A-2363-F4BC6EFFE813}"/>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7" name="Title 1">
            <a:extLst>
              <a:ext uri="{FF2B5EF4-FFF2-40B4-BE49-F238E27FC236}">
                <a16:creationId xmlns:a16="http://schemas.microsoft.com/office/drawing/2014/main" id="{396D145E-B799-32F0-AC83-7EE64653B516}"/>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Methods</a:t>
            </a:r>
          </a:p>
        </p:txBody>
      </p:sp>
      <p:sp>
        <p:nvSpPr>
          <p:cNvPr id="18" name="Title 1">
            <a:extLst>
              <a:ext uri="{FF2B5EF4-FFF2-40B4-BE49-F238E27FC236}">
                <a16:creationId xmlns:a16="http://schemas.microsoft.com/office/drawing/2014/main" id="{5A5A0DBA-7BFC-8FC9-2818-770DA8663338}"/>
              </a:ext>
            </a:extLst>
          </p:cNvPr>
          <p:cNvSpPr>
            <a:spLocks noGrp="1"/>
          </p:cNvSpPr>
          <p:nvPr>
            <p:ph type="title"/>
          </p:nvPr>
        </p:nvSpPr>
        <p:spPr>
          <a:xfrm>
            <a:off x="4425245" y="39812"/>
            <a:ext cx="6213390" cy="708763"/>
          </a:xfrm>
        </p:spPr>
        <p:txBody>
          <a:bodyPr/>
          <a:lstStyle/>
          <a:p>
            <a:r>
              <a:rPr lang="en-US" b="0"/>
              <a:t>Statistical Models</a:t>
            </a:r>
          </a:p>
        </p:txBody>
      </p:sp>
      <p:pic>
        <p:nvPicPr>
          <p:cNvPr id="24" name="s8194-fd0">
            <a:hlinkClick r:id="" action="ppaction://media"/>
            <a:extLst>
              <a:ext uri="{FF2B5EF4-FFF2-40B4-BE49-F238E27FC236}">
                <a16:creationId xmlns:a16="http://schemas.microsoft.com/office/drawing/2014/main" id="{D2FE0564-464B-D6B0-2EF0-A75E68DA659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894187" y="932547"/>
            <a:ext cx="3855632" cy="4992905"/>
          </a:xfrm>
          <a:prstGeom prst="rect">
            <a:avLst/>
          </a:prstGeom>
        </p:spPr>
      </p:pic>
      <p:sp>
        <p:nvSpPr>
          <p:cNvPr id="2" name="Slide Number Placeholder 3">
            <a:extLst>
              <a:ext uri="{FF2B5EF4-FFF2-40B4-BE49-F238E27FC236}">
                <a16:creationId xmlns:a16="http://schemas.microsoft.com/office/drawing/2014/main" id="{18EE2B8A-8F78-6229-A95D-0870305DB72B}"/>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5</a:t>
            </a:fld>
            <a:endParaRPr lang="en-US"/>
          </a:p>
        </p:txBody>
      </p:sp>
    </p:spTree>
    <p:extLst>
      <p:ext uri="{BB962C8B-B14F-4D97-AF65-F5344CB8AC3E}">
        <p14:creationId xmlns:p14="http://schemas.microsoft.com/office/powerpoint/2010/main" val="84310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D5606-D7FF-6B71-A1B3-B959178E9C12}"/>
            </a:ext>
          </a:extLst>
        </p:cNvPr>
        <p:cNvGrpSpPr/>
        <p:nvPr/>
      </p:nvGrpSpPr>
      <p:grpSpPr>
        <a:xfrm>
          <a:off x="0" y="0"/>
          <a:ext cx="0" cy="0"/>
          <a:chOff x="0" y="0"/>
          <a:chExt cx="0" cy="0"/>
        </a:xfrm>
      </p:grpSpPr>
      <p:pic>
        <p:nvPicPr>
          <p:cNvPr id="37" name="Picture 36">
            <a:extLst>
              <a:ext uri="{FF2B5EF4-FFF2-40B4-BE49-F238E27FC236}">
                <a16:creationId xmlns:a16="http://schemas.microsoft.com/office/drawing/2014/main" id="{9AE588E3-D344-DFCC-360C-FA4DAABEA0C6}"/>
              </a:ext>
            </a:extLst>
          </p:cNvPr>
          <p:cNvPicPr>
            <a:picLocks noChangeAspect="1"/>
          </p:cNvPicPr>
          <p:nvPr/>
        </p:nvPicPr>
        <p:blipFill>
          <a:blip r:embed="rId3"/>
          <a:stretch>
            <a:fillRect/>
          </a:stretch>
        </p:blipFill>
        <p:spPr>
          <a:xfrm>
            <a:off x="3064116" y="3029825"/>
            <a:ext cx="1656044" cy="3151467"/>
          </a:xfrm>
          <a:prstGeom prst="rect">
            <a:avLst/>
          </a:prstGeom>
        </p:spPr>
      </p:pic>
      <p:sp>
        <p:nvSpPr>
          <p:cNvPr id="3" name="Content Placeholder 2">
            <a:extLst>
              <a:ext uri="{FF2B5EF4-FFF2-40B4-BE49-F238E27FC236}">
                <a16:creationId xmlns:a16="http://schemas.microsoft.com/office/drawing/2014/main" id="{0E01A6C4-3931-F31D-119F-A737A95FB249}"/>
              </a:ext>
            </a:extLst>
          </p:cNvPr>
          <p:cNvSpPr>
            <a:spLocks noGrp="1"/>
          </p:cNvSpPr>
          <p:nvPr>
            <p:ph idx="1"/>
          </p:nvPr>
        </p:nvSpPr>
        <p:spPr>
          <a:xfrm>
            <a:off x="456723" y="963599"/>
            <a:ext cx="11539719" cy="5172789"/>
          </a:xfrm>
        </p:spPr>
        <p:txBody>
          <a:bodyPr vert="horz" lIns="0" tIns="0" rIns="182880" bIns="0" rtlCol="0" anchor="t">
            <a:normAutofit/>
          </a:bodyPr>
          <a:lstStyle/>
          <a:p>
            <a:pPr marL="175895" indent="-175895"/>
            <a:r>
              <a:rPr lang="en-US">
                <a:latin typeface="Tenorite"/>
              </a:rPr>
              <a:t>Subject body scan data are used to generate the contact pattern associated with wearing the predicted “Optimal”, “Optimal + 1”, and “Optimal – 1” sized HUTs</a:t>
            </a:r>
            <a:endParaRPr lang="en-US"/>
          </a:p>
          <a:p>
            <a:r>
              <a:rPr lang="en-US">
                <a:latin typeface="Tenorite"/>
              </a:rPr>
              <a:t>Each subject evaluates all three of their customized HUTs during a Human-In-The-Loop (HITL) test series</a:t>
            </a:r>
            <a:endParaRPr lang="en-US"/>
          </a:p>
          <a:p>
            <a:endParaRPr lang="en-US"/>
          </a:p>
          <a:p>
            <a:pPr marL="175895" indent="-175895"/>
            <a:endParaRPr lang="en-US"/>
          </a:p>
          <a:p>
            <a:endParaRPr lang="en-US"/>
          </a:p>
        </p:txBody>
      </p:sp>
      <p:sp>
        <p:nvSpPr>
          <p:cNvPr id="14" name="Arrow: Right 13">
            <a:extLst>
              <a:ext uri="{FF2B5EF4-FFF2-40B4-BE49-F238E27FC236}">
                <a16:creationId xmlns:a16="http://schemas.microsoft.com/office/drawing/2014/main" id="{42034B0A-643B-AEBC-782A-FE7B8C017C7D}"/>
              </a:ext>
            </a:extLst>
          </p:cNvPr>
          <p:cNvSpPr/>
          <p:nvPr/>
        </p:nvSpPr>
        <p:spPr>
          <a:xfrm>
            <a:off x="2897011" y="4340237"/>
            <a:ext cx="270933"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9A2141A4-0B21-C6F7-A08E-CAD33BF975A8}"/>
              </a:ext>
            </a:extLst>
          </p:cNvPr>
          <p:cNvSpPr/>
          <p:nvPr/>
        </p:nvSpPr>
        <p:spPr>
          <a:xfrm>
            <a:off x="4677244" y="4340237"/>
            <a:ext cx="270933"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Right 27">
            <a:extLst>
              <a:ext uri="{FF2B5EF4-FFF2-40B4-BE49-F238E27FC236}">
                <a16:creationId xmlns:a16="http://schemas.microsoft.com/office/drawing/2014/main" id="{05DF0915-339B-9ACE-FEF8-499637560134}"/>
              </a:ext>
            </a:extLst>
          </p:cNvPr>
          <p:cNvSpPr/>
          <p:nvPr/>
        </p:nvSpPr>
        <p:spPr>
          <a:xfrm>
            <a:off x="8764333" y="4340237"/>
            <a:ext cx="270933"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73A47F90-65E2-2EC7-5862-B9FA7E7EAE15}"/>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8" name="Title 1">
            <a:extLst>
              <a:ext uri="{FF2B5EF4-FFF2-40B4-BE49-F238E27FC236}">
                <a16:creationId xmlns:a16="http://schemas.microsoft.com/office/drawing/2014/main" id="{5C47D80C-F5D7-71AD-70BA-06CB38D62044}"/>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Model Validation</a:t>
            </a:r>
          </a:p>
        </p:txBody>
      </p:sp>
      <p:sp>
        <p:nvSpPr>
          <p:cNvPr id="20" name="Title 1">
            <a:extLst>
              <a:ext uri="{FF2B5EF4-FFF2-40B4-BE49-F238E27FC236}">
                <a16:creationId xmlns:a16="http://schemas.microsoft.com/office/drawing/2014/main" id="{6E5773E6-52A3-8C13-94B0-E90E1ADDA347}"/>
              </a:ext>
            </a:extLst>
          </p:cNvPr>
          <p:cNvSpPr>
            <a:spLocks noGrp="1"/>
          </p:cNvSpPr>
          <p:nvPr>
            <p:ph type="title"/>
          </p:nvPr>
        </p:nvSpPr>
        <p:spPr>
          <a:xfrm>
            <a:off x="4425245" y="39812"/>
            <a:ext cx="6213390" cy="708763"/>
          </a:xfrm>
        </p:spPr>
        <p:txBody>
          <a:bodyPr/>
          <a:lstStyle/>
          <a:p>
            <a:r>
              <a:rPr lang="en-US" b="0"/>
              <a:t>Human in the Loop Testing</a:t>
            </a:r>
          </a:p>
        </p:txBody>
      </p:sp>
      <p:grpSp>
        <p:nvGrpSpPr>
          <p:cNvPr id="6" name="Group 5">
            <a:extLst>
              <a:ext uri="{FF2B5EF4-FFF2-40B4-BE49-F238E27FC236}">
                <a16:creationId xmlns:a16="http://schemas.microsoft.com/office/drawing/2014/main" id="{DB278255-4F26-C25E-9881-D08295C105B5}"/>
              </a:ext>
            </a:extLst>
          </p:cNvPr>
          <p:cNvGrpSpPr/>
          <p:nvPr/>
        </p:nvGrpSpPr>
        <p:grpSpPr>
          <a:xfrm>
            <a:off x="5095466" y="2190033"/>
            <a:ext cx="1395561" cy="2175230"/>
            <a:chOff x="7315218" y="2911329"/>
            <a:chExt cx="2319024" cy="3614614"/>
          </a:xfrm>
        </p:grpSpPr>
        <p:pic>
          <p:nvPicPr>
            <p:cNvPr id="21" name="Picture 20">
              <a:extLst>
                <a:ext uri="{FF2B5EF4-FFF2-40B4-BE49-F238E27FC236}">
                  <a16:creationId xmlns:a16="http://schemas.microsoft.com/office/drawing/2014/main" id="{1840BC63-CD79-8EBA-C785-39B768DAB86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315218" y="2911329"/>
              <a:ext cx="2319024" cy="2751747"/>
            </a:xfrm>
            <a:prstGeom prst="rect">
              <a:avLst/>
            </a:prstGeom>
          </p:spPr>
        </p:pic>
        <p:sp>
          <p:nvSpPr>
            <p:cNvPr id="22" name="TextBox 21">
              <a:extLst>
                <a:ext uri="{FF2B5EF4-FFF2-40B4-BE49-F238E27FC236}">
                  <a16:creationId xmlns:a16="http://schemas.microsoft.com/office/drawing/2014/main" id="{1474E85E-6CDA-3AC9-594A-9AEB6A668058}"/>
                </a:ext>
              </a:extLst>
            </p:cNvPr>
            <p:cNvSpPr txBox="1"/>
            <p:nvPr/>
          </p:nvSpPr>
          <p:spPr>
            <a:xfrm>
              <a:off x="7315218" y="5656500"/>
              <a:ext cx="2319022" cy="869443"/>
            </a:xfrm>
            <a:prstGeom prst="rect">
              <a:avLst/>
            </a:prstGeom>
            <a:noFill/>
          </p:spPr>
          <p:txBody>
            <a:bodyPr wrap="square" rtlCol="0">
              <a:spAutoFit/>
            </a:bodyPr>
            <a:lstStyle/>
            <a:p>
              <a:pPr algn="ctr"/>
              <a:r>
                <a:rPr lang="en-US" sz="1400"/>
                <a:t>Optimal - 1 Size</a:t>
              </a:r>
            </a:p>
          </p:txBody>
        </p:sp>
      </p:grpSp>
      <p:grpSp>
        <p:nvGrpSpPr>
          <p:cNvPr id="7" name="Group 6">
            <a:extLst>
              <a:ext uri="{FF2B5EF4-FFF2-40B4-BE49-F238E27FC236}">
                <a16:creationId xmlns:a16="http://schemas.microsoft.com/office/drawing/2014/main" id="{253A2C3E-1DF8-60F2-7C22-E17127DA842E}"/>
              </a:ext>
            </a:extLst>
          </p:cNvPr>
          <p:cNvGrpSpPr/>
          <p:nvPr/>
        </p:nvGrpSpPr>
        <p:grpSpPr>
          <a:xfrm>
            <a:off x="7378998" y="4099634"/>
            <a:ext cx="1373487" cy="2170558"/>
            <a:chOff x="2562604" y="2916382"/>
            <a:chExt cx="2282343" cy="3606851"/>
          </a:xfrm>
        </p:grpSpPr>
        <p:pic>
          <p:nvPicPr>
            <p:cNvPr id="11" name="Picture 10">
              <a:extLst>
                <a:ext uri="{FF2B5EF4-FFF2-40B4-BE49-F238E27FC236}">
                  <a16:creationId xmlns:a16="http://schemas.microsoft.com/office/drawing/2014/main" id="{69479310-E23A-7B02-EC35-12E3BE50E1C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562605" y="2916382"/>
              <a:ext cx="2282342" cy="2779855"/>
            </a:xfrm>
            <a:prstGeom prst="rect">
              <a:avLst/>
            </a:prstGeom>
          </p:spPr>
        </p:pic>
        <p:sp>
          <p:nvSpPr>
            <p:cNvPr id="12" name="TextBox 11">
              <a:extLst>
                <a:ext uri="{FF2B5EF4-FFF2-40B4-BE49-F238E27FC236}">
                  <a16:creationId xmlns:a16="http://schemas.microsoft.com/office/drawing/2014/main" id="{C22A6451-6F6D-CC47-EC8D-029123071160}"/>
                </a:ext>
              </a:extLst>
            </p:cNvPr>
            <p:cNvSpPr txBox="1"/>
            <p:nvPr/>
          </p:nvSpPr>
          <p:spPr>
            <a:xfrm>
              <a:off x="2562604" y="5653790"/>
              <a:ext cx="2282341" cy="869443"/>
            </a:xfrm>
            <a:prstGeom prst="rect">
              <a:avLst/>
            </a:prstGeom>
            <a:noFill/>
          </p:spPr>
          <p:txBody>
            <a:bodyPr wrap="square" rtlCol="0">
              <a:spAutoFit/>
            </a:bodyPr>
            <a:lstStyle/>
            <a:p>
              <a:pPr algn="ctr"/>
              <a:r>
                <a:rPr lang="en-US" sz="1400"/>
                <a:t>Optimal + 1 Size</a:t>
              </a:r>
            </a:p>
          </p:txBody>
        </p:sp>
      </p:grpSp>
      <p:grpSp>
        <p:nvGrpSpPr>
          <p:cNvPr id="8" name="Group 7">
            <a:extLst>
              <a:ext uri="{FF2B5EF4-FFF2-40B4-BE49-F238E27FC236}">
                <a16:creationId xmlns:a16="http://schemas.microsoft.com/office/drawing/2014/main" id="{E6D30EEB-930F-BA3B-3B7C-8F3CF1270AA5}"/>
              </a:ext>
            </a:extLst>
          </p:cNvPr>
          <p:cNvGrpSpPr/>
          <p:nvPr/>
        </p:nvGrpSpPr>
        <p:grpSpPr>
          <a:xfrm>
            <a:off x="6250261" y="3225748"/>
            <a:ext cx="1302828" cy="1995314"/>
            <a:chOff x="4973030" y="2868535"/>
            <a:chExt cx="2164928" cy="3315643"/>
          </a:xfrm>
        </p:grpSpPr>
        <p:pic>
          <p:nvPicPr>
            <p:cNvPr id="9" name="Picture 8">
              <a:extLst>
                <a:ext uri="{FF2B5EF4-FFF2-40B4-BE49-F238E27FC236}">
                  <a16:creationId xmlns:a16="http://schemas.microsoft.com/office/drawing/2014/main" id="{E21DCCE9-ED9F-47C8-C67A-0D319366729A}"/>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1351" b="98874" l="2041" r="98980">
                          <a14:foregroundMark x1="10787" y1="56081" x2="9329" y2="95045"/>
                          <a14:foregroundMark x1="14431" y1="51014" x2="3353" y2="88626"/>
                          <a14:foregroundMark x1="3353" y1="88626" x2="55977" y2="96171"/>
                          <a14:foregroundMark x1="55977" y1="96171" x2="95627" y2="94482"/>
                          <a14:foregroundMark x1="78134" y1="86599" x2="96356" y2="46509"/>
                          <a14:foregroundMark x1="88338" y1="45946" x2="49708" y2="8559"/>
                          <a14:foregroundMark x1="49708" y1="8559" x2="13703" y2="29505"/>
                          <a14:foregroundMark x1="13703" y1="29505" x2="31341" y2="49324"/>
                          <a14:foregroundMark x1="41545" y1="44257" x2="42420" y2="11599"/>
                          <a14:foregroundMark x1="42420" y1="11599" x2="52478" y2="26126"/>
                          <a14:foregroundMark x1="52478" y1="26126" x2="24781" y2="27815"/>
                          <a14:foregroundMark x1="28426" y1="19932" x2="62245" y2="6869"/>
                          <a14:foregroundMark x1="62245" y1="6869" x2="67493" y2="36486"/>
                          <a14:foregroundMark x1="67493" y1="36486" x2="60496" y2="43694"/>
                          <a14:foregroundMark x1="63411" y1="34122" x2="33819" y2="10811"/>
                          <a14:foregroundMark x1="33819" y1="10811" x2="22449" y2="21622"/>
                          <a14:foregroundMark x1="26968" y1="22185" x2="66618" y2="9234"/>
                          <a14:foregroundMark x1="66618" y1="9234" x2="70845" y2="27815"/>
                          <a14:foregroundMark x1="70845" y1="27252" x2="20408" y2="13176"/>
                          <a14:foregroundMark x1="20408" y1="13176" x2="8601" y2="20495"/>
                          <a14:foregroundMark x1="44461" y1="11486" x2="32070" y2="6419"/>
                          <a14:foregroundMark x1="43003" y1="6982" x2="49563" y2="13176"/>
                          <a14:foregroundMark x1="38630" y1="6982" x2="68513" y2="14302"/>
                          <a14:foregroundMark x1="48105" y1="12613" x2="59038" y2="15991"/>
                          <a14:foregroundMark x1="61953" y1="14302" x2="26239" y2="38626"/>
                          <a14:foregroundMark x1="26239" y1="38626" x2="26239" y2="38626"/>
                          <a14:foregroundMark x1="29155" y1="43694" x2="79738" y2="45383"/>
                          <a14:foregroundMark x1="79738" y1="45383" x2="40087" y2="45383"/>
                          <a14:foregroundMark x1="15160" y1="76464" x2="12974" y2="48761"/>
                          <a14:foregroundMark x1="24781" y1="42005" x2="5539" y2="76014"/>
                          <a14:foregroundMark x1="5539" y1="76014" x2="28426" y2="53829"/>
                          <a14:foregroundMark x1="20991" y1="54955" x2="32799" y2="39752"/>
                          <a14:foregroundMark x1="27697" y1="41441" x2="3061" y2="96734"/>
                          <a14:foregroundMark x1="3061" y1="96734" x2="20262" y2="98986"/>
                          <a14:foregroundMark x1="59767" y1="47635" x2="99271" y2="57207"/>
                          <a14:foregroundMark x1="99271" y1="57207" x2="99271" y2="98986"/>
                          <a14:foregroundMark x1="30612" y1="46509" x2="2770" y2="47635"/>
                          <a14:foregroundMark x1="13703" y1="48761" x2="2041" y2="72523"/>
                          <a14:foregroundMark x1="2041" y1="72523" x2="4956" y2="47635"/>
                          <a14:foregroundMark x1="42274" y1="9797" x2="65598" y2="10923"/>
                          <a14:foregroundMark x1="61953" y1="10360" x2="45190" y2="5293"/>
                          <a14:foregroundMark x1="41545" y1="6982" x2="58309" y2="5856"/>
                          <a14:foregroundMark x1="45918" y1="8108" x2="55394" y2="6419"/>
                          <a14:foregroundMark x1="49563" y1="7545" x2="52478" y2="1351"/>
                        </a14:backgroundRemoval>
                      </a14:imgEffect>
                    </a14:imgLayer>
                  </a14:imgProps>
                </a:ext>
                <a:ext uri="{28A0092B-C50C-407E-A947-70E740481C1C}">
                  <a14:useLocalDpi xmlns:a14="http://schemas.microsoft.com/office/drawing/2010/main"/>
                </a:ext>
              </a:extLst>
            </a:blip>
            <a:stretch>
              <a:fillRect/>
            </a:stretch>
          </p:blipFill>
          <p:spPr>
            <a:xfrm>
              <a:off x="4973031" y="2868535"/>
              <a:ext cx="2164927" cy="2802413"/>
            </a:xfrm>
            <a:prstGeom prst="rect">
              <a:avLst/>
            </a:prstGeom>
          </p:spPr>
        </p:pic>
        <p:sp>
          <p:nvSpPr>
            <p:cNvPr id="10" name="TextBox 9">
              <a:extLst>
                <a:ext uri="{FF2B5EF4-FFF2-40B4-BE49-F238E27FC236}">
                  <a16:creationId xmlns:a16="http://schemas.microsoft.com/office/drawing/2014/main" id="{C7C0ECED-037D-6AA4-0536-BD9BAA24BBAF}"/>
                </a:ext>
              </a:extLst>
            </p:cNvPr>
            <p:cNvSpPr txBox="1"/>
            <p:nvPr/>
          </p:nvSpPr>
          <p:spPr>
            <a:xfrm>
              <a:off x="4973030" y="5672740"/>
              <a:ext cx="2164926" cy="511438"/>
            </a:xfrm>
            <a:prstGeom prst="rect">
              <a:avLst/>
            </a:prstGeom>
            <a:noFill/>
          </p:spPr>
          <p:txBody>
            <a:bodyPr wrap="square" rtlCol="0">
              <a:spAutoFit/>
            </a:bodyPr>
            <a:lstStyle/>
            <a:p>
              <a:pPr algn="ctr"/>
              <a:r>
                <a:rPr lang="en-US" sz="1400"/>
                <a:t>Optimal Size</a:t>
              </a:r>
            </a:p>
          </p:txBody>
        </p:sp>
      </p:grpSp>
      <p:sp>
        <p:nvSpPr>
          <p:cNvPr id="23" name="TextBox 22">
            <a:extLst>
              <a:ext uri="{FF2B5EF4-FFF2-40B4-BE49-F238E27FC236}">
                <a16:creationId xmlns:a16="http://schemas.microsoft.com/office/drawing/2014/main" id="{8DAB196C-CB54-7C49-7167-CD69494ED4A0}"/>
              </a:ext>
            </a:extLst>
          </p:cNvPr>
          <p:cNvSpPr txBox="1"/>
          <p:nvPr/>
        </p:nvSpPr>
        <p:spPr>
          <a:xfrm>
            <a:off x="2769602" y="2828913"/>
            <a:ext cx="1416798" cy="338554"/>
          </a:xfrm>
          <a:prstGeom prst="rect">
            <a:avLst/>
          </a:prstGeom>
          <a:noFill/>
        </p:spPr>
        <p:txBody>
          <a:bodyPr wrap="none" rtlCol="0">
            <a:spAutoFit/>
          </a:bodyPr>
          <a:lstStyle/>
          <a:p>
            <a:r>
              <a:rPr lang="en-US" sz="1600" b="1"/>
              <a:t>3D Body Scan</a:t>
            </a:r>
          </a:p>
        </p:txBody>
      </p:sp>
      <p:sp>
        <p:nvSpPr>
          <p:cNvPr id="24" name="TextBox 23">
            <a:extLst>
              <a:ext uri="{FF2B5EF4-FFF2-40B4-BE49-F238E27FC236}">
                <a16:creationId xmlns:a16="http://schemas.microsoft.com/office/drawing/2014/main" id="{C6257801-E201-E44A-813C-CF0E8596F408}"/>
              </a:ext>
            </a:extLst>
          </p:cNvPr>
          <p:cNvSpPr txBox="1"/>
          <p:nvPr/>
        </p:nvSpPr>
        <p:spPr>
          <a:xfrm>
            <a:off x="6527908" y="2555681"/>
            <a:ext cx="1530612" cy="584775"/>
          </a:xfrm>
          <a:prstGeom prst="rect">
            <a:avLst/>
          </a:prstGeom>
          <a:noFill/>
        </p:spPr>
        <p:txBody>
          <a:bodyPr wrap="none" rtlCol="0">
            <a:spAutoFit/>
          </a:bodyPr>
          <a:lstStyle/>
          <a:p>
            <a:r>
              <a:rPr lang="en-US" sz="1600" b="1"/>
              <a:t>Statistical HUT</a:t>
            </a:r>
          </a:p>
          <a:p>
            <a:r>
              <a:rPr lang="en-US" sz="1600" b="1"/>
              <a:t>Generation</a:t>
            </a:r>
          </a:p>
        </p:txBody>
      </p:sp>
      <p:sp>
        <p:nvSpPr>
          <p:cNvPr id="30" name="TextBox 29">
            <a:extLst>
              <a:ext uri="{FF2B5EF4-FFF2-40B4-BE49-F238E27FC236}">
                <a16:creationId xmlns:a16="http://schemas.microsoft.com/office/drawing/2014/main" id="{849693A4-5DBA-1098-AA9B-F571DA9E98A9}"/>
              </a:ext>
            </a:extLst>
          </p:cNvPr>
          <p:cNvSpPr txBox="1"/>
          <p:nvPr/>
        </p:nvSpPr>
        <p:spPr>
          <a:xfrm>
            <a:off x="10195674" y="2571641"/>
            <a:ext cx="1498872" cy="830997"/>
          </a:xfrm>
          <a:prstGeom prst="rect">
            <a:avLst/>
          </a:prstGeom>
          <a:noFill/>
        </p:spPr>
        <p:txBody>
          <a:bodyPr wrap="none" rtlCol="0">
            <a:spAutoFit/>
          </a:bodyPr>
          <a:lstStyle/>
          <a:p>
            <a:r>
              <a:rPr lang="en-US" sz="1600" b="1"/>
              <a:t>Mockup </a:t>
            </a:r>
            <a:br>
              <a:rPr lang="en-US" sz="1600" b="1"/>
            </a:br>
            <a:r>
              <a:rPr lang="en-US" sz="1600" b="1"/>
              <a:t>Fabrication for</a:t>
            </a:r>
            <a:br>
              <a:rPr lang="en-US" sz="1600" b="1"/>
            </a:br>
            <a:r>
              <a:rPr lang="en-US" sz="1600" b="1"/>
              <a:t>HITL</a:t>
            </a:r>
          </a:p>
        </p:txBody>
      </p:sp>
      <p:pic>
        <p:nvPicPr>
          <p:cNvPr id="33" name="Picture 32" descr="A person jumping in the air&#10;&#10;AI-generated content may be incorrect.">
            <a:extLst>
              <a:ext uri="{FF2B5EF4-FFF2-40B4-BE49-F238E27FC236}">
                <a16:creationId xmlns:a16="http://schemas.microsoft.com/office/drawing/2014/main" id="{DCAF990C-748C-609F-F40E-2508322C0452}"/>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rot="16200000">
            <a:off x="-29580" y="3223343"/>
            <a:ext cx="3139156" cy="2376855"/>
          </a:xfrm>
          <a:prstGeom prst="rect">
            <a:avLst/>
          </a:prstGeom>
        </p:spPr>
      </p:pic>
      <p:pic>
        <p:nvPicPr>
          <p:cNvPr id="39" name="Picture 38">
            <a:extLst>
              <a:ext uri="{FF2B5EF4-FFF2-40B4-BE49-F238E27FC236}">
                <a16:creationId xmlns:a16="http://schemas.microsoft.com/office/drawing/2014/main" id="{94EA296B-4169-0DE6-DAE4-400505EEB85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002065" y="2402066"/>
            <a:ext cx="1114104" cy="1463040"/>
          </a:xfrm>
          <a:prstGeom prst="rect">
            <a:avLst/>
          </a:prstGeom>
          <a:ln>
            <a:solidFill>
              <a:schemeClr val="accent1"/>
            </a:solidFill>
          </a:ln>
        </p:spPr>
      </p:pic>
      <p:pic>
        <p:nvPicPr>
          <p:cNvPr id="41" name="Picture 40">
            <a:extLst>
              <a:ext uri="{FF2B5EF4-FFF2-40B4-BE49-F238E27FC236}">
                <a16:creationId xmlns:a16="http://schemas.microsoft.com/office/drawing/2014/main" id="{83C662CA-5B69-0CA4-A46C-AA600E3FD75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621408" y="3489782"/>
            <a:ext cx="1323702" cy="1463040"/>
          </a:xfrm>
          <a:prstGeom prst="rect">
            <a:avLst/>
          </a:prstGeom>
          <a:ln>
            <a:solidFill>
              <a:schemeClr val="accent1"/>
            </a:solidFill>
          </a:ln>
        </p:spPr>
      </p:pic>
      <p:pic>
        <p:nvPicPr>
          <p:cNvPr id="45" name="Picture 44">
            <a:extLst>
              <a:ext uri="{FF2B5EF4-FFF2-40B4-BE49-F238E27FC236}">
                <a16:creationId xmlns:a16="http://schemas.microsoft.com/office/drawing/2014/main" id="{3811EEC7-5F9B-7157-7B3F-7ED438F756C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0427230" y="4596552"/>
            <a:ext cx="1308047" cy="1463040"/>
          </a:xfrm>
          <a:prstGeom prst="rect">
            <a:avLst/>
          </a:prstGeom>
          <a:ln>
            <a:solidFill>
              <a:schemeClr val="accent1"/>
            </a:solidFill>
          </a:ln>
        </p:spPr>
      </p:pic>
      <p:sp>
        <p:nvSpPr>
          <p:cNvPr id="46" name="Slide Number Placeholder 3">
            <a:extLst>
              <a:ext uri="{FF2B5EF4-FFF2-40B4-BE49-F238E27FC236}">
                <a16:creationId xmlns:a16="http://schemas.microsoft.com/office/drawing/2014/main" id="{7D1C0562-4FCE-6586-6781-C939595C0B57}"/>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6</a:t>
            </a:fld>
            <a:endParaRPr lang="en-US"/>
          </a:p>
        </p:txBody>
      </p:sp>
    </p:spTree>
    <p:extLst>
      <p:ext uri="{BB962C8B-B14F-4D97-AF65-F5344CB8AC3E}">
        <p14:creationId xmlns:p14="http://schemas.microsoft.com/office/powerpoint/2010/main" val="840579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D1874-79D0-5D5A-02A5-174F6ED56C9E}"/>
            </a:ext>
          </a:extLst>
        </p:cNvPr>
        <p:cNvGrpSpPr/>
        <p:nvPr/>
      </p:nvGrpSpPr>
      <p:grpSpPr>
        <a:xfrm>
          <a:off x="0" y="0"/>
          <a:ext cx="0" cy="0"/>
          <a:chOff x="0" y="0"/>
          <a:chExt cx="0" cy="0"/>
        </a:xfrm>
      </p:grpSpPr>
      <p:pic>
        <p:nvPicPr>
          <p:cNvPr id="4" name="Picture 3" descr="A person wearing a backpack&#10;&#10;AI-generated content may be incorrect.">
            <a:extLst>
              <a:ext uri="{FF2B5EF4-FFF2-40B4-BE49-F238E27FC236}">
                <a16:creationId xmlns:a16="http://schemas.microsoft.com/office/drawing/2014/main" id="{39D7CDFE-4C36-1741-3821-C3802B706AE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76907" y="2350677"/>
            <a:ext cx="2975374" cy="3683442"/>
          </a:xfrm>
          <a:prstGeom prst="rect">
            <a:avLst/>
          </a:prstGeom>
        </p:spPr>
      </p:pic>
      <p:sp>
        <p:nvSpPr>
          <p:cNvPr id="3" name="Content Placeholder 2">
            <a:extLst>
              <a:ext uri="{FF2B5EF4-FFF2-40B4-BE49-F238E27FC236}">
                <a16:creationId xmlns:a16="http://schemas.microsoft.com/office/drawing/2014/main" id="{ECCBB313-EC26-66A1-F34C-2DEA05F936D9}"/>
              </a:ext>
            </a:extLst>
          </p:cNvPr>
          <p:cNvSpPr>
            <a:spLocks noGrp="1"/>
          </p:cNvSpPr>
          <p:nvPr>
            <p:ph idx="1"/>
          </p:nvPr>
        </p:nvSpPr>
        <p:spPr>
          <a:xfrm>
            <a:off x="456724" y="963599"/>
            <a:ext cx="11278552" cy="5172789"/>
          </a:xfrm>
        </p:spPr>
        <p:txBody>
          <a:bodyPr>
            <a:normAutofit/>
          </a:bodyPr>
          <a:lstStyle/>
          <a:p>
            <a:r>
              <a:rPr lang="en-US"/>
              <a:t>HUT is 3D printed based on generated internal geometry</a:t>
            </a:r>
          </a:p>
          <a:p>
            <a:pPr lvl="1"/>
            <a:r>
              <a:rPr lang="en-US"/>
              <a:t>Harness and internal hardware are used to hold HUT in a realistic position</a:t>
            </a:r>
          </a:p>
          <a:p>
            <a:pPr lvl="1"/>
            <a:r>
              <a:rPr lang="en-US"/>
              <a:t>Sizing inserts eliminate need to fully print each HUT</a:t>
            </a:r>
          </a:p>
        </p:txBody>
      </p:sp>
      <p:sp>
        <p:nvSpPr>
          <p:cNvPr id="8" name="Freeform: Shape 7">
            <a:extLst>
              <a:ext uri="{FF2B5EF4-FFF2-40B4-BE49-F238E27FC236}">
                <a16:creationId xmlns:a16="http://schemas.microsoft.com/office/drawing/2014/main" id="{1C94706B-E71C-0889-987E-67DEC3B80299}"/>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9" name="Title 1">
            <a:extLst>
              <a:ext uri="{FF2B5EF4-FFF2-40B4-BE49-F238E27FC236}">
                <a16:creationId xmlns:a16="http://schemas.microsoft.com/office/drawing/2014/main" id="{2BC10472-0F45-CC51-9D8D-ACF5F7D6679C}"/>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Model Validation</a:t>
            </a:r>
          </a:p>
        </p:txBody>
      </p:sp>
      <p:sp>
        <p:nvSpPr>
          <p:cNvPr id="10" name="Title 1">
            <a:extLst>
              <a:ext uri="{FF2B5EF4-FFF2-40B4-BE49-F238E27FC236}">
                <a16:creationId xmlns:a16="http://schemas.microsoft.com/office/drawing/2014/main" id="{ADCDC13A-1751-8E3C-D505-7C26AD3FF6DE}"/>
              </a:ext>
            </a:extLst>
          </p:cNvPr>
          <p:cNvSpPr>
            <a:spLocks noGrp="1"/>
          </p:cNvSpPr>
          <p:nvPr>
            <p:ph type="title"/>
          </p:nvPr>
        </p:nvSpPr>
        <p:spPr>
          <a:xfrm>
            <a:off x="4425245" y="39812"/>
            <a:ext cx="6213390" cy="708763"/>
          </a:xfrm>
        </p:spPr>
        <p:txBody>
          <a:bodyPr/>
          <a:lstStyle/>
          <a:p>
            <a:r>
              <a:rPr lang="en-US" b="0"/>
              <a:t>HITL Hardware</a:t>
            </a:r>
          </a:p>
        </p:txBody>
      </p:sp>
      <p:pic>
        <p:nvPicPr>
          <p:cNvPr id="13" name="Picture 12" descr="A picture containing black, indoor&#10;&#10;AI-generated content may be incorrect.">
            <a:extLst>
              <a:ext uri="{FF2B5EF4-FFF2-40B4-BE49-F238E27FC236}">
                <a16:creationId xmlns:a16="http://schemas.microsoft.com/office/drawing/2014/main" id="{512D6150-8BB8-0D16-D35B-75D0AB4A0B6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2730" y="2350677"/>
            <a:ext cx="4913988" cy="3685492"/>
          </a:xfrm>
          <a:prstGeom prst="rect">
            <a:avLst/>
          </a:prstGeom>
        </p:spPr>
      </p:pic>
      <p:pic>
        <p:nvPicPr>
          <p:cNvPr id="19" name="Picture 18">
            <a:extLst>
              <a:ext uri="{FF2B5EF4-FFF2-40B4-BE49-F238E27FC236}">
                <a16:creationId xmlns:a16="http://schemas.microsoft.com/office/drawing/2014/main" id="{34FDC8A9-3018-EDF5-BDAA-7302FFF2964D}"/>
              </a:ext>
            </a:extLst>
          </p:cNvPr>
          <p:cNvPicPr>
            <a:picLocks noChangeAspect="1"/>
          </p:cNvPicPr>
          <p:nvPr/>
        </p:nvPicPr>
        <p:blipFill>
          <a:blip r:embed="rId5" cstate="print">
            <a:alphaModFix amt="70000"/>
            <a:extLst>
              <a:ext uri="{BEBA8EAE-BF5A-486C-A8C5-ECC9F3942E4B}">
                <a14:imgProps xmlns:a14="http://schemas.microsoft.com/office/drawing/2010/main">
                  <a14:imgLayer r:embed="rId6">
                    <a14:imgEffect>
                      <a14:backgroundRemoval t="10000" b="90000" l="8733" r="90753">
                        <a14:foregroundMark x1="9477" y1="56555" x2="10274" y2="64211"/>
                        <a14:foregroundMark x1="8904" y1="51053" x2="9037" y2="52328"/>
                        <a14:foregroundMark x1="90753" y1="56316" x2="86644" y2="60000"/>
                        <a14:backgroundMark x1="7534" y1="56316" x2="9932" y2="55263"/>
                        <a14:backgroundMark x1="8562" y1="55263" x2="8904" y2="56316"/>
                      </a14:backgroundRemoval>
                    </a14:imgEffect>
                  </a14:imgLayer>
                </a14:imgProps>
              </a:ext>
              <a:ext uri="{28A0092B-C50C-407E-A947-70E740481C1C}">
                <a14:useLocalDpi xmlns:a14="http://schemas.microsoft.com/office/drawing/2010/main"/>
              </a:ext>
            </a:extLst>
          </a:blip>
          <a:stretch>
            <a:fillRect/>
          </a:stretch>
        </p:blipFill>
        <p:spPr>
          <a:xfrm rot="324841">
            <a:off x="2974426" y="3741812"/>
            <a:ext cx="2270794" cy="1477571"/>
          </a:xfrm>
          <a:prstGeom prst="rect">
            <a:avLst/>
          </a:prstGeom>
          <a:scene3d>
            <a:camera prst="perspectiveContrastingLeftFacing">
              <a:rot lat="290815" lon="21530624" rev="120000"/>
            </a:camera>
            <a:lightRig rig="threePt" dir="t"/>
          </a:scene3d>
        </p:spPr>
      </p:pic>
      <p:sp>
        <p:nvSpPr>
          <p:cNvPr id="20" name="Slide Number Placeholder 3">
            <a:extLst>
              <a:ext uri="{FF2B5EF4-FFF2-40B4-BE49-F238E27FC236}">
                <a16:creationId xmlns:a16="http://schemas.microsoft.com/office/drawing/2014/main" id="{4764D963-FD9F-E764-70C1-5F5ED4F4A329}"/>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7</a:t>
            </a:fld>
            <a:endParaRPr lang="en-US"/>
          </a:p>
        </p:txBody>
      </p:sp>
      <p:pic>
        <p:nvPicPr>
          <p:cNvPr id="11" name="Picture 10" descr="A person wearing a black shirt&#10;&#10;AI-generated content may be incorrect.">
            <a:extLst>
              <a:ext uri="{FF2B5EF4-FFF2-40B4-BE49-F238E27FC236}">
                <a16:creationId xmlns:a16="http://schemas.microsoft.com/office/drawing/2014/main" id="{64911AC4-3305-8B75-17A7-1E1879F6C81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732470" y="2350677"/>
            <a:ext cx="2975374" cy="3682426"/>
          </a:xfrm>
          <a:prstGeom prst="rect">
            <a:avLst/>
          </a:prstGeom>
        </p:spPr>
      </p:pic>
      <p:cxnSp>
        <p:nvCxnSpPr>
          <p:cNvPr id="16" name="Straight Arrow Connector 15">
            <a:extLst>
              <a:ext uri="{FF2B5EF4-FFF2-40B4-BE49-F238E27FC236}">
                <a16:creationId xmlns:a16="http://schemas.microsoft.com/office/drawing/2014/main" id="{DFE1698E-B036-E022-83F8-DBDC42AB659E}"/>
              </a:ext>
            </a:extLst>
          </p:cNvPr>
          <p:cNvCxnSpPr>
            <a:cxnSpLocks/>
          </p:cNvCxnSpPr>
          <p:nvPr/>
        </p:nvCxnSpPr>
        <p:spPr>
          <a:xfrm flipV="1">
            <a:off x="3933635" y="5000263"/>
            <a:ext cx="76955" cy="487744"/>
          </a:xfrm>
          <a:prstGeom prst="straightConnector1">
            <a:avLst/>
          </a:prstGeom>
          <a:ln w="28575">
            <a:solidFill>
              <a:srgbClr val="32726F"/>
            </a:solidFill>
            <a:tailEnd type="triangle"/>
          </a:ln>
        </p:spPr>
        <p:style>
          <a:lnRef idx="2">
            <a:schemeClr val="accent4"/>
          </a:lnRef>
          <a:fillRef idx="0">
            <a:schemeClr val="accent4"/>
          </a:fillRef>
          <a:effectRef idx="1">
            <a:schemeClr val="accent4"/>
          </a:effectRef>
          <a:fontRef idx="minor">
            <a:schemeClr val="tx1"/>
          </a:fontRef>
        </p:style>
      </p:cxnSp>
      <p:sp>
        <p:nvSpPr>
          <p:cNvPr id="18" name="TextBox 17">
            <a:extLst>
              <a:ext uri="{FF2B5EF4-FFF2-40B4-BE49-F238E27FC236}">
                <a16:creationId xmlns:a16="http://schemas.microsoft.com/office/drawing/2014/main" id="{ABACC315-2E99-E934-760F-DB692355647B}"/>
              </a:ext>
            </a:extLst>
          </p:cNvPr>
          <p:cNvSpPr txBox="1"/>
          <p:nvPr/>
        </p:nvSpPr>
        <p:spPr>
          <a:xfrm>
            <a:off x="3188431" y="5441897"/>
            <a:ext cx="1490408" cy="369332"/>
          </a:xfrm>
          <a:prstGeom prst="rect">
            <a:avLst/>
          </a:prstGeom>
          <a:noFill/>
        </p:spPr>
        <p:txBody>
          <a:bodyPr wrap="none" rtlCol="0">
            <a:spAutoFit/>
          </a:bodyPr>
          <a:lstStyle/>
          <a:p>
            <a:r>
              <a:rPr lang="en-US" dirty="0">
                <a:solidFill>
                  <a:srgbClr val="32726F"/>
                </a:solidFill>
              </a:rPr>
              <a:t>Sizing Inserts</a:t>
            </a:r>
          </a:p>
        </p:txBody>
      </p:sp>
    </p:spTree>
    <p:extLst>
      <p:ext uri="{BB962C8B-B14F-4D97-AF65-F5344CB8AC3E}">
        <p14:creationId xmlns:p14="http://schemas.microsoft.com/office/powerpoint/2010/main" val="2938453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9DA32-1C08-05F0-4E55-E67B7BE5BD5F}"/>
            </a:ext>
          </a:extLst>
        </p:cNvPr>
        <p:cNvGrpSpPr/>
        <p:nvPr/>
      </p:nvGrpSpPr>
      <p:grpSpPr>
        <a:xfrm>
          <a:off x="0" y="0"/>
          <a:ext cx="0" cy="0"/>
          <a:chOff x="0" y="0"/>
          <a:chExt cx="0" cy="0"/>
        </a:xfrm>
      </p:grpSpPr>
      <p:grpSp>
        <p:nvGrpSpPr>
          <p:cNvPr id="75" name="Group 74">
            <a:extLst>
              <a:ext uri="{FF2B5EF4-FFF2-40B4-BE49-F238E27FC236}">
                <a16:creationId xmlns:a16="http://schemas.microsoft.com/office/drawing/2014/main" id="{C75F0087-056B-CDB3-F7B3-8D20D9B192F7}"/>
              </a:ext>
            </a:extLst>
          </p:cNvPr>
          <p:cNvGrpSpPr/>
          <p:nvPr/>
        </p:nvGrpSpPr>
        <p:grpSpPr>
          <a:xfrm>
            <a:off x="235020" y="922552"/>
            <a:ext cx="2822505" cy="5233988"/>
            <a:chOff x="235020" y="922552"/>
            <a:chExt cx="2822505" cy="5233988"/>
          </a:xfrm>
        </p:grpSpPr>
        <p:sp>
          <p:nvSpPr>
            <p:cNvPr id="62" name="Freeform: Shape 61">
              <a:extLst>
                <a:ext uri="{FF2B5EF4-FFF2-40B4-BE49-F238E27FC236}">
                  <a16:creationId xmlns:a16="http://schemas.microsoft.com/office/drawing/2014/main" id="{E6A5AE3D-2F89-5669-FFE4-D28CFF31DB54}"/>
                </a:ext>
              </a:extLst>
            </p:cNvPr>
            <p:cNvSpPr/>
            <p:nvPr/>
          </p:nvSpPr>
          <p:spPr>
            <a:xfrm>
              <a:off x="235020" y="1914526"/>
              <a:ext cx="2822505" cy="4242014"/>
            </a:xfrm>
            <a:custGeom>
              <a:avLst/>
              <a:gdLst>
                <a:gd name="connsiteX0" fmla="*/ 0 w 2822505"/>
                <a:gd name="connsiteY0" fmla="*/ 0 h 4242014"/>
                <a:gd name="connsiteX1" fmla="*/ 2822505 w 2822505"/>
                <a:gd name="connsiteY1" fmla="*/ 0 h 4242014"/>
                <a:gd name="connsiteX2" fmla="*/ 2822505 w 2822505"/>
                <a:gd name="connsiteY2" fmla="*/ 3771587 h 4242014"/>
                <a:gd name="connsiteX3" fmla="*/ 2352078 w 2822505"/>
                <a:gd name="connsiteY3" fmla="*/ 4242014 h 4242014"/>
                <a:gd name="connsiteX4" fmla="*/ 470427 w 2822505"/>
                <a:gd name="connsiteY4" fmla="*/ 4242014 h 4242014"/>
                <a:gd name="connsiteX5" fmla="*/ 0 w 2822505"/>
                <a:gd name="connsiteY5" fmla="*/ 3771587 h 424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505" h="4242014">
                  <a:moveTo>
                    <a:pt x="0" y="0"/>
                  </a:moveTo>
                  <a:lnTo>
                    <a:pt x="2822505" y="0"/>
                  </a:lnTo>
                  <a:lnTo>
                    <a:pt x="2822505" y="3771587"/>
                  </a:lnTo>
                  <a:cubicBezTo>
                    <a:pt x="2822505" y="4031397"/>
                    <a:pt x="2611888" y="4242014"/>
                    <a:pt x="2352078" y="4242014"/>
                  </a:cubicBezTo>
                  <a:lnTo>
                    <a:pt x="470427" y="4242014"/>
                  </a:lnTo>
                  <a:cubicBezTo>
                    <a:pt x="210617" y="4242014"/>
                    <a:pt x="0" y="4031397"/>
                    <a:pt x="0" y="3771587"/>
                  </a:cubicBezTo>
                  <a:close/>
                </a:path>
              </a:pathLst>
            </a:custGeom>
            <a:solidFill>
              <a:schemeClr val="accent2">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a:solidFill>
                    <a:schemeClr val="accent1"/>
                  </a:solidFill>
                </a:rPr>
                <a:t>How the HUT sits on the body</a:t>
              </a:r>
            </a:p>
          </p:txBody>
        </p:sp>
        <p:sp>
          <p:nvSpPr>
            <p:cNvPr id="67" name="Freeform: Shape 66">
              <a:extLst>
                <a:ext uri="{FF2B5EF4-FFF2-40B4-BE49-F238E27FC236}">
                  <a16:creationId xmlns:a16="http://schemas.microsoft.com/office/drawing/2014/main" id="{3287A715-428F-1632-9B84-AF592F17EA23}"/>
                </a:ext>
              </a:extLst>
            </p:cNvPr>
            <p:cNvSpPr/>
            <p:nvPr/>
          </p:nvSpPr>
          <p:spPr>
            <a:xfrm>
              <a:off x="235020" y="922552"/>
              <a:ext cx="2822505" cy="991974"/>
            </a:xfrm>
            <a:custGeom>
              <a:avLst/>
              <a:gdLst>
                <a:gd name="connsiteX0" fmla="*/ 470427 w 2822505"/>
                <a:gd name="connsiteY0" fmla="*/ 0 h 991974"/>
                <a:gd name="connsiteX1" fmla="*/ 2352078 w 2822505"/>
                <a:gd name="connsiteY1" fmla="*/ 0 h 991974"/>
                <a:gd name="connsiteX2" fmla="*/ 2822505 w 2822505"/>
                <a:gd name="connsiteY2" fmla="*/ 470427 h 991974"/>
                <a:gd name="connsiteX3" fmla="*/ 2822505 w 2822505"/>
                <a:gd name="connsiteY3" fmla="*/ 991974 h 991974"/>
                <a:gd name="connsiteX4" fmla="*/ 0 w 2822505"/>
                <a:gd name="connsiteY4" fmla="*/ 991974 h 991974"/>
                <a:gd name="connsiteX5" fmla="*/ 0 w 2822505"/>
                <a:gd name="connsiteY5" fmla="*/ 470427 h 991974"/>
                <a:gd name="connsiteX6" fmla="*/ 470427 w 2822505"/>
                <a:gd name="connsiteY6" fmla="*/ 0 h 99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2505" h="991974">
                  <a:moveTo>
                    <a:pt x="470427" y="0"/>
                  </a:moveTo>
                  <a:lnTo>
                    <a:pt x="2352078" y="0"/>
                  </a:lnTo>
                  <a:cubicBezTo>
                    <a:pt x="2611888" y="0"/>
                    <a:pt x="2822505" y="210617"/>
                    <a:pt x="2822505" y="470427"/>
                  </a:cubicBezTo>
                  <a:lnTo>
                    <a:pt x="2822505" y="991974"/>
                  </a:lnTo>
                  <a:lnTo>
                    <a:pt x="0" y="991974"/>
                  </a:lnTo>
                  <a:lnTo>
                    <a:pt x="0" y="470427"/>
                  </a:lnTo>
                  <a:cubicBezTo>
                    <a:pt x="0" y="210617"/>
                    <a:pt x="210617" y="0"/>
                    <a:pt x="47042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a:t>Indexing</a:t>
              </a:r>
              <a:endParaRPr lang="en-US" b="1"/>
            </a:p>
          </p:txBody>
        </p:sp>
        <p:sp>
          <p:nvSpPr>
            <p:cNvPr id="49" name="Rectangle: Rounded Corners 48">
              <a:extLst>
                <a:ext uri="{FF2B5EF4-FFF2-40B4-BE49-F238E27FC236}">
                  <a16:creationId xmlns:a16="http://schemas.microsoft.com/office/drawing/2014/main" id="{75021AE2-6C0B-F659-2778-344E35DBA07E}"/>
                </a:ext>
              </a:extLst>
            </p:cNvPr>
            <p:cNvSpPr/>
            <p:nvPr/>
          </p:nvSpPr>
          <p:spPr>
            <a:xfrm>
              <a:off x="235020" y="922552"/>
              <a:ext cx="2822505" cy="523398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a:extLst>
              <a:ext uri="{FF2B5EF4-FFF2-40B4-BE49-F238E27FC236}">
                <a16:creationId xmlns:a16="http://schemas.microsoft.com/office/drawing/2014/main" id="{30B8EBCD-0D47-EAA0-4EE9-1CE07C319AD9}"/>
              </a:ext>
            </a:extLst>
          </p:cNvPr>
          <p:cNvGrpSpPr/>
          <p:nvPr/>
        </p:nvGrpSpPr>
        <p:grpSpPr>
          <a:xfrm>
            <a:off x="6167992" y="922552"/>
            <a:ext cx="2822505" cy="5233988"/>
            <a:chOff x="6167992" y="922552"/>
            <a:chExt cx="2822505" cy="5233988"/>
          </a:xfrm>
        </p:grpSpPr>
        <p:sp>
          <p:nvSpPr>
            <p:cNvPr id="60" name="Freeform: Shape 59">
              <a:extLst>
                <a:ext uri="{FF2B5EF4-FFF2-40B4-BE49-F238E27FC236}">
                  <a16:creationId xmlns:a16="http://schemas.microsoft.com/office/drawing/2014/main" id="{1D272939-7E5E-95F9-8953-EC86CD538ED4}"/>
                </a:ext>
              </a:extLst>
            </p:cNvPr>
            <p:cNvSpPr/>
            <p:nvPr/>
          </p:nvSpPr>
          <p:spPr>
            <a:xfrm>
              <a:off x="6167992" y="1914526"/>
              <a:ext cx="2822505" cy="4242014"/>
            </a:xfrm>
            <a:custGeom>
              <a:avLst/>
              <a:gdLst>
                <a:gd name="connsiteX0" fmla="*/ 0 w 2822505"/>
                <a:gd name="connsiteY0" fmla="*/ 0 h 4242014"/>
                <a:gd name="connsiteX1" fmla="*/ 2822505 w 2822505"/>
                <a:gd name="connsiteY1" fmla="*/ 0 h 4242014"/>
                <a:gd name="connsiteX2" fmla="*/ 2822505 w 2822505"/>
                <a:gd name="connsiteY2" fmla="*/ 3771587 h 4242014"/>
                <a:gd name="connsiteX3" fmla="*/ 2352078 w 2822505"/>
                <a:gd name="connsiteY3" fmla="*/ 4242014 h 4242014"/>
                <a:gd name="connsiteX4" fmla="*/ 470427 w 2822505"/>
                <a:gd name="connsiteY4" fmla="*/ 4242014 h 4242014"/>
                <a:gd name="connsiteX5" fmla="*/ 0 w 2822505"/>
                <a:gd name="connsiteY5" fmla="*/ 3771587 h 424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505" h="4242014">
                  <a:moveTo>
                    <a:pt x="0" y="0"/>
                  </a:moveTo>
                  <a:lnTo>
                    <a:pt x="2822505" y="0"/>
                  </a:lnTo>
                  <a:lnTo>
                    <a:pt x="2822505" y="3771587"/>
                  </a:lnTo>
                  <a:cubicBezTo>
                    <a:pt x="2822505" y="4031397"/>
                    <a:pt x="2611888" y="4242014"/>
                    <a:pt x="2352078" y="4242014"/>
                  </a:cubicBezTo>
                  <a:lnTo>
                    <a:pt x="470427" y="4242014"/>
                  </a:lnTo>
                  <a:cubicBezTo>
                    <a:pt x="210617" y="4242014"/>
                    <a:pt x="0" y="4031397"/>
                    <a:pt x="0" y="3771587"/>
                  </a:cubicBezTo>
                  <a:close/>
                </a:path>
              </a:pathLst>
            </a:custGeom>
            <a:solidFill>
              <a:schemeClr val="accent2">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a:solidFill>
                    <a:schemeClr val="accent1"/>
                  </a:solidFill>
                </a:rPr>
                <a:t>Ability to complete EVA-analogous tasks </a:t>
              </a:r>
            </a:p>
          </p:txBody>
        </p:sp>
        <p:sp>
          <p:nvSpPr>
            <p:cNvPr id="69" name="Freeform: Shape 68">
              <a:extLst>
                <a:ext uri="{FF2B5EF4-FFF2-40B4-BE49-F238E27FC236}">
                  <a16:creationId xmlns:a16="http://schemas.microsoft.com/office/drawing/2014/main" id="{9E209544-4496-42A1-CDF5-EDAB50DCFCF6}"/>
                </a:ext>
              </a:extLst>
            </p:cNvPr>
            <p:cNvSpPr/>
            <p:nvPr/>
          </p:nvSpPr>
          <p:spPr>
            <a:xfrm>
              <a:off x="6167992" y="922552"/>
              <a:ext cx="2822505" cy="991974"/>
            </a:xfrm>
            <a:custGeom>
              <a:avLst/>
              <a:gdLst>
                <a:gd name="connsiteX0" fmla="*/ 470427 w 2822505"/>
                <a:gd name="connsiteY0" fmla="*/ 0 h 991974"/>
                <a:gd name="connsiteX1" fmla="*/ 2352078 w 2822505"/>
                <a:gd name="connsiteY1" fmla="*/ 0 h 991974"/>
                <a:gd name="connsiteX2" fmla="*/ 2822505 w 2822505"/>
                <a:gd name="connsiteY2" fmla="*/ 470427 h 991974"/>
                <a:gd name="connsiteX3" fmla="*/ 2822505 w 2822505"/>
                <a:gd name="connsiteY3" fmla="*/ 991974 h 991974"/>
                <a:gd name="connsiteX4" fmla="*/ 0 w 2822505"/>
                <a:gd name="connsiteY4" fmla="*/ 991974 h 991974"/>
                <a:gd name="connsiteX5" fmla="*/ 0 w 2822505"/>
                <a:gd name="connsiteY5" fmla="*/ 470427 h 991974"/>
                <a:gd name="connsiteX6" fmla="*/ 470427 w 2822505"/>
                <a:gd name="connsiteY6" fmla="*/ 0 h 99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2505" h="991974">
                  <a:moveTo>
                    <a:pt x="470427" y="0"/>
                  </a:moveTo>
                  <a:lnTo>
                    <a:pt x="2352078" y="0"/>
                  </a:lnTo>
                  <a:cubicBezTo>
                    <a:pt x="2611888" y="0"/>
                    <a:pt x="2822505" y="210617"/>
                    <a:pt x="2822505" y="470427"/>
                  </a:cubicBezTo>
                  <a:lnTo>
                    <a:pt x="2822505" y="991974"/>
                  </a:lnTo>
                  <a:lnTo>
                    <a:pt x="0" y="991974"/>
                  </a:lnTo>
                  <a:lnTo>
                    <a:pt x="0" y="470427"/>
                  </a:lnTo>
                  <a:cubicBezTo>
                    <a:pt x="0" y="210617"/>
                    <a:pt x="210617" y="0"/>
                    <a:pt x="47042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b="1"/>
                <a:t>Functional Mobility</a:t>
              </a:r>
            </a:p>
          </p:txBody>
        </p:sp>
        <p:sp>
          <p:nvSpPr>
            <p:cNvPr id="51" name="Rectangle: Rounded Corners 50">
              <a:extLst>
                <a:ext uri="{FF2B5EF4-FFF2-40B4-BE49-F238E27FC236}">
                  <a16:creationId xmlns:a16="http://schemas.microsoft.com/office/drawing/2014/main" id="{7408F15E-DA45-F15A-64E7-54247F8F8E76}"/>
                </a:ext>
              </a:extLst>
            </p:cNvPr>
            <p:cNvSpPr/>
            <p:nvPr/>
          </p:nvSpPr>
          <p:spPr>
            <a:xfrm>
              <a:off x="6167992" y="922552"/>
              <a:ext cx="2822505" cy="523398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a:extLst>
              <a:ext uri="{FF2B5EF4-FFF2-40B4-BE49-F238E27FC236}">
                <a16:creationId xmlns:a16="http://schemas.microsoft.com/office/drawing/2014/main" id="{F6348EBF-2BA6-9A3F-8F3E-5853A9858844}"/>
              </a:ext>
            </a:extLst>
          </p:cNvPr>
          <p:cNvGrpSpPr/>
          <p:nvPr/>
        </p:nvGrpSpPr>
        <p:grpSpPr>
          <a:xfrm>
            <a:off x="9134477" y="922552"/>
            <a:ext cx="2822505" cy="5233988"/>
            <a:chOff x="9134477" y="922552"/>
            <a:chExt cx="2822505" cy="5233988"/>
          </a:xfrm>
        </p:grpSpPr>
        <p:sp>
          <p:nvSpPr>
            <p:cNvPr id="59" name="Freeform: Shape 58">
              <a:extLst>
                <a:ext uri="{FF2B5EF4-FFF2-40B4-BE49-F238E27FC236}">
                  <a16:creationId xmlns:a16="http://schemas.microsoft.com/office/drawing/2014/main" id="{1670C043-9887-96D2-85F5-04518857E86B}"/>
                </a:ext>
              </a:extLst>
            </p:cNvPr>
            <p:cNvSpPr/>
            <p:nvPr/>
          </p:nvSpPr>
          <p:spPr>
            <a:xfrm>
              <a:off x="9134477" y="1914526"/>
              <a:ext cx="2822505" cy="4242014"/>
            </a:xfrm>
            <a:custGeom>
              <a:avLst/>
              <a:gdLst>
                <a:gd name="connsiteX0" fmla="*/ 0 w 2822505"/>
                <a:gd name="connsiteY0" fmla="*/ 0 h 4242014"/>
                <a:gd name="connsiteX1" fmla="*/ 2822505 w 2822505"/>
                <a:gd name="connsiteY1" fmla="*/ 0 h 4242014"/>
                <a:gd name="connsiteX2" fmla="*/ 2822505 w 2822505"/>
                <a:gd name="connsiteY2" fmla="*/ 3771587 h 4242014"/>
                <a:gd name="connsiteX3" fmla="*/ 2352078 w 2822505"/>
                <a:gd name="connsiteY3" fmla="*/ 4242014 h 4242014"/>
                <a:gd name="connsiteX4" fmla="*/ 470427 w 2822505"/>
                <a:gd name="connsiteY4" fmla="*/ 4242014 h 4242014"/>
                <a:gd name="connsiteX5" fmla="*/ 0 w 2822505"/>
                <a:gd name="connsiteY5" fmla="*/ 3771587 h 424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505" h="4242014">
                  <a:moveTo>
                    <a:pt x="0" y="0"/>
                  </a:moveTo>
                  <a:lnTo>
                    <a:pt x="2822505" y="0"/>
                  </a:lnTo>
                  <a:lnTo>
                    <a:pt x="2822505" y="3771587"/>
                  </a:lnTo>
                  <a:cubicBezTo>
                    <a:pt x="2822505" y="4031397"/>
                    <a:pt x="2611888" y="4242014"/>
                    <a:pt x="2352078" y="4242014"/>
                  </a:cubicBezTo>
                  <a:lnTo>
                    <a:pt x="470427" y="4242014"/>
                  </a:lnTo>
                  <a:cubicBezTo>
                    <a:pt x="210617" y="4242014"/>
                    <a:pt x="0" y="4031397"/>
                    <a:pt x="0" y="3771587"/>
                  </a:cubicBezTo>
                  <a:close/>
                </a:path>
              </a:pathLst>
            </a:custGeom>
            <a:solidFill>
              <a:schemeClr val="accent2">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a:solidFill>
                    <a:schemeClr val="accent1"/>
                  </a:solidFill>
                </a:rPr>
                <a:t>Perceived body-to-HUT contact pattern</a:t>
              </a:r>
            </a:p>
            <a:p>
              <a:pPr algn="ctr"/>
              <a:endParaRPr lang="en-US">
                <a:solidFill>
                  <a:schemeClr val="accent1"/>
                </a:solidFill>
              </a:endParaRPr>
            </a:p>
            <a:p>
              <a:pPr algn="ctr"/>
              <a:r>
                <a:rPr lang="en-US">
                  <a:solidFill>
                    <a:schemeClr val="accent1"/>
                  </a:solidFill>
                </a:rPr>
                <a:t>Discomfort or pain</a:t>
              </a:r>
            </a:p>
          </p:txBody>
        </p:sp>
        <p:sp>
          <p:nvSpPr>
            <p:cNvPr id="70" name="Freeform: Shape 69">
              <a:extLst>
                <a:ext uri="{FF2B5EF4-FFF2-40B4-BE49-F238E27FC236}">
                  <a16:creationId xmlns:a16="http://schemas.microsoft.com/office/drawing/2014/main" id="{5D33E0E8-3792-8631-5EC9-56CF36E247D8}"/>
                </a:ext>
              </a:extLst>
            </p:cNvPr>
            <p:cNvSpPr/>
            <p:nvPr/>
          </p:nvSpPr>
          <p:spPr>
            <a:xfrm>
              <a:off x="9134477" y="922552"/>
              <a:ext cx="2822505" cy="991974"/>
            </a:xfrm>
            <a:custGeom>
              <a:avLst/>
              <a:gdLst>
                <a:gd name="connsiteX0" fmla="*/ 470427 w 2822505"/>
                <a:gd name="connsiteY0" fmla="*/ 0 h 991974"/>
                <a:gd name="connsiteX1" fmla="*/ 2352078 w 2822505"/>
                <a:gd name="connsiteY1" fmla="*/ 0 h 991974"/>
                <a:gd name="connsiteX2" fmla="*/ 2822505 w 2822505"/>
                <a:gd name="connsiteY2" fmla="*/ 470427 h 991974"/>
                <a:gd name="connsiteX3" fmla="*/ 2822505 w 2822505"/>
                <a:gd name="connsiteY3" fmla="*/ 991974 h 991974"/>
                <a:gd name="connsiteX4" fmla="*/ 0 w 2822505"/>
                <a:gd name="connsiteY4" fmla="*/ 991974 h 991974"/>
                <a:gd name="connsiteX5" fmla="*/ 0 w 2822505"/>
                <a:gd name="connsiteY5" fmla="*/ 470427 h 991974"/>
                <a:gd name="connsiteX6" fmla="*/ 470427 w 2822505"/>
                <a:gd name="connsiteY6" fmla="*/ 0 h 99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2505" h="991974">
                  <a:moveTo>
                    <a:pt x="470427" y="0"/>
                  </a:moveTo>
                  <a:lnTo>
                    <a:pt x="2352078" y="0"/>
                  </a:lnTo>
                  <a:cubicBezTo>
                    <a:pt x="2611888" y="0"/>
                    <a:pt x="2822505" y="210617"/>
                    <a:pt x="2822505" y="470427"/>
                  </a:cubicBezTo>
                  <a:lnTo>
                    <a:pt x="2822505" y="991974"/>
                  </a:lnTo>
                  <a:lnTo>
                    <a:pt x="0" y="991974"/>
                  </a:lnTo>
                  <a:lnTo>
                    <a:pt x="0" y="470427"/>
                  </a:lnTo>
                  <a:cubicBezTo>
                    <a:pt x="0" y="210617"/>
                    <a:pt x="210617" y="0"/>
                    <a:pt x="47042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b="1"/>
                <a:t>Subjective Experience</a:t>
              </a:r>
            </a:p>
          </p:txBody>
        </p:sp>
        <p:sp>
          <p:nvSpPr>
            <p:cNvPr id="52" name="Rectangle: Rounded Corners 51">
              <a:extLst>
                <a:ext uri="{FF2B5EF4-FFF2-40B4-BE49-F238E27FC236}">
                  <a16:creationId xmlns:a16="http://schemas.microsoft.com/office/drawing/2014/main" id="{40FAB54E-8DF7-2FA4-53E1-CF3943A72BA5}"/>
                </a:ext>
              </a:extLst>
            </p:cNvPr>
            <p:cNvSpPr/>
            <p:nvPr/>
          </p:nvSpPr>
          <p:spPr>
            <a:xfrm>
              <a:off x="9134477" y="922552"/>
              <a:ext cx="2822505" cy="523398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75">
            <a:extLst>
              <a:ext uri="{FF2B5EF4-FFF2-40B4-BE49-F238E27FC236}">
                <a16:creationId xmlns:a16="http://schemas.microsoft.com/office/drawing/2014/main" id="{168C2549-CF3D-5548-0A65-BBE3255BE838}"/>
              </a:ext>
            </a:extLst>
          </p:cNvPr>
          <p:cNvGrpSpPr/>
          <p:nvPr/>
        </p:nvGrpSpPr>
        <p:grpSpPr>
          <a:xfrm>
            <a:off x="3201504" y="922552"/>
            <a:ext cx="2822507" cy="5233988"/>
            <a:chOff x="3201504" y="922552"/>
            <a:chExt cx="2822507" cy="5233988"/>
          </a:xfrm>
        </p:grpSpPr>
        <p:sp>
          <p:nvSpPr>
            <p:cNvPr id="71" name="Freeform: Shape 70">
              <a:extLst>
                <a:ext uri="{FF2B5EF4-FFF2-40B4-BE49-F238E27FC236}">
                  <a16:creationId xmlns:a16="http://schemas.microsoft.com/office/drawing/2014/main" id="{DAAF79E8-4BEC-8767-C758-D42256234B9C}"/>
                </a:ext>
              </a:extLst>
            </p:cNvPr>
            <p:cNvSpPr/>
            <p:nvPr/>
          </p:nvSpPr>
          <p:spPr>
            <a:xfrm>
              <a:off x="3201505" y="1914526"/>
              <a:ext cx="2822505" cy="4242014"/>
            </a:xfrm>
            <a:custGeom>
              <a:avLst/>
              <a:gdLst>
                <a:gd name="connsiteX0" fmla="*/ 0 w 2822505"/>
                <a:gd name="connsiteY0" fmla="*/ 0 h 4242014"/>
                <a:gd name="connsiteX1" fmla="*/ 2822505 w 2822505"/>
                <a:gd name="connsiteY1" fmla="*/ 0 h 4242014"/>
                <a:gd name="connsiteX2" fmla="*/ 2822505 w 2822505"/>
                <a:gd name="connsiteY2" fmla="*/ 3771587 h 4242014"/>
                <a:gd name="connsiteX3" fmla="*/ 2352079 w 2822505"/>
                <a:gd name="connsiteY3" fmla="*/ 4242014 h 4242014"/>
                <a:gd name="connsiteX4" fmla="*/ 470427 w 2822505"/>
                <a:gd name="connsiteY4" fmla="*/ 4242014 h 4242014"/>
                <a:gd name="connsiteX5" fmla="*/ 0 w 2822505"/>
                <a:gd name="connsiteY5" fmla="*/ 3771587 h 424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505" h="4242014">
                  <a:moveTo>
                    <a:pt x="0" y="0"/>
                  </a:moveTo>
                  <a:lnTo>
                    <a:pt x="2822505" y="0"/>
                  </a:lnTo>
                  <a:lnTo>
                    <a:pt x="2822505" y="3771587"/>
                  </a:lnTo>
                  <a:cubicBezTo>
                    <a:pt x="2822505" y="4031397"/>
                    <a:pt x="2611888" y="4242014"/>
                    <a:pt x="2352079" y="4242014"/>
                  </a:cubicBezTo>
                  <a:lnTo>
                    <a:pt x="470427" y="4242014"/>
                  </a:lnTo>
                  <a:cubicBezTo>
                    <a:pt x="210617" y="4242014"/>
                    <a:pt x="0" y="4031397"/>
                    <a:pt x="0" y="3771587"/>
                  </a:cubicBezTo>
                  <a:close/>
                </a:path>
              </a:pathLst>
            </a:custGeom>
            <a:solidFill>
              <a:schemeClr val="accent2">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a:solidFill>
                    <a:schemeClr val="accent1"/>
                  </a:solidFill>
                </a:rPr>
                <a:t>Maximal and comfortable reach capacity</a:t>
              </a:r>
            </a:p>
          </p:txBody>
        </p:sp>
        <p:sp>
          <p:nvSpPr>
            <p:cNvPr id="50" name="Rectangle: Rounded Corners 49">
              <a:extLst>
                <a:ext uri="{FF2B5EF4-FFF2-40B4-BE49-F238E27FC236}">
                  <a16:creationId xmlns:a16="http://schemas.microsoft.com/office/drawing/2014/main" id="{CE562281-1731-5C82-A83E-B13123657F9A}"/>
                </a:ext>
              </a:extLst>
            </p:cNvPr>
            <p:cNvSpPr/>
            <p:nvPr/>
          </p:nvSpPr>
          <p:spPr>
            <a:xfrm>
              <a:off x="3201506" y="922552"/>
              <a:ext cx="2822505" cy="523398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3BFE407A-916B-36F4-F0FE-6C66A92D04C4}"/>
                </a:ext>
              </a:extLst>
            </p:cNvPr>
            <p:cNvSpPr/>
            <p:nvPr/>
          </p:nvSpPr>
          <p:spPr>
            <a:xfrm>
              <a:off x="3201504" y="922552"/>
              <a:ext cx="2822505" cy="991974"/>
            </a:xfrm>
            <a:custGeom>
              <a:avLst/>
              <a:gdLst>
                <a:gd name="connsiteX0" fmla="*/ 470427 w 2822505"/>
                <a:gd name="connsiteY0" fmla="*/ 0 h 991974"/>
                <a:gd name="connsiteX1" fmla="*/ 2352078 w 2822505"/>
                <a:gd name="connsiteY1" fmla="*/ 0 h 991974"/>
                <a:gd name="connsiteX2" fmla="*/ 2822505 w 2822505"/>
                <a:gd name="connsiteY2" fmla="*/ 470427 h 991974"/>
                <a:gd name="connsiteX3" fmla="*/ 2822505 w 2822505"/>
                <a:gd name="connsiteY3" fmla="*/ 991974 h 991974"/>
                <a:gd name="connsiteX4" fmla="*/ 0 w 2822505"/>
                <a:gd name="connsiteY4" fmla="*/ 991974 h 991974"/>
                <a:gd name="connsiteX5" fmla="*/ 0 w 2822505"/>
                <a:gd name="connsiteY5" fmla="*/ 470427 h 991974"/>
                <a:gd name="connsiteX6" fmla="*/ 470427 w 2822505"/>
                <a:gd name="connsiteY6" fmla="*/ 0 h 99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2505" h="991974">
                  <a:moveTo>
                    <a:pt x="470427" y="0"/>
                  </a:moveTo>
                  <a:lnTo>
                    <a:pt x="2352078" y="0"/>
                  </a:lnTo>
                  <a:cubicBezTo>
                    <a:pt x="2611888" y="0"/>
                    <a:pt x="2822505" y="210617"/>
                    <a:pt x="2822505" y="470427"/>
                  </a:cubicBezTo>
                  <a:lnTo>
                    <a:pt x="2822505" y="991974"/>
                  </a:lnTo>
                  <a:lnTo>
                    <a:pt x="0" y="991974"/>
                  </a:lnTo>
                  <a:lnTo>
                    <a:pt x="0" y="470427"/>
                  </a:lnTo>
                  <a:cubicBezTo>
                    <a:pt x="0" y="210617"/>
                    <a:pt x="210617" y="0"/>
                    <a:pt x="47042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a:t>Reach</a:t>
              </a:r>
              <a:endParaRPr lang="en-US" b="1"/>
            </a:p>
          </p:txBody>
        </p:sp>
      </p:grpSp>
      <p:sp>
        <p:nvSpPr>
          <p:cNvPr id="81" name="Freeform: Shape 80">
            <a:extLst>
              <a:ext uri="{FF2B5EF4-FFF2-40B4-BE49-F238E27FC236}">
                <a16:creationId xmlns:a16="http://schemas.microsoft.com/office/drawing/2014/main" id="{2FA0802A-5B3F-89B8-FD78-76C936B38102}"/>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82" name="Title 1">
            <a:extLst>
              <a:ext uri="{FF2B5EF4-FFF2-40B4-BE49-F238E27FC236}">
                <a16:creationId xmlns:a16="http://schemas.microsoft.com/office/drawing/2014/main" id="{8B4C7F11-9734-6557-B30D-3CAE1F83E353}"/>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Model Validation</a:t>
            </a:r>
          </a:p>
        </p:txBody>
      </p:sp>
      <p:sp>
        <p:nvSpPr>
          <p:cNvPr id="83" name="Title 1">
            <a:extLst>
              <a:ext uri="{FF2B5EF4-FFF2-40B4-BE49-F238E27FC236}">
                <a16:creationId xmlns:a16="http://schemas.microsoft.com/office/drawing/2014/main" id="{5A442AFC-5D9E-DEB0-6BBB-D61254125CE4}"/>
              </a:ext>
            </a:extLst>
          </p:cNvPr>
          <p:cNvSpPr>
            <a:spLocks noGrp="1"/>
          </p:cNvSpPr>
          <p:nvPr>
            <p:ph type="title"/>
          </p:nvPr>
        </p:nvSpPr>
        <p:spPr>
          <a:xfrm>
            <a:off x="4425245" y="39812"/>
            <a:ext cx="6213390" cy="708763"/>
          </a:xfrm>
        </p:spPr>
        <p:txBody>
          <a:bodyPr/>
          <a:lstStyle/>
          <a:p>
            <a:r>
              <a:rPr lang="en-US" b="0"/>
              <a:t>Evaluation Metrics</a:t>
            </a:r>
          </a:p>
        </p:txBody>
      </p:sp>
      <p:sp>
        <p:nvSpPr>
          <p:cNvPr id="2" name="Slide Number Placeholder 3">
            <a:extLst>
              <a:ext uri="{FF2B5EF4-FFF2-40B4-BE49-F238E27FC236}">
                <a16:creationId xmlns:a16="http://schemas.microsoft.com/office/drawing/2014/main" id="{90C01670-009A-06E5-ECE0-20400F545425}"/>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8</a:t>
            </a:fld>
            <a:endParaRPr lang="en-US"/>
          </a:p>
        </p:txBody>
      </p:sp>
    </p:spTree>
    <p:extLst>
      <p:ext uri="{BB962C8B-B14F-4D97-AF65-F5344CB8AC3E}">
        <p14:creationId xmlns:p14="http://schemas.microsoft.com/office/powerpoint/2010/main" val="3541473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27EEA-C647-2CE9-A8F9-B659DA48530C}"/>
            </a:ext>
          </a:extLst>
        </p:cNvPr>
        <p:cNvGrpSpPr/>
        <p:nvPr/>
      </p:nvGrpSpPr>
      <p:grpSpPr>
        <a:xfrm>
          <a:off x="0" y="0"/>
          <a:ext cx="0" cy="0"/>
          <a:chOff x="0" y="0"/>
          <a:chExt cx="0" cy="0"/>
        </a:xfrm>
      </p:grpSpPr>
      <p:sp>
        <p:nvSpPr>
          <p:cNvPr id="15" name="Freeform: Shape 14">
            <a:extLst>
              <a:ext uri="{FF2B5EF4-FFF2-40B4-BE49-F238E27FC236}">
                <a16:creationId xmlns:a16="http://schemas.microsoft.com/office/drawing/2014/main" id="{5AE9750B-9AC0-C279-B467-81C8F51D132F}"/>
              </a:ext>
            </a:extLst>
          </p:cNvPr>
          <p:cNvSpPr/>
          <p:nvPr/>
        </p:nvSpPr>
        <p:spPr>
          <a:xfrm>
            <a:off x="6167978" y="1914526"/>
            <a:ext cx="2822505" cy="4242014"/>
          </a:xfrm>
          <a:custGeom>
            <a:avLst/>
            <a:gdLst>
              <a:gd name="connsiteX0" fmla="*/ 0 w 2822505"/>
              <a:gd name="connsiteY0" fmla="*/ 0 h 4242014"/>
              <a:gd name="connsiteX1" fmla="*/ 2822505 w 2822505"/>
              <a:gd name="connsiteY1" fmla="*/ 0 h 4242014"/>
              <a:gd name="connsiteX2" fmla="*/ 2822505 w 2822505"/>
              <a:gd name="connsiteY2" fmla="*/ 3771587 h 4242014"/>
              <a:gd name="connsiteX3" fmla="*/ 2352078 w 2822505"/>
              <a:gd name="connsiteY3" fmla="*/ 4242014 h 4242014"/>
              <a:gd name="connsiteX4" fmla="*/ 470427 w 2822505"/>
              <a:gd name="connsiteY4" fmla="*/ 4242014 h 4242014"/>
              <a:gd name="connsiteX5" fmla="*/ 0 w 2822505"/>
              <a:gd name="connsiteY5" fmla="*/ 3771587 h 424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505" h="4242014">
                <a:moveTo>
                  <a:pt x="0" y="0"/>
                </a:moveTo>
                <a:lnTo>
                  <a:pt x="2822505" y="0"/>
                </a:lnTo>
                <a:lnTo>
                  <a:pt x="2822505" y="3771587"/>
                </a:lnTo>
                <a:cubicBezTo>
                  <a:pt x="2822505" y="4031397"/>
                  <a:pt x="2611888" y="4242014"/>
                  <a:pt x="2352078" y="4242014"/>
                </a:cubicBezTo>
                <a:lnTo>
                  <a:pt x="470427" y="4242014"/>
                </a:lnTo>
                <a:cubicBezTo>
                  <a:pt x="210617" y="4242014"/>
                  <a:pt x="0" y="4031397"/>
                  <a:pt x="0" y="3771587"/>
                </a:cubicBezTo>
                <a:close/>
              </a:path>
            </a:pathLst>
          </a:custGeom>
          <a:solidFill>
            <a:schemeClr val="accent2">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ctr"/>
            <a:endParaRPr lang="en-US" sz="600">
              <a:solidFill>
                <a:schemeClr val="accent1"/>
              </a:solidFill>
            </a:endParaRPr>
          </a:p>
          <a:p>
            <a:pPr algn="ctr"/>
            <a:br>
              <a:rPr lang="en-US">
                <a:solidFill>
                  <a:schemeClr val="accent1"/>
                </a:solidFill>
              </a:rPr>
            </a:br>
            <a:r>
              <a:rPr lang="en-US">
                <a:solidFill>
                  <a:schemeClr val="accent1"/>
                </a:solidFill>
              </a:rPr>
              <a:t>Motion capture-</a:t>
            </a:r>
          </a:p>
          <a:p>
            <a:pPr algn="ctr"/>
            <a:r>
              <a:rPr lang="en-US">
                <a:solidFill>
                  <a:schemeClr val="accent1"/>
                </a:solidFill>
              </a:rPr>
              <a:t>Mobility tasks</a:t>
            </a:r>
          </a:p>
          <a:p>
            <a:pPr algn="ctr"/>
            <a:endParaRPr lang="en-US">
              <a:solidFill>
                <a:schemeClr val="accent1"/>
              </a:solidFill>
            </a:endParaRPr>
          </a:p>
          <a:p>
            <a:pPr algn="ctr"/>
            <a:endParaRPr lang="en-US">
              <a:solidFill>
                <a:schemeClr val="accent1"/>
              </a:solidFill>
            </a:endParaRPr>
          </a:p>
        </p:txBody>
      </p:sp>
      <p:pic>
        <p:nvPicPr>
          <p:cNvPr id="28" name="Picture 27" descr="A picture containing person, road&#10;&#10;AI-generated content may be incorrect.">
            <a:extLst>
              <a:ext uri="{FF2B5EF4-FFF2-40B4-BE49-F238E27FC236}">
                <a16:creationId xmlns:a16="http://schemas.microsoft.com/office/drawing/2014/main" id="{6056D859-C993-CAD0-F8E5-E63841AA3EFF}"/>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167969" y="3350626"/>
            <a:ext cx="2821411" cy="2804990"/>
          </a:xfrm>
          <a:custGeom>
            <a:avLst/>
            <a:gdLst>
              <a:gd name="connsiteX0" fmla="*/ 0 w 2821411"/>
              <a:gd name="connsiteY0" fmla="*/ 0 h 2804990"/>
              <a:gd name="connsiteX1" fmla="*/ 2821411 w 2821411"/>
              <a:gd name="connsiteY1" fmla="*/ 0 h 2804990"/>
              <a:gd name="connsiteX2" fmla="*/ 2821411 w 2821411"/>
              <a:gd name="connsiteY2" fmla="*/ 2335487 h 2804990"/>
              <a:gd name="connsiteX3" fmla="*/ 2445792 w 2821411"/>
              <a:gd name="connsiteY3" fmla="*/ 2796357 h 2804990"/>
              <a:gd name="connsiteX4" fmla="*/ 2360150 w 2821411"/>
              <a:gd name="connsiteY4" fmla="*/ 2804990 h 2804990"/>
              <a:gd name="connsiteX5" fmla="*/ 460168 w 2821411"/>
              <a:gd name="connsiteY5" fmla="*/ 2804990 h 2804990"/>
              <a:gd name="connsiteX6" fmla="*/ 374526 w 2821411"/>
              <a:gd name="connsiteY6" fmla="*/ 2796357 h 2804990"/>
              <a:gd name="connsiteX7" fmla="*/ 8464 w 2821411"/>
              <a:gd name="connsiteY7" fmla="*/ 2430295 h 2804990"/>
              <a:gd name="connsiteX8" fmla="*/ 0 w 2821411"/>
              <a:gd name="connsiteY8" fmla="*/ 2346340 h 280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1411" h="2804990">
                <a:moveTo>
                  <a:pt x="0" y="0"/>
                </a:moveTo>
                <a:lnTo>
                  <a:pt x="2821411" y="0"/>
                </a:lnTo>
                <a:lnTo>
                  <a:pt x="2821411" y="2335487"/>
                </a:lnTo>
                <a:cubicBezTo>
                  <a:pt x="2821411" y="2562821"/>
                  <a:pt x="2660157" y="2752491"/>
                  <a:pt x="2445792" y="2796357"/>
                </a:cubicBezTo>
                <a:lnTo>
                  <a:pt x="2360150" y="2804990"/>
                </a:lnTo>
                <a:lnTo>
                  <a:pt x="460168" y="2804990"/>
                </a:lnTo>
                <a:lnTo>
                  <a:pt x="374526" y="2796357"/>
                </a:lnTo>
                <a:cubicBezTo>
                  <a:pt x="190784" y="2758758"/>
                  <a:pt x="46063" y="2614037"/>
                  <a:pt x="8464" y="2430295"/>
                </a:cubicBezTo>
                <a:lnTo>
                  <a:pt x="0" y="2346340"/>
                </a:lnTo>
                <a:close/>
              </a:path>
            </a:pathLst>
          </a:custGeom>
          <a:ln>
            <a:solidFill>
              <a:schemeClr val="accent1"/>
            </a:solidFill>
          </a:ln>
        </p:spPr>
      </p:pic>
      <p:sp>
        <p:nvSpPr>
          <p:cNvPr id="13" name="Freeform: Shape 12">
            <a:extLst>
              <a:ext uri="{FF2B5EF4-FFF2-40B4-BE49-F238E27FC236}">
                <a16:creationId xmlns:a16="http://schemas.microsoft.com/office/drawing/2014/main" id="{0F8B9CFA-E93A-5686-BA20-076627207704}"/>
              </a:ext>
            </a:extLst>
          </p:cNvPr>
          <p:cNvSpPr/>
          <p:nvPr/>
        </p:nvSpPr>
        <p:spPr>
          <a:xfrm>
            <a:off x="235015" y="1914526"/>
            <a:ext cx="2822505" cy="4242014"/>
          </a:xfrm>
          <a:custGeom>
            <a:avLst/>
            <a:gdLst>
              <a:gd name="connsiteX0" fmla="*/ 0 w 2822505"/>
              <a:gd name="connsiteY0" fmla="*/ 0 h 4242014"/>
              <a:gd name="connsiteX1" fmla="*/ 2822505 w 2822505"/>
              <a:gd name="connsiteY1" fmla="*/ 0 h 4242014"/>
              <a:gd name="connsiteX2" fmla="*/ 2822505 w 2822505"/>
              <a:gd name="connsiteY2" fmla="*/ 3771587 h 4242014"/>
              <a:gd name="connsiteX3" fmla="*/ 2352078 w 2822505"/>
              <a:gd name="connsiteY3" fmla="*/ 4242014 h 4242014"/>
              <a:gd name="connsiteX4" fmla="*/ 470427 w 2822505"/>
              <a:gd name="connsiteY4" fmla="*/ 4242014 h 4242014"/>
              <a:gd name="connsiteX5" fmla="*/ 0 w 2822505"/>
              <a:gd name="connsiteY5" fmla="*/ 3771587 h 424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505" h="4242014">
                <a:moveTo>
                  <a:pt x="0" y="0"/>
                </a:moveTo>
                <a:lnTo>
                  <a:pt x="2822505" y="0"/>
                </a:lnTo>
                <a:lnTo>
                  <a:pt x="2822505" y="3771587"/>
                </a:lnTo>
                <a:cubicBezTo>
                  <a:pt x="2822505" y="4031397"/>
                  <a:pt x="2611888" y="4242014"/>
                  <a:pt x="2352078" y="4242014"/>
                </a:cubicBezTo>
                <a:lnTo>
                  <a:pt x="470427" y="4242014"/>
                </a:lnTo>
                <a:cubicBezTo>
                  <a:pt x="210617" y="4242014"/>
                  <a:pt x="0" y="4031397"/>
                  <a:pt x="0" y="3771587"/>
                </a:cubicBezTo>
                <a:close/>
              </a:path>
            </a:pathLst>
          </a:custGeom>
          <a:solidFill>
            <a:schemeClr val="accent2">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ctr"/>
            <a:endParaRPr lang="en-US" sz="600">
              <a:solidFill>
                <a:schemeClr val="accent1"/>
              </a:solidFill>
            </a:endParaRPr>
          </a:p>
          <a:p>
            <a:pPr algn="ctr"/>
            <a:endParaRPr lang="en-US" sz="800">
              <a:solidFill>
                <a:schemeClr val="accent1"/>
              </a:solidFill>
            </a:endParaRPr>
          </a:p>
          <a:p>
            <a:pPr algn="ctr"/>
            <a:endParaRPr lang="en-US">
              <a:solidFill>
                <a:schemeClr val="accent1"/>
              </a:solidFill>
            </a:endParaRPr>
          </a:p>
          <a:p>
            <a:pPr algn="ctr"/>
            <a:r>
              <a:rPr lang="en-US">
                <a:solidFill>
                  <a:schemeClr val="accent1"/>
                </a:solidFill>
              </a:rPr>
              <a:t>Laser scanning</a:t>
            </a:r>
          </a:p>
        </p:txBody>
      </p:sp>
      <p:pic>
        <p:nvPicPr>
          <p:cNvPr id="10" name="Picture 9" descr="A picture containing wall, person, indoor&#10;&#10;AI-generated content may be incorrect.">
            <a:extLst>
              <a:ext uri="{FF2B5EF4-FFF2-40B4-BE49-F238E27FC236}">
                <a16:creationId xmlns:a16="http://schemas.microsoft.com/office/drawing/2014/main" id="{ED417864-9A31-056D-E22E-6C5793839E2D}"/>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235001" y="3351550"/>
            <a:ext cx="2822491" cy="2804066"/>
          </a:xfrm>
          <a:custGeom>
            <a:avLst/>
            <a:gdLst>
              <a:gd name="connsiteX0" fmla="*/ 0 w 2822491"/>
              <a:gd name="connsiteY0" fmla="*/ 0 h 2804066"/>
              <a:gd name="connsiteX1" fmla="*/ 2822491 w 2822491"/>
              <a:gd name="connsiteY1" fmla="*/ 0 h 2804066"/>
              <a:gd name="connsiteX2" fmla="*/ 2822491 w 2822491"/>
              <a:gd name="connsiteY2" fmla="*/ 2348675 h 2804066"/>
              <a:gd name="connsiteX3" fmla="*/ 2535176 w 2822491"/>
              <a:gd name="connsiteY3" fmla="*/ 2782134 h 2804066"/>
              <a:gd name="connsiteX4" fmla="*/ 2464521 w 2822491"/>
              <a:gd name="connsiteY4" fmla="*/ 2804066 h 2804066"/>
              <a:gd name="connsiteX5" fmla="*/ 357956 w 2822491"/>
              <a:gd name="connsiteY5" fmla="*/ 2804066 h 2804066"/>
              <a:gd name="connsiteX6" fmla="*/ 287301 w 2822491"/>
              <a:gd name="connsiteY6" fmla="*/ 2782134 h 2804066"/>
              <a:gd name="connsiteX7" fmla="*/ 9543 w 2822491"/>
              <a:gd name="connsiteY7" fmla="*/ 2443483 h 2804066"/>
              <a:gd name="connsiteX8" fmla="*/ 0 w 2822491"/>
              <a:gd name="connsiteY8" fmla="*/ 2348814 h 2804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22491" h="2804066">
                <a:moveTo>
                  <a:pt x="0" y="0"/>
                </a:moveTo>
                <a:lnTo>
                  <a:pt x="2822491" y="0"/>
                </a:lnTo>
                <a:lnTo>
                  <a:pt x="2822491" y="2348675"/>
                </a:lnTo>
                <a:cubicBezTo>
                  <a:pt x="2822491" y="2543533"/>
                  <a:pt x="2704019" y="2710719"/>
                  <a:pt x="2535176" y="2782134"/>
                </a:cubicBezTo>
                <a:lnTo>
                  <a:pt x="2464521" y="2804066"/>
                </a:lnTo>
                <a:lnTo>
                  <a:pt x="357956" y="2804066"/>
                </a:lnTo>
                <a:lnTo>
                  <a:pt x="287301" y="2782134"/>
                </a:lnTo>
                <a:cubicBezTo>
                  <a:pt x="146599" y="2722622"/>
                  <a:pt x="40876" y="2596601"/>
                  <a:pt x="9543" y="2443483"/>
                </a:cubicBezTo>
                <a:lnTo>
                  <a:pt x="0" y="2348814"/>
                </a:lnTo>
                <a:close/>
              </a:path>
            </a:pathLst>
          </a:custGeom>
          <a:ln>
            <a:solidFill>
              <a:schemeClr val="accent1"/>
            </a:solidFill>
          </a:ln>
        </p:spPr>
      </p:pic>
      <p:sp>
        <p:nvSpPr>
          <p:cNvPr id="14" name="Freeform: Shape 13">
            <a:extLst>
              <a:ext uri="{FF2B5EF4-FFF2-40B4-BE49-F238E27FC236}">
                <a16:creationId xmlns:a16="http://schemas.microsoft.com/office/drawing/2014/main" id="{A939F47D-089A-B06C-2C12-96288F62CF2C}"/>
              </a:ext>
            </a:extLst>
          </p:cNvPr>
          <p:cNvSpPr/>
          <p:nvPr/>
        </p:nvSpPr>
        <p:spPr>
          <a:xfrm>
            <a:off x="3201499" y="1914526"/>
            <a:ext cx="2822505" cy="4242014"/>
          </a:xfrm>
          <a:custGeom>
            <a:avLst/>
            <a:gdLst>
              <a:gd name="connsiteX0" fmla="*/ 0 w 2822505"/>
              <a:gd name="connsiteY0" fmla="*/ 0 h 4242014"/>
              <a:gd name="connsiteX1" fmla="*/ 2822505 w 2822505"/>
              <a:gd name="connsiteY1" fmla="*/ 0 h 4242014"/>
              <a:gd name="connsiteX2" fmla="*/ 2822505 w 2822505"/>
              <a:gd name="connsiteY2" fmla="*/ 3771587 h 4242014"/>
              <a:gd name="connsiteX3" fmla="*/ 2352079 w 2822505"/>
              <a:gd name="connsiteY3" fmla="*/ 4242014 h 4242014"/>
              <a:gd name="connsiteX4" fmla="*/ 470427 w 2822505"/>
              <a:gd name="connsiteY4" fmla="*/ 4242014 h 4242014"/>
              <a:gd name="connsiteX5" fmla="*/ 0 w 2822505"/>
              <a:gd name="connsiteY5" fmla="*/ 3771587 h 424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505" h="4242014">
                <a:moveTo>
                  <a:pt x="0" y="0"/>
                </a:moveTo>
                <a:lnTo>
                  <a:pt x="2822505" y="0"/>
                </a:lnTo>
                <a:lnTo>
                  <a:pt x="2822505" y="3771587"/>
                </a:lnTo>
                <a:cubicBezTo>
                  <a:pt x="2822505" y="4031397"/>
                  <a:pt x="2611888" y="4242014"/>
                  <a:pt x="2352079" y="4242014"/>
                </a:cubicBezTo>
                <a:lnTo>
                  <a:pt x="470427" y="4242014"/>
                </a:lnTo>
                <a:cubicBezTo>
                  <a:pt x="210617" y="4242014"/>
                  <a:pt x="0" y="4031397"/>
                  <a:pt x="0" y="3771587"/>
                </a:cubicBezTo>
                <a:close/>
              </a:path>
            </a:pathLst>
          </a:custGeom>
          <a:solidFill>
            <a:schemeClr val="accent2">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ctr"/>
            <a:endParaRPr lang="en-US" sz="800">
              <a:solidFill>
                <a:schemeClr val="accent1"/>
              </a:solidFill>
            </a:endParaRPr>
          </a:p>
          <a:p>
            <a:pPr algn="ctr"/>
            <a:endParaRPr lang="en-US">
              <a:solidFill>
                <a:schemeClr val="accent1"/>
              </a:solidFill>
            </a:endParaRPr>
          </a:p>
          <a:p>
            <a:pPr algn="ctr"/>
            <a:r>
              <a:rPr lang="en-US">
                <a:solidFill>
                  <a:schemeClr val="accent1"/>
                </a:solidFill>
              </a:rPr>
              <a:t>Motion capture-</a:t>
            </a:r>
          </a:p>
          <a:p>
            <a:pPr algn="ctr"/>
            <a:r>
              <a:rPr lang="en-US">
                <a:solidFill>
                  <a:schemeClr val="accent1"/>
                </a:solidFill>
              </a:rPr>
              <a:t>Reach envelope and tasks</a:t>
            </a:r>
          </a:p>
        </p:txBody>
      </p:sp>
      <p:sp>
        <p:nvSpPr>
          <p:cNvPr id="59" name="Freeform: Shape 58">
            <a:extLst>
              <a:ext uri="{FF2B5EF4-FFF2-40B4-BE49-F238E27FC236}">
                <a16:creationId xmlns:a16="http://schemas.microsoft.com/office/drawing/2014/main" id="{7AC65A18-1EBC-1F84-E308-9E8417BE772B}"/>
              </a:ext>
            </a:extLst>
          </p:cNvPr>
          <p:cNvSpPr/>
          <p:nvPr/>
        </p:nvSpPr>
        <p:spPr>
          <a:xfrm>
            <a:off x="9134477" y="1914526"/>
            <a:ext cx="2822505" cy="4242014"/>
          </a:xfrm>
          <a:custGeom>
            <a:avLst/>
            <a:gdLst>
              <a:gd name="connsiteX0" fmla="*/ 0 w 2822505"/>
              <a:gd name="connsiteY0" fmla="*/ 0 h 4242014"/>
              <a:gd name="connsiteX1" fmla="*/ 2822505 w 2822505"/>
              <a:gd name="connsiteY1" fmla="*/ 0 h 4242014"/>
              <a:gd name="connsiteX2" fmla="*/ 2822505 w 2822505"/>
              <a:gd name="connsiteY2" fmla="*/ 3771587 h 4242014"/>
              <a:gd name="connsiteX3" fmla="*/ 2352078 w 2822505"/>
              <a:gd name="connsiteY3" fmla="*/ 4242014 h 4242014"/>
              <a:gd name="connsiteX4" fmla="*/ 470427 w 2822505"/>
              <a:gd name="connsiteY4" fmla="*/ 4242014 h 4242014"/>
              <a:gd name="connsiteX5" fmla="*/ 0 w 2822505"/>
              <a:gd name="connsiteY5" fmla="*/ 3771587 h 424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2505" h="4242014">
                <a:moveTo>
                  <a:pt x="0" y="0"/>
                </a:moveTo>
                <a:lnTo>
                  <a:pt x="2822505" y="0"/>
                </a:lnTo>
                <a:lnTo>
                  <a:pt x="2822505" y="3771587"/>
                </a:lnTo>
                <a:cubicBezTo>
                  <a:pt x="2822505" y="4031397"/>
                  <a:pt x="2611888" y="4242014"/>
                  <a:pt x="2352078" y="4242014"/>
                </a:cubicBezTo>
                <a:lnTo>
                  <a:pt x="470427" y="4242014"/>
                </a:lnTo>
                <a:cubicBezTo>
                  <a:pt x="210617" y="4242014"/>
                  <a:pt x="0" y="4031397"/>
                  <a:pt x="0" y="3771587"/>
                </a:cubicBezTo>
                <a:close/>
              </a:path>
            </a:pathLst>
          </a:custGeom>
          <a:solidFill>
            <a:schemeClr val="accent2">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ctr"/>
            <a:r>
              <a:rPr lang="en-US">
                <a:solidFill>
                  <a:schemeClr val="accent1"/>
                </a:solidFill>
              </a:rPr>
              <a:t>Subject feedback</a:t>
            </a:r>
          </a:p>
          <a:p>
            <a:pPr algn="ctr"/>
            <a:endParaRPr lang="en-US">
              <a:solidFill>
                <a:schemeClr val="accent1"/>
              </a:solidFill>
            </a:endParaRPr>
          </a:p>
          <a:p>
            <a:pPr algn="ctr"/>
            <a:r>
              <a:rPr lang="en-US">
                <a:solidFill>
                  <a:schemeClr val="accent1"/>
                </a:solidFill>
              </a:rPr>
              <a:t>Questionnaires</a:t>
            </a:r>
          </a:p>
          <a:p>
            <a:pPr algn="ctr"/>
            <a:endParaRPr lang="en-US">
              <a:solidFill>
                <a:schemeClr val="accent1"/>
              </a:solidFill>
            </a:endParaRPr>
          </a:p>
          <a:p>
            <a:pPr algn="ctr"/>
            <a:r>
              <a:rPr lang="en-US">
                <a:solidFill>
                  <a:schemeClr val="accent1"/>
                </a:solidFill>
              </a:rPr>
              <a:t>Subjective contact </a:t>
            </a:r>
            <a:br>
              <a:rPr lang="en-US">
                <a:solidFill>
                  <a:schemeClr val="accent1"/>
                </a:solidFill>
              </a:rPr>
            </a:br>
            <a:r>
              <a:rPr lang="en-US">
                <a:solidFill>
                  <a:schemeClr val="accent1"/>
                </a:solidFill>
              </a:rPr>
              <a:t>pattern mapping</a:t>
            </a:r>
          </a:p>
        </p:txBody>
      </p:sp>
      <p:sp>
        <p:nvSpPr>
          <p:cNvPr id="67" name="Freeform: Shape 66">
            <a:extLst>
              <a:ext uri="{FF2B5EF4-FFF2-40B4-BE49-F238E27FC236}">
                <a16:creationId xmlns:a16="http://schemas.microsoft.com/office/drawing/2014/main" id="{D31EACAD-0EB3-910B-9DC3-1A679E3CBC31}"/>
              </a:ext>
            </a:extLst>
          </p:cNvPr>
          <p:cNvSpPr/>
          <p:nvPr/>
        </p:nvSpPr>
        <p:spPr>
          <a:xfrm>
            <a:off x="235020" y="922552"/>
            <a:ext cx="2822505" cy="991974"/>
          </a:xfrm>
          <a:custGeom>
            <a:avLst/>
            <a:gdLst>
              <a:gd name="connsiteX0" fmla="*/ 470427 w 2822505"/>
              <a:gd name="connsiteY0" fmla="*/ 0 h 991974"/>
              <a:gd name="connsiteX1" fmla="*/ 2352078 w 2822505"/>
              <a:gd name="connsiteY1" fmla="*/ 0 h 991974"/>
              <a:gd name="connsiteX2" fmla="*/ 2822505 w 2822505"/>
              <a:gd name="connsiteY2" fmla="*/ 470427 h 991974"/>
              <a:gd name="connsiteX3" fmla="*/ 2822505 w 2822505"/>
              <a:gd name="connsiteY3" fmla="*/ 991974 h 991974"/>
              <a:gd name="connsiteX4" fmla="*/ 0 w 2822505"/>
              <a:gd name="connsiteY4" fmla="*/ 991974 h 991974"/>
              <a:gd name="connsiteX5" fmla="*/ 0 w 2822505"/>
              <a:gd name="connsiteY5" fmla="*/ 470427 h 991974"/>
              <a:gd name="connsiteX6" fmla="*/ 470427 w 2822505"/>
              <a:gd name="connsiteY6" fmla="*/ 0 h 99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2505" h="991974">
                <a:moveTo>
                  <a:pt x="470427" y="0"/>
                </a:moveTo>
                <a:lnTo>
                  <a:pt x="2352078" y="0"/>
                </a:lnTo>
                <a:cubicBezTo>
                  <a:pt x="2611888" y="0"/>
                  <a:pt x="2822505" y="210617"/>
                  <a:pt x="2822505" y="470427"/>
                </a:cubicBezTo>
                <a:lnTo>
                  <a:pt x="2822505" y="991974"/>
                </a:lnTo>
                <a:lnTo>
                  <a:pt x="0" y="991974"/>
                </a:lnTo>
                <a:lnTo>
                  <a:pt x="0" y="470427"/>
                </a:lnTo>
                <a:cubicBezTo>
                  <a:pt x="0" y="210617"/>
                  <a:pt x="210617" y="0"/>
                  <a:pt x="47042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a:t>Indexing</a:t>
            </a:r>
            <a:endParaRPr lang="en-US" b="1"/>
          </a:p>
        </p:txBody>
      </p:sp>
      <p:sp>
        <p:nvSpPr>
          <p:cNvPr id="69" name="Freeform: Shape 68">
            <a:extLst>
              <a:ext uri="{FF2B5EF4-FFF2-40B4-BE49-F238E27FC236}">
                <a16:creationId xmlns:a16="http://schemas.microsoft.com/office/drawing/2014/main" id="{3B2080A7-5092-321B-A5F6-0C5EF47D21F2}"/>
              </a:ext>
            </a:extLst>
          </p:cNvPr>
          <p:cNvSpPr/>
          <p:nvPr/>
        </p:nvSpPr>
        <p:spPr>
          <a:xfrm>
            <a:off x="6167992" y="922552"/>
            <a:ext cx="2822505" cy="991974"/>
          </a:xfrm>
          <a:custGeom>
            <a:avLst/>
            <a:gdLst>
              <a:gd name="connsiteX0" fmla="*/ 470427 w 2822505"/>
              <a:gd name="connsiteY0" fmla="*/ 0 h 991974"/>
              <a:gd name="connsiteX1" fmla="*/ 2352078 w 2822505"/>
              <a:gd name="connsiteY1" fmla="*/ 0 h 991974"/>
              <a:gd name="connsiteX2" fmla="*/ 2822505 w 2822505"/>
              <a:gd name="connsiteY2" fmla="*/ 470427 h 991974"/>
              <a:gd name="connsiteX3" fmla="*/ 2822505 w 2822505"/>
              <a:gd name="connsiteY3" fmla="*/ 991974 h 991974"/>
              <a:gd name="connsiteX4" fmla="*/ 0 w 2822505"/>
              <a:gd name="connsiteY4" fmla="*/ 991974 h 991974"/>
              <a:gd name="connsiteX5" fmla="*/ 0 w 2822505"/>
              <a:gd name="connsiteY5" fmla="*/ 470427 h 991974"/>
              <a:gd name="connsiteX6" fmla="*/ 470427 w 2822505"/>
              <a:gd name="connsiteY6" fmla="*/ 0 h 99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2505" h="991974">
                <a:moveTo>
                  <a:pt x="470427" y="0"/>
                </a:moveTo>
                <a:lnTo>
                  <a:pt x="2352078" y="0"/>
                </a:lnTo>
                <a:cubicBezTo>
                  <a:pt x="2611888" y="0"/>
                  <a:pt x="2822505" y="210617"/>
                  <a:pt x="2822505" y="470427"/>
                </a:cubicBezTo>
                <a:lnTo>
                  <a:pt x="2822505" y="991974"/>
                </a:lnTo>
                <a:lnTo>
                  <a:pt x="0" y="991974"/>
                </a:lnTo>
                <a:lnTo>
                  <a:pt x="0" y="470427"/>
                </a:lnTo>
                <a:cubicBezTo>
                  <a:pt x="0" y="210617"/>
                  <a:pt x="210617" y="0"/>
                  <a:pt x="47042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b="1"/>
              <a:t>Functional Mobility</a:t>
            </a:r>
          </a:p>
        </p:txBody>
      </p:sp>
      <p:sp>
        <p:nvSpPr>
          <p:cNvPr id="70" name="Freeform: Shape 69">
            <a:extLst>
              <a:ext uri="{FF2B5EF4-FFF2-40B4-BE49-F238E27FC236}">
                <a16:creationId xmlns:a16="http://schemas.microsoft.com/office/drawing/2014/main" id="{644F6A64-A498-DB77-4DFF-6F7DEA119FDC}"/>
              </a:ext>
            </a:extLst>
          </p:cNvPr>
          <p:cNvSpPr/>
          <p:nvPr/>
        </p:nvSpPr>
        <p:spPr>
          <a:xfrm>
            <a:off x="9134477" y="922552"/>
            <a:ext cx="2822505" cy="991974"/>
          </a:xfrm>
          <a:custGeom>
            <a:avLst/>
            <a:gdLst>
              <a:gd name="connsiteX0" fmla="*/ 470427 w 2822505"/>
              <a:gd name="connsiteY0" fmla="*/ 0 h 991974"/>
              <a:gd name="connsiteX1" fmla="*/ 2352078 w 2822505"/>
              <a:gd name="connsiteY1" fmla="*/ 0 h 991974"/>
              <a:gd name="connsiteX2" fmla="*/ 2822505 w 2822505"/>
              <a:gd name="connsiteY2" fmla="*/ 470427 h 991974"/>
              <a:gd name="connsiteX3" fmla="*/ 2822505 w 2822505"/>
              <a:gd name="connsiteY3" fmla="*/ 991974 h 991974"/>
              <a:gd name="connsiteX4" fmla="*/ 0 w 2822505"/>
              <a:gd name="connsiteY4" fmla="*/ 991974 h 991974"/>
              <a:gd name="connsiteX5" fmla="*/ 0 w 2822505"/>
              <a:gd name="connsiteY5" fmla="*/ 470427 h 991974"/>
              <a:gd name="connsiteX6" fmla="*/ 470427 w 2822505"/>
              <a:gd name="connsiteY6" fmla="*/ 0 h 99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2505" h="991974">
                <a:moveTo>
                  <a:pt x="470427" y="0"/>
                </a:moveTo>
                <a:lnTo>
                  <a:pt x="2352078" y="0"/>
                </a:lnTo>
                <a:cubicBezTo>
                  <a:pt x="2611888" y="0"/>
                  <a:pt x="2822505" y="210617"/>
                  <a:pt x="2822505" y="470427"/>
                </a:cubicBezTo>
                <a:lnTo>
                  <a:pt x="2822505" y="991974"/>
                </a:lnTo>
                <a:lnTo>
                  <a:pt x="0" y="991974"/>
                </a:lnTo>
                <a:lnTo>
                  <a:pt x="0" y="470427"/>
                </a:lnTo>
                <a:cubicBezTo>
                  <a:pt x="0" y="210617"/>
                  <a:pt x="210617" y="0"/>
                  <a:pt x="47042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b="1"/>
              <a:t>Subjective Experience</a:t>
            </a:r>
          </a:p>
        </p:txBody>
      </p:sp>
      <p:sp>
        <p:nvSpPr>
          <p:cNvPr id="72" name="Freeform: Shape 71">
            <a:extLst>
              <a:ext uri="{FF2B5EF4-FFF2-40B4-BE49-F238E27FC236}">
                <a16:creationId xmlns:a16="http://schemas.microsoft.com/office/drawing/2014/main" id="{FAE420B1-AC2F-6346-4D78-9536DFCE9E26}"/>
              </a:ext>
            </a:extLst>
          </p:cNvPr>
          <p:cNvSpPr/>
          <p:nvPr/>
        </p:nvSpPr>
        <p:spPr>
          <a:xfrm>
            <a:off x="3201504" y="922552"/>
            <a:ext cx="2822505" cy="991974"/>
          </a:xfrm>
          <a:custGeom>
            <a:avLst/>
            <a:gdLst>
              <a:gd name="connsiteX0" fmla="*/ 470427 w 2822505"/>
              <a:gd name="connsiteY0" fmla="*/ 0 h 991974"/>
              <a:gd name="connsiteX1" fmla="*/ 2352078 w 2822505"/>
              <a:gd name="connsiteY1" fmla="*/ 0 h 991974"/>
              <a:gd name="connsiteX2" fmla="*/ 2822505 w 2822505"/>
              <a:gd name="connsiteY2" fmla="*/ 470427 h 991974"/>
              <a:gd name="connsiteX3" fmla="*/ 2822505 w 2822505"/>
              <a:gd name="connsiteY3" fmla="*/ 991974 h 991974"/>
              <a:gd name="connsiteX4" fmla="*/ 0 w 2822505"/>
              <a:gd name="connsiteY4" fmla="*/ 991974 h 991974"/>
              <a:gd name="connsiteX5" fmla="*/ 0 w 2822505"/>
              <a:gd name="connsiteY5" fmla="*/ 470427 h 991974"/>
              <a:gd name="connsiteX6" fmla="*/ 470427 w 2822505"/>
              <a:gd name="connsiteY6" fmla="*/ 0 h 991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2505" h="991974">
                <a:moveTo>
                  <a:pt x="470427" y="0"/>
                </a:moveTo>
                <a:lnTo>
                  <a:pt x="2352078" y="0"/>
                </a:lnTo>
                <a:cubicBezTo>
                  <a:pt x="2611888" y="0"/>
                  <a:pt x="2822505" y="210617"/>
                  <a:pt x="2822505" y="470427"/>
                </a:cubicBezTo>
                <a:lnTo>
                  <a:pt x="2822505" y="991974"/>
                </a:lnTo>
                <a:lnTo>
                  <a:pt x="0" y="991974"/>
                </a:lnTo>
                <a:lnTo>
                  <a:pt x="0" y="470427"/>
                </a:lnTo>
                <a:cubicBezTo>
                  <a:pt x="0" y="210617"/>
                  <a:pt x="210617" y="0"/>
                  <a:pt x="470427" y="0"/>
                </a:cubicBezTo>
                <a:close/>
              </a:path>
            </a:pathLst>
          </a:cu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sz="2000" b="1"/>
              <a:t>Reach</a:t>
            </a:r>
            <a:endParaRPr lang="en-US" b="1"/>
          </a:p>
        </p:txBody>
      </p:sp>
      <p:sp>
        <p:nvSpPr>
          <p:cNvPr id="23" name="Freeform: Shape 22">
            <a:extLst>
              <a:ext uri="{FF2B5EF4-FFF2-40B4-BE49-F238E27FC236}">
                <a16:creationId xmlns:a16="http://schemas.microsoft.com/office/drawing/2014/main" id="{31B6C8FA-1FB5-9A0C-FDA0-30FCF697C1FB}"/>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24" name="Title 1">
            <a:extLst>
              <a:ext uri="{FF2B5EF4-FFF2-40B4-BE49-F238E27FC236}">
                <a16:creationId xmlns:a16="http://schemas.microsoft.com/office/drawing/2014/main" id="{C8265092-28E3-39A3-4BBE-723FF8A593A5}"/>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Model Validation</a:t>
            </a:r>
          </a:p>
        </p:txBody>
      </p:sp>
      <p:sp>
        <p:nvSpPr>
          <p:cNvPr id="25" name="Title 1">
            <a:extLst>
              <a:ext uri="{FF2B5EF4-FFF2-40B4-BE49-F238E27FC236}">
                <a16:creationId xmlns:a16="http://schemas.microsoft.com/office/drawing/2014/main" id="{593687B9-13A2-5308-FB5E-434E4F570BB5}"/>
              </a:ext>
            </a:extLst>
          </p:cNvPr>
          <p:cNvSpPr>
            <a:spLocks noGrp="1"/>
          </p:cNvSpPr>
          <p:nvPr>
            <p:ph type="title"/>
          </p:nvPr>
        </p:nvSpPr>
        <p:spPr>
          <a:xfrm>
            <a:off x="4425245" y="39812"/>
            <a:ext cx="6213390" cy="708763"/>
          </a:xfrm>
        </p:spPr>
        <p:txBody>
          <a:bodyPr/>
          <a:lstStyle/>
          <a:p>
            <a:r>
              <a:rPr lang="en-US" b="0"/>
              <a:t>Data Collection</a:t>
            </a:r>
          </a:p>
        </p:txBody>
      </p:sp>
      <p:sp>
        <p:nvSpPr>
          <p:cNvPr id="2" name="Slide Number Placeholder 3">
            <a:extLst>
              <a:ext uri="{FF2B5EF4-FFF2-40B4-BE49-F238E27FC236}">
                <a16:creationId xmlns:a16="http://schemas.microsoft.com/office/drawing/2014/main" id="{C1BE53BB-C6E3-E905-369D-9127B3559681}"/>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9</a:t>
            </a:fld>
            <a:endParaRPr lang="en-US"/>
          </a:p>
        </p:txBody>
      </p:sp>
      <p:sp>
        <p:nvSpPr>
          <p:cNvPr id="49" name="Rectangle: Rounded Corners 48">
            <a:extLst>
              <a:ext uri="{FF2B5EF4-FFF2-40B4-BE49-F238E27FC236}">
                <a16:creationId xmlns:a16="http://schemas.microsoft.com/office/drawing/2014/main" id="{C9D9ACF8-E7CA-9487-03BE-EE0C7CE6D240}"/>
              </a:ext>
            </a:extLst>
          </p:cNvPr>
          <p:cNvSpPr/>
          <p:nvPr/>
        </p:nvSpPr>
        <p:spPr>
          <a:xfrm>
            <a:off x="235020" y="922552"/>
            <a:ext cx="2822505" cy="523398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p>
        </p:txBody>
      </p:sp>
      <p:pic>
        <p:nvPicPr>
          <p:cNvPr id="21" name="Picture 20" descr="A picture containing equipment&#10;&#10;AI-generated content may be incorrect.">
            <a:extLst>
              <a:ext uri="{FF2B5EF4-FFF2-40B4-BE49-F238E27FC236}">
                <a16:creationId xmlns:a16="http://schemas.microsoft.com/office/drawing/2014/main" id="{C23C89DD-4589-33D8-A2EA-9100F89566D5}"/>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3201494" y="3351550"/>
            <a:ext cx="2822505" cy="2804990"/>
          </a:xfrm>
          <a:custGeom>
            <a:avLst/>
            <a:gdLst>
              <a:gd name="connsiteX0" fmla="*/ 0 w 2822505"/>
              <a:gd name="connsiteY0" fmla="*/ 0 h 2804990"/>
              <a:gd name="connsiteX1" fmla="*/ 2822505 w 2822505"/>
              <a:gd name="connsiteY1" fmla="*/ 0 h 2804990"/>
              <a:gd name="connsiteX2" fmla="*/ 2822505 w 2822505"/>
              <a:gd name="connsiteY2" fmla="*/ 2348675 h 2804990"/>
              <a:gd name="connsiteX3" fmla="*/ 2535190 w 2822505"/>
              <a:gd name="connsiteY3" fmla="*/ 2782134 h 2804990"/>
              <a:gd name="connsiteX4" fmla="*/ 2461559 w 2822505"/>
              <a:gd name="connsiteY4" fmla="*/ 2804990 h 2804990"/>
              <a:gd name="connsiteX5" fmla="*/ 360947 w 2822505"/>
              <a:gd name="connsiteY5" fmla="*/ 2804990 h 2804990"/>
              <a:gd name="connsiteX6" fmla="*/ 287316 w 2822505"/>
              <a:gd name="connsiteY6" fmla="*/ 2782134 h 2804990"/>
              <a:gd name="connsiteX7" fmla="*/ 0 w 2822505"/>
              <a:gd name="connsiteY7" fmla="*/ 2348675 h 2804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2505" h="2804990">
                <a:moveTo>
                  <a:pt x="0" y="0"/>
                </a:moveTo>
                <a:lnTo>
                  <a:pt x="2822505" y="0"/>
                </a:lnTo>
                <a:lnTo>
                  <a:pt x="2822505" y="2348675"/>
                </a:lnTo>
                <a:cubicBezTo>
                  <a:pt x="2822505" y="2543533"/>
                  <a:pt x="2704033" y="2710719"/>
                  <a:pt x="2535190" y="2782134"/>
                </a:cubicBezTo>
                <a:lnTo>
                  <a:pt x="2461559" y="2804990"/>
                </a:lnTo>
                <a:lnTo>
                  <a:pt x="360947" y="2804990"/>
                </a:lnTo>
                <a:lnTo>
                  <a:pt x="287316" y="2782134"/>
                </a:lnTo>
                <a:cubicBezTo>
                  <a:pt x="118472" y="2710719"/>
                  <a:pt x="0" y="2543533"/>
                  <a:pt x="0" y="2348675"/>
                </a:cubicBezTo>
                <a:close/>
              </a:path>
            </a:pathLst>
          </a:custGeom>
          <a:ln>
            <a:solidFill>
              <a:schemeClr val="accent1"/>
            </a:solidFill>
          </a:ln>
        </p:spPr>
      </p:pic>
      <p:sp>
        <p:nvSpPr>
          <p:cNvPr id="50" name="Rectangle: Rounded Corners 49">
            <a:extLst>
              <a:ext uri="{FF2B5EF4-FFF2-40B4-BE49-F238E27FC236}">
                <a16:creationId xmlns:a16="http://schemas.microsoft.com/office/drawing/2014/main" id="{DCA23EE3-78F7-6983-77A7-DDF97C3A140E}"/>
              </a:ext>
            </a:extLst>
          </p:cNvPr>
          <p:cNvSpPr/>
          <p:nvPr/>
        </p:nvSpPr>
        <p:spPr>
          <a:xfrm>
            <a:off x="3201506" y="922552"/>
            <a:ext cx="2822505" cy="523398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p>
        </p:txBody>
      </p:sp>
      <p:sp>
        <p:nvSpPr>
          <p:cNvPr id="51" name="Rectangle: Rounded Corners 50">
            <a:extLst>
              <a:ext uri="{FF2B5EF4-FFF2-40B4-BE49-F238E27FC236}">
                <a16:creationId xmlns:a16="http://schemas.microsoft.com/office/drawing/2014/main" id="{FFF2285D-2E80-8D3D-0DF4-56D639935F88}"/>
              </a:ext>
            </a:extLst>
          </p:cNvPr>
          <p:cNvSpPr/>
          <p:nvPr/>
        </p:nvSpPr>
        <p:spPr>
          <a:xfrm>
            <a:off x="6167992" y="922552"/>
            <a:ext cx="2822505" cy="523398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p>
        </p:txBody>
      </p:sp>
      <p:pic>
        <p:nvPicPr>
          <p:cNvPr id="32" name="Picture 31" descr="A person using a tablet&#10;&#10;AI-generated content may be incorrect.">
            <a:extLst>
              <a:ext uri="{FF2B5EF4-FFF2-40B4-BE49-F238E27FC236}">
                <a16:creationId xmlns:a16="http://schemas.microsoft.com/office/drawing/2014/main" id="{BCDD76E2-CA58-1888-D9BE-5A336DDB56FF}"/>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9133338" y="3694610"/>
            <a:ext cx="2821411" cy="2461930"/>
          </a:xfrm>
          <a:custGeom>
            <a:avLst/>
            <a:gdLst>
              <a:gd name="connsiteX0" fmla="*/ 0 w 2821411"/>
              <a:gd name="connsiteY0" fmla="*/ 0 h 2461930"/>
              <a:gd name="connsiteX1" fmla="*/ 2821411 w 2821411"/>
              <a:gd name="connsiteY1" fmla="*/ 0 h 2461930"/>
              <a:gd name="connsiteX2" fmla="*/ 2821411 w 2821411"/>
              <a:gd name="connsiteY2" fmla="*/ 2002355 h 2461930"/>
              <a:gd name="connsiteX3" fmla="*/ 2812948 w 2821411"/>
              <a:gd name="connsiteY3" fmla="*/ 2086311 h 2461930"/>
              <a:gd name="connsiteX4" fmla="*/ 2352078 w 2821411"/>
              <a:gd name="connsiteY4" fmla="*/ 2461930 h 2461930"/>
              <a:gd name="connsiteX5" fmla="*/ 470427 w 2821411"/>
              <a:gd name="connsiteY5" fmla="*/ 2461930 h 2461930"/>
              <a:gd name="connsiteX6" fmla="*/ 0 w 2821411"/>
              <a:gd name="connsiteY6" fmla="*/ 1991503 h 246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1411" h="2461930">
                <a:moveTo>
                  <a:pt x="0" y="0"/>
                </a:moveTo>
                <a:lnTo>
                  <a:pt x="2821411" y="0"/>
                </a:lnTo>
                <a:lnTo>
                  <a:pt x="2821411" y="2002355"/>
                </a:lnTo>
                <a:lnTo>
                  <a:pt x="2812948" y="2086311"/>
                </a:lnTo>
                <a:cubicBezTo>
                  <a:pt x="2769082" y="2300677"/>
                  <a:pt x="2579412" y="2461930"/>
                  <a:pt x="2352078" y="2461930"/>
                </a:cubicBezTo>
                <a:lnTo>
                  <a:pt x="470427" y="2461930"/>
                </a:lnTo>
                <a:cubicBezTo>
                  <a:pt x="210617" y="2461930"/>
                  <a:pt x="0" y="2251313"/>
                  <a:pt x="0" y="1991503"/>
                </a:cubicBezTo>
                <a:close/>
              </a:path>
            </a:pathLst>
          </a:custGeom>
          <a:ln>
            <a:solidFill>
              <a:schemeClr val="accent1"/>
            </a:solidFill>
          </a:ln>
        </p:spPr>
      </p:pic>
      <p:sp>
        <p:nvSpPr>
          <p:cNvPr id="52" name="Rectangle: Rounded Corners 51">
            <a:extLst>
              <a:ext uri="{FF2B5EF4-FFF2-40B4-BE49-F238E27FC236}">
                <a16:creationId xmlns:a16="http://schemas.microsoft.com/office/drawing/2014/main" id="{7EA013B8-1EC0-8102-9DA8-222DD28F37C2}"/>
              </a:ext>
            </a:extLst>
          </p:cNvPr>
          <p:cNvSpPr/>
          <p:nvPr/>
        </p:nvSpPr>
        <p:spPr>
          <a:xfrm>
            <a:off x="9134477" y="922552"/>
            <a:ext cx="2822505" cy="523398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707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C2DAFC8-7335-7042-11B8-CE4A9365DECD}"/>
              </a:ext>
            </a:extLst>
          </p:cNvPr>
          <p:cNvSpPr txBox="1"/>
          <p:nvPr/>
        </p:nvSpPr>
        <p:spPr>
          <a:xfrm>
            <a:off x="4124437" y="5422349"/>
            <a:ext cx="3674058" cy="646331"/>
          </a:xfrm>
          <a:prstGeom prst="rect">
            <a:avLst/>
          </a:prstGeom>
          <a:noFill/>
        </p:spPr>
        <p:txBody>
          <a:bodyPr wrap="square" rtlCol="0">
            <a:spAutoFit/>
          </a:bodyPr>
          <a:lstStyle/>
          <a:p>
            <a:pPr algn="ctr"/>
            <a:r>
              <a:rPr lang="en-US"/>
              <a:t>HUT geometry overlaid with scan of subject wearing HUT</a:t>
            </a:r>
          </a:p>
        </p:txBody>
      </p:sp>
      <p:sp>
        <p:nvSpPr>
          <p:cNvPr id="11" name="TextBox 10">
            <a:extLst>
              <a:ext uri="{FF2B5EF4-FFF2-40B4-BE49-F238E27FC236}">
                <a16:creationId xmlns:a16="http://schemas.microsoft.com/office/drawing/2014/main" id="{6CDAD8BB-542B-4592-CF15-2A560C6929E1}"/>
              </a:ext>
            </a:extLst>
          </p:cNvPr>
          <p:cNvSpPr txBox="1"/>
          <p:nvPr/>
        </p:nvSpPr>
        <p:spPr>
          <a:xfrm>
            <a:off x="228890" y="5423513"/>
            <a:ext cx="3674058" cy="369332"/>
          </a:xfrm>
          <a:prstGeom prst="rect">
            <a:avLst/>
          </a:prstGeom>
          <a:noFill/>
        </p:spPr>
        <p:txBody>
          <a:bodyPr wrap="square" rtlCol="0">
            <a:spAutoFit/>
          </a:bodyPr>
          <a:lstStyle/>
          <a:p>
            <a:pPr algn="ctr"/>
            <a:r>
              <a:rPr lang="en-US"/>
              <a:t>Model predicted indexing</a:t>
            </a:r>
          </a:p>
        </p:txBody>
      </p:sp>
      <p:sp>
        <p:nvSpPr>
          <p:cNvPr id="12" name="TextBox 11">
            <a:extLst>
              <a:ext uri="{FF2B5EF4-FFF2-40B4-BE49-F238E27FC236}">
                <a16:creationId xmlns:a16="http://schemas.microsoft.com/office/drawing/2014/main" id="{E728FB59-80FD-CA13-6F27-0D82FC9D6BF2}"/>
              </a:ext>
            </a:extLst>
          </p:cNvPr>
          <p:cNvSpPr txBox="1"/>
          <p:nvPr/>
        </p:nvSpPr>
        <p:spPr>
          <a:xfrm>
            <a:off x="8067564" y="5467148"/>
            <a:ext cx="3674058" cy="646331"/>
          </a:xfrm>
          <a:prstGeom prst="rect">
            <a:avLst/>
          </a:prstGeom>
          <a:noFill/>
        </p:spPr>
        <p:txBody>
          <a:bodyPr wrap="square" rtlCol="0">
            <a:spAutoFit/>
          </a:bodyPr>
          <a:lstStyle/>
          <a:p>
            <a:pPr algn="ctr"/>
            <a:r>
              <a:rPr lang="en-US"/>
              <a:t>Comparison of model prediction vs. actual HUT placement</a:t>
            </a:r>
          </a:p>
        </p:txBody>
      </p:sp>
      <p:sp>
        <p:nvSpPr>
          <p:cNvPr id="13" name="Freeform: Shape 12">
            <a:extLst>
              <a:ext uri="{FF2B5EF4-FFF2-40B4-BE49-F238E27FC236}">
                <a16:creationId xmlns:a16="http://schemas.microsoft.com/office/drawing/2014/main" id="{44E371A6-7F4B-3510-2D93-78DC769C7213}"/>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4" name="Title 1">
            <a:extLst>
              <a:ext uri="{FF2B5EF4-FFF2-40B4-BE49-F238E27FC236}">
                <a16:creationId xmlns:a16="http://schemas.microsoft.com/office/drawing/2014/main" id="{A5C23C44-5656-5389-8E0E-96BAA8A86CA9}"/>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Data and Analysis</a:t>
            </a:r>
          </a:p>
        </p:txBody>
      </p:sp>
      <p:sp>
        <p:nvSpPr>
          <p:cNvPr id="15" name="Title 1">
            <a:extLst>
              <a:ext uri="{FF2B5EF4-FFF2-40B4-BE49-F238E27FC236}">
                <a16:creationId xmlns:a16="http://schemas.microsoft.com/office/drawing/2014/main" id="{ECC48B75-212B-C0C7-A760-9A36A1AFA91B}"/>
              </a:ext>
            </a:extLst>
          </p:cNvPr>
          <p:cNvSpPr txBox="1">
            <a:spLocks/>
          </p:cNvSpPr>
          <p:nvPr/>
        </p:nvSpPr>
        <p:spPr>
          <a:xfrm>
            <a:off x="4425245" y="39812"/>
            <a:ext cx="6213390"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r>
              <a:rPr lang="en-US" b="0"/>
              <a:t>Indexing</a:t>
            </a:r>
          </a:p>
        </p:txBody>
      </p:sp>
      <p:pic>
        <p:nvPicPr>
          <p:cNvPr id="19" name="Picture 18">
            <a:extLst>
              <a:ext uri="{FF2B5EF4-FFF2-40B4-BE49-F238E27FC236}">
                <a16:creationId xmlns:a16="http://schemas.microsoft.com/office/drawing/2014/main" id="{AB8EDC3E-C561-2DEC-42EB-8D9FF2518985}"/>
              </a:ext>
            </a:extLst>
          </p:cNvPr>
          <p:cNvPicPr>
            <a:picLocks noChangeAspect="1"/>
          </p:cNvPicPr>
          <p:nvPr/>
        </p:nvPicPr>
        <p:blipFill>
          <a:blip r:embed="rId3"/>
          <a:stretch>
            <a:fillRect/>
          </a:stretch>
        </p:blipFill>
        <p:spPr>
          <a:xfrm>
            <a:off x="259334" y="1187101"/>
            <a:ext cx="3613169" cy="4235248"/>
          </a:xfrm>
          <a:prstGeom prst="rect">
            <a:avLst/>
          </a:prstGeom>
        </p:spPr>
      </p:pic>
      <p:pic>
        <p:nvPicPr>
          <p:cNvPr id="21" name="Picture 20">
            <a:extLst>
              <a:ext uri="{FF2B5EF4-FFF2-40B4-BE49-F238E27FC236}">
                <a16:creationId xmlns:a16="http://schemas.microsoft.com/office/drawing/2014/main" id="{8ACABE19-E419-1B06-8FFE-60B961426FC1}"/>
              </a:ext>
            </a:extLst>
          </p:cNvPr>
          <p:cNvPicPr>
            <a:picLocks noChangeAspect="1"/>
          </p:cNvPicPr>
          <p:nvPr/>
        </p:nvPicPr>
        <p:blipFill>
          <a:blip r:embed="rId4"/>
          <a:stretch>
            <a:fillRect/>
          </a:stretch>
        </p:blipFill>
        <p:spPr>
          <a:xfrm>
            <a:off x="3946087" y="1164080"/>
            <a:ext cx="3972479" cy="4258269"/>
          </a:xfrm>
          <a:prstGeom prst="rect">
            <a:avLst/>
          </a:prstGeom>
        </p:spPr>
      </p:pic>
      <p:pic>
        <p:nvPicPr>
          <p:cNvPr id="23" name="Picture 22">
            <a:extLst>
              <a:ext uri="{FF2B5EF4-FFF2-40B4-BE49-F238E27FC236}">
                <a16:creationId xmlns:a16="http://schemas.microsoft.com/office/drawing/2014/main" id="{BE966986-2420-6BEE-DFD7-490E93C44B8D}"/>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8404622" y="2289930"/>
            <a:ext cx="2716568" cy="3132419"/>
          </a:xfrm>
          <a:prstGeom prst="rect">
            <a:avLst/>
          </a:prstGeom>
        </p:spPr>
      </p:pic>
      <p:sp>
        <p:nvSpPr>
          <p:cNvPr id="24" name="Slide Number Placeholder 3">
            <a:extLst>
              <a:ext uri="{FF2B5EF4-FFF2-40B4-BE49-F238E27FC236}">
                <a16:creationId xmlns:a16="http://schemas.microsoft.com/office/drawing/2014/main" id="{84A044F7-E25F-7F48-9A8B-CDD433CD231A}"/>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10</a:t>
            </a:fld>
            <a:endParaRPr lang="en-US"/>
          </a:p>
        </p:txBody>
      </p:sp>
    </p:spTree>
    <p:extLst>
      <p:ext uri="{BB962C8B-B14F-4D97-AF65-F5344CB8AC3E}">
        <p14:creationId xmlns:p14="http://schemas.microsoft.com/office/powerpoint/2010/main" val="1638336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3572F-177C-5E4A-9F9C-FB51C7CC176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8DF32D76-1F67-0EAF-EF0D-9075ABCB63A2}"/>
              </a:ext>
            </a:extLst>
          </p:cNvPr>
          <p:cNvPicPr>
            <a:picLocks noChangeAspect="1"/>
          </p:cNvPicPr>
          <p:nvPr/>
        </p:nvPicPr>
        <p:blipFill>
          <a:blip r:embed="rId3"/>
          <a:stretch>
            <a:fillRect/>
          </a:stretch>
        </p:blipFill>
        <p:spPr>
          <a:xfrm>
            <a:off x="4283195" y="1043898"/>
            <a:ext cx="3543498" cy="4108199"/>
          </a:xfrm>
          <a:prstGeom prst="rect">
            <a:avLst/>
          </a:prstGeom>
        </p:spPr>
      </p:pic>
      <p:pic>
        <p:nvPicPr>
          <p:cNvPr id="15" name="Picture 14">
            <a:extLst>
              <a:ext uri="{FF2B5EF4-FFF2-40B4-BE49-F238E27FC236}">
                <a16:creationId xmlns:a16="http://schemas.microsoft.com/office/drawing/2014/main" id="{66A5AD15-350C-C9EA-0914-81E8ED50897C}"/>
              </a:ext>
            </a:extLst>
          </p:cNvPr>
          <p:cNvPicPr>
            <a:picLocks noChangeAspect="1"/>
          </p:cNvPicPr>
          <p:nvPr/>
        </p:nvPicPr>
        <p:blipFill>
          <a:blip r:embed="rId4">
            <a:alphaModFix/>
          </a:blip>
          <a:stretch>
            <a:fillRect/>
          </a:stretch>
        </p:blipFill>
        <p:spPr>
          <a:xfrm>
            <a:off x="8121864" y="1021863"/>
            <a:ext cx="3706386" cy="4152268"/>
          </a:xfrm>
          <a:prstGeom prst="rect">
            <a:avLst/>
          </a:prstGeom>
        </p:spPr>
      </p:pic>
      <p:sp>
        <p:nvSpPr>
          <p:cNvPr id="19" name="TextBox 18">
            <a:extLst>
              <a:ext uri="{FF2B5EF4-FFF2-40B4-BE49-F238E27FC236}">
                <a16:creationId xmlns:a16="http://schemas.microsoft.com/office/drawing/2014/main" id="{0F5A45B7-4F79-3A5D-E5F4-71DEC5536ACD}"/>
              </a:ext>
            </a:extLst>
          </p:cNvPr>
          <p:cNvSpPr txBox="1"/>
          <p:nvPr/>
        </p:nvSpPr>
        <p:spPr>
          <a:xfrm>
            <a:off x="419000" y="5313606"/>
            <a:ext cx="3675888" cy="369332"/>
          </a:xfrm>
          <a:prstGeom prst="rect">
            <a:avLst/>
          </a:prstGeom>
          <a:noFill/>
        </p:spPr>
        <p:txBody>
          <a:bodyPr wrap="square" rtlCol="0">
            <a:spAutoFit/>
          </a:bodyPr>
          <a:lstStyle/>
          <a:p>
            <a:pPr algn="ctr"/>
            <a:r>
              <a:rPr lang="en-US"/>
              <a:t>Model predicted contact pattern</a:t>
            </a:r>
          </a:p>
        </p:txBody>
      </p:sp>
      <p:sp>
        <p:nvSpPr>
          <p:cNvPr id="20" name="TextBox 19">
            <a:extLst>
              <a:ext uri="{FF2B5EF4-FFF2-40B4-BE49-F238E27FC236}">
                <a16:creationId xmlns:a16="http://schemas.microsoft.com/office/drawing/2014/main" id="{FFE077A8-D463-0253-62AA-041608CC004C}"/>
              </a:ext>
            </a:extLst>
          </p:cNvPr>
          <p:cNvSpPr txBox="1"/>
          <p:nvPr/>
        </p:nvSpPr>
        <p:spPr>
          <a:xfrm>
            <a:off x="4283195" y="5313606"/>
            <a:ext cx="3543498" cy="369332"/>
          </a:xfrm>
          <a:prstGeom prst="rect">
            <a:avLst/>
          </a:prstGeom>
          <a:noFill/>
        </p:spPr>
        <p:txBody>
          <a:bodyPr wrap="square" rtlCol="0">
            <a:spAutoFit/>
          </a:bodyPr>
          <a:lstStyle/>
          <a:p>
            <a:pPr algn="ctr"/>
            <a:r>
              <a:rPr lang="en-US"/>
              <a:t>Subject perceived contact pattern</a:t>
            </a:r>
          </a:p>
        </p:txBody>
      </p:sp>
      <p:sp>
        <p:nvSpPr>
          <p:cNvPr id="21" name="TextBox 20">
            <a:extLst>
              <a:ext uri="{FF2B5EF4-FFF2-40B4-BE49-F238E27FC236}">
                <a16:creationId xmlns:a16="http://schemas.microsoft.com/office/drawing/2014/main" id="{644025BA-E1C0-6C65-D200-65BCAC0757A6}"/>
              </a:ext>
            </a:extLst>
          </p:cNvPr>
          <p:cNvSpPr txBox="1"/>
          <p:nvPr/>
        </p:nvSpPr>
        <p:spPr>
          <a:xfrm>
            <a:off x="8203308" y="5313606"/>
            <a:ext cx="3543498" cy="646331"/>
          </a:xfrm>
          <a:prstGeom prst="rect">
            <a:avLst/>
          </a:prstGeom>
          <a:noFill/>
        </p:spPr>
        <p:txBody>
          <a:bodyPr wrap="square" rtlCol="0">
            <a:spAutoFit/>
          </a:bodyPr>
          <a:lstStyle/>
          <a:p>
            <a:pPr algn="ctr"/>
            <a:r>
              <a:rPr lang="en-US"/>
              <a:t>HUT geometry overlaid with body scan geometry</a:t>
            </a:r>
          </a:p>
        </p:txBody>
      </p:sp>
      <p:sp>
        <p:nvSpPr>
          <p:cNvPr id="9" name="Freeform: Shape 8">
            <a:extLst>
              <a:ext uri="{FF2B5EF4-FFF2-40B4-BE49-F238E27FC236}">
                <a16:creationId xmlns:a16="http://schemas.microsoft.com/office/drawing/2014/main" id="{2566B2E3-E0A8-3F96-780F-50DC59B85BAF}"/>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0" name="Title 1">
            <a:extLst>
              <a:ext uri="{FF2B5EF4-FFF2-40B4-BE49-F238E27FC236}">
                <a16:creationId xmlns:a16="http://schemas.microsoft.com/office/drawing/2014/main" id="{665B7358-90A7-1F85-E2AF-0704B7659A1E}"/>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Data and Analysis</a:t>
            </a:r>
          </a:p>
        </p:txBody>
      </p:sp>
      <p:sp>
        <p:nvSpPr>
          <p:cNvPr id="12" name="Title 1">
            <a:extLst>
              <a:ext uri="{FF2B5EF4-FFF2-40B4-BE49-F238E27FC236}">
                <a16:creationId xmlns:a16="http://schemas.microsoft.com/office/drawing/2014/main" id="{4EDE74D4-1523-6F7B-A554-68140A25A3A5}"/>
              </a:ext>
            </a:extLst>
          </p:cNvPr>
          <p:cNvSpPr txBox="1">
            <a:spLocks/>
          </p:cNvSpPr>
          <p:nvPr/>
        </p:nvSpPr>
        <p:spPr>
          <a:xfrm>
            <a:off x="4425245" y="39812"/>
            <a:ext cx="6213390"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r>
              <a:rPr lang="en-US" b="0"/>
              <a:t>Contact Patterns</a:t>
            </a:r>
          </a:p>
        </p:txBody>
      </p:sp>
      <p:pic>
        <p:nvPicPr>
          <p:cNvPr id="4" name="Picture 3">
            <a:extLst>
              <a:ext uri="{FF2B5EF4-FFF2-40B4-BE49-F238E27FC236}">
                <a16:creationId xmlns:a16="http://schemas.microsoft.com/office/drawing/2014/main" id="{3348E259-6C3E-3098-ADA1-C472FA67823D}"/>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577897" y="938050"/>
            <a:ext cx="3213446" cy="4199935"/>
          </a:xfrm>
          <a:prstGeom prst="rect">
            <a:avLst/>
          </a:prstGeom>
        </p:spPr>
      </p:pic>
      <p:sp>
        <p:nvSpPr>
          <p:cNvPr id="3" name="Slide Number Placeholder 3">
            <a:extLst>
              <a:ext uri="{FF2B5EF4-FFF2-40B4-BE49-F238E27FC236}">
                <a16:creationId xmlns:a16="http://schemas.microsoft.com/office/drawing/2014/main" id="{E9F923D2-0E04-D542-8A64-BD79AE5E27EC}"/>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11</a:t>
            </a:fld>
            <a:endParaRPr lang="en-US"/>
          </a:p>
        </p:txBody>
      </p:sp>
    </p:spTree>
    <p:extLst>
      <p:ext uri="{BB962C8B-B14F-4D97-AF65-F5344CB8AC3E}">
        <p14:creationId xmlns:p14="http://schemas.microsoft.com/office/powerpoint/2010/main" val="1093696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FC41-5F88-BEA1-56DE-861EF7D5F78E}"/>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2241612-22E6-49FB-317A-57FDC660299C}"/>
              </a:ext>
            </a:extLst>
          </p:cNvPr>
          <p:cNvSpPr>
            <a:spLocks noGrp="1"/>
          </p:cNvSpPr>
          <p:nvPr>
            <p:ph idx="1"/>
          </p:nvPr>
        </p:nvSpPr>
        <p:spPr>
          <a:xfrm>
            <a:off x="456724" y="963599"/>
            <a:ext cx="3968521" cy="5172789"/>
          </a:xfrm>
        </p:spPr>
        <p:txBody>
          <a:bodyPr/>
          <a:lstStyle/>
          <a:p>
            <a:r>
              <a:rPr lang="en-US" dirty="0"/>
              <a:t>Subject completed various tasks to evaluate full-body mobility and reach</a:t>
            </a:r>
          </a:p>
          <a:p>
            <a:r>
              <a:rPr lang="en-US" dirty="0"/>
              <a:t>Measured maximum arm reach envelopes (sweeping extreme-to-extreme locations) and “comfortable” range of motion</a:t>
            </a:r>
          </a:p>
          <a:p>
            <a:endParaRPr lang="en-US" dirty="0"/>
          </a:p>
        </p:txBody>
      </p:sp>
      <p:sp>
        <p:nvSpPr>
          <p:cNvPr id="8" name="Freeform: Shape 7">
            <a:extLst>
              <a:ext uri="{FF2B5EF4-FFF2-40B4-BE49-F238E27FC236}">
                <a16:creationId xmlns:a16="http://schemas.microsoft.com/office/drawing/2014/main" id="{8E1F3999-387B-814F-E87B-E1B87586C447}"/>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0" name="Title 1">
            <a:extLst>
              <a:ext uri="{FF2B5EF4-FFF2-40B4-BE49-F238E27FC236}">
                <a16:creationId xmlns:a16="http://schemas.microsoft.com/office/drawing/2014/main" id="{91342E2D-C75D-DF7A-E04C-05AB63364F65}"/>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Data and Analysis</a:t>
            </a:r>
          </a:p>
        </p:txBody>
      </p:sp>
      <p:sp>
        <p:nvSpPr>
          <p:cNvPr id="11" name="Title 1">
            <a:extLst>
              <a:ext uri="{FF2B5EF4-FFF2-40B4-BE49-F238E27FC236}">
                <a16:creationId xmlns:a16="http://schemas.microsoft.com/office/drawing/2014/main" id="{80A204DF-3BA4-D9CA-67DA-2978643FC4E0}"/>
              </a:ext>
            </a:extLst>
          </p:cNvPr>
          <p:cNvSpPr txBox="1">
            <a:spLocks/>
          </p:cNvSpPr>
          <p:nvPr/>
        </p:nvSpPr>
        <p:spPr>
          <a:xfrm>
            <a:off x="4425245" y="39812"/>
            <a:ext cx="6213390"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r>
              <a:rPr lang="en-US" b="0"/>
              <a:t>Functional Mobility + Reach</a:t>
            </a:r>
          </a:p>
        </p:txBody>
      </p:sp>
      <p:sp>
        <p:nvSpPr>
          <p:cNvPr id="4" name="Slide Number Placeholder 3">
            <a:extLst>
              <a:ext uri="{FF2B5EF4-FFF2-40B4-BE49-F238E27FC236}">
                <a16:creationId xmlns:a16="http://schemas.microsoft.com/office/drawing/2014/main" id="{2DF8B9E5-58D1-0D13-C875-0C236F23A5AA}"/>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12</a:t>
            </a:fld>
            <a:endParaRPr lang="en-US"/>
          </a:p>
        </p:txBody>
      </p:sp>
      <p:pic>
        <p:nvPicPr>
          <p:cNvPr id="3" name="Screen Recording 5">
            <a:hlinkClick r:id="" action="ppaction://media"/>
            <a:extLst>
              <a:ext uri="{FF2B5EF4-FFF2-40B4-BE49-F238E27FC236}">
                <a16:creationId xmlns:a16="http://schemas.microsoft.com/office/drawing/2014/main" id="{BAE61BBA-C706-0766-B937-251D2698C539}"/>
              </a:ext>
            </a:extLst>
          </p:cNvPr>
          <p:cNvPicPr>
            <a:picLocks noChangeAspect="1"/>
          </p:cNvPicPr>
          <p:nvPr>
            <a:videoFile r:link="rId1"/>
            <p:extLst>
              <p:ext uri="{DAA4B4D4-6D71-4841-9C94-3DE7FCFB9230}">
                <p14:media xmlns:p14="http://schemas.microsoft.com/office/powerpoint/2010/main" r:embed="rId2">
                  <p14:trim st="5991" end="67032"/>
                </p14:media>
              </p:ext>
            </p:extLst>
          </p:nvPr>
        </p:nvPicPr>
        <p:blipFill>
          <a:blip r:embed="rId6"/>
          <a:stretch>
            <a:fillRect/>
          </a:stretch>
        </p:blipFill>
        <p:spPr>
          <a:xfrm>
            <a:off x="7894793" y="1223945"/>
            <a:ext cx="3855110" cy="4652095"/>
          </a:xfrm>
          <a:prstGeom prst="rect">
            <a:avLst/>
          </a:prstGeom>
        </p:spPr>
      </p:pic>
      <p:pic>
        <p:nvPicPr>
          <p:cNvPr id="5" name="Screen Recording 13">
            <a:hlinkClick r:id="" action="ppaction://media"/>
            <a:extLst>
              <a:ext uri="{FF2B5EF4-FFF2-40B4-BE49-F238E27FC236}">
                <a16:creationId xmlns:a16="http://schemas.microsoft.com/office/drawing/2014/main" id="{B242C829-95C0-C00A-8BCD-345ED782C49E}"/>
              </a:ext>
            </a:extLst>
          </p:cNvPr>
          <p:cNvPicPr>
            <a:picLocks noChangeAspect="1"/>
          </p:cNvPicPr>
          <p:nvPr>
            <a:videoFile r:link="rId1"/>
            <p:extLst>
              <p:ext uri="{DAA4B4D4-6D71-4841-9C94-3DE7FCFB9230}">
                <p14:media xmlns:p14="http://schemas.microsoft.com/office/powerpoint/2010/main" r:embed="rId3">
                  <p14:trim st="742" end="581.1"/>
                </p14:media>
              </p:ext>
            </p:extLst>
          </p:nvPr>
        </p:nvPicPr>
        <p:blipFill>
          <a:blip r:embed="rId7"/>
          <a:stretch>
            <a:fillRect/>
          </a:stretch>
        </p:blipFill>
        <p:spPr>
          <a:xfrm rot="16200000">
            <a:off x="3828550" y="1937833"/>
            <a:ext cx="4652095" cy="3224318"/>
          </a:xfrm>
          <a:prstGeom prst="rect">
            <a:avLst/>
          </a:prstGeom>
        </p:spPr>
      </p:pic>
    </p:spTree>
    <p:extLst>
      <p:ext uri="{BB962C8B-B14F-4D97-AF65-F5344CB8AC3E}">
        <p14:creationId xmlns:p14="http://schemas.microsoft.com/office/powerpoint/2010/main" val="3909569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F6A1ED-1A97-F352-2F08-52D1F8C8E954}"/>
              </a:ext>
            </a:extLst>
          </p:cNvPr>
          <p:cNvPicPr>
            <a:picLocks noChangeAspect="1"/>
          </p:cNvPicPr>
          <p:nvPr/>
        </p:nvPicPr>
        <p:blipFill>
          <a:blip r:embed="rId3"/>
          <a:stretch>
            <a:fillRect/>
          </a:stretch>
        </p:blipFill>
        <p:spPr>
          <a:xfrm>
            <a:off x="4262877" y="900777"/>
            <a:ext cx="4045780" cy="4278233"/>
          </a:xfrm>
          <a:prstGeom prst="rect">
            <a:avLst/>
          </a:prstGeom>
        </p:spPr>
      </p:pic>
      <p:pic>
        <p:nvPicPr>
          <p:cNvPr id="12" name="Picture 11">
            <a:extLst>
              <a:ext uri="{FF2B5EF4-FFF2-40B4-BE49-F238E27FC236}">
                <a16:creationId xmlns:a16="http://schemas.microsoft.com/office/drawing/2014/main" id="{6C189CC5-0CF9-C10C-67C2-0337DEC749B4}"/>
              </a:ext>
            </a:extLst>
          </p:cNvPr>
          <p:cNvPicPr>
            <a:picLocks noChangeAspect="1"/>
          </p:cNvPicPr>
          <p:nvPr/>
        </p:nvPicPr>
        <p:blipFill>
          <a:blip r:embed="rId4"/>
          <a:stretch>
            <a:fillRect/>
          </a:stretch>
        </p:blipFill>
        <p:spPr>
          <a:xfrm>
            <a:off x="8352980" y="900778"/>
            <a:ext cx="3382295" cy="4278232"/>
          </a:xfrm>
          <a:prstGeom prst="rect">
            <a:avLst/>
          </a:prstGeom>
        </p:spPr>
      </p:pic>
      <p:sp>
        <p:nvSpPr>
          <p:cNvPr id="4" name="Content Placeholder 2">
            <a:extLst>
              <a:ext uri="{FF2B5EF4-FFF2-40B4-BE49-F238E27FC236}">
                <a16:creationId xmlns:a16="http://schemas.microsoft.com/office/drawing/2014/main" id="{1AB9A3EA-C9E6-41F2-55FB-EA2C3ACD5347}"/>
              </a:ext>
            </a:extLst>
          </p:cNvPr>
          <p:cNvSpPr>
            <a:spLocks noGrp="1"/>
          </p:cNvSpPr>
          <p:nvPr>
            <p:ph idx="1"/>
          </p:nvPr>
        </p:nvSpPr>
        <p:spPr>
          <a:xfrm>
            <a:off x="456725" y="963599"/>
            <a:ext cx="3722986" cy="5172789"/>
          </a:xfrm>
        </p:spPr>
        <p:txBody>
          <a:bodyPr vert="horz" lIns="0" tIns="0" rIns="182880" bIns="0" rtlCol="0" anchor="t">
            <a:noAutofit/>
          </a:bodyPr>
          <a:lstStyle/>
          <a:p>
            <a:pPr marL="175895" indent="-175895"/>
            <a:r>
              <a:rPr lang="en-US">
                <a:latin typeface="Tenorite"/>
              </a:rPr>
              <a:t>“Optimal + 1” HUT size reduced reach envelope dimensions, potentially due to arm-to-scye bearing interference </a:t>
            </a:r>
          </a:p>
          <a:p>
            <a:pPr marL="175895" indent="-175895"/>
            <a:r>
              <a:rPr lang="en-US">
                <a:latin typeface="Tenorite"/>
              </a:rPr>
              <a:t>In the “Optimal - 1” size, the subject showed larger maximal range of motion and larger comfortable range of motion than with the other sizes.</a:t>
            </a:r>
          </a:p>
        </p:txBody>
      </p:sp>
      <p:sp>
        <p:nvSpPr>
          <p:cNvPr id="13" name="TextBox 12">
            <a:extLst>
              <a:ext uri="{FF2B5EF4-FFF2-40B4-BE49-F238E27FC236}">
                <a16:creationId xmlns:a16="http://schemas.microsoft.com/office/drawing/2014/main" id="{AB9443F2-583B-915D-C4B2-C138B1BDD88C}"/>
              </a:ext>
            </a:extLst>
          </p:cNvPr>
          <p:cNvSpPr txBox="1"/>
          <p:nvPr/>
        </p:nvSpPr>
        <p:spPr>
          <a:xfrm>
            <a:off x="5745072" y="5331212"/>
            <a:ext cx="5171492" cy="646331"/>
          </a:xfrm>
          <a:prstGeom prst="rect">
            <a:avLst/>
          </a:prstGeom>
          <a:noFill/>
        </p:spPr>
        <p:txBody>
          <a:bodyPr wrap="square" rtlCol="0">
            <a:spAutoFit/>
          </a:bodyPr>
          <a:lstStyle/>
          <a:p>
            <a:pPr algn="ctr"/>
            <a:r>
              <a:rPr lang="en-US">
                <a:solidFill>
                  <a:schemeClr val="bg2">
                    <a:lumMod val="10000"/>
                  </a:schemeClr>
                </a:solidFill>
              </a:rPr>
              <a:t>Comparison of </a:t>
            </a:r>
            <a:r>
              <a:rPr lang="en-US" b="1">
                <a:solidFill>
                  <a:schemeClr val="accent4"/>
                </a:solidFill>
              </a:rPr>
              <a:t>“Optimal”</a:t>
            </a:r>
            <a:r>
              <a:rPr lang="en-US">
                <a:solidFill>
                  <a:schemeClr val="bg2">
                    <a:lumMod val="10000"/>
                  </a:schemeClr>
                </a:solidFill>
              </a:rPr>
              <a:t>, </a:t>
            </a:r>
            <a:r>
              <a:rPr lang="en-US" b="1">
                <a:solidFill>
                  <a:schemeClr val="accent2">
                    <a:lumMod val="60000"/>
                    <a:lumOff val="40000"/>
                  </a:schemeClr>
                </a:solidFill>
              </a:rPr>
              <a:t>“Optimal + 1”</a:t>
            </a:r>
            <a:r>
              <a:rPr lang="en-US">
                <a:solidFill>
                  <a:schemeClr val="bg2">
                    <a:lumMod val="10000"/>
                  </a:schemeClr>
                </a:solidFill>
              </a:rPr>
              <a:t>, and </a:t>
            </a:r>
            <a:r>
              <a:rPr lang="en-US" b="1">
                <a:solidFill>
                  <a:srgbClr val="F9A33B"/>
                </a:solidFill>
              </a:rPr>
              <a:t>“Optimal - 1”</a:t>
            </a:r>
            <a:r>
              <a:rPr lang="en-US">
                <a:solidFill>
                  <a:srgbClr val="F9A33B"/>
                </a:solidFill>
              </a:rPr>
              <a:t> </a:t>
            </a:r>
            <a:r>
              <a:rPr lang="en-US">
                <a:solidFill>
                  <a:schemeClr val="bg2">
                    <a:lumMod val="10000"/>
                  </a:schemeClr>
                </a:solidFill>
              </a:rPr>
              <a:t>size conditions</a:t>
            </a:r>
          </a:p>
        </p:txBody>
      </p:sp>
      <p:sp>
        <p:nvSpPr>
          <p:cNvPr id="8" name="Freeform: Shape 7">
            <a:extLst>
              <a:ext uri="{FF2B5EF4-FFF2-40B4-BE49-F238E27FC236}">
                <a16:creationId xmlns:a16="http://schemas.microsoft.com/office/drawing/2014/main" id="{97C785EA-5CCD-7155-BAD0-62007C520F2E}"/>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0" name="Title 1">
            <a:extLst>
              <a:ext uri="{FF2B5EF4-FFF2-40B4-BE49-F238E27FC236}">
                <a16:creationId xmlns:a16="http://schemas.microsoft.com/office/drawing/2014/main" id="{4C942FA9-F03D-EE44-2547-4FCEBEBF51E7}"/>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Data and Analysis</a:t>
            </a:r>
          </a:p>
        </p:txBody>
      </p:sp>
      <p:sp>
        <p:nvSpPr>
          <p:cNvPr id="11" name="Title 1">
            <a:extLst>
              <a:ext uri="{FF2B5EF4-FFF2-40B4-BE49-F238E27FC236}">
                <a16:creationId xmlns:a16="http://schemas.microsoft.com/office/drawing/2014/main" id="{B46D306A-DB9D-5779-DAC5-12DCCE1D7F1D}"/>
              </a:ext>
            </a:extLst>
          </p:cNvPr>
          <p:cNvSpPr txBox="1">
            <a:spLocks/>
          </p:cNvSpPr>
          <p:nvPr/>
        </p:nvSpPr>
        <p:spPr>
          <a:xfrm>
            <a:off x="4425245" y="39812"/>
            <a:ext cx="6213390"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r>
              <a:rPr lang="en-US" b="0"/>
              <a:t>Reach Envelopes</a:t>
            </a:r>
          </a:p>
        </p:txBody>
      </p:sp>
      <p:sp>
        <p:nvSpPr>
          <p:cNvPr id="15" name="Slide Number Placeholder 3">
            <a:extLst>
              <a:ext uri="{FF2B5EF4-FFF2-40B4-BE49-F238E27FC236}">
                <a16:creationId xmlns:a16="http://schemas.microsoft.com/office/drawing/2014/main" id="{878D0C81-6315-D89C-B926-E1128827086E}"/>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13</a:t>
            </a:fld>
            <a:endParaRPr lang="en-US"/>
          </a:p>
        </p:txBody>
      </p:sp>
    </p:spTree>
    <p:extLst>
      <p:ext uri="{BB962C8B-B14F-4D97-AF65-F5344CB8AC3E}">
        <p14:creationId xmlns:p14="http://schemas.microsoft.com/office/powerpoint/2010/main" val="19801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377D9-005A-C414-E462-46515597CDF6}"/>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19D0D44B-501E-3DF1-58C3-3CE4AF67CE8A}"/>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0" name="Title 1">
            <a:extLst>
              <a:ext uri="{FF2B5EF4-FFF2-40B4-BE49-F238E27FC236}">
                <a16:creationId xmlns:a16="http://schemas.microsoft.com/office/drawing/2014/main" id="{515967DE-990D-5D88-1B95-0FF0D48966E1}"/>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Data and Analysis</a:t>
            </a:r>
          </a:p>
        </p:txBody>
      </p:sp>
      <p:sp>
        <p:nvSpPr>
          <p:cNvPr id="12" name="Title 1">
            <a:extLst>
              <a:ext uri="{FF2B5EF4-FFF2-40B4-BE49-F238E27FC236}">
                <a16:creationId xmlns:a16="http://schemas.microsoft.com/office/drawing/2014/main" id="{5F3289F7-F096-D2AE-B4CF-D6E5679E3057}"/>
              </a:ext>
            </a:extLst>
          </p:cNvPr>
          <p:cNvSpPr txBox="1">
            <a:spLocks/>
          </p:cNvSpPr>
          <p:nvPr/>
        </p:nvSpPr>
        <p:spPr>
          <a:xfrm>
            <a:off x="4425245" y="39812"/>
            <a:ext cx="6213390"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r>
              <a:rPr lang="en-US" b="0"/>
              <a:t>Subjective Evaluation</a:t>
            </a:r>
          </a:p>
        </p:txBody>
      </p:sp>
      <p:sp>
        <p:nvSpPr>
          <p:cNvPr id="2" name="Content Placeholder 2">
            <a:extLst>
              <a:ext uri="{FF2B5EF4-FFF2-40B4-BE49-F238E27FC236}">
                <a16:creationId xmlns:a16="http://schemas.microsoft.com/office/drawing/2014/main" id="{E1F20321-EBA5-14C3-9474-0031C5E3A91D}"/>
              </a:ext>
            </a:extLst>
          </p:cNvPr>
          <p:cNvSpPr>
            <a:spLocks noGrp="1"/>
          </p:cNvSpPr>
          <p:nvPr>
            <p:ph idx="1"/>
          </p:nvPr>
        </p:nvSpPr>
        <p:spPr>
          <a:xfrm>
            <a:off x="456723" y="963599"/>
            <a:ext cx="11278551" cy="5172789"/>
          </a:xfrm>
        </p:spPr>
        <p:txBody>
          <a:bodyPr/>
          <a:lstStyle/>
          <a:p>
            <a:r>
              <a:rPr lang="en-US"/>
              <a:t>All three HUTs were considered comfortable as tested</a:t>
            </a:r>
          </a:p>
          <a:p>
            <a:pPr lvl="2"/>
            <a:r>
              <a:rPr lang="en-US"/>
              <a:t>“Optimal + 1” was comfortable, but the subject noted that it would not feel secure in a simulated reduced gravity condition (e.g., Neutral Buoyancy Laboratory)</a:t>
            </a:r>
          </a:p>
          <a:p>
            <a:pPr lvl="2"/>
            <a:r>
              <a:rPr lang="en-US"/>
              <a:t>“Optimal – 1” was tight but very comfortable; subject noted that there was no clearance to add other suit components such as the LCVG</a:t>
            </a:r>
          </a:p>
          <a:p>
            <a:r>
              <a:rPr lang="en-US"/>
              <a:t>Scye ring was a consistent source of discomfort, particularly for larger HUT sizes</a:t>
            </a:r>
          </a:p>
          <a:p>
            <a:r>
              <a:rPr lang="en-US"/>
              <a:t>Subjective contact pattern mapping was evaluated for static and dynamic postures. The difference between static and dynamic contact patterns was smaller for larger HUT sizes (e.g., there was no difference in mapped contact pattern for “Optimal + 1” static and dynamic conditions)</a:t>
            </a:r>
          </a:p>
        </p:txBody>
      </p:sp>
      <p:sp>
        <p:nvSpPr>
          <p:cNvPr id="3" name="Slide Number Placeholder 3">
            <a:extLst>
              <a:ext uri="{FF2B5EF4-FFF2-40B4-BE49-F238E27FC236}">
                <a16:creationId xmlns:a16="http://schemas.microsoft.com/office/drawing/2014/main" id="{3998CE62-A6A7-0988-026B-5F50FFAC700B}"/>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14</a:t>
            </a:fld>
            <a:endParaRPr lang="en-US"/>
          </a:p>
        </p:txBody>
      </p:sp>
    </p:spTree>
    <p:extLst>
      <p:ext uri="{BB962C8B-B14F-4D97-AF65-F5344CB8AC3E}">
        <p14:creationId xmlns:p14="http://schemas.microsoft.com/office/powerpoint/2010/main" val="2926758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610A6-48CF-9D5B-5B63-0035C1DBE05A}"/>
              </a:ext>
            </a:extLst>
          </p:cNvPr>
          <p:cNvSpPr>
            <a:spLocks noGrp="1"/>
          </p:cNvSpPr>
          <p:nvPr>
            <p:ph idx="1"/>
          </p:nvPr>
        </p:nvSpPr>
        <p:spPr/>
        <p:txBody>
          <a:bodyPr vert="horz" lIns="0" tIns="0" rIns="182880" bIns="0" rtlCol="0" anchor="t">
            <a:normAutofit/>
          </a:bodyPr>
          <a:lstStyle/>
          <a:p>
            <a:r>
              <a:rPr lang="en-US"/>
              <a:t>This is the first study to apply quantifiable metrics from historical fit check data to future HUT architecture development</a:t>
            </a:r>
          </a:p>
          <a:p>
            <a:r>
              <a:rPr lang="en-US"/>
              <a:t>Provides potential framework updates for Mars suits </a:t>
            </a:r>
          </a:p>
          <a:p>
            <a:pPr lvl="1" indent="-166370"/>
            <a:r>
              <a:rPr lang="en-US">
                <a:latin typeface="Tenorite"/>
              </a:rPr>
              <a:t>Historically, it was not feasible to implement multiple sizes that could match critical interfaces (e.g., body seal closure diameter) due to cost and logistical challenges</a:t>
            </a:r>
          </a:p>
          <a:p>
            <a:pPr lvl="1" indent="-166370"/>
            <a:r>
              <a:rPr lang="en-US">
                <a:latin typeface="Tenorite"/>
              </a:rPr>
              <a:t>Producing a discrete set of critical interface sizes could now be practical</a:t>
            </a:r>
          </a:p>
          <a:p>
            <a:pPr indent="-166370"/>
            <a:r>
              <a:rPr lang="en-US">
                <a:latin typeface="Tenorite"/>
              </a:rPr>
              <a:t>This work characterized the crew population not by standalone anthropometry, but by how the crew interacted with the spacesuit, yielding more meaningful insights for suit design and crew performance</a:t>
            </a:r>
            <a:endParaRPr lang="en-US"/>
          </a:p>
          <a:p>
            <a:r>
              <a:rPr lang="en-US"/>
              <a:t>Limitations</a:t>
            </a:r>
          </a:p>
          <a:p>
            <a:pPr lvl="1" indent="-166370"/>
            <a:r>
              <a:rPr lang="en-US"/>
              <a:t>Architecture specific (EMU)</a:t>
            </a:r>
          </a:p>
          <a:p>
            <a:pPr lvl="1" indent="-166370"/>
            <a:r>
              <a:rPr lang="en-US">
                <a:latin typeface="Tenorite"/>
              </a:rPr>
              <a:t>No HUT fixtures (e.g., LCVG, drink bag, etc.) nor supplemental hardware included in the model and HITL tests</a:t>
            </a:r>
            <a:endParaRPr lang="en-US"/>
          </a:p>
        </p:txBody>
      </p:sp>
      <p:sp>
        <p:nvSpPr>
          <p:cNvPr id="8" name="Freeform: Shape 7">
            <a:extLst>
              <a:ext uri="{FF2B5EF4-FFF2-40B4-BE49-F238E27FC236}">
                <a16:creationId xmlns:a16="http://schemas.microsoft.com/office/drawing/2014/main" id="{61541E77-2D87-4F1D-56DA-98EA6345FF80}"/>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9" name="Title 1">
            <a:extLst>
              <a:ext uri="{FF2B5EF4-FFF2-40B4-BE49-F238E27FC236}">
                <a16:creationId xmlns:a16="http://schemas.microsoft.com/office/drawing/2014/main" id="{80DF4C64-A377-4D65-5AF8-2FAA508F8DC6}"/>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Conclusion</a:t>
            </a:r>
          </a:p>
        </p:txBody>
      </p:sp>
      <p:sp>
        <p:nvSpPr>
          <p:cNvPr id="10" name="Title 1">
            <a:extLst>
              <a:ext uri="{FF2B5EF4-FFF2-40B4-BE49-F238E27FC236}">
                <a16:creationId xmlns:a16="http://schemas.microsoft.com/office/drawing/2014/main" id="{206A4606-03F5-7A60-7EC9-9F883A6F793D}"/>
              </a:ext>
            </a:extLst>
          </p:cNvPr>
          <p:cNvSpPr txBox="1">
            <a:spLocks/>
          </p:cNvSpPr>
          <p:nvPr/>
        </p:nvSpPr>
        <p:spPr>
          <a:xfrm>
            <a:off x="4425245" y="39812"/>
            <a:ext cx="6213390"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r>
              <a:rPr lang="en-US" b="0"/>
              <a:t>Discussion</a:t>
            </a:r>
          </a:p>
        </p:txBody>
      </p:sp>
      <p:sp>
        <p:nvSpPr>
          <p:cNvPr id="2" name="Slide Number Placeholder 3">
            <a:extLst>
              <a:ext uri="{FF2B5EF4-FFF2-40B4-BE49-F238E27FC236}">
                <a16:creationId xmlns:a16="http://schemas.microsoft.com/office/drawing/2014/main" id="{5ADAF703-9657-C3E0-744B-BE31332C6282}"/>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15</a:t>
            </a:fld>
            <a:endParaRPr lang="en-US"/>
          </a:p>
        </p:txBody>
      </p:sp>
    </p:spTree>
    <p:extLst>
      <p:ext uri="{BB962C8B-B14F-4D97-AF65-F5344CB8AC3E}">
        <p14:creationId xmlns:p14="http://schemas.microsoft.com/office/powerpoint/2010/main" val="264580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8F7D4-E3C6-3498-240C-EB8777D49C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A97D39-93D2-7228-3FBA-EEAAFCA35359}"/>
              </a:ext>
            </a:extLst>
          </p:cNvPr>
          <p:cNvSpPr>
            <a:spLocks noGrp="1"/>
          </p:cNvSpPr>
          <p:nvPr>
            <p:ph idx="1"/>
          </p:nvPr>
        </p:nvSpPr>
        <p:spPr>
          <a:xfrm>
            <a:off x="456724" y="963599"/>
            <a:ext cx="5887632" cy="5172789"/>
          </a:xfrm>
        </p:spPr>
        <p:txBody>
          <a:bodyPr vert="horz" lIns="0" tIns="0" rIns="182880" bIns="0" rtlCol="0" anchor="t">
            <a:noAutofit/>
          </a:bodyPr>
          <a:lstStyle/>
          <a:p>
            <a:r>
              <a:rPr lang="en-US" dirty="0"/>
              <a:t>Collect and assess data for remaining HITL subjects</a:t>
            </a:r>
          </a:p>
          <a:p>
            <a:r>
              <a:rPr lang="en-US" dirty="0"/>
              <a:t>Estimate optimal suit shape for individual cases across entire crew population</a:t>
            </a:r>
          </a:p>
          <a:p>
            <a:pPr marL="175895" indent="-175895"/>
            <a:r>
              <a:rPr lang="en-US" dirty="0">
                <a:latin typeface="Tenorite"/>
              </a:rPr>
              <a:t>Group the optimal suit shapes by clustering analysis; Identify the population segments that are associated with non-common suit shapes or dimensions</a:t>
            </a:r>
          </a:p>
        </p:txBody>
      </p:sp>
      <p:sp>
        <p:nvSpPr>
          <p:cNvPr id="9" name="Freeform: Shape 8">
            <a:extLst>
              <a:ext uri="{FF2B5EF4-FFF2-40B4-BE49-F238E27FC236}">
                <a16:creationId xmlns:a16="http://schemas.microsoft.com/office/drawing/2014/main" id="{ECFFE58B-E275-C90F-2901-D44F868DF530}"/>
              </a:ext>
            </a:extLst>
          </p:cNvPr>
          <p:cNvSpPr/>
          <p:nvPr/>
        </p:nvSpPr>
        <p:spPr>
          <a:xfrm>
            <a:off x="456723" y="229287"/>
            <a:ext cx="3855632" cy="533400"/>
          </a:xfrm>
          <a:custGeom>
            <a:avLst/>
            <a:gdLst>
              <a:gd name="connsiteX0" fmla="*/ 129119 w 2908300"/>
              <a:gd name="connsiteY0" fmla="*/ 0 h 533400"/>
              <a:gd name="connsiteX1" fmla="*/ 2779181 w 2908300"/>
              <a:gd name="connsiteY1" fmla="*/ 0 h 533400"/>
              <a:gd name="connsiteX2" fmla="*/ 2908300 w 2908300"/>
              <a:gd name="connsiteY2" fmla="*/ 129119 h 533400"/>
              <a:gd name="connsiteX3" fmla="*/ 2908300 w 2908300"/>
              <a:gd name="connsiteY3" fmla="*/ 533400 h 533400"/>
              <a:gd name="connsiteX4" fmla="*/ 0 w 2908300"/>
              <a:gd name="connsiteY4" fmla="*/ 533400 h 533400"/>
              <a:gd name="connsiteX5" fmla="*/ 0 w 2908300"/>
              <a:gd name="connsiteY5" fmla="*/ 129119 h 533400"/>
              <a:gd name="connsiteX6" fmla="*/ 129119 w 290830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08300" h="533400">
                <a:moveTo>
                  <a:pt x="129119" y="0"/>
                </a:moveTo>
                <a:lnTo>
                  <a:pt x="2779181" y="0"/>
                </a:lnTo>
                <a:cubicBezTo>
                  <a:pt x="2850491" y="0"/>
                  <a:pt x="2908300" y="57809"/>
                  <a:pt x="2908300" y="129119"/>
                </a:cubicBezTo>
                <a:lnTo>
                  <a:pt x="2908300" y="533400"/>
                </a:lnTo>
                <a:lnTo>
                  <a:pt x="0" y="533400"/>
                </a:lnTo>
                <a:lnTo>
                  <a:pt x="0" y="129119"/>
                </a:lnTo>
                <a:cubicBezTo>
                  <a:pt x="0" y="57809"/>
                  <a:pt x="57809" y="0"/>
                  <a:pt x="129119" y="0"/>
                </a:cubicBezTo>
                <a:close/>
              </a:path>
            </a:pathLst>
          </a:custGeom>
          <a:solidFill>
            <a:schemeClr val="tx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600" b="1">
              <a:solidFill>
                <a:schemeClr val="accent2"/>
              </a:solidFill>
            </a:endParaRPr>
          </a:p>
        </p:txBody>
      </p:sp>
      <p:sp>
        <p:nvSpPr>
          <p:cNvPr id="10" name="Title 1">
            <a:extLst>
              <a:ext uri="{FF2B5EF4-FFF2-40B4-BE49-F238E27FC236}">
                <a16:creationId xmlns:a16="http://schemas.microsoft.com/office/drawing/2014/main" id="{C7ED3E7D-19A4-ADA6-3A30-A93B18E06212}"/>
              </a:ext>
            </a:extLst>
          </p:cNvPr>
          <p:cNvSpPr txBox="1">
            <a:spLocks/>
          </p:cNvSpPr>
          <p:nvPr/>
        </p:nvSpPr>
        <p:spPr>
          <a:xfrm>
            <a:off x="456724" y="39812"/>
            <a:ext cx="3855632"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pPr algn="ctr"/>
            <a:r>
              <a:rPr lang="en-US"/>
              <a:t>Conclusion</a:t>
            </a:r>
          </a:p>
        </p:txBody>
      </p:sp>
      <p:sp>
        <p:nvSpPr>
          <p:cNvPr id="11" name="Title 1">
            <a:extLst>
              <a:ext uri="{FF2B5EF4-FFF2-40B4-BE49-F238E27FC236}">
                <a16:creationId xmlns:a16="http://schemas.microsoft.com/office/drawing/2014/main" id="{2D10DA0F-DA6C-077C-5DBA-C80135BC1572}"/>
              </a:ext>
            </a:extLst>
          </p:cNvPr>
          <p:cNvSpPr txBox="1">
            <a:spLocks/>
          </p:cNvSpPr>
          <p:nvPr/>
        </p:nvSpPr>
        <p:spPr>
          <a:xfrm>
            <a:off x="4425245" y="39812"/>
            <a:ext cx="6213390" cy="708763"/>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3600" b="1" kern="1200">
                <a:solidFill>
                  <a:schemeClr val="accent2"/>
                </a:solidFill>
                <a:latin typeface="Tenorite" panose="00000500000000000000" pitchFamily="2" charset="0"/>
                <a:ea typeface="+mj-ea"/>
                <a:cs typeface="+mj-cs"/>
              </a:defRPr>
            </a:lvl1pPr>
          </a:lstStyle>
          <a:p>
            <a:r>
              <a:rPr lang="en-US" b="0"/>
              <a:t>Future Work</a:t>
            </a:r>
          </a:p>
        </p:txBody>
      </p:sp>
      <p:pic>
        <p:nvPicPr>
          <p:cNvPr id="13" name="Picture 12">
            <a:extLst>
              <a:ext uri="{FF2B5EF4-FFF2-40B4-BE49-F238E27FC236}">
                <a16:creationId xmlns:a16="http://schemas.microsoft.com/office/drawing/2014/main" id="{85770EA2-9D6F-0B01-75F6-046B5ADEF56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568067" y="1203441"/>
            <a:ext cx="5154893" cy="4690960"/>
          </a:xfrm>
          <a:prstGeom prst="rect">
            <a:avLst/>
          </a:prstGeom>
        </p:spPr>
      </p:pic>
      <p:sp>
        <p:nvSpPr>
          <p:cNvPr id="2" name="Slide Number Placeholder 3">
            <a:extLst>
              <a:ext uri="{FF2B5EF4-FFF2-40B4-BE49-F238E27FC236}">
                <a16:creationId xmlns:a16="http://schemas.microsoft.com/office/drawing/2014/main" id="{DD73D418-75F3-49ED-022D-1C6B576B970A}"/>
              </a:ext>
            </a:extLst>
          </p:cNvPr>
          <p:cNvSpPr>
            <a:spLocks noGrp="1"/>
          </p:cNvSpPr>
          <p:nvPr>
            <p:ph type="sldNum" sz="quarter" idx="4"/>
          </p:nvPr>
        </p:nvSpPr>
        <p:spPr>
          <a:xfrm>
            <a:off x="9085050" y="6413500"/>
            <a:ext cx="2743200" cy="365125"/>
          </a:xfrm>
        </p:spPr>
        <p:txBody>
          <a:bodyPr/>
          <a:lstStyle/>
          <a:p>
            <a:fld id="{FF418238-6EC2-4180-ACC5-579D37A7493A}" type="slidenum">
              <a:rPr lang="en-US" smtClean="0"/>
              <a:t>16</a:t>
            </a:fld>
            <a:endParaRPr lang="en-US"/>
          </a:p>
        </p:txBody>
      </p:sp>
    </p:spTree>
    <p:extLst>
      <p:ext uri="{BB962C8B-B14F-4D97-AF65-F5344CB8AC3E}">
        <p14:creationId xmlns:p14="http://schemas.microsoft.com/office/powerpoint/2010/main" val="4219198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BE02B-DA0D-0230-A23C-B26AE15FB0C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BC9875A-204A-263A-4015-68772F17A7D0}"/>
              </a:ext>
            </a:extLst>
          </p:cNvPr>
          <p:cNvSpPr txBox="1">
            <a:spLocks/>
          </p:cNvSpPr>
          <p:nvPr/>
        </p:nvSpPr>
        <p:spPr>
          <a:xfrm>
            <a:off x="459145" y="1382368"/>
            <a:ext cx="7091582" cy="1500187"/>
          </a:xfrm>
          <a:prstGeom prst="rect">
            <a:avLst/>
          </a:prstGeom>
        </p:spPr>
        <p:txBody>
          <a:bodyPr vert="horz" lIns="0" tIns="0" rIns="0" bIns="0" rtlCol="0" anchor="b">
            <a:normAutofit/>
          </a:bodyPr>
          <a:lstStyle>
            <a:lvl1pPr algn="l" defTabSz="914400" rtl="0" eaLnBrk="1" latinLnBrk="0" hangingPunct="1">
              <a:lnSpc>
                <a:spcPct val="80000"/>
              </a:lnSpc>
              <a:spcBef>
                <a:spcPct val="0"/>
              </a:spcBef>
              <a:buNone/>
              <a:defRPr sz="5400" b="1" kern="1200">
                <a:solidFill>
                  <a:schemeClr val="accent2"/>
                </a:solidFill>
                <a:latin typeface="+mj-lt"/>
                <a:ea typeface="+mj-ea"/>
                <a:cs typeface="+mj-cs"/>
              </a:defRPr>
            </a:lvl1pPr>
          </a:lstStyle>
          <a:p>
            <a:r>
              <a:rPr lang="en-US" sz="2800"/>
              <a:t>CREW POPULATION CHARACTERISTICS – PERSPECTIVES FOR SPACESUIT FIT</a:t>
            </a:r>
          </a:p>
        </p:txBody>
      </p:sp>
      <p:sp>
        <p:nvSpPr>
          <p:cNvPr id="10" name="Text Placeholder 2">
            <a:extLst>
              <a:ext uri="{FF2B5EF4-FFF2-40B4-BE49-F238E27FC236}">
                <a16:creationId xmlns:a16="http://schemas.microsoft.com/office/drawing/2014/main" id="{0F877752-8919-AFF9-0D07-11C19F7F9A82}"/>
              </a:ext>
            </a:extLst>
          </p:cNvPr>
          <p:cNvSpPr txBox="1">
            <a:spLocks/>
          </p:cNvSpPr>
          <p:nvPr/>
        </p:nvSpPr>
        <p:spPr>
          <a:xfrm>
            <a:off x="459145" y="3436221"/>
            <a:ext cx="5210135" cy="1115459"/>
          </a:xfrm>
          <a:prstGeom prst="rect">
            <a:avLst/>
          </a:prstGeom>
        </p:spPr>
        <p:txBody>
          <a:bodyPr vert="horz" lIns="0" tIns="0" rIns="182880" bIns="0" rtlCol="0">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2800" b="1" kern="1200">
                <a:solidFill>
                  <a:schemeClr val="accent1"/>
                </a:solidFill>
                <a:latin typeface="Tenorite" panose="00000500000000000000" pitchFamily="2" charset="0"/>
                <a:ea typeface="+mn-ea"/>
                <a:cs typeface="+mn-cs"/>
              </a:defRPr>
            </a:lvl1pPr>
            <a:lvl2pPr marL="457200" indent="0" algn="ctr" defTabSz="914400" rtl="0" eaLnBrk="1" latinLnBrk="0" hangingPunct="1">
              <a:lnSpc>
                <a:spcPct val="90000"/>
              </a:lnSpc>
              <a:spcBef>
                <a:spcPts val="500"/>
              </a:spcBef>
              <a:buClr>
                <a:schemeClr val="accent2"/>
              </a:buClr>
              <a:buFont typeface="Arial" panose="020B0604020202020204" pitchFamily="34" charset="0"/>
              <a:buNone/>
              <a:defRPr sz="2000" kern="1200">
                <a:solidFill>
                  <a:schemeClr val="tx2"/>
                </a:solidFill>
                <a:latin typeface="Tenorite" panose="00000500000000000000" pitchFamily="2" charset="0"/>
                <a:ea typeface="+mn-ea"/>
                <a:cs typeface="+mn-cs"/>
              </a:defRPr>
            </a:lvl2pPr>
            <a:lvl3pPr marL="914400" indent="0" algn="ctr" defTabSz="914400" rtl="0" eaLnBrk="1" latinLnBrk="0" hangingPunct="1">
              <a:lnSpc>
                <a:spcPct val="90000"/>
              </a:lnSpc>
              <a:spcBef>
                <a:spcPts val="500"/>
              </a:spcBef>
              <a:buClr>
                <a:schemeClr val="accent2"/>
              </a:buClr>
              <a:buFont typeface="Arial" panose="020B0604020202020204" pitchFamily="34" charset="0"/>
              <a:buNone/>
              <a:defRPr sz="1800" kern="1200">
                <a:solidFill>
                  <a:schemeClr val="tx2"/>
                </a:solidFill>
                <a:latin typeface="Tenorite" panose="00000500000000000000" pitchFamily="2" charset="0"/>
                <a:ea typeface="+mn-ea"/>
                <a:cs typeface="+mn-cs"/>
              </a:defRPr>
            </a:lvl3pPr>
            <a:lvl4pPr marL="1371600" indent="0" algn="ctr" defTabSz="914400" rtl="0" eaLnBrk="1" latinLnBrk="0" hangingPunct="1">
              <a:lnSpc>
                <a:spcPct val="90000"/>
              </a:lnSpc>
              <a:spcBef>
                <a:spcPts val="500"/>
              </a:spcBef>
              <a:buClr>
                <a:schemeClr val="accent2"/>
              </a:buClr>
              <a:buFont typeface="Arial" panose="020B0604020202020204" pitchFamily="34" charset="0"/>
              <a:buNone/>
              <a:defRPr sz="1600" kern="1200">
                <a:solidFill>
                  <a:schemeClr val="tx2"/>
                </a:solidFill>
                <a:latin typeface="Tenorite" panose="00000500000000000000" pitchFamily="2" charset="0"/>
                <a:ea typeface="+mn-ea"/>
                <a:cs typeface="+mn-cs"/>
              </a:defRPr>
            </a:lvl4pPr>
            <a:lvl5pPr marL="1828800" indent="0" algn="ctr" defTabSz="914400" rtl="0" eaLnBrk="1" latinLnBrk="0" hangingPunct="1">
              <a:lnSpc>
                <a:spcPct val="90000"/>
              </a:lnSpc>
              <a:spcBef>
                <a:spcPts val="500"/>
              </a:spcBef>
              <a:buClr>
                <a:schemeClr val="accent2"/>
              </a:buClr>
              <a:buFont typeface="Arial" panose="020B0604020202020204" pitchFamily="34" charset="0"/>
              <a:buNone/>
              <a:defRPr sz="1600" kern="1200">
                <a:solidFill>
                  <a:schemeClr val="tx2"/>
                </a:solidFill>
                <a:latin typeface="Tenorite" panose="00000500000000000000"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1800"/>
              <a:t>Cassandra Vining (Aegis/NASA JSC)</a:t>
            </a:r>
          </a:p>
          <a:p>
            <a:pPr>
              <a:lnSpc>
                <a:spcPct val="100000"/>
              </a:lnSpc>
              <a:spcBef>
                <a:spcPts val="0"/>
              </a:spcBef>
            </a:pPr>
            <a:r>
              <a:rPr lang="en-US" sz="1800"/>
              <a:t>Han Kim (Leidos/NASA JSC)</a:t>
            </a:r>
          </a:p>
          <a:p>
            <a:pPr>
              <a:lnSpc>
                <a:spcPct val="100000"/>
              </a:lnSpc>
              <a:spcBef>
                <a:spcPts val="0"/>
              </a:spcBef>
            </a:pPr>
            <a:r>
              <a:rPr lang="en-US" sz="1800"/>
              <a:t>Chris Miller (KBR/NASA JSC)</a:t>
            </a:r>
          </a:p>
          <a:p>
            <a:pPr>
              <a:lnSpc>
                <a:spcPct val="100000"/>
              </a:lnSpc>
              <a:spcBef>
                <a:spcPts val="0"/>
              </a:spcBef>
            </a:pPr>
            <a:r>
              <a:rPr lang="en-US" sz="1800"/>
              <a:t>Nate Newby (KBR/NASA JSC)</a:t>
            </a:r>
          </a:p>
          <a:p>
            <a:pPr>
              <a:lnSpc>
                <a:spcPct val="100000"/>
              </a:lnSpc>
              <a:spcBef>
                <a:spcPts val="0"/>
              </a:spcBef>
            </a:pPr>
            <a:endParaRPr lang="en-US" sz="1800"/>
          </a:p>
        </p:txBody>
      </p:sp>
      <p:sp>
        <p:nvSpPr>
          <p:cNvPr id="2" name="TextBox 1">
            <a:extLst>
              <a:ext uri="{FF2B5EF4-FFF2-40B4-BE49-F238E27FC236}">
                <a16:creationId xmlns:a16="http://schemas.microsoft.com/office/drawing/2014/main" id="{39B9AD5B-7C8F-D66D-576B-401119A3DC8F}"/>
              </a:ext>
            </a:extLst>
          </p:cNvPr>
          <p:cNvSpPr txBox="1"/>
          <p:nvPr/>
        </p:nvSpPr>
        <p:spPr>
          <a:xfrm>
            <a:off x="395645" y="5060133"/>
            <a:ext cx="3947755" cy="830997"/>
          </a:xfrm>
          <a:prstGeom prst="rect">
            <a:avLst/>
          </a:prstGeom>
          <a:noFill/>
        </p:spPr>
        <p:txBody>
          <a:bodyPr wrap="square" rtlCol="0">
            <a:spAutoFit/>
          </a:bodyPr>
          <a:lstStyle/>
          <a:p>
            <a:r>
              <a:rPr lang="en-US" sz="1600"/>
              <a:t>This study is funded by NASA HRP Human Factors and Behavioral Performance Element Directed Study. </a:t>
            </a:r>
          </a:p>
        </p:txBody>
      </p:sp>
      <p:pic>
        <p:nvPicPr>
          <p:cNvPr id="5" name="Picture 4" descr="Graphical user interface&#10;&#10;AI-generated content may be incorrect.">
            <a:extLst>
              <a:ext uri="{FF2B5EF4-FFF2-40B4-BE49-F238E27FC236}">
                <a16:creationId xmlns:a16="http://schemas.microsoft.com/office/drawing/2014/main" id="{B3F13E16-A810-C0AE-4EAD-2193ED802D0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22040" y="386065"/>
            <a:ext cx="907055" cy="785510"/>
          </a:xfrm>
          <a:prstGeom prst="rect">
            <a:avLst/>
          </a:prstGeom>
        </p:spPr>
      </p:pic>
    </p:spTree>
    <p:extLst>
      <p:ext uri="{BB962C8B-B14F-4D97-AF65-F5344CB8AC3E}">
        <p14:creationId xmlns:p14="http://schemas.microsoft.com/office/powerpoint/2010/main" val="170007066"/>
      </p:ext>
    </p:extLst>
  </p:cSld>
  <p:clrMapOvr>
    <a:masterClrMapping/>
  </p:clrMapOvr>
</p:sld>
</file>

<file path=ppt/theme/theme1.xml><?xml version="1.0" encoding="utf-8"?>
<a:theme xmlns:a="http://schemas.openxmlformats.org/drawingml/2006/main" name="HHPC2 Template Adapted">
  <a:themeElements>
    <a:clrScheme name="HHPC2">
      <a:dk1>
        <a:srgbClr val="004987"/>
      </a:dk1>
      <a:lt1>
        <a:sysClr val="window" lastClr="FFFFFF"/>
      </a:lt1>
      <a:dk2>
        <a:srgbClr val="595959"/>
      </a:dk2>
      <a:lt2>
        <a:srgbClr val="E7E6E6"/>
      </a:lt2>
      <a:accent1>
        <a:srgbClr val="00205C"/>
      </a:accent1>
      <a:accent2>
        <a:srgbClr val="0073CF"/>
      </a:accent2>
      <a:accent3>
        <a:srgbClr val="32BCAD"/>
      </a:accent3>
      <a:accent4>
        <a:srgbClr val="34B233"/>
      </a:accent4>
      <a:accent5>
        <a:srgbClr val="CCDC00"/>
      </a:accent5>
      <a:accent6>
        <a:srgbClr val="A2C7E2"/>
      </a:accent6>
      <a:hlink>
        <a:srgbClr val="32BCAD"/>
      </a:hlink>
      <a:folHlink>
        <a:srgbClr val="00205C"/>
      </a:folHlink>
    </a:clrScheme>
    <a:fontScheme name="Tenorite KBR Font">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HPC2 Template Adapted" id="{32FE838B-12DC-334C-89C0-21E330339BE5}" vid="{A9FE2C1A-7776-E64A-89A9-8BD636B307F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C60088E950AE45B5F18078A919C04F" ma:contentTypeVersion="3" ma:contentTypeDescription="Create a new document." ma:contentTypeScope="" ma:versionID="ce6c2c77a00c83522872f39bf4353533">
  <xsd:schema xmlns:xsd="http://www.w3.org/2001/XMLSchema" xmlns:xs="http://www.w3.org/2001/XMLSchema" xmlns:p="http://schemas.microsoft.com/office/2006/metadata/properties" xmlns:ns2="921cf0a0-6cc9-4827-96c1-fce9dc354d14" targetNamespace="http://schemas.microsoft.com/office/2006/metadata/properties" ma:root="true" ma:fieldsID="8da5d3c61af9c1e73ed1462cd500c8aa" ns2:_="">
    <xsd:import namespace="921cf0a0-6cc9-4827-96c1-fce9dc354d14"/>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1cf0a0-6cc9-4827-96c1-fce9dc354d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211C590-0B4A-46E6-B256-4701FB8350F0}">
  <ds:schemaRefs>
    <ds:schemaRef ds:uri="http://schemas.microsoft.com/sharepoint/v3/contenttype/forms"/>
  </ds:schemaRefs>
</ds:datastoreItem>
</file>

<file path=customXml/itemProps2.xml><?xml version="1.0" encoding="utf-8"?>
<ds:datastoreItem xmlns:ds="http://schemas.openxmlformats.org/officeDocument/2006/customXml" ds:itemID="{8C87C5EC-85D0-4D33-92DD-AF6CC4EA6619}">
  <ds:schemaRefs>
    <ds:schemaRef ds:uri="921cf0a0-6cc9-4827-96c1-fce9dc354d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58AA291-6399-4B15-866E-ECF3031605EC}">
  <ds:schemaRefs>
    <ds:schemaRef ds:uri="http://purl.org/dc/elements/1.1/"/>
    <ds:schemaRef ds:uri="http://schemas.microsoft.com/office/2006/metadata/properties"/>
    <ds:schemaRef ds:uri="http://schemas.microsoft.com/office/2006/documentManagement/types"/>
    <ds:schemaRef ds:uri="http://www.w3.org/XML/1998/namespace"/>
    <ds:schemaRef ds:uri="http://purl.org/dc/dcmitype/"/>
    <ds:schemaRef ds:uri="http://schemas.openxmlformats.org/package/2006/metadata/core-properties"/>
    <ds:schemaRef ds:uri="http://schemas.microsoft.com/office/infopath/2007/PartnerControls"/>
    <ds:schemaRef ds:uri="921cf0a0-6cc9-4827-96c1-fce9dc354d14"/>
    <ds:schemaRef ds:uri="http://purl.org/dc/te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HHPC2 Template Adapted</Template>
  <TotalTime>68</TotalTime>
  <Words>1205</Words>
  <Application>Microsoft Office PowerPoint</Application>
  <PresentationFormat>Widescreen</PresentationFormat>
  <Paragraphs>171</Paragraphs>
  <Slides>17</Slides>
  <Notes>17</Notes>
  <HiddenSlides>0</HiddenSlides>
  <MMClips>3</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17</vt:i4>
      </vt:variant>
    </vt:vector>
  </HeadingPairs>
  <TitlesOfParts>
    <vt:vector size="23" baseType="lpstr">
      <vt:lpstr>Aptos</vt:lpstr>
      <vt:lpstr>Aptos Display</vt:lpstr>
      <vt:lpstr>Arial</vt:lpstr>
      <vt:lpstr>Tenorite</vt:lpstr>
      <vt:lpstr>HHPC2 Template Adapted</vt:lpstr>
      <vt:lpstr>Custom Design</vt:lpstr>
      <vt:lpstr>PowerPoint Presentation</vt:lpstr>
      <vt:lpstr>Background &amp; Aim</vt:lpstr>
      <vt:lpstr>Premise &amp; Aim</vt:lpstr>
      <vt:lpstr>Underlying Data</vt:lpstr>
      <vt:lpstr>Statistical Models</vt:lpstr>
      <vt:lpstr>Human in the Loop Testing</vt:lpstr>
      <vt:lpstr>HITL Hardware</vt:lpstr>
      <vt:lpstr>Evaluation Metrics</vt:lpstr>
      <vt:lpstr>Data Collection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NASA OCIO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Vining, Cassie (JSC-SK311)[KBR Wyle Services, LLC]</dc:creator>
  <cp:lastModifiedBy>Vining, Cassie (JSC-SK311)[KBR Wyle Services, LLC]</cp:lastModifiedBy>
  <cp:revision>9</cp:revision>
  <dcterms:created xsi:type="dcterms:W3CDTF">2026-03-12T13:16:36Z</dcterms:created>
  <dcterms:modified xsi:type="dcterms:W3CDTF">2026-03-26T19:28:13Z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0x010100DDC60088E950AE45B5F18078A919C04F</vt:lpwstr>
  </property>
</Properties>
</file>