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57"/>
  </p:notesMasterIdLst>
  <p:sldIdLst>
    <p:sldId id="404" r:id="rId5"/>
    <p:sldId id="15955" r:id="rId6"/>
    <p:sldId id="2147375975" r:id="rId7"/>
    <p:sldId id="467" r:id="rId8"/>
    <p:sldId id="15956" r:id="rId9"/>
    <p:sldId id="342" r:id="rId10"/>
    <p:sldId id="15958" r:id="rId11"/>
    <p:sldId id="2147376265" r:id="rId12"/>
    <p:sldId id="15967" r:id="rId13"/>
    <p:sldId id="15940" r:id="rId14"/>
    <p:sldId id="15936" r:id="rId15"/>
    <p:sldId id="2147376275" r:id="rId16"/>
    <p:sldId id="15951" r:id="rId17"/>
    <p:sldId id="2147376297" r:id="rId18"/>
    <p:sldId id="2147376267" r:id="rId19"/>
    <p:sldId id="15909" r:id="rId20"/>
    <p:sldId id="2147376281" r:id="rId21"/>
    <p:sldId id="468" r:id="rId22"/>
    <p:sldId id="2147376277" r:id="rId23"/>
    <p:sldId id="15942" r:id="rId24"/>
    <p:sldId id="2147376301" r:id="rId25"/>
    <p:sldId id="258" r:id="rId26"/>
    <p:sldId id="15944" r:id="rId27"/>
    <p:sldId id="1985" r:id="rId28"/>
    <p:sldId id="2147376259" r:id="rId29"/>
    <p:sldId id="2147376243" r:id="rId30"/>
    <p:sldId id="320" r:id="rId31"/>
    <p:sldId id="2147376302" r:id="rId32"/>
    <p:sldId id="15945" r:id="rId33"/>
    <p:sldId id="2147376224" r:id="rId34"/>
    <p:sldId id="2147376235" r:id="rId35"/>
    <p:sldId id="2147376228" r:id="rId36"/>
    <p:sldId id="2147376225" r:id="rId37"/>
    <p:sldId id="7338" r:id="rId38"/>
    <p:sldId id="1746" r:id="rId39"/>
    <p:sldId id="2147376289" r:id="rId40"/>
    <p:sldId id="2147376248" r:id="rId41"/>
    <p:sldId id="2147376241" r:id="rId42"/>
    <p:sldId id="2147376300" r:id="rId43"/>
    <p:sldId id="2147376251" r:id="rId44"/>
    <p:sldId id="2147376247" r:id="rId45"/>
    <p:sldId id="259" r:id="rId46"/>
    <p:sldId id="2147376304" r:id="rId47"/>
    <p:sldId id="1978" r:id="rId48"/>
    <p:sldId id="1993" r:id="rId49"/>
    <p:sldId id="2147376303" r:id="rId50"/>
    <p:sldId id="1988" r:id="rId51"/>
    <p:sldId id="1989" r:id="rId52"/>
    <p:sldId id="1992" r:id="rId53"/>
    <p:sldId id="1990" r:id="rId54"/>
    <p:sldId id="1991" r:id="rId55"/>
    <p:sldId id="291" r:id="rId5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gart, S Robin (JSC-SK2)[WYLE LABORATORIES, INC.]" initials="ESR(LI" lastIdx="7" clrIdx="0">
    <p:extLst>
      <p:ext uri="{19B8F6BF-5375-455C-9EA6-DF929625EA0E}">
        <p15:presenceInfo xmlns:p15="http://schemas.microsoft.com/office/powerpoint/2012/main" userId="S-1-5-21-330711430-3775241029-4075259233-5483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00FD"/>
    <a:srgbClr val="3399FF"/>
    <a:srgbClr val="FF99FF"/>
    <a:srgbClr val="60E43C"/>
    <a:srgbClr val="FFCC00"/>
    <a:srgbClr val="000000"/>
    <a:srgbClr val="0033CC"/>
    <a:srgbClr val="7F7F7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1" autoAdjust="0"/>
    <p:restoredTop sz="82930" autoAdjust="0"/>
  </p:normalViewPr>
  <p:slideViewPr>
    <p:cSldViewPr snapToGrid="0">
      <p:cViewPr varScale="1">
        <p:scale>
          <a:sx n="88" d="100"/>
          <a:sy n="88" d="100"/>
        </p:scale>
        <p:origin x="1350" y="84"/>
      </p:cViewPr>
      <p:guideLst>
        <p:guide orient="horz" pos="2160"/>
        <p:guide pos="3840"/>
      </p:guideLst>
    </p:cSldViewPr>
  </p:slideViewPr>
  <p:outlineViewPr>
    <p:cViewPr>
      <p:scale>
        <a:sx n="33" d="100"/>
        <a:sy n="33" d="100"/>
      </p:scale>
      <p:origin x="0" y="-116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0E0A6F-48CC-4F31-917A-8F2AF01B877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836CBF8-5D09-4C84-836B-48AE68FDED4B}">
      <dgm:prSet phldrT="[Text]" custT="1"/>
      <dgm:spPr>
        <a:solidFill>
          <a:srgbClr val="53565A"/>
        </a:solidFill>
      </dgm:spPr>
      <dgm:t>
        <a:bodyPr/>
        <a:lstStyle/>
        <a:p>
          <a:r>
            <a:rPr lang="en-US" sz="2400" b="1"/>
            <a:t>Liquid Biopsy</a:t>
          </a:r>
        </a:p>
      </dgm:t>
    </dgm:pt>
    <dgm:pt modelId="{DF25CD8C-F36E-47AB-8618-D6F57D4A30F4}" type="parTrans" cxnId="{E3125CA3-4E99-4A71-85D3-3A8D93D38E82}">
      <dgm:prSet/>
      <dgm:spPr/>
      <dgm:t>
        <a:bodyPr/>
        <a:lstStyle/>
        <a:p>
          <a:endParaRPr lang="en-US" b="0"/>
        </a:p>
      </dgm:t>
    </dgm:pt>
    <dgm:pt modelId="{EC92C231-5A44-49F9-89F0-7EBE403D4D51}" type="sibTrans" cxnId="{E3125CA3-4E99-4A71-85D3-3A8D93D38E82}">
      <dgm:prSet/>
      <dgm:spPr/>
      <dgm:t>
        <a:bodyPr/>
        <a:lstStyle/>
        <a:p>
          <a:endParaRPr lang="en-US" b="0"/>
        </a:p>
      </dgm:t>
    </dgm:pt>
    <dgm:pt modelId="{31C93033-1F49-40DD-A912-A80388BB85AE}">
      <dgm:prSet phldrT="[Text]" custT="1"/>
      <dgm:spPr>
        <a:solidFill>
          <a:schemeClr val="bg1">
            <a:lumMod val="50000"/>
          </a:schemeClr>
        </a:solidFill>
      </dgm:spPr>
      <dgm:t>
        <a:bodyPr/>
        <a:lstStyle/>
        <a:p>
          <a:r>
            <a:rPr lang="en-US" sz="1800" b="1"/>
            <a:t>Blood</a:t>
          </a:r>
        </a:p>
      </dgm:t>
    </dgm:pt>
    <dgm:pt modelId="{5CDE6B14-5516-41CD-80F8-7F143E029B34}" type="parTrans" cxnId="{C719B13D-7DA6-4A04-9366-FC79A6F116D1}">
      <dgm:prSet/>
      <dgm:spPr/>
      <dgm:t>
        <a:bodyPr/>
        <a:lstStyle/>
        <a:p>
          <a:endParaRPr lang="en-US" b="0"/>
        </a:p>
      </dgm:t>
    </dgm:pt>
    <dgm:pt modelId="{1D1A9659-D404-4195-AD58-DD7E8403E13A}" type="sibTrans" cxnId="{C719B13D-7DA6-4A04-9366-FC79A6F116D1}">
      <dgm:prSet/>
      <dgm:spPr/>
      <dgm:t>
        <a:bodyPr/>
        <a:lstStyle/>
        <a:p>
          <a:endParaRPr lang="en-US" b="0"/>
        </a:p>
      </dgm:t>
    </dgm:pt>
    <dgm:pt modelId="{099CE184-7EEC-40B3-B332-F1E27E24FF8D}">
      <dgm:prSet phldrT="[Text]" custT="1"/>
      <dgm:spPr>
        <a:solidFill>
          <a:schemeClr val="bg1">
            <a:lumMod val="50000"/>
          </a:schemeClr>
        </a:solidFill>
      </dgm:spPr>
      <dgm:t>
        <a:bodyPr/>
        <a:lstStyle/>
        <a:p>
          <a:r>
            <a:rPr lang="en-US" sz="1800" b="1"/>
            <a:t>Saliva</a:t>
          </a:r>
        </a:p>
      </dgm:t>
    </dgm:pt>
    <dgm:pt modelId="{96EF5157-3E4C-4420-B7A1-C61A97322E5C}" type="parTrans" cxnId="{0AED28BB-D7CB-4868-A185-06F183BBF58B}">
      <dgm:prSet/>
      <dgm:spPr/>
      <dgm:t>
        <a:bodyPr/>
        <a:lstStyle/>
        <a:p>
          <a:endParaRPr lang="en-US"/>
        </a:p>
      </dgm:t>
    </dgm:pt>
    <dgm:pt modelId="{1BFD66B9-5122-451D-BD89-F5249D0B26A6}" type="sibTrans" cxnId="{0AED28BB-D7CB-4868-A185-06F183BBF58B}">
      <dgm:prSet/>
      <dgm:spPr/>
      <dgm:t>
        <a:bodyPr/>
        <a:lstStyle/>
        <a:p>
          <a:endParaRPr lang="en-US"/>
        </a:p>
      </dgm:t>
    </dgm:pt>
    <dgm:pt modelId="{1480F87D-9FC6-43C5-AB33-D6C548A40C12}">
      <dgm:prSet phldrT="[Text]" custT="1"/>
      <dgm:spPr>
        <a:solidFill>
          <a:schemeClr val="bg1">
            <a:lumMod val="50000"/>
          </a:schemeClr>
        </a:solidFill>
      </dgm:spPr>
      <dgm:t>
        <a:bodyPr/>
        <a:lstStyle/>
        <a:p>
          <a:r>
            <a:rPr lang="en-US" sz="1800" b="1"/>
            <a:t>Urine</a:t>
          </a:r>
        </a:p>
      </dgm:t>
    </dgm:pt>
    <dgm:pt modelId="{BB6D9236-BC55-42FA-84DF-EE8A21746231}" type="parTrans" cxnId="{BE5BFDE9-676E-4C70-8150-693784E12CF4}">
      <dgm:prSet/>
      <dgm:spPr/>
      <dgm:t>
        <a:bodyPr/>
        <a:lstStyle/>
        <a:p>
          <a:endParaRPr lang="en-US"/>
        </a:p>
      </dgm:t>
    </dgm:pt>
    <dgm:pt modelId="{89820E2B-B170-4175-B6F8-8052BE4F6947}" type="sibTrans" cxnId="{BE5BFDE9-676E-4C70-8150-693784E12CF4}">
      <dgm:prSet/>
      <dgm:spPr/>
      <dgm:t>
        <a:bodyPr/>
        <a:lstStyle/>
        <a:p>
          <a:endParaRPr lang="en-US"/>
        </a:p>
      </dgm:t>
    </dgm:pt>
    <dgm:pt modelId="{DFE46942-87AC-4B77-A95F-1F2629F3E8E3}">
      <dgm:prSet phldrT="[Text]" custT="1"/>
      <dgm:spPr>
        <a:solidFill>
          <a:schemeClr val="bg1">
            <a:lumMod val="50000"/>
          </a:schemeClr>
        </a:solidFill>
      </dgm:spPr>
      <dgm:t>
        <a:bodyPr/>
        <a:lstStyle/>
        <a:p>
          <a:r>
            <a:rPr lang="en-US" sz="1800" b="1"/>
            <a:t>Breath</a:t>
          </a:r>
        </a:p>
      </dgm:t>
    </dgm:pt>
    <dgm:pt modelId="{E6C5F4D6-06FB-4169-B87F-8511C5B69E9F}" type="parTrans" cxnId="{D4FD46A4-60B3-4441-BF27-93A6FE6BABBC}">
      <dgm:prSet/>
      <dgm:spPr/>
      <dgm:t>
        <a:bodyPr/>
        <a:lstStyle/>
        <a:p>
          <a:endParaRPr lang="en-US"/>
        </a:p>
      </dgm:t>
    </dgm:pt>
    <dgm:pt modelId="{9128E391-778C-43CD-9FDB-D06716DC160F}" type="sibTrans" cxnId="{D4FD46A4-60B3-4441-BF27-93A6FE6BABBC}">
      <dgm:prSet/>
      <dgm:spPr/>
      <dgm:t>
        <a:bodyPr/>
        <a:lstStyle/>
        <a:p>
          <a:endParaRPr lang="en-US"/>
        </a:p>
      </dgm:t>
    </dgm:pt>
    <dgm:pt modelId="{78B5BD28-906A-4540-8E3A-E74EF55F908B}">
      <dgm:prSet phldrT="[Text]" custT="1"/>
      <dgm:spPr>
        <a:solidFill>
          <a:schemeClr val="bg1">
            <a:lumMod val="50000"/>
          </a:schemeClr>
        </a:solidFill>
      </dgm:spPr>
      <dgm:t>
        <a:bodyPr/>
        <a:lstStyle/>
        <a:p>
          <a:r>
            <a:rPr lang="en-US" sz="1800" b="1"/>
            <a:t>Imaging</a:t>
          </a:r>
        </a:p>
      </dgm:t>
    </dgm:pt>
    <dgm:pt modelId="{AB430B22-DA02-4075-9418-548C1584A58C}" type="parTrans" cxnId="{F91DE700-7836-4667-98F3-EC02654C8844}">
      <dgm:prSet/>
      <dgm:spPr/>
      <dgm:t>
        <a:bodyPr/>
        <a:lstStyle/>
        <a:p>
          <a:endParaRPr lang="en-US"/>
        </a:p>
      </dgm:t>
    </dgm:pt>
    <dgm:pt modelId="{8D354946-DDAA-4AF1-93DA-3EAD368FA889}" type="sibTrans" cxnId="{F91DE700-7836-4667-98F3-EC02654C8844}">
      <dgm:prSet/>
      <dgm:spPr/>
      <dgm:t>
        <a:bodyPr/>
        <a:lstStyle/>
        <a:p>
          <a:endParaRPr lang="en-US"/>
        </a:p>
      </dgm:t>
    </dgm:pt>
    <dgm:pt modelId="{5B07F3A7-F1FF-4140-8BD8-32D03526759E}">
      <dgm:prSet phldrT="[Text]" custT="1"/>
      <dgm:spPr>
        <a:solidFill>
          <a:srgbClr val="92D050"/>
        </a:solidFill>
        <a:ln>
          <a:solidFill>
            <a:schemeClr val="tx1"/>
          </a:solidFill>
        </a:ln>
      </dgm:spPr>
      <dgm:t>
        <a:bodyPr/>
        <a:lstStyle/>
        <a:p>
          <a:r>
            <a:rPr lang="en-US" sz="1200" b="0">
              <a:solidFill>
                <a:schemeClr val="tx1"/>
              </a:solidFill>
              <a:latin typeface="+mn-lt"/>
            </a:rPr>
            <a:t>StageZero Life Sciences</a:t>
          </a:r>
        </a:p>
      </dgm:t>
    </dgm:pt>
    <dgm:pt modelId="{46F95B4A-6C58-4285-ABC2-F425C6CB9925}" type="parTrans" cxnId="{E70C6134-3359-44DE-8D67-DE21FF0D4BEE}">
      <dgm:prSet/>
      <dgm:spPr/>
      <dgm:t>
        <a:bodyPr/>
        <a:lstStyle/>
        <a:p>
          <a:endParaRPr lang="en-US"/>
        </a:p>
      </dgm:t>
    </dgm:pt>
    <dgm:pt modelId="{9FD9E92D-CBB3-46EB-9C1D-DBD01EAAA4BF}" type="sibTrans" cxnId="{E70C6134-3359-44DE-8D67-DE21FF0D4BEE}">
      <dgm:prSet/>
      <dgm:spPr/>
      <dgm:t>
        <a:bodyPr/>
        <a:lstStyle/>
        <a:p>
          <a:endParaRPr lang="en-US"/>
        </a:p>
      </dgm:t>
    </dgm:pt>
    <dgm:pt modelId="{4B28400F-B3B4-4A53-AFF5-57C692D636F1}">
      <dgm:prSet phldrT="[Text]" custT="1"/>
      <dgm:spPr>
        <a:solidFill>
          <a:schemeClr val="bg1"/>
        </a:solidFill>
        <a:ln>
          <a:solidFill>
            <a:schemeClr val="tx1"/>
          </a:solidFill>
        </a:ln>
      </dgm:spPr>
      <dgm:t>
        <a:bodyPr/>
        <a:lstStyle/>
        <a:p>
          <a:r>
            <a:rPr lang="en-US" sz="1200" b="0">
              <a:solidFill>
                <a:schemeClr val="tx1"/>
              </a:solidFill>
              <a:latin typeface="+mn-lt"/>
            </a:rPr>
            <a:t>Summit Biolabs</a:t>
          </a:r>
        </a:p>
      </dgm:t>
    </dgm:pt>
    <dgm:pt modelId="{B6E016DA-783B-48CB-AAF1-02B2940114A3}" type="parTrans" cxnId="{C7740A0F-0C74-448A-BF51-54D5310110D5}">
      <dgm:prSet/>
      <dgm:spPr/>
      <dgm:t>
        <a:bodyPr/>
        <a:lstStyle/>
        <a:p>
          <a:endParaRPr lang="en-US"/>
        </a:p>
      </dgm:t>
    </dgm:pt>
    <dgm:pt modelId="{7B2B57A6-FCDA-42AC-A7FB-2483FC76D5E2}" type="sibTrans" cxnId="{C7740A0F-0C74-448A-BF51-54D5310110D5}">
      <dgm:prSet/>
      <dgm:spPr/>
      <dgm:t>
        <a:bodyPr/>
        <a:lstStyle/>
        <a:p>
          <a:endParaRPr lang="en-US"/>
        </a:p>
      </dgm:t>
    </dgm:pt>
    <dgm:pt modelId="{F1BAF9C7-0666-468D-B8BE-5DF1A8A867FF}">
      <dgm:prSet phldrT="[Text]" custT="1"/>
      <dgm:spPr>
        <a:solidFill>
          <a:srgbClr val="92D050"/>
        </a:solidFill>
        <a:ln>
          <a:solidFill>
            <a:schemeClr val="tx1"/>
          </a:solidFill>
        </a:ln>
      </dgm:spPr>
      <dgm:t>
        <a:bodyPr/>
        <a:lstStyle/>
        <a:p>
          <a:r>
            <a:rPr lang="en-US" sz="1100" b="0">
              <a:solidFill>
                <a:schemeClr val="tx1"/>
              </a:solidFill>
              <a:latin typeface="+mn-lt"/>
              <a:ea typeface="Kalinga" charset="0"/>
              <a:cs typeface="Kalinga" charset="0"/>
            </a:rPr>
            <a:t>Canary Health Technologies</a:t>
          </a:r>
          <a:endParaRPr lang="en-US" sz="1100" b="0">
            <a:solidFill>
              <a:schemeClr val="tx1"/>
            </a:solidFill>
            <a:latin typeface="+mn-lt"/>
          </a:endParaRPr>
        </a:p>
      </dgm:t>
    </dgm:pt>
    <dgm:pt modelId="{D2A9DF71-0369-472C-9BBC-7609DF8C24D6}" type="parTrans" cxnId="{BEFE9D03-98CE-499A-A102-D3852AC3F700}">
      <dgm:prSet/>
      <dgm:spPr/>
      <dgm:t>
        <a:bodyPr/>
        <a:lstStyle/>
        <a:p>
          <a:endParaRPr lang="en-US"/>
        </a:p>
      </dgm:t>
    </dgm:pt>
    <dgm:pt modelId="{E869E272-1936-4CD5-A26B-D226658B1CE4}" type="sibTrans" cxnId="{BEFE9D03-98CE-499A-A102-D3852AC3F700}">
      <dgm:prSet/>
      <dgm:spPr/>
      <dgm:t>
        <a:bodyPr/>
        <a:lstStyle/>
        <a:p>
          <a:endParaRPr lang="en-US"/>
        </a:p>
      </dgm:t>
    </dgm:pt>
    <dgm:pt modelId="{B001CA77-7338-4549-82FD-7D5BC936E52E}">
      <dgm:prSet phldrT="[Text]" custT="1"/>
      <dgm:spPr>
        <a:solidFill>
          <a:srgbClr val="92D050"/>
        </a:solidFill>
        <a:ln>
          <a:solidFill>
            <a:schemeClr val="tx1"/>
          </a:solidFill>
        </a:ln>
      </dgm:spPr>
      <dgm:t>
        <a:bodyPr/>
        <a:lstStyle/>
        <a:p>
          <a:r>
            <a:rPr lang="en-US" sz="1200" b="0">
              <a:solidFill>
                <a:schemeClr val="tx1"/>
              </a:solidFill>
              <a:latin typeface="+mn-lt"/>
            </a:rPr>
            <a:t>Entopsis</a:t>
          </a:r>
        </a:p>
      </dgm:t>
    </dgm:pt>
    <dgm:pt modelId="{B0F7D0CB-824E-462C-B61C-D30246CD405C}" type="parTrans" cxnId="{766ABB0D-350D-4671-9193-07A4B081452E}">
      <dgm:prSet/>
      <dgm:spPr/>
      <dgm:t>
        <a:bodyPr/>
        <a:lstStyle/>
        <a:p>
          <a:endParaRPr lang="en-US"/>
        </a:p>
      </dgm:t>
    </dgm:pt>
    <dgm:pt modelId="{B0C0D876-F02F-462D-9153-D62BD9D46F0C}" type="sibTrans" cxnId="{766ABB0D-350D-4671-9193-07A4B081452E}">
      <dgm:prSet/>
      <dgm:spPr/>
      <dgm:t>
        <a:bodyPr/>
        <a:lstStyle/>
        <a:p>
          <a:endParaRPr lang="en-US"/>
        </a:p>
      </dgm:t>
    </dgm:pt>
    <dgm:pt modelId="{00EE4F9F-EAF1-4D09-AA5C-F36BA84E552C}">
      <dgm:prSet phldrT="[Text]" custT="1"/>
      <dgm:spPr>
        <a:solidFill>
          <a:srgbClr val="92D050"/>
        </a:solidFill>
        <a:ln>
          <a:solidFill>
            <a:schemeClr val="tx1"/>
          </a:solidFill>
        </a:ln>
      </dgm:spPr>
      <dgm:t>
        <a:bodyPr/>
        <a:lstStyle/>
        <a:p>
          <a:r>
            <a:rPr lang="en-US" sz="1200" b="0">
              <a:solidFill>
                <a:schemeClr val="tx1"/>
              </a:solidFill>
              <a:latin typeface="+mn-lt"/>
            </a:rPr>
            <a:t>Ezra</a:t>
          </a:r>
        </a:p>
      </dgm:t>
    </dgm:pt>
    <dgm:pt modelId="{AE1AC5F1-5432-4582-994C-828D4BEEE71B}" type="parTrans" cxnId="{C4BCCD24-3F69-48BE-9C5C-7838DDD46F88}">
      <dgm:prSet/>
      <dgm:spPr/>
      <dgm:t>
        <a:bodyPr/>
        <a:lstStyle/>
        <a:p>
          <a:endParaRPr lang="en-US"/>
        </a:p>
      </dgm:t>
    </dgm:pt>
    <dgm:pt modelId="{DFC98E4A-C925-432A-9639-5E5A4DA84E67}" type="sibTrans" cxnId="{C4BCCD24-3F69-48BE-9C5C-7838DDD46F88}">
      <dgm:prSet/>
      <dgm:spPr/>
      <dgm:t>
        <a:bodyPr/>
        <a:lstStyle/>
        <a:p>
          <a:endParaRPr lang="en-US"/>
        </a:p>
      </dgm:t>
    </dgm:pt>
    <dgm:pt modelId="{19BF9539-1E88-425D-8F00-988FAC17CE78}">
      <dgm:prSet phldrT="[Text]" custT="1"/>
      <dgm:spPr>
        <a:solidFill>
          <a:srgbClr val="FFB81C"/>
        </a:solidFill>
        <a:ln>
          <a:solidFill>
            <a:schemeClr val="tx1"/>
          </a:solidFill>
        </a:ln>
      </dgm:spPr>
      <dgm:t>
        <a:bodyPr/>
        <a:lstStyle/>
        <a:p>
          <a:r>
            <a:rPr lang="en-US" sz="1200" b="0">
              <a:solidFill>
                <a:schemeClr val="tx1"/>
              </a:solidFill>
              <a:latin typeface="+mn-lt"/>
            </a:rPr>
            <a:t>Freenome</a:t>
          </a:r>
        </a:p>
      </dgm:t>
    </dgm:pt>
    <dgm:pt modelId="{5244708E-6F7A-400F-A3EA-9B1C5A4EB018}" type="parTrans" cxnId="{51E7328F-2FC9-48E7-83A5-69C410A319FF}">
      <dgm:prSet/>
      <dgm:spPr/>
      <dgm:t>
        <a:bodyPr/>
        <a:lstStyle/>
        <a:p>
          <a:endParaRPr lang="en-US"/>
        </a:p>
      </dgm:t>
    </dgm:pt>
    <dgm:pt modelId="{A723AE27-2F18-4731-8CBF-5667AB20EA29}" type="sibTrans" cxnId="{51E7328F-2FC9-48E7-83A5-69C410A319FF}">
      <dgm:prSet/>
      <dgm:spPr/>
      <dgm:t>
        <a:bodyPr/>
        <a:lstStyle/>
        <a:p>
          <a:endParaRPr lang="en-US"/>
        </a:p>
      </dgm:t>
    </dgm:pt>
    <dgm:pt modelId="{5293F75F-DFFB-45EA-AE85-D9622E414A3A}">
      <dgm:prSet phldrT="[Text]" custT="1"/>
      <dgm:spPr>
        <a:solidFill>
          <a:srgbClr val="FFB81C"/>
        </a:solidFill>
        <a:ln>
          <a:solidFill>
            <a:schemeClr val="tx1"/>
          </a:solidFill>
        </a:ln>
      </dgm:spPr>
      <dgm:t>
        <a:bodyPr/>
        <a:lstStyle/>
        <a:p>
          <a:r>
            <a:rPr lang="en-US" sz="1200" b="0">
              <a:solidFill>
                <a:schemeClr val="tx1"/>
              </a:solidFill>
              <a:latin typeface="+mn-lt"/>
            </a:rPr>
            <a:t>Lucence</a:t>
          </a:r>
        </a:p>
      </dgm:t>
    </dgm:pt>
    <dgm:pt modelId="{5F613B20-0DC9-425A-B8AA-060C67A238EC}" type="parTrans" cxnId="{E9A9A6D8-13A2-44EF-945B-5552E5B5E1C6}">
      <dgm:prSet/>
      <dgm:spPr/>
      <dgm:t>
        <a:bodyPr/>
        <a:lstStyle/>
        <a:p>
          <a:endParaRPr lang="en-US"/>
        </a:p>
      </dgm:t>
    </dgm:pt>
    <dgm:pt modelId="{B5BDE55A-04FB-43BA-9896-F3ED114C0E43}" type="sibTrans" cxnId="{E9A9A6D8-13A2-44EF-945B-5552E5B5E1C6}">
      <dgm:prSet/>
      <dgm:spPr/>
      <dgm:t>
        <a:bodyPr/>
        <a:lstStyle/>
        <a:p>
          <a:endParaRPr lang="en-US"/>
        </a:p>
      </dgm:t>
    </dgm:pt>
    <dgm:pt modelId="{370436D8-FA98-4663-B7F0-0835BB569C2F}">
      <dgm:prSet phldrT="[Text]" custT="1"/>
      <dgm:spPr>
        <a:solidFill>
          <a:srgbClr val="FFB81C"/>
        </a:solidFill>
        <a:ln>
          <a:solidFill>
            <a:schemeClr val="tx1"/>
          </a:solidFill>
        </a:ln>
      </dgm:spPr>
      <dgm:t>
        <a:bodyPr/>
        <a:lstStyle/>
        <a:p>
          <a:r>
            <a:rPr lang="en-US" sz="1200" b="0">
              <a:solidFill>
                <a:schemeClr val="tx1"/>
              </a:solidFill>
              <a:latin typeface="+mn-lt"/>
            </a:rPr>
            <a:t>Bluestar Genomics</a:t>
          </a:r>
        </a:p>
      </dgm:t>
    </dgm:pt>
    <dgm:pt modelId="{FEFAB21F-3077-41AE-A2FB-1050E940F18E}" type="parTrans" cxnId="{FB765B21-3D06-4DA2-A506-9384D63319B4}">
      <dgm:prSet/>
      <dgm:spPr/>
      <dgm:t>
        <a:bodyPr/>
        <a:lstStyle/>
        <a:p>
          <a:endParaRPr lang="en-US"/>
        </a:p>
      </dgm:t>
    </dgm:pt>
    <dgm:pt modelId="{7F8EF527-32F3-4177-B2C9-A7E2036241A4}" type="sibTrans" cxnId="{FB765B21-3D06-4DA2-A506-9384D63319B4}">
      <dgm:prSet/>
      <dgm:spPr/>
      <dgm:t>
        <a:bodyPr/>
        <a:lstStyle/>
        <a:p>
          <a:endParaRPr lang="en-US"/>
        </a:p>
      </dgm:t>
    </dgm:pt>
    <dgm:pt modelId="{0C2C8E0A-50E4-4CF6-A73F-941A4C2A51E3}">
      <dgm:prSet phldrT="[Text]" custT="1"/>
      <dgm:spPr>
        <a:solidFill>
          <a:srgbClr val="92D050"/>
        </a:solidFill>
        <a:ln>
          <a:solidFill>
            <a:schemeClr val="tx1"/>
          </a:solidFill>
        </a:ln>
      </dgm:spPr>
      <dgm:t>
        <a:bodyPr/>
        <a:lstStyle/>
        <a:p>
          <a:r>
            <a:rPr lang="en-US" sz="1200" b="0">
              <a:solidFill>
                <a:schemeClr val="tx1"/>
              </a:solidFill>
              <a:latin typeface="+mn-lt"/>
            </a:rPr>
            <a:t>GRAIL</a:t>
          </a:r>
        </a:p>
      </dgm:t>
    </dgm:pt>
    <dgm:pt modelId="{8006C4B3-BAC3-4FA9-BC31-D4F82EAAB424}" type="parTrans" cxnId="{F26AE7F7-B6C9-41C9-B04E-373BCE76C973}">
      <dgm:prSet/>
      <dgm:spPr/>
      <dgm:t>
        <a:bodyPr/>
        <a:lstStyle/>
        <a:p>
          <a:endParaRPr lang="en-US"/>
        </a:p>
      </dgm:t>
    </dgm:pt>
    <dgm:pt modelId="{50A822A0-CA60-41DF-AA21-A0B15512F3D1}" type="sibTrans" cxnId="{F26AE7F7-B6C9-41C9-B04E-373BCE76C973}">
      <dgm:prSet/>
      <dgm:spPr/>
      <dgm:t>
        <a:bodyPr/>
        <a:lstStyle/>
        <a:p>
          <a:endParaRPr lang="en-US"/>
        </a:p>
      </dgm:t>
    </dgm:pt>
    <dgm:pt modelId="{2799BBDD-748F-4F12-9277-FEAFC784D144}">
      <dgm:prSet custT="1"/>
      <dgm:spPr>
        <a:solidFill>
          <a:srgbClr val="FFFFFF">
            <a:lumMod val="50000"/>
          </a:srgbClr>
        </a:solidFill>
        <a:ln w="12700" cap="flat" cmpd="sng" algn="ctr">
          <a:solidFill>
            <a:srgbClr val="FFFFFF">
              <a:hueOff val="0"/>
              <a:satOff val="0"/>
              <a:lumOff val="0"/>
              <a:alphaOff val="0"/>
            </a:srgbClr>
          </a:solidFill>
          <a:prstDash val="solid"/>
          <a:miter lim="800000"/>
        </a:ln>
        <a:effectLst/>
      </dgm:spPr>
      <dgm:t>
        <a:bodyPr spcFirstLastPara="0" vert="horz" wrap="square" lIns="11430" tIns="11430" rIns="11430" bIns="11430" numCol="1" spcCol="1270" anchor="ctr" anchorCtr="0"/>
        <a:lstStyle/>
        <a:p>
          <a:pPr marL="0" lvl="0" indent="0" algn="ctr" defTabSz="800100">
            <a:lnSpc>
              <a:spcPct val="90000"/>
            </a:lnSpc>
            <a:spcBef>
              <a:spcPct val="0"/>
            </a:spcBef>
            <a:spcAft>
              <a:spcPct val="35000"/>
            </a:spcAft>
            <a:buNone/>
          </a:pPr>
          <a:r>
            <a:rPr lang="en-US" sz="1800" b="1" kern="1200">
              <a:solidFill>
                <a:srgbClr val="FFFFFF"/>
              </a:solidFill>
              <a:latin typeface="Calibri" panose="020F0502020204030204"/>
              <a:ea typeface="+mn-ea"/>
              <a:cs typeface="+mn-cs"/>
            </a:rPr>
            <a:t>Multiple Sample Types</a:t>
          </a:r>
        </a:p>
      </dgm:t>
    </dgm:pt>
    <dgm:pt modelId="{0B5921FA-7528-4727-A726-D11F638037BC}" type="parTrans" cxnId="{116FF2C5-0746-45FF-8262-2B327DCDA822}">
      <dgm:prSet/>
      <dgm:spPr/>
      <dgm:t>
        <a:bodyPr/>
        <a:lstStyle/>
        <a:p>
          <a:endParaRPr lang="en-US"/>
        </a:p>
      </dgm:t>
    </dgm:pt>
    <dgm:pt modelId="{CA65F62C-529B-4DD5-BD95-59A2D7A16FE5}" type="sibTrans" cxnId="{116FF2C5-0746-45FF-8262-2B327DCDA822}">
      <dgm:prSet/>
      <dgm:spPr/>
      <dgm:t>
        <a:bodyPr/>
        <a:lstStyle/>
        <a:p>
          <a:endParaRPr lang="en-US"/>
        </a:p>
      </dgm:t>
    </dgm:pt>
    <dgm:pt modelId="{0D6A3B40-FF74-43EC-A65A-B69C22F7964F}">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marL="0" lvl="0" indent="0" algn="ctr" defTabSz="800100">
            <a:lnSpc>
              <a:spcPct val="90000"/>
            </a:lnSpc>
            <a:spcBef>
              <a:spcPct val="0"/>
            </a:spcBef>
            <a:spcAft>
              <a:spcPct val="35000"/>
            </a:spcAft>
            <a:buNone/>
          </a:pPr>
          <a:r>
            <a:rPr lang="en-US" sz="1200" b="0" kern="1200">
              <a:solidFill>
                <a:schemeClr val="tx1"/>
              </a:solidFill>
              <a:latin typeface="+mn-lt"/>
              <a:ea typeface="Kalinga" charset="0"/>
              <a:cs typeface="Kalinga" charset="0"/>
            </a:rPr>
            <a:t>Owlstone </a:t>
          </a:r>
          <a:r>
            <a:rPr lang="en-US" sz="1200" b="0" kern="1200">
              <a:solidFill>
                <a:srgbClr val="000000"/>
              </a:solidFill>
              <a:latin typeface="+mn-lt"/>
              <a:ea typeface="+mn-ea"/>
              <a:cs typeface="+mn-cs"/>
            </a:rPr>
            <a:t>Medical</a:t>
          </a:r>
        </a:p>
      </dgm:t>
    </dgm:pt>
    <dgm:pt modelId="{4D710C63-66DB-4A08-9D32-F4ED544329C8}" type="parTrans" cxnId="{1C744C9C-FF83-4279-8FCC-4A5305BE4935}">
      <dgm:prSet/>
      <dgm:spPr/>
      <dgm:t>
        <a:bodyPr/>
        <a:lstStyle/>
        <a:p>
          <a:endParaRPr lang="en-US"/>
        </a:p>
      </dgm:t>
    </dgm:pt>
    <dgm:pt modelId="{91567277-F2B8-4B71-AF6B-6C0473423F82}" type="sibTrans" cxnId="{1C744C9C-FF83-4279-8FCC-4A5305BE4935}">
      <dgm:prSet/>
      <dgm:spPr/>
      <dgm:t>
        <a:bodyPr/>
        <a:lstStyle/>
        <a:p>
          <a:endParaRPr lang="en-US"/>
        </a:p>
      </dgm:t>
    </dgm:pt>
    <dgm:pt modelId="{05B988F2-329F-4304-A43F-FBF377EB9B1D}">
      <dgm:prSet custT="1"/>
      <dgm:spPr>
        <a:solidFill>
          <a:schemeClr val="bg1"/>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ea typeface="Kalinga" charset="0"/>
              <a:cs typeface="Kalinga" charset="0"/>
            </a:rPr>
            <a:t>NuView Life Sciences</a:t>
          </a:r>
          <a:endParaRPr lang="en-US" sz="1200" b="0">
            <a:solidFill>
              <a:srgbClr val="000000"/>
            </a:solidFill>
            <a:latin typeface="+mn-lt"/>
            <a:ea typeface="+mn-ea"/>
            <a:cs typeface="+mn-cs"/>
          </a:endParaRPr>
        </a:p>
      </dgm:t>
    </dgm:pt>
    <dgm:pt modelId="{1FEF4CE5-A55E-4D4A-99B5-E87CBBB1333F}" type="parTrans" cxnId="{1ABB55EB-2411-4302-A3F1-6A579412F5D3}">
      <dgm:prSet/>
      <dgm:spPr/>
      <dgm:t>
        <a:bodyPr/>
        <a:lstStyle/>
        <a:p>
          <a:endParaRPr lang="en-US"/>
        </a:p>
      </dgm:t>
    </dgm:pt>
    <dgm:pt modelId="{F241D533-0AC0-4464-9653-A4135E2AC43D}" type="sibTrans" cxnId="{1ABB55EB-2411-4302-A3F1-6A579412F5D3}">
      <dgm:prSet/>
      <dgm:spPr/>
      <dgm:t>
        <a:bodyPr/>
        <a:lstStyle/>
        <a:p>
          <a:endParaRPr lang="en-US"/>
        </a:p>
      </dgm:t>
    </dgm:pt>
    <dgm:pt modelId="{B5DDB589-36F4-49F6-B836-F3545BC06D49}">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100" b="0">
              <a:solidFill>
                <a:schemeClr val="tx1"/>
              </a:solidFill>
              <a:latin typeface="+mn-lt"/>
              <a:ea typeface="Kalinga" charset="0"/>
              <a:cs typeface="Kalinga" charset="0"/>
            </a:rPr>
            <a:t>Ceres Nanosciences</a:t>
          </a:r>
          <a:endParaRPr lang="en-US" sz="1100" b="0">
            <a:solidFill>
              <a:srgbClr val="000000"/>
            </a:solidFill>
            <a:latin typeface="+mn-lt"/>
            <a:ea typeface="+mn-ea"/>
            <a:cs typeface="+mn-cs"/>
          </a:endParaRPr>
        </a:p>
      </dgm:t>
    </dgm:pt>
    <dgm:pt modelId="{ED8B6A4D-E875-4070-A294-12168B93247D}" type="parTrans" cxnId="{FAE3C8C7-6D2D-4D1F-9078-A277AB3A086A}">
      <dgm:prSet/>
      <dgm:spPr/>
      <dgm:t>
        <a:bodyPr/>
        <a:lstStyle/>
        <a:p>
          <a:endParaRPr lang="en-US"/>
        </a:p>
      </dgm:t>
    </dgm:pt>
    <dgm:pt modelId="{04F733C0-D5D3-4456-9C9C-2EE7A9C9AE9F}" type="sibTrans" cxnId="{FAE3C8C7-6D2D-4D1F-9078-A277AB3A086A}">
      <dgm:prSet/>
      <dgm:spPr/>
      <dgm:t>
        <a:bodyPr/>
        <a:lstStyle/>
        <a:p>
          <a:endParaRPr lang="en-US"/>
        </a:p>
      </dgm:t>
    </dgm:pt>
    <dgm:pt modelId="{264442D3-48F1-4438-A1BB-3D304A236DB8}">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cs typeface="Kalinga" charset="0"/>
            </a:rPr>
            <a:t>Nucliex</a:t>
          </a:r>
          <a:endParaRPr lang="en-US" sz="1200" b="0">
            <a:solidFill>
              <a:srgbClr val="000000"/>
            </a:solidFill>
            <a:latin typeface="+mn-lt"/>
            <a:ea typeface="+mn-ea"/>
            <a:cs typeface="+mn-cs"/>
          </a:endParaRPr>
        </a:p>
      </dgm:t>
    </dgm:pt>
    <dgm:pt modelId="{240729D6-4579-48FE-AF3F-814F095DD9FE}" type="parTrans" cxnId="{B12DACC1-E0E8-4AAA-8505-52F9658A505A}">
      <dgm:prSet/>
      <dgm:spPr/>
      <dgm:t>
        <a:bodyPr/>
        <a:lstStyle/>
        <a:p>
          <a:endParaRPr lang="en-US"/>
        </a:p>
      </dgm:t>
    </dgm:pt>
    <dgm:pt modelId="{5F9C5A54-65EB-465E-BBDA-185E2D310191}" type="sibTrans" cxnId="{B12DACC1-E0E8-4AAA-8505-52F9658A505A}">
      <dgm:prSet/>
      <dgm:spPr/>
      <dgm:t>
        <a:bodyPr/>
        <a:lstStyle/>
        <a:p>
          <a:endParaRPr lang="en-US"/>
        </a:p>
      </dgm:t>
    </dgm:pt>
    <dgm:pt modelId="{CFB6A0E3-6676-43A6-AC59-C808E4538F93}">
      <dgm:prSet phldrT="[Text]" custT="1"/>
      <dgm:spPr>
        <a:solidFill>
          <a:srgbClr val="92D050"/>
        </a:solidFill>
        <a:ln>
          <a:solidFill>
            <a:schemeClr val="tx1"/>
          </a:solidFill>
        </a:ln>
      </dgm:spPr>
      <dgm:t>
        <a:bodyPr/>
        <a:lstStyle/>
        <a:p>
          <a:r>
            <a:rPr lang="en-US" sz="1100" b="0">
              <a:solidFill>
                <a:schemeClr val="tx1"/>
              </a:solidFill>
              <a:latin typeface="+mn-lt"/>
            </a:rPr>
            <a:t>Ultrasonic Med. Mapping</a:t>
          </a:r>
        </a:p>
      </dgm:t>
    </dgm:pt>
    <dgm:pt modelId="{761E69D4-DF85-4692-995C-5E1E1025443D}" type="parTrans" cxnId="{5BDC7549-5036-4166-A5D1-94ED13DE1BC2}">
      <dgm:prSet/>
      <dgm:spPr/>
      <dgm:t>
        <a:bodyPr/>
        <a:lstStyle/>
        <a:p>
          <a:endParaRPr lang="en-US"/>
        </a:p>
      </dgm:t>
    </dgm:pt>
    <dgm:pt modelId="{3DAB7312-A709-48AA-BA99-B5E6CAEAFCD5}" type="sibTrans" cxnId="{5BDC7549-5036-4166-A5D1-94ED13DE1BC2}">
      <dgm:prSet/>
      <dgm:spPr/>
      <dgm:t>
        <a:bodyPr/>
        <a:lstStyle/>
        <a:p>
          <a:endParaRPr lang="en-US"/>
        </a:p>
      </dgm:t>
    </dgm:pt>
    <dgm:pt modelId="{B74CA25E-1EA8-49FB-ACC4-922E6294BEBB}">
      <dgm:prSet phldrT="[Text]" custT="1"/>
      <dgm:spPr>
        <a:solidFill>
          <a:srgbClr val="FFB81C"/>
        </a:solidFill>
        <a:ln>
          <a:solidFill>
            <a:schemeClr val="tx1"/>
          </a:solidFill>
        </a:ln>
      </dgm:spPr>
      <dgm:t>
        <a:bodyPr/>
        <a:lstStyle/>
        <a:p>
          <a:r>
            <a:rPr lang="en-US" sz="1200" b="0">
              <a:solidFill>
                <a:schemeClr val="tx1"/>
              </a:solidFill>
              <a:latin typeface="+mn-lt"/>
            </a:rPr>
            <a:t>BioFluidica</a:t>
          </a:r>
        </a:p>
      </dgm:t>
    </dgm:pt>
    <dgm:pt modelId="{C1EF7937-85B0-44B4-8A71-18D413F72515}" type="parTrans" cxnId="{C5CD6F2A-4A9D-409A-9B42-74DA4E350362}">
      <dgm:prSet/>
      <dgm:spPr/>
      <dgm:t>
        <a:bodyPr/>
        <a:lstStyle/>
        <a:p>
          <a:endParaRPr lang="en-US"/>
        </a:p>
      </dgm:t>
    </dgm:pt>
    <dgm:pt modelId="{034462BC-910C-4D83-84EF-5AB839B6BDC5}" type="sibTrans" cxnId="{C5CD6F2A-4A9D-409A-9B42-74DA4E350362}">
      <dgm:prSet/>
      <dgm:spPr/>
      <dgm:t>
        <a:bodyPr/>
        <a:lstStyle/>
        <a:p>
          <a:endParaRPr lang="en-US"/>
        </a:p>
      </dgm:t>
    </dgm:pt>
    <dgm:pt modelId="{85EECD09-FC8A-4810-B639-94DC25DC8356}">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cs typeface="Kalinga" charset="0"/>
            </a:rPr>
            <a:t>Elypta</a:t>
          </a:r>
          <a:endParaRPr lang="en-US" sz="1200" b="0">
            <a:solidFill>
              <a:srgbClr val="000000"/>
            </a:solidFill>
            <a:latin typeface="+mn-lt"/>
            <a:ea typeface="+mn-ea"/>
            <a:cs typeface="+mn-cs"/>
          </a:endParaRPr>
        </a:p>
      </dgm:t>
    </dgm:pt>
    <dgm:pt modelId="{A4A32296-CD01-4868-9FC0-CB626996CBB1}" type="parTrans" cxnId="{1AB2D5FF-1A4B-4E77-93B1-D66E309CC0A5}">
      <dgm:prSet/>
      <dgm:spPr/>
      <dgm:t>
        <a:bodyPr/>
        <a:lstStyle/>
        <a:p>
          <a:endParaRPr lang="en-US"/>
        </a:p>
      </dgm:t>
    </dgm:pt>
    <dgm:pt modelId="{C500BE50-E546-4E08-8691-C6710B9F862C}" type="sibTrans" cxnId="{1AB2D5FF-1A4B-4E77-93B1-D66E309CC0A5}">
      <dgm:prSet/>
      <dgm:spPr/>
      <dgm:t>
        <a:bodyPr/>
        <a:lstStyle/>
        <a:p>
          <a:endParaRPr lang="en-US"/>
        </a:p>
      </dgm:t>
    </dgm:pt>
    <dgm:pt modelId="{E3370A33-E769-472D-9B0F-8A528C357EA5}">
      <dgm:prSet phldrT="[Text]" custT="1"/>
      <dgm:spPr>
        <a:solidFill>
          <a:srgbClr val="FFB81C"/>
        </a:solidFill>
        <a:ln>
          <a:solidFill>
            <a:schemeClr val="tx1"/>
          </a:solidFill>
        </a:ln>
      </dgm:spPr>
      <dgm:t>
        <a:bodyPr/>
        <a:lstStyle/>
        <a:p>
          <a:r>
            <a:rPr lang="en-US" sz="1200" b="0">
              <a:solidFill>
                <a:schemeClr val="tx1"/>
              </a:solidFill>
              <a:latin typeface="+mn-lt"/>
            </a:rPr>
            <a:t>Micronoma</a:t>
          </a:r>
        </a:p>
      </dgm:t>
    </dgm:pt>
    <dgm:pt modelId="{C552C426-39B0-4FE3-BDD6-B8327A440AB4}" type="parTrans" cxnId="{CD49B275-9317-4C02-8638-9839E31DFF59}">
      <dgm:prSet/>
      <dgm:spPr/>
      <dgm:t>
        <a:bodyPr/>
        <a:lstStyle/>
        <a:p>
          <a:endParaRPr lang="en-US"/>
        </a:p>
      </dgm:t>
    </dgm:pt>
    <dgm:pt modelId="{408619BA-A7EA-4626-BC18-E27DBC24E5BB}" type="sibTrans" cxnId="{CD49B275-9317-4C02-8638-9839E31DFF59}">
      <dgm:prSet/>
      <dgm:spPr/>
      <dgm:t>
        <a:bodyPr/>
        <a:lstStyle/>
        <a:p>
          <a:endParaRPr lang="en-US"/>
        </a:p>
      </dgm:t>
    </dgm:pt>
    <dgm:pt modelId="{0A7BFB55-6BC7-4009-AFAF-78FDB5FFC703}">
      <dgm:prSet phldrT="[Text]" custT="1"/>
      <dgm:spPr>
        <a:solidFill>
          <a:srgbClr val="FFB81C"/>
        </a:solidFill>
        <a:ln>
          <a:solidFill>
            <a:schemeClr val="tx1"/>
          </a:solidFill>
        </a:ln>
      </dgm:spPr>
      <dgm:t>
        <a:bodyPr/>
        <a:lstStyle/>
        <a:p>
          <a:r>
            <a:rPr lang="en-US" sz="1200" b="0">
              <a:solidFill>
                <a:schemeClr val="tx1"/>
              </a:solidFill>
              <a:latin typeface="+mn-lt"/>
            </a:rPr>
            <a:t>Singlera Genomics</a:t>
          </a:r>
        </a:p>
      </dgm:t>
    </dgm:pt>
    <dgm:pt modelId="{55F285D7-1040-4D50-AE1B-C1E638BE797D}" type="parTrans" cxnId="{BE2E5183-DC92-420B-9A8A-2BCF5CCC94AE}">
      <dgm:prSet/>
      <dgm:spPr/>
      <dgm:t>
        <a:bodyPr/>
        <a:lstStyle/>
        <a:p>
          <a:endParaRPr lang="en-US"/>
        </a:p>
      </dgm:t>
    </dgm:pt>
    <dgm:pt modelId="{24C4FB2A-567A-4292-925F-DA9F589218BC}" type="sibTrans" cxnId="{BE2E5183-DC92-420B-9A8A-2BCF5CCC94AE}">
      <dgm:prSet/>
      <dgm:spPr/>
      <dgm:t>
        <a:bodyPr/>
        <a:lstStyle/>
        <a:p>
          <a:endParaRPr lang="en-US"/>
        </a:p>
      </dgm:t>
    </dgm:pt>
    <dgm:pt modelId="{ADC35E03-DD42-4893-B5DA-9BA27F5A7273}">
      <dgm:prSet phldrT="[Text]" custT="1"/>
      <dgm:spPr>
        <a:solidFill>
          <a:schemeClr val="bg1"/>
        </a:solidFill>
        <a:ln>
          <a:solidFill>
            <a:schemeClr val="tx1"/>
          </a:solidFill>
        </a:ln>
      </dgm:spPr>
      <dgm:t>
        <a:bodyPr/>
        <a:lstStyle/>
        <a:p>
          <a:r>
            <a:rPr lang="en-US" sz="1200" b="0">
              <a:solidFill>
                <a:schemeClr val="tx1"/>
              </a:solidFill>
              <a:latin typeface="+mn-lt"/>
            </a:rPr>
            <a:t>Guardant Health</a:t>
          </a:r>
        </a:p>
      </dgm:t>
    </dgm:pt>
    <dgm:pt modelId="{89BA2121-4730-48FA-BECB-F7303A4E3531}" type="parTrans" cxnId="{E922D9CC-D8AD-494C-A2FF-A5A91523C462}">
      <dgm:prSet/>
      <dgm:spPr/>
      <dgm:t>
        <a:bodyPr/>
        <a:lstStyle/>
        <a:p>
          <a:endParaRPr lang="en-US"/>
        </a:p>
      </dgm:t>
    </dgm:pt>
    <dgm:pt modelId="{A154492D-D1B4-418F-8626-7337615A2ED8}" type="sibTrans" cxnId="{E922D9CC-D8AD-494C-A2FF-A5A91523C462}">
      <dgm:prSet/>
      <dgm:spPr/>
      <dgm:t>
        <a:bodyPr/>
        <a:lstStyle/>
        <a:p>
          <a:endParaRPr lang="en-US"/>
        </a:p>
      </dgm:t>
    </dgm:pt>
    <dgm:pt modelId="{DF9110F0-C4FE-4A1C-B042-17E4915BD59F}">
      <dgm:prSet custT="1"/>
      <dgm:spPr>
        <a:solidFill>
          <a:srgbClr val="FFFFFF">
            <a:lumMod val="50000"/>
          </a:srgbClr>
        </a:solidFill>
        <a:ln w="12700" cap="flat" cmpd="sng" algn="ctr">
          <a:solidFill>
            <a:srgbClr val="FFFFFF">
              <a:hueOff val="0"/>
              <a:satOff val="0"/>
              <a:lumOff val="0"/>
              <a:alphaOff val="0"/>
            </a:srgbClr>
          </a:solidFill>
          <a:prstDash val="solid"/>
          <a:miter lim="800000"/>
        </a:ln>
        <a:effectLst/>
      </dgm:spPr>
      <dgm:t>
        <a:bodyPr spcFirstLastPara="0" vert="horz" wrap="square" lIns="11430" tIns="11430" rIns="11430" bIns="11430" numCol="1" spcCol="1270" anchor="ctr" anchorCtr="0"/>
        <a:lstStyle/>
        <a:p>
          <a:pPr>
            <a:buNone/>
          </a:pPr>
          <a:r>
            <a:rPr lang="en-US" sz="1800" b="1">
              <a:solidFill>
                <a:srgbClr val="FFFFFF"/>
              </a:solidFill>
              <a:latin typeface="Calibri" panose="020F0502020204030204"/>
              <a:ea typeface="+mn-ea"/>
              <a:cs typeface="+mn-cs"/>
            </a:rPr>
            <a:t>Other</a:t>
          </a:r>
        </a:p>
      </dgm:t>
    </dgm:pt>
    <dgm:pt modelId="{73748E91-9FFD-41AD-89CC-179F49DEEC44}" type="parTrans" cxnId="{A2F0AB84-2F33-4DDF-B72A-E4374B3A345B}">
      <dgm:prSet/>
      <dgm:spPr/>
      <dgm:t>
        <a:bodyPr/>
        <a:lstStyle/>
        <a:p>
          <a:endParaRPr lang="en-US"/>
        </a:p>
      </dgm:t>
    </dgm:pt>
    <dgm:pt modelId="{B5CCC9ED-36E5-4598-95E3-14C71CAD34E1}" type="sibTrans" cxnId="{A2F0AB84-2F33-4DDF-B72A-E4374B3A345B}">
      <dgm:prSet/>
      <dgm:spPr/>
      <dgm:t>
        <a:bodyPr/>
        <a:lstStyle/>
        <a:p>
          <a:endParaRPr lang="en-US"/>
        </a:p>
      </dgm:t>
    </dgm:pt>
    <dgm:pt modelId="{26CC69C2-9888-4410-8928-0637FFDDB7FB}">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rgbClr val="000000"/>
              </a:solidFill>
              <a:latin typeface="+mn-lt"/>
              <a:ea typeface="+mn-ea"/>
              <a:cs typeface="+mn-cs"/>
            </a:rPr>
            <a:t>Skin DNA</a:t>
          </a:r>
        </a:p>
      </dgm:t>
    </dgm:pt>
    <dgm:pt modelId="{1CC941B2-417B-4E23-844D-128051E26B72}" type="parTrans" cxnId="{4093163B-ACE1-4C92-9B16-E1EC965434C7}">
      <dgm:prSet/>
      <dgm:spPr/>
      <dgm:t>
        <a:bodyPr/>
        <a:lstStyle/>
        <a:p>
          <a:endParaRPr lang="en-US"/>
        </a:p>
      </dgm:t>
    </dgm:pt>
    <dgm:pt modelId="{91B6DF98-E0E4-4126-804C-B4FB27043B23}" type="sibTrans" cxnId="{4093163B-ACE1-4C92-9B16-E1EC965434C7}">
      <dgm:prSet/>
      <dgm:spPr/>
      <dgm:t>
        <a:bodyPr/>
        <a:lstStyle/>
        <a:p>
          <a:endParaRPr lang="en-US"/>
        </a:p>
      </dgm:t>
    </dgm:pt>
    <dgm:pt modelId="{FCE86B49-36AE-483D-8091-C1610DD80AF0}">
      <dgm:prSet phldrT="[Text]" custT="1"/>
      <dgm:spPr>
        <a:solidFill>
          <a:srgbClr val="92D050"/>
        </a:solidFill>
        <a:ln>
          <a:solidFill>
            <a:schemeClr val="tx1"/>
          </a:solidFill>
        </a:ln>
      </dgm:spPr>
      <dgm:t>
        <a:bodyPr/>
        <a:lstStyle/>
        <a:p>
          <a:r>
            <a:rPr lang="en-US" sz="1200" b="0">
              <a:solidFill>
                <a:schemeClr val="tx1"/>
              </a:solidFill>
              <a:latin typeface="+mn-lt"/>
            </a:rPr>
            <a:t>Hirotsu Bio Science</a:t>
          </a:r>
        </a:p>
      </dgm:t>
    </dgm:pt>
    <dgm:pt modelId="{1D390391-3C3F-4E45-B455-754D04C41ACB}" type="parTrans" cxnId="{A5C556F0-91C8-4B8B-918D-71232768E6C1}">
      <dgm:prSet/>
      <dgm:spPr/>
      <dgm:t>
        <a:bodyPr/>
        <a:lstStyle/>
        <a:p>
          <a:endParaRPr lang="en-US"/>
        </a:p>
      </dgm:t>
    </dgm:pt>
    <dgm:pt modelId="{5E085DCD-4216-42E7-BE56-E4614309CE2E}" type="sibTrans" cxnId="{A5C556F0-91C8-4B8B-918D-71232768E6C1}">
      <dgm:prSet/>
      <dgm:spPr/>
      <dgm:t>
        <a:bodyPr/>
        <a:lstStyle/>
        <a:p>
          <a:endParaRPr lang="en-US"/>
        </a:p>
      </dgm:t>
    </dgm:pt>
    <dgm:pt modelId="{A6AFD78B-4C47-4A8A-A0AC-A86E77028500}">
      <dgm:prSet phldrT="[Text]" custT="1"/>
      <dgm:spPr>
        <a:solidFill>
          <a:schemeClr val="bg1"/>
        </a:solidFill>
        <a:ln>
          <a:solidFill>
            <a:schemeClr val="tx1"/>
          </a:solidFill>
        </a:ln>
      </dgm:spPr>
      <dgm:t>
        <a:bodyPr/>
        <a:lstStyle/>
        <a:p>
          <a:r>
            <a:rPr lang="en-US" sz="1200" b="0">
              <a:solidFill>
                <a:schemeClr val="tx1"/>
              </a:solidFill>
              <a:latin typeface="+mn-lt"/>
            </a:rPr>
            <a:t>NIB Biotech</a:t>
          </a:r>
        </a:p>
      </dgm:t>
    </dgm:pt>
    <dgm:pt modelId="{83687250-BA13-4D6C-ABFB-4ABA5B898597}" type="parTrans" cxnId="{0EF9E564-B014-418A-9CFC-5EBA50D49FDE}">
      <dgm:prSet/>
      <dgm:spPr/>
      <dgm:t>
        <a:bodyPr/>
        <a:lstStyle/>
        <a:p>
          <a:endParaRPr lang="en-US"/>
        </a:p>
      </dgm:t>
    </dgm:pt>
    <dgm:pt modelId="{EAFF211D-BB85-49CD-A601-F26B0B801F67}" type="sibTrans" cxnId="{0EF9E564-B014-418A-9CFC-5EBA50D49FDE}">
      <dgm:prSet/>
      <dgm:spPr/>
      <dgm:t>
        <a:bodyPr/>
        <a:lstStyle/>
        <a:p>
          <a:endParaRPr lang="en-US"/>
        </a:p>
      </dgm:t>
    </dgm:pt>
    <dgm:pt modelId="{643DBE53-E27E-4329-950F-A6AC565ED443}">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cs typeface="Kalinga" charset="0"/>
            </a:rPr>
            <a:t>Skin Vision</a:t>
          </a:r>
          <a:endParaRPr lang="en-US" sz="1200" b="0">
            <a:solidFill>
              <a:schemeClr val="tx1"/>
            </a:solidFill>
            <a:latin typeface="+mn-lt"/>
          </a:endParaRPr>
        </a:p>
      </dgm:t>
    </dgm:pt>
    <dgm:pt modelId="{AFFBF86C-6BC5-44F1-9301-8848ABABC175}" type="parTrans" cxnId="{A1EE407B-8726-4BB7-B649-A8B47F48B1AD}">
      <dgm:prSet/>
      <dgm:spPr/>
      <dgm:t>
        <a:bodyPr/>
        <a:lstStyle/>
        <a:p>
          <a:endParaRPr lang="en-US"/>
        </a:p>
      </dgm:t>
    </dgm:pt>
    <dgm:pt modelId="{95F02C68-EFB0-43DA-97FA-13DEE044E1D2}" type="sibTrans" cxnId="{A1EE407B-8726-4BB7-B649-A8B47F48B1AD}">
      <dgm:prSet/>
      <dgm:spPr/>
      <dgm:t>
        <a:bodyPr/>
        <a:lstStyle/>
        <a:p>
          <a:endParaRPr lang="en-US"/>
        </a:p>
      </dgm:t>
    </dgm:pt>
    <dgm:pt modelId="{CC362EDC-CFDC-4968-8062-12020174F335}">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rgbClr val="000000"/>
              </a:solidFill>
              <a:latin typeface="+mn-lt"/>
              <a:ea typeface="+mn-ea"/>
              <a:cs typeface="+mn-cs"/>
            </a:rPr>
            <a:t>DermaVision</a:t>
          </a:r>
        </a:p>
      </dgm:t>
    </dgm:pt>
    <dgm:pt modelId="{78271C85-CFC3-4F3A-A91F-FB2140E77B54}" type="parTrans" cxnId="{A917847D-018F-436A-A407-51623547EEB1}">
      <dgm:prSet/>
      <dgm:spPr/>
      <dgm:t>
        <a:bodyPr/>
        <a:lstStyle/>
        <a:p>
          <a:endParaRPr lang="en-US"/>
        </a:p>
      </dgm:t>
    </dgm:pt>
    <dgm:pt modelId="{BF120D34-6514-45D1-8B17-BBF0C282A739}" type="sibTrans" cxnId="{A917847D-018F-436A-A407-51623547EEB1}">
      <dgm:prSet/>
      <dgm:spPr/>
      <dgm:t>
        <a:bodyPr/>
        <a:lstStyle/>
        <a:p>
          <a:endParaRPr lang="en-US"/>
        </a:p>
      </dgm:t>
    </dgm:pt>
    <dgm:pt modelId="{3E9166DE-A338-4986-9B67-E9F541F7BF3A}">
      <dgm:prSet custT="1"/>
      <dgm:spPr>
        <a:solidFill>
          <a:srgbClr val="92D050"/>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rgbClr val="000000"/>
              </a:solidFill>
              <a:latin typeface="+mn-lt"/>
              <a:ea typeface="+mn-ea"/>
              <a:cs typeface="+mn-cs"/>
            </a:rPr>
            <a:t>Cyrcadia Health</a:t>
          </a:r>
        </a:p>
      </dgm:t>
    </dgm:pt>
    <dgm:pt modelId="{58B4E98E-68A3-47AA-BF54-F05B6C4E2FE4}" type="parTrans" cxnId="{66905CE9-A672-4D3D-8263-835C14CF05C1}">
      <dgm:prSet/>
      <dgm:spPr/>
      <dgm:t>
        <a:bodyPr/>
        <a:lstStyle/>
        <a:p>
          <a:endParaRPr lang="en-US"/>
        </a:p>
      </dgm:t>
    </dgm:pt>
    <dgm:pt modelId="{1113412D-E5D6-4D53-9AE7-91105FE1A3E3}" type="sibTrans" cxnId="{66905CE9-A672-4D3D-8263-835C14CF05C1}">
      <dgm:prSet/>
      <dgm:spPr/>
      <dgm:t>
        <a:bodyPr/>
        <a:lstStyle/>
        <a:p>
          <a:endParaRPr lang="en-US"/>
        </a:p>
      </dgm:t>
    </dgm:pt>
    <dgm:pt modelId="{97FBEC47-5F32-4E3A-A32A-BF4211E2EB19}">
      <dgm:prSet phldrT="[Text]" custT="1"/>
      <dgm:spPr>
        <a:solidFill>
          <a:srgbClr val="92D050"/>
        </a:solidFill>
        <a:ln>
          <a:solidFill>
            <a:schemeClr val="tx1"/>
          </a:solidFill>
        </a:ln>
      </dgm:spPr>
      <dgm:t>
        <a:bodyPr/>
        <a:lstStyle/>
        <a:p>
          <a:r>
            <a:rPr lang="en-US" sz="1200" b="0">
              <a:solidFill>
                <a:schemeClr val="tx1"/>
              </a:solidFill>
              <a:latin typeface="+mn-lt"/>
            </a:rPr>
            <a:t>Datar Cancer Genetics</a:t>
          </a:r>
        </a:p>
      </dgm:t>
    </dgm:pt>
    <dgm:pt modelId="{B847AF5F-304A-472C-B881-F5F275AAAFF8}" type="parTrans" cxnId="{D497B660-B68F-49DC-81DA-5AEF31122645}">
      <dgm:prSet/>
      <dgm:spPr/>
      <dgm:t>
        <a:bodyPr/>
        <a:lstStyle/>
        <a:p>
          <a:endParaRPr lang="en-US"/>
        </a:p>
      </dgm:t>
    </dgm:pt>
    <dgm:pt modelId="{7B9DF5E4-F709-41D5-9A6A-D0DEC88EB41A}" type="sibTrans" cxnId="{D497B660-B68F-49DC-81DA-5AEF31122645}">
      <dgm:prSet/>
      <dgm:spPr/>
      <dgm:t>
        <a:bodyPr/>
        <a:lstStyle/>
        <a:p>
          <a:endParaRPr lang="en-US"/>
        </a:p>
      </dgm:t>
    </dgm:pt>
    <dgm:pt modelId="{891C081C-F643-4D74-B774-9952A73490FD}">
      <dgm:prSet phldrT="[Text]" custT="1"/>
      <dgm:spPr>
        <a:solidFill>
          <a:srgbClr val="FFB81C"/>
        </a:solidFill>
        <a:ln>
          <a:solidFill>
            <a:schemeClr val="tx1"/>
          </a:solidFill>
        </a:ln>
      </dgm:spPr>
      <dgm:t>
        <a:bodyPr/>
        <a:lstStyle/>
        <a:p>
          <a:r>
            <a:rPr lang="en-US" sz="1100" b="0">
              <a:solidFill>
                <a:schemeClr val="tx1"/>
              </a:solidFill>
              <a:latin typeface="+mn-lt"/>
            </a:rPr>
            <a:t>Hummingbird Diagnostics</a:t>
          </a:r>
        </a:p>
      </dgm:t>
    </dgm:pt>
    <dgm:pt modelId="{7751BE85-A0E7-4D06-87E5-251D1A6AC9D9}" type="parTrans" cxnId="{A7B83B00-7BC2-422A-B159-A62A98B0FB85}">
      <dgm:prSet/>
      <dgm:spPr/>
      <dgm:t>
        <a:bodyPr/>
        <a:lstStyle/>
        <a:p>
          <a:endParaRPr lang="en-US"/>
        </a:p>
      </dgm:t>
    </dgm:pt>
    <dgm:pt modelId="{37C40A6C-EEF5-4952-85F8-B9D8ED2BC35F}" type="sibTrans" cxnId="{A7B83B00-7BC2-422A-B159-A62A98B0FB85}">
      <dgm:prSet/>
      <dgm:spPr/>
      <dgm:t>
        <a:bodyPr/>
        <a:lstStyle/>
        <a:p>
          <a:endParaRPr lang="en-US"/>
        </a:p>
      </dgm:t>
    </dgm:pt>
    <dgm:pt modelId="{32B8DD7B-51FB-4569-B551-3212EF49ADFF}">
      <dgm:prSet phldrT="[Text]" custT="1"/>
      <dgm:spPr>
        <a:solidFill>
          <a:srgbClr val="FFB81C"/>
        </a:solidFill>
        <a:ln>
          <a:solidFill>
            <a:schemeClr val="tx1"/>
          </a:solidFill>
        </a:ln>
      </dgm:spPr>
      <dgm:t>
        <a:bodyPr/>
        <a:lstStyle/>
        <a:p>
          <a:r>
            <a:rPr lang="en-US" sz="1200" b="0">
              <a:solidFill>
                <a:schemeClr val="tx1"/>
              </a:solidFill>
              <a:latin typeface="+mn-lt"/>
            </a:rPr>
            <a:t>Mercy Bioanalytics</a:t>
          </a:r>
        </a:p>
      </dgm:t>
    </dgm:pt>
    <dgm:pt modelId="{7D27AB05-0A24-498E-BBC4-E23F5FAED729}" type="parTrans" cxnId="{4D620CEC-F816-4E13-8EBE-BF2F0D5ECCC0}">
      <dgm:prSet/>
      <dgm:spPr/>
      <dgm:t>
        <a:bodyPr/>
        <a:lstStyle/>
        <a:p>
          <a:endParaRPr lang="en-US"/>
        </a:p>
      </dgm:t>
    </dgm:pt>
    <dgm:pt modelId="{40238E64-EABE-4C00-BFF6-C3DFB14911F9}" type="sibTrans" cxnId="{4D620CEC-F816-4E13-8EBE-BF2F0D5ECCC0}">
      <dgm:prSet/>
      <dgm:spPr/>
      <dgm:t>
        <a:bodyPr/>
        <a:lstStyle/>
        <a:p>
          <a:endParaRPr lang="en-US"/>
        </a:p>
      </dgm:t>
    </dgm:pt>
    <dgm:pt modelId="{EC30E774-C986-4C1E-94DE-AB23DCB0F00A}">
      <dgm:prSet phldrT="[Text]" custT="1"/>
      <dgm:spPr>
        <a:solidFill>
          <a:srgbClr val="92D050"/>
        </a:solidFill>
        <a:ln>
          <a:solidFill>
            <a:schemeClr val="tx1"/>
          </a:solidFill>
        </a:ln>
      </dgm:spPr>
      <dgm:t>
        <a:bodyPr/>
        <a:lstStyle/>
        <a:p>
          <a:r>
            <a:rPr lang="en-US" sz="1200" b="0">
              <a:solidFill>
                <a:schemeClr val="tx1"/>
              </a:solidFill>
              <a:latin typeface="+mn-lt"/>
            </a:rPr>
            <a:t>Thrive</a:t>
          </a:r>
        </a:p>
      </dgm:t>
    </dgm:pt>
    <dgm:pt modelId="{60C3B1A8-C68E-472C-819E-A22C52371945}" type="parTrans" cxnId="{BB0E564A-523E-41AC-B129-C6646A8902D5}">
      <dgm:prSet/>
      <dgm:spPr/>
      <dgm:t>
        <a:bodyPr/>
        <a:lstStyle/>
        <a:p>
          <a:endParaRPr lang="en-US"/>
        </a:p>
      </dgm:t>
    </dgm:pt>
    <dgm:pt modelId="{84B7F3F8-801E-449A-8627-C2FAEEF6D377}" type="sibTrans" cxnId="{BB0E564A-523E-41AC-B129-C6646A8902D5}">
      <dgm:prSet/>
      <dgm:spPr/>
      <dgm:t>
        <a:bodyPr/>
        <a:lstStyle/>
        <a:p>
          <a:endParaRPr lang="en-US"/>
        </a:p>
      </dgm:t>
    </dgm:pt>
    <dgm:pt modelId="{A9DC7482-4ADF-4CAB-A86E-D200FAE370A4}">
      <dgm:prSet phldrT="[Text]" custT="1"/>
      <dgm:spPr>
        <a:solidFill>
          <a:srgbClr val="FFB81C"/>
        </a:solidFill>
        <a:ln>
          <a:solidFill>
            <a:schemeClr val="tx1"/>
          </a:solidFill>
        </a:ln>
      </dgm:spPr>
      <dgm:t>
        <a:bodyPr/>
        <a:lstStyle/>
        <a:p>
          <a:r>
            <a:rPr lang="en-US" sz="1200" b="0">
              <a:solidFill>
                <a:schemeClr val="tx1"/>
              </a:solidFill>
              <a:latin typeface="+mn-lt"/>
            </a:rPr>
            <a:t>Delfi Diagnostics</a:t>
          </a:r>
        </a:p>
      </dgm:t>
    </dgm:pt>
    <dgm:pt modelId="{93528298-2A10-47B7-B3F6-B6F942087099}" type="parTrans" cxnId="{F4394B6C-BD64-48B2-ABA9-9CB6658CF3A3}">
      <dgm:prSet/>
      <dgm:spPr/>
      <dgm:t>
        <a:bodyPr/>
        <a:lstStyle/>
        <a:p>
          <a:endParaRPr lang="en-US"/>
        </a:p>
      </dgm:t>
    </dgm:pt>
    <dgm:pt modelId="{7125EA6B-545A-4CAF-9AD8-B543752F57AE}" type="sibTrans" cxnId="{F4394B6C-BD64-48B2-ABA9-9CB6658CF3A3}">
      <dgm:prSet/>
      <dgm:spPr/>
      <dgm:t>
        <a:bodyPr/>
        <a:lstStyle/>
        <a:p>
          <a:endParaRPr lang="en-US"/>
        </a:p>
      </dgm:t>
    </dgm:pt>
    <dgm:pt modelId="{90281F53-70A5-44D1-8C78-BC128A85F55D}">
      <dgm:prSet phldrT="[Text]" custT="1"/>
      <dgm:spPr>
        <a:solidFill>
          <a:srgbClr val="92D050"/>
        </a:solidFill>
        <a:ln>
          <a:solidFill>
            <a:schemeClr val="tx1"/>
          </a:solidFill>
        </a:ln>
      </dgm:spPr>
      <dgm:t>
        <a:bodyPr/>
        <a:lstStyle/>
        <a:p>
          <a:r>
            <a:rPr lang="en-US" sz="1200" b="0">
              <a:solidFill>
                <a:schemeClr val="tx1"/>
              </a:solidFill>
              <a:latin typeface="+mn-lt"/>
            </a:rPr>
            <a:t>Nanostics</a:t>
          </a:r>
        </a:p>
      </dgm:t>
    </dgm:pt>
    <dgm:pt modelId="{4732863C-1B06-411C-95B0-5B106B62243F}" type="parTrans" cxnId="{A5048DE5-3331-4C29-BF56-D8F9D288F256}">
      <dgm:prSet/>
      <dgm:spPr/>
      <dgm:t>
        <a:bodyPr/>
        <a:lstStyle/>
        <a:p>
          <a:endParaRPr lang="en-US"/>
        </a:p>
      </dgm:t>
    </dgm:pt>
    <dgm:pt modelId="{5F4B1BBF-3D44-4210-9012-E792925E9A45}" type="sibTrans" cxnId="{A5048DE5-3331-4C29-BF56-D8F9D288F256}">
      <dgm:prSet/>
      <dgm:spPr/>
      <dgm:t>
        <a:bodyPr/>
        <a:lstStyle/>
        <a:p>
          <a:endParaRPr lang="en-US"/>
        </a:p>
      </dgm:t>
    </dgm:pt>
    <dgm:pt modelId="{5AD91A90-1986-4D34-A508-59A2C4981B7B}" type="pres">
      <dgm:prSet presAssocID="{BA0E0A6F-48CC-4F31-917A-8F2AF01B8771}" presName="hierChild1" presStyleCnt="0">
        <dgm:presLayoutVars>
          <dgm:orgChart val="1"/>
          <dgm:chPref val="1"/>
          <dgm:dir/>
          <dgm:animOne val="branch"/>
          <dgm:animLvl val="lvl"/>
          <dgm:resizeHandles/>
        </dgm:presLayoutVars>
      </dgm:prSet>
      <dgm:spPr/>
    </dgm:pt>
    <dgm:pt modelId="{EEACCDE2-2AB3-4391-B529-7662AD1D2C58}" type="pres">
      <dgm:prSet presAssocID="{9836CBF8-5D09-4C84-836B-48AE68FDED4B}" presName="hierRoot1" presStyleCnt="0">
        <dgm:presLayoutVars>
          <dgm:hierBranch val="init"/>
        </dgm:presLayoutVars>
      </dgm:prSet>
      <dgm:spPr/>
    </dgm:pt>
    <dgm:pt modelId="{FD2A60E8-C6F7-450F-A695-D02DE4E80952}" type="pres">
      <dgm:prSet presAssocID="{9836CBF8-5D09-4C84-836B-48AE68FDED4B}" presName="rootComposite1" presStyleCnt="0"/>
      <dgm:spPr/>
    </dgm:pt>
    <dgm:pt modelId="{9330FA98-DDCF-4C2E-98C3-54EF9A90A289}" type="pres">
      <dgm:prSet presAssocID="{9836CBF8-5D09-4C84-836B-48AE68FDED4B}" presName="rootText1" presStyleLbl="node0" presStyleIdx="0" presStyleCnt="1" custScaleX="304610" custScaleY="144317" custLinFactNeighborX="9321" custLinFactNeighborY="-6207">
        <dgm:presLayoutVars>
          <dgm:chPref val="3"/>
        </dgm:presLayoutVars>
      </dgm:prSet>
      <dgm:spPr>
        <a:prstGeom prst="roundRect">
          <a:avLst/>
        </a:prstGeom>
      </dgm:spPr>
    </dgm:pt>
    <dgm:pt modelId="{2E4BE6C8-9053-4A6F-B672-3C42F7177BF2}" type="pres">
      <dgm:prSet presAssocID="{9836CBF8-5D09-4C84-836B-48AE68FDED4B}" presName="rootConnector1" presStyleLbl="node1" presStyleIdx="0" presStyleCnt="0"/>
      <dgm:spPr/>
    </dgm:pt>
    <dgm:pt modelId="{996901BC-AFB6-40AB-B90E-AF6864E94726}" type="pres">
      <dgm:prSet presAssocID="{9836CBF8-5D09-4C84-836B-48AE68FDED4B}" presName="hierChild2" presStyleCnt="0"/>
      <dgm:spPr/>
    </dgm:pt>
    <dgm:pt modelId="{C6ACE2AD-34C7-414E-B214-F33C4382D178}" type="pres">
      <dgm:prSet presAssocID="{5CDE6B14-5516-41CD-80F8-7F143E029B34}" presName="Name37" presStyleLbl="parChTrans1D2" presStyleIdx="0" presStyleCnt="7"/>
      <dgm:spPr/>
    </dgm:pt>
    <dgm:pt modelId="{892BD27C-6885-4E5E-AA23-56DB2FE4F932}" type="pres">
      <dgm:prSet presAssocID="{31C93033-1F49-40DD-A912-A80388BB85AE}" presName="hierRoot2" presStyleCnt="0">
        <dgm:presLayoutVars>
          <dgm:hierBranch val="hang"/>
        </dgm:presLayoutVars>
      </dgm:prSet>
      <dgm:spPr/>
    </dgm:pt>
    <dgm:pt modelId="{C24BA4BF-9C60-435F-9F4F-02E312E27582}" type="pres">
      <dgm:prSet presAssocID="{31C93033-1F49-40DD-A912-A80388BB85AE}" presName="rootComposite" presStyleCnt="0"/>
      <dgm:spPr/>
    </dgm:pt>
    <dgm:pt modelId="{EFB4980C-7B3F-4D7E-A8F9-7249B857BE3A}" type="pres">
      <dgm:prSet presAssocID="{31C93033-1F49-40DD-A912-A80388BB85AE}" presName="rootText" presStyleLbl="node2" presStyleIdx="0" presStyleCnt="7" custScaleX="179108" custScaleY="169385" custLinFactNeighborX="-5982">
        <dgm:presLayoutVars>
          <dgm:chPref val="3"/>
        </dgm:presLayoutVars>
      </dgm:prSet>
      <dgm:spPr>
        <a:prstGeom prst="roundRect">
          <a:avLst/>
        </a:prstGeom>
      </dgm:spPr>
    </dgm:pt>
    <dgm:pt modelId="{15D005FD-EBD0-4C87-8268-CCBA549ADB54}" type="pres">
      <dgm:prSet presAssocID="{31C93033-1F49-40DD-A912-A80388BB85AE}" presName="rootConnector" presStyleLbl="node2" presStyleIdx="0" presStyleCnt="7"/>
      <dgm:spPr/>
    </dgm:pt>
    <dgm:pt modelId="{B619C55F-B42B-4D97-8C26-E5E8CFCC6BED}" type="pres">
      <dgm:prSet presAssocID="{31C93033-1F49-40DD-A912-A80388BB85AE}" presName="hierChild4" presStyleCnt="0"/>
      <dgm:spPr/>
    </dgm:pt>
    <dgm:pt modelId="{CE0A3F50-6C75-44C2-8D03-B1FC1341434F}" type="pres">
      <dgm:prSet presAssocID="{60C3B1A8-C68E-472C-819E-A22C52371945}" presName="Name48" presStyleLbl="parChTrans1D3" presStyleIdx="0" presStyleCnt="31"/>
      <dgm:spPr/>
    </dgm:pt>
    <dgm:pt modelId="{55C69E4F-B8C9-4738-960B-60EF72366B48}" type="pres">
      <dgm:prSet presAssocID="{EC30E774-C986-4C1E-94DE-AB23DCB0F00A}" presName="hierRoot2" presStyleCnt="0">
        <dgm:presLayoutVars>
          <dgm:hierBranch val="init"/>
        </dgm:presLayoutVars>
      </dgm:prSet>
      <dgm:spPr/>
    </dgm:pt>
    <dgm:pt modelId="{02713568-6233-4787-B5D5-075845BA77C0}" type="pres">
      <dgm:prSet presAssocID="{EC30E774-C986-4C1E-94DE-AB23DCB0F00A}" presName="rootComposite" presStyleCnt="0"/>
      <dgm:spPr/>
    </dgm:pt>
    <dgm:pt modelId="{7BDB9C9A-D07E-402F-9B0D-41CC7A39E07B}" type="pres">
      <dgm:prSet presAssocID="{EC30E774-C986-4C1E-94DE-AB23DCB0F00A}" presName="rootText" presStyleLbl="node3" presStyleIdx="0" presStyleCnt="31" custScaleX="117205" custScaleY="90095" custLinFactNeighborX="-6937">
        <dgm:presLayoutVars>
          <dgm:chPref val="3"/>
        </dgm:presLayoutVars>
      </dgm:prSet>
      <dgm:spPr>
        <a:prstGeom prst="roundRect">
          <a:avLst/>
        </a:prstGeom>
      </dgm:spPr>
    </dgm:pt>
    <dgm:pt modelId="{3F455DD7-B315-4E34-88DC-1A10B0EB4E97}" type="pres">
      <dgm:prSet presAssocID="{EC30E774-C986-4C1E-94DE-AB23DCB0F00A}" presName="rootConnector" presStyleLbl="node3" presStyleIdx="0" presStyleCnt="31"/>
      <dgm:spPr/>
    </dgm:pt>
    <dgm:pt modelId="{D0C6C0D7-847C-4822-8169-7F97DE083126}" type="pres">
      <dgm:prSet presAssocID="{EC30E774-C986-4C1E-94DE-AB23DCB0F00A}" presName="hierChild4" presStyleCnt="0"/>
      <dgm:spPr/>
    </dgm:pt>
    <dgm:pt modelId="{AF97A88E-B353-4DDB-938D-0E2A1AB0BB5D}" type="pres">
      <dgm:prSet presAssocID="{EC30E774-C986-4C1E-94DE-AB23DCB0F00A}" presName="hierChild5" presStyleCnt="0"/>
      <dgm:spPr/>
    </dgm:pt>
    <dgm:pt modelId="{1279E456-9753-4C37-9E58-AEACB3AEA4FF}" type="pres">
      <dgm:prSet presAssocID="{8006C4B3-BAC3-4FA9-BC31-D4F82EAAB424}" presName="Name48" presStyleLbl="parChTrans1D3" presStyleIdx="1" presStyleCnt="31"/>
      <dgm:spPr/>
    </dgm:pt>
    <dgm:pt modelId="{2E53DD5D-E952-4B59-897F-7C70BE08EC37}" type="pres">
      <dgm:prSet presAssocID="{0C2C8E0A-50E4-4CF6-A73F-941A4C2A51E3}" presName="hierRoot2" presStyleCnt="0">
        <dgm:presLayoutVars>
          <dgm:hierBranch val="init"/>
        </dgm:presLayoutVars>
      </dgm:prSet>
      <dgm:spPr/>
    </dgm:pt>
    <dgm:pt modelId="{04822408-080A-44A8-A047-EF74BA50C0DA}" type="pres">
      <dgm:prSet presAssocID="{0C2C8E0A-50E4-4CF6-A73F-941A4C2A51E3}" presName="rootComposite" presStyleCnt="0"/>
      <dgm:spPr/>
    </dgm:pt>
    <dgm:pt modelId="{3B4B81C8-76DC-4038-83DB-105D89D27D1E}" type="pres">
      <dgm:prSet presAssocID="{0C2C8E0A-50E4-4CF6-A73F-941A4C2A51E3}" presName="rootText" presStyleLbl="node3" presStyleIdx="1" presStyleCnt="31" custScaleX="117205" custScaleY="90095" custLinFactNeighborX="-6937">
        <dgm:presLayoutVars>
          <dgm:chPref val="3"/>
        </dgm:presLayoutVars>
      </dgm:prSet>
      <dgm:spPr>
        <a:prstGeom prst="roundRect">
          <a:avLst/>
        </a:prstGeom>
      </dgm:spPr>
    </dgm:pt>
    <dgm:pt modelId="{4D37902D-6BAA-4307-9175-C185D40C8317}" type="pres">
      <dgm:prSet presAssocID="{0C2C8E0A-50E4-4CF6-A73F-941A4C2A51E3}" presName="rootConnector" presStyleLbl="node3" presStyleIdx="1" presStyleCnt="31"/>
      <dgm:spPr/>
    </dgm:pt>
    <dgm:pt modelId="{956DEB7D-AC5B-4320-BCDB-AF01DFFC8CE4}" type="pres">
      <dgm:prSet presAssocID="{0C2C8E0A-50E4-4CF6-A73F-941A4C2A51E3}" presName="hierChild4" presStyleCnt="0"/>
      <dgm:spPr/>
    </dgm:pt>
    <dgm:pt modelId="{1D53A367-47CB-478D-82EC-AFCE35ED456A}" type="pres">
      <dgm:prSet presAssocID="{0C2C8E0A-50E4-4CF6-A73F-941A4C2A51E3}" presName="hierChild5" presStyleCnt="0"/>
      <dgm:spPr/>
    </dgm:pt>
    <dgm:pt modelId="{00D968A6-CAD4-4BC8-9ACE-A5F33B8CF7C3}" type="pres">
      <dgm:prSet presAssocID="{B847AF5F-304A-472C-B881-F5F275AAAFF8}" presName="Name48" presStyleLbl="parChTrans1D3" presStyleIdx="2" presStyleCnt="31"/>
      <dgm:spPr/>
    </dgm:pt>
    <dgm:pt modelId="{3D42532C-8518-469D-A528-9012E88F9E0A}" type="pres">
      <dgm:prSet presAssocID="{97FBEC47-5F32-4E3A-A32A-BF4211E2EB19}" presName="hierRoot2" presStyleCnt="0">
        <dgm:presLayoutVars>
          <dgm:hierBranch val="init"/>
        </dgm:presLayoutVars>
      </dgm:prSet>
      <dgm:spPr/>
    </dgm:pt>
    <dgm:pt modelId="{4E54CC4B-4FD9-464F-89A6-1FAFB77EC2DA}" type="pres">
      <dgm:prSet presAssocID="{97FBEC47-5F32-4E3A-A32A-BF4211E2EB19}" presName="rootComposite" presStyleCnt="0"/>
      <dgm:spPr/>
    </dgm:pt>
    <dgm:pt modelId="{14E29CF5-BEE1-422E-864E-9BCEB1AABB25}" type="pres">
      <dgm:prSet presAssocID="{97FBEC47-5F32-4E3A-A32A-BF4211E2EB19}" presName="rootText" presStyleLbl="node3" presStyleIdx="2" presStyleCnt="31" custScaleX="117205" custScaleY="90095" custLinFactNeighborX="-6937">
        <dgm:presLayoutVars>
          <dgm:chPref val="3"/>
        </dgm:presLayoutVars>
      </dgm:prSet>
      <dgm:spPr>
        <a:prstGeom prst="roundRect">
          <a:avLst/>
        </a:prstGeom>
      </dgm:spPr>
    </dgm:pt>
    <dgm:pt modelId="{4A607C73-C92C-4705-9C36-9470A4E979EB}" type="pres">
      <dgm:prSet presAssocID="{97FBEC47-5F32-4E3A-A32A-BF4211E2EB19}" presName="rootConnector" presStyleLbl="node3" presStyleIdx="2" presStyleCnt="31"/>
      <dgm:spPr/>
    </dgm:pt>
    <dgm:pt modelId="{BDFFB1BD-DF3B-4F44-B83E-BB6FEF639CBF}" type="pres">
      <dgm:prSet presAssocID="{97FBEC47-5F32-4E3A-A32A-BF4211E2EB19}" presName="hierChild4" presStyleCnt="0"/>
      <dgm:spPr/>
    </dgm:pt>
    <dgm:pt modelId="{917F38C4-E3D4-44F2-BD3F-CC4ACB4BD87E}" type="pres">
      <dgm:prSet presAssocID="{97FBEC47-5F32-4E3A-A32A-BF4211E2EB19}" presName="hierChild5" presStyleCnt="0"/>
      <dgm:spPr/>
    </dgm:pt>
    <dgm:pt modelId="{58D2B536-F4D2-4C88-A991-0D34A92671CC}" type="pres">
      <dgm:prSet presAssocID="{46F95B4A-6C58-4285-ABC2-F425C6CB9925}" presName="Name48" presStyleLbl="parChTrans1D3" presStyleIdx="3" presStyleCnt="31"/>
      <dgm:spPr/>
    </dgm:pt>
    <dgm:pt modelId="{84358A77-074D-43DF-A894-26CC1AA5E0F5}" type="pres">
      <dgm:prSet presAssocID="{5B07F3A7-F1FF-4140-8BD8-32D03526759E}" presName="hierRoot2" presStyleCnt="0">
        <dgm:presLayoutVars>
          <dgm:hierBranch val="init"/>
        </dgm:presLayoutVars>
      </dgm:prSet>
      <dgm:spPr/>
    </dgm:pt>
    <dgm:pt modelId="{B67439C7-C895-4941-8059-95EFB83DD905}" type="pres">
      <dgm:prSet presAssocID="{5B07F3A7-F1FF-4140-8BD8-32D03526759E}" presName="rootComposite" presStyleCnt="0"/>
      <dgm:spPr/>
    </dgm:pt>
    <dgm:pt modelId="{60D170D5-B557-4AF6-8353-23F73EC4CDB0}" type="pres">
      <dgm:prSet presAssocID="{5B07F3A7-F1FF-4140-8BD8-32D03526759E}" presName="rootText" presStyleLbl="node3" presStyleIdx="3" presStyleCnt="31" custScaleX="117205" custScaleY="90095" custLinFactNeighborX="-6937">
        <dgm:presLayoutVars>
          <dgm:chPref val="3"/>
        </dgm:presLayoutVars>
      </dgm:prSet>
      <dgm:spPr>
        <a:prstGeom prst="roundRect">
          <a:avLst/>
        </a:prstGeom>
      </dgm:spPr>
    </dgm:pt>
    <dgm:pt modelId="{005E086A-C03F-4CC8-9131-C6C5678EB554}" type="pres">
      <dgm:prSet presAssocID="{5B07F3A7-F1FF-4140-8BD8-32D03526759E}" presName="rootConnector" presStyleLbl="node3" presStyleIdx="3" presStyleCnt="31"/>
      <dgm:spPr/>
    </dgm:pt>
    <dgm:pt modelId="{2544E767-7DA7-4CD4-9C7B-C7A861F46CA0}" type="pres">
      <dgm:prSet presAssocID="{5B07F3A7-F1FF-4140-8BD8-32D03526759E}" presName="hierChild4" presStyleCnt="0"/>
      <dgm:spPr/>
    </dgm:pt>
    <dgm:pt modelId="{68371C29-CEB0-4663-BB15-EA32D3C3B0D0}" type="pres">
      <dgm:prSet presAssocID="{5B07F3A7-F1FF-4140-8BD8-32D03526759E}" presName="hierChild5" presStyleCnt="0"/>
      <dgm:spPr/>
    </dgm:pt>
    <dgm:pt modelId="{692B35F6-61DC-4EC6-9C51-84E3C59A2B01}" type="pres">
      <dgm:prSet presAssocID="{4732863C-1B06-411C-95B0-5B106B62243F}" presName="Name48" presStyleLbl="parChTrans1D3" presStyleIdx="4" presStyleCnt="31"/>
      <dgm:spPr/>
    </dgm:pt>
    <dgm:pt modelId="{87004AA6-EADB-47EF-844B-4BECA85A85DA}" type="pres">
      <dgm:prSet presAssocID="{90281F53-70A5-44D1-8C78-BC128A85F55D}" presName="hierRoot2" presStyleCnt="0">
        <dgm:presLayoutVars>
          <dgm:hierBranch val="init"/>
        </dgm:presLayoutVars>
      </dgm:prSet>
      <dgm:spPr/>
    </dgm:pt>
    <dgm:pt modelId="{454BF404-1A95-488C-9163-036F324BB47B}" type="pres">
      <dgm:prSet presAssocID="{90281F53-70A5-44D1-8C78-BC128A85F55D}" presName="rootComposite" presStyleCnt="0"/>
      <dgm:spPr/>
    </dgm:pt>
    <dgm:pt modelId="{9B6C6F43-3244-4025-B5F2-06C85D8058F5}" type="pres">
      <dgm:prSet presAssocID="{90281F53-70A5-44D1-8C78-BC128A85F55D}" presName="rootText" presStyleLbl="node3" presStyleIdx="4" presStyleCnt="31" custScaleX="117205" custScaleY="90095" custLinFactNeighborX="-6937">
        <dgm:presLayoutVars>
          <dgm:chPref val="3"/>
        </dgm:presLayoutVars>
      </dgm:prSet>
      <dgm:spPr>
        <a:prstGeom prst="roundRect">
          <a:avLst/>
        </a:prstGeom>
      </dgm:spPr>
    </dgm:pt>
    <dgm:pt modelId="{A82A8C80-620C-4F10-96B4-679C46415A7B}" type="pres">
      <dgm:prSet presAssocID="{90281F53-70A5-44D1-8C78-BC128A85F55D}" presName="rootConnector" presStyleLbl="node3" presStyleIdx="4" presStyleCnt="31"/>
      <dgm:spPr/>
    </dgm:pt>
    <dgm:pt modelId="{BC75EF80-C36F-42EC-8771-5C302AF2FDA2}" type="pres">
      <dgm:prSet presAssocID="{90281F53-70A5-44D1-8C78-BC128A85F55D}" presName="hierChild4" presStyleCnt="0"/>
      <dgm:spPr/>
    </dgm:pt>
    <dgm:pt modelId="{8DB75357-C22C-4882-8464-41F28D504EA1}" type="pres">
      <dgm:prSet presAssocID="{90281F53-70A5-44D1-8C78-BC128A85F55D}" presName="hierChild5" presStyleCnt="0"/>
      <dgm:spPr/>
    </dgm:pt>
    <dgm:pt modelId="{B6C67860-DF2C-40EB-A581-803C51033616}" type="pres">
      <dgm:prSet presAssocID="{5244708E-6F7A-400F-A3EA-9B1C5A4EB018}" presName="Name48" presStyleLbl="parChTrans1D3" presStyleIdx="5" presStyleCnt="31"/>
      <dgm:spPr/>
    </dgm:pt>
    <dgm:pt modelId="{86BCD155-0DA1-47A6-A10C-708F0083C1EB}" type="pres">
      <dgm:prSet presAssocID="{19BF9539-1E88-425D-8F00-988FAC17CE78}" presName="hierRoot2" presStyleCnt="0">
        <dgm:presLayoutVars>
          <dgm:hierBranch val="init"/>
        </dgm:presLayoutVars>
      </dgm:prSet>
      <dgm:spPr/>
    </dgm:pt>
    <dgm:pt modelId="{BAF23F01-42A1-4BF2-958C-FAE4BCD6756C}" type="pres">
      <dgm:prSet presAssocID="{19BF9539-1E88-425D-8F00-988FAC17CE78}" presName="rootComposite" presStyleCnt="0"/>
      <dgm:spPr/>
    </dgm:pt>
    <dgm:pt modelId="{73B8054A-7B38-4B6A-A0D3-7380C44A86DE}" type="pres">
      <dgm:prSet presAssocID="{19BF9539-1E88-425D-8F00-988FAC17CE78}" presName="rootText" presStyleLbl="node3" presStyleIdx="5" presStyleCnt="31" custScaleX="117205" custScaleY="90095" custLinFactNeighborX="-6937">
        <dgm:presLayoutVars>
          <dgm:chPref val="3"/>
        </dgm:presLayoutVars>
      </dgm:prSet>
      <dgm:spPr>
        <a:prstGeom prst="roundRect">
          <a:avLst/>
        </a:prstGeom>
      </dgm:spPr>
    </dgm:pt>
    <dgm:pt modelId="{3B165C83-1A82-45F8-8EC0-F6BBBD41A1DA}" type="pres">
      <dgm:prSet presAssocID="{19BF9539-1E88-425D-8F00-988FAC17CE78}" presName="rootConnector" presStyleLbl="node3" presStyleIdx="5" presStyleCnt="31"/>
      <dgm:spPr/>
    </dgm:pt>
    <dgm:pt modelId="{9BCDC8AA-0299-4A9A-B6A9-C1663AA2BD30}" type="pres">
      <dgm:prSet presAssocID="{19BF9539-1E88-425D-8F00-988FAC17CE78}" presName="hierChild4" presStyleCnt="0"/>
      <dgm:spPr/>
    </dgm:pt>
    <dgm:pt modelId="{D94B0AF9-F38F-44B7-9DCA-1B7DD1B167B1}" type="pres">
      <dgm:prSet presAssocID="{19BF9539-1E88-425D-8F00-988FAC17CE78}" presName="hierChild5" presStyleCnt="0"/>
      <dgm:spPr/>
    </dgm:pt>
    <dgm:pt modelId="{BC97CAD5-2AD7-4C9F-B9BF-0AB99A048AC3}" type="pres">
      <dgm:prSet presAssocID="{5F613B20-0DC9-425A-B8AA-060C67A238EC}" presName="Name48" presStyleLbl="parChTrans1D3" presStyleIdx="6" presStyleCnt="31"/>
      <dgm:spPr/>
    </dgm:pt>
    <dgm:pt modelId="{C449F8A8-2639-4F9B-B9C6-9C5B917180A7}" type="pres">
      <dgm:prSet presAssocID="{5293F75F-DFFB-45EA-AE85-D9622E414A3A}" presName="hierRoot2" presStyleCnt="0">
        <dgm:presLayoutVars>
          <dgm:hierBranch val="init"/>
        </dgm:presLayoutVars>
      </dgm:prSet>
      <dgm:spPr/>
    </dgm:pt>
    <dgm:pt modelId="{4C9B30BC-A0DD-40E5-92BF-C90DE94048BF}" type="pres">
      <dgm:prSet presAssocID="{5293F75F-DFFB-45EA-AE85-D9622E414A3A}" presName="rootComposite" presStyleCnt="0"/>
      <dgm:spPr/>
    </dgm:pt>
    <dgm:pt modelId="{5A6BFF5D-20D5-4525-BC60-7FBFEBF198FE}" type="pres">
      <dgm:prSet presAssocID="{5293F75F-DFFB-45EA-AE85-D9622E414A3A}" presName="rootText" presStyleLbl="node3" presStyleIdx="6" presStyleCnt="31" custScaleX="117205" custScaleY="90095" custLinFactNeighborX="-6937">
        <dgm:presLayoutVars>
          <dgm:chPref val="3"/>
        </dgm:presLayoutVars>
      </dgm:prSet>
      <dgm:spPr>
        <a:prstGeom prst="roundRect">
          <a:avLst/>
        </a:prstGeom>
      </dgm:spPr>
    </dgm:pt>
    <dgm:pt modelId="{3C5BD739-C6C8-4B9B-81A3-A8872980732E}" type="pres">
      <dgm:prSet presAssocID="{5293F75F-DFFB-45EA-AE85-D9622E414A3A}" presName="rootConnector" presStyleLbl="node3" presStyleIdx="6" presStyleCnt="31"/>
      <dgm:spPr/>
    </dgm:pt>
    <dgm:pt modelId="{EF4A5F6A-94C0-4343-8976-3C07647AA6F1}" type="pres">
      <dgm:prSet presAssocID="{5293F75F-DFFB-45EA-AE85-D9622E414A3A}" presName="hierChild4" presStyleCnt="0"/>
      <dgm:spPr/>
    </dgm:pt>
    <dgm:pt modelId="{151806F8-F34F-44D0-A334-959D342C8370}" type="pres">
      <dgm:prSet presAssocID="{5293F75F-DFFB-45EA-AE85-D9622E414A3A}" presName="hierChild5" presStyleCnt="0"/>
      <dgm:spPr/>
    </dgm:pt>
    <dgm:pt modelId="{C7515C5A-004A-4149-AA1E-7CA06CA6E36D}" type="pres">
      <dgm:prSet presAssocID="{FEFAB21F-3077-41AE-A2FB-1050E940F18E}" presName="Name48" presStyleLbl="parChTrans1D3" presStyleIdx="7" presStyleCnt="31"/>
      <dgm:spPr/>
    </dgm:pt>
    <dgm:pt modelId="{020A28EC-3BC9-4284-AB18-A5FE93F409D4}" type="pres">
      <dgm:prSet presAssocID="{370436D8-FA98-4663-B7F0-0835BB569C2F}" presName="hierRoot2" presStyleCnt="0">
        <dgm:presLayoutVars>
          <dgm:hierBranch val="init"/>
        </dgm:presLayoutVars>
      </dgm:prSet>
      <dgm:spPr/>
    </dgm:pt>
    <dgm:pt modelId="{D7572003-2BBB-47C2-9098-850C69A031E4}" type="pres">
      <dgm:prSet presAssocID="{370436D8-FA98-4663-B7F0-0835BB569C2F}" presName="rootComposite" presStyleCnt="0"/>
      <dgm:spPr/>
    </dgm:pt>
    <dgm:pt modelId="{5EA5EC7A-7993-434E-BB30-10C41E28730B}" type="pres">
      <dgm:prSet presAssocID="{370436D8-FA98-4663-B7F0-0835BB569C2F}" presName="rootText" presStyleLbl="node3" presStyleIdx="7" presStyleCnt="31" custScaleX="117205" custScaleY="90095" custLinFactNeighborX="-6937">
        <dgm:presLayoutVars>
          <dgm:chPref val="3"/>
        </dgm:presLayoutVars>
      </dgm:prSet>
      <dgm:spPr>
        <a:prstGeom prst="roundRect">
          <a:avLst/>
        </a:prstGeom>
      </dgm:spPr>
    </dgm:pt>
    <dgm:pt modelId="{06E0FCD6-E7B2-4663-A1A5-BC3E89D6E8D0}" type="pres">
      <dgm:prSet presAssocID="{370436D8-FA98-4663-B7F0-0835BB569C2F}" presName="rootConnector" presStyleLbl="node3" presStyleIdx="7" presStyleCnt="31"/>
      <dgm:spPr/>
    </dgm:pt>
    <dgm:pt modelId="{94EC1971-31D8-407C-9314-FA7230690D11}" type="pres">
      <dgm:prSet presAssocID="{370436D8-FA98-4663-B7F0-0835BB569C2F}" presName="hierChild4" presStyleCnt="0"/>
      <dgm:spPr/>
    </dgm:pt>
    <dgm:pt modelId="{1BDF361D-4E15-45A5-B54B-F74D416FF86E}" type="pres">
      <dgm:prSet presAssocID="{370436D8-FA98-4663-B7F0-0835BB569C2F}" presName="hierChild5" presStyleCnt="0"/>
      <dgm:spPr/>
    </dgm:pt>
    <dgm:pt modelId="{69577BDD-B1BF-495F-89A2-932D640090C9}" type="pres">
      <dgm:prSet presAssocID="{C1EF7937-85B0-44B4-8A71-18D413F72515}" presName="Name48" presStyleLbl="parChTrans1D3" presStyleIdx="8" presStyleCnt="31"/>
      <dgm:spPr/>
    </dgm:pt>
    <dgm:pt modelId="{0AFF2507-E62D-4873-B332-A112D1F66367}" type="pres">
      <dgm:prSet presAssocID="{B74CA25E-1EA8-49FB-ACC4-922E6294BEBB}" presName="hierRoot2" presStyleCnt="0">
        <dgm:presLayoutVars>
          <dgm:hierBranch val="init"/>
        </dgm:presLayoutVars>
      </dgm:prSet>
      <dgm:spPr/>
    </dgm:pt>
    <dgm:pt modelId="{BAC6B94D-BFC9-4505-AEE4-C9B3A24A2198}" type="pres">
      <dgm:prSet presAssocID="{B74CA25E-1EA8-49FB-ACC4-922E6294BEBB}" presName="rootComposite" presStyleCnt="0"/>
      <dgm:spPr/>
    </dgm:pt>
    <dgm:pt modelId="{680D2718-36F6-460D-A82D-79DD87FE09C2}" type="pres">
      <dgm:prSet presAssocID="{B74CA25E-1EA8-49FB-ACC4-922E6294BEBB}" presName="rootText" presStyleLbl="node3" presStyleIdx="8" presStyleCnt="31" custScaleX="117205" custScaleY="90095" custLinFactNeighborX="-6937">
        <dgm:presLayoutVars>
          <dgm:chPref val="3"/>
        </dgm:presLayoutVars>
      </dgm:prSet>
      <dgm:spPr>
        <a:prstGeom prst="roundRect">
          <a:avLst/>
        </a:prstGeom>
      </dgm:spPr>
    </dgm:pt>
    <dgm:pt modelId="{ADA0C139-7092-403F-9606-175AC3856782}" type="pres">
      <dgm:prSet presAssocID="{B74CA25E-1EA8-49FB-ACC4-922E6294BEBB}" presName="rootConnector" presStyleLbl="node3" presStyleIdx="8" presStyleCnt="31"/>
      <dgm:spPr/>
    </dgm:pt>
    <dgm:pt modelId="{81CEB619-C817-4F38-90EA-79FACD16555A}" type="pres">
      <dgm:prSet presAssocID="{B74CA25E-1EA8-49FB-ACC4-922E6294BEBB}" presName="hierChild4" presStyleCnt="0"/>
      <dgm:spPr/>
    </dgm:pt>
    <dgm:pt modelId="{BF1561D9-10D5-4C94-A224-64C3A0F118C0}" type="pres">
      <dgm:prSet presAssocID="{B74CA25E-1EA8-49FB-ACC4-922E6294BEBB}" presName="hierChild5" presStyleCnt="0"/>
      <dgm:spPr/>
    </dgm:pt>
    <dgm:pt modelId="{229E06E4-53C1-4993-9975-70FFAA01DFA0}" type="pres">
      <dgm:prSet presAssocID="{C552C426-39B0-4FE3-BDD6-B8327A440AB4}" presName="Name48" presStyleLbl="parChTrans1D3" presStyleIdx="9" presStyleCnt="31"/>
      <dgm:spPr/>
    </dgm:pt>
    <dgm:pt modelId="{A0493B4A-F52A-4125-8C4B-670130045369}" type="pres">
      <dgm:prSet presAssocID="{E3370A33-E769-472D-9B0F-8A528C357EA5}" presName="hierRoot2" presStyleCnt="0">
        <dgm:presLayoutVars>
          <dgm:hierBranch val="init"/>
        </dgm:presLayoutVars>
      </dgm:prSet>
      <dgm:spPr/>
    </dgm:pt>
    <dgm:pt modelId="{E6233B40-2D7C-4173-882A-1B971D9AA832}" type="pres">
      <dgm:prSet presAssocID="{E3370A33-E769-472D-9B0F-8A528C357EA5}" presName="rootComposite" presStyleCnt="0"/>
      <dgm:spPr/>
    </dgm:pt>
    <dgm:pt modelId="{6E43011F-97EB-40FD-B7CC-0667E97FEC37}" type="pres">
      <dgm:prSet presAssocID="{E3370A33-E769-472D-9B0F-8A528C357EA5}" presName="rootText" presStyleLbl="node3" presStyleIdx="9" presStyleCnt="31" custScaleX="117205" custScaleY="90095" custLinFactNeighborX="-6937">
        <dgm:presLayoutVars>
          <dgm:chPref val="3"/>
        </dgm:presLayoutVars>
      </dgm:prSet>
      <dgm:spPr>
        <a:prstGeom prst="roundRect">
          <a:avLst/>
        </a:prstGeom>
      </dgm:spPr>
    </dgm:pt>
    <dgm:pt modelId="{DD24260C-4B83-49C8-A624-2F32F953C17C}" type="pres">
      <dgm:prSet presAssocID="{E3370A33-E769-472D-9B0F-8A528C357EA5}" presName="rootConnector" presStyleLbl="node3" presStyleIdx="9" presStyleCnt="31"/>
      <dgm:spPr/>
    </dgm:pt>
    <dgm:pt modelId="{426D22C0-B69F-46F5-9563-65DAEA6A84A5}" type="pres">
      <dgm:prSet presAssocID="{E3370A33-E769-472D-9B0F-8A528C357EA5}" presName="hierChild4" presStyleCnt="0"/>
      <dgm:spPr/>
    </dgm:pt>
    <dgm:pt modelId="{E10EE309-1476-43C7-A670-4DA8A17B5C57}" type="pres">
      <dgm:prSet presAssocID="{E3370A33-E769-472D-9B0F-8A528C357EA5}" presName="hierChild5" presStyleCnt="0"/>
      <dgm:spPr/>
    </dgm:pt>
    <dgm:pt modelId="{019B2CF8-EB05-410E-913F-93C7446C69CD}" type="pres">
      <dgm:prSet presAssocID="{55F285D7-1040-4D50-AE1B-C1E638BE797D}" presName="Name48" presStyleLbl="parChTrans1D3" presStyleIdx="10" presStyleCnt="31"/>
      <dgm:spPr/>
    </dgm:pt>
    <dgm:pt modelId="{EC20C149-7806-4BC0-B7FC-CA6FD0760C19}" type="pres">
      <dgm:prSet presAssocID="{0A7BFB55-6BC7-4009-AFAF-78FDB5FFC703}" presName="hierRoot2" presStyleCnt="0">
        <dgm:presLayoutVars>
          <dgm:hierBranch val="init"/>
        </dgm:presLayoutVars>
      </dgm:prSet>
      <dgm:spPr/>
    </dgm:pt>
    <dgm:pt modelId="{2A6F0D50-5179-4150-85DD-CC0293639884}" type="pres">
      <dgm:prSet presAssocID="{0A7BFB55-6BC7-4009-AFAF-78FDB5FFC703}" presName="rootComposite" presStyleCnt="0"/>
      <dgm:spPr/>
    </dgm:pt>
    <dgm:pt modelId="{C05FB8FE-1114-429A-8E32-C702DDF03C7F}" type="pres">
      <dgm:prSet presAssocID="{0A7BFB55-6BC7-4009-AFAF-78FDB5FFC703}" presName="rootText" presStyleLbl="node3" presStyleIdx="10" presStyleCnt="31" custScaleX="117205" custScaleY="90095" custLinFactNeighborX="-6937">
        <dgm:presLayoutVars>
          <dgm:chPref val="3"/>
        </dgm:presLayoutVars>
      </dgm:prSet>
      <dgm:spPr>
        <a:prstGeom prst="roundRect">
          <a:avLst/>
        </a:prstGeom>
      </dgm:spPr>
    </dgm:pt>
    <dgm:pt modelId="{7041C1EC-4C93-462F-8DA0-2C08F1330DF4}" type="pres">
      <dgm:prSet presAssocID="{0A7BFB55-6BC7-4009-AFAF-78FDB5FFC703}" presName="rootConnector" presStyleLbl="node3" presStyleIdx="10" presStyleCnt="31"/>
      <dgm:spPr/>
    </dgm:pt>
    <dgm:pt modelId="{D64F41F2-59AE-42DA-A068-E0E570E2DF42}" type="pres">
      <dgm:prSet presAssocID="{0A7BFB55-6BC7-4009-AFAF-78FDB5FFC703}" presName="hierChild4" presStyleCnt="0"/>
      <dgm:spPr/>
    </dgm:pt>
    <dgm:pt modelId="{3CB0C588-744D-41FF-B02C-614D0540DAEB}" type="pres">
      <dgm:prSet presAssocID="{0A7BFB55-6BC7-4009-AFAF-78FDB5FFC703}" presName="hierChild5" presStyleCnt="0"/>
      <dgm:spPr/>
    </dgm:pt>
    <dgm:pt modelId="{ED7D8E7F-973C-49BF-B5BD-E642F4D9E250}" type="pres">
      <dgm:prSet presAssocID="{7751BE85-A0E7-4D06-87E5-251D1A6AC9D9}" presName="Name48" presStyleLbl="parChTrans1D3" presStyleIdx="11" presStyleCnt="31"/>
      <dgm:spPr/>
    </dgm:pt>
    <dgm:pt modelId="{E737E165-1058-47F4-B645-D85AA441CBF5}" type="pres">
      <dgm:prSet presAssocID="{891C081C-F643-4D74-B774-9952A73490FD}" presName="hierRoot2" presStyleCnt="0">
        <dgm:presLayoutVars>
          <dgm:hierBranch val="init"/>
        </dgm:presLayoutVars>
      </dgm:prSet>
      <dgm:spPr/>
    </dgm:pt>
    <dgm:pt modelId="{76E8A65E-C03A-4AC3-8010-F8A4F9BA81C5}" type="pres">
      <dgm:prSet presAssocID="{891C081C-F643-4D74-B774-9952A73490FD}" presName="rootComposite" presStyleCnt="0"/>
      <dgm:spPr/>
    </dgm:pt>
    <dgm:pt modelId="{7E8F51B5-A90F-4D69-816A-92277698D221}" type="pres">
      <dgm:prSet presAssocID="{891C081C-F643-4D74-B774-9952A73490FD}" presName="rootText" presStyleLbl="node3" presStyleIdx="11" presStyleCnt="31" custScaleX="117205" custScaleY="90095" custLinFactNeighborX="-6937">
        <dgm:presLayoutVars>
          <dgm:chPref val="3"/>
        </dgm:presLayoutVars>
      </dgm:prSet>
      <dgm:spPr>
        <a:prstGeom prst="roundRect">
          <a:avLst/>
        </a:prstGeom>
      </dgm:spPr>
    </dgm:pt>
    <dgm:pt modelId="{9C89B250-3DCA-4798-9D38-CBAFC3A614B3}" type="pres">
      <dgm:prSet presAssocID="{891C081C-F643-4D74-B774-9952A73490FD}" presName="rootConnector" presStyleLbl="node3" presStyleIdx="11" presStyleCnt="31"/>
      <dgm:spPr/>
    </dgm:pt>
    <dgm:pt modelId="{C0079CA2-9E60-4EA3-9E91-9D798913AB67}" type="pres">
      <dgm:prSet presAssocID="{891C081C-F643-4D74-B774-9952A73490FD}" presName="hierChild4" presStyleCnt="0"/>
      <dgm:spPr/>
    </dgm:pt>
    <dgm:pt modelId="{8E67A1A7-4463-4E2F-8A9A-734A964294E9}" type="pres">
      <dgm:prSet presAssocID="{891C081C-F643-4D74-B774-9952A73490FD}" presName="hierChild5" presStyleCnt="0"/>
      <dgm:spPr/>
    </dgm:pt>
    <dgm:pt modelId="{1D4253A2-2726-404C-B9D3-8714062CEEEC}" type="pres">
      <dgm:prSet presAssocID="{7D27AB05-0A24-498E-BBC4-E23F5FAED729}" presName="Name48" presStyleLbl="parChTrans1D3" presStyleIdx="12" presStyleCnt="31"/>
      <dgm:spPr/>
    </dgm:pt>
    <dgm:pt modelId="{B6D04CE7-0E76-4CCC-8DD2-47DD075BC993}" type="pres">
      <dgm:prSet presAssocID="{32B8DD7B-51FB-4569-B551-3212EF49ADFF}" presName="hierRoot2" presStyleCnt="0">
        <dgm:presLayoutVars>
          <dgm:hierBranch val="init"/>
        </dgm:presLayoutVars>
      </dgm:prSet>
      <dgm:spPr/>
    </dgm:pt>
    <dgm:pt modelId="{2F30E0AD-24FF-4110-ACA1-F46BA7DACC2D}" type="pres">
      <dgm:prSet presAssocID="{32B8DD7B-51FB-4569-B551-3212EF49ADFF}" presName="rootComposite" presStyleCnt="0"/>
      <dgm:spPr/>
    </dgm:pt>
    <dgm:pt modelId="{C1FB72E9-0E8F-4D38-A12C-979B736CE801}" type="pres">
      <dgm:prSet presAssocID="{32B8DD7B-51FB-4569-B551-3212EF49ADFF}" presName="rootText" presStyleLbl="node3" presStyleIdx="12" presStyleCnt="31" custScaleX="117205" custScaleY="90095" custLinFactNeighborX="-6937">
        <dgm:presLayoutVars>
          <dgm:chPref val="3"/>
        </dgm:presLayoutVars>
      </dgm:prSet>
      <dgm:spPr>
        <a:prstGeom prst="roundRect">
          <a:avLst/>
        </a:prstGeom>
      </dgm:spPr>
    </dgm:pt>
    <dgm:pt modelId="{E876C09F-4FAB-491A-899A-5ACC85431615}" type="pres">
      <dgm:prSet presAssocID="{32B8DD7B-51FB-4569-B551-3212EF49ADFF}" presName="rootConnector" presStyleLbl="node3" presStyleIdx="12" presStyleCnt="31"/>
      <dgm:spPr/>
    </dgm:pt>
    <dgm:pt modelId="{EB0640C3-32D4-400E-BAF7-2522BCC1330A}" type="pres">
      <dgm:prSet presAssocID="{32B8DD7B-51FB-4569-B551-3212EF49ADFF}" presName="hierChild4" presStyleCnt="0"/>
      <dgm:spPr/>
    </dgm:pt>
    <dgm:pt modelId="{ADF5DE72-DDB4-4D8D-BC5F-74384C355864}" type="pres">
      <dgm:prSet presAssocID="{32B8DD7B-51FB-4569-B551-3212EF49ADFF}" presName="hierChild5" presStyleCnt="0"/>
      <dgm:spPr/>
    </dgm:pt>
    <dgm:pt modelId="{03A82A34-8B95-4EF3-AE4B-65D9BFAD8760}" type="pres">
      <dgm:prSet presAssocID="{93528298-2A10-47B7-B3F6-B6F942087099}" presName="Name48" presStyleLbl="parChTrans1D3" presStyleIdx="13" presStyleCnt="31"/>
      <dgm:spPr/>
    </dgm:pt>
    <dgm:pt modelId="{5B8C5AE4-515C-41B7-B664-8E871475DDF8}" type="pres">
      <dgm:prSet presAssocID="{A9DC7482-4ADF-4CAB-A86E-D200FAE370A4}" presName="hierRoot2" presStyleCnt="0">
        <dgm:presLayoutVars>
          <dgm:hierBranch val="init"/>
        </dgm:presLayoutVars>
      </dgm:prSet>
      <dgm:spPr/>
    </dgm:pt>
    <dgm:pt modelId="{876FD93D-0349-4E8F-AD26-317BF3F355F3}" type="pres">
      <dgm:prSet presAssocID="{A9DC7482-4ADF-4CAB-A86E-D200FAE370A4}" presName="rootComposite" presStyleCnt="0"/>
      <dgm:spPr/>
    </dgm:pt>
    <dgm:pt modelId="{DA431A35-CB26-4828-9DE3-4C0BCA866149}" type="pres">
      <dgm:prSet presAssocID="{A9DC7482-4ADF-4CAB-A86E-D200FAE370A4}" presName="rootText" presStyleLbl="node3" presStyleIdx="13" presStyleCnt="31" custScaleX="117205" custScaleY="90095" custLinFactNeighborX="-6937">
        <dgm:presLayoutVars>
          <dgm:chPref val="3"/>
        </dgm:presLayoutVars>
      </dgm:prSet>
      <dgm:spPr>
        <a:prstGeom prst="roundRect">
          <a:avLst/>
        </a:prstGeom>
      </dgm:spPr>
    </dgm:pt>
    <dgm:pt modelId="{FA5526FC-A08A-4FCF-9CFA-3680FE1B2353}" type="pres">
      <dgm:prSet presAssocID="{A9DC7482-4ADF-4CAB-A86E-D200FAE370A4}" presName="rootConnector" presStyleLbl="node3" presStyleIdx="13" presStyleCnt="31"/>
      <dgm:spPr/>
    </dgm:pt>
    <dgm:pt modelId="{2E34A75E-E827-45ED-BB54-FAE9246280CF}" type="pres">
      <dgm:prSet presAssocID="{A9DC7482-4ADF-4CAB-A86E-D200FAE370A4}" presName="hierChild4" presStyleCnt="0"/>
      <dgm:spPr/>
    </dgm:pt>
    <dgm:pt modelId="{7B18C738-A429-4392-9EF0-6302AF0EF320}" type="pres">
      <dgm:prSet presAssocID="{A9DC7482-4ADF-4CAB-A86E-D200FAE370A4}" presName="hierChild5" presStyleCnt="0"/>
      <dgm:spPr/>
    </dgm:pt>
    <dgm:pt modelId="{C736CC4C-5138-44D9-9DC9-CFF5721FCA9B}" type="pres">
      <dgm:prSet presAssocID="{89BA2121-4730-48FA-BECB-F7303A4E3531}" presName="Name48" presStyleLbl="parChTrans1D3" presStyleIdx="14" presStyleCnt="31"/>
      <dgm:spPr/>
    </dgm:pt>
    <dgm:pt modelId="{E6551C97-A25C-48CC-9F8E-7F34A4C48B3A}" type="pres">
      <dgm:prSet presAssocID="{ADC35E03-DD42-4893-B5DA-9BA27F5A7273}" presName="hierRoot2" presStyleCnt="0">
        <dgm:presLayoutVars>
          <dgm:hierBranch val="init"/>
        </dgm:presLayoutVars>
      </dgm:prSet>
      <dgm:spPr/>
    </dgm:pt>
    <dgm:pt modelId="{EC655CB1-3D45-4BDD-88A0-2371EE0D14B4}" type="pres">
      <dgm:prSet presAssocID="{ADC35E03-DD42-4893-B5DA-9BA27F5A7273}" presName="rootComposite" presStyleCnt="0"/>
      <dgm:spPr/>
    </dgm:pt>
    <dgm:pt modelId="{1FE98114-1B2A-4EF6-8AFF-8DADC6EF6EE6}" type="pres">
      <dgm:prSet presAssocID="{ADC35E03-DD42-4893-B5DA-9BA27F5A7273}" presName="rootText" presStyleLbl="node3" presStyleIdx="14" presStyleCnt="31" custScaleX="117205" custScaleY="90095" custLinFactNeighborX="-6937">
        <dgm:presLayoutVars>
          <dgm:chPref val="3"/>
        </dgm:presLayoutVars>
      </dgm:prSet>
      <dgm:spPr>
        <a:prstGeom prst="roundRect">
          <a:avLst/>
        </a:prstGeom>
      </dgm:spPr>
    </dgm:pt>
    <dgm:pt modelId="{C9300BB7-0E37-4223-92AD-42C2B6816FB2}" type="pres">
      <dgm:prSet presAssocID="{ADC35E03-DD42-4893-B5DA-9BA27F5A7273}" presName="rootConnector" presStyleLbl="node3" presStyleIdx="14" presStyleCnt="31"/>
      <dgm:spPr/>
    </dgm:pt>
    <dgm:pt modelId="{162B93D1-153E-4F8A-B3DA-9FABC8FE026B}" type="pres">
      <dgm:prSet presAssocID="{ADC35E03-DD42-4893-B5DA-9BA27F5A7273}" presName="hierChild4" presStyleCnt="0"/>
      <dgm:spPr/>
    </dgm:pt>
    <dgm:pt modelId="{2B4A4AB7-E9DF-4344-86CE-E002FD92B1AD}" type="pres">
      <dgm:prSet presAssocID="{ADC35E03-DD42-4893-B5DA-9BA27F5A7273}" presName="hierChild5" presStyleCnt="0"/>
      <dgm:spPr/>
    </dgm:pt>
    <dgm:pt modelId="{EF4A6576-D239-496F-89D3-0B9833B50BF0}" type="pres">
      <dgm:prSet presAssocID="{31C93033-1F49-40DD-A912-A80388BB85AE}" presName="hierChild5" presStyleCnt="0"/>
      <dgm:spPr/>
    </dgm:pt>
    <dgm:pt modelId="{FE852C0D-8795-4562-9BFC-C22D8E73B417}" type="pres">
      <dgm:prSet presAssocID="{96EF5157-3E4C-4420-B7A1-C61A97322E5C}" presName="Name37" presStyleLbl="parChTrans1D2" presStyleIdx="1" presStyleCnt="7"/>
      <dgm:spPr/>
    </dgm:pt>
    <dgm:pt modelId="{1467B5BC-E423-4773-8A9D-7D2A0919B0D3}" type="pres">
      <dgm:prSet presAssocID="{099CE184-7EEC-40B3-B332-F1E27E24FF8D}" presName="hierRoot2" presStyleCnt="0">
        <dgm:presLayoutVars>
          <dgm:hierBranch val="init"/>
        </dgm:presLayoutVars>
      </dgm:prSet>
      <dgm:spPr/>
    </dgm:pt>
    <dgm:pt modelId="{CACE7BE5-3ACB-4DFB-A7C8-39A98831470A}" type="pres">
      <dgm:prSet presAssocID="{099CE184-7EEC-40B3-B332-F1E27E24FF8D}" presName="rootComposite" presStyleCnt="0"/>
      <dgm:spPr/>
    </dgm:pt>
    <dgm:pt modelId="{20D10590-ACA6-4388-8B1A-E262944B4C4D}" type="pres">
      <dgm:prSet presAssocID="{099CE184-7EEC-40B3-B332-F1E27E24FF8D}" presName="rootText" presStyleLbl="node2" presStyleIdx="1" presStyleCnt="7" custScaleX="179108" custScaleY="169385" custLinFactNeighborX="966">
        <dgm:presLayoutVars>
          <dgm:chPref val="3"/>
        </dgm:presLayoutVars>
      </dgm:prSet>
      <dgm:spPr>
        <a:prstGeom prst="roundRect">
          <a:avLst/>
        </a:prstGeom>
      </dgm:spPr>
    </dgm:pt>
    <dgm:pt modelId="{B99A1200-8155-41F0-8D86-079604ECDBFA}" type="pres">
      <dgm:prSet presAssocID="{099CE184-7EEC-40B3-B332-F1E27E24FF8D}" presName="rootConnector" presStyleLbl="node2" presStyleIdx="1" presStyleCnt="7"/>
      <dgm:spPr/>
    </dgm:pt>
    <dgm:pt modelId="{F005AFC6-6C05-4173-BD77-37452231D580}" type="pres">
      <dgm:prSet presAssocID="{099CE184-7EEC-40B3-B332-F1E27E24FF8D}" presName="hierChild4" presStyleCnt="0"/>
      <dgm:spPr/>
    </dgm:pt>
    <dgm:pt modelId="{E8B16AD9-A336-4F53-85AF-C63101A295EE}" type="pres">
      <dgm:prSet presAssocID="{B6E016DA-783B-48CB-AAF1-02B2940114A3}" presName="Name37" presStyleLbl="parChTrans1D3" presStyleIdx="15" presStyleCnt="31"/>
      <dgm:spPr/>
    </dgm:pt>
    <dgm:pt modelId="{F68709CE-7632-4EC7-AA54-525436AC29A4}" type="pres">
      <dgm:prSet presAssocID="{4B28400F-B3B4-4A53-AFF5-57C692D636F1}" presName="hierRoot2" presStyleCnt="0">
        <dgm:presLayoutVars>
          <dgm:hierBranch val="init"/>
        </dgm:presLayoutVars>
      </dgm:prSet>
      <dgm:spPr/>
    </dgm:pt>
    <dgm:pt modelId="{79ED941D-4A06-4F12-B22D-A45930F66796}" type="pres">
      <dgm:prSet presAssocID="{4B28400F-B3B4-4A53-AFF5-57C692D636F1}" presName="rootComposite" presStyleCnt="0"/>
      <dgm:spPr/>
    </dgm:pt>
    <dgm:pt modelId="{CE50BDA8-1E81-4937-A972-5FEE0AE40E91}" type="pres">
      <dgm:prSet presAssocID="{4B28400F-B3B4-4A53-AFF5-57C692D636F1}" presName="rootText" presStyleLbl="node3" presStyleIdx="15" presStyleCnt="31" custScaleX="117205" custScaleY="90095" custLinFactNeighborX="-5832">
        <dgm:presLayoutVars>
          <dgm:chPref val="3"/>
        </dgm:presLayoutVars>
      </dgm:prSet>
      <dgm:spPr>
        <a:prstGeom prst="roundRect">
          <a:avLst/>
        </a:prstGeom>
      </dgm:spPr>
    </dgm:pt>
    <dgm:pt modelId="{7FF5AF83-3C0B-4D43-8CA2-7392BB8F16C2}" type="pres">
      <dgm:prSet presAssocID="{4B28400F-B3B4-4A53-AFF5-57C692D636F1}" presName="rootConnector" presStyleLbl="node3" presStyleIdx="15" presStyleCnt="31"/>
      <dgm:spPr/>
    </dgm:pt>
    <dgm:pt modelId="{383B7307-6486-4A18-B7D2-AF78F33A322C}" type="pres">
      <dgm:prSet presAssocID="{4B28400F-B3B4-4A53-AFF5-57C692D636F1}" presName="hierChild4" presStyleCnt="0"/>
      <dgm:spPr/>
    </dgm:pt>
    <dgm:pt modelId="{C3F998F1-1050-4EE2-B499-39044CC4F5CD}" type="pres">
      <dgm:prSet presAssocID="{4B28400F-B3B4-4A53-AFF5-57C692D636F1}" presName="hierChild5" presStyleCnt="0"/>
      <dgm:spPr/>
    </dgm:pt>
    <dgm:pt modelId="{D694A2B5-8E9E-44B2-922A-70C327CE6BD7}" type="pres">
      <dgm:prSet presAssocID="{099CE184-7EEC-40B3-B332-F1E27E24FF8D}" presName="hierChild5" presStyleCnt="0"/>
      <dgm:spPr/>
    </dgm:pt>
    <dgm:pt modelId="{54A963C9-06FC-4BD7-86A6-31FFB33D7762}" type="pres">
      <dgm:prSet presAssocID="{BB6D9236-BC55-42FA-84DF-EE8A21746231}" presName="Name37" presStyleLbl="parChTrans1D2" presStyleIdx="2" presStyleCnt="7"/>
      <dgm:spPr/>
    </dgm:pt>
    <dgm:pt modelId="{6AC90DED-DF06-40C4-A4AE-DB90F2BCC968}" type="pres">
      <dgm:prSet presAssocID="{1480F87D-9FC6-43C5-AB33-D6C548A40C12}" presName="hierRoot2" presStyleCnt="0">
        <dgm:presLayoutVars>
          <dgm:hierBranch val="init"/>
        </dgm:presLayoutVars>
      </dgm:prSet>
      <dgm:spPr/>
    </dgm:pt>
    <dgm:pt modelId="{25BADB66-92EC-4FBA-A035-A7DC692A30B8}" type="pres">
      <dgm:prSet presAssocID="{1480F87D-9FC6-43C5-AB33-D6C548A40C12}" presName="rootComposite" presStyleCnt="0"/>
      <dgm:spPr/>
    </dgm:pt>
    <dgm:pt modelId="{7C8940C1-789E-4E77-8033-FB3345E9368F}" type="pres">
      <dgm:prSet presAssocID="{1480F87D-9FC6-43C5-AB33-D6C548A40C12}" presName="rootText" presStyleLbl="node2" presStyleIdx="2" presStyleCnt="7" custScaleX="179108" custScaleY="169385">
        <dgm:presLayoutVars>
          <dgm:chPref val="3"/>
        </dgm:presLayoutVars>
      </dgm:prSet>
      <dgm:spPr>
        <a:prstGeom prst="roundRect">
          <a:avLst/>
        </a:prstGeom>
      </dgm:spPr>
    </dgm:pt>
    <dgm:pt modelId="{B28156C3-2B32-4C4E-B145-5E40D2F8AE6A}" type="pres">
      <dgm:prSet presAssocID="{1480F87D-9FC6-43C5-AB33-D6C548A40C12}" presName="rootConnector" presStyleLbl="node2" presStyleIdx="2" presStyleCnt="7"/>
      <dgm:spPr/>
    </dgm:pt>
    <dgm:pt modelId="{AAE6BB09-7188-4B6C-8960-0A376930536A}" type="pres">
      <dgm:prSet presAssocID="{1480F87D-9FC6-43C5-AB33-D6C548A40C12}" presName="hierChild4" presStyleCnt="0"/>
      <dgm:spPr/>
    </dgm:pt>
    <dgm:pt modelId="{CE381D9E-D3AC-4B79-907E-394EC3D44D9C}" type="pres">
      <dgm:prSet presAssocID="{B0F7D0CB-824E-462C-B61C-D30246CD405C}" presName="Name37" presStyleLbl="parChTrans1D3" presStyleIdx="16" presStyleCnt="31"/>
      <dgm:spPr/>
    </dgm:pt>
    <dgm:pt modelId="{37D440B2-E2B9-4DE3-82CA-BD08C426CF33}" type="pres">
      <dgm:prSet presAssocID="{B001CA77-7338-4549-82FD-7D5BC936E52E}" presName="hierRoot2" presStyleCnt="0">
        <dgm:presLayoutVars>
          <dgm:hierBranch val="init"/>
        </dgm:presLayoutVars>
      </dgm:prSet>
      <dgm:spPr/>
    </dgm:pt>
    <dgm:pt modelId="{7A37DCA1-3F22-4982-B4CD-EB7387204A48}" type="pres">
      <dgm:prSet presAssocID="{B001CA77-7338-4549-82FD-7D5BC936E52E}" presName="rootComposite" presStyleCnt="0"/>
      <dgm:spPr/>
    </dgm:pt>
    <dgm:pt modelId="{4462908A-B145-46BC-BE0D-73AB770A77FE}" type="pres">
      <dgm:prSet presAssocID="{B001CA77-7338-4549-82FD-7D5BC936E52E}" presName="rootText" presStyleLbl="node3" presStyleIdx="16" presStyleCnt="31" custScaleX="117205" custScaleY="90095">
        <dgm:presLayoutVars>
          <dgm:chPref val="3"/>
        </dgm:presLayoutVars>
      </dgm:prSet>
      <dgm:spPr>
        <a:prstGeom prst="roundRect">
          <a:avLst/>
        </a:prstGeom>
      </dgm:spPr>
    </dgm:pt>
    <dgm:pt modelId="{410D78AB-CF2E-4946-B31E-55443BF75D34}" type="pres">
      <dgm:prSet presAssocID="{B001CA77-7338-4549-82FD-7D5BC936E52E}" presName="rootConnector" presStyleLbl="node3" presStyleIdx="16" presStyleCnt="31"/>
      <dgm:spPr/>
    </dgm:pt>
    <dgm:pt modelId="{BB85117F-18F3-47FD-A343-A14BF858A46A}" type="pres">
      <dgm:prSet presAssocID="{B001CA77-7338-4549-82FD-7D5BC936E52E}" presName="hierChild4" presStyleCnt="0"/>
      <dgm:spPr/>
    </dgm:pt>
    <dgm:pt modelId="{F5B28BBB-DD71-4187-BFD5-145E9690BF54}" type="pres">
      <dgm:prSet presAssocID="{B001CA77-7338-4549-82FD-7D5BC936E52E}" presName="hierChild5" presStyleCnt="0"/>
      <dgm:spPr/>
    </dgm:pt>
    <dgm:pt modelId="{90DC120B-A52B-4577-8A42-D4F505DEFA3A}" type="pres">
      <dgm:prSet presAssocID="{1D390391-3C3F-4E45-B455-754D04C41ACB}" presName="Name37" presStyleLbl="parChTrans1D3" presStyleIdx="17" presStyleCnt="31"/>
      <dgm:spPr/>
    </dgm:pt>
    <dgm:pt modelId="{C55194AF-85BB-4558-8108-636EC36D8181}" type="pres">
      <dgm:prSet presAssocID="{FCE86B49-36AE-483D-8091-C1610DD80AF0}" presName="hierRoot2" presStyleCnt="0">
        <dgm:presLayoutVars>
          <dgm:hierBranch val="init"/>
        </dgm:presLayoutVars>
      </dgm:prSet>
      <dgm:spPr/>
    </dgm:pt>
    <dgm:pt modelId="{13236D82-A136-4924-8FB3-8E9AB196EF0B}" type="pres">
      <dgm:prSet presAssocID="{FCE86B49-36AE-483D-8091-C1610DD80AF0}" presName="rootComposite" presStyleCnt="0"/>
      <dgm:spPr/>
    </dgm:pt>
    <dgm:pt modelId="{83B11FCB-3E02-4386-B53B-CCA5BD90959A}" type="pres">
      <dgm:prSet presAssocID="{FCE86B49-36AE-483D-8091-C1610DD80AF0}" presName="rootText" presStyleLbl="node3" presStyleIdx="17" presStyleCnt="31" custScaleX="117205" custScaleY="90095">
        <dgm:presLayoutVars>
          <dgm:chPref val="3"/>
        </dgm:presLayoutVars>
      </dgm:prSet>
      <dgm:spPr>
        <a:prstGeom prst="roundRect">
          <a:avLst/>
        </a:prstGeom>
      </dgm:spPr>
    </dgm:pt>
    <dgm:pt modelId="{65CF2B22-2A5E-4040-A3C7-4B80F0220FE9}" type="pres">
      <dgm:prSet presAssocID="{FCE86B49-36AE-483D-8091-C1610DD80AF0}" presName="rootConnector" presStyleLbl="node3" presStyleIdx="17" presStyleCnt="31"/>
      <dgm:spPr/>
    </dgm:pt>
    <dgm:pt modelId="{0ED4E8BB-CDD9-410C-A68F-085D0A605DD9}" type="pres">
      <dgm:prSet presAssocID="{FCE86B49-36AE-483D-8091-C1610DD80AF0}" presName="hierChild4" presStyleCnt="0"/>
      <dgm:spPr/>
    </dgm:pt>
    <dgm:pt modelId="{44DB81B4-C2B2-4532-B477-70BBB911E8E7}" type="pres">
      <dgm:prSet presAssocID="{FCE86B49-36AE-483D-8091-C1610DD80AF0}" presName="hierChild5" presStyleCnt="0"/>
      <dgm:spPr/>
    </dgm:pt>
    <dgm:pt modelId="{B2E885E4-F211-4D82-98E2-0CC581B18949}" type="pres">
      <dgm:prSet presAssocID="{83687250-BA13-4D6C-ABFB-4ABA5B898597}" presName="Name37" presStyleLbl="parChTrans1D3" presStyleIdx="18" presStyleCnt="31"/>
      <dgm:spPr/>
    </dgm:pt>
    <dgm:pt modelId="{1F901A47-EC01-4206-8258-CE484D53DE72}" type="pres">
      <dgm:prSet presAssocID="{A6AFD78B-4C47-4A8A-A0AC-A86E77028500}" presName="hierRoot2" presStyleCnt="0">
        <dgm:presLayoutVars>
          <dgm:hierBranch val="init"/>
        </dgm:presLayoutVars>
      </dgm:prSet>
      <dgm:spPr/>
    </dgm:pt>
    <dgm:pt modelId="{40A603D3-2441-47C0-B099-6859984E4F0B}" type="pres">
      <dgm:prSet presAssocID="{A6AFD78B-4C47-4A8A-A0AC-A86E77028500}" presName="rootComposite" presStyleCnt="0"/>
      <dgm:spPr/>
    </dgm:pt>
    <dgm:pt modelId="{7CF16B26-1831-46C8-8465-142ACBC4B1B8}" type="pres">
      <dgm:prSet presAssocID="{A6AFD78B-4C47-4A8A-A0AC-A86E77028500}" presName="rootText" presStyleLbl="node3" presStyleIdx="18" presStyleCnt="31" custScaleX="117205" custScaleY="90095">
        <dgm:presLayoutVars>
          <dgm:chPref val="3"/>
        </dgm:presLayoutVars>
      </dgm:prSet>
      <dgm:spPr>
        <a:prstGeom prst="roundRect">
          <a:avLst/>
        </a:prstGeom>
      </dgm:spPr>
    </dgm:pt>
    <dgm:pt modelId="{8ADEF5CE-EA71-4893-A942-4564AC7DD5CE}" type="pres">
      <dgm:prSet presAssocID="{A6AFD78B-4C47-4A8A-A0AC-A86E77028500}" presName="rootConnector" presStyleLbl="node3" presStyleIdx="18" presStyleCnt="31"/>
      <dgm:spPr/>
    </dgm:pt>
    <dgm:pt modelId="{CAB00FCF-F822-4740-A384-FC5979725909}" type="pres">
      <dgm:prSet presAssocID="{A6AFD78B-4C47-4A8A-A0AC-A86E77028500}" presName="hierChild4" presStyleCnt="0"/>
      <dgm:spPr/>
    </dgm:pt>
    <dgm:pt modelId="{C3C34BC9-CDB8-4DD9-9DA3-729112A38D92}" type="pres">
      <dgm:prSet presAssocID="{A6AFD78B-4C47-4A8A-A0AC-A86E77028500}" presName="hierChild5" presStyleCnt="0"/>
      <dgm:spPr/>
    </dgm:pt>
    <dgm:pt modelId="{7AAFD10D-5D2D-4FCD-80D9-6ED1D70CD733}" type="pres">
      <dgm:prSet presAssocID="{1480F87D-9FC6-43C5-AB33-D6C548A40C12}" presName="hierChild5" presStyleCnt="0"/>
      <dgm:spPr/>
    </dgm:pt>
    <dgm:pt modelId="{ABC3E3F0-776E-4691-9B33-1C5CB18A6E14}" type="pres">
      <dgm:prSet presAssocID="{E6C5F4D6-06FB-4169-B87F-8511C5B69E9F}" presName="Name37" presStyleLbl="parChTrans1D2" presStyleIdx="3" presStyleCnt="7"/>
      <dgm:spPr/>
    </dgm:pt>
    <dgm:pt modelId="{69F2618A-48D6-4ED5-80B7-4E75ADE07310}" type="pres">
      <dgm:prSet presAssocID="{DFE46942-87AC-4B77-A95F-1F2629F3E8E3}" presName="hierRoot2" presStyleCnt="0">
        <dgm:presLayoutVars>
          <dgm:hierBranch val="init"/>
        </dgm:presLayoutVars>
      </dgm:prSet>
      <dgm:spPr/>
    </dgm:pt>
    <dgm:pt modelId="{C2D0B037-0A79-49CD-B2B5-88363F943990}" type="pres">
      <dgm:prSet presAssocID="{DFE46942-87AC-4B77-A95F-1F2629F3E8E3}" presName="rootComposite" presStyleCnt="0"/>
      <dgm:spPr/>
    </dgm:pt>
    <dgm:pt modelId="{8C3A0E83-9E4D-42AD-9F74-DEF51A432CA2}" type="pres">
      <dgm:prSet presAssocID="{DFE46942-87AC-4B77-A95F-1F2629F3E8E3}" presName="rootText" presStyleLbl="node2" presStyleIdx="3" presStyleCnt="7" custScaleX="179108" custScaleY="169385">
        <dgm:presLayoutVars>
          <dgm:chPref val="3"/>
        </dgm:presLayoutVars>
      </dgm:prSet>
      <dgm:spPr>
        <a:prstGeom prst="roundRect">
          <a:avLst/>
        </a:prstGeom>
      </dgm:spPr>
    </dgm:pt>
    <dgm:pt modelId="{BD74CB8F-5396-4DAC-A222-008B91FB8F0B}" type="pres">
      <dgm:prSet presAssocID="{DFE46942-87AC-4B77-A95F-1F2629F3E8E3}" presName="rootConnector" presStyleLbl="node2" presStyleIdx="3" presStyleCnt="7"/>
      <dgm:spPr/>
    </dgm:pt>
    <dgm:pt modelId="{D81180BA-F5C6-434D-8EC3-E11ABB1119C9}" type="pres">
      <dgm:prSet presAssocID="{DFE46942-87AC-4B77-A95F-1F2629F3E8E3}" presName="hierChild4" presStyleCnt="0"/>
      <dgm:spPr/>
    </dgm:pt>
    <dgm:pt modelId="{68B230AF-A5EF-4613-BA42-9D197FA01F43}" type="pres">
      <dgm:prSet presAssocID="{D2A9DF71-0369-472C-9BBC-7609DF8C24D6}" presName="Name37" presStyleLbl="parChTrans1D3" presStyleIdx="19" presStyleCnt="31"/>
      <dgm:spPr/>
    </dgm:pt>
    <dgm:pt modelId="{04E3A290-1DAA-4F68-A369-C7497FD683A1}" type="pres">
      <dgm:prSet presAssocID="{F1BAF9C7-0666-468D-B8BE-5DF1A8A867FF}" presName="hierRoot2" presStyleCnt="0">
        <dgm:presLayoutVars>
          <dgm:hierBranch val="init"/>
        </dgm:presLayoutVars>
      </dgm:prSet>
      <dgm:spPr/>
    </dgm:pt>
    <dgm:pt modelId="{F5D263C5-8B9B-4490-91B4-81ECEF094D53}" type="pres">
      <dgm:prSet presAssocID="{F1BAF9C7-0666-468D-B8BE-5DF1A8A867FF}" presName="rootComposite" presStyleCnt="0"/>
      <dgm:spPr/>
    </dgm:pt>
    <dgm:pt modelId="{7A5B2BE7-9226-4DFC-8BE9-3305DAFF6EC2}" type="pres">
      <dgm:prSet presAssocID="{F1BAF9C7-0666-468D-B8BE-5DF1A8A867FF}" presName="rootText" presStyleLbl="node3" presStyleIdx="19" presStyleCnt="31" custScaleX="117205" custScaleY="90095">
        <dgm:presLayoutVars>
          <dgm:chPref val="3"/>
        </dgm:presLayoutVars>
      </dgm:prSet>
      <dgm:spPr>
        <a:prstGeom prst="roundRect">
          <a:avLst/>
        </a:prstGeom>
      </dgm:spPr>
    </dgm:pt>
    <dgm:pt modelId="{B56CA5B1-2F87-426E-824B-0EEDC4973B9B}" type="pres">
      <dgm:prSet presAssocID="{F1BAF9C7-0666-468D-B8BE-5DF1A8A867FF}" presName="rootConnector" presStyleLbl="node3" presStyleIdx="19" presStyleCnt="31"/>
      <dgm:spPr/>
    </dgm:pt>
    <dgm:pt modelId="{391C66C8-FFDD-4985-A341-08458A4C8C7C}" type="pres">
      <dgm:prSet presAssocID="{F1BAF9C7-0666-468D-B8BE-5DF1A8A867FF}" presName="hierChild4" presStyleCnt="0"/>
      <dgm:spPr/>
    </dgm:pt>
    <dgm:pt modelId="{3E1519A1-AACF-482C-A981-44A25B8CB500}" type="pres">
      <dgm:prSet presAssocID="{F1BAF9C7-0666-468D-B8BE-5DF1A8A867FF}" presName="hierChild5" presStyleCnt="0"/>
      <dgm:spPr/>
    </dgm:pt>
    <dgm:pt modelId="{7FF1A8AB-4E17-49D2-925D-2749D9BC45C6}" type="pres">
      <dgm:prSet presAssocID="{DFE46942-87AC-4B77-A95F-1F2629F3E8E3}" presName="hierChild5" presStyleCnt="0"/>
      <dgm:spPr/>
    </dgm:pt>
    <dgm:pt modelId="{FF84206C-A450-41D6-B9FC-F4808492C4AD}" type="pres">
      <dgm:prSet presAssocID="{AB430B22-DA02-4075-9418-548C1584A58C}" presName="Name37" presStyleLbl="parChTrans1D2" presStyleIdx="4" presStyleCnt="7"/>
      <dgm:spPr/>
    </dgm:pt>
    <dgm:pt modelId="{327A182D-CEB8-42A2-992A-F662F742580A}" type="pres">
      <dgm:prSet presAssocID="{78B5BD28-906A-4540-8E3A-E74EF55F908B}" presName="hierRoot2" presStyleCnt="0">
        <dgm:presLayoutVars>
          <dgm:hierBranch val="init"/>
        </dgm:presLayoutVars>
      </dgm:prSet>
      <dgm:spPr/>
    </dgm:pt>
    <dgm:pt modelId="{4A89BB99-3370-497B-BA7E-9FE4E89DA14A}" type="pres">
      <dgm:prSet presAssocID="{78B5BD28-906A-4540-8E3A-E74EF55F908B}" presName="rootComposite" presStyleCnt="0"/>
      <dgm:spPr/>
    </dgm:pt>
    <dgm:pt modelId="{9D23222A-B28C-4744-88C0-4E6C8A9CCBCE}" type="pres">
      <dgm:prSet presAssocID="{78B5BD28-906A-4540-8E3A-E74EF55F908B}" presName="rootText" presStyleLbl="node2" presStyleIdx="4" presStyleCnt="7" custScaleX="179108" custScaleY="169385">
        <dgm:presLayoutVars>
          <dgm:chPref val="3"/>
        </dgm:presLayoutVars>
      </dgm:prSet>
      <dgm:spPr>
        <a:prstGeom prst="roundRect">
          <a:avLst/>
        </a:prstGeom>
      </dgm:spPr>
    </dgm:pt>
    <dgm:pt modelId="{F2B6CB91-FADD-4F8F-A198-2B47944C18AC}" type="pres">
      <dgm:prSet presAssocID="{78B5BD28-906A-4540-8E3A-E74EF55F908B}" presName="rootConnector" presStyleLbl="node2" presStyleIdx="4" presStyleCnt="7"/>
      <dgm:spPr/>
    </dgm:pt>
    <dgm:pt modelId="{CD50F02E-ADE3-41E4-B9C3-0560E3F4C75D}" type="pres">
      <dgm:prSet presAssocID="{78B5BD28-906A-4540-8E3A-E74EF55F908B}" presName="hierChild4" presStyleCnt="0"/>
      <dgm:spPr/>
    </dgm:pt>
    <dgm:pt modelId="{45A1A3FC-9F26-4260-9B2B-F17516897E89}" type="pres">
      <dgm:prSet presAssocID="{AE1AC5F1-5432-4582-994C-828D4BEEE71B}" presName="Name37" presStyleLbl="parChTrans1D3" presStyleIdx="20" presStyleCnt="31"/>
      <dgm:spPr/>
    </dgm:pt>
    <dgm:pt modelId="{FD51B4C6-2B80-4D60-B18F-668FBE1EB9F1}" type="pres">
      <dgm:prSet presAssocID="{00EE4F9F-EAF1-4D09-AA5C-F36BA84E552C}" presName="hierRoot2" presStyleCnt="0">
        <dgm:presLayoutVars>
          <dgm:hierBranch val="init"/>
        </dgm:presLayoutVars>
      </dgm:prSet>
      <dgm:spPr/>
    </dgm:pt>
    <dgm:pt modelId="{D88DAB20-DA76-4920-AC12-9AFC1E5B661B}" type="pres">
      <dgm:prSet presAssocID="{00EE4F9F-EAF1-4D09-AA5C-F36BA84E552C}" presName="rootComposite" presStyleCnt="0"/>
      <dgm:spPr/>
    </dgm:pt>
    <dgm:pt modelId="{AA095D8A-12AC-40AC-B474-6F15A958B5F5}" type="pres">
      <dgm:prSet presAssocID="{00EE4F9F-EAF1-4D09-AA5C-F36BA84E552C}" presName="rootText" presStyleLbl="node3" presStyleIdx="20" presStyleCnt="31" custScaleX="117205" custScaleY="90095">
        <dgm:presLayoutVars>
          <dgm:chPref val="3"/>
        </dgm:presLayoutVars>
      </dgm:prSet>
      <dgm:spPr>
        <a:prstGeom prst="roundRect">
          <a:avLst/>
        </a:prstGeom>
      </dgm:spPr>
    </dgm:pt>
    <dgm:pt modelId="{7D22C9DB-7CD3-40A6-AA0E-848C7DE2B4AA}" type="pres">
      <dgm:prSet presAssocID="{00EE4F9F-EAF1-4D09-AA5C-F36BA84E552C}" presName="rootConnector" presStyleLbl="node3" presStyleIdx="20" presStyleCnt="31"/>
      <dgm:spPr/>
    </dgm:pt>
    <dgm:pt modelId="{AFBA43A1-3FB8-4E85-A95A-FBC95EC5783F}" type="pres">
      <dgm:prSet presAssocID="{00EE4F9F-EAF1-4D09-AA5C-F36BA84E552C}" presName="hierChild4" presStyleCnt="0"/>
      <dgm:spPr/>
    </dgm:pt>
    <dgm:pt modelId="{567E5416-600C-4052-BAAF-984C02C63737}" type="pres">
      <dgm:prSet presAssocID="{00EE4F9F-EAF1-4D09-AA5C-F36BA84E552C}" presName="hierChild5" presStyleCnt="0"/>
      <dgm:spPr/>
    </dgm:pt>
    <dgm:pt modelId="{FEF2B81C-737F-47DD-8D9B-B78A36F466BB}" type="pres">
      <dgm:prSet presAssocID="{761E69D4-DF85-4692-995C-5E1E1025443D}" presName="Name37" presStyleLbl="parChTrans1D3" presStyleIdx="21" presStyleCnt="31"/>
      <dgm:spPr/>
    </dgm:pt>
    <dgm:pt modelId="{ED85BDD3-893C-4C35-AD8A-2F91520D38A1}" type="pres">
      <dgm:prSet presAssocID="{CFB6A0E3-6676-43A6-AC59-C808E4538F93}" presName="hierRoot2" presStyleCnt="0">
        <dgm:presLayoutVars>
          <dgm:hierBranch val="init"/>
        </dgm:presLayoutVars>
      </dgm:prSet>
      <dgm:spPr/>
    </dgm:pt>
    <dgm:pt modelId="{0EFF7281-AA83-42AF-9636-DA1A932DA5F0}" type="pres">
      <dgm:prSet presAssocID="{CFB6A0E3-6676-43A6-AC59-C808E4538F93}" presName="rootComposite" presStyleCnt="0"/>
      <dgm:spPr/>
    </dgm:pt>
    <dgm:pt modelId="{43E714CA-5FEB-45B2-A42C-8AC8B7AEBBB4}" type="pres">
      <dgm:prSet presAssocID="{CFB6A0E3-6676-43A6-AC59-C808E4538F93}" presName="rootText" presStyleLbl="node3" presStyleIdx="21" presStyleCnt="31" custScaleX="138677" custScaleY="90095">
        <dgm:presLayoutVars>
          <dgm:chPref val="3"/>
        </dgm:presLayoutVars>
      </dgm:prSet>
      <dgm:spPr>
        <a:prstGeom prst="roundRect">
          <a:avLst/>
        </a:prstGeom>
      </dgm:spPr>
    </dgm:pt>
    <dgm:pt modelId="{DA4A58F2-8AEC-4CB2-AAE1-ED92138395F7}" type="pres">
      <dgm:prSet presAssocID="{CFB6A0E3-6676-43A6-AC59-C808E4538F93}" presName="rootConnector" presStyleLbl="node3" presStyleIdx="21" presStyleCnt="31"/>
      <dgm:spPr/>
    </dgm:pt>
    <dgm:pt modelId="{FDADE47F-4801-4DD6-9D85-33A8C35AC233}" type="pres">
      <dgm:prSet presAssocID="{CFB6A0E3-6676-43A6-AC59-C808E4538F93}" presName="hierChild4" presStyleCnt="0"/>
      <dgm:spPr/>
    </dgm:pt>
    <dgm:pt modelId="{F1D8A986-A4EC-4DB5-9755-B9CBDA5BB6BD}" type="pres">
      <dgm:prSet presAssocID="{CFB6A0E3-6676-43A6-AC59-C808E4538F93}" presName="hierChild5" presStyleCnt="0"/>
      <dgm:spPr/>
    </dgm:pt>
    <dgm:pt modelId="{77EBC734-FB34-4FB7-BC8B-8C93828305EA}" type="pres">
      <dgm:prSet presAssocID="{AFFBF86C-6BC5-44F1-9301-8848ABABC175}" presName="Name37" presStyleLbl="parChTrans1D3" presStyleIdx="22" presStyleCnt="31"/>
      <dgm:spPr/>
    </dgm:pt>
    <dgm:pt modelId="{3213DC30-FBA4-40D2-ADB4-1FE1B5F97E7C}" type="pres">
      <dgm:prSet presAssocID="{643DBE53-E27E-4329-950F-A6AC565ED443}" presName="hierRoot2" presStyleCnt="0">
        <dgm:presLayoutVars>
          <dgm:hierBranch val="init"/>
        </dgm:presLayoutVars>
      </dgm:prSet>
      <dgm:spPr/>
    </dgm:pt>
    <dgm:pt modelId="{7E38EACA-63A2-438D-89AB-7DB32C005B45}" type="pres">
      <dgm:prSet presAssocID="{643DBE53-E27E-4329-950F-A6AC565ED443}" presName="rootComposite" presStyleCnt="0"/>
      <dgm:spPr/>
    </dgm:pt>
    <dgm:pt modelId="{647840DE-ABB3-4F20-99F4-C615307E2F27}" type="pres">
      <dgm:prSet presAssocID="{643DBE53-E27E-4329-950F-A6AC565ED443}" presName="rootText" presStyleLbl="node3" presStyleIdx="22" presStyleCnt="31" custScaleX="117205" custScaleY="90095">
        <dgm:presLayoutVars>
          <dgm:chPref val="3"/>
        </dgm:presLayoutVars>
      </dgm:prSet>
      <dgm:spPr>
        <a:prstGeom prst="roundRect">
          <a:avLst/>
        </a:prstGeom>
      </dgm:spPr>
    </dgm:pt>
    <dgm:pt modelId="{AC43421C-0C61-4588-8820-7EDD06FF4012}" type="pres">
      <dgm:prSet presAssocID="{643DBE53-E27E-4329-950F-A6AC565ED443}" presName="rootConnector" presStyleLbl="node3" presStyleIdx="22" presStyleCnt="31"/>
      <dgm:spPr/>
    </dgm:pt>
    <dgm:pt modelId="{B4B1D671-D370-47BB-974B-F0736D3BFE5C}" type="pres">
      <dgm:prSet presAssocID="{643DBE53-E27E-4329-950F-A6AC565ED443}" presName="hierChild4" presStyleCnt="0"/>
      <dgm:spPr/>
    </dgm:pt>
    <dgm:pt modelId="{8C7141A2-F801-4BD2-84C5-FFD6D626A3D8}" type="pres">
      <dgm:prSet presAssocID="{643DBE53-E27E-4329-950F-A6AC565ED443}" presName="hierChild5" presStyleCnt="0"/>
      <dgm:spPr/>
    </dgm:pt>
    <dgm:pt modelId="{3ED59FA3-0E66-4926-B500-A218A2C6D8B1}" type="pres">
      <dgm:prSet presAssocID="{78271C85-CFC3-4F3A-A91F-FB2140E77B54}" presName="Name37" presStyleLbl="parChTrans1D3" presStyleIdx="23" presStyleCnt="31"/>
      <dgm:spPr/>
    </dgm:pt>
    <dgm:pt modelId="{2A270F16-D5CD-40CA-A5DE-A105986D142B}" type="pres">
      <dgm:prSet presAssocID="{CC362EDC-CFDC-4968-8062-12020174F335}" presName="hierRoot2" presStyleCnt="0">
        <dgm:presLayoutVars>
          <dgm:hierBranch val="init"/>
        </dgm:presLayoutVars>
      </dgm:prSet>
      <dgm:spPr/>
    </dgm:pt>
    <dgm:pt modelId="{DD156CF4-FF4B-445E-B79A-33E88256045D}" type="pres">
      <dgm:prSet presAssocID="{CC362EDC-CFDC-4968-8062-12020174F335}" presName="rootComposite" presStyleCnt="0"/>
      <dgm:spPr/>
    </dgm:pt>
    <dgm:pt modelId="{611D997F-C1A4-4864-A157-34124D26EB52}" type="pres">
      <dgm:prSet presAssocID="{CC362EDC-CFDC-4968-8062-12020174F335}" presName="rootText" presStyleLbl="node3" presStyleIdx="23" presStyleCnt="31" custScaleX="117205" custScaleY="90095">
        <dgm:presLayoutVars>
          <dgm:chPref val="3"/>
        </dgm:presLayoutVars>
      </dgm:prSet>
      <dgm:spPr>
        <a:prstGeom prst="roundRect">
          <a:avLst/>
        </a:prstGeom>
      </dgm:spPr>
    </dgm:pt>
    <dgm:pt modelId="{E1726319-7D0B-4A07-8E03-FAD86E96140E}" type="pres">
      <dgm:prSet presAssocID="{CC362EDC-CFDC-4968-8062-12020174F335}" presName="rootConnector" presStyleLbl="node3" presStyleIdx="23" presStyleCnt="31"/>
      <dgm:spPr/>
    </dgm:pt>
    <dgm:pt modelId="{287E0D69-0DCB-40E0-A3FB-C996A533350A}" type="pres">
      <dgm:prSet presAssocID="{CC362EDC-CFDC-4968-8062-12020174F335}" presName="hierChild4" presStyleCnt="0"/>
      <dgm:spPr/>
    </dgm:pt>
    <dgm:pt modelId="{7A10F95D-222E-4737-9D60-9C276920D377}" type="pres">
      <dgm:prSet presAssocID="{CC362EDC-CFDC-4968-8062-12020174F335}" presName="hierChild5" presStyleCnt="0"/>
      <dgm:spPr/>
    </dgm:pt>
    <dgm:pt modelId="{9AFEB650-5306-406F-BD0A-1AD04BDD0A39}" type="pres">
      <dgm:prSet presAssocID="{78B5BD28-906A-4540-8E3A-E74EF55F908B}" presName="hierChild5" presStyleCnt="0"/>
      <dgm:spPr/>
    </dgm:pt>
    <dgm:pt modelId="{F33574AC-9540-482B-ACF7-DBD1AEB95BF5}" type="pres">
      <dgm:prSet presAssocID="{0B5921FA-7528-4727-A726-D11F638037BC}" presName="Name37" presStyleLbl="parChTrans1D2" presStyleIdx="5" presStyleCnt="7"/>
      <dgm:spPr/>
    </dgm:pt>
    <dgm:pt modelId="{AFE39082-D6BE-443E-A369-2EF8C443672F}" type="pres">
      <dgm:prSet presAssocID="{2799BBDD-748F-4F12-9277-FEAFC784D144}" presName="hierRoot2" presStyleCnt="0">
        <dgm:presLayoutVars>
          <dgm:hierBranch val="hang"/>
        </dgm:presLayoutVars>
      </dgm:prSet>
      <dgm:spPr/>
    </dgm:pt>
    <dgm:pt modelId="{31AA66BD-4A3B-4D29-BC50-B36F5A252617}" type="pres">
      <dgm:prSet presAssocID="{2799BBDD-748F-4F12-9277-FEAFC784D144}" presName="rootComposite" presStyleCnt="0"/>
      <dgm:spPr/>
    </dgm:pt>
    <dgm:pt modelId="{52317496-8DED-4D6F-81C7-0DCE6ACBDAA8}" type="pres">
      <dgm:prSet presAssocID="{2799BBDD-748F-4F12-9277-FEAFC784D144}" presName="rootText" presStyleLbl="node2" presStyleIdx="5" presStyleCnt="7" custScaleX="250751" custScaleY="169385">
        <dgm:presLayoutVars>
          <dgm:chPref val="3"/>
        </dgm:presLayoutVars>
      </dgm:prSet>
      <dgm:spPr>
        <a:xfrm>
          <a:off x="9743368" y="1462209"/>
          <a:ext cx="1434536" cy="717268"/>
        </a:xfrm>
        <a:prstGeom prst="roundRect">
          <a:avLst/>
        </a:prstGeom>
      </dgm:spPr>
    </dgm:pt>
    <dgm:pt modelId="{C105F60F-0780-400C-ADC4-697B8598FC46}" type="pres">
      <dgm:prSet presAssocID="{2799BBDD-748F-4F12-9277-FEAFC784D144}" presName="rootConnector" presStyleLbl="node2" presStyleIdx="5" presStyleCnt="7"/>
      <dgm:spPr/>
    </dgm:pt>
    <dgm:pt modelId="{E68434E3-CE3A-4470-B2E4-193201D9D078}" type="pres">
      <dgm:prSet presAssocID="{2799BBDD-748F-4F12-9277-FEAFC784D144}" presName="hierChild4" presStyleCnt="0"/>
      <dgm:spPr/>
    </dgm:pt>
    <dgm:pt modelId="{EF105277-74F5-4C63-9AD9-7E1E52F974BB}" type="pres">
      <dgm:prSet presAssocID="{4D710C63-66DB-4A08-9D32-F4ED544329C8}" presName="Name48" presStyleLbl="parChTrans1D3" presStyleIdx="24" presStyleCnt="31"/>
      <dgm:spPr/>
    </dgm:pt>
    <dgm:pt modelId="{FCC17BFA-1B14-411C-9352-6C15EA977860}" type="pres">
      <dgm:prSet presAssocID="{0D6A3B40-FF74-43EC-A65A-B69C22F7964F}" presName="hierRoot2" presStyleCnt="0">
        <dgm:presLayoutVars>
          <dgm:hierBranch val="init"/>
        </dgm:presLayoutVars>
      </dgm:prSet>
      <dgm:spPr/>
    </dgm:pt>
    <dgm:pt modelId="{BAE526B1-D2ED-4865-ACE1-692481873E4C}" type="pres">
      <dgm:prSet presAssocID="{0D6A3B40-FF74-43EC-A65A-B69C22F7964F}" presName="rootComposite" presStyleCnt="0"/>
      <dgm:spPr/>
    </dgm:pt>
    <dgm:pt modelId="{32004B3E-D22A-4B70-A202-D1077907EDB1}" type="pres">
      <dgm:prSet presAssocID="{0D6A3B40-FF74-43EC-A65A-B69C22F7964F}" presName="rootText" presStyleLbl="node3" presStyleIdx="24" presStyleCnt="31" custScaleX="117205" custScaleY="90095">
        <dgm:presLayoutVars>
          <dgm:chPref val="3"/>
        </dgm:presLayoutVars>
      </dgm:prSet>
      <dgm:spPr>
        <a:xfrm>
          <a:off x="9783567" y="2486180"/>
          <a:ext cx="1388481" cy="694240"/>
        </a:xfrm>
        <a:prstGeom prst="roundRect">
          <a:avLst/>
        </a:prstGeom>
      </dgm:spPr>
    </dgm:pt>
    <dgm:pt modelId="{7C8419EB-F551-4D22-ACE2-ED759BCE6F89}" type="pres">
      <dgm:prSet presAssocID="{0D6A3B40-FF74-43EC-A65A-B69C22F7964F}" presName="rootConnector" presStyleLbl="node3" presStyleIdx="24" presStyleCnt="31"/>
      <dgm:spPr/>
    </dgm:pt>
    <dgm:pt modelId="{6C841155-2F0A-41A3-8123-B7159F6B46CB}" type="pres">
      <dgm:prSet presAssocID="{0D6A3B40-FF74-43EC-A65A-B69C22F7964F}" presName="hierChild4" presStyleCnt="0"/>
      <dgm:spPr/>
    </dgm:pt>
    <dgm:pt modelId="{A74EC960-4331-4FEB-9436-D5032C761E8F}" type="pres">
      <dgm:prSet presAssocID="{0D6A3B40-FF74-43EC-A65A-B69C22F7964F}" presName="hierChild5" presStyleCnt="0"/>
      <dgm:spPr/>
    </dgm:pt>
    <dgm:pt modelId="{7CB3DCDE-5173-46D4-8137-A3E7070BBEE5}" type="pres">
      <dgm:prSet presAssocID="{ED8B6A4D-E875-4070-A294-12168B93247D}" presName="Name48" presStyleLbl="parChTrans1D3" presStyleIdx="25" presStyleCnt="31"/>
      <dgm:spPr/>
    </dgm:pt>
    <dgm:pt modelId="{024A85E6-FC95-4CB6-9E63-7BD881C6FA46}" type="pres">
      <dgm:prSet presAssocID="{B5DDB589-36F4-49F6-B836-F3545BC06D49}" presName="hierRoot2" presStyleCnt="0">
        <dgm:presLayoutVars>
          <dgm:hierBranch val="init"/>
        </dgm:presLayoutVars>
      </dgm:prSet>
      <dgm:spPr/>
    </dgm:pt>
    <dgm:pt modelId="{C07F1DED-B8B9-405C-94C0-2C4FC322A7F4}" type="pres">
      <dgm:prSet presAssocID="{B5DDB589-36F4-49F6-B836-F3545BC06D49}" presName="rootComposite" presStyleCnt="0"/>
      <dgm:spPr/>
    </dgm:pt>
    <dgm:pt modelId="{2330D833-1D45-4D11-AF24-CA97BD474CFC}" type="pres">
      <dgm:prSet presAssocID="{B5DDB589-36F4-49F6-B836-F3545BC06D49}" presName="rootText" presStyleLbl="node3" presStyleIdx="25" presStyleCnt="31" custScaleX="117205" custScaleY="90095">
        <dgm:presLayoutVars>
          <dgm:chPref val="3"/>
        </dgm:presLayoutVars>
      </dgm:prSet>
      <dgm:spPr>
        <a:prstGeom prst="roundRect">
          <a:avLst/>
        </a:prstGeom>
      </dgm:spPr>
    </dgm:pt>
    <dgm:pt modelId="{764AEE94-C06E-4E80-883E-507224C76446}" type="pres">
      <dgm:prSet presAssocID="{B5DDB589-36F4-49F6-B836-F3545BC06D49}" presName="rootConnector" presStyleLbl="node3" presStyleIdx="25" presStyleCnt="31"/>
      <dgm:spPr/>
    </dgm:pt>
    <dgm:pt modelId="{C4D0B82F-721E-4D74-A95B-8756D5B45D06}" type="pres">
      <dgm:prSet presAssocID="{B5DDB589-36F4-49F6-B836-F3545BC06D49}" presName="hierChild4" presStyleCnt="0"/>
      <dgm:spPr/>
    </dgm:pt>
    <dgm:pt modelId="{3F4BB36F-13F9-46D9-9AD0-0187934B7161}" type="pres">
      <dgm:prSet presAssocID="{B5DDB589-36F4-49F6-B836-F3545BC06D49}" presName="hierChild5" presStyleCnt="0"/>
      <dgm:spPr/>
    </dgm:pt>
    <dgm:pt modelId="{4B8A3200-A1D9-4A78-8B55-E010F33269CE}" type="pres">
      <dgm:prSet presAssocID="{240729D6-4579-48FE-AF3F-814F095DD9FE}" presName="Name48" presStyleLbl="parChTrans1D3" presStyleIdx="26" presStyleCnt="31"/>
      <dgm:spPr/>
    </dgm:pt>
    <dgm:pt modelId="{95653674-EB3F-4A9F-91BB-812033831CF9}" type="pres">
      <dgm:prSet presAssocID="{264442D3-48F1-4438-A1BB-3D304A236DB8}" presName="hierRoot2" presStyleCnt="0">
        <dgm:presLayoutVars>
          <dgm:hierBranch val="init"/>
        </dgm:presLayoutVars>
      </dgm:prSet>
      <dgm:spPr/>
    </dgm:pt>
    <dgm:pt modelId="{6323C6EE-B74C-433C-B005-550108F0218B}" type="pres">
      <dgm:prSet presAssocID="{264442D3-48F1-4438-A1BB-3D304A236DB8}" presName="rootComposite" presStyleCnt="0"/>
      <dgm:spPr/>
    </dgm:pt>
    <dgm:pt modelId="{5C45072D-159E-4022-A0BF-9E00D8306182}" type="pres">
      <dgm:prSet presAssocID="{264442D3-48F1-4438-A1BB-3D304A236DB8}" presName="rootText" presStyleLbl="node3" presStyleIdx="26" presStyleCnt="31" custScaleX="117205" custScaleY="90095">
        <dgm:presLayoutVars>
          <dgm:chPref val="3"/>
        </dgm:presLayoutVars>
      </dgm:prSet>
      <dgm:spPr>
        <a:prstGeom prst="roundRect">
          <a:avLst/>
        </a:prstGeom>
      </dgm:spPr>
    </dgm:pt>
    <dgm:pt modelId="{686957D3-0C1C-41B1-91A9-ACD3D6EB2189}" type="pres">
      <dgm:prSet presAssocID="{264442D3-48F1-4438-A1BB-3D304A236DB8}" presName="rootConnector" presStyleLbl="node3" presStyleIdx="26" presStyleCnt="31"/>
      <dgm:spPr/>
    </dgm:pt>
    <dgm:pt modelId="{25C4E3AF-2433-4FC7-90D8-69D924A44338}" type="pres">
      <dgm:prSet presAssocID="{264442D3-48F1-4438-A1BB-3D304A236DB8}" presName="hierChild4" presStyleCnt="0"/>
      <dgm:spPr/>
    </dgm:pt>
    <dgm:pt modelId="{2D7DD218-2028-4C9A-BD74-87C17D8DE5C7}" type="pres">
      <dgm:prSet presAssocID="{264442D3-48F1-4438-A1BB-3D304A236DB8}" presName="hierChild5" presStyleCnt="0"/>
      <dgm:spPr/>
    </dgm:pt>
    <dgm:pt modelId="{5655E458-98A9-4030-85C3-94F76F3957B6}" type="pres">
      <dgm:prSet presAssocID="{A4A32296-CD01-4868-9FC0-CB626996CBB1}" presName="Name48" presStyleLbl="parChTrans1D3" presStyleIdx="27" presStyleCnt="31"/>
      <dgm:spPr/>
    </dgm:pt>
    <dgm:pt modelId="{21C206F4-C348-4A85-8C30-5D548BFE11A1}" type="pres">
      <dgm:prSet presAssocID="{85EECD09-FC8A-4810-B639-94DC25DC8356}" presName="hierRoot2" presStyleCnt="0">
        <dgm:presLayoutVars>
          <dgm:hierBranch val="init"/>
        </dgm:presLayoutVars>
      </dgm:prSet>
      <dgm:spPr/>
    </dgm:pt>
    <dgm:pt modelId="{583ECDD1-3A37-41B7-9BE9-B186CC5E7EC6}" type="pres">
      <dgm:prSet presAssocID="{85EECD09-FC8A-4810-B639-94DC25DC8356}" presName="rootComposite" presStyleCnt="0"/>
      <dgm:spPr/>
    </dgm:pt>
    <dgm:pt modelId="{6021BD0F-D6F2-443B-B1FF-C739349E4F3E}" type="pres">
      <dgm:prSet presAssocID="{85EECD09-FC8A-4810-B639-94DC25DC8356}" presName="rootText" presStyleLbl="node3" presStyleIdx="27" presStyleCnt="31" custScaleX="117205" custScaleY="90095">
        <dgm:presLayoutVars>
          <dgm:chPref val="3"/>
        </dgm:presLayoutVars>
      </dgm:prSet>
      <dgm:spPr>
        <a:prstGeom prst="roundRect">
          <a:avLst/>
        </a:prstGeom>
      </dgm:spPr>
    </dgm:pt>
    <dgm:pt modelId="{5DF2B4EA-08D3-4C8F-A5FB-55AC05469484}" type="pres">
      <dgm:prSet presAssocID="{85EECD09-FC8A-4810-B639-94DC25DC8356}" presName="rootConnector" presStyleLbl="node3" presStyleIdx="27" presStyleCnt="31"/>
      <dgm:spPr/>
    </dgm:pt>
    <dgm:pt modelId="{B497768E-526D-467D-9DEA-5E1C43320D68}" type="pres">
      <dgm:prSet presAssocID="{85EECD09-FC8A-4810-B639-94DC25DC8356}" presName="hierChild4" presStyleCnt="0"/>
      <dgm:spPr/>
    </dgm:pt>
    <dgm:pt modelId="{56C6E3E6-2930-4173-A40D-7616D4E7110D}" type="pres">
      <dgm:prSet presAssocID="{85EECD09-FC8A-4810-B639-94DC25DC8356}" presName="hierChild5" presStyleCnt="0"/>
      <dgm:spPr/>
    </dgm:pt>
    <dgm:pt modelId="{F5A64A16-91AA-4FEB-9F28-A83D6E600004}" type="pres">
      <dgm:prSet presAssocID="{1FEF4CE5-A55E-4D4A-99B5-E87CBBB1333F}" presName="Name48" presStyleLbl="parChTrans1D3" presStyleIdx="28" presStyleCnt="31"/>
      <dgm:spPr/>
    </dgm:pt>
    <dgm:pt modelId="{5E104A7A-D4CD-4FC8-8EDB-F2232676F56E}" type="pres">
      <dgm:prSet presAssocID="{05B988F2-329F-4304-A43F-FBF377EB9B1D}" presName="hierRoot2" presStyleCnt="0">
        <dgm:presLayoutVars>
          <dgm:hierBranch val="init"/>
        </dgm:presLayoutVars>
      </dgm:prSet>
      <dgm:spPr/>
    </dgm:pt>
    <dgm:pt modelId="{588D4062-34D4-4FE3-A1D9-298B40BA3445}" type="pres">
      <dgm:prSet presAssocID="{05B988F2-329F-4304-A43F-FBF377EB9B1D}" presName="rootComposite" presStyleCnt="0"/>
      <dgm:spPr/>
    </dgm:pt>
    <dgm:pt modelId="{DD9658B5-56AC-4445-A7F3-CE816AFD99A6}" type="pres">
      <dgm:prSet presAssocID="{05B988F2-329F-4304-A43F-FBF377EB9B1D}" presName="rootText" presStyleLbl="node3" presStyleIdx="28" presStyleCnt="31" custScaleX="117205" custScaleY="90095">
        <dgm:presLayoutVars>
          <dgm:chPref val="3"/>
        </dgm:presLayoutVars>
      </dgm:prSet>
      <dgm:spPr>
        <a:prstGeom prst="roundRect">
          <a:avLst/>
        </a:prstGeom>
      </dgm:spPr>
    </dgm:pt>
    <dgm:pt modelId="{310ACE24-773C-44A5-826E-6C8A04E0314C}" type="pres">
      <dgm:prSet presAssocID="{05B988F2-329F-4304-A43F-FBF377EB9B1D}" presName="rootConnector" presStyleLbl="node3" presStyleIdx="28" presStyleCnt="31"/>
      <dgm:spPr/>
    </dgm:pt>
    <dgm:pt modelId="{7037D953-E6C2-4696-A86E-374D33BCF776}" type="pres">
      <dgm:prSet presAssocID="{05B988F2-329F-4304-A43F-FBF377EB9B1D}" presName="hierChild4" presStyleCnt="0"/>
      <dgm:spPr/>
    </dgm:pt>
    <dgm:pt modelId="{ABEF8A2A-AD91-429C-8A27-27390989DEDD}" type="pres">
      <dgm:prSet presAssocID="{05B988F2-329F-4304-A43F-FBF377EB9B1D}" presName="hierChild5" presStyleCnt="0"/>
      <dgm:spPr/>
    </dgm:pt>
    <dgm:pt modelId="{98530E00-0970-43FC-89F8-91DEA00C739C}" type="pres">
      <dgm:prSet presAssocID="{2799BBDD-748F-4F12-9277-FEAFC784D144}" presName="hierChild5" presStyleCnt="0"/>
      <dgm:spPr/>
    </dgm:pt>
    <dgm:pt modelId="{1DC1E252-4E69-4D54-B129-42D0D4764220}" type="pres">
      <dgm:prSet presAssocID="{73748E91-9FFD-41AD-89CC-179F49DEEC44}" presName="Name37" presStyleLbl="parChTrans1D2" presStyleIdx="6" presStyleCnt="7"/>
      <dgm:spPr/>
    </dgm:pt>
    <dgm:pt modelId="{A131A79D-4331-44D3-A0D0-218644F07BCA}" type="pres">
      <dgm:prSet presAssocID="{DF9110F0-C4FE-4A1C-B042-17E4915BD59F}" presName="hierRoot2" presStyleCnt="0">
        <dgm:presLayoutVars>
          <dgm:hierBranch val="init"/>
        </dgm:presLayoutVars>
      </dgm:prSet>
      <dgm:spPr/>
    </dgm:pt>
    <dgm:pt modelId="{9B0E37EC-FAEE-44DB-8EF6-CDA99762AC9C}" type="pres">
      <dgm:prSet presAssocID="{DF9110F0-C4FE-4A1C-B042-17E4915BD59F}" presName="rootComposite" presStyleCnt="0"/>
      <dgm:spPr/>
    </dgm:pt>
    <dgm:pt modelId="{8B4A5B32-0417-4F8C-A13E-E639A991CE9E}" type="pres">
      <dgm:prSet presAssocID="{DF9110F0-C4FE-4A1C-B042-17E4915BD59F}" presName="rootText" presStyleLbl="node2" presStyleIdx="6" presStyleCnt="7" custScaleX="179108" custScaleY="169385" custLinFactNeighborX="15257">
        <dgm:presLayoutVars>
          <dgm:chPref val="3"/>
        </dgm:presLayoutVars>
      </dgm:prSet>
      <dgm:spPr>
        <a:prstGeom prst="roundRect">
          <a:avLst/>
        </a:prstGeom>
      </dgm:spPr>
    </dgm:pt>
    <dgm:pt modelId="{1E52DB02-D7F5-4F12-BF6D-BA089B6C9D04}" type="pres">
      <dgm:prSet presAssocID="{DF9110F0-C4FE-4A1C-B042-17E4915BD59F}" presName="rootConnector" presStyleLbl="node2" presStyleIdx="6" presStyleCnt="7"/>
      <dgm:spPr/>
    </dgm:pt>
    <dgm:pt modelId="{737A508C-56CE-41D4-905C-E6D88445928C}" type="pres">
      <dgm:prSet presAssocID="{DF9110F0-C4FE-4A1C-B042-17E4915BD59F}" presName="hierChild4" presStyleCnt="0"/>
      <dgm:spPr/>
    </dgm:pt>
    <dgm:pt modelId="{94C9AEFC-64BE-40AD-A6E7-0011F0C4F60A}" type="pres">
      <dgm:prSet presAssocID="{58B4E98E-68A3-47AA-BF54-F05B6C4E2FE4}" presName="Name37" presStyleLbl="parChTrans1D3" presStyleIdx="29" presStyleCnt="31"/>
      <dgm:spPr/>
    </dgm:pt>
    <dgm:pt modelId="{5EA08560-AB35-4991-B84E-6931414916EB}" type="pres">
      <dgm:prSet presAssocID="{3E9166DE-A338-4986-9B67-E9F541F7BF3A}" presName="hierRoot2" presStyleCnt="0">
        <dgm:presLayoutVars>
          <dgm:hierBranch val="init"/>
        </dgm:presLayoutVars>
      </dgm:prSet>
      <dgm:spPr/>
    </dgm:pt>
    <dgm:pt modelId="{FB0EEBFB-2389-43E8-BC5A-C3F9B8DB8D1E}" type="pres">
      <dgm:prSet presAssocID="{3E9166DE-A338-4986-9B67-E9F541F7BF3A}" presName="rootComposite" presStyleCnt="0"/>
      <dgm:spPr/>
    </dgm:pt>
    <dgm:pt modelId="{06ACBB1C-17F8-468F-A275-5DC46F412336}" type="pres">
      <dgm:prSet presAssocID="{3E9166DE-A338-4986-9B67-E9F541F7BF3A}" presName="rootText" presStyleLbl="node3" presStyleIdx="29" presStyleCnt="31" custScaleX="117205" custScaleY="90095">
        <dgm:presLayoutVars>
          <dgm:chPref val="3"/>
        </dgm:presLayoutVars>
      </dgm:prSet>
      <dgm:spPr>
        <a:prstGeom prst="roundRect">
          <a:avLst/>
        </a:prstGeom>
      </dgm:spPr>
    </dgm:pt>
    <dgm:pt modelId="{2E090000-82DF-4593-AF4F-59B18A52F0EC}" type="pres">
      <dgm:prSet presAssocID="{3E9166DE-A338-4986-9B67-E9F541F7BF3A}" presName="rootConnector" presStyleLbl="node3" presStyleIdx="29" presStyleCnt="31"/>
      <dgm:spPr/>
    </dgm:pt>
    <dgm:pt modelId="{9952EC7C-025F-420A-B686-5247C4E80D23}" type="pres">
      <dgm:prSet presAssocID="{3E9166DE-A338-4986-9B67-E9F541F7BF3A}" presName="hierChild4" presStyleCnt="0"/>
      <dgm:spPr/>
    </dgm:pt>
    <dgm:pt modelId="{51D8B77F-12B0-4580-9049-25FF751A902C}" type="pres">
      <dgm:prSet presAssocID="{3E9166DE-A338-4986-9B67-E9F541F7BF3A}" presName="hierChild5" presStyleCnt="0"/>
      <dgm:spPr/>
    </dgm:pt>
    <dgm:pt modelId="{921A582F-FA39-453A-BC85-189E6AF44F7B}" type="pres">
      <dgm:prSet presAssocID="{1CC941B2-417B-4E23-844D-128051E26B72}" presName="Name37" presStyleLbl="parChTrans1D3" presStyleIdx="30" presStyleCnt="31"/>
      <dgm:spPr/>
    </dgm:pt>
    <dgm:pt modelId="{555E0118-85D9-4BE1-8FAC-185D8BF2CFFC}" type="pres">
      <dgm:prSet presAssocID="{26CC69C2-9888-4410-8928-0637FFDDB7FB}" presName="hierRoot2" presStyleCnt="0">
        <dgm:presLayoutVars>
          <dgm:hierBranch val="init"/>
        </dgm:presLayoutVars>
      </dgm:prSet>
      <dgm:spPr/>
    </dgm:pt>
    <dgm:pt modelId="{B43894C9-8492-4CEF-B9D1-7C5D6A8CD49B}" type="pres">
      <dgm:prSet presAssocID="{26CC69C2-9888-4410-8928-0637FFDDB7FB}" presName="rootComposite" presStyleCnt="0"/>
      <dgm:spPr/>
    </dgm:pt>
    <dgm:pt modelId="{16C77E08-2E7B-4B86-9F1F-822D1E709775}" type="pres">
      <dgm:prSet presAssocID="{26CC69C2-9888-4410-8928-0637FFDDB7FB}" presName="rootText" presStyleLbl="node3" presStyleIdx="30" presStyleCnt="31" custScaleX="117205" custScaleY="90095">
        <dgm:presLayoutVars>
          <dgm:chPref val="3"/>
        </dgm:presLayoutVars>
      </dgm:prSet>
      <dgm:spPr>
        <a:prstGeom prst="roundRect">
          <a:avLst/>
        </a:prstGeom>
      </dgm:spPr>
    </dgm:pt>
    <dgm:pt modelId="{7FF6925E-C87A-4116-A168-15F0394F7C9C}" type="pres">
      <dgm:prSet presAssocID="{26CC69C2-9888-4410-8928-0637FFDDB7FB}" presName="rootConnector" presStyleLbl="node3" presStyleIdx="30" presStyleCnt="31"/>
      <dgm:spPr/>
    </dgm:pt>
    <dgm:pt modelId="{32371EF0-3D7E-4A84-A81A-B085AD2DEE78}" type="pres">
      <dgm:prSet presAssocID="{26CC69C2-9888-4410-8928-0637FFDDB7FB}" presName="hierChild4" presStyleCnt="0"/>
      <dgm:spPr/>
    </dgm:pt>
    <dgm:pt modelId="{A7D6DC10-25CD-41E8-BD7B-B7D4912CB803}" type="pres">
      <dgm:prSet presAssocID="{26CC69C2-9888-4410-8928-0637FFDDB7FB}" presName="hierChild5" presStyleCnt="0"/>
      <dgm:spPr/>
    </dgm:pt>
    <dgm:pt modelId="{6C001DD8-36F5-4DA2-9E2D-36002ABC34DD}" type="pres">
      <dgm:prSet presAssocID="{DF9110F0-C4FE-4A1C-B042-17E4915BD59F}" presName="hierChild5" presStyleCnt="0"/>
      <dgm:spPr/>
    </dgm:pt>
    <dgm:pt modelId="{AF6656B6-E35F-4B39-984A-84A8D32218E9}" type="pres">
      <dgm:prSet presAssocID="{9836CBF8-5D09-4C84-836B-48AE68FDED4B}" presName="hierChild3" presStyleCnt="0"/>
      <dgm:spPr/>
    </dgm:pt>
  </dgm:ptLst>
  <dgm:cxnLst>
    <dgm:cxn modelId="{A7B83B00-7BC2-422A-B159-A62A98B0FB85}" srcId="{31C93033-1F49-40DD-A912-A80388BB85AE}" destId="{891C081C-F643-4D74-B774-9952A73490FD}" srcOrd="11" destOrd="0" parTransId="{7751BE85-A0E7-4D06-87E5-251D1A6AC9D9}" sibTransId="{37C40A6C-EEF5-4952-85F8-B9D8ED2BC35F}"/>
    <dgm:cxn modelId="{F91DE700-7836-4667-98F3-EC02654C8844}" srcId="{9836CBF8-5D09-4C84-836B-48AE68FDED4B}" destId="{78B5BD28-906A-4540-8E3A-E74EF55F908B}" srcOrd="4" destOrd="0" parTransId="{AB430B22-DA02-4075-9418-548C1584A58C}" sibTransId="{8D354946-DDAA-4AF1-93DA-3EAD368FA889}"/>
    <dgm:cxn modelId="{7CA16501-0D5D-483A-BA5A-7F7792CD191F}" type="presOf" srcId="{90281F53-70A5-44D1-8C78-BC128A85F55D}" destId="{A82A8C80-620C-4F10-96B4-679C46415A7B}" srcOrd="1" destOrd="0" presId="urn:microsoft.com/office/officeart/2005/8/layout/orgChart1"/>
    <dgm:cxn modelId="{FFE53003-8E47-43B6-AC8E-AFB0A2434907}" type="presOf" srcId="{B5DDB589-36F4-49F6-B836-F3545BC06D49}" destId="{2330D833-1D45-4D11-AF24-CA97BD474CFC}" srcOrd="0" destOrd="0" presId="urn:microsoft.com/office/officeart/2005/8/layout/orgChart1"/>
    <dgm:cxn modelId="{BEFE9D03-98CE-499A-A102-D3852AC3F700}" srcId="{DFE46942-87AC-4B77-A95F-1F2629F3E8E3}" destId="{F1BAF9C7-0666-468D-B8BE-5DF1A8A867FF}" srcOrd="0" destOrd="0" parTransId="{D2A9DF71-0369-472C-9BBC-7609DF8C24D6}" sibTransId="{E869E272-1936-4CD5-A26B-D226658B1CE4}"/>
    <dgm:cxn modelId="{D6B94F04-01F1-4256-8A06-D8F5D217227A}" type="presOf" srcId="{31C93033-1F49-40DD-A912-A80388BB85AE}" destId="{EFB4980C-7B3F-4D7E-A8F9-7249B857BE3A}" srcOrd="0" destOrd="0" presId="urn:microsoft.com/office/officeart/2005/8/layout/orgChart1"/>
    <dgm:cxn modelId="{5445FD09-60CC-4EC1-A927-758F73BDEBF2}" type="presOf" srcId="{1480F87D-9FC6-43C5-AB33-D6C548A40C12}" destId="{7C8940C1-789E-4E77-8033-FB3345E9368F}" srcOrd="0" destOrd="0" presId="urn:microsoft.com/office/officeart/2005/8/layout/orgChart1"/>
    <dgm:cxn modelId="{0E5E530B-E627-4C6B-B242-D1289DA1D974}" type="presOf" srcId="{4D710C63-66DB-4A08-9D32-F4ED544329C8}" destId="{EF105277-74F5-4C63-9AD9-7E1E52F974BB}" srcOrd="0" destOrd="0" presId="urn:microsoft.com/office/officeart/2005/8/layout/orgChart1"/>
    <dgm:cxn modelId="{766ABB0D-350D-4671-9193-07A4B081452E}" srcId="{1480F87D-9FC6-43C5-AB33-D6C548A40C12}" destId="{B001CA77-7338-4549-82FD-7D5BC936E52E}" srcOrd="0" destOrd="0" parTransId="{B0F7D0CB-824E-462C-B61C-D30246CD405C}" sibTransId="{B0C0D876-F02F-462D-9153-D62BD9D46F0C}"/>
    <dgm:cxn modelId="{006DF40E-4372-4DB9-87AA-625139182571}" type="presOf" srcId="{00EE4F9F-EAF1-4D09-AA5C-F36BA84E552C}" destId="{7D22C9DB-7CD3-40A6-AA0E-848C7DE2B4AA}" srcOrd="1" destOrd="0" presId="urn:microsoft.com/office/officeart/2005/8/layout/orgChart1"/>
    <dgm:cxn modelId="{C7740A0F-0C74-448A-BF51-54D5310110D5}" srcId="{099CE184-7EEC-40B3-B332-F1E27E24FF8D}" destId="{4B28400F-B3B4-4A53-AFF5-57C692D636F1}" srcOrd="0" destOrd="0" parTransId="{B6E016DA-783B-48CB-AAF1-02B2940114A3}" sibTransId="{7B2B57A6-FCDA-42AC-A7FB-2483FC76D5E2}"/>
    <dgm:cxn modelId="{BF7B0D10-77CA-43CA-988C-59F407AC7DDF}" type="presOf" srcId="{D2A9DF71-0369-472C-9BBC-7609DF8C24D6}" destId="{68B230AF-A5EF-4613-BA42-9D197FA01F43}" srcOrd="0" destOrd="0" presId="urn:microsoft.com/office/officeart/2005/8/layout/orgChart1"/>
    <dgm:cxn modelId="{76491111-9FBB-4742-8612-8433A6EC1246}" type="presOf" srcId="{643DBE53-E27E-4329-950F-A6AC565ED443}" destId="{647840DE-ABB3-4F20-99F4-C615307E2F27}" srcOrd="0" destOrd="0" presId="urn:microsoft.com/office/officeart/2005/8/layout/orgChart1"/>
    <dgm:cxn modelId="{05081A11-3120-4C71-A920-99613C315F62}" type="presOf" srcId="{31C93033-1F49-40DD-A912-A80388BB85AE}" destId="{15D005FD-EBD0-4C87-8268-CCBA549ADB54}" srcOrd="1" destOrd="0" presId="urn:microsoft.com/office/officeart/2005/8/layout/orgChart1"/>
    <dgm:cxn modelId="{C1F03811-C9E3-45CA-94CF-85CFF87D4E5B}" type="presOf" srcId="{B001CA77-7338-4549-82FD-7D5BC936E52E}" destId="{410D78AB-CF2E-4946-B31E-55443BF75D34}" srcOrd="1" destOrd="0" presId="urn:microsoft.com/office/officeart/2005/8/layout/orgChart1"/>
    <dgm:cxn modelId="{B7BDE211-C58C-4B45-ABE6-46E8BF208258}" type="presOf" srcId="{F1BAF9C7-0666-468D-B8BE-5DF1A8A867FF}" destId="{B56CA5B1-2F87-426E-824B-0EEDC4973B9B}" srcOrd="1" destOrd="0" presId="urn:microsoft.com/office/officeart/2005/8/layout/orgChart1"/>
    <dgm:cxn modelId="{BC3BC212-D33E-42B0-AD3E-E63EC4408FEA}" type="presOf" srcId="{A9DC7482-4ADF-4CAB-A86E-D200FAE370A4}" destId="{DA431A35-CB26-4828-9DE3-4C0BCA866149}" srcOrd="0" destOrd="0" presId="urn:microsoft.com/office/officeart/2005/8/layout/orgChart1"/>
    <dgm:cxn modelId="{8886C913-E772-45DE-9987-2D70118EC2DC}" type="presOf" srcId="{78271C85-CFC3-4F3A-A91F-FB2140E77B54}" destId="{3ED59FA3-0E66-4926-B500-A218A2C6D8B1}" srcOrd="0" destOrd="0" presId="urn:microsoft.com/office/officeart/2005/8/layout/orgChart1"/>
    <dgm:cxn modelId="{86AA2715-ED8C-451E-BD6E-E8D7076CB8B7}" type="presOf" srcId="{85EECD09-FC8A-4810-B639-94DC25DC8356}" destId="{6021BD0F-D6F2-443B-B1FF-C739349E4F3E}" srcOrd="0" destOrd="0" presId="urn:microsoft.com/office/officeart/2005/8/layout/orgChart1"/>
    <dgm:cxn modelId="{4F76DB17-E550-4BEE-BD0C-E5F6E3A4CD77}" type="presOf" srcId="{EC30E774-C986-4C1E-94DE-AB23DCB0F00A}" destId="{3F455DD7-B315-4E34-88DC-1A10B0EB4E97}" srcOrd="1" destOrd="0" presId="urn:microsoft.com/office/officeart/2005/8/layout/orgChart1"/>
    <dgm:cxn modelId="{EC016818-1481-4E5D-BE67-B0718C25D19F}" type="presOf" srcId="{C1EF7937-85B0-44B4-8A71-18D413F72515}" destId="{69577BDD-B1BF-495F-89A2-932D640090C9}" srcOrd="0" destOrd="0" presId="urn:microsoft.com/office/officeart/2005/8/layout/orgChart1"/>
    <dgm:cxn modelId="{F67B7218-1FCC-442F-BA53-F7E158136FB7}" type="presOf" srcId="{E3370A33-E769-472D-9B0F-8A528C357EA5}" destId="{6E43011F-97EB-40FD-B7CC-0667E97FEC37}" srcOrd="0" destOrd="0" presId="urn:microsoft.com/office/officeart/2005/8/layout/orgChart1"/>
    <dgm:cxn modelId="{9513DF1B-A98C-485D-A6EF-4B6068C63821}" type="presOf" srcId="{5CDE6B14-5516-41CD-80F8-7F143E029B34}" destId="{C6ACE2AD-34C7-414E-B214-F33C4382D178}" srcOrd="0" destOrd="0" presId="urn:microsoft.com/office/officeart/2005/8/layout/orgChart1"/>
    <dgm:cxn modelId="{FB765B21-3D06-4DA2-A506-9384D63319B4}" srcId="{31C93033-1F49-40DD-A912-A80388BB85AE}" destId="{370436D8-FA98-4663-B7F0-0835BB569C2F}" srcOrd="7" destOrd="0" parTransId="{FEFAB21F-3077-41AE-A2FB-1050E940F18E}" sibTransId="{7F8EF527-32F3-4177-B2C9-A7E2036241A4}"/>
    <dgm:cxn modelId="{CA2F2524-0D27-4F3A-975A-0F8C3D069C3E}" type="presOf" srcId="{2799BBDD-748F-4F12-9277-FEAFC784D144}" destId="{52317496-8DED-4D6F-81C7-0DCE6ACBDAA8}" srcOrd="0" destOrd="0" presId="urn:microsoft.com/office/officeart/2005/8/layout/orgChart1"/>
    <dgm:cxn modelId="{C4BCCD24-3F69-48BE-9C5C-7838DDD46F88}" srcId="{78B5BD28-906A-4540-8E3A-E74EF55F908B}" destId="{00EE4F9F-EAF1-4D09-AA5C-F36BA84E552C}" srcOrd="0" destOrd="0" parTransId="{AE1AC5F1-5432-4582-994C-828D4BEEE71B}" sibTransId="{DFC98E4A-C925-432A-9639-5E5A4DA84E67}"/>
    <dgm:cxn modelId="{F0B5DD24-CBAC-4B12-B7C0-A4ECE3E45D3D}" type="presOf" srcId="{9836CBF8-5D09-4C84-836B-48AE68FDED4B}" destId="{2E4BE6C8-9053-4A6F-B672-3C42F7177BF2}" srcOrd="1" destOrd="0" presId="urn:microsoft.com/office/officeart/2005/8/layout/orgChart1"/>
    <dgm:cxn modelId="{2C604625-99B5-48E8-BD7E-E82D6A0F7AFA}" type="presOf" srcId="{19BF9539-1E88-425D-8F00-988FAC17CE78}" destId="{73B8054A-7B38-4B6A-A0D3-7380C44A86DE}" srcOrd="0" destOrd="0" presId="urn:microsoft.com/office/officeart/2005/8/layout/orgChart1"/>
    <dgm:cxn modelId="{C5CD6F2A-4A9D-409A-9B42-74DA4E350362}" srcId="{31C93033-1F49-40DD-A912-A80388BB85AE}" destId="{B74CA25E-1EA8-49FB-ACC4-922E6294BEBB}" srcOrd="8" destOrd="0" parTransId="{C1EF7937-85B0-44B4-8A71-18D413F72515}" sibTransId="{034462BC-910C-4D83-84EF-5AB839B6BDC5}"/>
    <dgm:cxn modelId="{D1983E2E-6192-4D39-85BE-531EEB041412}" type="presOf" srcId="{C552C426-39B0-4FE3-BDD6-B8327A440AB4}" destId="{229E06E4-53C1-4993-9975-70FFAA01DFA0}" srcOrd="0" destOrd="0" presId="urn:microsoft.com/office/officeart/2005/8/layout/orgChart1"/>
    <dgm:cxn modelId="{EA6E792F-D854-4175-A1B8-8F023BB4531C}" type="presOf" srcId="{90281F53-70A5-44D1-8C78-BC128A85F55D}" destId="{9B6C6F43-3244-4025-B5F2-06C85D8058F5}" srcOrd="0" destOrd="0" presId="urn:microsoft.com/office/officeart/2005/8/layout/orgChart1"/>
    <dgm:cxn modelId="{E70C6134-3359-44DE-8D67-DE21FF0D4BEE}" srcId="{31C93033-1F49-40DD-A912-A80388BB85AE}" destId="{5B07F3A7-F1FF-4140-8BD8-32D03526759E}" srcOrd="3" destOrd="0" parTransId="{46F95B4A-6C58-4285-ABC2-F425C6CB9925}" sibTransId="{9FD9E92D-CBB3-46EB-9C1D-DBD01EAAA4BF}"/>
    <dgm:cxn modelId="{7E9EFB35-6F4A-4A08-B1CB-AB138B736A2C}" type="presOf" srcId="{9836CBF8-5D09-4C84-836B-48AE68FDED4B}" destId="{9330FA98-DDCF-4C2E-98C3-54EF9A90A289}" srcOrd="0" destOrd="0" presId="urn:microsoft.com/office/officeart/2005/8/layout/orgChart1"/>
    <dgm:cxn modelId="{407D4437-66A0-4F35-A5D3-9AFDF050432E}" type="presOf" srcId="{7D27AB05-0A24-498E-BBC4-E23F5FAED729}" destId="{1D4253A2-2726-404C-B9D3-8714062CEEEC}" srcOrd="0" destOrd="0" presId="urn:microsoft.com/office/officeart/2005/8/layout/orgChart1"/>
    <dgm:cxn modelId="{4093163B-ACE1-4C92-9B16-E1EC965434C7}" srcId="{DF9110F0-C4FE-4A1C-B042-17E4915BD59F}" destId="{26CC69C2-9888-4410-8928-0637FFDDB7FB}" srcOrd="1" destOrd="0" parTransId="{1CC941B2-417B-4E23-844D-128051E26B72}" sibTransId="{91B6DF98-E0E4-4126-804C-B4FB27043B23}"/>
    <dgm:cxn modelId="{3DE9F83C-95F9-4921-8A33-6F8BC7AB5208}" type="presOf" srcId="{EC30E774-C986-4C1E-94DE-AB23DCB0F00A}" destId="{7BDB9C9A-D07E-402F-9B0D-41CC7A39E07B}" srcOrd="0" destOrd="0" presId="urn:microsoft.com/office/officeart/2005/8/layout/orgChart1"/>
    <dgm:cxn modelId="{55B59B3D-28B1-4A80-A0F8-BE740B615D90}" type="presOf" srcId="{264442D3-48F1-4438-A1BB-3D304A236DB8}" destId="{5C45072D-159E-4022-A0BF-9E00D8306182}" srcOrd="0" destOrd="0" presId="urn:microsoft.com/office/officeart/2005/8/layout/orgChart1"/>
    <dgm:cxn modelId="{C719B13D-7DA6-4A04-9366-FC79A6F116D1}" srcId="{9836CBF8-5D09-4C84-836B-48AE68FDED4B}" destId="{31C93033-1F49-40DD-A912-A80388BB85AE}" srcOrd="0" destOrd="0" parTransId="{5CDE6B14-5516-41CD-80F8-7F143E029B34}" sibTransId="{1D1A9659-D404-4195-AD58-DD7E8403E13A}"/>
    <dgm:cxn modelId="{3BD4825B-D019-48BD-80E4-C4A07941592C}" type="presOf" srcId="{DFE46942-87AC-4B77-A95F-1F2629F3E8E3}" destId="{8C3A0E83-9E4D-42AD-9F74-DEF51A432CA2}" srcOrd="0" destOrd="0" presId="urn:microsoft.com/office/officeart/2005/8/layout/orgChart1"/>
    <dgm:cxn modelId="{31550C5C-EE18-4335-A274-4BC1EAB743F6}" type="presOf" srcId="{A4A32296-CD01-4868-9FC0-CB626996CBB1}" destId="{5655E458-98A9-4030-85C3-94F76F3957B6}" srcOrd="0" destOrd="0" presId="urn:microsoft.com/office/officeart/2005/8/layout/orgChart1"/>
    <dgm:cxn modelId="{ED066760-9614-41D0-BC2D-1440B0A3A56E}" type="presOf" srcId="{89BA2121-4730-48FA-BECB-F7303A4E3531}" destId="{C736CC4C-5138-44D9-9DC9-CFF5721FCA9B}" srcOrd="0" destOrd="0" presId="urn:microsoft.com/office/officeart/2005/8/layout/orgChart1"/>
    <dgm:cxn modelId="{D497B660-B68F-49DC-81DA-5AEF31122645}" srcId="{31C93033-1F49-40DD-A912-A80388BB85AE}" destId="{97FBEC47-5F32-4E3A-A32A-BF4211E2EB19}" srcOrd="2" destOrd="0" parTransId="{B847AF5F-304A-472C-B881-F5F275AAAFF8}" sibTransId="{7B9DF5E4-F709-41D5-9A6A-D0DEC88EB41A}"/>
    <dgm:cxn modelId="{DE7F6B41-693B-40B5-9AC3-81F0564F3CC7}" type="presOf" srcId="{CFB6A0E3-6676-43A6-AC59-C808E4538F93}" destId="{43E714CA-5FEB-45B2-A42C-8AC8B7AEBBB4}" srcOrd="0" destOrd="0" presId="urn:microsoft.com/office/officeart/2005/8/layout/orgChart1"/>
    <dgm:cxn modelId="{0EF9E564-B014-418A-9CFC-5EBA50D49FDE}" srcId="{1480F87D-9FC6-43C5-AB33-D6C548A40C12}" destId="{A6AFD78B-4C47-4A8A-A0AC-A86E77028500}" srcOrd="2" destOrd="0" parTransId="{83687250-BA13-4D6C-ABFB-4ABA5B898597}" sibTransId="{EAFF211D-BB85-49CD-A601-F26B0B801F67}"/>
    <dgm:cxn modelId="{B6141F65-1D7A-4A21-8472-A4F637B16C1D}" type="presOf" srcId="{891C081C-F643-4D74-B774-9952A73490FD}" destId="{9C89B250-3DCA-4798-9D38-CBAFC3A614B3}" srcOrd="1" destOrd="0" presId="urn:microsoft.com/office/officeart/2005/8/layout/orgChart1"/>
    <dgm:cxn modelId="{EAA42E66-CD25-40BA-8E5F-A85502DA0E93}" type="presOf" srcId="{B74CA25E-1EA8-49FB-ACC4-922E6294BEBB}" destId="{ADA0C139-7092-403F-9606-175AC3856782}" srcOrd="1" destOrd="0" presId="urn:microsoft.com/office/officeart/2005/8/layout/orgChart1"/>
    <dgm:cxn modelId="{01786E69-EACB-459F-AAF6-C2BBBE8BB5F6}" type="presOf" srcId="{05B988F2-329F-4304-A43F-FBF377EB9B1D}" destId="{DD9658B5-56AC-4445-A7F3-CE816AFD99A6}" srcOrd="0" destOrd="0" presId="urn:microsoft.com/office/officeart/2005/8/layout/orgChart1"/>
    <dgm:cxn modelId="{5BDC7549-5036-4166-A5D1-94ED13DE1BC2}" srcId="{78B5BD28-906A-4540-8E3A-E74EF55F908B}" destId="{CFB6A0E3-6676-43A6-AC59-C808E4538F93}" srcOrd="1" destOrd="0" parTransId="{761E69D4-DF85-4692-995C-5E1E1025443D}" sibTransId="{3DAB7312-A709-48AA-BA99-B5E6CAEAFCD5}"/>
    <dgm:cxn modelId="{0F46094A-FFF4-4736-9F6C-9CF855789AB0}" type="presOf" srcId="{4B28400F-B3B4-4A53-AFF5-57C692D636F1}" destId="{CE50BDA8-1E81-4937-A972-5FEE0AE40E91}" srcOrd="0" destOrd="0" presId="urn:microsoft.com/office/officeart/2005/8/layout/orgChart1"/>
    <dgm:cxn modelId="{BB0E564A-523E-41AC-B129-C6646A8902D5}" srcId="{31C93033-1F49-40DD-A912-A80388BB85AE}" destId="{EC30E774-C986-4C1E-94DE-AB23DCB0F00A}" srcOrd="0" destOrd="0" parTransId="{60C3B1A8-C68E-472C-819E-A22C52371945}" sibTransId="{84B7F3F8-801E-449A-8627-C2FAEEF6D377}"/>
    <dgm:cxn modelId="{F4394B6C-BD64-48B2-ABA9-9CB6658CF3A3}" srcId="{31C93033-1F49-40DD-A912-A80388BB85AE}" destId="{A9DC7482-4ADF-4CAB-A86E-D200FAE370A4}" srcOrd="13" destOrd="0" parTransId="{93528298-2A10-47B7-B3F6-B6F942087099}" sibTransId="{7125EA6B-545A-4CAF-9AD8-B543752F57AE}"/>
    <dgm:cxn modelId="{10AC9A4C-DFF1-406F-9BD7-0D50B0570721}" type="presOf" srcId="{7751BE85-A0E7-4D06-87E5-251D1A6AC9D9}" destId="{ED7D8E7F-973C-49BF-B5BD-E642F4D9E250}" srcOrd="0" destOrd="0" presId="urn:microsoft.com/office/officeart/2005/8/layout/orgChart1"/>
    <dgm:cxn modelId="{A415DD6C-8F73-441C-8A45-78A041D8C420}" type="presOf" srcId="{E6C5F4D6-06FB-4169-B87F-8511C5B69E9F}" destId="{ABC3E3F0-776E-4691-9B33-1C5CB18A6E14}" srcOrd="0" destOrd="0" presId="urn:microsoft.com/office/officeart/2005/8/layout/orgChart1"/>
    <dgm:cxn modelId="{2AC2A56D-BF9B-4A21-A912-0861B459E32C}" type="presOf" srcId="{DFE46942-87AC-4B77-A95F-1F2629F3E8E3}" destId="{BD74CB8F-5396-4DAC-A222-008B91FB8F0B}" srcOrd="1" destOrd="0" presId="urn:microsoft.com/office/officeart/2005/8/layout/orgChart1"/>
    <dgm:cxn modelId="{437BAD4D-874C-4DD4-AD1A-6548F982AD23}" type="presOf" srcId="{CC362EDC-CFDC-4968-8062-12020174F335}" destId="{E1726319-7D0B-4A07-8E03-FAD86E96140E}" srcOrd="1" destOrd="0" presId="urn:microsoft.com/office/officeart/2005/8/layout/orgChart1"/>
    <dgm:cxn modelId="{48E1F16D-0042-41B3-8A89-81D5D49CB84C}" type="presOf" srcId="{5B07F3A7-F1FF-4140-8BD8-32D03526759E}" destId="{60D170D5-B557-4AF6-8353-23F73EC4CDB0}" srcOrd="0" destOrd="0" presId="urn:microsoft.com/office/officeart/2005/8/layout/orgChart1"/>
    <dgm:cxn modelId="{A63BF94D-6A0A-4F05-A62C-7F0938454804}" type="presOf" srcId="{26CC69C2-9888-4410-8928-0637FFDDB7FB}" destId="{16C77E08-2E7B-4B86-9F1F-822D1E709775}" srcOrd="0" destOrd="0" presId="urn:microsoft.com/office/officeart/2005/8/layout/orgChart1"/>
    <dgm:cxn modelId="{099D126E-854C-45EA-BFB0-CE0052CD7E44}" type="presOf" srcId="{4B28400F-B3B4-4A53-AFF5-57C692D636F1}" destId="{7FF5AF83-3C0B-4D43-8CA2-7392BB8F16C2}" srcOrd="1" destOrd="0" presId="urn:microsoft.com/office/officeart/2005/8/layout/orgChart1"/>
    <dgm:cxn modelId="{FE5AF46F-50D4-4ECA-A261-B3EC2E29A86E}" type="presOf" srcId="{ED8B6A4D-E875-4070-A294-12168B93247D}" destId="{7CB3DCDE-5173-46D4-8137-A3E7070BBEE5}" srcOrd="0" destOrd="0" presId="urn:microsoft.com/office/officeart/2005/8/layout/orgChart1"/>
    <dgm:cxn modelId="{392FD473-3466-4F97-A293-EB495DC16559}" type="presOf" srcId="{AB430B22-DA02-4075-9418-548C1584A58C}" destId="{FF84206C-A450-41D6-B9FC-F4808492C4AD}" srcOrd="0" destOrd="0" presId="urn:microsoft.com/office/officeart/2005/8/layout/orgChart1"/>
    <dgm:cxn modelId="{E31F9974-9DCC-437B-95F0-D097DAA343F9}" type="presOf" srcId="{26CC69C2-9888-4410-8928-0637FFDDB7FB}" destId="{7FF6925E-C87A-4116-A168-15F0394F7C9C}" srcOrd="1" destOrd="0" presId="urn:microsoft.com/office/officeart/2005/8/layout/orgChart1"/>
    <dgm:cxn modelId="{07E6E154-9CE0-4436-9DD9-DD1D6F1A4EFF}" type="presOf" srcId="{32B8DD7B-51FB-4569-B551-3212EF49ADFF}" destId="{C1FB72E9-0E8F-4D38-A12C-979B736CE801}" srcOrd="0" destOrd="0" presId="urn:microsoft.com/office/officeart/2005/8/layout/orgChart1"/>
    <dgm:cxn modelId="{72A97875-A4DB-4789-AE9F-0B15210821F3}" type="presOf" srcId="{B001CA77-7338-4549-82FD-7D5BC936E52E}" destId="{4462908A-B145-46BC-BE0D-73AB770A77FE}" srcOrd="0" destOrd="0" presId="urn:microsoft.com/office/officeart/2005/8/layout/orgChart1"/>
    <dgm:cxn modelId="{CD49B275-9317-4C02-8638-9839E31DFF59}" srcId="{31C93033-1F49-40DD-A912-A80388BB85AE}" destId="{E3370A33-E769-472D-9B0F-8A528C357EA5}" srcOrd="9" destOrd="0" parTransId="{C552C426-39B0-4FE3-BDD6-B8327A440AB4}" sibTransId="{408619BA-A7EA-4626-BC18-E27DBC24E5BB}"/>
    <dgm:cxn modelId="{70B8A958-544D-4F66-A7AF-8FEA6C61767C}" type="presOf" srcId="{FEFAB21F-3077-41AE-A2FB-1050E940F18E}" destId="{C7515C5A-004A-4149-AA1E-7CA06CA6E36D}" srcOrd="0" destOrd="0" presId="urn:microsoft.com/office/officeart/2005/8/layout/orgChart1"/>
    <dgm:cxn modelId="{128FBA79-C127-4CB1-AD06-1DFD81F66A4C}" type="presOf" srcId="{A6AFD78B-4C47-4A8A-A0AC-A86E77028500}" destId="{7CF16B26-1831-46C8-8465-142ACBC4B1B8}" srcOrd="0" destOrd="0" presId="urn:microsoft.com/office/officeart/2005/8/layout/orgChart1"/>
    <dgm:cxn modelId="{E35FCB79-D322-4EDB-B85E-566AE5287397}" type="presOf" srcId="{CFB6A0E3-6676-43A6-AC59-C808E4538F93}" destId="{DA4A58F2-8AEC-4CB2-AAE1-ED92138395F7}" srcOrd="1" destOrd="0" presId="urn:microsoft.com/office/officeart/2005/8/layout/orgChart1"/>
    <dgm:cxn modelId="{0FE8615A-02AC-4596-9411-45FA12634C1C}" type="presOf" srcId="{0D6A3B40-FF74-43EC-A65A-B69C22F7964F}" destId="{7C8419EB-F551-4D22-ACE2-ED759BCE6F89}" srcOrd="1" destOrd="0" presId="urn:microsoft.com/office/officeart/2005/8/layout/orgChart1"/>
    <dgm:cxn modelId="{A5044A7A-5C95-4FD7-89F9-C41BC7D63D1D}" type="presOf" srcId="{58B4E98E-68A3-47AA-BF54-F05B6C4E2FE4}" destId="{94C9AEFC-64BE-40AD-A6E7-0011F0C4F60A}" srcOrd="0" destOrd="0" presId="urn:microsoft.com/office/officeart/2005/8/layout/orgChart1"/>
    <dgm:cxn modelId="{771BD27A-85E8-4D3E-AF23-A65CC60BB6BE}" type="presOf" srcId="{5293F75F-DFFB-45EA-AE85-D9622E414A3A}" destId="{3C5BD739-C6C8-4B9B-81A3-A8872980732E}" srcOrd="1" destOrd="0" presId="urn:microsoft.com/office/officeart/2005/8/layout/orgChart1"/>
    <dgm:cxn modelId="{1212287B-A13B-4438-BA48-15CAB32E50E6}" type="presOf" srcId="{0B5921FA-7528-4727-A726-D11F638037BC}" destId="{F33574AC-9540-482B-ACF7-DBD1AEB95BF5}" srcOrd="0" destOrd="0" presId="urn:microsoft.com/office/officeart/2005/8/layout/orgChart1"/>
    <dgm:cxn modelId="{A1EE407B-8726-4BB7-B649-A8B47F48B1AD}" srcId="{78B5BD28-906A-4540-8E3A-E74EF55F908B}" destId="{643DBE53-E27E-4329-950F-A6AC565ED443}" srcOrd="2" destOrd="0" parTransId="{AFFBF86C-6BC5-44F1-9301-8848ABABC175}" sibTransId="{95F02C68-EFB0-43DA-97FA-13DEE044E1D2}"/>
    <dgm:cxn modelId="{2CA0C67C-73B6-4527-84A9-B5872DE06FA3}" type="presOf" srcId="{BA0E0A6F-48CC-4F31-917A-8F2AF01B8771}" destId="{5AD91A90-1986-4D34-A508-59A2C4981B7B}" srcOrd="0" destOrd="0" presId="urn:microsoft.com/office/officeart/2005/8/layout/orgChart1"/>
    <dgm:cxn modelId="{A917847D-018F-436A-A407-51623547EEB1}" srcId="{78B5BD28-906A-4540-8E3A-E74EF55F908B}" destId="{CC362EDC-CFDC-4968-8062-12020174F335}" srcOrd="3" destOrd="0" parTransId="{78271C85-CFC3-4F3A-A91F-FB2140E77B54}" sibTransId="{BF120D34-6514-45D1-8B17-BBF0C282A739}"/>
    <dgm:cxn modelId="{90B4227E-113B-4C2A-94B5-107288946B7B}" type="presOf" srcId="{370436D8-FA98-4663-B7F0-0835BB569C2F}" destId="{5EA5EC7A-7993-434E-BB30-10C41E28730B}" srcOrd="0" destOrd="0" presId="urn:microsoft.com/office/officeart/2005/8/layout/orgChart1"/>
    <dgm:cxn modelId="{A98CFA7F-5D8F-4CA0-B4EC-15BCE9B785D9}" type="presOf" srcId="{1CC941B2-417B-4E23-844D-128051E26B72}" destId="{921A582F-FA39-453A-BC85-189E6AF44F7B}" srcOrd="0" destOrd="0" presId="urn:microsoft.com/office/officeart/2005/8/layout/orgChart1"/>
    <dgm:cxn modelId="{2924C182-E501-4CAE-BC74-F24B9ABAF9A5}" type="presOf" srcId="{F1BAF9C7-0666-468D-B8BE-5DF1A8A867FF}" destId="{7A5B2BE7-9226-4DFC-8BE9-3305DAFF6EC2}" srcOrd="0" destOrd="0" presId="urn:microsoft.com/office/officeart/2005/8/layout/orgChart1"/>
    <dgm:cxn modelId="{E17EC982-8BE5-41AE-9FDC-75F155983B9E}" type="presOf" srcId="{78B5BD28-906A-4540-8E3A-E74EF55F908B}" destId="{9D23222A-B28C-4744-88C0-4E6C8A9CCBCE}" srcOrd="0" destOrd="0" presId="urn:microsoft.com/office/officeart/2005/8/layout/orgChart1"/>
    <dgm:cxn modelId="{BE2E5183-DC92-420B-9A8A-2BCF5CCC94AE}" srcId="{31C93033-1F49-40DD-A912-A80388BB85AE}" destId="{0A7BFB55-6BC7-4009-AFAF-78FDB5FFC703}" srcOrd="10" destOrd="0" parTransId="{55F285D7-1040-4D50-AE1B-C1E638BE797D}" sibTransId="{24C4FB2A-567A-4292-925F-DA9F589218BC}"/>
    <dgm:cxn modelId="{D381E083-5BA5-4156-839B-E5B8C77CC5D9}" type="presOf" srcId="{3E9166DE-A338-4986-9B67-E9F541F7BF3A}" destId="{2E090000-82DF-4593-AF4F-59B18A52F0EC}" srcOrd="1" destOrd="0" presId="urn:microsoft.com/office/officeart/2005/8/layout/orgChart1"/>
    <dgm:cxn modelId="{A2F0AB84-2F33-4DDF-B72A-E4374B3A345B}" srcId="{9836CBF8-5D09-4C84-836B-48AE68FDED4B}" destId="{DF9110F0-C4FE-4A1C-B042-17E4915BD59F}" srcOrd="6" destOrd="0" parTransId="{73748E91-9FFD-41AD-89CC-179F49DEEC44}" sibTransId="{B5CCC9ED-36E5-4598-95E3-14C71CAD34E1}"/>
    <dgm:cxn modelId="{C3D4AB8D-D633-43A4-B27D-FD9FE1A334DF}" type="presOf" srcId="{0C2C8E0A-50E4-4CF6-A73F-941A4C2A51E3}" destId="{3B4B81C8-76DC-4038-83DB-105D89D27D1E}" srcOrd="0" destOrd="0" presId="urn:microsoft.com/office/officeart/2005/8/layout/orgChart1"/>
    <dgm:cxn modelId="{51E7328F-2FC9-48E7-83A5-69C410A319FF}" srcId="{31C93033-1F49-40DD-A912-A80388BB85AE}" destId="{19BF9539-1E88-425D-8F00-988FAC17CE78}" srcOrd="5" destOrd="0" parTransId="{5244708E-6F7A-400F-A3EA-9B1C5A4EB018}" sibTransId="{A723AE27-2F18-4731-8CBF-5667AB20EA29}"/>
    <dgm:cxn modelId="{89D5628F-F176-4B29-813F-1D08E6FA11B2}" type="presOf" srcId="{0A7BFB55-6BC7-4009-AFAF-78FDB5FFC703}" destId="{7041C1EC-4C93-462F-8DA0-2C08F1330DF4}" srcOrd="1" destOrd="0" presId="urn:microsoft.com/office/officeart/2005/8/layout/orgChart1"/>
    <dgm:cxn modelId="{817C8B8F-81A6-4955-8CF2-AE0E11FFA552}" type="presOf" srcId="{78B5BD28-906A-4540-8E3A-E74EF55F908B}" destId="{F2B6CB91-FADD-4F8F-A198-2B47944C18AC}" srcOrd="1" destOrd="0" presId="urn:microsoft.com/office/officeart/2005/8/layout/orgChart1"/>
    <dgm:cxn modelId="{0782A391-A7BD-4218-BD18-4B2CD9208FBE}" type="presOf" srcId="{73748E91-9FFD-41AD-89CC-179F49DEEC44}" destId="{1DC1E252-4E69-4D54-B129-42D0D4764220}" srcOrd="0" destOrd="0" presId="urn:microsoft.com/office/officeart/2005/8/layout/orgChart1"/>
    <dgm:cxn modelId="{A149F491-A58C-485D-ACE9-3214B5BD6944}" type="presOf" srcId="{96EF5157-3E4C-4420-B7A1-C61A97322E5C}" destId="{FE852C0D-8795-4562-9BFC-C22D8E73B417}" srcOrd="0" destOrd="0" presId="urn:microsoft.com/office/officeart/2005/8/layout/orgChart1"/>
    <dgm:cxn modelId="{4C4F7392-D6C0-4FA6-8408-63239E470C20}" type="presOf" srcId="{3E9166DE-A338-4986-9B67-E9F541F7BF3A}" destId="{06ACBB1C-17F8-468F-A275-5DC46F412336}" srcOrd="0" destOrd="0" presId="urn:microsoft.com/office/officeart/2005/8/layout/orgChart1"/>
    <dgm:cxn modelId="{5E0DFD93-E28F-4ADE-BD57-62D8F6656723}" type="presOf" srcId="{AFFBF86C-6BC5-44F1-9301-8848ABABC175}" destId="{77EBC734-FB34-4FB7-BC8B-8C93828305EA}" srcOrd="0" destOrd="0" presId="urn:microsoft.com/office/officeart/2005/8/layout/orgChart1"/>
    <dgm:cxn modelId="{C68D1994-7910-4E02-8E05-DD87D8947824}" type="presOf" srcId="{099CE184-7EEC-40B3-B332-F1E27E24FF8D}" destId="{B99A1200-8155-41F0-8D86-079604ECDBFA}" srcOrd="1" destOrd="0" presId="urn:microsoft.com/office/officeart/2005/8/layout/orgChart1"/>
    <dgm:cxn modelId="{DD217C9A-D91D-4407-9666-D7C389BB62A5}" type="presOf" srcId="{1D390391-3C3F-4E45-B455-754D04C41ACB}" destId="{90DC120B-A52B-4577-8A42-D4F505DEFA3A}" srcOrd="0" destOrd="0" presId="urn:microsoft.com/office/officeart/2005/8/layout/orgChart1"/>
    <dgm:cxn modelId="{DFE37F9B-0DA9-471C-9BFC-AC545DA8E98C}" type="presOf" srcId="{5B07F3A7-F1FF-4140-8BD8-32D03526759E}" destId="{005E086A-C03F-4CC8-9131-C6C5678EB554}" srcOrd="1" destOrd="0" presId="urn:microsoft.com/office/officeart/2005/8/layout/orgChart1"/>
    <dgm:cxn modelId="{EE09609C-7EFD-47D8-9745-C78F7F9B0CBD}" type="presOf" srcId="{FCE86B49-36AE-483D-8091-C1610DD80AF0}" destId="{65CF2B22-2A5E-4040-A3C7-4B80F0220FE9}" srcOrd="1" destOrd="0" presId="urn:microsoft.com/office/officeart/2005/8/layout/orgChart1"/>
    <dgm:cxn modelId="{1C744C9C-FF83-4279-8FCC-4A5305BE4935}" srcId="{2799BBDD-748F-4F12-9277-FEAFC784D144}" destId="{0D6A3B40-FF74-43EC-A65A-B69C22F7964F}" srcOrd="0" destOrd="0" parTransId="{4D710C63-66DB-4A08-9D32-F4ED544329C8}" sibTransId="{91567277-F2B8-4B71-AF6B-6C0473423F82}"/>
    <dgm:cxn modelId="{24A68A9E-A20B-4409-903A-A7BAA731CD7C}" type="presOf" srcId="{55F285D7-1040-4D50-AE1B-C1E638BE797D}" destId="{019B2CF8-EB05-410E-913F-93C7446C69CD}" srcOrd="0" destOrd="0" presId="urn:microsoft.com/office/officeart/2005/8/layout/orgChart1"/>
    <dgm:cxn modelId="{6C67AEA0-13B2-45CB-A09E-E0E00C9DB53C}" type="presOf" srcId="{05B988F2-329F-4304-A43F-FBF377EB9B1D}" destId="{310ACE24-773C-44A5-826E-6C8A04E0314C}" srcOrd="1" destOrd="0" presId="urn:microsoft.com/office/officeart/2005/8/layout/orgChart1"/>
    <dgm:cxn modelId="{235DCFA0-9BD9-4DFA-9496-BFFCB2DE946D}" type="presOf" srcId="{B0F7D0CB-824E-462C-B61C-D30246CD405C}" destId="{CE381D9E-D3AC-4B79-907E-394EC3D44D9C}" srcOrd="0" destOrd="0" presId="urn:microsoft.com/office/officeart/2005/8/layout/orgChart1"/>
    <dgm:cxn modelId="{E3125CA3-4E99-4A71-85D3-3A8D93D38E82}" srcId="{BA0E0A6F-48CC-4F31-917A-8F2AF01B8771}" destId="{9836CBF8-5D09-4C84-836B-48AE68FDED4B}" srcOrd="0" destOrd="0" parTransId="{DF25CD8C-F36E-47AB-8618-D6F57D4A30F4}" sibTransId="{EC92C231-5A44-49F9-89F0-7EBE403D4D51}"/>
    <dgm:cxn modelId="{D4FD46A4-60B3-4441-BF27-93A6FE6BABBC}" srcId="{9836CBF8-5D09-4C84-836B-48AE68FDED4B}" destId="{DFE46942-87AC-4B77-A95F-1F2629F3E8E3}" srcOrd="3" destOrd="0" parTransId="{E6C5F4D6-06FB-4169-B87F-8511C5B69E9F}" sibTransId="{9128E391-778C-43CD-9FDB-D06716DC160F}"/>
    <dgm:cxn modelId="{297AAEA4-0381-426D-BA06-3861752F843F}" type="presOf" srcId="{83687250-BA13-4D6C-ABFB-4ABA5B898597}" destId="{B2E885E4-F211-4D82-98E2-0CC581B18949}" srcOrd="0" destOrd="0" presId="urn:microsoft.com/office/officeart/2005/8/layout/orgChart1"/>
    <dgm:cxn modelId="{66F491A5-EA5E-4B5B-AB30-A2C77CE17A49}" type="presOf" srcId="{8006C4B3-BAC3-4FA9-BC31-D4F82EAAB424}" destId="{1279E456-9753-4C37-9E58-AEACB3AEA4FF}" srcOrd="0" destOrd="0" presId="urn:microsoft.com/office/officeart/2005/8/layout/orgChart1"/>
    <dgm:cxn modelId="{41DD58A7-00D5-4C14-9531-DB1CF2610B18}" type="presOf" srcId="{240729D6-4579-48FE-AF3F-814F095DD9FE}" destId="{4B8A3200-A1D9-4A78-8B55-E010F33269CE}" srcOrd="0" destOrd="0" presId="urn:microsoft.com/office/officeart/2005/8/layout/orgChart1"/>
    <dgm:cxn modelId="{0D8F8CA7-CC5B-4C63-AE86-398C9020654C}" type="presOf" srcId="{891C081C-F643-4D74-B774-9952A73490FD}" destId="{7E8F51B5-A90F-4D69-816A-92277698D221}" srcOrd="0" destOrd="0" presId="urn:microsoft.com/office/officeart/2005/8/layout/orgChart1"/>
    <dgm:cxn modelId="{585FF3AA-8910-4395-8B62-577284208852}" type="presOf" srcId="{B847AF5F-304A-472C-B881-F5F275AAAFF8}" destId="{00D968A6-CAD4-4BC8-9ACE-A5F33B8CF7C3}" srcOrd="0" destOrd="0" presId="urn:microsoft.com/office/officeart/2005/8/layout/orgChart1"/>
    <dgm:cxn modelId="{BFF26CAB-3981-44F0-9D41-07E894674668}" type="presOf" srcId="{B5DDB589-36F4-49F6-B836-F3545BC06D49}" destId="{764AEE94-C06E-4E80-883E-507224C76446}" srcOrd="1" destOrd="0" presId="urn:microsoft.com/office/officeart/2005/8/layout/orgChart1"/>
    <dgm:cxn modelId="{E886A7AD-1951-4238-BBA2-562E813D0715}" type="presOf" srcId="{5293F75F-DFFB-45EA-AE85-D9622E414A3A}" destId="{5A6BFF5D-20D5-4525-BC60-7FBFEBF198FE}" srcOrd="0" destOrd="0" presId="urn:microsoft.com/office/officeart/2005/8/layout/orgChart1"/>
    <dgm:cxn modelId="{87FBE4AF-699D-4B4D-95B5-2D0751CD217E}" type="presOf" srcId="{CC362EDC-CFDC-4968-8062-12020174F335}" destId="{611D997F-C1A4-4864-A157-34124D26EB52}" srcOrd="0" destOrd="0" presId="urn:microsoft.com/office/officeart/2005/8/layout/orgChart1"/>
    <dgm:cxn modelId="{587B24B2-2382-4872-8EEA-39B364F27A31}" type="presOf" srcId="{00EE4F9F-EAF1-4D09-AA5C-F36BA84E552C}" destId="{AA095D8A-12AC-40AC-B474-6F15A958B5F5}" srcOrd="0" destOrd="0" presId="urn:microsoft.com/office/officeart/2005/8/layout/orgChart1"/>
    <dgm:cxn modelId="{E997E9B6-F7D6-42A9-A565-1413DA8A7AD9}" type="presOf" srcId="{5244708E-6F7A-400F-A3EA-9B1C5A4EB018}" destId="{B6C67860-DF2C-40EB-A581-803C51033616}" srcOrd="0" destOrd="0" presId="urn:microsoft.com/office/officeart/2005/8/layout/orgChart1"/>
    <dgm:cxn modelId="{E34D0CB7-8827-4795-93F4-7430C1EA4C01}" type="presOf" srcId="{A6AFD78B-4C47-4A8A-A0AC-A86E77028500}" destId="{8ADEF5CE-EA71-4893-A942-4564AC7DD5CE}" srcOrd="1" destOrd="0" presId="urn:microsoft.com/office/officeart/2005/8/layout/orgChart1"/>
    <dgm:cxn modelId="{0AED28BB-D7CB-4868-A185-06F183BBF58B}" srcId="{9836CBF8-5D09-4C84-836B-48AE68FDED4B}" destId="{099CE184-7EEC-40B3-B332-F1E27E24FF8D}" srcOrd="1" destOrd="0" parTransId="{96EF5157-3E4C-4420-B7A1-C61A97322E5C}" sibTransId="{1BFD66B9-5122-451D-BD89-F5249D0B26A6}"/>
    <dgm:cxn modelId="{7CEAE5BC-8E23-4140-AC5B-DCB8EFB32ED5}" type="presOf" srcId="{ADC35E03-DD42-4893-B5DA-9BA27F5A7273}" destId="{C9300BB7-0E37-4223-92AD-42C2B6816FB2}" srcOrd="1" destOrd="0" presId="urn:microsoft.com/office/officeart/2005/8/layout/orgChart1"/>
    <dgm:cxn modelId="{293845BD-6EFD-4127-B73B-C62A595601E4}" type="presOf" srcId="{761E69D4-DF85-4692-995C-5E1E1025443D}" destId="{FEF2B81C-737F-47DD-8D9B-B78A36F466BB}" srcOrd="0" destOrd="0" presId="urn:microsoft.com/office/officeart/2005/8/layout/orgChart1"/>
    <dgm:cxn modelId="{737C7EBF-0755-442F-883E-71245ECE617B}" type="presOf" srcId="{2799BBDD-748F-4F12-9277-FEAFC784D144}" destId="{C105F60F-0780-400C-ADC4-697B8598FC46}" srcOrd="1" destOrd="0" presId="urn:microsoft.com/office/officeart/2005/8/layout/orgChart1"/>
    <dgm:cxn modelId="{1A7AC6C0-376C-4458-B173-518E1FC64D56}" type="presOf" srcId="{DF9110F0-C4FE-4A1C-B042-17E4915BD59F}" destId="{1E52DB02-D7F5-4F12-BF6D-BA089B6C9D04}" srcOrd="1" destOrd="0" presId="urn:microsoft.com/office/officeart/2005/8/layout/orgChart1"/>
    <dgm:cxn modelId="{B12DACC1-E0E8-4AAA-8505-52F9658A505A}" srcId="{2799BBDD-748F-4F12-9277-FEAFC784D144}" destId="{264442D3-48F1-4438-A1BB-3D304A236DB8}" srcOrd="2" destOrd="0" parTransId="{240729D6-4579-48FE-AF3F-814F095DD9FE}" sibTransId="{5F9C5A54-65EB-465E-BBDA-185E2D310191}"/>
    <dgm:cxn modelId="{8B5E92C3-B62B-47AE-ADCE-1213DA96F1C2}" type="presOf" srcId="{97FBEC47-5F32-4E3A-A32A-BF4211E2EB19}" destId="{4A607C73-C92C-4705-9C36-9470A4E979EB}" srcOrd="1" destOrd="0" presId="urn:microsoft.com/office/officeart/2005/8/layout/orgChart1"/>
    <dgm:cxn modelId="{1A1B0AC4-5EFF-4B27-9C21-25F4069C97C4}" type="presOf" srcId="{0A7BFB55-6BC7-4009-AFAF-78FDB5FFC703}" destId="{C05FB8FE-1114-429A-8E32-C702DDF03C7F}" srcOrd="0" destOrd="0" presId="urn:microsoft.com/office/officeart/2005/8/layout/orgChart1"/>
    <dgm:cxn modelId="{116FF2C5-0746-45FF-8262-2B327DCDA822}" srcId="{9836CBF8-5D09-4C84-836B-48AE68FDED4B}" destId="{2799BBDD-748F-4F12-9277-FEAFC784D144}" srcOrd="5" destOrd="0" parTransId="{0B5921FA-7528-4727-A726-D11F638037BC}" sibTransId="{CA65F62C-529B-4DD5-BD95-59A2D7A16FE5}"/>
    <dgm:cxn modelId="{FAE3C8C7-6D2D-4D1F-9078-A277AB3A086A}" srcId="{2799BBDD-748F-4F12-9277-FEAFC784D144}" destId="{B5DDB589-36F4-49F6-B836-F3545BC06D49}" srcOrd="1" destOrd="0" parTransId="{ED8B6A4D-E875-4070-A294-12168B93247D}" sibTransId="{04F733C0-D5D3-4456-9C9C-2EE7A9C9AE9F}"/>
    <dgm:cxn modelId="{CD8059C9-13F7-4118-9DCE-677CB7F47C41}" type="presOf" srcId="{643DBE53-E27E-4329-950F-A6AC565ED443}" destId="{AC43421C-0C61-4588-8820-7EDD06FF4012}" srcOrd="1" destOrd="0" presId="urn:microsoft.com/office/officeart/2005/8/layout/orgChart1"/>
    <dgm:cxn modelId="{7DF28ACC-D8DA-4F4F-ADFD-9F40B0F638A8}" type="presOf" srcId="{E3370A33-E769-472D-9B0F-8A528C357EA5}" destId="{DD24260C-4B83-49C8-A624-2F32F953C17C}" srcOrd="1" destOrd="0" presId="urn:microsoft.com/office/officeart/2005/8/layout/orgChart1"/>
    <dgm:cxn modelId="{E922D9CC-D8AD-494C-A2FF-A5A91523C462}" srcId="{31C93033-1F49-40DD-A912-A80388BB85AE}" destId="{ADC35E03-DD42-4893-B5DA-9BA27F5A7273}" srcOrd="14" destOrd="0" parTransId="{89BA2121-4730-48FA-BECB-F7303A4E3531}" sibTransId="{A154492D-D1B4-418F-8626-7337615A2ED8}"/>
    <dgm:cxn modelId="{ADBEAFCD-E3F2-4978-B85A-3442A43EF8E6}" type="presOf" srcId="{19BF9539-1E88-425D-8F00-988FAC17CE78}" destId="{3B165C83-1A82-45F8-8EC0-F6BBBD41A1DA}" srcOrd="1" destOrd="0" presId="urn:microsoft.com/office/officeart/2005/8/layout/orgChart1"/>
    <dgm:cxn modelId="{7BF82BCF-902F-4EB7-AF9B-6FCC0A14E117}" type="presOf" srcId="{DF9110F0-C4FE-4A1C-B042-17E4915BD59F}" destId="{8B4A5B32-0417-4F8C-A13E-E639A991CE9E}" srcOrd="0" destOrd="0" presId="urn:microsoft.com/office/officeart/2005/8/layout/orgChart1"/>
    <dgm:cxn modelId="{5F232DD3-CAA5-4F51-AF65-B7BC6B5140CB}" type="presOf" srcId="{1480F87D-9FC6-43C5-AB33-D6C548A40C12}" destId="{B28156C3-2B32-4C4E-B145-5E40D2F8AE6A}" srcOrd="1" destOrd="0" presId="urn:microsoft.com/office/officeart/2005/8/layout/orgChart1"/>
    <dgm:cxn modelId="{8F6464D5-BC99-4442-B85E-8D96BF4B9FDF}" type="presOf" srcId="{A9DC7482-4ADF-4CAB-A86E-D200FAE370A4}" destId="{FA5526FC-A08A-4FCF-9CFA-3680FE1B2353}" srcOrd="1" destOrd="0" presId="urn:microsoft.com/office/officeart/2005/8/layout/orgChart1"/>
    <dgm:cxn modelId="{3830ACD6-A0BB-46E9-82BF-EE387BDF7682}" type="presOf" srcId="{0C2C8E0A-50E4-4CF6-A73F-941A4C2A51E3}" destId="{4D37902D-6BAA-4307-9175-C185D40C8317}" srcOrd="1" destOrd="0" presId="urn:microsoft.com/office/officeart/2005/8/layout/orgChart1"/>
    <dgm:cxn modelId="{E9A9A6D8-13A2-44EF-945B-5552E5B5E1C6}" srcId="{31C93033-1F49-40DD-A912-A80388BB85AE}" destId="{5293F75F-DFFB-45EA-AE85-D9622E414A3A}" srcOrd="6" destOrd="0" parTransId="{5F613B20-0DC9-425A-B8AA-060C67A238EC}" sibTransId="{B5BDE55A-04FB-43BA-9896-F3ED114C0E43}"/>
    <dgm:cxn modelId="{0C9696DC-0A00-42DF-A149-3B4C133B2DE2}" type="presOf" srcId="{BB6D9236-BC55-42FA-84DF-EE8A21746231}" destId="{54A963C9-06FC-4BD7-86A6-31FFB33D7762}" srcOrd="0" destOrd="0" presId="urn:microsoft.com/office/officeart/2005/8/layout/orgChart1"/>
    <dgm:cxn modelId="{9A7908DF-DB07-4655-B657-E266626B9B37}" type="presOf" srcId="{85EECD09-FC8A-4810-B639-94DC25DC8356}" destId="{5DF2B4EA-08D3-4C8F-A5FB-55AC05469484}" srcOrd="1" destOrd="0" presId="urn:microsoft.com/office/officeart/2005/8/layout/orgChart1"/>
    <dgm:cxn modelId="{35F3F5E0-4AE7-4F70-8857-C897C9ED463A}" type="presOf" srcId="{AE1AC5F1-5432-4582-994C-828D4BEEE71B}" destId="{45A1A3FC-9F26-4260-9B2B-F17516897E89}" srcOrd="0" destOrd="0" presId="urn:microsoft.com/office/officeart/2005/8/layout/orgChart1"/>
    <dgm:cxn modelId="{774235E1-9B68-4789-87E1-0676B90BEF0B}" type="presOf" srcId="{0D6A3B40-FF74-43EC-A65A-B69C22F7964F}" destId="{32004B3E-D22A-4B70-A202-D1077907EDB1}" srcOrd="0" destOrd="0" presId="urn:microsoft.com/office/officeart/2005/8/layout/orgChart1"/>
    <dgm:cxn modelId="{024A77E2-4999-49F9-8E44-377B53BBD5BA}" type="presOf" srcId="{264442D3-48F1-4438-A1BB-3D304A236DB8}" destId="{686957D3-0C1C-41B1-91A9-ACD3D6EB2189}" srcOrd="1" destOrd="0" presId="urn:microsoft.com/office/officeart/2005/8/layout/orgChart1"/>
    <dgm:cxn modelId="{D9ED9AE3-EF9B-46AB-8115-A2B6DB47FB8F}" type="presOf" srcId="{32B8DD7B-51FB-4569-B551-3212EF49ADFF}" destId="{E876C09F-4FAB-491A-899A-5ACC85431615}" srcOrd="1" destOrd="0" presId="urn:microsoft.com/office/officeart/2005/8/layout/orgChart1"/>
    <dgm:cxn modelId="{A5048DE5-3331-4C29-BF56-D8F9D288F256}" srcId="{31C93033-1F49-40DD-A912-A80388BB85AE}" destId="{90281F53-70A5-44D1-8C78-BC128A85F55D}" srcOrd="4" destOrd="0" parTransId="{4732863C-1B06-411C-95B0-5B106B62243F}" sibTransId="{5F4B1BBF-3D44-4210-9012-E792925E9A45}"/>
    <dgm:cxn modelId="{50225DE6-505F-47B3-919B-7AADEF5AB7FC}" type="presOf" srcId="{4732863C-1B06-411C-95B0-5B106B62243F}" destId="{692B35F6-61DC-4EC6-9C51-84E3C59A2B01}" srcOrd="0" destOrd="0" presId="urn:microsoft.com/office/officeart/2005/8/layout/orgChart1"/>
    <dgm:cxn modelId="{595847E8-7B5B-4005-AB0F-9A944123C36B}" type="presOf" srcId="{93528298-2A10-47B7-B3F6-B6F942087099}" destId="{03A82A34-8B95-4EF3-AE4B-65D9BFAD8760}" srcOrd="0" destOrd="0" presId="urn:microsoft.com/office/officeart/2005/8/layout/orgChart1"/>
    <dgm:cxn modelId="{66905CE9-A672-4D3D-8263-835C14CF05C1}" srcId="{DF9110F0-C4FE-4A1C-B042-17E4915BD59F}" destId="{3E9166DE-A338-4986-9B67-E9F541F7BF3A}" srcOrd="0" destOrd="0" parTransId="{58B4E98E-68A3-47AA-BF54-F05B6C4E2FE4}" sibTransId="{1113412D-E5D6-4D53-9AE7-91105FE1A3E3}"/>
    <dgm:cxn modelId="{BE5BFDE9-676E-4C70-8150-693784E12CF4}" srcId="{9836CBF8-5D09-4C84-836B-48AE68FDED4B}" destId="{1480F87D-9FC6-43C5-AB33-D6C548A40C12}" srcOrd="2" destOrd="0" parTransId="{BB6D9236-BC55-42FA-84DF-EE8A21746231}" sibTransId="{89820E2B-B170-4175-B6F8-8052BE4F6947}"/>
    <dgm:cxn modelId="{7BEDCFEA-9FA1-4ED7-A760-75BDC50B9B1F}" type="presOf" srcId="{1FEF4CE5-A55E-4D4A-99B5-E87CBBB1333F}" destId="{F5A64A16-91AA-4FEB-9F28-A83D6E600004}" srcOrd="0" destOrd="0" presId="urn:microsoft.com/office/officeart/2005/8/layout/orgChart1"/>
    <dgm:cxn modelId="{1ABB55EB-2411-4302-A3F1-6A579412F5D3}" srcId="{2799BBDD-748F-4F12-9277-FEAFC784D144}" destId="{05B988F2-329F-4304-A43F-FBF377EB9B1D}" srcOrd="4" destOrd="0" parTransId="{1FEF4CE5-A55E-4D4A-99B5-E87CBBB1333F}" sibTransId="{F241D533-0AC0-4464-9653-A4135E2AC43D}"/>
    <dgm:cxn modelId="{4D620CEC-F816-4E13-8EBE-BF2F0D5ECCC0}" srcId="{31C93033-1F49-40DD-A912-A80388BB85AE}" destId="{32B8DD7B-51FB-4569-B551-3212EF49ADFF}" srcOrd="12" destOrd="0" parTransId="{7D27AB05-0A24-498E-BBC4-E23F5FAED729}" sibTransId="{40238E64-EABE-4C00-BFF6-C3DFB14911F9}"/>
    <dgm:cxn modelId="{C72823EF-3DCE-4C17-900F-B6CCDF3F2EBB}" type="presOf" srcId="{099CE184-7EEC-40B3-B332-F1E27E24FF8D}" destId="{20D10590-ACA6-4388-8B1A-E262944B4C4D}" srcOrd="0" destOrd="0" presId="urn:microsoft.com/office/officeart/2005/8/layout/orgChart1"/>
    <dgm:cxn modelId="{A5C556F0-91C8-4B8B-918D-71232768E6C1}" srcId="{1480F87D-9FC6-43C5-AB33-D6C548A40C12}" destId="{FCE86B49-36AE-483D-8091-C1610DD80AF0}" srcOrd="1" destOrd="0" parTransId="{1D390391-3C3F-4E45-B455-754D04C41ACB}" sibTransId="{5E085DCD-4216-42E7-BE56-E4614309CE2E}"/>
    <dgm:cxn modelId="{9691DCF1-00E9-41A2-AF56-D7C09DDBAE00}" type="presOf" srcId="{97FBEC47-5F32-4E3A-A32A-BF4211E2EB19}" destId="{14E29CF5-BEE1-422E-864E-9BCEB1AABB25}" srcOrd="0" destOrd="0" presId="urn:microsoft.com/office/officeart/2005/8/layout/orgChart1"/>
    <dgm:cxn modelId="{982591F3-78D5-48D4-BECB-A7568656D793}" type="presOf" srcId="{60C3B1A8-C68E-472C-819E-A22C52371945}" destId="{CE0A3F50-6C75-44C2-8D03-B1FC1341434F}" srcOrd="0" destOrd="0" presId="urn:microsoft.com/office/officeart/2005/8/layout/orgChart1"/>
    <dgm:cxn modelId="{E6C44CF4-8EB2-441D-93C5-87599A273082}" type="presOf" srcId="{FCE86B49-36AE-483D-8091-C1610DD80AF0}" destId="{83B11FCB-3E02-4386-B53B-CCA5BD90959A}" srcOrd="0" destOrd="0" presId="urn:microsoft.com/office/officeart/2005/8/layout/orgChart1"/>
    <dgm:cxn modelId="{603300F7-30F2-4137-BBA7-B682F091615E}" type="presOf" srcId="{B6E016DA-783B-48CB-AAF1-02B2940114A3}" destId="{E8B16AD9-A336-4F53-85AF-C63101A295EE}" srcOrd="0" destOrd="0" presId="urn:microsoft.com/office/officeart/2005/8/layout/orgChart1"/>
    <dgm:cxn modelId="{9922E4F7-AFD6-4C3F-AFC1-8166F3951627}" type="presOf" srcId="{370436D8-FA98-4663-B7F0-0835BB569C2F}" destId="{06E0FCD6-E7B2-4663-A1A5-BC3E89D6E8D0}" srcOrd="1" destOrd="0" presId="urn:microsoft.com/office/officeart/2005/8/layout/orgChart1"/>
    <dgm:cxn modelId="{F26AE7F7-B6C9-41C9-B04E-373BCE76C973}" srcId="{31C93033-1F49-40DD-A912-A80388BB85AE}" destId="{0C2C8E0A-50E4-4CF6-A73F-941A4C2A51E3}" srcOrd="1" destOrd="0" parTransId="{8006C4B3-BAC3-4FA9-BC31-D4F82EAAB424}" sibTransId="{50A822A0-CA60-41DF-AA21-A0B15512F3D1}"/>
    <dgm:cxn modelId="{27A3EFF7-F52F-433D-BB62-334247DE3A1E}" type="presOf" srcId="{B74CA25E-1EA8-49FB-ACC4-922E6294BEBB}" destId="{680D2718-36F6-460D-A82D-79DD87FE09C2}" srcOrd="0" destOrd="0" presId="urn:microsoft.com/office/officeart/2005/8/layout/orgChart1"/>
    <dgm:cxn modelId="{0CC97AFA-E8FC-4D3B-9A4C-7C9BB6B7F9C5}" type="presOf" srcId="{ADC35E03-DD42-4893-B5DA-9BA27F5A7273}" destId="{1FE98114-1B2A-4EF6-8AFF-8DADC6EF6EE6}" srcOrd="0" destOrd="0" presId="urn:microsoft.com/office/officeart/2005/8/layout/orgChart1"/>
    <dgm:cxn modelId="{1D8634FE-CDC5-422D-87D9-FF4159BB6837}" type="presOf" srcId="{5F613B20-0DC9-425A-B8AA-060C67A238EC}" destId="{BC97CAD5-2AD7-4C9F-B9BF-0AB99A048AC3}" srcOrd="0" destOrd="0" presId="urn:microsoft.com/office/officeart/2005/8/layout/orgChart1"/>
    <dgm:cxn modelId="{6162F5FE-7DCA-4E1F-83B0-2A2B2B3DA953}" type="presOf" srcId="{46F95B4A-6C58-4285-ABC2-F425C6CB9925}" destId="{58D2B536-F4D2-4C88-A991-0D34A92671CC}" srcOrd="0" destOrd="0" presId="urn:microsoft.com/office/officeart/2005/8/layout/orgChart1"/>
    <dgm:cxn modelId="{1AB2D5FF-1A4B-4E77-93B1-D66E309CC0A5}" srcId="{2799BBDD-748F-4F12-9277-FEAFC784D144}" destId="{85EECD09-FC8A-4810-B639-94DC25DC8356}" srcOrd="3" destOrd="0" parTransId="{A4A32296-CD01-4868-9FC0-CB626996CBB1}" sibTransId="{C500BE50-E546-4E08-8691-C6710B9F862C}"/>
    <dgm:cxn modelId="{7BDC3BD7-4E8D-423E-A26A-20207EB30017}" type="presParOf" srcId="{5AD91A90-1986-4D34-A508-59A2C4981B7B}" destId="{EEACCDE2-2AB3-4391-B529-7662AD1D2C58}" srcOrd="0" destOrd="0" presId="urn:microsoft.com/office/officeart/2005/8/layout/orgChart1"/>
    <dgm:cxn modelId="{541693FB-5CC1-4369-968C-5F2235C590C6}" type="presParOf" srcId="{EEACCDE2-2AB3-4391-B529-7662AD1D2C58}" destId="{FD2A60E8-C6F7-450F-A695-D02DE4E80952}" srcOrd="0" destOrd="0" presId="urn:microsoft.com/office/officeart/2005/8/layout/orgChart1"/>
    <dgm:cxn modelId="{5675DD99-D8BC-4ED1-AC20-A46E61CAC19C}" type="presParOf" srcId="{FD2A60E8-C6F7-450F-A695-D02DE4E80952}" destId="{9330FA98-DDCF-4C2E-98C3-54EF9A90A289}" srcOrd="0" destOrd="0" presId="urn:microsoft.com/office/officeart/2005/8/layout/orgChart1"/>
    <dgm:cxn modelId="{FBC6713E-C007-430F-99C4-DF8E7B1F1B4D}" type="presParOf" srcId="{FD2A60E8-C6F7-450F-A695-D02DE4E80952}" destId="{2E4BE6C8-9053-4A6F-B672-3C42F7177BF2}" srcOrd="1" destOrd="0" presId="urn:microsoft.com/office/officeart/2005/8/layout/orgChart1"/>
    <dgm:cxn modelId="{EEDAAF1F-3692-402E-B553-14846847B255}" type="presParOf" srcId="{EEACCDE2-2AB3-4391-B529-7662AD1D2C58}" destId="{996901BC-AFB6-40AB-B90E-AF6864E94726}" srcOrd="1" destOrd="0" presId="urn:microsoft.com/office/officeart/2005/8/layout/orgChart1"/>
    <dgm:cxn modelId="{37ADB690-D978-4A16-B291-6CB35F4C0E80}" type="presParOf" srcId="{996901BC-AFB6-40AB-B90E-AF6864E94726}" destId="{C6ACE2AD-34C7-414E-B214-F33C4382D178}" srcOrd="0" destOrd="0" presId="urn:microsoft.com/office/officeart/2005/8/layout/orgChart1"/>
    <dgm:cxn modelId="{B38F703D-A5A1-489C-A65C-23BF07358519}" type="presParOf" srcId="{996901BC-AFB6-40AB-B90E-AF6864E94726}" destId="{892BD27C-6885-4E5E-AA23-56DB2FE4F932}" srcOrd="1" destOrd="0" presId="urn:microsoft.com/office/officeart/2005/8/layout/orgChart1"/>
    <dgm:cxn modelId="{4FF4A2E2-6D39-4974-A965-74485EB8C6C2}" type="presParOf" srcId="{892BD27C-6885-4E5E-AA23-56DB2FE4F932}" destId="{C24BA4BF-9C60-435F-9F4F-02E312E27582}" srcOrd="0" destOrd="0" presId="urn:microsoft.com/office/officeart/2005/8/layout/orgChart1"/>
    <dgm:cxn modelId="{13B7B432-3028-4C2D-9A6F-1F310738A0EF}" type="presParOf" srcId="{C24BA4BF-9C60-435F-9F4F-02E312E27582}" destId="{EFB4980C-7B3F-4D7E-A8F9-7249B857BE3A}" srcOrd="0" destOrd="0" presId="urn:microsoft.com/office/officeart/2005/8/layout/orgChart1"/>
    <dgm:cxn modelId="{A57817CE-DAC4-4419-AA7C-CD9DABFEFF2F}" type="presParOf" srcId="{C24BA4BF-9C60-435F-9F4F-02E312E27582}" destId="{15D005FD-EBD0-4C87-8268-CCBA549ADB54}" srcOrd="1" destOrd="0" presId="urn:microsoft.com/office/officeart/2005/8/layout/orgChart1"/>
    <dgm:cxn modelId="{7D681F83-ED09-4A4D-8237-C23438D8A1EC}" type="presParOf" srcId="{892BD27C-6885-4E5E-AA23-56DB2FE4F932}" destId="{B619C55F-B42B-4D97-8C26-E5E8CFCC6BED}" srcOrd="1" destOrd="0" presId="urn:microsoft.com/office/officeart/2005/8/layout/orgChart1"/>
    <dgm:cxn modelId="{E72795B9-6096-4028-8B95-E1C6FE51DC7A}" type="presParOf" srcId="{B619C55F-B42B-4D97-8C26-E5E8CFCC6BED}" destId="{CE0A3F50-6C75-44C2-8D03-B1FC1341434F}" srcOrd="0" destOrd="0" presId="urn:microsoft.com/office/officeart/2005/8/layout/orgChart1"/>
    <dgm:cxn modelId="{AF931EB0-6596-4584-8824-64449EC947FE}" type="presParOf" srcId="{B619C55F-B42B-4D97-8C26-E5E8CFCC6BED}" destId="{55C69E4F-B8C9-4738-960B-60EF72366B48}" srcOrd="1" destOrd="0" presId="urn:microsoft.com/office/officeart/2005/8/layout/orgChart1"/>
    <dgm:cxn modelId="{3E32FF41-F979-4F15-8F22-024960827CF9}" type="presParOf" srcId="{55C69E4F-B8C9-4738-960B-60EF72366B48}" destId="{02713568-6233-4787-B5D5-075845BA77C0}" srcOrd="0" destOrd="0" presId="urn:microsoft.com/office/officeart/2005/8/layout/orgChart1"/>
    <dgm:cxn modelId="{D673E169-B3B5-4089-9696-98B50CDA8DD1}" type="presParOf" srcId="{02713568-6233-4787-B5D5-075845BA77C0}" destId="{7BDB9C9A-D07E-402F-9B0D-41CC7A39E07B}" srcOrd="0" destOrd="0" presId="urn:microsoft.com/office/officeart/2005/8/layout/orgChart1"/>
    <dgm:cxn modelId="{D072DF84-0FD4-4BCD-B1DC-CF5EBCD51C81}" type="presParOf" srcId="{02713568-6233-4787-B5D5-075845BA77C0}" destId="{3F455DD7-B315-4E34-88DC-1A10B0EB4E97}" srcOrd="1" destOrd="0" presId="urn:microsoft.com/office/officeart/2005/8/layout/orgChart1"/>
    <dgm:cxn modelId="{5667C161-8D00-4CFC-AF5F-901C7C5F2053}" type="presParOf" srcId="{55C69E4F-B8C9-4738-960B-60EF72366B48}" destId="{D0C6C0D7-847C-4822-8169-7F97DE083126}" srcOrd="1" destOrd="0" presId="urn:microsoft.com/office/officeart/2005/8/layout/orgChart1"/>
    <dgm:cxn modelId="{25CC1F80-D932-44EF-A8DF-2DF3DB67AAFD}" type="presParOf" srcId="{55C69E4F-B8C9-4738-960B-60EF72366B48}" destId="{AF97A88E-B353-4DDB-938D-0E2A1AB0BB5D}" srcOrd="2" destOrd="0" presId="urn:microsoft.com/office/officeart/2005/8/layout/orgChart1"/>
    <dgm:cxn modelId="{F1F140C3-C79B-4919-815E-1D84807FF62D}" type="presParOf" srcId="{B619C55F-B42B-4D97-8C26-E5E8CFCC6BED}" destId="{1279E456-9753-4C37-9E58-AEACB3AEA4FF}" srcOrd="2" destOrd="0" presId="urn:microsoft.com/office/officeart/2005/8/layout/orgChart1"/>
    <dgm:cxn modelId="{B0EBDDB3-256D-4E1F-BC5D-6B8225FFD227}" type="presParOf" srcId="{B619C55F-B42B-4D97-8C26-E5E8CFCC6BED}" destId="{2E53DD5D-E952-4B59-897F-7C70BE08EC37}" srcOrd="3" destOrd="0" presId="urn:microsoft.com/office/officeart/2005/8/layout/orgChart1"/>
    <dgm:cxn modelId="{424ED8BE-97AB-453A-973F-13E3EB360DE5}" type="presParOf" srcId="{2E53DD5D-E952-4B59-897F-7C70BE08EC37}" destId="{04822408-080A-44A8-A047-EF74BA50C0DA}" srcOrd="0" destOrd="0" presId="urn:microsoft.com/office/officeart/2005/8/layout/orgChart1"/>
    <dgm:cxn modelId="{B0B06067-C714-4733-BFB3-75E4694AAE99}" type="presParOf" srcId="{04822408-080A-44A8-A047-EF74BA50C0DA}" destId="{3B4B81C8-76DC-4038-83DB-105D89D27D1E}" srcOrd="0" destOrd="0" presId="urn:microsoft.com/office/officeart/2005/8/layout/orgChart1"/>
    <dgm:cxn modelId="{F2C1479E-2634-4021-B694-46124D39D51D}" type="presParOf" srcId="{04822408-080A-44A8-A047-EF74BA50C0DA}" destId="{4D37902D-6BAA-4307-9175-C185D40C8317}" srcOrd="1" destOrd="0" presId="urn:microsoft.com/office/officeart/2005/8/layout/orgChart1"/>
    <dgm:cxn modelId="{29465AB7-3529-4D8A-98DE-102DC73D332C}" type="presParOf" srcId="{2E53DD5D-E952-4B59-897F-7C70BE08EC37}" destId="{956DEB7D-AC5B-4320-BCDB-AF01DFFC8CE4}" srcOrd="1" destOrd="0" presId="urn:microsoft.com/office/officeart/2005/8/layout/orgChart1"/>
    <dgm:cxn modelId="{EF06DE18-1305-4440-8A4B-5E48163BC678}" type="presParOf" srcId="{2E53DD5D-E952-4B59-897F-7C70BE08EC37}" destId="{1D53A367-47CB-478D-82EC-AFCE35ED456A}" srcOrd="2" destOrd="0" presId="urn:microsoft.com/office/officeart/2005/8/layout/orgChart1"/>
    <dgm:cxn modelId="{4FE2E91B-DEE3-4438-8B54-8000112AF4FA}" type="presParOf" srcId="{B619C55F-B42B-4D97-8C26-E5E8CFCC6BED}" destId="{00D968A6-CAD4-4BC8-9ACE-A5F33B8CF7C3}" srcOrd="4" destOrd="0" presId="urn:microsoft.com/office/officeart/2005/8/layout/orgChart1"/>
    <dgm:cxn modelId="{B8E31A18-399A-4D15-A509-4ADE35490EA9}" type="presParOf" srcId="{B619C55F-B42B-4D97-8C26-E5E8CFCC6BED}" destId="{3D42532C-8518-469D-A528-9012E88F9E0A}" srcOrd="5" destOrd="0" presId="urn:microsoft.com/office/officeart/2005/8/layout/orgChart1"/>
    <dgm:cxn modelId="{0D40F9A6-E411-40E5-ACF2-8102AAE84A7D}" type="presParOf" srcId="{3D42532C-8518-469D-A528-9012E88F9E0A}" destId="{4E54CC4B-4FD9-464F-89A6-1FAFB77EC2DA}" srcOrd="0" destOrd="0" presId="urn:microsoft.com/office/officeart/2005/8/layout/orgChart1"/>
    <dgm:cxn modelId="{6FDB26B2-E55B-47E4-8472-80EDC053B093}" type="presParOf" srcId="{4E54CC4B-4FD9-464F-89A6-1FAFB77EC2DA}" destId="{14E29CF5-BEE1-422E-864E-9BCEB1AABB25}" srcOrd="0" destOrd="0" presId="urn:microsoft.com/office/officeart/2005/8/layout/orgChart1"/>
    <dgm:cxn modelId="{1686B858-659D-4AAE-ABC0-4EAC3A4C9BBA}" type="presParOf" srcId="{4E54CC4B-4FD9-464F-89A6-1FAFB77EC2DA}" destId="{4A607C73-C92C-4705-9C36-9470A4E979EB}" srcOrd="1" destOrd="0" presId="urn:microsoft.com/office/officeart/2005/8/layout/orgChart1"/>
    <dgm:cxn modelId="{9D161CF3-97FF-48FF-A9CD-1881520AD957}" type="presParOf" srcId="{3D42532C-8518-469D-A528-9012E88F9E0A}" destId="{BDFFB1BD-DF3B-4F44-B83E-BB6FEF639CBF}" srcOrd="1" destOrd="0" presId="urn:microsoft.com/office/officeart/2005/8/layout/orgChart1"/>
    <dgm:cxn modelId="{8CF4B5D7-F1CC-4FCF-A76E-FBC200A8558A}" type="presParOf" srcId="{3D42532C-8518-469D-A528-9012E88F9E0A}" destId="{917F38C4-E3D4-44F2-BD3F-CC4ACB4BD87E}" srcOrd="2" destOrd="0" presId="urn:microsoft.com/office/officeart/2005/8/layout/orgChart1"/>
    <dgm:cxn modelId="{1C76EB10-2F56-4949-8263-B4756EFF5299}" type="presParOf" srcId="{B619C55F-B42B-4D97-8C26-E5E8CFCC6BED}" destId="{58D2B536-F4D2-4C88-A991-0D34A92671CC}" srcOrd="6" destOrd="0" presId="urn:microsoft.com/office/officeart/2005/8/layout/orgChart1"/>
    <dgm:cxn modelId="{F2B452C1-644D-4D10-ACBD-DFC86683B3D9}" type="presParOf" srcId="{B619C55F-B42B-4D97-8C26-E5E8CFCC6BED}" destId="{84358A77-074D-43DF-A894-26CC1AA5E0F5}" srcOrd="7" destOrd="0" presId="urn:microsoft.com/office/officeart/2005/8/layout/orgChart1"/>
    <dgm:cxn modelId="{8F787A82-9D33-4A6D-BCD9-4DAB540C86B8}" type="presParOf" srcId="{84358A77-074D-43DF-A894-26CC1AA5E0F5}" destId="{B67439C7-C895-4941-8059-95EFB83DD905}" srcOrd="0" destOrd="0" presId="urn:microsoft.com/office/officeart/2005/8/layout/orgChart1"/>
    <dgm:cxn modelId="{6B877F5D-8238-4C51-9462-3BA6F3E55432}" type="presParOf" srcId="{B67439C7-C895-4941-8059-95EFB83DD905}" destId="{60D170D5-B557-4AF6-8353-23F73EC4CDB0}" srcOrd="0" destOrd="0" presId="urn:microsoft.com/office/officeart/2005/8/layout/orgChart1"/>
    <dgm:cxn modelId="{0EC40B57-A31B-48C5-A119-FA96A2DBD86E}" type="presParOf" srcId="{B67439C7-C895-4941-8059-95EFB83DD905}" destId="{005E086A-C03F-4CC8-9131-C6C5678EB554}" srcOrd="1" destOrd="0" presId="urn:microsoft.com/office/officeart/2005/8/layout/orgChart1"/>
    <dgm:cxn modelId="{21DDD35B-BD1B-444D-8165-0041C872A9C6}" type="presParOf" srcId="{84358A77-074D-43DF-A894-26CC1AA5E0F5}" destId="{2544E767-7DA7-4CD4-9C7B-C7A861F46CA0}" srcOrd="1" destOrd="0" presId="urn:microsoft.com/office/officeart/2005/8/layout/orgChart1"/>
    <dgm:cxn modelId="{AA8C0716-5849-41C0-91AD-F7B5E5A588AA}" type="presParOf" srcId="{84358A77-074D-43DF-A894-26CC1AA5E0F5}" destId="{68371C29-CEB0-4663-BB15-EA32D3C3B0D0}" srcOrd="2" destOrd="0" presId="urn:microsoft.com/office/officeart/2005/8/layout/orgChart1"/>
    <dgm:cxn modelId="{58D0D8F6-A638-4876-926A-AC3A28C43C63}" type="presParOf" srcId="{B619C55F-B42B-4D97-8C26-E5E8CFCC6BED}" destId="{692B35F6-61DC-4EC6-9C51-84E3C59A2B01}" srcOrd="8" destOrd="0" presId="urn:microsoft.com/office/officeart/2005/8/layout/orgChart1"/>
    <dgm:cxn modelId="{9E2ED79B-C633-4946-BD7B-051000E6B53C}" type="presParOf" srcId="{B619C55F-B42B-4D97-8C26-E5E8CFCC6BED}" destId="{87004AA6-EADB-47EF-844B-4BECA85A85DA}" srcOrd="9" destOrd="0" presId="urn:microsoft.com/office/officeart/2005/8/layout/orgChart1"/>
    <dgm:cxn modelId="{8181729B-6C2D-4687-979B-D27CAD00B0E2}" type="presParOf" srcId="{87004AA6-EADB-47EF-844B-4BECA85A85DA}" destId="{454BF404-1A95-488C-9163-036F324BB47B}" srcOrd="0" destOrd="0" presId="urn:microsoft.com/office/officeart/2005/8/layout/orgChart1"/>
    <dgm:cxn modelId="{DD1209A7-7D27-44C6-8396-FCA8932BE80A}" type="presParOf" srcId="{454BF404-1A95-488C-9163-036F324BB47B}" destId="{9B6C6F43-3244-4025-B5F2-06C85D8058F5}" srcOrd="0" destOrd="0" presId="urn:microsoft.com/office/officeart/2005/8/layout/orgChart1"/>
    <dgm:cxn modelId="{A73360B2-A688-4460-B4D8-7A35E5895756}" type="presParOf" srcId="{454BF404-1A95-488C-9163-036F324BB47B}" destId="{A82A8C80-620C-4F10-96B4-679C46415A7B}" srcOrd="1" destOrd="0" presId="urn:microsoft.com/office/officeart/2005/8/layout/orgChart1"/>
    <dgm:cxn modelId="{73B7DC7B-8E31-4614-B1E3-007D16819881}" type="presParOf" srcId="{87004AA6-EADB-47EF-844B-4BECA85A85DA}" destId="{BC75EF80-C36F-42EC-8771-5C302AF2FDA2}" srcOrd="1" destOrd="0" presId="urn:microsoft.com/office/officeart/2005/8/layout/orgChart1"/>
    <dgm:cxn modelId="{A2276548-0851-4C28-BED8-3C18BBEB4CE1}" type="presParOf" srcId="{87004AA6-EADB-47EF-844B-4BECA85A85DA}" destId="{8DB75357-C22C-4882-8464-41F28D504EA1}" srcOrd="2" destOrd="0" presId="urn:microsoft.com/office/officeart/2005/8/layout/orgChart1"/>
    <dgm:cxn modelId="{4F87FEBE-2843-4CB7-A7FF-1706D0BBB050}" type="presParOf" srcId="{B619C55F-B42B-4D97-8C26-E5E8CFCC6BED}" destId="{B6C67860-DF2C-40EB-A581-803C51033616}" srcOrd="10" destOrd="0" presId="urn:microsoft.com/office/officeart/2005/8/layout/orgChart1"/>
    <dgm:cxn modelId="{774D3661-84C3-467A-A65C-81531CE769E1}" type="presParOf" srcId="{B619C55F-B42B-4D97-8C26-E5E8CFCC6BED}" destId="{86BCD155-0DA1-47A6-A10C-708F0083C1EB}" srcOrd="11" destOrd="0" presId="urn:microsoft.com/office/officeart/2005/8/layout/orgChart1"/>
    <dgm:cxn modelId="{00311B4B-A842-420E-B475-C3F6289F6C4C}" type="presParOf" srcId="{86BCD155-0DA1-47A6-A10C-708F0083C1EB}" destId="{BAF23F01-42A1-4BF2-958C-FAE4BCD6756C}" srcOrd="0" destOrd="0" presId="urn:microsoft.com/office/officeart/2005/8/layout/orgChart1"/>
    <dgm:cxn modelId="{8E79EEF2-CFC9-48AC-A73C-74F3618B726C}" type="presParOf" srcId="{BAF23F01-42A1-4BF2-958C-FAE4BCD6756C}" destId="{73B8054A-7B38-4B6A-A0D3-7380C44A86DE}" srcOrd="0" destOrd="0" presId="urn:microsoft.com/office/officeart/2005/8/layout/orgChart1"/>
    <dgm:cxn modelId="{22685944-5298-4427-A306-E4DE9FABA6D2}" type="presParOf" srcId="{BAF23F01-42A1-4BF2-958C-FAE4BCD6756C}" destId="{3B165C83-1A82-45F8-8EC0-F6BBBD41A1DA}" srcOrd="1" destOrd="0" presId="urn:microsoft.com/office/officeart/2005/8/layout/orgChart1"/>
    <dgm:cxn modelId="{C5716353-ABC7-49EC-842B-EC6BF84C3696}" type="presParOf" srcId="{86BCD155-0DA1-47A6-A10C-708F0083C1EB}" destId="{9BCDC8AA-0299-4A9A-B6A9-C1663AA2BD30}" srcOrd="1" destOrd="0" presId="urn:microsoft.com/office/officeart/2005/8/layout/orgChart1"/>
    <dgm:cxn modelId="{E5B947D7-728E-4608-AA70-5D9624A010BF}" type="presParOf" srcId="{86BCD155-0DA1-47A6-A10C-708F0083C1EB}" destId="{D94B0AF9-F38F-44B7-9DCA-1B7DD1B167B1}" srcOrd="2" destOrd="0" presId="urn:microsoft.com/office/officeart/2005/8/layout/orgChart1"/>
    <dgm:cxn modelId="{CA8F4397-4DEC-4CDB-B4C2-B8D6D094445F}" type="presParOf" srcId="{B619C55F-B42B-4D97-8C26-E5E8CFCC6BED}" destId="{BC97CAD5-2AD7-4C9F-B9BF-0AB99A048AC3}" srcOrd="12" destOrd="0" presId="urn:microsoft.com/office/officeart/2005/8/layout/orgChart1"/>
    <dgm:cxn modelId="{52191B44-1043-4A30-8125-8D5A4A6FCF0E}" type="presParOf" srcId="{B619C55F-B42B-4D97-8C26-E5E8CFCC6BED}" destId="{C449F8A8-2639-4F9B-B9C6-9C5B917180A7}" srcOrd="13" destOrd="0" presId="urn:microsoft.com/office/officeart/2005/8/layout/orgChart1"/>
    <dgm:cxn modelId="{490A522A-6794-404F-9A08-715CAF97CDF2}" type="presParOf" srcId="{C449F8A8-2639-4F9B-B9C6-9C5B917180A7}" destId="{4C9B30BC-A0DD-40E5-92BF-C90DE94048BF}" srcOrd="0" destOrd="0" presId="urn:microsoft.com/office/officeart/2005/8/layout/orgChart1"/>
    <dgm:cxn modelId="{893F52D7-733E-42E6-9EE0-47C84A95F452}" type="presParOf" srcId="{4C9B30BC-A0DD-40E5-92BF-C90DE94048BF}" destId="{5A6BFF5D-20D5-4525-BC60-7FBFEBF198FE}" srcOrd="0" destOrd="0" presId="urn:microsoft.com/office/officeart/2005/8/layout/orgChart1"/>
    <dgm:cxn modelId="{34A800D9-60C8-45EC-9A0B-32779353CD8E}" type="presParOf" srcId="{4C9B30BC-A0DD-40E5-92BF-C90DE94048BF}" destId="{3C5BD739-C6C8-4B9B-81A3-A8872980732E}" srcOrd="1" destOrd="0" presId="urn:microsoft.com/office/officeart/2005/8/layout/orgChart1"/>
    <dgm:cxn modelId="{7921FC91-DC72-4698-B10A-BD224149AA0F}" type="presParOf" srcId="{C449F8A8-2639-4F9B-B9C6-9C5B917180A7}" destId="{EF4A5F6A-94C0-4343-8976-3C07647AA6F1}" srcOrd="1" destOrd="0" presId="urn:microsoft.com/office/officeart/2005/8/layout/orgChart1"/>
    <dgm:cxn modelId="{C1C5A40F-D268-4019-A7B4-AC61D350DC84}" type="presParOf" srcId="{C449F8A8-2639-4F9B-B9C6-9C5B917180A7}" destId="{151806F8-F34F-44D0-A334-959D342C8370}" srcOrd="2" destOrd="0" presId="urn:microsoft.com/office/officeart/2005/8/layout/orgChart1"/>
    <dgm:cxn modelId="{5E5C0849-6CF6-4A38-B613-00B7DA9DDD7B}" type="presParOf" srcId="{B619C55F-B42B-4D97-8C26-E5E8CFCC6BED}" destId="{C7515C5A-004A-4149-AA1E-7CA06CA6E36D}" srcOrd="14" destOrd="0" presId="urn:microsoft.com/office/officeart/2005/8/layout/orgChart1"/>
    <dgm:cxn modelId="{86D99221-8525-47BF-B6BC-C67FF78D4808}" type="presParOf" srcId="{B619C55F-B42B-4D97-8C26-E5E8CFCC6BED}" destId="{020A28EC-3BC9-4284-AB18-A5FE93F409D4}" srcOrd="15" destOrd="0" presId="urn:microsoft.com/office/officeart/2005/8/layout/orgChart1"/>
    <dgm:cxn modelId="{059A7428-29F9-49B6-8E00-4B3E44F91A76}" type="presParOf" srcId="{020A28EC-3BC9-4284-AB18-A5FE93F409D4}" destId="{D7572003-2BBB-47C2-9098-850C69A031E4}" srcOrd="0" destOrd="0" presId="urn:microsoft.com/office/officeart/2005/8/layout/orgChart1"/>
    <dgm:cxn modelId="{354C0F74-6E84-4AD2-A43A-17EFA0395347}" type="presParOf" srcId="{D7572003-2BBB-47C2-9098-850C69A031E4}" destId="{5EA5EC7A-7993-434E-BB30-10C41E28730B}" srcOrd="0" destOrd="0" presId="urn:microsoft.com/office/officeart/2005/8/layout/orgChart1"/>
    <dgm:cxn modelId="{BF78E764-486F-484B-BA14-3D36EC7D6088}" type="presParOf" srcId="{D7572003-2BBB-47C2-9098-850C69A031E4}" destId="{06E0FCD6-E7B2-4663-A1A5-BC3E89D6E8D0}" srcOrd="1" destOrd="0" presId="urn:microsoft.com/office/officeart/2005/8/layout/orgChart1"/>
    <dgm:cxn modelId="{BB19CC9F-958F-44E9-B1F8-23D2D857228F}" type="presParOf" srcId="{020A28EC-3BC9-4284-AB18-A5FE93F409D4}" destId="{94EC1971-31D8-407C-9314-FA7230690D11}" srcOrd="1" destOrd="0" presId="urn:microsoft.com/office/officeart/2005/8/layout/orgChart1"/>
    <dgm:cxn modelId="{4FCE2A0C-EB2F-4637-8753-C866590968B0}" type="presParOf" srcId="{020A28EC-3BC9-4284-AB18-A5FE93F409D4}" destId="{1BDF361D-4E15-45A5-B54B-F74D416FF86E}" srcOrd="2" destOrd="0" presId="urn:microsoft.com/office/officeart/2005/8/layout/orgChart1"/>
    <dgm:cxn modelId="{F6008898-27F5-4C35-817F-C635C528E4E3}" type="presParOf" srcId="{B619C55F-B42B-4D97-8C26-E5E8CFCC6BED}" destId="{69577BDD-B1BF-495F-89A2-932D640090C9}" srcOrd="16" destOrd="0" presId="urn:microsoft.com/office/officeart/2005/8/layout/orgChart1"/>
    <dgm:cxn modelId="{5EC0BD94-E1D4-4EDE-92BB-789A82A59061}" type="presParOf" srcId="{B619C55F-B42B-4D97-8C26-E5E8CFCC6BED}" destId="{0AFF2507-E62D-4873-B332-A112D1F66367}" srcOrd="17" destOrd="0" presId="urn:microsoft.com/office/officeart/2005/8/layout/orgChart1"/>
    <dgm:cxn modelId="{55FD6E5B-C275-4E76-BA02-04FAC155E422}" type="presParOf" srcId="{0AFF2507-E62D-4873-B332-A112D1F66367}" destId="{BAC6B94D-BFC9-4505-AEE4-C9B3A24A2198}" srcOrd="0" destOrd="0" presId="urn:microsoft.com/office/officeart/2005/8/layout/orgChart1"/>
    <dgm:cxn modelId="{D22D1377-BB00-4DB8-BAB3-74638387220D}" type="presParOf" srcId="{BAC6B94D-BFC9-4505-AEE4-C9B3A24A2198}" destId="{680D2718-36F6-460D-A82D-79DD87FE09C2}" srcOrd="0" destOrd="0" presId="urn:microsoft.com/office/officeart/2005/8/layout/orgChart1"/>
    <dgm:cxn modelId="{4D831C09-273B-4E1A-8F6D-62BD8367C52B}" type="presParOf" srcId="{BAC6B94D-BFC9-4505-AEE4-C9B3A24A2198}" destId="{ADA0C139-7092-403F-9606-175AC3856782}" srcOrd="1" destOrd="0" presId="urn:microsoft.com/office/officeart/2005/8/layout/orgChart1"/>
    <dgm:cxn modelId="{CB2DBEC8-795A-4C74-982E-20A53C6983A0}" type="presParOf" srcId="{0AFF2507-E62D-4873-B332-A112D1F66367}" destId="{81CEB619-C817-4F38-90EA-79FACD16555A}" srcOrd="1" destOrd="0" presId="urn:microsoft.com/office/officeart/2005/8/layout/orgChart1"/>
    <dgm:cxn modelId="{FBCD271F-3ACC-4BB0-885B-D9567438BE77}" type="presParOf" srcId="{0AFF2507-E62D-4873-B332-A112D1F66367}" destId="{BF1561D9-10D5-4C94-A224-64C3A0F118C0}" srcOrd="2" destOrd="0" presId="urn:microsoft.com/office/officeart/2005/8/layout/orgChart1"/>
    <dgm:cxn modelId="{EBDF6948-FC8F-4169-ABB5-BB9F03F6A7CB}" type="presParOf" srcId="{B619C55F-B42B-4D97-8C26-E5E8CFCC6BED}" destId="{229E06E4-53C1-4993-9975-70FFAA01DFA0}" srcOrd="18" destOrd="0" presId="urn:microsoft.com/office/officeart/2005/8/layout/orgChart1"/>
    <dgm:cxn modelId="{AED64ADE-FC57-4EE1-B74C-E72785244F51}" type="presParOf" srcId="{B619C55F-B42B-4D97-8C26-E5E8CFCC6BED}" destId="{A0493B4A-F52A-4125-8C4B-670130045369}" srcOrd="19" destOrd="0" presId="urn:microsoft.com/office/officeart/2005/8/layout/orgChart1"/>
    <dgm:cxn modelId="{F0CA52B1-9D3D-418F-8513-C348769C7BED}" type="presParOf" srcId="{A0493B4A-F52A-4125-8C4B-670130045369}" destId="{E6233B40-2D7C-4173-882A-1B971D9AA832}" srcOrd="0" destOrd="0" presId="urn:microsoft.com/office/officeart/2005/8/layout/orgChart1"/>
    <dgm:cxn modelId="{25335388-22C1-4A56-9C1D-45B7859D0A66}" type="presParOf" srcId="{E6233B40-2D7C-4173-882A-1B971D9AA832}" destId="{6E43011F-97EB-40FD-B7CC-0667E97FEC37}" srcOrd="0" destOrd="0" presId="urn:microsoft.com/office/officeart/2005/8/layout/orgChart1"/>
    <dgm:cxn modelId="{E1C5FE3C-054E-4E4A-8FD2-98F95E2BA62F}" type="presParOf" srcId="{E6233B40-2D7C-4173-882A-1B971D9AA832}" destId="{DD24260C-4B83-49C8-A624-2F32F953C17C}" srcOrd="1" destOrd="0" presId="urn:microsoft.com/office/officeart/2005/8/layout/orgChart1"/>
    <dgm:cxn modelId="{EB57B864-F9E2-47EA-9AEA-2FFAF3C944E3}" type="presParOf" srcId="{A0493B4A-F52A-4125-8C4B-670130045369}" destId="{426D22C0-B69F-46F5-9563-65DAEA6A84A5}" srcOrd="1" destOrd="0" presId="urn:microsoft.com/office/officeart/2005/8/layout/orgChart1"/>
    <dgm:cxn modelId="{CD2EB7B8-D26B-4557-BA90-EA546D088AEA}" type="presParOf" srcId="{A0493B4A-F52A-4125-8C4B-670130045369}" destId="{E10EE309-1476-43C7-A670-4DA8A17B5C57}" srcOrd="2" destOrd="0" presId="urn:microsoft.com/office/officeart/2005/8/layout/orgChart1"/>
    <dgm:cxn modelId="{4F0A5EE4-4D45-4D78-A67D-ED2B4EAF016D}" type="presParOf" srcId="{B619C55F-B42B-4D97-8C26-E5E8CFCC6BED}" destId="{019B2CF8-EB05-410E-913F-93C7446C69CD}" srcOrd="20" destOrd="0" presId="urn:microsoft.com/office/officeart/2005/8/layout/orgChart1"/>
    <dgm:cxn modelId="{53FCB33C-52FF-4EED-A811-0B04848EB53F}" type="presParOf" srcId="{B619C55F-B42B-4D97-8C26-E5E8CFCC6BED}" destId="{EC20C149-7806-4BC0-B7FC-CA6FD0760C19}" srcOrd="21" destOrd="0" presId="urn:microsoft.com/office/officeart/2005/8/layout/orgChart1"/>
    <dgm:cxn modelId="{7028E3D3-1A38-4F47-9A3F-AA9DBB90A223}" type="presParOf" srcId="{EC20C149-7806-4BC0-B7FC-CA6FD0760C19}" destId="{2A6F0D50-5179-4150-85DD-CC0293639884}" srcOrd="0" destOrd="0" presId="urn:microsoft.com/office/officeart/2005/8/layout/orgChart1"/>
    <dgm:cxn modelId="{748BC38A-905C-4FB1-A383-FAB7F40BC002}" type="presParOf" srcId="{2A6F0D50-5179-4150-85DD-CC0293639884}" destId="{C05FB8FE-1114-429A-8E32-C702DDF03C7F}" srcOrd="0" destOrd="0" presId="urn:microsoft.com/office/officeart/2005/8/layout/orgChart1"/>
    <dgm:cxn modelId="{E2FCBCB2-76E1-4961-ADDE-DDE96D349364}" type="presParOf" srcId="{2A6F0D50-5179-4150-85DD-CC0293639884}" destId="{7041C1EC-4C93-462F-8DA0-2C08F1330DF4}" srcOrd="1" destOrd="0" presId="urn:microsoft.com/office/officeart/2005/8/layout/orgChart1"/>
    <dgm:cxn modelId="{EACB2152-C9DD-4DE8-AE10-B0F3A19FEDCE}" type="presParOf" srcId="{EC20C149-7806-4BC0-B7FC-CA6FD0760C19}" destId="{D64F41F2-59AE-42DA-A068-E0E570E2DF42}" srcOrd="1" destOrd="0" presId="urn:microsoft.com/office/officeart/2005/8/layout/orgChart1"/>
    <dgm:cxn modelId="{DD21C6F2-1EDA-4357-A878-FC64AD706CAF}" type="presParOf" srcId="{EC20C149-7806-4BC0-B7FC-CA6FD0760C19}" destId="{3CB0C588-744D-41FF-B02C-614D0540DAEB}" srcOrd="2" destOrd="0" presId="urn:microsoft.com/office/officeart/2005/8/layout/orgChart1"/>
    <dgm:cxn modelId="{2AC28DA9-C900-4A91-8377-DBE68EB99262}" type="presParOf" srcId="{B619C55F-B42B-4D97-8C26-E5E8CFCC6BED}" destId="{ED7D8E7F-973C-49BF-B5BD-E642F4D9E250}" srcOrd="22" destOrd="0" presId="urn:microsoft.com/office/officeart/2005/8/layout/orgChart1"/>
    <dgm:cxn modelId="{71A28F4A-D6B6-40E3-895A-B01269F441F1}" type="presParOf" srcId="{B619C55F-B42B-4D97-8C26-E5E8CFCC6BED}" destId="{E737E165-1058-47F4-B645-D85AA441CBF5}" srcOrd="23" destOrd="0" presId="urn:microsoft.com/office/officeart/2005/8/layout/orgChart1"/>
    <dgm:cxn modelId="{9577BA35-EE87-4A8E-BEAE-A34898AE3609}" type="presParOf" srcId="{E737E165-1058-47F4-B645-D85AA441CBF5}" destId="{76E8A65E-C03A-4AC3-8010-F8A4F9BA81C5}" srcOrd="0" destOrd="0" presId="urn:microsoft.com/office/officeart/2005/8/layout/orgChart1"/>
    <dgm:cxn modelId="{060EB769-29DD-480C-9A7F-B1860A959AAE}" type="presParOf" srcId="{76E8A65E-C03A-4AC3-8010-F8A4F9BA81C5}" destId="{7E8F51B5-A90F-4D69-816A-92277698D221}" srcOrd="0" destOrd="0" presId="urn:microsoft.com/office/officeart/2005/8/layout/orgChart1"/>
    <dgm:cxn modelId="{614BEC6C-291A-4F2F-A56C-F82B0F7C8EBE}" type="presParOf" srcId="{76E8A65E-C03A-4AC3-8010-F8A4F9BA81C5}" destId="{9C89B250-3DCA-4798-9D38-CBAFC3A614B3}" srcOrd="1" destOrd="0" presId="urn:microsoft.com/office/officeart/2005/8/layout/orgChart1"/>
    <dgm:cxn modelId="{422AD517-70FD-427C-AB67-0FB74BF45406}" type="presParOf" srcId="{E737E165-1058-47F4-B645-D85AA441CBF5}" destId="{C0079CA2-9E60-4EA3-9E91-9D798913AB67}" srcOrd="1" destOrd="0" presId="urn:microsoft.com/office/officeart/2005/8/layout/orgChart1"/>
    <dgm:cxn modelId="{9D561310-9340-4660-AE60-1665062D4C38}" type="presParOf" srcId="{E737E165-1058-47F4-B645-D85AA441CBF5}" destId="{8E67A1A7-4463-4E2F-8A9A-734A964294E9}" srcOrd="2" destOrd="0" presId="urn:microsoft.com/office/officeart/2005/8/layout/orgChart1"/>
    <dgm:cxn modelId="{932840AD-560F-4B88-8881-DA62809C55B7}" type="presParOf" srcId="{B619C55F-B42B-4D97-8C26-E5E8CFCC6BED}" destId="{1D4253A2-2726-404C-B9D3-8714062CEEEC}" srcOrd="24" destOrd="0" presId="urn:microsoft.com/office/officeart/2005/8/layout/orgChart1"/>
    <dgm:cxn modelId="{9F215C89-2BBB-41E3-B949-2C9D14E06105}" type="presParOf" srcId="{B619C55F-B42B-4D97-8C26-E5E8CFCC6BED}" destId="{B6D04CE7-0E76-4CCC-8DD2-47DD075BC993}" srcOrd="25" destOrd="0" presId="urn:microsoft.com/office/officeart/2005/8/layout/orgChart1"/>
    <dgm:cxn modelId="{B8F5F21F-7427-429A-B422-CF39997FB55C}" type="presParOf" srcId="{B6D04CE7-0E76-4CCC-8DD2-47DD075BC993}" destId="{2F30E0AD-24FF-4110-ACA1-F46BA7DACC2D}" srcOrd="0" destOrd="0" presId="urn:microsoft.com/office/officeart/2005/8/layout/orgChart1"/>
    <dgm:cxn modelId="{348E5D5E-BC14-4E95-854D-23DA8191A79F}" type="presParOf" srcId="{2F30E0AD-24FF-4110-ACA1-F46BA7DACC2D}" destId="{C1FB72E9-0E8F-4D38-A12C-979B736CE801}" srcOrd="0" destOrd="0" presId="urn:microsoft.com/office/officeart/2005/8/layout/orgChart1"/>
    <dgm:cxn modelId="{CC3BF892-BBC7-4E2D-9194-4A092B4102B0}" type="presParOf" srcId="{2F30E0AD-24FF-4110-ACA1-F46BA7DACC2D}" destId="{E876C09F-4FAB-491A-899A-5ACC85431615}" srcOrd="1" destOrd="0" presId="urn:microsoft.com/office/officeart/2005/8/layout/orgChart1"/>
    <dgm:cxn modelId="{0C30CEBD-E382-469A-B77D-57F115CACF4F}" type="presParOf" srcId="{B6D04CE7-0E76-4CCC-8DD2-47DD075BC993}" destId="{EB0640C3-32D4-400E-BAF7-2522BCC1330A}" srcOrd="1" destOrd="0" presId="urn:microsoft.com/office/officeart/2005/8/layout/orgChart1"/>
    <dgm:cxn modelId="{60A16B3C-DF32-4637-B036-FEDBC814B838}" type="presParOf" srcId="{B6D04CE7-0E76-4CCC-8DD2-47DD075BC993}" destId="{ADF5DE72-DDB4-4D8D-BC5F-74384C355864}" srcOrd="2" destOrd="0" presId="urn:microsoft.com/office/officeart/2005/8/layout/orgChart1"/>
    <dgm:cxn modelId="{7FB27978-BAE9-4740-942C-8A821755E949}" type="presParOf" srcId="{B619C55F-B42B-4D97-8C26-E5E8CFCC6BED}" destId="{03A82A34-8B95-4EF3-AE4B-65D9BFAD8760}" srcOrd="26" destOrd="0" presId="urn:microsoft.com/office/officeart/2005/8/layout/orgChart1"/>
    <dgm:cxn modelId="{A5687C09-3944-4809-BDD1-38C3ED5F20D2}" type="presParOf" srcId="{B619C55F-B42B-4D97-8C26-E5E8CFCC6BED}" destId="{5B8C5AE4-515C-41B7-B664-8E871475DDF8}" srcOrd="27" destOrd="0" presId="urn:microsoft.com/office/officeart/2005/8/layout/orgChart1"/>
    <dgm:cxn modelId="{A2EB7DF0-C7B9-4F94-8E70-AF540E973BE5}" type="presParOf" srcId="{5B8C5AE4-515C-41B7-B664-8E871475DDF8}" destId="{876FD93D-0349-4E8F-AD26-317BF3F355F3}" srcOrd="0" destOrd="0" presId="urn:microsoft.com/office/officeart/2005/8/layout/orgChart1"/>
    <dgm:cxn modelId="{DAADE70C-DAA8-4F5D-8701-C405EA9F0391}" type="presParOf" srcId="{876FD93D-0349-4E8F-AD26-317BF3F355F3}" destId="{DA431A35-CB26-4828-9DE3-4C0BCA866149}" srcOrd="0" destOrd="0" presId="urn:microsoft.com/office/officeart/2005/8/layout/orgChart1"/>
    <dgm:cxn modelId="{6193F164-0704-4A86-BFE6-D6DE63F19B1A}" type="presParOf" srcId="{876FD93D-0349-4E8F-AD26-317BF3F355F3}" destId="{FA5526FC-A08A-4FCF-9CFA-3680FE1B2353}" srcOrd="1" destOrd="0" presId="urn:microsoft.com/office/officeart/2005/8/layout/orgChart1"/>
    <dgm:cxn modelId="{2F9EBD22-DFFF-456E-97EC-282664134AD6}" type="presParOf" srcId="{5B8C5AE4-515C-41B7-B664-8E871475DDF8}" destId="{2E34A75E-E827-45ED-BB54-FAE9246280CF}" srcOrd="1" destOrd="0" presId="urn:microsoft.com/office/officeart/2005/8/layout/orgChart1"/>
    <dgm:cxn modelId="{1A7A7B38-A0FE-44A0-9ADC-8A99648BCE4A}" type="presParOf" srcId="{5B8C5AE4-515C-41B7-B664-8E871475DDF8}" destId="{7B18C738-A429-4392-9EF0-6302AF0EF320}" srcOrd="2" destOrd="0" presId="urn:microsoft.com/office/officeart/2005/8/layout/orgChart1"/>
    <dgm:cxn modelId="{E9B317E8-1391-47DC-AA54-0CE10E9373E5}" type="presParOf" srcId="{B619C55F-B42B-4D97-8C26-E5E8CFCC6BED}" destId="{C736CC4C-5138-44D9-9DC9-CFF5721FCA9B}" srcOrd="28" destOrd="0" presId="urn:microsoft.com/office/officeart/2005/8/layout/orgChart1"/>
    <dgm:cxn modelId="{A991D8E1-1C2E-4E75-9748-A658BD7A745B}" type="presParOf" srcId="{B619C55F-B42B-4D97-8C26-E5E8CFCC6BED}" destId="{E6551C97-A25C-48CC-9F8E-7F34A4C48B3A}" srcOrd="29" destOrd="0" presId="urn:microsoft.com/office/officeart/2005/8/layout/orgChart1"/>
    <dgm:cxn modelId="{E7FAB3A7-5961-4D01-98DD-4A176660E72A}" type="presParOf" srcId="{E6551C97-A25C-48CC-9F8E-7F34A4C48B3A}" destId="{EC655CB1-3D45-4BDD-88A0-2371EE0D14B4}" srcOrd="0" destOrd="0" presId="urn:microsoft.com/office/officeart/2005/8/layout/orgChart1"/>
    <dgm:cxn modelId="{30CB3E42-6D23-49C4-8923-E2C8B424368E}" type="presParOf" srcId="{EC655CB1-3D45-4BDD-88A0-2371EE0D14B4}" destId="{1FE98114-1B2A-4EF6-8AFF-8DADC6EF6EE6}" srcOrd="0" destOrd="0" presId="urn:microsoft.com/office/officeart/2005/8/layout/orgChart1"/>
    <dgm:cxn modelId="{76F4D43C-E4E9-46B9-AC5A-56B1CED542FE}" type="presParOf" srcId="{EC655CB1-3D45-4BDD-88A0-2371EE0D14B4}" destId="{C9300BB7-0E37-4223-92AD-42C2B6816FB2}" srcOrd="1" destOrd="0" presId="urn:microsoft.com/office/officeart/2005/8/layout/orgChart1"/>
    <dgm:cxn modelId="{F49DED41-F099-4BB3-BF4B-382F322CDA8F}" type="presParOf" srcId="{E6551C97-A25C-48CC-9F8E-7F34A4C48B3A}" destId="{162B93D1-153E-4F8A-B3DA-9FABC8FE026B}" srcOrd="1" destOrd="0" presId="urn:microsoft.com/office/officeart/2005/8/layout/orgChart1"/>
    <dgm:cxn modelId="{E86861C2-B9C5-4978-99F6-8649CEB9DF08}" type="presParOf" srcId="{E6551C97-A25C-48CC-9F8E-7F34A4C48B3A}" destId="{2B4A4AB7-E9DF-4344-86CE-E002FD92B1AD}" srcOrd="2" destOrd="0" presId="urn:microsoft.com/office/officeart/2005/8/layout/orgChart1"/>
    <dgm:cxn modelId="{1F929CF8-4BBD-4AAE-A9D3-1B0B25F3F785}" type="presParOf" srcId="{892BD27C-6885-4E5E-AA23-56DB2FE4F932}" destId="{EF4A6576-D239-496F-89D3-0B9833B50BF0}" srcOrd="2" destOrd="0" presId="urn:microsoft.com/office/officeart/2005/8/layout/orgChart1"/>
    <dgm:cxn modelId="{5806ABB4-05B0-47E8-8661-9615E28F081F}" type="presParOf" srcId="{996901BC-AFB6-40AB-B90E-AF6864E94726}" destId="{FE852C0D-8795-4562-9BFC-C22D8E73B417}" srcOrd="2" destOrd="0" presId="urn:microsoft.com/office/officeart/2005/8/layout/orgChart1"/>
    <dgm:cxn modelId="{46D68610-59E8-4CE4-81AA-92C9CC713FA4}" type="presParOf" srcId="{996901BC-AFB6-40AB-B90E-AF6864E94726}" destId="{1467B5BC-E423-4773-8A9D-7D2A0919B0D3}" srcOrd="3" destOrd="0" presId="urn:microsoft.com/office/officeart/2005/8/layout/orgChart1"/>
    <dgm:cxn modelId="{6AC5CD22-2841-4C02-BE21-660DD9199750}" type="presParOf" srcId="{1467B5BC-E423-4773-8A9D-7D2A0919B0D3}" destId="{CACE7BE5-3ACB-4DFB-A7C8-39A98831470A}" srcOrd="0" destOrd="0" presId="urn:microsoft.com/office/officeart/2005/8/layout/orgChart1"/>
    <dgm:cxn modelId="{1A0DE7D8-6B4D-45C5-83D1-8A5FAF4C9BA7}" type="presParOf" srcId="{CACE7BE5-3ACB-4DFB-A7C8-39A98831470A}" destId="{20D10590-ACA6-4388-8B1A-E262944B4C4D}" srcOrd="0" destOrd="0" presId="urn:microsoft.com/office/officeart/2005/8/layout/orgChart1"/>
    <dgm:cxn modelId="{126E6D49-7FE2-43B9-B779-F0CD1027800B}" type="presParOf" srcId="{CACE7BE5-3ACB-4DFB-A7C8-39A98831470A}" destId="{B99A1200-8155-41F0-8D86-079604ECDBFA}" srcOrd="1" destOrd="0" presId="urn:microsoft.com/office/officeart/2005/8/layout/orgChart1"/>
    <dgm:cxn modelId="{32E740C6-1BB9-4D86-9C85-6386D817D697}" type="presParOf" srcId="{1467B5BC-E423-4773-8A9D-7D2A0919B0D3}" destId="{F005AFC6-6C05-4173-BD77-37452231D580}" srcOrd="1" destOrd="0" presId="urn:microsoft.com/office/officeart/2005/8/layout/orgChart1"/>
    <dgm:cxn modelId="{EB7D9557-415D-4F00-A978-9D6A57DD9DA9}" type="presParOf" srcId="{F005AFC6-6C05-4173-BD77-37452231D580}" destId="{E8B16AD9-A336-4F53-85AF-C63101A295EE}" srcOrd="0" destOrd="0" presId="urn:microsoft.com/office/officeart/2005/8/layout/orgChart1"/>
    <dgm:cxn modelId="{DDB9E06F-D8EB-4458-A2F1-6968BDF12430}" type="presParOf" srcId="{F005AFC6-6C05-4173-BD77-37452231D580}" destId="{F68709CE-7632-4EC7-AA54-525436AC29A4}" srcOrd="1" destOrd="0" presId="urn:microsoft.com/office/officeart/2005/8/layout/orgChart1"/>
    <dgm:cxn modelId="{2072A210-5BF8-4988-9235-A65F0B508B97}" type="presParOf" srcId="{F68709CE-7632-4EC7-AA54-525436AC29A4}" destId="{79ED941D-4A06-4F12-B22D-A45930F66796}" srcOrd="0" destOrd="0" presId="urn:microsoft.com/office/officeart/2005/8/layout/orgChart1"/>
    <dgm:cxn modelId="{9A7AABA3-B7C4-4EDA-865B-11E1F57A8120}" type="presParOf" srcId="{79ED941D-4A06-4F12-B22D-A45930F66796}" destId="{CE50BDA8-1E81-4937-A972-5FEE0AE40E91}" srcOrd="0" destOrd="0" presId="urn:microsoft.com/office/officeart/2005/8/layout/orgChart1"/>
    <dgm:cxn modelId="{FFCAD537-1A78-4EA9-A6B4-D58C8B0E2215}" type="presParOf" srcId="{79ED941D-4A06-4F12-B22D-A45930F66796}" destId="{7FF5AF83-3C0B-4D43-8CA2-7392BB8F16C2}" srcOrd="1" destOrd="0" presId="urn:microsoft.com/office/officeart/2005/8/layout/orgChart1"/>
    <dgm:cxn modelId="{EBEE2395-71D6-44F8-BCE1-ED930CCA9715}" type="presParOf" srcId="{F68709CE-7632-4EC7-AA54-525436AC29A4}" destId="{383B7307-6486-4A18-B7D2-AF78F33A322C}" srcOrd="1" destOrd="0" presId="urn:microsoft.com/office/officeart/2005/8/layout/orgChart1"/>
    <dgm:cxn modelId="{88B45C0A-3EF2-477A-B5B5-CC678E40ADDF}" type="presParOf" srcId="{F68709CE-7632-4EC7-AA54-525436AC29A4}" destId="{C3F998F1-1050-4EE2-B499-39044CC4F5CD}" srcOrd="2" destOrd="0" presId="urn:microsoft.com/office/officeart/2005/8/layout/orgChart1"/>
    <dgm:cxn modelId="{DB13C468-5047-4CD0-BDD3-C2D4D70B5124}" type="presParOf" srcId="{1467B5BC-E423-4773-8A9D-7D2A0919B0D3}" destId="{D694A2B5-8E9E-44B2-922A-70C327CE6BD7}" srcOrd="2" destOrd="0" presId="urn:microsoft.com/office/officeart/2005/8/layout/orgChart1"/>
    <dgm:cxn modelId="{DAE74E93-C1AD-4B3A-B491-612BEE704C94}" type="presParOf" srcId="{996901BC-AFB6-40AB-B90E-AF6864E94726}" destId="{54A963C9-06FC-4BD7-86A6-31FFB33D7762}" srcOrd="4" destOrd="0" presId="urn:microsoft.com/office/officeart/2005/8/layout/orgChart1"/>
    <dgm:cxn modelId="{C435DFC3-351C-4674-92CC-68DD5EFFC0D8}" type="presParOf" srcId="{996901BC-AFB6-40AB-B90E-AF6864E94726}" destId="{6AC90DED-DF06-40C4-A4AE-DB90F2BCC968}" srcOrd="5" destOrd="0" presId="urn:microsoft.com/office/officeart/2005/8/layout/orgChart1"/>
    <dgm:cxn modelId="{1370FF14-A0EE-4E98-9CBF-F85D27B3C94E}" type="presParOf" srcId="{6AC90DED-DF06-40C4-A4AE-DB90F2BCC968}" destId="{25BADB66-92EC-4FBA-A035-A7DC692A30B8}" srcOrd="0" destOrd="0" presId="urn:microsoft.com/office/officeart/2005/8/layout/orgChart1"/>
    <dgm:cxn modelId="{1F50E6E5-709C-47E2-8A2E-BBE69F06FA0B}" type="presParOf" srcId="{25BADB66-92EC-4FBA-A035-A7DC692A30B8}" destId="{7C8940C1-789E-4E77-8033-FB3345E9368F}" srcOrd="0" destOrd="0" presId="urn:microsoft.com/office/officeart/2005/8/layout/orgChart1"/>
    <dgm:cxn modelId="{56F61576-F8A2-4476-B264-D8E6982E78AB}" type="presParOf" srcId="{25BADB66-92EC-4FBA-A035-A7DC692A30B8}" destId="{B28156C3-2B32-4C4E-B145-5E40D2F8AE6A}" srcOrd="1" destOrd="0" presId="urn:microsoft.com/office/officeart/2005/8/layout/orgChart1"/>
    <dgm:cxn modelId="{237CBFD6-B737-4085-BE19-2851E8546D7A}" type="presParOf" srcId="{6AC90DED-DF06-40C4-A4AE-DB90F2BCC968}" destId="{AAE6BB09-7188-4B6C-8960-0A376930536A}" srcOrd="1" destOrd="0" presId="urn:microsoft.com/office/officeart/2005/8/layout/orgChart1"/>
    <dgm:cxn modelId="{8A18C360-B0E7-4562-AB20-EC0DAAB2E15B}" type="presParOf" srcId="{AAE6BB09-7188-4B6C-8960-0A376930536A}" destId="{CE381D9E-D3AC-4B79-907E-394EC3D44D9C}" srcOrd="0" destOrd="0" presId="urn:microsoft.com/office/officeart/2005/8/layout/orgChart1"/>
    <dgm:cxn modelId="{FA4F7997-F55B-4882-B115-8AE9481B77E1}" type="presParOf" srcId="{AAE6BB09-7188-4B6C-8960-0A376930536A}" destId="{37D440B2-E2B9-4DE3-82CA-BD08C426CF33}" srcOrd="1" destOrd="0" presId="urn:microsoft.com/office/officeart/2005/8/layout/orgChart1"/>
    <dgm:cxn modelId="{971C5B2A-294B-49EC-95FB-95FAE8FD4C0B}" type="presParOf" srcId="{37D440B2-E2B9-4DE3-82CA-BD08C426CF33}" destId="{7A37DCA1-3F22-4982-B4CD-EB7387204A48}" srcOrd="0" destOrd="0" presId="urn:microsoft.com/office/officeart/2005/8/layout/orgChart1"/>
    <dgm:cxn modelId="{DDD8CD49-A055-46CD-BC51-30CB4CCA2F9B}" type="presParOf" srcId="{7A37DCA1-3F22-4982-B4CD-EB7387204A48}" destId="{4462908A-B145-46BC-BE0D-73AB770A77FE}" srcOrd="0" destOrd="0" presId="urn:microsoft.com/office/officeart/2005/8/layout/orgChart1"/>
    <dgm:cxn modelId="{6FEC7CC1-B6E5-4A87-922F-7BD600A2E67F}" type="presParOf" srcId="{7A37DCA1-3F22-4982-B4CD-EB7387204A48}" destId="{410D78AB-CF2E-4946-B31E-55443BF75D34}" srcOrd="1" destOrd="0" presId="urn:microsoft.com/office/officeart/2005/8/layout/orgChart1"/>
    <dgm:cxn modelId="{28E6B26B-C222-43FB-9F1A-9F0C1D853000}" type="presParOf" srcId="{37D440B2-E2B9-4DE3-82CA-BD08C426CF33}" destId="{BB85117F-18F3-47FD-A343-A14BF858A46A}" srcOrd="1" destOrd="0" presId="urn:microsoft.com/office/officeart/2005/8/layout/orgChart1"/>
    <dgm:cxn modelId="{09560106-B827-412E-972F-99AC03928795}" type="presParOf" srcId="{37D440B2-E2B9-4DE3-82CA-BD08C426CF33}" destId="{F5B28BBB-DD71-4187-BFD5-145E9690BF54}" srcOrd="2" destOrd="0" presId="urn:microsoft.com/office/officeart/2005/8/layout/orgChart1"/>
    <dgm:cxn modelId="{9D1C6258-0E40-454F-98C4-6D4582601A39}" type="presParOf" srcId="{AAE6BB09-7188-4B6C-8960-0A376930536A}" destId="{90DC120B-A52B-4577-8A42-D4F505DEFA3A}" srcOrd="2" destOrd="0" presId="urn:microsoft.com/office/officeart/2005/8/layout/orgChart1"/>
    <dgm:cxn modelId="{2C9B7D4E-7279-412E-A6BF-97912207DFE6}" type="presParOf" srcId="{AAE6BB09-7188-4B6C-8960-0A376930536A}" destId="{C55194AF-85BB-4558-8108-636EC36D8181}" srcOrd="3" destOrd="0" presId="urn:microsoft.com/office/officeart/2005/8/layout/orgChart1"/>
    <dgm:cxn modelId="{D829E5DB-9489-44A1-AD85-A3CC6EA6A623}" type="presParOf" srcId="{C55194AF-85BB-4558-8108-636EC36D8181}" destId="{13236D82-A136-4924-8FB3-8E9AB196EF0B}" srcOrd="0" destOrd="0" presId="urn:microsoft.com/office/officeart/2005/8/layout/orgChart1"/>
    <dgm:cxn modelId="{73BF8190-A39B-4A5B-BE39-79A62F79316C}" type="presParOf" srcId="{13236D82-A136-4924-8FB3-8E9AB196EF0B}" destId="{83B11FCB-3E02-4386-B53B-CCA5BD90959A}" srcOrd="0" destOrd="0" presId="urn:microsoft.com/office/officeart/2005/8/layout/orgChart1"/>
    <dgm:cxn modelId="{DE879E7C-C140-4219-84C7-48F68FD0EA13}" type="presParOf" srcId="{13236D82-A136-4924-8FB3-8E9AB196EF0B}" destId="{65CF2B22-2A5E-4040-A3C7-4B80F0220FE9}" srcOrd="1" destOrd="0" presId="urn:microsoft.com/office/officeart/2005/8/layout/orgChart1"/>
    <dgm:cxn modelId="{98C30D08-B63F-4406-A1BC-EAEFB8A9B662}" type="presParOf" srcId="{C55194AF-85BB-4558-8108-636EC36D8181}" destId="{0ED4E8BB-CDD9-410C-A68F-085D0A605DD9}" srcOrd="1" destOrd="0" presId="urn:microsoft.com/office/officeart/2005/8/layout/orgChart1"/>
    <dgm:cxn modelId="{2451C50B-2FAB-4BB0-9747-7DA3AA2E2854}" type="presParOf" srcId="{C55194AF-85BB-4558-8108-636EC36D8181}" destId="{44DB81B4-C2B2-4532-B477-70BBB911E8E7}" srcOrd="2" destOrd="0" presId="urn:microsoft.com/office/officeart/2005/8/layout/orgChart1"/>
    <dgm:cxn modelId="{25F4888D-2B0E-4CE0-A156-11881AF40501}" type="presParOf" srcId="{AAE6BB09-7188-4B6C-8960-0A376930536A}" destId="{B2E885E4-F211-4D82-98E2-0CC581B18949}" srcOrd="4" destOrd="0" presId="urn:microsoft.com/office/officeart/2005/8/layout/orgChart1"/>
    <dgm:cxn modelId="{C4B66137-867F-42C1-BEBE-54680F55589A}" type="presParOf" srcId="{AAE6BB09-7188-4B6C-8960-0A376930536A}" destId="{1F901A47-EC01-4206-8258-CE484D53DE72}" srcOrd="5" destOrd="0" presId="urn:microsoft.com/office/officeart/2005/8/layout/orgChart1"/>
    <dgm:cxn modelId="{1C186530-ABC0-4ECA-B055-DE78D51D9FA4}" type="presParOf" srcId="{1F901A47-EC01-4206-8258-CE484D53DE72}" destId="{40A603D3-2441-47C0-B099-6859984E4F0B}" srcOrd="0" destOrd="0" presId="urn:microsoft.com/office/officeart/2005/8/layout/orgChart1"/>
    <dgm:cxn modelId="{01415B9C-5E9F-4841-93C2-968BAD54FF16}" type="presParOf" srcId="{40A603D3-2441-47C0-B099-6859984E4F0B}" destId="{7CF16B26-1831-46C8-8465-142ACBC4B1B8}" srcOrd="0" destOrd="0" presId="urn:microsoft.com/office/officeart/2005/8/layout/orgChart1"/>
    <dgm:cxn modelId="{6E117EC4-7091-4AB1-8FF1-E705D3D33624}" type="presParOf" srcId="{40A603D3-2441-47C0-B099-6859984E4F0B}" destId="{8ADEF5CE-EA71-4893-A942-4564AC7DD5CE}" srcOrd="1" destOrd="0" presId="urn:microsoft.com/office/officeart/2005/8/layout/orgChart1"/>
    <dgm:cxn modelId="{17DA30E9-98B6-4FD7-A5B7-36984A711F9F}" type="presParOf" srcId="{1F901A47-EC01-4206-8258-CE484D53DE72}" destId="{CAB00FCF-F822-4740-A384-FC5979725909}" srcOrd="1" destOrd="0" presId="urn:microsoft.com/office/officeart/2005/8/layout/orgChart1"/>
    <dgm:cxn modelId="{ADB34505-550B-4D77-B2F6-B750FEF83970}" type="presParOf" srcId="{1F901A47-EC01-4206-8258-CE484D53DE72}" destId="{C3C34BC9-CDB8-4DD9-9DA3-729112A38D92}" srcOrd="2" destOrd="0" presId="urn:microsoft.com/office/officeart/2005/8/layout/orgChart1"/>
    <dgm:cxn modelId="{24219F3C-580D-4BAE-B1DC-1335073E07B7}" type="presParOf" srcId="{6AC90DED-DF06-40C4-A4AE-DB90F2BCC968}" destId="{7AAFD10D-5D2D-4FCD-80D9-6ED1D70CD733}" srcOrd="2" destOrd="0" presId="urn:microsoft.com/office/officeart/2005/8/layout/orgChart1"/>
    <dgm:cxn modelId="{E47CBDD0-90E1-4A31-B12A-8BE2D8566BE6}" type="presParOf" srcId="{996901BC-AFB6-40AB-B90E-AF6864E94726}" destId="{ABC3E3F0-776E-4691-9B33-1C5CB18A6E14}" srcOrd="6" destOrd="0" presId="urn:microsoft.com/office/officeart/2005/8/layout/orgChart1"/>
    <dgm:cxn modelId="{C94D7548-0B64-44E7-81FC-1B65DF830287}" type="presParOf" srcId="{996901BC-AFB6-40AB-B90E-AF6864E94726}" destId="{69F2618A-48D6-4ED5-80B7-4E75ADE07310}" srcOrd="7" destOrd="0" presId="urn:microsoft.com/office/officeart/2005/8/layout/orgChart1"/>
    <dgm:cxn modelId="{2A264CA1-833F-494B-925F-79BA02E7C660}" type="presParOf" srcId="{69F2618A-48D6-4ED5-80B7-4E75ADE07310}" destId="{C2D0B037-0A79-49CD-B2B5-88363F943990}" srcOrd="0" destOrd="0" presId="urn:microsoft.com/office/officeart/2005/8/layout/orgChart1"/>
    <dgm:cxn modelId="{47F46A0F-103A-4001-A2FD-9A1FC6EB22A0}" type="presParOf" srcId="{C2D0B037-0A79-49CD-B2B5-88363F943990}" destId="{8C3A0E83-9E4D-42AD-9F74-DEF51A432CA2}" srcOrd="0" destOrd="0" presId="urn:microsoft.com/office/officeart/2005/8/layout/orgChart1"/>
    <dgm:cxn modelId="{1CE571E2-2AC4-463C-8544-1BFDCFF09E98}" type="presParOf" srcId="{C2D0B037-0A79-49CD-B2B5-88363F943990}" destId="{BD74CB8F-5396-4DAC-A222-008B91FB8F0B}" srcOrd="1" destOrd="0" presId="urn:microsoft.com/office/officeart/2005/8/layout/orgChart1"/>
    <dgm:cxn modelId="{00F5E491-5689-4D3C-8921-FF763DB89D8B}" type="presParOf" srcId="{69F2618A-48D6-4ED5-80B7-4E75ADE07310}" destId="{D81180BA-F5C6-434D-8EC3-E11ABB1119C9}" srcOrd="1" destOrd="0" presId="urn:microsoft.com/office/officeart/2005/8/layout/orgChart1"/>
    <dgm:cxn modelId="{CFF6553C-3998-4BB1-B6B1-DF40ED8C7ECE}" type="presParOf" srcId="{D81180BA-F5C6-434D-8EC3-E11ABB1119C9}" destId="{68B230AF-A5EF-4613-BA42-9D197FA01F43}" srcOrd="0" destOrd="0" presId="urn:microsoft.com/office/officeart/2005/8/layout/orgChart1"/>
    <dgm:cxn modelId="{F543F876-296A-44D7-8CA7-C39E6C97B31A}" type="presParOf" srcId="{D81180BA-F5C6-434D-8EC3-E11ABB1119C9}" destId="{04E3A290-1DAA-4F68-A369-C7497FD683A1}" srcOrd="1" destOrd="0" presId="urn:microsoft.com/office/officeart/2005/8/layout/orgChart1"/>
    <dgm:cxn modelId="{EC1625E7-6899-4B78-9F7E-DCBB2A8498B7}" type="presParOf" srcId="{04E3A290-1DAA-4F68-A369-C7497FD683A1}" destId="{F5D263C5-8B9B-4490-91B4-81ECEF094D53}" srcOrd="0" destOrd="0" presId="urn:microsoft.com/office/officeart/2005/8/layout/orgChart1"/>
    <dgm:cxn modelId="{C8F28D17-4E90-4E80-A442-3F16509F4ADC}" type="presParOf" srcId="{F5D263C5-8B9B-4490-91B4-81ECEF094D53}" destId="{7A5B2BE7-9226-4DFC-8BE9-3305DAFF6EC2}" srcOrd="0" destOrd="0" presId="urn:microsoft.com/office/officeart/2005/8/layout/orgChart1"/>
    <dgm:cxn modelId="{8D3270E8-1755-4442-87FE-01740BF5E3B5}" type="presParOf" srcId="{F5D263C5-8B9B-4490-91B4-81ECEF094D53}" destId="{B56CA5B1-2F87-426E-824B-0EEDC4973B9B}" srcOrd="1" destOrd="0" presId="urn:microsoft.com/office/officeart/2005/8/layout/orgChart1"/>
    <dgm:cxn modelId="{75158DA1-391D-4412-A53A-F4A714CB89AD}" type="presParOf" srcId="{04E3A290-1DAA-4F68-A369-C7497FD683A1}" destId="{391C66C8-FFDD-4985-A341-08458A4C8C7C}" srcOrd="1" destOrd="0" presId="urn:microsoft.com/office/officeart/2005/8/layout/orgChart1"/>
    <dgm:cxn modelId="{6637CAD5-E955-4CDA-9EC6-C4E2230BE74F}" type="presParOf" srcId="{04E3A290-1DAA-4F68-A369-C7497FD683A1}" destId="{3E1519A1-AACF-482C-A981-44A25B8CB500}" srcOrd="2" destOrd="0" presId="urn:microsoft.com/office/officeart/2005/8/layout/orgChart1"/>
    <dgm:cxn modelId="{EBD892E6-A4C4-4164-82BA-26D181AB1FE9}" type="presParOf" srcId="{69F2618A-48D6-4ED5-80B7-4E75ADE07310}" destId="{7FF1A8AB-4E17-49D2-925D-2749D9BC45C6}" srcOrd="2" destOrd="0" presId="urn:microsoft.com/office/officeart/2005/8/layout/orgChart1"/>
    <dgm:cxn modelId="{05FB30DE-E269-475D-98F6-500C34ACAB77}" type="presParOf" srcId="{996901BC-AFB6-40AB-B90E-AF6864E94726}" destId="{FF84206C-A450-41D6-B9FC-F4808492C4AD}" srcOrd="8" destOrd="0" presId="urn:microsoft.com/office/officeart/2005/8/layout/orgChart1"/>
    <dgm:cxn modelId="{218E9D02-3AD7-475F-8EDA-8BC2BDD829AF}" type="presParOf" srcId="{996901BC-AFB6-40AB-B90E-AF6864E94726}" destId="{327A182D-CEB8-42A2-992A-F662F742580A}" srcOrd="9" destOrd="0" presId="urn:microsoft.com/office/officeart/2005/8/layout/orgChart1"/>
    <dgm:cxn modelId="{57DBF610-D93F-477F-8868-50EE57447324}" type="presParOf" srcId="{327A182D-CEB8-42A2-992A-F662F742580A}" destId="{4A89BB99-3370-497B-BA7E-9FE4E89DA14A}" srcOrd="0" destOrd="0" presId="urn:microsoft.com/office/officeart/2005/8/layout/orgChart1"/>
    <dgm:cxn modelId="{B3B637CD-F3EA-418C-9534-2483457D4561}" type="presParOf" srcId="{4A89BB99-3370-497B-BA7E-9FE4E89DA14A}" destId="{9D23222A-B28C-4744-88C0-4E6C8A9CCBCE}" srcOrd="0" destOrd="0" presId="urn:microsoft.com/office/officeart/2005/8/layout/orgChart1"/>
    <dgm:cxn modelId="{EA1CADB3-4126-4DFE-8649-3B9D5E2EFF7A}" type="presParOf" srcId="{4A89BB99-3370-497B-BA7E-9FE4E89DA14A}" destId="{F2B6CB91-FADD-4F8F-A198-2B47944C18AC}" srcOrd="1" destOrd="0" presId="urn:microsoft.com/office/officeart/2005/8/layout/orgChart1"/>
    <dgm:cxn modelId="{622F60D6-167A-4CEC-8A9A-6C2CC0155A41}" type="presParOf" srcId="{327A182D-CEB8-42A2-992A-F662F742580A}" destId="{CD50F02E-ADE3-41E4-B9C3-0560E3F4C75D}" srcOrd="1" destOrd="0" presId="urn:microsoft.com/office/officeart/2005/8/layout/orgChart1"/>
    <dgm:cxn modelId="{46DAE1C3-2C67-4CB5-92A5-C9E340BB506E}" type="presParOf" srcId="{CD50F02E-ADE3-41E4-B9C3-0560E3F4C75D}" destId="{45A1A3FC-9F26-4260-9B2B-F17516897E89}" srcOrd="0" destOrd="0" presId="urn:microsoft.com/office/officeart/2005/8/layout/orgChart1"/>
    <dgm:cxn modelId="{7F543FF4-6093-4A39-AA51-EBBC06769DE3}" type="presParOf" srcId="{CD50F02E-ADE3-41E4-B9C3-0560E3F4C75D}" destId="{FD51B4C6-2B80-4D60-B18F-668FBE1EB9F1}" srcOrd="1" destOrd="0" presId="urn:microsoft.com/office/officeart/2005/8/layout/orgChart1"/>
    <dgm:cxn modelId="{920FDF0E-2FF6-46DB-96B8-97EF297C8297}" type="presParOf" srcId="{FD51B4C6-2B80-4D60-B18F-668FBE1EB9F1}" destId="{D88DAB20-DA76-4920-AC12-9AFC1E5B661B}" srcOrd="0" destOrd="0" presId="urn:microsoft.com/office/officeart/2005/8/layout/orgChart1"/>
    <dgm:cxn modelId="{3EF84D2D-CE8D-41A6-8358-B68001AA32C4}" type="presParOf" srcId="{D88DAB20-DA76-4920-AC12-9AFC1E5B661B}" destId="{AA095D8A-12AC-40AC-B474-6F15A958B5F5}" srcOrd="0" destOrd="0" presId="urn:microsoft.com/office/officeart/2005/8/layout/orgChart1"/>
    <dgm:cxn modelId="{C897A1C6-6683-4940-ACA9-39A86748AB2B}" type="presParOf" srcId="{D88DAB20-DA76-4920-AC12-9AFC1E5B661B}" destId="{7D22C9DB-7CD3-40A6-AA0E-848C7DE2B4AA}" srcOrd="1" destOrd="0" presId="urn:microsoft.com/office/officeart/2005/8/layout/orgChart1"/>
    <dgm:cxn modelId="{E341DF7F-E363-4E36-95F6-7F47AE973249}" type="presParOf" srcId="{FD51B4C6-2B80-4D60-B18F-668FBE1EB9F1}" destId="{AFBA43A1-3FB8-4E85-A95A-FBC95EC5783F}" srcOrd="1" destOrd="0" presId="urn:microsoft.com/office/officeart/2005/8/layout/orgChart1"/>
    <dgm:cxn modelId="{A004035E-8136-4DA6-9FCF-8BE5C79E90A3}" type="presParOf" srcId="{FD51B4C6-2B80-4D60-B18F-668FBE1EB9F1}" destId="{567E5416-600C-4052-BAAF-984C02C63737}" srcOrd="2" destOrd="0" presId="urn:microsoft.com/office/officeart/2005/8/layout/orgChart1"/>
    <dgm:cxn modelId="{939FD6C5-F09A-4C39-AB92-1A43968A72D6}" type="presParOf" srcId="{CD50F02E-ADE3-41E4-B9C3-0560E3F4C75D}" destId="{FEF2B81C-737F-47DD-8D9B-B78A36F466BB}" srcOrd="2" destOrd="0" presId="urn:microsoft.com/office/officeart/2005/8/layout/orgChart1"/>
    <dgm:cxn modelId="{A044B6C1-A7F8-4061-A63B-E51C7183B1CE}" type="presParOf" srcId="{CD50F02E-ADE3-41E4-B9C3-0560E3F4C75D}" destId="{ED85BDD3-893C-4C35-AD8A-2F91520D38A1}" srcOrd="3" destOrd="0" presId="urn:microsoft.com/office/officeart/2005/8/layout/orgChart1"/>
    <dgm:cxn modelId="{2415EF13-C6CE-4DE6-AFFB-CFE68255485D}" type="presParOf" srcId="{ED85BDD3-893C-4C35-AD8A-2F91520D38A1}" destId="{0EFF7281-AA83-42AF-9636-DA1A932DA5F0}" srcOrd="0" destOrd="0" presId="urn:microsoft.com/office/officeart/2005/8/layout/orgChart1"/>
    <dgm:cxn modelId="{C1CB296F-2A1F-4E60-A04C-CB257660C058}" type="presParOf" srcId="{0EFF7281-AA83-42AF-9636-DA1A932DA5F0}" destId="{43E714CA-5FEB-45B2-A42C-8AC8B7AEBBB4}" srcOrd="0" destOrd="0" presId="urn:microsoft.com/office/officeart/2005/8/layout/orgChart1"/>
    <dgm:cxn modelId="{A186FF4E-9915-44FE-A51F-D61CCC4A147D}" type="presParOf" srcId="{0EFF7281-AA83-42AF-9636-DA1A932DA5F0}" destId="{DA4A58F2-8AEC-4CB2-AAE1-ED92138395F7}" srcOrd="1" destOrd="0" presId="urn:microsoft.com/office/officeart/2005/8/layout/orgChart1"/>
    <dgm:cxn modelId="{9F669E62-2E2E-4E1E-85B0-28D95BE26BA8}" type="presParOf" srcId="{ED85BDD3-893C-4C35-AD8A-2F91520D38A1}" destId="{FDADE47F-4801-4DD6-9D85-33A8C35AC233}" srcOrd="1" destOrd="0" presId="urn:microsoft.com/office/officeart/2005/8/layout/orgChart1"/>
    <dgm:cxn modelId="{B470FCEF-81E1-4126-BE8F-EDDB2CA178B6}" type="presParOf" srcId="{ED85BDD3-893C-4C35-AD8A-2F91520D38A1}" destId="{F1D8A986-A4EC-4DB5-9755-B9CBDA5BB6BD}" srcOrd="2" destOrd="0" presId="urn:microsoft.com/office/officeart/2005/8/layout/orgChart1"/>
    <dgm:cxn modelId="{26388205-BDD4-4A62-803C-923684BDCDE3}" type="presParOf" srcId="{CD50F02E-ADE3-41E4-B9C3-0560E3F4C75D}" destId="{77EBC734-FB34-4FB7-BC8B-8C93828305EA}" srcOrd="4" destOrd="0" presId="urn:microsoft.com/office/officeart/2005/8/layout/orgChart1"/>
    <dgm:cxn modelId="{FD7E96B9-E522-4B73-82BA-D433ECA0BE4E}" type="presParOf" srcId="{CD50F02E-ADE3-41E4-B9C3-0560E3F4C75D}" destId="{3213DC30-FBA4-40D2-ADB4-1FE1B5F97E7C}" srcOrd="5" destOrd="0" presId="urn:microsoft.com/office/officeart/2005/8/layout/orgChart1"/>
    <dgm:cxn modelId="{49B4DF58-9E31-474E-954B-9DC64A97A35A}" type="presParOf" srcId="{3213DC30-FBA4-40D2-ADB4-1FE1B5F97E7C}" destId="{7E38EACA-63A2-438D-89AB-7DB32C005B45}" srcOrd="0" destOrd="0" presId="urn:microsoft.com/office/officeart/2005/8/layout/orgChart1"/>
    <dgm:cxn modelId="{C07FED12-A4DD-435D-902D-D332275CECA3}" type="presParOf" srcId="{7E38EACA-63A2-438D-89AB-7DB32C005B45}" destId="{647840DE-ABB3-4F20-99F4-C615307E2F27}" srcOrd="0" destOrd="0" presId="urn:microsoft.com/office/officeart/2005/8/layout/orgChart1"/>
    <dgm:cxn modelId="{24E546EB-EDBC-458B-8564-493CE9FE418A}" type="presParOf" srcId="{7E38EACA-63A2-438D-89AB-7DB32C005B45}" destId="{AC43421C-0C61-4588-8820-7EDD06FF4012}" srcOrd="1" destOrd="0" presId="urn:microsoft.com/office/officeart/2005/8/layout/orgChart1"/>
    <dgm:cxn modelId="{40A925AC-F035-4A59-BD86-75A376B4686A}" type="presParOf" srcId="{3213DC30-FBA4-40D2-ADB4-1FE1B5F97E7C}" destId="{B4B1D671-D370-47BB-974B-F0736D3BFE5C}" srcOrd="1" destOrd="0" presId="urn:microsoft.com/office/officeart/2005/8/layout/orgChart1"/>
    <dgm:cxn modelId="{AFA0CDE0-24C6-4A45-855A-2D6ECC4D44A4}" type="presParOf" srcId="{3213DC30-FBA4-40D2-ADB4-1FE1B5F97E7C}" destId="{8C7141A2-F801-4BD2-84C5-FFD6D626A3D8}" srcOrd="2" destOrd="0" presId="urn:microsoft.com/office/officeart/2005/8/layout/orgChart1"/>
    <dgm:cxn modelId="{6689F450-C5F2-4034-A7B8-A47FD891FE2C}" type="presParOf" srcId="{CD50F02E-ADE3-41E4-B9C3-0560E3F4C75D}" destId="{3ED59FA3-0E66-4926-B500-A218A2C6D8B1}" srcOrd="6" destOrd="0" presId="urn:microsoft.com/office/officeart/2005/8/layout/orgChart1"/>
    <dgm:cxn modelId="{15687CC9-9CF2-4BF2-90BA-9659E13A098F}" type="presParOf" srcId="{CD50F02E-ADE3-41E4-B9C3-0560E3F4C75D}" destId="{2A270F16-D5CD-40CA-A5DE-A105986D142B}" srcOrd="7" destOrd="0" presId="urn:microsoft.com/office/officeart/2005/8/layout/orgChart1"/>
    <dgm:cxn modelId="{A8AF0F44-1A93-46F3-A78C-84CA933CA917}" type="presParOf" srcId="{2A270F16-D5CD-40CA-A5DE-A105986D142B}" destId="{DD156CF4-FF4B-445E-B79A-33E88256045D}" srcOrd="0" destOrd="0" presId="urn:microsoft.com/office/officeart/2005/8/layout/orgChart1"/>
    <dgm:cxn modelId="{5EC758EF-CC0C-4DB7-8681-4D65A1ACC1A8}" type="presParOf" srcId="{DD156CF4-FF4B-445E-B79A-33E88256045D}" destId="{611D997F-C1A4-4864-A157-34124D26EB52}" srcOrd="0" destOrd="0" presId="urn:microsoft.com/office/officeart/2005/8/layout/orgChart1"/>
    <dgm:cxn modelId="{D10DF386-4507-4F54-99A0-C29BF3648D93}" type="presParOf" srcId="{DD156CF4-FF4B-445E-B79A-33E88256045D}" destId="{E1726319-7D0B-4A07-8E03-FAD86E96140E}" srcOrd="1" destOrd="0" presId="urn:microsoft.com/office/officeart/2005/8/layout/orgChart1"/>
    <dgm:cxn modelId="{9E728B84-D653-42C4-B54B-167A595DC073}" type="presParOf" srcId="{2A270F16-D5CD-40CA-A5DE-A105986D142B}" destId="{287E0D69-0DCB-40E0-A3FB-C996A533350A}" srcOrd="1" destOrd="0" presId="urn:microsoft.com/office/officeart/2005/8/layout/orgChart1"/>
    <dgm:cxn modelId="{9873276B-D650-4A00-AD0D-ACA335F795A6}" type="presParOf" srcId="{2A270F16-D5CD-40CA-A5DE-A105986D142B}" destId="{7A10F95D-222E-4737-9D60-9C276920D377}" srcOrd="2" destOrd="0" presId="urn:microsoft.com/office/officeart/2005/8/layout/orgChart1"/>
    <dgm:cxn modelId="{8D2C4CB6-910B-4365-9D4D-F28C77C57409}" type="presParOf" srcId="{327A182D-CEB8-42A2-992A-F662F742580A}" destId="{9AFEB650-5306-406F-BD0A-1AD04BDD0A39}" srcOrd="2" destOrd="0" presId="urn:microsoft.com/office/officeart/2005/8/layout/orgChart1"/>
    <dgm:cxn modelId="{354EAC72-17B6-4532-A935-12E7DFE9502E}" type="presParOf" srcId="{996901BC-AFB6-40AB-B90E-AF6864E94726}" destId="{F33574AC-9540-482B-ACF7-DBD1AEB95BF5}" srcOrd="10" destOrd="0" presId="urn:microsoft.com/office/officeart/2005/8/layout/orgChart1"/>
    <dgm:cxn modelId="{5A950588-5908-4F2D-B698-4B3D1E8AA696}" type="presParOf" srcId="{996901BC-AFB6-40AB-B90E-AF6864E94726}" destId="{AFE39082-D6BE-443E-A369-2EF8C443672F}" srcOrd="11" destOrd="0" presId="urn:microsoft.com/office/officeart/2005/8/layout/orgChart1"/>
    <dgm:cxn modelId="{6B6B3F65-1BB8-4218-8DCE-1CD7176DE81C}" type="presParOf" srcId="{AFE39082-D6BE-443E-A369-2EF8C443672F}" destId="{31AA66BD-4A3B-4D29-BC50-B36F5A252617}" srcOrd="0" destOrd="0" presId="urn:microsoft.com/office/officeart/2005/8/layout/orgChart1"/>
    <dgm:cxn modelId="{8F8027D1-3EF6-4992-8DCF-C82733B0C5EC}" type="presParOf" srcId="{31AA66BD-4A3B-4D29-BC50-B36F5A252617}" destId="{52317496-8DED-4D6F-81C7-0DCE6ACBDAA8}" srcOrd="0" destOrd="0" presId="urn:microsoft.com/office/officeart/2005/8/layout/orgChart1"/>
    <dgm:cxn modelId="{A7553C58-6353-4450-B45F-11CA446E1AAE}" type="presParOf" srcId="{31AA66BD-4A3B-4D29-BC50-B36F5A252617}" destId="{C105F60F-0780-400C-ADC4-697B8598FC46}" srcOrd="1" destOrd="0" presId="urn:microsoft.com/office/officeart/2005/8/layout/orgChart1"/>
    <dgm:cxn modelId="{9D7B8DA0-ADBA-4469-9F32-4DB0960302F7}" type="presParOf" srcId="{AFE39082-D6BE-443E-A369-2EF8C443672F}" destId="{E68434E3-CE3A-4470-B2E4-193201D9D078}" srcOrd="1" destOrd="0" presId="urn:microsoft.com/office/officeart/2005/8/layout/orgChart1"/>
    <dgm:cxn modelId="{CB330920-BC23-4107-8C26-AD979EEBD7AA}" type="presParOf" srcId="{E68434E3-CE3A-4470-B2E4-193201D9D078}" destId="{EF105277-74F5-4C63-9AD9-7E1E52F974BB}" srcOrd="0" destOrd="0" presId="urn:microsoft.com/office/officeart/2005/8/layout/orgChart1"/>
    <dgm:cxn modelId="{CFDB16BF-6BAB-4F7E-8EDB-0289E4F5D0DB}" type="presParOf" srcId="{E68434E3-CE3A-4470-B2E4-193201D9D078}" destId="{FCC17BFA-1B14-411C-9352-6C15EA977860}" srcOrd="1" destOrd="0" presId="urn:microsoft.com/office/officeart/2005/8/layout/orgChart1"/>
    <dgm:cxn modelId="{C3C99C90-337F-42AC-A7B4-7C8EBF56ADFF}" type="presParOf" srcId="{FCC17BFA-1B14-411C-9352-6C15EA977860}" destId="{BAE526B1-D2ED-4865-ACE1-692481873E4C}" srcOrd="0" destOrd="0" presId="urn:microsoft.com/office/officeart/2005/8/layout/orgChart1"/>
    <dgm:cxn modelId="{1123C445-9729-4FDC-874C-726ED1053672}" type="presParOf" srcId="{BAE526B1-D2ED-4865-ACE1-692481873E4C}" destId="{32004B3E-D22A-4B70-A202-D1077907EDB1}" srcOrd="0" destOrd="0" presId="urn:microsoft.com/office/officeart/2005/8/layout/orgChart1"/>
    <dgm:cxn modelId="{512338E7-C7FC-424A-B8B0-3D05B107E6D8}" type="presParOf" srcId="{BAE526B1-D2ED-4865-ACE1-692481873E4C}" destId="{7C8419EB-F551-4D22-ACE2-ED759BCE6F89}" srcOrd="1" destOrd="0" presId="urn:microsoft.com/office/officeart/2005/8/layout/orgChart1"/>
    <dgm:cxn modelId="{C123D289-CF86-48D1-9176-9C21D447A8CC}" type="presParOf" srcId="{FCC17BFA-1B14-411C-9352-6C15EA977860}" destId="{6C841155-2F0A-41A3-8123-B7159F6B46CB}" srcOrd="1" destOrd="0" presId="urn:microsoft.com/office/officeart/2005/8/layout/orgChart1"/>
    <dgm:cxn modelId="{75AA85F7-AB74-4CFA-BC90-B6979C8AE069}" type="presParOf" srcId="{FCC17BFA-1B14-411C-9352-6C15EA977860}" destId="{A74EC960-4331-4FEB-9436-D5032C761E8F}" srcOrd="2" destOrd="0" presId="urn:microsoft.com/office/officeart/2005/8/layout/orgChart1"/>
    <dgm:cxn modelId="{7669BEFF-FB1D-4348-AB4D-C66D49BF3B1D}" type="presParOf" srcId="{E68434E3-CE3A-4470-B2E4-193201D9D078}" destId="{7CB3DCDE-5173-46D4-8137-A3E7070BBEE5}" srcOrd="2" destOrd="0" presId="urn:microsoft.com/office/officeart/2005/8/layout/orgChart1"/>
    <dgm:cxn modelId="{0D96E35A-F65E-43C0-B919-AE388FF091BE}" type="presParOf" srcId="{E68434E3-CE3A-4470-B2E4-193201D9D078}" destId="{024A85E6-FC95-4CB6-9E63-7BD881C6FA46}" srcOrd="3" destOrd="0" presId="urn:microsoft.com/office/officeart/2005/8/layout/orgChart1"/>
    <dgm:cxn modelId="{AB8A1ADD-53B3-42D2-95E7-1B483DE228C1}" type="presParOf" srcId="{024A85E6-FC95-4CB6-9E63-7BD881C6FA46}" destId="{C07F1DED-B8B9-405C-94C0-2C4FC322A7F4}" srcOrd="0" destOrd="0" presId="urn:microsoft.com/office/officeart/2005/8/layout/orgChart1"/>
    <dgm:cxn modelId="{476EF48B-3470-45B3-997E-DAED6EDC9AD0}" type="presParOf" srcId="{C07F1DED-B8B9-405C-94C0-2C4FC322A7F4}" destId="{2330D833-1D45-4D11-AF24-CA97BD474CFC}" srcOrd="0" destOrd="0" presId="urn:microsoft.com/office/officeart/2005/8/layout/orgChart1"/>
    <dgm:cxn modelId="{755D0B2D-4F10-4C2B-86CF-7F49DAE3F7F7}" type="presParOf" srcId="{C07F1DED-B8B9-405C-94C0-2C4FC322A7F4}" destId="{764AEE94-C06E-4E80-883E-507224C76446}" srcOrd="1" destOrd="0" presId="urn:microsoft.com/office/officeart/2005/8/layout/orgChart1"/>
    <dgm:cxn modelId="{20BF9772-9A29-4DCA-A57D-70E7688DA93F}" type="presParOf" srcId="{024A85E6-FC95-4CB6-9E63-7BD881C6FA46}" destId="{C4D0B82F-721E-4D74-A95B-8756D5B45D06}" srcOrd="1" destOrd="0" presId="urn:microsoft.com/office/officeart/2005/8/layout/orgChart1"/>
    <dgm:cxn modelId="{0D0D9E37-763F-44A7-BA27-8B8DF2CD71AD}" type="presParOf" srcId="{024A85E6-FC95-4CB6-9E63-7BD881C6FA46}" destId="{3F4BB36F-13F9-46D9-9AD0-0187934B7161}" srcOrd="2" destOrd="0" presId="urn:microsoft.com/office/officeart/2005/8/layout/orgChart1"/>
    <dgm:cxn modelId="{FA7253F5-CFA7-4F0B-9A08-C1819E1666EE}" type="presParOf" srcId="{E68434E3-CE3A-4470-B2E4-193201D9D078}" destId="{4B8A3200-A1D9-4A78-8B55-E010F33269CE}" srcOrd="4" destOrd="0" presId="urn:microsoft.com/office/officeart/2005/8/layout/orgChart1"/>
    <dgm:cxn modelId="{7410CAC8-3A76-4F1D-8897-888FC2CF3E22}" type="presParOf" srcId="{E68434E3-CE3A-4470-B2E4-193201D9D078}" destId="{95653674-EB3F-4A9F-91BB-812033831CF9}" srcOrd="5" destOrd="0" presId="urn:microsoft.com/office/officeart/2005/8/layout/orgChart1"/>
    <dgm:cxn modelId="{44370A60-A415-4F21-93E7-B6113B84ABE3}" type="presParOf" srcId="{95653674-EB3F-4A9F-91BB-812033831CF9}" destId="{6323C6EE-B74C-433C-B005-550108F0218B}" srcOrd="0" destOrd="0" presId="urn:microsoft.com/office/officeart/2005/8/layout/orgChart1"/>
    <dgm:cxn modelId="{D6A7FFEF-B359-4E70-BCDC-B5929EA1F93C}" type="presParOf" srcId="{6323C6EE-B74C-433C-B005-550108F0218B}" destId="{5C45072D-159E-4022-A0BF-9E00D8306182}" srcOrd="0" destOrd="0" presId="urn:microsoft.com/office/officeart/2005/8/layout/orgChart1"/>
    <dgm:cxn modelId="{D12FBFD9-017B-4F27-825D-B8791807F45C}" type="presParOf" srcId="{6323C6EE-B74C-433C-B005-550108F0218B}" destId="{686957D3-0C1C-41B1-91A9-ACD3D6EB2189}" srcOrd="1" destOrd="0" presId="urn:microsoft.com/office/officeart/2005/8/layout/orgChart1"/>
    <dgm:cxn modelId="{50D8FD50-B8A5-42DD-90F6-3394F020A8C2}" type="presParOf" srcId="{95653674-EB3F-4A9F-91BB-812033831CF9}" destId="{25C4E3AF-2433-4FC7-90D8-69D924A44338}" srcOrd="1" destOrd="0" presId="urn:microsoft.com/office/officeart/2005/8/layout/orgChart1"/>
    <dgm:cxn modelId="{D619F71C-2368-419E-8EA9-62A36141E971}" type="presParOf" srcId="{95653674-EB3F-4A9F-91BB-812033831CF9}" destId="{2D7DD218-2028-4C9A-BD74-87C17D8DE5C7}" srcOrd="2" destOrd="0" presId="urn:microsoft.com/office/officeart/2005/8/layout/orgChart1"/>
    <dgm:cxn modelId="{33AB153D-D594-483F-8079-60E40F845830}" type="presParOf" srcId="{E68434E3-CE3A-4470-B2E4-193201D9D078}" destId="{5655E458-98A9-4030-85C3-94F76F3957B6}" srcOrd="6" destOrd="0" presId="urn:microsoft.com/office/officeart/2005/8/layout/orgChart1"/>
    <dgm:cxn modelId="{4736E60A-372B-493B-8ED5-C12AB71408EE}" type="presParOf" srcId="{E68434E3-CE3A-4470-B2E4-193201D9D078}" destId="{21C206F4-C348-4A85-8C30-5D548BFE11A1}" srcOrd="7" destOrd="0" presId="urn:microsoft.com/office/officeart/2005/8/layout/orgChart1"/>
    <dgm:cxn modelId="{91C8474C-A1F9-4926-AEEE-7D6C845A72F4}" type="presParOf" srcId="{21C206F4-C348-4A85-8C30-5D548BFE11A1}" destId="{583ECDD1-3A37-41B7-9BE9-B186CC5E7EC6}" srcOrd="0" destOrd="0" presId="urn:microsoft.com/office/officeart/2005/8/layout/orgChart1"/>
    <dgm:cxn modelId="{1C91D85F-4669-4880-A453-C39B4A76A29F}" type="presParOf" srcId="{583ECDD1-3A37-41B7-9BE9-B186CC5E7EC6}" destId="{6021BD0F-D6F2-443B-B1FF-C739349E4F3E}" srcOrd="0" destOrd="0" presId="urn:microsoft.com/office/officeart/2005/8/layout/orgChart1"/>
    <dgm:cxn modelId="{5B29B8FB-01A4-4DE3-9B1D-0D04B07A1348}" type="presParOf" srcId="{583ECDD1-3A37-41B7-9BE9-B186CC5E7EC6}" destId="{5DF2B4EA-08D3-4C8F-A5FB-55AC05469484}" srcOrd="1" destOrd="0" presId="urn:microsoft.com/office/officeart/2005/8/layout/orgChart1"/>
    <dgm:cxn modelId="{00FCFDEA-B73D-481B-855A-FF2594A6001B}" type="presParOf" srcId="{21C206F4-C348-4A85-8C30-5D548BFE11A1}" destId="{B497768E-526D-467D-9DEA-5E1C43320D68}" srcOrd="1" destOrd="0" presId="urn:microsoft.com/office/officeart/2005/8/layout/orgChart1"/>
    <dgm:cxn modelId="{E8CB75FA-EE6D-405E-BC80-411F121E5C4D}" type="presParOf" srcId="{21C206F4-C348-4A85-8C30-5D548BFE11A1}" destId="{56C6E3E6-2930-4173-A40D-7616D4E7110D}" srcOrd="2" destOrd="0" presId="urn:microsoft.com/office/officeart/2005/8/layout/orgChart1"/>
    <dgm:cxn modelId="{AA235A10-C477-408E-923B-827BCA41ED59}" type="presParOf" srcId="{E68434E3-CE3A-4470-B2E4-193201D9D078}" destId="{F5A64A16-91AA-4FEB-9F28-A83D6E600004}" srcOrd="8" destOrd="0" presId="urn:microsoft.com/office/officeart/2005/8/layout/orgChart1"/>
    <dgm:cxn modelId="{7279436C-9F07-4202-82EB-99018131C26A}" type="presParOf" srcId="{E68434E3-CE3A-4470-B2E4-193201D9D078}" destId="{5E104A7A-D4CD-4FC8-8EDB-F2232676F56E}" srcOrd="9" destOrd="0" presId="urn:microsoft.com/office/officeart/2005/8/layout/orgChart1"/>
    <dgm:cxn modelId="{00F9733A-7C27-4826-B4F4-801F0CA1B57E}" type="presParOf" srcId="{5E104A7A-D4CD-4FC8-8EDB-F2232676F56E}" destId="{588D4062-34D4-4FE3-A1D9-298B40BA3445}" srcOrd="0" destOrd="0" presId="urn:microsoft.com/office/officeart/2005/8/layout/orgChart1"/>
    <dgm:cxn modelId="{99E8F880-535E-4234-80F7-3BD12090F9AB}" type="presParOf" srcId="{588D4062-34D4-4FE3-A1D9-298B40BA3445}" destId="{DD9658B5-56AC-4445-A7F3-CE816AFD99A6}" srcOrd="0" destOrd="0" presId="urn:microsoft.com/office/officeart/2005/8/layout/orgChart1"/>
    <dgm:cxn modelId="{0BBB146C-9904-4219-AD52-63F079B3A4C3}" type="presParOf" srcId="{588D4062-34D4-4FE3-A1D9-298B40BA3445}" destId="{310ACE24-773C-44A5-826E-6C8A04E0314C}" srcOrd="1" destOrd="0" presId="urn:microsoft.com/office/officeart/2005/8/layout/orgChart1"/>
    <dgm:cxn modelId="{B85B6919-D862-4A10-A54E-07651081666D}" type="presParOf" srcId="{5E104A7A-D4CD-4FC8-8EDB-F2232676F56E}" destId="{7037D953-E6C2-4696-A86E-374D33BCF776}" srcOrd="1" destOrd="0" presId="urn:microsoft.com/office/officeart/2005/8/layout/orgChart1"/>
    <dgm:cxn modelId="{C284ABB5-979F-48C0-B1BE-68739773B368}" type="presParOf" srcId="{5E104A7A-D4CD-4FC8-8EDB-F2232676F56E}" destId="{ABEF8A2A-AD91-429C-8A27-27390989DEDD}" srcOrd="2" destOrd="0" presId="urn:microsoft.com/office/officeart/2005/8/layout/orgChart1"/>
    <dgm:cxn modelId="{EF8F8F70-A29D-48ED-8E6F-FB64C8649874}" type="presParOf" srcId="{AFE39082-D6BE-443E-A369-2EF8C443672F}" destId="{98530E00-0970-43FC-89F8-91DEA00C739C}" srcOrd="2" destOrd="0" presId="urn:microsoft.com/office/officeart/2005/8/layout/orgChart1"/>
    <dgm:cxn modelId="{09DB9BAF-125E-4A0C-9478-0D8C1E4051D5}" type="presParOf" srcId="{996901BC-AFB6-40AB-B90E-AF6864E94726}" destId="{1DC1E252-4E69-4D54-B129-42D0D4764220}" srcOrd="12" destOrd="0" presId="urn:microsoft.com/office/officeart/2005/8/layout/orgChart1"/>
    <dgm:cxn modelId="{A70BC35C-95FC-4282-8D21-200BECCB013C}" type="presParOf" srcId="{996901BC-AFB6-40AB-B90E-AF6864E94726}" destId="{A131A79D-4331-44D3-A0D0-218644F07BCA}" srcOrd="13" destOrd="0" presId="urn:microsoft.com/office/officeart/2005/8/layout/orgChart1"/>
    <dgm:cxn modelId="{D73BB711-85E3-42D4-A879-C5A25A90B94A}" type="presParOf" srcId="{A131A79D-4331-44D3-A0D0-218644F07BCA}" destId="{9B0E37EC-FAEE-44DB-8EF6-CDA99762AC9C}" srcOrd="0" destOrd="0" presId="urn:microsoft.com/office/officeart/2005/8/layout/orgChart1"/>
    <dgm:cxn modelId="{CB50456D-1FAE-413D-8514-F59C0F3EA293}" type="presParOf" srcId="{9B0E37EC-FAEE-44DB-8EF6-CDA99762AC9C}" destId="{8B4A5B32-0417-4F8C-A13E-E639A991CE9E}" srcOrd="0" destOrd="0" presId="urn:microsoft.com/office/officeart/2005/8/layout/orgChart1"/>
    <dgm:cxn modelId="{658225D2-1B96-454B-944F-62D4B5186B63}" type="presParOf" srcId="{9B0E37EC-FAEE-44DB-8EF6-CDA99762AC9C}" destId="{1E52DB02-D7F5-4F12-BF6D-BA089B6C9D04}" srcOrd="1" destOrd="0" presId="urn:microsoft.com/office/officeart/2005/8/layout/orgChart1"/>
    <dgm:cxn modelId="{346533C7-EEB5-4B05-A879-E58E494DE932}" type="presParOf" srcId="{A131A79D-4331-44D3-A0D0-218644F07BCA}" destId="{737A508C-56CE-41D4-905C-E6D88445928C}" srcOrd="1" destOrd="0" presId="urn:microsoft.com/office/officeart/2005/8/layout/orgChart1"/>
    <dgm:cxn modelId="{59C864E6-D829-4166-91BC-00796E297E22}" type="presParOf" srcId="{737A508C-56CE-41D4-905C-E6D88445928C}" destId="{94C9AEFC-64BE-40AD-A6E7-0011F0C4F60A}" srcOrd="0" destOrd="0" presId="urn:microsoft.com/office/officeart/2005/8/layout/orgChart1"/>
    <dgm:cxn modelId="{6EAB59C9-B1B6-4EEC-B722-86C1601FDC0C}" type="presParOf" srcId="{737A508C-56CE-41D4-905C-E6D88445928C}" destId="{5EA08560-AB35-4991-B84E-6931414916EB}" srcOrd="1" destOrd="0" presId="urn:microsoft.com/office/officeart/2005/8/layout/orgChart1"/>
    <dgm:cxn modelId="{BDDE3D37-7B95-4A62-82B7-4AFE617658AF}" type="presParOf" srcId="{5EA08560-AB35-4991-B84E-6931414916EB}" destId="{FB0EEBFB-2389-43E8-BC5A-C3F9B8DB8D1E}" srcOrd="0" destOrd="0" presId="urn:microsoft.com/office/officeart/2005/8/layout/orgChart1"/>
    <dgm:cxn modelId="{51F1C65E-4DD9-4446-AC06-D9020DFDAF04}" type="presParOf" srcId="{FB0EEBFB-2389-43E8-BC5A-C3F9B8DB8D1E}" destId="{06ACBB1C-17F8-468F-A275-5DC46F412336}" srcOrd="0" destOrd="0" presId="urn:microsoft.com/office/officeart/2005/8/layout/orgChart1"/>
    <dgm:cxn modelId="{9F65B007-A25B-4249-B800-73ABD7D0B8F2}" type="presParOf" srcId="{FB0EEBFB-2389-43E8-BC5A-C3F9B8DB8D1E}" destId="{2E090000-82DF-4593-AF4F-59B18A52F0EC}" srcOrd="1" destOrd="0" presId="urn:microsoft.com/office/officeart/2005/8/layout/orgChart1"/>
    <dgm:cxn modelId="{764BB694-C3D9-44F2-89F3-C2499534E464}" type="presParOf" srcId="{5EA08560-AB35-4991-B84E-6931414916EB}" destId="{9952EC7C-025F-420A-B686-5247C4E80D23}" srcOrd="1" destOrd="0" presId="urn:microsoft.com/office/officeart/2005/8/layout/orgChart1"/>
    <dgm:cxn modelId="{E95CB630-E8C9-4ACD-B756-C6011F1EB86B}" type="presParOf" srcId="{5EA08560-AB35-4991-B84E-6931414916EB}" destId="{51D8B77F-12B0-4580-9049-25FF751A902C}" srcOrd="2" destOrd="0" presId="urn:microsoft.com/office/officeart/2005/8/layout/orgChart1"/>
    <dgm:cxn modelId="{75C7E356-0DF2-42CE-AE89-17594EE156AF}" type="presParOf" srcId="{737A508C-56CE-41D4-905C-E6D88445928C}" destId="{921A582F-FA39-453A-BC85-189E6AF44F7B}" srcOrd="2" destOrd="0" presId="urn:microsoft.com/office/officeart/2005/8/layout/orgChart1"/>
    <dgm:cxn modelId="{611036AF-55A9-4FF1-9BA0-9AC320C392BD}" type="presParOf" srcId="{737A508C-56CE-41D4-905C-E6D88445928C}" destId="{555E0118-85D9-4BE1-8FAC-185D8BF2CFFC}" srcOrd="3" destOrd="0" presId="urn:microsoft.com/office/officeart/2005/8/layout/orgChart1"/>
    <dgm:cxn modelId="{6964A471-F7D1-4045-8DF9-4401735886BC}" type="presParOf" srcId="{555E0118-85D9-4BE1-8FAC-185D8BF2CFFC}" destId="{B43894C9-8492-4CEF-B9D1-7C5D6A8CD49B}" srcOrd="0" destOrd="0" presId="urn:microsoft.com/office/officeart/2005/8/layout/orgChart1"/>
    <dgm:cxn modelId="{8179E2C7-613F-4592-BC99-8C7BA7EE63F9}" type="presParOf" srcId="{B43894C9-8492-4CEF-B9D1-7C5D6A8CD49B}" destId="{16C77E08-2E7B-4B86-9F1F-822D1E709775}" srcOrd="0" destOrd="0" presId="urn:microsoft.com/office/officeart/2005/8/layout/orgChart1"/>
    <dgm:cxn modelId="{16B3AFCD-EFA2-4952-94DD-D8448A4D21F5}" type="presParOf" srcId="{B43894C9-8492-4CEF-B9D1-7C5D6A8CD49B}" destId="{7FF6925E-C87A-4116-A168-15F0394F7C9C}" srcOrd="1" destOrd="0" presId="urn:microsoft.com/office/officeart/2005/8/layout/orgChart1"/>
    <dgm:cxn modelId="{D8869122-916D-4C59-A2FF-88E08C7FF874}" type="presParOf" srcId="{555E0118-85D9-4BE1-8FAC-185D8BF2CFFC}" destId="{32371EF0-3D7E-4A84-A81A-B085AD2DEE78}" srcOrd="1" destOrd="0" presId="urn:microsoft.com/office/officeart/2005/8/layout/orgChart1"/>
    <dgm:cxn modelId="{A3B3D2B4-61C9-4944-A9E9-ACACD6DA4C46}" type="presParOf" srcId="{555E0118-85D9-4BE1-8FAC-185D8BF2CFFC}" destId="{A7D6DC10-25CD-41E8-BD7B-B7D4912CB803}" srcOrd="2" destOrd="0" presId="urn:microsoft.com/office/officeart/2005/8/layout/orgChart1"/>
    <dgm:cxn modelId="{A663B5E5-1B79-4A13-8EBC-C19CBA1BBEE0}" type="presParOf" srcId="{A131A79D-4331-44D3-A0D0-218644F07BCA}" destId="{6C001DD8-36F5-4DA2-9E2D-36002ABC34DD}" srcOrd="2" destOrd="0" presId="urn:microsoft.com/office/officeart/2005/8/layout/orgChart1"/>
    <dgm:cxn modelId="{962C7AE2-F8F7-46E8-B09F-C11C7B1A61B6}" type="presParOf" srcId="{EEACCDE2-2AB3-4391-B529-7662AD1D2C58}" destId="{AF6656B6-E35F-4B39-984A-84A8D32218E9}"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A582F-FA39-453A-BC85-189E6AF44F7B}">
      <dsp:nvSpPr>
        <dsp:cNvPr id="0" name=""/>
        <dsp:cNvSpPr/>
      </dsp:nvSpPr>
      <dsp:spPr>
        <a:xfrm>
          <a:off x="10254293" y="1324049"/>
          <a:ext cx="91440" cy="814769"/>
        </a:xfrm>
        <a:custGeom>
          <a:avLst/>
          <a:gdLst/>
          <a:ahLst/>
          <a:cxnLst/>
          <a:rect l="0" t="0" r="0" b="0"/>
          <a:pathLst>
            <a:path>
              <a:moveTo>
                <a:pt x="45720" y="0"/>
              </a:moveTo>
              <a:lnTo>
                <a:pt x="45720" y="814769"/>
              </a:lnTo>
              <a:lnTo>
                <a:pt x="132045"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C9AEFC-64BE-40AD-A6E7-0011F0C4F60A}">
      <dsp:nvSpPr>
        <dsp:cNvPr id="0" name=""/>
        <dsp:cNvSpPr/>
      </dsp:nvSpPr>
      <dsp:spPr>
        <a:xfrm>
          <a:off x="10254293" y="1324049"/>
          <a:ext cx="91440" cy="323641"/>
        </a:xfrm>
        <a:custGeom>
          <a:avLst/>
          <a:gdLst/>
          <a:ahLst/>
          <a:cxnLst/>
          <a:rect l="0" t="0" r="0" b="0"/>
          <a:pathLst>
            <a:path>
              <a:moveTo>
                <a:pt x="45720" y="0"/>
              </a:moveTo>
              <a:lnTo>
                <a:pt x="45720" y="323641"/>
              </a:lnTo>
              <a:lnTo>
                <a:pt x="132045"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C1E252-4E69-4D54-B129-42D0D4764220}">
      <dsp:nvSpPr>
        <dsp:cNvPr id="0" name=""/>
        <dsp:cNvSpPr/>
      </dsp:nvSpPr>
      <dsp:spPr>
        <a:xfrm>
          <a:off x="6033428" y="536568"/>
          <a:ext cx="4799322" cy="157708"/>
        </a:xfrm>
        <a:custGeom>
          <a:avLst/>
          <a:gdLst/>
          <a:ahLst/>
          <a:cxnLst/>
          <a:rect l="0" t="0" r="0" b="0"/>
          <a:pathLst>
            <a:path>
              <a:moveTo>
                <a:pt x="0" y="0"/>
              </a:moveTo>
              <a:lnTo>
                <a:pt x="0" y="79630"/>
              </a:lnTo>
              <a:lnTo>
                <a:pt x="4799322" y="79630"/>
              </a:lnTo>
              <a:lnTo>
                <a:pt x="4799322"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A64A16-91AA-4FEB-9F28-A83D6E600004}">
      <dsp:nvSpPr>
        <dsp:cNvPr id="0" name=""/>
        <dsp:cNvSpPr/>
      </dsp:nvSpPr>
      <dsp:spPr>
        <a:xfrm>
          <a:off x="8841136" y="1324049"/>
          <a:ext cx="91440" cy="1305897"/>
        </a:xfrm>
        <a:custGeom>
          <a:avLst/>
          <a:gdLst/>
          <a:ahLst/>
          <a:cxnLst/>
          <a:rect l="0" t="0" r="0" b="0"/>
          <a:pathLst>
            <a:path>
              <a:moveTo>
                <a:pt x="123797" y="0"/>
              </a:moveTo>
              <a:lnTo>
                <a:pt x="123797" y="1305897"/>
              </a:lnTo>
              <a:lnTo>
                <a:pt x="45720"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55E458-98A9-4030-85C3-94F76F3957B6}">
      <dsp:nvSpPr>
        <dsp:cNvPr id="0" name=""/>
        <dsp:cNvSpPr/>
      </dsp:nvSpPr>
      <dsp:spPr>
        <a:xfrm>
          <a:off x="8919214" y="1324049"/>
          <a:ext cx="91440" cy="814769"/>
        </a:xfrm>
        <a:custGeom>
          <a:avLst/>
          <a:gdLst/>
          <a:ahLst/>
          <a:cxnLst/>
          <a:rect l="0" t="0" r="0" b="0"/>
          <a:pathLst>
            <a:path>
              <a:moveTo>
                <a:pt x="45720" y="0"/>
              </a:moveTo>
              <a:lnTo>
                <a:pt x="45720" y="814769"/>
              </a:lnTo>
              <a:lnTo>
                <a:pt x="123797"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8A3200-A1D9-4A78-8B55-E010F33269CE}">
      <dsp:nvSpPr>
        <dsp:cNvPr id="0" name=""/>
        <dsp:cNvSpPr/>
      </dsp:nvSpPr>
      <dsp:spPr>
        <a:xfrm>
          <a:off x="8841136" y="1324049"/>
          <a:ext cx="91440" cy="814769"/>
        </a:xfrm>
        <a:custGeom>
          <a:avLst/>
          <a:gdLst/>
          <a:ahLst/>
          <a:cxnLst/>
          <a:rect l="0" t="0" r="0" b="0"/>
          <a:pathLst>
            <a:path>
              <a:moveTo>
                <a:pt x="123797" y="0"/>
              </a:moveTo>
              <a:lnTo>
                <a:pt x="123797" y="814769"/>
              </a:lnTo>
              <a:lnTo>
                <a:pt x="45720"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B3DCDE-5173-46D4-8137-A3E7070BBEE5}">
      <dsp:nvSpPr>
        <dsp:cNvPr id="0" name=""/>
        <dsp:cNvSpPr/>
      </dsp:nvSpPr>
      <dsp:spPr>
        <a:xfrm>
          <a:off x="8919214" y="1324049"/>
          <a:ext cx="91440" cy="323641"/>
        </a:xfrm>
        <a:custGeom>
          <a:avLst/>
          <a:gdLst/>
          <a:ahLst/>
          <a:cxnLst/>
          <a:rect l="0" t="0" r="0" b="0"/>
          <a:pathLst>
            <a:path>
              <a:moveTo>
                <a:pt x="45720" y="0"/>
              </a:moveTo>
              <a:lnTo>
                <a:pt x="45720" y="323641"/>
              </a:lnTo>
              <a:lnTo>
                <a:pt x="123797"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105277-74F5-4C63-9AD9-7E1E52F974BB}">
      <dsp:nvSpPr>
        <dsp:cNvPr id="0" name=""/>
        <dsp:cNvSpPr/>
      </dsp:nvSpPr>
      <dsp:spPr>
        <a:xfrm>
          <a:off x="8841136" y="1324049"/>
          <a:ext cx="91440" cy="323641"/>
        </a:xfrm>
        <a:custGeom>
          <a:avLst/>
          <a:gdLst/>
          <a:ahLst/>
          <a:cxnLst/>
          <a:rect l="0" t="0" r="0" b="0"/>
          <a:pathLst>
            <a:path>
              <a:moveTo>
                <a:pt x="123797" y="0"/>
              </a:moveTo>
              <a:lnTo>
                <a:pt x="123797" y="323641"/>
              </a:lnTo>
              <a:lnTo>
                <a:pt x="45720"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3574AC-9540-482B-ACF7-DBD1AEB95BF5}">
      <dsp:nvSpPr>
        <dsp:cNvPr id="0" name=""/>
        <dsp:cNvSpPr/>
      </dsp:nvSpPr>
      <dsp:spPr>
        <a:xfrm>
          <a:off x="6033428" y="536568"/>
          <a:ext cx="2931505" cy="157708"/>
        </a:xfrm>
        <a:custGeom>
          <a:avLst/>
          <a:gdLst/>
          <a:ahLst/>
          <a:cxnLst/>
          <a:rect l="0" t="0" r="0" b="0"/>
          <a:pathLst>
            <a:path>
              <a:moveTo>
                <a:pt x="0" y="0"/>
              </a:moveTo>
              <a:lnTo>
                <a:pt x="0" y="79630"/>
              </a:lnTo>
              <a:lnTo>
                <a:pt x="2931505" y="79630"/>
              </a:lnTo>
              <a:lnTo>
                <a:pt x="2931505"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D59FA3-0E66-4926-B500-A218A2C6D8B1}">
      <dsp:nvSpPr>
        <dsp:cNvPr id="0" name=""/>
        <dsp:cNvSpPr/>
      </dsp:nvSpPr>
      <dsp:spPr>
        <a:xfrm>
          <a:off x="6628191" y="1324049"/>
          <a:ext cx="199776" cy="1797024"/>
        </a:xfrm>
        <a:custGeom>
          <a:avLst/>
          <a:gdLst/>
          <a:ahLst/>
          <a:cxnLst/>
          <a:rect l="0" t="0" r="0" b="0"/>
          <a:pathLst>
            <a:path>
              <a:moveTo>
                <a:pt x="0" y="0"/>
              </a:moveTo>
              <a:lnTo>
                <a:pt x="0" y="1797024"/>
              </a:lnTo>
              <a:lnTo>
                <a:pt x="199776" y="17970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EBC734-FB34-4FB7-BC8B-8C93828305EA}">
      <dsp:nvSpPr>
        <dsp:cNvPr id="0" name=""/>
        <dsp:cNvSpPr/>
      </dsp:nvSpPr>
      <dsp:spPr>
        <a:xfrm>
          <a:off x="6628191" y="1324049"/>
          <a:ext cx="199776" cy="1305897"/>
        </a:xfrm>
        <a:custGeom>
          <a:avLst/>
          <a:gdLst/>
          <a:ahLst/>
          <a:cxnLst/>
          <a:rect l="0" t="0" r="0" b="0"/>
          <a:pathLst>
            <a:path>
              <a:moveTo>
                <a:pt x="0" y="0"/>
              </a:moveTo>
              <a:lnTo>
                <a:pt x="0" y="1305897"/>
              </a:lnTo>
              <a:lnTo>
                <a:pt x="199776"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F2B81C-737F-47DD-8D9B-B78A36F466BB}">
      <dsp:nvSpPr>
        <dsp:cNvPr id="0" name=""/>
        <dsp:cNvSpPr/>
      </dsp:nvSpPr>
      <dsp:spPr>
        <a:xfrm>
          <a:off x="6628191" y="1324049"/>
          <a:ext cx="199776" cy="814769"/>
        </a:xfrm>
        <a:custGeom>
          <a:avLst/>
          <a:gdLst/>
          <a:ahLst/>
          <a:cxnLst/>
          <a:rect l="0" t="0" r="0" b="0"/>
          <a:pathLst>
            <a:path>
              <a:moveTo>
                <a:pt x="0" y="0"/>
              </a:moveTo>
              <a:lnTo>
                <a:pt x="0" y="814769"/>
              </a:lnTo>
              <a:lnTo>
                <a:pt x="199776"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A1A3FC-9F26-4260-9B2B-F17516897E89}">
      <dsp:nvSpPr>
        <dsp:cNvPr id="0" name=""/>
        <dsp:cNvSpPr/>
      </dsp:nvSpPr>
      <dsp:spPr>
        <a:xfrm>
          <a:off x="6628191" y="1324049"/>
          <a:ext cx="199776" cy="323641"/>
        </a:xfrm>
        <a:custGeom>
          <a:avLst/>
          <a:gdLst/>
          <a:ahLst/>
          <a:cxnLst/>
          <a:rect l="0" t="0" r="0" b="0"/>
          <a:pathLst>
            <a:path>
              <a:moveTo>
                <a:pt x="0" y="0"/>
              </a:moveTo>
              <a:lnTo>
                <a:pt x="0" y="323641"/>
              </a:lnTo>
              <a:lnTo>
                <a:pt x="19977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4206C-A450-41D6-B9FC-F4808492C4AD}">
      <dsp:nvSpPr>
        <dsp:cNvPr id="0" name=""/>
        <dsp:cNvSpPr/>
      </dsp:nvSpPr>
      <dsp:spPr>
        <a:xfrm>
          <a:off x="6033428" y="536568"/>
          <a:ext cx="1127500" cy="157708"/>
        </a:xfrm>
        <a:custGeom>
          <a:avLst/>
          <a:gdLst/>
          <a:ahLst/>
          <a:cxnLst/>
          <a:rect l="0" t="0" r="0" b="0"/>
          <a:pathLst>
            <a:path>
              <a:moveTo>
                <a:pt x="0" y="0"/>
              </a:moveTo>
              <a:lnTo>
                <a:pt x="0" y="79630"/>
              </a:lnTo>
              <a:lnTo>
                <a:pt x="1127500" y="79630"/>
              </a:lnTo>
              <a:lnTo>
                <a:pt x="112750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B230AF-A5EF-4613-BA42-9D197FA01F43}">
      <dsp:nvSpPr>
        <dsp:cNvPr id="0" name=""/>
        <dsp:cNvSpPr/>
      </dsp:nvSpPr>
      <dsp:spPr>
        <a:xfrm>
          <a:off x="5140192" y="1324049"/>
          <a:ext cx="199776" cy="323641"/>
        </a:xfrm>
        <a:custGeom>
          <a:avLst/>
          <a:gdLst/>
          <a:ahLst/>
          <a:cxnLst/>
          <a:rect l="0" t="0" r="0" b="0"/>
          <a:pathLst>
            <a:path>
              <a:moveTo>
                <a:pt x="0" y="0"/>
              </a:moveTo>
              <a:lnTo>
                <a:pt x="0" y="323641"/>
              </a:lnTo>
              <a:lnTo>
                <a:pt x="19977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C3E3F0-776E-4691-9B33-1C5CB18A6E14}">
      <dsp:nvSpPr>
        <dsp:cNvPr id="0" name=""/>
        <dsp:cNvSpPr/>
      </dsp:nvSpPr>
      <dsp:spPr>
        <a:xfrm>
          <a:off x="5672930" y="536568"/>
          <a:ext cx="360498" cy="157708"/>
        </a:xfrm>
        <a:custGeom>
          <a:avLst/>
          <a:gdLst/>
          <a:ahLst/>
          <a:cxnLst/>
          <a:rect l="0" t="0" r="0" b="0"/>
          <a:pathLst>
            <a:path>
              <a:moveTo>
                <a:pt x="360498" y="0"/>
              </a:moveTo>
              <a:lnTo>
                <a:pt x="360498"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E885E4-F211-4D82-98E2-0CC581B18949}">
      <dsp:nvSpPr>
        <dsp:cNvPr id="0" name=""/>
        <dsp:cNvSpPr/>
      </dsp:nvSpPr>
      <dsp:spPr>
        <a:xfrm>
          <a:off x="3652194" y="1324049"/>
          <a:ext cx="199776" cy="1305897"/>
        </a:xfrm>
        <a:custGeom>
          <a:avLst/>
          <a:gdLst/>
          <a:ahLst/>
          <a:cxnLst/>
          <a:rect l="0" t="0" r="0" b="0"/>
          <a:pathLst>
            <a:path>
              <a:moveTo>
                <a:pt x="0" y="0"/>
              </a:moveTo>
              <a:lnTo>
                <a:pt x="0" y="1305897"/>
              </a:lnTo>
              <a:lnTo>
                <a:pt x="199776"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DC120B-A52B-4577-8A42-D4F505DEFA3A}">
      <dsp:nvSpPr>
        <dsp:cNvPr id="0" name=""/>
        <dsp:cNvSpPr/>
      </dsp:nvSpPr>
      <dsp:spPr>
        <a:xfrm>
          <a:off x="3652194" y="1324049"/>
          <a:ext cx="199776" cy="814769"/>
        </a:xfrm>
        <a:custGeom>
          <a:avLst/>
          <a:gdLst/>
          <a:ahLst/>
          <a:cxnLst/>
          <a:rect l="0" t="0" r="0" b="0"/>
          <a:pathLst>
            <a:path>
              <a:moveTo>
                <a:pt x="0" y="0"/>
              </a:moveTo>
              <a:lnTo>
                <a:pt x="0" y="814769"/>
              </a:lnTo>
              <a:lnTo>
                <a:pt x="199776"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381D9E-D3AC-4B79-907E-394EC3D44D9C}">
      <dsp:nvSpPr>
        <dsp:cNvPr id="0" name=""/>
        <dsp:cNvSpPr/>
      </dsp:nvSpPr>
      <dsp:spPr>
        <a:xfrm>
          <a:off x="3652194" y="1324049"/>
          <a:ext cx="199776" cy="323641"/>
        </a:xfrm>
        <a:custGeom>
          <a:avLst/>
          <a:gdLst/>
          <a:ahLst/>
          <a:cxnLst/>
          <a:rect l="0" t="0" r="0" b="0"/>
          <a:pathLst>
            <a:path>
              <a:moveTo>
                <a:pt x="0" y="0"/>
              </a:moveTo>
              <a:lnTo>
                <a:pt x="0" y="323641"/>
              </a:lnTo>
              <a:lnTo>
                <a:pt x="19977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A963C9-06FC-4BD7-86A6-31FFB33D7762}">
      <dsp:nvSpPr>
        <dsp:cNvPr id="0" name=""/>
        <dsp:cNvSpPr/>
      </dsp:nvSpPr>
      <dsp:spPr>
        <a:xfrm>
          <a:off x="4184931" y="536568"/>
          <a:ext cx="1848496" cy="157708"/>
        </a:xfrm>
        <a:custGeom>
          <a:avLst/>
          <a:gdLst/>
          <a:ahLst/>
          <a:cxnLst/>
          <a:rect l="0" t="0" r="0" b="0"/>
          <a:pathLst>
            <a:path>
              <a:moveTo>
                <a:pt x="1848496" y="0"/>
              </a:moveTo>
              <a:lnTo>
                <a:pt x="1848496"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B16AD9-A336-4F53-85AF-C63101A295EE}">
      <dsp:nvSpPr>
        <dsp:cNvPr id="0" name=""/>
        <dsp:cNvSpPr/>
      </dsp:nvSpPr>
      <dsp:spPr>
        <a:xfrm>
          <a:off x="2171379" y="1324049"/>
          <a:ext cx="149226" cy="323641"/>
        </a:xfrm>
        <a:custGeom>
          <a:avLst/>
          <a:gdLst/>
          <a:ahLst/>
          <a:cxnLst/>
          <a:rect l="0" t="0" r="0" b="0"/>
          <a:pathLst>
            <a:path>
              <a:moveTo>
                <a:pt x="0" y="0"/>
              </a:moveTo>
              <a:lnTo>
                <a:pt x="0" y="323641"/>
              </a:lnTo>
              <a:lnTo>
                <a:pt x="14922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852C0D-8795-4562-9BFC-C22D8E73B417}">
      <dsp:nvSpPr>
        <dsp:cNvPr id="0" name=""/>
        <dsp:cNvSpPr/>
      </dsp:nvSpPr>
      <dsp:spPr>
        <a:xfrm>
          <a:off x="2704116" y="536568"/>
          <a:ext cx="3329311" cy="157708"/>
        </a:xfrm>
        <a:custGeom>
          <a:avLst/>
          <a:gdLst/>
          <a:ahLst/>
          <a:cxnLst/>
          <a:rect l="0" t="0" r="0" b="0"/>
          <a:pathLst>
            <a:path>
              <a:moveTo>
                <a:pt x="3329311" y="0"/>
              </a:moveTo>
              <a:lnTo>
                <a:pt x="3329311"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36CC4C-5138-44D9-9DC9-CFF5721FCA9B}">
      <dsp:nvSpPr>
        <dsp:cNvPr id="0" name=""/>
        <dsp:cNvSpPr/>
      </dsp:nvSpPr>
      <dsp:spPr>
        <a:xfrm>
          <a:off x="1033553" y="1324049"/>
          <a:ext cx="91440" cy="3761535"/>
        </a:xfrm>
        <a:custGeom>
          <a:avLst/>
          <a:gdLst/>
          <a:ahLst/>
          <a:cxnLst/>
          <a:rect l="0" t="0" r="0" b="0"/>
          <a:pathLst>
            <a:path>
              <a:moveTo>
                <a:pt x="130899" y="0"/>
              </a:moveTo>
              <a:lnTo>
                <a:pt x="130899" y="3761535"/>
              </a:lnTo>
              <a:lnTo>
                <a:pt x="45720" y="37615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A82A34-8B95-4EF3-AE4B-65D9BFAD8760}">
      <dsp:nvSpPr>
        <dsp:cNvPr id="0" name=""/>
        <dsp:cNvSpPr/>
      </dsp:nvSpPr>
      <dsp:spPr>
        <a:xfrm>
          <a:off x="1118732" y="1324049"/>
          <a:ext cx="91440" cy="3270407"/>
        </a:xfrm>
        <a:custGeom>
          <a:avLst/>
          <a:gdLst/>
          <a:ahLst/>
          <a:cxnLst/>
          <a:rect l="0" t="0" r="0" b="0"/>
          <a:pathLst>
            <a:path>
              <a:moveTo>
                <a:pt x="45720" y="0"/>
              </a:moveTo>
              <a:lnTo>
                <a:pt x="45720" y="3270407"/>
              </a:lnTo>
              <a:lnTo>
                <a:pt x="116696" y="32704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4253A2-2726-404C-B9D3-8714062CEEEC}">
      <dsp:nvSpPr>
        <dsp:cNvPr id="0" name=""/>
        <dsp:cNvSpPr/>
      </dsp:nvSpPr>
      <dsp:spPr>
        <a:xfrm>
          <a:off x="1033553" y="1324049"/>
          <a:ext cx="91440" cy="3270407"/>
        </a:xfrm>
        <a:custGeom>
          <a:avLst/>
          <a:gdLst/>
          <a:ahLst/>
          <a:cxnLst/>
          <a:rect l="0" t="0" r="0" b="0"/>
          <a:pathLst>
            <a:path>
              <a:moveTo>
                <a:pt x="130899" y="0"/>
              </a:moveTo>
              <a:lnTo>
                <a:pt x="130899" y="3270407"/>
              </a:lnTo>
              <a:lnTo>
                <a:pt x="45720" y="32704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7D8E7F-973C-49BF-B5BD-E642F4D9E250}">
      <dsp:nvSpPr>
        <dsp:cNvPr id="0" name=""/>
        <dsp:cNvSpPr/>
      </dsp:nvSpPr>
      <dsp:spPr>
        <a:xfrm>
          <a:off x="1118732" y="1324049"/>
          <a:ext cx="91440" cy="2779280"/>
        </a:xfrm>
        <a:custGeom>
          <a:avLst/>
          <a:gdLst/>
          <a:ahLst/>
          <a:cxnLst/>
          <a:rect l="0" t="0" r="0" b="0"/>
          <a:pathLst>
            <a:path>
              <a:moveTo>
                <a:pt x="45720" y="0"/>
              </a:moveTo>
              <a:lnTo>
                <a:pt x="45720" y="2779280"/>
              </a:lnTo>
              <a:lnTo>
                <a:pt x="116696" y="2779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9B2CF8-EB05-410E-913F-93C7446C69CD}">
      <dsp:nvSpPr>
        <dsp:cNvPr id="0" name=""/>
        <dsp:cNvSpPr/>
      </dsp:nvSpPr>
      <dsp:spPr>
        <a:xfrm>
          <a:off x="1033553" y="1324049"/>
          <a:ext cx="91440" cy="2779280"/>
        </a:xfrm>
        <a:custGeom>
          <a:avLst/>
          <a:gdLst/>
          <a:ahLst/>
          <a:cxnLst/>
          <a:rect l="0" t="0" r="0" b="0"/>
          <a:pathLst>
            <a:path>
              <a:moveTo>
                <a:pt x="130899" y="0"/>
              </a:moveTo>
              <a:lnTo>
                <a:pt x="130899" y="2779280"/>
              </a:lnTo>
              <a:lnTo>
                <a:pt x="45720" y="2779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9E06E4-53C1-4993-9975-70FFAA01DFA0}">
      <dsp:nvSpPr>
        <dsp:cNvPr id="0" name=""/>
        <dsp:cNvSpPr/>
      </dsp:nvSpPr>
      <dsp:spPr>
        <a:xfrm>
          <a:off x="1118732" y="1324049"/>
          <a:ext cx="91440" cy="2288152"/>
        </a:xfrm>
        <a:custGeom>
          <a:avLst/>
          <a:gdLst/>
          <a:ahLst/>
          <a:cxnLst/>
          <a:rect l="0" t="0" r="0" b="0"/>
          <a:pathLst>
            <a:path>
              <a:moveTo>
                <a:pt x="45720" y="0"/>
              </a:moveTo>
              <a:lnTo>
                <a:pt x="45720" y="2288152"/>
              </a:lnTo>
              <a:lnTo>
                <a:pt x="116696" y="22881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577BDD-B1BF-495F-89A2-932D640090C9}">
      <dsp:nvSpPr>
        <dsp:cNvPr id="0" name=""/>
        <dsp:cNvSpPr/>
      </dsp:nvSpPr>
      <dsp:spPr>
        <a:xfrm>
          <a:off x="1033553" y="1324049"/>
          <a:ext cx="91440" cy="2288152"/>
        </a:xfrm>
        <a:custGeom>
          <a:avLst/>
          <a:gdLst/>
          <a:ahLst/>
          <a:cxnLst/>
          <a:rect l="0" t="0" r="0" b="0"/>
          <a:pathLst>
            <a:path>
              <a:moveTo>
                <a:pt x="130899" y="0"/>
              </a:moveTo>
              <a:lnTo>
                <a:pt x="130899" y="2288152"/>
              </a:lnTo>
              <a:lnTo>
                <a:pt x="45720" y="22881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515C5A-004A-4149-AA1E-7CA06CA6E36D}">
      <dsp:nvSpPr>
        <dsp:cNvPr id="0" name=""/>
        <dsp:cNvSpPr/>
      </dsp:nvSpPr>
      <dsp:spPr>
        <a:xfrm>
          <a:off x="1118732" y="1324049"/>
          <a:ext cx="91440" cy="1797024"/>
        </a:xfrm>
        <a:custGeom>
          <a:avLst/>
          <a:gdLst/>
          <a:ahLst/>
          <a:cxnLst/>
          <a:rect l="0" t="0" r="0" b="0"/>
          <a:pathLst>
            <a:path>
              <a:moveTo>
                <a:pt x="45720" y="0"/>
              </a:moveTo>
              <a:lnTo>
                <a:pt x="45720" y="1797024"/>
              </a:lnTo>
              <a:lnTo>
                <a:pt x="116696" y="17970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97CAD5-2AD7-4C9F-B9BF-0AB99A048AC3}">
      <dsp:nvSpPr>
        <dsp:cNvPr id="0" name=""/>
        <dsp:cNvSpPr/>
      </dsp:nvSpPr>
      <dsp:spPr>
        <a:xfrm>
          <a:off x="1033553" y="1324049"/>
          <a:ext cx="91440" cy="1797024"/>
        </a:xfrm>
        <a:custGeom>
          <a:avLst/>
          <a:gdLst/>
          <a:ahLst/>
          <a:cxnLst/>
          <a:rect l="0" t="0" r="0" b="0"/>
          <a:pathLst>
            <a:path>
              <a:moveTo>
                <a:pt x="130899" y="0"/>
              </a:moveTo>
              <a:lnTo>
                <a:pt x="130899" y="1797024"/>
              </a:lnTo>
              <a:lnTo>
                <a:pt x="45720" y="17970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C67860-DF2C-40EB-A581-803C51033616}">
      <dsp:nvSpPr>
        <dsp:cNvPr id="0" name=""/>
        <dsp:cNvSpPr/>
      </dsp:nvSpPr>
      <dsp:spPr>
        <a:xfrm>
          <a:off x="1118732" y="1324049"/>
          <a:ext cx="91440" cy="1305897"/>
        </a:xfrm>
        <a:custGeom>
          <a:avLst/>
          <a:gdLst/>
          <a:ahLst/>
          <a:cxnLst/>
          <a:rect l="0" t="0" r="0" b="0"/>
          <a:pathLst>
            <a:path>
              <a:moveTo>
                <a:pt x="45720" y="0"/>
              </a:moveTo>
              <a:lnTo>
                <a:pt x="45720" y="1305897"/>
              </a:lnTo>
              <a:lnTo>
                <a:pt x="116696"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B35F6-61DC-4EC6-9C51-84E3C59A2B01}">
      <dsp:nvSpPr>
        <dsp:cNvPr id="0" name=""/>
        <dsp:cNvSpPr/>
      </dsp:nvSpPr>
      <dsp:spPr>
        <a:xfrm>
          <a:off x="1033553" y="1324049"/>
          <a:ext cx="91440" cy="1305897"/>
        </a:xfrm>
        <a:custGeom>
          <a:avLst/>
          <a:gdLst/>
          <a:ahLst/>
          <a:cxnLst/>
          <a:rect l="0" t="0" r="0" b="0"/>
          <a:pathLst>
            <a:path>
              <a:moveTo>
                <a:pt x="130899" y="0"/>
              </a:moveTo>
              <a:lnTo>
                <a:pt x="130899" y="1305897"/>
              </a:lnTo>
              <a:lnTo>
                <a:pt x="45720"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2B536-F4D2-4C88-A991-0D34A92671CC}">
      <dsp:nvSpPr>
        <dsp:cNvPr id="0" name=""/>
        <dsp:cNvSpPr/>
      </dsp:nvSpPr>
      <dsp:spPr>
        <a:xfrm>
          <a:off x="1118732" y="1324049"/>
          <a:ext cx="91440" cy="814769"/>
        </a:xfrm>
        <a:custGeom>
          <a:avLst/>
          <a:gdLst/>
          <a:ahLst/>
          <a:cxnLst/>
          <a:rect l="0" t="0" r="0" b="0"/>
          <a:pathLst>
            <a:path>
              <a:moveTo>
                <a:pt x="45720" y="0"/>
              </a:moveTo>
              <a:lnTo>
                <a:pt x="45720" y="814769"/>
              </a:lnTo>
              <a:lnTo>
                <a:pt x="116696"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D968A6-CAD4-4BC8-9ACE-A5F33B8CF7C3}">
      <dsp:nvSpPr>
        <dsp:cNvPr id="0" name=""/>
        <dsp:cNvSpPr/>
      </dsp:nvSpPr>
      <dsp:spPr>
        <a:xfrm>
          <a:off x="1033553" y="1324049"/>
          <a:ext cx="91440" cy="814769"/>
        </a:xfrm>
        <a:custGeom>
          <a:avLst/>
          <a:gdLst/>
          <a:ahLst/>
          <a:cxnLst/>
          <a:rect l="0" t="0" r="0" b="0"/>
          <a:pathLst>
            <a:path>
              <a:moveTo>
                <a:pt x="130899" y="0"/>
              </a:moveTo>
              <a:lnTo>
                <a:pt x="130899" y="814769"/>
              </a:lnTo>
              <a:lnTo>
                <a:pt x="45720"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79E456-9753-4C37-9E58-AEACB3AEA4FF}">
      <dsp:nvSpPr>
        <dsp:cNvPr id="0" name=""/>
        <dsp:cNvSpPr/>
      </dsp:nvSpPr>
      <dsp:spPr>
        <a:xfrm>
          <a:off x="1118732" y="1324049"/>
          <a:ext cx="91440" cy="323641"/>
        </a:xfrm>
        <a:custGeom>
          <a:avLst/>
          <a:gdLst/>
          <a:ahLst/>
          <a:cxnLst/>
          <a:rect l="0" t="0" r="0" b="0"/>
          <a:pathLst>
            <a:path>
              <a:moveTo>
                <a:pt x="45720" y="0"/>
              </a:moveTo>
              <a:lnTo>
                <a:pt x="45720" y="323641"/>
              </a:lnTo>
              <a:lnTo>
                <a:pt x="11669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0A3F50-6C75-44C2-8D03-B1FC1341434F}">
      <dsp:nvSpPr>
        <dsp:cNvPr id="0" name=""/>
        <dsp:cNvSpPr/>
      </dsp:nvSpPr>
      <dsp:spPr>
        <a:xfrm>
          <a:off x="1033553" y="1324049"/>
          <a:ext cx="91440" cy="323641"/>
        </a:xfrm>
        <a:custGeom>
          <a:avLst/>
          <a:gdLst/>
          <a:ahLst/>
          <a:cxnLst/>
          <a:rect l="0" t="0" r="0" b="0"/>
          <a:pathLst>
            <a:path>
              <a:moveTo>
                <a:pt x="130899" y="0"/>
              </a:moveTo>
              <a:lnTo>
                <a:pt x="130899" y="323641"/>
              </a:lnTo>
              <a:lnTo>
                <a:pt x="45720"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ACE2AD-34C7-414E-B214-F33C4382D178}">
      <dsp:nvSpPr>
        <dsp:cNvPr id="0" name=""/>
        <dsp:cNvSpPr/>
      </dsp:nvSpPr>
      <dsp:spPr>
        <a:xfrm>
          <a:off x="1164452" y="536568"/>
          <a:ext cx="4868975" cy="157708"/>
        </a:xfrm>
        <a:custGeom>
          <a:avLst/>
          <a:gdLst/>
          <a:ahLst/>
          <a:cxnLst/>
          <a:rect l="0" t="0" r="0" b="0"/>
          <a:pathLst>
            <a:path>
              <a:moveTo>
                <a:pt x="4868975" y="0"/>
              </a:moveTo>
              <a:lnTo>
                <a:pt x="4868975"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30FA98-DDCF-4C2E-98C3-54EF9A90A289}">
      <dsp:nvSpPr>
        <dsp:cNvPr id="0" name=""/>
        <dsp:cNvSpPr/>
      </dsp:nvSpPr>
      <dsp:spPr>
        <a:xfrm>
          <a:off x="4900891" y="0"/>
          <a:ext cx="2265073" cy="536568"/>
        </a:xfrm>
        <a:prstGeom prst="roundRect">
          <a:avLst/>
        </a:prstGeom>
        <a:solidFill>
          <a:srgbClr val="53565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a:t>Liquid Biopsy</a:t>
          </a:r>
        </a:p>
      </dsp:txBody>
      <dsp:txXfrm>
        <a:off x="4927084" y="26193"/>
        <a:ext cx="2212687" cy="484182"/>
      </dsp:txXfrm>
    </dsp:sp>
    <dsp:sp modelId="{EFB4980C-7B3F-4D7E-A8F9-7249B857BE3A}">
      <dsp:nvSpPr>
        <dsp:cNvPr id="0" name=""/>
        <dsp:cNvSpPr/>
      </dsp:nvSpPr>
      <dsp:spPr>
        <a:xfrm>
          <a:off x="498531"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Blood</a:t>
          </a:r>
        </a:p>
      </dsp:txBody>
      <dsp:txXfrm>
        <a:off x="529274" y="725020"/>
        <a:ext cx="1270357" cy="568285"/>
      </dsp:txXfrm>
    </dsp:sp>
    <dsp:sp modelId="{7BDB9C9A-D07E-402F-9B0D-41CC7A39E07B}">
      <dsp:nvSpPr>
        <dsp:cNvPr id="0" name=""/>
        <dsp:cNvSpPr/>
      </dsp:nvSpPr>
      <dsp:spPr>
        <a:xfrm>
          <a:off x="207739"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Thrive</a:t>
          </a:r>
        </a:p>
      </dsp:txBody>
      <dsp:txXfrm>
        <a:off x="224091" y="1496556"/>
        <a:ext cx="838829" cy="302268"/>
      </dsp:txXfrm>
    </dsp:sp>
    <dsp:sp modelId="{3B4B81C8-76DC-4038-83DB-105D89D27D1E}">
      <dsp:nvSpPr>
        <dsp:cNvPr id="0" name=""/>
        <dsp:cNvSpPr/>
      </dsp:nvSpPr>
      <dsp:spPr>
        <a:xfrm>
          <a:off x="1235428"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GRAIL</a:t>
          </a:r>
        </a:p>
      </dsp:txBody>
      <dsp:txXfrm>
        <a:off x="1251780" y="1496556"/>
        <a:ext cx="838829" cy="302268"/>
      </dsp:txXfrm>
    </dsp:sp>
    <dsp:sp modelId="{14E29CF5-BEE1-422E-864E-9BCEB1AABB25}">
      <dsp:nvSpPr>
        <dsp:cNvPr id="0" name=""/>
        <dsp:cNvSpPr/>
      </dsp:nvSpPr>
      <dsp:spPr>
        <a:xfrm>
          <a:off x="207739" y="1971332"/>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Datar Cancer Genetics</a:t>
          </a:r>
        </a:p>
      </dsp:txBody>
      <dsp:txXfrm>
        <a:off x="224091" y="1987684"/>
        <a:ext cx="838829" cy="302268"/>
      </dsp:txXfrm>
    </dsp:sp>
    <dsp:sp modelId="{60D170D5-B557-4AF6-8353-23F73EC4CDB0}">
      <dsp:nvSpPr>
        <dsp:cNvPr id="0" name=""/>
        <dsp:cNvSpPr/>
      </dsp:nvSpPr>
      <dsp:spPr>
        <a:xfrm>
          <a:off x="1235428" y="1971332"/>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StageZero Life Sciences</a:t>
          </a:r>
        </a:p>
      </dsp:txBody>
      <dsp:txXfrm>
        <a:off x="1251780" y="1987684"/>
        <a:ext cx="838829" cy="302268"/>
      </dsp:txXfrm>
    </dsp:sp>
    <dsp:sp modelId="{9B6C6F43-3244-4025-B5F2-06C85D8058F5}">
      <dsp:nvSpPr>
        <dsp:cNvPr id="0" name=""/>
        <dsp:cNvSpPr/>
      </dsp:nvSpPr>
      <dsp:spPr>
        <a:xfrm>
          <a:off x="207739" y="2462460"/>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Nanostics</a:t>
          </a:r>
        </a:p>
      </dsp:txBody>
      <dsp:txXfrm>
        <a:off x="224091" y="2478812"/>
        <a:ext cx="838829" cy="302268"/>
      </dsp:txXfrm>
    </dsp:sp>
    <dsp:sp modelId="{73B8054A-7B38-4B6A-A0D3-7380C44A86DE}">
      <dsp:nvSpPr>
        <dsp:cNvPr id="0" name=""/>
        <dsp:cNvSpPr/>
      </dsp:nvSpPr>
      <dsp:spPr>
        <a:xfrm>
          <a:off x="1235428" y="2462460"/>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Freenome</a:t>
          </a:r>
        </a:p>
      </dsp:txBody>
      <dsp:txXfrm>
        <a:off x="1251780" y="2478812"/>
        <a:ext cx="838829" cy="302268"/>
      </dsp:txXfrm>
    </dsp:sp>
    <dsp:sp modelId="{5A6BFF5D-20D5-4525-BC60-7FBFEBF198FE}">
      <dsp:nvSpPr>
        <dsp:cNvPr id="0" name=""/>
        <dsp:cNvSpPr/>
      </dsp:nvSpPr>
      <dsp:spPr>
        <a:xfrm>
          <a:off x="207739" y="2953587"/>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Lucence</a:t>
          </a:r>
        </a:p>
      </dsp:txBody>
      <dsp:txXfrm>
        <a:off x="224091" y="2969939"/>
        <a:ext cx="838829" cy="302268"/>
      </dsp:txXfrm>
    </dsp:sp>
    <dsp:sp modelId="{5EA5EC7A-7993-434E-BB30-10C41E28730B}">
      <dsp:nvSpPr>
        <dsp:cNvPr id="0" name=""/>
        <dsp:cNvSpPr/>
      </dsp:nvSpPr>
      <dsp:spPr>
        <a:xfrm>
          <a:off x="1235428" y="2953587"/>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Bluestar Genomics</a:t>
          </a:r>
        </a:p>
      </dsp:txBody>
      <dsp:txXfrm>
        <a:off x="1251780" y="2969939"/>
        <a:ext cx="838829" cy="302268"/>
      </dsp:txXfrm>
    </dsp:sp>
    <dsp:sp modelId="{680D2718-36F6-460D-A82D-79DD87FE09C2}">
      <dsp:nvSpPr>
        <dsp:cNvPr id="0" name=""/>
        <dsp:cNvSpPr/>
      </dsp:nvSpPr>
      <dsp:spPr>
        <a:xfrm>
          <a:off x="207739" y="3444715"/>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BioFluidica</a:t>
          </a:r>
        </a:p>
      </dsp:txBody>
      <dsp:txXfrm>
        <a:off x="224091" y="3461067"/>
        <a:ext cx="838829" cy="302268"/>
      </dsp:txXfrm>
    </dsp:sp>
    <dsp:sp modelId="{6E43011F-97EB-40FD-B7CC-0667E97FEC37}">
      <dsp:nvSpPr>
        <dsp:cNvPr id="0" name=""/>
        <dsp:cNvSpPr/>
      </dsp:nvSpPr>
      <dsp:spPr>
        <a:xfrm>
          <a:off x="1235428" y="3444715"/>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Micronoma</a:t>
          </a:r>
        </a:p>
      </dsp:txBody>
      <dsp:txXfrm>
        <a:off x="1251780" y="3461067"/>
        <a:ext cx="838829" cy="302268"/>
      </dsp:txXfrm>
    </dsp:sp>
    <dsp:sp modelId="{C05FB8FE-1114-429A-8E32-C702DDF03C7F}">
      <dsp:nvSpPr>
        <dsp:cNvPr id="0" name=""/>
        <dsp:cNvSpPr/>
      </dsp:nvSpPr>
      <dsp:spPr>
        <a:xfrm>
          <a:off x="207739" y="3935843"/>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Singlera Genomics</a:t>
          </a:r>
        </a:p>
      </dsp:txBody>
      <dsp:txXfrm>
        <a:off x="224091" y="3952195"/>
        <a:ext cx="838829" cy="302268"/>
      </dsp:txXfrm>
    </dsp:sp>
    <dsp:sp modelId="{7E8F51B5-A90F-4D69-816A-92277698D221}">
      <dsp:nvSpPr>
        <dsp:cNvPr id="0" name=""/>
        <dsp:cNvSpPr/>
      </dsp:nvSpPr>
      <dsp:spPr>
        <a:xfrm>
          <a:off x="1235428" y="3935843"/>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rPr>
            <a:t>Hummingbird Diagnostics</a:t>
          </a:r>
        </a:p>
      </dsp:txBody>
      <dsp:txXfrm>
        <a:off x="1251780" y="3952195"/>
        <a:ext cx="838829" cy="302268"/>
      </dsp:txXfrm>
    </dsp:sp>
    <dsp:sp modelId="{C1FB72E9-0E8F-4D38-A12C-979B736CE801}">
      <dsp:nvSpPr>
        <dsp:cNvPr id="0" name=""/>
        <dsp:cNvSpPr/>
      </dsp:nvSpPr>
      <dsp:spPr>
        <a:xfrm>
          <a:off x="207739" y="4426970"/>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Mercy Bioanalytics</a:t>
          </a:r>
        </a:p>
      </dsp:txBody>
      <dsp:txXfrm>
        <a:off x="224091" y="4443322"/>
        <a:ext cx="838829" cy="302268"/>
      </dsp:txXfrm>
    </dsp:sp>
    <dsp:sp modelId="{DA431A35-CB26-4828-9DE3-4C0BCA866149}">
      <dsp:nvSpPr>
        <dsp:cNvPr id="0" name=""/>
        <dsp:cNvSpPr/>
      </dsp:nvSpPr>
      <dsp:spPr>
        <a:xfrm>
          <a:off x="1235428" y="4426970"/>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Delfi Diagnostics</a:t>
          </a:r>
        </a:p>
      </dsp:txBody>
      <dsp:txXfrm>
        <a:off x="1251780" y="4443322"/>
        <a:ext cx="838829" cy="302268"/>
      </dsp:txXfrm>
    </dsp:sp>
    <dsp:sp modelId="{1FE98114-1B2A-4EF6-8AFF-8DADC6EF6EE6}">
      <dsp:nvSpPr>
        <dsp:cNvPr id="0" name=""/>
        <dsp:cNvSpPr/>
      </dsp:nvSpPr>
      <dsp:spPr>
        <a:xfrm>
          <a:off x="207739" y="4918098"/>
          <a:ext cx="871533" cy="334972"/>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Guardant Health</a:t>
          </a:r>
        </a:p>
      </dsp:txBody>
      <dsp:txXfrm>
        <a:off x="224091" y="4934450"/>
        <a:ext cx="838829" cy="302268"/>
      </dsp:txXfrm>
    </dsp:sp>
    <dsp:sp modelId="{20D10590-ACA6-4388-8B1A-E262944B4C4D}">
      <dsp:nvSpPr>
        <dsp:cNvPr id="0" name=""/>
        <dsp:cNvSpPr/>
      </dsp:nvSpPr>
      <dsp:spPr>
        <a:xfrm>
          <a:off x="2038194"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Saliva</a:t>
          </a:r>
        </a:p>
      </dsp:txBody>
      <dsp:txXfrm>
        <a:off x="2068937" y="725020"/>
        <a:ext cx="1270357" cy="568285"/>
      </dsp:txXfrm>
    </dsp:sp>
    <dsp:sp modelId="{CE50BDA8-1E81-4937-A972-5FEE0AE40E91}">
      <dsp:nvSpPr>
        <dsp:cNvPr id="0" name=""/>
        <dsp:cNvSpPr/>
      </dsp:nvSpPr>
      <dsp:spPr>
        <a:xfrm>
          <a:off x="2320605" y="1480204"/>
          <a:ext cx="871533" cy="334972"/>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Summit Biolabs</a:t>
          </a:r>
        </a:p>
      </dsp:txBody>
      <dsp:txXfrm>
        <a:off x="2336957" y="1496556"/>
        <a:ext cx="838829" cy="302268"/>
      </dsp:txXfrm>
    </dsp:sp>
    <dsp:sp modelId="{7C8940C1-789E-4E77-8033-FB3345E9368F}">
      <dsp:nvSpPr>
        <dsp:cNvPr id="0" name=""/>
        <dsp:cNvSpPr/>
      </dsp:nvSpPr>
      <dsp:spPr>
        <a:xfrm>
          <a:off x="3519010"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Urine</a:t>
          </a:r>
        </a:p>
      </dsp:txBody>
      <dsp:txXfrm>
        <a:off x="3549753" y="725020"/>
        <a:ext cx="1270357" cy="568285"/>
      </dsp:txXfrm>
    </dsp:sp>
    <dsp:sp modelId="{4462908A-B145-46BC-BE0D-73AB770A77FE}">
      <dsp:nvSpPr>
        <dsp:cNvPr id="0" name=""/>
        <dsp:cNvSpPr/>
      </dsp:nvSpPr>
      <dsp:spPr>
        <a:xfrm>
          <a:off x="3851970"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Entopsis</a:t>
          </a:r>
        </a:p>
      </dsp:txBody>
      <dsp:txXfrm>
        <a:off x="3868322" y="1496556"/>
        <a:ext cx="838829" cy="302268"/>
      </dsp:txXfrm>
    </dsp:sp>
    <dsp:sp modelId="{83B11FCB-3E02-4386-B53B-CCA5BD90959A}">
      <dsp:nvSpPr>
        <dsp:cNvPr id="0" name=""/>
        <dsp:cNvSpPr/>
      </dsp:nvSpPr>
      <dsp:spPr>
        <a:xfrm>
          <a:off x="3851970" y="1971332"/>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Hirotsu Bio Science</a:t>
          </a:r>
        </a:p>
      </dsp:txBody>
      <dsp:txXfrm>
        <a:off x="3868322" y="1987684"/>
        <a:ext cx="838829" cy="302268"/>
      </dsp:txXfrm>
    </dsp:sp>
    <dsp:sp modelId="{7CF16B26-1831-46C8-8465-142ACBC4B1B8}">
      <dsp:nvSpPr>
        <dsp:cNvPr id="0" name=""/>
        <dsp:cNvSpPr/>
      </dsp:nvSpPr>
      <dsp:spPr>
        <a:xfrm>
          <a:off x="3851970" y="2462460"/>
          <a:ext cx="871533" cy="334972"/>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NIB Biotech</a:t>
          </a:r>
        </a:p>
      </dsp:txBody>
      <dsp:txXfrm>
        <a:off x="3868322" y="2478812"/>
        <a:ext cx="838829" cy="302268"/>
      </dsp:txXfrm>
    </dsp:sp>
    <dsp:sp modelId="{8C3A0E83-9E4D-42AD-9F74-DEF51A432CA2}">
      <dsp:nvSpPr>
        <dsp:cNvPr id="0" name=""/>
        <dsp:cNvSpPr/>
      </dsp:nvSpPr>
      <dsp:spPr>
        <a:xfrm>
          <a:off x="5007008"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Breath</a:t>
          </a:r>
        </a:p>
      </dsp:txBody>
      <dsp:txXfrm>
        <a:off x="5037751" y="725020"/>
        <a:ext cx="1270357" cy="568285"/>
      </dsp:txXfrm>
    </dsp:sp>
    <dsp:sp modelId="{7A5B2BE7-9226-4DFC-8BE9-3305DAFF6EC2}">
      <dsp:nvSpPr>
        <dsp:cNvPr id="0" name=""/>
        <dsp:cNvSpPr/>
      </dsp:nvSpPr>
      <dsp:spPr>
        <a:xfrm>
          <a:off x="5339969"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ea typeface="Kalinga" charset="0"/>
              <a:cs typeface="Kalinga" charset="0"/>
            </a:rPr>
            <a:t>Canary Health Technologies</a:t>
          </a:r>
          <a:endParaRPr lang="en-US" sz="1100" b="0" kern="1200">
            <a:solidFill>
              <a:schemeClr val="tx1"/>
            </a:solidFill>
            <a:latin typeface="+mn-lt"/>
          </a:endParaRPr>
        </a:p>
      </dsp:txBody>
      <dsp:txXfrm>
        <a:off x="5356321" y="1496556"/>
        <a:ext cx="838829" cy="302268"/>
      </dsp:txXfrm>
    </dsp:sp>
    <dsp:sp modelId="{9D23222A-B28C-4744-88C0-4E6C8A9CCBCE}">
      <dsp:nvSpPr>
        <dsp:cNvPr id="0" name=""/>
        <dsp:cNvSpPr/>
      </dsp:nvSpPr>
      <dsp:spPr>
        <a:xfrm>
          <a:off x="6495007"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Imaging</a:t>
          </a:r>
        </a:p>
      </dsp:txBody>
      <dsp:txXfrm>
        <a:off x="6525750" y="725020"/>
        <a:ext cx="1270357" cy="568285"/>
      </dsp:txXfrm>
    </dsp:sp>
    <dsp:sp modelId="{AA095D8A-12AC-40AC-B474-6F15A958B5F5}">
      <dsp:nvSpPr>
        <dsp:cNvPr id="0" name=""/>
        <dsp:cNvSpPr/>
      </dsp:nvSpPr>
      <dsp:spPr>
        <a:xfrm>
          <a:off x="6827967"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Ezra</a:t>
          </a:r>
        </a:p>
      </dsp:txBody>
      <dsp:txXfrm>
        <a:off x="6844319" y="1496556"/>
        <a:ext cx="838829" cy="302268"/>
      </dsp:txXfrm>
    </dsp:sp>
    <dsp:sp modelId="{43E714CA-5FEB-45B2-A42C-8AC8B7AEBBB4}">
      <dsp:nvSpPr>
        <dsp:cNvPr id="0" name=""/>
        <dsp:cNvSpPr/>
      </dsp:nvSpPr>
      <dsp:spPr>
        <a:xfrm>
          <a:off x="6827967" y="1971332"/>
          <a:ext cx="1031199"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rPr>
            <a:t>Ultrasonic Med. Mapping</a:t>
          </a:r>
        </a:p>
      </dsp:txBody>
      <dsp:txXfrm>
        <a:off x="6844319" y="1987684"/>
        <a:ext cx="998495" cy="302268"/>
      </dsp:txXfrm>
    </dsp:sp>
    <dsp:sp modelId="{647840DE-ABB3-4F20-99F4-C615307E2F27}">
      <dsp:nvSpPr>
        <dsp:cNvPr id="0" name=""/>
        <dsp:cNvSpPr/>
      </dsp:nvSpPr>
      <dsp:spPr>
        <a:xfrm>
          <a:off x="6827967" y="2462460"/>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cs typeface="Kalinga" charset="0"/>
            </a:rPr>
            <a:t>Skin Vision</a:t>
          </a:r>
          <a:endParaRPr lang="en-US" sz="1200" b="0" kern="1200">
            <a:solidFill>
              <a:schemeClr val="tx1"/>
            </a:solidFill>
            <a:latin typeface="+mn-lt"/>
          </a:endParaRPr>
        </a:p>
      </dsp:txBody>
      <dsp:txXfrm>
        <a:off x="6844319" y="2478812"/>
        <a:ext cx="838829" cy="302268"/>
      </dsp:txXfrm>
    </dsp:sp>
    <dsp:sp modelId="{611D997F-C1A4-4864-A157-34124D26EB52}">
      <dsp:nvSpPr>
        <dsp:cNvPr id="0" name=""/>
        <dsp:cNvSpPr/>
      </dsp:nvSpPr>
      <dsp:spPr>
        <a:xfrm>
          <a:off x="6827967" y="2953587"/>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rgbClr val="000000"/>
              </a:solidFill>
              <a:latin typeface="+mn-lt"/>
              <a:ea typeface="+mn-ea"/>
              <a:cs typeface="+mn-cs"/>
            </a:rPr>
            <a:t>DermaVision</a:t>
          </a:r>
        </a:p>
      </dsp:txBody>
      <dsp:txXfrm>
        <a:off x="6844319" y="2969939"/>
        <a:ext cx="838829" cy="302268"/>
      </dsp:txXfrm>
    </dsp:sp>
    <dsp:sp modelId="{52317496-8DED-4D6F-81C7-0DCE6ACBDAA8}">
      <dsp:nvSpPr>
        <dsp:cNvPr id="0" name=""/>
        <dsp:cNvSpPr/>
      </dsp:nvSpPr>
      <dsp:spPr>
        <a:xfrm>
          <a:off x="8032644" y="694277"/>
          <a:ext cx="1864578" cy="629771"/>
        </a:xfrm>
        <a:prstGeom prst="roundRect">
          <a:avLst/>
        </a:prstGeom>
        <a:solidFill>
          <a:srgbClr val="FFFFFF">
            <a:lumMod val="5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FF"/>
              </a:solidFill>
              <a:latin typeface="Calibri" panose="020F0502020204030204"/>
              <a:ea typeface="+mn-ea"/>
              <a:cs typeface="+mn-cs"/>
            </a:rPr>
            <a:t>Multiple Sample Types</a:t>
          </a:r>
        </a:p>
      </dsp:txBody>
      <dsp:txXfrm>
        <a:off x="8063387" y="725020"/>
        <a:ext cx="1803092" cy="568285"/>
      </dsp:txXfrm>
    </dsp:sp>
    <dsp:sp modelId="{32004B3E-D22A-4B70-A202-D1077907EDB1}">
      <dsp:nvSpPr>
        <dsp:cNvPr id="0" name=""/>
        <dsp:cNvSpPr/>
      </dsp:nvSpPr>
      <dsp:spPr>
        <a:xfrm>
          <a:off x="8015322" y="1480204"/>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800100">
            <a:lnSpc>
              <a:spcPct val="90000"/>
            </a:lnSpc>
            <a:spcBef>
              <a:spcPct val="0"/>
            </a:spcBef>
            <a:spcAft>
              <a:spcPct val="35000"/>
            </a:spcAft>
            <a:buNone/>
          </a:pPr>
          <a:r>
            <a:rPr lang="en-US" sz="1200" b="0" kern="1200">
              <a:solidFill>
                <a:schemeClr val="tx1"/>
              </a:solidFill>
              <a:latin typeface="+mn-lt"/>
              <a:ea typeface="Kalinga" charset="0"/>
              <a:cs typeface="Kalinga" charset="0"/>
            </a:rPr>
            <a:t>Owlstone </a:t>
          </a:r>
          <a:r>
            <a:rPr lang="en-US" sz="1200" b="0" kern="1200">
              <a:solidFill>
                <a:srgbClr val="000000"/>
              </a:solidFill>
              <a:latin typeface="+mn-lt"/>
              <a:ea typeface="+mn-ea"/>
              <a:cs typeface="+mn-cs"/>
            </a:rPr>
            <a:t>Medical</a:t>
          </a:r>
        </a:p>
      </dsp:txBody>
      <dsp:txXfrm>
        <a:off x="8031674" y="1496556"/>
        <a:ext cx="838829" cy="302268"/>
      </dsp:txXfrm>
    </dsp:sp>
    <dsp:sp modelId="{2330D833-1D45-4D11-AF24-CA97BD474CFC}">
      <dsp:nvSpPr>
        <dsp:cNvPr id="0" name=""/>
        <dsp:cNvSpPr/>
      </dsp:nvSpPr>
      <dsp:spPr>
        <a:xfrm>
          <a:off x="9043011" y="1480204"/>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ea typeface="Kalinga" charset="0"/>
              <a:cs typeface="Kalinga" charset="0"/>
            </a:rPr>
            <a:t>Ceres Nanosciences</a:t>
          </a:r>
          <a:endParaRPr lang="en-US" sz="1100" b="0" kern="1200">
            <a:solidFill>
              <a:srgbClr val="000000"/>
            </a:solidFill>
            <a:latin typeface="+mn-lt"/>
            <a:ea typeface="+mn-ea"/>
            <a:cs typeface="+mn-cs"/>
          </a:endParaRPr>
        </a:p>
      </dsp:txBody>
      <dsp:txXfrm>
        <a:off x="9059363" y="1496556"/>
        <a:ext cx="838829" cy="302268"/>
      </dsp:txXfrm>
    </dsp:sp>
    <dsp:sp modelId="{5C45072D-159E-4022-A0BF-9E00D8306182}">
      <dsp:nvSpPr>
        <dsp:cNvPr id="0" name=""/>
        <dsp:cNvSpPr/>
      </dsp:nvSpPr>
      <dsp:spPr>
        <a:xfrm>
          <a:off x="8015322" y="1971332"/>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cs typeface="Kalinga" charset="0"/>
            </a:rPr>
            <a:t>Nucliex</a:t>
          </a:r>
          <a:endParaRPr lang="en-US" sz="1200" b="0" kern="1200">
            <a:solidFill>
              <a:srgbClr val="000000"/>
            </a:solidFill>
            <a:latin typeface="+mn-lt"/>
            <a:ea typeface="+mn-ea"/>
            <a:cs typeface="+mn-cs"/>
          </a:endParaRPr>
        </a:p>
      </dsp:txBody>
      <dsp:txXfrm>
        <a:off x="8031674" y="1987684"/>
        <a:ext cx="838829" cy="302268"/>
      </dsp:txXfrm>
    </dsp:sp>
    <dsp:sp modelId="{6021BD0F-D6F2-443B-B1FF-C739349E4F3E}">
      <dsp:nvSpPr>
        <dsp:cNvPr id="0" name=""/>
        <dsp:cNvSpPr/>
      </dsp:nvSpPr>
      <dsp:spPr>
        <a:xfrm>
          <a:off x="9043011" y="1971332"/>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cs typeface="Kalinga" charset="0"/>
            </a:rPr>
            <a:t>Elypta</a:t>
          </a:r>
          <a:endParaRPr lang="en-US" sz="1200" b="0" kern="1200">
            <a:solidFill>
              <a:srgbClr val="000000"/>
            </a:solidFill>
            <a:latin typeface="+mn-lt"/>
            <a:ea typeface="+mn-ea"/>
            <a:cs typeface="+mn-cs"/>
          </a:endParaRPr>
        </a:p>
      </dsp:txBody>
      <dsp:txXfrm>
        <a:off x="9059363" y="1987684"/>
        <a:ext cx="838829" cy="302268"/>
      </dsp:txXfrm>
    </dsp:sp>
    <dsp:sp modelId="{DD9658B5-56AC-4445-A7F3-CE816AFD99A6}">
      <dsp:nvSpPr>
        <dsp:cNvPr id="0" name=""/>
        <dsp:cNvSpPr/>
      </dsp:nvSpPr>
      <dsp:spPr>
        <a:xfrm>
          <a:off x="8015322" y="2462460"/>
          <a:ext cx="871533" cy="334972"/>
        </a:xfrm>
        <a:prstGeom prst="roundRect">
          <a:avLst/>
        </a:prstGeom>
        <a:solidFill>
          <a:schemeClr val="bg1"/>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ea typeface="Kalinga" charset="0"/>
              <a:cs typeface="Kalinga" charset="0"/>
            </a:rPr>
            <a:t>NuView Life Sciences</a:t>
          </a:r>
          <a:endParaRPr lang="en-US" sz="1200" b="0" kern="1200">
            <a:solidFill>
              <a:srgbClr val="000000"/>
            </a:solidFill>
            <a:latin typeface="+mn-lt"/>
            <a:ea typeface="+mn-ea"/>
            <a:cs typeface="+mn-cs"/>
          </a:endParaRPr>
        </a:p>
      </dsp:txBody>
      <dsp:txXfrm>
        <a:off x="8031674" y="2478812"/>
        <a:ext cx="838829" cy="302268"/>
      </dsp:txXfrm>
    </dsp:sp>
    <dsp:sp modelId="{8B4A5B32-0417-4F8C-A13E-E639A991CE9E}">
      <dsp:nvSpPr>
        <dsp:cNvPr id="0" name=""/>
        <dsp:cNvSpPr/>
      </dsp:nvSpPr>
      <dsp:spPr>
        <a:xfrm>
          <a:off x="10166829" y="694277"/>
          <a:ext cx="1331843" cy="629771"/>
        </a:xfrm>
        <a:prstGeom prst="roundRect">
          <a:avLst/>
        </a:prstGeom>
        <a:solidFill>
          <a:srgbClr val="FFFFFF">
            <a:lumMod val="5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FF"/>
              </a:solidFill>
              <a:latin typeface="Calibri" panose="020F0502020204030204"/>
              <a:ea typeface="+mn-ea"/>
              <a:cs typeface="+mn-cs"/>
            </a:rPr>
            <a:t>Other</a:t>
          </a:r>
        </a:p>
      </dsp:txBody>
      <dsp:txXfrm>
        <a:off x="10197572" y="725020"/>
        <a:ext cx="1270357" cy="568285"/>
      </dsp:txXfrm>
    </dsp:sp>
    <dsp:sp modelId="{06ACBB1C-17F8-468F-A275-5DC46F412336}">
      <dsp:nvSpPr>
        <dsp:cNvPr id="0" name=""/>
        <dsp:cNvSpPr/>
      </dsp:nvSpPr>
      <dsp:spPr>
        <a:xfrm>
          <a:off x="10386339" y="1480204"/>
          <a:ext cx="871533" cy="334972"/>
        </a:xfrm>
        <a:prstGeom prst="roundRect">
          <a:avLst/>
        </a:prstGeom>
        <a:solidFill>
          <a:srgbClr val="92D050"/>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rgbClr val="000000"/>
              </a:solidFill>
              <a:latin typeface="+mn-lt"/>
              <a:ea typeface="+mn-ea"/>
              <a:cs typeface="+mn-cs"/>
            </a:rPr>
            <a:t>Cyrcadia Health</a:t>
          </a:r>
        </a:p>
      </dsp:txBody>
      <dsp:txXfrm>
        <a:off x="10402691" y="1496556"/>
        <a:ext cx="838829" cy="302268"/>
      </dsp:txXfrm>
    </dsp:sp>
    <dsp:sp modelId="{16C77E08-2E7B-4B86-9F1F-822D1E709775}">
      <dsp:nvSpPr>
        <dsp:cNvPr id="0" name=""/>
        <dsp:cNvSpPr/>
      </dsp:nvSpPr>
      <dsp:spPr>
        <a:xfrm>
          <a:off x="10386339" y="1971332"/>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rgbClr val="000000"/>
              </a:solidFill>
              <a:latin typeface="+mn-lt"/>
              <a:ea typeface="+mn-ea"/>
              <a:cs typeface="+mn-cs"/>
            </a:rPr>
            <a:t>Skin DNA</a:t>
          </a:r>
        </a:p>
      </dsp:txBody>
      <dsp:txXfrm>
        <a:off x="10402691" y="1987684"/>
        <a:ext cx="838829" cy="3022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200"/>
            </a:lvl1pPr>
          </a:lstStyle>
          <a:p>
            <a:fld id="{82FB4FE7-7745-4C06-AA0B-B404C1ADE4FF}" type="datetimeFigureOut">
              <a:rPr lang="en-US" smtClean="0"/>
              <a:t>4/6/2026</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200"/>
            </a:lvl1pPr>
          </a:lstStyle>
          <a:p>
            <a:fld id="{26D7AB96-45AF-48E7-A322-C86F1924ED82}" type="slidenum">
              <a:rPr lang="en-US" smtClean="0"/>
              <a:t>‹#›</a:t>
            </a:fld>
            <a:endParaRPr lang="en-US"/>
          </a:p>
        </p:txBody>
      </p:sp>
    </p:spTree>
    <p:extLst>
      <p:ext uri="{BB962C8B-B14F-4D97-AF65-F5344CB8AC3E}">
        <p14:creationId xmlns:p14="http://schemas.microsoft.com/office/powerpoint/2010/main" val="145595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cc02.safelinks.protection.outlook.com/?url=https%3A%2F%2Fwww.apexbt.com%2Fdiscoveryprobetm-fda-approved-drug-library.html&amp;data=05%7C02%7Cjanice.zawaski%40nasa.gov%7C9d4a99667c35450f556e08dd8290faaf%7C7005d45845be48ae8140d43da96dd17b%7C0%7C0%7C638810281431742013%7CUnknown%7CTWFpbGZsb3d8eyJFbXB0eU1hcGkiOnRydWUsIlYiOiIwLjAuMDAwMCIsIlAiOiJXaW4zMiIsIkFOIjoiTWFpbCIsIldUIjoyfQ%3D%3D%7C0%7C%7C%7C&amp;sdata=1d5TN%2BOhq%2BQqZ0GKbQkYOAD4Qz7vLkvjTHA%2BJHicUcg%3D&amp;reserved=0"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484188" y="730250"/>
            <a:ext cx="6507162" cy="3660775"/>
          </a:xfrm>
          <a:ln/>
        </p:spPr>
      </p:sp>
      <p:sp>
        <p:nvSpPr>
          <p:cNvPr id="63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3894">
              <a:defRPr sz="2500">
                <a:solidFill>
                  <a:schemeClr val="tx1"/>
                </a:solidFill>
                <a:latin typeface="Arial" charset="0"/>
                <a:ea typeface="ＭＳ Ｐゴシック" charset="0"/>
                <a:cs typeface="ＭＳ Ｐゴシック" charset="0"/>
              </a:defRPr>
            </a:lvl1pPr>
            <a:lvl2pPr marL="787114" indent="-302736" defTabSz="983894">
              <a:defRPr sz="2500">
                <a:solidFill>
                  <a:schemeClr val="tx1"/>
                </a:solidFill>
                <a:latin typeface="Arial" charset="0"/>
                <a:ea typeface="ＭＳ Ｐゴシック" charset="0"/>
              </a:defRPr>
            </a:lvl2pPr>
            <a:lvl3pPr marL="1210945" indent="-242189" defTabSz="983894">
              <a:defRPr sz="2500">
                <a:solidFill>
                  <a:schemeClr val="tx1"/>
                </a:solidFill>
                <a:latin typeface="Arial" charset="0"/>
                <a:ea typeface="ＭＳ Ｐゴシック" charset="0"/>
              </a:defRPr>
            </a:lvl3pPr>
            <a:lvl4pPr marL="1695323" indent="-242189" defTabSz="983894">
              <a:defRPr sz="2500">
                <a:solidFill>
                  <a:schemeClr val="tx1"/>
                </a:solidFill>
                <a:latin typeface="Arial" charset="0"/>
                <a:ea typeface="ＭＳ Ｐゴシック" charset="0"/>
              </a:defRPr>
            </a:lvl4pPr>
            <a:lvl5pPr marL="2179701" indent="-242189" defTabSz="983894">
              <a:defRPr sz="2500">
                <a:solidFill>
                  <a:schemeClr val="tx1"/>
                </a:solidFill>
                <a:latin typeface="Arial" charset="0"/>
                <a:ea typeface="ＭＳ Ｐゴシック" charset="0"/>
              </a:defRPr>
            </a:lvl5pPr>
            <a:lvl6pPr marL="2664079" indent="-242189" defTabSz="983894" eaLnBrk="0" fontAlgn="base" hangingPunct="0">
              <a:spcBef>
                <a:spcPct val="0"/>
              </a:spcBef>
              <a:spcAft>
                <a:spcPct val="0"/>
              </a:spcAft>
              <a:defRPr sz="2500">
                <a:solidFill>
                  <a:schemeClr val="tx1"/>
                </a:solidFill>
                <a:latin typeface="Arial" charset="0"/>
                <a:ea typeface="ＭＳ Ｐゴシック" charset="0"/>
              </a:defRPr>
            </a:lvl6pPr>
            <a:lvl7pPr marL="3148458" indent="-242189" defTabSz="983894" eaLnBrk="0" fontAlgn="base" hangingPunct="0">
              <a:spcBef>
                <a:spcPct val="0"/>
              </a:spcBef>
              <a:spcAft>
                <a:spcPct val="0"/>
              </a:spcAft>
              <a:defRPr sz="2500">
                <a:solidFill>
                  <a:schemeClr val="tx1"/>
                </a:solidFill>
                <a:latin typeface="Arial" charset="0"/>
                <a:ea typeface="ＭＳ Ｐゴシック" charset="0"/>
              </a:defRPr>
            </a:lvl7pPr>
            <a:lvl8pPr marL="3632834" indent="-242189" defTabSz="983894" eaLnBrk="0" fontAlgn="base" hangingPunct="0">
              <a:spcBef>
                <a:spcPct val="0"/>
              </a:spcBef>
              <a:spcAft>
                <a:spcPct val="0"/>
              </a:spcAft>
              <a:defRPr sz="2500">
                <a:solidFill>
                  <a:schemeClr val="tx1"/>
                </a:solidFill>
                <a:latin typeface="Arial" charset="0"/>
                <a:ea typeface="ＭＳ Ｐゴシック" charset="0"/>
              </a:defRPr>
            </a:lvl8pPr>
            <a:lvl9pPr marL="4117213" indent="-242189" defTabSz="983894" eaLnBrk="0" fontAlgn="base" hangingPunct="0">
              <a:spcBef>
                <a:spcPct val="0"/>
              </a:spcBef>
              <a:spcAft>
                <a:spcPct val="0"/>
              </a:spcAft>
              <a:defRPr sz="2500">
                <a:solidFill>
                  <a:schemeClr val="tx1"/>
                </a:solidFill>
                <a:latin typeface="Arial" charset="0"/>
                <a:ea typeface="ＭＳ Ｐゴシック" charset="0"/>
              </a:defRPr>
            </a:lvl9pPr>
          </a:lstStyle>
          <a:p>
            <a:fld id="{691FC884-A46A-8441-8A92-7857C42E2FF5}" type="slidenum">
              <a:rPr lang="en-US" sz="1200">
                <a:solidFill>
                  <a:prstClr val="black"/>
                </a:solidFill>
              </a:rPr>
              <a:pPr/>
              <a:t>1</a:t>
            </a:fld>
            <a:endParaRPr lang="en-US" sz="1200">
              <a:solidFill>
                <a:prstClr val="black"/>
              </a:solidFill>
            </a:endParaRPr>
          </a:p>
        </p:txBody>
      </p:sp>
    </p:spTree>
    <p:extLst>
      <p:ext uri="{BB962C8B-B14F-4D97-AF65-F5344CB8AC3E}">
        <p14:creationId xmlns:p14="http://schemas.microsoft.com/office/powerpoint/2010/main" val="3763029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FFFFFF"/>
                </a:solidFill>
                <a:effectLst/>
                <a:latin typeface="-apple-system"/>
              </a:rPr>
              <a:t>The chart shows the number of sunspots from 1975 to 2030, represented as a green line that goes up and down, like a wave. The original prediction is at the right side of the chart as a blue line. A red line, the McIntosh Et al study is layered with it but at many points higher than the blue line</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3</a:t>
            </a:fld>
            <a:endParaRPr lang="en-US"/>
          </a:p>
        </p:txBody>
      </p:sp>
    </p:spTree>
    <p:extLst>
      <p:ext uri="{BB962C8B-B14F-4D97-AF65-F5344CB8AC3E}">
        <p14:creationId xmlns:p14="http://schemas.microsoft.com/office/powerpoint/2010/main" val="3358612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Space radiation is composed of mainly high energy particles from 3 primary sources. Galactic Cosmic Rays which are theorized to be the result of stellar explosions accelerating every known element on the periodic table across the universe. Then there are the protons and electrons that get trapped in Earth’s magnetic field – commonly referred to as the Van Allen Belts. These are responsible for the South Atlantic Anomaly – a region where the offset of Earth’s geomagnetic and rotational axes create an area where the inner radiation belts impinges into the atmosphere. And then finally, probably the most well known are the Solar Particle Events. These occur when localize magnetic fields on the Sun get so tangled that they reconnect and the energy released accelerates particles out into the solar system. Additionally Neutrons and Secondary radiation can be created inside a spacecraft, habitat, or on a planetary or lunar surface. </a:t>
            </a:r>
            <a:endParaRPr lang="en-US"/>
          </a:p>
          <a:p>
            <a:endParaRPr lang="en-US"/>
          </a:p>
          <a:p>
            <a:r>
              <a:rPr lang="en-US"/>
              <a:t>But</a:t>
            </a:r>
            <a:r>
              <a:rPr lang="en-US" baseline="0"/>
              <a:t> of course the, contribution of each of these sources to a person’s dose is dependent on a number of factors, including where you are in space. For example…. </a:t>
            </a:r>
          </a:p>
          <a:p>
            <a:r>
              <a:rPr lang="en-US" baseline="0"/>
              <a:t>However, on a per day </a:t>
            </a:r>
            <a:r>
              <a:rPr lang="en-US" i="1" baseline="0"/>
              <a:t>dose rate </a:t>
            </a:r>
            <a:r>
              <a:rPr lang="en-US" baseline="0"/>
              <a:t>basis, ISS and Beyond LEO exposures are roughly similar – but it is the composition of the radiation that is different and the fact that there is no geomagnetic protection from solar particle events beyond LEO. </a:t>
            </a:r>
            <a:endParaRPr lang="en-US"/>
          </a:p>
        </p:txBody>
      </p:sp>
      <p:sp>
        <p:nvSpPr>
          <p:cNvPr id="4" name="Slide Number Placeholder 3"/>
          <p:cNvSpPr>
            <a:spLocks noGrp="1"/>
          </p:cNvSpPr>
          <p:nvPr>
            <p:ph type="sldNum" sz="quarter" idx="10"/>
          </p:nvPr>
        </p:nvSpPr>
        <p:spPr/>
        <p:txBody>
          <a:bodyPr/>
          <a:lstStyle/>
          <a:p>
            <a:fld id="{AA9B67BA-4E40-43DE-AB0B-CB1113AD4DC7}" type="slidenum">
              <a:rPr lang="en-US" smtClean="0"/>
              <a:t>4</a:t>
            </a:fld>
            <a:endParaRPr lang="en-US"/>
          </a:p>
        </p:txBody>
      </p:sp>
    </p:spTree>
    <p:extLst>
      <p:ext uri="{BB962C8B-B14F-4D97-AF65-F5344CB8AC3E}">
        <p14:creationId xmlns:p14="http://schemas.microsoft.com/office/powerpoint/2010/main" val="4067748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FFFFFF"/>
                </a:solidFill>
                <a:effectLst/>
                <a:latin typeface="-apple-system"/>
              </a:rPr>
              <a:t>The chart shows the number of sunspots from 1975 to 2030, represented as a green line that goes up and down, like a wave. The original prediction is at the right side of the chart as a blue line. A red line, the McIntosh Et al study is layered with it but at many points higher than the blue line</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5</a:t>
            </a:fld>
            <a:endParaRPr lang="en-US"/>
          </a:p>
        </p:txBody>
      </p:sp>
    </p:spTree>
    <p:extLst>
      <p:ext uri="{BB962C8B-B14F-4D97-AF65-F5344CB8AC3E}">
        <p14:creationId xmlns:p14="http://schemas.microsoft.com/office/powerpoint/2010/main" val="3740165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1"/>
              <a:t>NASA Radiation Standards – Crew Health</a:t>
            </a:r>
          </a:p>
          <a:p>
            <a:pPr algn="l"/>
            <a:r>
              <a:rPr lang="en-US" i="1"/>
              <a:t>NASA STD 3001 Vol. I</a:t>
            </a:r>
          </a:p>
          <a:p>
            <a:endParaRPr lang="en-US" b="1">
              <a:solidFill>
                <a:srgbClr val="540C04"/>
              </a:solidFill>
              <a:latin typeface="Calibri" panose="020F0502020204030204" pitchFamily="34" charset="0"/>
              <a:ea typeface="Calibri" panose="020F0502020204030204" pitchFamily="34" charset="0"/>
              <a:cs typeface="Calibri" panose="020F0502020204030204" pitchFamily="34" charset="0"/>
            </a:endParaRPr>
          </a:p>
          <a:p>
            <a:endParaRPr lang="en-US" b="1">
              <a:solidFill>
                <a:srgbClr val="540C04"/>
              </a:solidFill>
              <a:latin typeface="Calibri" panose="020F0502020204030204" pitchFamily="34" charset="0"/>
              <a:ea typeface="Calibri" panose="020F0502020204030204" pitchFamily="34" charset="0"/>
              <a:cs typeface="Calibri" panose="020F0502020204030204" pitchFamily="34" charset="0"/>
            </a:endParaRPr>
          </a:p>
          <a:p>
            <a:r>
              <a:rPr lang="en-US" b="1">
                <a:solidFill>
                  <a:srgbClr val="540C04"/>
                </a:solidFill>
                <a:latin typeface="Calibri" panose="020F0502020204030204" pitchFamily="34" charset="0"/>
                <a:ea typeface="Calibri" panose="020F0502020204030204" pitchFamily="34" charset="0"/>
                <a:cs typeface="Calibri" panose="020F0502020204030204" pitchFamily="34" charset="0"/>
              </a:rPr>
              <a:t>4.8.2 Career Space Permissible Exposure Limit for Spaceflight Radiation </a:t>
            </a:r>
          </a:p>
          <a:p>
            <a:r>
              <a:rPr lang="en-US" b="1">
                <a:latin typeface="Calibri" panose="020F0502020204030204" pitchFamily="34" charset="0"/>
                <a:ea typeface="Calibri" panose="020F0502020204030204" pitchFamily="34" charset="0"/>
                <a:cs typeface="Calibri" panose="020F0502020204030204" pitchFamily="34" charset="0"/>
              </a:rPr>
              <a:t>An individual crewmember’s total career effective radiation dose due to spaceflight radiation exposure shall be less than 600 mSv. This limit is universal for all ages and sexes. </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Conservative approach 3% mean REID of a 35 year old female</a:t>
            </a:r>
          </a:p>
        </p:txBody>
      </p:sp>
    </p:spTree>
    <p:extLst>
      <p:ext uri="{BB962C8B-B14F-4D97-AF65-F5344CB8AC3E}">
        <p14:creationId xmlns:p14="http://schemas.microsoft.com/office/powerpoint/2010/main" val="1999055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4406" indent="-574406"/>
            <a:r>
              <a:rPr lang="en-US">
                <a:ea typeface="Calibri Light"/>
                <a:cs typeface="Calibri Light"/>
              </a:rPr>
              <a:t>NPR 8900-1b </a:t>
            </a:r>
            <a:endParaRPr lang="en-US">
              <a:ea typeface="Calibri"/>
              <a:cs typeface="Calibri"/>
            </a:endParaRPr>
          </a:p>
          <a:p>
            <a:pPr marL="574406" indent="-574406"/>
            <a:endParaRPr lang="en-US">
              <a:ea typeface="Calibri"/>
              <a:cs typeface="Calibri"/>
            </a:endParaRPr>
          </a:p>
          <a:p>
            <a:pPr marL="574406" indent="-574406"/>
            <a:r>
              <a:rPr lang="en-US">
                <a:ea typeface="Calibri"/>
                <a:cs typeface="Calibri"/>
              </a:rPr>
              <a:t>2014 – </a:t>
            </a:r>
            <a:r>
              <a:rPr lang="en-US">
                <a:solidFill>
                  <a:srgbClr val="000000"/>
                </a:solidFill>
                <a:ea typeface="Calibri"/>
                <a:cs typeface="Calibri"/>
              </a:rPr>
              <a:t>Health Standards for Long Duration and Exploration Spaceflight: Ethics Principles, Responsibilities, and Decision Framework. Washington, DC: The National Academies Press. doi: 10.17226/18576.  Institute of Medicine. 2014.</a:t>
            </a:r>
          </a:p>
          <a:p>
            <a:pPr marL="463026" indent="-463026"/>
            <a:r>
              <a:rPr lang="en-US">
                <a:ea typeface="Calibri"/>
                <a:cs typeface="Calibri"/>
              </a:rPr>
              <a:t>2016 - </a:t>
            </a:r>
            <a:r>
              <a:rPr lang="en-US">
                <a:latin typeface="CIDFont+F2"/>
              </a:rPr>
              <a:t>NASA Administrator Letter to CHMO – </a:t>
            </a:r>
            <a:endParaRPr lang="en-US">
              <a:latin typeface="CIDFont+F2"/>
              <a:cs typeface="Calibri"/>
            </a:endParaRPr>
          </a:p>
          <a:p>
            <a:pPr marL="463026" indent="-463026"/>
            <a:r>
              <a:rPr lang="en-US">
                <a:latin typeface="CIDFont+F2"/>
                <a:cs typeface="Calibri"/>
              </a:rPr>
              <a:t>	- Decision framework of 8900-1B</a:t>
            </a:r>
          </a:p>
          <a:p>
            <a:pPr marL="343689" indent="-343689">
              <a:buAutoNum type="arabicPeriod"/>
            </a:pPr>
            <a:endParaRPr lang="en-US" b="1"/>
          </a:p>
          <a:p>
            <a:pPr marL="343689" indent="-343689">
              <a:buAutoNum type="arabicPeriod"/>
            </a:pPr>
            <a:r>
              <a:rPr lang="en-US" b="1"/>
              <a:t>Ensure all feasible means are taken to reduce astronaut risks to the lowest achievable levels </a:t>
            </a:r>
            <a:r>
              <a:rPr lang="en-US"/>
              <a:t>and demonstrate that standards cannot be met despite having done so,</a:t>
            </a:r>
          </a:p>
          <a:p>
            <a:pPr marL="343689" indent="-343689">
              <a:buAutoNum type="arabicPeriod"/>
            </a:pPr>
            <a:r>
              <a:rPr lang="en-US" b="1"/>
              <a:t>Examine all approaches to minimizing risk</a:t>
            </a:r>
            <a:r>
              <a:rPr lang="en-US"/>
              <a:t>, including alternate approaches to meeting the mission's objectives.</a:t>
            </a:r>
          </a:p>
          <a:p>
            <a:pPr marL="343689" indent="-343689">
              <a:buAutoNum type="arabicPeriod"/>
            </a:pPr>
            <a:r>
              <a:rPr lang="en-US" b="1"/>
              <a:t>Thoroughly monitor and conduct research on health impacts during and after space flight to inform current and future missions</a:t>
            </a:r>
            <a:r>
              <a:rPr lang="en-US"/>
              <a:t>,</a:t>
            </a:r>
          </a:p>
          <a:p>
            <a:pPr marL="343689" indent="-343689">
              <a:buAutoNum type="arabicPeriod"/>
            </a:pPr>
            <a:r>
              <a:rPr lang="en-US"/>
              <a:t>Have a rigorous process to assure that </a:t>
            </a:r>
            <a:r>
              <a:rPr lang="en-US" b="1"/>
              <a:t>astronauts are fully informed about risks and unknowns</a:t>
            </a:r>
            <a:r>
              <a:rPr lang="en-US"/>
              <a:t>,</a:t>
            </a:r>
          </a:p>
          <a:p>
            <a:pPr marL="343689" indent="-343689">
              <a:buAutoNum type="arabicPeriod"/>
            </a:pPr>
            <a:r>
              <a:rPr lang="en-US"/>
              <a:t>Ensure that a crewmember's decision to participate in a mission meets standards of informed decision making and that they are making a voluntary decision, and</a:t>
            </a:r>
          </a:p>
          <a:p>
            <a:pPr marL="343689" indent="-343689">
              <a:buAutoNum type="arabicPeriod"/>
            </a:pPr>
            <a:r>
              <a:rPr lang="en-US" b="1"/>
              <a:t>Commit to the future health of current and future astronauts by ensuring access to long-term health care, longitudinal </a:t>
            </a:r>
            <a:r>
              <a:rPr lang="en-US" b="1" err="1"/>
              <a:t>followup</a:t>
            </a:r>
            <a:r>
              <a:rPr lang="en-US" b="1"/>
              <a:t>, and preventive screenings</a:t>
            </a:r>
            <a:r>
              <a:rPr lang="en-US"/>
              <a:t>.</a:t>
            </a:r>
          </a:p>
          <a:p>
            <a:br>
              <a:rPr lang="en-US"/>
            </a:br>
            <a:r>
              <a:rPr lang="en-US" b="1"/>
              <a:t>All relevant organizations and offices are responsible for ensuring these actions are taken</a:t>
            </a:r>
            <a:r>
              <a:rPr lang="en-US"/>
              <a:t>.</a:t>
            </a:r>
          </a:p>
          <a:p>
            <a:endParaRPr lang="en-US"/>
          </a:p>
        </p:txBody>
      </p:sp>
      <p:sp>
        <p:nvSpPr>
          <p:cNvPr id="4" name="Slide Number Placeholder 3"/>
          <p:cNvSpPr>
            <a:spLocks noGrp="1"/>
          </p:cNvSpPr>
          <p:nvPr>
            <p:ph type="sldNum" sz="quarter" idx="5"/>
          </p:nvPr>
        </p:nvSpPr>
        <p:spPr/>
        <p:txBody>
          <a:bodyPr/>
          <a:lstStyle/>
          <a:p>
            <a:fld id="{D65C2E2F-ECAD-493B-954B-A17A0BE71BDA}" type="slidenum">
              <a:rPr lang="en-US" smtClean="0"/>
              <a:t>11</a:t>
            </a:fld>
            <a:endParaRPr lang="en-US"/>
          </a:p>
        </p:txBody>
      </p:sp>
    </p:spTree>
    <p:extLst>
      <p:ext uri="{BB962C8B-B14F-4D97-AF65-F5344CB8AC3E}">
        <p14:creationId xmlns:p14="http://schemas.microsoft.com/office/powerpoint/2010/main" val="3650441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AdvOT863180fb"/>
              </a:rPr>
              <a:t>Schematic of the types of DNA damage, ranging from single and clustered damage sites through to simple and complex double-strand breaks (DSB), formed by passage of a single radiation track. Low linear energy transfer radiation induces lower concentrations of ionization events and consequently less complex DNA damage sites than high linear energy transfer.</a:t>
            </a:r>
          </a:p>
          <a:p>
            <a:pPr algn="l"/>
            <a:r>
              <a:rPr lang="en-US" b="0" i="0">
                <a:solidFill>
                  <a:srgbClr val="1F1F1F"/>
                </a:solidFill>
                <a:effectLst/>
                <a:latin typeface="ElsevierGulliver"/>
              </a:rPr>
              <a:t>Colony-forming (survival) assay of A549 cells, irradiated with indicated doses of photons (cesium source [blue]) or with carbon ions (red). </a:t>
            </a:r>
            <a:endParaRPr lang="en-US" sz="1800" b="0" i="0" u="none" strike="noStrike" baseline="0">
              <a:solidFill>
                <a:srgbClr val="1F1F1F"/>
              </a:solidFill>
              <a:effectLst/>
              <a:latin typeface="AdvOT863180fb"/>
            </a:endParaRPr>
          </a:p>
          <a:p>
            <a:pPr algn="l"/>
            <a:r>
              <a:rPr lang="en-US" sz="1800" b="0" i="0" u="none" strike="noStrike" baseline="0">
                <a:solidFill>
                  <a:srgbClr val="1F1F1F"/>
                </a:solidFill>
                <a:effectLst/>
                <a:latin typeface="AdvOT863180fb"/>
              </a:rPr>
              <a:t>A549 = Lung Epithelial cells</a:t>
            </a:r>
          </a:p>
          <a:p>
            <a:pPr algn="l"/>
            <a:r>
              <a:rPr lang="en-US" sz="1800" b="0" i="0" u="none" strike="noStrike" baseline="0">
                <a:solidFill>
                  <a:srgbClr val="1F1F1F"/>
                </a:solidFill>
                <a:effectLst/>
                <a:latin typeface="AdvOT863180fb"/>
              </a:rPr>
              <a:t>HEK293 = Embryonic Kidney cells</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13</a:t>
            </a:fld>
            <a:endParaRPr lang="en-US"/>
          </a:p>
        </p:txBody>
      </p:sp>
    </p:spTree>
    <p:extLst>
      <p:ext uri="{BB962C8B-B14F-4D97-AF65-F5344CB8AC3E}">
        <p14:creationId xmlns:p14="http://schemas.microsoft.com/office/powerpoint/2010/main" val="3725336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Fig A: The central role of DDR in heavy-ion-radiation-induced persistent DNA damage, senescence/SASP, and GI carcinogenesis.</a:t>
            </a:r>
          </a:p>
          <a:p>
            <a:pPr algn="l"/>
            <a:r>
              <a:rPr lang="en-US"/>
              <a:t>Fig B: </a:t>
            </a:r>
            <a:r>
              <a:rPr lang="en-US" sz="1800" b="0" i="0" u="none" strike="noStrike" baseline="0">
                <a:latin typeface="AdvP641C"/>
              </a:rPr>
              <a:t>Comparison of track structures from different particles. Panel A: Simulated high-LET particle track projections of the indicated species in the XY plane calculated with RITRACKS software (</a:t>
            </a:r>
            <a:r>
              <a:rPr lang="en-US" sz="1800" b="0" i="0" u="none" strike="noStrike" baseline="0">
                <a:latin typeface="AdvP640E"/>
              </a:rPr>
              <a:t>35</a:t>
            </a:r>
            <a:r>
              <a:rPr lang="en-US" sz="1800" b="0" i="0" u="none" strike="noStrike" baseline="0">
                <a:latin typeface="AdvP641C"/>
              </a:rPr>
              <a:t>). Conditions for simulation are liquid water at 25</a:t>
            </a:r>
            <a:r>
              <a:rPr lang="en-US" sz="1800" b="0" i="0" u="none" strike="noStrike" baseline="0">
                <a:latin typeface="AdvPS586B"/>
              </a:rPr>
              <a:t>8</a:t>
            </a:r>
            <a:r>
              <a:rPr lang="en-US" sz="1800" b="0" i="0" u="none" strike="noStrike" baseline="0">
                <a:latin typeface="AdvP641C"/>
              </a:rPr>
              <a:t>C with particle origination at the Y axis.</a:t>
            </a:r>
            <a:endParaRPr lang="en-US"/>
          </a:p>
          <a:p>
            <a:r>
              <a:rPr lang="en-US"/>
              <a:t>Fig c: V</a:t>
            </a:r>
            <a:r>
              <a:rPr lang="en-US" b="0" i="0">
                <a:solidFill>
                  <a:srgbClr val="222222"/>
                </a:solidFill>
                <a:effectLst/>
                <a:latin typeface="Arial" panose="020B0604020202020204" pitchFamily="34" charset="0"/>
              </a:rPr>
              <a:t>ariability in radiation response (cell fate) due to cell cycle phase at the time of irradiation and heterogeneous damage caused by heavy ions in the cells located in the core and penumbra regions The heavy-ion track is divided into “core” and “penumbra” regions based on the deposited energy density. The penumbra is the area near the edge of an ion beam track where the deposited energy density changes according to the distance from the primary ion track.</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14</a:t>
            </a:fld>
            <a:endParaRPr lang="en-US"/>
          </a:p>
        </p:txBody>
      </p:sp>
    </p:spTree>
    <p:extLst>
      <p:ext uri="{BB962C8B-B14F-4D97-AF65-F5344CB8AC3E}">
        <p14:creationId xmlns:p14="http://schemas.microsoft.com/office/powerpoint/2010/main" val="3526341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E8AA4-0942-ECB0-9197-62B9055A37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57B63-83ED-D57A-CDA3-4F3DA5B1E2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DD3ACE-4C62-23B1-0167-AD08AF8ABA73}"/>
              </a:ext>
            </a:extLst>
          </p:cNvPr>
          <p:cNvSpPr>
            <a:spLocks noGrp="1"/>
          </p:cNvSpPr>
          <p:nvPr>
            <p:ph type="body" idx="1"/>
          </p:nvPr>
        </p:nvSpPr>
        <p:spPr/>
        <p:txBody>
          <a:bodyPr/>
          <a:lstStyle/>
          <a:p>
            <a:pPr defTabSz="916503">
              <a:defRPr/>
            </a:pPr>
            <a:r>
              <a:rPr lang="en-US" b="1"/>
              <a:t>Molecular and clinical manifestations of ionizing radiation (IR) exposure. IR can lead to cell injury and death of endothelial cells and cardiomyocytes through different mechanisms. These include direct DNA damage through single-strand-breaks, double-strand breaks (illustrated in the figure) and changes in DNA methylation patterns, which result in changes in gene expression. In endothelial cells, this damage triggers a cascade of inflammatory responses that leads to a disruption in vascular permeability and integrity, affecting vascular function. This inflammatory cascade involves excessive extravasation of inflammatory cells and increased expression of growth factors, adhesion molecules, hormones, and proinflammatory cytokines. These changes promote increases in reactive oxygen species (ROS) production and leads to further DNA and mitochondrial damage. Atherosclerotic plaque lesions are accelerated by IR, which predisposes to plaque inflammation and rupture. Increased tissue injury and plaque rupture results in bleeding and thrombus formation (increased activation of coagulation factors). As the thrombus grows, it can block blood flow, leading to ischemia. Similar mechanisms contribute to cardiomyocyte injury. Increased oxidative stress (inactivation of antioxidant enzymes, increased lipid, and protein oxidation) due to mitochondrial dysfunction, endoplasmic reticulum (ER) stress, an increased expression of cytokines and cell death modulators, and changes in the levels of hormones and in the expression of microRNAs lead to heart disease and failure. These changes at the cellular level are associated with different clinical manifestations, including valvopathy (valvular disease), coronary artery disease (CAD), myocardial infarction (MI), cardiomyopathy, pericarditis, and conduction system abnormalities (right bundle branch block [RBBB]). Venous thromboembolism results from endothelial and vascular damage.</a:t>
            </a:r>
          </a:p>
          <a:p>
            <a:pPr marL="285750" indent="-285750">
              <a:buFont typeface="Wingdings" panose="05000000000000000000" pitchFamily="2" charset="2"/>
              <a:buChar char="q"/>
            </a:pPr>
            <a:r>
              <a:rPr lang="en-US" sz="1600"/>
              <a:t>Ionizing radiation at high doses as used for radiotherapy produces direct damage to the heart and major arteries and increases the risk of cardiovascular diseases (CVD). </a:t>
            </a:r>
          </a:p>
          <a:p>
            <a:pPr marL="742950" lvl="1" indent="-285750">
              <a:buFont typeface="Wingdings" panose="05000000000000000000" pitchFamily="2" charset="2"/>
              <a:buChar char="§"/>
            </a:pPr>
            <a:endParaRPr lang="en-US" sz="1600"/>
          </a:p>
          <a:p>
            <a:pPr marL="285750" indent="-285750">
              <a:buFont typeface="Wingdings" panose="05000000000000000000" pitchFamily="2" charset="2"/>
              <a:buChar char="q"/>
            </a:pPr>
            <a:r>
              <a:rPr lang="en-US" sz="1600"/>
              <a:t>In contrast, the evidence for a causal relationship between long-term risk of cardiovascular diseases after moderate doses (0.5–5 </a:t>
            </a:r>
            <a:r>
              <a:rPr lang="en-US" sz="1600" err="1"/>
              <a:t>Gy</a:t>
            </a:r>
            <a:r>
              <a:rPr lang="en-US" sz="1600"/>
              <a:t>) is </a:t>
            </a:r>
            <a:r>
              <a:rPr lang="en-US" sz="1600" b="1"/>
              <a:t>suggestive; weak </a:t>
            </a:r>
            <a:r>
              <a:rPr lang="en-US" sz="1600"/>
              <a:t>after low doses (&lt;0.5 </a:t>
            </a:r>
            <a:r>
              <a:rPr lang="en-US" sz="1600" err="1"/>
              <a:t>Gy</a:t>
            </a:r>
            <a:r>
              <a:rPr lang="en-US" sz="1600"/>
              <a:t>). </a:t>
            </a:r>
          </a:p>
          <a:p>
            <a:pPr marL="285750" indent="-285750">
              <a:buFont typeface="Wingdings" panose="05000000000000000000" pitchFamily="2" charset="2"/>
              <a:buChar char="q"/>
            </a:pPr>
            <a:endParaRPr lang="en-US" sz="1600"/>
          </a:p>
          <a:p>
            <a:pPr marL="285750" indent="-285750">
              <a:buFont typeface="Wingdings" panose="05000000000000000000" pitchFamily="2" charset="2"/>
              <a:buChar char="q"/>
            </a:pPr>
            <a:r>
              <a:rPr lang="en-US" sz="1600"/>
              <a:t> The most informative study is the Japanese atomic-bomb survivor Life Span Study (LSS). </a:t>
            </a:r>
          </a:p>
          <a:p>
            <a:pPr marL="742950" lvl="1" indent="-285750">
              <a:buFont typeface="Wingdings" panose="05000000000000000000" pitchFamily="2" charset="2"/>
              <a:buChar char="§"/>
            </a:pPr>
            <a:r>
              <a:rPr lang="en-US" sz="1600"/>
              <a:t>Statistically significant linear dose–response for mortality from </a:t>
            </a:r>
            <a:r>
              <a:rPr lang="en-US" sz="1600" b="1"/>
              <a:t>stroke</a:t>
            </a:r>
            <a:r>
              <a:rPr lang="en-US" sz="1600"/>
              <a:t> </a:t>
            </a:r>
            <a:r>
              <a:rPr lang="en-US" sz="1600" b="1"/>
              <a:t>(excess relative risk (ERR)/</a:t>
            </a:r>
            <a:r>
              <a:rPr lang="en-US" sz="1600" b="1" err="1"/>
              <a:t>Gy</a:t>
            </a:r>
            <a:r>
              <a:rPr lang="en-US" sz="1600" b="1"/>
              <a:t> = 0.09</a:t>
            </a:r>
            <a:r>
              <a:rPr lang="en-US" sz="1600"/>
              <a:t>; 95% confidence interval (CI): 0.01; 0.17) and </a:t>
            </a:r>
            <a:r>
              <a:rPr lang="en-US" sz="1600" b="1"/>
              <a:t>heart diseases (ERR/</a:t>
            </a:r>
            <a:r>
              <a:rPr lang="en-US" sz="1600" b="1" err="1"/>
              <a:t>Gy</a:t>
            </a:r>
            <a:r>
              <a:rPr lang="en-US" sz="1600" b="1"/>
              <a:t> = 0.14</a:t>
            </a:r>
            <a:r>
              <a:rPr lang="en-US" sz="1600"/>
              <a:t>; 95% CI: 0.06; 0.23) in 1950–2003. </a:t>
            </a:r>
          </a:p>
          <a:p>
            <a:pPr marL="742950" lvl="1" indent="-285750">
              <a:buFont typeface="Wingdings" panose="05000000000000000000" pitchFamily="2" charset="2"/>
              <a:buChar char="§"/>
            </a:pPr>
            <a:r>
              <a:rPr lang="en-US" sz="1600"/>
              <a:t>Latency approximately 10 years. </a:t>
            </a:r>
          </a:p>
          <a:p>
            <a:pPr marL="742950" lvl="1" indent="-285750">
              <a:buFont typeface="Wingdings" panose="05000000000000000000" pitchFamily="2" charset="2"/>
              <a:buChar char="§"/>
            </a:pPr>
            <a:r>
              <a:rPr lang="en-US" sz="1600"/>
              <a:t>The excess risks are only above colon-equivalent doses of about 0.5 </a:t>
            </a:r>
            <a:r>
              <a:rPr lang="en-US" sz="1600" err="1"/>
              <a:t>Gy</a:t>
            </a:r>
            <a:r>
              <a:rPr lang="en-US" sz="1600"/>
              <a:t>.</a:t>
            </a:r>
          </a:p>
          <a:p>
            <a:pPr marL="742950" lvl="1" indent="-285750">
              <a:buFont typeface="Wingdings" panose="05000000000000000000" pitchFamily="2" charset="2"/>
              <a:buChar char="§"/>
            </a:pPr>
            <a:r>
              <a:rPr lang="en-US" sz="1600"/>
              <a:t>No confounding by smoking, alcohol consumption, education, occupation and obesity was observed.</a:t>
            </a:r>
          </a:p>
          <a:p>
            <a:pPr algn="l"/>
            <a:endParaRPr lang="en-US" sz="1800" b="0" i="0" u="none" strike="noStrike" baseline="0">
              <a:solidFill>
                <a:srgbClr val="000000"/>
              </a:solidFill>
              <a:latin typeface="Arial" panose="020B0604020202020204" pitchFamily="34" charset="0"/>
            </a:endParaRPr>
          </a:p>
          <a:p>
            <a:pPr marR="0" algn="l"/>
            <a:r>
              <a:rPr lang="en-US" sz="1800" b="0" i="0" u="none" strike="noStrike" baseline="0">
                <a:solidFill>
                  <a:srgbClr val="000000"/>
                </a:solidFill>
                <a:latin typeface="Arial" panose="020B0604020202020204" pitchFamily="34" charset="0"/>
              </a:rPr>
              <a:t>Cardiovascular disease (heart disease)</a:t>
            </a:r>
            <a:r>
              <a:rPr lang="en-US" sz="1800" b="0" i="0" u="none" strike="noStrike" baseline="0" err="1">
                <a:solidFill>
                  <a:srgbClr val="000000"/>
                </a:solidFill>
                <a:latin typeface="Arial" panose="020B0604020202020204" pitchFamily="34" charset="0"/>
              </a:rPr>
              <a:t>Ischaemic</a:t>
            </a:r>
            <a:r>
              <a:rPr lang="en-US" sz="1800" b="0" i="0" u="none" strike="noStrike" baseline="0">
                <a:solidFill>
                  <a:srgbClr val="000000"/>
                </a:solidFill>
                <a:latin typeface="Arial" panose="020B0604020202020204" pitchFamily="34" charset="0"/>
              </a:rPr>
              <a:t>(coronary) heart disease (mainly MI)</a:t>
            </a:r>
          </a:p>
          <a:p>
            <a:pPr marR="0" algn="l"/>
            <a:r>
              <a:rPr lang="en-US" sz="1800" b="0" i="0" u="none" strike="noStrike" baseline="0">
                <a:solidFill>
                  <a:srgbClr val="000000"/>
                </a:solidFill>
                <a:latin typeface="Arial" panose="020B0604020202020204" pitchFamily="34" charset="0"/>
              </a:rPr>
              <a:t>Hypertensive heart disease</a:t>
            </a:r>
          </a:p>
          <a:p>
            <a:pPr marR="0" algn="l"/>
            <a:r>
              <a:rPr lang="en-US" sz="1800" b="0" i="0" u="none" strike="noStrike" baseline="0" err="1">
                <a:solidFill>
                  <a:srgbClr val="000000"/>
                </a:solidFill>
                <a:latin typeface="Arial" panose="020B0604020202020204" pitchFamily="34" charset="0"/>
              </a:rPr>
              <a:t>Valvularheart</a:t>
            </a:r>
            <a:r>
              <a:rPr lang="en-US" sz="1800" b="0" i="0" u="none" strike="noStrike" baseline="0">
                <a:solidFill>
                  <a:srgbClr val="000000"/>
                </a:solidFill>
                <a:latin typeface="Arial" panose="020B0604020202020204" pitchFamily="34" charset="0"/>
              </a:rPr>
              <a:t> disease</a:t>
            </a:r>
          </a:p>
          <a:p>
            <a:pPr marR="0" algn="l"/>
            <a:endParaRPr lang="en-US" sz="1800" b="0" i="0" u="none" strike="noStrike" baseline="0">
              <a:solidFill>
                <a:srgbClr val="000000"/>
              </a:solidFill>
              <a:latin typeface="Arial" panose="020B0604020202020204" pitchFamily="34" charset="0"/>
            </a:endParaRPr>
          </a:p>
          <a:p>
            <a:pPr marR="0" algn="l"/>
            <a:r>
              <a:rPr lang="en-US" sz="1800" b="0" i="0" u="none" strike="noStrike" baseline="0">
                <a:solidFill>
                  <a:srgbClr val="000099"/>
                </a:solidFill>
                <a:latin typeface="Wingdings" panose="05000000000000000000" pitchFamily="2" charset="2"/>
              </a:rPr>
              <a:t></a:t>
            </a:r>
            <a:r>
              <a:rPr lang="en-US" sz="1800" b="0" i="0" u="none" strike="noStrike" baseline="0">
                <a:solidFill>
                  <a:srgbClr val="000000"/>
                </a:solidFill>
                <a:latin typeface="Arial" panose="020B0604020202020204" pitchFamily="34" charset="0"/>
              </a:rPr>
              <a:t>Cerebrovascular disease (stroke)</a:t>
            </a:r>
          </a:p>
          <a:p>
            <a:pPr marR="0" algn="l"/>
            <a:r>
              <a:rPr lang="en-US" sz="1800" b="0" i="0" u="none" strike="noStrike" baseline="0">
                <a:solidFill>
                  <a:srgbClr val="000099"/>
                </a:solidFill>
                <a:latin typeface="Wingdings" panose="05000000000000000000" pitchFamily="2" charset="2"/>
              </a:rPr>
              <a:t></a:t>
            </a:r>
            <a:r>
              <a:rPr lang="en-US" sz="1800" b="0" i="0" u="none" strike="noStrike" baseline="0">
                <a:solidFill>
                  <a:srgbClr val="000000"/>
                </a:solidFill>
                <a:latin typeface="Arial" panose="020B0604020202020204" pitchFamily="34" charset="0"/>
              </a:rPr>
              <a:t>Peripheral vascular disease</a:t>
            </a:r>
          </a:p>
          <a:p>
            <a:pPr defTabSz="916503">
              <a:defRPr/>
            </a:pPr>
            <a:endParaRPr lang="en-US" b="1"/>
          </a:p>
          <a:p>
            <a:endParaRPr lang="en-US" sz="1800">
              <a:latin typeface="Times New Roman"/>
              <a:ea typeface="Calibri"/>
              <a:cs typeface="Times New Roman"/>
            </a:endParaRPr>
          </a:p>
        </p:txBody>
      </p:sp>
      <p:sp>
        <p:nvSpPr>
          <p:cNvPr id="4" name="Slide Number Placeholder 3">
            <a:extLst>
              <a:ext uri="{FF2B5EF4-FFF2-40B4-BE49-F238E27FC236}">
                <a16:creationId xmlns:a16="http://schemas.microsoft.com/office/drawing/2014/main" id="{E4D4D08F-F9C9-BA16-726B-7925E25AB3DC}"/>
              </a:ext>
            </a:extLst>
          </p:cNvPr>
          <p:cNvSpPr>
            <a:spLocks noGrp="1"/>
          </p:cNvSpPr>
          <p:nvPr>
            <p:ph type="sldNum" sz="quarter" idx="10"/>
          </p:nvPr>
        </p:nvSpPr>
        <p:spPr/>
        <p:txBody>
          <a:bodyPr/>
          <a:lstStyle/>
          <a:p>
            <a:fld id="{255E19A1-A0EE-7947-975A-F78B8C7CED72}" type="slidenum">
              <a:rPr lang="en-US" smtClean="0"/>
              <a:t>15</a:t>
            </a:fld>
            <a:endParaRPr lang="en-US"/>
          </a:p>
        </p:txBody>
      </p:sp>
    </p:spTree>
    <p:extLst>
      <p:ext uri="{BB962C8B-B14F-4D97-AF65-F5344CB8AC3E}">
        <p14:creationId xmlns:p14="http://schemas.microsoft.com/office/powerpoint/2010/main" val="991224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16</a:t>
            </a:fld>
            <a:endParaRPr lang="en-US"/>
          </a:p>
        </p:txBody>
      </p:sp>
      <p:sp>
        <p:nvSpPr>
          <p:cNvPr id="6" name="TextBox 5">
            <a:extLst>
              <a:ext uri="{FF2B5EF4-FFF2-40B4-BE49-F238E27FC236}">
                <a16:creationId xmlns:a16="http://schemas.microsoft.com/office/drawing/2014/main" id="{425CE53E-F535-C24F-3085-7967A00E781A}"/>
              </a:ext>
            </a:extLst>
          </p:cNvPr>
          <p:cNvSpPr txBox="1"/>
          <p:nvPr/>
        </p:nvSpPr>
        <p:spPr>
          <a:xfrm>
            <a:off x="899186" y="1409939"/>
            <a:ext cx="5061393" cy="3051156"/>
          </a:xfrm>
          <a:prstGeom prst="rect">
            <a:avLst/>
          </a:prstGeom>
          <a:noFill/>
        </p:spPr>
        <p:txBody>
          <a:bodyPr wrap="square" lIns="91650" tIns="45825" rIns="91650" bIns="45825">
            <a:spAutoFit/>
          </a:bodyPr>
          <a:lstStyle/>
          <a:p>
            <a:pPr marL="343689" indent="-343689" defTabSz="916503">
              <a:buFont typeface="Arial" panose="020B0604020202020204" pitchFamily="34" charset="0"/>
              <a:buChar char="•"/>
              <a:defRPr/>
            </a:pPr>
            <a:r>
              <a:rPr lang="en-US" sz="1200">
                <a:solidFill>
                  <a:prstClr val="black"/>
                </a:solidFill>
                <a:latin typeface="Helvetica" pitchFamily="2" charset="0"/>
              </a:rPr>
              <a:t>Reduction in neuron arborization and synapse number (dendritic spines) </a:t>
            </a:r>
          </a:p>
          <a:p>
            <a:pPr marL="744659" lvl="1" indent="-286407" defTabSz="916503">
              <a:buFontTx/>
              <a:buChar char="-"/>
              <a:defRPr/>
            </a:pPr>
            <a:r>
              <a:rPr lang="en-US" sz="1200">
                <a:solidFill>
                  <a:prstClr val="black"/>
                </a:solidFill>
                <a:latin typeface="Helvetica" pitchFamily="2" charset="0"/>
              </a:rPr>
              <a:t>Persistent reductions for &gt; 1 year after doses of high- Linear Energy Transfer (LET) nuclei below 5 cGy</a:t>
            </a:r>
          </a:p>
          <a:p>
            <a:pPr marL="343689" indent="-343689" defTabSz="916503">
              <a:buFont typeface="Arial" panose="020B0604020202020204" pitchFamily="34" charset="0"/>
              <a:buChar char="•"/>
              <a:defRPr/>
            </a:pPr>
            <a:r>
              <a:rPr lang="en-US" sz="1200">
                <a:solidFill>
                  <a:prstClr val="black"/>
                </a:solidFill>
                <a:latin typeface="Helvetica" pitchFamily="2" charset="0"/>
              </a:rPr>
              <a:t>Significantly reduced production of new neurons in brain</a:t>
            </a:r>
          </a:p>
          <a:p>
            <a:pPr marL="343689" indent="-343689" defTabSz="916503">
              <a:buFont typeface="Arial" panose="020B0604020202020204" pitchFamily="34" charset="0"/>
              <a:buChar char="•"/>
              <a:defRPr/>
            </a:pPr>
            <a:r>
              <a:rPr lang="en-US" sz="1200">
                <a:solidFill>
                  <a:prstClr val="black"/>
                </a:solidFill>
                <a:latin typeface="Helvetica" pitchFamily="2" charset="0"/>
              </a:rPr>
              <a:t>Increased activation of microglia (signaling neuroinflammation) </a:t>
            </a:r>
          </a:p>
          <a:p>
            <a:pPr marL="343689" indent="-343689" defTabSz="916503">
              <a:buFont typeface="Arial" panose="020B0604020202020204" pitchFamily="34" charset="0"/>
              <a:buChar char="•"/>
              <a:defRPr/>
            </a:pPr>
            <a:r>
              <a:rPr lang="en-US" sz="1200">
                <a:solidFill>
                  <a:prstClr val="black"/>
                </a:solidFill>
                <a:latin typeface="Helvetica" pitchFamily="2" charset="0"/>
              </a:rPr>
              <a:t>Deficits in neurocognitive performance for several mouse and rat behavioral paradigms </a:t>
            </a:r>
          </a:p>
          <a:p>
            <a:pPr marL="744659" lvl="1" indent="-286407" defTabSz="916503">
              <a:buFontTx/>
              <a:buChar char="-"/>
              <a:defRPr/>
            </a:pPr>
            <a:r>
              <a:rPr lang="en-US" sz="1200">
                <a:solidFill>
                  <a:prstClr val="black"/>
                </a:solidFill>
                <a:latin typeface="Helvetica" pitchFamily="2" charset="0"/>
              </a:rPr>
              <a:t>High-LET nuclei at low doses (&lt;10 cGy, with 1 cGy sensitivity reported in one study)</a:t>
            </a:r>
          </a:p>
          <a:p>
            <a:pPr marL="343689" indent="-343689" defTabSz="916503">
              <a:buFont typeface="Arial" panose="020B0604020202020204" pitchFamily="34" charset="0"/>
              <a:buChar char="•"/>
              <a:defRPr/>
            </a:pPr>
            <a:r>
              <a:rPr lang="en-US" sz="1200">
                <a:solidFill>
                  <a:prstClr val="black"/>
                </a:solidFill>
                <a:latin typeface="Helvetica" pitchFamily="2" charset="0"/>
              </a:rPr>
              <a:t>Dose threshold for performance deficits following exposure to high-LET nuclei  depends on </a:t>
            </a:r>
          </a:p>
          <a:p>
            <a:pPr marL="744659" lvl="1" indent="-286407" defTabSz="916503">
              <a:buFontTx/>
              <a:buChar char="-"/>
              <a:defRPr/>
            </a:pPr>
            <a:r>
              <a:rPr lang="en-US" sz="1200">
                <a:solidFill>
                  <a:prstClr val="black"/>
                </a:solidFill>
                <a:latin typeface="Helvetica" pitchFamily="2" charset="0"/>
              </a:rPr>
              <a:t>The physical characteristics of the particles, strain, sex, age at exposure, and evaluation time after exposure</a:t>
            </a:r>
            <a:endParaRPr lang="en-US" sz="1200" strike="sngStrike">
              <a:solidFill>
                <a:prstClr val="black"/>
              </a:solidFill>
              <a:latin typeface="Helvetica" pitchFamily="2" charset="0"/>
            </a:endParaRPr>
          </a:p>
          <a:p>
            <a:pPr marL="744659" lvl="1" indent="-286407" defTabSz="916503">
              <a:buFontTx/>
              <a:buChar char="-"/>
              <a:defRPr/>
            </a:pPr>
            <a:r>
              <a:rPr lang="en-US" sz="1200">
                <a:solidFill>
                  <a:prstClr val="black"/>
                </a:solidFill>
                <a:latin typeface="Helvetica" pitchFamily="2" charset="0"/>
              </a:rPr>
              <a:t>Male mice appear to be more radiosensitive than female mice in several studies. </a:t>
            </a:r>
          </a:p>
        </p:txBody>
      </p:sp>
    </p:spTree>
    <p:extLst>
      <p:ext uri="{BB962C8B-B14F-4D97-AF65-F5344CB8AC3E}">
        <p14:creationId xmlns:p14="http://schemas.microsoft.com/office/powerpoint/2010/main" val="3530336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defRPr/>
            </a:pPr>
            <a:r>
              <a:rPr lang="en-US" sz="1800" b="1">
                <a:cs typeface="Arial" panose="020B0604020202020204" pitchFamily="34" charset="0"/>
              </a:rPr>
              <a:t>Drug delivery mode-</a:t>
            </a:r>
          </a:p>
          <a:p>
            <a:pPr defTabSz="916503">
              <a:defRPr/>
            </a:pPr>
            <a:r>
              <a:rPr lang="en-US" sz="1800">
                <a:cs typeface="Arial" panose="020B0604020202020204" pitchFamily="34" charset="0"/>
              </a:rPr>
              <a:t>Aspirin: dietary- 75, 150, 300 mg/day-treatment continued until study end (150 days post-IR)</a:t>
            </a:r>
          </a:p>
          <a:p>
            <a:pPr defTabSz="916503">
              <a:defRPr/>
            </a:pPr>
            <a:endParaRPr lang="en-US" sz="1800">
              <a:cs typeface="Arial" panose="020B0604020202020204" pitchFamily="34" charset="0"/>
            </a:endParaRPr>
          </a:p>
          <a:p>
            <a:r>
              <a:rPr lang="en-US" sz="1800">
                <a:cs typeface="Arial" panose="020B0604020202020204" pitchFamily="34" charset="0"/>
              </a:rPr>
              <a:t>Metformin: 200 mg/kg; </a:t>
            </a:r>
            <a:r>
              <a:rPr lang="en-US" sz="1800">
                <a:solidFill>
                  <a:srgbClr val="000000"/>
                </a:solidFill>
                <a:latin typeface="Times New Roman" panose="02020603050405020304" pitchFamily="18" charset="0"/>
              </a:rPr>
              <a:t>2-3 days prior to IR and kept on this diet for extended periods up to 100 days. </a:t>
            </a:r>
            <a:r>
              <a:rPr lang="en-US" sz="1800">
                <a:solidFill>
                  <a:schemeClr val="dk1"/>
                </a:solidFill>
                <a:cs typeface="Arial" panose="020B0604020202020204" pitchFamily="34" charset="0"/>
              </a:rPr>
              <a:t>0.1% w/w in diet-continuous from 4 weeks of age</a:t>
            </a:r>
          </a:p>
          <a:p>
            <a:pPr defTabSz="916503">
              <a:defRPr/>
            </a:pPr>
            <a:endParaRPr lang="en-US" sz="1800">
              <a:cs typeface="Arial" panose="020B0604020202020204" pitchFamily="34" charset="0"/>
            </a:endParaRPr>
          </a:p>
          <a:p>
            <a:r>
              <a:rPr lang="en-US" sz="1800">
                <a:solidFill>
                  <a:srgbClr val="000000"/>
                </a:solidFill>
                <a:latin typeface="Times New Roman" panose="02020603050405020304" pitchFamily="18" charset="0"/>
              </a:rPr>
              <a:t>CDDO: 200mg/kg, incorporated into lab chow (dietary delivery) 2-3 days prior to IR and kept on this diet for extended periods up to 100 days.</a:t>
            </a:r>
          </a:p>
        </p:txBody>
      </p:sp>
      <p:sp>
        <p:nvSpPr>
          <p:cNvPr id="4" name="Slide Number Placeholder 3"/>
          <p:cNvSpPr>
            <a:spLocks noGrp="1"/>
          </p:cNvSpPr>
          <p:nvPr>
            <p:ph type="sldNum" sz="quarter" idx="5"/>
          </p:nvPr>
        </p:nvSpPr>
        <p:spPr/>
        <p:txBody>
          <a:bodyPr/>
          <a:lstStyle/>
          <a:p>
            <a:fld id="{BFD767FF-1C76-453F-B401-BC7E882D90A8}" type="slidenum">
              <a:rPr lang="en-US" smtClean="0"/>
              <a:t>17</a:t>
            </a:fld>
            <a:endParaRPr lang="en-US"/>
          </a:p>
        </p:txBody>
      </p:sp>
    </p:spTree>
    <p:extLst>
      <p:ext uri="{BB962C8B-B14F-4D97-AF65-F5344CB8AC3E}">
        <p14:creationId xmlns:p14="http://schemas.microsoft.com/office/powerpoint/2010/main" val="1893800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defRPr/>
            </a:pPr>
            <a:r>
              <a:rPr lang="en-US" sz="1800" b="1">
                <a:cs typeface="Arial" panose="020B0604020202020204" pitchFamily="34" charset="0"/>
              </a:rPr>
              <a:t>Drug delivery mode-</a:t>
            </a:r>
          </a:p>
          <a:p>
            <a:pPr defTabSz="916503">
              <a:defRPr/>
            </a:pPr>
            <a:r>
              <a:rPr lang="en-US" sz="1800">
                <a:cs typeface="Arial" panose="020B0604020202020204" pitchFamily="34" charset="0"/>
              </a:rPr>
              <a:t>Aspirin: dietary- 75, 150, 300 mg/day-treatment continued until study end (150 days post-IR)</a:t>
            </a:r>
          </a:p>
          <a:p>
            <a:pPr defTabSz="916503">
              <a:defRPr/>
            </a:pPr>
            <a:endParaRPr lang="en-US" sz="1800">
              <a:cs typeface="Arial" panose="020B0604020202020204" pitchFamily="34" charset="0"/>
            </a:endParaRPr>
          </a:p>
          <a:p>
            <a:r>
              <a:rPr lang="en-US" sz="1800">
                <a:cs typeface="Arial" panose="020B0604020202020204" pitchFamily="34" charset="0"/>
              </a:rPr>
              <a:t>Metformin: 200 mg/kg; </a:t>
            </a:r>
            <a:r>
              <a:rPr lang="en-US" sz="1800">
                <a:solidFill>
                  <a:srgbClr val="000000"/>
                </a:solidFill>
                <a:latin typeface="Times New Roman" panose="02020603050405020304" pitchFamily="18" charset="0"/>
              </a:rPr>
              <a:t>2-3 days prior to IR and kept on this diet for extended periods up to 100 days. </a:t>
            </a:r>
            <a:r>
              <a:rPr lang="en-US" sz="1800">
                <a:solidFill>
                  <a:schemeClr val="dk1"/>
                </a:solidFill>
                <a:cs typeface="Arial" panose="020B0604020202020204" pitchFamily="34" charset="0"/>
              </a:rPr>
              <a:t>0.1% w/w in diet-continuous from 4 weeks of age</a:t>
            </a:r>
          </a:p>
          <a:p>
            <a:pPr defTabSz="916503">
              <a:defRPr/>
            </a:pPr>
            <a:endParaRPr lang="en-US" sz="1800">
              <a:cs typeface="Arial" panose="020B0604020202020204" pitchFamily="34" charset="0"/>
            </a:endParaRPr>
          </a:p>
          <a:p>
            <a:r>
              <a:rPr lang="en-US" sz="1800">
                <a:solidFill>
                  <a:srgbClr val="000000"/>
                </a:solidFill>
                <a:latin typeface="Times New Roman" panose="02020603050405020304" pitchFamily="18" charset="0"/>
              </a:rPr>
              <a:t>CDDO: 200mg/kg, incorporated into lab chow (dietary delivery) 2-3 days prior to IR and kept on this diet for extended periods up to 100 days.</a:t>
            </a:r>
          </a:p>
        </p:txBody>
      </p:sp>
      <p:sp>
        <p:nvSpPr>
          <p:cNvPr id="4" name="Slide Number Placeholder 3"/>
          <p:cNvSpPr>
            <a:spLocks noGrp="1"/>
          </p:cNvSpPr>
          <p:nvPr>
            <p:ph type="sldNum" sz="quarter" idx="5"/>
          </p:nvPr>
        </p:nvSpPr>
        <p:spPr/>
        <p:txBody>
          <a:bodyPr/>
          <a:lstStyle/>
          <a:p>
            <a:fld id="{BFD767FF-1C76-453F-B401-BC7E882D90A8}" type="slidenum">
              <a:rPr lang="en-US" smtClean="0"/>
              <a:t>18</a:t>
            </a:fld>
            <a:endParaRPr lang="en-US"/>
          </a:p>
        </p:txBody>
      </p:sp>
    </p:spTree>
    <p:extLst>
      <p:ext uri="{BB962C8B-B14F-4D97-AF65-F5344CB8AC3E}">
        <p14:creationId xmlns:p14="http://schemas.microsoft.com/office/powerpoint/2010/main" val="4184440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defRPr/>
            </a:pPr>
            <a:r>
              <a:rPr lang="en-US" sz="1800" b="1">
                <a:cs typeface="Arial" panose="020B0604020202020204" pitchFamily="34" charset="0"/>
              </a:rPr>
              <a:t>Drug delivery mode-</a:t>
            </a:r>
          </a:p>
          <a:p>
            <a:pPr defTabSz="916503">
              <a:defRPr/>
            </a:pPr>
            <a:r>
              <a:rPr lang="en-US" sz="1800">
                <a:cs typeface="Arial" panose="020B0604020202020204" pitchFamily="34" charset="0"/>
              </a:rPr>
              <a:t>Aspirin: dietary- 75, 150, 300 mg/day-treatment continued until study end (150 days post-IR)</a:t>
            </a:r>
          </a:p>
          <a:p>
            <a:pPr defTabSz="916503">
              <a:defRPr/>
            </a:pPr>
            <a:endParaRPr lang="en-US" sz="1800">
              <a:cs typeface="Arial" panose="020B0604020202020204" pitchFamily="34" charset="0"/>
            </a:endParaRPr>
          </a:p>
          <a:p>
            <a:r>
              <a:rPr lang="en-US" sz="1800">
                <a:cs typeface="Arial" panose="020B0604020202020204" pitchFamily="34" charset="0"/>
              </a:rPr>
              <a:t>Metformin: 200 mg/kg; </a:t>
            </a:r>
            <a:r>
              <a:rPr lang="en-US" sz="1800">
                <a:solidFill>
                  <a:srgbClr val="000000"/>
                </a:solidFill>
                <a:latin typeface="Times New Roman" panose="02020603050405020304" pitchFamily="18" charset="0"/>
              </a:rPr>
              <a:t>2-3 days prior to IR and kept on this diet for extended periods up to 100 days. </a:t>
            </a:r>
            <a:r>
              <a:rPr lang="en-US" sz="1800">
                <a:solidFill>
                  <a:schemeClr val="dk1"/>
                </a:solidFill>
                <a:cs typeface="Arial" panose="020B0604020202020204" pitchFamily="34" charset="0"/>
              </a:rPr>
              <a:t>0.1% w/w in diet-continuous from 4 weeks of age</a:t>
            </a:r>
          </a:p>
          <a:p>
            <a:pPr defTabSz="916503">
              <a:defRPr/>
            </a:pPr>
            <a:endParaRPr lang="en-US" sz="1800">
              <a:cs typeface="Arial" panose="020B0604020202020204" pitchFamily="34" charset="0"/>
            </a:endParaRPr>
          </a:p>
          <a:p>
            <a:r>
              <a:rPr lang="en-US" sz="1800">
                <a:solidFill>
                  <a:srgbClr val="000000"/>
                </a:solidFill>
                <a:latin typeface="Times New Roman" panose="02020603050405020304" pitchFamily="18" charset="0"/>
              </a:rPr>
              <a:t>CDDO: 200mg/kg, incorporated into lab chow (dietary delivery) 2-3 days prior to IR and kept on this diet for extended periods up to 100 days.</a:t>
            </a:r>
          </a:p>
        </p:txBody>
      </p:sp>
      <p:sp>
        <p:nvSpPr>
          <p:cNvPr id="4" name="Slide Number Placeholder 3"/>
          <p:cNvSpPr>
            <a:spLocks noGrp="1"/>
          </p:cNvSpPr>
          <p:nvPr>
            <p:ph type="sldNum" sz="quarter" idx="5"/>
          </p:nvPr>
        </p:nvSpPr>
        <p:spPr/>
        <p:txBody>
          <a:bodyPr/>
          <a:lstStyle/>
          <a:p>
            <a:fld id="{BFD767FF-1C76-453F-B401-BC7E882D90A8}" type="slidenum">
              <a:rPr lang="en-US" smtClean="0"/>
              <a:t>19</a:t>
            </a:fld>
            <a:endParaRPr lang="en-US"/>
          </a:p>
        </p:txBody>
      </p:sp>
    </p:spTree>
    <p:extLst>
      <p:ext uri="{BB962C8B-B14F-4D97-AF65-F5344CB8AC3E}">
        <p14:creationId xmlns:p14="http://schemas.microsoft.com/office/powerpoint/2010/main" val="1277015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Mammo</a:t>
            </a:r>
            <a:r>
              <a:rPr lang="en-US"/>
              <a:t> 40</a:t>
            </a:r>
          </a:p>
          <a:p>
            <a:r>
              <a:rPr lang="en-US"/>
              <a:t>45 colon</a:t>
            </a:r>
          </a:p>
          <a:p>
            <a:r>
              <a:rPr lang="en-US"/>
              <a:t>21 and above pap</a:t>
            </a:r>
          </a:p>
        </p:txBody>
      </p:sp>
      <p:sp>
        <p:nvSpPr>
          <p:cNvPr id="4" name="Slide Number Placeholder 3"/>
          <p:cNvSpPr>
            <a:spLocks noGrp="1"/>
          </p:cNvSpPr>
          <p:nvPr>
            <p:ph type="sldNum" sz="quarter" idx="5"/>
          </p:nvPr>
        </p:nvSpPr>
        <p:spPr/>
        <p:txBody>
          <a:bodyPr/>
          <a:lstStyle/>
          <a:p>
            <a:fld id="{26D7AB96-45AF-48E7-A322-C86F1924ED82}" type="slidenum">
              <a:rPr lang="en-US" smtClean="0"/>
              <a:t>20</a:t>
            </a:fld>
            <a:endParaRPr lang="en-US"/>
          </a:p>
        </p:txBody>
      </p:sp>
    </p:spTree>
    <p:extLst>
      <p:ext uri="{BB962C8B-B14F-4D97-AF65-F5344CB8AC3E}">
        <p14:creationId xmlns:p14="http://schemas.microsoft.com/office/powerpoint/2010/main" val="1154590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7F7E5-B642-6962-D564-0DFC0809A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237E-6BA1-73C3-8712-0E8CC079E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24E59-212A-51D1-0441-113836445AEA}"/>
              </a:ext>
            </a:extLst>
          </p:cNvPr>
          <p:cNvSpPr>
            <a:spLocks noGrp="1"/>
          </p:cNvSpPr>
          <p:nvPr>
            <p:ph type="body" idx="1"/>
          </p:nvPr>
        </p:nvSpPr>
        <p:spPr/>
        <p:txBody>
          <a:bodyPr/>
          <a:lstStyle/>
          <a:p>
            <a:r>
              <a:rPr lang="en-US" err="1"/>
              <a:t>Mammo</a:t>
            </a:r>
            <a:r>
              <a:rPr lang="en-US"/>
              <a:t> 40</a:t>
            </a:r>
          </a:p>
          <a:p>
            <a:r>
              <a:rPr lang="en-US"/>
              <a:t>45 colon</a:t>
            </a:r>
          </a:p>
          <a:p>
            <a:r>
              <a:rPr lang="en-US"/>
              <a:t>21 and above pap</a:t>
            </a:r>
          </a:p>
        </p:txBody>
      </p:sp>
      <p:sp>
        <p:nvSpPr>
          <p:cNvPr id="4" name="Slide Number Placeholder 3">
            <a:extLst>
              <a:ext uri="{FF2B5EF4-FFF2-40B4-BE49-F238E27FC236}">
                <a16:creationId xmlns:a16="http://schemas.microsoft.com/office/drawing/2014/main" id="{2D04F5B9-A2D7-7E9F-9B4A-FE3565CCA58F}"/>
              </a:ext>
            </a:extLst>
          </p:cNvPr>
          <p:cNvSpPr>
            <a:spLocks noGrp="1"/>
          </p:cNvSpPr>
          <p:nvPr>
            <p:ph type="sldNum" sz="quarter" idx="5"/>
          </p:nvPr>
        </p:nvSpPr>
        <p:spPr/>
        <p:txBody>
          <a:bodyPr/>
          <a:lstStyle/>
          <a:p>
            <a:fld id="{26D7AB96-45AF-48E7-A322-C86F1924ED82}" type="slidenum">
              <a:rPr lang="en-US" smtClean="0"/>
              <a:t>21</a:t>
            </a:fld>
            <a:endParaRPr lang="en-US"/>
          </a:p>
        </p:txBody>
      </p:sp>
    </p:spTree>
    <p:extLst>
      <p:ext uri="{BB962C8B-B14F-4D97-AF65-F5344CB8AC3E}">
        <p14:creationId xmlns:p14="http://schemas.microsoft.com/office/powerpoint/2010/main" val="4247354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600" b="1" i="0" kern="1200">
                <a:solidFill>
                  <a:prstClr val="black"/>
                </a:solidFill>
                <a:effectLst/>
                <a:latin typeface="Arial"/>
                <a:cs typeface="Arial"/>
              </a:rPr>
              <a:t> </a:t>
            </a:r>
            <a:r>
              <a:rPr lang="en-US" sz="1800">
                <a:effectLst/>
                <a:latin typeface="Aptos" panose="020B0004020202020204" pitchFamily="34" charset="0"/>
                <a:ea typeface="Times New Roman" panose="02020603050405020304" pitchFamily="18" charset="0"/>
                <a:cs typeface="Aptos" panose="020B0004020202020204" pitchFamily="34" charset="0"/>
              </a:rPr>
              <a:t>the FDA-approved drug library by </a:t>
            </a:r>
            <a:r>
              <a:rPr lang="en-US" sz="1800" err="1">
                <a:effectLst/>
                <a:latin typeface="Aptos" panose="020B0004020202020204" pitchFamily="34" charset="0"/>
                <a:ea typeface="Times New Roman" panose="02020603050405020304" pitchFamily="18" charset="0"/>
                <a:cs typeface="Aptos" panose="020B0004020202020204" pitchFamily="34" charset="0"/>
              </a:rPr>
              <a:t>APExBIO</a:t>
            </a:r>
            <a:r>
              <a:rPr lang="en-US" sz="1800">
                <a:effectLst/>
                <a:latin typeface="Aptos" panose="020B0004020202020204" pitchFamily="34" charset="0"/>
                <a:ea typeface="Times New Roman" panose="02020603050405020304" pitchFamily="18" charset="0"/>
                <a:cs typeface="Aptos" panose="020B0004020202020204" pitchFamily="34" charset="0"/>
              </a:rPr>
              <a:t>: </a:t>
            </a:r>
            <a:r>
              <a:rPr lang="en-US" sz="1800" u="sng">
                <a:solidFill>
                  <a:srgbClr val="0000FF"/>
                </a:solidFill>
                <a:effectLst/>
                <a:latin typeface="Aptos" panose="020B0004020202020204" pitchFamily="34" charset="0"/>
                <a:ea typeface="Times New Roman" panose="02020603050405020304" pitchFamily="18" charset="0"/>
                <a:cs typeface="Aptos" panose="020B0004020202020204" pitchFamily="34" charset="0"/>
                <a:hlinkClick r:id="rId3"/>
              </a:rPr>
              <a:t>https://www.apexbt.com/discoveryprobetm-fda-approved-drug-library.html</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 </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We used this library to focus on FDA-approved drugs or drugs in late-stage clinical trials (Phase 3) that have demonstrated favorable drug safety profiles that can be quickly repurposed.</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 </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A more detailed and curated list with chemical data is attached.</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455295" indent="-285750">
              <a:spcBef>
                <a:spcPts val="400"/>
              </a:spcBef>
              <a:buFont typeface="Arial" panose="020B0604020202020204" pitchFamily="34" charset="0"/>
              <a:buChar char="•"/>
              <a:defRPr/>
            </a:pPr>
            <a:endParaRPr lang="en-US">
              <a:latin typeface="Arial"/>
              <a:cs typeface="Arial"/>
            </a:endParaRPr>
          </a:p>
        </p:txBody>
      </p:sp>
      <p:sp>
        <p:nvSpPr>
          <p:cNvPr id="4" name="Slide Number Placeholder 3"/>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2635905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Standardized Organoid Modeling Center (SOM) to reduce reliance on animal modeling</a:t>
            </a:r>
          </a:p>
          <a:p>
            <a:endParaRPr lang="en-US" dirty="0">
              <a:ea typeface="Calibri"/>
              <a:cs typeface="Calibri"/>
            </a:endParaRPr>
          </a:p>
          <a:p>
            <a:r>
              <a:rPr lang="en-US" dirty="0" err="1">
                <a:solidFill>
                  <a:srgbClr val="000000"/>
                </a:solidFill>
                <a:latin typeface="Calibri"/>
                <a:ea typeface="Calibri"/>
                <a:cs typeface="Calibri"/>
              </a:rPr>
              <a:t>Vunyak</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Novakovich</a:t>
            </a:r>
            <a:endParaRPr lang="en-US" dirty="0">
              <a:solidFill>
                <a:srgbClr val="000000"/>
              </a:solidFill>
              <a:latin typeface="Calibri"/>
              <a:ea typeface="Calibri"/>
              <a:cs typeface="Calibri"/>
            </a:endParaRPr>
          </a:p>
          <a:p>
            <a:endParaRPr lang="en-US" dirty="0">
              <a:solidFill>
                <a:srgbClr val="000000"/>
              </a:solidFill>
              <a:latin typeface="Calibri"/>
              <a:ea typeface="Calibri"/>
              <a:cs typeface="Calibri"/>
            </a:endParaRPr>
          </a:p>
          <a:p>
            <a:r>
              <a:rPr lang="en-US" b="0" i="0" dirty="0">
                <a:solidFill>
                  <a:srgbClr val="2E2E2E"/>
                </a:solidFill>
                <a:effectLst/>
                <a:latin typeface="Source Sans Pro Web"/>
              </a:rPr>
              <a:t>The SOM Center aims to serve as a neutral scientific hub for standardization, developing organoids that are reproducible, reliable, and easily accessible for medicinal and biological research. </a:t>
            </a:r>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26</a:t>
            </a:fld>
            <a:endParaRPr lang="en-US"/>
          </a:p>
        </p:txBody>
      </p:sp>
    </p:spTree>
    <p:extLst>
      <p:ext uri="{BB962C8B-B14F-4D97-AF65-F5344CB8AC3E}">
        <p14:creationId xmlns:p14="http://schemas.microsoft.com/office/powerpoint/2010/main" val="1344373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rial"/>
                <a:ea typeface="Calibri"/>
                <a:cs typeface="Arial"/>
              </a:rPr>
              <a:t> </a:t>
            </a:r>
            <a:r>
              <a:rPr lang="en-US" b="1" dirty="0" err="1"/>
              <a:t>ig</a:t>
            </a:r>
            <a:r>
              <a:rPr lang="en-US" b="1" dirty="0"/>
              <a:t>. 1. Experimental design for engineered human tissue models for assessing the effects of galactic cosmic rays. </a:t>
            </a:r>
            <a:r>
              <a:rPr lang="en-US" dirty="0"/>
              <a:t>(A) Breakdown of engineered human cardiac muscle tissue and engineered human bone marrow tissue models and timeline for formation/maturation. (B) Exposure of engineered tissues to acute doses of photons or neutron irradiation and (C) endpoint assays to assess tissue health 3-weeks post-irradiation. Figure created with Biorender.com</a:t>
            </a:r>
            <a:endParaRPr lang="en-US" altLang="en-US" dirty="0">
              <a:latin typeface="Arial" panose="020B0604020202020204" pitchFamily="34" charset="0"/>
            </a:endParaRPr>
          </a:p>
          <a:p>
            <a:endParaRPr lang="en-US" dirty="0"/>
          </a:p>
          <a:p>
            <a:endParaRPr lang="en-US" dirty="0"/>
          </a:p>
          <a:p>
            <a:r>
              <a:rPr lang="en-US" dirty="0"/>
              <a:t>Functional analysis was performed for all </a:t>
            </a:r>
            <a:r>
              <a:rPr lang="en-US" dirty="0" err="1"/>
              <a:t>eCT</a:t>
            </a:r>
            <a:r>
              <a:rPr lang="en-US" dirty="0"/>
              <a:t> tissues before radiation and after 3 weeks post-irradiation, using a combination of bright field and fluorescent calcium imaging (based on the endogenous GCaMP reporter) to reveal tissue contractility, excitability, and force generation by measuring muscle movement and pillar displacement. </a:t>
            </a:r>
            <a:br>
              <a:rPr lang="en-US" dirty="0">
                <a:cs typeface="+mn-lt"/>
              </a:rPr>
            </a:br>
            <a:r>
              <a:rPr lang="en-US" dirty="0"/>
              <a:t>Contractility analysis showed </a:t>
            </a:r>
            <a:r>
              <a:rPr lang="en-US" b="1" dirty="0"/>
              <a:t>d</a:t>
            </a:r>
            <a:r>
              <a:rPr lang="en-US" dirty="0"/>
              <a:t>i</a:t>
            </a:r>
            <a:r>
              <a:rPr lang="en-US" b="1" dirty="0"/>
              <a:t>fferences in both contraction and relaxation</a:t>
            </a:r>
            <a:r>
              <a:rPr lang="en-US" dirty="0"/>
              <a:t> (Fig. 3A). </a:t>
            </a:r>
            <a:br>
              <a:rPr lang="en-US" dirty="0">
                <a:cs typeface="+mn-lt"/>
              </a:rPr>
            </a:br>
            <a:r>
              <a:rPr lang="en-US" dirty="0"/>
              <a:t>Irradiated tissues had a greater </a:t>
            </a:r>
            <a:r>
              <a:rPr lang="en-US" b="1" dirty="0"/>
              <a:t>full width half maximum (FWHM) than control tissues (p &lt; 0.001) and required longer times for relaxation (p &lt; 0.0001, Fig. 3A). </a:t>
            </a:r>
            <a:br>
              <a:rPr lang="en-US" b="1" dirty="0">
                <a:cs typeface="+mn-lt"/>
              </a:rPr>
            </a:br>
            <a:r>
              <a:rPr lang="en-US" dirty="0"/>
              <a:t>There was a significant change in </a:t>
            </a:r>
            <a:r>
              <a:rPr lang="en-US" b="1" dirty="0"/>
              <a:t>contraction and relaxation lengths between tissues irradiated by photon and neutron sources (p &lt; 0.05) (Fig. 3A)</a:t>
            </a:r>
            <a:r>
              <a:rPr lang="en-US" dirty="0"/>
              <a:t>.</a:t>
            </a:r>
            <a:br>
              <a:rPr lang="en-US" dirty="0">
                <a:cs typeface="+mn-lt"/>
              </a:rPr>
            </a:br>
            <a:r>
              <a:rPr lang="en-US" dirty="0"/>
              <a:t>Irradiation also caused significant changes in </a:t>
            </a:r>
            <a:r>
              <a:rPr lang="en-US" b="1" dirty="0"/>
              <a:t>excitability and conduction metrics, including the decreased maximum capture rate and increased excitation thresholds (Fig. 3B). </a:t>
            </a:r>
            <a:br>
              <a:rPr lang="en-US" b="1" dirty="0">
                <a:cs typeface="+mn-lt"/>
              </a:rPr>
            </a:br>
            <a:r>
              <a:rPr lang="en-US" b="1" dirty="0"/>
              <a:t>Notably, both the active stress and contraction velocity of neutron-irradiated tissues increased, indicating greater force generation (Fig. 3C).</a:t>
            </a: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26D7AB96-45AF-48E7-A322-C86F1924ED82}" type="slidenum">
              <a:rPr lang="en-US" smtClean="0"/>
              <a:t>27</a:t>
            </a:fld>
            <a:endParaRPr lang="en-US"/>
          </a:p>
        </p:txBody>
      </p:sp>
    </p:spTree>
    <p:extLst>
      <p:ext uri="{BB962C8B-B14F-4D97-AF65-F5344CB8AC3E}">
        <p14:creationId xmlns:p14="http://schemas.microsoft.com/office/powerpoint/2010/main" val="2651424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E5175-D9FF-8B3F-5549-4C916E37B0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FAD248-C2F8-985D-BE78-8700FE62C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A5ECA-950F-8E4D-BF78-33742220A43E}"/>
              </a:ext>
            </a:extLst>
          </p:cNvPr>
          <p:cNvSpPr>
            <a:spLocks noGrp="1"/>
          </p:cNvSpPr>
          <p:nvPr>
            <p:ph type="body" idx="1"/>
          </p:nvPr>
        </p:nvSpPr>
        <p:spPr/>
        <p:txBody>
          <a:bodyPr/>
          <a:lstStyle/>
          <a:p>
            <a:r>
              <a:rPr lang="en-US" err="1"/>
              <a:t>Mammo</a:t>
            </a:r>
            <a:r>
              <a:rPr lang="en-US"/>
              <a:t> 40</a:t>
            </a:r>
          </a:p>
          <a:p>
            <a:r>
              <a:rPr lang="en-US"/>
              <a:t>45 colon</a:t>
            </a:r>
          </a:p>
          <a:p>
            <a:r>
              <a:rPr lang="en-US"/>
              <a:t>21 and above pap</a:t>
            </a:r>
          </a:p>
        </p:txBody>
      </p:sp>
      <p:sp>
        <p:nvSpPr>
          <p:cNvPr id="4" name="Slide Number Placeholder 3">
            <a:extLst>
              <a:ext uri="{FF2B5EF4-FFF2-40B4-BE49-F238E27FC236}">
                <a16:creationId xmlns:a16="http://schemas.microsoft.com/office/drawing/2014/main" id="{4FFFCA2F-8931-175A-88E1-3FB71D7AF068}"/>
              </a:ext>
            </a:extLst>
          </p:cNvPr>
          <p:cNvSpPr>
            <a:spLocks noGrp="1"/>
          </p:cNvSpPr>
          <p:nvPr>
            <p:ph type="sldNum" sz="quarter" idx="5"/>
          </p:nvPr>
        </p:nvSpPr>
        <p:spPr/>
        <p:txBody>
          <a:bodyPr/>
          <a:lstStyle/>
          <a:p>
            <a:fld id="{26D7AB96-45AF-48E7-A322-C86F1924ED82}" type="slidenum">
              <a:rPr lang="en-US" smtClean="0"/>
              <a:t>28</a:t>
            </a:fld>
            <a:endParaRPr lang="en-US"/>
          </a:p>
        </p:txBody>
      </p:sp>
    </p:spTree>
    <p:extLst>
      <p:ext uri="{BB962C8B-B14F-4D97-AF65-F5344CB8AC3E}">
        <p14:creationId xmlns:p14="http://schemas.microsoft.com/office/powerpoint/2010/main" val="1789297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01442BE-7A9A-C197-CF7F-7F612C1C4098}"/>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C9B85AD7-EFDC-0BD3-E230-ECC1B92D1CF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indent="-285750">
              <a:lnSpc>
                <a:spcPct val="107000"/>
              </a:lnSpc>
              <a:spcAft>
                <a:spcPts val="800"/>
              </a:spcAft>
              <a:buFont typeface="Wingdings" panose="05000000000000000000" pitchFamily="2" charset="2"/>
              <a:buChar char="§"/>
            </a:pPr>
            <a:r>
              <a:rPr lang="en-US">
                <a:effectLst/>
                <a:latin typeface="Arial"/>
                <a:ea typeface="Calibri"/>
                <a:cs typeface="Arial"/>
              </a:rPr>
              <a:t>There are many different biomarkers being assessed for liquid biopsy cancer detection, but </a:t>
            </a:r>
            <a:r>
              <a:rPr lang="en-US" b="1">
                <a:effectLst/>
                <a:latin typeface="Arial"/>
                <a:ea typeface="Calibri"/>
                <a:cs typeface="Arial"/>
              </a:rPr>
              <a:t>there does not appear to be one clear leader yet. </a:t>
            </a:r>
          </a:p>
          <a:p>
            <a:pPr marL="285750" indent="-285750">
              <a:lnSpc>
                <a:spcPct val="107000"/>
              </a:lnSpc>
              <a:spcAft>
                <a:spcPts val="300"/>
              </a:spcAft>
              <a:buFont typeface="Wingdings" panose="05000000000000000000" pitchFamily="2" charset="2"/>
              <a:buChar char="§"/>
            </a:pPr>
            <a:r>
              <a:rPr lang="en-US">
                <a:effectLst/>
                <a:latin typeface="Arial"/>
                <a:ea typeface="Calibri"/>
                <a:cs typeface="Arial"/>
              </a:rPr>
              <a:t>One of the leading technologies for liquid biopsy analysis, Next </a:t>
            </a:r>
            <a:r>
              <a:rPr lang="en-US">
                <a:latin typeface="Arial"/>
                <a:ea typeface="Calibri"/>
                <a:cs typeface="Arial"/>
              </a:rPr>
              <a:t>G</a:t>
            </a:r>
            <a:r>
              <a:rPr lang="en-US">
                <a:effectLst/>
                <a:latin typeface="Arial"/>
                <a:ea typeface="Calibri"/>
                <a:cs typeface="Arial"/>
              </a:rPr>
              <a:t>eneration </a:t>
            </a:r>
            <a:r>
              <a:rPr lang="en-US">
                <a:latin typeface="Arial"/>
                <a:ea typeface="Calibri"/>
                <a:cs typeface="Arial"/>
              </a:rPr>
              <a:t>S</a:t>
            </a:r>
            <a:r>
              <a:rPr lang="en-US">
                <a:effectLst/>
                <a:latin typeface="Arial"/>
                <a:ea typeface="Calibri"/>
                <a:cs typeface="Arial"/>
              </a:rPr>
              <a:t>equencing (NGS), seems to </a:t>
            </a:r>
            <a:r>
              <a:rPr lang="en-US">
                <a:latin typeface="Arial"/>
                <a:ea typeface="Calibri"/>
                <a:cs typeface="Arial"/>
              </a:rPr>
              <a:t>have </a:t>
            </a:r>
            <a:r>
              <a:rPr lang="en-US">
                <a:effectLst/>
                <a:latin typeface="Arial"/>
                <a:ea typeface="Calibri"/>
                <a:cs typeface="Arial"/>
              </a:rPr>
              <a:t>major issues with cfDNA samples, including </a:t>
            </a:r>
            <a:r>
              <a:rPr lang="en-US" b="1">
                <a:effectLst/>
                <a:latin typeface="Arial"/>
                <a:ea typeface="Calibri"/>
                <a:cs typeface="Arial"/>
              </a:rPr>
              <a:t>low cfDNA concentration and high fragmentation</a:t>
            </a:r>
            <a:r>
              <a:rPr lang="en-US">
                <a:effectLst/>
                <a:latin typeface="Arial"/>
                <a:ea typeface="Calibri"/>
                <a:cs typeface="Arial"/>
              </a:rPr>
              <a:t>, hence it may </a:t>
            </a:r>
            <a:r>
              <a:rPr lang="en-US">
                <a:latin typeface="Arial"/>
                <a:cs typeface="Arial"/>
              </a:rPr>
              <a:t>have an impact on the assay’s sensitivity. </a:t>
            </a:r>
          </a:p>
          <a:p>
            <a:pPr marL="285750" indent="-285750">
              <a:lnSpc>
                <a:spcPct val="107000"/>
              </a:lnSpc>
              <a:buFont typeface="Wingdings" panose="05000000000000000000" pitchFamily="2" charset="2"/>
              <a:buChar char="§"/>
            </a:pPr>
            <a:r>
              <a:rPr lang="en-US">
                <a:latin typeface="Arial"/>
                <a:ea typeface="Calibri"/>
                <a:cs typeface="Arial"/>
              </a:rPr>
              <a:t>While </a:t>
            </a:r>
            <a:r>
              <a:rPr lang="en-US" err="1">
                <a:latin typeface="Arial"/>
                <a:ea typeface="Calibri"/>
                <a:cs typeface="Arial"/>
              </a:rPr>
              <a:t>ctDNA</a:t>
            </a:r>
            <a:r>
              <a:rPr lang="en-US">
                <a:latin typeface="Arial"/>
                <a:ea typeface="Calibri"/>
                <a:cs typeface="Arial"/>
              </a:rPr>
              <a:t>, CTC, </a:t>
            </a:r>
            <a:r>
              <a:rPr lang="en-US" err="1">
                <a:latin typeface="Arial"/>
                <a:ea typeface="Calibri"/>
                <a:cs typeface="Arial"/>
              </a:rPr>
              <a:t>exRNAs</a:t>
            </a:r>
            <a:r>
              <a:rPr lang="en-US">
                <a:latin typeface="Arial"/>
                <a:ea typeface="Calibri"/>
                <a:cs typeface="Arial"/>
              </a:rPr>
              <a:t>, and Exosomes appear to be the most widely used biomarkers for current technologies, other unique approaches such as </a:t>
            </a:r>
            <a:r>
              <a:rPr lang="en-US" b="1">
                <a:latin typeface="Arial"/>
                <a:ea typeface="Calibri"/>
                <a:cs typeface="Arial"/>
              </a:rPr>
              <a:t>microbiota</a:t>
            </a:r>
            <a:r>
              <a:rPr lang="en-US">
                <a:latin typeface="Arial"/>
                <a:ea typeface="Calibri"/>
                <a:cs typeface="Arial"/>
              </a:rPr>
              <a:t> (</a:t>
            </a:r>
            <a:r>
              <a:rPr lang="en-US" err="1">
                <a:latin typeface="Arial"/>
                <a:ea typeface="Calibri"/>
                <a:cs typeface="Arial"/>
                <a:hlinkClick r:id="" action="ppaction://noaction"/>
              </a:rPr>
              <a:t>Micronoma</a:t>
            </a:r>
            <a:r>
              <a:rPr lang="en-US">
                <a:latin typeface="Arial"/>
                <a:ea typeface="Calibri"/>
                <a:cs typeface="Arial"/>
              </a:rPr>
              <a:t>), </a:t>
            </a:r>
            <a:r>
              <a:rPr lang="en-US" b="1">
                <a:latin typeface="Arial"/>
                <a:ea typeface="Calibri"/>
                <a:cs typeface="Arial"/>
              </a:rPr>
              <a:t>volatile organic compounds </a:t>
            </a:r>
            <a:r>
              <a:rPr lang="en-US">
                <a:latin typeface="Arial"/>
                <a:ea typeface="Calibri"/>
                <a:cs typeface="Arial"/>
              </a:rPr>
              <a:t>(</a:t>
            </a:r>
            <a:r>
              <a:rPr lang="en-US">
                <a:latin typeface="Arial"/>
                <a:ea typeface="Calibri"/>
                <a:cs typeface="Arial"/>
                <a:hlinkClick r:id="" action="ppaction://noaction"/>
              </a:rPr>
              <a:t>Canary Health </a:t>
            </a:r>
            <a:r>
              <a:rPr lang="en-US">
                <a:latin typeface="Arial"/>
                <a:ea typeface="Calibri"/>
                <a:cs typeface="Arial"/>
              </a:rPr>
              <a:t>&amp; </a:t>
            </a:r>
            <a:r>
              <a:rPr lang="en-US" err="1">
                <a:latin typeface="Arial"/>
                <a:ea typeface="Calibri"/>
                <a:cs typeface="Arial"/>
                <a:hlinkClick r:id="" action="ppaction://noaction"/>
              </a:rPr>
              <a:t>Hirotsu</a:t>
            </a:r>
            <a:r>
              <a:rPr lang="en-US">
                <a:latin typeface="Arial"/>
                <a:ea typeface="Calibri"/>
                <a:cs typeface="Arial"/>
                <a:hlinkClick r:id="" action="ppaction://noaction"/>
              </a:rPr>
              <a:t> Bio Science</a:t>
            </a:r>
            <a:r>
              <a:rPr lang="en-US">
                <a:latin typeface="Arial"/>
                <a:ea typeface="Calibri"/>
                <a:cs typeface="Arial"/>
              </a:rPr>
              <a:t>), and </a:t>
            </a:r>
            <a:r>
              <a:rPr lang="en-US" b="1">
                <a:latin typeface="Arial"/>
                <a:ea typeface="Calibri"/>
                <a:cs typeface="Arial"/>
              </a:rPr>
              <a:t>metabolites</a:t>
            </a:r>
            <a:r>
              <a:rPr lang="en-US">
                <a:latin typeface="Arial"/>
                <a:ea typeface="Calibri"/>
                <a:cs typeface="Arial"/>
              </a:rPr>
              <a:t> (</a:t>
            </a:r>
            <a:r>
              <a:rPr lang="en-US" err="1">
                <a:latin typeface="Arial"/>
                <a:ea typeface="Calibri"/>
                <a:cs typeface="Arial"/>
                <a:hlinkClick r:id="" action="ppaction://noaction"/>
              </a:rPr>
              <a:t>Elypta</a:t>
            </a:r>
            <a:r>
              <a:rPr lang="en-US">
                <a:latin typeface="Arial"/>
                <a:ea typeface="Calibri"/>
                <a:cs typeface="Arial"/>
              </a:rPr>
              <a:t>) may also prove promising with more research and testing.</a:t>
            </a:r>
          </a:p>
          <a:p>
            <a:endParaRPr lang="en-US" altLang="en-US">
              <a:latin typeface="Arial" panose="020B0604020202020204" pitchFamily="34" charset="0"/>
            </a:endParaRPr>
          </a:p>
        </p:txBody>
      </p:sp>
    </p:spTree>
    <p:extLst>
      <p:ext uri="{BB962C8B-B14F-4D97-AF65-F5344CB8AC3E}">
        <p14:creationId xmlns:p14="http://schemas.microsoft.com/office/powerpoint/2010/main" val="1783741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Yet2 is a technology scouting organization, also Booz Allen Hamilton</a:t>
            </a:r>
          </a:p>
        </p:txBody>
      </p:sp>
      <p:sp>
        <p:nvSpPr>
          <p:cNvPr id="4" name="Slide Number Placeholder 3"/>
          <p:cNvSpPr>
            <a:spLocks noGrp="1"/>
          </p:cNvSpPr>
          <p:nvPr>
            <p:ph type="sldNum" sz="quarter" idx="10"/>
          </p:nvPr>
        </p:nvSpPr>
        <p:spPr/>
        <p:txBody>
          <a:bodyPr/>
          <a:lstStyle/>
          <a:p>
            <a:fld id="{93DEE6B2-B26F-A341-82AA-263ED34B3E38}" type="slidenum">
              <a:rPr lang="en-US" smtClean="0"/>
              <a:t>31</a:t>
            </a:fld>
            <a:endParaRPr lang="en-US"/>
          </a:p>
        </p:txBody>
      </p:sp>
    </p:spTree>
    <p:extLst>
      <p:ext uri="{BB962C8B-B14F-4D97-AF65-F5344CB8AC3E}">
        <p14:creationId xmlns:p14="http://schemas.microsoft.com/office/powerpoint/2010/main" val="2206787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DEE6B2-B26F-A341-82AA-263ED34B3E38}" type="slidenum">
              <a:rPr lang="en-US" smtClean="0"/>
              <a:t>32</a:t>
            </a:fld>
            <a:endParaRPr lang="en-US"/>
          </a:p>
        </p:txBody>
      </p:sp>
    </p:spTree>
    <p:extLst>
      <p:ext uri="{BB962C8B-B14F-4D97-AF65-F5344CB8AC3E}">
        <p14:creationId xmlns:p14="http://schemas.microsoft.com/office/powerpoint/2010/main" val="3248969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01442BE-7A9A-C197-CF7F-7F612C1C4098}"/>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C9B85AD7-EFDC-0BD3-E230-ECC1B92D1CF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30553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Space radiation accelerates mortality in mice engrafted with </a:t>
            </a:r>
            <a:r>
              <a:rPr lang="en-US" sz="1800" b="1" i="1" kern="100">
                <a:effectLst/>
                <a:latin typeface="Times New Roman" panose="02020603050405020304" pitchFamily="18" charset="0"/>
                <a:ea typeface="Aptos" panose="020B0004020202020204" pitchFamily="34" charset="0"/>
                <a:cs typeface="Times New Roman" panose="02020603050405020304" pitchFamily="18" charset="0"/>
              </a:rPr>
              <a:t>Trp53</a:t>
            </a: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-mutant cells in a sex-dependent manner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Assessment of survival across the experimental time course showed radiation and mutation-specific effects across the cohorts. In the Trp53 cohorts it was revealed that there was strong male specific effect among mice transplanted with mutant cells that was further exacerbated by exposure to radiation (Figure 3A). More specifically, compared to WT controls, male mice transplanted with Trp53 mutant cells tended to have worse survival, which reached statistical significance in all radiation groups (Figure 3A part i). Male mice with Trp53 mutant cells that were exposed to sim-GCR-sim radiation showed significantly worse survival compared to those that received no radiation (Figure 3A part i). A similar trend was observed for gamma radiation, although this did not reach statistical significance (Figure 3A part i). In contrast, the effect of the mutation and radiation on survival was absent in females (Figure 3 A part ii). For Ppm1d, there was no detectable effect of the mutation or radiation on survival in either male or female mice (Figure 3B). </a:t>
            </a:r>
          </a:p>
          <a:p>
            <a:pPr marL="285750" indent="-285750">
              <a:buFont typeface="Arial" panose="020B0604020202020204" pitchFamily="34" charset="0"/>
              <a:buChar char="•"/>
            </a:pPr>
            <a:endParaRPr lang="en-US" sz="1200">
              <a:latin typeface="Arial" panose="020B0604020202020204" pitchFamily="34" charset="0"/>
              <a:ea typeface="Malgun Gothic" panose="020B0503020000020004" pitchFamily="34" charset="-127"/>
              <a:cs typeface="Arial" panose="020B0604020202020204" pitchFamily="34" charset="0"/>
            </a:endParaRP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Some forms of CHIP are promoted by space radiation, but have no detectable effect on survival (e.g. PPM1D)</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Some forms of CHIP are unaffected by space radiation, and the radiation does not affect the mortality associated with CHIP on survival( TET2)</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Radiation: 1Gy SPE, GCR and Gamma rays</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Adaptive bone marrow transplant 2 months prior to radiation</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Blood Sampling and Echo 1 month prior to IR</a:t>
            </a:r>
          </a:p>
          <a:p>
            <a:r>
              <a:rPr lang="en-US" sz="1200" b="1">
                <a:solidFill>
                  <a:srgbClr val="000000"/>
                </a:solidFill>
                <a:effectLst/>
                <a:latin typeface="Arial" panose="020B0604020202020204" pitchFamily="34" charset="0"/>
                <a:ea typeface="Yu Mincho" panose="02020400000000000000" pitchFamily="18" charset="-128"/>
              </a:rPr>
              <a:t>Specific aims:</a:t>
            </a:r>
            <a:r>
              <a:rPr lang="en-US" sz="1200">
                <a:solidFill>
                  <a:srgbClr val="000000"/>
                </a:solidFill>
                <a:effectLst/>
                <a:latin typeface="Arial" panose="020B0604020202020204" pitchFamily="34" charset="0"/>
                <a:ea typeface="Yu Mincho" panose="02020400000000000000" pitchFamily="18" charset="-128"/>
              </a:rPr>
              <a:t> </a:t>
            </a:r>
            <a:r>
              <a:rPr lang="en-US">
                <a:solidFill>
                  <a:srgbClr val="000000"/>
                </a:solidFill>
                <a:latin typeface="Arial" panose="020B0604020202020204" pitchFamily="34" charset="0"/>
                <a:ea typeface="Yu Mincho" panose="02020400000000000000" pitchFamily="18" charset="-128"/>
              </a:rPr>
              <a:t>T</a:t>
            </a:r>
            <a:r>
              <a:rPr lang="en-US" sz="1200">
                <a:solidFill>
                  <a:srgbClr val="000000"/>
                </a:solidFill>
                <a:effectLst/>
                <a:latin typeface="Arial" panose="020B0604020202020204" pitchFamily="34" charset="0"/>
                <a:ea typeface="Yu Mincho" panose="02020400000000000000" pitchFamily="18" charset="-128"/>
              </a:rPr>
              <a:t>o evaluate the effects of gamma, </a:t>
            </a:r>
            <a:r>
              <a:rPr lang="en-US" sz="1200">
                <a:effectLst/>
                <a:latin typeface="Arial" panose="020B0604020202020204" pitchFamily="34" charset="0"/>
                <a:ea typeface="Yu Mincho" panose="02020400000000000000" pitchFamily="18" charset="-128"/>
              </a:rPr>
              <a:t>simulated GCR and SPE on the following parameters </a:t>
            </a:r>
          </a:p>
          <a:p>
            <a:pPr marL="342900" indent="-342900">
              <a:buFont typeface="+mj-lt"/>
              <a:buAutoNum type="arabicPeriod"/>
            </a:pPr>
            <a:r>
              <a:rPr lang="en-US">
                <a:latin typeface="Arial" panose="020B0604020202020204" pitchFamily="34" charset="0"/>
                <a:ea typeface="Yu Mincho" panose="02020400000000000000" pitchFamily="18" charset="-128"/>
              </a:rPr>
              <a:t>H</a:t>
            </a:r>
            <a:r>
              <a:rPr lang="en-US" sz="1200">
                <a:effectLst/>
                <a:latin typeface="Arial" panose="020B0604020202020204" pitchFamily="34" charset="0"/>
                <a:ea typeface="Yu Mincho" panose="02020400000000000000" pitchFamily="18" charset="-128"/>
              </a:rPr>
              <a:t>ematologic </a:t>
            </a:r>
            <a:r>
              <a:rPr lang="en-US" sz="1200" err="1">
                <a:effectLst/>
                <a:latin typeface="Arial" panose="020B0604020202020204" pitchFamily="34" charset="0"/>
                <a:ea typeface="Yu Mincho" panose="02020400000000000000" pitchFamily="18" charset="-128"/>
              </a:rPr>
              <a:t>mLOY</a:t>
            </a:r>
            <a:r>
              <a:rPr lang="en-US" sz="1200">
                <a:effectLst/>
                <a:latin typeface="Arial" panose="020B0604020202020204" pitchFamily="34" charset="0"/>
                <a:ea typeface="Yu Mincho" panose="02020400000000000000" pitchFamily="18" charset="-128"/>
              </a:rPr>
              <a:t> cell expansion</a:t>
            </a:r>
          </a:p>
          <a:p>
            <a:pPr marL="342900" indent="-342900">
              <a:buFont typeface="+mj-lt"/>
              <a:buAutoNum type="arabicPeriod"/>
            </a:pPr>
            <a:r>
              <a:rPr lang="en-US" sz="1200">
                <a:effectLst/>
                <a:latin typeface="Arial" panose="020B0604020202020204" pitchFamily="34" charset="0"/>
                <a:ea typeface="Yu Mincho" panose="02020400000000000000" pitchFamily="18" charset="-128"/>
              </a:rPr>
              <a:t>CVD development</a:t>
            </a:r>
          </a:p>
          <a:p>
            <a:pPr marL="342900" indent="-342900">
              <a:buFont typeface="+mj-lt"/>
              <a:buAutoNum type="arabicPeriod"/>
            </a:pPr>
            <a:r>
              <a:rPr lang="en-US">
                <a:latin typeface="Arial" panose="020B0604020202020204" pitchFamily="34" charset="0"/>
                <a:ea typeface="Yu Mincho" panose="02020400000000000000" pitchFamily="18" charset="-128"/>
              </a:rPr>
              <a:t>L</a:t>
            </a:r>
            <a:r>
              <a:rPr lang="en-US" sz="1200">
                <a:effectLst/>
                <a:latin typeface="Arial" panose="020B0604020202020204" pitchFamily="34" charset="0"/>
                <a:ea typeface="Yu Mincho" panose="02020400000000000000" pitchFamily="18" charset="-128"/>
              </a:rPr>
              <a:t>eukemogenic/cancer endpoints in mice.</a:t>
            </a:r>
            <a:r>
              <a:rPr lang="en-US">
                <a:effectLst/>
              </a:rPr>
              <a:t> </a:t>
            </a:r>
            <a:endParaRPr lang="en-US"/>
          </a:p>
          <a:p>
            <a:pPr marL="285750" indent="-285750">
              <a:buFont typeface="Arial" panose="020B0604020202020204" pitchFamily="34" charset="0"/>
              <a:buChar char="•"/>
            </a:pPr>
            <a:endParaRPr lang="en-US" sz="1200">
              <a:latin typeface="Arial" panose="020B0604020202020204" pitchFamily="34" charset="0"/>
              <a:ea typeface="Malgun Gothic" panose="020B0503020000020004" pitchFamily="34" charset="-127"/>
              <a:cs typeface="Arial" panose="020B0604020202020204" pitchFamily="34" charset="0"/>
            </a:endParaRPr>
          </a:p>
          <a:p>
            <a:pPr marL="285750" indent="-285750">
              <a:buFont typeface="Arial" panose="020B0604020202020204" pitchFamily="34" charset="0"/>
              <a:buChar char="•"/>
            </a:pPr>
            <a:endParaRPr lang="en-US" sz="1200">
              <a:latin typeface="Arial" panose="020B0604020202020204" pitchFamily="34" charset="0"/>
              <a:ea typeface="Malgun Gothic" panose="020B0503020000020004" pitchFamily="34" charset="-127"/>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34</a:t>
            </a:fld>
            <a:endParaRPr lang="en-US"/>
          </a:p>
        </p:txBody>
      </p:sp>
    </p:spTree>
    <p:extLst>
      <p:ext uri="{BB962C8B-B14F-4D97-AF65-F5344CB8AC3E}">
        <p14:creationId xmlns:p14="http://schemas.microsoft.com/office/powerpoint/2010/main" val="1485350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Cf-</a:t>
            </a:r>
            <a:r>
              <a:rPr lang="en-US" err="1"/>
              <a:t>mtDNA</a:t>
            </a:r>
            <a:r>
              <a:rPr lang="en-US"/>
              <a:t> fractions increased by 2 and 355- fold when compared to preflight levels. Mt-DNA levels were increased only in </a:t>
            </a:r>
            <a:r>
              <a:rPr lang="en-US" err="1"/>
              <a:t>plamsa</a:t>
            </a:r>
            <a:r>
              <a:rPr lang="en-US"/>
              <a:t> as </a:t>
            </a:r>
            <a:r>
              <a:rPr lang="en-US" err="1"/>
              <a:t>cf-mtDNA</a:t>
            </a:r>
            <a:r>
              <a:rPr lang="en-US"/>
              <a:t> rather than EV-</a:t>
            </a:r>
            <a:r>
              <a:rPr lang="en-US" err="1"/>
              <a:t>mtDNA</a:t>
            </a:r>
            <a:r>
              <a:rPr lang="en-US"/>
              <a:t>. DNA/RNA oxidative damage was increased in PBMCs at both timepoints post-landing.</a:t>
            </a:r>
          </a:p>
          <a:p>
            <a:endParaRPr lang="en-US">
              <a:cs typeface="Calibri"/>
            </a:endParaRPr>
          </a:p>
          <a:p>
            <a:r>
              <a:rPr lang="en-US">
                <a:cs typeface="Calibri"/>
              </a:rPr>
              <a:t>Then he is going to </a:t>
            </a:r>
            <a:r>
              <a:rPr lang="en-US" err="1">
                <a:cs typeface="Calibri"/>
              </a:rPr>
              <a:t>perfrom</a:t>
            </a:r>
            <a:r>
              <a:rPr lang="en-US">
                <a:cs typeface="Calibri"/>
              </a:rPr>
              <a:t> invitro validation of </a:t>
            </a:r>
            <a:r>
              <a:rPr lang="en-US" err="1">
                <a:cs typeface="Calibri"/>
              </a:rPr>
              <a:t>transciptome</a:t>
            </a:r>
            <a:r>
              <a:rPr lang="en-US">
                <a:cs typeface="Calibri"/>
              </a:rPr>
              <a:t> and proteome findings in </a:t>
            </a:r>
            <a:r>
              <a:rPr lang="en-US" err="1">
                <a:cs typeface="Calibri"/>
              </a:rPr>
              <a:t>sEV</a:t>
            </a:r>
            <a:r>
              <a:rPr lang="en-US">
                <a:cs typeface="Calibri"/>
              </a:rPr>
              <a:t> in human cells </a:t>
            </a:r>
          </a:p>
        </p:txBody>
      </p:sp>
      <p:sp>
        <p:nvSpPr>
          <p:cNvPr id="4" name="Slide Number Placeholder 3"/>
          <p:cNvSpPr>
            <a:spLocks noGrp="1"/>
          </p:cNvSpPr>
          <p:nvPr>
            <p:ph type="sldNum" sz="quarter" idx="5"/>
          </p:nvPr>
        </p:nvSpPr>
        <p:spPr/>
        <p:txBody>
          <a:bodyPr/>
          <a:lstStyle/>
          <a:p>
            <a:fld id="{26D7AB96-45AF-48E7-A322-C86F1924ED82}" type="slidenum">
              <a:rPr lang="en-US" smtClean="0"/>
              <a:t>35</a:t>
            </a:fld>
            <a:endParaRPr lang="en-US"/>
          </a:p>
        </p:txBody>
      </p:sp>
    </p:spTree>
    <p:extLst>
      <p:ext uri="{BB962C8B-B14F-4D97-AF65-F5344CB8AC3E}">
        <p14:creationId xmlns:p14="http://schemas.microsoft.com/office/powerpoint/2010/main" val="411409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Times New Roman" panose="02020603050405020304" pitchFamily="18" charset="0"/>
                <a:ea typeface="Times New Roman" panose="02020603050405020304" pitchFamily="18" charset="0"/>
              </a:rPr>
              <a:t>The medical relevance of </a:t>
            </a:r>
            <a:r>
              <a:rPr lang="en-US" sz="1800" err="1">
                <a:effectLst/>
                <a:latin typeface="Times New Roman" panose="02020603050405020304" pitchFamily="18" charset="0"/>
                <a:ea typeface="Times New Roman" panose="02020603050405020304" pitchFamily="18" charset="0"/>
              </a:rPr>
              <a:t>mLOY</a:t>
            </a:r>
            <a:r>
              <a:rPr lang="en-US" sz="1800">
                <a:effectLst/>
                <a:latin typeface="Times New Roman" panose="02020603050405020304" pitchFamily="18" charset="0"/>
                <a:ea typeface="Times New Roman" panose="02020603050405020304" pitchFamily="18" charset="0"/>
              </a:rPr>
              <a:t> is not fully understood, but is correlated with cardiovascular disease, increased cancer risk, some cognitive disorder, and may partially explain the 5-year difference in lifespan between men and women in the United States. </a:t>
            </a:r>
            <a:r>
              <a:rPr lang="en-US" sz="1800" b="1" u="sng">
                <a:effectLst/>
                <a:latin typeface="Times New Roman" panose="02020603050405020304" pitchFamily="18" charset="0"/>
                <a:ea typeface="Times New Roman" panose="02020603050405020304" pitchFamily="18" charset="0"/>
              </a:rPr>
              <a:t>We hypothesize that radiation exposure may accelerate </a:t>
            </a:r>
            <a:r>
              <a:rPr lang="en-US" sz="1800" b="1" u="sng" err="1">
                <a:effectLst/>
                <a:latin typeface="Times New Roman" panose="02020603050405020304" pitchFamily="18" charset="0"/>
                <a:ea typeface="Times New Roman" panose="02020603050405020304" pitchFamily="18" charset="0"/>
              </a:rPr>
              <a:t>mLOY</a:t>
            </a:r>
            <a:r>
              <a:rPr lang="en-US" sz="1800" b="1" u="sng">
                <a:effectLst/>
                <a:latin typeface="Times New Roman" panose="02020603050405020304" pitchFamily="18" charset="0"/>
                <a:ea typeface="Times New Roman" panose="02020603050405020304" pitchFamily="18" charset="0"/>
              </a:rPr>
              <a:t>.</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36</a:t>
            </a:fld>
            <a:endParaRPr lang="en-US"/>
          </a:p>
        </p:txBody>
      </p:sp>
    </p:spTree>
    <p:extLst>
      <p:ext uri="{BB962C8B-B14F-4D97-AF65-F5344CB8AC3E}">
        <p14:creationId xmlns:p14="http://schemas.microsoft.com/office/powerpoint/2010/main" val="2502725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75C30-32F8-6286-584D-BF530CCA7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2B734-AFEE-B0A9-7A80-4900AC89F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7724A-9413-D00B-9B1B-AB12FF1937D7}"/>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Space radiation accelerates mortality in mice engrafted with </a:t>
            </a:r>
            <a:r>
              <a:rPr lang="en-US" sz="1800" b="1" i="1" kern="100">
                <a:effectLst/>
                <a:latin typeface="Times New Roman" panose="02020603050405020304" pitchFamily="18" charset="0"/>
                <a:ea typeface="Aptos" panose="020B0004020202020204" pitchFamily="34" charset="0"/>
                <a:cs typeface="Times New Roman" panose="02020603050405020304" pitchFamily="18" charset="0"/>
              </a:rPr>
              <a:t>Trp53</a:t>
            </a: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-mutant cells in a sex-dependent manner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Assessment of survival across the experimental time course showed radiation and mutation-specific effects across the cohorts. In the Trp53 cohorts it was revealed that there was strong male specific effect among mice transplanted with mutant cells that was further exacerbated by exposure to radiation (Figure 3A). More specifically, compared to WT controls, male mice transplanted with Trp53 mutant cells tended to have worse survival, which reached statistical significance in all radiation groups (Figure 3A part i). Male mice with Trp53 mutant cells that were exposed to sim-GCR-sim radiation showed significantly worse survival compared to those that received no radiation (Figure 3A part i). A similar trend was observed for gamma radiation, although this did not reach statistical significance (Figure 3A part i). In contrast, the effect of the mutation and radiation on survival was absent in females (Figure 3 A part ii). For Ppm1d, there was no detectable effect of the mutation or radiation on survival in either male or female mice (Figure 3B). </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Radiation: 1Gy SPE, GCR and Gamma rays</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Adaptive bone marrow transplant 2 months prior to radiation</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Blood Sampling and Echo 1 month prior to IR</a:t>
            </a:r>
          </a:p>
          <a:p>
            <a:pPr marL="285750" indent="-285750">
              <a:buFont typeface="Arial" panose="020B0604020202020204" pitchFamily="34" charset="0"/>
              <a:buChar char="•"/>
            </a:pPr>
            <a:endParaRPr lang="en-US" sz="1200">
              <a:latin typeface="Arial" panose="020B0604020202020204" pitchFamily="34" charset="0"/>
              <a:ea typeface="Malgun Gothic" panose="020B0503020000020004" pitchFamily="34" charset="-127"/>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C2C85EA1-4C61-E6D7-2B8B-D7BFD8724E9E}"/>
              </a:ext>
            </a:extLst>
          </p:cNvPr>
          <p:cNvSpPr>
            <a:spLocks noGrp="1"/>
          </p:cNvSpPr>
          <p:nvPr>
            <p:ph type="sldNum" sz="quarter" idx="5"/>
          </p:nvPr>
        </p:nvSpPr>
        <p:spPr/>
        <p:txBody>
          <a:bodyPr/>
          <a:lstStyle/>
          <a:p>
            <a:fld id="{26D7AB96-45AF-48E7-A322-C86F1924ED82}" type="slidenum">
              <a:rPr lang="en-US" smtClean="0"/>
              <a:t>37</a:t>
            </a:fld>
            <a:endParaRPr lang="en-US"/>
          </a:p>
        </p:txBody>
      </p:sp>
    </p:spTree>
    <p:extLst>
      <p:ext uri="{BB962C8B-B14F-4D97-AF65-F5344CB8AC3E}">
        <p14:creationId xmlns:p14="http://schemas.microsoft.com/office/powerpoint/2010/main" val="1876619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1200" b="0" i="0" u="none" strike="noStrike" cap="none">
                <a:solidFill>
                  <a:schemeClr val="dk1"/>
                </a:solidFill>
                <a:effectLst/>
                <a:latin typeface="Arial"/>
                <a:ea typeface="Arial"/>
                <a:cs typeface="Arial"/>
                <a:sym typeface="Arial"/>
              </a:rPr>
              <a:t>The </a:t>
            </a:r>
            <a:r>
              <a:rPr lang="en-US" sz="1200" b="1" i="0" u="none" strike="noStrike" cap="none">
                <a:solidFill>
                  <a:srgbClr val="00B0F0"/>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protein is a large, ubiquitously expressed protein that functions as a molecular hub, integrating various cell signaling pathways, including B-RAF, MEK1/2, ERK1/2, WNT/beta-catenin, RAC1, CDC42 and Rho </a:t>
            </a:r>
            <a:r>
              <a:rPr lang="en-US" sz="1200" b="0" i="0" u="none" strike="noStrike" cap="none" err="1">
                <a:solidFill>
                  <a:schemeClr val="dk1"/>
                </a:solidFill>
                <a:effectLst/>
                <a:latin typeface="Arial"/>
                <a:ea typeface="Arial"/>
                <a:cs typeface="Arial"/>
                <a:sym typeface="Arial"/>
              </a:rPr>
              <a:t>GPTases</a:t>
            </a:r>
            <a:r>
              <a:rPr lang="en-US" sz="1200" b="0" i="0" u="none" strike="noStrike" cap="none">
                <a:solidFill>
                  <a:schemeClr val="dk1"/>
                </a:solidFill>
                <a:effectLst/>
                <a:latin typeface="Arial"/>
                <a:ea typeface="Arial"/>
                <a:cs typeface="Arial"/>
                <a:sym typeface="Arial"/>
              </a:rPr>
              <a:t>.</a:t>
            </a:r>
            <a:endParaRPr lang="en-US" sz="1200" b="1" i="0" u="none" strike="noStrike" cap="none">
              <a:solidFill>
                <a:schemeClr val="dk1"/>
              </a:solidFill>
              <a:effectLst/>
              <a:latin typeface="Arial"/>
              <a:ea typeface="Arial"/>
              <a:cs typeface="Arial"/>
              <a:sym typeface="Arial"/>
            </a:endParaRPr>
          </a:p>
          <a:p>
            <a:endParaRPr lang="en-US" sz="1200" b="1" i="0" u="none" strike="noStrike" cap="none">
              <a:solidFill>
                <a:schemeClr val="dk1"/>
              </a:solidFill>
              <a:effectLst/>
              <a:latin typeface="Arial"/>
              <a:ea typeface="Arial"/>
              <a:cs typeface="Arial"/>
              <a:sym typeface="Arial"/>
            </a:endParaRPr>
          </a:p>
          <a:p>
            <a:r>
              <a:rPr lang="en-US" sz="1200" b="1" i="0" u="none" strike="noStrike" cap="none">
                <a:solidFill>
                  <a:schemeClr val="dk1"/>
                </a:solidFill>
                <a:effectLst/>
                <a:latin typeface="Arial"/>
                <a:ea typeface="Arial"/>
                <a:cs typeface="Arial"/>
                <a:sym typeface="Arial"/>
              </a:rPr>
              <a:t>Clinical significance</a:t>
            </a:r>
          </a:p>
          <a:p>
            <a:r>
              <a:rPr lang="en-US" sz="1200" b="0" i="0" u="none" strike="noStrike" cap="none">
                <a:solidFill>
                  <a:schemeClr val="dk1"/>
                </a:solidFill>
                <a:effectLst/>
                <a:latin typeface="Arial"/>
                <a:ea typeface="Arial"/>
                <a:cs typeface="Arial"/>
                <a:sym typeface="Arial"/>
              </a:rPr>
              <a:t>Overexpression and </a:t>
            </a:r>
            <a:r>
              <a:rPr lang="en-US" sz="1200" b="0" i="0" u="none" strike="noStrike" cap="none" err="1">
                <a:solidFill>
                  <a:schemeClr val="dk1"/>
                </a:solidFill>
                <a:effectLst/>
                <a:latin typeface="Arial"/>
                <a:ea typeface="Arial"/>
                <a:cs typeface="Arial"/>
                <a:sym typeface="Arial"/>
              </a:rPr>
              <a:t>mislocalization</a:t>
            </a:r>
            <a:r>
              <a:rPr lang="en-US" sz="1200" b="0" i="0" u="none" strike="noStrike" cap="none">
                <a:solidFill>
                  <a:schemeClr val="dk1"/>
                </a:solidFill>
                <a:effectLst/>
                <a:latin typeface="Arial"/>
                <a:ea typeface="Arial"/>
                <a:cs typeface="Arial"/>
                <a:sym typeface="Arial"/>
              </a:rPr>
              <a:t> of the</a:t>
            </a:r>
            <a:r>
              <a:rPr lang="en-US" sz="1200" b="0" i="0" u="none" strike="noStrike" cap="none">
                <a:solidFill>
                  <a:srgbClr val="00B0F0"/>
                </a:solidFill>
                <a:effectLst/>
                <a:latin typeface="Arial"/>
                <a:ea typeface="Arial"/>
                <a:cs typeface="Arial"/>
                <a:sym typeface="Arial"/>
              </a:rPr>
              <a:t> </a:t>
            </a:r>
            <a:r>
              <a:rPr lang="en-US" sz="1200" b="1" i="0" u="none" strike="noStrike" cap="none">
                <a:solidFill>
                  <a:srgbClr val="00B0F0"/>
                </a:solidFill>
                <a:effectLst/>
                <a:latin typeface="Arial"/>
                <a:ea typeface="Arial"/>
                <a:cs typeface="Arial"/>
                <a:sym typeface="Arial"/>
              </a:rPr>
              <a:t>IQGAP1</a:t>
            </a:r>
            <a:r>
              <a:rPr lang="en-US" sz="1200" b="0" i="0" u="none" strike="noStrike" cap="none">
                <a:solidFill>
                  <a:srgbClr val="00B0F0"/>
                </a:solidFill>
                <a:effectLst/>
                <a:latin typeface="Arial"/>
                <a:ea typeface="Arial"/>
                <a:cs typeface="Arial"/>
                <a:sym typeface="Arial"/>
              </a:rPr>
              <a:t> </a:t>
            </a:r>
            <a:r>
              <a:rPr lang="en-US" sz="1200" b="0" i="0" u="none" strike="noStrike" cap="none">
                <a:solidFill>
                  <a:schemeClr val="dk1"/>
                </a:solidFill>
                <a:effectLst/>
                <a:latin typeface="Arial"/>
                <a:ea typeface="Arial"/>
                <a:cs typeface="Arial"/>
                <a:sym typeface="Arial"/>
              </a:rPr>
              <a:t>protein are associated with the progression of many cancers, and it is a promising therapeutic target for metastatic disease. </a:t>
            </a:r>
          </a:p>
          <a:p>
            <a:r>
              <a:rPr lang="en-US" sz="1200" b="1" i="0" u="none" strike="noStrike" cap="none">
                <a:solidFill>
                  <a:schemeClr val="dk1"/>
                </a:solidFill>
                <a:effectLst/>
                <a:latin typeface="Arial"/>
                <a:ea typeface="Arial"/>
                <a:cs typeface="Arial"/>
                <a:sym typeface="Arial"/>
              </a:rPr>
              <a:t>Role in Cancer:</a:t>
            </a:r>
            <a:r>
              <a:rPr lang="en-US" sz="1200" b="0" i="0" u="none" strike="noStrike" cap="none">
                <a:solidFill>
                  <a:schemeClr val="dk1"/>
                </a:solidFill>
                <a:effectLst/>
                <a:latin typeface="Arial"/>
                <a:ea typeface="Arial"/>
                <a:cs typeface="Arial"/>
                <a:sym typeface="Arial"/>
              </a:rPr>
              <a:t> High levels of</a:t>
            </a:r>
            <a:r>
              <a:rPr lang="en-US" sz="1200" b="1" i="0" u="none" strike="noStrike" cap="none">
                <a:solidFill>
                  <a:schemeClr val="dk1"/>
                </a:solidFill>
                <a:effectLst/>
                <a:latin typeface="Arial"/>
                <a:ea typeface="Arial"/>
                <a:cs typeface="Arial"/>
                <a:sym typeface="Arial"/>
              </a:rPr>
              <a:t> IQGAP1 </a:t>
            </a:r>
            <a:r>
              <a:rPr lang="en-US" sz="1200" b="0" i="0" u="none" strike="noStrike" cap="none">
                <a:solidFill>
                  <a:schemeClr val="dk1"/>
                </a:solidFill>
                <a:effectLst/>
                <a:latin typeface="Arial"/>
                <a:ea typeface="Arial"/>
                <a:cs typeface="Arial"/>
                <a:sym typeface="Arial"/>
              </a:rPr>
              <a:t>are observed in various cancers, including gastric, breast, colorectal, and thyroid cancer. It promotes malignancy by enhancing cell proliferation, migration, invasion, and suppressing apoptosis. In certain cancers, increased IQGAP1 levels correlate with poor prognosis.</a:t>
            </a:r>
          </a:p>
          <a:p>
            <a:r>
              <a:rPr lang="en-US" sz="1200" b="1" i="0" u="none" strike="noStrike" cap="none">
                <a:solidFill>
                  <a:schemeClr val="dk1"/>
                </a:solidFill>
                <a:effectLst/>
                <a:latin typeface="Arial"/>
                <a:ea typeface="Arial"/>
                <a:cs typeface="Arial"/>
                <a:sym typeface="Arial"/>
              </a:rPr>
              <a:t>Metastasis:</a:t>
            </a:r>
            <a:r>
              <a:rPr lang="en-US" sz="1200" b="0" i="0" u="none" strike="noStrike" cap="none">
                <a:solidFill>
                  <a:schemeClr val="dk1"/>
                </a:solidFill>
                <a:effectLst/>
                <a:latin typeface="Arial"/>
                <a:ea typeface="Arial"/>
                <a:cs typeface="Arial"/>
                <a:sym typeface="Arial"/>
              </a:rPr>
              <a:t> </a:t>
            </a:r>
            <a:r>
              <a:rPr lang="en-US" sz="1200" b="1" i="0" u="none" strike="noStrike" cap="none">
                <a:solidFill>
                  <a:schemeClr val="dk1"/>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is crucial for metastasis by influencing the ability of cancer cells to extravasate from blood vessels and invade new tissues. In mouse models of melanoma and breast cancer, knocking out the IQGAP1 gene significantly reduced the formation of metastases.</a:t>
            </a:r>
          </a:p>
          <a:p>
            <a:r>
              <a:rPr lang="en-US" sz="1200" b="1" i="0" u="none" strike="noStrike" cap="none">
                <a:solidFill>
                  <a:schemeClr val="dk1"/>
                </a:solidFill>
                <a:effectLst/>
                <a:latin typeface="Arial"/>
                <a:ea typeface="Arial"/>
                <a:cs typeface="Arial"/>
                <a:sym typeface="Arial"/>
              </a:rPr>
              <a:t>Diabetes and Glucose Homeostasis:</a:t>
            </a:r>
            <a:r>
              <a:rPr lang="en-US" sz="1200" b="0" i="0" u="none" strike="noStrike" cap="none">
                <a:solidFill>
                  <a:schemeClr val="dk1"/>
                </a:solidFill>
                <a:effectLst/>
                <a:latin typeface="Arial"/>
                <a:ea typeface="Arial"/>
                <a:cs typeface="Arial"/>
                <a:sym typeface="Arial"/>
              </a:rPr>
              <a:t> Studies in mice lacking </a:t>
            </a:r>
            <a:r>
              <a:rPr lang="en-US" sz="1200" b="1" i="0" u="none" strike="noStrike" cap="none">
                <a:solidFill>
                  <a:schemeClr val="dk1"/>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have shown impaired glucose tolerance and insulin signaling, suggesting a role in regulating glucose metabolism.</a:t>
            </a:r>
          </a:p>
          <a:p>
            <a:r>
              <a:rPr lang="en-US" sz="1200" b="1" i="0" u="none" strike="noStrike" cap="none">
                <a:solidFill>
                  <a:schemeClr val="dk1"/>
                </a:solidFill>
                <a:effectLst/>
                <a:latin typeface="Arial"/>
                <a:ea typeface="Arial"/>
                <a:cs typeface="Arial"/>
                <a:sym typeface="Arial"/>
              </a:rPr>
              <a:t>B-cell Development:</a:t>
            </a:r>
            <a:r>
              <a:rPr lang="en-US" sz="1200" b="0" i="0" u="none" strike="noStrike" cap="none">
                <a:solidFill>
                  <a:schemeClr val="dk1"/>
                </a:solidFill>
                <a:effectLst/>
                <a:latin typeface="Arial"/>
                <a:ea typeface="Arial"/>
                <a:cs typeface="Arial"/>
                <a:sym typeface="Arial"/>
              </a:rPr>
              <a:t> </a:t>
            </a:r>
            <a:r>
              <a:rPr lang="en-US" sz="1200" b="1" i="0" u="none" strike="noStrike" cap="none">
                <a:solidFill>
                  <a:schemeClr val="dk1"/>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is an essential scaffold in B-cell development and function, orchestrating the activation of key signaling pathways and playing a role in the maturation of B-cells in the bone marrow and spleen. </a:t>
            </a:r>
          </a:p>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D7AB96-45AF-48E7-A322-C86F1924E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66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Radiation and Omics Splinter Working Group</a:t>
            </a:r>
            <a:endParaRPr lang="en-NL" dirty="0"/>
          </a:p>
        </p:txBody>
      </p:sp>
      <p:sp>
        <p:nvSpPr>
          <p:cNvPr id="4" name="Slide Number Placeholder 3"/>
          <p:cNvSpPr>
            <a:spLocks noGrp="1"/>
          </p:cNvSpPr>
          <p:nvPr>
            <p:ph type="sldNum" sz="quarter" idx="5"/>
          </p:nvPr>
        </p:nvSpPr>
        <p:spPr/>
        <p:txBody>
          <a:bodyPr/>
          <a:lstStyle/>
          <a:p>
            <a:fld id="{26D7AB96-45AF-48E7-A322-C86F1924ED82}" type="slidenum">
              <a:rPr lang="en-US" smtClean="0"/>
              <a:t>45</a:t>
            </a:fld>
            <a:endParaRPr lang="en-US"/>
          </a:p>
        </p:txBody>
      </p:sp>
    </p:spTree>
    <p:extLst>
      <p:ext uri="{BB962C8B-B14F-4D97-AF65-F5344CB8AC3E}">
        <p14:creationId xmlns:p14="http://schemas.microsoft.com/office/powerpoint/2010/main" val="20487829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A3D43-ABBD-AFE0-D8BA-F10FE4420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200947-C8F6-8F80-B09F-4A04C854F7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B2DBD-0DC5-F81A-9AA8-F6FC54F3169F}"/>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D122F418-5689-E512-C20D-6BFB02AA7BA3}"/>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21363309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4FCF-5BE0-18A1-F2FD-BAFBBCE64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4A118-4BC8-5266-B45E-351F878EBD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7DAA7-D1BA-A3C4-2BB5-F216E3F13813}"/>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F589248E-F9C5-1195-704B-9BEE653D5DD9}"/>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115906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BCEC-5A2B-E2AC-7E70-C91F52796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D2A20-C2F9-7273-3F85-D772516972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5D0DE-09E0-BA59-C6D4-CC7378B590F3}"/>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8D6A9762-6AF9-0E7A-5DFA-546A2639B80E}"/>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39640057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4CAD7-19D4-67B2-AEB4-A1E9DB350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842BB-2DB4-4CC4-244C-D954C9E71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A7F60-BD13-FF1F-98E3-31FFC30C31C3}"/>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65FC4800-6E18-AB08-AA2D-E2C28962B3AB}"/>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3944714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a:stretch>
            <a:fillRect/>
          </a:stretch>
        </p:blipFill>
        <p:spPr>
          <a:xfrm>
            <a:off x="-6080" y="0"/>
            <a:ext cx="12192000" cy="6858000"/>
          </a:xfrm>
          <a:prstGeom prst="rect">
            <a:avLst/>
          </a:prstGeom>
        </p:spPr>
      </p:pic>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a:solidFill>
                  <a:schemeClr val="tx1"/>
                </a:solidFill>
                <a:latin typeface="Arial" charset="0"/>
                <a:ea typeface="ヒラギノ角ゴ Pro W3" charset="0"/>
              </a:rPr>
              <a:t>National Aeronautics and</a:t>
            </a:r>
            <a:br>
              <a:rPr lang="en-US" sz="600">
                <a:solidFill>
                  <a:schemeClr val="tx1"/>
                </a:solidFill>
                <a:latin typeface="Arial" charset="0"/>
                <a:ea typeface="ヒラギノ角ゴ Pro W3" charset="0"/>
              </a:rPr>
            </a:br>
            <a:r>
              <a:rPr lang="en-US" sz="600">
                <a:solidFill>
                  <a:schemeClr val="tx1"/>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1142814" y="229291"/>
            <a:ext cx="8427314" cy="964509"/>
          </a:xfrm>
          <a:prstGeom prst="rect">
            <a:avLst/>
          </a:prstGeo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a:t>Click to edit Master subtitle style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0665" y="297155"/>
            <a:ext cx="815517" cy="675409"/>
          </a:xfrm>
          <a:prstGeom prst="rect">
            <a:avLst/>
          </a:prstGeom>
        </p:spPr>
      </p:pic>
      <p:pic>
        <p:nvPicPr>
          <p:cNvPr id="3" name="Picture 2"/>
          <p:cNvPicPr>
            <a:picLocks noChangeAspect="1"/>
          </p:cNvPicPr>
          <p:nvPr userDrawn="1"/>
        </p:nvPicPr>
        <p:blipFill rotWithShape="1">
          <a:blip r:embed="rId4">
            <a:extLst>
              <a:ext uri="{28A0092B-C50C-407E-A947-70E740481C1C}">
                <a14:useLocalDpi xmlns:a14="http://schemas.microsoft.com/office/drawing/2010/main" val="0"/>
              </a:ext>
            </a:extLst>
          </a:blip>
          <a:srcRect t="4114"/>
          <a:stretch/>
        </p:blipFill>
        <p:spPr>
          <a:xfrm>
            <a:off x="-6080" y="1192056"/>
            <a:ext cx="12185920" cy="5665944"/>
          </a:xfrm>
          <a:prstGeom prst="rect">
            <a:avLst/>
          </a:prstGeom>
        </p:spPr>
      </p:pic>
    </p:spTree>
    <p:extLst>
      <p:ext uri="{BB962C8B-B14F-4D97-AF65-F5344CB8AC3E}">
        <p14:creationId xmlns:p14="http://schemas.microsoft.com/office/powerpoint/2010/main" val="123277357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a:ea typeface="ＭＳ Ｐゴシック" charset="-128"/>
            </a:endParaRPr>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US"/>
          </a:p>
        </p:txBody>
      </p:sp>
      <p:sp>
        <p:nvSpPr>
          <p:cNvPr id="5" name="Content Placeholder 2"/>
          <p:cNvSpPr>
            <a:spLocks noGrp="1"/>
          </p:cNvSpPr>
          <p:nvPr>
            <p:ph idx="1"/>
          </p:nvPr>
        </p:nvSpPr>
        <p:spPr>
          <a:xfrm>
            <a:off x="609600" y="1003301"/>
            <a:ext cx="10972800" cy="5122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647217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A587C384-89D6-8141-B091-9776852F31EF}" type="slidenum">
              <a:rPr lang="en-US" altLang="x-none"/>
              <a:pPr>
                <a:defRPr/>
              </a:pPr>
              <a:t>‹#›</a:t>
            </a:fld>
            <a:endParaRPr lang="en-US" altLang="x-none"/>
          </a:p>
        </p:txBody>
      </p:sp>
      <p:sp>
        <p:nvSpPr>
          <p:cNvPr id="5" name="Footer Placeholder 1"/>
          <p:cNvSpPr>
            <a:spLocks noGrp="1"/>
          </p:cNvSpPr>
          <p:nvPr>
            <p:ph type="ftr" sz="quarter" idx="11"/>
          </p:nvPr>
        </p:nvSpPr>
        <p:spPr/>
        <p:txBody>
          <a:bodyPr/>
          <a:lstStyle>
            <a:lvl1pPr defTabSz="457200">
              <a:defRPr>
                <a:latin typeface="Calibri" charset="0"/>
              </a:defRPr>
            </a:lvl1pPr>
          </a:lstStyle>
          <a:p>
            <a:pPr>
              <a:defRPr/>
            </a:pP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9303172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FD7D11-7FF2-340F-0D2F-A75A6DDE1FB1}"/>
              </a:ext>
            </a:extLst>
          </p:cNvPr>
          <p:cNvSpPr>
            <a:spLocks noGrp="1"/>
          </p:cNvSpPr>
          <p:nvPr>
            <p:ph type="dt" sz="half" idx="10"/>
          </p:nvPr>
        </p:nvSpPr>
        <p:spPr/>
        <p:txBody>
          <a:bodyPr/>
          <a:lstStyle/>
          <a:p>
            <a:fld id="{14FAD8BB-559B-49CA-82D3-09488A4F3C1E}" type="datetimeFigureOut">
              <a:rPr lang="en-US" smtClean="0"/>
              <a:t>4/6/2026</a:t>
            </a:fld>
            <a:endParaRPr lang="en-US"/>
          </a:p>
        </p:txBody>
      </p:sp>
      <p:sp>
        <p:nvSpPr>
          <p:cNvPr id="3" name="Footer Placeholder 2">
            <a:extLst>
              <a:ext uri="{FF2B5EF4-FFF2-40B4-BE49-F238E27FC236}">
                <a16:creationId xmlns:a16="http://schemas.microsoft.com/office/drawing/2014/main" id="{AD5C4BC1-410E-B9DD-858B-26B2D2E4C1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667052-2C8C-9D6A-6819-2E608CFCA14C}"/>
              </a:ext>
            </a:extLst>
          </p:cNvPr>
          <p:cNvSpPr>
            <a:spLocks noGrp="1"/>
          </p:cNvSpPr>
          <p:nvPr>
            <p:ph type="sldNum" sz="quarter" idx="12"/>
          </p:nvPr>
        </p:nvSpPr>
        <p:spPr/>
        <p:txBody>
          <a:bodyPr/>
          <a:lstStyle/>
          <a:p>
            <a:fld id="{6D3ACF3B-4A73-463E-A8D6-08F4A16133AF}" type="slidenum">
              <a:rPr lang="en-US" smtClean="0"/>
              <a:t>‹#›</a:t>
            </a:fld>
            <a:endParaRPr lang="en-US"/>
          </a:p>
        </p:txBody>
      </p:sp>
    </p:spTree>
    <p:extLst>
      <p:ext uri="{BB962C8B-B14F-4D97-AF65-F5344CB8AC3E}">
        <p14:creationId xmlns:p14="http://schemas.microsoft.com/office/powerpoint/2010/main" val="48965853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5DF8B-A41F-5614-ECD9-E95FD9106D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A1029D-18EB-D964-9902-981ED5A2E670}"/>
              </a:ext>
            </a:extLst>
          </p:cNvPr>
          <p:cNvSpPr>
            <a:spLocks noGrp="1"/>
          </p:cNvSpPr>
          <p:nvPr>
            <p:ph type="dt" sz="half" idx="10"/>
          </p:nvPr>
        </p:nvSpPr>
        <p:spPr/>
        <p:txBody>
          <a:bodyPr/>
          <a:lstStyle/>
          <a:p>
            <a:fld id="{14FAD8BB-559B-49CA-82D3-09488A4F3C1E}" type="datetimeFigureOut">
              <a:rPr lang="en-US" smtClean="0"/>
              <a:t>4/6/2026</a:t>
            </a:fld>
            <a:endParaRPr lang="en-US"/>
          </a:p>
        </p:txBody>
      </p:sp>
      <p:sp>
        <p:nvSpPr>
          <p:cNvPr id="4" name="Footer Placeholder 3">
            <a:extLst>
              <a:ext uri="{FF2B5EF4-FFF2-40B4-BE49-F238E27FC236}">
                <a16:creationId xmlns:a16="http://schemas.microsoft.com/office/drawing/2014/main" id="{2F72B304-A945-F646-1C61-82E1CF9FF5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565F1E-924E-9D19-3E01-686CB2D59B7F}"/>
              </a:ext>
            </a:extLst>
          </p:cNvPr>
          <p:cNvSpPr>
            <a:spLocks noGrp="1"/>
          </p:cNvSpPr>
          <p:nvPr>
            <p:ph type="sldNum" sz="quarter" idx="12"/>
          </p:nvPr>
        </p:nvSpPr>
        <p:spPr/>
        <p:txBody>
          <a:bodyPr/>
          <a:lstStyle/>
          <a:p>
            <a:fld id="{6D3ACF3B-4A73-463E-A8D6-08F4A16133AF}" type="slidenum">
              <a:rPr lang="en-US" smtClean="0"/>
              <a:t>‹#›</a:t>
            </a:fld>
            <a:endParaRPr lang="en-US"/>
          </a:p>
        </p:txBody>
      </p:sp>
    </p:spTree>
    <p:extLst>
      <p:ext uri="{BB962C8B-B14F-4D97-AF65-F5344CB8AC3E}">
        <p14:creationId xmlns:p14="http://schemas.microsoft.com/office/powerpoint/2010/main" val="237390237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B9FC5-B5FC-15C7-C5D2-5D00136AC2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DF3174-8107-9F81-C880-278A2A1FE9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CD1B75-45B8-8D4A-2E00-3E4500C6C1BB}"/>
              </a:ext>
            </a:extLst>
          </p:cNvPr>
          <p:cNvSpPr>
            <a:spLocks noGrp="1"/>
          </p:cNvSpPr>
          <p:nvPr>
            <p:ph type="dt" sz="half" idx="10"/>
          </p:nvPr>
        </p:nvSpPr>
        <p:spPr/>
        <p:txBody>
          <a:bodyPr/>
          <a:lstStyle/>
          <a:p>
            <a:fld id="{A99C198A-C5F6-4061-A46B-EADAC3F1E871}" type="datetimeFigureOut">
              <a:rPr lang="en-US" smtClean="0"/>
              <a:t>4/6/2026</a:t>
            </a:fld>
            <a:endParaRPr lang="en-US"/>
          </a:p>
        </p:txBody>
      </p:sp>
      <p:sp>
        <p:nvSpPr>
          <p:cNvPr id="5" name="Footer Placeholder 4">
            <a:extLst>
              <a:ext uri="{FF2B5EF4-FFF2-40B4-BE49-F238E27FC236}">
                <a16:creationId xmlns:a16="http://schemas.microsoft.com/office/drawing/2014/main" id="{B9DC4632-31DC-BF26-4E59-EA00949678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F44C2-6B53-4EE1-7A6A-439C08DE2BE7}"/>
              </a:ext>
            </a:extLst>
          </p:cNvPr>
          <p:cNvSpPr>
            <a:spLocks noGrp="1"/>
          </p:cNvSpPr>
          <p:nvPr>
            <p:ph type="sldNum" sz="quarter" idx="12"/>
          </p:nvPr>
        </p:nvSpPr>
        <p:spPr/>
        <p:txBody>
          <a:bodyPr/>
          <a:lstStyle/>
          <a:p>
            <a:fld id="{C9C9F6F6-5AB0-4E2E-A863-ED9763A44785}" type="slidenum">
              <a:rPr lang="en-US" smtClean="0"/>
              <a:t>‹#›</a:t>
            </a:fld>
            <a:endParaRPr lang="en-US"/>
          </a:p>
        </p:txBody>
      </p:sp>
    </p:spTree>
    <p:extLst>
      <p:ext uri="{BB962C8B-B14F-4D97-AF65-F5344CB8AC3E}">
        <p14:creationId xmlns:p14="http://schemas.microsoft.com/office/powerpoint/2010/main" val="280951980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8EF7-F77A-4656-8482-1AE9223B8E53}"/>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092F89-A385-494A-9933-1037338AE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398B2-13E2-4D7B-BF71-BA5F931624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9FB5FD-3BFF-4C1C-9C81-314E36B512C4}"/>
              </a:ext>
            </a:extLst>
          </p:cNvPr>
          <p:cNvSpPr>
            <a:spLocks noGrp="1"/>
          </p:cNvSpPr>
          <p:nvPr>
            <p:ph type="dt" sz="half" idx="10"/>
          </p:nvPr>
        </p:nvSpPr>
        <p:spPr/>
        <p:txBody>
          <a:bodyPr/>
          <a:lstStyle/>
          <a:p>
            <a:r>
              <a:rPr lang="en-US"/>
              <a:t>Jane Doe | jane.doe@nasa.gov</a:t>
            </a:r>
          </a:p>
        </p:txBody>
      </p:sp>
      <p:sp>
        <p:nvSpPr>
          <p:cNvPr id="6" name="Footer Placeholder 5">
            <a:extLst>
              <a:ext uri="{FF2B5EF4-FFF2-40B4-BE49-F238E27FC236}">
                <a16:creationId xmlns:a16="http://schemas.microsoft.com/office/drawing/2014/main" id="{AC6131AD-FA1D-4AAE-89CA-8A53716DDFEE}"/>
              </a:ext>
            </a:extLst>
          </p:cNvPr>
          <p:cNvSpPr>
            <a:spLocks noGrp="1"/>
          </p:cNvSpPr>
          <p:nvPr>
            <p:ph type="ftr" sz="quarter" idx="11"/>
          </p:nvPr>
        </p:nvSpPr>
        <p:spPr/>
        <p:txBody>
          <a:bodyPr/>
          <a:lstStyle/>
          <a:p>
            <a:r>
              <a:rPr lang="en-US"/>
              <a:t>2023 SHINE</a:t>
            </a:r>
          </a:p>
          <a:p>
            <a:r>
              <a:rPr lang="en-US"/>
              <a:t>Space Radiation Didactic Curriculum</a:t>
            </a:r>
          </a:p>
        </p:txBody>
      </p:sp>
      <p:sp>
        <p:nvSpPr>
          <p:cNvPr id="7" name="Slide Number Placeholder 6">
            <a:extLst>
              <a:ext uri="{FF2B5EF4-FFF2-40B4-BE49-F238E27FC236}">
                <a16:creationId xmlns:a16="http://schemas.microsoft.com/office/drawing/2014/main" id="{B32AE65F-4405-4018-9B57-ECEBBAA2DD17}"/>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48076166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EB252-B8A6-CA2E-621A-207D5F1BCD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761D29-8DC6-9A33-3042-23E0FEE55B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23C693-556D-C70F-9A2B-C537756C1C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139604-0B43-347C-6D4C-6384A25EF3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7524B6-CA29-C056-1F8C-01777C7C13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2685DC-F663-17B4-0414-E79F6731EC82}"/>
              </a:ext>
            </a:extLst>
          </p:cNvPr>
          <p:cNvSpPr>
            <a:spLocks noGrp="1"/>
          </p:cNvSpPr>
          <p:nvPr>
            <p:ph type="dt" sz="half" idx="10"/>
          </p:nvPr>
        </p:nvSpPr>
        <p:spPr/>
        <p:txBody>
          <a:bodyPr/>
          <a:lstStyle/>
          <a:p>
            <a:fld id="{61E4F022-0FCD-4FFD-BF97-FD074E6CCF62}" type="datetimeFigureOut">
              <a:rPr lang="en-US" smtClean="0"/>
              <a:t>4/6/2026</a:t>
            </a:fld>
            <a:endParaRPr lang="en-US"/>
          </a:p>
        </p:txBody>
      </p:sp>
      <p:sp>
        <p:nvSpPr>
          <p:cNvPr id="8" name="Footer Placeholder 7">
            <a:extLst>
              <a:ext uri="{FF2B5EF4-FFF2-40B4-BE49-F238E27FC236}">
                <a16:creationId xmlns:a16="http://schemas.microsoft.com/office/drawing/2014/main" id="{5454152C-16E5-F4D7-6304-FF6F15774A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2BED9F-B0F1-91D2-3ED1-4BB6DAD25EB6}"/>
              </a:ext>
            </a:extLst>
          </p:cNvPr>
          <p:cNvSpPr>
            <a:spLocks noGrp="1"/>
          </p:cNvSpPr>
          <p:nvPr>
            <p:ph type="sldNum" sz="quarter" idx="12"/>
          </p:nvPr>
        </p:nvSpPr>
        <p:spPr/>
        <p:txBody>
          <a:bodyPr/>
          <a:lstStyle/>
          <a:p>
            <a:fld id="{5820CA87-4F06-49BB-8C47-5ED97F81872E}" type="slidenum">
              <a:rPr lang="en-US" smtClean="0"/>
              <a:t>‹#›</a:t>
            </a:fld>
            <a:endParaRPr lang="en-US"/>
          </a:p>
        </p:txBody>
      </p:sp>
    </p:spTree>
    <p:extLst>
      <p:ext uri="{BB962C8B-B14F-4D97-AF65-F5344CB8AC3E}">
        <p14:creationId xmlns:p14="http://schemas.microsoft.com/office/powerpoint/2010/main" val="178469521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5618443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txBox="1">
            <a:spLocks/>
          </p:cNvSpPr>
          <p:nvPr userDrawn="1"/>
        </p:nvSpPr>
        <p:spPr>
          <a:xfrm>
            <a:off x="9042400" y="6351587"/>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000000"/>
                </a:solidFill>
                <a:latin typeface="Arial"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886D6932-29AB-4164-A6FA-402BA0CB6306}" type="slidenum">
              <a:rPr lang="en-US" sz="1050" smtClean="0"/>
              <a:pPr>
                <a:defRPr/>
              </a:pPr>
              <a:t>‹#›</a:t>
            </a:fld>
            <a:endParaRPr lang="en-US" altLang="x-none" sz="1050"/>
          </a:p>
        </p:txBody>
      </p:sp>
    </p:spTree>
    <p:extLst>
      <p:ext uri="{BB962C8B-B14F-4D97-AF65-F5344CB8AC3E}">
        <p14:creationId xmlns:p14="http://schemas.microsoft.com/office/powerpoint/2010/main" val="107345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a:solidFill>
                <a:srgbClr val="000000"/>
              </a:solidFill>
              <a:latin typeface="Arial" charset="0"/>
            </a:endParaRP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a:ea typeface="ＭＳ Ｐゴシック" charset="-128"/>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fontAlgn="base">
              <a:spcBef>
                <a:spcPct val="0"/>
              </a:spcBef>
              <a:spcAft>
                <a:spcPct val="0"/>
              </a:spcAft>
              <a:defRPr/>
            </a:pPr>
            <a:endParaRPr lang="en-US"/>
          </a:p>
        </p:txBody>
      </p:sp>
      <p:pic>
        <p:nvPicPr>
          <p:cNvPr id="8" name="Picture 7"/>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398368" y="118347"/>
            <a:ext cx="715837" cy="592854"/>
          </a:xfrm>
          <a:prstGeom prst="rect">
            <a:avLst/>
          </a:prstGeom>
        </p:spPr>
      </p:pic>
      <p:sp>
        <p:nvSpPr>
          <p:cNvPr id="10" name="Title 1"/>
          <p:cNvSpPr txBox="1">
            <a:spLocks/>
          </p:cNvSpPr>
          <p:nvPr userDrawn="1"/>
        </p:nvSpPr>
        <p:spPr>
          <a:xfrm>
            <a:off x="778307" y="65699"/>
            <a:ext cx="10357889" cy="742950"/>
          </a:xfrm>
          <a:prstGeom prst="rect">
            <a:avLst/>
          </a:prstGeom>
        </p:spPr>
        <p:txBody>
          <a:bodyPr anchor="ctr"/>
          <a:lstStyle>
            <a:lvl1pPr algn="l" defTabSz="457200" rtl="0" eaLnBrk="0" fontAlgn="base" hangingPunct="0">
              <a:spcBef>
                <a:spcPct val="0"/>
              </a:spcBef>
              <a:spcAft>
                <a:spcPct val="0"/>
              </a:spcAft>
              <a:defRPr sz="2400" b="1" kern="1200" baseline="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a:p>
        </p:txBody>
      </p:sp>
      <p:pic>
        <p:nvPicPr>
          <p:cNvPr id="9" name="Picture 4" descr="HRP logo"/>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userDrawn="1"/>
        </p:nvSpPr>
        <p:spPr>
          <a:xfrm>
            <a:off x="838200" y="111095"/>
            <a:ext cx="10515600" cy="666573"/>
          </a:xfrm>
          <a:prstGeom prst="rect">
            <a:avLst/>
          </a:prstGeom>
        </p:spPr>
        <p:txBody>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a:p>
        </p:txBody>
      </p:sp>
    </p:spTree>
    <p:extLst>
      <p:ext uri="{BB962C8B-B14F-4D97-AF65-F5344CB8AC3E}">
        <p14:creationId xmlns:p14="http://schemas.microsoft.com/office/powerpoint/2010/main" val="18915031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7" r:id="rId6"/>
    <p:sldLayoutId id="2147483669" r:id="rId7"/>
    <p:sldLayoutId id="2147483670" r:id="rId8"/>
    <p:sldLayoutId id="2147483672" r:id="rId9"/>
    <p:sldLayoutId id="2147483673" r:id="rId10"/>
  </p:sldLayoutIdLst>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spaceweatherarchive.com/2023/04/14/solar-max-might-arrive-early/"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hyperlink" Target="https://doi.org/10.3390/curroncol30060416" TargetMode="Externa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0.gif"/></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svg"/><Relationship Id="rId3" Type="http://schemas.openxmlformats.org/officeDocument/2006/relationships/image" Target="../media/image42.jpeg"/><Relationship Id="rId7" Type="http://schemas.openxmlformats.org/officeDocument/2006/relationships/image" Target="../media/image46.svg"/><Relationship Id="rId12"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5.png"/><Relationship Id="rId11" Type="http://schemas.openxmlformats.org/officeDocument/2006/relationships/image" Target="../media/image50.sv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sv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55.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emf"/><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6.png"/><Relationship Id="rId7" Type="http://schemas.openxmlformats.org/officeDocument/2006/relationships/diagramColors" Target="../diagrams/colors1.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xml"/><Relationship Id="rId4" Type="http://schemas.openxmlformats.org/officeDocument/2006/relationships/image" Target="../media/image85.png"/></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48.svg"/><Relationship Id="rId3" Type="http://schemas.openxmlformats.org/officeDocument/2006/relationships/image" Target="../media/image42.jpeg"/><Relationship Id="rId7" Type="http://schemas.openxmlformats.org/officeDocument/2006/relationships/image" Target="../media/image49.png"/><Relationship Id="rId12"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6.svg"/><Relationship Id="rId11" Type="http://schemas.openxmlformats.org/officeDocument/2006/relationships/image" Target="../media/image44.png"/><Relationship Id="rId5" Type="http://schemas.openxmlformats.org/officeDocument/2006/relationships/image" Target="../media/image45.png"/><Relationship Id="rId10" Type="http://schemas.openxmlformats.org/officeDocument/2006/relationships/image" Target="../media/image52.svg"/><Relationship Id="rId4" Type="http://schemas.openxmlformats.org/officeDocument/2006/relationships/image" Target="../media/image43.png"/><Relationship Id="rId9" Type="http://schemas.openxmlformats.org/officeDocument/2006/relationships/image" Target="../media/image5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87.png"/></Relationships>
</file>

<file path=ppt/slides/_rels/slide43.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48.svg"/><Relationship Id="rId3" Type="http://schemas.openxmlformats.org/officeDocument/2006/relationships/image" Target="../media/image42.jpeg"/><Relationship Id="rId7" Type="http://schemas.openxmlformats.org/officeDocument/2006/relationships/image" Target="../media/image49.png"/><Relationship Id="rId12"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6.svg"/><Relationship Id="rId11" Type="http://schemas.openxmlformats.org/officeDocument/2006/relationships/image" Target="../media/image44.png"/><Relationship Id="rId5" Type="http://schemas.openxmlformats.org/officeDocument/2006/relationships/image" Target="../media/image45.png"/><Relationship Id="rId10" Type="http://schemas.openxmlformats.org/officeDocument/2006/relationships/image" Target="../media/image52.svg"/><Relationship Id="rId4" Type="http://schemas.openxmlformats.org/officeDocument/2006/relationships/image" Target="../media/image43.png"/><Relationship Id="rId9" Type="http://schemas.openxmlformats.org/officeDocument/2006/relationships/image" Target="../media/image5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75209" y="1659194"/>
            <a:ext cx="12361695" cy="4626954"/>
          </a:xfrm>
        </p:spPr>
        <p:txBody>
          <a:bodyPr/>
          <a:lstStyle/>
          <a:p>
            <a:pPr eaLnBrk="1" hangingPunct="1"/>
            <a:r>
              <a:rPr lang="en-US" altLang="en-US" sz="2400" b="1">
                <a:solidFill>
                  <a:schemeClr val="bg1"/>
                </a:solidFill>
                <a:highlight>
                  <a:srgbClr val="000000"/>
                </a:highlight>
              </a:rPr>
              <a:t>Janice Zawaski, PhD, </a:t>
            </a:r>
          </a:p>
          <a:p>
            <a:pPr eaLnBrk="1" hangingPunct="1"/>
            <a:r>
              <a:rPr lang="en-US" altLang="en-US" sz="2400" b="1">
                <a:solidFill>
                  <a:schemeClr val="bg1"/>
                </a:solidFill>
                <a:highlight>
                  <a:srgbClr val="000000"/>
                </a:highlight>
              </a:rPr>
              <a:t>Space Radiation Element Scientist</a:t>
            </a:r>
          </a:p>
          <a:p>
            <a:pPr eaLnBrk="1" hangingPunct="1"/>
            <a:r>
              <a:rPr lang="en-US" altLang="en-US" sz="2400">
                <a:solidFill>
                  <a:schemeClr val="bg1"/>
                </a:solidFill>
                <a:highlight>
                  <a:srgbClr val="000000"/>
                </a:highlight>
              </a:rPr>
              <a:t>Human Research Program (HRP)</a:t>
            </a:r>
          </a:p>
          <a:p>
            <a:pPr eaLnBrk="1" hangingPunct="1"/>
            <a:endParaRPr lang="en-US" altLang="en-US" sz="2400" b="1">
              <a:solidFill>
                <a:schemeClr val="bg1"/>
              </a:solidFill>
              <a:highlight>
                <a:srgbClr val="000000"/>
              </a:highlight>
            </a:endParaRPr>
          </a:p>
          <a:p>
            <a:pPr eaLnBrk="1" hangingPunct="1"/>
            <a:r>
              <a:rPr lang="en-US" altLang="en-US" sz="2400" b="1">
                <a:solidFill>
                  <a:schemeClr val="bg1"/>
                </a:solidFill>
                <a:highlight>
                  <a:srgbClr val="000000"/>
                </a:highlight>
              </a:rPr>
              <a:t>Janapriya Saha, PhD </a:t>
            </a:r>
          </a:p>
          <a:p>
            <a:pPr eaLnBrk="1" hangingPunct="1"/>
            <a:r>
              <a:rPr lang="en-US" altLang="en-US" sz="2400" b="1">
                <a:solidFill>
                  <a:schemeClr val="bg1"/>
                </a:solidFill>
                <a:highlight>
                  <a:srgbClr val="000000"/>
                </a:highlight>
              </a:rPr>
              <a:t>Space Radiation Deputy Element Scientist</a:t>
            </a:r>
          </a:p>
          <a:p>
            <a:pPr eaLnBrk="1" hangingPunct="1"/>
            <a:r>
              <a:rPr lang="en-US" altLang="en-US" sz="2400">
                <a:solidFill>
                  <a:schemeClr val="bg1"/>
                </a:solidFill>
                <a:highlight>
                  <a:srgbClr val="000000"/>
                </a:highlight>
              </a:rPr>
              <a:t>Human Research Program (HRP)</a:t>
            </a:r>
          </a:p>
          <a:p>
            <a:pPr eaLnBrk="1" hangingPunct="1"/>
            <a:endParaRPr lang="en-US" altLang="en-US" sz="2400" b="1">
              <a:solidFill>
                <a:schemeClr val="bg1"/>
              </a:solidFill>
              <a:highlight>
                <a:srgbClr val="000000"/>
              </a:highlight>
            </a:endParaRPr>
          </a:p>
          <a:p>
            <a:pPr algn="l"/>
            <a:endParaRPr lang="en-US" sz="1800" b="0" i="0" u="none" strike="noStrike" baseline="0">
              <a:solidFill>
                <a:srgbClr val="0000FD"/>
              </a:solidFill>
              <a:latin typeface="Georgia" panose="02040502050405020303" pitchFamily="18" charset="0"/>
            </a:endParaRPr>
          </a:p>
          <a:p>
            <a:r>
              <a:rPr lang="en-US" sz="2000">
                <a:solidFill>
                  <a:schemeClr val="bg1"/>
                </a:solidFill>
              </a:rPr>
              <a:t>January 13, 2025</a:t>
            </a:r>
          </a:p>
          <a:p>
            <a:pPr eaLnBrk="1" hangingPunct="1"/>
            <a:endParaRPr lang="en-US" altLang="en-US" sz="2400" b="1">
              <a:solidFill>
                <a:schemeClr val="bg1"/>
              </a:solidFill>
            </a:endParaRPr>
          </a:p>
        </p:txBody>
      </p:sp>
      <p:graphicFrame>
        <p:nvGraphicFramePr>
          <p:cNvPr id="2" name="Table 1">
            <a:extLst>
              <a:ext uri="{FF2B5EF4-FFF2-40B4-BE49-F238E27FC236}">
                <a16:creationId xmlns:a16="http://schemas.microsoft.com/office/drawing/2014/main" id="{6214A3D0-6923-CFD8-7217-62E52FBBAF1F}"/>
              </a:ext>
            </a:extLst>
          </p:cNvPr>
          <p:cNvGraphicFramePr>
            <a:graphicFrameLocks noGrp="1"/>
          </p:cNvGraphicFramePr>
          <p:nvPr>
            <p:extLst>
              <p:ext uri="{D42A27DB-BD31-4B8C-83A1-F6EECF244321}">
                <p14:modId xmlns:p14="http://schemas.microsoft.com/office/powerpoint/2010/main" val="2751765125"/>
              </p:ext>
            </p:extLst>
          </p:nvPr>
        </p:nvGraphicFramePr>
        <p:xfrm>
          <a:off x="90082" y="209902"/>
          <a:ext cx="10138648" cy="723900"/>
        </p:xfrm>
        <a:graphic>
          <a:graphicData uri="http://schemas.openxmlformats.org/drawingml/2006/table">
            <a:tbl>
              <a:tblPr/>
              <a:tblGrid>
                <a:gridCol w="10138648">
                  <a:extLst>
                    <a:ext uri="{9D8B030D-6E8A-4147-A177-3AD203B41FA5}">
                      <a16:colId xmlns:a16="http://schemas.microsoft.com/office/drawing/2014/main" val="2217647732"/>
                    </a:ext>
                  </a:extLst>
                </a:gridCol>
              </a:tblGrid>
              <a:tr h="0">
                <a:tc>
                  <a:txBody>
                    <a:bodyPr/>
                    <a:lstStyle/>
                    <a:p>
                      <a:r>
                        <a:rPr lang="en-US" sz="4000" b="1" dirty="0">
                          <a:solidFill>
                            <a:srgbClr val="0000FD"/>
                          </a:solidFill>
                          <a:effectLst/>
                        </a:rPr>
                        <a:t>Space Radiation Countermeasure Research Plan</a:t>
                      </a:r>
                    </a:p>
                  </a:txBody>
                  <a:tcPr marL="0" marR="0" marT="57150" marB="57150">
                    <a:lnL>
                      <a:noFill/>
                    </a:lnL>
                    <a:lnR>
                      <a:noFill/>
                    </a:lnR>
                    <a:lnT>
                      <a:noFill/>
                    </a:lnT>
                    <a:lnB>
                      <a:noFill/>
                    </a:lnB>
                    <a:solidFill>
                      <a:srgbClr val="FFFFFF"/>
                    </a:solidFill>
                  </a:tcPr>
                </a:tc>
                <a:extLst>
                  <a:ext uri="{0D108BD9-81ED-4DB2-BD59-A6C34878D82A}">
                    <a16:rowId xmlns:a16="http://schemas.microsoft.com/office/drawing/2014/main" val="1728645268"/>
                  </a:ext>
                </a:extLst>
              </a:tr>
            </a:tbl>
          </a:graphicData>
        </a:graphic>
      </p:graphicFrame>
    </p:spTree>
    <p:extLst>
      <p:ext uri="{BB962C8B-B14F-4D97-AF65-F5344CB8AC3E}">
        <p14:creationId xmlns:p14="http://schemas.microsoft.com/office/powerpoint/2010/main" val="34251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9D3B77-456A-B17D-017A-EBE4A58A9979}"/>
              </a:ext>
            </a:extLst>
          </p:cNvPr>
          <p:cNvSpPr txBox="1"/>
          <p:nvPr/>
        </p:nvSpPr>
        <p:spPr>
          <a:xfrm>
            <a:off x="254571" y="750426"/>
            <a:ext cx="11383617" cy="5262979"/>
          </a:xfrm>
          <a:prstGeom prst="rect">
            <a:avLst/>
          </a:prstGeom>
          <a:noFill/>
        </p:spPr>
        <p:txBody>
          <a:bodyPr wrap="square" lIns="91440" tIns="45720" rIns="91440" bIns="45720" anchor="t">
            <a:spAutoFit/>
          </a:bodyPr>
          <a:lstStyle/>
          <a:p>
            <a:pPr marR="0" lvl="0">
              <a:spcBef>
                <a:spcPts val="0"/>
              </a:spcBef>
              <a:spcAft>
                <a:spcPts val="0"/>
              </a:spcAft>
              <a:tabLst>
                <a:tab pos="457200" algn="l"/>
              </a:tabLst>
            </a:pPr>
            <a:endParaRPr lang="en-US" b="1" dirty="0">
              <a:latin typeface="Calibri" panose="020F0502020204030204" pitchFamily="34" charset="0"/>
              <a:ea typeface="Times New Roman" panose="02020603050405020304" pitchFamily="18" charset="0"/>
              <a:cs typeface="Aptos" panose="020B0004020202020204" pitchFamily="34" charset="0"/>
            </a:endParaRPr>
          </a:p>
          <a:p>
            <a:pPr marL="342900" indent="-342900">
              <a:buFont typeface="+mj-lt"/>
              <a:buAutoNum type="arabicPeriod"/>
              <a:tabLst>
                <a:tab pos="457200" algn="l"/>
              </a:tabLst>
            </a:pPr>
            <a:r>
              <a:rPr lang="en-US" sz="2400" b="1" dirty="0">
                <a:solidFill>
                  <a:srgbClr val="0000FD"/>
                </a:solidFill>
                <a:latin typeface="Arial"/>
                <a:ea typeface="Times New Roman" panose="02020603050405020304" pitchFamily="18" charset="0"/>
                <a:cs typeface="Arial"/>
              </a:rPr>
              <a:t>Space radiation background overview </a:t>
            </a:r>
          </a:p>
          <a:p>
            <a:pPr marL="342900" marR="0" lvl="0" indent="-342900">
              <a:spcBef>
                <a:spcPts val="0"/>
              </a:spcBef>
              <a:spcAft>
                <a:spcPts val="0"/>
              </a:spcAft>
              <a:buFont typeface="+mj-lt"/>
              <a:buAutoNum type="arabicPeriod"/>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Current Evidence of Space Radiation-induced Effects </a:t>
            </a:r>
          </a:p>
          <a:p>
            <a:pPr marL="914400" lvl="1" indent="-457200">
              <a:buFont typeface="+mj-lt"/>
              <a:buAutoNum type="alphaLcParenR"/>
              <a:tabLst>
                <a:tab pos="228600" algn="l"/>
                <a:tab pos="1485900" algn="l"/>
                <a:tab pos="1543050" algn="l"/>
                <a:tab pos="1828800" algn="l"/>
              </a:tabLst>
            </a:pPr>
            <a:r>
              <a:rPr lang="en-US" sz="2400" dirty="0">
                <a:latin typeface="Arial" panose="020B0604020202020204" pitchFamily="34" charset="0"/>
                <a:ea typeface="Times New Roman" panose="02020603050405020304" pitchFamily="18" charset="0"/>
                <a:cs typeface="Arial" panose="020B0604020202020204" pitchFamily="34" charset="0"/>
              </a:rPr>
              <a:t>Cancer</a:t>
            </a:r>
          </a:p>
          <a:p>
            <a:pPr marL="914400" lvl="1" indent="-457200">
              <a:buFont typeface="+mj-lt"/>
              <a:buAutoNum type="alphaLcParenR"/>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Cardiovascu</a:t>
            </a:r>
            <a:r>
              <a:rPr lang="en-US" sz="2400" dirty="0">
                <a:latin typeface="Arial" panose="020B0604020202020204" pitchFamily="34" charset="0"/>
                <a:ea typeface="Times New Roman" panose="02020603050405020304" pitchFamily="18" charset="0"/>
                <a:cs typeface="Arial" panose="020B0604020202020204" pitchFamily="34" charset="0"/>
              </a:rPr>
              <a:t>lar (CV)</a:t>
            </a:r>
          </a:p>
          <a:p>
            <a:pPr marL="914400" lvl="1" indent="-457200">
              <a:buFont typeface="+mj-lt"/>
              <a:buAutoNum type="alphaLcParenR"/>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Central Nervous System (CNS)</a:t>
            </a:r>
            <a:r>
              <a:rPr lang="en-US" sz="2400" dirty="0">
                <a:solidFill>
                  <a:srgbClr val="0000FD"/>
                </a:solidFill>
                <a:effectLst/>
                <a:latin typeface="Arial" panose="020B0604020202020204" pitchFamily="34" charset="0"/>
                <a:ea typeface="Times New Roman" panose="02020603050405020304" pitchFamily="18" charset="0"/>
                <a:cs typeface="Arial" panose="020B0604020202020204" pitchFamily="34" charset="0"/>
              </a:rPr>
              <a:t> </a:t>
            </a:r>
          </a:p>
          <a:p>
            <a:pPr marL="914400" lvl="1" indent="-457200">
              <a:buFont typeface="+mj-lt"/>
              <a:buAutoNum type="alphaLcParenR"/>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Past Drug Experiments</a:t>
            </a:r>
          </a:p>
          <a:p>
            <a:pPr marL="285750" indent="-285750">
              <a:buFont typeface="+mj-lt"/>
              <a:buAutoNum type="arabicPeriod"/>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Overall Research Strategy</a:t>
            </a:r>
          </a:p>
          <a:p>
            <a:pPr marL="742950" marR="0" lvl="1" indent="-285750">
              <a:spcBef>
                <a:spcPts val="0"/>
              </a:spcBef>
              <a:spcAft>
                <a:spcPts val="0"/>
              </a:spcAft>
              <a:buFont typeface="+mj-lt"/>
              <a:buAutoNum type="alphaUcPeriod"/>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Research Emphases</a:t>
            </a:r>
          </a:p>
          <a:p>
            <a:pPr marL="1143000" marR="0" lvl="2" indent="-228600">
              <a:spcBef>
                <a:spcPts val="0"/>
              </a:spcBef>
              <a:spcAft>
                <a:spcPts val="0"/>
              </a:spcAft>
              <a:buFont typeface="+mj-lt"/>
              <a:buAutoNum type="alphaLcParenR"/>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Research, Techniques, and Tools</a:t>
            </a:r>
          </a:p>
          <a:p>
            <a:pPr marL="1143000" marR="0" lvl="2" indent="-228600">
              <a:spcBef>
                <a:spcPts val="0"/>
              </a:spcBef>
              <a:spcAft>
                <a:spcPts val="0"/>
              </a:spcAft>
              <a:buFont typeface="+mj-lt"/>
              <a:buAutoNum type="alphaLcParenR"/>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Sequence of Tasks</a:t>
            </a:r>
          </a:p>
          <a:p>
            <a:pPr marL="742950" marR="0" lvl="1" indent="-285750">
              <a:spcBef>
                <a:spcPts val="0"/>
              </a:spcBef>
              <a:spcAft>
                <a:spcPts val="0"/>
              </a:spcAft>
              <a:buFont typeface="+mj-lt"/>
              <a:buAutoNum type="alphaUcPeriod"/>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Deliverables &amp; Risk Buy Down</a:t>
            </a:r>
          </a:p>
          <a:p>
            <a:pPr marL="342900" marR="0" lvl="0" indent="-342900">
              <a:spcBef>
                <a:spcPts val="0"/>
              </a:spcBef>
              <a:spcAft>
                <a:spcPts val="0"/>
              </a:spcAft>
              <a:buFont typeface="+mj-lt"/>
              <a:buAutoNum type="arabicPeriod"/>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Collaborations, Stakeholders and Customers Integration</a:t>
            </a:r>
          </a:p>
          <a:p>
            <a:pPr marL="685800" lvl="1" indent="-228600">
              <a:buAutoNum type="arabicPeriod"/>
              <a:tabLst>
                <a:tab pos="457200" algn="l"/>
              </a:tabLst>
            </a:pPr>
            <a:endParaRPr lang="en-US" dirty="0">
              <a:latin typeface="Calibri" panose="020F0502020204030204" pitchFamily="34" charset="0"/>
              <a:ea typeface="Times New Roman" panose="02020603050405020304" pitchFamily="18" charset="0"/>
              <a:cs typeface="Aptos" panose="020B0004020202020204" pitchFamily="34" charset="0"/>
            </a:endParaRPr>
          </a:p>
          <a:p>
            <a:pPr marR="0" lvl="1">
              <a:spcBef>
                <a:spcPts val="0"/>
              </a:spcBef>
              <a:spcAft>
                <a:spcPts val="0"/>
              </a:spcAft>
              <a:tabLst>
                <a:tab pos="914400" algn="l"/>
              </a:tabLst>
            </a:pPr>
            <a:endParaRPr lang="en-US" sz="1200" dirty="0">
              <a:effectLst/>
              <a:latin typeface="Aptos" panose="020B0004020202020204" pitchFamily="34" charset="0"/>
              <a:ea typeface="Calibri" panose="020F0502020204030204" pitchFamily="34" charset="0"/>
              <a:cs typeface="Aptos" panose="020B0004020202020204" pitchFamily="34" charset="0"/>
            </a:endParaRPr>
          </a:p>
        </p:txBody>
      </p:sp>
      <p:sp>
        <p:nvSpPr>
          <p:cNvPr id="4" name="TextBox 3">
            <a:extLst>
              <a:ext uri="{FF2B5EF4-FFF2-40B4-BE49-F238E27FC236}">
                <a16:creationId xmlns:a16="http://schemas.microsoft.com/office/drawing/2014/main" id="{732B3BAE-BEC7-AC65-AF84-A2D7ADBDB02C}"/>
              </a:ext>
            </a:extLst>
          </p:cNvPr>
          <p:cNvSpPr txBox="1"/>
          <p:nvPr/>
        </p:nvSpPr>
        <p:spPr>
          <a:xfrm>
            <a:off x="735496" y="165651"/>
            <a:ext cx="2690191" cy="584775"/>
          </a:xfrm>
          <a:prstGeom prst="rect">
            <a:avLst/>
          </a:prstGeom>
          <a:noFill/>
        </p:spPr>
        <p:txBody>
          <a:bodyPr wrap="square" rtlCol="0">
            <a:spAutoFit/>
          </a:bodyPr>
          <a:lstStyle/>
          <a:p>
            <a:r>
              <a:rPr lang="en-US" sz="3200" b="1">
                <a:solidFill>
                  <a:schemeClr val="bg1"/>
                </a:solidFill>
                <a:latin typeface="Arial"/>
                <a:cs typeface="Arial"/>
              </a:rPr>
              <a:t>Overview</a:t>
            </a:r>
          </a:p>
        </p:txBody>
      </p:sp>
      <p:sp>
        <p:nvSpPr>
          <p:cNvPr id="2" name="Slide Number Placeholder 1">
            <a:extLst>
              <a:ext uri="{FF2B5EF4-FFF2-40B4-BE49-F238E27FC236}">
                <a16:creationId xmlns:a16="http://schemas.microsoft.com/office/drawing/2014/main" id="{8F2759B0-DA5B-686F-DF4B-7D340274923D}"/>
              </a:ext>
            </a:extLst>
          </p:cNvPr>
          <p:cNvSpPr>
            <a:spLocks noGrp="1"/>
          </p:cNvSpPr>
          <p:nvPr>
            <p:ph type="sldNum" sz="quarter" idx="12"/>
          </p:nvPr>
        </p:nvSpPr>
        <p:spPr/>
        <p:txBody>
          <a:bodyPr/>
          <a:lstStyle/>
          <a:p>
            <a:fld id="{6D3ACF3B-4A73-463E-A8D6-08F4A16133AF}" type="slidenum">
              <a:rPr lang="en-US" smtClean="0"/>
              <a:t>2</a:t>
            </a:fld>
            <a:endParaRPr lang="en-US"/>
          </a:p>
        </p:txBody>
      </p:sp>
    </p:spTree>
    <p:extLst>
      <p:ext uri="{BB962C8B-B14F-4D97-AF65-F5344CB8AC3E}">
        <p14:creationId xmlns:p14="http://schemas.microsoft.com/office/powerpoint/2010/main" val="132066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2E2D28-5EAB-BF1F-0B89-5077830A9BA3}"/>
              </a:ext>
            </a:extLst>
          </p:cNvPr>
          <p:cNvSpPr>
            <a:spLocks noGrp="1"/>
          </p:cNvSpPr>
          <p:nvPr>
            <p:ph type="sldNum" sz="quarter" idx="12"/>
          </p:nvPr>
        </p:nvSpPr>
        <p:spPr/>
        <p:txBody>
          <a:bodyPr/>
          <a:lstStyle/>
          <a:p>
            <a:fld id="{6D3ACF3B-4A73-463E-A8D6-08F4A16133AF}" type="slidenum">
              <a:rPr lang="en-US" smtClean="0"/>
              <a:t>3</a:t>
            </a:fld>
            <a:endParaRPr lang="en-US"/>
          </a:p>
        </p:txBody>
      </p:sp>
      <p:pic>
        <p:nvPicPr>
          <p:cNvPr id="1028" name="Picture 4" descr="Solar eclipse in Oregon – Frontrange Imaging">
            <a:extLst>
              <a:ext uri="{FF2B5EF4-FFF2-40B4-BE49-F238E27FC236}">
                <a16:creationId xmlns:a16="http://schemas.microsoft.com/office/drawing/2014/main" id="{37745162-58B1-DBA4-C984-4D1B247DF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02" y="843292"/>
            <a:ext cx="10694796" cy="574256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537C735-4B12-EECA-1123-8273261564DB}"/>
              </a:ext>
            </a:extLst>
          </p:cNvPr>
          <p:cNvSpPr txBox="1">
            <a:spLocks/>
          </p:cNvSpPr>
          <p:nvPr/>
        </p:nvSpPr>
        <p:spPr>
          <a:xfrm>
            <a:off x="740819" y="4871"/>
            <a:ext cx="10584180" cy="861219"/>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Low Earth Orbit Environment </a:t>
            </a:r>
            <a:endParaRPr lang="en-US" altLang="en-US"/>
          </a:p>
        </p:txBody>
      </p:sp>
    </p:spTree>
    <p:extLst>
      <p:ext uri="{BB962C8B-B14F-4D97-AF65-F5344CB8AC3E}">
        <p14:creationId xmlns:p14="http://schemas.microsoft.com/office/powerpoint/2010/main" val="1259919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rnational Space Statio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836" y="709122"/>
            <a:ext cx="3901595" cy="2487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bwMode="auto">
          <a:xfrm>
            <a:off x="7884033" y="846136"/>
            <a:ext cx="3888866" cy="391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419433236"/>
              </p:ext>
            </p:extLst>
          </p:nvPr>
        </p:nvGraphicFramePr>
        <p:xfrm>
          <a:off x="215152" y="2446421"/>
          <a:ext cx="11557747" cy="4389120"/>
        </p:xfrm>
        <a:graphic>
          <a:graphicData uri="http://schemas.openxmlformats.org/drawingml/2006/table">
            <a:tbl>
              <a:tblPr firstRow="1" bandRow="1">
                <a:tableStyleId>{5C22544A-7EE6-4342-B048-85BDC9FD1C3A}</a:tableStyleId>
              </a:tblPr>
              <a:tblGrid>
                <a:gridCol w="3638628">
                  <a:extLst>
                    <a:ext uri="{9D8B030D-6E8A-4147-A177-3AD203B41FA5}">
                      <a16:colId xmlns:a16="http://schemas.microsoft.com/office/drawing/2014/main" val="2042428245"/>
                    </a:ext>
                  </a:extLst>
                </a:gridCol>
                <a:gridCol w="3972209">
                  <a:extLst>
                    <a:ext uri="{9D8B030D-6E8A-4147-A177-3AD203B41FA5}">
                      <a16:colId xmlns:a16="http://schemas.microsoft.com/office/drawing/2014/main" val="424747643"/>
                    </a:ext>
                  </a:extLst>
                </a:gridCol>
                <a:gridCol w="3946910">
                  <a:extLst>
                    <a:ext uri="{9D8B030D-6E8A-4147-A177-3AD203B41FA5}">
                      <a16:colId xmlns:a16="http://schemas.microsoft.com/office/drawing/2014/main" val="608364814"/>
                    </a:ext>
                  </a:extLst>
                </a:gridCol>
              </a:tblGrid>
              <a:tr h="370840">
                <a:tc>
                  <a:txBody>
                    <a:bodyPr/>
                    <a:lstStyle/>
                    <a:p>
                      <a:pPr algn="ctr"/>
                      <a:r>
                        <a:rPr lang="en-US" sz="2400"/>
                        <a:t>Exposure Type</a:t>
                      </a:r>
                    </a:p>
                  </a:txBody>
                  <a:tcPr/>
                </a:tc>
                <a:tc>
                  <a:txBody>
                    <a:bodyPr/>
                    <a:lstStyle/>
                    <a:p>
                      <a:pPr algn="ctr"/>
                      <a:r>
                        <a:rPr lang="en-US" sz="2400"/>
                        <a:t>ISS (51.6⁰ inclination)</a:t>
                      </a:r>
                    </a:p>
                  </a:txBody>
                  <a:tcPr/>
                </a:tc>
                <a:tc>
                  <a:txBody>
                    <a:bodyPr/>
                    <a:lstStyle/>
                    <a:p>
                      <a:pPr algn="ctr"/>
                      <a:r>
                        <a:rPr lang="en-US" sz="2400"/>
                        <a:t>Beyond</a:t>
                      </a:r>
                      <a:r>
                        <a:rPr lang="en-US" sz="2400" baseline="0"/>
                        <a:t> Low Earth Orbit (LEO)</a:t>
                      </a:r>
                      <a:endParaRPr lang="en-US" sz="2400"/>
                    </a:p>
                  </a:txBody>
                  <a:tcPr/>
                </a:tc>
                <a:extLst>
                  <a:ext uri="{0D108BD9-81ED-4DB2-BD59-A6C34878D82A}">
                    <a16:rowId xmlns:a16="http://schemas.microsoft.com/office/drawing/2014/main" val="31657909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Galactic Cosmic Rays (GCR)</a:t>
                      </a:r>
                    </a:p>
                  </a:txBody>
                  <a:tcPr/>
                </a:tc>
                <a:tc>
                  <a:txBody>
                    <a:bodyPr/>
                    <a:lstStyle/>
                    <a:p>
                      <a:pPr marL="285750" indent="-285750">
                        <a:buClr>
                          <a:schemeClr val="tx1"/>
                        </a:buClr>
                        <a:buFont typeface="Arial" panose="020B0604020202020204" pitchFamily="34" charset="0"/>
                        <a:buChar char="•"/>
                      </a:pPr>
                      <a:r>
                        <a:rPr lang="en-US" b="1">
                          <a:solidFill>
                            <a:srgbClr val="FF0000"/>
                          </a:solidFill>
                        </a:rPr>
                        <a:t>Limited to polar</a:t>
                      </a:r>
                      <a:r>
                        <a:rPr lang="en-US" b="1" baseline="0">
                          <a:solidFill>
                            <a:srgbClr val="FF0000"/>
                          </a:solidFill>
                        </a:rPr>
                        <a:t> regions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a:t>Fractionated</a:t>
                      </a:r>
                      <a:r>
                        <a:rPr lang="en-US"/>
                        <a:t> low dose-rate</a:t>
                      </a:r>
                    </a:p>
                    <a:p>
                      <a:pPr marL="285750" marR="0" lvl="0" indent="-285750" algn="l" rtl="0" eaLnBrk="1" fontAlgn="auto" latinLnBrk="0" hangingPunct="1">
                        <a:lnSpc>
                          <a:spcPct val="100000"/>
                        </a:lnSpc>
                        <a:spcBef>
                          <a:spcPts val="0"/>
                        </a:spcBef>
                        <a:spcAft>
                          <a:spcPts val="0"/>
                        </a:spcAft>
                        <a:buClr>
                          <a:schemeClr val="tx1"/>
                        </a:buClr>
                        <a:buSzTx/>
                        <a:buFont typeface="Arial" panose="020B0604020202020204" pitchFamily="34" charset="0"/>
                        <a:buChar char="•"/>
                      </a:pPr>
                      <a:r>
                        <a:rPr lang="en-US" b="0">
                          <a:solidFill>
                            <a:schemeClr val="tx1"/>
                          </a:solidFill>
                          <a:latin typeface="Arial"/>
                          <a:cs typeface="Arial"/>
                        </a:rPr>
                        <a:t>~</a:t>
                      </a:r>
                      <a:r>
                        <a:rPr lang="en-US" b="0">
                          <a:solidFill>
                            <a:schemeClr val="tx1"/>
                          </a:solidFill>
                        </a:rPr>
                        <a:t> 87% protons, 12% Helium, </a:t>
                      </a:r>
                      <a:r>
                        <a:rPr lang="en-US" b="0">
                          <a:solidFill>
                            <a:schemeClr val="tx1"/>
                          </a:solidFill>
                          <a:highlight>
                            <a:srgbClr val="FFFF00"/>
                          </a:highlight>
                        </a:rPr>
                        <a:t>1% High charge and Energy (HZE)</a:t>
                      </a:r>
                    </a:p>
                  </a:txBody>
                  <a:tcPr/>
                </a:tc>
                <a:tc>
                  <a:txBody>
                    <a:bodyPr/>
                    <a:lstStyle/>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1">
                          <a:solidFill>
                            <a:srgbClr val="FF0000"/>
                          </a:solidFill>
                        </a:rPr>
                        <a:t>Continuous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a:t>Chronic</a:t>
                      </a:r>
                      <a:r>
                        <a:rPr lang="en-US"/>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a:solidFill>
                            <a:schemeClr val="tx1"/>
                          </a:solidFill>
                          <a:latin typeface="Arial"/>
                          <a:cs typeface="Arial"/>
                        </a:rPr>
                        <a:t>~</a:t>
                      </a:r>
                      <a:r>
                        <a:rPr lang="en-US" b="0">
                          <a:solidFill>
                            <a:schemeClr val="tx1"/>
                          </a:solidFill>
                        </a:rPr>
                        <a:t> 87% protons, 12% Helium, </a:t>
                      </a:r>
                      <a:r>
                        <a:rPr lang="en-US" b="0">
                          <a:solidFill>
                            <a:schemeClr val="tx1"/>
                          </a:solidFill>
                          <a:highlight>
                            <a:srgbClr val="FFFF00"/>
                          </a:highlight>
                        </a:rPr>
                        <a:t>1% HZE</a:t>
                      </a:r>
                    </a:p>
                  </a:txBody>
                  <a:tcPr/>
                </a:tc>
                <a:extLst>
                  <a:ext uri="{0D108BD9-81ED-4DB2-BD59-A6C34878D82A}">
                    <a16:rowId xmlns:a16="http://schemas.microsoft.com/office/drawing/2014/main" val="363212496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Trapped Radiation</a:t>
                      </a:r>
                    </a:p>
                  </a:txBody>
                  <a:tcPr/>
                </a:tc>
                <a:tc>
                  <a:txBody>
                    <a:bodyPr/>
                    <a:lstStyle/>
                    <a:p>
                      <a:pPr marL="285750" indent="-285750">
                        <a:buClr>
                          <a:schemeClr val="tx1"/>
                        </a:buClr>
                        <a:buFont typeface="Arial" panose="020B0604020202020204" pitchFamily="34" charset="0"/>
                        <a:buChar char="•"/>
                      </a:pPr>
                      <a:r>
                        <a:rPr lang="en-US" b="1">
                          <a:solidFill>
                            <a:srgbClr val="FF0000"/>
                          </a:solidFill>
                        </a:rPr>
                        <a:t>South Atlantic Anomaly (SAA)</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t>Fractionated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t>Protons</a:t>
                      </a:r>
                    </a:p>
                  </a:txBody>
                  <a:tcPr/>
                </a:tc>
                <a:tc>
                  <a:txBody>
                    <a:bodyPr/>
                    <a:lstStyle/>
                    <a:p>
                      <a:pPr marL="285750" indent="-285750">
                        <a:buClr>
                          <a:schemeClr val="tx1"/>
                        </a:buClr>
                        <a:buFont typeface="Arial" panose="020B0604020202020204" pitchFamily="34" charset="0"/>
                        <a:buChar char="•"/>
                      </a:pPr>
                      <a:r>
                        <a:rPr lang="en-US" b="1">
                          <a:solidFill>
                            <a:srgbClr val="FF0000"/>
                          </a:solidFill>
                        </a:rPr>
                        <a:t>Transit through Van Allen Belts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t>Quasi-acute</a:t>
                      </a:r>
                    </a:p>
                    <a:p>
                      <a:pPr marL="285750" indent="-285750">
                        <a:buClr>
                          <a:schemeClr val="tx1"/>
                        </a:buClr>
                        <a:buFont typeface="Arial" panose="020B0604020202020204" pitchFamily="34" charset="0"/>
                        <a:buChar char="•"/>
                      </a:pPr>
                      <a:r>
                        <a:rPr lang="en-US"/>
                        <a:t>Protons</a:t>
                      </a:r>
                    </a:p>
                  </a:txBody>
                  <a:tcPr/>
                </a:tc>
                <a:extLst>
                  <a:ext uri="{0D108BD9-81ED-4DB2-BD59-A6C34878D82A}">
                    <a16:rowId xmlns:a16="http://schemas.microsoft.com/office/drawing/2014/main" val="18634290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Solar Particle Events (SPEs)</a:t>
                      </a:r>
                    </a:p>
                  </a:txBody>
                  <a:tcPr/>
                </a:tc>
                <a:tc>
                  <a:txBody>
                    <a:bodyPr/>
                    <a:lstStyle/>
                    <a:p>
                      <a:pPr marL="285750" indent="-285750">
                        <a:buClr>
                          <a:schemeClr val="tx1"/>
                        </a:buClr>
                        <a:buFont typeface="Arial" panose="020B0604020202020204" pitchFamily="34" charset="0"/>
                        <a:buChar char="•"/>
                      </a:pPr>
                      <a:r>
                        <a:rPr lang="en-US" b="1">
                          <a:solidFill>
                            <a:srgbClr val="FF0000"/>
                          </a:solidFill>
                        </a:rPr>
                        <a:t>Limited to polar regions</a:t>
                      </a:r>
                    </a:p>
                    <a:p>
                      <a:pPr marL="285750" indent="-285750">
                        <a:buClr>
                          <a:schemeClr val="tx1"/>
                        </a:buClr>
                        <a:buFont typeface="Arial" panose="020B0604020202020204" pitchFamily="34" charset="0"/>
                        <a:buChar char="•"/>
                      </a:pPr>
                      <a:r>
                        <a:rPr lang="en-US"/>
                        <a:t>Fractionated low dose-rate</a:t>
                      </a:r>
                    </a:p>
                    <a:p>
                      <a:pPr marL="285750" indent="-285750">
                        <a:buClr>
                          <a:schemeClr val="tx1"/>
                        </a:buClr>
                        <a:buFont typeface="Arial" panose="020B0604020202020204" pitchFamily="34" charset="0"/>
                        <a:buChar char="•"/>
                      </a:pPr>
                      <a:r>
                        <a:rPr lang="en-US"/>
                        <a:t>Protons</a:t>
                      </a:r>
                    </a:p>
                  </a:txBody>
                  <a:tcPr/>
                </a:tc>
                <a:tc>
                  <a:txBody>
                    <a:bodyPr/>
                    <a:lstStyle/>
                    <a:p>
                      <a:pPr marL="285750" indent="-285750">
                        <a:buClr>
                          <a:schemeClr val="tx1"/>
                        </a:buClr>
                        <a:buFont typeface="Arial" panose="020B0604020202020204" pitchFamily="34" charset="0"/>
                        <a:buChar char="•"/>
                      </a:pPr>
                      <a:r>
                        <a:rPr lang="en-US" b="1">
                          <a:solidFill>
                            <a:srgbClr val="FF0000"/>
                          </a:solidFill>
                        </a:rPr>
                        <a:t>Full Event</a:t>
                      </a:r>
                    </a:p>
                    <a:p>
                      <a:pPr marL="285750" indent="-285750">
                        <a:buClr>
                          <a:schemeClr val="tx1"/>
                        </a:buClr>
                        <a:buFont typeface="Arial" panose="020B0604020202020204" pitchFamily="34" charset="0"/>
                        <a:buChar char="•"/>
                      </a:pPr>
                      <a:r>
                        <a:rPr lang="en-US"/>
                        <a:t>Quasi-acute</a:t>
                      </a:r>
                    </a:p>
                    <a:p>
                      <a:pPr marL="285750" indent="-285750">
                        <a:buClr>
                          <a:schemeClr val="tx1"/>
                        </a:buClr>
                        <a:buFont typeface="Arial" panose="020B0604020202020204" pitchFamily="34" charset="0"/>
                        <a:buChar char="•"/>
                      </a:pPr>
                      <a:r>
                        <a:rPr lang="en-US"/>
                        <a:t>Protons</a:t>
                      </a:r>
                    </a:p>
                  </a:txBody>
                  <a:tcPr/>
                </a:tc>
                <a:extLst>
                  <a:ext uri="{0D108BD9-81ED-4DB2-BD59-A6C34878D82A}">
                    <a16:rowId xmlns:a16="http://schemas.microsoft.com/office/drawing/2014/main" val="1350705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Neutrons, Secondary Radiation</a:t>
                      </a:r>
                    </a:p>
                  </a:txBody>
                  <a:tcPr/>
                </a:tc>
                <a:tc>
                  <a:txBody>
                    <a:bodyPr/>
                    <a:lstStyle/>
                    <a:p>
                      <a:pPr marL="285750" indent="-285750">
                        <a:buClr>
                          <a:schemeClr val="tx1"/>
                        </a:buClr>
                        <a:buFont typeface="Arial" panose="020B0604020202020204" pitchFamily="34" charset="0"/>
                        <a:buChar char="•"/>
                      </a:pPr>
                      <a:r>
                        <a:rPr lang="en-US"/>
                        <a:t>Shielding affects Secondary Radiation</a:t>
                      </a:r>
                    </a:p>
                    <a:p>
                      <a:pPr marL="285750" indent="-285750">
                        <a:buClr>
                          <a:schemeClr val="tx1"/>
                        </a:buClr>
                        <a:buFont typeface="Arial" panose="020B0604020202020204" pitchFamily="34" charset="0"/>
                        <a:buChar char="•"/>
                      </a:pPr>
                      <a:r>
                        <a:rPr lang="en-US" u="sng"/>
                        <a:t>Chronic</a:t>
                      </a:r>
                      <a:r>
                        <a:rPr lang="en-US"/>
                        <a:t> low dose-rate</a:t>
                      </a:r>
                    </a:p>
                  </a:txBody>
                  <a:tcPr/>
                </a:tc>
                <a:tc>
                  <a:txBody>
                    <a:bodyPr/>
                    <a:lstStyle/>
                    <a:p>
                      <a:pPr marL="285750" indent="-285750">
                        <a:buClr>
                          <a:schemeClr val="tx1"/>
                        </a:buClr>
                        <a:buFont typeface="Arial,Sans-Serif" panose="020B0604020202020204" pitchFamily="34" charset="0"/>
                        <a:buChar char="•"/>
                      </a:pPr>
                      <a:r>
                        <a:rPr lang="en-US" sz="1800" b="0" i="0" u="none" strike="noStrike" noProof="0">
                          <a:latin typeface="Calibri"/>
                        </a:rPr>
                        <a:t>Shielding affects Secondary Radiation</a:t>
                      </a:r>
                    </a:p>
                    <a:p>
                      <a:pPr marL="285750" indent="-285750">
                        <a:buClr>
                          <a:schemeClr val="tx1"/>
                        </a:buClr>
                        <a:buFont typeface="Arial" panose="020B0604020202020204" pitchFamily="34" charset="0"/>
                        <a:buChar char="•"/>
                      </a:pPr>
                      <a:r>
                        <a:rPr lang="en-US" sz="1800" b="1" baseline="0">
                          <a:solidFill>
                            <a:srgbClr val="FF0000"/>
                          </a:solidFill>
                        </a:rPr>
                        <a:t>Planetary (albedo)</a:t>
                      </a:r>
                    </a:p>
                    <a:p>
                      <a:pPr marL="285750" indent="-285750">
                        <a:buClr>
                          <a:schemeClr val="tx1"/>
                        </a:buClr>
                        <a:buFont typeface="Arial" panose="020B0604020202020204" pitchFamily="34" charset="0"/>
                        <a:buChar char="•"/>
                      </a:pPr>
                      <a:r>
                        <a:rPr lang="en-US" sz="1800" u="sng"/>
                        <a:t>Chronic</a:t>
                      </a:r>
                      <a:r>
                        <a:rPr lang="en-US" sz="1800"/>
                        <a:t> low dose-rate</a:t>
                      </a:r>
                    </a:p>
                  </a:txBody>
                  <a:tcPr/>
                </a:tc>
                <a:extLst>
                  <a:ext uri="{0D108BD9-81ED-4DB2-BD59-A6C34878D82A}">
                    <a16:rowId xmlns:a16="http://schemas.microsoft.com/office/drawing/2014/main" val="3732151722"/>
                  </a:ext>
                </a:extLst>
              </a:tr>
            </a:tbl>
          </a:graphicData>
        </a:graphic>
      </p:graphicFrame>
      <p:sp>
        <p:nvSpPr>
          <p:cNvPr id="6" name="Google Shape;357;p14">
            <a:extLst>
              <a:ext uri="{FF2B5EF4-FFF2-40B4-BE49-F238E27FC236}">
                <a16:creationId xmlns:a16="http://schemas.microsoft.com/office/drawing/2014/main" id="{501C6B15-393B-19EB-0109-81A08C986117}"/>
              </a:ext>
            </a:extLst>
          </p:cNvPr>
          <p:cNvSpPr txBox="1">
            <a:spLocks noGrp="1"/>
          </p:cNvSpPr>
          <p:nvPr>
            <p:ph type="title"/>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p>
            <a:pPr>
              <a:lnSpc>
                <a:spcPct val="90000"/>
              </a:lnSpc>
              <a:spcBef>
                <a:spcPts val="0"/>
              </a:spcBef>
              <a:spcAft>
                <a:spcPts val="0"/>
              </a:spcAft>
              <a:buClr>
                <a:schemeClr val="dk1"/>
              </a:buClr>
              <a:buSzPts val="4400"/>
            </a:pPr>
            <a:r>
              <a:rPr lang="en-US">
                <a:latin typeface="Arial"/>
                <a:ea typeface="ヒラギノ角ゴ Pro W3"/>
                <a:cs typeface="Arial"/>
              </a:rPr>
              <a:t>What's out there? The Space Radiation Environment</a:t>
            </a:r>
            <a:endParaRPr>
              <a:latin typeface="Arial"/>
              <a:ea typeface="ヒラギノ角ゴ Pro W3"/>
              <a:cs typeface="Arial"/>
            </a:endParaRPr>
          </a:p>
        </p:txBody>
      </p:sp>
      <p:sp>
        <p:nvSpPr>
          <p:cNvPr id="2" name="Slide Number Placeholder 1">
            <a:extLst>
              <a:ext uri="{FF2B5EF4-FFF2-40B4-BE49-F238E27FC236}">
                <a16:creationId xmlns:a16="http://schemas.microsoft.com/office/drawing/2014/main" id="{F924319B-C2D6-C615-5A66-71F7468A3C50}"/>
              </a:ext>
            </a:extLst>
          </p:cNvPr>
          <p:cNvSpPr>
            <a:spLocks noGrp="1"/>
          </p:cNvSpPr>
          <p:nvPr>
            <p:ph type="sldNum" sz="quarter" idx="10"/>
          </p:nvPr>
        </p:nvSpPr>
        <p:spPr/>
        <p:txBody>
          <a:bodyPr/>
          <a:lstStyle/>
          <a:p>
            <a:pPr>
              <a:defRPr/>
            </a:pPr>
            <a:fld id="{A587C384-89D6-8141-B091-9776852F31EF}" type="slidenum">
              <a:rPr lang="en-US" altLang="x-none"/>
              <a:pPr>
                <a:defRPr/>
              </a:pPr>
              <a:t>4</a:t>
            </a:fld>
            <a:endParaRPr lang="en-US"/>
          </a:p>
        </p:txBody>
      </p:sp>
    </p:spTree>
    <p:extLst>
      <p:ext uri="{BB962C8B-B14F-4D97-AF65-F5344CB8AC3E}">
        <p14:creationId xmlns:p14="http://schemas.microsoft.com/office/powerpoint/2010/main" val="113099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2E2D28-5EAB-BF1F-0B89-5077830A9BA3}"/>
              </a:ext>
            </a:extLst>
          </p:cNvPr>
          <p:cNvSpPr>
            <a:spLocks noGrp="1"/>
          </p:cNvSpPr>
          <p:nvPr>
            <p:ph type="sldNum" sz="quarter" idx="12"/>
          </p:nvPr>
        </p:nvSpPr>
        <p:spPr/>
        <p:txBody>
          <a:bodyPr/>
          <a:lstStyle/>
          <a:p>
            <a:fld id="{6D3ACF3B-4A73-463E-A8D6-08F4A16133AF}" type="slidenum">
              <a:rPr lang="en-US" smtClean="0"/>
              <a:t>5</a:t>
            </a:fld>
            <a:endParaRPr lang="en-US"/>
          </a:p>
        </p:txBody>
      </p:sp>
      <p:pic>
        <p:nvPicPr>
          <p:cNvPr id="1028" name="Picture 4" descr="Solar eclipse in Oregon – Frontrange Imaging">
            <a:extLst>
              <a:ext uri="{FF2B5EF4-FFF2-40B4-BE49-F238E27FC236}">
                <a16:creationId xmlns:a16="http://schemas.microsoft.com/office/drawing/2014/main" id="{37745162-58B1-DBA4-C984-4D1B247DF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02" y="853318"/>
            <a:ext cx="10694796" cy="60046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5FC817A-268E-86D1-8B1B-94C558C081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0457" y="1871320"/>
            <a:ext cx="9753600" cy="39814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AEE53CE-7667-CE89-6B1D-6ECAFC7FC1F8}"/>
              </a:ext>
            </a:extLst>
          </p:cNvPr>
          <p:cNvSpPr txBox="1">
            <a:spLocks/>
          </p:cNvSpPr>
          <p:nvPr/>
        </p:nvSpPr>
        <p:spPr>
          <a:xfrm>
            <a:off x="740819" y="4871"/>
            <a:ext cx="10584180" cy="861219"/>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Space Weather</a:t>
            </a:r>
            <a:endParaRPr lang="en-US"/>
          </a:p>
        </p:txBody>
      </p:sp>
      <p:sp>
        <p:nvSpPr>
          <p:cNvPr id="6" name="Text Box 1028">
            <a:extLst>
              <a:ext uri="{FF2B5EF4-FFF2-40B4-BE49-F238E27FC236}">
                <a16:creationId xmlns:a16="http://schemas.microsoft.com/office/drawing/2014/main" id="{3589DFB8-D2F9-3AFE-105A-3E2DC8E1E149}"/>
              </a:ext>
            </a:extLst>
          </p:cNvPr>
          <p:cNvSpPr txBox="1">
            <a:spLocks noChangeArrowheads="1"/>
          </p:cNvSpPr>
          <p:nvPr/>
        </p:nvSpPr>
        <p:spPr bwMode="auto">
          <a:xfrm>
            <a:off x="8896327" y="5596231"/>
            <a:ext cx="20714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en-US" altLang="en-US" sz="1000">
                <a:latin typeface="Arial"/>
                <a:cs typeface="Arial"/>
              </a:rPr>
              <a:t>From the </a:t>
            </a:r>
            <a:r>
              <a:rPr lang="en-US" altLang="en-US" sz="1000">
                <a:latin typeface="Arial"/>
                <a:cs typeface="Arial"/>
                <a:hlinkClick r:id="rId5"/>
              </a:rPr>
              <a:t>Space Weather Archive</a:t>
            </a:r>
            <a:endParaRPr lang="en-US"/>
          </a:p>
        </p:txBody>
      </p:sp>
    </p:spTree>
    <p:extLst>
      <p:ext uri="{BB962C8B-B14F-4D97-AF65-F5344CB8AC3E}">
        <p14:creationId xmlns:p14="http://schemas.microsoft.com/office/powerpoint/2010/main" val="2978469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8FEA9D-C07D-DD2D-EB34-017265DCCACA}"/>
              </a:ext>
            </a:extLst>
          </p:cNvPr>
          <p:cNvSpPr>
            <a:spLocks noGrp="1"/>
          </p:cNvSpPr>
          <p:nvPr>
            <p:ph idx="1"/>
          </p:nvPr>
        </p:nvSpPr>
        <p:spPr>
          <a:xfrm>
            <a:off x="914" y="4256695"/>
            <a:ext cx="3906838" cy="1975936"/>
          </a:xfrm>
        </p:spPr>
        <p:txBody>
          <a:bodyPr>
            <a:normAutofit/>
          </a:bodyPr>
          <a:lstStyle/>
          <a:p>
            <a:pPr marL="167005" lvl="1" indent="0">
              <a:buNone/>
              <a:defRPr/>
            </a:pPr>
            <a:r>
              <a:rPr lang="en-US" sz="2000">
                <a:ea typeface="ヒラギノ角ゴ Pro W3"/>
              </a:rPr>
              <a:t>GCR composition</a:t>
            </a:r>
            <a:endParaRPr lang="en-US"/>
          </a:p>
          <a:p>
            <a:pPr marL="747395" lvl="2" indent="-290195">
              <a:defRPr/>
            </a:pPr>
            <a:r>
              <a:rPr lang="en-US" sz="2000">
                <a:ea typeface="ヒラギノ角ゴ Pro W3"/>
              </a:rPr>
              <a:t>87% protons</a:t>
            </a:r>
          </a:p>
          <a:p>
            <a:pPr marL="747395" lvl="2" indent="-290195">
              <a:defRPr/>
            </a:pPr>
            <a:r>
              <a:rPr lang="en-US" sz="2000">
                <a:ea typeface="ヒラギノ角ゴ Pro W3"/>
              </a:rPr>
              <a:t>12% helium</a:t>
            </a:r>
          </a:p>
          <a:p>
            <a:pPr marL="747395" lvl="2" indent="-290195">
              <a:defRPr/>
            </a:pPr>
            <a:r>
              <a:rPr lang="en-US" sz="2000">
                <a:ea typeface="ヒラギノ角ゴ Pro W3"/>
              </a:rPr>
              <a:t>1% High charge &amp; energy (HZE) ions  Z &gt; 2</a:t>
            </a:r>
          </a:p>
        </p:txBody>
      </p:sp>
      <p:pic>
        <p:nvPicPr>
          <p:cNvPr id="20484" name="Picture 1027" descr="ApolloTrack1a">
            <a:extLst>
              <a:ext uri="{FF2B5EF4-FFF2-40B4-BE49-F238E27FC236}">
                <a16:creationId xmlns:a16="http://schemas.microsoft.com/office/drawing/2014/main" id="{28D8DA7D-BD71-4B5F-7DFD-ADBF6601F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348" y="858558"/>
            <a:ext cx="6832861" cy="445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1028">
            <a:extLst>
              <a:ext uri="{FF2B5EF4-FFF2-40B4-BE49-F238E27FC236}">
                <a16:creationId xmlns:a16="http://schemas.microsoft.com/office/drawing/2014/main" id="{0947520C-39AC-B72F-6B6C-78BE4EDEE2C7}"/>
              </a:ext>
            </a:extLst>
          </p:cNvPr>
          <p:cNvSpPr txBox="1">
            <a:spLocks noChangeArrowheads="1"/>
          </p:cNvSpPr>
          <p:nvPr/>
        </p:nvSpPr>
        <p:spPr bwMode="auto">
          <a:xfrm>
            <a:off x="10483455" y="4996986"/>
            <a:ext cx="16494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en-US" altLang="en-US" sz="1000"/>
              <a:t>Schaefer &amp; Sullivan, 1976</a:t>
            </a:r>
          </a:p>
        </p:txBody>
      </p:sp>
      <p:sp>
        <p:nvSpPr>
          <p:cNvPr id="7" name="Content Placeholder 2">
            <a:extLst>
              <a:ext uri="{FF2B5EF4-FFF2-40B4-BE49-F238E27FC236}">
                <a16:creationId xmlns:a16="http://schemas.microsoft.com/office/drawing/2014/main" id="{11D30A8A-7034-54D6-E069-8CC020418D06}"/>
              </a:ext>
            </a:extLst>
          </p:cNvPr>
          <p:cNvSpPr txBox="1">
            <a:spLocks/>
          </p:cNvSpPr>
          <p:nvPr/>
        </p:nvSpPr>
        <p:spPr bwMode="auto">
          <a:xfrm>
            <a:off x="135347" y="859359"/>
            <a:ext cx="4191772" cy="2872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t">
            <a:noAutofit/>
          </a:bodyPr>
          <a:lstStyle>
            <a:lvl1pPr marL="400050" indent="-400050" algn="l" rtl="0" eaLnBrk="0" fontAlgn="base" hangingPunct="0">
              <a:spcBef>
                <a:spcPct val="30000"/>
              </a:spcBef>
              <a:spcAft>
                <a:spcPct val="0"/>
              </a:spcAft>
              <a:buFont typeface="Wingdings" panose="05000000000000000000" pitchFamily="2" charset="2"/>
              <a:buChar char="Ø"/>
              <a:defRPr sz="2000">
                <a:solidFill>
                  <a:schemeClr val="tx1"/>
                </a:solidFill>
                <a:latin typeface="+mn-lt"/>
                <a:ea typeface="+mn-ea"/>
                <a:cs typeface="+mn-cs"/>
              </a:defRPr>
            </a:lvl1pPr>
            <a:lvl2pPr marL="800100" indent="-285750" algn="l" rtl="0" eaLnBrk="0" fontAlgn="base" hangingPunct="0">
              <a:spcBef>
                <a:spcPct val="30000"/>
              </a:spcBef>
              <a:spcAft>
                <a:spcPct val="0"/>
              </a:spcAft>
              <a:buChar char="•"/>
              <a:defRPr>
                <a:solidFill>
                  <a:schemeClr val="tx1"/>
                </a:solidFill>
                <a:latin typeface="+mn-lt"/>
              </a:defRPr>
            </a:lvl2pPr>
            <a:lvl3pPr marL="1200150" indent="-285750" algn="l" rtl="0" eaLnBrk="0" fontAlgn="base" hangingPunct="0">
              <a:spcBef>
                <a:spcPct val="30000"/>
              </a:spcBef>
              <a:spcAft>
                <a:spcPct val="0"/>
              </a:spcAft>
              <a:buFont typeface="Wingdings" panose="05000000000000000000" pitchFamily="2" charset="2"/>
              <a:buChar char="ü"/>
              <a:defRPr sz="1600">
                <a:solidFill>
                  <a:schemeClr val="tx1"/>
                </a:solidFill>
                <a:latin typeface="+mn-lt"/>
              </a:defRPr>
            </a:lvl3pPr>
            <a:lvl4pPr marL="1485900" indent="-171450" algn="l" rtl="0" eaLnBrk="0" fontAlgn="base" hangingPunct="0">
              <a:spcBef>
                <a:spcPct val="30000"/>
              </a:spcBef>
              <a:spcAft>
                <a:spcPct val="0"/>
              </a:spcAft>
              <a:buChar char="•"/>
              <a:defRPr sz="1600">
                <a:solidFill>
                  <a:schemeClr val="tx1"/>
                </a:solidFill>
                <a:latin typeface="+mn-lt"/>
              </a:defRPr>
            </a:lvl4pPr>
            <a:lvl5pPr marL="17716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9pPr>
          </a:lstStyle>
          <a:p>
            <a:pPr marL="0" indent="0">
              <a:buNone/>
              <a:defRPr/>
            </a:pPr>
            <a:r>
              <a:rPr lang="en-US" kern="0">
                <a:latin typeface="Arial"/>
                <a:cs typeface="Arial"/>
              </a:rPr>
              <a:t>Space radiation is complex and unlike terrestrial radiation</a:t>
            </a:r>
          </a:p>
          <a:p>
            <a:pPr marL="457200" lvl="1" indent="-290195">
              <a:defRPr/>
            </a:pPr>
            <a:r>
              <a:rPr lang="en-US" sz="2000" kern="0">
                <a:latin typeface="Arial"/>
                <a:cs typeface="Arial"/>
              </a:rPr>
              <a:t>High energy, fully ionized particles</a:t>
            </a:r>
          </a:p>
          <a:p>
            <a:pPr marL="747395" lvl="2" indent="-290195">
              <a:defRPr/>
            </a:pPr>
            <a:r>
              <a:rPr lang="en-US" sz="2000" kern="0">
                <a:latin typeface="Arial"/>
                <a:cs typeface="Arial"/>
              </a:rPr>
              <a:t>Deposit energy along tracks quantified by linear energy transfer (LET)</a:t>
            </a:r>
          </a:p>
          <a:p>
            <a:pPr marL="747395" lvl="2" indent="-290195">
              <a:defRPr/>
            </a:pPr>
            <a:r>
              <a:rPr lang="en-US" sz="2000" kern="0">
                <a:latin typeface="Arial"/>
                <a:cs typeface="Arial"/>
              </a:rPr>
              <a:t>Ionization density depends on LET and charge (Z)</a:t>
            </a:r>
          </a:p>
          <a:p>
            <a:pPr marL="514350" lvl="1" indent="0">
              <a:buNone/>
              <a:defRPr/>
            </a:pPr>
            <a:endParaRPr lang="en-US" sz="2000" kern="0">
              <a:latin typeface="Arial"/>
              <a:cs typeface="Arial"/>
            </a:endParaRPr>
          </a:p>
        </p:txBody>
      </p:sp>
      <p:sp>
        <p:nvSpPr>
          <p:cNvPr id="10" name="Google Shape;357;p14">
            <a:extLst>
              <a:ext uri="{FF2B5EF4-FFF2-40B4-BE49-F238E27FC236}">
                <a16:creationId xmlns:a16="http://schemas.microsoft.com/office/drawing/2014/main" id="{AA1765C3-1117-3D78-E377-D8730EE49C1B}"/>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Beyond Low Earth Orbit (BLEO) Exposure</a:t>
            </a:r>
            <a:endParaRPr lang="en-US"/>
          </a:p>
        </p:txBody>
      </p:sp>
      <p:sp>
        <p:nvSpPr>
          <p:cNvPr id="2" name="Slide Number Placeholder 1">
            <a:extLst>
              <a:ext uri="{FF2B5EF4-FFF2-40B4-BE49-F238E27FC236}">
                <a16:creationId xmlns:a16="http://schemas.microsoft.com/office/drawing/2014/main" id="{D8A87E40-0B9D-30D1-44C4-39189ABE6E92}"/>
              </a:ext>
            </a:extLst>
          </p:cNvPr>
          <p:cNvSpPr>
            <a:spLocks noGrp="1"/>
          </p:cNvSpPr>
          <p:nvPr>
            <p:ph type="sldNum" sz="quarter" idx="10"/>
          </p:nvPr>
        </p:nvSpPr>
        <p:spPr/>
        <p:txBody>
          <a:bodyPr/>
          <a:lstStyle/>
          <a:p>
            <a:pPr>
              <a:defRPr/>
            </a:pPr>
            <a:fld id="{A587C384-89D6-8141-B091-9776852F31EF}" type="slidenum">
              <a:rPr lang="en-US" altLang="x-none"/>
              <a:pPr>
                <a:defRPr/>
              </a:pPr>
              <a:t>6</a:t>
            </a:fld>
            <a:endParaRPr lang="en-US"/>
          </a:p>
        </p:txBody>
      </p:sp>
      <p:pic>
        <p:nvPicPr>
          <p:cNvPr id="4" name="Picture 3">
            <a:extLst>
              <a:ext uri="{FF2B5EF4-FFF2-40B4-BE49-F238E27FC236}">
                <a16:creationId xmlns:a16="http://schemas.microsoft.com/office/drawing/2014/main" id="{B7408939-00E2-97D7-B5B3-CE5F9A701BA0}"/>
              </a:ext>
            </a:extLst>
          </p:cNvPr>
          <p:cNvPicPr>
            <a:picLocks noChangeAspect="1"/>
          </p:cNvPicPr>
          <p:nvPr/>
        </p:nvPicPr>
        <p:blipFill>
          <a:blip r:embed="rId3"/>
          <a:srcRect l="293" t="16763" r="-1772" b="10065"/>
          <a:stretch>
            <a:fillRect/>
          </a:stretch>
        </p:blipFill>
        <p:spPr>
          <a:xfrm rot="60000">
            <a:off x="6478208" y="5337887"/>
            <a:ext cx="2824197" cy="1482971"/>
          </a:xfrm>
          <a:prstGeom prst="rect">
            <a:avLst/>
          </a:prstGeom>
        </p:spPr>
      </p:pic>
      <p:sp>
        <p:nvSpPr>
          <p:cNvPr id="5" name="Text Box 1028">
            <a:extLst>
              <a:ext uri="{FF2B5EF4-FFF2-40B4-BE49-F238E27FC236}">
                <a16:creationId xmlns:a16="http://schemas.microsoft.com/office/drawing/2014/main" id="{CC4E7D67-AED2-54BE-7F93-C7F2249AEEAA}"/>
              </a:ext>
            </a:extLst>
          </p:cNvPr>
          <p:cNvSpPr txBox="1">
            <a:spLocks noChangeArrowheads="1"/>
          </p:cNvSpPr>
          <p:nvPr/>
        </p:nvSpPr>
        <p:spPr bwMode="auto">
          <a:xfrm>
            <a:off x="9199884" y="6595892"/>
            <a:ext cx="2837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mn-cs"/>
              </a:defRPr>
            </a:lvl1pPr>
            <a:lvl2pPr marL="742950" indent="-285750" algn="l" defTabSz="914400" rtl="0" eaLnBrk="1" latinLnBrk="0" hangingPunct="1">
              <a:defRPr sz="1400" kern="1200">
                <a:solidFill>
                  <a:schemeClr val="tx1"/>
                </a:solidFill>
                <a:latin typeface="Arial" panose="020B0604020202020204" pitchFamily="34" charset="0"/>
                <a:ea typeface="+mn-ea"/>
                <a:cs typeface="+mn-cs"/>
              </a:defRPr>
            </a:lvl2pPr>
            <a:lvl3pPr marL="1143000" indent="-228600" algn="l" defTabSz="914400" rtl="0" eaLnBrk="1" latinLnBrk="0" hangingPunct="1">
              <a:defRPr sz="1400" kern="1200">
                <a:solidFill>
                  <a:schemeClr val="tx1"/>
                </a:solidFill>
                <a:latin typeface="Arial" panose="020B0604020202020204" pitchFamily="34" charset="0"/>
                <a:ea typeface="+mn-ea"/>
                <a:cs typeface="+mn-cs"/>
              </a:defRPr>
            </a:lvl3pPr>
            <a:lvl4pPr marL="1600200" indent="-228600" algn="l" defTabSz="914400" rtl="0" eaLnBrk="1" latinLnBrk="0" hangingPunct="1">
              <a:defRPr sz="1400" kern="1200">
                <a:solidFill>
                  <a:schemeClr val="tx1"/>
                </a:solidFill>
                <a:latin typeface="Arial" panose="020B0604020202020204" pitchFamily="34" charset="0"/>
                <a:ea typeface="+mn-ea"/>
                <a:cs typeface="+mn-cs"/>
              </a:defRPr>
            </a:lvl4pPr>
            <a:lvl5pPr marL="2057400" indent="-228600" algn="l" defTabSz="914400" rtl="0" eaLnBrk="1" latinLnBrk="0" hangingPunct="1">
              <a:defRPr sz="1400"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9pPr>
          </a:lstStyle>
          <a:p>
            <a:r>
              <a:rPr lang="en-US" altLang="en-US" sz="1000">
                <a:latin typeface="Arial"/>
                <a:cs typeface="Arial"/>
              </a:rPr>
              <a:t>Cucinotta and Durante, </a:t>
            </a:r>
            <a:r>
              <a:rPr lang="en-US" altLang="en-US" sz="1000" i="1">
                <a:latin typeface="Arial"/>
                <a:cs typeface="Arial"/>
              </a:rPr>
              <a:t>Lancet Oncology</a:t>
            </a:r>
            <a:r>
              <a:rPr lang="en-US" altLang="en-US" sz="1000">
                <a:latin typeface="Arial"/>
                <a:cs typeface="Arial"/>
              </a:rPr>
              <a:t>, 1976</a:t>
            </a: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F67C12C-402A-4987-8007-B0BEEB83856A}" type="slidenum">
              <a:rPr lang="en-US" altLang="en-US" smtClean="0"/>
              <a:pPr/>
              <a:t>7</a:t>
            </a:fld>
            <a:endParaRPr lang="en-US" altLang="en-US"/>
          </a:p>
        </p:txBody>
      </p:sp>
      <p:sp>
        <p:nvSpPr>
          <p:cNvPr id="8" name="Title 7">
            <a:extLst>
              <a:ext uri="{FF2B5EF4-FFF2-40B4-BE49-F238E27FC236}">
                <a16:creationId xmlns:a16="http://schemas.microsoft.com/office/drawing/2014/main" id="{07D34142-DD2B-49E8-A221-7C01E969F6A2}"/>
              </a:ext>
            </a:extLst>
          </p:cNvPr>
          <p:cNvSpPr>
            <a:spLocks noGrp="1"/>
          </p:cNvSpPr>
          <p:nvPr>
            <p:ph type="title"/>
          </p:nvPr>
        </p:nvSpPr>
        <p:spPr>
          <a:xfrm>
            <a:off x="1150375" y="143536"/>
            <a:ext cx="10515600" cy="1009651"/>
          </a:xfrm>
        </p:spPr>
        <p:txBody>
          <a:bodyPr>
            <a:normAutofit fontScale="90000"/>
          </a:bodyPr>
          <a:lstStyle/>
          <a:p>
            <a:r>
              <a:rPr lang="en-US" altLang="en-US" sz="3600"/>
              <a:t>Historical and Future NASA Crew Mission Doses</a:t>
            </a:r>
            <a:endParaRPr lang="en-US" sz="3600"/>
          </a:p>
        </p:txBody>
      </p:sp>
      <p:pic>
        <p:nvPicPr>
          <p:cNvPr id="9" name="Picture 8">
            <a:extLst>
              <a:ext uri="{FF2B5EF4-FFF2-40B4-BE49-F238E27FC236}">
                <a16:creationId xmlns:a16="http://schemas.microsoft.com/office/drawing/2014/main" id="{69409051-B5BB-5767-274C-E0D639D18BDA}"/>
              </a:ext>
            </a:extLst>
          </p:cNvPr>
          <p:cNvPicPr>
            <a:picLocks noChangeAspect="1"/>
          </p:cNvPicPr>
          <p:nvPr/>
        </p:nvPicPr>
        <p:blipFill>
          <a:blip r:embed="rId3"/>
          <a:stretch>
            <a:fillRect/>
          </a:stretch>
        </p:blipFill>
        <p:spPr>
          <a:xfrm>
            <a:off x="150649" y="1082240"/>
            <a:ext cx="6252781" cy="3661996"/>
          </a:xfrm>
          <a:prstGeom prst="rect">
            <a:avLst/>
          </a:prstGeom>
        </p:spPr>
      </p:pic>
      <p:pic>
        <p:nvPicPr>
          <p:cNvPr id="13" name="Picture 12">
            <a:extLst>
              <a:ext uri="{FF2B5EF4-FFF2-40B4-BE49-F238E27FC236}">
                <a16:creationId xmlns:a16="http://schemas.microsoft.com/office/drawing/2014/main" id="{4C37891E-0508-AD99-741B-2C4A30D62AFB}"/>
              </a:ext>
            </a:extLst>
          </p:cNvPr>
          <p:cNvPicPr>
            <a:picLocks noChangeAspect="1"/>
          </p:cNvPicPr>
          <p:nvPr/>
        </p:nvPicPr>
        <p:blipFill>
          <a:blip r:embed="rId4"/>
          <a:stretch>
            <a:fillRect/>
          </a:stretch>
        </p:blipFill>
        <p:spPr>
          <a:xfrm>
            <a:off x="6344323" y="906686"/>
            <a:ext cx="5321652" cy="5951314"/>
          </a:xfrm>
          <a:prstGeom prst="rect">
            <a:avLst/>
          </a:prstGeom>
        </p:spPr>
      </p:pic>
      <p:pic>
        <p:nvPicPr>
          <p:cNvPr id="4" name="Picture 3">
            <a:extLst>
              <a:ext uri="{FF2B5EF4-FFF2-40B4-BE49-F238E27FC236}">
                <a16:creationId xmlns:a16="http://schemas.microsoft.com/office/drawing/2014/main" id="{6B72AB13-633D-AD3C-1C02-EA742F15EC94}"/>
              </a:ext>
            </a:extLst>
          </p:cNvPr>
          <p:cNvPicPr>
            <a:picLocks noChangeAspect="1"/>
          </p:cNvPicPr>
          <p:nvPr/>
        </p:nvPicPr>
        <p:blipFill>
          <a:blip r:embed="rId5"/>
          <a:stretch>
            <a:fillRect/>
          </a:stretch>
        </p:blipFill>
        <p:spPr>
          <a:xfrm>
            <a:off x="1769499" y="5063600"/>
            <a:ext cx="4326501" cy="1424319"/>
          </a:xfrm>
          <a:prstGeom prst="rect">
            <a:avLst/>
          </a:prstGeom>
        </p:spPr>
      </p:pic>
    </p:spTree>
    <p:extLst>
      <p:ext uri="{BB962C8B-B14F-4D97-AF65-F5344CB8AC3E}">
        <p14:creationId xmlns:p14="http://schemas.microsoft.com/office/powerpoint/2010/main" val="2924069245"/>
      </p:ext>
    </p:extLst>
  </p:cSld>
  <p:clrMapOvr>
    <a:masterClrMapping/>
  </p:clrMapOvr>
  <p:transition>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2485B-D30C-C62E-F209-10425692446F}"/>
            </a:ext>
          </a:extLst>
        </p:cNvPr>
        <p:cNvGrpSpPr/>
        <p:nvPr/>
      </p:nvGrpSpPr>
      <p:grpSpPr>
        <a:xfrm>
          <a:off x="0" y="0"/>
          <a:ext cx="0" cy="0"/>
          <a:chOff x="0" y="0"/>
          <a:chExt cx="0" cy="0"/>
        </a:xfrm>
      </p:grpSpPr>
      <p:sp>
        <p:nvSpPr>
          <p:cNvPr id="5" name="Google Shape;357;p14">
            <a:extLst>
              <a:ext uri="{FF2B5EF4-FFF2-40B4-BE49-F238E27FC236}">
                <a16:creationId xmlns:a16="http://schemas.microsoft.com/office/drawing/2014/main" id="{BB2158DE-6736-616A-E447-633A84F34EA7}"/>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Space Radiation Health Risks</a:t>
            </a:r>
            <a:endParaRPr lang="en-US"/>
          </a:p>
        </p:txBody>
      </p:sp>
      <p:sp>
        <p:nvSpPr>
          <p:cNvPr id="7" name="object 10">
            <a:extLst>
              <a:ext uri="{FF2B5EF4-FFF2-40B4-BE49-F238E27FC236}">
                <a16:creationId xmlns:a16="http://schemas.microsoft.com/office/drawing/2014/main" id="{0CFF54D4-FA70-9EF5-002F-279956E8F57E}"/>
              </a:ext>
            </a:extLst>
          </p:cNvPr>
          <p:cNvSpPr txBox="1"/>
          <p:nvPr/>
        </p:nvSpPr>
        <p:spPr>
          <a:xfrm>
            <a:off x="445679" y="923412"/>
            <a:ext cx="6490615" cy="2377574"/>
          </a:xfrm>
          <a:prstGeom prst="rect">
            <a:avLst/>
          </a:prstGeom>
        </p:spPr>
        <p:txBody>
          <a:bodyPr vert="horz" wrap="square" lIns="0" tIns="68580" rIns="0" bIns="0" rtlCol="0" anchor="t">
            <a:spAutoFit/>
          </a:bodyPr>
          <a:lstStyle/>
          <a:p>
            <a:pPr marL="68580" marR="0" lvl="0" indent="0" algn="l" defTabSz="914400" rtl="0" eaLnBrk="1" fontAlgn="auto" latinLnBrk="0" hangingPunct="1">
              <a:lnSpc>
                <a:spcPct val="100000"/>
              </a:lnSpc>
              <a:spcBef>
                <a:spcPts val="540"/>
              </a:spcBef>
              <a:spcAft>
                <a:spcPts val="0"/>
              </a:spcAft>
              <a:buClrTx/>
              <a:buSzTx/>
              <a:buFontTx/>
              <a:buNone/>
              <a:tabLst/>
              <a:defRPr/>
            </a:pPr>
            <a:r>
              <a:rPr kumimoji="0" sz="2000" b="1" i="0" u="none" strike="noStrike" kern="1200" cap="none" spc="0" normalizeH="0" baseline="0" noProof="0" dirty="0">
                <a:ln>
                  <a:noFill/>
                </a:ln>
                <a:effectLst/>
                <a:uLnTx/>
                <a:uFillTx/>
                <a:latin typeface="Arial"/>
                <a:cs typeface="Calibri"/>
              </a:rPr>
              <a:t>Major </a:t>
            </a:r>
            <a:r>
              <a:rPr kumimoji="0" sz="2000" b="1" i="0" u="none" strike="noStrike" kern="1200" cap="none" spc="-10" normalizeH="0" baseline="0" noProof="0" dirty="0">
                <a:ln>
                  <a:noFill/>
                </a:ln>
                <a:effectLst/>
                <a:uLnTx/>
                <a:uFillTx/>
                <a:latin typeface="Arial"/>
                <a:cs typeface="Calibri"/>
              </a:rPr>
              <a:t>Risks</a:t>
            </a:r>
            <a:r>
              <a:rPr lang="en-US" sz="2000" b="1" spc="-10" dirty="0">
                <a:latin typeface="Arial"/>
                <a:cs typeface="Calibri"/>
              </a:rPr>
              <a:t>:</a:t>
            </a:r>
            <a:endParaRPr lang="en-US" sz="2000" b="1" i="0" u="none" strike="noStrike" kern="1200" cap="none" spc="0" normalizeH="0" baseline="0" noProof="0" dirty="0">
              <a:ln>
                <a:noFill/>
              </a:ln>
              <a:effectLst/>
              <a:uLnTx/>
              <a:uFillTx/>
              <a:latin typeface="Arial"/>
              <a:ea typeface="Calibri"/>
              <a:cs typeface="Calibri"/>
            </a:endParaRPr>
          </a:p>
          <a:p>
            <a:pPr marL="300355" marR="0" lvl="0" indent="-232410" algn="l" defTabSz="914400" rtl="0" eaLnBrk="1" fontAlgn="auto" latinLnBrk="0" hangingPunct="1">
              <a:lnSpc>
                <a:spcPct val="100000"/>
              </a:lnSpc>
              <a:spcBef>
                <a:spcPts val="340"/>
              </a:spcBef>
              <a:spcAft>
                <a:spcPts val="0"/>
              </a:spcAft>
              <a:buClrTx/>
              <a:buSzTx/>
              <a:buFont typeface="Arial"/>
              <a:buChar char="•"/>
              <a:tabLst>
                <a:tab pos="299720" algn="l"/>
                <a:tab pos="300990" algn="l"/>
              </a:tabLst>
              <a:defRPr/>
            </a:pPr>
            <a:r>
              <a:rPr kumimoji="0" lang="en-US" sz="2000" b="1" i="0" u="none" strike="noStrike" kern="1200" cap="none" spc="-10" normalizeH="0" baseline="0" noProof="0" dirty="0">
                <a:ln>
                  <a:noFill/>
                </a:ln>
                <a:effectLst/>
                <a:uLnTx/>
                <a:uFillTx/>
                <a:latin typeface="Arial"/>
                <a:cs typeface="Calibri"/>
              </a:rPr>
              <a:t>Radiation</a:t>
            </a:r>
            <a:r>
              <a:rPr kumimoji="0" lang="en-US" sz="2000" b="1" i="0" u="none" strike="noStrike" kern="1200" cap="none" spc="-15" normalizeH="0" baseline="0" noProof="0" dirty="0">
                <a:ln>
                  <a:noFill/>
                </a:ln>
                <a:effectLst/>
                <a:uLnTx/>
                <a:uFillTx/>
                <a:latin typeface="Arial"/>
                <a:cs typeface="Calibri"/>
              </a:rPr>
              <a:t> </a:t>
            </a:r>
            <a:r>
              <a:rPr kumimoji="0" lang="en-US" sz="2000" b="1" i="0" u="none" strike="noStrike" kern="1200" cap="none" spc="-10" normalizeH="0" baseline="0" noProof="0" dirty="0">
                <a:ln>
                  <a:noFill/>
                </a:ln>
                <a:effectLst/>
                <a:uLnTx/>
                <a:uFillTx/>
                <a:latin typeface="Arial"/>
                <a:cs typeface="Calibri"/>
              </a:rPr>
              <a:t>Carcinogenesis </a:t>
            </a:r>
            <a:r>
              <a:rPr kumimoji="0" lang="en-US" sz="2000" b="0" i="0" u="none" strike="noStrike" kern="1200" cap="none" spc="-10" normalizeH="0" baseline="0" noProof="0" dirty="0">
                <a:ln>
                  <a:noFill/>
                </a:ln>
                <a:effectLst/>
                <a:uLnTx/>
                <a:uFillTx/>
                <a:latin typeface="Arial"/>
                <a:cs typeface="Calibri"/>
              </a:rPr>
              <a:t>(long-term health)</a:t>
            </a:r>
            <a:endParaRPr lang="en-US" sz="2000" b="0" i="0" u="none" strike="noStrike" kern="1200" cap="none" spc="0" normalizeH="0" baseline="0" noProof="0" dirty="0">
              <a:ln>
                <a:noFill/>
              </a:ln>
              <a:effectLst/>
              <a:uLnTx/>
              <a:uFillTx/>
              <a:latin typeface="Arial"/>
              <a:ea typeface="Calibri"/>
              <a:cs typeface="Calibri"/>
            </a:endParaRPr>
          </a:p>
          <a:p>
            <a:pPr marL="300355" marR="0" lvl="0" indent="-232410" algn="l" defTabSz="914400" rtl="0" eaLnBrk="1" fontAlgn="auto" latinLnBrk="0" hangingPunct="1">
              <a:lnSpc>
                <a:spcPct val="100000"/>
              </a:lnSpc>
              <a:spcBef>
                <a:spcPts val="340"/>
              </a:spcBef>
              <a:spcAft>
                <a:spcPts val="0"/>
              </a:spcAft>
              <a:buClrTx/>
              <a:buSzTx/>
              <a:buFont typeface="Arial"/>
              <a:buChar char="•"/>
              <a:tabLst>
                <a:tab pos="299720" algn="l"/>
                <a:tab pos="300990" algn="l"/>
              </a:tabLst>
              <a:defRPr/>
            </a:pPr>
            <a:r>
              <a:rPr kumimoji="0" sz="2000" b="1" i="0" u="none" strike="noStrike" kern="1200" cap="none" spc="-15" normalizeH="0" baseline="0" noProof="0" dirty="0">
                <a:ln>
                  <a:noFill/>
                </a:ln>
                <a:effectLst/>
                <a:uLnTx/>
                <a:uFillTx/>
                <a:latin typeface="Arial"/>
                <a:cs typeface="Calibri"/>
              </a:rPr>
              <a:t>Central </a:t>
            </a:r>
            <a:r>
              <a:rPr kumimoji="0" sz="2000" b="1" i="0" u="none" strike="noStrike" kern="1200" cap="none" spc="-5" normalizeH="0" baseline="0" noProof="0" dirty="0">
                <a:ln>
                  <a:noFill/>
                </a:ln>
                <a:effectLst/>
                <a:uLnTx/>
                <a:uFillTx/>
                <a:latin typeface="Arial"/>
                <a:cs typeface="Calibri"/>
              </a:rPr>
              <a:t>Nervous </a:t>
            </a:r>
            <a:r>
              <a:rPr kumimoji="0" sz="2000" b="1" i="0" u="none" strike="noStrike" kern="1200" cap="none" spc="-20" normalizeH="0" baseline="0" noProof="0" dirty="0">
                <a:ln>
                  <a:noFill/>
                </a:ln>
                <a:effectLst/>
                <a:uLnTx/>
                <a:uFillTx/>
                <a:latin typeface="Arial"/>
                <a:cs typeface="Calibri"/>
              </a:rPr>
              <a:t>System </a:t>
            </a:r>
            <a:r>
              <a:rPr kumimoji="0" sz="2000" b="1" i="0" u="none" strike="noStrike" kern="1200" cap="none" spc="-30" normalizeH="0" baseline="0" noProof="0" dirty="0">
                <a:ln>
                  <a:noFill/>
                </a:ln>
                <a:effectLst/>
                <a:uLnTx/>
                <a:uFillTx/>
                <a:latin typeface="Arial"/>
                <a:cs typeface="Calibri"/>
              </a:rPr>
              <a:t>Effects </a:t>
            </a:r>
            <a:r>
              <a:rPr kumimoji="0" sz="2000" b="0" i="0" u="none" strike="noStrike" kern="1200" cap="none" spc="-5" normalizeH="0" baseline="0" noProof="0" dirty="0">
                <a:ln>
                  <a:noFill/>
                </a:ln>
                <a:effectLst/>
                <a:uLnTx/>
                <a:uFillTx/>
                <a:latin typeface="Arial"/>
                <a:cs typeface="Calibri"/>
              </a:rPr>
              <a:t>– </a:t>
            </a:r>
            <a:r>
              <a:rPr kumimoji="0" sz="2000" b="0" i="0" u="none" strike="noStrike" kern="1200" cap="none" spc="-10" normalizeH="0" baseline="0" noProof="0" dirty="0">
                <a:ln>
                  <a:noFill/>
                </a:ln>
                <a:effectLst/>
                <a:uLnTx/>
                <a:uFillTx/>
                <a:latin typeface="Arial"/>
                <a:cs typeface="Calibri"/>
              </a:rPr>
              <a:t>in</a:t>
            </a:r>
            <a:r>
              <a:rPr kumimoji="0" lang="en-US" sz="2000" b="0" i="0" u="none" strike="noStrike" kern="1200" cap="none" spc="-10" normalizeH="0" baseline="0" noProof="0" dirty="0">
                <a:ln>
                  <a:noFill/>
                </a:ln>
                <a:effectLst/>
                <a:uLnTx/>
                <a:uFillTx/>
                <a:latin typeface="Arial"/>
                <a:cs typeface="Calibri"/>
              </a:rPr>
              <a:t>-</a:t>
            </a:r>
            <a:r>
              <a:rPr kumimoji="0" sz="2000" b="0" i="0" u="none" strike="noStrike" kern="1200" cap="none" spc="-10" normalizeH="0" baseline="0" noProof="0" dirty="0">
                <a:ln>
                  <a:noFill/>
                </a:ln>
                <a:effectLst/>
                <a:uLnTx/>
                <a:uFillTx/>
                <a:latin typeface="Arial"/>
                <a:cs typeface="Calibri"/>
              </a:rPr>
              <a:t>flight </a:t>
            </a:r>
            <a:r>
              <a:rPr kumimoji="0" sz="2000" b="0" i="0" u="none" strike="noStrike" kern="1200" cap="none" spc="-5" normalizeH="0" baseline="0" noProof="0" dirty="0">
                <a:ln>
                  <a:noFill/>
                </a:ln>
                <a:effectLst/>
                <a:uLnTx/>
                <a:uFillTx/>
                <a:latin typeface="Arial"/>
                <a:cs typeface="Calibri"/>
              </a:rPr>
              <a:t>and </a:t>
            </a:r>
            <a:r>
              <a:rPr kumimoji="0" sz="2000" b="0" i="0" u="none" strike="noStrike" kern="1200" cap="none" spc="-10" normalizeH="0" baseline="0" noProof="0" dirty="0">
                <a:ln>
                  <a:noFill/>
                </a:ln>
                <a:effectLst/>
                <a:uLnTx/>
                <a:uFillTx/>
                <a:latin typeface="Arial"/>
                <a:cs typeface="Calibri"/>
              </a:rPr>
              <a:t>post</a:t>
            </a:r>
            <a:r>
              <a:rPr kumimoji="0" sz="2000" b="0" i="0" u="none" strike="noStrike" kern="1200" cap="none" spc="175" normalizeH="0" baseline="0" noProof="0" dirty="0">
                <a:ln>
                  <a:noFill/>
                </a:ln>
                <a:effectLst/>
                <a:uLnTx/>
                <a:uFillTx/>
                <a:latin typeface="Arial"/>
                <a:cs typeface="Calibri"/>
              </a:rPr>
              <a:t> </a:t>
            </a:r>
            <a:r>
              <a:rPr kumimoji="0" sz="2000" b="0" i="0" u="none" strike="noStrike" kern="1200" cap="none" spc="-5" normalizeH="0" baseline="0" noProof="0" dirty="0">
                <a:ln>
                  <a:noFill/>
                </a:ln>
                <a:effectLst/>
                <a:uLnTx/>
                <a:uFillTx/>
                <a:latin typeface="Arial"/>
                <a:cs typeface="Calibri"/>
              </a:rPr>
              <a:t>mission</a:t>
            </a:r>
            <a:endParaRPr sz="2000" b="0" i="0" u="none" strike="noStrike" kern="1200" cap="none" spc="0" normalizeH="0" baseline="0" noProof="0" dirty="0">
              <a:ln>
                <a:noFill/>
              </a:ln>
              <a:effectLst/>
              <a:uLnTx/>
              <a:uFillTx/>
              <a:latin typeface="Arial"/>
              <a:ea typeface="Calibri"/>
              <a:cs typeface="Calibri"/>
            </a:endParaRPr>
          </a:p>
          <a:p>
            <a:pPr marL="300355" marR="0" lvl="0" indent="-232410" algn="l" defTabSz="914400" rtl="0" eaLnBrk="1" fontAlgn="auto" latinLnBrk="0" hangingPunct="1">
              <a:lnSpc>
                <a:spcPct val="100000"/>
              </a:lnSpc>
              <a:spcBef>
                <a:spcPts val="335"/>
              </a:spcBef>
              <a:spcAft>
                <a:spcPts val="0"/>
              </a:spcAft>
              <a:buClrTx/>
              <a:buSzTx/>
              <a:buFont typeface="Arial"/>
              <a:buChar char="•"/>
              <a:tabLst>
                <a:tab pos="299720" algn="l"/>
                <a:tab pos="300990" algn="l"/>
              </a:tabLst>
              <a:defRPr/>
            </a:pPr>
            <a:r>
              <a:rPr kumimoji="0" sz="2000" b="1" i="0" u="none" strike="noStrike" kern="1200" cap="none" spc="-15" normalizeH="0" baseline="0" noProof="0" dirty="0">
                <a:ln>
                  <a:noFill/>
                </a:ln>
                <a:effectLst/>
                <a:uLnTx/>
                <a:uFillTx/>
                <a:latin typeface="Arial"/>
                <a:cs typeface="Calibri"/>
              </a:rPr>
              <a:t>Degenerative </a:t>
            </a:r>
            <a:r>
              <a:rPr kumimoji="0" sz="2000" b="1" i="0" u="none" strike="noStrike" kern="1200" cap="none" spc="-5" normalizeH="0" baseline="0" noProof="0" dirty="0">
                <a:ln>
                  <a:noFill/>
                </a:ln>
                <a:effectLst/>
                <a:uLnTx/>
                <a:uFillTx/>
                <a:latin typeface="Arial"/>
                <a:cs typeface="Calibri"/>
              </a:rPr>
              <a:t>Diseases </a:t>
            </a:r>
            <a:r>
              <a:rPr kumimoji="0" sz="2000" b="0" i="0" u="none" strike="noStrike" kern="1200" cap="none" spc="-5" normalizeH="0" baseline="0" noProof="0" dirty="0">
                <a:ln>
                  <a:noFill/>
                </a:ln>
                <a:effectLst/>
                <a:uLnTx/>
                <a:uFillTx/>
                <a:latin typeface="Arial"/>
                <a:cs typeface="Calibri"/>
              </a:rPr>
              <a:t>– </a:t>
            </a:r>
            <a:r>
              <a:rPr kumimoji="0" sz="2000" b="0" i="0" u="none" strike="noStrike" kern="1200" cap="none" spc="-15" normalizeH="0" baseline="0" noProof="0" dirty="0">
                <a:ln>
                  <a:noFill/>
                </a:ln>
                <a:effectLst/>
                <a:uLnTx/>
                <a:uFillTx/>
                <a:latin typeface="Arial"/>
                <a:cs typeface="Calibri"/>
              </a:rPr>
              <a:t>cardiac </a:t>
            </a:r>
            <a:r>
              <a:rPr kumimoji="0" sz="2000" b="0" i="0" u="none" strike="noStrike" kern="1200" cap="none" spc="-5" normalizeH="0" baseline="0" noProof="0" dirty="0">
                <a:ln>
                  <a:noFill/>
                </a:ln>
                <a:effectLst/>
                <a:uLnTx/>
                <a:uFillTx/>
                <a:latin typeface="Arial"/>
                <a:cs typeface="Calibri"/>
              </a:rPr>
              <a:t>and</a:t>
            </a:r>
            <a:r>
              <a:rPr kumimoji="0" sz="2000" b="0" i="0" u="none" strike="noStrike" kern="1200" cap="none" spc="35" normalizeH="0" baseline="0" noProof="0" dirty="0">
                <a:ln>
                  <a:noFill/>
                </a:ln>
                <a:effectLst/>
                <a:uLnTx/>
                <a:uFillTx/>
                <a:latin typeface="Arial"/>
                <a:cs typeface="Calibri"/>
              </a:rPr>
              <a:t> </a:t>
            </a:r>
            <a:r>
              <a:rPr kumimoji="0" sz="2000" b="0" i="0" u="none" strike="noStrike" kern="1200" cap="none" spc="-10" normalizeH="0" baseline="0" noProof="0" dirty="0">
                <a:ln>
                  <a:noFill/>
                </a:ln>
                <a:effectLst/>
                <a:uLnTx/>
                <a:uFillTx/>
                <a:latin typeface="Arial"/>
                <a:cs typeface="Calibri"/>
              </a:rPr>
              <a:t>vascular</a:t>
            </a:r>
            <a:r>
              <a:rPr kumimoji="0" lang="en-US" sz="2000" b="0" i="0" u="none" strike="noStrike" kern="1200" cap="none" spc="-10" normalizeH="0" baseline="0" noProof="0" dirty="0">
                <a:ln>
                  <a:noFill/>
                </a:ln>
                <a:effectLst/>
                <a:uLnTx/>
                <a:uFillTx/>
                <a:latin typeface="Arial"/>
                <a:cs typeface="Calibri"/>
              </a:rPr>
              <a:t> (Long-term health), </a:t>
            </a:r>
            <a:r>
              <a:rPr kumimoji="0" lang="en-US" sz="2000" b="0" i="0" u="none" strike="sngStrike" kern="1200" cap="none" spc="-10" normalizeH="0" baseline="0" noProof="0" dirty="0">
                <a:ln>
                  <a:noFill/>
                </a:ln>
                <a:effectLst/>
                <a:uLnTx/>
                <a:uFillTx/>
                <a:latin typeface="Arial"/>
                <a:cs typeface="Calibri"/>
              </a:rPr>
              <a:t>cataracts</a:t>
            </a:r>
          </a:p>
          <a:p>
            <a:pPr marL="300355" marR="0" lvl="0" indent="-232410" algn="l" defTabSz="914400" rtl="0" eaLnBrk="1" fontAlgn="auto" latinLnBrk="0" hangingPunct="1">
              <a:lnSpc>
                <a:spcPct val="100000"/>
              </a:lnSpc>
              <a:spcBef>
                <a:spcPts val="335"/>
              </a:spcBef>
              <a:spcAft>
                <a:spcPts val="0"/>
              </a:spcAft>
              <a:buClrTx/>
              <a:buSzTx/>
              <a:buFont typeface="Arial"/>
              <a:buChar char="•"/>
              <a:tabLst>
                <a:tab pos="299720" algn="l"/>
                <a:tab pos="300990" algn="l"/>
              </a:tabLst>
              <a:defRPr/>
            </a:pPr>
            <a:r>
              <a:rPr lang="en-US" sz="2000" strike="sngStrike" spc="-10" dirty="0">
                <a:latin typeface="Arial"/>
                <a:ea typeface="Calibri"/>
                <a:cs typeface="Calibri"/>
              </a:rPr>
              <a:t>Acute Radiation Syndrome</a:t>
            </a:r>
          </a:p>
        </p:txBody>
      </p:sp>
      <p:sp>
        <p:nvSpPr>
          <p:cNvPr id="11" name="object 5">
            <a:extLst>
              <a:ext uri="{FF2B5EF4-FFF2-40B4-BE49-F238E27FC236}">
                <a16:creationId xmlns:a16="http://schemas.microsoft.com/office/drawing/2014/main" id="{7DF1DBEE-B5DA-159A-3FDD-AE0F50A1068D}"/>
              </a:ext>
            </a:extLst>
          </p:cNvPr>
          <p:cNvSpPr txBox="1"/>
          <p:nvPr/>
        </p:nvSpPr>
        <p:spPr>
          <a:xfrm>
            <a:off x="288101" y="6186277"/>
            <a:ext cx="3032642" cy="421640"/>
          </a:xfrm>
          <a:prstGeom prst="rect">
            <a:avLst/>
          </a:prstGeom>
        </p:spPr>
        <p:txBody>
          <a:bodyPr vert="horz" wrap="square" lIns="0" tIns="12065" rIns="0" bIns="0" rtlCol="0" anchor="t">
            <a:spAutoFit/>
          </a:bodyPr>
          <a:lstStyle/>
          <a:p>
            <a:pPr marL="166370" marR="5080" lvl="0" indent="-154305" algn="l" defTabSz="914400" rtl="0" eaLnBrk="1" fontAlgn="auto" latinLnBrk="0" hangingPunct="1">
              <a:lnSpc>
                <a:spcPct val="100000"/>
              </a:lnSpc>
              <a:spcBef>
                <a:spcPts val="95"/>
              </a:spcBef>
              <a:spcAft>
                <a:spcPts val="0"/>
              </a:spcAft>
              <a:buClrTx/>
              <a:buSzTx/>
              <a:buFontTx/>
              <a:buNone/>
              <a:tabLst/>
              <a:defRPr/>
            </a:pPr>
            <a:r>
              <a:rPr kumimoji="0" sz="1300" b="1" i="1" u="none" strike="noStrike" kern="1200" cap="none" spc="0" normalizeH="0" baseline="0" noProof="0" dirty="0">
                <a:ln>
                  <a:noFill/>
                </a:ln>
                <a:solidFill>
                  <a:srgbClr val="0000FD"/>
                </a:solidFill>
                <a:effectLst/>
                <a:uLnTx/>
                <a:uFillTx/>
                <a:latin typeface="Arial"/>
                <a:cs typeface="Gill Sans MT"/>
              </a:rPr>
              <a:t>DNA </a:t>
            </a:r>
            <a:r>
              <a:rPr kumimoji="0" sz="1300" b="1" i="1" u="none" strike="noStrike" kern="1200" cap="none" spc="-5" normalizeH="0" baseline="0" noProof="0" dirty="0">
                <a:ln>
                  <a:noFill/>
                </a:ln>
                <a:solidFill>
                  <a:srgbClr val="0000FD"/>
                </a:solidFill>
                <a:effectLst/>
                <a:uLnTx/>
                <a:uFillTx/>
                <a:latin typeface="Arial"/>
                <a:cs typeface="Gill Sans MT"/>
              </a:rPr>
              <a:t>Damage in Cells: Space </a:t>
            </a:r>
            <a:r>
              <a:rPr kumimoji="0" sz="1300" b="1" i="1" u="none" strike="noStrike" kern="1200" cap="none" spc="-10" normalizeH="0" baseline="0" noProof="0" dirty="0">
                <a:ln>
                  <a:noFill/>
                </a:ln>
                <a:solidFill>
                  <a:srgbClr val="0000FD"/>
                </a:solidFill>
                <a:effectLst/>
                <a:uLnTx/>
                <a:uFillTx/>
                <a:latin typeface="Arial"/>
                <a:cs typeface="Gill Sans MT"/>
              </a:rPr>
              <a:t>radiation  </a:t>
            </a:r>
            <a:r>
              <a:rPr kumimoji="0" sz="1300" b="1" i="1" u="none" strike="noStrike" kern="1200" cap="none" spc="-5" normalizeH="0" baseline="0" noProof="0" dirty="0">
                <a:ln>
                  <a:noFill/>
                </a:ln>
                <a:solidFill>
                  <a:srgbClr val="0000FD"/>
                </a:solidFill>
                <a:effectLst/>
                <a:uLnTx/>
                <a:uFillTx/>
                <a:latin typeface="Arial"/>
                <a:cs typeface="Gill Sans MT"/>
              </a:rPr>
              <a:t>(HZE) dense ionizing </a:t>
            </a:r>
            <a:r>
              <a:rPr kumimoji="0" sz="1300" b="1" i="1" u="none" strike="noStrike" kern="1200" cap="none" spc="0" normalizeH="0" baseline="0" noProof="0" dirty="0">
                <a:ln>
                  <a:noFill/>
                </a:ln>
                <a:solidFill>
                  <a:srgbClr val="0000FD"/>
                </a:solidFill>
                <a:effectLst/>
                <a:uLnTx/>
                <a:uFillTx/>
                <a:latin typeface="Arial"/>
                <a:cs typeface="Gill Sans MT"/>
              </a:rPr>
              <a:t>particle</a:t>
            </a:r>
            <a:r>
              <a:rPr kumimoji="0" sz="1300" b="1" i="1" u="none" strike="noStrike" kern="1200" cap="none" spc="10" normalizeH="0" baseline="0" noProof="0" dirty="0">
                <a:ln>
                  <a:noFill/>
                </a:ln>
                <a:solidFill>
                  <a:srgbClr val="0000FD"/>
                </a:solidFill>
                <a:effectLst/>
                <a:uLnTx/>
                <a:uFillTx/>
                <a:latin typeface="Arial"/>
                <a:cs typeface="Gill Sans MT"/>
              </a:rPr>
              <a:t> </a:t>
            </a:r>
            <a:r>
              <a:rPr kumimoji="0" sz="1300" b="1" i="1" u="none" strike="noStrike" kern="1200" cap="none" spc="-10" normalizeH="0" baseline="0" noProof="0" dirty="0">
                <a:ln>
                  <a:noFill/>
                </a:ln>
                <a:solidFill>
                  <a:srgbClr val="0000FD"/>
                </a:solidFill>
                <a:effectLst/>
                <a:uLnTx/>
                <a:uFillTx/>
                <a:latin typeface="Arial"/>
                <a:cs typeface="Gill Sans MT"/>
              </a:rPr>
              <a:t>track</a:t>
            </a:r>
            <a:endParaRPr lang="en-US" sz="1300" b="0" i="0" u="none" strike="noStrike" kern="1200" cap="none" spc="0" normalizeH="0" baseline="0" noProof="0" dirty="0">
              <a:ln>
                <a:noFill/>
              </a:ln>
              <a:solidFill>
                <a:srgbClr val="0000FD"/>
              </a:solidFill>
              <a:effectLst/>
              <a:uLnTx/>
              <a:uFillTx/>
              <a:latin typeface="Arial"/>
              <a:cs typeface="Gill Sans MT"/>
            </a:endParaRPr>
          </a:p>
        </p:txBody>
      </p:sp>
      <p:sp>
        <p:nvSpPr>
          <p:cNvPr id="13" name="object 8">
            <a:extLst>
              <a:ext uri="{FF2B5EF4-FFF2-40B4-BE49-F238E27FC236}">
                <a16:creationId xmlns:a16="http://schemas.microsoft.com/office/drawing/2014/main" id="{F3685B31-03D0-FD3D-149A-0884C7395F20}"/>
              </a:ext>
            </a:extLst>
          </p:cNvPr>
          <p:cNvSpPr/>
          <p:nvPr/>
        </p:nvSpPr>
        <p:spPr>
          <a:xfrm>
            <a:off x="254833" y="3365283"/>
            <a:ext cx="3205268" cy="2756697"/>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893A257A-438C-CA79-12D6-EBE102420774}"/>
              </a:ext>
            </a:extLst>
          </p:cNvPr>
          <p:cNvSpPr txBox="1"/>
          <p:nvPr/>
        </p:nvSpPr>
        <p:spPr>
          <a:xfrm>
            <a:off x="3460101" y="3928023"/>
            <a:ext cx="3379860" cy="1631216"/>
          </a:xfrm>
          <a:prstGeom prst="rect">
            <a:avLst/>
          </a:prstGeom>
          <a:noFill/>
        </p:spPr>
        <p:txBody>
          <a:bodyPr wrap="square" lIns="91440" tIns="45720" rIns="91440" bIns="45720" anchor="t">
            <a:spAutoFit/>
          </a:bodyPr>
          <a:lstStyle/>
          <a:p>
            <a:pPr marL="457200" lvl="1" indent="-290195">
              <a:defRPr/>
            </a:pPr>
            <a:r>
              <a:rPr lang="en-US" sz="2000" dirty="0">
                <a:latin typeface="+mn-lt"/>
              </a:rPr>
              <a:t>GCR composition</a:t>
            </a:r>
            <a:endParaRPr lang="en-US" sz="2000" dirty="0">
              <a:latin typeface="+mn-lt"/>
              <a:ea typeface="Calibri"/>
              <a:cs typeface="Calibri"/>
            </a:endParaRPr>
          </a:p>
          <a:p>
            <a:pPr marL="747395" lvl="2" indent="-290195">
              <a:defRPr/>
            </a:pPr>
            <a:r>
              <a:rPr lang="en-US" sz="2000" dirty="0">
                <a:latin typeface="+mn-lt"/>
              </a:rPr>
              <a:t>87% protons</a:t>
            </a:r>
            <a:endParaRPr lang="en-US" sz="2000" dirty="0">
              <a:latin typeface="+mn-lt"/>
              <a:ea typeface="Calibri"/>
              <a:cs typeface="Calibri"/>
            </a:endParaRPr>
          </a:p>
          <a:p>
            <a:pPr marL="747395" lvl="2" indent="-290195">
              <a:defRPr/>
            </a:pPr>
            <a:r>
              <a:rPr lang="en-US" sz="2000" dirty="0">
                <a:latin typeface="+mn-lt"/>
              </a:rPr>
              <a:t>12% helium</a:t>
            </a:r>
            <a:endParaRPr lang="en-US" sz="2000" dirty="0">
              <a:latin typeface="+mn-lt"/>
              <a:ea typeface="Calibri"/>
              <a:cs typeface="Calibri"/>
            </a:endParaRPr>
          </a:p>
          <a:p>
            <a:pPr marL="747395" lvl="2" indent="-290195">
              <a:defRPr/>
            </a:pPr>
            <a:r>
              <a:rPr lang="en-US" sz="2000" dirty="0">
                <a:latin typeface="+mn-lt"/>
              </a:rPr>
              <a:t>1% High charge &amp; energy (HZE) ions  Z&gt;2</a:t>
            </a:r>
            <a:endParaRPr lang="en-US" sz="2000" dirty="0">
              <a:latin typeface="+mn-lt"/>
              <a:ea typeface="Calibri"/>
              <a:cs typeface="Calibri"/>
            </a:endParaRPr>
          </a:p>
        </p:txBody>
      </p:sp>
      <p:pic>
        <p:nvPicPr>
          <p:cNvPr id="21" name="Picture 20">
            <a:extLst>
              <a:ext uri="{FF2B5EF4-FFF2-40B4-BE49-F238E27FC236}">
                <a16:creationId xmlns:a16="http://schemas.microsoft.com/office/drawing/2014/main" id="{B8EC1FD2-34E0-BEF0-ACD9-4B61F959FB48}"/>
              </a:ext>
            </a:extLst>
          </p:cNvPr>
          <p:cNvPicPr>
            <a:picLocks noChangeAspect="1"/>
          </p:cNvPicPr>
          <p:nvPr/>
        </p:nvPicPr>
        <p:blipFill>
          <a:blip r:embed="rId3"/>
          <a:stretch>
            <a:fillRect/>
          </a:stretch>
        </p:blipFill>
        <p:spPr>
          <a:xfrm>
            <a:off x="9750844" y="2334628"/>
            <a:ext cx="1854368" cy="484272"/>
          </a:xfrm>
          <a:prstGeom prst="rect">
            <a:avLst/>
          </a:prstGeom>
        </p:spPr>
      </p:pic>
      <p:sp>
        <p:nvSpPr>
          <p:cNvPr id="22" name="Text Box 1028">
            <a:extLst>
              <a:ext uri="{FF2B5EF4-FFF2-40B4-BE49-F238E27FC236}">
                <a16:creationId xmlns:a16="http://schemas.microsoft.com/office/drawing/2014/main" id="{3B7215EC-1D8D-A251-E83D-95DEEA107FB0}"/>
              </a:ext>
            </a:extLst>
          </p:cNvPr>
          <p:cNvSpPr txBox="1">
            <a:spLocks noChangeArrowheads="1"/>
          </p:cNvSpPr>
          <p:nvPr/>
        </p:nvSpPr>
        <p:spPr bwMode="auto">
          <a:xfrm rot="5400000">
            <a:off x="10957754" y="3324841"/>
            <a:ext cx="11560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1200" b="1">
                <a:latin typeface="Arial"/>
                <a:cs typeface="Arial"/>
              </a:rPr>
              <a:t>Gamma Rays</a:t>
            </a:r>
            <a:endParaRPr lang="en-US" sz="1200" b="1">
              <a:cs typeface="Arial"/>
            </a:endParaRPr>
          </a:p>
        </p:txBody>
      </p:sp>
      <p:sp>
        <p:nvSpPr>
          <p:cNvPr id="23" name="Text Box 1028">
            <a:extLst>
              <a:ext uri="{FF2B5EF4-FFF2-40B4-BE49-F238E27FC236}">
                <a16:creationId xmlns:a16="http://schemas.microsoft.com/office/drawing/2014/main" id="{8182AA72-B518-DC1D-6FC9-635B015C5C13}"/>
              </a:ext>
            </a:extLst>
          </p:cNvPr>
          <p:cNvSpPr txBox="1">
            <a:spLocks noChangeArrowheads="1"/>
          </p:cNvSpPr>
          <p:nvPr/>
        </p:nvSpPr>
        <p:spPr bwMode="auto">
          <a:xfrm rot="5400000">
            <a:off x="10956151" y="5069420"/>
            <a:ext cx="1159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1200" b="1">
                <a:latin typeface="Arial"/>
                <a:cs typeface="Arial"/>
              </a:rPr>
              <a:t>Iron Particles</a:t>
            </a:r>
            <a:endParaRPr lang="en-US"/>
          </a:p>
        </p:txBody>
      </p:sp>
      <p:sp>
        <p:nvSpPr>
          <p:cNvPr id="2" name="Slide Number Placeholder 1">
            <a:extLst>
              <a:ext uri="{FF2B5EF4-FFF2-40B4-BE49-F238E27FC236}">
                <a16:creationId xmlns:a16="http://schemas.microsoft.com/office/drawing/2014/main" id="{16258998-20A1-EF72-D309-6948463C42C9}"/>
              </a:ext>
            </a:extLst>
          </p:cNvPr>
          <p:cNvSpPr>
            <a:spLocks noGrp="1"/>
          </p:cNvSpPr>
          <p:nvPr>
            <p:ph type="sldNum" sz="quarter" idx="12"/>
          </p:nvPr>
        </p:nvSpPr>
        <p:spPr/>
        <p:txBody>
          <a:bodyPr/>
          <a:lstStyle/>
          <a:p>
            <a:fld id="{6D3ACF3B-4A73-463E-A8D6-08F4A16133AF}" type="slidenum">
              <a:rPr lang="en-US" smtClean="0"/>
              <a:t>8</a:t>
            </a:fld>
            <a:endParaRPr lang="en-US"/>
          </a:p>
        </p:txBody>
      </p:sp>
      <p:pic>
        <p:nvPicPr>
          <p:cNvPr id="3" name="Picture 1">
            <a:extLst>
              <a:ext uri="{FF2B5EF4-FFF2-40B4-BE49-F238E27FC236}">
                <a16:creationId xmlns:a16="http://schemas.microsoft.com/office/drawing/2014/main" id="{6496FF3B-881A-4535-E446-6C91616EA2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67228" y="964651"/>
            <a:ext cx="4724772" cy="575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D9158ECE-A173-1042-705B-D4795CCACBB8}"/>
              </a:ext>
            </a:extLst>
          </p:cNvPr>
          <p:cNvSpPr>
            <a:spLocks noChangeArrowheads="1"/>
          </p:cNvSpPr>
          <p:nvPr/>
        </p:nvSpPr>
        <p:spPr bwMode="auto">
          <a:xfrm>
            <a:off x="10997442" y="6607806"/>
            <a:ext cx="1194558" cy="231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907" b="1" i="1" dirty="0">
                <a:latin typeface="TimesNewRomanPS-ItalicMT"/>
              </a:rPr>
              <a:t>Life </a:t>
            </a:r>
            <a:r>
              <a:rPr lang="en-US" altLang="en-US" sz="907" b="1" dirty="0">
                <a:latin typeface="TimesNewRomanPS-BoldMT"/>
              </a:rPr>
              <a:t>2014</a:t>
            </a:r>
            <a:r>
              <a:rPr lang="en-US" altLang="en-US" sz="907" b="1" dirty="0">
                <a:latin typeface="TimesNewRomanPSMT"/>
              </a:rPr>
              <a:t>, </a:t>
            </a:r>
            <a:r>
              <a:rPr lang="en-US" altLang="en-US" sz="907" b="1" i="1" dirty="0">
                <a:latin typeface="TimesNewRomanPS-ItalicMT"/>
              </a:rPr>
              <a:t>4</a:t>
            </a:r>
            <a:r>
              <a:rPr lang="en-US" altLang="en-US" sz="907" b="1" dirty="0">
                <a:latin typeface="TimesNewRomanPSMT"/>
              </a:rPr>
              <a:t>, 491-510</a:t>
            </a:r>
            <a:endParaRPr lang="en-US" altLang="en-US" sz="907" b="1" dirty="0"/>
          </a:p>
        </p:txBody>
      </p:sp>
    </p:spTree>
    <p:extLst>
      <p:ext uri="{BB962C8B-B14F-4D97-AF65-F5344CB8AC3E}">
        <p14:creationId xmlns:p14="http://schemas.microsoft.com/office/powerpoint/2010/main" val="3112706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7ECA2-F7C9-6F82-6506-1FC293291B48}"/>
              </a:ext>
            </a:extLst>
          </p:cNvPr>
          <p:cNvSpPr>
            <a:spLocks noGrp="1"/>
          </p:cNvSpPr>
          <p:nvPr>
            <p:ph type="sldNum" sz="quarter" idx="12"/>
          </p:nvPr>
        </p:nvSpPr>
        <p:spPr/>
        <p:txBody>
          <a:bodyPr/>
          <a:lstStyle/>
          <a:p>
            <a:fld id="{6D3ACF3B-4A73-463E-A8D6-08F4A16133AF}" type="slidenum">
              <a:rPr lang="en-US" smtClean="0"/>
              <a:t>9</a:t>
            </a:fld>
            <a:endParaRPr lang="en-US"/>
          </a:p>
        </p:txBody>
      </p:sp>
      <p:pic>
        <p:nvPicPr>
          <p:cNvPr id="4" name="Picture 3">
            <a:extLst>
              <a:ext uri="{FF2B5EF4-FFF2-40B4-BE49-F238E27FC236}">
                <a16:creationId xmlns:a16="http://schemas.microsoft.com/office/drawing/2014/main" id="{F64F09D1-CD9C-0A9E-848D-4A9EE9B0FDC9}"/>
              </a:ext>
            </a:extLst>
          </p:cNvPr>
          <p:cNvPicPr>
            <a:picLocks noChangeAspect="1"/>
          </p:cNvPicPr>
          <p:nvPr/>
        </p:nvPicPr>
        <p:blipFill>
          <a:blip r:embed="rId2"/>
          <a:srcRect l="61538" t="38921" r="469" b="9363"/>
          <a:stretch>
            <a:fillRect/>
          </a:stretch>
        </p:blipFill>
        <p:spPr>
          <a:xfrm>
            <a:off x="7856337" y="1251699"/>
            <a:ext cx="4208138" cy="2769356"/>
          </a:xfrm>
          <a:prstGeom prst="rect">
            <a:avLst/>
          </a:prstGeom>
        </p:spPr>
      </p:pic>
      <p:sp>
        <p:nvSpPr>
          <p:cNvPr id="5" name="Title 1">
            <a:extLst>
              <a:ext uri="{FF2B5EF4-FFF2-40B4-BE49-F238E27FC236}">
                <a16:creationId xmlns:a16="http://schemas.microsoft.com/office/drawing/2014/main" id="{C391E843-D45E-535D-D962-A7B0CD19C6B9}"/>
              </a:ext>
            </a:extLst>
          </p:cNvPr>
          <p:cNvSpPr txBox="1">
            <a:spLocks/>
          </p:cNvSpPr>
          <p:nvPr/>
        </p:nvSpPr>
        <p:spPr>
          <a:xfrm>
            <a:off x="740819" y="4871"/>
            <a:ext cx="10584180" cy="861219"/>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The Space Radiation Protection Challenge</a:t>
            </a:r>
            <a:endParaRPr lang="en-US"/>
          </a:p>
        </p:txBody>
      </p:sp>
      <p:sp>
        <p:nvSpPr>
          <p:cNvPr id="9" name="TextBox 8">
            <a:extLst>
              <a:ext uri="{FF2B5EF4-FFF2-40B4-BE49-F238E27FC236}">
                <a16:creationId xmlns:a16="http://schemas.microsoft.com/office/drawing/2014/main" id="{246C56F2-CD47-971C-79A6-C9A83A9130B6}"/>
              </a:ext>
            </a:extLst>
          </p:cNvPr>
          <p:cNvSpPr txBox="1"/>
          <p:nvPr/>
        </p:nvSpPr>
        <p:spPr>
          <a:xfrm>
            <a:off x="67564" y="573093"/>
            <a:ext cx="11383617" cy="5813899"/>
          </a:xfrm>
          <a:prstGeom prst="rect">
            <a:avLst/>
          </a:prstGeom>
          <a:noFill/>
        </p:spPr>
        <p:txBody>
          <a:bodyPr wrap="square" lIns="91440" tIns="45720" rIns="91440" bIns="45720" anchor="t">
            <a:spAutoFit/>
          </a:bodyPr>
          <a:lstStyle/>
          <a:p>
            <a:pPr marL="285750" indent="-285750">
              <a:buFont typeface="Arial"/>
              <a:buChar char="•"/>
              <a:tabLst>
                <a:tab pos="457200" algn="l"/>
              </a:tabLst>
            </a:pPr>
            <a:endParaRPr lang="en-US" b="1" dirty="0">
              <a:latin typeface="Times New Roman"/>
              <a:ea typeface="Calibri"/>
              <a:cs typeface="Arial"/>
            </a:endParaRPr>
          </a:p>
          <a:p>
            <a:pPr>
              <a:tabLst>
                <a:tab pos="457200" algn="l"/>
              </a:tabLst>
            </a:pPr>
            <a:r>
              <a:rPr lang="en-US" sz="2400" b="1" dirty="0">
                <a:solidFill>
                  <a:srgbClr val="0000FD"/>
                </a:solidFill>
                <a:latin typeface="Arial"/>
                <a:ea typeface="Calibri"/>
                <a:cs typeface="Arial"/>
              </a:rPr>
              <a:t>Traditional terrestrial protection strategies fall short in space:</a:t>
            </a:r>
          </a:p>
          <a:p>
            <a:pPr marL="800100" lvl="1" indent="-342900">
              <a:buFont typeface="Arial"/>
              <a:buChar char="•"/>
              <a:tabLst>
                <a:tab pos="457200" algn="l"/>
              </a:tabLst>
            </a:pPr>
            <a:r>
              <a:rPr lang="en-US" sz="2400" dirty="0">
                <a:latin typeface="Arial"/>
                <a:ea typeface="Calibri"/>
                <a:cs typeface="Arial"/>
              </a:rPr>
              <a:t>Time</a:t>
            </a:r>
          </a:p>
          <a:p>
            <a:pPr marL="1257300" lvl="2" indent="-342900">
              <a:buFont typeface="Arial"/>
              <a:buChar char="•"/>
              <a:tabLst>
                <a:tab pos="457200" algn="l"/>
              </a:tabLst>
            </a:pPr>
            <a:r>
              <a:rPr lang="en-US" sz="2400" dirty="0">
                <a:solidFill>
                  <a:srgbClr val="000000"/>
                </a:solidFill>
                <a:latin typeface="Arial"/>
                <a:ea typeface="Calibri"/>
                <a:cs typeface="Arial"/>
              </a:rPr>
              <a:t>At some point you will always reach a limit</a:t>
            </a:r>
          </a:p>
          <a:p>
            <a:pPr marL="800100" lvl="1" indent="-342900">
              <a:buFont typeface="Arial"/>
              <a:buChar char="•"/>
              <a:tabLst>
                <a:tab pos="457200" algn="l"/>
              </a:tabLst>
            </a:pPr>
            <a:r>
              <a:rPr lang="en-US" sz="2400" dirty="0">
                <a:solidFill>
                  <a:srgbClr val="000000"/>
                </a:solidFill>
                <a:latin typeface="Arial"/>
                <a:ea typeface="Calibri"/>
                <a:cs typeface="Arial"/>
              </a:rPr>
              <a:t>Distance</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r>
              <a:rPr lang="en-US" sz="2400" dirty="0">
                <a:solidFill>
                  <a:srgbClr val="000000"/>
                </a:solidFill>
                <a:latin typeface="Arial"/>
                <a:ea typeface="Calibri"/>
                <a:cs typeface="Arial"/>
              </a:rPr>
              <a:t>There is no point source to move away from</a:t>
            </a:r>
            <a:endParaRPr lang="en-US" sz="2400" dirty="0">
              <a:solidFill>
                <a:srgbClr val="000000"/>
              </a:solidFill>
              <a:latin typeface="Arial"/>
              <a:ea typeface="Calibri" panose="020F0502020204030204" pitchFamily="34" charset="0"/>
              <a:cs typeface="Arial"/>
            </a:endParaRPr>
          </a:p>
          <a:p>
            <a:pPr marL="800100" lvl="1" indent="-342900">
              <a:buFont typeface="Arial"/>
              <a:buChar char="•"/>
              <a:tabLst>
                <a:tab pos="457200" algn="l"/>
              </a:tabLst>
            </a:pPr>
            <a:r>
              <a:rPr lang="en-US" sz="2400" dirty="0">
                <a:solidFill>
                  <a:srgbClr val="000000"/>
                </a:solidFill>
                <a:latin typeface="Arial"/>
                <a:ea typeface="Calibri"/>
                <a:cs typeface="Arial"/>
              </a:rPr>
              <a:t>Shielding</a:t>
            </a:r>
          </a:p>
          <a:p>
            <a:pPr marL="1257300" lvl="2" indent="-342900">
              <a:buFont typeface="Arial"/>
              <a:buChar char="•"/>
              <a:tabLst>
                <a:tab pos="457200" algn="l"/>
              </a:tabLst>
            </a:pPr>
            <a:r>
              <a:rPr lang="en-US" sz="2400" dirty="0">
                <a:solidFill>
                  <a:srgbClr val="000000"/>
                </a:solidFill>
                <a:latin typeface="Arial"/>
                <a:ea typeface="Calibri"/>
                <a:cs typeface="Arial"/>
              </a:rPr>
              <a:t>Energetic particles are penetrating</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r>
              <a:rPr lang="en-US" sz="2400" dirty="0">
                <a:solidFill>
                  <a:srgbClr val="000000"/>
                </a:solidFill>
                <a:latin typeface="Arial"/>
                <a:ea typeface="Calibri"/>
                <a:cs typeface="Arial"/>
              </a:rPr>
              <a:t>Secondary particles</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endParaRPr lang="en-US" sz="2400" dirty="0">
              <a:solidFill>
                <a:srgbClr val="000000"/>
              </a:solidFill>
              <a:latin typeface="Arial"/>
              <a:ea typeface="Calibri"/>
              <a:cs typeface="Arial"/>
            </a:endParaRPr>
          </a:p>
          <a:p>
            <a:pPr>
              <a:tabLst>
                <a:tab pos="457200" algn="l"/>
              </a:tabLst>
            </a:pPr>
            <a:r>
              <a:rPr lang="en-US" sz="2400" b="1" dirty="0">
                <a:solidFill>
                  <a:srgbClr val="0000FD"/>
                </a:solidFill>
                <a:latin typeface="Arial"/>
                <a:ea typeface="Calibri"/>
                <a:cs typeface="Arial"/>
              </a:rPr>
              <a:t>NASA is exploring other protection strategies:</a:t>
            </a:r>
            <a:endParaRPr lang="en-US" sz="2400" dirty="0">
              <a:solidFill>
                <a:srgbClr val="0000FD"/>
              </a:solidFill>
              <a:latin typeface="Arial"/>
              <a:ea typeface="Calibri" panose="020F0502020204030204" pitchFamily="34" charset="0"/>
              <a:cs typeface="Arial"/>
            </a:endParaRPr>
          </a:p>
          <a:p>
            <a:pPr marL="685800" lvl="1" indent="-228600">
              <a:lnSpc>
                <a:spcPct val="90000"/>
              </a:lnSpc>
              <a:spcBef>
                <a:spcPts val="1000"/>
              </a:spcBef>
              <a:buFont typeface="Arial,Sans-Serif"/>
              <a:buChar char="•"/>
              <a:tabLst>
                <a:tab pos="457200" algn="l"/>
              </a:tabLst>
            </a:pPr>
            <a:r>
              <a:rPr lang="en-US" sz="2400" dirty="0">
                <a:solidFill>
                  <a:srgbClr val="000000"/>
                </a:solidFill>
                <a:latin typeface="Arial"/>
                <a:ea typeface="Calibri"/>
                <a:cs typeface="Arial"/>
              </a:rPr>
              <a:t>Individualized risk characterization</a:t>
            </a:r>
            <a:endParaRPr lang="en-US" sz="2400" b="1" dirty="0">
              <a:solidFill>
                <a:srgbClr val="000000"/>
              </a:solidFill>
              <a:latin typeface="Arial"/>
              <a:ea typeface="Calibri" panose="020F0502020204030204" pitchFamily="34" charset="0"/>
              <a:cs typeface="Arial"/>
            </a:endParaRPr>
          </a:p>
          <a:p>
            <a:pPr marL="685800" lvl="1" indent="-228600">
              <a:lnSpc>
                <a:spcPct val="90000"/>
              </a:lnSpc>
              <a:spcBef>
                <a:spcPts val="1000"/>
              </a:spcBef>
              <a:buFont typeface="Arial,Sans-Serif"/>
              <a:buChar char="•"/>
              <a:tabLst>
                <a:tab pos="457200" algn="l"/>
              </a:tabLst>
            </a:pPr>
            <a:r>
              <a:rPr lang="en-US" sz="2400" dirty="0">
                <a:solidFill>
                  <a:srgbClr val="000000"/>
                </a:solidFill>
                <a:latin typeface="Arial"/>
                <a:ea typeface="Calibri"/>
                <a:cs typeface="Arial"/>
              </a:rPr>
              <a:t>Health surveillance including early disease detection</a:t>
            </a:r>
            <a:endParaRPr lang="en-US" sz="2400" dirty="0">
              <a:solidFill>
                <a:srgbClr val="000000"/>
              </a:solidFill>
              <a:latin typeface="Arial"/>
              <a:ea typeface="Calibri" panose="020F0502020204030204" pitchFamily="34" charset="0"/>
              <a:cs typeface="Arial"/>
            </a:endParaRPr>
          </a:p>
          <a:p>
            <a:pPr marL="685800" lvl="1" indent="-228600">
              <a:lnSpc>
                <a:spcPct val="90000"/>
              </a:lnSpc>
              <a:spcBef>
                <a:spcPts val="1000"/>
              </a:spcBef>
              <a:buFont typeface="Arial,Sans-Serif"/>
              <a:buChar char="•"/>
              <a:tabLst>
                <a:tab pos="457200" algn="l"/>
              </a:tabLst>
            </a:pPr>
            <a:r>
              <a:rPr lang="en-US" sz="2400" dirty="0">
                <a:solidFill>
                  <a:srgbClr val="000000"/>
                </a:solidFill>
                <a:latin typeface="Arial"/>
                <a:ea typeface="Calibri"/>
                <a:cs typeface="Arial"/>
              </a:rPr>
              <a:t>Compound-based countermeasures</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r>
              <a:rPr lang="en-US" sz="2400" dirty="0">
                <a:solidFill>
                  <a:srgbClr val="000000"/>
                </a:solidFill>
                <a:latin typeface="Arial"/>
                <a:ea typeface="Calibri" panose="020F0502020204030204" pitchFamily="34" charset="0"/>
                <a:cs typeface="Arial"/>
              </a:rPr>
              <a:t>Biomarkers</a:t>
            </a:r>
          </a:p>
        </p:txBody>
      </p:sp>
      <p:pic>
        <p:nvPicPr>
          <p:cNvPr id="10" name="Picture 9">
            <a:extLst>
              <a:ext uri="{FF2B5EF4-FFF2-40B4-BE49-F238E27FC236}">
                <a16:creationId xmlns:a16="http://schemas.microsoft.com/office/drawing/2014/main" id="{7DC98442-8F00-89CA-4F96-0537C9DD7D2A}"/>
              </a:ext>
            </a:extLst>
          </p:cNvPr>
          <p:cNvPicPr>
            <a:picLocks noChangeAspect="1"/>
          </p:cNvPicPr>
          <p:nvPr/>
        </p:nvPicPr>
        <p:blipFill>
          <a:blip r:embed="rId2"/>
          <a:srcRect l="2756" t="39888" r="92653" b="47168"/>
          <a:stretch>
            <a:fillRect/>
          </a:stretch>
        </p:blipFill>
        <p:spPr>
          <a:xfrm>
            <a:off x="67564" y="1810159"/>
            <a:ext cx="508471" cy="693189"/>
          </a:xfrm>
          <a:prstGeom prst="rect">
            <a:avLst/>
          </a:prstGeom>
        </p:spPr>
      </p:pic>
      <p:sp>
        <p:nvSpPr>
          <p:cNvPr id="3" name="Rectangle 2">
            <a:extLst>
              <a:ext uri="{FF2B5EF4-FFF2-40B4-BE49-F238E27FC236}">
                <a16:creationId xmlns:a16="http://schemas.microsoft.com/office/drawing/2014/main" id="{9789CDE0-38C9-AC74-405B-DA07C136BD1B}"/>
              </a:ext>
            </a:extLst>
          </p:cNvPr>
          <p:cNvSpPr/>
          <p:nvPr/>
        </p:nvSpPr>
        <p:spPr>
          <a:xfrm>
            <a:off x="151763" y="4579283"/>
            <a:ext cx="8273164" cy="1705624"/>
          </a:xfrm>
          <a:prstGeom prst="rect">
            <a:avLst/>
          </a:prstGeom>
          <a:noFill/>
          <a:ln w="57150">
            <a:solidFill>
              <a:srgbClr val="FF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324F0A0-C492-AAC9-30FF-3BFDA1E7A850}"/>
              </a:ext>
            </a:extLst>
          </p:cNvPr>
          <p:cNvSpPr txBox="1"/>
          <p:nvPr/>
        </p:nvSpPr>
        <p:spPr>
          <a:xfrm>
            <a:off x="8550765" y="4699661"/>
            <a:ext cx="3697112" cy="16363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90000"/>
              </a:lnSpc>
              <a:spcBef>
                <a:spcPts val="1000"/>
              </a:spcBef>
              <a:buFont typeface="Arial" panose="020B0604020202020204" pitchFamily="34" charset="0"/>
              <a:buChar char="•"/>
            </a:pPr>
            <a:r>
              <a:rPr lang="en-US" sz="2000" b="1" dirty="0">
                <a:solidFill>
                  <a:srgbClr val="00B050"/>
                </a:solidFill>
                <a:latin typeface="Arial"/>
                <a:cs typeface="Arial"/>
              </a:rPr>
              <a:t>Each crew member is badged</a:t>
            </a:r>
            <a:endParaRPr lang="en-US" sz="2000" dirty="0">
              <a:solidFill>
                <a:srgbClr val="00B050"/>
              </a:solidFill>
              <a:latin typeface="Arial"/>
              <a:cs typeface="Arial"/>
            </a:endParaRPr>
          </a:p>
          <a:p>
            <a:pPr marL="342900" indent="-342900">
              <a:lnSpc>
                <a:spcPct val="90000"/>
              </a:lnSpc>
              <a:spcBef>
                <a:spcPts val="1000"/>
              </a:spcBef>
              <a:buFont typeface="Arial" panose="020B0604020202020204" pitchFamily="34" charset="0"/>
              <a:buChar char="•"/>
            </a:pPr>
            <a:r>
              <a:rPr lang="en-US" sz="2000" b="1" dirty="0">
                <a:solidFill>
                  <a:srgbClr val="00B050"/>
                </a:solidFill>
                <a:latin typeface="Arial"/>
                <a:cs typeface="Arial"/>
              </a:rPr>
              <a:t>Active radiation area monitoring</a:t>
            </a:r>
            <a:endParaRPr lang="en-US" sz="2000" dirty="0">
              <a:solidFill>
                <a:srgbClr val="00B050"/>
              </a:solidFill>
              <a:latin typeface="Arial"/>
              <a:cs typeface="Arial"/>
            </a:endParaRPr>
          </a:p>
          <a:p>
            <a:pPr marL="342900" indent="-342900" algn="l">
              <a:buFont typeface="Arial" panose="020B0604020202020204" pitchFamily="34" charset="0"/>
              <a:buChar char="•"/>
            </a:pPr>
            <a:endParaRPr lang="en-US" sz="2000" dirty="0">
              <a:solidFill>
                <a:srgbClr val="00B050"/>
              </a:solidFill>
              <a:latin typeface="Arial"/>
              <a:cs typeface="Arial"/>
            </a:endParaRPr>
          </a:p>
        </p:txBody>
      </p:sp>
      <p:pic>
        <p:nvPicPr>
          <p:cNvPr id="8" name="Picture 7">
            <a:extLst>
              <a:ext uri="{FF2B5EF4-FFF2-40B4-BE49-F238E27FC236}">
                <a16:creationId xmlns:a16="http://schemas.microsoft.com/office/drawing/2014/main" id="{B7A2FDC9-B1B7-84B4-5C0E-79E04F460B8B}"/>
              </a:ext>
            </a:extLst>
          </p:cNvPr>
          <p:cNvPicPr>
            <a:picLocks noChangeAspect="1"/>
          </p:cNvPicPr>
          <p:nvPr/>
        </p:nvPicPr>
        <p:blipFill>
          <a:blip r:embed="rId2"/>
          <a:srcRect l="2756" t="39888" r="92653" b="47168"/>
          <a:stretch>
            <a:fillRect/>
          </a:stretch>
        </p:blipFill>
        <p:spPr>
          <a:xfrm>
            <a:off x="67564" y="2501532"/>
            <a:ext cx="508471" cy="693189"/>
          </a:xfrm>
          <a:prstGeom prst="rect">
            <a:avLst/>
          </a:prstGeom>
        </p:spPr>
      </p:pic>
    </p:spTree>
    <p:extLst>
      <p:ext uri="{BB962C8B-B14F-4D97-AF65-F5344CB8AC3E}">
        <p14:creationId xmlns:p14="http://schemas.microsoft.com/office/powerpoint/2010/main" val="2024848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DB09-4A53-8862-9FF1-7C13A83A2714}"/>
              </a:ext>
            </a:extLst>
          </p:cNvPr>
          <p:cNvSpPr>
            <a:spLocks noGrp="1"/>
          </p:cNvSpPr>
          <p:nvPr>
            <p:ph type="title"/>
          </p:nvPr>
        </p:nvSpPr>
        <p:spPr>
          <a:xfrm>
            <a:off x="764761" y="223956"/>
            <a:ext cx="10806350" cy="413808"/>
          </a:xfrm>
        </p:spPr>
        <p:txBody>
          <a:bodyPr lIns="91440" tIns="45720" rIns="91440" bIns="45720" anchor="t">
            <a:normAutofit fontScale="90000"/>
          </a:bodyPr>
          <a:lstStyle/>
          <a:p>
            <a:r>
              <a:rPr lang="en-US" b="1" dirty="0">
                <a:latin typeface="Arial"/>
                <a:ea typeface="ヒラギノ角ゴ Pro W3"/>
                <a:cs typeface="Arial"/>
              </a:rPr>
              <a:t>Background and Justification</a:t>
            </a:r>
            <a:r>
              <a:rPr lang="en-US" dirty="0">
                <a:latin typeface="Arial"/>
                <a:ea typeface="ヒラギノ角ゴ Pro W3"/>
                <a:cs typeface="Arial"/>
              </a:rPr>
              <a:t> – NASA Requirements Document</a:t>
            </a:r>
            <a:endParaRPr lang="en-US" b="1" dirty="0">
              <a:latin typeface="Arial"/>
              <a:cs typeface="Arial"/>
            </a:endParaRPr>
          </a:p>
        </p:txBody>
      </p:sp>
      <p:pic>
        <p:nvPicPr>
          <p:cNvPr id="6" name="Picture 5">
            <a:extLst>
              <a:ext uri="{FF2B5EF4-FFF2-40B4-BE49-F238E27FC236}">
                <a16:creationId xmlns:a16="http://schemas.microsoft.com/office/drawing/2014/main" id="{2B43C851-EC3A-77DE-D1B0-A72176EE1826}"/>
              </a:ext>
            </a:extLst>
          </p:cNvPr>
          <p:cNvPicPr>
            <a:picLocks noChangeAspect="1"/>
          </p:cNvPicPr>
          <p:nvPr/>
        </p:nvPicPr>
        <p:blipFill>
          <a:blip r:embed="rId2"/>
          <a:stretch>
            <a:fillRect/>
          </a:stretch>
        </p:blipFill>
        <p:spPr>
          <a:xfrm>
            <a:off x="6818550" y="2897606"/>
            <a:ext cx="5332588" cy="3823579"/>
          </a:xfrm>
          <a:prstGeom prst="rect">
            <a:avLst/>
          </a:prstGeom>
        </p:spPr>
      </p:pic>
      <p:sp>
        <p:nvSpPr>
          <p:cNvPr id="7" name="TextBox 6">
            <a:extLst>
              <a:ext uri="{FF2B5EF4-FFF2-40B4-BE49-F238E27FC236}">
                <a16:creationId xmlns:a16="http://schemas.microsoft.com/office/drawing/2014/main" id="{CA1D99A4-513E-AA54-D9EE-1A6E5766C6B3}"/>
              </a:ext>
            </a:extLst>
          </p:cNvPr>
          <p:cNvSpPr txBox="1"/>
          <p:nvPr/>
        </p:nvSpPr>
        <p:spPr>
          <a:xfrm>
            <a:off x="287806" y="960434"/>
            <a:ext cx="11283305" cy="1938992"/>
          </a:xfrm>
          <a:prstGeom prst="rect">
            <a:avLst/>
          </a:prstGeom>
          <a:noFill/>
        </p:spPr>
        <p:txBody>
          <a:bodyPr wrap="square" lIns="91440" tIns="45720" rIns="91440" bIns="45720" rtlCol="0" anchor="t">
            <a:spAutoFit/>
          </a:bodyPr>
          <a:lstStyle/>
          <a:p>
            <a:r>
              <a:rPr lang="en-US" sz="2000" b="1" u="sng" dirty="0">
                <a:solidFill>
                  <a:srgbClr val="0000FD"/>
                </a:solidFill>
                <a:latin typeface="Arial"/>
                <a:cs typeface="Arial"/>
              </a:rPr>
              <a:t>NASA STD 3001 Vol. I </a:t>
            </a:r>
          </a:p>
          <a:p>
            <a:r>
              <a:rPr lang="en-US" sz="2000" b="1" dirty="0">
                <a:solidFill>
                  <a:srgbClr val="0000FD"/>
                </a:solidFill>
                <a:latin typeface="Arial"/>
                <a:ea typeface="Calibri"/>
                <a:cs typeface="Calibri"/>
              </a:rPr>
              <a:t>4.8.1 As Low as Reasonably Achievable (ALARA) Principle</a:t>
            </a:r>
          </a:p>
          <a:p>
            <a:r>
              <a:rPr lang="en-US" sz="2000" dirty="0">
                <a:latin typeface="Arial"/>
                <a:ea typeface="Calibri"/>
                <a:cs typeface="Calibri"/>
              </a:rPr>
              <a:t>All crewmember radiation exposures shall be minimized using the ALARA principle.</a:t>
            </a:r>
          </a:p>
          <a:p>
            <a:r>
              <a:rPr lang="en-US" sz="2000" b="1" dirty="0">
                <a:solidFill>
                  <a:srgbClr val="0000FD"/>
                </a:solidFill>
                <a:latin typeface="Arial"/>
                <a:ea typeface="Calibri"/>
                <a:cs typeface="Calibri"/>
              </a:rPr>
              <a:t>4.8.2 Career Space Permissible Exposure Limit for Spaceflight Radiation</a:t>
            </a:r>
            <a:r>
              <a:rPr lang="en-US" sz="2000" b="1" dirty="0">
                <a:solidFill>
                  <a:srgbClr val="0070C0"/>
                </a:solidFill>
                <a:latin typeface="Arial"/>
                <a:ea typeface="Calibri"/>
                <a:cs typeface="Calibri"/>
              </a:rPr>
              <a:t> </a:t>
            </a:r>
          </a:p>
          <a:p>
            <a:r>
              <a:rPr lang="en-US" sz="2000" dirty="0">
                <a:latin typeface="Arial"/>
                <a:ea typeface="Calibri"/>
                <a:cs typeface="Calibri"/>
              </a:rPr>
              <a:t>An individual crewmember’s total career effective radiation dose due to spaceflight radiation exposure shall be less than </a:t>
            </a:r>
            <a:r>
              <a:rPr lang="en-US" sz="2000" b="1" u="sng" dirty="0">
                <a:highlight>
                  <a:srgbClr val="FFFF00"/>
                </a:highlight>
                <a:latin typeface="Arial"/>
                <a:ea typeface="Calibri"/>
                <a:cs typeface="Calibri"/>
              </a:rPr>
              <a:t>600 mSv</a:t>
            </a:r>
            <a:r>
              <a:rPr lang="en-US" sz="2000" dirty="0">
                <a:latin typeface="Arial"/>
                <a:ea typeface="Calibri"/>
                <a:cs typeface="Calibri"/>
              </a:rPr>
              <a:t>. This limit is universal for all ages and sexes</a:t>
            </a:r>
          </a:p>
        </p:txBody>
      </p:sp>
      <p:sp>
        <p:nvSpPr>
          <p:cNvPr id="4" name="TextBox 3">
            <a:extLst>
              <a:ext uri="{FF2B5EF4-FFF2-40B4-BE49-F238E27FC236}">
                <a16:creationId xmlns:a16="http://schemas.microsoft.com/office/drawing/2014/main" id="{9EBD7B44-3AF5-99A6-B73E-DA7E0A6EE6A1}"/>
              </a:ext>
            </a:extLst>
          </p:cNvPr>
          <p:cNvSpPr txBox="1"/>
          <p:nvPr/>
        </p:nvSpPr>
        <p:spPr>
          <a:xfrm>
            <a:off x="287806" y="2965697"/>
            <a:ext cx="6537886" cy="3477875"/>
          </a:xfrm>
          <a:prstGeom prst="rect">
            <a:avLst/>
          </a:prstGeom>
          <a:noFill/>
        </p:spPr>
        <p:txBody>
          <a:bodyPr wrap="square" lIns="91440" tIns="45720" rIns="91440" bIns="45720" rtlCol="0" anchor="t">
            <a:spAutoFit/>
          </a:bodyPr>
          <a:lstStyle/>
          <a:p>
            <a:r>
              <a:rPr lang="en-US" sz="2000" b="1" u="sng" dirty="0">
                <a:solidFill>
                  <a:srgbClr val="0000FD"/>
                </a:solidFill>
                <a:latin typeface="Arial"/>
                <a:cs typeface="Arial"/>
              </a:rPr>
              <a:t>Radiation Countermeasures Gap – ESDMD #0308</a:t>
            </a:r>
          </a:p>
          <a:p>
            <a:pPr marL="342900" indent="-342900">
              <a:buFont typeface="Arial"/>
              <a:buChar char="•"/>
            </a:pPr>
            <a:r>
              <a:rPr lang="en-US" sz="2000" dirty="0">
                <a:latin typeface="Arial"/>
                <a:ea typeface="Calibri"/>
                <a:cs typeface="Calibri"/>
              </a:rPr>
              <a:t>0308-02: Radiation risk models for crew health and performance</a:t>
            </a:r>
            <a:endParaRPr lang="en-US" dirty="0"/>
          </a:p>
          <a:p>
            <a:pPr marL="342900" indent="-342900">
              <a:buFont typeface="Arial"/>
              <a:buChar char="•"/>
            </a:pPr>
            <a:r>
              <a:rPr lang="en-US" sz="2000" b="1" dirty="0">
                <a:latin typeface="Arial"/>
                <a:ea typeface="Calibri"/>
                <a:cs typeface="Calibri"/>
              </a:rPr>
              <a:t>0308-03: Biomedical countermeasures to mitigate health effects from exposure to space radiation</a:t>
            </a:r>
          </a:p>
          <a:p>
            <a:pPr marL="342900" indent="-342900">
              <a:buFont typeface="Arial"/>
              <a:buChar char="•"/>
            </a:pPr>
            <a:r>
              <a:rPr lang="en-US" sz="2000" b="1" dirty="0">
                <a:latin typeface="Arial"/>
                <a:ea typeface="Calibri"/>
                <a:cs typeface="Calibri"/>
              </a:rPr>
              <a:t>0308-04: Galactic Cosmic Radiation (GCR) effects mitigation</a:t>
            </a:r>
            <a:endParaRPr lang="en-US" sz="2000" dirty="0">
              <a:latin typeface="Arial"/>
              <a:ea typeface="Calibri"/>
              <a:cs typeface="Calibri"/>
            </a:endParaRPr>
          </a:p>
          <a:p>
            <a:endParaRPr lang="en-US" sz="2000" b="1" dirty="0">
              <a:solidFill>
                <a:srgbClr val="0000FD"/>
              </a:solidFill>
              <a:latin typeface="Arial"/>
              <a:ea typeface="Calibri"/>
              <a:cs typeface="Calibri"/>
            </a:endParaRPr>
          </a:p>
          <a:p>
            <a:pPr>
              <a:buFont typeface="Arial"/>
            </a:pPr>
            <a:r>
              <a:rPr lang="en-US" sz="2000" b="1" u="sng" dirty="0">
                <a:solidFill>
                  <a:srgbClr val="FF0000"/>
                </a:solidFill>
                <a:latin typeface="Arial"/>
                <a:ea typeface="Calibri"/>
                <a:cs typeface="Calibri"/>
              </a:rPr>
              <a:t>GOAL: Utilize countermeasures (CM) to mitigate the radiation health risk to crew and potentially increase the permissible mission duration.</a:t>
            </a:r>
          </a:p>
        </p:txBody>
      </p:sp>
      <p:sp>
        <p:nvSpPr>
          <p:cNvPr id="3" name="Slide Number Placeholder 2">
            <a:extLst>
              <a:ext uri="{FF2B5EF4-FFF2-40B4-BE49-F238E27FC236}">
                <a16:creationId xmlns:a16="http://schemas.microsoft.com/office/drawing/2014/main" id="{C8F658EF-78F8-72E7-54FA-3F454622BD52}"/>
              </a:ext>
            </a:extLst>
          </p:cNvPr>
          <p:cNvSpPr>
            <a:spLocks noGrp="1"/>
          </p:cNvSpPr>
          <p:nvPr>
            <p:ph type="sldNum" sz="quarter" idx="12"/>
          </p:nvPr>
        </p:nvSpPr>
        <p:spPr/>
        <p:txBody>
          <a:bodyPr/>
          <a:lstStyle/>
          <a:p>
            <a:fld id="{6D3ACF3B-4A73-463E-A8D6-08F4A16133AF}" type="slidenum">
              <a:rPr lang="en-US" smtClean="0"/>
              <a:t>10</a:t>
            </a:fld>
            <a:endParaRPr lang="en-US"/>
          </a:p>
        </p:txBody>
      </p:sp>
    </p:spTree>
    <p:extLst>
      <p:ext uri="{BB962C8B-B14F-4D97-AF65-F5344CB8AC3E}">
        <p14:creationId xmlns:p14="http://schemas.microsoft.com/office/powerpoint/2010/main" val="2623285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D84D3-8FC8-F31B-BFB5-7D959EEA9C76}"/>
              </a:ext>
            </a:extLst>
          </p:cNvPr>
          <p:cNvSpPr txBox="1">
            <a:spLocks/>
          </p:cNvSpPr>
          <p:nvPr/>
        </p:nvSpPr>
        <p:spPr>
          <a:xfrm>
            <a:off x="755416" y="274320"/>
            <a:ext cx="10932330" cy="48787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a:ea typeface="Calibri"/>
                <a:cs typeface="Arial"/>
              </a:rPr>
              <a:t>NASA Responsibility - Operational Exception to Health Standards</a:t>
            </a:r>
            <a:br>
              <a:rPr lang="en-US" sz="2500" b="1" dirty="0">
                <a:latin typeface="Arial"/>
                <a:ea typeface="Calibri" panose="020F0502020204030204" pitchFamily="34" charset="0"/>
                <a:cs typeface="Arial"/>
              </a:rPr>
            </a:br>
            <a:endParaRPr lang="en-US" sz="2500" b="1">
              <a:solidFill>
                <a:schemeClr val="bg1"/>
              </a:solidFill>
              <a:latin typeface="Arial"/>
              <a:ea typeface="Calibri" panose="020F0502020204030204" pitchFamily="34" charset="0"/>
              <a:cs typeface="Arial"/>
            </a:endParaRPr>
          </a:p>
        </p:txBody>
      </p:sp>
      <p:sp>
        <p:nvSpPr>
          <p:cNvPr id="3" name="TextBox 2">
            <a:extLst>
              <a:ext uri="{FF2B5EF4-FFF2-40B4-BE49-F238E27FC236}">
                <a16:creationId xmlns:a16="http://schemas.microsoft.com/office/drawing/2014/main" id="{B5E124B7-5EC2-BB83-91A0-61CAA6370C48}"/>
              </a:ext>
            </a:extLst>
          </p:cNvPr>
          <p:cNvSpPr txBox="1"/>
          <p:nvPr/>
        </p:nvSpPr>
        <p:spPr>
          <a:xfrm>
            <a:off x="567343" y="1781725"/>
            <a:ext cx="5396687" cy="4093428"/>
          </a:xfrm>
          <a:prstGeom prst="rect">
            <a:avLst/>
          </a:prstGeom>
          <a:noFill/>
        </p:spPr>
        <p:txBody>
          <a:bodyPr wrap="square" lIns="91440" tIns="45720" rIns="91440" bIns="45720" anchor="t">
            <a:spAutoFit/>
          </a:bodyPr>
          <a:lstStyle/>
          <a:p>
            <a:pPr marR="0" lvl="0">
              <a:spcBef>
                <a:spcPts val="0"/>
              </a:spcBef>
              <a:tabLst>
                <a:tab pos="457200" algn="l"/>
              </a:tabLst>
            </a:pPr>
            <a:r>
              <a:rPr lang="en-US" sz="2000" b="1" kern="0" dirty="0">
                <a:effectLst/>
                <a:latin typeface="Arial"/>
                <a:ea typeface="Times New Roman" panose="02020603050405020304" pitchFamily="18" charset="0"/>
                <a:cs typeface="Arial"/>
              </a:rPr>
              <a:t>Ethics Principles</a:t>
            </a:r>
            <a:r>
              <a:rPr lang="en-US" sz="2000" kern="0" dirty="0">
                <a:effectLst/>
                <a:latin typeface="Arial"/>
                <a:ea typeface="Times New Roman" panose="02020603050405020304" pitchFamily="18" charset="0"/>
                <a:cs typeface="Arial"/>
              </a:rPr>
              <a:t>:</a:t>
            </a:r>
            <a:endParaRPr lang="en-US" sz="2000" kern="100" dirty="0">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Avoid Harm</a:t>
            </a:r>
            <a:endParaRPr lang="en-US" sz="2000" kern="100" dirty="0">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Beneficence</a:t>
            </a: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Favorable Risk-Benefit Balance</a:t>
            </a:r>
            <a:endParaRPr lang="en-US" sz="2000" kern="100" dirty="0">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panose="020B0604020202020204" pitchFamily="34" charset="0"/>
                <a:ea typeface="Times New Roman" panose="02020603050405020304" pitchFamily="18" charset="0"/>
                <a:cs typeface="Arial" panose="020B0604020202020204" pitchFamily="34" charset="0"/>
              </a:rPr>
              <a:t>Respect for Autonomy </a:t>
            </a: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Fairness</a:t>
            </a:r>
            <a:endParaRPr lang="en-US" sz="2000" kern="0" dirty="0">
              <a:latin typeface="Arial"/>
              <a:ea typeface="Times New Roman" panose="02020603050405020304" pitchFamily="18"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Fidelity </a:t>
            </a:r>
          </a:p>
          <a:p>
            <a:pPr marL="285750" marR="0" lvl="1" indent="-171450">
              <a:spcBef>
                <a:spcPts val="0"/>
              </a:spcBef>
              <a:buSzPts val="1000"/>
              <a:buFont typeface="Courier New" panose="02070309020205020404" pitchFamily="49" charset="0"/>
              <a:buChar char="o"/>
              <a:tabLst>
                <a:tab pos="914400" algn="l"/>
              </a:tabLst>
            </a:pPr>
            <a:endParaRPr lang="en-US" sz="2000" b="1" kern="0">
              <a:latin typeface="Arial" panose="020B0604020202020204" pitchFamily="34" charset="0"/>
              <a:ea typeface="Times New Roman" panose="02020603050405020304" pitchFamily="18" charset="0"/>
              <a:cs typeface="Arial" panose="020B0604020202020204" pitchFamily="34" charset="0"/>
            </a:endParaRPr>
          </a:p>
          <a:p>
            <a:pPr marL="114300" marR="0" lvl="1">
              <a:spcBef>
                <a:spcPts val="0"/>
              </a:spcBef>
              <a:buSzPts val="1000"/>
              <a:tabLst>
                <a:tab pos="914400" algn="l"/>
              </a:tabLst>
            </a:pPr>
            <a:r>
              <a:rPr lang="en-US" sz="2000" b="1" kern="0" dirty="0">
                <a:solidFill>
                  <a:srgbClr val="0033CC"/>
                </a:solidFill>
                <a:effectLst/>
                <a:latin typeface="Arial"/>
                <a:ea typeface="Times New Roman" panose="02020603050405020304" pitchFamily="18" charset="0"/>
                <a:cs typeface="Arial"/>
              </a:rPr>
              <a:t>Responsibilities</a:t>
            </a:r>
            <a:r>
              <a:rPr lang="en-US" sz="2000" kern="0" dirty="0">
                <a:solidFill>
                  <a:srgbClr val="0033CC"/>
                </a:solidFill>
                <a:effectLst/>
                <a:latin typeface="Arial"/>
                <a:ea typeface="Times New Roman" panose="02020603050405020304" pitchFamily="18" charset="0"/>
                <a:cs typeface="Arial"/>
              </a:rPr>
              <a:t>:</a:t>
            </a:r>
            <a:endParaRPr lang="en-US" sz="2000" kern="100" dirty="0">
              <a:solidFill>
                <a:srgbClr val="0033CC"/>
              </a:solidFill>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b="1" kern="0" dirty="0">
                <a:solidFill>
                  <a:srgbClr val="0033CC"/>
                </a:solidFill>
                <a:effectLst/>
                <a:latin typeface="Arial"/>
                <a:ea typeface="Times New Roman" panose="02020603050405020304" pitchFamily="18" charset="0"/>
                <a:cs typeface="Arial"/>
              </a:rPr>
              <a:t>Fully inform astronauts</a:t>
            </a:r>
            <a:endParaRPr lang="en-US" sz="2000" b="1" kern="100" dirty="0">
              <a:solidFill>
                <a:srgbClr val="0033CC"/>
              </a:solidFill>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b="1" kern="0" dirty="0">
                <a:solidFill>
                  <a:srgbClr val="0033CC"/>
                </a:solidFill>
                <a:effectLst/>
                <a:latin typeface="Arial"/>
                <a:ea typeface="Times New Roman" panose="02020603050405020304" pitchFamily="18" charset="0"/>
                <a:cs typeface="Arial"/>
              </a:rPr>
              <a:t>Continuous updating knowledge base</a:t>
            </a:r>
          </a:p>
          <a:p>
            <a:pPr marR="0" lvl="1" indent="-342900">
              <a:spcBef>
                <a:spcPts val="0"/>
              </a:spcBef>
              <a:buSzPts val="1000"/>
              <a:buFont typeface="Wingdings" panose="02070309020205020404" pitchFamily="49" charset="0"/>
              <a:buChar char="§"/>
              <a:tabLst>
                <a:tab pos="914400" algn="l"/>
              </a:tabLst>
            </a:pPr>
            <a:r>
              <a:rPr lang="en-US" sz="2000" b="1" kern="0" dirty="0">
                <a:solidFill>
                  <a:srgbClr val="0033CC"/>
                </a:solidFill>
                <a:latin typeface="Arial"/>
                <a:ea typeface="Times New Roman" panose="02020603050405020304" pitchFamily="18" charset="0"/>
                <a:cs typeface="Arial"/>
              </a:rPr>
              <a:t>Ensure transparency</a:t>
            </a:r>
            <a:endParaRPr lang="en-US" sz="2000" b="1" kern="0" dirty="0">
              <a:solidFill>
                <a:srgbClr val="0033CC"/>
              </a:solidFill>
              <a:effectLst/>
              <a:latin typeface="Arial"/>
              <a:ea typeface="Times New Roman" panose="02020603050405020304" pitchFamily="18" charset="0"/>
              <a:cs typeface="Arial"/>
            </a:endParaRPr>
          </a:p>
          <a:p>
            <a:pPr marL="285750" marR="0" lvl="1" indent="-171450">
              <a:spcBef>
                <a:spcPts val="0"/>
              </a:spcBef>
              <a:buSzPts val="1000"/>
              <a:buFont typeface="Courier New" panose="02070309020205020404" pitchFamily="49" charset="0"/>
              <a:buChar char="o"/>
              <a:tabLst>
                <a:tab pos="914400" algn="l"/>
              </a:tabLst>
            </a:pPr>
            <a:endParaRPr lang="en-US" sz="2000" kern="100">
              <a:effectLst/>
              <a:latin typeface="Arial" panose="020B0604020202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CE05CE9-5929-D548-0CA2-2E6EA7DD83DF}"/>
              </a:ext>
            </a:extLst>
          </p:cNvPr>
          <p:cNvPicPr>
            <a:picLocks noChangeAspect="1"/>
          </p:cNvPicPr>
          <p:nvPr/>
        </p:nvPicPr>
        <p:blipFill>
          <a:blip r:embed="rId3"/>
          <a:stretch>
            <a:fillRect/>
          </a:stretch>
        </p:blipFill>
        <p:spPr>
          <a:xfrm>
            <a:off x="6515158" y="1678880"/>
            <a:ext cx="2810447" cy="3558388"/>
          </a:xfrm>
          <a:prstGeom prst="rect">
            <a:avLst/>
          </a:prstGeom>
          <a:ln w="19050">
            <a:solidFill>
              <a:schemeClr val="tx1"/>
            </a:solidFill>
          </a:ln>
        </p:spPr>
      </p:pic>
      <p:sp>
        <p:nvSpPr>
          <p:cNvPr id="5" name="TextBox 4">
            <a:extLst>
              <a:ext uri="{FF2B5EF4-FFF2-40B4-BE49-F238E27FC236}">
                <a16:creationId xmlns:a16="http://schemas.microsoft.com/office/drawing/2014/main" id="{DB56EBE5-CA74-04EE-B7F1-BB894A026ECB}"/>
              </a:ext>
            </a:extLst>
          </p:cNvPr>
          <p:cNvSpPr txBox="1"/>
          <p:nvPr/>
        </p:nvSpPr>
        <p:spPr>
          <a:xfrm>
            <a:off x="6263318" y="5235019"/>
            <a:ext cx="3314126" cy="338554"/>
          </a:xfrm>
          <a:prstGeom prst="rect">
            <a:avLst/>
          </a:prstGeom>
          <a:noFill/>
        </p:spPr>
        <p:txBody>
          <a:bodyPr wrap="square" rtlCol="0">
            <a:spAutoFit/>
          </a:bodyPr>
          <a:lstStyle/>
          <a:p>
            <a:r>
              <a:rPr lang="en-US" sz="1600" i="1"/>
              <a:t>NASA Procedural Requirements 8900</a:t>
            </a:r>
          </a:p>
        </p:txBody>
      </p:sp>
      <p:sp>
        <p:nvSpPr>
          <p:cNvPr id="6" name="TextBox 5">
            <a:extLst>
              <a:ext uri="{FF2B5EF4-FFF2-40B4-BE49-F238E27FC236}">
                <a16:creationId xmlns:a16="http://schemas.microsoft.com/office/drawing/2014/main" id="{0FF684F1-A032-03F3-ED5A-BA65A53A0CEE}"/>
              </a:ext>
            </a:extLst>
          </p:cNvPr>
          <p:cNvSpPr txBox="1"/>
          <p:nvPr/>
        </p:nvSpPr>
        <p:spPr>
          <a:xfrm>
            <a:off x="9431438" y="6145849"/>
            <a:ext cx="2620782" cy="338554"/>
          </a:xfrm>
          <a:prstGeom prst="rect">
            <a:avLst/>
          </a:prstGeom>
          <a:noFill/>
        </p:spPr>
        <p:txBody>
          <a:bodyPr wrap="none" rtlCol="0">
            <a:spAutoFit/>
          </a:bodyPr>
          <a:lstStyle/>
          <a:p>
            <a:r>
              <a:rPr lang="en-US" sz="1600" i="1"/>
              <a:t>Institutes of Medicine, 2014</a:t>
            </a:r>
          </a:p>
        </p:txBody>
      </p:sp>
      <p:pic>
        <p:nvPicPr>
          <p:cNvPr id="7" name="Picture 6">
            <a:extLst>
              <a:ext uri="{FF2B5EF4-FFF2-40B4-BE49-F238E27FC236}">
                <a16:creationId xmlns:a16="http://schemas.microsoft.com/office/drawing/2014/main" id="{142F39C4-7DCA-2A02-9329-89A851E452AD}"/>
              </a:ext>
            </a:extLst>
          </p:cNvPr>
          <p:cNvPicPr>
            <a:picLocks noChangeAspect="1"/>
          </p:cNvPicPr>
          <p:nvPr/>
        </p:nvPicPr>
        <p:blipFill>
          <a:blip r:embed="rId4"/>
          <a:stretch>
            <a:fillRect/>
          </a:stretch>
        </p:blipFill>
        <p:spPr>
          <a:xfrm>
            <a:off x="9551790" y="2548480"/>
            <a:ext cx="2380078" cy="3597369"/>
          </a:xfrm>
          <a:prstGeom prst="rect">
            <a:avLst/>
          </a:prstGeom>
          <a:ln w="28575">
            <a:solidFill>
              <a:schemeClr val="tx1"/>
            </a:solidFill>
          </a:ln>
        </p:spPr>
      </p:pic>
      <p:sp>
        <p:nvSpPr>
          <p:cNvPr id="8" name="TextBox 7">
            <a:extLst>
              <a:ext uri="{FF2B5EF4-FFF2-40B4-BE49-F238E27FC236}">
                <a16:creationId xmlns:a16="http://schemas.microsoft.com/office/drawing/2014/main" id="{F4ED2684-6A26-63ED-EFF7-C4068A010E83}"/>
              </a:ext>
            </a:extLst>
          </p:cNvPr>
          <p:cNvSpPr txBox="1"/>
          <p:nvPr/>
        </p:nvSpPr>
        <p:spPr>
          <a:xfrm>
            <a:off x="489746" y="5675240"/>
            <a:ext cx="7673198" cy="1138773"/>
          </a:xfrm>
          <a:prstGeom prst="rect">
            <a:avLst/>
          </a:prstGeom>
          <a:noFill/>
        </p:spPr>
        <p:txBody>
          <a:bodyPr wrap="square">
            <a:spAutoFit/>
          </a:bodyPr>
          <a:lstStyle/>
          <a:p>
            <a:pPr marL="114300" lvl="1">
              <a:buSzPts val="1000"/>
              <a:tabLst>
                <a:tab pos="914400" algn="l"/>
              </a:tabLst>
            </a:pPr>
            <a:r>
              <a:rPr lang="en-US" sz="2000" b="1" dirty="0">
                <a:latin typeface="Arial" panose="020B0604020202020204" pitchFamily="34" charset="0"/>
                <a:cs typeface="Arial" panose="020B0604020202020204" pitchFamily="34" charset="0"/>
              </a:rPr>
              <a:t>OCHMO provides determination of risk and mitigation</a:t>
            </a:r>
          </a:p>
          <a:p>
            <a:pPr marL="114300" lvl="1">
              <a:buSzPts val="1000"/>
              <a:tabLst>
                <a:tab pos="914400" algn="l"/>
              </a:tabLst>
            </a:pPr>
            <a:endParaRPr lang="en-US" sz="800" b="1" dirty="0">
              <a:latin typeface="Arial" panose="020B0604020202020204" pitchFamily="34" charset="0"/>
              <a:cs typeface="Arial" panose="020B0604020202020204" pitchFamily="34" charset="0"/>
            </a:endParaRPr>
          </a:p>
          <a:p>
            <a:pPr marL="114300" lvl="1">
              <a:buSzPts val="1000"/>
              <a:tabLst>
                <a:tab pos="914400" algn="l"/>
              </a:tabLst>
            </a:pPr>
            <a:r>
              <a:rPr lang="en-US" sz="2000" b="1" dirty="0">
                <a:latin typeface="Arial" panose="020B0604020202020204" pitchFamily="34" charset="0"/>
                <a:cs typeface="Arial" panose="020B0604020202020204" pitchFamily="34" charset="0"/>
              </a:rPr>
              <a:t>NASA Administrator has final decisional authority</a:t>
            </a:r>
          </a:p>
          <a:p>
            <a:pPr marL="285750" marR="0" lvl="1" indent="-171450">
              <a:spcBef>
                <a:spcPts val="0"/>
              </a:spcBef>
              <a:buSzPts val="1000"/>
              <a:buFont typeface="Courier New" panose="02070309020205020404" pitchFamily="49" charset="0"/>
              <a:buChar char="o"/>
              <a:tabLst>
                <a:tab pos="914400" algn="l"/>
              </a:tabLst>
            </a:pPr>
            <a:endParaRPr lang="en-US" sz="20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BC1BBD3D-2927-3283-BD13-FBF1B0177C38}"/>
              </a:ext>
            </a:extLst>
          </p:cNvPr>
          <p:cNvSpPr txBox="1"/>
          <p:nvPr/>
        </p:nvSpPr>
        <p:spPr>
          <a:xfrm>
            <a:off x="489746" y="982847"/>
            <a:ext cx="10779301" cy="1323439"/>
          </a:xfrm>
          <a:prstGeom prst="rect">
            <a:avLst/>
          </a:prstGeom>
          <a:noFill/>
        </p:spPr>
        <p:txBody>
          <a:bodyPr wrap="square">
            <a:spAutoFit/>
          </a:bodyPr>
          <a:lstStyle/>
          <a:p>
            <a:pPr marR="0" lvl="0">
              <a:spcBef>
                <a:spcPts val="0"/>
              </a:spcBef>
              <a:tabLst>
                <a:tab pos="457200" algn="l"/>
              </a:tabLst>
            </a:pPr>
            <a:r>
              <a:rPr lang="en-US" sz="2000" b="1" kern="0" dirty="0">
                <a:latin typeface="Arial" panose="020B0604020202020204" pitchFamily="34" charset="0"/>
                <a:ea typeface="Times New Roman" panose="02020603050405020304" pitchFamily="18" charset="0"/>
                <a:cs typeface="Arial" panose="020B0604020202020204" pitchFamily="34" charset="0"/>
              </a:rPr>
              <a:t>P</a:t>
            </a:r>
            <a:r>
              <a:rPr lang="en-US" sz="2000" b="1" kern="0" dirty="0">
                <a:effectLst/>
                <a:latin typeface="Arial" panose="020B0604020202020204" pitchFamily="34" charset="0"/>
                <a:ea typeface="Times New Roman" panose="02020603050405020304" pitchFamily="18" charset="0"/>
                <a:cs typeface="Arial" panose="020B0604020202020204" pitchFamily="34" charset="0"/>
              </a:rPr>
              <a:t>rocedures in place to consider exception to standards following an ethics-based framework – </a:t>
            </a:r>
            <a:r>
              <a:rPr lang="en-US" sz="2000" b="1" kern="0" dirty="0">
                <a:latin typeface="Arial" panose="020B0604020202020204" pitchFamily="34" charset="0"/>
                <a:ea typeface="Times New Roman" panose="02020603050405020304" pitchFamily="18" charset="0"/>
                <a:cs typeface="Arial" panose="020B0604020202020204" pitchFamily="34" charset="0"/>
              </a:rPr>
              <a:t>for missions or individuals (NPR-8900-1B)</a:t>
            </a:r>
            <a:endParaRPr lang="en-US" sz="2000" b="1" kern="0" dirty="0">
              <a:effectLst/>
              <a:latin typeface="Arial" panose="020B0604020202020204" pitchFamily="34" charset="0"/>
              <a:ea typeface="Times New Roman" panose="02020603050405020304" pitchFamily="18" charset="0"/>
              <a:cs typeface="Arial" panose="020B0604020202020204" pitchFamily="34" charset="0"/>
            </a:endParaRPr>
          </a:p>
          <a:p>
            <a:pPr marR="0" lvl="0">
              <a:spcBef>
                <a:spcPts val="0"/>
              </a:spcBef>
              <a:tabLst>
                <a:tab pos="457200" algn="l"/>
              </a:tabLst>
            </a:pPr>
            <a:endParaRPr lang="en-US" sz="2000" b="1" kern="0" dirty="0">
              <a:latin typeface="Arial" panose="020B0604020202020204" pitchFamily="34" charset="0"/>
              <a:ea typeface="Times New Roman" panose="02020603050405020304" pitchFamily="18" charset="0"/>
              <a:cs typeface="Arial" panose="020B0604020202020204" pitchFamily="34" charset="0"/>
            </a:endParaRPr>
          </a:p>
          <a:p>
            <a:pPr marL="285750" marR="0" lvl="1" indent="-171450">
              <a:spcBef>
                <a:spcPts val="0"/>
              </a:spcBef>
              <a:buSzPts val="1000"/>
              <a:buFont typeface="Courier New" panose="02070309020205020404" pitchFamily="49" charset="0"/>
              <a:buChar char="o"/>
              <a:tabLst>
                <a:tab pos="914400" algn="l"/>
              </a:tabLst>
            </a:pPr>
            <a:endParaRPr lang="en-US" sz="20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10" name="Slide Number Placeholder 9">
            <a:extLst>
              <a:ext uri="{FF2B5EF4-FFF2-40B4-BE49-F238E27FC236}">
                <a16:creationId xmlns:a16="http://schemas.microsoft.com/office/drawing/2014/main" id="{6E81F374-07E9-1663-5D73-54DC6617EBA6}"/>
              </a:ext>
            </a:extLst>
          </p:cNvPr>
          <p:cNvSpPr>
            <a:spLocks noGrp="1"/>
          </p:cNvSpPr>
          <p:nvPr>
            <p:ph type="sldNum" sz="quarter" idx="12"/>
          </p:nvPr>
        </p:nvSpPr>
        <p:spPr/>
        <p:txBody>
          <a:bodyPr/>
          <a:lstStyle/>
          <a:p>
            <a:fld id="{6D3ACF3B-4A73-463E-A8D6-08F4A16133AF}" type="slidenum">
              <a:rPr lang="en-US" smtClean="0"/>
              <a:t>11</a:t>
            </a:fld>
            <a:endParaRPr lang="en-US"/>
          </a:p>
        </p:txBody>
      </p:sp>
    </p:spTree>
    <p:extLst>
      <p:ext uri="{BB962C8B-B14F-4D97-AF65-F5344CB8AC3E}">
        <p14:creationId xmlns:p14="http://schemas.microsoft.com/office/powerpoint/2010/main" val="141308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2DF0-EDAF-38B6-B8FC-8AF297B94827}"/>
            </a:ext>
          </a:extLst>
        </p:cNvPr>
        <p:cNvGrpSpPr/>
        <p:nvPr/>
      </p:nvGrpSpPr>
      <p:grpSpPr>
        <a:xfrm>
          <a:off x="0" y="0"/>
          <a:ext cx="0" cy="0"/>
          <a:chOff x="0" y="0"/>
          <a:chExt cx="0" cy="0"/>
        </a:xfrm>
      </p:grpSpPr>
      <p:sp>
        <p:nvSpPr>
          <p:cNvPr id="3" name="Google Shape;357;p14">
            <a:extLst>
              <a:ext uri="{FF2B5EF4-FFF2-40B4-BE49-F238E27FC236}">
                <a16:creationId xmlns:a16="http://schemas.microsoft.com/office/drawing/2014/main" id="{6FCFC45D-4D77-D7BD-76A3-01B72949F7F0}"/>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Cancer Risk Approach Plan</a:t>
            </a:r>
            <a:endParaRPr lang="en-US"/>
          </a:p>
        </p:txBody>
      </p:sp>
      <p:pic>
        <p:nvPicPr>
          <p:cNvPr id="2" name="Picture 1">
            <a:extLst>
              <a:ext uri="{FF2B5EF4-FFF2-40B4-BE49-F238E27FC236}">
                <a16:creationId xmlns:a16="http://schemas.microsoft.com/office/drawing/2014/main" id="{D5EE306B-D834-1A2C-0C1B-A29CA5F899AD}"/>
              </a:ext>
            </a:extLst>
          </p:cNvPr>
          <p:cNvPicPr>
            <a:picLocks noChangeAspect="1"/>
          </p:cNvPicPr>
          <p:nvPr/>
        </p:nvPicPr>
        <p:blipFill>
          <a:blip r:embed="rId2"/>
          <a:srcRect r="22774"/>
          <a:stretch/>
        </p:blipFill>
        <p:spPr>
          <a:xfrm>
            <a:off x="722828" y="1087097"/>
            <a:ext cx="10746344" cy="5759014"/>
          </a:xfrm>
          <a:prstGeom prst="rect">
            <a:avLst/>
          </a:prstGeom>
        </p:spPr>
      </p:pic>
      <p:sp>
        <p:nvSpPr>
          <p:cNvPr id="4" name="Rectangle 3">
            <a:extLst>
              <a:ext uri="{FF2B5EF4-FFF2-40B4-BE49-F238E27FC236}">
                <a16:creationId xmlns:a16="http://schemas.microsoft.com/office/drawing/2014/main" id="{E2555BF4-A655-983C-022B-BBBEA5F3242D}"/>
              </a:ext>
            </a:extLst>
          </p:cNvPr>
          <p:cNvSpPr/>
          <p:nvPr/>
        </p:nvSpPr>
        <p:spPr>
          <a:xfrm>
            <a:off x="6453266" y="2158584"/>
            <a:ext cx="4774367" cy="1232941"/>
          </a:xfrm>
          <a:prstGeom prst="rect">
            <a:avLst/>
          </a:prstGeom>
          <a:noFill/>
          <a:ln w="57150">
            <a:solidFill>
              <a:srgbClr val="FFFF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FF00"/>
              </a:highlight>
            </a:endParaRPr>
          </a:p>
        </p:txBody>
      </p:sp>
    </p:spTree>
    <p:extLst>
      <p:ext uri="{BB962C8B-B14F-4D97-AF65-F5344CB8AC3E}">
        <p14:creationId xmlns:p14="http://schemas.microsoft.com/office/powerpoint/2010/main" val="3630278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7CB2DB-70E8-17FA-1A23-B9332866214E}"/>
              </a:ext>
            </a:extLst>
          </p:cNvPr>
          <p:cNvPicPr>
            <a:picLocks noChangeAspect="1"/>
          </p:cNvPicPr>
          <p:nvPr/>
        </p:nvPicPr>
        <p:blipFill>
          <a:blip r:embed="rId3"/>
          <a:srcRect r="50000"/>
          <a:stretch/>
        </p:blipFill>
        <p:spPr>
          <a:xfrm>
            <a:off x="9409766" y="1018880"/>
            <a:ext cx="2652258" cy="5702596"/>
          </a:xfrm>
          <a:prstGeom prst="rect">
            <a:avLst/>
          </a:prstGeom>
        </p:spPr>
      </p:pic>
      <p:pic>
        <p:nvPicPr>
          <p:cNvPr id="4" name="Picture 3">
            <a:extLst>
              <a:ext uri="{FF2B5EF4-FFF2-40B4-BE49-F238E27FC236}">
                <a16:creationId xmlns:a16="http://schemas.microsoft.com/office/drawing/2014/main" id="{FE8EE6A8-4ABF-F51E-1974-118E81B99358}"/>
              </a:ext>
            </a:extLst>
          </p:cNvPr>
          <p:cNvPicPr>
            <a:picLocks noChangeAspect="1"/>
          </p:cNvPicPr>
          <p:nvPr/>
        </p:nvPicPr>
        <p:blipFill>
          <a:blip r:embed="rId4"/>
          <a:srcRect l="53942" t="20401" r="-85" b="-313"/>
          <a:stretch/>
        </p:blipFill>
        <p:spPr>
          <a:xfrm>
            <a:off x="4340143" y="1635997"/>
            <a:ext cx="4182083" cy="4358821"/>
          </a:xfrm>
          <a:prstGeom prst="rect">
            <a:avLst/>
          </a:prstGeom>
        </p:spPr>
      </p:pic>
      <p:sp>
        <p:nvSpPr>
          <p:cNvPr id="2" name="Slide Number Placeholder 1">
            <a:extLst>
              <a:ext uri="{FF2B5EF4-FFF2-40B4-BE49-F238E27FC236}">
                <a16:creationId xmlns:a16="http://schemas.microsoft.com/office/drawing/2014/main" id="{DC314D9A-14F9-58E0-11CB-3A1F6624E2FA}"/>
              </a:ext>
            </a:extLst>
          </p:cNvPr>
          <p:cNvSpPr>
            <a:spLocks noGrp="1"/>
          </p:cNvSpPr>
          <p:nvPr>
            <p:ph type="sldNum" sz="quarter" idx="12"/>
          </p:nvPr>
        </p:nvSpPr>
        <p:spPr/>
        <p:txBody>
          <a:bodyPr/>
          <a:lstStyle/>
          <a:p>
            <a:fld id="{6D3ACF3B-4A73-463E-A8D6-08F4A16133AF}" type="slidenum">
              <a:rPr lang="en-US" smtClean="0"/>
              <a:t>13</a:t>
            </a:fld>
            <a:endParaRPr lang="en-US"/>
          </a:p>
        </p:txBody>
      </p:sp>
      <p:sp>
        <p:nvSpPr>
          <p:cNvPr id="5" name="Google Shape;357;p14">
            <a:extLst>
              <a:ext uri="{FF2B5EF4-FFF2-40B4-BE49-F238E27FC236}">
                <a16:creationId xmlns:a16="http://schemas.microsoft.com/office/drawing/2014/main" id="{90073603-290E-2E0E-546C-156289DD8DC3}"/>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DNA Damage Complexity Increases with Increasing LET</a:t>
            </a:r>
            <a:endParaRPr lang="en-US"/>
          </a:p>
        </p:txBody>
      </p:sp>
      <p:pic>
        <p:nvPicPr>
          <p:cNvPr id="6" name="Picture 5">
            <a:extLst>
              <a:ext uri="{FF2B5EF4-FFF2-40B4-BE49-F238E27FC236}">
                <a16:creationId xmlns:a16="http://schemas.microsoft.com/office/drawing/2014/main" id="{88C92C5D-B713-9747-ECAE-10209D7640E7}"/>
              </a:ext>
            </a:extLst>
          </p:cNvPr>
          <p:cNvPicPr>
            <a:picLocks noChangeAspect="1"/>
          </p:cNvPicPr>
          <p:nvPr/>
        </p:nvPicPr>
        <p:blipFill>
          <a:blip r:embed="rId5"/>
          <a:srcRect r="60814" b="9887"/>
          <a:stretch/>
        </p:blipFill>
        <p:spPr>
          <a:xfrm>
            <a:off x="464289" y="1267007"/>
            <a:ext cx="2988315" cy="3179817"/>
          </a:xfrm>
          <a:prstGeom prst="rect">
            <a:avLst/>
          </a:prstGeom>
        </p:spPr>
      </p:pic>
      <p:sp>
        <p:nvSpPr>
          <p:cNvPr id="7" name="TextBox 6">
            <a:extLst>
              <a:ext uri="{FF2B5EF4-FFF2-40B4-BE49-F238E27FC236}">
                <a16:creationId xmlns:a16="http://schemas.microsoft.com/office/drawing/2014/main" id="{7B4E5A01-5171-495B-7732-120530154398}"/>
              </a:ext>
            </a:extLst>
          </p:cNvPr>
          <p:cNvSpPr txBox="1"/>
          <p:nvPr/>
        </p:nvSpPr>
        <p:spPr>
          <a:xfrm>
            <a:off x="4803435" y="6634056"/>
            <a:ext cx="6094708" cy="230832"/>
          </a:xfrm>
          <a:prstGeom prst="rect">
            <a:avLst/>
          </a:prstGeom>
          <a:noFill/>
        </p:spPr>
        <p:txBody>
          <a:bodyPr wrap="square">
            <a:spAutoFit/>
          </a:bodyPr>
          <a:lstStyle/>
          <a:p>
            <a:pPr algn="l"/>
            <a:r>
              <a:rPr lang="en-US" sz="900" b="0" i="0" u="none" strike="noStrike" baseline="0">
                <a:solidFill>
                  <a:srgbClr val="000000"/>
                </a:solidFill>
                <a:latin typeface="Arial" panose="020B0604020202020204" pitchFamily="34" charset="0"/>
              </a:rPr>
              <a:t>Int J Radiation Oncol Biol Phys, Vol. 83, No. 4, pp. 1291e1297, 2012</a:t>
            </a:r>
            <a:endParaRPr lang="en-US" sz="900"/>
          </a:p>
        </p:txBody>
      </p:sp>
      <p:sp>
        <p:nvSpPr>
          <p:cNvPr id="9" name="TextBox 8">
            <a:extLst>
              <a:ext uri="{FF2B5EF4-FFF2-40B4-BE49-F238E27FC236}">
                <a16:creationId xmlns:a16="http://schemas.microsoft.com/office/drawing/2014/main" id="{C977BD81-E1FB-1371-D02E-A0CACE353FA9}"/>
              </a:ext>
            </a:extLst>
          </p:cNvPr>
          <p:cNvSpPr txBox="1"/>
          <p:nvPr/>
        </p:nvSpPr>
        <p:spPr>
          <a:xfrm>
            <a:off x="336477" y="6627168"/>
            <a:ext cx="6094708" cy="230832"/>
          </a:xfrm>
          <a:prstGeom prst="rect">
            <a:avLst/>
          </a:prstGeom>
          <a:noFill/>
        </p:spPr>
        <p:txBody>
          <a:bodyPr wrap="square">
            <a:spAutoFit/>
          </a:bodyPr>
          <a:lstStyle/>
          <a:p>
            <a:pPr marR="30830" algn="l"/>
            <a:r>
              <a:rPr lang="fr-FR" sz="900" b="0" i="1" u="none" strike="noStrike" baseline="0" dirty="0">
                <a:latin typeface="Arial" panose="020B0604020202020204" pitchFamily="34" charset="0"/>
              </a:rPr>
              <a:t>Lomax et al. Clinical </a:t>
            </a:r>
            <a:r>
              <a:rPr lang="fr-FR" sz="900" b="0" i="1" u="none" strike="noStrike" baseline="0" dirty="0" err="1">
                <a:latin typeface="Arial" panose="020B0604020202020204" pitchFamily="34" charset="0"/>
              </a:rPr>
              <a:t>Oncology</a:t>
            </a:r>
            <a:r>
              <a:rPr lang="fr-FR" sz="900" b="0" i="1" u="none" strike="noStrike" baseline="0" dirty="0">
                <a:latin typeface="Arial" panose="020B0604020202020204" pitchFamily="34" charset="0"/>
              </a:rPr>
              <a:t>. </a:t>
            </a:r>
            <a:r>
              <a:rPr lang="pt-BR" sz="900" b="0" i="1" u="none" strike="noStrike" baseline="0" dirty="0">
                <a:latin typeface="Arial" panose="020B0604020202020204" pitchFamily="34" charset="0"/>
              </a:rPr>
              <a:t>Clinical Oncology 25 (2013) 578e585</a:t>
            </a:r>
            <a:endParaRPr lang="en-US" sz="900" dirty="0"/>
          </a:p>
        </p:txBody>
      </p:sp>
      <p:pic>
        <p:nvPicPr>
          <p:cNvPr id="11" name="Picture 10">
            <a:extLst>
              <a:ext uri="{FF2B5EF4-FFF2-40B4-BE49-F238E27FC236}">
                <a16:creationId xmlns:a16="http://schemas.microsoft.com/office/drawing/2014/main" id="{36B1B069-28E9-8ABB-E2CC-A9A289182D62}"/>
              </a:ext>
            </a:extLst>
          </p:cNvPr>
          <p:cNvPicPr>
            <a:picLocks noChangeAspect="1"/>
          </p:cNvPicPr>
          <p:nvPr/>
        </p:nvPicPr>
        <p:blipFill>
          <a:blip r:embed="rId6"/>
          <a:stretch>
            <a:fillRect/>
          </a:stretch>
        </p:blipFill>
        <p:spPr>
          <a:xfrm>
            <a:off x="557844" y="4446824"/>
            <a:ext cx="2612000" cy="1403462"/>
          </a:xfrm>
          <a:prstGeom prst="rect">
            <a:avLst/>
          </a:prstGeom>
        </p:spPr>
      </p:pic>
    </p:spTree>
    <p:extLst>
      <p:ext uri="{BB962C8B-B14F-4D97-AF65-F5344CB8AC3E}">
        <p14:creationId xmlns:p14="http://schemas.microsoft.com/office/powerpoint/2010/main" val="63403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rroncol 30 00416 g003">
            <a:extLst>
              <a:ext uri="{FF2B5EF4-FFF2-40B4-BE49-F238E27FC236}">
                <a16:creationId xmlns:a16="http://schemas.microsoft.com/office/drawing/2014/main" id="{313E8C90-FF79-37BC-77A0-3BD630A95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4822" y="2300667"/>
            <a:ext cx="4956015" cy="215793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193BEDA-223E-B4A6-193C-CF0CA775D774}"/>
              </a:ext>
            </a:extLst>
          </p:cNvPr>
          <p:cNvGrpSpPr/>
          <p:nvPr/>
        </p:nvGrpSpPr>
        <p:grpSpPr>
          <a:xfrm>
            <a:off x="0" y="934745"/>
            <a:ext cx="12192002" cy="5923256"/>
            <a:chOff x="-16481" y="335113"/>
            <a:chExt cx="13491301" cy="6554494"/>
          </a:xfrm>
        </p:grpSpPr>
        <p:pic>
          <p:nvPicPr>
            <p:cNvPr id="10242" name="Picture 2" descr="High-LET-Radiation-Induced Persistent DNA Damage Response Signaling and  Gastrointestinal Cancer Development">
              <a:extLst>
                <a:ext uri="{FF2B5EF4-FFF2-40B4-BE49-F238E27FC236}">
                  <a16:creationId xmlns:a16="http://schemas.microsoft.com/office/drawing/2014/main" id="{D7A52BFC-D460-D3C6-30AA-EDFD87BC36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81" y="335113"/>
              <a:ext cx="7361540" cy="6258974"/>
            </a:xfrm>
            <a:prstGeom prst="rect">
              <a:avLst/>
            </a:prstGeom>
            <a:noFill/>
            <a:ln>
              <a:solidFill>
                <a:schemeClr val="bg1"/>
              </a:solidFill>
            </a:ln>
          </p:spPr>
          <p:style>
            <a:lnRef idx="2">
              <a:schemeClr val="accent3"/>
            </a:lnRef>
            <a:fillRef idx="1">
              <a:schemeClr val="lt1"/>
            </a:fillRef>
            <a:effectRef idx="0">
              <a:schemeClr val="accent3"/>
            </a:effectRef>
            <a:fontRef idx="minor">
              <a:schemeClr val="dk1"/>
            </a:fontRef>
          </p:style>
        </p:pic>
        <p:sp>
          <p:nvSpPr>
            <p:cNvPr id="2" name="TextBox 1">
              <a:extLst>
                <a:ext uri="{FF2B5EF4-FFF2-40B4-BE49-F238E27FC236}">
                  <a16:creationId xmlns:a16="http://schemas.microsoft.com/office/drawing/2014/main" id="{49CDA9E4-0651-72D3-9D68-D750AFF72C6D}"/>
                </a:ext>
              </a:extLst>
            </p:cNvPr>
            <p:cNvSpPr txBox="1"/>
            <p:nvPr/>
          </p:nvSpPr>
          <p:spPr>
            <a:xfrm>
              <a:off x="7920025" y="6634175"/>
              <a:ext cx="5554795" cy="255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rPr>
                <a:t>Curr. Oncol.</a:t>
              </a:r>
              <a:r>
                <a:rPr kumimoji="0" lang="it-IT" sz="9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a:t>
              </a:r>
              <a:r>
                <a:rPr kumimoji="0" lang="it-IT" sz="900" b="1"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2023</a:t>
              </a:r>
              <a:r>
                <a:rPr kumimoji="0" lang="it-IT" sz="9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a:t>
              </a:r>
              <a:r>
                <a:rPr kumimoji="0" lang="it-IT" sz="9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rPr>
                <a:t>30</a:t>
              </a:r>
              <a:r>
                <a:rPr kumimoji="0" lang="it-IT" sz="9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(6), 5497-5514; </a:t>
              </a:r>
              <a:r>
                <a:rPr kumimoji="0" lang="it-IT" sz="900" b="1" i="0" u="none" strike="noStrike" kern="1200" cap="none" spc="0" normalizeH="0" baseline="0" noProof="0" dirty="0">
                  <a:ln>
                    <a:noFill/>
                  </a:ln>
                  <a:solidFill>
                    <a:srgbClr val="4F5671"/>
                  </a:solidFill>
                  <a:effectLst/>
                  <a:uLnTx/>
                  <a:uFillTx/>
                  <a:latin typeface="Arial" panose="020B0604020202020204" pitchFamily="34" charset="0"/>
                  <a:ea typeface="+mn-ea"/>
                  <a:cs typeface="+mn-cs"/>
                  <a:hlinkClick r:id="rId5"/>
                </a:rPr>
                <a:t>https://doi.org/10.3390/curroncol30060416</a:t>
              </a: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val 5">
              <a:extLst>
                <a:ext uri="{FF2B5EF4-FFF2-40B4-BE49-F238E27FC236}">
                  <a16:creationId xmlns:a16="http://schemas.microsoft.com/office/drawing/2014/main" id="{53C8CEB4-524E-DA53-2779-8EE268CAC53D}"/>
                </a:ext>
              </a:extLst>
            </p:cNvPr>
            <p:cNvSpPr/>
            <p:nvPr/>
          </p:nvSpPr>
          <p:spPr>
            <a:xfrm>
              <a:off x="1308676" y="1047767"/>
              <a:ext cx="1778559" cy="60016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val 6">
              <a:extLst>
                <a:ext uri="{FF2B5EF4-FFF2-40B4-BE49-F238E27FC236}">
                  <a16:creationId xmlns:a16="http://schemas.microsoft.com/office/drawing/2014/main" id="{EE5F6111-03CB-2E91-835D-C482F26449DB}"/>
                </a:ext>
              </a:extLst>
            </p:cNvPr>
            <p:cNvSpPr/>
            <p:nvPr/>
          </p:nvSpPr>
          <p:spPr>
            <a:xfrm>
              <a:off x="3087237" y="4812813"/>
              <a:ext cx="1778560" cy="60016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val 7">
              <a:extLst>
                <a:ext uri="{FF2B5EF4-FFF2-40B4-BE49-F238E27FC236}">
                  <a16:creationId xmlns:a16="http://schemas.microsoft.com/office/drawing/2014/main" id="{4B8A9FCA-F906-CFA8-C77C-993D54DDC603}"/>
                </a:ext>
              </a:extLst>
            </p:cNvPr>
            <p:cNvSpPr/>
            <p:nvPr/>
          </p:nvSpPr>
          <p:spPr>
            <a:xfrm>
              <a:off x="3087235" y="5593812"/>
              <a:ext cx="1778560" cy="700192"/>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val 9">
              <a:extLst>
                <a:ext uri="{FF2B5EF4-FFF2-40B4-BE49-F238E27FC236}">
                  <a16:creationId xmlns:a16="http://schemas.microsoft.com/office/drawing/2014/main" id="{CD7138BC-1F4D-CC06-3F5D-BEC6E5364282}"/>
                </a:ext>
              </a:extLst>
            </p:cNvPr>
            <p:cNvSpPr/>
            <p:nvPr/>
          </p:nvSpPr>
          <p:spPr>
            <a:xfrm>
              <a:off x="3454890" y="4122231"/>
              <a:ext cx="2805951" cy="60016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val 10">
              <a:extLst>
                <a:ext uri="{FF2B5EF4-FFF2-40B4-BE49-F238E27FC236}">
                  <a16:creationId xmlns:a16="http://schemas.microsoft.com/office/drawing/2014/main" id="{F99FCFB2-B763-39EB-6EC7-B5B21C3C404C}"/>
                </a:ext>
              </a:extLst>
            </p:cNvPr>
            <p:cNvSpPr/>
            <p:nvPr/>
          </p:nvSpPr>
          <p:spPr>
            <a:xfrm>
              <a:off x="1961821" y="4351461"/>
              <a:ext cx="1125416" cy="62008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 name="Slide Number Placeholder 2">
            <a:extLst>
              <a:ext uri="{FF2B5EF4-FFF2-40B4-BE49-F238E27FC236}">
                <a16:creationId xmlns:a16="http://schemas.microsoft.com/office/drawing/2014/main" id="{0F467978-A9CA-1D3A-BA17-115C88FF41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ACF3B-4A73-463E-A8D6-08F4A16133AF}"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Google Shape;357;p14">
            <a:extLst>
              <a:ext uri="{FF2B5EF4-FFF2-40B4-BE49-F238E27FC236}">
                <a16:creationId xmlns:a16="http://schemas.microsoft.com/office/drawing/2014/main" id="{FB664220-62B7-BD60-AFD8-B1E2F7D03E35}"/>
              </a:ext>
            </a:extLst>
          </p:cNvPr>
          <p:cNvSpPr txBox="1">
            <a:spLocks/>
          </p:cNvSpPr>
          <p:nvPr/>
        </p:nvSpPr>
        <p:spPr>
          <a:xfrm>
            <a:off x="716880" y="594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0" fontAlgn="base" latinLnBrk="0" hangingPunct="0">
              <a:lnSpc>
                <a:spcPct val="9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Arial"/>
                <a:ea typeface="ヒラギノ角ゴ Pro W3"/>
                <a:cs typeface="Arial"/>
              </a:rPr>
              <a:t>Types of DNA Damage and Repair Pathways</a:t>
            </a:r>
            <a:endParaRPr kumimoji="0" lang="en-US" sz="2800" b="1" i="0" u="none" strike="noStrike" kern="1200" cap="none" spc="0" normalizeH="0" baseline="0" noProof="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p:txBody>
      </p:sp>
      <p:pic>
        <p:nvPicPr>
          <p:cNvPr id="17" name="Picture 16">
            <a:extLst>
              <a:ext uri="{FF2B5EF4-FFF2-40B4-BE49-F238E27FC236}">
                <a16:creationId xmlns:a16="http://schemas.microsoft.com/office/drawing/2014/main" id="{21837FFB-FA22-F720-B5B4-66FF550E3D74}"/>
              </a:ext>
            </a:extLst>
          </p:cNvPr>
          <p:cNvPicPr>
            <a:picLocks noChangeAspect="1"/>
          </p:cNvPicPr>
          <p:nvPr/>
        </p:nvPicPr>
        <p:blipFill>
          <a:blip r:embed="rId6"/>
          <a:stretch>
            <a:fillRect/>
          </a:stretch>
        </p:blipFill>
        <p:spPr>
          <a:xfrm>
            <a:off x="8230680" y="4088580"/>
            <a:ext cx="3522007" cy="1598419"/>
          </a:xfrm>
          <a:prstGeom prst="rect">
            <a:avLst/>
          </a:prstGeom>
        </p:spPr>
      </p:pic>
    </p:spTree>
    <p:extLst>
      <p:ext uri="{BB962C8B-B14F-4D97-AF65-F5344CB8AC3E}">
        <p14:creationId xmlns:p14="http://schemas.microsoft.com/office/powerpoint/2010/main" val="2065213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D9447-4CCC-F833-91E8-40C239D75A50}"/>
            </a:ext>
          </a:extLst>
        </p:cNvPr>
        <p:cNvGrpSpPr/>
        <p:nvPr/>
      </p:nvGrpSpPr>
      <p:grpSpPr>
        <a:xfrm>
          <a:off x="0" y="0"/>
          <a:ext cx="0" cy="0"/>
          <a:chOff x="0" y="0"/>
          <a:chExt cx="0" cy="0"/>
        </a:xfrm>
      </p:grpSpPr>
      <p:sp>
        <p:nvSpPr>
          <p:cNvPr id="53" name="Google Shape;357;p14">
            <a:extLst>
              <a:ext uri="{FF2B5EF4-FFF2-40B4-BE49-F238E27FC236}">
                <a16:creationId xmlns:a16="http://schemas.microsoft.com/office/drawing/2014/main" id="{B75E806B-8005-D893-CC12-F04020EDE203}"/>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dirty="0">
                <a:latin typeface="Arial"/>
                <a:ea typeface="ヒラギノ角ゴ Pro W3"/>
                <a:cs typeface="Arial"/>
              </a:rPr>
              <a:t>Putative Mechanisms of Radiation-induced CVD</a:t>
            </a:r>
            <a:endParaRPr lang="en-US" dirty="0"/>
          </a:p>
        </p:txBody>
      </p:sp>
      <p:pic>
        <p:nvPicPr>
          <p:cNvPr id="50" name="Picture 49" descr="A picture containing diagram&#10;&#10;AI-generated content may be incorrect.">
            <a:extLst>
              <a:ext uri="{FF2B5EF4-FFF2-40B4-BE49-F238E27FC236}">
                <a16:creationId xmlns:a16="http://schemas.microsoft.com/office/drawing/2014/main" id="{68CAED18-BA52-1D5A-EAB0-1A2FFE188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828" y="738553"/>
            <a:ext cx="8469330" cy="5928531"/>
          </a:xfrm>
          <a:prstGeom prst="rect">
            <a:avLst/>
          </a:prstGeom>
        </p:spPr>
      </p:pic>
      <p:sp>
        <p:nvSpPr>
          <p:cNvPr id="55" name="TextBox 54">
            <a:extLst>
              <a:ext uri="{FF2B5EF4-FFF2-40B4-BE49-F238E27FC236}">
                <a16:creationId xmlns:a16="http://schemas.microsoft.com/office/drawing/2014/main" id="{2ECA3697-225A-37D5-9108-C1112A6CF494}"/>
              </a:ext>
            </a:extLst>
          </p:cNvPr>
          <p:cNvSpPr txBox="1"/>
          <p:nvPr/>
        </p:nvSpPr>
        <p:spPr>
          <a:xfrm>
            <a:off x="7055135" y="5297077"/>
            <a:ext cx="4793153" cy="1169551"/>
          </a:xfrm>
          <a:prstGeom prst="rect">
            <a:avLst/>
          </a:prstGeom>
          <a:noFill/>
          <a:ln w="28575">
            <a:solidFill>
              <a:schemeClr val="tx1"/>
            </a:solidFill>
          </a:ln>
        </p:spPr>
        <p:txBody>
          <a:bodyPr wrap="square" lIns="91440" tIns="45720" rIns="91440" bIns="45720" anchor="t">
            <a:spAutoFit/>
          </a:bodyPr>
          <a:lstStyle/>
          <a:p>
            <a:pPr algn="ctr"/>
            <a:r>
              <a:rPr lang="en-US" sz="1400" b="1">
                <a:latin typeface="Arial" panose="020B0604020202020204" pitchFamily="34" charset="0"/>
                <a:cs typeface="Arial" panose="020B0604020202020204" pitchFamily="34" charset="0"/>
              </a:rPr>
              <a:t>Knowledge gaps exist in the mechanistic understanding of  low-dose radiation-induced CVD.</a:t>
            </a:r>
          </a:p>
          <a:p>
            <a:pPr algn="ctr"/>
            <a:r>
              <a:rPr lang="en-US" sz="1400" b="1">
                <a:solidFill>
                  <a:srgbClr val="C00000"/>
                </a:solidFill>
                <a:latin typeface="Arial"/>
                <a:cs typeface="Arial"/>
              </a:rPr>
              <a:t>Possible mechanisms of disease: endothelial and cardiomyocyte dysfunction, atherosclerosis, inflammation, inflammasomes</a:t>
            </a:r>
          </a:p>
        </p:txBody>
      </p:sp>
      <p:sp>
        <p:nvSpPr>
          <p:cNvPr id="57" name="TextBox 56">
            <a:extLst>
              <a:ext uri="{FF2B5EF4-FFF2-40B4-BE49-F238E27FC236}">
                <a16:creationId xmlns:a16="http://schemas.microsoft.com/office/drawing/2014/main" id="{66B87282-6BF0-36F6-B641-83D3CCB9D244}"/>
              </a:ext>
            </a:extLst>
          </p:cNvPr>
          <p:cNvSpPr txBox="1"/>
          <p:nvPr/>
        </p:nvSpPr>
        <p:spPr>
          <a:xfrm>
            <a:off x="207156" y="6627168"/>
            <a:ext cx="4271610" cy="230832"/>
          </a:xfrm>
          <a:prstGeom prst="rect">
            <a:avLst/>
          </a:prstGeom>
          <a:noFill/>
        </p:spPr>
        <p:txBody>
          <a:bodyPr wrap="square">
            <a:spAutoFit/>
          </a:bodyPr>
          <a:lstStyle/>
          <a:p>
            <a:r>
              <a:rPr lang="en-US" sz="900" i="1">
                <a:latin typeface="Arial" panose="020B0604020202020204" pitchFamily="34" charset="0"/>
                <a:cs typeface="Arial" panose="020B0604020202020204" pitchFamily="34" charset="0"/>
              </a:rPr>
              <a:t>Cruz-Topete D, and Nelson G.A. et al. Unpublished 2025</a:t>
            </a:r>
          </a:p>
        </p:txBody>
      </p:sp>
      <p:sp>
        <p:nvSpPr>
          <p:cNvPr id="2" name="Slide Number Placeholder 1">
            <a:extLst>
              <a:ext uri="{FF2B5EF4-FFF2-40B4-BE49-F238E27FC236}">
                <a16:creationId xmlns:a16="http://schemas.microsoft.com/office/drawing/2014/main" id="{9DB66172-2538-ACEE-F224-6C1125DAB490}"/>
              </a:ext>
            </a:extLst>
          </p:cNvPr>
          <p:cNvSpPr>
            <a:spLocks noGrp="1"/>
          </p:cNvSpPr>
          <p:nvPr>
            <p:ph type="sldNum" sz="quarter" idx="12"/>
          </p:nvPr>
        </p:nvSpPr>
        <p:spPr/>
        <p:txBody>
          <a:bodyPr/>
          <a:lstStyle/>
          <a:p>
            <a:fld id="{3A0E1C1D-23A6-4D8C-8BAD-0A4D3EB843D9}" type="slidenum">
              <a:rPr lang="en-US" smtClean="0"/>
              <a:t>15</a:t>
            </a:fld>
            <a:endParaRPr lang="en-US"/>
          </a:p>
        </p:txBody>
      </p:sp>
      <p:pic>
        <p:nvPicPr>
          <p:cNvPr id="3" name="Picture 2" descr="A picture containing fruit, red&#10;&#10;Description automatically generated">
            <a:extLst>
              <a:ext uri="{FF2B5EF4-FFF2-40B4-BE49-F238E27FC236}">
                <a16:creationId xmlns:a16="http://schemas.microsoft.com/office/drawing/2014/main" id="{70F86DCD-81E0-B93F-3863-F64DF0A8F783}"/>
              </a:ext>
            </a:extLst>
          </p:cNvPr>
          <p:cNvPicPr>
            <a:picLocks noChangeAspect="1"/>
          </p:cNvPicPr>
          <p:nvPr/>
        </p:nvPicPr>
        <p:blipFill>
          <a:blip r:embed="rId4"/>
          <a:stretch>
            <a:fillRect/>
          </a:stretch>
        </p:blipFill>
        <p:spPr>
          <a:xfrm>
            <a:off x="5925500" y="2502510"/>
            <a:ext cx="1129635" cy="847226"/>
          </a:xfrm>
          <a:prstGeom prst="rect">
            <a:avLst/>
          </a:prstGeom>
        </p:spPr>
      </p:pic>
    </p:spTree>
    <p:extLst>
      <p:ext uri="{BB962C8B-B14F-4D97-AF65-F5344CB8AC3E}">
        <p14:creationId xmlns:p14="http://schemas.microsoft.com/office/powerpoint/2010/main" val="34804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A1DC8D5-9727-EA9B-75F9-76BBB7277B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17" r="16009"/>
          <a:stretch/>
        </p:blipFill>
        <p:spPr bwMode="auto">
          <a:xfrm>
            <a:off x="194391" y="1251162"/>
            <a:ext cx="5577076" cy="327226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8E398C2-B61B-4CAA-909D-ECA1C78037FF}"/>
              </a:ext>
            </a:extLst>
          </p:cNvPr>
          <p:cNvSpPr>
            <a:spLocks noGrp="1"/>
          </p:cNvSpPr>
          <p:nvPr>
            <p:ph idx="1"/>
          </p:nvPr>
        </p:nvSpPr>
        <p:spPr>
          <a:xfrm>
            <a:off x="5908315" y="1042017"/>
            <a:ext cx="6283685" cy="3786305"/>
          </a:xfrm>
        </p:spPr>
        <p:txBody>
          <a:bodyPr>
            <a:noAutofit/>
          </a:bodyPr>
          <a:lstStyle/>
          <a:p>
            <a:r>
              <a:rPr lang="en-US" sz="1700" dirty="0">
                <a:solidFill>
                  <a:srgbClr val="0000FD"/>
                </a:solidFill>
              </a:rPr>
              <a:t>Changes in neurochemicals, synaptic and neuroinflammatory proteins</a:t>
            </a:r>
          </a:p>
          <a:p>
            <a:r>
              <a:rPr lang="en-US" sz="1700" dirty="0"/>
              <a:t>Increased </a:t>
            </a:r>
            <a:r>
              <a:rPr lang="en-US" sz="1700" dirty="0">
                <a:solidFill>
                  <a:srgbClr val="0000FD"/>
                </a:solidFill>
              </a:rPr>
              <a:t>activation of microglia</a:t>
            </a:r>
            <a:r>
              <a:rPr lang="en-US" sz="1700" dirty="0"/>
              <a:t> (signaling neuroinflammation) </a:t>
            </a:r>
          </a:p>
          <a:p>
            <a:r>
              <a:rPr lang="en-US" sz="1700" dirty="0"/>
              <a:t>Deficits in </a:t>
            </a:r>
            <a:r>
              <a:rPr lang="en-US" sz="1700" dirty="0">
                <a:solidFill>
                  <a:srgbClr val="0000FD"/>
                </a:solidFill>
              </a:rPr>
              <a:t>neurocognitive performance </a:t>
            </a:r>
            <a:r>
              <a:rPr lang="en-US" sz="1700" dirty="0"/>
              <a:t>for several mouse and rat behavioral paradigms </a:t>
            </a:r>
          </a:p>
          <a:p>
            <a:pPr>
              <a:spcAft>
                <a:spcPts val="0"/>
              </a:spcAft>
            </a:pPr>
            <a:r>
              <a:rPr lang="en-US" sz="1700" noProof="0" dirty="0"/>
              <a:t>High-LET nuclei at low doses (&lt;10 cGy</a:t>
            </a:r>
            <a:r>
              <a:rPr lang="en-US" sz="1700" dirty="0"/>
              <a:t>) significantly </a:t>
            </a:r>
            <a:r>
              <a:rPr lang="en-US" sz="1700" dirty="0">
                <a:solidFill>
                  <a:srgbClr val="0000FD"/>
                </a:solidFill>
              </a:rPr>
              <a:t>reduced production of new neurons </a:t>
            </a:r>
            <a:r>
              <a:rPr lang="en-US" sz="1700" dirty="0"/>
              <a:t>in brain </a:t>
            </a:r>
            <a:r>
              <a:rPr lang="en-US" sz="1700" b="0" dirty="0"/>
              <a:t>(data not shown)</a:t>
            </a:r>
          </a:p>
          <a:p>
            <a:pPr lvl="0">
              <a:spcAft>
                <a:spcPts val="0"/>
              </a:spcAft>
            </a:pPr>
            <a:r>
              <a:rPr lang="en-US" sz="1700" dirty="0">
                <a:solidFill>
                  <a:srgbClr val="0000FD"/>
                </a:solidFill>
              </a:rPr>
              <a:t>Reduction in neuron arborization and synapse number </a:t>
            </a:r>
            <a:r>
              <a:rPr lang="en-US" sz="1700" dirty="0"/>
              <a:t>(dendritic spines) </a:t>
            </a:r>
          </a:p>
          <a:p>
            <a:pPr lvl="1"/>
            <a:r>
              <a:rPr lang="en-US" sz="1700" dirty="0"/>
              <a:t>Persistent reductions for &gt; 1 year after doses of high Linear Energy Transfer (LET) nuclei below 5 cGy (data not shown)</a:t>
            </a:r>
          </a:p>
          <a:p>
            <a:pPr>
              <a:spcAft>
                <a:spcPts val="0"/>
              </a:spcAft>
            </a:pPr>
            <a:endParaRPr lang="en-US" sz="1700" dirty="0"/>
          </a:p>
          <a:p>
            <a:pPr lvl="0">
              <a:spcAft>
                <a:spcPts val="0"/>
              </a:spcAft>
            </a:pPr>
            <a:endParaRPr lang="en-US" sz="1700" dirty="0">
              <a:solidFill>
                <a:srgbClr val="0000FD"/>
              </a:solidFill>
            </a:endParaRPr>
          </a:p>
          <a:p>
            <a:pPr lvl="1">
              <a:spcBef>
                <a:spcPts val="0"/>
              </a:spcBef>
              <a:spcAft>
                <a:spcPts val="0"/>
              </a:spcAft>
            </a:pPr>
            <a:endParaRPr lang="en-US" sz="1700" noProof="0" dirty="0"/>
          </a:p>
        </p:txBody>
      </p:sp>
      <p:sp>
        <p:nvSpPr>
          <p:cNvPr id="6" name="Slide Number Placeholder 5">
            <a:extLst>
              <a:ext uri="{FF2B5EF4-FFF2-40B4-BE49-F238E27FC236}">
                <a16:creationId xmlns:a16="http://schemas.microsoft.com/office/drawing/2014/main" id="{A537E816-3822-4F63-9DDE-8CCE9D34A99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0E1C1D-23A6-4D8C-8BAD-0A4D3EB843D9}" type="slidenum">
              <a:rPr lang="en-US" smtClean="0"/>
              <a:pPr/>
              <a:t>16</a:t>
            </a:fld>
            <a:endParaRPr lang="en-US"/>
          </a:p>
        </p:txBody>
      </p:sp>
      <p:sp>
        <p:nvSpPr>
          <p:cNvPr id="4" name="Content Placeholder 2">
            <a:extLst>
              <a:ext uri="{FF2B5EF4-FFF2-40B4-BE49-F238E27FC236}">
                <a16:creationId xmlns:a16="http://schemas.microsoft.com/office/drawing/2014/main" id="{5D4BD4C3-A859-9060-A248-81F03DB1B554}"/>
              </a:ext>
            </a:extLst>
          </p:cNvPr>
          <p:cNvSpPr txBox="1">
            <a:spLocks/>
          </p:cNvSpPr>
          <p:nvPr/>
        </p:nvSpPr>
        <p:spPr bwMode="auto">
          <a:xfrm>
            <a:off x="247208" y="4828322"/>
            <a:ext cx="12081640" cy="378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Aft>
                <a:spcPts val="0"/>
              </a:spcAft>
            </a:pPr>
            <a:endParaRPr lang="en-US" sz="1700" dirty="0">
              <a:solidFill>
                <a:srgbClr val="0000FD"/>
              </a:solidFill>
            </a:endParaRPr>
          </a:p>
          <a:p>
            <a:pPr>
              <a:lnSpc>
                <a:spcPct val="120000"/>
              </a:lnSpc>
              <a:spcAft>
                <a:spcPts val="0"/>
              </a:spcAft>
            </a:pPr>
            <a:endParaRPr lang="en-US" sz="1700" dirty="0">
              <a:solidFill>
                <a:srgbClr val="0000FD"/>
              </a:solidFill>
            </a:endParaRPr>
          </a:p>
          <a:p>
            <a:pPr marL="0" indent="0">
              <a:lnSpc>
                <a:spcPct val="120000"/>
              </a:lnSpc>
              <a:spcAft>
                <a:spcPts val="0"/>
              </a:spcAft>
              <a:buNone/>
            </a:pPr>
            <a:r>
              <a:rPr lang="en-US" u="sng" dirty="0"/>
              <a:t>Performance deficits following exposure to high-LET nuclei depends on </a:t>
            </a:r>
          </a:p>
          <a:p>
            <a:pPr marL="341313" lvl="1" indent="-169863">
              <a:lnSpc>
                <a:spcPct val="120000"/>
              </a:lnSpc>
              <a:spcAft>
                <a:spcPts val="0"/>
              </a:spcAft>
            </a:pPr>
            <a:r>
              <a:rPr lang="en-US" dirty="0"/>
              <a:t>Physical particle characteristics, strain, sex, age at exposure, evaluation time after exposure and measure used</a:t>
            </a:r>
          </a:p>
          <a:p>
            <a:pPr marL="341313" lvl="1" indent="-169863">
              <a:lnSpc>
                <a:spcPct val="120000"/>
              </a:lnSpc>
              <a:spcAft>
                <a:spcPts val="0"/>
              </a:spcAft>
            </a:pPr>
            <a:r>
              <a:rPr lang="en-US" dirty="0"/>
              <a:t>Male mice appear to be more radiosensitive than female mice</a:t>
            </a:r>
          </a:p>
        </p:txBody>
      </p:sp>
      <p:sp>
        <p:nvSpPr>
          <p:cNvPr id="7" name="Google Shape;357;p14">
            <a:extLst>
              <a:ext uri="{FF2B5EF4-FFF2-40B4-BE49-F238E27FC236}">
                <a16:creationId xmlns:a16="http://schemas.microsoft.com/office/drawing/2014/main" id="{C47C426E-48C8-173A-ADFA-0D57645F2ABB}"/>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dirty="0">
                <a:latin typeface="Arial"/>
                <a:ea typeface="ヒラギノ角ゴ Pro W3"/>
                <a:cs typeface="Arial"/>
              </a:rPr>
              <a:t>Central Nervous System Changes after Space-Like Radiation Exposure</a:t>
            </a:r>
            <a:endParaRPr lang="en-US" sz="2400" dirty="0"/>
          </a:p>
        </p:txBody>
      </p:sp>
    </p:spTree>
    <p:extLst>
      <p:ext uri="{BB962C8B-B14F-4D97-AF65-F5344CB8AC3E}">
        <p14:creationId xmlns:p14="http://schemas.microsoft.com/office/powerpoint/2010/main" val="3179035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57;p14">
            <a:extLst>
              <a:ext uri="{FF2B5EF4-FFF2-40B4-BE49-F238E27FC236}">
                <a16:creationId xmlns:a16="http://schemas.microsoft.com/office/drawing/2014/main" id="{38D72C5B-E3AC-2552-F596-9408B01CA13A}"/>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a:latin typeface="Arial"/>
                <a:ea typeface="ヒラギノ角ゴ Pro W3"/>
                <a:cs typeface="Arial"/>
              </a:rPr>
              <a:t>Overview of SR-Funded Cancer Countermeasures</a:t>
            </a:r>
            <a:endParaRPr lang="en-US"/>
          </a:p>
        </p:txBody>
      </p:sp>
      <p:sp>
        <p:nvSpPr>
          <p:cNvPr id="4" name="Slide Number Placeholder 3">
            <a:extLst>
              <a:ext uri="{FF2B5EF4-FFF2-40B4-BE49-F238E27FC236}">
                <a16:creationId xmlns:a16="http://schemas.microsoft.com/office/drawing/2014/main" id="{93917697-05E9-C545-FD93-4D18B071C4F5}"/>
              </a:ext>
            </a:extLst>
          </p:cNvPr>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17</a:t>
            </a:fld>
            <a:endParaRPr lang="en-US"/>
          </a:p>
        </p:txBody>
      </p:sp>
      <p:pic>
        <p:nvPicPr>
          <p:cNvPr id="5" name="Picture 4">
            <a:extLst>
              <a:ext uri="{FF2B5EF4-FFF2-40B4-BE49-F238E27FC236}">
                <a16:creationId xmlns:a16="http://schemas.microsoft.com/office/drawing/2014/main" id="{0AFCE699-CE86-6BBE-8BC6-8C7532678E2A}"/>
              </a:ext>
            </a:extLst>
          </p:cNvPr>
          <p:cNvPicPr>
            <a:picLocks noChangeAspect="1"/>
          </p:cNvPicPr>
          <p:nvPr/>
        </p:nvPicPr>
        <p:blipFill>
          <a:blip r:embed="rId3"/>
          <a:stretch>
            <a:fillRect/>
          </a:stretch>
        </p:blipFill>
        <p:spPr>
          <a:xfrm>
            <a:off x="129143" y="1031248"/>
            <a:ext cx="3667661" cy="5507665"/>
          </a:xfrm>
          <a:prstGeom prst="rect">
            <a:avLst/>
          </a:prstGeom>
        </p:spPr>
      </p:pic>
      <p:pic>
        <p:nvPicPr>
          <p:cNvPr id="9" name="Picture 8">
            <a:extLst>
              <a:ext uri="{FF2B5EF4-FFF2-40B4-BE49-F238E27FC236}">
                <a16:creationId xmlns:a16="http://schemas.microsoft.com/office/drawing/2014/main" id="{EB2AA2AD-B7DE-AF31-E3A3-8F4E0FF97F91}"/>
              </a:ext>
            </a:extLst>
          </p:cNvPr>
          <p:cNvPicPr>
            <a:picLocks noChangeAspect="1"/>
          </p:cNvPicPr>
          <p:nvPr/>
        </p:nvPicPr>
        <p:blipFill>
          <a:blip r:embed="rId4"/>
          <a:stretch>
            <a:fillRect/>
          </a:stretch>
        </p:blipFill>
        <p:spPr>
          <a:xfrm>
            <a:off x="1156450" y="1135663"/>
            <a:ext cx="3608400" cy="4944140"/>
          </a:xfrm>
          <a:prstGeom prst="rect">
            <a:avLst/>
          </a:prstGeom>
        </p:spPr>
      </p:pic>
      <p:sp>
        <p:nvSpPr>
          <p:cNvPr id="10" name="TextBox 9">
            <a:extLst>
              <a:ext uri="{FF2B5EF4-FFF2-40B4-BE49-F238E27FC236}">
                <a16:creationId xmlns:a16="http://schemas.microsoft.com/office/drawing/2014/main" id="{5BE1EA0A-919C-A482-4369-95616C32776D}"/>
              </a:ext>
            </a:extLst>
          </p:cNvPr>
          <p:cNvSpPr txBox="1"/>
          <p:nvPr/>
        </p:nvSpPr>
        <p:spPr>
          <a:xfrm>
            <a:off x="5306291" y="1135663"/>
            <a:ext cx="6437256" cy="6233501"/>
          </a:xfrm>
          <a:prstGeom prst="rect">
            <a:avLst/>
          </a:prstGeom>
          <a:noFill/>
        </p:spPr>
        <p:txBody>
          <a:bodyPr wrap="square" rtlCol="0">
            <a:spAutoFit/>
          </a:bodyPr>
          <a:lstStyle/>
          <a:p>
            <a:r>
              <a:rPr lang="en-US" b="1" u="sng">
                <a:latin typeface="Arial"/>
                <a:cs typeface="Arial"/>
              </a:rPr>
              <a:t>Past Research</a:t>
            </a:r>
          </a:p>
          <a:p>
            <a:pPr marL="285750" indent="-285750">
              <a:buFont typeface="Arial" panose="020B0604020202020204" pitchFamily="34" charset="0"/>
              <a:buChar char="•"/>
            </a:pPr>
            <a:r>
              <a:rPr lang="en-US">
                <a:latin typeface="Arial"/>
                <a:cs typeface="Arial"/>
              </a:rPr>
              <a:t>~23 studies using drugs</a:t>
            </a:r>
          </a:p>
          <a:p>
            <a:pPr marL="285750" indent="-285750">
              <a:buFont typeface="Arial" panose="020B0604020202020204" pitchFamily="34" charset="0"/>
              <a:buChar char="•"/>
            </a:pPr>
            <a:r>
              <a:rPr lang="en-US">
                <a:latin typeface="Arial"/>
                <a:cs typeface="Arial"/>
              </a:rPr>
              <a:t>In vitro and rodent models used to assess efficacy</a:t>
            </a:r>
          </a:p>
          <a:p>
            <a:pPr marL="285750" indent="-285750">
              <a:buFont typeface="Arial" panose="020B0604020202020204" pitchFamily="34" charset="0"/>
              <a:buChar char="•"/>
            </a:pPr>
            <a:r>
              <a:rPr lang="en-US">
                <a:latin typeface="Arial"/>
                <a:cs typeface="Arial"/>
              </a:rPr>
              <a:t>91% of studies had significant results </a:t>
            </a:r>
          </a:p>
          <a:p>
            <a:pPr marL="285750" indent="-285750">
              <a:buFont typeface="Arial" panose="020B0604020202020204" pitchFamily="34" charset="0"/>
              <a:buChar char="•"/>
            </a:pPr>
            <a:r>
              <a:rPr lang="en-US">
                <a:latin typeface="Arial"/>
                <a:cs typeface="Arial"/>
              </a:rPr>
              <a:t>43% of drugs were FDA approved </a:t>
            </a:r>
          </a:p>
          <a:p>
            <a:pPr marL="285750" marR="0" indent="-285750">
              <a:lnSpc>
                <a:spcPct val="115000"/>
              </a:lnSpc>
              <a:spcBef>
                <a:spcPts val="0"/>
              </a:spcBef>
              <a:spcAft>
                <a:spcPts val="800"/>
              </a:spcAft>
              <a:buFont typeface="Arial" panose="020B0604020202020204" pitchFamily="34" charset="0"/>
              <a:buChar char="•"/>
            </a:pPr>
            <a:r>
              <a:rPr lang="en-US" sz="1800" b="1"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Aspirin</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b="1"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Metformin</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Avasopasem</a:t>
            </a:r>
            <a:r>
              <a:rPr lang="en-US" sz="1800" kern="100">
                <a:effectLst/>
                <a:latin typeface="Aptos" panose="020B0004020202020204" pitchFamily="34" charset="0"/>
                <a:ea typeface="Aptos" panose="020B0004020202020204" pitchFamily="34" charset="0"/>
                <a:cs typeface="Times New Roman" panose="02020603050405020304" pitchFamily="18" charset="0"/>
              </a:rPr>
              <a:t> Manganese,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MitoTEMPO</a:t>
            </a:r>
            <a:r>
              <a:rPr lang="en-US" sz="1800" kern="100">
                <a:effectLst/>
                <a:latin typeface="Aptos" panose="020B0004020202020204" pitchFamily="34" charset="0"/>
                <a:ea typeface="Aptos" panose="020B0004020202020204" pitchFamily="34" charset="0"/>
                <a:cs typeface="Times New Roman" panose="02020603050405020304" pitchFamily="18" charset="0"/>
              </a:rPr>
              <a:t>, Enrofloxacin, </a:t>
            </a:r>
            <a:r>
              <a:rPr lang="en-US" sz="1800" kern="100" err="1">
                <a:effectLst/>
                <a:latin typeface="Aptos" panose="020B0004020202020204" pitchFamily="34" charset="0"/>
                <a:ea typeface="Aptos" panose="020B0004020202020204" pitchFamily="34" charset="0"/>
                <a:cs typeface="Times New Roman" panose="02020603050405020304" pitchFamily="18" charset="0"/>
              </a:rPr>
              <a:t>Neutasta</a:t>
            </a:r>
            <a:r>
              <a:rPr lang="en-US" kern="100">
                <a:latin typeface="Aptos" panose="020B0004020202020204" pitchFamily="34" charset="0"/>
                <a:ea typeface="Aptos" panose="020B0004020202020204" pitchFamily="34" charset="0"/>
                <a:cs typeface="Times New Roman" panose="02020603050405020304" pitchFamily="18" charset="0"/>
              </a:rPr>
              <a:t>, </a:t>
            </a:r>
            <a:r>
              <a:rPr lang="en-US" sz="1800" kern="100">
                <a:effectLst/>
                <a:latin typeface="Aptos" panose="020B0004020202020204" pitchFamily="34" charset="0"/>
                <a:ea typeface="Aptos" panose="020B0004020202020204" pitchFamily="34" charset="0"/>
                <a:cs typeface="Times New Roman" panose="02020603050405020304" pitchFamily="18" charset="0"/>
              </a:rPr>
              <a:t>Nicotinamide Riboside, EC-18 (synthetic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monoacetyldiacylglyceride</a:t>
            </a:r>
            <a:r>
              <a:rPr lang="en-US" sz="1800" kern="100">
                <a:effectLst/>
                <a:latin typeface="Aptos" panose="020B0004020202020204" pitchFamily="34" charset="0"/>
                <a:ea typeface="Aptos" panose="020B0004020202020204" pitchFamily="34" charset="0"/>
                <a:cs typeface="Times New Roman" panose="02020603050405020304" pitchFamily="18" charset="0"/>
              </a:rPr>
              <a:t>), Antidiabetic, Serotonin Receptors Antagonists, Fish Oil, Pectin, Genistein, Simvastatin, Non-Protein Thiol, Amifostine , Antagonists to the miRNA signatures (miR-16-5p,mir-12b-5p, and let-7a-5p,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pegfilgrastim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Osteoprotegerin</a:t>
            </a:r>
            <a:r>
              <a:rPr lang="en-US" sz="1800" kern="100">
                <a:effectLst/>
                <a:latin typeface="Aptos" panose="020B0004020202020204" pitchFamily="34" charset="0"/>
                <a:ea typeface="Aptos" panose="020B0004020202020204" pitchFamily="34" charset="0"/>
                <a:cs typeface="Times New Roman" panose="02020603050405020304" pitchFamily="18" charset="0"/>
              </a:rPr>
              <a:t> (OPG), Zoledronate, Bisphosphonates, Parathyroid Hormone, Macrophage-Colony Stimulating Factor, Diet Supplement Dried Plum, SB_NI_112 Targeting NF-kB and NLRP3, </a:t>
            </a:r>
            <a:r>
              <a:rPr lang="en-US" sz="1800" b="1"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CDDO-EA,</a:t>
            </a:r>
            <a:r>
              <a:rPr lang="en-US" sz="1800" kern="100">
                <a:effectLst/>
                <a:latin typeface="Aptos" panose="020B0004020202020204" pitchFamily="34" charset="0"/>
                <a:ea typeface="Aptos" panose="020B0004020202020204" pitchFamily="34" charset="0"/>
                <a:cs typeface="Times New Roman" panose="02020603050405020304" pitchFamily="18" charset="0"/>
              </a:rPr>
              <a:t> Ligands to Tailless Receptor, NSI-189, P20187 Apoptosis Inducer, Fisetin, PLX5622.</a:t>
            </a:r>
          </a:p>
          <a:p>
            <a:pPr marL="285750" indent="-285750">
              <a:buFont typeface="Arial" panose="020B0604020202020204" pitchFamily="34" charset="0"/>
              <a:buChar char="•"/>
            </a:pPr>
            <a:endParaRPr lang="en-US">
              <a:latin typeface="Arial"/>
              <a:cs typeface="Arial"/>
            </a:endParaRPr>
          </a:p>
          <a:p>
            <a:pPr marL="285750" indent="-285750">
              <a:buFont typeface="Arial" panose="020B0604020202020204" pitchFamily="34" charset="0"/>
              <a:buChar char="•"/>
            </a:pPr>
            <a:endParaRPr lang="en-US">
              <a:latin typeface="Arial"/>
              <a:cs typeface="Arial"/>
            </a:endParaRPr>
          </a:p>
          <a:p>
            <a:pPr marL="742950" lvl="1" indent="-285750">
              <a:buFont typeface="Arial" panose="020B0604020202020204" pitchFamily="34" charset="0"/>
              <a:buChar char="•"/>
            </a:pPr>
            <a:endParaRPr lang="en-US">
              <a:latin typeface="Arial"/>
              <a:cs typeface="Arial"/>
            </a:endParaRPr>
          </a:p>
        </p:txBody>
      </p:sp>
    </p:spTree>
    <p:extLst>
      <p:ext uri="{BB962C8B-B14F-4D97-AF65-F5344CB8AC3E}">
        <p14:creationId xmlns:p14="http://schemas.microsoft.com/office/powerpoint/2010/main" val="3202709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a:extLst>
              <a:ext uri="{FF2B5EF4-FFF2-40B4-BE49-F238E27FC236}">
                <a16:creationId xmlns:a16="http://schemas.microsoft.com/office/drawing/2014/main" id="{09B2D404-B143-5E6C-1750-41AE518C4CBF}"/>
              </a:ext>
            </a:extLst>
          </p:cNvPr>
          <p:cNvGraphicFramePr>
            <a:graphicFrameLocks noGrp="1"/>
          </p:cNvGraphicFramePr>
          <p:nvPr>
            <p:extLst>
              <p:ext uri="{D42A27DB-BD31-4B8C-83A1-F6EECF244321}">
                <p14:modId xmlns:p14="http://schemas.microsoft.com/office/powerpoint/2010/main" val="1440805312"/>
              </p:ext>
            </p:extLst>
          </p:nvPr>
        </p:nvGraphicFramePr>
        <p:xfrm>
          <a:off x="1261212" y="1488711"/>
          <a:ext cx="9669575" cy="4119522"/>
        </p:xfrm>
        <a:graphic>
          <a:graphicData uri="http://schemas.openxmlformats.org/drawingml/2006/table">
            <a:tbl>
              <a:tblPr firstRow="1" bandRow="1">
                <a:effectLst>
                  <a:innerShdw blurRad="63500" dist="50800" dir="2700000">
                    <a:prstClr val="black">
                      <a:alpha val="50000"/>
                    </a:prstClr>
                  </a:innerShdw>
                </a:effectLst>
                <a:tableStyleId>{7DF18680-E054-41AD-8BC1-D1AEF772440D}</a:tableStyleId>
              </a:tblPr>
              <a:tblGrid>
                <a:gridCol w="1425464">
                  <a:extLst>
                    <a:ext uri="{9D8B030D-6E8A-4147-A177-3AD203B41FA5}">
                      <a16:colId xmlns:a16="http://schemas.microsoft.com/office/drawing/2014/main" val="3633630021"/>
                    </a:ext>
                  </a:extLst>
                </a:gridCol>
                <a:gridCol w="1613737">
                  <a:extLst>
                    <a:ext uri="{9D8B030D-6E8A-4147-A177-3AD203B41FA5}">
                      <a16:colId xmlns:a16="http://schemas.microsoft.com/office/drawing/2014/main" val="200049366"/>
                    </a:ext>
                  </a:extLst>
                </a:gridCol>
                <a:gridCol w="2223371">
                  <a:extLst>
                    <a:ext uri="{9D8B030D-6E8A-4147-A177-3AD203B41FA5}">
                      <a16:colId xmlns:a16="http://schemas.microsoft.com/office/drawing/2014/main" val="3849296945"/>
                    </a:ext>
                  </a:extLst>
                </a:gridCol>
                <a:gridCol w="2615874">
                  <a:extLst>
                    <a:ext uri="{9D8B030D-6E8A-4147-A177-3AD203B41FA5}">
                      <a16:colId xmlns:a16="http://schemas.microsoft.com/office/drawing/2014/main" val="1520755393"/>
                    </a:ext>
                  </a:extLst>
                </a:gridCol>
                <a:gridCol w="1791129">
                  <a:extLst>
                    <a:ext uri="{9D8B030D-6E8A-4147-A177-3AD203B41FA5}">
                      <a16:colId xmlns:a16="http://schemas.microsoft.com/office/drawing/2014/main" val="2335035824"/>
                    </a:ext>
                  </a:extLst>
                </a:gridCol>
              </a:tblGrid>
              <a:tr h="385088">
                <a:tc>
                  <a:txBody>
                    <a:bodyPr/>
                    <a:lstStyle/>
                    <a:p>
                      <a:pPr algn="ctr"/>
                      <a:r>
                        <a:rPr lang="en-US" sz="1600">
                          <a:solidFill>
                            <a:schemeClr val="tx1"/>
                          </a:solidFill>
                          <a:latin typeface="Arial"/>
                        </a:rPr>
                        <a:t>Drug</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FDA status</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Model</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Radiation </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Cancer</a:t>
                      </a:r>
                      <a:endParaRPr lang="en-US" sz="1600">
                        <a:solidFill>
                          <a:schemeClr val="tx1"/>
                        </a:solidFill>
                        <a:latin typeface="Arial"/>
                        <a:cs typeface="Arial"/>
                      </a:endParaRPr>
                    </a:p>
                  </a:txBody>
                  <a:tcPr/>
                </a:tc>
                <a:extLst>
                  <a:ext uri="{0D108BD9-81ED-4DB2-BD59-A6C34878D82A}">
                    <a16:rowId xmlns:a16="http://schemas.microsoft.com/office/drawing/2014/main" val="3053765599"/>
                  </a:ext>
                </a:extLst>
              </a:tr>
              <a:tr h="1211897">
                <a:tc>
                  <a:txBody>
                    <a:bodyPr/>
                    <a:lstStyle/>
                    <a:p>
                      <a:pPr algn="ctr"/>
                      <a:r>
                        <a:rPr lang="en-US" sz="1600" b="1">
                          <a:latin typeface="Arial"/>
                        </a:rPr>
                        <a:t>Aspirin</a:t>
                      </a:r>
                      <a:endParaRPr lang="en-US" sz="1600" b="1">
                        <a:latin typeface="Arial"/>
                        <a:cs typeface="Arial"/>
                      </a:endParaRPr>
                    </a:p>
                  </a:txBody>
                  <a:tcPr anchor="ctr"/>
                </a:tc>
                <a:tc>
                  <a:txBody>
                    <a:bodyPr/>
                    <a:lstStyle/>
                    <a:p>
                      <a:pPr algn="ctr"/>
                      <a:r>
                        <a:rPr lang="en-US" sz="1600">
                          <a:latin typeface="Arial"/>
                        </a:rPr>
                        <a:t>Approved</a:t>
                      </a:r>
                      <a:endParaRPr lang="en-US" sz="1600">
                        <a:latin typeface="Arial"/>
                        <a:cs typeface="Arial"/>
                      </a:endParaRPr>
                    </a:p>
                  </a:txBody>
                  <a:tcPr anchor="ctr"/>
                </a:tc>
                <a:tc>
                  <a:txBody>
                    <a:bodyPr/>
                    <a:lstStyle/>
                    <a:p>
                      <a:pPr algn="ctr"/>
                      <a:r>
                        <a:rPr lang="en-US" sz="1600">
                          <a:latin typeface="Arial"/>
                        </a:rPr>
                        <a:t>APC1638N/+ male mice</a:t>
                      </a:r>
                      <a:endParaRPr lang="en-US" sz="1600">
                        <a:latin typeface="Arial"/>
                        <a:cs typeface="Arial"/>
                      </a:endParaRPr>
                    </a:p>
                  </a:txBody>
                  <a:tcPr anchor="ctr"/>
                </a:tc>
                <a:tc>
                  <a:txBody>
                    <a:bodyPr/>
                    <a:lstStyle/>
                    <a:p>
                      <a:pPr algn="ctr"/>
                      <a:r>
                        <a:rPr lang="en-US" sz="1600" b="1" kern="1200">
                          <a:solidFill>
                            <a:schemeClr val="dk1"/>
                          </a:solidFill>
                          <a:effectLst/>
                          <a:latin typeface="Arial"/>
                        </a:rPr>
                        <a:t>28Si-ions</a:t>
                      </a:r>
                      <a:r>
                        <a:rPr lang="en-US" sz="1600" b="0" kern="1200">
                          <a:solidFill>
                            <a:schemeClr val="dk1"/>
                          </a:solidFill>
                          <a:effectLst/>
                          <a:latin typeface="Arial"/>
                        </a:rPr>
                        <a:t> (10, and 50 cGy)</a:t>
                      </a:r>
                      <a:endParaRPr lang="en-US" sz="1600">
                        <a:latin typeface="Arial"/>
                        <a:cs typeface="Arial"/>
                      </a:endParaRPr>
                    </a:p>
                  </a:txBody>
                  <a:tcPr anchor="ctr"/>
                </a:tc>
                <a:tc>
                  <a:txBody>
                    <a:bodyPr/>
                    <a:lstStyle/>
                    <a:p>
                      <a:pPr algn="ctr"/>
                      <a:r>
                        <a:rPr lang="en-US" sz="1600">
                          <a:latin typeface="Arial"/>
                        </a:rPr>
                        <a:t>GI-intestinal, colonic </a:t>
                      </a:r>
                      <a:endParaRPr lang="en-US" sz="1600">
                        <a:latin typeface="Arial"/>
                        <a:cs typeface="Arial"/>
                      </a:endParaRPr>
                    </a:p>
                  </a:txBody>
                  <a:tcPr anchor="ctr"/>
                </a:tc>
                <a:extLst>
                  <a:ext uri="{0D108BD9-81ED-4DB2-BD59-A6C34878D82A}">
                    <a16:rowId xmlns:a16="http://schemas.microsoft.com/office/drawing/2014/main" val="1723085197"/>
                  </a:ext>
                </a:extLst>
              </a:tr>
              <a:tr h="1211897">
                <a:tc>
                  <a:txBody>
                    <a:bodyPr/>
                    <a:lstStyle/>
                    <a:p>
                      <a:pPr algn="ctr"/>
                      <a:r>
                        <a:rPr lang="en-US" sz="1600" b="1">
                          <a:latin typeface="Arial"/>
                        </a:rPr>
                        <a:t>Metformin</a:t>
                      </a:r>
                    </a:p>
                    <a:p>
                      <a:pPr algn="ctr"/>
                      <a:endParaRPr lang="en-US" sz="1600" b="1">
                        <a:latin typeface="Arial"/>
                        <a:cs typeface="Arial"/>
                      </a:endParaRPr>
                    </a:p>
                  </a:txBody>
                  <a:tcPr anchor="ctr"/>
                </a:tc>
                <a:tc>
                  <a:txBody>
                    <a:bodyPr/>
                    <a:lstStyle/>
                    <a:p>
                      <a:pPr algn="ctr"/>
                      <a:r>
                        <a:rPr lang="en-US" sz="1600">
                          <a:latin typeface="Arial"/>
                        </a:rPr>
                        <a:t>Approved</a:t>
                      </a:r>
                      <a:endParaRPr lang="en-US" sz="1600">
                        <a:latin typeface="Arial"/>
                        <a:cs typeface="Aria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Arial"/>
                        </a:rPr>
                        <a:t>APC1638N/+ mice, WT 129/</a:t>
                      </a:r>
                      <a:r>
                        <a:rPr lang="en-US" sz="1600" dirty="0" err="1">
                          <a:latin typeface="Arial"/>
                        </a:rPr>
                        <a:t>Sv</a:t>
                      </a:r>
                      <a:r>
                        <a:rPr lang="en-US" sz="1600" dirty="0">
                          <a:latin typeface="Arial"/>
                        </a:rPr>
                        <a:t> mice</a:t>
                      </a:r>
                      <a:endParaRPr lang="en-US" sz="1600" dirty="0">
                        <a:latin typeface="Arial"/>
                        <a:cs typeface="Aria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a:latin typeface="Arial"/>
                        </a:rPr>
                        <a:t>28Si-ions</a:t>
                      </a:r>
                      <a:r>
                        <a:rPr lang="en-US" sz="1600">
                          <a:latin typeface="Arial"/>
                        </a:rPr>
                        <a:t> (10 cGy),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a:latin typeface="Arial"/>
                        </a:rPr>
                        <a:t>X-ray</a:t>
                      </a:r>
                      <a:r>
                        <a:rPr lang="en-US" sz="1600">
                          <a:latin typeface="Arial"/>
                        </a:rPr>
                        <a:t> (10 Gy),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a:latin typeface="Arial"/>
                        </a:rPr>
                        <a:t>33-ion GCRsim</a:t>
                      </a:r>
                      <a:r>
                        <a:rPr lang="en-US" sz="1600">
                          <a:latin typeface="Arial"/>
                        </a:rPr>
                        <a:t> (75 cGy)</a:t>
                      </a:r>
                      <a:endParaRPr lang="en-US" sz="1600">
                        <a:latin typeface="Arial"/>
                        <a:cs typeface="Arial"/>
                      </a:endParaRPr>
                    </a:p>
                  </a:txBody>
                  <a:tcPr anchor="ctr"/>
                </a:tc>
                <a:tc>
                  <a:txBody>
                    <a:bodyPr/>
                    <a:lstStyle/>
                    <a:p>
                      <a:pPr algn="ctr"/>
                      <a:r>
                        <a:rPr lang="en-US" sz="1600">
                          <a:latin typeface="Arial"/>
                        </a:rPr>
                        <a:t>GI-colon, Lung,  </a:t>
                      </a:r>
                      <a:endParaRPr lang="en-US" sz="1600">
                        <a:latin typeface="Arial"/>
                        <a:cs typeface="Arial"/>
                      </a:endParaRPr>
                    </a:p>
                  </a:txBody>
                  <a:tcPr anchor="ctr"/>
                </a:tc>
                <a:extLst>
                  <a:ext uri="{0D108BD9-81ED-4DB2-BD59-A6C34878D82A}">
                    <a16:rowId xmlns:a16="http://schemas.microsoft.com/office/drawing/2014/main" val="2425245784"/>
                  </a:ext>
                </a:extLst>
              </a:tr>
              <a:tr h="1211897">
                <a:tc>
                  <a:txBody>
                    <a:bodyPr/>
                    <a:lstStyle/>
                    <a:p>
                      <a:pPr algn="ctr"/>
                      <a:r>
                        <a:rPr lang="en-US" sz="1600" b="1">
                          <a:latin typeface="Arial"/>
                        </a:rPr>
                        <a:t>CDDO</a:t>
                      </a:r>
                      <a:endParaRPr lang="en-US" sz="1600" b="1">
                        <a:latin typeface="Arial"/>
                        <a:cs typeface="Arial"/>
                      </a:endParaRPr>
                    </a:p>
                  </a:txBody>
                  <a:tcPr anchor="ctr"/>
                </a:tc>
                <a:tc>
                  <a:txBody>
                    <a:bodyPr/>
                    <a:lstStyle/>
                    <a:p>
                      <a:pPr algn="ctr"/>
                      <a:r>
                        <a:rPr lang="en-US" sz="1600">
                          <a:latin typeface="Arial"/>
                        </a:rPr>
                        <a:t>Approved</a:t>
                      </a:r>
                      <a:endParaRPr lang="en-US" sz="1600">
                        <a:latin typeface="Arial"/>
                        <a:cs typeface="Arial"/>
                      </a:endParaRPr>
                    </a:p>
                  </a:txBody>
                  <a:tcPr anchor="ctr"/>
                </a:tc>
                <a:tc>
                  <a:txBody>
                    <a:bodyPr/>
                    <a:lstStyle/>
                    <a:p>
                      <a:pPr algn="ctr"/>
                      <a:r>
                        <a:rPr lang="en-US" sz="1600">
                          <a:latin typeface="Arial"/>
                        </a:rPr>
                        <a:t>CDX2PApcflox/+ mice, WT 129/</a:t>
                      </a:r>
                      <a:r>
                        <a:rPr lang="en-US" sz="1600" err="1">
                          <a:latin typeface="Arial"/>
                        </a:rPr>
                        <a:t>Sv</a:t>
                      </a:r>
                      <a:r>
                        <a:rPr lang="en-US" sz="1600">
                          <a:latin typeface="Arial"/>
                        </a:rPr>
                        <a:t> mice;</a:t>
                      </a:r>
                    </a:p>
                    <a:p>
                      <a:pPr algn="ctr"/>
                      <a:r>
                        <a:rPr lang="en-US" sz="1600">
                          <a:latin typeface="Arial"/>
                          <a:cs typeface="Arial"/>
                        </a:rPr>
                        <a:t>LA-1 mice, CPC;APC mice</a:t>
                      </a:r>
                    </a:p>
                  </a:txBody>
                  <a:tcPr anchor="ctr"/>
                </a:tc>
                <a:tc>
                  <a:txBody>
                    <a:bodyPr/>
                    <a:lstStyle/>
                    <a:p>
                      <a:pPr algn="ctr"/>
                      <a:r>
                        <a:rPr lang="en-US" sz="1600" b="1">
                          <a:latin typeface="Arial"/>
                        </a:rPr>
                        <a:t>Proton</a:t>
                      </a:r>
                      <a:r>
                        <a:rPr lang="en-US" sz="1600">
                          <a:latin typeface="Arial"/>
                        </a:rPr>
                        <a:t> (2 Gy), </a:t>
                      </a:r>
                    </a:p>
                    <a:p>
                      <a:pPr algn="ctr"/>
                      <a:r>
                        <a:rPr lang="en-US" sz="1600" b="1">
                          <a:latin typeface="Arial"/>
                        </a:rPr>
                        <a:t>Fe-ions</a:t>
                      </a:r>
                      <a:r>
                        <a:rPr lang="en-US" sz="1600">
                          <a:latin typeface="Arial"/>
                        </a:rPr>
                        <a:t> (1 Gy: 0.2 Gy x 5), </a:t>
                      </a:r>
                      <a:r>
                        <a:rPr lang="en-US" sz="1600" b="1">
                          <a:latin typeface="Arial"/>
                        </a:rPr>
                        <a:t>X-ray</a:t>
                      </a:r>
                      <a:r>
                        <a:rPr lang="en-US" sz="1600">
                          <a:latin typeface="Arial"/>
                        </a:rPr>
                        <a:t> (10 Gy), </a:t>
                      </a:r>
                    </a:p>
                    <a:p>
                      <a:pPr algn="ctr"/>
                      <a:r>
                        <a:rPr lang="en-US" sz="1600" b="1">
                          <a:latin typeface="Arial"/>
                        </a:rPr>
                        <a:t>33-ion GCRsim</a:t>
                      </a:r>
                      <a:r>
                        <a:rPr lang="en-US" sz="1600">
                          <a:latin typeface="Arial"/>
                        </a:rPr>
                        <a:t> (75 cGy)</a:t>
                      </a:r>
                      <a:endParaRPr lang="en-US" sz="1600">
                        <a:latin typeface="Arial"/>
                        <a:cs typeface="Arial"/>
                      </a:endParaRPr>
                    </a:p>
                  </a:txBody>
                  <a:tcPr anchor="ctr"/>
                </a:tc>
                <a:tc>
                  <a:txBody>
                    <a:bodyPr/>
                    <a:lstStyle/>
                    <a:p>
                      <a:pPr algn="ctr"/>
                      <a:r>
                        <a:rPr lang="en-US" sz="1600" dirty="0">
                          <a:latin typeface="Arial"/>
                        </a:rPr>
                        <a:t>Lung, Colon</a:t>
                      </a:r>
                      <a:endParaRPr lang="en-US" sz="1600" dirty="0">
                        <a:latin typeface="Arial"/>
                        <a:cs typeface="Arial"/>
                      </a:endParaRPr>
                    </a:p>
                  </a:txBody>
                  <a:tcPr anchor="ctr"/>
                </a:tc>
                <a:extLst>
                  <a:ext uri="{0D108BD9-81ED-4DB2-BD59-A6C34878D82A}">
                    <a16:rowId xmlns:a16="http://schemas.microsoft.com/office/drawing/2014/main" val="3418464728"/>
                  </a:ext>
                </a:extLst>
              </a:tr>
            </a:tbl>
          </a:graphicData>
        </a:graphic>
      </p:graphicFrame>
      <p:sp>
        <p:nvSpPr>
          <p:cNvPr id="30" name="TextBox 29">
            <a:extLst>
              <a:ext uri="{FF2B5EF4-FFF2-40B4-BE49-F238E27FC236}">
                <a16:creationId xmlns:a16="http://schemas.microsoft.com/office/drawing/2014/main" id="{BBF724D5-0F26-6CD7-6EFA-AE94A54D4738}"/>
              </a:ext>
            </a:extLst>
          </p:cNvPr>
          <p:cNvSpPr txBox="1"/>
          <p:nvPr/>
        </p:nvSpPr>
        <p:spPr>
          <a:xfrm>
            <a:off x="4459799" y="6474873"/>
            <a:ext cx="7631682" cy="261610"/>
          </a:xfrm>
          <a:prstGeom prst="rect">
            <a:avLst/>
          </a:prstGeom>
          <a:noFill/>
        </p:spPr>
        <p:txBody>
          <a:bodyPr wrap="square" lIns="91440" tIns="45720" rIns="91440" bIns="45720" anchor="t">
            <a:spAutoFit/>
          </a:bodyPr>
          <a:lstStyle/>
          <a:p>
            <a:pPr algn="ctr"/>
            <a:r>
              <a:rPr lang="en-US" sz="1100" b="0" i="1" u="none" strike="noStrike" baseline="0">
                <a:latin typeface="Arial"/>
                <a:cs typeface="Arial"/>
              </a:rPr>
              <a:t>Suman </a:t>
            </a:r>
            <a:r>
              <a:rPr lang="en-US" sz="1100" i="1">
                <a:latin typeface="Arial"/>
                <a:cs typeface="Arial"/>
              </a:rPr>
              <a:t>et al.,</a:t>
            </a:r>
            <a:r>
              <a:rPr lang="en-US" sz="1100" b="0" i="1" u="none" strike="noStrike" baseline="0">
                <a:latin typeface="Arial"/>
                <a:cs typeface="Arial"/>
              </a:rPr>
              <a:t>2021</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a:t>
            </a:r>
            <a:r>
              <a:rPr lang="en-US" sz="1100" i="1">
                <a:latin typeface="Arial"/>
                <a:cs typeface="Arial"/>
              </a:rPr>
              <a:t>; </a:t>
            </a:r>
            <a:r>
              <a:rPr lang="en-US" sz="1100" b="0" i="1" u="none" strike="noStrike" baseline="0">
                <a:latin typeface="Arial"/>
                <a:cs typeface="Arial"/>
              </a:rPr>
              <a:t>Suman &amp; Fornace</a:t>
            </a:r>
            <a:r>
              <a:rPr lang="en-US" sz="1100" i="1">
                <a:latin typeface="Arial"/>
                <a:cs typeface="Arial"/>
              </a:rPr>
              <a:t>, </a:t>
            </a:r>
            <a:r>
              <a:rPr lang="en-US" sz="1100" b="0" i="1" u="none" strike="noStrike" baseline="0">
                <a:latin typeface="Arial"/>
                <a:cs typeface="Arial"/>
              </a:rPr>
              <a:t>2022</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 </a:t>
            </a:r>
            <a:r>
              <a:rPr lang="en-US" sz="1100" b="0" i="1" u="none" strike="noStrike" baseline="0" err="1">
                <a:latin typeface="Arial"/>
                <a:cs typeface="Arial"/>
              </a:rPr>
              <a:t>Siteni</a:t>
            </a:r>
            <a:r>
              <a:rPr lang="en-US" sz="1100" b="0" i="1" u="none" strike="noStrike" baseline="0">
                <a:latin typeface="Arial"/>
                <a:cs typeface="Arial"/>
              </a:rPr>
              <a:t> S et al., 2024</a:t>
            </a:r>
            <a:r>
              <a:rPr lang="nl-NL" sz="1100" b="0" i="1" u="none" strike="noStrike" baseline="0">
                <a:latin typeface="Arial"/>
                <a:cs typeface="Arial"/>
              </a:rPr>
              <a:t> </a:t>
            </a:r>
            <a:r>
              <a:rPr lang="nl-NL" sz="1100" b="0" i="1" u="none" strike="noStrike" baseline="0" err="1">
                <a:latin typeface="Arial"/>
                <a:cs typeface="Arial"/>
              </a:rPr>
              <a:t>PLoS</a:t>
            </a:r>
            <a:r>
              <a:rPr lang="nl-NL" sz="1100" b="0" i="1" u="none" strike="noStrike" baseline="0">
                <a:latin typeface="Arial"/>
                <a:cs typeface="Arial"/>
              </a:rPr>
              <a:t> ONE</a:t>
            </a:r>
            <a:endParaRPr lang="en-US" sz="1100">
              <a:latin typeface="Arial"/>
              <a:cs typeface="Arial"/>
            </a:endParaRPr>
          </a:p>
        </p:txBody>
      </p:sp>
      <p:sp>
        <p:nvSpPr>
          <p:cNvPr id="3" name="Google Shape;357;p14">
            <a:extLst>
              <a:ext uri="{FF2B5EF4-FFF2-40B4-BE49-F238E27FC236}">
                <a16:creationId xmlns:a16="http://schemas.microsoft.com/office/drawing/2014/main" id="{38D72C5B-E3AC-2552-F596-9408B01CA13A}"/>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a:latin typeface="Arial"/>
                <a:ea typeface="ヒラギノ角ゴ Pro W3"/>
                <a:cs typeface="Arial"/>
              </a:rPr>
              <a:t>Overview of SR-Funded Cancer Countermeasures</a:t>
            </a:r>
            <a:endParaRPr lang="en-US"/>
          </a:p>
        </p:txBody>
      </p:sp>
      <p:sp>
        <p:nvSpPr>
          <p:cNvPr id="4" name="Slide Number Placeholder 3">
            <a:extLst>
              <a:ext uri="{FF2B5EF4-FFF2-40B4-BE49-F238E27FC236}">
                <a16:creationId xmlns:a16="http://schemas.microsoft.com/office/drawing/2014/main" id="{93917697-05E9-C545-FD93-4D18B071C4F5}"/>
              </a:ext>
            </a:extLst>
          </p:cNvPr>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18</a:t>
            </a:fld>
            <a:endParaRPr lang="en-US"/>
          </a:p>
        </p:txBody>
      </p:sp>
    </p:spTree>
    <p:extLst>
      <p:ext uri="{BB962C8B-B14F-4D97-AF65-F5344CB8AC3E}">
        <p14:creationId xmlns:p14="http://schemas.microsoft.com/office/powerpoint/2010/main" val="168983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a:extLst>
              <a:ext uri="{FF2B5EF4-FFF2-40B4-BE49-F238E27FC236}">
                <a16:creationId xmlns:a16="http://schemas.microsoft.com/office/drawing/2014/main" id="{09B2D404-B143-5E6C-1750-41AE518C4CBF}"/>
              </a:ext>
            </a:extLst>
          </p:cNvPr>
          <p:cNvGraphicFramePr>
            <a:graphicFrameLocks noGrp="1"/>
          </p:cNvGraphicFramePr>
          <p:nvPr>
            <p:extLst>
              <p:ext uri="{D42A27DB-BD31-4B8C-83A1-F6EECF244321}">
                <p14:modId xmlns:p14="http://schemas.microsoft.com/office/powerpoint/2010/main" val="1901311985"/>
              </p:ext>
            </p:extLst>
          </p:nvPr>
        </p:nvGraphicFramePr>
        <p:xfrm>
          <a:off x="136185" y="1272578"/>
          <a:ext cx="11896927" cy="3901440"/>
        </p:xfrm>
        <a:graphic>
          <a:graphicData uri="http://schemas.openxmlformats.org/drawingml/2006/table">
            <a:tbl>
              <a:tblPr firstRow="1" bandRow="1">
                <a:effectLst>
                  <a:innerShdw blurRad="63500" dist="50800" dir="2700000">
                    <a:prstClr val="black">
                      <a:alpha val="50000"/>
                    </a:prstClr>
                  </a:innerShdw>
                </a:effectLst>
                <a:tableStyleId>{7DF18680-E054-41AD-8BC1-D1AEF772440D}</a:tableStyleId>
              </a:tblPr>
              <a:tblGrid>
                <a:gridCol w="1151313">
                  <a:extLst>
                    <a:ext uri="{9D8B030D-6E8A-4147-A177-3AD203B41FA5}">
                      <a16:colId xmlns:a16="http://schemas.microsoft.com/office/drawing/2014/main" val="3633630021"/>
                    </a:ext>
                  </a:extLst>
                </a:gridCol>
                <a:gridCol w="1303376">
                  <a:extLst>
                    <a:ext uri="{9D8B030D-6E8A-4147-A177-3AD203B41FA5}">
                      <a16:colId xmlns:a16="http://schemas.microsoft.com/office/drawing/2014/main" val="200049366"/>
                    </a:ext>
                  </a:extLst>
                </a:gridCol>
                <a:gridCol w="1795763">
                  <a:extLst>
                    <a:ext uri="{9D8B030D-6E8A-4147-A177-3AD203B41FA5}">
                      <a16:colId xmlns:a16="http://schemas.microsoft.com/office/drawing/2014/main" val="3849296945"/>
                    </a:ext>
                  </a:extLst>
                </a:gridCol>
                <a:gridCol w="2112778">
                  <a:extLst>
                    <a:ext uri="{9D8B030D-6E8A-4147-A177-3AD203B41FA5}">
                      <a16:colId xmlns:a16="http://schemas.microsoft.com/office/drawing/2014/main" val="1520755393"/>
                    </a:ext>
                  </a:extLst>
                </a:gridCol>
                <a:gridCol w="1446651">
                  <a:extLst>
                    <a:ext uri="{9D8B030D-6E8A-4147-A177-3AD203B41FA5}">
                      <a16:colId xmlns:a16="http://schemas.microsoft.com/office/drawing/2014/main" val="2335035824"/>
                    </a:ext>
                  </a:extLst>
                </a:gridCol>
                <a:gridCol w="4087046">
                  <a:extLst>
                    <a:ext uri="{9D8B030D-6E8A-4147-A177-3AD203B41FA5}">
                      <a16:colId xmlns:a16="http://schemas.microsoft.com/office/drawing/2014/main" val="4269186713"/>
                    </a:ext>
                  </a:extLst>
                </a:gridCol>
              </a:tblGrid>
              <a:tr h="179974">
                <a:tc>
                  <a:txBody>
                    <a:bodyPr/>
                    <a:lstStyle/>
                    <a:p>
                      <a:pPr algn="ctr"/>
                      <a:r>
                        <a:rPr lang="en-US" sz="1400">
                          <a:solidFill>
                            <a:schemeClr val="tx1"/>
                          </a:solidFill>
                          <a:latin typeface="Arial"/>
                        </a:rPr>
                        <a:t>Drug</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FDA status</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Model</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Radiation </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Cancer</a:t>
                      </a:r>
                      <a:endParaRPr lang="en-US" sz="1400">
                        <a:solidFill>
                          <a:schemeClr val="tx1"/>
                        </a:solidFill>
                        <a:latin typeface="Arial"/>
                        <a:cs typeface="Aria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Arial"/>
                        </a:rPr>
                        <a:t>Outcome</a:t>
                      </a:r>
                    </a:p>
                    <a:p>
                      <a:pPr algn="ctr"/>
                      <a:endParaRPr lang="en-US" sz="1400">
                        <a:solidFill>
                          <a:schemeClr val="tx1"/>
                        </a:solidFill>
                        <a:latin typeface="Arial"/>
                        <a:cs typeface="Arial"/>
                      </a:endParaRPr>
                    </a:p>
                  </a:txBody>
                  <a:tcPr/>
                </a:tc>
                <a:extLst>
                  <a:ext uri="{0D108BD9-81ED-4DB2-BD59-A6C34878D82A}">
                    <a16:rowId xmlns:a16="http://schemas.microsoft.com/office/drawing/2014/main" val="3053765599"/>
                  </a:ext>
                </a:extLst>
              </a:tr>
              <a:tr h="959226">
                <a:tc>
                  <a:txBody>
                    <a:bodyPr/>
                    <a:lstStyle/>
                    <a:p>
                      <a:pPr algn="ctr"/>
                      <a:r>
                        <a:rPr lang="en-US" sz="1200" b="1">
                          <a:latin typeface="Arial"/>
                        </a:rPr>
                        <a:t>Aspirin</a:t>
                      </a:r>
                      <a:endParaRPr lang="en-US" sz="1200" b="1">
                        <a:latin typeface="Arial"/>
                        <a:cs typeface="Arial"/>
                      </a:endParaRPr>
                    </a:p>
                  </a:txBody>
                  <a:tcPr/>
                </a:tc>
                <a:tc>
                  <a:txBody>
                    <a:bodyPr/>
                    <a:lstStyle/>
                    <a:p>
                      <a:pPr algn="ctr"/>
                      <a:r>
                        <a:rPr lang="en-US" sz="1200">
                          <a:latin typeface="Arial"/>
                        </a:rPr>
                        <a:t>Approved</a:t>
                      </a:r>
                      <a:endParaRPr lang="en-US" sz="1200">
                        <a:latin typeface="Arial"/>
                        <a:cs typeface="Arial"/>
                      </a:endParaRPr>
                    </a:p>
                  </a:txBody>
                  <a:tcPr/>
                </a:tc>
                <a:tc>
                  <a:txBody>
                    <a:bodyPr/>
                    <a:lstStyle/>
                    <a:p>
                      <a:pPr algn="ctr"/>
                      <a:r>
                        <a:rPr lang="en-US" sz="1200">
                          <a:latin typeface="Arial"/>
                        </a:rPr>
                        <a:t>APC1638N/+ male mice</a:t>
                      </a:r>
                      <a:endParaRPr lang="en-US" sz="1200">
                        <a:latin typeface="Arial"/>
                        <a:cs typeface="Arial"/>
                      </a:endParaRPr>
                    </a:p>
                  </a:txBody>
                  <a:tcPr/>
                </a:tc>
                <a:tc>
                  <a:txBody>
                    <a:bodyPr/>
                    <a:lstStyle/>
                    <a:p>
                      <a:pPr algn="ctr"/>
                      <a:r>
                        <a:rPr lang="en-US" sz="1200" b="1" kern="1200">
                          <a:solidFill>
                            <a:schemeClr val="dk1"/>
                          </a:solidFill>
                          <a:effectLst/>
                          <a:latin typeface="Arial"/>
                        </a:rPr>
                        <a:t>28Si-ions</a:t>
                      </a:r>
                      <a:r>
                        <a:rPr lang="en-US" sz="1200" b="0" kern="1200">
                          <a:solidFill>
                            <a:schemeClr val="dk1"/>
                          </a:solidFill>
                          <a:effectLst/>
                          <a:latin typeface="Arial"/>
                        </a:rPr>
                        <a:t> (10, and 50 </a:t>
                      </a:r>
                      <a:r>
                        <a:rPr lang="en-US" sz="1200" b="0" kern="1200" err="1">
                          <a:solidFill>
                            <a:schemeClr val="dk1"/>
                          </a:solidFill>
                          <a:effectLst/>
                          <a:latin typeface="Arial"/>
                        </a:rPr>
                        <a:t>cGy</a:t>
                      </a:r>
                      <a:r>
                        <a:rPr lang="en-US" sz="1200" b="0" kern="1200">
                          <a:solidFill>
                            <a:schemeClr val="dk1"/>
                          </a:solidFill>
                          <a:effectLst/>
                          <a:latin typeface="Arial"/>
                        </a:rPr>
                        <a:t>)</a:t>
                      </a:r>
                      <a:endParaRPr lang="en-US" sz="1200">
                        <a:latin typeface="Arial"/>
                        <a:cs typeface="Arial"/>
                      </a:endParaRPr>
                    </a:p>
                  </a:txBody>
                  <a:tcPr/>
                </a:tc>
                <a:tc>
                  <a:txBody>
                    <a:bodyPr/>
                    <a:lstStyle/>
                    <a:p>
                      <a:pPr algn="ctr"/>
                      <a:r>
                        <a:rPr lang="en-US" sz="1200">
                          <a:latin typeface="Arial"/>
                        </a:rPr>
                        <a:t>GI-intestinal, colonic </a:t>
                      </a:r>
                      <a:endParaRPr lang="en-US" sz="1200">
                        <a:latin typeface="Arial"/>
                        <a:cs typeface="Arial"/>
                      </a:endParaRPr>
                    </a:p>
                  </a:txBody>
                  <a:tcPr/>
                </a:tc>
                <a:tc>
                  <a:txBody>
                    <a:bodyPr/>
                    <a:lstStyle/>
                    <a:p>
                      <a:r>
                        <a:rPr lang="en-US" sz="1800" b="1">
                          <a:solidFill>
                            <a:srgbClr val="00B050"/>
                          </a:solidFill>
                          <a:latin typeface="Arial"/>
                        </a:rPr>
                        <a:t>   </a:t>
                      </a:r>
                      <a:r>
                        <a:rPr lang="en-US" sz="1200">
                          <a:latin typeface="Arial"/>
                        </a:rPr>
                        <a:t>radiation-induced genomic instability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a:solidFill>
                            <a:srgbClr val="00B050"/>
                          </a:solidFill>
                          <a:latin typeface="Arial"/>
                        </a:rPr>
                        <a:t>↓</a:t>
                      </a:r>
                      <a:r>
                        <a:rPr lang="en-US" sz="1200" b="1">
                          <a:solidFill>
                            <a:srgbClr val="00B050"/>
                          </a:solidFill>
                          <a:latin typeface="Arial"/>
                        </a:rPr>
                        <a:t>  </a:t>
                      </a:r>
                      <a:r>
                        <a:rPr lang="en-US" sz="1200" b="0">
                          <a:solidFill>
                            <a:schemeClr val="tx1"/>
                          </a:solidFill>
                          <a:latin typeface="Arial"/>
                        </a:rPr>
                        <a:t>PGE2</a:t>
                      </a:r>
                    </a:p>
                    <a:p>
                      <a:r>
                        <a:rPr lang="en-US" sz="1200" b="1" u="sng">
                          <a:solidFill>
                            <a:srgbClr val="FF0000"/>
                          </a:solidFill>
                          <a:latin typeface="Arial"/>
                        </a:rPr>
                        <a:t>Does not protect against space radiation-associated tumorigenesis</a:t>
                      </a:r>
                      <a:endParaRPr lang="en-US" sz="1200" b="1" u="sng">
                        <a:solidFill>
                          <a:srgbClr val="FF0000"/>
                        </a:solidFill>
                        <a:latin typeface="Arial"/>
                        <a:cs typeface="Arial"/>
                      </a:endParaRPr>
                    </a:p>
                  </a:txBody>
                  <a:tcPr/>
                </a:tc>
                <a:extLst>
                  <a:ext uri="{0D108BD9-81ED-4DB2-BD59-A6C34878D82A}">
                    <a16:rowId xmlns:a16="http://schemas.microsoft.com/office/drawing/2014/main" val="1723085197"/>
                  </a:ext>
                </a:extLst>
              </a:tr>
              <a:tr h="959226">
                <a:tc>
                  <a:txBody>
                    <a:bodyPr/>
                    <a:lstStyle/>
                    <a:p>
                      <a:pPr algn="ctr"/>
                      <a:r>
                        <a:rPr lang="en-US" sz="1200" b="1">
                          <a:latin typeface="Arial"/>
                        </a:rPr>
                        <a:t>Metformin</a:t>
                      </a:r>
                    </a:p>
                    <a:p>
                      <a:pPr algn="ctr"/>
                      <a:endParaRPr lang="en-US" sz="1200" b="1">
                        <a:latin typeface="Arial"/>
                        <a:cs typeface="Arial"/>
                      </a:endParaRPr>
                    </a:p>
                  </a:txBody>
                  <a:tcPr/>
                </a:tc>
                <a:tc>
                  <a:txBody>
                    <a:bodyPr/>
                    <a:lstStyle/>
                    <a:p>
                      <a:pPr algn="ctr"/>
                      <a:r>
                        <a:rPr lang="en-US" sz="1200">
                          <a:latin typeface="Arial"/>
                        </a:rPr>
                        <a:t>Approved</a:t>
                      </a:r>
                      <a:endParaRPr lang="en-US" sz="1200">
                        <a:latin typeface="Arial"/>
                        <a:cs typeface="Aria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latin typeface="Arial"/>
                        </a:rPr>
                        <a:t>APC1638N/+ mice, WT 129/</a:t>
                      </a:r>
                      <a:r>
                        <a:rPr lang="en-US" sz="1200" err="1">
                          <a:latin typeface="Arial"/>
                        </a:rPr>
                        <a:t>Sv</a:t>
                      </a:r>
                      <a:r>
                        <a:rPr lang="en-US" sz="1200">
                          <a:latin typeface="Arial"/>
                        </a:rPr>
                        <a:t> mice</a:t>
                      </a:r>
                      <a:endParaRPr lang="en-US" sz="1200">
                        <a:latin typeface="Arial"/>
                        <a:cs typeface="Aria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latin typeface="Arial"/>
                        </a:rPr>
                        <a:t>28Si-ions</a:t>
                      </a:r>
                      <a:r>
                        <a:rPr lang="en-US" sz="1200">
                          <a:latin typeface="Arial"/>
                        </a:rPr>
                        <a:t> (10 </a:t>
                      </a:r>
                      <a:r>
                        <a:rPr lang="en-US" sz="1200" err="1">
                          <a:latin typeface="Arial"/>
                        </a:rPr>
                        <a:t>cGy</a:t>
                      </a:r>
                      <a:r>
                        <a:rPr lang="en-US" sz="1200">
                          <a:latin typeface="Arial"/>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latin typeface="Arial"/>
                        </a:rPr>
                        <a:t>X-ray</a:t>
                      </a:r>
                      <a:r>
                        <a:rPr lang="en-US" sz="1200">
                          <a:latin typeface="Arial"/>
                        </a:rPr>
                        <a:t> (10 Gy),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latin typeface="Arial"/>
                        </a:rPr>
                        <a:t>33-ion </a:t>
                      </a:r>
                      <a:r>
                        <a:rPr lang="en-US" sz="1200" b="1" err="1">
                          <a:latin typeface="Arial"/>
                        </a:rPr>
                        <a:t>GCRsim</a:t>
                      </a:r>
                      <a:r>
                        <a:rPr lang="en-US" sz="1200">
                          <a:latin typeface="Arial"/>
                        </a:rPr>
                        <a:t> (75 </a:t>
                      </a:r>
                      <a:r>
                        <a:rPr lang="en-US" sz="1200" err="1">
                          <a:latin typeface="Arial"/>
                        </a:rPr>
                        <a:t>cGy</a:t>
                      </a:r>
                      <a:r>
                        <a:rPr lang="en-US" sz="1200">
                          <a:latin typeface="Arial"/>
                        </a:rPr>
                        <a:t>)</a:t>
                      </a:r>
                      <a:endParaRPr lang="en-US" sz="1200">
                        <a:latin typeface="Arial"/>
                        <a:cs typeface="Arial"/>
                      </a:endParaRPr>
                    </a:p>
                  </a:txBody>
                  <a:tcPr/>
                </a:tc>
                <a:tc>
                  <a:txBody>
                    <a:bodyPr/>
                    <a:lstStyle/>
                    <a:p>
                      <a:pPr algn="ctr"/>
                      <a:r>
                        <a:rPr lang="en-US" sz="1200">
                          <a:latin typeface="Arial"/>
                        </a:rPr>
                        <a:t>GI-colon, Lung,  </a:t>
                      </a:r>
                      <a:endParaRPr lang="en-US" sz="1200">
                        <a:latin typeface="Arial"/>
                        <a:cs typeface="Arial"/>
                      </a:endParaRPr>
                    </a:p>
                  </a:txBody>
                  <a:tcPr/>
                </a:tc>
                <a:tc>
                  <a:txBody>
                    <a:bodyPr/>
                    <a:lstStyle/>
                    <a:p>
                      <a:pPr algn="just"/>
                      <a:r>
                        <a:rPr lang="en-US" sz="1800" b="1">
                          <a:solidFill>
                            <a:srgbClr val="00B050"/>
                          </a:solidFill>
                          <a:latin typeface="Arial"/>
                        </a:rPr>
                        <a:t>↓</a:t>
                      </a:r>
                      <a:r>
                        <a:rPr lang="en-US" sz="1200" b="1">
                          <a:solidFill>
                            <a:srgbClr val="00B050"/>
                          </a:solidFill>
                          <a:latin typeface="Arial"/>
                        </a:rPr>
                        <a:t> </a:t>
                      </a:r>
                      <a:r>
                        <a:rPr lang="en-US" sz="1200">
                          <a:latin typeface="Arial"/>
                        </a:rPr>
                        <a:t>x-rays, protons, and GCR ions-induced genomic instability, inflammation</a:t>
                      </a:r>
                    </a:p>
                    <a:p>
                      <a:pPr algn="just"/>
                      <a:r>
                        <a:rPr lang="en-US" sz="1800" b="1">
                          <a:solidFill>
                            <a:srgbClr val="00B050"/>
                          </a:solidFill>
                          <a:latin typeface="Arial"/>
                        </a:rPr>
                        <a:t>↓ </a:t>
                      </a:r>
                      <a:r>
                        <a:rPr lang="en-US" sz="1200" b="1">
                          <a:solidFill>
                            <a:srgbClr val="2464B1"/>
                          </a:solidFill>
                          <a:latin typeface="Arial"/>
                        </a:rPr>
                        <a:t>heavy ions-induced GI tumorigenesis</a:t>
                      </a:r>
                      <a:endParaRPr lang="en-US" sz="1200">
                        <a:solidFill>
                          <a:srgbClr val="2464B1"/>
                        </a:solidFill>
                        <a:latin typeface="Arial"/>
                      </a:endParaRPr>
                    </a:p>
                    <a:p>
                      <a:endParaRPr lang="en-US" sz="1200">
                        <a:latin typeface="Arial"/>
                        <a:cs typeface="Arial"/>
                      </a:endParaRPr>
                    </a:p>
                  </a:txBody>
                  <a:tcPr/>
                </a:tc>
                <a:extLst>
                  <a:ext uri="{0D108BD9-81ED-4DB2-BD59-A6C34878D82A}">
                    <a16:rowId xmlns:a16="http://schemas.microsoft.com/office/drawing/2014/main" val="2425245784"/>
                  </a:ext>
                </a:extLst>
              </a:tr>
              <a:tr h="959226">
                <a:tc>
                  <a:txBody>
                    <a:bodyPr/>
                    <a:lstStyle/>
                    <a:p>
                      <a:pPr algn="ctr"/>
                      <a:r>
                        <a:rPr lang="en-US" sz="1200" b="1">
                          <a:latin typeface="Arial"/>
                        </a:rPr>
                        <a:t>CDDO</a:t>
                      </a:r>
                      <a:endParaRPr lang="en-US" sz="1200" b="1">
                        <a:latin typeface="Arial"/>
                        <a:cs typeface="Arial"/>
                      </a:endParaRPr>
                    </a:p>
                  </a:txBody>
                  <a:tcPr/>
                </a:tc>
                <a:tc>
                  <a:txBody>
                    <a:bodyPr/>
                    <a:lstStyle/>
                    <a:p>
                      <a:pPr algn="ctr"/>
                      <a:r>
                        <a:rPr lang="en-US" sz="1200">
                          <a:latin typeface="Arial"/>
                        </a:rPr>
                        <a:t>Approved</a:t>
                      </a:r>
                      <a:endParaRPr lang="en-US" sz="1200">
                        <a:latin typeface="Arial"/>
                        <a:cs typeface="Arial"/>
                      </a:endParaRPr>
                    </a:p>
                  </a:txBody>
                  <a:tcPr/>
                </a:tc>
                <a:tc>
                  <a:txBody>
                    <a:bodyPr/>
                    <a:lstStyle/>
                    <a:p>
                      <a:pPr algn="ctr"/>
                      <a:r>
                        <a:rPr lang="en-US" sz="1200">
                          <a:latin typeface="Arial"/>
                        </a:rPr>
                        <a:t>CDX2PApcflox/+ mice, WT 129/</a:t>
                      </a:r>
                      <a:r>
                        <a:rPr lang="en-US" sz="1200" err="1">
                          <a:latin typeface="Arial"/>
                        </a:rPr>
                        <a:t>Sv</a:t>
                      </a:r>
                      <a:r>
                        <a:rPr lang="en-US" sz="1200">
                          <a:latin typeface="Arial"/>
                        </a:rPr>
                        <a:t> mice;</a:t>
                      </a:r>
                    </a:p>
                    <a:p>
                      <a:pPr algn="ctr"/>
                      <a:r>
                        <a:rPr lang="en-US" sz="1200">
                          <a:latin typeface="Arial"/>
                          <a:cs typeface="Arial"/>
                        </a:rPr>
                        <a:t>LA-1 mice, CPC;APC mice</a:t>
                      </a:r>
                    </a:p>
                  </a:txBody>
                  <a:tcPr/>
                </a:tc>
                <a:tc>
                  <a:txBody>
                    <a:bodyPr/>
                    <a:lstStyle/>
                    <a:p>
                      <a:pPr algn="ctr"/>
                      <a:r>
                        <a:rPr lang="en-US" sz="1200" b="1">
                          <a:latin typeface="Arial"/>
                        </a:rPr>
                        <a:t>Proton</a:t>
                      </a:r>
                      <a:r>
                        <a:rPr lang="en-US" sz="1200">
                          <a:latin typeface="Arial"/>
                        </a:rPr>
                        <a:t> (2 Gy), </a:t>
                      </a:r>
                    </a:p>
                    <a:p>
                      <a:pPr algn="ctr"/>
                      <a:r>
                        <a:rPr lang="en-US" sz="1200" b="1">
                          <a:latin typeface="Arial"/>
                        </a:rPr>
                        <a:t>Fe-ions</a:t>
                      </a:r>
                      <a:r>
                        <a:rPr lang="en-US" sz="1200">
                          <a:latin typeface="Arial"/>
                        </a:rPr>
                        <a:t> (1 </a:t>
                      </a:r>
                      <a:r>
                        <a:rPr lang="en-US" sz="1200" err="1">
                          <a:latin typeface="Arial"/>
                        </a:rPr>
                        <a:t>Gy</a:t>
                      </a:r>
                      <a:r>
                        <a:rPr lang="en-US" sz="1200">
                          <a:latin typeface="Arial"/>
                        </a:rPr>
                        <a:t>: 0.2 </a:t>
                      </a:r>
                      <a:r>
                        <a:rPr lang="en-US" sz="1200" err="1">
                          <a:latin typeface="Arial"/>
                        </a:rPr>
                        <a:t>Gy</a:t>
                      </a:r>
                      <a:r>
                        <a:rPr lang="en-US" sz="1200">
                          <a:latin typeface="Arial"/>
                        </a:rPr>
                        <a:t> x 5), </a:t>
                      </a:r>
                      <a:r>
                        <a:rPr lang="en-US" sz="1200" b="1">
                          <a:latin typeface="Arial"/>
                        </a:rPr>
                        <a:t>X-ray</a:t>
                      </a:r>
                      <a:r>
                        <a:rPr lang="en-US" sz="1200">
                          <a:latin typeface="Arial"/>
                        </a:rPr>
                        <a:t> (10 </a:t>
                      </a:r>
                      <a:r>
                        <a:rPr lang="en-US" sz="1200" err="1">
                          <a:latin typeface="Arial"/>
                        </a:rPr>
                        <a:t>Gy</a:t>
                      </a:r>
                      <a:r>
                        <a:rPr lang="en-US" sz="1200">
                          <a:latin typeface="Arial"/>
                        </a:rPr>
                        <a:t>), </a:t>
                      </a:r>
                    </a:p>
                    <a:p>
                      <a:pPr algn="ctr"/>
                      <a:r>
                        <a:rPr lang="en-US" sz="1200" b="1">
                          <a:latin typeface="Arial"/>
                        </a:rPr>
                        <a:t>33-ion </a:t>
                      </a:r>
                      <a:r>
                        <a:rPr lang="en-US" sz="1200" b="1" err="1">
                          <a:latin typeface="Arial"/>
                        </a:rPr>
                        <a:t>GCRsim</a:t>
                      </a:r>
                      <a:r>
                        <a:rPr lang="en-US" sz="1200">
                          <a:latin typeface="Arial"/>
                        </a:rPr>
                        <a:t> (75 </a:t>
                      </a:r>
                      <a:r>
                        <a:rPr lang="en-US" sz="1200" err="1">
                          <a:latin typeface="Arial"/>
                        </a:rPr>
                        <a:t>cGy</a:t>
                      </a:r>
                      <a:r>
                        <a:rPr lang="en-US" sz="1200">
                          <a:latin typeface="Arial"/>
                        </a:rPr>
                        <a:t>)</a:t>
                      </a:r>
                      <a:endParaRPr lang="en-US" sz="1200">
                        <a:latin typeface="Arial"/>
                        <a:cs typeface="Arial"/>
                      </a:endParaRPr>
                    </a:p>
                  </a:txBody>
                  <a:tcPr/>
                </a:tc>
                <a:tc>
                  <a:txBody>
                    <a:bodyPr/>
                    <a:lstStyle/>
                    <a:p>
                      <a:pPr algn="ctr"/>
                      <a:r>
                        <a:rPr lang="en-US" sz="1200">
                          <a:latin typeface="Arial"/>
                        </a:rPr>
                        <a:t>Lung, Colon</a:t>
                      </a:r>
                      <a:endParaRPr lang="en-US" sz="1200">
                        <a:latin typeface="Arial"/>
                        <a:cs typeface="Arial"/>
                      </a:endParaRPr>
                    </a:p>
                  </a:txBody>
                  <a:tcPr/>
                </a:tc>
                <a:tc>
                  <a:txBody>
                    <a:bodyPr/>
                    <a:lstStyle/>
                    <a:p>
                      <a:pPr algn="just"/>
                      <a:r>
                        <a:rPr lang="en-US" sz="1800" b="1">
                          <a:solidFill>
                            <a:srgbClr val="00B050"/>
                          </a:solidFill>
                          <a:latin typeface="Arial"/>
                        </a:rPr>
                        <a:t>↓</a:t>
                      </a:r>
                      <a:r>
                        <a:rPr lang="en-US" sz="1200" b="1">
                          <a:solidFill>
                            <a:srgbClr val="00B050"/>
                          </a:solidFill>
                          <a:latin typeface="Arial"/>
                        </a:rPr>
                        <a:t>  </a:t>
                      </a:r>
                      <a:r>
                        <a:rPr lang="en-US" sz="1200">
                          <a:latin typeface="Arial"/>
                        </a:rPr>
                        <a:t>x-rays, protons, and GCR ions-induced DNA damage, inflammation and potential anti-senescence</a:t>
                      </a:r>
                    </a:p>
                    <a:p>
                      <a:pPr marL="114300" indent="0" algn="just"/>
                      <a:r>
                        <a:rPr lang="en-US" sz="1800" b="1">
                          <a:solidFill>
                            <a:srgbClr val="00B050"/>
                          </a:solidFill>
                          <a:latin typeface="Arial"/>
                        </a:rPr>
                        <a:t> </a:t>
                      </a:r>
                      <a:r>
                        <a:rPr lang="en-US" sz="1200" b="1">
                          <a:solidFill>
                            <a:srgbClr val="2464B1"/>
                          </a:solidFill>
                          <a:latin typeface="Arial"/>
                        </a:rPr>
                        <a:t>proton-induced colon tumorigenesis, reduced invasive carcinomas in both lung and colon models</a:t>
                      </a:r>
                    </a:p>
                    <a:p>
                      <a:pPr marL="114300" indent="0" algn="just"/>
                      <a:r>
                        <a:rPr lang="en-US" sz="1200" b="1">
                          <a:solidFill>
                            <a:srgbClr val="2464B1"/>
                          </a:solidFill>
                          <a:latin typeface="Arial"/>
                        </a:rPr>
                        <a:t>Prevents GCR </a:t>
                      </a:r>
                    </a:p>
                    <a:p>
                      <a:pPr marL="114300" indent="0" algn="just"/>
                      <a:r>
                        <a:rPr lang="en-US" sz="1200" b="1" u="sng">
                          <a:solidFill>
                            <a:srgbClr val="00B050"/>
                          </a:solidFill>
                          <a:latin typeface="Arial"/>
                        </a:rPr>
                        <a:t>cognitive changes in GCR irradiated female mice</a:t>
                      </a:r>
                      <a:endParaRPr lang="en-US" sz="1200" u="sng">
                        <a:solidFill>
                          <a:srgbClr val="00B050"/>
                        </a:solidFill>
                        <a:latin typeface="Arial"/>
                      </a:endParaRPr>
                    </a:p>
                  </a:txBody>
                  <a:tcPr/>
                </a:tc>
                <a:extLst>
                  <a:ext uri="{0D108BD9-81ED-4DB2-BD59-A6C34878D82A}">
                    <a16:rowId xmlns:a16="http://schemas.microsoft.com/office/drawing/2014/main" val="3418464728"/>
                  </a:ext>
                </a:extLst>
              </a:tr>
            </a:tbl>
          </a:graphicData>
        </a:graphic>
      </p:graphicFrame>
      <p:sp>
        <p:nvSpPr>
          <p:cNvPr id="27" name="TextBox 26">
            <a:extLst>
              <a:ext uri="{FF2B5EF4-FFF2-40B4-BE49-F238E27FC236}">
                <a16:creationId xmlns:a16="http://schemas.microsoft.com/office/drawing/2014/main" id="{3F9C5E0B-7661-C84D-7CC8-F2FA62F0D0D2}"/>
              </a:ext>
            </a:extLst>
          </p:cNvPr>
          <p:cNvSpPr txBox="1"/>
          <p:nvPr/>
        </p:nvSpPr>
        <p:spPr>
          <a:xfrm>
            <a:off x="1384695" y="5414138"/>
            <a:ext cx="9328825" cy="338554"/>
          </a:xfrm>
          <a:prstGeom prst="rect">
            <a:avLst/>
          </a:prstGeom>
          <a:noFill/>
        </p:spPr>
        <p:txBody>
          <a:bodyPr wrap="square" lIns="91440" tIns="45720" rIns="91440" bIns="45720" anchor="t">
            <a:spAutoFit/>
          </a:bodyPr>
          <a:lstStyle/>
          <a:p>
            <a:pPr algn="ctr"/>
            <a:r>
              <a:rPr lang="en-US" sz="1600" i="1">
                <a:solidFill>
                  <a:srgbClr val="AD234C"/>
                </a:solidFill>
                <a:effectLst/>
                <a:latin typeface="Arial"/>
                <a:cs typeface="Arial"/>
              </a:rPr>
              <a:t>Future directions </a:t>
            </a:r>
            <a:r>
              <a:rPr lang="en-US" sz="1600" i="1">
                <a:effectLst/>
                <a:latin typeface="Arial"/>
                <a:cs typeface="Arial"/>
              </a:rPr>
              <a:t>•Post-exposure testing •</a:t>
            </a:r>
            <a:r>
              <a:rPr lang="en-US" sz="1600" i="1">
                <a:latin typeface="Arial"/>
                <a:cs typeface="Arial"/>
              </a:rPr>
              <a:t>T</a:t>
            </a:r>
            <a:r>
              <a:rPr lang="en-US" sz="1600" i="1">
                <a:effectLst/>
                <a:latin typeface="Arial"/>
                <a:cs typeface="Arial"/>
              </a:rPr>
              <a:t>esting with full GCR • </a:t>
            </a:r>
            <a:r>
              <a:rPr lang="en-US" sz="1600" i="1">
                <a:latin typeface="Arial"/>
                <a:cs typeface="Arial"/>
              </a:rPr>
              <a:t>Dose response studies</a:t>
            </a:r>
            <a:endParaRPr lang="it-IT" sz="1600" i="1" strike="noStrike" kern="1200" cap="none" spc="0" normalizeH="0" baseline="0" noProof="0">
              <a:ln>
                <a:noFill/>
              </a:ln>
              <a:effectLst/>
              <a:uLnTx/>
              <a:uFillTx/>
              <a:latin typeface="Arial"/>
              <a:cs typeface="Arial"/>
            </a:endParaRPr>
          </a:p>
        </p:txBody>
      </p:sp>
      <p:sp>
        <p:nvSpPr>
          <p:cNvPr id="28" name="TextBox 27">
            <a:extLst>
              <a:ext uri="{FF2B5EF4-FFF2-40B4-BE49-F238E27FC236}">
                <a16:creationId xmlns:a16="http://schemas.microsoft.com/office/drawing/2014/main" id="{7DEAD694-65D1-31BF-FDCE-67131014E73A}"/>
              </a:ext>
            </a:extLst>
          </p:cNvPr>
          <p:cNvSpPr txBox="1"/>
          <p:nvPr/>
        </p:nvSpPr>
        <p:spPr>
          <a:xfrm>
            <a:off x="104574" y="5779390"/>
            <a:ext cx="11986906" cy="646331"/>
          </a:xfrm>
          <a:prstGeom prst="rect">
            <a:avLst/>
          </a:prstGeom>
          <a:solidFill>
            <a:schemeClr val="bg2"/>
          </a:solidFill>
        </p:spPr>
        <p:txBody>
          <a:bodyPr wrap="square" lIns="91440" tIns="45720" rIns="91440" bIns="45720" anchor="t">
            <a:spAutoFit/>
          </a:bodyPr>
          <a:lstStyle/>
          <a:p>
            <a:pPr algn="ctr"/>
            <a:r>
              <a:rPr lang="en-US" b="1" i="0">
                <a:solidFill>
                  <a:srgbClr val="AD234C"/>
                </a:solidFill>
                <a:effectLst/>
                <a:latin typeface="Arial"/>
                <a:cs typeface="Arial"/>
              </a:rPr>
              <a:t>Implications: </a:t>
            </a:r>
            <a:r>
              <a:rPr lang="en-US" b="1" i="0">
                <a:solidFill>
                  <a:srgbClr val="0000FF"/>
                </a:solidFill>
                <a:effectLst/>
                <a:latin typeface="Arial"/>
                <a:cs typeface="Arial"/>
              </a:rPr>
              <a:t>Metformin and CDDO as potential radioprotectant, particularly in astronauts, cancer patients undergoing radiotherapy, or populations affected by nuclear accidents</a:t>
            </a:r>
            <a:endParaRPr lang="it-IT" b="1" i="0" u="none" strike="noStrike" kern="1200" cap="none" spc="0" normalizeH="0" baseline="0" noProof="0">
              <a:ln>
                <a:noFill/>
              </a:ln>
              <a:solidFill>
                <a:srgbClr val="0000FF"/>
              </a:solidFill>
              <a:effectLst/>
              <a:uLnTx/>
              <a:uFillTx/>
              <a:latin typeface="Arial"/>
              <a:cs typeface="Arial"/>
            </a:endParaRPr>
          </a:p>
        </p:txBody>
      </p:sp>
      <p:sp>
        <p:nvSpPr>
          <p:cNvPr id="30" name="TextBox 29">
            <a:extLst>
              <a:ext uri="{FF2B5EF4-FFF2-40B4-BE49-F238E27FC236}">
                <a16:creationId xmlns:a16="http://schemas.microsoft.com/office/drawing/2014/main" id="{BBF724D5-0F26-6CD7-6EFA-AE94A54D4738}"/>
              </a:ext>
            </a:extLst>
          </p:cNvPr>
          <p:cNvSpPr txBox="1"/>
          <p:nvPr/>
        </p:nvSpPr>
        <p:spPr>
          <a:xfrm>
            <a:off x="4459799" y="6474873"/>
            <a:ext cx="7631682" cy="261610"/>
          </a:xfrm>
          <a:prstGeom prst="rect">
            <a:avLst/>
          </a:prstGeom>
          <a:noFill/>
        </p:spPr>
        <p:txBody>
          <a:bodyPr wrap="square" lIns="91440" tIns="45720" rIns="91440" bIns="45720" anchor="t">
            <a:spAutoFit/>
          </a:bodyPr>
          <a:lstStyle/>
          <a:p>
            <a:pPr algn="ctr"/>
            <a:r>
              <a:rPr lang="en-US" sz="1100" b="0" i="1" u="none" strike="noStrike" baseline="0">
                <a:latin typeface="Arial"/>
                <a:cs typeface="Arial"/>
              </a:rPr>
              <a:t>Suman </a:t>
            </a:r>
            <a:r>
              <a:rPr lang="en-US" sz="1100" i="1">
                <a:latin typeface="Arial"/>
                <a:cs typeface="Arial"/>
              </a:rPr>
              <a:t>et al.,</a:t>
            </a:r>
            <a:r>
              <a:rPr lang="en-US" sz="1100" b="0" i="1" u="none" strike="noStrike" baseline="0">
                <a:latin typeface="Arial"/>
                <a:cs typeface="Arial"/>
              </a:rPr>
              <a:t>2021</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a:t>
            </a:r>
            <a:r>
              <a:rPr lang="en-US" sz="1100" i="1">
                <a:latin typeface="Arial"/>
                <a:cs typeface="Arial"/>
              </a:rPr>
              <a:t>; </a:t>
            </a:r>
            <a:r>
              <a:rPr lang="en-US" sz="1100" b="0" i="1" u="none" strike="noStrike" baseline="0">
                <a:latin typeface="Arial"/>
                <a:cs typeface="Arial"/>
              </a:rPr>
              <a:t>Suman &amp; Fornace</a:t>
            </a:r>
            <a:r>
              <a:rPr lang="en-US" sz="1100" i="1">
                <a:latin typeface="Arial"/>
                <a:cs typeface="Arial"/>
              </a:rPr>
              <a:t>, </a:t>
            </a:r>
            <a:r>
              <a:rPr lang="en-US" sz="1100" b="0" i="1" u="none" strike="noStrike" baseline="0">
                <a:latin typeface="Arial"/>
                <a:cs typeface="Arial"/>
              </a:rPr>
              <a:t>2022</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 </a:t>
            </a:r>
            <a:r>
              <a:rPr lang="en-US" sz="1100" b="0" i="1" u="none" strike="noStrike" baseline="0" err="1">
                <a:latin typeface="Arial"/>
                <a:cs typeface="Arial"/>
              </a:rPr>
              <a:t>Siteni</a:t>
            </a:r>
            <a:r>
              <a:rPr lang="en-US" sz="1100" b="0" i="1" u="none" strike="noStrike" baseline="0">
                <a:latin typeface="Arial"/>
                <a:cs typeface="Arial"/>
              </a:rPr>
              <a:t> S et al., 2024</a:t>
            </a:r>
            <a:r>
              <a:rPr lang="nl-NL" sz="1100" b="0" i="1" u="none" strike="noStrike" baseline="0">
                <a:latin typeface="Arial"/>
                <a:cs typeface="Arial"/>
              </a:rPr>
              <a:t> </a:t>
            </a:r>
            <a:r>
              <a:rPr lang="nl-NL" sz="1100" b="0" i="1" u="none" strike="noStrike" baseline="0" err="1">
                <a:latin typeface="Arial"/>
                <a:cs typeface="Arial"/>
              </a:rPr>
              <a:t>PLoS</a:t>
            </a:r>
            <a:r>
              <a:rPr lang="nl-NL" sz="1100" b="0" i="1" u="none" strike="noStrike" baseline="0">
                <a:latin typeface="Arial"/>
                <a:cs typeface="Arial"/>
              </a:rPr>
              <a:t> ONE</a:t>
            </a:r>
            <a:endParaRPr lang="en-US" sz="1100">
              <a:latin typeface="Arial"/>
              <a:cs typeface="Arial"/>
            </a:endParaRPr>
          </a:p>
        </p:txBody>
      </p:sp>
      <p:sp>
        <p:nvSpPr>
          <p:cNvPr id="3" name="Google Shape;357;p14">
            <a:extLst>
              <a:ext uri="{FF2B5EF4-FFF2-40B4-BE49-F238E27FC236}">
                <a16:creationId xmlns:a16="http://schemas.microsoft.com/office/drawing/2014/main" id="{38D72C5B-E3AC-2552-F596-9408B01CA13A}"/>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a:latin typeface="Arial"/>
                <a:ea typeface="ヒラギノ角ゴ Pro W3"/>
                <a:cs typeface="Arial"/>
              </a:rPr>
              <a:t>Overview of SR-Funded Cancer Countermeasures</a:t>
            </a:r>
            <a:endParaRPr lang="en-US"/>
          </a:p>
        </p:txBody>
      </p:sp>
      <p:sp>
        <p:nvSpPr>
          <p:cNvPr id="4" name="Slide Number Placeholder 3">
            <a:extLst>
              <a:ext uri="{FF2B5EF4-FFF2-40B4-BE49-F238E27FC236}">
                <a16:creationId xmlns:a16="http://schemas.microsoft.com/office/drawing/2014/main" id="{93917697-05E9-C545-FD93-4D18B071C4F5}"/>
              </a:ext>
            </a:extLst>
          </p:cNvPr>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19</a:t>
            </a:fld>
            <a:endParaRPr lang="en-US"/>
          </a:p>
        </p:txBody>
      </p:sp>
      <p:sp>
        <p:nvSpPr>
          <p:cNvPr id="10" name="Arrow: Down 9">
            <a:extLst>
              <a:ext uri="{FF2B5EF4-FFF2-40B4-BE49-F238E27FC236}">
                <a16:creationId xmlns:a16="http://schemas.microsoft.com/office/drawing/2014/main" id="{C4BF63BB-DB10-2FE2-FC92-F7EA025B5C73}"/>
              </a:ext>
            </a:extLst>
          </p:cNvPr>
          <p:cNvSpPr/>
          <p:nvPr/>
        </p:nvSpPr>
        <p:spPr>
          <a:xfrm>
            <a:off x="7996237" y="2917633"/>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41F8F8AC-D0AE-4DC0-E6FC-DBBBA6A45846}"/>
              </a:ext>
            </a:extLst>
          </p:cNvPr>
          <p:cNvSpPr/>
          <p:nvPr/>
        </p:nvSpPr>
        <p:spPr>
          <a:xfrm>
            <a:off x="7996237" y="3349757"/>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E4ADBFA0-154C-248B-0033-54B7F2D0010D}"/>
              </a:ext>
            </a:extLst>
          </p:cNvPr>
          <p:cNvSpPr/>
          <p:nvPr/>
        </p:nvSpPr>
        <p:spPr>
          <a:xfrm>
            <a:off x="7996235" y="1922601"/>
            <a:ext cx="200025" cy="458649"/>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E6A42E18-FEF3-4947-CE7E-E40B7BAB6E38}"/>
              </a:ext>
            </a:extLst>
          </p:cNvPr>
          <p:cNvSpPr/>
          <p:nvPr/>
        </p:nvSpPr>
        <p:spPr>
          <a:xfrm>
            <a:off x="7996235" y="3870332"/>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5FA5F681-D6A3-C8AA-8DF2-CC3CD8B7C123}"/>
              </a:ext>
            </a:extLst>
          </p:cNvPr>
          <p:cNvSpPr/>
          <p:nvPr/>
        </p:nvSpPr>
        <p:spPr>
          <a:xfrm>
            <a:off x="7985125" y="4372886"/>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7763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79BF22-AB38-3D5B-BF79-7F4E9A3DDC38}"/>
              </a:ext>
            </a:extLst>
          </p:cNvPr>
          <p:cNvSpPr>
            <a:spLocks noGrp="1"/>
          </p:cNvSpPr>
          <p:nvPr>
            <p:ph idx="1"/>
          </p:nvPr>
        </p:nvSpPr>
        <p:spPr>
          <a:xfrm>
            <a:off x="175690" y="875844"/>
            <a:ext cx="8160871" cy="4803991"/>
          </a:xfrm>
        </p:spPr>
        <p:txBody>
          <a:bodyPr/>
          <a:lstStyle/>
          <a:p>
            <a:pPr marL="0" indent="0">
              <a:buNone/>
            </a:pPr>
            <a:r>
              <a:rPr lang="en-US" u="sng" dirty="0"/>
              <a:t>TWO-PRONGED STRATEGY </a:t>
            </a:r>
            <a:r>
              <a:rPr lang="en-US" dirty="0"/>
              <a:t>approach to reduce the risk of space radiation induced carcinogenesis and other organ/tissue effects.</a:t>
            </a:r>
          </a:p>
          <a:p>
            <a:pPr marL="0" indent="0">
              <a:spcBef>
                <a:spcPts val="1200"/>
              </a:spcBef>
              <a:buNone/>
            </a:pPr>
            <a:r>
              <a:rPr lang="en-US" sz="2000" u="sng" dirty="0">
                <a:solidFill>
                  <a:srgbClr val="00B050"/>
                </a:solidFill>
              </a:rPr>
              <a:t>Compound Countermeasures</a:t>
            </a:r>
          </a:p>
          <a:p>
            <a:pPr marL="0" indent="0">
              <a:buNone/>
            </a:pPr>
            <a:r>
              <a:rPr lang="en-US" dirty="0"/>
              <a:t>Focus on off label use of already FDA approved drugs and/or Investigational New Drugs that have well known safety profiles. </a:t>
            </a:r>
          </a:p>
          <a:p>
            <a:pPr marL="346075" indent="-228600"/>
            <a:r>
              <a:rPr lang="en-US" dirty="0"/>
              <a:t>Accelerates discovery</a:t>
            </a:r>
          </a:p>
          <a:p>
            <a:pPr marL="346075" indent="-228600"/>
            <a:r>
              <a:rPr lang="en-US" dirty="0"/>
              <a:t>Reduced budget</a:t>
            </a:r>
          </a:p>
          <a:p>
            <a:pPr marL="346075" indent="-228600"/>
            <a:r>
              <a:rPr lang="en-US" dirty="0"/>
              <a:t>Known terrestrial toxicity profiles </a:t>
            </a:r>
          </a:p>
          <a:p>
            <a:pPr marL="346075" indent="-228600"/>
            <a:endParaRPr lang="en-US" u="sng" dirty="0">
              <a:solidFill>
                <a:srgbClr val="7030A0"/>
              </a:solidFill>
            </a:endParaRPr>
          </a:p>
          <a:p>
            <a:pPr marL="0" indent="0">
              <a:buNone/>
            </a:pPr>
            <a:r>
              <a:rPr lang="en-US" sz="2000" u="sng" dirty="0">
                <a:solidFill>
                  <a:srgbClr val="7030A0"/>
                </a:solidFill>
              </a:rPr>
              <a:t>Surveillance Countermeasure (FDA Approved):</a:t>
            </a:r>
          </a:p>
          <a:p>
            <a:pPr marL="0" indent="0">
              <a:buNone/>
            </a:pPr>
            <a:endParaRPr lang="en-US" u="sng" dirty="0">
              <a:solidFill>
                <a:srgbClr val="7030A0"/>
              </a:solidFill>
            </a:endParaRPr>
          </a:p>
        </p:txBody>
      </p:sp>
      <p:sp>
        <p:nvSpPr>
          <p:cNvPr id="3" name="Slide Number Placeholder 2">
            <a:extLst>
              <a:ext uri="{FF2B5EF4-FFF2-40B4-BE49-F238E27FC236}">
                <a16:creationId xmlns:a16="http://schemas.microsoft.com/office/drawing/2014/main" id="{B047A48B-B898-C75D-AC77-D57D0A2DAAA5}"/>
              </a:ext>
            </a:extLst>
          </p:cNvPr>
          <p:cNvSpPr>
            <a:spLocks noGrp="1"/>
          </p:cNvSpPr>
          <p:nvPr>
            <p:ph type="sldNum" sz="quarter" idx="10"/>
          </p:nvPr>
        </p:nvSpPr>
        <p:spPr/>
        <p:txBody>
          <a:bodyPr/>
          <a:lstStyle/>
          <a:p>
            <a:pPr>
              <a:defRPr/>
            </a:pPr>
            <a:fld id="{A587C384-89D6-8141-B091-9776852F31EF}" type="slidenum">
              <a:rPr lang="en-US" altLang="x-none" smtClean="0"/>
              <a:pPr>
                <a:defRPr/>
              </a:pPr>
              <a:t>20</a:t>
            </a:fld>
            <a:endParaRPr lang="en-US" altLang="x-none"/>
          </a:p>
        </p:txBody>
      </p:sp>
      <p:sp>
        <p:nvSpPr>
          <p:cNvPr id="4" name="Title 3">
            <a:extLst>
              <a:ext uri="{FF2B5EF4-FFF2-40B4-BE49-F238E27FC236}">
                <a16:creationId xmlns:a16="http://schemas.microsoft.com/office/drawing/2014/main" id="{B13AEBF4-FAC9-05E8-0B23-441653F18C98}"/>
              </a:ext>
            </a:extLst>
          </p:cNvPr>
          <p:cNvSpPr>
            <a:spLocks noGrp="1"/>
          </p:cNvSpPr>
          <p:nvPr>
            <p:ph type="title"/>
          </p:nvPr>
        </p:nvSpPr>
        <p:spPr>
          <a:xfrm>
            <a:off x="838200" y="155661"/>
            <a:ext cx="10515600" cy="659886"/>
          </a:xfrm>
        </p:spPr>
        <p:txBody>
          <a:bodyPr/>
          <a:lstStyle/>
          <a:p>
            <a:r>
              <a:rPr lang="en-US"/>
              <a:t>Space Radiation Countermeasure Research Plan</a:t>
            </a:r>
          </a:p>
        </p:txBody>
      </p:sp>
      <p:grpSp>
        <p:nvGrpSpPr>
          <p:cNvPr id="5" name="Group 4">
            <a:extLst>
              <a:ext uri="{FF2B5EF4-FFF2-40B4-BE49-F238E27FC236}">
                <a16:creationId xmlns:a16="http://schemas.microsoft.com/office/drawing/2014/main" id="{D54FD4C9-FC78-177B-068C-53CBA85E8585}"/>
              </a:ext>
            </a:extLst>
          </p:cNvPr>
          <p:cNvGrpSpPr/>
          <p:nvPr/>
        </p:nvGrpSpPr>
        <p:grpSpPr>
          <a:xfrm>
            <a:off x="8036159" y="1212722"/>
            <a:ext cx="4074707" cy="2035749"/>
            <a:chOff x="1615527" y="692438"/>
            <a:chExt cx="9065858" cy="4529358"/>
          </a:xfrm>
        </p:grpSpPr>
        <p:sp>
          <p:nvSpPr>
            <p:cNvPr id="6" name="TextBox 5">
              <a:extLst>
                <a:ext uri="{FF2B5EF4-FFF2-40B4-BE49-F238E27FC236}">
                  <a16:creationId xmlns:a16="http://schemas.microsoft.com/office/drawing/2014/main" id="{CCA839AA-5B13-82F0-E645-66B478F2091B}"/>
                </a:ext>
              </a:extLst>
            </p:cNvPr>
            <p:cNvSpPr txBox="1"/>
            <p:nvPr/>
          </p:nvSpPr>
          <p:spPr>
            <a:xfrm>
              <a:off x="2283895" y="2276309"/>
              <a:ext cx="2826655" cy="922305"/>
            </a:xfrm>
            <a:prstGeom prst="rect">
              <a:avLst/>
            </a:prstGeom>
            <a:noFill/>
          </p:spPr>
          <p:txBody>
            <a:bodyPr wrap="square" rtlCol="0">
              <a:spAutoFit/>
            </a:bodyPr>
            <a:lstStyle/>
            <a:p>
              <a:pPr algn="ctr"/>
              <a:r>
                <a:rPr lang="en-US" sz="1050" b="1" dirty="0">
                  <a:solidFill>
                    <a:srgbClr val="00B050"/>
                  </a:solidFill>
                </a:rPr>
                <a:t>Compound Countermeasures</a:t>
              </a:r>
            </a:p>
          </p:txBody>
        </p:sp>
        <p:sp>
          <p:nvSpPr>
            <p:cNvPr id="7" name="TextBox 6">
              <a:extLst>
                <a:ext uri="{FF2B5EF4-FFF2-40B4-BE49-F238E27FC236}">
                  <a16:creationId xmlns:a16="http://schemas.microsoft.com/office/drawing/2014/main" id="{82CA1871-B387-937A-5449-393ED1B86FBA}"/>
                </a:ext>
              </a:extLst>
            </p:cNvPr>
            <p:cNvSpPr txBox="1"/>
            <p:nvPr/>
          </p:nvSpPr>
          <p:spPr>
            <a:xfrm>
              <a:off x="4826616" y="1688225"/>
              <a:ext cx="2826655" cy="2362474"/>
            </a:xfrm>
            <a:prstGeom prst="rect">
              <a:avLst/>
            </a:prstGeom>
            <a:noFill/>
          </p:spPr>
          <p:txBody>
            <a:bodyPr wrap="square" rtlCol="0">
              <a:spAutoFit/>
            </a:bodyPr>
            <a:lstStyle/>
            <a:p>
              <a:pPr algn="ctr"/>
              <a:r>
                <a:rPr lang="en-US" sz="1050" b="1" dirty="0">
                  <a:solidFill>
                    <a:srgbClr val="7030A0"/>
                  </a:solidFill>
                </a:rPr>
                <a:t>Surveillance</a:t>
              </a: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r>
                <a:rPr lang="en-US" sz="1050" b="1" dirty="0">
                  <a:solidFill>
                    <a:srgbClr val="7030A0"/>
                  </a:solidFill>
                </a:rPr>
                <a:t> Countermeasures</a:t>
              </a:r>
            </a:p>
          </p:txBody>
        </p:sp>
        <p:pic>
          <p:nvPicPr>
            <p:cNvPr id="8" name="Graphic 7" descr="Puzzle outline">
              <a:extLst>
                <a:ext uri="{FF2B5EF4-FFF2-40B4-BE49-F238E27FC236}">
                  <a16:creationId xmlns:a16="http://schemas.microsoft.com/office/drawing/2014/main" id="{20A49B84-6BCF-A4A2-E897-5073B5472F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4790">
              <a:off x="1615526" y="838263"/>
              <a:ext cx="4107442" cy="4107440"/>
            </a:xfrm>
            <a:prstGeom prst="rect">
              <a:avLst/>
            </a:prstGeom>
          </p:spPr>
        </p:pic>
        <p:pic>
          <p:nvPicPr>
            <p:cNvPr id="10" name="Graphic 9" descr="Puzzle outline">
              <a:extLst>
                <a:ext uri="{FF2B5EF4-FFF2-40B4-BE49-F238E27FC236}">
                  <a16:creationId xmlns:a16="http://schemas.microsoft.com/office/drawing/2014/main" id="{5B074DB8-68A3-9891-578B-EF6B07D14F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691943">
              <a:off x="6646016" y="939434"/>
              <a:ext cx="4035369" cy="4035368"/>
            </a:xfrm>
            <a:prstGeom prst="rect">
              <a:avLst/>
            </a:prstGeom>
          </p:spPr>
        </p:pic>
        <p:sp>
          <p:nvSpPr>
            <p:cNvPr id="11" name="TextBox 10">
              <a:extLst>
                <a:ext uri="{FF2B5EF4-FFF2-40B4-BE49-F238E27FC236}">
                  <a16:creationId xmlns:a16="http://schemas.microsoft.com/office/drawing/2014/main" id="{EB1635E4-B05E-BAE8-A1D4-79F7A49A394F}"/>
                </a:ext>
              </a:extLst>
            </p:cNvPr>
            <p:cNvSpPr txBox="1"/>
            <p:nvPr/>
          </p:nvSpPr>
          <p:spPr>
            <a:xfrm>
              <a:off x="7588148" y="2377990"/>
              <a:ext cx="2343531" cy="924446"/>
            </a:xfrm>
            <a:prstGeom prst="rect">
              <a:avLst/>
            </a:prstGeom>
            <a:noFill/>
          </p:spPr>
          <p:txBody>
            <a:bodyPr wrap="square" rtlCol="0">
              <a:spAutoFit/>
            </a:bodyPr>
            <a:lstStyle/>
            <a:p>
              <a:pPr algn="ctr"/>
              <a:r>
                <a:rPr lang="en-US" sz="1050" b="1" dirty="0">
                  <a:solidFill>
                    <a:srgbClr val="00B0F0"/>
                  </a:solidFill>
                </a:rPr>
                <a:t>Personalized Medicine</a:t>
              </a:r>
            </a:p>
          </p:txBody>
        </p:sp>
        <p:pic>
          <p:nvPicPr>
            <p:cNvPr id="9" name="Graphic 8" descr="Puzzle outline">
              <a:extLst>
                <a:ext uri="{FF2B5EF4-FFF2-40B4-BE49-F238E27FC236}">
                  <a16:creationId xmlns:a16="http://schemas.microsoft.com/office/drawing/2014/main" id="{201704EF-0570-24AA-1850-7A2C1BF8DF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16053">
              <a:off x="4038208" y="692438"/>
              <a:ext cx="4529361" cy="4529358"/>
            </a:xfrm>
            <a:prstGeom prst="rect">
              <a:avLst/>
            </a:prstGeom>
          </p:spPr>
        </p:pic>
      </p:grpSp>
      <p:sp>
        <p:nvSpPr>
          <p:cNvPr id="14" name="TextBox 13">
            <a:extLst>
              <a:ext uri="{FF2B5EF4-FFF2-40B4-BE49-F238E27FC236}">
                <a16:creationId xmlns:a16="http://schemas.microsoft.com/office/drawing/2014/main" id="{5D9AA971-4A22-C747-513E-C68ECE3AC3F1}"/>
              </a:ext>
            </a:extLst>
          </p:cNvPr>
          <p:cNvSpPr txBox="1"/>
          <p:nvPr/>
        </p:nvSpPr>
        <p:spPr>
          <a:xfrm>
            <a:off x="609600" y="4109858"/>
            <a:ext cx="2334739" cy="1477328"/>
          </a:xfrm>
          <a:prstGeom prst="rect">
            <a:avLst/>
          </a:prstGeom>
          <a:noFill/>
        </p:spPr>
        <p:txBody>
          <a:bodyPr wrap="square">
            <a:spAutoFit/>
          </a:bodyPr>
          <a:lstStyle/>
          <a:p>
            <a:endParaRPr lang="en-US" b="1">
              <a:solidFill>
                <a:srgbClr val="FF0000"/>
              </a:solidFill>
              <a:latin typeface="Arial" panose="020B0604020202020204" pitchFamily="34" charset="0"/>
              <a:cs typeface="Arial" panose="020B0604020202020204" pitchFamily="34" charset="0"/>
            </a:endParaRPr>
          </a:p>
          <a:p>
            <a:r>
              <a:rPr lang="en-US" b="1">
                <a:solidFill>
                  <a:srgbClr val="7030A0"/>
                </a:solidFill>
                <a:latin typeface="Arial" panose="020B0604020202020204" pitchFamily="34" charset="0"/>
                <a:cs typeface="Arial" panose="020B0604020202020204" pitchFamily="34" charset="0"/>
              </a:rPr>
              <a:t>Imaging</a:t>
            </a:r>
          </a:p>
          <a:p>
            <a:pPr lvl="1"/>
            <a:r>
              <a:rPr lang="en-US" b="1">
                <a:latin typeface="Arial" panose="020B0604020202020204" pitchFamily="34" charset="0"/>
                <a:cs typeface="Arial" panose="020B0604020202020204" pitchFamily="34" charset="0"/>
              </a:rPr>
              <a:t>Colonoscopy</a:t>
            </a:r>
          </a:p>
          <a:p>
            <a:pPr lvl="1"/>
            <a:r>
              <a:rPr lang="en-US" b="1">
                <a:latin typeface="Arial" panose="020B0604020202020204" pitchFamily="34" charset="0"/>
                <a:cs typeface="Arial" panose="020B0604020202020204" pitchFamily="34" charset="0"/>
              </a:rPr>
              <a:t>Mammography</a:t>
            </a:r>
          </a:p>
          <a:p>
            <a:pPr lvl="1"/>
            <a:r>
              <a:rPr lang="en-US" b="1">
                <a:latin typeface="Arial" panose="020B0604020202020204" pitchFamily="34" charset="0"/>
                <a:cs typeface="Arial" panose="020B0604020202020204" pitchFamily="34" charset="0"/>
              </a:rPr>
              <a:t>PET</a:t>
            </a:r>
          </a:p>
        </p:txBody>
      </p:sp>
      <p:sp>
        <p:nvSpPr>
          <p:cNvPr id="15" name="TextBox 14">
            <a:extLst>
              <a:ext uri="{FF2B5EF4-FFF2-40B4-BE49-F238E27FC236}">
                <a16:creationId xmlns:a16="http://schemas.microsoft.com/office/drawing/2014/main" id="{004A16C9-D08E-EDD7-FB3E-634C5FCBC198}"/>
              </a:ext>
            </a:extLst>
          </p:cNvPr>
          <p:cNvSpPr txBox="1"/>
          <p:nvPr/>
        </p:nvSpPr>
        <p:spPr>
          <a:xfrm>
            <a:off x="609600" y="5583572"/>
            <a:ext cx="6178378" cy="1292662"/>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Blood test</a:t>
            </a:r>
          </a:p>
          <a:p>
            <a:pPr lvl="1"/>
            <a:r>
              <a:rPr lang="en-US" b="1">
                <a:latin typeface="Arial" panose="020B0604020202020204" pitchFamily="34" charset="0"/>
                <a:cs typeface="Arial" panose="020B0604020202020204" pitchFamily="34" charset="0"/>
              </a:rPr>
              <a:t>PSA</a:t>
            </a:r>
          </a:p>
          <a:p>
            <a:pPr lvl="1"/>
            <a:r>
              <a:rPr lang="en-US" b="1">
                <a:latin typeface="Arial" panose="020B0604020202020204" pitchFamily="34" charset="0"/>
                <a:cs typeface="Arial" panose="020B0604020202020204" pitchFamily="34" charset="0"/>
              </a:rPr>
              <a:t>cfDNA</a:t>
            </a:r>
          </a:p>
          <a:p>
            <a:pPr lvl="2"/>
            <a:r>
              <a:rPr lang="en-US" sz="1200" b="1">
                <a:latin typeface="Arial" panose="020B0604020202020204" pitchFamily="34" charset="0"/>
                <a:cs typeface="Arial" panose="020B0604020202020204" pitchFamily="34" charset="0"/>
              </a:rPr>
              <a:t>Methylation</a:t>
            </a:r>
          </a:p>
          <a:p>
            <a:pPr lvl="2"/>
            <a:r>
              <a:rPr lang="en-US" sz="1200" b="1">
                <a:latin typeface="Arial" panose="020B0604020202020204" pitchFamily="34" charset="0"/>
                <a:cs typeface="Arial" panose="020B0604020202020204" pitchFamily="34" charset="0"/>
              </a:rPr>
              <a:t>mRNA</a:t>
            </a:r>
          </a:p>
        </p:txBody>
      </p:sp>
      <p:sp>
        <p:nvSpPr>
          <p:cNvPr id="16" name="TextBox 15">
            <a:extLst>
              <a:ext uri="{FF2B5EF4-FFF2-40B4-BE49-F238E27FC236}">
                <a16:creationId xmlns:a16="http://schemas.microsoft.com/office/drawing/2014/main" id="{4F58C938-1AEF-1A9B-8926-8729FC52CD40}"/>
              </a:ext>
            </a:extLst>
          </p:cNvPr>
          <p:cNvSpPr txBox="1"/>
          <p:nvPr/>
        </p:nvSpPr>
        <p:spPr>
          <a:xfrm>
            <a:off x="3191017" y="4359634"/>
            <a:ext cx="6178378" cy="1631216"/>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Cells/biopsy</a:t>
            </a:r>
          </a:p>
          <a:p>
            <a:pPr lvl="1"/>
            <a:r>
              <a:rPr lang="en-US" b="1">
                <a:latin typeface="Arial" panose="020B0604020202020204" pitchFamily="34" charset="0"/>
                <a:cs typeface="Arial" panose="020B0604020202020204" pitchFamily="34" charset="0"/>
              </a:rPr>
              <a:t>Pap smear</a:t>
            </a:r>
          </a:p>
          <a:p>
            <a:pPr lvl="1"/>
            <a:r>
              <a:rPr lang="en-US" b="1">
                <a:latin typeface="Arial" panose="020B0604020202020204" pitchFamily="34" charset="0"/>
                <a:cs typeface="Arial" panose="020B0604020202020204" pitchFamily="34" charset="0"/>
              </a:rPr>
              <a:t>Tissue </a:t>
            </a:r>
          </a:p>
          <a:p>
            <a:pPr lvl="1"/>
            <a:r>
              <a:rPr lang="en-US" b="1">
                <a:latin typeface="Arial" panose="020B0604020202020204" pitchFamily="34" charset="0"/>
                <a:cs typeface="Arial" panose="020B0604020202020204" pitchFamily="34" charset="0"/>
              </a:rPr>
              <a:t>Fecal sample</a:t>
            </a:r>
          </a:p>
          <a:p>
            <a:pPr lvl="2"/>
            <a:r>
              <a:rPr lang="en-US" sz="1400" b="1">
                <a:latin typeface="Arial" panose="020B0604020202020204" pitchFamily="34" charset="0"/>
                <a:cs typeface="Arial" panose="020B0604020202020204" pitchFamily="34" charset="0"/>
              </a:rPr>
              <a:t>Hemoglobin</a:t>
            </a:r>
          </a:p>
          <a:p>
            <a:pPr lvl="2"/>
            <a:r>
              <a:rPr lang="en-US" sz="1400" b="1">
                <a:latin typeface="Arial" panose="020B0604020202020204" pitchFamily="34" charset="0"/>
                <a:cs typeface="Arial" panose="020B0604020202020204" pitchFamily="34" charset="0"/>
              </a:rPr>
              <a:t>Methylated DNA</a:t>
            </a:r>
          </a:p>
        </p:txBody>
      </p:sp>
      <p:grpSp>
        <p:nvGrpSpPr>
          <p:cNvPr id="19" name="Group 18">
            <a:extLst>
              <a:ext uri="{FF2B5EF4-FFF2-40B4-BE49-F238E27FC236}">
                <a16:creationId xmlns:a16="http://schemas.microsoft.com/office/drawing/2014/main" id="{F783FA5E-0EF1-674C-1CD5-84F4FAD84112}"/>
              </a:ext>
            </a:extLst>
          </p:cNvPr>
          <p:cNvGrpSpPr/>
          <p:nvPr/>
        </p:nvGrpSpPr>
        <p:grpSpPr>
          <a:xfrm>
            <a:off x="6202644" y="4089067"/>
            <a:ext cx="5465680" cy="2431793"/>
            <a:chOff x="3613581" y="3128086"/>
            <a:chExt cx="8496300" cy="3674436"/>
          </a:xfrm>
        </p:grpSpPr>
        <p:pic>
          <p:nvPicPr>
            <p:cNvPr id="17" name="Picture 16">
              <a:extLst>
                <a:ext uri="{FF2B5EF4-FFF2-40B4-BE49-F238E27FC236}">
                  <a16:creationId xmlns:a16="http://schemas.microsoft.com/office/drawing/2014/main" id="{C0832CB6-C28A-4372-507D-FE8732B998B4}"/>
                </a:ext>
              </a:extLst>
            </p:cNvPr>
            <p:cNvPicPr>
              <a:picLocks noChangeAspect="1"/>
            </p:cNvPicPr>
            <p:nvPr/>
          </p:nvPicPr>
          <p:blipFill>
            <a:blip r:embed="rId9"/>
            <a:stretch>
              <a:fillRect/>
            </a:stretch>
          </p:blipFill>
          <p:spPr>
            <a:xfrm>
              <a:off x="3613581" y="3202072"/>
              <a:ext cx="8496300" cy="3600450"/>
            </a:xfrm>
            <a:prstGeom prst="rect">
              <a:avLst/>
            </a:prstGeom>
          </p:spPr>
        </p:pic>
        <p:sp>
          <p:nvSpPr>
            <p:cNvPr id="18" name="Arrow: Down 17">
              <a:extLst>
                <a:ext uri="{FF2B5EF4-FFF2-40B4-BE49-F238E27FC236}">
                  <a16:creationId xmlns:a16="http://schemas.microsoft.com/office/drawing/2014/main" id="{7364AF32-9033-5969-B906-D319BD61FF2D}"/>
                </a:ext>
              </a:extLst>
            </p:cNvPr>
            <p:cNvSpPr/>
            <p:nvPr/>
          </p:nvSpPr>
          <p:spPr>
            <a:xfrm>
              <a:off x="5908885" y="3128086"/>
              <a:ext cx="372140" cy="4901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04637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1D1B4-7847-9C15-E753-7FB077449FE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83128-97D5-74C7-6169-092F94E7F9AE}"/>
              </a:ext>
            </a:extLst>
          </p:cNvPr>
          <p:cNvSpPr>
            <a:spLocks noGrp="1"/>
          </p:cNvSpPr>
          <p:nvPr>
            <p:ph idx="1"/>
          </p:nvPr>
        </p:nvSpPr>
        <p:spPr>
          <a:xfrm>
            <a:off x="175690" y="875844"/>
            <a:ext cx="8160871" cy="4803991"/>
          </a:xfrm>
        </p:spPr>
        <p:txBody>
          <a:bodyPr/>
          <a:lstStyle/>
          <a:p>
            <a:pPr marL="0" indent="0">
              <a:buNone/>
            </a:pPr>
            <a:r>
              <a:rPr lang="en-US" u="sng" dirty="0"/>
              <a:t>TWO-PRONGED STRATEGY </a:t>
            </a:r>
            <a:r>
              <a:rPr lang="en-US" dirty="0"/>
              <a:t>approach to reduce the risk of space radiation induced carcinogenesis and other organ/tissue effects.</a:t>
            </a:r>
          </a:p>
          <a:p>
            <a:pPr marL="0" indent="0">
              <a:spcBef>
                <a:spcPts val="1200"/>
              </a:spcBef>
              <a:buNone/>
            </a:pPr>
            <a:r>
              <a:rPr lang="en-US" sz="2000" u="sng" dirty="0">
                <a:solidFill>
                  <a:srgbClr val="00B050"/>
                </a:solidFill>
              </a:rPr>
              <a:t>Compound Countermeasures</a:t>
            </a:r>
          </a:p>
          <a:p>
            <a:pPr marL="0" indent="0">
              <a:buNone/>
            </a:pPr>
            <a:r>
              <a:rPr lang="en-US" dirty="0"/>
              <a:t>Focus on off label use of already FDA approved drugs and/or Investigational New Drugs that have well known safety profiles. </a:t>
            </a:r>
          </a:p>
          <a:p>
            <a:pPr marL="346075" indent="-228600"/>
            <a:r>
              <a:rPr lang="en-US" dirty="0"/>
              <a:t>Accelerates discovery</a:t>
            </a:r>
          </a:p>
          <a:p>
            <a:pPr marL="346075" indent="-228600"/>
            <a:r>
              <a:rPr lang="en-US" dirty="0"/>
              <a:t>Reduced budget</a:t>
            </a:r>
          </a:p>
          <a:p>
            <a:pPr marL="346075" indent="-228600"/>
            <a:r>
              <a:rPr lang="en-US" dirty="0"/>
              <a:t>Known terrestrial toxicity profiles </a:t>
            </a:r>
          </a:p>
          <a:p>
            <a:pPr marL="346075" indent="-228600"/>
            <a:endParaRPr lang="en-US" u="sng" dirty="0">
              <a:solidFill>
                <a:srgbClr val="7030A0"/>
              </a:solidFill>
            </a:endParaRPr>
          </a:p>
          <a:p>
            <a:pPr marL="0" indent="0">
              <a:buNone/>
            </a:pPr>
            <a:r>
              <a:rPr lang="en-US" sz="2000" u="sng" dirty="0">
                <a:solidFill>
                  <a:srgbClr val="7030A0"/>
                </a:solidFill>
              </a:rPr>
              <a:t>Surveillance Countermeasure (FDA Approved):</a:t>
            </a:r>
          </a:p>
          <a:p>
            <a:pPr marL="0" indent="0">
              <a:buNone/>
            </a:pPr>
            <a:endParaRPr lang="en-US" u="sng" dirty="0">
              <a:solidFill>
                <a:srgbClr val="7030A0"/>
              </a:solidFill>
            </a:endParaRPr>
          </a:p>
        </p:txBody>
      </p:sp>
      <p:sp>
        <p:nvSpPr>
          <p:cNvPr id="3" name="Slide Number Placeholder 2">
            <a:extLst>
              <a:ext uri="{FF2B5EF4-FFF2-40B4-BE49-F238E27FC236}">
                <a16:creationId xmlns:a16="http://schemas.microsoft.com/office/drawing/2014/main" id="{8C4EADC6-2D38-2C7F-B269-F4BCCB1B918B}"/>
              </a:ext>
            </a:extLst>
          </p:cNvPr>
          <p:cNvSpPr>
            <a:spLocks noGrp="1"/>
          </p:cNvSpPr>
          <p:nvPr>
            <p:ph type="sldNum" sz="quarter" idx="10"/>
          </p:nvPr>
        </p:nvSpPr>
        <p:spPr/>
        <p:txBody>
          <a:bodyPr/>
          <a:lstStyle/>
          <a:p>
            <a:pPr>
              <a:defRPr/>
            </a:pPr>
            <a:fld id="{A587C384-89D6-8141-B091-9776852F31EF}" type="slidenum">
              <a:rPr lang="en-US" altLang="x-none" smtClean="0"/>
              <a:pPr>
                <a:defRPr/>
              </a:pPr>
              <a:t>21</a:t>
            </a:fld>
            <a:endParaRPr lang="en-US" altLang="x-none"/>
          </a:p>
        </p:txBody>
      </p:sp>
      <p:sp>
        <p:nvSpPr>
          <p:cNvPr id="4" name="Title 3">
            <a:extLst>
              <a:ext uri="{FF2B5EF4-FFF2-40B4-BE49-F238E27FC236}">
                <a16:creationId xmlns:a16="http://schemas.microsoft.com/office/drawing/2014/main" id="{5DCFC160-2B54-E373-A0F3-BBFD30C2F64A}"/>
              </a:ext>
            </a:extLst>
          </p:cNvPr>
          <p:cNvSpPr>
            <a:spLocks noGrp="1"/>
          </p:cNvSpPr>
          <p:nvPr>
            <p:ph type="title"/>
          </p:nvPr>
        </p:nvSpPr>
        <p:spPr>
          <a:xfrm>
            <a:off x="838200" y="155661"/>
            <a:ext cx="10515600" cy="659886"/>
          </a:xfrm>
        </p:spPr>
        <p:txBody>
          <a:bodyPr/>
          <a:lstStyle/>
          <a:p>
            <a:r>
              <a:rPr lang="en-US"/>
              <a:t>Space Radiation Countermeasure Research Plan</a:t>
            </a:r>
          </a:p>
        </p:txBody>
      </p:sp>
      <p:grpSp>
        <p:nvGrpSpPr>
          <p:cNvPr id="5" name="Group 4">
            <a:extLst>
              <a:ext uri="{FF2B5EF4-FFF2-40B4-BE49-F238E27FC236}">
                <a16:creationId xmlns:a16="http://schemas.microsoft.com/office/drawing/2014/main" id="{75C8FFDE-44C0-9B6E-BDE1-5947BE44B6FD}"/>
              </a:ext>
            </a:extLst>
          </p:cNvPr>
          <p:cNvGrpSpPr/>
          <p:nvPr/>
        </p:nvGrpSpPr>
        <p:grpSpPr>
          <a:xfrm>
            <a:off x="8036159" y="1212722"/>
            <a:ext cx="4074707" cy="2035749"/>
            <a:chOff x="1615527" y="692438"/>
            <a:chExt cx="9065858" cy="4529358"/>
          </a:xfrm>
        </p:grpSpPr>
        <p:sp>
          <p:nvSpPr>
            <p:cNvPr id="6" name="TextBox 5">
              <a:extLst>
                <a:ext uri="{FF2B5EF4-FFF2-40B4-BE49-F238E27FC236}">
                  <a16:creationId xmlns:a16="http://schemas.microsoft.com/office/drawing/2014/main" id="{0AC29F97-94C6-F4F0-94DE-C860096241E9}"/>
                </a:ext>
              </a:extLst>
            </p:cNvPr>
            <p:cNvSpPr txBox="1"/>
            <p:nvPr/>
          </p:nvSpPr>
          <p:spPr>
            <a:xfrm>
              <a:off x="2283895" y="2276309"/>
              <a:ext cx="2826655" cy="922305"/>
            </a:xfrm>
            <a:prstGeom prst="rect">
              <a:avLst/>
            </a:prstGeom>
            <a:noFill/>
          </p:spPr>
          <p:txBody>
            <a:bodyPr wrap="square" rtlCol="0">
              <a:spAutoFit/>
            </a:bodyPr>
            <a:lstStyle/>
            <a:p>
              <a:pPr algn="ctr"/>
              <a:r>
                <a:rPr lang="en-US" sz="1050" b="1" dirty="0">
                  <a:solidFill>
                    <a:srgbClr val="00B050"/>
                  </a:solidFill>
                </a:rPr>
                <a:t>Compound Countermeasures</a:t>
              </a:r>
            </a:p>
          </p:txBody>
        </p:sp>
        <p:sp>
          <p:nvSpPr>
            <p:cNvPr id="7" name="TextBox 6">
              <a:extLst>
                <a:ext uri="{FF2B5EF4-FFF2-40B4-BE49-F238E27FC236}">
                  <a16:creationId xmlns:a16="http://schemas.microsoft.com/office/drawing/2014/main" id="{7E7BC676-282C-0D4E-C9CF-EEB18D1DCD58}"/>
                </a:ext>
              </a:extLst>
            </p:cNvPr>
            <p:cNvSpPr txBox="1"/>
            <p:nvPr/>
          </p:nvSpPr>
          <p:spPr>
            <a:xfrm>
              <a:off x="4826616" y="1688225"/>
              <a:ext cx="2826655" cy="2362474"/>
            </a:xfrm>
            <a:prstGeom prst="rect">
              <a:avLst/>
            </a:prstGeom>
            <a:noFill/>
          </p:spPr>
          <p:txBody>
            <a:bodyPr wrap="square" rtlCol="0">
              <a:spAutoFit/>
            </a:bodyPr>
            <a:lstStyle/>
            <a:p>
              <a:pPr algn="ctr"/>
              <a:r>
                <a:rPr lang="en-US" sz="1050" b="1" dirty="0">
                  <a:solidFill>
                    <a:srgbClr val="7030A0"/>
                  </a:solidFill>
                </a:rPr>
                <a:t>Surveillance</a:t>
              </a: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r>
                <a:rPr lang="en-US" sz="1050" b="1" dirty="0">
                  <a:solidFill>
                    <a:srgbClr val="7030A0"/>
                  </a:solidFill>
                </a:rPr>
                <a:t> Countermeasures</a:t>
              </a:r>
            </a:p>
          </p:txBody>
        </p:sp>
        <p:pic>
          <p:nvPicPr>
            <p:cNvPr id="8" name="Graphic 7" descr="Puzzle outline">
              <a:extLst>
                <a:ext uri="{FF2B5EF4-FFF2-40B4-BE49-F238E27FC236}">
                  <a16:creationId xmlns:a16="http://schemas.microsoft.com/office/drawing/2014/main" id="{C540E317-BD8D-4617-06AF-3D2E00E981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4790">
              <a:off x="1615526" y="838263"/>
              <a:ext cx="4107442" cy="4107440"/>
            </a:xfrm>
            <a:prstGeom prst="rect">
              <a:avLst/>
            </a:prstGeom>
          </p:spPr>
        </p:pic>
        <p:pic>
          <p:nvPicPr>
            <p:cNvPr id="10" name="Graphic 9" descr="Puzzle outline">
              <a:extLst>
                <a:ext uri="{FF2B5EF4-FFF2-40B4-BE49-F238E27FC236}">
                  <a16:creationId xmlns:a16="http://schemas.microsoft.com/office/drawing/2014/main" id="{60483B7E-E378-AD19-0B9C-E3A69EE0F4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691943">
              <a:off x="6646016" y="939434"/>
              <a:ext cx="4035369" cy="4035368"/>
            </a:xfrm>
            <a:prstGeom prst="rect">
              <a:avLst/>
            </a:prstGeom>
          </p:spPr>
        </p:pic>
        <p:sp>
          <p:nvSpPr>
            <p:cNvPr id="11" name="TextBox 10">
              <a:extLst>
                <a:ext uri="{FF2B5EF4-FFF2-40B4-BE49-F238E27FC236}">
                  <a16:creationId xmlns:a16="http://schemas.microsoft.com/office/drawing/2014/main" id="{3DCAD40C-52BA-E0EF-6E23-E3FA0C05A22A}"/>
                </a:ext>
              </a:extLst>
            </p:cNvPr>
            <p:cNvSpPr txBox="1"/>
            <p:nvPr/>
          </p:nvSpPr>
          <p:spPr>
            <a:xfrm>
              <a:off x="7588148" y="2377990"/>
              <a:ext cx="2343531" cy="924446"/>
            </a:xfrm>
            <a:prstGeom prst="rect">
              <a:avLst/>
            </a:prstGeom>
            <a:noFill/>
          </p:spPr>
          <p:txBody>
            <a:bodyPr wrap="square" rtlCol="0">
              <a:spAutoFit/>
            </a:bodyPr>
            <a:lstStyle/>
            <a:p>
              <a:pPr algn="ctr"/>
              <a:r>
                <a:rPr lang="en-US" sz="1050" b="1" dirty="0">
                  <a:solidFill>
                    <a:srgbClr val="00B0F0"/>
                  </a:solidFill>
                </a:rPr>
                <a:t>Personalized Medicine</a:t>
              </a:r>
            </a:p>
          </p:txBody>
        </p:sp>
        <p:pic>
          <p:nvPicPr>
            <p:cNvPr id="9" name="Graphic 8" descr="Puzzle outline">
              <a:extLst>
                <a:ext uri="{FF2B5EF4-FFF2-40B4-BE49-F238E27FC236}">
                  <a16:creationId xmlns:a16="http://schemas.microsoft.com/office/drawing/2014/main" id="{68160155-79E3-0ACF-72A6-B5241C3C51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16053">
              <a:off x="4038208" y="692438"/>
              <a:ext cx="4529361" cy="4529358"/>
            </a:xfrm>
            <a:prstGeom prst="rect">
              <a:avLst/>
            </a:prstGeom>
          </p:spPr>
        </p:pic>
      </p:grpSp>
      <p:sp>
        <p:nvSpPr>
          <p:cNvPr id="14" name="TextBox 13">
            <a:extLst>
              <a:ext uri="{FF2B5EF4-FFF2-40B4-BE49-F238E27FC236}">
                <a16:creationId xmlns:a16="http://schemas.microsoft.com/office/drawing/2014/main" id="{8A9AB34B-ED73-9E85-E714-63A7D4F276CA}"/>
              </a:ext>
            </a:extLst>
          </p:cNvPr>
          <p:cNvSpPr txBox="1"/>
          <p:nvPr/>
        </p:nvSpPr>
        <p:spPr>
          <a:xfrm>
            <a:off x="609600" y="4109858"/>
            <a:ext cx="2334739" cy="1477328"/>
          </a:xfrm>
          <a:prstGeom prst="rect">
            <a:avLst/>
          </a:prstGeom>
          <a:noFill/>
        </p:spPr>
        <p:txBody>
          <a:bodyPr wrap="square">
            <a:spAutoFit/>
          </a:bodyPr>
          <a:lstStyle/>
          <a:p>
            <a:endParaRPr lang="en-US" b="1">
              <a:solidFill>
                <a:srgbClr val="FF0000"/>
              </a:solidFill>
              <a:latin typeface="Arial" panose="020B0604020202020204" pitchFamily="34" charset="0"/>
              <a:cs typeface="Arial" panose="020B0604020202020204" pitchFamily="34" charset="0"/>
            </a:endParaRPr>
          </a:p>
          <a:p>
            <a:r>
              <a:rPr lang="en-US" b="1">
                <a:solidFill>
                  <a:srgbClr val="7030A0"/>
                </a:solidFill>
                <a:latin typeface="Arial" panose="020B0604020202020204" pitchFamily="34" charset="0"/>
                <a:cs typeface="Arial" panose="020B0604020202020204" pitchFamily="34" charset="0"/>
              </a:rPr>
              <a:t>Imaging</a:t>
            </a:r>
          </a:p>
          <a:p>
            <a:pPr lvl="1"/>
            <a:r>
              <a:rPr lang="en-US" b="1">
                <a:latin typeface="Arial" panose="020B0604020202020204" pitchFamily="34" charset="0"/>
                <a:cs typeface="Arial" panose="020B0604020202020204" pitchFamily="34" charset="0"/>
              </a:rPr>
              <a:t>Colonoscopy</a:t>
            </a:r>
          </a:p>
          <a:p>
            <a:pPr lvl="1"/>
            <a:r>
              <a:rPr lang="en-US" b="1">
                <a:latin typeface="Arial" panose="020B0604020202020204" pitchFamily="34" charset="0"/>
                <a:cs typeface="Arial" panose="020B0604020202020204" pitchFamily="34" charset="0"/>
              </a:rPr>
              <a:t>Mammography</a:t>
            </a:r>
          </a:p>
          <a:p>
            <a:pPr lvl="1"/>
            <a:r>
              <a:rPr lang="en-US" b="1">
                <a:latin typeface="Arial" panose="020B0604020202020204" pitchFamily="34" charset="0"/>
                <a:cs typeface="Arial" panose="020B0604020202020204" pitchFamily="34" charset="0"/>
              </a:rPr>
              <a:t>PET</a:t>
            </a:r>
          </a:p>
        </p:txBody>
      </p:sp>
      <p:sp>
        <p:nvSpPr>
          <p:cNvPr id="15" name="TextBox 14">
            <a:extLst>
              <a:ext uri="{FF2B5EF4-FFF2-40B4-BE49-F238E27FC236}">
                <a16:creationId xmlns:a16="http://schemas.microsoft.com/office/drawing/2014/main" id="{4F08EAF4-989B-A14A-9465-14F092593797}"/>
              </a:ext>
            </a:extLst>
          </p:cNvPr>
          <p:cNvSpPr txBox="1"/>
          <p:nvPr/>
        </p:nvSpPr>
        <p:spPr>
          <a:xfrm>
            <a:off x="609600" y="5583572"/>
            <a:ext cx="6178378" cy="1292662"/>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Blood test</a:t>
            </a:r>
          </a:p>
          <a:p>
            <a:pPr lvl="1"/>
            <a:r>
              <a:rPr lang="en-US" b="1">
                <a:latin typeface="Arial" panose="020B0604020202020204" pitchFamily="34" charset="0"/>
                <a:cs typeface="Arial" panose="020B0604020202020204" pitchFamily="34" charset="0"/>
              </a:rPr>
              <a:t>PSA</a:t>
            </a:r>
          </a:p>
          <a:p>
            <a:pPr lvl="1"/>
            <a:r>
              <a:rPr lang="en-US" b="1">
                <a:latin typeface="Arial" panose="020B0604020202020204" pitchFamily="34" charset="0"/>
                <a:cs typeface="Arial" panose="020B0604020202020204" pitchFamily="34" charset="0"/>
              </a:rPr>
              <a:t>cfDNA</a:t>
            </a:r>
          </a:p>
          <a:p>
            <a:pPr lvl="2"/>
            <a:r>
              <a:rPr lang="en-US" sz="1200" b="1">
                <a:latin typeface="Arial" panose="020B0604020202020204" pitchFamily="34" charset="0"/>
                <a:cs typeface="Arial" panose="020B0604020202020204" pitchFamily="34" charset="0"/>
              </a:rPr>
              <a:t>Methylation</a:t>
            </a:r>
          </a:p>
          <a:p>
            <a:pPr lvl="2"/>
            <a:r>
              <a:rPr lang="en-US" sz="1200" b="1">
                <a:latin typeface="Arial" panose="020B0604020202020204" pitchFamily="34" charset="0"/>
                <a:cs typeface="Arial" panose="020B0604020202020204" pitchFamily="34" charset="0"/>
              </a:rPr>
              <a:t>mRNA</a:t>
            </a:r>
          </a:p>
        </p:txBody>
      </p:sp>
      <p:sp>
        <p:nvSpPr>
          <p:cNvPr id="16" name="TextBox 15">
            <a:extLst>
              <a:ext uri="{FF2B5EF4-FFF2-40B4-BE49-F238E27FC236}">
                <a16:creationId xmlns:a16="http://schemas.microsoft.com/office/drawing/2014/main" id="{B43FE1F7-CC22-B21F-21C1-3EDD7D980314}"/>
              </a:ext>
            </a:extLst>
          </p:cNvPr>
          <p:cNvSpPr txBox="1"/>
          <p:nvPr/>
        </p:nvSpPr>
        <p:spPr>
          <a:xfrm>
            <a:off x="3191017" y="4359634"/>
            <a:ext cx="6178378" cy="1631216"/>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Cells/biopsy</a:t>
            </a:r>
          </a:p>
          <a:p>
            <a:pPr lvl="1"/>
            <a:r>
              <a:rPr lang="en-US" b="1">
                <a:latin typeface="Arial" panose="020B0604020202020204" pitchFamily="34" charset="0"/>
                <a:cs typeface="Arial" panose="020B0604020202020204" pitchFamily="34" charset="0"/>
              </a:rPr>
              <a:t>Pap smear</a:t>
            </a:r>
          </a:p>
          <a:p>
            <a:pPr lvl="1"/>
            <a:r>
              <a:rPr lang="en-US" b="1">
                <a:latin typeface="Arial" panose="020B0604020202020204" pitchFamily="34" charset="0"/>
                <a:cs typeface="Arial" panose="020B0604020202020204" pitchFamily="34" charset="0"/>
              </a:rPr>
              <a:t>Tissue </a:t>
            </a:r>
          </a:p>
          <a:p>
            <a:pPr lvl="1"/>
            <a:r>
              <a:rPr lang="en-US" b="1">
                <a:latin typeface="Arial" panose="020B0604020202020204" pitchFamily="34" charset="0"/>
                <a:cs typeface="Arial" panose="020B0604020202020204" pitchFamily="34" charset="0"/>
              </a:rPr>
              <a:t>Fecal sample</a:t>
            </a:r>
          </a:p>
          <a:p>
            <a:pPr lvl="2"/>
            <a:r>
              <a:rPr lang="en-US" sz="1400" b="1">
                <a:latin typeface="Arial" panose="020B0604020202020204" pitchFamily="34" charset="0"/>
                <a:cs typeface="Arial" panose="020B0604020202020204" pitchFamily="34" charset="0"/>
              </a:rPr>
              <a:t>Hemoglobin</a:t>
            </a:r>
          </a:p>
          <a:p>
            <a:pPr lvl="2"/>
            <a:r>
              <a:rPr lang="en-US" sz="1400" b="1">
                <a:latin typeface="Arial" panose="020B0604020202020204" pitchFamily="34" charset="0"/>
                <a:cs typeface="Arial" panose="020B0604020202020204" pitchFamily="34" charset="0"/>
              </a:rPr>
              <a:t>Methylated DNA</a:t>
            </a:r>
          </a:p>
        </p:txBody>
      </p:sp>
      <p:grpSp>
        <p:nvGrpSpPr>
          <p:cNvPr id="19" name="Group 18">
            <a:extLst>
              <a:ext uri="{FF2B5EF4-FFF2-40B4-BE49-F238E27FC236}">
                <a16:creationId xmlns:a16="http://schemas.microsoft.com/office/drawing/2014/main" id="{7AD854ED-D602-BC03-24E5-3E4D5942AE75}"/>
              </a:ext>
            </a:extLst>
          </p:cNvPr>
          <p:cNvGrpSpPr/>
          <p:nvPr/>
        </p:nvGrpSpPr>
        <p:grpSpPr>
          <a:xfrm>
            <a:off x="6202644" y="4089067"/>
            <a:ext cx="5465680" cy="2431793"/>
            <a:chOff x="3613581" y="3128086"/>
            <a:chExt cx="8496300" cy="3674436"/>
          </a:xfrm>
        </p:grpSpPr>
        <p:pic>
          <p:nvPicPr>
            <p:cNvPr id="17" name="Picture 16">
              <a:extLst>
                <a:ext uri="{FF2B5EF4-FFF2-40B4-BE49-F238E27FC236}">
                  <a16:creationId xmlns:a16="http://schemas.microsoft.com/office/drawing/2014/main" id="{D4232ED7-04F4-C636-9A3A-AB2BFA370D9A}"/>
                </a:ext>
              </a:extLst>
            </p:cNvPr>
            <p:cNvPicPr>
              <a:picLocks noChangeAspect="1"/>
            </p:cNvPicPr>
            <p:nvPr/>
          </p:nvPicPr>
          <p:blipFill>
            <a:blip r:embed="rId9"/>
            <a:stretch>
              <a:fillRect/>
            </a:stretch>
          </p:blipFill>
          <p:spPr>
            <a:xfrm>
              <a:off x="3613581" y="3202072"/>
              <a:ext cx="8496300" cy="3600450"/>
            </a:xfrm>
            <a:prstGeom prst="rect">
              <a:avLst/>
            </a:prstGeom>
          </p:spPr>
        </p:pic>
        <p:sp>
          <p:nvSpPr>
            <p:cNvPr id="18" name="Arrow: Down 17">
              <a:extLst>
                <a:ext uri="{FF2B5EF4-FFF2-40B4-BE49-F238E27FC236}">
                  <a16:creationId xmlns:a16="http://schemas.microsoft.com/office/drawing/2014/main" id="{9CBFD4D9-0805-434E-993B-7BA756D6B9CB}"/>
                </a:ext>
              </a:extLst>
            </p:cNvPr>
            <p:cNvSpPr/>
            <p:nvPr/>
          </p:nvSpPr>
          <p:spPr>
            <a:xfrm>
              <a:off x="5908885" y="3128086"/>
              <a:ext cx="372140" cy="4901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02582815-5C81-B37D-5A39-46B486486959}"/>
              </a:ext>
            </a:extLst>
          </p:cNvPr>
          <p:cNvSpPr txBox="1"/>
          <p:nvPr/>
        </p:nvSpPr>
        <p:spPr>
          <a:xfrm>
            <a:off x="150956" y="1623242"/>
            <a:ext cx="7328843" cy="2286000"/>
          </a:xfrm>
          <a:prstGeom prst="rect">
            <a:avLst/>
          </a:prstGeom>
          <a:noFill/>
          <a:ln w="76200">
            <a:solidFill>
              <a:schemeClr val="tx2">
                <a:lumMod val="60000"/>
                <a:lumOff val="40000"/>
              </a:schemeClr>
            </a:solidFill>
          </a:ln>
        </p:spPr>
        <p:txBody>
          <a:bodyPr wrap="square" rtlCol="0">
            <a:spAutoFit/>
          </a:bodyPr>
          <a:lstStyle/>
          <a:p>
            <a:endParaRPr lang="en-US" sz="1400" dirty="0">
              <a:latin typeface="Arial"/>
              <a:cs typeface="Arial"/>
            </a:endParaRPr>
          </a:p>
        </p:txBody>
      </p:sp>
    </p:spTree>
    <p:extLst>
      <p:ext uri="{BB962C8B-B14F-4D97-AF65-F5344CB8AC3E}">
        <p14:creationId xmlns:p14="http://schemas.microsoft.com/office/powerpoint/2010/main" val="571594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E85A84-CD74-77BF-AF1F-24DF8A04F1C9}"/>
              </a:ext>
            </a:extLst>
          </p:cNvPr>
          <p:cNvGrpSpPr/>
          <p:nvPr/>
        </p:nvGrpSpPr>
        <p:grpSpPr>
          <a:xfrm>
            <a:off x="1203411" y="1259158"/>
            <a:ext cx="9501018" cy="5317723"/>
            <a:chOff x="1203411" y="1259158"/>
            <a:chExt cx="9501018" cy="5317723"/>
          </a:xfrm>
        </p:grpSpPr>
        <p:pic>
          <p:nvPicPr>
            <p:cNvPr id="7" name="Picture 6">
              <a:extLst>
                <a:ext uri="{FF2B5EF4-FFF2-40B4-BE49-F238E27FC236}">
                  <a16:creationId xmlns:a16="http://schemas.microsoft.com/office/drawing/2014/main" id="{7A2B20FE-57C5-9520-ABCF-6DF043082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11" name="Rectangle: Rounded Corners 10">
              <a:extLst>
                <a:ext uri="{FF2B5EF4-FFF2-40B4-BE49-F238E27FC236}">
                  <a16:creationId xmlns:a16="http://schemas.microsoft.com/office/drawing/2014/main" id="{B39D6496-EFB4-D993-AA2A-E4ACB6468588}"/>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C0E461A4-D050-F8DB-3F52-E580ADB2CAC0}"/>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sp>
        <p:nvSpPr>
          <p:cNvPr id="4" name="TextBox 3">
            <a:extLst>
              <a:ext uri="{FF2B5EF4-FFF2-40B4-BE49-F238E27FC236}">
                <a16:creationId xmlns:a16="http://schemas.microsoft.com/office/drawing/2014/main" id="{34E6E9FD-0177-3BAF-6A2B-39A2EC7AB9C7}"/>
              </a:ext>
            </a:extLst>
          </p:cNvPr>
          <p:cNvSpPr txBox="1"/>
          <p:nvPr/>
        </p:nvSpPr>
        <p:spPr>
          <a:xfrm>
            <a:off x="766088" y="205409"/>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sp>
        <p:nvSpPr>
          <p:cNvPr id="5" name="TextBox 4">
            <a:extLst>
              <a:ext uri="{FF2B5EF4-FFF2-40B4-BE49-F238E27FC236}">
                <a16:creationId xmlns:a16="http://schemas.microsoft.com/office/drawing/2014/main" id="{88C88B0A-0DB8-973B-49C0-01CB72AB1B7A}"/>
              </a:ext>
            </a:extLst>
          </p:cNvPr>
          <p:cNvSpPr txBox="1"/>
          <p:nvPr/>
        </p:nvSpPr>
        <p:spPr>
          <a:xfrm>
            <a:off x="2484783" y="4306957"/>
            <a:ext cx="390939" cy="400110"/>
          </a:xfrm>
          <a:prstGeom prst="rect">
            <a:avLst/>
          </a:prstGeom>
          <a:noFill/>
        </p:spPr>
        <p:txBody>
          <a:bodyPr wrap="square" rtlCol="0">
            <a:spAutoFit/>
          </a:bodyPr>
          <a:lstStyle/>
          <a:p>
            <a:r>
              <a:rPr lang="en-US" sz="2000">
                <a:latin typeface="Arial"/>
                <a:cs typeface="Arial"/>
              </a:rPr>
              <a:t>*</a:t>
            </a:r>
          </a:p>
        </p:txBody>
      </p:sp>
      <p:sp>
        <p:nvSpPr>
          <p:cNvPr id="6" name="TextBox 5">
            <a:extLst>
              <a:ext uri="{FF2B5EF4-FFF2-40B4-BE49-F238E27FC236}">
                <a16:creationId xmlns:a16="http://schemas.microsoft.com/office/drawing/2014/main" id="{5DF669AE-6159-24FC-DE40-BF09A80502C7}"/>
              </a:ext>
            </a:extLst>
          </p:cNvPr>
          <p:cNvSpPr txBox="1"/>
          <p:nvPr/>
        </p:nvSpPr>
        <p:spPr>
          <a:xfrm>
            <a:off x="4625010" y="4520265"/>
            <a:ext cx="390939" cy="400110"/>
          </a:xfrm>
          <a:prstGeom prst="rect">
            <a:avLst/>
          </a:prstGeom>
          <a:noFill/>
        </p:spPr>
        <p:txBody>
          <a:bodyPr wrap="square" rtlCol="0">
            <a:spAutoFit/>
          </a:bodyPr>
          <a:lstStyle/>
          <a:p>
            <a:r>
              <a:rPr lang="en-US" sz="2000">
                <a:latin typeface="Arial"/>
                <a:cs typeface="Arial"/>
              </a:rPr>
              <a:t>*</a:t>
            </a:r>
          </a:p>
        </p:txBody>
      </p:sp>
      <p:sp>
        <p:nvSpPr>
          <p:cNvPr id="9" name="TextBox 8">
            <a:extLst>
              <a:ext uri="{FF2B5EF4-FFF2-40B4-BE49-F238E27FC236}">
                <a16:creationId xmlns:a16="http://schemas.microsoft.com/office/drawing/2014/main" id="{0CF8316C-E1BC-6AA0-CF7C-D11348594A9E}"/>
              </a:ext>
            </a:extLst>
          </p:cNvPr>
          <p:cNvSpPr txBox="1"/>
          <p:nvPr/>
        </p:nvSpPr>
        <p:spPr>
          <a:xfrm>
            <a:off x="6241667" y="4472610"/>
            <a:ext cx="390939" cy="400110"/>
          </a:xfrm>
          <a:prstGeom prst="rect">
            <a:avLst/>
          </a:prstGeom>
          <a:noFill/>
        </p:spPr>
        <p:txBody>
          <a:bodyPr wrap="square" rtlCol="0">
            <a:spAutoFit/>
          </a:bodyPr>
          <a:lstStyle/>
          <a:p>
            <a:r>
              <a:rPr lang="en-US" sz="2000">
                <a:latin typeface="Arial"/>
                <a:cs typeface="Arial"/>
              </a:rPr>
              <a:t>*</a:t>
            </a:r>
          </a:p>
        </p:txBody>
      </p:sp>
      <p:sp>
        <p:nvSpPr>
          <p:cNvPr id="10" name="TextBox 9">
            <a:extLst>
              <a:ext uri="{FF2B5EF4-FFF2-40B4-BE49-F238E27FC236}">
                <a16:creationId xmlns:a16="http://schemas.microsoft.com/office/drawing/2014/main" id="{2DF6E3A0-D322-8DE0-C7C5-2D8B9CFBADB2}"/>
              </a:ext>
            </a:extLst>
          </p:cNvPr>
          <p:cNvSpPr txBox="1"/>
          <p:nvPr/>
        </p:nvSpPr>
        <p:spPr>
          <a:xfrm>
            <a:off x="0" y="6483314"/>
            <a:ext cx="12655826" cy="338554"/>
          </a:xfrm>
          <a:prstGeom prst="rect">
            <a:avLst/>
          </a:prstGeom>
          <a:noFill/>
        </p:spPr>
        <p:txBody>
          <a:bodyPr wrap="square" rtlCol="0">
            <a:spAutoFit/>
          </a:bodyPr>
          <a:lstStyle/>
          <a:p>
            <a:r>
              <a:rPr lang="en-US" sz="1600">
                <a:latin typeface="Arial"/>
                <a:cs typeface="Arial"/>
              </a:rPr>
              <a:t>* Drug down selection will be a concerted and informed effort with stakeholders and customers (OCHMO, SMOD, ESDMD) </a:t>
            </a:r>
          </a:p>
        </p:txBody>
      </p:sp>
      <p:sp>
        <p:nvSpPr>
          <p:cNvPr id="3" name="Slide Number Placeholder 2">
            <a:extLst>
              <a:ext uri="{FF2B5EF4-FFF2-40B4-BE49-F238E27FC236}">
                <a16:creationId xmlns:a16="http://schemas.microsoft.com/office/drawing/2014/main" id="{D0C16346-720A-141E-F5F6-73F50F9AA9D3}"/>
              </a:ext>
            </a:extLst>
          </p:cNvPr>
          <p:cNvSpPr>
            <a:spLocks noGrp="1"/>
          </p:cNvSpPr>
          <p:nvPr>
            <p:ph type="sldNum" sz="quarter" idx="10"/>
          </p:nvPr>
        </p:nvSpPr>
        <p:spPr/>
        <p:txBody>
          <a:bodyPr/>
          <a:lstStyle/>
          <a:p>
            <a:pPr>
              <a:defRPr/>
            </a:pPr>
            <a:fld id="{A587C384-89D6-8141-B091-9776852F31EF}" type="slidenum">
              <a:rPr lang="en-US" altLang="x-none"/>
              <a:pPr>
                <a:defRPr/>
              </a:pPr>
              <a:t>22</a:t>
            </a:fld>
            <a:endParaRPr lang="en-US"/>
          </a:p>
        </p:txBody>
      </p:sp>
    </p:spTree>
    <p:extLst>
      <p:ext uri="{BB962C8B-B14F-4D97-AF65-F5344CB8AC3E}">
        <p14:creationId xmlns:p14="http://schemas.microsoft.com/office/powerpoint/2010/main" val="477770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C4E574-898B-490B-8E47-16057091AE99}"/>
              </a:ext>
            </a:extLst>
          </p:cNvPr>
          <p:cNvGrpSpPr/>
          <p:nvPr/>
        </p:nvGrpSpPr>
        <p:grpSpPr>
          <a:xfrm>
            <a:off x="1203411" y="1259158"/>
            <a:ext cx="9501018" cy="5317723"/>
            <a:chOff x="1203411" y="1259158"/>
            <a:chExt cx="9501018" cy="5317723"/>
          </a:xfrm>
        </p:grpSpPr>
        <p:pic>
          <p:nvPicPr>
            <p:cNvPr id="4" name="Picture 3">
              <a:extLst>
                <a:ext uri="{FF2B5EF4-FFF2-40B4-BE49-F238E27FC236}">
                  <a16:creationId xmlns:a16="http://schemas.microsoft.com/office/drawing/2014/main" id="{CB8DAA0F-E85B-F213-B822-ED3C3605E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10" name="Rectangle: Rounded Corners 9">
              <a:extLst>
                <a:ext uri="{FF2B5EF4-FFF2-40B4-BE49-F238E27FC236}">
                  <a16:creationId xmlns:a16="http://schemas.microsoft.com/office/drawing/2014/main" id="{82D80FA2-980A-726D-4D0A-F9E30121987C}"/>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C0E461A4-D050-F8DB-3F52-E580ADB2CAC0}"/>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pic>
        <p:nvPicPr>
          <p:cNvPr id="5" name="Picture 4" descr="Premium Vector | Internal human organs horizontal icon set">
            <a:extLst>
              <a:ext uri="{FF2B5EF4-FFF2-40B4-BE49-F238E27FC236}">
                <a16:creationId xmlns:a16="http://schemas.microsoft.com/office/drawing/2014/main" id="{34468E21-1516-2352-8557-BE75CF0172FC}"/>
              </a:ext>
            </a:extLst>
          </p:cNvPr>
          <p:cNvPicPr>
            <a:picLocks noChangeAspect="1"/>
          </p:cNvPicPr>
          <p:nvPr/>
        </p:nvPicPr>
        <p:blipFill rotWithShape="1">
          <a:blip r:embed="rId3"/>
          <a:srcRect l="307" t="17699" r="56098" b="43448"/>
          <a:stretch/>
        </p:blipFill>
        <p:spPr>
          <a:xfrm>
            <a:off x="1278223" y="5110818"/>
            <a:ext cx="1126948" cy="442649"/>
          </a:xfrm>
          <a:prstGeom prst="rect">
            <a:avLst/>
          </a:prstGeom>
        </p:spPr>
      </p:pic>
      <p:pic>
        <p:nvPicPr>
          <p:cNvPr id="6" name="Picture 5" descr="Premium Vector | Internal human organs horizontal icon set">
            <a:extLst>
              <a:ext uri="{FF2B5EF4-FFF2-40B4-BE49-F238E27FC236}">
                <a16:creationId xmlns:a16="http://schemas.microsoft.com/office/drawing/2014/main" id="{31238995-407B-DB73-E604-3D55B6AA2D77}"/>
              </a:ext>
            </a:extLst>
          </p:cNvPr>
          <p:cNvPicPr>
            <a:picLocks noChangeAspect="1"/>
          </p:cNvPicPr>
          <p:nvPr/>
        </p:nvPicPr>
        <p:blipFill rotWithShape="1">
          <a:blip r:embed="rId3"/>
          <a:srcRect l="306" t="57721" r="77517"/>
          <a:stretch/>
        </p:blipFill>
        <p:spPr>
          <a:xfrm>
            <a:off x="2283363" y="5136631"/>
            <a:ext cx="592709" cy="506072"/>
          </a:xfrm>
          <a:prstGeom prst="rect">
            <a:avLst/>
          </a:prstGeom>
        </p:spPr>
      </p:pic>
      <p:pic>
        <p:nvPicPr>
          <p:cNvPr id="7" name="Picture 6" descr="P96G-1.5-5-F - MatTek Corporation">
            <a:extLst>
              <a:ext uri="{FF2B5EF4-FFF2-40B4-BE49-F238E27FC236}">
                <a16:creationId xmlns:a16="http://schemas.microsoft.com/office/drawing/2014/main" id="{ED2EB328-6585-89F5-61D2-36DD13EFDD66}"/>
              </a:ext>
            </a:extLst>
          </p:cNvPr>
          <p:cNvPicPr>
            <a:picLocks noChangeAspect="1"/>
          </p:cNvPicPr>
          <p:nvPr/>
        </p:nvPicPr>
        <p:blipFill rotWithShape="1">
          <a:blip r:embed="rId4"/>
          <a:srcRect t="11381" b="8758"/>
          <a:stretch/>
        </p:blipFill>
        <p:spPr>
          <a:xfrm>
            <a:off x="1534506" y="5485245"/>
            <a:ext cx="1292641" cy="1211860"/>
          </a:xfrm>
          <a:prstGeom prst="rect">
            <a:avLst/>
          </a:prstGeom>
        </p:spPr>
      </p:pic>
      <p:pic>
        <p:nvPicPr>
          <p:cNvPr id="9" name="Picture 8">
            <a:extLst>
              <a:ext uri="{FF2B5EF4-FFF2-40B4-BE49-F238E27FC236}">
                <a16:creationId xmlns:a16="http://schemas.microsoft.com/office/drawing/2014/main" id="{FE95E32D-B9DA-EC33-5B09-B59A5F3026C1}"/>
              </a:ext>
            </a:extLst>
          </p:cNvPr>
          <p:cNvPicPr>
            <a:picLocks noChangeAspect="1"/>
          </p:cNvPicPr>
          <p:nvPr/>
        </p:nvPicPr>
        <p:blipFill>
          <a:blip r:embed="rId5"/>
          <a:stretch>
            <a:fillRect/>
          </a:stretch>
        </p:blipFill>
        <p:spPr>
          <a:xfrm>
            <a:off x="3737545" y="6051972"/>
            <a:ext cx="897860" cy="476903"/>
          </a:xfrm>
          <a:prstGeom prst="rect">
            <a:avLst/>
          </a:prstGeom>
        </p:spPr>
      </p:pic>
      <p:pic>
        <p:nvPicPr>
          <p:cNvPr id="12" name="Graphic 11" descr="Rat with solid fill">
            <a:extLst>
              <a:ext uri="{FF2B5EF4-FFF2-40B4-BE49-F238E27FC236}">
                <a16:creationId xmlns:a16="http://schemas.microsoft.com/office/drawing/2014/main" id="{B0603342-DEDD-3A8F-AFFF-647438F335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63169" y="4813170"/>
            <a:ext cx="1564690" cy="1571343"/>
          </a:xfrm>
          <a:prstGeom prst="rect">
            <a:avLst/>
          </a:prstGeom>
        </p:spPr>
      </p:pic>
      <p:pic>
        <p:nvPicPr>
          <p:cNvPr id="13" name="Graphic 12" descr="Pig with solid fill">
            <a:extLst>
              <a:ext uri="{FF2B5EF4-FFF2-40B4-BE49-F238E27FC236}">
                <a16:creationId xmlns:a16="http://schemas.microsoft.com/office/drawing/2014/main" id="{2B0D1A18-0B3C-7D91-2DEA-A053FF07341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02388" y="5332584"/>
            <a:ext cx="1566938" cy="1659962"/>
          </a:xfrm>
          <a:prstGeom prst="rect">
            <a:avLst/>
          </a:prstGeom>
        </p:spPr>
      </p:pic>
      <p:pic>
        <p:nvPicPr>
          <p:cNvPr id="14" name="Graphic 13" descr="Rat with solid fill">
            <a:extLst>
              <a:ext uri="{FF2B5EF4-FFF2-40B4-BE49-F238E27FC236}">
                <a16:creationId xmlns:a16="http://schemas.microsoft.com/office/drawing/2014/main" id="{3F9804EE-F449-6909-E1A1-02776E1AF9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22002" y="4827967"/>
            <a:ext cx="1118644" cy="1123400"/>
          </a:xfrm>
          <a:prstGeom prst="rect">
            <a:avLst/>
          </a:prstGeom>
        </p:spPr>
      </p:pic>
      <p:sp>
        <p:nvSpPr>
          <p:cNvPr id="15" name="Explosion: 8 Points 14">
            <a:extLst>
              <a:ext uri="{FF2B5EF4-FFF2-40B4-BE49-F238E27FC236}">
                <a16:creationId xmlns:a16="http://schemas.microsoft.com/office/drawing/2014/main" id="{D601639C-2C07-793A-4E8D-35941F308E79}"/>
              </a:ext>
            </a:extLst>
          </p:cNvPr>
          <p:cNvSpPr/>
          <p:nvPr/>
        </p:nvSpPr>
        <p:spPr>
          <a:xfrm>
            <a:off x="5330680" y="5301193"/>
            <a:ext cx="219220" cy="297648"/>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Content Placeholder 5" descr="Astronaut male with solid fill">
            <a:extLst>
              <a:ext uri="{FF2B5EF4-FFF2-40B4-BE49-F238E27FC236}">
                <a16:creationId xmlns:a16="http://schemas.microsoft.com/office/drawing/2014/main" id="{21E4DEBA-6A5E-5908-C805-85FD1C150AD3}"/>
              </a:ext>
            </a:extLst>
          </p:cNvPr>
          <p:cNvPicPr>
            <a:picLocks noGrp="1" noChangeAspect="1"/>
          </p:cNvPicPr>
          <p:nvPr>
            <p:ph idx="1"/>
          </p:nvPr>
        </p:nvPicPr>
        <p:blipFill>
          <a:blip r:embed="rId10">
            <a:extLst>
              <a:ext uri="{96DAC541-7B7A-43D3-8B79-37D633B846F1}">
                <asvg:svgBlip xmlns:asvg="http://schemas.microsoft.com/office/drawing/2016/SVG/main" r:embed="rId11"/>
              </a:ext>
            </a:extLst>
          </a:blip>
          <a:stretch>
            <a:fillRect/>
          </a:stretch>
        </p:blipFill>
        <p:spPr>
          <a:xfrm>
            <a:off x="9694294" y="5313070"/>
            <a:ext cx="1221123" cy="1215805"/>
          </a:xfrm>
        </p:spPr>
      </p:pic>
      <p:pic>
        <p:nvPicPr>
          <p:cNvPr id="17" name="Graphic 16" descr="Moon and stars outline">
            <a:extLst>
              <a:ext uri="{FF2B5EF4-FFF2-40B4-BE49-F238E27FC236}">
                <a16:creationId xmlns:a16="http://schemas.microsoft.com/office/drawing/2014/main" id="{F10A9410-E904-13A5-07BB-520EADA3A7B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57494" y="5227838"/>
            <a:ext cx="404589" cy="404589"/>
          </a:xfrm>
          <a:prstGeom prst="rect">
            <a:avLst/>
          </a:prstGeom>
        </p:spPr>
      </p:pic>
      <p:pic>
        <p:nvPicPr>
          <p:cNvPr id="19" name="Content Placeholder 5" descr="Astronaut male with solid fill">
            <a:extLst>
              <a:ext uri="{FF2B5EF4-FFF2-40B4-BE49-F238E27FC236}">
                <a16:creationId xmlns:a16="http://schemas.microsoft.com/office/drawing/2014/main" id="{87DD50E2-8A74-92F7-5568-25EED378DBE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bwMode="auto">
          <a:xfrm>
            <a:off x="7431043" y="5110818"/>
            <a:ext cx="600103" cy="59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1" name="Picture 20">
            <a:extLst>
              <a:ext uri="{FF2B5EF4-FFF2-40B4-BE49-F238E27FC236}">
                <a16:creationId xmlns:a16="http://schemas.microsoft.com/office/drawing/2014/main" id="{E2F5E5B8-CE35-C185-2210-B652BDEF1798}"/>
              </a:ext>
            </a:extLst>
          </p:cNvPr>
          <p:cNvPicPr>
            <a:picLocks noChangeAspect="1"/>
          </p:cNvPicPr>
          <p:nvPr/>
        </p:nvPicPr>
        <p:blipFill>
          <a:blip r:embed="rId5"/>
          <a:stretch>
            <a:fillRect/>
          </a:stretch>
        </p:blipFill>
        <p:spPr>
          <a:xfrm rot="16200000">
            <a:off x="7160708" y="5872734"/>
            <a:ext cx="1101060" cy="654703"/>
          </a:xfrm>
          <a:prstGeom prst="rect">
            <a:avLst/>
          </a:prstGeom>
        </p:spPr>
      </p:pic>
      <p:sp>
        <p:nvSpPr>
          <p:cNvPr id="22" name="TextBox 21">
            <a:extLst>
              <a:ext uri="{FF2B5EF4-FFF2-40B4-BE49-F238E27FC236}">
                <a16:creationId xmlns:a16="http://schemas.microsoft.com/office/drawing/2014/main" id="{5831B219-D12A-352F-60A7-6999839CA53D}"/>
              </a:ext>
            </a:extLst>
          </p:cNvPr>
          <p:cNvSpPr txBox="1"/>
          <p:nvPr/>
        </p:nvSpPr>
        <p:spPr>
          <a:xfrm>
            <a:off x="766088" y="150723"/>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sp>
        <p:nvSpPr>
          <p:cNvPr id="3" name="Slide Number Placeholder 2">
            <a:extLst>
              <a:ext uri="{FF2B5EF4-FFF2-40B4-BE49-F238E27FC236}">
                <a16:creationId xmlns:a16="http://schemas.microsoft.com/office/drawing/2014/main" id="{C47060A4-437D-091C-CE30-60972E56D564}"/>
              </a:ext>
            </a:extLst>
          </p:cNvPr>
          <p:cNvSpPr>
            <a:spLocks noGrp="1"/>
          </p:cNvSpPr>
          <p:nvPr>
            <p:ph type="sldNum" sz="quarter" idx="10"/>
          </p:nvPr>
        </p:nvSpPr>
        <p:spPr/>
        <p:txBody>
          <a:bodyPr/>
          <a:lstStyle/>
          <a:p>
            <a:pPr>
              <a:defRPr/>
            </a:pPr>
            <a:fld id="{A587C384-89D6-8141-B091-9776852F31EF}" type="slidenum">
              <a:rPr lang="en-US" altLang="x-none"/>
              <a:pPr>
                <a:defRPr/>
              </a:pPr>
              <a:t>23</a:t>
            </a:fld>
            <a:endParaRPr lang="en-US"/>
          </a:p>
        </p:txBody>
      </p:sp>
    </p:spTree>
    <p:extLst>
      <p:ext uri="{BB962C8B-B14F-4D97-AF65-F5344CB8AC3E}">
        <p14:creationId xmlns:p14="http://schemas.microsoft.com/office/powerpoint/2010/main" val="2311903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A6F8D5-855B-DE45-66D3-A38AFAEF94B2}"/>
              </a:ext>
            </a:extLst>
          </p:cNvPr>
          <p:cNvSpPr/>
          <p:nvPr/>
        </p:nvSpPr>
        <p:spPr>
          <a:xfrm>
            <a:off x="206181" y="1194139"/>
            <a:ext cx="5097315"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en-US" sz="1600">
              <a:latin typeface="Arial"/>
              <a:cs typeface="Arial"/>
            </a:endParaRPr>
          </a:p>
          <a:p>
            <a:pPr algn="just"/>
            <a:endParaRPr lang="en-US" sz="1600" i="0" u="none" strike="noStrike" baseline="0">
              <a:latin typeface="Arial"/>
              <a:cs typeface="Arial"/>
            </a:endParaRPr>
          </a:p>
        </p:txBody>
      </p:sp>
      <p:sp>
        <p:nvSpPr>
          <p:cNvPr id="8" name="Rectangle 7">
            <a:extLst>
              <a:ext uri="{FF2B5EF4-FFF2-40B4-BE49-F238E27FC236}">
                <a16:creationId xmlns:a16="http://schemas.microsoft.com/office/drawing/2014/main" id="{0DE593D5-313A-B2ED-1BF7-65893B5BAC1F}"/>
              </a:ext>
            </a:extLst>
          </p:cNvPr>
          <p:cNvSpPr/>
          <p:nvPr/>
        </p:nvSpPr>
        <p:spPr>
          <a:xfrm>
            <a:off x="-270" y="859531"/>
            <a:ext cx="4736046" cy="356441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kumimoji="0" lang="en-US" sz="1600" b="1" i="0" u="sng" strike="noStrike" kern="1200" cap="none" spc="0" normalizeH="0" baseline="0" noProof="0">
                <a:ln>
                  <a:noFill/>
                </a:ln>
                <a:solidFill>
                  <a:srgbClr val="0000FF"/>
                </a:solidFill>
                <a:effectLst/>
                <a:uLnTx/>
                <a:uFillTx/>
                <a:latin typeface="Arial"/>
                <a:ea typeface="Malgun Gothic"/>
                <a:cs typeface="Arial"/>
              </a:rPr>
              <a:t>Aim 1</a:t>
            </a:r>
            <a:r>
              <a:rPr kumimoji="0" lang="en-US" sz="1600" b="1" i="0" strike="noStrike" kern="1200" cap="none" spc="0" normalizeH="0" baseline="0" noProof="0">
                <a:ln>
                  <a:noFill/>
                </a:ln>
                <a:solidFill>
                  <a:srgbClr val="0000FF"/>
                </a:solidFill>
                <a:effectLst/>
                <a:uLnTx/>
                <a:uFillTx/>
                <a:latin typeface="Arial"/>
                <a:ea typeface="Malgun Gothic"/>
                <a:cs typeface="Arial"/>
              </a:rPr>
              <a:t>: </a:t>
            </a:r>
            <a:r>
              <a:rPr kumimoji="0" lang="en-US" sz="1600" b="1" i="0" strike="noStrike" kern="1200" cap="none" spc="0" normalizeH="0" baseline="0" noProof="0">
                <a:ln>
                  <a:noFill/>
                </a:ln>
                <a:effectLst/>
                <a:uLnTx/>
                <a:uFillTx/>
                <a:latin typeface="Arial"/>
                <a:ea typeface="Malgun Gothic"/>
                <a:cs typeface="Arial"/>
              </a:rPr>
              <a:t> </a:t>
            </a:r>
          </a:p>
          <a:p>
            <a:pPr marL="285750" indent="-285750" algn="just">
              <a:buFont typeface="Arial" panose="020B0604020202020204" pitchFamily="34" charset="0"/>
              <a:buChar char="•"/>
              <a:defRPr/>
            </a:pPr>
            <a:r>
              <a:rPr lang="en-US" sz="1600" err="1">
                <a:latin typeface="Arial"/>
                <a:ea typeface="Calibri"/>
                <a:cs typeface="Arial"/>
              </a:rPr>
              <a:t>hiPSCs</a:t>
            </a:r>
            <a:r>
              <a:rPr lang="en-US" sz="1600">
                <a:latin typeface="Arial"/>
                <a:ea typeface="Calibri"/>
                <a:cs typeface="Arial"/>
              </a:rPr>
              <a:t>-derived cardiomyocytes (</a:t>
            </a:r>
            <a:r>
              <a:rPr lang="en-US" sz="1600" b="1">
                <a:latin typeface="Arial"/>
                <a:ea typeface="Calibri"/>
                <a:cs typeface="Arial"/>
              </a:rPr>
              <a:t>iPSC-CMs</a:t>
            </a:r>
            <a:r>
              <a:rPr lang="en-US" sz="1600">
                <a:latin typeface="Arial"/>
                <a:ea typeface="Calibri"/>
                <a:cs typeface="Arial"/>
              </a:rPr>
              <a:t>) were used to study X-ray-induced damage and screen for protective drugs.</a:t>
            </a:r>
          </a:p>
          <a:p>
            <a:pPr marL="285750" indent="-285750" algn="just">
              <a:buClr>
                <a:schemeClr val="tx1"/>
              </a:buClr>
              <a:buFont typeface="Wingdings" panose="05000000000000000000" pitchFamily="2" charset="2"/>
              <a:buChar char="§"/>
            </a:pPr>
            <a:r>
              <a:rPr lang="en-US" sz="1600" b="1">
                <a:latin typeface="Arial"/>
                <a:ea typeface="Calibri"/>
                <a:cs typeface="Arial"/>
              </a:rPr>
              <a:t>Screening process: </a:t>
            </a:r>
          </a:p>
          <a:p>
            <a:pPr marL="285750" indent="-285750" algn="just">
              <a:buClr>
                <a:schemeClr val="tx1"/>
              </a:buClr>
              <a:buFont typeface="Wingdings" panose="05000000000000000000" pitchFamily="2" charset="2"/>
              <a:buChar char="ü"/>
            </a:pPr>
            <a:r>
              <a:rPr lang="en-US" sz="1600">
                <a:latin typeface="Arial"/>
                <a:ea typeface="Calibri"/>
                <a:cs typeface="Arial"/>
              </a:rPr>
              <a:t>10 </a:t>
            </a:r>
            <a:r>
              <a:rPr lang="en-US" sz="1600">
                <a:latin typeface="Arial"/>
                <a:cs typeface="Arial"/>
              </a:rPr>
              <a:t>Gy radiation dose was used. 2,320 compounds were screened (post 4 </a:t>
            </a:r>
            <a:r>
              <a:rPr lang="en-US" sz="1600" err="1">
                <a:latin typeface="Arial"/>
                <a:cs typeface="Arial"/>
              </a:rPr>
              <a:t>hrs</a:t>
            </a:r>
            <a:r>
              <a:rPr lang="en-US" sz="1600">
                <a:latin typeface="Arial"/>
                <a:cs typeface="Arial"/>
              </a:rPr>
              <a:t> of exposure) .</a:t>
            </a:r>
          </a:p>
          <a:p>
            <a:pPr marL="285750" indent="-285750" algn="just">
              <a:buClr>
                <a:schemeClr val="tx1"/>
              </a:buClr>
              <a:buFont typeface="Wingdings" panose="05000000000000000000" pitchFamily="2" charset="2"/>
              <a:buChar char="ü"/>
            </a:pPr>
            <a:r>
              <a:rPr lang="en-US" sz="1600">
                <a:latin typeface="Arial"/>
                <a:cs typeface="Arial"/>
              </a:rPr>
              <a:t>1</a:t>
            </a:r>
            <a:r>
              <a:rPr lang="en-US" sz="1600" baseline="30000">
                <a:latin typeface="Arial"/>
                <a:cs typeface="Arial"/>
              </a:rPr>
              <a:t>st</a:t>
            </a:r>
            <a:r>
              <a:rPr lang="en-US" sz="1600">
                <a:latin typeface="Arial"/>
                <a:cs typeface="Arial"/>
              </a:rPr>
              <a:t> screening → 44 drug candidates. </a:t>
            </a:r>
          </a:p>
          <a:p>
            <a:pPr marL="285750" indent="-285750" algn="just">
              <a:buClr>
                <a:schemeClr val="tx1"/>
              </a:buClr>
              <a:buFont typeface="Wingdings" panose="05000000000000000000" pitchFamily="2" charset="2"/>
              <a:buChar char="ü"/>
            </a:pPr>
            <a:r>
              <a:rPr lang="en-US" sz="1600">
                <a:latin typeface="Arial"/>
                <a:cs typeface="Arial"/>
              </a:rPr>
              <a:t>2</a:t>
            </a:r>
            <a:r>
              <a:rPr lang="en-US" sz="1600" baseline="30000">
                <a:latin typeface="Arial"/>
                <a:cs typeface="Arial"/>
              </a:rPr>
              <a:t>nd</a:t>
            </a:r>
            <a:r>
              <a:rPr lang="en-US" sz="1600">
                <a:latin typeface="Arial"/>
                <a:cs typeface="Arial"/>
              </a:rPr>
              <a:t> screening (2 and 10 </a:t>
            </a:r>
            <a:r>
              <a:rPr lang="en-US" sz="1600">
                <a:latin typeface="Arial"/>
                <a:cs typeface="Arial"/>
                <a:sym typeface="Symbol" panose="05050102010706020507" pitchFamily="18" charset="2"/>
              </a:rPr>
              <a:t>M concentration) → 23 drug candidates </a:t>
            </a:r>
            <a:endParaRPr lang="en-US" sz="1600">
              <a:latin typeface="Arial"/>
              <a:cs typeface="Arial"/>
            </a:endParaRPr>
          </a:p>
          <a:p>
            <a:pPr marL="285750" indent="-285750" algn="just">
              <a:buClr>
                <a:schemeClr val="tx1"/>
              </a:buClr>
              <a:buFont typeface="Wingdings" panose="05000000000000000000" pitchFamily="2" charset="2"/>
              <a:buChar char="ü"/>
            </a:pPr>
            <a:r>
              <a:rPr lang="en-US" sz="1600">
                <a:latin typeface="Arial"/>
                <a:cs typeface="Arial"/>
                <a:sym typeface="Symbol" panose="05050102010706020507" pitchFamily="18" charset="2"/>
              </a:rPr>
              <a:t>Final selection (low dose) → </a:t>
            </a:r>
            <a:r>
              <a:rPr lang="en-US" sz="1600" b="1" u="sng">
                <a:latin typeface="Arial"/>
                <a:cs typeface="Arial"/>
                <a:sym typeface="Symbol" panose="05050102010706020507" pitchFamily="18" charset="2"/>
              </a:rPr>
              <a:t>10 reproducible  and effective drug candidates.</a:t>
            </a:r>
            <a:endParaRPr lang="en-US" sz="1600" b="1" u="sng">
              <a:latin typeface="Arial"/>
              <a:cs typeface="Arial"/>
            </a:endParaRPr>
          </a:p>
          <a:p>
            <a:pPr marL="285750" indent="-285750" algn="just">
              <a:buFont typeface="Arial" panose="020B0604020202020204" pitchFamily="34" charset="0"/>
              <a:buChar char="•"/>
              <a:defRPr/>
            </a:pPr>
            <a:endParaRPr lang="en-US" sz="1600">
              <a:latin typeface="Arial"/>
              <a:ea typeface="Calibri"/>
              <a:cs typeface="Arial"/>
            </a:endParaRPr>
          </a:p>
        </p:txBody>
      </p:sp>
      <p:pic>
        <p:nvPicPr>
          <p:cNvPr id="16" name="Picture 15" descr="Scatter chart&#10;&#10;Description automatically generated with low confidence">
            <a:extLst>
              <a:ext uri="{FF2B5EF4-FFF2-40B4-BE49-F238E27FC236}">
                <a16:creationId xmlns:a16="http://schemas.microsoft.com/office/drawing/2014/main" id="{8866A547-C7FF-AF9D-D64B-0A38CA920EAB}"/>
              </a:ext>
            </a:extLst>
          </p:cNvPr>
          <p:cNvPicPr>
            <a:picLocks noChangeAspect="1"/>
          </p:cNvPicPr>
          <p:nvPr/>
        </p:nvPicPr>
        <p:blipFill rotWithShape="1">
          <a:blip r:embed="rId3"/>
          <a:srcRect l="3463" t="13825" r="30693" b="65500"/>
          <a:stretch/>
        </p:blipFill>
        <p:spPr>
          <a:xfrm>
            <a:off x="4731610" y="841282"/>
            <a:ext cx="7394141" cy="1701697"/>
          </a:xfrm>
          <a:prstGeom prst="rect">
            <a:avLst/>
          </a:prstGeom>
        </p:spPr>
      </p:pic>
      <p:pic>
        <p:nvPicPr>
          <p:cNvPr id="18" name="Picture 17">
            <a:extLst>
              <a:ext uri="{FF2B5EF4-FFF2-40B4-BE49-F238E27FC236}">
                <a16:creationId xmlns:a16="http://schemas.microsoft.com/office/drawing/2014/main" id="{EB804840-2C8B-CCD4-F937-0BD16AE4AAE9}"/>
              </a:ext>
            </a:extLst>
          </p:cNvPr>
          <p:cNvPicPr>
            <a:picLocks noChangeAspect="1"/>
          </p:cNvPicPr>
          <p:nvPr/>
        </p:nvPicPr>
        <p:blipFill>
          <a:blip r:embed="rId4"/>
          <a:stretch>
            <a:fillRect/>
          </a:stretch>
        </p:blipFill>
        <p:spPr>
          <a:xfrm>
            <a:off x="282388" y="4104693"/>
            <a:ext cx="11381131" cy="2415852"/>
          </a:xfrm>
          <a:prstGeom prst="rect">
            <a:avLst/>
          </a:prstGeom>
        </p:spPr>
      </p:pic>
      <p:grpSp>
        <p:nvGrpSpPr>
          <p:cNvPr id="20" name="Group 19">
            <a:extLst>
              <a:ext uri="{FF2B5EF4-FFF2-40B4-BE49-F238E27FC236}">
                <a16:creationId xmlns:a16="http://schemas.microsoft.com/office/drawing/2014/main" id="{4FEC76A2-3394-3A98-22CF-1432D807810E}"/>
              </a:ext>
            </a:extLst>
          </p:cNvPr>
          <p:cNvGrpSpPr/>
          <p:nvPr/>
        </p:nvGrpSpPr>
        <p:grpSpPr>
          <a:xfrm>
            <a:off x="9549934" y="2590047"/>
            <a:ext cx="2629844" cy="1343906"/>
            <a:chOff x="4177787" y="3726030"/>
            <a:chExt cx="2629844" cy="1343906"/>
          </a:xfrm>
        </p:grpSpPr>
        <p:sp>
          <p:nvSpPr>
            <p:cNvPr id="22" name="TextBox 54">
              <a:extLst>
                <a:ext uri="{FF2B5EF4-FFF2-40B4-BE49-F238E27FC236}">
                  <a16:creationId xmlns:a16="http://schemas.microsoft.com/office/drawing/2014/main" id="{66D0C3EF-3680-F64D-8F75-61C8E81F45B0}"/>
                </a:ext>
              </a:extLst>
            </p:cNvPr>
            <p:cNvSpPr txBox="1"/>
            <p:nvPr/>
          </p:nvSpPr>
          <p:spPr>
            <a:xfrm>
              <a:off x="4181093" y="3726030"/>
              <a:ext cx="2626538"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u="sng">
                  <a:solidFill>
                    <a:srgbClr val="0000FD"/>
                  </a:solidFill>
                  <a:latin typeface="Arial"/>
                  <a:cs typeface="Arial"/>
                </a:rPr>
                <a:t>Ideal drug candidate </a:t>
              </a:r>
              <a:endParaRPr lang="en-US" sz="1600" u="sng">
                <a:solidFill>
                  <a:srgbClr val="0000FD"/>
                </a:solidFill>
                <a:latin typeface="Arial"/>
                <a:cs typeface="Arial"/>
              </a:endParaRPr>
            </a:p>
            <a:p>
              <a:r>
                <a:rPr lang="en-US" sz="1600" b="1">
                  <a:latin typeface="Arial"/>
                  <a:cs typeface="Arial"/>
                </a:rPr>
                <a:t>↑ cell count (↑ </a:t>
              </a:r>
              <a:r>
                <a:rPr lang="en-US" sz="1600" b="1">
                  <a:solidFill>
                    <a:srgbClr val="0000FD"/>
                  </a:solidFill>
                  <a:latin typeface="Arial"/>
                  <a:cs typeface="Arial"/>
                </a:rPr>
                <a:t>Hoechst</a:t>
              </a:r>
              <a:r>
                <a:rPr lang="en-US" sz="1600" b="1">
                  <a:latin typeface="Arial"/>
                  <a:cs typeface="Arial"/>
                </a:rPr>
                <a:t>)</a:t>
              </a:r>
              <a:endParaRPr lang="en-US" sz="1600">
                <a:latin typeface="Arial"/>
                <a:ea typeface="Calibri"/>
                <a:cs typeface="Arial"/>
              </a:endParaRPr>
            </a:p>
          </p:txBody>
        </p:sp>
        <p:sp>
          <p:nvSpPr>
            <p:cNvPr id="23" name="TextBox 55">
              <a:extLst>
                <a:ext uri="{FF2B5EF4-FFF2-40B4-BE49-F238E27FC236}">
                  <a16:creationId xmlns:a16="http://schemas.microsoft.com/office/drawing/2014/main" id="{AF2C2BB7-43A7-D763-21E0-FE4168E08B62}"/>
                </a:ext>
              </a:extLst>
            </p:cNvPr>
            <p:cNvSpPr txBox="1"/>
            <p:nvPr/>
          </p:nvSpPr>
          <p:spPr>
            <a:xfrm>
              <a:off x="4181093" y="4342086"/>
              <a:ext cx="1907895" cy="338554"/>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Arial"/>
                  <a:cs typeface="Arial"/>
                </a:rPr>
                <a:t>↓ ROS (↓ </a:t>
              </a:r>
              <a:r>
                <a:rPr lang="en-US" sz="1600" b="1" err="1">
                  <a:solidFill>
                    <a:srgbClr val="009900"/>
                  </a:solidFill>
                  <a:latin typeface="Arial"/>
                  <a:cs typeface="Arial"/>
                </a:rPr>
                <a:t>CellRox</a:t>
              </a:r>
              <a:r>
                <a:rPr lang="en-US" sz="1600" b="1">
                  <a:latin typeface="Arial"/>
                  <a:cs typeface="Arial"/>
                </a:rPr>
                <a:t>)</a:t>
              </a:r>
            </a:p>
          </p:txBody>
        </p:sp>
        <p:sp>
          <p:nvSpPr>
            <p:cNvPr id="24" name="TextBox 56">
              <a:extLst>
                <a:ext uri="{FF2B5EF4-FFF2-40B4-BE49-F238E27FC236}">
                  <a16:creationId xmlns:a16="http://schemas.microsoft.com/office/drawing/2014/main" id="{107F7C6A-7683-800C-44BE-C3C2E0244887}"/>
                </a:ext>
              </a:extLst>
            </p:cNvPr>
            <p:cNvSpPr txBox="1"/>
            <p:nvPr/>
          </p:nvSpPr>
          <p:spPr>
            <a:xfrm>
              <a:off x="4177787" y="4731382"/>
              <a:ext cx="2234907" cy="338554"/>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Arial"/>
                  <a:cs typeface="Arial"/>
                </a:rPr>
                <a:t>   ↑ cell viability (↓</a:t>
              </a:r>
              <a:r>
                <a:rPr lang="en-US" sz="1600" b="1">
                  <a:solidFill>
                    <a:srgbClr val="FF0000"/>
                  </a:solidFill>
                  <a:latin typeface="Arial"/>
                  <a:cs typeface="Arial"/>
                </a:rPr>
                <a:t> PI</a:t>
              </a:r>
              <a:r>
                <a:rPr lang="en-US" sz="1600" b="1">
                  <a:latin typeface="Arial"/>
                  <a:cs typeface="Arial"/>
                </a:rPr>
                <a:t>)</a:t>
              </a:r>
            </a:p>
          </p:txBody>
        </p:sp>
      </p:grpSp>
      <p:sp>
        <p:nvSpPr>
          <p:cNvPr id="4" name="TextBox 3">
            <a:extLst>
              <a:ext uri="{FF2B5EF4-FFF2-40B4-BE49-F238E27FC236}">
                <a16:creationId xmlns:a16="http://schemas.microsoft.com/office/drawing/2014/main" id="{E72AE8BE-16E8-F09A-5F4C-1ED740A53695}"/>
              </a:ext>
            </a:extLst>
          </p:cNvPr>
          <p:cNvSpPr txBox="1"/>
          <p:nvPr/>
        </p:nvSpPr>
        <p:spPr>
          <a:xfrm>
            <a:off x="1017270" y="6473820"/>
            <a:ext cx="10184130" cy="400110"/>
          </a:xfrm>
          <a:prstGeom prst="rect">
            <a:avLst/>
          </a:prstGeom>
          <a:noFill/>
        </p:spPr>
        <p:txBody>
          <a:bodyPr wrap="square" rtlCol="0">
            <a:spAutoFit/>
          </a:bodyPr>
          <a:lstStyle/>
          <a:p>
            <a:r>
              <a:rPr lang="en-US" sz="2000" b="1">
                <a:solidFill>
                  <a:srgbClr val="0000FD"/>
                </a:solidFill>
                <a:latin typeface="Arial"/>
                <a:cs typeface="Arial"/>
              </a:rPr>
              <a:t>Future studies will utilize Fibroblasts, DSB Measurements, and </a:t>
            </a:r>
            <a:r>
              <a:rPr lang="en-US" sz="2000" b="1" err="1">
                <a:solidFill>
                  <a:srgbClr val="0000FD"/>
                </a:solidFill>
                <a:latin typeface="Arial"/>
                <a:cs typeface="Arial"/>
              </a:rPr>
              <a:t>simGCR</a:t>
            </a:r>
            <a:r>
              <a:rPr lang="en-US" sz="2000" b="1">
                <a:solidFill>
                  <a:srgbClr val="0000FD"/>
                </a:solidFill>
                <a:latin typeface="Arial"/>
                <a:cs typeface="Arial"/>
              </a:rPr>
              <a:t> exposure </a:t>
            </a:r>
          </a:p>
        </p:txBody>
      </p:sp>
      <p:pic>
        <p:nvPicPr>
          <p:cNvPr id="7" name="Picture 6">
            <a:extLst>
              <a:ext uri="{FF2B5EF4-FFF2-40B4-BE49-F238E27FC236}">
                <a16:creationId xmlns:a16="http://schemas.microsoft.com/office/drawing/2014/main" id="{610772D7-0829-315B-9529-D202D06DC8B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20000"/>
                    </a14:imgEffect>
                  </a14:imgLayer>
                </a14:imgProps>
              </a:ext>
            </a:extLst>
          </a:blip>
          <a:stretch>
            <a:fillRect/>
          </a:stretch>
        </p:blipFill>
        <p:spPr>
          <a:xfrm>
            <a:off x="5126235" y="2276103"/>
            <a:ext cx="4244651" cy="1859446"/>
          </a:xfrm>
          <a:prstGeom prst="rect">
            <a:avLst/>
          </a:prstGeom>
        </p:spPr>
      </p:pic>
      <p:sp>
        <p:nvSpPr>
          <p:cNvPr id="5" name="Title 1">
            <a:extLst>
              <a:ext uri="{FF2B5EF4-FFF2-40B4-BE49-F238E27FC236}">
                <a16:creationId xmlns:a16="http://schemas.microsoft.com/office/drawing/2014/main" id="{54C100E5-588B-9766-A941-7BEC96FCF429}"/>
              </a:ext>
            </a:extLst>
          </p:cNvPr>
          <p:cNvSpPr txBox="1">
            <a:spLocks/>
          </p:cNvSpPr>
          <p:nvPr/>
        </p:nvSpPr>
        <p:spPr>
          <a:xfrm>
            <a:off x="756317" y="0"/>
            <a:ext cx="11153367"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1800" i="1" dirty="0">
                <a:latin typeface="Arial"/>
                <a:ea typeface="ヒラギノ角ゴ Pro W3"/>
                <a:cs typeface="Arial"/>
              </a:rPr>
              <a:t>In vitro</a:t>
            </a:r>
            <a:r>
              <a:rPr lang="en-US" sz="1800" dirty="0">
                <a:latin typeface="Arial"/>
                <a:ea typeface="ヒラギノ角ゴ Pro W3"/>
                <a:cs typeface="Arial"/>
              </a:rPr>
              <a:t> down selects of FDA-approved drugs – Planned work for cancer countermeasure and Greenstone Biosciences Directed Task</a:t>
            </a:r>
            <a:endParaRPr lang="en-US" sz="1800" dirty="0"/>
          </a:p>
        </p:txBody>
      </p:sp>
      <p:sp>
        <p:nvSpPr>
          <p:cNvPr id="39" name="Slide Number Placeholder 6">
            <a:extLst>
              <a:ext uri="{FF2B5EF4-FFF2-40B4-BE49-F238E27FC236}">
                <a16:creationId xmlns:a16="http://schemas.microsoft.com/office/drawing/2014/main" id="{736049F0-B53E-4AC0-8708-E911C93D339C}"/>
              </a:ext>
            </a:extLst>
          </p:cNvPr>
          <p:cNvSpPr>
            <a:spLocks noGrp="1"/>
          </p:cNvSpPr>
          <p:nvPr>
            <p:ph type="sldNum" sz="quarter" idx="10"/>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587C384-89D6-8141-B091-9776852F31EF}" type="slidenum">
              <a:rPr lang="en-US" altLang="x-none" smtClean="0"/>
              <a:pPr>
                <a:defRPr/>
              </a:pPr>
              <a:t>24</a:t>
            </a:fld>
            <a:endParaRPr lang="en-US" altLang="x-none"/>
          </a:p>
        </p:txBody>
      </p:sp>
    </p:spTree>
    <p:extLst>
      <p:ext uri="{BB962C8B-B14F-4D97-AF65-F5344CB8AC3E}">
        <p14:creationId xmlns:p14="http://schemas.microsoft.com/office/powerpoint/2010/main" val="2374681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EAB511-94B1-6104-5B90-EDD08595243F}"/>
              </a:ext>
            </a:extLst>
          </p:cNvPr>
          <p:cNvSpPr>
            <a:spLocks noGrp="1"/>
          </p:cNvSpPr>
          <p:nvPr>
            <p:ph type="sldNum" sz="quarter" idx="12"/>
          </p:nvPr>
        </p:nvSpPr>
        <p:spPr/>
        <p:txBody>
          <a:bodyPr/>
          <a:lstStyle/>
          <a:p>
            <a:fld id="{CF67C12C-402A-4987-8007-B0BEEB83856A}" type="slidenum">
              <a:rPr lang="en-US" altLang="en-US" smtClean="0"/>
              <a:pPr/>
              <a:t>25</a:t>
            </a:fld>
            <a:endParaRPr lang="en-US" altLang="en-US"/>
          </a:p>
        </p:txBody>
      </p:sp>
      <p:graphicFrame>
        <p:nvGraphicFramePr>
          <p:cNvPr id="4" name="Content Placeholder 4">
            <a:extLst>
              <a:ext uri="{FF2B5EF4-FFF2-40B4-BE49-F238E27FC236}">
                <a16:creationId xmlns:a16="http://schemas.microsoft.com/office/drawing/2014/main" id="{F389330C-1E90-98EB-D789-A7E9B8DC0BA7}"/>
              </a:ext>
            </a:extLst>
          </p:cNvPr>
          <p:cNvGraphicFramePr>
            <a:graphicFrameLocks/>
          </p:cNvGraphicFramePr>
          <p:nvPr/>
        </p:nvGraphicFramePr>
        <p:xfrm>
          <a:off x="443413" y="896221"/>
          <a:ext cx="11115391" cy="5891473"/>
        </p:xfrm>
        <a:graphic>
          <a:graphicData uri="http://schemas.openxmlformats.org/drawingml/2006/table">
            <a:tbl>
              <a:tblPr firstRow="1" firstCol="1" bandRow="1">
                <a:tableStyleId>{1E171933-4619-4E11-9A3F-F7608DF75F80}</a:tableStyleId>
              </a:tblPr>
              <a:tblGrid>
                <a:gridCol w="1445771">
                  <a:extLst>
                    <a:ext uri="{9D8B030D-6E8A-4147-A177-3AD203B41FA5}">
                      <a16:colId xmlns:a16="http://schemas.microsoft.com/office/drawing/2014/main" val="3213433071"/>
                    </a:ext>
                  </a:extLst>
                </a:gridCol>
                <a:gridCol w="1414733">
                  <a:extLst>
                    <a:ext uri="{9D8B030D-6E8A-4147-A177-3AD203B41FA5}">
                      <a16:colId xmlns:a16="http://schemas.microsoft.com/office/drawing/2014/main" val="3526909963"/>
                    </a:ext>
                  </a:extLst>
                </a:gridCol>
                <a:gridCol w="1457864">
                  <a:extLst>
                    <a:ext uri="{9D8B030D-6E8A-4147-A177-3AD203B41FA5}">
                      <a16:colId xmlns:a16="http://schemas.microsoft.com/office/drawing/2014/main" val="979890189"/>
                    </a:ext>
                  </a:extLst>
                </a:gridCol>
                <a:gridCol w="1656666">
                  <a:extLst>
                    <a:ext uri="{9D8B030D-6E8A-4147-A177-3AD203B41FA5}">
                      <a16:colId xmlns:a16="http://schemas.microsoft.com/office/drawing/2014/main" val="3496014571"/>
                    </a:ext>
                  </a:extLst>
                </a:gridCol>
                <a:gridCol w="5140357">
                  <a:extLst>
                    <a:ext uri="{9D8B030D-6E8A-4147-A177-3AD203B41FA5}">
                      <a16:colId xmlns:a16="http://schemas.microsoft.com/office/drawing/2014/main" val="89678392"/>
                    </a:ext>
                  </a:extLst>
                </a:gridCol>
              </a:tblGrid>
              <a:tr h="212151">
                <a:tc>
                  <a:txBody>
                    <a:bodyPr/>
                    <a:lstStyle/>
                    <a:p>
                      <a:pPr marL="0" marR="0" indent="91440" algn="ctr">
                        <a:lnSpc>
                          <a:spcPct val="107000"/>
                        </a:lnSpc>
                        <a:spcBef>
                          <a:spcPts val="0"/>
                        </a:spcBef>
                        <a:spcAft>
                          <a:spcPts val="0"/>
                        </a:spcAft>
                      </a:pPr>
                      <a:r>
                        <a:rPr lang="en-US" sz="1400" kern="100">
                          <a:effectLst/>
                          <a:latin typeface="Arial"/>
                          <a:cs typeface="Arial"/>
                        </a:rPr>
                        <a:t>Compound</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Company</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Pathway</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Target</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Advantages &amp; Disadvantages</a:t>
                      </a:r>
                      <a:endParaRPr lang="en-US" sz="1400" kern="100">
                        <a:effectLst/>
                        <a:latin typeface="Arial"/>
                        <a:ea typeface="Calibri"/>
                        <a:cs typeface="Arial"/>
                      </a:endParaRPr>
                    </a:p>
                  </a:txBody>
                  <a:tcPr marL="42702" marR="42702" marT="0" marB="0"/>
                </a:tc>
                <a:extLst>
                  <a:ext uri="{0D108BD9-81ED-4DB2-BD59-A6C34878D82A}">
                    <a16:rowId xmlns:a16="http://schemas.microsoft.com/office/drawing/2014/main" val="3897515696"/>
                  </a:ext>
                </a:extLst>
              </a:tr>
              <a:tr h="1047590">
                <a:tc>
                  <a:txBody>
                    <a:bodyPr/>
                    <a:lstStyle/>
                    <a:p>
                      <a:pPr marL="0" marR="0" indent="91440" algn="l">
                        <a:lnSpc>
                          <a:spcPct val="107000"/>
                        </a:lnSpc>
                        <a:spcBef>
                          <a:spcPts val="0"/>
                        </a:spcBef>
                        <a:spcAft>
                          <a:spcPts val="0"/>
                        </a:spcAft>
                      </a:pPr>
                      <a:r>
                        <a:rPr lang="en-US" sz="1100" kern="100">
                          <a:effectLst/>
                          <a:latin typeface="Arial"/>
                          <a:cs typeface="Arial"/>
                        </a:rPr>
                        <a:t>Atovaquone</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GlaxoSmithKline</a:t>
                      </a: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Mitochondrial electron transport chain inhibitor</a:t>
                      </a:r>
                    </a:p>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Potential effects on metabolism</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Binds ubiquinone binding site on cytochrome bc1</a:t>
                      </a:r>
                      <a:endParaRPr lang="en-US" sz="1100" kern="100">
                        <a:effectLst/>
                        <a:latin typeface="Arial"/>
                        <a:ea typeface="Calibri"/>
                        <a:cs typeface="Arial"/>
                      </a:endParaRPr>
                    </a:p>
                  </a:txBody>
                  <a:tcPr marL="42702" marR="42702" marT="0" marB="0"/>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Extensive characterization in parasitic diseases. Good tolerance and safety in humans</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Long half-life</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Its effects on mitochondria maybe deleterious for cells like cardiomyocytes that are high-energy demanding</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Too suppressive of ROS signaling</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GI irritation, possible hepatotoxicity</a:t>
                      </a:r>
                      <a:endParaRPr lang="en-US" sz="1100" kern="100">
                        <a:solidFill>
                          <a:srgbClr val="FF0000"/>
                        </a:solidFill>
                        <a:effectLst/>
                        <a:latin typeface="Arial"/>
                        <a:ea typeface="Calibri"/>
                        <a:cs typeface="Arial"/>
                      </a:endParaRPr>
                    </a:p>
                  </a:txBody>
                  <a:tcPr marL="42702" marR="42702" marT="0" marB="0"/>
                </a:tc>
                <a:extLst>
                  <a:ext uri="{0D108BD9-81ED-4DB2-BD59-A6C34878D82A}">
                    <a16:rowId xmlns:a16="http://schemas.microsoft.com/office/drawing/2014/main" val="1745946006"/>
                  </a:ext>
                </a:extLst>
              </a:tr>
              <a:tr h="628951">
                <a:tc>
                  <a:txBody>
                    <a:bodyPr/>
                    <a:lstStyle/>
                    <a:p>
                      <a:pPr marL="0" marR="0" indent="91440" algn="l">
                        <a:lnSpc>
                          <a:spcPct val="107000"/>
                        </a:lnSpc>
                        <a:spcBef>
                          <a:spcPts val="0"/>
                        </a:spcBef>
                        <a:spcAft>
                          <a:spcPts val="0"/>
                        </a:spcAft>
                      </a:pPr>
                      <a:r>
                        <a:rPr lang="en-US" sz="1100" kern="100">
                          <a:effectLst/>
                          <a:latin typeface="Arial"/>
                          <a:cs typeface="Arial"/>
                        </a:rPr>
                        <a:t>Evacetrapib </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Eli Lilly</a:t>
                      </a: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Lipid Metabolism/cardiovascular</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Inhibits </a:t>
                      </a:r>
                      <a:r>
                        <a:rPr lang="en-US" sz="1100" kern="100" err="1">
                          <a:effectLst/>
                          <a:latin typeface="Arial"/>
                          <a:cs typeface="Arial"/>
                        </a:rPr>
                        <a:t>cholesterylester</a:t>
                      </a:r>
                      <a:r>
                        <a:rPr lang="en-US" sz="1100" kern="100">
                          <a:effectLst/>
                          <a:latin typeface="Arial"/>
                          <a:cs typeface="Arial"/>
                        </a:rPr>
                        <a:t> transfer protein (CETP)</a:t>
                      </a:r>
                      <a:endParaRPr lang="en-US" sz="1100" kern="100">
                        <a:effectLst/>
                        <a:latin typeface="Arial"/>
                        <a:ea typeface="Calibri"/>
                        <a:cs typeface="Arial"/>
                      </a:endParaRPr>
                    </a:p>
                  </a:txBody>
                  <a:tcPr marL="42702" marR="42702" marT="0" marB="0"/>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Oral bioavailability</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Improves lipid profiles</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Failed in phase III for CV outcomes (ACCELERATE trial)</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 aldosterone and ↑blood pressure </a:t>
                      </a:r>
                      <a:endParaRPr lang="en-US" sz="1100" kern="100">
                        <a:solidFill>
                          <a:srgbClr val="FF0000"/>
                        </a:solidFill>
                        <a:effectLst/>
                        <a:latin typeface="Arial"/>
                        <a:ea typeface="Calibri"/>
                        <a:cs typeface="Arial"/>
                      </a:endParaRPr>
                    </a:p>
                  </a:txBody>
                  <a:tcPr marL="42702" marR="42702" marT="0" marB="0"/>
                </a:tc>
                <a:extLst>
                  <a:ext uri="{0D108BD9-81ED-4DB2-BD59-A6C34878D82A}">
                    <a16:rowId xmlns:a16="http://schemas.microsoft.com/office/drawing/2014/main" val="2151759118"/>
                  </a:ext>
                </a:extLst>
              </a:tr>
              <a:tr h="598622">
                <a:tc>
                  <a:txBody>
                    <a:bodyPr/>
                    <a:lstStyle/>
                    <a:p>
                      <a:pPr marL="0" marR="0" indent="91440" algn="l">
                        <a:lnSpc>
                          <a:spcPct val="107000"/>
                        </a:lnSpc>
                        <a:spcBef>
                          <a:spcPts val="0"/>
                        </a:spcBef>
                        <a:spcAft>
                          <a:spcPts val="0"/>
                        </a:spcAft>
                      </a:pPr>
                      <a:r>
                        <a:rPr lang="en-US" sz="1100" kern="100">
                          <a:effectLst/>
                          <a:latin typeface="Arial"/>
                          <a:cs typeface="Arial"/>
                        </a:rPr>
                        <a:t>Flurbiprofen</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Generic</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Nonsteroidal anti-inflammatory drugs (NSAIDs)</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COX-1 and COX-2 </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Oral bioavailability and anti-inflammatory</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Reduces ROS</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effectLst/>
                          <a:latin typeface="Arial"/>
                          <a:cs typeface="Arial"/>
                        </a:rPr>
                        <a:t>GI irritation, ↑ risk for heart attack or stroke in chronic use, kidney damage</a:t>
                      </a:r>
                      <a:endParaRPr lang="en-US" sz="1100" kern="100">
                        <a:effectLst/>
                        <a:latin typeface="Arial"/>
                        <a:ea typeface="Calibri"/>
                        <a:cs typeface="Arial"/>
                      </a:endParaRPr>
                    </a:p>
                  </a:txBody>
                  <a:tcPr marL="42702" marR="42702" marT="0" marB="0">
                    <a:solidFill>
                      <a:schemeClr val="accent3">
                        <a:lumMod val="40000"/>
                        <a:lumOff val="60000"/>
                      </a:schemeClr>
                    </a:solidFill>
                  </a:tcPr>
                </a:tc>
                <a:extLst>
                  <a:ext uri="{0D108BD9-81ED-4DB2-BD59-A6C34878D82A}">
                    <a16:rowId xmlns:a16="http://schemas.microsoft.com/office/drawing/2014/main" val="1388067983"/>
                  </a:ext>
                </a:extLst>
              </a:tr>
              <a:tr h="598622">
                <a:tc>
                  <a:txBody>
                    <a:bodyPr/>
                    <a:lstStyle/>
                    <a:p>
                      <a:pPr marL="0" marR="0" indent="91440" algn="l">
                        <a:lnSpc>
                          <a:spcPct val="107000"/>
                        </a:lnSpc>
                        <a:spcBef>
                          <a:spcPts val="0"/>
                        </a:spcBef>
                        <a:spcAft>
                          <a:spcPts val="0"/>
                        </a:spcAft>
                      </a:pPr>
                      <a:r>
                        <a:rPr lang="en-US" sz="1100" kern="100">
                          <a:effectLst/>
                          <a:latin typeface="Arial"/>
                          <a:cs typeface="Arial"/>
                        </a:rPr>
                        <a:t>Deferasirox</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Generic</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Iron homeostasis/oxidative stress</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Iron chelation </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Oral bioavailability</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Reduces free iron </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effectLst/>
                          <a:latin typeface="Arial"/>
                          <a:cs typeface="Arial"/>
                        </a:rPr>
                        <a:t>GI irritation, ↑ risk for kidney and liver toxicity with long-term treatment</a:t>
                      </a:r>
                      <a:endParaRPr lang="en-US" sz="1100" kern="100">
                        <a:effectLst/>
                        <a:latin typeface="Arial"/>
                        <a:ea typeface="Calibri"/>
                        <a:cs typeface="Arial"/>
                      </a:endParaRPr>
                    </a:p>
                  </a:txBody>
                  <a:tcPr marL="42702" marR="42702" marT="0" marB="0">
                    <a:solidFill>
                      <a:schemeClr val="accent3">
                        <a:lumMod val="40000"/>
                        <a:lumOff val="60000"/>
                      </a:schemeClr>
                    </a:solidFill>
                  </a:tcPr>
                </a:tc>
                <a:extLst>
                  <a:ext uri="{0D108BD9-81ED-4DB2-BD59-A6C34878D82A}">
                    <a16:rowId xmlns:a16="http://schemas.microsoft.com/office/drawing/2014/main" val="1234408539"/>
                  </a:ext>
                </a:extLst>
              </a:tr>
              <a:tr h="789321">
                <a:tc>
                  <a:txBody>
                    <a:bodyPr/>
                    <a:lstStyle/>
                    <a:p>
                      <a:pPr marL="0" marR="0" indent="91440" algn="l">
                        <a:lnSpc>
                          <a:spcPct val="107000"/>
                        </a:lnSpc>
                        <a:spcBef>
                          <a:spcPts val="0"/>
                        </a:spcBef>
                        <a:spcAft>
                          <a:spcPts val="0"/>
                        </a:spcAft>
                      </a:pPr>
                      <a:r>
                        <a:rPr lang="en-US" sz="1100" kern="100" err="1">
                          <a:effectLst/>
                          <a:latin typeface="Arial"/>
                          <a:cs typeface="Arial"/>
                        </a:rPr>
                        <a:t>Methylcobalamin</a:t>
                      </a:r>
                      <a:r>
                        <a:rPr lang="en-US" sz="1100" kern="100">
                          <a:effectLst/>
                          <a:latin typeface="Arial"/>
                          <a:cs typeface="Arial"/>
                        </a:rPr>
                        <a:t> (vitamin B12)</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Generic</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One-carbon metabolism, DNA-methylation, nucleotide synthesis</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Coenzyme for methionine synthase. Converts homocysteine to methionine</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Excellent safety profile, few adverse effects </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Vitamin</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Maintain DNA methylation, DNA repair, antioxidant</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Low cost</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Neuroprotective effects</a:t>
                      </a:r>
                    </a:p>
                  </a:txBody>
                  <a:tcPr marL="42702" marR="42702" marT="0" marB="0">
                    <a:solidFill>
                      <a:schemeClr val="accent3">
                        <a:lumMod val="40000"/>
                        <a:lumOff val="60000"/>
                      </a:schemeClr>
                    </a:solidFill>
                  </a:tcPr>
                </a:tc>
                <a:extLst>
                  <a:ext uri="{0D108BD9-81ED-4DB2-BD59-A6C34878D82A}">
                    <a16:rowId xmlns:a16="http://schemas.microsoft.com/office/drawing/2014/main" val="4216998700"/>
                  </a:ext>
                </a:extLst>
              </a:tr>
              <a:tr h="897935">
                <a:tc>
                  <a:txBody>
                    <a:bodyPr/>
                    <a:lstStyle/>
                    <a:p>
                      <a:pPr marL="0" marR="0" indent="91440" algn="l">
                        <a:lnSpc>
                          <a:spcPct val="107000"/>
                        </a:lnSpc>
                        <a:spcBef>
                          <a:spcPts val="0"/>
                        </a:spcBef>
                        <a:spcAft>
                          <a:spcPts val="0"/>
                        </a:spcAft>
                      </a:pPr>
                      <a:r>
                        <a:rPr lang="en-US" sz="1100" kern="100" err="1">
                          <a:effectLst/>
                          <a:latin typeface="Arial"/>
                          <a:cs typeface="Arial"/>
                        </a:rPr>
                        <a:t>Geniposide</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 Natural Product</a:t>
                      </a: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GLP-1R receptor activator or sensitizer</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GLP-1R activator (not fully established. Involved in AMPK, Nrf2, PI3K/Akt, and NF-kB signaling</a:t>
                      </a:r>
                      <a:endParaRPr lang="en-US" sz="1100" kern="100">
                        <a:effectLst/>
                        <a:latin typeface="Arial"/>
                        <a:ea typeface="Calibri"/>
                        <a:cs typeface="Arial"/>
                      </a:endParaRPr>
                    </a:p>
                  </a:txBody>
                  <a:tcPr marL="42702" marR="42702" marT="0" marB="0"/>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Positive effects in cardiomyocytes</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Protects in myocardial infarction and prevents fibrosis</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Bioactive natural compound</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Liver and kidney toxicity</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Clinical studies are limited</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No FDA approved</a:t>
                      </a:r>
                    </a:p>
                  </a:txBody>
                  <a:tcPr marL="42702" marR="42702" marT="0" marB="0"/>
                </a:tc>
                <a:extLst>
                  <a:ext uri="{0D108BD9-81ED-4DB2-BD59-A6C34878D82A}">
                    <a16:rowId xmlns:a16="http://schemas.microsoft.com/office/drawing/2014/main" val="4078239188"/>
                  </a:ext>
                </a:extLst>
              </a:tr>
              <a:tr h="748278">
                <a:tc>
                  <a:txBody>
                    <a:bodyPr/>
                    <a:lstStyle/>
                    <a:p>
                      <a:pPr marL="0" marR="0" indent="91440" algn="l">
                        <a:lnSpc>
                          <a:spcPct val="107000"/>
                        </a:lnSpc>
                        <a:spcBef>
                          <a:spcPts val="0"/>
                        </a:spcBef>
                        <a:spcAft>
                          <a:spcPts val="0"/>
                        </a:spcAft>
                      </a:pPr>
                      <a:r>
                        <a:rPr lang="en-US" sz="1100" kern="100" err="1">
                          <a:effectLst/>
                          <a:latin typeface="Arial"/>
                          <a:cs typeface="Arial"/>
                        </a:rPr>
                        <a:t>Irsogladine</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PDE inhibitor </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Increased intracellular cAMP</a:t>
                      </a:r>
                      <a:endParaRPr lang="en-US" sz="1100" kern="100">
                        <a:effectLst/>
                        <a:latin typeface="Arial"/>
                        <a:ea typeface="Calibri"/>
                        <a:cs typeface="Arial"/>
                      </a:endParaRPr>
                    </a:p>
                  </a:txBody>
                  <a:tcPr marL="42702" marR="42702" marT="0" marB="0"/>
                </a:tc>
                <a:tc>
                  <a:txBody>
                    <a:bodyPr/>
                    <a:lstStyle/>
                    <a:p>
                      <a:pPr marL="342900" marR="0" lvl="0" indent="-342900">
                        <a:lnSpc>
                          <a:spcPct val="100000"/>
                        </a:lnSpc>
                        <a:spcBef>
                          <a:spcPts val="0"/>
                        </a:spcBef>
                        <a:spcAft>
                          <a:spcPts val="0"/>
                        </a:spcAft>
                        <a:buFont typeface="Wingdings" panose="05000000000000000000" pitchFamily="2" charset="2"/>
                        <a:buChar char=""/>
                      </a:pPr>
                      <a:r>
                        <a:rPr lang="en-US" sz="1100" kern="100">
                          <a:effectLst/>
                          <a:latin typeface="Arial"/>
                          <a:cs typeface="Arial"/>
                        </a:rPr>
                        <a:t>Antioxidant, anti-inflammatory, cytoprotective, antiapoptotic effects</a:t>
                      </a:r>
                    </a:p>
                    <a:p>
                      <a:pPr marL="342900" marR="0" lvl="0" indent="-342900">
                        <a:lnSpc>
                          <a:spcPct val="100000"/>
                        </a:lnSpc>
                        <a:spcBef>
                          <a:spcPts val="0"/>
                        </a:spcBef>
                        <a:spcAft>
                          <a:spcPts val="0"/>
                        </a:spcAft>
                        <a:buClr>
                          <a:srgbClr val="C00000"/>
                        </a:buClr>
                        <a:buFont typeface="Wingdings" panose="05000000000000000000" pitchFamily="2" charset="2"/>
                        <a:buChar char=""/>
                      </a:pPr>
                      <a:r>
                        <a:rPr lang="en-US" sz="1100" kern="100">
                          <a:effectLst/>
                          <a:latin typeface="Arial"/>
                          <a:cs typeface="Arial"/>
                        </a:rPr>
                        <a:t>No evidence of </a:t>
                      </a:r>
                      <a:r>
                        <a:rPr lang="en-US" sz="1100" kern="100" err="1">
                          <a:effectLst/>
                          <a:latin typeface="Arial"/>
                          <a:cs typeface="Arial"/>
                        </a:rPr>
                        <a:t>cardioprotection</a:t>
                      </a:r>
                      <a:endParaRPr lang="en-US" sz="1100" kern="100">
                        <a:effectLst/>
                        <a:latin typeface="Arial"/>
                        <a:cs typeface="Arial"/>
                      </a:endParaRPr>
                    </a:p>
                    <a:p>
                      <a:pPr marL="342900" marR="0" lvl="0" indent="-342900">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No FDA approved</a:t>
                      </a:r>
                    </a:p>
                  </a:txBody>
                  <a:tcPr marL="42702" marR="42702" marT="0" marB="0"/>
                </a:tc>
                <a:extLst>
                  <a:ext uri="{0D108BD9-81ED-4DB2-BD59-A6C34878D82A}">
                    <a16:rowId xmlns:a16="http://schemas.microsoft.com/office/drawing/2014/main" val="3218654893"/>
                  </a:ext>
                </a:extLst>
              </a:tr>
            </a:tbl>
          </a:graphicData>
        </a:graphic>
      </p:graphicFrame>
      <p:sp>
        <p:nvSpPr>
          <p:cNvPr id="5" name="Title 1">
            <a:extLst>
              <a:ext uri="{FF2B5EF4-FFF2-40B4-BE49-F238E27FC236}">
                <a16:creationId xmlns:a16="http://schemas.microsoft.com/office/drawing/2014/main" id="{1C7526A2-3C65-3022-212B-7C74C4E89FBC}"/>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atin typeface="Arial"/>
                <a:ea typeface="ヒラギノ角ゴ Pro W3"/>
                <a:cs typeface="Arial"/>
              </a:rPr>
              <a:t>Greenstone Screening </a:t>
            </a:r>
            <a:r>
              <a:rPr lang="en-US" err="1">
                <a:latin typeface="Arial"/>
                <a:ea typeface="ヒラギノ角ゴ Pro W3"/>
                <a:cs typeface="Arial"/>
              </a:rPr>
              <a:t>Downselects</a:t>
            </a:r>
            <a:endParaRPr lang="en-US" err="1"/>
          </a:p>
        </p:txBody>
      </p:sp>
    </p:spTree>
    <p:extLst>
      <p:ext uri="{BB962C8B-B14F-4D97-AF65-F5344CB8AC3E}">
        <p14:creationId xmlns:p14="http://schemas.microsoft.com/office/powerpoint/2010/main" val="39645489"/>
      </p:ext>
    </p:extLst>
  </p:cSld>
  <p:clrMapOvr>
    <a:masterClrMapping/>
  </p:clrMapOvr>
  <p:transition>
    <p:zoom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67AA02-8AD7-E757-5BAE-E741D5987289}"/>
              </a:ext>
            </a:extLst>
          </p:cNvPr>
          <p:cNvSpPr>
            <a:spLocks noGrp="1"/>
          </p:cNvSpPr>
          <p:nvPr>
            <p:ph type="sldNum" sz="quarter" idx="10"/>
          </p:nvPr>
        </p:nvSpPr>
        <p:spPr/>
        <p:txBody>
          <a:bodyPr/>
          <a:lstStyle/>
          <a:p>
            <a:pPr>
              <a:defRPr/>
            </a:pPr>
            <a:fld id="{A587C384-89D6-8141-B091-9776852F31EF}" type="slidenum">
              <a:rPr lang="en-US" altLang="x-none" smtClean="0"/>
              <a:pPr>
                <a:defRPr/>
              </a:pPr>
              <a:t>26</a:t>
            </a:fld>
            <a:endParaRPr lang="en-US" altLang="x-none"/>
          </a:p>
        </p:txBody>
      </p:sp>
      <p:pic>
        <p:nvPicPr>
          <p:cNvPr id="8" name="Picture 7">
            <a:extLst>
              <a:ext uri="{FF2B5EF4-FFF2-40B4-BE49-F238E27FC236}">
                <a16:creationId xmlns:a16="http://schemas.microsoft.com/office/drawing/2014/main" id="{2ECE491F-74DE-D4D1-47AF-11F81AC8C92B}"/>
              </a:ext>
            </a:extLst>
          </p:cNvPr>
          <p:cNvPicPr>
            <a:picLocks noChangeAspect="1"/>
          </p:cNvPicPr>
          <p:nvPr/>
        </p:nvPicPr>
        <p:blipFill>
          <a:blip r:embed="rId3"/>
          <a:stretch>
            <a:fillRect/>
          </a:stretch>
        </p:blipFill>
        <p:spPr>
          <a:xfrm>
            <a:off x="270040" y="3401916"/>
            <a:ext cx="5589434" cy="3373623"/>
          </a:xfrm>
          <a:prstGeom prst="rect">
            <a:avLst/>
          </a:prstGeom>
        </p:spPr>
      </p:pic>
      <p:pic>
        <p:nvPicPr>
          <p:cNvPr id="17" name="Picture 16">
            <a:extLst>
              <a:ext uri="{FF2B5EF4-FFF2-40B4-BE49-F238E27FC236}">
                <a16:creationId xmlns:a16="http://schemas.microsoft.com/office/drawing/2014/main" id="{227BFC07-C65E-61EC-2E6B-8FD566035EBD}"/>
              </a:ext>
            </a:extLst>
          </p:cNvPr>
          <p:cNvPicPr>
            <a:picLocks noChangeAspect="1"/>
          </p:cNvPicPr>
          <p:nvPr/>
        </p:nvPicPr>
        <p:blipFill>
          <a:blip r:embed="rId4"/>
          <a:stretch>
            <a:fillRect/>
          </a:stretch>
        </p:blipFill>
        <p:spPr>
          <a:xfrm>
            <a:off x="591457" y="1154906"/>
            <a:ext cx="4950668" cy="2248954"/>
          </a:xfrm>
          <a:prstGeom prst="rect">
            <a:avLst/>
          </a:prstGeom>
        </p:spPr>
      </p:pic>
      <p:sp>
        <p:nvSpPr>
          <p:cNvPr id="14" name="Title 1">
            <a:extLst>
              <a:ext uri="{FF2B5EF4-FFF2-40B4-BE49-F238E27FC236}">
                <a16:creationId xmlns:a16="http://schemas.microsoft.com/office/drawing/2014/main" id="{24C3CCA6-CC3D-EBE8-0594-CFE75B5DC2A9}"/>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Advance biological systems/tissue chip radiation dose response</a:t>
            </a:r>
            <a:endParaRPr lang="en-US" dirty="0"/>
          </a:p>
        </p:txBody>
      </p:sp>
      <p:pic>
        <p:nvPicPr>
          <p:cNvPr id="11" name="Picture 10">
            <a:extLst>
              <a:ext uri="{FF2B5EF4-FFF2-40B4-BE49-F238E27FC236}">
                <a16:creationId xmlns:a16="http://schemas.microsoft.com/office/drawing/2014/main" id="{1090B989-AE28-FC88-2B32-F86E26C3E510}"/>
              </a:ext>
            </a:extLst>
          </p:cNvPr>
          <p:cNvPicPr>
            <a:picLocks noChangeAspect="1"/>
          </p:cNvPicPr>
          <p:nvPr/>
        </p:nvPicPr>
        <p:blipFill>
          <a:blip r:embed="rId5"/>
          <a:stretch>
            <a:fillRect/>
          </a:stretch>
        </p:blipFill>
        <p:spPr>
          <a:xfrm>
            <a:off x="6332528" y="1497311"/>
            <a:ext cx="1699292" cy="2203152"/>
          </a:xfrm>
          <a:prstGeom prst="rect">
            <a:avLst/>
          </a:prstGeom>
        </p:spPr>
      </p:pic>
      <p:pic>
        <p:nvPicPr>
          <p:cNvPr id="4" name="Picture 3">
            <a:extLst>
              <a:ext uri="{FF2B5EF4-FFF2-40B4-BE49-F238E27FC236}">
                <a16:creationId xmlns:a16="http://schemas.microsoft.com/office/drawing/2014/main" id="{E87927D0-9079-9532-C225-7FFDB504B414}"/>
              </a:ext>
            </a:extLst>
          </p:cNvPr>
          <p:cNvPicPr>
            <a:picLocks noChangeAspect="1"/>
          </p:cNvPicPr>
          <p:nvPr/>
        </p:nvPicPr>
        <p:blipFill>
          <a:blip r:embed="rId6"/>
          <a:stretch>
            <a:fillRect/>
          </a:stretch>
        </p:blipFill>
        <p:spPr>
          <a:xfrm>
            <a:off x="8451840" y="1166352"/>
            <a:ext cx="3740160" cy="5189999"/>
          </a:xfrm>
          <a:prstGeom prst="rect">
            <a:avLst/>
          </a:prstGeom>
        </p:spPr>
      </p:pic>
      <p:cxnSp>
        <p:nvCxnSpPr>
          <p:cNvPr id="6" name="Straight Connector 5">
            <a:extLst>
              <a:ext uri="{FF2B5EF4-FFF2-40B4-BE49-F238E27FC236}">
                <a16:creationId xmlns:a16="http://schemas.microsoft.com/office/drawing/2014/main" id="{E5020F7E-5F62-F1A4-AC81-E87A67C17625}"/>
              </a:ext>
            </a:extLst>
          </p:cNvPr>
          <p:cNvCxnSpPr/>
          <p:nvPr/>
        </p:nvCxnSpPr>
        <p:spPr>
          <a:xfrm>
            <a:off x="8487559" y="1027906"/>
            <a:ext cx="0" cy="5551488"/>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3FC4DE1A-BFC3-49B2-5265-DC01E04F7F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2825" y="4045161"/>
            <a:ext cx="1699292" cy="22174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303004B-6AF4-056B-18CB-70973D43A2E4}"/>
              </a:ext>
            </a:extLst>
          </p:cNvPr>
          <p:cNvSpPr txBox="1"/>
          <p:nvPr/>
        </p:nvSpPr>
        <p:spPr>
          <a:xfrm>
            <a:off x="172357" y="852713"/>
            <a:ext cx="726621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00FD"/>
                </a:solidFill>
                <a:latin typeface="Arial"/>
                <a:cs typeface="Arial"/>
              </a:rPr>
              <a:t>Drs.</a:t>
            </a:r>
            <a:r>
              <a:rPr lang="en-US" sz="1400" b="1">
                <a:latin typeface="Arial"/>
                <a:cs typeface="Arial"/>
              </a:rPr>
              <a:t> </a:t>
            </a:r>
            <a:r>
              <a:rPr lang="en-US" sz="1400" b="1">
                <a:solidFill>
                  <a:srgbClr val="0000FD"/>
                </a:solidFill>
                <a:latin typeface="Arial"/>
                <a:cs typeface="Arial"/>
              </a:rPr>
              <a:t>Sharon Gerecht and Gordana </a:t>
            </a:r>
            <a:r>
              <a:rPr lang="en-US" sz="1400" b="1" err="1">
                <a:solidFill>
                  <a:srgbClr val="0000FD"/>
                </a:solidFill>
                <a:latin typeface="Arial"/>
                <a:cs typeface="Arial"/>
              </a:rPr>
              <a:t>Vunjak-Novakovik</a:t>
            </a:r>
            <a:r>
              <a:rPr lang="en-US" sz="1400" b="1">
                <a:solidFill>
                  <a:srgbClr val="0000FD"/>
                </a:solidFill>
                <a:latin typeface="Arial"/>
                <a:cs typeface="Arial"/>
              </a:rPr>
              <a:t> - TRISH Funded </a:t>
            </a:r>
          </a:p>
        </p:txBody>
      </p:sp>
    </p:spTree>
    <p:extLst>
      <p:ext uri="{BB962C8B-B14F-4D97-AF65-F5344CB8AC3E}">
        <p14:creationId xmlns:p14="http://schemas.microsoft.com/office/powerpoint/2010/main" val="23071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67AA02-8AD7-E757-5BAE-E741D5987289}"/>
              </a:ext>
            </a:extLst>
          </p:cNvPr>
          <p:cNvSpPr>
            <a:spLocks noGrp="1"/>
          </p:cNvSpPr>
          <p:nvPr>
            <p:ph type="sldNum" sz="quarter" idx="10"/>
          </p:nvPr>
        </p:nvSpPr>
        <p:spPr/>
        <p:txBody>
          <a:bodyPr/>
          <a:lstStyle/>
          <a:p>
            <a:pPr>
              <a:defRPr/>
            </a:pPr>
            <a:fld id="{A587C384-89D6-8141-B091-9776852F31EF}" type="slidenum">
              <a:rPr lang="en-US" altLang="x-none" smtClean="0"/>
              <a:pPr>
                <a:defRPr/>
              </a:pPr>
              <a:t>27</a:t>
            </a:fld>
            <a:endParaRPr lang="en-US" altLang="x-none"/>
          </a:p>
        </p:txBody>
      </p:sp>
      <p:pic>
        <p:nvPicPr>
          <p:cNvPr id="5122" name="Picture 2">
            <a:extLst>
              <a:ext uri="{FF2B5EF4-FFF2-40B4-BE49-F238E27FC236}">
                <a16:creationId xmlns:a16="http://schemas.microsoft.com/office/drawing/2014/main" id="{F1452950-1868-22E9-28E3-4C8227FD8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62" y="937205"/>
            <a:ext cx="5101518" cy="259158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04B7E039-FA18-BEFD-F585-963E12373A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769" y="3530670"/>
            <a:ext cx="6244103" cy="285618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13B8E38D-15F0-5A1A-74DB-55C9556E51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756"/>
          <a:stretch/>
        </p:blipFill>
        <p:spPr bwMode="auto">
          <a:xfrm>
            <a:off x="6220186" y="939429"/>
            <a:ext cx="5797045" cy="461459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82FEC517-FBCA-6C90-C898-5F1824006FD5}"/>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Advance biological systems/tissue chip radiation dose response</a:t>
            </a:r>
            <a:endParaRPr lang="en-US" dirty="0"/>
          </a:p>
        </p:txBody>
      </p:sp>
      <p:sp>
        <p:nvSpPr>
          <p:cNvPr id="5" name="TextBox 4">
            <a:extLst>
              <a:ext uri="{FF2B5EF4-FFF2-40B4-BE49-F238E27FC236}">
                <a16:creationId xmlns:a16="http://schemas.microsoft.com/office/drawing/2014/main" id="{4A26FE81-B5FE-91AA-E24D-98E7A14472C1}"/>
              </a:ext>
            </a:extLst>
          </p:cNvPr>
          <p:cNvSpPr txBox="1"/>
          <p:nvPr/>
        </p:nvSpPr>
        <p:spPr>
          <a:xfrm>
            <a:off x="6618546" y="5549723"/>
            <a:ext cx="4964937" cy="1015663"/>
          </a:xfrm>
          <a:prstGeom prst="rect">
            <a:avLst/>
          </a:prstGeom>
          <a:noFill/>
        </p:spPr>
        <p:txBody>
          <a:bodyPr wrap="square" lIns="91440" tIns="45720" rIns="91440" bIns="45720" rtlCol="0" anchor="t">
            <a:spAutoFit/>
          </a:bodyPr>
          <a:lstStyle/>
          <a:p>
            <a:r>
              <a:rPr lang="en-US" sz="1200">
                <a:latin typeface="Arial"/>
                <a:ea typeface="Calibri"/>
                <a:cs typeface="Calibri"/>
              </a:rPr>
              <a:t>Functional analysis was performed for all </a:t>
            </a:r>
            <a:r>
              <a:rPr lang="en-US" sz="1200" err="1">
                <a:latin typeface="Arial"/>
                <a:ea typeface="Calibri"/>
                <a:cs typeface="Calibri"/>
              </a:rPr>
              <a:t>eCT</a:t>
            </a:r>
            <a:r>
              <a:rPr lang="en-US" sz="1200">
                <a:latin typeface="Arial"/>
                <a:ea typeface="Calibri"/>
                <a:cs typeface="Calibri"/>
              </a:rPr>
              <a:t> tissues before radiation and after 3 weeks post-irradiation, using a combination </a:t>
            </a:r>
            <a:r>
              <a:rPr lang="en-US" sz="1200" i="0">
                <a:effectLst/>
                <a:latin typeface="Arial"/>
                <a:ea typeface="Calibri"/>
                <a:cs typeface="Calibri"/>
              </a:rPr>
              <a:t>of </a:t>
            </a:r>
            <a:r>
              <a:rPr lang="en-US" sz="1200">
                <a:latin typeface="Arial"/>
                <a:ea typeface="Calibri"/>
                <a:cs typeface="Calibri"/>
              </a:rPr>
              <a:t>bright field and fluorescent calcium imaging (based on the endogenous GCaMP reporter) to reveal tissue contractility, excitability, and force generation by measuring muscle movement </a:t>
            </a:r>
            <a:r>
              <a:rPr lang="en-US" sz="1200" i="0">
                <a:effectLst/>
                <a:latin typeface="Arial"/>
                <a:ea typeface="Calibri"/>
                <a:cs typeface="Calibri"/>
              </a:rPr>
              <a:t>and </a:t>
            </a:r>
            <a:r>
              <a:rPr lang="en-US" sz="1200">
                <a:latin typeface="Arial"/>
                <a:ea typeface="Calibri"/>
                <a:cs typeface="Calibri"/>
              </a:rPr>
              <a:t>pillar displacement. </a:t>
            </a:r>
          </a:p>
        </p:txBody>
      </p:sp>
      <p:sp>
        <p:nvSpPr>
          <p:cNvPr id="2" name="TextBox 1">
            <a:extLst>
              <a:ext uri="{FF2B5EF4-FFF2-40B4-BE49-F238E27FC236}">
                <a16:creationId xmlns:a16="http://schemas.microsoft.com/office/drawing/2014/main" id="{ECFAAB9F-D10E-6490-4B5B-AF4FEA28B94F}"/>
              </a:ext>
            </a:extLst>
          </p:cNvPr>
          <p:cNvSpPr txBox="1"/>
          <p:nvPr/>
        </p:nvSpPr>
        <p:spPr>
          <a:xfrm>
            <a:off x="174769" y="6413699"/>
            <a:ext cx="4964937" cy="307777"/>
          </a:xfrm>
          <a:prstGeom prst="rect">
            <a:avLst/>
          </a:prstGeom>
          <a:noFill/>
        </p:spPr>
        <p:txBody>
          <a:bodyPr wrap="square" rtlCol="0">
            <a:spAutoFit/>
          </a:bodyPr>
          <a:lstStyle/>
          <a:p>
            <a:r>
              <a:rPr lang="en-US" sz="1400" b="1" u="sng" dirty="0">
                <a:solidFill>
                  <a:srgbClr val="FF0000"/>
                </a:solidFill>
                <a:latin typeface="Arial"/>
                <a:cs typeface="Arial"/>
              </a:rPr>
              <a:t>Simplified GCRsim dose curve in Spring 2027</a:t>
            </a:r>
          </a:p>
        </p:txBody>
      </p:sp>
    </p:spTree>
    <p:extLst>
      <p:ext uri="{BB962C8B-B14F-4D97-AF65-F5344CB8AC3E}">
        <p14:creationId xmlns:p14="http://schemas.microsoft.com/office/powerpoint/2010/main" val="4207703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1FE5D-5A2F-8A9F-A7E4-598863D629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87CAAD-ED42-63A9-D1E4-718731E78C0A}"/>
              </a:ext>
            </a:extLst>
          </p:cNvPr>
          <p:cNvSpPr>
            <a:spLocks noGrp="1"/>
          </p:cNvSpPr>
          <p:nvPr>
            <p:ph idx="1"/>
          </p:nvPr>
        </p:nvSpPr>
        <p:spPr>
          <a:xfrm>
            <a:off x="175690" y="841538"/>
            <a:ext cx="8160871" cy="4803991"/>
          </a:xfrm>
        </p:spPr>
        <p:txBody>
          <a:bodyPr/>
          <a:lstStyle/>
          <a:p>
            <a:pPr marL="0" indent="0">
              <a:buNone/>
            </a:pPr>
            <a:r>
              <a:rPr lang="en-US" u="sng" dirty="0"/>
              <a:t>TWO-PRONGED STRATEGY </a:t>
            </a:r>
            <a:r>
              <a:rPr lang="en-US" dirty="0"/>
              <a:t>approach to reduce the risk of space radiation induced carcinogenesis and other organ/tissue effects.</a:t>
            </a:r>
          </a:p>
          <a:p>
            <a:pPr marL="0" indent="0">
              <a:spcBef>
                <a:spcPts val="1200"/>
              </a:spcBef>
              <a:buNone/>
            </a:pPr>
            <a:r>
              <a:rPr lang="en-US" sz="2000" u="sng" dirty="0">
                <a:solidFill>
                  <a:srgbClr val="00B050"/>
                </a:solidFill>
              </a:rPr>
              <a:t>Compound Countermeasures</a:t>
            </a:r>
          </a:p>
          <a:p>
            <a:pPr marL="0" indent="0">
              <a:buNone/>
            </a:pPr>
            <a:r>
              <a:rPr lang="en-US" dirty="0"/>
              <a:t>Focus on off label use of already FDA approved drugs and/or Investigational New Drugs that have well known safety profiles. </a:t>
            </a:r>
          </a:p>
          <a:p>
            <a:pPr marL="346075" indent="-228600"/>
            <a:r>
              <a:rPr lang="en-US" dirty="0"/>
              <a:t>Accelerates discovery</a:t>
            </a:r>
          </a:p>
          <a:p>
            <a:pPr marL="346075" indent="-228600"/>
            <a:r>
              <a:rPr lang="en-US" dirty="0"/>
              <a:t>Reduced budget</a:t>
            </a:r>
          </a:p>
          <a:p>
            <a:pPr marL="346075" indent="-228600"/>
            <a:r>
              <a:rPr lang="en-US" dirty="0"/>
              <a:t>Known terrestrial toxicity profiles </a:t>
            </a:r>
            <a:br>
              <a:rPr lang="en-US" dirty="0"/>
            </a:br>
            <a:endParaRPr lang="en-US" u="sng" dirty="0">
              <a:solidFill>
                <a:srgbClr val="7030A0"/>
              </a:solidFill>
            </a:endParaRPr>
          </a:p>
          <a:p>
            <a:pPr marL="0" indent="0">
              <a:buNone/>
            </a:pPr>
            <a:r>
              <a:rPr lang="en-US" sz="2000" u="sng" dirty="0">
                <a:solidFill>
                  <a:srgbClr val="7030A0"/>
                </a:solidFill>
              </a:rPr>
              <a:t>Surveillance Countermeasure (FDA Approved):</a:t>
            </a:r>
          </a:p>
          <a:p>
            <a:pPr marL="0" indent="0">
              <a:buNone/>
            </a:pPr>
            <a:endParaRPr lang="en-US" u="sng" dirty="0">
              <a:solidFill>
                <a:srgbClr val="7030A0"/>
              </a:solidFill>
            </a:endParaRPr>
          </a:p>
        </p:txBody>
      </p:sp>
      <p:sp>
        <p:nvSpPr>
          <p:cNvPr id="3" name="Slide Number Placeholder 2">
            <a:extLst>
              <a:ext uri="{FF2B5EF4-FFF2-40B4-BE49-F238E27FC236}">
                <a16:creationId xmlns:a16="http://schemas.microsoft.com/office/drawing/2014/main" id="{0360079A-4045-B8CD-6B4E-BFC7DD7994C0}"/>
              </a:ext>
            </a:extLst>
          </p:cNvPr>
          <p:cNvSpPr>
            <a:spLocks noGrp="1"/>
          </p:cNvSpPr>
          <p:nvPr>
            <p:ph type="sldNum" sz="quarter" idx="10"/>
          </p:nvPr>
        </p:nvSpPr>
        <p:spPr/>
        <p:txBody>
          <a:bodyPr/>
          <a:lstStyle/>
          <a:p>
            <a:pPr>
              <a:defRPr/>
            </a:pPr>
            <a:fld id="{A587C384-89D6-8141-B091-9776852F31EF}" type="slidenum">
              <a:rPr lang="en-US" altLang="x-none" smtClean="0"/>
              <a:pPr>
                <a:defRPr/>
              </a:pPr>
              <a:t>28</a:t>
            </a:fld>
            <a:endParaRPr lang="en-US" altLang="x-none"/>
          </a:p>
        </p:txBody>
      </p:sp>
      <p:sp>
        <p:nvSpPr>
          <p:cNvPr id="4" name="Title 3">
            <a:extLst>
              <a:ext uri="{FF2B5EF4-FFF2-40B4-BE49-F238E27FC236}">
                <a16:creationId xmlns:a16="http://schemas.microsoft.com/office/drawing/2014/main" id="{4973DA89-BEFD-548A-470D-6D508BB329EE}"/>
              </a:ext>
            </a:extLst>
          </p:cNvPr>
          <p:cNvSpPr>
            <a:spLocks noGrp="1"/>
          </p:cNvSpPr>
          <p:nvPr>
            <p:ph type="title"/>
          </p:nvPr>
        </p:nvSpPr>
        <p:spPr>
          <a:xfrm>
            <a:off x="838200" y="155661"/>
            <a:ext cx="10515600" cy="659886"/>
          </a:xfrm>
        </p:spPr>
        <p:txBody>
          <a:bodyPr/>
          <a:lstStyle/>
          <a:p>
            <a:r>
              <a:rPr lang="en-US"/>
              <a:t>Space Radiation Countermeasure Research Plan</a:t>
            </a:r>
          </a:p>
        </p:txBody>
      </p:sp>
      <p:grpSp>
        <p:nvGrpSpPr>
          <p:cNvPr id="5" name="Group 4">
            <a:extLst>
              <a:ext uri="{FF2B5EF4-FFF2-40B4-BE49-F238E27FC236}">
                <a16:creationId xmlns:a16="http://schemas.microsoft.com/office/drawing/2014/main" id="{0B55F9F0-C951-5E74-3AB2-94A01597FA03}"/>
              </a:ext>
            </a:extLst>
          </p:cNvPr>
          <p:cNvGrpSpPr/>
          <p:nvPr/>
        </p:nvGrpSpPr>
        <p:grpSpPr>
          <a:xfrm>
            <a:off x="8036159" y="1212722"/>
            <a:ext cx="4074707" cy="2035749"/>
            <a:chOff x="1615527" y="692438"/>
            <a:chExt cx="9065858" cy="4529358"/>
          </a:xfrm>
        </p:grpSpPr>
        <p:sp>
          <p:nvSpPr>
            <p:cNvPr id="6" name="TextBox 5">
              <a:extLst>
                <a:ext uri="{FF2B5EF4-FFF2-40B4-BE49-F238E27FC236}">
                  <a16:creationId xmlns:a16="http://schemas.microsoft.com/office/drawing/2014/main" id="{AFBBBFB3-482D-A4FB-E02B-F873993A6CA6}"/>
                </a:ext>
              </a:extLst>
            </p:cNvPr>
            <p:cNvSpPr txBox="1"/>
            <p:nvPr/>
          </p:nvSpPr>
          <p:spPr>
            <a:xfrm>
              <a:off x="2283895" y="2276309"/>
              <a:ext cx="2826655" cy="922305"/>
            </a:xfrm>
            <a:prstGeom prst="rect">
              <a:avLst/>
            </a:prstGeom>
            <a:noFill/>
          </p:spPr>
          <p:txBody>
            <a:bodyPr wrap="square" rtlCol="0">
              <a:spAutoFit/>
            </a:bodyPr>
            <a:lstStyle/>
            <a:p>
              <a:pPr algn="ctr"/>
              <a:r>
                <a:rPr lang="en-US" sz="1050" b="1" dirty="0">
                  <a:solidFill>
                    <a:srgbClr val="00B050"/>
                  </a:solidFill>
                </a:rPr>
                <a:t>Compound Countermeasures</a:t>
              </a:r>
            </a:p>
          </p:txBody>
        </p:sp>
        <p:sp>
          <p:nvSpPr>
            <p:cNvPr id="7" name="TextBox 6">
              <a:extLst>
                <a:ext uri="{FF2B5EF4-FFF2-40B4-BE49-F238E27FC236}">
                  <a16:creationId xmlns:a16="http://schemas.microsoft.com/office/drawing/2014/main" id="{AC3F9F31-F506-0AD7-10DA-139C9FD1458C}"/>
                </a:ext>
              </a:extLst>
            </p:cNvPr>
            <p:cNvSpPr txBox="1"/>
            <p:nvPr/>
          </p:nvSpPr>
          <p:spPr>
            <a:xfrm>
              <a:off x="4826616" y="1688225"/>
              <a:ext cx="2826655" cy="2362474"/>
            </a:xfrm>
            <a:prstGeom prst="rect">
              <a:avLst/>
            </a:prstGeom>
            <a:noFill/>
          </p:spPr>
          <p:txBody>
            <a:bodyPr wrap="square" rtlCol="0">
              <a:spAutoFit/>
            </a:bodyPr>
            <a:lstStyle/>
            <a:p>
              <a:pPr algn="ctr"/>
              <a:r>
                <a:rPr lang="en-US" sz="1050" b="1" dirty="0">
                  <a:solidFill>
                    <a:srgbClr val="7030A0"/>
                  </a:solidFill>
                </a:rPr>
                <a:t>Surveillance</a:t>
              </a: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r>
                <a:rPr lang="en-US" sz="1050" b="1" dirty="0">
                  <a:solidFill>
                    <a:srgbClr val="7030A0"/>
                  </a:solidFill>
                </a:rPr>
                <a:t> Countermeasures</a:t>
              </a:r>
            </a:p>
          </p:txBody>
        </p:sp>
        <p:pic>
          <p:nvPicPr>
            <p:cNvPr id="8" name="Graphic 7" descr="Puzzle outline">
              <a:extLst>
                <a:ext uri="{FF2B5EF4-FFF2-40B4-BE49-F238E27FC236}">
                  <a16:creationId xmlns:a16="http://schemas.microsoft.com/office/drawing/2014/main" id="{996DFDEB-0ABA-9BE2-344C-285A02D3AC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4790">
              <a:off x="1615526" y="838263"/>
              <a:ext cx="4107442" cy="4107440"/>
            </a:xfrm>
            <a:prstGeom prst="rect">
              <a:avLst/>
            </a:prstGeom>
          </p:spPr>
        </p:pic>
        <p:pic>
          <p:nvPicPr>
            <p:cNvPr id="10" name="Graphic 9" descr="Puzzle outline">
              <a:extLst>
                <a:ext uri="{FF2B5EF4-FFF2-40B4-BE49-F238E27FC236}">
                  <a16:creationId xmlns:a16="http://schemas.microsoft.com/office/drawing/2014/main" id="{D7BAB90A-38C9-5D1D-B086-FBE44542F1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691943">
              <a:off x="6646016" y="939434"/>
              <a:ext cx="4035369" cy="4035368"/>
            </a:xfrm>
            <a:prstGeom prst="rect">
              <a:avLst/>
            </a:prstGeom>
          </p:spPr>
        </p:pic>
        <p:sp>
          <p:nvSpPr>
            <p:cNvPr id="11" name="TextBox 10">
              <a:extLst>
                <a:ext uri="{FF2B5EF4-FFF2-40B4-BE49-F238E27FC236}">
                  <a16:creationId xmlns:a16="http://schemas.microsoft.com/office/drawing/2014/main" id="{B19B24AE-9966-A8F2-3416-C68ADDFBDD4C}"/>
                </a:ext>
              </a:extLst>
            </p:cNvPr>
            <p:cNvSpPr txBox="1"/>
            <p:nvPr/>
          </p:nvSpPr>
          <p:spPr>
            <a:xfrm>
              <a:off x="7588148" y="2377990"/>
              <a:ext cx="2343531" cy="924446"/>
            </a:xfrm>
            <a:prstGeom prst="rect">
              <a:avLst/>
            </a:prstGeom>
            <a:noFill/>
          </p:spPr>
          <p:txBody>
            <a:bodyPr wrap="square" rtlCol="0">
              <a:spAutoFit/>
            </a:bodyPr>
            <a:lstStyle/>
            <a:p>
              <a:pPr algn="ctr"/>
              <a:r>
                <a:rPr lang="en-US" sz="1050" b="1" dirty="0">
                  <a:solidFill>
                    <a:srgbClr val="00B0F0"/>
                  </a:solidFill>
                </a:rPr>
                <a:t>Personalized Medicine</a:t>
              </a:r>
            </a:p>
          </p:txBody>
        </p:sp>
        <p:pic>
          <p:nvPicPr>
            <p:cNvPr id="9" name="Graphic 8" descr="Puzzle outline">
              <a:extLst>
                <a:ext uri="{FF2B5EF4-FFF2-40B4-BE49-F238E27FC236}">
                  <a16:creationId xmlns:a16="http://schemas.microsoft.com/office/drawing/2014/main" id="{3C77E1BA-D4E7-9F52-5380-8B96D8D722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16053">
              <a:off x="4038208" y="692438"/>
              <a:ext cx="4529361" cy="4529358"/>
            </a:xfrm>
            <a:prstGeom prst="rect">
              <a:avLst/>
            </a:prstGeom>
          </p:spPr>
        </p:pic>
      </p:grpSp>
      <p:sp>
        <p:nvSpPr>
          <p:cNvPr id="14" name="TextBox 13">
            <a:extLst>
              <a:ext uri="{FF2B5EF4-FFF2-40B4-BE49-F238E27FC236}">
                <a16:creationId xmlns:a16="http://schemas.microsoft.com/office/drawing/2014/main" id="{321BB301-6F31-5E87-2ABF-5088D20FADDD}"/>
              </a:ext>
            </a:extLst>
          </p:cNvPr>
          <p:cNvSpPr txBox="1"/>
          <p:nvPr/>
        </p:nvSpPr>
        <p:spPr>
          <a:xfrm>
            <a:off x="609600" y="3997433"/>
            <a:ext cx="2334739" cy="1477328"/>
          </a:xfrm>
          <a:prstGeom prst="rect">
            <a:avLst/>
          </a:prstGeom>
          <a:noFill/>
        </p:spPr>
        <p:txBody>
          <a:bodyPr wrap="square">
            <a:spAutoFit/>
          </a:bodyPr>
          <a:lstStyle/>
          <a:p>
            <a:endParaRPr lang="en-US" b="1" dirty="0">
              <a:solidFill>
                <a:srgbClr val="FF0000"/>
              </a:solidFill>
              <a:latin typeface="Arial" panose="020B0604020202020204" pitchFamily="34" charset="0"/>
              <a:cs typeface="Arial" panose="020B0604020202020204" pitchFamily="34" charset="0"/>
            </a:endParaRPr>
          </a:p>
          <a:p>
            <a:r>
              <a:rPr lang="en-US" b="1" dirty="0">
                <a:solidFill>
                  <a:srgbClr val="7030A0"/>
                </a:solidFill>
                <a:latin typeface="Arial" panose="020B0604020202020204" pitchFamily="34" charset="0"/>
                <a:cs typeface="Arial" panose="020B0604020202020204" pitchFamily="34" charset="0"/>
              </a:rPr>
              <a:t>Imaging</a:t>
            </a:r>
          </a:p>
          <a:p>
            <a:pPr lvl="1"/>
            <a:r>
              <a:rPr lang="en-US" b="1" dirty="0">
                <a:latin typeface="Arial" panose="020B0604020202020204" pitchFamily="34" charset="0"/>
                <a:cs typeface="Arial" panose="020B0604020202020204" pitchFamily="34" charset="0"/>
              </a:rPr>
              <a:t>Colonoscopy</a:t>
            </a:r>
          </a:p>
          <a:p>
            <a:pPr lvl="1"/>
            <a:r>
              <a:rPr lang="en-US" b="1" dirty="0">
                <a:latin typeface="Arial" panose="020B0604020202020204" pitchFamily="34" charset="0"/>
                <a:cs typeface="Arial" panose="020B0604020202020204" pitchFamily="34" charset="0"/>
              </a:rPr>
              <a:t>Mammography</a:t>
            </a:r>
          </a:p>
          <a:p>
            <a:pPr lvl="1"/>
            <a:r>
              <a:rPr lang="en-US" b="1" dirty="0">
                <a:latin typeface="Arial" panose="020B0604020202020204" pitchFamily="34" charset="0"/>
                <a:cs typeface="Arial" panose="020B0604020202020204" pitchFamily="34" charset="0"/>
              </a:rPr>
              <a:t>PET</a:t>
            </a:r>
          </a:p>
        </p:txBody>
      </p:sp>
      <p:sp>
        <p:nvSpPr>
          <p:cNvPr id="15" name="TextBox 14">
            <a:extLst>
              <a:ext uri="{FF2B5EF4-FFF2-40B4-BE49-F238E27FC236}">
                <a16:creationId xmlns:a16="http://schemas.microsoft.com/office/drawing/2014/main" id="{DEA4A480-8311-A4D7-746A-C3B941A00DE9}"/>
              </a:ext>
            </a:extLst>
          </p:cNvPr>
          <p:cNvSpPr txBox="1"/>
          <p:nvPr/>
        </p:nvSpPr>
        <p:spPr>
          <a:xfrm>
            <a:off x="609600" y="5471147"/>
            <a:ext cx="6178378" cy="1292662"/>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Blood test</a:t>
            </a:r>
          </a:p>
          <a:p>
            <a:pPr lvl="1"/>
            <a:r>
              <a:rPr lang="en-US" b="1">
                <a:latin typeface="Arial" panose="020B0604020202020204" pitchFamily="34" charset="0"/>
                <a:cs typeface="Arial" panose="020B0604020202020204" pitchFamily="34" charset="0"/>
              </a:rPr>
              <a:t>PSA</a:t>
            </a:r>
          </a:p>
          <a:p>
            <a:pPr lvl="1"/>
            <a:r>
              <a:rPr lang="en-US" b="1">
                <a:latin typeface="Arial" panose="020B0604020202020204" pitchFamily="34" charset="0"/>
                <a:cs typeface="Arial" panose="020B0604020202020204" pitchFamily="34" charset="0"/>
              </a:rPr>
              <a:t>cfDNA</a:t>
            </a:r>
          </a:p>
          <a:p>
            <a:pPr lvl="2"/>
            <a:r>
              <a:rPr lang="en-US" sz="1200" b="1">
                <a:latin typeface="Arial" panose="020B0604020202020204" pitchFamily="34" charset="0"/>
                <a:cs typeface="Arial" panose="020B0604020202020204" pitchFamily="34" charset="0"/>
              </a:rPr>
              <a:t>Methylation</a:t>
            </a:r>
          </a:p>
          <a:p>
            <a:pPr lvl="2"/>
            <a:r>
              <a:rPr lang="en-US" sz="1200" b="1">
                <a:latin typeface="Arial" panose="020B0604020202020204" pitchFamily="34" charset="0"/>
                <a:cs typeface="Arial" panose="020B0604020202020204" pitchFamily="34" charset="0"/>
              </a:rPr>
              <a:t>mRNA</a:t>
            </a:r>
          </a:p>
        </p:txBody>
      </p:sp>
      <p:sp>
        <p:nvSpPr>
          <p:cNvPr id="16" name="TextBox 15">
            <a:extLst>
              <a:ext uri="{FF2B5EF4-FFF2-40B4-BE49-F238E27FC236}">
                <a16:creationId xmlns:a16="http://schemas.microsoft.com/office/drawing/2014/main" id="{9A1FFA39-68F9-1327-9AC9-A725D77438F2}"/>
              </a:ext>
            </a:extLst>
          </p:cNvPr>
          <p:cNvSpPr txBox="1"/>
          <p:nvPr/>
        </p:nvSpPr>
        <p:spPr>
          <a:xfrm>
            <a:off x="3191017" y="4247209"/>
            <a:ext cx="6178378" cy="1631216"/>
          </a:xfrm>
          <a:prstGeom prst="rect">
            <a:avLst/>
          </a:prstGeom>
          <a:noFill/>
        </p:spPr>
        <p:txBody>
          <a:bodyPr wrap="square">
            <a:spAutoFit/>
          </a:bodyPr>
          <a:lstStyle/>
          <a:p>
            <a:r>
              <a:rPr lang="en-US" b="1" dirty="0">
                <a:solidFill>
                  <a:srgbClr val="7030A0"/>
                </a:solidFill>
                <a:latin typeface="Arial" panose="020B0604020202020204" pitchFamily="34" charset="0"/>
                <a:cs typeface="Arial" panose="020B0604020202020204" pitchFamily="34" charset="0"/>
              </a:rPr>
              <a:t>Cells/biopsy</a:t>
            </a:r>
          </a:p>
          <a:p>
            <a:pPr lvl="1"/>
            <a:r>
              <a:rPr lang="en-US" b="1" dirty="0">
                <a:latin typeface="Arial" panose="020B0604020202020204" pitchFamily="34" charset="0"/>
                <a:cs typeface="Arial" panose="020B0604020202020204" pitchFamily="34" charset="0"/>
              </a:rPr>
              <a:t>Pap smear</a:t>
            </a:r>
          </a:p>
          <a:p>
            <a:pPr lvl="1"/>
            <a:r>
              <a:rPr lang="en-US" b="1" dirty="0">
                <a:latin typeface="Arial" panose="020B0604020202020204" pitchFamily="34" charset="0"/>
                <a:cs typeface="Arial" panose="020B0604020202020204" pitchFamily="34" charset="0"/>
              </a:rPr>
              <a:t>Tissue </a:t>
            </a:r>
          </a:p>
          <a:p>
            <a:pPr lvl="1"/>
            <a:r>
              <a:rPr lang="en-US" b="1" dirty="0">
                <a:latin typeface="Arial" panose="020B0604020202020204" pitchFamily="34" charset="0"/>
                <a:cs typeface="Arial" panose="020B0604020202020204" pitchFamily="34" charset="0"/>
              </a:rPr>
              <a:t>Fecal sample</a:t>
            </a:r>
          </a:p>
          <a:p>
            <a:pPr lvl="2"/>
            <a:r>
              <a:rPr lang="en-US" sz="1400" b="1" dirty="0">
                <a:latin typeface="Arial" panose="020B0604020202020204" pitchFamily="34" charset="0"/>
                <a:cs typeface="Arial" panose="020B0604020202020204" pitchFamily="34" charset="0"/>
              </a:rPr>
              <a:t>Hemoglobin</a:t>
            </a:r>
          </a:p>
          <a:p>
            <a:pPr lvl="2"/>
            <a:r>
              <a:rPr lang="en-US" sz="1400" b="1" dirty="0">
                <a:latin typeface="Arial" panose="020B0604020202020204" pitchFamily="34" charset="0"/>
                <a:cs typeface="Arial" panose="020B0604020202020204" pitchFamily="34" charset="0"/>
              </a:rPr>
              <a:t>Methylated DNA</a:t>
            </a:r>
          </a:p>
        </p:txBody>
      </p:sp>
      <p:grpSp>
        <p:nvGrpSpPr>
          <p:cNvPr id="19" name="Group 18">
            <a:extLst>
              <a:ext uri="{FF2B5EF4-FFF2-40B4-BE49-F238E27FC236}">
                <a16:creationId xmlns:a16="http://schemas.microsoft.com/office/drawing/2014/main" id="{8F34709A-7938-10AF-A8DD-CA8EC92FB83B}"/>
              </a:ext>
            </a:extLst>
          </p:cNvPr>
          <p:cNvGrpSpPr/>
          <p:nvPr/>
        </p:nvGrpSpPr>
        <p:grpSpPr>
          <a:xfrm>
            <a:off x="6202644" y="4089067"/>
            <a:ext cx="5465680" cy="2431793"/>
            <a:chOff x="3613581" y="3128086"/>
            <a:chExt cx="8496300" cy="3674436"/>
          </a:xfrm>
        </p:grpSpPr>
        <p:pic>
          <p:nvPicPr>
            <p:cNvPr id="17" name="Picture 16">
              <a:extLst>
                <a:ext uri="{FF2B5EF4-FFF2-40B4-BE49-F238E27FC236}">
                  <a16:creationId xmlns:a16="http://schemas.microsoft.com/office/drawing/2014/main" id="{98319651-0CBB-0ABF-151E-52BF7457B36E}"/>
                </a:ext>
              </a:extLst>
            </p:cNvPr>
            <p:cNvPicPr>
              <a:picLocks noChangeAspect="1"/>
            </p:cNvPicPr>
            <p:nvPr/>
          </p:nvPicPr>
          <p:blipFill>
            <a:blip r:embed="rId9"/>
            <a:stretch>
              <a:fillRect/>
            </a:stretch>
          </p:blipFill>
          <p:spPr>
            <a:xfrm>
              <a:off x="3613581" y="3202072"/>
              <a:ext cx="8496300" cy="3600450"/>
            </a:xfrm>
            <a:prstGeom prst="rect">
              <a:avLst/>
            </a:prstGeom>
          </p:spPr>
        </p:pic>
        <p:sp>
          <p:nvSpPr>
            <p:cNvPr id="18" name="Arrow: Down 17">
              <a:extLst>
                <a:ext uri="{FF2B5EF4-FFF2-40B4-BE49-F238E27FC236}">
                  <a16:creationId xmlns:a16="http://schemas.microsoft.com/office/drawing/2014/main" id="{DB7BDCE9-200E-24FA-C577-B181A874DC62}"/>
                </a:ext>
              </a:extLst>
            </p:cNvPr>
            <p:cNvSpPr/>
            <p:nvPr/>
          </p:nvSpPr>
          <p:spPr>
            <a:xfrm>
              <a:off x="5908885" y="3128086"/>
              <a:ext cx="372140" cy="4901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6F777BFE-F764-1702-28FE-965B27385C1A}"/>
              </a:ext>
            </a:extLst>
          </p:cNvPr>
          <p:cNvSpPr txBox="1"/>
          <p:nvPr/>
        </p:nvSpPr>
        <p:spPr>
          <a:xfrm>
            <a:off x="175690" y="3823108"/>
            <a:ext cx="11771471" cy="2945567"/>
          </a:xfrm>
          <a:prstGeom prst="rect">
            <a:avLst/>
          </a:prstGeom>
          <a:noFill/>
          <a:ln w="76200">
            <a:solidFill>
              <a:schemeClr val="tx2">
                <a:lumMod val="60000"/>
                <a:lumOff val="40000"/>
              </a:schemeClr>
            </a:solidFill>
          </a:ln>
        </p:spPr>
        <p:txBody>
          <a:bodyPr wrap="square" rtlCol="0">
            <a:spAutoFit/>
          </a:bodyPr>
          <a:lstStyle/>
          <a:p>
            <a:endParaRPr lang="en-US" sz="1400" dirty="0">
              <a:latin typeface="Arial"/>
              <a:cs typeface="Arial"/>
            </a:endParaRPr>
          </a:p>
        </p:txBody>
      </p:sp>
    </p:spTree>
    <p:extLst>
      <p:ext uri="{BB962C8B-B14F-4D97-AF65-F5344CB8AC3E}">
        <p14:creationId xmlns:p14="http://schemas.microsoft.com/office/powerpoint/2010/main" val="3019729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DD9C6A-6CE2-E817-C22B-1E655DBEE9A5}"/>
              </a:ext>
            </a:extLst>
          </p:cNvPr>
          <p:cNvSpPr>
            <a:spLocks noGrp="1"/>
          </p:cNvSpPr>
          <p:nvPr>
            <p:ph type="sldNum" sz="quarter" idx="10"/>
          </p:nvPr>
        </p:nvSpPr>
        <p:spPr/>
        <p:txBody>
          <a:bodyPr/>
          <a:lstStyle/>
          <a:p>
            <a:pPr>
              <a:defRPr/>
            </a:pPr>
            <a:fld id="{A587C384-89D6-8141-B091-9776852F31EF}" type="slidenum">
              <a:rPr lang="en-US" altLang="x-none" smtClean="0"/>
              <a:pPr>
                <a:defRPr/>
              </a:pPr>
              <a:t>29</a:t>
            </a:fld>
            <a:endParaRPr lang="en-US" altLang="x-none"/>
          </a:p>
        </p:txBody>
      </p:sp>
      <p:grpSp>
        <p:nvGrpSpPr>
          <p:cNvPr id="19" name="Group 18">
            <a:extLst>
              <a:ext uri="{FF2B5EF4-FFF2-40B4-BE49-F238E27FC236}">
                <a16:creationId xmlns:a16="http://schemas.microsoft.com/office/drawing/2014/main" id="{BABF5F06-E600-11FA-ED18-5E2BE81BD73B}"/>
              </a:ext>
            </a:extLst>
          </p:cNvPr>
          <p:cNvGrpSpPr/>
          <p:nvPr/>
        </p:nvGrpSpPr>
        <p:grpSpPr>
          <a:xfrm>
            <a:off x="121669" y="1776090"/>
            <a:ext cx="6409254" cy="4330772"/>
            <a:chOff x="187929" y="2420029"/>
            <a:chExt cx="5373594" cy="3630971"/>
          </a:xfrm>
        </p:grpSpPr>
        <p:pic>
          <p:nvPicPr>
            <p:cNvPr id="9" name="Picture 8">
              <a:extLst>
                <a:ext uri="{FF2B5EF4-FFF2-40B4-BE49-F238E27FC236}">
                  <a16:creationId xmlns:a16="http://schemas.microsoft.com/office/drawing/2014/main" id="{7032BB7D-9298-BC3F-C29A-C8D8E086C7A4}"/>
                </a:ext>
              </a:extLst>
            </p:cNvPr>
            <p:cNvPicPr>
              <a:picLocks noChangeAspect="1"/>
            </p:cNvPicPr>
            <p:nvPr/>
          </p:nvPicPr>
          <p:blipFill>
            <a:blip r:embed="rId2"/>
            <a:stretch>
              <a:fillRect/>
            </a:stretch>
          </p:blipFill>
          <p:spPr>
            <a:xfrm>
              <a:off x="187929" y="2868498"/>
              <a:ext cx="5236721" cy="2698718"/>
            </a:xfrm>
            <a:prstGeom prst="rect">
              <a:avLst/>
            </a:prstGeom>
          </p:spPr>
        </p:pic>
        <p:sp>
          <p:nvSpPr>
            <p:cNvPr id="10" name="TextBox 9">
              <a:extLst>
                <a:ext uri="{FF2B5EF4-FFF2-40B4-BE49-F238E27FC236}">
                  <a16:creationId xmlns:a16="http://schemas.microsoft.com/office/drawing/2014/main" id="{89B4B124-A38A-CA43-8B56-9AD5E27ECBFF}"/>
                </a:ext>
              </a:extLst>
            </p:cNvPr>
            <p:cNvSpPr txBox="1"/>
            <p:nvPr/>
          </p:nvSpPr>
          <p:spPr>
            <a:xfrm>
              <a:off x="326152" y="2420029"/>
              <a:ext cx="2418522" cy="387065"/>
            </a:xfrm>
            <a:prstGeom prst="rect">
              <a:avLst/>
            </a:prstGeom>
            <a:noFill/>
          </p:spPr>
          <p:txBody>
            <a:bodyPr wrap="square" rtlCol="0">
              <a:spAutoFit/>
            </a:bodyPr>
            <a:lstStyle/>
            <a:p>
              <a:r>
                <a:rPr lang="en-US" sz="2400" b="1" u="sng" dirty="0">
                  <a:solidFill>
                    <a:srgbClr val="0000FD"/>
                  </a:solidFill>
                  <a:latin typeface="Arial"/>
                  <a:cs typeface="Arial"/>
                </a:rPr>
                <a:t>1. Collaborations</a:t>
              </a:r>
            </a:p>
          </p:txBody>
        </p:sp>
        <p:sp>
          <p:nvSpPr>
            <p:cNvPr id="11" name="TextBox 10">
              <a:extLst>
                <a:ext uri="{FF2B5EF4-FFF2-40B4-BE49-F238E27FC236}">
                  <a16:creationId xmlns:a16="http://schemas.microsoft.com/office/drawing/2014/main" id="{1E56F9C3-DA77-BCB1-0BD5-B18F9910BFA0}"/>
                </a:ext>
              </a:extLst>
            </p:cNvPr>
            <p:cNvSpPr txBox="1"/>
            <p:nvPr/>
          </p:nvSpPr>
          <p:spPr>
            <a:xfrm>
              <a:off x="2649379" y="5663935"/>
              <a:ext cx="2912144" cy="387065"/>
            </a:xfrm>
            <a:prstGeom prst="rect">
              <a:avLst/>
            </a:prstGeom>
            <a:noFill/>
          </p:spPr>
          <p:txBody>
            <a:bodyPr wrap="square" rtlCol="0">
              <a:spAutoFit/>
            </a:bodyPr>
            <a:lstStyle/>
            <a:p>
              <a:r>
                <a:rPr lang="en-US" sz="2400" b="1" u="sng" dirty="0">
                  <a:solidFill>
                    <a:srgbClr val="0000FD"/>
                  </a:solidFill>
                  <a:latin typeface="Arial"/>
                  <a:cs typeface="Arial"/>
                </a:rPr>
                <a:t>2. Tech/Lit. Searches</a:t>
              </a:r>
            </a:p>
          </p:txBody>
        </p:sp>
        <p:cxnSp>
          <p:nvCxnSpPr>
            <p:cNvPr id="18" name="Straight Arrow Connector 17">
              <a:extLst>
                <a:ext uri="{FF2B5EF4-FFF2-40B4-BE49-F238E27FC236}">
                  <a16:creationId xmlns:a16="http://schemas.microsoft.com/office/drawing/2014/main" id="{643D9176-875D-EF99-2B3F-1900EA241829}"/>
                </a:ext>
              </a:extLst>
            </p:cNvPr>
            <p:cNvCxnSpPr>
              <a:cxnSpLocks/>
            </p:cNvCxnSpPr>
            <p:nvPr/>
          </p:nvCxnSpPr>
          <p:spPr>
            <a:xfrm>
              <a:off x="3413598" y="4129686"/>
              <a:ext cx="101540" cy="154417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16" name="Rectangle 15">
            <a:extLst>
              <a:ext uri="{FF2B5EF4-FFF2-40B4-BE49-F238E27FC236}">
                <a16:creationId xmlns:a16="http://schemas.microsoft.com/office/drawing/2014/main" id="{28FFB142-F1EF-ACCF-2AAC-F749DC3965A3}"/>
              </a:ext>
            </a:extLst>
          </p:cNvPr>
          <p:cNvSpPr/>
          <p:nvPr/>
        </p:nvSpPr>
        <p:spPr>
          <a:xfrm>
            <a:off x="2352378" y="2912885"/>
            <a:ext cx="1801916" cy="888396"/>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30B6ABB-49CC-AC9E-4A79-FDE52672FAB1}"/>
              </a:ext>
            </a:extLst>
          </p:cNvPr>
          <p:cNvSpPr txBox="1"/>
          <p:nvPr/>
        </p:nvSpPr>
        <p:spPr>
          <a:xfrm>
            <a:off x="133105" y="1054067"/>
            <a:ext cx="5903047" cy="400110"/>
          </a:xfrm>
          <a:prstGeom prst="rect">
            <a:avLst/>
          </a:prstGeom>
          <a:noFill/>
        </p:spPr>
        <p:txBody>
          <a:bodyPr wrap="square" rtlCol="0">
            <a:spAutoFit/>
          </a:bodyPr>
          <a:lstStyle/>
          <a:p>
            <a:r>
              <a:rPr lang="en-US" sz="2000" b="1" u="sng" dirty="0">
                <a:latin typeface="Arial"/>
                <a:cs typeface="Arial"/>
              </a:rPr>
              <a:t>Surveillance/Screening Multi-prong Strategy:</a:t>
            </a:r>
          </a:p>
        </p:txBody>
      </p:sp>
      <p:sp>
        <p:nvSpPr>
          <p:cNvPr id="5" name="TextBox 4">
            <a:extLst>
              <a:ext uri="{FF2B5EF4-FFF2-40B4-BE49-F238E27FC236}">
                <a16:creationId xmlns:a16="http://schemas.microsoft.com/office/drawing/2014/main" id="{7EF20109-53DA-E885-6D1D-E02BF29A9A86}"/>
              </a:ext>
            </a:extLst>
          </p:cNvPr>
          <p:cNvSpPr txBox="1"/>
          <p:nvPr/>
        </p:nvSpPr>
        <p:spPr>
          <a:xfrm>
            <a:off x="6890621" y="1809994"/>
            <a:ext cx="2418522" cy="461665"/>
          </a:xfrm>
          <a:prstGeom prst="rect">
            <a:avLst/>
          </a:prstGeom>
          <a:noFill/>
        </p:spPr>
        <p:txBody>
          <a:bodyPr wrap="square" rtlCol="0">
            <a:spAutoFit/>
          </a:bodyPr>
          <a:lstStyle/>
          <a:p>
            <a:r>
              <a:rPr lang="en-US" sz="2400" b="1" u="sng" dirty="0">
                <a:solidFill>
                  <a:srgbClr val="0000FD"/>
                </a:solidFill>
                <a:latin typeface="Arial"/>
                <a:cs typeface="Arial"/>
              </a:rPr>
              <a:t>3. Meetings</a:t>
            </a:r>
          </a:p>
        </p:txBody>
      </p:sp>
      <p:sp>
        <p:nvSpPr>
          <p:cNvPr id="7" name="TextBox 6">
            <a:extLst>
              <a:ext uri="{FF2B5EF4-FFF2-40B4-BE49-F238E27FC236}">
                <a16:creationId xmlns:a16="http://schemas.microsoft.com/office/drawing/2014/main" id="{665DE8BF-D6C4-F027-FBF3-CE8FA3E8361C}"/>
              </a:ext>
            </a:extLst>
          </p:cNvPr>
          <p:cNvSpPr txBox="1"/>
          <p:nvPr/>
        </p:nvSpPr>
        <p:spPr>
          <a:xfrm>
            <a:off x="6516829" y="2240374"/>
            <a:ext cx="5582586" cy="4539704"/>
          </a:xfrm>
          <a:prstGeom prst="rect">
            <a:avLst/>
          </a:prstGeom>
          <a:noFill/>
        </p:spPr>
        <p:txBody>
          <a:bodyPr wrap="square" lIns="91440" tIns="45720" rIns="91440" bIns="45720" rtlCol="0" anchor="t">
            <a:spAutoFit/>
          </a:bodyPr>
          <a:lstStyle/>
          <a:p>
            <a:pPr marL="342900" indent="-342900">
              <a:buAutoNum type="arabicPeriod"/>
            </a:pPr>
            <a:r>
              <a:rPr lang="en-US" sz="1700" kern="100" dirty="0">
                <a:effectLst/>
                <a:latin typeface="Arial"/>
                <a:ea typeface="Calibri"/>
                <a:cs typeface="Times New Roman"/>
              </a:rPr>
              <a:t>NASEM Workshop I: Enabling 21st Century Applications for Cancer Surveillance through Enhanced Registries and Beyond. July 29 &amp; 30, 2024.</a:t>
            </a:r>
            <a:endParaRPr lang="en-US" sz="1700" kern="0" dirty="0">
              <a:effectLst/>
              <a:latin typeface="Arial"/>
              <a:ea typeface="Calibri"/>
              <a:cs typeface="Arial"/>
            </a:endParaRPr>
          </a:p>
          <a:p>
            <a:pPr marL="342900" indent="-342900">
              <a:buAutoNum type="arabicPeriod"/>
            </a:pPr>
            <a:r>
              <a:rPr lang="en-US" sz="1700" kern="100" dirty="0">
                <a:effectLst/>
                <a:latin typeface="Arial"/>
                <a:ea typeface="Calibri"/>
                <a:cs typeface="Times New Roman"/>
              </a:rPr>
              <a:t>NASEM </a:t>
            </a:r>
            <a:r>
              <a:rPr lang="en-US" sz="1700" dirty="0">
                <a:effectLst/>
                <a:latin typeface="Arial"/>
                <a:ea typeface="Calibri"/>
                <a:cs typeface="Arial"/>
              </a:rPr>
              <a:t>Workshop II: Opportunities and Challenges for the Development and Adoption of Multi-cancer Detection Tests: Oct 28 &amp; 29, 2024</a:t>
            </a:r>
            <a:endParaRPr lang="en-US" sz="1700" kern="0" dirty="0">
              <a:latin typeface="Arial"/>
              <a:ea typeface="Calibri"/>
              <a:cs typeface="Arial"/>
            </a:endParaRPr>
          </a:p>
          <a:p>
            <a:pPr marL="342900" indent="-342900">
              <a:buAutoNum type="arabicPeriod"/>
            </a:pPr>
            <a:r>
              <a:rPr lang="en-US" sz="1700" u="sng" kern="0" dirty="0">
                <a:effectLst/>
                <a:latin typeface="Arial"/>
                <a:ea typeface="Calibri"/>
                <a:cs typeface="Arial"/>
              </a:rPr>
              <a:t>Occupational Flight Exposure and Cancer Risk Symposium (March 2025, Annual), Houston, TX.</a:t>
            </a:r>
            <a:endParaRPr lang="en-US" sz="1700" u="sng" kern="0" dirty="0">
              <a:latin typeface="Arial"/>
              <a:ea typeface="Calibri"/>
              <a:cs typeface="Arial"/>
            </a:endParaRPr>
          </a:p>
          <a:p>
            <a:pPr marL="342900" indent="-342900">
              <a:buAutoNum type="arabicPeriod"/>
            </a:pPr>
            <a:r>
              <a:rPr lang="en-US" sz="1700" kern="0" dirty="0">
                <a:latin typeface="Arial"/>
                <a:ea typeface="Calibri"/>
                <a:cs typeface="Arial"/>
              </a:rPr>
              <a:t>Early</a:t>
            </a:r>
            <a:r>
              <a:rPr lang="en-US" sz="1700" kern="0" dirty="0">
                <a:effectLst/>
                <a:latin typeface="Arial"/>
                <a:ea typeface="Calibri"/>
                <a:cs typeface="Arial"/>
              </a:rPr>
              <a:t> Detection of Cancer Conference (Annual), </a:t>
            </a:r>
            <a:r>
              <a:rPr lang="en-US" sz="1700" kern="100" dirty="0">
                <a:effectLst/>
                <a:latin typeface="Arial"/>
                <a:ea typeface="Calibri"/>
                <a:cs typeface="Times New Roman"/>
              </a:rPr>
              <a:t>Portland, OR. </a:t>
            </a:r>
            <a:endParaRPr lang="en-US" dirty="0"/>
          </a:p>
          <a:p>
            <a:pPr marL="342900" indent="-342900">
              <a:buFontTx/>
              <a:buAutoNum type="arabicPeriod"/>
            </a:pPr>
            <a:r>
              <a:rPr lang="en-US" sz="1700" kern="0" dirty="0">
                <a:effectLst/>
                <a:latin typeface="Arial"/>
                <a:ea typeface="Calibri"/>
                <a:cs typeface="Times New Roman"/>
              </a:rPr>
              <a:t>American Association for Cancer Research (annual meeting in April 2026). </a:t>
            </a:r>
          </a:p>
          <a:p>
            <a:pPr marL="342900" indent="-342900">
              <a:buFontTx/>
              <a:buAutoNum type="arabicPeriod"/>
            </a:pPr>
            <a:r>
              <a:rPr lang="en-US" sz="1700" kern="0" dirty="0">
                <a:effectLst/>
                <a:latin typeface="Arial"/>
                <a:ea typeface="Calibri"/>
                <a:cs typeface="Arial"/>
              </a:rPr>
              <a:t>Precision Medicine World Conference (March 4-6, 2026)</a:t>
            </a:r>
            <a:endParaRPr lang="en-US" sz="1700" kern="100" dirty="0">
              <a:effectLst/>
              <a:latin typeface="Arial"/>
              <a:ea typeface="Calibri"/>
              <a:cs typeface="Arial"/>
            </a:endParaRPr>
          </a:p>
          <a:p>
            <a:pPr marL="342900" indent="-342900">
              <a:buFontTx/>
              <a:buAutoNum type="arabicPeriod"/>
            </a:pPr>
            <a:endParaRPr lang="en-US" sz="1700" kern="100" dirty="0">
              <a:effectLst/>
              <a:latin typeface="Arial"/>
              <a:ea typeface="Calibri" panose="020F0502020204030204" pitchFamily="34" charset="0"/>
              <a:cs typeface="Times New Roman" panose="02020603050405020304" pitchFamily="18" charset="0"/>
            </a:endParaRPr>
          </a:p>
          <a:p>
            <a:pPr marL="342900" indent="-342900">
              <a:buAutoNum type="arabicPeriod"/>
            </a:pPr>
            <a:endParaRPr lang="en-US" sz="1700" dirty="0">
              <a:latin typeface="Arial"/>
              <a:cs typeface="Arial"/>
            </a:endParaRPr>
          </a:p>
        </p:txBody>
      </p:sp>
      <p:sp>
        <p:nvSpPr>
          <p:cNvPr id="12" name="Google Shape;357;p14">
            <a:extLst>
              <a:ext uri="{FF2B5EF4-FFF2-40B4-BE49-F238E27FC236}">
                <a16:creationId xmlns:a16="http://schemas.microsoft.com/office/drawing/2014/main" id="{46D55D76-3ECA-938F-10CD-22B73398A2EC}"/>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3200" dirty="0">
                <a:latin typeface="Arial"/>
                <a:ea typeface="ヒラギノ角ゴ Pro W3"/>
                <a:cs typeface="Arial"/>
              </a:rPr>
              <a:t>Screening and Surveillance Research Strategy</a:t>
            </a:r>
            <a:endParaRPr lang="en-US" dirty="0"/>
          </a:p>
        </p:txBody>
      </p:sp>
      <p:sp>
        <p:nvSpPr>
          <p:cNvPr id="2" name="TextBox 1">
            <a:extLst>
              <a:ext uri="{FF2B5EF4-FFF2-40B4-BE49-F238E27FC236}">
                <a16:creationId xmlns:a16="http://schemas.microsoft.com/office/drawing/2014/main" id="{D2CE6EF3-E0BF-1078-566E-382029E033DE}"/>
              </a:ext>
            </a:extLst>
          </p:cNvPr>
          <p:cNvSpPr txBox="1"/>
          <p:nvPr/>
        </p:nvSpPr>
        <p:spPr>
          <a:xfrm>
            <a:off x="3057518" y="6070400"/>
            <a:ext cx="3345684" cy="307777"/>
          </a:xfrm>
          <a:prstGeom prst="rect">
            <a:avLst/>
          </a:prstGeom>
          <a:noFill/>
        </p:spPr>
        <p:txBody>
          <a:bodyPr wrap="square" rtlCol="0">
            <a:spAutoFit/>
          </a:bodyPr>
          <a:lstStyle/>
          <a:p>
            <a:r>
              <a:rPr lang="en-US" sz="1400" dirty="0">
                <a:latin typeface="Arial"/>
                <a:cs typeface="Arial"/>
              </a:rPr>
              <a:t>Yet2 (Results in Research Emphasis 2) </a:t>
            </a:r>
          </a:p>
        </p:txBody>
      </p:sp>
    </p:spTree>
    <p:extLst>
      <p:ext uri="{BB962C8B-B14F-4D97-AF65-F5344CB8AC3E}">
        <p14:creationId xmlns:p14="http://schemas.microsoft.com/office/powerpoint/2010/main" val="647233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BF19DCB-5AE0-731C-662A-D4073283D56B}"/>
              </a:ext>
            </a:extLst>
          </p:cNvPr>
          <p:cNvSpPr txBox="1"/>
          <p:nvPr/>
        </p:nvSpPr>
        <p:spPr>
          <a:xfrm>
            <a:off x="204172" y="983490"/>
            <a:ext cx="5446534" cy="5217390"/>
          </a:xfrm>
          <a:prstGeom prst="rect">
            <a:avLst/>
          </a:prstGeom>
          <a:noFill/>
        </p:spPr>
        <p:txBody>
          <a:bodyPr wrap="square" lIns="91440" tIns="45720" rIns="91440" bIns="45720" anchor="t">
            <a:spAutoFit/>
          </a:bodyPr>
          <a:lstStyle/>
          <a:p>
            <a:r>
              <a:rPr lang="en-US" b="1" dirty="0">
                <a:solidFill>
                  <a:srgbClr val="0000FD"/>
                </a:solidFill>
                <a:effectLst/>
                <a:latin typeface="Arial"/>
                <a:ea typeface="Calibri"/>
                <a:cs typeface="Arial"/>
              </a:rPr>
              <a:t>Task 2: Landscaping of Cancer Advances (Multi-Cancer Early Detection [MCED], Biomarker etc.)</a:t>
            </a:r>
            <a:endParaRPr lang="en-US" sz="2000" b="1" dirty="0">
              <a:solidFill>
                <a:srgbClr val="000000"/>
              </a:solidFill>
              <a:effectLst/>
              <a:latin typeface="Arial"/>
              <a:ea typeface="Calibri"/>
              <a:cs typeface="Arial"/>
            </a:endParaRPr>
          </a:p>
          <a:p>
            <a:endParaRPr lang="en-US" b="1" dirty="0">
              <a:solidFill>
                <a:srgbClr val="0033CC"/>
              </a:solidFill>
              <a:latin typeface="Arial" panose="020B0604020202020204" pitchFamily="34" charset="0"/>
              <a:ea typeface="Calibri" panose="020F0502020204030204" pitchFamily="34" charset="0"/>
              <a:cs typeface="Arial" panose="020B0604020202020204" pitchFamily="34" charset="0"/>
            </a:endParaRPr>
          </a:p>
          <a:p>
            <a:r>
              <a:rPr lang="en-US" sz="1800" b="1" kern="100" dirty="0">
                <a:solidFill>
                  <a:srgbClr val="0000FD"/>
                </a:solidFill>
                <a:effectLst/>
                <a:latin typeface="Arial"/>
                <a:ea typeface="Calibri"/>
                <a:cs typeface="Arial"/>
              </a:rPr>
              <a:t>POP: </a:t>
            </a:r>
            <a:r>
              <a:rPr lang="en-US" kern="100" dirty="0">
                <a:solidFill>
                  <a:srgbClr val="000000"/>
                </a:solidFill>
                <a:latin typeface="Arial"/>
                <a:ea typeface="Calibri"/>
                <a:cs typeface="Arial"/>
              </a:rPr>
              <a:t>2021, 2026, 2031, 2035</a:t>
            </a:r>
            <a:endParaRPr lang="en-US" sz="1800" b="0" i="0" u="none" strike="noStrike" baseline="0" dirty="0">
              <a:solidFill>
                <a:srgbClr val="000000"/>
              </a:solidFill>
              <a:latin typeface="Arial" panose="020B0604020202020204" pitchFamily="34" charset="0"/>
              <a:cs typeface="Arial"/>
            </a:endParaRPr>
          </a:p>
          <a:p>
            <a:endParaRPr lang="en-US" kern="0" dirty="0">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b="1" kern="100" dirty="0">
                <a:effectLst/>
                <a:latin typeface="Arial"/>
                <a:ea typeface="Calibri"/>
                <a:cs typeface="Times New Roman"/>
              </a:rPr>
              <a:t>Aim 1: Technology watch(es) will be used to assess current and upcoming technologies with high technology readiness levels, and techniques to help </a:t>
            </a:r>
            <a:r>
              <a:rPr lang="en-US" b="1" u="sng" kern="100" dirty="0">
                <a:effectLst/>
                <a:latin typeface="Arial"/>
                <a:ea typeface="Calibri"/>
                <a:cs typeface="Times New Roman"/>
              </a:rPr>
              <a:t>identify and develop actionable cancer, CVD, and CNS biomarkers</a:t>
            </a:r>
          </a:p>
          <a:p>
            <a:pPr algn="just">
              <a:lnSpc>
                <a:spcPct val="107000"/>
              </a:lnSpc>
              <a:spcAft>
                <a:spcPts val="800"/>
              </a:spcAft>
            </a:pPr>
            <a:r>
              <a:rPr lang="en-US" b="1" kern="100" dirty="0">
                <a:latin typeface="Arial"/>
                <a:ea typeface="Calibri"/>
                <a:cs typeface="Arial"/>
              </a:rPr>
              <a:t>Deliverables:</a:t>
            </a:r>
            <a:endParaRPr lang="en-US" kern="100" dirty="0">
              <a:latin typeface="Arial"/>
              <a:ea typeface="Calibri"/>
              <a:cs typeface="Arial"/>
            </a:endParaRPr>
          </a:p>
          <a:p>
            <a:pPr marL="342900" indent="-342900" algn="just">
              <a:lnSpc>
                <a:spcPct val="107000"/>
              </a:lnSpc>
              <a:buFont typeface="Symbol,Sans-Serif"/>
              <a:buChar char=""/>
            </a:pPr>
            <a:r>
              <a:rPr lang="en-US" kern="100" dirty="0">
                <a:latin typeface="Arial"/>
                <a:ea typeface="Calibri"/>
                <a:cs typeface="Arial"/>
              </a:rPr>
              <a:t>Valid, actionable, and robust biomarkers of cancer, CVD, and/or CNS decrements</a:t>
            </a:r>
          </a:p>
          <a:p>
            <a:pPr marL="342900" indent="-342900" algn="just">
              <a:lnSpc>
                <a:spcPct val="107000"/>
              </a:lnSpc>
              <a:buFont typeface="Symbol,Sans-Serif"/>
              <a:buChar char=""/>
            </a:pPr>
            <a:r>
              <a:rPr lang="en-US" kern="100" dirty="0">
                <a:latin typeface="Arial"/>
                <a:ea typeface="Calibri"/>
                <a:cs typeface="Arial"/>
              </a:rPr>
              <a:t>Recommendations and incorporation of MCED into SRE-initiated clinical studies on long-term health</a:t>
            </a:r>
          </a:p>
          <a:p>
            <a:pPr marL="342900" indent="-342900" algn="just">
              <a:lnSpc>
                <a:spcPct val="107000"/>
              </a:lnSpc>
              <a:buFont typeface="Symbol,Sans-Serif"/>
              <a:buChar char=""/>
            </a:pPr>
            <a:r>
              <a:rPr lang="en-US" kern="100" dirty="0">
                <a:latin typeface="Arial"/>
                <a:ea typeface="Calibri"/>
                <a:cs typeface="Arial"/>
              </a:rPr>
              <a:t>Recommendations to clinical practice guidelines</a:t>
            </a:r>
          </a:p>
        </p:txBody>
      </p:sp>
      <p:sp>
        <p:nvSpPr>
          <p:cNvPr id="6" name="Title 1">
            <a:extLst>
              <a:ext uri="{FF2B5EF4-FFF2-40B4-BE49-F238E27FC236}">
                <a16:creationId xmlns:a16="http://schemas.microsoft.com/office/drawing/2014/main" id="{B8573006-32CD-2F4F-F6D8-3579D5A07B24}"/>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900" dirty="0">
                <a:latin typeface="Arial"/>
                <a:ea typeface="ヒラギノ角ゴ Pro W3"/>
                <a:cs typeface="Arial"/>
              </a:rPr>
              <a:t> </a:t>
            </a:r>
            <a:br>
              <a:rPr lang="en-US" sz="900" dirty="0">
                <a:latin typeface="Arial"/>
                <a:ea typeface="ヒラギノ角ゴ Pro W3"/>
                <a:cs typeface="Arial"/>
              </a:rPr>
            </a:br>
            <a:r>
              <a:rPr lang="en-US" sz="1800" dirty="0">
                <a:latin typeface="Arial"/>
                <a:ea typeface="ヒラギノ角ゴ Pro W3"/>
                <a:cs typeface="Arial"/>
              </a:rPr>
              <a:t>Identify early surrogate biomarkers that correlate with cancer, pre-malignancy, or the hallmarks of cancer</a:t>
            </a:r>
            <a:endParaRPr lang="en-US" sz="1800" b="0" dirty="0">
              <a:solidFill>
                <a:srgbClr val="000000"/>
              </a:solidFill>
              <a:latin typeface="Arial"/>
              <a:ea typeface="ヒラギノ角ゴ Pro W3"/>
              <a:cs typeface="Arial"/>
            </a:endParaRPr>
          </a:p>
        </p:txBody>
      </p:sp>
      <p:sp>
        <p:nvSpPr>
          <p:cNvPr id="2" name="Slide Number Placeholder 1">
            <a:extLst>
              <a:ext uri="{FF2B5EF4-FFF2-40B4-BE49-F238E27FC236}">
                <a16:creationId xmlns:a16="http://schemas.microsoft.com/office/drawing/2014/main" id="{41A50AFF-421C-C57E-6B54-C6D91988AECB}"/>
              </a:ext>
            </a:extLst>
          </p:cNvPr>
          <p:cNvSpPr>
            <a:spLocks noGrp="1"/>
          </p:cNvSpPr>
          <p:nvPr>
            <p:ph type="sldNum" sz="quarter" idx="10"/>
          </p:nvPr>
        </p:nvSpPr>
        <p:spPr/>
        <p:txBody>
          <a:bodyPr/>
          <a:lstStyle/>
          <a:p>
            <a:pPr>
              <a:defRPr/>
            </a:pPr>
            <a:fld id="{A587C384-89D6-8141-B091-9776852F31EF}" type="slidenum">
              <a:rPr lang="en-US" altLang="x-none"/>
              <a:pPr>
                <a:defRPr/>
              </a:pPr>
              <a:t>30</a:t>
            </a:fld>
            <a:endParaRPr lang="en-US"/>
          </a:p>
        </p:txBody>
      </p:sp>
      <p:pic>
        <p:nvPicPr>
          <p:cNvPr id="3" name="Picture 2" descr="Types of cancer diagnosis: The possibilities of liquid biopsy">
            <a:extLst>
              <a:ext uri="{FF2B5EF4-FFF2-40B4-BE49-F238E27FC236}">
                <a16:creationId xmlns:a16="http://schemas.microsoft.com/office/drawing/2014/main" id="{192C853D-1C71-C21D-7366-B95DE50C20C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82287" y="938136"/>
            <a:ext cx="5980645" cy="5783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08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2" y="957702"/>
            <a:ext cx="4076743" cy="546652"/>
          </a:xfrm>
          <a:prstGeom prst="rect">
            <a:avLst/>
          </a:prstGeom>
          <a:solidFill>
            <a:srgbClr val="FFB81C"/>
          </a:solidFill>
        </p:spPr>
        <p:txBody>
          <a:bodyPr vert="horz" wrap="square" lIns="457200" tIns="0" rIns="0" bIns="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mn-lt"/>
                <a:ea typeface="Kalinga" charset="0"/>
                <a:cs typeface="Kalinga" charset="0"/>
              </a:rPr>
              <a:t>Yet-2: </a:t>
            </a:r>
            <a:r>
              <a:rPr lang="en-US" sz="3000" b="1" err="1">
                <a:solidFill>
                  <a:schemeClr val="bg1"/>
                </a:solidFill>
                <a:latin typeface="+mn-lt"/>
                <a:ea typeface="Kalinga" charset="0"/>
                <a:cs typeface="Kalinga" charset="0"/>
              </a:rPr>
              <a:t>SolutionScape</a:t>
            </a:r>
            <a:r>
              <a:rPr lang="en-US" sz="3000" b="1">
                <a:solidFill>
                  <a:schemeClr val="bg1"/>
                </a:solidFill>
                <a:latin typeface="+mn-lt"/>
                <a:ea typeface="Kalinga" charset="0"/>
                <a:cs typeface="Kalinga" charset="0"/>
              </a:rPr>
              <a:t> - 2021</a:t>
            </a:r>
          </a:p>
        </p:txBody>
      </p:sp>
      <p:sp>
        <p:nvSpPr>
          <p:cNvPr id="2" name="Slide Number Placeholder 1"/>
          <p:cNvSpPr>
            <a:spLocks noGrp="1"/>
          </p:cNvSpPr>
          <p:nvPr>
            <p:ph type="sldNum" sz="quarter" idx="12"/>
          </p:nvPr>
        </p:nvSpPr>
        <p:spPr>
          <a:xfrm>
            <a:off x="8610600" y="6356350"/>
            <a:ext cx="2743200" cy="365125"/>
          </a:xfrm>
          <a:prstGeom prst="rect">
            <a:avLst/>
          </a:prstGeom>
        </p:spPr>
        <p:txBody>
          <a:bodyPr/>
          <a:lstStyle/>
          <a:p>
            <a:fld id="{7CF93EF0-9820-8147-9290-50DFD2811460}" type="slidenum">
              <a:rPr lang="en-US" smtClean="0"/>
              <a:t>31</a:t>
            </a:fld>
            <a:endParaRPr lang="en-US"/>
          </a:p>
        </p:txBody>
      </p:sp>
      <p:pic>
        <p:nvPicPr>
          <p:cNvPr id="17" name="Picture 16">
            <a:extLst>
              <a:ext uri="{FF2B5EF4-FFF2-40B4-BE49-F238E27FC236}">
                <a16:creationId xmlns:a16="http://schemas.microsoft.com/office/drawing/2014/main" id="{CFED70C0-523A-4372-9EFD-06CB3AED53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9905" y="6402680"/>
            <a:ext cx="558295" cy="300758"/>
          </a:xfrm>
          <a:prstGeom prst="rect">
            <a:avLst/>
          </a:prstGeom>
        </p:spPr>
      </p:pic>
      <p:graphicFrame>
        <p:nvGraphicFramePr>
          <p:cNvPr id="9" name="Diagram 8">
            <a:extLst>
              <a:ext uri="{FF2B5EF4-FFF2-40B4-BE49-F238E27FC236}">
                <a16:creationId xmlns:a16="http://schemas.microsoft.com/office/drawing/2014/main" id="{0587455B-7A18-41D6-9234-5D399098F10F}"/>
              </a:ext>
            </a:extLst>
          </p:cNvPr>
          <p:cNvGraphicFramePr/>
          <p:nvPr/>
        </p:nvGraphicFramePr>
        <p:xfrm>
          <a:off x="304799" y="1064456"/>
          <a:ext cx="11644545" cy="52546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ounded Rectangle 15">
            <a:extLst>
              <a:ext uri="{FF2B5EF4-FFF2-40B4-BE49-F238E27FC236}">
                <a16:creationId xmlns:a16="http://schemas.microsoft.com/office/drawing/2014/main" id="{914A83D9-E806-4184-AEDA-5CE6840BAB33}"/>
              </a:ext>
            </a:extLst>
          </p:cNvPr>
          <p:cNvSpPr/>
          <p:nvPr/>
        </p:nvSpPr>
        <p:spPr>
          <a:xfrm>
            <a:off x="9330249" y="5063636"/>
            <a:ext cx="1205835" cy="550258"/>
          </a:xfrm>
          <a:prstGeom prst="roundRect">
            <a:avLst/>
          </a:prstGeom>
          <a:solidFill>
            <a:srgbClr val="8AD1F1"/>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New</a:t>
            </a:r>
          </a:p>
        </p:txBody>
      </p:sp>
      <p:sp>
        <p:nvSpPr>
          <p:cNvPr id="12" name="Rounded Rectangle 17">
            <a:extLst>
              <a:ext uri="{FF2B5EF4-FFF2-40B4-BE49-F238E27FC236}">
                <a16:creationId xmlns:a16="http://schemas.microsoft.com/office/drawing/2014/main" id="{5670CD7F-1A64-437F-A825-64165AEBB210}"/>
              </a:ext>
            </a:extLst>
          </p:cNvPr>
          <p:cNvSpPr/>
          <p:nvPr/>
        </p:nvSpPr>
        <p:spPr>
          <a:xfrm>
            <a:off x="10565826" y="5063636"/>
            <a:ext cx="1205835" cy="550258"/>
          </a:xfrm>
          <a:prstGeom prst="roundRect">
            <a:avLst/>
          </a:prstGeom>
          <a:solidFill>
            <a:srgbClr val="92D050"/>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Highly Interesting “A”</a:t>
            </a:r>
          </a:p>
        </p:txBody>
      </p:sp>
      <p:sp>
        <p:nvSpPr>
          <p:cNvPr id="13" name="Rounded Rectangle 18">
            <a:extLst>
              <a:ext uri="{FF2B5EF4-FFF2-40B4-BE49-F238E27FC236}">
                <a16:creationId xmlns:a16="http://schemas.microsoft.com/office/drawing/2014/main" id="{1F0A615F-1BAB-4747-B46C-7DFF10F90073}"/>
              </a:ext>
            </a:extLst>
          </p:cNvPr>
          <p:cNvSpPr/>
          <p:nvPr/>
        </p:nvSpPr>
        <p:spPr>
          <a:xfrm>
            <a:off x="10565826" y="5647611"/>
            <a:ext cx="1205835" cy="550258"/>
          </a:xfrm>
          <a:prstGeom prst="roundRect">
            <a:avLst/>
          </a:prstGeom>
          <a:no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cs typeface="Kalinga" panose="02000600000000000000" pitchFamily="2" charset="0"/>
              </a:rPr>
              <a:t>On Hold/ Rejected “C”</a:t>
            </a:r>
          </a:p>
        </p:txBody>
      </p:sp>
      <p:sp>
        <p:nvSpPr>
          <p:cNvPr id="15" name="Rounded Rectangle 15">
            <a:extLst>
              <a:ext uri="{FF2B5EF4-FFF2-40B4-BE49-F238E27FC236}">
                <a16:creationId xmlns:a16="http://schemas.microsoft.com/office/drawing/2014/main" id="{57A6C9F7-22E1-46DA-8AA5-8C1F5D90A1B1}"/>
              </a:ext>
            </a:extLst>
          </p:cNvPr>
          <p:cNvSpPr/>
          <p:nvPr/>
        </p:nvSpPr>
        <p:spPr>
          <a:xfrm>
            <a:off x="9330249" y="5647611"/>
            <a:ext cx="1205835" cy="550258"/>
          </a:xfrm>
          <a:prstGeom prst="roundRect">
            <a:avLst/>
          </a:prstGeom>
          <a:solidFill>
            <a:srgbClr val="FFB81C"/>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Interesting “B”</a:t>
            </a:r>
          </a:p>
        </p:txBody>
      </p:sp>
      <p:sp>
        <p:nvSpPr>
          <p:cNvPr id="3" name="Rounded Rectangle 15">
            <a:extLst>
              <a:ext uri="{FF2B5EF4-FFF2-40B4-BE49-F238E27FC236}">
                <a16:creationId xmlns:a16="http://schemas.microsoft.com/office/drawing/2014/main" id="{0D266AD8-8C88-D30C-0C09-3E6166064B61}"/>
              </a:ext>
            </a:extLst>
          </p:cNvPr>
          <p:cNvSpPr/>
          <p:nvPr/>
        </p:nvSpPr>
        <p:spPr>
          <a:xfrm>
            <a:off x="1566557" y="5922740"/>
            <a:ext cx="910667" cy="415564"/>
          </a:xfrm>
          <a:prstGeom prst="roundRect">
            <a:avLst/>
          </a:prstGeom>
          <a:solidFill>
            <a:srgbClr val="8AD1F1"/>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Harbinger MSK</a:t>
            </a:r>
          </a:p>
        </p:txBody>
      </p:sp>
      <p:sp>
        <p:nvSpPr>
          <p:cNvPr id="169" name="Title 1">
            <a:extLst>
              <a:ext uri="{FF2B5EF4-FFF2-40B4-BE49-F238E27FC236}">
                <a16:creationId xmlns:a16="http://schemas.microsoft.com/office/drawing/2014/main" id="{975DE9AA-33A2-4AC2-EEEB-259574471091}"/>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Research Emphasis 2, Task 2:</a:t>
            </a:r>
          </a:p>
          <a:p>
            <a:r>
              <a:rPr lang="en-US" altLang="en-US" sz="2400">
                <a:latin typeface="Arial"/>
                <a:ea typeface="ヒラギノ角ゴ Pro W3"/>
                <a:cs typeface="Arial"/>
              </a:rPr>
              <a:t>YET2 Insights and Observations</a:t>
            </a:r>
            <a:endParaRPr lang="en-US" sz="2400"/>
          </a:p>
        </p:txBody>
      </p:sp>
    </p:spTree>
    <p:extLst>
      <p:ext uri="{BB962C8B-B14F-4D97-AF65-F5344CB8AC3E}">
        <p14:creationId xmlns:p14="http://schemas.microsoft.com/office/powerpoint/2010/main" val="3201718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BA3A25F-D928-01EC-B725-436D86A0A0D9}"/>
              </a:ext>
            </a:extLst>
          </p:cNvPr>
          <p:cNvPicPr>
            <a:picLocks noChangeAspect="1"/>
          </p:cNvPicPr>
          <p:nvPr/>
        </p:nvPicPr>
        <p:blipFill>
          <a:blip r:embed="rId3"/>
          <a:stretch>
            <a:fillRect/>
          </a:stretch>
        </p:blipFill>
        <p:spPr>
          <a:xfrm>
            <a:off x="533422" y="1535934"/>
            <a:ext cx="6090898" cy="3653703"/>
          </a:xfrm>
          <a:prstGeom prst="rect">
            <a:avLst/>
          </a:prstGeom>
        </p:spPr>
      </p:pic>
      <p:sp>
        <p:nvSpPr>
          <p:cNvPr id="19" name="Title 1">
            <a:extLst>
              <a:ext uri="{FF2B5EF4-FFF2-40B4-BE49-F238E27FC236}">
                <a16:creationId xmlns:a16="http://schemas.microsoft.com/office/drawing/2014/main" id="{ACE85FF9-F229-A9A6-0CE9-484DECB91B26}"/>
              </a:ext>
            </a:extLst>
          </p:cNvPr>
          <p:cNvSpPr txBox="1">
            <a:spLocks/>
          </p:cNvSpPr>
          <p:nvPr/>
        </p:nvSpPr>
        <p:spPr>
          <a:xfrm>
            <a:off x="-5381" y="852658"/>
            <a:ext cx="10670582" cy="533620"/>
          </a:xfrm>
          <a:prstGeom prst="rect">
            <a:avLst/>
          </a:prstGeom>
          <a:noFill/>
        </p:spPr>
        <p:txBody>
          <a:bodyPr vert="horz" wrap="square" lIns="144000" tIns="90000" rIns="91440" bIns="0" anchor="t">
            <a:normAutofit fontScale="97500"/>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500">
                <a:solidFill>
                  <a:srgbClr val="0000FD"/>
                </a:solidFill>
                <a:latin typeface="Arial"/>
                <a:ea typeface="Kalinga" charset="0"/>
                <a:cs typeface="Kalinga"/>
              </a:rPr>
              <a:t>Multi-Cancer Early Detection – GRAIL Galleri Test</a:t>
            </a:r>
            <a:endParaRPr lang="en-US" sz="2100">
              <a:latin typeface="Arial"/>
            </a:endParaRPr>
          </a:p>
        </p:txBody>
      </p:sp>
      <p:sp>
        <p:nvSpPr>
          <p:cNvPr id="23" name="TextBox 22">
            <a:extLst>
              <a:ext uri="{FF2B5EF4-FFF2-40B4-BE49-F238E27FC236}">
                <a16:creationId xmlns:a16="http://schemas.microsoft.com/office/drawing/2014/main" id="{C61B3E5D-E5FB-C694-BAAB-5A4FD8A1758F}"/>
              </a:ext>
            </a:extLst>
          </p:cNvPr>
          <p:cNvSpPr txBox="1"/>
          <p:nvPr/>
        </p:nvSpPr>
        <p:spPr>
          <a:xfrm>
            <a:off x="8345532" y="6208658"/>
            <a:ext cx="4748294" cy="523220"/>
          </a:xfrm>
          <a:prstGeom prst="rect">
            <a:avLst/>
          </a:prstGeom>
          <a:noFill/>
        </p:spPr>
        <p:txBody>
          <a:bodyPr wrap="square" lIns="91440" tIns="45720" rIns="91440" bIns="45720" anchor="t">
            <a:spAutoFit/>
          </a:bodyPr>
          <a:lstStyle/>
          <a:p>
            <a:pPr algn="l"/>
            <a:endParaRPr lang="en-US" sz="1400" b="0" u="none" strike="noStrike" baseline="0">
              <a:solidFill>
                <a:srgbClr val="000000"/>
              </a:solidFill>
              <a:latin typeface="Arial"/>
              <a:cs typeface="Arial"/>
            </a:endParaRPr>
          </a:p>
          <a:p>
            <a:pPr marR="3175" algn="l"/>
            <a:r>
              <a:rPr lang="fr-FR" sz="1400" b="0" u="none" strike="noStrike" baseline="0">
                <a:latin typeface="Arial"/>
                <a:cs typeface="Arial"/>
              </a:rPr>
              <a:t>Chen et al., Clin Cancer </a:t>
            </a:r>
            <a:r>
              <a:rPr lang="fr-FR" sz="1400" b="0" u="none" strike="noStrike" baseline="0" err="1">
                <a:latin typeface="Arial"/>
                <a:cs typeface="Arial"/>
              </a:rPr>
              <a:t>Res</a:t>
            </a:r>
            <a:r>
              <a:rPr lang="fr-FR" sz="1400" b="0" u="none" strike="noStrike" baseline="0">
                <a:latin typeface="Arial"/>
                <a:cs typeface="Arial"/>
              </a:rPr>
              <a:t> 27:4221, 2021 </a:t>
            </a:r>
            <a:endParaRPr lang="en-US" sz="1400">
              <a:latin typeface="Arial"/>
              <a:cs typeface="Arial"/>
            </a:endParaRPr>
          </a:p>
        </p:txBody>
      </p:sp>
      <p:sp>
        <p:nvSpPr>
          <p:cNvPr id="2" name="TextBox 1">
            <a:extLst>
              <a:ext uri="{FF2B5EF4-FFF2-40B4-BE49-F238E27FC236}">
                <a16:creationId xmlns:a16="http://schemas.microsoft.com/office/drawing/2014/main" id="{79488FEF-04B8-DE52-64D7-97DB05582093}"/>
              </a:ext>
            </a:extLst>
          </p:cNvPr>
          <p:cNvSpPr txBox="1"/>
          <p:nvPr/>
        </p:nvSpPr>
        <p:spPr>
          <a:xfrm>
            <a:off x="3646" y="5339790"/>
            <a:ext cx="6846843" cy="1754326"/>
          </a:xfrm>
          <a:prstGeom prst="rect">
            <a:avLst/>
          </a:prstGeom>
          <a:noFill/>
        </p:spPr>
        <p:txBody>
          <a:bodyPr wrap="square" lIns="91440" tIns="45720" rIns="91440" bIns="45720" rtlCol="0" anchor="t">
            <a:spAutoFit/>
          </a:bodyPr>
          <a:lstStyle/>
          <a:p>
            <a:r>
              <a:rPr lang="en-US" b="1">
                <a:solidFill>
                  <a:srgbClr val="0000FD"/>
                </a:solidFill>
                <a:latin typeface="Arial"/>
                <a:cs typeface="Arial"/>
              </a:rPr>
              <a:t>Purpose of Study:</a:t>
            </a:r>
          </a:p>
          <a:p>
            <a:pPr marL="340995" lvl="1" indent="-225425">
              <a:buFont typeface="Arial" panose="020B0604020202020204" pitchFamily="34" charset="0"/>
              <a:buChar char="•"/>
            </a:pPr>
            <a:r>
              <a:rPr lang="en-US">
                <a:latin typeface="Arial"/>
                <a:cs typeface="Arial"/>
              </a:rPr>
              <a:t>Captures measures of anxiety, acceptance/satisfaction with test</a:t>
            </a:r>
          </a:p>
          <a:p>
            <a:pPr marL="340995" lvl="1" indent="-225425">
              <a:buFont typeface="Arial" panose="020B0604020202020204" pitchFamily="34" charset="0"/>
              <a:buChar char="•"/>
            </a:pPr>
            <a:r>
              <a:rPr lang="en-US">
                <a:latin typeface="Arial"/>
                <a:cs typeface="Arial"/>
              </a:rPr>
              <a:t>Process testbed for incorporation into the astronaut corps</a:t>
            </a:r>
          </a:p>
          <a:p>
            <a:pPr marL="340995" lvl="1" indent="-225425">
              <a:buFont typeface="Arial" panose="020B0604020202020204" pitchFamily="34" charset="0"/>
              <a:buChar char="•"/>
            </a:pPr>
            <a:r>
              <a:rPr lang="en-US">
                <a:latin typeface="Arial"/>
                <a:cs typeface="Arial"/>
              </a:rPr>
              <a:t>Socialize test</a:t>
            </a:r>
          </a:p>
          <a:p>
            <a:pPr marL="285750" indent="-285750">
              <a:buFont typeface="Arial" panose="020B0604020202020204" pitchFamily="34" charset="0"/>
              <a:buChar char="•"/>
            </a:pPr>
            <a:endParaRPr lang="en-US">
              <a:solidFill>
                <a:srgbClr val="0000FD"/>
              </a:solidFill>
              <a:latin typeface="Arial"/>
              <a:cs typeface="Arial"/>
            </a:endParaRPr>
          </a:p>
        </p:txBody>
      </p:sp>
      <p:sp>
        <p:nvSpPr>
          <p:cNvPr id="4" name="Title 1">
            <a:extLst>
              <a:ext uri="{FF2B5EF4-FFF2-40B4-BE49-F238E27FC236}">
                <a16:creationId xmlns:a16="http://schemas.microsoft.com/office/drawing/2014/main" id="{CFE47E19-8DDF-C4C7-C4B6-5FF36EDD71D0}"/>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Research Emphasis 4, Task 1: </a:t>
            </a:r>
            <a:endParaRPr lang="en-US" sz="2000" dirty="0"/>
          </a:p>
          <a:p>
            <a:r>
              <a:rPr lang="en-US" sz="1800" dirty="0">
                <a:latin typeface="Arial"/>
                <a:ea typeface="ヒラギノ角ゴ Pro W3"/>
                <a:cs typeface="Arial"/>
              </a:rPr>
              <a:t>Identify and/or develop monitoring tools to support spaceflight research, long-term health surveillance, and countermeasure implementation</a:t>
            </a:r>
            <a:endParaRPr lang="en-US" sz="1800" dirty="0"/>
          </a:p>
        </p:txBody>
      </p:sp>
      <p:sp>
        <p:nvSpPr>
          <p:cNvPr id="3" name="Slide Number Placeholder 2">
            <a:extLst>
              <a:ext uri="{FF2B5EF4-FFF2-40B4-BE49-F238E27FC236}">
                <a16:creationId xmlns:a16="http://schemas.microsoft.com/office/drawing/2014/main" id="{AEFD30B3-7DF2-D9E8-2C5C-DA41FFA41D52}"/>
              </a:ext>
            </a:extLst>
          </p:cNvPr>
          <p:cNvSpPr>
            <a:spLocks noGrp="1"/>
          </p:cNvSpPr>
          <p:nvPr>
            <p:ph type="sldNum" sz="quarter" idx="12"/>
          </p:nvPr>
        </p:nvSpPr>
        <p:spPr/>
        <p:txBody>
          <a:bodyPr/>
          <a:lstStyle/>
          <a:p>
            <a:fld id="{6D3ACF3B-4A73-463E-A8D6-08F4A16133AF}" type="slidenum">
              <a:rPr lang="en-US" smtClean="0"/>
              <a:t>32</a:t>
            </a:fld>
            <a:endParaRPr lang="en-US"/>
          </a:p>
        </p:txBody>
      </p:sp>
      <p:pic>
        <p:nvPicPr>
          <p:cNvPr id="5" name="Picture 4" descr="GRAIL's (GRAL) Galleri Progresses While Back In Accumulation Levels | Seeking Alpha">
            <a:extLst>
              <a:ext uri="{FF2B5EF4-FFF2-40B4-BE49-F238E27FC236}">
                <a16:creationId xmlns:a16="http://schemas.microsoft.com/office/drawing/2014/main" id="{A03C9517-EFD2-742B-0E97-B47F3162AE96}"/>
              </a:ext>
            </a:extLst>
          </p:cNvPr>
          <p:cNvPicPr>
            <a:picLocks noChangeAspect="1"/>
          </p:cNvPicPr>
          <p:nvPr/>
        </p:nvPicPr>
        <p:blipFill>
          <a:blip r:embed="rId4"/>
          <a:stretch>
            <a:fillRect/>
          </a:stretch>
        </p:blipFill>
        <p:spPr>
          <a:xfrm>
            <a:off x="6847205" y="1534795"/>
            <a:ext cx="5152390" cy="4580890"/>
          </a:xfrm>
          <a:prstGeom prst="rect">
            <a:avLst/>
          </a:prstGeom>
        </p:spPr>
      </p:pic>
    </p:spTree>
    <p:extLst>
      <p:ext uri="{BB962C8B-B14F-4D97-AF65-F5344CB8AC3E}">
        <p14:creationId xmlns:p14="http://schemas.microsoft.com/office/powerpoint/2010/main" val="3032611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BF19DCB-5AE0-731C-662A-D4073283D56B}"/>
              </a:ext>
            </a:extLst>
          </p:cNvPr>
          <p:cNvSpPr txBox="1"/>
          <p:nvPr/>
        </p:nvSpPr>
        <p:spPr>
          <a:xfrm>
            <a:off x="39866" y="881965"/>
            <a:ext cx="12112267" cy="5943487"/>
          </a:xfrm>
          <a:prstGeom prst="rect">
            <a:avLst/>
          </a:prstGeom>
          <a:noFill/>
        </p:spPr>
        <p:txBody>
          <a:bodyPr wrap="square" lIns="91440" tIns="45720" rIns="91440" bIns="45720" anchor="t">
            <a:spAutoFit/>
          </a:bodyPr>
          <a:lstStyle/>
          <a:p>
            <a:r>
              <a:rPr lang="en-US" b="1">
                <a:solidFill>
                  <a:srgbClr val="0000FD"/>
                </a:solidFill>
                <a:effectLst/>
                <a:latin typeface="Arial"/>
                <a:ea typeface="Calibri"/>
                <a:cs typeface="Arial"/>
              </a:rPr>
              <a:t>Task 3: Space radiation exposure and risk mediated by clonal hematopoiesis</a:t>
            </a:r>
          </a:p>
          <a:p>
            <a:endParaRPr lang="en-US" b="1">
              <a:solidFill>
                <a:srgbClr val="0033CC"/>
              </a:solidFill>
              <a:latin typeface="Arial" panose="020B0604020202020204" pitchFamily="34" charset="0"/>
              <a:ea typeface="Calibri" panose="020F0502020204030204" pitchFamily="34" charset="0"/>
              <a:cs typeface="Arial" panose="020B0604020202020204" pitchFamily="34" charset="0"/>
            </a:endParaRPr>
          </a:p>
          <a:p>
            <a:r>
              <a:rPr lang="en-US" b="1" kern="100">
                <a:solidFill>
                  <a:srgbClr val="0000FD"/>
                </a:solidFill>
                <a:effectLst/>
                <a:latin typeface="Arial"/>
                <a:ea typeface="Calibri"/>
                <a:cs typeface="Arial"/>
              </a:rPr>
              <a:t>POP: </a:t>
            </a:r>
            <a:r>
              <a:rPr lang="en-US" kern="100">
                <a:solidFill>
                  <a:srgbClr val="000000"/>
                </a:solidFill>
                <a:effectLst/>
                <a:latin typeface="Arial"/>
                <a:ea typeface="Calibri"/>
                <a:cs typeface="Arial"/>
              </a:rPr>
              <a:t>2020 </a:t>
            </a:r>
            <a:r>
              <a:rPr lang="en-US" b="0" i="0" u="none" strike="noStrike" baseline="0">
                <a:solidFill>
                  <a:srgbClr val="000000"/>
                </a:solidFill>
                <a:latin typeface="Arial"/>
                <a:cs typeface="Arial"/>
              </a:rPr>
              <a:t>– 2027</a:t>
            </a:r>
          </a:p>
          <a:p>
            <a:endParaRPr lang="en-US" kern="0">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kern="100">
                <a:effectLst/>
                <a:latin typeface="Arial"/>
                <a:ea typeface="Calibri"/>
                <a:cs typeface="Times New Roman"/>
              </a:rPr>
              <a:t>A novel murine adoptive bone marrow transfer approach, will be developed in the applicants’ labs, to model clonal hematopoiesis induced by somatic mutations in TET2, DNMT3A, TP53 and PPM1D. Experiments will examine the consequences of simulated GCR and SPE on: </a:t>
            </a:r>
          </a:p>
          <a:p>
            <a:pPr marL="0" marR="0" algn="just">
              <a:lnSpc>
                <a:spcPct val="107000"/>
              </a:lnSpc>
              <a:spcBef>
                <a:spcPts val="0"/>
              </a:spcBef>
              <a:spcAft>
                <a:spcPts val="800"/>
              </a:spcAft>
            </a:pPr>
            <a:r>
              <a:rPr lang="en-US" b="1" kern="100">
                <a:effectLst/>
                <a:latin typeface="Arial"/>
                <a:ea typeface="Calibri"/>
                <a:cs typeface="Times New Roman"/>
              </a:rPr>
              <a:t>Aim 1: the rates of hematologic clone expansion. </a:t>
            </a:r>
            <a:endParaRPr lang="en-US" b="1" kern="100">
              <a:latin typeface="Arial"/>
              <a:ea typeface="Calibri"/>
              <a:cs typeface="Times New Roman"/>
            </a:endParaRPr>
          </a:p>
          <a:p>
            <a:pPr marL="0" marR="0" algn="just">
              <a:lnSpc>
                <a:spcPct val="107000"/>
              </a:lnSpc>
              <a:spcBef>
                <a:spcPts val="0"/>
              </a:spcBef>
              <a:spcAft>
                <a:spcPts val="800"/>
              </a:spcAft>
            </a:pPr>
            <a:r>
              <a:rPr lang="en-US" b="1" kern="100">
                <a:effectLst/>
                <a:latin typeface="Arial"/>
                <a:ea typeface="Calibri"/>
                <a:cs typeface="Times New Roman"/>
              </a:rPr>
              <a:t>Aim 2: cardiovascular function endpoints. </a:t>
            </a:r>
          </a:p>
          <a:p>
            <a:pPr marL="0" marR="0" algn="just">
              <a:lnSpc>
                <a:spcPct val="107000"/>
              </a:lnSpc>
              <a:spcBef>
                <a:spcPts val="0"/>
              </a:spcBef>
              <a:spcAft>
                <a:spcPts val="800"/>
              </a:spcAft>
            </a:pPr>
            <a:r>
              <a:rPr lang="en-US" b="1" kern="100">
                <a:effectLst/>
                <a:latin typeface="Arial"/>
                <a:ea typeface="Calibri"/>
                <a:cs typeface="Times New Roman"/>
              </a:rPr>
              <a:t>Aim 3: leukemogenic/cancer endpoints. DNMT3A, TET2 TP53 and PPM1D genes were selected for analysis because they represent the most prevalent driver mutations that contribute to “age-associated clonal hematopoiesis” (DNMT3A and TET2) and “therapy-associated clonal hematopoiesis” (TP53 and PPM1D) </a:t>
            </a:r>
          </a:p>
          <a:p>
            <a:pPr algn="just">
              <a:lnSpc>
                <a:spcPct val="107000"/>
              </a:lnSpc>
              <a:spcAft>
                <a:spcPts val="800"/>
              </a:spcAft>
            </a:pPr>
            <a:endParaRPr lang="en-US" b="1" kern="100">
              <a:latin typeface="Arial"/>
              <a:ea typeface="Calibri"/>
              <a:cs typeface="Times New Roman"/>
            </a:endParaRPr>
          </a:p>
          <a:p>
            <a:pPr marL="0" marR="0" algn="just">
              <a:lnSpc>
                <a:spcPct val="107000"/>
              </a:lnSpc>
              <a:spcBef>
                <a:spcPts val="0"/>
              </a:spcBef>
              <a:spcAft>
                <a:spcPts val="800"/>
              </a:spcAft>
            </a:pPr>
            <a:r>
              <a:rPr lang="en-US" b="1" kern="100">
                <a:effectLst/>
                <a:latin typeface="Arial"/>
                <a:ea typeface="Calibri"/>
                <a:cs typeface="Times New Roman"/>
              </a:rPr>
              <a:t>Deliverables:</a:t>
            </a:r>
            <a:endParaRPr lang="en-US"/>
          </a:p>
          <a:p>
            <a:pPr marL="342900" indent="-342900" algn="just">
              <a:lnSpc>
                <a:spcPct val="107000"/>
              </a:lnSpc>
              <a:buFont typeface="Symbol,Sans-Serif" panose="02070309020205020404" pitchFamily="49" charset="0"/>
              <a:buChar char=""/>
            </a:pPr>
            <a:r>
              <a:rPr lang="en-US" kern="100">
                <a:latin typeface="Arial"/>
                <a:ea typeface="Calibri"/>
                <a:cs typeface="Times New Roman"/>
              </a:rPr>
              <a:t>Evidence</a:t>
            </a:r>
            <a:r>
              <a:rPr lang="en-US" kern="100">
                <a:effectLst/>
                <a:latin typeface="Arial"/>
                <a:ea typeface="Calibri"/>
                <a:cs typeface="Times New Roman"/>
              </a:rPr>
              <a:t> regarding whether space radiation exposure can promote clonal hematopoiesis and thereby impact CVD and leukemogenesis in a radiation- and gene-specific manner: These findings will lead to improved health surveillance and better/early detection of CVD and malignancy risks in astronauts who may be clonal hematopoiesis carriers.</a:t>
            </a:r>
            <a:endParaRPr lang="en-US" i="1">
              <a:effectLst/>
              <a:latin typeface="Arial"/>
              <a:ea typeface="Calibri"/>
              <a:cs typeface="Times New Roman"/>
            </a:endParaRPr>
          </a:p>
        </p:txBody>
      </p:sp>
      <p:sp>
        <p:nvSpPr>
          <p:cNvPr id="5" name="Title 1">
            <a:extLst>
              <a:ext uri="{FF2B5EF4-FFF2-40B4-BE49-F238E27FC236}">
                <a16:creationId xmlns:a16="http://schemas.microsoft.com/office/drawing/2014/main" id="{6B114242-6C7D-5B7F-9BD8-9E15CB3D72F5}"/>
              </a:ext>
            </a:extLst>
          </p:cNvPr>
          <p:cNvSpPr>
            <a:spLocks noGrp="1"/>
          </p:cNvSpPr>
          <p:nvPr>
            <p:ph type="title"/>
          </p:nvPr>
        </p:nvSpPr>
        <p:spPr>
          <a:xfrm>
            <a:off x="756318" y="0"/>
            <a:ext cx="10425710" cy="849314"/>
          </a:xfrm>
        </p:spPr>
        <p:txBody>
          <a:bodyPr lIns="91440" tIns="45720" rIns="91440" bIns="45720" anchor="ctr"/>
          <a:lstStyle/>
          <a:p>
            <a:r>
              <a:rPr lang="en-US" sz="2000">
                <a:latin typeface="Arial"/>
                <a:ea typeface="ヒラギノ角ゴ Pro W3"/>
                <a:cs typeface="Arial"/>
              </a:rPr>
              <a:t>Research Emphasis 2, Task 3:</a:t>
            </a:r>
            <a:r>
              <a:rPr lang="en-US" sz="1600">
                <a:latin typeface="Arial"/>
                <a:ea typeface="ヒラギノ角ゴ Pro W3"/>
                <a:cs typeface="Arial"/>
              </a:rPr>
              <a:t> </a:t>
            </a:r>
            <a:br>
              <a:rPr lang="en-US" sz="1600">
                <a:latin typeface="Arial"/>
                <a:ea typeface="ヒラギノ角ゴ Pro W3"/>
                <a:cs typeface="Arial"/>
              </a:rPr>
            </a:br>
            <a:r>
              <a:rPr lang="en-US" sz="1800">
                <a:latin typeface="Arial"/>
                <a:ea typeface="ヒラギノ角ゴ Pro W3"/>
                <a:cs typeface="Arial"/>
              </a:rPr>
              <a:t>Identify early surrogate biomarkers that correlate with cancer, pre-malignancy, or the hallmarks of cancer</a:t>
            </a:r>
            <a:endParaRPr lang="en-US" sz="1800" b="0">
              <a:solidFill>
                <a:srgbClr val="000000"/>
              </a:solidFill>
              <a:latin typeface="Arial"/>
              <a:ea typeface="ヒラギノ角ゴ Pro W3"/>
              <a:cs typeface="Arial"/>
            </a:endParaRPr>
          </a:p>
        </p:txBody>
      </p:sp>
      <p:sp>
        <p:nvSpPr>
          <p:cNvPr id="2" name="Slide Number Placeholder 1">
            <a:extLst>
              <a:ext uri="{FF2B5EF4-FFF2-40B4-BE49-F238E27FC236}">
                <a16:creationId xmlns:a16="http://schemas.microsoft.com/office/drawing/2014/main" id="{C90F3D0C-0ADD-6904-5153-95A819963241}"/>
              </a:ext>
            </a:extLst>
          </p:cNvPr>
          <p:cNvSpPr>
            <a:spLocks noGrp="1"/>
          </p:cNvSpPr>
          <p:nvPr>
            <p:ph type="sldNum" sz="quarter" idx="10"/>
          </p:nvPr>
        </p:nvSpPr>
        <p:spPr/>
        <p:txBody>
          <a:bodyPr/>
          <a:lstStyle/>
          <a:p>
            <a:pPr>
              <a:defRPr/>
            </a:pPr>
            <a:fld id="{A587C384-89D6-8141-B091-9776852F31EF}" type="slidenum">
              <a:rPr lang="en-US" altLang="x-none"/>
              <a:pPr>
                <a:defRPr/>
              </a:pPr>
              <a:t>33</a:t>
            </a:fld>
            <a:endParaRPr lang="en-US"/>
          </a:p>
        </p:txBody>
      </p:sp>
      <p:pic>
        <p:nvPicPr>
          <p:cNvPr id="3" name="Picture 2">
            <a:extLst>
              <a:ext uri="{FF2B5EF4-FFF2-40B4-BE49-F238E27FC236}">
                <a16:creationId xmlns:a16="http://schemas.microsoft.com/office/drawing/2014/main" id="{17ADF660-C470-7A07-3580-2BD784F53A4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9889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7FE93B9-356D-32A2-E80A-F54C24EC2674}"/>
              </a:ext>
            </a:extLst>
          </p:cNvPr>
          <p:cNvSpPr/>
          <p:nvPr/>
        </p:nvSpPr>
        <p:spPr>
          <a:xfrm>
            <a:off x="46080" y="867263"/>
            <a:ext cx="12145920" cy="1384995"/>
          </a:xfrm>
          <a:prstGeom prst="rect">
            <a:avLst/>
          </a:prstGeom>
        </p:spPr>
        <p:txBody>
          <a:bodyPr wrap="square" lIns="91440" tIns="45720" rIns="91440" bIns="45720" anchor="t">
            <a:spAutoFit/>
          </a:bodyPr>
          <a:lstStyle/>
          <a:p>
            <a:pPr algn="just">
              <a:defRPr/>
            </a:pPr>
            <a:r>
              <a:rPr lang="en-US" sz="1600" b="1" u="sng">
                <a:solidFill>
                  <a:srgbClr val="0000FF"/>
                </a:solidFill>
                <a:latin typeface="Arial"/>
                <a:ea typeface="Malgun Gothic"/>
                <a:cs typeface="Arial"/>
              </a:rPr>
              <a:t>Relevance</a:t>
            </a:r>
            <a:r>
              <a:rPr kumimoji="0" lang="en-US" sz="1600" b="1" i="0" strike="noStrike" kern="1200" cap="none" spc="0" normalizeH="0" baseline="0" noProof="0">
                <a:ln>
                  <a:noFill/>
                </a:ln>
                <a:solidFill>
                  <a:srgbClr val="0000FF"/>
                </a:solidFill>
                <a:effectLst/>
                <a:uLnTx/>
                <a:uFillTx/>
                <a:latin typeface="Arial"/>
                <a:ea typeface="Malgun Gothic"/>
                <a:cs typeface="Arial"/>
              </a:rPr>
              <a:t>:</a:t>
            </a:r>
            <a:r>
              <a:rPr kumimoji="0" lang="en-US" sz="1600" b="1" i="0" strike="noStrike" kern="1200" cap="none" spc="0" normalizeH="0" baseline="0" noProof="0">
                <a:ln>
                  <a:noFill/>
                </a:ln>
                <a:effectLst/>
                <a:uLnTx/>
                <a:uFillTx/>
                <a:latin typeface="Arial"/>
                <a:ea typeface="Malgun Gothic"/>
                <a:cs typeface="Arial"/>
              </a:rPr>
              <a:t> </a:t>
            </a:r>
          </a:p>
          <a:p>
            <a:pPr marL="285750" indent="-285750" algn="just">
              <a:buFont typeface="Wingdings" panose="05000000000000000000" pitchFamily="2" charset="2"/>
              <a:buChar char="§"/>
              <a:defRPr/>
            </a:pPr>
            <a:r>
              <a:rPr kumimoji="0" lang="en-US" sz="1600" i="0" strike="noStrike" kern="1200" cap="none" spc="0" normalizeH="0" baseline="0" noProof="0">
                <a:ln>
                  <a:noFill/>
                </a:ln>
                <a:effectLst/>
                <a:uLnTx/>
                <a:uFillTx/>
                <a:latin typeface="Arial"/>
                <a:ea typeface="Malgun Gothic"/>
                <a:cs typeface="Arial"/>
              </a:rPr>
              <a:t>Studying the effect of radiation on driving clonal hematopoiesis (CHIP), specifically </a:t>
            </a:r>
            <a:r>
              <a:rPr lang="en-US" sz="1600">
                <a:latin typeface="Arial"/>
                <a:ea typeface="Malgun Gothic"/>
                <a:cs typeface="Arial"/>
              </a:rPr>
              <a:t>TP53, PPM1D, TET2, and DNMT3A driver genes due to their association with CVD and cancer.  </a:t>
            </a:r>
          </a:p>
          <a:p>
            <a:pPr marL="285750" indent="-285750" algn="just">
              <a:buFont typeface="Wingdings" panose="05000000000000000000" pitchFamily="2" charset="2"/>
              <a:buChar char="§"/>
              <a:defRPr/>
            </a:pPr>
            <a:r>
              <a:rPr lang="en-US" b="1">
                <a:solidFill>
                  <a:srgbClr val="0000FD"/>
                </a:solidFill>
                <a:latin typeface="Arial"/>
                <a:ea typeface="Malgun Gothic"/>
                <a:cs typeface="Arial"/>
              </a:rPr>
              <a:t>Easily measurable and could inform risk estimates but also post-mission surveillance for both cancer and cardiac.</a:t>
            </a:r>
          </a:p>
        </p:txBody>
      </p:sp>
      <p:sp>
        <p:nvSpPr>
          <p:cNvPr id="6" name="TextBox 5">
            <a:extLst>
              <a:ext uri="{FF2B5EF4-FFF2-40B4-BE49-F238E27FC236}">
                <a16:creationId xmlns:a16="http://schemas.microsoft.com/office/drawing/2014/main" id="{FFDCD121-7B11-E96F-E6AA-580D2BBD16C1}"/>
              </a:ext>
            </a:extLst>
          </p:cNvPr>
          <p:cNvSpPr txBox="1"/>
          <p:nvPr/>
        </p:nvSpPr>
        <p:spPr>
          <a:xfrm>
            <a:off x="166616" y="3741193"/>
            <a:ext cx="12154942" cy="584775"/>
          </a:xfrm>
          <a:prstGeom prst="rect">
            <a:avLst/>
          </a:prstGeom>
          <a:noFill/>
        </p:spPr>
        <p:txBody>
          <a:bodyPr wrap="square" lIns="91440" tIns="45720" rIns="91440" bIns="45720" anchor="t">
            <a:spAutoFit/>
          </a:bodyPr>
          <a:lstStyle/>
          <a:p>
            <a:r>
              <a:rPr lang="en-US" sz="1600" b="1" u="sng">
                <a:solidFill>
                  <a:srgbClr val="0000FF"/>
                </a:solidFill>
                <a:latin typeface="Arial"/>
                <a:ea typeface="Malgun Gothic"/>
                <a:cs typeface="Arial"/>
              </a:rPr>
              <a:t>Observations:</a:t>
            </a:r>
          </a:p>
          <a:p>
            <a:pPr marL="285750" indent="-285750">
              <a:buFont typeface="Arial" panose="020B0604020202020204" pitchFamily="34" charset="0"/>
              <a:buChar char="•"/>
            </a:pPr>
            <a:r>
              <a:rPr lang="en-US" sz="1600">
                <a:latin typeface="Arial"/>
                <a:ea typeface="Malgun Gothic"/>
                <a:cs typeface="Arial"/>
              </a:rPr>
              <a:t>Some forms of clonal hematopoiesis are promoted by space radiation, with striking effects on morbidly and mortality (e.g. TP53)</a:t>
            </a:r>
          </a:p>
        </p:txBody>
      </p:sp>
      <p:sp>
        <p:nvSpPr>
          <p:cNvPr id="5" name="Title 1">
            <a:extLst>
              <a:ext uri="{FF2B5EF4-FFF2-40B4-BE49-F238E27FC236}">
                <a16:creationId xmlns:a16="http://schemas.microsoft.com/office/drawing/2014/main" id="{32590AC3-C11E-454D-4158-ECE6B05AF0C0}"/>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a:latin typeface="Arial"/>
                <a:ea typeface="ヒラギノ角ゴ Pro W3"/>
                <a:cs typeface="Arial"/>
              </a:rPr>
              <a:t>Research Emphasis 2, Task 3:</a:t>
            </a:r>
          </a:p>
          <a:p>
            <a:r>
              <a:rPr lang="en-US" sz="1800">
                <a:latin typeface="Arial"/>
                <a:ea typeface="ヒラギノ角ゴ Pro W3"/>
                <a:cs typeface="Arial"/>
              </a:rPr>
              <a:t>Understanding the sex-specific consequences of ionizing radiation on clonal hematopoiesis. </a:t>
            </a:r>
            <a:r>
              <a:rPr lang="en-US" sz="1800" b="0">
                <a:latin typeface="Arial"/>
                <a:ea typeface="ヒラギノ角ゴ Pro W3"/>
                <a:cs typeface="Arial"/>
              </a:rPr>
              <a:t>PI: Kenneth Walsh, IWS Student Augmentation: Megan Evans</a:t>
            </a:r>
            <a:endParaRPr lang="en-US" sz="1800"/>
          </a:p>
        </p:txBody>
      </p:sp>
      <p:sp>
        <p:nvSpPr>
          <p:cNvPr id="7" name="Slide Number Placeholder 6">
            <a:extLst>
              <a:ext uri="{FF2B5EF4-FFF2-40B4-BE49-F238E27FC236}">
                <a16:creationId xmlns:a16="http://schemas.microsoft.com/office/drawing/2014/main" id="{A1BD5DD3-E531-6325-1E6E-4B1055358EE3}"/>
              </a:ext>
            </a:extLst>
          </p:cNvPr>
          <p:cNvSpPr>
            <a:spLocks noGrp="1"/>
          </p:cNvSpPr>
          <p:nvPr>
            <p:ph type="sldNum" sz="quarter" idx="10"/>
          </p:nvPr>
        </p:nvSpPr>
        <p:spPr/>
        <p:txBody>
          <a:bodyPr/>
          <a:lstStyle/>
          <a:p>
            <a:pPr>
              <a:defRPr/>
            </a:pPr>
            <a:fld id="{A587C384-89D6-8141-B091-9776852F31EF}" type="slidenum">
              <a:rPr lang="en-US" altLang="x-none"/>
              <a:pPr>
                <a:defRPr/>
              </a:pPr>
              <a:t>34</a:t>
            </a:fld>
            <a:endParaRPr lang="en-US"/>
          </a:p>
        </p:txBody>
      </p:sp>
      <p:pic>
        <p:nvPicPr>
          <p:cNvPr id="16" name="Picture 15">
            <a:extLst>
              <a:ext uri="{FF2B5EF4-FFF2-40B4-BE49-F238E27FC236}">
                <a16:creationId xmlns:a16="http://schemas.microsoft.com/office/drawing/2014/main" id="{BB4A24FA-420B-D7BD-2709-5C6D28B36239}"/>
              </a:ext>
            </a:extLst>
          </p:cNvPr>
          <p:cNvPicPr>
            <a:picLocks noChangeAspect="1"/>
          </p:cNvPicPr>
          <p:nvPr/>
        </p:nvPicPr>
        <p:blipFill>
          <a:blip r:embed="rId3"/>
          <a:stretch>
            <a:fillRect/>
          </a:stretch>
        </p:blipFill>
        <p:spPr>
          <a:xfrm>
            <a:off x="2539186" y="2026793"/>
            <a:ext cx="7154851" cy="1961092"/>
          </a:xfrm>
          <a:prstGeom prst="rect">
            <a:avLst/>
          </a:prstGeom>
        </p:spPr>
      </p:pic>
      <p:pic>
        <p:nvPicPr>
          <p:cNvPr id="12" name="Picture 11">
            <a:extLst>
              <a:ext uri="{FF2B5EF4-FFF2-40B4-BE49-F238E27FC236}">
                <a16:creationId xmlns:a16="http://schemas.microsoft.com/office/drawing/2014/main" id="{4A7AD1CC-5B03-B599-B2FB-45B7B499FC6F}"/>
              </a:ext>
            </a:extLst>
          </p:cNvPr>
          <p:cNvPicPr>
            <a:picLocks noChangeAspect="1"/>
          </p:cNvPicPr>
          <p:nvPr/>
        </p:nvPicPr>
        <p:blipFill>
          <a:blip r:embed="rId4"/>
          <a:srcRect b="27342"/>
          <a:stretch/>
        </p:blipFill>
        <p:spPr>
          <a:xfrm>
            <a:off x="1201199" y="4402023"/>
            <a:ext cx="7680532" cy="2240983"/>
          </a:xfrm>
          <a:prstGeom prst="rect">
            <a:avLst/>
          </a:prstGeom>
        </p:spPr>
      </p:pic>
      <p:pic>
        <p:nvPicPr>
          <p:cNvPr id="13" name="Picture 12">
            <a:extLst>
              <a:ext uri="{FF2B5EF4-FFF2-40B4-BE49-F238E27FC236}">
                <a16:creationId xmlns:a16="http://schemas.microsoft.com/office/drawing/2014/main" id="{E1829C57-E13E-8661-C022-8D63B0172BD5}"/>
              </a:ext>
            </a:extLst>
          </p:cNvPr>
          <p:cNvPicPr>
            <a:picLocks noChangeAspect="1"/>
          </p:cNvPicPr>
          <p:nvPr/>
        </p:nvPicPr>
        <p:blipFill>
          <a:blip r:embed="rId5"/>
          <a:srcRect l="6322" t="74758" r="51034"/>
          <a:stretch/>
        </p:blipFill>
        <p:spPr>
          <a:xfrm>
            <a:off x="8881731" y="5230128"/>
            <a:ext cx="2456809" cy="584775"/>
          </a:xfrm>
          <a:prstGeom prst="rect">
            <a:avLst/>
          </a:prstGeom>
        </p:spPr>
      </p:pic>
    </p:spTree>
    <p:extLst>
      <p:ext uri="{BB962C8B-B14F-4D97-AF65-F5344CB8AC3E}">
        <p14:creationId xmlns:p14="http://schemas.microsoft.com/office/powerpoint/2010/main" val="155106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B8193C-DBF2-D687-D8B9-4AB417698F75}"/>
              </a:ext>
            </a:extLst>
          </p:cNvPr>
          <p:cNvSpPr>
            <a:spLocks noGrp="1"/>
          </p:cNvSpPr>
          <p:nvPr>
            <p:ph type="sldNum" sz="quarter" idx="10"/>
          </p:nvPr>
        </p:nvSpPr>
        <p:spPr/>
        <p:txBody>
          <a:bodyPr/>
          <a:lstStyle/>
          <a:p>
            <a:pPr>
              <a:defRPr/>
            </a:pPr>
            <a:fld id="{A587C384-89D6-8141-B091-9776852F31EF}" type="slidenum">
              <a:rPr lang="en-US" altLang="x-none" smtClean="0"/>
              <a:pPr>
                <a:defRPr/>
              </a:pPr>
              <a:t>35</a:t>
            </a:fld>
            <a:endParaRPr lang="en-US" altLang="x-none"/>
          </a:p>
        </p:txBody>
      </p:sp>
      <p:pic>
        <p:nvPicPr>
          <p:cNvPr id="9" name="Content Placeholder 8">
            <a:extLst>
              <a:ext uri="{FF2B5EF4-FFF2-40B4-BE49-F238E27FC236}">
                <a16:creationId xmlns:a16="http://schemas.microsoft.com/office/drawing/2014/main" id="{1D310951-96D1-19EE-C45C-470617B82352}"/>
              </a:ext>
            </a:extLst>
          </p:cNvPr>
          <p:cNvPicPr>
            <a:picLocks noGrp="1" noChangeAspect="1"/>
          </p:cNvPicPr>
          <p:nvPr>
            <p:ph idx="1"/>
          </p:nvPr>
        </p:nvPicPr>
        <p:blipFill>
          <a:blip r:embed="rId3"/>
          <a:stretch>
            <a:fillRect/>
          </a:stretch>
        </p:blipFill>
        <p:spPr>
          <a:xfrm>
            <a:off x="5016190" y="924297"/>
            <a:ext cx="5143810" cy="4512942"/>
          </a:xfrm>
        </p:spPr>
      </p:pic>
      <p:pic>
        <p:nvPicPr>
          <p:cNvPr id="13" name="Picture 12">
            <a:extLst>
              <a:ext uri="{FF2B5EF4-FFF2-40B4-BE49-F238E27FC236}">
                <a16:creationId xmlns:a16="http://schemas.microsoft.com/office/drawing/2014/main" id="{C716EE5B-5608-9314-DB3C-76DAA5286545}"/>
              </a:ext>
            </a:extLst>
          </p:cNvPr>
          <p:cNvPicPr>
            <a:picLocks noChangeAspect="1"/>
          </p:cNvPicPr>
          <p:nvPr/>
        </p:nvPicPr>
        <p:blipFill>
          <a:blip r:embed="rId4"/>
          <a:stretch>
            <a:fillRect/>
          </a:stretch>
        </p:blipFill>
        <p:spPr>
          <a:xfrm>
            <a:off x="7240776" y="3399067"/>
            <a:ext cx="4748782" cy="3322409"/>
          </a:xfrm>
          <a:prstGeom prst="rect">
            <a:avLst/>
          </a:prstGeom>
        </p:spPr>
      </p:pic>
      <p:pic>
        <p:nvPicPr>
          <p:cNvPr id="7" name="Picture 6">
            <a:extLst>
              <a:ext uri="{FF2B5EF4-FFF2-40B4-BE49-F238E27FC236}">
                <a16:creationId xmlns:a16="http://schemas.microsoft.com/office/drawing/2014/main" id="{8782C8B1-6C9D-3B3C-0262-E2CC4B1681D1}"/>
              </a:ext>
            </a:extLst>
          </p:cNvPr>
          <p:cNvPicPr>
            <a:picLocks noChangeAspect="1"/>
          </p:cNvPicPr>
          <p:nvPr/>
        </p:nvPicPr>
        <p:blipFill>
          <a:blip r:embed="rId5"/>
          <a:stretch>
            <a:fillRect/>
          </a:stretch>
        </p:blipFill>
        <p:spPr>
          <a:xfrm>
            <a:off x="94791" y="924297"/>
            <a:ext cx="2832404" cy="3330454"/>
          </a:xfrm>
          <a:prstGeom prst="rect">
            <a:avLst/>
          </a:prstGeom>
        </p:spPr>
      </p:pic>
      <p:pic>
        <p:nvPicPr>
          <p:cNvPr id="11" name="Picture 10">
            <a:extLst>
              <a:ext uri="{FF2B5EF4-FFF2-40B4-BE49-F238E27FC236}">
                <a16:creationId xmlns:a16="http://schemas.microsoft.com/office/drawing/2014/main" id="{787A18ED-9202-7C03-1DA3-2D44290FE0B5}"/>
              </a:ext>
            </a:extLst>
          </p:cNvPr>
          <p:cNvPicPr>
            <a:picLocks noChangeAspect="1"/>
          </p:cNvPicPr>
          <p:nvPr/>
        </p:nvPicPr>
        <p:blipFill>
          <a:blip r:embed="rId6"/>
          <a:stretch>
            <a:fillRect/>
          </a:stretch>
        </p:blipFill>
        <p:spPr>
          <a:xfrm>
            <a:off x="1698066" y="2529556"/>
            <a:ext cx="3880657" cy="4191920"/>
          </a:xfrm>
          <a:prstGeom prst="rect">
            <a:avLst/>
          </a:prstGeom>
        </p:spPr>
      </p:pic>
      <p:sp>
        <p:nvSpPr>
          <p:cNvPr id="8" name="Title 1">
            <a:extLst>
              <a:ext uri="{FF2B5EF4-FFF2-40B4-BE49-F238E27FC236}">
                <a16:creationId xmlns:a16="http://schemas.microsoft.com/office/drawing/2014/main" id="{BCAF7632-928B-0562-6C5A-4B2DAA9B1B9E}"/>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atin typeface="Arial"/>
                <a:ea typeface="ヒラギノ角ゴ Pro W3"/>
                <a:cs typeface="Arial"/>
              </a:rPr>
              <a:t>Research Emphasis 2, Task 4:</a:t>
            </a:r>
          </a:p>
          <a:p>
            <a:r>
              <a:rPr lang="en-US" sz="2400">
                <a:latin typeface="Arial"/>
                <a:ea typeface="ヒラギノ角ゴ Pro W3"/>
                <a:cs typeface="Arial"/>
              </a:rPr>
              <a:t>Mosaic Loss of Y (</a:t>
            </a:r>
            <a:r>
              <a:rPr lang="en-US" sz="2400" err="1">
                <a:latin typeface="Arial"/>
                <a:ea typeface="ヒラギノ角ゴ Pro W3"/>
                <a:cs typeface="Arial"/>
              </a:rPr>
              <a:t>mLOY</a:t>
            </a:r>
            <a:r>
              <a:rPr lang="en-US" sz="2400">
                <a:latin typeface="Arial"/>
                <a:ea typeface="ヒラギノ角ゴ Pro W3"/>
                <a:cs typeface="Arial"/>
              </a:rPr>
              <a:t>)</a:t>
            </a:r>
            <a:endParaRPr lang="en-US" sz="2400"/>
          </a:p>
        </p:txBody>
      </p:sp>
    </p:spTree>
    <p:extLst>
      <p:ext uri="{BB962C8B-B14F-4D97-AF65-F5344CB8AC3E}">
        <p14:creationId xmlns:p14="http://schemas.microsoft.com/office/powerpoint/2010/main" val="1698451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C54DF5E-BC98-6150-AB5E-189FE378B50D}"/>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400">
                <a:latin typeface="Arial"/>
                <a:ea typeface="ヒラギノ角ゴ Pro W3"/>
                <a:cs typeface="Arial"/>
              </a:rPr>
              <a:t>Research Emphasis 2, Task 4:</a:t>
            </a:r>
          </a:p>
          <a:p>
            <a:r>
              <a:rPr lang="en-US" sz="2400">
                <a:latin typeface="Arial"/>
                <a:ea typeface="ヒラギノ角ゴ Pro W3"/>
                <a:cs typeface="Arial"/>
              </a:rPr>
              <a:t>Mosaic Loss of Y (</a:t>
            </a:r>
            <a:r>
              <a:rPr lang="en-US" sz="2400" err="1">
                <a:latin typeface="Arial"/>
                <a:ea typeface="ヒラギノ角ゴ Pro W3"/>
                <a:cs typeface="Arial"/>
              </a:rPr>
              <a:t>mLOY</a:t>
            </a:r>
            <a:r>
              <a:rPr lang="en-US" sz="2400">
                <a:latin typeface="Arial"/>
                <a:ea typeface="ヒラギノ角ゴ Pro W3"/>
                <a:cs typeface="Arial"/>
              </a:rPr>
              <a:t>)</a:t>
            </a:r>
            <a:endParaRPr lang="en-US" sz="2400"/>
          </a:p>
        </p:txBody>
      </p:sp>
      <p:sp>
        <p:nvSpPr>
          <p:cNvPr id="2" name="Slide Number Placeholder 1">
            <a:extLst>
              <a:ext uri="{FF2B5EF4-FFF2-40B4-BE49-F238E27FC236}">
                <a16:creationId xmlns:a16="http://schemas.microsoft.com/office/drawing/2014/main" id="{5AC89882-D2AC-64DE-7A9C-091AE73E9FFD}"/>
              </a:ext>
            </a:extLst>
          </p:cNvPr>
          <p:cNvSpPr>
            <a:spLocks noGrp="1"/>
          </p:cNvSpPr>
          <p:nvPr>
            <p:ph type="sldNum" sz="quarter" idx="10"/>
          </p:nvPr>
        </p:nvSpPr>
        <p:spPr/>
        <p:txBody>
          <a:bodyPr/>
          <a:lstStyle/>
          <a:p>
            <a:pPr>
              <a:defRPr/>
            </a:pPr>
            <a:fld id="{A587C384-89D6-8141-B091-9776852F31EF}" type="slidenum">
              <a:rPr lang="en-US" altLang="x-none"/>
              <a:pPr>
                <a:defRPr/>
              </a:pPr>
              <a:t>36</a:t>
            </a:fld>
            <a:endParaRPr lang="en-US"/>
          </a:p>
        </p:txBody>
      </p:sp>
      <p:grpSp>
        <p:nvGrpSpPr>
          <p:cNvPr id="10" name="Group 9">
            <a:extLst>
              <a:ext uri="{FF2B5EF4-FFF2-40B4-BE49-F238E27FC236}">
                <a16:creationId xmlns:a16="http://schemas.microsoft.com/office/drawing/2014/main" id="{F6D23924-72F0-1FB2-F4C5-882450D3AC9D}"/>
              </a:ext>
            </a:extLst>
          </p:cNvPr>
          <p:cNvGrpSpPr/>
          <p:nvPr/>
        </p:nvGrpSpPr>
        <p:grpSpPr>
          <a:xfrm>
            <a:off x="336645" y="992391"/>
            <a:ext cx="11518710" cy="5504414"/>
            <a:chOff x="0" y="523423"/>
            <a:chExt cx="12192000" cy="5826157"/>
          </a:xfrm>
        </p:grpSpPr>
        <p:pic>
          <p:nvPicPr>
            <p:cNvPr id="5" name="Picture 4">
              <a:extLst>
                <a:ext uri="{FF2B5EF4-FFF2-40B4-BE49-F238E27FC236}">
                  <a16:creationId xmlns:a16="http://schemas.microsoft.com/office/drawing/2014/main" id="{7A7BE0A2-5F2D-A294-F8D4-FA1942E8F00B}"/>
                </a:ext>
              </a:extLst>
            </p:cNvPr>
            <p:cNvPicPr>
              <a:picLocks noChangeAspect="1"/>
            </p:cNvPicPr>
            <p:nvPr/>
          </p:nvPicPr>
          <p:blipFill>
            <a:blip r:embed="rId3"/>
            <a:stretch>
              <a:fillRect/>
            </a:stretch>
          </p:blipFill>
          <p:spPr>
            <a:xfrm>
              <a:off x="0" y="523423"/>
              <a:ext cx="12192000" cy="5826157"/>
            </a:xfrm>
            <a:prstGeom prst="rect">
              <a:avLst/>
            </a:prstGeom>
          </p:spPr>
        </p:pic>
        <p:pic>
          <p:nvPicPr>
            <p:cNvPr id="8" name="Picture 7">
              <a:extLst>
                <a:ext uri="{FF2B5EF4-FFF2-40B4-BE49-F238E27FC236}">
                  <a16:creationId xmlns:a16="http://schemas.microsoft.com/office/drawing/2014/main" id="{2AA63DA4-9424-CD1C-4F66-C4C0ACF9614C}"/>
                </a:ext>
              </a:extLst>
            </p:cNvPr>
            <p:cNvPicPr>
              <a:picLocks noChangeAspect="1"/>
            </p:cNvPicPr>
            <p:nvPr/>
          </p:nvPicPr>
          <p:blipFill>
            <a:blip r:embed="rId4"/>
            <a:stretch>
              <a:fillRect/>
            </a:stretch>
          </p:blipFill>
          <p:spPr>
            <a:xfrm>
              <a:off x="7799696" y="619010"/>
              <a:ext cx="3782704" cy="3304302"/>
            </a:xfrm>
            <a:prstGeom prst="rect">
              <a:avLst/>
            </a:prstGeom>
          </p:spPr>
        </p:pic>
      </p:grpSp>
      <p:sp>
        <p:nvSpPr>
          <p:cNvPr id="9" name="TextBox 8">
            <a:extLst>
              <a:ext uri="{FF2B5EF4-FFF2-40B4-BE49-F238E27FC236}">
                <a16:creationId xmlns:a16="http://schemas.microsoft.com/office/drawing/2014/main" id="{6A28A739-006B-9D2F-1CDF-8E535C707AA9}"/>
              </a:ext>
            </a:extLst>
          </p:cNvPr>
          <p:cNvSpPr txBox="1"/>
          <p:nvPr/>
        </p:nvSpPr>
        <p:spPr>
          <a:xfrm>
            <a:off x="55589" y="6554196"/>
            <a:ext cx="3754585" cy="230832"/>
          </a:xfrm>
          <a:prstGeom prst="rect">
            <a:avLst/>
          </a:prstGeom>
          <a:noFill/>
        </p:spPr>
        <p:txBody>
          <a:bodyPr wrap="square" rtlCol="0">
            <a:spAutoFit/>
          </a:bodyPr>
          <a:lstStyle/>
          <a:p>
            <a:pPr algn="r"/>
            <a:r>
              <a:rPr lang="en-US" sz="900" i="1">
                <a:effectLst/>
                <a:latin typeface="Arial" panose="020B0604020202020204" pitchFamily="34" charset="0"/>
                <a:ea typeface="Times New Roman" panose="02020603050405020304" pitchFamily="18" charset="0"/>
                <a:cs typeface="Arial" panose="020B0604020202020204" pitchFamily="34" charset="0"/>
              </a:rPr>
              <a:t>M. A. Evans and K. Walsh </a:t>
            </a:r>
            <a:r>
              <a:rPr lang="en-US" sz="900" i="1">
                <a:effectLst/>
                <a:latin typeface="Arial" panose="020B0604020202020204" pitchFamily="34" charset="0"/>
                <a:cs typeface="Arial" panose="020B0604020202020204" pitchFamily="34" charset="0"/>
              </a:rPr>
              <a:t>Physiological Reviews 103:649-716 </a:t>
            </a:r>
            <a:r>
              <a:rPr lang="en-US" sz="900" i="1">
                <a:effectLst/>
                <a:latin typeface="Arial" panose="020B0604020202020204" pitchFamily="34" charset="0"/>
                <a:ea typeface="Times New Roman" panose="02020603050405020304" pitchFamily="18" charset="0"/>
                <a:cs typeface="Arial" panose="020B0604020202020204" pitchFamily="34" charset="0"/>
              </a:rPr>
              <a:t>(2023)</a:t>
            </a:r>
          </a:p>
        </p:txBody>
      </p:sp>
    </p:spTree>
    <p:extLst>
      <p:ext uri="{BB962C8B-B14F-4D97-AF65-F5344CB8AC3E}">
        <p14:creationId xmlns:p14="http://schemas.microsoft.com/office/powerpoint/2010/main" val="2974367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4D200-FE98-F85B-1374-47EE5EB54F4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2D8B29-260B-F520-D79D-81E26925F167}"/>
              </a:ext>
            </a:extLst>
          </p:cNvPr>
          <p:cNvSpPr/>
          <p:nvPr/>
        </p:nvSpPr>
        <p:spPr>
          <a:xfrm>
            <a:off x="46080" y="867263"/>
            <a:ext cx="12145920" cy="1938992"/>
          </a:xfrm>
          <a:prstGeom prst="rect">
            <a:avLst/>
          </a:prstGeom>
        </p:spPr>
        <p:txBody>
          <a:bodyPr wrap="square" lIns="91440" tIns="45720" rIns="91440" bIns="45720" anchor="t">
            <a:spAutoFit/>
          </a:bodyPr>
          <a:lstStyle/>
          <a:p>
            <a:pPr algn="just">
              <a:defRPr/>
            </a:pPr>
            <a:r>
              <a:rPr lang="en-US" sz="1600" b="1" u="sng">
                <a:solidFill>
                  <a:srgbClr val="0000FF"/>
                </a:solidFill>
                <a:latin typeface="Arial"/>
                <a:ea typeface="Malgun Gothic"/>
                <a:cs typeface="Arial"/>
              </a:rPr>
              <a:t>Relevance</a:t>
            </a:r>
            <a:r>
              <a:rPr kumimoji="0" lang="en-US" sz="1600" b="1" i="0" strike="noStrike" kern="1200" cap="none" spc="0" normalizeH="0" baseline="0" noProof="0">
                <a:ln>
                  <a:noFill/>
                </a:ln>
                <a:solidFill>
                  <a:srgbClr val="0000FF"/>
                </a:solidFill>
                <a:effectLst/>
                <a:uLnTx/>
                <a:uFillTx/>
                <a:latin typeface="Arial"/>
                <a:ea typeface="Malgun Gothic"/>
                <a:cs typeface="Arial"/>
              </a:rPr>
              <a:t>:</a:t>
            </a:r>
            <a:r>
              <a:rPr kumimoji="0" lang="en-US" sz="1600" b="1" i="0" strike="noStrike" kern="1200" cap="none" spc="0" normalizeH="0" baseline="0" noProof="0">
                <a:ln>
                  <a:noFill/>
                </a:ln>
                <a:effectLst/>
                <a:uLnTx/>
                <a:uFillTx/>
                <a:latin typeface="Arial"/>
                <a:ea typeface="Malgun Gothic"/>
                <a:cs typeface="Arial"/>
              </a:rPr>
              <a:t> </a:t>
            </a:r>
          </a:p>
          <a:p>
            <a:pPr marL="285750" indent="-285750" algn="just">
              <a:buFont typeface="Wingdings" panose="05000000000000000000" pitchFamily="2" charset="2"/>
              <a:buChar char="§"/>
              <a:defRPr/>
            </a:pPr>
            <a:r>
              <a:rPr kumimoji="0" lang="en-US" sz="1600" i="0" strike="noStrike" kern="1200" cap="none" spc="0" normalizeH="0" baseline="0" noProof="0">
                <a:ln>
                  <a:noFill/>
                </a:ln>
                <a:effectLst/>
                <a:uLnTx/>
                <a:uFillTx/>
                <a:latin typeface="Arial"/>
                <a:ea typeface="Malgun Gothic"/>
                <a:cs typeface="Arial"/>
              </a:rPr>
              <a:t>Studying the effect of radiation on driving clonal hematopoiesis (CHIP), specifically </a:t>
            </a:r>
            <a:r>
              <a:rPr lang="en-US" sz="1600">
                <a:latin typeface="Arial"/>
                <a:ea typeface="Malgun Gothic"/>
                <a:cs typeface="Arial"/>
              </a:rPr>
              <a:t>TP53, PPM1D, TET2, and DNMT3A driver genes due to their association with CVD and cancer.  </a:t>
            </a:r>
          </a:p>
          <a:p>
            <a:pPr marL="285750" indent="-285750" algn="just">
              <a:buFont typeface="Wingdings" panose="05000000000000000000" pitchFamily="2" charset="2"/>
              <a:buChar char="§"/>
              <a:defRPr/>
            </a:pPr>
            <a:r>
              <a:rPr kumimoji="0" lang="en-US" sz="1600" i="0" strike="noStrike" kern="1200" cap="none" spc="0" normalizeH="0" baseline="0" noProof="0">
                <a:ln>
                  <a:noFill/>
                </a:ln>
                <a:effectLst/>
                <a:uLnTx/>
                <a:uFillTx/>
                <a:latin typeface="Arial"/>
                <a:ea typeface="Malgun Gothic"/>
                <a:cs typeface="Arial"/>
              </a:rPr>
              <a:t>Studying </a:t>
            </a:r>
            <a:r>
              <a:rPr lang="en-US" sz="1600">
                <a:latin typeface="Arial"/>
                <a:ea typeface="Malgun Gothic"/>
                <a:cs typeface="Arial"/>
              </a:rPr>
              <a:t>how the loss of the Y chromosome (LOY), only in male animals, may affect mortality in combination with CHIP and radiation.</a:t>
            </a:r>
          </a:p>
          <a:p>
            <a:pPr marL="285750" indent="-285750" algn="just">
              <a:buFont typeface="Wingdings" panose="05000000000000000000" pitchFamily="2" charset="2"/>
              <a:buChar char="§"/>
              <a:defRPr/>
            </a:pPr>
            <a:r>
              <a:rPr lang="en-US" b="1">
                <a:latin typeface="Arial"/>
                <a:ea typeface="Malgun Gothic"/>
                <a:cs typeface="Arial"/>
              </a:rPr>
              <a:t>Easily measurable and could inform risk estimates but also post-mission surveillance for both cancer and cardiac.</a:t>
            </a:r>
          </a:p>
        </p:txBody>
      </p:sp>
      <p:sp>
        <p:nvSpPr>
          <p:cNvPr id="6" name="TextBox 5">
            <a:extLst>
              <a:ext uri="{FF2B5EF4-FFF2-40B4-BE49-F238E27FC236}">
                <a16:creationId xmlns:a16="http://schemas.microsoft.com/office/drawing/2014/main" id="{64FF3EFA-A61C-EF28-C43D-D3D9A699303D}"/>
              </a:ext>
            </a:extLst>
          </p:cNvPr>
          <p:cNvSpPr txBox="1"/>
          <p:nvPr/>
        </p:nvSpPr>
        <p:spPr>
          <a:xfrm>
            <a:off x="64259" y="2766752"/>
            <a:ext cx="12154942" cy="1077218"/>
          </a:xfrm>
          <a:prstGeom prst="rect">
            <a:avLst/>
          </a:prstGeom>
          <a:noFill/>
        </p:spPr>
        <p:txBody>
          <a:bodyPr wrap="square" lIns="91440" tIns="45720" rIns="91440" bIns="45720" anchor="t">
            <a:spAutoFit/>
          </a:bodyPr>
          <a:lstStyle/>
          <a:p>
            <a:r>
              <a:rPr lang="en-US" sz="1600" b="1" u="sng">
                <a:solidFill>
                  <a:srgbClr val="0000FF"/>
                </a:solidFill>
                <a:latin typeface="Arial"/>
                <a:ea typeface="Malgun Gothic"/>
                <a:cs typeface="Arial"/>
              </a:rPr>
              <a:t>Observations:</a:t>
            </a:r>
          </a:p>
          <a:p>
            <a:pPr marL="285750" indent="-285750">
              <a:buFont typeface="Arial" panose="020B0604020202020204" pitchFamily="34" charset="0"/>
              <a:buChar char="•"/>
            </a:pPr>
            <a:r>
              <a:rPr lang="en-US" sz="1600">
                <a:latin typeface="Arial"/>
                <a:ea typeface="Malgun Gothic"/>
                <a:cs typeface="Arial"/>
              </a:rPr>
              <a:t>Some forms of clonal hematopoiesis are promoted by space radiation, with striking effects on morbidly and mortality (e.g. TP53)</a:t>
            </a:r>
          </a:p>
          <a:p>
            <a:pPr marL="285750" indent="-285750">
              <a:buFont typeface="Arial" panose="020B0604020202020204" pitchFamily="34" charset="0"/>
              <a:buChar char="•"/>
            </a:pPr>
            <a:r>
              <a:rPr lang="en-US" sz="1600">
                <a:latin typeface="Arial"/>
                <a:ea typeface="Malgun Gothic"/>
                <a:cs typeface="Arial"/>
              </a:rPr>
              <a:t>Strong male-dependence of space radiation on survival in the TP53 condition may be partly explained by the tumorigenic effects of LOY. </a:t>
            </a:r>
          </a:p>
        </p:txBody>
      </p:sp>
      <p:sp>
        <p:nvSpPr>
          <p:cNvPr id="46" name="Rectangle 45">
            <a:extLst>
              <a:ext uri="{FF2B5EF4-FFF2-40B4-BE49-F238E27FC236}">
                <a16:creationId xmlns:a16="http://schemas.microsoft.com/office/drawing/2014/main" id="{50E57A35-C691-89ED-B2EB-F0C8AB6E45D8}"/>
              </a:ext>
            </a:extLst>
          </p:cNvPr>
          <p:cNvSpPr/>
          <p:nvPr/>
        </p:nvSpPr>
        <p:spPr>
          <a:xfrm>
            <a:off x="10885238" y="5734446"/>
            <a:ext cx="1268017" cy="9144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BCF4835-E840-5308-C8F2-35FB3C42BC17}"/>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a:latin typeface="Arial"/>
                <a:ea typeface="ヒラギノ角ゴ Pro W3"/>
                <a:cs typeface="Arial"/>
              </a:rPr>
              <a:t>Research Emphasis 2, Task 4:</a:t>
            </a:r>
          </a:p>
          <a:p>
            <a:r>
              <a:rPr lang="en-US" sz="1800">
                <a:latin typeface="Arial"/>
                <a:ea typeface="ヒラギノ角ゴ Pro W3"/>
                <a:cs typeface="Arial"/>
              </a:rPr>
              <a:t>Understanding the sex-specific consequences of ionizing radiation on clonal hematopoiesis. </a:t>
            </a:r>
            <a:r>
              <a:rPr lang="en-US" sz="1800" b="0">
                <a:latin typeface="Arial"/>
                <a:ea typeface="ヒラギノ角ゴ Pro W3"/>
                <a:cs typeface="Arial"/>
              </a:rPr>
              <a:t>PI: Kenneth Walsh, IWS Student Augmentation: Megan Evans</a:t>
            </a:r>
            <a:endParaRPr lang="en-US" sz="1800"/>
          </a:p>
        </p:txBody>
      </p:sp>
      <p:sp>
        <p:nvSpPr>
          <p:cNvPr id="7" name="Slide Number Placeholder 6">
            <a:extLst>
              <a:ext uri="{FF2B5EF4-FFF2-40B4-BE49-F238E27FC236}">
                <a16:creationId xmlns:a16="http://schemas.microsoft.com/office/drawing/2014/main" id="{02702277-2C0A-7D3D-1B3D-64E13A9B14A5}"/>
              </a:ext>
            </a:extLst>
          </p:cNvPr>
          <p:cNvSpPr>
            <a:spLocks noGrp="1"/>
          </p:cNvSpPr>
          <p:nvPr>
            <p:ph type="sldNum" sz="quarter" idx="10"/>
          </p:nvPr>
        </p:nvSpPr>
        <p:spPr/>
        <p:txBody>
          <a:bodyPr/>
          <a:lstStyle/>
          <a:p>
            <a:pPr>
              <a:defRPr/>
            </a:pPr>
            <a:fld id="{A587C384-89D6-8141-B091-9776852F31EF}" type="slidenum">
              <a:rPr lang="en-US" altLang="x-none"/>
              <a:pPr>
                <a:defRPr/>
              </a:pPr>
              <a:t>37</a:t>
            </a:fld>
            <a:endParaRPr lang="en-US"/>
          </a:p>
        </p:txBody>
      </p:sp>
      <p:pic>
        <p:nvPicPr>
          <p:cNvPr id="11" name="Picture 10">
            <a:extLst>
              <a:ext uri="{FF2B5EF4-FFF2-40B4-BE49-F238E27FC236}">
                <a16:creationId xmlns:a16="http://schemas.microsoft.com/office/drawing/2014/main" id="{67E7EDBE-B8CE-2CE6-D5CF-C71FD129934D}"/>
              </a:ext>
            </a:extLst>
          </p:cNvPr>
          <p:cNvPicPr>
            <a:picLocks noChangeAspect="1"/>
          </p:cNvPicPr>
          <p:nvPr/>
        </p:nvPicPr>
        <p:blipFill>
          <a:blip r:embed="rId3"/>
          <a:stretch>
            <a:fillRect/>
          </a:stretch>
        </p:blipFill>
        <p:spPr>
          <a:xfrm>
            <a:off x="7792623" y="4073390"/>
            <a:ext cx="4310928" cy="2320798"/>
          </a:xfrm>
          <a:prstGeom prst="rect">
            <a:avLst/>
          </a:prstGeom>
        </p:spPr>
      </p:pic>
      <p:grpSp>
        <p:nvGrpSpPr>
          <p:cNvPr id="20" name="Group 19">
            <a:extLst>
              <a:ext uri="{FF2B5EF4-FFF2-40B4-BE49-F238E27FC236}">
                <a16:creationId xmlns:a16="http://schemas.microsoft.com/office/drawing/2014/main" id="{0FFD2577-F9C7-68DA-D5DF-6C6FC852B03A}"/>
              </a:ext>
            </a:extLst>
          </p:cNvPr>
          <p:cNvGrpSpPr/>
          <p:nvPr/>
        </p:nvGrpSpPr>
        <p:grpSpPr>
          <a:xfrm>
            <a:off x="4570183" y="3753472"/>
            <a:ext cx="2940081" cy="2968004"/>
            <a:chOff x="4417649" y="3753472"/>
            <a:chExt cx="2940081" cy="2968004"/>
          </a:xfrm>
        </p:grpSpPr>
        <p:pic>
          <p:nvPicPr>
            <p:cNvPr id="13" name="Picture 12">
              <a:extLst>
                <a:ext uri="{FF2B5EF4-FFF2-40B4-BE49-F238E27FC236}">
                  <a16:creationId xmlns:a16="http://schemas.microsoft.com/office/drawing/2014/main" id="{AC74EF15-3DB9-F74A-8E7A-7491850ED85C}"/>
                </a:ext>
              </a:extLst>
            </p:cNvPr>
            <p:cNvPicPr>
              <a:picLocks noChangeAspect="1"/>
            </p:cNvPicPr>
            <p:nvPr/>
          </p:nvPicPr>
          <p:blipFill>
            <a:blip r:embed="rId4"/>
            <a:srcRect/>
            <a:stretch/>
          </p:blipFill>
          <p:spPr>
            <a:xfrm>
              <a:off x="4417649" y="3753472"/>
              <a:ext cx="2778269" cy="2968004"/>
            </a:xfrm>
            <a:prstGeom prst="rect">
              <a:avLst/>
            </a:prstGeom>
          </p:spPr>
        </p:pic>
        <p:pic>
          <p:nvPicPr>
            <p:cNvPr id="16" name="Picture 15">
              <a:extLst>
                <a:ext uri="{FF2B5EF4-FFF2-40B4-BE49-F238E27FC236}">
                  <a16:creationId xmlns:a16="http://schemas.microsoft.com/office/drawing/2014/main" id="{FE938899-D3C1-DF86-2B06-4330FB4F6FCB}"/>
                </a:ext>
              </a:extLst>
            </p:cNvPr>
            <p:cNvPicPr>
              <a:picLocks noChangeAspect="1"/>
            </p:cNvPicPr>
            <p:nvPr/>
          </p:nvPicPr>
          <p:blipFill>
            <a:blip r:embed="rId5"/>
            <a:stretch>
              <a:fillRect/>
            </a:stretch>
          </p:blipFill>
          <p:spPr>
            <a:xfrm>
              <a:off x="5338322" y="3995487"/>
              <a:ext cx="870531" cy="529147"/>
            </a:xfrm>
            <a:prstGeom prst="rect">
              <a:avLst/>
            </a:prstGeom>
          </p:spPr>
        </p:pic>
        <p:sp>
          <p:nvSpPr>
            <p:cNvPr id="18" name="Rectangle: Rounded Corners 17">
              <a:extLst>
                <a:ext uri="{FF2B5EF4-FFF2-40B4-BE49-F238E27FC236}">
                  <a16:creationId xmlns:a16="http://schemas.microsoft.com/office/drawing/2014/main" id="{CC2C0653-1143-62C8-7A00-2F67AF8AC182}"/>
                </a:ext>
              </a:extLst>
            </p:cNvPr>
            <p:cNvSpPr/>
            <p:nvPr/>
          </p:nvSpPr>
          <p:spPr>
            <a:xfrm>
              <a:off x="7109637" y="6216502"/>
              <a:ext cx="248093" cy="17768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4" name="Picture 23">
            <a:extLst>
              <a:ext uri="{FF2B5EF4-FFF2-40B4-BE49-F238E27FC236}">
                <a16:creationId xmlns:a16="http://schemas.microsoft.com/office/drawing/2014/main" id="{70DCA11E-8FBB-B022-165E-57420960EE3B}"/>
              </a:ext>
            </a:extLst>
          </p:cNvPr>
          <p:cNvPicPr>
            <a:picLocks noChangeAspect="1"/>
          </p:cNvPicPr>
          <p:nvPr/>
        </p:nvPicPr>
        <p:blipFill>
          <a:blip r:embed="rId6"/>
          <a:stretch>
            <a:fillRect/>
          </a:stretch>
        </p:blipFill>
        <p:spPr>
          <a:xfrm>
            <a:off x="216793" y="3743279"/>
            <a:ext cx="4200856" cy="3079841"/>
          </a:xfrm>
          <a:prstGeom prst="rect">
            <a:avLst/>
          </a:prstGeom>
        </p:spPr>
      </p:pic>
    </p:spTree>
    <p:extLst>
      <p:ext uri="{BB962C8B-B14F-4D97-AF65-F5344CB8AC3E}">
        <p14:creationId xmlns:p14="http://schemas.microsoft.com/office/powerpoint/2010/main" val="4122383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A28E047-B406-E1B0-475D-DAC76690059C}"/>
              </a:ext>
            </a:extLst>
          </p:cNvPr>
          <p:cNvSpPr>
            <a:spLocks noGrp="1"/>
          </p:cNvSpPr>
          <p:nvPr>
            <p:ph type="sldNum" sz="quarter" idx="10"/>
          </p:nvPr>
        </p:nvSpPr>
        <p:spPr/>
        <p:txBody>
          <a:bodyPr/>
          <a:lstStyle/>
          <a:p>
            <a:pPr>
              <a:defRPr/>
            </a:pPr>
            <a:fld id="{A587C384-89D6-8141-B091-9776852F31EF}" type="slidenum">
              <a:rPr lang="en-US" altLang="x-none" smtClean="0"/>
              <a:pPr>
                <a:defRPr/>
              </a:pPr>
              <a:t>38</a:t>
            </a:fld>
            <a:endParaRPr lang="en-US" altLang="x-none"/>
          </a:p>
        </p:txBody>
      </p:sp>
      <p:sp>
        <p:nvSpPr>
          <p:cNvPr id="10" name="Text Box 4">
            <a:extLst>
              <a:ext uri="{FF2B5EF4-FFF2-40B4-BE49-F238E27FC236}">
                <a16:creationId xmlns:a16="http://schemas.microsoft.com/office/drawing/2014/main" id="{DDEAA76F-3358-5E94-1576-9D6DB595782A}"/>
              </a:ext>
            </a:extLst>
          </p:cNvPr>
          <p:cNvSpPr txBox="1">
            <a:spLocks noChangeArrowheads="1"/>
          </p:cNvSpPr>
          <p:nvPr/>
        </p:nvSpPr>
        <p:spPr bwMode="auto">
          <a:xfrm>
            <a:off x="202769" y="6518311"/>
            <a:ext cx="3918652"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Lst>
              <a:defRPr sz="2400">
                <a:solidFill>
                  <a:schemeClr val="tx1"/>
                </a:solidFill>
                <a:latin typeface="Times New Roman" panose="02020603050405020304" pitchFamily="18" charset="0"/>
              </a:defRPr>
            </a:lvl1pPr>
            <a:lvl2pPr>
              <a:tabLst>
                <a:tab pos="723900" algn="l"/>
                <a:tab pos="1447800" algn="l"/>
                <a:tab pos="2171700" algn="l"/>
                <a:tab pos="2895600" algn="l"/>
                <a:tab pos="3619500" algn="l"/>
              </a:tabLst>
              <a:defRPr sz="2400">
                <a:solidFill>
                  <a:schemeClr val="tx1"/>
                </a:solidFill>
                <a:latin typeface="Times New Roman" panose="02020603050405020304" pitchFamily="18" charset="0"/>
              </a:defRPr>
            </a:lvl2pPr>
            <a:lvl3pPr>
              <a:tabLst>
                <a:tab pos="723900" algn="l"/>
                <a:tab pos="1447800" algn="l"/>
                <a:tab pos="2171700" algn="l"/>
                <a:tab pos="2895600" algn="l"/>
                <a:tab pos="3619500" algn="l"/>
              </a:tabLst>
              <a:defRPr sz="2400">
                <a:solidFill>
                  <a:schemeClr val="tx1"/>
                </a:solidFill>
                <a:latin typeface="Times New Roman" panose="02020603050405020304" pitchFamily="18" charset="0"/>
              </a:defRPr>
            </a:lvl3pPr>
            <a:lvl4pPr>
              <a:tabLst>
                <a:tab pos="723900" algn="l"/>
                <a:tab pos="1447800" algn="l"/>
                <a:tab pos="2171700" algn="l"/>
                <a:tab pos="2895600" algn="l"/>
                <a:tab pos="3619500" algn="l"/>
              </a:tabLst>
              <a:defRPr sz="2400">
                <a:solidFill>
                  <a:schemeClr val="tx1"/>
                </a:solidFill>
                <a:latin typeface="Times New Roman" panose="02020603050405020304" pitchFamily="18" charset="0"/>
              </a:defRPr>
            </a:lvl4pPr>
            <a:lvl5pPr>
              <a:tabLst>
                <a:tab pos="723900" algn="l"/>
                <a:tab pos="1447800" algn="l"/>
                <a:tab pos="2171700" algn="l"/>
                <a:tab pos="2895600" algn="l"/>
                <a:tab pos="3619500" algn="l"/>
              </a:tabLst>
              <a:defRPr sz="2400">
                <a:solidFill>
                  <a:schemeClr val="tx1"/>
                </a:solidFill>
                <a:latin typeface="Times New Roman" panose="02020603050405020304" pitchFamily="18" charset="0"/>
              </a:defRPr>
            </a:lvl5pPr>
            <a:lvl6pPr marL="15367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6pPr>
            <a:lvl7pPr marL="19939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7pPr>
            <a:lvl8pPr marL="24511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8pPr>
            <a:lvl9pPr marL="29083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9pPr>
          </a:lstStyle>
          <a:p>
            <a:pPr eaLnBrk="1">
              <a:lnSpc>
                <a:spcPct val="93000"/>
              </a:lnSpc>
              <a:buClr>
                <a:srgbClr val="000000"/>
              </a:buClr>
              <a:buSzPct val="45000"/>
              <a:buFont typeface="Wingdings" pitchFamily="2" charset="2"/>
              <a:buNone/>
            </a:pPr>
            <a:r>
              <a:rPr lang="en-GB" altLang="en-US" sz="1050" i="1">
                <a:solidFill>
                  <a:schemeClr val="tx2"/>
                </a:solidFill>
                <a:latin typeface="Arial"/>
                <a:ea typeface="msgothic" charset="0"/>
                <a:cs typeface="msgothic" charset="0"/>
              </a:rPr>
              <a:t>David P. Steensma et al. Blood 2015;126:9-16</a:t>
            </a:r>
          </a:p>
        </p:txBody>
      </p:sp>
      <p:sp>
        <p:nvSpPr>
          <p:cNvPr id="12" name="TextBox 11">
            <a:extLst>
              <a:ext uri="{FF2B5EF4-FFF2-40B4-BE49-F238E27FC236}">
                <a16:creationId xmlns:a16="http://schemas.microsoft.com/office/drawing/2014/main" id="{BFBA767F-1F6B-A5C3-D39D-3658AB96E385}"/>
              </a:ext>
            </a:extLst>
          </p:cNvPr>
          <p:cNvSpPr txBox="1"/>
          <p:nvPr/>
        </p:nvSpPr>
        <p:spPr>
          <a:xfrm>
            <a:off x="3481954" y="6505820"/>
            <a:ext cx="8710046" cy="253916"/>
          </a:xfrm>
          <a:prstGeom prst="rect">
            <a:avLst/>
          </a:prstGeom>
          <a:noFill/>
        </p:spPr>
        <p:txBody>
          <a:bodyPr wrap="square" lIns="91440" tIns="45720" rIns="91440" bIns="45720" anchor="t">
            <a:spAutoFit/>
          </a:bodyPr>
          <a:lstStyle/>
          <a:p>
            <a:pPr algn="l"/>
            <a:r>
              <a:rPr lang="en-US" sz="1050" u="none" strike="noStrike">
                <a:effectLst/>
                <a:latin typeface="Arial"/>
                <a:cs typeface="Arial"/>
              </a:rPr>
              <a:t>Panagiotis </a:t>
            </a:r>
            <a:r>
              <a:rPr lang="en-US" sz="1050" u="none" strike="noStrike" err="1">
                <a:effectLst/>
                <a:latin typeface="Arial"/>
                <a:cs typeface="Arial"/>
              </a:rPr>
              <a:t>Baliakas</a:t>
            </a:r>
            <a:r>
              <a:rPr lang="en-US" sz="1050" u="none" strike="noStrike">
                <a:effectLst/>
                <a:latin typeface="Arial"/>
                <a:cs typeface="Arial"/>
              </a:rPr>
              <a:t> Lars A. Forsberg</a:t>
            </a:r>
            <a:r>
              <a:rPr lang="en-US" sz="1050">
                <a:latin typeface="Arial"/>
                <a:cs typeface="Arial"/>
              </a:rPr>
              <a:t>. </a:t>
            </a:r>
            <a:r>
              <a:rPr lang="en-US" sz="1050" err="1">
                <a:latin typeface="Arial"/>
                <a:cs typeface="Arial"/>
              </a:rPr>
              <a:t>Haematologica</a:t>
            </a:r>
            <a:r>
              <a:rPr lang="en-US" sz="1050">
                <a:latin typeface="Arial"/>
                <a:cs typeface="Arial"/>
              </a:rPr>
              <a:t> </a:t>
            </a:r>
            <a:r>
              <a:rPr lang="en-US" sz="1050">
                <a:effectLst/>
                <a:latin typeface="Arial"/>
                <a:cs typeface="Arial"/>
              </a:rPr>
              <a:t>Vol. 106 No. 2 (2021): February, 2021</a:t>
            </a:r>
          </a:p>
        </p:txBody>
      </p:sp>
      <p:pic>
        <p:nvPicPr>
          <p:cNvPr id="13" name="Picture 12">
            <a:extLst>
              <a:ext uri="{FF2B5EF4-FFF2-40B4-BE49-F238E27FC236}">
                <a16:creationId xmlns:a16="http://schemas.microsoft.com/office/drawing/2014/main" id="{42730C4A-3E6B-F759-99DE-AB9602EBB0C1}"/>
              </a:ext>
            </a:extLst>
          </p:cNvPr>
          <p:cNvPicPr>
            <a:picLocks noChangeAspect="1"/>
          </p:cNvPicPr>
          <p:nvPr/>
        </p:nvPicPr>
        <p:blipFill>
          <a:blip r:embed="rId2"/>
          <a:stretch>
            <a:fillRect/>
          </a:stretch>
        </p:blipFill>
        <p:spPr>
          <a:xfrm>
            <a:off x="482364" y="2435067"/>
            <a:ext cx="3202605" cy="2196987"/>
          </a:xfrm>
          <a:prstGeom prst="rect">
            <a:avLst/>
          </a:prstGeom>
        </p:spPr>
      </p:pic>
      <p:sp>
        <p:nvSpPr>
          <p:cNvPr id="2" name="TextBox 1">
            <a:extLst>
              <a:ext uri="{FF2B5EF4-FFF2-40B4-BE49-F238E27FC236}">
                <a16:creationId xmlns:a16="http://schemas.microsoft.com/office/drawing/2014/main" id="{15C3FF9A-691E-4B75-7F44-F77E43016757}"/>
              </a:ext>
            </a:extLst>
          </p:cNvPr>
          <p:cNvSpPr txBox="1"/>
          <p:nvPr/>
        </p:nvSpPr>
        <p:spPr>
          <a:xfrm>
            <a:off x="551069" y="1942885"/>
            <a:ext cx="3063030" cy="369332"/>
          </a:xfrm>
          <a:prstGeom prst="rect">
            <a:avLst/>
          </a:prstGeom>
          <a:noFill/>
        </p:spPr>
        <p:txBody>
          <a:bodyPr wrap="square" rtlCol="0">
            <a:spAutoFit/>
          </a:bodyPr>
          <a:lstStyle/>
          <a:p>
            <a:pPr algn="ctr"/>
            <a:r>
              <a:rPr lang="en-US" b="1">
                <a:solidFill>
                  <a:srgbClr val="0000FD"/>
                </a:solidFill>
                <a:latin typeface="Arial"/>
                <a:cs typeface="Arial"/>
              </a:rPr>
              <a:t>CHIP and </a:t>
            </a:r>
            <a:r>
              <a:rPr lang="en-US" b="1" err="1">
                <a:solidFill>
                  <a:srgbClr val="0000FD"/>
                </a:solidFill>
                <a:latin typeface="Arial"/>
                <a:cs typeface="Arial"/>
              </a:rPr>
              <a:t>mLOY</a:t>
            </a:r>
            <a:endParaRPr lang="en-US" b="1">
              <a:solidFill>
                <a:srgbClr val="0000FD"/>
              </a:solidFill>
              <a:latin typeface="Arial"/>
              <a:cs typeface="Arial"/>
            </a:endParaRPr>
          </a:p>
        </p:txBody>
      </p:sp>
      <p:grpSp>
        <p:nvGrpSpPr>
          <p:cNvPr id="15" name="Group 14">
            <a:extLst>
              <a:ext uri="{FF2B5EF4-FFF2-40B4-BE49-F238E27FC236}">
                <a16:creationId xmlns:a16="http://schemas.microsoft.com/office/drawing/2014/main" id="{C0715649-4556-2486-0B44-4277BBA8064C}"/>
              </a:ext>
            </a:extLst>
          </p:cNvPr>
          <p:cNvGrpSpPr/>
          <p:nvPr/>
        </p:nvGrpSpPr>
        <p:grpSpPr>
          <a:xfrm>
            <a:off x="4932993" y="2627695"/>
            <a:ext cx="2330454" cy="1246064"/>
            <a:chOff x="4717564" y="3011711"/>
            <a:chExt cx="2330454" cy="1246064"/>
          </a:xfrm>
        </p:grpSpPr>
        <p:pic>
          <p:nvPicPr>
            <p:cNvPr id="11" name="Picture 4" descr="GRAIL - Detecting Cancer Early, When It Can Be Cured">
              <a:extLst>
                <a:ext uri="{FF2B5EF4-FFF2-40B4-BE49-F238E27FC236}">
                  <a16:creationId xmlns:a16="http://schemas.microsoft.com/office/drawing/2014/main" id="{9AF1A9E3-52B0-C02D-8E1C-3AE18F03A09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17564" y="3011711"/>
              <a:ext cx="2330454" cy="961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CD61E0F-BA3A-DD36-AF60-8D18A0DAA967}"/>
                </a:ext>
              </a:extLst>
            </p:cNvPr>
            <p:cNvPicPr>
              <a:picLocks noChangeAspect="1"/>
            </p:cNvPicPr>
            <p:nvPr/>
          </p:nvPicPr>
          <p:blipFill>
            <a:blip r:embed="rId4"/>
            <a:stretch>
              <a:fillRect/>
            </a:stretch>
          </p:blipFill>
          <p:spPr>
            <a:xfrm>
              <a:off x="4919773" y="3924400"/>
              <a:ext cx="1714500" cy="333375"/>
            </a:xfrm>
            <a:prstGeom prst="rect">
              <a:avLst/>
            </a:prstGeom>
          </p:spPr>
        </p:pic>
      </p:grpSp>
      <p:sp>
        <p:nvSpPr>
          <p:cNvPr id="14" name="TextBox 13">
            <a:extLst>
              <a:ext uri="{FF2B5EF4-FFF2-40B4-BE49-F238E27FC236}">
                <a16:creationId xmlns:a16="http://schemas.microsoft.com/office/drawing/2014/main" id="{6C573213-9932-F765-00F0-C8B86389AC5E}"/>
              </a:ext>
            </a:extLst>
          </p:cNvPr>
          <p:cNvSpPr txBox="1"/>
          <p:nvPr/>
        </p:nvSpPr>
        <p:spPr>
          <a:xfrm>
            <a:off x="8250174" y="2723031"/>
            <a:ext cx="2739853" cy="1323439"/>
          </a:xfrm>
          <a:prstGeom prst="rect">
            <a:avLst/>
          </a:prstGeom>
          <a:noFill/>
        </p:spPr>
        <p:txBody>
          <a:bodyPr wrap="none" lIns="91440" tIns="45720" rIns="91440" bIns="45720" rtlCol="0" anchor="t">
            <a:spAutoFit/>
          </a:bodyPr>
          <a:lstStyle/>
          <a:p>
            <a:r>
              <a:rPr lang="en-US" sz="2000" b="1">
                <a:latin typeface="Arial"/>
                <a:cs typeface="Arial"/>
              </a:rPr>
              <a:t>Parkinson's Disease </a:t>
            </a:r>
            <a:endParaRPr lang="en-US"/>
          </a:p>
          <a:p>
            <a:r>
              <a:rPr lang="en-US" sz="2000" b="1">
                <a:latin typeface="Arial"/>
                <a:cs typeface="Arial"/>
              </a:rPr>
              <a:t>detection assays:</a:t>
            </a:r>
            <a:endParaRPr lang="en-US"/>
          </a:p>
          <a:p>
            <a:pPr marL="342900" indent="-342900">
              <a:buFont typeface="Arial"/>
              <a:buChar char="•"/>
            </a:pPr>
            <a:r>
              <a:rPr lang="en-US" sz="2000">
                <a:latin typeface="Arial"/>
                <a:cs typeface="Arial"/>
              </a:rPr>
              <a:t>Mito DNA</a:t>
            </a:r>
            <a:r>
              <a:rPr lang="en-US" sz="2000" baseline="-25000">
                <a:latin typeface="Arial"/>
                <a:cs typeface="Arial"/>
              </a:rPr>
              <a:t>DX</a:t>
            </a:r>
            <a:endParaRPr lang="en-US" sz="2000">
              <a:ea typeface="Calibri"/>
              <a:cs typeface="Calibri"/>
            </a:endParaRPr>
          </a:p>
          <a:p>
            <a:pPr marL="342900" indent="-342900">
              <a:buFont typeface="Arial"/>
              <a:buChar char="•"/>
            </a:pPr>
            <a:r>
              <a:rPr lang="en-US" sz="2000">
                <a:latin typeface="Arial"/>
                <a:cs typeface="Arial"/>
              </a:rPr>
              <a:t>α-Synuclein</a:t>
            </a:r>
            <a:endParaRPr lang="en-US" sz="2000">
              <a:ea typeface="Calibri"/>
              <a:cs typeface="Calibri"/>
            </a:endParaRPr>
          </a:p>
        </p:txBody>
      </p:sp>
      <p:sp>
        <p:nvSpPr>
          <p:cNvPr id="16" name="TextBox 15">
            <a:extLst>
              <a:ext uri="{FF2B5EF4-FFF2-40B4-BE49-F238E27FC236}">
                <a16:creationId xmlns:a16="http://schemas.microsoft.com/office/drawing/2014/main" id="{7410B4D7-9865-E243-152B-D19590489515}"/>
              </a:ext>
            </a:extLst>
          </p:cNvPr>
          <p:cNvSpPr txBox="1"/>
          <p:nvPr/>
        </p:nvSpPr>
        <p:spPr>
          <a:xfrm>
            <a:off x="4564485" y="1949131"/>
            <a:ext cx="3063030" cy="369332"/>
          </a:xfrm>
          <a:prstGeom prst="rect">
            <a:avLst/>
          </a:prstGeom>
          <a:noFill/>
        </p:spPr>
        <p:txBody>
          <a:bodyPr wrap="square" rtlCol="0">
            <a:spAutoFit/>
          </a:bodyPr>
          <a:lstStyle/>
          <a:p>
            <a:pPr algn="ctr"/>
            <a:r>
              <a:rPr lang="en-US" b="1">
                <a:solidFill>
                  <a:srgbClr val="0000FD"/>
                </a:solidFill>
                <a:latin typeface="Arial"/>
                <a:cs typeface="Arial"/>
              </a:rPr>
              <a:t>MCED</a:t>
            </a:r>
          </a:p>
        </p:txBody>
      </p:sp>
      <p:sp>
        <p:nvSpPr>
          <p:cNvPr id="17" name="TextBox 16">
            <a:extLst>
              <a:ext uri="{FF2B5EF4-FFF2-40B4-BE49-F238E27FC236}">
                <a16:creationId xmlns:a16="http://schemas.microsoft.com/office/drawing/2014/main" id="{544185F8-AA4F-7443-A77E-E26EF86F9CD1}"/>
              </a:ext>
            </a:extLst>
          </p:cNvPr>
          <p:cNvSpPr txBox="1"/>
          <p:nvPr/>
        </p:nvSpPr>
        <p:spPr>
          <a:xfrm>
            <a:off x="8097517" y="1942885"/>
            <a:ext cx="3063030" cy="369332"/>
          </a:xfrm>
          <a:prstGeom prst="rect">
            <a:avLst/>
          </a:prstGeom>
          <a:noFill/>
        </p:spPr>
        <p:txBody>
          <a:bodyPr wrap="square" rtlCol="0">
            <a:spAutoFit/>
          </a:bodyPr>
          <a:lstStyle/>
          <a:p>
            <a:pPr algn="ctr"/>
            <a:r>
              <a:rPr lang="en-US" b="1">
                <a:solidFill>
                  <a:srgbClr val="0000FD"/>
                </a:solidFill>
                <a:latin typeface="Arial"/>
                <a:cs typeface="Arial"/>
              </a:rPr>
              <a:t>Disease Surveillance</a:t>
            </a:r>
          </a:p>
        </p:txBody>
      </p:sp>
      <p:cxnSp>
        <p:nvCxnSpPr>
          <p:cNvPr id="18" name="Straight Connector 17">
            <a:extLst>
              <a:ext uri="{FF2B5EF4-FFF2-40B4-BE49-F238E27FC236}">
                <a16:creationId xmlns:a16="http://schemas.microsoft.com/office/drawing/2014/main" id="{B61FE6A0-45C5-E3B8-5905-39E8B82CB122}"/>
              </a:ext>
            </a:extLst>
          </p:cNvPr>
          <p:cNvCxnSpPr/>
          <p:nvPr/>
        </p:nvCxnSpPr>
        <p:spPr>
          <a:xfrm flipH="1" flipV="1">
            <a:off x="297302" y="5310644"/>
            <a:ext cx="11595370" cy="29705"/>
          </a:xfrm>
          <a:prstGeom prst="line">
            <a:avLst/>
          </a:prstGeom>
          <a:ln w="28575"/>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31ED1CD3-1082-79F9-9982-546B39ABE696}"/>
              </a:ext>
            </a:extLst>
          </p:cNvPr>
          <p:cNvSpPr txBox="1"/>
          <p:nvPr/>
        </p:nvSpPr>
        <p:spPr>
          <a:xfrm>
            <a:off x="192926" y="5319128"/>
            <a:ext cx="244490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Pre-flight Baseline/ASCAN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989A7427-4A24-6EC2-6F6F-B7349F5BA6EE}"/>
              </a:ext>
            </a:extLst>
          </p:cNvPr>
          <p:cNvSpPr txBox="1"/>
          <p:nvPr/>
        </p:nvSpPr>
        <p:spPr>
          <a:xfrm>
            <a:off x="2873623" y="5335522"/>
            <a:ext cx="212404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One-Year Post </a:t>
            </a:r>
            <a:r>
              <a:rPr lang="en-US" sz="1400" b="1">
                <a:solidFill>
                  <a:prstClr val="black"/>
                </a:solidFill>
                <a:latin typeface="Arial" panose="020B0604020202020204" pitchFamily="34" charset="0"/>
                <a:cs typeface="Arial" panose="020B0604020202020204" pitchFamily="34" charset="0"/>
              </a:rPr>
              <a:t>M</a:t>
            </a:r>
            <a:r>
              <a:rPr kumimoji="0" lang="en-US" sz="1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ission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16638E5D-C492-E195-CD7C-DA4D87005AFB}"/>
              </a:ext>
            </a:extLst>
          </p:cNvPr>
          <p:cNvSpPr txBox="1"/>
          <p:nvPr/>
        </p:nvSpPr>
        <p:spPr>
          <a:xfrm>
            <a:off x="142053" y="4996968"/>
            <a:ext cx="28587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Timeline for LTH measures </a:t>
            </a:r>
          </a:p>
        </p:txBody>
      </p:sp>
      <p:sp>
        <p:nvSpPr>
          <p:cNvPr id="26" name="TextBox 25">
            <a:extLst>
              <a:ext uri="{FF2B5EF4-FFF2-40B4-BE49-F238E27FC236}">
                <a16:creationId xmlns:a16="http://schemas.microsoft.com/office/drawing/2014/main" id="{9EC493F2-1E6B-AEA4-6228-EDFF9AB04E9C}"/>
              </a:ext>
            </a:extLst>
          </p:cNvPr>
          <p:cNvSpPr txBox="1"/>
          <p:nvPr/>
        </p:nvSpPr>
        <p:spPr>
          <a:xfrm>
            <a:off x="5202180" y="5336406"/>
            <a:ext cx="134812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Every 5 Years</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9F87C62E-0270-2CC8-7028-62AB4659B220}"/>
              </a:ext>
            </a:extLst>
          </p:cNvPr>
          <p:cNvSpPr txBox="1"/>
          <p:nvPr/>
        </p:nvSpPr>
        <p:spPr>
          <a:xfrm>
            <a:off x="6704572" y="5323129"/>
            <a:ext cx="193969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End of Active Career</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F45906D5-4CDB-36F9-7547-F1DDB163BC79}"/>
              </a:ext>
            </a:extLst>
          </p:cNvPr>
          <p:cNvSpPr txBox="1"/>
          <p:nvPr/>
        </p:nvSpPr>
        <p:spPr>
          <a:xfrm>
            <a:off x="8999111" y="5319128"/>
            <a:ext cx="299793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Post Retirement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Dependent on Crew Participation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Arrow: Right 28">
            <a:extLst>
              <a:ext uri="{FF2B5EF4-FFF2-40B4-BE49-F238E27FC236}">
                <a16:creationId xmlns:a16="http://schemas.microsoft.com/office/drawing/2014/main" id="{140FC3A3-2D2F-C44B-1DA2-8176594EAFE4}"/>
              </a:ext>
            </a:extLst>
          </p:cNvPr>
          <p:cNvSpPr/>
          <p:nvPr/>
        </p:nvSpPr>
        <p:spPr>
          <a:xfrm>
            <a:off x="3807106" y="4985237"/>
            <a:ext cx="5486400" cy="276813"/>
          </a:xfrm>
          <a:prstGeom prst="rightArrow">
            <a:avLst>
              <a:gd name="adj1" fmla="val 50000"/>
              <a:gd name="adj2" fmla="val 226689"/>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6D46F92-2265-9CA9-ED2C-B99E99A22671}"/>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400">
                <a:latin typeface="Arial"/>
                <a:ea typeface="ヒラギノ角ゴ Pro W3"/>
                <a:cs typeface="Arial"/>
              </a:rPr>
              <a:t>Research Emphasis 4, Task 2: </a:t>
            </a:r>
            <a:endParaRPr lang="en-US" sz="2400"/>
          </a:p>
          <a:p>
            <a:r>
              <a:rPr lang="en-US" sz="2000">
                <a:latin typeface="Arial"/>
                <a:ea typeface="ヒラギノ角ゴ Pro W3"/>
                <a:cs typeface="Arial"/>
              </a:rPr>
              <a:t>Long-Term Health Standard Measures Baseline </a:t>
            </a:r>
            <a:endParaRPr lang="en-US" sz="2000"/>
          </a:p>
        </p:txBody>
      </p:sp>
    </p:spTree>
    <p:extLst>
      <p:ext uri="{BB962C8B-B14F-4D97-AF65-F5344CB8AC3E}">
        <p14:creationId xmlns:p14="http://schemas.microsoft.com/office/powerpoint/2010/main" val="2024456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C3C9C-72B2-8B10-89CB-37729B97839D}"/>
            </a:ext>
          </a:extLst>
        </p:cNvPr>
        <p:cNvGrpSpPr/>
        <p:nvPr/>
      </p:nvGrpSpPr>
      <p:grpSpPr>
        <a:xfrm>
          <a:off x="0" y="0"/>
          <a:ext cx="0" cy="0"/>
          <a:chOff x="0" y="0"/>
          <a:chExt cx="0" cy="0"/>
        </a:xfrm>
      </p:grpSpPr>
      <p:sp>
        <p:nvSpPr>
          <p:cNvPr id="3" name="Google Shape;357;p14">
            <a:extLst>
              <a:ext uri="{FF2B5EF4-FFF2-40B4-BE49-F238E27FC236}">
                <a16:creationId xmlns:a16="http://schemas.microsoft.com/office/drawing/2014/main" id="{95CD2EE3-D42C-4D39-0D76-6D69030B06DF}"/>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Cancer Risk Approach Plan</a:t>
            </a:r>
            <a:endParaRPr lang="en-US"/>
          </a:p>
        </p:txBody>
      </p:sp>
      <p:pic>
        <p:nvPicPr>
          <p:cNvPr id="2" name="Picture 1">
            <a:extLst>
              <a:ext uri="{FF2B5EF4-FFF2-40B4-BE49-F238E27FC236}">
                <a16:creationId xmlns:a16="http://schemas.microsoft.com/office/drawing/2014/main" id="{DF466096-F646-B0BF-95D5-0267AF84F75C}"/>
              </a:ext>
            </a:extLst>
          </p:cNvPr>
          <p:cNvPicPr>
            <a:picLocks noChangeAspect="1"/>
          </p:cNvPicPr>
          <p:nvPr/>
        </p:nvPicPr>
        <p:blipFill>
          <a:blip r:embed="rId2"/>
          <a:srcRect r="22774"/>
          <a:stretch/>
        </p:blipFill>
        <p:spPr>
          <a:xfrm>
            <a:off x="722828" y="1087097"/>
            <a:ext cx="10746344" cy="5759014"/>
          </a:xfrm>
          <a:prstGeom prst="rect">
            <a:avLst/>
          </a:prstGeom>
        </p:spPr>
      </p:pic>
      <p:sp>
        <p:nvSpPr>
          <p:cNvPr id="4" name="Rectangle 3">
            <a:extLst>
              <a:ext uri="{FF2B5EF4-FFF2-40B4-BE49-F238E27FC236}">
                <a16:creationId xmlns:a16="http://schemas.microsoft.com/office/drawing/2014/main" id="{C88C819D-1DD1-4553-9E7B-F6EE40204A28}"/>
              </a:ext>
            </a:extLst>
          </p:cNvPr>
          <p:cNvSpPr/>
          <p:nvPr/>
        </p:nvSpPr>
        <p:spPr>
          <a:xfrm>
            <a:off x="6460761" y="1701384"/>
            <a:ext cx="4774367" cy="509666"/>
          </a:xfrm>
          <a:prstGeom prst="rect">
            <a:avLst/>
          </a:prstGeom>
          <a:noFill/>
          <a:ln w="57150">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highlight>
                <a:srgbClr val="FFFF00"/>
              </a:highlight>
            </a:endParaRPr>
          </a:p>
        </p:txBody>
      </p:sp>
    </p:spTree>
    <p:extLst>
      <p:ext uri="{BB962C8B-B14F-4D97-AF65-F5344CB8AC3E}">
        <p14:creationId xmlns:p14="http://schemas.microsoft.com/office/powerpoint/2010/main" val="3008441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D3259-F9D5-C26E-69EE-1DF43D24A08B}"/>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4EDB3FA-E10E-12FE-A26F-C75B5365253C}"/>
              </a:ext>
            </a:extLst>
          </p:cNvPr>
          <p:cNvGrpSpPr/>
          <p:nvPr/>
        </p:nvGrpSpPr>
        <p:grpSpPr>
          <a:xfrm>
            <a:off x="2179327" y="960562"/>
            <a:ext cx="8421066" cy="4238415"/>
            <a:chOff x="1203411" y="1259158"/>
            <a:chExt cx="9501018" cy="5317723"/>
          </a:xfrm>
        </p:grpSpPr>
        <p:pic>
          <p:nvPicPr>
            <p:cNvPr id="3" name="Picture 2">
              <a:extLst>
                <a:ext uri="{FF2B5EF4-FFF2-40B4-BE49-F238E27FC236}">
                  <a16:creationId xmlns:a16="http://schemas.microsoft.com/office/drawing/2014/main" id="{401E416D-2AEA-51D0-9924-B88D44B2A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4" name="Rectangle: Rounded Corners 3">
              <a:extLst>
                <a:ext uri="{FF2B5EF4-FFF2-40B4-BE49-F238E27FC236}">
                  <a16:creationId xmlns:a16="http://schemas.microsoft.com/office/drawing/2014/main" id="{8E35079F-0157-63DA-82E6-A9DA3DB52E32}"/>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0EFF7754-494F-1367-6F4F-8F7AAF037227}"/>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pic>
        <p:nvPicPr>
          <p:cNvPr id="5" name="Picture 4" descr="Premium Vector | Internal human organs horizontal icon set">
            <a:extLst>
              <a:ext uri="{FF2B5EF4-FFF2-40B4-BE49-F238E27FC236}">
                <a16:creationId xmlns:a16="http://schemas.microsoft.com/office/drawing/2014/main" id="{6B3977A8-BE87-67D7-1992-8AE1BDB2BA22}"/>
              </a:ext>
            </a:extLst>
          </p:cNvPr>
          <p:cNvPicPr>
            <a:picLocks noChangeAspect="1"/>
          </p:cNvPicPr>
          <p:nvPr/>
        </p:nvPicPr>
        <p:blipFill rotWithShape="1">
          <a:blip r:embed="rId3"/>
          <a:srcRect l="307" t="17699" r="56098" b="43448"/>
          <a:stretch/>
        </p:blipFill>
        <p:spPr>
          <a:xfrm>
            <a:off x="2479739" y="4016856"/>
            <a:ext cx="691447" cy="271591"/>
          </a:xfrm>
          <a:prstGeom prst="rect">
            <a:avLst/>
          </a:prstGeom>
        </p:spPr>
      </p:pic>
      <p:pic>
        <p:nvPicPr>
          <p:cNvPr id="6" name="Picture 5" descr="Premium Vector | Internal human organs horizontal icon set">
            <a:extLst>
              <a:ext uri="{FF2B5EF4-FFF2-40B4-BE49-F238E27FC236}">
                <a16:creationId xmlns:a16="http://schemas.microsoft.com/office/drawing/2014/main" id="{EC45AFCE-25B5-8A93-EB53-D8D15A685E32}"/>
              </a:ext>
            </a:extLst>
          </p:cNvPr>
          <p:cNvPicPr>
            <a:picLocks noChangeAspect="1"/>
          </p:cNvPicPr>
          <p:nvPr/>
        </p:nvPicPr>
        <p:blipFill rotWithShape="1">
          <a:blip r:embed="rId3"/>
          <a:srcRect l="306" t="57721" r="77517"/>
          <a:stretch/>
        </p:blipFill>
        <p:spPr>
          <a:xfrm>
            <a:off x="3278427" y="4067179"/>
            <a:ext cx="363661" cy="310504"/>
          </a:xfrm>
          <a:prstGeom prst="rect">
            <a:avLst/>
          </a:prstGeom>
        </p:spPr>
      </p:pic>
      <p:pic>
        <p:nvPicPr>
          <p:cNvPr id="7" name="Picture 6" descr="P96G-1.5-5-F - MatTek Corporation">
            <a:extLst>
              <a:ext uri="{FF2B5EF4-FFF2-40B4-BE49-F238E27FC236}">
                <a16:creationId xmlns:a16="http://schemas.microsoft.com/office/drawing/2014/main" id="{37BDC812-8A2F-05D7-D95A-5FB2DCB9F131}"/>
              </a:ext>
            </a:extLst>
          </p:cNvPr>
          <p:cNvPicPr>
            <a:picLocks noChangeAspect="1"/>
          </p:cNvPicPr>
          <p:nvPr/>
        </p:nvPicPr>
        <p:blipFill rotWithShape="1">
          <a:blip r:embed="rId4"/>
          <a:srcRect t="11381" b="8758"/>
          <a:stretch/>
        </p:blipFill>
        <p:spPr>
          <a:xfrm>
            <a:off x="2565309" y="4367407"/>
            <a:ext cx="793109" cy="743545"/>
          </a:xfrm>
          <a:prstGeom prst="rect">
            <a:avLst/>
          </a:prstGeom>
        </p:spPr>
      </p:pic>
      <p:pic>
        <p:nvPicPr>
          <p:cNvPr id="12" name="Graphic 11" descr="Rat with solid fill">
            <a:extLst>
              <a:ext uri="{FF2B5EF4-FFF2-40B4-BE49-F238E27FC236}">
                <a16:creationId xmlns:a16="http://schemas.microsoft.com/office/drawing/2014/main" id="{8928955C-B2F1-CFBD-2E79-91F08EBF42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38758" y="3885353"/>
            <a:ext cx="960026" cy="964108"/>
          </a:xfrm>
          <a:prstGeom prst="rect">
            <a:avLst/>
          </a:prstGeom>
        </p:spPr>
      </p:pic>
      <p:pic>
        <p:nvPicPr>
          <p:cNvPr id="16" name="Content Placeholder 5" descr="Astronaut male with solid fill">
            <a:extLst>
              <a:ext uri="{FF2B5EF4-FFF2-40B4-BE49-F238E27FC236}">
                <a16:creationId xmlns:a16="http://schemas.microsoft.com/office/drawing/2014/main" id="{990129F6-94AB-BC2B-0255-2D28D86A1AC1}"/>
              </a:ext>
            </a:extLst>
          </p:cNvPr>
          <p:cNvPicPr>
            <a:picLocks noGrp="1" noChangeAspect="1"/>
          </p:cNvPicPr>
          <p:nvPr>
            <p:ph idx="1"/>
          </p:nvPr>
        </p:nvPicPr>
        <p:blipFill>
          <a:blip r:embed="rId7">
            <a:extLst>
              <a:ext uri="{96DAC541-7B7A-43D3-8B79-37D633B846F1}">
                <asvg:svgBlip xmlns:asvg="http://schemas.microsoft.com/office/drawing/2016/SVG/main" r:embed="rId8"/>
              </a:ext>
            </a:extLst>
          </a:blip>
          <a:stretch>
            <a:fillRect/>
          </a:stretch>
        </p:blipFill>
        <p:spPr>
          <a:xfrm>
            <a:off x="9823604" y="4243288"/>
            <a:ext cx="749228" cy="745965"/>
          </a:xfrm>
        </p:spPr>
      </p:pic>
      <p:pic>
        <p:nvPicPr>
          <p:cNvPr id="17" name="Graphic 16" descr="Moon and stars outline">
            <a:extLst>
              <a:ext uri="{FF2B5EF4-FFF2-40B4-BE49-F238E27FC236}">
                <a16:creationId xmlns:a16="http://schemas.microsoft.com/office/drawing/2014/main" id="{71225BC6-6C3D-4335-2B05-200C4761999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52155" y="4129445"/>
            <a:ext cx="248238" cy="248238"/>
          </a:xfrm>
          <a:prstGeom prst="rect">
            <a:avLst/>
          </a:prstGeom>
        </p:spPr>
      </p:pic>
      <p:pic>
        <p:nvPicPr>
          <p:cNvPr id="19" name="Content Placeholder 5" descr="Astronaut male with solid fill">
            <a:extLst>
              <a:ext uri="{FF2B5EF4-FFF2-40B4-BE49-F238E27FC236}">
                <a16:creationId xmlns:a16="http://schemas.microsoft.com/office/drawing/2014/main" id="{D2682F68-E7A1-3106-2295-11494CC1348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bwMode="auto">
          <a:xfrm>
            <a:off x="7802554" y="4001885"/>
            <a:ext cx="368197" cy="36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1" name="Picture 20">
            <a:extLst>
              <a:ext uri="{FF2B5EF4-FFF2-40B4-BE49-F238E27FC236}">
                <a16:creationId xmlns:a16="http://schemas.microsoft.com/office/drawing/2014/main" id="{4389ADF2-5AAA-955E-BF47-5674C095213A}"/>
              </a:ext>
            </a:extLst>
          </p:cNvPr>
          <p:cNvPicPr>
            <a:picLocks noChangeAspect="1"/>
          </p:cNvPicPr>
          <p:nvPr/>
        </p:nvPicPr>
        <p:blipFill>
          <a:blip r:embed="rId11"/>
          <a:stretch>
            <a:fillRect/>
          </a:stretch>
        </p:blipFill>
        <p:spPr>
          <a:xfrm rot="16200000">
            <a:off x="7650317" y="4494233"/>
            <a:ext cx="675557" cy="401694"/>
          </a:xfrm>
          <a:prstGeom prst="rect">
            <a:avLst/>
          </a:prstGeom>
        </p:spPr>
      </p:pic>
      <p:sp>
        <p:nvSpPr>
          <p:cNvPr id="22" name="TextBox 21">
            <a:extLst>
              <a:ext uri="{FF2B5EF4-FFF2-40B4-BE49-F238E27FC236}">
                <a16:creationId xmlns:a16="http://schemas.microsoft.com/office/drawing/2014/main" id="{DC0102C7-E690-D386-082F-D742B2825252}"/>
              </a:ext>
            </a:extLst>
          </p:cNvPr>
          <p:cNvSpPr txBox="1"/>
          <p:nvPr/>
        </p:nvSpPr>
        <p:spPr>
          <a:xfrm>
            <a:off x="766088" y="150723"/>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pic>
        <p:nvPicPr>
          <p:cNvPr id="11" name="Picture 10">
            <a:extLst>
              <a:ext uri="{FF2B5EF4-FFF2-40B4-BE49-F238E27FC236}">
                <a16:creationId xmlns:a16="http://schemas.microsoft.com/office/drawing/2014/main" id="{3ED8A324-0F94-92D4-9990-DFB8D42A90C4}"/>
              </a:ext>
            </a:extLst>
          </p:cNvPr>
          <p:cNvPicPr>
            <a:picLocks noChangeAspect="1"/>
          </p:cNvPicPr>
          <p:nvPr/>
        </p:nvPicPr>
        <p:blipFill>
          <a:blip r:embed="rId11"/>
          <a:stretch>
            <a:fillRect/>
          </a:stretch>
        </p:blipFill>
        <p:spPr>
          <a:xfrm>
            <a:off x="4365316" y="4716543"/>
            <a:ext cx="811954" cy="431274"/>
          </a:xfrm>
          <a:prstGeom prst="rect">
            <a:avLst/>
          </a:prstGeom>
        </p:spPr>
      </p:pic>
      <p:pic>
        <p:nvPicPr>
          <p:cNvPr id="18" name="Graphic 12" descr="Pig with solid fill">
            <a:extLst>
              <a:ext uri="{FF2B5EF4-FFF2-40B4-BE49-F238E27FC236}">
                <a16:creationId xmlns:a16="http://schemas.microsoft.com/office/drawing/2014/main" id="{C78CF391-2F7E-E8EB-69F8-AA96A628F94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67710" y="4194058"/>
            <a:ext cx="1566938" cy="1659962"/>
          </a:xfrm>
          <a:prstGeom prst="rect">
            <a:avLst/>
          </a:prstGeom>
        </p:spPr>
      </p:pic>
      <p:pic>
        <p:nvPicPr>
          <p:cNvPr id="20" name="Graphic 13" descr="Rat with solid fill">
            <a:extLst>
              <a:ext uri="{FF2B5EF4-FFF2-40B4-BE49-F238E27FC236}">
                <a16:creationId xmlns:a16="http://schemas.microsoft.com/office/drawing/2014/main" id="{D65733E8-6219-C0DC-0BBD-6A913948EE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0310" y="3997077"/>
            <a:ext cx="686352" cy="689270"/>
          </a:xfrm>
          <a:prstGeom prst="rect">
            <a:avLst/>
          </a:prstGeom>
        </p:spPr>
      </p:pic>
      <p:sp>
        <p:nvSpPr>
          <p:cNvPr id="23" name="Explosion: 8 Points 22">
            <a:extLst>
              <a:ext uri="{FF2B5EF4-FFF2-40B4-BE49-F238E27FC236}">
                <a16:creationId xmlns:a16="http://schemas.microsoft.com/office/drawing/2014/main" id="{C77C06C4-473C-8A41-1E70-9C842DD3CA80}"/>
              </a:ext>
            </a:extLst>
          </p:cNvPr>
          <p:cNvSpPr/>
          <p:nvPr/>
        </p:nvSpPr>
        <p:spPr>
          <a:xfrm>
            <a:off x="6399104" y="4356458"/>
            <a:ext cx="134504" cy="63512"/>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Slide Number Placeholder 8">
            <a:extLst>
              <a:ext uri="{FF2B5EF4-FFF2-40B4-BE49-F238E27FC236}">
                <a16:creationId xmlns:a16="http://schemas.microsoft.com/office/drawing/2014/main" id="{F519C4AC-1392-4C32-AFBB-06C04168E86E}"/>
              </a:ext>
            </a:extLst>
          </p:cNvPr>
          <p:cNvSpPr>
            <a:spLocks noGrp="1"/>
          </p:cNvSpPr>
          <p:nvPr>
            <p:ph type="sldNum" sz="quarter" idx="10"/>
          </p:nvPr>
        </p:nvSpPr>
        <p:spPr/>
        <p:txBody>
          <a:bodyPr/>
          <a:lstStyle/>
          <a:p>
            <a:pPr>
              <a:defRPr/>
            </a:pPr>
            <a:fld id="{A587C384-89D6-8141-B091-9776852F31EF}" type="slidenum">
              <a:rPr lang="en-US" altLang="x-none"/>
              <a:pPr>
                <a:defRPr/>
              </a:pPr>
              <a:t>40</a:t>
            </a:fld>
            <a:endParaRPr lang="en-US"/>
          </a:p>
        </p:txBody>
      </p:sp>
      <p:sp>
        <p:nvSpPr>
          <p:cNvPr id="13" name="TextBox 12">
            <a:extLst>
              <a:ext uri="{FF2B5EF4-FFF2-40B4-BE49-F238E27FC236}">
                <a16:creationId xmlns:a16="http://schemas.microsoft.com/office/drawing/2014/main" id="{000038F6-B226-71C9-122B-684A2782DE03}"/>
              </a:ext>
            </a:extLst>
          </p:cNvPr>
          <p:cNvSpPr txBox="1"/>
          <p:nvPr/>
        </p:nvSpPr>
        <p:spPr>
          <a:xfrm>
            <a:off x="2326780" y="5608602"/>
            <a:ext cx="7496824" cy="954107"/>
          </a:xfrm>
          <a:prstGeom prst="rect">
            <a:avLst/>
          </a:prstGeom>
          <a:noFill/>
        </p:spPr>
        <p:txBody>
          <a:bodyPr wrap="square" rtlCol="0">
            <a:spAutoFit/>
          </a:bodyPr>
          <a:lstStyle/>
          <a:p>
            <a:r>
              <a:rPr lang="en-US" sz="1400" b="1" u="sng" dirty="0">
                <a:solidFill>
                  <a:srgbClr val="00B050"/>
                </a:solidFill>
                <a:latin typeface="Arial"/>
                <a:cs typeface="Arial"/>
              </a:rPr>
              <a:t>BIOMARKERS</a:t>
            </a:r>
          </a:p>
          <a:p>
            <a:pPr marL="285750" indent="-285750">
              <a:buFont typeface="Arial" panose="020B0604020202020204" pitchFamily="34" charset="0"/>
              <a:buChar char="•"/>
            </a:pPr>
            <a:r>
              <a:rPr lang="en-US" sz="1400" dirty="0">
                <a:latin typeface="Arial"/>
                <a:cs typeface="Arial"/>
              </a:rPr>
              <a:t>Assessment of drug efficacy in tissue chips, animals and/or in astronauts</a:t>
            </a:r>
          </a:p>
          <a:p>
            <a:pPr marL="285750" indent="-285750">
              <a:buFont typeface="Arial" panose="020B0604020202020204" pitchFamily="34" charset="0"/>
              <a:buChar char="•"/>
            </a:pPr>
            <a:r>
              <a:rPr lang="en-US" sz="1400" dirty="0">
                <a:latin typeface="Arial"/>
                <a:cs typeface="Arial"/>
              </a:rPr>
              <a:t>Threshold of damage for delivery of the drug</a:t>
            </a:r>
          </a:p>
          <a:p>
            <a:pPr marL="285750" indent="-285750">
              <a:buFont typeface="Arial" panose="020B0604020202020204" pitchFamily="34" charset="0"/>
              <a:buChar char="•"/>
            </a:pPr>
            <a:r>
              <a:rPr lang="en-US" sz="1400" dirty="0">
                <a:latin typeface="Arial"/>
                <a:cs typeface="Arial"/>
              </a:rPr>
              <a:t>Personalized medicine approaches, determination of who is administered the drugs</a:t>
            </a:r>
          </a:p>
        </p:txBody>
      </p:sp>
    </p:spTree>
    <p:extLst>
      <p:ext uri="{BB962C8B-B14F-4D97-AF65-F5344CB8AC3E}">
        <p14:creationId xmlns:p14="http://schemas.microsoft.com/office/powerpoint/2010/main" val="3475100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30" name="TextBox 29">
            <a:extLst>
              <a:ext uri="{FF2B5EF4-FFF2-40B4-BE49-F238E27FC236}">
                <a16:creationId xmlns:a16="http://schemas.microsoft.com/office/drawing/2014/main" id="{FA138DAB-2AD9-65E2-C48A-6CE50AF0C4B8}"/>
              </a:ext>
            </a:extLst>
          </p:cNvPr>
          <p:cNvSpPr txBox="1"/>
          <p:nvPr/>
        </p:nvSpPr>
        <p:spPr>
          <a:xfrm>
            <a:off x="4291263" y="1427270"/>
            <a:ext cx="3608680" cy="738664"/>
          </a:xfrm>
          <a:prstGeom prst="rect">
            <a:avLst/>
          </a:prstGeom>
          <a:noFill/>
        </p:spPr>
        <p:txBody>
          <a:bodyPr wrap="none" lIns="91440" tIns="45720" rIns="91440" bIns="45720" rtlCol="0" anchor="t">
            <a:spAutoFit/>
          </a:bodyPr>
          <a:lstStyle/>
          <a:p>
            <a:pPr algn="ctr"/>
            <a:r>
              <a:rPr lang="en-US" sz="2400" b="1">
                <a:latin typeface="Arial"/>
                <a:cs typeface="Arial"/>
              </a:rPr>
              <a:t>Experimental Design</a:t>
            </a:r>
            <a:endParaRPr lang="en-US" b="1">
              <a:latin typeface="Arial"/>
              <a:cs typeface="Arial"/>
            </a:endParaRPr>
          </a:p>
          <a:p>
            <a:pPr algn="ctr"/>
            <a:r>
              <a:rPr lang="en-US">
                <a:latin typeface="Arial"/>
                <a:cs typeface="Arial"/>
              </a:rPr>
              <a:t>Utilizing </a:t>
            </a:r>
            <a:r>
              <a:rPr lang="en-US" err="1">
                <a:latin typeface="Arial"/>
                <a:cs typeface="Arial"/>
              </a:rPr>
              <a:t>CardioOx</a:t>
            </a:r>
            <a:r>
              <a:rPr lang="en-US">
                <a:latin typeface="Arial"/>
                <a:cs typeface="Arial"/>
              </a:rPr>
              <a:t> Study samples</a:t>
            </a:r>
          </a:p>
        </p:txBody>
      </p:sp>
      <p:grpSp>
        <p:nvGrpSpPr>
          <p:cNvPr id="47" name="Group 46">
            <a:extLst>
              <a:ext uri="{FF2B5EF4-FFF2-40B4-BE49-F238E27FC236}">
                <a16:creationId xmlns:a16="http://schemas.microsoft.com/office/drawing/2014/main" id="{B67CFA8C-40FA-C8A6-1B83-633A4DDF20EA}"/>
              </a:ext>
            </a:extLst>
          </p:cNvPr>
          <p:cNvGrpSpPr/>
          <p:nvPr/>
        </p:nvGrpSpPr>
        <p:grpSpPr>
          <a:xfrm>
            <a:off x="925897" y="2170807"/>
            <a:ext cx="10351295" cy="4515033"/>
            <a:chOff x="806916" y="1964398"/>
            <a:chExt cx="10351295" cy="4515033"/>
          </a:xfrm>
        </p:grpSpPr>
        <p:sp>
          <p:nvSpPr>
            <p:cNvPr id="40" name="TextBox 39">
              <a:extLst>
                <a:ext uri="{FF2B5EF4-FFF2-40B4-BE49-F238E27FC236}">
                  <a16:creationId xmlns:a16="http://schemas.microsoft.com/office/drawing/2014/main" id="{E1E09670-1180-2A47-7263-FD2672B042B6}"/>
                </a:ext>
              </a:extLst>
            </p:cNvPr>
            <p:cNvSpPr txBox="1"/>
            <p:nvPr/>
          </p:nvSpPr>
          <p:spPr>
            <a:xfrm>
              <a:off x="5994618" y="4909771"/>
              <a:ext cx="5163593" cy="1569660"/>
            </a:xfrm>
            <a:prstGeom prst="rect">
              <a:avLst/>
            </a:prstGeom>
            <a:noFill/>
          </p:spPr>
          <p:txBody>
            <a:bodyPr wrap="none" lIns="91440" tIns="45720" rIns="91440" bIns="45720" rtlCol="0" anchor="t">
              <a:spAutoFit/>
            </a:bodyPr>
            <a:lstStyle/>
            <a:p>
              <a:pPr algn="ctr"/>
              <a:r>
                <a:rPr lang="en-US" sz="1600" b="1" dirty="0">
                  <a:solidFill>
                    <a:srgbClr val="0070C0"/>
                  </a:solidFill>
                  <a:latin typeface="Arial"/>
                  <a:cs typeface="Arial"/>
                </a:rPr>
                <a:t>In</a:t>
              </a:r>
              <a:r>
                <a:rPr lang="en-US" sz="1600" b="1" dirty="0">
                  <a:solidFill>
                    <a:srgbClr val="0070C0"/>
                  </a:solidFill>
                  <a:latin typeface="Arial"/>
                  <a:ea typeface="Calibri"/>
                  <a:cs typeface="Arial"/>
                </a:rPr>
                <a:t> </a:t>
              </a:r>
              <a:r>
                <a:rPr lang="en-US" sz="1600" b="1" u="sng" dirty="0">
                  <a:solidFill>
                    <a:srgbClr val="0070C0"/>
                  </a:solidFill>
                  <a:latin typeface="Arial"/>
                  <a:ea typeface="Calibri"/>
                  <a:cs typeface="Arial"/>
                </a:rPr>
                <a:t>small extracellular vesicles (</a:t>
              </a:r>
              <a:r>
                <a:rPr lang="en-US" sz="1600" b="1" u="sng" dirty="0" err="1">
                  <a:solidFill>
                    <a:srgbClr val="0070C0"/>
                  </a:solidFill>
                  <a:latin typeface="Arial"/>
                  <a:ea typeface="Calibri"/>
                  <a:cs typeface="Arial"/>
                </a:rPr>
                <a:t>sEV</a:t>
              </a:r>
              <a:r>
                <a:rPr lang="en-US" sz="1600" b="1" u="sng" dirty="0">
                  <a:solidFill>
                    <a:srgbClr val="0070C0"/>
                  </a:solidFill>
                  <a:latin typeface="Arial"/>
                  <a:ea typeface="Calibri"/>
                  <a:cs typeface="Arial"/>
                </a:rPr>
                <a:t>)</a:t>
              </a:r>
            </a:p>
            <a:p>
              <a:pPr algn="ctr"/>
              <a:r>
                <a:rPr lang="en-US" sz="1600" b="1" dirty="0">
                  <a:solidFill>
                    <a:srgbClr val="0070C0"/>
                  </a:solidFill>
                  <a:latin typeface="Arial"/>
                  <a:ea typeface="Calibri"/>
                  <a:cs typeface="Arial"/>
                </a:rPr>
                <a:t>RNA and Protein Biomarkers:</a:t>
              </a:r>
            </a:p>
            <a:p>
              <a:pPr algn="ctr"/>
              <a:r>
                <a:rPr lang="en-US" sz="1600" b="1" dirty="0">
                  <a:solidFill>
                    <a:srgbClr val="FF0000"/>
                  </a:solidFill>
                  <a:latin typeface="Arial"/>
                  <a:ea typeface="Calibri"/>
                  <a:cs typeface="Arial"/>
                </a:rPr>
                <a:t>Messenger – mRNA</a:t>
              </a:r>
              <a:endParaRPr lang="en-US" sz="1600" b="1" dirty="0">
                <a:solidFill>
                  <a:srgbClr val="0070C0"/>
                </a:solidFill>
                <a:latin typeface="Arial"/>
                <a:ea typeface="Calibri"/>
                <a:cs typeface="Arial"/>
              </a:endParaRPr>
            </a:p>
            <a:p>
              <a:pPr algn="ctr"/>
              <a:r>
                <a:rPr lang="en-US" sz="1600" b="1" dirty="0">
                  <a:solidFill>
                    <a:srgbClr val="FF0000"/>
                  </a:solidFill>
                  <a:latin typeface="Arial"/>
                  <a:ea typeface="Calibri"/>
                  <a:cs typeface="Arial"/>
                </a:rPr>
                <a:t>Small non-coding – miRNA, snRNA, snoRNA, tRNA</a:t>
              </a:r>
            </a:p>
            <a:p>
              <a:pPr algn="ctr"/>
              <a:r>
                <a:rPr lang="en-US" sz="1600" b="1" dirty="0">
                  <a:solidFill>
                    <a:srgbClr val="FF0000"/>
                  </a:solidFill>
                  <a:latin typeface="Arial"/>
                  <a:ea typeface="Calibri"/>
                  <a:cs typeface="Arial"/>
                </a:rPr>
                <a:t>Long non-coding – lncRNA</a:t>
              </a:r>
            </a:p>
            <a:p>
              <a:pPr algn="ctr"/>
              <a:r>
                <a:rPr lang="en-US" sz="1600" b="1" dirty="0">
                  <a:solidFill>
                    <a:srgbClr val="FF0000"/>
                  </a:solidFill>
                  <a:latin typeface="Arial"/>
                  <a:ea typeface="Calibri"/>
                  <a:cs typeface="Arial"/>
                </a:rPr>
                <a:t>Proteins</a:t>
              </a:r>
            </a:p>
          </p:txBody>
        </p:sp>
        <p:sp>
          <p:nvSpPr>
            <p:cNvPr id="3" name="TextBox 2">
              <a:extLst>
                <a:ext uri="{FF2B5EF4-FFF2-40B4-BE49-F238E27FC236}">
                  <a16:creationId xmlns:a16="http://schemas.microsoft.com/office/drawing/2014/main" id="{B786F606-771A-34F5-D785-845BE43555A4}"/>
                </a:ext>
              </a:extLst>
            </p:cNvPr>
            <p:cNvSpPr txBox="1"/>
            <p:nvPr/>
          </p:nvSpPr>
          <p:spPr>
            <a:xfrm>
              <a:off x="1491612" y="1964398"/>
              <a:ext cx="1569660" cy="369332"/>
            </a:xfrm>
            <a:prstGeom prst="rect">
              <a:avLst/>
            </a:prstGeom>
            <a:noFill/>
          </p:spPr>
          <p:txBody>
            <a:bodyPr wrap="none" lIns="91440" tIns="45720" rIns="91440" bIns="45720" rtlCol="0" anchor="ctr">
              <a:spAutoFit/>
            </a:bodyPr>
            <a:lstStyle/>
            <a:p>
              <a:pPr algn="ctr"/>
              <a:r>
                <a:rPr lang="en-US" b="1">
                  <a:latin typeface="Arial"/>
                  <a:cs typeface="Arial"/>
                </a:rPr>
                <a:t>PRE-FLIGHT</a:t>
              </a:r>
            </a:p>
          </p:txBody>
        </p:sp>
        <p:sp>
          <p:nvSpPr>
            <p:cNvPr id="4" name="TextBox 3">
              <a:extLst>
                <a:ext uri="{FF2B5EF4-FFF2-40B4-BE49-F238E27FC236}">
                  <a16:creationId xmlns:a16="http://schemas.microsoft.com/office/drawing/2014/main" id="{59C8B31A-FA18-9175-400E-C2AEC1883EB3}"/>
                </a:ext>
              </a:extLst>
            </p:cNvPr>
            <p:cNvSpPr txBox="1"/>
            <p:nvPr/>
          </p:nvSpPr>
          <p:spPr>
            <a:xfrm>
              <a:off x="5502063" y="1964398"/>
              <a:ext cx="1326004" cy="369332"/>
            </a:xfrm>
            <a:prstGeom prst="rect">
              <a:avLst/>
            </a:prstGeom>
            <a:noFill/>
          </p:spPr>
          <p:txBody>
            <a:bodyPr wrap="none" lIns="91440" tIns="45720" rIns="91440" bIns="45720" rtlCol="0" anchor="ctr">
              <a:spAutoFit/>
            </a:bodyPr>
            <a:lstStyle/>
            <a:p>
              <a:pPr algn="ctr"/>
              <a:r>
                <a:rPr lang="en-US" b="1">
                  <a:latin typeface="Arial"/>
                  <a:cs typeface="Arial"/>
                </a:rPr>
                <a:t>IN-FLIGHT</a:t>
              </a:r>
            </a:p>
          </p:txBody>
        </p:sp>
        <p:sp>
          <p:nvSpPr>
            <p:cNvPr id="5" name="TextBox 4">
              <a:extLst>
                <a:ext uri="{FF2B5EF4-FFF2-40B4-BE49-F238E27FC236}">
                  <a16:creationId xmlns:a16="http://schemas.microsoft.com/office/drawing/2014/main" id="{3D4D165F-E5F4-79DE-ABAE-051F9C6CF425}"/>
                </a:ext>
              </a:extLst>
            </p:cNvPr>
            <p:cNvSpPr txBox="1"/>
            <p:nvPr/>
          </p:nvSpPr>
          <p:spPr>
            <a:xfrm>
              <a:off x="8867627" y="1964398"/>
              <a:ext cx="1710789" cy="369332"/>
            </a:xfrm>
            <a:prstGeom prst="rect">
              <a:avLst/>
            </a:prstGeom>
            <a:noFill/>
          </p:spPr>
          <p:txBody>
            <a:bodyPr wrap="none" lIns="91440" tIns="45720" rIns="91440" bIns="45720" rtlCol="0" anchor="ctr">
              <a:spAutoFit/>
            </a:bodyPr>
            <a:lstStyle/>
            <a:p>
              <a:pPr algn="ctr"/>
              <a:r>
                <a:rPr lang="en-US" b="1">
                  <a:latin typeface="Arial"/>
                  <a:cs typeface="Arial"/>
                </a:rPr>
                <a:t>POST-FLIGHT</a:t>
              </a:r>
            </a:p>
          </p:txBody>
        </p:sp>
        <p:sp>
          <p:nvSpPr>
            <p:cNvPr id="6" name="TextBox 5">
              <a:extLst>
                <a:ext uri="{FF2B5EF4-FFF2-40B4-BE49-F238E27FC236}">
                  <a16:creationId xmlns:a16="http://schemas.microsoft.com/office/drawing/2014/main" id="{87AB5095-BD6D-7AA0-B216-A71C9E09CB0E}"/>
                </a:ext>
              </a:extLst>
            </p:cNvPr>
            <p:cNvSpPr txBox="1"/>
            <p:nvPr/>
          </p:nvSpPr>
          <p:spPr>
            <a:xfrm>
              <a:off x="1033659" y="2286631"/>
              <a:ext cx="1050288" cy="338554"/>
            </a:xfrm>
            <a:prstGeom prst="rect">
              <a:avLst/>
            </a:prstGeom>
            <a:noFill/>
          </p:spPr>
          <p:txBody>
            <a:bodyPr wrap="none" lIns="91440" tIns="45720" rIns="91440" bIns="45720" rtlCol="0" anchor="t">
              <a:spAutoFit/>
            </a:bodyPr>
            <a:lstStyle/>
            <a:p>
              <a:pPr algn="ctr"/>
              <a:r>
                <a:rPr lang="en-US" sz="1600" b="1">
                  <a:latin typeface="Arial"/>
                  <a:cs typeface="Arial"/>
                </a:rPr>
                <a:t>180 days</a:t>
              </a:r>
            </a:p>
          </p:txBody>
        </p:sp>
        <p:sp>
          <p:nvSpPr>
            <p:cNvPr id="7" name="TextBox 6">
              <a:extLst>
                <a:ext uri="{FF2B5EF4-FFF2-40B4-BE49-F238E27FC236}">
                  <a16:creationId xmlns:a16="http://schemas.microsoft.com/office/drawing/2014/main" id="{BDC8155B-3E0E-28FE-CE21-5461CF54D345}"/>
                </a:ext>
              </a:extLst>
            </p:cNvPr>
            <p:cNvSpPr txBox="1"/>
            <p:nvPr/>
          </p:nvSpPr>
          <p:spPr>
            <a:xfrm>
              <a:off x="2510153" y="2286631"/>
              <a:ext cx="936475" cy="338554"/>
            </a:xfrm>
            <a:prstGeom prst="rect">
              <a:avLst/>
            </a:prstGeom>
            <a:noFill/>
          </p:spPr>
          <p:txBody>
            <a:bodyPr wrap="none" lIns="91440" tIns="45720" rIns="91440" bIns="45720" rtlCol="0" anchor="t">
              <a:spAutoFit/>
            </a:bodyPr>
            <a:lstStyle/>
            <a:p>
              <a:pPr algn="ctr"/>
              <a:r>
                <a:rPr lang="en-US" sz="1600" b="1">
                  <a:latin typeface="Arial"/>
                  <a:cs typeface="Arial"/>
                </a:rPr>
                <a:t>45 days</a:t>
              </a:r>
            </a:p>
          </p:txBody>
        </p:sp>
        <p:sp>
          <p:nvSpPr>
            <p:cNvPr id="8" name="TextBox 7">
              <a:extLst>
                <a:ext uri="{FF2B5EF4-FFF2-40B4-BE49-F238E27FC236}">
                  <a16:creationId xmlns:a16="http://schemas.microsoft.com/office/drawing/2014/main" id="{DDD3E5A1-A27A-F9EC-1B21-055BDA3644D1}"/>
                </a:ext>
              </a:extLst>
            </p:cNvPr>
            <p:cNvSpPr txBox="1"/>
            <p:nvPr/>
          </p:nvSpPr>
          <p:spPr>
            <a:xfrm>
              <a:off x="3982328" y="2286631"/>
              <a:ext cx="936475" cy="338554"/>
            </a:xfrm>
            <a:prstGeom prst="rect">
              <a:avLst/>
            </a:prstGeom>
            <a:noFill/>
          </p:spPr>
          <p:txBody>
            <a:bodyPr wrap="none" lIns="91440" tIns="45720" rIns="91440" bIns="45720" rtlCol="0" anchor="t">
              <a:spAutoFit/>
            </a:bodyPr>
            <a:lstStyle/>
            <a:p>
              <a:pPr algn="ctr"/>
              <a:r>
                <a:rPr lang="en-US" sz="1600" b="1">
                  <a:latin typeface="Arial"/>
                  <a:cs typeface="Arial"/>
                </a:rPr>
                <a:t>15 days</a:t>
              </a:r>
            </a:p>
          </p:txBody>
        </p:sp>
        <p:sp>
          <p:nvSpPr>
            <p:cNvPr id="9" name="TextBox 8">
              <a:extLst>
                <a:ext uri="{FF2B5EF4-FFF2-40B4-BE49-F238E27FC236}">
                  <a16:creationId xmlns:a16="http://schemas.microsoft.com/office/drawing/2014/main" id="{0B1E7937-90EB-4976-D6B6-9158BD9C0147}"/>
                </a:ext>
              </a:extLst>
            </p:cNvPr>
            <p:cNvSpPr txBox="1"/>
            <p:nvPr/>
          </p:nvSpPr>
          <p:spPr>
            <a:xfrm>
              <a:off x="5700846" y="2286631"/>
              <a:ext cx="936475" cy="338554"/>
            </a:xfrm>
            <a:prstGeom prst="rect">
              <a:avLst/>
            </a:prstGeom>
            <a:noFill/>
          </p:spPr>
          <p:txBody>
            <a:bodyPr wrap="none" lIns="91440" tIns="45720" rIns="91440" bIns="45720" rtlCol="0" anchor="t">
              <a:spAutoFit/>
            </a:bodyPr>
            <a:lstStyle/>
            <a:p>
              <a:pPr algn="ctr"/>
              <a:r>
                <a:rPr lang="en-US" sz="1600" b="1">
                  <a:latin typeface="Arial"/>
                  <a:cs typeface="Arial"/>
                </a:rPr>
                <a:t>60 days</a:t>
              </a:r>
            </a:p>
          </p:txBody>
        </p:sp>
        <p:sp>
          <p:nvSpPr>
            <p:cNvPr id="10" name="TextBox 9">
              <a:extLst>
                <a:ext uri="{FF2B5EF4-FFF2-40B4-BE49-F238E27FC236}">
                  <a16:creationId xmlns:a16="http://schemas.microsoft.com/office/drawing/2014/main" id="{EC81101E-7E39-9071-EFEC-E93EC8B2A8B4}"/>
                </a:ext>
              </a:extLst>
            </p:cNvPr>
            <p:cNvSpPr txBox="1"/>
            <p:nvPr/>
          </p:nvSpPr>
          <p:spPr>
            <a:xfrm>
              <a:off x="7274417" y="2286631"/>
              <a:ext cx="1050288" cy="338554"/>
            </a:xfrm>
            <a:prstGeom prst="rect">
              <a:avLst/>
            </a:prstGeom>
            <a:noFill/>
          </p:spPr>
          <p:txBody>
            <a:bodyPr wrap="none" lIns="91440" tIns="45720" rIns="91440" bIns="45720" rtlCol="0" anchor="t">
              <a:spAutoFit/>
            </a:bodyPr>
            <a:lstStyle/>
            <a:p>
              <a:pPr algn="ctr"/>
              <a:r>
                <a:rPr lang="en-US" sz="1600" b="1">
                  <a:latin typeface="Arial"/>
                  <a:cs typeface="Arial"/>
                </a:rPr>
                <a:t>160 days</a:t>
              </a:r>
            </a:p>
          </p:txBody>
        </p:sp>
        <p:sp>
          <p:nvSpPr>
            <p:cNvPr id="11" name="TextBox 10">
              <a:extLst>
                <a:ext uri="{FF2B5EF4-FFF2-40B4-BE49-F238E27FC236}">
                  <a16:creationId xmlns:a16="http://schemas.microsoft.com/office/drawing/2014/main" id="{82AF0A46-D004-AD18-0256-A33856399868}"/>
                </a:ext>
              </a:extLst>
            </p:cNvPr>
            <p:cNvSpPr txBox="1"/>
            <p:nvPr/>
          </p:nvSpPr>
          <p:spPr>
            <a:xfrm>
              <a:off x="9287279" y="2286631"/>
              <a:ext cx="822661" cy="338554"/>
            </a:xfrm>
            <a:prstGeom prst="rect">
              <a:avLst/>
            </a:prstGeom>
            <a:noFill/>
          </p:spPr>
          <p:txBody>
            <a:bodyPr wrap="none" lIns="91440" tIns="45720" rIns="91440" bIns="45720" rtlCol="0" anchor="t">
              <a:spAutoFit/>
            </a:bodyPr>
            <a:lstStyle/>
            <a:p>
              <a:pPr algn="ctr"/>
              <a:r>
                <a:rPr lang="en-US" sz="1600" b="1">
                  <a:latin typeface="Arial"/>
                  <a:cs typeface="Arial"/>
                </a:rPr>
                <a:t>5 days</a:t>
              </a:r>
            </a:p>
          </p:txBody>
        </p:sp>
        <p:cxnSp>
          <p:nvCxnSpPr>
            <p:cNvPr id="12" name="Straight Connector 11">
              <a:extLst>
                <a:ext uri="{FF2B5EF4-FFF2-40B4-BE49-F238E27FC236}">
                  <a16:creationId xmlns:a16="http://schemas.microsoft.com/office/drawing/2014/main" id="{D2EC8BE7-12B8-6097-24BF-DEEC858C5DE1}"/>
                </a:ext>
              </a:extLst>
            </p:cNvPr>
            <p:cNvCxnSpPr/>
            <p:nvPr/>
          </p:nvCxnSpPr>
          <p:spPr>
            <a:xfrm>
              <a:off x="3571821" y="1975379"/>
              <a:ext cx="0" cy="3286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98EA421-18EB-9F01-E7BD-F25E2D6A0E12}"/>
                </a:ext>
              </a:extLst>
            </p:cNvPr>
            <p:cNvCxnSpPr>
              <a:cxnSpLocks/>
            </p:cNvCxnSpPr>
            <p:nvPr/>
          </p:nvCxnSpPr>
          <p:spPr>
            <a:xfrm flipV="1">
              <a:off x="1001661" y="1969512"/>
              <a:ext cx="10154918" cy="320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D0B3591-2F67-F297-1252-F63DF4CD64AA}"/>
                </a:ext>
              </a:extLst>
            </p:cNvPr>
            <p:cNvCxnSpPr/>
            <p:nvPr/>
          </p:nvCxnSpPr>
          <p:spPr>
            <a:xfrm>
              <a:off x="8577665" y="1990178"/>
              <a:ext cx="0" cy="3286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Left Bracket 14">
              <a:extLst>
                <a:ext uri="{FF2B5EF4-FFF2-40B4-BE49-F238E27FC236}">
                  <a16:creationId xmlns:a16="http://schemas.microsoft.com/office/drawing/2014/main" id="{4396B945-AF8F-4D9C-61DB-3361CDC0A3B0}"/>
                </a:ext>
              </a:extLst>
            </p:cNvPr>
            <p:cNvSpPr/>
            <p:nvPr/>
          </p:nvSpPr>
          <p:spPr>
            <a:xfrm rot="16200000">
              <a:off x="2155572" y="1225544"/>
              <a:ext cx="232435" cy="2527767"/>
            </a:xfrm>
            <a:prstGeom prst="leftBracket">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txBody>
            <a:bodyPr lIns="91440" tIns="45720" rIns="91440" bIns="45720" rtlCol="0" anchor="ctr"/>
            <a:lstStyle/>
            <a:p>
              <a:pPr algn="ctr"/>
              <a:endParaRPr lang="en-US" sz="1600">
                <a:ln w="38100">
                  <a:solidFill>
                    <a:srgbClr val="002060"/>
                  </a:solidFill>
                </a:ln>
                <a:latin typeface="Arial"/>
                <a:cs typeface="Arial"/>
              </a:endParaRPr>
            </a:p>
          </p:txBody>
        </p:sp>
        <p:sp>
          <p:nvSpPr>
            <p:cNvPr id="18" name="Arrow: Down 17">
              <a:extLst>
                <a:ext uri="{FF2B5EF4-FFF2-40B4-BE49-F238E27FC236}">
                  <a16:creationId xmlns:a16="http://schemas.microsoft.com/office/drawing/2014/main" id="{9147F09B-E43E-AFEF-2D5F-E84D697FA307}"/>
                </a:ext>
              </a:extLst>
            </p:cNvPr>
            <p:cNvSpPr/>
            <p:nvPr/>
          </p:nvSpPr>
          <p:spPr>
            <a:xfrm>
              <a:off x="1442268"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Arrow: Down 18">
              <a:extLst>
                <a:ext uri="{FF2B5EF4-FFF2-40B4-BE49-F238E27FC236}">
                  <a16:creationId xmlns:a16="http://schemas.microsoft.com/office/drawing/2014/main" id="{85D63F4B-5D3D-BA8C-35D3-2AFF2219CB9C}"/>
                </a:ext>
              </a:extLst>
            </p:cNvPr>
            <p:cNvSpPr/>
            <p:nvPr/>
          </p:nvSpPr>
          <p:spPr>
            <a:xfrm>
              <a:off x="6043193"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Arrow: Down 19">
              <a:extLst>
                <a:ext uri="{FF2B5EF4-FFF2-40B4-BE49-F238E27FC236}">
                  <a16:creationId xmlns:a16="http://schemas.microsoft.com/office/drawing/2014/main" id="{F431E586-7A1F-AD6C-B683-FBB0378ECB50}"/>
                </a:ext>
              </a:extLst>
            </p:cNvPr>
            <p:cNvSpPr/>
            <p:nvPr/>
          </p:nvSpPr>
          <p:spPr>
            <a:xfrm>
              <a:off x="9579931"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1" name="TextBox 20">
              <a:extLst>
                <a:ext uri="{FF2B5EF4-FFF2-40B4-BE49-F238E27FC236}">
                  <a16:creationId xmlns:a16="http://schemas.microsoft.com/office/drawing/2014/main" id="{2C0AB559-35F6-2794-DB36-5A52E7D0850D}"/>
                </a:ext>
              </a:extLst>
            </p:cNvPr>
            <p:cNvSpPr txBox="1"/>
            <p:nvPr/>
          </p:nvSpPr>
          <p:spPr>
            <a:xfrm>
              <a:off x="806916" y="3033756"/>
              <a:ext cx="2945565" cy="738664"/>
            </a:xfrm>
            <a:prstGeom prst="rect">
              <a:avLst/>
            </a:prstGeom>
            <a:noFill/>
            <a:ln>
              <a:solidFill>
                <a:srgbClr val="0070C0"/>
              </a:solidFill>
              <a:prstDash val="dash"/>
            </a:ln>
          </p:spPr>
          <p:txBody>
            <a:bodyPr wrap="square" lIns="91440" tIns="45720" rIns="91440" bIns="45720" rtlCol="0" anchor="t">
              <a:spAutoFit/>
            </a:bodyPr>
            <a:lstStyle/>
            <a:p>
              <a:pPr algn="ctr"/>
              <a:r>
                <a:rPr lang="en-US" sz="1400" b="1">
                  <a:solidFill>
                    <a:srgbClr val="0070C0"/>
                  </a:solidFill>
                  <a:latin typeface="Arial"/>
                  <a:cs typeface="Arial"/>
                </a:rPr>
                <a:t>Baseline detection expression -</a:t>
              </a:r>
            </a:p>
            <a:p>
              <a:pPr algn="ctr"/>
              <a:r>
                <a:rPr lang="en-US" sz="1400" b="1">
                  <a:solidFill>
                    <a:srgbClr val="0070C0"/>
                  </a:solidFill>
                  <a:latin typeface="Arial"/>
                  <a:cs typeface="Arial"/>
                </a:rPr>
                <a:t>Determination of</a:t>
              </a:r>
            </a:p>
            <a:p>
              <a:pPr algn="ctr"/>
              <a:r>
                <a:rPr lang="en-US" sz="1400" b="1">
                  <a:solidFill>
                    <a:srgbClr val="0070C0"/>
                  </a:solidFill>
                  <a:latin typeface="Arial"/>
                  <a:cs typeface="Arial"/>
                </a:rPr>
                <a:t>interpersonal variability</a:t>
              </a:r>
            </a:p>
          </p:txBody>
        </p:sp>
        <p:sp>
          <p:nvSpPr>
            <p:cNvPr id="22" name="TextBox 21">
              <a:extLst>
                <a:ext uri="{FF2B5EF4-FFF2-40B4-BE49-F238E27FC236}">
                  <a16:creationId xmlns:a16="http://schemas.microsoft.com/office/drawing/2014/main" id="{98AC78CC-7460-0466-E647-47DC8D1D83C5}"/>
                </a:ext>
              </a:extLst>
            </p:cNvPr>
            <p:cNvSpPr txBox="1"/>
            <p:nvPr/>
          </p:nvSpPr>
          <p:spPr>
            <a:xfrm>
              <a:off x="3840018" y="3037399"/>
              <a:ext cx="4678716" cy="1197093"/>
            </a:xfrm>
            <a:prstGeom prst="rect">
              <a:avLst/>
            </a:prstGeom>
            <a:noFill/>
            <a:ln>
              <a:solidFill>
                <a:srgbClr val="0070C0"/>
              </a:solidFill>
              <a:prstDash val="dash"/>
            </a:ln>
          </p:spPr>
          <p:txBody>
            <a:bodyPr wrap="square" lIns="91440" tIns="45720" rIns="91440" bIns="45720" rtlCol="0" anchor="t">
              <a:spAutoFit/>
            </a:bodyPr>
            <a:lstStyle/>
            <a:p>
              <a:pPr algn="ctr"/>
              <a:r>
                <a:rPr lang="en-US" sz="1400" b="1">
                  <a:solidFill>
                    <a:srgbClr val="0070C0"/>
                  </a:solidFill>
                  <a:latin typeface="Arial"/>
                  <a:cs typeface="Arial"/>
                </a:rPr>
                <a:t>In-flight space hazard-associated alterations in biomarkers and the kinetics of changes over time – Novel biomarker identification and the assessment of validity with published plasma biomarkers and clinical data in this cohort of astronauts</a:t>
              </a:r>
            </a:p>
          </p:txBody>
        </p:sp>
        <p:sp>
          <p:nvSpPr>
            <p:cNvPr id="23" name="TextBox 22">
              <a:extLst>
                <a:ext uri="{FF2B5EF4-FFF2-40B4-BE49-F238E27FC236}">
                  <a16:creationId xmlns:a16="http://schemas.microsoft.com/office/drawing/2014/main" id="{EDADBEF6-F380-7872-48BA-976A09D7A1DC}"/>
                </a:ext>
              </a:extLst>
            </p:cNvPr>
            <p:cNvSpPr txBox="1"/>
            <p:nvPr/>
          </p:nvSpPr>
          <p:spPr>
            <a:xfrm>
              <a:off x="8873149" y="3051135"/>
              <a:ext cx="1707121" cy="523220"/>
            </a:xfrm>
            <a:prstGeom prst="rect">
              <a:avLst/>
            </a:prstGeom>
            <a:noFill/>
            <a:ln>
              <a:solidFill>
                <a:srgbClr val="0070C0"/>
              </a:solidFill>
              <a:prstDash val="dash"/>
            </a:ln>
          </p:spPr>
          <p:txBody>
            <a:bodyPr wrap="square" lIns="91440" tIns="45720" rIns="91440" bIns="45720" rtlCol="0" anchor="t">
              <a:spAutoFit/>
            </a:bodyPr>
            <a:lstStyle/>
            <a:p>
              <a:pPr algn="ctr"/>
              <a:r>
                <a:rPr lang="en-US" sz="1400" b="1">
                  <a:solidFill>
                    <a:srgbClr val="0070C0"/>
                  </a:solidFill>
                  <a:latin typeface="Arial"/>
                  <a:cs typeface="Arial"/>
                </a:rPr>
                <a:t>Recovery or progression</a:t>
              </a:r>
            </a:p>
          </p:txBody>
        </p:sp>
        <p:sp>
          <p:nvSpPr>
            <p:cNvPr id="24" name="Arrow: Down 23">
              <a:extLst>
                <a:ext uri="{FF2B5EF4-FFF2-40B4-BE49-F238E27FC236}">
                  <a16:creationId xmlns:a16="http://schemas.microsoft.com/office/drawing/2014/main" id="{72E5DF39-9838-FA99-0EAF-45C246420703}"/>
                </a:ext>
              </a:extLst>
            </p:cNvPr>
            <p:cNvSpPr/>
            <p:nvPr/>
          </p:nvSpPr>
          <p:spPr>
            <a:xfrm>
              <a:off x="2863544"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Arrow: Down 24">
              <a:extLst>
                <a:ext uri="{FF2B5EF4-FFF2-40B4-BE49-F238E27FC236}">
                  <a16:creationId xmlns:a16="http://schemas.microsoft.com/office/drawing/2014/main" id="{0BA5D607-8451-AC0E-F1C8-BEEFF14FCF1C}"/>
                </a:ext>
              </a:extLst>
            </p:cNvPr>
            <p:cNvSpPr/>
            <p:nvPr/>
          </p:nvSpPr>
          <p:spPr>
            <a:xfrm>
              <a:off x="4330198"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Arrow: Down 25">
              <a:extLst>
                <a:ext uri="{FF2B5EF4-FFF2-40B4-BE49-F238E27FC236}">
                  <a16:creationId xmlns:a16="http://schemas.microsoft.com/office/drawing/2014/main" id="{86DF453D-A8DF-2A01-8C0B-4EE0D14E6E19}"/>
                </a:ext>
              </a:extLst>
            </p:cNvPr>
            <p:cNvSpPr/>
            <p:nvPr/>
          </p:nvSpPr>
          <p:spPr>
            <a:xfrm>
              <a:off x="7683026"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TextBox 27">
              <a:extLst>
                <a:ext uri="{FF2B5EF4-FFF2-40B4-BE49-F238E27FC236}">
                  <a16:creationId xmlns:a16="http://schemas.microsoft.com/office/drawing/2014/main" id="{99C38038-4CB0-69F7-1B3D-0A317480C801}"/>
                </a:ext>
              </a:extLst>
            </p:cNvPr>
            <p:cNvSpPr txBox="1"/>
            <p:nvPr/>
          </p:nvSpPr>
          <p:spPr>
            <a:xfrm>
              <a:off x="9602215" y="4051563"/>
              <a:ext cx="1548822" cy="338554"/>
            </a:xfrm>
            <a:prstGeom prst="rect">
              <a:avLst/>
            </a:prstGeom>
            <a:noFill/>
          </p:spPr>
          <p:txBody>
            <a:bodyPr wrap="none" lIns="91440" tIns="45720" rIns="91440" bIns="45720" rtlCol="0" anchor="t">
              <a:spAutoFit/>
            </a:bodyPr>
            <a:lstStyle/>
            <a:p>
              <a:pPr algn="ctr"/>
              <a:r>
                <a:rPr lang="en-US" sz="1600" b="1">
                  <a:latin typeface="Arial"/>
                  <a:cs typeface="Arial"/>
                </a:rPr>
                <a:t>n = 8 subjects</a:t>
              </a:r>
            </a:p>
          </p:txBody>
        </p:sp>
        <p:sp>
          <p:nvSpPr>
            <p:cNvPr id="33" name="TextBox 32">
              <a:extLst>
                <a:ext uri="{FF2B5EF4-FFF2-40B4-BE49-F238E27FC236}">
                  <a16:creationId xmlns:a16="http://schemas.microsoft.com/office/drawing/2014/main" id="{B4EFBCA3-A78F-39BD-F728-24F0115EA795}"/>
                </a:ext>
              </a:extLst>
            </p:cNvPr>
            <p:cNvSpPr txBox="1"/>
            <p:nvPr/>
          </p:nvSpPr>
          <p:spPr>
            <a:xfrm>
              <a:off x="1042817" y="4909771"/>
              <a:ext cx="4089966" cy="830997"/>
            </a:xfrm>
            <a:prstGeom prst="rect">
              <a:avLst/>
            </a:prstGeom>
            <a:noFill/>
          </p:spPr>
          <p:txBody>
            <a:bodyPr wrap="none" lIns="91440" tIns="45720" rIns="91440" bIns="45720" rtlCol="0" anchor="t">
              <a:spAutoFit/>
            </a:bodyPr>
            <a:lstStyle/>
            <a:p>
              <a:pPr algn="ctr"/>
              <a:r>
                <a:rPr lang="en-US" sz="1600" b="1">
                  <a:solidFill>
                    <a:srgbClr val="FF0000"/>
                  </a:solidFill>
                  <a:latin typeface="Arial"/>
                  <a:cs typeface="Arial"/>
                </a:rPr>
                <a:t>Cell Free Mitochondrial DNA (</a:t>
              </a:r>
              <a:r>
                <a:rPr lang="en-US" sz="1600" b="1" err="1">
                  <a:solidFill>
                    <a:srgbClr val="FF0000"/>
                  </a:solidFill>
                  <a:latin typeface="Arial"/>
                  <a:cs typeface="Arial"/>
                </a:rPr>
                <a:t>cf-mtDNA</a:t>
              </a:r>
              <a:r>
                <a:rPr lang="en-US" sz="1600" b="1">
                  <a:solidFill>
                    <a:srgbClr val="FF0000"/>
                  </a:solidFill>
                  <a:latin typeface="Arial"/>
                  <a:cs typeface="Arial"/>
                </a:rPr>
                <a:t>)</a:t>
              </a:r>
            </a:p>
            <a:p>
              <a:pPr algn="ctr"/>
              <a:r>
                <a:rPr lang="en-US" sz="1600" b="1">
                  <a:solidFill>
                    <a:srgbClr val="FF0000"/>
                  </a:solidFill>
                  <a:latin typeface="Arial"/>
                  <a:ea typeface="Calibri"/>
                  <a:cs typeface="Calibri"/>
                </a:rPr>
                <a:t>Cell Free DNA (</a:t>
              </a:r>
              <a:r>
                <a:rPr lang="en-US" sz="1600" b="1" err="1">
                  <a:solidFill>
                    <a:srgbClr val="FF0000"/>
                  </a:solidFill>
                  <a:latin typeface="Arial"/>
                  <a:ea typeface="Calibri"/>
                  <a:cs typeface="Calibri"/>
                </a:rPr>
                <a:t>cf</a:t>
              </a:r>
              <a:r>
                <a:rPr lang="en-US" sz="1600" b="1">
                  <a:solidFill>
                    <a:srgbClr val="FF0000"/>
                  </a:solidFill>
                  <a:latin typeface="Arial"/>
                  <a:ea typeface="Calibri"/>
                  <a:cs typeface="Calibri"/>
                </a:rPr>
                <a:t>-DNA</a:t>
              </a:r>
            </a:p>
            <a:p>
              <a:pPr algn="ctr"/>
              <a:r>
                <a:rPr lang="en-US" sz="1600" b="1">
                  <a:solidFill>
                    <a:srgbClr val="FF0000"/>
                  </a:solidFill>
                  <a:latin typeface="Arial"/>
                  <a:ea typeface="Calibri"/>
                  <a:cs typeface="Calibri"/>
                </a:rPr>
                <a:t>Cell Free RNA (</a:t>
              </a:r>
              <a:r>
                <a:rPr lang="en-US" sz="1600" b="1" err="1">
                  <a:solidFill>
                    <a:srgbClr val="FF0000"/>
                  </a:solidFill>
                  <a:latin typeface="Arial"/>
                  <a:ea typeface="Calibri"/>
                  <a:cs typeface="Calibri"/>
                </a:rPr>
                <a:t>cf</a:t>
              </a:r>
              <a:r>
                <a:rPr lang="en-US" sz="1600" b="1">
                  <a:solidFill>
                    <a:srgbClr val="FF0000"/>
                  </a:solidFill>
                  <a:latin typeface="Arial"/>
                  <a:ea typeface="Calibri"/>
                  <a:cs typeface="Calibri"/>
                </a:rPr>
                <a:t>-RNA)</a:t>
              </a:r>
            </a:p>
          </p:txBody>
        </p:sp>
        <p:sp>
          <p:nvSpPr>
            <p:cNvPr id="35" name="TextBox 34">
              <a:extLst>
                <a:ext uri="{FF2B5EF4-FFF2-40B4-BE49-F238E27FC236}">
                  <a16:creationId xmlns:a16="http://schemas.microsoft.com/office/drawing/2014/main" id="{C94F8196-E1C9-878C-5BF1-6EE4C927ACB0}"/>
                </a:ext>
              </a:extLst>
            </p:cNvPr>
            <p:cNvSpPr txBox="1"/>
            <p:nvPr/>
          </p:nvSpPr>
          <p:spPr>
            <a:xfrm>
              <a:off x="2508154" y="4553949"/>
              <a:ext cx="1159292" cy="369332"/>
            </a:xfrm>
            <a:prstGeom prst="rect">
              <a:avLst/>
            </a:prstGeom>
            <a:noFill/>
          </p:spPr>
          <p:txBody>
            <a:bodyPr wrap="none" lIns="91440" tIns="45720" rIns="91440" bIns="45720" rtlCol="0" anchor="t">
              <a:spAutoFit/>
            </a:bodyPr>
            <a:lstStyle/>
            <a:p>
              <a:pPr algn="ctr"/>
              <a:r>
                <a:rPr lang="en-US" sz="1800" b="1" u="sng">
                  <a:latin typeface="Arial"/>
                  <a:cs typeface="Arial"/>
                </a:rPr>
                <a:t>PLASMA</a:t>
              </a:r>
            </a:p>
          </p:txBody>
        </p:sp>
        <p:sp>
          <p:nvSpPr>
            <p:cNvPr id="36" name="TextBox 35">
              <a:extLst>
                <a:ext uri="{FF2B5EF4-FFF2-40B4-BE49-F238E27FC236}">
                  <a16:creationId xmlns:a16="http://schemas.microsoft.com/office/drawing/2014/main" id="{20EE8F19-840D-F61D-B583-D0F9B3001D1B}"/>
                </a:ext>
              </a:extLst>
            </p:cNvPr>
            <p:cNvSpPr txBox="1"/>
            <p:nvPr/>
          </p:nvSpPr>
          <p:spPr>
            <a:xfrm>
              <a:off x="7369531" y="4547435"/>
              <a:ext cx="2407454" cy="369332"/>
            </a:xfrm>
            <a:prstGeom prst="rect">
              <a:avLst/>
            </a:prstGeom>
            <a:noFill/>
          </p:spPr>
          <p:txBody>
            <a:bodyPr wrap="none" lIns="91440" tIns="45720" rIns="91440" bIns="45720" rtlCol="0" anchor="t">
              <a:spAutoFit/>
            </a:bodyPr>
            <a:lstStyle/>
            <a:p>
              <a:pPr algn="ctr"/>
              <a:r>
                <a:rPr lang="en-US" sz="1800" b="1" u="sng">
                  <a:latin typeface="Arial"/>
                  <a:cs typeface="Arial"/>
                </a:rPr>
                <a:t>PLASMA and URINE</a:t>
              </a:r>
            </a:p>
          </p:txBody>
        </p:sp>
        <p:sp>
          <p:nvSpPr>
            <p:cNvPr id="42" name="Rectangle 41">
              <a:extLst>
                <a:ext uri="{FF2B5EF4-FFF2-40B4-BE49-F238E27FC236}">
                  <a16:creationId xmlns:a16="http://schemas.microsoft.com/office/drawing/2014/main" id="{18D8D555-34E2-EB13-C00C-BCF844E738DC}"/>
                </a:ext>
              </a:extLst>
            </p:cNvPr>
            <p:cNvSpPr/>
            <p:nvPr/>
          </p:nvSpPr>
          <p:spPr>
            <a:xfrm>
              <a:off x="8115425" y="6153814"/>
              <a:ext cx="956209" cy="284016"/>
            </a:xfrm>
            <a:prstGeom prst="rect">
              <a:avLst/>
            </a:prstGeom>
            <a:no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6F5249B-6528-DAF4-A5A2-D8D88B02FCA3}"/>
                </a:ext>
              </a:extLst>
            </p:cNvPr>
            <p:cNvSpPr/>
            <p:nvPr/>
          </p:nvSpPr>
          <p:spPr>
            <a:xfrm>
              <a:off x="8121770" y="5651784"/>
              <a:ext cx="694687" cy="276545"/>
            </a:xfrm>
            <a:prstGeom prst="rect">
              <a:avLst/>
            </a:prstGeom>
            <a:no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eft Bracket 40">
              <a:extLst>
                <a:ext uri="{FF2B5EF4-FFF2-40B4-BE49-F238E27FC236}">
                  <a16:creationId xmlns:a16="http://schemas.microsoft.com/office/drawing/2014/main" id="{DA356A7D-6811-36E4-4016-92B0F517DDA1}"/>
                </a:ext>
              </a:extLst>
            </p:cNvPr>
            <p:cNvSpPr/>
            <p:nvPr/>
          </p:nvSpPr>
          <p:spPr>
            <a:xfrm rot="16200000">
              <a:off x="5963403" y="26515"/>
              <a:ext cx="243637" cy="4937336"/>
            </a:xfrm>
            <a:prstGeom prst="leftBracket">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txBody>
            <a:bodyPr lIns="91440" tIns="45720" rIns="91440" bIns="45720" rtlCol="0" anchor="ctr"/>
            <a:lstStyle/>
            <a:p>
              <a:pPr algn="ctr"/>
              <a:endParaRPr lang="en-US" sz="1600">
                <a:ln w="38100">
                  <a:solidFill>
                    <a:srgbClr val="002060"/>
                  </a:solidFill>
                </a:ln>
                <a:latin typeface="Arial"/>
                <a:cs typeface="Arial"/>
              </a:endParaRPr>
            </a:p>
          </p:txBody>
        </p:sp>
        <p:sp>
          <p:nvSpPr>
            <p:cNvPr id="44" name="Left Bracket 43">
              <a:extLst>
                <a:ext uri="{FF2B5EF4-FFF2-40B4-BE49-F238E27FC236}">
                  <a16:creationId xmlns:a16="http://schemas.microsoft.com/office/drawing/2014/main" id="{FCB87A15-F4A9-5E80-0576-D34073014A8C}"/>
                </a:ext>
              </a:extLst>
            </p:cNvPr>
            <p:cNvSpPr/>
            <p:nvPr/>
          </p:nvSpPr>
          <p:spPr>
            <a:xfrm rot="16200000">
              <a:off x="9763133" y="1231147"/>
              <a:ext cx="240189" cy="2527767"/>
            </a:xfrm>
            <a:prstGeom prst="leftBracket">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txBody>
            <a:bodyPr lIns="91440" tIns="45720" rIns="91440" bIns="45720" rtlCol="0" anchor="ctr"/>
            <a:lstStyle/>
            <a:p>
              <a:pPr algn="ctr"/>
              <a:endParaRPr lang="en-US" sz="1600">
                <a:ln w="38100">
                  <a:solidFill>
                    <a:srgbClr val="002060"/>
                  </a:solidFill>
                </a:ln>
                <a:latin typeface="Arial"/>
                <a:cs typeface="Arial"/>
              </a:endParaRPr>
            </a:p>
          </p:txBody>
        </p:sp>
        <p:cxnSp>
          <p:nvCxnSpPr>
            <p:cNvPr id="45" name="Straight Connector 44">
              <a:extLst>
                <a:ext uri="{FF2B5EF4-FFF2-40B4-BE49-F238E27FC236}">
                  <a16:creationId xmlns:a16="http://schemas.microsoft.com/office/drawing/2014/main" id="{D08B80C5-3D1C-CEB2-C647-6134E8BD5DB6}"/>
                </a:ext>
              </a:extLst>
            </p:cNvPr>
            <p:cNvCxnSpPr>
              <a:cxnSpLocks/>
            </p:cNvCxnSpPr>
            <p:nvPr/>
          </p:nvCxnSpPr>
          <p:spPr>
            <a:xfrm flipV="1">
              <a:off x="1001661" y="2299713"/>
              <a:ext cx="10154918" cy="320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D8EFCC7C-5B1C-3011-F2B5-2371414A4130}"/>
                </a:ext>
              </a:extLst>
            </p:cNvPr>
            <p:cNvCxnSpPr>
              <a:cxnSpLocks/>
            </p:cNvCxnSpPr>
            <p:nvPr/>
          </p:nvCxnSpPr>
          <p:spPr>
            <a:xfrm flipV="1">
              <a:off x="1001660" y="4402996"/>
              <a:ext cx="10154918" cy="320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sp>
        <p:nvSpPr>
          <p:cNvPr id="49" name="TextBox 48">
            <a:extLst>
              <a:ext uri="{FF2B5EF4-FFF2-40B4-BE49-F238E27FC236}">
                <a16:creationId xmlns:a16="http://schemas.microsoft.com/office/drawing/2014/main" id="{64D1FC32-C020-681F-E869-674B4B3FBAAC}"/>
              </a:ext>
            </a:extLst>
          </p:cNvPr>
          <p:cNvSpPr txBox="1"/>
          <p:nvPr/>
        </p:nvSpPr>
        <p:spPr>
          <a:xfrm>
            <a:off x="160421" y="922401"/>
            <a:ext cx="7263789" cy="369332"/>
          </a:xfrm>
          <a:prstGeom prst="rect">
            <a:avLst/>
          </a:prstGeom>
          <a:noFill/>
        </p:spPr>
        <p:txBody>
          <a:bodyPr wrap="square" lIns="91440" tIns="45720" rIns="91440" bIns="45720" rtlCol="0" anchor="t">
            <a:spAutoFit/>
          </a:bodyPr>
          <a:lstStyle/>
          <a:p>
            <a:r>
              <a:rPr lang="en-US" b="1">
                <a:latin typeface="Arial"/>
                <a:cs typeface="Arial"/>
              </a:rPr>
              <a:t>PI:</a:t>
            </a:r>
            <a:r>
              <a:rPr lang="en-US">
                <a:latin typeface="Arial"/>
                <a:cs typeface="Arial"/>
              </a:rPr>
              <a:t> David </a:t>
            </a:r>
            <a:r>
              <a:rPr lang="en-US" err="1">
                <a:latin typeface="Arial"/>
                <a:cs typeface="Arial"/>
              </a:rPr>
              <a:t>Goukassian</a:t>
            </a:r>
            <a:r>
              <a:rPr lang="en-US">
                <a:latin typeface="Arial"/>
                <a:cs typeface="Arial"/>
              </a:rPr>
              <a:t> / Icahn School of Medicine at Mount Sinai</a:t>
            </a:r>
          </a:p>
        </p:txBody>
      </p:sp>
      <p:sp>
        <p:nvSpPr>
          <p:cNvPr id="16" name="Title 1">
            <a:extLst>
              <a:ext uri="{FF2B5EF4-FFF2-40B4-BE49-F238E27FC236}">
                <a16:creationId xmlns:a16="http://schemas.microsoft.com/office/drawing/2014/main" id="{2563E08B-F2DA-851C-4DC2-8E493D4C33A6}"/>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a:latin typeface="Arial"/>
                <a:ea typeface="ヒラギノ角ゴ Pro W3"/>
                <a:cs typeface="Arial"/>
              </a:rPr>
              <a:t>Research Emphasis 4, Task 3: </a:t>
            </a:r>
            <a:endParaRPr lang="en-US" sz="2000"/>
          </a:p>
          <a:p>
            <a:r>
              <a:rPr lang="en-US" sz="1800">
                <a:latin typeface="Arial"/>
                <a:ea typeface="ヒラギノ角ゴ Pro W3"/>
                <a:cs typeface="Arial"/>
              </a:rPr>
              <a:t>Identification of Transcriptomic and Proteomic Biomarkers in Plasma and Urine Samples of Astronauts in </a:t>
            </a:r>
            <a:r>
              <a:rPr lang="en-US" sz="1800" err="1">
                <a:latin typeface="Arial"/>
                <a:ea typeface="ヒラギノ角ゴ Pro W3"/>
                <a:cs typeface="Arial"/>
              </a:rPr>
              <a:t>CardioOx</a:t>
            </a:r>
            <a:r>
              <a:rPr lang="en-US" sz="1800">
                <a:latin typeface="Arial"/>
                <a:ea typeface="ヒラギノ角ゴ Pro W3"/>
                <a:cs typeface="Arial"/>
              </a:rPr>
              <a:t> Study</a:t>
            </a:r>
            <a:endParaRPr lang="en-US"/>
          </a:p>
        </p:txBody>
      </p:sp>
    </p:spTree>
    <p:extLst>
      <p:ext uri="{BB962C8B-B14F-4D97-AF65-F5344CB8AC3E}">
        <p14:creationId xmlns:p14="http://schemas.microsoft.com/office/powerpoint/2010/main" val="2055851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grpSp>
        <p:nvGrpSpPr>
          <p:cNvPr id="8" name="Group 7">
            <a:extLst>
              <a:ext uri="{FF2B5EF4-FFF2-40B4-BE49-F238E27FC236}">
                <a16:creationId xmlns:a16="http://schemas.microsoft.com/office/drawing/2014/main" id="{A6D1E5BE-523A-0E81-E2C9-5E00644120AD}"/>
              </a:ext>
            </a:extLst>
          </p:cNvPr>
          <p:cNvGrpSpPr/>
          <p:nvPr/>
        </p:nvGrpSpPr>
        <p:grpSpPr>
          <a:xfrm>
            <a:off x="6468856" y="1555036"/>
            <a:ext cx="5367903" cy="4376479"/>
            <a:chOff x="7526488" y="662947"/>
            <a:chExt cx="3486506" cy="3167318"/>
          </a:xfrm>
        </p:grpSpPr>
        <p:pic>
          <p:nvPicPr>
            <p:cNvPr id="117" name="Google Shape;117;p3"/>
            <p:cNvPicPr preferRelativeResize="0"/>
            <p:nvPr/>
          </p:nvPicPr>
          <p:blipFill rotWithShape="1">
            <a:blip r:embed="rId3">
              <a:alphaModFix/>
            </a:blip>
            <a:srcRect/>
            <a:stretch/>
          </p:blipFill>
          <p:spPr>
            <a:xfrm>
              <a:off x="7526488" y="662947"/>
              <a:ext cx="3486506" cy="3167318"/>
            </a:xfrm>
            <a:prstGeom prst="rect">
              <a:avLst/>
            </a:prstGeom>
            <a:noFill/>
            <a:ln>
              <a:noFill/>
            </a:ln>
          </p:spPr>
        </p:pic>
        <p:cxnSp>
          <p:nvCxnSpPr>
            <p:cNvPr id="119" name="Google Shape;119;p3"/>
            <p:cNvCxnSpPr>
              <a:cxnSpLocks/>
            </p:cNvCxnSpPr>
            <p:nvPr/>
          </p:nvCxnSpPr>
          <p:spPr>
            <a:xfrm>
              <a:off x="9243920" y="984603"/>
              <a:ext cx="0" cy="2733287"/>
            </a:xfrm>
            <a:prstGeom prst="straightConnector1">
              <a:avLst/>
            </a:prstGeom>
            <a:noFill/>
            <a:ln w="12700" cap="flat" cmpd="sng">
              <a:solidFill>
                <a:schemeClr val="lt1"/>
              </a:solidFill>
              <a:prstDash val="solid"/>
              <a:miter lim="800000"/>
              <a:headEnd type="none" w="sm" len="sm"/>
              <a:tailEnd type="none" w="sm" len="sm"/>
            </a:ln>
          </p:spPr>
        </p:cxnSp>
        <p:cxnSp>
          <p:nvCxnSpPr>
            <p:cNvPr id="120" name="Google Shape;120;p3"/>
            <p:cNvCxnSpPr>
              <a:cxnSpLocks/>
            </p:cNvCxnSpPr>
            <p:nvPr/>
          </p:nvCxnSpPr>
          <p:spPr>
            <a:xfrm>
              <a:off x="10195587" y="984603"/>
              <a:ext cx="1617" cy="2749043"/>
            </a:xfrm>
            <a:prstGeom prst="straightConnector1">
              <a:avLst/>
            </a:prstGeom>
            <a:noFill/>
            <a:ln w="12700" cap="flat" cmpd="sng">
              <a:solidFill>
                <a:schemeClr val="lt1"/>
              </a:solidFill>
              <a:prstDash val="solid"/>
              <a:miter lim="800000"/>
              <a:headEnd type="none" w="sm" len="sm"/>
              <a:tailEnd type="none" w="sm" len="sm"/>
            </a:ln>
          </p:spPr>
        </p:cxnSp>
      </p:grpSp>
      <p:sp>
        <p:nvSpPr>
          <p:cNvPr id="2" name="Google Shape;97;p2">
            <a:extLst>
              <a:ext uri="{FF2B5EF4-FFF2-40B4-BE49-F238E27FC236}">
                <a16:creationId xmlns:a16="http://schemas.microsoft.com/office/drawing/2014/main" id="{B96E18B1-7D50-9DDF-76D4-2CA5EF439786}"/>
              </a:ext>
            </a:extLst>
          </p:cNvPr>
          <p:cNvSpPr txBox="1"/>
          <p:nvPr/>
        </p:nvSpPr>
        <p:spPr>
          <a:xfrm>
            <a:off x="6428786" y="878758"/>
            <a:ext cx="5699214"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 sz="1400" b="1">
                <a:solidFill>
                  <a:schemeClr val="dk1"/>
                </a:solidFill>
                <a:latin typeface="Arial"/>
                <a:ea typeface="Arial"/>
                <a:cs typeface="Arial"/>
                <a:sym typeface="Arial"/>
              </a:rPr>
              <a:t>Heatmap – Supervised Clustering </a:t>
            </a:r>
            <a:r>
              <a:rPr lang="en" sz="1400" b="1">
                <a:solidFill>
                  <a:schemeClr val="dk1"/>
                </a:solidFill>
                <a:latin typeface="Arial"/>
                <a:cs typeface="Arial"/>
              </a:rPr>
              <a:t>URINE</a:t>
            </a:r>
            <a:r>
              <a:rPr lang="en" sz="1400" b="1">
                <a:solidFill>
                  <a:schemeClr val="dk1"/>
                </a:solidFill>
                <a:latin typeface="Arial"/>
                <a:ea typeface="Arial"/>
                <a:cs typeface="Arial"/>
                <a:sym typeface="Arial"/>
              </a:rPr>
              <a:t> Proteins </a:t>
            </a:r>
            <a:endParaRPr sz="1100" b="1">
              <a:latin typeface="Arial"/>
              <a:cs typeface="Arial"/>
            </a:endParaRPr>
          </a:p>
        </p:txBody>
      </p:sp>
      <p:sp>
        <p:nvSpPr>
          <p:cNvPr id="3" name="Google Shape;110;g3875621353c_0_24">
            <a:extLst>
              <a:ext uri="{FF2B5EF4-FFF2-40B4-BE49-F238E27FC236}">
                <a16:creationId xmlns:a16="http://schemas.microsoft.com/office/drawing/2014/main" id="{AEB54E88-5135-05AD-CDDA-5E18FE226081}"/>
              </a:ext>
            </a:extLst>
          </p:cNvPr>
          <p:cNvSpPr txBox="1"/>
          <p:nvPr/>
        </p:nvSpPr>
        <p:spPr>
          <a:xfrm>
            <a:off x="343056" y="934413"/>
            <a:ext cx="5750759" cy="400079"/>
          </a:xfrm>
          <a:prstGeom prst="rect">
            <a:avLst/>
          </a:prstGeom>
          <a:noFill/>
          <a:ln>
            <a:noFill/>
          </a:ln>
        </p:spPr>
        <p:txBody>
          <a:bodyPr spcFirstLastPara="1" wrap="square" lIns="91425" tIns="91425" rIns="91425" bIns="91425" anchor="t" anchorCtr="0">
            <a:spAutoFit/>
          </a:bodyPr>
          <a:lstStyle/>
          <a:p>
            <a:pPr algn="ctr"/>
            <a:r>
              <a:rPr lang="en" sz="1400" b="1">
                <a:solidFill>
                  <a:schemeClr val="dk1"/>
                </a:solidFill>
                <a:latin typeface="Arial"/>
                <a:cs typeface="Arial"/>
              </a:rPr>
              <a:t>Top 3 upregulated proteins in URINE L-180 vs. Fs and R</a:t>
            </a:r>
            <a:endParaRPr lang="en-US" sz="1400" b="1">
              <a:solidFill>
                <a:schemeClr val="dk1"/>
              </a:solidFill>
              <a:latin typeface="Arial"/>
              <a:ea typeface="Calibri"/>
              <a:cs typeface="Calibri"/>
            </a:endParaRPr>
          </a:p>
        </p:txBody>
      </p:sp>
      <p:sp>
        <p:nvSpPr>
          <p:cNvPr id="6" name="Rectangle 5">
            <a:extLst>
              <a:ext uri="{FF2B5EF4-FFF2-40B4-BE49-F238E27FC236}">
                <a16:creationId xmlns:a16="http://schemas.microsoft.com/office/drawing/2014/main" id="{91001B68-9266-1EE5-2588-F1A31ECE87D7}"/>
              </a:ext>
            </a:extLst>
          </p:cNvPr>
          <p:cNvSpPr/>
          <p:nvPr/>
        </p:nvSpPr>
        <p:spPr>
          <a:xfrm>
            <a:off x="6269271" y="883463"/>
            <a:ext cx="5728945" cy="5271685"/>
          </a:xfrm>
          <a:prstGeom prst="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E23410B-DE66-461B-CC7B-8B5647C699A3}"/>
              </a:ext>
            </a:extLst>
          </p:cNvPr>
          <p:cNvSpPr/>
          <p:nvPr/>
        </p:nvSpPr>
        <p:spPr>
          <a:xfrm>
            <a:off x="137571" y="959425"/>
            <a:ext cx="6073624" cy="1793942"/>
          </a:xfrm>
          <a:prstGeom prst="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0EC77AB3-98B7-015B-E7BE-3126731E74FE}"/>
              </a:ext>
            </a:extLst>
          </p:cNvPr>
          <p:cNvCxnSpPr>
            <a:cxnSpLocks/>
          </p:cNvCxnSpPr>
          <p:nvPr/>
        </p:nvCxnSpPr>
        <p:spPr>
          <a:xfrm>
            <a:off x="9107515" y="1167179"/>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8F5DA64-9926-65C2-12F4-7C97D6B173E1}"/>
              </a:ext>
            </a:extLst>
          </p:cNvPr>
          <p:cNvCxnSpPr>
            <a:cxnSpLocks/>
          </p:cNvCxnSpPr>
          <p:nvPr/>
        </p:nvCxnSpPr>
        <p:spPr>
          <a:xfrm flipH="1">
            <a:off x="9419325" y="1160813"/>
            <a:ext cx="1781" cy="918498"/>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D9EFF81-F983-9E56-873D-3B5D579D47C7}"/>
              </a:ext>
            </a:extLst>
          </p:cNvPr>
          <p:cNvCxnSpPr>
            <a:cxnSpLocks/>
          </p:cNvCxnSpPr>
          <p:nvPr/>
        </p:nvCxnSpPr>
        <p:spPr>
          <a:xfrm>
            <a:off x="10584880" y="1158867"/>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658921-43D7-850B-C977-E62590F58DF6}"/>
              </a:ext>
            </a:extLst>
          </p:cNvPr>
          <p:cNvCxnSpPr>
            <a:cxnSpLocks/>
          </p:cNvCxnSpPr>
          <p:nvPr/>
        </p:nvCxnSpPr>
        <p:spPr>
          <a:xfrm>
            <a:off x="11713016" y="1158867"/>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153353-5572-931E-4D47-B301026CA8C8}"/>
              </a:ext>
            </a:extLst>
          </p:cNvPr>
          <p:cNvCxnSpPr>
            <a:cxnSpLocks/>
          </p:cNvCxnSpPr>
          <p:nvPr/>
        </p:nvCxnSpPr>
        <p:spPr>
          <a:xfrm>
            <a:off x="7101845" y="1158867"/>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A821DA8-1F40-FD07-5EAC-2F10A3C2BA52}"/>
              </a:ext>
            </a:extLst>
          </p:cNvPr>
          <p:cNvSpPr txBox="1"/>
          <p:nvPr/>
        </p:nvSpPr>
        <p:spPr>
          <a:xfrm>
            <a:off x="7416307" y="1241604"/>
            <a:ext cx="553357" cy="261610"/>
          </a:xfrm>
          <a:prstGeom prst="rect">
            <a:avLst/>
          </a:prstGeom>
          <a:noFill/>
        </p:spPr>
        <p:txBody>
          <a:bodyPr wrap="none" rtlCol="0">
            <a:spAutoFit/>
          </a:bodyPr>
          <a:lstStyle/>
          <a:p>
            <a:r>
              <a:rPr lang="en-US" sz="1100" b="1">
                <a:latin typeface="Arial"/>
                <a:cs typeface="Arial"/>
              </a:rPr>
              <a:t>L-180</a:t>
            </a:r>
          </a:p>
        </p:txBody>
      </p:sp>
      <p:sp>
        <p:nvSpPr>
          <p:cNvPr id="18" name="TextBox 17">
            <a:extLst>
              <a:ext uri="{FF2B5EF4-FFF2-40B4-BE49-F238E27FC236}">
                <a16:creationId xmlns:a16="http://schemas.microsoft.com/office/drawing/2014/main" id="{61892A0D-6F71-74B3-A713-5A42844CD17D}"/>
              </a:ext>
            </a:extLst>
          </p:cNvPr>
          <p:cNvSpPr txBox="1"/>
          <p:nvPr/>
        </p:nvSpPr>
        <p:spPr>
          <a:xfrm>
            <a:off x="8456303" y="1241604"/>
            <a:ext cx="474810" cy="261610"/>
          </a:xfrm>
          <a:prstGeom prst="rect">
            <a:avLst/>
          </a:prstGeom>
          <a:noFill/>
        </p:spPr>
        <p:txBody>
          <a:bodyPr wrap="none" rtlCol="0">
            <a:spAutoFit/>
          </a:bodyPr>
          <a:lstStyle/>
          <a:p>
            <a:r>
              <a:rPr lang="en-US" sz="1100" b="1">
                <a:latin typeface="Arial"/>
                <a:cs typeface="Arial"/>
              </a:rPr>
              <a:t>L-45</a:t>
            </a:r>
          </a:p>
        </p:txBody>
      </p:sp>
      <p:sp>
        <p:nvSpPr>
          <p:cNvPr id="19" name="TextBox 18">
            <a:extLst>
              <a:ext uri="{FF2B5EF4-FFF2-40B4-BE49-F238E27FC236}">
                <a16:creationId xmlns:a16="http://schemas.microsoft.com/office/drawing/2014/main" id="{71985BD6-9A77-B0A0-BF7A-E54D12EE0D28}"/>
              </a:ext>
            </a:extLst>
          </p:cNvPr>
          <p:cNvSpPr txBox="1"/>
          <p:nvPr/>
        </p:nvSpPr>
        <p:spPr>
          <a:xfrm rot="16140000">
            <a:off x="9013247" y="1227997"/>
            <a:ext cx="530915" cy="261610"/>
          </a:xfrm>
          <a:prstGeom prst="rect">
            <a:avLst/>
          </a:prstGeom>
          <a:noFill/>
        </p:spPr>
        <p:txBody>
          <a:bodyPr wrap="square" rtlCol="0">
            <a:spAutoFit/>
          </a:bodyPr>
          <a:lstStyle/>
          <a:p>
            <a:r>
              <a:rPr lang="en-US" sz="1100" b="1">
                <a:latin typeface="Arial"/>
                <a:cs typeface="Arial"/>
              </a:rPr>
              <a:t>FD15</a:t>
            </a:r>
          </a:p>
        </p:txBody>
      </p:sp>
      <p:sp>
        <p:nvSpPr>
          <p:cNvPr id="21" name="TextBox 20">
            <a:extLst>
              <a:ext uri="{FF2B5EF4-FFF2-40B4-BE49-F238E27FC236}">
                <a16:creationId xmlns:a16="http://schemas.microsoft.com/office/drawing/2014/main" id="{C0405719-2F16-24A5-42FC-E4097B1B826A}"/>
              </a:ext>
            </a:extLst>
          </p:cNvPr>
          <p:cNvSpPr txBox="1"/>
          <p:nvPr/>
        </p:nvSpPr>
        <p:spPr>
          <a:xfrm>
            <a:off x="9428216" y="1241604"/>
            <a:ext cx="530915" cy="261610"/>
          </a:xfrm>
          <a:prstGeom prst="rect">
            <a:avLst/>
          </a:prstGeom>
          <a:noFill/>
        </p:spPr>
        <p:txBody>
          <a:bodyPr wrap="none" rtlCol="0">
            <a:spAutoFit/>
          </a:bodyPr>
          <a:lstStyle/>
          <a:p>
            <a:r>
              <a:rPr lang="en-US" sz="1100" b="1">
                <a:latin typeface="Arial"/>
                <a:cs typeface="Arial"/>
              </a:rPr>
              <a:t>FD60</a:t>
            </a:r>
          </a:p>
        </p:txBody>
      </p:sp>
      <p:sp>
        <p:nvSpPr>
          <p:cNvPr id="22" name="TextBox 21">
            <a:extLst>
              <a:ext uri="{FF2B5EF4-FFF2-40B4-BE49-F238E27FC236}">
                <a16:creationId xmlns:a16="http://schemas.microsoft.com/office/drawing/2014/main" id="{7581863A-A0FA-2427-E52B-17C28E5E69B6}"/>
              </a:ext>
            </a:extLst>
          </p:cNvPr>
          <p:cNvSpPr txBox="1"/>
          <p:nvPr/>
        </p:nvSpPr>
        <p:spPr>
          <a:xfrm>
            <a:off x="9968799" y="1233667"/>
            <a:ext cx="609462" cy="261610"/>
          </a:xfrm>
          <a:prstGeom prst="rect">
            <a:avLst/>
          </a:prstGeom>
          <a:noFill/>
        </p:spPr>
        <p:txBody>
          <a:bodyPr wrap="none" rtlCol="0">
            <a:spAutoFit/>
          </a:bodyPr>
          <a:lstStyle/>
          <a:p>
            <a:r>
              <a:rPr lang="en-US" sz="1100" b="1">
                <a:latin typeface="Arial"/>
                <a:cs typeface="Arial"/>
              </a:rPr>
              <a:t>FD180</a:t>
            </a:r>
          </a:p>
        </p:txBody>
      </p:sp>
      <p:sp>
        <p:nvSpPr>
          <p:cNvPr id="23" name="TextBox 22">
            <a:extLst>
              <a:ext uri="{FF2B5EF4-FFF2-40B4-BE49-F238E27FC236}">
                <a16:creationId xmlns:a16="http://schemas.microsoft.com/office/drawing/2014/main" id="{D7CA8E28-0057-CF47-DD79-5CBDDA1AC35E}"/>
              </a:ext>
            </a:extLst>
          </p:cNvPr>
          <p:cNvSpPr txBox="1"/>
          <p:nvPr/>
        </p:nvSpPr>
        <p:spPr>
          <a:xfrm>
            <a:off x="10927518" y="1233667"/>
            <a:ext cx="447558" cy="261610"/>
          </a:xfrm>
          <a:prstGeom prst="rect">
            <a:avLst/>
          </a:prstGeom>
          <a:noFill/>
        </p:spPr>
        <p:txBody>
          <a:bodyPr wrap="none" rtlCol="0">
            <a:spAutoFit/>
          </a:bodyPr>
          <a:lstStyle/>
          <a:p>
            <a:r>
              <a:rPr lang="en-US" sz="1100" b="1">
                <a:latin typeface="Arial"/>
                <a:cs typeface="Arial"/>
              </a:rPr>
              <a:t>R+5</a:t>
            </a:r>
          </a:p>
        </p:txBody>
      </p:sp>
      <p:cxnSp>
        <p:nvCxnSpPr>
          <p:cNvPr id="30" name="Straight Connector 29">
            <a:extLst>
              <a:ext uri="{FF2B5EF4-FFF2-40B4-BE49-F238E27FC236}">
                <a16:creationId xmlns:a16="http://schemas.microsoft.com/office/drawing/2014/main" id="{78E3AD5C-F997-CDE0-1500-0419E8449114}"/>
              </a:ext>
            </a:extLst>
          </p:cNvPr>
          <p:cNvCxnSpPr>
            <a:cxnSpLocks/>
          </p:cNvCxnSpPr>
          <p:nvPr/>
        </p:nvCxnSpPr>
        <p:spPr>
          <a:xfrm>
            <a:off x="8248705" y="1158167"/>
            <a:ext cx="5836" cy="8987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9E92DD4-7738-BF3A-8035-7B9A315A7C16}"/>
              </a:ext>
            </a:extLst>
          </p:cNvPr>
          <p:cNvCxnSpPr/>
          <p:nvPr/>
        </p:nvCxnSpPr>
        <p:spPr>
          <a:xfrm>
            <a:off x="7101845" y="1153217"/>
            <a:ext cx="46191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A9F06D1-8CF0-A7A4-7EC4-7FC077C4996E}"/>
              </a:ext>
            </a:extLst>
          </p:cNvPr>
          <p:cNvSpPr txBox="1"/>
          <p:nvPr/>
        </p:nvSpPr>
        <p:spPr>
          <a:xfrm>
            <a:off x="294500" y="1205346"/>
            <a:ext cx="700833" cy="1569660"/>
          </a:xfrm>
          <a:prstGeom prst="rect">
            <a:avLst/>
          </a:prstGeom>
          <a:noFill/>
        </p:spPr>
        <p:txBody>
          <a:bodyPr wrap="none" lIns="91440" tIns="45720" rIns="91440" bIns="45720" rtlCol="0" anchor="t">
            <a:spAutoFit/>
          </a:bodyPr>
          <a:lstStyle/>
          <a:p>
            <a:pPr algn="ctr"/>
            <a:r>
              <a:rPr lang="en-US" sz="1200" b="1" u="sng">
                <a:latin typeface="Arial"/>
                <a:cs typeface="Arial"/>
              </a:rPr>
              <a:t>FD15</a:t>
            </a:r>
          </a:p>
          <a:p>
            <a:pPr algn="ctr"/>
            <a:r>
              <a:rPr lang="en-US" sz="1050" b="1">
                <a:solidFill>
                  <a:schemeClr val="tx1"/>
                </a:solidFill>
                <a:latin typeface="Arial"/>
                <a:cs typeface="Arial"/>
              </a:rPr>
              <a:t>ARTN</a:t>
            </a:r>
          </a:p>
          <a:p>
            <a:pPr algn="ctr"/>
            <a:r>
              <a:rPr lang="en-US" sz="1050" b="1">
                <a:latin typeface="Arial"/>
                <a:cs typeface="Arial"/>
              </a:rPr>
              <a:t>263-fold</a:t>
            </a:r>
            <a:endParaRPr lang="en-US" sz="1050" b="1">
              <a:latin typeface="Arial"/>
              <a:ea typeface="Calibri"/>
              <a:cs typeface="Arial"/>
            </a:endParaRPr>
          </a:p>
          <a:p>
            <a:pPr algn="ctr"/>
            <a:endParaRPr lang="en-US" sz="1050" b="1">
              <a:solidFill>
                <a:schemeClr val="tx1"/>
              </a:solidFill>
              <a:latin typeface="Arial"/>
              <a:cs typeface="Arial"/>
            </a:endParaRPr>
          </a:p>
          <a:p>
            <a:pPr algn="ctr"/>
            <a:r>
              <a:rPr lang="en-US" sz="1050" b="1">
                <a:solidFill>
                  <a:srgbClr val="00B050"/>
                </a:solidFill>
                <a:latin typeface="Arial"/>
                <a:cs typeface="Arial"/>
              </a:rPr>
              <a:t>PSMA1</a:t>
            </a:r>
          </a:p>
          <a:p>
            <a:pPr algn="ctr"/>
            <a:r>
              <a:rPr lang="en-US" sz="1050" b="1">
                <a:solidFill>
                  <a:srgbClr val="00B050"/>
                </a:solidFill>
                <a:latin typeface="Arial"/>
                <a:cs typeface="Arial"/>
              </a:rPr>
              <a:t>256</a:t>
            </a:r>
          </a:p>
          <a:p>
            <a:pPr algn="ctr"/>
            <a:endParaRPr lang="en-US" sz="1050" b="1">
              <a:solidFill>
                <a:schemeClr val="tx1"/>
              </a:solidFill>
              <a:latin typeface="Arial"/>
              <a:cs typeface="Arial"/>
            </a:endParaRPr>
          </a:p>
          <a:p>
            <a:pPr algn="ctr"/>
            <a:r>
              <a:rPr lang="en-US" sz="1050" b="1">
                <a:solidFill>
                  <a:schemeClr val="tx1"/>
                </a:solidFill>
                <a:latin typeface="Arial"/>
                <a:cs typeface="Arial"/>
              </a:rPr>
              <a:t>NPR3</a:t>
            </a:r>
          </a:p>
          <a:p>
            <a:pPr algn="ctr"/>
            <a:r>
              <a:rPr lang="en-US" sz="1050" b="1">
                <a:solidFill>
                  <a:schemeClr val="tx1"/>
                </a:solidFill>
                <a:latin typeface="Arial"/>
                <a:cs typeface="Arial"/>
              </a:rPr>
              <a:t>36</a:t>
            </a:r>
          </a:p>
        </p:txBody>
      </p:sp>
      <p:sp>
        <p:nvSpPr>
          <p:cNvPr id="45" name="TextBox 44">
            <a:extLst>
              <a:ext uri="{FF2B5EF4-FFF2-40B4-BE49-F238E27FC236}">
                <a16:creationId xmlns:a16="http://schemas.microsoft.com/office/drawing/2014/main" id="{405795A6-0B65-ED6F-0261-235556D70654}"/>
              </a:ext>
            </a:extLst>
          </p:cNvPr>
          <p:cNvSpPr txBox="1"/>
          <p:nvPr/>
        </p:nvSpPr>
        <p:spPr>
          <a:xfrm>
            <a:off x="1928252" y="1205346"/>
            <a:ext cx="692817" cy="1569660"/>
          </a:xfrm>
          <a:prstGeom prst="rect">
            <a:avLst/>
          </a:prstGeom>
          <a:noFill/>
        </p:spPr>
        <p:txBody>
          <a:bodyPr wrap="none" lIns="91440" tIns="45720" rIns="91440" bIns="45720" rtlCol="0" anchor="t">
            <a:spAutoFit/>
          </a:bodyPr>
          <a:lstStyle/>
          <a:p>
            <a:pPr algn="ctr"/>
            <a:r>
              <a:rPr lang="en-US" sz="1200" b="1" u="sng" dirty="0">
                <a:latin typeface="Arial"/>
                <a:cs typeface="Arial"/>
              </a:rPr>
              <a:t>FD60</a:t>
            </a:r>
          </a:p>
          <a:p>
            <a:pPr algn="ctr"/>
            <a:r>
              <a:rPr lang="en-US" sz="1050" b="1" dirty="0">
                <a:solidFill>
                  <a:srgbClr val="00B0F0"/>
                </a:solidFill>
                <a:latin typeface="Arial"/>
                <a:cs typeface="Arial"/>
              </a:rPr>
              <a:t>IQGAP1</a:t>
            </a:r>
          </a:p>
          <a:p>
            <a:pPr algn="ctr"/>
            <a:r>
              <a:rPr lang="en-US" sz="1050" b="1" dirty="0">
                <a:solidFill>
                  <a:srgbClr val="00B0F0"/>
                </a:solidFill>
                <a:latin typeface="Arial"/>
                <a:cs typeface="Arial"/>
              </a:rPr>
              <a:t>167</a:t>
            </a:r>
          </a:p>
          <a:p>
            <a:pPr algn="ctr"/>
            <a:endParaRPr lang="en-US" sz="1050" b="1" dirty="0">
              <a:solidFill>
                <a:schemeClr val="tx1"/>
              </a:solidFill>
              <a:latin typeface="Arial"/>
              <a:cs typeface="Arial"/>
            </a:endParaRPr>
          </a:p>
          <a:p>
            <a:pPr algn="ctr"/>
            <a:r>
              <a:rPr lang="en-US" sz="1050" b="1" dirty="0">
                <a:solidFill>
                  <a:srgbClr val="FF0000"/>
                </a:solidFill>
                <a:latin typeface="Arial"/>
                <a:cs typeface="Arial"/>
              </a:rPr>
              <a:t>RPL7A</a:t>
            </a:r>
          </a:p>
          <a:p>
            <a:pPr algn="ctr"/>
            <a:r>
              <a:rPr lang="en-US" sz="1050" b="1" dirty="0">
                <a:solidFill>
                  <a:srgbClr val="FF0000"/>
                </a:solidFill>
                <a:latin typeface="Arial"/>
                <a:cs typeface="Arial"/>
              </a:rPr>
              <a:t>34</a:t>
            </a:r>
          </a:p>
          <a:p>
            <a:pPr algn="ctr"/>
            <a:endParaRPr lang="en-US" sz="1050" b="1" dirty="0">
              <a:solidFill>
                <a:schemeClr val="tx1"/>
              </a:solidFill>
              <a:latin typeface="Arial"/>
              <a:cs typeface="Arial"/>
            </a:endParaRPr>
          </a:p>
          <a:p>
            <a:pPr algn="ctr"/>
            <a:r>
              <a:rPr lang="en-US" sz="1050" b="1" dirty="0">
                <a:solidFill>
                  <a:schemeClr val="tx1"/>
                </a:solidFill>
                <a:latin typeface="Arial"/>
                <a:cs typeface="Arial"/>
              </a:rPr>
              <a:t>PTPRO</a:t>
            </a:r>
          </a:p>
          <a:p>
            <a:pPr algn="ctr"/>
            <a:r>
              <a:rPr lang="en-US" sz="1050" b="1" dirty="0">
                <a:solidFill>
                  <a:schemeClr val="tx1"/>
                </a:solidFill>
                <a:latin typeface="Arial"/>
                <a:cs typeface="Arial"/>
              </a:rPr>
              <a:t>15</a:t>
            </a:r>
          </a:p>
        </p:txBody>
      </p:sp>
      <p:sp>
        <p:nvSpPr>
          <p:cNvPr id="46" name="TextBox 45">
            <a:extLst>
              <a:ext uri="{FF2B5EF4-FFF2-40B4-BE49-F238E27FC236}">
                <a16:creationId xmlns:a16="http://schemas.microsoft.com/office/drawing/2014/main" id="{ABDAE195-A7D3-8BF6-C260-066D729A15BB}"/>
              </a:ext>
            </a:extLst>
          </p:cNvPr>
          <p:cNvSpPr txBox="1"/>
          <p:nvPr/>
        </p:nvSpPr>
        <p:spPr>
          <a:xfrm>
            <a:off x="3555593" y="1205346"/>
            <a:ext cx="697627" cy="1631216"/>
          </a:xfrm>
          <a:prstGeom prst="rect">
            <a:avLst/>
          </a:prstGeom>
          <a:noFill/>
        </p:spPr>
        <p:txBody>
          <a:bodyPr wrap="none" lIns="91440" tIns="45720" rIns="91440" bIns="45720" rtlCol="0" anchor="t">
            <a:spAutoFit/>
          </a:bodyPr>
          <a:lstStyle/>
          <a:p>
            <a:pPr algn="ctr"/>
            <a:r>
              <a:rPr lang="en-US" sz="1200" b="1" u="sng">
                <a:latin typeface="Arial"/>
                <a:cs typeface="Arial"/>
              </a:rPr>
              <a:t>FD180</a:t>
            </a:r>
          </a:p>
          <a:p>
            <a:pPr algn="ctr"/>
            <a:r>
              <a:rPr lang="en-US" sz="1050" b="1">
                <a:solidFill>
                  <a:schemeClr val="tx1"/>
                </a:solidFill>
                <a:latin typeface="Arial"/>
                <a:cs typeface="Arial"/>
              </a:rPr>
              <a:t>AHNAK</a:t>
            </a:r>
          </a:p>
          <a:p>
            <a:pPr algn="ctr"/>
            <a:r>
              <a:rPr lang="en-US" sz="1050" b="1">
                <a:solidFill>
                  <a:schemeClr val="tx1"/>
                </a:solidFill>
                <a:latin typeface="Arial"/>
                <a:cs typeface="Arial"/>
              </a:rPr>
              <a:t>174</a:t>
            </a:r>
          </a:p>
          <a:p>
            <a:pPr algn="ctr"/>
            <a:endParaRPr lang="en-US" sz="1050" b="1">
              <a:solidFill>
                <a:schemeClr val="tx1"/>
              </a:solidFill>
              <a:latin typeface="Arial"/>
              <a:cs typeface="Arial"/>
            </a:endParaRPr>
          </a:p>
          <a:p>
            <a:pPr algn="ctr"/>
            <a:r>
              <a:rPr lang="en-US" sz="1050" b="1">
                <a:solidFill>
                  <a:srgbClr val="FF0000"/>
                </a:solidFill>
                <a:latin typeface="Arial"/>
                <a:cs typeface="Arial"/>
              </a:rPr>
              <a:t>RPL7A</a:t>
            </a:r>
          </a:p>
          <a:p>
            <a:pPr algn="ctr"/>
            <a:r>
              <a:rPr lang="en-US" sz="1050" b="1">
                <a:solidFill>
                  <a:srgbClr val="FF0000"/>
                </a:solidFill>
                <a:latin typeface="Arial"/>
                <a:cs typeface="Arial"/>
              </a:rPr>
              <a:t>9</a:t>
            </a:r>
            <a:endParaRPr lang="en-US" sz="1200" b="1">
              <a:solidFill>
                <a:srgbClr val="FF0000"/>
              </a:solidFill>
              <a:latin typeface="Arial"/>
              <a:cs typeface="Arial"/>
            </a:endParaRPr>
          </a:p>
          <a:p>
            <a:pPr algn="ctr"/>
            <a:endParaRPr lang="en-US" sz="1050" b="1">
              <a:solidFill>
                <a:schemeClr val="tx1"/>
              </a:solidFill>
              <a:latin typeface="Arial"/>
              <a:cs typeface="Arial"/>
            </a:endParaRPr>
          </a:p>
          <a:p>
            <a:pPr algn="ctr"/>
            <a:r>
              <a:rPr lang="en-US" sz="1050" b="1">
                <a:solidFill>
                  <a:schemeClr val="tx1"/>
                </a:solidFill>
                <a:latin typeface="Arial"/>
                <a:cs typeface="Arial"/>
              </a:rPr>
              <a:t>PEPD</a:t>
            </a:r>
          </a:p>
          <a:p>
            <a:pPr algn="ctr"/>
            <a:r>
              <a:rPr lang="en-US" sz="1050" b="1">
                <a:solidFill>
                  <a:schemeClr val="tx1"/>
                </a:solidFill>
                <a:latin typeface="Arial"/>
                <a:cs typeface="Arial"/>
              </a:rPr>
              <a:t>3</a:t>
            </a:r>
            <a:endParaRPr lang="en-US" sz="900" b="1">
              <a:solidFill>
                <a:schemeClr val="tx1"/>
              </a:solidFill>
              <a:latin typeface="Arial"/>
              <a:cs typeface="Arial"/>
            </a:endParaRPr>
          </a:p>
        </p:txBody>
      </p:sp>
      <p:sp>
        <p:nvSpPr>
          <p:cNvPr id="48" name="TextBox 47">
            <a:extLst>
              <a:ext uri="{FF2B5EF4-FFF2-40B4-BE49-F238E27FC236}">
                <a16:creationId xmlns:a16="http://schemas.microsoft.com/office/drawing/2014/main" id="{2198D800-CAD0-668C-EA9C-B54282F0560A}"/>
              </a:ext>
            </a:extLst>
          </p:cNvPr>
          <p:cNvSpPr txBox="1"/>
          <p:nvPr/>
        </p:nvSpPr>
        <p:spPr>
          <a:xfrm>
            <a:off x="5119614" y="1205346"/>
            <a:ext cx="692817" cy="1569660"/>
          </a:xfrm>
          <a:prstGeom prst="rect">
            <a:avLst/>
          </a:prstGeom>
          <a:noFill/>
        </p:spPr>
        <p:txBody>
          <a:bodyPr wrap="none" lIns="91440" tIns="45720" rIns="91440" bIns="45720" rtlCol="0" anchor="t">
            <a:spAutoFit/>
          </a:bodyPr>
          <a:lstStyle/>
          <a:p>
            <a:pPr algn="ctr"/>
            <a:r>
              <a:rPr lang="en-US" sz="1200" b="1" u="sng">
                <a:latin typeface="Arial"/>
                <a:cs typeface="Arial"/>
              </a:rPr>
              <a:t>R+5</a:t>
            </a:r>
          </a:p>
          <a:p>
            <a:pPr algn="ctr"/>
            <a:r>
              <a:rPr lang="en-US" sz="1050" b="1">
                <a:solidFill>
                  <a:srgbClr val="00B050"/>
                </a:solidFill>
                <a:latin typeface="Arial"/>
                <a:cs typeface="Arial"/>
              </a:rPr>
              <a:t>PSMA1</a:t>
            </a:r>
          </a:p>
          <a:p>
            <a:pPr algn="ctr"/>
            <a:r>
              <a:rPr lang="en-US" sz="1050" b="1">
                <a:solidFill>
                  <a:srgbClr val="00B050"/>
                </a:solidFill>
                <a:latin typeface="Arial"/>
                <a:cs typeface="Arial"/>
              </a:rPr>
              <a:t>100</a:t>
            </a:r>
          </a:p>
          <a:p>
            <a:pPr algn="ctr"/>
            <a:endParaRPr lang="en-US" sz="1050" b="1">
              <a:solidFill>
                <a:schemeClr val="tx1"/>
              </a:solidFill>
              <a:latin typeface="Arial"/>
              <a:cs typeface="Arial"/>
            </a:endParaRPr>
          </a:p>
          <a:p>
            <a:pPr algn="ctr"/>
            <a:r>
              <a:rPr lang="en-US" sz="1050" b="1">
                <a:solidFill>
                  <a:srgbClr val="00B0F0"/>
                </a:solidFill>
                <a:latin typeface="Arial"/>
                <a:cs typeface="Arial"/>
              </a:rPr>
              <a:t>IQGAP1</a:t>
            </a:r>
          </a:p>
          <a:p>
            <a:pPr algn="ctr"/>
            <a:r>
              <a:rPr lang="en-US" sz="1050" b="1">
                <a:solidFill>
                  <a:srgbClr val="00B0F0"/>
                </a:solidFill>
                <a:latin typeface="Arial"/>
                <a:cs typeface="Arial"/>
              </a:rPr>
              <a:t>85</a:t>
            </a:r>
          </a:p>
          <a:p>
            <a:pPr algn="ctr"/>
            <a:endParaRPr lang="en-US" sz="1050" b="1">
              <a:solidFill>
                <a:schemeClr val="tx1"/>
              </a:solidFill>
              <a:latin typeface="Arial"/>
              <a:cs typeface="Arial"/>
            </a:endParaRPr>
          </a:p>
          <a:p>
            <a:pPr algn="ctr"/>
            <a:r>
              <a:rPr lang="en-US" sz="1050" b="1">
                <a:solidFill>
                  <a:schemeClr val="tx1"/>
                </a:solidFill>
                <a:latin typeface="Arial"/>
                <a:cs typeface="Arial"/>
              </a:rPr>
              <a:t>MFGE8</a:t>
            </a:r>
          </a:p>
          <a:p>
            <a:pPr algn="ctr"/>
            <a:r>
              <a:rPr lang="en-US" sz="1050" b="1">
                <a:solidFill>
                  <a:schemeClr val="tx1"/>
                </a:solidFill>
                <a:latin typeface="Arial"/>
                <a:cs typeface="Arial"/>
              </a:rPr>
              <a:t>28</a:t>
            </a:r>
          </a:p>
        </p:txBody>
      </p:sp>
      <p:sp>
        <p:nvSpPr>
          <p:cNvPr id="50" name="TextBox 49">
            <a:extLst>
              <a:ext uri="{FF2B5EF4-FFF2-40B4-BE49-F238E27FC236}">
                <a16:creationId xmlns:a16="http://schemas.microsoft.com/office/drawing/2014/main" id="{A96AADFB-11B6-3957-D7D3-EA8CADC2A6C0}"/>
              </a:ext>
            </a:extLst>
          </p:cNvPr>
          <p:cNvSpPr txBox="1"/>
          <p:nvPr/>
        </p:nvSpPr>
        <p:spPr>
          <a:xfrm>
            <a:off x="114600" y="2925145"/>
            <a:ext cx="6096595" cy="3539430"/>
          </a:xfrm>
          <a:prstGeom prst="rect">
            <a:avLst/>
          </a:prstGeom>
          <a:noFill/>
        </p:spPr>
        <p:txBody>
          <a:bodyPr wrap="square" lIns="91440" tIns="45720" rIns="91440" bIns="45720" rtlCol="0" anchor="t">
            <a:spAutoFit/>
          </a:bodyPr>
          <a:lstStyle/>
          <a:p>
            <a:pPr algn="just"/>
            <a:r>
              <a:rPr lang="en-US" sz="1400" dirty="0">
                <a:latin typeface="Arial"/>
                <a:cs typeface="Arial"/>
              </a:rPr>
              <a:t>The </a:t>
            </a:r>
            <a:r>
              <a:rPr lang="en-US" sz="1400" b="1" dirty="0">
                <a:solidFill>
                  <a:srgbClr val="00B050"/>
                </a:solidFill>
                <a:latin typeface="Arial"/>
                <a:cs typeface="Arial"/>
              </a:rPr>
              <a:t>PSMA1</a:t>
            </a:r>
            <a:r>
              <a:rPr lang="en-US" sz="1400" dirty="0">
                <a:latin typeface="Arial"/>
                <a:cs typeface="Arial"/>
              </a:rPr>
              <a:t> is a critical component of the 20S proteasome, a multi-protein complex responsible for </a:t>
            </a:r>
            <a:endParaRPr lang="en-US" sz="1400" dirty="0">
              <a:latin typeface="Calibri"/>
              <a:ea typeface="Calibri"/>
              <a:cs typeface="Calibri"/>
            </a:endParaRPr>
          </a:p>
          <a:p>
            <a:pPr algn="just"/>
            <a:r>
              <a:rPr lang="en-US" sz="1400" dirty="0">
                <a:latin typeface="Arial"/>
                <a:cs typeface="Arial"/>
              </a:rPr>
              <a:t>degrading unneeded or damaged proteins inside a cell. </a:t>
            </a:r>
            <a:r>
              <a:rPr lang="en-US" sz="1400" b="1" dirty="0">
                <a:latin typeface="Arial"/>
                <a:cs typeface="Arial"/>
              </a:rPr>
              <a:t>Gastric cancer:</a:t>
            </a:r>
            <a:r>
              <a:rPr lang="en-US" sz="1400" dirty="0">
                <a:latin typeface="Arial"/>
                <a:cs typeface="Arial"/>
              </a:rPr>
              <a:t> High </a:t>
            </a:r>
            <a:r>
              <a:rPr lang="en-US" sz="1400" b="1" dirty="0">
                <a:solidFill>
                  <a:srgbClr val="00B050"/>
                </a:solidFill>
                <a:latin typeface="Arial"/>
                <a:cs typeface="Arial"/>
              </a:rPr>
              <a:t>PSMA1</a:t>
            </a:r>
            <a:r>
              <a:rPr lang="en-US" sz="1400" dirty="0">
                <a:latin typeface="Arial"/>
                <a:cs typeface="Arial"/>
              </a:rPr>
              <a:t> expression </a:t>
            </a:r>
            <a:endParaRPr lang="en-US" sz="1400" dirty="0">
              <a:latin typeface="Calibri"/>
              <a:ea typeface="Calibri"/>
              <a:cs typeface="Calibri"/>
            </a:endParaRPr>
          </a:p>
          <a:p>
            <a:pPr algn="just"/>
            <a:r>
              <a:rPr lang="en-US" sz="1400" dirty="0">
                <a:latin typeface="Arial"/>
                <a:cs typeface="Arial"/>
              </a:rPr>
              <a:t>is linked to poor prognosis, promotes the proliferation, migration, and invasion of cancer cells. </a:t>
            </a:r>
            <a:r>
              <a:rPr lang="en-US" sz="1400" b="1" dirty="0">
                <a:latin typeface="Arial"/>
                <a:cs typeface="Arial"/>
              </a:rPr>
              <a:t>Lung cancer:</a:t>
            </a:r>
            <a:r>
              <a:rPr lang="en-US" sz="1400" dirty="0">
                <a:latin typeface="Arial"/>
                <a:cs typeface="Arial"/>
              </a:rPr>
              <a:t> Overexpression of </a:t>
            </a:r>
            <a:r>
              <a:rPr lang="en-US" sz="1400" b="1" dirty="0">
                <a:solidFill>
                  <a:srgbClr val="00B050"/>
                </a:solidFill>
                <a:latin typeface="Arial"/>
                <a:cs typeface="Arial"/>
              </a:rPr>
              <a:t>PSMA1</a:t>
            </a:r>
            <a:r>
              <a:rPr lang="en-US" sz="1400" dirty="0">
                <a:latin typeface="Arial"/>
                <a:cs typeface="Arial"/>
              </a:rPr>
              <a:t> is associated with poor prognosis and increased tumor </a:t>
            </a:r>
            <a:endParaRPr lang="en-US" sz="1400" dirty="0">
              <a:latin typeface="Calibri"/>
              <a:ea typeface="Calibri"/>
              <a:cs typeface="Calibri"/>
            </a:endParaRPr>
          </a:p>
          <a:p>
            <a:pPr algn="just"/>
            <a:r>
              <a:rPr lang="en-US" sz="1400" dirty="0">
                <a:latin typeface="Arial"/>
                <a:cs typeface="Arial"/>
              </a:rPr>
              <a:t>growth in lung squamous cell carcinoma. </a:t>
            </a:r>
            <a:r>
              <a:rPr lang="en-US" sz="1400" b="1" dirty="0">
                <a:latin typeface="Arial"/>
                <a:cs typeface="Arial"/>
              </a:rPr>
              <a:t>Triple-negative breast cancer (TNBC): </a:t>
            </a:r>
            <a:r>
              <a:rPr lang="en-US" sz="1400" dirty="0">
                <a:latin typeface="Arial"/>
                <a:cs typeface="Arial"/>
              </a:rPr>
              <a:t>a circular RNA derived from </a:t>
            </a:r>
            <a:r>
              <a:rPr lang="en-US" sz="1400" b="1" dirty="0">
                <a:solidFill>
                  <a:srgbClr val="00B050"/>
                </a:solidFill>
                <a:latin typeface="Arial"/>
                <a:cs typeface="Arial"/>
              </a:rPr>
              <a:t>PSMA1</a:t>
            </a:r>
            <a:r>
              <a:rPr lang="en-US" sz="1400" dirty="0">
                <a:latin typeface="Arial"/>
                <a:cs typeface="Arial"/>
              </a:rPr>
              <a:t> (circPSMA1) promotes tumorigenesis, metastasis, and migration. </a:t>
            </a:r>
            <a:r>
              <a:rPr lang="en-US" sz="1400" b="1" dirty="0">
                <a:latin typeface="Arial"/>
                <a:cs typeface="Arial"/>
              </a:rPr>
              <a:t>Colon </a:t>
            </a:r>
            <a:endParaRPr lang="en-US" sz="1400" dirty="0">
              <a:latin typeface="Calibri"/>
              <a:ea typeface="Calibri"/>
              <a:cs typeface="Calibri"/>
            </a:endParaRPr>
          </a:p>
          <a:p>
            <a:pPr algn="just"/>
            <a:r>
              <a:rPr lang="en-US" sz="1400" b="1" dirty="0">
                <a:latin typeface="Arial"/>
                <a:cs typeface="Arial"/>
              </a:rPr>
              <a:t>cancer:</a:t>
            </a:r>
            <a:r>
              <a:rPr lang="en-US" sz="1400" dirty="0">
                <a:latin typeface="Arial"/>
                <a:cs typeface="Arial"/>
              </a:rPr>
              <a:t> High expression of</a:t>
            </a:r>
            <a:r>
              <a:rPr lang="en-US" sz="1400" b="1" dirty="0">
                <a:solidFill>
                  <a:srgbClr val="00B050"/>
                </a:solidFill>
                <a:latin typeface="Arial"/>
                <a:cs typeface="Arial"/>
              </a:rPr>
              <a:t> PSMA1 </a:t>
            </a:r>
            <a:r>
              <a:rPr lang="en-US" sz="1400" dirty="0">
                <a:latin typeface="Arial"/>
                <a:cs typeface="Arial"/>
              </a:rPr>
              <a:t>may be a biomarker for early-stage colon cancer.</a:t>
            </a:r>
            <a:r>
              <a:rPr lang="en-US" sz="1400" dirty="0">
                <a:solidFill>
                  <a:srgbClr val="000000"/>
                </a:solidFill>
                <a:latin typeface="Arial"/>
                <a:cs typeface="Arial"/>
              </a:rPr>
              <a:t> </a:t>
            </a:r>
            <a:r>
              <a:rPr lang="en-US" sz="1400" b="1" dirty="0">
                <a:solidFill>
                  <a:srgbClr val="FF0000"/>
                </a:solidFill>
                <a:latin typeface="Arial"/>
                <a:cs typeface="Arial"/>
              </a:rPr>
              <a:t>RPL7A -  </a:t>
            </a:r>
            <a:r>
              <a:rPr lang="en-US" sz="1400" dirty="0">
                <a:latin typeface="Arial"/>
                <a:cs typeface="Arial"/>
              </a:rPr>
              <a:t>encodes ribosomal protein L7a, a component of the large 60S ribosomal subunit essential for </a:t>
            </a:r>
            <a:endParaRPr lang="en-US" sz="1400" dirty="0">
              <a:latin typeface="Calibri"/>
              <a:ea typeface="Calibri"/>
              <a:cs typeface="Calibri"/>
            </a:endParaRPr>
          </a:p>
          <a:p>
            <a:pPr algn="just"/>
            <a:r>
              <a:rPr lang="en-US" sz="1400" dirty="0">
                <a:latin typeface="Arial"/>
                <a:cs typeface="Arial"/>
              </a:rPr>
              <a:t>protein synthesis. </a:t>
            </a:r>
            <a:r>
              <a:rPr lang="en-US" sz="1400" b="1" dirty="0">
                <a:latin typeface="Arial"/>
                <a:cs typeface="Arial"/>
              </a:rPr>
              <a:t>Clinical Relevance </a:t>
            </a:r>
            <a:r>
              <a:rPr lang="en-US" sz="1400" dirty="0">
                <a:latin typeface="Arial"/>
                <a:cs typeface="Arial"/>
              </a:rPr>
              <a:t>- up-regulation by ethanol in breast cancer, may influence translational regulation and contribute to tumor progression and metastasis.</a:t>
            </a:r>
            <a:endParaRPr lang="en-US" sz="1400" dirty="0">
              <a:latin typeface="Calibri"/>
              <a:ea typeface="Calibri"/>
              <a:cs typeface="Calibri"/>
            </a:endParaRPr>
          </a:p>
        </p:txBody>
      </p:sp>
      <p:cxnSp>
        <p:nvCxnSpPr>
          <p:cNvPr id="14" name="Straight Connector 13">
            <a:extLst>
              <a:ext uri="{FF2B5EF4-FFF2-40B4-BE49-F238E27FC236}">
                <a16:creationId xmlns:a16="http://schemas.microsoft.com/office/drawing/2014/main" id="{091B50D0-A24D-968A-42EE-08C603720DBA}"/>
              </a:ext>
            </a:extLst>
          </p:cNvPr>
          <p:cNvCxnSpPr>
            <a:cxnSpLocks/>
          </p:cNvCxnSpPr>
          <p:nvPr/>
        </p:nvCxnSpPr>
        <p:spPr>
          <a:xfrm flipH="1">
            <a:off x="9990825" y="1154244"/>
            <a:ext cx="1781" cy="918498"/>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B859ED7B-1B06-7F53-63C4-B6CED5373B6A}"/>
              </a:ext>
            </a:extLst>
          </p:cNvPr>
          <p:cNvPicPr>
            <a:picLocks noChangeAspect="1"/>
          </p:cNvPicPr>
          <p:nvPr/>
        </p:nvPicPr>
        <p:blipFill>
          <a:blip r:embed="rId4"/>
          <a:srcRect t="25514"/>
          <a:stretch>
            <a:fillRect/>
          </a:stretch>
        </p:blipFill>
        <p:spPr>
          <a:xfrm>
            <a:off x="7659760" y="5856940"/>
            <a:ext cx="3337859" cy="269293"/>
          </a:xfrm>
          <a:prstGeom prst="rect">
            <a:avLst/>
          </a:prstGeom>
        </p:spPr>
      </p:pic>
      <p:sp>
        <p:nvSpPr>
          <p:cNvPr id="20" name="Title 1">
            <a:extLst>
              <a:ext uri="{FF2B5EF4-FFF2-40B4-BE49-F238E27FC236}">
                <a16:creationId xmlns:a16="http://schemas.microsoft.com/office/drawing/2014/main" id="{133592D1-FACA-C5B0-769F-3EC6755E96D7}"/>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a:latin typeface="Arial"/>
                <a:ea typeface="ヒラギノ角ゴ Pro W3"/>
                <a:cs typeface="Arial"/>
              </a:rPr>
              <a:t>Research Emphasis 4, Task 3: </a:t>
            </a:r>
            <a:endParaRPr lang="en-US" sz="2000"/>
          </a:p>
          <a:p>
            <a:r>
              <a:rPr lang="en-US" sz="1800">
                <a:latin typeface="Arial"/>
                <a:ea typeface="ヒラギノ角ゴ Pro W3"/>
                <a:cs typeface="Arial"/>
              </a:rPr>
              <a:t>Identification of Transcriptomic and Proteomic Biomarkers in Plasma and Urine Samples of Astronauts in </a:t>
            </a:r>
            <a:r>
              <a:rPr lang="en-US" sz="1800" err="1">
                <a:latin typeface="Arial"/>
                <a:ea typeface="ヒラギノ角ゴ Pro W3"/>
                <a:cs typeface="Arial"/>
              </a:rPr>
              <a:t>CardioOx</a:t>
            </a:r>
            <a:r>
              <a:rPr lang="en-US" sz="1800">
                <a:latin typeface="Arial"/>
                <a:ea typeface="ヒラギノ角ゴ Pro W3"/>
                <a:cs typeface="Arial"/>
              </a:rPr>
              <a:t> Study</a:t>
            </a:r>
            <a:endParaRPr lang="en-US"/>
          </a:p>
        </p:txBody>
      </p:sp>
      <p:sp>
        <p:nvSpPr>
          <p:cNvPr id="9" name="Slide Number Placeholder 8">
            <a:extLst>
              <a:ext uri="{FF2B5EF4-FFF2-40B4-BE49-F238E27FC236}">
                <a16:creationId xmlns:a16="http://schemas.microsoft.com/office/drawing/2014/main" id="{DD9135D5-5C07-0ACD-B45F-5A3E710EDF48}"/>
              </a:ext>
            </a:extLst>
          </p:cNvPr>
          <p:cNvSpPr>
            <a:spLocks noGrp="1"/>
          </p:cNvSpPr>
          <p:nvPr>
            <p:ph type="sldNum" sz="quarter" idx="12"/>
          </p:nvPr>
        </p:nvSpPr>
        <p:spPr/>
        <p:txBody>
          <a:bodyPr/>
          <a:lstStyle/>
          <a:p>
            <a:fld id="{6D3ACF3B-4A73-463E-A8D6-08F4A16133AF}"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178CA-458A-A282-0ACD-054F76ACF6E9}"/>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B8B7785F-4524-7B92-E6E0-3F481D330ED1}"/>
              </a:ext>
            </a:extLst>
          </p:cNvPr>
          <p:cNvGrpSpPr/>
          <p:nvPr/>
        </p:nvGrpSpPr>
        <p:grpSpPr>
          <a:xfrm>
            <a:off x="2179327" y="960562"/>
            <a:ext cx="8421066" cy="4238415"/>
            <a:chOff x="1203411" y="1259158"/>
            <a:chExt cx="9501018" cy="5317723"/>
          </a:xfrm>
        </p:grpSpPr>
        <p:pic>
          <p:nvPicPr>
            <p:cNvPr id="3" name="Picture 2">
              <a:extLst>
                <a:ext uri="{FF2B5EF4-FFF2-40B4-BE49-F238E27FC236}">
                  <a16:creationId xmlns:a16="http://schemas.microsoft.com/office/drawing/2014/main" id="{3FDD2B9B-216B-88D0-F674-22208A668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4" name="Rectangle: Rounded Corners 3">
              <a:extLst>
                <a:ext uri="{FF2B5EF4-FFF2-40B4-BE49-F238E27FC236}">
                  <a16:creationId xmlns:a16="http://schemas.microsoft.com/office/drawing/2014/main" id="{7AC8754B-CE0A-FF29-6473-8806C7120A1A}"/>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71C96ED2-D3FB-0691-1014-70C8D41FD0ED}"/>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pic>
        <p:nvPicPr>
          <p:cNvPr id="5" name="Picture 4" descr="Premium Vector | Internal human organs horizontal icon set">
            <a:extLst>
              <a:ext uri="{FF2B5EF4-FFF2-40B4-BE49-F238E27FC236}">
                <a16:creationId xmlns:a16="http://schemas.microsoft.com/office/drawing/2014/main" id="{FD5D4978-CBB8-97A9-7740-73DF46BE467D}"/>
              </a:ext>
            </a:extLst>
          </p:cNvPr>
          <p:cNvPicPr>
            <a:picLocks noChangeAspect="1"/>
          </p:cNvPicPr>
          <p:nvPr/>
        </p:nvPicPr>
        <p:blipFill rotWithShape="1">
          <a:blip r:embed="rId3"/>
          <a:srcRect l="307" t="17699" r="56098" b="43448"/>
          <a:stretch/>
        </p:blipFill>
        <p:spPr>
          <a:xfrm>
            <a:off x="2479739" y="4016856"/>
            <a:ext cx="691447" cy="271591"/>
          </a:xfrm>
          <a:prstGeom prst="rect">
            <a:avLst/>
          </a:prstGeom>
        </p:spPr>
      </p:pic>
      <p:pic>
        <p:nvPicPr>
          <p:cNvPr id="6" name="Picture 5" descr="Premium Vector | Internal human organs horizontal icon set">
            <a:extLst>
              <a:ext uri="{FF2B5EF4-FFF2-40B4-BE49-F238E27FC236}">
                <a16:creationId xmlns:a16="http://schemas.microsoft.com/office/drawing/2014/main" id="{7C340D82-DE73-D20F-AC33-C808B274F7A3}"/>
              </a:ext>
            </a:extLst>
          </p:cNvPr>
          <p:cNvPicPr>
            <a:picLocks noChangeAspect="1"/>
          </p:cNvPicPr>
          <p:nvPr/>
        </p:nvPicPr>
        <p:blipFill rotWithShape="1">
          <a:blip r:embed="rId3"/>
          <a:srcRect l="306" t="57721" r="77517"/>
          <a:stretch/>
        </p:blipFill>
        <p:spPr>
          <a:xfrm>
            <a:off x="3278427" y="4067179"/>
            <a:ext cx="363661" cy="310504"/>
          </a:xfrm>
          <a:prstGeom prst="rect">
            <a:avLst/>
          </a:prstGeom>
        </p:spPr>
      </p:pic>
      <p:pic>
        <p:nvPicPr>
          <p:cNvPr id="7" name="Picture 6" descr="P96G-1.5-5-F - MatTek Corporation">
            <a:extLst>
              <a:ext uri="{FF2B5EF4-FFF2-40B4-BE49-F238E27FC236}">
                <a16:creationId xmlns:a16="http://schemas.microsoft.com/office/drawing/2014/main" id="{19E8BBC2-49BC-A6A7-AF27-60DB2ED5A65A}"/>
              </a:ext>
            </a:extLst>
          </p:cNvPr>
          <p:cNvPicPr>
            <a:picLocks noChangeAspect="1"/>
          </p:cNvPicPr>
          <p:nvPr/>
        </p:nvPicPr>
        <p:blipFill rotWithShape="1">
          <a:blip r:embed="rId4"/>
          <a:srcRect t="11381" b="8758"/>
          <a:stretch/>
        </p:blipFill>
        <p:spPr>
          <a:xfrm>
            <a:off x="2565309" y="4367407"/>
            <a:ext cx="793109" cy="743545"/>
          </a:xfrm>
          <a:prstGeom prst="rect">
            <a:avLst/>
          </a:prstGeom>
        </p:spPr>
      </p:pic>
      <p:pic>
        <p:nvPicPr>
          <p:cNvPr id="12" name="Graphic 11" descr="Rat with solid fill">
            <a:extLst>
              <a:ext uri="{FF2B5EF4-FFF2-40B4-BE49-F238E27FC236}">
                <a16:creationId xmlns:a16="http://schemas.microsoft.com/office/drawing/2014/main" id="{32B707FB-AFD7-7A28-B007-B9E198666C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38758" y="3885353"/>
            <a:ext cx="960026" cy="964108"/>
          </a:xfrm>
          <a:prstGeom prst="rect">
            <a:avLst/>
          </a:prstGeom>
        </p:spPr>
      </p:pic>
      <p:pic>
        <p:nvPicPr>
          <p:cNvPr id="16" name="Content Placeholder 5" descr="Astronaut male with solid fill">
            <a:extLst>
              <a:ext uri="{FF2B5EF4-FFF2-40B4-BE49-F238E27FC236}">
                <a16:creationId xmlns:a16="http://schemas.microsoft.com/office/drawing/2014/main" id="{5F4EACBC-C44E-9A76-FDCB-A0E5A2E4127C}"/>
              </a:ext>
            </a:extLst>
          </p:cNvPr>
          <p:cNvPicPr>
            <a:picLocks noGrp="1" noChangeAspect="1"/>
          </p:cNvPicPr>
          <p:nvPr>
            <p:ph idx="1"/>
          </p:nvPr>
        </p:nvPicPr>
        <p:blipFill>
          <a:blip r:embed="rId7">
            <a:extLst>
              <a:ext uri="{96DAC541-7B7A-43D3-8B79-37D633B846F1}">
                <asvg:svgBlip xmlns:asvg="http://schemas.microsoft.com/office/drawing/2016/SVG/main" r:embed="rId8"/>
              </a:ext>
            </a:extLst>
          </a:blip>
          <a:stretch>
            <a:fillRect/>
          </a:stretch>
        </p:blipFill>
        <p:spPr>
          <a:xfrm>
            <a:off x="9823604" y="4243288"/>
            <a:ext cx="749228" cy="745965"/>
          </a:xfrm>
        </p:spPr>
      </p:pic>
      <p:pic>
        <p:nvPicPr>
          <p:cNvPr id="17" name="Graphic 16" descr="Moon and stars outline">
            <a:extLst>
              <a:ext uri="{FF2B5EF4-FFF2-40B4-BE49-F238E27FC236}">
                <a16:creationId xmlns:a16="http://schemas.microsoft.com/office/drawing/2014/main" id="{0DB687CA-CB16-E8AE-07CA-9B0A2AEB361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52155" y="4129445"/>
            <a:ext cx="248238" cy="248238"/>
          </a:xfrm>
          <a:prstGeom prst="rect">
            <a:avLst/>
          </a:prstGeom>
        </p:spPr>
      </p:pic>
      <p:pic>
        <p:nvPicPr>
          <p:cNvPr id="19" name="Content Placeholder 5" descr="Astronaut male with solid fill">
            <a:extLst>
              <a:ext uri="{FF2B5EF4-FFF2-40B4-BE49-F238E27FC236}">
                <a16:creationId xmlns:a16="http://schemas.microsoft.com/office/drawing/2014/main" id="{A32895FA-8922-EA8A-109C-0A6FE3A675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bwMode="auto">
          <a:xfrm>
            <a:off x="7802554" y="4001885"/>
            <a:ext cx="368197" cy="36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21" name="Picture 20">
            <a:extLst>
              <a:ext uri="{FF2B5EF4-FFF2-40B4-BE49-F238E27FC236}">
                <a16:creationId xmlns:a16="http://schemas.microsoft.com/office/drawing/2014/main" id="{69B7BB99-5242-D7FA-3AE1-C362EED5E120}"/>
              </a:ext>
            </a:extLst>
          </p:cNvPr>
          <p:cNvPicPr>
            <a:picLocks noChangeAspect="1"/>
          </p:cNvPicPr>
          <p:nvPr/>
        </p:nvPicPr>
        <p:blipFill>
          <a:blip r:embed="rId11"/>
          <a:stretch>
            <a:fillRect/>
          </a:stretch>
        </p:blipFill>
        <p:spPr>
          <a:xfrm rot="16200000">
            <a:off x="7650317" y="4494233"/>
            <a:ext cx="675557" cy="401694"/>
          </a:xfrm>
          <a:prstGeom prst="rect">
            <a:avLst/>
          </a:prstGeom>
        </p:spPr>
      </p:pic>
      <p:sp>
        <p:nvSpPr>
          <p:cNvPr id="22" name="TextBox 21">
            <a:extLst>
              <a:ext uri="{FF2B5EF4-FFF2-40B4-BE49-F238E27FC236}">
                <a16:creationId xmlns:a16="http://schemas.microsoft.com/office/drawing/2014/main" id="{44F55C59-0272-6C18-A79B-7A71C4B9596D}"/>
              </a:ext>
            </a:extLst>
          </p:cNvPr>
          <p:cNvSpPr txBox="1"/>
          <p:nvPr/>
        </p:nvSpPr>
        <p:spPr>
          <a:xfrm>
            <a:off x="766088" y="150723"/>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pic>
        <p:nvPicPr>
          <p:cNvPr id="11" name="Picture 10">
            <a:extLst>
              <a:ext uri="{FF2B5EF4-FFF2-40B4-BE49-F238E27FC236}">
                <a16:creationId xmlns:a16="http://schemas.microsoft.com/office/drawing/2014/main" id="{C46B5029-134A-2933-7057-EED5F307932C}"/>
              </a:ext>
            </a:extLst>
          </p:cNvPr>
          <p:cNvPicPr>
            <a:picLocks noChangeAspect="1"/>
          </p:cNvPicPr>
          <p:nvPr/>
        </p:nvPicPr>
        <p:blipFill>
          <a:blip r:embed="rId11"/>
          <a:stretch>
            <a:fillRect/>
          </a:stretch>
        </p:blipFill>
        <p:spPr>
          <a:xfrm>
            <a:off x="4365316" y="4716543"/>
            <a:ext cx="811954" cy="431274"/>
          </a:xfrm>
          <a:prstGeom prst="rect">
            <a:avLst/>
          </a:prstGeom>
        </p:spPr>
      </p:pic>
      <p:pic>
        <p:nvPicPr>
          <p:cNvPr id="18" name="Graphic 12" descr="Pig with solid fill">
            <a:extLst>
              <a:ext uri="{FF2B5EF4-FFF2-40B4-BE49-F238E27FC236}">
                <a16:creationId xmlns:a16="http://schemas.microsoft.com/office/drawing/2014/main" id="{D9479F8C-3A6A-4204-9F57-783E2E2100C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67710" y="4194058"/>
            <a:ext cx="1566938" cy="1659962"/>
          </a:xfrm>
          <a:prstGeom prst="rect">
            <a:avLst/>
          </a:prstGeom>
        </p:spPr>
      </p:pic>
      <p:pic>
        <p:nvPicPr>
          <p:cNvPr id="20" name="Graphic 13" descr="Rat with solid fill">
            <a:extLst>
              <a:ext uri="{FF2B5EF4-FFF2-40B4-BE49-F238E27FC236}">
                <a16:creationId xmlns:a16="http://schemas.microsoft.com/office/drawing/2014/main" id="{7CBADFB3-2B12-9B75-2649-184AFEAB86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0310" y="3997077"/>
            <a:ext cx="686352" cy="689270"/>
          </a:xfrm>
          <a:prstGeom prst="rect">
            <a:avLst/>
          </a:prstGeom>
        </p:spPr>
      </p:pic>
      <p:sp>
        <p:nvSpPr>
          <p:cNvPr id="23" name="Explosion: 8 Points 22">
            <a:extLst>
              <a:ext uri="{FF2B5EF4-FFF2-40B4-BE49-F238E27FC236}">
                <a16:creationId xmlns:a16="http://schemas.microsoft.com/office/drawing/2014/main" id="{C68153A5-4EB5-48B9-159F-63EC54BDD3AE}"/>
              </a:ext>
            </a:extLst>
          </p:cNvPr>
          <p:cNvSpPr/>
          <p:nvPr/>
        </p:nvSpPr>
        <p:spPr>
          <a:xfrm>
            <a:off x="6399104" y="4356458"/>
            <a:ext cx="134504" cy="63512"/>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Slide Number Placeholder 8">
            <a:extLst>
              <a:ext uri="{FF2B5EF4-FFF2-40B4-BE49-F238E27FC236}">
                <a16:creationId xmlns:a16="http://schemas.microsoft.com/office/drawing/2014/main" id="{F75EE8CB-8566-4C9B-6F6C-841603034200}"/>
              </a:ext>
            </a:extLst>
          </p:cNvPr>
          <p:cNvSpPr>
            <a:spLocks noGrp="1"/>
          </p:cNvSpPr>
          <p:nvPr>
            <p:ph type="sldNum" sz="quarter" idx="10"/>
          </p:nvPr>
        </p:nvSpPr>
        <p:spPr/>
        <p:txBody>
          <a:bodyPr/>
          <a:lstStyle/>
          <a:p>
            <a:pPr>
              <a:defRPr/>
            </a:pPr>
            <a:fld id="{A587C384-89D6-8141-B091-9776852F31EF}" type="slidenum">
              <a:rPr lang="en-US" altLang="x-none"/>
              <a:pPr>
                <a:defRPr/>
              </a:pPr>
              <a:t>43</a:t>
            </a:fld>
            <a:endParaRPr lang="en-US"/>
          </a:p>
        </p:txBody>
      </p:sp>
      <p:sp>
        <p:nvSpPr>
          <p:cNvPr id="13" name="TextBox 12">
            <a:extLst>
              <a:ext uri="{FF2B5EF4-FFF2-40B4-BE49-F238E27FC236}">
                <a16:creationId xmlns:a16="http://schemas.microsoft.com/office/drawing/2014/main" id="{51FB811F-008D-5DCA-3FA2-4F96091E86A1}"/>
              </a:ext>
            </a:extLst>
          </p:cNvPr>
          <p:cNvSpPr txBox="1"/>
          <p:nvPr/>
        </p:nvSpPr>
        <p:spPr>
          <a:xfrm>
            <a:off x="2326780" y="5608602"/>
            <a:ext cx="7496824" cy="954107"/>
          </a:xfrm>
          <a:prstGeom prst="rect">
            <a:avLst/>
          </a:prstGeom>
          <a:noFill/>
        </p:spPr>
        <p:txBody>
          <a:bodyPr wrap="square" rtlCol="0">
            <a:spAutoFit/>
          </a:bodyPr>
          <a:lstStyle/>
          <a:p>
            <a:r>
              <a:rPr lang="en-US" sz="1400" b="1" u="sng" dirty="0">
                <a:solidFill>
                  <a:srgbClr val="00B050"/>
                </a:solidFill>
                <a:latin typeface="Arial"/>
                <a:cs typeface="Arial"/>
              </a:rPr>
              <a:t>BIOMARKERS</a:t>
            </a:r>
          </a:p>
          <a:p>
            <a:pPr marL="285750" indent="-285750">
              <a:buFont typeface="Arial" panose="020B0604020202020204" pitchFamily="34" charset="0"/>
              <a:buChar char="•"/>
            </a:pPr>
            <a:r>
              <a:rPr lang="en-US" sz="1400" dirty="0">
                <a:latin typeface="Arial"/>
                <a:cs typeface="Arial"/>
              </a:rPr>
              <a:t>Assessment of drug efficacy in tissue chips, animals and/or in astronauts</a:t>
            </a:r>
          </a:p>
          <a:p>
            <a:pPr marL="285750" indent="-285750">
              <a:buFont typeface="Arial" panose="020B0604020202020204" pitchFamily="34" charset="0"/>
              <a:buChar char="•"/>
            </a:pPr>
            <a:r>
              <a:rPr lang="en-US" sz="1400" dirty="0">
                <a:latin typeface="Arial"/>
                <a:cs typeface="Arial"/>
              </a:rPr>
              <a:t>Threshold of damage for delivery of the drug</a:t>
            </a:r>
          </a:p>
          <a:p>
            <a:pPr marL="285750" indent="-285750">
              <a:buFont typeface="Arial" panose="020B0604020202020204" pitchFamily="34" charset="0"/>
              <a:buChar char="•"/>
            </a:pPr>
            <a:r>
              <a:rPr lang="en-US" sz="1400" dirty="0">
                <a:latin typeface="Arial"/>
                <a:cs typeface="Arial"/>
              </a:rPr>
              <a:t>Personalized medicine approaches, determination of who is administered the drugs</a:t>
            </a:r>
          </a:p>
        </p:txBody>
      </p:sp>
    </p:spTree>
    <p:extLst>
      <p:ext uri="{BB962C8B-B14F-4D97-AF65-F5344CB8AC3E}">
        <p14:creationId xmlns:p14="http://schemas.microsoft.com/office/powerpoint/2010/main" val="37303662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2">
            <a:extLst>
              <a:ext uri="{FF2B5EF4-FFF2-40B4-BE49-F238E27FC236}">
                <a16:creationId xmlns:a16="http://schemas.microsoft.com/office/drawing/2014/main" id="{0295C6BA-0561-9747-AB83-CFF34567F700}"/>
              </a:ext>
            </a:extLst>
          </p:cNvPr>
          <p:cNvSpPr txBox="1">
            <a:spLocks noChangeArrowheads="1"/>
          </p:cNvSpPr>
          <p:nvPr/>
        </p:nvSpPr>
        <p:spPr bwMode="auto">
          <a:xfrm>
            <a:off x="387554" y="4101419"/>
            <a:ext cx="11742301" cy="964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i="0" kern="1200">
                <a:solidFill>
                  <a:schemeClr val="tx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defRPr/>
            </a:pPr>
            <a:r>
              <a:rPr kumimoji="0" lang="en-US" sz="2000" b="1" i="0" u="none" strike="noStrike" kern="1200" cap="none" spc="0" normalizeH="0" baseline="0" noProof="0" dirty="0">
                <a:ln>
                  <a:noFill/>
                </a:ln>
                <a:solidFill>
                  <a:prstClr val="white"/>
                </a:solidFill>
                <a:effectLst/>
                <a:uLnTx/>
                <a:uFillTx/>
                <a:latin typeface="Arial"/>
                <a:ea typeface="ヒラギノ角ゴ Pro W3"/>
                <a:cs typeface="Arial"/>
              </a:rPr>
              <a:t>Janice Zawaski “JZ”</a:t>
            </a:r>
            <a:r>
              <a:rPr lang="en-US" sz="2000" dirty="0">
                <a:solidFill>
                  <a:prstClr val="white"/>
                </a:solidFill>
                <a:latin typeface="Arial"/>
                <a:ea typeface="ヒラギノ角ゴ Pro W3"/>
                <a:cs typeface="Arial"/>
              </a:rPr>
              <a:t>, NASA HRP Space Radiation Element Scientist</a:t>
            </a:r>
          </a:p>
          <a:p>
            <a:pPr>
              <a:defRPr/>
            </a:pPr>
            <a:r>
              <a:rPr lang="en-US" sz="2000" b="1" i="0" u="none" strike="noStrike" kern="1200" cap="none" spc="0" normalizeH="0" baseline="0" noProof="0" dirty="0">
                <a:ln>
                  <a:noFill/>
                </a:ln>
                <a:solidFill>
                  <a:schemeClr val="bg1"/>
                </a:solidFill>
                <a:effectLst/>
                <a:uLnTx/>
                <a:uFillTx/>
                <a:latin typeface="Arial"/>
                <a:ea typeface="ヒラギノ角ゴ Pro W3"/>
                <a:cs typeface="Arial"/>
              </a:rPr>
              <a:t>Rodrigo Coutinho de Almeida, ESA HRE-SU Biology Science Support</a:t>
            </a:r>
            <a:endParaRPr lang="en-US" sz="2000" b="1" i="0" u="none" strike="noStrike" kern="1200" cap="none" spc="0" normalizeH="0" baseline="0" noProof="0" dirty="0">
              <a:ln>
                <a:noFill/>
              </a:ln>
              <a:solidFill>
                <a:schemeClr val="bg1"/>
              </a:solidFill>
              <a:effectLst/>
              <a:uLnTx/>
              <a:uFillTx/>
            </a:endParaRPr>
          </a:p>
          <a:p>
            <a:pPr>
              <a:defRPr/>
            </a:pPr>
            <a:r>
              <a:rPr lang="en-US" sz="2000" dirty="0">
                <a:solidFill>
                  <a:prstClr val="white"/>
                </a:solidFill>
                <a:latin typeface="Arial"/>
                <a:ea typeface="ヒラギノ角ゴ Pro W3"/>
                <a:cs typeface="Arial"/>
              </a:rPr>
              <a:t>Janapriya Saha “JP”, NASA HRP Space Radiation Deputy Element Scientist</a:t>
            </a:r>
            <a:endParaRPr lang="en-US" sz="2000" dirty="0">
              <a:solidFill>
                <a:prstClr val="white"/>
              </a:solidFill>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rPr>
              <a:t>April 13, 2026</a:t>
            </a:r>
            <a:endParaRPr kumimoji="0" lang="en-US" sz="2000" b="1" i="0" u="none" strike="noStrike" kern="1200" cap="none" spc="0" normalizeH="0" baseline="0" noProof="0" dirty="0">
              <a:ln>
                <a:noFill/>
              </a:ln>
              <a:solidFill>
                <a:prstClr val="white"/>
              </a:solidFill>
              <a:effectLst/>
              <a:uLnTx/>
              <a:uFillTx/>
              <a:latin typeface="Arial"/>
              <a:ea typeface="ヒラギノ角ゴ Pro W3"/>
              <a:cs typeface="Arial"/>
            </a:endParaRPr>
          </a:p>
        </p:txBody>
      </p:sp>
      <p:sp>
        <p:nvSpPr>
          <p:cNvPr id="7" name="Rectangle 162">
            <a:extLst>
              <a:ext uri="{FF2B5EF4-FFF2-40B4-BE49-F238E27FC236}">
                <a16:creationId xmlns:a16="http://schemas.microsoft.com/office/drawing/2014/main" id="{69E451DC-AA19-0E43-9BD7-17D19262E464}"/>
              </a:ext>
            </a:extLst>
          </p:cNvPr>
          <p:cNvSpPr txBox="1">
            <a:spLocks noChangeArrowheads="1"/>
          </p:cNvSpPr>
          <p:nvPr/>
        </p:nvSpPr>
        <p:spPr bwMode="auto">
          <a:xfrm>
            <a:off x="692356" y="624794"/>
            <a:ext cx="4584494" cy="964509"/>
          </a:xfrm>
          <a:prstGeom prst="rect">
            <a:avLst/>
          </a:prstGeom>
          <a:solidFill>
            <a:schemeClr val="tx1"/>
          </a:solidFill>
          <a:ln>
            <a:noFill/>
          </a:ln>
          <a:extLs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i="0" kern="1200">
                <a:solidFill>
                  <a:schemeClr val="tx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defRPr/>
            </a:pPr>
            <a:r>
              <a:rPr lang="en-US" sz="2800" dirty="0">
                <a:solidFill>
                  <a:prstClr val="white"/>
                </a:solidFill>
              </a:rPr>
              <a:t>Radiation Working Group </a:t>
            </a:r>
          </a:p>
          <a:p>
            <a:pPr>
              <a:defRPr/>
            </a:pPr>
            <a:r>
              <a:rPr lang="en-US" sz="2800" dirty="0">
                <a:ln w="0"/>
                <a:solidFill>
                  <a:schemeClr val="accent1"/>
                </a:solidFill>
                <a:effectLst>
                  <a:outerShdw blurRad="38100" dist="25400" dir="5400000" algn="ctr" rotWithShape="0">
                    <a:srgbClr val="6E747A">
                      <a:alpha val="43000"/>
                    </a:srgbClr>
                  </a:outerShdw>
                </a:effectLst>
              </a:rPr>
              <a:t>Initiative 2</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3123538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C49E7-D9A1-9DCD-1913-C5DCE96F3A77}"/>
              </a:ext>
            </a:extLst>
          </p:cNvPr>
          <p:cNvSpPr>
            <a:spLocks noGrp="1"/>
          </p:cNvSpPr>
          <p:nvPr>
            <p:ph type="title"/>
          </p:nvPr>
        </p:nvSpPr>
        <p:spPr/>
        <p:txBody>
          <a:bodyPr/>
          <a:lstStyle/>
          <a:p>
            <a:r>
              <a:rPr lang="en-US" dirty="0"/>
              <a:t> OVERVIEW OF PAST RADIATION WORKING GROUP </a:t>
            </a:r>
          </a:p>
        </p:txBody>
      </p:sp>
      <p:sp>
        <p:nvSpPr>
          <p:cNvPr id="3" name="Content Placeholder 2">
            <a:extLst>
              <a:ext uri="{FF2B5EF4-FFF2-40B4-BE49-F238E27FC236}">
                <a16:creationId xmlns:a16="http://schemas.microsoft.com/office/drawing/2014/main" id="{C428B9EB-FB68-363B-65B5-3744E04CA4B8}"/>
              </a:ext>
            </a:extLst>
          </p:cNvPr>
          <p:cNvSpPr>
            <a:spLocks noGrp="1"/>
          </p:cNvSpPr>
          <p:nvPr>
            <p:ph idx="1"/>
          </p:nvPr>
        </p:nvSpPr>
        <p:spPr/>
        <p:txBody>
          <a:bodyPr/>
          <a:lstStyle/>
          <a:p>
            <a:r>
              <a:rPr lang="en-US" sz="2800" dirty="0"/>
              <a:t>Objectives: </a:t>
            </a:r>
          </a:p>
          <a:p>
            <a:r>
              <a:rPr lang="en-US" sz="1600" b="0" dirty="0">
                <a:latin typeface="Arial" panose="020B0604020202020204" pitchFamily="34" charset="0"/>
                <a:ea typeface="Times New Roman" panose="02020603050405020304" pitchFamily="18" charset="0"/>
              </a:rPr>
              <a:t>Identify spaceflight-relevant gaps in radiation and omics research domains. </a:t>
            </a:r>
          </a:p>
          <a:p>
            <a:r>
              <a:rPr lang="en-US" sz="1600" b="0" dirty="0">
                <a:latin typeface="Arial" panose="020B0604020202020204" pitchFamily="34" charset="0"/>
                <a:ea typeface="Times New Roman" panose="02020603050405020304" pitchFamily="18" charset="0"/>
              </a:rPr>
              <a:t>Recognize opportunities for collaborations between agencies where these research gaps may be more efficiently addressed through international cooperation.</a:t>
            </a:r>
          </a:p>
          <a:p>
            <a:r>
              <a:rPr lang="en-US" sz="1600" b="0" dirty="0">
                <a:latin typeface="Arial" panose="020B0604020202020204" pitchFamily="34" charset="0"/>
                <a:ea typeface="Times New Roman" panose="02020603050405020304" pitchFamily="18" charset="0"/>
              </a:rPr>
              <a:t>Identify strategic (e.g. research roadmaps/strategy) and/or tactical (e.g. individual studies) level opportunities.</a:t>
            </a:r>
          </a:p>
          <a:p>
            <a:r>
              <a:rPr lang="en-US" sz="1600" b="0" dirty="0">
                <a:latin typeface="Arial" panose="020B0604020202020204" pitchFamily="34" charset="0"/>
                <a:ea typeface="Times New Roman" panose="02020603050405020304" pitchFamily="18" charset="0"/>
              </a:rPr>
              <a:t>Determine whether and where it may make sense for agencies to standardize research methodology and data standards</a:t>
            </a:r>
            <a:r>
              <a:rPr lang="en-US" sz="1600" b="0" dirty="0">
                <a:solidFill>
                  <a:schemeClr val="accent2"/>
                </a:solidFill>
                <a:latin typeface="Arial" panose="020B0604020202020204" pitchFamily="34" charset="0"/>
                <a:ea typeface="Times New Roman" panose="02020603050405020304" pitchFamily="18" charset="0"/>
              </a:rPr>
              <a:t>.</a:t>
            </a:r>
          </a:p>
          <a:p>
            <a:endParaRPr lang="en-US" sz="2800" dirty="0"/>
          </a:p>
          <a:p>
            <a:pPr marL="0" indent="0">
              <a:buNone/>
            </a:pPr>
            <a:r>
              <a:rPr lang="en-US" sz="2800" dirty="0"/>
              <a:t>Length:</a:t>
            </a:r>
          </a:p>
          <a:p>
            <a:r>
              <a:rPr lang="en-US" sz="1600" b="0" dirty="0"/>
              <a:t>Initially 8 Agencies represented but afterwards only ESA, NASA, CSA, ASI and JAXA were actively participating.</a:t>
            </a:r>
          </a:p>
          <a:p>
            <a:pPr marL="0" indent="0">
              <a:buNone/>
            </a:pPr>
            <a:endParaRPr lang="en-US" sz="2800" dirty="0"/>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35123231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A600D-E084-77BA-B584-C73198C38C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D099F43-A37A-44C7-5208-358F53F8DA8A}"/>
              </a:ext>
            </a:extLst>
          </p:cNvPr>
          <p:cNvSpPr txBox="1"/>
          <p:nvPr/>
        </p:nvSpPr>
        <p:spPr>
          <a:xfrm>
            <a:off x="757526" y="95353"/>
            <a:ext cx="10676948" cy="646331"/>
          </a:xfrm>
          <a:prstGeom prst="rect">
            <a:avLst/>
          </a:prstGeom>
          <a:noFill/>
        </p:spPr>
        <p:txBody>
          <a:bodyPr wrap="square" lIns="91440" tIns="45720" rIns="91440" bIns="45720" anchor="t">
            <a:spAutoFit/>
          </a:bodyPr>
          <a:lstStyle/>
          <a:p>
            <a:r>
              <a:rPr lang="en-US" sz="3600" b="1" dirty="0">
                <a:solidFill>
                  <a:schemeClr val="bg1"/>
                </a:solidFill>
              </a:rPr>
              <a:t>LESSONS LEARNED</a:t>
            </a:r>
            <a:endParaRPr lang="en-US" sz="3600" dirty="0">
              <a:solidFill>
                <a:schemeClr val="bg1"/>
              </a:solidFill>
              <a:ea typeface="Calibri"/>
              <a:cs typeface="Calibri"/>
            </a:endParaRPr>
          </a:p>
        </p:txBody>
      </p:sp>
      <p:sp>
        <p:nvSpPr>
          <p:cNvPr id="4" name="TextBox 3">
            <a:extLst>
              <a:ext uri="{FF2B5EF4-FFF2-40B4-BE49-F238E27FC236}">
                <a16:creationId xmlns:a16="http://schemas.microsoft.com/office/drawing/2014/main" id="{89939997-3997-ABA8-0245-9EA7CA502A6C}"/>
              </a:ext>
            </a:extLst>
          </p:cNvPr>
          <p:cNvSpPr txBox="1"/>
          <p:nvPr/>
        </p:nvSpPr>
        <p:spPr>
          <a:xfrm>
            <a:off x="504824" y="1377950"/>
            <a:ext cx="11410951" cy="2893100"/>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Ø"/>
              <a:defRPr/>
            </a:pPr>
            <a:r>
              <a:rPr lang="en-US" sz="3200" dirty="0">
                <a:ea typeface="Calibri"/>
                <a:cs typeface="Calibri"/>
              </a:rPr>
              <a:t>Focused objective</a:t>
            </a:r>
          </a:p>
          <a:p>
            <a:pPr marL="285750" indent="-285750">
              <a:buFont typeface="Wingdings" panose="05000000000000000000" pitchFamily="2" charset="2"/>
              <a:buChar char="Ø"/>
              <a:defRPr/>
            </a:pPr>
            <a:r>
              <a:rPr lang="en-US" sz="3200" dirty="0">
                <a:ea typeface="Calibri"/>
                <a:cs typeface="Calibri"/>
              </a:rPr>
              <a:t>Appropriate meeting cadence with time commitment from POC</a:t>
            </a:r>
          </a:p>
          <a:p>
            <a:pPr marL="285750" indent="-285750">
              <a:buFont typeface="Wingdings" panose="05000000000000000000" pitchFamily="2" charset="2"/>
              <a:buChar char="Ø"/>
              <a:defRPr/>
            </a:pPr>
            <a:r>
              <a:rPr lang="en-US" sz="3200" dirty="0">
                <a:ea typeface="Calibri"/>
                <a:cs typeface="Calibri"/>
              </a:rPr>
              <a:t>Appropriate POC (knowledgeable/doers)</a:t>
            </a:r>
          </a:p>
          <a:p>
            <a:pPr marL="285750" indent="-285750">
              <a:buFont typeface="Wingdings" panose="05000000000000000000" pitchFamily="2" charset="2"/>
              <a:buChar char="Ø"/>
              <a:defRPr/>
            </a:pPr>
            <a:r>
              <a:rPr lang="en-US" sz="3200" dirty="0">
                <a:ea typeface="Calibri"/>
                <a:cs typeface="Calibri"/>
              </a:rPr>
              <a:t>Inclusion of agencies with active work</a:t>
            </a:r>
          </a:p>
          <a:p>
            <a:pPr marL="285750" indent="-285750">
              <a:buFont typeface="Wingdings" panose="05000000000000000000" pitchFamily="2" charset="2"/>
              <a:buChar char="Ø"/>
              <a:defRPr/>
            </a:pPr>
            <a:r>
              <a:rPr lang="en-US" sz="3200" dirty="0">
                <a:ea typeface="Calibri"/>
                <a:cs typeface="Calibri"/>
              </a:rPr>
              <a:t>Semiannual reporting out</a:t>
            </a:r>
          </a:p>
          <a:p>
            <a:pPr marL="285750" indent="-285750">
              <a:buFont typeface="Wingdings" panose="05000000000000000000" pitchFamily="2" charset="2"/>
              <a:buChar char="Ø"/>
              <a:defRPr/>
            </a:pPr>
            <a:endParaRPr lang="en-US" sz="2200" dirty="0">
              <a:ea typeface="Calibri"/>
              <a:cs typeface="Calibri"/>
            </a:endParaRPr>
          </a:p>
        </p:txBody>
      </p:sp>
    </p:spTree>
    <p:extLst>
      <p:ext uri="{BB962C8B-B14F-4D97-AF65-F5344CB8AC3E}">
        <p14:creationId xmlns:p14="http://schemas.microsoft.com/office/powerpoint/2010/main" val="38396728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E192C-7390-0A6C-4A43-8AD1DFA223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BD7940-7131-F697-6D9A-B13954B1EAE1}"/>
              </a:ext>
            </a:extLst>
          </p:cNvPr>
          <p:cNvPicPr>
            <a:picLocks noChangeAspect="1"/>
          </p:cNvPicPr>
          <p:nvPr/>
        </p:nvPicPr>
        <p:blipFill>
          <a:blip r:embed="rId3"/>
          <a:stretch>
            <a:fillRect/>
          </a:stretch>
        </p:blipFill>
        <p:spPr>
          <a:xfrm>
            <a:off x="1559455" y="2094271"/>
            <a:ext cx="9409932" cy="4763729"/>
          </a:xfrm>
          <a:prstGeom prst="rect">
            <a:avLst/>
          </a:prstGeom>
        </p:spPr>
      </p:pic>
      <p:sp>
        <p:nvSpPr>
          <p:cNvPr id="2" name="TextBox 1">
            <a:extLst>
              <a:ext uri="{FF2B5EF4-FFF2-40B4-BE49-F238E27FC236}">
                <a16:creationId xmlns:a16="http://schemas.microsoft.com/office/drawing/2014/main" id="{F32A8B86-03CB-3D70-B6BB-B5290FE5F63E}"/>
              </a:ext>
            </a:extLst>
          </p:cNvPr>
          <p:cNvSpPr txBox="1"/>
          <p:nvPr/>
        </p:nvSpPr>
        <p:spPr>
          <a:xfrm>
            <a:off x="336753" y="875748"/>
            <a:ext cx="11658601" cy="1323439"/>
          </a:xfrm>
          <a:prstGeom prst="rect">
            <a:avLst/>
          </a:prstGeom>
          <a:noFill/>
        </p:spPr>
        <p:txBody>
          <a:bodyPr wrap="square" rtlCol="0">
            <a:spAutoFit/>
          </a:bodyPr>
          <a:lstStyle/>
          <a:p>
            <a:r>
              <a:rPr lang="en-US" sz="2000" b="1" dirty="0"/>
              <a:t>Definition: </a:t>
            </a:r>
            <a:r>
              <a:rPr lang="en-US" sz="2000" dirty="0"/>
              <a:t>Biomarkers (biological markers) are objectively measured, quantifiable characteristics—such as proteins, genes, or imaging findings—that indicate normal or abnormal biological processes, disease states, or pharmacological responses to treatment. They function as biological clues </a:t>
            </a:r>
            <a:r>
              <a:rPr lang="en-US" sz="2000" b="1" u="sng" dirty="0"/>
              <a:t>to diagnose diseases early, predict risks, or determine if a therapy is working.</a:t>
            </a:r>
            <a:endParaRPr lang="en-US" sz="2000" b="1" u="sng" dirty="0">
              <a:latin typeface="Arial"/>
              <a:cs typeface="Arial"/>
            </a:endParaRPr>
          </a:p>
        </p:txBody>
      </p:sp>
      <p:sp>
        <p:nvSpPr>
          <p:cNvPr id="3" name="TextBox 2">
            <a:extLst>
              <a:ext uri="{FF2B5EF4-FFF2-40B4-BE49-F238E27FC236}">
                <a16:creationId xmlns:a16="http://schemas.microsoft.com/office/drawing/2014/main" id="{F289C76E-3827-B097-E6A7-017190082E66}"/>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BIOMARKERS</a:t>
            </a:r>
            <a:endParaRPr lang="en-US" sz="3600" dirty="0">
              <a:solidFill>
                <a:schemeClr val="bg1"/>
              </a:solidFill>
            </a:endParaRPr>
          </a:p>
        </p:txBody>
      </p:sp>
      <p:sp>
        <p:nvSpPr>
          <p:cNvPr id="10" name="TextBox 9">
            <a:extLst>
              <a:ext uri="{FF2B5EF4-FFF2-40B4-BE49-F238E27FC236}">
                <a16:creationId xmlns:a16="http://schemas.microsoft.com/office/drawing/2014/main" id="{17BB39B2-D599-2426-D124-1879EE143413}"/>
              </a:ext>
            </a:extLst>
          </p:cNvPr>
          <p:cNvSpPr txBox="1"/>
          <p:nvPr/>
        </p:nvSpPr>
        <p:spPr>
          <a:xfrm>
            <a:off x="8128203" y="6592571"/>
            <a:ext cx="4063797" cy="276999"/>
          </a:xfrm>
          <a:prstGeom prst="rect">
            <a:avLst/>
          </a:prstGeom>
          <a:noFill/>
        </p:spPr>
        <p:txBody>
          <a:bodyPr wrap="square">
            <a:spAutoFit/>
          </a:bodyPr>
          <a:lstStyle/>
          <a:p>
            <a:r>
              <a:rPr lang="en-US" sz="1200" dirty="0"/>
              <a:t>https://www.als.org/research/als-research-topics/biomarkers</a:t>
            </a:r>
          </a:p>
        </p:txBody>
      </p:sp>
    </p:spTree>
    <p:extLst>
      <p:ext uri="{BB962C8B-B14F-4D97-AF65-F5344CB8AC3E}">
        <p14:creationId xmlns:p14="http://schemas.microsoft.com/office/powerpoint/2010/main" val="23761242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F1D17-632A-6237-6B6B-DEFBE28534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7975FDA-FF44-5241-3B08-60E16F1B1285}"/>
              </a:ext>
            </a:extLst>
          </p:cNvPr>
          <p:cNvPicPr>
            <a:picLocks noChangeAspect="1"/>
          </p:cNvPicPr>
          <p:nvPr/>
        </p:nvPicPr>
        <p:blipFill>
          <a:blip r:embed="rId3"/>
          <a:stretch>
            <a:fillRect/>
          </a:stretch>
        </p:blipFill>
        <p:spPr>
          <a:xfrm>
            <a:off x="1559455" y="2094271"/>
            <a:ext cx="9409932" cy="4763729"/>
          </a:xfrm>
          <a:prstGeom prst="rect">
            <a:avLst/>
          </a:prstGeom>
        </p:spPr>
      </p:pic>
      <p:sp>
        <p:nvSpPr>
          <p:cNvPr id="2" name="TextBox 1">
            <a:extLst>
              <a:ext uri="{FF2B5EF4-FFF2-40B4-BE49-F238E27FC236}">
                <a16:creationId xmlns:a16="http://schemas.microsoft.com/office/drawing/2014/main" id="{00E4F084-354D-2DDE-F72C-63AB79D03A93}"/>
              </a:ext>
            </a:extLst>
          </p:cNvPr>
          <p:cNvSpPr txBox="1"/>
          <p:nvPr/>
        </p:nvSpPr>
        <p:spPr>
          <a:xfrm>
            <a:off x="336753" y="875748"/>
            <a:ext cx="11658601" cy="1323439"/>
          </a:xfrm>
          <a:prstGeom prst="rect">
            <a:avLst/>
          </a:prstGeom>
          <a:noFill/>
        </p:spPr>
        <p:txBody>
          <a:bodyPr wrap="square" rtlCol="0">
            <a:spAutoFit/>
          </a:bodyPr>
          <a:lstStyle/>
          <a:p>
            <a:r>
              <a:rPr lang="en-US" sz="2000" b="1" dirty="0"/>
              <a:t>Definition: </a:t>
            </a:r>
            <a:r>
              <a:rPr lang="en-US" sz="2000" dirty="0"/>
              <a:t>Biomarkers (biological markers) are objectively measured, quantifiable characteristics—such as proteins, genes, or imaging findings—that indicate normal or abnormal biological processes, disease states, or pharmacological responses to treatment. They function as biological clues </a:t>
            </a:r>
            <a:r>
              <a:rPr lang="en-US" sz="2000" b="1" u="sng" dirty="0"/>
              <a:t>to diagnose diseases early, predict risks, or determine if a therapy is working.</a:t>
            </a:r>
            <a:endParaRPr lang="en-US" sz="2000" b="1" u="sng" dirty="0">
              <a:latin typeface="Arial"/>
              <a:cs typeface="Arial"/>
            </a:endParaRPr>
          </a:p>
        </p:txBody>
      </p:sp>
      <p:sp>
        <p:nvSpPr>
          <p:cNvPr id="3" name="Rectangle: Rounded Corners 2">
            <a:extLst>
              <a:ext uri="{FF2B5EF4-FFF2-40B4-BE49-F238E27FC236}">
                <a16:creationId xmlns:a16="http://schemas.microsoft.com/office/drawing/2014/main" id="{8AC29CCA-B8AC-E50F-9719-3CF3D6EA9B4C}"/>
              </a:ext>
            </a:extLst>
          </p:cNvPr>
          <p:cNvSpPr/>
          <p:nvPr/>
        </p:nvSpPr>
        <p:spPr>
          <a:xfrm>
            <a:off x="7456913" y="2285313"/>
            <a:ext cx="3596903" cy="341179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B1D337B3-D54C-F554-84B8-8334659400AB}"/>
              </a:ext>
            </a:extLst>
          </p:cNvPr>
          <p:cNvSpPr/>
          <p:nvPr/>
        </p:nvSpPr>
        <p:spPr>
          <a:xfrm>
            <a:off x="1465194" y="2396999"/>
            <a:ext cx="3332948" cy="220449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87B14D6-6684-4198-B221-92E22EC46443}"/>
              </a:ext>
            </a:extLst>
          </p:cNvPr>
          <p:cNvSpPr/>
          <p:nvPr/>
        </p:nvSpPr>
        <p:spPr>
          <a:xfrm>
            <a:off x="5083277" y="5309419"/>
            <a:ext cx="2373636" cy="154858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FEE9D89-B449-090F-76BF-23CAAEF8C266}"/>
              </a:ext>
            </a:extLst>
          </p:cNvPr>
          <p:cNvGrpSpPr/>
          <p:nvPr/>
        </p:nvGrpSpPr>
        <p:grpSpPr>
          <a:xfrm>
            <a:off x="126638" y="5820019"/>
            <a:ext cx="3321411" cy="912072"/>
            <a:chOff x="126638" y="6083708"/>
            <a:chExt cx="2793218" cy="653824"/>
          </a:xfrm>
        </p:grpSpPr>
        <p:sp>
          <p:nvSpPr>
            <p:cNvPr id="9" name="Rectangle: Rounded Corners 8">
              <a:extLst>
                <a:ext uri="{FF2B5EF4-FFF2-40B4-BE49-F238E27FC236}">
                  <a16:creationId xmlns:a16="http://schemas.microsoft.com/office/drawing/2014/main" id="{925C07FD-F382-057B-6F88-C5F8BB07F588}"/>
                </a:ext>
              </a:extLst>
            </p:cNvPr>
            <p:cNvSpPr/>
            <p:nvPr/>
          </p:nvSpPr>
          <p:spPr>
            <a:xfrm>
              <a:off x="126638" y="6109085"/>
              <a:ext cx="420230" cy="25702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D05DC86-E33D-195C-77DD-8A5EF7E32D23}"/>
                </a:ext>
              </a:extLst>
            </p:cNvPr>
            <p:cNvSpPr txBox="1"/>
            <p:nvPr/>
          </p:nvSpPr>
          <p:spPr>
            <a:xfrm>
              <a:off x="572904" y="6083708"/>
              <a:ext cx="2346952" cy="264758"/>
            </a:xfrm>
            <a:prstGeom prst="rect">
              <a:avLst/>
            </a:prstGeom>
            <a:noFill/>
          </p:spPr>
          <p:txBody>
            <a:bodyPr wrap="square" rtlCol="0">
              <a:spAutoFit/>
            </a:bodyPr>
            <a:lstStyle/>
            <a:p>
              <a:r>
                <a:rPr lang="en-US" b="1" dirty="0">
                  <a:latin typeface="Arial"/>
                  <a:cs typeface="Arial"/>
                </a:rPr>
                <a:t>Health </a:t>
              </a:r>
            </a:p>
          </p:txBody>
        </p:sp>
        <p:sp>
          <p:nvSpPr>
            <p:cNvPr id="11" name="Rectangle: Rounded Corners 10">
              <a:extLst>
                <a:ext uri="{FF2B5EF4-FFF2-40B4-BE49-F238E27FC236}">
                  <a16:creationId xmlns:a16="http://schemas.microsoft.com/office/drawing/2014/main" id="{D5AD59CF-6BF3-2F3D-C582-D39827853C68}"/>
                </a:ext>
              </a:extLst>
            </p:cNvPr>
            <p:cNvSpPr/>
            <p:nvPr/>
          </p:nvSpPr>
          <p:spPr>
            <a:xfrm>
              <a:off x="126638" y="6480511"/>
              <a:ext cx="420230" cy="257021"/>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D7CBF1-F265-58CA-0ECA-8678B0DCC0E6}"/>
                </a:ext>
              </a:extLst>
            </p:cNvPr>
            <p:cNvSpPr txBox="1"/>
            <p:nvPr/>
          </p:nvSpPr>
          <p:spPr>
            <a:xfrm>
              <a:off x="572905" y="6443530"/>
              <a:ext cx="1778998" cy="264758"/>
            </a:xfrm>
            <a:prstGeom prst="rect">
              <a:avLst/>
            </a:prstGeom>
            <a:noFill/>
          </p:spPr>
          <p:txBody>
            <a:bodyPr wrap="square" rtlCol="0">
              <a:spAutoFit/>
            </a:bodyPr>
            <a:lstStyle/>
            <a:p>
              <a:r>
                <a:rPr lang="en-US" b="1" dirty="0">
                  <a:latin typeface="Arial"/>
                  <a:cs typeface="Arial"/>
                </a:rPr>
                <a:t>Countermeasure</a:t>
              </a:r>
            </a:p>
          </p:txBody>
        </p:sp>
      </p:grpSp>
      <p:sp>
        <p:nvSpPr>
          <p:cNvPr id="14" name="Rectangle: Rounded Corners 13">
            <a:extLst>
              <a:ext uri="{FF2B5EF4-FFF2-40B4-BE49-F238E27FC236}">
                <a16:creationId xmlns:a16="http://schemas.microsoft.com/office/drawing/2014/main" id="{35389B85-9464-71AF-E269-5A936E08E81F}"/>
              </a:ext>
            </a:extLst>
          </p:cNvPr>
          <p:cNvSpPr/>
          <p:nvPr/>
        </p:nvSpPr>
        <p:spPr>
          <a:xfrm>
            <a:off x="2123768" y="4513005"/>
            <a:ext cx="2959509" cy="114946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3269EB0-2F0F-BE62-A9C1-1DA46DC3189F}"/>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BIOMARKERS</a:t>
            </a:r>
            <a:endParaRPr lang="en-US" sz="3600" dirty="0">
              <a:solidFill>
                <a:schemeClr val="bg1"/>
              </a:solidFill>
            </a:endParaRPr>
          </a:p>
        </p:txBody>
      </p:sp>
      <p:sp>
        <p:nvSpPr>
          <p:cNvPr id="4" name="TextBox 3">
            <a:extLst>
              <a:ext uri="{FF2B5EF4-FFF2-40B4-BE49-F238E27FC236}">
                <a16:creationId xmlns:a16="http://schemas.microsoft.com/office/drawing/2014/main" id="{53D7EECD-F7AA-ED00-9364-8C2524D29A8E}"/>
              </a:ext>
            </a:extLst>
          </p:cNvPr>
          <p:cNvSpPr txBox="1"/>
          <p:nvPr/>
        </p:nvSpPr>
        <p:spPr>
          <a:xfrm>
            <a:off x="7931557" y="6506630"/>
            <a:ext cx="4063797" cy="276999"/>
          </a:xfrm>
          <a:prstGeom prst="rect">
            <a:avLst/>
          </a:prstGeom>
          <a:noFill/>
        </p:spPr>
        <p:txBody>
          <a:bodyPr wrap="square">
            <a:spAutoFit/>
          </a:bodyPr>
          <a:lstStyle/>
          <a:p>
            <a:r>
              <a:rPr lang="en-US" sz="1200" dirty="0"/>
              <a:t>https://www.als.org/research/als-research-topics/biomarkers</a:t>
            </a:r>
          </a:p>
        </p:txBody>
      </p:sp>
    </p:spTree>
    <p:extLst>
      <p:ext uri="{BB962C8B-B14F-4D97-AF65-F5344CB8AC3E}">
        <p14:creationId xmlns:p14="http://schemas.microsoft.com/office/powerpoint/2010/main" val="35719244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9BB90-82F0-9113-7E9F-F66AC0D0F2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0F3D56-5DF7-4A73-2506-AD08D6FF5117}"/>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BIOMARKERS</a:t>
            </a:r>
            <a:endParaRPr lang="en-US" sz="3600" dirty="0">
              <a:solidFill>
                <a:schemeClr val="bg1"/>
              </a:solidFill>
            </a:endParaRPr>
          </a:p>
        </p:txBody>
      </p:sp>
      <p:grpSp>
        <p:nvGrpSpPr>
          <p:cNvPr id="13" name="Group 12">
            <a:extLst>
              <a:ext uri="{FF2B5EF4-FFF2-40B4-BE49-F238E27FC236}">
                <a16:creationId xmlns:a16="http://schemas.microsoft.com/office/drawing/2014/main" id="{BF541776-C1A2-F5AD-A2FB-46FBD10C272C}"/>
              </a:ext>
            </a:extLst>
          </p:cNvPr>
          <p:cNvGrpSpPr/>
          <p:nvPr/>
        </p:nvGrpSpPr>
        <p:grpSpPr>
          <a:xfrm>
            <a:off x="463062" y="1071711"/>
            <a:ext cx="9940587" cy="887465"/>
            <a:chOff x="126638" y="6109085"/>
            <a:chExt cx="8359768" cy="636184"/>
          </a:xfrm>
        </p:grpSpPr>
        <p:sp>
          <p:nvSpPr>
            <p:cNvPr id="9" name="Rectangle: Rounded Corners 8">
              <a:extLst>
                <a:ext uri="{FF2B5EF4-FFF2-40B4-BE49-F238E27FC236}">
                  <a16:creationId xmlns:a16="http://schemas.microsoft.com/office/drawing/2014/main" id="{74E5D3C3-7BCD-0460-0A9F-4EBA81ED7DBE}"/>
                </a:ext>
              </a:extLst>
            </p:cNvPr>
            <p:cNvSpPr/>
            <p:nvPr/>
          </p:nvSpPr>
          <p:spPr>
            <a:xfrm>
              <a:off x="126638" y="6109085"/>
              <a:ext cx="420230" cy="25702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181356D-BE9F-47C9-2113-EF284BFB9C1A}"/>
                </a:ext>
              </a:extLst>
            </p:cNvPr>
            <p:cNvSpPr txBox="1"/>
            <p:nvPr/>
          </p:nvSpPr>
          <p:spPr>
            <a:xfrm>
              <a:off x="572904" y="6118906"/>
              <a:ext cx="7913502" cy="264758"/>
            </a:xfrm>
            <a:prstGeom prst="rect">
              <a:avLst/>
            </a:prstGeom>
            <a:noFill/>
          </p:spPr>
          <p:txBody>
            <a:bodyPr wrap="square" rtlCol="0">
              <a:spAutoFit/>
            </a:bodyPr>
            <a:lstStyle/>
            <a:p>
              <a:r>
                <a:rPr lang="en-US" b="1" dirty="0">
                  <a:latin typeface="Arial"/>
                  <a:cs typeface="Arial"/>
                </a:rPr>
                <a:t>Health (Cancer, CVD, CNS, Accelerated Aging)  </a:t>
              </a:r>
            </a:p>
          </p:txBody>
        </p:sp>
        <p:sp>
          <p:nvSpPr>
            <p:cNvPr id="11" name="Rectangle: Rounded Corners 10">
              <a:extLst>
                <a:ext uri="{FF2B5EF4-FFF2-40B4-BE49-F238E27FC236}">
                  <a16:creationId xmlns:a16="http://schemas.microsoft.com/office/drawing/2014/main" id="{173D76B3-51E7-E6A8-785E-B6C053B03267}"/>
                </a:ext>
              </a:extLst>
            </p:cNvPr>
            <p:cNvSpPr/>
            <p:nvPr/>
          </p:nvSpPr>
          <p:spPr>
            <a:xfrm>
              <a:off x="126638" y="6480511"/>
              <a:ext cx="420230" cy="257021"/>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74BDCEF-2AAC-DAAC-D6D0-8D83FDF2BC92}"/>
                </a:ext>
              </a:extLst>
            </p:cNvPr>
            <p:cNvSpPr txBox="1"/>
            <p:nvPr/>
          </p:nvSpPr>
          <p:spPr>
            <a:xfrm>
              <a:off x="572904" y="6480511"/>
              <a:ext cx="4547212" cy="264758"/>
            </a:xfrm>
            <a:prstGeom prst="rect">
              <a:avLst/>
            </a:prstGeom>
            <a:noFill/>
          </p:spPr>
          <p:txBody>
            <a:bodyPr wrap="square" rtlCol="0">
              <a:spAutoFit/>
            </a:bodyPr>
            <a:lstStyle/>
            <a:p>
              <a:r>
                <a:rPr lang="en-US" b="1" dirty="0">
                  <a:latin typeface="Arial"/>
                  <a:cs typeface="Arial"/>
                </a:rPr>
                <a:t>Informs Countermeasure Administration </a:t>
              </a:r>
            </a:p>
          </p:txBody>
        </p:sp>
      </p:grpSp>
      <p:grpSp>
        <p:nvGrpSpPr>
          <p:cNvPr id="15" name="Group 14">
            <a:extLst>
              <a:ext uri="{FF2B5EF4-FFF2-40B4-BE49-F238E27FC236}">
                <a16:creationId xmlns:a16="http://schemas.microsoft.com/office/drawing/2014/main" id="{83F44DDD-8651-0D1C-C7BD-26E7527BDF1B}"/>
              </a:ext>
            </a:extLst>
          </p:cNvPr>
          <p:cNvGrpSpPr/>
          <p:nvPr/>
        </p:nvGrpSpPr>
        <p:grpSpPr>
          <a:xfrm>
            <a:off x="1465194" y="2094271"/>
            <a:ext cx="9588622" cy="4763729"/>
            <a:chOff x="1465194" y="2094271"/>
            <a:chExt cx="9588622" cy="4763729"/>
          </a:xfrm>
        </p:grpSpPr>
        <p:pic>
          <p:nvPicPr>
            <p:cNvPr id="7" name="Picture 6">
              <a:extLst>
                <a:ext uri="{FF2B5EF4-FFF2-40B4-BE49-F238E27FC236}">
                  <a16:creationId xmlns:a16="http://schemas.microsoft.com/office/drawing/2014/main" id="{5F1C5191-52E4-A5D2-2EEB-24113A0033B8}"/>
                </a:ext>
              </a:extLst>
            </p:cNvPr>
            <p:cNvPicPr>
              <a:picLocks noChangeAspect="1"/>
            </p:cNvPicPr>
            <p:nvPr/>
          </p:nvPicPr>
          <p:blipFill>
            <a:blip r:embed="rId3"/>
            <a:stretch>
              <a:fillRect/>
            </a:stretch>
          </p:blipFill>
          <p:spPr>
            <a:xfrm>
              <a:off x="1559455" y="2094271"/>
              <a:ext cx="9409932" cy="4763729"/>
            </a:xfrm>
            <a:prstGeom prst="rect">
              <a:avLst/>
            </a:prstGeom>
          </p:spPr>
        </p:pic>
        <p:sp>
          <p:nvSpPr>
            <p:cNvPr id="3" name="Rectangle: Rounded Corners 2">
              <a:extLst>
                <a:ext uri="{FF2B5EF4-FFF2-40B4-BE49-F238E27FC236}">
                  <a16:creationId xmlns:a16="http://schemas.microsoft.com/office/drawing/2014/main" id="{922A5540-58AB-E35E-1E14-CF23900B631D}"/>
                </a:ext>
              </a:extLst>
            </p:cNvPr>
            <p:cNvSpPr/>
            <p:nvPr/>
          </p:nvSpPr>
          <p:spPr>
            <a:xfrm>
              <a:off x="7456913" y="2285313"/>
              <a:ext cx="3596903" cy="341179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DC299D2-C171-78EF-88C8-56F9E6C584CA}"/>
                </a:ext>
              </a:extLst>
            </p:cNvPr>
            <p:cNvSpPr/>
            <p:nvPr/>
          </p:nvSpPr>
          <p:spPr>
            <a:xfrm>
              <a:off x="1465194" y="2396999"/>
              <a:ext cx="3332948" cy="220449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B1E5497-93EA-4F95-1A31-5F0EF1E7CD95}"/>
                </a:ext>
              </a:extLst>
            </p:cNvPr>
            <p:cNvSpPr/>
            <p:nvPr/>
          </p:nvSpPr>
          <p:spPr>
            <a:xfrm>
              <a:off x="5083277" y="5309419"/>
              <a:ext cx="2373636" cy="154858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1797CC1E-9CAE-A51B-97FB-35B9B07C3ED3}"/>
                </a:ext>
              </a:extLst>
            </p:cNvPr>
            <p:cNvSpPr/>
            <p:nvPr/>
          </p:nvSpPr>
          <p:spPr>
            <a:xfrm>
              <a:off x="2123768" y="4513005"/>
              <a:ext cx="2959509" cy="114946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1B6D119A-0377-3D63-7F1E-FA085CE819A9}"/>
              </a:ext>
            </a:extLst>
          </p:cNvPr>
          <p:cNvSpPr txBox="1"/>
          <p:nvPr/>
        </p:nvSpPr>
        <p:spPr>
          <a:xfrm>
            <a:off x="7954031" y="6581001"/>
            <a:ext cx="4063797" cy="276999"/>
          </a:xfrm>
          <a:prstGeom prst="rect">
            <a:avLst/>
          </a:prstGeom>
          <a:noFill/>
        </p:spPr>
        <p:txBody>
          <a:bodyPr wrap="square">
            <a:spAutoFit/>
          </a:bodyPr>
          <a:lstStyle/>
          <a:p>
            <a:r>
              <a:rPr lang="en-US" sz="1200" dirty="0"/>
              <a:t>https://www.als.org/research/als-research-topics/biomarkers</a:t>
            </a:r>
          </a:p>
        </p:txBody>
      </p:sp>
    </p:spTree>
    <p:extLst>
      <p:ext uri="{BB962C8B-B14F-4D97-AF65-F5344CB8AC3E}">
        <p14:creationId xmlns:p14="http://schemas.microsoft.com/office/powerpoint/2010/main" val="3366401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73D3FB-9382-C6A8-48B5-D049E048FC8B}"/>
              </a:ext>
            </a:extLst>
          </p:cNvPr>
          <p:cNvSpPr>
            <a:spLocks noGrp="1"/>
          </p:cNvSpPr>
          <p:nvPr>
            <p:ph idx="1"/>
          </p:nvPr>
        </p:nvSpPr>
        <p:spPr>
          <a:xfrm>
            <a:off x="920357" y="1004887"/>
            <a:ext cx="10351286" cy="5853113"/>
          </a:xfrm>
        </p:spPr>
        <p:txBody>
          <a:bodyPr/>
          <a:lstStyle/>
          <a:p>
            <a:pPr marL="0" indent="0">
              <a:buNone/>
              <a:defRPr/>
            </a:pPr>
            <a:r>
              <a:rPr lang="en-US" dirty="0">
                <a:ea typeface="Calibri"/>
                <a:cs typeface="Calibri"/>
              </a:rPr>
              <a:t>Meetings schedule: Monthly for the first 6 months and then we will reevaluate</a:t>
            </a:r>
          </a:p>
          <a:p>
            <a:pPr marL="0" indent="0">
              <a:buNone/>
              <a:defRPr/>
            </a:pPr>
            <a:endParaRPr lang="en-US" dirty="0">
              <a:ea typeface="Calibri"/>
              <a:cs typeface="Calibri"/>
            </a:endParaRPr>
          </a:p>
          <a:p>
            <a:pPr marL="0" indent="0">
              <a:buNone/>
              <a:defRPr/>
            </a:pPr>
            <a:r>
              <a:rPr lang="en-US" dirty="0">
                <a:ea typeface="Calibri"/>
                <a:cs typeface="Calibri"/>
              </a:rPr>
              <a:t>Inclusion: Agencies with active biomarker work or techniques to identify potential biomarkers</a:t>
            </a:r>
          </a:p>
          <a:p>
            <a:pPr lvl="2">
              <a:defRPr/>
            </a:pPr>
            <a:r>
              <a:rPr lang="en-US" dirty="0">
                <a:ea typeface="Calibri"/>
                <a:cs typeface="Calibri"/>
              </a:rPr>
              <a:t>Knowledgeable in biomarker area</a:t>
            </a:r>
          </a:p>
          <a:p>
            <a:pPr lvl="2">
              <a:defRPr/>
            </a:pPr>
            <a:r>
              <a:rPr lang="en-US" dirty="0">
                <a:ea typeface="Calibri"/>
                <a:cs typeface="Calibri"/>
              </a:rPr>
              <a:t>Time availability</a:t>
            </a:r>
          </a:p>
          <a:p>
            <a:pPr lvl="2">
              <a:defRPr/>
            </a:pPr>
            <a:r>
              <a:rPr lang="en-US" dirty="0">
                <a:ea typeface="Calibri"/>
                <a:cs typeface="Calibri"/>
              </a:rPr>
              <a:t>Well connected with others</a:t>
            </a:r>
          </a:p>
          <a:p>
            <a:pPr marL="0" indent="0">
              <a:buNone/>
              <a:defRPr/>
            </a:pPr>
            <a:endParaRPr lang="en-US" dirty="0">
              <a:ea typeface="Calibri"/>
              <a:cs typeface="Calibri"/>
            </a:endParaRPr>
          </a:p>
          <a:p>
            <a:endParaRPr lang="en-US" dirty="0"/>
          </a:p>
        </p:txBody>
      </p:sp>
      <p:sp>
        <p:nvSpPr>
          <p:cNvPr id="5" name="Slide Number Placeholder 4">
            <a:extLst>
              <a:ext uri="{FF2B5EF4-FFF2-40B4-BE49-F238E27FC236}">
                <a16:creationId xmlns:a16="http://schemas.microsoft.com/office/drawing/2014/main" id="{E56AD45B-D1BC-E28C-5FBA-B8E41CC451B4}"/>
              </a:ext>
            </a:extLst>
          </p:cNvPr>
          <p:cNvSpPr>
            <a:spLocks noGrp="1"/>
          </p:cNvSpPr>
          <p:nvPr>
            <p:ph type="sldNum" sz="quarter" idx="10"/>
          </p:nvPr>
        </p:nvSpPr>
        <p:spPr/>
        <p:txBody>
          <a:bodyPr/>
          <a:lstStyle/>
          <a:p>
            <a:pPr>
              <a:defRPr/>
            </a:pPr>
            <a:fld id="{DD63B023-8F15-D34F-A93F-070D1A5772D3}" type="slidenum">
              <a:rPr lang="en-US" altLang="x-none" smtClean="0"/>
              <a:pPr>
                <a:defRPr/>
              </a:pPr>
              <a:t>50</a:t>
            </a:fld>
            <a:endParaRPr lang="en-US" altLang="x-none"/>
          </a:p>
        </p:txBody>
      </p:sp>
      <p:sp>
        <p:nvSpPr>
          <p:cNvPr id="2" name="Title 1">
            <a:extLst>
              <a:ext uri="{FF2B5EF4-FFF2-40B4-BE49-F238E27FC236}">
                <a16:creationId xmlns:a16="http://schemas.microsoft.com/office/drawing/2014/main" id="{07E2432A-525F-33C6-5EEA-21DDDC2D5BF4}"/>
              </a:ext>
            </a:extLst>
          </p:cNvPr>
          <p:cNvSpPr>
            <a:spLocks noGrp="1"/>
          </p:cNvSpPr>
          <p:nvPr>
            <p:ph type="title"/>
          </p:nvPr>
        </p:nvSpPr>
        <p:spPr>
          <a:xfrm>
            <a:off x="784223" y="263525"/>
            <a:ext cx="11798302" cy="458786"/>
          </a:xfrm>
        </p:spPr>
        <p:txBody>
          <a:bodyPr/>
          <a:lstStyle/>
          <a:p>
            <a:r>
              <a:rPr lang="en-US" sz="3600" dirty="0"/>
              <a:t>SCHEDULE AND AGENCY INCLUSION</a:t>
            </a:r>
          </a:p>
        </p:txBody>
      </p:sp>
    </p:spTree>
    <p:extLst>
      <p:ext uri="{BB962C8B-B14F-4D97-AF65-F5344CB8AC3E}">
        <p14:creationId xmlns:p14="http://schemas.microsoft.com/office/powerpoint/2010/main" val="2378261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54D4-8F01-05A4-138B-D500853CD9E1}"/>
              </a:ext>
            </a:extLst>
          </p:cNvPr>
          <p:cNvSpPr>
            <a:spLocks noGrp="1"/>
          </p:cNvSpPr>
          <p:nvPr>
            <p:ph type="title"/>
          </p:nvPr>
        </p:nvSpPr>
        <p:spPr>
          <a:xfrm>
            <a:off x="784224" y="263525"/>
            <a:ext cx="4011084" cy="458786"/>
          </a:xfrm>
        </p:spPr>
        <p:txBody>
          <a:bodyPr/>
          <a:lstStyle/>
          <a:p>
            <a:r>
              <a:rPr lang="en-US" sz="3600" dirty="0"/>
              <a:t>REPORTING</a:t>
            </a:r>
          </a:p>
        </p:txBody>
      </p:sp>
      <p:sp>
        <p:nvSpPr>
          <p:cNvPr id="3" name="Content Placeholder 2">
            <a:extLst>
              <a:ext uri="{FF2B5EF4-FFF2-40B4-BE49-F238E27FC236}">
                <a16:creationId xmlns:a16="http://schemas.microsoft.com/office/drawing/2014/main" id="{E91DDA82-FA2F-1213-DF52-6992F6CC320A}"/>
              </a:ext>
            </a:extLst>
          </p:cNvPr>
          <p:cNvSpPr>
            <a:spLocks noGrp="1"/>
          </p:cNvSpPr>
          <p:nvPr>
            <p:ph idx="1"/>
          </p:nvPr>
        </p:nvSpPr>
        <p:spPr>
          <a:xfrm>
            <a:off x="609600" y="1171575"/>
            <a:ext cx="10696575" cy="4878389"/>
          </a:xfrm>
        </p:spPr>
        <p:txBody>
          <a:bodyPr/>
          <a:lstStyle/>
          <a:p>
            <a:r>
              <a:rPr lang="en-US" dirty="0"/>
              <a:t> Meetings will be recorded</a:t>
            </a:r>
          </a:p>
          <a:p>
            <a:pPr lvl="1"/>
            <a:r>
              <a:rPr lang="en-US" dirty="0"/>
              <a:t> For awareness videos can be dispersed regardless of inclusion of a POC</a:t>
            </a:r>
          </a:p>
          <a:p>
            <a:r>
              <a:rPr lang="en-US" dirty="0"/>
              <a:t> Actions documented</a:t>
            </a:r>
          </a:p>
          <a:p>
            <a:endParaRPr lang="en-US" dirty="0"/>
          </a:p>
          <a:p>
            <a:r>
              <a:rPr lang="en-US" dirty="0"/>
              <a:t> Results will be presented semi annually</a:t>
            </a:r>
          </a:p>
          <a:p>
            <a:pPr lvl="1"/>
            <a:r>
              <a:rPr lang="en-US" dirty="0"/>
              <a:t>ISLSWG</a:t>
            </a:r>
          </a:p>
          <a:p>
            <a:pPr marL="457200" lvl="1" indent="0">
              <a:buNone/>
            </a:pPr>
            <a:endParaRPr lang="en-US" dirty="0"/>
          </a:p>
        </p:txBody>
      </p:sp>
      <p:sp>
        <p:nvSpPr>
          <p:cNvPr id="5" name="Slide Number Placeholder 4">
            <a:extLst>
              <a:ext uri="{FF2B5EF4-FFF2-40B4-BE49-F238E27FC236}">
                <a16:creationId xmlns:a16="http://schemas.microsoft.com/office/drawing/2014/main" id="{626BCC19-5E39-8A2D-12EC-89D14290D470}"/>
              </a:ext>
            </a:extLst>
          </p:cNvPr>
          <p:cNvSpPr>
            <a:spLocks noGrp="1"/>
          </p:cNvSpPr>
          <p:nvPr>
            <p:ph type="sldNum" sz="quarter" idx="10"/>
          </p:nvPr>
        </p:nvSpPr>
        <p:spPr/>
        <p:txBody>
          <a:bodyPr/>
          <a:lstStyle/>
          <a:p>
            <a:pPr>
              <a:defRPr/>
            </a:pPr>
            <a:fld id="{DD63B023-8F15-D34F-A93F-070D1A5772D3}" type="slidenum">
              <a:rPr lang="en-US" altLang="x-none" smtClean="0"/>
              <a:pPr>
                <a:defRPr/>
              </a:pPr>
              <a:t>51</a:t>
            </a:fld>
            <a:endParaRPr lang="en-US" altLang="x-none"/>
          </a:p>
        </p:txBody>
      </p:sp>
    </p:spTree>
    <p:extLst>
      <p:ext uri="{BB962C8B-B14F-4D97-AF65-F5344CB8AC3E}">
        <p14:creationId xmlns:p14="http://schemas.microsoft.com/office/powerpoint/2010/main" val="42241072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8CF3F0-8615-D6AE-51C5-2CFDE217D7B3}"/>
              </a:ext>
            </a:extLst>
          </p:cNvPr>
          <p:cNvSpPr>
            <a:spLocks noGrp="1"/>
          </p:cNvSpPr>
          <p:nvPr>
            <p:ph type="title"/>
          </p:nvPr>
        </p:nvSpPr>
        <p:spPr>
          <a:xfrm>
            <a:off x="762181" y="2476092"/>
            <a:ext cx="10942139" cy="2852737"/>
          </a:xfrm>
        </p:spPr>
        <p:txBody>
          <a:bodyPr/>
          <a:lstStyle/>
          <a:p>
            <a:br>
              <a:rPr lang="en-US" sz="7200">
                <a:solidFill>
                  <a:srgbClr val="0000FD"/>
                </a:solidFill>
              </a:rPr>
            </a:br>
            <a:r>
              <a:rPr lang="en-US" sz="7200">
                <a:solidFill>
                  <a:srgbClr val="0000FD"/>
                </a:solidFill>
                <a:latin typeface="Brush Script MT" panose="03060802040406070304" pitchFamily="66" charset="0"/>
              </a:rPr>
              <a:t>Thank you for your attention!</a:t>
            </a:r>
            <a:br>
              <a:rPr lang="en-US" sz="7200">
                <a:solidFill>
                  <a:srgbClr val="0000FD"/>
                </a:solidFill>
                <a:latin typeface="Brush Script MT" panose="03060802040406070304" pitchFamily="66" charset="0"/>
              </a:rPr>
            </a:br>
            <a:br>
              <a:rPr lang="en-US">
                <a:solidFill>
                  <a:srgbClr val="0000FD"/>
                </a:solidFill>
                <a:latin typeface="Brush Script MT" panose="03060802040406070304" pitchFamily="66" charset="0"/>
              </a:rPr>
            </a:br>
            <a:r>
              <a:rPr lang="en-US" sz="5400">
                <a:solidFill>
                  <a:schemeClr val="tx1"/>
                </a:solidFill>
                <a:latin typeface="+mn-lt"/>
              </a:rPr>
              <a:t>Questions?</a:t>
            </a:r>
          </a:p>
        </p:txBody>
      </p:sp>
      <p:sp>
        <p:nvSpPr>
          <p:cNvPr id="2" name="Slide Number Placeholder 1">
            <a:extLst>
              <a:ext uri="{FF2B5EF4-FFF2-40B4-BE49-F238E27FC236}">
                <a16:creationId xmlns:a16="http://schemas.microsoft.com/office/drawing/2014/main" id="{7AE271FB-BA1D-D8E5-597D-F4DA25199E72}"/>
              </a:ext>
            </a:extLst>
          </p:cNvPr>
          <p:cNvSpPr>
            <a:spLocks noGrp="1"/>
          </p:cNvSpPr>
          <p:nvPr>
            <p:ph type="sldNum" sz="quarter" idx="12"/>
          </p:nvPr>
        </p:nvSpPr>
        <p:spPr/>
        <p:txBody>
          <a:bodyPr/>
          <a:lstStyle/>
          <a:p>
            <a:fld id="{C9C9F6F6-5AB0-4E2E-A863-ED9763A44785}" type="slidenum">
              <a:rPr lang="en-US" smtClean="0"/>
              <a:t>52</a:t>
            </a:fld>
            <a:endParaRPr lang="en-US"/>
          </a:p>
        </p:txBody>
      </p:sp>
    </p:spTree>
    <p:extLst>
      <p:ext uri="{BB962C8B-B14F-4D97-AF65-F5344CB8AC3E}">
        <p14:creationId xmlns:p14="http://schemas.microsoft.com/office/powerpoint/2010/main" val="3947558010"/>
      </p:ext>
    </p:extLst>
  </p:cSld>
  <p:clrMapOvr>
    <a:masterClrMapping/>
  </p:clrMapOvr>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3C888352654E4BAFF79E93438DAAAC" ma:contentTypeVersion="16" ma:contentTypeDescription="Create a new document." ma:contentTypeScope="" ma:versionID="8b498611603cd16c88f1e277aee01df4">
  <xsd:schema xmlns:xsd="http://www.w3.org/2001/XMLSchema" xmlns:xs="http://www.w3.org/2001/XMLSchema" xmlns:p="http://schemas.microsoft.com/office/2006/metadata/properties" xmlns:ns2="9fa486a1-3a1e-4d08-a878-e8532c191a25" xmlns:ns3="d900e117-17a0-4b24-9e47-511ef1d02c43" xmlns:ns4="3dba58d7-e80b-4119-8dfe-5a23d230afee" targetNamespace="http://schemas.microsoft.com/office/2006/metadata/properties" ma:root="true" ma:fieldsID="ecbfdea663b490051f9dae69c20ecdd0" ns2:_="" ns3:_="" ns4:_="">
    <xsd:import namespace="9fa486a1-3a1e-4d08-a878-e8532c191a25"/>
    <xsd:import namespace="d900e117-17a0-4b24-9e47-511ef1d02c43"/>
    <xsd:import namespace="3dba58d7-e80b-4119-8dfe-5a23d230afe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486a1-3a1e-4d08-a878-e8532c191a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9a4c640-3a0e-4d45-8d16-c33736c8f4c1}" ma:internalName="TaxCatchAll" ma:showField="CatchAllData" ma:web="3dba58d7-e80b-4119-8dfe-5a23d230af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dba58d7-e80b-4119-8dfe-5a23d230afe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9fa486a1-3a1e-4d08-a878-e8532c191a2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16BA84-876C-423A-A345-3295F820DB34}">
  <ds:schemaRefs>
    <ds:schemaRef ds:uri="http://schemas.microsoft.com/sharepoint/v3/contenttype/forms"/>
  </ds:schemaRefs>
</ds:datastoreItem>
</file>

<file path=customXml/itemProps2.xml><?xml version="1.0" encoding="utf-8"?>
<ds:datastoreItem xmlns:ds="http://schemas.openxmlformats.org/officeDocument/2006/customXml" ds:itemID="{A23D55FF-7C55-438D-BEE9-313A7B6A330C}">
  <ds:schemaRefs>
    <ds:schemaRef ds:uri="3dba58d7-e80b-4119-8dfe-5a23d230afee"/>
    <ds:schemaRef ds:uri="9fa486a1-3a1e-4d08-a878-e8532c191a25"/>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FB0468-5961-4076-AAE4-066E813BDBD1}">
  <ds:schemaRefs>
    <ds:schemaRef ds:uri="http://purl.org/dc/dcmitype/"/>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elements/1.1/"/>
    <ds:schemaRef ds:uri="http://purl.org/dc/terms/"/>
    <ds:schemaRef ds:uri="http://schemas.openxmlformats.org/package/2006/metadata/core-properties"/>
    <ds:schemaRef ds:uri="3dba58d7-e80b-4119-8dfe-5a23d230afee"/>
    <ds:schemaRef ds:uri="d900e117-17a0-4b24-9e47-511ef1d02c43"/>
    <ds:schemaRef ds:uri="9fa486a1-3a1e-4d08-a878-e8532c191a25"/>
  </ds:schemaRefs>
</ds:datastoreItem>
</file>

<file path=docProps/app.xml><?xml version="1.0" encoding="utf-8"?>
<Properties xmlns="http://schemas.openxmlformats.org/officeDocument/2006/extended-properties" xmlns:vt="http://schemas.openxmlformats.org/officeDocument/2006/docPropsVTypes">
  <Template/>
  <TotalTime>1499</TotalTime>
  <Words>7471</Words>
  <Application>Microsoft Office PowerPoint</Application>
  <PresentationFormat>Widescreen</PresentationFormat>
  <Paragraphs>906</Paragraphs>
  <Slides>52</Slides>
  <Notes>35</Notes>
  <HiddenSlides>0</HiddenSlides>
  <MMClips>0</MMClips>
  <ScaleCrop>false</ScaleCrop>
  <HeadingPairs>
    <vt:vector size="6" baseType="variant">
      <vt:variant>
        <vt:lpstr>Fonts Used</vt:lpstr>
      </vt:variant>
      <vt:variant>
        <vt:i4>27</vt:i4>
      </vt:variant>
      <vt:variant>
        <vt:lpstr>Theme</vt:lpstr>
      </vt:variant>
      <vt:variant>
        <vt:i4>1</vt:i4>
      </vt:variant>
      <vt:variant>
        <vt:lpstr>Slide Titles</vt:lpstr>
      </vt:variant>
      <vt:variant>
        <vt:i4>52</vt:i4>
      </vt:variant>
    </vt:vector>
  </HeadingPairs>
  <TitlesOfParts>
    <vt:vector size="80" baseType="lpstr">
      <vt:lpstr>ＭＳ Ｐゴシック</vt:lpstr>
      <vt:lpstr>AdvOT863180fb</vt:lpstr>
      <vt:lpstr>AdvP640E</vt:lpstr>
      <vt:lpstr>AdvP641C</vt:lpstr>
      <vt:lpstr>AdvPS586B</vt:lpstr>
      <vt:lpstr>-apple-system</vt:lpstr>
      <vt:lpstr>Aptos</vt:lpstr>
      <vt:lpstr>Arial</vt:lpstr>
      <vt:lpstr>Arial,Sans-Serif</vt:lpstr>
      <vt:lpstr>Brush Script MT</vt:lpstr>
      <vt:lpstr>Calibri</vt:lpstr>
      <vt:lpstr>Calibri Light</vt:lpstr>
      <vt:lpstr>CIDFont+F2</vt:lpstr>
      <vt:lpstr>Courier New</vt:lpstr>
      <vt:lpstr>ElsevierGulliver</vt:lpstr>
      <vt:lpstr>Georgia</vt:lpstr>
      <vt:lpstr>Helvetica</vt:lpstr>
      <vt:lpstr>Kalinga</vt:lpstr>
      <vt:lpstr>Play</vt:lpstr>
      <vt:lpstr>Source Sans Pro Web</vt:lpstr>
      <vt:lpstr>Symbol,Sans-Serif</vt:lpstr>
      <vt:lpstr>Times New Roman</vt:lpstr>
      <vt:lpstr>TimesNewRomanPS-BoldMT</vt:lpstr>
      <vt:lpstr>TimesNewRomanPS-ItalicMT</vt:lpstr>
      <vt:lpstr>TimesNewRomanPSMT</vt:lpstr>
      <vt:lpstr>Wingdings</vt:lpstr>
      <vt:lpstr>ヒラギノ角ゴ Pro W3</vt:lpstr>
      <vt:lpstr>5_ExplorationScenario-Updated</vt:lpstr>
      <vt:lpstr>PowerPoint Presentation</vt:lpstr>
      <vt:lpstr>PowerPoint Presentation</vt:lpstr>
      <vt:lpstr>PowerPoint Presentation</vt:lpstr>
      <vt:lpstr>What's out there? The Space Radiation Environment</vt:lpstr>
      <vt:lpstr>PowerPoint Presentation</vt:lpstr>
      <vt:lpstr>PowerPoint Presentation</vt:lpstr>
      <vt:lpstr>Historical and Future NASA Crew Mission Doses</vt:lpstr>
      <vt:lpstr>PowerPoint Presentation</vt:lpstr>
      <vt:lpstr>PowerPoint Presentation</vt:lpstr>
      <vt:lpstr>Background and Justification – NASA Requirements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Space Radiation Countermeasure Research Plan</vt:lpstr>
      <vt:lpstr>Space Radiation Countermeasure Research Plan</vt:lpstr>
      <vt:lpstr>PowerPoint Presentation</vt:lpstr>
      <vt:lpstr>PowerPoint Presentation</vt:lpstr>
      <vt:lpstr>PowerPoint Presentation</vt:lpstr>
      <vt:lpstr>PowerPoint Presentation</vt:lpstr>
      <vt:lpstr>PowerPoint Presentation</vt:lpstr>
      <vt:lpstr>PowerPoint Presentation</vt:lpstr>
      <vt:lpstr>Space Radiation Countermeasure Research Plan</vt:lpstr>
      <vt:lpstr>PowerPoint Presentation</vt:lpstr>
      <vt:lpstr>PowerPoint Presentation</vt:lpstr>
      <vt:lpstr>PowerPoint Presentation</vt:lpstr>
      <vt:lpstr>PowerPoint Presentation</vt:lpstr>
      <vt:lpstr>Research Emphasis 2, Task 3:  Identify early surrogate biomarkers that correlate with cancer, pre-malignancy, or the hallmarks of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OVERVIEW OF PAST RADIATION WORKING GROUP </vt:lpstr>
      <vt:lpstr>PowerPoint Presentation</vt:lpstr>
      <vt:lpstr>PowerPoint Presentation</vt:lpstr>
      <vt:lpstr>PowerPoint Presentation</vt:lpstr>
      <vt:lpstr>PowerPoint Presentation</vt:lpstr>
      <vt:lpstr>SCHEDULE AND AGENCY INCLUSION</vt:lpstr>
      <vt:lpstr>REPORTING</vt:lpstr>
      <vt:lpstr> Thank you for your attention!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lisa.p.stephenson@nasa.gov</dc:creator>
  <cp:lastModifiedBy>Zawaski, Janice A. (JSC-SA211)</cp:lastModifiedBy>
  <cp:revision>30</cp:revision>
  <cp:lastPrinted>2026-01-12T22:23:39Z</cp:lastPrinted>
  <dcterms:created xsi:type="dcterms:W3CDTF">2018-09-05T18:15:23Z</dcterms:created>
  <dcterms:modified xsi:type="dcterms:W3CDTF">2026-04-07T14:44:01Z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0x010100853C888352654E4BAFF79E93438DAAAC</vt:lpwstr>
  </property>
  <property fmtid="{D5CDD505-2E9C-101B-9397-08002B2CF9AE}" pid="3" name="MediaServiceImageTags">
    <vt:lpwstr/>
  </property>
</Properties>
</file>