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5"/>
  </p:notesMasterIdLst>
  <p:sldIdLst>
    <p:sldId id="256" r:id="rId2"/>
    <p:sldId id="260" r:id="rId3"/>
    <p:sldId id="258" r:id="rId4"/>
    <p:sldId id="261" r:id="rId5"/>
    <p:sldId id="262" r:id="rId6"/>
    <p:sldId id="263" r:id="rId7"/>
    <p:sldId id="264" r:id="rId8"/>
    <p:sldId id="265" r:id="rId9"/>
    <p:sldId id="269" r:id="rId10"/>
    <p:sldId id="268" r:id="rId11"/>
    <p:sldId id="270" r:id="rId12"/>
    <p:sldId id="259" r:id="rId13"/>
    <p:sldId id="26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D31"/>
    <a:srgbClr val="021DFF"/>
    <a:srgbClr val="1EF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0A9F8-0A6B-DD41-BDEA-0D1882FCE96B}" v="6" dt="2026-04-06T23:01:04.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5"/>
    <p:restoredTop sz="94694"/>
  </p:normalViewPr>
  <p:slideViewPr>
    <p:cSldViewPr snapToGrid="0">
      <p:cViewPr varScale="1">
        <p:scale>
          <a:sx n="121" d="100"/>
          <a:sy n="121" d="100"/>
        </p:scale>
        <p:origin x="1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318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2"/>
          <p:cNvPicPr preferRelativeResize="0"/>
          <p:nvPr/>
        </p:nvPicPr>
        <p:blipFill rotWithShape="1">
          <a:blip r:embed="rId5">
            <a:alphaModFix amt="34000"/>
          </a:blip>
          <a:srcRect l="32582" t="2399" r="8554" b="-8774"/>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5">
            <a:alphaModFix amt="34000"/>
          </a:blip>
          <a:srcRect l="54017" t="36082" r="11355" b="674"/>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accent1"/>
                </a:solidFill>
                <a:latin typeface="Montserrat"/>
                <a:ea typeface="Montserrat"/>
                <a:cs typeface="Montserrat"/>
                <a:sym typeface="Montserrat"/>
              </a:rPr>
              <a:t>AFMS, 20-23 April 2026</a:t>
            </a:r>
            <a:endParaRPr b="1" dirty="0">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GB" b="1" dirty="0">
                <a:solidFill>
                  <a:schemeClr val="accent1"/>
                </a:solidFill>
                <a:latin typeface="Montserrat"/>
                <a:ea typeface="Montserrat"/>
                <a:cs typeface="Montserrat"/>
                <a:sym typeface="Montserrat"/>
              </a:rPr>
              <a:t>AFMS, 20-23 April 2026</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GB" b="1" dirty="0">
                <a:solidFill>
                  <a:schemeClr val="accent1"/>
                </a:solidFill>
                <a:latin typeface="Montserrat"/>
                <a:ea typeface="Montserrat"/>
                <a:cs typeface="Montserrat"/>
                <a:sym typeface="Montserrat"/>
              </a:rPr>
              <a:t>AFMS, 20-23 April 2026</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GB" b="1" dirty="0">
                <a:solidFill>
                  <a:schemeClr val="accent1"/>
                </a:solidFill>
                <a:latin typeface="Montserrat"/>
                <a:ea typeface="Montserrat"/>
                <a:cs typeface="Montserrat"/>
                <a:sym typeface="Montserrat"/>
              </a:rPr>
              <a:t>AFMS, 20-23 April 2026</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li.h.omar@nas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86683" y="175950"/>
            <a:ext cx="11164612" cy="4773600"/>
          </a:xfrm>
          <a:prstGeom prst="rect">
            <a:avLst/>
          </a:prstGeom>
          <a:noFill/>
          <a:ln>
            <a:noFill/>
          </a:ln>
        </p:spPr>
        <p:txBody>
          <a:bodyPr spcFirstLastPara="1" wrap="square" lIns="91425" tIns="45700" rIns="91425" bIns="45700" anchor="t" anchorCtr="0">
            <a:noAutofit/>
          </a:bodyPr>
          <a:lstStyle/>
          <a:p>
            <a:pPr>
              <a:lnSpc>
                <a:spcPct val="115000"/>
              </a:lnSpc>
            </a:pPr>
            <a:r>
              <a:rPr lang="en-GB" sz="4000" i="1" dirty="0"/>
              <a:t>Expanding Geostationary Atmospheric </a:t>
            </a:r>
            <a:r>
              <a:rPr lang="en-GB" sz="4000" i="1" dirty="0">
                <a:solidFill>
                  <a:schemeClr val="bg1"/>
                </a:solidFill>
              </a:rPr>
              <a:t>Composition Satellite Constellation: Towards Global Coverage</a:t>
            </a:r>
            <a:br>
              <a:rPr lang="en-GB" sz="4000" i="1" dirty="0">
                <a:solidFill>
                  <a:schemeClr val="bg1"/>
                </a:solidFill>
              </a:rPr>
            </a:br>
            <a:br>
              <a:rPr lang="en-GB" sz="4000" i="1" dirty="0">
                <a:solidFill>
                  <a:schemeClr val="bg1"/>
                </a:solidFill>
              </a:rPr>
            </a:br>
            <a:r>
              <a:rPr lang="en-US" sz="4000" b="1" dirty="0">
                <a:solidFill>
                  <a:schemeClr val="bg1"/>
                </a:solidFill>
              </a:rPr>
              <a:t>AFMS (April 2026)</a:t>
            </a:r>
            <a:br>
              <a:rPr lang="en-US" sz="4000" b="1" dirty="0">
                <a:solidFill>
                  <a:schemeClr val="bg1"/>
                </a:solidFill>
              </a:rPr>
            </a:br>
            <a:r>
              <a:rPr lang="en-GB" sz="4000" i="1" dirty="0">
                <a:solidFill>
                  <a:schemeClr val="bg1"/>
                </a:solidFill>
              </a:rPr>
              <a:t> </a:t>
            </a:r>
            <a:br>
              <a:rPr lang="en-GB" sz="4000" i="1" dirty="0">
                <a:solidFill>
                  <a:schemeClr val="bg1"/>
                </a:solidFill>
              </a:rPr>
            </a:br>
            <a:endParaRPr lang="en-GB" sz="4000" i="1" dirty="0">
              <a:solidFill>
                <a:schemeClr val="bg1"/>
              </a:solidFill>
            </a:endParaRPr>
          </a:p>
        </p:txBody>
      </p:sp>
      <p:sp>
        <p:nvSpPr>
          <p:cNvPr id="67" name="Google Shape;67;p7"/>
          <p:cNvSpPr/>
          <p:nvPr/>
        </p:nvSpPr>
        <p:spPr>
          <a:xfrm>
            <a:off x="6096000" y="5598136"/>
            <a:ext cx="5909317" cy="1398087"/>
          </a:xfrm>
          <a:prstGeom prst="rect">
            <a:avLst/>
          </a:prstGeom>
          <a:noFill/>
          <a:ln>
            <a:noFill/>
          </a:ln>
        </p:spPr>
        <p:txBody>
          <a:bodyPr spcFirstLastPara="1" wrap="square" lIns="0" tIns="0" rIns="0" bIns="0" anchor="t" anchorCtr="0">
            <a:noAutofit/>
          </a:bodyPr>
          <a:lstStyle/>
          <a:p>
            <a:pPr marL="0" lvl="0" indent="0" algn="r" rtl="0">
              <a:lnSpc>
                <a:spcPct val="130000"/>
              </a:lnSpc>
              <a:spcBef>
                <a:spcPts val="0"/>
              </a:spcBef>
              <a:spcAft>
                <a:spcPts val="0"/>
              </a:spcAft>
              <a:buClr>
                <a:schemeClr val="dk1"/>
              </a:buClr>
              <a:buFont typeface="Arial"/>
              <a:buNone/>
            </a:pPr>
            <a:r>
              <a:rPr lang="en-US" sz="2000" b="1" dirty="0">
                <a:solidFill>
                  <a:schemeClr val="accent1"/>
                </a:solidFill>
                <a:latin typeface="Times New Roman" panose="02020603050405020304" pitchFamily="18" charset="0"/>
                <a:ea typeface="Montserrat"/>
                <a:cs typeface="Times New Roman" panose="02020603050405020304" pitchFamily="18" charset="0"/>
                <a:sym typeface="Montserrat"/>
              </a:rPr>
              <a:t>Lead: Ali Omar  (NASA)</a:t>
            </a:r>
          </a:p>
          <a:p>
            <a:pPr marL="0" lvl="0" indent="0" algn="r" rtl="0">
              <a:lnSpc>
                <a:spcPct val="130000"/>
              </a:lnSpc>
              <a:spcBef>
                <a:spcPts val="0"/>
              </a:spcBef>
              <a:spcAft>
                <a:spcPts val="0"/>
              </a:spcAft>
              <a:buClr>
                <a:schemeClr val="dk1"/>
              </a:buClr>
              <a:buFont typeface="Arial"/>
              <a:buNone/>
            </a:pPr>
            <a:r>
              <a:rPr lang="en-US" sz="2000" b="1" dirty="0">
                <a:solidFill>
                  <a:schemeClr val="accent1"/>
                </a:solidFill>
                <a:latin typeface="Times New Roman" panose="02020603050405020304" pitchFamily="18" charset="0"/>
                <a:ea typeface="Montserrat"/>
                <a:cs typeface="Times New Roman" panose="02020603050405020304" pitchFamily="18" charset="0"/>
                <a:sym typeface="Montserrat"/>
              </a:rPr>
              <a:t>Presenter: Shima Shams (NSF NCAR)</a:t>
            </a:r>
            <a:endParaRPr sz="2000" dirty="0">
              <a:solidFill>
                <a:schemeClr val="dk1"/>
              </a:solidFill>
              <a:latin typeface="Times New Roman" panose="02020603050405020304" pitchFamily="18" charset="0"/>
              <a:ea typeface="Montserrat"/>
              <a:cs typeface="Times New Roman" panose="02020603050405020304" pitchFamily="18" charset="0"/>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99ECF1-3B6D-6174-06E0-C42D7907EF53}"/>
              </a:ext>
            </a:extLst>
          </p:cNvPr>
          <p:cNvSpPr>
            <a:spLocks noGrp="1"/>
          </p:cNvSpPr>
          <p:nvPr>
            <p:ph type="title"/>
          </p:nvPr>
        </p:nvSpPr>
        <p:spPr/>
        <p:txBody>
          <a:bodyPr/>
          <a:lstStyle/>
          <a:p>
            <a:r>
              <a:rPr lang="en-US" sz="2800" dirty="0"/>
              <a:t>Decisions, outcomes, or actions sought</a:t>
            </a:r>
          </a:p>
        </p:txBody>
      </p:sp>
      <p:sp>
        <p:nvSpPr>
          <p:cNvPr id="5" name="TextBox 4">
            <a:extLst>
              <a:ext uri="{FF2B5EF4-FFF2-40B4-BE49-F238E27FC236}">
                <a16:creationId xmlns:a16="http://schemas.microsoft.com/office/drawing/2014/main" id="{9E3234A4-B280-62C3-3EE6-9E3262B52B6A}"/>
              </a:ext>
            </a:extLst>
          </p:cNvPr>
          <p:cNvSpPr txBox="1"/>
          <p:nvPr/>
        </p:nvSpPr>
        <p:spPr>
          <a:xfrm>
            <a:off x="176048" y="1279341"/>
            <a:ext cx="11023135" cy="3924151"/>
          </a:xfrm>
          <a:prstGeom prst="rect">
            <a:avLst/>
          </a:prstGeom>
          <a:noFill/>
        </p:spPr>
        <p:txBody>
          <a:bodyPr wrap="square">
            <a:spAutoFit/>
          </a:bodyPr>
          <a:lstStyle/>
          <a:p>
            <a:pPr marL="457200" marR="0" lvl="1" algn="l" rtl="0">
              <a:spcBef>
                <a:spcPts val="0"/>
              </a:spcBef>
              <a:spcAft>
                <a:spcPts val="0"/>
              </a:spcAft>
              <a:buClr>
                <a:schemeClr val="tx1"/>
              </a:buClr>
              <a:buSzPts val="1000"/>
            </a:pPr>
            <a:endParaRPr lang="en-US" sz="1900" b="0" i="0" u="none" strike="noStrike" cap="none" dirty="0">
              <a:solidFill>
                <a:schemeClr val="tx1"/>
              </a:solidFill>
              <a:latin typeface="Montserrat" pitchFamily="2" charset="77"/>
              <a:sym typeface="Arial"/>
            </a:endParaRPr>
          </a:p>
          <a:p>
            <a:pPr marL="457200" marR="0" lvl="1" algn="l" rtl="0">
              <a:spcBef>
                <a:spcPts val="0"/>
              </a:spcBef>
              <a:spcAft>
                <a:spcPts val="0"/>
              </a:spcAft>
              <a:buClr>
                <a:schemeClr val="tx1"/>
              </a:buClr>
              <a:buSzPts val="1000"/>
            </a:pPr>
            <a:r>
              <a:rPr lang="en-US" sz="1900" b="0" i="0" u="none" strike="noStrike" cap="none" dirty="0">
                <a:solidFill>
                  <a:schemeClr val="tx1"/>
                </a:solidFill>
                <a:latin typeface="Montserrat" pitchFamily="2" charset="77"/>
                <a:sym typeface="Arial"/>
              </a:rPr>
              <a:t>•	</a:t>
            </a:r>
            <a:r>
              <a:rPr lang="en-US" sz="1900" b="0" i="0" u="none" strike="noStrike" cap="none" dirty="0">
                <a:solidFill>
                  <a:schemeClr val="tx1"/>
                </a:solidFill>
                <a:latin typeface="Mangal" panose="02040503050203030202" pitchFamily="18" charset="0"/>
                <a:cs typeface="Mangal" panose="02040503050203030202" pitchFamily="18" charset="0"/>
                <a:sym typeface="Arial"/>
              </a:rPr>
              <a:t>Highlight the urgent, global need for improved atmospheric composition monitoring capabilities.</a:t>
            </a:r>
          </a:p>
          <a:p>
            <a:pPr marL="457200" marR="0" lvl="1" algn="l" rtl="0">
              <a:spcBef>
                <a:spcPts val="0"/>
              </a:spcBef>
              <a:spcAft>
                <a:spcPts val="0"/>
              </a:spcAft>
              <a:buClr>
                <a:schemeClr val="tx1"/>
              </a:buClr>
              <a:buSzPts val="1000"/>
            </a:pPr>
            <a:endParaRPr lang="en-US" sz="1900" b="0" i="0" u="none" strike="noStrike" cap="none" dirty="0">
              <a:solidFill>
                <a:schemeClr val="tx1"/>
              </a:solidFill>
              <a:latin typeface="Mangal" panose="02040503050203030202" pitchFamily="18" charset="0"/>
              <a:cs typeface="Mangal" panose="02040503050203030202" pitchFamily="18" charset="0"/>
              <a:sym typeface="Arial"/>
            </a:endParaRPr>
          </a:p>
          <a:p>
            <a:pPr marL="457200" marR="0" lvl="1" algn="l" rtl="0">
              <a:spcBef>
                <a:spcPts val="0"/>
              </a:spcBef>
              <a:spcAft>
                <a:spcPts val="0"/>
              </a:spcAft>
              <a:buClr>
                <a:schemeClr val="tx1"/>
              </a:buClr>
              <a:buSzPts val="1000"/>
            </a:pPr>
            <a:r>
              <a:rPr lang="en-US" sz="1900" b="0" i="0" u="none" strike="noStrike" cap="none" dirty="0">
                <a:solidFill>
                  <a:schemeClr val="tx1"/>
                </a:solidFill>
                <a:latin typeface="Mangal" panose="02040503050203030202" pitchFamily="18" charset="0"/>
                <a:cs typeface="Mangal" panose="02040503050203030202" pitchFamily="18" charset="0"/>
                <a:sym typeface="Arial"/>
              </a:rPr>
              <a:t>•	Emphasize the vital importance of deploying geostationary satellites to complement existing polar-orbiting systems.</a:t>
            </a:r>
          </a:p>
          <a:p>
            <a:pPr marL="457200" marR="0" lvl="1" algn="l" rtl="0">
              <a:spcBef>
                <a:spcPts val="0"/>
              </a:spcBef>
              <a:spcAft>
                <a:spcPts val="0"/>
              </a:spcAft>
              <a:buClr>
                <a:schemeClr val="tx1"/>
              </a:buClr>
              <a:buSzPts val="1000"/>
            </a:pPr>
            <a:endParaRPr lang="en-US" sz="1900" b="0" i="0" u="none" strike="noStrike" cap="none" dirty="0">
              <a:solidFill>
                <a:schemeClr val="tx1"/>
              </a:solidFill>
              <a:latin typeface="Mangal" panose="02040503050203030202" pitchFamily="18" charset="0"/>
              <a:cs typeface="Mangal" panose="02040503050203030202" pitchFamily="18" charset="0"/>
              <a:sym typeface="Arial"/>
            </a:endParaRPr>
          </a:p>
          <a:p>
            <a:pPr marL="457200" marR="0" lvl="1" algn="l" rtl="0">
              <a:spcBef>
                <a:spcPts val="0"/>
              </a:spcBef>
              <a:spcAft>
                <a:spcPts val="0"/>
              </a:spcAft>
              <a:buClr>
                <a:schemeClr val="tx1"/>
              </a:buClr>
              <a:buSzPts val="1000"/>
            </a:pPr>
            <a:r>
              <a:rPr lang="en-US" sz="1900" b="0" i="0" u="none" strike="noStrike" cap="none" dirty="0">
                <a:solidFill>
                  <a:schemeClr val="tx1"/>
                </a:solidFill>
                <a:latin typeface="Mangal" panose="02040503050203030202" pitchFamily="18" charset="0"/>
                <a:cs typeface="Mangal" panose="02040503050203030202" pitchFamily="18" charset="0"/>
                <a:sym typeface="Arial"/>
              </a:rPr>
              <a:t>•	Solicit volunteer subject matter experts and reviewers to author and review sections of the white paper</a:t>
            </a:r>
          </a:p>
          <a:p>
            <a:pPr marL="457200" marR="0" lvl="1" algn="l" rtl="0">
              <a:spcBef>
                <a:spcPts val="0"/>
              </a:spcBef>
              <a:spcAft>
                <a:spcPts val="0"/>
              </a:spcAft>
              <a:buClr>
                <a:schemeClr val="tx1"/>
              </a:buClr>
              <a:buSzPts val="1000"/>
            </a:pPr>
            <a:endParaRPr lang="en-US" sz="1900" b="0" i="0" u="none" strike="noStrike" cap="none" dirty="0">
              <a:solidFill>
                <a:schemeClr val="tx1"/>
              </a:solidFill>
              <a:latin typeface="Mangal" panose="02040503050203030202" pitchFamily="18" charset="0"/>
              <a:cs typeface="Mangal" panose="02040503050203030202" pitchFamily="18" charset="0"/>
              <a:sym typeface="Arial"/>
            </a:endParaRPr>
          </a:p>
          <a:p>
            <a:pPr marL="457200" lvl="1">
              <a:buClr>
                <a:schemeClr val="tx1"/>
              </a:buClr>
              <a:buSzPts val="1000"/>
            </a:pPr>
            <a:r>
              <a:rPr lang="en-US" sz="1900" dirty="0">
                <a:solidFill>
                  <a:schemeClr val="tx1"/>
                </a:solidFill>
                <a:latin typeface="Mangal" panose="02040503050203030202" pitchFamily="18" charset="0"/>
                <a:cs typeface="Mangal" panose="02040503050203030202" pitchFamily="18" charset="0"/>
              </a:rPr>
              <a:t>• 	End </a:t>
            </a:r>
            <a:r>
              <a:rPr lang="en-US" sz="1900" b="0" i="0" u="none" strike="noStrike" cap="none" dirty="0">
                <a:solidFill>
                  <a:schemeClr val="tx1"/>
                </a:solidFill>
                <a:latin typeface="Mangal" panose="02040503050203030202" pitchFamily="18" charset="0"/>
                <a:cs typeface="Mangal" panose="02040503050203030202" pitchFamily="18" charset="0"/>
                <a:sym typeface="Arial"/>
              </a:rPr>
              <a:t>goal – Gain </a:t>
            </a:r>
            <a:r>
              <a:rPr lang="en-US" altLang="en-US" sz="2000" dirty="0">
                <a:latin typeface="Mangal" panose="02040503050203030202" pitchFamily="18" charset="0"/>
                <a:cs typeface="Mangal" panose="02040503050203030202" pitchFamily="18" charset="0"/>
              </a:rPr>
              <a:t>Strategic Implementation Team of Committee on Earth Observation Satellites </a:t>
            </a:r>
            <a:r>
              <a:rPr lang="en-US" altLang="en-US" sz="2000" b="1" dirty="0">
                <a:latin typeface="Mangal" panose="02040503050203030202" pitchFamily="18" charset="0"/>
                <a:cs typeface="Mangal" panose="02040503050203030202" pitchFamily="18" charset="0"/>
              </a:rPr>
              <a:t>(SIT-GEOS)</a:t>
            </a:r>
            <a:r>
              <a:rPr lang="en-US" sz="1900" b="1" i="0" u="none" strike="noStrike" cap="none" dirty="0">
                <a:solidFill>
                  <a:schemeClr val="tx1"/>
                </a:solidFill>
                <a:latin typeface="Mangal" panose="02040503050203030202" pitchFamily="18" charset="0"/>
                <a:cs typeface="Mangal" panose="02040503050203030202" pitchFamily="18" charset="0"/>
                <a:sym typeface="Arial"/>
              </a:rPr>
              <a:t> </a:t>
            </a:r>
            <a:r>
              <a:rPr lang="en-US" sz="1900" b="0" i="0" u="none" strike="noStrike" cap="none" dirty="0">
                <a:solidFill>
                  <a:schemeClr val="tx1"/>
                </a:solidFill>
                <a:latin typeface="Mangal" panose="02040503050203030202" pitchFamily="18" charset="0"/>
                <a:cs typeface="Mangal" panose="02040503050203030202" pitchFamily="18" charset="0"/>
                <a:sym typeface="Arial"/>
              </a:rPr>
              <a:t>endorsement of the White Paper (Oct 2026) </a:t>
            </a:r>
          </a:p>
          <a:p>
            <a:pPr marL="742950" marR="0" lvl="1" indent="-285750" algn="l" rtl="0">
              <a:spcBef>
                <a:spcPts val="0"/>
              </a:spcBef>
              <a:spcAft>
                <a:spcPts val="0"/>
              </a:spcAft>
              <a:buClr>
                <a:schemeClr val="tx1"/>
              </a:buClr>
              <a:buSzPts val="1000"/>
              <a:buFont typeface="Courier New"/>
              <a:buChar char="o"/>
            </a:pPr>
            <a:endParaRPr lang="en-US" sz="1900" b="0" i="0" u="none" strike="noStrike" cap="none" dirty="0">
              <a:solidFill>
                <a:schemeClr val="tx1"/>
              </a:solidFill>
              <a:latin typeface="Montserrat" pitchFamily="2" charset="77"/>
              <a:sym typeface="Arial"/>
            </a:endParaRPr>
          </a:p>
        </p:txBody>
      </p:sp>
      <p:sp>
        <p:nvSpPr>
          <p:cNvPr id="7" name="TextBox 6">
            <a:extLst>
              <a:ext uri="{FF2B5EF4-FFF2-40B4-BE49-F238E27FC236}">
                <a16:creationId xmlns:a16="http://schemas.microsoft.com/office/drawing/2014/main" id="{D30A5D12-CDF5-9428-7607-5C568A1F22AD}"/>
              </a:ext>
            </a:extLst>
          </p:cNvPr>
          <p:cNvSpPr txBox="1"/>
          <p:nvPr/>
        </p:nvSpPr>
        <p:spPr>
          <a:xfrm>
            <a:off x="511727" y="5757490"/>
            <a:ext cx="8204432" cy="646331"/>
          </a:xfrm>
          <a:prstGeom prst="rect">
            <a:avLst/>
          </a:prstGeom>
          <a:noFill/>
        </p:spPr>
        <p:txBody>
          <a:bodyPr wrap="square">
            <a:spAutoFit/>
          </a:bodyPr>
          <a:lstStyle/>
          <a:p>
            <a:pPr marL="457200" marR="0" lvl="1" indent="0" algn="l" rtl="0">
              <a:spcBef>
                <a:spcPts val="0"/>
              </a:spcBef>
              <a:spcAft>
                <a:spcPts val="0"/>
              </a:spcAft>
              <a:buNone/>
            </a:pPr>
            <a:r>
              <a:rPr lang="en-US" sz="1800" b="0" i="0" u="none" strike="noStrike" cap="none" dirty="0">
                <a:solidFill>
                  <a:schemeClr val="tx1"/>
                </a:solidFill>
                <a:latin typeface="Montserrat" pitchFamily="2" charset="77"/>
                <a:sym typeface="Arial"/>
              </a:rPr>
              <a:t>Join our team if you want to participate as author or reviewer</a:t>
            </a:r>
            <a:endParaRPr lang="en-US" sz="1800" dirty="0">
              <a:solidFill>
                <a:schemeClr val="tx1"/>
              </a:solidFill>
              <a:latin typeface="Montserrat" pitchFamily="2" charset="77"/>
            </a:endParaRPr>
          </a:p>
          <a:p>
            <a:pPr marL="457200" marR="0" lvl="1" indent="0" algn="l" rtl="0">
              <a:spcBef>
                <a:spcPts val="0"/>
              </a:spcBef>
              <a:spcAft>
                <a:spcPts val="0"/>
              </a:spcAft>
              <a:buNone/>
            </a:pPr>
            <a:r>
              <a:rPr lang="en-US" sz="1800" b="0" i="0" u="none" strike="noStrike" cap="none" dirty="0">
                <a:solidFill>
                  <a:schemeClr val="tx1"/>
                </a:solidFill>
                <a:latin typeface="Montserrat" pitchFamily="2" charset="77"/>
                <a:sym typeface="Arial"/>
              </a:rPr>
              <a:t>Write to:    </a:t>
            </a:r>
            <a:r>
              <a:rPr lang="en-US" sz="1800" b="0" i="0" u="sng" strike="noStrike" cap="none" dirty="0">
                <a:solidFill>
                  <a:schemeClr val="tx1"/>
                </a:solidFill>
                <a:latin typeface="Montserrat" pitchFamily="2" charset="77"/>
                <a:sym typeface="Arial"/>
                <a:hlinkClick r:id="rId2">
                  <a:extLst>
                    <a:ext uri="{A12FA001-AC4F-418D-AE19-62706E023703}">
                      <ahyp:hlinkClr xmlns:ahyp="http://schemas.microsoft.com/office/drawing/2018/hyperlinkcolor" val="tx"/>
                    </a:ext>
                  </a:extLst>
                </a:hlinkClick>
              </a:rPr>
              <a:t>ali.h.omar@nasa.gov</a:t>
            </a:r>
            <a:r>
              <a:rPr lang="en-US" sz="1800" b="0" i="0" u="none" strike="noStrike" cap="none" dirty="0">
                <a:solidFill>
                  <a:schemeClr val="tx1"/>
                </a:solidFill>
                <a:latin typeface="Montserrat" pitchFamily="2" charset="77"/>
                <a:sym typeface="Arial"/>
              </a:rPr>
              <a:t>  </a:t>
            </a:r>
          </a:p>
        </p:txBody>
      </p:sp>
      <p:sp>
        <p:nvSpPr>
          <p:cNvPr id="6" name="Rectangle 3">
            <a:extLst>
              <a:ext uri="{FF2B5EF4-FFF2-40B4-BE49-F238E27FC236}">
                <a16:creationId xmlns:a16="http://schemas.microsoft.com/office/drawing/2014/main" id="{2A6B8B47-F32A-18FB-1935-BE5FCD01B59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435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CF4EF-F313-3939-F7E3-5E2E3657BB17}"/>
              </a:ext>
            </a:extLst>
          </p:cNvPr>
          <p:cNvSpPr txBox="1"/>
          <p:nvPr/>
        </p:nvSpPr>
        <p:spPr>
          <a:xfrm>
            <a:off x="1847653" y="2545238"/>
            <a:ext cx="8706230" cy="1569660"/>
          </a:xfrm>
          <a:prstGeom prst="rect">
            <a:avLst/>
          </a:prstGeom>
          <a:noFill/>
        </p:spPr>
        <p:txBody>
          <a:bodyPr wrap="none" rtlCol="0">
            <a:spAutoFit/>
          </a:bodyPr>
          <a:lstStyle/>
          <a:p>
            <a:r>
              <a:rPr lang="en-US" sz="9600" dirty="0">
                <a:latin typeface="Montserrat" pitchFamily="2" charset="77"/>
              </a:rPr>
              <a:t>Backup slides</a:t>
            </a:r>
          </a:p>
        </p:txBody>
      </p:sp>
    </p:spTree>
    <p:extLst>
      <p:ext uri="{BB962C8B-B14F-4D97-AF65-F5344CB8AC3E}">
        <p14:creationId xmlns:p14="http://schemas.microsoft.com/office/powerpoint/2010/main" val="345534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9CB4E5-769D-F4D8-CE8B-5BE38F0F8FE6}"/>
              </a:ext>
            </a:extLst>
          </p:cNvPr>
          <p:cNvSpPr>
            <a:spLocks noGrp="1"/>
          </p:cNvSpPr>
          <p:nvPr>
            <p:ph type="title"/>
          </p:nvPr>
        </p:nvSpPr>
        <p:spPr/>
        <p:txBody>
          <a:bodyPr/>
          <a:lstStyle/>
          <a:p>
            <a:r>
              <a:rPr lang="en-US" sz="3200" dirty="0"/>
              <a:t>Outline of White Paper and this Presentation</a:t>
            </a:r>
            <a:br>
              <a:rPr lang="en-US" sz="3200" dirty="0"/>
            </a:br>
            <a:br>
              <a:rPr lang="en-US" sz="3200" dirty="0"/>
            </a:br>
            <a:endParaRPr lang="en-US" sz="3200" dirty="0"/>
          </a:p>
        </p:txBody>
      </p:sp>
      <p:grpSp>
        <p:nvGrpSpPr>
          <p:cNvPr id="54" name="Group 53">
            <a:extLst>
              <a:ext uri="{FF2B5EF4-FFF2-40B4-BE49-F238E27FC236}">
                <a16:creationId xmlns:a16="http://schemas.microsoft.com/office/drawing/2014/main" id="{698D456B-3B00-EB3F-BC91-7EA232DB0074}"/>
              </a:ext>
            </a:extLst>
          </p:cNvPr>
          <p:cNvGrpSpPr/>
          <p:nvPr/>
        </p:nvGrpSpPr>
        <p:grpSpPr>
          <a:xfrm>
            <a:off x="1830501" y="1323910"/>
            <a:ext cx="6369749" cy="4860339"/>
            <a:chOff x="5004625" y="1407992"/>
            <a:chExt cx="6369749" cy="4860339"/>
          </a:xfrm>
        </p:grpSpPr>
        <p:sp>
          <p:nvSpPr>
            <p:cNvPr id="55" name="Google Shape;280;p2">
              <a:extLst>
                <a:ext uri="{FF2B5EF4-FFF2-40B4-BE49-F238E27FC236}">
                  <a16:creationId xmlns:a16="http://schemas.microsoft.com/office/drawing/2014/main" id="{5A82DB8F-7DB9-EF5C-7F27-13775D0574EC}"/>
                </a:ext>
              </a:extLst>
            </p:cNvPr>
            <p:cNvSpPr txBox="1">
              <a:spLocks/>
            </p:cNvSpPr>
            <p:nvPr/>
          </p:nvSpPr>
          <p:spPr>
            <a:xfrm>
              <a:off x="5955534" y="2485895"/>
              <a:ext cx="2080076" cy="7130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chemeClr val="tx1"/>
                  </a:solidFill>
                  <a:effectLst/>
                  <a:uLnTx/>
                  <a:uFillTx/>
                  <a:latin typeface="Arial"/>
                  <a:cs typeface="Arial"/>
                  <a:sym typeface="Arial"/>
                </a:rPr>
                <a:t>CLOSING THE GAP</a:t>
              </a:r>
            </a:p>
            <a:p>
              <a:pPr marL="0" marR="0" lvl="0" indent="0" algn="l" defTabSz="914400" rtl="0" eaLnBrk="1" fontAlgn="auto" latinLnBrk="0" hangingPunct="1">
                <a:lnSpc>
                  <a:spcPct val="100000"/>
                </a:lnSpc>
                <a:spcBef>
                  <a:spcPts val="1000"/>
                </a:spcBef>
                <a:spcAft>
                  <a:spcPts val="0"/>
                </a:spcAft>
                <a:buClr>
                  <a:srgbClr val="FFFFFF"/>
                </a:buClr>
                <a:buSzPts val="1600"/>
                <a:buFont typeface="Arial"/>
                <a:buNone/>
                <a:tabLst/>
                <a:defRPr/>
              </a:pPr>
              <a:endParaRPr kumimoji="0" lang="en-US" sz="1600" b="1" i="0" u="none" strike="noStrike" kern="0" cap="none" spc="0" normalizeH="0" baseline="0" noProof="0">
                <a:ln>
                  <a:noFill/>
                </a:ln>
                <a:solidFill>
                  <a:schemeClr val="tx1"/>
                </a:solidFill>
                <a:effectLst/>
                <a:uLnTx/>
                <a:uFillTx/>
                <a:latin typeface="Arial"/>
                <a:cs typeface="Arial"/>
                <a:sym typeface="Arial"/>
              </a:endParaRPr>
            </a:p>
          </p:txBody>
        </p:sp>
        <p:sp>
          <p:nvSpPr>
            <p:cNvPr id="56" name="Google Shape;281;p2">
              <a:extLst>
                <a:ext uri="{FF2B5EF4-FFF2-40B4-BE49-F238E27FC236}">
                  <a16:creationId xmlns:a16="http://schemas.microsoft.com/office/drawing/2014/main" id="{3E5F876C-4A07-A459-19CB-6FF2E9D81B39}"/>
                </a:ext>
              </a:extLst>
            </p:cNvPr>
            <p:cNvSpPr txBox="1">
              <a:spLocks/>
            </p:cNvSpPr>
            <p:nvPr/>
          </p:nvSpPr>
          <p:spPr>
            <a:xfrm>
              <a:off x="5955534" y="2735442"/>
              <a:ext cx="2080076" cy="5847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0" i="0" u="none" strike="noStrike" kern="0" cap="none" spc="0" normalizeH="0" baseline="0" noProof="0">
                  <a:ln>
                    <a:noFill/>
                  </a:ln>
                  <a:solidFill>
                    <a:schemeClr val="tx1"/>
                  </a:solidFill>
                  <a:effectLst/>
                  <a:uLnTx/>
                  <a:uFillTx/>
                  <a:latin typeface="Arial"/>
                  <a:cs typeface="Arial"/>
                  <a:sym typeface="Arial"/>
                </a:rPr>
                <a:t>Geostationary Solution</a:t>
              </a:r>
            </a:p>
          </p:txBody>
        </p:sp>
        <p:sp>
          <p:nvSpPr>
            <p:cNvPr id="57" name="Google Shape;282;p2">
              <a:extLst>
                <a:ext uri="{FF2B5EF4-FFF2-40B4-BE49-F238E27FC236}">
                  <a16:creationId xmlns:a16="http://schemas.microsoft.com/office/drawing/2014/main" id="{341E47A9-22C0-AA23-FCF7-670B3EA63C5B}"/>
                </a:ext>
              </a:extLst>
            </p:cNvPr>
            <p:cNvSpPr txBox="1">
              <a:spLocks/>
            </p:cNvSpPr>
            <p:nvPr/>
          </p:nvSpPr>
          <p:spPr>
            <a:xfrm>
              <a:off x="5062695" y="2398704"/>
              <a:ext cx="830131" cy="76944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dirty="0">
                  <a:ln>
                    <a:noFill/>
                  </a:ln>
                  <a:solidFill>
                    <a:schemeClr val="tx1"/>
                  </a:solidFill>
                  <a:effectLst/>
                  <a:uLnTx/>
                  <a:uFillTx/>
                  <a:latin typeface="Arial"/>
                  <a:cs typeface="Arial"/>
                  <a:sym typeface="Arial"/>
                </a:rPr>
                <a:t>03</a:t>
              </a:r>
            </a:p>
          </p:txBody>
        </p:sp>
        <p:sp>
          <p:nvSpPr>
            <p:cNvPr id="58" name="Google Shape;283;p2">
              <a:extLst>
                <a:ext uri="{FF2B5EF4-FFF2-40B4-BE49-F238E27FC236}">
                  <a16:creationId xmlns:a16="http://schemas.microsoft.com/office/drawing/2014/main" id="{95895234-E436-B7B0-AC5D-B67581B87777}"/>
                </a:ext>
              </a:extLst>
            </p:cNvPr>
            <p:cNvSpPr txBox="1">
              <a:spLocks/>
            </p:cNvSpPr>
            <p:nvPr/>
          </p:nvSpPr>
          <p:spPr>
            <a:xfrm>
              <a:off x="5897464" y="1520675"/>
              <a:ext cx="2080076"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chemeClr val="tx1"/>
                  </a:solidFill>
                  <a:effectLst/>
                  <a:uLnTx/>
                  <a:uFillTx/>
                  <a:latin typeface="Arial"/>
                  <a:cs typeface="Arial"/>
                  <a:sym typeface="Arial"/>
                </a:rPr>
                <a:t>THE CHALLENGE</a:t>
              </a:r>
            </a:p>
          </p:txBody>
        </p:sp>
        <p:sp>
          <p:nvSpPr>
            <p:cNvPr id="59" name="Google Shape;284;p2">
              <a:extLst>
                <a:ext uri="{FF2B5EF4-FFF2-40B4-BE49-F238E27FC236}">
                  <a16:creationId xmlns:a16="http://schemas.microsoft.com/office/drawing/2014/main" id="{8AA6B5D6-5C59-2AE2-9AA4-B1FF698051A5}"/>
                </a:ext>
              </a:extLst>
            </p:cNvPr>
            <p:cNvSpPr txBox="1">
              <a:spLocks/>
            </p:cNvSpPr>
            <p:nvPr/>
          </p:nvSpPr>
          <p:spPr>
            <a:xfrm>
              <a:off x="5897464" y="1770222"/>
              <a:ext cx="2080076"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0" i="0" u="none" strike="noStrike" kern="0" cap="none" spc="0" normalizeH="0" baseline="0" noProof="0">
                  <a:ln>
                    <a:noFill/>
                  </a:ln>
                  <a:solidFill>
                    <a:schemeClr val="tx1"/>
                  </a:solidFill>
                  <a:effectLst/>
                  <a:uLnTx/>
                  <a:uFillTx/>
                  <a:latin typeface="Arial"/>
                  <a:cs typeface="Arial"/>
                  <a:sym typeface="Arial"/>
                </a:rPr>
                <a:t>Observation Gap</a:t>
              </a:r>
            </a:p>
          </p:txBody>
        </p:sp>
        <p:sp>
          <p:nvSpPr>
            <p:cNvPr id="60" name="Google Shape;285;p2">
              <a:extLst>
                <a:ext uri="{FF2B5EF4-FFF2-40B4-BE49-F238E27FC236}">
                  <a16:creationId xmlns:a16="http://schemas.microsoft.com/office/drawing/2014/main" id="{2A9CE352-7B74-CCAA-FB78-13C6238CB1BA}"/>
                </a:ext>
              </a:extLst>
            </p:cNvPr>
            <p:cNvSpPr txBox="1">
              <a:spLocks/>
            </p:cNvSpPr>
            <p:nvPr/>
          </p:nvSpPr>
          <p:spPr>
            <a:xfrm>
              <a:off x="5004625" y="1433484"/>
              <a:ext cx="830131" cy="76944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chemeClr val="tx1"/>
                  </a:solidFill>
                  <a:effectLst/>
                  <a:uLnTx/>
                  <a:uFillTx/>
                  <a:latin typeface="Arial"/>
                  <a:cs typeface="Arial"/>
                  <a:sym typeface="Arial"/>
                </a:rPr>
                <a:t>01</a:t>
              </a:r>
            </a:p>
          </p:txBody>
        </p:sp>
        <p:sp>
          <p:nvSpPr>
            <p:cNvPr id="61" name="Google Shape;286;p2">
              <a:extLst>
                <a:ext uri="{FF2B5EF4-FFF2-40B4-BE49-F238E27FC236}">
                  <a16:creationId xmlns:a16="http://schemas.microsoft.com/office/drawing/2014/main" id="{AA4DC5D4-0A67-C2BB-ABF4-A0249C33695C}"/>
                </a:ext>
              </a:extLst>
            </p:cNvPr>
            <p:cNvSpPr txBox="1">
              <a:spLocks/>
            </p:cNvSpPr>
            <p:nvPr/>
          </p:nvSpPr>
          <p:spPr>
            <a:xfrm>
              <a:off x="8694160" y="1420666"/>
              <a:ext cx="2619911" cy="7129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chemeClr val="tx1"/>
                  </a:solidFill>
                  <a:effectLst/>
                  <a:uLnTx/>
                  <a:uFillTx/>
                  <a:latin typeface="Arial"/>
                  <a:cs typeface="Arial"/>
                  <a:sym typeface="Arial"/>
                </a:rPr>
                <a:t>CURRENT LANDSCAPE</a:t>
              </a:r>
            </a:p>
            <a:p>
              <a:pPr marL="0" marR="0" lvl="0" indent="0" algn="l" defTabSz="914400" rtl="0" eaLnBrk="1" fontAlgn="auto" latinLnBrk="0" hangingPunct="1">
                <a:lnSpc>
                  <a:spcPct val="100000"/>
                </a:lnSpc>
                <a:spcBef>
                  <a:spcPts val="1000"/>
                </a:spcBef>
                <a:spcAft>
                  <a:spcPts val="0"/>
                </a:spcAft>
                <a:buClr>
                  <a:srgbClr val="FFFFFF"/>
                </a:buClr>
                <a:buSzPts val="1600"/>
                <a:buFont typeface="Arial"/>
                <a:buNone/>
                <a:tabLst/>
                <a:defRPr/>
              </a:pPr>
              <a:endParaRPr kumimoji="0" lang="en-US" sz="1600" b="1" i="0" u="none" strike="noStrike" kern="0" cap="none" spc="0" normalizeH="0" baseline="0" noProof="0">
                <a:ln>
                  <a:noFill/>
                </a:ln>
                <a:solidFill>
                  <a:schemeClr val="tx1"/>
                </a:solidFill>
                <a:effectLst/>
                <a:uLnTx/>
                <a:uFillTx/>
                <a:latin typeface="Arial"/>
                <a:cs typeface="Arial"/>
                <a:sym typeface="Arial"/>
              </a:endParaRPr>
            </a:p>
          </p:txBody>
        </p:sp>
        <p:sp>
          <p:nvSpPr>
            <p:cNvPr id="62" name="Google Shape;287;p2">
              <a:extLst>
                <a:ext uri="{FF2B5EF4-FFF2-40B4-BE49-F238E27FC236}">
                  <a16:creationId xmlns:a16="http://schemas.microsoft.com/office/drawing/2014/main" id="{8FC1ABA6-FC8D-F0C4-B3CF-ABC33AB39ECC}"/>
                </a:ext>
              </a:extLst>
            </p:cNvPr>
            <p:cNvSpPr txBox="1">
              <a:spLocks/>
            </p:cNvSpPr>
            <p:nvPr/>
          </p:nvSpPr>
          <p:spPr>
            <a:xfrm>
              <a:off x="8867399" y="1670213"/>
              <a:ext cx="2080076" cy="5847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0" i="0" u="none" strike="noStrike" kern="0" cap="none" spc="0" normalizeH="0" baseline="0" noProof="0">
                  <a:ln>
                    <a:noFill/>
                  </a:ln>
                  <a:solidFill>
                    <a:schemeClr val="tx1"/>
                  </a:solidFill>
                  <a:effectLst/>
                  <a:uLnTx/>
                  <a:uFillTx/>
                  <a:latin typeface="Arial"/>
                  <a:cs typeface="Arial"/>
                  <a:sym typeface="Arial"/>
                </a:rPr>
                <a:t>Limitations of existing observations</a:t>
              </a:r>
            </a:p>
          </p:txBody>
        </p:sp>
        <p:sp>
          <p:nvSpPr>
            <p:cNvPr id="63" name="Google Shape;288;p2">
              <a:extLst>
                <a:ext uri="{FF2B5EF4-FFF2-40B4-BE49-F238E27FC236}">
                  <a16:creationId xmlns:a16="http://schemas.microsoft.com/office/drawing/2014/main" id="{C670F137-F251-D170-FCCA-EB38B9AB2E91}"/>
                </a:ext>
              </a:extLst>
            </p:cNvPr>
            <p:cNvSpPr txBox="1">
              <a:spLocks/>
            </p:cNvSpPr>
            <p:nvPr/>
          </p:nvSpPr>
          <p:spPr>
            <a:xfrm>
              <a:off x="8040248" y="1407992"/>
              <a:ext cx="830131" cy="76944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chemeClr val="tx1"/>
                  </a:solidFill>
                  <a:effectLst/>
                  <a:uLnTx/>
                  <a:uFillTx/>
                  <a:latin typeface="Arial"/>
                  <a:cs typeface="Arial"/>
                  <a:sym typeface="Arial"/>
                </a:rPr>
                <a:t>02</a:t>
              </a:r>
            </a:p>
          </p:txBody>
        </p:sp>
        <p:sp>
          <p:nvSpPr>
            <p:cNvPr id="64" name="Google Shape;289;p2">
              <a:extLst>
                <a:ext uri="{FF2B5EF4-FFF2-40B4-BE49-F238E27FC236}">
                  <a16:creationId xmlns:a16="http://schemas.microsoft.com/office/drawing/2014/main" id="{6C05AB7E-69E7-3E46-F87C-64DBE0137032}"/>
                </a:ext>
              </a:extLst>
            </p:cNvPr>
            <p:cNvSpPr txBox="1">
              <a:spLocks/>
            </p:cNvSpPr>
            <p:nvPr/>
          </p:nvSpPr>
          <p:spPr>
            <a:xfrm>
              <a:off x="8930107" y="2580029"/>
              <a:ext cx="2293526" cy="7130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chemeClr val="tx1"/>
                  </a:solidFill>
                  <a:effectLst/>
                  <a:uLnTx/>
                  <a:uFillTx/>
                  <a:latin typeface="Arial"/>
                  <a:cs typeface="Arial"/>
                  <a:sym typeface="Arial"/>
                </a:rPr>
                <a:t>Air Quality GAPS</a:t>
              </a:r>
            </a:p>
            <a:p>
              <a:pPr marL="0" marR="0" lvl="0" indent="0" algn="l" defTabSz="914400" rtl="0" eaLnBrk="1" fontAlgn="auto" latinLnBrk="0" hangingPunct="1">
                <a:lnSpc>
                  <a:spcPct val="100000"/>
                </a:lnSpc>
                <a:spcBef>
                  <a:spcPts val="1000"/>
                </a:spcBef>
                <a:spcAft>
                  <a:spcPts val="0"/>
                </a:spcAft>
                <a:buClr>
                  <a:srgbClr val="FFFFFF"/>
                </a:buClr>
                <a:buSzPts val="1600"/>
                <a:buFont typeface="Arial"/>
                <a:buNone/>
                <a:tabLst/>
                <a:defRPr/>
              </a:pPr>
              <a:endParaRPr kumimoji="0" lang="en-US" sz="1600" b="1" i="0" u="none" strike="noStrike" kern="0" cap="none" spc="0" normalizeH="0" baseline="0" noProof="0" dirty="0">
                <a:ln>
                  <a:noFill/>
                </a:ln>
                <a:solidFill>
                  <a:schemeClr val="tx1"/>
                </a:solidFill>
                <a:effectLst/>
                <a:uLnTx/>
                <a:uFillTx/>
                <a:latin typeface="Arial"/>
                <a:cs typeface="Arial"/>
                <a:sym typeface="Arial"/>
              </a:endParaRPr>
            </a:p>
          </p:txBody>
        </p:sp>
        <p:sp>
          <p:nvSpPr>
            <p:cNvPr id="65" name="Google Shape;290;p2">
              <a:extLst>
                <a:ext uri="{FF2B5EF4-FFF2-40B4-BE49-F238E27FC236}">
                  <a16:creationId xmlns:a16="http://schemas.microsoft.com/office/drawing/2014/main" id="{FD1D4C32-B148-70A6-1F09-686693BDBEDF}"/>
                </a:ext>
              </a:extLst>
            </p:cNvPr>
            <p:cNvSpPr txBox="1">
              <a:spLocks/>
            </p:cNvSpPr>
            <p:nvPr/>
          </p:nvSpPr>
          <p:spPr>
            <a:xfrm>
              <a:off x="8930107" y="2829576"/>
              <a:ext cx="2141126" cy="5847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0" i="0" u="none" strike="noStrike" kern="0" cap="none" spc="0" normalizeH="0" baseline="0" noProof="0">
                  <a:ln>
                    <a:noFill/>
                  </a:ln>
                  <a:solidFill>
                    <a:schemeClr val="tx1"/>
                  </a:solidFill>
                  <a:effectLst/>
                  <a:uLnTx/>
                  <a:uFillTx/>
                  <a:latin typeface="Arial"/>
                  <a:cs typeface="Arial"/>
                  <a:sym typeface="Arial"/>
                </a:rPr>
                <a:t>The case for Geo Observations</a:t>
              </a:r>
              <a:endParaRPr kumimoji="0" lang="en-US"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66" name="Google Shape;291;p2">
              <a:extLst>
                <a:ext uri="{FF2B5EF4-FFF2-40B4-BE49-F238E27FC236}">
                  <a16:creationId xmlns:a16="http://schemas.microsoft.com/office/drawing/2014/main" id="{00B72BA9-4672-ED2F-441C-D06438BE017A}"/>
                </a:ext>
              </a:extLst>
            </p:cNvPr>
            <p:cNvSpPr txBox="1">
              <a:spLocks/>
            </p:cNvSpPr>
            <p:nvPr/>
          </p:nvSpPr>
          <p:spPr>
            <a:xfrm>
              <a:off x="8037268" y="2492838"/>
              <a:ext cx="830131" cy="76944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dirty="0">
                  <a:ln>
                    <a:noFill/>
                  </a:ln>
                  <a:solidFill>
                    <a:schemeClr val="tx1"/>
                  </a:solidFill>
                  <a:effectLst/>
                  <a:uLnTx/>
                  <a:uFillTx/>
                  <a:latin typeface="Arial"/>
                  <a:cs typeface="Arial"/>
                  <a:sym typeface="Arial"/>
                </a:rPr>
                <a:t>04</a:t>
              </a:r>
            </a:p>
          </p:txBody>
        </p:sp>
        <p:sp>
          <p:nvSpPr>
            <p:cNvPr id="67" name="Google Shape;292;p2">
              <a:extLst>
                <a:ext uri="{FF2B5EF4-FFF2-40B4-BE49-F238E27FC236}">
                  <a16:creationId xmlns:a16="http://schemas.microsoft.com/office/drawing/2014/main" id="{1DC434DF-6005-E986-BBCA-3C398AC31189}"/>
                </a:ext>
              </a:extLst>
            </p:cNvPr>
            <p:cNvSpPr txBox="1">
              <a:spLocks/>
            </p:cNvSpPr>
            <p:nvPr/>
          </p:nvSpPr>
          <p:spPr>
            <a:xfrm>
              <a:off x="5955534" y="3535322"/>
              <a:ext cx="2202542" cy="7129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chemeClr val="tx1"/>
                  </a:solidFill>
                  <a:effectLst/>
                  <a:uLnTx/>
                  <a:uFillTx/>
                  <a:latin typeface="Arial"/>
                  <a:cs typeface="Arial"/>
                  <a:sym typeface="Arial"/>
                </a:rPr>
                <a:t>COMMERCIAL DATA</a:t>
              </a:r>
            </a:p>
            <a:p>
              <a:pPr marL="0" marR="0" lvl="0" indent="0" algn="l" defTabSz="914400" rtl="0" eaLnBrk="1" fontAlgn="auto" latinLnBrk="0" hangingPunct="1">
                <a:lnSpc>
                  <a:spcPct val="100000"/>
                </a:lnSpc>
                <a:spcBef>
                  <a:spcPts val="1000"/>
                </a:spcBef>
                <a:spcAft>
                  <a:spcPts val="0"/>
                </a:spcAft>
                <a:buClr>
                  <a:srgbClr val="FFFFFF"/>
                </a:buClr>
                <a:buSzPts val="1600"/>
                <a:buFont typeface="Arial"/>
                <a:buNone/>
                <a:tabLst/>
                <a:defRPr/>
              </a:pPr>
              <a:endParaRPr kumimoji="0" lang="en-US" sz="1600" b="1" i="0" u="none" strike="noStrike" kern="0" cap="none" spc="0" normalizeH="0" baseline="0" noProof="0">
                <a:ln>
                  <a:noFill/>
                </a:ln>
                <a:solidFill>
                  <a:schemeClr val="tx1"/>
                </a:solidFill>
                <a:effectLst/>
                <a:uLnTx/>
                <a:uFillTx/>
                <a:latin typeface="Arial"/>
                <a:cs typeface="Arial"/>
                <a:sym typeface="Arial"/>
              </a:endParaRPr>
            </a:p>
          </p:txBody>
        </p:sp>
        <p:sp>
          <p:nvSpPr>
            <p:cNvPr id="68" name="Google Shape;293;p2">
              <a:extLst>
                <a:ext uri="{FF2B5EF4-FFF2-40B4-BE49-F238E27FC236}">
                  <a16:creationId xmlns:a16="http://schemas.microsoft.com/office/drawing/2014/main" id="{29D97361-8C26-5A8F-42B0-BCB079F18746}"/>
                </a:ext>
              </a:extLst>
            </p:cNvPr>
            <p:cNvSpPr txBox="1">
              <a:spLocks/>
            </p:cNvSpPr>
            <p:nvPr/>
          </p:nvSpPr>
          <p:spPr>
            <a:xfrm>
              <a:off x="5955534" y="3784869"/>
              <a:ext cx="2080076" cy="5847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0" i="0" u="none" strike="noStrike" kern="0" cap="none" spc="0" normalizeH="0" baseline="0" noProof="0">
                  <a:ln>
                    <a:noFill/>
                  </a:ln>
                  <a:solidFill>
                    <a:schemeClr val="tx1"/>
                  </a:solidFill>
                  <a:effectLst/>
                  <a:uLnTx/>
                  <a:uFillTx/>
                  <a:latin typeface="Arial"/>
                  <a:cs typeface="Arial"/>
                  <a:sym typeface="Arial"/>
                </a:rPr>
                <a:t>Opportunities and Limitations</a:t>
              </a:r>
            </a:p>
          </p:txBody>
        </p:sp>
        <p:sp>
          <p:nvSpPr>
            <p:cNvPr id="69" name="Google Shape;294;p2">
              <a:extLst>
                <a:ext uri="{FF2B5EF4-FFF2-40B4-BE49-F238E27FC236}">
                  <a16:creationId xmlns:a16="http://schemas.microsoft.com/office/drawing/2014/main" id="{28C9C808-D934-8361-554A-E6341DA9E613}"/>
                </a:ext>
              </a:extLst>
            </p:cNvPr>
            <p:cNvSpPr txBox="1">
              <a:spLocks/>
            </p:cNvSpPr>
            <p:nvPr/>
          </p:nvSpPr>
          <p:spPr>
            <a:xfrm>
              <a:off x="5062695" y="3448131"/>
              <a:ext cx="830131" cy="76944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chemeClr val="tx1"/>
                  </a:solidFill>
                  <a:effectLst/>
                  <a:uLnTx/>
                  <a:uFillTx/>
                  <a:latin typeface="Arial"/>
                  <a:cs typeface="Arial"/>
                  <a:sym typeface="Arial"/>
                </a:rPr>
                <a:t>05</a:t>
              </a:r>
            </a:p>
          </p:txBody>
        </p:sp>
        <p:sp>
          <p:nvSpPr>
            <p:cNvPr id="70" name="Google Shape;295;p2">
              <a:extLst>
                <a:ext uri="{FF2B5EF4-FFF2-40B4-BE49-F238E27FC236}">
                  <a16:creationId xmlns:a16="http://schemas.microsoft.com/office/drawing/2014/main" id="{C4582DC9-8608-49F8-534F-FEAD9E0712F6}"/>
                </a:ext>
              </a:extLst>
            </p:cNvPr>
            <p:cNvSpPr txBox="1">
              <a:spLocks/>
            </p:cNvSpPr>
            <p:nvPr/>
          </p:nvSpPr>
          <p:spPr>
            <a:xfrm>
              <a:off x="8991157" y="3601096"/>
              <a:ext cx="2080076" cy="7130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chemeClr val="tx1"/>
                  </a:solidFill>
                  <a:effectLst/>
                  <a:uLnTx/>
                  <a:uFillTx/>
                  <a:latin typeface="Arial"/>
                  <a:cs typeface="Arial"/>
                  <a:sym typeface="Arial"/>
                </a:rPr>
                <a:t>GROUND TRUTH</a:t>
              </a:r>
            </a:p>
            <a:p>
              <a:pPr marL="0" marR="0" lvl="0" indent="0" algn="l" defTabSz="914400" rtl="0" eaLnBrk="1" fontAlgn="auto" latinLnBrk="0" hangingPunct="1">
                <a:lnSpc>
                  <a:spcPct val="100000"/>
                </a:lnSpc>
                <a:spcBef>
                  <a:spcPts val="1000"/>
                </a:spcBef>
                <a:spcAft>
                  <a:spcPts val="0"/>
                </a:spcAft>
                <a:buClr>
                  <a:srgbClr val="FFFFFF"/>
                </a:buClr>
                <a:buSzPts val="1600"/>
                <a:buFont typeface="Arial"/>
                <a:buNone/>
                <a:tabLst/>
                <a:defRPr/>
              </a:pPr>
              <a:endParaRPr kumimoji="0" lang="en-US" sz="1600" b="1" i="0" u="none" strike="noStrike" kern="0" cap="none" spc="0" normalizeH="0" baseline="0" noProof="0">
                <a:ln>
                  <a:noFill/>
                </a:ln>
                <a:solidFill>
                  <a:schemeClr val="tx1"/>
                </a:solidFill>
                <a:effectLst/>
                <a:uLnTx/>
                <a:uFillTx/>
                <a:latin typeface="Arial"/>
                <a:cs typeface="Arial"/>
                <a:sym typeface="Arial"/>
              </a:endParaRPr>
            </a:p>
          </p:txBody>
        </p:sp>
        <p:sp>
          <p:nvSpPr>
            <p:cNvPr id="71" name="Google Shape;296;p2">
              <a:extLst>
                <a:ext uri="{FF2B5EF4-FFF2-40B4-BE49-F238E27FC236}">
                  <a16:creationId xmlns:a16="http://schemas.microsoft.com/office/drawing/2014/main" id="{ECC73A4E-B8E8-8781-C14A-CEA31EF0C0C6}"/>
                </a:ext>
              </a:extLst>
            </p:cNvPr>
            <p:cNvSpPr txBox="1">
              <a:spLocks/>
            </p:cNvSpPr>
            <p:nvPr/>
          </p:nvSpPr>
          <p:spPr>
            <a:xfrm>
              <a:off x="8991156" y="3850643"/>
              <a:ext cx="2293525" cy="10771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0" i="0" u="none" strike="noStrike" kern="0" cap="none" spc="0" normalizeH="0" baseline="0" noProof="0" dirty="0">
                  <a:ln>
                    <a:noFill/>
                  </a:ln>
                  <a:solidFill>
                    <a:schemeClr val="tx1"/>
                  </a:solidFill>
                  <a:effectLst/>
                  <a:uLnTx/>
                  <a:uFillTx/>
                  <a:latin typeface="Arial"/>
                  <a:cs typeface="Arial"/>
                  <a:sym typeface="Arial"/>
                </a:rPr>
                <a:t>Strengthening ground-based monitoring in </a:t>
              </a:r>
              <a:r>
                <a:rPr lang="en-US" dirty="0">
                  <a:solidFill>
                    <a:schemeClr val="tx1"/>
                  </a:solidFill>
                </a:rPr>
                <a:t>undermonitored regions</a:t>
              </a:r>
              <a:endParaRPr kumimoji="0" lang="en-US"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72" name="Google Shape;297;p2">
              <a:extLst>
                <a:ext uri="{FF2B5EF4-FFF2-40B4-BE49-F238E27FC236}">
                  <a16:creationId xmlns:a16="http://schemas.microsoft.com/office/drawing/2014/main" id="{70F8C352-EE88-9431-15BD-3E9E665F13FA}"/>
                </a:ext>
              </a:extLst>
            </p:cNvPr>
            <p:cNvSpPr txBox="1">
              <a:spLocks/>
            </p:cNvSpPr>
            <p:nvPr/>
          </p:nvSpPr>
          <p:spPr>
            <a:xfrm>
              <a:off x="8098318" y="3513905"/>
              <a:ext cx="830131" cy="76944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chemeClr val="tx1"/>
                  </a:solidFill>
                  <a:effectLst/>
                  <a:uLnTx/>
                  <a:uFillTx/>
                  <a:latin typeface="Arial"/>
                  <a:cs typeface="Arial"/>
                  <a:sym typeface="Arial"/>
                </a:rPr>
                <a:t>06</a:t>
              </a:r>
            </a:p>
          </p:txBody>
        </p:sp>
        <p:sp>
          <p:nvSpPr>
            <p:cNvPr id="73" name="Google Shape;299;p2">
              <a:extLst>
                <a:ext uri="{FF2B5EF4-FFF2-40B4-BE49-F238E27FC236}">
                  <a16:creationId xmlns:a16="http://schemas.microsoft.com/office/drawing/2014/main" id="{788CA9D0-005B-F457-ED80-8E13FFF942A2}"/>
                </a:ext>
              </a:extLst>
            </p:cNvPr>
            <p:cNvSpPr txBox="1"/>
            <p:nvPr/>
          </p:nvSpPr>
          <p:spPr>
            <a:xfrm>
              <a:off x="5895777" y="4767291"/>
              <a:ext cx="2537748" cy="713016"/>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FFFFFF"/>
                </a:buClr>
                <a:buSzPts val="1600"/>
                <a:buFontTx/>
                <a:buNone/>
                <a:tabLst/>
                <a:defRPr/>
              </a:pPr>
              <a:r>
                <a:rPr kumimoji="0" lang="en-US" sz="1600" b="1" i="0" u="none" strike="noStrike" kern="0" cap="none" spc="0" normalizeH="0" baseline="0" noProof="0">
                  <a:ln>
                    <a:noFill/>
                  </a:ln>
                  <a:solidFill>
                    <a:schemeClr val="tx1"/>
                  </a:solidFill>
                  <a:effectLst/>
                  <a:uLnTx/>
                  <a:uFillTx/>
                </a:rPr>
                <a:t>SYNEGISTIC BENEFITS</a:t>
              </a:r>
              <a:endParaRPr kumimoji="0" sz="1800" b="0" i="0" u="none" strike="noStrike" kern="0" cap="none" spc="0" normalizeH="0" baseline="0" noProof="0">
                <a:ln>
                  <a:noFill/>
                </a:ln>
                <a:solidFill>
                  <a:schemeClr val="tx1"/>
                </a:solidFill>
                <a:effectLst/>
                <a:uLnTx/>
                <a:uFillTx/>
              </a:endParaRPr>
            </a:p>
            <a:p>
              <a:pPr marL="0" marR="0" lvl="0" indent="0" defTabSz="914400" eaLnBrk="1" fontAlgn="auto" latinLnBrk="0" hangingPunct="1">
                <a:lnSpc>
                  <a:spcPct val="100000"/>
                </a:lnSpc>
                <a:spcBef>
                  <a:spcPts val="1000"/>
                </a:spcBef>
                <a:spcAft>
                  <a:spcPts val="0"/>
                </a:spcAft>
                <a:buClr>
                  <a:srgbClr val="FFFFFF"/>
                </a:buClr>
                <a:buSzPts val="1600"/>
                <a:buFontTx/>
                <a:buNone/>
                <a:tabLst/>
                <a:defRPr/>
              </a:pPr>
              <a:endParaRPr kumimoji="0" sz="1600" b="1" i="0" u="none" strike="noStrike" kern="0" cap="none" spc="0" normalizeH="0" baseline="0" noProof="0">
                <a:ln>
                  <a:noFill/>
                </a:ln>
                <a:solidFill>
                  <a:schemeClr val="tx1"/>
                </a:solidFill>
                <a:effectLst/>
                <a:uLnTx/>
                <a:uFillTx/>
              </a:endParaRPr>
            </a:p>
          </p:txBody>
        </p:sp>
        <p:sp>
          <p:nvSpPr>
            <p:cNvPr id="74" name="Google Shape;300;p2">
              <a:extLst>
                <a:ext uri="{FF2B5EF4-FFF2-40B4-BE49-F238E27FC236}">
                  <a16:creationId xmlns:a16="http://schemas.microsoft.com/office/drawing/2014/main" id="{7A4806A5-104E-177C-D77C-93943C65F52B}"/>
                </a:ext>
              </a:extLst>
            </p:cNvPr>
            <p:cNvSpPr txBox="1"/>
            <p:nvPr/>
          </p:nvSpPr>
          <p:spPr>
            <a:xfrm>
              <a:off x="5982921" y="5016838"/>
              <a:ext cx="2450604" cy="584775"/>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FFFFFF"/>
                </a:buClr>
                <a:buSzPts val="1600"/>
                <a:buFontTx/>
                <a:buNone/>
                <a:tabLst/>
                <a:defRPr/>
              </a:pPr>
              <a:r>
                <a:rPr kumimoji="0" lang="en-US" sz="1600" b="0" i="0" u="none" strike="noStrike" kern="0" cap="none" spc="0" normalizeH="0" baseline="0" noProof="0">
                  <a:ln>
                    <a:noFill/>
                  </a:ln>
                  <a:solidFill>
                    <a:schemeClr val="tx1"/>
                  </a:solidFill>
                  <a:effectLst/>
                  <a:uLnTx/>
                  <a:uFillTx/>
                </a:rPr>
                <a:t>Integrated Observations plus Modeling</a:t>
              </a:r>
              <a:endParaRPr kumimoji="0" sz="1800" b="0" i="0" u="none" strike="noStrike" kern="0" cap="none" spc="0" normalizeH="0" baseline="0" noProof="0">
                <a:ln>
                  <a:noFill/>
                </a:ln>
                <a:solidFill>
                  <a:schemeClr val="tx1"/>
                </a:solidFill>
                <a:effectLst/>
                <a:uLnTx/>
                <a:uFillTx/>
              </a:endParaRPr>
            </a:p>
          </p:txBody>
        </p:sp>
        <p:sp>
          <p:nvSpPr>
            <p:cNvPr id="75" name="Google Shape;301;p2">
              <a:extLst>
                <a:ext uri="{FF2B5EF4-FFF2-40B4-BE49-F238E27FC236}">
                  <a16:creationId xmlns:a16="http://schemas.microsoft.com/office/drawing/2014/main" id="{36A3DFF3-847F-47A6-0B91-BAEED1CA6F07}"/>
                </a:ext>
              </a:extLst>
            </p:cNvPr>
            <p:cNvSpPr txBox="1"/>
            <p:nvPr/>
          </p:nvSpPr>
          <p:spPr>
            <a:xfrm>
              <a:off x="5090083" y="4680100"/>
              <a:ext cx="830131" cy="769441"/>
            </a:xfrm>
            <a:prstGeom prst="rect">
              <a:avLst/>
            </a:prstGeom>
            <a:noFill/>
            <a:ln>
              <a:noFill/>
            </a:ln>
          </p:spPr>
          <p:txBody>
            <a:bodyPr spcFirstLastPara="1" wrap="square" lIns="91425" tIns="45700" rIns="91425" bIns="45700" anchor="t" anchorCtr="0">
              <a:spAutoFit/>
            </a:bodyPr>
            <a:lstStyle/>
            <a:p>
              <a:pPr marL="0" marR="0" lvl="0" indent="0" algn="r" defTabSz="914400" eaLnBrk="1" fontAlgn="auto" latinLnBrk="0" hangingPunct="1">
                <a:lnSpc>
                  <a:spcPct val="100000"/>
                </a:lnSpc>
                <a:spcBef>
                  <a:spcPts val="0"/>
                </a:spcBef>
                <a:spcAft>
                  <a:spcPts val="0"/>
                </a:spcAft>
                <a:buClr>
                  <a:srgbClr val="FFFFFF"/>
                </a:buClr>
                <a:buSzPts val="4400"/>
                <a:buFontTx/>
                <a:buNone/>
                <a:tabLst/>
                <a:defRPr/>
              </a:pPr>
              <a:r>
                <a:rPr kumimoji="0" lang="en-US" sz="4400" b="1" i="0" u="none" strike="noStrike" kern="0" cap="none" spc="0" normalizeH="0" baseline="0" noProof="0">
                  <a:ln>
                    <a:noFill/>
                  </a:ln>
                  <a:solidFill>
                    <a:schemeClr val="tx1"/>
                  </a:solidFill>
                  <a:effectLst/>
                  <a:uLnTx/>
                  <a:uFillTx/>
                </a:rPr>
                <a:t>07</a:t>
              </a:r>
              <a:endParaRPr kumimoji="0" sz="1800" b="0" i="0" u="none" strike="noStrike" kern="0" cap="none" spc="0" normalizeH="0" baseline="0" noProof="0">
                <a:ln>
                  <a:noFill/>
                </a:ln>
                <a:solidFill>
                  <a:schemeClr val="tx1"/>
                </a:solidFill>
                <a:effectLst/>
                <a:uLnTx/>
                <a:uFillTx/>
              </a:endParaRPr>
            </a:p>
          </p:txBody>
        </p:sp>
        <p:sp>
          <p:nvSpPr>
            <p:cNvPr id="76" name="Google Shape;302;p2">
              <a:extLst>
                <a:ext uri="{FF2B5EF4-FFF2-40B4-BE49-F238E27FC236}">
                  <a16:creationId xmlns:a16="http://schemas.microsoft.com/office/drawing/2014/main" id="{EE0CCB13-9891-8F6B-232E-AEFC808066FC}"/>
                </a:ext>
              </a:extLst>
            </p:cNvPr>
            <p:cNvSpPr txBox="1"/>
            <p:nvPr/>
          </p:nvSpPr>
          <p:spPr>
            <a:xfrm>
              <a:off x="9143557" y="4876620"/>
              <a:ext cx="2080076" cy="959197"/>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FFFFFF"/>
                </a:buClr>
                <a:buSzPts val="1600"/>
                <a:buFontTx/>
                <a:buNone/>
                <a:tabLst/>
                <a:defRPr/>
              </a:pPr>
              <a:r>
                <a:rPr kumimoji="0" lang="en-US" sz="1600" b="1" i="0" u="none" strike="noStrike" kern="0" cap="none" spc="0" normalizeH="0" baseline="0" noProof="0">
                  <a:ln>
                    <a:noFill/>
                  </a:ln>
                  <a:solidFill>
                    <a:schemeClr val="tx1"/>
                  </a:solidFill>
                  <a:effectLst/>
                  <a:uLnTx/>
                  <a:uFillTx/>
                </a:rPr>
                <a:t>A CALL TO ACTION</a:t>
              </a:r>
              <a:endParaRPr kumimoji="0" sz="1800" b="0" i="0" u="none" strike="noStrike" kern="0" cap="none" spc="0" normalizeH="0" baseline="0" noProof="0">
                <a:ln>
                  <a:noFill/>
                </a:ln>
                <a:solidFill>
                  <a:schemeClr val="tx1"/>
                </a:solidFill>
                <a:effectLst/>
                <a:uLnTx/>
                <a:uFillTx/>
              </a:endParaRPr>
            </a:p>
            <a:p>
              <a:pPr marL="0" marR="0" lvl="0" indent="0" defTabSz="914400" eaLnBrk="1" fontAlgn="auto" latinLnBrk="0" hangingPunct="1">
                <a:lnSpc>
                  <a:spcPct val="100000"/>
                </a:lnSpc>
                <a:spcBef>
                  <a:spcPts val="1000"/>
                </a:spcBef>
                <a:spcAft>
                  <a:spcPts val="0"/>
                </a:spcAft>
                <a:buClr>
                  <a:srgbClr val="FFFFFF"/>
                </a:buClr>
                <a:buSzPts val="1600"/>
                <a:buFontTx/>
                <a:buNone/>
                <a:tabLst/>
                <a:defRPr/>
              </a:pPr>
              <a:endParaRPr kumimoji="0" sz="1600" b="1" i="0" u="none" strike="noStrike" kern="0" cap="none" spc="0" normalizeH="0" baseline="0" noProof="0">
                <a:ln>
                  <a:noFill/>
                </a:ln>
                <a:solidFill>
                  <a:schemeClr val="tx1"/>
                </a:solidFill>
                <a:effectLst/>
                <a:uLnTx/>
                <a:uFillTx/>
              </a:endParaRPr>
            </a:p>
          </p:txBody>
        </p:sp>
        <p:sp>
          <p:nvSpPr>
            <p:cNvPr id="77" name="Google Shape;303;p2">
              <a:extLst>
                <a:ext uri="{FF2B5EF4-FFF2-40B4-BE49-F238E27FC236}">
                  <a16:creationId xmlns:a16="http://schemas.microsoft.com/office/drawing/2014/main" id="{0AA13988-7360-6A5E-2D5E-AD6BEE780498}"/>
                </a:ext>
              </a:extLst>
            </p:cNvPr>
            <p:cNvSpPr txBox="1"/>
            <p:nvPr/>
          </p:nvSpPr>
          <p:spPr>
            <a:xfrm>
              <a:off x="9080849" y="5437334"/>
              <a:ext cx="2293525" cy="830997"/>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FFFFFF"/>
                </a:buClr>
                <a:buSzPts val="1600"/>
                <a:buFontTx/>
                <a:buNone/>
                <a:tabLst/>
                <a:defRPr/>
              </a:pPr>
              <a:r>
                <a:rPr kumimoji="0" lang="en-US" sz="1600" b="0" i="0" u="none" strike="noStrike" kern="0" cap="none" spc="0" normalizeH="0" baseline="0" noProof="0" dirty="0">
                  <a:ln>
                    <a:noFill/>
                  </a:ln>
                  <a:solidFill>
                    <a:schemeClr val="tx1"/>
                  </a:solidFill>
                  <a:effectLst/>
                  <a:uLnTx/>
                  <a:uFillTx/>
                </a:rPr>
                <a:t>Case for improved atmos. composition observations</a:t>
              </a:r>
              <a:endParaRPr kumimoji="0" sz="1800" b="0" i="0" u="none" strike="noStrike" kern="0" cap="none" spc="0" normalizeH="0" baseline="0" noProof="0" dirty="0">
                <a:ln>
                  <a:noFill/>
                </a:ln>
                <a:solidFill>
                  <a:schemeClr val="tx1"/>
                </a:solidFill>
                <a:effectLst/>
                <a:uLnTx/>
                <a:uFillTx/>
              </a:endParaRPr>
            </a:p>
          </p:txBody>
        </p:sp>
        <p:sp>
          <p:nvSpPr>
            <p:cNvPr id="78" name="Google Shape;304;p2">
              <a:extLst>
                <a:ext uri="{FF2B5EF4-FFF2-40B4-BE49-F238E27FC236}">
                  <a16:creationId xmlns:a16="http://schemas.microsoft.com/office/drawing/2014/main" id="{ADF27575-9768-0612-54E5-14CE47781BF4}"/>
                </a:ext>
              </a:extLst>
            </p:cNvPr>
            <p:cNvSpPr txBox="1"/>
            <p:nvPr/>
          </p:nvSpPr>
          <p:spPr>
            <a:xfrm>
              <a:off x="8250718" y="4789429"/>
              <a:ext cx="830131" cy="769441"/>
            </a:xfrm>
            <a:prstGeom prst="rect">
              <a:avLst/>
            </a:prstGeom>
            <a:noFill/>
            <a:ln>
              <a:noFill/>
            </a:ln>
          </p:spPr>
          <p:txBody>
            <a:bodyPr spcFirstLastPara="1" wrap="square" lIns="91425" tIns="45700" rIns="91425" bIns="45700" anchor="t" anchorCtr="0">
              <a:spAutoFit/>
            </a:bodyPr>
            <a:lstStyle/>
            <a:p>
              <a:pPr marL="0" marR="0" lvl="0" indent="0" algn="r" defTabSz="914400" eaLnBrk="1" fontAlgn="auto" latinLnBrk="0" hangingPunct="1">
                <a:lnSpc>
                  <a:spcPct val="100000"/>
                </a:lnSpc>
                <a:spcBef>
                  <a:spcPts val="0"/>
                </a:spcBef>
                <a:spcAft>
                  <a:spcPts val="0"/>
                </a:spcAft>
                <a:buClr>
                  <a:srgbClr val="FFFFFF"/>
                </a:buClr>
                <a:buSzPts val="4400"/>
                <a:buFontTx/>
                <a:buNone/>
                <a:tabLst/>
                <a:defRPr/>
              </a:pPr>
              <a:r>
                <a:rPr kumimoji="0" lang="en-US" sz="4400" b="1" i="0" u="none" strike="noStrike" kern="0" cap="none" spc="0" normalizeH="0" baseline="0" noProof="0">
                  <a:ln>
                    <a:noFill/>
                  </a:ln>
                  <a:solidFill>
                    <a:schemeClr val="tx1"/>
                  </a:solidFill>
                  <a:effectLst/>
                  <a:uLnTx/>
                  <a:uFillTx/>
                </a:rPr>
                <a:t>08</a:t>
              </a:r>
              <a:endParaRPr kumimoji="0" sz="1800" b="0" i="0" u="none" strike="noStrike" kern="0" cap="none" spc="0" normalizeH="0" baseline="0" noProof="0">
                <a:ln>
                  <a:noFill/>
                </a:ln>
                <a:solidFill>
                  <a:schemeClr val="tx1"/>
                </a:solidFill>
                <a:effectLst/>
                <a:uLnTx/>
                <a:uFillTx/>
              </a:endParaRPr>
            </a:p>
          </p:txBody>
        </p:sp>
      </p:grpSp>
    </p:spTree>
    <p:extLst>
      <p:ext uri="{BB962C8B-B14F-4D97-AF65-F5344CB8AC3E}">
        <p14:creationId xmlns:p14="http://schemas.microsoft.com/office/powerpoint/2010/main" val="317747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6D3A-3648-B3A0-BE96-CB2DF59AEECE}"/>
              </a:ext>
            </a:extLst>
          </p:cNvPr>
          <p:cNvSpPr>
            <a:spLocks noGrp="1"/>
          </p:cNvSpPr>
          <p:nvPr>
            <p:ph type="title"/>
          </p:nvPr>
        </p:nvSpPr>
        <p:spPr/>
        <p:txBody>
          <a:bodyPr/>
          <a:lstStyle/>
          <a:p>
            <a:r>
              <a:rPr lang="en-US" sz="3200" dirty="0"/>
              <a:t>Inclined Geosynchronous Orbits (IGOs) </a:t>
            </a:r>
            <a:br>
              <a:rPr lang="en-US" sz="3200" dirty="0"/>
            </a:br>
            <a:br>
              <a:rPr lang="en-US" sz="3200" dirty="0"/>
            </a:br>
            <a:endParaRPr lang="en-US" sz="3200" dirty="0"/>
          </a:p>
        </p:txBody>
      </p:sp>
      <p:pic>
        <p:nvPicPr>
          <p:cNvPr id="4" name="image12.png">
            <a:extLst>
              <a:ext uri="{FF2B5EF4-FFF2-40B4-BE49-F238E27FC236}">
                <a16:creationId xmlns:a16="http://schemas.microsoft.com/office/drawing/2014/main" id="{6A63AD3F-43FF-BFB4-5097-34F66AE83367}"/>
              </a:ext>
            </a:extLst>
          </p:cNvPr>
          <p:cNvPicPr>
            <a:picLocks noChangeAspect="1"/>
          </p:cNvPicPr>
          <p:nvPr/>
        </p:nvPicPr>
        <p:blipFill>
          <a:blip r:embed="rId2"/>
          <a:srcRect t="4516"/>
          <a:stretch>
            <a:fillRect/>
          </a:stretch>
        </p:blipFill>
        <p:spPr>
          <a:xfrm>
            <a:off x="176048" y="1142386"/>
            <a:ext cx="11078718" cy="5142592"/>
          </a:xfrm>
          <a:prstGeom prst="rect">
            <a:avLst/>
          </a:prstGeom>
          <a:ln/>
        </p:spPr>
      </p:pic>
      <p:sp>
        <p:nvSpPr>
          <p:cNvPr id="5" name="TextBox 4">
            <a:extLst>
              <a:ext uri="{FF2B5EF4-FFF2-40B4-BE49-F238E27FC236}">
                <a16:creationId xmlns:a16="http://schemas.microsoft.com/office/drawing/2014/main" id="{85329B3C-224E-ACA2-5998-A4C307FADB4A}"/>
              </a:ext>
            </a:extLst>
          </p:cNvPr>
          <p:cNvSpPr txBox="1"/>
          <p:nvPr/>
        </p:nvSpPr>
        <p:spPr>
          <a:xfrm>
            <a:off x="176048" y="5483060"/>
            <a:ext cx="6255608" cy="923330"/>
          </a:xfrm>
          <a:prstGeom prst="rect">
            <a:avLst/>
          </a:prstGeom>
          <a:noFill/>
        </p:spPr>
        <p:txBody>
          <a:bodyPr wrap="square">
            <a:spAutoFit/>
          </a:bodyPr>
          <a:lstStyle/>
          <a:p>
            <a:r>
              <a:rPr lang="en-US" sz="1800" b="0" i="0" u="none" strike="noStrike" cap="none" dirty="0">
                <a:solidFill>
                  <a:schemeClr val="dk1"/>
                </a:solidFill>
                <a:effectLst/>
                <a:latin typeface="Montserrat" pitchFamily="2" charset="77"/>
                <a:ea typeface="Calibri"/>
                <a:cs typeface="Lao MN" pitchFamily="2" charset="0"/>
                <a:sym typeface="Calibri"/>
              </a:rPr>
              <a:t>ECCC has proposed the use of Inclined Geosynchronous Orbits (IGOs) to observe under monitored regions in the </a:t>
            </a:r>
            <a:r>
              <a:rPr lang="en-US" sz="1800" dirty="0">
                <a:solidFill>
                  <a:schemeClr val="dk1"/>
                </a:solidFill>
                <a:latin typeface="Montserrat" pitchFamily="2" charset="77"/>
                <a:ea typeface="Calibri"/>
                <a:cs typeface="Lao MN" pitchFamily="2" charset="0"/>
                <a:sym typeface="Calibri"/>
              </a:rPr>
              <a:t>N</a:t>
            </a:r>
            <a:r>
              <a:rPr lang="en-US" sz="1800" b="0" i="0" u="none" strike="noStrike" cap="none" dirty="0">
                <a:solidFill>
                  <a:schemeClr val="dk1"/>
                </a:solidFill>
                <a:effectLst/>
                <a:latin typeface="Montserrat" pitchFamily="2" charset="77"/>
                <a:ea typeface="Calibri"/>
                <a:cs typeface="Lao MN" pitchFamily="2" charset="0"/>
                <a:sym typeface="Calibri"/>
              </a:rPr>
              <a:t>orthern Hemisphere</a:t>
            </a:r>
            <a:endParaRPr lang="en-US" sz="1800" dirty="0">
              <a:latin typeface="Montserrat" pitchFamily="2" charset="77"/>
              <a:cs typeface="Lao MN" pitchFamily="2" charset="0"/>
            </a:endParaRPr>
          </a:p>
        </p:txBody>
      </p:sp>
    </p:spTree>
    <p:extLst>
      <p:ext uri="{BB962C8B-B14F-4D97-AF65-F5344CB8AC3E}">
        <p14:creationId xmlns:p14="http://schemas.microsoft.com/office/powerpoint/2010/main" val="113958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3FA08-0887-33E9-F270-A77BDAF3FAC0}"/>
              </a:ext>
            </a:extLst>
          </p:cNvPr>
          <p:cNvSpPr>
            <a:spLocks noGrp="1"/>
          </p:cNvSpPr>
          <p:nvPr>
            <p:ph type="body" idx="1"/>
          </p:nvPr>
        </p:nvSpPr>
        <p:spPr/>
        <p:txBody>
          <a:bodyPr/>
          <a:lstStyle/>
          <a:p>
            <a:pPr marL="50800" indent="0">
              <a:buNone/>
            </a:pPr>
            <a:r>
              <a:rPr lang="en-US" sz="2200" dirty="0"/>
              <a:t>In 2024, the CEOS Atmospheric Composition Virtual Constellation (AC-VC) commissioned a team to work on a White Paper that calls for global coverage of air quality and greenhouse gas observations and complements the current virtual constellation of GEMS, TEMPO and Sentinel 4</a:t>
            </a:r>
          </a:p>
        </p:txBody>
      </p:sp>
      <p:sp>
        <p:nvSpPr>
          <p:cNvPr id="3" name="Text Placeholder 2">
            <a:extLst>
              <a:ext uri="{FF2B5EF4-FFF2-40B4-BE49-F238E27FC236}">
                <a16:creationId xmlns:a16="http://schemas.microsoft.com/office/drawing/2014/main" id="{3C4214A1-06CA-6FAE-ED8E-025170B3CB2C}"/>
              </a:ext>
            </a:extLst>
          </p:cNvPr>
          <p:cNvSpPr>
            <a:spLocks noGrp="1"/>
          </p:cNvSpPr>
          <p:nvPr>
            <p:ph type="body" idx="2"/>
          </p:nvPr>
        </p:nvSpPr>
        <p:spPr>
          <a:xfrm>
            <a:off x="6177698" y="1909587"/>
            <a:ext cx="5509008" cy="3848153"/>
          </a:xfrm>
        </p:spPr>
        <p:txBody>
          <a:bodyPr/>
          <a:lstStyle/>
          <a:p>
            <a:pPr marL="50800" indent="0">
              <a:buNone/>
            </a:pPr>
            <a:r>
              <a:rPr lang="en-US" sz="2200" dirty="0"/>
              <a:t>A small team has been meeting bi-weekly to develop this white paper. It  presented the initial plan to the CEOS Strategic Implementation Team (SIT) at its October 2025 Meeting.  </a:t>
            </a:r>
          </a:p>
          <a:p>
            <a:pPr marL="50800" indent="0">
              <a:buNone/>
            </a:pPr>
            <a:endParaRPr lang="en-US" sz="2200" dirty="0"/>
          </a:p>
        </p:txBody>
      </p:sp>
      <p:sp>
        <p:nvSpPr>
          <p:cNvPr id="4" name="Title 3">
            <a:extLst>
              <a:ext uri="{FF2B5EF4-FFF2-40B4-BE49-F238E27FC236}">
                <a16:creationId xmlns:a16="http://schemas.microsoft.com/office/drawing/2014/main" id="{A9BDE760-1665-8433-9BF9-6FA01204CC35}"/>
              </a:ext>
            </a:extLst>
          </p:cNvPr>
          <p:cNvSpPr>
            <a:spLocks noGrp="1"/>
          </p:cNvSpPr>
          <p:nvPr>
            <p:ph type="title"/>
          </p:nvPr>
        </p:nvSpPr>
        <p:spPr/>
        <p:txBody>
          <a:bodyPr/>
          <a:lstStyle/>
          <a:p>
            <a:r>
              <a:rPr lang="en-US" sz="2400" dirty="0"/>
              <a:t>Expanding Geostationary Atmospheric Composition Satellite Constellation: Towards Global Coverage  </a:t>
            </a:r>
            <a:br>
              <a:rPr lang="en-US" sz="2400" dirty="0"/>
            </a:br>
            <a:br>
              <a:rPr lang="en-US" sz="2400" dirty="0"/>
            </a:br>
            <a:endParaRPr lang="en-US" sz="2400" dirty="0"/>
          </a:p>
        </p:txBody>
      </p:sp>
    </p:spTree>
    <p:extLst>
      <p:ext uri="{BB962C8B-B14F-4D97-AF65-F5344CB8AC3E}">
        <p14:creationId xmlns:p14="http://schemas.microsoft.com/office/powerpoint/2010/main" val="112895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AB4EE-6184-54D2-6685-CCF47410182F}"/>
              </a:ext>
            </a:extLst>
          </p:cNvPr>
          <p:cNvSpPr>
            <a:spLocks noGrp="1"/>
          </p:cNvSpPr>
          <p:nvPr>
            <p:ph type="body" idx="1"/>
          </p:nvPr>
        </p:nvSpPr>
        <p:spPr>
          <a:xfrm>
            <a:off x="348300" y="1168132"/>
            <a:ext cx="11495400" cy="4968392"/>
          </a:xfrm>
        </p:spPr>
        <p:txBody>
          <a:bodyPr numCol="2"/>
          <a:lstStyle/>
          <a:p>
            <a:pPr marL="0" indent="0">
              <a:spcBef>
                <a:spcPts val="0"/>
              </a:spcBef>
              <a:buNone/>
            </a:pPr>
            <a:r>
              <a:rPr lang="en-US" sz="2200" dirty="0">
                <a:solidFill>
                  <a:schemeClr val="tx1"/>
                </a:solidFill>
                <a:latin typeface="Montserrat" pitchFamily="2" charset="77"/>
                <a:ea typeface="Arial"/>
                <a:cs typeface="Arial"/>
                <a:sym typeface="Arial"/>
              </a:rPr>
              <a:t>Ali Omar, Emma Knowland, Jonathan Hickman, Barry Lefer, </a:t>
            </a:r>
            <a:r>
              <a:rPr lang="en-US" sz="2200" b="1" dirty="0">
                <a:solidFill>
                  <a:schemeClr val="tx1"/>
                </a:solidFill>
                <a:latin typeface="Montserrat" pitchFamily="2" charset="77"/>
              </a:rPr>
              <a:t>NASA</a:t>
            </a:r>
          </a:p>
          <a:p>
            <a:pPr marL="0" indent="0">
              <a:spcBef>
                <a:spcPts val="0"/>
              </a:spcBef>
              <a:buNone/>
            </a:pPr>
            <a:r>
              <a:rPr lang="en-US" sz="2200" dirty="0">
                <a:solidFill>
                  <a:schemeClr val="tx1"/>
                </a:solidFill>
                <a:latin typeface="Montserrat" pitchFamily="2" charset="77"/>
              </a:rPr>
              <a:t>Shobha </a:t>
            </a:r>
            <a:r>
              <a:rPr lang="en-US" sz="2200" dirty="0" err="1">
                <a:solidFill>
                  <a:schemeClr val="tx1"/>
                </a:solidFill>
                <a:latin typeface="Montserrat" pitchFamily="2" charset="77"/>
              </a:rPr>
              <a:t>Kondragunta</a:t>
            </a:r>
            <a:r>
              <a:rPr lang="en-US" sz="2200" baseline="30000" dirty="0">
                <a:solidFill>
                  <a:schemeClr val="tx1"/>
                </a:solidFill>
                <a:latin typeface="Montserrat" pitchFamily="2" charset="77"/>
              </a:rPr>
              <a:t>⭐︎</a:t>
            </a:r>
            <a:r>
              <a:rPr lang="en-US" sz="2200" dirty="0">
                <a:solidFill>
                  <a:schemeClr val="tx1"/>
                </a:solidFill>
                <a:latin typeface="Montserrat" pitchFamily="2" charset="77"/>
              </a:rPr>
              <a:t>, Owen Cooper, </a:t>
            </a:r>
            <a:r>
              <a:rPr lang="en-US" sz="2200" b="1" dirty="0">
                <a:solidFill>
                  <a:schemeClr val="tx1"/>
                </a:solidFill>
                <a:latin typeface="Montserrat" pitchFamily="2" charset="77"/>
              </a:rPr>
              <a:t>NOAA</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Pieternel Levelt</a:t>
            </a:r>
            <a:r>
              <a:rPr lang="en-US" sz="2200" dirty="0">
                <a:solidFill>
                  <a:schemeClr val="tx1"/>
                </a:solidFill>
                <a:latin typeface="Montserrat" pitchFamily="2" charset="77"/>
              </a:rPr>
              <a:t> </a:t>
            </a:r>
            <a:r>
              <a:rPr lang="en-US" sz="2200" baseline="30000" dirty="0">
                <a:solidFill>
                  <a:schemeClr val="tx1"/>
                </a:solidFill>
                <a:latin typeface="Montserrat" pitchFamily="2" charset="77"/>
              </a:rPr>
              <a:t>⭐︎</a:t>
            </a:r>
            <a:r>
              <a:rPr lang="en-US" sz="2200" dirty="0">
                <a:solidFill>
                  <a:schemeClr val="tx1"/>
                </a:solidFill>
                <a:latin typeface="Montserrat" pitchFamily="2" charset="77"/>
                <a:ea typeface="Arial"/>
                <a:cs typeface="Arial"/>
                <a:sym typeface="Arial"/>
              </a:rPr>
              <a:t>, </a:t>
            </a:r>
            <a:r>
              <a:rPr lang="en-US" sz="2200" b="1" dirty="0">
                <a:solidFill>
                  <a:schemeClr val="tx1"/>
                </a:solidFill>
                <a:latin typeface="Montserrat" pitchFamily="2" charset="77"/>
              </a:rPr>
              <a:t> NSF NCAR, KNMI,  TU Delft</a:t>
            </a:r>
            <a:endParaRPr lang="en-US" sz="2200" b="1" dirty="0">
              <a:solidFill>
                <a:schemeClr val="tx1"/>
              </a:solidFill>
              <a:highlight>
                <a:srgbClr val="FFFFFF"/>
              </a:highlight>
              <a:latin typeface="Montserrat" pitchFamily="2" charset="77"/>
            </a:endParaRPr>
          </a:p>
          <a:p>
            <a:pPr marL="0" indent="0">
              <a:spcBef>
                <a:spcPts val="400"/>
              </a:spcBef>
              <a:buNone/>
            </a:pPr>
            <a:r>
              <a:rPr lang="en-US" sz="2200" dirty="0">
                <a:solidFill>
                  <a:srgbClr val="00B050"/>
                </a:solidFill>
                <a:highlight>
                  <a:srgbClr val="FFFFFF"/>
                </a:highlight>
                <a:latin typeface="Montserrat" pitchFamily="2" charset="77"/>
              </a:rPr>
              <a:t>Shima Shams, </a:t>
            </a:r>
            <a:r>
              <a:rPr lang="en-US" sz="2200" dirty="0">
                <a:solidFill>
                  <a:schemeClr val="tx1"/>
                </a:solidFill>
                <a:highlight>
                  <a:srgbClr val="FFFFFF"/>
                </a:highlight>
                <a:latin typeface="Montserrat" pitchFamily="2" charset="77"/>
              </a:rPr>
              <a:t>Helen Worden, James Hannigan, </a:t>
            </a:r>
            <a:r>
              <a:rPr lang="en-US" sz="2200" b="1" dirty="0">
                <a:solidFill>
                  <a:schemeClr val="tx1"/>
                </a:solidFill>
                <a:highlight>
                  <a:srgbClr val="FFFFFF"/>
                </a:highlight>
                <a:latin typeface="Montserrat" pitchFamily="2" charset="77"/>
              </a:rPr>
              <a:t>NSF NCAR</a:t>
            </a:r>
          </a:p>
          <a:p>
            <a:pPr marL="0" lvl="0" indent="0">
              <a:spcBef>
                <a:spcPts val="400"/>
              </a:spcBef>
              <a:buNone/>
            </a:pPr>
            <a:r>
              <a:rPr lang="en-US" sz="2200" dirty="0">
                <a:solidFill>
                  <a:schemeClr val="tx1"/>
                </a:solidFill>
                <a:latin typeface="Montserrat" pitchFamily="2" charset="77"/>
              </a:rPr>
              <a:t>Arlindo DaSilva, </a:t>
            </a:r>
            <a:r>
              <a:rPr lang="en-US" sz="2200" b="1" dirty="0">
                <a:solidFill>
                  <a:schemeClr val="tx1"/>
                </a:solidFill>
                <a:latin typeface="Montserrat" pitchFamily="2" charset="77"/>
              </a:rPr>
              <a:t>NASA Emeritus</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Sheldon Drobot, Dennis Nicks, </a:t>
            </a:r>
            <a:r>
              <a:rPr lang="en-US" sz="2200" b="1" dirty="0">
                <a:solidFill>
                  <a:schemeClr val="tx1"/>
                </a:solidFill>
                <a:latin typeface="Montserrat" pitchFamily="2" charset="77"/>
                <a:ea typeface="Arial"/>
                <a:cs typeface="Arial"/>
                <a:sym typeface="Arial"/>
              </a:rPr>
              <a:t>BAE</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Raid M Suleiman, Xiong Liu, </a:t>
            </a:r>
            <a:r>
              <a:rPr lang="en-US" sz="2200" b="1" dirty="0" err="1">
                <a:solidFill>
                  <a:schemeClr val="tx1"/>
                </a:solidFill>
                <a:latin typeface="Montserrat" pitchFamily="2" charset="77"/>
              </a:rPr>
              <a:t>CfA</a:t>
            </a:r>
            <a:r>
              <a:rPr lang="en-US" sz="2200" b="1" dirty="0">
                <a:solidFill>
                  <a:schemeClr val="tx1"/>
                </a:solidFill>
                <a:latin typeface="Montserrat" pitchFamily="2" charset="77"/>
              </a:rPr>
              <a:t> |  Harvard &amp; Smithsonian </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Omar Emam, </a:t>
            </a:r>
            <a:r>
              <a:rPr lang="en-US" sz="2200" b="1" dirty="0" err="1">
                <a:solidFill>
                  <a:schemeClr val="tx1"/>
                </a:solidFill>
                <a:latin typeface="Montserrat" pitchFamily="2" charset="77"/>
                <a:ea typeface="Arial"/>
                <a:cs typeface="Arial"/>
                <a:sym typeface="Arial"/>
              </a:rPr>
              <a:t>Intopass</a:t>
            </a:r>
            <a:r>
              <a:rPr lang="en-US" sz="2200" b="1" dirty="0">
                <a:solidFill>
                  <a:schemeClr val="tx1"/>
                </a:solidFill>
                <a:latin typeface="Montserrat" pitchFamily="2" charset="77"/>
                <a:ea typeface="Arial"/>
                <a:cs typeface="Arial"/>
                <a:sym typeface="Arial"/>
              </a:rPr>
              <a:t>, UK</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rPr>
              <a:t>Ray Nassar, Chris </a:t>
            </a:r>
            <a:r>
              <a:rPr lang="en-US" sz="2200" dirty="0" err="1">
                <a:solidFill>
                  <a:schemeClr val="tx1"/>
                </a:solidFill>
                <a:latin typeface="Montserrat" pitchFamily="2" charset="77"/>
              </a:rPr>
              <a:t>Sioris</a:t>
            </a:r>
            <a:r>
              <a:rPr lang="en-US" sz="2200" dirty="0">
                <a:solidFill>
                  <a:schemeClr val="tx1"/>
                </a:solidFill>
                <a:latin typeface="Montserrat" pitchFamily="2" charset="77"/>
              </a:rPr>
              <a:t>, </a:t>
            </a:r>
            <a:r>
              <a:rPr lang="en-US" sz="2200" b="1" dirty="0">
                <a:solidFill>
                  <a:schemeClr val="tx1"/>
                </a:solidFill>
                <a:latin typeface="Montserrat" pitchFamily="2" charset="77"/>
              </a:rPr>
              <a:t>ECCC</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rPr>
              <a:t>Dominika </a:t>
            </a:r>
            <a:r>
              <a:rPr lang="en-US" sz="2200" dirty="0" err="1">
                <a:solidFill>
                  <a:schemeClr val="tx1"/>
                </a:solidFill>
                <a:latin typeface="Montserrat" pitchFamily="2" charset="77"/>
              </a:rPr>
              <a:t>Czyzewska</a:t>
            </a:r>
            <a:r>
              <a:rPr lang="en-US" sz="2200" dirty="0">
                <a:solidFill>
                  <a:schemeClr val="tx1"/>
                </a:solidFill>
                <a:latin typeface="Montserrat" pitchFamily="2" charset="77"/>
              </a:rPr>
              <a:t>, </a:t>
            </a:r>
            <a:r>
              <a:rPr lang="en-US" sz="2200" b="1" dirty="0">
                <a:solidFill>
                  <a:schemeClr val="tx1"/>
                </a:solidFill>
                <a:latin typeface="Montserrat" pitchFamily="2" charset="77"/>
              </a:rPr>
              <a:t>EUMETSAT</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Ben </a:t>
            </a:r>
            <a:r>
              <a:rPr lang="en-US" sz="2200" dirty="0" err="1">
                <a:solidFill>
                  <a:schemeClr val="tx1"/>
                </a:solidFill>
                <a:latin typeface="Montserrat" pitchFamily="2" charset="77"/>
                <a:ea typeface="Arial"/>
                <a:cs typeface="Arial"/>
                <a:sym typeface="Arial"/>
              </a:rPr>
              <a:t>Veihelmann</a:t>
            </a:r>
            <a:r>
              <a:rPr lang="en-US" sz="2200" dirty="0">
                <a:solidFill>
                  <a:schemeClr val="tx1"/>
                </a:solidFill>
                <a:latin typeface="Montserrat" pitchFamily="2" charset="77"/>
                <a:ea typeface="Arial"/>
                <a:cs typeface="Arial"/>
                <a:sym typeface="Arial"/>
              </a:rPr>
              <a:t>, </a:t>
            </a:r>
            <a:r>
              <a:rPr lang="en-US" sz="2200" b="1" dirty="0">
                <a:solidFill>
                  <a:schemeClr val="tx1"/>
                </a:solidFill>
                <a:latin typeface="Montserrat" pitchFamily="2" charset="77"/>
                <a:ea typeface="Arial"/>
                <a:cs typeface="Arial"/>
                <a:sym typeface="Arial"/>
              </a:rPr>
              <a:t>ESA, the Netherlands</a:t>
            </a:r>
            <a:endParaRPr lang="en-US" sz="2200" b="1" dirty="0">
              <a:solidFill>
                <a:schemeClr val="tx1"/>
              </a:solidFill>
              <a:latin typeface="Montserrat" pitchFamily="2" charset="77"/>
            </a:endParaRP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Paulo </a:t>
            </a:r>
            <a:r>
              <a:rPr lang="en-US" sz="2200" dirty="0" err="1">
                <a:solidFill>
                  <a:schemeClr val="tx1"/>
                </a:solidFill>
                <a:latin typeface="Montserrat" pitchFamily="2" charset="77"/>
                <a:ea typeface="Arial"/>
                <a:cs typeface="Arial"/>
                <a:sym typeface="Arial"/>
              </a:rPr>
              <a:t>Artaxo</a:t>
            </a:r>
            <a:r>
              <a:rPr lang="en-US" sz="2200" dirty="0">
                <a:solidFill>
                  <a:schemeClr val="tx1"/>
                </a:solidFill>
                <a:latin typeface="Montserrat" pitchFamily="2" charset="77"/>
                <a:ea typeface="Arial"/>
                <a:cs typeface="Arial"/>
                <a:sym typeface="Arial"/>
              </a:rPr>
              <a:t>, </a:t>
            </a:r>
            <a:r>
              <a:rPr lang="en-US" sz="2200" b="1" dirty="0">
                <a:solidFill>
                  <a:schemeClr val="tx1"/>
                </a:solidFill>
                <a:latin typeface="Montserrat" pitchFamily="2" charset="77"/>
                <a:ea typeface="Arial"/>
                <a:cs typeface="Arial"/>
                <a:sym typeface="Arial"/>
              </a:rPr>
              <a:t>University of Sao Paulo, Brazil</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rPr>
              <a:t>Betsy Farris, </a:t>
            </a:r>
            <a:r>
              <a:rPr lang="en-US" sz="2200" b="1" dirty="0">
                <a:solidFill>
                  <a:schemeClr val="tx1"/>
                </a:solidFill>
                <a:latin typeface="Montserrat" pitchFamily="2" charset="77"/>
              </a:rPr>
              <a:t>University of Colorado, Boulder</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rPr>
              <a:t>Sara Basart, </a:t>
            </a:r>
            <a:r>
              <a:rPr lang="en-US" sz="2200" b="1" dirty="0">
                <a:solidFill>
                  <a:schemeClr val="tx1"/>
                </a:solidFill>
                <a:latin typeface="Montserrat" pitchFamily="2" charset="77"/>
              </a:rPr>
              <a:t>WMO, Geneva</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rPr>
              <a:t>Ana Andries, </a:t>
            </a:r>
            <a:r>
              <a:rPr lang="en-US" sz="2200" b="1" dirty="0">
                <a:solidFill>
                  <a:schemeClr val="tx1"/>
                </a:solidFill>
                <a:latin typeface="Montserrat" pitchFamily="2" charset="77"/>
              </a:rPr>
              <a:t>Surrey University, UK</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ea typeface="Arial"/>
                <a:cs typeface="Arial"/>
                <a:sym typeface="Arial"/>
              </a:rPr>
              <a:t>Jun Wang, </a:t>
            </a:r>
            <a:r>
              <a:rPr lang="en-US" sz="2200" b="1" dirty="0">
                <a:solidFill>
                  <a:schemeClr val="tx1"/>
                </a:solidFill>
                <a:latin typeface="Montserrat" pitchFamily="2" charset="77"/>
                <a:ea typeface="Arial"/>
                <a:cs typeface="Arial"/>
                <a:sym typeface="Arial"/>
              </a:rPr>
              <a:t>University of Iowa</a:t>
            </a:r>
          </a:p>
          <a:p>
            <a:pPr marL="0" lvl="0" indent="0">
              <a:lnSpc>
                <a:spcPct val="100000"/>
              </a:lnSpc>
              <a:spcBef>
                <a:spcPts val="400"/>
              </a:spcBef>
              <a:buClr>
                <a:schemeClr val="lt1"/>
              </a:buClr>
              <a:buSzPts val="1800"/>
              <a:buNone/>
            </a:pPr>
            <a:r>
              <a:rPr lang="en-US" sz="2200" dirty="0">
                <a:solidFill>
                  <a:schemeClr val="tx1"/>
                </a:solidFill>
                <a:latin typeface="Montserrat" pitchFamily="2" charset="77"/>
              </a:rPr>
              <a:t>Dylan Millet, </a:t>
            </a:r>
            <a:r>
              <a:rPr lang="en-US" sz="2200" b="1" dirty="0">
                <a:solidFill>
                  <a:schemeClr val="tx1"/>
                </a:solidFill>
                <a:latin typeface="Montserrat" pitchFamily="2" charset="77"/>
              </a:rPr>
              <a:t>University of Minnesota, Twin Cities</a:t>
            </a:r>
            <a:endParaRPr lang="en-US" sz="2200" b="1" dirty="0">
              <a:solidFill>
                <a:schemeClr val="tx1"/>
              </a:solidFill>
              <a:latin typeface="Montserrat" pitchFamily="2" charset="77"/>
              <a:ea typeface="Arial"/>
              <a:cs typeface="Arial"/>
              <a:sym typeface="Arial"/>
            </a:endParaRPr>
          </a:p>
          <a:p>
            <a:pPr marL="50800" indent="0">
              <a:buNone/>
            </a:pPr>
            <a:r>
              <a:rPr lang="en-US" sz="2000" b="1" dirty="0">
                <a:solidFill>
                  <a:schemeClr val="tx1"/>
                </a:solidFill>
                <a:latin typeface="Montserrat" pitchFamily="2" charset="77"/>
              </a:rPr>
              <a:t>⭐White Paper Co-Leads</a:t>
            </a:r>
            <a:endParaRPr lang="en-US" sz="2000" b="1" dirty="0">
              <a:solidFill>
                <a:schemeClr val="tx1"/>
              </a:solidFill>
            </a:endParaRPr>
          </a:p>
        </p:txBody>
      </p:sp>
      <p:sp>
        <p:nvSpPr>
          <p:cNvPr id="3" name="Title 2">
            <a:extLst>
              <a:ext uri="{FF2B5EF4-FFF2-40B4-BE49-F238E27FC236}">
                <a16:creationId xmlns:a16="http://schemas.microsoft.com/office/drawing/2014/main" id="{84810DE7-A460-8300-9D77-E6C241B85295}"/>
              </a:ext>
            </a:extLst>
          </p:cNvPr>
          <p:cNvSpPr>
            <a:spLocks noGrp="1"/>
          </p:cNvSpPr>
          <p:nvPr>
            <p:ph type="title"/>
          </p:nvPr>
        </p:nvSpPr>
        <p:spPr/>
        <p:txBody>
          <a:bodyPr/>
          <a:lstStyle/>
          <a:p>
            <a:r>
              <a:rPr lang="en-US" dirty="0"/>
              <a:t>Study Co-Authors</a:t>
            </a:r>
          </a:p>
        </p:txBody>
      </p:sp>
    </p:spTree>
    <p:extLst>
      <p:ext uri="{BB962C8B-B14F-4D97-AF65-F5344CB8AC3E}">
        <p14:creationId xmlns:p14="http://schemas.microsoft.com/office/powerpoint/2010/main" val="274334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5BCE59-1848-547D-2D94-E41231B55032}"/>
              </a:ext>
            </a:extLst>
          </p:cNvPr>
          <p:cNvSpPr>
            <a:spLocks noGrp="1"/>
          </p:cNvSpPr>
          <p:nvPr>
            <p:ph type="title"/>
          </p:nvPr>
        </p:nvSpPr>
        <p:spPr>
          <a:xfrm>
            <a:off x="176048" y="348428"/>
            <a:ext cx="9630104" cy="608283"/>
          </a:xfrm>
        </p:spPr>
        <p:txBody>
          <a:bodyPr/>
          <a:lstStyle/>
          <a:p>
            <a:r>
              <a:rPr lang="en-US" sz="2800" dirty="0"/>
              <a:t>The Challenge – Addressing the Gap in Observations</a:t>
            </a:r>
          </a:p>
        </p:txBody>
      </p:sp>
      <p:pic>
        <p:nvPicPr>
          <p:cNvPr id="5" name="image1.jpg">
            <a:extLst>
              <a:ext uri="{FF2B5EF4-FFF2-40B4-BE49-F238E27FC236}">
                <a16:creationId xmlns:a16="http://schemas.microsoft.com/office/drawing/2014/main" id="{285678B5-5DC1-04CE-8534-BAF57C753D47}"/>
              </a:ext>
            </a:extLst>
          </p:cNvPr>
          <p:cNvPicPr/>
          <p:nvPr/>
        </p:nvPicPr>
        <p:blipFill>
          <a:blip r:embed="rId2"/>
          <a:srcRect t="2298" b="22766"/>
          <a:stretch>
            <a:fillRect/>
          </a:stretch>
        </p:blipFill>
        <p:spPr>
          <a:xfrm>
            <a:off x="413749" y="1507652"/>
            <a:ext cx="6502400" cy="3286051"/>
          </a:xfrm>
          <a:prstGeom prst="rect">
            <a:avLst/>
          </a:prstGeom>
          <a:ln/>
        </p:spPr>
      </p:pic>
      <p:sp>
        <p:nvSpPr>
          <p:cNvPr id="10" name="TextBox 9">
            <a:extLst>
              <a:ext uri="{FF2B5EF4-FFF2-40B4-BE49-F238E27FC236}">
                <a16:creationId xmlns:a16="http://schemas.microsoft.com/office/drawing/2014/main" id="{E7E015D3-3CC6-FE6B-C486-B0B31DB34E5E}"/>
              </a:ext>
            </a:extLst>
          </p:cNvPr>
          <p:cNvSpPr txBox="1"/>
          <p:nvPr/>
        </p:nvSpPr>
        <p:spPr>
          <a:xfrm>
            <a:off x="7024663" y="1146850"/>
            <a:ext cx="5076497" cy="3862596"/>
          </a:xfrm>
          <a:prstGeom prst="rect">
            <a:avLst/>
          </a:prstGeom>
          <a:noFill/>
        </p:spPr>
        <p:txBody>
          <a:bodyPr wrap="square">
            <a:spAutoFit/>
          </a:bodyPr>
          <a:lstStyle/>
          <a:p>
            <a:pPr marL="342900" indent="-342900">
              <a:buFont typeface="Arial" panose="020B0604020202020204" pitchFamily="34" charset="0"/>
              <a:buChar char="•"/>
            </a:pPr>
            <a:endParaRPr lang="en-US" sz="2000" dirty="0">
              <a:latin typeface="Montserrat" pitchFamily="2" charset="77"/>
            </a:endParaRPr>
          </a:p>
          <a:p>
            <a:pPr marL="800100" lvl="1" indent="-342900">
              <a:spcAft>
                <a:spcPts val="300"/>
              </a:spcAft>
              <a:buClrTx/>
              <a:buSzPct val="100000"/>
              <a:buFont typeface="Arial" panose="020B0604020202020204" pitchFamily="34" charset="0"/>
              <a:buChar char="•"/>
            </a:pPr>
            <a:r>
              <a:rPr lang="en-US" sz="2000" dirty="0">
                <a:solidFill>
                  <a:schemeClr val="tx1"/>
                </a:solidFill>
                <a:latin typeface="Montserrat" pitchFamily="2" charset="77"/>
              </a:rPr>
              <a:t>Atmospheric composition is rapidly changing, driven by human activities. </a:t>
            </a:r>
          </a:p>
          <a:p>
            <a:pPr marL="800100" lvl="1" indent="-342900">
              <a:spcAft>
                <a:spcPts val="300"/>
              </a:spcAft>
              <a:buClrTx/>
              <a:buSzPct val="100000"/>
              <a:buFont typeface="Arial" panose="020B0604020202020204" pitchFamily="34" charset="0"/>
              <a:buChar char="•"/>
            </a:pPr>
            <a:r>
              <a:rPr lang="en-US" sz="2000" dirty="0">
                <a:solidFill>
                  <a:schemeClr val="tx1"/>
                </a:solidFill>
                <a:latin typeface="Montserrat" pitchFamily="2" charset="77"/>
              </a:rPr>
              <a:t>Changes impact air quality, and human health.</a:t>
            </a:r>
          </a:p>
          <a:p>
            <a:pPr marL="800100" lvl="1" indent="-342900">
              <a:spcAft>
                <a:spcPts val="300"/>
              </a:spcAft>
              <a:buClrTx/>
              <a:buSzPct val="100000"/>
              <a:buFont typeface="Arial" panose="020B0604020202020204" pitchFamily="34" charset="0"/>
              <a:buChar char="•"/>
            </a:pPr>
            <a:r>
              <a:rPr lang="en-US" sz="2000" dirty="0">
                <a:latin typeface="Montserrat" pitchFamily="2" charset="77"/>
              </a:rPr>
              <a:t>Accurately measuring is essential for effective mitigation and adaptation, and to evaluate the effects of regulations and mitigation strategies on air quality</a:t>
            </a:r>
          </a:p>
        </p:txBody>
      </p:sp>
      <p:sp>
        <p:nvSpPr>
          <p:cNvPr id="11" name="TextBox 10">
            <a:extLst>
              <a:ext uri="{FF2B5EF4-FFF2-40B4-BE49-F238E27FC236}">
                <a16:creationId xmlns:a16="http://schemas.microsoft.com/office/drawing/2014/main" id="{96D2AC10-A46F-447C-1F73-B0FFF11B75CB}"/>
              </a:ext>
            </a:extLst>
          </p:cNvPr>
          <p:cNvSpPr txBox="1"/>
          <p:nvPr/>
        </p:nvSpPr>
        <p:spPr>
          <a:xfrm>
            <a:off x="413749" y="4892000"/>
            <a:ext cx="6683337" cy="1015663"/>
          </a:xfrm>
          <a:prstGeom prst="rect">
            <a:avLst/>
          </a:prstGeom>
          <a:noFill/>
        </p:spPr>
        <p:txBody>
          <a:bodyPr wrap="square" rtlCol="0">
            <a:spAutoFit/>
          </a:bodyPr>
          <a:lstStyle/>
          <a:p>
            <a:r>
              <a:rPr lang="en-US" sz="1200" i="1" dirty="0">
                <a:latin typeface="Montserrat" pitchFamily="2" charset="77"/>
              </a:rPr>
              <a:t>Tropospheric Nitrogen dioxide (NO</a:t>
            </a:r>
            <a:r>
              <a:rPr lang="en-US" sz="1200" i="1" baseline="-25000" dirty="0">
                <a:latin typeface="Montserrat" pitchFamily="2" charset="77"/>
              </a:rPr>
              <a:t>2</a:t>
            </a:r>
            <a:r>
              <a:rPr lang="en-US" sz="1200" i="1" dirty="0">
                <a:latin typeface="Montserrat" pitchFamily="2" charset="77"/>
              </a:rPr>
              <a:t> ) column densities retrieved by the Ozone Monitoring Instrument (OMI) on July 25, 2014. High column densities ( denoted by bright red colors ) over the South Africa are associated with high power plant and industrial emissions in the region. Elevated column densities over south equatorial Africa are associated with dry season biomass burning activity </a:t>
            </a:r>
          </a:p>
        </p:txBody>
      </p:sp>
    </p:spTree>
    <p:extLst>
      <p:ext uri="{BB962C8B-B14F-4D97-AF65-F5344CB8AC3E}">
        <p14:creationId xmlns:p14="http://schemas.microsoft.com/office/powerpoint/2010/main" val="86215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018BB5-A02A-F392-2D3F-35F36CFC77D3}"/>
              </a:ext>
            </a:extLst>
          </p:cNvPr>
          <p:cNvSpPr>
            <a:spLocks noGrp="1"/>
          </p:cNvSpPr>
          <p:nvPr>
            <p:ph type="title"/>
          </p:nvPr>
        </p:nvSpPr>
        <p:spPr/>
        <p:txBody>
          <a:bodyPr/>
          <a:lstStyle/>
          <a:p>
            <a:r>
              <a:rPr lang="en-US" dirty="0"/>
              <a:t>The Current Landscape</a:t>
            </a:r>
          </a:p>
        </p:txBody>
      </p:sp>
      <p:pic>
        <p:nvPicPr>
          <p:cNvPr id="4" name="Google Shape;328;p5">
            <a:extLst>
              <a:ext uri="{FF2B5EF4-FFF2-40B4-BE49-F238E27FC236}">
                <a16:creationId xmlns:a16="http://schemas.microsoft.com/office/drawing/2014/main" id="{B47814F6-28BD-703F-D268-147065154010}"/>
              </a:ext>
            </a:extLst>
          </p:cNvPr>
          <p:cNvPicPr preferRelativeResize="0"/>
          <p:nvPr/>
        </p:nvPicPr>
        <p:blipFill rotWithShape="1">
          <a:blip r:embed="rId2">
            <a:alphaModFix/>
          </a:blip>
          <a:srcRect/>
          <a:stretch/>
        </p:blipFill>
        <p:spPr>
          <a:xfrm>
            <a:off x="381522" y="1457934"/>
            <a:ext cx="5714478" cy="4207142"/>
          </a:xfrm>
          <a:prstGeom prst="rect">
            <a:avLst/>
          </a:prstGeom>
          <a:noFill/>
          <a:ln>
            <a:noFill/>
          </a:ln>
        </p:spPr>
      </p:pic>
      <p:sp>
        <p:nvSpPr>
          <p:cNvPr id="5" name="Google Shape;327;p5">
            <a:extLst>
              <a:ext uri="{FF2B5EF4-FFF2-40B4-BE49-F238E27FC236}">
                <a16:creationId xmlns:a16="http://schemas.microsoft.com/office/drawing/2014/main" id="{138E4F13-0496-4F4E-BAD3-17371C3540D1}"/>
              </a:ext>
            </a:extLst>
          </p:cNvPr>
          <p:cNvSpPr txBox="1">
            <a:spLocks noGrp="1"/>
          </p:cNvSpPr>
          <p:nvPr>
            <p:ph type="body" idx="1"/>
          </p:nvPr>
        </p:nvSpPr>
        <p:spPr>
          <a:xfrm>
            <a:off x="5699738" y="1045547"/>
            <a:ext cx="6342441" cy="4766906"/>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Tx/>
              <a:buSzPts val="2800"/>
              <a:buFont typeface="Wingdings" pitchFamily="2" charset="2"/>
              <a:buChar char="v"/>
            </a:pPr>
            <a:endParaRPr sz="2200" dirty="0">
              <a:latin typeface="Montserrat" pitchFamily="2" charset="77"/>
              <a:ea typeface="Arial"/>
              <a:cs typeface="Arial"/>
              <a:sym typeface="Arial"/>
            </a:endParaRPr>
          </a:p>
          <a:p>
            <a:pPr marL="800100" marR="0" lvl="1" indent="-342900" algn="l" rtl="0">
              <a:lnSpc>
                <a:spcPct val="100000"/>
              </a:lnSpc>
              <a:spcBef>
                <a:spcPts val="500"/>
              </a:spcBef>
              <a:spcAft>
                <a:spcPts val="0"/>
              </a:spcAft>
              <a:buClrTx/>
              <a:buSzPts val="1000"/>
              <a:buFont typeface="Wingdings" pitchFamily="2" charset="2"/>
              <a:buChar char="v"/>
            </a:pPr>
            <a:r>
              <a:rPr lang="en-US" sz="2200" dirty="0">
                <a:latin typeface="Montserrat" pitchFamily="2" charset="77"/>
                <a:ea typeface="Arial"/>
                <a:cs typeface="Arial"/>
                <a:sym typeface="Arial"/>
              </a:rPr>
              <a:t>The CEOS Atmospheric Composition Virtual Constellation (AC-VC) partners  provide valuable data</a:t>
            </a:r>
            <a:endParaRPr sz="2200" dirty="0">
              <a:latin typeface="Montserrat" pitchFamily="2" charset="77"/>
              <a:ea typeface="Arial"/>
              <a:cs typeface="Arial"/>
              <a:sym typeface="Arial"/>
            </a:endParaRPr>
          </a:p>
          <a:p>
            <a:pPr marL="800100" lvl="1" indent="-342900">
              <a:buClrTx/>
              <a:buSzPts val="1000"/>
              <a:buFont typeface="Wingdings" pitchFamily="2" charset="2"/>
              <a:buChar char="v"/>
            </a:pPr>
            <a:r>
              <a:rPr lang="en-US" sz="2200" dirty="0">
                <a:latin typeface="Montserrat" pitchFamily="2" charset="77"/>
                <a:ea typeface="Arial"/>
                <a:cs typeface="Arial"/>
                <a:sym typeface="Arial"/>
              </a:rPr>
              <a:t>Gaps remain in observing diurnal cycles, rapidly changing events, and specific pollutants in the SH and populated NH regions</a:t>
            </a:r>
            <a:r>
              <a:rPr lang="en-US" sz="2200" dirty="0">
                <a:latin typeface="Montserrat" pitchFamily="2" charset="77"/>
              </a:rPr>
              <a:t> </a:t>
            </a:r>
          </a:p>
          <a:p>
            <a:pPr marL="800100" lvl="1" indent="-342900">
              <a:buClrTx/>
              <a:buSzPts val="1000"/>
              <a:buFont typeface="Wingdings" pitchFamily="2" charset="2"/>
              <a:buChar char="v"/>
            </a:pPr>
            <a:r>
              <a:rPr lang="en-US" sz="2200" dirty="0">
                <a:latin typeface="Montserrat" pitchFamily="2" charset="77"/>
              </a:rPr>
              <a:t>Polar-orbiting satellites offer global coverage, but limited temporal resolution</a:t>
            </a:r>
          </a:p>
          <a:p>
            <a:pPr marL="800100" marR="0" lvl="1" indent="-342900" algn="l" rtl="0">
              <a:lnSpc>
                <a:spcPct val="100000"/>
              </a:lnSpc>
              <a:spcBef>
                <a:spcPts val="500"/>
              </a:spcBef>
              <a:spcAft>
                <a:spcPts val="0"/>
              </a:spcAft>
              <a:buClrTx/>
              <a:buSzPts val="1000"/>
              <a:buFont typeface="Wingdings" pitchFamily="2" charset="2"/>
              <a:buChar char="v"/>
            </a:pPr>
            <a:endParaRPr sz="2200" dirty="0">
              <a:latin typeface="Montserrat" pitchFamily="2" charset="77"/>
              <a:ea typeface="Arial"/>
              <a:cs typeface="Arial"/>
              <a:sym typeface="Arial"/>
            </a:endParaRPr>
          </a:p>
        </p:txBody>
      </p:sp>
    </p:spTree>
    <p:extLst>
      <p:ext uri="{BB962C8B-B14F-4D97-AF65-F5344CB8AC3E}">
        <p14:creationId xmlns:p14="http://schemas.microsoft.com/office/powerpoint/2010/main" val="238374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CDF4B8-EADE-FD9B-A137-C06A0F092B7C}"/>
              </a:ext>
            </a:extLst>
          </p:cNvPr>
          <p:cNvSpPr>
            <a:spLocks noGrp="1"/>
          </p:cNvSpPr>
          <p:nvPr>
            <p:ph type="title"/>
          </p:nvPr>
        </p:nvSpPr>
        <p:spPr/>
        <p:txBody>
          <a:bodyPr/>
          <a:lstStyle/>
          <a:p>
            <a:r>
              <a:rPr lang="en-US" sz="2800" dirty="0"/>
              <a:t>Closing the Gap: The Global Geostationary Satellite Solution </a:t>
            </a:r>
          </a:p>
        </p:txBody>
      </p:sp>
      <p:sp>
        <p:nvSpPr>
          <p:cNvPr id="6" name="TextBox 5">
            <a:extLst>
              <a:ext uri="{FF2B5EF4-FFF2-40B4-BE49-F238E27FC236}">
                <a16:creationId xmlns:a16="http://schemas.microsoft.com/office/drawing/2014/main" id="{146B7B65-AFBC-0E9D-9815-1BF08D1945D6}"/>
              </a:ext>
            </a:extLst>
          </p:cNvPr>
          <p:cNvSpPr txBox="1"/>
          <p:nvPr/>
        </p:nvSpPr>
        <p:spPr>
          <a:xfrm>
            <a:off x="6014544" y="1351508"/>
            <a:ext cx="5998780" cy="4062651"/>
          </a:xfrm>
          <a:prstGeom prst="rect">
            <a:avLst/>
          </a:prstGeom>
          <a:noFill/>
        </p:spPr>
        <p:txBody>
          <a:bodyPr wrap="square" lIns="0" tIns="0" rIns="0" bIns="0">
            <a:spAutoFit/>
          </a:bodyPr>
          <a:lstStyle/>
          <a:p>
            <a:pPr marL="742950" marR="0" lvl="1" indent="-285750" algn="l" rtl="0">
              <a:spcBef>
                <a:spcPts val="0"/>
              </a:spcBef>
              <a:spcAft>
                <a:spcPts val="0"/>
              </a:spcAft>
              <a:buClrTx/>
              <a:buSzPts val="1000"/>
              <a:buFont typeface="Courier New"/>
              <a:buChar char="o"/>
            </a:pPr>
            <a:r>
              <a:rPr lang="en-US" sz="2200" b="0" i="0" u="none" strike="noStrike" cap="none" dirty="0">
                <a:solidFill>
                  <a:schemeClr val="tx1"/>
                </a:solidFill>
                <a:latin typeface="Montserrat" pitchFamily="2" charset="77"/>
                <a:ea typeface="Times New Roman"/>
                <a:cs typeface="Times New Roman"/>
                <a:sym typeface="Times New Roman"/>
              </a:rPr>
              <a:t>Five new </a:t>
            </a:r>
            <a:r>
              <a:rPr lang="en-US" sz="2200" b="0" i="0" u="none" strike="noStrike" cap="none" dirty="0">
                <a:solidFill>
                  <a:srgbClr val="021DFF"/>
                </a:solidFill>
                <a:latin typeface="Montserrat" pitchFamily="2" charset="77"/>
                <a:ea typeface="Times New Roman"/>
                <a:cs typeface="Times New Roman"/>
                <a:sym typeface="Times New Roman"/>
              </a:rPr>
              <a:t>geostationary</a:t>
            </a:r>
            <a:r>
              <a:rPr lang="en-US" sz="2200" b="0" i="0" u="none" strike="noStrike" cap="none" dirty="0">
                <a:solidFill>
                  <a:schemeClr val="tx1"/>
                </a:solidFill>
                <a:latin typeface="Montserrat" pitchFamily="2" charset="77"/>
                <a:ea typeface="Times New Roman"/>
                <a:cs typeface="Times New Roman"/>
                <a:sym typeface="Times New Roman"/>
              </a:rPr>
              <a:t> satellites </a:t>
            </a:r>
            <a:r>
              <a:rPr lang="en-US" sz="2200" dirty="0">
                <a:solidFill>
                  <a:schemeClr val="tx1"/>
                </a:solidFill>
                <a:latin typeface="Montserrat" pitchFamily="2" charset="77"/>
                <a:ea typeface="Times New Roman"/>
                <a:cs typeface="Times New Roman"/>
                <a:sym typeface="Times New Roman"/>
              </a:rPr>
              <a:t>identified to cover the gaps</a:t>
            </a:r>
            <a:endParaRPr lang="en-US" sz="2200" b="0" i="0" u="none" strike="noStrike" cap="none" dirty="0">
              <a:solidFill>
                <a:schemeClr val="tx1"/>
              </a:solidFill>
              <a:latin typeface="Montserrat" pitchFamily="2" charset="77"/>
              <a:ea typeface="Times New Roman"/>
              <a:cs typeface="Times New Roman"/>
              <a:sym typeface="Times New Roman"/>
            </a:endParaRPr>
          </a:p>
          <a:p>
            <a:pPr marL="742950" marR="0" lvl="1" indent="-285750" algn="l" rtl="0">
              <a:spcBef>
                <a:spcPts val="0"/>
              </a:spcBef>
              <a:spcAft>
                <a:spcPts val="0"/>
              </a:spcAft>
              <a:buClrTx/>
              <a:buSzPts val="1000"/>
              <a:buFont typeface="Courier New"/>
              <a:buChar char="o"/>
            </a:pPr>
            <a:r>
              <a:rPr lang="en-US" sz="2200" b="0" i="0" u="none" strike="noStrike" cap="none" dirty="0">
                <a:solidFill>
                  <a:schemeClr val="tx1"/>
                </a:solidFill>
                <a:latin typeface="Montserrat" pitchFamily="2" charset="77"/>
                <a:ea typeface="Times New Roman"/>
                <a:cs typeface="Times New Roman"/>
                <a:sym typeface="Times New Roman"/>
              </a:rPr>
              <a:t>Continuous, wide-area coverage over </a:t>
            </a:r>
            <a:r>
              <a:rPr lang="en-US" sz="2200" dirty="0">
                <a:solidFill>
                  <a:schemeClr val="tx1"/>
                </a:solidFill>
                <a:latin typeface="Montserrat" pitchFamily="2" charset="77"/>
                <a:ea typeface="Times New Roman"/>
                <a:cs typeface="Times New Roman"/>
                <a:sym typeface="Times New Roman"/>
              </a:rPr>
              <a:t>currently undermonitored regions</a:t>
            </a:r>
            <a:endParaRPr lang="en-US" sz="2200" b="0" i="0" u="none" strike="noStrike" cap="none" dirty="0">
              <a:solidFill>
                <a:schemeClr val="tx1"/>
              </a:solidFill>
              <a:latin typeface="Montserrat" pitchFamily="2" charset="77"/>
              <a:ea typeface="Times New Roman"/>
              <a:cs typeface="Times New Roman"/>
              <a:sym typeface="Times New Roman"/>
            </a:endParaRPr>
          </a:p>
          <a:p>
            <a:pPr marL="742950" marR="0" lvl="1" indent="-285750" algn="l" rtl="0">
              <a:spcBef>
                <a:spcPts val="0"/>
              </a:spcBef>
              <a:spcAft>
                <a:spcPts val="0"/>
              </a:spcAft>
              <a:buClrTx/>
              <a:buSzPts val="1000"/>
              <a:buFont typeface="Courier New"/>
              <a:buChar char="o"/>
            </a:pPr>
            <a:r>
              <a:rPr lang="en-US" sz="2200" b="0" i="0" u="none" strike="noStrike" cap="none" dirty="0">
                <a:solidFill>
                  <a:schemeClr val="tx1"/>
                </a:solidFill>
                <a:latin typeface="Montserrat" pitchFamily="2" charset="77"/>
                <a:ea typeface="Times New Roman"/>
                <a:cs typeface="Times New Roman"/>
                <a:sym typeface="Times New Roman"/>
              </a:rPr>
              <a:t>Complementing and enhancing existing constellation</a:t>
            </a:r>
          </a:p>
          <a:p>
            <a:pPr marL="742950" marR="0" lvl="1" indent="-285750" algn="l" rtl="0">
              <a:spcBef>
                <a:spcPts val="0"/>
              </a:spcBef>
              <a:spcAft>
                <a:spcPts val="0"/>
              </a:spcAft>
              <a:buClrTx/>
              <a:buSzPts val="1000"/>
              <a:buFont typeface="Courier New"/>
              <a:buChar char="o"/>
            </a:pPr>
            <a:r>
              <a:rPr lang="en-US" sz="2200" b="0" i="0" u="none" strike="noStrike" cap="none" dirty="0">
                <a:solidFill>
                  <a:schemeClr val="tx1"/>
                </a:solidFill>
                <a:latin typeface="Montserrat" pitchFamily="2" charset="77"/>
                <a:ea typeface="Times New Roman"/>
                <a:cs typeface="Times New Roman"/>
                <a:sym typeface="Times New Roman"/>
              </a:rPr>
              <a:t>Significant ownership and participation at the regional level to build capacity</a:t>
            </a:r>
          </a:p>
          <a:p>
            <a:pPr marL="742950" lvl="1" indent="-285750">
              <a:buClrTx/>
              <a:buSzPts val="1000"/>
              <a:buFont typeface="Courier New"/>
              <a:buChar char="o"/>
            </a:pPr>
            <a:r>
              <a:rPr lang="en-US" sz="2200" dirty="0">
                <a:solidFill>
                  <a:schemeClr val="tx1"/>
                </a:solidFill>
                <a:latin typeface="Montserrat" pitchFamily="2" charset="77"/>
              </a:rPr>
              <a:t>Leverage the Analysis Ready Data (ARD) concepts for Geo</a:t>
            </a:r>
            <a:endParaRPr lang="en-US" sz="2200" dirty="0">
              <a:solidFill>
                <a:schemeClr val="tx1"/>
              </a:solidFill>
              <a:latin typeface="Montserrat" pitchFamily="2" charset="77"/>
              <a:ea typeface="Times New Roman"/>
              <a:cs typeface="Times New Roman"/>
              <a:sym typeface="Times New Roman"/>
            </a:endParaRPr>
          </a:p>
          <a:p>
            <a:pPr marL="742950" marR="0" lvl="1" indent="-285750" algn="l" rtl="0">
              <a:spcBef>
                <a:spcPts val="0"/>
              </a:spcBef>
              <a:spcAft>
                <a:spcPts val="0"/>
              </a:spcAft>
              <a:buClrTx/>
              <a:buSzPts val="1000"/>
              <a:buFont typeface="Courier New"/>
              <a:buChar char="o"/>
            </a:pPr>
            <a:endParaRPr lang="en-US" sz="2200" dirty="0">
              <a:solidFill>
                <a:schemeClr val="tx1"/>
              </a:solidFill>
              <a:latin typeface="Montserrat" pitchFamily="2" charset="77"/>
            </a:endParaRPr>
          </a:p>
        </p:txBody>
      </p:sp>
      <p:sp>
        <p:nvSpPr>
          <p:cNvPr id="8" name="TextBox 7">
            <a:extLst>
              <a:ext uri="{FF2B5EF4-FFF2-40B4-BE49-F238E27FC236}">
                <a16:creationId xmlns:a16="http://schemas.microsoft.com/office/drawing/2014/main" id="{FEC810C6-0A38-4385-EF9A-53EC7A504F59}"/>
              </a:ext>
            </a:extLst>
          </p:cNvPr>
          <p:cNvSpPr txBox="1"/>
          <p:nvPr/>
        </p:nvSpPr>
        <p:spPr>
          <a:xfrm>
            <a:off x="177362" y="5153636"/>
            <a:ext cx="11837276" cy="1015663"/>
          </a:xfrm>
          <a:prstGeom prst="rect">
            <a:avLst/>
          </a:prstGeom>
          <a:noFill/>
        </p:spPr>
        <p:txBody>
          <a:bodyPr wrap="square">
            <a:spAutoFit/>
          </a:bodyPr>
          <a:lstStyle/>
          <a:p>
            <a:pPr marL="0" marR="0" lvl="0" indent="0" algn="l" rtl="0">
              <a:spcBef>
                <a:spcPts val="0"/>
              </a:spcBef>
              <a:spcAft>
                <a:spcPts val="0"/>
              </a:spcAft>
              <a:buNone/>
            </a:pPr>
            <a:r>
              <a:rPr lang="en-US" sz="2000" i="1" dirty="0">
                <a:solidFill>
                  <a:srgbClr val="C00000"/>
                </a:solidFill>
                <a:effectLst>
                  <a:outerShdw blurRad="50800" dist="50800" dir="5400000" algn="ctr" rotWithShape="0">
                    <a:srgbClr val="000000">
                      <a:alpha val="53000"/>
                    </a:srgbClr>
                  </a:outerShdw>
                </a:effectLst>
                <a:latin typeface="Times New Roman"/>
                <a:ea typeface="Times New Roman"/>
                <a:cs typeface="Times New Roman"/>
                <a:sym typeface="Times New Roman"/>
              </a:rPr>
              <a:t>The benefits of investing in geostationary atmospheric composition monitoring extend far beyond the science. By improving our ability to predict and respond to environmental challenges, we can realize significant economic savings in areas such as healthcare, agriculture, and resource management.</a:t>
            </a:r>
            <a:endParaRPr lang="en-US" sz="2000" i="1" dirty="0">
              <a:solidFill>
                <a:srgbClr val="C00000"/>
              </a:solidFill>
              <a:effectLst>
                <a:outerShdw blurRad="50800" dist="50800" dir="5400000" algn="ctr" rotWithShape="0">
                  <a:srgbClr val="000000">
                    <a:alpha val="53000"/>
                  </a:srgbClr>
                </a:outerShdw>
              </a:effectLst>
              <a:latin typeface="Calibri"/>
              <a:ea typeface="Calibri"/>
              <a:cs typeface="Calibri"/>
              <a:sym typeface="Calibri"/>
            </a:endParaRPr>
          </a:p>
        </p:txBody>
      </p:sp>
      <p:pic>
        <p:nvPicPr>
          <p:cNvPr id="9" name="Google Shape;335;p6" descr="Afbeelding met monitor, foto, instellen, zitten&#10;&#10;Automatisch gegenereerde beschrijving">
            <a:extLst>
              <a:ext uri="{FF2B5EF4-FFF2-40B4-BE49-F238E27FC236}">
                <a16:creationId xmlns:a16="http://schemas.microsoft.com/office/drawing/2014/main" id="{495472A4-385C-26D9-A7D1-123379A20FC9}"/>
              </a:ext>
            </a:extLst>
          </p:cNvPr>
          <p:cNvPicPr preferRelativeResize="0"/>
          <p:nvPr/>
        </p:nvPicPr>
        <p:blipFill rotWithShape="1">
          <a:blip r:embed="rId3">
            <a:alphaModFix/>
          </a:blip>
          <a:srcRect/>
          <a:stretch/>
        </p:blipFill>
        <p:spPr>
          <a:xfrm>
            <a:off x="630275" y="1365853"/>
            <a:ext cx="4953052" cy="3697672"/>
          </a:xfrm>
          <a:prstGeom prst="rect">
            <a:avLst/>
          </a:prstGeom>
          <a:noFill/>
          <a:ln>
            <a:noFill/>
          </a:ln>
        </p:spPr>
      </p:pic>
      <p:sp>
        <p:nvSpPr>
          <p:cNvPr id="10" name="Google Shape;336;p6">
            <a:extLst>
              <a:ext uri="{FF2B5EF4-FFF2-40B4-BE49-F238E27FC236}">
                <a16:creationId xmlns:a16="http://schemas.microsoft.com/office/drawing/2014/main" id="{AE9A106D-27FD-E224-DDE6-37474D644AF8}"/>
              </a:ext>
            </a:extLst>
          </p:cNvPr>
          <p:cNvSpPr/>
          <p:nvPr/>
        </p:nvSpPr>
        <p:spPr>
          <a:xfrm>
            <a:off x="1645920" y="2971800"/>
            <a:ext cx="877824" cy="1380744"/>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37;p6">
            <a:extLst>
              <a:ext uri="{FF2B5EF4-FFF2-40B4-BE49-F238E27FC236}">
                <a16:creationId xmlns:a16="http://schemas.microsoft.com/office/drawing/2014/main" id="{D81E255D-467B-A9F6-11ED-33D7BA48A5D9}"/>
              </a:ext>
            </a:extLst>
          </p:cNvPr>
          <p:cNvSpPr/>
          <p:nvPr/>
        </p:nvSpPr>
        <p:spPr>
          <a:xfrm>
            <a:off x="2689451" y="2569464"/>
            <a:ext cx="1134000" cy="768000"/>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38;p6">
            <a:extLst>
              <a:ext uri="{FF2B5EF4-FFF2-40B4-BE49-F238E27FC236}">
                <a16:creationId xmlns:a16="http://schemas.microsoft.com/office/drawing/2014/main" id="{39DD212D-35A0-6D12-F7F9-3BFEF1D494E1}"/>
              </a:ext>
            </a:extLst>
          </p:cNvPr>
          <p:cNvSpPr/>
          <p:nvPr/>
        </p:nvSpPr>
        <p:spPr>
          <a:xfrm>
            <a:off x="2959624" y="3255264"/>
            <a:ext cx="944863" cy="1097280"/>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39;p6">
            <a:extLst>
              <a:ext uri="{FF2B5EF4-FFF2-40B4-BE49-F238E27FC236}">
                <a16:creationId xmlns:a16="http://schemas.microsoft.com/office/drawing/2014/main" id="{DBEFBC43-BB68-20EE-E5F5-F19E3CB40ECF}"/>
              </a:ext>
            </a:extLst>
          </p:cNvPr>
          <p:cNvSpPr/>
          <p:nvPr/>
        </p:nvSpPr>
        <p:spPr>
          <a:xfrm>
            <a:off x="4636008" y="3255264"/>
            <a:ext cx="947319" cy="896112"/>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40;p6">
            <a:extLst>
              <a:ext uri="{FF2B5EF4-FFF2-40B4-BE49-F238E27FC236}">
                <a16:creationId xmlns:a16="http://schemas.microsoft.com/office/drawing/2014/main" id="{AD194468-8AA5-B264-138B-2BF016E2B905}"/>
              </a:ext>
            </a:extLst>
          </p:cNvPr>
          <p:cNvSpPr txBox="1"/>
          <p:nvPr/>
        </p:nvSpPr>
        <p:spPr>
          <a:xfrm>
            <a:off x="1635253" y="3030023"/>
            <a:ext cx="875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Geo-SA</a:t>
            </a:r>
            <a:endParaRPr dirty="0"/>
          </a:p>
        </p:txBody>
      </p:sp>
      <p:sp>
        <p:nvSpPr>
          <p:cNvPr id="15" name="Google Shape;341;p6">
            <a:extLst>
              <a:ext uri="{FF2B5EF4-FFF2-40B4-BE49-F238E27FC236}">
                <a16:creationId xmlns:a16="http://schemas.microsoft.com/office/drawing/2014/main" id="{D9BC4543-65E5-B17F-CA42-4F603E9BFCB7}"/>
              </a:ext>
            </a:extLst>
          </p:cNvPr>
          <p:cNvSpPr txBox="1"/>
          <p:nvPr/>
        </p:nvSpPr>
        <p:spPr>
          <a:xfrm>
            <a:off x="2995538" y="3831210"/>
            <a:ext cx="744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Geo-S</a:t>
            </a:r>
            <a:endParaRPr/>
          </a:p>
        </p:txBody>
      </p:sp>
      <p:sp>
        <p:nvSpPr>
          <p:cNvPr id="16" name="Google Shape;342;p6">
            <a:extLst>
              <a:ext uri="{FF2B5EF4-FFF2-40B4-BE49-F238E27FC236}">
                <a16:creationId xmlns:a16="http://schemas.microsoft.com/office/drawing/2014/main" id="{9B12C9DB-1C82-7BF1-3A68-DB653A1E92BA}"/>
              </a:ext>
            </a:extLst>
          </p:cNvPr>
          <p:cNvSpPr txBox="1"/>
          <p:nvPr/>
        </p:nvSpPr>
        <p:spPr>
          <a:xfrm>
            <a:off x="2718862" y="2602468"/>
            <a:ext cx="1060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MEASMA</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Geo-N</a:t>
            </a:r>
            <a:endParaRPr/>
          </a:p>
        </p:txBody>
      </p:sp>
      <p:sp>
        <p:nvSpPr>
          <p:cNvPr id="17" name="Google Shape;343;p6">
            <a:extLst>
              <a:ext uri="{FF2B5EF4-FFF2-40B4-BE49-F238E27FC236}">
                <a16:creationId xmlns:a16="http://schemas.microsoft.com/office/drawing/2014/main" id="{B58B7478-340A-EE38-418E-9D0A2A876053}"/>
              </a:ext>
            </a:extLst>
          </p:cNvPr>
          <p:cNvSpPr txBox="1"/>
          <p:nvPr/>
        </p:nvSpPr>
        <p:spPr>
          <a:xfrm>
            <a:off x="4615687" y="3214689"/>
            <a:ext cx="10210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Geo-AUS</a:t>
            </a:r>
            <a:endParaRPr dirty="0"/>
          </a:p>
        </p:txBody>
      </p:sp>
      <p:sp>
        <p:nvSpPr>
          <p:cNvPr id="18" name="Google Shape;339;p6">
            <a:extLst>
              <a:ext uri="{FF2B5EF4-FFF2-40B4-BE49-F238E27FC236}">
                <a16:creationId xmlns:a16="http://schemas.microsoft.com/office/drawing/2014/main" id="{8D7ECD22-A952-29C7-9B90-FD960CCC8BE7}"/>
              </a:ext>
            </a:extLst>
          </p:cNvPr>
          <p:cNvSpPr/>
          <p:nvPr/>
        </p:nvSpPr>
        <p:spPr>
          <a:xfrm>
            <a:off x="3810948" y="2461727"/>
            <a:ext cx="947319" cy="896112"/>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40;p6">
            <a:extLst>
              <a:ext uri="{FF2B5EF4-FFF2-40B4-BE49-F238E27FC236}">
                <a16:creationId xmlns:a16="http://schemas.microsoft.com/office/drawing/2014/main" id="{8216F98E-1925-9359-87FE-3CDCF23C2FE6}"/>
              </a:ext>
            </a:extLst>
          </p:cNvPr>
          <p:cNvSpPr txBox="1"/>
          <p:nvPr/>
        </p:nvSpPr>
        <p:spPr>
          <a:xfrm>
            <a:off x="3773260" y="2465052"/>
            <a:ext cx="96281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Geo-ISC</a:t>
            </a:r>
            <a:endParaRPr dirty="0"/>
          </a:p>
        </p:txBody>
      </p:sp>
    </p:spTree>
    <p:extLst>
      <p:ext uri="{BB962C8B-B14F-4D97-AF65-F5344CB8AC3E}">
        <p14:creationId xmlns:p14="http://schemas.microsoft.com/office/powerpoint/2010/main" val="13818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D19BE-A3C6-36C9-BA98-1EAD5430576F}"/>
              </a:ext>
            </a:extLst>
          </p:cNvPr>
          <p:cNvSpPr>
            <a:spLocks noGrp="1"/>
          </p:cNvSpPr>
          <p:nvPr>
            <p:ph type="title"/>
          </p:nvPr>
        </p:nvSpPr>
        <p:spPr/>
        <p:txBody>
          <a:bodyPr/>
          <a:lstStyle/>
          <a:p>
            <a:r>
              <a:rPr lang="en-US" sz="2600" dirty="0"/>
              <a:t>Strengthening Ground-Based Measurements for Calibration/Validation</a:t>
            </a:r>
          </a:p>
        </p:txBody>
      </p:sp>
      <p:pic>
        <p:nvPicPr>
          <p:cNvPr id="4" name="Google Shape;378;p9" descr="DSCN0174.jpg">
            <a:extLst>
              <a:ext uri="{FF2B5EF4-FFF2-40B4-BE49-F238E27FC236}">
                <a16:creationId xmlns:a16="http://schemas.microsoft.com/office/drawing/2014/main" id="{36640A4C-CA69-A4AF-CD6C-B617B76DDA47}"/>
              </a:ext>
            </a:extLst>
          </p:cNvPr>
          <p:cNvPicPr preferRelativeResize="0"/>
          <p:nvPr/>
        </p:nvPicPr>
        <p:blipFill rotWithShape="1">
          <a:blip r:embed="rId2">
            <a:alphaModFix/>
          </a:blip>
          <a:srcRect/>
          <a:stretch/>
        </p:blipFill>
        <p:spPr>
          <a:xfrm>
            <a:off x="154254" y="1271385"/>
            <a:ext cx="5865369" cy="3323476"/>
          </a:xfrm>
          <a:prstGeom prst="rect">
            <a:avLst/>
          </a:prstGeom>
          <a:noFill/>
          <a:ln>
            <a:noFill/>
          </a:ln>
        </p:spPr>
      </p:pic>
      <p:sp>
        <p:nvSpPr>
          <p:cNvPr id="5" name="Google Shape;379;p9">
            <a:extLst>
              <a:ext uri="{FF2B5EF4-FFF2-40B4-BE49-F238E27FC236}">
                <a16:creationId xmlns:a16="http://schemas.microsoft.com/office/drawing/2014/main" id="{8371543F-8659-9961-8FAD-A4FBF43C7AA9}"/>
              </a:ext>
            </a:extLst>
          </p:cNvPr>
          <p:cNvSpPr txBox="1"/>
          <p:nvPr/>
        </p:nvSpPr>
        <p:spPr>
          <a:xfrm>
            <a:off x="4256374" y="4047221"/>
            <a:ext cx="16868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solidFill>
                <a:latin typeface="Calibri"/>
                <a:ea typeface="Calibri"/>
                <a:cs typeface="Calibri"/>
                <a:sym typeface="Calibri"/>
              </a:rPr>
              <a:t>Credit: Ali Omar</a:t>
            </a:r>
            <a:endParaRPr dirty="0">
              <a:solidFill>
                <a:schemeClr val="tx1"/>
              </a:solidFill>
            </a:endParaRPr>
          </a:p>
        </p:txBody>
      </p:sp>
      <p:sp>
        <p:nvSpPr>
          <p:cNvPr id="9" name="TextBox 8">
            <a:extLst>
              <a:ext uri="{FF2B5EF4-FFF2-40B4-BE49-F238E27FC236}">
                <a16:creationId xmlns:a16="http://schemas.microsoft.com/office/drawing/2014/main" id="{6E344019-5805-E362-7774-F8C47CDC8743}"/>
              </a:ext>
            </a:extLst>
          </p:cNvPr>
          <p:cNvSpPr txBox="1"/>
          <p:nvPr/>
        </p:nvSpPr>
        <p:spPr>
          <a:xfrm>
            <a:off x="6019623" y="1194186"/>
            <a:ext cx="6239954" cy="3816429"/>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Montserrat" pitchFamily="2" charset="77"/>
              </a:rPr>
              <a:t>Leverage existing ground-based networks (e.g., AERONET, </a:t>
            </a:r>
            <a:r>
              <a:rPr lang="en-US" sz="2200" dirty="0" err="1">
                <a:latin typeface="Montserrat" pitchFamily="2" charset="77"/>
              </a:rPr>
              <a:t>Pandonia</a:t>
            </a:r>
            <a:r>
              <a:rPr lang="en-US" sz="2200" dirty="0">
                <a:latin typeface="Montserrat" pitchFamily="2" charset="77"/>
              </a:rPr>
              <a:t>, NDACC).</a:t>
            </a:r>
          </a:p>
          <a:p>
            <a:pPr marL="285750" indent="-285750">
              <a:buFont typeface="Arial" panose="020B0604020202020204" pitchFamily="34" charset="0"/>
              <a:buChar char="•"/>
            </a:pPr>
            <a:r>
              <a:rPr lang="en-US" sz="2200" dirty="0">
                <a:latin typeface="Montserrat" pitchFamily="2" charset="77"/>
              </a:rPr>
              <a:t>Establish strategically located collection of instruments at relevant sites</a:t>
            </a:r>
          </a:p>
          <a:p>
            <a:pPr marL="285750" indent="-285750">
              <a:buFont typeface="Arial" panose="020B0604020202020204" pitchFamily="34" charset="0"/>
              <a:buChar char="•"/>
            </a:pPr>
            <a:r>
              <a:rPr lang="en-US" sz="2200" dirty="0">
                <a:latin typeface="Montserrat" pitchFamily="2" charset="77"/>
              </a:rPr>
              <a:t>Focus on comprehensive instrumentation and local capacity building.</a:t>
            </a:r>
          </a:p>
          <a:p>
            <a:pPr marL="285750" indent="-285750">
              <a:buFont typeface="Arial" panose="020B0604020202020204" pitchFamily="34" charset="0"/>
              <a:buChar char="•"/>
            </a:pPr>
            <a:r>
              <a:rPr lang="en-US" sz="2200" dirty="0">
                <a:latin typeface="Montserrat" pitchFamily="2" charset="77"/>
              </a:rPr>
              <a:t>Engage diaspora scientists to reach local institutions (e.g., AMS Townhall Jan 2025) in developing countries</a:t>
            </a:r>
          </a:p>
        </p:txBody>
      </p:sp>
      <p:sp>
        <p:nvSpPr>
          <p:cNvPr id="11" name="TextBox 10">
            <a:extLst>
              <a:ext uri="{FF2B5EF4-FFF2-40B4-BE49-F238E27FC236}">
                <a16:creationId xmlns:a16="http://schemas.microsoft.com/office/drawing/2014/main" id="{8E1FE4F2-9229-D224-7A75-79915F100445}"/>
              </a:ext>
            </a:extLst>
          </p:cNvPr>
          <p:cNvSpPr txBox="1"/>
          <p:nvPr/>
        </p:nvSpPr>
        <p:spPr>
          <a:xfrm>
            <a:off x="172906" y="5249860"/>
            <a:ext cx="11403724" cy="830997"/>
          </a:xfrm>
          <a:prstGeom prst="rect">
            <a:avLst/>
          </a:prstGeom>
          <a:noFill/>
        </p:spPr>
        <p:txBody>
          <a:bodyPr wrap="square" lIns="0" tIns="0" rIns="0" bIns="0">
            <a:spAutoFit/>
          </a:bodyPr>
          <a:lstStyle/>
          <a:p>
            <a:pPr marL="457200" marR="0" lvl="1" indent="0" rtl="0">
              <a:spcBef>
                <a:spcPts val="0"/>
              </a:spcBef>
              <a:spcAft>
                <a:spcPts val="0"/>
              </a:spcAft>
              <a:buNone/>
            </a:pPr>
            <a:r>
              <a:rPr lang="en-US" sz="1800" b="0" i="1" u="none" strike="noStrike" cap="none" dirty="0">
                <a:solidFill>
                  <a:srgbClr val="C00000"/>
                </a:solidFill>
                <a:effectLst>
                  <a:outerShdw blurRad="50800" dist="50800" dir="5400000" algn="ctr" rotWithShape="0">
                    <a:srgbClr val="000000">
                      <a:alpha val="57000"/>
                    </a:srgbClr>
                  </a:outerShdw>
                </a:effectLst>
                <a:latin typeface="Montserrat" pitchFamily="2" charset="77"/>
                <a:sym typeface="Arial"/>
              </a:rPr>
              <a:t>The disparity in atmospheric composition ground-based measurements around the globe creates an issue, as </a:t>
            </a:r>
            <a:r>
              <a:rPr lang="en-US" sz="1800" i="1" dirty="0">
                <a:solidFill>
                  <a:srgbClr val="C00000"/>
                </a:solidFill>
                <a:effectLst>
                  <a:outerShdw blurRad="50800" dist="50800" dir="5400000" algn="ctr" rotWithShape="0">
                    <a:srgbClr val="000000">
                      <a:alpha val="57000"/>
                    </a:srgbClr>
                  </a:outerShdw>
                </a:effectLst>
                <a:latin typeface="Montserrat" pitchFamily="2" charset="77"/>
              </a:rPr>
              <a:t>unmonitored </a:t>
            </a:r>
            <a:r>
              <a:rPr lang="en-US" sz="1800" b="0" i="1" u="none" strike="noStrike" cap="none" dirty="0">
                <a:solidFill>
                  <a:srgbClr val="C00000"/>
                </a:solidFill>
                <a:effectLst>
                  <a:outerShdw blurRad="50800" dist="50800" dir="5400000" algn="ctr" rotWithShape="0">
                    <a:srgbClr val="000000">
                      <a:alpha val="57000"/>
                    </a:srgbClr>
                  </a:outerShdw>
                </a:effectLst>
                <a:latin typeface="Montserrat" pitchFamily="2" charset="77"/>
                <a:sym typeface="Arial"/>
              </a:rPr>
              <a:t>regions are often disproportionately impacted by pollution but lack the resources to monitor and mitigate the impacts effectively.</a:t>
            </a:r>
          </a:p>
        </p:txBody>
      </p:sp>
    </p:spTree>
    <p:extLst>
      <p:ext uri="{BB962C8B-B14F-4D97-AF65-F5344CB8AC3E}">
        <p14:creationId xmlns:p14="http://schemas.microsoft.com/office/powerpoint/2010/main" val="207030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27821B-2975-BE16-4856-1B5051D892FE}"/>
              </a:ext>
            </a:extLst>
          </p:cNvPr>
          <p:cNvSpPr>
            <a:spLocks noGrp="1"/>
          </p:cNvSpPr>
          <p:nvPr>
            <p:ph type="title"/>
          </p:nvPr>
        </p:nvSpPr>
        <p:spPr/>
        <p:txBody>
          <a:bodyPr/>
          <a:lstStyle/>
          <a:p>
            <a:r>
              <a:rPr lang="en-US" sz="2800" dirty="0"/>
              <a:t>Ground Stations for Monitoring Ozone, Nitrogen dioxide, and Particulate Matter</a:t>
            </a:r>
            <a:br>
              <a:rPr lang="en-US" sz="2800" dirty="0"/>
            </a:br>
            <a:br>
              <a:rPr lang="en-US" sz="2800" dirty="0"/>
            </a:br>
            <a:endParaRPr lang="en-US" sz="2800" dirty="0"/>
          </a:p>
        </p:txBody>
      </p:sp>
      <p:pic>
        <p:nvPicPr>
          <p:cNvPr id="4" name="image1.png" descr="Chart&#10;&#10;AI-generated content may be incorrect.">
            <a:extLst>
              <a:ext uri="{FF2B5EF4-FFF2-40B4-BE49-F238E27FC236}">
                <a16:creationId xmlns:a16="http://schemas.microsoft.com/office/drawing/2014/main" id="{736CE316-1F06-229D-A6C4-3918C3BCD623}"/>
              </a:ext>
            </a:extLst>
          </p:cNvPr>
          <p:cNvPicPr/>
          <p:nvPr/>
        </p:nvPicPr>
        <p:blipFill>
          <a:blip r:embed="rId2"/>
          <a:srcRect r="25225"/>
          <a:stretch>
            <a:fillRect/>
          </a:stretch>
        </p:blipFill>
        <p:spPr>
          <a:xfrm>
            <a:off x="1116232" y="1293847"/>
            <a:ext cx="3951173" cy="2590160"/>
          </a:xfrm>
          <a:prstGeom prst="rect">
            <a:avLst/>
          </a:prstGeom>
          <a:ln/>
        </p:spPr>
      </p:pic>
      <p:sp>
        <p:nvSpPr>
          <p:cNvPr id="8" name="TextBox 7">
            <a:extLst>
              <a:ext uri="{FF2B5EF4-FFF2-40B4-BE49-F238E27FC236}">
                <a16:creationId xmlns:a16="http://schemas.microsoft.com/office/drawing/2014/main" id="{F5BE3909-F008-1491-DA3E-F456A38066E3}"/>
              </a:ext>
            </a:extLst>
          </p:cNvPr>
          <p:cNvSpPr txBox="1"/>
          <p:nvPr/>
        </p:nvSpPr>
        <p:spPr>
          <a:xfrm>
            <a:off x="5276675" y="1387482"/>
            <a:ext cx="6677637" cy="230832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800" dirty="0">
                <a:solidFill>
                  <a:schemeClr val="tx1"/>
                </a:solidFill>
                <a:latin typeface="Montserrat" pitchFamily="2" charset="77"/>
                <a:ea typeface="Times New Roman" panose="02020603050405020304" pitchFamily="18" charset="0"/>
                <a:cs typeface="Lao MN" pitchFamily="2" charset="0"/>
              </a:rPr>
              <a:t>All available surface ozone (O</a:t>
            </a:r>
            <a:r>
              <a:rPr lang="en-US" sz="1800" baseline="-25000" dirty="0">
                <a:solidFill>
                  <a:schemeClr val="tx1"/>
                </a:solidFill>
                <a:latin typeface="Montserrat" pitchFamily="2" charset="77"/>
                <a:ea typeface="Times New Roman" panose="02020603050405020304" pitchFamily="18" charset="0"/>
                <a:cs typeface="Lao MN" pitchFamily="2" charset="0"/>
              </a:rPr>
              <a:t>3</a:t>
            </a:r>
            <a:r>
              <a:rPr lang="en-US" sz="1800" dirty="0">
                <a:solidFill>
                  <a:schemeClr val="tx1"/>
                </a:solidFill>
                <a:latin typeface="Montserrat" pitchFamily="2" charset="77"/>
                <a:ea typeface="Times New Roman" panose="02020603050405020304" pitchFamily="18" charset="0"/>
                <a:cs typeface="Lao MN" pitchFamily="2" charset="0"/>
              </a:rPr>
              <a:t>) observations from the </a:t>
            </a:r>
            <a:r>
              <a:rPr lang="en-US" sz="1800" dirty="0">
                <a:solidFill>
                  <a:schemeClr val="tx1"/>
                </a:solidFill>
                <a:latin typeface="Montserrat" pitchFamily="2" charset="77"/>
                <a:cs typeface="Lao MN" pitchFamily="2" charset="0"/>
              </a:rPr>
              <a:t>Tropospheric Ozone Assessment Report (TOAR). Note that </a:t>
            </a:r>
            <a:r>
              <a:rPr lang="en-US" sz="1800" dirty="0">
                <a:latin typeface="Montserrat" pitchFamily="2" charset="77"/>
              </a:rPr>
              <a:t>Ozone monitors exist in Australia but are not yet in the open-access TOAR-II database (Szopa et al., 2026)</a:t>
            </a:r>
            <a:endParaRPr lang="en-US" sz="1800" dirty="0">
              <a:solidFill>
                <a:schemeClr val="tx1"/>
              </a:solidFill>
              <a:latin typeface="Montserrat" pitchFamily="2" charset="77"/>
              <a:cs typeface="Lao MN" pitchFamily="2" charset="0"/>
            </a:endParaRPr>
          </a:p>
          <a:p>
            <a:pPr marL="285750" indent="-285750">
              <a:buClr>
                <a:schemeClr val="tx1"/>
              </a:buClr>
              <a:buFont typeface="Arial" panose="020B0604020202020204" pitchFamily="34" charset="0"/>
              <a:buChar char="•"/>
            </a:pPr>
            <a:r>
              <a:rPr lang="en-US" sz="1800" dirty="0" err="1">
                <a:solidFill>
                  <a:schemeClr val="tx1"/>
                </a:solidFill>
                <a:latin typeface="Montserrat" pitchFamily="2" charset="77"/>
                <a:cs typeface="Lao MN" pitchFamily="2" charset="0"/>
              </a:rPr>
              <a:t>Pandonia</a:t>
            </a:r>
            <a:r>
              <a:rPr lang="en-US" sz="1800" dirty="0">
                <a:solidFill>
                  <a:schemeClr val="tx1"/>
                </a:solidFill>
                <a:latin typeface="Montserrat" pitchFamily="2" charset="77"/>
                <a:cs typeface="Lao MN" pitchFamily="2" charset="0"/>
              </a:rPr>
              <a:t> Global Network (PGN) – Trace gases NO</a:t>
            </a:r>
            <a:r>
              <a:rPr lang="en-US" sz="1800" baseline="-25000" dirty="0">
                <a:solidFill>
                  <a:schemeClr val="tx1"/>
                </a:solidFill>
                <a:latin typeface="Montserrat" pitchFamily="2" charset="77"/>
                <a:cs typeface="Lao MN" pitchFamily="2" charset="0"/>
              </a:rPr>
              <a:t>2</a:t>
            </a:r>
            <a:r>
              <a:rPr lang="en-US" sz="1800" dirty="0">
                <a:solidFill>
                  <a:schemeClr val="tx1"/>
                </a:solidFill>
                <a:latin typeface="Montserrat" pitchFamily="2" charset="77"/>
                <a:cs typeface="Lao MN" pitchFamily="2" charset="0"/>
              </a:rPr>
              <a:t>, O</a:t>
            </a:r>
            <a:r>
              <a:rPr lang="en-US" sz="1800" baseline="-25000" dirty="0">
                <a:solidFill>
                  <a:schemeClr val="tx1"/>
                </a:solidFill>
                <a:latin typeface="Montserrat" pitchFamily="2" charset="77"/>
                <a:cs typeface="Lao MN" pitchFamily="2" charset="0"/>
              </a:rPr>
              <a:t>3</a:t>
            </a:r>
            <a:r>
              <a:rPr lang="en-US" sz="1800" dirty="0">
                <a:solidFill>
                  <a:schemeClr val="tx1"/>
                </a:solidFill>
                <a:latin typeface="Montserrat" pitchFamily="2" charset="77"/>
                <a:cs typeface="Lao MN" pitchFamily="2" charset="0"/>
              </a:rPr>
              <a:t>, HCHO, </a:t>
            </a:r>
            <a:r>
              <a:rPr lang="en-US" sz="1800" dirty="0" err="1">
                <a:solidFill>
                  <a:schemeClr val="tx1"/>
                </a:solidFill>
                <a:latin typeface="Montserrat" pitchFamily="2" charset="77"/>
                <a:cs typeface="Lao MN" pitchFamily="2" charset="0"/>
              </a:rPr>
              <a:t>etc</a:t>
            </a:r>
            <a:endParaRPr lang="en-US" sz="1800" dirty="0">
              <a:solidFill>
                <a:schemeClr val="tx1"/>
              </a:solidFill>
              <a:latin typeface="Montserrat" pitchFamily="2" charset="77"/>
              <a:cs typeface="Lao MN" pitchFamily="2" charset="0"/>
            </a:endParaRPr>
          </a:p>
          <a:p>
            <a:pPr marL="285750" indent="-285750">
              <a:buClr>
                <a:schemeClr val="tx1"/>
              </a:buClr>
              <a:buFont typeface="Arial" panose="020B0604020202020204" pitchFamily="34" charset="0"/>
              <a:buChar char="•"/>
            </a:pPr>
            <a:r>
              <a:rPr lang="en-US" sz="1800" dirty="0">
                <a:solidFill>
                  <a:schemeClr val="tx1"/>
                </a:solidFill>
                <a:latin typeface="Montserrat" pitchFamily="2" charset="77"/>
                <a:cs typeface="Lao MN" pitchFamily="2" charset="0"/>
              </a:rPr>
              <a:t>AERONET – Optical Depth (proxy for PM)</a:t>
            </a:r>
            <a:endParaRPr lang="en-US" sz="1800" dirty="0">
              <a:solidFill>
                <a:schemeClr val="tx1"/>
              </a:solidFill>
              <a:latin typeface="Montserrat" pitchFamily="2" charset="77"/>
            </a:endParaRPr>
          </a:p>
        </p:txBody>
      </p:sp>
      <p:grpSp>
        <p:nvGrpSpPr>
          <p:cNvPr id="19" name="Group 18">
            <a:extLst>
              <a:ext uri="{FF2B5EF4-FFF2-40B4-BE49-F238E27FC236}">
                <a16:creationId xmlns:a16="http://schemas.microsoft.com/office/drawing/2014/main" id="{855C6B97-90A2-8B8D-4EB2-32E2F66F0737}"/>
              </a:ext>
            </a:extLst>
          </p:cNvPr>
          <p:cNvGrpSpPr/>
          <p:nvPr/>
        </p:nvGrpSpPr>
        <p:grpSpPr>
          <a:xfrm>
            <a:off x="5005084" y="3989411"/>
            <a:ext cx="4028479" cy="2421957"/>
            <a:chOff x="5345893" y="4008265"/>
            <a:chExt cx="4028479" cy="2421957"/>
          </a:xfrm>
        </p:grpSpPr>
        <p:grpSp>
          <p:nvGrpSpPr>
            <p:cNvPr id="11" name="Group 10">
              <a:extLst>
                <a:ext uri="{FF2B5EF4-FFF2-40B4-BE49-F238E27FC236}">
                  <a16:creationId xmlns:a16="http://schemas.microsoft.com/office/drawing/2014/main" id="{D0A6508F-C1FB-C876-9BFE-320163630CC6}"/>
                </a:ext>
              </a:extLst>
            </p:cNvPr>
            <p:cNvGrpSpPr/>
            <p:nvPr/>
          </p:nvGrpSpPr>
          <p:grpSpPr>
            <a:xfrm>
              <a:off x="5345893" y="4008265"/>
              <a:ext cx="4028479" cy="2421957"/>
              <a:chOff x="5534433" y="4008265"/>
              <a:chExt cx="4028479" cy="2421957"/>
            </a:xfrm>
          </p:grpSpPr>
          <p:pic>
            <p:nvPicPr>
              <p:cNvPr id="7" name="Picture 6">
                <a:extLst>
                  <a:ext uri="{FF2B5EF4-FFF2-40B4-BE49-F238E27FC236}">
                    <a16:creationId xmlns:a16="http://schemas.microsoft.com/office/drawing/2014/main" id="{9B904BE4-E36A-D637-27F9-21131676CF71}"/>
                  </a:ext>
                </a:extLst>
              </p:cNvPr>
              <p:cNvPicPr>
                <a:picLocks noChangeAspect="1"/>
              </p:cNvPicPr>
              <p:nvPr/>
            </p:nvPicPr>
            <p:blipFill>
              <a:blip r:embed="rId3"/>
              <a:stretch>
                <a:fillRect/>
              </a:stretch>
            </p:blipFill>
            <p:spPr>
              <a:xfrm>
                <a:off x="5544758" y="4008265"/>
                <a:ext cx="4018154" cy="2421957"/>
              </a:xfrm>
              <a:prstGeom prst="rect">
                <a:avLst/>
              </a:prstGeom>
            </p:spPr>
          </p:pic>
          <p:pic>
            <p:nvPicPr>
              <p:cNvPr id="9" name="Picture 8">
                <a:extLst>
                  <a:ext uri="{FF2B5EF4-FFF2-40B4-BE49-F238E27FC236}">
                    <a16:creationId xmlns:a16="http://schemas.microsoft.com/office/drawing/2014/main" id="{0269388D-3C6A-C23D-3D66-6CFA23BF27E0}"/>
                  </a:ext>
                </a:extLst>
              </p:cNvPr>
              <p:cNvPicPr>
                <a:picLocks noChangeAspect="1"/>
              </p:cNvPicPr>
              <p:nvPr/>
            </p:nvPicPr>
            <p:blipFill>
              <a:blip r:embed="rId4"/>
              <a:stretch>
                <a:fillRect/>
              </a:stretch>
            </p:blipFill>
            <p:spPr>
              <a:xfrm>
                <a:off x="5534433" y="6021136"/>
                <a:ext cx="1619613" cy="407140"/>
              </a:xfrm>
              <a:prstGeom prst="rect">
                <a:avLst/>
              </a:prstGeom>
            </p:spPr>
          </p:pic>
        </p:grpSp>
        <p:sp>
          <p:nvSpPr>
            <p:cNvPr id="12" name="TextBox 11">
              <a:extLst>
                <a:ext uri="{FF2B5EF4-FFF2-40B4-BE49-F238E27FC236}">
                  <a16:creationId xmlns:a16="http://schemas.microsoft.com/office/drawing/2014/main" id="{EF887D51-A183-0D07-F0C4-8D2E66C5714E}"/>
                </a:ext>
              </a:extLst>
            </p:cNvPr>
            <p:cNvSpPr txBox="1"/>
            <p:nvPr/>
          </p:nvSpPr>
          <p:spPr>
            <a:xfrm>
              <a:off x="8418136" y="4008265"/>
              <a:ext cx="954107" cy="276999"/>
            </a:xfrm>
            <a:prstGeom prst="rect">
              <a:avLst/>
            </a:prstGeom>
            <a:noFill/>
          </p:spPr>
          <p:txBody>
            <a:bodyPr wrap="none" rtlCol="0">
              <a:spAutoFit/>
            </a:bodyPr>
            <a:lstStyle/>
            <a:p>
              <a:r>
                <a:rPr lang="en-US" sz="1200" dirty="0">
                  <a:latin typeface="Montserrat" pitchFamily="2" charset="77"/>
                </a:rPr>
                <a:t>AERONET</a:t>
              </a:r>
            </a:p>
          </p:txBody>
        </p:sp>
      </p:grpSp>
      <p:grpSp>
        <p:nvGrpSpPr>
          <p:cNvPr id="18" name="Group 17">
            <a:extLst>
              <a:ext uri="{FF2B5EF4-FFF2-40B4-BE49-F238E27FC236}">
                <a16:creationId xmlns:a16="http://schemas.microsoft.com/office/drawing/2014/main" id="{78101C97-2E07-CA96-FABB-933717AAD2B8}"/>
              </a:ext>
            </a:extLst>
          </p:cNvPr>
          <p:cNvGrpSpPr/>
          <p:nvPr/>
        </p:nvGrpSpPr>
        <p:grpSpPr>
          <a:xfrm>
            <a:off x="394487" y="3964883"/>
            <a:ext cx="4029435" cy="2517734"/>
            <a:chOff x="1046376" y="4002591"/>
            <a:chExt cx="4029435" cy="2517734"/>
          </a:xfrm>
        </p:grpSpPr>
        <p:pic>
          <p:nvPicPr>
            <p:cNvPr id="16" name="Picture 15">
              <a:extLst>
                <a:ext uri="{FF2B5EF4-FFF2-40B4-BE49-F238E27FC236}">
                  <a16:creationId xmlns:a16="http://schemas.microsoft.com/office/drawing/2014/main" id="{586396DC-5439-C36D-D318-D7B3E20116C1}"/>
                </a:ext>
              </a:extLst>
            </p:cNvPr>
            <p:cNvPicPr>
              <a:picLocks noChangeAspect="1"/>
            </p:cNvPicPr>
            <p:nvPr/>
          </p:nvPicPr>
          <p:blipFill>
            <a:blip r:embed="rId5"/>
            <a:stretch>
              <a:fillRect/>
            </a:stretch>
          </p:blipFill>
          <p:spPr>
            <a:xfrm>
              <a:off x="1046376" y="4002591"/>
              <a:ext cx="4018154" cy="2517734"/>
            </a:xfrm>
            <a:prstGeom prst="rect">
              <a:avLst/>
            </a:prstGeom>
          </p:spPr>
        </p:pic>
        <p:pic>
          <p:nvPicPr>
            <p:cNvPr id="15" name="Picture 14">
              <a:extLst>
                <a:ext uri="{FF2B5EF4-FFF2-40B4-BE49-F238E27FC236}">
                  <a16:creationId xmlns:a16="http://schemas.microsoft.com/office/drawing/2014/main" id="{63FDF95B-98A9-D257-431D-EE38A694D8EB}"/>
                </a:ext>
              </a:extLst>
            </p:cNvPr>
            <p:cNvPicPr>
              <a:picLocks noChangeAspect="1"/>
            </p:cNvPicPr>
            <p:nvPr/>
          </p:nvPicPr>
          <p:blipFill>
            <a:blip r:embed="rId6"/>
            <a:stretch>
              <a:fillRect/>
            </a:stretch>
          </p:blipFill>
          <p:spPr>
            <a:xfrm>
              <a:off x="1046377" y="5409230"/>
              <a:ext cx="857838" cy="815476"/>
            </a:xfrm>
            <a:prstGeom prst="rect">
              <a:avLst/>
            </a:prstGeom>
          </p:spPr>
        </p:pic>
        <p:sp>
          <p:nvSpPr>
            <p:cNvPr id="14" name="TextBox 13">
              <a:extLst>
                <a:ext uri="{FF2B5EF4-FFF2-40B4-BE49-F238E27FC236}">
                  <a16:creationId xmlns:a16="http://schemas.microsoft.com/office/drawing/2014/main" id="{B58E7546-C114-60B0-30EF-332D4C9A18F6}"/>
                </a:ext>
              </a:extLst>
            </p:cNvPr>
            <p:cNvSpPr txBox="1"/>
            <p:nvPr/>
          </p:nvSpPr>
          <p:spPr>
            <a:xfrm>
              <a:off x="4006287" y="4021308"/>
              <a:ext cx="1069524" cy="276999"/>
            </a:xfrm>
            <a:prstGeom prst="rect">
              <a:avLst/>
            </a:prstGeom>
            <a:noFill/>
          </p:spPr>
          <p:txBody>
            <a:bodyPr wrap="none" rtlCol="0">
              <a:spAutoFit/>
            </a:bodyPr>
            <a:lstStyle/>
            <a:p>
              <a:r>
                <a:rPr lang="en-US" sz="1200" dirty="0">
                  <a:latin typeface="Montserrat" pitchFamily="2" charset="77"/>
                </a:rPr>
                <a:t>PANDONIA</a:t>
              </a:r>
            </a:p>
          </p:txBody>
        </p:sp>
      </p:grpSp>
      <p:sp>
        <p:nvSpPr>
          <p:cNvPr id="20" name="TextBox 19">
            <a:extLst>
              <a:ext uri="{FF2B5EF4-FFF2-40B4-BE49-F238E27FC236}">
                <a16:creationId xmlns:a16="http://schemas.microsoft.com/office/drawing/2014/main" id="{8937E61E-F811-0F31-0061-F606152DECA6}"/>
              </a:ext>
            </a:extLst>
          </p:cNvPr>
          <p:cNvSpPr txBox="1"/>
          <p:nvPr/>
        </p:nvSpPr>
        <p:spPr>
          <a:xfrm>
            <a:off x="1376313" y="2588927"/>
            <a:ext cx="873957" cy="307777"/>
          </a:xfrm>
          <a:prstGeom prst="rect">
            <a:avLst/>
          </a:prstGeom>
          <a:noFill/>
        </p:spPr>
        <p:txBody>
          <a:bodyPr wrap="none" rtlCol="0">
            <a:spAutoFit/>
          </a:bodyPr>
          <a:lstStyle/>
          <a:p>
            <a:r>
              <a:rPr lang="en-US" dirty="0">
                <a:latin typeface="Montserrat" pitchFamily="2" charset="77"/>
              </a:rPr>
              <a:t>TOAR-II</a:t>
            </a:r>
          </a:p>
        </p:txBody>
      </p:sp>
      <p:sp>
        <p:nvSpPr>
          <p:cNvPr id="21" name="TextBox 20">
            <a:extLst>
              <a:ext uri="{FF2B5EF4-FFF2-40B4-BE49-F238E27FC236}">
                <a16:creationId xmlns:a16="http://schemas.microsoft.com/office/drawing/2014/main" id="{CF28926C-347B-8D26-12B1-73D70F817243}"/>
              </a:ext>
            </a:extLst>
          </p:cNvPr>
          <p:cNvSpPr txBox="1"/>
          <p:nvPr/>
        </p:nvSpPr>
        <p:spPr>
          <a:xfrm>
            <a:off x="9043888" y="4178822"/>
            <a:ext cx="3219151" cy="2031325"/>
          </a:xfrm>
          <a:prstGeom prst="rect">
            <a:avLst/>
          </a:prstGeom>
          <a:noFill/>
        </p:spPr>
        <p:txBody>
          <a:bodyPr wrap="none" rtlCol="0">
            <a:spAutoFit/>
          </a:bodyPr>
          <a:lstStyle/>
          <a:p>
            <a:r>
              <a:rPr lang="en-US" b="1" dirty="0">
                <a:latin typeface="Montserrat" pitchFamily="2" charset="77"/>
              </a:rPr>
              <a:t>Strengths</a:t>
            </a:r>
          </a:p>
          <a:p>
            <a:endParaRPr lang="en-US" b="1" dirty="0">
              <a:latin typeface="Montserrat" pitchFamily="2" charset="77"/>
            </a:endParaRPr>
          </a:p>
          <a:p>
            <a:r>
              <a:rPr lang="en-US" b="1" dirty="0">
                <a:latin typeface="Montserrat" pitchFamily="2" charset="77"/>
              </a:rPr>
              <a:t>Uniform and standardized</a:t>
            </a:r>
            <a:endParaRPr lang="en-US" dirty="0">
              <a:latin typeface="Montserrat" pitchFamily="2" charset="77"/>
            </a:endParaRPr>
          </a:p>
          <a:p>
            <a:pPr marL="285750" lvl="0" indent="-285750">
              <a:buFont typeface="Arial" panose="020B0604020202020204" pitchFamily="34" charset="0"/>
              <a:buChar char="•"/>
            </a:pPr>
            <a:r>
              <a:rPr lang="en-US" dirty="0">
                <a:latin typeface="Montserrat" pitchFamily="2" charset="77"/>
              </a:rPr>
              <a:t>Algorithms /data processing</a:t>
            </a:r>
          </a:p>
          <a:p>
            <a:pPr marL="285750" lvl="0" indent="-285750">
              <a:buFont typeface="Arial" panose="020B0604020202020204" pitchFamily="34" charset="0"/>
              <a:buChar char="•"/>
            </a:pPr>
            <a:r>
              <a:rPr lang="en-US" dirty="0">
                <a:latin typeface="Montserrat" pitchFamily="2" charset="77"/>
              </a:rPr>
              <a:t>Instrument operating routines</a:t>
            </a:r>
          </a:p>
          <a:p>
            <a:pPr marL="285750" lvl="0" indent="-285750">
              <a:buFont typeface="Arial" panose="020B0604020202020204" pitchFamily="34" charset="0"/>
              <a:buChar char="•"/>
            </a:pPr>
            <a:r>
              <a:rPr lang="en-US" dirty="0">
                <a:latin typeface="Montserrat" pitchFamily="2" charset="77"/>
              </a:rPr>
              <a:t>Quality control</a:t>
            </a:r>
          </a:p>
          <a:p>
            <a:r>
              <a:rPr lang="en-US" b="1" dirty="0">
                <a:latin typeface="Montserrat" pitchFamily="2" charset="77"/>
              </a:rPr>
              <a:t>Real-time data processing</a:t>
            </a:r>
            <a:endParaRPr lang="en-US" dirty="0">
              <a:latin typeface="Montserrat" pitchFamily="2" charset="77"/>
            </a:endParaRPr>
          </a:p>
          <a:p>
            <a:r>
              <a:rPr lang="en-US" b="1" dirty="0">
                <a:latin typeface="Montserrat" pitchFamily="2" charset="77"/>
              </a:rPr>
              <a:t>Data archiving</a:t>
            </a:r>
            <a:r>
              <a:rPr lang="en-US" dirty="0">
                <a:latin typeface="Montserrat" pitchFamily="2" charset="77"/>
              </a:rPr>
              <a:t> </a:t>
            </a:r>
          </a:p>
          <a:p>
            <a:endParaRPr lang="en-US" dirty="0">
              <a:latin typeface="Montserrat" pitchFamily="2" charset="77"/>
            </a:endParaRPr>
          </a:p>
        </p:txBody>
      </p:sp>
    </p:spTree>
    <p:extLst>
      <p:ext uri="{BB962C8B-B14F-4D97-AF65-F5344CB8AC3E}">
        <p14:creationId xmlns:p14="http://schemas.microsoft.com/office/powerpoint/2010/main" val="13330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A88-5EE1-4FE0-40C9-1AE541898929}"/>
              </a:ext>
            </a:extLst>
          </p:cNvPr>
          <p:cNvSpPr>
            <a:spLocks noGrp="1"/>
          </p:cNvSpPr>
          <p:nvPr>
            <p:ph type="title"/>
          </p:nvPr>
        </p:nvSpPr>
        <p:spPr/>
        <p:txBody>
          <a:bodyPr/>
          <a:lstStyle/>
          <a:p>
            <a:r>
              <a:rPr lang="en-US" sz="3600" dirty="0"/>
              <a:t>Schedule</a:t>
            </a:r>
          </a:p>
        </p:txBody>
      </p:sp>
      <p:grpSp>
        <p:nvGrpSpPr>
          <p:cNvPr id="9" name="Group 8">
            <a:extLst>
              <a:ext uri="{FF2B5EF4-FFF2-40B4-BE49-F238E27FC236}">
                <a16:creationId xmlns:a16="http://schemas.microsoft.com/office/drawing/2014/main" id="{AE66926A-08DC-452C-79BB-799AE9DEA005}"/>
              </a:ext>
            </a:extLst>
          </p:cNvPr>
          <p:cNvGrpSpPr/>
          <p:nvPr/>
        </p:nvGrpSpPr>
        <p:grpSpPr>
          <a:xfrm>
            <a:off x="9140853" y="5425585"/>
            <a:ext cx="2944311" cy="338554"/>
            <a:chOff x="9247689" y="5542812"/>
            <a:chExt cx="2944311" cy="338554"/>
          </a:xfrm>
        </p:grpSpPr>
        <p:sp>
          <p:nvSpPr>
            <p:cNvPr id="6" name="5-Point Star 5">
              <a:extLst>
                <a:ext uri="{FF2B5EF4-FFF2-40B4-BE49-F238E27FC236}">
                  <a16:creationId xmlns:a16="http://schemas.microsoft.com/office/drawing/2014/main" id="{544B7447-A348-17B1-E83D-EF19C3FAC1B7}"/>
                </a:ext>
              </a:extLst>
            </p:cNvPr>
            <p:cNvSpPr/>
            <p:nvPr/>
          </p:nvSpPr>
          <p:spPr>
            <a:xfrm>
              <a:off x="9247689" y="5580673"/>
              <a:ext cx="254523" cy="247936"/>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FD315F-6A11-DA59-FF25-8F19FACFE75C}"/>
                </a:ext>
              </a:extLst>
            </p:cNvPr>
            <p:cNvSpPr txBox="1"/>
            <p:nvPr/>
          </p:nvSpPr>
          <p:spPr>
            <a:xfrm>
              <a:off x="9479398" y="5542812"/>
              <a:ext cx="2712602" cy="338554"/>
            </a:xfrm>
            <a:prstGeom prst="rect">
              <a:avLst/>
            </a:prstGeom>
            <a:noFill/>
          </p:spPr>
          <p:txBody>
            <a:bodyPr wrap="none" rtlCol="0">
              <a:spAutoFit/>
            </a:bodyPr>
            <a:lstStyle/>
            <a:p>
              <a:r>
                <a:rPr lang="en-US" sz="1600" dirty="0">
                  <a:latin typeface="+mn-lt"/>
                </a:rPr>
                <a:t>Major Milestone/Deliverable</a:t>
              </a:r>
            </a:p>
          </p:txBody>
        </p:sp>
      </p:grpSp>
      <p:pic>
        <p:nvPicPr>
          <p:cNvPr id="3" name="Picture 2">
            <a:extLst>
              <a:ext uri="{FF2B5EF4-FFF2-40B4-BE49-F238E27FC236}">
                <a16:creationId xmlns:a16="http://schemas.microsoft.com/office/drawing/2014/main" id="{782F24CA-D7C9-B7D3-8D13-B7FD51E45CA2}"/>
              </a:ext>
            </a:extLst>
          </p:cNvPr>
          <p:cNvPicPr>
            <a:picLocks noChangeAspect="1"/>
          </p:cNvPicPr>
          <p:nvPr/>
        </p:nvPicPr>
        <p:blipFill>
          <a:blip r:embed="rId2"/>
          <a:stretch>
            <a:fillRect/>
          </a:stretch>
        </p:blipFill>
        <p:spPr>
          <a:xfrm>
            <a:off x="142990" y="1272746"/>
            <a:ext cx="11906019" cy="4048593"/>
          </a:xfrm>
          <a:prstGeom prst="rect">
            <a:avLst/>
          </a:prstGeom>
        </p:spPr>
      </p:pic>
      <p:sp>
        <p:nvSpPr>
          <p:cNvPr id="4" name="Triangle 3">
            <a:extLst>
              <a:ext uri="{FF2B5EF4-FFF2-40B4-BE49-F238E27FC236}">
                <a16:creationId xmlns:a16="http://schemas.microsoft.com/office/drawing/2014/main" id="{B051FE10-2BB4-9DBD-ACF0-D3BD2445FDCF}"/>
              </a:ext>
            </a:extLst>
          </p:cNvPr>
          <p:cNvSpPr/>
          <p:nvPr/>
        </p:nvSpPr>
        <p:spPr>
          <a:xfrm rot="5400000">
            <a:off x="7594406" y="3422020"/>
            <a:ext cx="167524" cy="144838"/>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C0BF7C-A4EE-C9DC-4212-8027CD458D3F}"/>
              </a:ext>
            </a:extLst>
          </p:cNvPr>
          <p:cNvPicPr>
            <a:picLocks noChangeAspect="1"/>
          </p:cNvPicPr>
          <p:nvPr/>
        </p:nvPicPr>
        <p:blipFill>
          <a:blip r:embed="rId2"/>
          <a:srcRect l="59313" t="74280" r="36818" b="18479"/>
          <a:stretch>
            <a:fillRect/>
          </a:stretch>
        </p:blipFill>
        <p:spPr>
          <a:xfrm>
            <a:off x="7395229" y="4278833"/>
            <a:ext cx="460690" cy="293166"/>
          </a:xfrm>
          <a:prstGeom prst="rect">
            <a:avLst/>
          </a:prstGeom>
        </p:spPr>
      </p:pic>
      <p:sp>
        <p:nvSpPr>
          <p:cNvPr id="11" name="Rectangle 10">
            <a:extLst>
              <a:ext uri="{FF2B5EF4-FFF2-40B4-BE49-F238E27FC236}">
                <a16:creationId xmlns:a16="http://schemas.microsoft.com/office/drawing/2014/main" id="{97427245-C170-14B5-9823-0B20140146CE}"/>
              </a:ext>
            </a:extLst>
          </p:cNvPr>
          <p:cNvSpPr/>
          <p:nvPr/>
        </p:nvSpPr>
        <p:spPr>
          <a:xfrm>
            <a:off x="7189557" y="4425416"/>
            <a:ext cx="205672" cy="146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25B3AC0-91F6-281E-EA92-D947D5472697}"/>
              </a:ext>
            </a:extLst>
          </p:cNvPr>
          <p:cNvCxnSpPr/>
          <p:nvPr/>
        </p:nvCxnSpPr>
        <p:spPr>
          <a:xfrm>
            <a:off x="7395229" y="4264873"/>
            <a:ext cx="230345"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id="{0C8C7960-8D7A-1681-1698-DA270A9B7459}"/>
              </a:ext>
            </a:extLst>
          </p:cNvPr>
          <p:cNvSpPr/>
          <p:nvPr/>
        </p:nvSpPr>
        <p:spPr>
          <a:xfrm flipV="1">
            <a:off x="11236882" y="3889124"/>
            <a:ext cx="636358" cy="5362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8A40FC9-24A1-B798-E20A-798D9B353312}"/>
              </a:ext>
            </a:extLst>
          </p:cNvPr>
          <p:cNvSpPr txBox="1"/>
          <p:nvPr/>
        </p:nvSpPr>
        <p:spPr>
          <a:xfrm>
            <a:off x="11175613" y="3909501"/>
            <a:ext cx="697627" cy="369332"/>
          </a:xfrm>
          <a:prstGeom prst="rect">
            <a:avLst/>
          </a:prstGeom>
          <a:noFill/>
        </p:spPr>
        <p:txBody>
          <a:bodyPr wrap="none" rtlCol="0">
            <a:spAutoFit/>
          </a:bodyPr>
          <a:lstStyle/>
          <a:p>
            <a:r>
              <a:rPr lang="en-US" sz="1800" b="1" dirty="0">
                <a:solidFill>
                  <a:srgbClr val="EE7D31"/>
                </a:solidFill>
              </a:rPr>
              <a:t>2027</a:t>
            </a:r>
          </a:p>
        </p:txBody>
      </p:sp>
    </p:spTree>
    <p:extLst>
      <p:ext uri="{BB962C8B-B14F-4D97-AF65-F5344CB8AC3E}">
        <p14:creationId xmlns:p14="http://schemas.microsoft.com/office/powerpoint/2010/main" val="3436312301"/>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948</Words>
  <Application>Microsoft Macintosh PowerPoint</Application>
  <PresentationFormat>Widescreen</PresentationFormat>
  <Paragraphs>113</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Courier New</vt:lpstr>
      <vt:lpstr>Mangal</vt:lpstr>
      <vt:lpstr>Montserrat</vt:lpstr>
      <vt:lpstr>Times New Roman</vt:lpstr>
      <vt:lpstr>Wingdings</vt:lpstr>
      <vt:lpstr>ceos</vt:lpstr>
      <vt:lpstr>Expanding Geostationary Atmospheric Composition Satellite Constellation: Towards Global Coverage  AFMS (April 2026)   </vt:lpstr>
      <vt:lpstr>Expanding Geostationary Atmospheric Composition Satellite Constellation: Towards Global Coverage    </vt:lpstr>
      <vt:lpstr>Study Co-Authors</vt:lpstr>
      <vt:lpstr>The Challenge – Addressing the Gap in Observations</vt:lpstr>
      <vt:lpstr>The Current Landscape</vt:lpstr>
      <vt:lpstr>Closing the Gap: The Global Geostationary Satellite Solution </vt:lpstr>
      <vt:lpstr>Strengthening Ground-Based Measurements for Calibration/Validation</vt:lpstr>
      <vt:lpstr>Ground Stations for Monitoring Ozone, Nitrogen dioxide, and Particulate Matter  </vt:lpstr>
      <vt:lpstr>Schedule</vt:lpstr>
      <vt:lpstr>Decisions, outcomes, or actions sought</vt:lpstr>
      <vt:lpstr>PowerPoint Presentation</vt:lpstr>
      <vt:lpstr>Outline of White Paper and this Presentation  </vt:lpstr>
      <vt:lpstr>Inclined Geosynchronous Orbits (IGOs)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Omar, Ali H. (LARC-E304)</cp:lastModifiedBy>
  <cp:revision>24</cp:revision>
  <dcterms:modified xsi:type="dcterms:W3CDTF">2026-04-08T18:11:55Z</dcterms:modified>
</cp:coreProperties>
</file>