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49"/>
  </p:notesMasterIdLst>
  <p:sldIdLst>
    <p:sldId id="38849" r:id="rId5"/>
    <p:sldId id="38896" r:id="rId6"/>
    <p:sldId id="38881" r:id="rId7"/>
    <p:sldId id="38957" r:id="rId8"/>
    <p:sldId id="38917" r:id="rId9"/>
    <p:sldId id="38930" r:id="rId10"/>
    <p:sldId id="38940" r:id="rId11"/>
    <p:sldId id="38987" r:id="rId12"/>
    <p:sldId id="38882" r:id="rId13"/>
    <p:sldId id="38949" r:id="rId14"/>
    <p:sldId id="38967" r:id="rId15"/>
    <p:sldId id="38948" r:id="rId16"/>
    <p:sldId id="38928" r:id="rId17"/>
    <p:sldId id="38989" r:id="rId18"/>
    <p:sldId id="38955" r:id="rId19"/>
    <p:sldId id="38951" r:id="rId20"/>
    <p:sldId id="38914" r:id="rId21"/>
    <p:sldId id="38945" r:id="rId22"/>
    <p:sldId id="38952" r:id="rId23"/>
    <p:sldId id="38936" r:id="rId24"/>
    <p:sldId id="38947" r:id="rId25"/>
    <p:sldId id="38893" r:id="rId26"/>
    <p:sldId id="38918" r:id="rId27"/>
    <p:sldId id="38977" r:id="rId28"/>
    <p:sldId id="38985" r:id="rId29"/>
    <p:sldId id="38975" r:id="rId30"/>
    <p:sldId id="38924" r:id="rId31"/>
    <p:sldId id="38923" r:id="rId32"/>
    <p:sldId id="38886" r:id="rId33"/>
    <p:sldId id="38996" r:id="rId34"/>
    <p:sldId id="38857" r:id="rId35"/>
    <p:sldId id="38974" r:id="rId36"/>
    <p:sldId id="38895" r:id="rId37"/>
    <p:sldId id="38976" r:id="rId38"/>
    <p:sldId id="38988" r:id="rId39"/>
    <p:sldId id="38990" r:id="rId40"/>
    <p:sldId id="38921" r:id="rId41"/>
    <p:sldId id="38905" r:id="rId42"/>
    <p:sldId id="38865" r:id="rId43"/>
    <p:sldId id="38900" r:id="rId44"/>
    <p:sldId id="38903" r:id="rId45"/>
    <p:sldId id="38866" r:id="rId46"/>
    <p:sldId id="38889" r:id="rId47"/>
    <p:sldId id="38864" r:id="rId48"/>
  </p:sldIdLst>
  <p:sldSz cx="12192000" cy="6858000"/>
  <p:notesSz cx="7010400" cy="12039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3D1BBA5B-8FAB-4AF1-80E2-AC7F9160E612}">
          <p14:sldIdLst>
            <p14:sldId id="38849"/>
          </p14:sldIdLst>
        </p14:section>
        <p14:section name="Introduction" id="{79261630-16B1-4242-A5A1-92A912DFE475}">
          <p14:sldIdLst>
            <p14:sldId id="38896"/>
            <p14:sldId id="38881"/>
            <p14:sldId id="38957"/>
          </p14:sldIdLst>
        </p14:section>
        <p14:section name="History of Soyuz-1 Accident" id="{53CA2E07-2D43-4B96-9619-C37F410534D0}">
          <p14:sldIdLst>
            <p14:sldId id="38917"/>
            <p14:sldId id="38930"/>
            <p14:sldId id="38940"/>
            <p14:sldId id="38987"/>
            <p14:sldId id="38882"/>
            <p14:sldId id="38949"/>
          </p14:sldIdLst>
        </p14:section>
        <p14:section name="The Aftermath  - Politics and Culture" id="{C09F30AC-03EB-40D3-B2C9-56BEB7DF544D}">
          <p14:sldIdLst>
            <p14:sldId id="38967"/>
            <p14:sldId id="38948"/>
            <p14:sldId id="38928"/>
            <p14:sldId id="38989"/>
          </p14:sldIdLst>
        </p14:section>
        <p14:section name="Spacecraft Parachute Architecture" id="{38B7199A-22E5-4642-B1EF-D3F938A55DC5}">
          <p14:sldIdLst>
            <p14:sldId id="38955"/>
            <p14:sldId id="38951"/>
            <p14:sldId id="38914"/>
            <p14:sldId id="38945"/>
            <p14:sldId id="38952"/>
            <p14:sldId id="38936"/>
            <p14:sldId id="38947"/>
            <p14:sldId id="38893"/>
          </p14:sldIdLst>
        </p14:section>
        <p14:section name="Applying Lessons Learned to Surveillance and Testing" id="{91D214A6-58AA-4DC4-AF60-B9528B8D8724}">
          <p14:sldIdLst>
            <p14:sldId id="38918"/>
            <p14:sldId id="38977"/>
            <p14:sldId id="38985"/>
            <p14:sldId id="38975"/>
            <p14:sldId id="38924"/>
            <p14:sldId id="38923"/>
            <p14:sldId id="38886"/>
            <p14:sldId id="38996"/>
            <p14:sldId id="38857"/>
            <p14:sldId id="38974"/>
          </p14:sldIdLst>
        </p14:section>
        <p14:section name="Conclusion" id="{51EB36BF-10D2-4AEE-A8A9-C864CA171994}">
          <p14:sldIdLst>
            <p14:sldId id="38895"/>
          </p14:sldIdLst>
        </p14:section>
        <p14:section name="Backup" id="{51A466F7-9E2C-49E9-BD53-7DEE4D8E29E6}">
          <p14:sldIdLst>
            <p14:sldId id="38976"/>
            <p14:sldId id="38988"/>
            <p14:sldId id="38990"/>
            <p14:sldId id="38921"/>
            <p14:sldId id="38905"/>
            <p14:sldId id="38865"/>
            <p14:sldId id="38900"/>
            <p14:sldId id="38903"/>
            <p14:sldId id="38866"/>
            <p14:sldId id="38889"/>
            <p14:sldId id="38864"/>
          </p14:sldIdLst>
        </p14:section>
      </p14:sectionLst>
    </p:ext>
    <p:ext uri="{EFAFB233-063F-42B5-8137-9DF3F51BA10A}">
      <p15:sldGuideLst xmlns:p15="http://schemas.microsoft.com/office/powerpoint/2012/main">
        <p15:guide id="1" pos="2496" userDrawn="1">
          <p15:clr>
            <a:srgbClr val="A4A3A4"/>
          </p15:clr>
        </p15:guide>
        <p15:guide id="2" orient="horz" pos="38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illips, Stacie L. (KSC-FAA00)" initials="PSL(" lastIdx="12" clrIdx="0">
    <p:extLst>
      <p:ext uri="{19B8F6BF-5375-455C-9EA6-DF929625EA0E}">
        <p15:presenceInfo xmlns:p15="http://schemas.microsoft.com/office/powerpoint/2012/main" userId="S-1-5-21-330711430-3775241029-4075259233-47175" providerId="AD"/>
      </p:ext>
    </p:extLst>
  </p:cmAuthor>
  <p:cmAuthor id="2" name="Zeitler, Pamela S. (KSC-FAA00)" initials="ZPS(" lastIdx="3" clrIdx="1">
    <p:extLst>
      <p:ext uri="{19B8F6BF-5375-455C-9EA6-DF929625EA0E}">
        <p15:presenceInfo xmlns:p15="http://schemas.microsoft.com/office/powerpoint/2012/main" userId="S-1-5-21-330711430-3775241029-4075259233-47931" providerId="AD"/>
      </p:ext>
    </p:extLst>
  </p:cmAuthor>
  <p:cmAuthor id="3" name="Lupo, Christian P. (JSC-EA121)" initials="LCP(E" lastIdx="10" clrIdx="2">
    <p:extLst>
      <p:ext uri="{19B8F6BF-5375-455C-9EA6-DF929625EA0E}">
        <p15:presenceInfo xmlns:p15="http://schemas.microsoft.com/office/powerpoint/2012/main" userId="S::clupo@ndc.nasa.gov::f309d3ca-1da3-4389-bd2b-6410e93dac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8522"/>
    <a:srgbClr val="AFBE42"/>
    <a:srgbClr val="FF6699"/>
    <a:srgbClr val="4473DC"/>
    <a:srgbClr val="2E75B6"/>
    <a:srgbClr val="DF3413"/>
    <a:srgbClr val="B2D030"/>
    <a:srgbClr val="FFFF99"/>
    <a:srgbClr val="336699"/>
    <a:srgbClr val="475D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CBEF22-4B34-415C-9202-1520A2BD78F5}" v="1" dt="2026-05-08T16:48:08.644"/>
    <p1510:client id="{D8CD6CF5-325C-4B98-A1BC-3A21B9CB00A3}" v="878" dt="2026-05-08T17:00:48.9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4" autoAdjust="0"/>
    <p:restoredTop sz="94660"/>
  </p:normalViewPr>
  <p:slideViewPr>
    <p:cSldViewPr snapToGrid="0">
      <p:cViewPr>
        <p:scale>
          <a:sx n="50" d="100"/>
          <a:sy n="50" d="100"/>
        </p:scale>
        <p:origin x="1028" y="164"/>
      </p:cViewPr>
      <p:guideLst>
        <p:guide pos="2496"/>
        <p:guide orient="horz" pos="3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1-CC44-4A06-B6A3-66FDB1BA8E6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375-4F19-B36F-369CF7404C61}"/>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2-CC44-4A06-B6A3-66FDB1BA8E65}"/>
              </c:ext>
            </c:extLst>
          </c:dPt>
          <c:dPt>
            <c:idx val="3"/>
            <c:bubble3D val="0"/>
            <c:spPr>
              <a:solidFill>
                <a:srgbClr val="B2D030"/>
              </a:solidFill>
              <a:ln w="19050">
                <a:solidFill>
                  <a:schemeClr val="lt1"/>
                </a:solidFill>
              </a:ln>
              <a:effectLst/>
            </c:spPr>
            <c:extLst>
              <c:ext xmlns:c16="http://schemas.microsoft.com/office/drawing/2014/chart" uri="{C3380CC4-5D6E-409C-BE32-E72D297353CC}">
                <c16:uniqueId val="{00000003-CC44-4A06-B6A3-66FDB1BA8E65}"/>
              </c:ext>
            </c:extLst>
          </c:dPt>
          <c:dPt>
            <c:idx val="4"/>
            <c:bubble3D val="0"/>
            <c:spPr>
              <a:solidFill>
                <a:schemeClr val="accent6"/>
              </a:solidFill>
              <a:ln w="19050">
                <a:solidFill>
                  <a:schemeClr val="lt1"/>
                </a:solidFill>
              </a:ln>
              <a:effectLst/>
            </c:spPr>
            <c:extLst>
              <c:ext xmlns:c16="http://schemas.microsoft.com/office/drawing/2014/chart" uri="{C3380CC4-5D6E-409C-BE32-E72D297353CC}">
                <c16:uniqueId val="{00000004-CC44-4A06-B6A3-66FDB1BA8E6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7375-4F19-B36F-369CF7404C61}"/>
              </c:ext>
            </c:extLst>
          </c:dPt>
          <c:cat>
            <c:strRef>
              <c:f>Sheet1!$A$2:$A$7</c:f>
              <c:strCache>
                <c:ptCount val="6"/>
                <c:pt idx="0">
                  <c:v>Heatshield</c:v>
                </c:pt>
                <c:pt idx="1">
                  <c:v>Drogues</c:v>
                </c:pt>
                <c:pt idx="2">
                  <c:v>Mains</c:v>
                </c:pt>
                <c:pt idx="3">
                  <c:v>Retrorockets</c:v>
                </c:pt>
                <c:pt idx="4">
                  <c:v>Springs/Seat</c:v>
                </c:pt>
                <c:pt idx="5">
                  <c:v>Astronaut</c:v>
                </c:pt>
              </c:strCache>
            </c:strRef>
          </c:cat>
          <c:val>
            <c:numRef>
              <c:f>Sheet1!$B$2:$B$7</c:f>
              <c:numCache>
                <c:formatCode>General</c:formatCode>
                <c:ptCount val="6"/>
                <c:pt idx="0">
                  <c:v>50</c:v>
                </c:pt>
                <c:pt idx="1">
                  <c:v>30</c:v>
                </c:pt>
                <c:pt idx="2">
                  <c:v>15</c:v>
                </c:pt>
                <c:pt idx="3">
                  <c:v>3</c:v>
                </c:pt>
                <c:pt idx="4">
                  <c:v>1</c:v>
                </c:pt>
                <c:pt idx="5">
                  <c:v>1</c:v>
                </c:pt>
              </c:numCache>
            </c:numRef>
          </c:val>
          <c:extLst>
            <c:ext xmlns:c16="http://schemas.microsoft.com/office/drawing/2014/chart" uri="{C3380CC4-5D6E-409C-BE32-E72D297353CC}">
              <c16:uniqueId val="{00000000-CC44-4A06-B6A3-66FDB1BA8E65}"/>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8256685008829418"/>
          <c:y val="0.72853965053740455"/>
          <c:w val="0.71769998697980397"/>
          <c:h val="0.27146034946259545"/>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604071"/>
          </a:xfrm>
          <a:prstGeom prst="rect">
            <a:avLst/>
          </a:prstGeom>
        </p:spPr>
        <p:txBody>
          <a:bodyPr vert="horz" lIns="108850" tIns="54425" rIns="108850" bIns="54425" rtlCol="0"/>
          <a:lstStyle>
            <a:lvl1pPr algn="l">
              <a:defRPr sz="1400"/>
            </a:lvl1pPr>
          </a:lstStyle>
          <a:p>
            <a:endParaRPr lang="en-US"/>
          </a:p>
        </p:txBody>
      </p:sp>
      <p:sp>
        <p:nvSpPr>
          <p:cNvPr id="3" name="Date Placeholder 2"/>
          <p:cNvSpPr>
            <a:spLocks noGrp="1"/>
          </p:cNvSpPr>
          <p:nvPr>
            <p:ph type="dt" idx="1"/>
          </p:nvPr>
        </p:nvSpPr>
        <p:spPr>
          <a:xfrm>
            <a:off x="3970938" y="0"/>
            <a:ext cx="3037840" cy="604071"/>
          </a:xfrm>
          <a:prstGeom prst="rect">
            <a:avLst/>
          </a:prstGeom>
        </p:spPr>
        <p:txBody>
          <a:bodyPr vert="horz" lIns="108850" tIns="54425" rIns="108850" bIns="54425" rtlCol="0"/>
          <a:lstStyle>
            <a:lvl1pPr algn="r">
              <a:defRPr sz="1400"/>
            </a:lvl1pPr>
          </a:lstStyle>
          <a:p>
            <a:fld id="{B9820B28-89AC-42F2-B9A7-C1F9E97935E0}" type="datetimeFigureOut">
              <a:rPr lang="en-US" smtClean="0"/>
              <a:t>5/4/2026</a:t>
            </a:fld>
            <a:endParaRPr lang="en-US"/>
          </a:p>
        </p:txBody>
      </p:sp>
      <p:sp>
        <p:nvSpPr>
          <p:cNvPr id="4" name="Slide Image Placeholder 3"/>
          <p:cNvSpPr>
            <a:spLocks noGrp="1" noRot="1" noChangeAspect="1"/>
          </p:cNvSpPr>
          <p:nvPr>
            <p:ph type="sldImg" idx="2"/>
          </p:nvPr>
        </p:nvSpPr>
        <p:spPr>
          <a:xfrm>
            <a:off x="-106363" y="1504950"/>
            <a:ext cx="7223126" cy="4064000"/>
          </a:xfrm>
          <a:prstGeom prst="rect">
            <a:avLst/>
          </a:prstGeom>
          <a:noFill/>
          <a:ln w="12700">
            <a:solidFill>
              <a:prstClr val="black"/>
            </a:solidFill>
          </a:ln>
        </p:spPr>
        <p:txBody>
          <a:bodyPr vert="horz" lIns="108850" tIns="54425" rIns="108850" bIns="54425" rtlCol="0" anchor="ctr"/>
          <a:lstStyle/>
          <a:p>
            <a:endParaRPr lang="en-US"/>
          </a:p>
        </p:txBody>
      </p:sp>
      <p:sp>
        <p:nvSpPr>
          <p:cNvPr id="5" name="Notes Placeholder 4"/>
          <p:cNvSpPr>
            <a:spLocks noGrp="1"/>
          </p:cNvSpPr>
          <p:nvPr>
            <p:ph type="body" sz="quarter" idx="3"/>
          </p:nvPr>
        </p:nvSpPr>
        <p:spPr>
          <a:xfrm>
            <a:off x="701040" y="5794057"/>
            <a:ext cx="5608320" cy="4740593"/>
          </a:xfrm>
          <a:prstGeom prst="rect">
            <a:avLst/>
          </a:prstGeom>
        </p:spPr>
        <p:txBody>
          <a:bodyPr vert="horz" lIns="108850" tIns="54425" rIns="108850" bIns="544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435531"/>
            <a:ext cx="3037840" cy="604070"/>
          </a:xfrm>
          <a:prstGeom prst="rect">
            <a:avLst/>
          </a:prstGeom>
        </p:spPr>
        <p:txBody>
          <a:bodyPr vert="horz" lIns="108850" tIns="54425" rIns="108850" bIns="54425" rtlCol="0" anchor="b"/>
          <a:lstStyle>
            <a:lvl1pPr algn="l">
              <a:defRPr sz="1400"/>
            </a:lvl1pPr>
          </a:lstStyle>
          <a:p>
            <a:endParaRPr lang="en-US"/>
          </a:p>
        </p:txBody>
      </p:sp>
      <p:sp>
        <p:nvSpPr>
          <p:cNvPr id="7" name="Slide Number Placeholder 6"/>
          <p:cNvSpPr>
            <a:spLocks noGrp="1"/>
          </p:cNvSpPr>
          <p:nvPr>
            <p:ph type="sldNum" sz="quarter" idx="5"/>
          </p:nvPr>
        </p:nvSpPr>
        <p:spPr>
          <a:xfrm>
            <a:off x="3970938" y="11435531"/>
            <a:ext cx="3037840" cy="604070"/>
          </a:xfrm>
          <a:prstGeom prst="rect">
            <a:avLst/>
          </a:prstGeom>
        </p:spPr>
        <p:txBody>
          <a:bodyPr vert="horz" lIns="108850" tIns="54425" rIns="108850" bIns="54425" rtlCol="0" anchor="b"/>
          <a:lstStyle>
            <a:lvl1pPr algn="r">
              <a:defRPr sz="1400"/>
            </a:lvl1pPr>
          </a:lstStyle>
          <a:p>
            <a:fld id="{4138C5B8-3859-46F9-9838-830541B57BE2}" type="slidenum">
              <a:rPr lang="en-US" smtClean="0"/>
              <a:t>‹#›</a:t>
            </a:fld>
            <a:endParaRPr lang="en-US"/>
          </a:p>
        </p:txBody>
      </p:sp>
    </p:spTree>
    <p:extLst>
      <p:ext uri="{BB962C8B-B14F-4D97-AF65-F5344CB8AC3E}">
        <p14:creationId xmlns:p14="http://schemas.microsoft.com/office/powerpoint/2010/main" val="1856228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2</a:t>
            </a:fld>
            <a:endParaRPr lang="en-US"/>
          </a:p>
        </p:txBody>
      </p:sp>
    </p:spTree>
    <p:extLst>
      <p:ext uri="{BB962C8B-B14F-4D97-AF65-F5344CB8AC3E}">
        <p14:creationId xmlns:p14="http://schemas.microsoft.com/office/powerpoint/2010/main" val="2869728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7</a:t>
            </a:fld>
            <a:endParaRPr lang="en-US"/>
          </a:p>
        </p:txBody>
      </p:sp>
    </p:spTree>
    <p:extLst>
      <p:ext uri="{BB962C8B-B14F-4D97-AF65-F5344CB8AC3E}">
        <p14:creationId xmlns:p14="http://schemas.microsoft.com/office/powerpoint/2010/main" val="3879922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8</a:t>
            </a:fld>
            <a:endParaRPr lang="en-US"/>
          </a:p>
        </p:txBody>
      </p:sp>
    </p:spTree>
    <p:extLst>
      <p:ext uri="{BB962C8B-B14F-4D97-AF65-F5344CB8AC3E}">
        <p14:creationId xmlns:p14="http://schemas.microsoft.com/office/powerpoint/2010/main" val="1471061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solidFill>
                  <a:srgbClr val="141412"/>
                </a:solidFill>
                <a:effectLst/>
                <a:latin typeface="Arial" panose="020B0604020202020204" pitchFamily="34" charset="0"/>
                <a:cs typeface="Arial" panose="020B0604020202020204" pitchFamily="34" charset="0"/>
              </a:rPr>
              <a:t> </a:t>
            </a:r>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9</a:t>
            </a:fld>
            <a:endParaRPr lang="en-US"/>
          </a:p>
        </p:txBody>
      </p:sp>
    </p:spTree>
    <p:extLst>
      <p:ext uri="{BB962C8B-B14F-4D97-AF65-F5344CB8AC3E}">
        <p14:creationId xmlns:p14="http://schemas.microsoft.com/office/powerpoint/2010/main" val="3106348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rgbClr val="FF0000"/>
              </a:solidFill>
              <a:highlight>
                <a:srgbClr val="FFFF00"/>
              </a:highlight>
            </a:endParaRPr>
          </a:p>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10</a:t>
            </a:fld>
            <a:endParaRPr lang="en-US"/>
          </a:p>
        </p:txBody>
      </p:sp>
    </p:spTree>
    <p:extLst>
      <p:ext uri="{BB962C8B-B14F-4D97-AF65-F5344CB8AC3E}">
        <p14:creationId xmlns:p14="http://schemas.microsoft.com/office/powerpoint/2010/main" val="3878471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12</a:t>
            </a:fld>
            <a:endParaRPr lang="en-US"/>
          </a:p>
        </p:txBody>
      </p:sp>
    </p:spTree>
    <p:extLst>
      <p:ext uri="{BB962C8B-B14F-4D97-AF65-F5344CB8AC3E}">
        <p14:creationId xmlns:p14="http://schemas.microsoft.com/office/powerpoint/2010/main" val="1159827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13</a:t>
            </a:fld>
            <a:endParaRPr lang="en-US"/>
          </a:p>
        </p:txBody>
      </p:sp>
    </p:spTree>
    <p:extLst>
      <p:ext uri="{BB962C8B-B14F-4D97-AF65-F5344CB8AC3E}">
        <p14:creationId xmlns:p14="http://schemas.microsoft.com/office/powerpoint/2010/main" val="3496453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14</a:t>
            </a:fld>
            <a:endParaRPr lang="en-US"/>
          </a:p>
        </p:txBody>
      </p:sp>
    </p:spTree>
    <p:extLst>
      <p:ext uri="{BB962C8B-B14F-4D97-AF65-F5344CB8AC3E}">
        <p14:creationId xmlns:p14="http://schemas.microsoft.com/office/powerpoint/2010/main" val="1161425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16</a:t>
            </a:fld>
            <a:endParaRPr lang="en-US"/>
          </a:p>
        </p:txBody>
      </p:sp>
    </p:spTree>
    <p:extLst>
      <p:ext uri="{BB962C8B-B14F-4D97-AF65-F5344CB8AC3E}">
        <p14:creationId xmlns:p14="http://schemas.microsoft.com/office/powerpoint/2010/main" val="2731911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18</a:t>
            </a:fld>
            <a:endParaRPr lang="en-US"/>
          </a:p>
        </p:txBody>
      </p:sp>
    </p:spTree>
    <p:extLst>
      <p:ext uri="{BB962C8B-B14F-4D97-AF65-F5344CB8AC3E}">
        <p14:creationId xmlns:p14="http://schemas.microsoft.com/office/powerpoint/2010/main" val="2926880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19</a:t>
            </a:fld>
            <a:endParaRPr lang="en-US"/>
          </a:p>
        </p:txBody>
      </p:sp>
    </p:spTree>
    <p:extLst>
      <p:ext uri="{BB962C8B-B14F-4D97-AF65-F5344CB8AC3E}">
        <p14:creationId xmlns:p14="http://schemas.microsoft.com/office/powerpoint/2010/main" val="2110019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20</a:t>
            </a:fld>
            <a:endParaRPr lang="en-US"/>
          </a:p>
        </p:txBody>
      </p:sp>
    </p:spTree>
    <p:extLst>
      <p:ext uri="{BB962C8B-B14F-4D97-AF65-F5344CB8AC3E}">
        <p14:creationId xmlns:p14="http://schemas.microsoft.com/office/powerpoint/2010/main" val="643183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21</a:t>
            </a:fld>
            <a:endParaRPr lang="en-US"/>
          </a:p>
        </p:txBody>
      </p:sp>
    </p:spTree>
    <p:extLst>
      <p:ext uri="{BB962C8B-B14F-4D97-AF65-F5344CB8AC3E}">
        <p14:creationId xmlns:p14="http://schemas.microsoft.com/office/powerpoint/2010/main" val="4025213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38C5B8-3859-46F9-9838-830541B57BE2}" type="slidenum">
              <a:rPr lang="en-US" smtClean="0"/>
              <a:t>24</a:t>
            </a:fld>
            <a:endParaRPr lang="en-US"/>
          </a:p>
        </p:txBody>
      </p:sp>
    </p:spTree>
    <p:extLst>
      <p:ext uri="{BB962C8B-B14F-4D97-AF65-F5344CB8AC3E}">
        <p14:creationId xmlns:p14="http://schemas.microsoft.com/office/powerpoint/2010/main" val="32826158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478" y="1147043"/>
            <a:ext cx="11975921" cy="5349035"/>
          </a:xfrm>
          <a:prstGeom prst="rect">
            <a:avLst/>
          </a:prstGeom>
        </p:spPr>
        <p:txBody>
          <a:bodyPr/>
          <a:lstStyle>
            <a:lvl1pPr marL="228594" indent="-228594">
              <a:lnSpc>
                <a:spcPct val="100000"/>
              </a:lnSpc>
              <a:spcBef>
                <a:spcPts val="0"/>
              </a:spcBef>
              <a:buFont typeface="Helvetica" pitchFamily="34" charset="0"/>
              <a:buChar char="●"/>
              <a:defRPr/>
            </a:lvl1pPr>
            <a:lvl2pPr marL="457189" indent="-228594">
              <a:lnSpc>
                <a:spcPct val="100000"/>
              </a:lnSpc>
              <a:spcBef>
                <a:spcPts val="0"/>
              </a:spcBef>
              <a:buFont typeface="Helvetica" pitchFamily="34" charset="0"/>
              <a:buChar char="–"/>
              <a:defRPr/>
            </a:lvl2pPr>
            <a:lvl3pPr marL="685783" indent="-228594">
              <a:lnSpc>
                <a:spcPct val="100000"/>
              </a:lnSpc>
              <a:spcBef>
                <a:spcPts val="0"/>
              </a:spcBef>
              <a:buFont typeface="Wingdings" panose="05000000000000000000" pitchFamily="2" charset="2"/>
              <a:buChar char="§"/>
              <a:defRPr/>
            </a:lvl3pPr>
            <a:lvl4pPr marL="971526" indent="-285744">
              <a:lnSpc>
                <a:spcPct val="100000"/>
              </a:lnSpc>
              <a:spcBef>
                <a:spcPts val="0"/>
              </a:spcBef>
              <a:buFont typeface="Courier New" panose="02070309020205020404" pitchFamily="49" charset="0"/>
              <a:buChar char="o"/>
              <a:defRPr/>
            </a:lvl4pPr>
            <a:lvl5pPr marL="1200121" indent="-285744">
              <a:lnSpc>
                <a:spcPct val="100000"/>
              </a:lnSpc>
              <a:spcBef>
                <a:spcPts val="0"/>
              </a:spcBef>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BFF9237F-7C19-1259-9986-BC611C126A3E}"/>
              </a:ext>
            </a:extLst>
          </p:cNvPr>
          <p:cNvSpPr/>
          <p:nvPr userDrawn="1"/>
        </p:nvSpPr>
        <p:spPr>
          <a:xfrm>
            <a:off x="0" y="0"/>
            <a:ext cx="12192000" cy="3102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406318B-35DB-3885-DB77-DB6B941FC50D}"/>
              </a:ext>
            </a:extLst>
          </p:cNvPr>
          <p:cNvSpPr/>
          <p:nvPr userDrawn="1"/>
        </p:nvSpPr>
        <p:spPr>
          <a:xfrm>
            <a:off x="-1" y="0"/>
            <a:ext cx="12192001" cy="10001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F8E588C-47EF-EE07-0CA5-542EB3E05CC6}"/>
              </a:ext>
            </a:extLst>
          </p:cNvPr>
          <p:cNvPicPr>
            <a:picLocks noChangeAspect="1"/>
          </p:cNvPicPr>
          <p:nvPr userDrawn="1"/>
        </p:nvPicPr>
        <p:blipFill>
          <a:blip r:embed="rId2"/>
          <a:stretch>
            <a:fillRect/>
          </a:stretch>
        </p:blipFill>
        <p:spPr>
          <a:xfrm>
            <a:off x="754785" y="115995"/>
            <a:ext cx="944900" cy="784801"/>
          </a:xfrm>
          <a:prstGeom prst="rect">
            <a:avLst/>
          </a:prstGeom>
        </p:spPr>
      </p:pic>
      <p:sp>
        <p:nvSpPr>
          <p:cNvPr id="13" name="Title 1">
            <a:extLst>
              <a:ext uri="{FF2B5EF4-FFF2-40B4-BE49-F238E27FC236}">
                <a16:creationId xmlns:a16="http://schemas.microsoft.com/office/drawing/2014/main" id="{9BCE8EA3-A649-D33D-1D59-F04595F60F9E}"/>
              </a:ext>
            </a:extLst>
          </p:cNvPr>
          <p:cNvSpPr>
            <a:spLocks noGrp="1"/>
          </p:cNvSpPr>
          <p:nvPr>
            <p:ph type="title" idx="4294967295" hasCustomPrompt="1"/>
          </p:nvPr>
        </p:nvSpPr>
        <p:spPr>
          <a:xfrm>
            <a:off x="1080748" y="280003"/>
            <a:ext cx="9753600" cy="667728"/>
          </a:xfrm>
          <a:prstGeom prst="rect">
            <a:avLst/>
          </a:prstGeom>
        </p:spPr>
        <p:txBody>
          <a:bodyPr/>
          <a:lstStyle>
            <a:lvl1pPr>
              <a:defRPr/>
            </a:lvl1pPr>
          </a:lstStyle>
          <a:p>
            <a:r>
              <a:rPr lang="en-US"/>
              <a:t>Text Here</a:t>
            </a:r>
          </a:p>
        </p:txBody>
      </p:sp>
      <p:sp>
        <p:nvSpPr>
          <p:cNvPr id="4" name="Slide Number Placeholder 5">
            <a:extLst>
              <a:ext uri="{FF2B5EF4-FFF2-40B4-BE49-F238E27FC236}">
                <a16:creationId xmlns:a16="http://schemas.microsoft.com/office/drawing/2014/main" id="{E53B7B8F-5CA8-A348-649D-0D00457CE8DB}"/>
              </a:ext>
            </a:extLst>
          </p:cNvPr>
          <p:cNvSpPr>
            <a:spLocks noGrp="1"/>
          </p:cNvSpPr>
          <p:nvPr>
            <p:ph type="sldNum" sz="quarter" idx="4"/>
          </p:nvPr>
        </p:nvSpPr>
        <p:spPr>
          <a:xfrm>
            <a:off x="11471022" y="6547798"/>
            <a:ext cx="616471" cy="27423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itchFamily="34" charset="0"/>
              </a:defRPr>
            </a:lvl1pPr>
          </a:lstStyle>
          <a:p>
            <a:fld id="{15F2118D-A24B-4968-9CCE-0FD4EFBE3DE8}" type="slidenum">
              <a:rPr lang="en-US" smtClean="0"/>
              <a:pPr/>
              <a:t>‹#›</a:t>
            </a:fld>
            <a:endParaRPr lang="en-US"/>
          </a:p>
        </p:txBody>
      </p:sp>
      <p:sp>
        <p:nvSpPr>
          <p:cNvPr id="5" name="Date Placeholder 6">
            <a:extLst>
              <a:ext uri="{FF2B5EF4-FFF2-40B4-BE49-F238E27FC236}">
                <a16:creationId xmlns:a16="http://schemas.microsoft.com/office/drawing/2014/main" id="{3C2C481E-BFC5-3018-F9E4-13644C7900A3}"/>
              </a:ext>
            </a:extLst>
          </p:cNvPr>
          <p:cNvSpPr>
            <a:spLocks noGrp="1"/>
          </p:cNvSpPr>
          <p:nvPr>
            <p:ph type="dt" sz="half" idx="2"/>
          </p:nvPr>
        </p:nvSpPr>
        <p:spPr>
          <a:xfrm>
            <a:off x="114477" y="6547797"/>
            <a:ext cx="1524541" cy="274232"/>
          </a:xfrm>
          <a:prstGeom prst="rect">
            <a:avLst/>
          </a:prstGeom>
        </p:spPr>
        <p:txBody>
          <a:bodyPr vert="horz" lIns="91440" tIns="45720" rIns="91440" bIns="45720" rtlCol="0" anchor="ctr"/>
          <a:lstStyle>
            <a:lvl1pPr algn="l">
              <a:defRPr sz="1200" b="0">
                <a:solidFill>
                  <a:schemeClr val="tx1">
                    <a:lumMod val="65000"/>
                    <a:lumOff val="35000"/>
                  </a:schemeClr>
                </a:solidFill>
                <a:latin typeface="Helvetica" panose="020B0604020202020204" pitchFamily="34" charset="0"/>
                <a:cs typeface="Helvetica" panose="020B0604020202020204" pitchFamily="34" charset="0"/>
              </a:defRPr>
            </a:lvl1pPr>
          </a:lstStyle>
          <a:p>
            <a:r>
              <a:rPr lang="en-US"/>
              <a:t>06/02/26</a:t>
            </a:r>
          </a:p>
        </p:txBody>
      </p:sp>
      <p:sp>
        <p:nvSpPr>
          <p:cNvPr id="14" name="Rectangle 13">
            <a:extLst>
              <a:ext uri="{FF2B5EF4-FFF2-40B4-BE49-F238E27FC236}">
                <a16:creationId xmlns:a16="http://schemas.microsoft.com/office/drawing/2014/main" id="{D2F7509F-A8B6-76E9-533B-8F3853CC6590}"/>
              </a:ext>
            </a:extLst>
          </p:cNvPr>
          <p:cNvSpPr/>
          <p:nvPr userDrawn="1"/>
        </p:nvSpPr>
        <p:spPr>
          <a:xfrm>
            <a:off x="9950134" y="35970"/>
            <a:ext cx="2194603" cy="9117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oogle Shape;15;p24">
            <a:extLst>
              <a:ext uri="{FF2B5EF4-FFF2-40B4-BE49-F238E27FC236}">
                <a16:creationId xmlns:a16="http://schemas.microsoft.com/office/drawing/2014/main" id="{DCCAB5F1-DACE-2245-0386-B1DEC28A19CC}"/>
              </a:ext>
            </a:extLst>
          </p:cNvPr>
          <p:cNvPicPr preferRelativeResize="0"/>
          <p:nvPr userDrawn="1"/>
        </p:nvPicPr>
        <p:blipFill rotWithShape="1">
          <a:blip r:embed="rId3">
            <a:alphaModFix/>
          </a:blip>
          <a:srcRect/>
          <a:stretch/>
        </p:blipFill>
        <p:spPr>
          <a:xfrm>
            <a:off x="11437215" y="35969"/>
            <a:ext cx="692217" cy="911761"/>
          </a:xfrm>
          <a:prstGeom prst="rect">
            <a:avLst/>
          </a:prstGeom>
          <a:noFill/>
          <a:ln>
            <a:noFill/>
          </a:ln>
        </p:spPr>
      </p:pic>
      <p:pic>
        <p:nvPicPr>
          <p:cNvPr id="12" name="Google Shape;16;p24">
            <a:extLst>
              <a:ext uri="{FF2B5EF4-FFF2-40B4-BE49-F238E27FC236}">
                <a16:creationId xmlns:a16="http://schemas.microsoft.com/office/drawing/2014/main" id="{C9AA727F-1FF6-3A96-CCEA-C6C5DABAF5B5}"/>
              </a:ext>
            </a:extLst>
          </p:cNvPr>
          <p:cNvPicPr preferRelativeResize="0"/>
          <p:nvPr userDrawn="1"/>
        </p:nvPicPr>
        <p:blipFill rotWithShape="1">
          <a:blip r:embed="rId4">
            <a:alphaModFix/>
          </a:blip>
          <a:srcRect/>
          <a:stretch/>
        </p:blipFill>
        <p:spPr>
          <a:xfrm>
            <a:off x="9979622" y="186219"/>
            <a:ext cx="1405248" cy="541801"/>
          </a:xfrm>
          <a:prstGeom prst="rect">
            <a:avLst/>
          </a:prstGeom>
          <a:noFill/>
          <a:ln>
            <a:noFill/>
          </a:ln>
        </p:spPr>
      </p:pic>
    </p:spTree>
    <p:extLst>
      <p:ext uri="{BB962C8B-B14F-4D97-AF65-F5344CB8AC3E}">
        <p14:creationId xmlns:p14="http://schemas.microsoft.com/office/powerpoint/2010/main" val="475618163"/>
      </p:ext>
    </p:extLst>
  </p:cSld>
  <p:clrMapOvr>
    <a:masterClrMapping/>
  </p:clrMapOvr>
  <p:extLst>
    <p:ext uri="{DCECCB84-F9BA-43D5-87BE-67443E8EF086}">
      <p15:sldGuideLst xmlns:p15="http://schemas.microsoft.com/office/powerpoint/2012/main">
        <p15:guide id="1" orient="horz" pos="3936">
          <p15:clr>
            <a:srgbClr val="FBAE40"/>
          </p15:clr>
        </p15:guide>
        <p15:guide id="2" pos="16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A3ED3C3-4D57-44AF-6E95-F9578360CED9}"/>
              </a:ext>
            </a:extLst>
          </p:cNvPr>
          <p:cNvSpPr/>
          <p:nvPr userDrawn="1"/>
        </p:nvSpPr>
        <p:spPr>
          <a:xfrm>
            <a:off x="-1" y="0"/>
            <a:ext cx="12192001" cy="10001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11471022" y="6547798"/>
            <a:ext cx="616471" cy="274232"/>
          </a:xfrm>
          <a:prstGeom prst="rect">
            <a:avLst/>
          </a:prstGeom>
        </p:spPr>
        <p:txBody>
          <a:bodyPr vert="horz" lIns="91440" tIns="45720" rIns="91440" bIns="45720" rtlCol="0" anchor="ctr"/>
          <a:lstStyle>
            <a:lvl1pPr algn="r">
              <a:defRPr sz="1200">
                <a:solidFill>
                  <a:schemeClr val="tx1">
                    <a:lumMod val="65000"/>
                    <a:lumOff val="35000"/>
                  </a:schemeClr>
                </a:solidFill>
                <a:latin typeface="Helvetica" pitchFamily="34" charset="0"/>
              </a:defRPr>
            </a:lvl1pPr>
          </a:lstStyle>
          <a:p>
            <a:fld id="{15F2118D-A24B-4968-9CCE-0FD4EFBE3DE8}" type="slidenum">
              <a:rPr lang="en-US" smtClean="0"/>
              <a:pPr/>
              <a:t>‹#›</a:t>
            </a:fld>
            <a:endParaRPr lang="en-US"/>
          </a:p>
        </p:txBody>
      </p:sp>
      <p:sp>
        <p:nvSpPr>
          <p:cNvPr id="7" name="Date Placeholder 6"/>
          <p:cNvSpPr>
            <a:spLocks noGrp="1"/>
          </p:cNvSpPr>
          <p:nvPr>
            <p:ph type="dt" sz="half" idx="2"/>
          </p:nvPr>
        </p:nvSpPr>
        <p:spPr>
          <a:xfrm>
            <a:off x="114477" y="6547797"/>
            <a:ext cx="1524541" cy="274232"/>
          </a:xfrm>
          <a:prstGeom prst="rect">
            <a:avLst/>
          </a:prstGeom>
        </p:spPr>
        <p:txBody>
          <a:bodyPr vert="horz" lIns="91440" tIns="45720" rIns="91440" bIns="45720" rtlCol="0" anchor="ctr"/>
          <a:lstStyle>
            <a:lvl1pPr algn="l">
              <a:defRPr sz="1200" b="0">
                <a:solidFill>
                  <a:schemeClr val="tx1">
                    <a:lumMod val="65000"/>
                    <a:lumOff val="35000"/>
                  </a:schemeClr>
                </a:solidFill>
                <a:latin typeface="Helvetica" panose="020B0604020202020204" pitchFamily="34" charset="0"/>
                <a:cs typeface="Helvetica" panose="020B0604020202020204" pitchFamily="34" charset="0"/>
              </a:defRPr>
            </a:lvl1pPr>
          </a:lstStyle>
          <a:p>
            <a:r>
              <a:rPr lang="en-US"/>
              <a:t>06/02/26</a:t>
            </a:r>
          </a:p>
        </p:txBody>
      </p:sp>
      <p:pic>
        <p:nvPicPr>
          <p:cNvPr id="8" name="Picture 7">
            <a:extLst>
              <a:ext uri="{FF2B5EF4-FFF2-40B4-BE49-F238E27FC236}">
                <a16:creationId xmlns:a16="http://schemas.microsoft.com/office/drawing/2014/main" id="{6F60F42A-21E7-5E27-674B-40F31E39D069}"/>
              </a:ext>
            </a:extLst>
          </p:cNvPr>
          <p:cNvPicPr>
            <a:picLocks noChangeAspect="1"/>
          </p:cNvPicPr>
          <p:nvPr userDrawn="1"/>
        </p:nvPicPr>
        <p:blipFill>
          <a:blip r:embed="rId3"/>
          <a:stretch>
            <a:fillRect/>
          </a:stretch>
        </p:blipFill>
        <p:spPr>
          <a:xfrm>
            <a:off x="245902" y="115995"/>
            <a:ext cx="944900" cy="784801"/>
          </a:xfrm>
          <a:prstGeom prst="rect">
            <a:avLst/>
          </a:prstGeom>
        </p:spPr>
      </p:pic>
      <p:pic>
        <p:nvPicPr>
          <p:cNvPr id="4098" name="Picture 2">
            <a:extLst>
              <a:ext uri="{FF2B5EF4-FFF2-40B4-BE49-F238E27FC236}">
                <a16:creationId xmlns:a16="http://schemas.microsoft.com/office/drawing/2014/main" id="{BE1BE752-D97A-513A-CF32-6492A2887A6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627941" y="139711"/>
            <a:ext cx="1195650" cy="66772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84D27B2-452B-F5CA-6C2A-9BBB0E566D46}"/>
              </a:ext>
            </a:extLst>
          </p:cNvPr>
          <p:cNvSpPr txBox="1">
            <a:spLocks/>
          </p:cNvSpPr>
          <p:nvPr userDrawn="1"/>
        </p:nvSpPr>
        <p:spPr>
          <a:xfrm>
            <a:off x="1080748" y="280003"/>
            <a:ext cx="9753600" cy="667728"/>
          </a:xfrm>
          <a:prstGeom prst="rect">
            <a:avLst/>
          </a:prstGeom>
        </p:spPr>
        <p:txBody>
          <a:bodyPr/>
          <a:lstStyle>
            <a:lvl1pPr marL="0" indent="0" algn="ctr" defTabSz="914377"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r>
              <a:rPr lang="en-US"/>
              <a:t>Text Here</a:t>
            </a:r>
          </a:p>
        </p:txBody>
      </p:sp>
      <p:sp>
        <p:nvSpPr>
          <p:cNvPr id="4" name="Content Placeholder 2">
            <a:extLst>
              <a:ext uri="{FF2B5EF4-FFF2-40B4-BE49-F238E27FC236}">
                <a16:creationId xmlns:a16="http://schemas.microsoft.com/office/drawing/2014/main" id="{33CC7CD6-F356-580C-F060-375AD579C55F}"/>
              </a:ext>
            </a:extLst>
          </p:cNvPr>
          <p:cNvSpPr txBox="1">
            <a:spLocks/>
          </p:cNvSpPr>
          <p:nvPr userDrawn="1"/>
        </p:nvSpPr>
        <p:spPr>
          <a:xfrm>
            <a:off x="114478" y="1147043"/>
            <a:ext cx="11975921" cy="5349035"/>
          </a:xfrm>
          <a:prstGeom prst="rect">
            <a:avLst/>
          </a:prstGeom>
        </p:spPr>
        <p:txBody>
          <a:bodyPr/>
          <a:lst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71526" indent="-28574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200121" marR="0" indent="-28574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4974996"/>
      </p:ext>
    </p:extLst>
  </p:cSld>
  <p:clrMap bg1="lt1" tx1="dk1" bg2="lt2" tx2="dk2" accent1="accent1" accent2="accent2" accent3="accent3" accent4="accent4" accent5="accent5" accent6="accent6" hlink="hlink" folHlink="folHlink"/>
  <p:sldLayoutIdLst>
    <p:sldLayoutId id="2147483680" r:id="rId1"/>
  </p:sldLayoutIdLst>
  <p:hf hdr="0" ftr="0"/>
  <p:txStyles>
    <p:titleStyle>
      <a:lvl1pPr marL="0" indent="0" algn="ctr" defTabSz="914377"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p:titleStyle>
    <p:body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14377" indent="-22859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142971" marR="0" indent="-22859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2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jpeg"/><Relationship Id="rId7" Type="http://schemas.openxmlformats.org/officeDocument/2006/relationships/hyperlink" Target="https://www.mirror.co.uk/incoming/gallery/orion-capsule-recovery-4773880" TargetMode="Externa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4.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jpeg"/><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r8mwHT4RPyQ" TargetMode="External"/><Relationship Id="rId5" Type="http://schemas.openxmlformats.org/officeDocument/2006/relationships/image" Target="../media/image1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hyperlink" Target="https://galacticjourney.org/april-26-1967-fallen-cosmonaut-the-loss-of-soyuz-1/" TargetMode="External"/><Relationship Id="rId5" Type="http://schemas.microsoft.com/office/2007/relationships/hdphoto" Target="../media/hdphoto1.wdp"/><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hyperlink" Target="https://galacticjourney.org/april-26-1967-fallen-cosmonaut-the-loss-of-soyuz-1/"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www.nasa.gov/history/the-decision-to-go-to-the-moon/" TargetMode="External"/><Relationship Id="rId3" Type="http://schemas.openxmlformats.org/officeDocument/2006/relationships/image" Target="../media/image18.jpeg"/><Relationship Id="rId7" Type="http://schemas.openxmlformats.org/officeDocument/2006/relationships/hyperlink" Target="https://russianspaceweb.com/spacecraft_manned_lunar.html" TargetMode="External"/><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hyperlink" Target="https://en.wikipedia.org/wiki/Agena_target_vehicle" TargetMode="External"/><Relationship Id="rId5" Type="http://schemas.openxmlformats.org/officeDocument/2006/relationships/hyperlink" Target="https://www.britannica.com/story/timeline-of-the-space-race" TargetMode="External"/><Relationship Id="rId4" Type="http://schemas.openxmlformats.org/officeDocument/2006/relationships/hyperlink" Target="https://airandspace.si.edu/stories/editorial/what-was-space-race" TargetMode="External"/><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hyperlink" Target="https://www.drewexmachina.com/2017/04/26/soyuz-1-tragedy/" TargetMode="External"/><Relationship Id="rId4" Type="http://schemas.openxmlformats.org/officeDocument/2006/relationships/hyperlink" Target="http://www.astronautix.com/k/kamanindiaries.htm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sma.nasa.gov/SignificantIncidents/assets/tragic-tangle.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23.png"/><Relationship Id="rId12" Type="http://schemas.openxmlformats.org/officeDocument/2006/relationships/image" Target="../media/image28.tiff"/><Relationship Id="rId17" Type="http://schemas.openxmlformats.org/officeDocument/2006/relationships/image" Target="../media/image31.png"/><Relationship Id="rId2" Type="http://schemas.openxmlformats.org/officeDocument/2006/relationships/video" Target="../media/media2.mov"/><Relationship Id="rId16" Type="http://schemas.openxmlformats.org/officeDocument/2006/relationships/image" Target="../media/image30.tiff"/><Relationship Id="rId1" Type="http://schemas.microsoft.com/office/2007/relationships/media" Target="../media/media2.mov"/><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hyperlink" Target="https://sma.nasa.gov/SignificantIncidents/assets/tragic-tangle.pdf" TargetMode="External"/><Relationship Id="rId10" Type="http://schemas.openxmlformats.org/officeDocument/2006/relationships/image" Target="../media/image26.tiff"/><Relationship Id="rId4" Type="http://schemas.openxmlformats.org/officeDocument/2006/relationships/notesSlide" Target="../notesSlides/notesSlide4.xml"/><Relationship Id="rId9" Type="http://schemas.openxmlformats.org/officeDocument/2006/relationships/image" Target="../media/image25.jpeg"/><Relationship Id="rId14" Type="http://schemas.openxmlformats.org/officeDocument/2006/relationships/hyperlink" Target="http://www.astronautix.com/k/kamanindiaries.html"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good.is/cosmonauts-spine-chilling-last-words-as-he-fell-from-space-in-a-faulty-parachute"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32.jpeg"/><Relationship Id="rId4" Type="http://schemas.openxmlformats.org/officeDocument/2006/relationships/hyperlink" Target="https://www.youtube.com/watch?v=3Z_m7onLw74"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www.astronautix.com/k/kamanindiaries.html"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s://www.astronaut.ru/bookcase/books/chert2/text/43.htm?reload_coolmenus" TargetMode="External"/><Relationship Id="rId3" Type="http://schemas.openxmlformats.org/officeDocument/2006/relationships/image" Target="../media/image33.png"/><Relationship Id="rId7" Type="http://schemas.openxmlformats.org/officeDocument/2006/relationships/hyperlink" Target="https://iopscience.iop.org/article/10.1088/0031-9120/42/4/001/pdf"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en.wikipedia.org/wiki/OKB" TargetMode="External"/><Relationship Id="rId11" Type="http://schemas.openxmlformats.org/officeDocument/2006/relationships/image" Target="../media/image13.png"/><Relationship Id="rId5" Type="http://schemas.openxmlformats.org/officeDocument/2006/relationships/hyperlink" Target="http://www.astronautix.com/k/kamanindiaries.html" TargetMode="External"/><Relationship Id="rId10" Type="http://schemas.openxmlformats.org/officeDocument/2006/relationships/image" Target="../media/image35.jpeg"/><Relationship Id="rId4" Type="http://schemas.openxmlformats.org/officeDocument/2006/relationships/hyperlink" Target="https://www.youtube.com/watch?v=69OGIvf10rU" TargetMode="External"/><Relationship Id="rId9" Type="http://schemas.openxmlformats.org/officeDocument/2006/relationships/image" Target="../media/image34.jpeg"/></Relationships>
</file>

<file path=ppt/slides/_rels/slide13.xml.rels><?xml version="1.0" encoding="UTF-8" standalone="yes"?>
<Relationships xmlns="http://schemas.openxmlformats.org/package/2006/relationships"><Relationship Id="rId8" Type="http://schemas.openxmlformats.org/officeDocument/2006/relationships/hyperlink" Target="https://www.spacesafetymagazine.com/space-disasters/soyuz-11/" TargetMode="External"/><Relationship Id="rId3" Type="http://schemas.openxmlformats.org/officeDocument/2006/relationships/hyperlink" Target="https://www.thisdayinaviation.com/24-april-1967/" TargetMode="External"/><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ntrs.nasa.gov/citations/20130011328" TargetMode="External"/><Relationship Id="rId11" Type="http://schemas.openxmlformats.org/officeDocument/2006/relationships/hyperlink" Target="https://sma.nasa.gov/SignificantIncidents/assets/tragic-tangle.pdf" TargetMode="External"/><Relationship Id="rId5" Type="http://schemas.openxmlformats.org/officeDocument/2006/relationships/hyperlink" Target="https://www.spacesafetymagazine.com/space-disasters/soyuz-1/tragic-death-vladimir-komarov/" TargetMode="External"/><Relationship Id="rId10" Type="http://schemas.openxmlformats.org/officeDocument/2006/relationships/image" Target="../media/image37.png"/><Relationship Id="rId4" Type="http://schemas.openxmlformats.org/officeDocument/2006/relationships/hyperlink" Target="https://www.youtube.com/watch?v=r8mwHT4RPyQ" TargetMode="External"/><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www.drewexmachina.com/2017/04/26/soyuz-1-tragedy/" TargetMode="External"/><Relationship Id="rId4" Type="http://schemas.openxmlformats.org/officeDocument/2006/relationships/hyperlink" Target="https://en.wikipedia.org/wiki/Valentin_Glushko"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hyperlink" Target="https://www.universetoday.com/articles/nasas-first-orion-capsule-ships-for-crucial-deep-space-tests" TargetMode="Externa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 Id="rId6" Type="http://schemas.openxmlformats.org/officeDocument/2006/relationships/hyperlink" Target="https://www.tiniusolsen.com/product-category/grips-and-accessories/" TargetMode="External"/><Relationship Id="rId5" Type="http://schemas.openxmlformats.org/officeDocument/2006/relationships/hyperlink" Target="https://www.extremetech.com/extreme/245873-nasa-successfully-tests-parachutes-orion-spacecraft" TargetMode="Externa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openxmlformats.org/officeDocument/2006/relationships/image" Target="../media/image26.tiff"/><Relationship Id="rId13" Type="http://schemas.openxmlformats.org/officeDocument/2006/relationships/image" Target="../media/image49.png"/><Relationship Id="rId3" Type="http://schemas.openxmlformats.org/officeDocument/2006/relationships/chart" Target="../charts/chart1.xml"/><Relationship Id="rId7" Type="http://schemas.openxmlformats.org/officeDocument/2006/relationships/image" Target="../media/image46.png"/><Relationship Id="rId12" Type="http://schemas.openxmlformats.org/officeDocument/2006/relationships/hyperlink" Target="https://en.wikipedia.org/wiki/Maxime_Faget"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5.jpeg"/><Relationship Id="rId11" Type="http://schemas.openxmlformats.org/officeDocument/2006/relationships/image" Target="../media/image48.jpeg"/><Relationship Id="rId5" Type="http://schemas.openxmlformats.org/officeDocument/2006/relationships/image" Target="../media/image44.tiff"/><Relationship Id="rId15" Type="http://schemas.openxmlformats.org/officeDocument/2006/relationships/image" Target="../media/image50.png"/><Relationship Id="rId10"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47.png"/><Relationship Id="rId1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hyperlink" Target="https://www.sciencealert.com/nick-hague-describes-soyuz-aborted-mission" TargetMode="External"/><Relationship Id="rId3" Type="http://schemas.openxmlformats.org/officeDocument/2006/relationships/image" Target="../media/image51.png"/><Relationship Id="rId7" Type="http://schemas.openxmlformats.org/officeDocument/2006/relationships/hyperlink" Target="https://www.space.com/nasa-investigate-orion-heat-shield-artemis-1-mission"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1.xml"/><Relationship Id="rId7" Type="http://schemas.openxmlformats.org/officeDocument/2006/relationships/image" Target="../media/image5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hyperlink" Target="https://www.youtube.com/watch?v=gax3SlmFwvU" TargetMode="External"/><Relationship Id="rId5" Type="http://schemas.openxmlformats.org/officeDocument/2006/relationships/image" Target="../media/image51.png"/><Relationship Id="rId4" Type="http://schemas.openxmlformats.org/officeDocument/2006/relationships/notesSlide" Target="../notesSlides/notesSlide12.xml"/><Relationship Id="rId9"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www.youtube.com/watch?v=-l7MM9yoxII" TargetMode="External"/><Relationship Id="rId5" Type="http://schemas.openxmlformats.org/officeDocument/2006/relationships/image" Target="../media/image56.jpeg"/><Relationship Id="rId4" Type="http://schemas.openxmlformats.org/officeDocument/2006/relationships/hyperlink" Target="https://en.wikipedia.org/wiki/Retrorocket#:~:text=A%20retrorocket%20%28short%20for%20retrograde%20rocket%29%20is%20a,with%20more%20limited%20use%20in%20short-runway%20aircraft%20landin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0.jpeg"/><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hyperlink" Target="https://en.wikipedia.org/wiki/List_of_Soyuz_missions" TargetMode="External"/><Relationship Id="rId7" Type="http://schemas.openxmlformats.org/officeDocument/2006/relationships/hyperlink" Target="https://spaceflightnow.com/2017/04/10/photos-soyuz-ms-02-spaceship-lands-in-kazakhstan/"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hyperlink" Target="https://www.space.com/42155-soyuz-abort-astronaut-nick-hague-first-interviews.html" TargetMode="External"/><Relationship Id="rId4" Type="http://schemas.openxmlformats.org/officeDocument/2006/relationships/hyperlink" Target="https://en.wikipedia.org/wiki/Apollo%E2%80%93Soyuz" TargetMode="External"/><Relationship Id="rId9"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hyperlink" Target="https://nescacademy.nasa.gov/video/5fab77b04496490aa4fef154b7f15a4f1d" TargetMode="External"/><Relationship Id="rId2" Type="http://schemas.openxmlformats.org/officeDocument/2006/relationships/image" Target="../media/image64.png"/><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7.png"/><Relationship Id="rId7" Type="http://schemas.openxmlformats.org/officeDocument/2006/relationships/image" Target="../media/image68.png"/><Relationship Id="rId2"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hyperlink" Target="https://arc.aiaa.org/doi/pdf/10.2514/6.2011-2559" TargetMode="External"/><Relationship Id="rId5" Type="http://schemas.openxmlformats.org/officeDocument/2006/relationships/hyperlink" Target="https://www.nasa.gov/history/throwback-to-apollo-parachute-testing/" TargetMode="External"/><Relationship Id="rId4" Type="http://schemas.openxmlformats.org/officeDocument/2006/relationships/hyperlink" Target="https://www.nasa.gov/wp-content/uploads/static/history/afj/pdf/19740003586_aer_tn-d7437-earth-landing-system.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arc.aiaa.org/doi/epdf/10.2514/6.2022-2704" TargetMode="Externa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79.jpeg"/><Relationship Id="rId18" Type="http://schemas.openxmlformats.org/officeDocument/2006/relationships/hyperlink" Target="https://arc.aiaa.org/doi/epdf/10.2514/6.2024-4330" TargetMode="External"/><Relationship Id="rId3" Type="http://schemas.openxmlformats.org/officeDocument/2006/relationships/image" Target="../media/image73.png"/><Relationship Id="rId21" Type="http://schemas.openxmlformats.org/officeDocument/2006/relationships/image" Target="../media/image82.png"/><Relationship Id="rId7" Type="http://schemas.openxmlformats.org/officeDocument/2006/relationships/image" Target="../media/image75.png"/><Relationship Id="rId12" Type="http://schemas.openxmlformats.org/officeDocument/2006/relationships/image" Target="../media/image78.png"/><Relationship Id="rId17" Type="http://schemas.openxmlformats.org/officeDocument/2006/relationships/hyperlink" Target="https://arc.aiaa.org/doi/epdf/10.2514/6.2022-2704" TargetMode="External"/><Relationship Id="rId2" Type="http://schemas.openxmlformats.org/officeDocument/2006/relationships/image" Target="../media/image72.jpeg"/><Relationship Id="rId16" Type="http://schemas.openxmlformats.org/officeDocument/2006/relationships/hyperlink" Target="https://arc.aiaa.org/doi/epdf/10.2514/6.2019-3143" TargetMode="External"/><Relationship Id="rId20" Type="http://schemas.openxmlformats.org/officeDocument/2006/relationships/image" Target="../media/image81.png"/><Relationship Id="rId1" Type="http://schemas.openxmlformats.org/officeDocument/2006/relationships/slideLayout" Target="../slideLayouts/slideLayout1.xml"/><Relationship Id="rId6" Type="http://schemas.microsoft.com/office/2007/relationships/hdphoto" Target="../media/hdphoto3.wdp"/><Relationship Id="rId11" Type="http://schemas.openxmlformats.org/officeDocument/2006/relationships/image" Target="../media/image77.png"/><Relationship Id="rId5" Type="http://schemas.openxmlformats.org/officeDocument/2006/relationships/image" Target="../media/image74.png"/><Relationship Id="rId15" Type="http://schemas.openxmlformats.org/officeDocument/2006/relationships/hyperlink" Target="https://arc.aiaa.org/doi/epdf/10.2514/6.2011-2557" TargetMode="External"/><Relationship Id="rId10" Type="http://schemas.microsoft.com/office/2007/relationships/hdphoto" Target="../media/hdphoto5.wdp"/><Relationship Id="rId19" Type="http://schemas.openxmlformats.org/officeDocument/2006/relationships/hyperlink" Target="https://loc.getarchive.net/media/laying-out-pilot-parachute-on-the-inspection-table-at-the-pacific-parachute" TargetMode="External"/><Relationship Id="rId4" Type="http://schemas.microsoft.com/office/2007/relationships/hdphoto" Target="../media/hdphoto2.wdp"/><Relationship Id="rId9" Type="http://schemas.openxmlformats.org/officeDocument/2006/relationships/image" Target="../media/image76.png"/><Relationship Id="rId14" Type="http://schemas.openxmlformats.org/officeDocument/2006/relationships/image" Target="../media/image80.png"/><Relationship Id="rId22" Type="http://schemas.microsoft.com/office/2007/relationships/hdphoto" Target="../media/hdphoto6.wdp"/></Relationships>
</file>

<file path=ppt/slides/_rels/slide3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hyperlink" Target="https://sma.nasa.gov/SignificantIncident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2" Type="http://schemas.openxmlformats.org/officeDocument/2006/relationships/hyperlink" Target="mailto:Aaron.L.Morris@nasa.gov"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9.jpeg"/><Relationship Id="rId1" Type="http://schemas.openxmlformats.org/officeDocument/2006/relationships/slideLayout" Target="../slideLayouts/slideLayout1.xml"/><Relationship Id="rId4" Type="http://schemas.openxmlformats.org/officeDocument/2006/relationships/hyperlink" Target="https://sma.nasa.gov/SignificantIncidents/assets/tragic-tangle.pdf"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www.popularmechanics.com/space/rockets/a65279703/nyx-human-remains-crash/" TargetMode="External"/><Relationship Id="rId2" Type="http://schemas.openxmlformats.org/officeDocument/2006/relationships/hyperlink" Target="https://www.space.com/space-exploration/private-spaceflight/human-remains-lost-after-memorial-spaceflight-capsule-crashes-into-the-sea" TargetMode="External"/><Relationship Id="rId1" Type="http://schemas.openxmlformats.org/officeDocument/2006/relationships/slideLayout" Target="../slideLayouts/slideLayout1.xml"/><Relationship Id="rId5" Type="http://schemas.openxmlformats.org/officeDocument/2006/relationships/image" Target="../media/image90.jpeg"/><Relationship Id="rId4" Type="http://schemas.openxmlformats.org/officeDocument/2006/relationships/hyperlink" Target="https://arstechnica.com/space/2025/06/a-european-spacecraft-company-flies-its-vehicle-then-loses-it-after-reentry/"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xml"/><Relationship Id="rId4" Type="http://schemas.openxmlformats.org/officeDocument/2006/relationships/hyperlink" Target="https://www.youtube.com/c/blueoriginchannel/video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s://en.wikipedia.org/wiki/Boeing_Pad_Abort_Test"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https://www.space.com/crossed-wires-osiris-rex-asteroid-mission-parachute-problem" TargetMode="External"/><Relationship Id="rId2" Type="http://schemas.openxmlformats.org/officeDocument/2006/relationships/image" Target="../media/image94.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hyperlink" Target="https://www.space.com/442-investigators-find-preliminary-genesis-crash.html" TargetMode="External"/><Relationship Id="rId2" Type="http://schemas.openxmlformats.org/officeDocument/2006/relationships/image" Target="../media/image95.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sma.nasa.gov/significantincidents/assets/apollo-15-mission-anomaly-report-no.-1-main-parachute-failure.pdf" TargetMode="External"/><Relationship Id="rId2" Type="http://schemas.openxmlformats.org/officeDocument/2006/relationships/image" Target="../media/image97.jpeg"/><Relationship Id="rId1" Type="http://schemas.openxmlformats.org/officeDocument/2006/relationships/slideLayout" Target="../slideLayouts/slideLayout1.xml"/><Relationship Id="rId4" Type="http://schemas.openxmlformats.org/officeDocument/2006/relationships/hyperlink" Target="https://en.wikipedia.org/wiki/Return_of_Apollo_15_to_Eart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6C76FDE-AB68-D055-25F2-B7EED5477D1A}"/>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8" name="Picture 14" descr="Soyuz Spacecraft Landing">
            <a:extLst>
              <a:ext uri="{FF2B5EF4-FFF2-40B4-BE49-F238E27FC236}">
                <a16:creationId xmlns:a16="http://schemas.microsoft.com/office/drawing/2014/main" id="{AD940D6D-B515-C368-6F2D-267026FD99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249" r="44571" b="9891"/>
          <a:stretch/>
        </p:blipFill>
        <p:spPr bwMode="auto">
          <a:xfrm>
            <a:off x="8562641" y="-796"/>
            <a:ext cx="3629359" cy="33774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ASA Orion Spacecraft 3D Model $80 - .obj .fbx .blend - Free3D">
            <a:extLst>
              <a:ext uri="{FF2B5EF4-FFF2-40B4-BE49-F238E27FC236}">
                <a16:creationId xmlns:a16="http://schemas.microsoft.com/office/drawing/2014/main" id="{B9E6F27D-AD71-CB79-ACE0-59A2FB34AF5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918" r="-485"/>
          <a:stretch/>
        </p:blipFill>
        <p:spPr bwMode="auto">
          <a:xfrm>
            <a:off x="3203177" y="4019"/>
            <a:ext cx="5966814" cy="33725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paceX News - Page 50 of 99 - TESLARATI">
            <a:extLst>
              <a:ext uri="{FF2B5EF4-FFF2-40B4-BE49-F238E27FC236}">
                <a16:creationId xmlns:a16="http://schemas.microsoft.com/office/drawing/2014/main" id="{8F69F2C2-8FB4-9EEC-832A-EDF633C914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4" t="874" r="28573" b="19149"/>
          <a:stretch/>
        </p:blipFill>
        <p:spPr bwMode="auto">
          <a:xfrm>
            <a:off x="3501284" y="3436779"/>
            <a:ext cx="5012265" cy="34212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atch: Boeing Starliner makes a cushy landing in New Mexico desert">
            <a:extLst>
              <a:ext uri="{FF2B5EF4-FFF2-40B4-BE49-F238E27FC236}">
                <a16:creationId xmlns:a16="http://schemas.microsoft.com/office/drawing/2014/main" id="{C99BEB09-E9B0-A18E-E7C2-CDB20E207A9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905" t="7843" r="14140" b="15630"/>
          <a:stretch/>
        </p:blipFill>
        <p:spPr bwMode="auto">
          <a:xfrm>
            <a:off x="8321880" y="3436778"/>
            <a:ext cx="1841648" cy="344246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4F203C8-FB82-A86E-8D40-5A3D68B6EDBC}"/>
              </a:ext>
            </a:extLst>
          </p:cNvPr>
          <p:cNvSpPr>
            <a:spLocks noGrp="1"/>
          </p:cNvSpPr>
          <p:nvPr>
            <p:ph type="sldNum" sz="quarter" idx="4"/>
          </p:nvPr>
        </p:nvSpPr>
        <p:spPr>
          <a:xfrm>
            <a:off x="11315469" y="6511910"/>
            <a:ext cx="616471" cy="274232"/>
          </a:xfrm>
        </p:spPr>
        <p:txBody>
          <a:bodyPr/>
          <a:lstStyle/>
          <a:p>
            <a:fld id="{15F2118D-A24B-4968-9CCE-0FD4EFBE3DE8}" type="slidenum">
              <a:rPr lang="en-US" smtClean="0"/>
              <a:pPr/>
              <a:t>1</a:t>
            </a:fld>
            <a:endParaRPr lang="en-US"/>
          </a:p>
        </p:txBody>
      </p:sp>
      <p:pic>
        <p:nvPicPr>
          <p:cNvPr id="1042" name="Picture 18" descr="The crew capsule descends under its main blue and orange  parachutes; the capsule is small against the vast desert with the mountains in the distance.">
            <a:extLst>
              <a:ext uri="{FF2B5EF4-FFF2-40B4-BE49-F238E27FC236}">
                <a16:creationId xmlns:a16="http://schemas.microsoft.com/office/drawing/2014/main" id="{CBF7B5B3-6F17-EDAC-8BDB-5FF359F2701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0404" t="20019" r="37162" b="22869"/>
          <a:stretch/>
        </p:blipFill>
        <p:spPr bwMode="auto">
          <a:xfrm>
            <a:off x="10163529" y="3436778"/>
            <a:ext cx="2028471" cy="344246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33B35012-DF50-86EA-E4C4-C62AFAFC3E8B}"/>
              </a:ext>
            </a:extLst>
          </p:cNvPr>
          <p:cNvSpPr txBox="1"/>
          <p:nvPr/>
        </p:nvSpPr>
        <p:spPr>
          <a:xfrm>
            <a:off x="6169425" y="6653559"/>
            <a:ext cx="2243284" cy="261610"/>
          </a:xfrm>
          <a:prstGeom prst="rect">
            <a:avLst/>
          </a:prstGeom>
          <a:noFill/>
        </p:spPr>
        <p:txBody>
          <a:bodyPr wrap="square">
            <a:spAutoFit/>
          </a:bodyPr>
          <a:lstStyle/>
          <a:p>
            <a:r>
              <a:rPr lang="en-US" sz="1100">
                <a:solidFill>
                  <a:schemeClr val="bg1"/>
                </a:solidFill>
                <a:latin typeface="Arial" panose="020B0604020202020204" pitchFamily="34" charset="0"/>
                <a:cs typeface="Arial" panose="020B0604020202020204" pitchFamily="34" charset="0"/>
              </a:rPr>
              <a:t>SpaceX Dragon Demo-1 3/18/19</a:t>
            </a:r>
          </a:p>
        </p:txBody>
      </p:sp>
      <p:sp>
        <p:nvSpPr>
          <p:cNvPr id="27" name="TextBox 26">
            <a:extLst>
              <a:ext uri="{FF2B5EF4-FFF2-40B4-BE49-F238E27FC236}">
                <a16:creationId xmlns:a16="http://schemas.microsoft.com/office/drawing/2014/main" id="{04B54289-F6EC-0E07-1DED-C9ACA1BCA2A3}"/>
              </a:ext>
            </a:extLst>
          </p:cNvPr>
          <p:cNvSpPr txBox="1"/>
          <p:nvPr/>
        </p:nvSpPr>
        <p:spPr>
          <a:xfrm>
            <a:off x="6310132" y="3132959"/>
            <a:ext cx="2988829" cy="261610"/>
          </a:xfrm>
          <a:prstGeom prst="rect">
            <a:avLst/>
          </a:prstGeom>
          <a:noFill/>
        </p:spPr>
        <p:txBody>
          <a:bodyPr wrap="square">
            <a:spAutoFit/>
          </a:bodyPr>
          <a:lstStyle/>
          <a:p>
            <a:r>
              <a:rPr lang="en-US" sz="1100">
                <a:solidFill>
                  <a:schemeClr val="bg1"/>
                </a:solidFill>
                <a:latin typeface="Arial" panose="020B0604020202020204" pitchFamily="34" charset="0"/>
                <a:cs typeface="Arial" panose="020B0604020202020204" pitchFamily="34" charset="0"/>
              </a:rPr>
              <a:t>Orion Capsule Recovery EFT1 12/15/14</a:t>
            </a:r>
            <a:endParaRPr lang="en-US" sz="1100">
              <a:solidFill>
                <a:schemeClr val="bg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endParaRPr>
          </a:p>
        </p:txBody>
      </p:sp>
      <p:sp>
        <p:nvSpPr>
          <p:cNvPr id="29" name="TextBox 28">
            <a:extLst>
              <a:ext uri="{FF2B5EF4-FFF2-40B4-BE49-F238E27FC236}">
                <a16:creationId xmlns:a16="http://schemas.microsoft.com/office/drawing/2014/main" id="{26E01611-9B5E-2D0E-428F-FA271EFA9BEB}"/>
              </a:ext>
            </a:extLst>
          </p:cNvPr>
          <p:cNvSpPr txBox="1"/>
          <p:nvPr/>
        </p:nvSpPr>
        <p:spPr>
          <a:xfrm>
            <a:off x="10157920" y="3132959"/>
            <a:ext cx="2111365" cy="261610"/>
          </a:xfrm>
          <a:prstGeom prst="rect">
            <a:avLst/>
          </a:prstGeom>
          <a:noFill/>
        </p:spPr>
        <p:txBody>
          <a:bodyPr wrap="square">
            <a:spAutoFit/>
          </a:bodyPr>
          <a:lstStyle/>
          <a:p>
            <a:r>
              <a:rPr lang="en-US" sz="1100" b="0" i="0" dirty="0">
                <a:solidFill>
                  <a:schemeClr val="bg1"/>
                </a:solidFill>
                <a:effectLst/>
                <a:latin typeface="Arial" panose="020B0604020202020204" pitchFamily="34" charset="0"/>
              </a:rPr>
              <a:t>Russian Soyuz MS-16 4/9/20</a:t>
            </a:r>
            <a:endParaRPr lang="en-US" sz="1100" dirty="0">
              <a:solidFill>
                <a:schemeClr val="bg1"/>
              </a:solidFill>
            </a:endParaRPr>
          </a:p>
        </p:txBody>
      </p:sp>
      <p:sp>
        <p:nvSpPr>
          <p:cNvPr id="30" name="TextBox 29">
            <a:extLst>
              <a:ext uri="{FF2B5EF4-FFF2-40B4-BE49-F238E27FC236}">
                <a16:creationId xmlns:a16="http://schemas.microsoft.com/office/drawing/2014/main" id="{61C744F2-3C3F-210F-5E85-D249C5E6FF14}"/>
              </a:ext>
            </a:extLst>
          </p:cNvPr>
          <p:cNvSpPr txBox="1"/>
          <p:nvPr/>
        </p:nvSpPr>
        <p:spPr>
          <a:xfrm>
            <a:off x="8513549" y="6653559"/>
            <a:ext cx="1675701" cy="261610"/>
          </a:xfrm>
          <a:prstGeom prst="rect">
            <a:avLst/>
          </a:prstGeom>
          <a:noFill/>
        </p:spPr>
        <p:txBody>
          <a:bodyPr wrap="square">
            <a:spAutoFit/>
          </a:bodyPr>
          <a:lstStyle/>
          <a:p>
            <a:r>
              <a:rPr lang="en-US" sz="1100" b="0" i="0">
                <a:solidFill>
                  <a:schemeClr val="bg1"/>
                </a:solidFill>
                <a:effectLst/>
                <a:latin typeface="Arial" panose="020B0604020202020204" pitchFamily="34" charset="0"/>
                <a:cs typeface="Arial" panose="020B0604020202020204" pitchFamily="34" charset="0"/>
              </a:rPr>
              <a:t>Boeing OFT-2 5/25/22</a:t>
            </a:r>
            <a:endParaRPr lang="en-US" sz="1100">
              <a:solidFill>
                <a:schemeClr val="bg1"/>
              </a:solidFill>
              <a:latin typeface="Arial" panose="020B0604020202020204" pitchFamily="34" charset="0"/>
              <a:cs typeface="Arial" panose="020B0604020202020204" pitchFamily="34" charset="0"/>
            </a:endParaRPr>
          </a:p>
        </p:txBody>
      </p:sp>
      <p:pic>
        <p:nvPicPr>
          <p:cNvPr id="5126" name="Picture 6" descr="In this photo provided by NASA, the Soyuz TMA-04M spacecraft lands with Expedition 32 Commander Gennady Padalka of Russia, NASA Flight Engineer Joe Acaba and Russian Flight Engineer Sergie Revin in a remote area near the town of Arkalyk, Kazakhstan, on Monday, Sept. 17, 2012.  Padalka, Acaba and Revin returned from five months onboard the International Space Station where they served as members of the Expedition 31 and 32 crews.  (AP Photo/NASA, Carla Cioffi)">
            <a:extLst>
              <a:ext uri="{FF2B5EF4-FFF2-40B4-BE49-F238E27FC236}">
                <a16:creationId xmlns:a16="http://schemas.microsoft.com/office/drawing/2014/main" id="{C7F02875-64FF-4713-F591-91FE7CB70ABE}"/>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3106" t="7421" r="32337" b="14898"/>
          <a:stretch/>
        </p:blipFill>
        <p:spPr bwMode="auto">
          <a:xfrm>
            <a:off x="2847409" y="4563672"/>
            <a:ext cx="3265996" cy="2294328"/>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87B47681-93AB-4660-12CB-CEDED36D733A}"/>
              </a:ext>
            </a:extLst>
          </p:cNvPr>
          <p:cNvSpPr txBox="1"/>
          <p:nvPr/>
        </p:nvSpPr>
        <p:spPr>
          <a:xfrm>
            <a:off x="10192245" y="6653559"/>
            <a:ext cx="2028472" cy="261610"/>
          </a:xfrm>
          <a:prstGeom prst="rect">
            <a:avLst/>
          </a:prstGeom>
          <a:noFill/>
        </p:spPr>
        <p:txBody>
          <a:bodyPr wrap="square">
            <a:spAutoFit/>
          </a:bodyPr>
          <a:lstStyle/>
          <a:p>
            <a:r>
              <a:rPr lang="en-US" sz="1100" b="0" i="0">
                <a:solidFill>
                  <a:schemeClr val="bg1"/>
                </a:solidFill>
                <a:effectLst/>
                <a:latin typeface="Arial" panose="020B0604020202020204" pitchFamily="34" charset="0"/>
                <a:cs typeface="Arial" panose="020B0604020202020204" pitchFamily="34" charset="0"/>
              </a:rPr>
              <a:t>Blue Origin NS-22 8/4/22</a:t>
            </a:r>
            <a:endParaRPr lang="en-US" sz="1100">
              <a:solidFill>
                <a:schemeClr val="bg1"/>
              </a:solidFill>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67C0432A-EFE2-8941-25C7-F7A307EF2451}"/>
              </a:ext>
            </a:extLst>
          </p:cNvPr>
          <p:cNvSpPr/>
          <p:nvPr/>
        </p:nvSpPr>
        <p:spPr>
          <a:xfrm>
            <a:off x="-306425" y="-134073"/>
            <a:ext cx="5563399" cy="73697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EC4441A-5ED1-9769-1804-881085A3DE51}"/>
              </a:ext>
            </a:extLst>
          </p:cNvPr>
          <p:cNvSpPr txBox="1"/>
          <p:nvPr/>
        </p:nvSpPr>
        <p:spPr>
          <a:xfrm>
            <a:off x="103883" y="1771296"/>
            <a:ext cx="5195988"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latin typeface="Helvetica" panose="020B0604020202020204" pitchFamily="34" charset="0"/>
                <a:cs typeface="Helvetica" panose="020B0604020202020204" pitchFamily="34" charset="0"/>
              </a:rPr>
              <a:t>Revisiting the Soyuz-1 Parachute Failure in the Context of Safety in the Modern Era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Helvetica" panose="020B0604020202020204" pitchFamily="34" charset="0"/>
                <a:cs typeface="Helvetica" panose="020B0604020202020204" pitchFamily="34" charset="0"/>
              </a:rPr>
              <a:t>2026 AIAA ADS Conference, UK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Helvetica" panose="020B0604020202020204" pitchFamily="34" charset="0"/>
                <a:cs typeface="Helvetica" panose="020B0604020202020204" pitchFamily="34" charset="0"/>
              </a:rPr>
              <a:t>June 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dirty="0">
              <a:solidFill>
                <a:schemeClr val="tx1"/>
              </a:solidFill>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Helvetica" panose="020B0604020202020204" pitchFamily="34" charset="0"/>
                <a:cs typeface="Helvetica" panose="020B0604020202020204" pitchFamily="34" charset="0"/>
              </a:rPr>
              <a:t>Aaron Morris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latin typeface="Helvetica" panose="020B0604020202020204" pitchFamily="34" charset="0"/>
                <a:cs typeface="Helvetica" panose="020B0604020202020204" pitchFamily="34" charset="0"/>
              </a:rPr>
              <a:t>Parachute Integration Group Manager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Helvetica" panose="020B0604020202020204" pitchFamily="34" charset="0"/>
                <a:cs typeface="Helvetica" panose="020B0604020202020204" pitchFamily="34" charset="0"/>
              </a:rPr>
              <a:t>SA-CCP, NASA</a:t>
            </a:r>
            <a:r>
              <a:rPr lang="en-US" b="0" dirty="0">
                <a:solidFill>
                  <a:schemeClr val="tx1"/>
                </a:solidFill>
                <a:latin typeface="Helvetica" panose="020B0604020202020204" pitchFamily="34" charset="0"/>
                <a:cs typeface="Helvetica" panose="020B0604020202020204" pitchFamily="34" charset="0"/>
              </a:rPr>
              <a:t> KSC</a:t>
            </a:r>
            <a:endParaRPr kumimoji="0" lang="en-US" b="0" i="0" u="none" strike="noStrike" kern="1200" cap="none" spc="0" normalizeH="0" baseline="0" noProof="0" dirty="0">
              <a:ln>
                <a:noFill/>
              </a:ln>
              <a:solidFill>
                <a:prstClr val="black"/>
              </a:solidFill>
              <a:effectLst/>
              <a:highlight>
                <a:srgbClr val="FFFF00"/>
              </a:highlight>
              <a:uLnTx/>
              <a:uFillTx/>
              <a:latin typeface="Helvetica" panose="020B0604020202020204" pitchFamily="34" charset="0"/>
              <a:cs typeface="Helvetica" panose="020B0604020202020204" pitchFamily="34" charset="0"/>
            </a:endParaRPr>
          </a:p>
        </p:txBody>
      </p:sp>
      <p:pic>
        <p:nvPicPr>
          <p:cNvPr id="10" name="Picture 9">
            <a:extLst>
              <a:ext uri="{FF2B5EF4-FFF2-40B4-BE49-F238E27FC236}">
                <a16:creationId xmlns:a16="http://schemas.microsoft.com/office/drawing/2014/main" id="{607F8D4D-DE7A-DD1A-842B-45C46D4E5DFF}"/>
              </a:ext>
            </a:extLst>
          </p:cNvPr>
          <p:cNvPicPr>
            <a:picLocks noChangeAspect="1"/>
          </p:cNvPicPr>
          <p:nvPr/>
        </p:nvPicPr>
        <p:blipFill>
          <a:blip r:embed="rId9"/>
          <a:stretch>
            <a:fillRect/>
          </a:stretch>
        </p:blipFill>
        <p:spPr>
          <a:xfrm>
            <a:off x="162376" y="179607"/>
            <a:ext cx="1366670" cy="1135108"/>
          </a:xfrm>
          <a:prstGeom prst="rect">
            <a:avLst/>
          </a:prstGeom>
        </p:spPr>
      </p:pic>
      <p:sp>
        <p:nvSpPr>
          <p:cNvPr id="5" name="TextBox 4">
            <a:extLst>
              <a:ext uri="{FF2B5EF4-FFF2-40B4-BE49-F238E27FC236}">
                <a16:creationId xmlns:a16="http://schemas.microsoft.com/office/drawing/2014/main" id="{498B93F5-D73B-A76A-765C-2715C1CB61F4}"/>
              </a:ext>
            </a:extLst>
          </p:cNvPr>
          <p:cNvSpPr txBox="1"/>
          <p:nvPr/>
        </p:nvSpPr>
        <p:spPr>
          <a:xfrm>
            <a:off x="3939400" y="6653559"/>
            <a:ext cx="2083289" cy="261610"/>
          </a:xfrm>
          <a:prstGeom prst="rect">
            <a:avLst/>
          </a:prstGeom>
          <a:noFill/>
        </p:spPr>
        <p:txBody>
          <a:bodyPr wrap="square">
            <a:spAutoFit/>
          </a:bodyPr>
          <a:lstStyle/>
          <a:p>
            <a:r>
              <a:rPr lang="en-US" sz="1100" b="0" i="0" dirty="0">
                <a:solidFill>
                  <a:schemeClr val="bg1"/>
                </a:solidFill>
                <a:effectLst/>
                <a:latin typeface="Arial" panose="020B0604020202020204" pitchFamily="34" charset="0"/>
                <a:cs typeface="Arial" panose="020B0604020202020204" pitchFamily="34" charset="0"/>
              </a:rPr>
              <a:t>Soyuz TMA-04M 9/17/20</a:t>
            </a:r>
            <a:endParaRPr lang="en-US" sz="1100" dirty="0">
              <a:solidFill>
                <a:schemeClr val="bg1"/>
              </a:solidFill>
              <a:latin typeface="Arial" panose="020B0604020202020204" pitchFamily="34" charset="0"/>
              <a:cs typeface="Arial" panose="020B0604020202020204" pitchFamily="34" charset="0"/>
            </a:endParaRPr>
          </a:p>
        </p:txBody>
      </p:sp>
      <p:sp>
        <p:nvSpPr>
          <p:cNvPr id="2" name="Date Placeholder 1">
            <a:extLst>
              <a:ext uri="{FF2B5EF4-FFF2-40B4-BE49-F238E27FC236}">
                <a16:creationId xmlns:a16="http://schemas.microsoft.com/office/drawing/2014/main" id="{88235273-5246-D6BE-8C1A-AD8A7CC2398C}"/>
              </a:ext>
            </a:extLst>
          </p:cNvPr>
          <p:cNvSpPr>
            <a:spLocks noGrp="1"/>
          </p:cNvSpPr>
          <p:nvPr>
            <p:ph type="dt" sz="half" idx="2"/>
          </p:nvPr>
        </p:nvSpPr>
        <p:spPr/>
        <p:txBody>
          <a:bodyPr/>
          <a:lstStyle/>
          <a:p>
            <a:r>
              <a:rPr lang="en-US"/>
              <a:t>06/02/26</a:t>
            </a:r>
          </a:p>
        </p:txBody>
      </p:sp>
      <p:sp>
        <p:nvSpPr>
          <p:cNvPr id="3" name="TextBox 2">
            <a:extLst>
              <a:ext uri="{FF2B5EF4-FFF2-40B4-BE49-F238E27FC236}">
                <a16:creationId xmlns:a16="http://schemas.microsoft.com/office/drawing/2014/main" id="{1F24022E-B33C-A8C7-7C29-92BAE072F5CC}"/>
              </a:ext>
            </a:extLst>
          </p:cNvPr>
          <p:cNvSpPr txBox="1"/>
          <p:nvPr/>
        </p:nvSpPr>
        <p:spPr>
          <a:xfrm>
            <a:off x="2316836" y="6354281"/>
            <a:ext cx="1821722" cy="507831"/>
          </a:xfrm>
          <a:prstGeom prst="rect">
            <a:avLst/>
          </a:prstGeom>
          <a:noFill/>
        </p:spPr>
        <p:txBody>
          <a:bodyPr wrap="square" rtlCol="0">
            <a:spAutoFit/>
          </a:bodyPr>
          <a:lstStyle/>
          <a:p>
            <a:r>
              <a:rPr lang="en-US" sz="900" i="1" dirty="0"/>
              <a:t>Image credit 4: </a:t>
            </a:r>
            <a:r>
              <a:rPr lang="en-US" sz="900" dirty="0"/>
              <a:t>NASA/Cory Huston</a:t>
            </a:r>
          </a:p>
          <a:p>
            <a:r>
              <a:rPr lang="en-US" sz="900" i="1" dirty="0"/>
              <a:t>Image credit 5: NASA</a:t>
            </a:r>
          </a:p>
          <a:p>
            <a:r>
              <a:rPr lang="en-US" sz="900" i="1" dirty="0"/>
              <a:t>Image credit 6: Blue Origin</a:t>
            </a:r>
          </a:p>
        </p:txBody>
      </p:sp>
      <p:sp>
        <p:nvSpPr>
          <p:cNvPr id="6" name="TextBox 5">
            <a:extLst>
              <a:ext uri="{FF2B5EF4-FFF2-40B4-BE49-F238E27FC236}">
                <a16:creationId xmlns:a16="http://schemas.microsoft.com/office/drawing/2014/main" id="{79DA9258-CBCB-0041-CD97-6F4B8307C7FF}"/>
              </a:ext>
            </a:extLst>
          </p:cNvPr>
          <p:cNvSpPr txBox="1"/>
          <p:nvPr/>
        </p:nvSpPr>
        <p:spPr>
          <a:xfrm>
            <a:off x="799209" y="6333041"/>
            <a:ext cx="1524541" cy="507831"/>
          </a:xfrm>
          <a:prstGeom prst="rect">
            <a:avLst/>
          </a:prstGeom>
          <a:noFill/>
        </p:spPr>
        <p:txBody>
          <a:bodyPr wrap="square" rtlCol="0">
            <a:spAutoFit/>
          </a:bodyPr>
          <a:lstStyle/>
          <a:p>
            <a:r>
              <a:rPr lang="en-US" sz="900" i="1" dirty="0"/>
              <a:t>Image credit 1: NASA</a:t>
            </a:r>
          </a:p>
          <a:p>
            <a:r>
              <a:rPr lang="en-US" sz="900" i="1" dirty="0"/>
              <a:t>Image credit 2: </a:t>
            </a:r>
            <a:r>
              <a:rPr lang="en-US" sz="900" dirty="0"/>
              <a:t>Roscosmos</a:t>
            </a:r>
          </a:p>
          <a:p>
            <a:r>
              <a:rPr lang="en-US" sz="900" i="1" dirty="0"/>
              <a:t>Image credit</a:t>
            </a:r>
            <a:r>
              <a:rPr lang="en-US" sz="900" dirty="0"/>
              <a:t> 3: AP</a:t>
            </a:r>
            <a:endParaRPr lang="en-US" sz="900" i="1" dirty="0"/>
          </a:p>
        </p:txBody>
      </p:sp>
      <p:pic>
        <p:nvPicPr>
          <p:cNvPr id="7" name="Google Shape;15;p24">
            <a:extLst>
              <a:ext uri="{FF2B5EF4-FFF2-40B4-BE49-F238E27FC236}">
                <a16:creationId xmlns:a16="http://schemas.microsoft.com/office/drawing/2014/main" id="{BFAE70E5-AE05-5EF6-05E6-9F2D0FB42D04}"/>
              </a:ext>
            </a:extLst>
          </p:cNvPr>
          <p:cNvPicPr preferRelativeResize="0"/>
          <p:nvPr/>
        </p:nvPicPr>
        <p:blipFill rotWithShape="1">
          <a:blip r:embed="rId10">
            <a:alphaModFix/>
          </a:blip>
          <a:srcRect/>
          <a:stretch/>
        </p:blipFill>
        <p:spPr>
          <a:xfrm>
            <a:off x="3074207" y="347819"/>
            <a:ext cx="692217" cy="911761"/>
          </a:xfrm>
          <a:prstGeom prst="rect">
            <a:avLst/>
          </a:prstGeom>
          <a:noFill/>
          <a:ln>
            <a:noFill/>
          </a:ln>
        </p:spPr>
      </p:pic>
      <p:pic>
        <p:nvPicPr>
          <p:cNvPr id="12" name="Google Shape;16;p24">
            <a:extLst>
              <a:ext uri="{FF2B5EF4-FFF2-40B4-BE49-F238E27FC236}">
                <a16:creationId xmlns:a16="http://schemas.microsoft.com/office/drawing/2014/main" id="{B2882CC3-5416-219A-2D43-8BFCE0AC6DE0}"/>
              </a:ext>
            </a:extLst>
          </p:cNvPr>
          <p:cNvPicPr preferRelativeResize="0"/>
          <p:nvPr/>
        </p:nvPicPr>
        <p:blipFill rotWithShape="1">
          <a:blip r:embed="rId11">
            <a:alphaModFix/>
          </a:blip>
          <a:srcRect/>
          <a:stretch/>
        </p:blipFill>
        <p:spPr>
          <a:xfrm>
            <a:off x="1616614" y="532800"/>
            <a:ext cx="1405248" cy="541801"/>
          </a:xfrm>
          <a:prstGeom prst="rect">
            <a:avLst/>
          </a:prstGeom>
          <a:noFill/>
          <a:ln>
            <a:noFill/>
          </a:ln>
        </p:spPr>
      </p:pic>
    </p:spTree>
    <p:extLst>
      <p:ext uri="{BB962C8B-B14F-4D97-AF65-F5344CB8AC3E}">
        <p14:creationId xmlns:p14="http://schemas.microsoft.com/office/powerpoint/2010/main" val="3555960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99754E-0466-703B-4901-EE1062B8EB2D}"/>
              </a:ext>
            </a:extLst>
          </p:cNvPr>
          <p:cNvSpPr>
            <a:spLocks noGrp="1"/>
          </p:cNvSpPr>
          <p:nvPr>
            <p:ph type="title" idx="4294967295"/>
          </p:nvPr>
        </p:nvSpPr>
        <p:spPr>
          <a:xfrm>
            <a:off x="1080748" y="280003"/>
            <a:ext cx="9753600" cy="667728"/>
          </a:xfrm>
          <a:prstGeom prst="rect">
            <a:avLst/>
          </a:prstGeom>
        </p:spPr>
        <p:txBody>
          <a:bodyPr/>
          <a:lstStyle/>
          <a:p>
            <a:r>
              <a:rPr lang="en-US"/>
              <a:t>Video of Soyuz-1 Catastrophe</a:t>
            </a:r>
          </a:p>
        </p:txBody>
      </p:sp>
      <p:pic>
        <p:nvPicPr>
          <p:cNvPr id="2" name="ScreenRecording_09-25-2025 09-57-03_1">
            <a:hlinkClick r:id="" action="ppaction://media"/>
            <a:extLst>
              <a:ext uri="{FF2B5EF4-FFF2-40B4-BE49-F238E27FC236}">
                <a16:creationId xmlns:a16="http://schemas.microsoft.com/office/drawing/2014/main" id="{2221887D-765B-9CCB-5727-2103D72B697D}"/>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9167" t="1280" r="19053" b="599"/>
          <a:stretch/>
        </p:blipFill>
        <p:spPr>
          <a:xfrm>
            <a:off x="2560029" y="1179858"/>
            <a:ext cx="7071941" cy="5194822"/>
          </a:xfrm>
          <a:prstGeom prst="rect">
            <a:avLst/>
          </a:prstGeom>
        </p:spPr>
      </p:pic>
      <p:sp>
        <p:nvSpPr>
          <p:cNvPr id="4" name="TextBox 3">
            <a:extLst>
              <a:ext uri="{FF2B5EF4-FFF2-40B4-BE49-F238E27FC236}">
                <a16:creationId xmlns:a16="http://schemas.microsoft.com/office/drawing/2014/main" id="{B0CC08C6-3D2D-88F5-A8B3-AF00B2222C85}"/>
              </a:ext>
            </a:extLst>
          </p:cNvPr>
          <p:cNvSpPr txBox="1"/>
          <p:nvPr/>
        </p:nvSpPr>
        <p:spPr>
          <a:xfrm>
            <a:off x="4235566" y="6385473"/>
            <a:ext cx="3845177" cy="369332"/>
          </a:xfrm>
          <a:prstGeom prst="rect">
            <a:avLst/>
          </a:prstGeom>
          <a:noFill/>
        </p:spPr>
        <p:txBody>
          <a:bodyPr wrap="square" rtlCol="0">
            <a:spAutoFit/>
          </a:bodyPr>
          <a:lstStyle/>
          <a:p>
            <a:r>
              <a:rPr lang="en-US">
                <a:solidFill>
                  <a:schemeClr val="accent5"/>
                </a:solidFill>
                <a:hlinkClick r:id="rId6">
                  <a:extLst>
                    <a:ext uri="{A12FA001-AC4F-418D-AE19-62706E023703}">
                      <ahyp:hlinkClr xmlns:ahyp="http://schemas.microsoft.com/office/drawing/2018/hyperlinkcolor" val="tx"/>
                    </a:ext>
                  </a:extLst>
                </a:hlinkClick>
              </a:rPr>
              <a:t>Soyuz 1 Impact [Russian Documentary]</a:t>
            </a:r>
            <a:endParaRPr lang="en-US">
              <a:solidFill>
                <a:schemeClr val="accent5"/>
              </a:solidFill>
            </a:endParaRPr>
          </a:p>
        </p:txBody>
      </p:sp>
      <p:sp>
        <p:nvSpPr>
          <p:cNvPr id="5" name="Date Placeholder 4">
            <a:extLst>
              <a:ext uri="{FF2B5EF4-FFF2-40B4-BE49-F238E27FC236}">
                <a16:creationId xmlns:a16="http://schemas.microsoft.com/office/drawing/2014/main" id="{D937FC49-E876-F8E0-D54C-3E79B436F6A0}"/>
              </a:ext>
            </a:extLst>
          </p:cNvPr>
          <p:cNvSpPr>
            <a:spLocks noGrp="1"/>
          </p:cNvSpPr>
          <p:nvPr>
            <p:ph type="dt" sz="half" idx="2"/>
          </p:nvPr>
        </p:nvSpPr>
        <p:spPr/>
        <p:txBody>
          <a:bodyPr/>
          <a:lstStyle/>
          <a:p>
            <a:r>
              <a:rPr lang="en-US"/>
              <a:t>06/02/26</a:t>
            </a:r>
          </a:p>
        </p:txBody>
      </p:sp>
      <p:sp>
        <p:nvSpPr>
          <p:cNvPr id="6" name="Slide Number Placeholder 5">
            <a:extLst>
              <a:ext uri="{FF2B5EF4-FFF2-40B4-BE49-F238E27FC236}">
                <a16:creationId xmlns:a16="http://schemas.microsoft.com/office/drawing/2014/main" id="{B70C506A-4F59-D128-15A3-60A2068F6304}"/>
              </a:ext>
            </a:extLst>
          </p:cNvPr>
          <p:cNvSpPr>
            <a:spLocks noGrp="1"/>
          </p:cNvSpPr>
          <p:nvPr>
            <p:ph type="sldNum" sz="quarter" idx="4"/>
          </p:nvPr>
        </p:nvSpPr>
        <p:spPr/>
        <p:txBody>
          <a:bodyPr/>
          <a:lstStyle/>
          <a:p>
            <a:fld id="{15F2118D-A24B-4968-9CCE-0FD4EFBE3DE8}" type="slidenum">
              <a:rPr lang="en-US" smtClean="0"/>
              <a:pPr/>
              <a:t>2</a:t>
            </a:fld>
            <a:endParaRPr lang="en-US"/>
          </a:p>
        </p:txBody>
      </p:sp>
    </p:spTree>
    <p:extLst>
      <p:ext uri="{BB962C8B-B14F-4D97-AF65-F5344CB8AC3E}">
        <p14:creationId xmlns:p14="http://schemas.microsoft.com/office/powerpoint/2010/main" val="186697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6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00225C-31BF-0384-D1B4-165DDFBACCB0}"/>
              </a:ext>
            </a:extLst>
          </p:cNvPr>
          <p:cNvSpPr>
            <a:spLocks noGrp="1"/>
          </p:cNvSpPr>
          <p:nvPr>
            <p:ph idx="4294967295"/>
          </p:nvPr>
        </p:nvSpPr>
        <p:spPr>
          <a:xfrm>
            <a:off x="108039" y="1193561"/>
            <a:ext cx="11975921" cy="4946257"/>
          </a:xfrm>
          <a:prstGeom prst="rect">
            <a:avLst/>
          </a:prstGeom>
        </p:spPr>
        <p:txBody>
          <a:bodyPr/>
          <a:lstStyle/>
          <a:p>
            <a:pPr marL="0" indent="0" algn="just">
              <a:buNone/>
            </a:pPr>
            <a:r>
              <a:rPr lang="en-US" sz="2400">
                <a:latin typeface="Copperplate Gothic Bold" panose="020E0705020206020404" pitchFamily="34" charset="0"/>
                <a:ea typeface="ADLaM Display" panose="02010000000000000000" pitchFamily="2" charset="0"/>
                <a:cs typeface="ADLaM Display" panose="02010000000000000000" pitchFamily="2" charset="0"/>
              </a:rPr>
              <a:t>Introduction and Purpose</a:t>
            </a:r>
          </a:p>
          <a:p>
            <a:pPr algn="just"/>
            <a:r>
              <a:rPr lang="en-US" b="0"/>
              <a:t>This presentation will revisit the Soyuz-1 accident and parachute failure, including the timeline of events, proximate causes of the accident, and cultural factors. The purpose for revisiting this history is to understand if some of the proximate causes and corrective actions from Soyuz-1 are applicable in maintaining the safety of NASA’s modern spacecraft fleet. Ultimately, we hope to share Lessons Learned from historical parachute failures with various engineering and S&amp;MA stakeholders throughout the Agency to avoid repeating the missteps of history.</a:t>
            </a:r>
          </a:p>
          <a:p>
            <a:pPr algn="just"/>
            <a:endParaRPr lang="en-US"/>
          </a:p>
          <a:p>
            <a:pPr marL="0" indent="0" algn="just">
              <a:buNone/>
            </a:pPr>
            <a:r>
              <a:rPr lang="en-US" sz="2400">
                <a:latin typeface="Copperplate Gothic Bold" panose="020E0705020206020404" pitchFamily="34" charset="0"/>
              </a:rPr>
              <a:t>Publicly Available Source Material </a:t>
            </a:r>
            <a:endParaRPr lang="en-US" sz="2400">
              <a:highlight>
                <a:srgbClr val="FFFF00"/>
              </a:highlight>
              <a:latin typeface="Copperplate Gothic Bold" panose="020E0705020206020404" pitchFamily="34" charset="0"/>
            </a:endParaRPr>
          </a:p>
          <a:p>
            <a:pPr algn="just"/>
            <a:r>
              <a:rPr lang="en-US" b="0"/>
              <a:t>All material in this presentation is publicly accessible. Please note the sources listed in blue font below each video or photo. While we have deep insights in the parachute industry, this presentation will not share any SBU or proprietary data, or detailed design details of modern spacecraft parachutes. All insights and conclusions drawn here are readily apparent from publicly available internet sources, which will be cited on each page.</a:t>
            </a:r>
          </a:p>
          <a:p>
            <a:endParaRPr lang="en-US"/>
          </a:p>
          <a:p>
            <a:endParaRPr lang="en-US"/>
          </a:p>
        </p:txBody>
      </p:sp>
      <p:sp>
        <p:nvSpPr>
          <p:cNvPr id="3" name="Title 2">
            <a:extLst>
              <a:ext uri="{FF2B5EF4-FFF2-40B4-BE49-F238E27FC236}">
                <a16:creationId xmlns:a16="http://schemas.microsoft.com/office/drawing/2014/main" id="{81DD3ABC-D1D1-EF52-92BD-4DEF602CA17F}"/>
              </a:ext>
            </a:extLst>
          </p:cNvPr>
          <p:cNvSpPr>
            <a:spLocks noGrp="1"/>
          </p:cNvSpPr>
          <p:nvPr>
            <p:ph type="title" idx="4294967295"/>
          </p:nvPr>
        </p:nvSpPr>
        <p:spPr>
          <a:xfrm>
            <a:off x="1080748" y="238539"/>
            <a:ext cx="9753600" cy="709192"/>
          </a:xfrm>
          <a:prstGeom prst="rect">
            <a:avLst/>
          </a:prstGeom>
        </p:spPr>
        <p:txBody>
          <a:bodyPr/>
          <a:lstStyle/>
          <a:p>
            <a:r>
              <a:rPr lang="en-US"/>
              <a:t>Introduction and Source Material</a:t>
            </a:r>
          </a:p>
        </p:txBody>
      </p:sp>
      <p:sp>
        <p:nvSpPr>
          <p:cNvPr id="4" name="Slide Number Placeholder 3">
            <a:extLst>
              <a:ext uri="{FF2B5EF4-FFF2-40B4-BE49-F238E27FC236}">
                <a16:creationId xmlns:a16="http://schemas.microsoft.com/office/drawing/2014/main" id="{290BD8B6-1D73-DC5F-8167-50B921844573}"/>
              </a:ext>
            </a:extLst>
          </p:cNvPr>
          <p:cNvSpPr>
            <a:spLocks noGrp="1"/>
          </p:cNvSpPr>
          <p:nvPr>
            <p:ph type="sldNum" sz="quarter" idx="4"/>
          </p:nvPr>
        </p:nvSpPr>
        <p:spPr/>
        <p:txBody>
          <a:bodyPr/>
          <a:lstStyle/>
          <a:p>
            <a:fld id="{15F2118D-A24B-4968-9CCE-0FD4EFBE3DE8}" type="slidenum">
              <a:rPr lang="en-US" smtClean="0"/>
              <a:pPr/>
              <a:t>3</a:t>
            </a:fld>
            <a:endParaRPr lang="en-US"/>
          </a:p>
        </p:txBody>
      </p:sp>
      <p:sp>
        <p:nvSpPr>
          <p:cNvPr id="5" name="Date Placeholder 4">
            <a:extLst>
              <a:ext uri="{FF2B5EF4-FFF2-40B4-BE49-F238E27FC236}">
                <a16:creationId xmlns:a16="http://schemas.microsoft.com/office/drawing/2014/main" id="{2A64301F-ABD8-D291-51DB-5320755724E2}"/>
              </a:ext>
            </a:extLst>
          </p:cNvPr>
          <p:cNvSpPr>
            <a:spLocks noGrp="1"/>
          </p:cNvSpPr>
          <p:nvPr>
            <p:ph type="dt" sz="half" idx="2"/>
          </p:nvPr>
        </p:nvSpPr>
        <p:spPr/>
        <p:txBody>
          <a:bodyPr/>
          <a:lstStyle/>
          <a:p>
            <a:r>
              <a:rPr lang="en-US"/>
              <a:t>06/02/26</a:t>
            </a:r>
          </a:p>
        </p:txBody>
      </p:sp>
    </p:spTree>
    <p:extLst>
      <p:ext uri="{BB962C8B-B14F-4D97-AF65-F5344CB8AC3E}">
        <p14:creationId xmlns:p14="http://schemas.microsoft.com/office/powerpoint/2010/main" val="3417524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52E4877-E983-9B25-83CE-FAD2AD2EE3C9}"/>
              </a:ext>
            </a:extLst>
          </p:cNvPr>
          <p:cNvPicPr>
            <a:picLocks noChangeAspect="1"/>
          </p:cNvPicPr>
          <p:nvPr/>
        </p:nvPicPr>
        <p:blipFill>
          <a:blip r:embed="rId2"/>
          <a:srcRect l="34312" t="36869" r="16100" b="36030"/>
          <a:stretch/>
        </p:blipFill>
        <p:spPr>
          <a:xfrm>
            <a:off x="972379" y="6317394"/>
            <a:ext cx="1641515" cy="504635"/>
          </a:xfrm>
          <a:prstGeom prst="rect">
            <a:avLst/>
          </a:prstGeom>
        </p:spPr>
      </p:pic>
      <p:sp>
        <p:nvSpPr>
          <p:cNvPr id="17" name="Rectangle 16">
            <a:extLst>
              <a:ext uri="{FF2B5EF4-FFF2-40B4-BE49-F238E27FC236}">
                <a16:creationId xmlns:a16="http://schemas.microsoft.com/office/drawing/2014/main" id="{6F8544E0-BED8-C693-1403-0B5F68A20C41}"/>
              </a:ext>
            </a:extLst>
          </p:cNvPr>
          <p:cNvSpPr/>
          <p:nvPr/>
        </p:nvSpPr>
        <p:spPr>
          <a:xfrm>
            <a:off x="4760300" y="2466103"/>
            <a:ext cx="2694586" cy="22860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90B6BE2D-EEA9-8B90-EC2C-53DDE2B59787}"/>
              </a:ext>
            </a:extLst>
          </p:cNvPr>
          <p:cNvPicPr>
            <a:picLocks noChangeAspect="1"/>
          </p:cNvPicPr>
          <p:nvPr/>
        </p:nvPicPr>
        <p:blipFill>
          <a:blip r:embed="rId3"/>
          <a:srcRect l="40282" t="15715" r="3962" b="4082"/>
          <a:stretch/>
        </p:blipFill>
        <p:spPr>
          <a:xfrm>
            <a:off x="4895935" y="2568484"/>
            <a:ext cx="2516631" cy="2036269"/>
          </a:xfrm>
          <a:prstGeom prst="rect">
            <a:avLst/>
          </a:prstGeom>
        </p:spPr>
      </p:pic>
      <p:sp>
        <p:nvSpPr>
          <p:cNvPr id="16" name="Rectangle 15">
            <a:extLst>
              <a:ext uri="{FF2B5EF4-FFF2-40B4-BE49-F238E27FC236}">
                <a16:creationId xmlns:a16="http://schemas.microsoft.com/office/drawing/2014/main" id="{50ABDEC1-89F0-2B92-2BDD-6C97355507D1}"/>
              </a:ext>
            </a:extLst>
          </p:cNvPr>
          <p:cNvSpPr/>
          <p:nvPr/>
        </p:nvSpPr>
        <p:spPr>
          <a:xfrm>
            <a:off x="1522620" y="2466103"/>
            <a:ext cx="2694586" cy="22860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A652CE1-7D3C-219E-44AE-912DD559BF86}"/>
              </a:ext>
            </a:extLst>
          </p:cNvPr>
          <p:cNvSpPr/>
          <p:nvPr/>
        </p:nvSpPr>
        <p:spPr>
          <a:xfrm>
            <a:off x="8080135" y="2470181"/>
            <a:ext cx="2694586" cy="22860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659BEAE-8EA5-071C-B477-30FDD1FE79C5}"/>
              </a:ext>
            </a:extLst>
          </p:cNvPr>
          <p:cNvSpPr>
            <a:spLocks noGrp="1"/>
          </p:cNvSpPr>
          <p:nvPr>
            <p:ph type="title" idx="4294967295"/>
          </p:nvPr>
        </p:nvSpPr>
        <p:spPr>
          <a:xfrm>
            <a:off x="1080748" y="280003"/>
            <a:ext cx="9753600" cy="667728"/>
          </a:xfrm>
          <a:prstGeom prst="rect">
            <a:avLst/>
          </a:prstGeom>
        </p:spPr>
        <p:txBody>
          <a:bodyPr/>
          <a:lstStyle/>
          <a:p>
            <a:r>
              <a:rPr lang="en-US"/>
              <a:t>Presentation Structure</a:t>
            </a:r>
          </a:p>
        </p:txBody>
      </p:sp>
      <p:sp>
        <p:nvSpPr>
          <p:cNvPr id="4" name="Slide Number Placeholder 3">
            <a:extLst>
              <a:ext uri="{FF2B5EF4-FFF2-40B4-BE49-F238E27FC236}">
                <a16:creationId xmlns:a16="http://schemas.microsoft.com/office/drawing/2014/main" id="{F0DBD352-6403-084B-D824-396974765826}"/>
              </a:ext>
            </a:extLst>
          </p:cNvPr>
          <p:cNvSpPr>
            <a:spLocks noGrp="1"/>
          </p:cNvSpPr>
          <p:nvPr>
            <p:ph type="sldNum" sz="quarter" idx="4"/>
          </p:nvPr>
        </p:nvSpPr>
        <p:spPr/>
        <p:txBody>
          <a:bodyPr/>
          <a:lstStyle/>
          <a:p>
            <a:fld id="{15F2118D-A24B-4968-9CCE-0FD4EFBE3DE8}" type="slidenum">
              <a:rPr lang="en-US" smtClean="0"/>
              <a:pPr/>
              <a:t>4</a:t>
            </a:fld>
            <a:endParaRPr lang="en-US"/>
          </a:p>
        </p:txBody>
      </p:sp>
      <p:sp>
        <p:nvSpPr>
          <p:cNvPr id="5" name="Date Placeholder 4">
            <a:extLst>
              <a:ext uri="{FF2B5EF4-FFF2-40B4-BE49-F238E27FC236}">
                <a16:creationId xmlns:a16="http://schemas.microsoft.com/office/drawing/2014/main" id="{D27124BD-9275-7890-C3A5-A2E13FC5EBAE}"/>
              </a:ext>
            </a:extLst>
          </p:cNvPr>
          <p:cNvSpPr>
            <a:spLocks noGrp="1"/>
          </p:cNvSpPr>
          <p:nvPr>
            <p:ph type="dt" sz="half" idx="2"/>
          </p:nvPr>
        </p:nvSpPr>
        <p:spPr/>
        <p:txBody>
          <a:bodyPr/>
          <a:lstStyle/>
          <a:p>
            <a:r>
              <a:rPr lang="en-US"/>
              <a:t>06/02/26</a:t>
            </a:r>
          </a:p>
        </p:txBody>
      </p:sp>
      <p:sp>
        <p:nvSpPr>
          <p:cNvPr id="11" name="TextBox 10">
            <a:extLst>
              <a:ext uri="{FF2B5EF4-FFF2-40B4-BE49-F238E27FC236}">
                <a16:creationId xmlns:a16="http://schemas.microsoft.com/office/drawing/2014/main" id="{7D1285CE-4516-BA22-4026-C2C61BFCBBDF}"/>
              </a:ext>
            </a:extLst>
          </p:cNvPr>
          <p:cNvSpPr txBox="1"/>
          <p:nvPr/>
        </p:nvSpPr>
        <p:spPr>
          <a:xfrm>
            <a:off x="6351522" y="5941143"/>
            <a:ext cx="5451625" cy="769441"/>
          </a:xfrm>
          <a:prstGeom prst="rect">
            <a:avLst/>
          </a:prstGeom>
          <a:noFill/>
        </p:spPr>
        <p:txBody>
          <a:bodyPr wrap="square" rtlCol="0">
            <a:spAutoFit/>
          </a:bodyPr>
          <a:lstStyle/>
          <a:p>
            <a:r>
              <a:rPr lang="en-US"/>
              <a:t>Call outs in Part 1 and 2, Lessons Learned Part 3</a:t>
            </a:r>
          </a:p>
          <a:p>
            <a:endParaRPr lang="en-US" sz="800"/>
          </a:p>
          <a:p>
            <a:r>
              <a:rPr lang="en-US"/>
              <a:t>Relates to Surveillance in Modern Era</a:t>
            </a:r>
          </a:p>
        </p:txBody>
      </p:sp>
      <p:sp>
        <p:nvSpPr>
          <p:cNvPr id="13" name="TextBox 12">
            <a:extLst>
              <a:ext uri="{FF2B5EF4-FFF2-40B4-BE49-F238E27FC236}">
                <a16:creationId xmlns:a16="http://schemas.microsoft.com/office/drawing/2014/main" id="{373D3D04-3BA6-25D0-A5B2-90347137AA31}"/>
              </a:ext>
            </a:extLst>
          </p:cNvPr>
          <p:cNvSpPr txBox="1"/>
          <p:nvPr/>
        </p:nvSpPr>
        <p:spPr>
          <a:xfrm>
            <a:off x="4935510" y="4051601"/>
            <a:ext cx="2216614" cy="646331"/>
          </a:xfrm>
          <a:prstGeom prst="rect">
            <a:avLst/>
          </a:prstGeom>
          <a:noFill/>
        </p:spPr>
        <p:txBody>
          <a:bodyPr wrap="square" rtlCol="0">
            <a:spAutoFit/>
          </a:bodyPr>
          <a:lstStyle/>
          <a:p>
            <a:pPr algn="ctr"/>
            <a:r>
              <a:rPr lang="en-US"/>
              <a:t>Spacecraft Architecture</a:t>
            </a:r>
          </a:p>
        </p:txBody>
      </p:sp>
      <p:sp>
        <p:nvSpPr>
          <p:cNvPr id="14" name="TextBox 13">
            <a:extLst>
              <a:ext uri="{FF2B5EF4-FFF2-40B4-BE49-F238E27FC236}">
                <a16:creationId xmlns:a16="http://schemas.microsoft.com/office/drawing/2014/main" id="{4AB7DC52-F052-3D1B-DA9D-6E766CED5C09}"/>
              </a:ext>
            </a:extLst>
          </p:cNvPr>
          <p:cNvSpPr txBox="1"/>
          <p:nvPr/>
        </p:nvSpPr>
        <p:spPr>
          <a:xfrm>
            <a:off x="8440726" y="4074857"/>
            <a:ext cx="2216614" cy="646331"/>
          </a:xfrm>
          <a:prstGeom prst="rect">
            <a:avLst/>
          </a:prstGeom>
          <a:noFill/>
        </p:spPr>
        <p:txBody>
          <a:bodyPr wrap="square" rtlCol="0">
            <a:spAutoFit/>
          </a:bodyPr>
          <a:lstStyle/>
          <a:p>
            <a:pPr algn="ctr"/>
            <a:r>
              <a:rPr lang="en-US"/>
              <a:t>Lessons Learned/  Surveillance</a:t>
            </a:r>
          </a:p>
        </p:txBody>
      </p:sp>
      <p:sp>
        <p:nvSpPr>
          <p:cNvPr id="19" name="TextBox 18">
            <a:extLst>
              <a:ext uri="{FF2B5EF4-FFF2-40B4-BE49-F238E27FC236}">
                <a16:creationId xmlns:a16="http://schemas.microsoft.com/office/drawing/2014/main" id="{0797744D-14A8-C497-566A-8ACB2A0E081A}"/>
              </a:ext>
            </a:extLst>
          </p:cNvPr>
          <p:cNvSpPr txBox="1"/>
          <p:nvPr/>
        </p:nvSpPr>
        <p:spPr>
          <a:xfrm>
            <a:off x="2009601" y="2180648"/>
            <a:ext cx="1635072" cy="369332"/>
          </a:xfrm>
          <a:prstGeom prst="rect">
            <a:avLst/>
          </a:prstGeom>
          <a:noFill/>
        </p:spPr>
        <p:txBody>
          <a:bodyPr wrap="square" rtlCol="0">
            <a:spAutoFit/>
          </a:bodyPr>
          <a:lstStyle/>
          <a:p>
            <a:pPr algn="ctr"/>
            <a:r>
              <a:rPr lang="en-US" b="1">
                <a:solidFill>
                  <a:srgbClr val="2E75B6"/>
                </a:solidFill>
                <a:latin typeface="Helvetica" panose="020B0604020202020204" pitchFamily="34" charset="0"/>
                <a:cs typeface="Helvetica" panose="020B0604020202020204" pitchFamily="34" charset="0"/>
              </a:rPr>
              <a:t>PART 1</a:t>
            </a:r>
          </a:p>
        </p:txBody>
      </p:sp>
      <p:sp>
        <p:nvSpPr>
          <p:cNvPr id="20" name="TextBox 19">
            <a:extLst>
              <a:ext uri="{FF2B5EF4-FFF2-40B4-BE49-F238E27FC236}">
                <a16:creationId xmlns:a16="http://schemas.microsoft.com/office/drawing/2014/main" id="{80A9A2B6-DA30-760F-1290-0C426847D107}"/>
              </a:ext>
            </a:extLst>
          </p:cNvPr>
          <p:cNvSpPr txBox="1"/>
          <p:nvPr/>
        </p:nvSpPr>
        <p:spPr>
          <a:xfrm>
            <a:off x="8596555" y="2180648"/>
            <a:ext cx="1635072" cy="369332"/>
          </a:xfrm>
          <a:prstGeom prst="rect">
            <a:avLst/>
          </a:prstGeom>
          <a:noFill/>
        </p:spPr>
        <p:txBody>
          <a:bodyPr wrap="square" rtlCol="0">
            <a:spAutoFit/>
          </a:bodyPr>
          <a:lstStyle/>
          <a:p>
            <a:pPr algn="ctr"/>
            <a:r>
              <a:rPr lang="en-US" b="1">
                <a:solidFill>
                  <a:srgbClr val="2E75B6"/>
                </a:solidFill>
                <a:latin typeface="Helvetica" panose="020B0604020202020204" pitchFamily="34" charset="0"/>
                <a:cs typeface="Helvetica" panose="020B0604020202020204" pitchFamily="34" charset="0"/>
              </a:rPr>
              <a:t>PART 3</a:t>
            </a:r>
          </a:p>
        </p:txBody>
      </p:sp>
      <p:sp>
        <p:nvSpPr>
          <p:cNvPr id="21" name="TextBox 20">
            <a:extLst>
              <a:ext uri="{FF2B5EF4-FFF2-40B4-BE49-F238E27FC236}">
                <a16:creationId xmlns:a16="http://schemas.microsoft.com/office/drawing/2014/main" id="{7E827DA5-0ED6-6DA5-C2B2-07871FE76CBA}"/>
              </a:ext>
            </a:extLst>
          </p:cNvPr>
          <p:cNvSpPr txBox="1"/>
          <p:nvPr/>
        </p:nvSpPr>
        <p:spPr>
          <a:xfrm>
            <a:off x="5278464" y="2180648"/>
            <a:ext cx="1635072" cy="369332"/>
          </a:xfrm>
          <a:prstGeom prst="rect">
            <a:avLst/>
          </a:prstGeom>
          <a:noFill/>
        </p:spPr>
        <p:txBody>
          <a:bodyPr wrap="square" rtlCol="0">
            <a:spAutoFit/>
          </a:bodyPr>
          <a:lstStyle/>
          <a:p>
            <a:pPr algn="ctr"/>
            <a:r>
              <a:rPr lang="en-US" b="1">
                <a:solidFill>
                  <a:srgbClr val="2E75B6"/>
                </a:solidFill>
                <a:latin typeface="Helvetica" panose="020B0604020202020204" pitchFamily="34" charset="0"/>
                <a:cs typeface="Helvetica" panose="020B0604020202020204" pitchFamily="34" charset="0"/>
              </a:rPr>
              <a:t>PART 2</a:t>
            </a:r>
          </a:p>
        </p:txBody>
      </p:sp>
      <p:sp>
        <p:nvSpPr>
          <p:cNvPr id="24" name="Hexagon 23">
            <a:extLst>
              <a:ext uri="{FF2B5EF4-FFF2-40B4-BE49-F238E27FC236}">
                <a16:creationId xmlns:a16="http://schemas.microsoft.com/office/drawing/2014/main" id="{01E32531-BCCD-6D85-1D96-A765DDF91BD4}"/>
              </a:ext>
            </a:extLst>
          </p:cNvPr>
          <p:cNvSpPr/>
          <p:nvPr/>
        </p:nvSpPr>
        <p:spPr>
          <a:xfrm>
            <a:off x="5943600" y="5907852"/>
            <a:ext cx="344340" cy="333745"/>
          </a:xfrm>
          <a:prstGeom prst="hexagon">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a:extLst>
              <a:ext uri="{FF2B5EF4-FFF2-40B4-BE49-F238E27FC236}">
                <a16:creationId xmlns:a16="http://schemas.microsoft.com/office/drawing/2014/main" id="{E6EA631C-2510-6DCD-E211-6A076E60E92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t="2030"/>
          <a:stretch/>
        </p:blipFill>
        <p:spPr bwMode="auto">
          <a:xfrm>
            <a:off x="1738064" y="2549980"/>
            <a:ext cx="2263698" cy="132002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BDBDC58-E320-C1AB-F7BA-F9FA6A8B8B24}"/>
              </a:ext>
            </a:extLst>
          </p:cNvPr>
          <p:cNvSpPr txBox="1"/>
          <p:nvPr/>
        </p:nvSpPr>
        <p:spPr>
          <a:xfrm>
            <a:off x="1738065" y="3863503"/>
            <a:ext cx="2256188" cy="369332"/>
          </a:xfrm>
          <a:prstGeom prst="rect">
            <a:avLst/>
          </a:prstGeom>
          <a:noFill/>
        </p:spPr>
        <p:txBody>
          <a:bodyPr wrap="square">
            <a:spAutoFit/>
          </a:bodyPr>
          <a:lstStyle/>
          <a:p>
            <a:pPr algn="ctr"/>
            <a:r>
              <a:rPr lang="en-US" sz="900" dirty="0">
                <a:solidFill>
                  <a:srgbClr val="2E75B6"/>
                </a:solidFill>
                <a:hlinkClick r:id="rId6">
                  <a:extLst>
                    <a:ext uri="{A12FA001-AC4F-418D-AE19-62706E023703}">
                      <ahyp:hlinkClr xmlns:ahyp="http://schemas.microsoft.com/office/drawing/2018/hyperlinkcolor" val="tx"/>
                    </a:ext>
                  </a:extLst>
                </a:hlinkClick>
              </a:rPr>
              <a:t>[April 26, 1967]</a:t>
            </a:r>
            <a:endParaRPr lang="en-US" sz="900" dirty="0">
              <a:solidFill>
                <a:srgbClr val="2E75B6"/>
              </a:solidFill>
            </a:endParaRPr>
          </a:p>
          <a:p>
            <a:pPr algn="ctr"/>
            <a:r>
              <a:rPr lang="en-US" sz="900" i="1" dirty="0"/>
              <a:t>Image credit: The Canberra Times</a:t>
            </a:r>
            <a:endParaRPr lang="en-US" sz="900" dirty="0">
              <a:solidFill>
                <a:srgbClr val="2E75B6"/>
              </a:solidFill>
            </a:endParaRPr>
          </a:p>
        </p:txBody>
      </p:sp>
      <p:sp>
        <p:nvSpPr>
          <p:cNvPr id="15" name="AutoShape 8" descr="Newspaper Icon Png #20921 - Free Icons Library">
            <a:extLst>
              <a:ext uri="{FF2B5EF4-FFF2-40B4-BE49-F238E27FC236}">
                <a16:creationId xmlns:a16="http://schemas.microsoft.com/office/drawing/2014/main" id="{8E177691-9F87-6810-B8FE-2721EB913AFA}"/>
              </a:ext>
            </a:extLst>
          </p:cNvPr>
          <p:cNvSpPr>
            <a:spLocks noChangeAspect="1" noChangeArrowheads="1"/>
          </p:cNvSpPr>
          <p:nvPr/>
        </p:nvSpPr>
        <p:spPr bwMode="auto">
          <a:xfrm>
            <a:off x="5943600" y="231778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5BAE58EF-A92F-6A5B-21BF-2EC5C0E1F490}"/>
              </a:ext>
            </a:extLst>
          </p:cNvPr>
          <p:cNvSpPr txBox="1"/>
          <p:nvPr/>
        </p:nvSpPr>
        <p:spPr>
          <a:xfrm>
            <a:off x="1738064" y="4280886"/>
            <a:ext cx="2216614" cy="369332"/>
          </a:xfrm>
          <a:prstGeom prst="rect">
            <a:avLst/>
          </a:prstGeom>
          <a:noFill/>
        </p:spPr>
        <p:txBody>
          <a:bodyPr wrap="square" rtlCol="0">
            <a:spAutoFit/>
          </a:bodyPr>
          <a:lstStyle/>
          <a:p>
            <a:pPr algn="ctr"/>
            <a:r>
              <a:rPr lang="en-US"/>
              <a:t>Historical Events</a:t>
            </a:r>
          </a:p>
        </p:txBody>
      </p:sp>
      <p:pic>
        <p:nvPicPr>
          <p:cNvPr id="2" name="Picture 1" descr="Shape&#10;&#10;Description automatically generated with medium confidence">
            <a:extLst>
              <a:ext uri="{FF2B5EF4-FFF2-40B4-BE49-F238E27FC236}">
                <a16:creationId xmlns:a16="http://schemas.microsoft.com/office/drawing/2014/main" id="{C02DFE31-E3E0-B0E3-9A4C-EA76B24329C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347" t="7958" r="57130" b="23195"/>
          <a:stretch/>
        </p:blipFill>
        <p:spPr>
          <a:xfrm>
            <a:off x="5894322" y="6329716"/>
            <a:ext cx="457200" cy="441647"/>
          </a:xfrm>
          <a:prstGeom prst="rect">
            <a:avLst/>
          </a:prstGeom>
        </p:spPr>
      </p:pic>
      <p:pic>
        <p:nvPicPr>
          <p:cNvPr id="7" name="Picture 6">
            <a:extLst>
              <a:ext uri="{FF2B5EF4-FFF2-40B4-BE49-F238E27FC236}">
                <a16:creationId xmlns:a16="http://schemas.microsoft.com/office/drawing/2014/main" id="{6C7DACFA-6902-CCCC-41EF-211E90F92A7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74612" y="2588189"/>
            <a:ext cx="1548842" cy="1533067"/>
          </a:xfrm>
          <a:prstGeom prst="rect">
            <a:avLst/>
          </a:prstGeom>
        </p:spPr>
      </p:pic>
    </p:spTree>
    <p:extLst>
      <p:ext uri="{BB962C8B-B14F-4D97-AF65-F5344CB8AC3E}">
        <p14:creationId xmlns:p14="http://schemas.microsoft.com/office/powerpoint/2010/main" val="2637151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B8DC0C-88E2-5616-2D25-E3A4FF7D24D1}"/>
              </a:ext>
            </a:extLst>
          </p:cNvPr>
          <p:cNvSpPr>
            <a:spLocks noGrp="1"/>
          </p:cNvSpPr>
          <p:nvPr>
            <p:ph idx="1"/>
          </p:nvPr>
        </p:nvSpPr>
        <p:spPr>
          <a:xfrm>
            <a:off x="108039" y="1640840"/>
            <a:ext cx="11975921" cy="1123335"/>
          </a:xfrm>
        </p:spPr>
        <p:txBody>
          <a:bodyPr/>
          <a:lstStyle/>
          <a:p>
            <a:pPr marL="0" indent="0" algn="ctr">
              <a:buNone/>
            </a:pPr>
            <a:r>
              <a:rPr lang="en-US" sz="2800"/>
              <a:t>History of the Soyuz-1 Accident</a:t>
            </a:r>
          </a:p>
          <a:p>
            <a:pPr marL="0" indent="0" algn="ctr">
              <a:buNone/>
            </a:pPr>
            <a:endParaRPr lang="en-US" sz="3200"/>
          </a:p>
          <a:p>
            <a:pPr marL="0" indent="0" algn="ctr">
              <a:buNone/>
            </a:pPr>
            <a:endParaRPr lang="en-US"/>
          </a:p>
        </p:txBody>
      </p:sp>
      <p:sp>
        <p:nvSpPr>
          <p:cNvPr id="4" name="Slide Number Placeholder 3">
            <a:extLst>
              <a:ext uri="{FF2B5EF4-FFF2-40B4-BE49-F238E27FC236}">
                <a16:creationId xmlns:a16="http://schemas.microsoft.com/office/drawing/2014/main" id="{4299D8CF-7CFB-9175-DE31-D705BF9B9AEC}"/>
              </a:ext>
            </a:extLst>
          </p:cNvPr>
          <p:cNvSpPr>
            <a:spLocks noGrp="1"/>
          </p:cNvSpPr>
          <p:nvPr>
            <p:ph type="sldNum" sz="quarter" idx="4"/>
          </p:nvPr>
        </p:nvSpPr>
        <p:spPr/>
        <p:txBody>
          <a:bodyPr/>
          <a:lstStyle/>
          <a:p>
            <a:fld id="{15F2118D-A24B-4968-9CCE-0FD4EFBE3DE8}" type="slidenum">
              <a:rPr lang="en-US" smtClean="0"/>
              <a:pPr/>
              <a:t>5</a:t>
            </a:fld>
            <a:endParaRPr lang="en-US"/>
          </a:p>
        </p:txBody>
      </p:sp>
      <p:sp>
        <p:nvSpPr>
          <p:cNvPr id="3" name="Rectangle 2">
            <a:extLst>
              <a:ext uri="{FF2B5EF4-FFF2-40B4-BE49-F238E27FC236}">
                <a16:creationId xmlns:a16="http://schemas.microsoft.com/office/drawing/2014/main" id="{182060B6-F5F3-3244-FC8E-D8D5347A0B77}"/>
              </a:ext>
            </a:extLst>
          </p:cNvPr>
          <p:cNvSpPr/>
          <p:nvPr/>
        </p:nvSpPr>
        <p:spPr>
          <a:xfrm>
            <a:off x="4875420" y="2852183"/>
            <a:ext cx="2694586" cy="22860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C93796A-36B3-63A9-AECA-2E109527BECA}"/>
              </a:ext>
            </a:extLst>
          </p:cNvPr>
          <p:cNvSpPr txBox="1"/>
          <p:nvPr/>
        </p:nvSpPr>
        <p:spPr>
          <a:xfrm>
            <a:off x="5362401" y="2566728"/>
            <a:ext cx="1635072" cy="369332"/>
          </a:xfrm>
          <a:prstGeom prst="rect">
            <a:avLst/>
          </a:prstGeom>
          <a:noFill/>
        </p:spPr>
        <p:txBody>
          <a:bodyPr wrap="square" rtlCol="0">
            <a:spAutoFit/>
          </a:bodyPr>
          <a:lstStyle/>
          <a:p>
            <a:pPr algn="ctr"/>
            <a:r>
              <a:rPr lang="en-US" b="1">
                <a:solidFill>
                  <a:srgbClr val="2E75B6"/>
                </a:solidFill>
                <a:latin typeface="Helvetica" panose="020B0604020202020204" pitchFamily="34" charset="0"/>
                <a:cs typeface="Helvetica" panose="020B0604020202020204" pitchFamily="34" charset="0"/>
              </a:rPr>
              <a:t>PART 1</a:t>
            </a:r>
          </a:p>
        </p:txBody>
      </p:sp>
      <p:pic>
        <p:nvPicPr>
          <p:cNvPr id="7" name="Picture 4">
            <a:extLst>
              <a:ext uri="{FF2B5EF4-FFF2-40B4-BE49-F238E27FC236}">
                <a16:creationId xmlns:a16="http://schemas.microsoft.com/office/drawing/2014/main" id="{99A43EFC-C50E-9B30-85D0-6CD9F3657513}"/>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t="2030"/>
          <a:stretch/>
        </p:blipFill>
        <p:spPr bwMode="auto">
          <a:xfrm>
            <a:off x="5090864" y="3061488"/>
            <a:ext cx="2263698" cy="132002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92F58CB-8032-09EA-89D6-5D2DBE9A67E3}"/>
              </a:ext>
            </a:extLst>
          </p:cNvPr>
          <p:cNvSpPr txBox="1"/>
          <p:nvPr/>
        </p:nvSpPr>
        <p:spPr>
          <a:xfrm>
            <a:off x="5769593" y="4375011"/>
            <a:ext cx="1051561" cy="233857"/>
          </a:xfrm>
          <a:prstGeom prst="rect">
            <a:avLst/>
          </a:prstGeom>
          <a:noFill/>
        </p:spPr>
        <p:txBody>
          <a:bodyPr wrap="square">
            <a:spAutoFit/>
          </a:bodyPr>
          <a:lstStyle/>
          <a:p>
            <a:r>
              <a:rPr lang="en-US" sz="900">
                <a:solidFill>
                  <a:srgbClr val="2E75B6"/>
                </a:solidFill>
                <a:hlinkClick r:id="rId4">
                  <a:extLst>
                    <a:ext uri="{A12FA001-AC4F-418D-AE19-62706E023703}">
                      <ahyp:hlinkClr xmlns:ahyp="http://schemas.microsoft.com/office/drawing/2018/hyperlinkcolor" val="tx"/>
                    </a:ext>
                  </a:extLst>
                </a:hlinkClick>
              </a:rPr>
              <a:t>[April 26, 1967]</a:t>
            </a:r>
            <a:endParaRPr lang="en-US" sz="900">
              <a:solidFill>
                <a:srgbClr val="2E75B6"/>
              </a:solidFill>
            </a:endParaRPr>
          </a:p>
        </p:txBody>
      </p:sp>
      <p:sp>
        <p:nvSpPr>
          <p:cNvPr id="9" name="TextBox 8">
            <a:extLst>
              <a:ext uri="{FF2B5EF4-FFF2-40B4-BE49-F238E27FC236}">
                <a16:creationId xmlns:a16="http://schemas.microsoft.com/office/drawing/2014/main" id="{FB13F2E2-F92A-8541-4353-EBCD64B25874}"/>
              </a:ext>
            </a:extLst>
          </p:cNvPr>
          <p:cNvSpPr txBox="1"/>
          <p:nvPr/>
        </p:nvSpPr>
        <p:spPr>
          <a:xfrm>
            <a:off x="5090864" y="4666966"/>
            <a:ext cx="2216614" cy="369332"/>
          </a:xfrm>
          <a:prstGeom prst="rect">
            <a:avLst/>
          </a:prstGeom>
          <a:noFill/>
        </p:spPr>
        <p:txBody>
          <a:bodyPr wrap="square" rtlCol="0">
            <a:spAutoFit/>
          </a:bodyPr>
          <a:lstStyle/>
          <a:p>
            <a:pPr algn="ctr"/>
            <a:r>
              <a:rPr lang="en-US"/>
              <a:t>Historical Events</a:t>
            </a:r>
          </a:p>
        </p:txBody>
      </p:sp>
      <p:sp>
        <p:nvSpPr>
          <p:cNvPr id="10" name="Date Placeholder 4">
            <a:extLst>
              <a:ext uri="{FF2B5EF4-FFF2-40B4-BE49-F238E27FC236}">
                <a16:creationId xmlns:a16="http://schemas.microsoft.com/office/drawing/2014/main" id="{F8591922-621B-67F3-B466-C9B2F4904F9C}"/>
              </a:ext>
            </a:extLst>
          </p:cNvPr>
          <p:cNvSpPr>
            <a:spLocks noGrp="1"/>
          </p:cNvSpPr>
          <p:nvPr>
            <p:ph type="dt" sz="half" idx="2"/>
          </p:nvPr>
        </p:nvSpPr>
        <p:spPr>
          <a:xfrm>
            <a:off x="114477" y="6547797"/>
            <a:ext cx="1524541" cy="274232"/>
          </a:xfrm>
        </p:spPr>
        <p:txBody>
          <a:bodyPr/>
          <a:lstStyle/>
          <a:p>
            <a:r>
              <a:rPr lang="en-US"/>
              <a:t>06/02/26</a:t>
            </a:r>
          </a:p>
        </p:txBody>
      </p:sp>
      <p:pic>
        <p:nvPicPr>
          <p:cNvPr id="11" name="Picture 10">
            <a:extLst>
              <a:ext uri="{FF2B5EF4-FFF2-40B4-BE49-F238E27FC236}">
                <a16:creationId xmlns:a16="http://schemas.microsoft.com/office/drawing/2014/main" id="{528E25DB-7AE7-5B98-6D01-A8553A73FBD7}"/>
              </a:ext>
            </a:extLst>
          </p:cNvPr>
          <p:cNvPicPr>
            <a:picLocks noChangeAspect="1"/>
          </p:cNvPicPr>
          <p:nvPr/>
        </p:nvPicPr>
        <p:blipFill>
          <a:blip r:embed="rId5"/>
          <a:srcRect l="34312" t="36869" r="16100" b="36030"/>
          <a:stretch/>
        </p:blipFill>
        <p:spPr>
          <a:xfrm>
            <a:off x="972379" y="6317394"/>
            <a:ext cx="1641515" cy="504635"/>
          </a:xfrm>
          <a:prstGeom prst="rect">
            <a:avLst/>
          </a:prstGeom>
        </p:spPr>
      </p:pic>
      <p:sp>
        <p:nvSpPr>
          <p:cNvPr id="12" name="Rectangle 11">
            <a:extLst>
              <a:ext uri="{FF2B5EF4-FFF2-40B4-BE49-F238E27FC236}">
                <a16:creationId xmlns:a16="http://schemas.microsoft.com/office/drawing/2014/main" id="{46CF4C59-3380-AB7C-2273-7B69A67A94A9}"/>
              </a:ext>
            </a:extLst>
          </p:cNvPr>
          <p:cNvSpPr/>
          <p:nvPr/>
        </p:nvSpPr>
        <p:spPr>
          <a:xfrm>
            <a:off x="1503746"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6A0E88B-A378-FB06-CC19-25A5EC472CD8}"/>
              </a:ext>
            </a:extLst>
          </p:cNvPr>
          <p:cNvSpPr txBox="1"/>
          <p:nvPr/>
        </p:nvSpPr>
        <p:spPr>
          <a:xfrm>
            <a:off x="3059283" y="6490940"/>
            <a:ext cx="6797881" cy="253916"/>
          </a:xfrm>
          <a:prstGeom prst="rect">
            <a:avLst/>
          </a:prstGeom>
          <a:noFill/>
        </p:spPr>
        <p:txBody>
          <a:bodyPr wrap="square" rtlCol="0">
            <a:spAutoFit/>
          </a:bodyPr>
          <a:lstStyle/>
          <a:p>
            <a:r>
              <a:rPr lang="en-US" sz="1050" i="1" dirty="0"/>
              <a:t>Image credit: Newspaper article from the 25 April edition of The Canberra Times announcing the loss of Soyuz-1</a:t>
            </a:r>
          </a:p>
        </p:txBody>
      </p:sp>
    </p:spTree>
    <p:extLst>
      <p:ext uri="{BB962C8B-B14F-4D97-AF65-F5344CB8AC3E}">
        <p14:creationId xmlns:p14="http://schemas.microsoft.com/office/powerpoint/2010/main" val="3321436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04D9AC5-F2ED-75AF-11EF-7538F9CFDE34}"/>
              </a:ext>
            </a:extLst>
          </p:cNvPr>
          <p:cNvPicPr>
            <a:picLocks noChangeAspect="1"/>
          </p:cNvPicPr>
          <p:nvPr/>
        </p:nvPicPr>
        <p:blipFill>
          <a:blip r:embed="rId2"/>
          <a:srcRect l="34312" t="36869" r="16100" b="36030"/>
          <a:stretch/>
        </p:blipFill>
        <p:spPr>
          <a:xfrm>
            <a:off x="972379" y="6317394"/>
            <a:ext cx="1641515" cy="504635"/>
          </a:xfrm>
          <a:prstGeom prst="rect">
            <a:avLst/>
          </a:prstGeom>
        </p:spPr>
      </p:pic>
      <p:sp>
        <p:nvSpPr>
          <p:cNvPr id="2" name="Content Placeholder 1">
            <a:extLst>
              <a:ext uri="{FF2B5EF4-FFF2-40B4-BE49-F238E27FC236}">
                <a16:creationId xmlns:a16="http://schemas.microsoft.com/office/drawing/2014/main" id="{A851DD4E-954F-F208-96D8-0E123E0938BB}"/>
              </a:ext>
            </a:extLst>
          </p:cNvPr>
          <p:cNvSpPr>
            <a:spLocks noGrp="1"/>
          </p:cNvSpPr>
          <p:nvPr>
            <p:ph idx="1"/>
          </p:nvPr>
        </p:nvSpPr>
        <p:spPr>
          <a:xfrm>
            <a:off x="0" y="1147042"/>
            <a:ext cx="8567928" cy="3315230"/>
          </a:xfrm>
        </p:spPr>
        <p:txBody>
          <a:bodyPr/>
          <a:lstStyle/>
          <a:p>
            <a:pPr lvl="1">
              <a:lnSpc>
                <a:spcPct val="150000"/>
              </a:lnSpc>
            </a:pPr>
            <a:r>
              <a:rPr lang="en-US" sz="1600" b="1">
                <a:solidFill>
                  <a:schemeClr val="tx1">
                    <a:lumMod val="50000"/>
                    <a:lumOff val="50000"/>
                  </a:schemeClr>
                </a:solidFill>
              </a:rPr>
              <a:t>04/12/61: </a:t>
            </a:r>
            <a:r>
              <a:rPr lang="en-US" sz="1600">
                <a:solidFill>
                  <a:schemeClr val="tx1">
                    <a:lumMod val="50000"/>
                    <a:lumOff val="50000"/>
                  </a:schemeClr>
                </a:solidFill>
              </a:rPr>
              <a:t>U.S.S.R. </a:t>
            </a:r>
            <a:r>
              <a:rPr lang="en-US" sz="1600" b="1">
                <a:solidFill>
                  <a:schemeClr val="tx1">
                    <a:lumMod val="50000"/>
                    <a:lumOff val="50000"/>
                  </a:schemeClr>
                </a:solidFill>
              </a:rPr>
              <a:t>first</a:t>
            </a:r>
            <a:r>
              <a:rPr lang="en-US" sz="1600">
                <a:solidFill>
                  <a:schemeClr val="tx1">
                    <a:lumMod val="50000"/>
                    <a:lumOff val="50000"/>
                  </a:schemeClr>
                </a:solidFill>
              </a:rPr>
              <a:t> to orbit (U.S.A. 2/20/62) [Cosmonaut Yuri Gagarin] </a:t>
            </a:r>
          </a:p>
          <a:p>
            <a:pPr lvl="1">
              <a:lnSpc>
                <a:spcPct val="150000"/>
              </a:lnSpc>
            </a:pPr>
            <a:r>
              <a:rPr lang="en-US" sz="1600" b="1">
                <a:solidFill>
                  <a:schemeClr val="tx1">
                    <a:lumMod val="50000"/>
                    <a:lumOff val="50000"/>
                  </a:schemeClr>
                </a:solidFill>
              </a:rPr>
              <a:t>10/12/64: </a:t>
            </a:r>
            <a:r>
              <a:rPr lang="en-US" sz="1600">
                <a:solidFill>
                  <a:schemeClr val="tx1">
                    <a:lumMod val="50000"/>
                    <a:lumOff val="50000"/>
                  </a:schemeClr>
                </a:solidFill>
              </a:rPr>
              <a:t>U.S.S.R. </a:t>
            </a:r>
            <a:r>
              <a:rPr lang="en-US" sz="1600" b="1">
                <a:solidFill>
                  <a:schemeClr val="tx1">
                    <a:lumMod val="50000"/>
                    <a:lumOff val="50000"/>
                  </a:schemeClr>
                </a:solidFill>
              </a:rPr>
              <a:t>first</a:t>
            </a:r>
            <a:r>
              <a:rPr lang="en-US" sz="1600">
                <a:solidFill>
                  <a:schemeClr val="tx1">
                    <a:lumMod val="50000"/>
                    <a:lumOff val="50000"/>
                  </a:schemeClr>
                </a:solidFill>
              </a:rPr>
              <a:t> to launch multi-person spacecraft (U.S.A. 3/23/65)</a:t>
            </a:r>
          </a:p>
          <a:p>
            <a:pPr lvl="1">
              <a:lnSpc>
                <a:spcPct val="150000"/>
              </a:lnSpc>
            </a:pPr>
            <a:r>
              <a:rPr lang="en-US" sz="1600" b="1">
                <a:solidFill>
                  <a:schemeClr val="tx1">
                    <a:lumMod val="50000"/>
                    <a:lumOff val="50000"/>
                  </a:schemeClr>
                </a:solidFill>
              </a:rPr>
              <a:t>03/18/65: </a:t>
            </a:r>
            <a:r>
              <a:rPr lang="en-US" sz="1600">
                <a:solidFill>
                  <a:schemeClr val="tx1">
                    <a:lumMod val="50000"/>
                    <a:lumOff val="50000"/>
                  </a:schemeClr>
                </a:solidFill>
              </a:rPr>
              <a:t>U.S.S.R. </a:t>
            </a:r>
            <a:r>
              <a:rPr lang="en-US" sz="1600" b="1">
                <a:solidFill>
                  <a:schemeClr val="tx1">
                    <a:lumMod val="50000"/>
                    <a:lumOff val="50000"/>
                  </a:schemeClr>
                </a:solidFill>
              </a:rPr>
              <a:t>first</a:t>
            </a:r>
            <a:r>
              <a:rPr lang="en-US" sz="1600">
                <a:solidFill>
                  <a:schemeClr val="tx1">
                    <a:lumMod val="50000"/>
                    <a:lumOff val="50000"/>
                  </a:schemeClr>
                </a:solidFill>
              </a:rPr>
              <a:t> to perform space walk (U.S.A. 6/3/65)</a:t>
            </a:r>
          </a:p>
          <a:p>
            <a:pPr lvl="1">
              <a:lnSpc>
                <a:spcPct val="150000"/>
              </a:lnSpc>
              <a:buFont typeface="Wingdings" panose="05000000000000000000" pitchFamily="2" charset="2"/>
              <a:buChar char="Ø"/>
            </a:pPr>
            <a:r>
              <a:rPr lang="en-US" sz="1600" b="1"/>
              <a:t>01/14/66: </a:t>
            </a:r>
            <a:r>
              <a:rPr lang="en-US" sz="1600"/>
              <a:t>Death of Soviet spacecraft designer [Sergei Korolev]</a:t>
            </a:r>
          </a:p>
          <a:p>
            <a:pPr lvl="1">
              <a:lnSpc>
                <a:spcPct val="150000"/>
              </a:lnSpc>
            </a:pPr>
            <a:r>
              <a:rPr lang="en-US" sz="1600" b="1">
                <a:solidFill>
                  <a:schemeClr val="tx1">
                    <a:lumMod val="50000"/>
                    <a:lumOff val="50000"/>
                  </a:schemeClr>
                </a:solidFill>
              </a:rPr>
              <a:t>03/16/66: </a:t>
            </a:r>
            <a:r>
              <a:rPr lang="en-US" sz="1600">
                <a:solidFill>
                  <a:schemeClr val="tx1">
                    <a:lumMod val="50000"/>
                    <a:lumOff val="50000"/>
                  </a:schemeClr>
                </a:solidFill>
              </a:rPr>
              <a:t>U.S.A. </a:t>
            </a:r>
            <a:r>
              <a:rPr lang="en-US" sz="1600" b="1">
                <a:solidFill>
                  <a:schemeClr val="tx1">
                    <a:lumMod val="50000"/>
                    <a:lumOff val="50000"/>
                  </a:schemeClr>
                </a:solidFill>
              </a:rPr>
              <a:t>first</a:t>
            </a:r>
            <a:r>
              <a:rPr lang="en-US" sz="1600">
                <a:solidFill>
                  <a:schemeClr val="tx1">
                    <a:lumMod val="50000"/>
                    <a:lumOff val="50000"/>
                  </a:schemeClr>
                </a:solidFill>
              </a:rPr>
              <a:t> to dock spacecraft (Gemini 8) to target vehicle (Agena)</a:t>
            </a:r>
          </a:p>
          <a:p>
            <a:pPr lvl="1">
              <a:lnSpc>
                <a:spcPct val="150000"/>
              </a:lnSpc>
            </a:pPr>
            <a:endParaRPr lang="en-US" sz="300">
              <a:solidFill>
                <a:schemeClr val="tx1">
                  <a:lumMod val="50000"/>
                  <a:lumOff val="50000"/>
                </a:schemeClr>
              </a:solidFill>
            </a:endParaRPr>
          </a:p>
          <a:p>
            <a:pPr lvl="1">
              <a:buFont typeface="Wingdings" panose="05000000000000000000" pitchFamily="2" charset="2"/>
              <a:buChar char="Ø"/>
            </a:pPr>
            <a:r>
              <a:rPr lang="en-US" sz="1600" b="1"/>
              <a:t>04/23/67: </a:t>
            </a:r>
            <a:r>
              <a:rPr lang="en-US" sz="1600">
                <a:solidFill>
                  <a:schemeClr val="tx1">
                    <a:lumMod val="50000"/>
                    <a:lumOff val="50000"/>
                  </a:schemeClr>
                </a:solidFill>
              </a:rPr>
              <a:t>U.S.S.R. attempted to dock Soyuz-1 and Soyuz-2 with a space walk, </a:t>
            </a:r>
            <a:r>
              <a:rPr lang="en-US" sz="1600"/>
              <a:t>cosmonaut</a:t>
            </a:r>
            <a:r>
              <a:rPr lang="en-US" sz="1600">
                <a:solidFill>
                  <a:schemeClr val="tx1">
                    <a:lumMod val="50000"/>
                    <a:lumOff val="50000"/>
                  </a:schemeClr>
                </a:solidFill>
              </a:rPr>
              <a:t> </a:t>
            </a:r>
            <a:r>
              <a:rPr lang="en-US" sz="1600"/>
              <a:t>Vladimir Komarov became the first spaceflight fatality on Soyuz-1</a:t>
            </a:r>
          </a:p>
          <a:p>
            <a:pPr lvl="1">
              <a:lnSpc>
                <a:spcPct val="150000"/>
              </a:lnSpc>
            </a:pPr>
            <a:r>
              <a:rPr lang="en-US" sz="1600" b="1">
                <a:solidFill>
                  <a:schemeClr val="tx1">
                    <a:lumMod val="50000"/>
                    <a:lumOff val="50000"/>
                  </a:schemeClr>
                </a:solidFill>
              </a:rPr>
              <a:t>07/20/69: </a:t>
            </a:r>
            <a:r>
              <a:rPr lang="en-US" sz="1600">
                <a:solidFill>
                  <a:schemeClr val="tx1">
                    <a:lumMod val="50000"/>
                    <a:lumOff val="50000"/>
                  </a:schemeClr>
                </a:solidFill>
              </a:rPr>
              <a:t>U.S.A. </a:t>
            </a:r>
            <a:r>
              <a:rPr lang="en-US" sz="1600" b="1">
                <a:solidFill>
                  <a:schemeClr val="tx1">
                    <a:lumMod val="50000"/>
                    <a:lumOff val="50000"/>
                  </a:schemeClr>
                </a:solidFill>
              </a:rPr>
              <a:t>first</a:t>
            </a:r>
            <a:r>
              <a:rPr lang="en-US" sz="1600">
                <a:solidFill>
                  <a:schemeClr val="tx1">
                    <a:lumMod val="50000"/>
                    <a:lumOff val="50000"/>
                  </a:schemeClr>
                </a:solidFill>
              </a:rPr>
              <a:t> to land humans the Moon [Apollo 11 Neil Armstrong/Buzz Aldrin]</a:t>
            </a:r>
          </a:p>
          <a:p>
            <a:pPr lvl="1"/>
            <a:endParaRPr lang="en-US" sz="1600"/>
          </a:p>
        </p:txBody>
      </p:sp>
      <p:sp>
        <p:nvSpPr>
          <p:cNvPr id="3" name="Title 2">
            <a:extLst>
              <a:ext uri="{FF2B5EF4-FFF2-40B4-BE49-F238E27FC236}">
                <a16:creationId xmlns:a16="http://schemas.microsoft.com/office/drawing/2014/main" id="{B3F106A5-9B13-0769-059E-2782A639F2E3}"/>
              </a:ext>
            </a:extLst>
          </p:cNvPr>
          <p:cNvSpPr>
            <a:spLocks noGrp="1"/>
          </p:cNvSpPr>
          <p:nvPr>
            <p:ph type="title" idx="4294967295"/>
          </p:nvPr>
        </p:nvSpPr>
        <p:spPr>
          <a:xfrm>
            <a:off x="1080748" y="280003"/>
            <a:ext cx="9753600" cy="667728"/>
          </a:xfrm>
          <a:prstGeom prst="rect">
            <a:avLst/>
          </a:prstGeom>
        </p:spPr>
        <p:txBody>
          <a:bodyPr/>
          <a:lstStyle/>
          <a:p>
            <a:r>
              <a:rPr lang="en-US"/>
              <a:t>Race for the Moon</a:t>
            </a:r>
          </a:p>
        </p:txBody>
      </p:sp>
      <p:sp>
        <p:nvSpPr>
          <p:cNvPr id="4" name="Slide Number Placeholder 3">
            <a:extLst>
              <a:ext uri="{FF2B5EF4-FFF2-40B4-BE49-F238E27FC236}">
                <a16:creationId xmlns:a16="http://schemas.microsoft.com/office/drawing/2014/main" id="{B6D4614A-1F5C-4EE5-1402-D45C41A61F3D}"/>
              </a:ext>
            </a:extLst>
          </p:cNvPr>
          <p:cNvSpPr>
            <a:spLocks noGrp="1"/>
          </p:cNvSpPr>
          <p:nvPr>
            <p:ph type="sldNum" sz="quarter" idx="4"/>
          </p:nvPr>
        </p:nvSpPr>
        <p:spPr/>
        <p:txBody>
          <a:bodyPr/>
          <a:lstStyle/>
          <a:p>
            <a:fld id="{15F2118D-A24B-4968-9CCE-0FD4EFBE3DE8}" type="slidenum">
              <a:rPr lang="en-US" smtClean="0"/>
              <a:pPr/>
              <a:t>6</a:t>
            </a:fld>
            <a:endParaRPr lang="en-US"/>
          </a:p>
        </p:txBody>
      </p:sp>
      <p:sp>
        <p:nvSpPr>
          <p:cNvPr id="5" name="Date Placeholder 4">
            <a:extLst>
              <a:ext uri="{FF2B5EF4-FFF2-40B4-BE49-F238E27FC236}">
                <a16:creationId xmlns:a16="http://schemas.microsoft.com/office/drawing/2014/main" id="{70446169-9325-6019-1879-1A5C5B15B396}"/>
              </a:ext>
            </a:extLst>
          </p:cNvPr>
          <p:cNvSpPr>
            <a:spLocks noGrp="1"/>
          </p:cNvSpPr>
          <p:nvPr>
            <p:ph type="dt" sz="half" idx="2"/>
          </p:nvPr>
        </p:nvSpPr>
        <p:spPr/>
        <p:txBody>
          <a:bodyPr/>
          <a:lstStyle/>
          <a:p>
            <a:r>
              <a:rPr lang="en-US"/>
              <a:t>06/02/26</a:t>
            </a:r>
          </a:p>
        </p:txBody>
      </p:sp>
      <p:pic>
        <p:nvPicPr>
          <p:cNvPr id="2050" name="Picture 2" descr="Timeline of the Space Race, 1957–69 | Britannica">
            <a:extLst>
              <a:ext uri="{FF2B5EF4-FFF2-40B4-BE49-F238E27FC236}">
                <a16:creationId xmlns:a16="http://schemas.microsoft.com/office/drawing/2014/main" id="{9431C152-0F02-5DC9-3DFE-B9852C1033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9458" y="1213182"/>
            <a:ext cx="3477738" cy="26083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140EB68-7AC3-5038-E039-F5355ED36C38}"/>
              </a:ext>
            </a:extLst>
          </p:cNvPr>
          <p:cNvSpPr txBox="1"/>
          <p:nvPr/>
        </p:nvSpPr>
        <p:spPr>
          <a:xfrm>
            <a:off x="2636918" y="6427113"/>
            <a:ext cx="9555082" cy="430887"/>
          </a:xfrm>
          <a:prstGeom prst="rect">
            <a:avLst/>
          </a:prstGeom>
          <a:noFill/>
        </p:spPr>
        <p:txBody>
          <a:bodyPr wrap="square">
            <a:spAutoFit/>
          </a:bodyPr>
          <a:lstStyle/>
          <a:p>
            <a:r>
              <a:rPr lang="en-US" sz="1100" dirty="0">
                <a:solidFill>
                  <a:schemeClr val="accent5"/>
                </a:solidFill>
                <a:hlinkClick r:id="rId4">
                  <a:extLst>
                    <a:ext uri="{A12FA001-AC4F-418D-AE19-62706E023703}">
                      <ahyp:hlinkClr xmlns:ahyp="http://schemas.microsoft.com/office/drawing/2018/hyperlinkcolor" val="tx"/>
                    </a:ext>
                  </a:extLst>
                </a:hlinkClick>
              </a:rPr>
              <a:t>What Was the Space Race?</a:t>
            </a:r>
            <a:r>
              <a:rPr lang="en-US" sz="1100" dirty="0">
                <a:solidFill>
                  <a:schemeClr val="accent5"/>
                </a:solidFill>
              </a:rPr>
              <a:t>    </a:t>
            </a:r>
            <a:r>
              <a:rPr lang="en-US" sz="1100" dirty="0">
                <a:solidFill>
                  <a:schemeClr val="accent5"/>
                </a:solidFill>
                <a:hlinkClick r:id="rId5">
                  <a:extLst>
                    <a:ext uri="{A12FA001-AC4F-418D-AE19-62706E023703}">
                      <ahyp:hlinkClr xmlns:ahyp="http://schemas.microsoft.com/office/drawing/2018/hyperlinkcolor" val="tx"/>
                    </a:ext>
                  </a:extLst>
                </a:hlinkClick>
              </a:rPr>
              <a:t>Timeline of the Space Race, 1957–69</a:t>
            </a:r>
            <a:r>
              <a:rPr lang="en-US" sz="1100" dirty="0">
                <a:solidFill>
                  <a:schemeClr val="accent5"/>
                </a:solidFill>
              </a:rPr>
              <a:t>      </a:t>
            </a:r>
            <a:r>
              <a:rPr lang="en-US" sz="1100" dirty="0">
                <a:solidFill>
                  <a:schemeClr val="accent5"/>
                </a:solidFill>
                <a:hlinkClick r:id="rId6">
                  <a:extLst>
                    <a:ext uri="{A12FA001-AC4F-418D-AE19-62706E023703}">
                      <ahyp:hlinkClr xmlns:ahyp="http://schemas.microsoft.com/office/drawing/2018/hyperlinkcolor" val="tx"/>
                    </a:ext>
                  </a:extLst>
                </a:hlinkClick>
              </a:rPr>
              <a:t>Agena target vehicle – Wikipedia</a:t>
            </a:r>
            <a:r>
              <a:rPr lang="en-US" sz="1100" dirty="0">
                <a:solidFill>
                  <a:schemeClr val="accent5"/>
                </a:solidFill>
              </a:rPr>
              <a:t>    </a:t>
            </a:r>
            <a:r>
              <a:rPr lang="en-US" sz="1100" dirty="0">
                <a:solidFill>
                  <a:schemeClr val="accent5"/>
                </a:solidFill>
                <a:hlinkClick r:id="rId7">
                  <a:extLst>
                    <a:ext uri="{A12FA001-AC4F-418D-AE19-62706E023703}">
                      <ahyp:hlinkClr xmlns:ahyp="http://schemas.microsoft.com/office/drawing/2018/hyperlinkcolor" val="tx"/>
                    </a:ext>
                  </a:extLst>
                </a:hlinkClick>
              </a:rPr>
              <a:t>Russia's manned lunar program (1949-1980)</a:t>
            </a:r>
            <a:r>
              <a:rPr lang="en-US" sz="1100" dirty="0">
                <a:solidFill>
                  <a:schemeClr val="accent5"/>
                </a:solidFill>
              </a:rPr>
              <a:t> </a:t>
            </a:r>
          </a:p>
          <a:p>
            <a:r>
              <a:rPr lang="en-US" sz="1100" dirty="0">
                <a:solidFill>
                  <a:schemeClr val="accent5"/>
                </a:solidFill>
                <a:hlinkClick r:id="rId8">
                  <a:extLst>
                    <a:ext uri="{A12FA001-AC4F-418D-AE19-62706E023703}">
                      <ahyp:hlinkClr xmlns:ahyp="http://schemas.microsoft.com/office/drawing/2018/hyperlinkcolor" val="tx"/>
                    </a:ext>
                  </a:extLst>
                </a:hlinkClick>
              </a:rPr>
              <a:t>The Decision to Go to the Moon: President John F. Kennedy's May 25, 1961 Speech before a Joint Session of Congress - NASA</a:t>
            </a:r>
            <a:endParaRPr lang="en-US" sz="1100" dirty="0">
              <a:solidFill>
                <a:schemeClr val="accent5"/>
              </a:solidFill>
            </a:endParaRPr>
          </a:p>
        </p:txBody>
      </p:sp>
      <p:sp>
        <p:nvSpPr>
          <p:cNvPr id="15" name="TextBox 14">
            <a:extLst>
              <a:ext uri="{FF2B5EF4-FFF2-40B4-BE49-F238E27FC236}">
                <a16:creationId xmlns:a16="http://schemas.microsoft.com/office/drawing/2014/main" id="{B992A628-4400-C41F-61FB-3A0A4CAB0723}"/>
              </a:ext>
            </a:extLst>
          </p:cNvPr>
          <p:cNvSpPr txBox="1"/>
          <p:nvPr/>
        </p:nvSpPr>
        <p:spPr>
          <a:xfrm>
            <a:off x="1627137" y="4856789"/>
            <a:ext cx="5496039" cy="1384995"/>
          </a:xfrm>
          <a:prstGeom prst="rect">
            <a:avLst/>
          </a:prstGeom>
          <a:noFill/>
          <a:ln w="6350">
            <a:noFill/>
          </a:ln>
        </p:spPr>
        <p:txBody>
          <a:bodyPr wrap="square">
            <a:spAutoFit/>
          </a:bodyPr>
          <a:lstStyle/>
          <a:p>
            <a:pPr algn="just"/>
            <a:r>
              <a:rPr lang="en-US" sz="1400" dirty="0">
                <a:effectLst/>
                <a:latin typeface="Helvetica" panose="020B0604020202020204" pitchFamily="34" charset="0"/>
                <a:cs typeface="Helvetica" panose="020B0604020202020204" pitchFamily="34" charset="0"/>
              </a:rPr>
              <a:t>I believe that this nation should commit itself to achieving the goal, before this decade is out, </a:t>
            </a:r>
            <a:r>
              <a:rPr lang="en-US" sz="1400" b="1" dirty="0">
                <a:effectLst/>
                <a:latin typeface="Helvetica" panose="020B0604020202020204" pitchFamily="34" charset="0"/>
                <a:cs typeface="Helvetica" panose="020B0604020202020204" pitchFamily="34" charset="0"/>
              </a:rPr>
              <a:t>of landing a man on the Moon and returning him </a:t>
            </a:r>
            <a:r>
              <a:rPr lang="en-US" sz="1400" b="1" u="sng" dirty="0">
                <a:effectLst/>
                <a:latin typeface="Helvetica" panose="020B0604020202020204" pitchFamily="34" charset="0"/>
                <a:cs typeface="Helvetica" panose="020B0604020202020204" pitchFamily="34" charset="0"/>
              </a:rPr>
              <a:t>safely</a:t>
            </a:r>
            <a:r>
              <a:rPr lang="en-US" sz="1400" b="1" dirty="0">
                <a:effectLst/>
                <a:latin typeface="Helvetica" panose="020B0604020202020204" pitchFamily="34" charset="0"/>
                <a:cs typeface="Helvetica" panose="020B0604020202020204" pitchFamily="34" charset="0"/>
              </a:rPr>
              <a:t> to the Earth</a:t>
            </a:r>
            <a:r>
              <a:rPr lang="en-US" sz="1400" dirty="0">
                <a:effectLst/>
                <a:latin typeface="Helvetica" panose="020B0604020202020204" pitchFamily="34" charset="0"/>
                <a:cs typeface="Helvetica" panose="020B0604020202020204" pitchFamily="34" charset="0"/>
              </a:rPr>
              <a:t>. No single space project...will be more exciting, or more impressive to mankind, or more important... and none will be so difficult or expensive to accomplish...."   </a:t>
            </a:r>
          </a:p>
          <a:p>
            <a:pPr algn="just"/>
            <a:r>
              <a:rPr lang="en-US" sz="1400" i="1" dirty="0">
                <a:effectLst/>
                <a:latin typeface="Helvetica" panose="020B0604020202020204" pitchFamily="34" charset="0"/>
                <a:cs typeface="Helvetica" panose="020B0604020202020204" pitchFamily="34" charset="0"/>
              </a:rPr>
              <a:t> — President John F. Kennedy, 1961</a:t>
            </a:r>
            <a:endParaRPr lang="en-US" sz="1400" i="1" dirty="0">
              <a:latin typeface="Helvetica" panose="020B0604020202020204" pitchFamily="34" charset="0"/>
              <a:cs typeface="Helvetica" panose="020B0604020202020204" pitchFamily="34" charset="0"/>
            </a:endParaRPr>
          </a:p>
        </p:txBody>
      </p:sp>
      <p:pic>
        <p:nvPicPr>
          <p:cNvPr id="9222" name="Picture 6" descr="John F. Kennedy speaks to Congress during a speech announcing his plans to put Americans on the moon.">
            <a:extLst>
              <a:ext uri="{FF2B5EF4-FFF2-40B4-BE49-F238E27FC236}">
                <a16:creationId xmlns:a16="http://schemas.microsoft.com/office/drawing/2014/main" id="{D803FF2A-2D77-572A-FC05-AB9BE274783B}"/>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8607" t="14307" r="17943" b="3343"/>
          <a:stretch/>
        </p:blipFill>
        <p:spPr bwMode="auto">
          <a:xfrm>
            <a:off x="294141" y="4961185"/>
            <a:ext cx="1228268" cy="1208726"/>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FE55A18-F2CE-10D5-765C-BDDE727679BB}"/>
              </a:ext>
            </a:extLst>
          </p:cNvPr>
          <p:cNvSpPr txBox="1"/>
          <p:nvPr/>
        </p:nvSpPr>
        <p:spPr>
          <a:xfrm>
            <a:off x="306021" y="4332779"/>
            <a:ext cx="11581175" cy="369332"/>
          </a:xfrm>
          <a:prstGeom prst="rect">
            <a:avLst/>
          </a:prstGeom>
          <a:solidFill>
            <a:schemeClr val="accent1"/>
          </a:solidFill>
          <a:ln>
            <a:solidFill>
              <a:schemeClr val="accent1"/>
            </a:solidFill>
          </a:ln>
        </p:spPr>
        <p:txBody>
          <a:bodyPr wrap="square" rtlCol="0">
            <a:spAutoFit/>
          </a:bodyPr>
          <a:lstStyle/>
          <a:p>
            <a:pPr algn="ctr"/>
            <a:r>
              <a:rPr lang="en-US" b="1" i="0">
                <a:solidFill>
                  <a:schemeClr val="bg1"/>
                </a:solidFill>
                <a:effectLst/>
                <a:latin typeface="Helvetica" panose="020B0604020202020204" pitchFamily="34" charset="0"/>
                <a:cs typeface="Helvetica" panose="020B0604020202020204" pitchFamily="34" charset="0"/>
              </a:rPr>
              <a:t> The United States set its sights on a more ambitious goal: landing a human on the Moon.    </a:t>
            </a:r>
            <a:endParaRPr lang="en-US" b="1">
              <a:solidFill>
                <a:schemeClr val="bg1"/>
              </a:solidFill>
              <a:latin typeface="Helvetica" panose="020B0604020202020204" pitchFamily="34" charset="0"/>
              <a:cs typeface="Helvetica" panose="020B0604020202020204" pitchFamily="34" charset="0"/>
            </a:endParaRPr>
          </a:p>
        </p:txBody>
      </p:sp>
      <p:sp>
        <p:nvSpPr>
          <p:cNvPr id="13" name="TextBox 12">
            <a:extLst>
              <a:ext uri="{FF2B5EF4-FFF2-40B4-BE49-F238E27FC236}">
                <a16:creationId xmlns:a16="http://schemas.microsoft.com/office/drawing/2014/main" id="{FE58AE58-43BA-9DF9-44D0-B03D26AD8358}"/>
              </a:ext>
            </a:extLst>
          </p:cNvPr>
          <p:cNvSpPr txBox="1"/>
          <p:nvPr/>
        </p:nvSpPr>
        <p:spPr>
          <a:xfrm>
            <a:off x="7227904" y="4856789"/>
            <a:ext cx="4710857" cy="1384995"/>
          </a:xfrm>
          <a:prstGeom prst="rect">
            <a:avLst/>
          </a:prstGeom>
          <a:noFill/>
        </p:spPr>
        <p:txBody>
          <a:bodyPr wrap="square">
            <a:spAutoFit/>
          </a:bodyPr>
          <a:lstStyle/>
          <a:p>
            <a:pPr algn="just"/>
            <a:r>
              <a:rPr lang="en-US" sz="1400" b="0" i="0">
                <a:effectLst/>
                <a:latin typeface="Helvetica" panose="020B0604020202020204" pitchFamily="34" charset="0"/>
                <a:cs typeface="Helvetica" panose="020B0604020202020204" pitchFamily="34" charset="0"/>
              </a:rPr>
              <a:t>It took 3+ years after Kennedy's speech for the cash-strapped Soviet government to commit needed resources for the manned expedition on the surface of the Moon. </a:t>
            </a:r>
            <a:r>
              <a:rPr lang="en-US" sz="1400" b="1" i="0">
                <a:effectLst/>
                <a:latin typeface="Helvetica" panose="020B0604020202020204" pitchFamily="34" charset="0"/>
                <a:cs typeface="Helvetica" panose="020B0604020202020204" pitchFamily="34" charset="0"/>
              </a:rPr>
              <a:t>"Do not leave the Moon to the Americans… Anything you need in order to do it, will be provided." </a:t>
            </a:r>
          </a:p>
          <a:p>
            <a:pPr algn="just"/>
            <a:r>
              <a:rPr lang="en-US" sz="1400">
                <a:effectLst/>
                <a:latin typeface="Helvetica" panose="020B0604020202020204" pitchFamily="34" charset="0"/>
                <a:cs typeface="Helvetica" panose="020B0604020202020204" pitchFamily="34" charset="0"/>
              </a:rPr>
              <a:t>— </a:t>
            </a:r>
            <a:r>
              <a:rPr lang="en-US" sz="1400" b="0" i="1">
                <a:effectLst/>
                <a:latin typeface="Helvetica" panose="020B0604020202020204" pitchFamily="34" charset="0"/>
                <a:cs typeface="Helvetica" panose="020B0604020202020204" pitchFamily="34" charset="0"/>
              </a:rPr>
              <a:t>Nikita Khrushchev, </a:t>
            </a:r>
            <a:r>
              <a:rPr lang="en-US" sz="1400" i="1">
                <a:effectLst/>
                <a:latin typeface="Helvetica" panose="020B0604020202020204" pitchFamily="34" charset="0"/>
                <a:cs typeface="Helvetica" panose="020B0604020202020204" pitchFamily="34" charset="0"/>
              </a:rPr>
              <a:t>Soviet leading politician</a:t>
            </a:r>
            <a:endParaRPr lang="en-US" sz="1400" i="1">
              <a:latin typeface="Helvetica" panose="020B0604020202020204" pitchFamily="34" charset="0"/>
              <a:cs typeface="Helvetica" panose="020B0604020202020204" pitchFamily="34" charset="0"/>
            </a:endParaRPr>
          </a:p>
        </p:txBody>
      </p:sp>
      <p:cxnSp>
        <p:nvCxnSpPr>
          <p:cNvPr id="16" name="Straight Connector 15">
            <a:extLst>
              <a:ext uri="{FF2B5EF4-FFF2-40B4-BE49-F238E27FC236}">
                <a16:creationId xmlns:a16="http://schemas.microsoft.com/office/drawing/2014/main" id="{934ECA69-EA76-F429-8451-6A89FB4DA3C0}"/>
              </a:ext>
            </a:extLst>
          </p:cNvPr>
          <p:cNvCxnSpPr/>
          <p:nvPr/>
        </p:nvCxnSpPr>
        <p:spPr>
          <a:xfrm>
            <a:off x="7187184" y="4924582"/>
            <a:ext cx="0" cy="1384995"/>
          </a:xfrm>
          <a:prstGeom prst="line">
            <a:avLst/>
          </a:prstGeom>
        </p:spPr>
        <p:style>
          <a:lnRef idx="3">
            <a:schemeClr val="dk1"/>
          </a:lnRef>
          <a:fillRef idx="0">
            <a:schemeClr val="dk1"/>
          </a:fillRef>
          <a:effectRef idx="2">
            <a:schemeClr val="dk1"/>
          </a:effectRef>
          <a:fontRef idx="minor">
            <a:schemeClr val="tx1"/>
          </a:fontRef>
        </p:style>
      </p:cxnSp>
      <p:sp>
        <p:nvSpPr>
          <p:cNvPr id="9" name="Isosceles Triangle 9">
            <a:extLst>
              <a:ext uri="{FF2B5EF4-FFF2-40B4-BE49-F238E27FC236}">
                <a16:creationId xmlns:a16="http://schemas.microsoft.com/office/drawing/2014/main" id="{C2675F31-B04E-D641-DAF1-8719FC420E1E}"/>
              </a:ext>
            </a:extLst>
          </p:cNvPr>
          <p:cNvSpPr/>
          <p:nvPr/>
        </p:nvSpPr>
        <p:spPr>
          <a:xfrm rot="18728866">
            <a:off x="-370273" y="-55603"/>
            <a:ext cx="1222948" cy="645523"/>
          </a:xfrm>
          <a:custGeom>
            <a:avLst/>
            <a:gdLst>
              <a:gd name="connsiteX0" fmla="*/ 0 w 711619"/>
              <a:gd name="connsiteY0" fmla="*/ 410198 h 410198"/>
              <a:gd name="connsiteX1" fmla="*/ 355810 w 711619"/>
              <a:gd name="connsiteY1" fmla="*/ 0 h 410198"/>
              <a:gd name="connsiteX2" fmla="*/ 711619 w 711619"/>
              <a:gd name="connsiteY2" fmla="*/ 410198 h 410198"/>
              <a:gd name="connsiteX3" fmla="*/ 0 w 711619"/>
              <a:gd name="connsiteY3" fmla="*/ 410198 h 410198"/>
              <a:gd name="connsiteX0" fmla="*/ 0 w 798269"/>
              <a:gd name="connsiteY0" fmla="*/ 394955 h 410198"/>
              <a:gd name="connsiteX1" fmla="*/ 442460 w 798269"/>
              <a:gd name="connsiteY1" fmla="*/ 0 h 410198"/>
              <a:gd name="connsiteX2" fmla="*/ 798269 w 798269"/>
              <a:gd name="connsiteY2" fmla="*/ 410198 h 410198"/>
              <a:gd name="connsiteX3" fmla="*/ 0 w 798269"/>
              <a:gd name="connsiteY3" fmla="*/ 394955 h 410198"/>
              <a:gd name="connsiteX0" fmla="*/ 0 w 803719"/>
              <a:gd name="connsiteY0" fmla="*/ 394955 h 410469"/>
              <a:gd name="connsiteX1" fmla="*/ 442460 w 803719"/>
              <a:gd name="connsiteY1" fmla="*/ 0 h 410469"/>
              <a:gd name="connsiteX2" fmla="*/ 803719 w 803719"/>
              <a:gd name="connsiteY2" fmla="*/ 410469 h 410469"/>
              <a:gd name="connsiteX3" fmla="*/ 0 w 803719"/>
              <a:gd name="connsiteY3" fmla="*/ 394955 h 410469"/>
              <a:gd name="connsiteX0" fmla="*/ 0 w 815656"/>
              <a:gd name="connsiteY0" fmla="*/ 394955 h 407141"/>
              <a:gd name="connsiteX1" fmla="*/ 442460 w 815656"/>
              <a:gd name="connsiteY1" fmla="*/ 0 h 407141"/>
              <a:gd name="connsiteX2" fmla="*/ 815656 w 815656"/>
              <a:gd name="connsiteY2" fmla="*/ 407141 h 407141"/>
              <a:gd name="connsiteX3" fmla="*/ 0 w 815656"/>
              <a:gd name="connsiteY3" fmla="*/ 394955 h 407141"/>
              <a:gd name="connsiteX0" fmla="*/ 0 w 815656"/>
              <a:gd name="connsiteY0" fmla="*/ 400729 h 412915"/>
              <a:gd name="connsiteX1" fmla="*/ 444709 w 815656"/>
              <a:gd name="connsiteY1" fmla="*/ 0 h 412915"/>
              <a:gd name="connsiteX2" fmla="*/ 815656 w 815656"/>
              <a:gd name="connsiteY2" fmla="*/ 412915 h 412915"/>
              <a:gd name="connsiteX3" fmla="*/ 0 w 815656"/>
              <a:gd name="connsiteY3" fmla="*/ 400729 h 412915"/>
              <a:gd name="connsiteX0" fmla="*/ 0 w 880377"/>
              <a:gd name="connsiteY0" fmla="*/ 400729 h 400729"/>
              <a:gd name="connsiteX1" fmla="*/ 444709 w 880377"/>
              <a:gd name="connsiteY1" fmla="*/ 0 h 400729"/>
              <a:gd name="connsiteX2" fmla="*/ 880377 w 880377"/>
              <a:gd name="connsiteY2" fmla="*/ 390048 h 400729"/>
              <a:gd name="connsiteX3" fmla="*/ 0 w 880377"/>
              <a:gd name="connsiteY3" fmla="*/ 400729 h 400729"/>
              <a:gd name="connsiteX0" fmla="*/ 0 w 952702"/>
              <a:gd name="connsiteY0" fmla="*/ 380230 h 390048"/>
              <a:gd name="connsiteX1" fmla="*/ 517034 w 952702"/>
              <a:gd name="connsiteY1" fmla="*/ 0 h 390048"/>
              <a:gd name="connsiteX2" fmla="*/ 952702 w 952702"/>
              <a:gd name="connsiteY2" fmla="*/ 390048 h 390048"/>
              <a:gd name="connsiteX3" fmla="*/ 0 w 952702"/>
              <a:gd name="connsiteY3" fmla="*/ 380230 h 390048"/>
              <a:gd name="connsiteX0" fmla="*/ 0 w 967981"/>
              <a:gd name="connsiteY0" fmla="*/ 380230 h 400261"/>
              <a:gd name="connsiteX1" fmla="*/ 517034 w 967981"/>
              <a:gd name="connsiteY1" fmla="*/ 0 h 400261"/>
              <a:gd name="connsiteX2" fmla="*/ 967981 w 967981"/>
              <a:gd name="connsiteY2" fmla="*/ 400261 h 400261"/>
              <a:gd name="connsiteX3" fmla="*/ 0 w 967981"/>
              <a:gd name="connsiteY3" fmla="*/ 380230 h 400261"/>
              <a:gd name="connsiteX0" fmla="*/ 0 w 1005350"/>
              <a:gd name="connsiteY0" fmla="*/ 380230 h 405644"/>
              <a:gd name="connsiteX1" fmla="*/ 517034 w 1005350"/>
              <a:gd name="connsiteY1" fmla="*/ 0 h 405644"/>
              <a:gd name="connsiteX2" fmla="*/ 1005350 w 1005350"/>
              <a:gd name="connsiteY2" fmla="*/ 405644 h 405644"/>
              <a:gd name="connsiteX3" fmla="*/ 0 w 1005350"/>
              <a:gd name="connsiteY3" fmla="*/ 380230 h 405644"/>
              <a:gd name="connsiteX0" fmla="*/ 0 w 1035193"/>
              <a:gd name="connsiteY0" fmla="*/ 369789 h 405644"/>
              <a:gd name="connsiteX1" fmla="*/ 546877 w 1035193"/>
              <a:gd name="connsiteY1" fmla="*/ 0 h 405644"/>
              <a:gd name="connsiteX2" fmla="*/ 1035193 w 1035193"/>
              <a:gd name="connsiteY2" fmla="*/ 405644 h 405644"/>
              <a:gd name="connsiteX3" fmla="*/ 0 w 1035193"/>
              <a:gd name="connsiteY3" fmla="*/ 369789 h 405644"/>
            </a:gdLst>
            <a:ahLst/>
            <a:cxnLst>
              <a:cxn ang="0">
                <a:pos x="connsiteX0" y="connsiteY0"/>
              </a:cxn>
              <a:cxn ang="0">
                <a:pos x="connsiteX1" y="connsiteY1"/>
              </a:cxn>
              <a:cxn ang="0">
                <a:pos x="connsiteX2" y="connsiteY2"/>
              </a:cxn>
              <a:cxn ang="0">
                <a:pos x="connsiteX3" y="connsiteY3"/>
              </a:cxn>
            </a:cxnLst>
            <a:rect l="l" t="t" r="r" b="b"/>
            <a:pathLst>
              <a:path w="1035193" h="405644">
                <a:moveTo>
                  <a:pt x="0" y="369789"/>
                </a:moveTo>
                <a:lnTo>
                  <a:pt x="546877" y="0"/>
                </a:lnTo>
                <a:lnTo>
                  <a:pt x="1035193" y="405644"/>
                </a:lnTo>
                <a:lnTo>
                  <a:pt x="0" y="369789"/>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476770D-3855-0220-CB40-4A0BBD8FD17A}"/>
              </a:ext>
            </a:extLst>
          </p:cNvPr>
          <p:cNvSpPr txBox="1"/>
          <p:nvPr/>
        </p:nvSpPr>
        <p:spPr>
          <a:xfrm rot="18851082">
            <a:off x="-13942" y="168350"/>
            <a:ext cx="719547" cy="338554"/>
          </a:xfrm>
          <a:prstGeom prst="rect">
            <a:avLst/>
          </a:prstGeom>
          <a:noFill/>
        </p:spPr>
        <p:txBody>
          <a:bodyPr wrap="square" rtlCol="0">
            <a:spAutoFit/>
          </a:bodyPr>
          <a:lstStyle/>
          <a:p>
            <a:r>
              <a:rPr lang="en-US" sz="1600">
                <a:solidFill>
                  <a:schemeClr val="bg1"/>
                </a:solidFill>
              </a:rPr>
              <a:t>1960s</a:t>
            </a:r>
          </a:p>
        </p:txBody>
      </p:sp>
      <p:sp>
        <p:nvSpPr>
          <p:cNvPr id="12" name="Rectangle 11">
            <a:extLst>
              <a:ext uri="{FF2B5EF4-FFF2-40B4-BE49-F238E27FC236}">
                <a16:creationId xmlns:a16="http://schemas.microsoft.com/office/drawing/2014/main" id="{1D20FBF8-89BA-EF5F-D8EE-B49FE9FA447D}"/>
              </a:ext>
            </a:extLst>
          </p:cNvPr>
          <p:cNvSpPr/>
          <p:nvPr/>
        </p:nvSpPr>
        <p:spPr>
          <a:xfrm>
            <a:off x="992690"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FDDF292-904B-A7E0-7FBE-1D9D81A0AD0F}"/>
              </a:ext>
            </a:extLst>
          </p:cNvPr>
          <p:cNvSpPr txBox="1"/>
          <p:nvPr/>
        </p:nvSpPr>
        <p:spPr>
          <a:xfrm>
            <a:off x="306021" y="6182243"/>
            <a:ext cx="1365489" cy="230832"/>
          </a:xfrm>
          <a:prstGeom prst="rect">
            <a:avLst/>
          </a:prstGeom>
          <a:noFill/>
        </p:spPr>
        <p:txBody>
          <a:bodyPr wrap="square" rtlCol="0">
            <a:spAutoFit/>
          </a:bodyPr>
          <a:lstStyle/>
          <a:p>
            <a:r>
              <a:rPr lang="en-US" sz="900" i="1" dirty="0"/>
              <a:t>Image credit: NASA</a:t>
            </a:r>
            <a:endParaRPr lang="en-US" sz="900" dirty="0"/>
          </a:p>
        </p:txBody>
      </p:sp>
      <p:sp>
        <p:nvSpPr>
          <p:cNvPr id="14" name="TextBox 13">
            <a:extLst>
              <a:ext uri="{FF2B5EF4-FFF2-40B4-BE49-F238E27FC236}">
                <a16:creationId xmlns:a16="http://schemas.microsoft.com/office/drawing/2014/main" id="{2408E6D4-10CC-D42D-51CA-7E42FF8885D9}"/>
              </a:ext>
            </a:extLst>
          </p:cNvPr>
          <p:cNvSpPr txBox="1"/>
          <p:nvPr/>
        </p:nvSpPr>
        <p:spPr>
          <a:xfrm>
            <a:off x="8628675" y="3842873"/>
            <a:ext cx="3197773" cy="230832"/>
          </a:xfrm>
          <a:prstGeom prst="rect">
            <a:avLst/>
          </a:prstGeom>
          <a:noFill/>
        </p:spPr>
        <p:txBody>
          <a:bodyPr wrap="square" rtlCol="0">
            <a:spAutoFit/>
          </a:bodyPr>
          <a:lstStyle/>
          <a:p>
            <a:pPr algn="ctr"/>
            <a:r>
              <a:rPr lang="en-US" sz="900" i="1" dirty="0"/>
              <a:t>Image credit: Encyclopedia Britannica, Inc.</a:t>
            </a:r>
            <a:endParaRPr lang="en-US" sz="900" dirty="0"/>
          </a:p>
        </p:txBody>
      </p:sp>
    </p:spTree>
    <p:extLst>
      <p:ext uri="{BB962C8B-B14F-4D97-AF65-F5344CB8AC3E}">
        <p14:creationId xmlns:p14="http://schemas.microsoft.com/office/powerpoint/2010/main" val="288586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47E914FB-60DC-73C1-140F-3D367D6FA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4947" y="1030771"/>
            <a:ext cx="3540603" cy="239822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5D714D73-BAC4-7646-3AC2-B3AB0246854C}"/>
              </a:ext>
            </a:extLst>
          </p:cNvPr>
          <p:cNvSpPr>
            <a:spLocks noGrp="1"/>
          </p:cNvSpPr>
          <p:nvPr>
            <p:ph type="title" idx="4294967295"/>
          </p:nvPr>
        </p:nvSpPr>
        <p:spPr>
          <a:xfrm>
            <a:off x="1080748" y="280003"/>
            <a:ext cx="9753600" cy="667728"/>
          </a:xfrm>
          <a:prstGeom prst="rect">
            <a:avLst/>
          </a:prstGeom>
        </p:spPr>
        <p:txBody>
          <a:bodyPr/>
          <a:lstStyle/>
          <a:p>
            <a:r>
              <a:rPr lang="en-US"/>
              <a:t>“State of Affairs” Prior to Soyuz-1 Launch</a:t>
            </a:r>
          </a:p>
        </p:txBody>
      </p:sp>
      <p:sp>
        <p:nvSpPr>
          <p:cNvPr id="4" name="Slide Number Placeholder 3">
            <a:extLst>
              <a:ext uri="{FF2B5EF4-FFF2-40B4-BE49-F238E27FC236}">
                <a16:creationId xmlns:a16="http://schemas.microsoft.com/office/drawing/2014/main" id="{274220AE-D788-5D26-CB2C-5EDEB8BC4E45}"/>
              </a:ext>
            </a:extLst>
          </p:cNvPr>
          <p:cNvSpPr>
            <a:spLocks noGrp="1"/>
          </p:cNvSpPr>
          <p:nvPr>
            <p:ph type="sldNum" sz="quarter" idx="4"/>
          </p:nvPr>
        </p:nvSpPr>
        <p:spPr/>
        <p:txBody>
          <a:bodyPr/>
          <a:lstStyle/>
          <a:p>
            <a:fld id="{15F2118D-A24B-4968-9CCE-0FD4EFBE3DE8}" type="slidenum">
              <a:rPr lang="en-US" smtClean="0"/>
              <a:pPr/>
              <a:t>7</a:t>
            </a:fld>
            <a:endParaRPr lang="en-US"/>
          </a:p>
        </p:txBody>
      </p:sp>
      <p:sp>
        <p:nvSpPr>
          <p:cNvPr id="5" name="Date Placeholder 4">
            <a:extLst>
              <a:ext uri="{FF2B5EF4-FFF2-40B4-BE49-F238E27FC236}">
                <a16:creationId xmlns:a16="http://schemas.microsoft.com/office/drawing/2014/main" id="{50AA2B25-944F-6242-356E-8879A6B12019}"/>
              </a:ext>
            </a:extLst>
          </p:cNvPr>
          <p:cNvSpPr>
            <a:spLocks noGrp="1"/>
          </p:cNvSpPr>
          <p:nvPr>
            <p:ph type="dt" sz="half" idx="2"/>
          </p:nvPr>
        </p:nvSpPr>
        <p:spPr/>
        <p:txBody>
          <a:bodyPr/>
          <a:lstStyle/>
          <a:p>
            <a:r>
              <a:rPr lang="en-US"/>
              <a:t>06/02/26</a:t>
            </a:r>
          </a:p>
        </p:txBody>
      </p:sp>
      <p:sp>
        <p:nvSpPr>
          <p:cNvPr id="6" name="Content Placeholder 1">
            <a:extLst>
              <a:ext uri="{FF2B5EF4-FFF2-40B4-BE49-F238E27FC236}">
                <a16:creationId xmlns:a16="http://schemas.microsoft.com/office/drawing/2014/main" id="{B3795643-FEF2-D876-6441-A42D74FA999C}"/>
              </a:ext>
            </a:extLst>
          </p:cNvPr>
          <p:cNvSpPr txBox="1">
            <a:spLocks/>
          </p:cNvSpPr>
          <p:nvPr/>
        </p:nvSpPr>
        <p:spPr>
          <a:xfrm>
            <a:off x="361425" y="1137332"/>
            <a:ext cx="8197359" cy="5073501"/>
          </a:xfrm>
          <a:prstGeom prst="rect">
            <a:avLst/>
          </a:prstGeom>
        </p:spPr>
        <p:txBody>
          <a:bodyPr/>
          <a:lst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71526" indent="-28574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200121" marR="0" indent="-28574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1200"/>
              </a:spcAft>
            </a:pPr>
            <a:r>
              <a:rPr lang="en-US" sz="1600" b="1"/>
              <a:t>1966 Lead Spacecraft Designer dies </a:t>
            </a:r>
            <a:r>
              <a:rPr lang="en-US" sz="1600" b="0"/>
              <a:t>during routine colon surgery</a:t>
            </a:r>
            <a:r>
              <a:rPr lang="en-US" sz="1600"/>
              <a:t> </a:t>
            </a:r>
            <a:r>
              <a:rPr lang="en-US" sz="1400"/>
              <a:t>(Sergei </a:t>
            </a:r>
            <a:r>
              <a:rPr lang="en-US" sz="1400" err="1"/>
              <a:t>Korelev</a:t>
            </a:r>
            <a:r>
              <a:rPr lang="en-US" sz="1400"/>
              <a:t>)</a:t>
            </a:r>
            <a:r>
              <a:rPr lang="en-US" sz="1600" b="1"/>
              <a:t> </a:t>
            </a:r>
          </a:p>
          <a:p>
            <a:pPr lvl="1"/>
            <a:r>
              <a:rPr lang="en-US" sz="1400" b="1"/>
              <a:t>Propulsion, battery and parachute issues discovered</a:t>
            </a:r>
          </a:p>
          <a:p>
            <a:pPr lvl="2"/>
            <a:r>
              <a:rPr lang="en-US" sz="1200"/>
              <a:t>Further testing was neglected. </a:t>
            </a:r>
          </a:p>
          <a:p>
            <a:pPr lvl="1"/>
            <a:r>
              <a:rPr lang="en-US" sz="1400" b="1"/>
              <a:t>Parachutes fail drop tests, and full system test was not performed</a:t>
            </a:r>
          </a:p>
          <a:p>
            <a:pPr lvl="2"/>
            <a:r>
              <a:rPr lang="en-US" sz="1200"/>
              <a:t>The primary and reserve parachute systems were never tested together.</a:t>
            </a:r>
          </a:p>
          <a:p>
            <a:pPr lvl="1"/>
            <a:r>
              <a:rPr lang="en-US" sz="1400" b="1"/>
              <a:t>Design changes resulted in a tightly compact parachute compartment </a:t>
            </a:r>
          </a:p>
          <a:p>
            <a:pPr lvl="2"/>
            <a:r>
              <a:rPr lang="en-US" sz="1200"/>
              <a:t>The final design required the use a sledgehammer to install the parachutes due to limited available volume on the spacecraft. </a:t>
            </a:r>
          </a:p>
          <a:p>
            <a:pPr lvl="1"/>
            <a:r>
              <a:rPr lang="en-US" sz="1400" b="1"/>
              <a:t>Explosion on the pad</a:t>
            </a:r>
            <a:r>
              <a:rPr lang="en-US" sz="1400"/>
              <a:t> </a:t>
            </a:r>
          </a:p>
          <a:p>
            <a:pPr lvl="2"/>
            <a:r>
              <a:rPr lang="en-US" sz="1200"/>
              <a:t>Workers killed, parachute deployed, spacecraft is salvaged.</a:t>
            </a:r>
          </a:p>
          <a:p>
            <a:pPr lvl="1"/>
            <a:r>
              <a:rPr lang="en-US" sz="1400" b="1"/>
              <a:t>200+ Soyuz spacecraft technical defects/design flaws </a:t>
            </a:r>
          </a:p>
          <a:p>
            <a:pPr lvl="2"/>
            <a:r>
              <a:rPr lang="en-US" sz="1200" b="0" i="0">
                <a:solidFill>
                  <a:srgbClr val="131313"/>
                </a:solidFill>
                <a:effectLst/>
              </a:rPr>
              <a:t>Gagarin sends 10-page memo up the command chain, viewers were demoted</a:t>
            </a:r>
            <a:r>
              <a:rPr lang="en-US" sz="1200">
                <a:solidFill>
                  <a:srgbClr val="131313"/>
                </a:solidFill>
              </a:rPr>
              <a:t>/</a:t>
            </a:r>
            <a:r>
              <a:rPr lang="en-US" sz="1200" b="0" i="0">
                <a:solidFill>
                  <a:srgbClr val="131313"/>
                </a:solidFill>
                <a:effectLst/>
              </a:rPr>
              <a:t>fired/sent to Siberia.</a:t>
            </a:r>
            <a:r>
              <a:rPr lang="en-US" sz="1200" b="0">
                <a:latin typeface="Arial" panose="020B0604020202020204" pitchFamily="34" charset="0"/>
                <a:cs typeface="Arial" panose="020B0604020202020204" pitchFamily="34" charset="0"/>
              </a:rPr>
              <a:t> </a:t>
            </a:r>
          </a:p>
          <a:p>
            <a:pPr lvl="1"/>
            <a:r>
              <a:rPr lang="en-US" sz="1400" b="1">
                <a:solidFill>
                  <a:srgbClr val="202122"/>
                </a:solidFill>
              </a:rPr>
              <a:t>Chief Parachute Designer refuses to guarantee the reliability of the system</a:t>
            </a:r>
            <a:r>
              <a:rPr lang="en-US" sz="1400">
                <a:solidFill>
                  <a:srgbClr val="202122"/>
                </a:solidFill>
              </a:rPr>
              <a:t> </a:t>
            </a:r>
          </a:p>
          <a:p>
            <a:pPr lvl="2"/>
            <a:r>
              <a:rPr lang="en-US" sz="1200">
                <a:solidFill>
                  <a:srgbClr val="202122"/>
                </a:solidFill>
              </a:rPr>
              <a:t>4 development drop tests of the parachutes showed design problems (rips, weight increases). </a:t>
            </a:r>
            <a:endParaRPr lang="en-US" sz="1400" b="0" i="0">
              <a:solidFill>
                <a:srgbClr val="202122"/>
              </a:solidFill>
              <a:effectLst/>
            </a:endParaRPr>
          </a:p>
          <a:p>
            <a:pPr marL="685782" lvl="3" indent="0">
              <a:buNone/>
            </a:pPr>
            <a:endParaRPr lang="en-US" sz="1200" b="1"/>
          </a:p>
          <a:p>
            <a:pPr lvl="1">
              <a:spcAft>
                <a:spcPts val="1200"/>
              </a:spcAft>
            </a:pPr>
            <a:r>
              <a:rPr lang="en-US" sz="1600" b="1">
                <a:solidFill>
                  <a:srgbClr val="202122"/>
                </a:solidFill>
              </a:rPr>
              <a:t>P</a:t>
            </a:r>
            <a:r>
              <a:rPr lang="en-US" sz="1600" b="1" i="0">
                <a:solidFill>
                  <a:srgbClr val="202122"/>
                </a:solidFill>
                <a:effectLst/>
              </a:rPr>
              <a:t>olitical pressures for Soyuz-1 launch to proceed </a:t>
            </a:r>
            <a:br>
              <a:rPr lang="en-US" sz="1600" b="1" i="0">
                <a:solidFill>
                  <a:srgbClr val="202122"/>
                </a:solidFill>
                <a:effectLst/>
              </a:rPr>
            </a:br>
            <a:r>
              <a:rPr lang="en-US" sz="1400" b="0" i="0">
                <a:solidFill>
                  <a:srgbClr val="202122"/>
                </a:solidFill>
                <a:effectLst/>
              </a:rPr>
              <a:t>A series of space feats to mark the anniversary of Lenin’s birthday. </a:t>
            </a:r>
            <a:endParaRPr lang="en-US" sz="1600" b="0" i="0">
              <a:solidFill>
                <a:srgbClr val="202122"/>
              </a:solidFill>
              <a:effectLst/>
            </a:endParaRPr>
          </a:p>
          <a:p>
            <a:pPr lvl="1">
              <a:spcAft>
                <a:spcPts val="1200"/>
              </a:spcAft>
            </a:pPr>
            <a:r>
              <a:rPr lang="en-US" sz="1600" b="1">
                <a:solidFill>
                  <a:srgbClr val="202122"/>
                </a:solidFill>
              </a:rPr>
              <a:t>Soviet Space Program has s</a:t>
            </a:r>
            <a:r>
              <a:rPr lang="en-US" sz="1600" b="1" i="0">
                <a:solidFill>
                  <a:srgbClr val="202122"/>
                </a:solidFill>
                <a:effectLst/>
              </a:rPr>
              <a:t>ystematic </a:t>
            </a:r>
            <a:r>
              <a:rPr lang="en-US" sz="1600" b="1">
                <a:solidFill>
                  <a:srgbClr val="202122"/>
                </a:solidFill>
              </a:rPr>
              <a:t>m</a:t>
            </a:r>
            <a:r>
              <a:rPr lang="en-US" sz="1600" b="1" i="0">
                <a:solidFill>
                  <a:srgbClr val="202122"/>
                </a:solidFill>
                <a:effectLst/>
              </a:rPr>
              <a:t>anagement </a:t>
            </a:r>
            <a:r>
              <a:rPr lang="en-US" sz="1600" b="1">
                <a:solidFill>
                  <a:srgbClr val="202122"/>
                </a:solidFill>
              </a:rPr>
              <a:t>i</a:t>
            </a:r>
            <a:r>
              <a:rPr lang="en-US" sz="1600" b="1" i="0">
                <a:solidFill>
                  <a:srgbClr val="202122"/>
                </a:solidFill>
                <a:effectLst/>
              </a:rPr>
              <a:t>ssues </a:t>
            </a:r>
            <a:br>
              <a:rPr lang="en-US" sz="1600" b="0" i="0">
                <a:solidFill>
                  <a:srgbClr val="202122"/>
                </a:solidFill>
                <a:effectLst/>
              </a:rPr>
            </a:br>
            <a:r>
              <a:rPr lang="en-US" sz="1400" b="0" i="0">
                <a:solidFill>
                  <a:srgbClr val="202122"/>
                </a:solidFill>
                <a:effectLst/>
              </a:rPr>
              <a:t>No Soviet state organization tasked with </a:t>
            </a:r>
            <a:r>
              <a:rPr lang="en-US" sz="1400" i="0">
                <a:solidFill>
                  <a:srgbClr val="202122"/>
                </a:solidFill>
                <a:effectLst/>
              </a:rPr>
              <a:t>systematic management </a:t>
            </a:r>
            <a:r>
              <a:rPr lang="en-US" sz="1400" b="0" i="0">
                <a:solidFill>
                  <a:srgbClr val="202122"/>
                </a:solidFill>
                <a:effectLst/>
              </a:rPr>
              <a:t>of the space program.</a:t>
            </a:r>
          </a:p>
        </p:txBody>
      </p:sp>
      <p:sp>
        <p:nvSpPr>
          <p:cNvPr id="7" name="Slide Number Placeholder 3">
            <a:extLst>
              <a:ext uri="{FF2B5EF4-FFF2-40B4-BE49-F238E27FC236}">
                <a16:creationId xmlns:a16="http://schemas.microsoft.com/office/drawing/2014/main" id="{89A0A1B2-9058-7048-184E-CD739EA3B798}"/>
              </a:ext>
            </a:extLst>
          </p:cNvPr>
          <p:cNvSpPr txBox="1">
            <a:spLocks/>
          </p:cNvSpPr>
          <p:nvPr/>
        </p:nvSpPr>
        <p:spPr>
          <a:xfrm>
            <a:off x="11471022" y="6547798"/>
            <a:ext cx="616471" cy="2742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lumMod val="65000"/>
                    <a:lumOff val="35000"/>
                  </a:schemeClr>
                </a:solidFill>
                <a:latin typeface="Helvetica"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F2118D-A24B-4968-9CCE-0FD4EFBE3DE8}" type="slidenum">
              <a:rPr lang="en-US" smtClean="0"/>
              <a:pPr/>
              <a:t>7</a:t>
            </a:fld>
            <a:endParaRPr lang="en-US"/>
          </a:p>
        </p:txBody>
      </p:sp>
      <p:sp>
        <p:nvSpPr>
          <p:cNvPr id="15" name="Rectangle 14">
            <a:extLst>
              <a:ext uri="{FF2B5EF4-FFF2-40B4-BE49-F238E27FC236}">
                <a16:creationId xmlns:a16="http://schemas.microsoft.com/office/drawing/2014/main" id="{FD666884-E993-615F-EFA5-8669855A7516}"/>
              </a:ext>
            </a:extLst>
          </p:cNvPr>
          <p:cNvSpPr/>
          <p:nvPr/>
        </p:nvSpPr>
        <p:spPr>
          <a:xfrm>
            <a:off x="8495172" y="3908260"/>
            <a:ext cx="3667659" cy="235044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b="1" i="0" dirty="0">
                <a:effectLst/>
                <a:latin typeface="Helvetica" panose="020B0604020202020204" pitchFamily="34" charset="0"/>
                <a:cs typeface="Helvetica" panose="020B0604020202020204" pitchFamily="34" charset="0"/>
              </a:rPr>
              <a:t>Komarov knew his fate!</a:t>
            </a:r>
          </a:p>
          <a:p>
            <a:pPr algn="just"/>
            <a:r>
              <a:rPr lang="en-US" sz="1400" b="0" i="0" dirty="0">
                <a:effectLst/>
                <a:latin typeface="Helvetica" panose="020B0604020202020204" pitchFamily="34" charset="0"/>
                <a:cs typeface="Helvetica" panose="020B0604020202020204" pitchFamily="34" charset="0"/>
              </a:rPr>
              <a:t>Komarov told friends he knew he would probably die. But he wouldn't back out because he didn't want Gagarin, a Soviet hero and friend, to die. Reportedly, the day of launch Gagarin demanded to be put into a spacesuit, though no one was expecting him to fly. Some observers thought Gagarin was trying to muscle onto the flight to save his friend. </a:t>
            </a:r>
          </a:p>
        </p:txBody>
      </p:sp>
      <p:sp>
        <p:nvSpPr>
          <p:cNvPr id="17" name="TextBox 16">
            <a:extLst>
              <a:ext uri="{FF2B5EF4-FFF2-40B4-BE49-F238E27FC236}">
                <a16:creationId xmlns:a16="http://schemas.microsoft.com/office/drawing/2014/main" id="{CD83CBDA-DA9A-ED6E-3078-56C2AAC80316}"/>
              </a:ext>
            </a:extLst>
          </p:cNvPr>
          <p:cNvSpPr txBox="1"/>
          <p:nvPr/>
        </p:nvSpPr>
        <p:spPr>
          <a:xfrm>
            <a:off x="8419834" y="1071612"/>
            <a:ext cx="1893827" cy="276999"/>
          </a:xfrm>
          <a:prstGeom prst="rect">
            <a:avLst/>
          </a:prstGeom>
          <a:noFill/>
        </p:spPr>
        <p:txBody>
          <a:bodyPr wrap="square" rtlCol="0">
            <a:spAutoFit/>
          </a:bodyPr>
          <a:lstStyle/>
          <a:p>
            <a:r>
              <a:rPr lang="en-US" sz="1200" b="0" i="0">
                <a:solidFill>
                  <a:schemeClr val="bg1"/>
                </a:solidFill>
                <a:effectLst/>
                <a:latin typeface="Helvetica" panose="020B0604020202020204" pitchFamily="34" charset="0"/>
                <a:cs typeface="Helvetica" panose="020B0604020202020204" pitchFamily="34" charset="0"/>
              </a:rPr>
              <a:t>Komarov and Gagarin</a:t>
            </a:r>
            <a:endParaRPr lang="en-US" sz="1200">
              <a:solidFill>
                <a:schemeClr val="bg1"/>
              </a:solidFill>
            </a:endParaRPr>
          </a:p>
        </p:txBody>
      </p:sp>
      <p:sp>
        <p:nvSpPr>
          <p:cNvPr id="2" name="TextBox 1">
            <a:extLst>
              <a:ext uri="{FF2B5EF4-FFF2-40B4-BE49-F238E27FC236}">
                <a16:creationId xmlns:a16="http://schemas.microsoft.com/office/drawing/2014/main" id="{3112B8EE-B028-0337-7B10-E95FDB77C47E}"/>
              </a:ext>
            </a:extLst>
          </p:cNvPr>
          <p:cNvSpPr txBox="1"/>
          <p:nvPr/>
        </p:nvSpPr>
        <p:spPr>
          <a:xfrm>
            <a:off x="328585" y="5810358"/>
            <a:ext cx="7882252" cy="338554"/>
          </a:xfrm>
          <a:prstGeom prst="rect">
            <a:avLst/>
          </a:prstGeom>
          <a:noFill/>
        </p:spPr>
        <p:txBody>
          <a:bodyPr wrap="square" rtlCol="0">
            <a:spAutoFit/>
          </a:bodyPr>
          <a:lstStyle/>
          <a:p>
            <a:pPr algn="ctr"/>
            <a:r>
              <a:rPr lang="en-US" sz="1600" b="1">
                <a:solidFill>
                  <a:schemeClr val="accent1">
                    <a:lumMod val="75000"/>
                  </a:schemeClr>
                </a:solidFill>
                <a:latin typeface="Helvetica" panose="020B0604020202020204" pitchFamily="34" charset="0"/>
                <a:cs typeface="Helvetica" panose="020B0604020202020204" pitchFamily="34" charset="0"/>
              </a:rPr>
              <a:t>“The engineers and cosmonauts knew the Soyuz was doomed!”</a:t>
            </a:r>
          </a:p>
        </p:txBody>
      </p:sp>
      <p:sp>
        <p:nvSpPr>
          <p:cNvPr id="19" name="TextBox 18">
            <a:extLst>
              <a:ext uri="{FF2B5EF4-FFF2-40B4-BE49-F238E27FC236}">
                <a16:creationId xmlns:a16="http://schemas.microsoft.com/office/drawing/2014/main" id="{AD1889D0-7CD1-8860-E317-FE2CF650F6E1}"/>
              </a:ext>
            </a:extLst>
          </p:cNvPr>
          <p:cNvSpPr txBox="1"/>
          <p:nvPr/>
        </p:nvSpPr>
        <p:spPr>
          <a:xfrm>
            <a:off x="9257226" y="6453794"/>
            <a:ext cx="2367706" cy="430887"/>
          </a:xfrm>
          <a:prstGeom prst="rect">
            <a:avLst/>
          </a:prstGeom>
          <a:noFill/>
        </p:spPr>
        <p:txBody>
          <a:bodyPr wrap="square">
            <a:spAutoFit/>
          </a:bodyPr>
          <a:lstStyle/>
          <a:p>
            <a:r>
              <a:rPr lang="en-US" sz="1100" err="1">
                <a:solidFill>
                  <a:schemeClr val="accent5"/>
                </a:solidFill>
                <a:cs typeface="Helvetica" panose="020B0604020202020204" pitchFamily="34" charset="0"/>
                <a:hlinkClick r:id="rId4">
                  <a:extLst>
                    <a:ext uri="{A12FA001-AC4F-418D-AE19-62706E023703}">
                      <ahyp:hlinkClr xmlns:ahyp="http://schemas.microsoft.com/office/drawing/2018/hyperlinkcolor" val="tx"/>
                    </a:ext>
                  </a:extLst>
                </a:hlinkClick>
              </a:rPr>
              <a:t>Kamanin</a:t>
            </a:r>
            <a:r>
              <a:rPr lang="en-US" sz="1100">
                <a:solidFill>
                  <a:schemeClr val="accent5"/>
                </a:solidFill>
                <a:cs typeface="Helvetica" panose="020B0604020202020204" pitchFamily="34" charset="0"/>
                <a:hlinkClick r:id="rId4">
                  <a:extLst>
                    <a:ext uri="{A12FA001-AC4F-418D-AE19-62706E023703}">
                      <ahyp:hlinkClr xmlns:ahyp="http://schemas.microsoft.com/office/drawing/2018/hyperlinkcolor" val="tx"/>
                    </a:ext>
                  </a:extLst>
                </a:hlinkClick>
              </a:rPr>
              <a:t> Diaries</a:t>
            </a:r>
            <a:endParaRPr lang="en-US" sz="1100">
              <a:solidFill>
                <a:schemeClr val="accent5"/>
              </a:solidFill>
              <a:cs typeface="Helvetica" panose="020B0604020202020204" pitchFamily="34" charset="0"/>
            </a:endParaRPr>
          </a:p>
          <a:p>
            <a:r>
              <a:rPr lang="en-US" sz="1100">
                <a:solidFill>
                  <a:schemeClr val="accent5"/>
                </a:solidFill>
                <a:hlinkClick r:id="rId5">
                  <a:extLst>
                    <a:ext uri="{A12FA001-AC4F-418D-AE19-62706E023703}">
                      <ahyp:hlinkClr xmlns:ahyp="http://schemas.microsoft.com/office/drawing/2018/hyperlinkcolor" val="tx"/>
                    </a:ext>
                  </a:extLst>
                </a:hlinkClick>
              </a:rPr>
              <a:t>The Avoidable Tragedy of Soyuz 1</a:t>
            </a:r>
            <a:endParaRPr lang="en-US" sz="1100" i="1">
              <a:solidFill>
                <a:schemeClr val="accent5"/>
              </a:solidFill>
              <a:cs typeface="Helvetica" panose="020B0604020202020204" pitchFamily="34" charset="0"/>
            </a:endParaRPr>
          </a:p>
        </p:txBody>
      </p:sp>
      <p:sp>
        <p:nvSpPr>
          <p:cNvPr id="12" name="Hexagon 11">
            <a:extLst>
              <a:ext uri="{FF2B5EF4-FFF2-40B4-BE49-F238E27FC236}">
                <a16:creationId xmlns:a16="http://schemas.microsoft.com/office/drawing/2014/main" id="{A485DA3A-78D0-CDFC-A5D1-5FC27A7401D1}"/>
              </a:ext>
            </a:extLst>
          </p:cNvPr>
          <p:cNvSpPr/>
          <p:nvPr/>
        </p:nvSpPr>
        <p:spPr>
          <a:xfrm>
            <a:off x="241201" y="1544125"/>
            <a:ext cx="291863" cy="276998"/>
          </a:xfrm>
          <a:prstGeom prst="hexagon">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9">
            <a:extLst>
              <a:ext uri="{FF2B5EF4-FFF2-40B4-BE49-F238E27FC236}">
                <a16:creationId xmlns:a16="http://schemas.microsoft.com/office/drawing/2014/main" id="{B6C93C30-249E-D82A-0B05-386E68419EC1}"/>
              </a:ext>
            </a:extLst>
          </p:cNvPr>
          <p:cNvSpPr/>
          <p:nvPr/>
        </p:nvSpPr>
        <p:spPr>
          <a:xfrm rot="18728866">
            <a:off x="-370273" y="-55603"/>
            <a:ext cx="1222948" cy="645523"/>
          </a:xfrm>
          <a:custGeom>
            <a:avLst/>
            <a:gdLst>
              <a:gd name="connsiteX0" fmla="*/ 0 w 711619"/>
              <a:gd name="connsiteY0" fmla="*/ 410198 h 410198"/>
              <a:gd name="connsiteX1" fmla="*/ 355810 w 711619"/>
              <a:gd name="connsiteY1" fmla="*/ 0 h 410198"/>
              <a:gd name="connsiteX2" fmla="*/ 711619 w 711619"/>
              <a:gd name="connsiteY2" fmla="*/ 410198 h 410198"/>
              <a:gd name="connsiteX3" fmla="*/ 0 w 711619"/>
              <a:gd name="connsiteY3" fmla="*/ 410198 h 410198"/>
              <a:gd name="connsiteX0" fmla="*/ 0 w 798269"/>
              <a:gd name="connsiteY0" fmla="*/ 394955 h 410198"/>
              <a:gd name="connsiteX1" fmla="*/ 442460 w 798269"/>
              <a:gd name="connsiteY1" fmla="*/ 0 h 410198"/>
              <a:gd name="connsiteX2" fmla="*/ 798269 w 798269"/>
              <a:gd name="connsiteY2" fmla="*/ 410198 h 410198"/>
              <a:gd name="connsiteX3" fmla="*/ 0 w 798269"/>
              <a:gd name="connsiteY3" fmla="*/ 394955 h 410198"/>
              <a:gd name="connsiteX0" fmla="*/ 0 w 803719"/>
              <a:gd name="connsiteY0" fmla="*/ 394955 h 410469"/>
              <a:gd name="connsiteX1" fmla="*/ 442460 w 803719"/>
              <a:gd name="connsiteY1" fmla="*/ 0 h 410469"/>
              <a:gd name="connsiteX2" fmla="*/ 803719 w 803719"/>
              <a:gd name="connsiteY2" fmla="*/ 410469 h 410469"/>
              <a:gd name="connsiteX3" fmla="*/ 0 w 803719"/>
              <a:gd name="connsiteY3" fmla="*/ 394955 h 410469"/>
              <a:gd name="connsiteX0" fmla="*/ 0 w 815656"/>
              <a:gd name="connsiteY0" fmla="*/ 394955 h 407141"/>
              <a:gd name="connsiteX1" fmla="*/ 442460 w 815656"/>
              <a:gd name="connsiteY1" fmla="*/ 0 h 407141"/>
              <a:gd name="connsiteX2" fmla="*/ 815656 w 815656"/>
              <a:gd name="connsiteY2" fmla="*/ 407141 h 407141"/>
              <a:gd name="connsiteX3" fmla="*/ 0 w 815656"/>
              <a:gd name="connsiteY3" fmla="*/ 394955 h 407141"/>
              <a:gd name="connsiteX0" fmla="*/ 0 w 815656"/>
              <a:gd name="connsiteY0" fmla="*/ 400729 h 412915"/>
              <a:gd name="connsiteX1" fmla="*/ 444709 w 815656"/>
              <a:gd name="connsiteY1" fmla="*/ 0 h 412915"/>
              <a:gd name="connsiteX2" fmla="*/ 815656 w 815656"/>
              <a:gd name="connsiteY2" fmla="*/ 412915 h 412915"/>
              <a:gd name="connsiteX3" fmla="*/ 0 w 815656"/>
              <a:gd name="connsiteY3" fmla="*/ 400729 h 412915"/>
              <a:gd name="connsiteX0" fmla="*/ 0 w 880377"/>
              <a:gd name="connsiteY0" fmla="*/ 400729 h 400729"/>
              <a:gd name="connsiteX1" fmla="*/ 444709 w 880377"/>
              <a:gd name="connsiteY1" fmla="*/ 0 h 400729"/>
              <a:gd name="connsiteX2" fmla="*/ 880377 w 880377"/>
              <a:gd name="connsiteY2" fmla="*/ 390048 h 400729"/>
              <a:gd name="connsiteX3" fmla="*/ 0 w 880377"/>
              <a:gd name="connsiteY3" fmla="*/ 400729 h 400729"/>
              <a:gd name="connsiteX0" fmla="*/ 0 w 952702"/>
              <a:gd name="connsiteY0" fmla="*/ 380230 h 390048"/>
              <a:gd name="connsiteX1" fmla="*/ 517034 w 952702"/>
              <a:gd name="connsiteY1" fmla="*/ 0 h 390048"/>
              <a:gd name="connsiteX2" fmla="*/ 952702 w 952702"/>
              <a:gd name="connsiteY2" fmla="*/ 390048 h 390048"/>
              <a:gd name="connsiteX3" fmla="*/ 0 w 952702"/>
              <a:gd name="connsiteY3" fmla="*/ 380230 h 390048"/>
              <a:gd name="connsiteX0" fmla="*/ 0 w 967981"/>
              <a:gd name="connsiteY0" fmla="*/ 380230 h 400261"/>
              <a:gd name="connsiteX1" fmla="*/ 517034 w 967981"/>
              <a:gd name="connsiteY1" fmla="*/ 0 h 400261"/>
              <a:gd name="connsiteX2" fmla="*/ 967981 w 967981"/>
              <a:gd name="connsiteY2" fmla="*/ 400261 h 400261"/>
              <a:gd name="connsiteX3" fmla="*/ 0 w 967981"/>
              <a:gd name="connsiteY3" fmla="*/ 380230 h 400261"/>
              <a:gd name="connsiteX0" fmla="*/ 0 w 1005350"/>
              <a:gd name="connsiteY0" fmla="*/ 380230 h 405644"/>
              <a:gd name="connsiteX1" fmla="*/ 517034 w 1005350"/>
              <a:gd name="connsiteY1" fmla="*/ 0 h 405644"/>
              <a:gd name="connsiteX2" fmla="*/ 1005350 w 1005350"/>
              <a:gd name="connsiteY2" fmla="*/ 405644 h 405644"/>
              <a:gd name="connsiteX3" fmla="*/ 0 w 1005350"/>
              <a:gd name="connsiteY3" fmla="*/ 380230 h 405644"/>
              <a:gd name="connsiteX0" fmla="*/ 0 w 1035193"/>
              <a:gd name="connsiteY0" fmla="*/ 369789 h 405644"/>
              <a:gd name="connsiteX1" fmla="*/ 546877 w 1035193"/>
              <a:gd name="connsiteY1" fmla="*/ 0 h 405644"/>
              <a:gd name="connsiteX2" fmla="*/ 1035193 w 1035193"/>
              <a:gd name="connsiteY2" fmla="*/ 405644 h 405644"/>
              <a:gd name="connsiteX3" fmla="*/ 0 w 1035193"/>
              <a:gd name="connsiteY3" fmla="*/ 369789 h 405644"/>
            </a:gdLst>
            <a:ahLst/>
            <a:cxnLst>
              <a:cxn ang="0">
                <a:pos x="connsiteX0" y="connsiteY0"/>
              </a:cxn>
              <a:cxn ang="0">
                <a:pos x="connsiteX1" y="connsiteY1"/>
              </a:cxn>
              <a:cxn ang="0">
                <a:pos x="connsiteX2" y="connsiteY2"/>
              </a:cxn>
              <a:cxn ang="0">
                <a:pos x="connsiteX3" y="connsiteY3"/>
              </a:cxn>
            </a:cxnLst>
            <a:rect l="l" t="t" r="r" b="b"/>
            <a:pathLst>
              <a:path w="1035193" h="405644">
                <a:moveTo>
                  <a:pt x="0" y="369789"/>
                </a:moveTo>
                <a:lnTo>
                  <a:pt x="546877" y="0"/>
                </a:lnTo>
                <a:lnTo>
                  <a:pt x="1035193" y="405644"/>
                </a:lnTo>
                <a:lnTo>
                  <a:pt x="0" y="369789"/>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CB8A418-20FA-F72E-28AF-1B30EA3D534A}"/>
              </a:ext>
            </a:extLst>
          </p:cNvPr>
          <p:cNvSpPr txBox="1"/>
          <p:nvPr/>
        </p:nvSpPr>
        <p:spPr>
          <a:xfrm rot="18851082">
            <a:off x="-2992" y="99104"/>
            <a:ext cx="719547" cy="460639"/>
          </a:xfrm>
          <a:prstGeom prst="rect">
            <a:avLst/>
          </a:prstGeom>
          <a:noFill/>
        </p:spPr>
        <p:txBody>
          <a:bodyPr wrap="square" rtlCol="0">
            <a:spAutoFit/>
          </a:bodyPr>
          <a:lstStyle/>
          <a:p>
            <a:pPr>
              <a:lnSpc>
                <a:spcPts val="1400"/>
              </a:lnSpc>
              <a:spcBef>
                <a:spcPts val="50"/>
              </a:spcBef>
              <a:spcAft>
                <a:spcPts val="50"/>
              </a:spcAft>
            </a:pPr>
            <a:r>
              <a:rPr lang="en-US" sz="1600">
                <a:solidFill>
                  <a:schemeClr val="bg1"/>
                </a:solidFill>
              </a:rPr>
              <a:t>1966-1967</a:t>
            </a:r>
          </a:p>
        </p:txBody>
      </p:sp>
      <p:pic>
        <p:nvPicPr>
          <p:cNvPr id="9" name="Picture 8">
            <a:extLst>
              <a:ext uri="{FF2B5EF4-FFF2-40B4-BE49-F238E27FC236}">
                <a16:creationId xmlns:a16="http://schemas.microsoft.com/office/drawing/2014/main" id="{B3E159FC-3378-EC44-25F4-EC7552436C4C}"/>
              </a:ext>
            </a:extLst>
          </p:cNvPr>
          <p:cNvPicPr>
            <a:picLocks noChangeAspect="1"/>
          </p:cNvPicPr>
          <p:nvPr/>
        </p:nvPicPr>
        <p:blipFill>
          <a:blip r:embed="rId6"/>
          <a:srcRect l="34312" t="36869" r="16100" b="36030"/>
          <a:stretch/>
        </p:blipFill>
        <p:spPr>
          <a:xfrm>
            <a:off x="972379" y="6317394"/>
            <a:ext cx="1641515" cy="504635"/>
          </a:xfrm>
          <a:prstGeom prst="rect">
            <a:avLst/>
          </a:prstGeom>
        </p:spPr>
      </p:pic>
      <p:sp>
        <p:nvSpPr>
          <p:cNvPr id="10" name="Rectangle 9">
            <a:extLst>
              <a:ext uri="{FF2B5EF4-FFF2-40B4-BE49-F238E27FC236}">
                <a16:creationId xmlns:a16="http://schemas.microsoft.com/office/drawing/2014/main" id="{114E4744-9F13-7659-68FB-AFE041B1E39D}"/>
              </a:ext>
            </a:extLst>
          </p:cNvPr>
          <p:cNvSpPr/>
          <p:nvPr/>
        </p:nvSpPr>
        <p:spPr>
          <a:xfrm>
            <a:off x="992690"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21ABE4D-1B66-ACF9-047E-A460F5EA4E6A}"/>
              </a:ext>
            </a:extLst>
          </p:cNvPr>
          <p:cNvSpPr txBox="1"/>
          <p:nvPr/>
        </p:nvSpPr>
        <p:spPr>
          <a:xfrm>
            <a:off x="2701545" y="6452697"/>
            <a:ext cx="6528390" cy="369332"/>
          </a:xfrm>
          <a:prstGeom prst="rect">
            <a:avLst/>
          </a:prstGeom>
          <a:solidFill>
            <a:schemeClr val="accent1">
              <a:alpha val="79000"/>
            </a:schemeClr>
          </a:solidFill>
        </p:spPr>
        <p:txBody>
          <a:bodyPr wrap="square">
            <a:spAutoFit/>
          </a:bodyPr>
          <a:lstStyle/>
          <a:p>
            <a:pPr algn="ctr"/>
            <a:r>
              <a:rPr lang="en-US" b="1" i="1">
                <a:solidFill>
                  <a:schemeClr val="bg1"/>
                </a:solidFill>
              </a:rPr>
              <a:t>Organizational Silence- </a:t>
            </a:r>
            <a:r>
              <a:rPr lang="en-US" i="1">
                <a:solidFill>
                  <a:schemeClr val="bg1"/>
                </a:solidFill>
              </a:rPr>
              <a:t>those that spoke up were fired on the spot! </a:t>
            </a:r>
          </a:p>
        </p:txBody>
      </p:sp>
      <p:sp>
        <p:nvSpPr>
          <p:cNvPr id="11" name="TextBox 10">
            <a:extLst>
              <a:ext uri="{FF2B5EF4-FFF2-40B4-BE49-F238E27FC236}">
                <a16:creationId xmlns:a16="http://schemas.microsoft.com/office/drawing/2014/main" id="{E83BACBE-D7B2-E96D-98B1-2AF9653C5565}"/>
              </a:ext>
            </a:extLst>
          </p:cNvPr>
          <p:cNvSpPr txBox="1"/>
          <p:nvPr/>
        </p:nvSpPr>
        <p:spPr>
          <a:xfrm>
            <a:off x="8859446" y="3458129"/>
            <a:ext cx="3197773" cy="230832"/>
          </a:xfrm>
          <a:prstGeom prst="rect">
            <a:avLst/>
          </a:prstGeom>
          <a:noFill/>
        </p:spPr>
        <p:txBody>
          <a:bodyPr wrap="square" rtlCol="0">
            <a:spAutoFit/>
          </a:bodyPr>
          <a:lstStyle/>
          <a:p>
            <a:pPr algn="ctr"/>
            <a:r>
              <a:rPr lang="en-US" sz="900" i="1" dirty="0"/>
              <a:t>Image credit: </a:t>
            </a:r>
            <a:r>
              <a:rPr lang="en-US" sz="900" i="1" dirty="0" err="1"/>
              <a:t>Profimedia</a:t>
            </a:r>
            <a:endParaRPr lang="en-US" sz="900" dirty="0"/>
          </a:p>
        </p:txBody>
      </p:sp>
    </p:spTree>
    <p:extLst>
      <p:ext uri="{BB962C8B-B14F-4D97-AF65-F5344CB8AC3E}">
        <p14:creationId xmlns:p14="http://schemas.microsoft.com/office/powerpoint/2010/main" val="4124684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85DB0886-B7FA-64EF-621D-CA4833A704D5}"/>
              </a:ext>
            </a:extLst>
          </p:cNvPr>
          <p:cNvCxnSpPr>
            <a:cxnSpLocks/>
          </p:cNvCxnSpPr>
          <p:nvPr/>
        </p:nvCxnSpPr>
        <p:spPr>
          <a:xfrm>
            <a:off x="6716734" y="5332186"/>
            <a:ext cx="11849" cy="1005624"/>
          </a:xfrm>
          <a:prstGeom prst="line">
            <a:avLst/>
          </a:prstGeom>
        </p:spPr>
        <p:style>
          <a:lnRef idx="3">
            <a:schemeClr val="dk1"/>
          </a:lnRef>
          <a:fillRef idx="0">
            <a:schemeClr val="dk1"/>
          </a:fillRef>
          <a:effectRef idx="2">
            <a:schemeClr val="dk1"/>
          </a:effectRef>
          <a:fontRef idx="minor">
            <a:schemeClr val="tx1"/>
          </a:fontRef>
        </p:style>
      </p:cxnSp>
      <p:cxnSp>
        <p:nvCxnSpPr>
          <p:cNvPr id="34" name="Straight Connector 33">
            <a:extLst>
              <a:ext uri="{FF2B5EF4-FFF2-40B4-BE49-F238E27FC236}">
                <a16:creationId xmlns:a16="http://schemas.microsoft.com/office/drawing/2014/main" id="{4A5C3155-C7BB-6A2B-4D8D-BFBFBA844736}"/>
              </a:ext>
            </a:extLst>
          </p:cNvPr>
          <p:cNvCxnSpPr/>
          <p:nvPr/>
        </p:nvCxnSpPr>
        <p:spPr>
          <a:xfrm>
            <a:off x="6743329" y="3881543"/>
            <a:ext cx="0" cy="482956"/>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a:extLst>
              <a:ext uri="{FF2B5EF4-FFF2-40B4-BE49-F238E27FC236}">
                <a16:creationId xmlns:a16="http://schemas.microsoft.com/office/drawing/2014/main" id="{DCB0A2D1-7BDD-D3BC-C902-6F3D6FDB16C3}"/>
              </a:ext>
            </a:extLst>
          </p:cNvPr>
          <p:cNvCxnSpPr/>
          <p:nvPr/>
        </p:nvCxnSpPr>
        <p:spPr>
          <a:xfrm>
            <a:off x="6743329" y="2808880"/>
            <a:ext cx="0" cy="482956"/>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Title 2">
            <a:extLst>
              <a:ext uri="{FF2B5EF4-FFF2-40B4-BE49-F238E27FC236}">
                <a16:creationId xmlns:a16="http://schemas.microsoft.com/office/drawing/2014/main" id="{14C41A70-42C9-5EF4-7AC5-B2F254CF725D}"/>
              </a:ext>
            </a:extLst>
          </p:cNvPr>
          <p:cNvSpPr>
            <a:spLocks noGrp="1"/>
          </p:cNvSpPr>
          <p:nvPr>
            <p:ph type="title" idx="4294967295"/>
          </p:nvPr>
        </p:nvSpPr>
        <p:spPr>
          <a:xfrm>
            <a:off x="1080748" y="280003"/>
            <a:ext cx="9753600" cy="667728"/>
          </a:xfrm>
          <a:prstGeom prst="rect">
            <a:avLst/>
          </a:prstGeom>
        </p:spPr>
        <p:txBody>
          <a:bodyPr/>
          <a:lstStyle/>
          <a:p>
            <a:r>
              <a:rPr lang="en-US"/>
              <a:t>Parachute Design of Soyuz-1 </a:t>
            </a:r>
          </a:p>
        </p:txBody>
      </p:sp>
      <p:sp>
        <p:nvSpPr>
          <p:cNvPr id="5" name="Date Placeholder 4">
            <a:extLst>
              <a:ext uri="{FF2B5EF4-FFF2-40B4-BE49-F238E27FC236}">
                <a16:creationId xmlns:a16="http://schemas.microsoft.com/office/drawing/2014/main" id="{275C234A-8D46-4FD7-A332-15D9841B3592}"/>
              </a:ext>
            </a:extLst>
          </p:cNvPr>
          <p:cNvSpPr>
            <a:spLocks noGrp="1"/>
          </p:cNvSpPr>
          <p:nvPr>
            <p:ph type="dt" sz="half" idx="2"/>
          </p:nvPr>
        </p:nvSpPr>
        <p:spPr/>
        <p:txBody>
          <a:bodyPr/>
          <a:lstStyle/>
          <a:p>
            <a:r>
              <a:rPr lang="en-US"/>
              <a:t>06/02/26</a:t>
            </a:r>
          </a:p>
        </p:txBody>
      </p:sp>
      <p:sp>
        <p:nvSpPr>
          <p:cNvPr id="7" name="Content Placeholder 1">
            <a:extLst>
              <a:ext uri="{FF2B5EF4-FFF2-40B4-BE49-F238E27FC236}">
                <a16:creationId xmlns:a16="http://schemas.microsoft.com/office/drawing/2014/main" id="{BE2F4550-7194-15F6-5B46-CB0578FC37E7}"/>
              </a:ext>
            </a:extLst>
          </p:cNvPr>
          <p:cNvSpPr>
            <a:spLocks noGrp="1"/>
          </p:cNvSpPr>
          <p:nvPr>
            <p:ph idx="1"/>
          </p:nvPr>
        </p:nvSpPr>
        <p:spPr>
          <a:xfrm>
            <a:off x="126359" y="1044105"/>
            <a:ext cx="5049675" cy="5079250"/>
          </a:xfrm>
        </p:spPr>
        <p:txBody>
          <a:bodyPr/>
          <a:lstStyle/>
          <a:p>
            <a:r>
              <a:rPr lang="en-US" sz="1800"/>
              <a:t>Architecture of Soyuz-1 parachute system</a:t>
            </a:r>
          </a:p>
          <a:p>
            <a:pPr lvl="1"/>
            <a:r>
              <a:rPr lang="en-US" sz="1600"/>
              <a:t>Soviets </a:t>
            </a:r>
            <a:r>
              <a:rPr lang="en-US" sz="1600" b="1"/>
              <a:t>very secretive</a:t>
            </a:r>
            <a:r>
              <a:rPr lang="en-US" sz="1600"/>
              <a:t>; limited insight 60 years later.</a:t>
            </a:r>
          </a:p>
          <a:p>
            <a:pPr marL="0" indent="0">
              <a:buNone/>
            </a:pPr>
            <a:endParaRPr lang="en-US" sz="1200"/>
          </a:p>
          <a:p>
            <a:r>
              <a:rPr lang="en-US" sz="1800"/>
              <a:t>Primary Parachute System</a:t>
            </a:r>
          </a:p>
          <a:p>
            <a:pPr lvl="1"/>
            <a:r>
              <a:rPr lang="en-US" sz="1600"/>
              <a:t>Primary drogue parachute deploys </a:t>
            </a:r>
            <a:r>
              <a:rPr lang="en-US" sz="1400"/>
              <a:t>(2 pilot parachutes lift drogue out)</a:t>
            </a:r>
            <a:endParaRPr lang="en-US" sz="1600"/>
          </a:p>
          <a:p>
            <a:pPr lvl="1"/>
            <a:r>
              <a:rPr lang="en-US" sz="1600"/>
              <a:t>Primary main parachute is deployed</a:t>
            </a:r>
          </a:p>
          <a:p>
            <a:pPr lvl="1"/>
            <a:endParaRPr lang="en-US" sz="1200"/>
          </a:p>
          <a:p>
            <a:r>
              <a:rPr lang="en-US" sz="1800"/>
              <a:t>Reserve Parachute System</a:t>
            </a:r>
          </a:p>
          <a:p>
            <a:pPr lvl="1"/>
            <a:r>
              <a:rPr lang="en-US" sz="1600"/>
              <a:t>Activates when sensors detect increased velocity</a:t>
            </a:r>
          </a:p>
          <a:p>
            <a:pPr lvl="1"/>
            <a:r>
              <a:rPr lang="en-US" sz="1600"/>
              <a:t>Programmed to separate both the primary drogue and primary main parachute before deploying the reserve drogue and reserve main parachute </a:t>
            </a:r>
            <a:r>
              <a:rPr lang="en-US" sz="1400"/>
              <a:t>(not tested prior to Soyuz-1)</a:t>
            </a:r>
          </a:p>
          <a:p>
            <a:pPr lvl="1"/>
            <a:r>
              <a:rPr lang="en-US" sz="1600"/>
              <a:t>Reserve drogue parachute deploys </a:t>
            </a:r>
            <a:r>
              <a:rPr lang="en-US" sz="1400"/>
              <a:t>(2 pilot parachutes lift drogue out)</a:t>
            </a:r>
            <a:endParaRPr lang="en-US" sz="1600"/>
          </a:p>
          <a:p>
            <a:pPr lvl="1"/>
            <a:r>
              <a:rPr lang="en-US" sz="1600"/>
              <a:t>Reserve main parachute deploys, half the size of the primary main and deploys from a separate compartment</a:t>
            </a:r>
          </a:p>
          <a:p>
            <a:pPr marL="0" indent="0">
              <a:buNone/>
            </a:pPr>
            <a:endParaRPr lang="en-US" sz="1800"/>
          </a:p>
        </p:txBody>
      </p:sp>
      <p:sp>
        <p:nvSpPr>
          <p:cNvPr id="9" name="TextBox 8">
            <a:extLst>
              <a:ext uri="{FF2B5EF4-FFF2-40B4-BE49-F238E27FC236}">
                <a16:creationId xmlns:a16="http://schemas.microsoft.com/office/drawing/2014/main" id="{59A19CDC-B5F0-6451-80C0-1D014E0D8DAD}"/>
              </a:ext>
            </a:extLst>
          </p:cNvPr>
          <p:cNvSpPr txBox="1"/>
          <p:nvPr/>
        </p:nvSpPr>
        <p:spPr>
          <a:xfrm>
            <a:off x="9886192" y="6516560"/>
            <a:ext cx="1984402" cy="261610"/>
          </a:xfrm>
          <a:prstGeom prst="rect">
            <a:avLst/>
          </a:prstGeom>
          <a:noFill/>
        </p:spPr>
        <p:txBody>
          <a:bodyPr wrap="square">
            <a:spAutoFit/>
          </a:bodyPr>
          <a:lstStyle/>
          <a:p>
            <a:r>
              <a:rPr lang="en-US" sz="1100">
                <a:solidFill>
                  <a:schemeClr val="accent5"/>
                </a:solidFill>
                <a:hlinkClick r:id="rId3">
                  <a:extLst>
                    <a:ext uri="{A12FA001-AC4F-418D-AE19-62706E023703}">
                      <ahyp:hlinkClr xmlns:ahyp="http://schemas.microsoft.com/office/drawing/2018/hyperlinkcolor" val="tx"/>
                    </a:ext>
                  </a:extLst>
                </a:hlinkClick>
              </a:rPr>
              <a:t>Tragic Tangle – SMA/NSC</a:t>
            </a:r>
            <a:endParaRPr lang="en-US" sz="1100" i="1">
              <a:solidFill>
                <a:schemeClr val="accent5"/>
              </a:solidFill>
              <a:latin typeface="Helvetica" panose="020B0604020202020204" pitchFamily="34" charset="0"/>
              <a:cs typeface="Helvetica" panose="020B0604020202020204" pitchFamily="34" charset="0"/>
            </a:endParaRPr>
          </a:p>
        </p:txBody>
      </p:sp>
      <p:pic>
        <p:nvPicPr>
          <p:cNvPr id="2" name="Picture 1">
            <a:extLst>
              <a:ext uri="{FF2B5EF4-FFF2-40B4-BE49-F238E27FC236}">
                <a16:creationId xmlns:a16="http://schemas.microsoft.com/office/drawing/2014/main" id="{B90B3967-A118-347B-B175-BAC352C63DA5}"/>
              </a:ext>
            </a:extLst>
          </p:cNvPr>
          <p:cNvPicPr>
            <a:picLocks noChangeAspect="1"/>
          </p:cNvPicPr>
          <p:nvPr/>
        </p:nvPicPr>
        <p:blipFill>
          <a:blip r:embed="rId4"/>
          <a:srcRect l="34312" t="36869" r="16100" b="36030"/>
          <a:stretch/>
        </p:blipFill>
        <p:spPr>
          <a:xfrm>
            <a:off x="972379" y="6317394"/>
            <a:ext cx="1641515" cy="504635"/>
          </a:xfrm>
          <a:prstGeom prst="rect">
            <a:avLst/>
          </a:prstGeom>
        </p:spPr>
      </p:pic>
      <p:sp>
        <p:nvSpPr>
          <p:cNvPr id="8" name="Rectangle 7">
            <a:extLst>
              <a:ext uri="{FF2B5EF4-FFF2-40B4-BE49-F238E27FC236}">
                <a16:creationId xmlns:a16="http://schemas.microsoft.com/office/drawing/2014/main" id="{15F93D76-1F9A-C286-D400-CEB587BC7A45}"/>
              </a:ext>
            </a:extLst>
          </p:cNvPr>
          <p:cNvSpPr/>
          <p:nvPr/>
        </p:nvSpPr>
        <p:spPr>
          <a:xfrm>
            <a:off x="1503746"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10D47D5-B1B7-2468-FA98-59E31576EA68}"/>
              </a:ext>
            </a:extLst>
          </p:cNvPr>
          <p:cNvSpPr txBox="1"/>
          <p:nvPr/>
        </p:nvSpPr>
        <p:spPr>
          <a:xfrm>
            <a:off x="6075946" y="950929"/>
            <a:ext cx="3072870" cy="523220"/>
          </a:xfrm>
          <a:prstGeom prst="rect">
            <a:avLst/>
          </a:prstGeom>
          <a:noFill/>
          <a:ln>
            <a:noFill/>
          </a:ln>
        </p:spPr>
        <p:txBody>
          <a:bodyPr wrap="square" rtlCol="0">
            <a:spAutoFit/>
          </a:bodyPr>
          <a:lstStyle/>
          <a:p>
            <a:pPr algn="ctr"/>
            <a:r>
              <a:rPr lang="en-US" sz="1400" b="1">
                <a:solidFill>
                  <a:schemeClr val="accent1"/>
                </a:solidFill>
                <a:latin typeface="Helvetica" panose="020B0604020202020204" pitchFamily="34" charset="0"/>
                <a:cs typeface="Helvetica" panose="020B0604020202020204" pitchFamily="34" charset="0"/>
              </a:rPr>
              <a:t>Soyuz-1 Planned Spacecraft Parachute Architecture</a:t>
            </a:r>
          </a:p>
        </p:txBody>
      </p:sp>
      <p:sp>
        <p:nvSpPr>
          <p:cNvPr id="11" name="Oval 10">
            <a:extLst>
              <a:ext uri="{FF2B5EF4-FFF2-40B4-BE49-F238E27FC236}">
                <a16:creationId xmlns:a16="http://schemas.microsoft.com/office/drawing/2014/main" id="{E7AEA37D-0B9D-97B8-70A9-860A3D5BC8A9}"/>
              </a:ext>
            </a:extLst>
          </p:cNvPr>
          <p:cNvSpPr/>
          <p:nvPr/>
        </p:nvSpPr>
        <p:spPr>
          <a:xfrm>
            <a:off x="6658973" y="2245792"/>
            <a:ext cx="162921" cy="17310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BD5EB03-61DB-9ECB-41A1-F3C9F9875107}"/>
              </a:ext>
            </a:extLst>
          </p:cNvPr>
          <p:cNvSpPr/>
          <p:nvPr/>
        </p:nvSpPr>
        <p:spPr>
          <a:xfrm>
            <a:off x="6574601" y="3182011"/>
            <a:ext cx="337457" cy="358555"/>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2"/>
                </a:solidFill>
              </a:rPr>
              <a:t>P</a:t>
            </a:r>
          </a:p>
        </p:txBody>
      </p:sp>
      <p:sp>
        <p:nvSpPr>
          <p:cNvPr id="13" name="Oval 12">
            <a:extLst>
              <a:ext uri="{FF2B5EF4-FFF2-40B4-BE49-F238E27FC236}">
                <a16:creationId xmlns:a16="http://schemas.microsoft.com/office/drawing/2014/main" id="{AAAA60D9-CD4B-8511-E05B-B3A102AC0920}"/>
              </a:ext>
            </a:extLst>
          </p:cNvPr>
          <p:cNvSpPr/>
          <p:nvPr/>
        </p:nvSpPr>
        <p:spPr>
          <a:xfrm>
            <a:off x="6658973" y="1936453"/>
            <a:ext cx="162921" cy="17310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rapezoid 26">
            <a:extLst>
              <a:ext uri="{FF2B5EF4-FFF2-40B4-BE49-F238E27FC236}">
                <a16:creationId xmlns:a16="http://schemas.microsoft.com/office/drawing/2014/main" id="{3360A339-32CD-44C9-7A77-E78A7D18F30C}"/>
              </a:ext>
            </a:extLst>
          </p:cNvPr>
          <p:cNvSpPr/>
          <p:nvPr/>
        </p:nvSpPr>
        <p:spPr>
          <a:xfrm rot="1105018">
            <a:off x="6477482" y="5939522"/>
            <a:ext cx="914400" cy="705501"/>
          </a:xfrm>
          <a:prstGeom prst="trapezoid">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AE1203D9-3468-2056-4736-0E37908827FF}"/>
              </a:ext>
            </a:extLst>
          </p:cNvPr>
          <p:cNvSpPr txBox="1"/>
          <p:nvPr/>
        </p:nvSpPr>
        <p:spPr>
          <a:xfrm>
            <a:off x="5977008" y="1455155"/>
            <a:ext cx="1573676" cy="307777"/>
          </a:xfrm>
          <a:prstGeom prst="rect">
            <a:avLst/>
          </a:prstGeom>
          <a:noFill/>
          <a:ln>
            <a:noFill/>
          </a:ln>
        </p:spPr>
        <p:txBody>
          <a:bodyPr wrap="square" rtlCol="0">
            <a:spAutoFit/>
          </a:bodyPr>
          <a:lstStyle/>
          <a:p>
            <a:pPr algn="ctr"/>
            <a:r>
              <a:rPr lang="en-US" sz="1400" b="1" u="sng">
                <a:latin typeface="Helvetica" panose="020B0604020202020204" pitchFamily="34" charset="0"/>
                <a:cs typeface="Helvetica" panose="020B0604020202020204" pitchFamily="34" charset="0"/>
              </a:rPr>
              <a:t>Primary System</a:t>
            </a:r>
          </a:p>
        </p:txBody>
      </p:sp>
      <p:sp>
        <p:nvSpPr>
          <p:cNvPr id="43" name="TextBox 42">
            <a:extLst>
              <a:ext uri="{FF2B5EF4-FFF2-40B4-BE49-F238E27FC236}">
                <a16:creationId xmlns:a16="http://schemas.microsoft.com/office/drawing/2014/main" id="{38B7CA3F-31F5-659D-9942-6033190AF77A}"/>
              </a:ext>
            </a:extLst>
          </p:cNvPr>
          <p:cNvSpPr txBox="1"/>
          <p:nvPr/>
        </p:nvSpPr>
        <p:spPr>
          <a:xfrm>
            <a:off x="9800612" y="1455155"/>
            <a:ext cx="1914426" cy="307777"/>
          </a:xfrm>
          <a:prstGeom prst="rect">
            <a:avLst/>
          </a:prstGeom>
          <a:noFill/>
          <a:ln>
            <a:noFill/>
          </a:ln>
        </p:spPr>
        <p:txBody>
          <a:bodyPr wrap="square" rtlCol="0">
            <a:spAutoFit/>
          </a:bodyPr>
          <a:lstStyle/>
          <a:p>
            <a:pPr algn="ctr"/>
            <a:r>
              <a:rPr lang="en-US" sz="1400" b="1" u="sng">
                <a:latin typeface="Helvetica" panose="020B0604020202020204" pitchFamily="34" charset="0"/>
                <a:cs typeface="Helvetica" panose="020B0604020202020204" pitchFamily="34" charset="0"/>
              </a:rPr>
              <a:t>Resulting Failure</a:t>
            </a:r>
          </a:p>
        </p:txBody>
      </p:sp>
      <p:sp>
        <p:nvSpPr>
          <p:cNvPr id="44" name="TextBox 43">
            <a:extLst>
              <a:ext uri="{FF2B5EF4-FFF2-40B4-BE49-F238E27FC236}">
                <a16:creationId xmlns:a16="http://schemas.microsoft.com/office/drawing/2014/main" id="{C92F49F1-1F9F-FCC9-4FA7-B0B3F7BE6C05}"/>
              </a:ext>
            </a:extLst>
          </p:cNvPr>
          <p:cNvSpPr txBox="1"/>
          <p:nvPr/>
        </p:nvSpPr>
        <p:spPr>
          <a:xfrm>
            <a:off x="7950370" y="1455155"/>
            <a:ext cx="1641864" cy="307777"/>
          </a:xfrm>
          <a:prstGeom prst="rect">
            <a:avLst/>
          </a:prstGeom>
          <a:noFill/>
          <a:ln>
            <a:noFill/>
          </a:ln>
        </p:spPr>
        <p:txBody>
          <a:bodyPr wrap="square" rtlCol="0">
            <a:spAutoFit/>
          </a:bodyPr>
          <a:lstStyle/>
          <a:p>
            <a:pPr algn="ctr"/>
            <a:r>
              <a:rPr lang="en-US" sz="1400" b="1" u="sng">
                <a:latin typeface="Helvetica" panose="020B0604020202020204" pitchFamily="34" charset="0"/>
                <a:cs typeface="Helvetica" panose="020B0604020202020204" pitchFamily="34" charset="0"/>
              </a:rPr>
              <a:t>Reserve System</a:t>
            </a:r>
          </a:p>
        </p:txBody>
      </p:sp>
      <p:cxnSp>
        <p:nvCxnSpPr>
          <p:cNvPr id="46" name="Straight Connector 45">
            <a:extLst>
              <a:ext uri="{FF2B5EF4-FFF2-40B4-BE49-F238E27FC236}">
                <a16:creationId xmlns:a16="http://schemas.microsoft.com/office/drawing/2014/main" id="{3F7DC42B-FD24-DE98-362B-A8AD2A4437B1}"/>
              </a:ext>
            </a:extLst>
          </p:cNvPr>
          <p:cNvCxnSpPr/>
          <p:nvPr/>
        </p:nvCxnSpPr>
        <p:spPr>
          <a:xfrm>
            <a:off x="5298737" y="1060426"/>
            <a:ext cx="0" cy="5681332"/>
          </a:xfrm>
          <a:prstGeom prst="line">
            <a:avLst/>
          </a:prstGeom>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E2FBD010-3F1F-A4C7-6520-B6CB6A6C773A}"/>
              </a:ext>
            </a:extLst>
          </p:cNvPr>
          <p:cNvSpPr/>
          <p:nvPr/>
        </p:nvSpPr>
        <p:spPr>
          <a:xfrm>
            <a:off x="6271624" y="4384057"/>
            <a:ext cx="945866" cy="9404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2"/>
                </a:solidFill>
              </a:rPr>
              <a:t>P</a:t>
            </a:r>
          </a:p>
        </p:txBody>
      </p:sp>
      <p:sp>
        <p:nvSpPr>
          <p:cNvPr id="26" name="Rectangle 25">
            <a:extLst>
              <a:ext uri="{FF2B5EF4-FFF2-40B4-BE49-F238E27FC236}">
                <a16:creationId xmlns:a16="http://schemas.microsoft.com/office/drawing/2014/main" id="{086AEC8F-945B-CAD7-5440-E941CE65E777}"/>
              </a:ext>
            </a:extLst>
          </p:cNvPr>
          <p:cNvSpPr/>
          <p:nvPr/>
        </p:nvSpPr>
        <p:spPr>
          <a:xfrm>
            <a:off x="6665333" y="2525768"/>
            <a:ext cx="150201" cy="17041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22CF99E-C74E-F7DE-D347-8ABA71480516}"/>
              </a:ext>
            </a:extLst>
          </p:cNvPr>
          <p:cNvSpPr/>
          <p:nvPr/>
        </p:nvSpPr>
        <p:spPr>
          <a:xfrm>
            <a:off x="6668229" y="3606511"/>
            <a:ext cx="150201" cy="17041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14982F0D-EEF1-5209-5C2B-D35EC1DCCB8C}"/>
              </a:ext>
            </a:extLst>
          </p:cNvPr>
          <p:cNvCxnSpPr/>
          <p:nvPr/>
        </p:nvCxnSpPr>
        <p:spPr>
          <a:xfrm>
            <a:off x="8394662" y="3877962"/>
            <a:ext cx="0" cy="482956"/>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a:extLst>
              <a:ext uri="{FF2B5EF4-FFF2-40B4-BE49-F238E27FC236}">
                <a16:creationId xmlns:a16="http://schemas.microsoft.com/office/drawing/2014/main" id="{CECD181A-9C72-5A3A-C7BC-CFAE0A009FCA}"/>
              </a:ext>
            </a:extLst>
          </p:cNvPr>
          <p:cNvCxnSpPr/>
          <p:nvPr/>
        </p:nvCxnSpPr>
        <p:spPr>
          <a:xfrm>
            <a:off x="8394662" y="2805299"/>
            <a:ext cx="0" cy="482956"/>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9" name="Oval 38">
            <a:extLst>
              <a:ext uri="{FF2B5EF4-FFF2-40B4-BE49-F238E27FC236}">
                <a16:creationId xmlns:a16="http://schemas.microsoft.com/office/drawing/2014/main" id="{935E3BE6-792E-BA42-86EC-391D35DAB928}"/>
              </a:ext>
            </a:extLst>
          </p:cNvPr>
          <p:cNvSpPr/>
          <p:nvPr/>
        </p:nvSpPr>
        <p:spPr>
          <a:xfrm>
            <a:off x="8225934" y="3178430"/>
            <a:ext cx="337457" cy="358555"/>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2"/>
                </a:solidFill>
              </a:rPr>
              <a:t>R</a:t>
            </a:r>
          </a:p>
        </p:txBody>
      </p:sp>
      <p:sp>
        <p:nvSpPr>
          <p:cNvPr id="45" name="Oval 44">
            <a:extLst>
              <a:ext uri="{FF2B5EF4-FFF2-40B4-BE49-F238E27FC236}">
                <a16:creationId xmlns:a16="http://schemas.microsoft.com/office/drawing/2014/main" id="{A5E3AC48-A7A8-A6E8-AA48-D5A4C03C739D}"/>
              </a:ext>
            </a:extLst>
          </p:cNvPr>
          <p:cNvSpPr/>
          <p:nvPr/>
        </p:nvSpPr>
        <p:spPr>
          <a:xfrm>
            <a:off x="8115206" y="4286592"/>
            <a:ext cx="558912" cy="551378"/>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2"/>
                </a:solidFill>
              </a:rPr>
              <a:t>R</a:t>
            </a:r>
          </a:p>
        </p:txBody>
      </p:sp>
      <p:sp>
        <p:nvSpPr>
          <p:cNvPr id="47" name="Rectangle 46">
            <a:extLst>
              <a:ext uri="{FF2B5EF4-FFF2-40B4-BE49-F238E27FC236}">
                <a16:creationId xmlns:a16="http://schemas.microsoft.com/office/drawing/2014/main" id="{87F153FD-0202-3006-0672-57C4952D2012}"/>
              </a:ext>
            </a:extLst>
          </p:cNvPr>
          <p:cNvSpPr/>
          <p:nvPr/>
        </p:nvSpPr>
        <p:spPr>
          <a:xfrm>
            <a:off x="8319562" y="2522187"/>
            <a:ext cx="150201" cy="17041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738DC4B7-638F-0794-1799-67070CFEA8CE}"/>
              </a:ext>
            </a:extLst>
          </p:cNvPr>
          <p:cNvSpPr/>
          <p:nvPr/>
        </p:nvSpPr>
        <p:spPr>
          <a:xfrm>
            <a:off x="8319562" y="3602930"/>
            <a:ext cx="150201" cy="17041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48A045DB-0914-692C-87B3-791499C5E90C}"/>
              </a:ext>
            </a:extLst>
          </p:cNvPr>
          <p:cNvCxnSpPr>
            <a:cxnSpLocks/>
            <a:stCxn id="45" idx="4"/>
          </p:cNvCxnSpPr>
          <p:nvPr/>
        </p:nvCxnSpPr>
        <p:spPr>
          <a:xfrm>
            <a:off x="8394662" y="4837970"/>
            <a:ext cx="11942" cy="854214"/>
          </a:xfrm>
          <a:prstGeom prst="line">
            <a:avLst/>
          </a:prstGeom>
        </p:spPr>
        <p:style>
          <a:lnRef idx="3">
            <a:schemeClr val="dk1"/>
          </a:lnRef>
          <a:fillRef idx="0">
            <a:schemeClr val="dk1"/>
          </a:fillRef>
          <a:effectRef idx="2">
            <a:schemeClr val="dk1"/>
          </a:effectRef>
          <a:fontRef idx="minor">
            <a:schemeClr val="tx1"/>
          </a:fontRef>
        </p:style>
      </p:cxnSp>
      <p:sp>
        <p:nvSpPr>
          <p:cNvPr id="50" name="Oval 49">
            <a:extLst>
              <a:ext uri="{FF2B5EF4-FFF2-40B4-BE49-F238E27FC236}">
                <a16:creationId xmlns:a16="http://schemas.microsoft.com/office/drawing/2014/main" id="{D47D3A64-83AA-E6C6-D5DF-32CE4E152540}"/>
              </a:ext>
            </a:extLst>
          </p:cNvPr>
          <p:cNvSpPr/>
          <p:nvPr/>
        </p:nvSpPr>
        <p:spPr>
          <a:xfrm>
            <a:off x="8306191" y="2243340"/>
            <a:ext cx="162921" cy="17310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7228D446-82E3-CDB5-BAC1-70A7BE9B9517}"/>
              </a:ext>
            </a:extLst>
          </p:cNvPr>
          <p:cNvSpPr/>
          <p:nvPr/>
        </p:nvSpPr>
        <p:spPr>
          <a:xfrm>
            <a:off x="8306191" y="1934001"/>
            <a:ext cx="162921" cy="17310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4D1F8C87-981A-C421-5C2C-73866A7F1767}"/>
              </a:ext>
            </a:extLst>
          </p:cNvPr>
          <p:cNvSpPr txBox="1"/>
          <p:nvPr/>
        </p:nvSpPr>
        <p:spPr>
          <a:xfrm>
            <a:off x="7182237" y="2023006"/>
            <a:ext cx="860288" cy="307777"/>
          </a:xfrm>
          <a:prstGeom prst="rect">
            <a:avLst/>
          </a:prstGeom>
          <a:noFill/>
        </p:spPr>
        <p:txBody>
          <a:bodyPr wrap="square" rtlCol="0">
            <a:spAutoFit/>
          </a:bodyPr>
          <a:lstStyle/>
          <a:p>
            <a:pPr algn="ctr"/>
            <a:r>
              <a:rPr lang="en-US" sz="1400" b="1"/>
              <a:t>Pilots</a:t>
            </a:r>
          </a:p>
        </p:txBody>
      </p:sp>
      <p:sp>
        <p:nvSpPr>
          <p:cNvPr id="53" name="TextBox 52">
            <a:extLst>
              <a:ext uri="{FF2B5EF4-FFF2-40B4-BE49-F238E27FC236}">
                <a16:creationId xmlns:a16="http://schemas.microsoft.com/office/drawing/2014/main" id="{184DF440-E3B3-58DB-C6DC-07EC1AA9F0EC}"/>
              </a:ext>
            </a:extLst>
          </p:cNvPr>
          <p:cNvSpPr txBox="1"/>
          <p:nvPr/>
        </p:nvSpPr>
        <p:spPr>
          <a:xfrm>
            <a:off x="7229116" y="3232789"/>
            <a:ext cx="860288" cy="307777"/>
          </a:xfrm>
          <a:prstGeom prst="rect">
            <a:avLst/>
          </a:prstGeom>
          <a:noFill/>
        </p:spPr>
        <p:txBody>
          <a:bodyPr wrap="square" rtlCol="0">
            <a:spAutoFit/>
          </a:bodyPr>
          <a:lstStyle/>
          <a:p>
            <a:pPr algn="ctr"/>
            <a:r>
              <a:rPr lang="en-US" sz="1400" b="1"/>
              <a:t>Drogue</a:t>
            </a:r>
          </a:p>
        </p:txBody>
      </p:sp>
      <p:sp>
        <p:nvSpPr>
          <p:cNvPr id="54" name="TextBox 53">
            <a:extLst>
              <a:ext uri="{FF2B5EF4-FFF2-40B4-BE49-F238E27FC236}">
                <a16:creationId xmlns:a16="http://schemas.microsoft.com/office/drawing/2014/main" id="{A0B89D16-D1C0-3BBE-028D-00DA63D285AE}"/>
              </a:ext>
            </a:extLst>
          </p:cNvPr>
          <p:cNvSpPr txBox="1"/>
          <p:nvPr/>
        </p:nvSpPr>
        <p:spPr>
          <a:xfrm>
            <a:off x="7182237" y="4411973"/>
            <a:ext cx="860288" cy="307777"/>
          </a:xfrm>
          <a:prstGeom prst="rect">
            <a:avLst/>
          </a:prstGeom>
          <a:noFill/>
        </p:spPr>
        <p:txBody>
          <a:bodyPr wrap="square" rtlCol="0">
            <a:spAutoFit/>
          </a:bodyPr>
          <a:lstStyle/>
          <a:p>
            <a:pPr algn="ctr"/>
            <a:r>
              <a:rPr lang="en-US" sz="1400" b="1"/>
              <a:t>Main</a:t>
            </a:r>
          </a:p>
        </p:txBody>
      </p:sp>
      <p:sp>
        <p:nvSpPr>
          <p:cNvPr id="59" name="Oval 58">
            <a:extLst>
              <a:ext uri="{FF2B5EF4-FFF2-40B4-BE49-F238E27FC236}">
                <a16:creationId xmlns:a16="http://schemas.microsoft.com/office/drawing/2014/main" id="{A6BF0C83-EDE8-6409-D6AD-C7D07D130FD2}"/>
              </a:ext>
            </a:extLst>
          </p:cNvPr>
          <p:cNvSpPr/>
          <p:nvPr/>
        </p:nvSpPr>
        <p:spPr>
          <a:xfrm>
            <a:off x="10006475" y="4246729"/>
            <a:ext cx="466242" cy="348799"/>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2"/>
                </a:solidFill>
              </a:rPr>
              <a:t>P</a:t>
            </a:r>
          </a:p>
        </p:txBody>
      </p:sp>
      <p:cxnSp>
        <p:nvCxnSpPr>
          <p:cNvPr id="60" name="Straight Connector 59">
            <a:extLst>
              <a:ext uri="{FF2B5EF4-FFF2-40B4-BE49-F238E27FC236}">
                <a16:creationId xmlns:a16="http://schemas.microsoft.com/office/drawing/2014/main" id="{8AF4D137-CE20-ACDB-821F-81028E1606EF}"/>
              </a:ext>
            </a:extLst>
          </p:cNvPr>
          <p:cNvCxnSpPr>
            <a:cxnSpLocks/>
          </p:cNvCxnSpPr>
          <p:nvPr/>
        </p:nvCxnSpPr>
        <p:spPr>
          <a:xfrm>
            <a:off x="10311579" y="4643194"/>
            <a:ext cx="284066" cy="970839"/>
          </a:xfrm>
          <a:prstGeom prst="line">
            <a:avLst/>
          </a:prstGeom>
        </p:spPr>
        <p:style>
          <a:lnRef idx="3">
            <a:schemeClr val="dk1"/>
          </a:lnRef>
          <a:fillRef idx="0">
            <a:schemeClr val="dk1"/>
          </a:fillRef>
          <a:effectRef idx="2">
            <a:schemeClr val="dk1"/>
          </a:effectRef>
          <a:fontRef idx="minor">
            <a:schemeClr val="tx1"/>
          </a:fontRef>
        </p:style>
      </p:cxnSp>
      <p:cxnSp>
        <p:nvCxnSpPr>
          <p:cNvPr id="62" name="Straight Connector 61">
            <a:extLst>
              <a:ext uri="{FF2B5EF4-FFF2-40B4-BE49-F238E27FC236}">
                <a16:creationId xmlns:a16="http://schemas.microsoft.com/office/drawing/2014/main" id="{3BD8C723-99FC-A778-675B-8116CF347FF1}"/>
              </a:ext>
            </a:extLst>
          </p:cNvPr>
          <p:cNvCxnSpPr>
            <a:cxnSpLocks/>
          </p:cNvCxnSpPr>
          <p:nvPr/>
        </p:nvCxnSpPr>
        <p:spPr>
          <a:xfrm>
            <a:off x="10662051" y="3848670"/>
            <a:ext cx="0" cy="406596"/>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BB8726C1-1699-10A9-A080-AF08BEA9EC12}"/>
              </a:ext>
            </a:extLst>
          </p:cNvPr>
          <p:cNvCxnSpPr/>
          <p:nvPr/>
        </p:nvCxnSpPr>
        <p:spPr>
          <a:xfrm>
            <a:off x="10651905" y="2857740"/>
            <a:ext cx="0" cy="482956"/>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44" name="Oval 6143">
            <a:extLst>
              <a:ext uri="{FF2B5EF4-FFF2-40B4-BE49-F238E27FC236}">
                <a16:creationId xmlns:a16="http://schemas.microsoft.com/office/drawing/2014/main" id="{8CB958A4-DE5C-1FAB-9CD0-21A9B18C125A}"/>
              </a:ext>
            </a:extLst>
          </p:cNvPr>
          <p:cNvSpPr/>
          <p:nvPr/>
        </p:nvSpPr>
        <p:spPr>
          <a:xfrm>
            <a:off x="10483177" y="3138293"/>
            <a:ext cx="337457" cy="358555"/>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2"/>
                </a:solidFill>
              </a:rPr>
              <a:t>R</a:t>
            </a:r>
          </a:p>
        </p:txBody>
      </p:sp>
      <p:sp>
        <p:nvSpPr>
          <p:cNvPr id="6145" name="Oval 6144">
            <a:extLst>
              <a:ext uri="{FF2B5EF4-FFF2-40B4-BE49-F238E27FC236}">
                <a16:creationId xmlns:a16="http://schemas.microsoft.com/office/drawing/2014/main" id="{00179845-D038-DEA1-53CA-B115F74A7DA1}"/>
              </a:ext>
            </a:extLst>
          </p:cNvPr>
          <p:cNvSpPr/>
          <p:nvPr/>
        </p:nvSpPr>
        <p:spPr>
          <a:xfrm>
            <a:off x="10273989" y="4285732"/>
            <a:ext cx="778481" cy="585496"/>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2"/>
                </a:solidFill>
              </a:rPr>
              <a:t>R</a:t>
            </a:r>
          </a:p>
        </p:txBody>
      </p:sp>
      <p:sp>
        <p:nvSpPr>
          <p:cNvPr id="6146" name="Rectangle 6145">
            <a:extLst>
              <a:ext uri="{FF2B5EF4-FFF2-40B4-BE49-F238E27FC236}">
                <a16:creationId xmlns:a16="http://schemas.microsoft.com/office/drawing/2014/main" id="{4EAF65BB-2C56-E973-4E7D-EEC004D3B009}"/>
              </a:ext>
            </a:extLst>
          </p:cNvPr>
          <p:cNvSpPr/>
          <p:nvPr/>
        </p:nvSpPr>
        <p:spPr>
          <a:xfrm>
            <a:off x="10576805" y="2574628"/>
            <a:ext cx="150201" cy="17041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147" name="Rectangle 6146">
            <a:extLst>
              <a:ext uri="{FF2B5EF4-FFF2-40B4-BE49-F238E27FC236}">
                <a16:creationId xmlns:a16="http://schemas.microsoft.com/office/drawing/2014/main" id="{5C3CFCBB-20DC-421F-920C-D1E80614D42E}"/>
              </a:ext>
            </a:extLst>
          </p:cNvPr>
          <p:cNvSpPr/>
          <p:nvPr/>
        </p:nvSpPr>
        <p:spPr>
          <a:xfrm>
            <a:off x="10576805" y="3588212"/>
            <a:ext cx="150201" cy="17041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6149" name="Straight Connector 6148">
            <a:extLst>
              <a:ext uri="{FF2B5EF4-FFF2-40B4-BE49-F238E27FC236}">
                <a16:creationId xmlns:a16="http://schemas.microsoft.com/office/drawing/2014/main" id="{8B4F8B42-C16D-6CCC-0926-99CB268C89DE}"/>
              </a:ext>
            </a:extLst>
          </p:cNvPr>
          <p:cNvCxnSpPr>
            <a:cxnSpLocks/>
            <a:stCxn id="6145" idx="4"/>
          </p:cNvCxnSpPr>
          <p:nvPr/>
        </p:nvCxnSpPr>
        <p:spPr>
          <a:xfrm>
            <a:off x="10663230" y="4871228"/>
            <a:ext cx="9350" cy="618479"/>
          </a:xfrm>
          <a:prstGeom prst="line">
            <a:avLst/>
          </a:prstGeom>
        </p:spPr>
        <p:style>
          <a:lnRef idx="3">
            <a:schemeClr val="dk1"/>
          </a:lnRef>
          <a:fillRef idx="0">
            <a:schemeClr val="dk1"/>
          </a:fillRef>
          <a:effectRef idx="2">
            <a:schemeClr val="dk1"/>
          </a:effectRef>
          <a:fontRef idx="minor">
            <a:schemeClr val="tx1"/>
          </a:fontRef>
        </p:style>
      </p:cxnSp>
      <p:sp>
        <p:nvSpPr>
          <p:cNvPr id="6150" name="Oval 6149">
            <a:extLst>
              <a:ext uri="{FF2B5EF4-FFF2-40B4-BE49-F238E27FC236}">
                <a16:creationId xmlns:a16="http://schemas.microsoft.com/office/drawing/2014/main" id="{025D1842-832E-ED44-8D62-3C179C57BFCB}"/>
              </a:ext>
            </a:extLst>
          </p:cNvPr>
          <p:cNvSpPr/>
          <p:nvPr/>
        </p:nvSpPr>
        <p:spPr>
          <a:xfrm>
            <a:off x="10563434" y="2295781"/>
            <a:ext cx="162921" cy="17310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1" name="Oval 6150">
            <a:extLst>
              <a:ext uri="{FF2B5EF4-FFF2-40B4-BE49-F238E27FC236}">
                <a16:creationId xmlns:a16="http://schemas.microsoft.com/office/drawing/2014/main" id="{F079B08B-FF7B-9E01-82ED-A939CF6B1AB2}"/>
              </a:ext>
            </a:extLst>
          </p:cNvPr>
          <p:cNvSpPr/>
          <p:nvPr/>
        </p:nvSpPr>
        <p:spPr>
          <a:xfrm>
            <a:off x="10563434" y="1986442"/>
            <a:ext cx="162921" cy="17310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7" name="TextBox 6156">
            <a:extLst>
              <a:ext uri="{FF2B5EF4-FFF2-40B4-BE49-F238E27FC236}">
                <a16:creationId xmlns:a16="http://schemas.microsoft.com/office/drawing/2014/main" id="{5948DE70-96E0-2BDA-47BB-E89EC3D5C0BB}"/>
              </a:ext>
            </a:extLst>
          </p:cNvPr>
          <p:cNvSpPr txBox="1"/>
          <p:nvPr/>
        </p:nvSpPr>
        <p:spPr>
          <a:xfrm>
            <a:off x="7188734" y="5090813"/>
            <a:ext cx="470526" cy="523220"/>
          </a:xfrm>
          <a:prstGeom prst="rect">
            <a:avLst/>
          </a:prstGeom>
          <a:noFill/>
        </p:spPr>
        <p:txBody>
          <a:bodyPr wrap="square" rtlCol="0">
            <a:spAutoFit/>
          </a:bodyPr>
          <a:lstStyle/>
          <a:p>
            <a:r>
              <a:rPr lang="en-US" sz="2800">
                <a:solidFill>
                  <a:srgbClr val="FF0000"/>
                </a:solidFill>
              </a:rPr>
              <a:t>X</a:t>
            </a:r>
          </a:p>
        </p:txBody>
      </p:sp>
      <p:cxnSp>
        <p:nvCxnSpPr>
          <p:cNvPr id="6159" name="Straight Arrow Connector 6158">
            <a:extLst>
              <a:ext uri="{FF2B5EF4-FFF2-40B4-BE49-F238E27FC236}">
                <a16:creationId xmlns:a16="http://schemas.microsoft.com/office/drawing/2014/main" id="{7B6EEF45-4504-1A9F-8387-F3EED80FE4F8}"/>
              </a:ext>
            </a:extLst>
          </p:cNvPr>
          <p:cNvCxnSpPr>
            <a:cxnSpLocks/>
          </p:cNvCxnSpPr>
          <p:nvPr/>
        </p:nvCxnSpPr>
        <p:spPr>
          <a:xfrm flipH="1" flipV="1">
            <a:off x="7024013" y="5281358"/>
            <a:ext cx="259611" cy="585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171" name="Group 6170">
            <a:extLst>
              <a:ext uri="{FF2B5EF4-FFF2-40B4-BE49-F238E27FC236}">
                <a16:creationId xmlns:a16="http://schemas.microsoft.com/office/drawing/2014/main" id="{E73A3E82-1270-E071-EF30-BC41ECF505E8}"/>
              </a:ext>
            </a:extLst>
          </p:cNvPr>
          <p:cNvGrpSpPr/>
          <p:nvPr/>
        </p:nvGrpSpPr>
        <p:grpSpPr>
          <a:xfrm rot="1128638">
            <a:off x="6535512" y="4074543"/>
            <a:ext cx="467062" cy="169649"/>
            <a:chOff x="8994951" y="3881289"/>
            <a:chExt cx="564087" cy="239408"/>
          </a:xfrm>
        </p:grpSpPr>
        <p:cxnSp>
          <p:nvCxnSpPr>
            <p:cNvPr id="6167" name="Straight Connector 6166">
              <a:extLst>
                <a:ext uri="{FF2B5EF4-FFF2-40B4-BE49-F238E27FC236}">
                  <a16:creationId xmlns:a16="http://schemas.microsoft.com/office/drawing/2014/main" id="{01B249A5-6DDA-F99B-5050-B361E7D655A2}"/>
                </a:ext>
              </a:extLst>
            </p:cNvPr>
            <p:cNvCxnSpPr/>
            <p:nvPr/>
          </p:nvCxnSpPr>
          <p:spPr>
            <a:xfrm flipV="1">
              <a:off x="8994951" y="3928606"/>
              <a:ext cx="191570" cy="192091"/>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cxnSp>
          <p:nvCxnSpPr>
            <p:cNvPr id="6168" name="Straight Connector 6167">
              <a:extLst>
                <a:ext uri="{FF2B5EF4-FFF2-40B4-BE49-F238E27FC236}">
                  <a16:creationId xmlns:a16="http://schemas.microsoft.com/office/drawing/2014/main" id="{071BD63A-A6F1-5A5F-A9DB-CFDED22B4E92}"/>
                </a:ext>
              </a:extLst>
            </p:cNvPr>
            <p:cNvCxnSpPr>
              <a:cxnSpLocks/>
            </p:cNvCxnSpPr>
            <p:nvPr/>
          </p:nvCxnSpPr>
          <p:spPr>
            <a:xfrm>
              <a:off x="9176840" y="3930930"/>
              <a:ext cx="190628" cy="152400"/>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cxnSp>
          <p:nvCxnSpPr>
            <p:cNvPr id="6170" name="Straight Connector 6169">
              <a:extLst>
                <a:ext uri="{FF2B5EF4-FFF2-40B4-BE49-F238E27FC236}">
                  <a16:creationId xmlns:a16="http://schemas.microsoft.com/office/drawing/2014/main" id="{03EF6141-1AB9-0163-EED3-8D5E0D07FF3B}"/>
                </a:ext>
              </a:extLst>
            </p:cNvPr>
            <p:cNvCxnSpPr/>
            <p:nvPr/>
          </p:nvCxnSpPr>
          <p:spPr>
            <a:xfrm flipV="1">
              <a:off x="9367468" y="3881289"/>
              <a:ext cx="191570" cy="192091"/>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grpSp>
      <p:cxnSp>
        <p:nvCxnSpPr>
          <p:cNvPr id="6184" name="Straight Arrow Connector 6183">
            <a:extLst>
              <a:ext uri="{FF2B5EF4-FFF2-40B4-BE49-F238E27FC236}">
                <a16:creationId xmlns:a16="http://schemas.microsoft.com/office/drawing/2014/main" id="{FED7E966-82B5-6A3D-0AEE-F4CE1CC533FF}"/>
              </a:ext>
            </a:extLst>
          </p:cNvPr>
          <p:cNvCxnSpPr>
            <a:cxnSpLocks/>
          </p:cNvCxnSpPr>
          <p:nvPr/>
        </p:nvCxnSpPr>
        <p:spPr>
          <a:xfrm flipV="1">
            <a:off x="6339427" y="1936453"/>
            <a:ext cx="0" cy="20990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86" name="Straight Arrow Connector 6185">
            <a:extLst>
              <a:ext uri="{FF2B5EF4-FFF2-40B4-BE49-F238E27FC236}">
                <a16:creationId xmlns:a16="http://schemas.microsoft.com/office/drawing/2014/main" id="{714B4DDD-2971-3AB5-7C8D-F441A276E05C}"/>
              </a:ext>
            </a:extLst>
          </p:cNvPr>
          <p:cNvCxnSpPr>
            <a:cxnSpLocks/>
          </p:cNvCxnSpPr>
          <p:nvPr/>
        </p:nvCxnSpPr>
        <p:spPr>
          <a:xfrm flipV="1">
            <a:off x="8851862" y="1966762"/>
            <a:ext cx="0" cy="2205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6188" name="Group 6187">
            <a:extLst>
              <a:ext uri="{FF2B5EF4-FFF2-40B4-BE49-F238E27FC236}">
                <a16:creationId xmlns:a16="http://schemas.microsoft.com/office/drawing/2014/main" id="{3F0C7F62-7A22-FAF3-0F7D-72DE43BC07C6}"/>
              </a:ext>
            </a:extLst>
          </p:cNvPr>
          <p:cNvGrpSpPr/>
          <p:nvPr/>
        </p:nvGrpSpPr>
        <p:grpSpPr>
          <a:xfrm rot="1128638">
            <a:off x="8156261" y="3997451"/>
            <a:ext cx="467062" cy="169649"/>
            <a:chOff x="8994951" y="3881289"/>
            <a:chExt cx="564087" cy="239408"/>
          </a:xfrm>
        </p:grpSpPr>
        <p:cxnSp>
          <p:nvCxnSpPr>
            <p:cNvPr id="6189" name="Straight Connector 6188">
              <a:extLst>
                <a:ext uri="{FF2B5EF4-FFF2-40B4-BE49-F238E27FC236}">
                  <a16:creationId xmlns:a16="http://schemas.microsoft.com/office/drawing/2014/main" id="{CE9A13B1-D676-EBCF-4897-3136A3A71B52}"/>
                </a:ext>
              </a:extLst>
            </p:cNvPr>
            <p:cNvCxnSpPr/>
            <p:nvPr/>
          </p:nvCxnSpPr>
          <p:spPr>
            <a:xfrm flipV="1">
              <a:off x="8994951" y="3928606"/>
              <a:ext cx="191570" cy="192091"/>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cxnSp>
          <p:nvCxnSpPr>
            <p:cNvPr id="6190" name="Straight Connector 6189">
              <a:extLst>
                <a:ext uri="{FF2B5EF4-FFF2-40B4-BE49-F238E27FC236}">
                  <a16:creationId xmlns:a16="http://schemas.microsoft.com/office/drawing/2014/main" id="{85111931-8AED-DF12-732B-C5FAC2F7D6F9}"/>
                </a:ext>
              </a:extLst>
            </p:cNvPr>
            <p:cNvCxnSpPr>
              <a:cxnSpLocks/>
            </p:cNvCxnSpPr>
            <p:nvPr/>
          </p:nvCxnSpPr>
          <p:spPr>
            <a:xfrm>
              <a:off x="9176840" y="3930930"/>
              <a:ext cx="190628" cy="152400"/>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cxnSp>
          <p:nvCxnSpPr>
            <p:cNvPr id="6191" name="Straight Connector 6190">
              <a:extLst>
                <a:ext uri="{FF2B5EF4-FFF2-40B4-BE49-F238E27FC236}">
                  <a16:creationId xmlns:a16="http://schemas.microsoft.com/office/drawing/2014/main" id="{B2F23F83-5291-D005-3066-3AB515FB1F53}"/>
                </a:ext>
              </a:extLst>
            </p:cNvPr>
            <p:cNvCxnSpPr/>
            <p:nvPr/>
          </p:nvCxnSpPr>
          <p:spPr>
            <a:xfrm flipV="1">
              <a:off x="9367468" y="3881289"/>
              <a:ext cx="191570" cy="192091"/>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grpSp>
      <p:sp>
        <p:nvSpPr>
          <p:cNvPr id="21" name="Oval 20">
            <a:extLst>
              <a:ext uri="{FF2B5EF4-FFF2-40B4-BE49-F238E27FC236}">
                <a16:creationId xmlns:a16="http://schemas.microsoft.com/office/drawing/2014/main" id="{81C42072-7438-5211-AA51-755AB3CE9272}"/>
              </a:ext>
            </a:extLst>
          </p:cNvPr>
          <p:cNvSpPr/>
          <p:nvPr/>
        </p:nvSpPr>
        <p:spPr>
          <a:xfrm>
            <a:off x="10063080" y="3192978"/>
            <a:ext cx="162921" cy="17310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1318A86-5C4F-7231-3FC3-132B4FD69AFA}"/>
              </a:ext>
            </a:extLst>
          </p:cNvPr>
          <p:cNvSpPr/>
          <p:nvPr/>
        </p:nvSpPr>
        <p:spPr>
          <a:xfrm>
            <a:off x="10063080" y="2883639"/>
            <a:ext cx="162921" cy="17310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5CB4693-3574-5883-C30F-647645706E64}"/>
              </a:ext>
            </a:extLst>
          </p:cNvPr>
          <p:cNvSpPr/>
          <p:nvPr/>
        </p:nvSpPr>
        <p:spPr>
          <a:xfrm>
            <a:off x="10069440" y="3472954"/>
            <a:ext cx="150201" cy="17041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52EE9149-3331-F8EB-CA80-B2C1673E2B40}"/>
              </a:ext>
            </a:extLst>
          </p:cNvPr>
          <p:cNvCxnSpPr/>
          <p:nvPr/>
        </p:nvCxnSpPr>
        <p:spPr>
          <a:xfrm>
            <a:off x="10159910" y="3743739"/>
            <a:ext cx="0" cy="482956"/>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a:extLst>
              <a:ext uri="{FF2B5EF4-FFF2-40B4-BE49-F238E27FC236}">
                <a16:creationId xmlns:a16="http://schemas.microsoft.com/office/drawing/2014/main" id="{41FB495A-B85C-0B82-E970-DA19C2CDEEE3}"/>
              </a:ext>
            </a:extLst>
          </p:cNvPr>
          <p:cNvSpPr txBox="1"/>
          <p:nvPr/>
        </p:nvSpPr>
        <p:spPr>
          <a:xfrm>
            <a:off x="9387963" y="4836727"/>
            <a:ext cx="1108690" cy="1200329"/>
          </a:xfrm>
          <a:prstGeom prst="rect">
            <a:avLst/>
          </a:prstGeom>
          <a:noFill/>
        </p:spPr>
        <p:txBody>
          <a:bodyPr wrap="square" rtlCol="0">
            <a:spAutoFit/>
          </a:bodyPr>
          <a:lstStyle/>
          <a:p>
            <a:r>
              <a:rPr lang="en-US" sz="1200">
                <a:solidFill>
                  <a:srgbClr val="FF0000"/>
                </a:solidFill>
              </a:rPr>
              <a:t>Primary drogue was not cut away prior to reserve system deployment.</a:t>
            </a:r>
          </a:p>
        </p:txBody>
      </p:sp>
      <p:cxnSp>
        <p:nvCxnSpPr>
          <p:cNvPr id="38" name="Straight Arrow Connector 37">
            <a:extLst>
              <a:ext uri="{FF2B5EF4-FFF2-40B4-BE49-F238E27FC236}">
                <a16:creationId xmlns:a16="http://schemas.microsoft.com/office/drawing/2014/main" id="{00084996-4700-D3E5-034F-4610FC0CE126}"/>
              </a:ext>
            </a:extLst>
          </p:cNvPr>
          <p:cNvCxnSpPr>
            <a:cxnSpLocks/>
          </p:cNvCxnSpPr>
          <p:nvPr/>
        </p:nvCxnSpPr>
        <p:spPr>
          <a:xfrm flipV="1">
            <a:off x="10226001" y="4899345"/>
            <a:ext cx="65226" cy="2918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52" name="TextBox 6151">
            <a:extLst>
              <a:ext uri="{FF2B5EF4-FFF2-40B4-BE49-F238E27FC236}">
                <a16:creationId xmlns:a16="http://schemas.microsoft.com/office/drawing/2014/main" id="{5EC5B5DA-0028-18AB-826F-9B517CCF8F3C}"/>
              </a:ext>
            </a:extLst>
          </p:cNvPr>
          <p:cNvSpPr txBox="1"/>
          <p:nvPr/>
        </p:nvSpPr>
        <p:spPr>
          <a:xfrm>
            <a:off x="11076403" y="2862972"/>
            <a:ext cx="1145789" cy="2308324"/>
          </a:xfrm>
          <a:prstGeom prst="rect">
            <a:avLst/>
          </a:prstGeom>
          <a:noFill/>
        </p:spPr>
        <p:txBody>
          <a:bodyPr wrap="square" rtlCol="0">
            <a:spAutoFit/>
          </a:bodyPr>
          <a:lstStyle/>
          <a:p>
            <a:r>
              <a:rPr lang="en-US" sz="1200">
                <a:solidFill>
                  <a:srgbClr val="FF0000"/>
                </a:solidFill>
              </a:rPr>
              <a:t>Reserve system pilots &amp; drogue were deployed and cut away.</a:t>
            </a:r>
          </a:p>
          <a:p>
            <a:endParaRPr lang="en-US" sz="1200">
              <a:solidFill>
                <a:srgbClr val="FF0000"/>
              </a:solidFill>
            </a:endParaRPr>
          </a:p>
          <a:p>
            <a:endParaRPr lang="en-US" sz="1200">
              <a:solidFill>
                <a:srgbClr val="FF0000"/>
              </a:solidFill>
            </a:endParaRPr>
          </a:p>
          <a:p>
            <a:endParaRPr lang="en-US" sz="1200">
              <a:solidFill>
                <a:srgbClr val="FF0000"/>
              </a:solidFill>
            </a:endParaRPr>
          </a:p>
          <a:p>
            <a:r>
              <a:rPr lang="en-US" sz="1200">
                <a:solidFill>
                  <a:srgbClr val="FF0000"/>
                </a:solidFill>
              </a:rPr>
              <a:t>Reserve main deployed and entangled with the primary drogue.</a:t>
            </a:r>
          </a:p>
        </p:txBody>
      </p:sp>
      <p:sp>
        <p:nvSpPr>
          <p:cNvPr id="6" name="TextBox 5">
            <a:extLst>
              <a:ext uri="{FF2B5EF4-FFF2-40B4-BE49-F238E27FC236}">
                <a16:creationId xmlns:a16="http://schemas.microsoft.com/office/drawing/2014/main" id="{86E2F3C4-D6EA-410A-A46B-DFD558786AF5}"/>
              </a:ext>
            </a:extLst>
          </p:cNvPr>
          <p:cNvSpPr txBox="1"/>
          <p:nvPr/>
        </p:nvSpPr>
        <p:spPr>
          <a:xfrm>
            <a:off x="9329476" y="1054600"/>
            <a:ext cx="2686209" cy="276999"/>
          </a:xfrm>
          <a:prstGeom prst="rect">
            <a:avLst/>
          </a:prstGeom>
          <a:solidFill>
            <a:schemeClr val="accent1">
              <a:lumMod val="60000"/>
              <a:lumOff val="40000"/>
            </a:schemeClr>
          </a:solidFill>
        </p:spPr>
        <p:txBody>
          <a:bodyPr wrap="square" rtlCol="0">
            <a:spAutoFit/>
          </a:bodyPr>
          <a:lstStyle/>
          <a:p>
            <a:pPr algn="ctr"/>
            <a:r>
              <a:rPr lang="en-US" sz="1200" i="1"/>
              <a:t>Educated guess of Soyuz-1 architecture</a:t>
            </a:r>
          </a:p>
        </p:txBody>
      </p:sp>
      <p:sp>
        <p:nvSpPr>
          <p:cNvPr id="16" name="Block Arc 15">
            <a:extLst>
              <a:ext uri="{FF2B5EF4-FFF2-40B4-BE49-F238E27FC236}">
                <a16:creationId xmlns:a16="http://schemas.microsoft.com/office/drawing/2014/main" id="{8C196310-1032-FEC1-A20E-A9D5B9E2AF78}"/>
              </a:ext>
            </a:extLst>
          </p:cNvPr>
          <p:cNvSpPr/>
          <p:nvPr/>
        </p:nvSpPr>
        <p:spPr>
          <a:xfrm>
            <a:off x="6580435" y="1784459"/>
            <a:ext cx="296296" cy="128750"/>
          </a:xfrm>
          <a:prstGeom prst="blockArc">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Block Arc 17">
            <a:extLst>
              <a:ext uri="{FF2B5EF4-FFF2-40B4-BE49-F238E27FC236}">
                <a16:creationId xmlns:a16="http://schemas.microsoft.com/office/drawing/2014/main" id="{A4A75C45-1F8B-3D3E-202B-9B2C012B9106}"/>
              </a:ext>
            </a:extLst>
          </p:cNvPr>
          <p:cNvSpPr/>
          <p:nvPr/>
        </p:nvSpPr>
        <p:spPr>
          <a:xfrm>
            <a:off x="8224781" y="1809767"/>
            <a:ext cx="296296" cy="128750"/>
          </a:xfrm>
          <a:prstGeom prst="blockArc">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Block Arc 18">
            <a:extLst>
              <a:ext uri="{FF2B5EF4-FFF2-40B4-BE49-F238E27FC236}">
                <a16:creationId xmlns:a16="http://schemas.microsoft.com/office/drawing/2014/main" id="{C10407B3-7AFD-024B-B90E-16F6D02BA5E6}"/>
              </a:ext>
            </a:extLst>
          </p:cNvPr>
          <p:cNvSpPr/>
          <p:nvPr/>
        </p:nvSpPr>
        <p:spPr>
          <a:xfrm>
            <a:off x="10483177" y="1820633"/>
            <a:ext cx="296296" cy="128750"/>
          </a:xfrm>
          <a:prstGeom prst="blockArc">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0" name="Group 19">
            <a:extLst>
              <a:ext uri="{FF2B5EF4-FFF2-40B4-BE49-F238E27FC236}">
                <a16:creationId xmlns:a16="http://schemas.microsoft.com/office/drawing/2014/main" id="{BB8BE510-64D1-7197-11E0-6D16D55A5702}"/>
              </a:ext>
            </a:extLst>
          </p:cNvPr>
          <p:cNvGrpSpPr/>
          <p:nvPr/>
        </p:nvGrpSpPr>
        <p:grpSpPr>
          <a:xfrm rot="1128638">
            <a:off x="9910992" y="3943747"/>
            <a:ext cx="467061" cy="169649"/>
            <a:chOff x="8994951" y="3881289"/>
            <a:chExt cx="564087" cy="239408"/>
          </a:xfrm>
        </p:grpSpPr>
        <p:cxnSp>
          <p:nvCxnSpPr>
            <p:cNvPr id="25" name="Straight Connector 24">
              <a:extLst>
                <a:ext uri="{FF2B5EF4-FFF2-40B4-BE49-F238E27FC236}">
                  <a16:creationId xmlns:a16="http://schemas.microsoft.com/office/drawing/2014/main" id="{492A946D-596D-2109-6E46-7D7980E3B314}"/>
                </a:ext>
              </a:extLst>
            </p:cNvPr>
            <p:cNvCxnSpPr/>
            <p:nvPr/>
          </p:nvCxnSpPr>
          <p:spPr>
            <a:xfrm flipV="1">
              <a:off x="8994951" y="3928606"/>
              <a:ext cx="191570" cy="192091"/>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cxnSp>
          <p:nvCxnSpPr>
            <p:cNvPr id="29" name="Straight Connector 28">
              <a:extLst>
                <a:ext uri="{FF2B5EF4-FFF2-40B4-BE49-F238E27FC236}">
                  <a16:creationId xmlns:a16="http://schemas.microsoft.com/office/drawing/2014/main" id="{86E9A894-D065-1C4C-B791-2BF73EBCF1B6}"/>
                </a:ext>
              </a:extLst>
            </p:cNvPr>
            <p:cNvCxnSpPr>
              <a:cxnSpLocks/>
            </p:cNvCxnSpPr>
            <p:nvPr/>
          </p:nvCxnSpPr>
          <p:spPr>
            <a:xfrm>
              <a:off x="9176840" y="3930930"/>
              <a:ext cx="190628" cy="152400"/>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AE67158F-536D-F9CA-D74A-C6FBAC363C53}"/>
                </a:ext>
              </a:extLst>
            </p:cNvPr>
            <p:cNvCxnSpPr/>
            <p:nvPr/>
          </p:nvCxnSpPr>
          <p:spPr>
            <a:xfrm flipV="1">
              <a:off x="9367468" y="3881289"/>
              <a:ext cx="191570" cy="192091"/>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grpSp>
      <p:grpSp>
        <p:nvGrpSpPr>
          <p:cNvPr id="31" name="Group 30">
            <a:extLst>
              <a:ext uri="{FF2B5EF4-FFF2-40B4-BE49-F238E27FC236}">
                <a16:creationId xmlns:a16="http://schemas.microsoft.com/office/drawing/2014/main" id="{02A72A3C-B1FC-3211-9560-16F33B72FACC}"/>
              </a:ext>
            </a:extLst>
          </p:cNvPr>
          <p:cNvGrpSpPr/>
          <p:nvPr/>
        </p:nvGrpSpPr>
        <p:grpSpPr>
          <a:xfrm rot="1128638">
            <a:off x="10459409" y="3958541"/>
            <a:ext cx="467061" cy="169649"/>
            <a:chOff x="8994951" y="3881289"/>
            <a:chExt cx="564087" cy="239408"/>
          </a:xfrm>
        </p:grpSpPr>
        <p:cxnSp>
          <p:nvCxnSpPr>
            <p:cNvPr id="40" name="Straight Connector 39">
              <a:extLst>
                <a:ext uri="{FF2B5EF4-FFF2-40B4-BE49-F238E27FC236}">
                  <a16:creationId xmlns:a16="http://schemas.microsoft.com/office/drawing/2014/main" id="{8106CE09-644E-3DA0-4B2A-757109D80C3D}"/>
                </a:ext>
              </a:extLst>
            </p:cNvPr>
            <p:cNvCxnSpPr/>
            <p:nvPr/>
          </p:nvCxnSpPr>
          <p:spPr>
            <a:xfrm flipV="1">
              <a:off x="8994951" y="3928606"/>
              <a:ext cx="191570" cy="192091"/>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cxnSp>
          <p:nvCxnSpPr>
            <p:cNvPr id="55" name="Straight Connector 54">
              <a:extLst>
                <a:ext uri="{FF2B5EF4-FFF2-40B4-BE49-F238E27FC236}">
                  <a16:creationId xmlns:a16="http://schemas.microsoft.com/office/drawing/2014/main" id="{86079D87-8762-C027-6783-5FEFE2266BE2}"/>
                </a:ext>
              </a:extLst>
            </p:cNvPr>
            <p:cNvCxnSpPr>
              <a:cxnSpLocks/>
            </p:cNvCxnSpPr>
            <p:nvPr/>
          </p:nvCxnSpPr>
          <p:spPr>
            <a:xfrm>
              <a:off x="9176840" y="3930930"/>
              <a:ext cx="190628" cy="152400"/>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cxnSp>
          <p:nvCxnSpPr>
            <p:cNvPr id="57" name="Straight Connector 56">
              <a:extLst>
                <a:ext uri="{FF2B5EF4-FFF2-40B4-BE49-F238E27FC236}">
                  <a16:creationId xmlns:a16="http://schemas.microsoft.com/office/drawing/2014/main" id="{E58EE308-D39D-91A5-5588-0FF2276000B1}"/>
                </a:ext>
              </a:extLst>
            </p:cNvPr>
            <p:cNvCxnSpPr/>
            <p:nvPr/>
          </p:nvCxnSpPr>
          <p:spPr>
            <a:xfrm flipV="1">
              <a:off x="9367468" y="3881289"/>
              <a:ext cx="191570" cy="192091"/>
            </a:xfrm>
            <a:prstGeom prst="line">
              <a:avLst/>
            </a:prstGeom>
            <a:ln>
              <a:solidFill>
                <a:srgbClr val="FF6699"/>
              </a:solidFill>
            </a:ln>
          </p:spPr>
          <p:style>
            <a:lnRef idx="2">
              <a:schemeClr val="dk1"/>
            </a:lnRef>
            <a:fillRef idx="0">
              <a:schemeClr val="dk1"/>
            </a:fillRef>
            <a:effectRef idx="1">
              <a:schemeClr val="dk1"/>
            </a:effectRef>
            <a:fontRef idx="minor">
              <a:schemeClr val="tx1"/>
            </a:fontRef>
          </p:style>
        </p:cxnSp>
      </p:grpSp>
      <p:sp>
        <p:nvSpPr>
          <p:cNvPr id="6153" name="Trapezoid 6152">
            <a:extLst>
              <a:ext uri="{FF2B5EF4-FFF2-40B4-BE49-F238E27FC236}">
                <a16:creationId xmlns:a16="http://schemas.microsoft.com/office/drawing/2014/main" id="{14965F29-68EC-67EA-A34C-077D954BB1AD}"/>
              </a:ext>
            </a:extLst>
          </p:cNvPr>
          <p:cNvSpPr/>
          <p:nvPr/>
        </p:nvSpPr>
        <p:spPr>
          <a:xfrm rot="1105018">
            <a:off x="7986963" y="5616084"/>
            <a:ext cx="914400" cy="705501"/>
          </a:xfrm>
          <a:prstGeom prst="trapezoid">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rapezoid 55">
            <a:extLst>
              <a:ext uri="{FF2B5EF4-FFF2-40B4-BE49-F238E27FC236}">
                <a16:creationId xmlns:a16="http://schemas.microsoft.com/office/drawing/2014/main" id="{8D28AC1C-EBFD-9963-CD6F-CEDC59D20AC8}"/>
              </a:ext>
            </a:extLst>
          </p:cNvPr>
          <p:cNvSpPr/>
          <p:nvPr/>
        </p:nvSpPr>
        <p:spPr>
          <a:xfrm rot="1045896">
            <a:off x="10421193" y="5468300"/>
            <a:ext cx="914400" cy="705501"/>
          </a:xfrm>
          <a:prstGeom prst="trapezoid">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9A0BC52-4768-F979-F03B-AF84096867C8}"/>
              </a:ext>
            </a:extLst>
          </p:cNvPr>
          <p:cNvSpPr txBox="1"/>
          <p:nvPr/>
        </p:nvSpPr>
        <p:spPr>
          <a:xfrm>
            <a:off x="7215097" y="2480450"/>
            <a:ext cx="860288" cy="307777"/>
          </a:xfrm>
          <a:prstGeom prst="rect">
            <a:avLst/>
          </a:prstGeom>
          <a:noFill/>
        </p:spPr>
        <p:txBody>
          <a:bodyPr wrap="square" rtlCol="0">
            <a:spAutoFit/>
          </a:bodyPr>
          <a:lstStyle/>
          <a:p>
            <a:pPr algn="ctr"/>
            <a:r>
              <a:rPr lang="en-US" sz="1400" b="1"/>
              <a:t>D-bag</a:t>
            </a:r>
          </a:p>
        </p:txBody>
      </p:sp>
      <p:sp>
        <p:nvSpPr>
          <p:cNvPr id="14" name="TextBox 13">
            <a:extLst>
              <a:ext uri="{FF2B5EF4-FFF2-40B4-BE49-F238E27FC236}">
                <a16:creationId xmlns:a16="http://schemas.microsoft.com/office/drawing/2014/main" id="{0468E497-933E-60AF-4B97-C4150C5FD38E}"/>
              </a:ext>
            </a:extLst>
          </p:cNvPr>
          <p:cNvSpPr txBox="1"/>
          <p:nvPr/>
        </p:nvSpPr>
        <p:spPr>
          <a:xfrm>
            <a:off x="7106820" y="1694845"/>
            <a:ext cx="1011639" cy="307777"/>
          </a:xfrm>
          <a:prstGeom prst="rect">
            <a:avLst/>
          </a:prstGeom>
          <a:noFill/>
        </p:spPr>
        <p:txBody>
          <a:bodyPr wrap="square" rtlCol="0">
            <a:spAutoFit/>
          </a:bodyPr>
          <a:lstStyle/>
          <a:p>
            <a:pPr algn="ctr"/>
            <a:r>
              <a:rPr lang="en-US" sz="1400" b="1"/>
              <a:t>Hard Cover</a:t>
            </a:r>
          </a:p>
        </p:txBody>
      </p:sp>
      <p:sp>
        <p:nvSpPr>
          <p:cNvPr id="41" name="TextBox 40">
            <a:extLst>
              <a:ext uri="{FF2B5EF4-FFF2-40B4-BE49-F238E27FC236}">
                <a16:creationId xmlns:a16="http://schemas.microsoft.com/office/drawing/2014/main" id="{C182C754-D848-7684-511F-8E21FFF12FFA}"/>
              </a:ext>
            </a:extLst>
          </p:cNvPr>
          <p:cNvSpPr txBox="1"/>
          <p:nvPr/>
        </p:nvSpPr>
        <p:spPr>
          <a:xfrm>
            <a:off x="7211455" y="3513592"/>
            <a:ext cx="860288" cy="307777"/>
          </a:xfrm>
          <a:prstGeom prst="rect">
            <a:avLst/>
          </a:prstGeom>
          <a:noFill/>
        </p:spPr>
        <p:txBody>
          <a:bodyPr wrap="square" rtlCol="0">
            <a:spAutoFit/>
          </a:bodyPr>
          <a:lstStyle/>
          <a:p>
            <a:pPr algn="ctr"/>
            <a:r>
              <a:rPr lang="en-US" sz="1400" b="1"/>
              <a:t>D-bag</a:t>
            </a:r>
          </a:p>
        </p:txBody>
      </p:sp>
      <p:sp>
        <p:nvSpPr>
          <p:cNvPr id="58" name="Oval 57">
            <a:extLst>
              <a:ext uri="{FF2B5EF4-FFF2-40B4-BE49-F238E27FC236}">
                <a16:creationId xmlns:a16="http://schemas.microsoft.com/office/drawing/2014/main" id="{1D8136CE-1F3A-0B27-B37E-75B89520B97A}"/>
              </a:ext>
            </a:extLst>
          </p:cNvPr>
          <p:cNvSpPr/>
          <p:nvPr/>
        </p:nvSpPr>
        <p:spPr>
          <a:xfrm rot="1898868">
            <a:off x="6666998" y="5973646"/>
            <a:ext cx="187010" cy="40507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401D3900-2748-78AD-146C-26DDB33B59D9}"/>
              </a:ext>
            </a:extLst>
          </p:cNvPr>
          <p:cNvSpPr/>
          <p:nvPr/>
        </p:nvSpPr>
        <p:spPr>
          <a:xfrm rot="244307">
            <a:off x="8575622" y="5832087"/>
            <a:ext cx="187010" cy="40507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8" name="TextBox 6147">
            <a:extLst>
              <a:ext uri="{FF2B5EF4-FFF2-40B4-BE49-F238E27FC236}">
                <a16:creationId xmlns:a16="http://schemas.microsoft.com/office/drawing/2014/main" id="{4E9B74E9-65D1-AA2A-192C-68AC44875D7F}"/>
              </a:ext>
            </a:extLst>
          </p:cNvPr>
          <p:cNvSpPr txBox="1"/>
          <p:nvPr/>
        </p:nvSpPr>
        <p:spPr>
          <a:xfrm>
            <a:off x="7182237" y="6187603"/>
            <a:ext cx="1297773" cy="523220"/>
          </a:xfrm>
          <a:prstGeom prst="rect">
            <a:avLst/>
          </a:prstGeom>
          <a:noFill/>
        </p:spPr>
        <p:txBody>
          <a:bodyPr wrap="square" rtlCol="0">
            <a:spAutoFit/>
          </a:bodyPr>
          <a:lstStyle/>
          <a:p>
            <a:pPr algn="ctr"/>
            <a:r>
              <a:rPr lang="en-US" sz="1400" b="1"/>
              <a:t>Parachute Compartment</a:t>
            </a:r>
          </a:p>
        </p:txBody>
      </p:sp>
      <p:sp>
        <p:nvSpPr>
          <p:cNvPr id="6154" name="TextBox 6153">
            <a:extLst>
              <a:ext uri="{FF2B5EF4-FFF2-40B4-BE49-F238E27FC236}">
                <a16:creationId xmlns:a16="http://schemas.microsoft.com/office/drawing/2014/main" id="{B86F9867-0287-E184-70A8-7200CD4956DC}"/>
              </a:ext>
            </a:extLst>
          </p:cNvPr>
          <p:cNvSpPr txBox="1"/>
          <p:nvPr/>
        </p:nvSpPr>
        <p:spPr>
          <a:xfrm>
            <a:off x="5249809" y="1745814"/>
            <a:ext cx="1011639" cy="307777"/>
          </a:xfrm>
          <a:prstGeom prst="rect">
            <a:avLst/>
          </a:prstGeom>
          <a:noFill/>
        </p:spPr>
        <p:txBody>
          <a:bodyPr wrap="square" rtlCol="0">
            <a:spAutoFit/>
          </a:bodyPr>
          <a:lstStyle/>
          <a:p>
            <a:pPr algn="ctr"/>
            <a:r>
              <a:rPr lang="en-US" sz="1400" b="1"/>
              <a:t>Step 1</a:t>
            </a:r>
          </a:p>
        </p:txBody>
      </p:sp>
      <p:sp>
        <p:nvSpPr>
          <p:cNvPr id="6155" name="TextBox 6154">
            <a:extLst>
              <a:ext uri="{FF2B5EF4-FFF2-40B4-BE49-F238E27FC236}">
                <a16:creationId xmlns:a16="http://schemas.microsoft.com/office/drawing/2014/main" id="{0D0F28AE-074D-AB45-3120-D3D0422EF142}"/>
              </a:ext>
            </a:extLst>
          </p:cNvPr>
          <p:cNvSpPr txBox="1"/>
          <p:nvPr/>
        </p:nvSpPr>
        <p:spPr>
          <a:xfrm>
            <a:off x="5249809" y="2074557"/>
            <a:ext cx="1011639" cy="307777"/>
          </a:xfrm>
          <a:prstGeom prst="rect">
            <a:avLst/>
          </a:prstGeom>
          <a:noFill/>
        </p:spPr>
        <p:txBody>
          <a:bodyPr wrap="square" rtlCol="0">
            <a:spAutoFit/>
          </a:bodyPr>
          <a:lstStyle/>
          <a:p>
            <a:pPr algn="ctr"/>
            <a:r>
              <a:rPr lang="en-US" sz="1400" b="1"/>
              <a:t>Step 2</a:t>
            </a:r>
          </a:p>
        </p:txBody>
      </p:sp>
      <p:sp>
        <p:nvSpPr>
          <p:cNvPr id="6156" name="TextBox 6155">
            <a:extLst>
              <a:ext uri="{FF2B5EF4-FFF2-40B4-BE49-F238E27FC236}">
                <a16:creationId xmlns:a16="http://schemas.microsoft.com/office/drawing/2014/main" id="{6CEFA530-FA5E-46D3-4C27-C8A0DA2929B3}"/>
              </a:ext>
            </a:extLst>
          </p:cNvPr>
          <p:cNvSpPr txBox="1"/>
          <p:nvPr/>
        </p:nvSpPr>
        <p:spPr>
          <a:xfrm>
            <a:off x="5249809" y="3186807"/>
            <a:ext cx="1011639" cy="307777"/>
          </a:xfrm>
          <a:prstGeom prst="rect">
            <a:avLst/>
          </a:prstGeom>
          <a:noFill/>
        </p:spPr>
        <p:txBody>
          <a:bodyPr wrap="square" rtlCol="0">
            <a:spAutoFit/>
          </a:bodyPr>
          <a:lstStyle/>
          <a:p>
            <a:pPr algn="ctr"/>
            <a:r>
              <a:rPr lang="en-US" sz="1400" b="1"/>
              <a:t>Step 3</a:t>
            </a:r>
          </a:p>
        </p:txBody>
      </p:sp>
      <p:sp>
        <p:nvSpPr>
          <p:cNvPr id="6158" name="TextBox 6157">
            <a:extLst>
              <a:ext uri="{FF2B5EF4-FFF2-40B4-BE49-F238E27FC236}">
                <a16:creationId xmlns:a16="http://schemas.microsoft.com/office/drawing/2014/main" id="{0E2618C0-7D24-2726-BFB3-858FDAF9368F}"/>
              </a:ext>
            </a:extLst>
          </p:cNvPr>
          <p:cNvSpPr txBox="1"/>
          <p:nvPr/>
        </p:nvSpPr>
        <p:spPr>
          <a:xfrm>
            <a:off x="5249809" y="4411973"/>
            <a:ext cx="1011639" cy="307777"/>
          </a:xfrm>
          <a:prstGeom prst="rect">
            <a:avLst/>
          </a:prstGeom>
          <a:noFill/>
        </p:spPr>
        <p:txBody>
          <a:bodyPr wrap="square" rtlCol="0">
            <a:spAutoFit/>
          </a:bodyPr>
          <a:lstStyle/>
          <a:p>
            <a:pPr algn="ctr"/>
            <a:r>
              <a:rPr lang="en-US" sz="1400" b="1"/>
              <a:t>Step 4</a:t>
            </a:r>
          </a:p>
        </p:txBody>
      </p:sp>
      <p:sp>
        <p:nvSpPr>
          <p:cNvPr id="6160" name="Slide Number Placeholder 3">
            <a:extLst>
              <a:ext uri="{FF2B5EF4-FFF2-40B4-BE49-F238E27FC236}">
                <a16:creationId xmlns:a16="http://schemas.microsoft.com/office/drawing/2014/main" id="{D0201697-2818-A525-D82B-4F5367DC2AF2}"/>
              </a:ext>
            </a:extLst>
          </p:cNvPr>
          <p:cNvSpPr txBox="1">
            <a:spLocks/>
          </p:cNvSpPr>
          <p:nvPr/>
        </p:nvSpPr>
        <p:spPr>
          <a:xfrm>
            <a:off x="11471022" y="6547798"/>
            <a:ext cx="616471" cy="2742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lumMod val="65000"/>
                    <a:lumOff val="35000"/>
                  </a:schemeClr>
                </a:solidFill>
                <a:latin typeface="Helvetica"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F2118D-A24B-4968-9CCE-0FD4EFBE3DE8}" type="slidenum">
              <a:rPr lang="en-US" smtClean="0"/>
              <a:pPr/>
              <a:t>8</a:t>
            </a:fld>
            <a:endParaRPr lang="en-US"/>
          </a:p>
        </p:txBody>
      </p:sp>
      <p:sp>
        <p:nvSpPr>
          <p:cNvPr id="6161" name="Slide Number Placeholder 6160">
            <a:extLst>
              <a:ext uri="{FF2B5EF4-FFF2-40B4-BE49-F238E27FC236}">
                <a16:creationId xmlns:a16="http://schemas.microsoft.com/office/drawing/2014/main" id="{BAD57848-D28F-A37C-BBC4-C5FA3D1360BD}"/>
              </a:ext>
            </a:extLst>
          </p:cNvPr>
          <p:cNvSpPr>
            <a:spLocks noGrp="1"/>
          </p:cNvSpPr>
          <p:nvPr>
            <p:ph type="sldNum" sz="quarter" idx="4"/>
          </p:nvPr>
        </p:nvSpPr>
        <p:spPr/>
        <p:txBody>
          <a:bodyPr/>
          <a:lstStyle/>
          <a:p>
            <a:fld id="{15F2118D-A24B-4968-9CCE-0FD4EFBE3DE8}" type="slidenum">
              <a:rPr lang="en-US" smtClean="0"/>
              <a:pPr/>
              <a:t>8</a:t>
            </a:fld>
            <a:endParaRPr lang="en-US"/>
          </a:p>
        </p:txBody>
      </p:sp>
    </p:spTree>
    <p:extLst>
      <p:ext uri="{BB962C8B-B14F-4D97-AF65-F5344CB8AC3E}">
        <p14:creationId xmlns:p14="http://schemas.microsoft.com/office/powerpoint/2010/main" val="2953367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81" name="ScreenRecording_02-12-2026 14-45-30_1">
            <a:hlinkClick r:id="" action="ppaction://media"/>
            <a:extLst>
              <a:ext uri="{FF2B5EF4-FFF2-40B4-BE49-F238E27FC236}">
                <a16:creationId xmlns:a16="http://schemas.microsoft.com/office/drawing/2014/main" id="{2154D5BC-058F-FACF-61A6-705826521E2A}"/>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111" b="547"/>
          <a:stretch/>
        </p:blipFill>
        <p:spPr>
          <a:xfrm>
            <a:off x="7171120" y="1152172"/>
            <a:ext cx="2122804" cy="1611945"/>
          </a:xfrm>
          <a:prstGeom prst="rect">
            <a:avLst/>
          </a:prstGeom>
        </p:spPr>
      </p:pic>
      <p:cxnSp>
        <p:nvCxnSpPr>
          <p:cNvPr id="11294" name="Straight Connector 11293">
            <a:extLst>
              <a:ext uri="{FF2B5EF4-FFF2-40B4-BE49-F238E27FC236}">
                <a16:creationId xmlns:a16="http://schemas.microsoft.com/office/drawing/2014/main" id="{ED67E620-8EF3-AE9E-BC07-9ADC7049FF91}"/>
              </a:ext>
            </a:extLst>
          </p:cNvPr>
          <p:cNvCxnSpPr>
            <a:cxnSpLocks/>
          </p:cNvCxnSpPr>
          <p:nvPr/>
        </p:nvCxnSpPr>
        <p:spPr>
          <a:xfrm>
            <a:off x="7139739" y="4303550"/>
            <a:ext cx="0" cy="312982"/>
          </a:xfrm>
          <a:prstGeom prst="line">
            <a:avLst/>
          </a:prstGeom>
          <a:ln w="19050"/>
        </p:spPr>
        <p:style>
          <a:lnRef idx="1">
            <a:schemeClr val="dk1"/>
          </a:lnRef>
          <a:fillRef idx="0">
            <a:schemeClr val="dk1"/>
          </a:fillRef>
          <a:effectRef idx="0">
            <a:schemeClr val="dk1"/>
          </a:effectRef>
          <a:fontRef idx="minor">
            <a:schemeClr val="tx1"/>
          </a:fontRef>
        </p:style>
      </p:cxnSp>
      <p:pic>
        <p:nvPicPr>
          <p:cNvPr id="11270" name="Picture 11269">
            <a:extLst>
              <a:ext uri="{FF2B5EF4-FFF2-40B4-BE49-F238E27FC236}">
                <a16:creationId xmlns:a16="http://schemas.microsoft.com/office/drawing/2014/main" id="{61962E4E-E0B5-FE47-8C39-96C994993C11}"/>
              </a:ext>
            </a:extLst>
          </p:cNvPr>
          <p:cNvPicPr>
            <a:picLocks noChangeAspect="1"/>
          </p:cNvPicPr>
          <p:nvPr/>
        </p:nvPicPr>
        <p:blipFill>
          <a:blip r:embed="rId6"/>
          <a:srcRect l="39795" t="17199" r="30909" b="57144"/>
          <a:stretch/>
        </p:blipFill>
        <p:spPr>
          <a:xfrm>
            <a:off x="8329892" y="3802240"/>
            <a:ext cx="1732574" cy="853492"/>
          </a:xfrm>
          <a:prstGeom prst="rect">
            <a:avLst/>
          </a:prstGeom>
        </p:spPr>
      </p:pic>
      <p:pic>
        <p:nvPicPr>
          <p:cNvPr id="11273" name="Picture 11272">
            <a:extLst>
              <a:ext uri="{FF2B5EF4-FFF2-40B4-BE49-F238E27FC236}">
                <a16:creationId xmlns:a16="http://schemas.microsoft.com/office/drawing/2014/main" id="{DEEF52D9-A9DC-DE6E-3DCE-A374EA16E6FE}"/>
              </a:ext>
            </a:extLst>
          </p:cNvPr>
          <p:cNvPicPr>
            <a:picLocks noChangeAspect="1"/>
          </p:cNvPicPr>
          <p:nvPr/>
        </p:nvPicPr>
        <p:blipFill>
          <a:blip r:embed="rId7"/>
          <a:srcRect l="23075" t="30628" r="54595" b="48886"/>
          <a:stretch/>
        </p:blipFill>
        <p:spPr>
          <a:xfrm>
            <a:off x="9919594" y="3959692"/>
            <a:ext cx="1424260" cy="734974"/>
          </a:xfrm>
          <a:prstGeom prst="rect">
            <a:avLst/>
          </a:prstGeom>
        </p:spPr>
      </p:pic>
      <p:grpSp>
        <p:nvGrpSpPr>
          <p:cNvPr id="56" name="Group 55">
            <a:extLst>
              <a:ext uri="{FF2B5EF4-FFF2-40B4-BE49-F238E27FC236}">
                <a16:creationId xmlns:a16="http://schemas.microsoft.com/office/drawing/2014/main" id="{71D10DC9-1733-35FD-8D54-E1FFBEBD941E}"/>
              </a:ext>
            </a:extLst>
          </p:cNvPr>
          <p:cNvGrpSpPr/>
          <p:nvPr/>
        </p:nvGrpSpPr>
        <p:grpSpPr>
          <a:xfrm rot="770735">
            <a:off x="6085217" y="2211697"/>
            <a:ext cx="659603" cy="943012"/>
            <a:chOff x="3109476" y="1217449"/>
            <a:chExt cx="659603" cy="943012"/>
          </a:xfrm>
        </p:grpSpPr>
        <p:cxnSp>
          <p:nvCxnSpPr>
            <p:cNvPr id="57" name="Straight Connector 56">
              <a:extLst>
                <a:ext uri="{FF2B5EF4-FFF2-40B4-BE49-F238E27FC236}">
                  <a16:creationId xmlns:a16="http://schemas.microsoft.com/office/drawing/2014/main" id="{0E0B3291-8FF1-47DA-A533-36501F7CF7A3}"/>
                </a:ext>
              </a:extLst>
            </p:cNvPr>
            <p:cNvCxnSpPr/>
            <p:nvPr/>
          </p:nvCxnSpPr>
          <p:spPr bwMode="auto">
            <a:xfrm rot="21162542">
              <a:off x="3648082" y="1834079"/>
              <a:ext cx="120997" cy="326382"/>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58" name="Straight Connector 57">
              <a:extLst>
                <a:ext uri="{FF2B5EF4-FFF2-40B4-BE49-F238E27FC236}">
                  <a16:creationId xmlns:a16="http://schemas.microsoft.com/office/drawing/2014/main" id="{64BA635A-55F3-E817-8E58-6D83FD348BE9}"/>
                </a:ext>
              </a:extLst>
            </p:cNvPr>
            <p:cNvCxnSpPr/>
            <p:nvPr/>
          </p:nvCxnSpPr>
          <p:spPr bwMode="auto">
            <a:xfrm rot="21162542">
              <a:off x="3257675" y="1563796"/>
              <a:ext cx="353213" cy="30159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61" name="Straight Connector 60">
              <a:extLst>
                <a:ext uri="{FF2B5EF4-FFF2-40B4-BE49-F238E27FC236}">
                  <a16:creationId xmlns:a16="http://schemas.microsoft.com/office/drawing/2014/main" id="{C89DAD89-B33E-0823-982F-6719334DF3A3}"/>
                </a:ext>
              </a:extLst>
            </p:cNvPr>
            <p:cNvCxnSpPr>
              <a:cxnSpLocks/>
            </p:cNvCxnSpPr>
            <p:nvPr/>
          </p:nvCxnSpPr>
          <p:spPr bwMode="auto">
            <a:xfrm>
              <a:off x="3526073" y="1350437"/>
              <a:ext cx="102524" cy="49132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264" name="Straight Connector 11263">
              <a:extLst>
                <a:ext uri="{FF2B5EF4-FFF2-40B4-BE49-F238E27FC236}">
                  <a16:creationId xmlns:a16="http://schemas.microsoft.com/office/drawing/2014/main" id="{EF8BC629-4952-ED8C-FDFC-028F435FADF6}"/>
                </a:ext>
              </a:extLst>
            </p:cNvPr>
            <p:cNvCxnSpPr/>
            <p:nvPr/>
          </p:nvCxnSpPr>
          <p:spPr bwMode="auto">
            <a:xfrm rot="21162542">
              <a:off x="3588032" y="1310563"/>
              <a:ext cx="6722" cy="53378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265" name="Straight Connector 11264">
              <a:extLst>
                <a:ext uri="{FF2B5EF4-FFF2-40B4-BE49-F238E27FC236}">
                  <a16:creationId xmlns:a16="http://schemas.microsoft.com/office/drawing/2014/main" id="{1378391D-9206-5280-1EFE-9E416C541030}"/>
                </a:ext>
              </a:extLst>
            </p:cNvPr>
            <p:cNvCxnSpPr/>
            <p:nvPr/>
          </p:nvCxnSpPr>
          <p:spPr bwMode="auto">
            <a:xfrm rot="21162542">
              <a:off x="3556498" y="1337361"/>
              <a:ext cx="40332" cy="514775"/>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266" name="Straight Connector 11265">
              <a:extLst>
                <a:ext uri="{FF2B5EF4-FFF2-40B4-BE49-F238E27FC236}">
                  <a16:creationId xmlns:a16="http://schemas.microsoft.com/office/drawing/2014/main" id="{27FE204C-85EB-80BD-AD8A-623CEBCC0C81}"/>
                </a:ext>
              </a:extLst>
            </p:cNvPr>
            <p:cNvCxnSpPr/>
            <p:nvPr/>
          </p:nvCxnSpPr>
          <p:spPr bwMode="auto">
            <a:xfrm rot="21162542">
              <a:off x="3521690" y="1356930"/>
              <a:ext cx="76387" cy="49742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267" name="Straight Connector 11266">
              <a:extLst>
                <a:ext uri="{FF2B5EF4-FFF2-40B4-BE49-F238E27FC236}">
                  <a16:creationId xmlns:a16="http://schemas.microsoft.com/office/drawing/2014/main" id="{86C2FE18-A3D0-778E-82DC-214F92998126}"/>
                </a:ext>
              </a:extLst>
            </p:cNvPr>
            <p:cNvCxnSpPr/>
            <p:nvPr/>
          </p:nvCxnSpPr>
          <p:spPr bwMode="auto">
            <a:xfrm rot="21162542">
              <a:off x="3479625" y="1400176"/>
              <a:ext cx="119775" cy="45363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268" name="Straight Connector 11267">
              <a:extLst>
                <a:ext uri="{FF2B5EF4-FFF2-40B4-BE49-F238E27FC236}">
                  <a16:creationId xmlns:a16="http://schemas.microsoft.com/office/drawing/2014/main" id="{8A366AC2-0BE0-DF32-1B2F-5436EDF31D7F}"/>
                </a:ext>
              </a:extLst>
            </p:cNvPr>
            <p:cNvCxnSpPr/>
            <p:nvPr/>
          </p:nvCxnSpPr>
          <p:spPr bwMode="auto">
            <a:xfrm rot="21162542">
              <a:off x="3436207" y="1430132"/>
              <a:ext cx="166218" cy="42471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269" name="Straight Connector 11268">
              <a:extLst>
                <a:ext uri="{FF2B5EF4-FFF2-40B4-BE49-F238E27FC236}">
                  <a16:creationId xmlns:a16="http://schemas.microsoft.com/office/drawing/2014/main" id="{0CA27F66-1491-B184-7D61-6E944851AAE5}"/>
                </a:ext>
              </a:extLst>
            </p:cNvPr>
            <p:cNvCxnSpPr/>
            <p:nvPr/>
          </p:nvCxnSpPr>
          <p:spPr bwMode="auto">
            <a:xfrm rot="21162542" flipH="1" flipV="1">
              <a:off x="3394688" y="1465751"/>
              <a:ext cx="211439" cy="39496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271" name="Straight Connector 11270">
              <a:extLst>
                <a:ext uri="{FF2B5EF4-FFF2-40B4-BE49-F238E27FC236}">
                  <a16:creationId xmlns:a16="http://schemas.microsoft.com/office/drawing/2014/main" id="{7652502A-C6DA-E969-2D8B-1FF44815B837}"/>
                </a:ext>
              </a:extLst>
            </p:cNvPr>
            <p:cNvCxnSpPr/>
            <p:nvPr/>
          </p:nvCxnSpPr>
          <p:spPr bwMode="auto">
            <a:xfrm rot="21162542">
              <a:off x="3351647" y="1499969"/>
              <a:ext cx="255438" cy="363565"/>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272" name="Straight Connector 11271">
              <a:extLst>
                <a:ext uri="{FF2B5EF4-FFF2-40B4-BE49-F238E27FC236}">
                  <a16:creationId xmlns:a16="http://schemas.microsoft.com/office/drawing/2014/main" id="{6AFAD223-1F89-7B0A-196C-911C5F09CB9E}"/>
                </a:ext>
              </a:extLst>
            </p:cNvPr>
            <p:cNvCxnSpPr/>
            <p:nvPr/>
          </p:nvCxnSpPr>
          <p:spPr bwMode="auto">
            <a:xfrm rot="21162542" flipH="1" flipV="1">
              <a:off x="3316697" y="1526907"/>
              <a:ext cx="293326" cy="33877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274" name="Straight Connector 11273">
              <a:extLst>
                <a:ext uri="{FF2B5EF4-FFF2-40B4-BE49-F238E27FC236}">
                  <a16:creationId xmlns:a16="http://schemas.microsoft.com/office/drawing/2014/main" id="{9DDE16A8-CFCC-0AF4-2B44-EE4C6E3ADEC8}"/>
                </a:ext>
              </a:extLst>
            </p:cNvPr>
            <p:cNvCxnSpPr/>
            <p:nvPr/>
          </p:nvCxnSpPr>
          <p:spPr bwMode="auto">
            <a:xfrm rot="21162542">
              <a:off x="3289597" y="1546890"/>
              <a:ext cx="320214" cy="31646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pic>
          <p:nvPicPr>
            <p:cNvPr id="11279" name="Picture 11278" descr="A close-up of a building&#10;&#10;AI-generated content may be incorrect.">
              <a:extLst>
                <a:ext uri="{FF2B5EF4-FFF2-40B4-BE49-F238E27FC236}">
                  <a16:creationId xmlns:a16="http://schemas.microsoft.com/office/drawing/2014/main" id="{5B2ABCA5-7893-4EE8-A9AB-FE8439E0A7E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338278">
              <a:off x="3109476" y="1217449"/>
              <a:ext cx="437205" cy="279732"/>
            </a:xfrm>
            <a:prstGeom prst="rect">
              <a:avLst/>
            </a:prstGeom>
          </p:spPr>
        </p:pic>
      </p:grpSp>
      <p:grpSp>
        <p:nvGrpSpPr>
          <p:cNvPr id="42" name="Group 41">
            <a:extLst>
              <a:ext uri="{FF2B5EF4-FFF2-40B4-BE49-F238E27FC236}">
                <a16:creationId xmlns:a16="http://schemas.microsoft.com/office/drawing/2014/main" id="{7D17DAF3-11D7-4CB2-C2AE-46D7C9BA3700}"/>
              </a:ext>
            </a:extLst>
          </p:cNvPr>
          <p:cNvGrpSpPr/>
          <p:nvPr/>
        </p:nvGrpSpPr>
        <p:grpSpPr>
          <a:xfrm rot="1469797">
            <a:off x="4503245" y="1556464"/>
            <a:ext cx="659603" cy="943012"/>
            <a:chOff x="3109476" y="1217449"/>
            <a:chExt cx="659603" cy="943012"/>
          </a:xfrm>
        </p:grpSpPr>
        <p:cxnSp>
          <p:nvCxnSpPr>
            <p:cNvPr id="43" name="Straight Connector 42">
              <a:extLst>
                <a:ext uri="{FF2B5EF4-FFF2-40B4-BE49-F238E27FC236}">
                  <a16:creationId xmlns:a16="http://schemas.microsoft.com/office/drawing/2014/main" id="{8F656EDD-D4C0-FCAD-39FA-A0922BA314BE}"/>
                </a:ext>
              </a:extLst>
            </p:cNvPr>
            <p:cNvCxnSpPr/>
            <p:nvPr/>
          </p:nvCxnSpPr>
          <p:spPr bwMode="auto">
            <a:xfrm rot="21162542">
              <a:off x="3648082" y="1834079"/>
              <a:ext cx="120997" cy="326382"/>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4" name="Straight Connector 43">
              <a:extLst>
                <a:ext uri="{FF2B5EF4-FFF2-40B4-BE49-F238E27FC236}">
                  <a16:creationId xmlns:a16="http://schemas.microsoft.com/office/drawing/2014/main" id="{8DBCA639-5B0B-AF62-59FB-760440AEA493}"/>
                </a:ext>
              </a:extLst>
            </p:cNvPr>
            <p:cNvCxnSpPr/>
            <p:nvPr/>
          </p:nvCxnSpPr>
          <p:spPr bwMode="auto">
            <a:xfrm rot="21162542">
              <a:off x="3257675" y="1563796"/>
              <a:ext cx="353213" cy="30159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5" name="Straight Connector 44">
              <a:extLst>
                <a:ext uri="{FF2B5EF4-FFF2-40B4-BE49-F238E27FC236}">
                  <a16:creationId xmlns:a16="http://schemas.microsoft.com/office/drawing/2014/main" id="{A6A9255B-6833-F851-D10C-AF6E7342549B}"/>
                </a:ext>
              </a:extLst>
            </p:cNvPr>
            <p:cNvCxnSpPr>
              <a:cxnSpLocks/>
            </p:cNvCxnSpPr>
            <p:nvPr/>
          </p:nvCxnSpPr>
          <p:spPr bwMode="auto">
            <a:xfrm>
              <a:off x="3526073" y="1350437"/>
              <a:ext cx="102524" cy="49132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6" name="Straight Connector 45">
              <a:extLst>
                <a:ext uri="{FF2B5EF4-FFF2-40B4-BE49-F238E27FC236}">
                  <a16:creationId xmlns:a16="http://schemas.microsoft.com/office/drawing/2014/main" id="{A6E9601B-6DD4-09A1-825E-C6D239716070}"/>
                </a:ext>
              </a:extLst>
            </p:cNvPr>
            <p:cNvCxnSpPr/>
            <p:nvPr/>
          </p:nvCxnSpPr>
          <p:spPr bwMode="auto">
            <a:xfrm rot="21162542">
              <a:off x="3588032" y="1310563"/>
              <a:ext cx="6722" cy="53378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7" name="Straight Connector 46">
              <a:extLst>
                <a:ext uri="{FF2B5EF4-FFF2-40B4-BE49-F238E27FC236}">
                  <a16:creationId xmlns:a16="http://schemas.microsoft.com/office/drawing/2014/main" id="{97E3073B-D842-3A02-3C05-50A292E69DD8}"/>
                </a:ext>
              </a:extLst>
            </p:cNvPr>
            <p:cNvCxnSpPr/>
            <p:nvPr/>
          </p:nvCxnSpPr>
          <p:spPr bwMode="auto">
            <a:xfrm rot="21162542">
              <a:off x="3556498" y="1337361"/>
              <a:ext cx="40332" cy="514775"/>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8" name="Straight Connector 47">
              <a:extLst>
                <a:ext uri="{FF2B5EF4-FFF2-40B4-BE49-F238E27FC236}">
                  <a16:creationId xmlns:a16="http://schemas.microsoft.com/office/drawing/2014/main" id="{E7D7B19C-64A3-1306-B008-957B854E4656}"/>
                </a:ext>
              </a:extLst>
            </p:cNvPr>
            <p:cNvCxnSpPr/>
            <p:nvPr/>
          </p:nvCxnSpPr>
          <p:spPr bwMode="auto">
            <a:xfrm rot="21162542">
              <a:off x="3521690" y="1356930"/>
              <a:ext cx="76387" cy="49742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9" name="Straight Connector 48">
              <a:extLst>
                <a:ext uri="{FF2B5EF4-FFF2-40B4-BE49-F238E27FC236}">
                  <a16:creationId xmlns:a16="http://schemas.microsoft.com/office/drawing/2014/main" id="{61DFDA06-EDF6-7397-1714-3EF1F59F5877}"/>
                </a:ext>
              </a:extLst>
            </p:cNvPr>
            <p:cNvCxnSpPr/>
            <p:nvPr/>
          </p:nvCxnSpPr>
          <p:spPr bwMode="auto">
            <a:xfrm rot="21162542">
              <a:off x="3479625" y="1400176"/>
              <a:ext cx="119775" cy="45363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50" name="Straight Connector 49">
              <a:extLst>
                <a:ext uri="{FF2B5EF4-FFF2-40B4-BE49-F238E27FC236}">
                  <a16:creationId xmlns:a16="http://schemas.microsoft.com/office/drawing/2014/main" id="{2AD03156-7D2B-DA4D-2F09-27AF4E8E756E}"/>
                </a:ext>
              </a:extLst>
            </p:cNvPr>
            <p:cNvCxnSpPr/>
            <p:nvPr/>
          </p:nvCxnSpPr>
          <p:spPr bwMode="auto">
            <a:xfrm rot="21162542">
              <a:off x="3436207" y="1430132"/>
              <a:ext cx="166218" cy="42471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51" name="Straight Connector 50">
              <a:extLst>
                <a:ext uri="{FF2B5EF4-FFF2-40B4-BE49-F238E27FC236}">
                  <a16:creationId xmlns:a16="http://schemas.microsoft.com/office/drawing/2014/main" id="{DB5F7166-5636-F236-6907-87C24C89B562}"/>
                </a:ext>
              </a:extLst>
            </p:cNvPr>
            <p:cNvCxnSpPr/>
            <p:nvPr/>
          </p:nvCxnSpPr>
          <p:spPr bwMode="auto">
            <a:xfrm rot="21162542" flipH="1" flipV="1">
              <a:off x="3394688" y="1465751"/>
              <a:ext cx="211439" cy="39496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52" name="Straight Connector 51">
              <a:extLst>
                <a:ext uri="{FF2B5EF4-FFF2-40B4-BE49-F238E27FC236}">
                  <a16:creationId xmlns:a16="http://schemas.microsoft.com/office/drawing/2014/main" id="{1F8CED27-8214-5249-18E2-1E09DD8B1571}"/>
                </a:ext>
              </a:extLst>
            </p:cNvPr>
            <p:cNvCxnSpPr/>
            <p:nvPr/>
          </p:nvCxnSpPr>
          <p:spPr bwMode="auto">
            <a:xfrm rot="21162542">
              <a:off x="3351647" y="1499969"/>
              <a:ext cx="255438" cy="363565"/>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53" name="Straight Connector 52">
              <a:extLst>
                <a:ext uri="{FF2B5EF4-FFF2-40B4-BE49-F238E27FC236}">
                  <a16:creationId xmlns:a16="http://schemas.microsoft.com/office/drawing/2014/main" id="{6F610326-6F6E-E92F-9955-7D5D6F715B09}"/>
                </a:ext>
              </a:extLst>
            </p:cNvPr>
            <p:cNvCxnSpPr/>
            <p:nvPr/>
          </p:nvCxnSpPr>
          <p:spPr bwMode="auto">
            <a:xfrm rot="21162542" flipH="1" flipV="1">
              <a:off x="3316697" y="1526907"/>
              <a:ext cx="293326" cy="33877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54" name="Straight Connector 53">
              <a:extLst>
                <a:ext uri="{FF2B5EF4-FFF2-40B4-BE49-F238E27FC236}">
                  <a16:creationId xmlns:a16="http://schemas.microsoft.com/office/drawing/2014/main" id="{1B29C3DA-AF39-870C-4696-AE59505C1111}"/>
                </a:ext>
              </a:extLst>
            </p:cNvPr>
            <p:cNvCxnSpPr/>
            <p:nvPr/>
          </p:nvCxnSpPr>
          <p:spPr bwMode="auto">
            <a:xfrm rot="21162542">
              <a:off x="3289597" y="1546890"/>
              <a:ext cx="320214" cy="31646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pic>
          <p:nvPicPr>
            <p:cNvPr id="55" name="Picture 54" descr="A close-up of a building&#10;&#10;AI-generated content may be incorrect.">
              <a:extLst>
                <a:ext uri="{FF2B5EF4-FFF2-40B4-BE49-F238E27FC236}">
                  <a16:creationId xmlns:a16="http://schemas.microsoft.com/office/drawing/2014/main" id="{C0A45CB0-B6BF-8E64-490C-3092E3446E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338278">
              <a:off x="3109476" y="1217449"/>
              <a:ext cx="437205" cy="279732"/>
            </a:xfrm>
            <a:prstGeom prst="rect">
              <a:avLst/>
            </a:prstGeom>
          </p:spPr>
        </p:pic>
      </p:grpSp>
      <p:sp>
        <p:nvSpPr>
          <p:cNvPr id="6" name="TextBox 5">
            <a:extLst>
              <a:ext uri="{FF2B5EF4-FFF2-40B4-BE49-F238E27FC236}">
                <a16:creationId xmlns:a16="http://schemas.microsoft.com/office/drawing/2014/main" id="{A13F9694-6414-C66B-D84E-8EC28673C560}"/>
              </a:ext>
            </a:extLst>
          </p:cNvPr>
          <p:cNvSpPr txBox="1"/>
          <p:nvPr/>
        </p:nvSpPr>
        <p:spPr>
          <a:xfrm>
            <a:off x="698064" y="5026729"/>
            <a:ext cx="1216521" cy="784830"/>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900" b="1">
                <a:latin typeface="Arial" panose="020B0604020202020204" pitchFamily="34" charset="0"/>
                <a:cs typeface="Arial" panose="020B0604020202020204" pitchFamily="34" charset="0"/>
              </a:rPr>
              <a:t>Soyuz-1 Launch </a:t>
            </a:r>
            <a:r>
              <a:rPr lang="en-US" sz="900" b="1" i="0">
                <a:solidFill>
                  <a:srgbClr val="202122"/>
                </a:solidFill>
                <a:effectLst/>
                <a:latin typeface="Arial" panose="020B0604020202020204" pitchFamily="34" charset="0"/>
                <a:cs typeface="Arial" panose="020B0604020202020204" pitchFamily="34" charset="0"/>
              </a:rPr>
              <a:t>April 23, 1967</a:t>
            </a:r>
          </a:p>
          <a:p>
            <a:pPr algn="ctr"/>
            <a:r>
              <a:rPr lang="en-US" sz="900" i="1">
                <a:solidFill>
                  <a:srgbClr val="202122"/>
                </a:solidFill>
                <a:latin typeface="Arial" panose="020B0604020202020204" pitchFamily="34" charset="0"/>
                <a:cs typeface="Arial" panose="020B0604020202020204" pitchFamily="34" charset="0"/>
              </a:rPr>
              <a:t>Cosmonaut: Lieutenant Colonel Vladimir Komarov</a:t>
            </a:r>
            <a:endParaRPr lang="en-US" sz="900" i="1">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E510A98-DC21-F8F5-3974-55011ECCC1CE}"/>
              </a:ext>
            </a:extLst>
          </p:cNvPr>
          <p:cNvSpPr txBox="1"/>
          <p:nvPr/>
        </p:nvSpPr>
        <p:spPr>
          <a:xfrm>
            <a:off x="-1867" y="1171995"/>
            <a:ext cx="2299714" cy="3323987"/>
          </a:xfrm>
          <a:prstGeom prst="rect">
            <a:avLst/>
          </a:prstGeom>
          <a:noFill/>
        </p:spPr>
        <p:txBody>
          <a:bodyPr wrap="square" rtlCol="0">
            <a:spAutoFit/>
          </a:bodyPr>
          <a:lstStyle/>
          <a:p>
            <a:pPr algn="l"/>
            <a:r>
              <a:rPr lang="en-US" sz="1000" i="0">
                <a:effectLst/>
                <a:latin typeface="Arial" panose="020B0604020202020204" pitchFamily="34" charset="0"/>
                <a:cs typeface="Arial" panose="020B0604020202020204" pitchFamily="34" charset="0"/>
              </a:rPr>
              <a:t>Komarov remained calm and worked through </a:t>
            </a:r>
            <a:r>
              <a:rPr lang="en-US" sz="1000" b="1">
                <a:latin typeface="Arial" panose="020B0604020202020204" pitchFamily="34" charset="0"/>
                <a:cs typeface="Arial" panose="020B0604020202020204" pitchFamily="34" charset="0"/>
              </a:rPr>
              <a:t>s</a:t>
            </a:r>
            <a:r>
              <a:rPr lang="en-US" sz="1000" b="1" i="0">
                <a:effectLst/>
                <a:latin typeface="Arial" panose="020B0604020202020204" pitchFamily="34" charset="0"/>
                <a:cs typeface="Arial" panose="020B0604020202020204" pitchFamily="34" charset="0"/>
              </a:rPr>
              <a:t>everal on orbit issues</a:t>
            </a:r>
            <a:r>
              <a:rPr lang="en-US" sz="1000" i="0">
                <a:effectLst/>
                <a:latin typeface="Arial" panose="020B0604020202020204" pitchFamily="34" charset="0"/>
                <a:cs typeface="Arial" panose="020B0604020202020204" pitchFamily="34" charset="0"/>
              </a:rPr>
              <a:t> in a professional/trained [test pilot] manner and reentry was successful.</a:t>
            </a:r>
          </a:p>
          <a:p>
            <a:pPr algn="l"/>
            <a:endParaRPr lang="en-US" sz="1000" i="0">
              <a:effectLst/>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en-US" sz="1000" b="1" i="0">
                <a:effectLst/>
                <a:latin typeface="Arial" panose="020B0604020202020204" pitchFamily="34" charset="0"/>
                <a:cs typeface="Arial" panose="020B0604020202020204" pitchFamily="34" charset="0"/>
              </a:rPr>
              <a:t>Solar Panel Failure</a:t>
            </a:r>
            <a:r>
              <a:rPr lang="en-US" sz="1000" b="0" i="0">
                <a:effectLst/>
                <a:latin typeface="Arial" panose="020B0604020202020204" pitchFamily="34" charset="0"/>
                <a:cs typeface="Arial" panose="020B0604020202020204" pitchFamily="34" charset="0"/>
              </a:rPr>
              <a:t>: One solar panel did not deploy, limiting power for the spacecraft's systems</a:t>
            </a:r>
          </a:p>
          <a:p>
            <a:pPr marL="171450" indent="-171450" algn="l">
              <a:buFont typeface="Arial" panose="020B0604020202020204" pitchFamily="34" charset="0"/>
              <a:buChar char="•"/>
            </a:pPr>
            <a:endParaRPr lang="en-US" sz="1000" b="0" i="0">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b="1">
                <a:solidFill>
                  <a:srgbClr val="141412"/>
                </a:solidFill>
                <a:latin typeface="Arial" panose="020B0604020202020204" pitchFamily="34" charset="0"/>
                <a:cs typeface="Arial" panose="020B0604020202020204" pitchFamily="34" charset="0"/>
              </a:rPr>
              <a:t>C</a:t>
            </a:r>
            <a:r>
              <a:rPr lang="en-US" sz="1000" b="1" i="0">
                <a:solidFill>
                  <a:srgbClr val="141412"/>
                </a:solidFill>
                <a:effectLst/>
                <a:latin typeface="Arial" panose="020B0604020202020204" pitchFamily="34" charset="0"/>
                <a:cs typeface="Arial" panose="020B0604020202020204" pitchFamily="34" charset="0"/>
              </a:rPr>
              <a:t>ommunications difficulties</a:t>
            </a:r>
          </a:p>
          <a:p>
            <a:pPr marL="171450" indent="-171450">
              <a:buFont typeface="Arial" panose="020B0604020202020204" pitchFamily="34" charset="0"/>
              <a:buChar char="•"/>
            </a:pPr>
            <a:endParaRPr lang="en-US" sz="1000" b="1" i="0">
              <a:solidFill>
                <a:srgbClr val="141412"/>
              </a:solidFill>
              <a:effectLst/>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en-US" sz="1000" b="1" i="0">
                <a:effectLst/>
                <a:latin typeface="Arial" panose="020B0604020202020204" pitchFamily="34" charset="0"/>
                <a:cs typeface="Arial" panose="020B0604020202020204" pitchFamily="34" charset="0"/>
              </a:rPr>
              <a:t>Orientation Problems</a:t>
            </a:r>
            <a:r>
              <a:rPr lang="en-US" sz="1000" b="0" i="0">
                <a:effectLst/>
                <a:latin typeface="Arial" panose="020B0604020202020204" pitchFamily="34" charset="0"/>
                <a:cs typeface="Arial" panose="020B0604020202020204" pitchFamily="34" charset="0"/>
              </a:rPr>
              <a:t>: The spacecraft could not be maneuvered due to failed orientation detectors</a:t>
            </a:r>
          </a:p>
          <a:p>
            <a:pPr marL="171450" indent="-171450" algn="l">
              <a:buFont typeface="Arial" panose="020B0604020202020204" pitchFamily="34" charset="0"/>
              <a:buChar char="•"/>
            </a:pPr>
            <a:endParaRPr lang="en-US" sz="1000" b="0" i="0">
              <a:effectLst/>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en-US" sz="1000" b="1" i="0">
                <a:effectLst/>
                <a:latin typeface="Arial" panose="020B0604020202020204" pitchFamily="34" charset="0"/>
                <a:cs typeface="Arial" panose="020B0604020202020204" pitchFamily="34" charset="0"/>
              </a:rPr>
              <a:t>Mission Aborted</a:t>
            </a:r>
            <a:r>
              <a:rPr lang="en-US" sz="1000" b="0" i="0">
                <a:effectLst/>
                <a:latin typeface="Arial" panose="020B0604020202020204" pitchFamily="34" charset="0"/>
                <a:cs typeface="Arial" panose="020B0604020202020204" pitchFamily="34" charset="0"/>
              </a:rPr>
              <a:t>: The mission was aborted after 13 orbits due to the inability to maneuver the spacecraft</a:t>
            </a:r>
            <a:endParaRPr lang="en-US" sz="1000" b="1">
              <a:latin typeface="Arial" panose="020B0604020202020204" pitchFamily="34" charset="0"/>
              <a:cs typeface="Arial" panose="020B0604020202020204" pitchFamily="34" charset="0"/>
            </a:endParaRPr>
          </a:p>
          <a:p>
            <a:pPr algn="l"/>
            <a:endParaRPr lang="en-US" sz="1000" b="0" i="0">
              <a:effectLst/>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C304B001-25B9-6CC5-5F77-E65FF0DC670A}"/>
              </a:ext>
            </a:extLst>
          </p:cNvPr>
          <p:cNvSpPr txBox="1"/>
          <p:nvPr/>
        </p:nvSpPr>
        <p:spPr>
          <a:xfrm>
            <a:off x="3278603" y="3510929"/>
            <a:ext cx="858571" cy="707886"/>
          </a:xfrm>
          <a:prstGeom prst="rect">
            <a:avLst/>
          </a:prstGeom>
          <a:noFill/>
        </p:spPr>
        <p:txBody>
          <a:bodyPr wrap="square" rtlCol="0">
            <a:spAutoFit/>
          </a:bodyPr>
          <a:lstStyle/>
          <a:p>
            <a:pPr algn="ctr"/>
            <a:r>
              <a:rPr lang="en-US" sz="1000" b="1">
                <a:solidFill>
                  <a:srgbClr val="202122"/>
                </a:solidFill>
                <a:latin typeface="Arial" panose="020B0604020202020204" pitchFamily="34" charset="0"/>
                <a:cs typeface="Arial" panose="020B0604020202020204" pitchFamily="34" charset="0"/>
              </a:rPr>
              <a:t>Primary d</a:t>
            </a:r>
            <a:r>
              <a:rPr lang="en-US" sz="1000" b="1" i="0">
                <a:solidFill>
                  <a:srgbClr val="202122"/>
                </a:solidFill>
                <a:effectLst/>
                <a:latin typeface="Arial" panose="020B0604020202020204" pitchFamily="34" charset="0"/>
                <a:cs typeface="Arial" panose="020B0604020202020204" pitchFamily="34" charset="0"/>
              </a:rPr>
              <a:t>rogue parachute deployed</a:t>
            </a:r>
            <a:endParaRPr lang="en-US" sz="1000" b="1">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18B328F0-A471-64EA-674B-F5BD6B836CCB}"/>
              </a:ext>
            </a:extLst>
          </p:cNvPr>
          <p:cNvSpPr txBox="1"/>
          <p:nvPr/>
        </p:nvSpPr>
        <p:spPr>
          <a:xfrm>
            <a:off x="10079550" y="5072896"/>
            <a:ext cx="1385515" cy="861774"/>
          </a:xfrm>
          <a:prstGeom prst="rect">
            <a:avLst/>
          </a:prstGeom>
          <a:noFill/>
        </p:spPr>
        <p:txBody>
          <a:bodyPr wrap="square">
            <a:spAutoFit/>
          </a:bodyPr>
          <a:lstStyle/>
          <a:p>
            <a:pPr algn="ctr"/>
            <a:r>
              <a:rPr lang="en-US" sz="1000" b="1">
                <a:solidFill>
                  <a:srgbClr val="141412"/>
                </a:solidFill>
                <a:latin typeface="Arial" panose="020B0604020202020204" pitchFamily="34" charset="0"/>
                <a:cs typeface="Arial" panose="020B0604020202020204" pitchFamily="34" charset="0"/>
              </a:rPr>
              <a:t>S</a:t>
            </a:r>
            <a:r>
              <a:rPr lang="en-US" sz="1000" b="1" i="0">
                <a:solidFill>
                  <a:srgbClr val="141412"/>
                </a:solidFill>
                <a:effectLst/>
                <a:latin typeface="Arial" panose="020B0604020202020204" pitchFamily="34" charset="0"/>
                <a:cs typeface="Arial" panose="020B0604020202020204" pitchFamily="34" charset="0"/>
              </a:rPr>
              <a:t>oft-landing [retro] rockets fire </a:t>
            </a:r>
            <a:r>
              <a:rPr lang="en-US" sz="1000" b="1" i="0" u="sng">
                <a:solidFill>
                  <a:srgbClr val="141412"/>
                </a:solidFill>
                <a:effectLst/>
                <a:latin typeface="Arial" panose="020B0604020202020204" pitchFamily="34" charset="0"/>
                <a:cs typeface="Arial" panose="020B0604020202020204" pitchFamily="34" charset="0"/>
              </a:rPr>
              <a:t>after</a:t>
            </a:r>
            <a:r>
              <a:rPr lang="en-US" sz="1000" b="1" i="0">
                <a:solidFill>
                  <a:srgbClr val="141412"/>
                </a:solidFill>
                <a:effectLst/>
                <a:latin typeface="Arial" panose="020B0604020202020204" pitchFamily="34" charset="0"/>
                <a:cs typeface="Arial" panose="020B0604020202020204" pitchFamily="34" charset="0"/>
              </a:rPr>
              <a:t> the crash causing explosion</a:t>
            </a:r>
            <a:endParaRPr lang="en-US" sz="1000" b="0" i="0">
              <a:solidFill>
                <a:srgbClr val="141412"/>
              </a:solidFill>
              <a:effectLst/>
              <a:latin typeface="Arial" panose="020B0604020202020204" pitchFamily="34" charset="0"/>
              <a:cs typeface="Arial" panose="020B0604020202020204" pitchFamily="34" charset="0"/>
            </a:endParaRPr>
          </a:p>
          <a:p>
            <a:pPr algn="ctr"/>
            <a:endParaRPr lang="en-US" sz="1000">
              <a:solidFill>
                <a:srgbClr val="202122"/>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1A1FC5A-6429-85BE-605C-C53FA2F02531}"/>
              </a:ext>
            </a:extLst>
          </p:cNvPr>
          <p:cNvSpPr txBox="1"/>
          <p:nvPr/>
        </p:nvSpPr>
        <p:spPr>
          <a:xfrm>
            <a:off x="2210967" y="5061833"/>
            <a:ext cx="1067727" cy="861774"/>
          </a:xfrm>
          <a:prstGeom prst="rect">
            <a:avLst/>
          </a:prstGeom>
          <a:noFill/>
        </p:spPr>
        <p:txBody>
          <a:bodyPr wrap="square" rtlCol="0">
            <a:spAutoFit/>
          </a:bodyPr>
          <a:lstStyle/>
          <a:p>
            <a:pPr algn="ctr"/>
            <a:r>
              <a:rPr lang="en-US" sz="1000" b="0" i="0">
                <a:effectLst/>
                <a:latin typeface="Arial" panose="020B0604020202020204" pitchFamily="34" charset="0"/>
                <a:cs typeface="Arial" panose="020B0604020202020204" pitchFamily="34" charset="0"/>
              </a:rPr>
              <a:t>The spacecraft reentered the Earth's atmosphere after 18 orbits</a:t>
            </a:r>
          </a:p>
        </p:txBody>
      </p:sp>
      <p:sp>
        <p:nvSpPr>
          <p:cNvPr id="29" name="TextBox 28">
            <a:extLst>
              <a:ext uri="{FF2B5EF4-FFF2-40B4-BE49-F238E27FC236}">
                <a16:creationId xmlns:a16="http://schemas.microsoft.com/office/drawing/2014/main" id="{B4CF0A1F-0D0D-BC61-3953-F86989D3F903}"/>
              </a:ext>
            </a:extLst>
          </p:cNvPr>
          <p:cNvSpPr txBox="1"/>
          <p:nvPr/>
        </p:nvSpPr>
        <p:spPr>
          <a:xfrm>
            <a:off x="6222122" y="5072186"/>
            <a:ext cx="1793877" cy="1015663"/>
          </a:xfrm>
          <a:prstGeom prst="rect">
            <a:avLst/>
          </a:prstGeom>
          <a:noFill/>
        </p:spPr>
        <p:txBody>
          <a:bodyPr wrap="square">
            <a:spAutoFit/>
          </a:bodyPr>
          <a:lstStyle/>
          <a:p>
            <a:pPr algn="ctr"/>
            <a:r>
              <a:rPr lang="en-US" sz="1000">
                <a:latin typeface="Arial "/>
              </a:rPr>
              <a:t>Komarov deployed the reserve main parachute, but it became tangled with the primary drogue parachute </a:t>
            </a:r>
            <a:r>
              <a:rPr lang="en-US" sz="1000" b="0" i="0">
                <a:solidFill>
                  <a:srgbClr val="141412"/>
                </a:solidFill>
                <a:effectLst/>
                <a:latin typeface="Arial "/>
                <a:cs typeface="Arial" panose="020B0604020202020204" pitchFamily="34" charset="0"/>
              </a:rPr>
              <a:t>and did not fully inflate to brake the spacecraft</a:t>
            </a:r>
            <a:endParaRPr lang="en-US" sz="1000" b="0" i="0">
              <a:solidFill>
                <a:srgbClr val="141412"/>
              </a:solidFill>
              <a:effectLst/>
              <a:highlight>
                <a:srgbClr val="FFFF00"/>
              </a:highlight>
              <a:latin typeface="Arial "/>
              <a:cs typeface="Arial" panose="020B0604020202020204" pitchFamily="34" charset="0"/>
            </a:endParaRPr>
          </a:p>
        </p:txBody>
      </p:sp>
      <p:sp>
        <p:nvSpPr>
          <p:cNvPr id="30" name="TextBox 29">
            <a:extLst>
              <a:ext uri="{FF2B5EF4-FFF2-40B4-BE49-F238E27FC236}">
                <a16:creationId xmlns:a16="http://schemas.microsoft.com/office/drawing/2014/main" id="{227CA0A2-6FBA-A5F7-6381-2766CFF3855F}"/>
              </a:ext>
            </a:extLst>
          </p:cNvPr>
          <p:cNvSpPr txBox="1"/>
          <p:nvPr/>
        </p:nvSpPr>
        <p:spPr>
          <a:xfrm>
            <a:off x="4293856" y="3510929"/>
            <a:ext cx="1412684" cy="707886"/>
          </a:xfrm>
          <a:prstGeom prst="rect">
            <a:avLst/>
          </a:prstGeom>
          <a:noFill/>
        </p:spPr>
        <p:txBody>
          <a:bodyPr wrap="square" rtlCol="0">
            <a:spAutoFit/>
          </a:bodyPr>
          <a:lstStyle/>
          <a:p>
            <a:pPr algn="ctr"/>
            <a:r>
              <a:rPr lang="en-US" sz="1000">
                <a:solidFill>
                  <a:srgbClr val="202122"/>
                </a:solidFill>
                <a:latin typeface="Arial" panose="020B0604020202020204" pitchFamily="34" charset="0"/>
                <a:cs typeface="Arial" panose="020B0604020202020204" pitchFamily="34" charset="0"/>
              </a:rPr>
              <a:t>The primary </a:t>
            </a:r>
            <a:r>
              <a:rPr lang="en-US" sz="1000" b="1">
                <a:solidFill>
                  <a:srgbClr val="202122"/>
                </a:solidFill>
                <a:latin typeface="Arial" panose="020B0604020202020204" pitchFamily="34" charset="0"/>
                <a:cs typeface="Arial" panose="020B0604020202020204" pitchFamily="34" charset="0"/>
              </a:rPr>
              <a:t>m</a:t>
            </a:r>
            <a:r>
              <a:rPr lang="en-US" sz="1000" b="1" i="0">
                <a:solidFill>
                  <a:srgbClr val="202122"/>
                </a:solidFill>
                <a:effectLst/>
                <a:latin typeface="Arial" panose="020B0604020202020204" pitchFamily="34" charset="0"/>
                <a:cs typeface="Arial" panose="020B0604020202020204" pitchFamily="34" charset="0"/>
              </a:rPr>
              <a:t>ain parachute</a:t>
            </a:r>
            <a:r>
              <a:rPr lang="en-US" sz="1000" b="0" i="0">
                <a:solidFill>
                  <a:srgbClr val="202122"/>
                </a:solidFill>
                <a:effectLst/>
                <a:latin typeface="Arial" panose="020B0604020202020204" pitchFamily="34" charset="0"/>
                <a:cs typeface="Arial" panose="020B0604020202020204" pitchFamily="34" charset="0"/>
              </a:rPr>
              <a:t> was commanded but </a:t>
            </a:r>
          </a:p>
          <a:p>
            <a:pPr algn="ctr"/>
            <a:r>
              <a:rPr lang="en-US" sz="1000" b="1" i="0">
                <a:solidFill>
                  <a:srgbClr val="202122"/>
                </a:solidFill>
                <a:effectLst/>
                <a:latin typeface="Arial" panose="020B0604020202020204" pitchFamily="34" charset="0"/>
                <a:cs typeface="Arial" panose="020B0604020202020204" pitchFamily="34" charset="0"/>
              </a:rPr>
              <a:t>did not deploy</a:t>
            </a:r>
            <a:endParaRPr lang="en-US" sz="1000" b="1">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A38C8D57-2235-B069-93FB-74159601DEA1}"/>
              </a:ext>
            </a:extLst>
          </p:cNvPr>
          <p:cNvSpPr txBox="1"/>
          <p:nvPr/>
        </p:nvSpPr>
        <p:spPr>
          <a:xfrm>
            <a:off x="8396200" y="5072896"/>
            <a:ext cx="1300691" cy="553998"/>
          </a:xfrm>
          <a:prstGeom prst="rect">
            <a:avLst/>
          </a:prstGeom>
          <a:noFill/>
        </p:spPr>
        <p:txBody>
          <a:bodyPr wrap="square" rtlCol="0">
            <a:spAutoFit/>
          </a:bodyPr>
          <a:lstStyle/>
          <a:p>
            <a:pPr algn="ctr"/>
            <a:r>
              <a:rPr lang="en-US" sz="1000" b="1" i="0">
                <a:solidFill>
                  <a:srgbClr val="202122"/>
                </a:solidFill>
                <a:effectLst/>
                <a:latin typeface="Arial" panose="020B0604020202020204" pitchFamily="34" charset="0"/>
              </a:rPr>
              <a:t>Soyuz-1 crashed </a:t>
            </a:r>
            <a:r>
              <a:rPr lang="en-US" sz="1000" b="0" i="0">
                <a:solidFill>
                  <a:srgbClr val="202122"/>
                </a:solidFill>
                <a:effectLst/>
                <a:latin typeface="Arial" panose="020B0604020202020204" pitchFamily="34" charset="0"/>
              </a:rPr>
              <a:t>into the ground at a speed of ~90 mph</a:t>
            </a:r>
            <a:endParaRPr lang="en-US" sz="1000"/>
          </a:p>
        </p:txBody>
      </p:sp>
      <p:sp>
        <p:nvSpPr>
          <p:cNvPr id="60" name="TextBox 59">
            <a:extLst>
              <a:ext uri="{FF2B5EF4-FFF2-40B4-BE49-F238E27FC236}">
                <a16:creationId xmlns:a16="http://schemas.microsoft.com/office/drawing/2014/main" id="{2F366FDF-821F-5E2E-0AEB-6DE3FEBC9FDC}"/>
              </a:ext>
            </a:extLst>
          </p:cNvPr>
          <p:cNvSpPr txBox="1"/>
          <p:nvPr/>
        </p:nvSpPr>
        <p:spPr>
          <a:xfrm>
            <a:off x="4839337" y="5072896"/>
            <a:ext cx="1218135" cy="1169551"/>
          </a:xfrm>
          <a:prstGeom prst="rect">
            <a:avLst/>
          </a:prstGeom>
          <a:noFill/>
        </p:spPr>
        <p:txBody>
          <a:bodyPr wrap="square" rtlCol="0">
            <a:spAutoFit/>
          </a:bodyPr>
          <a:lstStyle/>
          <a:p>
            <a:pPr algn="ctr"/>
            <a:r>
              <a:rPr lang="en-US" sz="1000" b="0" i="0">
                <a:solidFill>
                  <a:srgbClr val="000000"/>
                </a:solidFill>
                <a:effectLst/>
                <a:latin typeface="Arial "/>
              </a:rPr>
              <a:t>Primary drogue parachute remained deployed above the rapidly descending space capsule</a:t>
            </a:r>
          </a:p>
        </p:txBody>
      </p:sp>
      <p:cxnSp>
        <p:nvCxnSpPr>
          <p:cNvPr id="62" name="Straight Connector 61">
            <a:extLst>
              <a:ext uri="{FF2B5EF4-FFF2-40B4-BE49-F238E27FC236}">
                <a16:creationId xmlns:a16="http://schemas.microsoft.com/office/drawing/2014/main" id="{B1150381-B432-5F2C-2BA3-2A165AED2023}"/>
              </a:ext>
            </a:extLst>
          </p:cNvPr>
          <p:cNvCxnSpPr>
            <a:cxnSpLocks/>
          </p:cNvCxnSpPr>
          <p:nvPr/>
        </p:nvCxnSpPr>
        <p:spPr>
          <a:xfrm>
            <a:off x="3716194" y="4159719"/>
            <a:ext cx="0" cy="312982"/>
          </a:xfrm>
          <a:prstGeom prst="line">
            <a:avLst/>
          </a:prstGeom>
          <a:ln w="19050"/>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E630583A-B51D-9B65-32C5-F7512F21CE96}"/>
              </a:ext>
            </a:extLst>
          </p:cNvPr>
          <p:cNvCxnSpPr>
            <a:cxnSpLocks/>
          </p:cNvCxnSpPr>
          <p:nvPr/>
        </p:nvCxnSpPr>
        <p:spPr>
          <a:xfrm>
            <a:off x="4964629" y="4159719"/>
            <a:ext cx="0" cy="312982"/>
          </a:xfrm>
          <a:prstGeom prst="line">
            <a:avLst/>
          </a:prstGeom>
          <a:ln w="19050"/>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592E7373-D635-A14C-4331-2B2FF092D22F}"/>
              </a:ext>
            </a:extLst>
          </p:cNvPr>
          <p:cNvCxnSpPr>
            <a:cxnSpLocks/>
          </p:cNvCxnSpPr>
          <p:nvPr/>
        </p:nvCxnSpPr>
        <p:spPr>
          <a:xfrm>
            <a:off x="5380716" y="4698828"/>
            <a:ext cx="0" cy="312982"/>
          </a:xfrm>
          <a:prstGeom prst="line">
            <a:avLst/>
          </a:prstGeom>
          <a:ln w="19050"/>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C4BCC384-AFEE-E401-3319-5426EC84F75D}"/>
              </a:ext>
            </a:extLst>
          </p:cNvPr>
          <p:cNvCxnSpPr>
            <a:cxnSpLocks/>
          </p:cNvCxnSpPr>
          <p:nvPr/>
        </p:nvCxnSpPr>
        <p:spPr>
          <a:xfrm>
            <a:off x="6992978" y="4698828"/>
            <a:ext cx="0" cy="312982"/>
          </a:xfrm>
          <a:prstGeom prst="line">
            <a:avLst/>
          </a:prstGeom>
          <a:ln w="19050"/>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FC7A4586-39C9-E408-2C0A-7D08EC57EFAF}"/>
              </a:ext>
            </a:extLst>
          </p:cNvPr>
          <p:cNvCxnSpPr>
            <a:cxnSpLocks/>
          </p:cNvCxnSpPr>
          <p:nvPr/>
        </p:nvCxnSpPr>
        <p:spPr>
          <a:xfrm>
            <a:off x="8988807" y="4698828"/>
            <a:ext cx="0" cy="312982"/>
          </a:xfrm>
          <a:prstGeom prst="line">
            <a:avLst/>
          </a:prstGeom>
          <a:ln w="19050"/>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9079427F-CC79-092B-E59F-6C0EFA98B56E}"/>
              </a:ext>
            </a:extLst>
          </p:cNvPr>
          <p:cNvCxnSpPr>
            <a:cxnSpLocks/>
          </p:cNvCxnSpPr>
          <p:nvPr/>
        </p:nvCxnSpPr>
        <p:spPr>
          <a:xfrm>
            <a:off x="10745366" y="4698828"/>
            <a:ext cx="0" cy="312982"/>
          </a:xfrm>
          <a:prstGeom prst="line">
            <a:avLst/>
          </a:prstGeom>
          <a:ln w="19050"/>
        </p:spPr>
        <p:style>
          <a:lnRef idx="1">
            <a:schemeClr val="dk1"/>
          </a:lnRef>
          <a:fillRef idx="0">
            <a:schemeClr val="dk1"/>
          </a:fillRef>
          <a:effectRef idx="0">
            <a:schemeClr val="dk1"/>
          </a:effectRef>
          <a:fontRef idx="minor">
            <a:schemeClr val="tx1"/>
          </a:fontRef>
        </p:style>
      </p:cxnSp>
      <p:sp>
        <p:nvSpPr>
          <p:cNvPr id="97" name="Rectangle 96">
            <a:extLst>
              <a:ext uri="{FF2B5EF4-FFF2-40B4-BE49-F238E27FC236}">
                <a16:creationId xmlns:a16="http://schemas.microsoft.com/office/drawing/2014/main" id="{B822A25C-9856-72A1-2761-AB2198D98A6F}"/>
              </a:ext>
            </a:extLst>
          </p:cNvPr>
          <p:cNvSpPr/>
          <p:nvPr/>
        </p:nvSpPr>
        <p:spPr>
          <a:xfrm>
            <a:off x="1" y="4456759"/>
            <a:ext cx="2293034" cy="23790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600"/>
              <a:t>Launch/on-orbit</a:t>
            </a:r>
          </a:p>
        </p:txBody>
      </p:sp>
      <p:sp>
        <p:nvSpPr>
          <p:cNvPr id="98" name="Rectangle 97">
            <a:extLst>
              <a:ext uri="{FF2B5EF4-FFF2-40B4-BE49-F238E27FC236}">
                <a16:creationId xmlns:a16="http://schemas.microsoft.com/office/drawing/2014/main" id="{BFE9E003-8A7A-9966-8A32-9BCC60A221E8}"/>
              </a:ext>
            </a:extLst>
          </p:cNvPr>
          <p:cNvSpPr/>
          <p:nvPr/>
        </p:nvSpPr>
        <p:spPr>
          <a:xfrm>
            <a:off x="2354927" y="4456759"/>
            <a:ext cx="9837072" cy="23790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600"/>
              <a:t>Reentry / Parachute Deployment</a:t>
            </a:r>
          </a:p>
        </p:txBody>
      </p:sp>
      <p:cxnSp>
        <p:nvCxnSpPr>
          <p:cNvPr id="114" name="Straight Connector 113">
            <a:extLst>
              <a:ext uri="{FF2B5EF4-FFF2-40B4-BE49-F238E27FC236}">
                <a16:creationId xmlns:a16="http://schemas.microsoft.com/office/drawing/2014/main" id="{69FD608D-3C3A-4AD1-F20C-DC503999D632}"/>
              </a:ext>
            </a:extLst>
          </p:cNvPr>
          <p:cNvCxnSpPr>
            <a:cxnSpLocks/>
          </p:cNvCxnSpPr>
          <p:nvPr/>
        </p:nvCxnSpPr>
        <p:spPr>
          <a:xfrm>
            <a:off x="2263102" y="1632620"/>
            <a:ext cx="29933" cy="2797824"/>
          </a:xfrm>
          <a:prstGeom prst="line">
            <a:avLst/>
          </a:prstGeom>
        </p:spPr>
        <p:style>
          <a:lnRef idx="2">
            <a:schemeClr val="dk1"/>
          </a:lnRef>
          <a:fillRef idx="0">
            <a:schemeClr val="dk1"/>
          </a:fillRef>
          <a:effectRef idx="1">
            <a:schemeClr val="dk1"/>
          </a:effectRef>
          <a:fontRef idx="minor">
            <a:schemeClr val="tx1"/>
          </a:fontRef>
        </p:style>
      </p:cxnSp>
      <p:pic>
        <p:nvPicPr>
          <p:cNvPr id="2050" name="Picture 2">
            <a:extLst>
              <a:ext uri="{FF2B5EF4-FFF2-40B4-BE49-F238E27FC236}">
                <a16:creationId xmlns:a16="http://schemas.microsoft.com/office/drawing/2014/main" id="{90C4B844-669C-9D5F-382E-0ED8C92051F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92" y="4809592"/>
            <a:ext cx="654523" cy="102367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2">
            <a:extLst>
              <a:ext uri="{FF2B5EF4-FFF2-40B4-BE49-F238E27FC236}">
                <a16:creationId xmlns:a16="http://schemas.microsoft.com/office/drawing/2014/main" id="{7C4EB0F2-01B5-DA50-F51B-CCF154A43D22}"/>
              </a:ext>
            </a:extLst>
          </p:cNvPr>
          <p:cNvSpPr>
            <a:spLocks noGrp="1"/>
          </p:cNvSpPr>
          <p:nvPr>
            <p:ph type="title" idx="4294967295"/>
          </p:nvPr>
        </p:nvSpPr>
        <p:spPr>
          <a:xfrm>
            <a:off x="1080748" y="280003"/>
            <a:ext cx="9753600" cy="667728"/>
          </a:xfrm>
          <a:prstGeom prst="rect">
            <a:avLst/>
          </a:prstGeom>
        </p:spPr>
        <p:txBody>
          <a:bodyPr/>
          <a:lstStyle/>
          <a:p>
            <a:r>
              <a:rPr lang="en-US"/>
              <a:t>Soyuz-1 Mission Timeline &amp; Crash</a:t>
            </a:r>
          </a:p>
        </p:txBody>
      </p:sp>
      <p:cxnSp>
        <p:nvCxnSpPr>
          <p:cNvPr id="4" name="Straight Connector 3">
            <a:extLst>
              <a:ext uri="{FF2B5EF4-FFF2-40B4-BE49-F238E27FC236}">
                <a16:creationId xmlns:a16="http://schemas.microsoft.com/office/drawing/2014/main" id="{5E79C8D6-4353-9B39-3430-4F2DBAD867A5}"/>
              </a:ext>
            </a:extLst>
          </p:cNvPr>
          <p:cNvCxnSpPr>
            <a:cxnSpLocks/>
          </p:cNvCxnSpPr>
          <p:nvPr/>
        </p:nvCxnSpPr>
        <p:spPr>
          <a:xfrm>
            <a:off x="2744830" y="4698828"/>
            <a:ext cx="0" cy="312982"/>
          </a:xfrm>
          <a:prstGeom prst="line">
            <a:avLst/>
          </a:prstGeom>
          <a:ln w="19050"/>
        </p:spPr>
        <p:style>
          <a:lnRef idx="1">
            <a:schemeClr val="dk1"/>
          </a:lnRef>
          <a:fillRef idx="0">
            <a:schemeClr val="dk1"/>
          </a:fillRef>
          <a:effectRef idx="0">
            <a:schemeClr val="dk1"/>
          </a:effectRef>
          <a:fontRef idx="minor">
            <a:schemeClr val="tx1"/>
          </a:fontRef>
        </p:style>
      </p:cxnSp>
      <p:grpSp>
        <p:nvGrpSpPr>
          <p:cNvPr id="85" name="Group 62">
            <a:extLst>
              <a:ext uri="{FF2B5EF4-FFF2-40B4-BE49-F238E27FC236}">
                <a16:creationId xmlns:a16="http://schemas.microsoft.com/office/drawing/2014/main" id="{E83E694E-EC7D-BBA2-143E-38D33EC53FED}"/>
              </a:ext>
            </a:extLst>
          </p:cNvPr>
          <p:cNvGrpSpPr>
            <a:grpSpLocks/>
          </p:cNvGrpSpPr>
          <p:nvPr/>
        </p:nvGrpSpPr>
        <p:grpSpPr bwMode="auto">
          <a:xfrm rot="19728702">
            <a:off x="5956107" y="1779929"/>
            <a:ext cx="714899" cy="1443015"/>
            <a:chOff x="2692689" y="2181927"/>
            <a:chExt cx="2661485" cy="3023547"/>
          </a:xfrm>
        </p:grpSpPr>
        <p:cxnSp>
          <p:nvCxnSpPr>
            <p:cNvPr id="87" name="Straight Connector 86">
              <a:extLst>
                <a:ext uri="{FF2B5EF4-FFF2-40B4-BE49-F238E27FC236}">
                  <a16:creationId xmlns:a16="http://schemas.microsoft.com/office/drawing/2014/main" id="{EDF1C06C-7BE1-E815-4834-A8403B6758A4}"/>
                </a:ext>
              </a:extLst>
            </p:cNvPr>
            <p:cNvCxnSpPr/>
            <p:nvPr/>
          </p:nvCxnSpPr>
          <p:spPr bwMode="auto">
            <a:xfrm rot="16200000" flipH="1">
              <a:off x="2518778" y="3689739"/>
              <a:ext cx="2984885" cy="2355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88" name="Straight Connector 87">
              <a:extLst>
                <a:ext uri="{FF2B5EF4-FFF2-40B4-BE49-F238E27FC236}">
                  <a16:creationId xmlns:a16="http://schemas.microsoft.com/office/drawing/2014/main" id="{7BBEE65A-6F12-48C1-E2DF-5232462BA23C}"/>
                </a:ext>
              </a:extLst>
            </p:cNvPr>
            <p:cNvCxnSpPr/>
            <p:nvPr/>
          </p:nvCxnSpPr>
          <p:spPr bwMode="auto">
            <a:xfrm rot="16200000" flipH="1">
              <a:off x="2360517" y="3523903"/>
              <a:ext cx="2974067" cy="3534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89" name="Straight Connector 88">
              <a:extLst>
                <a:ext uri="{FF2B5EF4-FFF2-40B4-BE49-F238E27FC236}">
                  <a16:creationId xmlns:a16="http://schemas.microsoft.com/office/drawing/2014/main" id="{CF524A44-C49F-D213-768F-284E1A83501F}"/>
                </a:ext>
              </a:extLst>
            </p:cNvPr>
            <p:cNvCxnSpPr/>
            <p:nvPr/>
          </p:nvCxnSpPr>
          <p:spPr bwMode="auto">
            <a:xfrm rot="16200000" flipH="1">
              <a:off x="2201543" y="3372639"/>
              <a:ext cx="2984885" cy="659799"/>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90" name="Straight Connector 89">
              <a:extLst>
                <a:ext uri="{FF2B5EF4-FFF2-40B4-BE49-F238E27FC236}">
                  <a16:creationId xmlns:a16="http://schemas.microsoft.com/office/drawing/2014/main" id="{7EC77FB9-1B69-9985-DF9B-671E3C082CB7}"/>
                </a:ext>
              </a:extLst>
            </p:cNvPr>
            <p:cNvCxnSpPr/>
            <p:nvPr/>
          </p:nvCxnSpPr>
          <p:spPr bwMode="auto">
            <a:xfrm rot="16200000" flipH="1">
              <a:off x="2056037" y="3216460"/>
              <a:ext cx="2984885" cy="94257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91" name="Straight Connector 90">
              <a:extLst>
                <a:ext uri="{FF2B5EF4-FFF2-40B4-BE49-F238E27FC236}">
                  <a16:creationId xmlns:a16="http://schemas.microsoft.com/office/drawing/2014/main" id="{50A147FF-20CE-9165-6B63-ACDD0D993569}"/>
                </a:ext>
              </a:extLst>
            </p:cNvPr>
            <p:cNvCxnSpPr/>
            <p:nvPr/>
          </p:nvCxnSpPr>
          <p:spPr bwMode="auto">
            <a:xfrm rot="16200000" flipH="1">
              <a:off x="1958418" y="3138003"/>
              <a:ext cx="2974074" cy="113108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92" name="Straight Connector 91">
              <a:extLst>
                <a:ext uri="{FF2B5EF4-FFF2-40B4-BE49-F238E27FC236}">
                  <a16:creationId xmlns:a16="http://schemas.microsoft.com/office/drawing/2014/main" id="{9CB13F57-8E9E-EDE2-18F6-3D83DB7E8ADF}"/>
                </a:ext>
              </a:extLst>
            </p:cNvPr>
            <p:cNvCxnSpPr/>
            <p:nvPr/>
          </p:nvCxnSpPr>
          <p:spPr bwMode="auto">
            <a:xfrm rot="16200000" flipH="1">
              <a:off x="1843825" y="3030791"/>
              <a:ext cx="3017326" cy="1319598"/>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93" name="Straight Connector 92">
              <a:extLst>
                <a:ext uri="{FF2B5EF4-FFF2-40B4-BE49-F238E27FC236}">
                  <a16:creationId xmlns:a16="http://schemas.microsoft.com/office/drawing/2014/main" id="{D4D9350F-1334-0CFE-E2FA-22ED6755E6D1}"/>
                </a:ext>
              </a:extLst>
            </p:cNvPr>
            <p:cNvCxnSpPr/>
            <p:nvPr/>
          </p:nvCxnSpPr>
          <p:spPr bwMode="auto">
            <a:xfrm rot="5400000">
              <a:off x="2677753" y="3558230"/>
              <a:ext cx="2974074" cy="2827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94" name="Straight Connector 93">
              <a:extLst>
                <a:ext uri="{FF2B5EF4-FFF2-40B4-BE49-F238E27FC236}">
                  <a16:creationId xmlns:a16="http://schemas.microsoft.com/office/drawing/2014/main" id="{39863CCB-5B3D-395A-3B7F-FA8926018F7D}"/>
                </a:ext>
              </a:extLst>
            </p:cNvPr>
            <p:cNvCxnSpPr/>
            <p:nvPr/>
          </p:nvCxnSpPr>
          <p:spPr bwMode="auto">
            <a:xfrm rot="5400000">
              <a:off x="2825262" y="3407795"/>
              <a:ext cx="2974067" cy="58911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95" name="Straight Connector 94">
              <a:extLst>
                <a:ext uri="{FF2B5EF4-FFF2-40B4-BE49-F238E27FC236}">
                  <a16:creationId xmlns:a16="http://schemas.microsoft.com/office/drawing/2014/main" id="{50D32681-CCD5-9A4B-8323-653160791238}"/>
                </a:ext>
              </a:extLst>
            </p:cNvPr>
            <p:cNvCxnSpPr/>
            <p:nvPr/>
          </p:nvCxnSpPr>
          <p:spPr bwMode="auto">
            <a:xfrm rot="5400000">
              <a:off x="2951909" y="3280015"/>
              <a:ext cx="2963255" cy="84831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96" name="Straight Connector 95">
              <a:extLst>
                <a:ext uri="{FF2B5EF4-FFF2-40B4-BE49-F238E27FC236}">
                  <a16:creationId xmlns:a16="http://schemas.microsoft.com/office/drawing/2014/main" id="{7907510D-0B13-6E91-A57D-6A6172308B9C}"/>
                </a:ext>
              </a:extLst>
            </p:cNvPr>
            <p:cNvCxnSpPr/>
            <p:nvPr/>
          </p:nvCxnSpPr>
          <p:spPr bwMode="auto">
            <a:xfrm rot="5400000">
              <a:off x="3089315" y="3162149"/>
              <a:ext cx="2963253" cy="108395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99" name="Straight Connector 98">
              <a:extLst>
                <a:ext uri="{FF2B5EF4-FFF2-40B4-BE49-F238E27FC236}">
                  <a16:creationId xmlns:a16="http://schemas.microsoft.com/office/drawing/2014/main" id="{2C60ADD9-2EC0-BFAC-9488-57F47E98F2C8}"/>
                </a:ext>
              </a:extLst>
            </p:cNvPr>
            <p:cNvCxnSpPr/>
            <p:nvPr/>
          </p:nvCxnSpPr>
          <p:spPr bwMode="auto">
            <a:xfrm rot="21563110" flipH="1">
              <a:off x="3986510" y="2205791"/>
              <a:ext cx="1367664" cy="299968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pic>
        <p:nvPicPr>
          <p:cNvPr id="102" name="Picture 101">
            <a:extLst>
              <a:ext uri="{FF2B5EF4-FFF2-40B4-BE49-F238E27FC236}">
                <a16:creationId xmlns:a16="http://schemas.microsoft.com/office/drawing/2014/main" id="{E399CCD0-D272-F67C-78F7-EA3D53379AC8}"/>
              </a:ext>
            </a:extLst>
          </p:cNvPr>
          <p:cNvPicPr>
            <a:picLocks noChangeAspect="1"/>
          </p:cNvPicPr>
          <p:nvPr/>
        </p:nvPicPr>
        <p:blipFill>
          <a:blip r:embed="rId10" cstate="print">
            <a:extLst>
              <a:ext uri="{28A0092B-C50C-407E-A947-70E740481C1C}">
                <a14:useLocalDpi xmlns:a14="http://schemas.microsoft.com/office/drawing/2010/main" val="0"/>
              </a:ext>
            </a:extLst>
          </a:blip>
          <a:srcRect l="72737"/>
          <a:stretch/>
        </p:blipFill>
        <p:spPr>
          <a:xfrm rot="18755776">
            <a:off x="2211891" y="1149041"/>
            <a:ext cx="576082" cy="542942"/>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pic>
        <p:nvPicPr>
          <p:cNvPr id="2054" name="Picture 2053">
            <a:extLst>
              <a:ext uri="{FF2B5EF4-FFF2-40B4-BE49-F238E27FC236}">
                <a16:creationId xmlns:a16="http://schemas.microsoft.com/office/drawing/2014/main" id="{504B71E4-29E8-BBCC-4B88-E720D921255B}"/>
              </a:ext>
            </a:extLst>
          </p:cNvPr>
          <p:cNvPicPr>
            <a:picLocks noChangeAspect="1"/>
          </p:cNvPicPr>
          <p:nvPr/>
        </p:nvPicPr>
        <p:blipFill>
          <a:blip r:embed="rId10" cstate="print">
            <a:extLst>
              <a:ext uri="{28A0092B-C50C-407E-A947-70E740481C1C}">
                <a14:useLocalDpi xmlns:a14="http://schemas.microsoft.com/office/drawing/2010/main" val="0"/>
              </a:ext>
            </a:extLst>
          </a:blip>
          <a:srcRect l="72737"/>
          <a:stretch/>
        </p:blipFill>
        <p:spPr>
          <a:xfrm rot="19505005">
            <a:off x="4637540" y="2488067"/>
            <a:ext cx="576082" cy="542942"/>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pic>
        <p:nvPicPr>
          <p:cNvPr id="2085" name="Picture 8" descr="Cartoon Fire Png | Free download on ClipArtMag">
            <a:extLst>
              <a:ext uri="{FF2B5EF4-FFF2-40B4-BE49-F238E27FC236}">
                <a16:creationId xmlns:a16="http://schemas.microsoft.com/office/drawing/2014/main" id="{396A669D-BDB1-0F26-F50B-62F4B2A8038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0800000">
            <a:off x="10091543" y="4395673"/>
            <a:ext cx="67084" cy="67084"/>
          </a:xfrm>
          <a:prstGeom prst="rect">
            <a:avLst/>
          </a:prstGeom>
          <a:noFill/>
          <a:extLst>
            <a:ext uri="{909E8E84-426E-40DD-AFC4-6F175D3DCCD1}">
              <a14:hiddenFill xmlns:a14="http://schemas.microsoft.com/office/drawing/2010/main">
                <a:solidFill>
                  <a:srgbClr val="FFFFFF"/>
                </a:solidFill>
              </a14:hiddenFill>
            </a:ext>
          </a:extLst>
        </p:spPr>
      </p:pic>
      <p:pic>
        <p:nvPicPr>
          <p:cNvPr id="2086" name="Picture 8" descr="Cartoon Fire Png | Free download on ClipArtMag">
            <a:extLst>
              <a:ext uri="{FF2B5EF4-FFF2-40B4-BE49-F238E27FC236}">
                <a16:creationId xmlns:a16="http://schemas.microsoft.com/office/drawing/2014/main" id="{473D50CD-F6FE-A4E7-9291-8A1BA0A1116A}"/>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0800000">
            <a:off x="10279424" y="4395673"/>
            <a:ext cx="67084" cy="67084"/>
          </a:xfrm>
          <a:prstGeom prst="rect">
            <a:avLst/>
          </a:prstGeom>
          <a:noFill/>
          <a:extLst>
            <a:ext uri="{909E8E84-426E-40DD-AFC4-6F175D3DCCD1}">
              <a14:hiddenFill xmlns:a14="http://schemas.microsoft.com/office/drawing/2010/main">
                <a:solidFill>
                  <a:srgbClr val="FFFFFF"/>
                </a:solidFill>
              </a14:hiddenFill>
            </a:ext>
          </a:extLst>
        </p:spPr>
      </p:pic>
      <p:pic>
        <p:nvPicPr>
          <p:cNvPr id="2087" name="Picture 2086">
            <a:extLst>
              <a:ext uri="{FF2B5EF4-FFF2-40B4-BE49-F238E27FC236}">
                <a16:creationId xmlns:a16="http://schemas.microsoft.com/office/drawing/2014/main" id="{106FF809-6279-5A38-ADF9-2C17DA5DE2AF}"/>
              </a:ext>
            </a:extLst>
          </p:cNvPr>
          <p:cNvPicPr>
            <a:picLocks noChangeAspect="1"/>
          </p:cNvPicPr>
          <p:nvPr/>
        </p:nvPicPr>
        <p:blipFill>
          <a:blip r:embed="rId12" cstate="print">
            <a:extLst>
              <a:ext uri="{28A0092B-C50C-407E-A947-70E740481C1C}">
                <a14:useLocalDpi xmlns:a14="http://schemas.microsoft.com/office/drawing/2010/main" val="0"/>
              </a:ext>
            </a:extLst>
          </a:blip>
          <a:srcRect l="72737"/>
          <a:stretch/>
        </p:blipFill>
        <p:spPr>
          <a:xfrm>
            <a:off x="9942430" y="4283041"/>
            <a:ext cx="576082" cy="146174"/>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grpSp>
        <p:nvGrpSpPr>
          <p:cNvPr id="2120" name="Group 62">
            <a:extLst>
              <a:ext uri="{FF2B5EF4-FFF2-40B4-BE49-F238E27FC236}">
                <a16:creationId xmlns:a16="http://schemas.microsoft.com/office/drawing/2014/main" id="{3C4ABBC4-AEF1-03BB-F027-09DEE27851D3}"/>
              </a:ext>
            </a:extLst>
          </p:cNvPr>
          <p:cNvGrpSpPr>
            <a:grpSpLocks/>
          </p:cNvGrpSpPr>
          <p:nvPr/>
        </p:nvGrpSpPr>
        <p:grpSpPr bwMode="auto">
          <a:xfrm rot="3018992">
            <a:off x="10816063" y="4049132"/>
            <a:ext cx="895252" cy="531258"/>
            <a:chOff x="2692689" y="2181927"/>
            <a:chExt cx="2661485" cy="3023547"/>
          </a:xfrm>
        </p:grpSpPr>
        <p:cxnSp>
          <p:nvCxnSpPr>
            <p:cNvPr id="2122" name="Straight Connector 2121">
              <a:extLst>
                <a:ext uri="{FF2B5EF4-FFF2-40B4-BE49-F238E27FC236}">
                  <a16:creationId xmlns:a16="http://schemas.microsoft.com/office/drawing/2014/main" id="{834388B9-3494-F06C-DBF6-7461592D2A8C}"/>
                </a:ext>
              </a:extLst>
            </p:cNvPr>
            <p:cNvCxnSpPr/>
            <p:nvPr/>
          </p:nvCxnSpPr>
          <p:spPr bwMode="auto">
            <a:xfrm rot="16200000" flipH="1">
              <a:off x="2518778" y="3689739"/>
              <a:ext cx="2984885" cy="2355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23" name="Straight Connector 2122">
              <a:extLst>
                <a:ext uri="{FF2B5EF4-FFF2-40B4-BE49-F238E27FC236}">
                  <a16:creationId xmlns:a16="http://schemas.microsoft.com/office/drawing/2014/main" id="{DD763E3F-E8F7-6C21-478F-10E68EFF7FA2}"/>
                </a:ext>
              </a:extLst>
            </p:cNvPr>
            <p:cNvCxnSpPr/>
            <p:nvPr/>
          </p:nvCxnSpPr>
          <p:spPr bwMode="auto">
            <a:xfrm rot="16200000" flipH="1">
              <a:off x="2360517" y="3523903"/>
              <a:ext cx="2974067" cy="3534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24" name="Straight Connector 2123">
              <a:extLst>
                <a:ext uri="{FF2B5EF4-FFF2-40B4-BE49-F238E27FC236}">
                  <a16:creationId xmlns:a16="http://schemas.microsoft.com/office/drawing/2014/main" id="{88D9DD18-7DF8-4B5D-338C-608CDEBA2538}"/>
                </a:ext>
              </a:extLst>
            </p:cNvPr>
            <p:cNvCxnSpPr/>
            <p:nvPr/>
          </p:nvCxnSpPr>
          <p:spPr bwMode="auto">
            <a:xfrm rot="16200000" flipH="1">
              <a:off x="2201543" y="3372639"/>
              <a:ext cx="2984885" cy="659799"/>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25" name="Straight Connector 2124">
              <a:extLst>
                <a:ext uri="{FF2B5EF4-FFF2-40B4-BE49-F238E27FC236}">
                  <a16:creationId xmlns:a16="http://schemas.microsoft.com/office/drawing/2014/main" id="{D9DD9BD7-3F94-4069-A5EE-C8A9E1059182}"/>
                </a:ext>
              </a:extLst>
            </p:cNvPr>
            <p:cNvCxnSpPr/>
            <p:nvPr/>
          </p:nvCxnSpPr>
          <p:spPr bwMode="auto">
            <a:xfrm rot="16200000" flipH="1">
              <a:off x="2056037" y="3216460"/>
              <a:ext cx="2984885" cy="94257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26" name="Straight Connector 2125">
              <a:extLst>
                <a:ext uri="{FF2B5EF4-FFF2-40B4-BE49-F238E27FC236}">
                  <a16:creationId xmlns:a16="http://schemas.microsoft.com/office/drawing/2014/main" id="{FA468C10-5835-0EDA-136C-93AD89D35E17}"/>
                </a:ext>
              </a:extLst>
            </p:cNvPr>
            <p:cNvCxnSpPr/>
            <p:nvPr/>
          </p:nvCxnSpPr>
          <p:spPr bwMode="auto">
            <a:xfrm rot="16200000" flipH="1">
              <a:off x="1958418" y="3138003"/>
              <a:ext cx="2974074" cy="113108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27" name="Straight Connector 2126">
              <a:extLst>
                <a:ext uri="{FF2B5EF4-FFF2-40B4-BE49-F238E27FC236}">
                  <a16:creationId xmlns:a16="http://schemas.microsoft.com/office/drawing/2014/main" id="{4E5E26E9-42AB-C3E2-DC90-11440359D406}"/>
                </a:ext>
              </a:extLst>
            </p:cNvPr>
            <p:cNvCxnSpPr/>
            <p:nvPr/>
          </p:nvCxnSpPr>
          <p:spPr bwMode="auto">
            <a:xfrm rot="16200000" flipH="1">
              <a:off x="1843825" y="3030791"/>
              <a:ext cx="3017326" cy="1319598"/>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28" name="Straight Connector 2127">
              <a:extLst>
                <a:ext uri="{FF2B5EF4-FFF2-40B4-BE49-F238E27FC236}">
                  <a16:creationId xmlns:a16="http://schemas.microsoft.com/office/drawing/2014/main" id="{184F025D-0E8E-5622-B9B9-661CEF9D37EE}"/>
                </a:ext>
              </a:extLst>
            </p:cNvPr>
            <p:cNvCxnSpPr/>
            <p:nvPr/>
          </p:nvCxnSpPr>
          <p:spPr bwMode="auto">
            <a:xfrm rot="5400000">
              <a:off x="2677753" y="3558230"/>
              <a:ext cx="2974074" cy="2827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29" name="Straight Connector 2128">
              <a:extLst>
                <a:ext uri="{FF2B5EF4-FFF2-40B4-BE49-F238E27FC236}">
                  <a16:creationId xmlns:a16="http://schemas.microsoft.com/office/drawing/2014/main" id="{33D61C90-E300-E0EB-69CB-24A8990E8FA3}"/>
                </a:ext>
              </a:extLst>
            </p:cNvPr>
            <p:cNvCxnSpPr/>
            <p:nvPr/>
          </p:nvCxnSpPr>
          <p:spPr bwMode="auto">
            <a:xfrm rot="5400000">
              <a:off x="2825262" y="3407795"/>
              <a:ext cx="2974067" cy="58911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30" name="Straight Connector 2129">
              <a:extLst>
                <a:ext uri="{FF2B5EF4-FFF2-40B4-BE49-F238E27FC236}">
                  <a16:creationId xmlns:a16="http://schemas.microsoft.com/office/drawing/2014/main" id="{A3194662-51B0-D132-AFA0-064E743F9F27}"/>
                </a:ext>
              </a:extLst>
            </p:cNvPr>
            <p:cNvCxnSpPr/>
            <p:nvPr/>
          </p:nvCxnSpPr>
          <p:spPr bwMode="auto">
            <a:xfrm rot="5400000">
              <a:off x="2951909" y="3280015"/>
              <a:ext cx="2963255" cy="84831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31" name="Straight Connector 2130">
              <a:extLst>
                <a:ext uri="{FF2B5EF4-FFF2-40B4-BE49-F238E27FC236}">
                  <a16:creationId xmlns:a16="http://schemas.microsoft.com/office/drawing/2014/main" id="{63C293AA-4DF8-2208-FED3-81A871F82A5D}"/>
                </a:ext>
              </a:extLst>
            </p:cNvPr>
            <p:cNvCxnSpPr/>
            <p:nvPr/>
          </p:nvCxnSpPr>
          <p:spPr bwMode="auto">
            <a:xfrm rot="5400000">
              <a:off x="3089315" y="3162149"/>
              <a:ext cx="2963255" cy="1083956"/>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32" name="Straight Connector 2131">
              <a:extLst>
                <a:ext uri="{FF2B5EF4-FFF2-40B4-BE49-F238E27FC236}">
                  <a16:creationId xmlns:a16="http://schemas.microsoft.com/office/drawing/2014/main" id="{3B340335-8DD4-9861-0132-7AEB84E9C473}"/>
                </a:ext>
              </a:extLst>
            </p:cNvPr>
            <p:cNvCxnSpPr/>
            <p:nvPr/>
          </p:nvCxnSpPr>
          <p:spPr bwMode="auto">
            <a:xfrm rot="21563110" flipH="1">
              <a:off x="3986510" y="2205791"/>
              <a:ext cx="1367664" cy="299968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sp>
        <p:nvSpPr>
          <p:cNvPr id="2150" name="TextBox 2149">
            <a:extLst>
              <a:ext uri="{FF2B5EF4-FFF2-40B4-BE49-F238E27FC236}">
                <a16:creationId xmlns:a16="http://schemas.microsoft.com/office/drawing/2014/main" id="{C6118794-E308-F640-020A-C6DDD70D6D9E}"/>
              </a:ext>
            </a:extLst>
          </p:cNvPr>
          <p:cNvSpPr txBox="1"/>
          <p:nvPr/>
        </p:nvSpPr>
        <p:spPr>
          <a:xfrm>
            <a:off x="6273452" y="3654053"/>
            <a:ext cx="1732574" cy="707886"/>
          </a:xfrm>
          <a:prstGeom prst="rect">
            <a:avLst/>
          </a:prstGeom>
          <a:noFill/>
        </p:spPr>
        <p:txBody>
          <a:bodyPr wrap="square" rtlCol="0">
            <a:spAutoFit/>
          </a:bodyPr>
          <a:lstStyle/>
          <a:p>
            <a:pPr algn="ctr"/>
            <a:r>
              <a:rPr lang="en-US" sz="1000" b="1">
                <a:solidFill>
                  <a:srgbClr val="202122"/>
                </a:solidFill>
                <a:latin typeface="Arial" panose="020B0604020202020204" pitchFamily="34" charset="0"/>
                <a:cs typeface="Arial" panose="020B0604020202020204" pitchFamily="34" charset="0"/>
              </a:rPr>
              <a:t>R</a:t>
            </a:r>
            <a:r>
              <a:rPr lang="en-US" sz="1000" b="1" i="0">
                <a:solidFill>
                  <a:srgbClr val="202122"/>
                </a:solidFill>
                <a:effectLst/>
                <a:latin typeface="Arial" panose="020B0604020202020204" pitchFamily="34" charset="0"/>
                <a:cs typeface="Arial" panose="020B0604020202020204" pitchFamily="34" charset="0"/>
              </a:rPr>
              <a:t>eserve main parachute deployed and entangles with primary drogue parachute</a:t>
            </a:r>
            <a:endParaRPr lang="en-US" sz="1000" b="1">
              <a:latin typeface="Arial" panose="020B0604020202020204" pitchFamily="34" charset="0"/>
              <a:cs typeface="Arial" panose="020B0604020202020204" pitchFamily="34" charset="0"/>
            </a:endParaRPr>
          </a:p>
        </p:txBody>
      </p:sp>
      <p:cxnSp>
        <p:nvCxnSpPr>
          <p:cNvPr id="11275" name="Connector: Curved 11274">
            <a:extLst>
              <a:ext uri="{FF2B5EF4-FFF2-40B4-BE49-F238E27FC236}">
                <a16:creationId xmlns:a16="http://schemas.microsoft.com/office/drawing/2014/main" id="{320E0091-9903-7445-8C67-74BC2FD40C04}"/>
              </a:ext>
            </a:extLst>
          </p:cNvPr>
          <p:cNvCxnSpPr>
            <a:cxnSpLocks/>
          </p:cNvCxnSpPr>
          <p:nvPr/>
        </p:nvCxnSpPr>
        <p:spPr>
          <a:xfrm>
            <a:off x="10382543" y="4354282"/>
            <a:ext cx="1201706" cy="136019"/>
          </a:xfrm>
          <a:prstGeom prst="curvedConnector3">
            <a:avLst>
              <a:gd name="adj1" fmla="val 26635"/>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088" name="Picture 2087" descr="Cartoon Drogue_1st_stage_yellow.PNG">
            <a:extLst>
              <a:ext uri="{FF2B5EF4-FFF2-40B4-BE49-F238E27FC236}">
                <a16:creationId xmlns:a16="http://schemas.microsoft.com/office/drawing/2014/main" id="{BED19ED1-EEAF-A88B-0828-262A8CFF0ACF}"/>
              </a:ext>
            </a:extLst>
          </p:cNvPr>
          <p:cNvPicPr>
            <a:picLocks noChangeAspect="1"/>
          </p:cNvPicPr>
          <p:nvPr/>
        </p:nvPicPr>
        <p:blipFill>
          <a:blip r:embed="rId13" cstate="print">
            <a:duotone>
              <a:schemeClr val="accent3">
                <a:shade val="45000"/>
                <a:satMod val="135000"/>
              </a:schemeClr>
              <a:prstClr val="white"/>
            </a:duotone>
          </a:blip>
          <a:stretch>
            <a:fillRect/>
          </a:stretch>
        </p:blipFill>
        <p:spPr bwMode="auto">
          <a:xfrm rot="2900268">
            <a:off x="10973543" y="4045473"/>
            <a:ext cx="1066689" cy="156737"/>
          </a:xfrm>
          <a:prstGeom prst="rect">
            <a:avLst/>
          </a:prstGeom>
        </p:spPr>
      </p:pic>
      <p:cxnSp>
        <p:nvCxnSpPr>
          <p:cNvPr id="11276" name="Straight Connector 11275">
            <a:extLst>
              <a:ext uri="{FF2B5EF4-FFF2-40B4-BE49-F238E27FC236}">
                <a16:creationId xmlns:a16="http://schemas.microsoft.com/office/drawing/2014/main" id="{36A98913-6CFB-5607-D3D5-978E6932D9AB}"/>
              </a:ext>
            </a:extLst>
          </p:cNvPr>
          <p:cNvCxnSpPr>
            <a:cxnSpLocks/>
          </p:cNvCxnSpPr>
          <p:nvPr/>
        </p:nvCxnSpPr>
        <p:spPr>
          <a:xfrm>
            <a:off x="1309279" y="4698828"/>
            <a:ext cx="0" cy="312982"/>
          </a:xfrm>
          <a:prstGeom prst="line">
            <a:avLst/>
          </a:prstGeom>
          <a:ln w="19050"/>
        </p:spPr>
        <p:style>
          <a:lnRef idx="1">
            <a:schemeClr val="dk1"/>
          </a:lnRef>
          <a:fillRef idx="0">
            <a:schemeClr val="dk1"/>
          </a:fillRef>
          <a:effectRef idx="0">
            <a:schemeClr val="dk1"/>
          </a:effectRef>
          <a:fontRef idx="minor">
            <a:schemeClr val="tx1"/>
          </a:fontRef>
        </p:style>
      </p:cxnSp>
      <p:sp>
        <p:nvSpPr>
          <p:cNvPr id="11277" name="Rectangle 11276">
            <a:extLst>
              <a:ext uri="{FF2B5EF4-FFF2-40B4-BE49-F238E27FC236}">
                <a16:creationId xmlns:a16="http://schemas.microsoft.com/office/drawing/2014/main" id="{3845B870-D64C-CE22-3490-792D5D1A53DD}"/>
              </a:ext>
            </a:extLst>
          </p:cNvPr>
          <p:cNvSpPr/>
          <p:nvPr/>
        </p:nvSpPr>
        <p:spPr>
          <a:xfrm>
            <a:off x="3585071" y="6412324"/>
            <a:ext cx="5274102" cy="2435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chemeClr val="bg1"/>
                </a:solidFill>
                <a:latin typeface="Helvetica" panose="020B0604020202020204" pitchFamily="34" charset="0"/>
                <a:cs typeface="Helvetica" panose="020B0604020202020204" pitchFamily="34" charset="0"/>
              </a:rPr>
              <a:t>Komarov reported, </a:t>
            </a:r>
            <a:r>
              <a:rPr lang="en-US" sz="1050" b="1">
                <a:solidFill>
                  <a:schemeClr val="bg1"/>
                </a:solidFill>
                <a:latin typeface="Helvetica" panose="020B0604020202020204" pitchFamily="34" charset="0"/>
                <a:cs typeface="Helvetica" panose="020B0604020202020204" pitchFamily="34" charset="0"/>
              </a:rPr>
              <a:t>“the parachute is wrong, heat is rising in the capsule.”</a:t>
            </a:r>
          </a:p>
        </p:txBody>
      </p:sp>
      <p:pic>
        <p:nvPicPr>
          <p:cNvPr id="80" name="Picture 79">
            <a:extLst>
              <a:ext uri="{FF2B5EF4-FFF2-40B4-BE49-F238E27FC236}">
                <a16:creationId xmlns:a16="http://schemas.microsoft.com/office/drawing/2014/main" id="{DD5A3278-F907-6630-5797-225E7A1D2169}"/>
              </a:ext>
            </a:extLst>
          </p:cNvPr>
          <p:cNvPicPr>
            <a:picLocks noChangeAspect="1"/>
          </p:cNvPicPr>
          <p:nvPr/>
        </p:nvPicPr>
        <p:blipFill>
          <a:blip r:embed="rId10" cstate="print">
            <a:extLst>
              <a:ext uri="{28A0092B-C50C-407E-A947-70E740481C1C}">
                <a14:useLocalDpi xmlns:a14="http://schemas.microsoft.com/office/drawing/2010/main" val="0"/>
              </a:ext>
            </a:extLst>
          </a:blip>
          <a:srcRect l="72737"/>
          <a:stretch/>
        </p:blipFill>
        <p:spPr>
          <a:xfrm rot="19684935">
            <a:off x="6415378" y="3055323"/>
            <a:ext cx="576082" cy="542942"/>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grpSp>
        <p:nvGrpSpPr>
          <p:cNvPr id="41" name="Group 40">
            <a:extLst>
              <a:ext uri="{FF2B5EF4-FFF2-40B4-BE49-F238E27FC236}">
                <a16:creationId xmlns:a16="http://schemas.microsoft.com/office/drawing/2014/main" id="{B259EE8B-D0B2-A923-42FB-3C79C8B884EC}"/>
              </a:ext>
            </a:extLst>
          </p:cNvPr>
          <p:cNvGrpSpPr/>
          <p:nvPr/>
        </p:nvGrpSpPr>
        <p:grpSpPr>
          <a:xfrm>
            <a:off x="3109476" y="1217449"/>
            <a:ext cx="659603" cy="943012"/>
            <a:chOff x="3109476" y="1217449"/>
            <a:chExt cx="659603" cy="943012"/>
          </a:xfrm>
        </p:grpSpPr>
        <p:cxnSp>
          <p:nvCxnSpPr>
            <p:cNvPr id="20" name="Straight Connector 19">
              <a:extLst>
                <a:ext uri="{FF2B5EF4-FFF2-40B4-BE49-F238E27FC236}">
                  <a16:creationId xmlns:a16="http://schemas.microsoft.com/office/drawing/2014/main" id="{40961D67-D36F-5555-5130-AC4D2DD4DC00}"/>
                </a:ext>
              </a:extLst>
            </p:cNvPr>
            <p:cNvCxnSpPr/>
            <p:nvPr/>
          </p:nvCxnSpPr>
          <p:spPr bwMode="auto">
            <a:xfrm rot="21162542">
              <a:off x="3648082" y="1834079"/>
              <a:ext cx="120997" cy="326382"/>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1" name="Straight Connector 20">
              <a:extLst>
                <a:ext uri="{FF2B5EF4-FFF2-40B4-BE49-F238E27FC236}">
                  <a16:creationId xmlns:a16="http://schemas.microsoft.com/office/drawing/2014/main" id="{100472F7-231C-0200-E093-8BC305FA30C8}"/>
                </a:ext>
              </a:extLst>
            </p:cNvPr>
            <p:cNvCxnSpPr/>
            <p:nvPr/>
          </p:nvCxnSpPr>
          <p:spPr bwMode="auto">
            <a:xfrm rot="21162542">
              <a:off x="3257675" y="1563796"/>
              <a:ext cx="353213" cy="30159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2" name="Straight Connector 21">
              <a:extLst>
                <a:ext uri="{FF2B5EF4-FFF2-40B4-BE49-F238E27FC236}">
                  <a16:creationId xmlns:a16="http://schemas.microsoft.com/office/drawing/2014/main" id="{833BC7C3-465F-34BB-069D-90916C81F687}"/>
                </a:ext>
              </a:extLst>
            </p:cNvPr>
            <p:cNvCxnSpPr>
              <a:cxnSpLocks/>
            </p:cNvCxnSpPr>
            <p:nvPr/>
          </p:nvCxnSpPr>
          <p:spPr bwMode="auto">
            <a:xfrm>
              <a:off x="3526073" y="1350437"/>
              <a:ext cx="102524" cy="49132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3" name="Straight Connector 22">
              <a:extLst>
                <a:ext uri="{FF2B5EF4-FFF2-40B4-BE49-F238E27FC236}">
                  <a16:creationId xmlns:a16="http://schemas.microsoft.com/office/drawing/2014/main" id="{0B0D79A1-E977-A19F-ED82-B24A11006330}"/>
                </a:ext>
              </a:extLst>
            </p:cNvPr>
            <p:cNvCxnSpPr/>
            <p:nvPr/>
          </p:nvCxnSpPr>
          <p:spPr bwMode="auto">
            <a:xfrm rot="21162542">
              <a:off x="3588032" y="1310563"/>
              <a:ext cx="6722" cy="53378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5" name="Straight Connector 24">
              <a:extLst>
                <a:ext uri="{FF2B5EF4-FFF2-40B4-BE49-F238E27FC236}">
                  <a16:creationId xmlns:a16="http://schemas.microsoft.com/office/drawing/2014/main" id="{4F5553F9-6A21-0D7B-F811-685BEC84A3EF}"/>
                </a:ext>
              </a:extLst>
            </p:cNvPr>
            <p:cNvCxnSpPr/>
            <p:nvPr/>
          </p:nvCxnSpPr>
          <p:spPr bwMode="auto">
            <a:xfrm rot="21162542">
              <a:off x="3556498" y="1337361"/>
              <a:ext cx="40332" cy="514775"/>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6" name="Straight Connector 25">
              <a:extLst>
                <a:ext uri="{FF2B5EF4-FFF2-40B4-BE49-F238E27FC236}">
                  <a16:creationId xmlns:a16="http://schemas.microsoft.com/office/drawing/2014/main" id="{8B12D6BB-DAE7-9636-9D79-BE24C058B5BF}"/>
                </a:ext>
              </a:extLst>
            </p:cNvPr>
            <p:cNvCxnSpPr/>
            <p:nvPr/>
          </p:nvCxnSpPr>
          <p:spPr bwMode="auto">
            <a:xfrm rot="21162542">
              <a:off x="3521690" y="1356930"/>
              <a:ext cx="76387" cy="49742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7" name="Straight Connector 26">
              <a:extLst>
                <a:ext uri="{FF2B5EF4-FFF2-40B4-BE49-F238E27FC236}">
                  <a16:creationId xmlns:a16="http://schemas.microsoft.com/office/drawing/2014/main" id="{B772C9BE-BBE0-02FC-0448-8D8D39007E98}"/>
                </a:ext>
              </a:extLst>
            </p:cNvPr>
            <p:cNvCxnSpPr/>
            <p:nvPr/>
          </p:nvCxnSpPr>
          <p:spPr bwMode="auto">
            <a:xfrm rot="21162542">
              <a:off x="3479625" y="1400176"/>
              <a:ext cx="119775" cy="45363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28" name="Straight Connector 27">
              <a:extLst>
                <a:ext uri="{FF2B5EF4-FFF2-40B4-BE49-F238E27FC236}">
                  <a16:creationId xmlns:a16="http://schemas.microsoft.com/office/drawing/2014/main" id="{D72DDB50-A0FD-E546-E14F-A73AB26A5C67}"/>
                </a:ext>
              </a:extLst>
            </p:cNvPr>
            <p:cNvCxnSpPr/>
            <p:nvPr/>
          </p:nvCxnSpPr>
          <p:spPr bwMode="auto">
            <a:xfrm rot="21162542">
              <a:off x="3436207" y="1430132"/>
              <a:ext cx="166218" cy="42471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31" name="Straight Connector 30">
              <a:extLst>
                <a:ext uri="{FF2B5EF4-FFF2-40B4-BE49-F238E27FC236}">
                  <a16:creationId xmlns:a16="http://schemas.microsoft.com/office/drawing/2014/main" id="{90F3DFBF-A0E7-A7A6-08DF-D0453E9E7496}"/>
                </a:ext>
              </a:extLst>
            </p:cNvPr>
            <p:cNvCxnSpPr/>
            <p:nvPr/>
          </p:nvCxnSpPr>
          <p:spPr bwMode="auto">
            <a:xfrm rot="21162542" flipH="1" flipV="1">
              <a:off x="3394688" y="1465751"/>
              <a:ext cx="211439" cy="39496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32" name="Straight Connector 31">
              <a:extLst>
                <a:ext uri="{FF2B5EF4-FFF2-40B4-BE49-F238E27FC236}">
                  <a16:creationId xmlns:a16="http://schemas.microsoft.com/office/drawing/2014/main" id="{3965AD84-1F45-511C-FE67-FBE4A3C00DCD}"/>
                </a:ext>
              </a:extLst>
            </p:cNvPr>
            <p:cNvCxnSpPr/>
            <p:nvPr/>
          </p:nvCxnSpPr>
          <p:spPr bwMode="auto">
            <a:xfrm rot="21162542">
              <a:off x="3351647" y="1499969"/>
              <a:ext cx="255438" cy="363565"/>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33" name="Straight Connector 32">
              <a:extLst>
                <a:ext uri="{FF2B5EF4-FFF2-40B4-BE49-F238E27FC236}">
                  <a16:creationId xmlns:a16="http://schemas.microsoft.com/office/drawing/2014/main" id="{8575EF84-C07A-F175-E534-5C45EE8F6869}"/>
                </a:ext>
              </a:extLst>
            </p:cNvPr>
            <p:cNvCxnSpPr/>
            <p:nvPr/>
          </p:nvCxnSpPr>
          <p:spPr bwMode="auto">
            <a:xfrm rot="21162542" flipH="1" flipV="1">
              <a:off x="3316697" y="1526907"/>
              <a:ext cx="293326" cy="33877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34" name="Straight Connector 33">
              <a:extLst>
                <a:ext uri="{FF2B5EF4-FFF2-40B4-BE49-F238E27FC236}">
                  <a16:creationId xmlns:a16="http://schemas.microsoft.com/office/drawing/2014/main" id="{98288544-2FEB-9FCC-239F-83B3DA365586}"/>
                </a:ext>
              </a:extLst>
            </p:cNvPr>
            <p:cNvCxnSpPr/>
            <p:nvPr/>
          </p:nvCxnSpPr>
          <p:spPr bwMode="auto">
            <a:xfrm rot="21162542">
              <a:off x="3289597" y="1546890"/>
              <a:ext cx="320214" cy="31646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pic>
          <p:nvPicPr>
            <p:cNvPr id="82" name="Picture 81" descr="A close-up of a building&#10;&#10;AI-generated content may be incorrect.">
              <a:extLst>
                <a:ext uri="{FF2B5EF4-FFF2-40B4-BE49-F238E27FC236}">
                  <a16:creationId xmlns:a16="http://schemas.microsoft.com/office/drawing/2014/main" id="{D6F3CB5A-8725-E800-F89D-4F8691B259B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338278">
              <a:off x="3109476" y="1217449"/>
              <a:ext cx="437205" cy="279732"/>
            </a:xfrm>
            <a:prstGeom prst="rect">
              <a:avLst/>
            </a:prstGeom>
          </p:spPr>
        </p:pic>
      </p:grpSp>
      <p:sp>
        <p:nvSpPr>
          <p:cNvPr id="11" name="TextBox 10">
            <a:extLst>
              <a:ext uri="{FF2B5EF4-FFF2-40B4-BE49-F238E27FC236}">
                <a16:creationId xmlns:a16="http://schemas.microsoft.com/office/drawing/2014/main" id="{59FD4F66-9EE5-B6EF-A712-7D5BC43D5E15}"/>
              </a:ext>
            </a:extLst>
          </p:cNvPr>
          <p:cNvSpPr txBox="1"/>
          <p:nvPr/>
        </p:nvSpPr>
        <p:spPr>
          <a:xfrm>
            <a:off x="10079550" y="6403755"/>
            <a:ext cx="1793877" cy="430887"/>
          </a:xfrm>
          <a:prstGeom prst="rect">
            <a:avLst/>
          </a:prstGeom>
          <a:noFill/>
        </p:spPr>
        <p:txBody>
          <a:bodyPr wrap="square">
            <a:spAutoFit/>
          </a:bodyPr>
          <a:lstStyle/>
          <a:p>
            <a:r>
              <a:rPr lang="en-US" sz="1100" err="1">
                <a:solidFill>
                  <a:schemeClr val="accent5"/>
                </a:solidFill>
                <a:cs typeface="Helvetica" panose="020B0604020202020204" pitchFamily="34" charset="0"/>
                <a:hlinkClick r:id="rId14">
                  <a:extLst>
                    <a:ext uri="{A12FA001-AC4F-418D-AE19-62706E023703}">
                      <ahyp:hlinkClr xmlns:ahyp="http://schemas.microsoft.com/office/drawing/2018/hyperlinkcolor" val="tx"/>
                    </a:ext>
                  </a:extLst>
                </a:hlinkClick>
              </a:rPr>
              <a:t>Kamanin</a:t>
            </a:r>
            <a:r>
              <a:rPr lang="en-US" sz="1100">
                <a:solidFill>
                  <a:schemeClr val="accent5"/>
                </a:solidFill>
                <a:cs typeface="Helvetica" panose="020B0604020202020204" pitchFamily="34" charset="0"/>
                <a:hlinkClick r:id="rId14">
                  <a:extLst>
                    <a:ext uri="{A12FA001-AC4F-418D-AE19-62706E023703}">
                      <ahyp:hlinkClr xmlns:ahyp="http://schemas.microsoft.com/office/drawing/2018/hyperlinkcolor" val="tx"/>
                    </a:ext>
                  </a:extLst>
                </a:hlinkClick>
              </a:rPr>
              <a:t> Diaries</a:t>
            </a:r>
            <a:endParaRPr lang="en-US" sz="1100">
              <a:solidFill>
                <a:schemeClr val="accent5"/>
              </a:solidFill>
              <a:cs typeface="Helvetica" panose="020B0604020202020204" pitchFamily="34" charset="0"/>
            </a:endParaRPr>
          </a:p>
          <a:p>
            <a:r>
              <a:rPr lang="en-US" sz="1100">
                <a:solidFill>
                  <a:schemeClr val="accent5"/>
                </a:solidFill>
                <a:hlinkClick r:id="rId15">
                  <a:extLst>
                    <a:ext uri="{A12FA001-AC4F-418D-AE19-62706E023703}">
                      <ahyp:hlinkClr xmlns:ahyp="http://schemas.microsoft.com/office/drawing/2018/hyperlinkcolor" val="tx"/>
                    </a:ext>
                  </a:extLst>
                </a:hlinkClick>
              </a:rPr>
              <a:t>Tragic Tangle – SMA/NSC</a:t>
            </a:r>
            <a:endParaRPr lang="en-US" sz="1100" i="1">
              <a:solidFill>
                <a:schemeClr val="accent5"/>
              </a:solidFill>
              <a:cs typeface="Helvetica" panose="020B0604020202020204" pitchFamily="34" charset="0"/>
            </a:endParaRPr>
          </a:p>
        </p:txBody>
      </p:sp>
      <p:sp>
        <p:nvSpPr>
          <p:cNvPr id="14" name="Isosceles Triangle 9">
            <a:extLst>
              <a:ext uri="{FF2B5EF4-FFF2-40B4-BE49-F238E27FC236}">
                <a16:creationId xmlns:a16="http://schemas.microsoft.com/office/drawing/2014/main" id="{1021A0E5-E725-4AC9-147E-22BE0B127482}"/>
              </a:ext>
            </a:extLst>
          </p:cNvPr>
          <p:cNvSpPr/>
          <p:nvPr/>
        </p:nvSpPr>
        <p:spPr>
          <a:xfrm rot="18728866">
            <a:off x="-370273" y="-55603"/>
            <a:ext cx="1222948" cy="645523"/>
          </a:xfrm>
          <a:custGeom>
            <a:avLst/>
            <a:gdLst>
              <a:gd name="connsiteX0" fmla="*/ 0 w 711619"/>
              <a:gd name="connsiteY0" fmla="*/ 410198 h 410198"/>
              <a:gd name="connsiteX1" fmla="*/ 355810 w 711619"/>
              <a:gd name="connsiteY1" fmla="*/ 0 h 410198"/>
              <a:gd name="connsiteX2" fmla="*/ 711619 w 711619"/>
              <a:gd name="connsiteY2" fmla="*/ 410198 h 410198"/>
              <a:gd name="connsiteX3" fmla="*/ 0 w 711619"/>
              <a:gd name="connsiteY3" fmla="*/ 410198 h 410198"/>
              <a:gd name="connsiteX0" fmla="*/ 0 w 798269"/>
              <a:gd name="connsiteY0" fmla="*/ 394955 h 410198"/>
              <a:gd name="connsiteX1" fmla="*/ 442460 w 798269"/>
              <a:gd name="connsiteY1" fmla="*/ 0 h 410198"/>
              <a:gd name="connsiteX2" fmla="*/ 798269 w 798269"/>
              <a:gd name="connsiteY2" fmla="*/ 410198 h 410198"/>
              <a:gd name="connsiteX3" fmla="*/ 0 w 798269"/>
              <a:gd name="connsiteY3" fmla="*/ 394955 h 410198"/>
              <a:gd name="connsiteX0" fmla="*/ 0 w 803719"/>
              <a:gd name="connsiteY0" fmla="*/ 394955 h 410469"/>
              <a:gd name="connsiteX1" fmla="*/ 442460 w 803719"/>
              <a:gd name="connsiteY1" fmla="*/ 0 h 410469"/>
              <a:gd name="connsiteX2" fmla="*/ 803719 w 803719"/>
              <a:gd name="connsiteY2" fmla="*/ 410469 h 410469"/>
              <a:gd name="connsiteX3" fmla="*/ 0 w 803719"/>
              <a:gd name="connsiteY3" fmla="*/ 394955 h 410469"/>
              <a:gd name="connsiteX0" fmla="*/ 0 w 815656"/>
              <a:gd name="connsiteY0" fmla="*/ 394955 h 407141"/>
              <a:gd name="connsiteX1" fmla="*/ 442460 w 815656"/>
              <a:gd name="connsiteY1" fmla="*/ 0 h 407141"/>
              <a:gd name="connsiteX2" fmla="*/ 815656 w 815656"/>
              <a:gd name="connsiteY2" fmla="*/ 407141 h 407141"/>
              <a:gd name="connsiteX3" fmla="*/ 0 w 815656"/>
              <a:gd name="connsiteY3" fmla="*/ 394955 h 407141"/>
              <a:gd name="connsiteX0" fmla="*/ 0 w 815656"/>
              <a:gd name="connsiteY0" fmla="*/ 400729 h 412915"/>
              <a:gd name="connsiteX1" fmla="*/ 444709 w 815656"/>
              <a:gd name="connsiteY1" fmla="*/ 0 h 412915"/>
              <a:gd name="connsiteX2" fmla="*/ 815656 w 815656"/>
              <a:gd name="connsiteY2" fmla="*/ 412915 h 412915"/>
              <a:gd name="connsiteX3" fmla="*/ 0 w 815656"/>
              <a:gd name="connsiteY3" fmla="*/ 400729 h 412915"/>
              <a:gd name="connsiteX0" fmla="*/ 0 w 880377"/>
              <a:gd name="connsiteY0" fmla="*/ 400729 h 400729"/>
              <a:gd name="connsiteX1" fmla="*/ 444709 w 880377"/>
              <a:gd name="connsiteY1" fmla="*/ 0 h 400729"/>
              <a:gd name="connsiteX2" fmla="*/ 880377 w 880377"/>
              <a:gd name="connsiteY2" fmla="*/ 390048 h 400729"/>
              <a:gd name="connsiteX3" fmla="*/ 0 w 880377"/>
              <a:gd name="connsiteY3" fmla="*/ 400729 h 400729"/>
              <a:gd name="connsiteX0" fmla="*/ 0 w 952702"/>
              <a:gd name="connsiteY0" fmla="*/ 380230 h 390048"/>
              <a:gd name="connsiteX1" fmla="*/ 517034 w 952702"/>
              <a:gd name="connsiteY1" fmla="*/ 0 h 390048"/>
              <a:gd name="connsiteX2" fmla="*/ 952702 w 952702"/>
              <a:gd name="connsiteY2" fmla="*/ 390048 h 390048"/>
              <a:gd name="connsiteX3" fmla="*/ 0 w 952702"/>
              <a:gd name="connsiteY3" fmla="*/ 380230 h 390048"/>
              <a:gd name="connsiteX0" fmla="*/ 0 w 967981"/>
              <a:gd name="connsiteY0" fmla="*/ 380230 h 400261"/>
              <a:gd name="connsiteX1" fmla="*/ 517034 w 967981"/>
              <a:gd name="connsiteY1" fmla="*/ 0 h 400261"/>
              <a:gd name="connsiteX2" fmla="*/ 967981 w 967981"/>
              <a:gd name="connsiteY2" fmla="*/ 400261 h 400261"/>
              <a:gd name="connsiteX3" fmla="*/ 0 w 967981"/>
              <a:gd name="connsiteY3" fmla="*/ 380230 h 400261"/>
              <a:gd name="connsiteX0" fmla="*/ 0 w 1005350"/>
              <a:gd name="connsiteY0" fmla="*/ 380230 h 405644"/>
              <a:gd name="connsiteX1" fmla="*/ 517034 w 1005350"/>
              <a:gd name="connsiteY1" fmla="*/ 0 h 405644"/>
              <a:gd name="connsiteX2" fmla="*/ 1005350 w 1005350"/>
              <a:gd name="connsiteY2" fmla="*/ 405644 h 405644"/>
              <a:gd name="connsiteX3" fmla="*/ 0 w 1005350"/>
              <a:gd name="connsiteY3" fmla="*/ 380230 h 405644"/>
              <a:gd name="connsiteX0" fmla="*/ 0 w 1035193"/>
              <a:gd name="connsiteY0" fmla="*/ 369789 h 405644"/>
              <a:gd name="connsiteX1" fmla="*/ 546877 w 1035193"/>
              <a:gd name="connsiteY1" fmla="*/ 0 h 405644"/>
              <a:gd name="connsiteX2" fmla="*/ 1035193 w 1035193"/>
              <a:gd name="connsiteY2" fmla="*/ 405644 h 405644"/>
              <a:gd name="connsiteX3" fmla="*/ 0 w 1035193"/>
              <a:gd name="connsiteY3" fmla="*/ 369789 h 405644"/>
            </a:gdLst>
            <a:ahLst/>
            <a:cxnLst>
              <a:cxn ang="0">
                <a:pos x="connsiteX0" y="connsiteY0"/>
              </a:cxn>
              <a:cxn ang="0">
                <a:pos x="connsiteX1" y="connsiteY1"/>
              </a:cxn>
              <a:cxn ang="0">
                <a:pos x="connsiteX2" y="connsiteY2"/>
              </a:cxn>
              <a:cxn ang="0">
                <a:pos x="connsiteX3" y="connsiteY3"/>
              </a:cxn>
            </a:cxnLst>
            <a:rect l="l" t="t" r="r" b="b"/>
            <a:pathLst>
              <a:path w="1035193" h="405644">
                <a:moveTo>
                  <a:pt x="0" y="369789"/>
                </a:moveTo>
                <a:lnTo>
                  <a:pt x="546877" y="0"/>
                </a:lnTo>
                <a:lnTo>
                  <a:pt x="1035193" y="405644"/>
                </a:lnTo>
                <a:lnTo>
                  <a:pt x="0" y="369789"/>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83CFDD0-03E6-10C2-EE02-D24BC90CAC2B}"/>
              </a:ext>
            </a:extLst>
          </p:cNvPr>
          <p:cNvSpPr txBox="1"/>
          <p:nvPr/>
        </p:nvSpPr>
        <p:spPr>
          <a:xfrm rot="18851082">
            <a:off x="-147632" y="140926"/>
            <a:ext cx="1090887" cy="338554"/>
          </a:xfrm>
          <a:prstGeom prst="rect">
            <a:avLst/>
          </a:prstGeom>
          <a:noFill/>
        </p:spPr>
        <p:txBody>
          <a:bodyPr wrap="square" rtlCol="0">
            <a:spAutoFit/>
          </a:bodyPr>
          <a:lstStyle/>
          <a:p>
            <a:pPr>
              <a:spcBef>
                <a:spcPts val="50"/>
              </a:spcBef>
              <a:spcAft>
                <a:spcPts val="50"/>
              </a:spcAft>
            </a:pPr>
            <a:r>
              <a:rPr lang="en-US" sz="1600">
                <a:solidFill>
                  <a:schemeClr val="bg1"/>
                </a:solidFill>
              </a:rPr>
              <a:t>4/23/67</a:t>
            </a:r>
          </a:p>
        </p:txBody>
      </p:sp>
      <p:sp>
        <p:nvSpPr>
          <p:cNvPr id="16" name="TextBox 15">
            <a:extLst>
              <a:ext uri="{FF2B5EF4-FFF2-40B4-BE49-F238E27FC236}">
                <a16:creationId xmlns:a16="http://schemas.microsoft.com/office/drawing/2014/main" id="{481B8646-ACE1-E9A1-16F6-817D1187F72D}"/>
              </a:ext>
            </a:extLst>
          </p:cNvPr>
          <p:cNvSpPr txBox="1"/>
          <p:nvPr/>
        </p:nvSpPr>
        <p:spPr>
          <a:xfrm>
            <a:off x="4959761" y="2393783"/>
            <a:ext cx="420955" cy="461665"/>
          </a:xfrm>
          <a:prstGeom prst="rect">
            <a:avLst/>
          </a:prstGeom>
          <a:noFill/>
        </p:spPr>
        <p:txBody>
          <a:bodyPr wrap="square" rtlCol="0">
            <a:spAutoFit/>
          </a:bodyPr>
          <a:lstStyle/>
          <a:p>
            <a:r>
              <a:rPr lang="en-US" sz="2400" b="1">
                <a:solidFill>
                  <a:srgbClr val="FF0000"/>
                </a:solidFill>
              </a:rPr>
              <a:t>X</a:t>
            </a:r>
          </a:p>
        </p:txBody>
      </p:sp>
      <p:sp>
        <p:nvSpPr>
          <p:cNvPr id="24" name="Arrow: Curved Right 23">
            <a:extLst>
              <a:ext uri="{FF2B5EF4-FFF2-40B4-BE49-F238E27FC236}">
                <a16:creationId xmlns:a16="http://schemas.microsoft.com/office/drawing/2014/main" id="{610EA487-7BF6-73C4-A096-8F0BFF027359}"/>
              </a:ext>
            </a:extLst>
          </p:cNvPr>
          <p:cNvSpPr/>
          <p:nvPr/>
        </p:nvSpPr>
        <p:spPr>
          <a:xfrm>
            <a:off x="6351460" y="2829030"/>
            <a:ext cx="641518" cy="189177"/>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5" name="Picture 34" descr="Cartoon Drogue_1st_stage_yellow.PNG">
            <a:extLst>
              <a:ext uri="{FF2B5EF4-FFF2-40B4-BE49-F238E27FC236}">
                <a16:creationId xmlns:a16="http://schemas.microsoft.com/office/drawing/2014/main" id="{FC1480AD-5456-E5F0-200A-848F74DCF9D6}"/>
              </a:ext>
            </a:extLst>
          </p:cNvPr>
          <p:cNvPicPr>
            <a:picLocks noChangeAspect="1"/>
          </p:cNvPicPr>
          <p:nvPr/>
        </p:nvPicPr>
        <p:blipFill>
          <a:blip r:embed="rId13" cstate="print">
            <a:duotone>
              <a:schemeClr val="accent3">
                <a:shade val="45000"/>
                <a:satMod val="135000"/>
              </a:schemeClr>
              <a:prstClr val="white"/>
            </a:duotone>
          </a:blip>
          <a:stretch>
            <a:fillRect/>
          </a:stretch>
        </p:blipFill>
        <p:spPr bwMode="auto">
          <a:xfrm rot="19877189">
            <a:off x="5426517" y="1176933"/>
            <a:ext cx="910622" cy="1043601"/>
          </a:xfrm>
          <a:prstGeom prst="rect">
            <a:avLst/>
          </a:prstGeom>
        </p:spPr>
      </p:pic>
      <p:cxnSp>
        <p:nvCxnSpPr>
          <p:cNvPr id="11304" name="Straight Connector 11303">
            <a:extLst>
              <a:ext uri="{FF2B5EF4-FFF2-40B4-BE49-F238E27FC236}">
                <a16:creationId xmlns:a16="http://schemas.microsoft.com/office/drawing/2014/main" id="{253C5AAE-6B30-86C3-AD23-90C4F7AA9855}"/>
              </a:ext>
            </a:extLst>
          </p:cNvPr>
          <p:cNvCxnSpPr/>
          <p:nvPr/>
        </p:nvCxnSpPr>
        <p:spPr bwMode="auto">
          <a:xfrm rot="1295245" flipH="1">
            <a:off x="9167285" y="3930509"/>
            <a:ext cx="110469" cy="326382"/>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05" name="Straight Connector 11304">
            <a:extLst>
              <a:ext uri="{FF2B5EF4-FFF2-40B4-BE49-F238E27FC236}">
                <a16:creationId xmlns:a16="http://schemas.microsoft.com/office/drawing/2014/main" id="{0609B43B-7A7E-9B78-D520-4512DAA3C7F6}"/>
              </a:ext>
            </a:extLst>
          </p:cNvPr>
          <p:cNvCxnSpPr/>
          <p:nvPr/>
        </p:nvCxnSpPr>
        <p:spPr bwMode="auto">
          <a:xfrm rot="1295245" flipH="1">
            <a:off x="9373761" y="3730822"/>
            <a:ext cx="322481" cy="30159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06" name="Straight Connector 11305">
            <a:extLst>
              <a:ext uri="{FF2B5EF4-FFF2-40B4-BE49-F238E27FC236}">
                <a16:creationId xmlns:a16="http://schemas.microsoft.com/office/drawing/2014/main" id="{47DB43CA-7EFD-50CA-8D79-C6371810793E}"/>
              </a:ext>
            </a:extLst>
          </p:cNvPr>
          <p:cNvCxnSpPr>
            <a:cxnSpLocks/>
          </p:cNvCxnSpPr>
          <p:nvPr/>
        </p:nvCxnSpPr>
        <p:spPr bwMode="auto">
          <a:xfrm rot="857787" flipH="1">
            <a:off x="9390899" y="3488881"/>
            <a:ext cx="93604" cy="49132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07" name="Straight Connector 11306">
            <a:extLst>
              <a:ext uri="{FF2B5EF4-FFF2-40B4-BE49-F238E27FC236}">
                <a16:creationId xmlns:a16="http://schemas.microsoft.com/office/drawing/2014/main" id="{B4C10E81-52BE-08E9-3750-9D62B1B3F07F}"/>
              </a:ext>
            </a:extLst>
          </p:cNvPr>
          <p:cNvCxnSpPr/>
          <p:nvPr/>
        </p:nvCxnSpPr>
        <p:spPr bwMode="auto">
          <a:xfrm rot="1295245" flipH="1">
            <a:off x="9426799" y="3446415"/>
            <a:ext cx="6137" cy="53378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08" name="Straight Connector 11307">
            <a:extLst>
              <a:ext uri="{FF2B5EF4-FFF2-40B4-BE49-F238E27FC236}">
                <a16:creationId xmlns:a16="http://schemas.microsoft.com/office/drawing/2014/main" id="{3C6602E4-C1EA-6A43-D378-9EC2292309BE}"/>
              </a:ext>
            </a:extLst>
          </p:cNvPr>
          <p:cNvCxnSpPr/>
          <p:nvPr/>
        </p:nvCxnSpPr>
        <p:spPr bwMode="auto">
          <a:xfrm rot="1295245" flipH="1">
            <a:off x="9420216" y="3475998"/>
            <a:ext cx="36823" cy="514775"/>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09" name="Straight Connector 11308">
            <a:extLst>
              <a:ext uri="{FF2B5EF4-FFF2-40B4-BE49-F238E27FC236}">
                <a16:creationId xmlns:a16="http://schemas.microsoft.com/office/drawing/2014/main" id="{EF755889-E8AC-E6A5-CB92-1D061D74BB73}"/>
              </a:ext>
            </a:extLst>
          </p:cNvPr>
          <p:cNvCxnSpPr/>
          <p:nvPr/>
        </p:nvCxnSpPr>
        <p:spPr bwMode="auto">
          <a:xfrm rot="1295245" flipH="1">
            <a:off x="9415913" y="3499013"/>
            <a:ext cx="69741" cy="49742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10" name="Straight Connector 11309">
            <a:extLst>
              <a:ext uri="{FF2B5EF4-FFF2-40B4-BE49-F238E27FC236}">
                <a16:creationId xmlns:a16="http://schemas.microsoft.com/office/drawing/2014/main" id="{D38D7F03-40C9-4AE5-04B0-12AA418BBD61}"/>
              </a:ext>
            </a:extLst>
          </p:cNvPr>
          <p:cNvCxnSpPr/>
          <p:nvPr/>
        </p:nvCxnSpPr>
        <p:spPr bwMode="auto">
          <a:xfrm rot="1295245" flipH="1">
            <a:off x="9408857" y="3546191"/>
            <a:ext cx="109354" cy="45363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11" name="Straight Connector 11310">
            <a:extLst>
              <a:ext uri="{FF2B5EF4-FFF2-40B4-BE49-F238E27FC236}">
                <a16:creationId xmlns:a16="http://schemas.microsoft.com/office/drawing/2014/main" id="{41C15B70-6491-1A91-2199-EC7BDBD9FF7B}"/>
              </a:ext>
            </a:extLst>
          </p:cNvPr>
          <p:cNvCxnSpPr/>
          <p:nvPr/>
        </p:nvCxnSpPr>
        <p:spPr bwMode="auto">
          <a:xfrm rot="1295245" flipH="1">
            <a:off x="9401698" y="3580220"/>
            <a:ext cx="151756" cy="42471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12" name="Straight Connector 11311">
            <a:extLst>
              <a:ext uri="{FF2B5EF4-FFF2-40B4-BE49-F238E27FC236}">
                <a16:creationId xmlns:a16="http://schemas.microsoft.com/office/drawing/2014/main" id="{E1352549-2451-CB99-6DCC-9D2D829FD755}"/>
              </a:ext>
            </a:extLst>
          </p:cNvPr>
          <p:cNvCxnSpPr/>
          <p:nvPr/>
        </p:nvCxnSpPr>
        <p:spPr bwMode="auto">
          <a:xfrm rot="1295245" flipV="1">
            <a:off x="9392660" y="3619460"/>
            <a:ext cx="193042" cy="39496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13" name="Straight Connector 11312">
            <a:extLst>
              <a:ext uri="{FF2B5EF4-FFF2-40B4-BE49-F238E27FC236}">
                <a16:creationId xmlns:a16="http://schemas.microsoft.com/office/drawing/2014/main" id="{3F450893-B910-A452-9171-8CA0976EACE3}"/>
              </a:ext>
            </a:extLst>
          </p:cNvPr>
          <p:cNvCxnSpPr/>
          <p:nvPr/>
        </p:nvCxnSpPr>
        <p:spPr bwMode="auto">
          <a:xfrm rot="1295245" flipH="1">
            <a:off x="9386618" y="3657848"/>
            <a:ext cx="233213" cy="363565"/>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14" name="Straight Connector 11313">
            <a:extLst>
              <a:ext uri="{FF2B5EF4-FFF2-40B4-BE49-F238E27FC236}">
                <a16:creationId xmlns:a16="http://schemas.microsoft.com/office/drawing/2014/main" id="{8A28BEC5-EDEF-D5D5-A82A-B0A8C7A5DC1F}"/>
              </a:ext>
            </a:extLst>
          </p:cNvPr>
          <p:cNvCxnSpPr/>
          <p:nvPr/>
        </p:nvCxnSpPr>
        <p:spPr bwMode="auto">
          <a:xfrm rot="1295245" flipV="1">
            <a:off x="9379891" y="3687944"/>
            <a:ext cx="267805" cy="33877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15" name="Straight Connector 11314">
            <a:extLst>
              <a:ext uri="{FF2B5EF4-FFF2-40B4-BE49-F238E27FC236}">
                <a16:creationId xmlns:a16="http://schemas.microsoft.com/office/drawing/2014/main" id="{A13AF0F1-D305-FB61-1DAE-6CD2FC7127EF}"/>
              </a:ext>
            </a:extLst>
          </p:cNvPr>
          <p:cNvCxnSpPr/>
          <p:nvPr/>
        </p:nvCxnSpPr>
        <p:spPr bwMode="auto">
          <a:xfrm rot="1295245" flipH="1">
            <a:off x="9377519" y="3710733"/>
            <a:ext cx="292353" cy="31646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pic>
        <p:nvPicPr>
          <p:cNvPr id="11316" name="Picture 11315" descr="A close-up of a building&#10;&#10;AI-generated content may be incorrect.">
            <a:extLst>
              <a:ext uri="{FF2B5EF4-FFF2-40B4-BE49-F238E27FC236}">
                <a16:creationId xmlns:a16="http://schemas.microsoft.com/office/drawing/2014/main" id="{F4B95D5A-200F-E635-DD84-A79442CF591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3259588" flipH="1">
            <a:off x="9527895" y="3419914"/>
            <a:ext cx="399165" cy="279732"/>
          </a:xfrm>
          <a:prstGeom prst="rect">
            <a:avLst/>
          </a:prstGeom>
        </p:spPr>
      </p:pic>
      <p:pic>
        <p:nvPicPr>
          <p:cNvPr id="2089" name="Picture 2088">
            <a:extLst>
              <a:ext uri="{FF2B5EF4-FFF2-40B4-BE49-F238E27FC236}">
                <a16:creationId xmlns:a16="http://schemas.microsoft.com/office/drawing/2014/main" id="{C3ACDB5F-4D9C-BC99-F8C2-6DEFBF1F2529}"/>
              </a:ext>
            </a:extLst>
          </p:cNvPr>
          <p:cNvPicPr>
            <a:picLocks noChangeAspect="1"/>
          </p:cNvPicPr>
          <p:nvPr/>
        </p:nvPicPr>
        <p:blipFill>
          <a:blip r:embed="rId16" cstate="print">
            <a:extLst>
              <a:ext uri="{28A0092B-C50C-407E-A947-70E740481C1C}">
                <a14:useLocalDpi xmlns:a14="http://schemas.microsoft.com/office/drawing/2010/main" val="0"/>
              </a:ext>
            </a:extLst>
          </a:blip>
          <a:srcRect l="72737"/>
          <a:stretch/>
        </p:blipFill>
        <p:spPr>
          <a:xfrm rot="20474991">
            <a:off x="8833241" y="4017316"/>
            <a:ext cx="576082" cy="455390"/>
          </a:xfrm>
          <a:prstGeom prst="rect">
            <a:avLst/>
          </a:prstGeom>
          <a:effectLst>
            <a:glow>
              <a:schemeClr val="bg2">
                <a:alpha val="40000"/>
              </a:schemeClr>
            </a:glow>
            <a:outerShdw blurRad="50800" dist="50800" dir="5400000" sx="1000" sy="1000" algn="ctr" rotWithShape="0">
              <a:srgbClr val="000000">
                <a:alpha val="43137"/>
              </a:srgbClr>
            </a:outerShdw>
            <a:softEdge rad="12700"/>
          </a:effectLst>
        </p:spPr>
      </p:pic>
      <p:cxnSp>
        <p:nvCxnSpPr>
          <p:cNvPr id="70" name="Connector: Curved 69">
            <a:extLst>
              <a:ext uri="{FF2B5EF4-FFF2-40B4-BE49-F238E27FC236}">
                <a16:creationId xmlns:a16="http://schemas.microsoft.com/office/drawing/2014/main" id="{F6D61A13-4CA1-8EAD-E7AB-D71AB3A81F3C}"/>
              </a:ext>
            </a:extLst>
          </p:cNvPr>
          <p:cNvCxnSpPr>
            <a:cxnSpLocks/>
          </p:cNvCxnSpPr>
          <p:nvPr/>
        </p:nvCxnSpPr>
        <p:spPr>
          <a:xfrm>
            <a:off x="10382543" y="4357883"/>
            <a:ext cx="272215" cy="89725"/>
          </a:xfrm>
          <a:prstGeom prst="curvedConnector3">
            <a:avLst>
              <a:gd name="adj1" fmla="val 50000"/>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118" name="Picture 2117" descr="A close-up of a building&#10;&#10;AI-generated content may be incorrect.">
            <a:extLst>
              <a:ext uri="{FF2B5EF4-FFF2-40B4-BE49-F238E27FC236}">
                <a16:creationId xmlns:a16="http://schemas.microsoft.com/office/drawing/2014/main" id="{13A8D43F-A281-490E-8B4F-AE7184FDB51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8948">
            <a:off x="10454540" y="4406010"/>
            <a:ext cx="427212" cy="45719"/>
          </a:xfrm>
          <a:prstGeom prst="rect">
            <a:avLst/>
          </a:prstGeom>
        </p:spPr>
      </p:pic>
      <p:sp>
        <p:nvSpPr>
          <p:cNvPr id="13" name="Rectangle 12">
            <a:extLst>
              <a:ext uri="{FF2B5EF4-FFF2-40B4-BE49-F238E27FC236}">
                <a16:creationId xmlns:a16="http://schemas.microsoft.com/office/drawing/2014/main" id="{68EF31D2-6B90-4AB9-B8B1-1A6ACAC3D268}"/>
              </a:ext>
            </a:extLst>
          </p:cNvPr>
          <p:cNvSpPr/>
          <p:nvPr/>
        </p:nvSpPr>
        <p:spPr>
          <a:xfrm>
            <a:off x="10086864" y="1179906"/>
            <a:ext cx="2000629" cy="73497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chemeClr val="bg2">
                    <a:lumMod val="50000"/>
                  </a:schemeClr>
                </a:solidFill>
                <a:latin typeface="Helvetica" panose="020B0604020202020204" pitchFamily="34" charset="0"/>
                <a:cs typeface="Helvetica" panose="020B0604020202020204" pitchFamily="34" charset="0"/>
              </a:rPr>
              <a:t>Presenters’ interpretation based on video, photograph, and diary review</a:t>
            </a:r>
            <a:endParaRPr lang="en-US" sz="1050" b="1">
              <a:solidFill>
                <a:schemeClr val="bg2">
                  <a:lumMod val="50000"/>
                </a:schemeClr>
              </a:solidFill>
              <a:latin typeface="Helvetica" panose="020B0604020202020204" pitchFamily="34" charset="0"/>
              <a:cs typeface="Helvetica" panose="020B0604020202020204" pitchFamily="34" charset="0"/>
            </a:endParaRPr>
          </a:p>
        </p:txBody>
      </p:sp>
      <p:pic>
        <p:nvPicPr>
          <p:cNvPr id="83" name="Picture 82">
            <a:extLst>
              <a:ext uri="{FF2B5EF4-FFF2-40B4-BE49-F238E27FC236}">
                <a16:creationId xmlns:a16="http://schemas.microsoft.com/office/drawing/2014/main" id="{925C2CD5-915A-52BB-8A2F-E87AF5B8B7C3}"/>
              </a:ext>
            </a:extLst>
          </p:cNvPr>
          <p:cNvPicPr>
            <a:picLocks noChangeAspect="1"/>
          </p:cNvPicPr>
          <p:nvPr/>
        </p:nvPicPr>
        <p:blipFill>
          <a:blip r:embed="rId10" cstate="print">
            <a:extLst>
              <a:ext uri="{28A0092B-C50C-407E-A947-70E740481C1C}">
                <a14:useLocalDpi xmlns:a14="http://schemas.microsoft.com/office/drawing/2010/main" val="0"/>
              </a:ext>
            </a:extLst>
          </a:blip>
          <a:srcRect l="72737"/>
          <a:stretch/>
        </p:blipFill>
        <p:spPr>
          <a:xfrm rot="19237350">
            <a:off x="3436026" y="2035992"/>
            <a:ext cx="576082" cy="542942"/>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grpSp>
        <p:nvGrpSpPr>
          <p:cNvPr id="11317" name="Group 62">
            <a:extLst>
              <a:ext uri="{FF2B5EF4-FFF2-40B4-BE49-F238E27FC236}">
                <a16:creationId xmlns:a16="http://schemas.microsoft.com/office/drawing/2014/main" id="{5943C504-5523-7860-1B31-F04130227371}"/>
              </a:ext>
            </a:extLst>
          </p:cNvPr>
          <p:cNvGrpSpPr>
            <a:grpSpLocks/>
          </p:cNvGrpSpPr>
          <p:nvPr/>
        </p:nvGrpSpPr>
        <p:grpSpPr bwMode="auto">
          <a:xfrm rot="2809677">
            <a:off x="9407559" y="2894135"/>
            <a:ext cx="736192" cy="1443015"/>
            <a:chOff x="2692689" y="2181927"/>
            <a:chExt cx="2661485" cy="3023547"/>
          </a:xfrm>
        </p:grpSpPr>
        <p:cxnSp>
          <p:nvCxnSpPr>
            <p:cNvPr id="11318" name="Straight Connector 11317">
              <a:extLst>
                <a:ext uri="{FF2B5EF4-FFF2-40B4-BE49-F238E27FC236}">
                  <a16:creationId xmlns:a16="http://schemas.microsoft.com/office/drawing/2014/main" id="{61C14553-442A-9B75-BD32-A4BA296D878A}"/>
                </a:ext>
              </a:extLst>
            </p:cNvPr>
            <p:cNvCxnSpPr/>
            <p:nvPr/>
          </p:nvCxnSpPr>
          <p:spPr bwMode="auto">
            <a:xfrm rot="16200000" flipH="1">
              <a:off x="2518778" y="3689739"/>
              <a:ext cx="2984885" cy="2355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19" name="Straight Connector 11318">
              <a:extLst>
                <a:ext uri="{FF2B5EF4-FFF2-40B4-BE49-F238E27FC236}">
                  <a16:creationId xmlns:a16="http://schemas.microsoft.com/office/drawing/2014/main" id="{F70589E8-89AC-F27A-9296-1FBAB8C97B49}"/>
                </a:ext>
              </a:extLst>
            </p:cNvPr>
            <p:cNvCxnSpPr/>
            <p:nvPr/>
          </p:nvCxnSpPr>
          <p:spPr bwMode="auto">
            <a:xfrm rot="16200000" flipH="1">
              <a:off x="2360517" y="3523903"/>
              <a:ext cx="2974067" cy="3534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20" name="Straight Connector 11319">
              <a:extLst>
                <a:ext uri="{FF2B5EF4-FFF2-40B4-BE49-F238E27FC236}">
                  <a16:creationId xmlns:a16="http://schemas.microsoft.com/office/drawing/2014/main" id="{C8778D71-CEF7-888D-309E-194CF79AAC62}"/>
                </a:ext>
              </a:extLst>
            </p:cNvPr>
            <p:cNvCxnSpPr/>
            <p:nvPr/>
          </p:nvCxnSpPr>
          <p:spPr bwMode="auto">
            <a:xfrm rot="16200000" flipH="1">
              <a:off x="2201543" y="3372639"/>
              <a:ext cx="2984885" cy="659799"/>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21" name="Straight Connector 11320">
              <a:extLst>
                <a:ext uri="{FF2B5EF4-FFF2-40B4-BE49-F238E27FC236}">
                  <a16:creationId xmlns:a16="http://schemas.microsoft.com/office/drawing/2014/main" id="{489B71A2-8F4F-68E2-920F-EAD3282DEB08}"/>
                </a:ext>
              </a:extLst>
            </p:cNvPr>
            <p:cNvCxnSpPr/>
            <p:nvPr/>
          </p:nvCxnSpPr>
          <p:spPr bwMode="auto">
            <a:xfrm rot="16200000" flipH="1">
              <a:off x="2056037" y="3216460"/>
              <a:ext cx="2984885" cy="94257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22" name="Straight Connector 11321">
              <a:extLst>
                <a:ext uri="{FF2B5EF4-FFF2-40B4-BE49-F238E27FC236}">
                  <a16:creationId xmlns:a16="http://schemas.microsoft.com/office/drawing/2014/main" id="{DD3CA43E-E116-E35E-9B14-9160369C2A0B}"/>
                </a:ext>
              </a:extLst>
            </p:cNvPr>
            <p:cNvCxnSpPr/>
            <p:nvPr/>
          </p:nvCxnSpPr>
          <p:spPr bwMode="auto">
            <a:xfrm rot="16200000" flipH="1">
              <a:off x="1958418" y="3138003"/>
              <a:ext cx="2974074" cy="113108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23" name="Straight Connector 11322">
              <a:extLst>
                <a:ext uri="{FF2B5EF4-FFF2-40B4-BE49-F238E27FC236}">
                  <a16:creationId xmlns:a16="http://schemas.microsoft.com/office/drawing/2014/main" id="{5134F4AE-0948-3936-7F70-A2EEFB8A83E5}"/>
                </a:ext>
              </a:extLst>
            </p:cNvPr>
            <p:cNvCxnSpPr/>
            <p:nvPr/>
          </p:nvCxnSpPr>
          <p:spPr bwMode="auto">
            <a:xfrm rot="16200000" flipH="1">
              <a:off x="1843825" y="3030791"/>
              <a:ext cx="3017326" cy="1319598"/>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24" name="Straight Connector 11323">
              <a:extLst>
                <a:ext uri="{FF2B5EF4-FFF2-40B4-BE49-F238E27FC236}">
                  <a16:creationId xmlns:a16="http://schemas.microsoft.com/office/drawing/2014/main" id="{26B1A561-94FE-FE7E-56C5-99D93DBA2A37}"/>
                </a:ext>
              </a:extLst>
            </p:cNvPr>
            <p:cNvCxnSpPr/>
            <p:nvPr/>
          </p:nvCxnSpPr>
          <p:spPr bwMode="auto">
            <a:xfrm rot="5400000">
              <a:off x="2677753" y="3558230"/>
              <a:ext cx="2974074" cy="2827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25" name="Straight Connector 11324">
              <a:extLst>
                <a:ext uri="{FF2B5EF4-FFF2-40B4-BE49-F238E27FC236}">
                  <a16:creationId xmlns:a16="http://schemas.microsoft.com/office/drawing/2014/main" id="{533CA162-AF91-0EAF-2C73-F5E72F4E999B}"/>
                </a:ext>
              </a:extLst>
            </p:cNvPr>
            <p:cNvCxnSpPr/>
            <p:nvPr/>
          </p:nvCxnSpPr>
          <p:spPr bwMode="auto">
            <a:xfrm rot="5400000">
              <a:off x="2825262" y="3407795"/>
              <a:ext cx="2974067" cy="58911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26" name="Straight Connector 11325">
              <a:extLst>
                <a:ext uri="{FF2B5EF4-FFF2-40B4-BE49-F238E27FC236}">
                  <a16:creationId xmlns:a16="http://schemas.microsoft.com/office/drawing/2014/main" id="{043193AD-2520-3818-8C07-DE8EB6A1E6E4}"/>
                </a:ext>
              </a:extLst>
            </p:cNvPr>
            <p:cNvCxnSpPr/>
            <p:nvPr/>
          </p:nvCxnSpPr>
          <p:spPr bwMode="auto">
            <a:xfrm rot="5400000">
              <a:off x="2951909" y="3280015"/>
              <a:ext cx="2963255" cy="84831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1327" name="Straight Connector 11326">
              <a:extLst>
                <a:ext uri="{FF2B5EF4-FFF2-40B4-BE49-F238E27FC236}">
                  <a16:creationId xmlns:a16="http://schemas.microsoft.com/office/drawing/2014/main" id="{327665BF-D393-0BFD-6489-3141E541193E}"/>
                </a:ext>
              </a:extLst>
            </p:cNvPr>
            <p:cNvCxnSpPr/>
            <p:nvPr/>
          </p:nvCxnSpPr>
          <p:spPr bwMode="auto">
            <a:xfrm rot="5400000">
              <a:off x="3089315" y="3162149"/>
              <a:ext cx="2963253" cy="108395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68" name="Straight Connector 67">
              <a:extLst>
                <a:ext uri="{FF2B5EF4-FFF2-40B4-BE49-F238E27FC236}">
                  <a16:creationId xmlns:a16="http://schemas.microsoft.com/office/drawing/2014/main" id="{6A459E89-4BEA-A15A-A407-12A73BD66A11}"/>
                </a:ext>
              </a:extLst>
            </p:cNvPr>
            <p:cNvCxnSpPr/>
            <p:nvPr/>
          </p:nvCxnSpPr>
          <p:spPr bwMode="auto">
            <a:xfrm rot="21563110" flipH="1">
              <a:off x="3986510" y="2205791"/>
              <a:ext cx="1367664" cy="299968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pic>
        <p:nvPicPr>
          <p:cNvPr id="11302" name="Picture 11301" descr="Cartoon Drogue_1st_stage_yellow.PNG">
            <a:extLst>
              <a:ext uri="{FF2B5EF4-FFF2-40B4-BE49-F238E27FC236}">
                <a16:creationId xmlns:a16="http://schemas.microsoft.com/office/drawing/2014/main" id="{943B4633-DC30-331F-A97E-F39CF0604125}"/>
              </a:ext>
            </a:extLst>
          </p:cNvPr>
          <p:cNvPicPr>
            <a:picLocks noChangeAspect="1"/>
          </p:cNvPicPr>
          <p:nvPr/>
        </p:nvPicPr>
        <p:blipFill>
          <a:blip r:embed="rId13" cstate="print">
            <a:duotone>
              <a:schemeClr val="accent3">
                <a:shade val="45000"/>
                <a:satMod val="135000"/>
              </a:schemeClr>
              <a:prstClr val="white"/>
            </a:duotone>
          </a:blip>
          <a:stretch>
            <a:fillRect/>
          </a:stretch>
        </p:blipFill>
        <p:spPr bwMode="auto">
          <a:xfrm rot="2941946">
            <a:off x="9962828" y="2574449"/>
            <a:ext cx="852309" cy="977822"/>
          </a:xfrm>
          <a:prstGeom prst="rect">
            <a:avLst/>
          </a:prstGeom>
        </p:spPr>
      </p:pic>
      <p:sp>
        <p:nvSpPr>
          <p:cNvPr id="17" name="Slide Number Placeholder 3">
            <a:extLst>
              <a:ext uri="{FF2B5EF4-FFF2-40B4-BE49-F238E27FC236}">
                <a16:creationId xmlns:a16="http://schemas.microsoft.com/office/drawing/2014/main" id="{126DE735-B573-1138-C623-E4B9BD417C08}"/>
              </a:ext>
            </a:extLst>
          </p:cNvPr>
          <p:cNvSpPr>
            <a:spLocks noGrp="1"/>
          </p:cNvSpPr>
          <p:nvPr>
            <p:ph type="sldNum" sz="quarter" idx="4"/>
          </p:nvPr>
        </p:nvSpPr>
        <p:spPr>
          <a:xfrm>
            <a:off x="11471022" y="6547798"/>
            <a:ext cx="616471" cy="274232"/>
          </a:xfrm>
        </p:spPr>
        <p:txBody>
          <a:bodyPr/>
          <a:lstStyle/>
          <a:p>
            <a:fld id="{15F2118D-A24B-4968-9CCE-0FD4EFBE3DE8}" type="slidenum">
              <a:rPr lang="en-US" smtClean="0"/>
              <a:pPr/>
              <a:t>9</a:t>
            </a:fld>
            <a:endParaRPr lang="en-US"/>
          </a:p>
        </p:txBody>
      </p:sp>
      <p:sp>
        <p:nvSpPr>
          <p:cNvPr id="19" name="Date Placeholder 4">
            <a:extLst>
              <a:ext uri="{FF2B5EF4-FFF2-40B4-BE49-F238E27FC236}">
                <a16:creationId xmlns:a16="http://schemas.microsoft.com/office/drawing/2014/main" id="{AB53D146-0B68-D2EF-C3DD-328DFAFF212F}"/>
              </a:ext>
            </a:extLst>
          </p:cNvPr>
          <p:cNvSpPr>
            <a:spLocks noGrp="1"/>
          </p:cNvSpPr>
          <p:nvPr>
            <p:ph type="dt" sz="half" idx="2"/>
          </p:nvPr>
        </p:nvSpPr>
        <p:spPr>
          <a:xfrm>
            <a:off x="114477" y="6547797"/>
            <a:ext cx="1524541" cy="274232"/>
          </a:xfrm>
        </p:spPr>
        <p:txBody>
          <a:bodyPr/>
          <a:lstStyle/>
          <a:p>
            <a:r>
              <a:rPr lang="en-US"/>
              <a:t>06/02/26</a:t>
            </a:r>
          </a:p>
        </p:txBody>
      </p:sp>
      <p:pic>
        <p:nvPicPr>
          <p:cNvPr id="36" name="Picture 35">
            <a:extLst>
              <a:ext uri="{FF2B5EF4-FFF2-40B4-BE49-F238E27FC236}">
                <a16:creationId xmlns:a16="http://schemas.microsoft.com/office/drawing/2014/main" id="{62576595-850F-24FD-4525-4194AD4A817C}"/>
              </a:ext>
            </a:extLst>
          </p:cNvPr>
          <p:cNvPicPr>
            <a:picLocks noChangeAspect="1"/>
          </p:cNvPicPr>
          <p:nvPr/>
        </p:nvPicPr>
        <p:blipFill>
          <a:blip r:embed="rId18"/>
          <a:srcRect l="34312" t="36869" r="16100" b="36030"/>
          <a:stretch/>
        </p:blipFill>
        <p:spPr>
          <a:xfrm>
            <a:off x="972379" y="6317394"/>
            <a:ext cx="1641515" cy="504635"/>
          </a:xfrm>
          <a:prstGeom prst="rect">
            <a:avLst/>
          </a:prstGeom>
        </p:spPr>
      </p:pic>
      <p:sp>
        <p:nvSpPr>
          <p:cNvPr id="37" name="Rectangle 36">
            <a:extLst>
              <a:ext uri="{FF2B5EF4-FFF2-40B4-BE49-F238E27FC236}">
                <a16:creationId xmlns:a16="http://schemas.microsoft.com/office/drawing/2014/main" id="{878F3A49-6D30-DDC0-D802-668478967D7E}"/>
              </a:ext>
            </a:extLst>
          </p:cNvPr>
          <p:cNvSpPr/>
          <p:nvPr/>
        </p:nvSpPr>
        <p:spPr>
          <a:xfrm>
            <a:off x="992690"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9AA16D5-D2B6-69EE-BEC7-8216C20B0E5C}"/>
              </a:ext>
            </a:extLst>
          </p:cNvPr>
          <p:cNvSpPr txBox="1"/>
          <p:nvPr/>
        </p:nvSpPr>
        <p:spPr>
          <a:xfrm>
            <a:off x="7135566" y="2817305"/>
            <a:ext cx="2191206" cy="369332"/>
          </a:xfrm>
          <a:prstGeom prst="rect">
            <a:avLst/>
          </a:prstGeom>
          <a:noFill/>
        </p:spPr>
        <p:txBody>
          <a:bodyPr wrap="square" rtlCol="0">
            <a:spAutoFit/>
          </a:bodyPr>
          <a:lstStyle/>
          <a:p>
            <a:pPr algn="ctr"/>
            <a:r>
              <a:rPr lang="en-US" sz="900" i="1" dirty="0"/>
              <a:t>Image credit: YouTube, </a:t>
            </a:r>
          </a:p>
          <a:p>
            <a:pPr algn="ctr"/>
            <a:r>
              <a:rPr lang="en-US" sz="900" i="1" dirty="0"/>
              <a:t>“The Death of the Soyuz-1 Crew”</a:t>
            </a:r>
            <a:endParaRPr lang="en-US" sz="900" dirty="0"/>
          </a:p>
        </p:txBody>
      </p:sp>
      <p:sp>
        <p:nvSpPr>
          <p:cNvPr id="5" name="TextBox 4">
            <a:extLst>
              <a:ext uri="{FF2B5EF4-FFF2-40B4-BE49-F238E27FC236}">
                <a16:creationId xmlns:a16="http://schemas.microsoft.com/office/drawing/2014/main" id="{7E5CDBB2-2B1B-BB5C-9042-7D845F23EB91}"/>
              </a:ext>
            </a:extLst>
          </p:cNvPr>
          <p:cNvSpPr txBox="1"/>
          <p:nvPr/>
        </p:nvSpPr>
        <p:spPr>
          <a:xfrm>
            <a:off x="-89485" y="5810346"/>
            <a:ext cx="874653" cy="369332"/>
          </a:xfrm>
          <a:prstGeom prst="rect">
            <a:avLst/>
          </a:prstGeom>
          <a:noFill/>
        </p:spPr>
        <p:txBody>
          <a:bodyPr wrap="square" rtlCol="0">
            <a:spAutoFit/>
          </a:bodyPr>
          <a:lstStyle/>
          <a:p>
            <a:pPr algn="ctr"/>
            <a:r>
              <a:rPr lang="en-US" sz="900" i="1" dirty="0"/>
              <a:t>Image credit: </a:t>
            </a:r>
          </a:p>
          <a:p>
            <a:pPr algn="ctr"/>
            <a:r>
              <a:rPr lang="en-US" sz="900" i="1" dirty="0"/>
              <a:t>Mil.ru</a:t>
            </a:r>
            <a:endParaRPr lang="en-US" sz="900" dirty="0"/>
          </a:p>
        </p:txBody>
      </p:sp>
    </p:spTree>
    <p:extLst>
      <p:ext uri="{BB962C8B-B14F-4D97-AF65-F5344CB8AC3E}">
        <p14:creationId xmlns:p14="http://schemas.microsoft.com/office/powerpoint/2010/main" val="281978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73" fill="hold"/>
                                        <p:tgtEl>
                                          <p:spTgt spid="1128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1281"/>
                </p:tgtEl>
              </p:cMediaNode>
            </p:video>
            <p:seq concurrent="1" nextAc="seek">
              <p:cTn id="8" restart="whenNotActive" fill="hold" evtFilter="cancelBubble" nodeType="interactiveSeq">
                <p:stCondLst>
                  <p:cond evt="onClick" delay="0">
                    <p:tgtEl>
                      <p:spTgt spid="1128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281"/>
                                        </p:tgtEl>
                                      </p:cBhvr>
                                    </p:cmd>
                                  </p:childTnLst>
                                </p:cTn>
                              </p:par>
                            </p:childTnLst>
                          </p:cTn>
                        </p:par>
                      </p:childTnLst>
                    </p:cTn>
                  </p:par>
                </p:childTnLst>
              </p:cTn>
              <p:nextCondLst>
                <p:cond evt="onClick" delay="0">
                  <p:tgtEl>
                    <p:spTgt spid="11281"/>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25332E-9C0B-A105-374D-7841B116BCC5}"/>
              </a:ext>
            </a:extLst>
          </p:cNvPr>
          <p:cNvSpPr>
            <a:spLocks noGrp="1"/>
          </p:cNvSpPr>
          <p:nvPr>
            <p:ph type="title" idx="4294967295"/>
          </p:nvPr>
        </p:nvSpPr>
        <p:spPr>
          <a:xfrm>
            <a:off x="1080748" y="280003"/>
            <a:ext cx="9753600" cy="667728"/>
          </a:xfrm>
          <a:prstGeom prst="rect">
            <a:avLst/>
          </a:prstGeom>
        </p:spPr>
        <p:txBody>
          <a:bodyPr/>
          <a:lstStyle/>
          <a:p>
            <a:r>
              <a:rPr lang="en-US"/>
              <a:t>Komarov’s last words</a:t>
            </a:r>
          </a:p>
        </p:txBody>
      </p:sp>
      <p:sp>
        <p:nvSpPr>
          <p:cNvPr id="4" name="Slide Number Placeholder 3">
            <a:extLst>
              <a:ext uri="{FF2B5EF4-FFF2-40B4-BE49-F238E27FC236}">
                <a16:creationId xmlns:a16="http://schemas.microsoft.com/office/drawing/2014/main" id="{C4CDB543-0A55-804C-2AE4-448706562AB0}"/>
              </a:ext>
            </a:extLst>
          </p:cNvPr>
          <p:cNvSpPr>
            <a:spLocks noGrp="1"/>
          </p:cNvSpPr>
          <p:nvPr>
            <p:ph type="sldNum" sz="quarter" idx="4"/>
          </p:nvPr>
        </p:nvSpPr>
        <p:spPr/>
        <p:txBody>
          <a:bodyPr/>
          <a:lstStyle/>
          <a:p>
            <a:fld id="{15F2118D-A24B-4968-9CCE-0FD4EFBE3DE8}" type="slidenum">
              <a:rPr lang="en-US" smtClean="0"/>
              <a:pPr/>
              <a:t>10</a:t>
            </a:fld>
            <a:endParaRPr lang="en-US"/>
          </a:p>
        </p:txBody>
      </p:sp>
      <p:sp>
        <p:nvSpPr>
          <p:cNvPr id="5" name="Date Placeholder 4">
            <a:extLst>
              <a:ext uri="{FF2B5EF4-FFF2-40B4-BE49-F238E27FC236}">
                <a16:creationId xmlns:a16="http://schemas.microsoft.com/office/drawing/2014/main" id="{CFAA3582-30D4-7EFF-60BC-5F9BE4643541}"/>
              </a:ext>
            </a:extLst>
          </p:cNvPr>
          <p:cNvSpPr>
            <a:spLocks noGrp="1"/>
          </p:cNvSpPr>
          <p:nvPr>
            <p:ph type="dt" sz="half" idx="2"/>
          </p:nvPr>
        </p:nvSpPr>
        <p:spPr/>
        <p:txBody>
          <a:bodyPr/>
          <a:lstStyle/>
          <a:p>
            <a:r>
              <a:rPr lang="en-US"/>
              <a:t>06/02/26</a:t>
            </a:r>
          </a:p>
        </p:txBody>
      </p:sp>
      <p:sp>
        <p:nvSpPr>
          <p:cNvPr id="14" name="TextBox 13">
            <a:extLst>
              <a:ext uri="{FF2B5EF4-FFF2-40B4-BE49-F238E27FC236}">
                <a16:creationId xmlns:a16="http://schemas.microsoft.com/office/drawing/2014/main" id="{EF412700-F673-6C70-01B0-F205F3EA5B10}"/>
              </a:ext>
            </a:extLst>
          </p:cNvPr>
          <p:cNvSpPr txBox="1"/>
          <p:nvPr/>
        </p:nvSpPr>
        <p:spPr>
          <a:xfrm>
            <a:off x="557916" y="4313636"/>
            <a:ext cx="11076167" cy="1600438"/>
          </a:xfrm>
          <a:prstGeom prst="rect">
            <a:avLst/>
          </a:prstGeom>
          <a:solidFill>
            <a:schemeClr val="accent1"/>
          </a:solidFill>
          <a:ln>
            <a:noFill/>
          </a:ln>
        </p:spPr>
        <p:txBody>
          <a:bodyPr wrap="square">
            <a:spAutoFit/>
          </a:bodyPr>
          <a:lstStyle/>
          <a:p>
            <a:r>
              <a:rPr lang="en-US" b="1" i="0">
                <a:solidFill>
                  <a:schemeClr val="bg1"/>
                </a:solidFill>
                <a:effectLst/>
                <a:latin typeface="Helvetica" panose="020B0604020202020204" pitchFamily="34" charset="0"/>
                <a:cs typeface="Helvetica" panose="020B0604020202020204" pitchFamily="34" charset="0"/>
              </a:rPr>
              <a:t>Consummate Professional or Rage? Separating fact from propaganda and urban myth</a:t>
            </a:r>
          </a:p>
          <a:p>
            <a:pPr marL="285750" indent="-285750">
              <a:buFont typeface="Arial" panose="020B0604020202020204" pitchFamily="34" charset="0"/>
              <a:buChar char="•"/>
            </a:pPr>
            <a:r>
              <a:rPr lang="en-US" sz="1600" b="0" i="0">
                <a:solidFill>
                  <a:schemeClr val="bg1"/>
                </a:solidFill>
                <a:effectLst/>
                <a:latin typeface="Roboto" panose="02000000000000000000" pitchFamily="2" charset="0"/>
              </a:rPr>
              <a:t>Russian State Archives reveal that Komarov’s final words were, “I feel excellent, everything’s in order. Thank you for transmitting all of that. [Separation] occurred.”</a:t>
            </a:r>
          </a:p>
          <a:p>
            <a:pPr marL="285750" indent="-285750">
              <a:buFont typeface="Arial" panose="020B0604020202020204" pitchFamily="34" charset="0"/>
              <a:buChar char="•"/>
            </a:pPr>
            <a:endParaRPr lang="en-US" sz="1600" b="0" i="0">
              <a:solidFill>
                <a:schemeClr val="bg1"/>
              </a:solidFill>
              <a:effectLst/>
              <a:latin typeface="Roboto" panose="02000000000000000000" pitchFamily="2" charset="0"/>
            </a:endParaRPr>
          </a:p>
          <a:p>
            <a:pPr marL="285750" indent="-285750">
              <a:buFont typeface="Arial" panose="020B0604020202020204" pitchFamily="34" charset="0"/>
              <a:buChar char="•"/>
            </a:pPr>
            <a:r>
              <a:rPr lang="en-US" sz="1600" b="0" i="0">
                <a:solidFill>
                  <a:schemeClr val="bg1"/>
                </a:solidFill>
                <a:effectLst/>
                <a:latin typeface="Helvetica" panose="020B0604020202020204" pitchFamily="34" charset="0"/>
                <a:cs typeface="Helvetica" panose="020B0604020202020204" pitchFamily="34" charset="0"/>
              </a:rPr>
              <a:t>Komarov was screaming with rage as he died, cursing the people who put him in a "botched ship" knowing well that he would die. "This devil ship! Nothing I lay my hands on works properly,“ (</a:t>
            </a:r>
            <a:r>
              <a:rPr lang="en-US" sz="1600" b="0" i="1">
                <a:solidFill>
                  <a:schemeClr val="bg1"/>
                </a:solidFill>
                <a:effectLst/>
                <a:latin typeface="Helvetica" panose="020B0604020202020204" pitchFamily="34" charset="0"/>
                <a:cs typeface="Helvetica" panose="020B0604020202020204" pitchFamily="34" charset="0"/>
              </a:rPr>
              <a:t>Starman</a:t>
            </a:r>
            <a:r>
              <a:rPr lang="en-US" sz="1600" b="0" i="0">
                <a:solidFill>
                  <a:schemeClr val="bg1"/>
                </a:solidFill>
                <a:effectLst/>
                <a:latin typeface="Helvetica" panose="020B0604020202020204" pitchFamily="34" charset="0"/>
                <a:cs typeface="Helvetica" panose="020B0604020202020204" pitchFamily="34" charset="0"/>
              </a:rPr>
              <a:t>, Doran &amp; </a:t>
            </a:r>
            <a:r>
              <a:rPr lang="en-US" sz="1600" b="0" i="0" err="1">
                <a:solidFill>
                  <a:schemeClr val="bg1"/>
                </a:solidFill>
                <a:effectLst/>
                <a:latin typeface="Helvetica" panose="020B0604020202020204" pitchFamily="34" charset="0"/>
                <a:cs typeface="Helvetica" panose="020B0604020202020204" pitchFamily="34" charset="0"/>
              </a:rPr>
              <a:t>Bizony</a:t>
            </a:r>
            <a:r>
              <a:rPr lang="en-US" sz="1600" b="0" i="0">
                <a:solidFill>
                  <a:schemeClr val="bg1"/>
                </a:solidFill>
                <a:effectLst/>
                <a:latin typeface="Helvetica" panose="020B0604020202020204" pitchFamily="34" charset="0"/>
                <a:cs typeface="Helvetica" panose="020B0604020202020204" pitchFamily="34" charset="0"/>
              </a:rPr>
              <a:t>)</a:t>
            </a:r>
            <a:endParaRPr lang="en-US" sz="1600">
              <a:solidFill>
                <a:schemeClr val="bg1"/>
              </a:solidFill>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04547BD8-53BD-B3EE-EE8B-D40EFB5110A1}"/>
              </a:ext>
            </a:extLst>
          </p:cNvPr>
          <p:cNvSpPr txBox="1"/>
          <p:nvPr/>
        </p:nvSpPr>
        <p:spPr>
          <a:xfrm>
            <a:off x="3783351" y="6396335"/>
            <a:ext cx="5667290" cy="430887"/>
          </a:xfrm>
          <a:prstGeom prst="rect">
            <a:avLst/>
          </a:prstGeom>
          <a:noFill/>
        </p:spPr>
        <p:txBody>
          <a:bodyPr wrap="square">
            <a:spAutoFit/>
          </a:bodyPr>
          <a:lstStyle/>
          <a:p>
            <a:pPr algn="ctr"/>
            <a:r>
              <a:rPr lang="en-US" sz="1100">
                <a:solidFill>
                  <a:schemeClr val="accent5"/>
                </a:solidFill>
                <a:hlinkClick r:id="rId3">
                  <a:extLst>
                    <a:ext uri="{A12FA001-AC4F-418D-AE19-62706E023703}">
                      <ahyp:hlinkClr xmlns:ahyp="http://schemas.microsoft.com/office/drawing/2018/hyperlinkcolor" val="tx"/>
                    </a:ext>
                  </a:extLst>
                </a:hlinkClick>
              </a:rPr>
              <a:t>Cosmonaut's spine-chilling last words as he fell from space in a faulty parachute</a:t>
            </a:r>
            <a:endParaRPr lang="en-US" sz="1100">
              <a:solidFill>
                <a:schemeClr val="accent5"/>
              </a:solidFill>
            </a:endParaRPr>
          </a:p>
          <a:p>
            <a:pPr algn="ctr"/>
            <a:r>
              <a:rPr lang="en-US" sz="1100">
                <a:solidFill>
                  <a:schemeClr val="accent5"/>
                </a:solidFill>
                <a:hlinkClick r:id="rId4">
                  <a:extLst>
                    <a:ext uri="{A12FA001-AC4F-418D-AE19-62706E023703}">
                      <ahyp:hlinkClr xmlns:ahyp="http://schemas.microsoft.com/office/drawing/2018/hyperlinkcolor" val="tx"/>
                    </a:ext>
                  </a:extLst>
                </a:hlinkClick>
              </a:rPr>
              <a:t>Death of a Cosmonaut - Soyuz 1 - last transmission of Vladimir Komarov</a:t>
            </a:r>
            <a:r>
              <a:rPr lang="en-US" sz="1100">
                <a:solidFill>
                  <a:schemeClr val="accent5"/>
                </a:solidFill>
              </a:rPr>
              <a:t> @ 1:00</a:t>
            </a:r>
            <a:endParaRPr lang="en-US" sz="1100">
              <a:solidFill>
                <a:schemeClr val="accent5"/>
              </a:solidFill>
              <a:latin typeface="Helvetica" panose="020B0604020202020204" pitchFamily="34" charset="0"/>
              <a:cs typeface="Helvetica" panose="020B0604020202020204" pitchFamily="34" charset="0"/>
            </a:endParaRPr>
          </a:p>
        </p:txBody>
      </p:sp>
      <p:pic>
        <p:nvPicPr>
          <p:cNvPr id="10242" name="Picture 2" descr="Image">
            <a:extLst>
              <a:ext uri="{FF2B5EF4-FFF2-40B4-BE49-F238E27FC236}">
                <a16:creationId xmlns:a16="http://schemas.microsoft.com/office/drawing/2014/main" id="{753C7079-2128-D9EE-7036-4289F2E1D8E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929"/>
          <a:stretch/>
        </p:blipFill>
        <p:spPr bwMode="auto">
          <a:xfrm>
            <a:off x="4733048" y="1192117"/>
            <a:ext cx="2878370" cy="2730816"/>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0" name="Isosceles Triangle 9">
            <a:extLst>
              <a:ext uri="{FF2B5EF4-FFF2-40B4-BE49-F238E27FC236}">
                <a16:creationId xmlns:a16="http://schemas.microsoft.com/office/drawing/2014/main" id="{B0949FBB-484D-CC9F-F4CB-EA631D95161B}"/>
              </a:ext>
            </a:extLst>
          </p:cNvPr>
          <p:cNvSpPr/>
          <p:nvPr/>
        </p:nvSpPr>
        <p:spPr>
          <a:xfrm rot="18728866">
            <a:off x="-370273" y="-55603"/>
            <a:ext cx="1222948" cy="645523"/>
          </a:xfrm>
          <a:custGeom>
            <a:avLst/>
            <a:gdLst>
              <a:gd name="connsiteX0" fmla="*/ 0 w 711619"/>
              <a:gd name="connsiteY0" fmla="*/ 410198 h 410198"/>
              <a:gd name="connsiteX1" fmla="*/ 355810 w 711619"/>
              <a:gd name="connsiteY1" fmla="*/ 0 h 410198"/>
              <a:gd name="connsiteX2" fmla="*/ 711619 w 711619"/>
              <a:gd name="connsiteY2" fmla="*/ 410198 h 410198"/>
              <a:gd name="connsiteX3" fmla="*/ 0 w 711619"/>
              <a:gd name="connsiteY3" fmla="*/ 410198 h 410198"/>
              <a:gd name="connsiteX0" fmla="*/ 0 w 798269"/>
              <a:gd name="connsiteY0" fmla="*/ 394955 h 410198"/>
              <a:gd name="connsiteX1" fmla="*/ 442460 w 798269"/>
              <a:gd name="connsiteY1" fmla="*/ 0 h 410198"/>
              <a:gd name="connsiteX2" fmla="*/ 798269 w 798269"/>
              <a:gd name="connsiteY2" fmla="*/ 410198 h 410198"/>
              <a:gd name="connsiteX3" fmla="*/ 0 w 798269"/>
              <a:gd name="connsiteY3" fmla="*/ 394955 h 410198"/>
              <a:gd name="connsiteX0" fmla="*/ 0 w 803719"/>
              <a:gd name="connsiteY0" fmla="*/ 394955 h 410469"/>
              <a:gd name="connsiteX1" fmla="*/ 442460 w 803719"/>
              <a:gd name="connsiteY1" fmla="*/ 0 h 410469"/>
              <a:gd name="connsiteX2" fmla="*/ 803719 w 803719"/>
              <a:gd name="connsiteY2" fmla="*/ 410469 h 410469"/>
              <a:gd name="connsiteX3" fmla="*/ 0 w 803719"/>
              <a:gd name="connsiteY3" fmla="*/ 394955 h 410469"/>
              <a:gd name="connsiteX0" fmla="*/ 0 w 815656"/>
              <a:gd name="connsiteY0" fmla="*/ 394955 h 407141"/>
              <a:gd name="connsiteX1" fmla="*/ 442460 w 815656"/>
              <a:gd name="connsiteY1" fmla="*/ 0 h 407141"/>
              <a:gd name="connsiteX2" fmla="*/ 815656 w 815656"/>
              <a:gd name="connsiteY2" fmla="*/ 407141 h 407141"/>
              <a:gd name="connsiteX3" fmla="*/ 0 w 815656"/>
              <a:gd name="connsiteY3" fmla="*/ 394955 h 407141"/>
              <a:gd name="connsiteX0" fmla="*/ 0 w 815656"/>
              <a:gd name="connsiteY0" fmla="*/ 400729 h 412915"/>
              <a:gd name="connsiteX1" fmla="*/ 444709 w 815656"/>
              <a:gd name="connsiteY1" fmla="*/ 0 h 412915"/>
              <a:gd name="connsiteX2" fmla="*/ 815656 w 815656"/>
              <a:gd name="connsiteY2" fmla="*/ 412915 h 412915"/>
              <a:gd name="connsiteX3" fmla="*/ 0 w 815656"/>
              <a:gd name="connsiteY3" fmla="*/ 400729 h 412915"/>
              <a:gd name="connsiteX0" fmla="*/ 0 w 880377"/>
              <a:gd name="connsiteY0" fmla="*/ 400729 h 400729"/>
              <a:gd name="connsiteX1" fmla="*/ 444709 w 880377"/>
              <a:gd name="connsiteY1" fmla="*/ 0 h 400729"/>
              <a:gd name="connsiteX2" fmla="*/ 880377 w 880377"/>
              <a:gd name="connsiteY2" fmla="*/ 390048 h 400729"/>
              <a:gd name="connsiteX3" fmla="*/ 0 w 880377"/>
              <a:gd name="connsiteY3" fmla="*/ 400729 h 400729"/>
              <a:gd name="connsiteX0" fmla="*/ 0 w 952702"/>
              <a:gd name="connsiteY0" fmla="*/ 380230 h 390048"/>
              <a:gd name="connsiteX1" fmla="*/ 517034 w 952702"/>
              <a:gd name="connsiteY1" fmla="*/ 0 h 390048"/>
              <a:gd name="connsiteX2" fmla="*/ 952702 w 952702"/>
              <a:gd name="connsiteY2" fmla="*/ 390048 h 390048"/>
              <a:gd name="connsiteX3" fmla="*/ 0 w 952702"/>
              <a:gd name="connsiteY3" fmla="*/ 380230 h 390048"/>
              <a:gd name="connsiteX0" fmla="*/ 0 w 967981"/>
              <a:gd name="connsiteY0" fmla="*/ 380230 h 400261"/>
              <a:gd name="connsiteX1" fmla="*/ 517034 w 967981"/>
              <a:gd name="connsiteY1" fmla="*/ 0 h 400261"/>
              <a:gd name="connsiteX2" fmla="*/ 967981 w 967981"/>
              <a:gd name="connsiteY2" fmla="*/ 400261 h 400261"/>
              <a:gd name="connsiteX3" fmla="*/ 0 w 967981"/>
              <a:gd name="connsiteY3" fmla="*/ 380230 h 400261"/>
              <a:gd name="connsiteX0" fmla="*/ 0 w 1005350"/>
              <a:gd name="connsiteY0" fmla="*/ 380230 h 405644"/>
              <a:gd name="connsiteX1" fmla="*/ 517034 w 1005350"/>
              <a:gd name="connsiteY1" fmla="*/ 0 h 405644"/>
              <a:gd name="connsiteX2" fmla="*/ 1005350 w 1005350"/>
              <a:gd name="connsiteY2" fmla="*/ 405644 h 405644"/>
              <a:gd name="connsiteX3" fmla="*/ 0 w 1005350"/>
              <a:gd name="connsiteY3" fmla="*/ 380230 h 405644"/>
              <a:gd name="connsiteX0" fmla="*/ 0 w 1035193"/>
              <a:gd name="connsiteY0" fmla="*/ 369789 h 405644"/>
              <a:gd name="connsiteX1" fmla="*/ 546877 w 1035193"/>
              <a:gd name="connsiteY1" fmla="*/ 0 h 405644"/>
              <a:gd name="connsiteX2" fmla="*/ 1035193 w 1035193"/>
              <a:gd name="connsiteY2" fmla="*/ 405644 h 405644"/>
              <a:gd name="connsiteX3" fmla="*/ 0 w 1035193"/>
              <a:gd name="connsiteY3" fmla="*/ 369789 h 405644"/>
            </a:gdLst>
            <a:ahLst/>
            <a:cxnLst>
              <a:cxn ang="0">
                <a:pos x="connsiteX0" y="connsiteY0"/>
              </a:cxn>
              <a:cxn ang="0">
                <a:pos x="connsiteX1" y="connsiteY1"/>
              </a:cxn>
              <a:cxn ang="0">
                <a:pos x="connsiteX2" y="connsiteY2"/>
              </a:cxn>
              <a:cxn ang="0">
                <a:pos x="connsiteX3" y="connsiteY3"/>
              </a:cxn>
            </a:cxnLst>
            <a:rect l="l" t="t" r="r" b="b"/>
            <a:pathLst>
              <a:path w="1035193" h="405644">
                <a:moveTo>
                  <a:pt x="0" y="369789"/>
                </a:moveTo>
                <a:lnTo>
                  <a:pt x="546877" y="0"/>
                </a:lnTo>
                <a:lnTo>
                  <a:pt x="1035193" y="405644"/>
                </a:lnTo>
                <a:lnTo>
                  <a:pt x="0" y="369789"/>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624EE49-932C-566F-0054-13AC5DC86875}"/>
              </a:ext>
            </a:extLst>
          </p:cNvPr>
          <p:cNvSpPr txBox="1"/>
          <p:nvPr/>
        </p:nvSpPr>
        <p:spPr>
          <a:xfrm rot="18851082">
            <a:off x="-131787" y="155851"/>
            <a:ext cx="986313" cy="383695"/>
          </a:xfrm>
          <a:prstGeom prst="rect">
            <a:avLst/>
          </a:prstGeom>
          <a:noFill/>
        </p:spPr>
        <p:txBody>
          <a:bodyPr wrap="square" rtlCol="0">
            <a:spAutoFit/>
          </a:bodyPr>
          <a:lstStyle/>
          <a:p>
            <a:pPr algn="ctr">
              <a:lnSpc>
                <a:spcPts val="1000"/>
              </a:lnSpc>
              <a:spcBef>
                <a:spcPts val="50"/>
              </a:spcBef>
              <a:spcAft>
                <a:spcPts val="1"/>
              </a:spcAft>
            </a:pPr>
            <a:r>
              <a:rPr lang="en-US" sz="1600">
                <a:solidFill>
                  <a:schemeClr val="bg1"/>
                </a:solidFill>
              </a:rPr>
              <a:t>final</a:t>
            </a:r>
          </a:p>
          <a:p>
            <a:pPr algn="ctr">
              <a:lnSpc>
                <a:spcPts val="1000"/>
              </a:lnSpc>
              <a:spcBef>
                <a:spcPts val="50"/>
              </a:spcBef>
              <a:spcAft>
                <a:spcPts val="1"/>
              </a:spcAft>
            </a:pPr>
            <a:r>
              <a:rPr lang="en-US" sz="1600">
                <a:solidFill>
                  <a:schemeClr val="bg1"/>
                </a:solidFill>
              </a:rPr>
              <a:t>seconds</a:t>
            </a:r>
          </a:p>
        </p:txBody>
      </p:sp>
      <p:pic>
        <p:nvPicPr>
          <p:cNvPr id="2" name="Picture 1">
            <a:extLst>
              <a:ext uri="{FF2B5EF4-FFF2-40B4-BE49-F238E27FC236}">
                <a16:creationId xmlns:a16="http://schemas.microsoft.com/office/drawing/2014/main" id="{3E55A1D8-4D26-E4BB-D611-8075E04D55F8}"/>
              </a:ext>
            </a:extLst>
          </p:cNvPr>
          <p:cNvPicPr>
            <a:picLocks noChangeAspect="1"/>
          </p:cNvPicPr>
          <p:nvPr/>
        </p:nvPicPr>
        <p:blipFill>
          <a:blip r:embed="rId6"/>
          <a:srcRect l="34312" t="36869" r="16100" b="36030"/>
          <a:stretch/>
        </p:blipFill>
        <p:spPr>
          <a:xfrm>
            <a:off x="972379" y="6317394"/>
            <a:ext cx="1641515" cy="504635"/>
          </a:xfrm>
          <a:prstGeom prst="rect">
            <a:avLst/>
          </a:prstGeom>
        </p:spPr>
      </p:pic>
      <p:sp>
        <p:nvSpPr>
          <p:cNvPr id="6" name="Rectangle 5">
            <a:extLst>
              <a:ext uri="{FF2B5EF4-FFF2-40B4-BE49-F238E27FC236}">
                <a16:creationId xmlns:a16="http://schemas.microsoft.com/office/drawing/2014/main" id="{4FB28A16-F7C9-E952-ECEA-96C1688B83D7}"/>
              </a:ext>
            </a:extLst>
          </p:cNvPr>
          <p:cNvSpPr/>
          <p:nvPr/>
        </p:nvSpPr>
        <p:spPr>
          <a:xfrm>
            <a:off x="992690"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9C31BA7-EA38-38E3-BC84-422421AA680A}"/>
              </a:ext>
            </a:extLst>
          </p:cNvPr>
          <p:cNvSpPr txBox="1"/>
          <p:nvPr/>
        </p:nvSpPr>
        <p:spPr>
          <a:xfrm>
            <a:off x="4573346" y="3988989"/>
            <a:ext cx="3197773" cy="230832"/>
          </a:xfrm>
          <a:prstGeom prst="rect">
            <a:avLst/>
          </a:prstGeom>
          <a:noFill/>
        </p:spPr>
        <p:txBody>
          <a:bodyPr wrap="square" rtlCol="0">
            <a:spAutoFit/>
          </a:bodyPr>
          <a:lstStyle/>
          <a:p>
            <a:pPr algn="ctr"/>
            <a:r>
              <a:rPr lang="en-US" sz="900" i="1" dirty="0"/>
              <a:t>Image credit: TASS</a:t>
            </a:r>
            <a:endParaRPr lang="en-US" sz="900" dirty="0"/>
          </a:p>
        </p:txBody>
      </p:sp>
    </p:spTree>
    <p:extLst>
      <p:ext uri="{BB962C8B-B14F-4D97-AF65-F5344CB8AC3E}">
        <p14:creationId xmlns:p14="http://schemas.microsoft.com/office/powerpoint/2010/main" val="2597517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674F69-82D8-6DC8-97D6-06E83416FC04}"/>
              </a:ext>
            </a:extLst>
          </p:cNvPr>
          <p:cNvSpPr>
            <a:spLocks noGrp="1"/>
          </p:cNvSpPr>
          <p:nvPr>
            <p:ph idx="1"/>
          </p:nvPr>
        </p:nvSpPr>
        <p:spPr>
          <a:xfrm>
            <a:off x="114478" y="3429000"/>
            <a:ext cx="11975921" cy="857865"/>
          </a:xfrm>
        </p:spPr>
        <p:txBody>
          <a:bodyPr/>
          <a:lstStyle/>
          <a:p>
            <a:pPr marL="0" indent="0" algn="ctr">
              <a:buNone/>
            </a:pPr>
            <a:r>
              <a:rPr lang="en-US" sz="2800" b="0" i="1"/>
              <a:t>The Aftermath  - Politics and Culture</a:t>
            </a:r>
          </a:p>
        </p:txBody>
      </p:sp>
      <p:sp>
        <p:nvSpPr>
          <p:cNvPr id="4" name="Slide Number Placeholder 3">
            <a:extLst>
              <a:ext uri="{FF2B5EF4-FFF2-40B4-BE49-F238E27FC236}">
                <a16:creationId xmlns:a16="http://schemas.microsoft.com/office/drawing/2014/main" id="{D5FE163C-B54E-202D-9CB1-D26BCBB60643}"/>
              </a:ext>
            </a:extLst>
          </p:cNvPr>
          <p:cNvSpPr>
            <a:spLocks noGrp="1"/>
          </p:cNvSpPr>
          <p:nvPr>
            <p:ph type="sldNum" sz="quarter" idx="4"/>
          </p:nvPr>
        </p:nvSpPr>
        <p:spPr/>
        <p:txBody>
          <a:bodyPr/>
          <a:lstStyle/>
          <a:p>
            <a:fld id="{15F2118D-A24B-4968-9CCE-0FD4EFBE3DE8}" type="slidenum">
              <a:rPr lang="en-US" smtClean="0"/>
              <a:pPr/>
              <a:t>11</a:t>
            </a:fld>
            <a:endParaRPr lang="en-US"/>
          </a:p>
        </p:txBody>
      </p:sp>
      <p:sp>
        <p:nvSpPr>
          <p:cNvPr id="5" name="Date Placeholder 4">
            <a:extLst>
              <a:ext uri="{FF2B5EF4-FFF2-40B4-BE49-F238E27FC236}">
                <a16:creationId xmlns:a16="http://schemas.microsoft.com/office/drawing/2014/main" id="{E0718BB6-982C-484A-F485-2B861A724CA8}"/>
              </a:ext>
            </a:extLst>
          </p:cNvPr>
          <p:cNvSpPr>
            <a:spLocks noGrp="1"/>
          </p:cNvSpPr>
          <p:nvPr>
            <p:ph type="dt" sz="half" idx="2"/>
          </p:nvPr>
        </p:nvSpPr>
        <p:spPr/>
        <p:txBody>
          <a:bodyPr/>
          <a:lstStyle/>
          <a:p>
            <a:r>
              <a:rPr lang="en-US"/>
              <a:t>06/02/26</a:t>
            </a:r>
          </a:p>
        </p:txBody>
      </p:sp>
      <p:sp>
        <p:nvSpPr>
          <p:cNvPr id="3" name="TextBox 2">
            <a:extLst>
              <a:ext uri="{FF2B5EF4-FFF2-40B4-BE49-F238E27FC236}">
                <a16:creationId xmlns:a16="http://schemas.microsoft.com/office/drawing/2014/main" id="{87F0FAF8-2D07-39A6-892E-9496532E2629}"/>
              </a:ext>
            </a:extLst>
          </p:cNvPr>
          <p:cNvSpPr txBox="1"/>
          <p:nvPr/>
        </p:nvSpPr>
        <p:spPr>
          <a:xfrm>
            <a:off x="1099050" y="5995404"/>
            <a:ext cx="9993899" cy="307777"/>
          </a:xfrm>
          <a:prstGeom prst="rect">
            <a:avLst/>
          </a:prstGeom>
          <a:solidFill>
            <a:schemeClr val="accent1"/>
          </a:solidFill>
          <a:ln>
            <a:solidFill>
              <a:schemeClr val="tx1"/>
            </a:solidFill>
          </a:ln>
        </p:spPr>
        <p:txBody>
          <a:bodyPr wrap="square" rtlCol="0">
            <a:spAutoFit/>
          </a:bodyPr>
          <a:lstStyle/>
          <a:p>
            <a:pPr algn="ctr"/>
            <a:r>
              <a:rPr lang="en-US" sz="1400" b="1">
                <a:solidFill>
                  <a:schemeClr val="bg1"/>
                </a:solidFill>
                <a:latin typeface="Helvetica" panose="020B0604020202020204" pitchFamily="34" charset="0"/>
                <a:cs typeface="Helvetica" panose="020B0604020202020204" pitchFamily="34" charset="0"/>
              </a:rPr>
              <a:t>Kamanin’s diary offers a lengthy and detailed account of events: </a:t>
            </a:r>
            <a:r>
              <a:rPr lang="en-US" sz="1400" b="1">
                <a:solidFill>
                  <a:schemeClr val="bg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http://www.astronautix.com/k/kamanindiaries.html</a:t>
            </a:r>
            <a:endParaRPr lang="en-US" sz="1400" b="1">
              <a:solidFill>
                <a:schemeClr val="bg1"/>
              </a:solidFill>
              <a:latin typeface="Helvetica" panose="020B0604020202020204" pitchFamily="34" charset="0"/>
              <a:cs typeface="Helvetica" panose="020B0604020202020204" pitchFamily="34" charset="0"/>
            </a:endParaRPr>
          </a:p>
        </p:txBody>
      </p:sp>
      <p:sp>
        <p:nvSpPr>
          <p:cNvPr id="8" name="Content Placeholder 1">
            <a:extLst>
              <a:ext uri="{FF2B5EF4-FFF2-40B4-BE49-F238E27FC236}">
                <a16:creationId xmlns:a16="http://schemas.microsoft.com/office/drawing/2014/main" id="{9EE66F53-2F76-D702-216F-879EA9FE5BC9}"/>
              </a:ext>
            </a:extLst>
          </p:cNvPr>
          <p:cNvSpPr txBox="1">
            <a:spLocks/>
          </p:cNvSpPr>
          <p:nvPr/>
        </p:nvSpPr>
        <p:spPr>
          <a:xfrm>
            <a:off x="3970981" y="6514252"/>
            <a:ext cx="4250036" cy="307777"/>
          </a:xfrm>
          <a:prstGeom prst="rect">
            <a:avLst/>
          </a:prstGeom>
        </p:spPr>
        <p:txBody>
          <a:bodyPr/>
          <a:lst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71526" indent="-28574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200121" marR="0" indent="-28574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Helvetica" pitchFamily="34" charset="0"/>
              <a:buNone/>
            </a:pPr>
            <a:r>
              <a:rPr lang="en-US" sz="1400"/>
              <a:t>More details in backup</a:t>
            </a:r>
          </a:p>
        </p:txBody>
      </p:sp>
    </p:spTree>
    <p:extLst>
      <p:ext uri="{BB962C8B-B14F-4D97-AF65-F5344CB8AC3E}">
        <p14:creationId xmlns:p14="http://schemas.microsoft.com/office/powerpoint/2010/main" val="3105973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Shape&#10;&#10;Description automatically generated with medium confidence">
            <a:extLst>
              <a:ext uri="{FF2B5EF4-FFF2-40B4-BE49-F238E27FC236}">
                <a16:creationId xmlns:a16="http://schemas.microsoft.com/office/drawing/2014/main" id="{F1FDEA9E-F1E9-22A6-2999-F9A03D6392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47" t="7958" r="57130" b="23195"/>
          <a:stretch/>
        </p:blipFill>
        <p:spPr>
          <a:xfrm>
            <a:off x="56188" y="3292581"/>
            <a:ext cx="541723" cy="523294"/>
          </a:xfrm>
          <a:prstGeom prst="rect">
            <a:avLst/>
          </a:prstGeom>
        </p:spPr>
      </p:pic>
      <p:sp>
        <p:nvSpPr>
          <p:cNvPr id="2" name="Content Placeholder 1">
            <a:extLst>
              <a:ext uri="{FF2B5EF4-FFF2-40B4-BE49-F238E27FC236}">
                <a16:creationId xmlns:a16="http://schemas.microsoft.com/office/drawing/2014/main" id="{2A09635C-C0DD-B6F3-8FBB-1950CEE086CF}"/>
              </a:ext>
            </a:extLst>
          </p:cNvPr>
          <p:cNvSpPr>
            <a:spLocks noGrp="1"/>
          </p:cNvSpPr>
          <p:nvPr>
            <p:ph idx="1"/>
          </p:nvPr>
        </p:nvSpPr>
        <p:spPr>
          <a:xfrm>
            <a:off x="461204" y="1094492"/>
            <a:ext cx="9874813" cy="4410958"/>
          </a:xfrm>
          <a:noFill/>
        </p:spPr>
        <p:txBody>
          <a:bodyPr/>
          <a:lstStyle/>
          <a:p>
            <a:pPr marL="0" indent="0">
              <a:buNone/>
            </a:pPr>
            <a:endParaRPr lang="en-US" sz="700" b="0">
              <a:latin typeface="Arial" panose="020B0604020202020204" pitchFamily="34" charset="0"/>
              <a:cs typeface="Arial" panose="020B0604020202020204" pitchFamily="34" charset="0"/>
            </a:endParaRPr>
          </a:p>
          <a:p>
            <a:pPr marL="0" indent="0">
              <a:buNone/>
            </a:pPr>
            <a:endParaRPr lang="en-US" sz="1600" b="0">
              <a:latin typeface="Arial" panose="020B0604020202020204" pitchFamily="34" charset="0"/>
              <a:cs typeface="Arial" panose="020B0604020202020204" pitchFamily="34" charset="0"/>
            </a:endParaRPr>
          </a:p>
          <a:p>
            <a:pPr marL="0" indent="0">
              <a:buNone/>
            </a:pPr>
            <a:endParaRPr lang="en-US" sz="1600">
              <a:latin typeface="Helvetica" panose="020B0604020202020204" pitchFamily="34" charset="0"/>
              <a:cs typeface="Helvetica" panose="020B0604020202020204" pitchFamily="34" charset="0"/>
            </a:endParaRPr>
          </a:p>
          <a:p>
            <a:endParaRPr lang="en-US" sz="1600"/>
          </a:p>
        </p:txBody>
      </p:sp>
      <p:sp>
        <p:nvSpPr>
          <p:cNvPr id="3" name="Title 2">
            <a:extLst>
              <a:ext uri="{FF2B5EF4-FFF2-40B4-BE49-F238E27FC236}">
                <a16:creationId xmlns:a16="http://schemas.microsoft.com/office/drawing/2014/main" id="{0BBCCDCF-7D28-0F02-6C17-36DA92647CAF}"/>
              </a:ext>
            </a:extLst>
          </p:cNvPr>
          <p:cNvSpPr>
            <a:spLocks noGrp="1"/>
          </p:cNvSpPr>
          <p:nvPr>
            <p:ph type="title" idx="4294967295"/>
          </p:nvPr>
        </p:nvSpPr>
        <p:spPr>
          <a:xfrm>
            <a:off x="1080748" y="138223"/>
            <a:ext cx="9753600" cy="809508"/>
          </a:xfrm>
          <a:prstGeom prst="rect">
            <a:avLst/>
          </a:prstGeom>
        </p:spPr>
        <p:txBody>
          <a:bodyPr/>
          <a:lstStyle/>
          <a:p>
            <a:r>
              <a:rPr lang="en-US"/>
              <a:t>Flawed Engineering Culture</a:t>
            </a:r>
            <a:br>
              <a:rPr lang="en-US"/>
            </a:br>
            <a:r>
              <a:rPr lang="en-US"/>
              <a:t>State Commission vs Design Bureau</a:t>
            </a:r>
          </a:p>
        </p:txBody>
      </p:sp>
      <p:sp>
        <p:nvSpPr>
          <p:cNvPr id="4" name="Slide Number Placeholder 3">
            <a:extLst>
              <a:ext uri="{FF2B5EF4-FFF2-40B4-BE49-F238E27FC236}">
                <a16:creationId xmlns:a16="http://schemas.microsoft.com/office/drawing/2014/main" id="{6D7240C7-E93C-EF4F-DBAF-35F623A301E6}"/>
              </a:ext>
            </a:extLst>
          </p:cNvPr>
          <p:cNvSpPr>
            <a:spLocks noGrp="1"/>
          </p:cNvSpPr>
          <p:nvPr>
            <p:ph type="sldNum" sz="quarter" idx="4"/>
          </p:nvPr>
        </p:nvSpPr>
        <p:spPr/>
        <p:txBody>
          <a:bodyPr/>
          <a:lstStyle/>
          <a:p>
            <a:fld id="{15F2118D-A24B-4968-9CCE-0FD4EFBE3DE8}" type="slidenum">
              <a:rPr lang="en-US" smtClean="0"/>
              <a:pPr/>
              <a:t>12</a:t>
            </a:fld>
            <a:endParaRPr lang="en-US"/>
          </a:p>
        </p:txBody>
      </p:sp>
      <p:sp>
        <p:nvSpPr>
          <p:cNvPr id="5" name="Date Placeholder 4">
            <a:extLst>
              <a:ext uri="{FF2B5EF4-FFF2-40B4-BE49-F238E27FC236}">
                <a16:creationId xmlns:a16="http://schemas.microsoft.com/office/drawing/2014/main" id="{E0D83D88-36E9-0D75-B63E-489732A45147}"/>
              </a:ext>
            </a:extLst>
          </p:cNvPr>
          <p:cNvSpPr>
            <a:spLocks noGrp="1"/>
          </p:cNvSpPr>
          <p:nvPr>
            <p:ph type="dt" sz="half" idx="2"/>
          </p:nvPr>
        </p:nvSpPr>
        <p:spPr/>
        <p:txBody>
          <a:bodyPr/>
          <a:lstStyle/>
          <a:p>
            <a:r>
              <a:rPr lang="en-US"/>
              <a:t>06/02/26</a:t>
            </a:r>
          </a:p>
        </p:txBody>
      </p:sp>
      <p:sp>
        <p:nvSpPr>
          <p:cNvPr id="16" name="TextBox 15">
            <a:extLst>
              <a:ext uri="{FF2B5EF4-FFF2-40B4-BE49-F238E27FC236}">
                <a16:creationId xmlns:a16="http://schemas.microsoft.com/office/drawing/2014/main" id="{7D37BF53-D807-7B00-44D3-00AF52B753CA}"/>
              </a:ext>
            </a:extLst>
          </p:cNvPr>
          <p:cNvSpPr txBox="1"/>
          <p:nvPr/>
        </p:nvSpPr>
        <p:spPr>
          <a:xfrm>
            <a:off x="3493732" y="6309182"/>
            <a:ext cx="4494028" cy="369332"/>
          </a:xfrm>
          <a:prstGeom prst="rect">
            <a:avLst/>
          </a:prstGeom>
          <a:solidFill>
            <a:schemeClr val="accent1"/>
          </a:solidFill>
          <a:ln w="6350">
            <a:noFill/>
          </a:ln>
        </p:spPr>
        <p:txBody>
          <a:bodyPr wrap="square" rtlCol="0">
            <a:spAutoFit/>
          </a:bodyPr>
          <a:lstStyle/>
          <a:p>
            <a:pPr algn="ctr"/>
            <a:r>
              <a:rPr lang="en-US" b="1">
                <a:solidFill>
                  <a:schemeClr val="bg1"/>
                </a:solidFill>
                <a:latin typeface="Helvetica" panose="020B0604020202020204" pitchFamily="34" charset="0"/>
                <a:cs typeface="Helvetica" panose="020B0604020202020204" pitchFamily="34" charset="0"/>
              </a:rPr>
              <a:t>Bad engineering culture = crashes</a:t>
            </a:r>
            <a:endParaRPr lang="en-US" b="1">
              <a:solidFill>
                <a:schemeClr val="bg1"/>
              </a:solidFill>
            </a:endParaRPr>
          </a:p>
        </p:txBody>
      </p:sp>
      <p:sp>
        <p:nvSpPr>
          <p:cNvPr id="10" name="TextBox 9">
            <a:extLst>
              <a:ext uri="{FF2B5EF4-FFF2-40B4-BE49-F238E27FC236}">
                <a16:creationId xmlns:a16="http://schemas.microsoft.com/office/drawing/2014/main" id="{B5755A11-D6BA-5909-1366-CC754EECED2C}"/>
              </a:ext>
            </a:extLst>
          </p:cNvPr>
          <p:cNvSpPr txBox="1"/>
          <p:nvPr/>
        </p:nvSpPr>
        <p:spPr>
          <a:xfrm>
            <a:off x="8923813" y="6132433"/>
            <a:ext cx="2855444" cy="769441"/>
          </a:xfrm>
          <a:prstGeom prst="rect">
            <a:avLst/>
          </a:prstGeom>
          <a:noFill/>
        </p:spPr>
        <p:txBody>
          <a:bodyPr wrap="square" rtlCol="0">
            <a:spAutoFit/>
          </a:bodyPr>
          <a:lstStyle/>
          <a:p>
            <a:r>
              <a:rPr lang="en-US" sz="1100" dirty="0">
                <a:solidFill>
                  <a:schemeClr val="accent5"/>
                </a:solidFill>
                <a:cs typeface="Helvetica" panose="020B0604020202020204" pitchFamily="34" charset="0"/>
                <a:hlinkClick r:id="rId4">
                  <a:extLst>
                    <a:ext uri="{A12FA001-AC4F-418D-AE19-62706E023703}">
                      <ahyp:hlinkClr xmlns:ahyp="http://schemas.microsoft.com/office/drawing/2018/hyperlinkcolor" val="tx"/>
                    </a:ext>
                  </a:extLst>
                </a:hlinkClick>
              </a:rPr>
              <a:t>The Dark Secrets of Soyuz 1</a:t>
            </a:r>
            <a:r>
              <a:rPr lang="en-US" sz="1100" dirty="0">
                <a:solidFill>
                  <a:schemeClr val="accent5"/>
                </a:solidFill>
                <a:cs typeface="Helvetica" panose="020B0604020202020204" pitchFamily="34" charset="0"/>
              </a:rPr>
              <a:t> </a:t>
            </a:r>
          </a:p>
          <a:p>
            <a:r>
              <a:rPr lang="en-US" sz="1100" dirty="0" err="1">
                <a:solidFill>
                  <a:schemeClr val="accent5"/>
                </a:solidFill>
                <a:cs typeface="Helvetica" panose="020B0604020202020204" pitchFamily="34" charset="0"/>
                <a:hlinkClick r:id="rId5">
                  <a:extLst>
                    <a:ext uri="{A12FA001-AC4F-418D-AE19-62706E023703}">
                      <ahyp:hlinkClr xmlns:ahyp="http://schemas.microsoft.com/office/drawing/2018/hyperlinkcolor" val="tx"/>
                    </a:ext>
                  </a:extLst>
                </a:hlinkClick>
              </a:rPr>
              <a:t>Kamanin</a:t>
            </a:r>
            <a:r>
              <a:rPr lang="en-US" sz="1100" dirty="0">
                <a:solidFill>
                  <a:schemeClr val="accent5"/>
                </a:solidFill>
                <a:cs typeface="Helvetica" panose="020B0604020202020204" pitchFamily="34" charset="0"/>
                <a:hlinkClick r:id="rId5">
                  <a:extLst>
                    <a:ext uri="{A12FA001-AC4F-418D-AE19-62706E023703}">
                      <ahyp:hlinkClr xmlns:ahyp="http://schemas.microsoft.com/office/drawing/2018/hyperlinkcolor" val="tx"/>
                    </a:ext>
                  </a:extLst>
                </a:hlinkClick>
              </a:rPr>
              <a:t> Diaries</a:t>
            </a:r>
            <a:r>
              <a:rPr lang="en-US" sz="1100" dirty="0">
                <a:solidFill>
                  <a:schemeClr val="accent5"/>
                </a:solidFill>
                <a:cs typeface="Helvetica" panose="020B0604020202020204" pitchFamily="34" charset="0"/>
              </a:rPr>
              <a:t>     </a:t>
            </a:r>
            <a:r>
              <a:rPr lang="en-US" sz="1100" dirty="0">
                <a:solidFill>
                  <a:schemeClr val="accent5"/>
                </a:solidFill>
                <a:hlinkClick r:id="rId6">
                  <a:extLst>
                    <a:ext uri="{A12FA001-AC4F-418D-AE19-62706E023703}">
                      <ahyp:hlinkClr xmlns:ahyp="http://schemas.microsoft.com/office/drawing/2018/hyperlinkcolor" val="tx"/>
                    </a:ext>
                  </a:extLst>
                </a:hlinkClick>
              </a:rPr>
              <a:t>OKB – Wikipedia</a:t>
            </a:r>
            <a:endParaRPr lang="en-US" sz="1100" dirty="0">
              <a:solidFill>
                <a:schemeClr val="accent5"/>
              </a:solidFill>
            </a:endParaRPr>
          </a:p>
          <a:p>
            <a:r>
              <a:rPr lang="en-US" sz="1100" dirty="0">
                <a:solidFill>
                  <a:schemeClr val="accent5"/>
                </a:solidFill>
                <a:hlinkClick r:id="rId7">
                  <a:extLst>
                    <a:ext uri="{A12FA001-AC4F-418D-AE19-62706E023703}">
                      <ahyp:hlinkClr xmlns:ahyp="http://schemas.microsoft.com/office/drawing/2018/hyperlinkcolor" val="tx"/>
                    </a:ext>
                  </a:extLst>
                </a:hlinkClick>
              </a:rPr>
              <a:t>From red star rising to rocket's red glare</a:t>
            </a:r>
            <a:endParaRPr lang="en-US" sz="1100" dirty="0">
              <a:solidFill>
                <a:schemeClr val="accent5"/>
              </a:solidFill>
            </a:endParaRPr>
          </a:p>
          <a:p>
            <a:r>
              <a:rPr lang="az-Cyrl-AZ" sz="1100" dirty="0">
                <a:solidFill>
                  <a:schemeClr val="accent5"/>
                </a:solidFill>
                <a:hlinkClick r:id="rId8">
                  <a:extLst>
                    <a:ext uri="{A12FA001-AC4F-418D-AE19-62706E023703}">
                      <ahyp:hlinkClr xmlns:ahyp="http://schemas.microsoft.com/office/drawing/2018/hyperlinkcolor" val="tx"/>
                    </a:ext>
                  </a:extLst>
                </a:hlinkClick>
              </a:rPr>
              <a:t>Фото</a:t>
            </a:r>
            <a:r>
              <a:rPr lang="en-US" sz="1100" dirty="0">
                <a:solidFill>
                  <a:schemeClr val="accent5"/>
                </a:solidFill>
              </a:rPr>
              <a:t> </a:t>
            </a:r>
            <a:endParaRPr lang="en-US" sz="1100" i="1" dirty="0">
              <a:solidFill>
                <a:schemeClr val="accent5"/>
              </a:solidFill>
              <a:cs typeface="Helvetica" panose="020B0604020202020204" pitchFamily="34" charset="0"/>
            </a:endParaRPr>
          </a:p>
        </p:txBody>
      </p:sp>
      <p:sp>
        <p:nvSpPr>
          <p:cNvPr id="13" name="Hexagon 12">
            <a:extLst>
              <a:ext uri="{FF2B5EF4-FFF2-40B4-BE49-F238E27FC236}">
                <a16:creationId xmlns:a16="http://schemas.microsoft.com/office/drawing/2014/main" id="{B4C2AD23-2D54-EFD0-663B-F0E0D4877B0A}"/>
              </a:ext>
            </a:extLst>
          </p:cNvPr>
          <p:cNvSpPr/>
          <p:nvPr/>
        </p:nvSpPr>
        <p:spPr>
          <a:xfrm>
            <a:off x="2873065" y="6278578"/>
            <a:ext cx="562053" cy="475799"/>
          </a:xfrm>
          <a:prstGeom prst="hexagon">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8A2FEE-2D2B-1D03-8083-E40F7F5C882C}"/>
              </a:ext>
            </a:extLst>
          </p:cNvPr>
          <p:cNvSpPr txBox="1"/>
          <p:nvPr/>
        </p:nvSpPr>
        <p:spPr>
          <a:xfrm>
            <a:off x="9869968" y="5432024"/>
            <a:ext cx="2540074" cy="815608"/>
          </a:xfrm>
          <a:prstGeom prst="rect">
            <a:avLst/>
          </a:prstGeom>
          <a:noFill/>
        </p:spPr>
        <p:txBody>
          <a:bodyPr wrap="square" rtlCol="0">
            <a:spAutoFit/>
          </a:bodyPr>
          <a:lstStyle/>
          <a:p>
            <a:pPr algn="ctr"/>
            <a:r>
              <a:rPr lang="en-US" sz="1400" b="1" dirty="0"/>
              <a:t>Vasily Mishin</a:t>
            </a:r>
          </a:p>
          <a:p>
            <a:pPr algn="ctr"/>
            <a:r>
              <a:rPr lang="en-US" sz="1100" i="1" dirty="0"/>
              <a:t>Engineer/Soyuz Designer</a:t>
            </a:r>
          </a:p>
          <a:p>
            <a:pPr algn="ctr"/>
            <a:r>
              <a:rPr lang="en-US" sz="1100" i="1" dirty="0"/>
              <a:t>Experimental Design Bureau OKB-1</a:t>
            </a:r>
          </a:p>
          <a:p>
            <a:pPr algn="ctr"/>
            <a:r>
              <a:rPr lang="en-US" sz="1100" i="1" dirty="0"/>
              <a:t>Project Manager of Soyuz-1</a:t>
            </a:r>
          </a:p>
        </p:txBody>
      </p:sp>
      <p:pic>
        <p:nvPicPr>
          <p:cNvPr id="18" name="Picture 2">
            <a:extLst>
              <a:ext uri="{FF2B5EF4-FFF2-40B4-BE49-F238E27FC236}">
                <a16:creationId xmlns:a16="http://schemas.microsoft.com/office/drawing/2014/main" id="{1E86914B-2AE7-7D5F-5FAE-862E5447F40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36936" y="1182201"/>
            <a:ext cx="1179842" cy="153851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CEBD542F-83A3-692B-2D71-85D9E9789C12}"/>
              </a:ext>
            </a:extLst>
          </p:cNvPr>
          <p:cNvSpPr txBox="1"/>
          <p:nvPr/>
        </p:nvSpPr>
        <p:spPr>
          <a:xfrm>
            <a:off x="9779508" y="2803691"/>
            <a:ext cx="2694697" cy="815608"/>
          </a:xfrm>
          <a:prstGeom prst="rect">
            <a:avLst/>
          </a:prstGeom>
          <a:noFill/>
        </p:spPr>
        <p:txBody>
          <a:bodyPr wrap="square" rtlCol="0">
            <a:spAutoFit/>
          </a:bodyPr>
          <a:lstStyle/>
          <a:p>
            <a:pPr algn="ctr"/>
            <a:r>
              <a:rPr lang="en-US" sz="1400" b="1" dirty="0"/>
              <a:t>Nikolai </a:t>
            </a:r>
            <a:r>
              <a:rPr lang="en-US" sz="1400" b="1" dirty="0" err="1"/>
              <a:t>Kamanin</a:t>
            </a:r>
            <a:endParaRPr lang="en-US" sz="1400" b="1" dirty="0"/>
          </a:p>
          <a:p>
            <a:pPr algn="ctr"/>
            <a:r>
              <a:rPr lang="en-US" sz="1100" i="1" dirty="0"/>
              <a:t>Soviet Air Force General </a:t>
            </a:r>
          </a:p>
          <a:p>
            <a:pPr algn="ctr"/>
            <a:r>
              <a:rPr lang="en-US" sz="1100" i="1" dirty="0"/>
              <a:t>Cosmonaut Program Manager</a:t>
            </a:r>
          </a:p>
          <a:p>
            <a:pPr algn="ctr"/>
            <a:r>
              <a:rPr lang="en-US" sz="1100" i="1" dirty="0"/>
              <a:t>State Commissioner of Soyuz-1</a:t>
            </a:r>
          </a:p>
        </p:txBody>
      </p:sp>
      <p:pic>
        <p:nvPicPr>
          <p:cNvPr id="20" name="Picture 2">
            <a:extLst>
              <a:ext uri="{FF2B5EF4-FFF2-40B4-BE49-F238E27FC236}">
                <a16:creationId xmlns:a16="http://schemas.microsoft.com/office/drawing/2014/main" id="{AF92C522-EA12-80A9-49AE-F2539BEF014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49216" y="3779315"/>
            <a:ext cx="1181579" cy="15927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6D271C4-A985-1DC4-C713-8EB61C42B3F1}"/>
              </a:ext>
            </a:extLst>
          </p:cNvPr>
          <p:cNvPicPr>
            <a:picLocks noChangeAspect="1"/>
          </p:cNvPicPr>
          <p:nvPr/>
        </p:nvPicPr>
        <p:blipFill>
          <a:blip r:embed="rId11"/>
          <a:srcRect l="34312" t="36869" r="16100" b="36030"/>
          <a:stretch/>
        </p:blipFill>
        <p:spPr>
          <a:xfrm>
            <a:off x="972379" y="6317394"/>
            <a:ext cx="1641515" cy="504635"/>
          </a:xfrm>
          <a:prstGeom prst="rect">
            <a:avLst/>
          </a:prstGeom>
        </p:spPr>
      </p:pic>
      <p:sp>
        <p:nvSpPr>
          <p:cNvPr id="11" name="Rectangle 10">
            <a:extLst>
              <a:ext uri="{FF2B5EF4-FFF2-40B4-BE49-F238E27FC236}">
                <a16:creationId xmlns:a16="http://schemas.microsoft.com/office/drawing/2014/main" id="{C260EEFE-5010-888C-24FE-AB8481330012}"/>
              </a:ext>
            </a:extLst>
          </p:cNvPr>
          <p:cNvSpPr/>
          <p:nvPr/>
        </p:nvSpPr>
        <p:spPr>
          <a:xfrm>
            <a:off x="992690"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1">
            <a:extLst>
              <a:ext uri="{FF2B5EF4-FFF2-40B4-BE49-F238E27FC236}">
                <a16:creationId xmlns:a16="http://schemas.microsoft.com/office/drawing/2014/main" id="{61D912F1-926E-5403-B926-026467FC8884}"/>
              </a:ext>
            </a:extLst>
          </p:cNvPr>
          <p:cNvSpPr txBox="1">
            <a:spLocks/>
          </p:cNvSpPr>
          <p:nvPr/>
        </p:nvSpPr>
        <p:spPr>
          <a:xfrm>
            <a:off x="433649" y="1044104"/>
            <a:ext cx="9823289" cy="4984555"/>
          </a:xfrm>
          <a:prstGeom prst="rect">
            <a:avLst/>
          </a:prstGeom>
        </p:spPr>
        <p:txBody>
          <a:bodyPr/>
          <a:lst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71526" indent="-28574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200121" marR="0" indent="-28574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Helvetica" pitchFamily="34" charset="0"/>
              <a:buNone/>
            </a:pPr>
            <a:r>
              <a:rPr lang="en-US"/>
              <a:t>Key Points from the Diary of Nikolai </a:t>
            </a:r>
            <a:r>
              <a:rPr lang="en-US" err="1"/>
              <a:t>Kamanin</a:t>
            </a:r>
            <a:r>
              <a:rPr lang="en-US"/>
              <a:t> (State Commissioner of Soyuz-1):</a:t>
            </a:r>
          </a:p>
          <a:p>
            <a:endParaRPr lang="en-US" sz="1400"/>
          </a:p>
          <a:p>
            <a:r>
              <a:rPr lang="en-US" sz="1800"/>
              <a:t>Didn’t Test Enough</a:t>
            </a:r>
          </a:p>
          <a:p>
            <a:pPr lvl="1"/>
            <a:r>
              <a:rPr lang="en-US" sz="1600"/>
              <a:t>Parachute system design, which was delayed, had design flaws and test failures</a:t>
            </a:r>
          </a:p>
          <a:p>
            <a:pPr lvl="1"/>
            <a:r>
              <a:rPr lang="en-US" sz="1600"/>
              <a:t>Didn’t test enough; failed tests with no root cause </a:t>
            </a:r>
          </a:p>
          <a:p>
            <a:pPr lvl="1"/>
            <a:r>
              <a:rPr lang="en-US" sz="1600"/>
              <a:t>Due to cost and time constraints, the test planning was poor</a:t>
            </a:r>
          </a:p>
          <a:p>
            <a:endParaRPr lang="en-US" sz="1100"/>
          </a:p>
          <a:p>
            <a:pPr marL="0" indent="0">
              <a:buNone/>
            </a:pPr>
            <a:endParaRPr lang="en-US" sz="700"/>
          </a:p>
          <a:p>
            <a:r>
              <a:rPr lang="en-US" sz="1800"/>
              <a:t>Cultural Problems</a:t>
            </a:r>
          </a:p>
          <a:p>
            <a:pPr lvl="1"/>
            <a:r>
              <a:rPr lang="en-US" sz="1600"/>
              <a:t>In-flighting within the Soviet Space Program</a:t>
            </a:r>
          </a:p>
          <a:p>
            <a:pPr lvl="2"/>
            <a:r>
              <a:rPr lang="en-US" sz="1400"/>
              <a:t>Mishin refused to work with [rival] design bureaus, blaming others for failures, resulting in lack of coordination and redundant efforts</a:t>
            </a:r>
          </a:p>
          <a:p>
            <a:pPr lvl="2"/>
            <a:r>
              <a:rPr lang="en-US" sz="1400"/>
              <a:t>Mishin wanted engineers to fly an automated Soyuz mission, </a:t>
            </a:r>
            <a:r>
              <a:rPr lang="en-US" sz="1400" err="1"/>
              <a:t>Kamanin</a:t>
            </a:r>
            <a:r>
              <a:rPr lang="en-US" sz="1400"/>
              <a:t> wanted pilots in command</a:t>
            </a:r>
          </a:p>
          <a:p>
            <a:pPr lvl="1"/>
            <a:r>
              <a:rPr lang="en-US" sz="1600"/>
              <a:t>Mishin yielded to political/schedule pressure and tested hastily (Mishin Overpromises and Underdelivers)</a:t>
            </a:r>
          </a:p>
          <a:p>
            <a:pPr lvl="1"/>
            <a:r>
              <a:rPr lang="en-US" sz="1600"/>
              <a:t>Failed Communication</a:t>
            </a:r>
          </a:p>
        </p:txBody>
      </p:sp>
      <p:sp>
        <p:nvSpPr>
          <p:cNvPr id="17" name="TextBox 16">
            <a:extLst>
              <a:ext uri="{FF2B5EF4-FFF2-40B4-BE49-F238E27FC236}">
                <a16:creationId xmlns:a16="http://schemas.microsoft.com/office/drawing/2014/main" id="{4B4ADEC3-8410-7312-A1AA-39D024010FE3}"/>
              </a:ext>
            </a:extLst>
          </p:cNvPr>
          <p:cNvSpPr txBox="1"/>
          <p:nvPr/>
        </p:nvSpPr>
        <p:spPr>
          <a:xfrm>
            <a:off x="7234743" y="2349924"/>
            <a:ext cx="2758858" cy="830997"/>
          </a:xfrm>
          <a:prstGeom prst="rect">
            <a:avLst/>
          </a:prstGeom>
          <a:noFill/>
          <a:ln>
            <a:solidFill>
              <a:srgbClr val="2E75B6"/>
            </a:solidFill>
          </a:ln>
        </p:spPr>
        <p:txBody>
          <a:bodyPr wrap="square">
            <a:spAutoFit/>
          </a:bodyPr>
          <a:lstStyle/>
          <a:p>
            <a:pPr algn="ctr"/>
            <a:r>
              <a:rPr lang="en-US" sz="1600" b="1" err="1">
                <a:solidFill>
                  <a:schemeClr val="accent1"/>
                </a:solidFill>
                <a:latin typeface="Helvetica" panose="020B0604020202020204" pitchFamily="34" charset="0"/>
                <a:cs typeface="Helvetica" panose="020B0604020202020204" pitchFamily="34" charset="0"/>
              </a:rPr>
              <a:t>Kamanin</a:t>
            </a:r>
            <a:r>
              <a:rPr lang="en-US" sz="1600" b="1">
                <a:solidFill>
                  <a:schemeClr val="accent1"/>
                </a:solidFill>
                <a:latin typeface="Helvetica" panose="020B0604020202020204" pitchFamily="34" charset="0"/>
                <a:cs typeface="Helvetica" panose="020B0604020202020204" pitchFamily="34" charset="0"/>
              </a:rPr>
              <a:t> cites, “Soyuz is unreliable and incompletely tested.”</a:t>
            </a:r>
          </a:p>
        </p:txBody>
      </p:sp>
      <p:pic>
        <p:nvPicPr>
          <p:cNvPr id="21" name="Picture 20" descr="Shape&#10;&#10;Description automatically generated with medium confidence">
            <a:extLst>
              <a:ext uri="{FF2B5EF4-FFF2-40B4-BE49-F238E27FC236}">
                <a16:creationId xmlns:a16="http://schemas.microsoft.com/office/drawing/2014/main" id="{5BB576FE-F796-D595-80E6-D2B839E4802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47" t="7958" r="57130" b="23195"/>
          <a:stretch/>
        </p:blipFill>
        <p:spPr>
          <a:xfrm>
            <a:off x="0" y="1631248"/>
            <a:ext cx="541723" cy="523294"/>
          </a:xfrm>
          <a:prstGeom prst="rect">
            <a:avLst/>
          </a:prstGeom>
        </p:spPr>
      </p:pic>
      <p:sp>
        <p:nvSpPr>
          <p:cNvPr id="9" name="TextBox 8">
            <a:extLst>
              <a:ext uri="{FF2B5EF4-FFF2-40B4-BE49-F238E27FC236}">
                <a16:creationId xmlns:a16="http://schemas.microsoft.com/office/drawing/2014/main" id="{E34A53AD-5939-52C5-5A2F-598F66D11A80}"/>
              </a:ext>
            </a:extLst>
          </p:cNvPr>
          <p:cNvSpPr txBox="1"/>
          <p:nvPr/>
        </p:nvSpPr>
        <p:spPr>
          <a:xfrm>
            <a:off x="2741961" y="4951441"/>
            <a:ext cx="5469352" cy="1077218"/>
          </a:xfrm>
          <a:prstGeom prst="rect">
            <a:avLst/>
          </a:prstGeom>
          <a:noFill/>
          <a:ln>
            <a:solidFill>
              <a:srgbClr val="2E75B6"/>
            </a:solidFill>
          </a:ln>
        </p:spPr>
        <p:txBody>
          <a:bodyPr wrap="square">
            <a:spAutoFit/>
          </a:bodyPr>
          <a:lstStyle/>
          <a:p>
            <a:pPr algn="ctr"/>
            <a:r>
              <a:rPr lang="en-US" sz="1600" b="1">
                <a:solidFill>
                  <a:schemeClr val="accent1"/>
                </a:solidFill>
                <a:latin typeface="Helvetica" panose="020B0604020202020204" pitchFamily="34" charset="0"/>
                <a:cs typeface="Helvetica" panose="020B0604020202020204" pitchFamily="34" charset="0"/>
              </a:rPr>
              <a:t>Soviet space failures were due to poor development and testing…, and the unacceptable engineering culture as a result of Mishin’s poor leadership style. </a:t>
            </a:r>
          </a:p>
          <a:p>
            <a:pPr algn="ctr"/>
            <a:r>
              <a:rPr lang="en-US" sz="1600">
                <a:solidFill>
                  <a:schemeClr val="accent1"/>
                </a:solidFill>
                <a:latin typeface="Helvetica" panose="020B0604020202020204" pitchFamily="34" charset="0"/>
                <a:cs typeface="Helvetica" panose="020B0604020202020204" pitchFamily="34" charset="0"/>
              </a:rPr>
              <a:t>– Paraphrased from </a:t>
            </a:r>
            <a:r>
              <a:rPr lang="en-US" sz="1600" err="1">
                <a:solidFill>
                  <a:schemeClr val="accent1"/>
                </a:solidFill>
                <a:latin typeface="Helvetica" panose="020B0604020202020204" pitchFamily="34" charset="0"/>
                <a:cs typeface="Helvetica" panose="020B0604020202020204" pitchFamily="34" charset="0"/>
              </a:rPr>
              <a:t>Kamanin’s</a:t>
            </a:r>
            <a:r>
              <a:rPr lang="en-US" sz="1600">
                <a:solidFill>
                  <a:schemeClr val="accent1"/>
                </a:solidFill>
                <a:latin typeface="Helvetica" panose="020B0604020202020204" pitchFamily="34" charset="0"/>
                <a:cs typeface="Helvetica" panose="020B0604020202020204" pitchFamily="34" charset="0"/>
              </a:rPr>
              <a:t> diary</a:t>
            </a:r>
          </a:p>
        </p:txBody>
      </p:sp>
      <p:sp>
        <p:nvSpPr>
          <p:cNvPr id="6" name="TextBox 5">
            <a:extLst>
              <a:ext uri="{FF2B5EF4-FFF2-40B4-BE49-F238E27FC236}">
                <a16:creationId xmlns:a16="http://schemas.microsoft.com/office/drawing/2014/main" id="{AB0C6110-A960-61B2-FADF-EB277FEA6E24}"/>
              </a:ext>
            </a:extLst>
          </p:cNvPr>
          <p:cNvSpPr txBox="1"/>
          <p:nvPr/>
        </p:nvSpPr>
        <p:spPr>
          <a:xfrm>
            <a:off x="10336017" y="2669936"/>
            <a:ext cx="1544637" cy="230832"/>
          </a:xfrm>
          <a:prstGeom prst="rect">
            <a:avLst/>
          </a:prstGeom>
          <a:noFill/>
        </p:spPr>
        <p:txBody>
          <a:bodyPr wrap="square" rtlCol="0">
            <a:spAutoFit/>
          </a:bodyPr>
          <a:lstStyle/>
          <a:p>
            <a:pPr algn="ctr"/>
            <a:r>
              <a:rPr lang="en-US" sz="900" i="1" dirty="0"/>
              <a:t>Image credit: TACC</a:t>
            </a:r>
            <a:endParaRPr lang="en-US" sz="900" dirty="0"/>
          </a:p>
        </p:txBody>
      </p:sp>
      <p:sp>
        <p:nvSpPr>
          <p:cNvPr id="12" name="TextBox 11">
            <a:extLst>
              <a:ext uri="{FF2B5EF4-FFF2-40B4-BE49-F238E27FC236}">
                <a16:creationId xmlns:a16="http://schemas.microsoft.com/office/drawing/2014/main" id="{733B1D57-0637-8FF7-3D55-A657F669C448}"/>
              </a:ext>
            </a:extLst>
          </p:cNvPr>
          <p:cNvSpPr txBox="1"/>
          <p:nvPr/>
        </p:nvSpPr>
        <p:spPr>
          <a:xfrm>
            <a:off x="10394435" y="5316608"/>
            <a:ext cx="1544637" cy="230832"/>
          </a:xfrm>
          <a:prstGeom prst="rect">
            <a:avLst/>
          </a:prstGeom>
          <a:noFill/>
        </p:spPr>
        <p:txBody>
          <a:bodyPr wrap="square" rtlCol="0">
            <a:spAutoFit/>
          </a:bodyPr>
          <a:lstStyle/>
          <a:p>
            <a:pPr algn="ctr"/>
            <a:r>
              <a:rPr lang="en-US" sz="900" i="1" dirty="0"/>
              <a:t>Image credit: unknown</a:t>
            </a:r>
            <a:endParaRPr lang="en-US" sz="900" dirty="0"/>
          </a:p>
        </p:txBody>
      </p:sp>
    </p:spTree>
    <p:extLst>
      <p:ext uri="{BB962C8B-B14F-4D97-AF65-F5344CB8AC3E}">
        <p14:creationId xmlns:p14="http://schemas.microsoft.com/office/powerpoint/2010/main" val="3217402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10904-02D8-99DD-85E8-C4C7F5F33CED}"/>
              </a:ext>
            </a:extLst>
          </p:cNvPr>
          <p:cNvSpPr>
            <a:spLocks noGrp="1"/>
          </p:cNvSpPr>
          <p:nvPr>
            <p:ph type="title" idx="4294967295"/>
          </p:nvPr>
        </p:nvSpPr>
        <p:spPr>
          <a:xfrm>
            <a:off x="1080748" y="224077"/>
            <a:ext cx="9753600" cy="723654"/>
          </a:xfrm>
          <a:prstGeom prst="rect">
            <a:avLst/>
          </a:prstGeom>
        </p:spPr>
        <p:txBody>
          <a:bodyPr/>
          <a:lstStyle/>
          <a:p>
            <a:r>
              <a:rPr lang="en-US"/>
              <a:t>Soyuz-1 Parachute Failure Theories</a:t>
            </a:r>
          </a:p>
        </p:txBody>
      </p:sp>
      <p:sp>
        <p:nvSpPr>
          <p:cNvPr id="4" name="Slide Number Placeholder 3">
            <a:extLst>
              <a:ext uri="{FF2B5EF4-FFF2-40B4-BE49-F238E27FC236}">
                <a16:creationId xmlns:a16="http://schemas.microsoft.com/office/drawing/2014/main" id="{7088661C-C31C-FB69-EAB8-D2534302F1BE}"/>
              </a:ext>
            </a:extLst>
          </p:cNvPr>
          <p:cNvSpPr>
            <a:spLocks noGrp="1"/>
          </p:cNvSpPr>
          <p:nvPr>
            <p:ph type="sldNum" sz="quarter" idx="4"/>
          </p:nvPr>
        </p:nvSpPr>
        <p:spPr/>
        <p:txBody>
          <a:bodyPr/>
          <a:lstStyle/>
          <a:p>
            <a:fld id="{15F2118D-A24B-4968-9CCE-0FD4EFBE3DE8}" type="slidenum">
              <a:rPr lang="en-US" smtClean="0"/>
              <a:pPr/>
              <a:t>13</a:t>
            </a:fld>
            <a:endParaRPr lang="en-US"/>
          </a:p>
        </p:txBody>
      </p:sp>
      <p:sp>
        <p:nvSpPr>
          <p:cNvPr id="8" name="TextBox 7">
            <a:extLst>
              <a:ext uri="{FF2B5EF4-FFF2-40B4-BE49-F238E27FC236}">
                <a16:creationId xmlns:a16="http://schemas.microsoft.com/office/drawing/2014/main" id="{C95F0D92-16DE-FDA7-71E4-2A0CC902758D}"/>
              </a:ext>
            </a:extLst>
          </p:cNvPr>
          <p:cNvSpPr txBox="1"/>
          <p:nvPr/>
        </p:nvSpPr>
        <p:spPr>
          <a:xfrm>
            <a:off x="7647357" y="6372585"/>
            <a:ext cx="4544643" cy="769441"/>
          </a:xfrm>
          <a:prstGeom prst="rect">
            <a:avLst/>
          </a:prstGeom>
          <a:noFill/>
        </p:spPr>
        <p:txBody>
          <a:bodyPr wrap="square">
            <a:spAutoFit/>
          </a:bodyPr>
          <a:lstStyle/>
          <a:p>
            <a:r>
              <a:rPr lang="en-US" sz="1100" dirty="0">
                <a:solidFill>
                  <a:schemeClr val="accent5"/>
                </a:solidFill>
                <a:hlinkClick r:id="rId3">
                  <a:extLst>
                    <a:ext uri="{A12FA001-AC4F-418D-AE19-62706E023703}">
                      <ahyp:hlinkClr xmlns:ahyp="http://schemas.microsoft.com/office/drawing/2018/hyperlinkcolor" val="tx"/>
                    </a:ext>
                  </a:extLst>
                </a:hlinkClick>
              </a:rPr>
              <a:t>23–24 April 1967 | This Day in Aviation</a:t>
            </a:r>
            <a:r>
              <a:rPr lang="en-US" sz="1100" dirty="0">
                <a:solidFill>
                  <a:schemeClr val="accent5"/>
                </a:solidFill>
              </a:rPr>
              <a:t>      </a:t>
            </a:r>
            <a:r>
              <a:rPr lang="en-US" sz="1100" dirty="0">
                <a:solidFill>
                  <a:schemeClr val="accent5"/>
                </a:solidFill>
                <a:hlinkClick r:id="rId4">
                  <a:extLst>
                    <a:ext uri="{A12FA001-AC4F-418D-AE19-62706E023703}">
                      <ahyp:hlinkClr xmlns:ahyp="http://schemas.microsoft.com/office/drawing/2018/hyperlinkcolor" val="tx"/>
                    </a:ext>
                  </a:extLst>
                </a:hlinkClick>
              </a:rPr>
              <a:t>Soyuz 1 Impact </a:t>
            </a:r>
            <a:r>
              <a:rPr lang="en-US" sz="1100" dirty="0">
                <a:solidFill>
                  <a:schemeClr val="accent5"/>
                </a:solidFill>
              </a:rPr>
              <a:t>    </a:t>
            </a:r>
          </a:p>
          <a:p>
            <a:r>
              <a:rPr lang="en-US" sz="1100" dirty="0">
                <a:solidFill>
                  <a:schemeClr val="accent5"/>
                </a:solidFill>
                <a:hlinkClick r:id="rId5">
                  <a:extLst>
                    <a:ext uri="{A12FA001-AC4F-418D-AE19-62706E023703}">
                      <ahyp:hlinkClr xmlns:ahyp="http://schemas.microsoft.com/office/drawing/2018/hyperlinkcolor" val="tx"/>
                    </a:ext>
                  </a:extLst>
                </a:hlinkClick>
              </a:rPr>
              <a:t>Tragic Flight of Soyuz 1  </a:t>
            </a:r>
            <a:r>
              <a:rPr lang="en-US" sz="1100" dirty="0">
                <a:solidFill>
                  <a:schemeClr val="accent5"/>
                </a:solidFill>
                <a:hlinkClick r:id="rId6">
                  <a:extLst>
                    <a:ext uri="{A12FA001-AC4F-418D-AE19-62706E023703}">
                      <ahyp:hlinkClr xmlns:ahyp="http://schemas.microsoft.com/office/drawing/2018/hyperlinkcolor" val="tx"/>
                    </a:ext>
                  </a:extLst>
                </a:hlinkClick>
              </a:rPr>
              <a:t>Pack Density Limitations (NTRS)</a:t>
            </a:r>
            <a:endParaRPr lang="en-US" sz="1100" dirty="0">
              <a:solidFill>
                <a:schemeClr val="accent5"/>
              </a:solidFill>
            </a:endParaRPr>
          </a:p>
          <a:p>
            <a:r>
              <a:rPr lang="en-US" sz="1100" dirty="0">
                <a:solidFill>
                  <a:schemeClr val="accent5"/>
                </a:solidFill>
                <a:hlinkClick r:id="rId5">
                  <a:extLst>
                    <a:ext uri="{A12FA001-AC4F-418D-AE19-62706E023703}">
                      <ahyp:hlinkClr xmlns:ahyp="http://schemas.microsoft.com/office/drawing/2018/hyperlinkcolor" val="tx"/>
                    </a:ext>
                  </a:extLst>
                </a:hlinkClick>
              </a:rPr>
              <a:t> </a:t>
            </a:r>
            <a:r>
              <a:rPr lang="en-US" sz="1100" dirty="0">
                <a:solidFill>
                  <a:schemeClr val="accent5"/>
                </a:solidFill>
              </a:rPr>
              <a:t> </a:t>
            </a:r>
          </a:p>
          <a:p>
            <a:endParaRPr lang="en-US" sz="1100" dirty="0">
              <a:solidFill>
                <a:schemeClr val="accent5"/>
              </a:solidFill>
            </a:endParaRPr>
          </a:p>
        </p:txBody>
      </p:sp>
      <p:sp>
        <p:nvSpPr>
          <p:cNvPr id="9" name="Content Placeholder 1">
            <a:extLst>
              <a:ext uri="{FF2B5EF4-FFF2-40B4-BE49-F238E27FC236}">
                <a16:creationId xmlns:a16="http://schemas.microsoft.com/office/drawing/2014/main" id="{763B4C04-E385-91F4-FCC4-EFDAE7C43E64}"/>
              </a:ext>
            </a:extLst>
          </p:cNvPr>
          <p:cNvSpPr txBox="1">
            <a:spLocks/>
          </p:cNvSpPr>
          <p:nvPr/>
        </p:nvSpPr>
        <p:spPr>
          <a:xfrm>
            <a:off x="150263" y="1181062"/>
            <a:ext cx="5169262" cy="3807738"/>
          </a:xfrm>
          <a:prstGeom prst="rect">
            <a:avLst/>
          </a:prstGeom>
        </p:spPr>
        <p:txBody>
          <a:bodyPr/>
          <a:lst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71526" indent="-28574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200121" marR="0" indent="-28574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600" u="sng"/>
              <a:t>LII and State Commission (Kamanin)</a:t>
            </a:r>
          </a:p>
          <a:p>
            <a:pPr marL="0" indent="0" algn="just">
              <a:buNone/>
            </a:pPr>
            <a:r>
              <a:rPr lang="en-US" sz="1600">
                <a:solidFill>
                  <a:srgbClr val="2E75B6"/>
                </a:solidFill>
              </a:rPr>
              <a:t>The official finding is that the drogue (braking) parachute did not apply enough force to pull the main parachute free. </a:t>
            </a:r>
            <a:r>
              <a:rPr lang="en-US" sz="1600" b="0"/>
              <a:t>The reliable operation of the reserve parachute and the drogue parachute at the same time was never demonstrated in trials. The chance of them getting tangled was actually very likely.</a:t>
            </a:r>
          </a:p>
          <a:p>
            <a:pPr marL="0" indent="0" algn="just">
              <a:buNone/>
            </a:pPr>
            <a:endParaRPr lang="en-US" sz="1800" b="0"/>
          </a:p>
          <a:p>
            <a:pPr marL="0" indent="0">
              <a:buNone/>
            </a:pPr>
            <a:r>
              <a:rPr lang="en-US" sz="1600" u="sng"/>
              <a:t>OKB-1 Design Bureau (Mishin)</a:t>
            </a:r>
            <a:r>
              <a:rPr lang="en-US" sz="1400"/>
              <a:t> </a:t>
            </a:r>
            <a:br>
              <a:rPr lang="en-US" sz="1400"/>
            </a:br>
            <a:r>
              <a:rPr lang="en-US" sz="1200" b="0"/>
              <a:t>(Alternative theory emerged after the events of 1967 in memoirs)</a:t>
            </a:r>
            <a:endParaRPr lang="en-US" sz="1400" b="0"/>
          </a:p>
          <a:p>
            <a:pPr marL="0" indent="0" algn="just">
              <a:buNone/>
            </a:pPr>
            <a:r>
              <a:rPr lang="en-US" sz="1600">
                <a:solidFill>
                  <a:schemeClr val="accent1">
                    <a:lumMod val="75000"/>
                  </a:schemeClr>
                </a:solidFill>
              </a:rPr>
              <a:t>During an autoclaving operation, the parachutes may have been contaminated with an adhesive substance</a:t>
            </a:r>
            <a:r>
              <a:rPr lang="en-US" sz="1600" b="0">
                <a:solidFill>
                  <a:schemeClr val="accent1">
                    <a:lumMod val="75000"/>
                  </a:schemeClr>
                </a:solidFill>
              </a:rPr>
              <a:t>. </a:t>
            </a:r>
            <a:r>
              <a:rPr lang="en-US" sz="1600" b="0">
                <a:solidFill>
                  <a:srgbClr val="000000"/>
                </a:solidFill>
              </a:rPr>
              <a:t>[It would have had the same effect on Soyuz 2] </a:t>
            </a:r>
            <a:endParaRPr lang="en-US" sz="1600" b="0">
              <a:solidFill>
                <a:schemeClr val="accent1">
                  <a:lumMod val="75000"/>
                </a:schemeClr>
              </a:solidFill>
            </a:endParaRPr>
          </a:p>
          <a:p>
            <a:pPr marL="457200" indent="-457200" algn="just">
              <a:buFont typeface="+mj-lt"/>
              <a:buAutoNum type="arabicPeriod"/>
            </a:pPr>
            <a:endParaRPr lang="en-US" sz="1600" b="0"/>
          </a:p>
          <a:p>
            <a:pPr marL="457200" indent="-457200" algn="just">
              <a:buFont typeface="+mj-lt"/>
              <a:buAutoNum type="arabicPeriod"/>
            </a:pPr>
            <a:endParaRPr lang="en-US" sz="1600" b="0"/>
          </a:p>
        </p:txBody>
      </p:sp>
      <p:sp>
        <p:nvSpPr>
          <p:cNvPr id="10" name="TextBox 9">
            <a:extLst>
              <a:ext uri="{FF2B5EF4-FFF2-40B4-BE49-F238E27FC236}">
                <a16:creationId xmlns:a16="http://schemas.microsoft.com/office/drawing/2014/main" id="{62EDDD22-E969-7DA0-E2EA-DD17C01A30A4}"/>
              </a:ext>
            </a:extLst>
          </p:cNvPr>
          <p:cNvSpPr txBox="1"/>
          <p:nvPr/>
        </p:nvSpPr>
        <p:spPr>
          <a:xfrm>
            <a:off x="5758563" y="3532675"/>
            <a:ext cx="1810504" cy="830997"/>
          </a:xfrm>
          <a:prstGeom prst="rect">
            <a:avLst/>
          </a:prstGeom>
          <a:noFill/>
        </p:spPr>
        <p:txBody>
          <a:bodyPr wrap="square" rtlCol="0">
            <a:spAutoFit/>
          </a:bodyPr>
          <a:lstStyle/>
          <a:p>
            <a:pPr algn="ctr"/>
            <a:r>
              <a:rPr lang="en-US" sz="1600">
                <a:solidFill>
                  <a:srgbClr val="2E75B6"/>
                </a:solidFill>
                <a:latin typeface="Helvetica" panose="020B0604020202020204" pitchFamily="34" charset="0"/>
                <a:cs typeface="Helvetica" panose="020B0604020202020204" pitchFamily="34" charset="0"/>
              </a:rPr>
              <a:t>1</a:t>
            </a:r>
            <a:r>
              <a:rPr lang="en-US" sz="1600" baseline="30000">
                <a:solidFill>
                  <a:srgbClr val="2E75B6"/>
                </a:solidFill>
                <a:latin typeface="Helvetica" panose="020B0604020202020204" pitchFamily="34" charset="0"/>
                <a:cs typeface="Helvetica" panose="020B0604020202020204" pitchFamily="34" charset="0"/>
              </a:rPr>
              <a:t>st</a:t>
            </a:r>
            <a:r>
              <a:rPr lang="en-US" sz="1600">
                <a:solidFill>
                  <a:srgbClr val="2E75B6"/>
                </a:solidFill>
                <a:latin typeface="Helvetica" panose="020B0604020202020204" pitchFamily="34" charset="0"/>
                <a:cs typeface="Helvetica" panose="020B0604020202020204" pitchFamily="34" charset="0"/>
              </a:rPr>
              <a:t> major malfunction of the Soyuz-1 crash.</a:t>
            </a:r>
          </a:p>
        </p:txBody>
      </p:sp>
      <p:pic>
        <p:nvPicPr>
          <p:cNvPr id="12" name="Picture 11">
            <a:extLst>
              <a:ext uri="{FF2B5EF4-FFF2-40B4-BE49-F238E27FC236}">
                <a16:creationId xmlns:a16="http://schemas.microsoft.com/office/drawing/2014/main" id="{79348189-014D-EA0C-C8B6-85A2DACD6FB8}"/>
              </a:ext>
            </a:extLst>
          </p:cNvPr>
          <p:cNvPicPr>
            <a:picLocks noChangeAspect="1"/>
          </p:cNvPicPr>
          <p:nvPr/>
        </p:nvPicPr>
        <p:blipFill>
          <a:blip r:embed="rId7"/>
          <a:srcRect l="39400" t="18750" r="20728" b="34070"/>
          <a:stretch/>
        </p:blipFill>
        <p:spPr>
          <a:xfrm>
            <a:off x="7569067" y="1117764"/>
            <a:ext cx="4526943" cy="3013089"/>
          </a:xfrm>
          <a:prstGeom prst="rect">
            <a:avLst/>
          </a:prstGeom>
        </p:spPr>
      </p:pic>
      <p:sp>
        <p:nvSpPr>
          <p:cNvPr id="11" name="Arrow: Down 10">
            <a:extLst>
              <a:ext uri="{FF2B5EF4-FFF2-40B4-BE49-F238E27FC236}">
                <a16:creationId xmlns:a16="http://schemas.microsoft.com/office/drawing/2014/main" id="{C833E284-E858-62DF-82DD-20DB4A549F6E}"/>
              </a:ext>
            </a:extLst>
          </p:cNvPr>
          <p:cNvSpPr/>
          <p:nvPr/>
        </p:nvSpPr>
        <p:spPr>
          <a:xfrm rot="5400000">
            <a:off x="5347083" y="3810861"/>
            <a:ext cx="353833" cy="4691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18A33E3E-33E9-92B5-8080-5F63EE9BF763}"/>
              </a:ext>
            </a:extLst>
          </p:cNvPr>
          <p:cNvCxnSpPr>
            <a:cxnSpLocks/>
          </p:cNvCxnSpPr>
          <p:nvPr/>
        </p:nvCxnSpPr>
        <p:spPr>
          <a:xfrm flipV="1">
            <a:off x="9884095" y="3651786"/>
            <a:ext cx="519206" cy="208594"/>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324E428E-E9BE-52C8-7263-2A80CFDF2AEC}"/>
              </a:ext>
            </a:extLst>
          </p:cNvPr>
          <p:cNvSpPr/>
          <p:nvPr/>
        </p:nvSpPr>
        <p:spPr>
          <a:xfrm rot="1222122">
            <a:off x="10272060" y="2928593"/>
            <a:ext cx="1603205" cy="1068158"/>
          </a:xfrm>
          <a:prstGeom prst="ellipse">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196E64BC-76E9-3A79-3088-6E307733D6D2}"/>
              </a:ext>
            </a:extLst>
          </p:cNvPr>
          <p:cNvCxnSpPr>
            <a:cxnSpLocks/>
            <a:endCxn id="16" idx="2"/>
          </p:cNvCxnSpPr>
          <p:nvPr/>
        </p:nvCxnSpPr>
        <p:spPr>
          <a:xfrm>
            <a:off x="7910436" y="2427584"/>
            <a:ext cx="426550" cy="120263"/>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4C7CC00A-740F-DF76-0399-8D9B155952E1}"/>
              </a:ext>
            </a:extLst>
          </p:cNvPr>
          <p:cNvSpPr/>
          <p:nvPr/>
        </p:nvSpPr>
        <p:spPr>
          <a:xfrm>
            <a:off x="8432976" y="2221036"/>
            <a:ext cx="711915" cy="653621"/>
          </a:xfrm>
          <a:prstGeom prst="ellipse">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DB9B569-5629-B258-B5BB-BE5C094BD6A0}"/>
              </a:ext>
            </a:extLst>
          </p:cNvPr>
          <p:cNvSpPr txBox="1"/>
          <p:nvPr/>
        </p:nvSpPr>
        <p:spPr>
          <a:xfrm>
            <a:off x="7503899" y="2045416"/>
            <a:ext cx="782508" cy="430887"/>
          </a:xfrm>
          <a:prstGeom prst="rect">
            <a:avLst/>
          </a:prstGeom>
          <a:noFill/>
        </p:spPr>
        <p:txBody>
          <a:bodyPr wrap="square" rtlCol="0">
            <a:spAutoFit/>
          </a:bodyPr>
          <a:lstStyle/>
          <a:p>
            <a:pPr algn="ctr"/>
            <a:r>
              <a:rPr lang="en-US" sz="1100" b="1">
                <a:solidFill>
                  <a:schemeClr val="accent4"/>
                </a:solidFill>
              </a:rPr>
              <a:t>Soyuz spacecraft</a:t>
            </a:r>
          </a:p>
        </p:txBody>
      </p:sp>
      <p:sp>
        <p:nvSpPr>
          <p:cNvPr id="22" name="TextBox 21">
            <a:extLst>
              <a:ext uri="{FF2B5EF4-FFF2-40B4-BE49-F238E27FC236}">
                <a16:creationId xmlns:a16="http://schemas.microsoft.com/office/drawing/2014/main" id="{D3CC463D-A02A-645C-DBCC-5F19730C47FF}"/>
              </a:ext>
            </a:extLst>
          </p:cNvPr>
          <p:cNvSpPr txBox="1"/>
          <p:nvPr/>
        </p:nvSpPr>
        <p:spPr>
          <a:xfrm>
            <a:off x="8990717" y="3651786"/>
            <a:ext cx="1060598" cy="430887"/>
          </a:xfrm>
          <a:prstGeom prst="rect">
            <a:avLst/>
          </a:prstGeom>
          <a:noFill/>
        </p:spPr>
        <p:txBody>
          <a:bodyPr wrap="square" rtlCol="0">
            <a:spAutoFit/>
          </a:bodyPr>
          <a:lstStyle/>
          <a:p>
            <a:pPr algn="ctr"/>
            <a:r>
              <a:rPr lang="en-US" sz="1100" b="1">
                <a:solidFill>
                  <a:schemeClr val="accent4"/>
                </a:solidFill>
              </a:rPr>
              <a:t>Reserve Main parachute</a:t>
            </a:r>
          </a:p>
        </p:txBody>
      </p:sp>
      <p:sp>
        <p:nvSpPr>
          <p:cNvPr id="25" name="TextBox 24">
            <a:extLst>
              <a:ext uri="{FF2B5EF4-FFF2-40B4-BE49-F238E27FC236}">
                <a16:creationId xmlns:a16="http://schemas.microsoft.com/office/drawing/2014/main" id="{085A2557-547C-8AEE-9F77-BA3094E2E673}"/>
              </a:ext>
            </a:extLst>
          </p:cNvPr>
          <p:cNvSpPr txBox="1"/>
          <p:nvPr/>
        </p:nvSpPr>
        <p:spPr>
          <a:xfrm>
            <a:off x="5758562" y="1430058"/>
            <a:ext cx="1810505" cy="830997"/>
          </a:xfrm>
          <a:prstGeom prst="rect">
            <a:avLst/>
          </a:prstGeom>
          <a:noFill/>
        </p:spPr>
        <p:txBody>
          <a:bodyPr wrap="square" rtlCol="0">
            <a:spAutoFit/>
          </a:bodyPr>
          <a:lstStyle/>
          <a:p>
            <a:pPr algn="ctr"/>
            <a:r>
              <a:rPr lang="en-US" sz="1600">
                <a:solidFill>
                  <a:srgbClr val="2E75B6"/>
                </a:solidFill>
                <a:latin typeface="Helvetica" panose="020B0604020202020204" pitchFamily="34" charset="0"/>
                <a:cs typeface="Helvetica" panose="020B0604020202020204" pitchFamily="34" charset="0"/>
              </a:rPr>
              <a:t>2</a:t>
            </a:r>
            <a:r>
              <a:rPr lang="en-US" sz="1600" baseline="30000">
                <a:solidFill>
                  <a:srgbClr val="2E75B6"/>
                </a:solidFill>
                <a:latin typeface="Helvetica" panose="020B0604020202020204" pitchFamily="34" charset="0"/>
                <a:cs typeface="Helvetica" panose="020B0604020202020204" pitchFamily="34" charset="0"/>
              </a:rPr>
              <a:t>nd</a:t>
            </a:r>
            <a:r>
              <a:rPr lang="en-US" sz="1600">
                <a:solidFill>
                  <a:srgbClr val="2E75B6"/>
                </a:solidFill>
                <a:latin typeface="Helvetica" panose="020B0604020202020204" pitchFamily="34" charset="0"/>
                <a:cs typeface="Helvetica" panose="020B0604020202020204" pitchFamily="34" charset="0"/>
              </a:rPr>
              <a:t> major malfunction of the Soyuz-1 crash.</a:t>
            </a:r>
          </a:p>
        </p:txBody>
      </p:sp>
      <p:sp>
        <p:nvSpPr>
          <p:cNvPr id="31" name="Arrow: Down 30">
            <a:extLst>
              <a:ext uri="{FF2B5EF4-FFF2-40B4-BE49-F238E27FC236}">
                <a16:creationId xmlns:a16="http://schemas.microsoft.com/office/drawing/2014/main" id="{78B65DF6-9CA4-7087-85B0-212ECEB24DC8}"/>
              </a:ext>
            </a:extLst>
          </p:cNvPr>
          <p:cNvSpPr/>
          <p:nvPr/>
        </p:nvSpPr>
        <p:spPr>
          <a:xfrm rot="5400000">
            <a:off x="5347083" y="1633448"/>
            <a:ext cx="353833" cy="4691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0E39E3D8-3A86-35C3-3B5B-16F58F3BDA9D}"/>
              </a:ext>
            </a:extLst>
          </p:cNvPr>
          <p:cNvSpPr txBox="1"/>
          <p:nvPr/>
        </p:nvSpPr>
        <p:spPr>
          <a:xfrm>
            <a:off x="9041258" y="1430059"/>
            <a:ext cx="1603206" cy="430887"/>
          </a:xfrm>
          <a:prstGeom prst="rect">
            <a:avLst/>
          </a:prstGeom>
          <a:noFill/>
        </p:spPr>
        <p:txBody>
          <a:bodyPr wrap="square" rtlCol="0">
            <a:spAutoFit/>
          </a:bodyPr>
          <a:lstStyle/>
          <a:p>
            <a:pPr algn="ctr"/>
            <a:r>
              <a:rPr lang="en-US" sz="1100" b="1">
                <a:solidFill>
                  <a:schemeClr val="accent4"/>
                </a:solidFill>
              </a:rPr>
              <a:t>Presumed location of Primary Drogue</a:t>
            </a:r>
          </a:p>
        </p:txBody>
      </p:sp>
      <p:cxnSp>
        <p:nvCxnSpPr>
          <p:cNvPr id="66" name="Straight Arrow Connector 65">
            <a:extLst>
              <a:ext uri="{FF2B5EF4-FFF2-40B4-BE49-F238E27FC236}">
                <a16:creationId xmlns:a16="http://schemas.microsoft.com/office/drawing/2014/main" id="{CF2B2594-9774-3186-C9B7-039AED6DC056}"/>
              </a:ext>
            </a:extLst>
          </p:cNvPr>
          <p:cNvCxnSpPr>
            <a:cxnSpLocks/>
          </p:cNvCxnSpPr>
          <p:nvPr/>
        </p:nvCxnSpPr>
        <p:spPr>
          <a:xfrm flipH="1">
            <a:off x="9583258" y="1833329"/>
            <a:ext cx="167220" cy="564945"/>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0D3C47F-DEEB-B68B-835C-C70F49B9330B}"/>
              </a:ext>
            </a:extLst>
          </p:cNvPr>
          <p:cNvSpPr txBox="1"/>
          <p:nvPr/>
        </p:nvSpPr>
        <p:spPr>
          <a:xfrm>
            <a:off x="7647357" y="4662019"/>
            <a:ext cx="4206241" cy="1600438"/>
          </a:xfrm>
          <a:prstGeom prst="rect">
            <a:avLst/>
          </a:prstGeom>
          <a:noFill/>
          <a:ln w="28575">
            <a:solidFill>
              <a:schemeClr val="tx1"/>
            </a:solidFill>
          </a:ln>
        </p:spPr>
        <p:txBody>
          <a:bodyPr wrap="square" rtlCol="0">
            <a:spAutoFit/>
          </a:bodyPr>
          <a:lstStyle/>
          <a:p>
            <a:pPr algn="just"/>
            <a:r>
              <a:rPr lang="en-US" sz="1400" b="1">
                <a:latin typeface="Helvetica" panose="020B0604020202020204" pitchFamily="34" charset="0"/>
                <a:cs typeface="Helvetica" panose="020B0604020202020204" pitchFamily="34" charset="0"/>
              </a:rPr>
              <a:t>Note: </a:t>
            </a:r>
            <a:r>
              <a:rPr lang="en-US" sz="1400" b="0">
                <a:latin typeface="Helvetica" panose="020B0604020202020204" pitchFamily="34" charset="0"/>
                <a:cs typeface="Helvetica" panose="020B0604020202020204" pitchFamily="34" charset="0"/>
              </a:rPr>
              <a:t>During the design of Soyuz-1, the thickness of the heat shield was increased, which increased weight of the spacecraft, and the size of the main parachute was increased - compartment that it was to be stored in remained the same size and </a:t>
            </a:r>
            <a:r>
              <a:rPr lang="en-US" sz="1400" b="1">
                <a:latin typeface="Helvetica" panose="020B0604020202020204" pitchFamily="34" charset="0"/>
                <a:cs typeface="Helvetica" panose="020B0604020202020204" pitchFamily="34" charset="0"/>
              </a:rPr>
              <a:t>technicians had to hammer it into place with wooden mallets.</a:t>
            </a:r>
          </a:p>
        </p:txBody>
      </p:sp>
      <p:sp>
        <p:nvSpPr>
          <p:cNvPr id="13" name="TextBox 12">
            <a:extLst>
              <a:ext uri="{FF2B5EF4-FFF2-40B4-BE49-F238E27FC236}">
                <a16:creationId xmlns:a16="http://schemas.microsoft.com/office/drawing/2014/main" id="{B627F08D-3096-E4C8-9DBB-91DA684A3DB6}"/>
              </a:ext>
            </a:extLst>
          </p:cNvPr>
          <p:cNvSpPr txBox="1"/>
          <p:nvPr/>
        </p:nvSpPr>
        <p:spPr>
          <a:xfrm>
            <a:off x="213874" y="4877462"/>
            <a:ext cx="5169262" cy="1384995"/>
          </a:xfrm>
          <a:prstGeom prst="rect">
            <a:avLst/>
          </a:prstGeom>
          <a:solidFill>
            <a:schemeClr val="accent1"/>
          </a:solidFill>
        </p:spPr>
        <p:txBody>
          <a:bodyPr wrap="square">
            <a:spAutoFit/>
          </a:bodyPr>
          <a:lstStyle/>
          <a:p>
            <a:pPr marL="0" lvl="1" indent="-11" algn="just"/>
            <a:r>
              <a:rPr lang="en-US" sz="1400">
                <a:solidFill>
                  <a:schemeClr val="bg1"/>
                </a:solidFill>
                <a:latin typeface="Helvetica" panose="020B0604020202020204" pitchFamily="34" charset="0"/>
                <a:cs typeface="Helvetica" panose="020B0604020202020204" pitchFamily="34" charset="0"/>
              </a:rPr>
              <a:t>Shockingly, it would have had the same effect on Soyuz 2. “The most chilling implication of this manufacturing oversight,” wrote Siddiqi, “was that </a:t>
            </a:r>
            <a:r>
              <a:rPr lang="en-US" sz="1400" i="1">
                <a:solidFill>
                  <a:schemeClr val="bg1"/>
                </a:solidFill>
                <a:latin typeface="Helvetica" panose="020B0604020202020204" pitchFamily="34" charset="0"/>
                <a:cs typeface="Helvetica" panose="020B0604020202020204" pitchFamily="34" charset="0"/>
              </a:rPr>
              <a:t>both</a:t>
            </a:r>
            <a:r>
              <a:rPr lang="en-US" sz="1400">
                <a:solidFill>
                  <a:schemeClr val="bg1"/>
                </a:solidFill>
                <a:latin typeface="Helvetica" panose="020B0604020202020204" pitchFamily="34" charset="0"/>
                <a:cs typeface="Helvetica" panose="020B0604020202020204" pitchFamily="34" charset="0"/>
              </a:rPr>
              <a:t> </a:t>
            </a:r>
            <a:r>
              <a:rPr lang="en-US" sz="1400">
                <a:solidFill>
                  <a:schemeClr val="bg1"/>
                </a:solidFill>
                <a:latin typeface="Helvetica" panose="020B0604020202020204" pitchFamily="34" charset="0"/>
                <a:cs typeface="Helvetica" panose="020B0604020202020204" pitchFamily="34" charset="0"/>
                <a:hlinkClick r:id="rId8">
                  <a:extLst>
                    <a:ext uri="{A12FA001-AC4F-418D-AE19-62706E023703}">
                      <ahyp:hlinkClr xmlns:ahyp="http://schemas.microsoft.com/office/drawing/2018/hyperlinkcolor" val="tx"/>
                    </a:ext>
                  </a:extLst>
                </a:hlinkClick>
              </a:rPr>
              <a:t>Soyuz spacecraft were doomed to failure</a:t>
            </a:r>
            <a:r>
              <a:rPr lang="en-US" sz="1400">
                <a:solidFill>
                  <a:schemeClr val="bg1"/>
                </a:solidFill>
                <a:latin typeface="Helvetica" panose="020B0604020202020204" pitchFamily="34" charset="0"/>
                <a:cs typeface="Helvetica" panose="020B0604020202020204" pitchFamily="34" charset="0"/>
              </a:rPr>
              <a:t>. That is, if Komarov had not faced </a:t>
            </a:r>
            <a:r>
              <a:rPr lang="en-US" sz="1400" i="1">
                <a:solidFill>
                  <a:schemeClr val="bg1"/>
                </a:solidFill>
                <a:latin typeface="Helvetica" panose="020B0604020202020204" pitchFamily="34" charset="0"/>
                <a:cs typeface="Helvetica" panose="020B0604020202020204" pitchFamily="34" charset="0"/>
              </a:rPr>
              <a:t>any</a:t>
            </a:r>
            <a:r>
              <a:rPr lang="en-US" sz="1400">
                <a:solidFill>
                  <a:schemeClr val="bg1"/>
                </a:solidFill>
                <a:latin typeface="Helvetica" panose="020B0604020202020204" pitchFamily="34" charset="0"/>
                <a:cs typeface="Helvetica" panose="020B0604020202020204" pitchFamily="34" charset="0"/>
              </a:rPr>
              <a:t> troubles in orbit and the Soyuz 2 launch had gone on as scheduled, </a:t>
            </a:r>
            <a:r>
              <a:rPr lang="en-US" sz="1400" i="1">
                <a:solidFill>
                  <a:schemeClr val="bg1"/>
                </a:solidFill>
                <a:latin typeface="Helvetica" panose="020B0604020202020204" pitchFamily="34" charset="0"/>
                <a:cs typeface="Helvetica" panose="020B0604020202020204" pitchFamily="34" charset="0"/>
              </a:rPr>
              <a:t>all four</a:t>
            </a:r>
            <a:r>
              <a:rPr lang="en-US" sz="1400">
                <a:solidFill>
                  <a:schemeClr val="bg1"/>
                </a:solidFill>
                <a:latin typeface="Helvetica" panose="020B0604020202020204" pitchFamily="34" charset="0"/>
                <a:cs typeface="Helvetica" panose="020B0604020202020204" pitchFamily="34" charset="0"/>
              </a:rPr>
              <a:t> cosmonauts would have died on return.</a:t>
            </a:r>
          </a:p>
        </p:txBody>
      </p:sp>
      <p:pic>
        <p:nvPicPr>
          <p:cNvPr id="15" name="Picture 14">
            <a:extLst>
              <a:ext uri="{FF2B5EF4-FFF2-40B4-BE49-F238E27FC236}">
                <a16:creationId xmlns:a16="http://schemas.microsoft.com/office/drawing/2014/main" id="{AB3B8DC5-E284-FD62-F9E6-CED77B52725B}"/>
              </a:ext>
            </a:extLst>
          </p:cNvPr>
          <p:cNvPicPr>
            <a:picLocks noChangeAspect="1"/>
          </p:cNvPicPr>
          <p:nvPr/>
        </p:nvPicPr>
        <p:blipFill>
          <a:blip r:embed="rId9"/>
          <a:srcRect l="34312" t="36869" r="16100" b="36030"/>
          <a:stretch/>
        </p:blipFill>
        <p:spPr>
          <a:xfrm>
            <a:off x="972379" y="6317394"/>
            <a:ext cx="1641515" cy="504635"/>
          </a:xfrm>
          <a:prstGeom prst="rect">
            <a:avLst/>
          </a:prstGeom>
        </p:spPr>
      </p:pic>
      <p:sp>
        <p:nvSpPr>
          <p:cNvPr id="20" name="Rectangle 19">
            <a:extLst>
              <a:ext uri="{FF2B5EF4-FFF2-40B4-BE49-F238E27FC236}">
                <a16:creationId xmlns:a16="http://schemas.microsoft.com/office/drawing/2014/main" id="{451B3E47-9FB0-F108-EDF5-6D1AFEFF9036}"/>
              </a:ext>
            </a:extLst>
          </p:cNvPr>
          <p:cNvSpPr/>
          <p:nvPr/>
        </p:nvSpPr>
        <p:spPr>
          <a:xfrm>
            <a:off x="992690"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ate Placeholder 4">
            <a:extLst>
              <a:ext uri="{FF2B5EF4-FFF2-40B4-BE49-F238E27FC236}">
                <a16:creationId xmlns:a16="http://schemas.microsoft.com/office/drawing/2014/main" id="{C52D3817-CF8F-0481-6A5F-49FAD799A162}"/>
              </a:ext>
            </a:extLst>
          </p:cNvPr>
          <p:cNvSpPr>
            <a:spLocks noGrp="1"/>
          </p:cNvSpPr>
          <p:nvPr>
            <p:ph type="dt" sz="half" idx="2"/>
          </p:nvPr>
        </p:nvSpPr>
        <p:spPr>
          <a:xfrm>
            <a:off x="114477" y="6547797"/>
            <a:ext cx="1524541" cy="274232"/>
          </a:xfrm>
        </p:spPr>
        <p:txBody>
          <a:bodyPr/>
          <a:lstStyle/>
          <a:p>
            <a:r>
              <a:rPr lang="en-US"/>
              <a:t>06/02/26</a:t>
            </a:r>
          </a:p>
        </p:txBody>
      </p:sp>
      <p:pic>
        <p:nvPicPr>
          <p:cNvPr id="1028" name="Picture 4" descr="Figure 2 from Pack Density Limitations of Hybrid Parachutes | Semantic Scholar">
            <a:extLst>
              <a:ext uri="{FF2B5EF4-FFF2-40B4-BE49-F238E27FC236}">
                <a16:creationId xmlns:a16="http://schemas.microsoft.com/office/drawing/2014/main" id="{B9D2B43A-B30B-5FA4-8015-248F2BD8883F}"/>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484" t="39828" r="1928" b="13244"/>
          <a:stretch/>
        </p:blipFill>
        <p:spPr bwMode="auto">
          <a:xfrm>
            <a:off x="5408909" y="5166905"/>
            <a:ext cx="2110316" cy="8154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CC84183-78F5-A788-F2F2-AA3495622208}"/>
              </a:ext>
            </a:extLst>
          </p:cNvPr>
          <p:cNvSpPr txBox="1"/>
          <p:nvPr/>
        </p:nvSpPr>
        <p:spPr>
          <a:xfrm>
            <a:off x="3752505" y="6005571"/>
            <a:ext cx="1438888" cy="261610"/>
          </a:xfrm>
          <a:prstGeom prst="rect">
            <a:avLst/>
          </a:prstGeom>
          <a:noFill/>
        </p:spPr>
        <p:txBody>
          <a:bodyPr wrap="square">
            <a:spAutoFit/>
          </a:bodyPr>
          <a:lstStyle/>
          <a:p>
            <a:r>
              <a:rPr lang="en-US" sz="1100">
                <a:solidFill>
                  <a:schemeClr val="bg1"/>
                </a:solidFill>
                <a:hlinkClick r:id="rId11">
                  <a:extLst>
                    <a:ext uri="{A12FA001-AC4F-418D-AE19-62706E023703}">
                      <ahyp:hlinkClr xmlns:ahyp="http://schemas.microsoft.com/office/drawing/2018/hyperlinkcolor" val="tx"/>
                    </a:ext>
                  </a:extLst>
                </a:hlinkClick>
              </a:rPr>
              <a:t>tragic-tangle.pdf</a:t>
            </a:r>
            <a:endParaRPr lang="en-US" sz="1100">
              <a:solidFill>
                <a:schemeClr val="bg1"/>
              </a:solidFill>
            </a:endParaRPr>
          </a:p>
        </p:txBody>
      </p:sp>
      <p:sp>
        <p:nvSpPr>
          <p:cNvPr id="6" name="TextBox 5">
            <a:extLst>
              <a:ext uri="{FF2B5EF4-FFF2-40B4-BE49-F238E27FC236}">
                <a16:creationId xmlns:a16="http://schemas.microsoft.com/office/drawing/2014/main" id="{762AD75E-EE52-B629-9F0A-C69FB3ACEC3E}"/>
              </a:ext>
            </a:extLst>
          </p:cNvPr>
          <p:cNvSpPr txBox="1"/>
          <p:nvPr/>
        </p:nvSpPr>
        <p:spPr>
          <a:xfrm>
            <a:off x="8151590" y="4195623"/>
            <a:ext cx="3197773" cy="230832"/>
          </a:xfrm>
          <a:prstGeom prst="rect">
            <a:avLst/>
          </a:prstGeom>
          <a:noFill/>
        </p:spPr>
        <p:txBody>
          <a:bodyPr wrap="square" rtlCol="0">
            <a:spAutoFit/>
          </a:bodyPr>
          <a:lstStyle/>
          <a:p>
            <a:pPr algn="ctr"/>
            <a:r>
              <a:rPr lang="en-US" sz="900" i="1" dirty="0"/>
              <a:t>Image credit: </a:t>
            </a:r>
            <a:r>
              <a:rPr lang="en-US" sz="900" dirty="0">
                <a:solidFill>
                  <a:schemeClr val="accent5"/>
                </a:solidFill>
                <a:hlinkClick r:id="rId4">
                  <a:extLst>
                    <a:ext uri="{A12FA001-AC4F-418D-AE19-62706E023703}">
                      <ahyp:hlinkClr xmlns:ahyp="http://schemas.microsoft.com/office/drawing/2018/hyperlinkcolor" val="tx"/>
                    </a:ext>
                  </a:extLst>
                </a:hlinkClick>
              </a:rPr>
              <a:t>Soyuz 1 Impact </a:t>
            </a:r>
            <a:endParaRPr lang="en-US" sz="900" dirty="0"/>
          </a:p>
        </p:txBody>
      </p:sp>
      <p:sp>
        <p:nvSpPr>
          <p:cNvPr id="17" name="TextBox 16">
            <a:extLst>
              <a:ext uri="{FF2B5EF4-FFF2-40B4-BE49-F238E27FC236}">
                <a16:creationId xmlns:a16="http://schemas.microsoft.com/office/drawing/2014/main" id="{8A818D02-C292-E02F-40D1-5DC24728D83A}"/>
              </a:ext>
            </a:extLst>
          </p:cNvPr>
          <p:cNvSpPr txBox="1"/>
          <p:nvPr/>
        </p:nvSpPr>
        <p:spPr>
          <a:xfrm>
            <a:off x="5916343" y="5982321"/>
            <a:ext cx="1389550" cy="230832"/>
          </a:xfrm>
          <a:prstGeom prst="rect">
            <a:avLst/>
          </a:prstGeom>
          <a:noFill/>
        </p:spPr>
        <p:txBody>
          <a:bodyPr wrap="square">
            <a:spAutoFit/>
          </a:bodyPr>
          <a:lstStyle/>
          <a:p>
            <a:r>
              <a:rPr lang="en-US" sz="900" i="1" dirty="0"/>
              <a:t>Credit: Airborne Systems</a:t>
            </a:r>
          </a:p>
        </p:txBody>
      </p:sp>
    </p:spTree>
    <p:extLst>
      <p:ext uri="{BB962C8B-B14F-4D97-AF65-F5344CB8AC3E}">
        <p14:creationId xmlns:p14="http://schemas.microsoft.com/office/powerpoint/2010/main" val="717713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538417-F0A9-15F5-380D-A2FF038E4432}"/>
              </a:ext>
            </a:extLst>
          </p:cNvPr>
          <p:cNvSpPr>
            <a:spLocks noGrp="1"/>
          </p:cNvSpPr>
          <p:nvPr>
            <p:ph type="title" idx="4294967295"/>
          </p:nvPr>
        </p:nvSpPr>
        <p:spPr>
          <a:xfrm>
            <a:off x="1080748" y="280003"/>
            <a:ext cx="9753600" cy="667728"/>
          </a:xfrm>
          <a:prstGeom prst="rect">
            <a:avLst/>
          </a:prstGeom>
        </p:spPr>
        <p:txBody>
          <a:bodyPr/>
          <a:lstStyle/>
          <a:p>
            <a:r>
              <a:rPr lang="en-US"/>
              <a:t>Soviets Learn from Mistakes</a:t>
            </a:r>
          </a:p>
        </p:txBody>
      </p:sp>
      <p:sp>
        <p:nvSpPr>
          <p:cNvPr id="4" name="Slide Number Placeholder 3">
            <a:extLst>
              <a:ext uri="{FF2B5EF4-FFF2-40B4-BE49-F238E27FC236}">
                <a16:creationId xmlns:a16="http://schemas.microsoft.com/office/drawing/2014/main" id="{77006147-35A4-03C1-FF53-203865A6316D}"/>
              </a:ext>
            </a:extLst>
          </p:cNvPr>
          <p:cNvSpPr>
            <a:spLocks noGrp="1"/>
          </p:cNvSpPr>
          <p:nvPr>
            <p:ph type="sldNum" sz="quarter" idx="4"/>
          </p:nvPr>
        </p:nvSpPr>
        <p:spPr/>
        <p:txBody>
          <a:bodyPr/>
          <a:lstStyle/>
          <a:p>
            <a:fld id="{15F2118D-A24B-4968-9CCE-0FD4EFBE3DE8}" type="slidenum">
              <a:rPr lang="en-US" smtClean="0"/>
              <a:pPr/>
              <a:t>14</a:t>
            </a:fld>
            <a:endParaRPr lang="en-US"/>
          </a:p>
        </p:txBody>
      </p:sp>
      <p:sp>
        <p:nvSpPr>
          <p:cNvPr id="5" name="Date Placeholder 4">
            <a:extLst>
              <a:ext uri="{FF2B5EF4-FFF2-40B4-BE49-F238E27FC236}">
                <a16:creationId xmlns:a16="http://schemas.microsoft.com/office/drawing/2014/main" id="{6FB593F3-EDBC-9341-55C7-FEDE7179C391}"/>
              </a:ext>
            </a:extLst>
          </p:cNvPr>
          <p:cNvSpPr>
            <a:spLocks noGrp="1"/>
          </p:cNvSpPr>
          <p:nvPr>
            <p:ph type="dt" sz="half" idx="2"/>
          </p:nvPr>
        </p:nvSpPr>
        <p:spPr/>
        <p:txBody>
          <a:bodyPr/>
          <a:lstStyle/>
          <a:p>
            <a:r>
              <a:rPr lang="en-US"/>
              <a:t>06/02/26</a:t>
            </a:r>
          </a:p>
        </p:txBody>
      </p:sp>
      <p:sp>
        <p:nvSpPr>
          <p:cNvPr id="7" name="TextBox 6">
            <a:extLst>
              <a:ext uri="{FF2B5EF4-FFF2-40B4-BE49-F238E27FC236}">
                <a16:creationId xmlns:a16="http://schemas.microsoft.com/office/drawing/2014/main" id="{EF20DDB8-54A5-D3D3-6FA5-BD2029BD9EFD}"/>
              </a:ext>
            </a:extLst>
          </p:cNvPr>
          <p:cNvSpPr txBox="1"/>
          <p:nvPr/>
        </p:nvSpPr>
        <p:spPr>
          <a:xfrm>
            <a:off x="6327597" y="3734133"/>
            <a:ext cx="6094476" cy="369332"/>
          </a:xfrm>
          <a:prstGeom prst="rect">
            <a:avLst/>
          </a:prstGeom>
          <a:noFill/>
        </p:spPr>
        <p:txBody>
          <a:bodyPr wrap="square">
            <a:spAutoFit/>
          </a:bodyPr>
          <a:lstStyle/>
          <a:p>
            <a:endParaRPr lang="en-US"/>
          </a:p>
        </p:txBody>
      </p:sp>
      <p:sp>
        <p:nvSpPr>
          <p:cNvPr id="9" name="Rectangle 8">
            <a:extLst>
              <a:ext uri="{FF2B5EF4-FFF2-40B4-BE49-F238E27FC236}">
                <a16:creationId xmlns:a16="http://schemas.microsoft.com/office/drawing/2014/main" id="{A48246D6-71EA-5DD3-A99B-B96E67B56C4F}"/>
              </a:ext>
            </a:extLst>
          </p:cNvPr>
          <p:cNvSpPr/>
          <p:nvPr/>
        </p:nvSpPr>
        <p:spPr>
          <a:xfrm>
            <a:off x="163070" y="2065088"/>
            <a:ext cx="5742320" cy="418194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B6D28DBA-DF35-FFC0-58A6-466521BD210F}"/>
              </a:ext>
            </a:extLst>
          </p:cNvPr>
          <p:cNvSpPr/>
          <p:nvPr/>
        </p:nvSpPr>
        <p:spPr>
          <a:xfrm>
            <a:off x="2663591" y="1820527"/>
            <a:ext cx="562053" cy="456272"/>
          </a:xfrm>
          <a:prstGeom prst="hexagon">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B07DA05-1141-0509-96EF-84E7BC425E66}"/>
              </a:ext>
            </a:extLst>
          </p:cNvPr>
          <p:cNvSpPr txBox="1"/>
          <p:nvPr/>
        </p:nvSpPr>
        <p:spPr>
          <a:xfrm>
            <a:off x="163071" y="2543455"/>
            <a:ext cx="5668092" cy="3703578"/>
          </a:xfrm>
          <a:prstGeom prst="rect">
            <a:avLst/>
          </a:prstGeom>
          <a:noFill/>
          <a:ln w="12700">
            <a:noFill/>
          </a:ln>
        </p:spPr>
        <p:txBody>
          <a:bodyPr wrap="square" rtlCol="0">
            <a:spAutoFit/>
          </a:bodyPr>
          <a:lstStyle/>
          <a:p>
            <a:pPr marL="342900" indent="-342900">
              <a:spcAft>
                <a:spcPts val="800"/>
              </a:spcAft>
              <a:buFont typeface="+mj-lt"/>
              <a:buAutoNum type="arabicPeriod"/>
            </a:pPr>
            <a:r>
              <a:rPr lang="en-US" sz="1600" b="1">
                <a:latin typeface="Helvetica" panose="020B0604020202020204" pitchFamily="34" charset="0"/>
                <a:cs typeface="Helvetica" panose="020B0604020202020204" pitchFamily="34" charset="0"/>
              </a:rPr>
              <a:t>Schedule pressure. </a:t>
            </a:r>
            <a:r>
              <a:rPr lang="en-US" sz="1600">
                <a:latin typeface="Helvetica" panose="020B0604020202020204" pitchFamily="34" charset="0"/>
                <a:cs typeface="Helvetica" panose="020B0604020202020204" pitchFamily="34" charset="0"/>
              </a:rPr>
              <a:t>Get to the moon at all costs! </a:t>
            </a:r>
          </a:p>
          <a:p>
            <a:pPr marL="342900" indent="-342900">
              <a:spcAft>
                <a:spcPts val="800"/>
              </a:spcAft>
              <a:buFont typeface="+mj-lt"/>
              <a:buAutoNum type="arabicPeriod"/>
            </a:pPr>
            <a:r>
              <a:rPr lang="en-US" sz="1600" b="1">
                <a:latin typeface="Helvetica" panose="020B0604020202020204" pitchFamily="34" charset="0"/>
                <a:cs typeface="Helvetica" panose="020B0604020202020204" pitchFamily="34" charset="0"/>
              </a:rPr>
              <a:t>Process errors</a:t>
            </a:r>
            <a:r>
              <a:rPr lang="en-US" sz="1600">
                <a:latin typeface="Helvetica" panose="020B0604020202020204" pitchFamily="34" charset="0"/>
                <a:cs typeface="Helvetica" panose="020B0604020202020204" pitchFamily="34" charset="0"/>
              </a:rPr>
              <a:t>. Changes and not enough oversight – adhesive error. </a:t>
            </a:r>
            <a:r>
              <a:rPr lang="en-US" sz="1600">
                <a:solidFill>
                  <a:srgbClr val="0A0A0A"/>
                </a:solidFill>
                <a:latin typeface="Helvetica" panose="020B0604020202020204" pitchFamily="34" charset="0"/>
                <a:cs typeface="Helvetica" panose="020B0604020202020204" pitchFamily="34" charset="0"/>
              </a:rPr>
              <a:t>F</a:t>
            </a:r>
            <a:r>
              <a:rPr lang="en-US" sz="1600" b="0" i="0">
                <a:solidFill>
                  <a:srgbClr val="0A0A0A"/>
                </a:solidFill>
                <a:effectLst/>
                <a:latin typeface="Helvetica" panose="020B0604020202020204" pitchFamily="34" charset="0"/>
                <a:cs typeface="Helvetica" panose="020B0604020202020204" pitchFamily="34" charset="0"/>
              </a:rPr>
              <a:t>actories often had poor quality control, undisciplined workforces, and low-quality parts.</a:t>
            </a:r>
          </a:p>
          <a:p>
            <a:pPr marL="342900" indent="-342900">
              <a:spcAft>
                <a:spcPts val="800"/>
              </a:spcAft>
              <a:buFont typeface="+mj-lt"/>
              <a:buAutoNum type="arabicPeriod"/>
            </a:pPr>
            <a:r>
              <a:rPr lang="en-US" sz="1600" b="1">
                <a:latin typeface="Helvetica" panose="020B0604020202020204" pitchFamily="34" charset="0"/>
                <a:cs typeface="Helvetica" panose="020B0604020202020204" pitchFamily="34" charset="0"/>
              </a:rPr>
              <a:t>Didn’t test enough. </a:t>
            </a:r>
            <a:r>
              <a:rPr lang="en-US" sz="1600">
                <a:latin typeface="Helvetica" panose="020B0604020202020204" pitchFamily="34" charset="0"/>
                <a:cs typeface="Helvetica" panose="020B0604020202020204" pitchFamily="34" charset="0"/>
              </a:rPr>
              <a:t>No full integrated system tests with reserve, ended development testing early to launch. </a:t>
            </a:r>
          </a:p>
          <a:p>
            <a:pPr marL="342900" indent="-342900">
              <a:spcAft>
                <a:spcPts val="800"/>
              </a:spcAft>
              <a:buFont typeface="+mj-lt"/>
              <a:buAutoNum type="arabicPeriod"/>
            </a:pPr>
            <a:r>
              <a:rPr lang="en-US" sz="1600" b="1" i="0">
                <a:solidFill>
                  <a:srgbClr val="0A0A0A"/>
                </a:solidFill>
                <a:effectLst/>
                <a:latin typeface="Helvetica" panose="020B0604020202020204" pitchFamily="34" charset="0"/>
                <a:cs typeface="Helvetica" panose="020B0604020202020204" pitchFamily="34" charset="0"/>
              </a:rPr>
              <a:t>A "failure-adverse" culture</a:t>
            </a:r>
            <a:r>
              <a:rPr lang="en-US" sz="1600" b="0" i="0">
                <a:solidFill>
                  <a:srgbClr val="0A0A0A"/>
                </a:solidFill>
                <a:effectLst/>
                <a:latin typeface="Helvetica" panose="020B0604020202020204" pitchFamily="34" charset="0"/>
                <a:cs typeface="Helvetica" panose="020B0604020202020204" pitchFamily="34" charset="0"/>
              </a:rPr>
              <a:t>. The Soviet system, with its rigid five-year plans, disincentivized managers from reporting problems or questioning unrealistic schedules. No one wanted to be the bearer of bad news, so issues were often hidden or ignored.</a:t>
            </a:r>
            <a:endParaRPr lang="en-US" sz="1600">
              <a:latin typeface="Helvetica" panose="020B0604020202020204" pitchFamily="34" charset="0"/>
              <a:cs typeface="Helvetica" panose="020B0604020202020204" pitchFamily="34" charset="0"/>
            </a:endParaRPr>
          </a:p>
          <a:p>
            <a:pPr marL="342900" indent="-342900">
              <a:spcAft>
                <a:spcPts val="800"/>
              </a:spcAft>
              <a:buFont typeface="+mj-lt"/>
              <a:buAutoNum type="arabicPeriod"/>
            </a:pPr>
            <a:r>
              <a:rPr lang="en-US" sz="1600" b="1">
                <a:latin typeface="Helvetica" panose="020B0604020202020204" pitchFamily="34" charset="0"/>
                <a:cs typeface="Helvetica" panose="020B0604020202020204" pitchFamily="34" charset="0"/>
              </a:rPr>
              <a:t>Lost institutional knowledge.</a:t>
            </a:r>
            <a:r>
              <a:rPr lang="en-US" sz="1600">
                <a:latin typeface="Helvetica" panose="020B0604020202020204" pitchFamily="34" charset="0"/>
                <a:cs typeface="Helvetica" panose="020B0604020202020204" pitchFamily="34" charset="0"/>
              </a:rPr>
              <a:t> Soyuz designer died, Mishin overworked organization.</a:t>
            </a:r>
          </a:p>
        </p:txBody>
      </p:sp>
      <p:sp>
        <p:nvSpPr>
          <p:cNvPr id="13" name="Rectangle 12">
            <a:extLst>
              <a:ext uri="{FF2B5EF4-FFF2-40B4-BE49-F238E27FC236}">
                <a16:creationId xmlns:a16="http://schemas.microsoft.com/office/drawing/2014/main" id="{46B81C33-1BDD-283C-3D55-010BF6D34BCE}"/>
              </a:ext>
            </a:extLst>
          </p:cNvPr>
          <p:cNvSpPr/>
          <p:nvPr/>
        </p:nvSpPr>
        <p:spPr>
          <a:xfrm>
            <a:off x="6225679" y="2065088"/>
            <a:ext cx="5786425" cy="4181945"/>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86381A1-47B2-D4C2-48CF-2E5623725A87}"/>
              </a:ext>
            </a:extLst>
          </p:cNvPr>
          <p:cNvSpPr txBox="1"/>
          <p:nvPr/>
        </p:nvSpPr>
        <p:spPr>
          <a:xfrm>
            <a:off x="6253370" y="2548096"/>
            <a:ext cx="5696642" cy="3457357"/>
          </a:xfrm>
          <a:prstGeom prst="rect">
            <a:avLst/>
          </a:prstGeom>
          <a:noFill/>
          <a:ln w="12700">
            <a:noFill/>
          </a:ln>
        </p:spPr>
        <p:txBody>
          <a:bodyPr wrap="square" rtlCol="0">
            <a:spAutoFit/>
          </a:bodyPr>
          <a:lstStyle/>
          <a:p>
            <a:pPr marL="342900" indent="-342900">
              <a:spcAft>
                <a:spcPts val="800"/>
              </a:spcAft>
              <a:buFont typeface="+mj-lt"/>
              <a:buAutoNum type="arabicPeriod"/>
            </a:pPr>
            <a:r>
              <a:rPr lang="en-US" sz="1600" b="1">
                <a:latin typeface="Helvetica" panose="020B0604020202020204" pitchFamily="34" charset="0"/>
                <a:cs typeface="Helvetica" panose="020B0604020202020204" pitchFamily="34" charset="0"/>
              </a:rPr>
              <a:t>Slowed down. </a:t>
            </a:r>
            <a:r>
              <a:rPr lang="en-US" sz="1600">
                <a:latin typeface="Helvetica" panose="020B0604020202020204" pitchFamily="34" charset="0"/>
                <a:cs typeface="Helvetica" panose="020B0604020202020204" pitchFamily="34" charset="0"/>
              </a:rPr>
              <a:t>Took time to design out 200 design flaws.</a:t>
            </a:r>
          </a:p>
          <a:p>
            <a:pPr marL="342900" indent="-342900">
              <a:spcAft>
                <a:spcPts val="800"/>
              </a:spcAft>
              <a:buFont typeface="+mj-lt"/>
              <a:buAutoNum type="arabicPeriod"/>
            </a:pPr>
            <a:r>
              <a:rPr lang="en-US" sz="1600" b="1">
                <a:latin typeface="Helvetica" panose="020B0604020202020204" pitchFamily="34" charset="0"/>
                <a:cs typeface="Helvetica" panose="020B0604020202020204" pitchFamily="34" charset="0"/>
              </a:rPr>
              <a:t>Process changes. </a:t>
            </a:r>
            <a:r>
              <a:rPr lang="en-US" sz="1600">
                <a:latin typeface="Helvetica" panose="020B0604020202020204" pitchFamily="34" charset="0"/>
                <a:cs typeface="Helvetica" panose="020B0604020202020204" pitchFamily="34" charset="0"/>
              </a:rPr>
              <a:t>New regulations required the removal of parachute containers from the reentry capsule, before its installation in the autoclave and introduced step-by-step photo-documentation of the parachute installation.</a:t>
            </a:r>
            <a:endParaRPr lang="en-US" sz="1600" b="1">
              <a:latin typeface="Helvetica" panose="020B0604020202020204" pitchFamily="34" charset="0"/>
              <a:cs typeface="Helvetica" panose="020B0604020202020204" pitchFamily="34" charset="0"/>
            </a:endParaRPr>
          </a:p>
          <a:p>
            <a:pPr marL="342900" indent="-342900">
              <a:spcAft>
                <a:spcPts val="800"/>
              </a:spcAft>
              <a:buFont typeface="+mj-lt"/>
              <a:buAutoNum type="arabicPeriod"/>
            </a:pPr>
            <a:r>
              <a:rPr lang="en-US" sz="1600" b="1">
                <a:latin typeface="Helvetica" panose="020B0604020202020204" pitchFamily="34" charset="0"/>
                <a:cs typeface="Helvetica" panose="020B0604020202020204" pitchFamily="34" charset="0"/>
              </a:rPr>
              <a:t>Test heavy. </a:t>
            </a:r>
            <a:r>
              <a:rPr lang="en-US" sz="1600">
                <a:latin typeface="Helvetica" panose="020B0604020202020204" pitchFamily="34" charset="0"/>
                <a:cs typeface="Helvetica" panose="020B0604020202020204" pitchFamily="34" charset="0"/>
              </a:rPr>
              <a:t>~70 drop tests, with full system testing.</a:t>
            </a:r>
          </a:p>
          <a:p>
            <a:pPr marL="342900" indent="-342900">
              <a:spcAft>
                <a:spcPts val="800"/>
              </a:spcAft>
              <a:buFont typeface="+mj-lt"/>
              <a:buAutoNum type="arabicPeriod"/>
            </a:pPr>
            <a:r>
              <a:rPr lang="en-US" sz="1600" b="1">
                <a:solidFill>
                  <a:srgbClr val="0A0A0A"/>
                </a:solidFill>
                <a:latin typeface="Helvetica" panose="020B0604020202020204" pitchFamily="34" charset="0"/>
                <a:cs typeface="Helvetica" panose="020B0604020202020204" pitchFamily="34" charset="0"/>
              </a:rPr>
              <a:t>Rest</a:t>
            </a:r>
            <a:r>
              <a:rPr lang="en-US" sz="1600" b="1" i="0">
                <a:solidFill>
                  <a:srgbClr val="0A0A0A"/>
                </a:solidFill>
                <a:effectLst/>
                <a:latin typeface="Helvetica" panose="020B0604020202020204" pitchFamily="34" charset="0"/>
                <a:cs typeface="Helvetica" panose="020B0604020202020204" pitchFamily="34" charset="0"/>
              </a:rPr>
              <a:t>ructuring of the Soviet Space Program. </a:t>
            </a:r>
            <a:r>
              <a:rPr lang="en-US" sz="1600">
                <a:solidFill>
                  <a:srgbClr val="0A0A0A"/>
                </a:solidFill>
                <a:latin typeface="Helvetica" panose="020B0604020202020204" pitchFamily="34" charset="0"/>
                <a:cs typeface="Helvetica" panose="020B0604020202020204" pitchFamily="34" charset="0"/>
              </a:rPr>
              <a:t>D</a:t>
            </a:r>
            <a:r>
              <a:rPr lang="en-US" sz="1600" i="0">
                <a:solidFill>
                  <a:srgbClr val="0A0A0A"/>
                </a:solidFill>
                <a:effectLst/>
                <a:latin typeface="Helvetica" panose="020B0604020202020204" pitchFamily="34" charset="0"/>
                <a:cs typeface="Helvetica" panose="020B0604020202020204" pitchFamily="34" charset="0"/>
              </a:rPr>
              <a:t>rastic revisions </a:t>
            </a:r>
            <a:r>
              <a:rPr lang="en-US" sz="1600">
                <a:solidFill>
                  <a:srgbClr val="0A0A0A"/>
                </a:solidFill>
                <a:latin typeface="Helvetica" panose="020B0604020202020204" pitchFamily="34" charset="0"/>
                <a:cs typeface="Helvetica" panose="020B0604020202020204" pitchFamily="34" charset="0"/>
              </a:rPr>
              <a:t>the implementation of American-style project management and quality assurance techniques.</a:t>
            </a:r>
            <a:endParaRPr lang="en-US" sz="1600">
              <a:latin typeface="Helvetica" panose="020B0604020202020204" pitchFamily="34" charset="0"/>
              <a:cs typeface="Helvetica" panose="020B0604020202020204" pitchFamily="34" charset="0"/>
            </a:endParaRPr>
          </a:p>
          <a:p>
            <a:pPr marL="342900" indent="-342900">
              <a:spcAft>
                <a:spcPts val="800"/>
              </a:spcAft>
              <a:buFont typeface="+mj-lt"/>
              <a:buAutoNum type="arabicPeriod"/>
            </a:pPr>
            <a:r>
              <a:rPr lang="en-US" sz="1600" b="1">
                <a:latin typeface="Helvetica" panose="020B0604020202020204" pitchFamily="34" charset="0"/>
                <a:cs typeface="Helvetica" panose="020B0604020202020204" pitchFamily="34" charset="0"/>
              </a:rPr>
              <a:t>Mishin was fired.  </a:t>
            </a:r>
            <a:r>
              <a:rPr lang="en-US" sz="1600">
                <a:latin typeface="Helvetica" panose="020B0604020202020204" pitchFamily="34" charset="0"/>
                <a:cs typeface="Helvetica" panose="020B0604020202020204" pitchFamily="34" charset="0"/>
              </a:rPr>
              <a:t>Replaced</a:t>
            </a:r>
            <a:r>
              <a:rPr lang="en-US" sz="1600" b="1">
                <a:latin typeface="Helvetica" panose="020B0604020202020204" pitchFamily="34" charset="0"/>
                <a:cs typeface="Helvetica" panose="020B0604020202020204" pitchFamily="34" charset="0"/>
              </a:rPr>
              <a:t> </a:t>
            </a:r>
            <a:r>
              <a:rPr lang="en-US" sz="1600">
                <a:latin typeface="Helvetica" panose="020B0604020202020204" pitchFamily="34" charset="0"/>
                <a:cs typeface="Helvetica" panose="020B0604020202020204" pitchFamily="34" charset="0"/>
              </a:rPr>
              <a:t>by a rival, Chief Engineer Designer Valentin </a:t>
            </a:r>
            <a:r>
              <a:rPr lang="en-US" sz="1600" err="1">
                <a:latin typeface="Helvetica" panose="020B0604020202020204" pitchFamily="34" charset="0"/>
                <a:cs typeface="Helvetica" panose="020B0604020202020204" pitchFamily="34" charset="0"/>
              </a:rPr>
              <a:t>Glushko</a:t>
            </a:r>
            <a:r>
              <a:rPr lang="en-US" sz="1600">
                <a:latin typeface="Helvetica" panose="020B0604020202020204" pitchFamily="34" charset="0"/>
                <a:cs typeface="Helvetica" panose="020B0604020202020204" pitchFamily="34" charset="0"/>
              </a:rPr>
              <a:t> and the space program was restructured and successful under his leadership.</a:t>
            </a:r>
          </a:p>
        </p:txBody>
      </p:sp>
      <p:sp>
        <p:nvSpPr>
          <p:cNvPr id="16" name="Oval 15">
            <a:extLst>
              <a:ext uri="{FF2B5EF4-FFF2-40B4-BE49-F238E27FC236}">
                <a16:creationId xmlns:a16="http://schemas.microsoft.com/office/drawing/2014/main" id="{5450E632-F569-7B14-FF24-17C32FEEF829}"/>
              </a:ext>
            </a:extLst>
          </p:cNvPr>
          <p:cNvSpPr/>
          <p:nvPr/>
        </p:nvSpPr>
        <p:spPr>
          <a:xfrm>
            <a:off x="8826842" y="1755287"/>
            <a:ext cx="595618" cy="565015"/>
          </a:xfrm>
          <a:prstGeom prst="ellipse">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C769B94B-CAE3-709B-D266-5B3FB9042A6D}"/>
              </a:ext>
            </a:extLst>
          </p:cNvPr>
          <p:cNvPicPr>
            <a:picLocks noChangeAspect="1"/>
          </p:cNvPicPr>
          <p:nvPr/>
        </p:nvPicPr>
        <p:blipFill>
          <a:blip r:embed="rId3"/>
          <a:srcRect l="34312" t="36869" r="16100" b="36030"/>
          <a:stretch/>
        </p:blipFill>
        <p:spPr>
          <a:xfrm>
            <a:off x="972379" y="6317394"/>
            <a:ext cx="1641515" cy="504635"/>
          </a:xfrm>
          <a:prstGeom prst="rect">
            <a:avLst/>
          </a:prstGeom>
        </p:spPr>
      </p:pic>
      <p:sp>
        <p:nvSpPr>
          <p:cNvPr id="19" name="Rectangle 18">
            <a:extLst>
              <a:ext uri="{FF2B5EF4-FFF2-40B4-BE49-F238E27FC236}">
                <a16:creationId xmlns:a16="http://schemas.microsoft.com/office/drawing/2014/main" id="{79228E11-1CF5-B788-FF8A-74CDF344ACEA}"/>
              </a:ext>
            </a:extLst>
          </p:cNvPr>
          <p:cNvSpPr/>
          <p:nvPr/>
        </p:nvSpPr>
        <p:spPr>
          <a:xfrm>
            <a:off x="992690"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885F210B-30E0-C1ED-0675-FDD780DD7F80}"/>
              </a:ext>
            </a:extLst>
          </p:cNvPr>
          <p:cNvSpPr txBox="1"/>
          <p:nvPr/>
        </p:nvSpPr>
        <p:spPr>
          <a:xfrm>
            <a:off x="1394781" y="1396678"/>
            <a:ext cx="2951270" cy="369332"/>
          </a:xfrm>
          <a:prstGeom prst="rect">
            <a:avLst/>
          </a:prstGeom>
          <a:noFill/>
        </p:spPr>
        <p:txBody>
          <a:bodyPr wrap="square">
            <a:spAutoFit/>
          </a:bodyPr>
          <a:lstStyle/>
          <a:p>
            <a:pPr algn="ctr">
              <a:spcAft>
                <a:spcPts val="800"/>
              </a:spcAft>
            </a:pPr>
            <a:r>
              <a:rPr lang="en-US" sz="1800" b="1">
                <a:solidFill>
                  <a:srgbClr val="C00000"/>
                </a:solidFill>
                <a:latin typeface="Helvetica" panose="020B0604020202020204" pitchFamily="34" charset="0"/>
                <a:cs typeface="Helvetica" panose="020B0604020202020204" pitchFamily="34" charset="0"/>
              </a:rPr>
              <a:t>Soyuz-1 </a:t>
            </a:r>
            <a:r>
              <a:rPr lang="en-US" b="1">
                <a:solidFill>
                  <a:srgbClr val="C00000"/>
                </a:solidFill>
                <a:latin typeface="Helvetica" panose="020B0604020202020204" pitchFamily="34" charset="0"/>
                <a:cs typeface="Helvetica" panose="020B0604020202020204" pitchFamily="34" charset="0"/>
              </a:rPr>
              <a:t>F</a:t>
            </a:r>
            <a:r>
              <a:rPr lang="en-US" sz="1800" b="1">
                <a:solidFill>
                  <a:srgbClr val="C00000"/>
                </a:solidFill>
                <a:latin typeface="Helvetica" panose="020B0604020202020204" pitchFamily="34" charset="0"/>
                <a:cs typeface="Helvetica" panose="020B0604020202020204" pitchFamily="34" charset="0"/>
              </a:rPr>
              <a:t>ailures</a:t>
            </a:r>
          </a:p>
        </p:txBody>
      </p:sp>
      <p:sp>
        <p:nvSpPr>
          <p:cNvPr id="22" name="TextBox 21">
            <a:extLst>
              <a:ext uri="{FF2B5EF4-FFF2-40B4-BE49-F238E27FC236}">
                <a16:creationId xmlns:a16="http://schemas.microsoft.com/office/drawing/2014/main" id="{18B03FD4-01CD-26BD-F942-EFCB9DEC2560}"/>
              </a:ext>
            </a:extLst>
          </p:cNvPr>
          <p:cNvSpPr txBox="1"/>
          <p:nvPr/>
        </p:nvSpPr>
        <p:spPr>
          <a:xfrm>
            <a:off x="7946827" y="1333634"/>
            <a:ext cx="3235852" cy="369332"/>
          </a:xfrm>
          <a:prstGeom prst="rect">
            <a:avLst/>
          </a:prstGeom>
          <a:noFill/>
        </p:spPr>
        <p:txBody>
          <a:bodyPr wrap="square">
            <a:spAutoFit/>
          </a:bodyPr>
          <a:lstStyle/>
          <a:p>
            <a:pPr>
              <a:spcAft>
                <a:spcPts val="800"/>
              </a:spcAft>
            </a:pPr>
            <a:r>
              <a:rPr lang="en-US" sz="1800" b="1">
                <a:solidFill>
                  <a:schemeClr val="accent6"/>
                </a:solidFill>
                <a:latin typeface="Helvetica" panose="020B0604020202020204" pitchFamily="34" charset="0"/>
                <a:cs typeface="Helvetica" panose="020B0604020202020204" pitchFamily="34" charset="0"/>
              </a:rPr>
              <a:t>Modern Soyuz Culture</a:t>
            </a:r>
          </a:p>
        </p:txBody>
      </p:sp>
      <p:sp>
        <p:nvSpPr>
          <p:cNvPr id="24" name="TextBox 23">
            <a:extLst>
              <a:ext uri="{FF2B5EF4-FFF2-40B4-BE49-F238E27FC236}">
                <a16:creationId xmlns:a16="http://schemas.microsoft.com/office/drawing/2014/main" id="{60957052-40AB-BA51-87E7-7A4981123E62}"/>
              </a:ext>
            </a:extLst>
          </p:cNvPr>
          <p:cNvSpPr txBox="1"/>
          <p:nvPr/>
        </p:nvSpPr>
        <p:spPr>
          <a:xfrm>
            <a:off x="8505806" y="6406531"/>
            <a:ext cx="3444206" cy="415498"/>
          </a:xfrm>
          <a:prstGeom prst="rect">
            <a:avLst/>
          </a:prstGeom>
          <a:noFill/>
        </p:spPr>
        <p:txBody>
          <a:bodyPr wrap="square">
            <a:spAutoFit/>
          </a:bodyPr>
          <a:lstStyle/>
          <a:p>
            <a:r>
              <a:rPr lang="en-US" sz="1050">
                <a:solidFill>
                  <a:srgbClr val="0563C1"/>
                </a:solidFill>
                <a:hlinkClick r:id="rId4">
                  <a:extLst>
                    <a:ext uri="{A12FA001-AC4F-418D-AE19-62706E023703}">
                      <ahyp:hlinkClr xmlns:ahyp="http://schemas.microsoft.com/office/drawing/2018/hyperlinkcolor" val="tx"/>
                    </a:ext>
                  </a:extLst>
                </a:hlinkClick>
              </a:rPr>
              <a:t>Valentin Glushko</a:t>
            </a:r>
            <a:r>
              <a:rPr lang="en-US" sz="1050">
                <a:solidFill>
                  <a:schemeClr val="accent5"/>
                </a:solidFill>
                <a:hlinkClick r:id="rId4">
                  <a:extLst>
                    <a:ext uri="{A12FA001-AC4F-418D-AE19-62706E023703}">
                      <ahyp:hlinkClr xmlns:ahyp="http://schemas.microsoft.com/office/drawing/2018/hyperlinkcolor" val="tx"/>
                    </a:ext>
                  </a:extLst>
                </a:hlinkClick>
              </a:rPr>
              <a:t> – Wikipedia</a:t>
            </a:r>
            <a:endParaRPr lang="en-US" sz="1050">
              <a:solidFill>
                <a:schemeClr val="accent5"/>
              </a:solidFill>
            </a:endParaRPr>
          </a:p>
          <a:p>
            <a:r>
              <a:rPr lang="en-US" sz="1050">
                <a:solidFill>
                  <a:schemeClr val="accent5"/>
                </a:solidFill>
                <a:hlinkClick r:id="rId5">
                  <a:extLst>
                    <a:ext uri="{A12FA001-AC4F-418D-AE19-62706E023703}">
                      <ahyp:hlinkClr xmlns:ahyp="http://schemas.microsoft.com/office/drawing/2018/hyperlinkcolor" val="tx"/>
                    </a:ext>
                  </a:extLst>
                </a:hlinkClick>
              </a:rPr>
              <a:t>The Avoidable Tragedy of Soyuz 1 | Drew Ex Machina</a:t>
            </a:r>
            <a:endParaRPr lang="en-US" sz="1050">
              <a:solidFill>
                <a:schemeClr val="accent5"/>
              </a:solidFill>
            </a:endParaRPr>
          </a:p>
        </p:txBody>
      </p:sp>
      <p:sp>
        <p:nvSpPr>
          <p:cNvPr id="2" name="Arrow: Curved Down 1">
            <a:extLst>
              <a:ext uri="{FF2B5EF4-FFF2-40B4-BE49-F238E27FC236}">
                <a16:creationId xmlns:a16="http://schemas.microsoft.com/office/drawing/2014/main" id="{122D82B2-9108-AEAD-03F2-636C1D6E7107}"/>
              </a:ext>
            </a:extLst>
          </p:cNvPr>
          <p:cNvSpPr/>
          <p:nvPr/>
        </p:nvSpPr>
        <p:spPr>
          <a:xfrm>
            <a:off x="3629631" y="1052514"/>
            <a:ext cx="4531057" cy="1300904"/>
          </a:xfrm>
          <a:prstGeom prst="curvedDownArrow">
            <a:avLst/>
          </a:prstGeom>
          <a:gradFill flip="none" rotWithShape="1">
            <a:gsLst>
              <a:gs pos="0">
                <a:srgbClr val="FF0000"/>
              </a:gs>
              <a:gs pos="27000">
                <a:srgbClr val="FFC000"/>
              </a:gs>
              <a:gs pos="54000">
                <a:srgbClr val="FFFF00"/>
              </a:gs>
              <a:gs pos="81000">
                <a:srgbClr val="00B050"/>
              </a:gs>
            </a:gsLst>
            <a:path path="circle">
              <a:fillToRect t="100000" r="100000"/>
            </a:path>
            <a:tileRect l="-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3FEAD7BA-5E03-8074-693C-B018A46C0247}"/>
              </a:ext>
            </a:extLst>
          </p:cNvPr>
          <p:cNvSpPr txBox="1"/>
          <p:nvPr/>
        </p:nvSpPr>
        <p:spPr>
          <a:xfrm>
            <a:off x="4881643" y="1254403"/>
            <a:ext cx="2743453" cy="461665"/>
          </a:xfrm>
          <a:prstGeom prst="rect">
            <a:avLst/>
          </a:prstGeom>
          <a:noFill/>
        </p:spPr>
        <p:txBody>
          <a:bodyPr wrap="square">
            <a:spAutoFit/>
          </a:bodyPr>
          <a:lstStyle/>
          <a:p>
            <a:pPr>
              <a:spcAft>
                <a:spcPts val="800"/>
              </a:spcAft>
            </a:pPr>
            <a:r>
              <a:rPr lang="en-US" sz="2400" b="1">
                <a:gradFill flip="none" rotWithShape="1">
                  <a:gsLst>
                    <a:gs pos="0">
                      <a:srgbClr val="FF0000"/>
                    </a:gs>
                    <a:gs pos="26000">
                      <a:srgbClr val="FFC000"/>
                    </a:gs>
                    <a:gs pos="57000">
                      <a:srgbClr val="FFFF00"/>
                    </a:gs>
                    <a:gs pos="81000">
                      <a:srgbClr val="00B050"/>
                    </a:gs>
                  </a:gsLst>
                  <a:path path="circle">
                    <a:fillToRect t="100000" r="100000"/>
                  </a:path>
                  <a:tileRect l="-100000" b="-100000"/>
                </a:gradFill>
                <a:latin typeface="Helvetica" panose="020B0604020202020204" pitchFamily="34" charset="0"/>
                <a:cs typeface="Helvetica" panose="020B0604020202020204" pitchFamily="34" charset="0"/>
              </a:rPr>
              <a:t>Evolution</a:t>
            </a:r>
          </a:p>
        </p:txBody>
      </p:sp>
    </p:spTree>
    <p:extLst>
      <p:ext uri="{BB962C8B-B14F-4D97-AF65-F5344CB8AC3E}">
        <p14:creationId xmlns:p14="http://schemas.microsoft.com/office/powerpoint/2010/main" val="1643477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1926B7-5502-807D-4189-214B6916F3C1}"/>
              </a:ext>
            </a:extLst>
          </p:cNvPr>
          <p:cNvSpPr>
            <a:spLocks noGrp="1"/>
          </p:cNvSpPr>
          <p:nvPr>
            <p:ph idx="1"/>
          </p:nvPr>
        </p:nvSpPr>
        <p:spPr>
          <a:xfrm>
            <a:off x="114477" y="2057400"/>
            <a:ext cx="11975921" cy="701596"/>
          </a:xfrm>
        </p:spPr>
        <p:txBody>
          <a:bodyPr/>
          <a:lstStyle/>
          <a:p>
            <a:pPr marL="0" indent="0" algn="ctr">
              <a:buNone/>
            </a:pPr>
            <a:r>
              <a:rPr lang="en-US" sz="2800"/>
              <a:t>Spacecraft Parachute Architecture</a:t>
            </a:r>
          </a:p>
        </p:txBody>
      </p:sp>
      <p:sp>
        <p:nvSpPr>
          <p:cNvPr id="4" name="Slide Number Placeholder 3">
            <a:extLst>
              <a:ext uri="{FF2B5EF4-FFF2-40B4-BE49-F238E27FC236}">
                <a16:creationId xmlns:a16="http://schemas.microsoft.com/office/drawing/2014/main" id="{56AAC927-3059-06CF-3094-216FBB2182B9}"/>
              </a:ext>
            </a:extLst>
          </p:cNvPr>
          <p:cNvSpPr>
            <a:spLocks noGrp="1"/>
          </p:cNvSpPr>
          <p:nvPr>
            <p:ph type="sldNum" sz="quarter" idx="4"/>
          </p:nvPr>
        </p:nvSpPr>
        <p:spPr/>
        <p:txBody>
          <a:bodyPr/>
          <a:lstStyle/>
          <a:p>
            <a:fld id="{15F2118D-A24B-4968-9CCE-0FD4EFBE3DE8}" type="slidenum">
              <a:rPr lang="en-US" smtClean="0"/>
              <a:pPr/>
              <a:t>15</a:t>
            </a:fld>
            <a:endParaRPr lang="en-US"/>
          </a:p>
        </p:txBody>
      </p:sp>
      <p:sp>
        <p:nvSpPr>
          <p:cNvPr id="3" name="Rectangle 2">
            <a:extLst>
              <a:ext uri="{FF2B5EF4-FFF2-40B4-BE49-F238E27FC236}">
                <a16:creationId xmlns:a16="http://schemas.microsoft.com/office/drawing/2014/main" id="{96E95BF9-AFCE-1838-19EC-BA2C18ACF72B}"/>
              </a:ext>
            </a:extLst>
          </p:cNvPr>
          <p:cNvSpPr/>
          <p:nvPr/>
        </p:nvSpPr>
        <p:spPr>
          <a:xfrm>
            <a:off x="4760300" y="3258583"/>
            <a:ext cx="2694586" cy="22860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1DA11F-ECD1-AFD4-5E00-B530E6695B03}"/>
              </a:ext>
            </a:extLst>
          </p:cNvPr>
          <p:cNvPicPr>
            <a:picLocks noChangeAspect="1"/>
          </p:cNvPicPr>
          <p:nvPr/>
        </p:nvPicPr>
        <p:blipFill>
          <a:blip r:embed="rId2"/>
          <a:srcRect l="40282" t="15715" r="3962" b="4082"/>
          <a:stretch/>
        </p:blipFill>
        <p:spPr>
          <a:xfrm>
            <a:off x="4895935" y="3360964"/>
            <a:ext cx="2516631" cy="2036269"/>
          </a:xfrm>
          <a:prstGeom prst="rect">
            <a:avLst/>
          </a:prstGeom>
        </p:spPr>
      </p:pic>
      <p:sp>
        <p:nvSpPr>
          <p:cNvPr id="7" name="TextBox 6">
            <a:extLst>
              <a:ext uri="{FF2B5EF4-FFF2-40B4-BE49-F238E27FC236}">
                <a16:creationId xmlns:a16="http://schemas.microsoft.com/office/drawing/2014/main" id="{EBEC58B1-1C22-5AA7-473F-07DDF0872293}"/>
              </a:ext>
            </a:extLst>
          </p:cNvPr>
          <p:cNvSpPr txBox="1"/>
          <p:nvPr/>
        </p:nvSpPr>
        <p:spPr>
          <a:xfrm>
            <a:off x="4935510" y="4844081"/>
            <a:ext cx="2216614" cy="646331"/>
          </a:xfrm>
          <a:prstGeom prst="rect">
            <a:avLst/>
          </a:prstGeom>
          <a:noFill/>
        </p:spPr>
        <p:txBody>
          <a:bodyPr wrap="square" rtlCol="0">
            <a:spAutoFit/>
          </a:bodyPr>
          <a:lstStyle/>
          <a:p>
            <a:pPr algn="ctr"/>
            <a:r>
              <a:rPr lang="en-US"/>
              <a:t>Spacecraft Architecture</a:t>
            </a:r>
          </a:p>
        </p:txBody>
      </p:sp>
      <p:sp>
        <p:nvSpPr>
          <p:cNvPr id="8" name="TextBox 7">
            <a:extLst>
              <a:ext uri="{FF2B5EF4-FFF2-40B4-BE49-F238E27FC236}">
                <a16:creationId xmlns:a16="http://schemas.microsoft.com/office/drawing/2014/main" id="{AA214358-5A37-4F14-85C9-BE30C136B845}"/>
              </a:ext>
            </a:extLst>
          </p:cNvPr>
          <p:cNvSpPr txBox="1"/>
          <p:nvPr/>
        </p:nvSpPr>
        <p:spPr>
          <a:xfrm>
            <a:off x="5278464" y="2973128"/>
            <a:ext cx="1635072" cy="369332"/>
          </a:xfrm>
          <a:prstGeom prst="rect">
            <a:avLst/>
          </a:prstGeom>
          <a:noFill/>
        </p:spPr>
        <p:txBody>
          <a:bodyPr wrap="square" rtlCol="0">
            <a:spAutoFit/>
          </a:bodyPr>
          <a:lstStyle/>
          <a:p>
            <a:pPr algn="ctr"/>
            <a:r>
              <a:rPr lang="en-US" b="1">
                <a:solidFill>
                  <a:srgbClr val="2E75B6"/>
                </a:solidFill>
                <a:latin typeface="Helvetica" panose="020B0604020202020204" pitchFamily="34" charset="0"/>
                <a:cs typeface="Helvetica" panose="020B0604020202020204" pitchFamily="34" charset="0"/>
              </a:rPr>
              <a:t>PART 2</a:t>
            </a:r>
          </a:p>
        </p:txBody>
      </p:sp>
      <p:sp>
        <p:nvSpPr>
          <p:cNvPr id="9" name="AutoShape 8" descr="Newspaper Icon Png #20921 - Free Icons Library">
            <a:extLst>
              <a:ext uri="{FF2B5EF4-FFF2-40B4-BE49-F238E27FC236}">
                <a16:creationId xmlns:a16="http://schemas.microsoft.com/office/drawing/2014/main" id="{491FD997-8B10-9452-8214-6F75023BB7FF}"/>
              </a:ext>
            </a:extLst>
          </p:cNvPr>
          <p:cNvSpPr>
            <a:spLocks noChangeAspect="1" noChangeArrowheads="1"/>
          </p:cNvSpPr>
          <p:nvPr/>
        </p:nvSpPr>
        <p:spPr bwMode="auto">
          <a:xfrm>
            <a:off x="5943600" y="311026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Date Placeholder 4">
            <a:extLst>
              <a:ext uri="{FF2B5EF4-FFF2-40B4-BE49-F238E27FC236}">
                <a16:creationId xmlns:a16="http://schemas.microsoft.com/office/drawing/2014/main" id="{0330C7D9-BDFC-AF25-E56C-7F2E9A778876}"/>
              </a:ext>
            </a:extLst>
          </p:cNvPr>
          <p:cNvSpPr>
            <a:spLocks noGrp="1"/>
          </p:cNvSpPr>
          <p:nvPr>
            <p:ph type="dt" sz="half" idx="2"/>
          </p:nvPr>
        </p:nvSpPr>
        <p:spPr>
          <a:xfrm>
            <a:off x="114477" y="6547797"/>
            <a:ext cx="1524541" cy="274232"/>
          </a:xfrm>
        </p:spPr>
        <p:txBody>
          <a:bodyPr/>
          <a:lstStyle/>
          <a:p>
            <a:r>
              <a:rPr lang="en-US"/>
              <a:t>06/02/26</a:t>
            </a:r>
          </a:p>
        </p:txBody>
      </p:sp>
      <p:pic>
        <p:nvPicPr>
          <p:cNvPr id="11" name="Picture 10">
            <a:extLst>
              <a:ext uri="{FF2B5EF4-FFF2-40B4-BE49-F238E27FC236}">
                <a16:creationId xmlns:a16="http://schemas.microsoft.com/office/drawing/2014/main" id="{98031106-7CE4-75F7-4698-CA9B6E483673}"/>
              </a:ext>
            </a:extLst>
          </p:cNvPr>
          <p:cNvPicPr>
            <a:picLocks noChangeAspect="1"/>
          </p:cNvPicPr>
          <p:nvPr/>
        </p:nvPicPr>
        <p:blipFill>
          <a:blip r:embed="rId3"/>
          <a:srcRect l="34312" t="36869" r="16100" b="36030"/>
          <a:stretch/>
        </p:blipFill>
        <p:spPr>
          <a:xfrm>
            <a:off x="972379" y="6317394"/>
            <a:ext cx="1641515" cy="504635"/>
          </a:xfrm>
          <a:prstGeom prst="rect">
            <a:avLst/>
          </a:prstGeom>
        </p:spPr>
      </p:pic>
      <p:sp>
        <p:nvSpPr>
          <p:cNvPr id="12" name="Rectangle 11">
            <a:extLst>
              <a:ext uri="{FF2B5EF4-FFF2-40B4-BE49-F238E27FC236}">
                <a16:creationId xmlns:a16="http://schemas.microsoft.com/office/drawing/2014/main" id="{2AA806FF-9014-94D7-D6FF-A77062A7EAAC}"/>
              </a:ext>
            </a:extLst>
          </p:cNvPr>
          <p:cNvSpPr/>
          <p:nvPr/>
        </p:nvSpPr>
        <p:spPr>
          <a:xfrm>
            <a:off x="1503746"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0773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7F8949E6-B8D5-60E8-21C9-00DAFED013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619" t="44178" r="42094" b="43040"/>
          <a:stretch>
            <a:fillRect/>
          </a:stretch>
        </p:blipFill>
        <p:spPr bwMode="auto">
          <a:xfrm>
            <a:off x="6140972" y="5454327"/>
            <a:ext cx="1294852" cy="132848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2746299-37BC-A41B-A1C6-71E2D3861224}"/>
              </a:ext>
            </a:extLst>
          </p:cNvPr>
          <p:cNvSpPr>
            <a:spLocks noGrp="1"/>
          </p:cNvSpPr>
          <p:nvPr>
            <p:ph type="title" idx="4294967295"/>
          </p:nvPr>
        </p:nvSpPr>
        <p:spPr>
          <a:xfrm>
            <a:off x="1080748" y="280003"/>
            <a:ext cx="9753600" cy="667728"/>
          </a:xfrm>
          <a:prstGeom prst="rect">
            <a:avLst/>
          </a:prstGeom>
        </p:spPr>
        <p:txBody>
          <a:bodyPr/>
          <a:lstStyle/>
          <a:p>
            <a:r>
              <a:rPr lang="en-US"/>
              <a:t>Why are Parachutes Unique? 1/2</a:t>
            </a:r>
          </a:p>
        </p:txBody>
      </p:sp>
      <p:sp>
        <p:nvSpPr>
          <p:cNvPr id="10" name="Slide Number Placeholder 3">
            <a:extLst>
              <a:ext uri="{FF2B5EF4-FFF2-40B4-BE49-F238E27FC236}">
                <a16:creationId xmlns:a16="http://schemas.microsoft.com/office/drawing/2014/main" id="{57B5323F-BF5C-2C85-6D4B-2B9BE46C58F4}"/>
              </a:ext>
            </a:extLst>
          </p:cNvPr>
          <p:cNvSpPr>
            <a:spLocks noGrp="1"/>
          </p:cNvSpPr>
          <p:nvPr>
            <p:ph type="sldNum" sz="quarter" idx="4"/>
          </p:nvPr>
        </p:nvSpPr>
        <p:spPr>
          <a:xfrm>
            <a:off x="11471022" y="6547798"/>
            <a:ext cx="616471" cy="274232"/>
          </a:xfrm>
        </p:spPr>
        <p:txBody>
          <a:bodyPr/>
          <a:lstStyle/>
          <a:p>
            <a:fld id="{15F2118D-A24B-4968-9CCE-0FD4EFBE3DE8}" type="slidenum">
              <a:rPr lang="en-US" smtClean="0"/>
              <a:pPr/>
              <a:t>16</a:t>
            </a:fld>
            <a:endParaRPr lang="en-US"/>
          </a:p>
        </p:txBody>
      </p:sp>
      <p:sp>
        <p:nvSpPr>
          <p:cNvPr id="14" name="TextBox 13">
            <a:extLst>
              <a:ext uri="{FF2B5EF4-FFF2-40B4-BE49-F238E27FC236}">
                <a16:creationId xmlns:a16="http://schemas.microsoft.com/office/drawing/2014/main" id="{FA37EAEB-E74E-69D4-11D1-907CDCD52812}"/>
              </a:ext>
            </a:extLst>
          </p:cNvPr>
          <p:cNvSpPr txBox="1"/>
          <p:nvPr/>
        </p:nvSpPr>
        <p:spPr>
          <a:xfrm>
            <a:off x="1701878" y="4729883"/>
            <a:ext cx="3522018" cy="830997"/>
          </a:xfrm>
          <a:prstGeom prst="rect">
            <a:avLst/>
          </a:prstGeom>
          <a:noFill/>
        </p:spPr>
        <p:txBody>
          <a:bodyPr wrap="square" rtlCol="0">
            <a:spAutoFit/>
          </a:bodyPr>
          <a:lstStyle/>
          <a:p>
            <a:pPr algn="ctr"/>
            <a:r>
              <a:rPr lang="en-US" sz="1600">
                <a:effectLst/>
                <a:latin typeface="Helvetica" panose="020B0604020202020204" pitchFamily="34" charset="0"/>
                <a:ea typeface="Calibri" panose="020F0502020204030204" pitchFamily="34" charset="0"/>
                <a:cs typeface="Helvetica" panose="020B0604020202020204" pitchFamily="34" charset="0"/>
              </a:rPr>
              <a:t>Typical </a:t>
            </a:r>
            <a:r>
              <a:rPr lang="en-US" sz="1600">
                <a:latin typeface="Helvetica" panose="020B0604020202020204" pitchFamily="34" charset="0"/>
                <a:ea typeface="Calibri" panose="020F0502020204030204" pitchFamily="34" charset="0"/>
                <a:cs typeface="Helvetica" panose="020B0604020202020204" pitchFamily="34" charset="0"/>
              </a:rPr>
              <a:t>s</a:t>
            </a:r>
            <a:r>
              <a:rPr lang="en-US" sz="1600">
                <a:effectLst/>
                <a:latin typeface="Helvetica" panose="020B0604020202020204" pitchFamily="34" charset="0"/>
                <a:ea typeface="Calibri" panose="020F0502020204030204" pitchFamily="34" charset="0"/>
                <a:cs typeface="Helvetica" panose="020B0604020202020204" pitchFamily="34" charset="0"/>
              </a:rPr>
              <a:t>pacecraft parachute packing has a  density of 40-45 lb/ft</a:t>
            </a:r>
            <a:r>
              <a:rPr lang="en-US" sz="1600" baseline="30000">
                <a:effectLst/>
                <a:latin typeface="Helvetica" panose="020B0604020202020204" pitchFamily="34" charset="0"/>
                <a:ea typeface="Calibri" panose="020F0502020204030204" pitchFamily="34" charset="0"/>
                <a:cs typeface="Helvetica" panose="020B0604020202020204" pitchFamily="34" charset="0"/>
              </a:rPr>
              <a:t>3</a:t>
            </a:r>
            <a:r>
              <a:rPr lang="en-US" sz="1600">
                <a:effectLst/>
                <a:latin typeface="Helvetica" panose="020B0604020202020204" pitchFamily="34" charset="0"/>
                <a:ea typeface="Calibri" panose="020F0502020204030204" pitchFamily="34" charset="0"/>
                <a:cs typeface="Helvetica" panose="020B0604020202020204" pitchFamily="34" charset="0"/>
              </a:rPr>
              <a:t>, comparable to oak (37-56 lb/ft</a:t>
            </a:r>
            <a:r>
              <a:rPr lang="en-US" sz="1600" baseline="30000">
                <a:effectLst/>
                <a:latin typeface="Helvetica" panose="020B0604020202020204" pitchFamily="34" charset="0"/>
                <a:ea typeface="Calibri" panose="020F0502020204030204" pitchFamily="34" charset="0"/>
                <a:cs typeface="Helvetica" panose="020B0604020202020204" pitchFamily="34" charset="0"/>
              </a:rPr>
              <a:t>3</a:t>
            </a:r>
            <a:r>
              <a:rPr lang="en-US" sz="1600">
                <a:latin typeface="Helvetica" panose="020B0604020202020204" pitchFamily="34" charset="0"/>
                <a:ea typeface="Calibri" panose="020F0502020204030204" pitchFamily="34" charset="0"/>
                <a:cs typeface="Helvetica" panose="020B0604020202020204" pitchFamily="34" charset="0"/>
              </a:rPr>
              <a:t>).</a:t>
            </a:r>
            <a:endParaRPr lang="en-US" sz="1600">
              <a:latin typeface="Helvetica" panose="020B0604020202020204" pitchFamily="34" charset="0"/>
              <a:cs typeface="Helvetica" panose="020B0604020202020204" pitchFamily="34" charset="0"/>
            </a:endParaRPr>
          </a:p>
        </p:txBody>
      </p:sp>
      <p:sp>
        <p:nvSpPr>
          <p:cNvPr id="17" name="TextBox 16">
            <a:extLst>
              <a:ext uri="{FF2B5EF4-FFF2-40B4-BE49-F238E27FC236}">
                <a16:creationId xmlns:a16="http://schemas.microsoft.com/office/drawing/2014/main" id="{06BE6CEE-49BC-F2DC-EB31-B4BFC786B73D}"/>
              </a:ext>
            </a:extLst>
          </p:cNvPr>
          <p:cNvSpPr txBox="1"/>
          <p:nvPr/>
        </p:nvSpPr>
        <p:spPr>
          <a:xfrm>
            <a:off x="297024" y="1229178"/>
            <a:ext cx="6576488" cy="2616101"/>
          </a:xfrm>
          <a:prstGeom prst="rect">
            <a:avLst/>
          </a:prstGeom>
          <a:noFill/>
        </p:spPr>
        <p:txBody>
          <a:bodyPr wrap="square" rtlCol="0">
            <a:spAutoFit/>
          </a:bodyPr>
          <a:lstStyle/>
          <a:p>
            <a:pPr algn="just"/>
            <a:r>
              <a:rPr lang="en-US" sz="2400" b="1" dirty="0">
                <a:latin typeface="Helvetica" panose="020B0604020202020204" pitchFamily="34" charset="0"/>
                <a:cs typeface="Helvetica" panose="020B0604020202020204" pitchFamily="34" charset="0"/>
              </a:rPr>
              <a:t>Packing: </a:t>
            </a:r>
          </a:p>
          <a:p>
            <a:pPr algn="just"/>
            <a:r>
              <a:rPr lang="en-US" sz="2000" dirty="0">
                <a:latin typeface="Helvetica" panose="020B0604020202020204" pitchFamily="34" charset="0"/>
                <a:cs typeface="Helvetica" panose="020B0604020202020204" pitchFamily="34" charset="0"/>
              </a:rPr>
              <a:t>Like Apollo and today’s modern spacecraft, Soyuz parachutes used </a:t>
            </a:r>
            <a:r>
              <a:rPr lang="en-US" sz="2000" b="1" dirty="0">
                <a:latin typeface="Helvetica" panose="020B0604020202020204" pitchFamily="34" charset="0"/>
                <a:cs typeface="Helvetica" panose="020B0604020202020204" pitchFamily="34" charset="0"/>
              </a:rPr>
              <a:t>machine assisted pressure packing to compress the parachutes </a:t>
            </a:r>
            <a:r>
              <a:rPr lang="en-US" sz="2000" dirty="0">
                <a:latin typeface="Helvetica" panose="020B0604020202020204" pitchFamily="34" charset="0"/>
                <a:cs typeface="Helvetica" panose="020B0604020202020204" pitchFamily="34" charset="0"/>
              </a:rPr>
              <a:t>to allow for maximum use of the available stowage volume on the spacecraft.</a:t>
            </a:r>
          </a:p>
          <a:p>
            <a:pPr algn="just"/>
            <a:endParaRPr lang="en-US" sz="2000" dirty="0">
              <a:latin typeface="Helvetica" panose="020B0604020202020204" pitchFamily="34" charset="0"/>
              <a:cs typeface="Helvetica" panose="020B0604020202020204" pitchFamily="34" charset="0"/>
            </a:endParaRPr>
          </a:p>
          <a:p>
            <a:pPr algn="just"/>
            <a:r>
              <a:rPr lang="en-US" sz="2000" dirty="0">
                <a:latin typeface="Helvetica" panose="020B0604020202020204" pitchFamily="34" charset="0"/>
                <a:cs typeface="Helvetica" panose="020B0604020202020204" pitchFamily="34" charset="0"/>
              </a:rPr>
              <a:t>As the density of the parachute packs increase, the amount of damage to the parachutes also increase.</a:t>
            </a:r>
          </a:p>
        </p:txBody>
      </p:sp>
      <p:pic>
        <p:nvPicPr>
          <p:cNvPr id="1026" name="Picture 2" descr="Oak Nature - Free photo on Pixabay - Pixabay">
            <a:extLst>
              <a:ext uri="{FF2B5EF4-FFF2-40B4-BE49-F238E27FC236}">
                <a16:creationId xmlns:a16="http://schemas.microsoft.com/office/drawing/2014/main" id="{9AC17618-0BEC-B365-E5D1-1CD3A055609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380" r="21502"/>
          <a:stretch/>
        </p:blipFill>
        <p:spPr bwMode="auto">
          <a:xfrm>
            <a:off x="490839" y="4533149"/>
            <a:ext cx="1179819" cy="1147420"/>
          </a:xfrm>
          <a:prstGeom prst="ellipse">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C00E10-D900-06EF-C19D-074875344705}"/>
              </a:ext>
            </a:extLst>
          </p:cNvPr>
          <p:cNvSpPr txBox="1"/>
          <p:nvPr/>
        </p:nvSpPr>
        <p:spPr>
          <a:xfrm>
            <a:off x="8670474" y="4728278"/>
            <a:ext cx="3121806" cy="523220"/>
          </a:xfrm>
          <a:prstGeom prst="rect">
            <a:avLst/>
          </a:prstGeom>
          <a:noFill/>
        </p:spPr>
        <p:txBody>
          <a:bodyPr wrap="square" rtlCol="0">
            <a:spAutoFit/>
          </a:bodyPr>
          <a:lstStyle/>
          <a:p>
            <a:pPr algn="ctr"/>
            <a:r>
              <a:rPr lang="en-US" sz="1600" dirty="0">
                <a:effectLst/>
                <a:latin typeface="Helvetica" panose="020B0604020202020204" pitchFamily="34" charset="0"/>
                <a:ea typeface="Calibri" panose="020F0502020204030204" pitchFamily="34" charset="0"/>
                <a:cs typeface="Helvetica" panose="020B0604020202020204" pitchFamily="34" charset="0"/>
              </a:rPr>
              <a:t>Orion</a:t>
            </a:r>
          </a:p>
          <a:p>
            <a:pPr algn="ctr"/>
            <a:r>
              <a:rPr lang="en-US" sz="1200" dirty="0">
                <a:solidFill>
                  <a:schemeClr val="accent5"/>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universetoday.com</a:t>
            </a:r>
            <a:endParaRPr lang="en-US" sz="1200" dirty="0">
              <a:solidFill>
                <a:schemeClr val="accent5"/>
              </a:solidFill>
              <a:latin typeface="Helvetica" panose="020B0604020202020204" pitchFamily="34" charset="0"/>
              <a:cs typeface="Helvetica" panose="020B0604020202020204" pitchFamily="34" charset="0"/>
            </a:endParaRPr>
          </a:p>
        </p:txBody>
      </p:sp>
      <p:sp>
        <p:nvSpPr>
          <p:cNvPr id="7" name="Rectangle 6">
            <a:extLst>
              <a:ext uri="{FF2B5EF4-FFF2-40B4-BE49-F238E27FC236}">
                <a16:creationId xmlns:a16="http://schemas.microsoft.com/office/drawing/2014/main" id="{B7C04683-65B4-F75C-973E-62D50783721B}"/>
              </a:ext>
            </a:extLst>
          </p:cNvPr>
          <p:cNvSpPr/>
          <p:nvPr/>
        </p:nvSpPr>
        <p:spPr>
          <a:xfrm>
            <a:off x="399720" y="4456104"/>
            <a:ext cx="4867821" cy="130151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5039EBF-DF39-D216-251F-AA94BB9CE1EC}"/>
              </a:ext>
            </a:extLst>
          </p:cNvPr>
          <p:cNvSpPr txBox="1"/>
          <p:nvPr/>
        </p:nvSpPr>
        <p:spPr>
          <a:xfrm>
            <a:off x="297024" y="4174657"/>
            <a:ext cx="1589365" cy="369332"/>
          </a:xfrm>
          <a:prstGeom prst="rect">
            <a:avLst/>
          </a:prstGeom>
          <a:noFill/>
        </p:spPr>
        <p:txBody>
          <a:bodyPr wrap="square">
            <a:spAutoFit/>
          </a:bodyPr>
          <a:lstStyle/>
          <a:p>
            <a:r>
              <a:rPr lang="en-US" sz="1800" b="1">
                <a:latin typeface="Helvetica" panose="020B0604020202020204" pitchFamily="34" charset="0"/>
                <a:cs typeface="Helvetica" panose="020B0604020202020204" pitchFamily="34" charset="0"/>
              </a:rPr>
              <a:t>FUN FACT:</a:t>
            </a:r>
            <a:endParaRPr lang="en-US"/>
          </a:p>
        </p:txBody>
      </p:sp>
      <p:sp>
        <p:nvSpPr>
          <p:cNvPr id="27" name="Arrow: Down 26">
            <a:extLst>
              <a:ext uri="{FF2B5EF4-FFF2-40B4-BE49-F238E27FC236}">
                <a16:creationId xmlns:a16="http://schemas.microsoft.com/office/drawing/2014/main" id="{9EAC4FE5-4731-763A-6768-2844FC39D136}"/>
              </a:ext>
            </a:extLst>
          </p:cNvPr>
          <p:cNvSpPr/>
          <p:nvPr/>
        </p:nvSpPr>
        <p:spPr>
          <a:xfrm>
            <a:off x="6651465" y="5137189"/>
            <a:ext cx="361266" cy="598417"/>
          </a:xfrm>
          <a:prstGeom prst="downArrow">
            <a:avLst/>
          </a:prstGeom>
          <a:solidFill>
            <a:schemeClr val="bg1">
              <a:lumMod val="75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782FB893-9D63-2388-D739-91F67DABAFDA}"/>
              </a:ext>
            </a:extLst>
          </p:cNvPr>
          <p:cNvSpPr txBox="1"/>
          <p:nvPr/>
        </p:nvSpPr>
        <p:spPr>
          <a:xfrm>
            <a:off x="7712542" y="5914939"/>
            <a:ext cx="3121806" cy="738664"/>
          </a:xfrm>
          <a:prstGeom prst="rect">
            <a:avLst/>
          </a:prstGeom>
          <a:noFill/>
        </p:spPr>
        <p:txBody>
          <a:bodyPr wrap="square" rtlCol="0">
            <a:spAutoFit/>
          </a:bodyPr>
          <a:lstStyle/>
          <a:p>
            <a:pPr algn="just"/>
            <a:r>
              <a:rPr lang="en-US" sz="1400"/>
              <a:t>Orion packing – During the packing of the parachute it accumulates 100klbs of pressure during multiple pack cycles.</a:t>
            </a:r>
          </a:p>
        </p:txBody>
      </p:sp>
      <p:sp>
        <p:nvSpPr>
          <p:cNvPr id="8" name="TextBox 7">
            <a:extLst>
              <a:ext uri="{FF2B5EF4-FFF2-40B4-BE49-F238E27FC236}">
                <a16:creationId xmlns:a16="http://schemas.microsoft.com/office/drawing/2014/main" id="{C8548BF1-6118-6CC6-F8D6-C667B6FB3F4D}"/>
              </a:ext>
            </a:extLst>
          </p:cNvPr>
          <p:cNvSpPr txBox="1"/>
          <p:nvPr/>
        </p:nvSpPr>
        <p:spPr>
          <a:xfrm>
            <a:off x="6884549" y="5074130"/>
            <a:ext cx="1230796" cy="369332"/>
          </a:xfrm>
          <a:prstGeom prst="rect">
            <a:avLst/>
          </a:prstGeom>
          <a:noFill/>
        </p:spPr>
        <p:txBody>
          <a:bodyPr wrap="square" rtlCol="0">
            <a:spAutoFit/>
          </a:bodyPr>
          <a:lstStyle/>
          <a:p>
            <a:r>
              <a:rPr lang="en-US"/>
              <a:t>100s </a:t>
            </a:r>
            <a:r>
              <a:rPr lang="en-US" err="1"/>
              <a:t>klbs</a:t>
            </a:r>
            <a:endParaRPr lang="en-US"/>
          </a:p>
        </p:txBody>
      </p:sp>
      <p:sp>
        <p:nvSpPr>
          <p:cNvPr id="2" name="Date Placeholder 4">
            <a:extLst>
              <a:ext uri="{FF2B5EF4-FFF2-40B4-BE49-F238E27FC236}">
                <a16:creationId xmlns:a16="http://schemas.microsoft.com/office/drawing/2014/main" id="{B1CEE318-B2DD-FEFF-00E7-DBCF0B51A5E6}"/>
              </a:ext>
            </a:extLst>
          </p:cNvPr>
          <p:cNvSpPr>
            <a:spLocks noGrp="1"/>
          </p:cNvSpPr>
          <p:nvPr>
            <p:ph type="dt" sz="half" idx="2"/>
          </p:nvPr>
        </p:nvSpPr>
        <p:spPr>
          <a:xfrm>
            <a:off x="114477" y="6547797"/>
            <a:ext cx="1524541" cy="274232"/>
          </a:xfrm>
        </p:spPr>
        <p:txBody>
          <a:bodyPr/>
          <a:lstStyle/>
          <a:p>
            <a:r>
              <a:rPr lang="en-US"/>
              <a:t>06/02/26</a:t>
            </a:r>
          </a:p>
        </p:txBody>
      </p:sp>
      <p:pic>
        <p:nvPicPr>
          <p:cNvPr id="12" name="Picture 11">
            <a:extLst>
              <a:ext uri="{FF2B5EF4-FFF2-40B4-BE49-F238E27FC236}">
                <a16:creationId xmlns:a16="http://schemas.microsoft.com/office/drawing/2014/main" id="{FBAD232D-0E0A-7193-6308-E7BBDCA2537E}"/>
              </a:ext>
            </a:extLst>
          </p:cNvPr>
          <p:cNvPicPr>
            <a:picLocks noChangeAspect="1"/>
          </p:cNvPicPr>
          <p:nvPr/>
        </p:nvPicPr>
        <p:blipFill>
          <a:blip r:embed="rId6"/>
          <a:srcRect l="34312" t="36869" r="16100" b="36030"/>
          <a:stretch/>
        </p:blipFill>
        <p:spPr>
          <a:xfrm>
            <a:off x="972379" y="6317394"/>
            <a:ext cx="1641515" cy="504635"/>
          </a:xfrm>
          <a:prstGeom prst="rect">
            <a:avLst/>
          </a:prstGeom>
        </p:spPr>
      </p:pic>
      <p:sp>
        <p:nvSpPr>
          <p:cNvPr id="13" name="Rectangle 12">
            <a:extLst>
              <a:ext uri="{FF2B5EF4-FFF2-40B4-BE49-F238E27FC236}">
                <a16:creationId xmlns:a16="http://schemas.microsoft.com/office/drawing/2014/main" id="{8FB72881-45F0-2232-730C-DA9FD971462A}"/>
              </a:ext>
            </a:extLst>
          </p:cNvPr>
          <p:cNvSpPr/>
          <p:nvPr/>
        </p:nvSpPr>
        <p:spPr>
          <a:xfrm>
            <a:off x="1503746"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B785D394-6E5C-237F-B79F-E29E085B23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855" t="36290" r="21557" b="29489"/>
          <a:stretch>
            <a:fillRect/>
          </a:stretch>
        </p:blipFill>
        <p:spPr bwMode="auto">
          <a:xfrm>
            <a:off x="8482504" y="1511740"/>
            <a:ext cx="3198892" cy="29983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22EE161-1C10-963C-9AB2-1699E19C9786}"/>
              </a:ext>
            </a:extLst>
          </p:cNvPr>
          <p:cNvSpPr txBox="1"/>
          <p:nvPr/>
        </p:nvSpPr>
        <p:spPr>
          <a:xfrm>
            <a:off x="8559590" y="4507432"/>
            <a:ext cx="3197773" cy="230832"/>
          </a:xfrm>
          <a:prstGeom prst="rect">
            <a:avLst/>
          </a:prstGeom>
          <a:noFill/>
        </p:spPr>
        <p:txBody>
          <a:bodyPr wrap="square" rtlCol="0">
            <a:spAutoFit/>
          </a:bodyPr>
          <a:lstStyle/>
          <a:p>
            <a:pPr algn="ctr"/>
            <a:r>
              <a:rPr lang="en-US" sz="900" i="1" dirty="0"/>
              <a:t>Image credit: NASA</a:t>
            </a:r>
            <a:endParaRPr lang="en-US" sz="900" dirty="0"/>
          </a:p>
        </p:txBody>
      </p:sp>
      <p:sp>
        <p:nvSpPr>
          <p:cNvPr id="16" name="TextBox 15">
            <a:extLst>
              <a:ext uri="{FF2B5EF4-FFF2-40B4-BE49-F238E27FC236}">
                <a16:creationId xmlns:a16="http://schemas.microsoft.com/office/drawing/2014/main" id="{82EBBE26-D4D9-8125-BA19-8FBE2FC46086}"/>
              </a:ext>
            </a:extLst>
          </p:cNvPr>
          <p:cNvSpPr txBox="1"/>
          <p:nvPr/>
        </p:nvSpPr>
        <p:spPr>
          <a:xfrm>
            <a:off x="-196139" y="5763552"/>
            <a:ext cx="3197773" cy="230832"/>
          </a:xfrm>
          <a:prstGeom prst="rect">
            <a:avLst/>
          </a:prstGeom>
          <a:noFill/>
        </p:spPr>
        <p:txBody>
          <a:bodyPr wrap="square" rtlCol="0">
            <a:spAutoFit/>
          </a:bodyPr>
          <a:lstStyle/>
          <a:p>
            <a:pPr algn="ctr"/>
            <a:r>
              <a:rPr lang="en-US" sz="900" i="1" dirty="0"/>
              <a:t>Image credit: Haraldur Stefansson/</a:t>
            </a:r>
            <a:r>
              <a:rPr lang="en-US" sz="900" i="1" dirty="0" err="1"/>
              <a:t>Alamy</a:t>
            </a:r>
            <a:endParaRPr lang="en-US" sz="900" dirty="0"/>
          </a:p>
        </p:txBody>
      </p:sp>
      <p:pic>
        <p:nvPicPr>
          <p:cNvPr id="19" name="Picture 18" descr="A picture containing text, clipart&#10;&#10;AI-generated content may be incorrect.">
            <a:extLst>
              <a:ext uri="{FF2B5EF4-FFF2-40B4-BE49-F238E27FC236}">
                <a16:creationId xmlns:a16="http://schemas.microsoft.com/office/drawing/2014/main" id="{E8FEB26E-8FFD-6762-66D2-AA40A68AE39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27813" y="4394962"/>
            <a:ext cx="536373" cy="253941"/>
          </a:xfrm>
          <a:prstGeom prst="rect">
            <a:avLst/>
          </a:prstGeom>
        </p:spPr>
      </p:pic>
      <p:pic>
        <p:nvPicPr>
          <p:cNvPr id="23" name="Picture 22" descr="A picture containing text, clipart&#10;&#10;AI-generated content may be incorrect.">
            <a:extLst>
              <a:ext uri="{FF2B5EF4-FFF2-40B4-BE49-F238E27FC236}">
                <a16:creationId xmlns:a16="http://schemas.microsoft.com/office/drawing/2014/main" id="{8A4DDF0E-4EA7-F049-0BBE-89B3943B2C8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4187" y="4394962"/>
            <a:ext cx="536373" cy="253941"/>
          </a:xfrm>
          <a:prstGeom prst="rect">
            <a:avLst/>
          </a:prstGeom>
        </p:spPr>
      </p:pic>
      <p:pic>
        <p:nvPicPr>
          <p:cNvPr id="24" name="Picture 23" descr="A picture containing text, clipart&#10;&#10;AI-generated content may be incorrect.">
            <a:extLst>
              <a:ext uri="{FF2B5EF4-FFF2-40B4-BE49-F238E27FC236}">
                <a16:creationId xmlns:a16="http://schemas.microsoft.com/office/drawing/2014/main" id="{B0452397-DFD5-FD2C-838A-38E1E649BBD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5007" y="4394962"/>
            <a:ext cx="536373" cy="253941"/>
          </a:xfrm>
          <a:prstGeom prst="rect">
            <a:avLst/>
          </a:prstGeom>
        </p:spPr>
      </p:pic>
      <p:pic>
        <p:nvPicPr>
          <p:cNvPr id="25" name="Picture 24" descr="A picture containing text, clipart&#10;&#10;AI-generated content may be incorrect.">
            <a:extLst>
              <a:ext uri="{FF2B5EF4-FFF2-40B4-BE49-F238E27FC236}">
                <a16:creationId xmlns:a16="http://schemas.microsoft.com/office/drawing/2014/main" id="{CBB275D9-D644-7416-0F1C-A8C0CAC2D7E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37835" y="4697760"/>
            <a:ext cx="536373" cy="253941"/>
          </a:xfrm>
          <a:prstGeom prst="rect">
            <a:avLst/>
          </a:prstGeom>
        </p:spPr>
      </p:pic>
      <p:pic>
        <p:nvPicPr>
          <p:cNvPr id="26" name="Picture 25" descr="A picture containing text, clipart&#10;&#10;AI-generated content may be incorrect.">
            <a:extLst>
              <a:ext uri="{FF2B5EF4-FFF2-40B4-BE49-F238E27FC236}">
                <a16:creationId xmlns:a16="http://schemas.microsoft.com/office/drawing/2014/main" id="{D6909625-B2F0-CD81-5C1A-59B6AA9D75E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04209" y="4697760"/>
            <a:ext cx="536373" cy="253941"/>
          </a:xfrm>
          <a:prstGeom prst="rect">
            <a:avLst/>
          </a:prstGeom>
        </p:spPr>
      </p:pic>
      <p:pic>
        <p:nvPicPr>
          <p:cNvPr id="28" name="Picture 27" descr="A picture containing text, clipart&#10;&#10;AI-generated content may be incorrect.">
            <a:extLst>
              <a:ext uri="{FF2B5EF4-FFF2-40B4-BE49-F238E27FC236}">
                <a16:creationId xmlns:a16="http://schemas.microsoft.com/office/drawing/2014/main" id="{0ABAB61E-E01A-7AB8-438E-7E094BC481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15029" y="4697760"/>
            <a:ext cx="536373" cy="253941"/>
          </a:xfrm>
          <a:prstGeom prst="rect">
            <a:avLst/>
          </a:prstGeom>
        </p:spPr>
      </p:pic>
    </p:spTree>
    <p:extLst>
      <p:ext uri="{BB962C8B-B14F-4D97-AF65-F5344CB8AC3E}">
        <p14:creationId xmlns:p14="http://schemas.microsoft.com/office/powerpoint/2010/main" val="3948443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Friction Test Attachments">
            <a:extLst>
              <a:ext uri="{FF2B5EF4-FFF2-40B4-BE49-F238E27FC236}">
                <a16:creationId xmlns:a16="http://schemas.microsoft.com/office/drawing/2014/main" id="{2B6726FC-F4BE-3DF5-705B-07249EFB79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307" r="20133" b="10064"/>
          <a:stretch/>
        </p:blipFill>
        <p:spPr bwMode="auto">
          <a:xfrm>
            <a:off x="10017877" y="3659554"/>
            <a:ext cx="1883951" cy="2893343"/>
          </a:xfrm>
          <a:prstGeom prst="rect">
            <a:avLst/>
          </a:prstGeom>
          <a:noFill/>
          <a:extLst>
            <a:ext uri="{909E8E84-426E-40DD-AFC4-6F175D3DCCD1}">
              <a14:hiddenFill xmlns:a14="http://schemas.microsoft.com/office/drawing/2010/main">
                <a:solidFill>
                  <a:srgbClr val="FFFFFF"/>
                </a:solidFill>
              </a14:hiddenFill>
            </a:ext>
          </a:extLst>
        </p:spPr>
      </p:pic>
      <p:pic>
        <p:nvPicPr>
          <p:cNvPr id="7188" name="Picture 20" descr="BRS Parachute - Goodrich Aviation">
            <a:extLst>
              <a:ext uri="{FF2B5EF4-FFF2-40B4-BE49-F238E27FC236}">
                <a16:creationId xmlns:a16="http://schemas.microsoft.com/office/drawing/2014/main" id="{60020CFC-0CC2-4901-AF39-9921A391C8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211" t="27136" r="5835" b="19584"/>
          <a:stretch/>
        </p:blipFill>
        <p:spPr bwMode="auto">
          <a:xfrm flipH="1">
            <a:off x="10151687" y="1088410"/>
            <a:ext cx="1447171" cy="257827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AF00225C-31BF-0384-D1B4-165DDFBACCB0}"/>
              </a:ext>
            </a:extLst>
          </p:cNvPr>
          <p:cNvSpPr>
            <a:spLocks noGrp="1"/>
          </p:cNvSpPr>
          <p:nvPr>
            <p:ph idx="4294967295"/>
          </p:nvPr>
        </p:nvSpPr>
        <p:spPr>
          <a:xfrm>
            <a:off x="108039" y="1193561"/>
            <a:ext cx="11975921" cy="4946257"/>
          </a:xfrm>
          <a:prstGeom prst="rect">
            <a:avLst/>
          </a:prstGeom>
        </p:spPr>
        <p:txBody>
          <a:bodyPr/>
          <a:lstStyle/>
          <a:p>
            <a:endParaRPr lang="en-US" dirty="0"/>
          </a:p>
          <a:p>
            <a:endParaRPr lang="en-US" dirty="0"/>
          </a:p>
        </p:txBody>
      </p:sp>
      <p:sp>
        <p:nvSpPr>
          <p:cNvPr id="3" name="Title 2">
            <a:extLst>
              <a:ext uri="{FF2B5EF4-FFF2-40B4-BE49-F238E27FC236}">
                <a16:creationId xmlns:a16="http://schemas.microsoft.com/office/drawing/2014/main" id="{81DD3ABC-D1D1-EF52-92BD-4DEF602CA17F}"/>
              </a:ext>
            </a:extLst>
          </p:cNvPr>
          <p:cNvSpPr>
            <a:spLocks noGrp="1"/>
          </p:cNvSpPr>
          <p:nvPr>
            <p:ph type="title" idx="4294967295"/>
          </p:nvPr>
        </p:nvSpPr>
        <p:spPr>
          <a:xfrm>
            <a:off x="1080748" y="268011"/>
            <a:ext cx="9753600" cy="679720"/>
          </a:xfrm>
          <a:prstGeom prst="rect">
            <a:avLst/>
          </a:prstGeom>
        </p:spPr>
        <p:txBody>
          <a:bodyPr/>
          <a:lstStyle/>
          <a:p>
            <a:r>
              <a:rPr lang="en-US"/>
              <a:t>Why are Parachutes Unique? 2/2</a:t>
            </a:r>
          </a:p>
        </p:txBody>
      </p:sp>
      <p:sp>
        <p:nvSpPr>
          <p:cNvPr id="14" name="TextBox 13">
            <a:extLst>
              <a:ext uri="{FF2B5EF4-FFF2-40B4-BE49-F238E27FC236}">
                <a16:creationId xmlns:a16="http://schemas.microsoft.com/office/drawing/2014/main" id="{C65B7EB2-27B8-E4B2-E263-956495019CED}"/>
              </a:ext>
            </a:extLst>
          </p:cNvPr>
          <p:cNvSpPr txBox="1"/>
          <p:nvPr/>
        </p:nvSpPr>
        <p:spPr>
          <a:xfrm>
            <a:off x="1549912" y="1097227"/>
            <a:ext cx="8008741" cy="584775"/>
          </a:xfrm>
          <a:prstGeom prst="rect">
            <a:avLst/>
          </a:prstGeom>
          <a:solidFill>
            <a:schemeClr val="accent1"/>
          </a:solidFill>
        </p:spPr>
        <p:txBody>
          <a:bodyPr wrap="square">
            <a:spAutoFit/>
          </a:bodyPr>
          <a:lstStyle/>
          <a:p>
            <a:pPr algn="ctr">
              <a:spcBef>
                <a:spcPts val="600"/>
              </a:spcBef>
              <a:spcAft>
                <a:spcPts val="600"/>
              </a:spcAft>
            </a:pPr>
            <a:r>
              <a:rPr lang="en-US" sz="1600">
                <a:solidFill>
                  <a:schemeClr val="bg1"/>
                </a:solidFill>
                <a:latin typeface="Helvetica" panose="020B0604020202020204" pitchFamily="34" charset="0"/>
                <a:cs typeface="Helvetica" panose="020B0604020202020204" pitchFamily="34" charset="0"/>
              </a:rPr>
              <a:t>Parachutes and other aerodynamic decelerators systems (inflatable heat shields) are a multi-faceted device that must serve dynamic, aerodynamic, and structural functions. </a:t>
            </a:r>
          </a:p>
        </p:txBody>
      </p:sp>
      <p:sp>
        <p:nvSpPr>
          <p:cNvPr id="15" name="TextBox 14">
            <a:extLst>
              <a:ext uri="{FF2B5EF4-FFF2-40B4-BE49-F238E27FC236}">
                <a16:creationId xmlns:a16="http://schemas.microsoft.com/office/drawing/2014/main" id="{3BA71E94-DF35-AEDF-91E5-FAFCE6F01F29}"/>
              </a:ext>
            </a:extLst>
          </p:cNvPr>
          <p:cNvSpPr txBox="1"/>
          <p:nvPr/>
        </p:nvSpPr>
        <p:spPr>
          <a:xfrm>
            <a:off x="919634" y="5106225"/>
            <a:ext cx="9068263" cy="1354217"/>
          </a:xfrm>
          <a:prstGeom prst="rect">
            <a:avLst/>
          </a:prstGeom>
          <a:noFill/>
        </p:spPr>
        <p:txBody>
          <a:bodyPr wrap="square">
            <a:spAutoFit/>
          </a:bodyPr>
          <a:lstStyle/>
          <a:p>
            <a:pPr algn="just"/>
            <a:r>
              <a:rPr lang="en-US" sz="1400" b="1" dirty="0">
                <a:solidFill>
                  <a:srgbClr val="2E75B6"/>
                </a:solidFill>
                <a:latin typeface="Helvetica" panose="020B0604020202020204" pitchFamily="34" charset="0"/>
                <a:cs typeface="Helvetica" panose="020B0604020202020204" pitchFamily="34" charset="0"/>
              </a:rPr>
              <a:t>Why not use the same sorts of established aerospace test techniques as other systems? </a:t>
            </a:r>
          </a:p>
          <a:p>
            <a:pPr algn="just"/>
            <a:r>
              <a:rPr lang="en-US" sz="1400" dirty="0">
                <a:latin typeface="Helvetica" panose="020B0604020202020204" pitchFamily="34" charset="0"/>
                <a:cs typeface="Helvetica" panose="020B0604020202020204" pitchFamily="34" charset="0"/>
              </a:rPr>
              <a:t>We have made great progress during the last 20 years simulating the inflation and deceleration portions of flight. However, </a:t>
            </a:r>
            <a:r>
              <a:rPr lang="en-US" sz="1400" b="1" dirty="0">
                <a:latin typeface="Helvetica" panose="020B0604020202020204" pitchFamily="34" charset="0"/>
                <a:cs typeface="Helvetica" panose="020B0604020202020204" pitchFamily="34" charset="0"/>
              </a:rPr>
              <a:t>no simulation </a:t>
            </a:r>
            <a:r>
              <a:rPr lang="en-US" sz="1400" dirty="0">
                <a:latin typeface="Helvetica" panose="020B0604020202020204" pitchFamily="34" charset="0"/>
                <a:cs typeface="Helvetica" panose="020B0604020202020204" pitchFamily="34" charset="0"/>
              </a:rPr>
              <a:t>or analytical technique exists to model the chaotic </a:t>
            </a:r>
            <a:r>
              <a:rPr lang="en-US" sz="1400" b="1" dirty="0">
                <a:latin typeface="Helvetica" panose="020B0604020202020204" pitchFamily="34" charset="0"/>
                <a:cs typeface="Helvetica" panose="020B0604020202020204" pitchFamily="34" charset="0"/>
              </a:rPr>
              <a:t>deployment</a:t>
            </a:r>
            <a:r>
              <a:rPr lang="en-US" sz="1400" dirty="0">
                <a:latin typeface="Helvetica" panose="020B0604020202020204" pitchFamily="34" charset="0"/>
                <a:cs typeface="Helvetica" panose="020B0604020202020204" pitchFamily="34" charset="0"/>
              </a:rPr>
              <a:t> of a flexible structure. It is </a:t>
            </a:r>
            <a:r>
              <a:rPr lang="en-US" sz="1400" b="1" dirty="0">
                <a:latin typeface="Helvetica" panose="020B0604020202020204" pitchFamily="34" charset="0"/>
                <a:cs typeface="Helvetica" panose="020B0604020202020204" pitchFamily="34" charset="0"/>
              </a:rPr>
              <a:t>highly empirical</a:t>
            </a:r>
            <a:r>
              <a:rPr lang="en-US" sz="1400" dirty="0">
                <a:latin typeface="Helvetica" panose="020B0604020202020204" pitchFamily="34" charset="0"/>
                <a:cs typeface="Helvetica" panose="020B0604020202020204" pitchFamily="34" charset="0"/>
              </a:rPr>
              <a:t>.  The structural analysis techniques are not the same for textiles as hard structure. Lots of variability, and strength and stiffness can produce counter-intuitive results in a dynamical system.</a:t>
            </a:r>
          </a:p>
          <a:p>
            <a:pPr lvl="2" algn="ctr"/>
            <a:r>
              <a:rPr lang="en-US" sz="1200" dirty="0">
                <a:latin typeface="Helvetica" panose="020B0604020202020204" pitchFamily="34" charset="0"/>
                <a:cs typeface="Helvetica" panose="020B0604020202020204" pitchFamily="34" charset="0"/>
              </a:rPr>
              <a:t>	</a:t>
            </a:r>
          </a:p>
        </p:txBody>
      </p:sp>
      <p:pic>
        <p:nvPicPr>
          <p:cNvPr id="23554" name="Picture 2">
            <a:extLst>
              <a:ext uri="{FF2B5EF4-FFF2-40B4-BE49-F238E27FC236}">
                <a16:creationId xmlns:a16="http://schemas.microsoft.com/office/drawing/2014/main" id="{AA654186-9225-5649-B8D0-D6A3E70BDCF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5585" r="85968" b="10350"/>
          <a:stretch/>
        </p:blipFill>
        <p:spPr bwMode="auto">
          <a:xfrm>
            <a:off x="-2996" y="994128"/>
            <a:ext cx="717927" cy="95972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B7953954-9946-588D-6DBF-F5681FDE0F5E}"/>
              </a:ext>
            </a:extLst>
          </p:cNvPr>
          <p:cNvSpPr txBox="1"/>
          <p:nvPr/>
        </p:nvSpPr>
        <p:spPr>
          <a:xfrm>
            <a:off x="-22940" y="6264530"/>
            <a:ext cx="1255392" cy="412934"/>
          </a:xfrm>
          <a:prstGeom prst="rect">
            <a:avLst/>
          </a:prstGeom>
          <a:noFill/>
        </p:spPr>
        <p:txBody>
          <a:bodyPr wrap="square" rtlCol="0">
            <a:spAutoFit/>
          </a:bodyPr>
          <a:lstStyle/>
          <a:p>
            <a:pPr>
              <a:spcAft>
                <a:spcPts val="1"/>
              </a:spcAft>
            </a:pPr>
            <a:r>
              <a:rPr lang="en-US" sz="1000">
                <a:ea typeface="Calibri" panose="020F0502020204030204" pitchFamily="34" charset="0"/>
                <a:cs typeface="Helvetica" panose="020B0604020202020204" pitchFamily="34" charset="0"/>
              </a:rPr>
              <a:t>Orion Deployment</a:t>
            </a:r>
            <a:endParaRPr lang="en-US" sz="1000">
              <a:ea typeface="Calibri" panose="020F0502020204030204" pitchFamily="34" charset="0"/>
              <a:cs typeface="Helvetica" panose="020B0604020202020204" pitchFamily="34" charset="0"/>
              <a:hlinkClick r:id="rId5">
                <a:extLst>
                  <a:ext uri="{A12FA001-AC4F-418D-AE19-62706E023703}">
                    <ahyp:hlinkClr xmlns:ahyp="http://schemas.microsoft.com/office/drawing/2018/hyperlinkcolor" val="tx"/>
                  </a:ext>
                </a:extLst>
              </a:hlinkClick>
            </a:endParaRPr>
          </a:p>
          <a:p>
            <a:pPr>
              <a:spcAft>
                <a:spcPts val="1"/>
              </a:spcAft>
            </a:pPr>
            <a:r>
              <a:rPr lang="en-US" sz="1000">
                <a:solidFill>
                  <a:srgbClr val="4473DC"/>
                </a:solidFill>
                <a:ea typeface="Calibri" panose="020F050202020403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extremetech.com</a:t>
            </a:r>
            <a:endParaRPr lang="en-US" sz="1000">
              <a:solidFill>
                <a:srgbClr val="4473DC"/>
              </a:solidFill>
              <a:ea typeface="Calibri" panose="020F0502020204030204" pitchFamily="34" charset="0"/>
              <a:cs typeface="Helvetica" panose="020B0604020202020204" pitchFamily="34" charset="0"/>
            </a:endParaRPr>
          </a:p>
        </p:txBody>
      </p:sp>
      <p:sp>
        <p:nvSpPr>
          <p:cNvPr id="16" name="Slide Number Placeholder 15">
            <a:extLst>
              <a:ext uri="{FF2B5EF4-FFF2-40B4-BE49-F238E27FC236}">
                <a16:creationId xmlns:a16="http://schemas.microsoft.com/office/drawing/2014/main" id="{6AE57D06-4DAA-3586-245D-C1EF32F8DCD6}"/>
              </a:ext>
            </a:extLst>
          </p:cNvPr>
          <p:cNvSpPr>
            <a:spLocks noGrp="1"/>
          </p:cNvSpPr>
          <p:nvPr>
            <p:ph type="sldNum" sz="quarter" idx="4"/>
          </p:nvPr>
        </p:nvSpPr>
        <p:spPr/>
        <p:txBody>
          <a:bodyPr/>
          <a:lstStyle/>
          <a:p>
            <a:fld id="{15F2118D-A24B-4968-9CCE-0FD4EFBE3DE8}" type="slidenum">
              <a:rPr lang="en-US" smtClean="0"/>
              <a:pPr/>
              <a:t>17</a:t>
            </a:fld>
            <a:endParaRPr lang="en-US"/>
          </a:p>
        </p:txBody>
      </p:sp>
      <p:sp>
        <p:nvSpPr>
          <p:cNvPr id="18" name="Date Placeholder 17">
            <a:extLst>
              <a:ext uri="{FF2B5EF4-FFF2-40B4-BE49-F238E27FC236}">
                <a16:creationId xmlns:a16="http://schemas.microsoft.com/office/drawing/2014/main" id="{1303B917-B910-0418-4877-24C11B675492}"/>
              </a:ext>
            </a:extLst>
          </p:cNvPr>
          <p:cNvSpPr>
            <a:spLocks noGrp="1"/>
          </p:cNvSpPr>
          <p:nvPr>
            <p:ph type="dt" sz="half" idx="2"/>
          </p:nvPr>
        </p:nvSpPr>
        <p:spPr/>
        <p:txBody>
          <a:bodyPr/>
          <a:lstStyle/>
          <a:p>
            <a:r>
              <a:rPr lang="en-US"/>
              <a:t>06/02/26</a:t>
            </a:r>
          </a:p>
        </p:txBody>
      </p:sp>
      <p:sp>
        <p:nvSpPr>
          <p:cNvPr id="22" name="Rectangle 21">
            <a:extLst>
              <a:ext uri="{FF2B5EF4-FFF2-40B4-BE49-F238E27FC236}">
                <a16:creationId xmlns:a16="http://schemas.microsoft.com/office/drawing/2014/main" id="{D4081A67-A213-35EF-99C5-2898AD5EF4DD}"/>
              </a:ext>
            </a:extLst>
          </p:cNvPr>
          <p:cNvSpPr/>
          <p:nvPr/>
        </p:nvSpPr>
        <p:spPr>
          <a:xfrm>
            <a:off x="1486431" y="6319278"/>
            <a:ext cx="8126140" cy="42443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latin typeface="Helvetica" panose="020B0604020202020204" pitchFamily="34" charset="0"/>
                <a:cs typeface="Helvetica" panose="020B0604020202020204" pitchFamily="34" charset="0"/>
              </a:rPr>
              <a:t>We must monitor touch labor processes to ensure proper deployment</a:t>
            </a:r>
          </a:p>
        </p:txBody>
      </p:sp>
      <p:pic>
        <p:nvPicPr>
          <p:cNvPr id="6" name="Picture 2">
            <a:extLst>
              <a:ext uri="{FF2B5EF4-FFF2-40B4-BE49-F238E27FC236}">
                <a16:creationId xmlns:a16="http://schemas.microsoft.com/office/drawing/2014/main" id="{1C7D67A3-2511-DDFB-F363-23D42EB772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028" t="46320" r="22017" b="7196"/>
          <a:stretch/>
        </p:blipFill>
        <p:spPr bwMode="auto">
          <a:xfrm>
            <a:off x="-2024" y="4232670"/>
            <a:ext cx="717928" cy="12287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EC9EAD92-4EBA-A983-75E1-D7E994D08A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688" t="47890" r="43356" b="5229"/>
          <a:stretch/>
        </p:blipFill>
        <p:spPr bwMode="auto">
          <a:xfrm>
            <a:off x="-2996" y="3029429"/>
            <a:ext cx="717928" cy="12392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BE382948-94B1-B1CA-8955-FB6E1CBF03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790" t="48503" r="66178" b="13228"/>
          <a:stretch/>
        </p:blipFill>
        <p:spPr bwMode="auto">
          <a:xfrm>
            <a:off x="-2995" y="1951255"/>
            <a:ext cx="717927" cy="107817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630C4A8C-90A9-2325-25F3-9B4EEE5D4A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0833" t="47684" r="1776" b="2677"/>
          <a:stretch/>
        </p:blipFill>
        <p:spPr bwMode="auto">
          <a:xfrm>
            <a:off x="-2995" y="5178844"/>
            <a:ext cx="717927" cy="1128327"/>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6553172A-489A-48D3-69DD-1034AF4D29A4}"/>
              </a:ext>
            </a:extLst>
          </p:cNvPr>
          <p:cNvSpPr txBox="1"/>
          <p:nvPr/>
        </p:nvSpPr>
        <p:spPr>
          <a:xfrm>
            <a:off x="1540349" y="2019031"/>
            <a:ext cx="8018304" cy="2954655"/>
          </a:xfrm>
          <a:prstGeom prst="rect">
            <a:avLst/>
          </a:prstGeom>
          <a:noFill/>
          <a:ln>
            <a:solidFill>
              <a:schemeClr val="tx1"/>
            </a:solidFill>
          </a:ln>
        </p:spPr>
        <p:txBody>
          <a:bodyPr wrap="square">
            <a:spAutoFit/>
          </a:bodyPr>
          <a:lstStyle/>
          <a:p>
            <a:pPr marL="285750" indent="-285750" algn="just">
              <a:buFont typeface="Arial" panose="020B0604020202020204" pitchFamily="34" charset="0"/>
              <a:buChar char="•"/>
            </a:pPr>
            <a:endParaRPr lang="en-US" sz="1400" b="1" dirty="0">
              <a:latin typeface="Helvetica" panose="020B0604020202020204" pitchFamily="34" charset="0"/>
              <a:cs typeface="Helvetica" panose="020B0604020202020204" pitchFamily="34" charset="0"/>
            </a:endParaRPr>
          </a:p>
          <a:p>
            <a:pPr algn="just"/>
            <a:r>
              <a:rPr lang="en-US" sz="1400" dirty="0">
                <a:latin typeface="Helvetica" panose="020B0604020202020204" pitchFamily="34" charset="0"/>
                <a:cs typeface="Helvetica" panose="020B0604020202020204" pitchFamily="34" charset="0"/>
              </a:rPr>
              <a:t>Maintain </a:t>
            </a:r>
            <a:r>
              <a:rPr lang="en-US" sz="1400" b="1" dirty="0">
                <a:latin typeface="Helvetica" panose="020B0604020202020204" pitchFamily="34" charset="0"/>
                <a:cs typeface="Helvetica" panose="020B0604020202020204" pitchFamily="34" charset="0"/>
              </a:rPr>
              <a:t>STRUCTURAL INTEGRITY w/TEXTILES. </a:t>
            </a:r>
            <a:r>
              <a:rPr lang="en-US" sz="1400" dirty="0">
                <a:latin typeface="Helvetica" panose="020B0604020202020204" pitchFamily="34" charset="0"/>
                <a:cs typeface="Helvetica" panose="020B0604020202020204" pitchFamily="34" charset="0"/>
              </a:rPr>
              <a:t>For a clean deployment, quality and processes management needs to be in place to maintain structural integrity for theses ADS stages:</a:t>
            </a:r>
          </a:p>
          <a:p>
            <a:pPr algn="just"/>
            <a:endParaRPr lang="en-US" sz="800" dirty="0">
              <a:latin typeface="Helvetica" panose="020B0604020202020204" pitchFamily="34" charset="0"/>
              <a:cs typeface="Helvetica" panose="020B0604020202020204" pitchFamily="34" charset="0"/>
            </a:endParaRPr>
          </a:p>
          <a:p>
            <a:pPr marL="285750" indent="-285750" algn="just">
              <a:buFont typeface="Arial" panose="020B0604020202020204" pitchFamily="34" charset="0"/>
              <a:buChar char="•"/>
            </a:pPr>
            <a:r>
              <a:rPr lang="en-US" sz="1400" b="1" dirty="0">
                <a:latin typeface="Helvetica" panose="020B0604020202020204" pitchFamily="34" charset="0"/>
                <a:cs typeface="Helvetica" panose="020B0604020202020204" pitchFamily="34" charset="0"/>
              </a:rPr>
              <a:t>PACK/INSTALL. </a:t>
            </a:r>
            <a:r>
              <a:rPr lang="en-US" sz="1400" dirty="0">
                <a:latin typeface="Helvetica" panose="020B0604020202020204" pitchFamily="34" charset="0"/>
                <a:cs typeface="Helvetica" panose="020B0604020202020204" pitchFamily="34" charset="0"/>
              </a:rPr>
              <a:t>Preserve material condition during high density packing and integration.</a:t>
            </a:r>
          </a:p>
          <a:p>
            <a:pPr marL="285750" indent="-285750" algn="just">
              <a:buFont typeface="Arial" panose="020B0604020202020204" pitchFamily="34" charset="0"/>
              <a:buChar char="•"/>
            </a:pPr>
            <a:endParaRPr lang="en-US" sz="800" dirty="0">
              <a:latin typeface="Helvetica" panose="020B0604020202020204" pitchFamily="34" charset="0"/>
              <a:cs typeface="Helvetica" panose="020B0604020202020204" pitchFamily="34" charset="0"/>
            </a:endParaRPr>
          </a:p>
          <a:p>
            <a:pPr marL="285750" indent="-285750" algn="just">
              <a:buFont typeface="Arial" panose="020B0604020202020204" pitchFamily="34" charset="0"/>
              <a:buChar char="•"/>
            </a:pPr>
            <a:r>
              <a:rPr lang="en-US" sz="1400" b="1" dirty="0">
                <a:latin typeface="Helvetica" panose="020B0604020202020204" pitchFamily="34" charset="0"/>
                <a:cs typeface="Helvetica" panose="020B0604020202020204" pitchFamily="34" charset="0"/>
              </a:rPr>
              <a:t>DEPLOY. </a:t>
            </a:r>
            <a:r>
              <a:rPr lang="en-US" sz="1400" dirty="0">
                <a:latin typeface="Helvetica" panose="020B0604020202020204" pitchFamily="34" charset="0"/>
                <a:cs typeface="Helvetica" panose="020B0604020202020204" pitchFamily="34" charset="0"/>
              </a:rPr>
              <a:t>The densely packed parachutes chaotically deploy and unfurl in flight and become the “wing” the last 5 miles home, in a turbulent environment, with no quantifiable measurements or instrumentation (deployment).</a:t>
            </a:r>
          </a:p>
          <a:p>
            <a:pPr marL="285750" indent="-285750" algn="just">
              <a:buFont typeface="Arial" panose="020B0604020202020204" pitchFamily="34" charset="0"/>
              <a:buChar char="•"/>
            </a:pPr>
            <a:endParaRPr lang="en-US" sz="800" dirty="0">
              <a:latin typeface="Helvetica" panose="020B0604020202020204" pitchFamily="34" charset="0"/>
              <a:cs typeface="Helvetica" panose="020B0604020202020204" pitchFamily="34" charset="0"/>
            </a:endParaRPr>
          </a:p>
          <a:p>
            <a:pPr marL="285750" indent="-285750" algn="just">
              <a:buFont typeface="Arial" panose="020B0604020202020204" pitchFamily="34" charset="0"/>
              <a:buChar char="•"/>
            </a:pPr>
            <a:r>
              <a:rPr lang="en-US" sz="1400" b="1" dirty="0">
                <a:latin typeface="Helvetica" panose="020B0604020202020204" pitchFamily="34" charset="0"/>
                <a:cs typeface="Helvetica" panose="020B0604020202020204" pitchFamily="34" charset="0"/>
              </a:rPr>
              <a:t>INFLATE. </a:t>
            </a:r>
            <a:r>
              <a:rPr lang="en-US" sz="1400" dirty="0">
                <a:latin typeface="Helvetica" panose="020B0604020202020204" pitchFamily="34" charset="0"/>
                <a:cs typeface="Helvetica" panose="020B0604020202020204" pitchFamily="34" charset="0"/>
              </a:rPr>
              <a:t>The parachute must ingest air at staged reefing to manage inflation loads on the canopy.</a:t>
            </a:r>
          </a:p>
          <a:p>
            <a:pPr marL="285750" indent="-285750" algn="just">
              <a:buFont typeface="Arial" panose="020B0604020202020204" pitchFamily="34" charset="0"/>
              <a:buChar char="•"/>
            </a:pPr>
            <a:endParaRPr lang="en-US" sz="800" dirty="0">
              <a:latin typeface="Helvetica" panose="020B0604020202020204" pitchFamily="34" charset="0"/>
              <a:cs typeface="Helvetica" panose="020B0604020202020204" pitchFamily="34" charset="0"/>
            </a:endParaRPr>
          </a:p>
          <a:p>
            <a:pPr marL="285750" indent="-285750" algn="just">
              <a:buFont typeface="Arial" panose="020B0604020202020204" pitchFamily="34" charset="0"/>
              <a:buChar char="•"/>
            </a:pPr>
            <a:r>
              <a:rPr lang="en-US" sz="1400" b="1" dirty="0">
                <a:latin typeface="Helvetica" panose="020B0604020202020204" pitchFamily="34" charset="0"/>
                <a:cs typeface="Helvetica" panose="020B0604020202020204" pitchFamily="34" charset="0"/>
              </a:rPr>
              <a:t>DECELERATE. </a:t>
            </a:r>
            <a:r>
              <a:rPr lang="en-US" sz="1400" dirty="0">
                <a:latin typeface="Helvetica" panose="020B0604020202020204" pitchFamily="34" charset="0"/>
                <a:cs typeface="Helvetica" panose="020B0604020202020204" pitchFamily="34" charset="0"/>
              </a:rPr>
              <a:t>Slow down the spacecraft from 300mph to a soft landing, with suspension lines attached to the spacecraft.</a:t>
            </a:r>
          </a:p>
        </p:txBody>
      </p:sp>
      <p:sp>
        <p:nvSpPr>
          <p:cNvPr id="4" name="Rectangle 3">
            <a:extLst>
              <a:ext uri="{FF2B5EF4-FFF2-40B4-BE49-F238E27FC236}">
                <a16:creationId xmlns:a16="http://schemas.microsoft.com/office/drawing/2014/main" id="{7F709D29-5517-F739-1B75-9EF070D4409A}"/>
              </a:ext>
            </a:extLst>
          </p:cNvPr>
          <p:cNvSpPr/>
          <p:nvPr/>
        </p:nvSpPr>
        <p:spPr>
          <a:xfrm rot="1346343">
            <a:off x="11176326" y="2332641"/>
            <a:ext cx="45719" cy="393049"/>
          </a:xfrm>
          <a:prstGeom prst="rect">
            <a:avLst/>
          </a:prstGeom>
          <a:noFill/>
          <a:ln>
            <a:solidFill>
              <a:srgbClr val="FF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C4ABE69B-F89A-6570-B2F6-F128035B0B1E}"/>
              </a:ext>
            </a:extLst>
          </p:cNvPr>
          <p:cNvCxnSpPr>
            <a:cxnSpLocks/>
            <a:stCxn id="4" idx="3"/>
          </p:cNvCxnSpPr>
          <p:nvPr/>
        </p:nvCxnSpPr>
        <p:spPr>
          <a:xfrm flipH="1">
            <a:off x="11048334" y="2537891"/>
            <a:ext cx="171980" cy="155808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ACA7316-13FC-5FF0-3EBD-F1174077DD83}"/>
              </a:ext>
            </a:extLst>
          </p:cNvPr>
          <p:cNvSpPr/>
          <p:nvPr/>
        </p:nvSpPr>
        <p:spPr>
          <a:xfrm>
            <a:off x="10959852" y="4129764"/>
            <a:ext cx="294468" cy="1999225"/>
          </a:xfrm>
          <a:prstGeom prst="rect">
            <a:avLst/>
          </a:prstGeom>
          <a:noFill/>
          <a:ln>
            <a:solidFill>
              <a:srgbClr val="FF0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5875C480-2235-4C2B-5B06-58C4AB422B75}"/>
              </a:ext>
            </a:extLst>
          </p:cNvPr>
          <p:cNvSpPr txBox="1"/>
          <p:nvPr/>
        </p:nvSpPr>
        <p:spPr>
          <a:xfrm>
            <a:off x="2669642" y="1808920"/>
            <a:ext cx="5369325" cy="369332"/>
          </a:xfrm>
          <a:prstGeom prst="rect">
            <a:avLst/>
          </a:prstGeom>
          <a:solidFill>
            <a:schemeClr val="bg1"/>
          </a:solidFill>
        </p:spPr>
        <p:txBody>
          <a:bodyPr wrap="square" rtlCol="0">
            <a:spAutoFit/>
          </a:bodyPr>
          <a:lstStyle/>
          <a:p>
            <a:r>
              <a:rPr lang="en-US" sz="1800" b="1">
                <a:latin typeface="Helvetica" panose="020B0604020202020204" pitchFamily="34" charset="0"/>
                <a:cs typeface="Helvetica" panose="020B0604020202020204" pitchFamily="34" charset="0"/>
              </a:rPr>
              <a:t>Aerodynamic Decelerator Systems (ADS) must: </a:t>
            </a:r>
          </a:p>
        </p:txBody>
      </p:sp>
      <p:sp>
        <p:nvSpPr>
          <p:cNvPr id="5" name="TextBox 4">
            <a:extLst>
              <a:ext uri="{FF2B5EF4-FFF2-40B4-BE49-F238E27FC236}">
                <a16:creationId xmlns:a16="http://schemas.microsoft.com/office/drawing/2014/main" id="{64E9A62B-BE61-C751-56D9-CFF79FF7E5C9}"/>
              </a:ext>
            </a:extLst>
          </p:cNvPr>
          <p:cNvSpPr txBox="1"/>
          <p:nvPr/>
        </p:nvSpPr>
        <p:spPr>
          <a:xfrm>
            <a:off x="9866551" y="6506596"/>
            <a:ext cx="2115402" cy="276999"/>
          </a:xfrm>
          <a:prstGeom prst="rect">
            <a:avLst/>
          </a:prstGeom>
          <a:noFill/>
        </p:spPr>
        <p:txBody>
          <a:bodyPr wrap="square" rtlCol="0">
            <a:spAutoFit/>
          </a:bodyPr>
          <a:lstStyle/>
          <a:p>
            <a:pPr algn="ctr"/>
            <a:r>
              <a:rPr lang="en-US" sz="1200" i="1" dirty="0"/>
              <a:t>Image credit: </a:t>
            </a:r>
            <a:r>
              <a:rPr lang="en-US" sz="1200" dirty="0">
                <a:solidFill>
                  <a:schemeClr val="accent5"/>
                </a:solidFill>
                <a:hlinkClick r:id="rId6">
                  <a:extLst>
                    <a:ext uri="{A12FA001-AC4F-418D-AE19-62706E023703}">
                      <ahyp:hlinkClr xmlns:ahyp="http://schemas.microsoft.com/office/drawing/2018/hyperlinkcolor" val="tx"/>
                    </a:ext>
                  </a:extLst>
                </a:hlinkClick>
              </a:rPr>
              <a:t>tiniusolsen.com</a:t>
            </a:r>
            <a:endParaRPr lang="en-US" sz="1200" dirty="0">
              <a:solidFill>
                <a:schemeClr val="accent5"/>
              </a:solidFill>
            </a:endParaRPr>
          </a:p>
        </p:txBody>
      </p:sp>
    </p:spTree>
    <p:extLst>
      <p:ext uri="{BB962C8B-B14F-4D97-AF65-F5344CB8AC3E}">
        <p14:creationId xmlns:p14="http://schemas.microsoft.com/office/powerpoint/2010/main" val="719589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BADA47-AD19-49D3-DD94-61BEA24F5483}"/>
              </a:ext>
            </a:extLst>
          </p:cNvPr>
          <p:cNvSpPr>
            <a:spLocks noGrp="1"/>
          </p:cNvSpPr>
          <p:nvPr>
            <p:ph type="title" idx="4294967295"/>
          </p:nvPr>
        </p:nvSpPr>
        <p:spPr>
          <a:xfrm>
            <a:off x="1080748" y="73542"/>
            <a:ext cx="9753600" cy="874189"/>
          </a:xfrm>
          <a:prstGeom prst="rect">
            <a:avLst/>
          </a:prstGeom>
        </p:spPr>
        <p:txBody>
          <a:bodyPr/>
          <a:lstStyle/>
          <a:p>
            <a:r>
              <a:rPr lang="en-US"/>
              <a:t>Spacecraft Architecture </a:t>
            </a:r>
            <a:br>
              <a:rPr lang="en-US"/>
            </a:br>
            <a:r>
              <a:rPr lang="en-US"/>
              <a:t>Re-entry and Kinetic Energy Management</a:t>
            </a:r>
            <a:endParaRPr lang="en-US">
              <a:highlight>
                <a:srgbClr val="FFFF00"/>
              </a:highlight>
            </a:endParaRPr>
          </a:p>
        </p:txBody>
      </p:sp>
      <p:sp>
        <p:nvSpPr>
          <p:cNvPr id="4" name="Slide Number Placeholder 3">
            <a:extLst>
              <a:ext uri="{FF2B5EF4-FFF2-40B4-BE49-F238E27FC236}">
                <a16:creationId xmlns:a16="http://schemas.microsoft.com/office/drawing/2014/main" id="{E3991E37-9C03-7866-1A45-7839AC2133C4}"/>
              </a:ext>
            </a:extLst>
          </p:cNvPr>
          <p:cNvSpPr>
            <a:spLocks noGrp="1"/>
          </p:cNvSpPr>
          <p:nvPr>
            <p:ph type="sldNum" sz="quarter" idx="4"/>
          </p:nvPr>
        </p:nvSpPr>
        <p:spPr/>
        <p:txBody>
          <a:bodyPr/>
          <a:lstStyle/>
          <a:p>
            <a:fld id="{15F2118D-A24B-4968-9CCE-0FD4EFBE3DE8}" type="slidenum">
              <a:rPr lang="en-US" smtClean="0"/>
              <a:pPr/>
              <a:t>18</a:t>
            </a:fld>
            <a:endParaRPr lang="en-US"/>
          </a:p>
        </p:txBody>
      </p:sp>
      <p:sp>
        <p:nvSpPr>
          <p:cNvPr id="5" name="Date Placeholder 4">
            <a:extLst>
              <a:ext uri="{FF2B5EF4-FFF2-40B4-BE49-F238E27FC236}">
                <a16:creationId xmlns:a16="http://schemas.microsoft.com/office/drawing/2014/main" id="{57B86B43-7D95-C05D-B412-1DD1B8B2EE41}"/>
              </a:ext>
            </a:extLst>
          </p:cNvPr>
          <p:cNvSpPr>
            <a:spLocks noGrp="1"/>
          </p:cNvSpPr>
          <p:nvPr>
            <p:ph type="dt" sz="half" idx="2"/>
          </p:nvPr>
        </p:nvSpPr>
        <p:spPr/>
        <p:txBody>
          <a:bodyPr/>
          <a:lstStyle/>
          <a:p>
            <a:r>
              <a:rPr lang="en-US"/>
              <a:t>06/02/26</a:t>
            </a:r>
          </a:p>
        </p:txBody>
      </p:sp>
      <p:sp>
        <p:nvSpPr>
          <p:cNvPr id="16" name="TextBox 15">
            <a:extLst>
              <a:ext uri="{FF2B5EF4-FFF2-40B4-BE49-F238E27FC236}">
                <a16:creationId xmlns:a16="http://schemas.microsoft.com/office/drawing/2014/main" id="{0DCF6AE0-FB8D-B85B-31EB-2CDE7E8FEEB4}"/>
              </a:ext>
            </a:extLst>
          </p:cNvPr>
          <p:cNvSpPr txBox="1"/>
          <p:nvPr/>
        </p:nvSpPr>
        <p:spPr>
          <a:xfrm>
            <a:off x="7311382" y="2879715"/>
            <a:ext cx="4880618" cy="3570208"/>
          </a:xfrm>
          <a:prstGeom prst="rect">
            <a:avLst/>
          </a:prstGeom>
          <a:noFill/>
        </p:spPr>
        <p:txBody>
          <a:bodyPr wrap="square" rtlCol="0">
            <a:spAutoFit/>
          </a:bodyPr>
          <a:lstStyle/>
          <a:p>
            <a:r>
              <a:rPr lang="en-US" sz="1600" b="1" dirty="0">
                <a:latin typeface="Helvetica" panose="020B0604020202020204" pitchFamily="34" charset="0"/>
                <a:cs typeface="Helvetica" panose="020B0604020202020204" pitchFamily="34" charset="0"/>
              </a:rPr>
              <a:t>MAXIME "MAX" FAGET</a:t>
            </a:r>
          </a:p>
          <a:p>
            <a:r>
              <a:rPr lang="en-US" sz="1400" dirty="0">
                <a:latin typeface="Helvetica" panose="020B0604020202020204" pitchFamily="34" charset="0"/>
                <a:cs typeface="Helvetica" panose="020B0604020202020204" pitchFamily="34" charset="0"/>
              </a:rPr>
              <a:t>One of the 35 engineers who formed the Space Task Group at NACA (which later became NASA), creating the Mercury spacecraft, and was instrumental in selecting the </a:t>
            </a:r>
            <a:r>
              <a:rPr lang="en-US" sz="1400" b="1" dirty="0">
                <a:latin typeface="Helvetica" panose="020B0604020202020204" pitchFamily="34" charset="0"/>
                <a:cs typeface="Helvetica" panose="020B0604020202020204" pitchFamily="34" charset="0"/>
              </a:rPr>
              <a:t>blunt-body shape </a:t>
            </a:r>
            <a:r>
              <a:rPr lang="en-US" sz="1400" dirty="0">
                <a:latin typeface="Helvetica" panose="020B0604020202020204" pitchFamily="34" charset="0"/>
                <a:cs typeface="Helvetica" panose="020B0604020202020204" pitchFamily="34" charset="0"/>
              </a:rPr>
              <a:t>that won the Mercury competition.</a:t>
            </a:r>
          </a:p>
          <a:p>
            <a:endParaRPr lang="en-US" sz="8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A </a:t>
            </a:r>
            <a:r>
              <a:rPr lang="en-US" sz="1400" b="1" dirty="0">
                <a:latin typeface="Helvetica" panose="020B0604020202020204" pitchFamily="34" charset="0"/>
                <a:cs typeface="Helvetica" panose="020B0604020202020204" pitchFamily="34" charset="0"/>
              </a:rPr>
              <a:t>blunt-body shape </a:t>
            </a:r>
            <a:r>
              <a:rPr lang="en-US" sz="1400" b="0" i="0" dirty="0">
                <a:effectLst/>
                <a:latin typeface="Helvetica" panose="020B0604020202020204" pitchFamily="34" charset="0"/>
                <a:cs typeface="Helvetica" panose="020B0604020202020204" pitchFamily="34" charset="0"/>
              </a:rPr>
              <a:t>creates a shock wave that </a:t>
            </a:r>
            <a:r>
              <a:rPr lang="en-US" sz="1400" b="0" i="0" u="sng" dirty="0">
                <a:effectLst/>
                <a:latin typeface="Helvetica" panose="020B0604020202020204" pitchFamily="34" charset="0"/>
                <a:cs typeface="Helvetica" panose="020B0604020202020204" pitchFamily="34" charset="0"/>
              </a:rPr>
              <a:t>deflects most of the heat away from the spacecraft</a:t>
            </a:r>
            <a:r>
              <a:rPr lang="en-US" sz="1400" dirty="0">
                <a:latin typeface="Helvetica" panose="020B0604020202020204" pitchFamily="34" charset="0"/>
                <a:cs typeface="Helvetica" panose="020B0604020202020204" pitchFamily="34" charset="0"/>
              </a:rPr>
              <a:t>, genius understanding physics and the most effective way to enter atmosphere.</a:t>
            </a:r>
          </a:p>
          <a:p>
            <a:endParaRPr lang="en-US" sz="6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A spacecraft moving at orbital velocity has a lot of kinetic energy to dissipate to land safely. (i.e., effective heat management (Aerothermodynamics))</a:t>
            </a:r>
          </a:p>
          <a:p>
            <a:pPr marL="285750" indent="-285750">
              <a:buFont typeface="Arial" panose="020B0604020202020204" pitchFamily="34" charset="0"/>
              <a:buChar char="•"/>
            </a:pPr>
            <a:r>
              <a:rPr lang="en-US" sz="1400" b="1" dirty="0">
                <a:latin typeface="Helvetica" panose="020B0604020202020204" pitchFamily="34" charset="0"/>
                <a:cs typeface="Helvetica" panose="020B0604020202020204" pitchFamily="34" charset="0"/>
              </a:rPr>
              <a:t>Re-entry heat: </a:t>
            </a:r>
            <a:r>
              <a:rPr lang="en-US" sz="1400" dirty="0">
                <a:latin typeface="Helvetica" panose="020B0604020202020204" pitchFamily="34" charset="0"/>
                <a:cs typeface="Helvetica" panose="020B0604020202020204" pitchFamily="34" charset="0"/>
              </a:rPr>
              <a:t>Heatshield</a:t>
            </a:r>
          </a:p>
          <a:p>
            <a:pPr marL="285750" indent="-285750">
              <a:buFont typeface="Arial" panose="020B0604020202020204" pitchFamily="34" charset="0"/>
              <a:buChar char="•"/>
            </a:pPr>
            <a:r>
              <a:rPr lang="en-US" sz="1400" b="1" dirty="0">
                <a:latin typeface="Helvetica" panose="020B0604020202020204" pitchFamily="34" charset="0"/>
                <a:cs typeface="Helvetica" panose="020B0604020202020204" pitchFamily="34" charset="0"/>
              </a:rPr>
              <a:t>Tumbling: </a:t>
            </a:r>
            <a:r>
              <a:rPr lang="en-US" sz="1400" dirty="0">
                <a:latin typeface="Helvetica" panose="020B0604020202020204" pitchFamily="34" charset="0"/>
                <a:cs typeface="Helvetica" panose="020B0604020202020204" pitchFamily="34" charset="0"/>
                <a:sym typeface="Wingdings" panose="05000000000000000000" pitchFamily="2" charset="2"/>
              </a:rPr>
              <a:t>Drogues out, Drogue deployment envelope</a:t>
            </a:r>
          </a:p>
          <a:p>
            <a:pPr marL="285750" indent="-285750">
              <a:buFont typeface="Arial" panose="020B0604020202020204" pitchFamily="34" charset="0"/>
              <a:buChar char="•"/>
            </a:pPr>
            <a:r>
              <a:rPr lang="en-US" sz="1400" b="1" dirty="0">
                <a:latin typeface="Helvetica" panose="020B0604020202020204" pitchFamily="34" charset="0"/>
                <a:cs typeface="Helvetica" panose="020B0604020202020204" pitchFamily="34" charset="0"/>
                <a:sym typeface="Wingdings" panose="05000000000000000000" pitchFamily="2" charset="2"/>
              </a:rPr>
              <a:t>Motion/Coning: </a:t>
            </a:r>
            <a:r>
              <a:rPr lang="en-US" sz="1400" dirty="0">
                <a:latin typeface="Helvetica" panose="020B0604020202020204" pitchFamily="34" charset="0"/>
                <a:cs typeface="Helvetica" panose="020B0604020202020204" pitchFamily="34" charset="0"/>
                <a:sym typeface="Wingdings" panose="05000000000000000000" pitchFamily="2" charset="2"/>
              </a:rPr>
              <a:t>Mains out, Main deployment envelope</a:t>
            </a:r>
          </a:p>
        </p:txBody>
      </p:sp>
      <p:graphicFrame>
        <p:nvGraphicFramePr>
          <p:cNvPr id="17" name="Chart 16">
            <a:extLst>
              <a:ext uri="{FF2B5EF4-FFF2-40B4-BE49-F238E27FC236}">
                <a16:creationId xmlns:a16="http://schemas.microsoft.com/office/drawing/2014/main" id="{E798E088-0792-2EDB-5B1F-F7259308DEC7}"/>
              </a:ext>
            </a:extLst>
          </p:cNvPr>
          <p:cNvGraphicFramePr/>
          <p:nvPr>
            <p:extLst>
              <p:ext uri="{D42A27DB-BD31-4B8C-83A1-F6EECF244321}">
                <p14:modId xmlns:p14="http://schemas.microsoft.com/office/powerpoint/2010/main" val="1657810248"/>
              </p:ext>
            </p:extLst>
          </p:nvPr>
        </p:nvGraphicFramePr>
        <p:xfrm>
          <a:off x="1283279" y="3659839"/>
          <a:ext cx="2614548" cy="2643983"/>
        </p:xfrm>
        <a:graphic>
          <a:graphicData uri="http://schemas.openxmlformats.org/drawingml/2006/chart">
            <c:chart xmlns:c="http://schemas.openxmlformats.org/drawingml/2006/chart" xmlns:r="http://schemas.openxmlformats.org/officeDocument/2006/relationships" r:id="rId3"/>
          </a:graphicData>
        </a:graphic>
      </p:graphicFrame>
      <p:sp>
        <p:nvSpPr>
          <p:cNvPr id="20" name="Block Arc 19">
            <a:extLst>
              <a:ext uri="{FF2B5EF4-FFF2-40B4-BE49-F238E27FC236}">
                <a16:creationId xmlns:a16="http://schemas.microsoft.com/office/drawing/2014/main" id="{E6163E76-9284-3074-7CB5-B4051DCA369E}"/>
              </a:ext>
            </a:extLst>
          </p:cNvPr>
          <p:cNvSpPr/>
          <p:nvPr/>
        </p:nvSpPr>
        <p:spPr>
          <a:xfrm>
            <a:off x="473769" y="1386640"/>
            <a:ext cx="6253025" cy="5017727"/>
          </a:xfrm>
          <a:custGeom>
            <a:avLst/>
            <a:gdLst>
              <a:gd name="connsiteX0" fmla="*/ 0 w 4006930"/>
              <a:gd name="connsiteY0" fmla="*/ 2035534 h 4071068"/>
              <a:gd name="connsiteX1" fmla="*/ 2003465 w 4006930"/>
              <a:gd name="connsiteY1" fmla="*/ 0 h 4071068"/>
              <a:gd name="connsiteX2" fmla="*/ 4006930 w 4006930"/>
              <a:gd name="connsiteY2" fmla="*/ 2035534 h 4071068"/>
              <a:gd name="connsiteX3" fmla="*/ 3005198 w 4006930"/>
              <a:gd name="connsiteY3" fmla="*/ 2035534 h 4071068"/>
              <a:gd name="connsiteX4" fmla="*/ 2003465 w 4006930"/>
              <a:gd name="connsiteY4" fmla="*/ 1001732 h 4071068"/>
              <a:gd name="connsiteX5" fmla="*/ 1001732 w 4006930"/>
              <a:gd name="connsiteY5" fmla="*/ 2035534 h 4071068"/>
              <a:gd name="connsiteX6" fmla="*/ 0 w 4006930"/>
              <a:gd name="connsiteY6" fmla="*/ 2035534 h 4071068"/>
              <a:gd name="connsiteX0" fmla="*/ 0 w 4006930"/>
              <a:gd name="connsiteY0" fmla="*/ 1703025 h 1703025"/>
              <a:gd name="connsiteX1" fmla="*/ 1989611 w 4006930"/>
              <a:gd name="connsiteY1" fmla="*/ 0 h 1703025"/>
              <a:gd name="connsiteX2" fmla="*/ 4006930 w 4006930"/>
              <a:gd name="connsiteY2" fmla="*/ 1703025 h 1703025"/>
              <a:gd name="connsiteX3" fmla="*/ 3005198 w 4006930"/>
              <a:gd name="connsiteY3" fmla="*/ 1703025 h 1703025"/>
              <a:gd name="connsiteX4" fmla="*/ 2003465 w 4006930"/>
              <a:gd name="connsiteY4" fmla="*/ 669223 h 1703025"/>
              <a:gd name="connsiteX5" fmla="*/ 1001732 w 4006930"/>
              <a:gd name="connsiteY5" fmla="*/ 1703025 h 1703025"/>
              <a:gd name="connsiteX6" fmla="*/ 0 w 4006930"/>
              <a:gd name="connsiteY6" fmla="*/ 1703025 h 1703025"/>
              <a:gd name="connsiteX0" fmla="*/ 0 w 4491839"/>
              <a:gd name="connsiteY0" fmla="*/ 1138302 h 1734047"/>
              <a:gd name="connsiteX1" fmla="*/ 2474520 w 4491839"/>
              <a:gd name="connsiteY1" fmla="*/ 31022 h 1734047"/>
              <a:gd name="connsiteX2" fmla="*/ 4491839 w 4491839"/>
              <a:gd name="connsiteY2" fmla="*/ 1734047 h 1734047"/>
              <a:gd name="connsiteX3" fmla="*/ 3490107 w 4491839"/>
              <a:gd name="connsiteY3" fmla="*/ 1734047 h 1734047"/>
              <a:gd name="connsiteX4" fmla="*/ 2488374 w 4491839"/>
              <a:gd name="connsiteY4" fmla="*/ 700245 h 1734047"/>
              <a:gd name="connsiteX5" fmla="*/ 1486641 w 4491839"/>
              <a:gd name="connsiteY5" fmla="*/ 1734047 h 1734047"/>
              <a:gd name="connsiteX6" fmla="*/ 0 w 4491839"/>
              <a:gd name="connsiteY6" fmla="*/ 1138302 h 1734047"/>
              <a:gd name="connsiteX0" fmla="*/ 0 w 4491839"/>
              <a:gd name="connsiteY0" fmla="*/ 1138302 h 1734047"/>
              <a:gd name="connsiteX1" fmla="*/ 2474520 w 4491839"/>
              <a:gd name="connsiteY1" fmla="*/ 31022 h 1734047"/>
              <a:gd name="connsiteX2" fmla="*/ 4491839 w 4491839"/>
              <a:gd name="connsiteY2" fmla="*/ 1734047 h 1734047"/>
              <a:gd name="connsiteX3" fmla="*/ 3490107 w 4491839"/>
              <a:gd name="connsiteY3" fmla="*/ 1734047 h 1734047"/>
              <a:gd name="connsiteX4" fmla="*/ 2488374 w 4491839"/>
              <a:gd name="connsiteY4" fmla="*/ 700245 h 1734047"/>
              <a:gd name="connsiteX5" fmla="*/ 558387 w 4491839"/>
              <a:gd name="connsiteY5" fmla="*/ 1401538 h 1734047"/>
              <a:gd name="connsiteX6" fmla="*/ 0 w 4491839"/>
              <a:gd name="connsiteY6" fmla="*/ 1138302 h 1734047"/>
              <a:gd name="connsiteX0" fmla="*/ 0 w 4491839"/>
              <a:gd name="connsiteY0" fmla="*/ 1138302 h 1734047"/>
              <a:gd name="connsiteX1" fmla="*/ 2474520 w 4491839"/>
              <a:gd name="connsiteY1" fmla="*/ 31022 h 1734047"/>
              <a:gd name="connsiteX2" fmla="*/ 4491839 w 4491839"/>
              <a:gd name="connsiteY2" fmla="*/ 1734047 h 1734047"/>
              <a:gd name="connsiteX3" fmla="*/ 3490107 w 4491839"/>
              <a:gd name="connsiteY3" fmla="*/ 1734047 h 1734047"/>
              <a:gd name="connsiteX4" fmla="*/ 2329047 w 4491839"/>
              <a:gd name="connsiteY4" fmla="*/ 880354 h 1734047"/>
              <a:gd name="connsiteX5" fmla="*/ 558387 w 4491839"/>
              <a:gd name="connsiteY5" fmla="*/ 1401538 h 1734047"/>
              <a:gd name="connsiteX6" fmla="*/ 0 w 4491839"/>
              <a:gd name="connsiteY6" fmla="*/ 1138302 h 1734047"/>
              <a:gd name="connsiteX0" fmla="*/ 0 w 4491839"/>
              <a:gd name="connsiteY0" fmla="*/ 1138302 h 2565320"/>
              <a:gd name="connsiteX1" fmla="*/ 2474520 w 4491839"/>
              <a:gd name="connsiteY1" fmla="*/ 31022 h 2565320"/>
              <a:gd name="connsiteX2" fmla="*/ 4491839 w 4491839"/>
              <a:gd name="connsiteY2" fmla="*/ 1734047 h 2565320"/>
              <a:gd name="connsiteX3" fmla="*/ 3871107 w 4491839"/>
              <a:gd name="connsiteY3" fmla="*/ 2565320 h 2565320"/>
              <a:gd name="connsiteX4" fmla="*/ 2329047 w 4491839"/>
              <a:gd name="connsiteY4" fmla="*/ 880354 h 2565320"/>
              <a:gd name="connsiteX5" fmla="*/ 558387 w 4491839"/>
              <a:gd name="connsiteY5" fmla="*/ 1401538 h 2565320"/>
              <a:gd name="connsiteX6" fmla="*/ 0 w 4491839"/>
              <a:gd name="connsiteY6" fmla="*/ 1138302 h 2565320"/>
              <a:gd name="connsiteX0" fmla="*/ 0 w 5004457"/>
              <a:gd name="connsiteY0" fmla="*/ 1186089 h 2613107"/>
              <a:gd name="connsiteX1" fmla="*/ 2474520 w 5004457"/>
              <a:gd name="connsiteY1" fmla="*/ 78809 h 2613107"/>
              <a:gd name="connsiteX2" fmla="*/ 5004457 w 5004457"/>
              <a:gd name="connsiteY2" fmla="*/ 2509197 h 2613107"/>
              <a:gd name="connsiteX3" fmla="*/ 3871107 w 5004457"/>
              <a:gd name="connsiteY3" fmla="*/ 2613107 h 2613107"/>
              <a:gd name="connsiteX4" fmla="*/ 2329047 w 5004457"/>
              <a:gd name="connsiteY4" fmla="*/ 928141 h 2613107"/>
              <a:gd name="connsiteX5" fmla="*/ 558387 w 5004457"/>
              <a:gd name="connsiteY5" fmla="*/ 1449325 h 2613107"/>
              <a:gd name="connsiteX6" fmla="*/ 0 w 5004457"/>
              <a:gd name="connsiteY6" fmla="*/ 1186089 h 2613107"/>
              <a:gd name="connsiteX0" fmla="*/ 0 w 6348348"/>
              <a:gd name="connsiteY0" fmla="*/ 432593 h 3736901"/>
              <a:gd name="connsiteX1" fmla="*/ 3818411 w 6348348"/>
              <a:gd name="connsiteY1" fmla="*/ 1202603 h 3736901"/>
              <a:gd name="connsiteX2" fmla="*/ 6348348 w 6348348"/>
              <a:gd name="connsiteY2" fmla="*/ 3632991 h 3736901"/>
              <a:gd name="connsiteX3" fmla="*/ 5214998 w 6348348"/>
              <a:gd name="connsiteY3" fmla="*/ 3736901 h 3736901"/>
              <a:gd name="connsiteX4" fmla="*/ 3672938 w 6348348"/>
              <a:gd name="connsiteY4" fmla="*/ 2051935 h 3736901"/>
              <a:gd name="connsiteX5" fmla="*/ 1902278 w 6348348"/>
              <a:gd name="connsiteY5" fmla="*/ 2573119 h 3736901"/>
              <a:gd name="connsiteX6" fmla="*/ 0 w 6348348"/>
              <a:gd name="connsiteY6" fmla="*/ 432593 h 3736901"/>
              <a:gd name="connsiteX0" fmla="*/ 0 w 6348348"/>
              <a:gd name="connsiteY0" fmla="*/ 432593 h 3736901"/>
              <a:gd name="connsiteX1" fmla="*/ 3818411 w 6348348"/>
              <a:gd name="connsiteY1" fmla="*/ 1202603 h 3736901"/>
              <a:gd name="connsiteX2" fmla="*/ 6348348 w 6348348"/>
              <a:gd name="connsiteY2" fmla="*/ 3632991 h 3736901"/>
              <a:gd name="connsiteX3" fmla="*/ 5214998 w 6348348"/>
              <a:gd name="connsiteY3" fmla="*/ 3736901 h 3736901"/>
              <a:gd name="connsiteX4" fmla="*/ 3672938 w 6348348"/>
              <a:gd name="connsiteY4" fmla="*/ 2051935 h 3736901"/>
              <a:gd name="connsiteX5" fmla="*/ 329787 w 6348348"/>
              <a:gd name="connsiteY5" fmla="*/ 986773 h 3736901"/>
              <a:gd name="connsiteX6" fmla="*/ 0 w 6348348"/>
              <a:gd name="connsiteY6" fmla="*/ 432593 h 3736901"/>
              <a:gd name="connsiteX0" fmla="*/ 0 w 6348348"/>
              <a:gd name="connsiteY0" fmla="*/ 432593 h 3736901"/>
              <a:gd name="connsiteX1" fmla="*/ 3818411 w 6348348"/>
              <a:gd name="connsiteY1" fmla="*/ 1202603 h 3736901"/>
              <a:gd name="connsiteX2" fmla="*/ 6348348 w 6348348"/>
              <a:gd name="connsiteY2" fmla="*/ 3632991 h 3736901"/>
              <a:gd name="connsiteX3" fmla="*/ 5214998 w 6348348"/>
              <a:gd name="connsiteY3" fmla="*/ 3736901 h 3736901"/>
              <a:gd name="connsiteX4" fmla="*/ 3028702 w 6348348"/>
              <a:gd name="connsiteY4" fmla="*/ 1511608 h 3736901"/>
              <a:gd name="connsiteX5" fmla="*/ 329787 w 6348348"/>
              <a:gd name="connsiteY5" fmla="*/ 986773 h 3736901"/>
              <a:gd name="connsiteX6" fmla="*/ 0 w 6348348"/>
              <a:gd name="connsiteY6" fmla="*/ 432593 h 3736901"/>
              <a:gd name="connsiteX0" fmla="*/ 0 w 6348348"/>
              <a:gd name="connsiteY0" fmla="*/ 432593 h 4020919"/>
              <a:gd name="connsiteX1" fmla="*/ 3818411 w 6348348"/>
              <a:gd name="connsiteY1" fmla="*/ 1202603 h 4020919"/>
              <a:gd name="connsiteX2" fmla="*/ 6348348 w 6348348"/>
              <a:gd name="connsiteY2" fmla="*/ 3632991 h 4020919"/>
              <a:gd name="connsiteX3" fmla="*/ 5332761 w 6348348"/>
              <a:gd name="connsiteY3" fmla="*/ 4020919 h 4020919"/>
              <a:gd name="connsiteX4" fmla="*/ 3028702 w 6348348"/>
              <a:gd name="connsiteY4" fmla="*/ 1511608 h 4020919"/>
              <a:gd name="connsiteX5" fmla="*/ 329787 w 6348348"/>
              <a:gd name="connsiteY5" fmla="*/ 986773 h 4020919"/>
              <a:gd name="connsiteX6" fmla="*/ 0 w 6348348"/>
              <a:gd name="connsiteY6" fmla="*/ 432593 h 4020919"/>
              <a:gd name="connsiteX0" fmla="*/ 0 w 6479966"/>
              <a:gd name="connsiteY0" fmla="*/ 445812 h 4110337"/>
              <a:gd name="connsiteX1" fmla="*/ 3818411 w 6479966"/>
              <a:gd name="connsiteY1" fmla="*/ 1215822 h 4110337"/>
              <a:gd name="connsiteX2" fmla="*/ 6479966 w 6479966"/>
              <a:gd name="connsiteY2" fmla="*/ 4110337 h 4110337"/>
              <a:gd name="connsiteX3" fmla="*/ 5332761 w 6479966"/>
              <a:gd name="connsiteY3" fmla="*/ 4034138 h 4110337"/>
              <a:gd name="connsiteX4" fmla="*/ 3028702 w 6479966"/>
              <a:gd name="connsiteY4" fmla="*/ 1524827 h 4110337"/>
              <a:gd name="connsiteX5" fmla="*/ 329787 w 6479966"/>
              <a:gd name="connsiteY5" fmla="*/ 999992 h 4110337"/>
              <a:gd name="connsiteX6" fmla="*/ 0 w 6479966"/>
              <a:gd name="connsiteY6" fmla="*/ 445812 h 4110337"/>
              <a:gd name="connsiteX0" fmla="*/ 0 w 6479966"/>
              <a:gd name="connsiteY0" fmla="*/ 445812 h 4110337"/>
              <a:gd name="connsiteX1" fmla="*/ 3818411 w 6479966"/>
              <a:gd name="connsiteY1" fmla="*/ 1215822 h 4110337"/>
              <a:gd name="connsiteX2" fmla="*/ 6479966 w 6479966"/>
              <a:gd name="connsiteY2" fmla="*/ 4110337 h 4110337"/>
              <a:gd name="connsiteX3" fmla="*/ 5672198 w 6479966"/>
              <a:gd name="connsiteY3" fmla="*/ 4089556 h 4110337"/>
              <a:gd name="connsiteX4" fmla="*/ 3028702 w 6479966"/>
              <a:gd name="connsiteY4" fmla="*/ 1524827 h 4110337"/>
              <a:gd name="connsiteX5" fmla="*/ 329787 w 6479966"/>
              <a:gd name="connsiteY5" fmla="*/ 999992 h 4110337"/>
              <a:gd name="connsiteX6" fmla="*/ 0 w 6479966"/>
              <a:gd name="connsiteY6" fmla="*/ 445812 h 4110337"/>
              <a:gd name="connsiteX0" fmla="*/ 0 w 6479966"/>
              <a:gd name="connsiteY0" fmla="*/ 487565 h 4152090"/>
              <a:gd name="connsiteX1" fmla="*/ 4185556 w 6479966"/>
              <a:gd name="connsiteY1" fmla="*/ 1063611 h 4152090"/>
              <a:gd name="connsiteX2" fmla="*/ 6479966 w 6479966"/>
              <a:gd name="connsiteY2" fmla="*/ 4152090 h 4152090"/>
              <a:gd name="connsiteX3" fmla="*/ 5672198 w 6479966"/>
              <a:gd name="connsiteY3" fmla="*/ 4131309 h 4152090"/>
              <a:gd name="connsiteX4" fmla="*/ 3028702 w 6479966"/>
              <a:gd name="connsiteY4" fmla="*/ 1566580 h 4152090"/>
              <a:gd name="connsiteX5" fmla="*/ 329787 w 6479966"/>
              <a:gd name="connsiteY5" fmla="*/ 1041745 h 4152090"/>
              <a:gd name="connsiteX6" fmla="*/ 0 w 6479966"/>
              <a:gd name="connsiteY6" fmla="*/ 487565 h 4152090"/>
              <a:gd name="connsiteX0" fmla="*/ 0 w 6570020"/>
              <a:gd name="connsiteY0" fmla="*/ 461291 h 4264362"/>
              <a:gd name="connsiteX1" fmla="*/ 4275610 w 6570020"/>
              <a:gd name="connsiteY1" fmla="*/ 1175883 h 4264362"/>
              <a:gd name="connsiteX2" fmla="*/ 6570020 w 6570020"/>
              <a:gd name="connsiteY2" fmla="*/ 4264362 h 4264362"/>
              <a:gd name="connsiteX3" fmla="*/ 5762252 w 6570020"/>
              <a:gd name="connsiteY3" fmla="*/ 4243581 h 4264362"/>
              <a:gd name="connsiteX4" fmla="*/ 3118756 w 6570020"/>
              <a:gd name="connsiteY4" fmla="*/ 1678852 h 4264362"/>
              <a:gd name="connsiteX5" fmla="*/ 419841 w 6570020"/>
              <a:gd name="connsiteY5" fmla="*/ 1154017 h 4264362"/>
              <a:gd name="connsiteX6" fmla="*/ 0 w 6570020"/>
              <a:gd name="connsiteY6" fmla="*/ 461291 h 4264362"/>
              <a:gd name="connsiteX0" fmla="*/ 0 w 6570020"/>
              <a:gd name="connsiteY0" fmla="*/ 461291 h 4264362"/>
              <a:gd name="connsiteX1" fmla="*/ 4275610 w 6570020"/>
              <a:gd name="connsiteY1" fmla="*/ 1175883 h 4264362"/>
              <a:gd name="connsiteX2" fmla="*/ 6570020 w 6570020"/>
              <a:gd name="connsiteY2" fmla="*/ 4264362 h 4264362"/>
              <a:gd name="connsiteX3" fmla="*/ 5762252 w 6570020"/>
              <a:gd name="connsiteY3" fmla="*/ 4243581 h 4264362"/>
              <a:gd name="connsiteX4" fmla="*/ 3118756 w 6570020"/>
              <a:gd name="connsiteY4" fmla="*/ 1678852 h 4264362"/>
              <a:gd name="connsiteX5" fmla="*/ 523750 w 6570020"/>
              <a:gd name="connsiteY5" fmla="*/ 731454 h 4264362"/>
              <a:gd name="connsiteX6" fmla="*/ 0 w 6570020"/>
              <a:gd name="connsiteY6" fmla="*/ 461291 h 4264362"/>
              <a:gd name="connsiteX0" fmla="*/ 0 w 6570020"/>
              <a:gd name="connsiteY0" fmla="*/ 461291 h 4264362"/>
              <a:gd name="connsiteX1" fmla="*/ 4275610 w 6570020"/>
              <a:gd name="connsiteY1" fmla="*/ 1175883 h 4264362"/>
              <a:gd name="connsiteX2" fmla="*/ 6570020 w 6570020"/>
              <a:gd name="connsiteY2" fmla="*/ 4264362 h 4264362"/>
              <a:gd name="connsiteX3" fmla="*/ 5762252 w 6570020"/>
              <a:gd name="connsiteY3" fmla="*/ 4243581 h 4264362"/>
              <a:gd name="connsiteX4" fmla="*/ 2987138 w 6570020"/>
              <a:gd name="connsiteY4" fmla="*/ 1346343 h 4264362"/>
              <a:gd name="connsiteX5" fmla="*/ 523750 w 6570020"/>
              <a:gd name="connsiteY5" fmla="*/ 731454 h 4264362"/>
              <a:gd name="connsiteX6" fmla="*/ 0 w 6570020"/>
              <a:gd name="connsiteY6" fmla="*/ 461291 h 4264362"/>
              <a:gd name="connsiteX0" fmla="*/ 0 w 6570020"/>
              <a:gd name="connsiteY0" fmla="*/ 461291 h 4264362"/>
              <a:gd name="connsiteX1" fmla="*/ 4275610 w 6570020"/>
              <a:gd name="connsiteY1" fmla="*/ 1175883 h 4264362"/>
              <a:gd name="connsiteX2" fmla="*/ 6570020 w 6570020"/>
              <a:gd name="connsiteY2" fmla="*/ 4264362 h 4264362"/>
              <a:gd name="connsiteX3" fmla="*/ 5762252 w 6570020"/>
              <a:gd name="connsiteY3" fmla="*/ 4243581 h 4264362"/>
              <a:gd name="connsiteX4" fmla="*/ 2987138 w 6570020"/>
              <a:gd name="connsiteY4" fmla="*/ 1346343 h 4264362"/>
              <a:gd name="connsiteX5" fmla="*/ 523750 w 6570020"/>
              <a:gd name="connsiteY5" fmla="*/ 731454 h 4264362"/>
              <a:gd name="connsiteX6" fmla="*/ 0 w 6570020"/>
              <a:gd name="connsiteY6" fmla="*/ 461291 h 4264362"/>
              <a:gd name="connsiteX0" fmla="*/ 0 w 6570020"/>
              <a:gd name="connsiteY0" fmla="*/ 461291 h 4264362"/>
              <a:gd name="connsiteX1" fmla="*/ 4275610 w 6570020"/>
              <a:gd name="connsiteY1" fmla="*/ 1175883 h 4264362"/>
              <a:gd name="connsiteX2" fmla="*/ 6570020 w 6570020"/>
              <a:gd name="connsiteY2" fmla="*/ 4264362 h 4264362"/>
              <a:gd name="connsiteX3" fmla="*/ 5762252 w 6570020"/>
              <a:gd name="connsiteY3" fmla="*/ 4243581 h 4264362"/>
              <a:gd name="connsiteX4" fmla="*/ 2987138 w 6570020"/>
              <a:gd name="connsiteY4" fmla="*/ 1346343 h 4264362"/>
              <a:gd name="connsiteX5" fmla="*/ 523750 w 6570020"/>
              <a:gd name="connsiteY5" fmla="*/ 731454 h 4264362"/>
              <a:gd name="connsiteX6" fmla="*/ 0 w 6570020"/>
              <a:gd name="connsiteY6" fmla="*/ 461291 h 4264362"/>
              <a:gd name="connsiteX0" fmla="*/ 0 w 6570020"/>
              <a:gd name="connsiteY0" fmla="*/ 461291 h 4264362"/>
              <a:gd name="connsiteX1" fmla="*/ 4275610 w 6570020"/>
              <a:gd name="connsiteY1" fmla="*/ 1175883 h 4264362"/>
              <a:gd name="connsiteX2" fmla="*/ 6570020 w 6570020"/>
              <a:gd name="connsiteY2" fmla="*/ 4264362 h 4264362"/>
              <a:gd name="connsiteX3" fmla="*/ 5762252 w 6570020"/>
              <a:gd name="connsiteY3" fmla="*/ 4243581 h 4264362"/>
              <a:gd name="connsiteX4" fmla="*/ 2987138 w 6570020"/>
              <a:gd name="connsiteY4" fmla="*/ 1346343 h 4264362"/>
              <a:gd name="connsiteX5" fmla="*/ 523750 w 6570020"/>
              <a:gd name="connsiteY5" fmla="*/ 731454 h 4264362"/>
              <a:gd name="connsiteX6" fmla="*/ 0 w 6570020"/>
              <a:gd name="connsiteY6" fmla="*/ 461291 h 4264362"/>
              <a:gd name="connsiteX0" fmla="*/ 0 w 6570020"/>
              <a:gd name="connsiteY0" fmla="*/ 342695 h 4145766"/>
              <a:gd name="connsiteX1" fmla="*/ 4275610 w 6570020"/>
              <a:gd name="connsiteY1" fmla="*/ 1057287 h 4145766"/>
              <a:gd name="connsiteX2" fmla="*/ 6570020 w 6570020"/>
              <a:gd name="connsiteY2" fmla="*/ 4145766 h 4145766"/>
              <a:gd name="connsiteX3" fmla="*/ 5762252 w 6570020"/>
              <a:gd name="connsiteY3" fmla="*/ 4124985 h 4145766"/>
              <a:gd name="connsiteX4" fmla="*/ 2987138 w 6570020"/>
              <a:gd name="connsiteY4" fmla="*/ 1227747 h 4145766"/>
              <a:gd name="connsiteX5" fmla="*/ 523750 w 6570020"/>
              <a:gd name="connsiteY5" fmla="*/ 612858 h 4145766"/>
              <a:gd name="connsiteX6" fmla="*/ 0 w 6570020"/>
              <a:gd name="connsiteY6" fmla="*/ 342695 h 4145766"/>
              <a:gd name="connsiteX0" fmla="*/ 0 w 6570020"/>
              <a:gd name="connsiteY0" fmla="*/ 355209 h 4158280"/>
              <a:gd name="connsiteX1" fmla="*/ 4275610 w 6570020"/>
              <a:gd name="connsiteY1" fmla="*/ 1069801 h 4158280"/>
              <a:gd name="connsiteX2" fmla="*/ 6570020 w 6570020"/>
              <a:gd name="connsiteY2" fmla="*/ 4158280 h 4158280"/>
              <a:gd name="connsiteX3" fmla="*/ 5762252 w 6570020"/>
              <a:gd name="connsiteY3" fmla="*/ 4137499 h 4158280"/>
              <a:gd name="connsiteX4" fmla="*/ 2987138 w 6570020"/>
              <a:gd name="connsiteY4" fmla="*/ 1240261 h 4158280"/>
              <a:gd name="connsiteX5" fmla="*/ 523750 w 6570020"/>
              <a:gd name="connsiteY5" fmla="*/ 625372 h 4158280"/>
              <a:gd name="connsiteX6" fmla="*/ 0 w 6570020"/>
              <a:gd name="connsiteY6" fmla="*/ 355209 h 4158280"/>
              <a:gd name="connsiteX0" fmla="*/ 0 w 6570020"/>
              <a:gd name="connsiteY0" fmla="*/ 355209 h 4158280"/>
              <a:gd name="connsiteX1" fmla="*/ 4275610 w 6570020"/>
              <a:gd name="connsiteY1" fmla="*/ 1069801 h 4158280"/>
              <a:gd name="connsiteX2" fmla="*/ 6570020 w 6570020"/>
              <a:gd name="connsiteY2" fmla="*/ 4158280 h 4158280"/>
              <a:gd name="connsiteX3" fmla="*/ 5762252 w 6570020"/>
              <a:gd name="connsiteY3" fmla="*/ 4137499 h 4158280"/>
              <a:gd name="connsiteX4" fmla="*/ 2987138 w 6570020"/>
              <a:gd name="connsiteY4" fmla="*/ 1240261 h 4158280"/>
              <a:gd name="connsiteX5" fmla="*/ 523750 w 6570020"/>
              <a:gd name="connsiteY5" fmla="*/ 625372 h 4158280"/>
              <a:gd name="connsiteX6" fmla="*/ 0 w 6570020"/>
              <a:gd name="connsiteY6" fmla="*/ 355209 h 4158280"/>
              <a:gd name="connsiteX0" fmla="*/ 0 w 6570020"/>
              <a:gd name="connsiteY0" fmla="*/ 355209 h 4158280"/>
              <a:gd name="connsiteX1" fmla="*/ 4275610 w 6570020"/>
              <a:gd name="connsiteY1" fmla="*/ 1069801 h 4158280"/>
              <a:gd name="connsiteX2" fmla="*/ 6570020 w 6570020"/>
              <a:gd name="connsiteY2" fmla="*/ 4158280 h 4158280"/>
              <a:gd name="connsiteX3" fmla="*/ 5762252 w 6570020"/>
              <a:gd name="connsiteY3" fmla="*/ 4137499 h 4158280"/>
              <a:gd name="connsiteX4" fmla="*/ 2987138 w 6570020"/>
              <a:gd name="connsiteY4" fmla="*/ 1240261 h 4158280"/>
              <a:gd name="connsiteX5" fmla="*/ 523750 w 6570020"/>
              <a:gd name="connsiteY5" fmla="*/ 625372 h 4158280"/>
              <a:gd name="connsiteX6" fmla="*/ 0 w 6570020"/>
              <a:gd name="connsiteY6" fmla="*/ 355209 h 4158280"/>
              <a:gd name="connsiteX0" fmla="*/ 0 w 6570020"/>
              <a:gd name="connsiteY0" fmla="*/ 355209 h 4158280"/>
              <a:gd name="connsiteX1" fmla="*/ 4275610 w 6570020"/>
              <a:gd name="connsiteY1" fmla="*/ 1069801 h 4158280"/>
              <a:gd name="connsiteX2" fmla="*/ 6570020 w 6570020"/>
              <a:gd name="connsiteY2" fmla="*/ 4158280 h 4158280"/>
              <a:gd name="connsiteX3" fmla="*/ 5762252 w 6570020"/>
              <a:gd name="connsiteY3" fmla="*/ 4137499 h 4158280"/>
              <a:gd name="connsiteX4" fmla="*/ 3465120 w 6570020"/>
              <a:gd name="connsiteY4" fmla="*/ 1551989 h 4158280"/>
              <a:gd name="connsiteX5" fmla="*/ 523750 w 6570020"/>
              <a:gd name="connsiteY5" fmla="*/ 625372 h 4158280"/>
              <a:gd name="connsiteX6" fmla="*/ 0 w 6570020"/>
              <a:gd name="connsiteY6" fmla="*/ 355209 h 4158280"/>
              <a:gd name="connsiteX0" fmla="*/ 0 w 6570020"/>
              <a:gd name="connsiteY0" fmla="*/ 355209 h 4158280"/>
              <a:gd name="connsiteX1" fmla="*/ 4275610 w 6570020"/>
              <a:gd name="connsiteY1" fmla="*/ 1069801 h 4158280"/>
              <a:gd name="connsiteX2" fmla="*/ 6570020 w 6570020"/>
              <a:gd name="connsiteY2" fmla="*/ 4158280 h 4158280"/>
              <a:gd name="connsiteX3" fmla="*/ 5762252 w 6570020"/>
              <a:gd name="connsiteY3" fmla="*/ 4137499 h 4158280"/>
              <a:gd name="connsiteX4" fmla="*/ 3465120 w 6570020"/>
              <a:gd name="connsiteY4" fmla="*/ 1551989 h 4158280"/>
              <a:gd name="connsiteX5" fmla="*/ 523750 w 6570020"/>
              <a:gd name="connsiteY5" fmla="*/ 625372 h 4158280"/>
              <a:gd name="connsiteX6" fmla="*/ 0 w 6570020"/>
              <a:gd name="connsiteY6" fmla="*/ 355209 h 4158280"/>
              <a:gd name="connsiteX0" fmla="*/ 0 w 6182093"/>
              <a:gd name="connsiteY0" fmla="*/ 311449 h 4315411"/>
              <a:gd name="connsiteX1" fmla="*/ 3887683 w 6182093"/>
              <a:gd name="connsiteY1" fmla="*/ 1226932 h 4315411"/>
              <a:gd name="connsiteX2" fmla="*/ 6182093 w 6182093"/>
              <a:gd name="connsiteY2" fmla="*/ 4315411 h 4315411"/>
              <a:gd name="connsiteX3" fmla="*/ 5374325 w 6182093"/>
              <a:gd name="connsiteY3" fmla="*/ 4294630 h 4315411"/>
              <a:gd name="connsiteX4" fmla="*/ 3077193 w 6182093"/>
              <a:gd name="connsiteY4" fmla="*/ 1709120 h 4315411"/>
              <a:gd name="connsiteX5" fmla="*/ 135823 w 6182093"/>
              <a:gd name="connsiteY5" fmla="*/ 782503 h 4315411"/>
              <a:gd name="connsiteX6" fmla="*/ 0 w 6182093"/>
              <a:gd name="connsiteY6" fmla="*/ 311449 h 4315411"/>
              <a:gd name="connsiteX0" fmla="*/ 0 w 6182093"/>
              <a:gd name="connsiteY0" fmla="*/ 108028 h 4111990"/>
              <a:gd name="connsiteX1" fmla="*/ 3887683 w 6182093"/>
              <a:gd name="connsiteY1" fmla="*/ 1023511 h 4111990"/>
              <a:gd name="connsiteX2" fmla="*/ 6182093 w 6182093"/>
              <a:gd name="connsiteY2" fmla="*/ 4111990 h 4111990"/>
              <a:gd name="connsiteX3" fmla="*/ 5374325 w 6182093"/>
              <a:gd name="connsiteY3" fmla="*/ 4091209 h 4111990"/>
              <a:gd name="connsiteX4" fmla="*/ 3077193 w 6182093"/>
              <a:gd name="connsiteY4" fmla="*/ 1505699 h 4111990"/>
              <a:gd name="connsiteX5" fmla="*/ 135823 w 6182093"/>
              <a:gd name="connsiteY5" fmla="*/ 579082 h 4111990"/>
              <a:gd name="connsiteX6" fmla="*/ 0 w 6182093"/>
              <a:gd name="connsiteY6" fmla="*/ 108028 h 4111990"/>
              <a:gd name="connsiteX0" fmla="*/ 0 w 6182093"/>
              <a:gd name="connsiteY0" fmla="*/ 108028 h 4111990"/>
              <a:gd name="connsiteX1" fmla="*/ 3887683 w 6182093"/>
              <a:gd name="connsiteY1" fmla="*/ 1023511 h 4111990"/>
              <a:gd name="connsiteX2" fmla="*/ 6182093 w 6182093"/>
              <a:gd name="connsiteY2" fmla="*/ 4111990 h 4111990"/>
              <a:gd name="connsiteX3" fmla="*/ 5374325 w 6182093"/>
              <a:gd name="connsiteY3" fmla="*/ 4091209 h 4111990"/>
              <a:gd name="connsiteX4" fmla="*/ 3077193 w 6182093"/>
              <a:gd name="connsiteY4" fmla="*/ 1505699 h 4111990"/>
              <a:gd name="connsiteX5" fmla="*/ 135823 w 6182093"/>
              <a:gd name="connsiteY5" fmla="*/ 579082 h 4111990"/>
              <a:gd name="connsiteX6" fmla="*/ 0 w 6182093"/>
              <a:gd name="connsiteY6" fmla="*/ 108028 h 4111990"/>
              <a:gd name="connsiteX0" fmla="*/ 0 w 6182093"/>
              <a:gd name="connsiteY0" fmla="*/ 108028 h 4111990"/>
              <a:gd name="connsiteX1" fmla="*/ 3887683 w 6182093"/>
              <a:gd name="connsiteY1" fmla="*/ 1023511 h 4111990"/>
              <a:gd name="connsiteX2" fmla="*/ 6182093 w 6182093"/>
              <a:gd name="connsiteY2" fmla="*/ 4111990 h 4111990"/>
              <a:gd name="connsiteX3" fmla="*/ 5374325 w 6182093"/>
              <a:gd name="connsiteY3" fmla="*/ 4091209 h 4111990"/>
              <a:gd name="connsiteX4" fmla="*/ 3174175 w 6182093"/>
              <a:gd name="connsiteY4" fmla="*/ 1374081 h 4111990"/>
              <a:gd name="connsiteX5" fmla="*/ 135823 w 6182093"/>
              <a:gd name="connsiteY5" fmla="*/ 579082 h 4111990"/>
              <a:gd name="connsiteX6" fmla="*/ 0 w 6182093"/>
              <a:gd name="connsiteY6" fmla="*/ 108028 h 4111990"/>
              <a:gd name="connsiteX0" fmla="*/ 0 w 6182093"/>
              <a:gd name="connsiteY0" fmla="*/ 108028 h 4111990"/>
              <a:gd name="connsiteX1" fmla="*/ 3887683 w 6182093"/>
              <a:gd name="connsiteY1" fmla="*/ 1023511 h 4111990"/>
              <a:gd name="connsiteX2" fmla="*/ 6182093 w 6182093"/>
              <a:gd name="connsiteY2" fmla="*/ 4111990 h 4111990"/>
              <a:gd name="connsiteX3" fmla="*/ 5485162 w 6182093"/>
              <a:gd name="connsiteY3" fmla="*/ 4105064 h 4111990"/>
              <a:gd name="connsiteX4" fmla="*/ 3174175 w 6182093"/>
              <a:gd name="connsiteY4" fmla="*/ 1374081 h 4111990"/>
              <a:gd name="connsiteX5" fmla="*/ 135823 w 6182093"/>
              <a:gd name="connsiteY5" fmla="*/ 579082 h 4111990"/>
              <a:gd name="connsiteX6" fmla="*/ 0 w 6182093"/>
              <a:gd name="connsiteY6" fmla="*/ 108028 h 4111990"/>
              <a:gd name="connsiteX0" fmla="*/ 0 w 6182093"/>
              <a:gd name="connsiteY0" fmla="*/ 108028 h 4111990"/>
              <a:gd name="connsiteX1" fmla="*/ 3887683 w 6182093"/>
              <a:gd name="connsiteY1" fmla="*/ 1023511 h 4111990"/>
              <a:gd name="connsiteX2" fmla="*/ 6182093 w 6182093"/>
              <a:gd name="connsiteY2" fmla="*/ 4111990 h 4111990"/>
              <a:gd name="connsiteX3" fmla="*/ 5485162 w 6182093"/>
              <a:gd name="connsiteY3" fmla="*/ 4105064 h 4111990"/>
              <a:gd name="connsiteX4" fmla="*/ 3174175 w 6182093"/>
              <a:gd name="connsiteY4" fmla="*/ 1374081 h 4111990"/>
              <a:gd name="connsiteX5" fmla="*/ 135823 w 6182093"/>
              <a:gd name="connsiteY5" fmla="*/ 676064 h 4111990"/>
              <a:gd name="connsiteX6" fmla="*/ 0 w 6182093"/>
              <a:gd name="connsiteY6" fmla="*/ 108028 h 4111990"/>
              <a:gd name="connsiteX0" fmla="*/ 0 w 6189020"/>
              <a:gd name="connsiteY0" fmla="*/ 104887 h 4143486"/>
              <a:gd name="connsiteX1" fmla="*/ 3894610 w 6189020"/>
              <a:gd name="connsiteY1" fmla="*/ 1055007 h 4143486"/>
              <a:gd name="connsiteX2" fmla="*/ 6189020 w 6189020"/>
              <a:gd name="connsiteY2" fmla="*/ 4143486 h 4143486"/>
              <a:gd name="connsiteX3" fmla="*/ 5492089 w 6189020"/>
              <a:gd name="connsiteY3" fmla="*/ 4136560 h 4143486"/>
              <a:gd name="connsiteX4" fmla="*/ 3181102 w 6189020"/>
              <a:gd name="connsiteY4" fmla="*/ 1405577 h 4143486"/>
              <a:gd name="connsiteX5" fmla="*/ 142750 w 6189020"/>
              <a:gd name="connsiteY5" fmla="*/ 707560 h 4143486"/>
              <a:gd name="connsiteX6" fmla="*/ 0 w 6189020"/>
              <a:gd name="connsiteY6" fmla="*/ 104887 h 4143486"/>
              <a:gd name="connsiteX0" fmla="*/ 0 w 6189020"/>
              <a:gd name="connsiteY0" fmla="*/ 35665 h 4074264"/>
              <a:gd name="connsiteX1" fmla="*/ 3894610 w 6189020"/>
              <a:gd name="connsiteY1" fmla="*/ 985785 h 4074264"/>
              <a:gd name="connsiteX2" fmla="*/ 6189020 w 6189020"/>
              <a:gd name="connsiteY2" fmla="*/ 4074264 h 4074264"/>
              <a:gd name="connsiteX3" fmla="*/ 5492089 w 6189020"/>
              <a:gd name="connsiteY3" fmla="*/ 4067338 h 4074264"/>
              <a:gd name="connsiteX4" fmla="*/ 3181102 w 6189020"/>
              <a:gd name="connsiteY4" fmla="*/ 1336355 h 4074264"/>
              <a:gd name="connsiteX5" fmla="*/ 142750 w 6189020"/>
              <a:gd name="connsiteY5" fmla="*/ 638338 h 4074264"/>
              <a:gd name="connsiteX6" fmla="*/ 0 w 6189020"/>
              <a:gd name="connsiteY6" fmla="*/ 35665 h 4074264"/>
              <a:gd name="connsiteX0" fmla="*/ 0 w 6189020"/>
              <a:gd name="connsiteY0" fmla="*/ 35665 h 4074264"/>
              <a:gd name="connsiteX1" fmla="*/ 3894610 w 6189020"/>
              <a:gd name="connsiteY1" fmla="*/ 985785 h 4074264"/>
              <a:gd name="connsiteX2" fmla="*/ 6189020 w 6189020"/>
              <a:gd name="connsiteY2" fmla="*/ 4074264 h 4074264"/>
              <a:gd name="connsiteX3" fmla="*/ 5492089 w 6189020"/>
              <a:gd name="connsiteY3" fmla="*/ 4067338 h 4074264"/>
              <a:gd name="connsiteX4" fmla="*/ 3181102 w 6189020"/>
              <a:gd name="connsiteY4" fmla="*/ 1336355 h 4074264"/>
              <a:gd name="connsiteX5" fmla="*/ 142750 w 6189020"/>
              <a:gd name="connsiteY5" fmla="*/ 638338 h 4074264"/>
              <a:gd name="connsiteX6" fmla="*/ 0 w 6189020"/>
              <a:gd name="connsiteY6" fmla="*/ 35665 h 4074264"/>
              <a:gd name="connsiteX0" fmla="*/ 0 w 6189020"/>
              <a:gd name="connsiteY0" fmla="*/ 35665 h 4074264"/>
              <a:gd name="connsiteX1" fmla="*/ 3894610 w 6189020"/>
              <a:gd name="connsiteY1" fmla="*/ 985785 h 4074264"/>
              <a:gd name="connsiteX2" fmla="*/ 6189020 w 6189020"/>
              <a:gd name="connsiteY2" fmla="*/ 4074264 h 4074264"/>
              <a:gd name="connsiteX3" fmla="*/ 5402035 w 6189020"/>
              <a:gd name="connsiteY3" fmla="*/ 4067338 h 4074264"/>
              <a:gd name="connsiteX4" fmla="*/ 3181102 w 6189020"/>
              <a:gd name="connsiteY4" fmla="*/ 1336355 h 4074264"/>
              <a:gd name="connsiteX5" fmla="*/ 142750 w 6189020"/>
              <a:gd name="connsiteY5" fmla="*/ 638338 h 4074264"/>
              <a:gd name="connsiteX6" fmla="*/ 0 w 6189020"/>
              <a:gd name="connsiteY6" fmla="*/ 35665 h 4074264"/>
              <a:gd name="connsiteX0" fmla="*/ 71995 w 6046270"/>
              <a:gd name="connsiteY0" fmla="*/ 35665 h 4074264"/>
              <a:gd name="connsiteX1" fmla="*/ 3751860 w 6046270"/>
              <a:gd name="connsiteY1" fmla="*/ 985785 h 4074264"/>
              <a:gd name="connsiteX2" fmla="*/ 6046270 w 6046270"/>
              <a:gd name="connsiteY2" fmla="*/ 4074264 h 4074264"/>
              <a:gd name="connsiteX3" fmla="*/ 5259285 w 6046270"/>
              <a:gd name="connsiteY3" fmla="*/ 4067338 h 4074264"/>
              <a:gd name="connsiteX4" fmla="*/ 3038352 w 6046270"/>
              <a:gd name="connsiteY4" fmla="*/ 1336355 h 4074264"/>
              <a:gd name="connsiteX5" fmla="*/ 0 w 6046270"/>
              <a:gd name="connsiteY5" fmla="*/ 638338 h 4074264"/>
              <a:gd name="connsiteX6" fmla="*/ 71995 w 6046270"/>
              <a:gd name="connsiteY6" fmla="*/ 35665 h 4074264"/>
              <a:gd name="connsiteX0" fmla="*/ 71995 w 6046270"/>
              <a:gd name="connsiteY0" fmla="*/ 35665 h 4074264"/>
              <a:gd name="connsiteX1" fmla="*/ 3751860 w 6046270"/>
              <a:gd name="connsiteY1" fmla="*/ 985785 h 4074264"/>
              <a:gd name="connsiteX2" fmla="*/ 6046270 w 6046270"/>
              <a:gd name="connsiteY2" fmla="*/ 4074264 h 4074264"/>
              <a:gd name="connsiteX3" fmla="*/ 5349339 w 6046270"/>
              <a:gd name="connsiteY3" fmla="*/ 4060411 h 4074264"/>
              <a:gd name="connsiteX4" fmla="*/ 3038352 w 6046270"/>
              <a:gd name="connsiteY4" fmla="*/ 1336355 h 4074264"/>
              <a:gd name="connsiteX5" fmla="*/ 0 w 6046270"/>
              <a:gd name="connsiteY5" fmla="*/ 638338 h 4074264"/>
              <a:gd name="connsiteX6" fmla="*/ 71995 w 6046270"/>
              <a:gd name="connsiteY6" fmla="*/ 35665 h 4074264"/>
              <a:gd name="connsiteX0" fmla="*/ 71995 w 6046270"/>
              <a:gd name="connsiteY0" fmla="*/ 35665 h 4074264"/>
              <a:gd name="connsiteX1" fmla="*/ 3751860 w 6046270"/>
              <a:gd name="connsiteY1" fmla="*/ 985785 h 4074264"/>
              <a:gd name="connsiteX2" fmla="*/ 6046270 w 6046270"/>
              <a:gd name="connsiteY2" fmla="*/ 4074264 h 4074264"/>
              <a:gd name="connsiteX3" fmla="*/ 5349339 w 6046270"/>
              <a:gd name="connsiteY3" fmla="*/ 4060411 h 4074264"/>
              <a:gd name="connsiteX4" fmla="*/ 3370861 w 6046270"/>
              <a:gd name="connsiteY4" fmla="*/ 1516464 h 4074264"/>
              <a:gd name="connsiteX5" fmla="*/ 0 w 6046270"/>
              <a:gd name="connsiteY5" fmla="*/ 638338 h 4074264"/>
              <a:gd name="connsiteX6" fmla="*/ 71995 w 6046270"/>
              <a:gd name="connsiteY6" fmla="*/ 35665 h 4074264"/>
              <a:gd name="connsiteX0" fmla="*/ 71995 w 6046270"/>
              <a:gd name="connsiteY0" fmla="*/ 35665 h 4074264"/>
              <a:gd name="connsiteX1" fmla="*/ 3751860 w 6046270"/>
              <a:gd name="connsiteY1" fmla="*/ 985785 h 4074264"/>
              <a:gd name="connsiteX2" fmla="*/ 6046270 w 6046270"/>
              <a:gd name="connsiteY2" fmla="*/ 4074264 h 4074264"/>
              <a:gd name="connsiteX3" fmla="*/ 5349339 w 6046270"/>
              <a:gd name="connsiteY3" fmla="*/ 4060411 h 4074264"/>
              <a:gd name="connsiteX4" fmla="*/ 3370861 w 6046270"/>
              <a:gd name="connsiteY4" fmla="*/ 1516464 h 4074264"/>
              <a:gd name="connsiteX5" fmla="*/ 0 w 6046270"/>
              <a:gd name="connsiteY5" fmla="*/ 638338 h 4074264"/>
              <a:gd name="connsiteX6" fmla="*/ 71995 w 6046270"/>
              <a:gd name="connsiteY6" fmla="*/ 35665 h 4074264"/>
              <a:gd name="connsiteX0" fmla="*/ 71995 w 6046270"/>
              <a:gd name="connsiteY0" fmla="*/ 35665 h 4074264"/>
              <a:gd name="connsiteX1" fmla="*/ 3751860 w 6046270"/>
              <a:gd name="connsiteY1" fmla="*/ 985785 h 4074264"/>
              <a:gd name="connsiteX2" fmla="*/ 6046270 w 6046270"/>
              <a:gd name="connsiteY2" fmla="*/ 4074264 h 4074264"/>
              <a:gd name="connsiteX3" fmla="*/ 5349339 w 6046270"/>
              <a:gd name="connsiteY3" fmla="*/ 4060411 h 4074264"/>
              <a:gd name="connsiteX4" fmla="*/ 3370861 w 6046270"/>
              <a:gd name="connsiteY4" fmla="*/ 1516464 h 4074264"/>
              <a:gd name="connsiteX5" fmla="*/ 0 w 6046270"/>
              <a:gd name="connsiteY5" fmla="*/ 638338 h 4074264"/>
              <a:gd name="connsiteX6" fmla="*/ 71995 w 6046270"/>
              <a:gd name="connsiteY6" fmla="*/ 35665 h 4074264"/>
              <a:gd name="connsiteX0" fmla="*/ 0 w 5974275"/>
              <a:gd name="connsiteY0" fmla="*/ 35665 h 4074264"/>
              <a:gd name="connsiteX1" fmla="*/ 3679865 w 5974275"/>
              <a:gd name="connsiteY1" fmla="*/ 985785 h 4074264"/>
              <a:gd name="connsiteX2" fmla="*/ 5974275 w 5974275"/>
              <a:gd name="connsiteY2" fmla="*/ 4074264 h 4074264"/>
              <a:gd name="connsiteX3" fmla="*/ 5277344 w 5974275"/>
              <a:gd name="connsiteY3" fmla="*/ 4060411 h 4074264"/>
              <a:gd name="connsiteX4" fmla="*/ 3298866 w 5974275"/>
              <a:gd name="connsiteY4" fmla="*/ 1516464 h 4074264"/>
              <a:gd name="connsiteX5" fmla="*/ 38841 w 5974275"/>
              <a:gd name="connsiteY5" fmla="*/ 638338 h 4074264"/>
              <a:gd name="connsiteX6" fmla="*/ 0 w 5974275"/>
              <a:gd name="connsiteY6" fmla="*/ 35665 h 4074264"/>
              <a:gd name="connsiteX0" fmla="*/ 0 w 5974275"/>
              <a:gd name="connsiteY0" fmla="*/ 11 h 4038610"/>
              <a:gd name="connsiteX1" fmla="*/ 3679865 w 5974275"/>
              <a:gd name="connsiteY1" fmla="*/ 950131 h 4038610"/>
              <a:gd name="connsiteX2" fmla="*/ 5974275 w 5974275"/>
              <a:gd name="connsiteY2" fmla="*/ 4038610 h 4038610"/>
              <a:gd name="connsiteX3" fmla="*/ 5277344 w 5974275"/>
              <a:gd name="connsiteY3" fmla="*/ 4024757 h 4038610"/>
              <a:gd name="connsiteX4" fmla="*/ 3298866 w 5974275"/>
              <a:gd name="connsiteY4" fmla="*/ 1480810 h 4038610"/>
              <a:gd name="connsiteX5" fmla="*/ 38841 w 5974275"/>
              <a:gd name="connsiteY5" fmla="*/ 602684 h 4038610"/>
              <a:gd name="connsiteX6" fmla="*/ 0 w 5974275"/>
              <a:gd name="connsiteY6" fmla="*/ 11 h 4038610"/>
              <a:gd name="connsiteX0" fmla="*/ 0 w 5974275"/>
              <a:gd name="connsiteY0" fmla="*/ 11 h 4038610"/>
              <a:gd name="connsiteX1" fmla="*/ 3679865 w 5974275"/>
              <a:gd name="connsiteY1" fmla="*/ 950131 h 4038610"/>
              <a:gd name="connsiteX2" fmla="*/ 5974275 w 5974275"/>
              <a:gd name="connsiteY2" fmla="*/ 4038610 h 4038610"/>
              <a:gd name="connsiteX3" fmla="*/ 5277344 w 5974275"/>
              <a:gd name="connsiteY3" fmla="*/ 4024757 h 4038610"/>
              <a:gd name="connsiteX4" fmla="*/ 3319647 w 5974275"/>
              <a:gd name="connsiteY4" fmla="*/ 1480810 h 4038610"/>
              <a:gd name="connsiteX5" fmla="*/ 38841 w 5974275"/>
              <a:gd name="connsiteY5" fmla="*/ 602684 h 4038610"/>
              <a:gd name="connsiteX6" fmla="*/ 0 w 5974275"/>
              <a:gd name="connsiteY6" fmla="*/ 11 h 4038610"/>
              <a:gd name="connsiteX0" fmla="*/ 0 w 5974275"/>
              <a:gd name="connsiteY0" fmla="*/ 11 h 4038610"/>
              <a:gd name="connsiteX1" fmla="*/ 3679865 w 5974275"/>
              <a:gd name="connsiteY1" fmla="*/ 950131 h 4038610"/>
              <a:gd name="connsiteX2" fmla="*/ 5974275 w 5974275"/>
              <a:gd name="connsiteY2" fmla="*/ 4038610 h 4038610"/>
              <a:gd name="connsiteX3" fmla="*/ 5277344 w 5974275"/>
              <a:gd name="connsiteY3" fmla="*/ 4024757 h 4038610"/>
              <a:gd name="connsiteX4" fmla="*/ 3319647 w 5974275"/>
              <a:gd name="connsiteY4" fmla="*/ 1480810 h 4038610"/>
              <a:gd name="connsiteX5" fmla="*/ 38841 w 5974275"/>
              <a:gd name="connsiteY5" fmla="*/ 602684 h 4038610"/>
              <a:gd name="connsiteX6" fmla="*/ 0 w 5974275"/>
              <a:gd name="connsiteY6" fmla="*/ 11 h 4038610"/>
              <a:gd name="connsiteX0" fmla="*/ 0 w 5974275"/>
              <a:gd name="connsiteY0" fmla="*/ 11 h 4038610"/>
              <a:gd name="connsiteX1" fmla="*/ 3679865 w 5974275"/>
              <a:gd name="connsiteY1" fmla="*/ 950131 h 4038610"/>
              <a:gd name="connsiteX2" fmla="*/ 5974275 w 5974275"/>
              <a:gd name="connsiteY2" fmla="*/ 4038610 h 4038610"/>
              <a:gd name="connsiteX3" fmla="*/ 5277344 w 5974275"/>
              <a:gd name="connsiteY3" fmla="*/ 4024757 h 4038610"/>
              <a:gd name="connsiteX4" fmla="*/ 3319647 w 5974275"/>
              <a:gd name="connsiteY4" fmla="*/ 1480810 h 4038610"/>
              <a:gd name="connsiteX5" fmla="*/ 38841 w 5974275"/>
              <a:gd name="connsiteY5" fmla="*/ 602684 h 4038610"/>
              <a:gd name="connsiteX6" fmla="*/ 0 w 5974275"/>
              <a:gd name="connsiteY6" fmla="*/ 11 h 4038610"/>
              <a:gd name="connsiteX0" fmla="*/ 0 w 5974275"/>
              <a:gd name="connsiteY0" fmla="*/ 11 h 4038610"/>
              <a:gd name="connsiteX1" fmla="*/ 3679865 w 5974275"/>
              <a:gd name="connsiteY1" fmla="*/ 950131 h 4038610"/>
              <a:gd name="connsiteX2" fmla="*/ 5974275 w 5974275"/>
              <a:gd name="connsiteY2" fmla="*/ 4038610 h 4038610"/>
              <a:gd name="connsiteX3" fmla="*/ 5277344 w 5974275"/>
              <a:gd name="connsiteY3" fmla="*/ 4024757 h 4038610"/>
              <a:gd name="connsiteX4" fmla="*/ 3339526 w 5974275"/>
              <a:gd name="connsiteY4" fmla="*/ 1466612 h 4038610"/>
              <a:gd name="connsiteX5" fmla="*/ 38841 w 5974275"/>
              <a:gd name="connsiteY5" fmla="*/ 602684 h 4038610"/>
              <a:gd name="connsiteX6" fmla="*/ 0 w 5974275"/>
              <a:gd name="connsiteY6" fmla="*/ 11 h 4038610"/>
              <a:gd name="connsiteX0" fmla="*/ 0 w 5974275"/>
              <a:gd name="connsiteY0" fmla="*/ 11 h 4038610"/>
              <a:gd name="connsiteX1" fmla="*/ 3679865 w 5974275"/>
              <a:gd name="connsiteY1" fmla="*/ 950131 h 4038610"/>
              <a:gd name="connsiteX2" fmla="*/ 5974275 w 5974275"/>
              <a:gd name="connsiteY2" fmla="*/ 4038610 h 4038610"/>
              <a:gd name="connsiteX3" fmla="*/ 5277344 w 5974275"/>
              <a:gd name="connsiteY3" fmla="*/ 4024757 h 4038610"/>
              <a:gd name="connsiteX4" fmla="*/ 3339526 w 5974275"/>
              <a:gd name="connsiteY4" fmla="*/ 1466612 h 4038610"/>
              <a:gd name="connsiteX5" fmla="*/ 38841 w 5974275"/>
              <a:gd name="connsiteY5" fmla="*/ 602684 h 4038610"/>
              <a:gd name="connsiteX6" fmla="*/ 0 w 5974275"/>
              <a:gd name="connsiteY6" fmla="*/ 11 h 4038610"/>
              <a:gd name="connsiteX0" fmla="*/ 0 w 5974275"/>
              <a:gd name="connsiteY0" fmla="*/ 11 h 4038610"/>
              <a:gd name="connsiteX1" fmla="*/ 3679865 w 5974275"/>
              <a:gd name="connsiteY1" fmla="*/ 950131 h 4038610"/>
              <a:gd name="connsiteX2" fmla="*/ 5974275 w 5974275"/>
              <a:gd name="connsiteY2" fmla="*/ 4038610 h 4038610"/>
              <a:gd name="connsiteX3" fmla="*/ 5277344 w 5974275"/>
              <a:gd name="connsiteY3" fmla="*/ 4024757 h 4038610"/>
              <a:gd name="connsiteX4" fmla="*/ 3339526 w 5974275"/>
              <a:gd name="connsiteY4" fmla="*/ 1466612 h 4038610"/>
              <a:gd name="connsiteX5" fmla="*/ 38841 w 5974275"/>
              <a:gd name="connsiteY5" fmla="*/ 602684 h 4038610"/>
              <a:gd name="connsiteX6" fmla="*/ 0 w 5974275"/>
              <a:gd name="connsiteY6" fmla="*/ 11 h 4038610"/>
              <a:gd name="connsiteX0" fmla="*/ 0 w 5974275"/>
              <a:gd name="connsiteY0" fmla="*/ 90 h 4038689"/>
              <a:gd name="connsiteX1" fmla="*/ 3902502 w 5974275"/>
              <a:gd name="connsiteY1" fmla="*/ 695768 h 4038689"/>
              <a:gd name="connsiteX2" fmla="*/ 5974275 w 5974275"/>
              <a:gd name="connsiteY2" fmla="*/ 4038689 h 4038689"/>
              <a:gd name="connsiteX3" fmla="*/ 5277344 w 5974275"/>
              <a:gd name="connsiteY3" fmla="*/ 4024836 h 4038689"/>
              <a:gd name="connsiteX4" fmla="*/ 3339526 w 5974275"/>
              <a:gd name="connsiteY4" fmla="*/ 1466691 h 4038689"/>
              <a:gd name="connsiteX5" fmla="*/ 38841 w 5974275"/>
              <a:gd name="connsiteY5" fmla="*/ 602763 h 4038689"/>
              <a:gd name="connsiteX6" fmla="*/ 0 w 5974275"/>
              <a:gd name="connsiteY6" fmla="*/ 90 h 4038689"/>
              <a:gd name="connsiteX0" fmla="*/ 24769 w 5935434"/>
              <a:gd name="connsiteY0" fmla="*/ 21 h 4165841"/>
              <a:gd name="connsiteX1" fmla="*/ 3863661 w 5935434"/>
              <a:gd name="connsiteY1" fmla="*/ 822920 h 4165841"/>
              <a:gd name="connsiteX2" fmla="*/ 5935434 w 5935434"/>
              <a:gd name="connsiteY2" fmla="*/ 4165841 h 4165841"/>
              <a:gd name="connsiteX3" fmla="*/ 5238503 w 5935434"/>
              <a:gd name="connsiteY3" fmla="*/ 4151988 h 4165841"/>
              <a:gd name="connsiteX4" fmla="*/ 3300685 w 5935434"/>
              <a:gd name="connsiteY4" fmla="*/ 1593843 h 4165841"/>
              <a:gd name="connsiteX5" fmla="*/ 0 w 5935434"/>
              <a:gd name="connsiteY5" fmla="*/ 729915 h 4165841"/>
              <a:gd name="connsiteX6" fmla="*/ 24769 w 5935434"/>
              <a:gd name="connsiteY6" fmla="*/ 21 h 4165841"/>
              <a:gd name="connsiteX0" fmla="*/ 24769 w 5935434"/>
              <a:gd name="connsiteY0" fmla="*/ 21 h 4165841"/>
              <a:gd name="connsiteX1" fmla="*/ 3863661 w 5935434"/>
              <a:gd name="connsiteY1" fmla="*/ 822920 h 4165841"/>
              <a:gd name="connsiteX2" fmla="*/ 5935434 w 5935434"/>
              <a:gd name="connsiteY2" fmla="*/ 4165841 h 4165841"/>
              <a:gd name="connsiteX3" fmla="*/ 5238503 w 5935434"/>
              <a:gd name="connsiteY3" fmla="*/ 4151988 h 4165841"/>
              <a:gd name="connsiteX4" fmla="*/ 3443808 w 5935434"/>
              <a:gd name="connsiteY4" fmla="*/ 1410963 h 4165841"/>
              <a:gd name="connsiteX5" fmla="*/ 0 w 5935434"/>
              <a:gd name="connsiteY5" fmla="*/ 729915 h 4165841"/>
              <a:gd name="connsiteX6" fmla="*/ 24769 w 5935434"/>
              <a:gd name="connsiteY6" fmla="*/ 21 h 4165841"/>
              <a:gd name="connsiteX0" fmla="*/ 915 w 5911580"/>
              <a:gd name="connsiteY0" fmla="*/ 21 h 4165841"/>
              <a:gd name="connsiteX1" fmla="*/ 3839807 w 5911580"/>
              <a:gd name="connsiteY1" fmla="*/ 822920 h 4165841"/>
              <a:gd name="connsiteX2" fmla="*/ 5911580 w 5911580"/>
              <a:gd name="connsiteY2" fmla="*/ 4165841 h 4165841"/>
              <a:gd name="connsiteX3" fmla="*/ 5214649 w 5911580"/>
              <a:gd name="connsiteY3" fmla="*/ 4151988 h 4165841"/>
              <a:gd name="connsiteX4" fmla="*/ 3419954 w 5911580"/>
              <a:gd name="connsiteY4" fmla="*/ 1410963 h 4165841"/>
              <a:gd name="connsiteX5" fmla="*/ 0 w 5911580"/>
              <a:gd name="connsiteY5" fmla="*/ 650402 h 4165841"/>
              <a:gd name="connsiteX6" fmla="*/ 915 w 5911580"/>
              <a:gd name="connsiteY6" fmla="*/ 21 h 4165841"/>
              <a:gd name="connsiteX0" fmla="*/ 915 w 5911580"/>
              <a:gd name="connsiteY0" fmla="*/ 21 h 4165841"/>
              <a:gd name="connsiteX1" fmla="*/ 3839807 w 5911580"/>
              <a:gd name="connsiteY1" fmla="*/ 822920 h 4165841"/>
              <a:gd name="connsiteX2" fmla="*/ 5911580 w 5911580"/>
              <a:gd name="connsiteY2" fmla="*/ 4165841 h 4165841"/>
              <a:gd name="connsiteX3" fmla="*/ 5214649 w 5911580"/>
              <a:gd name="connsiteY3" fmla="*/ 4151988 h 4165841"/>
              <a:gd name="connsiteX4" fmla="*/ 3221171 w 5911580"/>
              <a:gd name="connsiteY4" fmla="*/ 1291694 h 4165841"/>
              <a:gd name="connsiteX5" fmla="*/ 0 w 5911580"/>
              <a:gd name="connsiteY5" fmla="*/ 650402 h 4165841"/>
              <a:gd name="connsiteX6" fmla="*/ 915 w 5911580"/>
              <a:gd name="connsiteY6" fmla="*/ 21 h 4165841"/>
              <a:gd name="connsiteX0" fmla="*/ 915 w 5911580"/>
              <a:gd name="connsiteY0" fmla="*/ 21 h 4165841"/>
              <a:gd name="connsiteX1" fmla="*/ 3839807 w 5911580"/>
              <a:gd name="connsiteY1" fmla="*/ 822920 h 4165841"/>
              <a:gd name="connsiteX2" fmla="*/ 5911580 w 5911580"/>
              <a:gd name="connsiteY2" fmla="*/ 4165841 h 4165841"/>
              <a:gd name="connsiteX3" fmla="*/ 5214649 w 5911580"/>
              <a:gd name="connsiteY3" fmla="*/ 4151988 h 4165841"/>
              <a:gd name="connsiteX4" fmla="*/ 3221171 w 5911580"/>
              <a:gd name="connsiteY4" fmla="*/ 1291694 h 4165841"/>
              <a:gd name="connsiteX5" fmla="*/ 0 w 5911580"/>
              <a:gd name="connsiteY5" fmla="*/ 650402 h 4165841"/>
              <a:gd name="connsiteX6" fmla="*/ 915 w 5911580"/>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13734 w 5910665"/>
              <a:gd name="connsiteY3" fmla="*/ 4151988 h 4165841"/>
              <a:gd name="connsiteX4" fmla="*/ 3220256 w 5910665"/>
              <a:gd name="connsiteY4" fmla="*/ 1291694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13734 w 5910665"/>
              <a:gd name="connsiteY3" fmla="*/ 4151988 h 4165841"/>
              <a:gd name="connsiteX4" fmla="*/ 3269952 w 5910665"/>
              <a:gd name="connsiteY4" fmla="*/ 1281755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13734 w 5910665"/>
              <a:gd name="connsiteY3" fmla="*/ 4151988 h 4165841"/>
              <a:gd name="connsiteX4" fmla="*/ 3269952 w 5910665"/>
              <a:gd name="connsiteY4" fmla="*/ 1281755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173978 w 5910665"/>
              <a:gd name="connsiteY3" fmla="*/ 4142049 h 4165841"/>
              <a:gd name="connsiteX4" fmla="*/ 3269952 w 5910665"/>
              <a:gd name="connsiteY4" fmla="*/ 1281755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173978 w 5910665"/>
              <a:gd name="connsiteY3" fmla="*/ 4142049 h 4165841"/>
              <a:gd name="connsiteX4" fmla="*/ 3269952 w 5910665"/>
              <a:gd name="connsiteY4" fmla="*/ 1281755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23673 w 5910665"/>
              <a:gd name="connsiteY3" fmla="*/ 4142049 h 4165841"/>
              <a:gd name="connsiteX4" fmla="*/ 3269952 w 5910665"/>
              <a:gd name="connsiteY4" fmla="*/ 1281755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23673 w 5910665"/>
              <a:gd name="connsiteY3" fmla="*/ 4142049 h 4165841"/>
              <a:gd name="connsiteX4" fmla="*/ 3269952 w 5910665"/>
              <a:gd name="connsiteY4" fmla="*/ 1281755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269952 w 5910665"/>
              <a:gd name="connsiteY4" fmla="*/ 1281755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269952 w 5910665"/>
              <a:gd name="connsiteY4" fmla="*/ 1281755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458796 w 5910665"/>
              <a:gd name="connsiteY4" fmla="*/ 1475568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299770 w 5910665"/>
              <a:gd name="connsiteY4" fmla="*/ 1336420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329588 w 5910665"/>
              <a:gd name="connsiteY4" fmla="*/ 1276786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329588 w 5910665"/>
              <a:gd name="connsiteY4" fmla="*/ 1276786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329588 w 5910665"/>
              <a:gd name="connsiteY4" fmla="*/ 1276786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329588 w 5910665"/>
              <a:gd name="connsiteY4" fmla="*/ 1276786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450238 w 5910665"/>
              <a:gd name="connsiteY4" fmla="*/ 1321236 h 4165841"/>
              <a:gd name="connsiteX5" fmla="*/ 9024 w 5910665"/>
              <a:gd name="connsiteY5" fmla="*/ 5857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450238 w 5910665"/>
              <a:gd name="connsiteY4" fmla="*/ 1321236 h 4165841"/>
              <a:gd name="connsiteX5" fmla="*/ 9024 w 5910665"/>
              <a:gd name="connsiteY5" fmla="*/ 5603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450238 w 5910665"/>
              <a:gd name="connsiteY4" fmla="*/ 1321236 h 4165841"/>
              <a:gd name="connsiteX5" fmla="*/ 9024 w 5910665"/>
              <a:gd name="connsiteY5" fmla="*/ 560398 h 4165841"/>
              <a:gd name="connsiteX6" fmla="*/ 0 w 5910665"/>
              <a:gd name="connsiteY6" fmla="*/ 21 h 4165841"/>
              <a:gd name="connsiteX0" fmla="*/ 0 w 5910665"/>
              <a:gd name="connsiteY0" fmla="*/ 21 h 4165841"/>
              <a:gd name="connsiteX1" fmla="*/ 3838892 w 5910665"/>
              <a:gd name="connsiteY1" fmla="*/ 822920 h 4165841"/>
              <a:gd name="connsiteX2" fmla="*/ 5910665 w 5910665"/>
              <a:gd name="connsiteY2" fmla="*/ 4165841 h 4165841"/>
              <a:gd name="connsiteX3" fmla="*/ 5253491 w 5910665"/>
              <a:gd name="connsiteY3" fmla="*/ 4156958 h 4165841"/>
              <a:gd name="connsiteX4" fmla="*/ 3450238 w 5910665"/>
              <a:gd name="connsiteY4" fmla="*/ 1321236 h 4165841"/>
              <a:gd name="connsiteX5" fmla="*/ 9024 w 5910665"/>
              <a:gd name="connsiteY5" fmla="*/ 560398 h 4165841"/>
              <a:gd name="connsiteX6" fmla="*/ 0 w 5910665"/>
              <a:gd name="connsiteY6" fmla="*/ 21 h 4165841"/>
              <a:gd name="connsiteX0" fmla="*/ 0 w 5910665"/>
              <a:gd name="connsiteY0" fmla="*/ 17 h 4165837"/>
              <a:gd name="connsiteX1" fmla="*/ 3838892 w 5910665"/>
              <a:gd name="connsiteY1" fmla="*/ 822916 h 4165837"/>
              <a:gd name="connsiteX2" fmla="*/ 5910665 w 5910665"/>
              <a:gd name="connsiteY2" fmla="*/ 4165837 h 4165837"/>
              <a:gd name="connsiteX3" fmla="*/ 5253491 w 5910665"/>
              <a:gd name="connsiteY3" fmla="*/ 4156954 h 4165837"/>
              <a:gd name="connsiteX4" fmla="*/ 3450238 w 5910665"/>
              <a:gd name="connsiteY4" fmla="*/ 1321232 h 4165837"/>
              <a:gd name="connsiteX5" fmla="*/ 9024 w 5910665"/>
              <a:gd name="connsiteY5" fmla="*/ 560394 h 4165837"/>
              <a:gd name="connsiteX6" fmla="*/ 0 w 5910665"/>
              <a:gd name="connsiteY6" fmla="*/ 17 h 4165837"/>
              <a:gd name="connsiteX0" fmla="*/ 0 w 5910665"/>
              <a:gd name="connsiteY0" fmla="*/ 17 h 4165837"/>
              <a:gd name="connsiteX1" fmla="*/ 3838892 w 5910665"/>
              <a:gd name="connsiteY1" fmla="*/ 822916 h 4165837"/>
              <a:gd name="connsiteX2" fmla="*/ 5910665 w 5910665"/>
              <a:gd name="connsiteY2" fmla="*/ 4165837 h 4165837"/>
              <a:gd name="connsiteX3" fmla="*/ 5253491 w 5910665"/>
              <a:gd name="connsiteY3" fmla="*/ 4156954 h 4165837"/>
              <a:gd name="connsiteX4" fmla="*/ 3450238 w 5910665"/>
              <a:gd name="connsiteY4" fmla="*/ 1321232 h 4165837"/>
              <a:gd name="connsiteX5" fmla="*/ 9024 w 5910665"/>
              <a:gd name="connsiteY5" fmla="*/ 560394 h 4165837"/>
              <a:gd name="connsiteX6" fmla="*/ 0 w 5910665"/>
              <a:gd name="connsiteY6" fmla="*/ 17 h 4165837"/>
              <a:gd name="connsiteX0" fmla="*/ 0 w 5910665"/>
              <a:gd name="connsiteY0" fmla="*/ 17 h 4165837"/>
              <a:gd name="connsiteX1" fmla="*/ 3838892 w 5910665"/>
              <a:gd name="connsiteY1" fmla="*/ 822916 h 4165837"/>
              <a:gd name="connsiteX2" fmla="*/ 5910665 w 5910665"/>
              <a:gd name="connsiteY2" fmla="*/ 4165837 h 4165837"/>
              <a:gd name="connsiteX3" fmla="*/ 5253491 w 5910665"/>
              <a:gd name="connsiteY3" fmla="*/ 4156954 h 4165837"/>
              <a:gd name="connsiteX4" fmla="*/ 3450238 w 5910665"/>
              <a:gd name="connsiteY4" fmla="*/ 1321232 h 4165837"/>
              <a:gd name="connsiteX5" fmla="*/ 9024 w 5910665"/>
              <a:gd name="connsiteY5" fmla="*/ 560394 h 4165837"/>
              <a:gd name="connsiteX6" fmla="*/ 0 w 5910665"/>
              <a:gd name="connsiteY6" fmla="*/ 17 h 4165837"/>
              <a:gd name="connsiteX0" fmla="*/ 0 w 5910665"/>
              <a:gd name="connsiteY0" fmla="*/ 17 h 4165837"/>
              <a:gd name="connsiteX1" fmla="*/ 3838892 w 5910665"/>
              <a:gd name="connsiteY1" fmla="*/ 822916 h 4165837"/>
              <a:gd name="connsiteX2" fmla="*/ 5910665 w 5910665"/>
              <a:gd name="connsiteY2" fmla="*/ 4165837 h 4165837"/>
              <a:gd name="connsiteX3" fmla="*/ 5226746 w 5910665"/>
              <a:gd name="connsiteY3" fmla="*/ 4150664 h 4165837"/>
              <a:gd name="connsiteX4" fmla="*/ 3450238 w 5910665"/>
              <a:gd name="connsiteY4" fmla="*/ 1321232 h 4165837"/>
              <a:gd name="connsiteX5" fmla="*/ 9024 w 5910665"/>
              <a:gd name="connsiteY5" fmla="*/ 560394 h 4165837"/>
              <a:gd name="connsiteX6" fmla="*/ 0 w 5910665"/>
              <a:gd name="connsiteY6" fmla="*/ 17 h 4165837"/>
              <a:gd name="connsiteX0" fmla="*/ 0 w 5910665"/>
              <a:gd name="connsiteY0" fmla="*/ 17 h 4165837"/>
              <a:gd name="connsiteX1" fmla="*/ 3838892 w 5910665"/>
              <a:gd name="connsiteY1" fmla="*/ 822916 h 4165837"/>
              <a:gd name="connsiteX2" fmla="*/ 5910665 w 5910665"/>
              <a:gd name="connsiteY2" fmla="*/ 4165837 h 4165837"/>
              <a:gd name="connsiteX3" fmla="*/ 5229264 w 5910665"/>
              <a:gd name="connsiteY3" fmla="*/ 4160139 h 4165837"/>
              <a:gd name="connsiteX4" fmla="*/ 3450238 w 5910665"/>
              <a:gd name="connsiteY4" fmla="*/ 1321232 h 4165837"/>
              <a:gd name="connsiteX5" fmla="*/ 9024 w 5910665"/>
              <a:gd name="connsiteY5" fmla="*/ 560394 h 4165837"/>
              <a:gd name="connsiteX6" fmla="*/ 0 w 5910665"/>
              <a:gd name="connsiteY6" fmla="*/ 17 h 4165837"/>
              <a:gd name="connsiteX0" fmla="*/ 0 w 5910665"/>
              <a:gd name="connsiteY0" fmla="*/ 17 h 4167245"/>
              <a:gd name="connsiteX1" fmla="*/ 3838892 w 5910665"/>
              <a:gd name="connsiteY1" fmla="*/ 822916 h 4167245"/>
              <a:gd name="connsiteX2" fmla="*/ 5910665 w 5910665"/>
              <a:gd name="connsiteY2" fmla="*/ 4165837 h 4167245"/>
              <a:gd name="connsiteX3" fmla="*/ 5239336 w 5910665"/>
              <a:gd name="connsiteY3" fmla="*/ 4167245 h 4167245"/>
              <a:gd name="connsiteX4" fmla="*/ 3450238 w 5910665"/>
              <a:gd name="connsiteY4" fmla="*/ 1321232 h 4167245"/>
              <a:gd name="connsiteX5" fmla="*/ 9024 w 5910665"/>
              <a:gd name="connsiteY5" fmla="*/ 560394 h 4167245"/>
              <a:gd name="connsiteX6" fmla="*/ 0 w 5910665"/>
              <a:gd name="connsiteY6" fmla="*/ 17 h 4167245"/>
              <a:gd name="connsiteX0" fmla="*/ 0 w 5910665"/>
              <a:gd name="connsiteY0" fmla="*/ 17 h 4167245"/>
              <a:gd name="connsiteX1" fmla="*/ 3838892 w 5910665"/>
              <a:gd name="connsiteY1" fmla="*/ 822916 h 4167245"/>
              <a:gd name="connsiteX2" fmla="*/ 5910665 w 5910665"/>
              <a:gd name="connsiteY2" fmla="*/ 4165837 h 4167245"/>
              <a:gd name="connsiteX3" fmla="*/ 5239336 w 5910665"/>
              <a:gd name="connsiteY3" fmla="*/ 4167245 h 4167245"/>
              <a:gd name="connsiteX4" fmla="*/ 3450238 w 5910665"/>
              <a:gd name="connsiteY4" fmla="*/ 1321232 h 4167245"/>
              <a:gd name="connsiteX5" fmla="*/ 390943 w 5910665"/>
              <a:gd name="connsiteY5" fmla="*/ 612789 h 4167245"/>
              <a:gd name="connsiteX6" fmla="*/ 0 w 5910665"/>
              <a:gd name="connsiteY6" fmla="*/ 17 h 4167245"/>
              <a:gd name="connsiteX0" fmla="*/ 38716 w 5519722"/>
              <a:gd name="connsiteY0" fmla="*/ 35 h 4107383"/>
              <a:gd name="connsiteX1" fmla="*/ 3447949 w 5519722"/>
              <a:gd name="connsiteY1" fmla="*/ 763054 h 4107383"/>
              <a:gd name="connsiteX2" fmla="*/ 5519722 w 5519722"/>
              <a:gd name="connsiteY2" fmla="*/ 4105975 h 4107383"/>
              <a:gd name="connsiteX3" fmla="*/ 4848393 w 5519722"/>
              <a:gd name="connsiteY3" fmla="*/ 4107383 h 4107383"/>
              <a:gd name="connsiteX4" fmla="*/ 3059295 w 5519722"/>
              <a:gd name="connsiteY4" fmla="*/ 1261370 h 4107383"/>
              <a:gd name="connsiteX5" fmla="*/ 0 w 5519722"/>
              <a:gd name="connsiteY5" fmla="*/ 552927 h 4107383"/>
              <a:gd name="connsiteX6" fmla="*/ 38716 w 5519722"/>
              <a:gd name="connsiteY6" fmla="*/ 35 h 4107383"/>
              <a:gd name="connsiteX0" fmla="*/ 38716 w 5519722"/>
              <a:gd name="connsiteY0" fmla="*/ 31 h 4107379"/>
              <a:gd name="connsiteX1" fmla="*/ 3459685 w 5519722"/>
              <a:gd name="connsiteY1" fmla="*/ 774090 h 4107379"/>
              <a:gd name="connsiteX2" fmla="*/ 5519722 w 5519722"/>
              <a:gd name="connsiteY2" fmla="*/ 4105971 h 4107379"/>
              <a:gd name="connsiteX3" fmla="*/ 4848393 w 5519722"/>
              <a:gd name="connsiteY3" fmla="*/ 4107379 h 4107379"/>
              <a:gd name="connsiteX4" fmla="*/ 3059295 w 5519722"/>
              <a:gd name="connsiteY4" fmla="*/ 1261366 h 4107379"/>
              <a:gd name="connsiteX5" fmla="*/ 0 w 5519722"/>
              <a:gd name="connsiteY5" fmla="*/ 552923 h 4107379"/>
              <a:gd name="connsiteX6" fmla="*/ 38716 w 5519722"/>
              <a:gd name="connsiteY6" fmla="*/ 31 h 4107379"/>
              <a:gd name="connsiteX0" fmla="*/ 38716 w 5519722"/>
              <a:gd name="connsiteY0" fmla="*/ 10 h 4107358"/>
              <a:gd name="connsiteX1" fmla="*/ 3638555 w 5519722"/>
              <a:gd name="connsiteY1" fmla="*/ 977151 h 4107358"/>
              <a:gd name="connsiteX2" fmla="*/ 5519722 w 5519722"/>
              <a:gd name="connsiteY2" fmla="*/ 4105950 h 4107358"/>
              <a:gd name="connsiteX3" fmla="*/ 4848393 w 5519722"/>
              <a:gd name="connsiteY3" fmla="*/ 4107358 h 4107358"/>
              <a:gd name="connsiteX4" fmla="*/ 3059295 w 5519722"/>
              <a:gd name="connsiteY4" fmla="*/ 1261345 h 4107358"/>
              <a:gd name="connsiteX5" fmla="*/ 0 w 5519722"/>
              <a:gd name="connsiteY5" fmla="*/ 552902 h 4107358"/>
              <a:gd name="connsiteX6" fmla="*/ 38716 w 5519722"/>
              <a:gd name="connsiteY6" fmla="*/ 10 h 4107358"/>
              <a:gd name="connsiteX0" fmla="*/ 38716 w 5519722"/>
              <a:gd name="connsiteY0" fmla="*/ 12 h 4107360"/>
              <a:gd name="connsiteX1" fmla="*/ 3638555 w 5519722"/>
              <a:gd name="connsiteY1" fmla="*/ 977153 h 4107360"/>
              <a:gd name="connsiteX2" fmla="*/ 5519722 w 5519722"/>
              <a:gd name="connsiteY2" fmla="*/ 4105952 h 4107360"/>
              <a:gd name="connsiteX3" fmla="*/ 4848393 w 5519722"/>
              <a:gd name="connsiteY3" fmla="*/ 4107360 h 4107360"/>
              <a:gd name="connsiteX4" fmla="*/ 3059295 w 5519722"/>
              <a:gd name="connsiteY4" fmla="*/ 1261347 h 4107360"/>
              <a:gd name="connsiteX5" fmla="*/ 0 w 5519722"/>
              <a:gd name="connsiteY5" fmla="*/ 552904 h 4107360"/>
              <a:gd name="connsiteX6" fmla="*/ 38716 w 5519722"/>
              <a:gd name="connsiteY6" fmla="*/ 12 h 4107360"/>
              <a:gd name="connsiteX0" fmla="*/ 38716 w 5519722"/>
              <a:gd name="connsiteY0" fmla="*/ 12 h 4107360"/>
              <a:gd name="connsiteX1" fmla="*/ 3638555 w 5519722"/>
              <a:gd name="connsiteY1" fmla="*/ 977153 h 4107360"/>
              <a:gd name="connsiteX2" fmla="*/ 5519722 w 5519722"/>
              <a:gd name="connsiteY2" fmla="*/ 4105952 h 4107360"/>
              <a:gd name="connsiteX3" fmla="*/ 4848393 w 5519722"/>
              <a:gd name="connsiteY3" fmla="*/ 4107360 h 4107360"/>
              <a:gd name="connsiteX4" fmla="*/ 3059295 w 5519722"/>
              <a:gd name="connsiteY4" fmla="*/ 1261347 h 4107360"/>
              <a:gd name="connsiteX5" fmla="*/ 0 w 5519722"/>
              <a:gd name="connsiteY5" fmla="*/ 552904 h 4107360"/>
              <a:gd name="connsiteX6" fmla="*/ 38716 w 5519722"/>
              <a:gd name="connsiteY6" fmla="*/ 12 h 4107360"/>
              <a:gd name="connsiteX0" fmla="*/ 38716 w 5519722"/>
              <a:gd name="connsiteY0" fmla="*/ 12 h 4107360"/>
              <a:gd name="connsiteX1" fmla="*/ 3638555 w 5519722"/>
              <a:gd name="connsiteY1" fmla="*/ 977153 h 4107360"/>
              <a:gd name="connsiteX2" fmla="*/ 5519722 w 5519722"/>
              <a:gd name="connsiteY2" fmla="*/ 4105952 h 4107360"/>
              <a:gd name="connsiteX3" fmla="*/ 4848393 w 5519722"/>
              <a:gd name="connsiteY3" fmla="*/ 4107360 h 4107360"/>
              <a:gd name="connsiteX4" fmla="*/ 3059295 w 5519722"/>
              <a:gd name="connsiteY4" fmla="*/ 1261347 h 4107360"/>
              <a:gd name="connsiteX5" fmla="*/ 0 w 5519722"/>
              <a:gd name="connsiteY5" fmla="*/ 552904 h 4107360"/>
              <a:gd name="connsiteX6" fmla="*/ 38716 w 5519722"/>
              <a:gd name="connsiteY6" fmla="*/ 12 h 4107360"/>
              <a:gd name="connsiteX0" fmla="*/ 38716 w 5519722"/>
              <a:gd name="connsiteY0" fmla="*/ 12 h 4107360"/>
              <a:gd name="connsiteX1" fmla="*/ 3638555 w 5519722"/>
              <a:gd name="connsiteY1" fmla="*/ 977153 h 4107360"/>
              <a:gd name="connsiteX2" fmla="*/ 5519722 w 5519722"/>
              <a:gd name="connsiteY2" fmla="*/ 4105952 h 4107360"/>
              <a:gd name="connsiteX3" fmla="*/ 4848393 w 5519722"/>
              <a:gd name="connsiteY3" fmla="*/ 4107360 h 4107360"/>
              <a:gd name="connsiteX4" fmla="*/ 3059295 w 5519722"/>
              <a:gd name="connsiteY4" fmla="*/ 1261347 h 4107360"/>
              <a:gd name="connsiteX5" fmla="*/ 0 w 5519722"/>
              <a:gd name="connsiteY5" fmla="*/ 552904 h 4107360"/>
              <a:gd name="connsiteX6" fmla="*/ 38716 w 5519722"/>
              <a:gd name="connsiteY6" fmla="*/ 12 h 4107360"/>
              <a:gd name="connsiteX0" fmla="*/ 38716 w 5519722"/>
              <a:gd name="connsiteY0" fmla="*/ 12 h 4107360"/>
              <a:gd name="connsiteX1" fmla="*/ 3638555 w 5519722"/>
              <a:gd name="connsiteY1" fmla="*/ 977153 h 4107360"/>
              <a:gd name="connsiteX2" fmla="*/ 5519722 w 5519722"/>
              <a:gd name="connsiteY2" fmla="*/ 4105952 h 4107360"/>
              <a:gd name="connsiteX3" fmla="*/ 4848393 w 5519722"/>
              <a:gd name="connsiteY3" fmla="*/ 4107360 h 4107360"/>
              <a:gd name="connsiteX4" fmla="*/ 3059295 w 5519722"/>
              <a:gd name="connsiteY4" fmla="*/ 1261347 h 4107360"/>
              <a:gd name="connsiteX5" fmla="*/ 0 w 5519722"/>
              <a:gd name="connsiteY5" fmla="*/ 552904 h 4107360"/>
              <a:gd name="connsiteX6" fmla="*/ 38716 w 5519722"/>
              <a:gd name="connsiteY6" fmla="*/ 12 h 4107360"/>
              <a:gd name="connsiteX0" fmla="*/ 38716 w 5519722"/>
              <a:gd name="connsiteY0" fmla="*/ 12 h 4107360"/>
              <a:gd name="connsiteX1" fmla="*/ 3638555 w 5519722"/>
              <a:gd name="connsiteY1" fmla="*/ 977153 h 4107360"/>
              <a:gd name="connsiteX2" fmla="*/ 5519722 w 5519722"/>
              <a:gd name="connsiteY2" fmla="*/ 4105952 h 4107360"/>
              <a:gd name="connsiteX3" fmla="*/ 4848393 w 5519722"/>
              <a:gd name="connsiteY3" fmla="*/ 4107360 h 4107360"/>
              <a:gd name="connsiteX4" fmla="*/ 3076247 w 5519722"/>
              <a:gd name="connsiteY4" fmla="*/ 1250307 h 4107360"/>
              <a:gd name="connsiteX5" fmla="*/ 0 w 5519722"/>
              <a:gd name="connsiteY5" fmla="*/ 552904 h 4107360"/>
              <a:gd name="connsiteX6" fmla="*/ 38716 w 5519722"/>
              <a:gd name="connsiteY6" fmla="*/ 12 h 4107360"/>
              <a:gd name="connsiteX0" fmla="*/ 38716 w 5519722"/>
              <a:gd name="connsiteY0" fmla="*/ 12 h 4107360"/>
              <a:gd name="connsiteX1" fmla="*/ 3638555 w 5519722"/>
              <a:gd name="connsiteY1" fmla="*/ 977153 h 4107360"/>
              <a:gd name="connsiteX2" fmla="*/ 5519722 w 5519722"/>
              <a:gd name="connsiteY2" fmla="*/ 4105952 h 4107360"/>
              <a:gd name="connsiteX3" fmla="*/ 4848393 w 5519722"/>
              <a:gd name="connsiteY3" fmla="*/ 4107360 h 4107360"/>
              <a:gd name="connsiteX4" fmla="*/ 3076247 w 5519722"/>
              <a:gd name="connsiteY4" fmla="*/ 1250307 h 4107360"/>
              <a:gd name="connsiteX5" fmla="*/ 0 w 5519722"/>
              <a:gd name="connsiteY5" fmla="*/ 552904 h 4107360"/>
              <a:gd name="connsiteX6" fmla="*/ 38716 w 5519722"/>
              <a:gd name="connsiteY6" fmla="*/ 12 h 410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19722" h="4107360">
                <a:moveTo>
                  <a:pt x="38716" y="12"/>
                </a:moveTo>
                <a:cubicBezTo>
                  <a:pt x="953115" y="-1965"/>
                  <a:pt x="2799068" y="229004"/>
                  <a:pt x="3638555" y="977153"/>
                </a:cubicBezTo>
                <a:cubicBezTo>
                  <a:pt x="4478042" y="1725302"/>
                  <a:pt x="5519722" y="2990462"/>
                  <a:pt x="5519722" y="4105952"/>
                </a:cubicBezTo>
                <a:lnTo>
                  <a:pt x="4848393" y="4107360"/>
                </a:lnTo>
                <a:cubicBezTo>
                  <a:pt x="4789287" y="3423343"/>
                  <a:pt x="3789852" y="1826429"/>
                  <a:pt x="3076247" y="1250307"/>
                </a:cubicBezTo>
                <a:cubicBezTo>
                  <a:pt x="2613176" y="825650"/>
                  <a:pt x="568036" y="542483"/>
                  <a:pt x="0" y="552904"/>
                </a:cubicBezTo>
                <a:lnTo>
                  <a:pt x="38716" y="12"/>
                </a:lnTo>
                <a:close/>
              </a:path>
            </a:pathLst>
          </a:custGeom>
          <a:gradFill>
            <a:gsLst>
              <a:gs pos="32000">
                <a:srgbClr val="FFFF00"/>
              </a:gs>
              <a:gs pos="14000">
                <a:schemeClr val="accent2"/>
              </a:gs>
              <a:gs pos="0">
                <a:srgbClr val="C00000"/>
              </a:gs>
              <a:gs pos="51000">
                <a:srgbClr val="92D050"/>
              </a:gs>
              <a:gs pos="75000">
                <a:schemeClr val="accent6"/>
              </a:gs>
              <a:gs pos="91000">
                <a:schemeClr val="accent1">
                  <a:lumMod val="75000"/>
                </a:schemeClr>
              </a:gs>
            </a:gsLst>
            <a:lin ang="5400000" scaled="1"/>
          </a:gra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pic>
        <p:nvPicPr>
          <p:cNvPr id="1032" name="Picture 8" descr="Cartoon Fire Png | Free download on ClipArtMag">
            <a:extLst>
              <a:ext uri="{FF2B5EF4-FFF2-40B4-BE49-F238E27FC236}">
                <a16:creationId xmlns:a16="http://schemas.microsoft.com/office/drawing/2014/main" id="{14FF4DC5-7930-3843-2C25-0687F5065FC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4200533" y="6334535"/>
            <a:ext cx="67084" cy="6708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Cartoon Fire Png | Free download on ClipArtMag">
            <a:extLst>
              <a:ext uri="{FF2B5EF4-FFF2-40B4-BE49-F238E27FC236}">
                <a16:creationId xmlns:a16="http://schemas.microsoft.com/office/drawing/2014/main" id="{5401D4D9-B5A3-A102-1F63-A64F1B27467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4388414" y="6334535"/>
            <a:ext cx="67084" cy="67084"/>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2C9F81AD-7BD9-334A-316E-98EEF9F8017C}"/>
              </a:ext>
            </a:extLst>
          </p:cNvPr>
          <p:cNvCxnSpPr/>
          <p:nvPr/>
        </p:nvCxnSpPr>
        <p:spPr>
          <a:xfrm>
            <a:off x="7230104" y="1172717"/>
            <a:ext cx="0" cy="5302214"/>
          </a:xfrm>
          <a:prstGeom prst="line">
            <a:avLst/>
          </a:prstGeom>
          <a:ln w="28575"/>
        </p:spPr>
        <p:style>
          <a:lnRef idx="1">
            <a:schemeClr val="dk1"/>
          </a:lnRef>
          <a:fillRef idx="0">
            <a:schemeClr val="dk1"/>
          </a:fillRef>
          <a:effectRef idx="0">
            <a:schemeClr val="dk1"/>
          </a:effectRef>
          <a:fontRef idx="minor">
            <a:schemeClr val="tx1"/>
          </a:fontRef>
        </p:style>
      </p:cxnSp>
      <p:sp>
        <p:nvSpPr>
          <p:cNvPr id="21" name="Arrow: Curved Left 20">
            <a:extLst>
              <a:ext uri="{FF2B5EF4-FFF2-40B4-BE49-F238E27FC236}">
                <a16:creationId xmlns:a16="http://schemas.microsoft.com/office/drawing/2014/main" id="{86AAA106-40B1-0CD0-F769-1580D2F72F68}"/>
              </a:ext>
            </a:extLst>
          </p:cNvPr>
          <p:cNvSpPr/>
          <p:nvPr/>
        </p:nvSpPr>
        <p:spPr>
          <a:xfrm>
            <a:off x="6078686" y="4168298"/>
            <a:ext cx="803543" cy="1051023"/>
          </a:xfrm>
          <a:prstGeom prst="curvedLeft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4" name="Picture 33">
            <a:extLst>
              <a:ext uri="{FF2B5EF4-FFF2-40B4-BE49-F238E27FC236}">
                <a16:creationId xmlns:a16="http://schemas.microsoft.com/office/drawing/2014/main" id="{EC65447E-6BD8-7165-94F5-F7575BC87B52}"/>
              </a:ext>
            </a:extLst>
          </p:cNvPr>
          <p:cNvPicPr>
            <a:picLocks noChangeAspect="1"/>
          </p:cNvPicPr>
          <p:nvPr/>
        </p:nvPicPr>
        <p:blipFill>
          <a:blip r:embed="rId5">
            <a:extLst>
              <a:ext uri="{28A0092B-C50C-407E-A947-70E740481C1C}">
                <a14:useLocalDpi xmlns:a14="http://schemas.microsoft.com/office/drawing/2010/main" val="0"/>
              </a:ext>
            </a:extLst>
          </a:blip>
          <a:srcRect l="72737"/>
          <a:stretch/>
        </p:blipFill>
        <p:spPr>
          <a:xfrm rot="18390569">
            <a:off x="-61422" y="951621"/>
            <a:ext cx="1156522" cy="1089991"/>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pic>
        <p:nvPicPr>
          <p:cNvPr id="1026" name="Picture 2">
            <a:extLst>
              <a:ext uri="{FF2B5EF4-FFF2-40B4-BE49-F238E27FC236}">
                <a16:creationId xmlns:a16="http://schemas.microsoft.com/office/drawing/2014/main" id="{D41850A0-D920-F84C-4D33-6962D7A36AA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020" r="6413" b="10584"/>
          <a:stretch/>
        </p:blipFill>
        <p:spPr bwMode="auto">
          <a:xfrm>
            <a:off x="7582634" y="1245296"/>
            <a:ext cx="1049943" cy="1316987"/>
          </a:xfrm>
          <a:prstGeom prst="rect">
            <a:avLst/>
          </a:prstGeom>
          <a:noFill/>
          <a:ln w="76200">
            <a:solidFill>
              <a:schemeClr val="bg2"/>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48" name="Group 47">
            <a:extLst>
              <a:ext uri="{FF2B5EF4-FFF2-40B4-BE49-F238E27FC236}">
                <a16:creationId xmlns:a16="http://schemas.microsoft.com/office/drawing/2014/main" id="{40BFB1D4-B156-AA9A-9D34-1F5271EE005F}"/>
              </a:ext>
            </a:extLst>
          </p:cNvPr>
          <p:cNvGrpSpPr/>
          <p:nvPr/>
        </p:nvGrpSpPr>
        <p:grpSpPr>
          <a:xfrm>
            <a:off x="5562269" y="3262876"/>
            <a:ext cx="731679" cy="948083"/>
            <a:chOff x="7811089" y="2591149"/>
            <a:chExt cx="952024" cy="4059680"/>
          </a:xfrm>
        </p:grpSpPr>
        <p:grpSp>
          <p:nvGrpSpPr>
            <p:cNvPr id="54" name="Group 62">
              <a:extLst>
                <a:ext uri="{FF2B5EF4-FFF2-40B4-BE49-F238E27FC236}">
                  <a16:creationId xmlns:a16="http://schemas.microsoft.com/office/drawing/2014/main" id="{F51F7100-1289-AA0B-27E7-AD2F092C94DC}"/>
                </a:ext>
              </a:extLst>
            </p:cNvPr>
            <p:cNvGrpSpPr>
              <a:grpSpLocks/>
            </p:cNvGrpSpPr>
            <p:nvPr/>
          </p:nvGrpSpPr>
          <p:grpSpPr bwMode="auto">
            <a:xfrm rot="36890">
              <a:off x="7811089" y="2591149"/>
              <a:ext cx="952024" cy="2356544"/>
              <a:chOff x="2692689" y="2181927"/>
              <a:chExt cx="2661485" cy="3023547"/>
            </a:xfrm>
          </p:grpSpPr>
          <p:cxnSp>
            <p:nvCxnSpPr>
              <p:cNvPr id="56" name="Straight Connector 55">
                <a:extLst>
                  <a:ext uri="{FF2B5EF4-FFF2-40B4-BE49-F238E27FC236}">
                    <a16:creationId xmlns:a16="http://schemas.microsoft.com/office/drawing/2014/main" id="{A58C9AA5-BD84-7150-776B-78AB426FBB8B}"/>
                  </a:ext>
                </a:extLst>
              </p:cNvPr>
              <p:cNvCxnSpPr/>
              <p:nvPr/>
            </p:nvCxnSpPr>
            <p:spPr bwMode="auto">
              <a:xfrm rot="16200000" flipH="1">
                <a:off x="2518778" y="3689739"/>
                <a:ext cx="2984885" cy="2355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57" name="Straight Connector 56">
                <a:extLst>
                  <a:ext uri="{FF2B5EF4-FFF2-40B4-BE49-F238E27FC236}">
                    <a16:creationId xmlns:a16="http://schemas.microsoft.com/office/drawing/2014/main" id="{E83D7FA5-2DBF-3625-7A6A-9F116A5DF9FD}"/>
                  </a:ext>
                </a:extLst>
              </p:cNvPr>
              <p:cNvCxnSpPr/>
              <p:nvPr/>
            </p:nvCxnSpPr>
            <p:spPr bwMode="auto">
              <a:xfrm rot="16200000" flipH="1">
                <a:off x="2360517" y="3523903"/>
                <a:ext cx="2974067" cy="3534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58" name="Straight Connector 57">
                <a:extLst>
                  <a:ext uri="{FF2B5EF4-FFF2-40B4-BE49-F238E27FC236}">
                    <a16:creationId xmlns:a16="http://schemas.microsoft.com/office/drawing/2014/main" id="{C6FDF0A9-30E3-1388-69BB-D76249240D78}"/>
                  </a:ext>
                </a:extLst>
              </p:cNvPr>
              <p:cNvCxnSpPr/>
              <p:nvPr/>
            </p:nvCxnSpPr>
            <p:spPr bwMode="auto">
              <a:xfrm rot="16200000" flipH="1">
                <a:off x="2201543" y="3372639"/>
                <a:ext cx="2984885" cy="659799"/>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59" name="Straight Connector 58">
                <a:extLst>
                  <a:ext uri="{FF2B5EF4-FFF2-40B4-BE49-F238E27FC236}">
                    <a16:creationId xmlns:a16="http://schemas.microsoft.com/office/drawing/2014/main" id="{7040299C-86E4-809E-8F53-0B44A8D886E6}"/>
                  </a:ext>
                </a:extLst>
              </p:cNvPr>
              <p:cNvCxnSpPr/>
              <p:nvPr/>
            </p:nvCxnSpPr>
            <p:spPr bwMode="auto">
              <a:xfrm rot="16200000" flipH="1">
                <a:off x="2056037" y="3216460"/>
                <a:ext cx="2984885" cy="94257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60" name="Straight Connector 59">
                <a:extLst>
                  <a:ext uri="{FF2B5EF4-FFF2-40B4-BE49-F238E27FC236}">
                    <a16:creationId xmlns:a16="http://schemas.microsoft.com/office/drawing/2014/main" id="{C1AA6E75-05C3-3905-5FDD-B123F84A5825}"/>
                  </a:ext>
                </a:extLst>
              </p:cNvPr>
              <p:cNvCxnSpPr/>
              <p:nvPr/>
            </p:nvCxnSpPr>
            <p:spPr bwMode="auto">
              <a:xfrm rot="16200000" flipH="1">
                <a:off x="1958418" y="3138003"/>
                <a:ext cx="2974074" cy="113108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61" name="Straight Connector 60">
                <a:extLst>
                  <a:ext uri="{FF2B5EF4-FFF2-40B4-BE49-F238E27FC236}">
                    <a16:creationId xmlns:a16="http://schemas.microsoft.com/office/drawing/2014/main" id="{99FB889C-40D1-9CDB-2D62-2156BEEA4A38}"/>
                  </a:ext>
                </a:extLst>
              </p:cNvPr>
              <p:cNvCxnSpPr/>
              <p:nvPr/>
            </p:nvCxnSpPr>
            <p:spPr bwMode="auto">
              <a:xfrm rot="16200000" flipH="1">
                <a:off x="1843825" y="3030791"/>
                <a:ext cx="3017326" cy="1319598"/>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62" name="Straight Connector 61">
                <a:extLst>
                  <a:ext uri="{FF2B5EF4-FFF2-40B4-BE49-F238E27FC236}">
                    <a16:creationId xmlns:a16="http://schemas.microsoft.com/office/drawing/2014/main" id="{ACAC6551-DCBF-3944-6FB3-5834664545A8}"/>
                  </a:ext>
                </a:extLst>
              </p:cNvPr>
              <p:cNvCxnSpPr/>
              <p:nvPr/>
            </p:nvCxnSpPr>
            <p:spPr bwMode="auto">
              <a:xfrm rot="5400000">
                <a:off x="2677753" y="3558230"/>
                <a:ext cx="2974074" cy="2827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63" name="Straight Connector 62">
                <a:extLst>
                  <a:ext uri="{FF2B5EF4-FFF2-40B4-BE49-F238E27FC236}">
                    <a16:creationId xmlns:a16="http://schemas.microsoft.com/office/drawing/2014/main" id="{D5C7A002-C038-3105-2D98-A6D455A410C7}"/>
                  </a:ext>
                </a:extLst>
              </p:cNvPr>
              <p:cNvCxnSpPr/>
              <p:nvPr/>
            </p:nvCxnSpPr>
            <p:spPr bwMode="auto">
              <a:xfrm rot="5400000">
                <a:off x="2825262" y="3407795"/>
                <a:ext cx="2974067" cy="58911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24" name="Straight Connector 1023">
                <a:extLst>
                  <a:ext uri="{FF2B5EF4-FFF2-40B4-BE49-F238E27FC236}">
                    <a16:creationId xmlns:a16="http://schemas.microsoft.com/office/drawing/2014/main" id="{866A0E27-1558-2E4F-B750-0379F837A07F}"/>
                  </a:ext>
                </a:extLst>
              </p:cNvPr>
              <p:cNvCxnSpPr/>
              <p:nvPr/>
            </p:nvCxnSpPr>
            <p:spPr bwMode="auto">
              <a:xfrm rot="5400000">
                <a:off x="2951909" y="3280015"/>
                <a:ext cx="2963255" cy="84831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25" name="Straight Connector 1024">
                <a:extLst>
                  <a:ext uri="{FF2B5EF4-FFF2-40B4-BE49-F238E27FC236}">
                    <a16:creationId xmlns:a16="http://schemas.microsoft.com/office/drawing/2014/main" id="{1A4F693C-6DF7-7C50-E431-1E250AD19749}"/>
                  </a:ext>
                </a:extLst>
              </p:cNvPr>
              <p:cNvCxnSpPr/>
              <p:nvPr/>
            </p:nvCxnSpPr>
            <p:spPr bwMode="auto">
              <a:xfrm rot="5400000">
                <a:off x="3089315" y="3162149"/>
                <a:ext cx="2963255" cy="1083956"/>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27" name="Straight Connector 1026">
                <a:extLst>
                  <a:ext uri="{FF2B5EF4-FFF2-40B4-BE49-F238E27FC236}">
                    <a16:creationId xmlns:a16="http://schemas.microsoft.com/office/drawing/2014/main" id="{853ECA7A-9BA6-E5F7-ADD6-5F7D90F74E29}"/>
                  </a:ext>
                </a:extLst>
              </p:cNvPr>
              <p:cNvCxnSpPr/>
              <p:nvPr/>
            </p:nvCxnSpPr>
            <p:spPr bwMode="auto">
              <a:xfrm rot="21563110" flipH="1">
                <a:off x="3986510" y="2205791"/>
                <a:ext cx="1367664" cy="299968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cxnSp>
          <p:nvCxnSpPr>
            <p:cNvPr id="55" name="Straight Connector 54">
              <a:extLst>
                <a:ext uri="{FF2B5EF4-FFF2-40B4-BE49-F238E27FC236}">
                  <a16:creationId xmlns:a16="http://schemas.microsoft.com/office/drawing/2014/main" id="{EE42FFBC-F505-19B1-8A31-5591BF764908}"/>
                </a:ext>
              </a:extLst>
            </p:cNvPr>
            <p:cNvCxnSpPr/>
            <p:nvPr/>
          </p:nvCxnSpPr>
          <p:spPr bwMode="auto">
            <a:xfrm flipV="1">
              <a:off x="8272463" y="4898229"/>
              <a:ext cx="0" cy="175260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grpSp>
        <p:nvGrpSpPr>
          <p:cNvPr id="1029" name="Group 1028">
            <a:extLst>
              <a:ext uri="{FF2B5EF4-FFF2-40B4-BE49-F238E27FC236}">
                <a16:creationId xmlns:a16="http://schemas.microsoft.com/office/drawing/2014/main" id="{E01DE836-59FF-EAF0-88BE-E62146CB6162}"/>
              </a:ext>
            </a:extLst>
          </p:cNvPr>
          <p:cNvGrpSpPr/>
          <p:nvPr/>
        </p:nvGrpSpPr>
        <p:grpSpPr>
          <a:xfrm>
            <a:off x="3428079" y="4344144"/>
            <a:ext cx="1750720" cy="1369251"/>
            <a:chOff x="4856284" y="2240560"/>
            <a:chExt cx="1744542" cy="3873930"/>
          </a:xfrm>
        </p:grpSpPr>
        <p:grpSp>
          <p:nvGrpSpPr>
            <p:cNvPr id="1031" name="Group 62">
              <a:extLst>
                <a:ext uri="{FF2B5EF4-FFF2-40B4-BE49-F238E27FC236}">
                  <a16:creationId xmlns:a16="http://schemas.microsoft.com/office/drawing/2014/main" id="{F246FD7B-B2F9-D0B1-E958-6CC74CED50CC}"/>
                </a:ext>
              </a:extLst>
            </p:cNvPr>
            <p:cNvGrpSpPr>
              <a:grpSpLocks/>
            </p:cNvGrpSpPr>
            <p:nvPr/>
          </p:nvGrpSpPr>
          <p:grpSpPr bwMode="auto">
            <a:xfrm>
              <a:off x="4856284" y="2240560"/>
              <a:ext cx="1744542" cy="2224218"/>
              <a:chOff x="2729386" y="2158479"/>
              <a:chExt cx="2612489" cy="3022756"/>
            </a:xfrm>
          </p:grpSpPr>
          <p:cxnSp>
            <p:nvCxnSpPr>
              <p:cNvPr id="1034" name="Straight Connector 1033">
                <a:extLst>
                  <a:ext uri="{FF2B5EF4-FFF2-40B4-BE49-F238E27FC236}">
                    <a16:creationId xmlns:a16="http://schemas.microsoft.com/office/drawing/2014/main" id="{BA3FDEAC-4CBC-2771-639D-CBD40B89948F}"/>
                  </a:ext>
                </a:extLst>
              </p:cNvPr>
              <p:cNvCxnSpPr/>
              <p:nvPr/>
            </p:nvCxnSpPr>
            <p:spPr bwMode="auto">
              <a:xfrm rot="16200000" flipH="1">
                <a:off x="2552201" y="3680541"/>
                <a:ext cx="2976613" cy="1254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35" name="Straight Connector 1034">
                <a:extLst>
                  <a:ext uri="{FF2B5EF4-FFF2-40B4-BE49-F238E27FC236}">
                    <a16:creationId xmlns:a16="http://schemas.microsoft.com/office/drawing/2014/main" id="{49B0206F-8CC0-B1AE-E580-20771D447897}"/>
                  </a:ext>
                </a:extLst>
              </p:cNvPr>
              <p:cNvCxnSpPr/>
              <p:nvPr/>
            </p:nvCxnSpPr>
            <p:spPr bwMode="auto">
              <a:xfrm rot="16200000" flipH="1">
                <a:off x="2397160" y="3514102"/>
                <a:ext cx="2965161" cy="338782"/>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36" name="Straight Connector 1035">
                <a:extLst>
                  <a:ext uri="{FF2B5EF4-FFF2-40B4-BE49-F238E27FC236}">
                    <a16:creationId xmlns:a16="http://schemas.microsoft.com/office/drawing/2014/main" id="{A5E801D8-3A14-E2F2-1F1C-51632BD7A38A}"/>
                  </a:ext>
                </a:extLst>
              </p:cNvPr>
              <p:cNvCxnSpPr/>
              <p:nvPr/>
            </p:nvCxnSpPr>
            <p:spPr bwMode="auto">
              <a:xfrm rot="16200000" flipH="1">
                <a:off x="2231815" y="3366698"/>
                <a:ext cx="2976613" cy="652462"/>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37" name="Straight Connector 1036">
                <a:extLst>
                  <a:ext uri="{FF2B5EF4-FFF2-40B4-BE49-F238E27FC236}">
                    <a16:creationId xmlns:a16="http://schemas.microsoft.com/office/drawing/2014/main" id="{FE5BFA36-4411-F7C6-3CD4-69526E04AC21}"/>
                  </a:ext>
                </a:extLst>
              </p:cNvPr>
              <p:cNvCxnSpPr/>
              <p:nvPr/>
            </p:nvCxnSpPr>
            <p:spPr bwMode="auto">
              <a:xfrm rot="16200000" flipH="1">
                <a:off x="2089704" y="3213680"/>
                <a:ext cx="2976613" cy="92850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38" name="Straight Connector 1037">
                <a:extLst>
                  <a:ext uri="{FF2B5EF4-FFF2-40B4-BE49-F238E27FC236}">
                    <a16:creationId xmlns:a16="http://schemas.microsoft.com/office/drawing/2014/main" id="{3EF9A10C-4B20-8373-1A62-B4FEC36B6B17}"/>
                  </a:ext>
                </a:extLst>
              </p:cNvPr>
              <p:cNvCxnSpPr/>
              <p:nvPr/>
            </p:nvCxnSpPr>
            <p:spPr bwMode="auto">
              <a:xfrm rot="16200000" flipH="1">
                <a:off x="2008046" y="3118441"/>
                <a:ext cx="2965169" cy="1116718"/>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39" name="Straight Connector 1038">
                <a:extLst>
                  <a:ext uri="{FF2B5EF4-FFF2-40B4-BE49-F238E27FC236}">
                    <a16:creationId xmlns:a16="http://schemas.microsoft.com/office/drawing/2014/main" id="{06AF45F4-3EA0-D7D3-BB46-2C1745CA3BF3}"/>
                  </a:ext>
                </a:extLst>
              </p:cNvPr>
              <p:cNvCxnSpPr/>
              <p:nvPr/>
            </p:nvCxnSpPr>
            <p:spPr bwMode="auto">
              <a:xfrm rot="16200000" flipH="1">
                <a:off x="1882642" y="3005223"/>
                <a:ext cx="3010963" cy="1317476"/>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40" name="Straight Connector 1039">
                <a:extLst>
                  <a:ext uri="{FF2B5EF4-FFF2-40B4-BE49-F238E27FC236}">
                    <a16:creationId xmlns:a16="http://schemas.microsoft.com/office/drawing/2014/main" id="{2CAE5EAB-E7FE-46D9-ADE9-680CDAB54DA8}"/>
                  </a:ext>
                </a:extLst>
              </p:cNvPr>
              <p:cNvCxnSpPr/>
              <p:nvPr/>
            </p:nvCxnSpPr>
            <p:spPr bwMode="auto">
              <a:xfrm rot="5400000">
                <a:off x="2709474" y="3532127"/>
                <a:ext cx="2976613" cy="301136"/>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41" name="Straight Connector 1040">
                <a:extLst>
                  <a:ext uri="{FF2B5EF4-FFF2-40B4-BE49-F238E27FC236}">
                    <a16:creationId xmlns:a16="http://schemas.microsoft.com/office/drawing/2014/main" id="{46CBF184-836A-DB25-1585-C97D28028D57}"/>
                  </a:ext>
                </a:extLst>
              </p:cNvPr>
              <p:cNvCxnSpPr/>
              <p:nvPr/>
            </p:nvCxnSpPr>
            <p:spPr bwMode="auto">
              <a:xfrm rot="5400000">
                <a:off x="2864317" y="3380616"/>
                <a:ext cx="2965161" cy="60227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42" name="Straight Connector 1041">
                <a:extLst>
                  <a:ext uri="{FF2B5EF4-FFF2-40B4-BE49-F238E27FC236}">
                    <a16:creationId xmlns:a16="http://schemas.microsoft.com/office/drawing/2014/main" id="{472C0757-5114-F172-A0DC-0B02994EEC96}"/>
                  </a:ext>
                </a:extLst>
              </p:cNvPr>
              <p:cNvCxnSpPr/>
              <p:nvPr/>
            </p:nvCxnSpPr>
            <p:spPr bwMode="auto">
              <a:xfrm rot="5400000">
                <a:off x="2997023" y="3252163"/>
                <a:ext cx="2953716" cy="86576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43" name="Straight Connector 1042">
                <a:extLst>
                  <a:ext uri="{FF2B5EF4-FFF2-40B4-BE49-F238E27FC236}">
                    <a16:creationId xmlns:a16="http://schemas.microsoft.com/office/drawing/2014/main" id="{23F6E056-EACA-67A3-3B87-6150EF6520CB}"/>
                  </a:ext>
                </a:extLst>
              </p:cNvPr>
              <p:cNvCxnSpPr/>
              <p:nvPr/>
            </p:nvCxnSpPr>
            <p:spPr bwMode="auto">
              <a:xfrm rot="5400000">
                <a:off x="3121664" y="3141573"/>
                <a:ext cx="2953716" cy="110416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44" name="Straight Connector 1043">
                <a:extLst>
                  <a:ext uri="{FF2B5EF4-FFF2-40B4-BE49-F238E27FC236}">
                    <a16:creationId xmlns:a16="http://schemas.microsoft.com/office/drawing/2014/main" id="{949F69CB-279A-11C9-633A-323AA4DB9988}"/>
                  </a:ext>
                </a:extLst>
              </p:cNvPr>
              <p:cNvCxnSpPr/>
              <p:nvPr/>
            </p:nvCxnSpPr>
            <p:spPr bwMode="auto">
              <a:xfrm flipH="1">
                <a:off x="4042501" y="2213765"/>
                <a:ext cx="1299374" cy="296188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cxnSp>
          <p:nvCxnSpPr>
            <p:cNvPr id="1033" name="Straight Connector 1032">
              <a:extLst>
                <a:ext uri="{FF2B5EF4-FFF2-40B4-BE49-F238E27FC236}">
                  <a16:creationId xmlns:a16="http://schemas.microsoft.com/office/drawing/2014/main" id="{F664ECC5-E1A5-79CC-B331-47A9D1DDB6D3}"/>
                </a:ext>
              </a:extLst>
            </p:cNvPr>
            <p:cNvCxnSpPr/>
            <p:nvPr/>
          </p:nvCxnSpPr>
          <p:spPr bwMode="auto">
            <a:xfrm flipV="1">
              <a:off x="5738253" y="4438090"/>
              <a:ext cx="0" cy="167640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pic>
        <p:nvPicPr>
          <p:cNvPr id="1030" name="Picture 1029" descr="Cartoon Drogue_2nd_stage_yellow.PNG">
            <a:extLst>
              <a:ext uri="{FF2B5EF4-FFF2-40B4-BE49-F238E27FC236}">
                <a16:creationId xmlns:a16="http://schemas.microsoft.com/office/drawing/2014/main" id="{63E2834C-953D-AF2A-68A5-0894A9872AC1}"/>
              </a:ext>
            </a:extLst>
          </p:cNvPr>
          <p:cNvPicPr>
            <a:picLocks noChangeAspect="1"/>
          </p:cNvPicPr>
          <p:nvPr/>
        </p:nvPicPr>
        <p:blipFill>
          <a:blip r:embed="rId7" cstate="print">
            <a:duotone>
              <a:schemeClr val="accent3">
                <a:shade val="45000"/>
                <a:satMod val="135000"/>
              </a:schemeClr>
              <a:prstClr val="white"/>
            </a:duotone>
          </a:blip>
          <a:stretch>
            <a:fillRect/>
          </a:stretch>
        </p:blipFill>
        <p:spPr bwMode="auto">
          <a:xfrm>
            <a:off x="5480663" y="2442181"/>
            <a:ext cx="914395" cy="923926"/>
          </a:xfrm>
          <a:prstGeom prst="rect">
            <a:avLst/>
          </a:prstGeom>
        </p:spPr>
      </p:pic>
      <p:pic>
        <p:nvPicPr>
          <p:cNvPr id="52" name="Picture 51">
            <a:extLst>
              <a:ext uri="{FF2B5EF4-FFF2-40B4-BE49-F238E27FC236}">
                <a16:creationId xmlns:a16="http://schemas.microsoft.com/office/drawing/2014/main" id="{E29345D6-56A2-FF5B-3CC0-6662F6F5BAFF}"/>
              </a:ext>
            </a:extLst>
          </p:cNvPr>
          <p:cNvPicPr>
            <a:picLocks noChangeAspect="1"/>
          </p:cNvPicPr>
          <p:nvPr/>
        </p:nvPicPr>
        <p:blipFill>
          <a:blip r:embed="rId8" cstate="print">
            <a:extLst>
              <a:ext uri="{28A0092B-C50C-407E-A947-70E740481C1C}">
                <a14:useLocalDpi xmlns:a14="http://schemas.microsoft.com/office/drawing/2010/main" val="0"/>
              </a:ext>
            </a:extLst>
          </a:blip>
          <a:srcRect l="72737"/>
          <a:stretch/>
        </p:blipFill>
        <p:spPr>
          <a:xfrm>
            <a:off x="4031922" y="5825135"/>
            <a:ext cx="576082" cy="542942"/>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pic>
        <p:nvPicPr>
          <p:cNvPr id="19" name="Picture 18" descr="Cartoon Drogue_yellow.PNG">
            <a:extLst>
              <a:ext uri="{FF2B5EF4-FFF2-40B4-BE49-F238E27FC236}">
                <a16:creationId xmlns:a16="http://schemas.microsoft.com/office/drawing/2014/main" id="{18A4FD14-814A-77ED-D485-64374A39D8B6}"/>
              </a:ext>
            </a:extLst>
          </p:cNvPr>
          <p:cNvPicPr>
            <a:picLocks noChangeAspect="1"/>
          </p:cNvPicPr>
          <p:nvPr/>
        </p:nvPicPr>
        <p:blipFill>
          <a:blip r:embed="rId9" cstate="print">
            <a:duotone>
              <a:schemeClr val="accent3">
                <a:shade val="45000"/>
                <a:satMod val="135000"/>
              </a:schemeClr>
              <a:prstClr val="white"/>
            </a:duotone>
          </a:blip>
          <a:stretch>
            <a:fillRect/>
          </a:stretch>
        </p:blipFill>
        <p:spPr bwMode="auto">
          <a:xfrm>
            <a:off x="3428979" y="3442056"/>
            <a:ext cx="1794731" cy="945686"/>
          </a:xfrm>
          <a:prstGeom prst="rect">
            <a:avLst/>
          </a:prstGeom>
        </p:spPr>
      </p:pic>
      <p:grpSp>
        <p:nvGrpSpPr>
          <p:cNvPr id="1061" name="Group 1060">
            <a:extLst>
              <a:ext uri="{FF2B5EF4-FFF2-40B4-BE49-F238E27FC236}">
                <a16:creationId xmlns:a16="http://schemas.microsoft.com/office/drawing/2014/main" id="{D2F1A704-F1D4-E8EB-E48E-876A3386CBBC}"/>
              </a:ext>
            </a:extLst>
          </p:cNvPr>
          <p:cNvGrpSpPr/>
          <p:nvPr/>
        </p:nvGrpSpPr>
        <p:grpSpPr>
          <a:xfrm>
            <a:off x="4535664" y="1925458"/>
            <a:ext cx="323274" cy="948083"/>
            <a:chOff x="7811089" y="2591149"/>
            <a:chExt cx="952024" cy="4059680"/>
          </a:xfrm>
        </p:grpSpPr>
        <p:grpSp>
          <p:nvGrpSpPr>
            <p:cNvPr id="1062" name="Group 62">
              <a:extLst>
                <a:ext uri="{FF2B5EF4-FFF2-40B4-BE49-F238E27FC236}">
                  <a16:creationId xmlns:a16="http://schemas.microsoft.com/office/drawing/2014/main" id="{ED951D02-33CE-1645-7601-3CB8888108DA}"/>
                </a:ext>
              </a:extLst>
            </p:cNvPr>
            <p:cNvGrpSpPr>
              <a:grpSpLocks/>
            </p:cNvGrpSpPr>
            <p:nvPr/>
          </p:nvGrpSpPr>
          <p:grpSpPr bwMode="auto">
            <a:xfrm rot="36890">
              <a:off x="7811089" y="2591149"/>
              <a:ext cx="952024" cy="2356544"/>
              <a:chOff x="2692689" y="2181927"/>
              <a:chExt cx="2661485" cy="3023547"/>
            </a:xfrm>
          </p:grpSpPr>
          <p:cxnSp>
            <p:nvCxnSpPr>
              <p:cNvPr id="1064" name="Straight Connector 1063">
                <a:extLst>
                  <a:ext uri="{FF2B5EF4-FFF2-40B4-BE49-F238E27FC236}">
                    <a16:creationId xmlns:a16="http://schemas.microsoft.com/office/drawing/2014/main" id="{0C5F08D5-D301-2BEC-FA9F-2B426D522DAB}"/>
                  </a:ext>
                </a:extLst>
              </p:cNvPr>
              <p:cNvCxnSpPr/>
              <p:nvPr/>
            </p:nvCxnSpPr>
            <p:spPr bwMode="auto">
              <a:xfrm rot="16200000" flipH="1">
                <a:off x="2518778" y="3689739"/>
                <a:ext cx="2984885" cy="2355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65" name="Straight Connector 1064">
                <a:extLst>
                  <a:ext uri="{FF2B5EF4-FFF2-40B4-BE49-F238E27FC236}">
                    <a16:creationId xmlns:a16="http://schemas.microsoft.com/office/drawing/2014/main" id="{4595C7FA-82B2-4D64-D323-71F8B57CCA7A}"/>
                  </a:ext>
                </a:extLst>
              </p:cNvPr>
              <p:cNvCxnSpPr/>
              <p:nvPr/>
            </p:nvCxnSpPr>
            <p:spPr bwMode="auto">
              <a:xfrm rot="16200000" flipH="1">
                <a:off x="2360517" y="3523903"/>
                <a:ext cx="2974067" cy="3534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66" name="Straight Connector 1065">
                <a:extLst>
                  <a:ext uri="{FF2B5EF4-FFF2-40B4-BE49-F238E27FC236}">
                    <a16:creationId xmlns:a16="http://schemas.microsoft.com/office/drawing/2014/main" id="{532D3531-F6FD-4006-8B6D-0EA1615385DC}"/>
                  </a:ext>
                </a:extLst>
              </p:cNvPr>
              <p:cNvCxnSpPr/>
              <p:nvPr/>
            </p:nvCxnSpPr>
            <p:spPr bwMode="auto">
              <a:xfrm rot="16200000" flipH="1">
                <a:off x="2201543" y="3372639"/>
                <a:ext cx="2984885" cy="659799"/>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67" name="Straight Connector 1066">
                <a:extLst>
                  <a:ext uri="{FF2B5EF4-FFF2-40B4-BE49-F238E27FC236}">
                    <a16:creationId xmlns:a16="http://schemas.microsoft.com/office/drawing/2014/main" id="{80C3AD76-7EAD-FE30-D617-420C7FE66A0A}"/>
                  </a:ext>
                </a:extLst>
              </p:cNvPr>
              <p:cNvCxnSpPr/>
              <p:nvPr/>
            </p:nvCxnSpPr>
            <p:spPr bwMode="auto">
              <a:xfrm rot="16200000" flipH="1">
                <a:off x="2056037" y="3216460"/>
                <a:ext cx="2984885" cy="94257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68" name="Straight Connector 1067">
                <a:extLst>
                  <a:ext uri="{FF2B5EF4-FFF2-40B4-BE49-F238E27FC236}">
                    <a16:creationId xmlns:a16="http://schemas.microsoft.com/office/drawing/2014/main" id="{553688E2-6FDF-F5D4-C552-5731ECAA29FE}"/>
                  </a:ext>
                </a:extLst>
              </p:cNvPr>
              <p:cNvCxnSpPr/>
              <p:nvPr/>
            </p:nvCxnSpPr>
            <p:spPr bwMode="auto">
              <a:xfrm rot="16200000" flipH="1">
                <a:off x="1958418" y="3138003"/>
                <a:ext cx="2974074" cy="113108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69" name="Straight Connector 1068">
                <a:extLst>
                  <a:ext uri="{FF2B5EF4-FFF2-40B4-BE49-F238E27FC236}">
                    <a16:creationId xmlns:a16="http://schemas.microsoft.com/office/drawing/2014/main" id="{84661AD8-05F1-4496-81F8-4E1AB758A10E}"/>
                  </a:ext>
                </a:extLst>
              </p:cNvPr>
              <p:cNvCxnSpPr/>
              <p:nvPr/>
            </p:nvCxnSpPr>
            <p:spPr bwMode="auto">
              <a:xfrm rot="16200000" flipH="1">
                <a:off x="1843825" y="3030791"/>
                <a:ext cx="3017326" cy="1319598"/>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70" name="Straight Connector 1069">
                <a:extLst>
                  <a:ext uri="{FF2B5EF4-FFF2-40B4-BE49-F238E27FC236}">
                    <a16:creationId xmlns:a16="http://schemas.microsoft.com/office/drawing/2014/main" id="{E010C2FA-44FF-C0FD-882B-2BC120B086AE}"/>
                  </a:ext>
                </a:extLst>
              </p:cNvPr>
              <p:cNvCxnSpPr/>
              <p:nvPr/>
            </p:nvCxnSpPr>
            <p:spPr bwMode="auto">
              <a:xfrm rot="5400000">
                <a:off x="2677753" y="3558230"/>
                <a:ext cx="2974074" cy="2827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71" name="Straight Connector 1070">
                <a:extLst>
                  <a:ext uri="{FF2B5EF4-FFF2-40B4-BE49-F238E27FC236}">
                    <a16:creationId xmlns:a16="http://schemas.microsoft.com/office/drawing/2014/main" id="{36CA89AD-6765-7268-9DD3-928FE1131CF8}"/>
                  </a:ext>
                </a:extLst>
              </p:cNvPr>
              <p:cNvCxnSpPr/>
              <p:nvPr/>
            </p:nvCxnSpPr>
            <p:spPr bwMode="auto">
              <a:xfrm rot="5400000">
                <a:off x="2825262" y="3407795"/>
                <a:ext cx="2974067" cy="58911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72" name="Straight Connector 1071">
                <a:extLst>
                  <a:ext uri="{FF2B5EF4-FFF2-40B4-BE49-F238E27FC236}">
                    <a16:creationId xmlns:a16="http://schemas.microsoft.com/office/drawing/2014/main" id="{F0273FD0-51C0-7668-1336-9A59BAD03240}"/>
                  </a:ext>
                </a:extLst>
              </p:cNvPr>
              <p:cNvCxnSpPr/>
              <p:nvPr/>
            </p:nvCxnSpPr>
            <p:spPr bwMode="auto">
              <a:xfrm rot="5400000">
                <a:off x="2951909" y="3280015"/>
                <a:ext cx="2963255" cy="84831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73" name="Straight Connector 1072">
                <a:extLst>
                  <a:ext uri="{FF2B5EF4-FFF2-40B4-BE49-F238E27FC236}">
                    <a16:creationId xmlns:a16="http://schemas.microsoft.com/office/drawing/2014/main" id="{1DE2E95D-C02B-0A1D-3813-AC28796FD24B}"/>
                  </a:ext>
                </a:extLst>
              </p:cNvPr>
              <p:cNvCxnSpPr/>
              <p:nvPr/>
            </p:nvCxnSpPr>
            <p:spPr bwMode="auto">
              <a:xfrm rot="5400000">
                <a:off x="3089315" y="3162149"/>
                <a:ext cx="2963255" cy="1083956"/>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1074" name="Straight Connector 1073">
                <a:extLst>
                  <a:ext uri="{FF2B5EF4-FFF2-40B4-BE49-F238E27FC236}">
                    <a16:creationId xmlns:a16="http://schemas.microsoft.com/office/drawing/2014/main" id="{B8464771-1086-85EC-17D1-64FFA31651DF}"/>
                  </a:ext>
                </a:extLst>
              </p:cNvPr>
              <p:cNvCxnSpPr/>
              <p:nvPr/>
            </p:nvCxnSpPr>
            <p:spPr bwMode="auto">
              <a:xfrm rot="21563110" flipH="1">
                <a:off x="3986510" y="2205791"/>
                <a:ext cx="1367664" cy="299968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cxnSp>
          <p:nvCxnSpPr>
            <p:cNvPr id="1063" name="Straight Connector 1062">
              <a:extLst>
                <a:ext uri="{FF2B5EF4-FFF2-40B4-BE49-F238E27FC236}">
                  <a16:creationId xmlns:a16="http://schemas.microsoft.com/office/drawing/2014/main" id="{0912C796-1DE5-2A1F-4A80-5558F2F3F646}"/>
                </a:ext>
              </a:extLst>
            </p:cNvPr>
            <p:cNvCxnSpPr/>
            <p:nvPr/>
          </p:nvCxnSpPr>
          <p:spPr bwMode="auto">
            <a:xfrm flipV="1">
              <a:off x="8272463" y="4898229"/>
              <a:ext cx="0" cy="175260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pic>
        <p:nvPicPr>
          <p:cNvPr id="49" name="Picture 48" descr="Cartoon Drogue_1st_stage_yellow.PNG">
            <a:extLst>
              <a:ext uri="{FF2B5EF4-FFF2-40B4-BE49-F238E27FC236}">
                <a16:creationId xmlns:a16="http://schemas.microsoft.com/office/drawing/2014/main" id="{01061491-70C6-C5B2-6052-477FDB6046E1}"/>
              </a:ext>
            </a:extLst>
          </p:cNvPr>
          <p:cNvPicPr>
            <a:picLocks noChangeAspect="1"/>
          </p:cNvPicPr>
          <p:nvPr/>
        </p:nvPicPr>
        <p:blipFill>
          <a:blip r:embed="rId10" cstate="print">
            <a:duotone>
              <a:schemeClr val="accent3">
                <a:shade val="45000"/>
                <a:satMod val="135000"/>
              </a:schemeClr>
              <a:prstClr val="white"/>
            </a:duotone>
          </a:blip>
          <a:stretch>
            <a:fillRect/>
          </a:stretch>
        </p:blipFill>
        <p:spPr bwMode="auto">
          <a:xfrm rot="36890">
            <a:off x="4429015" y="1013171"/>
            <a:ext cx="551675" cy="959735"/>
          </a:xfrm>
          <a:prstGeom prst="rect">
            <a:avLst/>
          </a:prstGeom>
        </p:spPr>
      </p:pic>
      <p:pic>
        <p:nvPicPr>
          <p:cNvPr id="39" name="Picture 38">
            <a:extLst>
              <a:ext uri="{FF2B5EF4-FFF2-40B4-BE49-F238E27FC236}">
                <a16:creationId xmlns:a16="http://schemas.microsoft.com/office/drawing/2014/main" id="{0B423840-EDFB-DC67-1415-BDA165545090}"/>
              </a:ext>
            </a:extLst>
          </p:cNvPr>
          <p:cNvPicPr>
            <a:picLocks noChangeAspect="1"/>
          </p:cNvPicPr>
          <p:nvPr/>
        </p:nvPicPr>
        <p:blipFill>
          <a:blip r:embed="rId8" cstate="print">
            <a:extLst>
              <a:ext uri="{28A0092B-C50C-407E-A947-70E740481C1C}">
                <a14:useLocalDpi xmlns:a14="http://schemas.microsoft.com/office/drawing/2010/main" val="0"/>
              </a:ext>
            </a:extLst>
          </a:blip>
          <a:srcRect l="72737"/>
          <a:stretch/>
        </p:blipFill>
        <p:spPr>
          <a:xfrm rot="19896896">
            <a:off x="4341628" y="2784334"/>
            <a:ext cx="576082" cy="542942"/>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sp>
        <p:nvSpPr>
          <p:cNvPr id="1075" name="TextBox 1074">
            <a:extLst>
              <a:ext uri="{FF2B5EF4-FFF2-40B4-BE49-F238E27FC236}">
                <a16:creationId xmlns:a16="http://schemas.microsoft.com/office/drawing/2014/main" id="{CFE92DBA-1F23-971A-AD19-444C235A476E}"/>
              </a:ext>
            </a:extLst>
          </p:cNvPr>
          <p:cNvSpPr txBox="1"/>
          <p:nvPr/>
        </p:nvSpPr>
        <p:spPr>
          <a:xfrm>
            <a:off x="4719934" y="2083863"/>
            <a:ext cx="937410" cy="646331"/>
          </a:xfrm>
          <a:prstGeom prst="rect">
            <a:avLst/>
          </a:prstGeom>
          <a:noFill/>
        </p:spPr>
        <p:txBody>
          <a:bodyPr wrap="square" rtlCol="0">
            <a:spAutoFit/>
          </a:bodyPr>
          <a:lstStyle/>
          <a:p>
            <a:r>
              <a:rPr lang="en-US" sz="1200">
                <a:solidFill>
                  <a:srgbClr val="FFC000"/>
                </a:solidFill>
              </a:rPr>
              <a:t>130 mph / 9k feet</a:t>
            </a:r>
          </a:p>
          <a:p>
            <a:r>
              <a:rPr lang="en-US" sz="1200">
                <a:solidFill>
                  <a:srgbClr val="FFC000"/>
                </a:solidFill>
              </a:rPr>
              <a:t>Main(s)</a:t>
            </a:r>
          </a:p>
        </p:txBody>
      </p:sp>
      <p:sp>
        <p:nvSpPr>
          <p:cNvPr id="1076" name="TextBox 1075">
            <a:extLst>
              <a:ext uri="{FF2B5EF4-FFF2-40B4-BE49-F238E27FC236}">
                <a16:creationId xmlns:a16="http://schemas.microsoft.com/office/drawing/2014/main" id="{8E4447A4-71C2-7BFF-DFF3-2E9721207FDB}"/>
              </a:ext>
            </a:extLst>
          </p:cNvPr>
          <p:cNvSpPr txBox="1"/>
          <p:nvPr/>
        </p:nvSpPr>
        <p:spPr>
          <a:xfrm>
            <a:off x="4760475" y="5816580"/>
            <a:ext cx="1114733" cy="461665"/>
          </a:xfrm>
          <a:prstGeom prst="rect">
            <a:avLst/>
          </a:prstGeom>
          <a:noFill/>
        </p:spPr>
        <p:txBody>
          <a:bodyPr wrap="square" rtlCol="0">
            <a:spAutoFit/>
          </a:bodyPr>
          <a:lstStyle/>
          <a:p>
            <a:r>
              <a:rPr lang="en-US" sz="1200">
                <a:solidFill>
                  <a:schemeClr val="accent6"/>
                </a:solidFill>
              </a:rPr>
              <a:t>Retrorockets/</a:t>
            </a:r>
          </a:p>
          <a:p>
            <a:r>
              <a:rPr lang="en-US" sz="1200">
                <a:solidFill>
                  <a:schemeClr val="accent6"/>
                </a:solidFill>
              </a:rPr>
              <a:t>3-5 feet</a:t>
            </a:r>
          </a:p>
        </p:txBody>
      </p:sp>
      <p:sp>
        <p:nvSpPr>
          <p:cNvPr id="1077" name="TextBox 1076">
            <a:extLst>
              <a:ext uri="{FF2B5EF4-FFF2-40B4-BE49-F238E27FC236}">
                <a16:creationId xmlns:a16="http://schemas.microsoft.com/office/drawing/2014/main" id="{3A0F77AF-80F8-E639-99B8-64B4628A7B45}"/>
              </a:ext>
            </a:extLst>
          </p:cNvPr>
          <p:cNvSpPr txBox="1"/>
          <p:nvPr/>
        </p:nvSpPr>
        <p:spPr>
          <a:xfrm>
            <a:off x="3556921" y="1347847"/>
            <a:ext cx="810830" cy="646331"/>
          </a:xfrm>
          <a:prstGeom prst="rect">
            <a:avLst/>
          </a:prstGeom>
          <a:noFill/>
        </p:spPr>
        <p:txBody>
          <a:bodyPr wrap="square" rtlCol="0">
            <a:spAutoFit/>
          </a:bodyPr>
          <a:lstStyle/>
          <a:p>
            <a:r>
              <a:rPr lang="en-US" sz="1200">
                <a:solidFill>
                  <a:schemeClr val="accent2"/>
                </a:solidFill>
              </a:rPr>
              <a:t>307 mph/ 5 miles</a:t>
            </a:r>
          </a:p>
          <a:p>
            <a:r>
              <a:rPr lang="en-US" sz="1200">
                <a:solidFill>
                  <a:schemeClr val="accent2"/>
                </a:solidFill>
              </a:rPr>
              <a:t>Drogue</a:t>
            </a:r>
          </a:p>
        </p:txBody>
      </p:sp>
      <p:sp>
        <p:nvSpPr>
          <p:cNvPr id="1078" name="TextBox 1077">
            <a:extLst>
              <a:ext uri="{FF2B5EF4-FFF2-40B4-BE49-F238E27FC236}">
                <a16:creationId xmlns:a16="http://schemas.microsoft.com/office/drawing/2014/main" id="{740C95F6-FCE5-5ACA-692D-6E8DECE0C8BD}"/>
              </a:ext>
            </a:extLst>
          </p:cNvPr>
          <p:cNvSpPr txBox="1"/>
          <p:nvPr/>
        </p:nvSpPr>
        <p:spPr>
          <a:xfrm>
            <a:off x="1229467" y="1013004"/>
            <a:ext cx="1485793" cy="461665"/>
          </a:xfrm>
          <a:prstGeom prst="rect">
            <a:avLst/>
          </a:prstGeom>
          <a:noFill/>
        </p:spPr>
        <p:txBody>
          <a:bodyPr wrap="square" rtlCol="0">
            <a:spAutoFit/>
          </a:bodyPr>
          <a:lstStyle/>
          <a:p>
            <a:r>
              <a:rPr lang="en-US" sz="1200">
                <a:solidFill>
                  <a:srgbClr val="C00000"/>
                </a:solidFill>
              </a:rPr>
              <a:t>17k mph / 62 miles </a:t>
            </a:r>
          </a:p>
          <a:p>
            <a:r>
              <a:rPr lang="en-US" sz="1200">
                <a:solidFill>
                  <a:srgbClr val="C00000"/>
                </a:solidFill>
              </a:rPr>
              <a:t>Heatshield</a:t>
            </a:r>
          </a:p>
        </p:txBody>
      </p:sp>
      <p:sp>
        <p:nvSpPr>
          <p:cNvPr id="1084" name="TextBox 1083">
            <a:extLst>
              <a:ext uri="{FF2B5EF4-FFF2-40B4-BE49-F238E27FC236}">
                <a16:creationId xmlns:a16="http://schemas.microsoft.com/office/drawing/2014/main" id="{5A6E9D13-2E3E-A33E-04E5-CE7B7B79B258}"/>
              </a:ext>
            </a:extLst>
          </p:cNvPr>
          <p:cNvSpPr txBox="1"/>
          <p:nvPr/>
        </p:nvSpPr>
        <p:spPr>
          <a:xfrm>
            <a:off x="3978794" y="6439514"/>
            <a:ext cx="740431" cy="276999"/>
          </a:xfrm>
          <a:prstGeom prst="rect">
            <a:avLst/>
          </a:prstGeom>
          <a:noFill/>
        </p:spPr>
        <p:txBody>
          <a:bodyPr wrap="square">
            <a:spAutoFit/>
          </a:bodyPr>
          <a:lstStyle/>
          <a:p>
            <a:r>
              <a:rPr lang="en-US" sz="1200" b="1"/>
              <a:t>Landing</a:t>
            </a:r>
          </a:p>
        </p:txBody>
      </p:sp>
      <p:cxnSp>
        <p:nvCxnSpPr>
          <p:cNvPr id="1086" name="Straight Connector 1085">
            <a:extLst>
              <a:ext uri="{FF2B5EF4-FFF2-40B4-BE49-F238E27FC236}">
                <a16:creationId xmlns:a16="http://schemas.microsoft.com/office/drawing/2014/main" id="{D75FBCE7-031E-1DFD-AA71-AEE33067067A}"/>
              </a:ext>
            </a:extLst>
          </p:cNvPr>
          <p:cNvCxnSpPr>
            <a:cxnSpLocks/>
          </p:cNvCxnSpPr>
          <p:nvPr/>
        </p:nvCxnSpPr>
        <p:spPr>
          <a:xfrm flipV="1">
            <a:off x="3904091" y="6401620"/>
            <a:ext cx="3005592" cy="2747"/>
          </a:xfrm>
          <a:prstGeom prst="line">
            <a:avLst/>
          </a:prstGeom>
        </p:spPr>
        <p:style>
          <a:lnRef idx="3">
            <a:schemeClr val="dk1"/>
          </a:lnRef>
          <a:fillRef idx="0">
            <a:schemeClr val="dk1"/>
          </a:fillRef>
          <a:effectRef idx="2">
            <a:schemeClr val="dk1"/>
          </a:effectRef>
          <a:fontRef idx="minor">
            <a:schemeClr val="tx1"/>
          </a:fontRef>
        </p:style>
      </p:cxnSp>
      <p:pic>
        <p:nvPicPr>
          <p:cNvPr id="4098" name="Picture 2" descr="undefined">
            <a:extLst>
              <a:ext uri="{FF2B5EF4-FFF2-40B4-BE49-F238E27FC236}">
                <a16:creationId xmlns:a16="http://schemas.microsoft.com/office/drawing/2014/main" id="{189F7B60-A4FA-1B43-A6F4-D78E9DDE336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388274" y="1200779"/>
            <a:ext cx="1857286" cy="1425888"/>
          </a:xfrm>
          <a:prstGeom prst="rect">
            <a:avLst/>
          </a:prstGeom>
          <a:noFill/>
          <a:extLst>
            <a:ext uri="{909E8E84-426E-40DD-AFC4-6F175D3DCCD1}">
              <a14:hiddenFill xmlns:a14="http://schemas.microsoft.com/office/drawing/2010/main">
                <a:solidFill>
                  <a:srgbClr val="FFFFFF"/>
                </a:solidFill>
              </a14:hiddenFill>
            </a:ext>
          </a:extLst>
        </p:spPr>
      </p:pic>
      <p:sp>
        <p:nvSpPr>
          <p:cNvPr id="1093" name="TextBox 1092">
            <a:extLst>
              <a:ext uri="{FF2B5EF4-FFF2-40B4-BE49-F238E27FC236}">
                <a16:creationId xmlns:a16="http://schemas.microsoft.com/office/drawing/2014/main" id="{6FB67BCE-571D-610A-C06F-B2E9822E2558}"/>
              </a:ext>
            </a:extLst>
          </p:cNvPr>
          <p:cNvSpPr txBox="1"/>
          <p:nvPr/>
        </p:nvSpPr>
        <p:spPr>
          <a:xfrm>
            <a:off x="622445" y="2146076"/>
            <a:ext cx="1157282" cy="646331"/>
          </a:xfrm>
          <a:prstGeom prst="rect">
            <a:avLst/>
          </a:prstGeom>
          <a:noFill/>
        </p:spPr>
        <p:txBody>
          <a:bodyPr wrap="square">
            <a:spAutoFit/>
          </a:bodyPr>
          <a:lstStyle/>
          <a:p>
            <a:r>
              <a:rPr lang="en-US" sz="1200" b="1" i="0">
                <a:solidFill>
                  <a:srgbClr val="C00000"/>
                </a:solidFill>
                <a:effectLst/>
              </a:rPr>
              <a:t>Re-entry </a:t>
            </a:r>
            <a:r>
              <a:rPr lang="en-US" sz="1200" b="1">
                <a:solidFill>
                  <a:srgbClr val="C00000"/>
                </a:solidFill>
              </a:rPr>
              <a:t>heat</a:t>
            </a:r>
          </a:p>
          <a:p>
            <a:r>
              <a:rPr lang="en-US" sz="1200" i="0">
                <a:solidFill>
                  <a:srgbClr val="C00000"/>
                </a:solidFill>
                <a:effectLst/>
              </a:rPr>
              <a:t>Kármán line</a:t>
            </a:r>
          </a:p>
          <a:p>
            <a:endParaRPr lang="en-US" sz="1200" b="1">
              <a:solidFill>
                <a:srgbClr val="C00000"/>
              </a:solidFill>
            </a:endParaRPr>
          </a:p>
        </p:txBody>
      </p:sp>
      <p:sp>
        <p:nvSpPr>
          <p:cNvPr id="1094" name="TextBox 1093">
            <a:extLst>
              <a:ext uri="{FF2B5EF4-FFF2-40B4-BE49-F238E27FC236}">
                <a16:creationId xmlns:a16="http://schemas.microsoft.com/office/drawing/2014/main" id="{B77CA071-B84D-B539-7ED5-2E9EF13CF324}"/>
              </a:ext>
            </a:extLst>
          </p:cNvPr>
          <p:cNvSpPr txBox="1"/>
          <p:nvPr/>
        </p:nvSpPr>
        <p:spPr>
          <a:xfrm>
            <a:off x="2464064" y="2515408"/>
            <a:ext cx="1157282" cy="276999"/>
          </a:xfrm>
          <a:prstGeom prst="rect">
            <a:avLst/>
          </a:prstGeom>
          <a:noFill/>
        </p:spPr>
        <p:txBody>
          <a:bodyPr wrap="square">
            <a:spAutoFit/>
          </a:bodyPr>
          <a:lstStyle/>
          <a:p>
            <a:r>
              <a:rPr lang="en-US" sz="1200" b="1" i="0">
                <a:solidFill>
                  <a:schemeClr val="accent2"/>
                </a:solidFill>
                <a:effectLst/>
              </a:rPr>
              <a:t>Tumbling</a:t>
            </a:r>
            <a:endParaRPr lang="en-US" sz="1200" b="1">
              <a:solidFill>
                <a:schemeClr val="accent2"/>
              </a:solidFill>
            </a:endParaRPr>
          </a:p>
        </p:txBody>
      </p:sp>
      <p:sp>
        <p:nvSpPr>
          <p:cNvPr id="1095" name="TextBox 1094">
            <a:extLst>
              <a:ext uri="{FF2B5EF4-FFF2-40B4-BE49-F238E27FC236}">
                <a16:creationId xmlns:a16="http://schemas.microsoft.com/office/drawing/2014/main" id="{9DBB4722-C7CC-B6BA-072A-D209AE353389}"/>
              </a:ext>
            </a:extLst>
          </p:cNvPr>
          <p:cNvSpPr txBox="1"/>
          <p:nvPr/>
        </p:nvSpPr>
        <p:spPr>
          <a:xfrm>
            <a:off x="6010956" y="3870183"/>
            <a:ext cx="1157282" cy="276999"/>
          </a:xfrm>
          <a:prstGeom prst="rect">
            <a:avLst/>
          </a:prstGeom>
          <a:noFill/>
        </p:spPr>
        <p:txBody>
          <a:bodyPr wrap="square">
            <a:spAutoFit/>
          </a:bodyPr>
          <a:lstStyle/>
          <a:p>
            <a:r>
              <a:rPr lang="en-US" sz="1200" b="1" i="0">
                <a:solidFill>
                  <a:schemeClr val="accent4"/>
                </a:solidFill>
                <a:effectLst/>
              </a:rPr>
              <a:t>Motion</a:t>
            </a:r>
            <a:endParaRPr lang="en-US" sz="1200" b="1">
              <a:solidFill>
                <a:schemeClr val="accent4"/>
              </a:solidFill>
            </a:endParaRPr>
          </a:p>
        </p:txBody>
      </p:sp>
      <p:sp>
        <p:nvSpPr>
          <p:cNvPr id="1101" name="TextBox 1100">
            <a:extLst>
              <a:ext uri="{FF2B5EF4-FFF2-40B4-BE49-F238E27FC236}">
                <a16:creationId xmlns:a16="http://schemas.microsoft.com/office/drawing/2014/main" id="{E295363C-9150-D82A-AEA1-F86767A36944}"/>
              </a:ext>
            </a:extLst>
          </p:cNvPr>
          <p:cNvSpPr txBox="1"/>
          <p:nvPr/>
        </p:nvSpPr>
        <p:spPr>
          <a:xfrm>
            <a:off x="4785323" y="5471360"/>
            <a:ext cx="1157282" cy="461665"/>
          </a:xfrm>
          <a:prstGeom prst="rect">
            <a:avLst/>
          </a:prstGeom>
          <a:noFill/>
        </p:spPr>
        <p:txBody>
          <a:bodyPr wrap="square">
            <a:spAutoFit/>
          </a:bodyPr>
          <a:lstStyle/>
          <a:p>
            <a:r>
              <a:rPr lang="en-US" sz="1200" b="1" i="0">
                <a:solidFill>
                  <a:schemeClr val="accent6"/>
                </a:solidFill>
                <a:effectLst/>
              </a:rPr>
              <a:t>Remaining Energy</a:t>
            </a:r>
            <a:endParaRPr lang="en-US" sz="1200" b="1">
              <a:solidFill>
                <a:schemeClr val="accent6"/>
              </a:solidFill>
            </a:endParaRPr>
          </a:p>
        </p:txBody>
      </p:sp>
      <p:sp>
        <p:nvSpPr>
          <p:cNvPr id="1102" name="TextBox 1101">
            <a:extLst>
              <a:ext uri="{FF2B5EF4-FFF2-40B4-BE49-F238E27FC236}">
                <a16:creationId xmlns:a16="http://schemas.microsoft.com/office/drawing/2014/main" id="{B133C766-9406-552D-A142-0FF0A01C9971}"/>
              </a:ext>
            </a:extLst>
          </p:cNvPr>
          <p:cNvSpPr txBox="1"/>
          <p:nvPr/>
        </p:nvSpPr>
        <p:spPr>
          <a:xfrm>
            <a:off x="1728066" y="3338105"/>
            <a:ext cx="1768578" cy="461665"/>
          </a:xfrm>
          <a:prstGeom prst="rect">
            <a:avLst/>
          </a:prstGeom>
          <a:noFill/>
        </p:spPr>
        <p:txBody>
          <a:bodyPr wrap="square" rtlCol="0">
            <a:spAutoFit/>
          </a:bodyPr>
          <a:lstStyle/>
          <a:p>
            <a:pPr algn="ctr" rtl="0">
              <a:defRPr sz="1862" b="0" i="0" u="none" strike="noStrike" kern="1200" spc="0" baseline="0">
                <a:solidFill>
                  <a:prstClr val="black">
                    <a:lumMod val="65000"/>
                    <a:lumOff val="35000"/>
                  </a:prstClr>
                </a:solidFill>
                <a:latin typeface="+mn-lt"/>
                <a:ea typeface="+mn-ea"/>
                <a:cs typeface="+mn-cs"/>
              </a:defRPr>
            </a:pPr>
            <a:r>
              <a:rPr lang="en-US" sz="1200" b="1">
                <a:solidFill>
                  <a:schemeClr val="tx1"/>
                </a:solidFill>
              </a:rPr>
              <a:t>Decelerating </a:t>
            </a:r>
          </a:p>
          <a:p>
            <a:pPr algn="ctr" rtl="0">
              <a:defRPr sz="1862" b="0" i="0" u="none" strike="noStrike" kern="1200" spc="0" baseline="0">
                <a:solidFill>
                  <a:prstClr val="black">
                    <a:lumMod val="65000"/>
                    <a:lumOff val="35000"/>
                  </a:prstClr>
                </a:solidFill>
                <a:latin typeface="+mn-lt"/>
                <a:ea typeface="+mn-ea"/>
                <a:cs typeface="+mn-cs"/>
              </a:defRPr>
            </a:pPr>
            <a:r>
              <a:rPr lang="en-US" sz="1200" b="1">
                <a:solidFill>
                  <a:schemeClr val="tx1"/>
                </a:solidFill>
              </a:rPr>
              <a:t>Energy Management </a:t>
            </a:r>
            <a:endParaRPr lang="en-US" b="1"/>
          </a:p>
        </p:txBody>
      </p:sp>
      <p:sp>
        <p:nvSpPr>
          <p:cNvPr id="1105" name="TextBox 1104">
            <a:extLst>
              <a:ext uri="{FF2B5EF4-FFF2-40B4-BE49-F238E27FC236}">
                <a16:creationId xmlns:a16="http://schemas.microsoft.com/office/drawing/2014/main" id="{20A4B78B-8FF5-A161-BA8A-6866FD07EA24}"/>
              </a:ext>
            </a:extLst>
          </p:cNvPr>
          <p:cNvSpPr txBox="1"/>
          <p:nvPr/>
        </p:nvSpPr>
        <p:spPr>
          <a:xfrm>
            <a:off x="5493238" y="1194997"/>
            <a:ext cx="1467564" cy="830997"/>
          </a:xfrm>
          <a:prstGeom prst="rect">
            <a:avLst/>
          </a:prstGeom>
          <a:noFill/>
          <a:ln>
            <a:solidFill>
              <a:schemeClr val="tx1"/>
            </a:solidFill>
          </a:ln>
        </p:spPr>
        <p:txBody>
          <a:bodyPr wrap="square">
            <a:spAutoFit/>
          </a:bodyPr>
          <a:lstStyle/>
          <a:p>
            <a:pPr algn="ctr"/>
            <a:r>
              <a:rPr lang="en-US" sz="1200"/>
              <a:t>Soyuz architecture used as an example in this illustration</a:t>
            </a:r>
          </a:p>
          <a:p>
            <a:pPr algn="ctr"/>
            <a:r>
              <a:rPr lang="en-US" sz="1200"/>
              <a:t>KE =1/2 mV</a:t>
            </a:r>
            <a:r>
              <a:rPr lang="en-US" sz="1200" baseline="30000"/>
              <a:t>2</a:t>
            </a:r>
            <a:endParaRPr lang="en-US" sz="1200"/>
          </a:p>
        </p:txBody>
      </p:sp>
      <p:sp>
        <p:nvSpPr>
          <p:cNvPr id="1109" name="TextBox 1108">
            <a:extLst>
              <a:ext uri="{FF2B5EF4-FFF2-40B4-BE49-F238E27FC236}">
                <a16:creationId xmlns:a16="http://schemas.microsoft.com/office/drawing/2014/main" id="{EF56154E-5B0F-8518-455B-3DC5F0791C28}"/>
              </a:ext>
            </a:extLst>
          </p:cNvPr>
          <p:cNvSpPr txBox="1"/>
          <p:nvPr/>
        </p:nvSpPr>
        <p:spPr>
          <a:xfrm>
            <a:off x="1651452" y="1920920"/>
            <a:ext cx="1206215" cy="261610"/>
          </a:xfrm>
          <a:prstGeom prst="rect">
            <a:avLst/>
          </a:prstGeom>
          <a:noFill/>
        </p:spPr>
        <p:txBody>
          <a:bodyPr wrap="square" rtlCol="0">
            <a:spAutoFit/>
          </a:bodyPr>
          <a:lstStyle/>
          <a:p>
            <a:r>
              <a:rPr lang="en-US" sz="1100"/>
              <a:t>KE ~74,603 ft/lb</a:t>
            </a:r>
          </a:p>
        </p:txBody>
      </p:sp>
      <p:sp>
        <p:nvSpPr>
          <p:cNvPr id="1110" name="TextBox 1109">
            <a:extLst>
              <a:ext uri="{FF2B5EF4-FFF2-40B4-BE49-F238E27FC236}">
                <a16:creationId xmlns:a16="http://schemas.microsoft.com/office/drawing/2014/main" id="{EA1673E5-2AFF-6312-7760-F4B56583C5C1}"/>
              </a:ext>
            </a:extLst>
          </p:cNvPr>
          <p:cNvSpPr txBox="1"/>
          <p:nvPr/>
        </p:nvSpPr>
        <p:spPr>
          <a:xfrm>
            <a:off x="3485603" y="2493459"/>
            <a:ext cx="1206215" cy="261610"/>
          </a:xfrm>
          <a:prstGeom prst="rect">
            <a:avLst/>
          </a:prstGeom>
          <a:noFill/>
        </p:spPr>
        <p:txBody>
          <a:bodyPr wrap="square" rtlCol="0">
            <a:spAutoFit/>
          </a:bodyPr>
          <a:lstStyle/>
          <a:p>
            <a:r>
              <a:rPr lang="en-US" sz="1100"/>
              <a:t>KE ~24 ft/lb</a:t>
            </a:r>
          </a:p>
        </p:txBody>
      </p:sp>
      <p:sp>
        <p:nvSpPr>
          <p:cNvPr id="1111" name="TextBox 1110">
            <a:extLst>
              <a:ext uri="{FF2B5EF4-FFF2-40B4-BE49-F238E27FC236}">
                <a16:creationId xmlns:a16="http://schemas.microsoft.com/office/drawing/2014/main" id="{6B50ED29-B3AE-7BF1-EDBE-0BD435292FCE}"/>
              </a:ext>
            </a:extLst>
          </p:cNvPr>
          <p:cNvSpPr txBox="1"/>
          <p:nvPr/>
        </p:nvSpPr>
        <p:spPr>
          <a:xfrm>
            <a:off x="4639713" y="3303318"/>
            <a:ext cx="1206215" cy="261610"/>
          </a:xfrm>
          <a:prstGeom prst="rect">
            <a:avLst/>
          </a:prstGeom>
          <a:noFill/>
        </p:spPr>
        <p:txBody>
          <a:bodyPr wrap="square" rtlCol="0">
            <a:spAutoFit/>
          </a:bodyPr>
          <a:lstStyle/>
          <a:p>
            <a:r>
              <a:rPr lang="en-US" sz="1100"/>
              <a:t>KE ~4 ft/lb</a:t>
            </a:r>
          </a:p>
        </p:txBody>
      </p:sp>
      <p:sp>
        <p:nvSpPr>
          <p:cNvPr id="1112" name="TextBox 1111">
            <a:extLst>
              <a:ext uri="{FF2B5EF4-FFF2-40B4-BE49-F238E27FC236}">
                <a16:creationId xmlns:a16="http://schemas.microsoft.com/office/drawing/2014/main" id="{B59D8508-1DBA-A98C-A732-2981D19329CC}"/>
              </a:ext>
            </a:extLst>
          </p:cNvPr>
          <p:cNvSpPr txBox="1"/>
          <p:nvPr/>
        </p:nvSpPr>
        <p:spPr>
          <a:xfrm>
            <a:off x="5045682" y="6200393"/>
            <a:ext cx="1206215" cy="261610"/>
          </a:xfrm>
          <a:prstGeom prst="rect">
            <a:avLst/>
          </a:prstGeom>
          <a:noFill/>
        </p:spPr>
        <p:txBody>
          <a:bodyPr wrap="square" rtlCol="0">
            <a:spAutoFit/>
          </a:bodyPr>
          <a:lstStyle/>
          <a:p>
            <a:r>
              <a:rPr lang="en-US" sz="1100"/>
              <a:t>KE ~.075 ft/lb</a:t>
            </a:r>
          </a:p>
        </p:txBody>
      </p:sp>
      <p:pic>
        <p:nvPicPr>
          <p:cNvPr id="40" name="Picture 39">
            <a:extLst>
              <a:ext uri="{FF2B5EF4-FFF2-40B4-BE49-F238E27FC236}">
                <a16:creationId xmlns:a16="http://schemas.microsoft.com/office/drawing/2014/main" id="{66F042F1-0849-FFDA-272A-409D3BBF633C}"/>
              </a:ext>
            </a:extLst>
          </p:cNvPr>
          <p:cNvPicPr>
            <a:picLocks noChangeAspect="1"/>
          </p:cNvPicPr>
          <p:nvPr/>
        </p:nvPicPr>
        <p:blipFill>
          <a:blip r:embed="rId8" cstate="print">
            <a:extLst>
              <a:ext uri="{28A0092B-C50C-407E-A947-70E740481C1C}">
                <a14:useLocalDpi xmlns:a14="http://schemas.microsoft.com/office/drawing/2010/main" val="0"/>
              </a:ext>
            </a:extLst>
          </a:blip>
          <a:srcRect l="72737"/>
          <a:stretch/>
        </p:blipFill>
        <p:spPr>
          <a:xfrm rot="19545094">
            <a:off x="3063227" y="2025456"/>
            <a:ext cx="576082" cy="542942"/>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sp>
        <p:nvSpPr>
          <p:cNvPr id="35" name="TextBox 34">
            <a:extLst>
              <a:ext uri="{FF2B5EF4-FFF2-40B4-BE49-F238E27FC236}">
                <a16:creationId xmlns:a16="http://schemas.microsoft.com/office/drawing/2014/main" id="{78392C63-B22A-62F4-47EA-F1ACE9440E01}"/>
              </a:ext>
            </a:extLst>
          </p:cNvPr>
          <p:cNvSpPr txBox="1"/>
          <p:nvPr/>
        </p:nvSpPr>
        <p:spPr>
          <a:xfrm>
            <a:off x="9808520" y="6470853"/>
            <a:ext cx="2269003" cy="261610"/>
          </a:xfrm>
          <a:prstGeom prst="rect">
            <a:avLst/>
          </a:prstGeom>
          <a:noFill/>
        </p:spPr>
        <p:txBody>
          <a:bodyPr wrap="square">
            <a:spAutoFit/>
          </a:bodyPr>
          <a:lstStyle/>
          <a:p>
            <a:r>
              <a:rPr lang="en-US" sz="1100">
                <a:solidFill>
                  <a:schemeClr val="accent5"/>
                </a:solidFill>
                <a:hlinkClick r:id="rId12">
                  <a:extLst>
                    <a:ext uri="{A12FA001-AC4F-418D-AE19-62706E023703}">
                      <ahyp:hlinkClr xmlns:ahyp="http://schemas.microsoft.com/office/drawing/2018/hyperlinkcolor" val="tx"/>
                    </a:ext>
                  </a:extLst>
                </a:hlinkClick>
              </a:rPr>
              <a:t>Maxime Faget - Wikipedia</a:t>
            </a:r>
            <a:endParaRPr lang="en-US" sz="1100">
              <a:solidFill>
                <a:schemeClr val="accent5"/>
              </a:solidFill>
            </a:endParaRPr>
          </a:p>
        </p:txBody>
      </p:sp>
      <p:pic>
        <p:nvPicPr>
          <p:cNvPr id="9" name="Picture 8">
            <a:extLst>
              <a:ext uri="{FF2B5EF4-FFF2-40B4-BE49-F238E27FC236}">
                <a16:creationId xmlns:a16="http://schemas.microsoft.com/office/drawing/2014/main" id="{9A26C9D4-5C24-70B2-21EC-B286D3B9E4E7}"/>
              </a:ext>
            </a:extLst>
          </p:cNvPr>
          <p:cNvPicPr>
            <a:picLocks noChangeAspect="1"/>
          </p:cNvPicPr>
          <p:nvPr/>
        </p:nvPicPr>
        <p:blipFill>
          <a:blip r:embed="rId13"/>
          <a:srcRect l="46251" t="17648" r="6689" b="4354"/>
          <a:stretch/>
        </p:blipFill>
        <p:spPr>
          <a:xfrm>
            <a:off x="64286" y="2706211"/>
            <a:ext cx="1692689" cy="1578061"/>
          </a:xfrm>
          <a:prstGeom prst="rect">
            <a:avLst/>
          </a:prstGeom>
        </p:spPr>
      </p:pic>
      <p:cxnSp>
        <p:nvCxnSpPr>
          <p:cNvPr id="12" name="Straight Arrow Connector 11">
            <a:extLst>
              <a:ext uri="{FF2B5EF4-FFF2-40B4-BE49-F238E27FC236}">
                <a16:creationId xmlns:a16="http://schemas.microsoft.com/office/drawing/2014/main" id="{5419D6FC-1FB8-BBD1-E9A3-5E897869C61D}"/>
              </a:ext>
            </a:extLst>
          </p:cNvPr>
          <p:cNvCxnSpPr>
            <a:cxnSpLocks/>
          </p:cNvCxnSpPr>
          <p:nvPr/>
        </p:nvCxnSpPr>
        <p:spPr>
          <a:xfrm>
            <a:off x="516839" y="2182530"/>
            <a:ext cx="500928" cy="1129488"/>
          </a:xfrm>
          <a:prstGeom prst="straightConnector1">
            <a:avLst/>
          </a:prstGeom>
          <a:ln>
            <a:solidFill>
              <a:srgbClr val="C00000"/>
            </a:solidFill>
            <a:tailEnd type="triangle"/>
          </a:ln>
        </p:spPr>
        <p:style>
          <a:lnRef idx="3">
            <a:schemeClr val="accent2"/>
          </a:lnRef>
          <a:fillRef idx="0">
            <a:schemeClr val="accent2"/>
          </a:fillRef>
          <a:effectRef idx="2">
            <a:schemeClr val="accent2"/>
          </a:effectRef>
          <a:fontRef idx="minor">
            <a:schemeClr val="tx1"/>
          </a:fontRef>
        </p:style>
      </p:cxnSp>
      <p:cxnSp>
        <p:nvCxnSpPr>
          <p:cNvPr id="18" name="Straight Connector 17">
            <a:extLst>
              <a:ext uri="{FF2B5EF4-FFF2-40B4-BE49-F238E27FC236}">
                <a16:creationId xmlns:a16="http://schemas.microsoft.com/office/drawing/2014/main" id="{420AB389-5E0E-6575-D627-0F48621045E4}"/>
              </a:ext>
            </a:extLst>
          </p:cNvPr>
          <p:cNvCxnSpPr>
            <a:cxnSpLocks/>
          </p:cNvCxnSpPr>
          <p:nvPr/>
        </p:nvCxnSpPr>
        <p:spPr>
          <a:xfrm flipH="1">
            <a:off x="5778296" y="4204212"/>
            <a:ext cx="135265" cy="251653"/>
          </a:xfrm>
          <a:prstGeom prst="line">
            <a:avLst/>
          </a:prstGeom>
          <a:ln>
            <a:solidFill>
              <a:schemeClr val="bg2">
                <a:lumMod val="50000"/>
              </a:schemeClr>
            </a:solidFill>
          </a:ln>
        </p:spPr>
        <p:style>
          <a:lnRef idx="2">
            <a:schemeClr val="accent3"/>
          </a:lnRef>
          <a:fillRef idx="0">
            <a:schemeClr val="accent3"/>
          </a:fillRef>
          <a:effectRef idx="1">
            <a:schemeClr val="accent3"/>
          </a:effectRef>
          <a:fontRef idx="minor">
            <a:schemeClr val="tx1"/>
          </a:fontRef>
        </p:style>
      </p:cxnSp>
      <p:cxnSp>
        <p:nvCxnSpPr>
          <p:cNvPr id="30" name="Straight Connector 29">
            <a:extLst>
              <a:ext uri="{FF2B5EF4-FFF2-40B4-BE49-F238E27FC236}">
                <a16:creationId xmlns:a16="http://schemas.microsoft.com/office/drawing/2014/main" id="{60FFBCE6-5C27-41C6-6EE4-A8AC4CC47F74}"/>
              </a:ext>
            </a:extLst>
          </p:cNvPr>
          <p:cNvCxnSpPr>
            <a:cxnSpLocks/>
          </p:cNvCxnSpPr>
          <p:nvPr/>
        </p:nvCxnSpPr>
        <p:spPr>
          <a:xfrm>
            <a:off x="5909242" y="4193699"/>
            <a:ext cx="120389" cy="251653"/>
          </a:xfrm>
          <a:prstGeom prst="line">
            <a:avLst/>
          </a:prstGeom>
          <a:ln>
            <a:solidFill>
              <a:schemeClr val="bg2">
                <a:lumMod val="50000"/>
              </a:schemeClr>
            </a:solidFill>
          </a:ln>
        </p:spPr>
        <p:style>
          <a:lnRef idx="2">
            <a:schemeClr val="accent3"/>
          </a:lnRef>
          <a:fillRef idx="0">
            <a:schemeClr val="accent3"/>
          </a:fillRef>
          <a:effectRef idx="1">
            <a:schemeClr val="accent3"/>
          </a:effectRef>
          <a:fontRef idx="minor">
            <a:schemeClr val="tx1"/>
          </a:fontRef>
        </p:style>
      </p:cxnSp>
      <p:pic>
        <p:nvPicPr>
          <p:cNvPr id="51" name="Picture 50">
            <a:extLst>
              <a:ext uri="{FF2B5EF4-FFF2-40B4-BE49-F238E27FC236}">
                <a16:creationId xmlns:a16="http://schemas.microsoft.com/office/drawing/2014/main" id="{EFFC3DBB-41CF-6B62-465C-51848F589C50}"/>
              </a:ext>
            </a:extLst>
          </p:cNvPr>
          <p:cNvPicPr>
            <a:picLocks noChangeAspect="1"/>
          </p:cNvPicPr>
          <p:nvPr/>
        </p:nvPicPr>
        <p:blipFill>
          <a:blip r:embed="rId8" cstate="print">
            <a:extLst>
              <a:ext uri="{28A0092B-C50C-407E-A947-70E740481C1C}">
                <a14:useLocalDpi xmlns:a14="http://schemas.microsoft.com/office/drawing/2010/main" val="0"/>
              </a:ext>
            </a:extLst>
          </a:blip>
          <a:srcRect l="72737"/>
          <a:stretch/>
        </p:blipFill>
        <p:spPr>
          <a:xfrm rot="21264567">
            <a:off x="5640068" y="4365450"/>
            <a:ext cx="576082" cy="542942"/>
          </a:xfrm>
          <a:prstGeom prst="rect">
            <a:avLst/>
          </a:prstGeom>
          <a:effectLst>
            <a:glow rad="63500">
              <a:schemeClr val="bg2">
                <a:alpha val="40000"/>
              </a:schemeClr>
            </a:glow>
            <a:outerShdw blurRad="50800" dist="50800" dir="5400000" sx="1000" sy="1000" algn="ctr" rotWithShape="0">
              <a:srgbClr val="000000">
                <a:alpha val="43137"/>
              </a:srgbClr>
            </a:outerShdw>
            <a:softEdge rad="12700"/>
          </a:effectLst>
        </p:spPr>
      </p:pic>
      <p:pic>
        <p:nvPicPr>
          <p:cNvPr id="50" name="Picture 49">
            <a:extLst>
              <a:ext uri="{FF2B5EF4-FFF2-40B4-BE49-F238E27FC236}">
                <a16:creationId xmlns:a16="http://schemas.microsoft.com/office/drawing/2014/main" id="{D3022DF9-9545-AF79-0E70-F458C75D8A3E}"/>
              </a:ext>
            </a:extLst>
          </p:cNvPr>
          <p:cNvPicPr>
            <a:picLocks noChangeAspect="1"/>
          </p:cNvPicPr>
          <p:nvPr/>
        </p:nvPicPr>
        <p:blipFill>
          <a:blip r:embed="rId14"/>
          <a:srcRect l="34312" t="36869" r="16100" b="36030"/>
          <a:stretch/>
        </p:blipFill>
        <p:spPr>
          <a:xfrm>
            <a:off x="972379" y="6317394"/>
            <a:ext cx="1641515" cy="504635"/>
          </a:xfrm>
          <a:prstGeom prst="rect">
            <a:avLst/>
          </a:prstGeom>
        </p:spPr>
      </p:pic>
      <p:sp>
        <p:nvSpPr>
          <p:cNvPr id="53" name="Rectangle 52">
            <a:extLst>
              <a:ext uri="{FF2B5EF4-FFF2-40B4-BE49-F238E27FC236}">
                <a16:creationId xmlns:a16="http://schemas.microsoft.com/office/drawing/2014/main" id="{8D8D3781-DEE9-F508-171F-47B7A1586144}"/>
              </a:ext>
            </a:extLst>
          </p:cNvPr>
          <p:cNvSpPr/>
          <p:nvPr/>
        </p:nvSpPr>
        <p:spPr>
          <a:xfrm>
            <a:off x="1503746"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96" name="Group 4095">
            <a:extLst>
              <a:ext uri="{FF2B5EF4-FFF2-40B4-BE49-F238E27FC236}">
                <a16:creationId xmlns:a16="http://schemas.microsoft.com/office/drawing/2014/main" id="{3FE56C23-3AA9-69A0-0176-E90A22C28393}"/>
              </a:ext>
            </a:extLst>
          </p:cNvPr>
          <p:cNvGrpSpPr/>
          <p:nvPr/>
        </p:nvGrpSpPr>
        <p:grpSpPr>
          <a:xfrm>
            <a:off x="3210195" y="1519101"/>
            <a:ext cx="363671" cy="587060"/>
            <a:chOff x="7811089" y="2591149"/>
            <a:chExt cx="952024" cy="4059680"/>
          </a:xfrm>
        </p:grpSpPr>
        <p:grpSp>
          <p:nvGrpSpPr>
            <p:cNvPr id="4097" name="Group 62">
              <a:extLst>
                <a:ext uri="{FF2B5EF4-FFF2-40B4-BE49-F238E27FC236}">
                  <a16:creationId xmlns:a16="http://schemas.microsoft.com/office/drawing/2014/main" id="{647D4E9B-E960-50A9-98B5-1237DBD9686F}"/>
                </a:ext>
              </a:extLst>
            </p:cNvPr>
            <p:cNvGrpSpPr>
              <a:grpSpLocks/>
            </p:cNvGrpSpPr>
            <p:nvPr/>
          </p:nvGrpSpPr>
          <p:grpSpPr bwMode="auto">
            <a:xfrm rot="36890">
              <a:off x="7811089" y="2591149"/>
              <a:ext cx="952024" cy="2356544"/>
              <a:chOff x="2692689" y="2181927"/>
              <a:chExt cx="2661485" cy="3023547"/>
            </a:xfrm>
          </p:grpSpPr>
          <p:cxnSp>
            <p:nvCxnSpPr>
              <p:cNvPr id="4100" name="Straight Connector 4099">
                <a:extLst>
                  <a:ext uri="{FF2B5EF4-FFF2-40B4-BE49-F238E27FC236}">
                    <a16:creationId xmlns:a16="http://schemas.microsoft.com/office/drawing/2014/main" id="{C0F585B5-C18F-1FED-DB44-E963290CDAB9}"/>
                  </a:ext>
                </a:extLst>
              </p:cNvPr>
              <p:cNvCxnSpPr/>
              <p:nvPr/>
            </p:nvCxnSpPr>
            <p:spPr bwMode="auto">
              <a:xfrm rot="16200000" flipH="1">
                <a:off x="2518778" y="3689739"/>
                <a:ext cx="2984885" cy="23557"/>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01" name="Straight Connector 4100">
                <a:extLst>
                  <a:ext uri="{FF2B5EF4-FFF2-40B4-BE49-F238E27FC236}">
                    <a16:creationId xmlns:a16="http://schemas.microsoft.com/office/drawing/2014/main" id="{56CAE7B5-190F-E161-983F-2EC41C18E465}"/>
                  </a:ext>
                </a:extLst>
              </p:cNvPr>
              <p:cNvCxnSpPr/>
              <p:nvPr/>
            </p:nvCxnSpPr>
            <p:spPr bwMode="auto">
              <a:xfrm rot="16200000" flipH="1">
                <a:off x="2360517" y="3523903"/>
                <a:ext cx="2974067" cy="3534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02" name="Straight Connector 4101">
                <a:extLst>
                  <a:ext uri="{FF2B5EF4-FFF2-40B4-BE49-F238E27FC236}">
                    <a16:creationId xmlns:a16="http://schemas.microsoft.com/office/drawing/2014/main" id="{5D2B7A28-6937-111A-4208-96FFB9DB64F6}"/>
                  </a:ext>
                </a:extLst>
              </p:cNvPr>
              <p:cNvCxnSpPr/>
              <p:nvPr/>
            </p:nvCxnSpPr>
            <p:spPr bwMode="auto">
              <a:xfrm rot="16200000" flipH="1">
                <a:off x="2201543" y="3372639"/>
                <a:ext cx="2984885" cy="659799"/>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03" name="Straight Connector 4102">
                <a:extLst>
                  <a:ext uri="{FF2B5EF4-FFF2-40B4-BE49-F238E27FC236}">
                    <a16:creationId xmlns:a16="http://schemas.microsoft.com/office/drawing/2014/main" id="{F1490B7E-BC3C-F656-41CB-5F120543E44A}"/>
                  </a:ext>
                </a:extLst>
              </p:cNvPr>
              <p:cNvCxnSpPr/>
              <p:nvPr/>
            </p:nvCxnSpPr>
            <p:spPr bwMode="auto">
              <a:xfrm rot="16200000" flipH="1">
                <a:off x="2056037" y="3216460"/>
                <a:ext cx="2984885" cy="94257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04" name="Straight Connector 4103">
                <a:extLst>
                  <a:ext uri="{FF2B5EF4-FFF2-40B4-BE49-F238E27FC236}">
                    <a16:creationId xmlns:a16="http://schemas.microsoft.com/office/drawing/2014/main" id="{09C3ADE4-8100-9ADD-BE1D-964B0172AA38}"/>
                  </a:ext>
                </a:extLst>
              </p:cNvPr>
              <p:cNvCxnSpPr/>
              <p:nvPr/>
            </p:nvCxnSpPr>
            <p:spPr bwMode="auto">
              <a:xfrm rot="16200000" flipH="1">
                <a:off x="1958418" y="3138003"/>
                <a:ext cx="2974074" cy="113108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05" name="Straight Connector 4104">
                <a:extLst>
                  <a:ext uri="{FF2B5EF4-FFF2-40B4-BE49-F238E27FC236}">
                    <a16:creationId xmlns:a16="http://schemas.microsoft.com/office/drawing/2014/main" id="{DFEA327B-1148-D87D-2139-BD43CB7BD331}"/>
                  </a:ext>
                </a:extLst>
              </p:cNvPr>
              <p:cNvCxnSpPr/>
              <p:nvPr/>
            </p:nvCxnSpPr>
            <p:spPr bwMode="auto">
              <a:xfrm rot="16200000" flipH="1">
                <a:off x="1843825" y="3030791"/>
                <a:ext cx="3017326" cy="1319598"/>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06" name="Straight Connector 4105">
                <a:extLst>
                  <a:ext uri="{FF2B5EF4-FFF2-40B4-BE49-F238E27FC236}">
                    <a16:creationId xmlns:a16="http://schemas.microsoft.com/office/drawing/2014/main" id="{8175A45C-48C0-F4D7-A1FD-8E0048E12A50}"/>
                  </a:ext>
                </a:extLst>
              </p:cNvPr>
              <p:cNvCxnSpPr/>
              <p:nvPr/>
            </p:nvCxnSpPr>
            <p:spPr bwMode="auto">
              <a:xfrm rot="5400000">
                <a:off x="2677753" y="3558230"/>
                <a:ext cx="2974074" cy="282771"/>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07" name="Straight Connector 4106">
                <a:extLst>
                  <a:ext uri="{FF2B5EF4-FFF2-40B4-BE49-F238E27FC236}">
                    <a16:creationId xmlns:a16="http://schemas.microsoft.com/office/drawing/2014/main" id="{DF9F89E5-62B3-9E61-FA25-19008B305105}"/>
                  </a:ext>
                </a:extLst>
              </p:cNvPr>
              <p:cNvCxnSpPr/>
              <p:nvPr/>
            </p:nvCxnSpPr>
            <p:spPr bwMode="auto">
              <a:xfrm rot="5400000">
                <a:off x="2825262" y="3407795"/>
                <a:ext cx="2974067" cy="589114"/>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08" name="Straight Connector 4107">
                <a:extLst>
                  <a:ext uri="{FF2B5EF4-FFF2-40B4-BE49-F238E27FC236}">
                    <a16:creationId xmlns:a16="http://schemas.microsoft.com/office/drawing/2014/main" id="{8A6C00CE-910D-DBE7-DFD3-03F2DB19A17A}"/>
                  </a:ext>
                </a:extLst>
              </p:cNvPr>
              <p:cNvCxnSpPr/>
              <p:nvPr/>
            </p:nvCxnSpPr>
            <p:spPr bwMode="auto">
              <a:xfrm rot="5400000">
                <a:off x="2951909" y="3280015"/>
                <a:ext cx="2963255" cy="84831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09" name="Straight Connector 4108">
                <a:extLst>
                  <a:ext uri="{FF2B5EF4-FFF2-40B4-BE49-F238E27FC236}">
                    <a16:creationId xmlns:a16="http://schemas.microsoft.com/office/drawing/2014/main" id="{EC6C9E75-90B9-5A77-B2CD-AAF3E5C13A8E}"/>
                  </a:ext>
                </a:extLst>
              </p:cNvPr>
              <p:cNvCxnSpPr/>
              <p:nvPr/>
            </p:nvCxnSpPr>
            <p:spPr bwMode="auto">
              <a:xfrm rot="5400000">
                <a:off x="3089315" y="3162149"/>
                <a:ext cx="2963255" cy="1083956"/>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cxnSp>
            <p:nvCxnSpPr>
              <p:cNvPr id="4110" name="Straight Connector 4109">
                <a:extLst>
                  <a:ext uri="{FF2B5EF4-FFF2-40B4-BE49-F238E27FC236}">
                    <a16:creationId xmlns:a16="http://schemas.microsoft.com/office/drawing/2014/main" id="{F91A6B8E-BDC4-98F7-0783-73B1E5D5FF4E}"/>
                  </a:ext>
                </a:extLst>
              </p:cNvPr>
              <p:cNvCxnSpPr/>
              <p:nvPr/>
            </p:nvCxnSpPr>
            <p:spPr bwMode="auto">
              <a:xfrm rot="21563110" flipH="1">
                <a:off x="3986510" y="2205791"/>
                <a:ext cx="1367664" cy="2999683"/>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cxnSp>
          <p:nvCxnSpPr>
            <p:cNvPr id="4099" name="Straight Connector 4098">
              <a:extLst>
                <a:ext uri="{FF2B5EF4-FFF2-40B4-BE49-F238E27FC236}">
                  <a16:creationId xmlns:a16="http://schemas.microsoft.com/office/drawing/2014/main" id="{7458C36D-16A9-950E-744B-680E302487F4}"/>
                </a:ext>
              </a:extLst>
            </p:cNvPr>
            <p:cNvCxnSpPr/>
            <p:nvPr/>
          </p:nvCxnSpPr>
          <p:spPr bwMode="auto">
            <a:xfrm flipV="1">
              <a:off x="8272463" y="4898229"/>
              <a:ext cx="0" cy="1752600"/>
            </a:xfrm>
            <a:prstGeom prst="line">
              <a:avLst/>
            </a:prstGeom>
            <a:solidFill>
              <a:schemeClr val="accent1"/>
            </a:solidFill>
            <a:ln w="12700" cap="flat" cmpd="sng" algn="ctr">
              <a:solidFill>
                <a:schemeClr val="bg1">
                  <a:lumMod val="50000"/>
                </a:schemeClr>
              </a:solidFill>
              <a:prstDash val="solid"/>
              <a:round/>
              <a:headEnd type="none" w="sm" len="sm"/>
              <a:tailEnd type="none" w="sm" len="sm"/>
            </a:ln>
            <a:effectLst/>
          </p:spPr>
        </p:cxnSp>
      </p:grpSp>
      <p:pic>
        <p:nvPicPr>
          <p:cNvPr id="1060" name="Picture 1059" descr="A close-up of a building&#10;&#10;AI-generated content may be incorrect.">
            <a:extLst>
              <a:ext uri="{FF2B5EF4-FFF2-40B4-BE49-F238E27FC236}">
                <a16:creationId xmlns:a16="http://schemas.microsoft.com/office/drawing/2014/main" id="{92F447DE-88B9-1BAF-3E66-932DD5A0956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204391" y="1306007"/>
            <a:ext cx="386893" cy="221209"/>
          </a:xfrm>
          <a:prstGeom prst="rect">
            <a:avLst/>
          </a:prstGeom>
        </p:spPr>
      </p:pic>
      <p:cxnSp>
        <p:nvCxnSpPr>
          <p:cNvPr id="4111" name="Straight Connector 4110">
            <a:extLst>
              <a:ext uri="{FF2B5EF4-FFF2-40B4-BE49-F238E27FC236}">
                <a16:creationId xmlns:a16="http://schemas.microsoft.com/office/drawing/2014/main" id="{CCF53A55-8608-C0B1-C336-4204372823BB}"/>
              </a:ext>
            </a:extLst>
          </p:cNvPr>
          <p:cNvCxnSpPr>
            <a:cxnSpLocks/>
          </p:cNvCxnSpPr>
          <p:nvPr/>
        </p:nvCxnSpPr>
        <p:spPr>
          <a:xfrm flipH="1">
            <a:off x="4179569" y="5664784"/>
            <a:ext cx="135265" cy="251653"/>
          </a:xfrm>
          <a:prstGeom prst="line">
            <a:avLst/>
          </a:prstGeom>
          <a:ln>
            <a:solidFill>
              <a:schemeClr val="bg2">
                <a:lumMod val="50000"/>
              </a:schemeClr>
            </a:solidFill>
          </a:ln>
        </p:spPr>
        <p:style>
          <a:lnRef idx="2">
            <a:schemeClr val="accent3"/>
          </a:lnRef>
          <a:fillRef idx="0">
            <a:schemeClr val="accent3"/>
          </a:fillRef>
          <a:effectRef idx="1">
            <a:schemeClr val="accent3"/>
          </a:effectRef>
          <a:fontRef idx="minor">
            <a:schemeClr val="tx1"/>
          </a:fontRef>
        </p:style>
      </p:cxnSp>
      <p:cxnSp>
        <p:nvCxnSpPr>
          <p:cNvPr id="4112" name="Straight Connector 4111">
            <a:extLst>
              <a:ext uri="{FF2B5EF4-FFF2-40B4-BE49-F238E27FC236}">
                <a16:creationId xmlns:a16="http://schemas.microsoft.com/office/drawing/2014/main" id="{E9529590-655E-F637-4673-5C4D93AC27BF}"/>
              </a:ext>
            </a:extLst>
          </p:cNvPr>
          <p:cNvCxnSpPr>
            <a:cxnSpLocks/>
          </p:cNvCxnSpPr>
          <p:nvPr/>
        </p:nvCxnSpPr>
        <p:spPr>
          <a:xfrm>
            <a:off x="4310515" y="5654271"/>
            <a:ext cx="120389" cy="251653"/>
          </a:xfrm>
          <a:prstGeom prst="line">
            <a:avLst/>
          </a:prstGeom>
          <a:ln>
            <a:solidFill>
              <a:schemeClr val="bg2">
                <a:lumMod val="50000"/>
              </a:schemeClr>
            </a:solidFill>
          </a:ln>
        </p:spPr>
        <p:style>
          <a:lnRef idx="2">
            <a:schemeClr val="accent3"/>
          </a:lnRef>
          <a:fillRef idx="0">
            <a:schemeClr val="accent3"/>
          </a:fillRef>
          <a:effectRef idx="1">
            <a:schemeClr val="accent3"/>
          </a:effectRef>
          <a:fontRef idx="minor">
            <a:schemeClr val="tx1"/>
          </a:fontRef>
        </p:style>
      </p:cxnSp>
      <p:sp>
        <p:nvSpPr>
          <p:cNvPr id="7" name="TextBox 6">
            <a:extLst>
              <a:ext uri="{FF2B5EF4-FFF2-40B4-BE49-F238E27FC236}">
                <a16:creationId xmlns:a16="http://schemas.microsoft.com/office/drawing/2014/main" id="{90E89884-4E02-D032-394C-417A3C93C854}"/>
              </a:ext>
            </a:extLst>
          </p:cNvPr>
          <p:cNvSpPr txBox="1"/>
          <p:nvPr/>
        </p:nvSpPr>
        <p:spPr>
          <a:xfrm>
            <a:off x="7487522" y="2631858"/>
            <a:ext cx="1242827" cy="230832"/>
          </a:xfrm>
          <a:prstGeom prst="rect">
            <a:avLst/>
          </a:prstGeom>
          <a:noFill/>
        </p:spPr>
        <p:txBody>
          <a:bodyPr wrap="square" rtlCol="0">
            <a:spAutoFit/>
          </a:bodyPr>
          <a:lstStyle/>
          <a:p>
            <a:pPr algn="ctr"/>
            <a:r>
              <a:rPr lang="en-US" sz="900" i="1" dirty="0"/>
              <a:t>Image credit: NASA</a:t>
            </a:r>
          </a:p>
        </p:txBody>
      </p:sp>
      <p:sp>
        <p:nvSpPr>
          <p:cNvPr id="8" name="TextBox 7">
            <a:extLst>
              <a:ext uri="{FF2B5EF4-FFF2-40B4-BE49-F238E27FC236}">
                <a16:creationId xmlns:a16="http://schemas.microsoft.com/office/drawing/2014/main" id="{CCC72B6B-BDE9-168C-3115-789ECFD0944C}"/>
              </a:ext>
            </a:extLst>
          </p:cNvPr>
          <p:cNvSpPr txBox="1"/>
          <p:nvPr/>
        </p:nvSpPr>
        <p:spPr>
          <a:xfrm>
            <a:off x="9302673" y="2614778"/>
            <a:ext cx="2028488" cy="230832"/>
          </a:xfrm>
          <a:prstGeom prst="rect">
            <a:avLst/>
          </a:prstGeom>
          <a:noFill/>
        </p:spPr>
        <p:txBody>
          <a:bodyPr wrap="square" rtlCol="0">
            <a:spAutoFit/>
          </a:bodyPr>
          <a:lstStyle/>
          <a:p>
            <a:pPr algn="ctr"/>
            <a:r>
              <a:rPr lang="en-US" sz="900" i="1" dirty="0"/>
              <a:t>Image credit: </a:t>
            </a:r>
            <a:r>
              <a:rPr lang="en-US" sz="900" dirty="0"/>
              <a:t>North American Rockwell</a:t>
            </a:r>
          </a:p>
        </p:txBody>
      </p:sp>
      <p:sp>
        <p:nvSpPr>
          <p:cNvPr id="10" name="TextBox 9">
            <a:extLst>
              <a:ext uri="{FF2B5EF4-FFF2-40B4-BE49-F238E27FC236}">
                <a16:creationId xmlns:a16="http://schemas.microsoft.com/office/drawing/2014/main" id="{9CCD6D07-471C-C673-FAF2-F7FDD11DE57E}"/>
              </a:ext>
            </a:extLst>
          </p:cNvPr>
          <p:cNvSpPr txBox="1"/>
          <p:nvPr/>
        </p:nvSpPr>
        <p:spPr>
          <a:xfrm>
            <a:off x="-137497" y="4293673"/>
            <a:ext cx="2028488" cy="230832"/>
          </a:xfrm>
          <a:prstGeom prst="rect">
            <a:avLst/>
          </a:prstGeom>
          <a:noFill/>
        </p:spPr>
        <p:txBody>
          <a:bodyPr wrap="square" rtlCol="0">
            <a:spAutoFit/>
          </a:bodyPr>
          <a:lstStyle/>
          <a:p>
            <a:pPr algn="ctr"/>
            <a:r>
              <a:rPr lang="en-US" sz="900" i="1" dirty="0"/>
              <a:t>Image credit: </a:t>
            </a:r>
            <a:r>
              <a:rPr lang="en-US" sz="900" dirty="0"/>
              <a:t>European Space Agency</a:t>
            </a:r>
          </a:p>
        </p:txBody>
      </p:sp>
    </p:spTree>
    <p:extLst>
      <p:ext uri="{BB962C8B-B14F-4D97-AF65-F5344CB8AC3E}">
        <p14:creationId xmlns:p14="http://schemas.microsoft.com/office/powerpoint/2010/main" val="1049994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65855B-66BF-5D51-BE48-0682186C9337}"/>
              </a:ext>
            </a:extLst>
          </p:cNvPr>
          <p:cNvPicPr>
            <a:picLocks noChangeAspect="1"/>
          </p:cNvPicPr>
          <p:nvPr/>
        </p:nvPicPr>
        <p:blipFill>
          <a:blip r:embed="rId3"/>
          <a:srcRect l="32753" t="37574" r="33092" b="15800"/>
          <a:stretch/>
        </p:blipFill>
        <p:spPr>
          <a:xfrm>
            <a:off x="0" y="1246360"/>
            <a:ext cx="4912768" cy="3772292"/>
          </a:xfrm>
          <a:prstGeom prst="rect">
            <a:avLst/>
          </a:prstGeom>
        </p:spPr>
      </p:pic>
      <p:pic>
        <p:nvPicPr>
          <p:cNvPr id="6" name="Picture 5">
            <a:extLst>
              <a:ext uri="{FF2B5EF4-FFF2-40B4-BE49-F238E27FC236}">
                <a16:creationId xmlns:a16="http://schemas.microsoft.com/office/drawing/2014/main" id="{453BE32A-6047-1056-594B-71D58170F92D}"/>
              </a:ext>
            </a:extLst>
          </p:cNvPr>
          <p:cNvPicPr>
            <a:picLocks noChangeAspect="1"/>
          </p:cNvPicPr>
          <p:nvPr/>
        </p:nvPicPr>
        <p:blipFill>
          <a:blip r:embed="rId4"/>
          <a:srcRect l="34312" t="36869" r="16100" b="36030"/>
          <a:stretch/>
        </p:blipFill>
        <p:spPr>
          <a:xfrm>
            <a:off x="972379" y="6317394"/>
            <a:ext cx="1641515" cy="504635"/>
          </a:xfrm>
          <a:prstGeom prst="rect">
            <a:avLst/>
          </a:prstGeom>
        </p:spPr>
      </p:pic>
      <p:sp>
        <p:nvSpPr>
          <p:cNvPr id="2" name="Content Placeholder 1">
            <a:extLst>
              <a:ext uri="{FF2B5EF4-FFF2-40B4-BE49-F238E27FC236}">
                <a16:creationId xmlns:a16="http://schemas.microsoft.com/office/drawing/2014/main" id="{544A7BC2-B6A3-7027-A9A0-F29A8582A89C}"/>
              </a:ext>
            </a:extLst>
          </p:cNvPr>
          <p:cNvSpPr>
            <a:spLocks noGrp="1"/>
          </p:cNvSpPr>
          <p:nvPr>
            <p:ph idx="1"/>
          </p:nvPr>
        </p:nvSpPr>
        <p:spPr>
          <a:xfrm>
            <a:off x="4927025" y="1059663"/>
            <a:ext cx="3487307" cy="5762366"/>
          </a:xfrm>
        </p:spPr>
        <p:txBody>
          <a:bodyPr/>
          <a:lstStyle/>
          <a:p>
            <a:pPr marL="0" indent="0">
              <a:buNone/>
            </a:pPr>
            <a:r>
              <a:rPr lang="en-US" sz="1800" b="1"/>
              <a:t>Heat Shield</a:t>
            </a:r>
          </a:p>
          <a:p>
            <a:pPr>
              <a:buFontTx/>
              <a:buChar char="-"/>
            </a:pPr>
            <a:r>
              <a:rPr lang="en-US" sz="1600" b="0"/>
              <a:t>Slows down the spacecraft from Mach 30 (hypersonic) to</a:t>
            </a:r>
            <a:br>
              <a:rPr lang="en-US" sz="1600" b="0"/>
            </a:br>
            <a:r>
              <a:rPr lang="en-US" sz="1600" b="0"/>
              <a:t>Mach &lt; 1 (subsonic).</a:t>
            </a:r>
          </a:p>
          <a:p>
            <a:pPr>
              <a:buFontTx/>
              <a:buChar char="-"/>
            </a:pPr>
            <a:r>
              <a:rPr lang="en-US" sz="1600" b="0"/>
              <a:t>Protects from excessive heat</a:t>
            </a:r>
          </a:p>
          <a:p>
            <a:pPr>
              <a:buFontTx/>
              <a:buChar char="-"/>
            </a:pPr>
            <a:endParaRPr lang="en-US" sz="1600" b="0"/>
          </a:p>
          <a:p>
            <a:pPr>
              <a:buFontTx/>
              <a:buChar char="-"/>
            </a:pPr>
            <a:endParaRPr lang="en-US" sz="1600" b="0"/>
          </a:p>
          <a:p>
            <a:pPr>
              <a:buFontTx/>
              <a:buChar char="-"/>
            </a:pPr>
            <a:endParaRPr lang="en-US" sz="1600" b="0"/>
          </a:p>
          <a:p>
            <a:pPr>
              <a:buFontTx/>
              <a:buChar char="-"/>
            </a:pPr>
            <a:endParaRPr lang="en-US" sz="1600" b="0"/>
          </a:p>
          <a:p>
            <a:pPr>
              <a:buFontTx/>
              <a:buChar char="-"/>
            </a:pPr>
            <a:endParaRPr lang="en-US" sz="1600" b="0"/>
          </a:p>
          <a:p>
            <a:pPr>
              <a:buFontTx/>
              <a:buChar char="-"/>
            </a:pPr>
            <a:endParaRPr lang="en-US" sz="1600" b="0"/>
          </a:p>
          <a:p>
            <a:pPr>
              <a:buFontTx/>
              <a:buChar char="-"/>
            </a:pPr>
            <a:endParaRPr lang="en-US" sz="1600" b="0"/>
          </a:p>
          <a:p>
            <a:pPr>
              <a:buFontTx/>
              <a:buChar char="-"/>
            </a:pPr>
            <a:endParaRPr lang="en-US" sz="1600" b="0"/>
          </a:p>
          <a:p>
            <a:pPr>
              <a:buFontTx/>
              <a:buChar char="-"/>
            </a:pPr>
            <a:endParaRPr lang="en-US" sz="1600" b="0"/>
          </a:p>
          <a:p>
            <a:pPr>
              <a:buFontTx/>
              <a:buChar char="-"/>
            </a:pPr>
            <a:endParaRPr lang="en-US" sz="1600" b="0"/>
          </a:p>
          <a:p>
            <a:pPr marL="0" indent="0">
              <a:buNone/>
            </a:pPr>
            <a:endParaRPr lang="en-US" sz="1600" b="0"/>
          </a:p>
          <a:p>
            <a:pPr marL="0" indent="0">
              <a:buNone/>
            </a:pPr>
            <a:r>
              <a:rPr lang="en-US" sz="1600"/>
              <a:t>After HS has done its job…</a:t>
            </a:r>
          </a:p>
          <a:p>
            <a:pPr>
              <a:buFontTx/>
              <a:buChar char="-"/>
            </a:pPr>
            <a:r>
              <a:rPr lang="en-US" sz="1600" b="0"/>
              <a:t>Once the spacecraft slows down, it will start to tumble.  </a:t>
            </a:r>
          </a:p>
          <a:p>
            <a:pPr>
              <a:buFontTx/>
              <a:buChar char="-"/>
            </a:pPr>
            <a:r>
              <a:rPr lang="en-US" sz="1600" b="0"/>
              <a:t>Drogue parachutes are deployed to mitigate this tumbling movement.</a:t>
            </a:r>
            <a:endParaRPr lang="en-US" sz="1800" b="0"/>
          </a:p>
        </p:txBody>
      </p:sp>
      <p:sp>
        <p:nvSpPr>
          <p:cNvPr id="3" name="Title 2">
            <a:extLst>
              <a:ext uri="{FF2B5EF4-FFF2-40B4-BE49-F238E27FC236}">
                <a16:creationId xmlns:a16="http://schemas.microsoft.com/office/drawing/2014/main" id="{A8EFAC05-AB19-9EB0-4C4D-F7288E7DD780}"/>
              </a:ext>
            </a:extLst>
          </p:cNvPr>
          <p:cNvSpPr>
            <a:spLocks noGrp="1"/>
          </p:cNvSpPr>
          <p:nvPr>
            <p:ph type="title" idx="4294967295"/>
          </p:nvPr>
        </p:nvSpPr>
        <p:spPr>
          <a:xfrm>
            <a:off x="1080748" y="280003"/>
            <a:ext cx="9753600" cy="667728"/>
          </a:xfrm>
          <a:prstGeom prst="rect">
            <a:avLst/>
          </a:prstGeom>
        </p:spPr>
        <p:txBody>
          <a:bodyPr/>
          <a:lstStyle/>
          <a:p>
            <a:r>
              <a:rPr lang="en-US"/>
              <a:t>Heat Shield/Drogue</a:t>
            </a:r>
          </a:p>
        </p:txBody>
      </p:sp>
      <p:sp>
        <p:nvSpPr>
          <p:cNvPr id="4" name="Slide Number Placeholder 3">
            <a:extLst>
              <a:ext uri="{FF2B5EF4-FFF2-40B4-BE49-F238E27FC236}">
                <a16:creationId xmlns:a16="http://schemas.microsoft.com/office/drawing/2014/main" id="{6E356652-39EB-284A-6017-4B57A123AF7D}"/>
              </a:ext>
            </a:extLst>
          </p:cNvPr>
          <p:cNvSpPr>
            <a:spLocks noGrp="1"/>
          </p:cNvSpPr>
          <p:nvPr>
            <p:ph type="sldNum" sz="quarter" idx="4"/>
          </p:nvPr>
        </p:nvSpPr>
        <p:spPr/>
        <p:txBody>
          <a:bodyPr/>
          <a:lstStyle/>
          <a:p>
            <a:fld id="{15F2118D-A24B-4968-9CCE-0FD4EFBE3DE8}" type="slidenum">
              <a:rPr lang="en-US" smtClean="0"/>
              <a:pPr/>
              <a:t>19</a:t>
            </a:fld>
            <a:endParaRPr lang="en-US"/>
          </a:p>
        </p:txBody>
      </p:sp>
      <p:sp>
        <p:nvSpPr>
          <p:cNvPr id="5" name="Date Placeholder 4">
            <a:extLst>
              <a:ext uri="{FF2B5EF4-FFF2-40B4-BE49-F238E27FC236}">
                <a16:creationId xmlns:a16="http://schemas.microsoft.com/office/drawing/2014/main" id="{10E40B75-65E8-C5E9-432B-0437F8C56EF4}"/>
              </a:ext>
            </a:extLst>
          </p:cNvPr>
          <p:cNvSpPr>
            <a:spLocks noGrp="1"/>
          </p:cNvSpPr>
          <p:nvPr>
            <p:ph type="dt" sz="half" idx="2"/>
          </p:nvPr>
        </p:nvSpPr>
        <p:spPr/>
        <p:txBody>
          <a:bodyPr/>
          <a:lstStyle/>
          <a:p>
            <a:r>
              <a:rPr lang="en-US"/>
              <a:t>06/02/26</a:t>
            </a:r>
          </a:p>
        </p:txBody>
      </p:sp>
      <p:pic>
        <p:nvPicPr>
          <p:cNvPr id="15362" name="Picture 2">
            <a:extLst>
              <a:ext uri="{FF2B5EF4-FFF2-40B4-BE49-F238E27FC236}">
                <a16:creationId xmlns:a16="http://schemas.microsoft.com/office/drawing/2014/main" id="{3455A7E0-E403-5D50-0EFA-B0ABE3869B3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30418" y="2557280"/>
            <a:ext cx="2858981" cy="1905987"/>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292F029B-A9AB-ED65-2B54-6F13C3CE2831}"/>
              </a:ext>
            </a:extLst>
          </p:cNvPr>
          <p:cNvSpPr txBox="1"/>
          <p:nvPr/>
        </p:nvSpPr>
        <p:spPr>
          <a:xfrm>
            <a:off x="8600185" y="1086089"/>
            <a:ext cx="3719156" cy="2092881"/>
          </a:xfrm>
          <a:prstGeom prst="rect">
            <a:avLst/>
          </a:prstGeom>
          <a:noFill/>
        </p:spPr>
        <p:txBody>
          <a:bodyPr wrap="square">
            <a:spAutoFit/>
          </a:bodyPr>
          <a:lstStyle/>
          <a:p>
            <a:r>
              <a:rPr lang="en-US" b="1">
                <a:latin typeface="Helvetica" panose="020B0604020202020204" pitchFamily="34" charset="0"/>
                <a:cs typeface="Helvetica" panose="020B0604020202020204" pitchFamily="34" charset="0"/>
              </a:rPr>
              <a:t>Drogue Parachute(s)</a:t>
            </a:r>
          </a:p>
          <a:p>
            <a:pPr marL="285750" indent="-285750">
              <a:buFontTx/>
              <a:buChar char="-"/>
            </a:pPr>
            <a:r>
              <a:rPr lang="en-US" sz="1600">
                <a:latin typeface="Helvetica" panose="020B0604020202020204" pitchFamily="34" charset="0"/>
                <a:cs typeface="Helvetica" panose="020B0604020202020204" pitchFamily="34" charset="0"/>
              </a:rPr>
              <a:t>Slows down the spacecraft from Mach .7 to .3.</a:t>
            </a:r>
          </a:p>
          <a:p>
            <a:pPr marL="285750" indent="-285750">
              <a:buFontTx/>
              <a:buChar char="-"/>
            </a:pPr>
            <a:r>
              <a:rPr lang="en-US" sz="1600">
                <a:latin typeface="Helvetica" panose="020B0604020202020204" pitchFamily="34" charset="0"/>
                <a:cs typeface="Helvetica" panose="020B0604020202020204" pitchFamily="34" charset="0"/>
              </a:rPr>
              <a:t>Drogue is not big enough to take the spacecraft all the way to the ground for soft landing.</a:t>
            </a:r>
          </a:p>
          <a:p>
            <a:pPr marL="285750" indent="-285750">
              <a:buFontTx/>
              <a:buChar char="-"/>
            </a:pPr>
            <a:r>
              <a:rPr lang="en-US" sz="1600">
                <a:latin typeface="Helvetica" panose="020B0604020202020204" pitchFamily="34" charset="0"/>
                <a:cs typeface="Helvetica" panose="020B0604020202020204" pitchFamily="34" charset="0"/>
              </a:rPr>
              <a:t>Need to release drogues and deploy main(s).</a:t>
            </a:r>
          </a:p>
        </p:txBody>
      </p:sp>
      <p:pic>
        <p:nvPicPr>
          <p:cNvPr id="10" name="Picture 9">
            <a:extLst>
              <a:ext uri="{FF2B5EF4-FFF2-40B4-BE49-F238E27FC236}">
                <a16:creationId xmlns:a16="http://schemas.microsoft.com/office/drawing/2014/main" id="{E98AC3A1-C2B6-9A0F-406F-0855082E6B0C}"/>
              </a:ext>
            </a:extLst>
          </p:cNvPr>
          <p:cNvPicPr>
            <a:picLocks noChangeAspect="1"/>
          </p:cNvPicPr>
          <p:nvPr/>
        </p:nvPicPr>
        <p:blipFill>
          <a:blip r:embed="rId6"/>
          <a:srcRect l="28760" t="33739" r="30739" b="17102"/>
          <a:stretch/>
        </p:blipFill>
        <p:spPr>
          <a:xfrm>
            <a:off x="8618729" y="3178970"/>
            <a:ext cx="3288933" cy="2245562"/>
          </a:xfrm>
          <a:prstGeom prst="rect">
            <a:avLst/>
          </a:prstGeom>
        </p:spPr>
      </p:pic>
      <p:sp>
        <p:nvSpPr>
          <p:cNvPr id="11" name="TextBox 10">
            <a:extLst>
              <a:ext uri="{FF2B5EF4-FFF2-40B4-BE49-F238E27FC236}">
                <a16:creationId xmlns:a16="http://schemas.microsoft.com/office/drawing/2014/main" id="{C2031926-4193-5B9C-6D2D-FA5707A4E16E}"/>
              </a:ext>
            </a:extLst>
          </p:cNvPr>
          <p:cNvSpPr txBox="1"/>
          <p:nvPr/>
        </p:nvSpPr>
        <p:spPr>
          <a:xfrm>
            <a:off x="8600185" y="5747000"/>
            <a:ext cx="3468764" cy="830997"/>
          </a:xfrm>
          <a:prstGeom prst="rect">
            <a:avLst/>
          </a:prstGeom>
          <a:solidFill>
            <a:schemeClr val="accent1"/>
          </a:solidFill>
        </p:spPr>
        <p:txBody>
          <a:bodyPr wrap="square" rtlCol="0">
            <a:spAutoFit/>
          </a:bodyPr>
          <a:lstStyle/>
          <a:p>
            <a:pPr algn="ctr"/>
            <a:r>
              <a:rPr lang="en-US" sz="1200">
                <a:solidFill>
                  <a:schemeClr val="bg1"/>
                </a:solidFill>
                <a:latin typeface="Helvetica" panose="020B0604020202020204" pitchFamily="34" charset="0"/>
                <a:cs typeface="Helvetica" panose="020B0604020202020204" pitchFamily="34" charset="0"/>
              </a:rPr>
              <a:t>Astronaut Nick Hague [on Soyuz parachutes]: “…</a:t>
            </a:r>
            <a:r>
              <a:rPr lang="en-US" sz="1200" b="1">
                <a:solidFill>
                  <a:schemeClr val="bg1"/>
                </a:solidFill>
                <a:latin typeface="Helvetica" panose="020B0604020202020204" pitchFamily="34" charset="0"/>
                <a:cs typeface="Helvetica" panose="020B0604020202020204" pitchFamily="34" charset="0"/>
              </a:rPr>
              <a:t>parachutes snapped into place with a bone-jarring crunch…to avoid a deadly collision with the ground.”</a:t>
            </a:r>
            <a:endParaRPr lang="en-US" sz="1200" b="1">
              <a:solidFill>
                <a:schemeClr val="bg1"/>
              </a:solidFill>
              <a:highlight>
                <a:srgbClr val="000000"/>
              </a:highlight>
              <a:latin typeface="Helvetica" panose="020B0604020202020204" pitchFamily="34" charset="0"/>
              <a:cs typeface="Helvetica" panose="020B0604020202020204" pitchFamily="34" charset="0"/>
            </a:endParaRPr>
          </a:p>
        </p:txBody>
      </p:sp>
      <p:sp>
        <p:nvSpPr>
          <p:cNvPr id="16" name="Rectangle 15">
            <a:extLst>
              <a:ext uri="{FF2B5EF4-FFF2-40B4-BE49-F238E27FC236}">
                <a16:creationId xmlns:a16="http://schemas.microsoft.com/office/drawing/2014/main" id="{6CF94121-740D-2018-869C-3EED5B729196}"/>
              </a:ext>
            </a:extLst>
          </p:cNvPr>
          <p:cNvSpPr/>
          <p:nvPr/>
        </p:nvSpPr>
        <p:spPr>
          <a:xfrm>
            <a:off x="52363" y="1124664"/>
            <a:ext cx="1440282" cy="917689"/>
          </a:xfrm>
          <a:prstGeom prst="rect">
            <a:avLst/>
          </a:prstGeom>
          <a:solidFill>
            <a:schemeClr val="accent4">
              <a:alpha val="22000"/>
            </a:schemeClr>
          </a:solidFill>
          <a:ln>
            <a:solidFill>
              <a:srgbClr val="4473DC"/>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AA78201-2B76-8CF7-C2EC-023A490363B4}"/>
              </a:ext>
            </a:extLst>
          </p:cNvPr>
          <p:cNvSpPr/>
          <p:nvPr/>
        </p:nvSpPr>
        <p:spPr>
          <a:xfrm>
            <a:off x="1858108" y="1154441"/>
            <a:ext cx="1141829" cy="1256306"/>
          </a:xfrm>
          <a:prstGeom prst="rect">
            <a:avLst/>
          </a:prstGeom>
          <a:solidFill>
            <a:schemeClr val="accent4">
              <a:alpha val="22000"/>
            </a:schemeClr>
          </a:solidFill>
          <a:ln>
            <a:solidFill>
              <a:srgbClr val="4473DC"/>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66E3DEB5-180A-77AA-8106-AA8F781511A7}"/>
              </a:ext>
            </a:extLst>
          </p:cNvPr>
          <p:cNvCxnSpPr>
            <a:cxnSpLocks/>
          </p:cNvCxnSpPr>
          <p:nvPr/>
        </p:nvCxnSpPr>
        <p:spPr>
          <a:xfrm>
            <a:off x="4898510" y="1290749"/>
            <a:ext cx="0" cy="5302214"/>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9FC2C8EC-8942-D423-95C2-F0C8EAAFCA24}"/>
              </a:ext>
            </a:extLst>
          </p:cNvPr>
          <p:cNvCxnSpPr>
            <a:cxnSpLocks/>
          </p:cNvCxnSpPr>
          <p:nvPr/>
        </p:nvCxnSpPr>
        <p:spPr>
          <a:xfrm>
            <a:off x="8456436" y="1290749"/>
            <a:ext cx="0" cy="5302214"/>
          </a:xfrm>
          <a:prstGeom prst="line">
            <a:avLst/>
          </a:prstGeom>
          <a:ln w="28575"/>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66BD8C40-54AF-02A4-E5CA-685C7A26B03F}"/>
              </a:ext>
            </a:extLst>
          </p:cNvPr>
          <p:cNvSpPr txBox="1"/>
          <p:nvPr/>
        </p:nvSpPr>
        <p:spPr>
          <a:xfrm>
            <a:off x="298516" y="2510649"/>
            <a:ext cx="1340502" cy="461665"/>
          </a:xfrm>
          <a:prstGeom prst="rect">
            <a:avLst/>
          </a:prstGeom>
          <a:noFill/>
        </p:spPr>
        <p:txBody>
          <a:bodyPr wrap="square">
            <a:spAutoFit/>
          </a:bodyPr>
          <a:lstStyle/>
          <a:p>
            <a:pPr algn="just"/>
            <a:r>
              <a:rPr lang="en-US" sz="1200" b="1"/>
              <a:t>Thrusters</a:t>
            </a:r>
            <a:r>
              <a:rPr lang="en-US" sz="1200"/>
              <a:t> used to enter atmosphere.</a:t>
            </a:r>
          </a:p>
        </p:txBody>
      </p:sp>
      <p:sp>
        <p:nvSpPr>
          <p:cNvPr id="23" name="TextBox 22">
            <a:extLst>
              <a:ext uri="{FF2B5EF4-FFF2-40B4-BE49-F238E27FC236}">
                <a16:creationId xmlns:a16="http://schemas.microsoft.com/office/drawing/2014/main" id="{1C145EEF-3E5E-EE18-817E-F559AB15C96F}"/>
              </a:ext>
            </a:extLst>
          </p:cNvPr>
          <p:cNvSpPr txBox="1"/>
          <p:nvPr/>
        </p:nvSpPr>
        <p:spPr>
          <a:xfrm>
            <a:off x="5435295" y="4463267"/>
            <a:ext cx="2470765" cy="400110"/>
          </a:xfrm>
          <a:prstGeom prst="rect">
            <a:avLst/>
          </a:prstGeom>
          <a:noFill/>
        </p:spPr>
        <p:txBody>
          <a:bodyPr wrap="square" rtlCol="0">
            <a:spAutoFit/>
          </a:bodyPr>
          <a:lstStyle/>
          <a:p>
            <a:pPr algn="ctr"/>
            <a:r>
              <a:rPr lang="en-US" sz="900" b="0" i="1" dirty="0">
                <a:solidFill>
                  <a:srgbClr val="222222"/>
                </a:solidFill>
                <a:effectLst/>
              </a:rPr>
              <a:t>Image credit: Lockheed Martin</a:t>
            </a:r>
          </a:p>
          <a:p>
            <a:pPr algn="ctr"/>
            <a:r>
              <a:rPr lang="en-US" sz="1100" dirty="0">
                <a:hlinkClick r:id="rId7"/>
              </a:rPr>
              <a:t>Space.com</a:t>
            </a:r>
            <a:endParaRPr lang="en-US" sz="1100" i="1" dirty="0"/>
          </a:p>
        </p:txBody>
      </p:sp>
      <p:sp>
        <p:nvSpPr>
          <p:cNvPr id="27" name="TextBox 26">
            <a:extLst>
              <a:ext uri="{FF2B5EF4-FFF2-40B4-BE49-F238E27FC236}">
                <a16:creationId xmlns:a16="http://schemas.microsoft.com/office/drawing/2014/main" id="{2B0A7B64-ABEA-216C-0FFE-CEC5B42E374F}"/>
              </a:ext>
            </a:extLst>
          </p:cNvPr>
          <p:cNvSpPr txBox="1"/>
          <p:nvPr/>
        </p:nvSpPr>
        <p:spPr>
          <a:xfrm>
            <a:off x="346270" y="5404373"/>
            <a:ext cx="4234590" cy="738664"/>
          </a:xfrm>
          <a:prstGeom prst="rect">
            <a:avLst/>
          </a:prstGeom>
          <a:solidFill>
            <a:schemeClr val="accent1"/>
          </a:solidFill>
        </p:spPr>
        <p:txBody>
          <a:bodyPr wrap="square" rtlCol="0">
            <a:spAutoFit/>
          </a:bodyPr>
          <a:lstStyle/>
          <a:p>
            <a:pPr algn="ctr"/>
            <a:r>
              <a:rPr lang="en-US" sz="1400" b="1">
                <a:solidFill>
                  <a:schemeClr val="bg1"/>
                </a:solidFill>
                <a:latin typeface="Helvetica" panose="020B0604020202020204" pitchFamily="34" charset="0"/>
                <a:cs typeface="Helvetica" panose="020B0604020202020204" pitchFamily="34" charset="0"/>
              </a:rPr>
              <a:t>Goal: </a:t>
            </a:r>
            <a:r>
              <a:rPr lang="en-US" sz="1400">
                <a:solidFill>
                  <a:schemeClr val="bg1"/>
                </a:solidFill>
                <a:latin typeface="Helvetica" panose="020B0604020202020204" pitchFamily="34" charset="0"/>
                <a:cs typeface="Helvetica" panose="020B0604020202020204" pitchFamily="34" charset="0"/>
              </a:rPr>
              <a:t>Dissipate the kinetic energy as quickly as possible while it is entering the Earth’s atmosphere to land spacecraft safely.</a:t>
            </a:r>
            <a:endParaRPr lang="en-US" sz="1200" b="1">
              <a:solidFill>
                <a:schemeClr val="bg1"/>
              </a:solidFill>
              <a:highlight>
                <a:srgbClr val="000000"/>
              </a:highlight>
              <a:latin typeface="Helvetica" panose="020B0604020202020204" pitchFamily="34" charset="0"/>
              <a:cs typeface="Helvetica" panose="020B0604020202020204" pitchFamily="34" charset="0"/>
            </a:endParaRPr>
          </a:p>
        </p:txBody>
      </p:sp>
      <p:cxnSp>
        <p:nvCxnSpPr>
          <p:cNvPr id="29" name="Straight Arrow Connector 28">
            <a:extLst>
              <a:ext uri="{FF2B5EF4-FFF2-40B4-BE49-F238E27FC236}">
                <a16:creationId xmlns:a16="http://schemas.microsoft.com/office/drawing/2014/main" id="{0C97D508-AA91-6409-F2AA-D160FF667A0F}"/>
              </a:ext>
            </a:extLst>
          </p:cNvPr>
          <p:cNvCxnSpPr>
            <a:cxnSpLocks/>
          </p:cNvCxnSpPr>
          <p:nvPr/>
        </p:nvCxnSpPr>
        <p:spPr>
          <a:xfrm flipH="1" flipV="1">
            <a:off x="346270" y="2096636"/>
            <a:ext cx="257663" cy="4432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78D1254D-5FC9-0B87-EF34-4D6005583F7F}"/>
              </a:ext>
            </a:extLst>
          </p:cNvPr>
          <p:cNvSpPr txBox="1"/>
          <p:nvPr/>
        </p:nvSpPr>
        <p:spPr>
          <a:xfrm>
            <a:off x="10834349" y="6547796"/>
            <a:ext cx="993820" cy="261610"/>
          </a:xfrm>
          <a:prstGeom prst="rect">
            <a:avLst/>
          </a:prstGeom>
          <a:noFill/>
        </p:spPr>
        <p:txBody>
          <a:bodyPr wrap="square">
            <a:spAutoFit/>
          </a:bodyPr>
          <a:lstStyle/>
          <a:p>
            <a:r>
              <a:rPr lang="en-US" sz="1100" err="1">
                <a:solidFill>
                  <a:schemeClr val="accent5"/>
                </a:solidFill>
                <a:hlinkClick r:id="rId8">
                  <a:extLst>
                    <a:ext uri="{A12FA001-AC4F-418D-AE19-62706E023703}">
                      <ahyp:hlinkClr xmlns:ahyp="http://schemas.microsoft.com/office/drawing/2018/hyperlinkcolor" val="tx"/>
                    </a:ext>
                  </a:extLst>
                </a:hlinkClick>
              </a:rPr>
              <a:t>ScienceAlert</a:t>
            </a:r>
            <a:endParaRPr lang="en-US" sz="1100">
              <a:solidFill>
                <a:schemeClr val="accent5"/>
              </a:solidFill>
            </a:endParaRPr>
          </a:p>
        </p:txBody>
      </p:sp>
      <p:sp>
        <p:nvSpPr>
          <p:cNvPr id="7" name="Rectangle 6">
            <a:extLst>
              <a:ext uri="{FF2B5EF4-FFF2-40B4-BE49-F238E27FC236}">
                <a16:creationId xmlns:a16="http://schemas.microsoft.com/office/drawing/2014/main" id="{BE8E7BEF-40CE-A99F-8101-DDBD28E1627E}"/>
              </a:ext>
            </a:extLst>
          </p:cNvPr>
          <p:cNvSpPr/>
          <p:nvPr/>
        </p:nvSpPr>
        <p:spPr>
          <a:xfrm>
            <a:off x="1503746"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2C788C5-7CD3-7602-C5DF-0F6FC92775A3}"/>
              </a:ext>
            </a:extLst>
          </p:cNvPr>
          <p:cNvSpPr txBox="1"/>
          <p:nvPr/>
        </p:nvSpPr>
        <p:spPr>
          <a:xfrm>
            <a:off x="8456436" y="5350763"/>
            <a:ext cx="3820996" cy="246221"/>
          </a:xfrm>
          <a:prstGeom prst="rect">
            <a:avLst/>
          </a:prstGeom>
          <a:noFill/>
        </p:spPr>
        <p:txBody>
          <a:bodyPr wrap="square" rtlCol="0">
            <a:spAutoFit/>
          </a:bodyPr>
          <a:lstStyle/>
          <a:p>
            <a:r>
              <a:rPr lang="en-US" sz="1000">
                <a:solidFill>
                  <a:schemeClr val="accent1"/>
                </a:solidFill>
              </a:rPr>
              <a:t>Morris and Hill: Notional and Generic Drogue Deployment Envelope</a:t>
            </a:r>
          </a:p>
        </p:txBody>
      </p:sp>
    </p:spTree>
    <p:extLst>
      <p:ext uri="{BB962C8B-B14F-4D97-AF65-F5344CB8AC3E}">
        <p14:creationId xmlns:p14="http://schemas.microsoft.com/office/powerpoint/2010/main" val="2276031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95A808A-2CCA-0022-1A70-CBF5ACBA0451}"/>
              </a:ext>
            </a:extLst>
          </p:cNvPr>
          <p:cNvPicPr>
            <a:picLocks noChangeAspect="1"/>
          </p:cNvPicPr>
          <p:nvPr/>
        </p:nvPicPr>
        <p:blipFill>
          <a:blip r:embed="rId5"/>
          <a:srcRect l="32753" t="37574" r="33092" b="15800"/>
          <a:stretch/>
        </p:blipFill>
        <p:spPr>
          <a:xfrm>
            <a:off x="0" y="1246360"/>
            <a:ext cx="4912768" cy="3772292"/>
          </a:xfrm>
          <a:prstGeom prst="rect">
            <a:avLst/>
          </a:prstGeom>
        </p:spPr>
      </p:pic>
      <p:sp>
        <p:nvSpPr>
          <p:cNvPr id="2" name="Content Placeholder 1">
            <a:extLst>
              <a:ext uri="{FF2B5EF4-FFF2-40B4-BE49-F238E27FC236}">
                <a16:creationId xmlns:a16="http://schemas.microsoft.com/office/drawing/2014/main" id="{BC114F5F-D119-25FC-C3BB-E3EB6C0ACBD1}"/>
              </a:ext>
            </a:extLst>
          </p:cNvPr>
          <p:cNvSpPr>
            <a:spLocks noGrp="1"/>
          </p:cNvSpPr>
          <p:nvPr>
            <p:ph idx="1"/>
          </p:nvPr>
        </p:nvSpPr>
        <p:spPr>
          <a:xfrm>
            <a:off x="4928508" y="1088221"/>
            <a:ext cx="3361714" cy="3094165"/>
          </a:xfrm>
        </p:spPr>
        <p:txBody>
          <a:bodyPr/>
          <a:lstStyle/>
          <a:p>
            <a:pPr marL="0" indent="0">
              <a:buNone/>
            </a:pPr>
            <a:r>
              <a:rPr lang="en-US" sz="1800"/>
              <a:t>Main Parachute(s)</a:t>
            </a:r>
          </a:p>
          <a:p>
            <a:r>
              <a:rPr lang="en-US" sz="1600" b="0"/>
              <a:t>Kinetic energy remains before mains deploy, M</a:t>
            </a:r>
            <a:r>
              <a:rPr lang="en-US" sz="1600" b="0">
                <a:latin typeface="Helvetica" panose="020B0604020202020204" pitchFamily="34" charset="0"/>
                <a:cs typeface="Helvetica" panose="020B0604020202020204" pitchFamily="34" charset="0"/>
              </a:rPr>
              <a:t>ach .3 down to 27 fps [18.5 mph].</a:t>
            </a:r>
          </a:p>
          <a:p>
            <a:r>
              <a:rPr lang="en-US" sz="1600" b="0"/>
              <a:t>Kinetic energy is decreasing as the parachute slows down due to air resistance.</a:t>
            </a:r>
          </a:p>
          <a:p>
            <a:r>
              <a:rPr lang="en-US" sz="1600" b="0"/>
              <a:t>All parachute configurations, have excess kinetic energy that needs to be dissipated. </a:t>
            </a:r>
            <a:endParaRPr lang="en-US" sz="1800" b="0"/>
          </a:p>
        </p:txBody>
      </p:sp>
      <p:sp>
        <p:nvSpPr>
          <p:cNvPr id="3" name="Title 2">
            <a:extLst>
              <a:ext uri="{FF2B5EF4-FFF2-40B4-BE49-F238E27FC236}">
                <a16:creationId xmlns:a16="http://schemas.microsoft.com/office/drawing/2014/main" id="{C97B7D72-C861-A545-263C-CFF361821D86}"/>
              </a:ext>
            </a:extLst>
          </p:cNvPr>
          <p:cNvSpPr>
            <a:spLocks noGrp="1"/>
          </p:cNvSpPr>
          <p:nvPr>
            <p:ph type="title" idx="4294967295"/>
          </p:nvPr>
        </p:nvSpPr>
        <p:spPr>
          <a:xfrm>
            <a:off x="1080748" y="280003"/>
            <a:ext cx="9753600" cy="667728"/>
          </a:xfrm>
          <a:prstGeom prst="rect">
            <a:avLst/>
          </a:prstGeom>
        </p:spPr>
        <p:txBody>
          <a:bodyPr/>
          <a:lstStyle/>
          <a:p>
            <a:r>
              <a:rPr lang="en-US"/>
              <a:t>Main Parachute</a:t>
            </a:r>
          </a:p>
        </p:txBody>
      </p:sp>
      <p:sp>
        <p:nvSpPr>
          <p:cNvPr id="4" name="Slide Number Placeholder 3">
            <a:extLst>
              <a:ext uri="{FF2B5EF4-FFF2-40B4-BE49-F238E27FC236}">
                <a16:creationId xmlns:a16="http://schemas.microsoft.com/office/drawing/2014/main" id="{544AA99C-70E6-C323-996A-E0F3DE69FA53}"/>
              </a:ext>
            </a:extLst>
          </p:cNvPr>
          <p:cNvSpPr>
            <a:spLocks noGrp="1"/>
          </p:cNvSpPr>
          <p:nvPr>
            <p:ph type="sldNum" sz="quarter" idx="4"/>
          </p:nvPr>
        </p:nvSpPr>
        <p:spPr/>
        <p:txBody>
          <a:bodyPr/>
          <a:lstStyle/>
          <a:p>
            <a:fld id="{15F2118D-A24B-4968-9CCE-0FD4EFBE3DE8}" type="slidenum">
              <a:rPr lang="en-US" smtClean="0"/>
              <a:pPr/>
              <a:t>20</a:t>
            </a:fld>
            <a:endParaRPr lang="en-US"/>
          </a:p>
        </p:txBody>
      </p:sp>
      <p:sp>
        <p:nvSpPr>
          <p:cNvPr id="5" name="Date Placeholder 4">
            <a:extLst>
              <a:ext uri="{FF2B5EF4-FFF2-40B4-BE49-F238E27FC236}">
                <a16:creationId xmlns:a16="http://schemas.microsoft.com/office/drawing/2014/main" id="{D3E0917B-D667-AC3B-09DE-276F3E8D22CD}"/>
              </a:ext>
            </a:extLst>
          </p:cNvPr>
          <p:cNvSpPr>
            <a:spLocks noGrp="1"/>
          </p:cNvSpPr>
          <p:nvPr>
            <p:ph type="dt" sz="half" idx="2"/>
          </p:nvPr>
        </p:nvSpPr>
        <p:spPr/>
        <p:txBody>
          <a:bodyPr/>
          <a:lstStyle/>
          <a:p>
            <a:r>
              <a:rPr lang="en-US"/>
              <a:t>06/02/26</a:t>
            </a:r>
          </a:p>
        </p:txBody>
      </p:sp>
      <p:sp>
        <p:nvSpPr>
          <p:cNvPr id="14" name="TextBox 13">
            <a:extLst>
              <a:ext uri="{FF2B5EF4-FFF2-40B4-BE49-F238E27FC236}">
                <a16:creationId xmlns:a16="http://schemas.microsoft.com/office/drawing/2014/main" id="{5FB20B9C-B79C-BE28-7289-A4550ED8B054}"/>
              </a:ext>
            </a:extLst>
          </p:cNvPr>
          <p:cNvSpPr txBox="1"/>
          <p:nvPr/>
        </p:nvSpPr>
        <p:spPr>
          <a:xfrm>
            <a:off x="8492915" y="6117080"/>
            <a:ext cx="3260575" cy="938719"/>
          </a:xfrm>
          <a:prstGeom prst="rect">
            <a:avLst/>
          </a:prstGeom>
          <a:noFill/>
        </p:spPr>
        <p:txBody>
          <a:bodyPr wrap="square" rtlCol="0">
            <a:spAutoFit/>
          </a:bodyPr>
          <a:lstStyle/>
          <a:p>
            <a:pPr algn="ctr"/>
            <a:r>
              <a:rPr lang="en-US" sz="1200" dirty="0"/>
              <a:t>Coning motion Shenzhou-19 (time lapsed video)</a:t>
            </a:r>
          </a:p>
          <a:p>
            <a:pPr algn="ctr"/>
            <a:r>
              <a:rPr lang="en-US" sz="1100" u="sng" dirty="0">
                <a:solidFill>
                  <a:schemeClr val="accent5"/>
                </a:solidFill>
                <a:effectLst/>
                <a:ea typeface="Aptos" panose="020B0004020202020204" pitchFamily="34" charset="0"/>
                <a:cs typeface="Aptos" panose="020B0004020202020204" pitchFamily="34" charset="0"/>
                <a:hlinkClick r:id="rId6">
                  <a:extLst>
                    <a:ext uri="{A12FA001-AC4F-418D-AE19-62706E023703}">
                      <ahyp:hlinkClr xmlns:ahyp="http://schemas.microsoft.com/office/drawing/2018/hyperlinkcolor" val="tx"/>
                    </a:ext>
                  </a:extLst>
                </a:hlinkClick>
              </a:rPr>
              <a:t>Shenzhou-19 landing</a:t>
            </a:r>
            <a:endParaRPr lang="en-US" sz="1100" u="sng" dirty="0">
              <a:solidFill>
                <a:schemeClr val="accent5"/>
              </a:solidFill>
              <a:effectLst/>
              <a:ea typeface="Aptos" panose="020B0004020202020204" pitchFamily="34" charset="0"/>
              <a:cs typeface="Aptos" panose="020B0004020202020204" pitchFamily="34" charset="0"/>
            </a:endParaRPr>
          </a:p>
          <a:p>
            <a:pPr algn="ctr"/>
            <a:r>
              <a:rPr lang="en-US" sz="900" i="1" dirty="0"/>
              <a:t>Credit: China National Space Administration (CNSA)/</a:t>
            </a:r>
          </a:p>
          <a:p>
            <a:pPr algn="ctr"/>
            <a:r>
              <a:rPr lang="en-US" sz="900" i="1" dirty="0"/>
              <a:t>China Central Television (CCTV)</a:t>
            </a:r>
            <a:endParaRPr lang="en-US" sz="900" i="1" dirty="0">
              <a:solidFill>
                <a:schemeClr val="accent5"/>
              </a:solidFill>
              <a:effectLst/>
              <a:ea typeface="Aptos" panose="020B0004020202020204" pitchFamily="34" charset="0"/>
              <a:cs typeface="Aptos" panose="020B0004020202020204" pitchFamily="34" charset="0"/>
            </a:endParaRPr>
          </a:p>
          <a:p>
            <a:endParaRPr lang="en-US" sz="1400" dirty="0"/>
          </a:p>
        </p:txBody>
      </p:sp>
      <p:pic>
        <p:nvPicPr>
          <p:cNvPr id="15" name="coning 2">
            <a:hlinkClick r:id="" action="ppaction://media"/>
            <a:extLst>
              <a:ext uri="{FF2B5EF4-FFF2-40B4-BE49-F238E27FC236}">
                <a16:creationId xmlns:a16="http://schemas.microsoft.com/office/drawing/2014/main" id="{4AAFFFD4-7732-DAD1-1C70-697D501C746F}"/>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25609" t="3230" r="17397" b="9307"/>
          <a:stretch/>
        </p:blipFill>
        <p:spPr>
          <a:xfrm>
            <a:off x="8598332" y="3966114"/>
            <a:ext cx="3049742" cy="2159675"/>
          </a:xfrm>
          <a:prstGeom prst="rect">
            <a:avLst/>
          </a:prstGeom>
        </p:spPr>
      </p:pic>
      <p:sp>
        <p:nvSpPr>
          <p:cNvPr id="7" name="Rectangle 6">
            <a:extLst>
              <a:ext uri="{FF2B5EF4-FFF2-40B4-BE49-F238E27FC236}">
                <a16:creationId xmlns:a16="http://schemas.microsoft.com/office/drawing/2014/main" id="{51CD8E37-B62E-99D3-B803-324D710E6396}"/>
              </a:ext>
            </a:extLst>
          </p:cNvPr>
          <p:cNvSpPr/>
          <p:nvPr/>
        </p:nvSpPr>
        <p:spPr>
          <a:xfrm>
            <a:off x="3749873" y="2197916"/>
            <a:ext cx="998295" cy="1231084"/>
          </a:xfrm>
          <a:prstGeom prst="rect">
            <a:avLst/>
          </a:prstGeom>
          <a:solidFill>
            <a:schemeClr val="accent4">
              <a:alpha val="22000"/>
            </a:schemeClr>
          </a:solidFill>
          <a:ln>
            <a:solidFill>
              <a:srgbClr val="4473DC"/>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283B720-4E5D-6547-29A2-97614342E989}"/>
              </a:ext>
            </a:extLst>
          </p:cNvPr>
          <p:cNvPicPr>
            <a:picLocks noChangeAspect="1"/>
          </p:cNvPicPr>
          <p:nvPr/>
        </p:nvPicPr>
        <p:blipFill>
          <a:blip r:embed="rId8"/>
          <a:srcRect l="32218" t="35478" r="21478" b="17855"/>
          <a:stretch/>
        </p:blipFill>
        <p:spPr>
          <a:xfrm>
            <a:off x="8160499" y="1241211"/>
            <a:ext cx="4031501" cy="2285476"/>
          </a:xfrm>
          <a:prstGeom prst="rect">
            <a:avLst/>
          </a:prstGeom>
        </p:spPr>
      </p:pic>
      <p:cxnSp>
        <p:nvCxnSpPr>
          <p:cNvPr id="10" name="Straight Connector 9">
            <a:extLst>
              <a:ext uri="{FF2B5EF4-FFF2-40B4-BE49-F238E27FC236}">
                <a16:creationId xmlns:a16="http://schemas.microsoft.com/office/drawing/2014/main" id="{52CF0742-F1A2-9BFD-C6E3-50878ACBF5D8}"/>
              </a:ext>
            </a:extLst>
          </p:cNvPr>
          <p:cNvCxnSpPr/>
          <p:nvPr/>
        </p:nvCxnSpPr>
        <p:spPr>
          <a:xfrm>
            <a:off x="4924732" y="1245583"/>
            <a:ext cx="0" cy="5302214"/>
          </a:xfrm>
          <a:prstGeom prst="line">
            <a:avLst/>
          </a:prstGeom>
          <a:ln w="28575"/>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260B35DA-93C0-35AC-49FC-87E142A00F17}"/>
              </a:ext>
            </a:extLst>
          </p:cNvPr>
          <p:cNvSpPr txBox="1"/>
          <p:nvPr/>
        </p:nvSpPr>
        <p:spPr>
          <a:xfrm>
            <a:off x="60240" y="5465550"/>
            <a:ext cx="4792287" cy="523220"/>
          </a:xfrm>
          <a:prstGeom prst="rect">
            <a:avLst/>
          </a:prstGeom>
          <a:solidFill>
            <a:schemeClr val="accent1"/>
          </a:solidFill>
        </p:spPr>
        <p:txBody>
          <a:bodyPr wrap="square" rtlCol="0">
            <a:spAutoFit/>
          </a:bodyPr>
          <a:lstStyle/>
          <a:p>
            <a:pPr algn="ctr"/>
            <a:r>
              <a:rPr lang="en-US" sz="1400" b="1">
                <a:solidFill>
                  <a:schemeClr val="bg1"/>
                </a:solidFill>
                <a:latin typeface="Helvetica" panose="020B0604020202020204" pitchFamily="34" charset="0"/>
                <a:cs typeface="Helvetica" panose="020B0604020202020204" pitchFamily="34" charset="0"/>
              </a:rPr>
              <a:t>"I didn't look too good because I didn't feel too good." </a:t>
            </a:r>
            <a:r>
              <a:rPr lang="en-US" sz="1400">
                <a:solidFill>
                  <a:schemeClr val="bg1"/>
                </a:solidFill>
                <a:latin typeface="Helvetica" panose="020B0604020202020204" pitchFamily="34" charset="0"/>
                <a:cs typeface="Helvetica" panose="020B0604020202020204" pitchFamily="34" charset="0"/>
              </a:rPr>
              <a:t>NASA Astronaut Don Pettit and his return on Soyuz</a:t>
            </a:r>
            <a:endParaRPr lang="en-US" sz="1400">
              <a:solidFill>
                <a:schemeClr val="bg1"/>
              </a:solidFill>
              <a:highlight>
                <a:srgbClr val="000000"/>
              </a:highlight>
              <a:latin typeface="Helvetica" panose="020B0604020202020204" pitchFamily="34" charset="0"/>
              <a:cs typeface="Helvetica" panose="020B0604020202020204" pitchFamily="34" charset="0"/>
            </a:endParaRPr>
          </a:p>
        </p:txBody>
      </p:sp>
      <p:sp>
        <p:nvSpPr>
          <p:cNvPr id="19" name="Content Placeholder 1">
            <a:extLst>
              <a:ext uri="{FF2B5EF4-FFF2-40B4-BE49-F238E27FC236}">
                <a16:creationId xmlns:a16="http://schemas.microsoft.com/office/drawing/2014/main" id="{C6CCED06-9FB5-6D02-6111-B6B8B9602913}"/>
              </a:ext>
            </a:extLst>
          </p:cNvPr>
          <p:cNvSpPr txBox="1">
            <a:spLocks/>
          </p:cNvSpPr>
          <p:nvPr/>
        </p:nvSpPr>
        <p:spPr>
          <a:xfrm>
            <a:off x="5012181" y="3886200"/>
            <a:ext cx="3495361" cy="2455861"/>
          </a:xfrm>
          <a:prstGeom prst="rect">
            <a:avLst/>
          </a:prstGeom>
        </p:spPr>
        <p:txBody>
          <a:bodyPr/>
          <a:lst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71526" indent="-28574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200121" marR="0" indent="-28574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Helvetica" pitchFamily="34" charset="0"/>
              <a:buNone/>
            </a:pPr>
            <a:r>
              <a:rPr lang="en-US" sz="1600"/>
              <a:t>Motion</a:t>
            </a:r>
            <a:endParaRPr lang="en-US" sz="1600" b="0"/>
          </a:p>
          <a:p>
            <a:pPr marL="0" indent="0">
              <a:buNone/>
            </a:pPr>
            <a:r>
              <a:rPr lang="en-US" sz="1600" b="0"/>
              <a:t>One side effect is excess motion; in which some excess motion patterns are directly related to the parachute configuration:</a:t>
            </a:r>
          </a:p>
          <a:p>
            <a:pPr lvl="1"/>
            <a:r>
              <a:rPr lang="en-US" sz="1600"/>
              <a:t>1 parachute = coning / yo-yo</a:t>
            </a:r>
          </a:p>
          <a:p>
            <a:pPr lvl="1"/>
            <a:r>
              <a:rPr lang="en-US" sz="1600"/>
              <a:t>3 parachutes = in/out / breathing</a:t>
            </a:r>
          </a:p>
          <a:p>
            <a:pPr lvl="1"/>
            <a:r>
              <a:rPr lang="en-US" sz="1600"/>
              <a:t>4 parachutes = various motions </a:t>
            </a:r>
            <a:r>
              <a:rPr lang="en-US" sz="1400"/>
              <a:t>(heartbeat, paper fortune teller, </a:t>
            </a:r>
            <a:r>
              <a:rPr lang="en-US" sz="1400" err="1"/>
              <a:t>etc</a:t>
            </a:r>
            <a:r>
              <a:rPr lang="en-US" sz="1400"/>
              <a:t>)</a:t>
            </a:r>
          </a:p>
          <a:p>
            <a:endParaRPr lang="en-US" sz="1600" b="0"/>
          </a:p>
        </p:txBody>
      </p:sp>
      <p:pic>
        <p:nvPicPr>
          <p:cNvPr id="8" name="Picture 7">
            <a:extLst>
              <a:ext uri="{FF2B5EF4-FFF2-40B4-BE49-F238E27FC236}">
                <a16:creationId xmlns:a16="http://schemas.microsoft.com/office/drawing/2014/main" id="{88388D5E-1481-1089-8869-C07450DBAB69}"/>
              </a:ext>
            </a:extLst>
          </p:cNvPr>
          <p:cNvPicPr>
            <a:picLocks noChangeAspect="1"/>
          </p:cNvPicPr>
          <p:nvPr/>
        </p:nvPicPr>
        <p:blipFill>
          <a:blip r:embed="rId9"/>
          <a:srcRect l="34312" t="36869" r="16100" b="36030"/>
          <a:stretch/>
        </p:blipFill>
        <p:spPr>
          <a:xfrm>
            <a:off x="972379" y="6317394"/>
            <a:ext cx="1641515" cy="504635"/>
          </a:xfrm>
          <a:prstGeom prst="rect">
            <a:avLst/>
          </a:prstGeom>
        </p:spPr>
      </p:pic>
      <p:sp>
        <p:nvSpPr>
          <p:cNvPr id="11" name="Rectangle 10">
            <a:extLst>
              <a:ext uri="{FF2B5EF4-FFF2-40B4-BE49-F238E27FC236}">
                <a16:creationId xmlns:a16="http://schemas.microsoft.com/office/drawing/2014/main" id="{EDEA6704-EFB8-A15A-DE58-7FF31E59A985}"/>
              </a:ext>
            </a:extLst>
          </p:cNvPr>
          <p:cNvSpPr/>
          <p:nvPr/>
        </p:nvSpPr>
        <p:spPr>
          <a:xfrm>
            <a:off x="1503746"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9299AE1-A31E-CB36-A292-0A57284016EF}"/>
              </a:ext>
            </a:extLst>
          </p:cNvPr>
          <p:cNvSpPr/>
          <p:nvPr/>
        </p:nvSpPr>
        <p:spPr>
          <a:xfrm>
            <a:off x="2952536" y="1245583"/>
            <a:ext cx="785374" cy="1103334"/>
          </a:xfrm>
          <a:prstGeom prst="rect">
            <a:avLst/>
          </a:prstGeom>
          <a:solidFill>
            <a:schemeClr val="accent4">
              <a:alpha val="22000"/>
            </a:schemeClr>
          </a:solidFill>
          <a:ln>
            <a:solidFill>
              <a:srgbClr val="4473DC"/>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0203891-D718-B212-C30F-4D800FC4E6FA}"/>
              </a:ext>
            </a:extLst>
          </p:cNvPr>
          <p:cNvSpPr txBox="1"/>
          <p:nvPr/>
        </p:nvSpPr>
        <p:spPr>
          <a:xfrm>
            <a:off x="8371004" y="3482565"/>
            <a:ext cx="3820996" cy="246221"/>
          </a:xfrm>
          <a:prstGeom prst="rect">
            <a:avLst/>
          </a:prstGeom>
          <a:noFill/>
        </p:spPr>
        <p:txBody>
          <a:bodyPr wrap="square" rtlCol="0">
            <a:spAutoFit/>
          </a:bodyPr>
          <a:lstStyle/>
          <a:p>
            <a:r>
              <a:rPr lang="en-US" sz="1000">
                <a:solidFill>
                  <a:schemeClr val="accent1"/>
                </a:solidFill>
              </a:rPr>
              <a:t>Morris and Hill: Notional and Generic Main Deployment Envelope</a:t>
            </a:r>
          </a:p>
        </p:txBody>
      </p:sp>
    </p:spTree>
    <p:extLst>
      <p:ext uri="{BB962C8B-B14F-4D97-AF65-F5344CB8AC3E}">
        <p14:creationId xmlns:p14="http://schemas.microsoft.com/office/powerpoint/2010/main" val="393929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7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05A0A20-2DF3-F85A-D7AA-52BC435BD295}"/>
              </a:ext>
            </a:extLst>
          </p:cNvPr>
          <p:cNvPicPr>
            <a:picLocks noChangeAspect="1"/>
          </p:cNvPicPr>
          <p:nvPr/>
        </p:nvPicPr>
        <p:blipFill>
          <a:blip r:embed="rId3"/>
          <a:srcRect l="32753" t="37574" r="33092" b="15800"/>
          <a:stretch/>
        </p:blipFill>
        <p:spPr>
          <a:xfrm>
            <a:off x="41383" y="1619378"/>
            <a:ext cx="4912768" cy="3772292"/>
          </a:xfrm>
          <a:prstGeom prst="rect">
            <a:avLst/>
          </a:prstGeom>
        </p:spPr>
      </p:pic>
      <p:sp>
        <p:nvSpPr>
          <p:cNvPr id="2" name="Content Placeholder 1">
            <a:extLst>
              <a:ext uri="{FF2B5EF4-FFF2-40B4-BE49-F238E27FC236}">
                <a16:creationId xmlns:a16="http://schemas.microsoft.com/office/drawing/2014/main" id="{6A352966-8645-DDFE-41CB-9DB9F450D45E}"/>
              </a:ext>
            </a:extLst>
          </p:cNvPr>
          <p:cNvSpPr>
            <a:spLocks noGrp="1"/>
          </p:cNvSpPr>
          <p:nvPr>
            <p:ph idx="1"/>
          </p:nvPr>
        </p:nvSpPr>
        <p:spPr>
          <a:xfrm>
            <a:off x="5094494" y="1150400"/>
            <a:ext cx="3797094" cy="2355124"/>
          </a:xfrm>
        </p:spPr>
        <p:txBody>
          <a:bodyPr/>
          <a:lstStyle/>
          <a:p>
            <a:pPr marL="0" indent="0">
              <a:buNone/>
            </a:pPr>
            <a:r>
              <a:rPr lang="en-US" sz="1800"/>
              <a:t>Retro Rockets</a:t>
            </a:r>
          </a:p>
          <a:p>
            <a:r>
              <a:rPr lang="en-US" sz="1600" b="0"/>
              <a:t>Rocket engine provides thrust, opposing the motion of spacecraft, thereby causing it to decelerate.</a:t>
            </a:r>
          </a:p>
          <a:p>
            <a:r>
              <a:rPr lang="en-US" sz="1600" b="0"/>
              <a:t>RRs are designed to absorb much of the remaining kinetic energy, followed by the crew seats moving down, shock absorbers, and astronaut bodies absorbing the remaining kinetic energy as the vehicle comes to rest.</a:t>
            </a:r>
          </a:p>
        </p:txBody>
      </p:sp>
      <p:sp>
        <p:nvSpPr>
          <p:cNvPr id="3" name="Title 2">
            <a:extLst>
              <a:ext uri="{FF2B5EF4-FFF2-40B4-BE49-F238E27FC236}">
                <a16:creationId xmlns:a16="http://schemas.microsoft.com/office/drawing/2014/main" id="{619DB763-589B-56B2-6B5E-B2F274412140}"/>
              </a:ext>
            </a:extLst>
          </p:cNvPr>
          <p:cNvSpPr>
            <a:spLocks noGrp="1"/>
          </p:cNvSpPr>
          <p:nvPr>
            <p:ph type="title" idx="4294967295"/>
          </p:nvPr>
        </p:nvSpPr>
        <p:spPr>
          <a:xfrm>
            <a:off x="1080748" y="280003"/>
            <a:ext cx="9753600" cy="667728"/>
          </a:xfrm>
          <a:prstGeom prst="rect">
            <a:avLst/>
          </a:prstGeom>
        </p:spPr>
        <p:txBody>
          <a:bodyPr/>
          <a:lstStyle/>
          <a:p>
            <a:r>
              <a:rPr lang="en-US"/>
              <a:t>Retrorockets/Touchdown</a:t>
            </a:r>
          </a:p>
        </p:txBody>
      </p:sp>
      <p:sp>
        <p:nvSpPr>
          <p:cNvPr id="4" name="Slide Number Placeholder 3">
            <a:extLst>
              <a:ext uri="{FF2B5EF4-FFF2-40B4-BE49-F238E27FC236}">
                <a16:creationId xmlns:a16="http://schemas.microsoft.com/office/drawing/2014/main" id="{ECCC2F13-2A2A-6553-4619-CF80DA9CB4FB}"/>
              </a:ext>
            </a:extLst>
          </p:cNvPr>
          <p:cNvSpPr>
            <a:spLocks noGrp="1"/>
          </p:cNvSpPr>
          <p:nvPr>
            <p:ph type="sldNum" sz="quarter" idx="4"/>
          </p:nvPr>
        </p:nvSpPr>
        <p:spPr/>
        <p:txBody>
          <a:bodyPr/>
          <a:lstStyle/>
          <a:p>
            <a:fld id="{15F2118D-A24B-4968-9CCE-0FD4EFBE3DE8}" type="slidenum">
              <a:rPr lang="en-US" smtClean="0"/>
              <a:pPr/>
              <a:t>21</a:t>
            </a:fld>
            <a:endParaRPr lang="en-US"/>
          </a:p>
        </p:txBody>
      </p:sp>
      <p:sp>
        <p:nvSpPr>
          <p:cNvPr id="5" name="Date Placeholder 4">
            <a:extLst>
              <a:ext uri="{FF2B5EF4-FFF2-40B4-BE49-F238E27FC236}">
                <a16:creationId xmlns:a16="http://schemas.microsoft.com/office/drawing/2014/main" id="{3D56B48C-82BE-109A-C9D8-89379C48B41C}"/>
              </a:ext>
            </a:extLst>
          </p:cNvPr>
          <p:cNvSpPr>
            <a:spLocks noGrp="1"/>
          </p:cNvSpPr>
          <p:nvPr>
            <p:ph type="dt" sz="half" idx="2"/>
          </p:nvPr>
        </p:nvSpPr>
        <p:spPr/>
        <p:txBody>
          <a:bodyPr/>
          <a:lstStyle/>
          <a:p>
            <a:r>
              <a:rPr lang="en-US"/>
              <a:t>06/02/26</a:t>
            </a:r>
          </a:p>
        </p:txBody>
      </p:sp>
      <p:sp>
        <p:nvSpPr>
          <p:cNvPr id="9" name="TextBox 8">
            <a:extLst>
              <a:ext uri="{FF2B5EF4-FFF2-40B4-BE49-F238E27FC236}">
                <a16:creationId xmlns:a16="http://schemas.microsoft.com/office/drawing/2014/main" id="{1329EA78-DFA2-5F27-BA36-D923712085E6}"/>
              </a:ext>
            </a:extLst>
          </p:cNvPr>
          <p:cNvSpPr txBox="1"/>
          <p:nvPr/>
        </p:nvSpPr>
        <p:spPr>
          <a:xfrm>
            <a:off x="9472261" y="4603775"/>
            <a:ext cx="2544415" cy="830997"/>
          </a:xfrm>
          <a:prstGeom prst="rect">
            <a:avLst/>
          </a:prstGeom>
          <a:noFill/>
        </p:spPr>
        <p:txBody>
          <a:bodyPr wrap="square" rtlCol="0">
            <a:spAutoFit/>
          </a:bodyPr>
          <a:lstStyle/>
          <a:p>
            <a:pPr algn="ctr"/>
            <a:r>
              <a:rPr lang="en-US" sz="1400" dirty="0"/>
              <a:t>Soyuz Retro Rocket</a:t>
            </a:r>
          </a:p>
          <a:p>
            <a:pPr algn="ctr"/>
            <a:r>
              <a:rPr lang="en-US" sz="900" i="1" dirty="0">
                <a:latin typeface="Helvetica" panose="020B0604020202020204" pitchFamily="34" charset="0"/>
                <a:cs typeface="Helvetica" panose="020B0604020202020204" pitchFamily="34" charset="0"/>
              </a:rPr>
              <a:t>Image credit: NASA/Bill Ingalls </a:t>
            </a:r>
          </a:p>
          <a:p>
            <a:pPr algn="ctr"/>
            <a:r>
              <a:rPr lang="en-US" sz="1100" dirty="0">
                <a:solidFill>
                  <a:schemeClr val="accent5"/>
                </a:solidFill>
                <a:hlinkClick r:id="rId4">
                  <a:extLst>
                    <a:ext uri="{A12FA001-AC4F-418D-AE19-62706E023703}">
                      <ahyp:hlinkClr xmlns:ahyp="http://schemas.microsoft.com/office/drawing/2018/hyperlinkcolor" val="tx"/>
                    </a:ext>
                  </a:extLst>
                </a:hlinkClick>
              </a:rPr>
              <a:t>Retrorocket – Wikipedia</a:t>
            </a:r>
            <a:endParaRPr lang="en-US" sz="1100" dirty="0">
              <a:solidFill>
                <a:schemeClr val="accent5"/>
              </a:solidFill>
            </a:endParaRPr>
          </a:p>
          <a:p>
            <a:pPr algn="ctr"/>
            <a:endParaRPr lang="en-US" sz="1400" dirty="0"/>
          </a:p>
        </p:txBody>
      </p:sp>
      <p:pic>
        <p:nvPicPr>
          <p:cNvPr id="2050" name="Picture 2" descr="undefined">
            <a:extLst>
              <a:ext uri="{FF2B5EF4-FFF2-40B4-BE49-F238E27FC236}">
                <a16:creationId xmlns:a16="http://schemas.microsoft.com/office/drawing/2014/main" id="{76EE17F0-3114-D05B-015F-123A915E5E3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170" t="16725" r="52196" b="31784"/>
          <a:stretch/>
        </p:blipFill>
        <p:spPr bwMode="auto">
          <a:xfrm>
            <a:off x="9472261" y="1061751"/>
            <a:ext cx="2544417" cy="353119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4F4B658-FA81-7FED-3C2C-D3CDB3D7C003}"/>
              </a:ext>
            </a:extLst>
          </p:cNvPr>
          <p:cNvSpPr txBox="1"/>
          <p:nvPr/>
        </p:nvSpPr>
        <p:spPr>
          <a:xfrm>
            <a:off x="5140942" y="4010786"/>
            <a:ext cx="4529498" cy="1569660"/>
          </a:xfrm>
          <a:prstGeom prst="rect">
            <a:avLst/>
          </a:prstGeom>
          <a:noFill/>
        </p:spPr>
        <p:txBody>
          <a:bodyPr wrap="square">
            <a:spAutoFit/>
          </a:bodyPr>
          <a:lstStyle/>
          <a:p>
            <a:r>
              <a:rPr lang="en-US" sz="1600" b="1">
                <a:latin typeface="Helvetica" panose="020B0604020202020204" pitchFamily="34" charset="0"/>
                <a:cs typeface="Helvetica" panose="020B0604020202020204" pitchFamily="34" charset="0"/>
              </a:rPr>
              <a:t>Land vs Water Trade examples:</a:t>
            </a:r>
          </a:p>
          <a:p>
            <a:pPr marL="285750" indent="-285750">
              <a:buFontTx/>
              <a:buChar char="-"/>
            </a:pPr>
            <a:r>
              <a:rPr lang="en-US" sz="1600">
                <a:latin typeface="Helvetica" panose="020B0604020202020204" pitchFamily="34" charset="0"/>
                <a:cs typeface="Helvetica" panose="020B0604020202020204" pitchFamily="34" charset="0"/>
              </a:rPr>
              <a:t>Recovery cost and efforts/personnel</a:t>
            </a:r>
          </a:p>
          <a:p>
            <a:pPr marL="285750" indent="-285750">
              <a:buFontTx/>
              <a:buChar char="-"/>
            </a:pPr>
            <a:r>
              <a:rPr lang="en-US" sz="1600">
                <a:solidFill>
                  <a:srgbClr val="333333"/>
                </a:solidFill>
                <a:latin typeface="Helvetica" panose="020B0604020202020204" pitchFamily="34" charset="0"/>
                <a:cs typeface="Helvetica" panose="020B0604020202020204" pitchFamily="34" charset="0"/>
              </a:rPr>
              <a:t>P</a:t>
            </a:r>
            <a:r>
              <a:rPr lang="en-US" sz="1600" b="0" i="0">
                <a:solidFill>
                  <a:srgbClr val="333333"/>
                </a:solidFill>
                <a:effectLst/>
                <a:latin typeface="Helvetica" panose="020B0604020202020204" pitchFamily="34" charset="0"/>
                <a:cs typeface="Helvetica" panose="020B0604020202020204" pitchFamily="34" charset="0"/>
              </a:rPr>
              <a:t>ost-landing safety risks</a:t>
            </a:r>
          </a:p>
          <a:p>
            <a:pPr marL="285750" indent="-285750">
              <a:buFontTx/>
              <a:buChar char="-"/>
            </a:pPr>
            <a:r>
              <a:rPr lang="en-US" sz="1600">
                <a:solidFill>
                  <a:srgbClr val="333333"/>
                </a:solidFill>
                <a:latin typeface="Helvetica" panose="020B0604020202020204" pitchFamily="34" charset="0"/>
                <a:cs typeface="Helvetica" panose="020B0604020202020204" pitchFamily="34" charset="0"/>
              </a:rPr>
              <a:t>Spacecraft design/loads/weight (landing bags/propellent)</a:t>
            </a:r>
          </a:p>
          <a:p>
            <a:pPr marL="285750" indent="-285750">
              <a:buFontTx/>
              <a:buChar char="-"/>
            </a:pPr>
            <a:r>
              <a:rPr lang="en-US" sz="1600" b="0" i="0">
                <a:solidFill>
                  <a:srgbClr val="333333"/>
                </a:solidFill>
                <a:effectLst/>
                <a:latin typeface="Helvetica" panose="020B0604020202020204" pitchFamily="34" charset="0"/>
                <a:cs typeface="Helvetica" panose="020B0604020202020204" pitchFamily="34" charset="0"/>
              </a:rPr>
              <a:t>Life cycle/spacecraft cost</a:t>
            </a:r>
            <a:endParaRPr lang="en-US" sz="1600">
              <a:solidFill>
                <a:srgbClr val="333333"/>
              </a:solidFill>
              <a:latin typeface="Helvetica" panose="020B0604020202020204" pitchFamily="34" charset="0"/>
              <a:cs typeface="Helvetica" panose="020B0604020202020204" pitchFamily="34" charset="0"/>
            </a:endParaRPr>
          </a:p>
        </p:txBody>
      </p:sp>
      <p:sp>
        <p:nvSpPr>
          <p:cNvPr id="13" name="Rectangle 12">
            <a:extLst>
              <a:ext uri="{FF2B5EF4-FFF2-40B4-BE49-F238E27FC236}">
                <a16:creationId xmlns:a16="http://schemas.microsoft.com/office/drawing/2014/main" id="{36E28514-3914-A13B-F8D0-799F7ACEE2EB}"/>
              </a:ext>
            </a:extLst>
          </p:cNvPr>
          <p:cNvSpPr/>
          <p:nvPr/>
        </p:nvSpPr>
        <p:spPr>
          <a:xfrm>
            <a:off x="2442126" y="4695143"/>
            <a:ext cx="1169072" cy="773456"/>
          </a:xfrm>
          <a:prstGeom prst="rect">
            <a:avLst/>
          </a:prstGeom>
          <a:solidFill>
            <a:schemeClr val="accent4">
              <a:alpha val="22000"/>
            </a:schemeClr>
          </a:solidFill>
          <a:ln>
            <a:solidFill>
              <a:srgbClr val="4473DC"/>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8D777BD7-59C8-EE28-1C87-6F48F0DE1007}"/>
              </a:ext>
            </a:extLst>
          </p:cNvPr>
          <p:cNvCxnSpPr/>
          <p:nvPr/>
        </p:nvCxnSpPr>
        <p:spPr>
          <a:xfrm>
            <a:off x="5009792" y="1245583"/>
            <a:ext cx="0" cy="5302214"/>
          </a:xfrm>
          <a:prstGeom prst="line">
            <a:avLst/>
          </a:prstGeom>
          <a:ln w="28575"/>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BA9F1E2C-4278-80A1-A5A9-1468F136612F}"/>
              </a:ext>
            </a:extLst>
          </p:cNvPr>
          <p:cNvSpPr txBox="1"/>
          <p:nvPr/>
        </p:nvSpPr>
        <p:spPr>
          <a:xfrm>
            <a:off x="5607648" y="5707600"/>
            <a:ext cx="6171609" cy="523220"/>
          </a:xfrm>
          <a:prstGeom prst="rect">
            <a:avLst/>
          </a:prstGeom>
          <a:solidFill>
            <a:schemeClr val="accent1"/>
          </a:solidFill>
        </p:spPr>
        <p:txBody>
          <a:bodyPr wrap="square" rtlCol="0">
            <a:spAutoFit/>
          </a:bodyPr>
          <a:lstStyle/>
          <a:p>
            <a:pPr algn="ctr"/>
            <a:r>
              <a:rPr lang="en-US" sz="1400">
                <a:solidFill>
                  <a:schemeClr val="bg1"/>
                </a:solidFill>
                <a:latin typeface="Helvetica" panose="020B0604020202020204" pitchFamily="34" charset="0"/>
                <a:cs typeface="Helvetica" panose="020B0604020202020204" pitchFamily="34" charset="0"/>
              </a:rPr>
              <a:t>ESA Astronaut Paolo Nespoli [on Soyuz landing]: “</a:t>
            </a:r>
            <a:r>
              <a:rPr lang="en-US" sz="1400" b="1">
                <a:solidFill>
                  <a:schemeClr val="bg1"/>
                </a:solidFill>
                <a:latin typeface="Helvetica" panose="020B0604020202020204" pitchFamily="34" charset="0"/>
                <a:cs typeface="Helvetica" panose="020B0604020202020204" pitchFamily="34" charset="0"/>
              </a:rPr>
              <a:t>soft landing” felt like head on collision between a truck and small car!”</a:t>
            </a:r>
            <a:endParaRPr lang="en-US" sz="1400">
              <a:latin typeface="Helvetica" panose="020B0604020202020204" pitchFamily="34" charset="0"/>
              <a:cs typeface="Helvetica" panose="020B0604020202020204" pitchFamily="34" charset="0"/>
            </a:endParaRPr>
          </a:p>
        </p:txBody>
      </p:sp>
      <p:sp>
        <p:nvSpPr>
          <p:cNvPr id="18" name="TextBox 17">
            <a:extLst>
              <a:ext uri="{FF2B5EF4-FFF2-40B4-BE49-F238E27FC236}">
                <a16:creationId xmlns:a16="http://schemas.microsoft.com/office/drawing/2014/main" id="{65087FF8-197F-F45F-C084-A1FA88AB5DC6}"/>
              </a:ext>
            </a:extLst>
          </p:cNvPr>
          <p:cNvSpPr txBox="1"/>
          <p:nvPr/>
        </p:nvSpPr>
        <p:spPr>
          <a:xfrm>
            <a:off x="10424255" y="6330572"/>
            <a:ext cx="1462351" cy="261610"/>
          </a:xfrm>
          <a:prstGeom prst="rect">
            <a:avLst/>
          </a:prstGeom>
          <a:noFill/>
        </p:spPr>
        <p:txBody>
          <a:bodyPr wrap="square">
            <a:spAutoFit/>
          </a:bodyPr>
          <a:lstStyle/>
          <a:p>
            <a:r>
              <a:rPr lang="en-US" sz="1100">
                <a:solidFill>
                  <a:schemeClr val="accent5"/>
                </a:solidFill>
                <a:hlinkClick r:id="rId6">
                  <a:extLst>
                    <a:ext uri="{A12FA001-AC4F-418D-AE19-62706E023703}">
                      <ahyp:hlinkClr xmlns:ahyp="http://schemas.microsoft.com/office/drawing/2018/hyperlinkcolor" val="tx"/>
                    </a:ext>
                  </a:extLst>
                </a:hlinkClick>
              </a:rPr>
              <a:t>ESA, YouTube</a:t>
            </a:r>
            <a:endParaRPr lang="en-US" sz="1100">
              <a:solidFill>
                <a:schemeClr val="accent5"/>
              </a:solidFill>
            </a:endParaRPr>
          </a:p>
        </p:txBody>
      </p:sp>
      <p:pic>
        <p:nvPicPr>
          <p:cNvPr id="7" name="Picture 6">
            <a:extLst>
              <a:ext uri="{FF2B5EF4-FFF2-40B4-BE49-F238E27FC236}">
                <a16:creationId xmlns:a16="http://schemas.microsoft.com/office/drawing/2014/main" id="{E67778B3-D0EE-3466-FC5D-8DC5DCBCA075}"/>
              </a:ext>
            </a:extLst>
          </p:cNvPr>
          <p:cNvPicPr>
            <a:picLocks noChangeAspect="1"/>
          </p:cNvPicPr>
          <p:nvPr/>
        </p:nvPicPr>
        <p:blipFill>
          <a:blip r:embed="rId7"/>
          <a:srcRect l="34312" t="36869" r="16100" b="36030"/>
          <a:stretch/>
        </p:blipFill>
        <p:spPr>
          <a:xfrm>
            <a:off x="972379" y="6317394"/>
            <a:ext cx="1641515" cy="504635"/>
          </a:xfrm>
          <a:prstGeom prst="rect">
            <a:avLst/>
          </a:prstGeom>
        </p:spPr>
      </p:pic>
      <p:sp>
        <p:nvSpPr>
          <p:cNvPr id="10" name="Rectangle 9">
            <a:extLst>
              <a:ext uri="{FF2B5EF4-FFF2-40B4-BE49-F238E27FC236}">
                <a16:creationId xmlns:a16="http://schemas.microsoft.com/office/drawing/2014/main" id="{758D52B4-02AF-7E39-0CF7-EB97181A1B1B}"/>
              </a:ext>
            </a:extLst>
          </p:cNvPr>
          <p:cNvSpPr/>
          <p:nvPr/>
        </p:nvSpPr>
        <p:spPr>
          <a:xfrm>
            <a:off x="1503746"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0310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69FD6F-909A-E25F-9421-FC4CFA732F53}"/>
              </a:ext>
            </a:extLst>
          </p:cNvPr>
          <p:cNvSpPr>
            <a:spLocks noGrp="1"/>
          </p:cNvSpPr>
          <p:nvPr>
            <p:ph idx="4294967295"/>
          </p:nvPr>
        </p:nvSpPr>
        <p:spPr>
          <a:xfrm>
            <a:off x="-16114" y="1138995"/>
            <a:ext cx="6734048" cy="5178399"/>
          </a:xfrm>
          <a:prstGeom prst="rect">
            <a:avLst/>
          </a:prstGeom>
        </p:spPr>
        <p:txBody>
          <a:bodyPr>
            <a:normAutofit fontScale="92500" lnSpcReduction="20000"/>
          </a:bodyPr>
          <a:lstStyle/>
          <a:p>
            <a:pPr>
              <a:lnSpc>
                <a:spcPct val="120000"/>
              </a:lnSpc>
            </a:pPr>
            <a:r>
              <a:rPr lang="en-US"/>
              <a:t>Commonality in Historical and Modern Spacecraft</a:t>
            </a:r>
            <a:endParaRPr lang="en-US" sz="1300"/>
          </a:p>
          <a:p>
            <a:pPr lvl="1">
              <a:lnSpc>
                <a:spcPct val="120000"/>
              </a:lnSpc>
            </a:pPr>
            <a:r>
              <a:rPr lang="en-US" i="0">
                <a:solidFill>
                  <a:srgbClr val="202122"/>
                </a:solidFill>
                <a:effectLst/>
                <a:latin typeface="Arial" panose="020B0604020202020204" pitchFamily="34" charset="0"/>
              </a:rPr>
              <a:t>The crew return spacecraft architectures look similar, since they </a:t>
            </a:r>
            <a:r>
              <a:rPr lang="en-US">
                <a:solidFill>
                  <a:srgbClr val="202122"/>
                </a:solidFill>
                <a:latin typeface="Arial" panose="020B0604020202020204" pitchFamily="34" charset="0"/>
              </a:rPr>
              <a:t>share a common set of physics (kinetic energy must be dissipated)</a:t>
            </a:r>
          </a:p>
          <a:p>
            <a:pPr lvl="1">
              <a:lnSpc>
                <a:spcPct val="120000"/>
              </a:lnSpc>
            </a:pPr>
            <a:r>
              <a:rPr lang="en-US" b="1" i="0">
                <a:solidFill>
                  <a:srgbClr val="202122"/>
                </a:solidFill>
                <a:effectLst/>
                <a:latin typeface="Arial" panose="020B0604020202020204" pitchFamily="34" charset="0"/>
              </a:rPr>
              <a:t>Reentry: </a:t>
            </a:r>
            <a:r>
              <a:rPr lang="en-US" b="0" i="0">
                <a:solidFill>
                  <a:srgbClr val="202122"/>
                </a:solidFill>
                <a:effectLst/>
                <a:latin typeface="Arial" panose="020B0604020202020204" pitchFamily="34" charset="0"/>
              </a:rPr>
              <a:t>The </a:t>
            </a:r>
            <a:r>
              <a:rPr lang="en-US">
                <a:solidFill>
                  <a:srgbClr val="202122"/>
                </a:solidFill>
                <a:latin typeface="Arial" panose="020B0604020202020204" pitchFamily="34" charset="0"/>
              </a:rPr>
              <a:t>heat shield </a:t>
            </a:r>
            <a:r>
              <a:rPr lang="en-US" b="0" i="0">
                <a:solidFill>
                  <a:srgbClr val="202122"/>
                </a:solidFill>
                <a:effectLst/>
                <a:latin typeface="Arial" panose="020B0604020202020204" pitchFamily="34" charset="0"/>
              </a:rPr>
              <a:t>is formed in a rounded shape (</a:t>
            </a:r>
            <a:r>
              <a:rPr lang="en-US" b="1" i="0">
                <a:solidFill>
                  <a:srgbClr val="202122"/>
                </a:solidFill>
                <a:effectLst/>
                <a:latin typeface="Arial" panose="020B0604020202020204" pitchFamily="34" charset="0"/>
              </a:rPr>
              <a:t>blunt body</a:t>
            </a:r>
            <a:r>
              <a:rPr lang="en-US" b="0" i="0">
                <a:solidFill>
                  <a:srgbClr val="202122"/>
                </a:solidFill>
                <a:effectLst/>
                <a:latin typeface="Arial" panose="020B0604020202020204" pitchFamily="34" charset="0"/>
              </a:rPr>
              <a:t>). </a:t>
            </a:r>
            <a:r>
              <a:rPr lang="en-US">
                <a:solidFill>
                  <a:srgbClr val="202122"/>
                </a:solidFill>
                <a:latin typeface="Arial" panose="020B0604020202020204" pitchFamily="34" charset="0"/>
              </a:rPr>
              <a:t>T</a:t>
            </a:r>
            <a:r>
              <a:rPr lang="en-US" b="0" i="0">
                <a:solidFill>
                  <a:srgbClr val="202122"/>
                </a:solidFill>
                <a:effectLst/>
                <a:latin typeface="Arial" panose="020B0604020202020204" pitchFamily="34" charset="0"/>
              </a:rPr>
              <a:t>his forms a shock wave </a:t>
            </a:r>
            <a:r>
              <a:rPr lang="en-US">
                <a:solidFill>
                  <a:srgbClr val="202122"/>
                </a:solidFill>
                <a:latin typeface="Arial" panose="020B0604020202020204" pitchFamily="34" charset="0"/>
              </a:rPr>
              <a:t>in front of </a:t>
            </a:r>
            <a:r>
              <a:rPr lang="en-US" b="0" i="0">
                <a:solidFill>
                  <a:srgbClr val="202122"/>
                </a:solidFill>
                <a:effectLst/>
                <a:latin typeface="Arial" panose="020B0604020202020204" pitchFamily="34" charset="0"/>
              </a:rPr>
              <a:t>the capsule, so that the heat on the vehicle is minimized.</a:t>
            </a:r>
          </a:p>
          <a:p>
            <a:pPr lvl="1">
              <a:lnSpc>
                <a:spcPct val="120000"/>
              </a:lnSpc>
            </a:pPr>
            <a:r>
              <a:rPr lang="en-US" b="1">
                <a:solidFill>
                  <a:srgbClr val="202122"/>
                </a:solidFill>
                <a:latin typeface="Arial" panose="020B0604020202020204" pitchFamily="34" charset="0"/>
              </a:rPr>
              <a:t>Landing: </a:t>
            </a:r>
            <a:r>
              <a:rPr lang="en-US" b="0" i="0">
                <a:solidFill>
                  <a:srgbClr val="202122"/>
                </a:solidFill>
                <a:effectLst/>
                <a:latin typeface="Arial" panose="020B0604020202020204" pitchFamily="34" charset="0"/>
              </a:rPr>
              <a:t>Parachutes are used for the final descent, sometimes augmented by </a:t>
            </a:r>
            <a:r>
              <a:rPr lang="en-US" i="0">
                <a:solidFill>
                  <a:srgbClr val="202122"/>
                </a:solidFill>
                <a:effectLst/>
                <a:latin typeface="Arial" panose="020B0604020202020204" pitchFamily="34" charset="0"/>
              </a:rPr>
              <a:t>braking rockets and airbags </a:t>
            </a:r>
            <a:r>
              <a:rPr lang="en-US" b="0" i="0">
                <a:solidFill>
                  <a:srgbClr val="202122"/>
                </a:solidFill>
                <a:effectLst/>
                <a:latin typeface="Arial" panose="020B0604020202020204" pitchFamily="34" charset="0"/>
              </a:rPr>
              <a:t>if the capsule is designed to land </a:t>
            </a:r>
            <a:r>
              <a:rPr lang="en-US">
                <a:solidFill>
                  <a:srgbClr val="202122"/>
                </a:solidFill>
                <a:latin typeface="Arial" panose="020B0604020202020204" pitchFamily="34" charset="0"/>
              </a:rPr>
              <a:t>on ground rather than water</a:t>
            </a:r>
            <a:r>
              <a:rPr lang="en-US" b="0" i="0">
                <a:solidFill>
                  <a:srgbClr val="202122"/>
                </a:solidFill>
                <a:effectLst/>
                <a:latin typeface="Arial" panose="020B0604020202020204" pitchFamily="34" charset="0"/>
              </a:rPr>
              <a:t>.</a:t>
            </a:r>
          </a:p>
          <a:p>
            <a:pPr marL="0" indent="0">
              <a:lnSpc>
                <a:spcPct val="120000"/>
              </a:lnSpc>
              <a:buNone/>
            </a:pPr>
            <a:endParaRPr lang="en-US"/>
          </a:p>
          <a:p>
            <a:pPr>
              <a:lnSpc>
                <a:spcPct val="120000"/>
              </a:lnSpc>
            </a:pPr>
            <a:r>
              <a:rPr lang="en-US" sz="1800" b="0">
                <a:latin typeface="Arial" panose="020B0604020202020204" pitchFamily="34" charset="0"/>
                <a:cs typeface="Arial" panose="020B0604020202020204" pitchFamily="34" charset="0"/>
              </a:rPr>
              <a:t>Since the architectures share </a:t>
            </a:r>
            <a:r>
              <a:rPr lang="en-US" sz="1800">
                <a:latin typeface="Arial" panose="020B0604020202020204" pitchFamily="34" charset="0"/>
                <a:cs typeface="Arial" panose="020B0604020202020204" pitchFamily="34" charset="0"/>
              </a:rPr>
              <a:t>commonality</a:t>
            </a:r>
            <a:r>
              <a:rPr lang="en-US" sz="1800" b="0">
                <a:latin typeface="Arial" panose="020B0604020202020204" pitchFamily="34" charset="0"/>
                <a:cs typeface="Arial" panose="020B0604020202020204" pitchFamily="34" charset="0"/>
              </a:rPr>
              <a:t>, then why are some spacecraft more successful with fewer anomalies? Why have some parachutes failed? How can we apply lessons learned?</a:t>
            </a:r>
          </a:p>
          <a:p>
            <a:pPr>
              <a:lnSpc>
                <a:spcPct val="120000"/>
              </a:lnSpc>
            </a:pPr>
            <a:endParaRPr lang="en-US">
              <a:highlight>
                <a:srgbClr val="FFFF00"/>
              </a:highlight>
            </a:endParaRPr>
          </a:p>
          <a:p>
            <a:pPr>
              <a:lnSpc>
                <a:spcPct val="120000"/>
              </a:lnSpc>
            </a:pPr>
            <a:r>
              <a:rPr lang="en-US" sz="1800" b="0">
                <a:latin typeface="Arial" panose="020B0604020202020204" pitchFamily="34" charset="0"/>
                <a:cs typeface="Arial" panose="020B0604020202020204" pitchFamily="34" charset="0"/>
              </a:rPr>
              <a:t>The more </a:t>
            </a:r>
            <a:r>
              <a:rPr lang="en-US" sz="1800">
                <a:latin typeface="Arial" panose="020B0604020202020204" pitchFamily="34" charset="0"/>
                <a:cs typeface="Arial" panose="020B0604020202020204" pitchFamily="34" charset="0"/>
              </a:rPr>
              <a:t>successful programs </a:t>
            </a:r>
            <a:r>
              <a:rPr lang="en-US" sz="1800" b="0">
                <a:latin typeface="Arial" panose="020B0604020202020204" pitchFamily="34" charset="0"/>
                <a:cs typeface="Arial" panose="020B0604020202020204" pitchFamily="34" charset="0"/>
              </a:rPr>
              <a:t>share a common element of thorough test programs, continuous surveillance, and a culture hungry for understanding the system, which is the focus of Part 3.</a:t>
            </a:r>
          </a:p>
          <a:p>
            <a:pPr>
              <a:lnSpc>
                <a:spcPct val="120000"/>
              </a:lnSpc>
            </a:pPr>
            <a:endParaRPr lang="en-US"/>
          </a:p>
        </p:txBody>
      </p:sp>
      <p:sp>
        <p:nvSpPr>
          <p:cNvPr id="3" name="Title 2">
            <a:extLst>
              <a:ext uri="{FF2B5EF4-FFF2-40B4-BE49-F238E27FC236}">
                <a16:creationId xmlns:a16="http://schemas.microsoft.com/office/drawing/2014/main" id="{6482ABC3-4042-FEC8-A8D2-6D5677A33983}"/>
              </a:ext>
            </a:extLst>
          </p:cNvPr>
          <p:cNvSpPr>
            <a:spLocks noGrp="1"/>
          </p:cNvSpPr>
          <p:nvPr>
            <p:ph type="title" idx="4294967295"/>
          </p:nvPr>
        </p:nvSpPr>
        <p:spPr>
          <a:xfrm>
            <a:off x="1080748" y="280003"/>
            <a:ext cx="9753600" cy="667728"/>
          </a:xfrm>
          <a:prstGeom prst="rect">
            <a:avLst/>
          </a:prstGeom>
        </p:spPr>
        <p:txBody>
          <a:bodyPr/>
          <a:lstStyle/>
          <a:p>
            <a:r>
              <a:rPr lang="en-US"/>
              <a:t>Historical/Modern Day Spacecraft</a:t>
            </a:r>
          </a:p>
        </p:txBody>
      </p:sp>
      <p:graphicFrame>
        <p:nvGraphicFramePr>
          <p:cNvPr id="4" name="Table 3">
            <a:extLst>
              <a:ext uri="{FF2B5EF4-FFF2-40B4-BE49-F238E27FC236}">
                <a16:creationId xmlns:a16="http://schemas.microsoft.com/office/drawing/2014/main" id="{92352C77-7016-1BC0-A817-A65C2899ECA1}"/>
              </a:ext>
            </a:extLst>
          </p:cNvPr>
          <p:cNvGraphicFramePr>
            <a:graphicFrameLocks noGrp="1"/>
          </p:cNvGraphicFramePr>
          <p:nvPr>
            <p:extLst>
              <p:ext uri="{D42A27DB-BD31-4B8C-83A1-F6EECF244321}">
                <p14:modId xmlns:p14="http://schemas.microsoft.com/office/powerpoint/2010/main" val="2654437291"/>
              </p:ext>
            </p:extLst>
          </p:nvPr>
        </p:nvGraphicFramePr>
        <p:xfrm>
          <a:off x="6771216" y="1131254"/>
          <a:ext cx="5330687" cy="3337560"/>
        </p:xfrm>
        <a:graphic>
          <a:graphicData uri="http://schemas.openxmlformats.org/drawingml/2006/table">
            <a:tbl>
              <a:tblPr firstRow="1" bandRow="1">
                <a:tableStyleId>{5C22544A-7EE6-4342-B048-85BDC9FD1C3A}</a:tableStyleId>
              </a:tblPr>
              <a:tblGrid>
                <a:gridCol w="2330451">
                  <a:extLst>
                    <a:ext uri="{9D8B030D-6E8A-4147-A177-3AD203B41FA5}">
                      <a16:colId xmlns:a16="http://schemas.microsoft.com/office/drawing/2014/main" val="1990292773"/>
                    </a:ext>
                  </a:extLst>
                </a:gridCol>
                <a:gridCol w="1210733">
                  <a:extLst>
                    <a:ext uri="{9D8B030D-6E8A-4147-A177-3AD203B41FA5}">
                      <a16:colId xmlns:a16="http://schemas.microsoft.com/office/drawing/2014/main" val="1620904762"/>
                    </a:ext>
                  </a:extLst>
                </a:gridCol>
                <a:gridCol w="1789503">
                  <a:extLst>
                    <a:ext uri="{9D8B030D-6E8A-4147-A177-3AD203B41FA5}">
                      <a16:colId xmlns:a16="http://schemas.microsoft.com/office/drawing/2014/main" val="2287626994"/>
                    </a:ext>
                  </a:extLst>
                </a:gridCol>
              </a:tblGrid>
              <a:tr h="370840">
                <a:tc>
                  <a:txBody>
                    <a:bodyPr/>
                    <a:lstStyle/>
                    <a:p>
                      <a:r>
                        <a:rPr lang="en-US" sz="1400">
                          <a:latin typeface="Arial "/>
                        </a:rPr>
                        <a:t>Human Spacecraft</a:t>
                      </a:r>
                    </a:p>
                  </a:txBody>
                  <a:tcPr/>
                </a:tc>
                <a:tc>
                  <a:txBody>
                    <a:bodyPr/>
                    <a:lstStyle/>
                    <a:p>
                      <a:r>
                        <a:rPr lang="en-US" sz="1400">
                          <a:latin typeface="Arial "/>
                        </a:rPr>
                        <a:t>Parachutes</a:t>
                      </a:r>
                    </a:p>
                  </a:txBody>
                  <a:tcPr/>
                </a:tc>
                <a:tc>
                  <a:txBody>
                    <a:bodyPr/>
                    <a:lstStyle/>
                    <a:p>
                      <a:r>
                        <a:rPr lang="en-US" sz="1400">
                          <a:latin typeface="Arial "/>
                        </a:rPr>
                        <a:t>Landing</a:t>
                      </a:r>
                    </a:p>
                  </a:txBody>
                  <a:tcPr/>
                </a:tc>
                <a:extLst>
                  <a:ext uri="{0D108BD9-81ED-4DB2-BD59-A6C34878D82A}">
                    <a16:rowId xmlns:a16="http://schemas.microsoft.com/office/drawing/2014/main" val="1696009878"/>
                  </a:ext>
                </a:extLst>
              </a:tr>
              <a:tr h="370840">
                <a:tc>
                  <a:txBody>
                    <a:bodyPr/>
                    <a:lstStyle/>
                    <a:p>
                      <a:r>
                        <a:rPr lang="en-US" sz="1400">
                          <a:latin typeface="Arial "/>
                        </a:rPr>
                        <a:t>Russian Soyuz</a:t>
                      </a:r>
                    </a:p>
                  </a:txBody>
                  <a:tcPr/>
                </a:tc>
                <a:tc>
                  <a:txBody>
                    <a:bodyPr/>
                    <a:lstStyle/>
                    <a:p>
                      <a:r>
                        <a:rPr lang="en-US" sz="1400">
                          <a:latin typeface="Arial "/>
                        </a:rPr>
                        <a:t>Single</a:t>
                      </a:r>
                    </a:p>
                  </a:txBody>
                  <a:tcPr/>
                </a:tc>
                <a:tc>
                  <a:txBody>
                    <a:bodyPr/>
                    <a:lstStyle/>
                    <a:p>
                      <a:r>
                        <a:rPr lang="en-US" sz="1400">
                          <a:latin typeface="Arial "/>
                        </a:rPr>
                        <a:t>Land- retrorockets</a:t>
                      </a:r>
                    </a:p>
                  </a:txBody>
                  <a:tcPr/>
                </a:tc>
                <a:extLst>
                  <a:ext uri="{0D108BD9-81ED-4DB2-BD59-A6C34878D82A}">
                    <a16:rowId xmlns:a16="http://schemas.microsoft.com/office/drawing/2014/main" val="1244658200"/>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solidFill>
                            <a:srgbClr val="202122"/>
                          </a:solidFill>
                          <a:latin typeface="Arial "/>
                        </a:rPr>
                        <a:t>Chinese Shenzhou</a:t>
                      </a:r>
                    </a:p>
                  </a:txBody>
                  <a:tcPr/>
                </a:tc>
                <a:tc>
                  <a:txBody>
                    <a:bodyPr/>
                    <a:lstStyle/>
                    <a:p>
                      <a:r>
                        <a:rPr lang="en-US" sz="1400">
                          <a:latin typeface="Arial "/>
                        </a:rPr>
                        <a:t>Single</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latin typeface="Arial "/>
                        </a:rPr>
                        <a:t>Land- retrorockets</a:t>
                      </a:r>
                    </a:p>
                  </a:txBody>
                  <a:tcPr/>
                </a:tc>
                <a:extLst>
                  <a:ext uri="{0D108BD9-81ED-4DB2-BD59-A6C34878D82A}">
                    <a16:rowId xmlns:a16="http://schemas.microsoft.com/office/drawing/2014/main" val="4294901244"/>
                  </a:ext>
                </a:extLst>
              </a:tr>
              <a:tr h="370840">
                <a:tc>
                  <a:txBody>
                    <a:bodyPr/>
                    <a:lstStyle/>
                    <a:p>
                      <a:r>
                        <a:rPr lang="en-US" sz="1400">
                          <a:solidFill>
                            <a:srgbClr val="202122"/>
                          </a:solidFill>
                          <a:latin typeface="Arial "/>
                        </a:rPr>
                        <a:t>Blue Origin New Shepard</a:t>
                      </a:r>
                      <a:endParaRPr lang="en-US" sz="1400">
                        <a:latin typeface="Arial "/>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latin typeface="Arial "/>
                        </a:rPr>
                        <a:t>Cluster-3</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latin typeface="Arial "/>
                        </a:rPr>
                        <a:t>Land- retrorockets</a:t>
                      </a:r>
                    </a:p>
                  </a:txBody>
                  <a:tcPr/>
                </a:tc>
                <a:extLst>
                  <a:ext uri="{0D108BD9-81ED-4DB2-BD59-A6C34878D82A}">
                    <a16:rowId xmlns:a16="http://schemas.microsoft.com/office/drawing/2014/main" val="3387665670"/>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solidFill>
                            <a:srgbClr val="202122"/>
                          </a:solidFill>
                          <a:latin typeface="Arial "/>
                        </a:rPr>
                        <a:t>Boeing Starliner (demo)</a:t>
                      </a:r>
                    </a:p>
                  </a:txBody>
                  <a:tcPr/>
                </a:tc>
                <a:tc>
                  <a:txBody>
                    <a:bodyPr/>
                    <a:lstStyle/>
                    <a:p>
                      <a:r>
                        <a:rPr lang="en-US" sz="1400">
                          <a:latin typeface="Arial "/>
                        </a:rPr>
                        <a:t>Cluster-3</a:t>
                      </a:r>
                    </a:p>
                  </a:txBody>
                  <a:tcPr/>
                </a:tc>
                <a:tc>
                  <a:txBody>
                    <a:bodyPr/>
                    <a:lstStyle/>
                    <a:p>
                      <a:r>
                        <a:rPr lang="en-US" sz="1400">
                          <a:latin typeface="Arial "/>
                        </a:rPr>
                        <a:t>Land- airbags</a:t>
                      </a:r>
                    </a:p>
                  </a:txBody>
                  <a:tcPr/>
                </a:tc>
                <a:extLst>
                  <a:ext uri="{0D108BD9-81ED-4DB2-BD59-A6C34878D82A}">
                    <a16:rowId xmlns:a16="http://schemas.microsoft.com/office/drawing/2014/main" val="197315673"/>
                  </a:ext>
                </a:extLst>
              </a:tr>
              <a:tr h="370840">
                <a:tc>
                  <a:txBody>
                    <a:bodyPr/>
                    <a:lstStyle/>
                    <a:p>
                      <a:r>
                        <a:rPr lang="en-US" sz="1400">
                          <a:latin typeface="Arial "/>
                        </a:rPr>
                        <a:t>NASA Apollo</a:t>
                      </a:r>
                    </a:p>
                  </a:txBody>
                  <a:tcPr/>
                </a:tc>
                <a:tc>
                  <a:txBody>
                    <a:bodyPr/>
                    <a:lstStyle/>
                    <a:p>
                      <a:r>
                        <a:rPr lang="en-US" sz="1400">
                          <a:latin typeface="Arial "/>
                        </a:rPr>
                        <a:t>Cluster-3</a:t>
                      </a:r>
                    </a:p>
                  </a:txBody>
                  <a:tcPr/>
                </a:tc>
                <a:tc>
                  <a:txBody>
                    <a:bodyPr/>
                    <a:lstStyle/>
                    <a:p>
                      <a:r>
                        <a:rPr lang="en-US" sz="1400">
                          <a:latin typeface="Arial "/>
                        </a:rPr>
                        <a:t>Water</a:t>
                      </a:r>
                    </a:p>
                  </a:txBody>
                  <a:tcPr/>
                </a:tc>
                <a:extLst>
                  <a:ext uri="{0D108BD9-81ED-4DB2-BD59-A6C34878D82A}">
                    <a16:rowId xmlns:a16="http://schemas.microsoft.com/office/drawing/2014/main" val="3367692110"/>
                  </a:ext>
                </a:extLst>
              </a:tr>
              <a:tr h="370840">
                <a:tc>
                  <a:txBody>
                    <a:bodyPr/>
                    <a:lstStyle/>
                    <a:p>
                      <a:r>
                        <a:rPr lang="en-US" sz="1400">
                          <a:latin typeface="Arial "/>
                        </a:rPr>
                        <a:t>NASA Orion</a:t>
                      </a:r>
                    </a:p>
                  </a:txBody>
                  <a:tcPr/>
                </a:tc>
                <a:tc>
                  <a:txBody>
                    <a:bodyPr/>
                    <a:lstStyle/>
                    <a:p>
                      <a:r>
                        <a:rPr lang="en-US" sz="1400">
                          <a:latin typeface="Arial "/>
                        </a:rPr>
                        <a:t>Cluster-3</a:t>
                      </a:r>
                    </a:p>
                  </a:txBody>
                  <a:tcPr/>
                </a:tc>
                <a:tc>
                  <a:txBody>
                    <a:bodyPr/>
                    <a:lstStyle/>
                    <a:p>
                      <a:r>
                        <a:rPr lang="en-US" sz="1400">
                          <a:latin typeface="Arial "/>
                        </a:rPr>
                        <a:t>Water</a:t>
                      </a:r>
                    </a:p>
                  </a:txBody>
                  <a:tcPr/>
                </a:tc>
                <a:extLst>
                  <a:ext uri="{0D108BD9-81ED-4DB2-BD59-A6C34878D82A}">
                    <a16:rowId xmlns:a16="http://schemas.microsoft.com/office/drawing/2014/main" val="748842288"/>
                  </a:ext>
                </a:extLst>
              </a:tr>
              <a:tr h="370840">
                <a:tc>
                  <a:txBody>
                    <a:bodyPr/>
                    <a:lstStyle/>
                    <a:p>
                      <a:r>
                        <a:rPr lang="en-US" sz="1400">
                          <a:latin typeface="Arial "/>
                        </a:rPr>
                        <a:t>SpaceX Dragon</a:t>
                      </a:r>
                    </a:p>
                  </a:txBody>
                  <a:tcPr/>
                </a:tc>
                <a:tc>
                  <a:txBody>
                    <a:bodyPr/>
                    <a:lstStyle/>
                    <a:p>
                      <a:r>
                        <a:rPr lang="en-US" sz="1400">
                          <a:latin typeface="Arial "/>
                        </a:rPr>
                        <a:t>Cluster-4</a:t>
                      </a:r>
                    </a:p>
                  </a:txBody>
                  <a:tcPr/>
                </a:tc>
                <a:tc>
                  <a:txBody>
                    <a:bodyPr/>
                    <a:lstStyle/>
                    <a:p>
                      <a:r>
                        <a:rPr lang="en-US" sz="1400">
                          <a:latin typeface="Arial "/>
                        </a:rPr>
                        <a:t>Water</a:t>
                      </a:r>
                    </a:p>
                  </a:txBody>
                  <a:tcPr/>
                </a:tc>
                <a:extLst>
                  <a:ext uri="{0D108BD9-81ED-4DB2-BD59-A6C34878D82A}">
                    <a16:rowId xmlns:a16="http://schemas.microsoft.com/office/drawing/2014/main" val="889357576"/>
                  </a:ext>
                </a:extLst>
              </a:tr>
              <a:tr h="370840">
                <a:tc>
                  <a:txBody>
                    <a:bodyPr/>
                    <a:lstStyle/>
                    <a:p>
                      <a:r>
                        <a:rPr lang="en-US" sz="1400">
                          <a:solidFill>
                            <a:schemeClr val="tx1">
                              <a:lumMod val="50000"/>
                              <a:lumOff val="50000"/>
                            </a:schemeClr>
                          </a:solidFill>
                          <a:latin typeface="Arial "/>
                        </a:rPr>
                        <a:t>Nyx (demo)</a:t>
                      </a:r>
                    </a:p>
                  </a:txBody>
                  <a:tcPr/>
                </a:tc>
                <a:tc>
                  <a:txBody>
                    <a:bodyPr/>
                    <a:lstStyle/>
                    <a:p>
                      <a:r>
                        <a:rPr lang="en-US" sz="1400">
                          <a:solidFill>
                            <a:schemeClr val="tx1">
                              <a:lumMod val="50000"/>
                              <a:lumOff val="50000"/>
                            </a:schemeClr>
                          </a:solidFill>
                          <a:latin typeface="Arial "/>
                        </a:rPr>
                        <a:t>Single</a:t>
                      </a:r>
                    </a:p>
                  </a:txBody>
                  <a:tcPr/>
                </a:tc>
                <a:tc>
                  <a:txBody>
                    <a:bodyPr/>
                    <a:lstStyle/>
                    <a:p>
                      <a:r>
                        <a:rPr lang="en-US" sz="1400">
                          <a:solidFill>
                            <a:schemeClr val="tx1">
                              <a:lumMod val="50000"/>
                              <a:lumOff val="50000"/>
                            </a:schemeClr>
                          </a:solidFill>
                          <a:latin typeface="Arial "/>
                        </a:rPr>
                        <a:t>Water</a:t>
                      </a:r>
                    </a:p>
                  </a:txBody>
                  <a:tcPr/>
                </a:tc>
                <a:extLst>
                  <a:ext uri="{0D108BD9-81ED-4DB2-BD59-A6C34878D82A}">
                    <a16:rowId xmlns:a16="http://schemas.microsoft.com/office/drawing/2014/main" val="2435126902"/>
                  </a:ext>
                </a:extLst>
              </a:tr>
            </a:tbl>
          </a:graphicData>
        </a:graphic>
      </p:graphicFrame>
      <p:pic>
        <p:nvPicPr>
          <p:cNvPr id="6148" name="Picture 4" descr="Boeing Starliner Bucket Handle">
            <a:extLst>
              <a:ext uri="{FF2B5EF4-FFF2-40B4-BE49-F238E27FC236}">
                <a16:creationId xmlns:a16="http://schemas.microsoft.com/office/drawing/2014/main" id="{DB57C118-175A-81F8-45C5-36231DE41D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9668" y="4935058"/>
            <a:ext cx="1083111" cy="981342"/>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Spacex Dragon Parachute">
            <a:extLst>
              <a:ext uri="{FF2B5EF4-FFF2-40B4-BE49-F238E27FC236}">
                <a16:creationId xmlns:a16="http://schemas.microsoft.com/office/drawing/2014/main" id="{AC30E7F4-C390-DB1C-CEDA-AC5AB97114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317" t="77440" r="51013" b="4565"/>
          <a:stretch/>
        </p:blipFill>
        <p:spPr bwMode="auto">
          <a:xfrm>
            <a:off x="9529585" y="4935058"/>
            <a:ext cx="1054579" cy="981342"/>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Apollo 11, Apollo 12 &amp; Apollo 13 moon infographic :: Behance">
            <a:extLst>
              <a:ext uri="{FF2B5EF4-FFF2-40B4-BE49-F238E27FC236}">
                <a16:creationId xmlns:a16="http://schemas.microsoft.com/office/drawing/2014/main" id="{B4A87D67-A970-63AD-6E09-BBDDB78D80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731" t="83705" r="23039" b="3501"/>
          <a:stretch>
            <a:fillRect/>
          </a:stretch>
        </p:blipFill>
        <p:spPr bwMode="auto">
          <a:xfrm>
            <a:off x="8353685" y="4944434"/>
            <a:ext cx="991484" cy="971966"/>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Experience a Soyuz Spacecraft Landing with This Amazing 360-Degree, VR Video | Space">
            <a:extLst>
              <a:ext uri="{FF2B5EF4-FFF2-40B4-BE49-F238E27FC236}">
                <a16:creationId xmlns:a16="http://schemas.microsoft.com/office/drawing/2014/main" id="{4A8AC320-88DB-ED4D-37D1-56899C1116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226" t="48339" r="20656" b="29528"/>
          <a:stretch/>
        </p:blipFill>
        <p:spPr bwMode="auto">
          <a:xfrm>
            <a:off x="7051491" y="4935059"/>
            <a:ext cx="1138449" cy="98134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C77FBB5-8C6B-211F-5D19-F11D9D6C0AC6}"/>
              </a:ext>
            </a:extLst>
          </p:cNvPr>
          <p:cNvSpPr txBox="1"/>
          <p:nvPr/>
        </p:nvSpPr>
        <p:spPr>
          <a:xfrm>
            <a:off x="7088579" y="5819814"/>
            <a:ext cx="4782820" cy="369332"/>
          </a:xfrm>
          <a:prstGeom prst="rect">
            <a:avLst/>
          </a:prstGeom>
          <a:noFill/>
        </p:spPr>
        <p:txBody>
          <a:bodyPr wrap="square" rtlCol="0">
            <a:spAutoFit/>
          </a:bodyPr>
          <a:lstStyle/>
          <a:p>
            <a:r>
              <a:rPr lang="en-US" dirty="0"/>
              <a:t>    Soyuz            Apollo           Dragon         Starliner</a:t>
            </a:r>
          </a:p>
        </p:txBody>
      </p:sp>
      <p:sp>
        <p:nvSpPr>
          <p:cNvPr id="7" name="Slide Number Placeholder 6">
            <a:extLst>
              <a:ext uri="{FF2B5EF4-FFF2-40B4-BE49-F238E27FC236}">
                <a16:creationId xmlns:a16="http://schemas.microsoft.com/office/drawing/2014/main" id="{5CA3B821-ED17-592F-71F9-D961CE308870}"/>
              </a:ext>
            </a:extLst>
          </p:cNvPr>
          <p:cNvSpPr>
            <a:spLocks noGrp="1"/>
          </p:cNvSpPr>
          <p:nvPr>
            <p:ph type="sldNum" sz="quarter" idx="4"/>
          </p:nvPr>
        </p:nvSpPr>
        <p:spPr/>
        <p:txBody>
          <a:bodyPr/>
          <a:lstStyle/>
          <a:p>
            <a:fld id="{15F2118D-A24B-4968-9CCE-0FD4EFBE3DE8}" type="slidenum">
              <a:rPr lang="en-US" smtClean="0"/>
              <a:pPr/>
              <a:t>22</a:t>
            </a:fld>
            <a:endParaRPr lang="en-US"/>
          </a:p>
        </p:txBody>
      </p:sp>
      <p:sp>
        <p:nvSpPr>
          <p:cNvPr id="8" name="Date Placeholder 7">
            <a:extLst>
              <a:ext uri="{FF2B5EF4-FFF2-40B4-BE49-F238E27FC236}">
                <a16:creationId xmlns:a16="http://schemas.microsoft.com/office/drawing/2014/main" id="{D0973243-82C9-917E-CAB3-D0D659983F14}"/>
              </a:ext>
            </a:extLst>
          </p:cNvPr>
          <p:cNvSpPr>
            <a:spLocks noGrp="1"/>
          </p:cNvSpPr>
          <p:nvPr>
            <p:ph type="dt" sz="half" idx="2"/>
          </p:nvPr>
        </p:nvSpPr>
        <p:spPr/>
        <p:txBody>
          <a:bodyPr/>
          <a:lstStyle/>
          <a:p>
            <a:r>
              <a:rPr lang="en-US"/>
              <a:t>06/02/26</a:t>
            </a:r>
          </a:p>
        </p:txBody>
      </p:sp>
      <p:pic>
        <p:nvPicPr>
          <p:cNvPr id="9" name="Picture 8">
            <a:extLst>
              <a:ext uri="{FF2B5EF4-FFF2-40B4-BE49-F238E27FC236}">
                <a16:creationId xmlns:a16="http://schemas.microsoft.com/office/drawing/2014/main" id="{23474623-FFE2-435A-06A2-2A63D53B08D0}"/>
              </a:ext>
            </a:extLst>
          </p:cNvPr>
          <p:cNvPicPr>
            <a:picLocks noChangeAspect="1"/>
          </p:cNvPicPr>
          <p:nvPr/>
        </p:nvPicPr>
        <p:blipFill>
          <a:blip r:embed="rId6"/>
          <a:srcRect l="34312" t="36869" r="16100" b="36030"/>
          <a:stretch/>
        </p:blipFill>
        <p:spPr>
          <a:xfrm>
            <a:off x="972379" y="6317394"/>
            <a:ext cx="1641515" cy="504635"/>
          </a:xfrm>
          <a:prstGeom prst="rect">
            <a:avLst/>
          </a:prstGeom>
        </p:spPr>
      </p:pic>
      <p:sp>
        <p:nvSpPr>
          <p:cNvPr id="10" name="Rectangle 9">
            <a:extLst>
              <a:ext uri="{FF2B5EF4-FFF2-40B4-BE49-F238E27FC236}">
                <a16:creationId xmlns:a16="http://schemas.microsoft.com/office/drawing/2014/main" id="{25D13DE3-4D82-7C8B-5238-D1E1CF4A1522}"/>
              </a:ext>
            </a:extLst>
          </p:cNvPr>
          <p:cNvSpPr/>
          <p:nvPr/>
        </p:nvSpPr>
        <p:spPr>
          <a:xfrm>
            <a:off x="1503746"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F8BF353-BD1F-F7AD-3D96-EF0D9A256551}"/>
              </a:ext>
            </a:extLst>
          </p:cNvPr>
          <p:cNvSpPr txBox="1"/>
          <p:nvPr/>
        </p:nvSpPr>
        <p:spPr>
          <a:xfrm>
            <a:off x="7032246" y="6182936"/>
            <a:ext cx="1348362" cy="230832"/>
          </a:xfrm>
          <a:prstGeom prst="rect">
            <a:avLst/>
          </a:prstGeom>
          <a:noFill/>
        </p:spPr>
        <p:txBody>
          <a:bodyPr wrap="square" rtlCol="0">
            <a:spAutoFit/>
          </a:bodyPr>
          <a:lstStyle/>
          <a:p>
            <a:r>
              <a:rPr lang="en-US" sz="900" i="1" dirty="0"/>
              <a:t>Image credit: NASA</a:t>
            </a:r>
          </a:p>
        </p:txBody>
      </p:sp>
      <p:sp>
        <p:nvSpPr>
          <p:cNvPr id="12" name="TextBox 11">
            <a:extLst>
              <a:ext uri="{FF2B5EF4-FFF2-40B4-BE49-F238E27FC236}">
                <a16:creationId xmlns:a16="http://schemas.microsoft.com/office/drawing/2014/main" id="{1E4A49F8-8911-2623-13BC-E247971444D3}"/>
              </a:ext>
            </a:extLst>
          </p:cNvPr>
          <p:cNvSpPr txBox="1"/>
          <p:nvPr/>
        </p:nvSpPr>
        <p:spPr>
          <a:xfrm>
            <a:off x="8722353" y="6182936"/>
            <a:ext cx="2050794" cy="230832"/>
          </a:xfrm>
          <a:prstGeom prst="rect">
            <a:avLst/>
          </a:prstGeom>
          <a:noFill/>
        </p:spPr>
        <p:txBody>
          <a:bodyPr wrap="square" rtlCol="0">
            <a:spAutoFit/>
          </a:bodyPr>
          <a:lstStyle/>
          <a:p>
            <a:r>
              <a:rPr lang="en-US" sz="900" i="1" dirty="0"/>
              <a:t>Infographic credit: Tony Bela</a:t>
            </a:r>
          </a:p>
        </p:txBody>
      </p:sp>
      <p:sp>
        <p:nvSpPr>
          <p:cNvPr id="13" name="TextBox 12">
            <a:extLst>
              <a:ext uri="{FF2B5EF4-FFF2-40B4-BE49-F238E27FC236}">
                <a16:creationId xmlns:a16="http://schemas.microsoft.com/office/drawing/2014/main" id="{D13B81F9-7EBF-5726-463B-5D3E30429CE3}"/>
              </a:ext>
            </a:extLst>
          </p:cNvPr>
          <p:cNvSpPr txBox="1"/>
          <p:nvPr/>
        </p:nvSpPr>
        <p:spPr>
          <a:xfrm>
            <a:off x="10688254" y="6182936"/>
            <a:ext cx="1348362" cy="230832"/>
          </a:xfrm>
          <a:prstGeom prst="rect">
            <a:avLst/>
          </a:prstGeom>
          <a:noFill/>
        </p:spPr>
        <p:txBody>
          <a:bodyPr wrap="square" rtlCol="0">
            <a:spAutoFit/>
          </a:bodyPr>
          <a:lstStyle/>
          <a:p>
            <a:r>
              <a:rPr lang="en-US" sz="900" i="1" dirty="0"/>
              <a:t>Image credit: NASA</a:t>
            </a:r>
          </a:p>
        </p:txBody>
      </p:sp>
    </p:spTree>
    <p:extLst>
      <p:ext uri="{BB962C8B-B14F-4D97-AF65-F5344CB8AC3E}">
        <p14:creationId xmlns:p14="http://schemas.microsoft.com/office/powerpoint/2010/main" val="639604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9A590-5E98-723C-CD05-E078E9664A7E}"/>
              </a:ext>
            </a:extLst>
          </p:cNvPr>
          <p:cNvSpPr>
            <a:spLocks noGrp="1"/>
          </p:cNvSpPr>
          <p:nvPr>
            <p:ph idx="4294967295"/>
          </p:nvPr>
        </p:nvSpPr>
        <p:spPr>
          <a:xfrm>
            <a:off x="-74841" y="1488440"/>
            <a:ext cx="11975921" cy="1253929"/>
          </a:xfrm>
          <a:prstGeom prst="rect">
            <a:avLst/>
          </a:prstGeom>
        </p:spPr>
        <p:txBody>
          <a:bodyPr/>
          <a:lstStyle/>
          <a:p>
            <a:pPr marL="0" indent="0" algn="ctr">
              <a:buNone/>
            </a:pPr>
            <a:r>
              <a:rPr lang="en-US" sz="2800" dirty="0"/>
              <a:t>Applying Lessons Learned to Surveillance and </a:t>
            </a:r>
          </a:p>
          <a:p>
            <a:pPr marL="0" indent="0" algn="ctr">
              <a:buNone/>
            </a:pPr>
            <a:r>
              <a:rPr lang="en-US" sz="2800" dirty="0"/>
              <a:t>Testing of the Modern Spacecraft Fleet</a:t>
            </a:r>
          </a:p>
          <a:p>
            <a:pPr lvl="1"/>
            <a:endParaRPr lang="en-US" sz="2800" dirty="0"/>
          </a:p>
          <a:p>
            <a:endParaRPr lang="en-US" sz="2800" dirty="0"/>
          </a:p>
          <a:p>
            <a:endParaRPr lang="en-US" sz="2800" dirty="0"/>
          </a:p>
          <a:p>
            <a:endParaRPr lang="en-US" sz="2800" dirty="0">
              <a:sym typeface="Wingdings" panose="05000000000000000000" pitchFamily="2" charset="2"/>
            </a:endParaRPr>
          </a:p>
          <a:p>
            <a:pPr algn="l"/>
            <a:endParaRPr lang="en-US" sz="2800" b="0" i="0" dirty="0">
              <a:solidFill>
                <a:srgbClr val="212124"/>
              </a:solidFill>
              <a:effectLst/>
              <a:latin typeface="Proxima Nova"/>
            </a:endParaRPr>
          </a:p>
          <a:p>
            <a:endParaRPr lang="en-US" sz="2800" dirty="0"/>
          </a:p>
          <a:p>
            <a:endParaRPr lang="en-US" sz="2800" dirty="0"/>
          </a:p>
          <a:p>
            <a:endParaRPr lang="en-US" sz="2800" dirty="0"/>
          </a:p>
        </p:txBody>
      </p:sp>
      <p:sp>
        <p:nvSpPr>
          <p:cNvPr id="4" name="Slide Number Placeholder 3">
            <a:extLst>
              <a:ext uri="{FF2B5EF4-FFF2-40B4-BE49-F238E27FC236}">
                <a16:creationId xmlns:a16="http://schemas.microsoft.com/office/drawing/2014/main" id="{8FD95F5B-9664-C6B3-0677-8349D95DA58F}"/>
              </a:ext>
            </a:extLst>
          </p:cNvPr>
          <p:cNvSpPr>
            <a:spLocks noGrp="1"/>
          </p:cNvSpPr>
          <p:nvPr>
            <p:ph type="sldNum" sz="quarter" idx="4"/>
          </p:nvPr>
        </p:nvSpPr>
        <p:spPr/>
        <p:txBody>
          <a:bodyPr/>
          <a:lstStyle/>
          <a:p>
            <a:fld id="{15F2118D-A24B-4968-9CCE-0FD4EFBE3DE8}" type="slidenum">
              <a:rPr lang="en-US" smtClean="0"/>
              <a:pPr/>
              <a:t>23</a:t>
            </a:fld>
            <a:endParaRPr lang="en-US"/>
          </a:p>
        </p:txBody>
      </p:sp>
      <p:sp>
        <p:nvSpPr>
          <p:cNvPr id="3" name="Rectangle 2">
            <a:extLst>
              <a:ext uri="{FF2B5EF4-FFF2-40B4-BE49-F238E27FC236}">
                <a16:creationId xmlns:a16="http://schemas.microsoft.com/office/drawing/2014/main" id="{0E659758-8296-4EBD-D312-E026217C97EA}"/>
              </a:ext>
            </a:extLst>
          </p:cNvPr>
          <p:cNvSpPr/>
          <p:nvPr/>
        </p:nvSpPr>
        <p:spPr>
          <a:xfrm>
            <a:off x="4666375" y="3018821"/>
            <a:ext cx="2694586" cy="22860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0AD9723-3CD0-838C-0F9A-F2B33205C5B6}"/>
              </a:ext>
            </a:extLst>
          </p:cNvPr>
          <p:cNvSpPr txBox="1"/>
          <p:nvPr/>
        </p:nvSpPr>
        <p:spPr>
          <a:xfrm>
            <a:off x="5026966" y="4623497"/>
            <a:ext cx="2216614" cy="646331"/>
          </a:xfrm>
          <a:prstGeom prst="rect">
            <a:avLst/>
          </a:prstGeom>
          <a:noFill/>
        </p:spPr>
        <p:txBody>
          <a:bodyPr wrap="square" rtlCol="0">
            <a:spAutoFit/>
          </a:bodyPr>
          <a:lstStyle/>
          <a:p>
            <a:pPr algn="ctr"/>
            <a:r>
              <a:rPr lang="en-US"/>
              <a:t>Lessons Learned/  Surveillance</a:t>
            </a:r>
          </a:p>
        </p:txBody>
      </p:sp>
      <p:sp>
        <p:nvSpPr>
          <p:cNvPr id="8" name="TextBox 7">
            <a:extLst>
              <a:ext uri="{FF2B5EF4-FFF2-40B4-BE49-F238E27FC236}">
                <a16:creationId xmlns:a16="http://schemas.microsoft.com/office/drawing/2014/main" id="{C1E74713-8779-A5C2-995F-9637AE8BB645}"/>
              </a:ext>
            </a:extLst>
          </p:cNvPr>
          <p:cNvSpPr txBox="1"/>
          <p:nvPr/>
        </p:nvSpPr>
        <p:spPr>
          <a:xfrm>
            <a:off x="5182795" y="2729288"/>
            <a:ext cx="1635072" cy="369332"/>
          </a:xfrm>
          <a:prstGeom prst="rect">
            <a:avLst/>
          </a:prstGeom>
          <a:noFill/>
        </p:spPr>
        <p:txBody>
          <a:bodyPr wrap="square" rtlCol="0">
            <a:spAutoFit/>
          </a:bodyPr>
          <a:lstStyle/>
          <a:p>
            <a:pPr algn="ctr"/>
            <a:r>
              <a:rPr lang="en-US" b="1">
                <a:solidFill>
                  <a:srgbClr val="2E75B6"/>
                </a:solidFill>
                <a:latin typeface="Helvetica" panose="020B0604020202020204" pitchFamily="34" charset="0"/>
                <a:cs typeface="Helvetica" panose="020B0604020202020204" pitchFamily="34" charset="0"/>
              </a:rPr>
              <a:t>PART 3</a:t>
            </a:r>
          </a:p>
        </p:txBody>
      </p:sp>
      <p:sp>
        <p:nvSpPr>
          <p:cNvPr id="9" name="Date Placeholder 4">
            <a:extLst>
              <a:ext uri="{FF2B5EF4-FFF2-40B4-BE49-F238E27FC236}">
                <a16:creationId xmlns:a16="http://schemas.microsoft.com/office/drawing/2014/main" id="{9FFF90CD-F822-9901-EBC7-FCEB1133B672}"/>
              </a:ext>
            </a:extLst>
          </p:cNvPr>
          <p:cNvSpPr>
            <a:spLocks noGrp="1"/>
          </p:cNvSpPr>
          <p:nvPr>
            <p:ph type="dt" sz="half" idx="2"/>
          </p:nvPr>
        </p:nvSpPr>
        <p:spPr>
          <a:xfrm>
            <a:off x="114477" y="6547797"/>
            <a:ext cx="1524541" cy="274232"/>
          </a:xfrm>
        </p:spPr>
        <p:txBody>
          <a:bodyPr/>
          <a:lstStyle/>
          <a:p>
            <a:r>
              <a:rPr lang="en-US"/>
              <a:t>06/02/26</a:t>
            </a:r>
          </a:p>
        </p:txBody>
      </p:sp>
      <p:pic>
        <p:nvPicPr>
          <p:cNvPr id="10" name="Picture 9">
            <a:extLst>
              <a:ext uri="{FF2B5EF4-FFF2-40B4-BE49-F238E27FC236}">
                <a16:creationId xmlns:a16="http://schemas.microsoft.com/office/drawing/2014/main" id="{F16B6477-BDFF-7AB9-DB71-4B0BFEDD625A}"/>
              </a:ext>
            </a:extLst>
          </p:cNvPr>
          <p:cNvPicPr>
            <a:picLocks noChangeAspect="1"/>
          </p:cNvPicPr>
          <p:nvPr/>
        </p:nvPicPr>
        <p:blipFill>
          <a:blip r:embed="rId2"/>
          <a:srcRect l="34312" t="36869" r="16100" b="36030"/>
          <a:stretch/>
        </p:blipFill>
        <p:spPr>
          <a:xfrm>
            <a:off x="972379" y="6317394"/>
            <a:ext cx="1641515" cy="504635"/>
          </a:xfrm>
          <a:prstGeom prst="rect">
            <a:avLst/>
          </a:prstGeom>
        </p:spPr>
      </p:pic>
      <p:sp>
        <p:nvSpPr>
          <p:cNvPr id="11" name="Rectangle 10">
            <a:extLst>
              <a:ext uri="{FF2B5EF4-FFF2-40B4-BE49-F238E27FC236}">
                <a16:creationId xmlns:a16="http://schemas.microsoft.com/office/drawing/2014/main" id="{F1E99826-25BC-4C89-F25E-9584BD41806B}"/>
              </a:ext>
            </a:extLst>
          </p:cNvPr>
          <p:cNvSpPr/>
          <p:nvPr/>
        </p:nvSpPr>
        <p:spPr>
          <a:xfrm>
            <a:off x="2093073"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C7DACFA-6902-CCCC-41EF-211E90F92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6279" y="3101523"/>
            <a:ext cx="1559442" cy="1543559"/>
          </a:xfrm>
          <a:prstGeom prst="rect">
            <a:avLst/>
          </a:prstGeom>
        </p:spPr>
      </p:pic>
    </p:spTree>
    <p:extLst>
      <p:ext uri="{BB962C8B-B14F-4D97-AF65-F5344CB8AC3E}">
        <p14:creationId xmlns:p14="http://schemas.microsoft.com/office/powerpoint/2010/main" val="1054916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069BC3-A92D-7716-B0F0-542581E9E28B}"/>
              </a:ext>
            </a:extLst>
          </p:cNvPr>
          <p:cNvSpPr>
            <a:spLocks noGrp="1"/>
          </p:cNvSpPr>
          <p:nvPr>
            <p:ph idx="1"/>
          </p:nvPr>
        </p:nvSpPr>
        <p:spPr>
          <a:xfrm>
            <a:off x="114479" y="1042416"/>
            <a:ext cx="7035282" cy="5453662"/>
          </a:xfrm>
        </p:spPr>
        <p:txBody>
          <a:bodyPr/>
          <a:lstStyle/>
          <a:p>
            <a:pPr algn="just"/>
            <a:r>
              <a:rPr lang="en-US" sz="1800" b="0"/>
              <a:t>Soyuz was constantly improving; Soviets iterated the spacecraft design and has become a reliable workhorse for the modern human spaceflight fleet.</a:t>
            </a:r>
          </a:p>
          <a:p>
            <a:pPr algn="just"/>
            <a:endParaRPr lang="en-US" sz="1200" b="0"/>
          </a:p>
          <a:p>
            <a:pPr algn="just"/>
            <a:r>
              <a:rPr lang="en-US" sz="1800" b="0"/>
              <a:t>The Soviets learned from the mistakes of 1967, which can be attributed to the Apollo–Soyuz Test Project in 1975. The Soviets implemented the American style program management (cultural shift) and quality assurance; at the time the United States reported that the Soyuz was technically primitive.</a:t>
            </a:r>
          </a:p>
          <a:p>
            <a:endParaRPr lang="en-US" sz="1200" b="0"/>
          </a:p>
          <a:p>
            <a:r>
              <a:rPr lang="en-US" sz="1800" b="0"/>
              <a:t>Since 1967, </a:t>
            </a:r>
            <a:r>
              <a:rPr lang="en-US" sz="1800" b="0" u="sng"/>
              <a:t>Soyuz has had 154 successful crewed missions</a:t>
            </a:r>
            <a:br>
              <a:rPr lang="en-US" sz="1800" b="0"/>
            </a:br>
            <a:r>
              <a:rPr lang="en-US" sz="1800" b="0"/>
              <a:t>and has transported ~70 NASA astronauts to the ISS.</a:t>
            </a:r>
          </a:p>
        </p:txBody>
      </p:sp>
      <p:sp>
        <p:nvSpPr>
          <p:cNvPr id="16" name="Rectangle 15">
            <a:extLst>
              <a:ext uri="{FF2B5EF4-FFF2-40B4-BE49-F238E27FC236}">
                <a16:creationId xmlns:a16="http://schemas.microsoft.com/office/drawing/2014/main" id="{7A5E6A48-BB9A-90A9-6FBB-56F04FCABE05}"/>
              </a:ext>
            </a:extLst>
          </p:cNvPr>
          <p:cNvSpPr/>
          <p:nvPr/>
        </p:nvSpPr>
        <p:spPr>
          <a:xfrm>
            <a:off x="7767660" y="4603267"/>
            <a:ext cx="4307475" cy="146214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1FCB8E5-8291-AE2F-241C-6BAA0C85AB95}"/>
              </a:ext>
            </a:extLst>
          </p:cNvPr>
          <p:cNvSpPr>
            <a:spLocks noGrp="1"/>
          </p:cNvSpPr>
          <p:nvPr>
            <p:ph type="title" idx="4294967295"/>
          </p:nvPr>
        </p:nvSpPr>
        <p:spPr>
          <a:xfrm>
            <a:off x="1113443" y="99110"/>
            <a:ext cx="9753600" cy="667728"/>
          </a:xfrm>
          <a:prstGeom prst="rect">
            <a:avLst/>
          </a:prstGeom>
        </p:spPr>
        <p:txBody>
          <a:bodyPr/>
          <a:lstStyle/>
          <a:p>
            <a:r>
              <a:rPr lang="en-US"/>
              <a:t>Recovery from Soyuz-1: </a:t>
            </a:r>
            <a:br>
              <a:rPr lang="en-US"/>
            </a:br>
            <a:r>
              <a:rPr lang="en-US"/>
              <a:t>Becoming the International Workhorse</a:t>
            </a:r>
          </a:p>
        </p:txBody>
      </p:sp>
      <p:sp>
        <p:nvSpPr>
          <p:cNvPr id="4" name="Slide Number Placeholder 3">
            <a:extLst>
              <a:ext uri="{FF2B5EF4-FFF2-40B4-BE49-F238E27FC236}">
                <a16:creationId xmlns:a16="http://schemas.microsoft.com/office/drawing/2014/main" id="{E14C4E8A-97A0-D54A-2A8C-BD2F575AC3F2}"/>
              </a:ext>
            </a:extLst>
          </p:cNvPr>
          <p:cNvSpPr>
            <a:spLocks noGrp="1"/>
          </p:cNvSpPr>
          <p:nvPr>
            <p:ph type="sldNum" sz="quarter" idx="4"/>
          </p:nvPr>
        </p:nvSpPr>
        <p:spPr/>
        <p:txBody>
          <a:bodyPr/>
          <a:lstStyle/>
          <a:p>
            <a:fld id="{15F2118D-A24B-4968-9CCE-0FD4EFBE3DE8}" type="slidenum">
              <a:rPr lang="en-US" smtClean="0"/>
              <a:pPr/>
              <a:t>24</a:t>
            </a:fld>
            <a:endParaRPr lang="en-US"/>
          </a:p>
        </p:txBody>
      </p:sp>
      <p:sp>
        <p:nvSpPr>
          <p:cNvPr id="5" name="Date Placeholder 4">
            <a:extLst>
              <a:ext uri="{FF2B5EF4-FFF2-40B4-BE49-F238E27FC236}">
                <a16:creationId xmlns:a16="http://schemas.microsoft.com/office/drawing/2014/main" id="{788371DD-11DE-F8A0-BCC7-3FA26C9D350A}"/>
              </a:ext>
            </a:extLst>
          </p:cNvPr>
          <p:cNvSpPr>
            <a:spLocks noGrp="1"/>
          </p:cNvSpPr>
          <p:nvPr>
            <p:ph type="dt" sz="half" idx="2"/>
          </p:nvPr>
        </p:nvSpPr>
        <p:spPr/>
        <p:txBody>
          <a:bodyPr/>
          <a:lstStyle/>
          <a:p>
            <a:r>
              <a:rPr lang="en-US"/>
              <a:t>06/02/26</a:t>
            </a:r>
          </a:p>
        </p:txBody>
      </p:sp>
      <p:sp>
        <p:nvSpPr>
          <p:cNvPr id="7" name="TextBox 6">
            <a:extLst>
              <a:ext uri="{FF2B5EF4-FFF2-40B4-BE49-F238E27FC236}">
                <a16:creationId xmlns:a16="http://schemas.microsoft.com/office/drawing/2014/main" id="{3F34E9BF-A0A1-1D26-6EDE-1D72B1681B70}"/>
              </a:ext>
            </a:extLst>
          </p:cNvPr>
          <p:cNvSpPr txBox="1"/>
          <p:nvPr/>
        </p:nvSpPr>
        <p:spPr>
          <a:xfrm>
            <a:off x="8047863" y="6247715"/>
            <a:ext cx="4102128" cy="600164"/>
          </a:xfrm>
          <a:prstGeom prst="rect">
            <a:avLst/>
          </a:prstGeom>
          <a:noFill/>
        </p:spPr>
        <p:txBody>
          <a:bodyPr wrap="square">
            <a:spAutoFit/>
          </a:bodyPr>
          <a:lstStyle/>
          <a:p>
            <a:r>
              <a:rPr lang="en-US" sz="1100" dirty="0">
                <a:solidFill>
                  <a:schemeClr val="accent5"/>
                </a:solidFill>
                <a:hlinkClick r:id="rId3">
                  <a:extLst>
                    <a:ext uri="{A12FA001-AC4F-418D-AE19-62706E023703}">
                      <ahyp:hlinkClr xmlns:ahyp="http://schemas.microsoft.com/office/drawing/2018/hyperlinkcolor" val="tx"/>
                    </a:ext>
                  </a:extLst>
                </a:hlinkClick>
              </a:rPr>
              <a:t>List of Soyuz missions – Wikipedia</a:t>
            </a:r>
            <a:r>
              <a:rPr lang="en-US" sz="1100" dirty="0">
                <a:solidFill>
                  <a:schemeClr val="accent5"/>
                </a:solidFill>
              </a:rPr>
              <a:t>  | </a:t>
            </a:r>
            <a:r>
              <a:rPr lang="en-US" sz="1100" dirty="0">
                <a:solidFill>
                  <a:schemeClr val="accent5"/>
                </a:solidFill>
                <a:hlinkClick r:id="rId4">
                  <a:extLst>
                    <a:ext uri="{A12FA001-AC4F-418D-AE19-62706E023703}">
                      <ahyp:hlinkClr xmlns:ahyp="http://schemas.microsoft.com/office/drawing/2018/hyperlinkcolor" val="tx"/>
                    </a:ext>
                  </a:extLst>
                </a:hlinkClick>
              </a:rPr>
              <a:t>Apollo–Soyuz – Wikipedia</a:t>
            </a:r>
            <a:endParaRPr lang="en-US" sz="1100" dirty="0">
              <a:solidFill>
                <a:schemeClr val="accent5"/>
              </a:solidFill>
            </a:endParaRPr>
          </a:p>
          <a:p>
            <a:r>
              <a:rPr lang="en-US" sz="1100" dirty="0">
                <a:solidFill>
                  <a:schemeClr val="accent5"/>
                </a:solidFill>
                <a:hlinkClick r:id="rId5">
                  <a:extLst>
                    <a:ext uri="{A12FA001-AC4F-418D-AE19-62706E023703}">
                      <ahyp:hlinkClr xmlns:ahyp="http://schemas.microsoft.com/office/drawing/2018/hyperlinkcolor" val="tx"/>
                    </a:ext>
                  </a:extLst>
                </a:hlinkClick>
              </a:rPr>
              <a:t>NASA Astronaut Nick Hague 'Rolls with Punches' After Harrowing Soyuz Launch Failure</a:t>
            </a:r>
            <a:endParaRPr lang="en-US" sz="1100" dirty="0">
              <a:solidFill>
                <a:schemeClr val="accent5"/>
              </a:solidFill>
            </a:endParaRPr>
          </a:p>
        </p:txBody>
      </p:sp>
      <p:pic>
        <p:nvPicPr>
          <p:cNvPr id="5122" name="Picture 2" descr="Photos: Soyuz MS-02 spaceship lands in Kazakhstan – Spaceflight Now">
            <a:extLst>
              <a:ext uri="{FF2B5EF4-FFF2-40B4-BE49-F238E27FC236}">
                <a16:creationId xmlns:a16="http://schemas.microsoft.com/office/drawing/2014/main" id="{2CC86F75-5148-1553-B358-A534B759EC8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276" r="6397" b="17872"/>
          <a:stretch/>
        </p:blipFill>
        <p:spPr bwMode="auto">
          <a:xfrm>
            <a:off x="7718830" y="1405558"/>
            <a:ext cx="4307475" cy="238841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A0AF22B-3AC6-2EA2-92B4-D82FDEB092E4}"/>
              </a:ext>
            </a:extLst>
          </p:cNvPr>
          <p:cNvSpPr txBox="1"/>
          <p:nvPr/>
        </p:nvSpPr>
        <p:spPr>
          <a:xfrm>
            <a:off x="8148010" y="3866964"/>
            <a:ext cx="3647460" cy="400110"/>
          </a:xfrm>
          <a:prstGeom prst="rect">
            <a:avLst/>
          </a:prstGeom>
          <a:noFill/>
        </p:spPr>
        <p:txBody>
          <a:bodyPr wrap="square">
            <a:spAutoFit/>
          </a:bodyPr>
          <a:lstStyle/>
          <a:p>
            <a:pPr algn="ctr"/>
            <a:r>
              <a:rPr lang="en-US" sz="1100" i="1" dirty="0">
                <a:effectLst/>
                <a:latin typeface="Helvetica" panose="020B0604020202020204" pitchFamily="34" charset="0"/>
                <a:cs typeface="Helvetica" panose="020B0604020202020204" pitchFamily="34" charset="0"/>
              </a:rPr>
              <a:t>Soyuz MS-02, </a:t>
            </a:r>
            <a:r>
              <a:rPr lang="en-US" sz="1100" i="1" dirty="0">
                <a:solidFill>
                  <a:schemeClr val="accent5"/>
                </a:solidFill>
                <a:effectLst/>
                <a:latin typeface="Helvetica" panose="020B0604020202020204" pitchFamily="34" charset="0"/>
                <a:cs typeface="Helvetica" panose="020B0604020202020204" pitchFamily="34" charset="0"/>
                <a:hlinkClick r:id="rId7">
                  <a:extLst>
                    <a:ext uri="{A12FA001-AC4F-418D-AE19-62706E023703}">
                      <ahyp:hlinkClr xmlns:ahyp="http://schemas.microsoft.com/office/drawing/2018/hyperlinkcolor" val="tx"/>
                    </a:ext>
                  </a:extLst>
                </a:hlinkClick>
              </a:rPr>
              <a:t>Roscosmos</a:t>
            </a:r>
            <a:endParaRPr lang="en-US" sz="1100" i="1" dirty="0">
              <a:solidFill>
                <a:schemeClr val="accent5"/>
              </a:solidFill>
              <a:effectLst/>
              <a:latin typeface="Helvetica" panose="020B0604020202020204" pitchFamily="34" charset="0"/>
              <a:cs typeface="Helvetica" panose="020B0604020202020204" pitchFamily="34" charset="0"/>
            </a:endParaRPr>
          </a:p>
          <a:p>
            <a:pPr algn="ctr"/>
            <a:r>
              <a:rPr lang="en-US" sz="900" i="1" dirty="0">
                <a:latin typeface="Helvetica" panose="020B0604020202020204" pitchFamily="34" charset="0"/>
                <a:cs typeface="Helvetica" panose="020B0604020202020204" pitchFamily="34" charset="0"/>
              </a:rPr>
              <a:t>Image credit: NASA/Bill Ingalls</a:t>
            </a:r>
            <a:endParaRPr lang="en-US" sz="900" i="1" dirty="0">
              <a:solidFill>
                <a:schemeClr val="accent5"/>
              </a:solidFill>
              <a:latin typeface="Helvetica" panose="020B0604020202020204" pitchFamily="34" charset="0"/>
              <a:cs typeface="Helvetica" panose="020B0604020202020204" pitchFamily="34" charset="0"/>
            </a:endParaRPr>
          </a:p>
        </p:txBody>
      </p:sp>
      <p:sp>
        <p:nvSpPr>
          <p:cNvPr id="15" name="TextBox 14">
            <a:extLst>
              <a:ext uri="{FF2B5EF4-FFF2-40B4-BE49-F238E27FC236}">
                <a16:creationId xmlns:a16="http://schemas.microsoft.com/office/drawing/2014/main" id="{FD2D4E90-F64D-F371-4FFE-AA0F89DC5D28}"/>
              </a:ext>
            </a:extLst>
          </p:cNvPr>
          <p:cNvSpPr txBox="1"/>
          <p:nvPr/>
        </p:nvSpPr>
        <p:spPr>
          <a:xfrm>
            <a:off x="8667448" y="4641842"/>
            <a:ext cx="3407687" cy="1384995"/>
          </a:xfrm>
          <a:prstGeom prst="rect">
            <a:avLst/>
          </a:prstGeom>
          <a:noFill/>
        </p:spPr>
        <p:txBody>
          <a:bodyPr wrap="square" rtlCol="0">
            <a:spAutoFit/>
          </a:bodyPr>
          <a:lstStyle/>
          <a:p>
            <a:pPr algn="ctr"/>
            <a:r>
              <a:rPr lang="en-US" sz="1400" b="0" i="0" dirty="0">
                <a:solidFill>
                  <a:schemeClr val="bg1"/>
                </a:solidFill>
                <a:effectLst/>
                <a:latin typeface="Helvetica" panose="020B0604020202020204" pitchFamily="34" charset="0"/>
                <a:cs typeface="Helvetica" panose="020B0604020202020204" pitchFamily="34" charset="0"/>
              </a:rPr>
              <a:t>“The Soyuz is an engineering marvel</a:t>
            </a:r>
            <a:r>
              <a:rPr lang="en-US" sz="1400" dirty="0">
                <a:solidFill>
                  <a:schemeClr val="bg1"/>
                </a:solidFill>
                <a:latin typeface="Helvetica" panose="020B0604020202020204" pitchFamily="34" charset="0"/>
                <a:cs typeface="Helvetica" panose="020B0604020202020204" pitchFamily="34" charset="0"/>
              </a:rPr>
              <a:t>. </a:t>
            </a:r>
            <a:r>
              <a:rPr lang="en-US" sz="1400" b="0" i="0" dirty="0">
                <a:solidFill>
                  <a:schemeClr val="bg1"/>
                </a:solidFill>
                <a:effectLst/>
                <a:latin typeface="Helvetica" panose="020B0604020202020204" pitchFamily="34" charset="0"/>
                <a:cs typeface="Helvetica" panose="020B0604020202020204" pitchFamily="34" charset="0"/>
              </a:rPr>
              <a:t>That thing is reliable, and I'm just glad that there are so many people that have invested so many years of their life making that system as strong as it is.“ </a:t>
            </a:r>
          </a:p>
          <a:p>
            <a:pPr algn="ctr"/>
            <a:r>
              <a:rPr lang="en-US" sz="1400" b="0" i="0" u="none" strike="noStrike" kern="1200" baseline="0" dirty="0">
                <a:solidFill>
                  <a:schemeClr val="bg1"/>
                </a:solidFill>
                <a:latin typeface="Helvetica" panose="020B0604020202020204" pitchFamily="34" charset="0"/>
              </a:rPr>
              <a:t>– </a:t>
            </a:r>
            <a:r>
              <a:rPr lang="en-US" sz="1400" b="0" dirty="0">
                <a:solidFill>
                  <a:schemeClr val="bg1"/>
                </a:solidFill>
                <a:effectLst/>
                <a:latin typeface="Helvetica" panose="020B0604020202020204" pitchFamily="34" charset="0"/>
                <a:cs typeface="Helvetica" panose="020B0604020202020204" pitchFamily="34" charset="0"/>
              </a:rPr>
              <a:t>Astronaut Nick Hague</a:t>
            </a:r>
          </a:p>
        </p:txBody>
      </p:sp>
      <p:pic>
        <p:nvPicPr>
          <p:cNvPr id="8194" name="Picture 2" descr="Official portrait of NASA astronaut Nick Hague">
            <a:extLst>
              <a:ext uri="{FF2B5EF4-FFF2-40B4-BE49-F238E27FC236}">
                <a16:creationId xmlns:a16="http://schemas.microsoft.com/office/drawing/2014/main" id="{5CC9E29F-68C1-62DD-A975-F46479A8F9CF}"/>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16445"/>
          <a:stretch/>
        </p:blipFill>
        <p:spPr bwMode="auto">
          <a:xfrm>
            <a:off x="7768123" y="4893193"/>
            <a:ext cx="899325" cy="882291"/>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A8A5BD8-7CC1-78FE-B0D8-79997B6E8607}"/>
              </a:ext>
            </a:extLst>
          </p:cNvPr>
          <p:cNvSpPr txBox="1"/>
          <p:nvPr/>
        </p:nvSpPr>
        <p:spPr>
          <a:xfrm>
            <a:off x="303698" y="4501512"/>
            <a:ext cx="3578750" cy="1815882"/>
          </a:xfrm>
          <a:prstGeom prst="rect">
            <a:avLst/>
          </a:prstGeom>
          <a:noFill/>
        </p:spPr>
        <p:txBody>
          <a:bodyPr wrap="square" rtlCol="0">
            <a:spAutoFit/>
          </a:bodyPr>
          <a:lstStyle/>
          <a:p>
            <a:pPr rtl="0">
              <a:buSzPts val="1400"/>
              <a:buFont typeface="Helvetica" panose="020B0604020202020204" pitchFamily="34" charset="0"/>
              <a:buChar char="–"/>
            </a:pPr>
            <a:r>
              <a:rPr lang="en-US" sz="1400" b="1" i="0" u="none" strike="noStrike" kern="1200" baseline="0">
                <a:solidFill>
                  <a:srgbClr val="000000"/>
                </a:solidFill>
                <a:latin typeface="Helvetica" panose="020B0604020202020204" pitchFamily="34" charset="0"/>
              </a:rPr>
              <a:t>Soyuz</a:t>
            </a:r>
            <a:r>
              <a:rPr lang="en-US" sz="1400" b="0" i="0" u="none" strike="noStrike" kern="1200" baseline="0">
                <a:solidFill>
                  <a:srgbClr val="000000"/>
                </a:solidFill>
                <a:latin typeface="Helvetica" panose="020B0604020202020204" pitchFamily="34" charset="0"/>
              </a:rPr>
              <a:t> (1967-1981)</a:t>
            </a:r>
          </a:p>
          <a:p>
            <a:pPr marL="285750" indent="-285750" rtl="0">
              <a:buSzPts val="1300"/>
              <a:buFont typeface="Arial" panose="020B0604020202020204" pitchFamily="34" charset="0"/>
              <a:buChar char="•"/>
            </a:pPr>
            <a:r>
              <a:rPr lang="en-US" sz="1400" b="0" i="0" u="none" strike="noStrike" kern="1200" baseline="0">
                <a:solidFill>
                  <a:srgbClr val="000000"/>
                </a:solidFill>
                <a:latin typeface="Helvetica" panose="020B0604020202020204" pitchFamily="34" charset="0"/>
              </a:rPr>
              <a:t>37 crewed mission success / 3 failures – 2 catastrophic, 1 launch abort</a:t>
            </a:r>
          </a:p>
          <a:p>
            <a:pPr rtl="0">
              <a:buSzPts val="1400"/>
              <a:buFont typeface="Helvetica" panose="020B0604020202020204" pitchFamily="34" charset="0"/>
              <a:buChar char="–"/>
            </a:pPr>
            <a:r>
              <a:rPr lang="en-US" sz="1400" b="1" i="0" u="none" strike="noStrike" kern="1200" baseline="0">
                <a:solidFill>
                  <a:srgbClr val="000000"/>
                </a:solidFill>
                <a:latin typeface="Helvetica" panose="020B0604020202020204" pitchFamily="34" charset="0"/>
              </a:rPr>
              <a:t>Soyuz T </a:t>
            </a:r>
            <a:r>
              <a:rPr lang="en-US" sz="1400" b="0" i="0" u="none" strike="noStrike" kern="1200" baseline="0">
                <a:solidFill>
                  <a:srgbClr val="000000"/>
                </a:solidFill>
                <a:latin typeface="Helvetica" panose="020B0604020202020204" pitchFamily="34" charset="0"/>
              </a:rPr>
              <a:t>(1979–1986) </a:t>
            </a:r>
          </a:p>
          <a:p>
            <a:pPr marL="285750" indent="-285750" rtl="0">
              <a:buSzPts val="1300"/>
              <a:buFont typeface="Arial" panose="020B0604020202020204" pitchFamily="34" charset="0"/>
              <a:buChar char="•"/>
            </a:pPr>
            <a:r>
              <a:rPr lang="en-US" sz="1400" b="0" i="0" u="none" strike="noStrike" kern="1200" baseline="0">
                <a:solidFill>
                  <a:srgbClr val="000000"/>
                </a:solidFill>
                <a:latin typeface="Helvetica" panose="020B0604020202020204" pitchFamily="34" charset="0"/>
              </a:rPr>
              <a:t>18 crewed mission success / 1 failure  – explosion at pad, crew survived</a:t>
            </a:r>
          </a:p>
          <a:p>
            <a:pPr rtl="0">
              <a:buSzPts val="1400"/>
              <a:buFont typeface="Helvetica" panose="020B0604020202020204" pitchFamily="34" charset="0"/>
              <a:buChar char="–"/>
            </a:pPr>
            <a:r>
              <a:rPr lang="en-US" sz="1400" b="1" i="0" u="none" strike="noStrike" kern="1200" baseline="0">
                <a:solidFill>
                  <a:srgbClr val="000000"/>
                </a:solidFill>
                <a:latin typeface="Helvetica" panose="020B0604020202020204" pitchFamily="34" charset="0"/>
              </a:rPr>
              <a:t>Soyuz TM </a:t>
            </a:r>
            <a:r>
              <a:rPr lang="en-US" sz="1400" b="0" i="0" u="none" strike="noStrike" kern="1200" baseline="0">
                <a:solidFill>
                  <a:srgbClr val="000000"/>
                </a:solidFill>
                <a:latin typeface="Helvetica" panose="020B0604020202020204" pitchFamily="34" charset="0"/>
              </a:rPr>
              <a:t>(1987–2002) </a:t>
            </a:r>
          </a:p>
          <a:p>
            <a:pPr marL="285750" indent="-285750" rtl="0">
              <a:buSzPts val="1300"/>
              <a:buFont typeface="Arial" panose="020B0604020202020204" pitchFamily="34" charset="0"/>
              <a:buChar char="•"/>
            </a:pPr>
            <a:r>
              <a:rPr lang="en-US" sz="1400" b="0" i="0" u="none" strike="noStrike" kern="1200" baseline="0">
                <a:solidFill>
                  <a:srgbClr val="000000"/>
                </a:solidFill>
                <a:latin typeface="Helvetica" panose="020B0604020202020204" pitchFamily="34" charset="0"/>
              </a:rPr>
              <a:t>33 crewed mission success </a:t>
            </a:r>
          </a:p>
        </p:txBody>
      </p:sp>
      <p:sp>
        <p:nvSpPr>
          <p:cNvPr id="11" name="TextBox 10">
            <a:extLst>
              <a:ext uri="{FF2B5EF4-FFF2-40B4-BE49-F238E27FC236}">
                <a16:creationId xmlns:a16="http://schemas.microsoft.com/office/drawing/2014/main" id="{8F89144A-903F-F238-29E6-4A99B878878C}"/>
              </a:ext>
            </a:extLst>
          </p:cNvPr>
          <p:cNvSpPr txBox="1"/>
          <p:nvPr/>
        </p:nvSpPr>
        <p:spPr>
          <a:xfrm>
            <a:off x="4200540" y="4501512"/>
            <a:ext cx="3115531" cy="1815882"/>
          </a:xfrm>
          <a:prstGeom prst="rect">
            <a:avLst/>
          </a:prstGeom>
          <a:noFill/>
        </p:spPr>
        <p:txBody>
          <a:bodyPr wrap="square" rtlCol="0">
            <a:spAutoFit/>
          </a:bodyPr>
          <a:lstStyle/>
          <a:p>
            <a:pPr rtl="0">
              <a:buSzPts val="1400"/>
              <a:buFont typeface="Helvetica" panose="020B0604020202020204" pitchFamily="34" charset="0"/>
              <a:buChar char="–"/>
            </a:pPr>
            <a:r>
              <a:rPr lang="en-US" sz="1400" b="1" i="0" u="none" strike="noStrike" kern="1200" baseline="0">
                <a:solidFill>
                  <a:srgbClr val="000000"/>
                </a:solidFill>
                <a:latin typeface="Helvetica" panose="020B0604020202020204" pitchFamily="34" charset="0"/>
              </a:rPr>
              <a:t>Soyuz TMA </a:t>
            </a:r>
            <a:r>
              <a:rPr lang="en-US" sz="1400" b="0" i="0" u="none" strike="noStrike" kern="1200" baseline="0">
                <a:solidFill>
                  <a:srgbClr val="000000"/>
                </a:solidFill>
                <a:latin typeface="Helvetica" panose="020B0604020202020204" pitchFamily="34" charset="0"/>
              </a:rPr>
              <a:t>(2002–2012) </a:t>
            </a:r>
          </a:p>
          <a:p>
            <a:pPr marL="285750" indent="-285750">
              <a:buSzPts val="1300"/>
              <a:buFont typeface="Arial" panose="020B0604020202020204" pitchFamily="34" charset="0"/>
              <a:buChar char="•"/>
            </a:pPr>
            <a:r>
              <a:rPr lang="en-US" sz="1400" b="0" i="0" u="none" strike="noStrike" kern="1200" baseline="0">
                <a:solidFill>
                  <a:srgbClr val="000000"/>
                </a:solidFill>
                <a:latin typeface="Helvetica" panose="020B0604020202020204" pitchFamily="34" charset="0"/>
              </a:rPr>
              <a:t>22 crewed mission success </a:t>
            </a:r>
          </a:p>
          <a:p>
            <a:pPr rtl="0">
              <a:buSzPts val="1400"/>
              <a:buFont typeface="Helvetica" panose="020B0604020202020204" pitchFamily="34" charset="0"/>
              <a:buChar char="–"/>
            </a:pPr>
            <a:r>
              <a:rPr lang="en-US" sz="1400" b="1" i="0" u="none" strike="noStrike" kern="1200" baseline="0">
                <a:solidFill>
                  <a:srgbClr val="000000"/>
                </a:solidFill>
                <a:latin typeface="Helvetica" panose="020B0604020202020204" pitchFamily="34" charset="0"/>
              </a:rPr>
              <a:t>Soyuz TMA-M </a:t>
            </a:r>
            <a:r>
              <a:rPr lang="en-US" sz="1400" b="0" i="0" u="none" strike="noStrike" kern="1200" baseline="0">
                <a:solidFill>
                  <a:srgbClr val="000000"/>
                </a:solidFill>
                <a:latin typeface="Helvetica" panose="020B0604020202020204" pitchFamily="34" charset="0"/>
              </a:rPr>
              <a:t>(2010–2016) </a:t>
            </a:r>
          </a:p>
          <a:p>
            <a:pPr marL="285750" indent="-285750">
              <a:buSzPts val="1300"/>
              <a:buFont typeface="Arial" panose="020B0604020202020204" pitchFamily="34" charset="0"/>
              <a:buChar char="•"/>
            </a:pPr>
            <a:r>
              <a:rPr lang="en-US" sz="1400" b="0" i="0" u="none" strike="noStrike" kern="1200" baseline="0">
                <a:solidFill>
                  <a:srgbClr val="000000"/>
                </a:solidFill>
                <a:latin typeface="Helvetica" panose="020B0604020202020204" pitchFamily="34" charset="0"/>
              </a:rPr>
              <a:t>20 crewed mission success </a:t>
            </a:r>
          </a:p>
          <a:p>
            <a:pPr rtl="0">
              <a:buSzPts val="1400"/>
              <a:buFont typeface="Helvetica" panose="020B0604020202020204" pitchFamily="34" charset="0"/>
              <a:buChar char="–"/>
            </a:pPr>
            <a:r>
              <a:rPr lang="en-US" sz="1400" b="1" i="0" u="none" strike="noStrike" kern="1200" baseline="0">
                <a:solidFill>
                  <a:srgbClr val="000000"/>
                </a:solidFill>
                <a:latin typeface="Helvetica" panose="020B0604020202020204" pitchFamily="34" charset="0"/>
              </a:rPr>
              <a:t>Soyuz MS </a:t>
            </a:r>
            <a:r>
              <a:rPr lang="en-US" sz="1400" b="0" i="0" u="none" strike="noStrike" kern="1200" baseline="0">
                <a:solidFill>
                  <a:srgbClr val="000000"/>
                </a:solidFill>
                <a:latin typeface="Helvetica" panose="020B0604020202020204" pitchFamily="34" charset="0"/>
              </a:rPr>
              <a:t>(2016–current) </a:t>
            </a:r>
          </a:p>
          <a:p>
            <a:pPr marL="285750" indent="-285750" rtl="0">
              <a:buSzPts val="1400"/>
              <a:buFont typeface="Arial" panose="020B0604020202020204" pitchFamily="34" charset="0"/>
              <a:buChar char="•"/>
            </a:pPr>
            <a:r>
              <a:rPr lang="en-US" sz="1400" b="0" i="0" u="none" strike="noStrike" kern="1200" baseline="0">
                <a:solidFill>
                  <a:srgbClr val="000000"/>
                </a:solidFill>
                <a:latin typeface="Helvetica" panose="020B0604020202020204" pitchFamily="34" charset="0"/>
              </a:rPr>
              <a:t>25 crewed mission success / </a:t>
            </a:r>
            <a:br>
              <a:rPr lang="en-US" sz="1400" b="0" i="0" u="none" strike="noStrike" kern="1200" baseline="0">
                <a:solidFill>
                  <a:srgbClr val="000000"/>
                </a:solidFill>
                <a:latin typeface="Helvetica" panose="020B0604020202020204" pitchFamily="34" charset="0"/>
              </a:rPr>
            </a:br>
            <a:r>
              <a:rPr lang="en-US" sz="1400" b="0" i="0" u="none" strike="noStrike" kern="1200" baseline="0">
                <a:solidFill>
                  <a:srgbClr val="000000"/>
                </a:solidFill>
                <a:latin typeface="Helvetica" panose="020B0604020202020204" pitchFamily="34" charset="0"/>
              </a:rPr>
              <a:t>1 Pad Abort failure, crew survived</a:t>
            </a:r>
          </a:p>
          <a:p>
            <a:pPr marL="285750" indent="-285750" rtl="0">
              <a:buSzPts val="1400"/>
              <a:buFont typeface="Arial" panose="020B0604020202020204" pitchFamily="34" charset="0"/>
              <a:buChar char="•"/>
            </a:pPr>
            <a:r>
              <a:rPr lang="en-US" sz="1400" b="0" i="0" u="none" strike="noStrike" kern="1200" baseline="0">
                <a:solidFill>
                  <a:srgbClr val="000000"/>
                </a:solidFill>
                <a:latin typeface="Helvetica" panose="020B0604020202020204" pitchFamily="34" charset="0"/>
              </a:rPr>
              <a:t>+1 MS-28 currently at ISS </a:t>
            </a:r>
          </a:p>
        </p:txBody>
      </p:sp>
      <p:pic>
        <p:nvPicPr>
          <p:cNvPr id="12" name="Picture 11">
            <a:extLst>
              <a:ext uri="{FF2B5EF4-FFF2-40B4-BE49-F238E27FC236}">
                <a16:creationId xmlns:a16="http://schemas.microsoft.com/office/drawing/2014/main" id="{62BCBEF5-B0DA-D5D2-52E6-522BD73AA139}"/>
              </a:ext>
            </a:extLst>
          </p:cNvPr>
          <p:cNvPicPr>
            <a:picLocks noChangeAspect="1"/>
          </p:cNvPicPr>
          <p:nvPr/>
        </p:nvPicPr>
        <p:blipFill>
          <a:blip r:embed="rId9"/>
          <a:srcRect l="34312" t="36869" r="16100" b="36030"/>
          <a:stretch/>
        </p:blipFill>
        <p:spPr>
          <a:xfrm>
            <a:off x="972379" y="6317394"/>
            <a:ext cx="1641515" cy="504635"/>
          </a:xfrm>
          <a:prstGeom prst="rect">
            <a:avLst/>
          </a:prstGeom>
        </p:spPr>
      </p:pic>
      <p:sp>
        <p:nvSpPr>
          <p:cNvPr id="13" name="Rectangle 12">
            <a:extLst>
              <a:ext uri="{FF2B5EF4-FFF2-40B4-BE49-F238E27FC236}">
                <a16:creationId xmlns:a16="http://schemas.microsoft.com/office/drawing/2014/main" id="{BE145A98-1DD9-52C1-47EC-DC1202C6F983}"/>
              </a:ext>
            </a:extLst>
          </p:cNvPr>
          <p:cNvSpPr/>
          <p:nvPr/>
        </p:nvSpPr>
        <p:spPr>
          <a:xfrm>
            <a:off x="2093073"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C5008E7-B15B-C521-ADD3-8BEB139EF8A5}"/>
              </a:ext>
            </a:extLst>
          </p:cNvPr>
          <p:cNvSpPr txBox="1"/>
          <p:nvPr/>
        </p:nvSpPr>
        <p:spPr>
          <a:xfrm>
            <a:off x="7718830" y="5815293"/>
            <a:ext cx="1199595" cy="230832"/>
          </a:xfrm>
          <a:prstGeom prst="rect">
            <a:avLst/>
          </a:prstGeom>
          <a:noFill/>
        </p:spPr>
        <p:txBody>
          <a:bodyPr wrap="square">
            <a:spAutoFit/>
          </a:bodyPr>
          <a:lstStyle/>
          <a:p>
            <a:r>
              <a:rPr lang="en-US" sz="900" i="1" dirty="0">
                <a:cs typeface="Helvetica" panose="020B0604020202020204" pitchFamily="34" charset="0"/>
              </a:rPr>
              <a:t>Image credit: NASA</a:t>
            </a:r>
            <a:endParaRPr lang="en-US" sz="900" dirty="0"/>
          </a:p>
        </p:txBody>
      </p:sp>
    </p:spTree>
    <p:extLst>
      <p:ext uri="{BB962C8B-B14F-4D97-AF65-F5344CB8AC3E}">
        <p14:creationId xmlns:p14="http://schemas.microsoft.com/office/powerpoint/2010/main" val="2547923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281AC9-3F14-DCA9-6BC9-E99CCF1C29ED}"/>
              </a:ext>
            </a:extLst>
          </p:cNvPr>
          <p:cNvSpPr>
            <a:spLocks noGrp="1"/>
          </p:cNvSpPr>
          <p:nvPr>
            <p:ph idx="1"/>
          </p:nvPr>
        </p:nvSpPr>
        <p:spPr>
          <a:xfrm>
            <a:off x="7045555" y="1148807"/>
            <a:ext cx="4969563" cy="3303119"/>
          </a:xfrm>
        </p:spPr>
        <p:txBody>
          <a:bodyPr/>
          <a:lstStyle/>
          <a:p>
            <a:pPr lvl="1"/>
            <a:r>
              <a:rPr lang="en-US" b="1">
                <a:latin typeface="Helvetica" panose="020B0604020202020204" pitchFamily="34" charset="0"/>
                <a:cs typeface="Helvetica" panose="020B0604020202020204" pitchFamily="34" charset="0"/>
                <a:sym typeface="Wingdings" panose="05000000000000000000" pitchFamily="2" charset="2"/>
              </a:rPr>
              <a:t>Apollo success culture </a:t>
            </a:r>
            <a:r>
              <a:rPr lang="en-US">
                <a:latin typeface="Helvetica" panose="020B0604020202020204" pitchFamily="34" charset="0"/>
                <a:cs typeface="Helvetica" panose="020B0604020202020204" pitchFamily="34" charset="0"/>
                <a:sym typeface="Wingdings" panose="05000000000000000000" pitchFamily="2" charset="2"/>
              </a:rPr>
              <a:t>in the early days of spaceflight made it possible to carry out the moon mission. The Apollo program was a near perfect program.</a:t>
            </a:r>
          </a:p>
          <a:p>
            <a:pPr lvl="1"/>
            <a:endParaRPr lang="en-US">
              <a:latin typeface="Helvetica" panose="020B0604020202020204" pitchFamily="34" charset="0"/>
              <a:cs typeface="Helvetica" panose="020B0604020202020204" pitchFamily="34" charset="0"/>
              <a:sym typeface="Wingdings" panose="05000000000000000000" pitchFamily="2" charset="2"/>
            </a:endParaRPr>
          </a:p>
          <a:p>
            <a:pPr lvl="1"/>
            <a:r>
              <a:rPr lang="en-US" b="1">
                <a:latin typeface="Helvetica" panose="020B0604020202020204" pitchFamily="34" charset="0"/>
                <a:cs typeface="Helvetica" panose="020B0604020202020204" pitchFamily="34" charset="0"/>
                <a:sym typeface="Wingdings" panose="05000000000000000000" pitchFamily="2" charset="2"/>
              </a:rPr>
              <a:t>Prioritize learning from mistakes, </a:t>
            </a:r>
            <a:r>
              <a:rPr lang="en-US">
                <a:latin typeface="Helvetica" panose="020B0604020202020204" pitchFamily="34" charset="0"/>
                <a:cs typeface="Helvetica" panose="020B0604020202020204" pitchFamily="34" charset="0"/>
                <a:sym typeface="Wingdings" panose="05000000000000000000" pitchFamily="2" charset="2"/>
              </a:rPr>
              <a:t>Challenger and Columbia accidents were both due to schedule pressures.</a:t>
            </a:r>
          </a:p>
          <a:p>
            <a:pPr lvl="1"/>
            <a:endParaRPr lang="en-US" sz="1600">
              <a:sym typeface="Wingdings" panose="05000000000000000000" pitchFamily="2" charset="2"/>
            </a:endParaRPr>
          </a:p>
          <a:p>
            <a:pPr marL="0" indent="0">
              <a:buNone/>
            </a:pPr>
            <a:endParaRPr lang="en-US" sz="1400">
              <a:latin typeface="Helvetica" panose="020B0604020202020204" pitchFamily="34" charset="0"/>
              <a:cs typeface="Helvetica" panose="020B0604020202020204" pitchFamily="34" charset="0"/>
              <a:sym typeface="Wingdings" panose="05000000000000000000" pitchFamily="2" charset="2"/>
            </a:endParaRPr>
          </a:p>
          <a:p>
            <a:pPr marL="0" indent="0">
              <a:buNone/>
            </a:pPr>
            <a:endParaRPr lang="en-US" sz="1400">
              <a:sym typeface="Wingdings" panose="05000000000000000000" pitchFamily="2" charset="2"/>
            </a:endParaRPr>
          </a:p>
          <a:p>
            <a:pPr marL="228595" lvl="1" indent="0">
              <a:buNone/>
            </a:pPr>
            <a:endParaRPr lang="en-US" sz="1600">
              <a:latin typeface="Helvetica" panose="020B0604020202020204" pitchFamily="34" charset="0"/>
              <a:cs typeface="Helvetica" panose="020B0604020202020204" pitchFamily="34" charset="0"/>
              <a:sym typeface="Wingdings" panose="05000000000000000000" pitchFamily="2" charset="2"/>
            </a:endParaRPr>
          </a:p>
        </p:txBody>
      </p:sp>
      <p:sp>
        <p:nvSpPr>
          <p:cNvPr id="3" name="Title 2">
            <a:extLst>
              <a:ext uri="{FF2B5EF4-FFF2-40B4-BE49-F238E27FC236}">
                <a16:creationId xmlns:a16="http://schemas.microsoft.com/office/drawing/2014/main" id="{834987FD-8106-ED20-2D13-0596923FBDE0}"/>
              </a:ext>
            </a:extLst>
          </p:cNvPr>
          <p:cNvSpPr>
            <a:spLocks noGrp="1"/>
          </p:cNvSpPr>
          <p:nvPr>
            <p:ph type="title" idx="4294967295"/>
          </p:nvPr>
        </p:nvSpPr>
        <p:spPr>
          <a:xfrm>
            <a:off x="1080748" y="280003"/>
            <a:ext cx="9753600" cy="667728"/>
          </a:xfrm>
          <a:prstGeom prst="rect">
            <a:avLst/>
          </a:prstGeom>
        </p:spPr>
        <p:txBody>
          <a:bodyPr/>
          <a:lstStyle/>
          <a:p>
            <a:r>
              <a:rPr lang="en-US"/>
              <a:t>Chaikin Cultural Assessments</a:t>
            </a:r>
          </a:p>
        </p:txBody>
      </p:sp>
      <p:sp>
        <p:nvSpPr>
          <p:cNvPr id="4" name="Slide Number Placeholder 3">
            <a:extLst>
              <a:ext uri="{FF2B5EF4-FFF2-40B4-BE49-F238E27FC236}">
                <a16:creationId xmlns:a16="http://schemas.microsoft.com/office/drawing/2014/main" id="{C167825A-DB6B-DE7C-D964-75112ABC5647}"/>
              </a:ext>
            </a:extLst>
          </p:cNvPr>
          <p:cNvSpPr>
            <a:spLocks noGrp="1"/>
          </p:cNvSpPr>
          <p:nvPr>
            <p:ph type="sldNum" sz="quarter" idx="4"/>
          </p:nvPr>
        </p:nvSpPr>
        <p:spPr/>
        <p:txBody>
          <a:bodyPr/>
          <a:lstStyle/>
          <a:p>
            <a:fld id="{15F2118D-A24B-4968-9CCE-0FD4EFBE3DE8}" type="slidenum">
              <a:rPr lang="en-US" smtClean="0"/>
              <a:pPr/>
              <a:t>25</a:t>
            </a:fld>
            <a:endParaRPr lang="en-US"/>
          </a:p>
        </p:txBody>
      </p:sp>
      <p:sp>
        <p:nvSpPr>
          <p:cNvPr id="5" name="Date Placeholder 4">
            <a:extLst>
              <a:ext uri="{FF2B5EF4-FFF2-40B4-BE49-F238E27FC236}">
                <a16:creationId xmlns:a16="http://schemas.microsoft.com/office/drawing/2014/main" id="{4760EF50-8EED-F0CB-DAAC-F32E67858A0E}"/>
              </a:ext>
            </a:extLst>
          </p:cNvPr>
          <p:cNvSpPr>
            <a:spLocks noGrp="1"/>
          </p:cNvSpPr>
          <p:nvPr>
            <p:ph type="dt" sz="half" idx="2"/>
          </p:nvPr>
        </p:nvSpPr>
        <p:spPr/>
        <p:txBody>
          <a:bodyPr/>
          <a:lstStyle/>
          <a:p>
            <a:r>
              <a:rPr lang="en-US"/>
              <a:t>06/02/26</a:t>
            </a:r>
          </a:p>
        </p:txBody>
      </p:sp>
      <p:pic>
        <p:nvPicPr>
          <p:cNvPr id="9" name="Picture 8">
            <a:extLst>
              <a:ext uri="{FF2B5EF4-FFF2-40B4-BE49-F238E27FC236}">
                <a16:creationId xmlns:a16="http://schemas.microsoft.com/office/drawing/2014/main" id="{90B39CEE-9D72-E01E-23EA-55A7F46E3FDF}"/>
              </a:ext>
            </a:extLst>
          </p:cNvPr>
          <p:cNvPicPr>
            <a:picLocks noChangeAspect="1"/>
          </p:cNvPicPr>
          <p:nvPr/>
        </p:nvPicPr>
        <p:blipFill>
          <a:blip r:embed="rId2"/>
          <a:srcRect l="18600" t="13820" r="17620" b="7093"/>
          <a:stretch/>
        </p:blipFill>
        <p:spPr>
          <a:xfrm>
            <a:off x="176882" y="1184967"/>
            <a:ext cx="6637388" cy="4629584"/>
          </a:xfrm>
          <a:prstGeom prst="rect">
            <a:avLst/>
          </a:prstGeom>
        </p:spPr>
      </p:pic>
      <p:sp>
        <p:nvSpPr>
          <p:cNvPr id="10" name="Rectangle 9">
            <a:extLst>
              <a:ext uri="{FF2B5EF4-FFF2-40B4-BE49-F238E27FC236}">
                <a16:creationId xmlns:a16="http://schemas.microsoft.com/office/drawing/2014/main" id="{EF09B5F2-2819-0A15-5363-7A6FA96E9D29}"/>
              </a:ext>
            </a:extLst>
          </p:cNvPr>
          <p:cNvSpPr/>
          <p:nvPr/>
        </p:nvSpPr>
        <p:spPr>
          <a:xfrm>
            <a:off x="176881" y="1184966"/>
            <a:ext cx="2001777" cy="592525"/>
          </a:xfrm>
          <a:prstGeom prst="rect">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t>Andrew Chaikin’s Pyramid of Success</a:t>
            </a:r>
          </a:p>
        </p:txBody>
      </p:sp>
      <p:sp>
        <p:nvSpPr>
          <p:cNvPr id="21" name="TextBox 20">
            <a:extLst>
              <a:ext uri="{FF2B5EF4-FFF2-40B4-BE49-F238E27FC236}">
                <a16:creationId xmlns:a16="http://schemas.microsoft.com/office/drawing/2014/main" id="{8D7F7F0E-A32B-C0BF-5623-6632A3EDE99C}"/>
              </a:ext>
            </a:extLst>
          </p:cNvPr>
          <p:cNvSpPr txBox="1"/>
          <p:nvPr/>
        </p:nvSpPr>
        <p:spPr>
          <a:xfrm>
            <a:off x="7591348" y="6547797"/>
            <a:ext cx="4150749" cy="261610"/>
          </a:xfrm>
          <a:prstGeom prst="rect">
            <a:avLst/>
          </a:prstGeom>
          <a:noFill/>
        </p:spPr>
        <p:txBody>
          <a:bodyPr wrap="square">
            <a:spAutoFit/>
          </a:bodyPr>
          <a:lstStyle/>
          <a:p>
            <a:r>
              <a:rPr lang="en-US" sz="1100">
                <a:solidFill>
                  <a:schemeClr val="accent5"/>
                </a:solidFill>
                <a:hlinkClick r:id="rId3">
                  <a:extLst>
                    <a:ext uri="{A12FA001-AC4F-418D-AE19-62706E023703}">
                      <ahyp:hlinkClr xmlns:ahyp="http://schemas.microsoft.com/office/drawing/2018/hyperlinkcolor" val="tx"/>
                    </a:ext>
                  </a:extLst>
                </a:hlinkClick>
              </a:rPr>
              <a:t>Success in Spaceflight: The Human System | NESC Academy Online</a:t>
            </a:r>
            <a:endParaRPr lang="en-US" sz="1100">
              <a:solidFill>
                <a:schemeClr val="accent5"/>
              </a:solidFill>
            </a:endParaRPr>
          </a:p>
        </p:txBody>
      </p:sp>
      <p:pic>
        <p:nvPicPr>
          <p:cNvPr id="22" name="Picture 21">
            <a:extLst>
              <a:ext uri="{FF2B5EF4-FFF2-40B4-BE49-F238E27FC236}">
                <a16:creationId xmlns:a16="http://schemas.microsoft.com/office/drawing/2014/main" id="{5C6D4A45-EEB8-B94D-CD37-8C467276C687}"/>
              </a:ext>
            </a:extLst>
          </p:cNvPr>
          <p:cNvPicPr>
            <a:picLocks noChangeAspect="1"/>
          </p:cNvPicPr>
          <p:nvPr/>
        </p:nvPicPr>
        <p:blipFill>
          <a:blip r:embed="rId4"/>
          <a:srcRect l="34312" t="36869" r="16100" b="36030"/>
          <a:stretch/>
        </p:blipFill>
        <p:spPr>
          <a:xfrm>
            <a:off x="972379" y="6317394"/>
            <a:ext cx="1641515" cy="504635"/>
          </a:xfrm>
          <a:prstGeom prst="rect">
            <a:avLst/>
          </a:prstGeom>
        </p:spPr>
      </p:pic>
      <p:sp>
        <p:nvSpPr>
          <p:cNvPr id="23" name="Rectangle 22">
            <a:extLst>
              <a:ext uri="{FF2B5EF4-FFF2-40B4-BE49-F238E27FC236}">
                <a16:creationId xmlns:a16="http://schemas.microsoft.com/office/drawing/2014/main" id="{811B84E3-6117-D425-0717-034A2EB69658}"/>
              </a:ext>
            </a:extLst>
          </p:cNvPr>
          <p:cNvSpPr/>
          <p:nvPr/>
        </p:nvSpPr>
        <p:spPr>
          <a:xfrm>
            <a:off x="2093073"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D8D5442-1AE8-AC7F-FBD7-C773091B6CE0}"/>
              </a:ext>
            </a:extLst>
          </p:cNvPr>
          <p:cNvSpPr/>
          <p:nvPr/>
        </p:nvSpPr>
        <p:spPr>
          <a:xfrm>
            <a:off x="7255308" y="5771682"/>
            <a:ext cx="4550055" cy="54571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a:latin typeface="Helvetica" panose="020B0604020202020204" pitchFamily="34" charset="0"/>
                <a:cs typeface="Helvetica" panose="020B0604020202020204" pitchFamily="34" charset="0"/>
              </a:rPr>
              <a:t>“Learn from mistakes and remember the lessons.” </a:t>
            </a:r>
            <a:r>
              <a:rPr lang="en-US" sz="1400">
                <a:latin typeface="Helvetica" panose="020B0604020202020204" pitchFamily="34" charset="0"/>
                <a:cs typeface="Helvetica" panose="020B0604020202020204" pitchFamily="34" charset="0"/>
              </a:rPr>
              <a:t>Gene Krantz, Flight Director </a:t>
            </a:r>
          </a:p>
        </p:txBody>
      </p:sp>
      <p:pic>
        <p:nvPicPr>
          <p:cNvPr id="1030" name="Picture 6">
            <a:extLst>
              <a:ext uri="{FF2B5EF4-FFF2-40B4-BE49-F238E27FC236}">
                <a16:creationId xmlns:a16="http://schemas.microsoft.com/office/drawing/2014/main" id="{2F07D2B6-D96A-A9F7-263E-DEABB23D10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9913" y="3816525"/>
            <a:ext cx="1322870" cy="1322870"/>
          </a:xfrm>
          <a:prstGeom prst="ellipse">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3A276BB-20C5-BF73-2BCB-276FF1E1F7CA}"/>
              </a:ext>
            </a:extLst>
          </p:cNvPr>
          <p:cNvSpPr txBox="1"/>
          <p:nvPr/>
        </p:nvSpPr>
        <p:spPr>
          <a:xfrm>
            <a:off x="8252783" y="3672947"/>
            <a:ext cx="3796103" cy="2031325"/>
          </a:xfrm>
          <a:prstGeom prst="rect">
            <a:avLst/>
          </a:prstGeom>
          <a:noFill/>
        </p:spPr>
        <p:txBody>
          <a:bodyPr wrap="square" rtlCol="0">
            <a:spAutoFit/>
          </a:bodyPr>
          <a:lstStyle/>
          <a:p>
            <a:pPr indent="-228605"/>
            <a:r>
              <a:rPr lang="en-US" sz="1400" b="1">
                <a:latin typeface="Helvetica" panose="020B0604020202020204" pitchFamily="34" charset="0"/>
                <a:cs typeface="Helvetica" panose="020B0604020202020204" pitchFamily="34" charset="0"/>
                <a:sym typeface="Wingdings" panose="05000000000000000000" pitchFamily="2" charset="2"/>
              </a:rPr>
              <a:t>Andrew Chaikin thoughts:</a:t>
            </a:r>
          </a:p>
          <a:p>
            <a:pPr marL="171450" indent="-171450">
              <a:buFont typeface="Arial" panose="020B0604020202020204" pitchFamily="34" charset="0"/>
              <a:buChar char="•"/>
            </a:pPr>
            <a:r>
              <a:rPr lang="en-US" sz="1200" b="0">
                <a:latin typeface="Helvetica" panose="020B0604020202020204" pitchFamily="34" charset="0"/>
                <a:cs typeface="Helvetica" panose="020B0604020202020204" pitchFamily="34" charset="0"/>
                <a:sym typeface="Wingdings" panose="05000000000000000000" pitchFamily="2" charset="2"/>
              </a:rPr>
              <a:t>Stop the train from barreling down the tracks, spend more on testing, we tend to lean too much on models. </a:t>
            </a:r>
          </a:p>
          <a:p>
            <a:pPr marL="171450" indent="-171450">
              <a:buFont typeface="Arial" panose="020B0604020202020204" pitchFamily="34" charset="0"/>
              <a:buChar char="•"/>
            </a:pPr>
            <a:endParaRPr lang="en-US" sz="500" b="0">
              <a:latin typeface="Helvetica" panose="020B0604020202020204" pitchFamily="34" charset="0"/>
              <a:cs typeface="Helvetica" panose="020B0604020202020204" pitchFamily="34" charset="0"/>
              <a:sym typeface="Wingdings" panose="05000000000000000000" pitchFamily="2" charset="2"/>
            </a:endParaRPr>
          </a:p>
          <a:p>
            <a:pPr marL="171450" indent="-171450">
              <a:buFont typeface="Arial" panose="020B0604020202020204" pitchFamily="34" charset="0"/>
              <a:buChar char="•"/>
            </a:pPr>
            <a:r>
              <a:rPr lang="en-US" sz="1200" b="0">
                <a:latin typeface="Helvetica" panose="020B0604020202020204" pitchFamily="34" charset="0"/>
                <a:cs typeface="Helvetica" panose="020B0604020202020204" pitchFamily="34" charset="0"/>
                <a:sym typeface="Wingdings" panose="05000000000000000000" pitchFamily="2" charset="2"/>
              </a:rPr>
              <a:t>Have we decided to accept that risk and not mitigating risk?</a:t>
            </a:r>
          </a:p>
          <a:p>
            <a:pPr marL="171450" indent="-171450">
              <a:buFont typeface="Arial" panose="020B0604020202020204" pitchFamily="34" charset="0"/>
              <a:buChar char="•"/>
            </a:pPr>
            <a:endParaRPr lang="en-US" sz="500" b="0">
              <a:latin typeface="Helvetica" panose="020B0604020202020204" pitchFamily="34" charset="0"/>
              <a:cs typeface="Helvetica" panose="020B0604020202020204" pitchFamily="34" charset="0"/>
              <a:sym typeface="Wingdings" panose="05000000000000000000" pitchFamily="2" charset="2"/>
            </a:endParaRPr>
          </a:p>
          <a:p>
            <a:pPr marL="171450" indent="-171450">
              <a:buFont typeface="Arial" panose="020B0604020202020204" pitchFamily="34" charset="0"/>
              <a:buChar char="•"/>
            </a:pPr>
            <a:r>
              <a:rPr lang="en-US" sz="1200" b="0">
                <a:latin typeface="Helvetica" panose="020B0604020202020204" pitchFamily="34" charset="0"/>
                <a:cs typeface="Helvetica" panose="020B0604020202020204" pitchFamily="34" charset="0"/>
                <a:sym typeface="Wingdings" panose="05000000000000000000" pitchFamily="2" charset="2"/>
              </a:rPr>
              <a:t>What are stories we are telling ourselves today that we need to pay attention to?</a:t>
            </a:r>
          </a:p>
          <a:p>
            <a:endParaRPr lang="en-US"/>
          </a:p>
        </p:txBody>
      </p:sp>
      <p:sp>
        <p:nvSpPr>
          <p:cNvPr id="6" name="TextBox 5">
            <a:extLst>
              <a:ext uri="{FF2B5EF4-FFF2-40B4-BE49-F238E27FC236}">
                <a16:creationId xmlns:a16="http://schemas.microsoft.com/office/drawing/2014/main" id="{7FAF4BB0-9F1C-B193-9780-B2470A81E16E}"/>
              </a:ext>
            </a:extLst>
          </p:cNvPr>
          <p:cNvSpPr txBox="1"/>
          <p:nvPr/>
        </p:nvSpPr>
        <p:spPr>
          <a:xfrm>
            <a:off x="7053188" y="5206805"/>
            <a:ext cx="1199595" cy="230832"/>
          </a:xfrm>
          <a:prstGeom prst="rect">
            <a:avLst/>
          </a:prstGeom>
          <a:noFill/>
        </p:spPr>
        <p:txBody>
          <a:bodyPr wrap="square">
            <a:spAutoFit/>
          </a:bodyPr>
          <a:lstStyle/>
          <a:p>
            <a:r>
              <a:rPr lang="en-US" sz="900" i="1" dirty="0">
                <a:cs typeface="Helvetica" panose="020B0604020202020204" pitchFamily="34" charset="0"/>
              </a:rPr>
              <a:t>Image credit: NASA</a:t>
            </a:r>
            <a:endParaRPr lang="en-US" sz="900" dirty="0"/>
          </a:p>
        </p:txBody>
      </p:sp>
      <p:sp>
        <p:nvSpPr>
          <p:cNvPr id="7" name="TextBox 6">
            <a:extLst>
              <a:ext uri="{FF2B5EF4-FFF2-40B4-BE49-F238E27FC236}">
                <a16:creationId xmlns:a16="http://schemas.microsoft.com/office/drawing/2014/main" id="{2DE0202C-7D52-F7A9-EF02-C48F510A95DE}"/>
              </a:ext>
            </a:extLst>
          </p:cNvPr>
          <p:cNvSpPr txBox="1"/>
          <p:nvPr/>
        </p:nvSpPr>
        <p:spPr>
          <a:xfrm>
            <a:off x="2613894" y="5839877"/>
            <a:ext cx="1481479" cy="230832"/>
          </a:xfrm>
          <a:prstGeom prst="rect">
            <a:avLst/>
          </a:prstGeom>
          <a:noFill/>
        </p:spPr>
        <p:txBody>
          <a:bodyPr wrap="square">
            <a:spAutoFit/>
          </a:bodyPr>
          <a:lstStyle/>
          <a:p>
            <a:r>
              <a:rPr lang="en-US" sz="900" i="1" dirty="0">
                <a:cs typeface="Helvetica" panose="020B0604020202020204" pitchFamily="34" charset="0"/>
              </a:rPr>
              <a:t>Image credit: NASA NESC</a:t>
            </a:r>
            <a:endParaRPr lang="en-US" sz="900" dirty="0"/>
          </a:p>
        </p:txBody>
      </p:sp>
    </p:spTree>
    <p:extLst>
      <p:ext uri="{BB962C8B-B14F-4D97-AF65-F5344CB8AC3E}">
        <p14:creationId xmlns:p14="http://schemas.microsoft.com/office/powerpoint/2010/main" val="1639167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hape&#10;&#10;Description automatically generated with medium confidence">
            <a:extLst>
              <a:ext uri="{FF2B5EF4-FFF2-40B4-BE49-F238E27FC236}">
                <a16:creationId xmlns:a16="http://schemas.microsoft.com/office/drawing/2014/main" id="{A397A1DB-B2BC-3C30-AE15-69BDAEC69A0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47" t="7958" r="57130" b="23195"/>
          <a:stretch/>
        </p:blipFill>
        <p:spPr>
          <a:xfrm>
            <a:off x="618924" y="1780846"/>
            <a:ext cx="515645" cy="498103"/>
          </a:xfrm>
          <a:prstGeom prst="rect">
            <a:avLst/>
          </a:prstGeom>
        </p:spPr>
      </p:pic>
      <p:sp>
        <p:nvSpPr>
          <p:cNvPr id="2" name="Content Placeholder 1">
            <a:extLst>
              <a:ext uri="{FF2B5EF4-FFF2-40B4-BE49-F238E27FC236}">
                <a16:creationId xmlns:a16="http://schemas.microsoft.com/office/drawing/2014/main" id="{56D12456-8EB0-4A33-DE0B-716C0C1E3CC3}"/>
              </a:ext>
            </a:extLst>
          </p:cNvPr>
          <p:cNvSpPr>
            <a:spLocks noGrp="1"/>
          </p:cNvSpPr>
          <p:nvPr>
            <p:ph idx="1"/>
          </p:nvPr>
        </p:nvSpPr>
        <p:spPr>
          <a:xfrm>
            <a:off x="154432" y="1060705"/>
            <a:ext cx="7517384" cy="5181070"/>
          </a:xfrm>
        </p:spPr>
        <p:txBody>
          <a:bodyPr/>
          <a:lstStyle/>
          <a:p>
            <a:pPr algn="just"/>
            <a:r>
              <a:rPr lang="en-US" dirty="0"/>
              <a:t>Keeping astronauts/spacecraft safe in the modern era, and what we encourage in the Commercial Crew Program.</a:t>
            </a:r>
          </a:p>
          <a:p>
            <a:pPr marL="1196975" lvl="1" indent="-334963" algn="just"/>
            <a:r>
              <a:rPr lang="en-US" dirty="0"/>
              <a:t>Surveillance Triangle Process: video, monitor processes, test enough</a:t>
            </a:r>
          </a:p>
          <a:p>
            <a:pPr marL="228595" lvl="1" indent="0" algn="just">
              <a:buNone/>
            </a:pPr>
            <a:endParaRPr lang="en-US" dirty="0"/>
          </a:p>
          <a:p>
            <a:pPr algn="just"/>
            <a:r>
              <a:rPr lang="en-US" dirty="0"/>
              <a:t>Listen to what parachute experts taught us from heritage, in particular:</a:t>
            </a:r>
          </a:p>
          <a:p>
            <a:pPr algn="just"/>
            <a:endParaRPr lang="en-US" dirty="0"/>
          </a:p>
          <a:p>
            <a:pPr lvl="1" algn="just"/>
            <a:r>
              <a:rPr lang="en-US" b="1" dirty="0"/>
              <a:t>Full-scale system testing at flight conditions</a:t>
            </a:r>
          </a:p>
          <a:p>
            <a:pPr lvl="2" algn="just"/>
            <a:r>
              <a:rPr lang="en-US" sz="1600" dirty="0"/>
              <a:t>Bob West, “Apollo Experience Report – Earth Landing System,” NASA‐TN‐D‐7437, November 1973.</a:t>
            </a:r>
          </a:p>
          <a:p>
            <a:pPr lvl="2" algn="just"/>
            <a:endParaRPr lang="en-US" sz="1400" dirty="0">
              <a:sym typeface="Wingdings" panose="05000000000000000000" pitchFamily="2" charset="2"/>
            </a:endParaRPr>
          </a:p>
          <a:p>
            <a:pPr lvl="1" algn="just"/>
            <a:r>
              <a:rPr lang="en-US" b="1" dirty="0"/>
              <a:t>Final system integrity with 8-12 full-system drop tests</a:t>
            </a:r>
          </a:p>
          <a:p>
            <a:pPr lvl="2" algn="just"/>
            <a:r>
              <a:rPr lang="en-US" sz="1600" dirty="0"/>
              <a:t>Chuck Lowry, “Man-Rating the Apollo and Other Earth Landing Systems,” AIAA 2011.</a:t>
            </a:r>
          </a:p>
          <a:p>
            <a:pPr lvl="2" algn="just"/>
            <a:endParaRPr lang="en-US" sz="1600" dirty="0"/>
          </a:p>
          <a:p>
            <a:pPr lvl="1" algn="just"/>
            <a:r>
              <a:rPr lang="en-US" b="1" dirty="0"/>
              <a:t>Spend more money on testing</a:t>
            </a:r>
          </a:p>
          <a:p>
            <a:pPr lvl="2" algn="just"/>
            <a:r>
              <a:rPr lang="en-US" dirty="0"/>
              <a:t> </a:t>
            </a:r>
            <a:r>
              <a:rPr lang="en-US" sz="1600" dirty="0">
                <a:sym typeface="Wingdings" panose="05000000000000000000" pitchFamily="2" charset="2"/>
              </a:rPr>
              <a:t>Andrew Chaikin, Success in Spaceflight, NESC 2022</a:t>
            </a:r>
          </a:p>
          <a:p>
            <a:pPr marL="457189" lvl="2" indent="0" algn="just">
              <a:buNone/>
            </a:pPr>
            <a:endParaRPr lang="en-US" sz="1600" dirty="0"/>
          </a:p>
          <a:p>
            <a:pPr lvl="2"/>
            <a:endParaRPr lang="en-US" sz="1100" dirty="0"/>
          </a:p>
          <a:p>
            <a:endParaRPr lang="en-US" sz="1800" dirty="0"/>
          </a:p>
        </p:txBody>
      </p:sp>
      <p:sp>
        <p:nvSpPr>
          <p:cNvPr id="3" name="Title 2">
            <a:extLst>
              <a:ext uri="{FF2B5EF4-FFF2-40B4-BE49-F238E27FC236}">
                <a16:creationId xmlns:a16="http://schemas.microsoft.com/office/drawing/2014/main" id="{9FBDC495-C503-61A9-96A3-BDFA0C811810}"/>
              </a:ext>
            </a:extLst>
          </p:cNvPr>
          <p:cNvSpPr>
            <a:spLocks noGrp="1"/>
          </p:cNvSpPr>
          <p:nvPr>
            <p:ph type="title" idx="4294967295"/>
          </p:nvPr>
        </p:nvSpPr>
        <p:spPr>
          <a:xfrm>
            <a:off x="1080748" y="280003"/>
            <a:ext cx="9753600" cy="667728"/>
          </a:xfrm>
          <a:prstGeom prst="rect">
            <a:avLst/>
          </a:prstGeom>
        </p:spPr>
        <p:txBody>
          <a:bodyPr/>
          <a:lstStyle/>
          <a:p>
            <a:r>
              <a:rPr lang="en-US"/>
              <a:t>Parachutes Assessments</a:t>
            </a:r>
          </a:p>
        </p:txBody>
      </p:sp>
      <p:sp>
        <p:nvSpPr>
          <p:cNvPr id="4" name="Slide Number Placeholder 3">
            <a:extLst>
              <a:ext uri="{FF2B5EF4-FFF2-40B4-BE49-F238E27FC236}">
                <a16:creationId xmlns:a16="http://schemas.microsoft.com/office/drawing/2014/main" id="{EEB61749-4395-CC4A-B2D3-2A8BFA48759D}"/>
              </a:ext>
            </a:extLst>
          </p:cNvPr>
          <p:cNvSpPr>
            <a:spLocks noGrp="1"/>
          </p:cNvSpPr>
          <p:nvPr>
            <p:ph type="sldNum" sz="quarter" idx="4"/>
          </p:nvPr>
        </p:nvSpPr>
        <p:spPr/>
        <p:txBody>
          <a:bodyPr/>
          <a:lstStyle/>
          <a:p>
            <a:fld id="{15F2118D-A24B-4968-9CCE-0FD4EFBE3DE8}" type="slidenum">
              <a:rPr lang="en-US" smtClean="0"/>
              <a:pPr/>
              <a:t>26</a:t>
            </a:fld>
            <a:endParaRPr lang="en-US"/>
          </a:p>
        </p:txBody>
      </p:sp>
      <p:sp>
        <p:nvSpPr>
          <p:cNvPr id="5" name="Date Placeholder 4">
            <a:extLst>
              <a:ext uri="{FF2B5EF4-FFF2-40B4-BE49-F238E27FC236}">
                <a16:creationId xmlns:a16="http://schemas.microsoft.com/office/drawing/2014/main" id="{B1A188B9-9C27-F018-CB8F-011969EB8E46}"/>
              </a:ext>
            </a:extLst>
          </p:cNvPr>
          <p:cNvSpPr>
            <a:spLocks noGrp="1"/>
          </p:cNvSpPr>
          <p:nvPr>
            <p:ph type="dt" sz="half" idx="2"/>
          </p:nvPr>
        </p:nvSpPr>
        <p:spPr/>
        <p:txBody>
          <a:bodyPr/>
          <a:lstStyle/>
          <a:p>
            <a:r>
              <a:rPr lang="en-US"/>
              <a:t>06/02/26</a:t>
            </a:r>
          </a:p>
        </p:txBody>
      </p:sp>
      <p:pic>
        <p:nvPicPr>
          <p:cNvPr id="8" name="Picture 7">
            <a:extLst>
              <a:ext uri="{FF2B5EF4-FFF2-40B4-BE49-F238E27FC236}">
                <a16:creationId xmlns:a16="http://schemas.microsoft.com/office/drawing/2014/main" id="{3C004D5D-F190-C75D-839D-D0F7FFE9AEDA}"/>
              </a:ext>
            </a:extLst>
          </p:cNvPr>
          <p:cNvPicPr>
            <a:picLocks noChangeAspect="1"/>
          </p:cNvPicPr>
          <p:nvPr/>
        </p:nvPicPr>
        <p:blipFill>
          <a:blip r:embed="rId3"/>
          <a:srcRect l="33600" t="19894" r="34391" b="11200"/>
          <a:stretch/>
        </p:blipFill>
        <p:spPr>
          <a:xfrm>
            <a:off x="8710973" y="1122903"/>
            <a:ext cx="2354710" cy="2851337"/>
          </a:xfrm>
          <a:prstGeom prst="rect">
            <a:avLst/>
          </a:prstGeom>
          <a:ln>
            <a:solidFill>
              <a:schemeClr val="tx1"/>
            </a:solidFill>
          </a:ln>
        </p:spPr>
      </p:pic>
      <p:sp>
        <p:nvSpPr>
          <p:cNvPr id="12" name="TextBox 11">
            <a:extLst>
              <a:ext uri="{FF2B5EF4-FFF2-40B4-BE49-F238E27FC236}">
                <a16:creationId xmlns:a16="http://schemas.microsoft.com/office/drawing/2014/main" id="{00F486A9-B268-8D25-73CB-CC0A029FFA9F}"/>
              </a:ext>
            </a:extLst>
          </p:cNvPr>
          <p:cNvSpPr txBox="1"/>
          <p:nvPr/>
        </p:nvSpPr>
        <p:spPr>
          <a:xfrm>
            <a:off x="7850100" y="6441805"/>
            <a:ext cx="4769312" cy="430887"/>
          </a:xfrm>
          <a:prstGeom prst="rect">
            <a:avLst/>
          </a:prstGeom>
          <a:noFill/>
        </p:spPr>
        <p:txBody>
          <a:bodyPr wrap="square">
            <a:spAutoFit/>
          </a:bodyPr>
          <a:lstStyle/>
          <a:p>
            <a:r>
              <a:rPr lang="en-US" sz="1100" dirty="0" err="1">
                <a:solidFill>
                  <a:schemeClr val="accent5"/>
                </a:solidFill>
                <a:hlinkClick r:id="rId4">
                  <a:extLst>
                    <a:ext uri="{A12FA001-AC4F-418D-AE19-62706E023703}">
                      <ahyp:hlinkClr xmlns:ahyp="http://schemas.microsoft.com/office/drawing/2018/hyperlinkcolor" val="tx"/>
                    </a:ext>
                  </a:extLst>
                </a:hlinkClick>
              </a:rPr>
              <a:t>BobWestReport</a:t>
            </a:r>
            <a:r>
              <a:rPr lang="en-US" sz="1100" dirty="0">
                <a:solidFill>
                  <a:schemeClr val="accent5"/>
                </a:solidFill>
              </a:rPr>
              <a:t>     </a:t>
            </a:r>
            <a:r>
              <a:rPr lang="en-US" sz="1100" dirty="0">
                <a:solidFill>
                  <a:schemeClr val="accent5"/>
                </a:solidFill>
                <a:hlinkClick r:id="rId5">
                  <a:extLst>
                    <a:ext uri="{A12FA001-AC4F-418D-AE19-62706E023703}">
                      <ahyp:hlinkClr xmlns:ahyp="http://schemas.microsoft.com/office/drawing/2018/hyperlinkcolor" val="tx"/>
                    </a:ext>
                  </a:extLst>
                </a:hlinkClick>
              </a:rPr>
              <a:t>Throwback to Apollo Parachute Testing - NASA</a:t>
            </a:r>
            <a:r>
              <a:rPr lang="en-US" sz="1100" dirty="0">
                <a:solidFill>
                  <a:schemeClr val="accent5"/>
                </a:solidFill>
              </a:rPr>
              <a:t>       </a:t>
            </a:r>
          </a:p>
          <a:p>
            <a:r>
              <a:rPr lang="en-US" sz="1100" dirty="0">
                <a:solidFill>
                  <a:schemeClr val="accent5"/>
                </a:solidFill>
                <a:hlinkClick r:id="rId6">
                  <a:extLst>
                    <a:ext uri="{A12FA001-AC4F-418D-AE19-62706E023703}">
                      <ahyp:hlinkClr xmlns:ahyp="http://schemas.microsoft.com/office/drawing/2018/hyperlinkcolor" val="tx"/>
                    </a:ext>
                  </a:extLst>
                </a:hlinkClick>
              </a:rPr>
              <a:t>Man-Rating the Apollo and Other Earth Landing Systems</a:t>
            </a:r>
            <a:endParaRPr lang="en-US" sz="1100" dirty="0">
              <a:solidFill>
                <a:schemeClr val="accent5"/>
              </a:solidFill>
            </a:endParaRPr>
          </a:p>
        </p:txBody>
      </p:sp>
      <p:pic>
        <p:nvPicPr>
          <p:cNvPr id="14" name="Picture 13">
            <a:extLst>
              <a:ext uri="{FF2B5EF4-FFF2-40B4-BE49-F238E27FC236}">
                <a16:creationId xmlns:a16="http://schemas.microsoft.com/office/drawing/2014/main" id="{8D82648B-3AF1-4955-FA35-31537FEBFF66}"/>
              </a:ext>
            </a:extLst>
          </p:cNvPr>
          <p:cNvPicPr>
            <a:picLocks noChangeAspect="1"/>
          </p:cNvPicPr>
          <p:nvPr/>
        </p:nvPicPr>
        <p:blipFill>
          <a:blip r:embed="rId7"/>
          <a:srcRect l="39526" t="45154" r="35904" b="29157"/>
          <a:stretch/>
        </p:blipFill>
        <p:spPr>
          <a:xfrm>
            <a:off x="7850100" y="4072299"/>
            <a:ext cx="3920013" cy="2305498"/>
          </a:xfrm>
          <a:prstGeom prst="rect">
            <a:avLst/>
          </a:prstGeom>
        </p:spPr>
      </p:pic>
      <p:pic>
        <p:nvPicPr>
          <p:cNvPr id="6" name="Picture 5">
            <a:extLst>
              <a:ext uri="{FF2B5EF4-FFF2-40B4-BE49-F238E27FC236}">
                <a16:creationId xmlns:a16="http://schemas.microsoft.com/office/drawing/2014/main" id="{54867947-19B1-3BCC-3EE6-0C0E18A43853}"/>
              </a:ext>
            </a:extLst>
          </p:cNvPr>
          <p:cNvPicPr>
            <a:picLocks noChangeAspect="1"/>
          </p:cNvPicPr>
          <p:nvPr/>
        </p:nvPicPr>
        <p:blipFill>
          <a:blip r:embed="rId8"/>
          <a:srcRect l="34312" t="36869" r="16100" b="36030"/>
          <a:stretch/>
        </p:blipFill>
        <p:spPr>
          <a:xfrm>
            <a:off x="972379" y="6317394"/>
            <a:ext cx="1641515" cy="504635"/>
          </a:xfrm>
          <a:prstGeom prst="rect">
            <a:avLst/>
          </a:prstGeom>
        </p:spPr>
      </p:pic>
      <p:sp>
        <p:nvSpPr>
          <p:cNvPr id="7" name="Rectangle 6">
            <a:extLst>
              <a:ext uri="{FF2B5EF4-FFF2-40B4-BE49-F238E27FC236}">
                <a16:creationId xmlns:a16="http://schemas.microsoft.com/office/drawing/2014/main" id="{8320CACF-B29E-321C-D660-DBDE2A17D004}"/>
              </a:ext>
            </a:extLst>
          </p:cNvPr>
          <p:cNvSpPr/>
          <p:nvPr/>
        </p:nvSpPr>
        <p:spPr>
          <a:xfrm>
            <a:off x="2093073"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DAC09FD-161B-70BB-9314-D47A2AFF1058}"/>
              </a:ext>
            </a:extLst>
          </p:cNvPr>
          <p:cNvSpPr txBox="1"/>
          <p:nvPr/>
        </p:nvSpPr>
        <p:spPr>
          <a:xfrm>
            <a:off x="9366620" y="6311194"/>
            <a:ext cx="1199595" cy="230832"/>
          </a:xfrm>
          <a:prstGeom prst="rect">
            <a:avLst/>
          </a:prstGeom>
          <a:noFill/>
        </p:spPr>
        <p:txBody>
          <a:bodyPr wrap="square">
            <a:spAutoFit/>
          </a:bodyPr>
          <a:lstStyle/>
          <a:p>
            <a:r>
              <a:rPr lang="en-US" sz="900" i="1" dirty="0">
                <a:cs typeface="Helvetica" panose="020B0604020202020204" pitchFamily="34" charset="0"/>
              </a:rPr>
              <a:t>Image credit: NASA</a:t>
            </a:r>
            <a:endParaRPr lang="en-US" sz="900" dirty="0"/>
          </a:p>
        </p:txBody>
      </p:sp>
    </p:spTree>
    <p:extLst>
      <p:ext uri="{BB962C8B-B14F-4D97-AF65-F5344CB8AC3E}">
        <p14:creationId xmlns:p14="http://schemas.microsoft.com/office/powerpoint/2010/main" val="891813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con&#10;&#10;AI-generated content may be incorrect.">
            <a:extLst>
              <a:ext uri="{FF2B5EF4-FFF2-40B4-BE49-F238E27FC236}">
                <a16:creationId xmlns:a16="http://schemas.microsoft.com/office/drawing/2014/main" id="{1DB114F2-7AF7-DDE3-406A-19B9222DD1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2889197" y="4202879"/>
            <a:ext cx="826113" cy="719247"/>
          </a:xfrm>
          <a:prstGeom prst="rect">
            <a:avLst/>
          </a:prstGeom>
        </p:spPr>
      </p:pic>
      <p:pic>
        <p:nvPicPr>
          <p:cNvPr id="19" name="Picture 18" descr="Icon&#10;&#10;AI-generated content may be incorrect.">
            <a:extLst>
              <a:ext uri="{FF2B5EF4-FFF2-40B4-BE49-F238E27FC236}">
                <a16:creationId xmlns:a16="http://schemas.microsoft.com/office/drawing/2014/main" id="{FD8765CF-9662-CFC4-E894-05E518A8AC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4720" y="5079216"/>
            <a:ext cx="719248" cy="719248"/>
          </a:xfrm>
          <a:prstGeom prst="rect">
            <a:avLst/>
          </a:prstGeom>
        </p:spPr>
      </p:pic>
      <p:sp>
        <p:nvSpPr>
          <p:cNvPr id="3" name="Title 2">
            <a:extLst>
              <a:ext uri="{FF2B5EF4-FFF2-40B4-BE49-F238E27FC236}">
                <a16:creationId xmlns:a16="http://schemas.microsoft.com/office/drawing/2014/main" id="{17667F04-1C11-2C64-BFF0-56E9160DF13B}"/>
              </a:ext>
            </a:extLst>
          </p:cNvPr>
          <p:cNvSpPr>
            <a:spLocks noGrp="1"/>
          </p:cNvSpPr>
          <p:nvPr>
            <p:ph type="title" idx="4294967295"/>
          </p:nvPr>
        </p:nvSpPr>
        <p:spPr>
          <a:xfrm>
            <a:off x="1080748" y="280003"/>
            <a:ext cx="9753600" cy="667728"/>
          </a:xfrm>
          <a:prstGeom prst="rect">
            <a:avLst/>
          </a:prstGeom>
        </p:spPr>
        <p:txBody>
          <a:bodyPr/>
          <a:lstStyle/>
          <a:p>
            <a:r>
              <a:rPr lang="en-US"/>
              <a:t>Importance of Surveillance</a:t>
            </a:r>
          </a:p>
        </p:txBody>
      </p:sp>
      <p:sp>
        <p:nvSpPr>
          <p:cNvPr id="4" name="Slide Number Placeholder 3">
            <a:extLst>
              <a:ext uri="{FF2B5EF4-FFF2-40B4-BE49-F238E27FC236}">
                <a16:creationId xmlns:a16="http://schemas.microsoft.com/office/drawing/2014/main" id="{51B33184-B2EB-1FEE-CEB4-0E164F231626}"/>
              </a:ext>
            </a:extLst>
          </p:cNvPr>
          <p:cNvSpPr>
            <a:spLocks noGrp="1"/>
          </p:cNvSpPr>
          <p:nvPr>
            <p:ph type="sldNum" sz="quarter" idx="4"/>
          </p:nvPr>
        </p:nvSpPr>
        <p:spPr/>
        <p:txBody>
          <a:bodyPr/>
          <a:lstStyle/>
          <a:p>
            <a:fld id="{15F2118D-A24B-4968-9CCE-0FD4EFBE3DE8}" type="slidenum">
              <a:rPr lang="en-US" smtClean="0"/>
              <a:pPr/>
              <a:t>27</a:t>
            </a:fld>
            <a:endParaRPr lang="en-US"/>
          </a:p>
        </p:txBody>
      </p:sp>
      <p:sp>
        <p:nvSpPr>
          <p:cNvPr id="5" name="Date Placeholder 4">
            <a:extLst>
              <a:ext uri="{FF2B5EF4-FFF2-40B4-BE49-F238E27FC236}">
                <a16:creationId xmlns:a16="http://schemas.microsoft.com/office/drawing/2014/main" id="{5DBF9F9F-C435-5B07-7BE1-7EA43CDE5E83}"/>
              </a:ext>
            </a:extLst>
          </p:cNvPr>
          <p:cNvSpPr>
            <a:spLocks noGrp="1"/>
          </p:cNvSpPr>
          <p:nvPr>
            <p:ph type="dt" sz="half" idx="2"/>
          </p:nvPr>
        </p:nvSpPr>
        <p:spPr/>
        <p:txBody>
          <a:bodyPr/>
          <a:lstStyle/>
          <a:p>
            <a:r>
              <a:rPr lang="en-US"/>
              <a:t>06/02/26</a:t>
            </a:r>
          </a:p>
        </p:txBody>
      </p:sp>
      <p:sp>
        <p:nvSpPr>
          <p:cNvPr id="6" name="Content Placeholder 2">
            <a:extLst>
              <a:ext uri="{FF2B5EF4-FFF2-40B4-BE49-F238E27FC236}">
                <a16:creationId xmlns:a16="http://schemas.microsoft.com/office/drawing/2014/main" id="{D0D37799-A1FA-24F9-610E-2931175BC418}"/>
              </a:ext>
            </a:extLst>
          </p:cNvPr>
          <p:cNvSpPr>
            <a:spLocks noGrp="1"/>
          </p:cNvSpPr>
          <p:nvPr>
            <p:ph idx="1"/>
          </p:nvPr>
        </p:nvSpPr>
        <p:spPr>
          <a:xfrm>
            <a:off x="6109872" y="1200750"/>
            <a:ext cx="5361150" cy="2062103"/>
          </a:xfrm>
          <a:ln>
            <a:solidFill>
              <a:schemeClr val="tx1"/>
            </a:solidFill>
          </a:ln>
        </p:spPr>
        <p:txBody>
          <a:bodyPr>
            <a:normAutofit/>
          </a:bodyPr>
          <a:lstStyle/>
          <a:p>
            <a:pPr marL="0" indent="0">
              <a:buNone/>
            </a:pPr>
            <a:r>
              <a:rPr lang="en-US" sz="1600" dirty="0">
                <a:solidFill>
                  <a:schemeClr val="accent1"/>
                </a:solidFill>
              </a:rPr>
              <a:t>A comprehensive surveillance program has been proven to mitigate risk. </a:t>
            </a:r>
          </a:p>
          <a:p>
            <a:r>
              <a:rPr lang="en-US" sz="1400" b="0" dirty="0"/>
              <a:t>Reminder, </a:t>
            </a:r>
            <a:r>
              <a:rPr lang="en-US" sz="1400" dirty="0"/>
              <a:t>consistent</a:t>
            </a:r>
            <a:r>
              <a:rPr lang="en-US" sz="1400" b="0" dirty="0"/>
              <a:t>, </a:t>
            </a:r>
            <a:r>
              <a:rPr lang="en-US" sz="1400" dirty="0"/>
              <a:t>key lessons-learned </a:t>
            </a:r>
            <a:r>
              <a:rPr lang="en-US" sz="1400" b="0" dirty="0"/>
              <a:t>from the Bob West Apollo experience report, AIAA industry lessons learned with Chuck Lowry, and previous NASA flight experience</a:t>
            </a:r>
          </a:p>
          <a:p>
            <a:r>
              <a:rPr lang="en-US" sz="1400" b="0" dirty="0"/>
              <a:t>In an economic environment with limited flights, then surveillance becomes that much more important</a:t>
            </a:r>
          </a:p>
          <a:p>
            <a:pPr lvl="1"/>
            <a:endParaRPr lang="en-US" sz="1200" dirty="0"/>
          </a:p>
          <a:p>
            <a:pPr marL="0" indent="0">
              <a:buNone/>
            </a:pPr>
            <a:endParaRPr lang="en-US" sz="900" dirty="0"/>
          </a:p>
        </p:txBody>
      </p:sp>
      <p:pic>
        <p:nvPicPr>
          <p:cNvPr id="7" name="Picture 6">
            <a:extLst>
              <a:ext uri="{FF2B5EF4-FFF2-40B4-BE49-F238E27FC236}">
                <a16:creationId xmlns:a16="http://schemas.microsoft.com/office/drawing/2014/main" id="{460E8CBA-099D-EE9F-24B5-F758000FB70C}"/>
              </a:ext>
            </a:extLst>
          </p:cNvPr>
          <p:cNvPicPr>
            <a:picLocks noChangeAspect="1"/>
          </p:cNvPicPr>
          <p:nvPr/>
        </p:nvPicPr>
        <p:blipFill rotWithShape="1">
          <a:blip r:embed="rId4">
            <a:grayscl/>
          </a:blip>
          <a:srcRect l="23271" t="22956" r="54297" b="30532"/>
          <a:stretch/>
        </p:blipFill>
        <p:spPr>
          <a:xfrm>
            <a:off x="3066062" y="5921017"/>
            <a:ext cx="534211" cy="623044"/>
          </a:xfrm>
          <a:prstGeom prst="rect">
            <a:avLst/>
          </a:prstGeom>
        </p:spPr>
      </p:pic>
      <p:sp>
        <p:nvSpPr>
          <p:cNvPr id="10" name="Content Placeholder 2">
            <a:extLst>
              <a:ext uri="{FF2B5EF4-FFF2-40B4-BE49-F238E27FC236}">
                <a16:creationId xmlns:a16="http://schemas.microsoft.com/office/drawing/2014/main" id="{7C7E3B5A-B25F-8EB2-186E-AE8B59F352A7}"/>
              </a:ext>
            </a:extLst>
          </p:cNvPr>
          <p:cNvSpPr txBox="1">
            <a:spLocks/>
          </p:cNvSpPr>
          <p:nvPr/>
        </p:nvSpPr>
        <p:spPr>
          <a:xfrm>
            <a:off x="3639283" y="4092767"/>
            <a:ext cx="7968720" cy="2775199"/>
          </a:xfrm>
          <a:prstGeom prst="rect">
            <a:avLst/>
          </a:prstGeom>
        </p:spPr>
        <p:txBody>
          <a:bodyPr vert="horz" lIns="91440" tIns="45720" rIns="91440" bIns="45720" rtlCol="0">
            <a:normAutofit/>
          </a:bodyPr>
          <a:lst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71526" indent="-28574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200121" marR="0" indent="-28574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400" dirty="0"/>
              <a:t>Most parachute failures occur during deployment, which is chaotic and unpredictable. </a:t>
            </a:r>
            <a:br>
              <a:rPr lang="en-US" sz="1400" dirty="0"/>
            </a:br>
            <a:r>
              <a:rPr lang="en-US" sz="1400" dirty="0"/>
              <a:t>Since this cannot be modeled, we rely on the following to understand deployment better.</a:t>
            </a:r>
          </a:p>
          <a:p>
            <a:pPr lvl="1">
              <a:lnSpc>
                <a:spcPct val="120000"/>
              </a:lnSpc>
            </a:pPr>
            <a:r>
              <a:rPr lang="en-US" sz="1000" b="1" dirty="0"/>
              <a:t>Monitor touch labor processes </a:t>
            </a:r>
          </a:p>
          <a:p>
            <a:pPr lvl="2">
              <a:lnSpc>
                <a:spcPct val="120000"/>
              </a:lnSpc>
            </a:pPr>
            <a:r>
              <a:rPr lang="en-US" sz="1000" dirty="0"/>
              <a:t>Packing and installation into the spacecraft can be thought of as a proxy for deployment in reverse  </a:t>
            </a:r>
          </a:p>
          <a:p>
            <a:pPr lvl="1">
              <a:lnSpc>
                <a:spcPct val="120000"/>
              </a:lnSpc>
            </a:pPr>
            <a:r>
              <a:rPr lang="en-US" sz="1000" b="1" dirty="0"/>
              <a:t>Closely surveil hardware and soft goods following a flight</a:t>
            </a:r>
          </a:p>
          <a:p>
            <a:pPr lvl="2">
              <a:lnSpc>
                <a:spcPct val="120000"/>
              </a:lnSpc>
            </a:pPr>
            <a:r>
              <a:rPr lang="en-US" sz="1000" dirty="0"/>
              <a:t>Delta velocity between two components is a key signifier of potential parachute damage or failure. Looking for evidence of abrasion, friction, melted nylon, rubbing against hard surfaces.</a:t>
            </a:r>
            <a:endParaRPr lang="en-US" sz="1000" dirty="0">
              <a:highlight>
                <a:srgbClr val="FFFF00"/>
              </a:highlight>
            </a:endParaRPr>
          </a:p>
          <a:p>
            <a:pPr>
              <a:lnSpc>
                <a:spcPct val="120000"/>
              </a:lnSpc>
            </a:pPr>
            <a:r>
              <a:rPr lang="en-US" sz="1400" dirty="0"/>
              <a:t>Evidence of friction on hardware provides a static interpretation of deployment. An analysis of video is necessary to understand the dynamics of the deployment.</a:t>
            </a:r>
          </a:p>
          <a:p>
            <a:pPr>
              <a:lnSpc>
                <a:spcPct val="120000"/>
              </a:lnSpc>
            </a:pPr>
            <a:r>
              <a:rPr lang="en-US" sz="1400" dirty="0"/>
              <a:t>High fidelity data and best estimate trajectories are necessary for improving simulations and verifying key requirements of loads and rate of descent.</a:t>
            </a:r>
          </a:p>
        </p:txBody>
      </p:sp>
      <p:sp>
        <p:nvSpPr>
          <p:cNvPr id="2" name="Rectangle 1">
            <a:extLst>
              <a:ext uri="{FF2B5EF4-FFF2-40B4-BE49-F238E27FC236}">
                <a16:creationId xmlns:a16="http://schemas.microsoft.com/office/drawing/2014/main" id="{55F05F59-864F-9436-5098-2A04F948690F}"/>
              </a:ext>
            </a:extLst>
          </p:cNvPr>
          <p:cNvSpPr/>
          <p:nvPr/>
        </p:nvSpPr>
        <p:spPr>
          <a:xfrm>
            <a:off x="2828179" y="4092767"/>
            <a:ext cx="8642843" cy="2573847"/>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0BBBB4D-909A-5913-8AEA-65A0059CF96A}"/>
              </a:ext>
            </a:extLst>
          </p:cNvPr>
          <p:cNvPicPr>
            <a:picLocks noChangeAspect="1"/>
          </p:cNvPicPr>
          <p:nvPr/>
        </p:nvPicPr>
        <p:blipFill>
          <a:blip r:embed="rId5"/>
          <a:srcRect l="34312" t="36869" r="16100" b="36030"/>
          <a:stretch/>
        </p:blipFill>
        <p:spPr>
          <a:xfrm>
            <a:off x="972379" y="6317394"/>
            <a:ext cx="1641515" cy="504635"/>
          </a:xfrm>
          <a:prstGeom prst="rect">
            <a:avLst/>
          </a:prstGeom>
        </p:spPr>
      </p:pic>
      <p:sp>
        <p:nvSpPr>
          <p:cNvPr id="12" name="Rectangle 11">
            <a:extLst>
              <a:ext uri="{FF2B5EF4-FFF2-40B4-BE49-F238E27FC236}">
                <a16:creationId xmlns:a16="http://schemas.microsoft.com/office/drawing/2014/main" id="{C1A4CCDE-038C-351D-A7D1-6B5C9B2A4F4F}"/>
              </a:ext>
            </a:extLst>
          </p:cNvPr>
          <p:cNvSpPr/>
          <p:nvPr/>
        </p:nvSpPr>
        <p:spPr>
          <a:xfrm>
            <a:off x="2093073"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loud 15">
            <a:extLst>
              <a:ext uri="{FF2B5EF4-FFF2-40B4-BE49-F238E27FC236}">
                <a16:creationId xmlns:a16="http://schemas.microsoft.com/office/drawing/2014/main" id="{51E3153B-9BA7-F21C-0E54-8BEFE29F172A}"/>
              </a:ext>
            </a:extLst>
          </p:cNvPr>
          <p:cNvSpPr/>
          <p:nvPr/>
        </p:nvSpPr>
        <p:spPr>
          <a:xfrm>
            <a:off x="565651" y="4092767"/>
            <a:ext cx="1524541" cy="111196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44A4E61-2E7C-981D-1AA1-9E87ABCABB67}"/>
              </a:ext>
            </a:extLst>
          </p:cNvPr>
          <p:cNvSpPr txBox="1"/>
          <p:nvPr/>
        </p:nvSpPr>
        <p:spPr>
          <a:xfrm rot="21328169">
            <a:off x="507820" y="4266505"/>
            <a:ext cx="1640202" cy="738664"/>
          </a:xfrm>
          <a:prstGeom prst="rect">
            <a:avLst/>
          </a:prstGeom>
          <a:noFill/>
        </p:spPr>
        <p:txBody>
          <a:bodyPr wrap="square" rtlCol="0">
            <a:spAutoFit/>
          </a:bodyPr>
          <a:lstStyle/>
          <a:p>
            <a:pPr algn="ctr"/>
            <a:r>
              <a:rPr lang="en-US" sz="1400">
                <a:solidFill>
                  <a:schemeClr val="bg1"/>
                </a:solidFill>
              </a:rPr>
              <a:t>Listen to the whispers of the parachute</a:t>
            </a:r>
          </a:p>
        </p:txBody>
      </p:sp>
      <p:sp>
        <p:nvSpPr>
          <p:cNvPr id="18" name="TextBox 17">
            <a:extLst>
              <a:ext uri="{FF2B5EF4-FFF2-40B4-BE49-F238E27FC236}">
                <a16:creationId xmlns:a16="http://schemas.microsoft.com/office/drawing/2014/main" id="{71E4A2CC-E5C0-F01C-870D-78398EC163C9}"/>
              </a:ext>
            </a:extLst>
          </p:cNvPr>
          <p:cNvSpPr txBox="1"/>
          <p:nvPr/>
        </p:nvSpPr>
        <p:spPr>
          <a:xfrm>
            <a:off x="418664" y="1200750"/>
            <a:ext cx="4819030" cy="2062103"/>
          </a:xfrm>
          <a:prstGeom prst="rect">
            <a:avLst/>
          </a:prstGeom>
          <a:noFill/>
          <a:ln>
            <a:solidFill>
              <a:schemeClr val="tx1"/>
            </a:solidFill>
          </a:ln>
        </p:spPr>
        <p:txBody>
          <a:bodyPr wrap="square" rtlCol="0">
            <a:spAutoFit/>
          </a:bodyPr>
          <a:lstStyle/>
          <a:p>
            <a:r>
              <a:rPr lang="en-US" sz="1600" b="1">
                <a:solidFill>
                  <a:schemeClr val="accent1"/>
                </a:solidFill>
                <a:latin typeface="Helvetica" panose="020B0604020202020204" pitchFamily="34" charset="0"/>
                <a:cs typeface="Helvetica" panose="020B0604020202020204" pitchFamily="34" charset="0"/>
              </a:rPr>
              <a:t>What makes a parachute system safe? </a:t>
            </a:r>
          </a:p>
          <a:p>
            <a:pPr marL="182880" indent="-182880">
              <a:buFont typeface="Arial" panose="020B0604020202020204" pitchFamily="34" charset="0"/>
              <a:buChar char="•"/>
            </a:pPr>
            <a:r>
              <a:rPr lang="en-US" sz="1400" b="1">
                <a:latin typeface="Helvetica" panose="020B0604020202020204" pitchFamily="34" charset="0"/>
                <a:cs typeface="Helvetica" panose="020B0604020202020204" pitchFamily="34" charset="0"/>
              </a:rPr>
              <a:t>Good design </a:t>
            </a:r>
            <a:r>
              <a:rPr lang="en-US" sz="1400">
                <a:latin typeface="Helvetica" panose="020B0604020202020204" pitchFamily="34" charset="0"/>
                <a:cs typeface="Helvetica" panose="020B0604020202020204" pitchFamily="34" charset="0"/>
              </a:rPr>
              <a:t>with proven performance, significant representative testing of</a:t>
            </a:r>
            <a:r>
              <a:rPr lang="en-US" sz="1400" b="1">
                <a:latin typeface="Helvetica" panose="020B0604020202020204" pitchFamily="34" charset="0"/>
                <a:cs typeface="Helvetica" panose="020B0604020202020204" pitchFamily="34" charset="0"/>
              </a:rPr>
              <a:t> full system deployment</a:t>
            </a:r>
            <a:r>
              <a:rPr lang="en-US" sz="1400">
                <a:latin typeface="Helvetica" panose="020B0604020202020204" pitchFamily="34" charset="0"/>
                <a:cs typeface="Helvetica" panose="020B0604020202020204" pitchFamily="34" charset="0"/>
              </a:rPr>
              <a:t>, capability to operate in the real environment boundaries, known physical limits. </a:t>
            </a:r>
          </a:p>
          <a:p>
            <a:pPr marL="182880" indent="-182880">
              <a:buFont typeface="Arial" panose="020B0604020202020204" pitchFamily="34" charset="0"/>
              <a:buChar char="•"/>
            </a:pPr>
            <a:r>
              <a:rPr lang="en-US" sz="1400" b="1">
                <a:latin typeface="Helvetica" panose="020B0604020202020204" pitchFamily="34" charset="0"/>
                <a:cs typeface="Helvetica" panose="020B0604020202020204" pitchFamily="34" charset="0"/>
              </a:rPr>
              <a:t>Good Surveillance </a:t>
            </a:r>
            <a:r>
              <a:rPr lang="en-US" sz="1400">
                <a:latin typeface="Helvetica" panose="020B0604020202020204" pitchFamily="34" charset="0"/>
                <a:cs typeface="Helvetica" panose="020B0604020202020204" pitchFamily="34" charset="0"/>
              </a:rPr>
              <a:t>pre-, during, and post- mission through monitoring of touch labor processes, gathering of in-flight data, and post mission hardware evaluation and flight reconstruction.</a:t>
            </a:r>
            <a:endParaRPr lang="en-US" sz="1400" b="1">
              <a:latin typeface="Helvetica" panose="020B0604020202020204" pitchFamily="34" charset="0"/>
              <a:cs typeface="Helvetica" panose="020B0604020202020204" pitchFamily="34" charset="0"/>
            </a:endParaRPr>
          </a:p>
        </p:txBody>
      </p:sp>
      <p:sp>
        <p:nvSpPr>
          <p:cNvPr id="20" name="TextBox 19">
            <a:extLst>
              <a:ext uri="{FF2B5EF4-FFF2-40B4-BE49-F238E27FC236}">
                <a16:creationId xmlns:a16="http://schemas.microsoft.com/office/drawing/2014/main" id="{BA1E8E52-814C-B7F3-B18C-C2F86F07D778}"/>
              </a:ext>
            </a:extLst>
          </p:cNvPr>
          <p:cNvSpPr txBox="1"/>
          <p:nvPr/>
        </p:nvSpPr>
        <p:spPr>
          <a:xfrm>
            <a:off x="2805628" y="3446435"/>
            <a:ext cx="8733859" cy="646331"/>
          </a:xfrm>
          <a:prstGeom prst="rect">
            <a:avLst/>
          </a:prstGeom>
          <a:noFill/>
        </p:spPr>
        <p:txBody>
          <a:bodyPr wrap="square">
            <a:spAutoFit/>
          </a:bodyPr>
          <a:lstStyle/>
          <a:p>
            <a:r>
              <a:rPr lang="en-US" sz="1800" b="1">
                <a:solidFill>
                  <a:schemeClr val="accent1"/>
                </a:solidFill>
                <a:latin typeface="Helvetica" panose="020B0604020202020204" pitchFamily="34" charset="0"/>
                <a:cs typeface="Helvetica" panose="020B0604020202020204" pitchFamily="34" charset="0"/>
              </a:rPr>
              <a:t>There are three types of surveillance: hardware, video, and data</a:t>
            </a:r>
            <a:r>
              <a:rPr lang="en-US" sz="1800">
                <a:solidFill>
                  <a:schemeClr val="accent1"/>
                </a:solidFill>
                <a:latin typeface="Helvetica" panose="020B0604020202020204" pitchFamily="34" charset="0"/>
                <a:cs typeface="Helvetica" panose="020B0604020202020204" pitchFamily="34" charset="0"/>
              </a:rPr>
              <a:t>. </a:t>
            </a:r>
          </a:p>
          <a:p>
            <a:r>
              <a:rPr lang="en-US" sz="1800">
                <a:solidFill>
                  <a:schemeClr val="accent1"/>
                </a:solidFill>
                <a:latin typeface="Helvetica" panose="020B0604020202020204" pitchFamily="34" charset="0"/>
                <a:cs typeface="Helvetica" panose="020B0604020202020204" pitchFamily="34" charset="0"/>
              </a:rPr>
              <a:t>All three types are necessary, since they work together. </a:t>
            </a:r>
          </a:p>
        </p:txBody>
      </p:sp>
    </p:spTree>
    <p:extLst>
      <p:ext uri="{BB962C8B-B14F-4D97-AF65-F5344CB8AC3E}">
        <p14:creationId xmlns:p14="http://schemas.microsoft.com/office/powerpoint/2010/main" val="868586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51E097-FD84-CE7A-7197-20EB6DC6AE8A}"/>
              </a:ext>
            </a:extLst>
          </p:cNvPr>
          <p:cNvSpPr>
            <a:spLocks noGrp="1"/>
          </p:cNvSpPr>
          <p:nvPr>
            <p:ph type="title" idx="4294967295"/>
          </p:nvPr>
        </p:nvSpPr>
        <p:spPr>
          <a:xfrm>
            <a:off x="1080748" y="280003"/>
            <a:ext cx="9753600" cy="667728"/>
          </a:xfrm>
          <a:prstGeom prst="rect">
            <a:avLst/>
          </a:prstGeom>
        </p:spPr>
        <p:txBody>
          <a:bodyPr/>
          <a:lstStyle/>
          <a:p>
            <a:r>
              <a:rPr lang="en-US"/>
              <a:t>Surveillance Model Pre-flight</a:t>
            </a:r>
          </a:p>
        </p:txBody>
      </p:sp>
      <p:sp>
        <p:nvSpPr>
          <p:cNvPr id="4" name="Slide Number Placeholder 3">
            <a:extLst>
              <a:ext uri="{FF2B5EF4-FFF2-40B4-BE49-F238E27FC236}">
                <a16:creationId xmlns:a16="http://schemas.microsoft.com/office/drawing/2014/main" id="{7C557E9D-976F-EE50-AEE4-67DB925FEB41}"/>
              </a:ext>
            </a:extLst>
          </p:cNvPr>
          <p:cNvSpPr>
            <a:spLocks noGrp="1"/>
          </p:cNvSpPr>
          <p:nvPr>
            <p:ph type="sldNum" sz="quarter" idx="4"/>
          </p:nvPr>
        </p:nvSpPr>
        <p:spPr/>
        <p:txBody>
          <a:bodyPr/>
          <a:lstStyle/>
          <a:p>
            <a:fld id="{15F2118D-A24B-4968-9CCE-0FD4EFBE3DE8}" type="slidenum">
              <a:rPr lang="en-US" smtClean="0"/>
              <a:pPr/>
              <a:t>28</a:t>
            </a:fld>
            <a:endParaRPr lang="en-US"/>
          </a:p>
        </p:txBody>
      </p:sp>
      <p:sp>
        <p:nvSpPr>
          <p:cNvPr id="5" name="Date Placeholder 4">
            <a:extLst>
              <a:ext uri="{FF2B5EF4-FFF2-40B4-BE49-F238E27FC236}">
                <a16:creationId xmlns:a16="http://schemas.microsoft.com/office/drawing/2014/main" id="{5DA242F2-3912-F5E9-68AE-460010C3E9DC}"/>
              </a:ext>
            </a:extLst>
          </p:cNvPr>
          <p:cNvSpPr>
            <a:spLocks noGrp="1"/>
          </p:cNvSpPr>
          <p:nvPr>
            <p:ph type="dt" sz="half" idx="2"/>
          </p:nvPr>
        </p:nvSpPr>
        <p:spPr/>
        <p:txBody>
          <a:bodyPr/>
          <a:lstStyle/>
          <a:p>
            <a:r>
              <a:rPr lang="en-US"/>
              <a:t>06/02/26</a:t>
            </a:r>
          </a:p>
        </p:txBody>
      </p:sp>
      <p:sp>
        <p:nvSpPr>
          <p:cNvPr id="6" name="Content Placeholder 2">
            <a:extLst>
              <a:ext uri="{FF2B5EF4-FFF2-40B4-BE49-F238E27FC236}">
                <a16:creationId xmlns:a16="http://schemas.microsoft.com/office/drawing/2014/main" id="{B0D69BC9-5092-4D5B-BC3E-5E585931A3B7}"/>
              </a:ext>
            </a:extLst>
          </p:cNvPr>
          <p:cNvSpPr txBox="1">
            <a:spLocks/>
          </p:cNvSpPr>
          <p:nvPr/>
        </p:nvSpPr>
        <p:spPr>
          <a:xfrm>
            <a:off x="304509" y="1060141"/>
            <a:ext cx="10507801" cy="667728"/>
          </a:xfrm>
          <a:prstGeom prst="rect">
            <a:avLst/>
          </a:prstGeom>
        </p:spPr>
        <p:txBody>
          <a:bodyPr vert="horz" lIns="91440" tIns="45720" rIns="91440" bIns="45720" rtlCol="0">
            <a:normAutofit/>
          </a:bodyPr>
          <a:lst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71526" indent="-28574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200121" marR="0" indent="-28574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Monitoring touch labor, config control, details of design, correct documentation</a:t>
            </a:r>
          </a:p>
          <a:p>
            <a:endParaRPr lang="en-US"/>
          </a:p>
        </p:txBody>
      </p:sp>
      <p:sp>
        <p:nvSpPr>
          <p:cNvPr id="12" name="TextBox 11">
            <a:extLst>
              <a:ext uri="{FF2B5EF4-FFF2-40B4-BE49-F238E27FC236}">
                <a16:creationId xmlns:a16="http://schemas.microsoft.com/office/drawing/2014/main" id="{F2452F08-094A-E106-BC5E-06306D2C39D2}"/>
              </a:ext>
            </a:extLst>
          </p:cNvPr>
          <p:cNvSpPr txBox="1"/>
          <p:nvPr/>
        </p:nvSpPr>
        <p:spPr>
          <a:xfrm>
            <a:off x="618520" y="3957664"/>
            <a:ext cx="1966971" cy="276999"/>
          </a:xfrm>
          <a:prstGeom prst="rect">
            <a:avLst/>
          </a:prstGeom>
          <a:noFill/>
        </p:spPr>
        <p:txBody>
          <a:bodyPr wrap="square" rtlCol="0">
            <a:spAutoFit/>
          </a:bodyPr>
          <a:lstStyle/>
          <a:p>
            <a:pPr algn="ctr"/>
            <a:endParaRPr lang="en-US" sz="1200"/>
          </a:p>
        </p:txBody>
      </p:sp>
      <p:sp>
        <p:nvSpPr>
          <p:cNvPr id="16" name="TextBox 15">
            <a:extLst>
              <a:ext uri="{FF2B5EF4-FFF2-40B4-BE49-F238E27FC236}">
                <a16:creationId xmlns:a16="http://schemas.microsoft.com/office/drawing/2014/main" id="{E94D4E6B-3073-F303-BC27-C61E2BB62741}"/>
              </a:ext>
            </a:extLst>
          </p:cNvPr>
          <p:cNvSpPr txBox="1"/>
          <p:nvPr/>
        </p:nvSpPr>
        <p:spPr>
          <a:xfrm>
            <a:off x="3602735" y="5972134"/>
            <a:ext cx="3425521" cy="575663"/>
          </a:xfrm>
          <a:prstGeom prst="rect">
            <a:avLst/>
          </a:prstGeom>
          <a:solidFill>
            <a:schemeClr val="accent1"/>
          </a:solidFill>
          <a:ln w="38100">
            <a:noFill/>
          </a:ln>
        </p:spPr>
        <p:txBody>
          <a:bodyPr wrap="square" rtlCol="0" anchor="ctr">
            <a:noAutofit/>
          </a:bodyPr>
          <a:lstStyle/>
          <a:p>
            <a:pPr algn="ctr"/>
            <a:r>
              <a:rPr lang="en-US" dirty="0">
                <a:solidFill>
                  <a:schemeClr val="bg1"/>
                </a:solidFill>
              </a:rPr>
              <a:t>Surveillance in touch labor, results in a measurable reduction in risk</a:t>
            </a:r>
          </a:p>
        </p:txBody>
      </p:sp>
      <p:grpSp>
        <p:nvGrpSpPr>
          <p:cNvPr id="29" name="Group 28">
            <a:extLst>
              <a:ext uri="{FF2B5EF4-FFF2-40B4-BE49-F238E27FC236}">
                <a16:creationId xmlns:a16="http://schemas.microsoft.com/office/drawing/2014/main" id="{246924A3-326D-9230-3A4B-9F87EA681DC7}"/>
              </a:ext>
            </a:extLst>
          </p:cNvPr>
          <p:cNvGrpSpPr/>
          <p:nvPr/>
        </p:nvGrpSpPr>
        <p:grpSpPr>
          <a:xfrm>
            <a:off x="9598403" y="5608246"/>
            <a:ext cx="2386900" cy="867304"/>
            <a:chOff x="9598403" y="4397080"/>
            <a:chExt cx="2386900" cy="867304"/>
          </a:xfrm>
        </p:grpSpPr>
        <p:sp>
          <p:nvSpPr>
            <p:cNvPr id="19" name="Rectangle: Rounded Corners 18">
              <a:extLst>
                <a:ext uri="{FF2B5EF4-FFF2-40B4-BE49-F238E27FC236}">
                  <a16:creationId xmlns:a16="http://schemas.microsoft.com/office/drawing/2014/main" id="{DE142FBA-1CE0-AC0A-B526-DB3515B0248C}"/>
                </a:ext>
              </a:extLst>
            </p:cNvPr>
            <p:cNvSpPr/>
            <p:nvPr/>
          </p:nvSpPr>
          <p:spPr>
            <a:xfrm>
              <a:off x="9836232" y="4397080"/>
              <a:ext cx="1952157" cy="867304"/>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2800"/>
            </a:p>
          </p:txBody>
        </p:sp>
        <p:sp>
          <p:nvSpPr>
            <p:cNvPr id="20" name="Rectangle 19">
              <a:extLst>
                <a:ext uri="{FF2B5EF4-FFF2-40B4-BE49-F238E27FC236}">
                  <a16:creationId xmlns:a16="http://schemas.microsoft.com/office/drawing/2014/main" id="{6770CE3D-DA9A-1876-1000-2B7B02D08BFA}"/>
                </a:ext>
              </a:extLst>
            </p:cNvPr>
            <p:cNvSpPr/>
            <p:nvPr/>
          </p:nvSpPr>
          <p:spPr>
            <a:xfrm>
              <a:off x="9598403" y="4573902"/>
              <a:ext cx="2386900" cy="513042"/>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a:ln w="12700" cmpd="sng">
                    <a:solidFill>
                      <a:schemeClr val="accent4"/>
                    </a:solidFill>
                    <a:prstDash val="solid"/>
                  </a:ln>
                  <a:solidFill>
                    <a:srgbClr val="FFFF00"/>
                  </a:solidFill>
                </a:rPr>
                <a:t>Gerstenmeir’s</a:t>
              </a:r>
              <a:r>
                <a:rPr lang="en-US" sz="1600" b="1">
                  <a:ln w="12700" cmpd="sng">
                    <a:solidFill>
                      <a:schemeClr val="accent4"/>
                    </a:solidFill>
                    <a:prstDash val="solid"/>
                  </a:ln>
                  <a:solidFill>
                    <a:srgbClr val="FFFF00"/>
                  </a:solidFill>
                </a:rPr>
                <a:t> </a:t>
              </a:r>
            </a:p>
            <a:p>
              <a:pPr algn="ctr"/>
              <a:r>
                <a:rPr lang="en-US" sz="2000" b="1">
                  <a:ln w="12700" cmpd="sng">
                    <a:solidFill>
                      <a:schemeClr val="accent4"/>
                    </a:solidFill>
                    <a:prstDash val="solid"/>
                  </a:ln>
                  <a:solidFill>
                    <a:srgbClr val="FFFF00"/>
                  </a:solidFill>
                </a:rPr>
                <a:t>“Stay Hungry” </a:t>
              </a:r>
            </a:p>
            <a:p>
              <a:pPr algn="ctr"/>
              <a:r>
                <a:rPr lang="en-US" sz="1600">
                  <a:ln w="12700" cmpd="sng">
                    <a:solidFill>
                      <a:schemeClr val="accent4"/>
                    </a:solidFill>
                    <a:prstDash val="solid"/>
                  </a:ln>
                  <a:solidFill>
                    <a:srgbClr val="FFFF00"/>
                  </a:solidFill>
                </a:rPr>
                <a:t>Concept</a:t>
              </a:r>
            </a:p>
          </p:txBody>
        </p:sp>
      </p:grpSp>
      <p:sp>
        <p:nvSpPr>
          <p:cNvPr id="21" name="TextBox 20">
            <a:extLst>
              <a:ext uri="{FF2B5EF4-FFF2-40B4-BE49-F238E27FC236}">
                <a16:creationId xmlns:a16="http://schemas.microsoft.com/office/drawing/2014/main" id="{ECDBF344-163A-D311-50BE-BF6E085F9B8E}"/>
              </a:ext>
            </a:extLst>
          </p:cNvPr>
          <p:cNvSpPr txBox="1"/>
          <p:nvPr/>
        </p:nvSpPr>
        <p:spPr>
          <a:xfrm>
            <a:off x="9406521" y="1466338"/>
            <a:ext cx="2658237" cy="1384995"/>
          </a:xfrm>
          <a:prstGeom prst="rect">
            <a:avLst/>
          </a:prstGeom>
          <a:solidFill>
            <a:schemeClr val="accent6">
              <a:lumMod val="20000"/>
              <a:lumOff val="80000"/>
            </a:schemeClr>
          </a:solidFill>
          <a:ln>
            <a:solidFill>
              <a:schemeClr val="tx1"/>
            </a:solidFill>
          </a:ln>
        </p:spPr>
        <p:txBody>
          <a:bodyPr wrap="square" rtlCol="0" anchor="t">
            <a:spAutoFit/>
          </a:bodyPr>
          <a:lstStyle/>
          <a:p>
            <a:r>
              <a:rPr lang="en-US" sz="1400" b="1"/>
              <a:t>Pre-flight model has been documented in a public facing effort as the government standard in surveillance: </a:t>
            </a:r>
            <a:endParaRPr lang="en-US" sz="1400" b="1">
              <a:cs typeface="Calibri"/>
            </a:endParaRPr>
          </a:p>
          <a:p>
            <a:pPr marL="171450" indent="-171450">
              <a:buFont typeface="Arial" panose="020B0604020202020204" pitchFamily="34" charset="0"/>
              <a:buChar char="•"/>
            </a:pPr>
            <a:r>
              <a:rPr lang="en-US" sz="1400">
                <a:solidFill>
                  <a:schemeClr val="accent5"/>
                </a:solidFill>
                <a:hlinkClick r:id="rId2">
                  <a:extLst>
                    <a:ext uri="{A12FA001-AC4F-418D-AE19-62706E023703}">
                      <ahyp:hlinkClr xmlns:ahyp="http://schemas.microsoft.com/office/drawing/2018/hyperlinkcolor" val="tx"/>
                    </a:ext>
                  </a:extLst>
                </a:hlinkClick>
              </a:rPr>
              <a:t>AIAA 2022 Paper, Morris </a:t>
            </a:r>
            <a:r>
              <a:rPr lang="en-US" sz="1400">
                <a:solidFill>
                  <a:schemeClr val="accent5"/>
                </a:solidFill>
                <a:cs typeface="Calibri"/>
                <a:hlinkClick r:id="rId2">
                  <a:extLst>
                    <a:ext uri="{A12FA001-AC4F-418D-AE19-62706E023703}">
                      <ahyp:hlinkClr xmlns:ahyp="http://schemas.microsoft.com/office/drawing/2018/hyperlinkcolor" val="tx"/>
                    </a:ext>
                  </a:extLst>
                </a:hlinkClick>
              </a:rPr>
              <a:t>et al</a:t>
            </a:r>
            <a:endParaRPr lang="en-US" sz="1400">
              <a:solidFill>
                <a:schemeClr val="accent5"/>
              </a:solidFill>
              <a:cs typeface="Calibri"/>
            </a:endParaRPr>
          </a:p>
          <a:p>
            <a:pPr marL="171450" indent="-171450">
              <a:buFont typeface="Arial" panose="020B0604020202020204" pitchFamily="34" charset="0"/>
              <a:buChar char="•"/>
            </a:pPr>
            <a:r>
              <a:rPr lang="en-US" sz="1400"/>
              <a:t>IPPW 2023 Paper,  Morris </a:t>
            </a:r>
            <a:r>
              <a:rPr lang="en-US" sz="1400">
                <a:cs typeface="Calibri"/>
              </a:rPr>
              <a:t>et al</a:t>
            </a:r>
          </a:p>
        </p:txBody>
      </p:sp>
      <p:pic>
        <p:nvPicPr>
          <p:cNvPr id="2" name="Picture 1">
            <a:extLst>
              <a:ext uri="{FF2B5EF4-FFF2-40B4-BE49-F238E27FC236}">
                <a16:creationId xmlns:a16="http://schemas.microsoft.com/office/drawing/2014/main" id="{D383AA75-7BAF-B243-6F54-24862D72F152}"/>
              </a:ext>
            </a:extLst>
          </p:cNvPr>
          <p:cNvPicPr>
            <a:picLocks noChangeAspect="1"/>
          </p:cNvPicPr>
          <p:nvPr/>
        </p:nvPicPr>
        <p:blipFill>
          <a:blip r:embed="rId3"/>
          <a:srcRect l="34312" t="36869" r="16100" b="36030"/>
          <a:stretch/>
        </p:blipFill>
        <p:spPr>
          <a:xfrm>
            <a:off x="972379" y="6317394"/>
            <a:ext cx="1641515" cy="504635"/>
          </a:xfrm>
          <a:prstGeom prst="rect">
            <a:avLst/>
          </a:prstGeom>
        </p:spPr>
      </p:pic>
      <p:sp>
        <p:nvSpPr>
          <p:cNvPr id="22" name="Rectangle 21">
            <a:extLst>
              <a:ext uri="{FF2B5EF4-FFF2-40B4-BE49-F238E27FC236}">
                <a16:creationId xmlns:a16="http://schemas.microsoft.com/office/drawing/2014/main" id="{A4E82421-91C4-05E5-60D2-820AE8864E7A}"/>
              </a:ext>
            </a:extLst>
          </p:cNvPr>
          <p:cNvSpPr/>
          <p:nvPr/>
        </p:nvSpPr>
        <p:spPr>
          <a:xfrm>
            <a:off x="2093073"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Table 27">
            <a:extLst>
              <a:ext uri="{FF2B5EF4-FFF2-40B4-BE49-F238E27FC236}">
                <a16:creationId xmlns:a16="http://schemas.microsoft.com/office/drawing/2014/main" id="{9B34F54E-74E5-A03A-F3A4-E874F5238831}"/>
              </a:ext>
            </a:extLst>
          </p:cNvPr>
          <p:cNvGraphicFramePr>
            <a:graphicFrameLocks noGrp="1"/>
          </p:cNvGraphicFramePr>
          <p:nvPr>
            <p:extLst>
              <p:ext uri="{D42A27DB-BD31-4B8C-83A1-F6EECF244321}">
                <p14:modId xmlns:p14="http://schemas.microsoft.com/office/powerpoint/2010/main" val="3163158699"/>
              </p:ext>
            </p:extLst>
          </p:nvPr>
        </p:nvGraphicFramePr>
        <p:xfrm>
          <a:off x="304509" y="1716441"/>
          <a:ext cx="8361846" cy="3911600"/>
        </p:xfrm>
        <a:graphic>
          <a:graphicData uri="http://schemas.openxmlformats.org/drawingml/2006/table">
            <a:tbl>
              <a:tblPr firstRow="1" bandRow="1">
                <a:tableStyleId>{5C22544A-7EE6-4342-B048-85BDC9FD1C3A}</a:tableStyleId>
              </a:tblPr>
              <a:tblGrid>
                <a:gridCol w="4180923">
                  <a:extLst>
                    <a:ext uri="{9D8B030D-6E8A-4147-A177-3AD203B41FA5}">
                      <a16:colId xmlns:a16="http://schemas.microsoft.com/office/drawing/2014/main" val="3036084205"/>
                    </a:ext>
                  </a:extLst>
                </a:gridCol>
                <a:gridCol w="4180923">
                  <a:extLst>
                    <a:ext uri="{9D8B030D-6E8A-4147-A177-3AD203B41FA5}">
                      <a16:colId xmlns:a16="http://schemas.microsoft.com/office/drawing/2014/main" val="3868207643"/>
                    </a:ext>
                  </a:extLst>
                </a:gridCol>
              </a:tblGrid>
              <a:tr h="370840">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2200" b="1" u="none" dirty="0"/>
                        <a:t>Thorough Systems Configuration Understanding Through Surveillance</a:t>
                      </a:r>
                    </a:p>
                  </a:txBody>
                  <a:tcPr/>
                </a:tc>
                <a:tc hMerge="1">
                  <a:txBody>
                    <a:bodyPr/>
                    <a:lstStyle/>
                    <a:p>
                      <a:endParaRPr lang="en-US">
                        <a:latin typeface="+mn-lt"/>
                      </a:endParaRPr>
                    </a:p>
                  </a:txBody>
                  <a:tcPr/>
                </a:tc>
                <a:extLst>
                  <a:ext uri="{0D108BD9-81ED-4DB2-BD59-A6C34878D82A}">
                    <a16:rowId xmlns:a16="http://schemas.microsoft.com/office/drawing/2014/main" val="45282573"/>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PACKING</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SPACECRAFT INSTALLATION</a:t>
                      </a:r>
                    </a:p>
                  </a:txBody>
                  <a:tcPr/>
                </a:tc>
                <a:extLst>
                  <a:ext uri="{0D108BD9-81ED-4DB2-BD59-A6C34878D82A}">
                    <a16:rowId xmlns:a16="http://schemas.microsoft.com/office/drawing/2014/main" val="4139636148"/>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1" dirty="0">
                          <a:solidFill>
                            <a:srgbClr val="4473DC"/>
                          </a:solidFill>
                          <a:latin typeface="+mn-lt"/>
                        </a:rPr>
                        <a:t>Eyewitness Observation </a:t>
                      </a:r>
                      <a:br>
                        <a:rPr lang="en-US" sz="1800" b="1" dirty="0">
                          <a:solidFill>
                            <a:srgbClr val="4473DC"/>
                          </a:solidFill>
                          <a:latin typeface="+mn-lt"/>
                        </a:rPr>
                      </a:br>
                      <a:r>
                        <a:rPr lang="en-US" sz="1800" b="1" dirty="0">
                          <a:solidFill>
                            <a:srgbClr val="4473DC"/>
                          </a:solidFill>
                          <a:latin typeface="+mn-lt"/>
                        </a:rPr>
                        <a:t>Parachute Packing</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1" dirty="0">
                          <a:solidFill>
                            <a:srgbClr val="4473DC"/>
                          </a:solidFill>
                          <a:latin typeface="+mn-lt"/>
                        </a:rPr>
                        <a:t>Eyewitness Observation of </a:t>
                      </a:r>
                      <a:br>
                        <a:rPr lang="en-US" sz="1800" b="1" dirty="0">
                          <a:solidFill>
                            <a:srgbClr val="4473DC"/>
                          </a:solidFill>
                          <a:latin typeface="+mn-lt"/>
                        </a:rPr>
                      </a:br>
                      <a:r>
                        <a:rPr lang="en-US" sz="1800" b="1" dirty="0">
                          <a:solidFill>
                            <a:srgbClr val="4473DC"/>
                          </a:solidFill>
                          <a:latin typeface="+mn-lt"/>
                        </a:rPr>
                        <a:t>Spacecraft Installation</a:t>
                      </a:r>
                    </a:p>
                  </a:txBody>
                  <a:tcPr/>
                </a:tc>
                <a:extLst>
                  <a:ext uri="{0D108BD9-81ED-4DB2-BD59-A6C34878D82A}">
                    <a16:rowId xmlns:a16="http://schemas.microsoft.com/office/drawing/2014/main" val="1677607083"/>
                  </a:ext>
                </a:extLst>
              </a:tr>
              <a:tr h="370840">
                <a:tc>
                  <a:txBody>
                    <a:bodyPr/>
                    <a:lstStyle/>
                    <a:p>
                      <a:pPr marL="285750" lvl="0" indent="-285750">
                        <a:buFont typeface="Arial" panose="020B0604020202020204" pitchFamily="34" charset="0"/>
                        <a:buChar char="•"/>
                      </a:pPr>
                      <a:r>
                        <a:rPr lang="en-US" sz="1400">
                          <a:latin typeface="+mn-lt"/>
                        </a:rPr>
                        <a:t>Look for approved methodology and procedure adherence</a:t>
                      </a:r>
                    </a:p>
                    <a:p>
                      <a:pPr marL="285750" lvl="0" indent="-285750">
                        <a:buFont typeface="Arial" panose="020B0604020202020204" pitchFamily="34" charset="0"/>
                        <a:buChar char="•"/>
                      </a:pPr>
                      <a:r>
                        <a:rPr lang="en-US" sz="1400">
                          <a:latin typeface="+mn-lt"/>
                        </a:rPr>
                        <a:t>Can reveal IFAs or process errors</a:t>
                      </a:r>
                    </a:p>
                    <a:p>
                      <a:pPr marL="285750" lvl="0" indent="-285750">
                        <a:buFont typeface="Arial" panose="020B0604020202020204" pitchFamily="34" charset="0"/>
                        <a:buChar char="•"/>
                      </a:pPr>
                      <a:r>
                        <a:rPr lang="en-US" sz="1400">
                          <a:latin typeface="+mn-lt"/>
                        </a:rPr>
                        <a:t>Prevents late </a:t>
                      </a:r>
                      <a:r>
                        <a:rPr lang="en-US" sz="1400">
                          <a:latin typeface="+mn-lt"/>
                          <a:cs typeface="Helvetica" panose="020B0604020202020204" pitchFamily="34" charset="0"/>
                        </a:rPr>
                        <a:t>findings</a:t>
                      </a:r>
                      <a:r>
                        <a:rPr lang="en-US" sz="1400">
                          <a:latin typeface="+mn-lt"/>
                        </a:rPr>
                        <a:t> and unknown risks</a:t>
                      </a:r>
                    </a:p>
                  </a:txBody>
                  <a:tcPr/>
                </a:tc>
                <a:tc>
                  <a:txBody>
                    <a:bodyPr/>
                    <a:lstStyle/>
                    <a:p>
                      <a:pPr marL="285750" lvl="0" indent="-285750">
                        <a:buFont typeface="Arial" panose="020B0604020202020204" pitchFamily="34" charset="0"/>
                        <a:buChar char="•"/>
                      </a:pPr>
                      <a:r>
                        <a:rPr lang="en-US" sz="1400">
                          <a:latin typeface="+mn-lt"/>
                        </a:rPr>
                        <a:t>Verify consistency of labor and procedural adherence</a:t>
                      </a:r>
                    </a:p>
                    <a:p>
                      <a:pPr marL="285750" lvl="0" indent="-285750">
                        <a:buFont typeface="Arial" panose="020B0604020202020204" pitchFamily="34" charset="0"/>
                        <a:buChar char="•"/>
                      </a:pPr>
                      <a:r>
                        <a:rPr lang="en-US" sz="1400">
                          <a:latin typeface="+mn-lt"/>
                        </a:rPr>
                        <a:t>Look for hardware condition, e.g., proper configuration, FOD, sharp edges, bent D-rings </a:t>
                      </a:r>
                    </a:p>
                    <a:p>
                      <a:pPr marL="285750" lvl="0" indent="-285750">
                        <a:buFont typeface="Arial" panose="020B0604020202020204" pitchFamily="34" charset="0"/>
                        <a:buChar char="•"/>
                      </a:pPr>
                      <a:r>
                        <a:rPr lang="en-US" sz="1400">
                          <a:latin typeface="+mn-lt"/>
                        </a:rPr>
                        <a:t>Prevents installation errors </a:t>
                      </a:r>
                    </a:p>
                  </a:txBody>
                  <a:tcPr/>
                </a:tc>
                <a:extLst>
                  <a:ext uri="{0D108BD9-81ED-4DB2-BD59-A6C34878D82A}">
                    <a16:rowId xmlns:a16="http://schemas.microsoft.com/office/drawing/2014/main" val="890446089"/>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1">
                          <a:solidFill>
                            <a:srgbClr val="4473DC"/>
                          </a:solidFill>
                          <a:latin typeface="+mn-lt"/>
                        </a:rPr>
                        <a:t>Documentation Review</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b="1">
                          <a:solidFill>
                            <a:srgbClr val="4473DC"/>
                          </a:solidFill>
                          <a:latin typeface="+mn-lt"/>
                        </a:rPr>
                        <a:t>Documentation Review</a:t>
                      </a:r>
                    </a:p>
                  </a:txBody>
                  <a:tcPr/>
                </a:tc>
                <a:extLst>
                  <a:ext uri="{0D108BD9-81ED-4DB2-BD59-A6C34878D82A}">
                    <a16:rowId xmlns:a16="http://schemas.microsoft.com/office/drawing/2014/main" val="3186581399"/>
                  </a:ext>
                </a:extLst>
              </a:tr>
              <a:tr h="370840">
                <a:tc>
                  <a:txBody>
                    <a:bodyPr/>
                    <a:lstStyle/>
                    <a:p>
                      <a:pPr marL="285750" lvl="0" indent="-285750">
                        <a:buFont typeface="Arial" panose="020B0604020202020204" pitchFamily="34" charset="0"/>
                        <a:buChar char="•"/>
                      </a:pPr>
                      <a:r>
                        <a:rPr lang="en-US" sz="1400" dirty="0">
                          <a:latin typeface="+mn-lt"/>
                        </a:rPr>
                        <a:t>Review of manufacturing documentation, packing procedures, and installation procedures</a:t>
                      </a:r>
                    </a:p>
                    <a:p>
                      <a:pPr marL="285750" lvl="0" indent="-285750">
                        <a:buFont typeface="Arial" panose="020B0604020202020204" pitchFamily="34" charset="0"/>
                        <a:buChar char="•"/>
                      </a:pPr>
                      <a:r>
                        <a:rPr lang="en-US" sz="1400" dirty="0">
                          <a:latin typeface="+mn-lt"/>
                        </a:rPr>
                        <a:t>X-ray review – FOD, bent cutters, bent d-rings and other metallic parts</a:t>
                      </a:r>
                      <a:endParaRPr lang="en-US" sz="1400" b="1" dirty="0">
                        <a:solidFill>
                          <a:srgbClr val="4473DC"/>
                        </a:solidFill>
                        <a:latin typeface="+mn-lt"/>
                      </a:endParaRPr>
                    </a:p>
                  </a:txBody>
                  <a:tcPr/>
                </a:tc>
                <a:tc>
                  <a:txBody>
                    <a:bodyPr/>
                    <a:lstStyle/>
                    <a:p>
                      <a:pPr marL="285750" lvl="0" indent="-285750">
                        <a:buFont typeface="Arial" panose="020B0604020202020204" pitchFamily="34" charset="0"/>
                        <a:buChar char="•"/>
                      </a:pPr>
                      <a:r>
                        <a:rPr lang="en-US" sz="1400" dirty="0">
                          <a:latin typeface="+mn-lt"/>
                        </a:rPr>
                        <a:t>Review of manufacturing documentation, packing procedures, and installation procedures</a:t>
                      </a:r>
                    </a:p>
                    <a:p>
                      <a:pPr marL="285750" lvl="0" indent="-285750">
                        <a:buFont typeface="Arial" panose="020B0604020202020204" pitchFamily="34" charset="0"/>
                        <a:buChar char="•"/>
                      </a:pPr>
                      <a:r>
                        <a:rPr lang="en-US" sz="1400" dirty="0">
                          <a:latin typeface="+mn-lt"/>
                        </a:rPr>
                        <a:t>X-ray review – FOD, bent cutters, bent d-rings and other metallic parts</a:t>
                      </a:r>
                    </a:p>
                  </a:txBody>
                  <a:tcPr/>
                </a:tc>
                <a:extLst>
                  <a:ext uri="{0D108BD9-81ED-4DB2-BD59-A6C34878D82A}">
                    <a16:rowId xmlns:a16="http://schemas.microsoft.com/office/drawing/2014/main" val="1816257564"/>
                  </a:ext>
                </a:extLst>
              </a:tr>
            </a:tbl>
          </a:graphicData>
        </a:graphic>
      </p:graphicFrame>
      <p:pic>
        <p:nvPicPr>
          <p:cNvPr id="7" name="Picture 2">
            <a:extLst>
              <a:ext uri="{FF2B5EF4-FFF2-40B4-BE49-F238E27FC236}">
                <a16:creationId xmlns:a16="http://schemas.microsoft.com/office/drawing/2014/main" id="{B4B3FB03-BF31-AE99-F571-D24FDEBC02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855" t="36290" r="21557" b="29489"/>
          <a:stretch>
            <a:fillRect/>
          </a:stretch>
        </p:blipFill>
        <p:spPr bwMode="auto">
          <a:xfrm>
            <a:off x="9541479" y="3067917"/>
            <a:ext cx="2443824" cy="229064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B37DF4A-BA9A-7B8C-740B-8D90241F98FF}"/>
              </a:ext>
            </a:extLst>
          </p:cNvPr>
          <p:cNvSpPr txBox="1"/>
          <p:nvPr/>
        </p:nvSpPr>
        <p:spPr>
          <a:xfrm>
            <a:off x="10012298" y="5313976"/>
            <a:ext cx="1644099" cy="230832"/>
          </a:xfrm>
          <a:prstGeom prst="rect">
            <a:avLst/>
          </a:prstGeom>
          <a:noFill/>
        </p:spPr>
        <p:txBody>
          <a:bodyPr wrap="square" rtlCol="0">
            <a:spAutoFit/>
          </a:bodyPr>
          <a:lstStyle/>
          <a:p>
            <a:pPr algn="ctr"/>
            <a:r>
              <a:rPr lang="en-US" sz="900" i="1" dirty="0"/>
              <a:t>Image credit: NASA.</a:t>
            </a:r>
            <a:endParaRPr lang="en-US" sz="900" dirty="0"/>
          </a:p>
        </p:txBody>
      </p:sp>
    </p:spTree>
    <p:extLst>
      <p:ext uri="{BB962C8B-B14F-4D97-AF65-F5344CB8AC3E}">
        <p14:creationId xmlns:p14="http://schemas.microsoft.com/office/powerpoint/2010/main" val="2538068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90" descr="Shape, circle&#10;&#10;AI-generated content may be incorrect.">
            <a:extLst>
              <a:ext uri="{FF2B5EF4-FFF2-40B4-BE49-F238E27FC236}">
                <a16:creationId xmlns:a16="http://schemas.microsoft.com/office/drawing/2014/main" id="{26F8CBAF-C949-089C-82B2-2DB68500EB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7611" y="4034323"/>
            <a:ext cx="948792" cy="480410"/>
          </a:xfrm>
          <a:prstGeom prst="rect">
            <a:avLst/>
          </a:prstGeom>
        </p:spPr>
      </p:pic>
      <p:pic>
        <p:nvPicPr>
          <p:cNvPr id="89" name="Picture 88" descr="A picture containing white&#10;&#10;AI-generated content may be incorrect.">
            <a:extLst>
              <a:ext uri="{FF2B5EF4-FFF2-40B4-BE49-F238E27FC236}">
                <a16:creationId xmlns:a16="http://schemas.microsoft.com/office/drawing/2014/main" id="{F9187E3C-BEEB-0D4D-1292-CAA02B8B89B5}"/>
              </a:ext>
            </a:extLst>
          </p:cNvPr>
          <p:cNvPicPr>
            <a:picLocks noChangeAspect="1"/>
          </p:cNvPicPr>
          <p:nvPr/>
        </p:nvPicPr>
        <p:blipFill>
          <a:blip r:embed="rId3" cstate="print">
            <a:grayscl/>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8048" t="8201" r="11489" b="34224"/>
          <a:stretch>
            <a:fillRect/>
          </a:stretch>
        </p:blipFill>
        <p:spPr>
          <a:xfrm flipH="1">
            <a:off x="9903035" y="997454"/>
            <a:ext cx="648079" cy="619910"/>
          </a:xfrm>
          <a:prstGeom prst="rect">
            <a:avLst/>
          </a:prstGeom>
        </p:spPr>
      </p:pic>
      <p:pic>
        <p:nvPicPr>
          <p:cNvPr id="73" name="Picture 72" descr="A picture containing white&#10;&#10;AI-generated content may be incorrect.">
            <a:extLst>
              <a:ext uri="{FF2B5EF4-FFF2-40B4-BE49-F238E27FC236}">
                <a16:creationId xmlns:a16="http://schemas.microsoft.com/office/drawing/2014/main" id="{DEC3C1BE-7D33-28F1-3318-E78EE31D30CB}"/>
              </a:ext>
            </a:extLst>
          </p:cNvPr>
          <p:cNvPicPr>
            <a:picLocks noChangeAspect="1"/>
          </p:cNvPicPr>
          <p:nvPr/>
        </p:nvPicPr>
        <p:blipFill>
          <a:blip r:embed="rId5" cstate="print">
            <a:grayscl/>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18048" t="8201" r="11489" b="34224"/>
          <a:stretch>
            <a:fillRect/>
          </a:stretch>
        </p:blipFill>
        <p:spPr>
          <a:xfrm>
            <a:off x="5217090" y="4038802"/>
            <a:ext cx="758696" cy="619910"/>
          </a:xfrm>
          <a:prstGeom prst="rect">
            <a:avLst/>
          </a:prstGeom>
        </p:spPr>
      </p:pic>
      <p:pic>
        <p:nvPicPr>
          <p:cNvPr id="72" name="Picture 71" descr="A picture containing white&#10;&#10;AI-generated content may be incorrect.">
            <a:extLst>
              <a:ext uri="{FF2B5EF4-FFF2-40B4-BE49-F238E27FC236}">
                <a16:creationId xmlns:a16="http://schemas.microsoft.com/office/drawing/2014/main" id="{E5EB9B0E-42E3-63BA-D6AD-83E9178803E1}"/>
              </a:ext>
            </a:extLst>
          </p:cNvPr>
          <p:cNvPicPr>
            <a:picLocks noChangeAspect="1"/>
          </p:cNvPicPr>
          <p:nvPr/>
        </p:nvPicPr>
        <p:blipFill>
          <a:blip r:embed="rId5" cstate="print">
            <a:grayscl/>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18048" t="8201" r="11489" b="34224"/>
          <a:stretch>
            <a:fillRect/>
          </a:stretch>
        </p:blipFill>
        <p:spPr>
          <a:xfrm>
            <a:off x="2922764" y="1035080"/>
            <a:ext cx="758696" cy="619910"/>
          </a:xfrm>
          <a:prstGeom prst="rect">
            <a:avLst/>
          </a:prstGeom>
        </p:spPr>
      </p:pic>
      <p:pic>
        <p:nvPicPr>
          <p:cNvPr id="61" name="Picture 60" descr="Icon&#10;&#10;AI-generated content may be incorrect.">
            <a:extLst>
              <a:ext uri="{FF2B5EF4-FFF2-40B4-BE49-F238E27FC236}">
                <a16:creationId xmlns:a16="http://schemas.microsoft.com/office/drawing/2014/main" id="{5E1F5990-1895-8E07-1059-90D92CEEC29F}"/>
              </a:ext>
            </a:extLst>
          </p:cNvPr>
          <p:cNvPicPr>
            <a:picLocks noChangeAspect="1"/>
          </p:cNvPicPr>
          <p:nvPr/>
        </p:nvPicPr>
        <p:blipFill>
          <a:blip r:embed="rId7" cstate="print">
            <a:biLevel thresh="75000"/>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l="33257" t="23738" r="27806" b="22059"/>
          <a:stretch>
            <a:fillRect/>
          </a:stretch>
        </p:blipFill>
        <p:spPr>
          <a:xfrm>
            <a:off x="8470373" y="1430455"/>
            <a:ext cx="511420" cy="703480"/>
          </a:xfrm>
          <a:prstGeom prst="rect">
            <a:avLst/>
          </a:prstGeom>
        </p:spPr>
      </p:pic>
      <p:pic>
        <p:nvPicPr>
          <p:cNvPr id="60" name="Picture 59" descr="Icon&#10;&#10;AI-generated content may be incorrect.">
            <a:extLst>
              <a:ext uri="{FF2B5EF4-FFF2-40B4-BE49-F238E27FC236}">
                <a16:creationId xmlns:a16="http://schemas.microsoft.com/office/drawing/2014/main" id="{EA98642D-13FA-0119-E5F4-163D858F9F94}"/>
              </a:ext>
            </a:extLst>
          </p:cNvPr>
          <p:cNvPicPr>
            <a:picLocks noChangeAspect="1"/>
          </p:cNvPicPr>
          <p:nvPr/>
        </p:nvPicPr>
        <p:blipFill>
          <a:blip r:embed="rId9" cstate="print">
            <a:biLevel thresh="75000"/>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l="33257" t="23738" r="27806" b="22059"/>
          <a:stretch>
            <a:fillRect/>
          </a:stretch>
        </p:blipFill>
        <p:spPr>
          <a:xfrm flipH="1">
            <a:off x="4467739" y="1489607"/>
            <a:ext cx="490305" cy="703480"/>
          </a:xfrm>
          <a:prstGeom prst="rect">
            <a:avLst/>
          </a:prstGeom>
        </p:spPr>
      </p:pic>
      <p:pic>
        <p:nvPicPr>
          <p:cNvPr id="59" name="Picture 58" descr="Icon&#10;&#10;AI-generated content may be incorrect.">
            <a:extLst>
              <a:ext uri="{FF2B5EF4-FFF2-40B4-BE49-F238E27FC236}">
                <a16:creationId xmlns:a16="http://schemas.microsoft.com/office/drawing/2014/main" id="{597C15BE-58F8-364E-C006-FAE8EA4D4AA7}"/>
              </a:ext>
            </a:extLst>
          </p:cNvPr>
          <p:cNvPicPr>
            <a:picLocks noChangeAspect="1"/>
          </p:cNvPicPr>
          <p:nvPr/>
        </p:nvPicPr>
        <p:blipFill>
          <a:blip r:embed="rId9" cstate="print">
            <a:biLevel thresh="75000"/>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l="33257" t="23738" r="27806" b="22059"/>
          <a:stretch>
            <a:fillRect/>
          </a:stretch>
        </p:blipFill>
        <p:spPr>
          <a:xfrm flipH="1">
            <a:off x="7218408" y="4156216"/>
            <a:ext cx="490305" cy="703480"/>
          </a:xfrm>
          <a:prstGeom prst="rect">
            <a:avLst/>
          </a:prstGeom>
        </p:spPr>
      </p:pic>
      <p:sp>
        <p:nvSpPr>
          <p:cNvPr id="8" name="Rectangle 7">
            <a:extLst>
              <a:ext uri="{FF2B5EF4-FFF2-40B4-BE49-F238E27FC236}">
                <a16:creationId xmlns:a16="http://schemas.microsoft.com/office/drawing/2014/main" id="{BC8E94EB-D514-9A53-3CE0-899BDCB51C06}"/>
              </a:ext>
            </a:extLst>
          </p:cNvPr>
          <p:cNvSpPr/>
          <p:nvPr/>
        </p:nvSpPr>
        <p:spPr>
          <a:xfrm rot="6942294">
            <a:off x="4804382" y="2282443"/>
            <a:ext cx="2654327" cy="990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997FAB1-3130-FC17-D9D5-732899FEF7A8}"/>
              </a:ext>
            </a:extLst>
          </p:cNvPr>
          <p:cNvSpPr/>
          <p:nvPr/>
        </p:nvSpPr>
        <p:spPr>
          <a:xfrm>
            <a:off x="5329141" y="3570894"/>
            <a:ext cx="2943132" cy="1182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AF1C2C4-87D7-371D-4851-A510245B877B}"/>
              </a:ext>
            </a:extLst>
          </p:cNvPr>
          <p:cNvSpPr/>
          <p:nvPr/>
        </p:nvSpPr>
        <p:spPr>
          <a:xfrm rot="3794734">
            <a:off x="6109844" y="2255327"/>
            <a:ext cx="2699935" cy="1439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0591473-D0D0-C344-258A-4687F3726C58}"/>
              </a:ext>
            </a:extLst>
          </p:cNvPr>
          <p:cNvSpPr>
            <a:spLocks noGrp="1"/>
          </p:cNvSpPr>
          <p:nvPr>
            <p:ph type="title" idx="4294967295"/>
          </p:nvPr>
        </p:nvSpPr>
        <p:spPr>
          <a:xfrm>
            <a:off x="1080748" y="169453"/>
            <a:ext cx="9753600" cy="778278"/>
          </a:xfrm>
          <a:prstGeom prst="rect">
            <a:avLst/>
          </a:prstGeom>
        </p:spPr>
        <p:txBody>
          <a:bodyPr/>
          <a:lstStyle/>
          <a:p>
            <a:pPr algn="ctr"/>
            <a:r>
              <a:rPr lang="en-US" sz="2400" b="1" dirty="0"/>
              <a:t>Parachute Post-Flight Surveillance Model</a:t>
            </a:r>
            <a:br>
              <a:rPr lang="en-US" sz="2400" b="1" dirty="0"/>
            </a:br>
            <a:r>
              <a:rPr lang="en-US" sz="1200" dirty="0"/>
              <a:t>Thorough Systems Understanding </a:t>
            </a:r>
            <a:br>
              <a:rPr lang="en-US" sz="1200" dirty="0"/>
            </a:br>
            <a:r>
              <a:rPr lang="en-US" sz="1200" dirty="0"/>
              <a:t>Through Surveillance</a:t>
            </a:r>
          </a:p>
        </p:txBody>
      </p:sp>
      <p:sp>
        <p:nvSpPr>
          <p:cNvPr id="4" name="Slide Number Placeholder 3">
            <a:extLst>
              <a:ext uri="{FF2B5EF4-FFF2-40B4-BE49-F238E27FC236}">
                <a16:creationId xmlns:a16="http://schemas.microsoft.com/office/drawing/2014/main" id="{82F19DA8-A7C4-D98F-7498-9686F07F5713}"/>
              </a:ext>
            </a:extLst>
          </p:cNvPr>
          <p:cNvSpPr>
            <a:spLocks noGrp="1"/>
          </p:cNvSpPr>
          <p:nvPr>
            <p:ph type="sldNum" sz="quarter" idx="4"/>
          </p:nvPr>
        </p:nvSpPr>
        <p:spPr/>
        <p:txBody>
          <a:bodyPr/>
          <a:lstStyle/>
          <a:p>
            <a:fld id="{15F2118D-A24B-4968-9CCE-0FD4EFBE3DE8}" type="slidenum">
              <a:rPr lang="en-US" smtClean="0"/>
              <a:pPr/>
              <a:t>29</a:t>
            </a:fld>
            <a:endParaRPr lang="en-US"/>
          </a:p>
        </p:txBody>
      </p:sp>
      <p:sp>
        <p:nvSpPr>
          <p:cNvPr id="5" name="Date Placeholder 4">
            <a:extLst>
              <a:ext uri="{FF2B5EF4-FFF2-40B4-BE49-F238E27FC236}">
                <a16:creationId xmlns:a16="http://schemas.microsoft.com/office/drawing/2014/main" id="{57346219-83CE-B0FE-D17C-C3F44C4111AC}"/>
              </a:ext>
            </a:extLst>
          </p:cNvPr>
          <p:cNvSpPr>
            <a:spLocks noGrp="1"/>
          </p:cNvSpPr>
          <p:nvPr>
            <p:ph type="dt" sz="half" idx="2"/>
          </p:nvPr>
        </p:nvSpPr>
        <p:spPr/>
        <p:txBody>
          <a:bodyPr/>
          <a:lstStyle/>
          <a:p>
            <a:r>
              <a:rPr lang="en-US"/>
              <a:t>06/02/26</a:t>
            </a:r>
          </a:p>
        </p:txBody>
      </p:sp>
      <p:pic>
        <p:nvPicPr>
          <p:cNvPr id="10" name="Picture 6">
            <a:extLst>
              <a:ext uri="{FF2B5EF4-FFF2-40B4-BE49-F238E27FC236}">
                <a16:creationId xmlns:a16="http://schemas.microsoft.com/office/drawing/2014/main" id="{4D9015E2-9C46-3C48-ACEB-B5B840DC8C78}"/>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6738"/>
          <a:stretch/>
        </p:blipFill>
        <p:spPr bwMode="auto">
          <a:xfrm>
            <a:off x="113396" y="2995279"/>
            <a:ext cx="1767286" cy="3569051"/>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a:extLst>
              <a:ext uri="{FF2B5EF4-FFF2-40B4-BE49-F238E27FC236}">
                <a16:creationId xmlns:a16="http://schemas.microsoft.com/office/drawing/2014/main" id="{7BFA9A96-47A1-6590-8598-D1D838179EE5}"/>
              </a:ext>
            </a:extLst>
          </p:cNvPr>
          <p:cNvSpPr/>
          <p:nvPr/>
        </p:nvSpPr>
        <p:spPr>
          <a:xfrm>
            <a:off x="1626503" y="4420115"/>
            <a:ext cx="2457909" cy="2437885"/>
          </a:xfrm>
          <a:prstGeom prst="ellipse">
            <a:avLst/>
          </a:prstGeom>
          <a:solidFill>
            <a:schemeClr val="bg1"/>
          </a:solidFill>
          <a:ln w="28575">
            <a:solidFill>
              <a:srgbClr val="4473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14" name="Oval 13">
            <a:extLst>
              <a:ext uri="{FF2B5EF4-FFF2-40B4-BE49-F238E27FC236}">
                <a16:creationId xmlns:a16="http://schemas.microsoft.com/office/drawing/2014/main" id="{B1C1C5D1-D54F-3E05-9564-C2747416D37F}"/>
              </a:ext>
            </a:extLst>
          </p:cNvPr>
          <p:cNvSpPr/>
          <p:nvPr/>
        </p:nvSpPr>
        <p:spPr>
          <a:xfrm>
            <a:off x="3138828" y="4253550"/>
            <a:ext cx="2363050" cy="2258042"/>
          </a:xfrm>
          <a:prstGeom prst="ellipse">
            <a:avLst/>
          </a:prstGeom>
          <a:noFill/>
          <a:ln w="28575">
            <a:solidFill>
              <a:srgbClr val="4473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pic>
        <p:nvPicPr>
          <p:cNvPr id="16" name="Picture 8">
            <a:extLst>
              <a:ext uri="{FF2B5EF4-FFF2-40B4-BE49-F238E27FC236}">
                <a16:creationId xmlns:a16="http://schemas.microsoft.com/office/drawing/2014/main" id="{C211A6CD-4546-8E44-3917-AF04A48B864E}"/>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9156" t="16021" r="22140" b="6600"/>
          <a:stretch/>
        </p:blipFill>
        <p:spPr bwMode="auto">
          <a:xfrm>
            <a:off x="114477" y="1100057"/>
            <a:ext cx="1680623" cy="1663781"/>
          </a:xfrm>
          <a:prstGeom prst="rect">
            <a:avLst/>
          </a:prstGeom>
          <a:noFill/>
          <a:extLst>
            <a:ext uri="{909E8E84-426E-40DD-AFC4-6F175D3DCCD1}">
              <a14:hiddenFill xmlns:a14="http://schemas.microsoft.com/office/drawing/2010/main">
                <a:solidFill>
                  <a:srgbClr val="FFFFFF"/>
                </a:solidFill>
              </a14:hiddenFill>
            </a:ext>
          </a:extLst>
        </p:spPr>
      </p:pic>
      <p:sp>
        <p:nvSpPr>
          <p:cNvPr id="22" name="Oval 21">
            <a:extLst>
              <a:ext uri="{FF2B5EF4-FFF2-40B4-BE49-F238E27FC236}">
                <a16:creationId xmlns:a16="http://schemas.microsoft.com/office/drawing/2014/main" id="{89B70FB2-115B-699B-BD92-84BE711867FF}"/>
              </a:ext>
            </a:extLst>
          </p:cNvPr>
          <p:cNvSpPr/>
          <p:nvPr/>
        </p:nvSpPr>
        <p:spPr>
          <a:xfrm>
            <a:off x="3044326" y="1551297"/>
            <a:ext cx="1473724" cy="1455734"/>
          </a:xfrm>
          <a:prstGeom prst="ellipse">
            <a:avLst/>
          </a:prstGeom>
          <a:solidFill>
            <a:schemeClr val="bg1"/>
          </a:solidFill>
          <a:ln w="28575">
            <a:solidFill>
              <a:srgbClr val="DE35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3" name="TextBox 22">
            <a:extLst>
              <a:ext uri="{FF2B5EF4-FFF2-40B4-BE49-F238E27FC236}">
                <a16:creationId xmlns:a16="http://schemas.microsoft.com/office/drawing/2014/main" id="{37C30CE8-B807-B9D2-8C86-D1EFBD6C1C42}"/>
              </a:ext>
            </a:extLst>
          </p:cNvPr>
          <p:cNvSpPr txBox="1"/>
          <p:nvPr/>
        </p:nvSpPr>
        <p:spPr>
          <a:xfrm>
            <a:off x="3339503" y="5246039"/>
            <a:ext cx="696212" cy="907941"/>
          </a:xfrm>
          <a:prstGeom prst="rect">
            <a:avLst/>
          </a:prstGeom>
          <a:noFill/>
          <a:ln>
            <a:noFill/>
          </a:ln>
        </p:spPr>
        <p:txBody>
          <a:bodyPr wrap="square" rtlCol="0">
            <a:spAutoFit/>
          </a:bodyPr>
          <a:lstStyle/>
          <a:p>
            <a:pPr algn="ctr"/>
            <a:r>
              <a:rPr lang="en-US" sz="1100">
                <a:solidFill>
                  <a:srgbClr val="4473DB"/>
                </a:solidFill>
              </a:rPr>
              <a:t>Aircraft</a:t>
            </a:r>
          </a:p>
          <a:p>
            <a:pPr algn="ctr"/>
            <a:endParaRPr lang="en-US" sz="400">
              <a:solidFill>
                <a:srgbClr val="4473DB"/>
              </a:solidFill>
            </a:endParaRPr>
          </a:p>
          <a:p>
            <a:pPr algn="ctr"/>
            <a:r>
              <a:rPr lang="en-US" sz="1100">
                <a:solidFill>
                  <a:srgbClr val="4473DB"/>
                </a:solidFill>
              </a:rPr>
              <a:t>Uplook</a:t>
            </a:r>
          </a:p>
          <a:p>
            <a:pPr algn="ctr"/>
            <a:endParaRPr lang="en-US" sz="500">
              <a:solidFill>
                <a:srgbClr val="4473DB"/>
              </a:solidFill>
            </a:endParaRPr>
          </a:p>
          <a:p>
            <a:pPr algn="ctr"/>
            <a:r>
              <a:rPr lang="en-US" sz="1100">
                <a:solidFill>
                  <a:srgbClr val="4473DB"/>
                </a:solidFill>
              </a:rPr>
              <a:t>Ground-</a:t>
            </a:r>
          </a:p>
          <a:p>
            <a:pPr algn="ctr"/>
            <a:r>
              <a:rPr lang="en-US" sz="1100">
                <a:solidFill>
                  <a:srgbClr val="4473DB"/>
                </a:solidFill>
              </a:rPr>
              <a:t>to-air</a:t>
            </a:r>
          </a:p>
        </p:txBody>
      </p:sp>
      <p:sp>
        <p:nvSpPr>
          <p:cNvPr id="24" name="Oval 23">
            <a:extLst>
              <a:ext uri="{FF2B5EF4-FFF2-40B4-BE49-F238E27FC236}">
                <a16:creationId xmlns:a16="http://schemas.microsoft.com/office/drawing/2014/main" id="{1C369337-E736-13CC-EC2E-F13F8E431A36}"/>
              </a:ext>
            </a:extLst>
          </p:cNvPr>
          <p:cNvSpPr/>
          <p:nvPr/>
        </p:nvSpPr>
        <p:spPr>
          <a:xfrm>
            <a:off x="1640885" y="1069908"/>
            <a:ext cx="1473724" cy="1455734"/>
          </a:xfrm>
          <a:prstGeom prst="ellipse">
            <a:avLst/>
          </a:prstGeom>
          <a:solidFill>
            <a:schemeClr val="bg1"/>
          </a:solidFill>
          <a:ln w="28575">
            <a:solidFill>
              <a:srgbClr val="DE35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5" name="TextBox 24">
            <a:extLst>
              <a:ext uri="{FF2B5EF4-FFF2-40B4-BE49-F238E27FC236}">
                <a16:creationId xmlns:a16="http://schemas.microsoft.com/office/drawing/2014/main" id="{AF56F1A0-AC7F-EC76-8A4D-5D17180A6477}"/>
              </a:ext>
            </a:extLst>
          </p:cNvPr>
          <p:cNvSpPr txBox="1"/>
          <p:nvPr/>
        </p:nvSpPr>
        <p:spPr>
          <a:xfrm>
            <a:off x="1665970" y="1226332"/>
            <a:ext cx="1462418" cy="692497"/>
          </a:xfrm>
          <a:prstGeom prst="rect">
            <a:avLst/>
          </a:prstGeom>
          <a:noFill/>
        </p:spPr>
        <p:txBody>
          <a:bodyPr wrap="square" rtlCol="0">
            <a:spAutoFit/>
          </a:bodyPr>
          <a:lstStyle/>
          <a:p>
            <a:pPr algn="ctr"/>
            <a:r>
              <a:rPr lang="en-US" sz="1400" b="1">
                <a:solidFill>
                  <a:srgbClr val="C00000"/>
                </a:solidFill>
              </a:rPr>
              <a:t>Eyewitness </a:t>
            </a:r>
          </a:p>
          <a:p>
            <a:pPr algn="ctr"/>
            <a:r>
              <a:rPr lang="en-US" sz="1400" b="1">
                <a:solidFill>
                  <a:srgbClr val="C00000"/>
                </a:solidFill>
              </a:rPr>
              <a:t>Event</a:t>
            </a:r>
          </a:p>
          <a:p>
            <a:pPr algn="ctr"/>
            <a:r>
              <a:rPr lang="en-US" sz="1100">
                <a:solidFill>
                  <a:srgbClr val="C00000"/>
                </a:solidFill>
              </a:rPr>
              <a:t>Occurs appx 1-7 days</a:t>
            </a:r>
            <a:endParaRPr lang="en-US" sz="1400">
              <a:solidFill>
                <a:srgbClr val="C00000"/>
              </a:solidFill>
            </a:endParaRPr>
          </a:p>
        </p:txBody>
      </p:sp>
      <p:sp>
        <p:nvSpPr>
          <p:cNvPr id="26" name="TextBox 25">
            <a:extLst>
              <a:ext uri="{FF2B5EF4-FFF2-40B4-BE49-F238E27FC236}">
                <a16:creationId xmlns:a16="http://schemas.microsoft.com/office/drawing/2014/main" id="{87161FE5-CCC8-6A4D-9FCF-735DC71CC9A5}"/>
              </a:ext>
            </a:extLst>
          </p:cNvPr>
          <p:cNvSpPr txBox="1"/>
          <p:nvPr/>
        </p:nvSpPr>
        <p:spPr>
          <a:xfrm>
            <a:off x="3083715" y="1772819"/>
            <a:ext cx="1400574" cy="477054"/>
          </a:xfrm>
          <a:prstGeom prst="rect">
            <a:avLst/>
          </a:prstGeom>
          <a:noFill/>
        </p:spPr>
        <p:txBody>
          <a:bodyPr wrap="square" rtlCol="0">
            <a:spAutoFit/>
          </a:bodyPr>
          <a:lstStyle/>
          <a:p>
            <a:pPr algn="ctr"/>
            <a:r>
              <a:rPr lang="en-US" sz="1400" b="1">
                <a:solidFill>
                  <a:srgbClr val="C00000"/>
                </a:solidFill>
              </a:rPr>
              <a:t>Record Review </a:t>
            </a:r>
          </a:p>
          <a:p>
            <a:pPr algn="ctr"/>
            <a:r>
              <a:rPr lang="en-US" sz="1100">
                <a:solidFill>
                  <a:srgbClr val="C00000"/>
                </a:solidFill>
              </a:rPr>
              <a:t>Occurs appx 30 days</a:t>
            </a:r>
            <a:endParaRPr lang="en-US" sz="1400">
              <a:solidFill>
                <a:srgbClr val="C00000"/>
              </a:solidFill>
            </a:endParaRPr>
          </a:p>
        </p:txBody>
      </p:sp>
      <p:sp>
        <p:nvSpPr>
          <p:cNvPr id="27" name="TextBox 26">
            <a:extLst>
              <a:ext uri="{FF2B5EF4-FFF2-40B4-BE49-F238E27FC236}">
                <a16:creationId xmlns:a16="http://schemas.microsoft.com/office/drawing/2014/main" id="{F2B4D558-7B53-EC00-4BEF-B6E6A0D7589B}"/>
              </a:ext>
            </a:extLst>
          </p:cNvPr>
          <p:cNvSpPr txBox="1"/>
          <p:nvPr/>
        </p:nvSpPr>
        <p:spPr>
          <a:xfrm>
            <a:off x="2089649" y="4464729"/>
            <a:ext cx="1201452" cy="469680"/>
          </a:xfrm>
          <a:prstGeom prst="rect">
            <a:avLst/>
          </a:prstGeom>
          <a:noFill/>
        </p:spPr>
        <p:txBody>
          <a:bodyPr wrap="square" rtlCol="0">
            <a:spAutoFit/>
          </a:bodyPr>
          <a:lstStyle/>
          <a:p>
            <a:pPr algn="ctr"/>
            <a:r>
              <a:rPr lang="en-US" sz="1400" b="1">
                <a:solidFill>
                  <a:srgbClr val="4473DB"/>
                </a:solidFill>
              </a:rPr>
              <a:t>Visual</a:t>
            </a:r>
          </a:p>
          <a:p>
            <a:pPr algn="ctr"/>
            <a:r>
              <a:rPr lang="en-US" sz="1052">
                <a:solidFill>
                  <a:srgbClr val="4473DB"/>
                </a:solidFill>
              </a:rPr>
              <a:t>Occurs 1-3 days</a:t>
            </a:r>
          </a:p>
        </p:txBody>
      </p:sp>
      <p:sp>
        <p:nvSpPr>
          <p:cNvPr id="28" name="TextBox 27">
            <a:extLst>
              <a:ext uri="{FF2B5EF4-FFF2-40B4-BE49-F238E27FC236}">
                <a16:creationId xmlns:a16="http://schemas.microsoft.com/office/drawing/2014/main" id="{E593E49E-2736-8200-B68C-D851E7E1CF62}"/>
              </a:ext>
            </a:extLst>
          </p:cNvPr>
          <p:cNvSpPr txBox="1"/>
          <p:nvPr/>
        </p:nvSpPr>
        <p:spPr>
          <a:xfrm>
            <a:off x="3739175" y="4215749"/>
            <a:ext cx="1250218" cy="685124"/>
          </a:xfrm>
          <a:prstGeom prst="rect">
            <a:avLst/>
          </a:prstGeom>
          <a:noFill/>
        </p:spPr>
        <p:txBody>
          <a:bodyPr wrap="square" rtlCol="0">
            <a:spAutoFit/>
          </a:bodyPr>
          <a:lstStyle/>
          <a:p>
            <a:pPr algn="ctr"/>
            <a:r>
              <a:rPr lang="en-US" sz="1400" b="1">
                <a:solidFill>
                  <a:srgbClr val="4473DB"/>
                </a:solidFill>
              </a:rPr>
              <a:t>Detailed </a:t>
            </a:r>
          </a:p>
          <a:p>
            <a:pPr algn="ctr"/>
            <a:r>
              <a:rPr lang="en-US" sz="1400" b="1">
                <a:solidFill>
                  <a:srgbClr val="4473DB"/>
                </a:solidFill>
              </a:rPr>
              <a:t>Video Review</a:t>
            </a:r>
          </a:p>
          <a:p>
            <a:pPr algn="ctr"/>
            <a:r>
              <a:rPr lang="en-US" sz="1052">
                <a:solidFill>
                  <a:srgbClr val="4473DB"/>
                </a:solidFill>
              </a:rPr>
              <a:t>Occurs appx 7 days</a:t>
            </a:r>
          </a:p>
        </p:txBody>
      </p:sp>
      <p:sp>
        <p:nvSpPr>
          <p:cNvPr id="29" name="TextBox 28">
            <a:extLst>
              <a:ext uri="{FF2B5EF4-FFF2-40B4-BE49-F238E27FC236}">
                <a16:creationId xmlns:a16="http://schemas.microsoft.com/office/drawing/2014/main" id="{EF93BB38-79A3-1471-89E0-4E789B298473}"/>
              </a:ext>
            </a:extLst>
          </p:cNvPr>
          <p:cNvSpPr txBox="1"/>
          <p:nvPr/>
        </p:nvSpPr>
        <p:spPr>
          <a:xfrm>
            <a:off x="5863908" y="4330200"/>
            <a:ext cx="1171096" cy="477054"/>
          </a:xfrm>
          <a:prstGeom prst="rect">
            <a:avLst/>
          </a:prstGeom>
          <a:noFill/>
        </p:spPr>
        <p:txBody>
          <a:bodyPr wrap="square" rtlCol="0">
            <a:spAutoFit/>
          </a:bodyPr>
          <a:lstStyle/>
          <a:p>
            <a:pPr algn="ctr"/>
            <a:r>
              <a:rPr lang="en-US" sz="1400" b="1">
                <a:solidFill>
                  <a:srgbClr val="4473DB"/>
                </a:solidFill>
              </a:rPr>
              <a:t>Quantify</a:t>
            </a:r>
          </a:p>
          <a:p>
            <a:pPr algn="ctr"/>
            <a:r>
              <a:rPr lang="en-US" sz="1100">
                <a:solidFill>
                  <a:srgbClr val="4473DB"/>
                </a:solidFill>
              </a:rPr>
              <a:t>Occurs 30+ days</a:t>
            </a:r>
          </a:p>
        </p:txBody>
      </p:sp>
      <p:sp>
        <p:nvSpPr>
          <p:cNvPr id="30" name="TextBox 29">
            <a:extLst>
              <a:ext uri="{FF2B5EF4-FFF2-40B4-BE49-F238E27FC236}">
                <a16:creationId xmlns:a16="http://schemas.microsoft.com/office/drawing/2014/main" id="{DC360911-CF5A-F91D-E2FB-F37E3159A5F6}"/>
              </a:ext>
            </a:extLst>
          </p:cNvPr>
          <p:cNvSpPr txBox="1"/>
          <p:nvPr/>
        </p:nvSpPr>
        <p:spPr>
          <a:xfrm>
            <a:off x="5888864" y="4824912"/>
            <a:ext cx="1121184" cy="230832"/>
          </a:xfrm>
          <a:prstGeom prst="rect">
            <a:avLst/>
          </a:prstGeom>
          <a:solidFill>
            <a:schemeClr val="accent1">
              <a:lumMod val="20000"/>
              <a:lumOff val="80000"/>
            </a:schemeClr>
          </a:solidFill>
          <a:ln>
            <a:noFill/>
          </a:ln>
        </p:spPr>
        <p:txBody>
          <a:bodyPr wrap="square" rtlCol="0">
            <a:spAutoFit/>
          </a:bodyPr>
          <a:lstStyle/>
          <a:p>
            <a:pPr algn="ctr"/>
            <a:r>
              <a:rPr lang="en-US" sz="900"/>
              <a:t>Photogrammetric</a:t>
            </a:r>
          </a:p>
        </p:txBody>
      </p:sp>
      <p:sp>
        <p:nvSpPr>
          <p:cNvPr id="31" name="TextBox 30">
            <a:extLst>
              <a:ext uri="{FF2B5EF4-FFF2-40B4-BE49-F238E27FC236}">
                <a16:creationId xmlns:a16="http://schemas.microsoft.com/office/drawing/2014/main" id="{C557C1F9-6558-9A82-3CE3-DDA737A32AD3}"/>
              </a:ext>
            </a:extLst>
          </p:cNvPr>
          <p:cNvSpPr txBox="1"/>
          <p:nvPr/>
        </p:nvSpPr>
        <p:spPr>
          <a:xfrm>
            <a:off x="5565483" y="5116064"/>
            <a:ext cx="1767946" cy="369332"/>
          </a:xfrm>
          <a:prstGeom prst="rect">
            <a:avLst/>
          </a:prstGeom>
          <a:solidFill>
            <a:schemeClr val="accent1">
              <a:lumMod val="20000"/>
              <a:lumOff val="80000"/>
            </a:schemeClr>
          </a:solidFill>
          <a:ln>
            <a:noFill/>
          </a:ln>
        </p:spPr>
        <p:txBody>
          <a:bodyPr wrap="square" rtlCol="0">
            <a:spAutoFit/>
          </a:bodyPr>
          <a:lstStyle/>
          <a:p>
            <a:pPr algn="ctr"/>
            <a:r>
              <a:rPr lang="en-US" sz="900"/>
              <a:t>Shape Determination and</a:t>
            </a:r>
          </a:p>
          <a:p>
            <a:pPr algn="ctr"/>
            <a:r>
              <a:rPr lang="en-US" sz="900"/>
              <a:t>Velocity (e.g., whipcrack, FOD)</a:t>
            </a:r>
          </a:p>
        </p:txBody>
      </p:sp>
      <p:sp>
        <p:nvSpPr>
          <p:cNvPr id="32" name="TextBox 31">
            <a:extLst>
              <a:ext uri="{FF2B5EF4-FFF2-40B4-BE49-F238E27FC236}">
                <a16:creationId xmlns:a16="http://schemas.microsoft.com/office/drawing/2014/main" id="{640BB148-C189-A8F1-842C-776FCD35265D}"/>
              </a:ext>
            </a:extLst>
          </p:cNvPr>
          <p:cNvSpPr txBox="1"/>
          <p:nvPr/>
        </p:nvSpPr>
        <p:spPr>
          <a:xfrm>
            <a:off x="5772934" y="5545716"/>
            <a:ext cx="1353044" cy="369332"/>
          </a:xfrm>
          <a:prstGeom prst="rect">
            <a:avLst/>
          </a:prstGeom>
          <a:solidFill>
            <a:schemeClr val="accent1">
              <a:lumMod val="20000"/>
              <a:lumOff val="80000"/>
            </a:schemeClr>
          </a:solidFill>
          <a:ln>
            <a:noFill/>
          </a:ln>
        </p:spPr>
        <p:txBody>
          <a:bodyPr wrap="square" rtlCol="0">
            <a:spAutoFit/>
          </a:bodyPr>
          <a:lstStyle/>
          <a:p>
            <a:pPr algn="ctr"/>
            <a:r>
              <a:rPr lang="en-US" sz="900"/>
              <a:t>Detailed Timeline of </a:t>
            </a:r>
            <a:br>
              <a:rPr lang="en-US" sz="900"/>
            </a:br>
            <a:r>
              <a:rPr lang="en-US" sz="900"/>
              <a:t>Deployment Sequence</a:t>
            </a:r>
          </a:p>
        </p:txBody>
      </p:sp>
      <p:sp>
        <p:nvSpPr>
          <p:cNvPr id="33" name="TextBox 32">
            <a:extLst>
              <a:ext uri="{FF2B5EF4-FFF2-40B4-BE49-F238E27FC236}">
                <a16:creationId xmlns:a16="http://schemas.microsoft.com/office/drawing/2014/main" id="{F3D39D0C-FAC3-81F2-4A6D-010412DBC6FE}"/>
              </a:ext>
            </a:extLst>
          </p:cNvPr>
          <p:cNvSpPr txBox="1"/>
          <p:nvPr/>
        </p:nvSpPr>
        <p:spPr>
          <a:xfrm>
            <a:off x="4144807" y="5198141"/>
            <a:ext cx="869256" cy="1077218"/>
          </a:xfrm>
          <a:prstGeom prst="rect">
            <a:avLst/>
          </a:prstGeom>
          <a:solidFill>
            <a:schemeClr val="accent1">
              <a:lumMod val="20000"/>
              <a:lumOff val="80000"/>
            </a:schemeClr>
          </a:solidFill>
          <a:ln>
            <a:noFill/>
          </a:ln>
        </p:spPr>
        <p:txBody>
          <a:bodyPr wrap="square" rtlCol="0">
            <a:spAutoFit/>
          </a:bodyPr>
          <a:lstStyle/>
          <a:p>
            <a:pPr algn="ctr"/>
            <a:r>
              <a:rPr lang="en-US" sz="800"/>
              <a:t>Detailed look for anomalies not seen on visual. Parachute markings, serialization, orientation, etc.</a:t>
            </a:r>
          </a:p>
        </p:txBody>
      </p:sp>
      <p:sp>
        <p:nvSpPr>
          <p:cNvPr id="34" name="TextBox 33">
            <a:extLst>
              <a:ext uri="{FF2B5EF4-FFF2-40B4-BE49-F238E27FC236}">
                <a16:creationId xmlns:a16="http://schemas.microsoft.com/office/drawing/2014/main" id="{B6ABC205-0383-F8C8-BDCC-D37FF359609E}"/>
              </a:ext>
            </a:extLst>
          </p:cNvPr>
          <p:cNvSpPr txBox="1"/>
          <p:nvPr/>
        </p:nvSpPr>
        <p:spPr>
          <a:xfrm>
            <a:off x="2102881" y="5345161"/>
            <a:ext cx="921606" cy="369332"/>
          </a:xfrm>
          <a:prstGeom prst="rect">
            <a:avLst/>
          </a:prstGeom>
          <a:solidFill>
            <a:schemeClr val="accent1">
              <a:lumMod val="20000"/>
              <a:lumOff val="80000"/>
            </a:schemeClr>
          </a:solidFill>
          <a:ln>
            <a:noFill/>
          </a:ln>
        </p:spPr>
        <p:txBody>
          <a:bodyPr wrap="square" rtlCol="0">
            <a:spAutoFit/>
          </a:bodyPr>
          <a:lstStyle/>
          <a:p>
            <a:pPr algn="ctr"/>
            <a:r>
              <a:rPr lang="en-US" sz="900"/>
              <a:t>Orderly Deployment</a:t>
            </a:r>
          </a:p>
        </p:txBody>
      </p:sp>
      <p:sp>
        <p:nvSpPr>
          <p:cNvPr id="35" name="TextBox 34">
            <a:extLst>
              <a:ext uri="{FF2B5EF4-FFF2-40B4-BE49-F238E27FC236}">
                <a16:creationId xmlns:a16="http://schemas.microsoft.com/office/drawing/2014/main" id="{B3E1A178-5755-F4FC-DEDB-8E61460F55AC}"/>
              </a:ext>
            </a:extLst>
          </p:cNvPr>
          <p:cNvSpPr txBox="1"/>
          <p:nvPr/>
        </p:nvSpPr>
        <p:spPr>
          <a:xfrm>
            <a:off x="2111783" y="5771164"/>
            <a:ext cx="903810" cy="230832"/>
          </a:xfrm>
          <a:prstGeom prst="rect">
            <a:avLst/>
          </a:prstGeom>
          <a:solidFill>
            <a:schemeClr val="accent1">
              <a:lumMod val="20000"/>
              <a:lumOff val="80000"/>
            </a:schemeClr>
          </a:solidFill>
          <a:ln>
            <a:noFill/>
          </a:ln>
        </p:spPr>
        <p:txBody>
          <a:bodyPr wrap="square" rtlCol="0">
            <a:spAutoFit/>
          </a:bodyPr>
          <a:lstStyle/>
          <a:p>
            <a:pPr algn="ctr"/>
            <a:r>
              <a:rPr lang="en-US" sz="900"/>
              <a:t>FOD Damage</a:t>
            </a:r>
          </a:p>
        </p:txBody>
      </p:sp>
      <p:grpSp>
        <p:nvGrpSpPr>
          <p:cNvPr id="6" name="Group 5">
            <a:extLst>
              <a:ext uri="{FF2B5EF4-FFF2-40B4-BE49-F238E27FC236}">
                <a16:creationId xmlns:a16="http://schemas.microsoft.com/office/drawing/2014/main" id="{EAFAA102-2334-5739-2256-D77483AC427F}"/>
              </a:ext>
            </a:extLst>
          </p:cNvPr>
          <p:cNvGrpSpPr/>
          <p:nvPr/>
        </p:nvGrpSpPr>
        <p:grpSpPr>
          <a:xfrm>
            <a:off x="3307892" y="5311401"/>
            <a:ext cx="123584" cy="598546"/>
            <a:chOff x="3182709" y="5241988"/>
            <a:chExt cx="123584" cy="598546"/>
          </a:xfrm>
        </p:grpSpPr>
        <p:sp>
          <p:nvSpPr>
            <p:cNvPr id="36" name="Star: 5 Points 35">
              <a:extLst>
                <a:ext uri="{FF2B5EF4-FFF2-40B4-BE49-F238E27FC236}">
                  <a16:creationId xmlns:a16="http://schemas.microsoft.com/office/drawing/2014/main" id="{AA18B819-C5B1-58FE-31BB-CDF7C31BF5C4}"/>
                </a:ext>
              </a:extLst>
            </p:cNvPr>
            <p:cNvSpPr/>
            <p:nvPr/>
          </p:nvSpPr>
          <p:spPr>
            <a:xfrm>
              <a:off x="3182709" y="5241988"/>
              <a:ext cx="123584" cy="115288"/>
            </a:xfrm>
            <a:prstGeom prst="star5">
              <a:avLst/>
            </a:prstGeom>
            <a:solidFill>
              <a:srgbClr val="4473D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520">
                <a:solidFill>
                  <a:srgbClr val="4473DB"/>
                </a:solidFill>
              </a:endParaRPr>
            </a:p>
          </p:txBody>
        </p:sp>
        <p:sp>
          <p:nvSpPr>
            <p:cNvPr id="37" name="Star: 5 Points 36">
              <a:extLst>
                <a:ext uri="{FF2B5EF4-FFF2-40B4-BE49-F238E27FC236}">
                  <a16:creationId xmlns:a16="http://schemas.microsoft.com/office/drawing/2014/main" id="{C792506D-6DA5-AB07-CBEB-926E713A0BC3}"/>
                </a:ext>
              </a:extLst>
            </p:cNvPr>
            <p:cNvSpPr/>
            <p:nvPr/>
          </p:nvSpPr>
          <p:spPr>
            <a:xfrm>
              <a:off x="3182709" y="5480174"/>
              <a:ext cx="123584" cy="115288"/>
            </a:xfrm>
            <a:prstGeom prst="star5">
              <a:avLst/>
            </a:prstGeom>
            <a:solidFill>
              <a:srgbClr val="4473D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520">
                <a:solidFill>
                  <a:srgbClr val="4473DB"/>
                </a:solidFill>
              </a:endParaRPr>
            </a:p>
          </p:txBody>
        </p:sp>
        <p:sp>
          <p:nvSpPr>
            <p:cNvPr id="38" name="Star: 5 Points 37">
              <a:extLst>
                <a:ext uri="{FF2B5EF4-FFF2-40B4-BE49-F238E27FC236}">
                  <a16:creationId xmlns:a16="http://schemas.microsoft.com/office/drawing/2014/main" id="{81DBDC6C-308A-0093-4B0E-D6C53A1B8C0E}"/>
                </a:ext>
              </a:extLst>
            </p:cNvPr>
            <p:cNvSpPr/>
            <p:nvPr/>
          </p:nvSpPr>
          <p:spPr>
            <a:xfrm>
              <a:off x="3182709" y="5725246"/>
              <a:ext cx="123584" cy="115288"/>
            </a:xfrm>
            <a:prstGeom prst="star5">
              <a:avLst/>
            </a:prstGeom>
            <a:solidFill>
              <a:srgbClr val="4473D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520">
                <a:solidFill>
                  <a:srgbClr val="4473DB"/>
                </a:solidFill>
              </a:endParaRPr>
            </a:p>
          </p:txBody>
        </p:sp>
      </p:grpSp>
      <p:sp>
        <p:nvSpPr>
          <p:cNvPr id="39" name="TextBox 38">
            <a:extLst>
              <a:ext uri="{FF2B5EF4-FFF2-40B4-BE49-F238E27FC236}">
                <a16:creationId xmlns:a16="http://schemas.microsoft.com/office/drawing/2014/main" id="{4B78F4B1-60AA-C62F-4730-42C0ABC18089}"/>
              </a:ext>
            </a:extLst>
          </p:cNvPr>
          <p:cNvSpPr txBox="1"/>
          <p:nvPr/>
        </p:nvSpPr>
        <p:spPr>
          <a:xfrm>
            <a:off x="2109117" y="6056500"/>
            <a:ext cx="909138" cy="507831"/>
          </a:xfrm>
          <a:prstGeom prst="rect">
            <a:avLst/>
          </a:prstGeom>
          <a:solidFill>
            <a:schemeClr val="accent1">
              <a:lumMod val="20000"/>
              <a:lumOff val="80000"/>
            </a:schemeClr>
          </a:solidFill>
          <a:ln>
            <a:noFill/>
          </a:ln>
        </p:spPr>
        <p:txBody>
          <a:bodyPr wrap="square" rtlCol="0">
            <a:spAutoFit/>
          </a:bodyPr>
          <a:lstStyle/>
          <a:p>
            <a:pPr algn="ctr"/>
            <a:r>
              <a:rPr lang="en-US" sz="900"/>
              <a:t>Cursory Qualitative observations</a:t>
            </a:r>
          </a:p>
        </p:txBody>
      </p:sp>
      <p:sp>
        <p:nvSpPr>
          <p:cNvPr id="40" name="TextBox 39">
            <a:extLst>
              <a:ext uri="{FF2B5EF4-FFF2-40B4-BE49-F238E27FC236}">
                <a16:creationId xmlns:a16="http://schemas.microsoft.com/office/drawing/2014/main" id="{847F9F04-5F88-2C72-DFD0-C5F8C5BCE2F5}"/>
              </a:ext>
            </a:extLst>
          </p:cNvPr>
          <p:cNvSpPr txBox="1"/>
          <p:nvPr/>
        </p:nvSpPr>
        <p:spPr>
          <a:xfrm>
            <a:off x="1998985" y="4937732"/>
            <a:ext cx="1097606" cy="461665"/>
          </a:xfrm>
          <a:prstGeom prst="rect">
            <a:avLst/>
          </a:prstGeom>
          <a:noFill/>
        </p:spPr>
        <p:txBody>
          <a:bodyPr wrap="square" rtlCol="0">
            <a:spAutoFit/>
          </a:bodyPr>
          <a:lstStyle/>
          <a:p>
            <a:pPr algn="ctr"/>
            <a:r>
              <a:rPr lang="en-US" sz="1200"/>
              <a:t>Subjective understanding</a:t>
            </a:r>
          </a:p>
        </p:txBody>
      </p:sp>
      <p:sp>
        <p:nvSpPr>
          <p:cNvPr id="41" name="TextBox 40">
            <a:extLst>
              <a:ext uri="{FF2B5EF4-FFF2-40B4-BE49-F238E27FC236}">
                <a16:creationId xmlns:a16="http://schemas.microsoft.com/office/drawing/2014/main" id="{437F36CC-961D-98B0-5FDD-72ABE609B6A2}"/>
              </a:ext>
            </a:extLst>
          </p:cNvPr>
          <p:cNvSpPr txBox="1"/>
          <p:nvPr/>
        </p:nvSpPr>
        <p:spPr>
          <a:xfrm>
            <a:off x="3983101" y="4821638"/>
            <a:ext cx="1117540" cy="461665"/>
          </a:xfrm>
          <a:prstGeom prst="rect">
            <a:avLst/>
          </a:prstGeom>
          <a:noFill/>
        </p:spPr>
        <p:txBody>
          <a:bodyPr wrap="square" rtlCol="0">
            <a:spAutoFit/>
          </a:bodyPr>
          <a:lstStyle/>
          <a:p>
            <a:pPr algn="ctr"/>
            <a:r>
              <a:rPr lang="en-US" sz="1200"/>
              <a:t>Subjective</a:t>
            </a:r>
          </a:p>
          <a:p>
            <a:pPr algn="ctr"/>
            <a:r>
              <a:rPr lang="en-US" sz="1200"/>
              <a:t>understanding</a:t>
            </a:r>
          </a:p>
        </p:txBody>
      </p:sp>
      <p:sp>
        <p:nvSpPr>
          <p:cNvPr id="42" name="TextBox 41">
            <a:extLst>
              <a:ext uri="{FF2B5EF4-FFF2-40B4-BE49-F238E27FC236}">
                <a16:creationId xmlns:a16="http://schemas.microsoft.com/office/drawing/2014/main" id="{A85856C0-B252-1937-E439-129EFE363305}"/>
              </a:ext>
            </a:extLst>
          </p:cNvPr>
          <p:cNvSpPr txBox="1"/>
          <p:nvPr/>
        </p:nvSpPr>
        <p:spPr>
          <a:xfrm>
            <a:off x="3219826" y="4923448"/>
            <a:ext cx="819662" cy="400110"/>
          </a:xfrm>
          <a:prstGeom prst="rect">
            <a:avLst/>
          </a:prstGeom>
          <a:noFill/>
          <a:ln>
            <a:noFill/>
          </a:ln>
        </p:spPr>
        <p:txBody>
          <a:bodyPr wrap="square" rtlCol="0">
            <a:spAutoFit/>
          </a:bodyPr>
          <a:lstStyle/>
          <a:p>
            <a:pPr algn="ctr"/>
            <a:r>
              <a:rPr lang="en-US" sz="1000" b="1">
                <a:solidFill>
                  <a:srgbClr val="4473DB"/>
                </a:solidFill>
              </a:rPr>
              <a:t>Camera</a:t>
            </a:r>
          </a:p>
          <a:p>
            <a:pPr algn="ctr"/>
            <a:r>
              <a:rPr lang="en-US" sz="1000" b="1">
                <a:solidFill>
                  <a:srgbClr val="4473DB"/>
                </a:solidFill>
              </a:rPr>
              <a:t>Perspective</a:t>
            </a:r>
          </a:p>
        </p:txBody>
      </p:sp>
      <p:pic>
        <p:nvPicPr>
          <p:cNvPr id="46" name="Picture 2" descr="New Procedures Developed for Orion Recovery Operations | International ...">
            <a:extLst>
              <a:ext uri="{FF2B5EF4-FFF2-40B4-BE49-F238E27FC236}">
                <a16:creationId xmlns:a16="http://schemas.microsoft.com/office/drawing/2014/main" id="{913538DC-B1D8-188A-84E4-86CDED49D01E}"/>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b="3795"/>
          <a:stretch/>
        </p:blipFill>
        <p:spPr bwMode="auto">
          <a:xfrm>
            <a:off x="10508441" y="1354396"/>
            <a:ext cx="1662999" cy="1510862"/>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FB817929-BA8B-39D7-2F3D-BBD4B60F95FF}"/>
              </a:ext>
            </a:extLst>
          </p:cNvPr>
          <p:cNvSpPr txBox="1"/>
          <p:nvPr/>
        </p:nvSpPr>
        <p:spPr>
          <a:xfrm>
            <a:off x="8208547" y="2394857"/>
            <a:ext cx="883512" cy="276999"/>
          </a:xfrm>
          <a:prstGeom prst="rect">
            <a:avLst/>
          </a:prstGeom>
          <a:noFill/>
        </p:spPr>
        <p:txBody>
          <a:bodyPr wrap="square" rtlCol="0">
            <a:spAutoFit/>
          </a:bodyPr>
          <a:lstStyle/>
          <a:p>
            <a:pPr algn="ctr"/>
            <a:r>
              <a:rPr lang="en-US" sz="1200"/>
              <a:t>Hypothesis</a:t>
            </a:r>
          </a:p>
        </p:txBody>
      </p:sp>
      <p:sp>
        <p:nvSpPr>
          <p:cNvPr id="48" name="Oval 47">
            <a:extLst>
              <a:ext uri="{FF2B5EF4-FFF2-40B4-BE49-F238E27FC236}">
                <a16:creationId xmlns:a16="http://schemas.microsoft.com/office/drawing/2014/main" id="{D547DAC0-73BC-23DE-37F8-18DF697FB1FE}"/>
              </a:ext>
            </a:extLst>
          </p:cNvPr>
          <p:cNvSpPr/>
          <p:nvPr/>
        </p:nvSpPr>
        <p:spPr>
          <a:xfrm>
            <a:off x="8269596" y="2143195"/>
            <a:ext cx="790508" cy="752536"/>
          </a:xfrm>
          <a:prstGeom prst="ellipse">
            <a:avLst/>
          </a:prstGeom>
          <a:noFill/>
          <a:ln w="28575">
            <a:solidFill>
              <a:srgbClr val="FFB4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9" name="Oval 48">
            <a:extLst>
              <a:ext uri="{FF2B5EF4-FFF2-40B4-BE49-F238E27FC236}">
                <a16:creationId xmlns:a16="http://schemas.microsoft.com/office/drawing/2014/main" id="{E81E5D3D-B72D-0231-AF9C-59C898E1073E}"/>
              </a:ext>
            </a:extLst>
          </p:cNvPr>
          <p:cNvSpPr/>
          <p:nvPr/>
        </p:nvSpPr>
        <p:spPr>
          <a:xfrm>
            <a:off x="9026309" y="1429896"/>
            <a:ext cx="1473200" cy="1426984"/>
          </a:xfrm>
          <a:prstGeom prst="ellipse">
            <a:avLst/>
          </a:prstGeom>
          <a:solidFill>
            <a:schemeClr val="bg1"/>
          </a:solidFill>
          <a:ln w="28575">
            <a:solidFill>
              <a:srgbClr val="FFB4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50" name="TextBox 49">
            <a:extLst>
              <a:ext uri="{FF2B5EF4-FFF2-40B4-BE49-F238E27FC236}">
                <a16:creationId xmlns:a16="http://schemas.microsoft.com/office/drawing/2014/main" id="{149BD251-2437-B1AB-929F-557BC3F52B0A}"/>
              </a:ext>
            </a:extLst>
          </p:cNvPr>
          <p:cNvSpPr txBox="1"/>
          <p:nvPr/>
        </p:nvSpPr>
        <p:spPr>
          <a:xfrm>
            <a:off x="9035831" y="1591828"/>
            <a:ext cx="1462088" cy="692497"/>
          </a:xfrm>
          <a:prstGeom prst="rect">
            <a:avLst/>
          </a:prstGeom>
          <a:noFill/>
        </p:spPr>
        <p:txBody>
          <a:bodyPr wrap="square" rtlCol="0">
            <a:spAutoFit/>
          </a:bodyPr>
          <a:lstStyle/>
          <a:p>
            <a:pPr algn="ctr"/>
            <a:r>
              <a:rPr lang="en-US" sz="1400" b="1">
                <a:solidFill>
                  <a:srgbClr val="FFB403"/>
                </a:solidFill>
              </a:rPr>
              <a:t>Trajectory Reconstruction</a:t>
            </a:r>
          </a:p>
          <a:p>
            <a:pPr algn="ctr"/>
            <a:r>
              <a:rPr lang="en-US" sz="1100">
                <a:solidFill>
                  <a:srgbClr val="FFB403"/>
                </a:solidFill>
              </a:rPr>
              <a:t>Occurs appx 30 days</a:t>
            </a:r>
            <a:endParaRPr lang="en-US" sz="1400">
              <a:solidFill>
                <a:srgbClr val="FFB403"/>
              </a:solidFill>
            </a:endParaRPr>
          </a:p>
        </p:txBody>
      </p:sp>
      <p:sp>
        <p:nvSpPr>
          <p:cNvPr id="51" name="TextBox 50">
            <a:extLst>
              <a:ext uri="{FF2B5EF4-FFF2-40B4-BE49-F238E27FC236}">
                <a16:creationId xmlns:a16="http://schemas.microsoft.com/office/drawing/2014/main" id="{7D65312B-DAC0-2DC2-FFDE-7BFF0F9AC640}"/>
              </a:ext>
            </a:extLst>
          </p:cNvPr>
          <p:cNvSpPr txBox="1"/>
          <p:nvPr/>
        </p:nvSpPr>
        <p:spPr>
          <a:xfrm>
            <a:off x="9219012" y="2186327"/>
            <a:ext cx="1109374" cy="461665"/>
          </a:xfrm>
          <a:prstGeom prst="rect">
            <a:avLst/>
          </a:prstGeom>
          <a:noFill/>
        </p:spPr>
        <p:txBody>
          <a:bodyPr wrap="square" rtlCol="0">
            <a:spAutoFit/>
          </a:bodyPr>
          <a:lstStyle/>
          <a:p>
            <a:pPr algn="ctr"/>
            <a:r>
              <a:rPr lang="en-US" sz="1200"/>
              <a:t>Quantitative</a:t>
            </a:r>
          </a:p>
          <a:p>
            <a:pPr algn="ctr"/>
            <a:r>
              <a:rPr lang="en-US" sz="1200"/>
              <a:t>understanding</a:t>
            </a:r>
          </a:p>
        </p:txBody>
      </p:sp>
      <p:sp>
        <p:nvSpPr>
          <p:cNvPr id="52" name="TextBox 51">
            <a:extLst>
              <a:ext uri="{FF2B5EF4-FFF2-40B4-BE49-F238E27FC236}">
                <a16:creationId xmlns:a16="http://schemas.microsoft.com/office/drawing/2014/main" id="{B1991D6A-EF4D-DB17-7C4B-85993AD265A5}"/>
              </a:ext>
            </a:extLst>
          </p:cNvPr>
          <p:cNvSpPr txBox="1"/>
          <p:nvPr/>
        </p:nvSpPr>
        <p:spPr>
          <a:xfrm>
            <a:off x="1745355" y="1897412"/>
            <a:ext cx="1288364" cy="461665"/>
          </a:xfrm>
          <a:prstGeom prst="rect">
            <a:avLst/>
          </a:prstGeom>
          <a:noFill/>
        </p:spPr>
        <p:txBody>
          <a:bodyPr wrap="square" rtlCol="0">
            <a:spAutoFit/>
          </a:bodyPr>
          <a:lstStyle/>
          <a:p>
            <a:pPr algn="ctr"/>
            <a:r>
              <a:rPr lang="en-US" sz="1200"/>
              <a:t>Subjective</a:t>
            </a:r>
          </a:p>
          <a:p>
            <a:pPr algn="ctr"/>
            <a:r>
              <a:rPr lang="en-US" sz="1200"/>
              <a:t>understanding</a:t>
            </a:r>
          </a:p>
        </p:txBody>
      </p:sp>
      <p:sp>
        <p:nvSpPr>
          <p:cNvPr id="53" name="TextBox 52">
            <a:extLst>
              <a:ext uri="{FF2B5EF4-FFF2-40B4-BE49-F238E27FC236}">
                <a16:creationId xmlns:a16="http://schemas.microsoft.com/office/drawing/2014/main" id="{BCF3A003-79B9-3670-BF59-98259F402D74}"/>
              </a:ext>
            </a:extLst>
          </p:cNvPr>
          <p:cNvSpPr txBox="1"/>
          <p:nvPr/>
        </p:nvSpPr>
        <p:spPr>
          <a:xfrm>
            <a:off x="3100315" y="2212221"/>
            <a:ext cx="1372878" cy="461665"/>
          </a:xfrm>
          <a:prstGeom prst="rect">
            <a:avLst/>
          </a:prstGeom>
          <a:noFill/>
        </p:spPr>
        <p:txBody>
          <a:bodyPr wrap="square" rtlCol="0">
            <a:spAutoFit/>
          </a:bodyPr>
          <a:lstStyle/>
          <a:p>
            <a:pPr algn="ctr"/>
            <a:r>
              <a:rPr lang="en-US" sz="1200"/>
              <a:t>Quantitative</a:t>
            </a:r>
          </a:p>
          <a:p>
            <a:pPr algn="ctr"/>
            <a:r>
              <a:rPr lang="en-US" sz="1200"/>
              <a:t>understanding</a:t>
            </a:r>
          </a:p>
        </p:txBody>
      </p:sp>
      <p:sp>
        <p:nvSpPr>
          <p:cNvPr id="54" name="Oval 53">
            <a:extLst>
              <a:ext uri="{FF2B5EF4-FFF2-40B4-BE49-F238E27FC236}">
                <a16:creationId xmlns:a16="http://schemas.microsoft.com/office/drawing/2014/main" id="{B529DDED-8218-DC1F-6966-B6D2754BE6FF}"/>
              </a:ext>
            </a:extLst>
          </p:cNvPr>
          <p:cNvSpPr/>
          <p:nvPr/>
        </p:nvSpPr>
        <p:spPr>
          <a:xfrm>
            <a:off x="5506233" y="4332695"/>
            <a:ext cx="1927423" cy="1901217"/>
          </a:xfrm>
          <a:prstGeom prst="ellipse">
            <a:avLst/>
          </a:prstGeom>
          <a:noFill/>
          <a:ln w="28575">
            <a:solidFill>
              <a:srgbClr val="4473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pic>
        <p:nvPicPr>
          <p:cNvPr id="55" name="Picture 10" descr="Glasses PNG transparent image download, size: 5885x2498px">
            <a:extLst>
              <a:ext uri="{FF2B5EF4-FFF2-40B4-BE49-F238E27FC236}">
                <a16:creationId xmlns:a16="http://schemas.microsoft.com/office/drawing/2014/main" id="{6F95BB37-D3CA-9593-3599-338915854BEE}"/>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910925" y="755608"/>
            <a:ext cx="569744" cy="241846"/>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a:extLst>
              <a:ext uri="{FF2B5EF4-FFF2-40B4-BE49-F238E27FC236}">
                <a16:creationId xmlns:a16="http://schemas.microsoft.com/office/drawing/2014/main" id="{AFA27E66-3BA8-CAAB-9426-2082C70F2BD6}"/>
              </a:ext>
            </a:extLst>
          </p:cNvPr>
          <p:cNvSpPr txBox="1"/>
          <p:nvPr/>
        </p:nvSpPr>
        <p:spPr>
          <a:xfrm>
            <a:off x="7403572" y="5047271"/>
            <a:ext cx="868706" cy="276999"/>
          </a:xfrm>
          <a:prstGeom prst="rect">
            <a:avLst/>
          </a:prstGeom>
          <a:noFill/>
        </p:spPr>
        <p:txBody>
          <a:bodyPr wrap="square" rtlCol="0">
            <a:spAutoFit/>
          </a:bodyPr>
          <a:lstStyle/>
          <a:p>
            <a:pPr algn="ctr"/>
            <a:r>
              <a:rPr lang="en-US" sz="1200"/>
              <a:t>Hypothesis</a:t>
            </a:r>
          </a:p>
        </p:txBody>
      </p:sp>
      <p:sp>
        <p:nvSpPr>
          <p:cNvPr id="64" name="Oval 63">
            <a:extLst>
              <a:ext uri="{FF2B5EF4-FFF2-40B4-BE49-F238E27FC236}">
                <a16:creationId xmlns:a16="http://schemas.microsoft.com/office/drawing/2014/main" id="{D3CAE9A9-1937-0453-E705-FA9D9E54AC4D}"/>
              </a:ext>
            </a:extLst>
          </p:cNvPr>
          <p:cNvSpPr/>
          <p:nvPr/>
        </p:nvSpPr>
        <p:spPr>
          <a:xfrm>
            <a:off x="7439533" y="4803258"/>
            <a:ext cx="790508" cy="752536"/>
          </a:xfrm>
          <a:prstGeom prst="ellipse">
            <a:avLst/>
          </a:prstGeom>
          <a:noFill/>
          <a:ln w="28575">
            <a:solidFill>
              <a:srgbClr val="4473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65" name="TextBox 64">
            <a:extLst>
              <a:ext uri="{FF2B5EF4-FFF2-40B4-BE49-F238E27FC236}">
                <a16:creationId xmlns:a16="http://schemas.microsoft.com/office/drawing/2014/main" id="{467377CB-FD2D-0146-D7CC-B5E05DCC2749}"/>
              </a:ext>
            </a:extLst>
          </p:cNvPr>
          <p:cNvSpPr txBox="1"/>
          <p:nvPr/>
        </p:nvSpPr>
        <p:spPr>
          <a:xfrm>
            <a:off x="4421787" y="2441936"/>
            <a:ext cx="891542" cy="276999"/>
          </a:xfrm>
          <a:prstGeom prst="rect">
            <a:avLst/>
          </a:prstGeom>
          <a:noFill/>
        </p:spPr>
        <p:txBody>
          <a:bodyPr wrap="square" rtlCol="0">
            <a:spAutoFit/>
          </a:bodyPr>
          <a:lstStyle/>
          <a:p>
            <a:pPr algn="ctr"/>
            <a:r>
              <a:rPr lang="en-US" sz="1200"/>
              <a:t>Hypothesis</a:t>
            </a:r>
          </a:p>
        </p:txBody>
      </p:sp>
      <p:sp>
        <p:nvSpPr>
          <p:cNvPr id="66" name="Oval 65">
            <a:extLst>
              <a:ext uri="{FF2B5EF4-FFF2-40B4-BE49-F238E27FC236}">
                <a16:creationId xmlns:a16="http://schemas.microsoft.com/office/drawing/2014/main" id="{337F9139-0D2F-B4E8-22F4-03A023949D78}"/>
              </a:ext>
            </a:extLst>
          </p:cNvPr>
          <p:cNvSpPr/>
          <p:nvPr/>
        </p:nvSpPr>
        <p:spPr>
          <a:xfrm>
            <a:off x="4494574" y="2204167"/>
            <a:ext cx="790508" cy="752536"/>
          </a:xfrm>
          <a:prstGeom prst="ellipse">
            <a:avLst/>
          </a:prstGeom>
          <a:noFill/>
          <a:ln w="28575">
            <a:solidFill>
              <a:srgbClr val="DE35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74" name="Oval 73">
            <a:extLst>
              <a:ext uri="{FF2B5EF4-FFF2-40B4-BE49-F238E27FC236}">
                <a16:creationId xmlns:a16="http://schemas.microsoft.com/office/drawing/2014/main" id="{AB67BE8D-B460-2C72-F1A9-B5E77CD46F54}"/>
              </a:ext>
            </a:extLst>
          </p:cNvPr>
          <p:cNvSpPr/>
          <p:nvPr/>
        </p:nvSpPr>
        <p:spPr>
          <a:xfrm>
            <a:off x="9335280" y="3489233"/>
            <a:ext cx="1106298" cy="1050179"/>
          </a:xfrm>
          <a:prstGeom prst="ellipse">
            <a:avLst/>
          </a:prstGeom>
          <a:solidFill>
            <a:schemeClr val="bg1"/>
          </a:solidFill>
          <a:ln>
            <a:solidFill>
              <a:srgbClr val="4A852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dirty="0"/>
          </a:p>
        </p:txBody>
      </p:sp>
      <p:sp>
        <p:nvSpPr>
          <p:cNvPr id="75" name="Rectangle 74">
            <a:extLst>
              <a:ext uri="{FF2B5EF4-FFF2-40B4-BE49-F238E27FC236}">
                <a16:creationId xmlns:a16="http://schemas.microsoft.com/office/drawing/2014/main" id="{B95FED6D-1081-F5FC-6833-4A0246235993}"/>
              </a:ext>
            </a:extLst>
          </p:cNvPr>
          <p:cNvSpPr/>
          <p:nvPr/>
        </p:nvSpPr>
        <p:spPr>
          <a:xfrm>
            <a:off x="8940186" y="3296392"/>
            <a:ext cx="2846988" cy="1510862"/>
          </a:xfrm>
          <a:prstGeom prst="rect">
            <a:avLst/>
          </a:prstGeom>
          <a:noFill/>
          <a:ln w="28575">
            <a:solidFill>
              <a:srgbClr val="4A8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a:p>
        </p:txBody>
      </p:sp>
      <p:sp>
        <p:nvSpPr>
          <p:cNvPr id="76" name="Oval 75">
            <a:extLst>
              <a:ext uri="{FF2B5EF4-FFF2-40B4-BE49-F238E27FC236}">
                <a16:creationId xmlns:a16="http://schemas.microsoft.com/office/drawing/2014/main" id="{00F6C87E-2428-5471-B2E1-F4DC1AD45BA9}"/>
              </a:ext>
            </a:extLst>
          </p:cNvPr>
          <p:cNvSpPr/>
          <p:nvPr/>
        </p:nvSpPr>
        <p:spPr>
          <a:xfrm>
            <a:off x="9720476" y="4404083"/>
            <a:ext cx="388533" cy="373501"/>
          </a:xfrm>
          <a:prstGeom prst="ellipse">
            <a:avLst/>
          </a:prstGeom>
          <a:solidFill>
            <a:srgbClr val="4473DB"/>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520"/>
          </a:p>
        </p:txBody>
      </p:sp>
      <p:sp>
        <p:nvSpPr>
          <p:cNvPr id="77" name="TextBox 76">
            <a:extLst>
              <a:ext uri="{FF2B5EF4-FFF2-40B4-BE49-F238E27FC236}">
                <a16:creationId xmlns:a16="http://schemas.microsoft.com/office/drawing/2014/main" id="{F1551E11-90A9-3F7A-B355-458D9DB25D7D}"/>
              </a:ext>
            </a:extLst>
          </p:cNvPr>
          <p:cNvSpPr txBox="1"/>
          <p:nvPr/>
        </p:nvSpPr>
        <p:spPr>
          <a:xfrm>
            <a:off x="9638342" y="4416145"/>
            <a:ext cx="542548" cy="276999"/>
          </a:xfrm>
          <a:prstGeom prst="rect">
            <a:avLst/>
          </a:prstGeom>
          <a:noFill/>
        </p:spPr>
        <p:txBody>
          <a:bodyPr wrap="square" rtlCol="0">
            <a:spAutoFit/>
          </a:bodyPr>
          <a:lstStyle/>
          <a:p>
            <a:pPr algn="ctr"/>
            <a:endParaRPr lang="en-US" sz="600">
              <a:solidFill>
                <a:schemeClr val="bg1"/>
              </a:solidFill>
            </a:endParaRPr>
          </a:p>
          <a:p>
            <a:pPr algn="ctr"/>
            <a:r>
              <a:rPr lang="en-US" sz="600">
                <a:solidFill>
                  <a:schemeClr val="bg1"/>
                </a:solidFill>
              </a:rPr>
              <a:t>Hypothesis</a:t>
            </a:r>
          </a:p>
        </p:txBody>
      </p:sp>
      <p:sp>
        <p:nvSpPr>
          <p:cNvPr id="78" name="Oval 77">
            <a:extLst>
              <a:ext uri="{FF2B5EF4-FFF2-40B4-BE49-F238E27FC236}">
                <a16:creationId xmlns:a16="http://schemas.microsoft.com/office/drawing/2014/main" id="{2873491F-19A6-EAC5-46B5-A820F66C7B6A}"/>
              </a:ext>
            </a:extLst>
          </p:cNvPr>
          <p:cNvSpPr/>
          <p:nvPr/>
        </p:nvSpPr>
        <p:spPr>
          <a:xfrm>
            <a:off x="9128856" y="3826024"/>
            <a:ext cx="388533" cy="373501"/>
          </a:xfrm>
          <a:prstGeom prst="ellipse">
            <a:avLst/>
          </a:prstGeom>
          <a:solidFill>
            <a:srgbClr val="DE351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520"/>
          </a:p>
        </p:txBody>
      </p:sp>
      <p:sp>
        <p:nvSpPr>
          <p:cNvPr id="79" name="TextBox 78">
            <a:extLst>
              <a:ext uri="{FF2B5EF4-FFF2-40B4-BE49-F238E27FC236}">
                <a16:creationId xmlns:a16="http://schemas.microsoft.com/office/drawing/2014/main" id="{21058203-7F19-06B2-C498-FF5864BE1D36}"/>
              </a:ext>
            </a:extLst>
          </p:cNvPr>
          <p:cNvSpPr txBox="1"/>
          <p:nvPr/>
        </p:nvSpPr>
        <p:spPr>
          <a:xfrm>
            <a:off x="9036915" y="3841948"/>
            <a:ext cx="554671" cy="276999"/>
          </a:xfrm>
          <a:prstGeom prst="rect">
            <a:avLst/>
          </a:prstGeom>
          <a:noFill/>
        </p:spPr>
        <p:txBody>
          <a:bodyPr wrap="square" rtlCol="0">
            <a:spAutoFit/>
          </a:bodyPr>
          <a:lstStyle/>
          <a:p>
            <a:pPr algn="ctr"/>
            <a:endParaRPr lang="en-US" sz="600">
              <a:solidFill>
                <a:schemeClr val="bg1"/>
              </a:solidFill>
            </a:endParaRPr>
          </a:p>
          <a:p>
            <a:pPr algn="ctr"/>
            <a:r>
              <a:rPr lang="en-US" sz="600">
                <a:solidFill>
                  <a:schemeClr val="bg1"/>
                </a:solidFill>
              </a:rPr>
              <a:t>Hypothesis</a:t>
            </a:r>
          </a:p>
        </p:txBody>
      </p:sp>
      <p:sp>
        <p:nvSpPr>
          <p:cNvPr id="80" name="Oval 79">
            <a:extLst>
              <a:ext uri="{FF2B5EF4-FFF2-40B4-BE49-F238E27FC236}">
                <a16:creationId xmlns:a16="http://schemas.microsoft.com/office/drawing/2014/main" id="{1B3F6B69-2FAD-2BF8-7403-655EB06215EE}"/>
              </a:ext>
            </a:extLst>
          </p:cNvPr>
          <p:cNvSpPr/>
          <p:nvPr/>
        </p:nvSpPr>
        <p:spPr>
          <a:xfrm>
            <a:off x="10312827" y="3826024"/>
            <a:ext cx="388533" cy="373501"/>
          </a:xfrm>
          <a:prstGeom prst="ellipse">
            <a:avLst/>
          </a:prstGeom>
          <a:solidFill>
            <a:srgbClr val="FFB40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520"/>
          </a:p>
        </p:txBody>
      </p:sp>
      <p:sp>
        <p:nvSpPr>
          <p:cNvPr id="81" name="TextBox 80">
            <a:extLst>
              <a:ext uri="{FF2B5EF4-FFF2-40B4-BE49-F238E27FC236}">
                <a16:creationId xmlns:a16="http://schemas.microsoft.com/office/drawing/2014/main" id="{AF3A60E8-5F99-9F5F-BEFB-05314DC4F530}"/>
              </a:ext>
            </a:extLst>
          </p:cNvPr>
          <p:cNvSpPr txBox="1"/>
          <p:nvPr/>
        </p:nvSpPr>
        <p:spPr>
          <a:xfrm>
            <a:off x="10225108" y="3841948"/>
            <a:ext cx="556774" cy="276999"/>
          </a:xfrm>
          <a:prstGeom prst="rect">
            <a:avLst/>
          </a:prstGeom>
          <a:noFill/>
        </p:spPr>
        <p:txBody>
          <a:bodyPr wrap="square" rtlCol="0">
            <a:spAutoFit/>
          </a:bodyPr>
          <a:lstStyle/>
          <a:p>
            <a:pPr algn="ctr"/>
            <a:endParaRPr lang="en-US" sz="600">
              <a:solidFill>
                <a:schemeClr val="bg1"/>
              </a:solidFill>
            </a:endParaRPr>
          </a:p>
          <a:p>
            <a:pPr algn="ctr"/>
            <a:r>
              <a:rPr lang="en-US" sz="600">
                <a:solidFill>
                  <a:schemeClr val="bg1"/>
                </a:solidFill>
              </a:rPr>
              <a:t>Hypothesis</a:t>
            </a:r>
          </a:p>
        </p:txBody>
      </p:sp>
      <p:sp>
        <p:nvSpPr>
          <p:cNvPr id="82" name="Isosceles Triangle 81">
            <a:extLst>
              <a:ext uri="{FF2B5EF4-FFF2-40B4-BE49-F238E27FC236}">
                <a16:creationId xmlns:a16="http://schemas.microsoft.com/office/drawing/2014/main" id="{6A686FC3-BD84-2464-556E-BF9CE652D7E5}"/>
              </a:ext>
            </a:extLst>
          </p:cNvPr>
          <p:cNvSpPr/>
          <p:nvPr/>
        </p:nvSpPr>
        <p:spPr>
          <a:xfrm>
            <a:off x="9513869" y="3552976"/>
            <a:ext cx="749444" cy="732882"/>
          </a:xfrm>
          <a:prstGeom prst="triangle">
            <a:avLst>
              <a:gd name="adj" fmla="val 52713"/>
            </a:avLst>
          </a:prstGeom>
          <a:solidFill>
            <a:srgbClr val="4A8522"/>
          </a:solidFill>
          <a:ln>
            <a:solidFill>
              <a:srgbClr val="4A8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0" dirty="0"/>
          </a:p>
        </p:txBody>
      </p:sp>
      <p:sp>
        <p:nvSpPr>
          <p:cNvPr id="83" name="TextBox 82">
            <a:extLst>
              <a:ext uri="{FF2B5EF4-FFF2-40B4-BE49-F238E27FC236}">
                <a16:creationId xmlns:a16="http://schemas.microsoft.com/office/drawing/2014/main" id="{1AA98414-CFB2-6672-DF92-953DA43F7D1A}"/>
              </a:ext>
            </a:extLst>
          </p:cNvPr>
          <p:cNvSpPr txBox="1"/>
          <p:nvPr/>
        </p:nvSpPr>
        <p:spPr>
          <a:xfrm>
            <a:off x="9463217" y="3236902"/>
            <a:ext cx="863915" cy="307777"/>
          </a:xfrm>
          <a:prstGeom prst="rect">
            <a:avLst/>
          </a:prstGeom>
          <a:noFill/>
        </p:spPr>
        <p:txBody>
          <a:bodyPr wrap="square" rtlCol="0">
            <a:spAutoFit/>
          </a:bodyPr>
          <a:lstStyle/>
          <a:p>
            <a:pPr algn="ctr"/>
            <a:r>
              <a:rPr lang="en-US" sz="1400">
                <a:solidFill>
                  <a:srgbClr val="4A8522"/>
                </a:solidFill>
              </a:rPr>
              <a:t>TEST</a:t>
            </a:r>
            <a:endParaRPr lang="en-US" sz="1200">
              <a:solidFill>
                <a:srgbClr val="4A8522"/>
              </a:solidFill>
            </a:endParaRPr>
          </a:p>
        </p:txBody>
      </p:sp>
      <p:sp>
        <p:nvSpPr>
          <p:cNvPr id="84" name="TextBox 83">
            <a:extLst>
              <a:ext uri="{FF2B5EF4-FFF2-40B4-BE49-F238E27FC236}">
                <a16:creationId xmlns:a16="http://schemas.microsoft.com/office/drawing/2014/main" id="{D0AD9B7C-BD0C-301A-C895-1A3281D033E7}"/>
              </a:ext>
            </a:extLst>
          </p:cNvPr>
          <p:cNvSpPr txBox="1"/>
          <p:nvPr/>
        </p:nvSpPr>
        <p:spPr>
          <a:xfrm rot="3037585">
            <a:off x="8865630" y="4311973"/>
            <a:ext cx="863916" cy="307777"/>
          </a:xfrm>
          <a:prstGeom prst="rect">
            <a:avLst/>
          </a:prstGeom>
          <a:noFill/>
        </p:spPr>
        <p:txBody>
          <a:bodyPr wrap="square" rtlCol="0">
            <a:spAutoFit/>
          </a:bodyPr>
          <a:lstStyle/>
          <a:p>
            <a:pPr algn="ctr"/>
            <a:r>
              <a:rPr lang="en-US" sz="1400">
                <a:solidFill>
                  <a:srgbClr val="4A8522"/>
                </a:solidFill>
              </a:rPr>
              <a:t>TEST</a:t>
            </a:r>
            <a:endParaRPr lang="en-US" sz="1200">
              <a:solidFill>
                <a:srgbClr val="4A8522"/>
              </a:solidFill>
            </a:endParaRPr>
          </a:p>
        </p:txBody>
      </p:sp>
      <p:sp>
        <p:nvSpPr>
          <p:cNvPr id="85" name="TextBox 84">
            <a:extLst>
              <a:ext uri="{FF2B5EF4-FFF2-40B4-BE49-F238E27FC236}">
                <a16:creationId xmlns:a16="http://schemas.microsoft.com/office/drawing/2014/main" id="{DB9E762C-A216-0CD2-7668-00918EF81706}"/>
              </a:ext>
            </a:extLst>
          </p:cNvPr>
          <p:cNvSpPr txBox="1"/>
          <p:nvPr/>
        </p:nvSpPr>
        <p:spPr>
          <a:xfrm rot="18473478">
            <a:off x="10009620" y="4327995"/>
            <a:ext cx="863916" cy="307777"/>
          </a:xfrm>
          <a:prstGeom prst="rect">
            <a:avLst/>
          </a:prstGeom>
          <a:noFill/>
        </p:spPr>
        <p:txBody>
          <a:bodyPr wrap="square" rtlCol="0">
            <a:spAutoFit/>
          </a:bodyPr>
          <a:lstStyle/>
          <a:p>
            <a:pPr algn="ctr"/>
            <a:r>
              <a:rPr lang="en-US" sz="1400">
                <a:solidFill>
                  <a:srgbClr val="4A8522"/>
                </a:solidFill>
              </a:rPr>
              <a:t>TEST</a:t>
            </a:r>
            <a:endParaRPr lang="en-US" sz="1200">
              <a:solidFill>
                <a:srgbClr val="4A8522"/>
              </a:solidFill>
            </a:endParaRPr>
          </a:p>
        </p:txBody>
      </p:sp>
      <p:sp>
        <p:nvSpPr>
          <p:cNvPr id="87" name="Right Brace 86">
            <a:extLst>
              <a:ext uri="{FF2B5EF4-FFF2-40B4-BE49-F238E27FC236}">
                <a16:creationId xmlns:a16="http://schemas.microsoft.com/office/drawing/2014/main" id="{CFCF1757-550E-2513-F609-6D36663C011B}"/>
              </a:ext>
            </a:extLst>
          </p:cNvPr>
          <p:cNvSpPr/>
          <p:nvPr/>
        </p:nvSpPr>
        <p:spPr>
          <a:xfrm>
            <a:off x="10760543" y="3392589"/>
            <a:ext cx="339812" cy="1300555"/>
          </a:xfrm>
          <a:prstGeom prst="righ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en-US" sz="1520"/>
          </a:p>
        </p:txBody>
      </p:sp>
      <p:sp>
        <p:nvSpPr>
          <p:cNvPr id="88" name="TextBox 87">
            <a:extLst>
              <a:ext uri="{FF2B5EF4-FFF2-40B4-BE49-F238E27FC236}">
                <a16:creationId xmlns:a16="http://schemas.microsoft.com/office/drawing/2014/main" id="{0F4B8765-6B1E-5EEA-150B-8E1ADD1ABCC5}"/>
              </a:ext>
            </a:extLst>
          </p:cNvPr>
          <p:cNvSpPr txBox="1"/>
          <p:nvPr/>
        </p:nvSpPr>
        <p:spPr>
          <a:xfrm>
            <a:off x="8760400" y="5047271"/>
            <a:ext cx="3310214" cy="1384995"/>
          </a:xfrm>
          <a:prstGeom prst="rect">
            <a:avLst/>
          </a:prstGeom>
          <a:solidFill>
            <a:schemeClr val="accent6">
              <a:lumMod val="20000"/>
              <a:lumOff val="80000"/>
            </a:schemeClr>
          </a:solidFill>
          <a:ln>
            <a:solidFill>
              <a:schemeClr val="tx1"/>
            </a:solidFill>
          </a:ln>
        </p:spPr>
        <p:txBody>
          <a:bodyPr wrap="square" rtlCol="0" anchor="t">
            <a:spAutoFit/>
          </a:bodyPr>
          <a:lstStyle/>
          <a:p>
            <a:r>
              <a:rPr lang="en-US" sz="1050" b="1"/>
              <a:t>Triangle model has been documented in a public facing effort as the government standard in surveillance: </a:t>
            </a:r>
            <a:endParaRPr lang="en-US" sz="1050" b="1">
              <a:cs typeface="Calibri"/>
            </a:endParaRPr>
          </a:p>
          <a:p>
            <a:pPr marL="171450" indent="-171450">
              <a:buFont typeface="Arial" panose="020B0604020202020204" pitchFamily="34" charset="0"/>
              <a:buChar char="•"/>
            </a:pPr>
            <a:r>
              <a:rPr lang="en-US" sz="1050">
                <a:solidFill>
                  <a:schemeClr val="accent5"/>
                </a:solidFill>
                <a:hlinkClick r:id="rId15">
                  <a:extLst>
                    <a:ext uri="{A12FA001-AC4F-418D-AE19-62706E023703}">
                      <ahyp:hlinkClr xmlns:ahyp="http://schemas.microsoft.com/office/drawing/2018/hyperlinkcolor" val="tx"/>
                    </a:ext>
                  </a:extLst>
                </a:hlinkClick>
              </a:rPr>
              <a:t>AIAA 2011 Paper, Ray &amp; Morris</a:t>
            </a:r>
            <a:endParaRPr lang="en-US" sz="1050">
              <a:solidFill>
                <a:schemeClr val="accent5"/>
              </a:solidFill>
            </a:endParaRPr>
          </a:p>
          <a:p>
            <a:pPr marL="171450" indent="-171450">
              <a:buFont typeface="Arial" panose="020B0604020202020204" pitchFamily="34" charset="0"/>
              <a:buChar char="•"/>
            </a:pPr>
            <a:r>
              <a:rPr lang="en-US" sz="1050">
                <a:solidFill>
                  <a:schemeClr val="accent5"/>
                </a:solidFill>
                <a:hlinkClick r:id="rId16">
                  <a:extLst>
                    <a:ext uri="{A12FA001-AC4F-418D-AE19-62706E023703}">
                      <ahyp:hlinkClr xmlns:ahyp="http://schemas.microsoft.com/office/drawing/2018/hyperlinkcolor" val="tx"/>
                    </a:ext>
                  </a:extLst>
                </a:hlinkClick>
              </a:rPr>
              <a:t>AIAA 2019 Paper, Ray</a:t>
            </a:r>
            <a:endParaRPr lang="en-US" sz="1050">
              <a:solidFill>
                <a:schemeClr val="accent5"/>
              </a:solidFill>
            </a:endParaRPr>
          </a:p>
          <a:p>
            <a:pPr marL="171450" indent="-171450">
              <a:buFont typeface="Arial" panose="020B0604020202020204" pitchFamily="34" charset="0"/>
              <a:buChar char="•"/>
            </a:pPr>
            <a:r>
              <a:rPr lang="en-US" sz="1050">
                <a:solidFill>
                  <a:schemeClr val="accent5"/>
                </a:solidFill>
                <a:hlinkClick r:id="rId17">
                  <a:extLst>
                    <a:ext uri="{A12FA001-AC4F-418D-AE19-62706E023703}">
                      <ahyp:hlinkClr xmlns:ahyp="http://schemas.microsoft.com/office/drawing/2018/hyperlinkcolor" val="tx"/>
                    </a:ext>
                  </a:extLst>
                </a:hlinkClick>
              </a:rPr>
              <a:t>AIAA 2022 Paper, Morris </a:t>
            </a:r>
            <a:r>
              <a:rPr lang="en-US" sz="1050">
                <a:solidFill>
                  <a:schemeClr val="accent5"/>
                </a:solidFill>
                <a:cs typeface="Calibri"/>
                <a:hlinkClick r:id="rId17">
                  <a:extLst>
                    <a:ext uri="{A12FA001-AC4F-418D-AE19-62706E023703}">
                      <ahyp:hlinkClr xmlns:ahyp="http://schemas.microsoft.com/office/drawing/2018/hyperlinkcolor" val="tx"/>
                    </a:ext>
                  </a:extLst>
                </a:hlinkClick>
              </a:rPr>
              <a:t>et al</a:t>
            </a:r>
            <a:endParaRPr lang="en-US" sz="1050">
              <a:solidFill>
                <a:schemeClr val="accent5"/>
              </a:solidFill>
              <a:cs typeface="Calibri"/>
            </a:endParaRPr>
          </a:p>
          <a:p>
            <a:pPr marL="171450" indent="-171450">
              <a:buFont typeface="Arial" panose="020B0604020202020204" pitchFamily="34" charset="0"/>
              <a:buChar char="•"/>
            </a:pPr>
            <a:r>
              <a:rPr lang="en-US" sz="1050"/>
              <a:t>IPPW 2023 Paper,  Morris </a:t>
            </a:r>
            <a:r>
              <a:rPr lang="en-US" sz="1050">
                <a:cs typeface="Calibri"/>
              </a:rPr>
              <a:t>et al</a:t>
            </a:r>
          </a:p>
          <a:p>
            <a:pPr marL="171450" indent="-171450">
              <a:buFont typeface="Arial" panose="020B0604020202020204" pitchFamily="34" charset="0"/>
              <a:buChar char="•"/>
            </a:pPr>
            <a:r>
              <a:rPr lang="en-US" sz="1050">
                <a:cs typeface="Calibri"/>
              </a:rPr>
              <a:t>OSMA Forum 2023, Morris</a:t>
            </a:r>
          </a:p>
          <a:p>
            <a:pPr marL="171450" indent="-171450">
              <a:buFont typeface="Arial" panose="020B0604020202020204" pitchFamily="34" charset="0"/>
              <a:buChar char="•"/>
            </a:pPr>
            <a:r>
              <a:rPr lang="en-US" sz="1050">
                <a:solidFill>
                  <a:schemeClr val="accent5"/>
                </a:solidFill>
                <a:hlinkClick r:id="rId18">
                  <a:extLst>
                    <a:ext uri="{A12FA001-AC4F-418D-AE19-62706E023703}">
                      <ahyp:hlinkClr xmlns:ahyp="http://schemas.microsoft.com/office/drawing/2018/hyperlinkcolor" val="tx"/>
                    </a:ext>
                  </a:extLst>
                </a:hlinkClick>
              </a:rPr>
              <a:t>AIAA 2024 Paper, Janssen, Ray &amp; Morris</a:t>
            </a:r>
            <a:endParaRPr lang="en-US" sz="1050">
              <a:solidFill>
                <a:schemeClr val="accent5"/>
              </a:solidFill>
              <a:cs typeface="Calibri"/>
            </a:endParaRPr>
          </a:p>
        </p:txBody>
      </p:sp>
      <p:sp>
        <p:nvSpPr>
          <p:cNvPr id="7" name="TextBox 6">
            <a:extLst>
              <a:ext uri="{FF2B5EF4-FFF2-40B4-BE49-F238E27FC236}">
                <a16:creationId xmlns:a16="http://schemas.microsoft.com/office/drawing/2014/main" id="{37BDCB49-98B5-EFAB-FD8E-000FF9BA0E29}"/>
              </a:ext>
            </a:extLst>
          </p:cNvPr>
          <p:cNvSpPr txBox="1"/>
          <p:nvPr/>
        </p:nvSpPr>
        <p:spPr>
          <a:xfrm>
            <a:off x="119830" y="2731705"/>
            <a:ext cx="1791095" cy="230832"/>
          </a:xfrm>
          <a:prstGeom prst="rect">
            <a:avLst/>
          </a:prstGeom>
          <a:noFill/>
        </p:spPr>
        <p:txBody>
          <a:bodyPr wrap="square" rtlCol="0">
            <a:spAutoFit/>
          </a:bodyPr>
          <a:lstStyle/>
          <a:p>
            <a:r>
              <a:rPr lang="en-US" sz="900" i="1" dirty="0"/>
              <a:t>Image </a:t>
            </a:r>
            <a:r>
              <a:rPr lang="en-US" sz="900" i="1" dirty="0">
                <a:hlinkClick r:id="rId19"/>
              </a:rPr>
              <a:t>credit</a:t>
            </a:r>
            <a:r>
              <a:rPr lang="en-US" sz="900" i="1" dirty="0"/>
              <a:t>: Russell Lee</a:t>
            </a:r>
          </a:p>
        </p:txBody>
      </p:sp>
      <p:sp>
        <p:nvSpPr>
          <p:cNvPr id="19" name="TextBox 18">
            <a:extLst>
              <a:ext uri="{FF2B5EF4-FFF2-40B4-BE49-F238E27FC236}">
                <a16:creationId xmlns:a16="http://schemas.microsoft.com/office/drawing/2014/main" id="{4AF42481-7402-1A03-F715-3976E03DC32C}"/>
              </a:ext>
            </a:extLst>
          </p:cNvPr>
          <p:cNvSpPr txBox="1"/>
          <p:nvPr/>
        </p:nvSpPr>
        <p:spPr>
          <a:xfrm>
            <a:off x="10497919" y="2835690"/>
            <a:ext cx="1644099" cy="230832"/>
          </a:xfrm>
          <a:prstGeom prst="rect">
            <a:avLst/>
          </a:prstGeom>
          <a:noFill/>
        </p:spPr>
        <p:txBody>
          <a:bodyPr wrap="square" rtlCol="0">
            <a:spAutoFit/>
          </a:bodyPr>
          <a:lstStyle/>
          <a:p>
            <a:pPr algn="ctr"/>
            <a:r>
              <a:rPr lang="en-US" sz="900" i="1" dirty="0"/>
              <a:t>Image credit: NASA</a:t>
            </a:r>
            <a:endParaRPr lang="en-US" sz="900" dirty="0"/>
          </a:p>
        </p:txBody>
      </p:sp>
      <p:sp>
        <p:nvSpPr>
          <p:cNvPr id="43" name="TextBox 42">
            <a:extLst>
              <a:ext uri="{FF2B5EF4-FFF2-40B4-BE49-F238E27FC236}">
                <a16:creationId xmlns:a16="http://schemas.microsoft.com/office/drawing/2014/main" id="{3265DA4C-BD0F-AB8A-A60B-1D6255D01747}"/>
              </a:ext>
            </a:extLst>
          </p:cNvPr>
          <p:cNvSpPr txBox="1"/>
          <p:nvPr/>
        </p:nvSpPr>
        <p:spPr>
          <a:xfrm>
            <a:off x="582304" y="6547797"/>
            <a:ext cx="1644099" cy="230832"/>
          </a:xfrm>
          <a:prstGeom prst="rect">
            <a:avLst/>
          </a:prstGeom>
          <a:noFill/>
        </p:spPr>
        <p:txBody>
          <a:bodyPr wrap="square" rtlCol="0">
            <a:spAutoFit/>
          </a:bodyPr>
          <a:lstStyle/>
          <a:p>
            <a:pPr algn="ctr"/>
            <a:r>
              <a:rPr lang="en-US" sz="900" i="1" dirty="0"/>
              <a:t>Image credit: NASA</a:t>
            </a:r>
            <a:endParaRPr lang="en-US" sz="900" dirty="0"/>
          </a:p>
        </p:txBody>
      </p:sp>
      <p:pic>
        <p:nvPicPr>
          <p:cNvPr id="45" name="Picture 44">
            <a:extLst>
              <a:ext uri="{FF2B5EF4-FFF2-40B4-BE49-F238E27FC236}">
                <a16:creationId xmlns:a16="http://schemas.microsoft.com/office/drawing/2014/main" id="{6C7DACFA-6902-CCCC-41EF-211E90F92A7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381438" y="1125964"/>
            <a:ext cx="2871929" cy="2842678"/>
          </a:xfrm>
          <a:prstGeom prst="rect">
            <a:avLst/>
          </a:prstGeom>
        </p:spPr>
      </p:pic>
      <p:pic>
        <p:nvPicPr>
          <p:cNvPr id="70" name="Picture 69" descr="Icon&#10;&#10;AI-generated content may be incorrect.">
            <a:extLst>
              <a:ext uri="{FF2B5EF4-FFF2-40B4-BE49-F238E27FC236}">
                <a16:creationId xmlns:a16="http://schemas.microsoft.com/office/drawing/2014/main" id="{426B33DC-17EE-11B5-3152-EBBF53685D87}"/>
              </a:ext>
            </a:extLst>
          </p:cNvPr>
          <p:cNvPicPr>
            <a:picLocks noChangeAspect="1"/>
          </p:cNvPicPr>
          <p:nvPr/>
        </p:nvPicPr>
        <p:blipFill>
          <a:blip r:embed="rId21" cstate="print">
            <a:duotone>
              <a:schemeClr val="accent6">
                <a:shade val="45000"/>
                <a:satMod val="135000"/>
              </a:schemeClr>
              <a:prstClr val="white"/>
            </a:duotone>
            <a:extLst>
              <a:ext uri="{BEBA8EAE-BF5A-486C-A8C5-ECC9F3942E4B}">
                <a14:imgProps xmlns:a14="http://schemas.microsoft.com/office/drawing/2010/main">
                  <a14:imgLayer r:embed="rId22">
                    <a14:imgEffect>
                      <a14:saturation sat="400000"/>
                    </a14:imgEffect>
                  </a14:imgLayer>
                </a14:imgProps>
              </a:ext>
              <a:ext uri="{28A0092B-C50C-407E-A947-70E740481C1C}">
                <a14:useLocalDpi xmlns:a14="http://schemas.microsoft.com/office/drawing/2010/main" val="0"/>
              </a:ext>
            </a:extLst>
          </a:blip>
          <a:srcRect l="31562" t="2471" r="30970"/>
          <a:stretch>
            <a:fillRect/>
          </a:stretch>
        </p:blipFill>
        <p:spPr>
          <a:xfrm>
            <a:off x="11151311" y="3489233"/>
            <a:ext cx="590499" cy="1152766"/>
          </a:xfrm>
          <a:prstGeom prst="rect">
            <a:avLst/>
          </a:prstGeom>
        </p:spPr>
      </p:pic>
    </p:spTree>
    <p:extLst>
      <p:ext uri="{BB962C8B-B14F-4D97-AF65-F5344CB8AC3E}">
        <p14:creationId xmlns:p14="http://schemas.microsoft.com/office/powerpoint/2010/main" val="3450210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114354-BBB3-56EA-CBE8-BABCAC625BD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657" t="30580" r="43315" b="17067"/>
          <a:stretch>
            <a:fillRect/>
          </a:stretch>
        </p:blipFill>
        <p:spPr bwMode="auto">
          <a:xfrm>
            <a:off x="9611742" y="1664777"/>
            <a:ext cx="899160" cy="1764223"/>
          </a:xfrm>
          <a:prstGeom prst="rect">
            <a:avLst/>
          </a:prstGeom>
          <a:ln>
            <a:noFill/>
          </a:ln>
          <a:extLst>
            <a:ext uri="{53640926-AAD7-44D8-BBD7-CCE9431645EC}">
              <a14:shadowObscured xmlns:a14="http://schemas.microsoft.com/office/drawing/2010/main"/>
            </a:ext>
          </a:extLst>
        </p:spPr>
      </p:pic>
      <p:sp>
        <p:nvSpPr>
          <p:cNvPr id="2" name="Content Placeholder 1">
            <a:extLst>
              <a:ext uri="{FF2B5EF4-FFF2-40B4-BE49-F238E27FC236}">
                <a16:creationId xmlns:a16="http://schemas.microsoft.com/office/drawing/2014/main" id="{97F652D0-B931-E7CB-D035-0F10FB4AFAB9}"/>
              </a:ext>
            </a:extLst>
          </p:cNvPr>
          <p:cNvSpPr>
            <a:spLocks noGrp="1"/>
          </p:cNvSpPr>
          <p:nvPr>
            <p:ph idx="1"/>
          </p:nvPr>
        </p:nvSpPr>
        <p:spPr>
          <a:xfrm>
            <a:off x="114478" y="1147044"/>
            <a:ext cx="11975921" cy="3695641"/>
          </a:xfrm>
        </p:spPr>
        <p:txBody>
          <a:bodyPr/>
          <a:lstStyle/>
          <a:p>
            <a:r>
              <a:rPr lang="en-US" sz="1800" dirty="0"/>
              <a:t>In the context of flight safety analysis, surveillance helps the parachute engineer characterize risks that have already manifested in past operations, whereas risk forecasting is concerned with predicting the range of credible outcomes on future missions.</a:t>
            </a:r>
          </a:p>
          <a:p>
            <a:endParaRPr lang="en-US" sz="1800" dirty="0"/>
          </a:p>
          <a:p>
            <a:r>
              <a:rPr lang="en-US" sz="1800" dirty="0"/>
              <a:t>Tug of war forces (diagram): </a:t>
            </a:r>
            <a:r>
              <a:rPr lang="en-US" sz="1800" b="0" dirty="0"/>
              <a:t>Bad (anomalies, damage, performance problems) vs. </a:t>
            </a:r>
            <a:br>
              <a:rPr lang="en-US" sz="1800" b="0" dirty="0"/>
            </a:br>
            <a:r>
              <a:rPr lang="en-US" sz="1800" b="0" dirty="0"/>
              <a:t>Good (demand count on operational missions, ground and flight tests, surveillance)</a:t>
            </a:r>
          </a:p>
          <a:p>
            <a:endParaRPr lang="en-US" sz="1800" dirty="0"/>
          </a:p>
          <a:p>
            <a:r>
              <a:rPr lang="en-US" sz="1800" dirty="0"/>
              <a:t>Comprehensive risk aggregation – We treat parachutes as a system not a part</a:t>
            </a:r>
          </a:p>
          <a:p>
            <a:pPr lvl="1"/>
            <a:r>
              <a:rPr lang="en-US" sz="1600" dirty="0"/>
              <a:t>NASA engineers evaluate parachute risk using a broad set of considerations that extend well beyond individual component performance. Key data sources include observed risk trends, SME elicitation, mission specific flight demands, and any other inputs that inform the system level risk posture. Major contributors to overall parachute system risk include architecture and heritage, the strength and reliability of load bearing elements, interactions with adjacent structures, analytical capability, process maturity, reliability/demands, and the organizational and safety culture supporting the program.</a:t>
            </a:r>
          </a:p>
        </p:txBody>
      </p:sp>
      <p:sp>
        <p:nvSpPr>
          <p:cNvPr id="3" name="Title 2">
            <a:extLst>
              <a:ext uri="{FF2B5EF4-FFF2-40B4-BE49-F238E27FC236}">
                <a16:creationId xmlns:a16="http://schemas.microsoft.com/office/drawing/2014/main" id="{7636EACD-D77D-C77C-7D8B-4E7E35349E12}"/>
              </a:ext>
            </a:extLst>
          </p:cNvPr>
          <p:cNvSpPr>
            <a:spLocks noGrp="1"/>
          </p:cNvSpPr>
          <p:nvPr>
            <p:ph type="title" idx="4294967295"/>
          </p:nvPr>
        </p:nvSpPr>
        <p:spPr>
          <a:xfrm>
            <a:off x="1080748" y="280003"/>
            <a:ext cx="9753600" cy="667728"/>
          </a:xfrm>
          <a:prstGeom prst="rect">
            <a:avLst/>
          </a:prstGeom>
        </p:spPr>
        <p:txBody>
          <a:bodyPr/>
          <a:lstStyle/>
          <a:p>
            <a:r>
              <a:rPr lang="en-US" dirty="0"/>
              <a:t>Flight Safety and Risk </a:t>
            </a:r>
          </a:p>
        </p:txBody>
      </p:sp>
      <p:sp>
        <p:nvSpPr>
          <p:cNvPr id="4" name="Slide Number Placeholder 3">
            <a:extLst>
              <a:ext uri="{FF2B5EF4-FFF2-40B4-BE49-F238E27FC236}">
                <a16:creationId xmlns:a16="http://schemas.microsoft.com/office/drawing/2014/main" id="{F0250948-0AD8-69B7-45A4-A0A4383BBE31}"/>
              </a:ext>
            </a:extLst>
          </p:cNvPr>
          <p:cNvSpPr>
            <a:spLocks noGrp="1"/>
          </p:cNvSpPr>
          <p:nvPr>
            <p:ph type="sldNum" sz="quarter" idx="4"/>
          </p:nvPr>
        </p:nvSpPr>
        <p:spPr/>
        <p:txBody>
          <a:bodyPr/>
          <a:lstStyle/>
          <a:p>
            <a:fld id="{15F2118D-A24B-4968-9CCE-0FD4EFBE3DE8}" type="slidenum">
              <a:rPr lang="en-US" smtClean="0"/>
              <a:pPr/>
              <a:t>30</a:t>
            </a:fld>
            <a:endParaRPr lang="en-US"/>
          </a:p>
        </p:txBody>
      </p:sp>
      <p:sp>
        <p:nvSpPr>
          <p:cNvPr id="5" name="Date Placeholder 4">
            <a:extLst>
              <a:ext uri="{FF2B5EF4-FFF2-40B4-BE49-F238E27FC236}">
                <a16:creationId xmlns:a16="http://schemas.microsoft.com/office/drawing/2014/main" id="{CCE107FC-3912-267A-6A25-BF70618E2B77}"/>
              </a:ext>
            </a:extLst>
          </p:cNvPr>
          <p:cNvSpPr>
            <a:spLocks noGrp="1"/>
          </p:cNvSpPr>
          <p:nvPr>
            <p:ph type="dt" sz="half" idx="2"/>
          </p:nvPr>
        </p:nvSpPr>
        <p:spPr/>
        <p:txBody>
          <a:bodyPr/>
          <a:lstStyle/>
          <a:p>
            <a:r>
              <a:rPr lang="en-US"/>
              <a:t>06/02/26</a:t>
            </a:r>
          </a:p>
        </p:txBody>
      </p:sp>
      <p:sp>
        <p:nvSpPr>
          <p:cNvPr id="7" name="Text Box 2">
            <a:extLst>
              <a:ext uri="{FF2B5EF4-FFF2-40B4-BE49-F238E27FC236}">
                <a16:creationId xmlns:a16="http://schemas.microsoft.com/office/drawing/2014/main" id="{91301B22-3B54-B3E1-31F6-5116FB2DAEB6}"/>
              </a:ext>
            </a:extLst>
          </p:cNvPr>
          <p:cNvSpPr txBox="1"/>
          <p:nvPr/>
        </p:nvSpPr>
        <p:spPr>
          <a:xfrm>
            <a:off x="6096000" y="5275160"/>
            <a:ext cx="3909503" cy="149137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buNone/>
            </a:pPr>
            <a:r>
              <a:rPr lang="en-US" b="1" dirty="0">
                <a:solidFill>
                  <a:srgbClr val="5B9BD5"/>
                </a:solidFill>
                <a:effectLst/>
                <a:latin typeface="Arial" panose="020B0604020202020204" pitchFamily="34" charset="0"/>
                <a:ea typeface="Times New Roman" panose="02020603050405020304" pitchFamily="18" charset="0"/>
                <a:cs typeface="Arial" panose="020B0604020202020204" pitchFamily="34" charset="0"/>
              </a:rPr>
              <a:t>Parachute System </a:t>
            </a:r>
          </a:p>
          <a:p>
            <a:pPr marL="0" marR="0" algn="ctr">
              <a:buNone/>
            </a:pPr>
            <a:r>
              <a:rPr lang="en-US" b="1" dirty="0">
                <a:solidFill>
                  <a:srgbClr val="5B9BD5"/>
                </a:solidFill>
                <a:effectLst/>
                <a:latin typeface="Arial" panose="020B0604020202020204" pitchFamily="34" charset="0"/>
                <a:ea typeface="Times New Roman" panose="02020603050405020304" pitchFamily="18" charset="0"/>
                <a:cs typeface="Arial" panose="020B0604020202020204" pitchFamily="34" charset="0"/>
              </a:rPr>
              <a:t>Aggregate Risk </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buNone/>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buNone/>
            </a:pPr>
            <a:r>
              <a:rPr lang="en-US" sz="1400" dirty="0">
                <a:effectLst/>
                <a:latin typeface="Arial" panose="020B0604020202020204" pitchFamily="34" charset="0"/>
                <a:ea typeface="Times New Roman" panose="02020603050405020304" pitchFamily="18" charset="0"/>
                <a:cs typeface="Arial" panose="020B0604020202020204" pitchFamily="34" charset="0"/>
              </a:rPr>
              <a:t>Architecture (Heritage) + Load Bearing Elements + Surrounding Structures + Process Maturity + Reliability + Analysis + Culture</a:t>
            </a:r>
          </a:p>
          <a:p>
            <a:pPr marL="0" marR="0" algn="just">
              <a:buNone/>
            </a:pPr>
            <a:r>
              <a:rPr lang="en-US" sz="1200" dirty="0">
                <a:effectLst/>
                <a:latin typeface="Arial" panose="020B0604020202020204" pitchFamily="34" charset="0"/>
                <a:ea typeface="Times New Roman" panose="02020603050405020304" pitchFamily="18" charset="0"/>
                <a:cs typeface="Arial" panose="020B0604020202020204" pitchFamily="34" charset="0"/>
              </a:rPr>
              <a:t> </a:t>
            </a:r>
          </a:p>
        </p:txBody>
      </p:sp>
      <p:sp>
        <p:nvSpPr>
          <p:cNvPr id="8" name="Text Box 2">
            <a:extLst>
              <a:ext uri="{FF2B5EF4-FFF2-40B4-BE49-F238E27FC236}">
                <a16:creationId xmlns:a16="http://schemas.microsoft.com/office/drawing/2014/main" id="{85024B5A-48C5-E88A-74F2-FEB8707C27B7}"/>
              </a:ext>
            </a:extLst>
          </p:cNvPr>
          <p:cNvSpPr txBox="1"/>
          <p:nvPr/>
        </p:nvSpPr>
        <p:spPr>
          <a:xfrm>
            <a:off x="2031084" y="5275159"/>
            <a:ext cx="3029689" cy="149137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buNone/>
            </a:pPr>
            <a:r>
              <a:rPr lang="en-US" b="1" dirty="0">
                <a:solidFill>
                  <a:srgbClr val="5B9BD5"/>
                </a:solidFill>
                <a:effectLst/>
                <a:latin typeface="Arial" panose="020B0604020202020204" pitchFamily="34" charset="0"/>
                <a:ea typeface="Times New Roman" panose="02020603050405020304" pitchFamily="18" charset="0"/>
                <a:cs typeface="Arial" panose="020B0604020202020204" pitchFamily="34" charset="0"/>
              </a:rPr>
              <a:t>Data Sources</a:t>
            </a:r>
          </a:p>
          <a:p>
            <a:pPr marL="0" marR="0" algn="ctr">
              <a:buNone/>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buNone/>
            </a:pPr>
            <a:r>
              <a:rPr lang="en-US" sz="1400" dirty="0">
                <a:effectLst/>
                <a:latin typeface="Arial" panose="020B0604020202020204" pitchFamily="34" charset="0"/>
                <a:ea typeface="Times New Roman" panose="02020603050405020304" pitchFamily="18" charset="0"/>
                <a:cs typeface="Arial" panose="020B0604020202020204" pitchFamily="34" charset="0"/>
              </a:rPr>
              <a:t>Risk Trends </a:t>
            </a:r>
          </a:p>
          <a:p>
            <a:pPr marL="0" marR="0" algn="ctr">
              <a:buNone/>
            </a:pPr>
            <a:r>
              <a:rPr lang="en-US" sz="1400" dirty="0">
                <a:effectLst/>
                <a:latin typeface="Arial" panose="020B0604020202020204" pitchFamily="34" charset="0"/>
                <a:ea typeface="Times New Roman" panose="02020603050405020304" pitchFamily="18" charset="0"/>
                <a:cs typeface="Arial" panose="020B0604020202020204" pitchFamily="34" charset="0"/>
              </a:rPr>
              <a:t>SME Elicitation</a:t>
            </a:r>
            <a:endParaRPr lang="en-US" sz="1400" dirty="0">
              <a:latin typeface="Arial" panose="020B0604020202020204" pitchFamily="34" charset="0"/>
              <a:ea typeface="Times New Roman" panose="02020603050405020304" pitchFamily="18" charset="0"/>
              <a:cs typeface="Arial" panose="020B0604020202020204" pitchFamily="34" charset="0"/>
            </a:endParaRPr>
          </a:p>
          <a:p>
            <a:pPr marL="0" marR="0" algn="ctr">
              <a:buNone/>
            </a:pPr>
            <a:r>
              <a:rPr lang="en-US" sz="1400" dirty="0">
                <a:effectLst/>
                <a:latin typeface="Arial" panose="020B0604020202020204" pitchFamily="34" charset="0"/>
                <a:ea typeface="Times New Roman" panose="02020603050405020304" pitchFamily="18" charset="0"/>
                <a:cs typeface="Arial" panose="020B0604020202020204" pitchFamily="34" charset="0"/>
              </a:rPr>
              <a:t>Flight Demands</a:t>
            </a:r>
            <a:endParaRPr lang="en-US" sz="1400" dirty="0">
              <a:latin typeface="Arial" panose="020B0604020202020204" pitchFamily="34" charset="0"/>
              <a:ea typeface="Times New Roman" panose="02020603050405020304" pitchFamily="18" charset="0"/>
              <a:cs typeface="Arial" panose="020B0604020202020204" pitchFamily="34" charset="0"/>
            </a:endParaRPr>
          </a:p>
          <a:p>
            <a:pPr marL="0" marR="0" algn="ctr">
              <a:buNone/>
            </a:pPr>
            <a:r>
              <a:rPr lang="en-US" sz="1400" dirty="0">
                <a:effectLst/>
                <a:latin typeface="Arial" panose="020B0604020202020204" pitchFamily="34" charset="0"/>
                <a:ea typeface="Times New Roman" panose="02020603050405020304" pitchFamily="18" charset="0"/>
                <a:cs typeface="Arial" panose="020B0604020202020204" pitchFamily="34" charset="0"/>
              </a:rPr>
              <a:t>Observed Flight Performance</a:t>
            </a:r>
          </a:p>
        </p:txBody>
      </p:sp>
      <p:sp>
        <p:nvSpPr>
          <p:cNvPr id="9" name="Text Box 6">
            <a:extLst>
              <a:ext uri="{FF2B5EF4-FFF2-40B4-BE49-F238E27FC236}">
                <a16:creationId xmlns:a16="http://schemas.microsoft.com/office/drawing/2014/main" id="{5A390F34-2635-2176-79A0-88BF953C7142}"/>
              </a:ext>
            </a:extLst>
          </p:cNvPr>
          <p:cNvSpPr txBox="1"/>
          <p:nvPr/>
        </p:nvSpPr>
        <p:spPr>
          <a:xfrm>
            <a:off x="1603012" y="4769660"/>
            <a:ext cx="8998852" cy="50549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buNone/>
            </a:pPr>
            <a:r>
              <a:rPr lang="en-US" sz="2000" b="1" dirty="0">
                <a:solidFill>
                  <a:schemeClr val="accent1"/>
                </a:solidFill>
                <a:effectLst/>
                <a:latin typeface="Arial" panose="020B0604020202020204" pitchFamily="34" charset="0"/>
                <a:ea typeface="Times New Roman" panose="02020603050405020304" pitchFamily="18" charset="0"/>
                <a:cs typeface="Arial" panose="020B0604020202020204" pitchFamily="34" charset="0"/>
              </a:rPr>
              <a:t>PARACHUTE SYSTEM AGGREGATE RISK METHODOLOGY</a:t>
            </a:r>
            <a:endParaRPr lang="en-US" sz="2000" dirty="0">
              <a:solidFill>
                <a:schemeClr val="accent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10" name="Arrow: Right 9">
            <a:extLst>
              <a:ext uri="{FF2B5EF4-FFF2-40B4-BE49-F238E27FC236}">
                <a16:creationId xmlns:a16="http://schemas.microsoft.com/office/drawing/2014/main" id="{DE0FE35D-7588-F9F2-7D75-4F822DEE0D1A}"/>
              </a:ext>
            </a:extLst>
          </p:cNvPr>
          <p:cNvSpPr/>
          <p:nvPr/>
        </p:nvSpPr>
        <p:spPr>
          <a:xfrm>
            <a:off x="5076090" y="5795817"/>
            <a:ext cx="1004592" cy="45005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041598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89C908-DF93-EC04-0076-34171A98B6D9}"/>
              </a:ext>
            </a:extLst>
          </p:cNvPr>
          <p:cNvPicPr>
            <a:picLocks noChangeAspect="1"/>
          </p:cNvPicPr>
          <p:nvPr/>
        </p:nvPicPr>
        <p:blipFill>
          <a:blip r:embed="rId2"/>
          <a:srcRect l="34312" t="36869" r="16100" b="36030"/>
          <a:stretch/>
        </p:blipFill>
        <p:spPr>
          <a:xfrm>
            <a:off x="972379" y="6317394"/>
            <a:ext cx="1641515" cy="504635"/>
          </a:xfrm>
          <a:prstGeom prst="rect">
            <a:avLst/>
          </a:prstGeom>
        </p:spPr>
      </p:pic>
      <p:sp>
        <p:nvSpPr>
          <p:cNvPr id="6" name="Rectangle 5">
            <a:extLst>
              <a:ext uri="{FF2B5EF4-FFF2-40B4-BE49-F238E27FC236}">
                <a16:creationId xmlns:a16="http://schemas.microsoft.com/office/drawing/2014/main" id="{51BED89A-2F50-A966-0B17-F4CCAE825453}"/>
              </a:ext>
            </a:extLst>
          </p:cNvPr>
          <p:cNvSpPr/>
          <p:nvPr/>
        </p:nvSpPr>
        <p:spPr>
          <a:xfrm>
            <a:off x="2093073"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6312A16-74B7-1490-FD58-1407684B4B3A}"/>
              </a:ext>
            </a:extLst>
          </p:cNvPr>
          <p:cNvSpPr>
            <a:spLocks noGrp="1"/>
          </p:cNvSpPr>
          <p:nvPr>
            <p:ph type="title" idx="4294967295"/>
          </p:nvPr>
        </p:nvSpPr>
        <p:spPr>
          <a:xfrm>
            <a:off x="1080748" y="146917"/>
            <a:ext cx="9753600" cy="800814"/>
          </a:xfrm>
          <a:prstGeom prst="rect">
            <a:avLst/>
          </a:prstGeom>
        </p:spPr>
        <p:txBody>
          <a:bodyPr>
            <a:normAutofit fontScale="90000"/>
          </a:bodyPr>
          <a:lstStyle/>
          <a:p>
            <a:r>
              <a:rPr lang="en-US" dirty="0"/>
              <a:t>Significant Incidents and Close Calls </a:t>
            </a:r>
            <a:br>
              <a:rPr lang="en-US" dirty="0"/>
            </a:br>
            <a:r>
              <a:rPr lang="en-US" dirty="0"/>
              <a:t>in Human Spaceflight</a:t>
            </a:r>
            <a:endParaRPr lang="en-US" dirty="0">
              <a:highlight>
                <a:srgbClr val="00FF00"/>
              </a:highlight>
            </a:endParaRPr>
          </a:p>
        </p:txBody>
      </p:sp>
      <p:pic>
        <p:nvPicPr>
          <p:cNvPr id="14" name="Picture 13">
            <a:extLst>
              <a:ext uri="{FF2B5EF4-FFF2-40B4-BE49-F238E27FC236}">
                <a16:creationId xmlns:a16="http://schemas.microsoft.com/office/drawing/2014/main" id="{2DE72D5B-BD83-7D58-4662-D691EF74975D}"/>
              </a:ext>
            </a:extLst>
          </p:cNvPr>
          <p:cNvPicPr>
            <a:picLocks noChangeAspect="1"/>
          </p:cNvPicPr>
          <p:nvPr/>
        </p:nvPicPr>
        <p:blipFill rotWithShape="1">
          <a:blip r:embed="rId3"/>
          <a:srcRect l="17035" t="13820" r="16587" b="5855"/>
          <a:stretch/>
        </p:blipFill>
        <p:spPr>
          <a:xfrm>
            <a:off x="876747" y="1607360"/>
            <a:ext cx="5852107" cy="3983512"/>
          </a:xfrm>
          <a:prstGeom prst="rect">
            <a:avLst/>
          </a:prstGeom>
        </p:spPr>
      </p:pic>
      <p:sp>
        <p:nvSpPr>
          <p:cNvPr id="8" name="Rectangle 7">
            <a:extLst>
              <a:ext uri="{FF2B5EF4-FFF2-40B4-BE49-F238E27FC236}">
                <a16:creationId xmlns:a16="http://schemas.microsoft.com/office/drawing/2014/main" id="{DC4D519A-2AEA-307C-667C-BA3B0387D005}"/>
              </a:ext>
            </a:extLst>
          </p:cNvPr>
          <p:cNvSpPr/>
          <p:nvPr/>
        </p:nvSpPr>
        <p:spPr>
          <a:xfrm>
            <a:off x="5430768" y="3375387"/>
            <a:ext cx="1039174" cy="1637969"/>
          </a:xfrm>
          <a:prstGeom prst="rect">
            <a:avLst/>
          </a:prstGeom>
          <a:noFill/>
          <a:ln w="38100">
            <a:solidFill>
              <a:srgbClr val="7030A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9149384-26B2-FA67-7E20-0A35DF4E0830}"/>
              </a:ext>
            </a:extLst>
          </p:cNvPr>
          <p:cNvSpPr txBox="1"/>
          <p:nvPr/>
        </p:nvSpPr>
        <p:spPr>
          <a:xfrm>
            <a:off x="8972551" y="6423303"/>
            <a:ext cx="1775316" cy="261610"/>
          </a:xfrm>
          <a:prstGeom prst="rect">
            <a:avLst/>
          </a:prstGeom>
          <a:noFill/>
        </p:spPr>
        <p:txBody>
          <a:bodyPr wrap="square" rtlCol="0">
            <a:spAutoFit/>
          </a:bodyPr>
          <a:lstStyle/>
          <a:p>
            <a:r>
              <a:rPr lang="en-US" sz="1100">
                <a:solidFill>
                  <a:schemeClr val="accent5"/>
                </a:solidFill>
                <a:hlinkClick r:id="rId4" tooltip="https://sma.nasa.gov/significantincidents/">
                  <a:extLst>
                    <a:ext uri="{A12FA001-AC4F-418D-AE19-62706E023703}">
                      <ahyp:hlinkClr xmlns:ahyp="http://schemas.microsoft.com/office/drawing/2018/hyperlinkcolor" val="tx"/>
                    </a:ext>
                  </a:extLst>
                </a:hlinkClick>
              </a:rPr>
              <a:t>Significant Incidents</a:t>
            </a:r>
            <a:endParaRPr lang="en-US" sz="1100">
              <a:solidFill>
                <a:schemeClr val="accent5"/>
              </a:solidFill>
            </a:endParaRPr>
          </a:p>
        </p:txBody>
      </p:sp>
      <p:pic>
        <p:nvPicPr>
          <p:cNvPr id="19" name="Picture 18">
            <a:extLst>
              <a:ext uri="{FF2B5EF4-FFF2-40B4-BE49-F238E27FC236}">
                <a16:creationId xmlns:a16="http://schemas.microsoft.com/office/drawing/2014/main" id="{77E2D105-4AAE-F805-50C5-00FCEDE1EA66}"/>
              </a:ext>
            </a:extLst>
          </p:cNvPr>
          <p:cNvPicPr>
            <a:picLocks noChangeAspect="1"/>
          </p:cNvPicPr>
          <p:nvPr/>
        </p:nvPicPr>
        <p:blipFill rotWithShape="1">
          <a:blip r:embed="rId5"/>
          <a:srcRect l="63329" t="20645" r="14502" b="15790"/>
          <a:stretch/>
        </p:blipFill>
        <p:spPr>
          <a:xfrm>
            <a:off x="8070301" y="1415119"/>
            <a:ext cx="2955302" cy="4766163"/>
          </a:xfrm>
          <a:prstGeom prst="rect">
            <a:avLst/>
          </a:prstGeom>
        </p:spPr>
      </p:pic>
      <p:cxnSp>
        <p:nvCxnSpPr>
          <p:cNvPr id="10" name="Straight Arrow Connector 9">
            <a:extLst>
              <a:ext uri="{FF2B5EF4-FFF2-40B4-BE49-F238E27FC236}">
                <a16:creationId xmlns:a16="http://schemas.microsoft.com/office/drawing/2014/main" id="{8DE8068F-95B7-99B1-827D-EB975B2B7F60}"/>
              </a:ext>
            </a:extLst>
          </p:cNvPr>
          <p:cNvCxnSpPr>
            <a:cxnSpLocks/>
            <a:stCxn id="8" idx="3"/>
          </p:cNvCxnSpPr>
          <p:nvPr/>
        </p:nvCxnSpPr>
        <p:spPr>
          <a:xfrm flipV="1">
            <a:off x="6469942" y="3035164"/>
            <a:ext cx="1605446" cy="1159208"/>
          </a:xfrm>
          <a:prstGeom prst="straightConnector1">
            <a:avLst/>
          </a:prstGeom>
          <a:ln w="28575">
            <a:solidFill>
              <a:srgbClr val="7030A0"/>
            </a:solidFill>
            <a:tailEnd type="triangle"/>
          </a:ln>
        </p:spPr>
        <p:style>
          <a:lnRef idx="1">
            <a:schemeClr val="accent2"/>
          </a:lnRef>
          <a:fillRef idx="0">
            <a:schemeClr val="accent2"/>
          </a:fillRef>
          <a:effectRef idx="0">
            <a:schemeClr val="accent2"/>
          </a:effectRef>
          <a:fontRef idx="minor">
            <a:schemeClr val="tx1"/>
          </a:fontRef>
        </p:style>
      </p:cxnSp>
      <p:sp>
        <p:nvSpPr>
          <p:cNvPr id="4" name="Slide Number Placeholder 3">
            <a:extLst>
              <a:ext uri="{FF2B5EF4-FFF2-40B4-BE49-F238E27FC236}">
                <a16:creationId xmlns:a16="http://schemas.microsoft.com/office/drawing/2014/main" id="{2D8F8C31-2507-0757-639F-F914C6BBEB61}"/>
              </a:ext>
            </a:extLst>
          </p:cNvPr>
          <p:cNvSpPr>
            <a:spLocks noGrp="1"/>
          </p:cNvSpPr>
          <p:nvPr>
            <p:ph type="sldNum" sz="quarter" idx="4"/>
          </p:nvPr>
        </p:nvSpPr>
        <p:spPr/>
        <p:txBody>
          <a:bodyPr/>
          <a:lstStyle/>
          <a:p>
            <a:fld id="{15F2118D-A24B-4968-9CCE-0FD4EFBE3DE8}" type="slidenum">
              <a:rPr lang="en-US" smtClean="0"/>
              <a:pPr/>
              <a:t>31</a:t>
            </a:fld>
            <a:endParaRPr lang="en-US"/>
          </a:p>
        </p:txBody>
      </p:sp>
      <p:sp>
        <p:nvSpPr>
          <p:cNvPr id="5" name="Date Placeholder 4">
            <a:extLst>
              <a:ext uri="{FF2B5EF4-FFF2-40B4-BE49-F238E27FC236}">
                <a16:creationId xmlns:a16="http://schemas.microsoft.com/office/drawing/2014/main" id="{B914F950-2DDA-2F17-5DC1-73110A5872F1}"/>
              </a:ext>
            </a:extLst>
          </p:cNvPr>
          <p:cNvSpPr>
            <a:spLocks noGrp="1"/>
          </p:cNvSpPr>
          <p:nvPr>
            <p:ph type="dt" sz="half" idx="2"/>
          </p:nvPr>
        </p:nvSpPr>
        <p:spPr/>
        <p:txBody>
          <a:bodyPr/>
          <a:lstStyle/>
          <a:p>
            <a:r>
              <a:rPr lang="en-US"/>
              <a:t>06/02/26</a:t>
            </a:r>
          </a:p>
        </p:txBody>
      </p:sp>
      <p:sp>
        <p:nvSpPr>
          <p:cNvPr id="12" name="Rectangle 11">
            <a:extLst>
              <a:ext uri="{FF2B5EF4-FFF2-40B4-BE49-F238E27FC236}">
                <a16:creationId xmlns:a16="http://schemas.microsoft.com/office/drawing/2014/main" id="{AE54C1D2-0217-65BC-E527-B40BFA0F4146}"/>
              </a:ext>
            </a:extLst>
          </p:cNvPr>
          <p:cNvSpPr/>
          <p:nvPr/>
        </p:nvSpPr>
        <p:spPr>
          <a:xfrm>
            <a:off x="9633922" y="4562889"/>
            <a:ext cx="1333020" cy="1597714"/>
          </a:xfrm>
          <a:prstGeom prst="rect">
            <a:avLst/>
          </a:prstGeom>
          <a:noFill/>
          <a:ln w="38100">
            <a:solidFill>
              <a:srgbClr val="FF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AD7A08A-7BA9-B3E5-A8D6-4647B6303A35}"/>
              </a:ext>
            </a:extLst>
          </p:cNvPr>
          <p:cNvSpPr/>
          <p:nvPr/>
        </p:nvSpPr>
        <p:spPr>
          <a:xfrm>
            <a:off x="8054475" y="4989745"/>
            <a:ext cx="1533118" cy="307310"/>
          </a:xfrm>
          <a:prstGeom prst="rect">
            <a:avLst/>
          </a:prstGeom>
          <a:noFill/>
          <a:ln w="38100">
            <a:solidFill>
              <a:srgbClr val="FF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C08A8EF-873F-D89A-6301-17C623B6377B}"/>
              </a:ext>
            </a:extLst>
          </p:cNvPr>
          <p:cNvSpPr/>
          <p:nvPr/>
        </p:nvSpPr>
        <p:spPr>
          <a:xfrm>
            <a:off x="9692582" y="2819062"/>
            <a:ext cx="1274360" cy="403126"/>
          </a:xfrm>
          <a:prstGeom prst="rect">
            <a:avLst/>
          </a:prstGeom>
          <a:noFill/>
          <a:ln w="38100">
            <a:solidFill>
              <a:srgbClr val="FF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208029C-F0A9-F989-5E56-7F34503AEEAE}"/>
              </a:ext>
            </a:extLst>
          </p:cNvPr>
          <p:cNvSpPr/>
          <p:nvPr/>
        </p:nvSpPr>
        <p:spPr>
          <a:xfrm>
            <a:off x="8039223" y="1394439"/>
            <a:ext cx="2984740" cy="4766164"/>
          </a:xfrm>
          <a:prstGeom prst="rect">
            <a:avLst/>
          </a:prstGeom>
          <a:noFill/>
          <a:ln w="38100">
            <a:solidFill>
              <a:srgbClr val="7030A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42ECDD6-5C21-C07B-35F4-876028F5AC2B}"/>
              </a:ext>
            </a:extLst>
          </p:cNvPr>
          <p:cNvSpPr txBox="1"/>
          <p:nvPr/>
        </p:nvSpPr>
        <p:spPr>
          <a:xfrm>
            <a:off x="310895" y="5906520"/>
            <a:ext cx="7383371" cy="261610"/>
          </a:xfrm>
          <a:prstGeom prst="rect">
            <a:avLst/>
          </a:prstGeom>
          <a:solidFill>
            <a:schemeClr val="accent1"/>
          </a:solidFill>
        </p:spPr>
        <p:txBody>
          <a:bodyPr wrap="square" rtlCol="0">
            <a:spAutoFit/>
          </a:bodyPr>
          <a:lstStyle/>
          <a:p>
            <a:pPr algn="ctr"/>
            <a:r>
              <a:rPr lang="en-US" sz="1100">
                <a:solidFill>
                  <a:schemeClr val="bg1"/>
                </a:solidFill>
              </a:rPr>
              <a:t>Last update was 2015, there have been several parachute related mishaps/close calls/failures addressed on the next page.</a:t>
            </a:r>
            <a:endParaRPr lang="en-US" sz="1100"/>
          </a:p>
        </p:txBody>
      </p:sp>
      <p:sp>
        <p:nvSpPr>
          <p:cNvPr id="9" name="TextBox 8">
            <a:extLst>
              <a:ext uri="{FF2B5EF4-FFF2-40B4-BE49-F238E27FC236}">
                <a16:creationId xmlns:a16="http://schemas.microsoft.com/office/drawing/2014/main" id="{2A67BE92-95AE-22C8-A67A-68A4BACC7BAD}"/>
              </a:ext>
            </a:extLst>
          </p:cNvPr>
          <p:cNvSpPr txBox="1"/>
          <p:nvPr/>
        </p:nvSpPr>
        <p:spPr>
          <a:xfrm>
            <a:off x="694922" y="1107342"/>
            <a:ext cx="6716864" cy="307777"/>
          </a:xfrm>
          <a:prstGeom prst="rect">
            <a:avLst/>
          </a:prstGeom>
          <a:noFill/>
        </p:spPr>
        <p:txBody>
          <a:bodyPr wrap="square">
            <a:spAutoFit/>
          </a:bodyPr>
          <a:lstStyle/>
          <a:p>
            <a:r>
              <a:rPr lang="en-US" sz="1400" b="1">
                <a:latin typeface="Helvetica" panose="020B0604020202020204" pitchFamily="34" charset="0"/>
                <a:cs typeface="Helvetica" panose="020B0604020202020204" pitchFamily="34" charset="0"/>
              </a:rPr>
              <a:t>NASA’s Associate Director, Safety (DRP), Dr. Nigel Packham’s chart:</a:t>
            </a:r>
          </a:p>
        </p:txBody>
      </p:sp>
      <p:pic>
        <p:nvPicPr>
          <p:cNvPr id="3078" name="Picture 6" descr="Dr. Nigel Packham | Blue Abyss">
            <a:extLst>
              <a:ext uri="{FF2B5EF4-FFF2-40B4-BE49-F238E27FC236}">
                <a16:creationId xmlns:a16="http://schemas.microsoft.com/office/drawing/2014/main" id="{7C859A40-0D55-3400-6602-BC7DA1807D1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8937" y="1068543"/>
            <a:ext cx="535985" cy="53598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30537BC-9AC6-44D1-BCCC-FF314FEE2A1F}"/>
              </a:ext>
            </a:extLst>
          </p:cNvPr>
          <p:cNvSpPr txBox="1"/>
          <p:nvPr/>
        </p:nvSpPr>
        <p:spPr>
          <a:xfrm>
            <a:off x="2757140" y="5633280"/>
            <a:ext cx="1867710" cy="230832"/>
          </a:xfrm>
          <a:prstGeom prst="rect">
            <a:avLst/>
          </a:prstGeom>
          <a:noFill/>
        </p:spPr>
        <p:txBody>
          <a:bodyPr wrap="square" rtlCol="0">
            <a:spAutoFit/>
          </a:bodyPr>
          <a:lstStyle/>
          <a:p>
            <a:pPr algn="ctr"/>
            <a:r>
              <a:rPr lang="en-US" sz="900" i="1" dirty="0"/>
              <a:t>Image credit: NASA JS-2015-004</a:t>
            </a:r>
            <a:endParaRPr lang="en-US" sz="900" dirty="0"/>
          </a:p>
        </p:txBody>
      </p:sp>
    </p:spTree>
    <p:extLst>
      <p:ext uri="{BB962C8B-B14F-4D97-AF65-F5344CB8AC3E}">
        <p14:creationId xmlns:p14="http://schemas.microsoft.com/office/powerpoint/2010/main" val="3934378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3A46AF-61EC-30A0-3C20-8E9D503F36F1}"/>
              </a:ext>
            </a:extLst>
          </p:cNvPr>
          <p:cNvSpPr>
            <a:spLocks noGrp="1"/>
          </p:cNvSpPr>
          <p:nvPr>
            <p:ph idx="1"/>
          </p:nvPr>
        </p:nvSpPr>
        <p:spPr>
          <a:xfrm>
            <a:off x="8150087" y="6069302"/>
            <a:ext cx="4250036" cy="548596"/>
          </a:xfrm>
        </p:spPr>
        <p:txBody>
          <a:bodyPr/>
          <a:lstStyle/>
          <a:p>
            <a:pPr marL="0" indent="0">
              <a:buNone/>
            </a:pPr>
            <a:r>
              <a:rPr lang="en-US" sz="1400"/>
              <a:t>More details in backup on these failures</a:t>
            </a:r>
          </a:p>
        </p:txBody>
      </p:sp>
      <p:sp>
        <p:nvSpPr>
          <p:cNvPr id="3" name="Title 2">
            <a:extLst>
              <a:ext uri="{FF2B5EF4-FFF2-40B4-BE49-F238E27FC236}">
                <a16:creationId xmlns:a16="http://schemas.microsoft.com/office/drawing/2014/main" id="{B51E99D5-4D0F-E2AA-1974-67304EF3F3F6}"/>
              </a:ext>
            </a:extLst>
          </p:cNvPr>
          <p:cNvSpPr>
            <a:spLocks noGrp="1"/>
          </p:cNvSpPr>
          <p:nvPr>
            <p:ph type="title" idx="4294967295"/>
          </p:nvPr>
        </p:nvSpPr>
        <p:spPr>
          <a:xfrm>
            <a:off x="1080748" y="193758"/>
            <a:ext cx="9753600" cy="667728"/>
          </a:xfrm>
          <a:prstGeom prst="rect">
            <a:avLst/>
          </a:prstGeom>
        </p:spPr>
        <p:txBody>
          <a:bodyPr/>
          <a:lstStyle/>
          <a:p>
            <a:r>
              <a:rPr lang="en-US"/>
              <a:t>Crewed Spacecraft Parachute </a:t>
            </a:r>
            <a:br>
              <a:rPr lang="en-US"/>
            </a:br>
            <a:r>
              <a:rPr lang="en-US"/>
              <a:t>Anomalies and Malfunctions</a:t>
            </a:r>
          </a:p>
        </p:txBody>
      </p:sp>
      <p:sp>
        <p:nvSpPr>
          <p:cNvPr id="4" name="Slide Number Placeholder 3">
            <a:extLst>
              <a:ext uri="{FF2B5EF4-FFF2-40B4-BE49-F238E27FC236}">
                <a16:creationId xmlns:a16="http://schemas.microsoft.com/office/drawing/2014/main" id="{B80B64B9-06AD-75D0-CFE3-1661C30C6337}"/>
              </a:ext>
            </a:extLst>
          </p:cNvPr>
          <p:cNvSpPr>
            <a:spLocks noGrp="1"/>
          </p:cNvSpPr>
          <p:nvPr>
            <p:ph type="sldNum" sz="quarter" idx="4"/>
          </p:nvPr>
        </p:nvSpPr>
        <p:spPr/>
        <p:txBody>
          <a:bodyPr/>
          <a:lstStyle/>
          <a:p>
            <a:fld id="{15F2118D-A24B-4968-9CCE-0FD4EFBE3DE8}" type="slidenum">
              <a:rPr lang="en-US" smtClean="0"/>
              <a:pPr/>
              <a:t>32</a:t>
            </a:fld>
            <a:endParaRPr lang="en-US"/>
          </a:p>
        </p:txBody>
      </p:sp>
      <p:sp>
        <p:nvSpPr>
          <p:cNvPr id="5" name="Date Placeholder 4">
            <a:extLst>
              <a:ext uri="{FF2B5EF4-FFF2-40B4-BE49-F238E27FC236}">
                <a16:creationId xmlns:a16="http://schemas.microsoft.com/office/drawing/2014/main" id="{B06CFDCF-027F-2495-CC30-251FAA636AE4}"/>
              </a:ext>
            </a:extLst>
          </p:cNvPr>
          <p:cNvSpPr>
            <a:spLocks noGrp="1"/>
          </p:cNvSpPr>
          <p:nvPr>
            <p:ph type="dt" sz="half" idx="2"/>
          </p:nvPr>
        </p:nvSpPr>
        <p:spPr/>
        <p:txBody>
          <a:bodyPr/>
          <a:lstStyle/>
          <a:p>
            <a:r>
              <a:rPr lang="en-US"/>
              <a:t>06/02/26</a:t>
            </a:r>
          </a:p>
        </p:txBody>
      </p:sp>
      <p:graphicFrame>
        <p:nvGraphicFramePr>
          <p:cNvPr id="14" name="Table 13">
            <a:extLst>
              <a:ext uri="{FF2B5EF4-FFF2-40B4-BE49-F238E27FC236}">
                <a16:creationId xmlns:a16="http://schemas.microsoft.com/office/drawing/2014/main" id="{88AE969F-99EE-A616-C6BB-7DA15551421C}"/>
              </a:ext>
            </a:extLst>
          </p:cNvPr>
          <p:cNvGraphicFramePr>
            <a:graphicFrameLocks noGrp="1"/>
          </p:cNvGraphicFramePr>
          <p:nvPr>
            <p:extLst>
              <p:ext uri="{D42A27DB-BD31-4B8C-83A1-F6EECF244321}">
                <p14:modId xmlns:p14="http://schemas.microsoft.com/office/powerpoint/2010/main" val="1854222459"/>
              </p:ext>
            </p:extLst>
          </p:nvPr>
        </p:nvGraphicFramePr>
        <p:xfrm>
          <a:off x="114477" y="1091889"/>
          <a:ext cx="7258500" cy="3749040"/>
        </p:xfrm>
        <a:graphic>
          <a:graphicData uri="http://schemas.openxmlformats.org/drawingml/2006/table">
            <a:tbl>
              <a:tblPr firstRow="1" bandRow="1">
                <a:tableStyleId>{5C22544A-7EE6-4342-B048-85BDC9FD1C3A}</a:tableStyleId>
              </a:tblPr>
              <a:tblGrid>
                <a:gridCol w="1444659">
                  <a:extLst>
                    <a:ext uri="{9D8B030D-6E8A-4147-A177-3AD203B41FA5}">
                      <a16:colId xmlns:a16="http://schemas.microsoft.com/office/drawing/2014/main" val="4024061302"/>
                    </a:ext>
                  </a:extLst>
                </a:gridCol>
                <a:gridCol w="3048682">
                  <a:extLst>
                    <a:ext uri="{9D8B030D-6E8A-4147-A177-3AD203B41FA5}">
                      <a16:colId xmlns:a16="http://schemas.microsoft.com/office/drawing/2014/main" val="2522985968"/>
                    </a:ext>
                  </a:extLst>
                </a:gridCol>
                <a:gridCol w="2765159">
                  <a:extLst>
                    <a:ext uri="{9D8B030D-6E8A-4147-A177-3AD203B41FA5}">
                      <a16:colId xmlns:a16="http://schemas.microsoft.com/office/drawing/2014/main" val="453341507"/>
                    </a:ext>
                  </a:extLst>
                </a:gridCol>
              </a:tblGrid>
              <a:tr h="295588">
                <a:tc>
                  <a:txBody>
                    <a:bodyPr/>
                    <a:lstStyle/>
                    <a:p>
                      <a:pPr algn="l"/>
                      <a:r>
                        <a:rPr lang="en-US" sz="1600"/>
                        <a:t>Provider</a:t>
                      </a:r>
                    </a:p>
                  </a:txBody>
                  <a:tcPr/>
                </a:tc>
                <a:tc>
                  <a:txBody>
                    <a:bodyPr/>
                    <a:lstStyle/>
                    <a:p>
                      <a:pPr algn="l"/>
                      <a:r>
                        <a:rPr lang="en-US" sz="1600"/>
                        <a:t>Issue</a:t>
                      </a:r>
                    </a:p>
                  </a:txBody>
                  <a:tcPr/>
                </a:tc>
                <a:tc>
                  <a:txBody>
                    <a:bodyPr/>
                    <a:lstStyle/>
                    <a:p>
                      <a:pPr algn="l"/>
                      <a:r>
                        <a:rPr lang="en-US" sz="1600"/>
                        <a:t>Potential Root Cause</a:t>
                      </a:r>
                    </a:p>
                  </a:txBody>
                  <a:tcPr/>
                </a:tc>
                <a:extLst>
                  <a:ext uri="{0D108BD9-81ED-4DB2-BD59-A6C34878D82A}">
                    <a16:rowId xmlns:a16="http://schemas.microsoft.com/office/drawing/2014/main" val="161550011"/>
                  </a:ext>
                </a:extLst>
              </a:tr>
              <a:tr h="0">
                <a:tc>
                  <a:txBody>
                    <a:bodyPr/>
                    <a:lstStyle/>
                    <a:p>
                      <a:r>
                        <a:rPr lang="en-US" sz="1400"/>
                        <a:t>Nyx</a:t>
                      </a:r>
                    </a:p>
                  </a:txBody>
                  <a:tcPr/>
                </a:tc>
                <a:tc>
                  <a:txBody>
                    <a:bodyPr/>
                    <a:lstStyle/>
                    <a:p>
                      <a:r>
                        <a:rPr lang="en-US" sz="1400"/>
                        <a:t>Parachute system failure</a:t>
                      </a:r>
                    </a:p>
                  </a:txBody>
                  <a:tcPr/>
                </a:tc>
                <a:tc>
                  <a:txBody>
                    <a:bodyPr/>
                    <a:lstStyle/>
                    <a:p>
                      <a:r>
                        <a:rPr lang="en-US" sz="1400"/>
                        <a:t>Design Flaw/Lack of Testing/Schedule and cost pressure</a:t>
                      </a:r>
                    </a:p>
                  </a:txBody>
                  <a:tcPr/>
                </a:tc>
                <a:extLst>
                  <a:ext uri="{0D108BD9-81ED-4DB2-BD59-A6C34878D82A}">
                    <a16:rowId xmlns:a16="http://schemas.microsoft.com/office/drawing/2014/main" val="1386497218"/>
                  </a:ext>
                </a:extLst>
              </a:tr>
              <a:tr h="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t>Blue Origin New Shepard 25</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a:t>Crewed</a:t>
                      </a:r>
                      <a:r>
                        <a:rPr lang="en-US" sz="1400"/>
                        <a:t>, One main parachute did not disreef properly</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dirty="0"/>
                        <a:t>Cutter malfunction or process error/rigging</a:t>
                      </a:r>
                    </a:p>
                  </a:txBody>
                  <a:tcPr/>
                </a:tc>
                <a:extLst>
                  <a:ext uri="{0D108BD9-81ED-4DB2-BD59-A6C34878D82A}">
                    <a16:rowId xmlns:a16="http://schemas.microsoft.com/office/drawing/2014/main" val="573303896"/>
                  </a:ext>
                </a:extLst>
              </a:tr>
              <a:tr h="0">
                <a:tc>
                  <a:txBody>
                    <a:bodyPr/>
                    <a:lstStyle/>
                    <a:p>
                      <a:r>
                        <a:rPr lang="en-US" sz="1400"/>
                        <a:t>Boeing Starliner</a:t>
                      </a:r>
                    </a:p>
                  </a:txBody>
                  <a:tcPr/>
                </a:tc>
                <a:tc>
                  <a:txBody>
                    <a:bodyPr/>
                    <a:lstStyle/>
                    <a:p>
                      <a:r>
                        <a:rPr lang="en-US" sz="1400"/>
                        <a:t>Only 2 of 3 main parachutes deployed</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t>Process error/rigging</a:t>
                      </a:r>
                    </a:p>
                  </a:txBody>
                  <a:tcPr/>
                </a:tc>
                <a:extLst>
                  <a:ext uri="{0D108BD9-81ED-4DB2-BD59-A6C34878D82A}">
                    <a16:rowId xmlns:a16="http://schemas.microsoft.com/office/drawing/2014/main" val="229678210"/>
                  </a:ext>
                </a:extLst>
              </a:tr>
              <a:tr h="0">
                <a:tc>
                  <a:txBody>
                    <a:bodyPr/>
                    <a:lstStyle/>
                    <a:p>
                      <a:r>
                        <a:rPr lang="en-US" sz="1400"/>
                        <a:t>OSIRIS-Rex</a:t>
                      </a:r>
                    </a:p>
                  </a:txBody>
                  <a:tcPr/>
                </a:tc>
                <a:tc>
                  <a:txBody>
                    <a:bodyPr/>
                    <a:lstStyle/>
                    <a:p>
                      <a:r>
                        <a:rPr lang="en-US" sz="1400"/>
                        <a:t>Drogue parachute failed to deploy</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t>Process error</a:t>
                      </a:r>
                    </a:p>
                  </a:txBody>
                  <a:tcPr/>
                </a:tc>
                <a:extLst>
                  <a:ext uri="{0D108BD9-81ED-4DB2-BD59-A6C34878D82A}">
                    <a16:rowId xmlns:a16="http://schemas.microsoft.com/office/drawing/2014/main" val="1239129304"/>
                  </a:ext>
                </a:extLst>
              </a:tr>
              <a:tr h="220504">
                <a:tc>
                  <a:txBody>
                    <a:bodyPr/>
                    <a:lstStyle/>
                    <a:p>
                      <a:r>
                        <a:rPr lang="en-US" sz="1400"/>
                        <a:t>Genesis</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t>Drogue/main parachute failed to deploy</a:t>
                      </a:r>
                    </a:p>
                  </a:txBody>
                  <a:tcPr/>
                </a:tc>
                <a:tc>
                  <a:txBody>
                    <a:bodyPr/>
                    <a:lstStyle/>
                    <a:p>
                      <a:r>
                        <a:rPr lang="en-US" sz="1400"/>
                        <a:t>Manufacturing process error </a:t>
                      </a:r>
                    </a:p>
                  </a:txBody>
                  <a:tcPr/>
                </a:tc>
                <a:extLst>
                  <a:ext uri="{0D108BD9-81ED-4DB2-BD59-A6C34878D82A}">
                    <a16:rowId xmlns:a16="http://schemas.microsoft.com/office/drawing/2014/main" val="2037680679"/>
                  </a:ext>
                </a:extLst>
              </a:tr>
              <a:tr h="658034">
                <a:tc>
                  <a:txBody>
                    <a:bodyPr/>
                    <a:lstStyle/>
                    <a:p>
                      <a:r>
                        <a:rPr lang="en-US" sz="1400"/>
                        <a:t>Soyuz-1</a:t>
                      </a:r>
                    </a:p>
                  </a:txBody>
                  <a:tcPr>
                    <a:solidFill>
                      <a:schemeClr val="accent1">
                        <a:lumMod val="60000"/>
                        <a:lumOff val="40000"/>
                      </a:schemeClr>
                    </a:solidFill>
                  </a:tcPr>
                </a:tc>
                <a:tc>
                  <a:txBody>
                    <a:bodyPr/>
                    <a:lstStyle/>
                    <a:p>
                      <a:r>
                        <a:rPr lang="en-US" sz="1400" b="1"/>
                        <a:t>Crewed</a:t>
                      </a:r>
                      <a:r>
                        <a:rPr lang="en-US" sz="1400"/>
                        <a:t>, Parachute failure</a:t>
                      </a:r>
                    </a:p>
                  </a:txBody>
                  <a:tcPr>
                    <a:solidFill>
                      <a:schemeClr val="accent1">
                        <a:lumMod val="60000"/>
                        <a:lumOff val="40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a:t>Design flaws/Lack of full system testing/Schedule pressure/ Manufacturing process error </a:t>
                      </a:r>
                    </a:p>
                  </a:txBody>
                  <a:tcPr>
                    <a:solidFill>
                      <a:schemeClr val="accent1">
                        <a:lumMod val="60000"/>
                        <a:lumOff val="40000"/>
                      </a:schemeClr>
                    </a:solidFill>
                  </a:tcPr>
                </a:tc>
                <a:extLst>
                  <a:ext uri="{0D108BD9-81ED-4DB2-BD59-A6C34878D82A}">
                    <a16:rowId xmlns:a16="http://schemas.microsoft.com/office/drawing/2014/main" val="626692132"/>
                  </a:ext>
                </a:extLst>
              </a:tr>
              <a:tr h="401110">
                <a:tc>
                  <a:txBody>
                    <a:bodyPr/>
                    <a:lstStyle/>
                    <a:p>
                      <a:r>
                        <a:rPr lang="en-US" sz="1400"/>
                        <a:t>Apollo 15</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b="1"/>
                        <a:t>Crewed</a:t>
                      </a:r>
                      <a:r>
                        <a:rPr lang="en-US" sz="1400"/>
                        <a:t>, Landed with 2 of 3 main parachutes</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400" dirty="0"/>
                        <a:t>Interaction with contaminants / Lack of full system testing</a:t>
                      </a:r>
                    </a:p>
                  </a:txBody>
                  <a:tcPr/>
                </a:tc>
                <a:extLst>
                  <a:ext uri="{0D108BD9-81ED-4DB2-BD59-A6C34878D82A}">
                    <a16:rowId xmlns:a16="http://schemas.microsoft.com/office/drawing/2014/main" val="1337043050"/>
                  </a:ext>
                </a:extLst>
              </a:tr>
            </a:tbl>
          </a:graphicData>
        </a:graphic>
      </p:graphicFrame>
      <p:pic>
        <p:nvPicPr>
          <p:cNvPr id="6" name="Picture 5">
            <a:extLst>
              <a:ext uri="{FF2B5EF4-FFF2-40B4-BE49-F238E27FC236}">
                <a16:creationId xmlns:a16="http://schemas.microsoft.com/office/drawing/2014/main" id="{46C40AA9-DB02-1E19-31EE-77D0D1F30FAF}"/>
              </a:ext>
            </a:extLst>
          </p:cNvPr>
          <p:cNvPicPr>
            <a:picLocks noChangeAspect="1"/>
          </p:cNvPicPr>
          <p:nvPr/>
        </p:nvPicPr>
        <p:blipFill>
          <a:blip r:embed="rId2"/>
          <a:srcRect l="34312" t="36869" r="16100" b="36030"/>
          <a:stretch/>
        </p:blipFill>
        <p:spPr>
          <a:xfrm>
            <a:off x="972379" y="6317394"/>
            <a:ext cx="1641515" cy="504635"/>
          </a:xfrm>
          <a:prstGeom prst="rect">
            <a:avLst/>
          </a:prstGeom>
        </p:spPr>
      </p:pic>
      <p:sp>
        <p:nvSpPr>
          <p:cNvPr id="7" name="Rectangle 6">
            <a:extLst>
              <a:ext uri="{FF2B5EF4-FFF2-40B4-BE49-F238E27FC236}">
                <a16:creationId xmlns:a16="http://schemas.microsoft.com/office/drawing/2014/main" id="{71690217-F053-583C-EB2D-CB9C440CD06E}"/>
              </a:ext>
            </a:extLst>
          </p:cNvPr>
          <p:cNvSpPr/>
          <p:nvPr/>
        </p:nvSpPr>
        <p:spPr>
          <a:xfrm>
            <a:off x="2093073"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E110F91-C24E-A464-3FCF-D1461B20AC14}"/>
              </a:ext>
            </a:extLst>
          </p:cNvPr>
          <p:cNvSpPr txBox="1"/>
          <p:nvPr/>
        </p:nvSpPr>
        <p:spPr>
          <a:xfrm>
            <a:off x="2808617" y="5071332"/>
            <a:ext cx="4885651" cy="1692771"/>
          </a:xfrm>
          <a:prstGeom prst="rect">
            <a:avLst/>
          </a:prstGeom>
          <a:solidFill>
            <a:schemeClr val="bg1"/>
          </a:solidFill>
          <a:ln w="25400">
            <a:solidFill>
              <a:srgbClr val="FF0000"/>
            </a:solidFill>
          </a:ln>
        </p:spPr>
        <p:txBody>
          <a:bodyPr wrap="square">
            <a:spAutoFit/>
          </a:bodyPr>
          <a:lstStyle/>
          <a:p>
            <a:r>
              <a:rPr lang="en-US" sz="2400" b="1" dirty="0">
                <a:solidFill>
                  <a:schemeClr val="accent1"/>
                </a:solidFill>
              </a:rPr>
              <a:t>Primary Lessons Learned</a:t>
            </a:r>
            <a:endParaRPr lang="en-US" sz="2000" dirty="0">
              <a:solidFill>
                <a:schemeClr val="accent1"/>
              </a:solidFill>
            </a:endParaRPr>
          </a:p>
          <a:p>
            <a:pPr marL="182880" indent="-182880">
              <a:buFont typeface="Arial" panose="020B0604020202020204" pitchFamily="34" charset="0"/>
              <a:buChar char="•"/>
            </a:pPr>
            <a:r>
              <a:rPr lang="en-US" sz="1600" dirty="0"/>
              <a:t>Monitor touch labor processes</a:t>
            </a:r>
          </a:p>
          <a:p>
            <a:pPr marL="182880" indent="-182880">
              <a:buFont typeface="Arial" panose="020B0604020202020204" pitchFamily="34" charset="0"/>
              <a:buChar char="•"/>
            </a:pPr>
            <a:r>
              <a:rPr lang="en-US" sz="1600" dirty="0"/>
              <a:t>Sufficient camera and video views</a:t>
            </a:r>
          </a:p>
          <a:p>
            <a:pPr marL="182880" indent="-182880">
              <a:buFont typeface="Arial" panose="020B0604020202020204" pitchFamily="34" charset="0"/>
              <a:buChar char="•"/>
            </a:pPr>
            <a:r>
              <a:rPr lang="en-US" sz="1600" dirty="0"/>
              <a:t>Direct measurement of loads and vehicle state data</a:t>
            </a:r>
          </a:p>
          <a:p>
            <a:pPr marL="182880" indent="-182880">
              <a:buFont typeface="Arial" panose="020B0604020202020204" pitchFamily="34" charset="0"/>
              <a:buChar char="•"/>
            </a:pPr>
            <a:r>
              <a:rPr lang="en-US" sz="1600" dirty="0"/>
              <a:t>Test sufficiently</a:t>
            </a:r>
          </a:p>
          <a:p>
            <a:pPr marL="182880" indent="-182880">
              <a:buFont typeface="Arial" panose="020B0604020202020204" pitchFamily="34" charset="0"/>
              <a:buChar char="•"/>
            </a:pPr>
            <a:r>
              <a:rPr lang="en-US" sz="1600" dirty="0"/>
              <a:t>Avoid unnecessary schedule pressure</a:t>
            </a:r>
          </a:p>
        </p:txBody>
      </p:sp>
      <p:pic>
        <p:nvPicPr>
          <p:cNvPr id="19" name="Picture 18">
            <a:extLst>
              <a:ext uri="{FF2B5EF4-FFF2-40B4-BE49-F238E27FC236}">
                <a16:creationId xmlns:a16="http://schemas.microsoft.com/office/drawing/2014/main" id="{EB030317-3EFF-B5CB-456B-0E1E63F504C0}"/>
              </a:ext>
            </a:extLst>
          </p:cNvPr>
          <p:cNvPicPr>
            <a:picLocks noChangeAspect="1"/>
          </p:cNvPicPr>
          <p:nvPr/>
        </p:nvPicPr>
        <p:blipFill>
          <a:blip r:embed="rId3"/>
          <a:srcRect l="2791" t="25581" r="83065" b="10233"/>
          <a:stretch>
            <a:fillRect/>
          </a:stretch>
        </p:blipFill>
        <p:spPr>
          <a:xfrm>
            <a:off x="10132828" y="1228060"/>
            <a:ext cx="1724428" cy="4401879"/>
          </a:xfrm>
          <a:prstGeom prst="rect">
            <a:avLst/>
          </a:prstGeom>
        </p:spPr>
      </p:pic>
      <p:pic>
        <p:nvPicPr>
          <p:cNvPr id="21" name="Picture 20">
            <a:extLst>
              <a:ext uri="{FF2B5EF4-FFF2-40B4-BE49-F238E27FC236}">
                <a16:creationId xmlns:a16="http://schemas.microsoft.com/office/drawing/2014/main" id="{A7E5C49E-81EF-95E6-14FB-383F80CDC555}"/>
              </a:ext>
            </a:extLst>
          </p:cNvPr>
          <p:cNvPicPr>
            <a:picLocks noChangeAspect="1"/>
          </p:cNvPicPr>
          <p:nvPr/>
        </p:nvPicPr>
        <p:blipFill>
          <a:blip r:embed="rId4"/>
          <a:srcRect l="2746" t="37364" r="83065" b="14264"/>
          <a:stretch>
            <a:fillRect/>
          </a:stretch>
        </p:blipFill>
        <p:spPr>
          <a:xfrm>
            <a:off x="8048585" y="1753973"/>
            <a:ext cx="1729926" cy="3317359"/>
          </a:xfrm>
          <a:prstGeom prst="rect">
            <a:avLst/>
          </a:prstGeom>
        </p:spPr>
      </p:pic>
    </p:spTree>
    <p:extLst>
      <p:ext uri="{BB962C8B-B14F-4D97-AF65-F5344CB8AC3E}">
        <p14:creationId xmlns:p14="http://schemas.microsoft.com/office/powerpoint/2010/main" val="1425715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7211D2-58FA-6D54-EE4F-C1FE975B1574}"/>
              </a:ext>
            </a:extLst>
          </p:cNvPr>
          <p:cNvSpPr>
            <a:spLocks noGrp="1"/>
          </p:cNvSpPr>
          <p:nvPr>
            <p:ph idx="4294967295"/>
          </p:nvPr>
        </p:nvSpPr>
        <p:spPr>
          <a:xfrm>
            <a:off x="114478" y="1147043"/>
            <a:ext cx="11975921" cy="5349035"/>
          </a:xfrm>
          <a:prstGeom prst="rect">
            <a:avLst/>
          </a:prstGeom>
        </p:spPr>
        <p:txBody>
          <a:bodyPr/>
          <a:lstStyle/>
          <a:p>
            <a:r>
              <a:rPr lang="en-US" dirty="0"/>
              <a:t>As an ADS community, let’s continue to document history and lessons learned.</a:t>
            </a:r>
          </a:p>
          <a:p>
            <a:pPr marL="0" indent="0">
              <a:buNone/>
            </a:pPr>
            <a:endParaRPr lang="en-US" dirty="0"/>
          </a:p>
          <a:p>
            <a:r>
              <a:rPr lang="en-US" dirty="0"/>
              <a:t>Reach out to Aaron Morris, </a:t>
            </a:r>
            <a:r>
              <a:rPr lang="en-US" dirty="0">
                <a:hlinkClick r:id="rId2"/>
              </a:rPr>
              <a:t>Aaron.L.Morris@nasa.gov</a:t>
            </a:r>
            <a:r>
              <a:rPr lang="en-US" dirty="0"/>
              <a:t>, for more information regarding parachute design and lessons learned.</a:t>
            </a:r>
          </a:p>
          <a:p>
            <a:pPr lvl="1"/>
            <a:endParaRPr lang="en-US" dirty="0"/>
          </a:p>
        </p:txBody>
      </p:sp>
      <p:sp>
        <p:nvSpPr>
          <p:cNvPr id="3" name="Title 2">
            <a:extLst>
              <a:ext uri="{FF2B5EF4-FFF2-40B4-BE49-F238E27FC236}">
                <a16:creationId xmlns:a16="http://schemas.microsoft.com/office/drawing/2014/main" id="{CF6891D9-F67B-58F5-1D3C-D3D91E8077C3}"/>
              </a:ext>
            </a:extLst>
          </p:cNvPr>
          <p:cNvSpPr>
            <a:spLocks noGrp="1"/>
          </p:cNvSpPr>
          <p:nvPr>
            <p:ph type="title" idx="4294967295"/>
          </p:nvPr>
        </p:nvSpPr>
        <p:spPr>
          <a:xfrm>
            <a:off x="1080748" y="280003"/>
            <a:ext cx="9753600" cy="667728"/>
          </a:xfrm>
          <a:prstGeom prst="rect">
            <a:avLst/>
          </a:prstGeom>
        </p:spPr>
        <p:txBody>
          <a:bodyPr/>
          <a:lstStyle/>
          <a:p>
            <a:r>
              <a:rPr lang="en-US" dirty="0"/>
              <a:t>Conclusion</a:t>
            </a:r>
          </a:p>
        </p:txBody>
      </p:sp>
      <p:sp>
        <p:nvSpPr>
          <p:cNvPr id="4" name="Slide Number Placeholder 3">
            <a:extLst>
              <a:ext uri="{FF2B5EF4-FFF2-40B4-BE49-F238E27FC236}">
                <a16:creationId xmlns:a16="http://schemas.microsoft.com/office/drawing/2014/main" id="{4376A093-090A-BB39-5E5F-CBA1DE765539}"/>
              </a:ext>
            </a:extLst>
          </p:cNvPr>
          <p:cNvSpPr>
            <a:spLocks noGrp="1"/>
          </p:cNvSpPr>
          <p:nvPr>
            <p:ph type="sldNum" sz="quarter" idx="4"/>
          </p:nvPr>
        </p:nvSpPr>
        <p:spPr/>
        <p:txBody>
          <a:bodyPr/>
          <a:lstStyle/>
          <a:p>
            <a:fld id="{15F2118D-A24B-4968-9CCE-0FD4EFBE3DE8}" type="slidenum">
              <a:rPr lang="en-US" smtClean="0"/>
              <a:pPr/>
              <a:t>33</a:t>
            </a:fld>
            <a:endParaRPr lang="en-US"/>
          </a:p>
        </p:txBody>
      </p:sp>
      <p:sp>
        <p:nvSpPr>
          <p:cNvPr id="5" name="Date Placeholder 4">
            <a:extLst>
              <a:ext uri="{FF2B5EF4-FFF2-40B4-BE49-F238E27FC236}">
                <a16:creationId xmlns:a16="http://schemas.microsoft.com/office/drawing/2014/main" id="{2640A143-C7DD-9F1F-9F64-A0149F3AD492}"/>
              </a:ext>
            </a:extLst>
          </p:cNvPr>
          <p:cNvSpPr>
            <a:spLocks noGrp="1"/>
          </p:cNvSpPr>
          <p:nvPr>
            <p:ph type="dt" sz="half" idx="2"/>
          </p:nvPr>
        </p:nvSpPr>
        <p:spPr/>
        <p:txBody>
          <a:bodyPr/>
          <a:lstStyle/>
          <a:p>
            <a:r>
              <a:rPr lang="en-US"/>
              <a:t>06/02/26</a:t>
            </a:r>
          </a:p>
        </p:txBody>
      </p:sp>
    </p:spTree>
    <p:extLst>
      <p:ext uri="{BB962C8B-B14F-4D97-AF65-F5344CB8AC3E}">
        <p14:creationId xmlns:p14="http://schemas.microsoft.com/office/powerpoint/2010/main" val="4114439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758DD9-3F95-A667-6E80-B3E6F54A9173}"/>
              </a:ext>
            </a:extLst>
          </p:cNvPr>
          <p:cNvSpPr>
            <a:spLocks noGrp="1"/>
          </p:cNvSpPr>
          <p:nvPr>
            <p:ph idx="1"/>
          </p:nvPr>
        </p:nvSpPr>
        <p:spPr>
          <a:xfrm>
            <a:off x="114478" y="2934032"/>
            <a:ext cx="11975921" cy="694072"/>
          </a:xfrm>
        </p:spPr>
        <p:txBody>
          <a:bodyPr/>
          <a:lstStyle/>
          <a:p>
            <a:pPr marL="0" indent="0" algn="ctr">
              <a:buNone/>
            </a:pPr>
            <a:r>
              <a:rPr lang="en-US" sz="2800"/>
              <a:t>BACKUP</a:t>
            </a:r>
          </a:p>
        </p:txBody>
      </p:sp>
      <p:sp>
        <p:nvSpPr>
          <p:cNvPr id="4" name="Slide Number Placeholder 3">
            <a:extLst>
              <a:ext uri="{FF2B5EF4-FFF2-40B4-BE49-F238E27FC236}">
                <a16:creationId xmlns:a16="http://schemas.microsoft.com/office/drawing/2014/main" id="{AF65D9CA-5F7A-13D0-6B6B-AB7F23E20043}"/>
              </a:ext>
            </a:extLst>
          </p:cNvPr>
          <p:cNvSpPr>
            <a:spLocks noGrp="1"/>
          </p:cNvSpPr>
          <p:nvPr>
            <p:ph type="sldNum" sz="quarter" idx="4"/>
          </p:nvPr>
        </p:nvSpPr>
        <p:spPr/>
        <p:txBody>
          <a:bodyPr/>
          <a:lstStyle/>
          <a:p>
            <a:fld id="{15F2118D-A24B-4968-9CCE-0FD4EFBE3DE8}" type="slidenum">
              <a:rPr lang="en-US" smtClean="0"/>
              <a:pPr/>
              <a:t>34</a:t>
            </a:fld>
            <a:endParaRPr lang="en-US"/>
          </a:p>
        </p:txBody>
      </p:sp>
      <p:sp>
        <p:nvSpPr>
          <p:cNvPr id="5" name="Date Placeholder 4">
            <a:extLst>
              <a:ext uri="{FF2B5EF4-FFF2-40B4-BE49-F238E27FC236}">
                <a16:creationId xmlns:a16="http://schemas.microsoft.com/office/drawing/2014/main" id="{DC02C522-31C3-3C1E-989E-B237E9F745AE}"/>
              </a:ext>
            </a:extLst>
          </p:cNvPr>
          <p:cNvSpPr>
            <a:spLocks noGrp="1"/>
          </p:cNvSpPr>
          <p:nvPr>
            <p:ph type="dt" sz="half" idx="2"/>
          </p:nvPr>
        </p:nvSpPr>
        <p:spPr/>
        <p:txBody>
          <a:bodyPr/>
          <a:lstStyle/>
          <a:p>
            <a:r>
              <a:rPr lang="en-US"/>
              <a:t>06/02/26</a:t>
            </a:r>
          </a:p>
        </p:txBody>
      </p:sp>
    </p:spTree>
    <p:extLst>
      <p:ext uri="{BB962C8B-B14F-4D97-AF65-F5344CB8AC3E}">
        <p14:creationId xmlns:p14="http://schemas.microsoft.com/office/powerpoint/2010/main" val="1159092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680B34A-36BD-EEEE-AB0A-521267CEC933}"/>
              </a:ext>
            </a:extLst>
          </p:cNvPr>
          <p:cNvGrpSpPr/>
          <p:nvPr/>
        </p:nvGrpSpPr>
        <p:grpSpPr>
          <a:xfrm>
            <a:off x="972379" y="4645880"/>
            <a:ext cx="1381339" cy="626973"/>
            <a:chOff x="8891324" y="3765066"/>
            <a:chExt cx="1381339" cy="626973"/>
          </a:xfrm>
        </p:grpSpPr>
        <p:pic>
          <p:nvPicPr>
            <p:cNvPr id="19" name="Picture 18" descr="Icon&#10;&#10;AI-generated content may be incorrect.">
              <a:extLst>
                <a:ext uri="{FF2B5EF4-FFF2-40B4-BE49-F238E27FC236}">
                  <a16:creationId xmlns:a16="http://schemas.microsoft.com/office/drawing/2014/main" id="{4F32AD86-D7E9-6ECD-BE92-3527645D4421}"/>
                </a:ext>
              </a:extLst>
            </p:cNvPr>
            <p:cNvPicPr>
              <a:picLocks noChangeAspect="1"/>
            </p:cNvPicPr>
            <p:nvPr/>
          </p:nvPicPr>
          <p:blipFill>
            <a:blip r:embed="rId2" cstate="print">
              <a:extLst>
                <a:ext uri="{28A0092B-C50C-407E-A947-70E740481C1C}">
                  <a14:useLocalDpi xmlns:a14="http://schemas.microsoft.com/office/drawing/2010/main" val="0"/>
                </a:ext>
              </a:extLst>
            </a:blip>
            <a:srcRect l="36961" t="14452" r="38798" b="13467"/>
            <a:stretch>
              <a:fillRect/>
            </a:stretch>
          </p:blipFill>
          <p:spPr>
            <a:xfrm>
              <a:off x="8891324" y="3765066"/>
              <a:ext cx="667326" cy="620084"/>
            </a:xfrm>
            <a:prstGeom prst="rect">
              <a:avLst/>
            </a:prstGeom>
          </p:spPr>
        </p:pic>
        <p:pic>
          <p:nvPicPr>
            <p:cNvPr id="20" name="Picture 19" descr="Icon&#10;&#10;AI-generated content may be incorrect.">
              <a:extLst>
                <a:ext uri="{FF2B5EF4-FFF2-40B4-BE49-F238E27FC236}">
                  <a16:creationId xmlns:a16="http://schemas.microsoft.com/office/drawing/2014/main" id="{058EB284-BC13-2707-9082-47A3B025D522}"/>
                </a:ext>
              </a:extLst>
            </p:cNvPr>
            <p:cNvPicPr>
              <a:picLocks noChangeAspect="1"/>
            </p:cNvPicPr>
            <p:nvPr/>
          </p:nvPicPr>
          <p:blipFill>
            <a:blip r:embed="rId2" cstate="print">
              <a:extLst>
                <a:ext uri="{28A0092B-C50C-407E-A947-70E740481C1C}">
                  <a14:useLocalDpi xmlns:a14="http://schemas.microsoft.com/office/drawing/2010/main" val="0"/>
                </a:ext>
              </a:extLst>
            </a:blip>
            <a:srcRect l="36961" t="14452" r="38798" b="13467"/>
            <a:stretch>
              <a:fillRect/>
            </a:stretch>
          </p:blipFill>
          <p:spPr>
            <a:xfrm flipH="1">
              <a:off x="9605410" y="3771955"/>
              <a:ext cx="667253" cy="620084"/>
            </a:xfrm>
            <a:prstGeom prst="rect">
              <a:avLst/>
            </a:prstGeom>
          </p:spPr>
        </p:pic>
      </p:grpSp>
      <p:grpSp>
        <p:nvGrpSpPr>
          <p:cNvPr id="16" name="Group 15">
            <a:extLst>
              <a:ext uri="{FF2B5EF4-FFF2-40B4-BE49-F238E27FC236}">
                <a16:creationId xmlns:a16="http://schemas.microsoft.com/office/drawing/2014/main" id="{338A8B0B-808A-D931-27BC-91D95BC7360D}"/>
              </a:ext>
            </a:extLst>
          </p:cNvPr>
          <p:cNvGrpSpPr/>
          <p:nvPr/>
        </p:nvGrpSpPr>
        <p:grpSpPr>
          <a:xfrm>
            <a:off x="5934005" y="3523932"/>
            <a:ext cx="1381339" cy="626973"/>
            <a:chOff x="8891324" y="3765066"/>
            <a:chExt cx="1381339" cy="626973"/>
          </a:xfrm>
        </p:grpSpPr>
        <p:pic>
          <p:nvPicPr>
            <p:cNvPr id="13" name="Picture 12" descr="Icon&#10;&#10;AI-generated content may be incorrect.">
              <a:extLst>
                <a:ext uri="{FF2B5EF4-FFF2-40B4-BE49-F238E27FC236}">
                  <a16:creationId xmlns:a16="http://schemas.microsoft.com/office/drawing/2014/main" id="{B3C43F3A-0B86-0DDB-F02C-1F87967A51CB}"/>
                </a:ext>
              </a:extLst>
            </p:cNvPr>
            <p:cNvPicPr>
              <a:picLocks noChangeAspect="1"/>
            </p:cNvPicPr>
            <p:nvPr/>
          </p:nvPicPr>
          <p:blipFill>
            <a:blip r:embed="rId2" cstate="print">
              <a:extLst>
                <a:ext uri="{28A0092B-C50C-407E-A947-70E740481C1C}">
                  <a14:useLocalDpi xmlns:a14="http://schemas.microsoft.com/office/drawing/2010/main" val="0"/>
                </a:ext>
              </a:extLst>
            </a:blip>
            <a:srcRect l="36961" t="14452" r="38798" b="13467"/>
            <a:stretch>
              <a:fillRect/>
            </a:stretch>
          </p:blipFill>
          <p:spPr>
            <a:xfrm>
              <a:off x="8891324" y="3765066"/>
              <a:ext cx="667326" cy="620084"/>
            </a:xfrm>
            <a:prstGeom prst="rect">
              <a:avLst/>
            </a:prstGeom>
          </p:spPr>
        </p:pic>
        <p:pic>
          <p:nvPicPr>
            <p:cNvPr id="15" name="Picture 14" descr="Icon&#10;&#10;AI-generated content may be incorrect.">
              <a:extLst>
                <a:ext uri="{FF2B5EF4-FFF2-40B4-BE49-F238E27FC236}">
                  <a16:creationId xmlns:a16="http://schemas.microsoft.com/office/drawing/2014/main" id="{4B4BE659-453D-01A6-FD2F-FC1C284E0A99}"/>
                </a:ext>
              </a:extLst>
            </p:cNvPr>
            <p:cNvPicPr>
              <a:picLocks noChangeAspect="1"/>
            </p:cNvPicPr>
            <p:nvPr/>
          </p:nvPicPr>
          <p:blipFill>
            <a:blip r:embed="rId2" cstate="print">
              <a:extLst>
                <a:ext uri="{28A0092B-C50C-407E-A947-70E740481C1C}">
                  <a14:useLocalDpi xmlns:a14="http://schemas.microsoft.com/office/drawing/2010/main" val="0"/>
                </a:ext>
              </a:extLst>
            </a:blip>
            <a:srcRect l="36961" t="14452" r="38798" b="13467"/>
            <a:stretch>
              <a:fillRect/>
            </a:stretch>
          </p:blipFill>
          <p:spPr>
            <a:xfrm flipH="1">
              <a:off x="9605410" y="3771955"/>
              <a:ext cx="667253" cy="620084"/>
            </a:xfrm>
            <a:prstGeom prst="rect">
              <a:avLst/>
            </a:prstGeom>
          </p:spPr>
        </p:pic>
      </p:grpSp>
      <p:pic>
        <p:nvPicPr>
          <p:cNvPr id="38" name="Picture 37">
            <a:extLst>
              <a:ext uri="{FF2B5EF4-FFF2-40B4-BE49-F238E27FC236}">
                <a16:creationId xmlns:a16="http://schemas.microsoft.com/office/drawing/2014/main" id="{DA05A7A8-BA02-37FC-61DB-794672B5F4AD}"/>
              </a:ext>
            </a:extLst>
          </p:cNvPr>
          <p:cNvPicPr>
            <a:picLocks noChangeAspect="1"/>
          </p:cNvPicPr>
          <p:nvPr/>
        </p:nvPicPr>
        <p:blipFill>
          <a:blip r:embed="rId3"/>
          <a:srcRect l="34312" t="36869" r="16100" b="36030"/>
          <a:stretch/>
        </p:blipFill>
        <p:spPr>
          <a:xfrm>
            <a:off x="972379" y="6317394"/>
            <a:ext cx="1641515" cy="504635"/>
          </a:xfrm>
          <a:prstGeom prst="rect">
            <a:avLst/>
          </a:prstGeom>
        </p:spPr>
      </p:pic>
      <p:sp>
        <p:nvSpPr>
          <p:cNvPr id="39" name="Rectangle 38">
            <a:extLst>
              <a:ext uri="{FF2B5EF4-FFF2-40B4-BE49-F238E27FC236}">
                <a16:creationId xmlns:a16="http://schemas.microsoft.com/office/drawing/2014/main" id="{DFEE5CD8-8B38-FBDA-1C06-C5C91AF2C3E8}"/>
              </a:ext>
            </a:extLst>
          </p:cNvPr>
          <p:cNvSpPr/>
          <p:nvPr/>
        </p:nvSpPr>
        <p:spPr>
          <a:xfrm>
            <a:off x="992690"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1B7505F-BEE8-DC0D-29C7-CAF3272AF8AB}"/>
              </a:ext>
            </a:extLst>
          </p:cNvPr>
          <p:cNvSpPr>
            <a:spLocks noGrp="1"/>
          </p:cNvSpPr>
          <p:nvPr>
            <p:ph type="title" idx="4294967295"/>
          </p:nvPr>
        </p:nvSpPr>
        <p:spPr>
          <a:xfrm>
            <a:off x="1080748" y="280003"/>
            <a:ext cx="9753600" cy="667728"/>
          </a:xfrm>
          <a:prstGeom prst="rect">
            <a:avLst/>
          </a:prstGeom>
        </p:spPr>
        <p:txBody>
          <a:bodyPr/>
          <a:lstStyle/>
          <a:p>
            <a:r>
              <a:rPr lang="en-US"/>
              <a:t>Failed Communication</a:t>
            </a:r>
          </a:p>
        </p:txBody>
      </p:sp>
      <p:sp>
        <p:nvSpPr>
          <p:cNvPr id="4" name="Slide Number Placeholder 3">
            <a:extLst>
              <a:ext uri="{FF2B5EF4-FFF2-40B4-BE49-F238E27FC236}">
                <a16:creationId xmlns:a16="http://schemas.microsoft.com/office/drawing/2014/main" id="{1FAB4A58-6124-76C3-F2AA-F4A1EFFFB18A}"/>
              </a:ext>
            </a:extLst>
          </p:cNvPr>
          <p:cNvSpPr>
            <a:spLocks noGrp="1"/>
          </p:cNvSpPr>
          <p:nvPr>
            <p:ph type="sldNum" sz="quarter" idx="4"/>
          </p:nvPr>
        </p:nvSpPr>
        <p:spPr/>
        <p:txBody>
          <a:bodyPr/>
          <a:lstStyle/>
          <a:p>
            <a:fld id="{15F2118D-A24B-4968-9CCE-0FD4EFBE3DE8}" type="slidenum">
              <a:rPr lang="en-US" smtClean="0"/>
              <a:pPr/>
              <a:t>35</a:t>
            </a:fld>
            <a:endParaRPr lang="en-US"/>
          </a:p>
        </p:txBody>
      </p:sp>
      <p:sp>
        <p:nvSpPr>
          <p:cNvPr id="5" name="Date Placeholder 4">
            <a:extLst>
              <a:ext uri="{FF2B5EF4-FFF2-40B4-BE49-F238E27FC236}">
                <a16:creationId xmlns:a16="http://schemas.microsoft.com/office/drawing/2014/main" id="{577E1835-87D3-E6B3-0861-0C094F262654}"/>
              </a:ext>
            </a:extLst>
          </p:cNvPr>
          <p:cNvSpPr>
            <a:spLocks noGrp="1"/>
          </p:cNvSpPr>
          <p:nvPr>
            <p:ph type="dt" sz="half" idx="2"/>
          </p:nvPr>
        </p:nvSpPr>
        <p:spPr/>
        <p:txBody>
          <a:bodyPr/>
          <a:lstStyle/>
          <a:p>
            <a:r>
              <a:rPr lang="en-US"/>
              <a:t>06/02/26</a:t>
            </a:r>
          </a:p>
        </p:txBody>
      </p:sp>
      <p:sp>
        <p:nvSpPr>
          <p:cNvPr id="7" name="Rectangle 6">
            <a:extLst>
              <a:ext uri="{FF2B5EF4-FFF2-40B4-BE49-F238E27FC236}">
                <a16:creationId xmlns:a16="http://schemas.microsoft.com/office/drawing/2014/main" id="{1707F561-1CBD-D52D-64C2-A773C7BB06DF}"/>
              </a:ext>
            </a:extLst>
          </p:cNvPr>
          <p:cNvSpPr/>
          <p:nvPr/>
        </p:nvSpPr>
        <p:spPr>
          <a:xfrm>
            <a:off x="710902" y="3077768"/>
            <a:ext cx="1856232" cy="11444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OKB-1 / TskBEM</a:t>
            </a:r>
            <a:br>
              <a:rPr lang="en-US"/>
            </a:br>
            <a:r>
              <a:rPr lang="en-US"/>
              <a:t>(Mishin)</a:t>
            </a:r>
          </a:p>
          <a:p>
            <a:pPr algn="ctr"/>
            <a:r>
              <a:rPr lang="en-US"/>
              <a:t>performs failed drop tests</a:t>
            </a:r>
          </a:p>
        </p:txBody>
      </p:sp>
      <p:sp>
        <p:nvSpPr>
          <p:cNvPr id="8" name="Rectangle 7">
            <a:extLst>
              <a:ext uri="{FF2B5EF4-FFF2-40B4-BE49-F238E27FC236}">
                <a16:creationId xmlns:a16="http://schemas.microsoft.com/office/drawing/2014/main" id="{3B484720-C787-F616-0E93-A120C441D32C}"/>
              </a:ext>
            </a:extLst>
          </p:cNvPr>
          <p:cNvSpPr/>
          <p:nvPr/>
        </p:nvSpPr>
        <p:spPr>
          <a:xfrm>
            <a:off x="9493981" y="1480332"/>
            <a:ext cx="2285276" cy="13587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LII Flight Test Center (Independent Assessment)</a:t>
            </a:r>
          </a:p>
        </p:txBody>
      </p:sp>
      <p:sp>
        <p:nvSpPr>
          <p:cNvPr id="9" name="Rectangle 8">
            <a:extLst>
              <a:ext uri="{FF2B5EF4-FFF2-40B4-BE49-F238E27FC236}">
                <a16:creationId xmlns:a16="http://schemas.microsoft.com/office/drawing/2014/main" id="{602FC32D-B650-DE0F-B1D8-672A53B9C550}"/>
              </a:ext>
            </a:extLst>
          </p:cNvPr>
          <p:cNvSpPr/>
          <p:nvPr/>
        </p:nvSpPr>
        <p:spPr>
          <a:xfrm>
            <a:off x="710902" y="1480332"/>
            <a:ext cx="1856232" cy="758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Soyuz-1 Crash</a:t>
            </a:r>
          </a:p>
        </p:txBody>
      </p:sp>
      <p:sp>
        <p:nvSpPr>
          <p:cNvPr id="18" name="TextBox 17">
            <a:extLst>
              <a:ext uri="{FF2B5EF4-FFF2-40B4-BE49-F238E27FC236}">
                <a16:creationId xmlns:a16="http://schemas.microsoft.com/office/drawing/2014/main" id="{9404E2AA-76B4-9340-D7F2-9350C4C2CA92}"/>
              </a:ext>
            </a:extLst>
          </p:cNvPr>
          <p:cNvSpPr txBox="1"/>
          <p:nvPr/>
        </p:nvSpPr>
        <p:spPr>
          <a:xfrm>
            <a:off x="6317612" y="1286985"/>
            <a:ext cx="2955442" cy="523220"/>
          </a:xfrm>
          <a:prstGeom prst="rect">
            <a:avLst/>
          </a:prstGeom>
          <a:noFill/>
        </p:spPr>
        <p:txBody>
          <a:bodyPr wrap="square" rtlCol="0">
            <a:spAutoFit/>
          </a:bodyPr>
          <a:lstStyle/>
          <a:p>
            <a:pPr algn="ctr"/>
            <a:r>
              <a:rPr lang="en-US" sz="1400" b="1"/>
              <a:t>Commissions LII Flight Institute for assessment of Soyuz crash</a:t>
            </a:r>
          </a:p>
        </p:txBody>
      </p:sp>
      <p:sp>
        <p:nvSpPr>
          <p:cNvPr id="21" name="Rectangle 20">
            <a:extLst>
              <a:ext uri="{FF2B5EF4-FFF2-40B4-BE49-F238E27FC236}">
                <a16:creationId xmlns:a16="http://schemas.microsoft.com/office/drawing/2014/main" id="{C0112B7A-6009-0747-9725-D51190F2A21D}"/>
              </a:ext>
            </a:extLst>
          </p:cNvPr>
          <p:cNvSpPr/>
          <p:nvPr/>
        </p:nvSpPr>
        <p:spPr>
          <a:xfrm>
            <a:off x="3578426" y="1330525"/>
            <a:ext cx="2251196" cy="9378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Official State Commission Committee</a:t>
            </a:r>
          </a:p>
        </p:txBody>
      </p:sp>
      <p:cxnSp>
        <p:nvCxnSpPr>
          <p:cNvPr id="24" name="Straight Arrow Connector 23">
            <a:extLst>
              <a:ext uri="{FF2B5EF4-FFF2-40B4-BE49-F238E27FC236}">
                <a16:creationId xmlns:a16="http://schemas.microsoft.com/office/drawing/2014/main" id="{67F72924-BD2F-6CBB-F811-2EAC082C431C}"/>
              </a:ext>
            </a:extLst>
          </p:cNvPr>
          <p:cNvCxnSpPr>
            <a:cxnSpLocks/>
          </p:cNvCxnSpPr>
          <p:nvPr/>
        </p:nvCxnSpPr>
        <p:spPr>
          <a:xfrm flipV="1">
            <a:off x="5764277" y="1782398"/>
            <a:ext cx="3729704" cy="236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A385715-72C7-AACF-604E-68882571823F}"/>
              </a:ext>
            </a:extLst>
          </p:cNvPr>
          <p:cNvCxnSpPr>
            <a:cxnSpLocks/>
            <a:stCxn id="9" idx="2"/>
          </p:cNvCxnSpPr>
          <p:nvPr/>
        </p:nvCxnSpPr>
        <p:spPr>
          <a:xfrm>
            <a:off x="1639018" y="2239284"/>
            <a:ext cx="0" cy="7291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455D2634-1120-3B85-3E54-0A659B7C2187}"/>
              </a:ext>
            </a:extLst>
          </p:cNvPr>
          <p:cNvSpPr/>
          <p:nvPr/>
        </p:nvSpPr>
        <p:spPr>
          <a:xfrm>
            <a:off x="348585" y="5345140"/>
            <a:ext cx="2580866" cy="9420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~400-500 Organizations </a:t>
            </a:r>
          </a:p>
          <a:p>
            <a:pPr algn="ctr"/>
            <a:r>
              <a:rPr lang="en-US"/>
              <a:t>~20 Departments</a:t>
            </a:r>
          </a:p>
          <a:p>
            <a:pPr algn="ctr"/>
            <a:r>
              <a:rPr lang="en-US"/>
              <a:t>~ Hundreds of Factories</a:t>
            </a:r>
            <a:endParaRPr lang="en-US">
              <a:solidFill>
                <a:srgbClr val="FF0000"/>
              </a:solidFill>
              <a:highlight>
                <a:srgbClr val="FFFF00"/>
              </a:highlight>
            </a:endParaRPr>
          </a:p>
        </p:txBody>
      </p:sp>
      <p:sp>
        <p:nvSpPr>
          <p:cNvPr id="42" name="TextBox 41">
            <a:extLst>
              <a:ext uri="{FF2B5EF4-FFF2-40B4-BE49-F238E27FC236}">
                <a16:creationId xmlns:a16="http://schemas.microsoft.com/office/drawing/2014/main" id="{AD2F0C8F-8274-2885-F538-B5542FC4E34B}"/>
              </a:ext>
            </a:extLst>
          </p:cNvPr>
          <p:cNvSpPr txBox="1"/>
          <p:nvPr/>
        </p:nvSpPr>
        <p:spPr>
          <a:xfrm>
            <a:off x="1432465" y="4607036"/>
            <a:ext cx="508000" cy="707886"/>
          </a:xfrm>
          <a:prstGeom prst="rect">
            <a:avLst/>
          </a:prstGeom>
          <a:noFill/>
        </p:spPr>
        <p:txBody>
          <a:bodyPr wrap="square" rtlCol="0">
            <a:spAutoFit/>
          </a:bodyPr>
          <a:lstStyle/>
          <a:p>
            <a:r>
              <a:rPr lang="en-US" sz="4000" b="1" dirty="0">
                <a:solidFill>
                  <a:srgbClr val="FF0000"/>
                </a:solidFill>
              </a:rPr>
              <a:t>X</a:t>
            </a:r>
          </a:p>
        </p:txBody>
      </p:sp>
      <p:sp>
        <p:nvSpPr>
          <p:cNvPr id="43" name="TextBox 42">
            <a:extLst>
              <a:ext uri="{FF2B5EF4-FFF2-40B4-BE49-F238E27FC236}">
                <a16:creationId xmlns:a16="http://schemas.microsoft.com/office/drawing/2014/main" id="{2EF65882-FE60-E0A2-7DCB-6CDCFF541E11}"/>
              </a:ext>
            </a:extLst>
          </p:cNvPr>
          <p:cNvSpPr txBox="1"/>
          <p:nvPr/>
        </p:nvSpPr>
        <p:spPr>
          <a:xfrm>
            <a:off x="4446074" y="4638265"/>
            <a:ext cx="6517111" cy="338554"/>
          </a:xfrm>
          <a:prstGeom prst="rect">
            <a:avLst/>
          </a:prstGeom>
          <a:noFill/>
          <a:ln w="19050">
            <a:noFill/>
          </a:ln>
        </p:spPr>
        <p:txBody>
          <a:bodyPr wrap="square">
            <a:spAutoFit/>
          </a:bodyPr>
          <a:lstStyle/>
          <a:p>
            <a:pPr algn="ctr"/>
            <a:r>
              <a:rPr lang="en-US" sz="1600" b="1">
                <a:solidFill>
                  <a:srgbClr val="2E75B6"/>
                </a:solidFill>
                <a:latin typeface="Helvetica" panose="020B0604020202020204" pitchFamily="34" charset="0"/>
                <a:cs typeface="Helvetica" panose="020B0604020202020204" pitchFamily="34" charset="0"/>
              </a:rPr>
              <a:t>Factories refused to comply due to lack of centralized authority</a:t>
            </a:r>
            <a:endParaRPr lang="en-US" sz="1600">
              <a:solidFill>
                <a:srgbClr val="2E75B6"/>
              </a:solidFill>
              <a:latin typeface="Helvetica" panose="020B0604020202020204" pitchFamily="34" charset="0"/>
              <a:cs typeface="Helvetica" panose="020B0604020202020204" pitchFamily="34" charset="0"/>
            </a:endParaRPr>
          </a:p>
        </p:txBody>
      </p:sp>
      <p:cxnSp>
        <p:nvCxnSpPr>
          <p:cNvPr id="44" name="Straight Arrow Connector 43">
            <a:extLst>
              <a:ext uri="{FF2B5EF4-FFF2-40B4-BE49-F238E27FC236}">
                <a16:creationId xmlns:a16="http://schemas.microsoft.com/office/drawing/2014/main" id="{10B01EFE-C474-75BE-32D4-9C20A93B64DF}"/>
              </a:ext>
            </a:extLst>
          </p:cNvPr>
          <p:cNvCxnSpPr>
            <a:cxnSpLocks/>
            <a:stCxn id="9" idx="3"/>
          </p:cNvCxnSpPr>
          <p:nvPr/>
        </p:nvCxnSpPr>
        <p:spPr>
          <a:xfrm>
            <a:off x="2567134" y="1859808"/>
            <a:ext cx="95529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E8986041-9BF9-F558-0DDC-0FF9393614A5}"/>
              </a:ext>
            </a:extLst>
          </p:cNvPr>
          <p:cNvCxnSpPr>
            <a:cxnSpLocks/>
            <a:endCxn id="51" idx="3"/>
          </p:cNvCxnSpPr>
          <p:nvPr/>
        </p:nvCxnSpPr>
        <p:spPr>
          <a:xfrm flipH="1">
            <a:off x="8605226" y="2397249"/>
            <a:ext cx="888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ED20CE8-D1EA-7DA8-4D96-2FCAB2C25E29}"/>
              </a:ext>
            </a:extLst>
          </p:cNvPr>
          <p:cNvCxnSpPr>
            <a:cxnSpLocks/>
            <a:stCxn id="21" idx="2"/>
            <a:endCxn id="58" idx="0"/>
          </p:cNvCxnSpPr>
          <p:nvPr/>
        </p:nvCxnSpPr>
        <p:spPr>
          <a:xfrm>
            <a:off x="4704024" y="2268366"/>
            <a:ext cx="7941" cy="7000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95AEC9E6-B296-3DCA-0D60-647AC947A0AA}"/>
              </a:ext>
            </a:extLst>
          </p:cNvPr>
          <p:cNvSpPr/>
          <p:nvPr/>
        </p:nvSpPr>
        <p:spPr>
          <a:xfrm>
            <a:off x="3578426" y="2968448"/>
            <a:ext cx="2267077" cy="4657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Official Report</a:t>
            </a:r>
          </a:p>
        </p:txBody>
      </p:sp>
      <p:sp>
        <p:nvSpPr>
          <p:cNvPr id="59" name="TextBox 58">
            <a:extLst>
              <a:ext uri="{FF2B5EF4-FFF2-40B4-BE49-F238E27FC236}">
                <a16:creationId xmlns:a16="http://schemas.microsoft.com/office/drawing/2014/main" id="{4AE2B259-DC58-32F0-FB28-806FA339A035}"/>
              </a:ext>
            </a:extLst>
          </p:cNvPr>
          <p:cNvSpPr txBox="1"/>
          <p:nvPr/>
        </p:nvSpPr>
        <p:spPr>
          <a:xfrm>
            <a:off x="3673366" y="3431578"/>
            <a:ext cx="2074829" cy="461665"/>
          </a:xfrm>
          <a:prstGeom prst="rect">
            <a:avLst/>
          </a:prstGeom>
          <a:noFill/>
        </p:spPr>
        <p:txBody>
          <a:bodyPr wrap="square" rtlCol="0">
            <a:spAutoFit/>
          </a:bodyPr>
          <a:lstStyle/>
          <a:p>
            <a:pPr algn="ctr"/>
            <a:r>
              <a:rPr lang="en-US" sz="1200" b="1"/>
              <a:t>OKB-1 chute designer reject findings… then got fired</a:t>
            </a:r>
          </a:p>
        </p:txBody>
      </p:sp>
      <p:sp>
        <p:nvSpPr>
          <p:cNvPr id="4110" name="TextBox 4109">
            <a:extLst>
              <a:ext uri="{FF2B5EF4-FFF2-40B4-BE49-F238E27FC236}">
                <a16:creationId xmlns:a16="http://schemas.microsoft.com/office/drawing/2014/main" id="{84416081-E956-1909-14F7-BDCC0E453A59}"/>
              </a:ext>
            </a:extLst>
          </p:cNvPr>
          <p:cNvSpPr txBox="1"/>
          <p:nvPr/>
        </p:nvSpPr>
        <p:spPr>
          <a:xfrm>
            <a:off x="3367112" y="3319210"/>
            <a:ext cx="508000" cy="707886"/>
          </a:xfrm>
          <a:prstGeom prst="rect">
            <a:avLst/>
          </a:prstGeom>
          <a:noFill/>
        </p:spPr>
        <p:txBody>
          <a:bodyPr wrap="square" rtlCol="0">
            <a:spAutoFit/>
          </a:bodyPr>
          <a:lstStyle/>
          <a:p>
            <a:r>
              <a:rPr lang="en-US" sz="4000" b="1">
                <a:solidFill>
                  <a:srgbClr val="FF0000"/>
                </a:solidFill>
              </a:rPr>
              <a:t>X</a:t>
            </a:r>
          </a:p>
        </p:txBody>
      </p:sp>
      <p:sp>
        <p:nvSpPr>
          <p:cNvPr id="10" name="TextBox 9">
            <a:extLst>
              <a:ext uri="{FF2B5EF4-FFF2-40B4-BE49-F238E27FC236}">
                <a16:creationId xmlns:a16="http://schemas.microsoft.com/office/drawing/2014/main" id="{1AE1B884-574D-952A-95DA-F9F6A3CFE35E}"/>
              </a:ext>
            </a:extLst>
          </p:cNvPr>
          <p:cNvSpPr txBox="1"/>
          <p:nvPr/>
        </p:nvSpPr>
        <p:spPr>
          <a:xfrm>
            <a:off x="6405247" y="3451707"/>
            <a:ext cx="508000" cy="707886"/>
          </a:xfrm>
          <a:prstGeom prst="rect">
            <a:avLst/>
          </a:prstGeom>
          <a:noFill/>
        </p:spPr>
        <p:txBody>
          <a:bodyPr wrap="square" rtlCol="0">
            <a:spAutoFit/>
          </a:bodyPr>
          <a:lstStyle/>
          <a:p>
            <a:r>
              <a:rPr lang="en-US" sz="4000" b="1">
                <a:solidFill>
                  <a:srgbClr val="FF0000"/>
                </a:solidFill>
              </a:rPr>
              <a:t>X</a:t>
            </a:r>
          </a:p>
        </p:txBody>
      </p:sp>
      <p:sp>
        <p:nvSpPr>
          <p:cNvPr id="12" name="TextBox 11">
            <a:extLst>
              <a:ext uri="{FF2B5EF4-FFF2-40B4-BE49-F238E27FC236}">
                <a16:creationId xmlns:a16="http://schemas.microsoft.com/office/drawing/2014/main" id="{BFA5DBCC-9D0E-3B12-57AE-1AA0CBDADB5D}"/>
              </a:ext>
            </a:extLst>
          </p:cNvPr>
          <p:cNvSpPr txBox="1"/>
          <p:nvPr/>
        </p:nvSpPr>
        <p:spPr>
          <a:xfrm>
            <a:off x="4416679" y="4906877"/>
            <a:ext cx="6700447" cy="1384995"/>
          </a:xfrm>
          <a:prstGeom prst="rect">
            <a:avLst/>
          </a:prstGeom>
          <a:noFill/>
          <a:ln w="19050">
            <a:solidFill>
              <a:srgbClr val="4473DC"/>
            </a:solidFill>
          </a:ln>
        </p:spPr>
        <p:txBody>
          <a:bodyPr wrap="square">
            <a:spAutoFit/>
          </a:bodyPr>
          <a:lstStyle/>
          <a:p>
            <a:pPr algn="just"/>
            <a:r>
              <a:rPr lang="en-US" sz="1400" b="1">
                <a:solidFill>
                  <a:srgbClr val="222222"/>
                </a:solidFill>
                <a:latin typeface="Helvetica" panose="020B0604020202020204" pitchFamily="34" charset="0"/>
                <a:cs typeface="Helvetica" panose="020B0604020202020204" pitchFamily="34" charset="0"/>
              </a:rPr>
              <a:t>Problems emerge due </a:t>
            </a:r>
            <a:r>
              <a:rPr lang="en-US" sz="1400" b="1">
                <a:solidFill>
                  <a:srgbClr val="222222"/>
                </a:solidFill>
                <a:effectLst/>
                <a:latin typeface="Helvetica" panose="020B0604020202020204" pitchFamily="34" charset="0"/>
                <a:cs typeface="Helvetica" panose="020B0604020202020204" pitchFamily="34" charset="0"/>
              </a:rPr>
              <a:t>to lack of centralized authority in the Soviet Union: </a:t>
            </a:r>
            <a:r>
              <a:rPr lang="en-US" sz="1400">
                <a:solidFill>
                  <a:srgbClr val="222222"/>
                </a:solidFill>
                <a:latin typeface="Helvetica" panose="020B0604020202020204" pitchFamily="34" charset="0"/>
                <a:cs typeface="Helvetica" panose="020B0604020202020204" pitchFamily="34" charset="0"/>
              </a:rPr>
              <a:t>E</a:t>
            </a:r>
            <a:r>
              <a:rPr lang="en-US" sz="1400" b="0">
                <a:solidFill>
                  <a:srgbClr val="222222"/>
                </a:solidFill>
                <a:effectLst/>
                <a:latin typeface="Helvetica" panose="020B0604020202020204" pitchFamily="34" charset="0"/>
                <a:cs typeface="Helvetica" panose="020B0604020202020204" pitchFamily="34" charset="0"/>
              </a:rPr>
              <a:t>ach flight design bureau, and each flight test center was forced to solve technical problems that arose in the course of work on their own. Instead of combining the efforts of leading specialists into a single bureau, where the most complex tasks could be solved more quickly and efficiently, each structure had to act entirely independently. Mishin’s design bureau was called OKB-1 (aka TskBEM). </a:t>
            </a:r>
            <a:endParaRPr lang="en-US" sz="1400">
              <a:latin typeface="Helvetica" panose="020B0604020202020204" pitchFamily="34" charset="0"/>
              <a:cs typeface="Helvetica" panose="020B0604020202020204" pitchFamily="34" charset="0"/>
            </a:endParaRPr>
          </a:p>
        </p:txBody>
      </p:sp>
      <p:cxnSp>
        <p:nvCxnSpPr>
          <p:cNvPr id="49" name="Connector: Elbow 48">
            <a:extLst>
              <a:ext uri="{FF2B5EF4-FFF2-40B4-BE49-F238E27FC236}">
                <a16:creationId xmlns:a16="http://schemas.microsoft.com/office/drawing/2014/main" id="{D2BEFAFD-7A93-7327-B7EF-68D0D522F54D}"/>
              </a:ext>
            </a:extLst>
          </p:cNvPr>
          <p:cNvCxnSpPr>
            <a:cxnSpLocks/>
          </p:cNvCxnSpPr>
          <p:nvPr/>
        </p:nvCxnSpPr>
        <p:spPr>
          <a:xfrm rot="10800000" flipV="1">
            <a:off x="2613894" y="3520182"/>
            <a:ext cx="8021562" cy="56109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0F55440-73B6-413B-6630-C37FC344F1F4}"/>
              </a:ext>
            </a:extLst>
          </p:cNvPr>
          <p:cNvCxnSpPr>
            <a:cxnSpLocks/>
          </p:cNvCxnSpPr>
          <p:nvPr/>
        </p:nvCxnSpPr>
        <p:spPr>
          <a:xfrm flipV="1">
            <a:off x="10635455" y="2860407"/>
            <a:ext cx="0" cy="6389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02" name="Connector: Elbow 4101">
            <a:extLst>
              <a:ext uri="{FF2B5EF4-FFF2-40B4-BE49-F238E27FC236}">
                <a16:creationId xmlns:a16="http://schemas.microsoft.com/office/drawing/2014/main" id="{E7601EDB-8FE3-447E-F364-77E27E0CFC57}"/>
              </a:ext>
            </a:extLst>
          </p:cNvPr>
          <p:cNvCxnSpPr>
            <a:cxnSpLocks/>
          </p:cNvCxnSpPr>
          <p:nvPr/>
        </p:nvCxnSpPr>
        <p:spPr>
          <a:xfrm rot="10800000" flipV="1">
            <a:off x="5845503" y="2669861"/>
            <a:ext cx="1929052" cy="375476"/>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E0986233-1DD6-AB72-8324-5A82D7E1177F}"/>
              </a:ext>
            </a:extLst>
          </p:cNvPr>
          <p:cNvSpPr/>
          <p:nvPr/>
        </p:nvSpPr>
        <p:spPr>
          <a:xfrm>
            <a:off x="6955434" y="2017773"/>
            <a:ext cx="1649792" cy="7589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LII Assessment</a:t>
            </a:r>
          </a:p>
        </p:txBody>
      </p:sp>
      <p:cxnSp>
        <p:nvCxnSpPr>
          <p:cNvPr id="11" name="Straight Arrow Connector 10">
            <a:extLst>
              <a:ext uri="{FF2B5EF4-FFF2-40B4-BE49-F238E27FC236}">
                <a16:creationId xmlns:a16="http://schemas.microsoft.com/office/drawing/2014/main" id="{464523C3-FB8D-7A38-AC7A-DC7AA6879648}"/>
              </a:ext>
            </a:extLst>
          </p:cNvPr>
          <p:cNvCxnSpPr>
            <a:cxnSpLocks/>
          </p:cNvCxnSpPr>
          <p:nvPr/>
        </p:nvCxnSpPr>
        <p:spPr>
          <a:xfrm>
            <a:off x="1654188" y="4226411"/>
            <a:ext cx="0" cy="109825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6D8841C-660F-7979-F8A6-2578153379B8}"/>
              </a:ext>
            </a:extLst>
          </p:cNvPr>
          <p:cNvSpPr txBox="1"/>
          <p:nvPr/>
        </p:nvSpPr>
        <p:spPr>
          <a:xfrm>
            <a:off x="6317612" y="2681235"/>
            <a:ext cx="594737" cy="707886"/>
          </a:xfrm>
          <a:prstGeom prst="rect">
            <a:avLst/>
          </a:prstGeom>
          <a:noFill/>
        </p:spPr>
        <p:txBody>
          <a:bodyPr wrap="square" rtlCol="0">
            <a:spAutoFit/>
          </a:bodyPr>
          <a:lstStyle/>
          <a:p>
            <a:r>
              <a:rPr lang="en-US" sz="4000" b="1">
                <a:solidFill>
                  <a:srgbClr val="FF0000"/>
                </a:solidFill>
              </a:rPr>
              <a:t>X</a:t>
            </a:r>
          </a:p>
        </p:txBody>
      </p:sp>
      <p:sp>
        <p:nvSpPr>
          <p:cNvPr id="37" name="TextBox 36">
            <a:extLst>
              <a:ext uri="{FF2B5EF4-FFF2-40B4-BE49-F238E27FC236}">
                <a16:creationId xmlns:a16="http://schemas.microsoft.com/office/drawing/2014/main" id="{16084F36-8E5E-0F3E-3950-4440975ADA79}"/>
              </a:ext>
            </a:extLst>
          </p:cNvPr>
          <p:cNvSpPr txBox="1"/>
          <p:nvPr/>
        </p:nvSpPr>
        <p:spPr>
          <a:xfrm>
            <a:off x="10648605" y="6507911"/>
            <a:ext cx="1438888" cy="261610"/>
          </a:xfrm>
          <a:prstGeom prst="rect">
            <a:avLst/>
          </a:prstGeom>
          <a:noFill/>
        </p:spPr>
        <p:txBody>
          <a:bodyPr wrap="square">
            <a:spAutoFit/>
          </a:bodyPr>
          <a:lstStyle/>
          <a:p>
            <a:r>
              <a:rPr lang="en-US" sz="1100">
                <a:solidFill>
                  <a:srgbClr val="2E75B6"/>
                </a:solidFill>
                <a:hlinkClick r:id="rId4">
                  <a:extLst>
                    <a:ext uri="{A12FA001-AC4F-418D-AE19-62706E023703}">
                      <ahyp:hlinkClr xmlns:ahyp="http://schemas.microsoft.com/office/drawing/2018/hyperlinkcolor" val="tx"/>
                    </a:ext>
                  </a:extLst>
                </a:hlinkClick>
              </a:rPr>
              <a:t>tragic-tangle.pdf</a:t>
            </a:r>
            <a:endParaRPr lang="en-US" sz="1100">
              <a:solidFill>
                <a:srgbClr val="2E75B6"/>
              </a:solidFill>
            </a:endParaRPr>
          </a:p>
        </p:txBody>
      </p:sp>
      <p:sp>
        <p:nvSpPr>
          <p:cNvPr id="48" name="TextBox 47">
            <a:extLst>
              <a:ext uri="{FF2B5EF4-FFF2-40B4-BE49-F238E27FC236}">
                <a16:creationId xmlns:a16="http://schemas.microsoft.com/office/drawing/2014/main" id="{E1E76A3A-D8AF-B95E-23CC-ACF4A9E80439}"/>
              </a:ext>
            </a:extLst>
          </p:cNvPr>
          <p:cNvSpPr txBox="1"/>
          <p:nvPr/>
        </p:nvSpPr>
        <p:spPr>
          <a:xfrm>
            <a:off x="6735350" y="2773106"/>
            <a:ext cx="2359728" cy="523220"/>
          </a:xfrm>
          <a:prstGeom prst="rect">
            <a:avLst/>
          </a:prstGeom>
          <a:noFill/>
        </p:spPr>
        <p:txBody>
          <a:bodyPr wrap="square" rtlCol="0">
            <a:spAutoFit/>
          </a:bodyPr>
          <a:lstStyle/>
          <a:p>
            <a:pPr algn="ctr"/>
            <a:r>
              <a:rPr lang="en-US" sz="1400" b="1"/>
              <a:t>Official report didn’t contain all LII recommendations</a:t>
            </a:r>
          </a:p>
        </p:txBody>
      </p:sp>
    </p:spTree>
    <p:extLst>
      <p:ext uri="{BB962C8B-B14F-4D97-AF65-F5344CB8AC3E}">
        <p14:creationId xmlns:p14="http://schemas.microsoft.com/office/powerpoint/2010/main" val="846698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A05A7A8-BA02-37FC-61DB-794672B5F4AD}"/>
              </a:ext>
            </a:extLst>
          </p:cNvPr>
          <p:cNvPicPr>
            <a:picLocks noChangeAspect="1"/>
          </p:cNvPicPr>
          <p:nvPr/>
        </p:nvPicPr>
        <p:blipFill>
          <a:blip r:embed="rId2"/>
          <a:srcRect l="34312" t="36869" r="16100" b="36030"/>
          <a:stretch/>
        </p:blipFill>
        <p:spPr>
          <a:xfrm>
            <a:off x="972379" y="6317394"/>
            <a:ext cx="1641515" cy="504635"/>
          </a:xfrm>
          <a:prstGeom prst="rect">
            <a:avLst/>
          </a:prstGeom>
        </p:spPr>
      </p:pic>
      <p:sp>
        <p:nvSpPr>
          <p:cNvPr id="39" name="Rectangle 38">
            <a:extLst>
              <a:ext uri="{FF2B5EF4-FFF2-40B4-BE49-F238E27FC236}">
                <a16:creationId xmlns:a16="http://schemas.microsoft.com/office/drawing/2014/main" id="{DFEE5CD8-8B38-FBDA-1C06-C5C91AF2C3E8}"/>
              </a:ext>
            </a:extLst>
          </p:cNvPr>
          <p:cNvSpPr/>
          <p:nvPr/>
        </p:nvSpPr>
        <p:spPr>
          <a:xfrm>
            <a:off x="992690" y="6413768"/>
            <a:ext cx="492418" cy="408261"/>
          </a:xfrm>
          <a:prstGeom prst="rect">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1B7505F-BEE8-DC0D-29C7-CAF3272AF8AB}"/>
              </a:ext>
            </a:extLst>
          </p:cNvPr>
          <p:cNvSpPr>
            <a:spLocks noGrp="1"/>
          </p:cNvSpPr>
          <p:nvPr>
            <p:ph type="title" idx="4294967295"/>
          </p:nvPr>
        </p:nvSpPr>
        <p:spPr>
          <a:xfrm>
            <a:off x="1080748" y="112566"/>
            <a:ext cx="9753600" cy="835165"/>
          </a:xfrm>
          <a:prstGeom prst="rect">
            <a:avLst/>
          </a:prstGeom>
        </p:spPr>
        <p:txBody>
          <a:bodyPr/>
          <a:lstStyle/>
          <a:p>
            <a:r>
              <a:rPr lang="en-US"/>
              <a:t>Mishin Overpromises and Underdelivers</a:t>
            </a:r>
            <a:br>
              <a:rPr lang="en-US"/>
            </a:br>
            <a:r>
              <a:rPr lang="en-US"/>
              <a:t>Post Soyuz-1 / </a:t>
            </a:r>
            <a:r>
              <a:rPr lang="en-US">
                <a:sym typeface="Wingdings" panose="05000000000000000000" pitchFamily="2" charset="2"/>
              </a:rPr>
              <a:t>Design Bureau</a:t>
            </a:r>
            <a:endParaRPr lang="en-US"/>
          </a:p>
        </p:txBody>
      </p:sp>
      <p:sp>
        <p:nvSpPr>
          <p:cNvPr id="4" name="Slide Number Placeholder 3">
            <a:extLst>
              <a:ext uri="{FF2B5EF4-FFF2-40B4-BE49-F238E27FC236}">
                <a16:creationId xmlns:a16="http://schemas.microsoft.com/office/drawing/2014/main" id="{1FAB4A58-6124-76C3-F2AA-F4A1EFFFB18A}"/>
              </a:ext>
            </a:extLst>
          </p:cNvPr>
          <p:cNvSpPr>
            <a:spLocks noGrp="1"/>
          </p:cNvSpPr>
          <p:nvPr>
            <p:ph type="sldNum" sz="quarter" idx="4"/>
          </p:nvPr>
        </p:nvSpPr>
        <p:spPr/>
        <p:txBody>
          <a:bodyPr/>
          <a:lstStyle/>
          <a:p>
            <a:fld id="{15F2118D-A24B-4968-9CCE-0FD4EFBE3DE8}" type="slidenum">
              <a:rPr lang="en-US" smtClean="0"/>
              <a:pPr/>
              <a:t>36</a:t>
            </a:fld>
            <a:endParaRPr lang="en-US"/>
          </a:p>
        </p:txBody>
      </p:sp>
      <p:sp>
        <p:nvSpPr>
          <p:cNvPr id="5" name="Date Placeholder 4">
            <a:extLst>
              <a:ext uri="{FF2B5EF4-FFF2-40B4-BE49-F238E27FC236}">
                <a16:creationId xmlns:a16="http://schemas.microsoft.com/office/drawing/2014/main" id="{577E1835-87D3-E6B3-0861-0C094F262654}"/>
              </a:ext>
            </a:extLst>
          </p:cNvPr>
          <p:cNvSpPr>
            <a:spLocks noGrp="1"/>
          </p:cNvSpPr>
          <p:nvPr>
            <p:ph type="dt" sz="half" idx="2"/>
          </p:nvPr>
        </p:nvSpPr>
        <p:spPr/>
        <p:txBody>
          <a:bodyPr/>
          <a:lstStyle/>
          <a:p>
            <a:r>
              <a:rPr lang="en-US"/>
              <a:t>06/02/26</a:t>
            </a:r>
          </a:p>
        </p:txBody>
      </p:sp>
      <p:pic>
        <p:nvPicPr>
          <p:cNvPr id="6" name="Picture 5" descr="Shape&#10;&#10;Description automatically generated with medium confidence">
            <a:extLst>
              <a:ext uri="{FF2B5EF4-FFF2-40B4-BE49-F238E27FC236}">
                <a16:creationId xmlns:a16="http://schemas.microsoft.com/office/drawing/2014/main" id="{943556EC-0CF4-38F0-9855-203023F0B6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47" t="7958" r="57130" b="23195"/>
          <a:stretch/>
        </p:blipFill>
        <p:spPr>
          <a:xfrm>
            <a:off x="65287" y="1147043"/>
            <a:ext cx="541723" cy="523294"/>
          </a:xfrm>
          <a:prstGeom prst="rect">
            <a:avLst/>
          </a:prstGeom>
        </p:spPr>
      </p:pic>
      <p:sp>
        <p:nvSpPr>
          <p:cNvPr id="13" name="Content Placeholder 1">
            <a:extLst>
              <a:ext uri="{FF2B5EF4-FFF2-40B4-BE49-F238E27FC236}">
                <a16:creationId xmlns:a16="http://schemas.microsoft.com/office/drawing/2014/main" id="{1C42639D-5166-EEE7-CFA3-B1430A72E5D0}"/>
              </a:ext>
            </a:extLst>
          </p:cNvPr>
          <p:cNvSpPr>
            <a:spLocks noGrp="1"/>
          </p:cNvSpPr>
          <p:nvPr>
            <p:ph idx="1"/>
          </p:nvPr>
        </p:nvSpPr>
        <p:spPr>
          <a:xfrm>
            <a:off x="494497" y="1147043"/>
            <a:ext cx="11434648" cy="5572734"/>
          </a:xfrm>
        </p:spPr>
        <p:txBody>
          <a:bodyPr/>
          <a:lstStyle/>
          <a:p>
            <a:r>
              <a:rPr lang="en-US" sz="1800"/>
              <a:t>Mishin didn’t wait for the official State Commission Report, within a month he was performing more failed parachute drop tests without root cause of the Soyuz-1 crash</a:t>
            </a:r>
          </a:p>
          <a:p>
            <a:pPr lvl="1"/>
            <a:r>
              <a:rPr lang="en-US" sz="1600" b="1"/>
              <a:t>Three proposed drop test/results: </a:t>
            </a:r>
            <a:r>
              <a:rPr lang="en-US" sz="1600"/>
              <a:t>1.) Reserve parachute didn’t open  2.) Reserve parachute had delayed inflation </a:t>
            </a:r>
            <a:br>
              <a:rPr lang="en-US" sz="1600"/>
            </a:br>
            <a:r>
              <a:rPr lang="en-US" sz="1600"/>
              <a:t>3.) Soyuz mock-up drop was cancelled for fear of losing spacecraft</a:t>
            </a:r>
          </a:p>
          <a:p>
            <a:endParaRPr lang="en-US" sz="1100"/>
          </a:p>
          <a:p>
            <a:r>
              <a:rPr lang="en-US" sz="1800"/>
              <a:t>Mishin “overpromises” 3 more launches in 1967</a:t>
            </a:r>
          </a:p>
          <a:p>
            <a:pPr lvl="1"/>
            <a:r>
              <a:rPr lang="en-US" sz="1600"/>
              <a:t>Once again, succumbs to political pressure for launch by the Russian Revolution 50th Anniversary in October 1967</a:t>
            </a:r>
          </a:p>
          <a:p>
            <a:endParaRPr lang="en-US" sz="1050"/>
          </a:p>
          <a:p>
            <a:r>
              <a:rPr lang="en-US" sz="1800"/>
              <a:t>State Committee Official Assessment (discussed on next page)</a:t>
            </a:r>
          </a:p>
          <a:p>
            <a:pPr lvl="1"/>
            <a:r>
              <a:rPr lang="en-US" sz="1600"/>
              <a:t>Cosmonauts (Gagarin and Leonov) meet with </a:t>
            </a:r>
            <a:r>
              <a:rPr lang="en-US" sz="1600" err="1"/>
              <a:t>Kamanin</a:t>
            </a:r>
            <a:r>
              <a:rPr lang="en-US" sz="1600"/>
              <a:t>, urging that Mishin’s inadequacy facts be documented in the Komarov crash commission report</a:t>
            </a:r>
          </a:p>
          <a:p>
            <a:pPr lvl="1"/>
            <a:r>
              <a:rPr lang="en-US" sz="1600"/>
              <a:t>Chief designer of parachute system (</a:t>
            </a:r>
            <a:r>
              <a:rPr lang="en-US" sz="1600" err="1"/>
              <a:t>Tkachev</a:t>
            </a:r>
            <a:r>
              <a:rPr lang="en-US" sz="1600"/>
              <a:t>) rejects the findings of the Soyuz-1 state commission</a:t>
            </a:r>
          </a:p>
          <a:p>
            <a:pPr lvl="1"/>
            <a:r>
              <a:rPr lang="en-US" sz="1600"/>
              <a:t>Mishin disagrees with the assessment </a:t>
            </a:r>
          </a:p>
          <a:p>
            <a:pPr lvl="1"/>
            <a:endParaRPr lang="en-US" sz="1050"/>
          </a:p>
          <a:p>
            <a:r>
              <a:rPr lang="en-US" sz="1800"/>
              <a:t>Soyuz testing and design changes took 18 months after the crash</a:t>
            </a:r>
          </a:p>
          <a:p>
            <a:pPr lvl="1"/>
            <a:r>
              <a:rPr lang="en-US" sz="1600"/>
              <a:t>Over 200 recommendations to revise the parachute system </a:t>
            </a:r>
          </a:p>
          <a:p>
            <a:pPr lvl="1"/>
            <a:r>
              <a:rPr lang="en-US" sz="1600"/>
              <a:t>70 required parachute drops of the Soyuz capsule mass simulator were completed, sometimes dropping 3 per day</a:t>
            </a:r>
          </a:p>
          <a:p>
            <a:pPr lvl="1"/>
            <a:r>
              <a:rPr lang="en-US" sz="1600"/>
              <a:t>A year after the crash, Soyuz parachute recertification held up all manned programs </a:t>
            </a:r>
          </a:p>
          <a:p>
            <a:pPr lvl="2"/>
            <a:r>
              <a:rPr lang="en-US" sz="1600"/>
              <a:t>Mishin hastily certifies the Soyuz parachutes</a:t>
            </a:r>
          </a:p>
          <a:p>
            <a:pPr lvl="2"/>
            <a:r>
              <a:rPr lang="en-US" sz="1600"/>
              <a:t>Parachute designer dissented, stating system was unreliable and overweight and he is fired</a:t>
            </a:r>
          </a:p>
          <a:p>
            <a:pPr marL="0" indent="0">
              <a:buNone/>
            </a:pPr>
            <a:endParaRPr lang="en-US" sz="1800"/>
          </a:p>
        </p:txBody>
      </p:sp>
    </p:spTree>
    <p:extLst>
      <p:ext uri="{BB962C8B-B14F-4D97-AF65-F5344CB8AC3E}">
        <p14:creationId xmlns:p14="http://schemas.microsoft.com/office/powerpoint/2010/main" val="3868477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391B28-3239-DA22-74F8-C4CAFE78E582}"/>
              </a:ext>
            </a:extLst>
          </p:cNvPr>
          <p:cNvSpPr>
            <a:spLocks noGrp="1"/>
          </p:cNvSpPr>
          <p:nvPr>
            <p:ph idx="1"/>
          </p:nvPr>
        </p:nvSpPr>
        <p:spPr>
          <a:xfrm>
            <a:off x="108039" y="2971548"/>
            <a:ext cx="11975921" cy="1184599"/>
          </a:xfrm>
        </p:spPr>
        <p:txBody>
          <a:bodyPr/>
          <a:lstStyle/>
          <a:p>
            <a:pPr marL="0" indent="0" algn="ctr">
              <a:buNone/>
            </a:pPr>
            <a:r>
              <a:rPr lang="en-US" sz="3200"/>
              <a:t>Parachute Failure Examples</a:t>
            </a:r>
          </a:p>
        </p:txBody>
      </p:sp>
      <p:sp>
        <p:nvSpPr>
          <p:cNvPr id="4" name="Slide Number Placeholder 3">
            <a:extLst>
              <a:ext uri="{FF2B5EF4-FFF2-40B4-BE49-F238E27FC236}">
                <a16:creationId xmlns:a16="http://schemas.microsoft.com/office/drawing/2014/main" id="{28E908A3-BE57-D986-552A-3FDC9A65F80D}"/>
              </a:ext>
            </a:extLst>
          </p:cNvPr>
          <p:cNvSpPr>
            <a:spLocks noGrp="1"/>
          </p:cNvSpPr>
          <p:nvPr>
            <p:ph type="sldNum" sz="quarter" idx="4"/>
          </p:nvPr>
        </p:nvSpPr>
        <p:spPr/>
        <p:txBody>
          <a:bodyPr/>
          <a:lstStyle/>
          <a:p>
            <a:fld id="{15F2118D-A24B-4968-9CCE-0FD4EFBE3DE8}" type="slidenum">
              <a:rPr lang="en-US" smtClean="0"/>
              <a:pPr/>
              <a:t>37</a:t>
            </a:fld>
            <a:endParaRPr lang="en-US"/>
          </a:p>
        </p:txBody>
      </p:sp>
      <p:sp>
        <p:nvSpPr>
          <p:cNvPr id="5" name="Date Placeholder 4">
            <a:extLst>
              <a:ext uri="{FF2B5EF4-FFF2-40B4-BE49-F238E27FC236}">
                <a16:creationId xmlns:a16="http://schemas.microsoft.com/office/drawing/2014/main" id="{E514BF53-0B81-B6C2-51D6-0C1C2D7714BB}"/>
              </a:ext>
            </a:extLst>
          </p:cNvPr>
          <p:cNvSpPr>
            <a:spLocks noGrp="1"/>
          </p:cNvSpPr>
          <p:nvPr>
            <p:ph type="dt" sz="half" idx="2"/>
          </p:nvPr>
        </p:nvSpPr>
        <p:spPr/>
        <p:txBody>
          <a:bodyPr/>
          <a:lstStyle/>
          <a:p>
            <a:r>
              <a:rPr lang="en-US"/>
              <a:t>06/02/26</a:t>
            </a:r>
          </a:p>
        </p:txBody>
      </p:sp>
    </p:spTree>
    <p:extLst>
      <p:ext uri="{BB962C8B-B14F-4D97-AF65-F5344CB8AC3E}">
        <p14:creationId xmlns:p14="http://schemas.microsoft.com/office/powerpoint/2010/main" val="3196786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83AFCB88-9F42-6078-9A72-E5CE25D7B7A1}"/>
              </a:ext>
            </a:extLst>
          </p:cNvPr>
          <p:cNvSpPr>
            <a:spLocks noGrp="1"/>
          </p:cNvSpPr>
          <p:nvPr>
            <p:ph idx="4294967295"/>
          </p:nvPr>
        </p:nvSpPr>
        <p:spPr>
          <a:xfrm>
            <a:off x="114478" y="1142999"/>
            <a:ext cx="7471065" cy="5481085"/>
          </a:xfrm>
          <a:prstGeom prst="rect">
            <a:avLst/>
          </a:prstGeom>
        </p:spPr>
        <p:txBody>
          <a:bodyPr/>
          <a:lstStyle/>
          <a:p>
            <a:r>
              <a:rPr lang="en-US" dirty="0"/>
              <a:t>Demo Spacecraft Reentry 6/24/25</a:t>
            </a:r>
          </a:p>
          <a:p>
            <a:pPr lvl="1"/>
            <a:r>
              <a:rPr lang="en-US" b="1" dirty="0"/>
              <a:t>Parachute System Failure</a:t>
            </a:r>
          </a:p>
          <a:p>
            <a:pPr marL="457189" lvl="2" indent="0">
              <a:buNone/>
            </a:pPr>
            <a:endParaRPr lang="en-US" b="1" dirty="0">
              <a:solidFill>
                <a:srgbClr val="FF0000"/>
              </a:solidFill>
              <a:latin typeface="Arial" panose="020B0604020202020204" pitchFamily="34" charset="0"/>
            </a:endParaRPr>
          </a:p>
          <a:p>
            <a:pPr lvl="2"/>
            <a:r>
              <a:rPr lang="en-US" b="1" dirty="0">
                <a:latin typeface="Arial" panose="020B0604020202020204" pitchFamily="34" charset="0"/>
              </a:rPr>
              <a:t>Didn’t Test Enough</a:t>
            </a:r>
          </a:p>
          <a:p>
            <a:pPr lvl="3"/>
            <a:r>
              <a:rPr lang="en-US" dirty="0">
                <a:latin typeface="Arial" panose="020B0604020202020204" pitchFamily="34" charset="0"/>
              </a:rPr>
              <a:t>T</a:t>
            </a:r>
            <a:r>
              <a:rPr lang="en-US" b="0" i="0" dirty="0">
                <a:effectLst/>
                <a:latin typeface="Arial" panose="020B0604020202020204" pitchFamily="34" charset="0"/>
              </a:rPr>
              <a:t>he parachute system wasn’t drop-tested—a risk that “lower costs, shorten development time, and yield a deeper understanding of the vehicle with each flight,” according to TEC..</a:t>
            </a:r>
            <a:endParaRPr lang="en-US" dirty="0">
              <a:latin typeface="Arial" panose="020B0604020202020204" pitchFamily="34" charset="0"/>
            </a:endParaRPr>
          </a:p>
          <a:p>
            <a:pPr lvl="2"/>
            <a:endParaRPr lang="en-US" b="1" dirty="0">
              <a:latin typeface="Arial" panose="020B0604020202020204" pitchFamily="34" charset="0"/>
            </a:endParaRPr>
          </a:p>
          <a:p>
            <a:pPr lvl="2"/>
            <a:r>
              <a:rPr lang="en-US" b="1" dirty="0">
                <a:latin typeface="Arial" panose="020B0604020202020204" pitchFamily="34" charset="0"/>
              </a:rPr>
              <a:t>Design Flaw</a:t>
            </a:r>
          </a:p>
          <a:p>
            <a:pPr lvl="3"/>
            <a:r>
              <a:rPr lang="en-US" dirty="0">
                <a:latin typeface="Arial" panose="020B0604020202020204" pitchFamily="34" charset="0"/>
              </a:rPr>
              <a:t>Deployment Envelope deviated from historical heritage, Nyx deployed at 85k feet</a:t>
            </a:r>
          </a:p>
          <a:p>
            <a:pPr lvl="3"/>
            <a:endParaRPr lang="en-US" dirty="0">
              <a:latin typeface="Arial" panose="020B0604020202020204" pitchFamily="34" charset="0"/>
            </a:endParaRPr>
          </a:p>
          <a:p>
            <a:pPr lvl="2"/>
            <a:r>
              <a:rPr lang="en-US" b="1" dirty="0">
                <a:latin typeface="Arial" panose="020B0604020202020204" pitchFamily="34" charset="0"/>
              </a:rPr>
              <a:t>Schedule/Cost Pressure</a:t>
            </a:r>
          </a:p>
          <a:p>
            <a:pPr lvl="3"/>
            <a:endParaRPr lang="en-US" dirty="0">
              <a:solidFill>
                <a:srgbClr val="202122"/>
              </a:solidFill>
              <a:latin typeface="Arial" panose="020B0604020202020204" pitchFamily="34" charset="0"/>
            </a:endParaRPr>
          </a:p>
          <a:p>
            <a:pPr lvl="2"/>
            <a:endParaRPr lang="en-US" dirty="0">
              <a:solidFill>
                <a:srgbClr val="202122"/>
              </a:solidFill>
              <a:latin typeface="Arial" panose="020B0604020202020204" pitchFamily="34" charset="0"/>
            </a:endParaRPr>
          </a:p>
          <a:p>
            <a:endParaRPr lang="en-US" dirty="0"/>
          </a:p>
          <a:p>
            <a:pPr lvl="2"/>
            <a:endParaRPr lang="en-US" dirty="0"/>
          </a:p>
        </p:txBody>
      </p:sp>
      <p:sp>
        <p:nvSpPr>
          <p:cNvPr id="8" name="Title 2">
            <a:extLst>
              <a:ext uri="{FF2B5EF4-FFF2-40B4-BE49-F238E27FC236}">
                <a16:creationId xmlns:a16="http://schemas.microsoft.com/office/drawing/2014/main" id="{05194D23-6A48-D936-A634-355D80ED398F}"/>
              </a:ext>
            </a:extLst>
          </p:cNvPr>
          <p:cNvSpPr>
            <a:spLocks noGrp="1"/>
          </p:cNvSpPr>
          <p:nvPr>
            <p:ph type="title" idx="4294967295"/>
          </p:nvPr>
        </p:nvSpPr>
        <p:spPr>
          <a:xfrm>
            <a:off x="1080748" y="233915"/>
            <a:ext cx="9753600" cy="713815"/>
          </a:xfrm>
          <a:prstGeom prst="rect">
            <a:avLst/>
          </a:prstGeom>
        </p:spPr>
        <p:txBody>
          <a:bodyPr/>
          <a:lstStyle/>
          <a:p>
            <a:r>
              <a:rPr lang="en-US"/>
              <a:t>Nyx - The Exploration Company</a:t>
            </a:r>
          </a:p>
        </p:txBody>
      </p:sp>
      <p:sp>
        <p:nvSpPr>
          <p:cNvPr id="10" name="TextBox 9">
            <a:extLst>
              <a:ext uri="{FF2B5EF4-FFF2-40B4-BE49-F238E27FC236}">
                <a16:creationId xmlns:a16="http://schemas.microsoft.com/office/drawing/2014/main" id="{4F4535EA-EB83-7524-15D2-59F8746FA357}"/>
              </a:ext>
            </a:extLst>
          </p:cNvPr>
          <p:cNvSpPr txBox="1"/>
          <p:nvPr/>
        </p:nvSpPr>
        <p:spPr>
          <a:xfrm>
            <a:off x="6096000" y="5983547"/>
            <a:ext cx="5791200" cy="646331"/>
          </a:xfrm>
          <a:prstGeom prst="rect">
            <a:avLst/>
          </a:prstGeom>
          <a:noFill/>
        </p:spPr>
        <p:txBody>
          <a:bodyPr wrap="square">
            <a:spAutoFit/>
          </a:bodyPr>
          <a:lstStyle/>
          <a:p>
            <a:r>
              <a:rPr lang="en-US" sz="1200" dirty="0">
                <a:solidFill>
                  <a:schemeClr val="accent5"/>
                </a:solidFill>
                <a:hlinkClick r:id="rId2">
                  <a:extLst>
                    <a:ext uri="{A12FA001-AC4F-418D-AE19-62706E023703}">
                      <ahyp:hlinkClr xmlns:ahyp="http://schemas.microsoft.com/office/drawing/2018/hyperlinkcolor" val="tx"/>
                    </a:ext>
                  </a:extLst>
                </a:hlinkClick>
              </a:rPr>
              <a:t>Human remains lost after memorial spaceflight capsule crashes into the sea | Space</a:t>
            </a:r>
            <a:endParaRPr lang="en-US" sz="1200" dirty="0">
              <a:solidFill>
                <a:schemeClr val="accent5"/>
              </a:solidFill>
            </a:endParaRPr>
          </a:p>
          <a:p>
            <a:r>
              <a:rPr lang="en-US" sz="1200" dirty="0">
                <a:solidFill>
                  <a:schemeClr val="accent5"/>
                </a:solidFill>
                <a:hlinkClick r:id="rId3">
                  <a:extLst>
                    <a:ext uri="{A12FA001-AC4F-418D-AE19-62706E023703}">
                      <ahyp:hlinkClr xmlns:ahyp="http://schemas.microsoft.com/office/drawing/2018/hyperlinkcolor" val="tx"/>
                    </a:ext>
                  </a:extLst>
                </a:hlinkClick>
              </a:rPr>
              <a:t>160 People Wanted to Be Buried in Space. Their Capsule Slammed Into the Ocean Instead.</a:t>
            </a:r>
            <a:endParaRPr lang="en-US" sz="1200" dirty="0">
              <a:solidFill>
                <a:schemeClr val="accent5"/>
              </a:solidFill>
            </a:endParaRPr>
          </a:p>
          <a:p>
            <a:r>
              <a:rPr lang="en-US" sz="1200" dirty="0">
                <a:solidFill>
                  <a:schemeClr val="accent5"/>
                </a:solidFill>
                <a:hlinkClick r:id="rId4">
                  <a:extLst>
                    <a:ext uri="{A12FA001-AC4F-418D-AE19-62706E023703}">
                      <ahyp:hlinkClr xmlns:ahyp="http://schemas.microsoft.com/office/drawing/2018/hyperlinkcolor" val="tx"/>
                    </a:ext>
                  </a:extLst>
                </a:hlinkClick>
              </a:rPr>
              <a:t>After successfully entering Earth’s atmosphere, a European spacecraft is lost - Ars Technica</a:t>
            </a:r>
            <a:endParaRPr lang="en-US" sz="1200" dirty="0">
              <a:solidFill>
                <a:schemeClr val="accent5"/>
              </a:solidFill>
            </a:endParaRPr>
          </a:p>
        </p:txBody>
      </p:sp>
      <p:pic>
        <p:nvPicPr>
          <p:cNvPr id="16386" name="Picture 2">
            <a:extLst>
              <a:ext uri="{FF2B5EF4-FFF2-40B4-BE49-F238E27FC236}">
                <a16:creationId xmlns:a16="http://schemas.microsoft.com/office/drawing/2014/main" id="{F8CB20AE-397C-0682-EA54-BC4ACE632D5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816" r="12353" b="12797"/>
          <a:stretch/>
        </p:blipFill>
        <p:spPr bwMode="auto">
          <a:xfrm>
            <a:off x="7666741" y="1143000"/>
            <a:ext cx="4398785" cy="308985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DAD8EF95-00B4-86DD-9337-C1C89BBF6D14}"/>
              </a:ext>
            </a:extLst>
          </p:cNvPr>
          <p:cNvSpPr>
            <a:spLocks noGrp="1"/>
          </p:cNvSpPr>
          <p:nvPr>
            <p:ph type="sldNum" sz="quarter" idx="4"/>
          </p:nvPr>
        </p:nvSpPr>
        <p:spPr/>
        <p:txBody>
          <a:bodyPr/>
          <a:lstStyle/>
          <a:p>
            <a:fld id="{15F2118D-A24B-4968-9CCE-0FD4EFBE3DE8}" type="slidenum">
              <a:rPr lang="en-US" smtClean="0"/>
              <a:pPr/>
              <a:t>38</a:t>
            </a:fld>
            <a:endParaRPr lang="en-US"/>
          </a:p>
        </p:txBody>
      </p:sp>
      <p:sp>
        <p:nvSpPr>
          <p:cNvPr id="3" name="Date Placeholder 2">
            <a:extLst>
              <a:ext uri="{FF2B5EF4-FFF2-40B4-BE49-F238E27FC236}">
                <a16:creationId xmlns:a16="http://schemas.microsoft.com/office/drawing/2014/main" id="{1A385FE2-05A9-4F65-60BE-035478DBDC70}"/>
              </a:ext>
            </a:extLst>
          </p:cNvPr>
          <p:cNvSpPr>
            <a:spLocks noGrp="1"/>
          </p:cNvSpPr>
          <p:nvPr>
            <p:ph type="dt" sz="half" idx="2"/>
          </p:nvPr>
        </p:nvSpPr>
        <p:spPr/>
        <p:txBody>
          <a:bodyPr/>
          <a:lstStyle/>
          <a:p>
            <a:r>
              <a:rPr lang="en-US"/>
              <a:t>06/02/26</a:t>
            </a:r>
          </a:p>
        </p:txBody>
      </p:sp>
      <p:sp>
        <p:nvSpPr>
          <p:cNvPr id="4" name="TextBox 3">
            <a:extLst>
              <a:ext uri="{FF2B5EF4-FFF2-40B4-BE49-F238E27FC236}">
                <a16:creationId xmlns:a16="http://schemas.microsoft.com/office/drawing/2014/main" id="{07D7993B-6F58-D471-02B9-542A709E400B}"/>
              </a:ext>
            </a:extLst>
          </p:cNvPr>
          <p:cNvSpPr txBox="1"/>
          <p:nvPr/>
        </p:nvSpPr>
        <p:spPr>
          <a:xfrm>
            <a:off x="7974419" y="4312710"/>
            <a:ext cx="3912781" cy="230832"/>
          </a:xfrm>
          <a:prstGeom prst="rect">
            <a:avLst/>
          </a:prstGeom>
          <a:noFill/>
        </p:spPr>
        <p:txBody>
          <a:bodyPr wrap="square" rtlCol="0">
            <a:spAutoFit/>
          </a:bodyPr>
          <a:lstStyle/>
          <a:p>
            <a:pPr algn="ctr"/>
            <a:r>
              <a:rPr lang="en-US" sz="900" i="1" dirty="0"/>
              <a:t>Image credit: The Exploration Company</a:t>
            </a:r>
          </a:p>
        </p:txBody>
      </p:sp>
    </p:spTree>
    <p:extLst>
      <p:ext uri="{BB962C8B-B14F-4D97-AF65-F5344CB8AC3E}">
        <p14:creationId xmlns:p14="http://schemas.microsoft.com/office/powerpoint/2010/main" val="14633735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05A584-E8E1-D7D6-2F51-DBB303D79AF2}"/>
              </a:ext>
            </a:extLst>
          </p:cNvPr>
          <p:cNvSpPr>
            <a:spLocks noGrp="1"/>
          </p:cNvSpPr>
          <p:nvPr>
            <p:ph idx="4294967295"/>
          </p:nvPr>
        </p:nvSpPr>
        <p:spPr>
          <a:xfrm>
            <a:off x="114478" y="1319781"/>
            <a:ext cx="5687398" cy="5176298"/>
          </a:xfrm>
          <a:prstGeom prst="rect">
            <a:avLst/>
          </a:prstGeom>
        </p:spPr>
        <p:txBody>
          <a:bodyPr/>
          <a:lstStyle/>
          <a:p>
            <a:r>
              <a:rPr lang="en-US"/>
              <a:t>NS-18 10/13/21 </a:t>
            </a:r>
          </a:p>
          <a:p>
            <a:pPr lvl="1"/>
            <a:r>
              <a:rPr lang="en-US" b="1"/>
              <a:t>Canopy Configuration Issue</a:t>
            </a:r>
          </a:p>
          <a:p>
            <a:pPr lvl="2"/>
            <a:r>
              <a:rPr lang="en-US"/>
              <a:t>One parachute is missing the vent windows in the canopy</a:t>
            </a:r>
          </a:p>
          <a:p>
            <a:pPr lvl="3"/>
            <a:endParaRPr lang="en-US"/>
          </a:p>
          <a:p>
            <a:r>
              <a:rPr lang="en-US"/>
              <a:t>NS-25 5/19/24</a:t>
            </a:r>
          </a:p>
          <a:p>
            <a:pPr lvl="1"/>
            <a:r>
              <a:rPr lang="en-US" b="1"/>
              <a:t>Landed with 2 of 3 Parachutes </a:t>
            </a:r>
          </a:p>
          <a:p>
            <a:pPr lvl="2"/>
            <a:r>
              <a:rPr lang="en-US"/>
              <a:t>One of the parachutes did not </a:t>
            </a:r>
            <a:r>
              <a:rPr lang="en-US" err="1"/>
              <a:t>disreef</a:t>
            </a:r>
            <a:r>
              <a:rPr lang="en-US"/>
              <a:t> properly</a:t>
            </a:r>
          </a:p>
          <a:p>
            <a:pPr lvl="1"/>
            <a:endParaRPr lang="en-US"/>
          </a:p>
          <a:p>
            <a:pPr marL="0" indent="0">
              <a:buNone/>
            </a:pPr>
            <a:r>
              <a:rPr lang="en-US"/>
              <a:t> </a:t>
            </a:r>
          </a:p>
        </p:txBody>
      </p:sp>
      <p:sp>
        <p:nvSpPr>
          <p:cNvPr id="3" name="Title 2">
            <a:extLst>
              <a:ext uri="{FF2B5EF4-FFF2-40B4-BE49-F238E27FC236}">
                <a16:creationId xmlns:a16="http://schemas.microsoft.com/office/drawing/2014/main" id="{CA70769D-E6E4-EDCE-4ED8-7C63DF4F5228}"/>
              </a:ext>
            </a:extLst>
          </p:cNvPr>
          <p:cNvSpPr>
            <a:spLocks noGrp="1"/>
          </p:cNvSpPr>
          <p:nvPr>
            <p:ph type="title" idx="4294967295"/>
          </p:nvPr>
        </p:nvSpPr>
        <p:spPr>
          <a:xfrm>
            <a:off x="1080748" y="301399"/>
            <a:ext cx="9753600" cy="646331"/>
          </a:xfrm>
          <a:prstGeom prst="rect">
            <a:avLst/>
          </a:prstGeom>
        </p:spPr>
        <p:txBody>
          <a:bodyPr>
            <a:normAutofit fontScale="90000"/>
          </a:bodyPr>
          <a:lstStyle/>
          <a:p>
            <a:r>
              <a:rPr lang="en-US"/>
              <a:t>Blue Origin New Shepard</a:t>
            </a:r>
            <a:br>
              <a:rPr lang="en-US"/>
            </a:br>
            <a:endParaRPr lang="en-US"/>
          </a:p>
        </p:txBody>
      </p:sp>
      <p:pic>
        <p:nvPicPr>
          <p:cNvPr id="5" name="Picture 4">
            <a:extLst>
              <a:ext uri="{FF2B5EF4-FFF2-40B4-BE49-F238E27FC236}">
                <a16:creationId xmlns:a16="http://schemas.microsoft.com/office/drawing/2014/main" id="{B92FE896-04C0-341C-2045-B5418A9C10E0}"/>
              </a:ext>
            </a:extLst>
          </p:cNvPr>
          <p:cNvPicPr>
            <a:picLocks noChangeAspect="1"/>
          </p:cNvPicPr>
          <p:nvPr/>
        </p:nvPicPr>
        <p:blipFill>
          <a:blip r:embed="rId2"/>
          <a:srcRect l="41320" t="-917" r="32527" b="25439"/>
          <a:stretch/>
        </p:blipFill>
        <p:spPr>
          <a:xfrm>
            <a:off x="5907309" y="1176657"/>
            <a:ext cx="3188473" cy="5176299"/>
          </a:xfrm>
          <a:prstGeom prst="rect">
            <a:avLst/>
          </a:prstGeom>
        </p:spPr>
      </p:pic>
      <p:pic>
        <p:nvPicPr>
          <p:cNvPr id="9" name="Picture 8">
            <a:extLst>
              <a:ext uri="{FF2B5EF4-FFF2-40B4-BE49-F238E27FC236}">
                <a16:creationId xmlns:a16="http://schemas.microsoft.com/office/drawing/2014/main" id="{CC7C7BED-A8AD-E99D-1DEB-4A75A76FB61D}"/>
              </a:ext>
            </a:extLst>
          </p:cNvPr>
          <p:cNvPicPr>
            <a:picLocks noChangeAspect="1"/>
          </p:cNvPicPr>
          <p:nvPr/>
        </p:nvPicPr>
        <p:blipFill>
          <a:blip r:embed="rId3"/>
          <a:srcRect l="46957" t="15189" r="37456" b="34260"/>
          <a:stretch/>
        </p:blipFill>
        <p:spPr>
          <a:xfrm>
            <a:off x="9278153" y="1240404"/>
            <a:ext cx="2799369" cy="5106796"/>
          </a:xfrm>
          <a:prstGeom prst="rect">
            <a:avLst/>
          </a:prstGeom>
        </p:spPr>
      </p:pic>
      <p:sp>
        <p:nvSpPr>
          <p:cNvPr id="10" name="TextBox 9">
            <a:extLst>
              <a:ext uri="{FF2B5EF4-FFF2-40B4-BE49-F238E27FC236}">
                <a16:creationId xmlns:a16="http://schemas.microsoft.com/office/drawing/2014/main" id="{6635FBC5-06D9-1BF2-A7E1-1FA3258609EB}"/>
              </a:ext>
            </a:extLst>
          </p:cNvPr>
          <p:cNvSpPr txBox="1"/>
          <p:nvPr/>
        </p:nvSpPr>
        <p:spPr>
          <a:xfrm>
            <a:off x="5907310" y="6347200"/>
            <a:ext cx="6170212" cy="276999"/>
          </a:xfrm>
          <a:prstGeom prst="rect">
            <a:avLst/>
          </a:prstGeom>
          <a:noFill/>
        </p:spPr>
        <p:txBody>
          <a:bodyPr wrap="square" rtlCol="0">
            <a:spAutoFit/>
          </a:bodyPr>
          <a:lstStyle/>
          <a:p>
            <a:pPr algn="ctr"/>
            <a:r>
              <a:rPr lang="en-US" sz="1200">
                <a:solidFill>
                  <a:schemeClr val="accent5"/>
                </a:solidFill>
                <a:hlinkClick r:id="rId4">
                  <a:extLst>
                    <a:ext uri="{A12FA001-AC4F-418D-AE19-62706E023703}">
                      <ahyp:hlinkClr xmlns:ahyp="http://schemas.microsoft.com/office/drawing/2018/hyperlinkcolor" val="tx"/>
                    </a:ext>
                  </a:extLst>
                </a:hlinkClick>
              </a:rPr>
              <a:t>YouTube | Blue Origin</a:t>
            </a:r>
            <a:endParaRPr lang="en-US" sz="1200">
              <a:solidFill>
                <a:schemeClr val="accent5"/>
              </a:solidFill>
            </a:endParaRPr>
          </a:p>
        </p:txBody>
      </p:sp>
      <p:sp>
        <p:nvSpPr>
          <p:cNvPr id="4" name="Slide Number Placeholder 3">
            <a:extLst>
              <a:ext uri="{FF2B5EF4-FFF2-40B4-BE49-F238E27FC236}">
                <a16:creationId xmlns:a16="http://schemas.microsoft.com/office/drawing/2014/main" id="{5F924B66-8656-4F66-11D3-C7291F0011CA}"/>
              </a:ext>
            </a:extLst>
          </p:cNvPr>
          <p:cNvSpPr>
            <a:spLocks noGrp="1"/>
          </p:cNvSpPr>
          <p:nvPr>
            <p:ph type="sldNum" sz="quarter" idx="4"/>
          </p:nvPr>
        </p:nvSpPr>
        <p:spPr/>
        <p:txBody>
          <a:bodyPr/>
          <a:lstStyle/>
          <a:p>
            <a:fld id="{15F2118D-A24B-4968-9CCE-0FD4EFBE3DE8}" type="slidenum">
              <a:rPr lang="en-US" smtClean="0"/>
              <a:pPr/>
              <a:t>39</a:t>
            </a:fld>
            <a:endParaRPr lang="en-US"/>
          </a:p>
        </p:txBody>
      </p:sp>
      <p:sp>
        <p:nvSpPr>
          <p:cNvPr id="6" name="Date Placeholder 5">
            <a:extLst>
              <a:ext uri="{FF2B5EF4-FFF2-40B4-BE49-F238E27FC236}">
                <a16:creationId xmlns:a16="http://schemas.microsoft.com/office/drawing/2014/main" id="{E95D9007-9E25-F8F0-C289-078C0BBCD9CF}"/>
              </a:ext>
            </a:extLst>
          </p:cNvPr>
          <p:cNvSpPr>
            <a:spLocks noGrp="1"/>
          </p:cNvSpPr>
          <p:nvPr>
            <p:ph type="dt" sz="half" idx="2"/>
          </p:nvPr>
        </p:nvSpPr>
        <p:spPr/>
        <p:txBody>
          <a:bodyPr/>
          <a:lstStyle/>
          <a:p>
            <a:r>
              <a:rPr lang="en-US"/>
              <a:t>06/02/26</a:t>
            </a:r>
          </a:p>
        </p:txBody>
      </p:sp>
      <p:sp>
        <p:nvSpPr>
          <p:cNvPr id="7" name="TextBox 6">
            <a:extLst>
              <a:ext uri="{FF2B5EF4-FFF2-40B4-BE49-F238E27FC236}">
                <a16:creationId xmlns:a16="http://schemas.microsoft.com/office/drawing/2014/main" id="{26F3CA22-4E7B-97FE-9463-119FFD396CEB}"/>
              </a:ext>
            </a:extLst>
          </p:cNvPr>
          <p:cNvSpPr txBox="1"/>
          <p:nvPr/>
        </p:nvSpPr>
        <p:spPr>
          <a:xfrm>
            <a:off x="7139391" y="6556601"/>
            <a:ext cx="3912781" cy="230832"/>
          </a:xfrm>
          <a:prstGeom prst="rect">
            <a:avLst/>
          </a:prstGeom>
          <a:noFill/>
        </p:spPr>
        <p:txBody>
          <a:bodyPr wrap="square" rtlCol="0">
            <a:spAutoFit/>
          </a:bodyPr>
          <a:lstStyle/>
          <a:p>
            <a:pPr algn="ctr"/>
            <a:r>
              <a:rPr lang="en-US" sz="900" i="1" dirty="0"/>
              <a:t>Image credits: Blue Origin</a:t>
            </a:r>
          </a:p>
        </p:txBody>
      </p:sp>
    </p:spTree>
    <p:extLst>
      <p:ext uri="{BB962C8B-B14F-4D97-AF65-F5344CB8AC3E}">
        <p14:creationId xmlns:p14="http://schemas.microsoft.com/office/powerpoint/2010/main" val="2642131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082F9E-285D-8120-7E4D-71EBF5820C1D}"/>
              </a:ext>
            </a:extLst>
          </p:cNvPr>
          <p:cNvSpPr>
            <a:spLocks noGrp="1"/>
          </p:cNvSpPr>
          <p:nvPr>
            <p:ph idx="4294967295"/>
          </p:nvPr>
        </p:nvSpPr>
        <p:spPr>
          <a:xfrm>
            <a:off x="114479" y="1240403"/>
            <a:ext cx="8038922" cy="5255675"/>
          </a:xfrm>
          <a:prstGeom prst="rect">
            <a:avLst/>
          </a:prstGeom>
        </p:spPr>
        <p:txBody>
          <a:bodyPr/>
          <a:lstStyle/>
          <a:p>
            <a:r>
              <a:rPr lang="en-US"/>
              <a:t>Pad Abort Test (uncrewed) 11/4/19</a:t>
            </a:r>
          </a:p>
          <a:p>
            <a:pPr lvl="1"/>
            <a:r>
              <a:rPr lang="en-US" b="1"/>
              <a:t>Landed with only 2 of 3 parachutes. </a:t>
            </a:r>
          </a:p>
          <a:p>
            <a:pPr lvl="2"/>
            <a:r>
              <a:rPr lang="en-US" b="1" i="0">
                <a:solidFill>
                  <a:srgbClr val="202122"/>
                </a:solidFill>
                <a:effectLst/>
                <a:latin typeface="Arial" panose="020B0604020202020204" pitchFamily="34" charset="0"/>
              </a:rPr>
              <a:t>Rigging </a:t>
            </a:r>
            <a:r>
              <a:rPr lang="en-US" b="1">
                <a:solidFill>
                  <a:srgbClr val="202122"/>
                </a:solidFill>
                <a:latin typeface="Arial" panose="020B0604020202020204" pitchFamily="34" charset="0"/>
              </a:rPr>
              <a:t>Error during installation</a:t>
            </a:r>
          </a:p>
          <a:p>
            <a:pPr lvl="3"/>
            <a:r>
              <a:rPr lang="en-US" b="0" i="0">
                <a:solidFill>
                  <a:srgbClr val="202122"/>
                </a:solidFill>
                <a:effectLst/>
                <a:latin typeface="Arial" panose="020B0604020202020204" pitchFamily="34" charset="0"/>
              </a:rPr>
              <a:t>The malfunction was found to be </a:t>
            </a:r>
            <a:r>
              <a:rPr lang="en-US" b="1" i="0">
                <a:solidFill>
                  <a:srgbClr val="202122"/>
                </a:solidFill>
                <a:effectLst/>
                <a:latin typeface="Arial" panose="020B0604020202020204" pitchFamily="34" charset="0"/>
              </a:rPr>
              <a:t>human error</a:t>
            </a:r>
            <a:r>
              <a:rPr lang="en-US" b="0" i="0">
                <a:solidFill>
                  <a:srgbClr val="202122"/>
                </a:solidFill>
                <a:effectLst/>
                <a:latin typeface="Arial" panose="020B0604020202020204" pitchFamily="34" charset="0"/>
              </a:rPr>
              <a:t>. </a:t>
            </a:r>
            <a:endParaRPr lang="en-US"/>
          </a:p>
        </p:txBody>
      </p:sp>
      <p:sp>
        <p:nvSpPr>
          <p:cNvPr id="3" name="Title 2">
            <a:extLst>
              <a:ext uri="{FF2B5EF4-FFF2-40B4-BE49-F238E27FC236}">
                <a16:creationId xmlns:a16="http://schemas.microsoft.com/office/drawing/2014/main" id="{8CBC27DB-53DC-995F-7271-FB86A7D8F251}"/>
              </a:ext>
            </a:extLst>
          </p:cNvPr>
          <p:cNvSpPr>
            <a:spLocks noGrp="1"/>
          </p:cNvSpPr>
          <p:nvPr>
            <p:ph type="title" idx="4294967295"/>
          </p:nvPr>
        </p:nvSpPr>
        <p:spPr>
          <a:xfrm>
            <a:off x="1080748" y="280003"/>
            <a:ext cx="9753600" cy="667728"/>
          </a:xfrm>
          <a:prstGeom prst="rect">
            <a:avLst/>
          </a:prstGeom>
        </p:spPr>
        <p:txBody>
          <a:bodyPr/>
          <a:lstStyle/>
          <a:p>
            <a:r>
              <a:rPr lang="en-US"/>
              <a:t>Boeing Starliner</a:t>
            </a:r>
          </a:p>
        </p:txBody>
      </p:sp>
      <p:sp>
        <p:nvSpPr>
          <p:cNvPr id="4" name="TextBox 3">
            <a:extLst>
              <a:ext uri="{FF2B5EF4-FFF2-40B4-BE49-F238E27FC236}">
                <a16:creationId xmlns:a16="http://schemas.microsoft.com/office/drawing/2014/main" id="{74CBD4B9-A8AC-C139-C039-DD4EB9AAAC93}"/>
              </a:ext>
            </a:extLst>
          </p:cNvPr>
          <p:cNvSpPr txBox="1"/>
          <p:nvPr/>
        </p:nvSpPr>
        <p:spPr>
          <a:xfrm>
            <a:off x="8382000" y="5571715"/>
            <a:ext cx="3568700" cy="276999"/>
          </a:xfrm>
          <a:prstGeom prst="rect">
            <a:avLst/>
          </a:prstGeom>
          <a:noFill/>
        </p:spPr>
        <p:txBody>
          <a:bodyPr wrap="square" rtlCol="0">
            <a:spAutoFit/>
          </a:bodyPr>
          <a:lstStyle/>
          <a:p>
            <a:pPr algn="ctr"/>
            <a:r>
              <a:rPr lang="en-US" sz="1200">
                <a:solidFill>
                  <a:schemeClr val="accent5"/>
                </a:solidFill>
                <a:hlinkClick r:id="rId2">
                  <a:extLst>
                    <a:ext uri="{A12FA001-AC4F-418D-AE19-62706E023703}">
                      <ahyp:hlinkClr xmlns:ahyp="http://schemas.microsoft.com/office/drawing/2018/hyperlinkcolor" val="tx"/>
                    </a:ext>
                  </a:extLst>
                </a:hlinkClick>
              </a:rPr>
              <a:t>Boeing Pad Abort Test - Wikipedia</a:t>
            </a:r>
            <a:endParaRPr lang="en-US" sz="1200">
              <a:solidFill>
                <a:schemeClr val="accent5"/>
              </a:solidFill>
            </a:endParaRPr>
          </a:p>
        </p:txBody>
      </p:sp>
      <p:sp>
        <p:nvSpPr>
          <p:cNvPr id="6" name="Slide Number Placeholder 5">
            <a:extLst>
              <a:ext uri="{FF2B5EF4-FFF2-40B4-BE49-F238E27FC236}">
                <a16:creationId xmlns:a16="http://schemas.microsoft.com/office/drawing/2014/main" id="{8AEF752F-1459-8D97-A435-2E9CABC7A580}"/>
              </a:ext>
            </a:extLst>
          </p:cNvPr>
          <p:cNvSpPr>
            <a:spLocks noGrp="1"/>
          </p:cNvSpPr>
          <p:nvPr>
            <p:ph type="sldNum" sz="quarter" idx="4"/>
          </p:nvPr>
        </p:nvSpPr>
        <p:spPr/>
        <p:txBody>
          <a:bodyPr/>
          <a:lstStyle/>
          <a:p>
            <a:fld id="{15F2118D-A24B-4968-9CCE-0FD4EFBE3DE8}" type="slidenum">
              <a:rPr lang="en-US" smtClean="0"/>
              <a:pPr/>
              <a:t>40</a:t>
            </a:fld>
            <a:endParaRPr lang="en-US"/>
          </a:p>
        </p:txBody>
      </p:sp>
      <p:sp>
        <p:nvSpPr>
          <p:cNvPr id="7" name="Date Placeholder 6">
            <a:extLst>
              <a:ext uri="{FF2B5EF4-FFF2-40B4-BE49-F238E27FC236}">
                <a16:creationId xmlns:a16="http://schemas.microsoft.com/office/drawing/2014/main" id="{CC841888-4825-9048-0918-3817DEB195ED}"/>
              </a:ext>
            </a:extLst>
          </p:cNvPr>
          <p:cNvSpPr>
            <a:spLocks noGrp="1"/>
          </p:cNvSpPr>
          <p:nvPr>
            <p:ph type="dt" sz="half" idx="2"/>
          </p:nvPr>
        </p:nvSpPr>
        <p:spPr/>
        <p:txBody>
          <a:bodyPr/>
          <a:lstStyle/>
          <a:p>
            <a:r>
              <a:rPr lang="en-US"/>
              <a:t>06/02/26</a:t>
            </a:r>
          </a:p>
        </p:txBody>
      </p:sp>
      <p:sp>
        <p:nvSpPr>
          <p:cNvPr id="5" name="TextBox 4">
            <a:extLst>
              <a:ext uri="{FF2B5EF4-FFF2-40B4-BE49-F238E27FC236}">
                <a16:creationId xmlns:a16="http://schemas.microsoft.com/office/drawing/2014/main" id="{CAFFECA5-2378-21E4-4FBE-3CF3ECF860DF}"/>
              </a:ext>
            </a:extLst>
          </p:cNvPr>
          <p:cNvSpPr txBox="1"/>
          <p:nvPr/>
        </p:nvSpPr>
        <p:spPr>
          <a:xfrm>
            <a:off x="8111348" y="5876879"/>
            <a:ext cx="3912781" cy="230832"/>
          </a:xfrm>
          <a:prstGeom prst="rect">
            <a:avLst/>
          </a:prstGeom>
          <a:noFill/>
        </p:spPr>
        <p:txBody>
          <a:bodyPr wrap="square" rtlCol="0">
            <a:spAutoFit/>
          </a:bodyPr>
          <a:lstStyle/>
          <a:p>
            <a:pPr algn="ctr"/>
            <a:r>
              <a:rPr lang="en-US" sz="900" i="1" dirty="0"/>
              <a:t>Image credit: Boeing</a:t>
            </a:r>
          </a:p>
        </p:txBody>
      </p:sp>
      <p:pic>
        <p:nvPicPr>
          <p:cNvPr id="2050" name="Picture 2">
            <a:extLst>
              <a:ext uri="{FF2B5EF4-FFF2-40B4-BE49-F238E27FC236}">
                <a16:creationId xmlns:a16="http://schemas.microsoft.com/office/drawing/2014/main" id="{DAE0933D-A83D-9063-6EBA-CAE61DECB0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324" t="5158" r="24190"/>
          <a:stretch>
            <a:fillRect/>
          </a:stretch>
        </p:blipFill>
        <p:spPr bwMode="auto">
          <a:xfrm>
            <a:off x="8741587" y="1760031"/>
            <a:ext cx="2849525" cy="3676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7344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BF2AB7-4206-4F4F-CCF9-31CC416AAA79}"/>
              </a:ext>
            </a:extLst>
          </p:cNvPr>
          <p:cNvSpPr>
            <a:spLocks noGrp="1"/>
          </p:cNvSpPr>
          <p:nvPr>
            <p:ph idx="4294967295"/>
          </p:nvPr>
        </p:nvSpPr>
        <p:spPr>
          <a:xfrm>
            <a:off x="114479" y="1319917"/>
            <a:ext cx="6434368" cy="5176161"/>
          </a:xfrm>
          <a:prstGeom prst="rect">
            <a:avLst/>
          </a:prstGeom>
        </p:spPr>
        <p:txBody>
          <a:bodyPr/>
          <a:lstStyle/>
          <a:p>
            <a:r>
              <a:rPr lang="en-US"/>
              <a:t>Probe Return to Earth 9/24/23</a:t>
            </a:r>
          </a:p>
          <a:p>
            <a:pPr lvl="1"/>
            <a:r>
              <a:rPr lang="en-US" b="1"/>
              <a:t>Drogue parachute failed to deploy</a:t>
            </a:r>
          </a:p>
          <a:p>
            <a:pPr lvl="2"/>
            <a:r>
              <a:rPr lang="en-US" b="1" i="0">
                <a:solidFill>
                  <a:srgbClr val="202122"/>
                </a:solidFill>
                <a:effectLst/>
                <a:latin typeface="Arial" panose="020B0604020202020204" pitchFamily="34" charset="0"/>
              </a:rPr>
              <a:t>Process Error</a:t>
            </a:r>
          </a:p>
          <a:p>
            <a:pPr lvl="3"/>
            <a:r>
              <a:rPr lang="en-US" b="0" i="0">
                <a:solidFill>
                  <a:srgbClr val="202122"/>
                </a:solidFill>
                <a:effectLst/>
                <a:latin typeface="Arial" panose="020B0604020202020204" pitchFamily="34" charset="0"/>
              </a:rPr>
              <a:t>NASA found that inconsistent wiring label definitions in the design plans likely caused engineers to wire the parachutes' release triggers such that signals meant to deploy the drogue chute fired out of order</a:t>
            </a:r>
            <a:endParaRPr lang="en-US">
              <a:solidFill>
                <a:srgbClr val="202122"/>
              </a:solidFill>
              <a:latin typeface="Arial" panose="020B0604020202020204" pitchFamily="34" charset="0"/>
            </a:endParaRPr>
          </a:p>
          <a:p>
            <a:pPr lvl="4"/>
            <a:r>
              <a:rPr lang="en-US" sz="1600"/>
              <a:t>In the design plans for the system, the word 'main' was used inconsistently between the device that sends the electric signals and the device that receives the signals," they added. "On the signal side, 'main' meant the main parachute. In contrast, on the receiver side, 'main' was used as a reference to a pyrotechnic that fires to release the parachute canister cover and deploy the drogue. Engineers connected the two mains, causing the parachute deployment actions to occur out of order."</a:t>
            </a:r>
          </a:p>
        </p:txBody>
      </p:sp>
      <p:sp>
        <p:nvSpPr>
          <p:cNvPr id="3" name="Title 2">
            <a:extLst>
              <a:ext uri="{FF2B5EF4-FFF2-40B4-BE49-F238E27FC236}">
                <a16:creationId xmlns:a16="http://schemas.microsoft.com/office/drawing/2014/main" id="{E4DC6266-8343-35B6-6C77-DEDD0E378E3A}"/>
              </a:ext>
            </a:extLst>
          </p:cNvPr>
          <p:cNvSpPr>
            <a:spLocks noGrp="1"/>
          </p:cNvSpPr>
          <p:nvPr>
            <p:ph type="title" idx="4294967295"/>
          </p:nvPr>
        </p:nvSpPr>
        <p:spPr>
          <a:xfrm>
            <a:off x="1080748" y="280003"/>
            <a:ext cx="9753600" cy="667728"/>
          </a:xfrm>
          <a:prstGeom prst="rect">
            <a:avLst/>
          </a:prstGeom>
        </p:spPr>
        <p:txBody>
          <a:bodyPr/>
          <a:lstStyle/>
          <a:p>
            <a:r>
              <a:rPr lang="en-US"/>
              <a:t>OSIRIS-</a:t>
            </a:r>
            <a:r>
              <a:rPr lang="en-US" err="1"/>
              <a:t>REx</a:t>
            </a:r>
            <a:endParaRPr lang="en-US"/>
          </a:p>
        </p:txBody>
      </p:sp>
      <p:pic>
        <p:nvPicPr>
          <p:cNvPr id="4" name="Picture 2" descr="a small black capsule sits in brown desert scrubland, with a scrunched-up orange-and-white parachute on the ground nearby.">
            <a:extLst>
              <a:ext uri="{FF2B5EF4-FFF2-40B4-BE49-F238E27FC236}">
                <a16:creationId xmlns:a16="http://schemas.microsoft.com/office/drawing/2014/main" id="{4973F3C9-77AA-EB09-F0F6-0983EAA952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7331" y="1206381"/>
            <a:ext cx="5240190" cy="294760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733D28C-1DB5-70A5-4565-E7122E1F92E9}"/>
              </a:ext>
            </a:extLst>
          </p:cNvPr>
          <p:cNvSpPr txBox="1"/>
          <p:nvPr/>
        </p:nvSpPr>
        <p:spPr>
          <a:xfrm>
            <a:off x="6210567" y="6244938"/>
            <a:ext cx="6493717" cy="276999"/>
          </a:xfrm>
          <a:prstGeom prst="rect">
            <a:avLst/>
          </a:prstGeom>
          <a:noFill/>
        </p:spPr>
        <p:txBody>
          <a:bodyPr wrap="square">
            <a:spAutoFit/>
          </a:bodyPr>
          <a:lstStyle/>
          <a:p>
            <a:r>
              <a:rPr lang="en-US" sz="1200">
                <a:solidFill>
                  <a:srgbClr val="0563C1"/>
                </a:solidFill>
                <a:hlinkClick r:id="rId3">
                  <a:extLst>
                    <a:ext uri="{A12FA001-AC4F-418D-AE19-62706E023703}">
                      <ahyp:hlinkClr xmlns:ahyp="http://schemas.microsoft.com/office/drawing/2018/hyperlinkcolor" val="tx"/>
                    </a:ext>
                  </a:extLst>
                </a:hlinkClick>
              </a:rPr>
              <a:t>Crossed wires caused parachute problem during OSIRIS-</a:t>
            </a:r>
            <a:r>
              <a:rPr lang="en-US" sz="1200" err="1">
                <a:solidFill>
                  <a:srgbClr val="0563C1"/>
                </a:solidFill>
                <a:hlinkClick r:id="rId3">
                  <a:extLst>
                    <a:ext uri="{A12FA001-AC4F-418D-AE19-62706E023703}">
                      <ahyp:hlinkClr xmlns:ahyp="http://schemas.microsoft.com/office/drawing/2018/hyperlinkcolor" val="tx"/>
                    </a:ext>
                  </a:extLst>
                </a:hlinkClick>
              </a:rPr>
              <a:t>REx</a:t>
            </a:r>
            <a:r>
              <a:rPr lang="en-US" sz="1200">
                <a:solidFill>
                  <a:schemeClr val="accent5"/>
                </a:solidFill>
                <a:hlinkClick r:id="rId3">
                  <a:extLst>
                    <a:ext uri="{A12FA001-AC4F-418D-AE19-62706E023703}">
                      <ahyp:hlinkClr xmlns:ahyp="http://schemas.microsoft.com/office/drawing/2018/hyperlinkcolor" val="tx"/>
                    </a:ext>
                  </a:extLst>
                </a:hlinkClick>
              </a:rPr>
              <a:t> asteroid sample delivery | Space</a:t>
            </a:r>
            <a:endParaRPr lang="en-US" sz="1200">
              <a:solidFill>
                <a:schemeClr val="accent5"/>
              </a:solidFill>
            </a:endParaRPr>
          </a:p>
        </p:txBody>
      </p:sp>
      <p:sp>
        <p:nvSpPr>
          <p:cNvPr id="5" name="Slide Number Placeholder 4">
            <a:extLst>
              <a:ext uri="{FF2B5EF4-FFF2-40B4-BE49-F238E27FC236}">
                <a16:creationId xmlns:a16="http://schemas.microsoft.com/office/drawing/2014/main" id="{49CF832A-FB4C-F3D0-F3C0-D8522E3D111A}"/>
              </a:ext>
            </a:extLst>
          </p:cNvPr>
          <p:cNvSpPr>
            <a:spLocks noGrp="1"/>
          </p:cNvSpPr>
          <p:nvPr>
            <p:ph type="sldNum" sz="quarter" idx="4"/>
          </p:nvPr>
        </p:nvSpPr>
        <p:spPr/>
        <p:txBody>
          <a:bodyPr/>
          <a:lstStyle/>
          <a:p>
            <a:fld id="{15F2118D-A24B-4968-9CCE-0FD4EFBE3DE8}" type="slidenum">
              <a:rPr lang="en-US" smtClean="0"/>
              <a:pPr/>
              <a:t>41</a:t>
            </a:fld>
            <a:endParaRPr lang="en-US"/>
          </a:p>
        </p:txBody>
      </p:sp>
      <p:sp>
        <p:nvSpPr>
          <p:cNvPr id="8" name="Date Placeholder 7">
            <a:extLst>
              <a:ext uri="{FF2B5EF4-FFF2-40B4-BE49-F238E27FC236}">
                <a16:creationId xmlns:a16="http://schemas.microsoft.com/office/drawing/2014/main" id="{16E58955-9F94-85EC-7E11-489F3BFDA4D5}"/>
              </a:ext>
            </a:extLst>
          </p:cNvPr>
          <p:cNvSpPr>
            <a:spLocks noGrp="1"/>
          </p:cNvSpPr>
          <p:nvPr>
            <p:ph type="dt" sz="half" idx="2"/>
          </p:nvPr>
        </p:nvSpPr>
        <p:spPr/>
        <p:txBody>
          <a:bodyPr/>
          <a:lstStyle/>
          <a:p>
            <a:r>
              <a:rPr lang="en-US"/>
              <a:t>06/02/26</a:t>
            </a:r>
          </a:p>
        </p:txBody>
      </p:sp>
      <p:sp>
        <p:nvSpPr>
          <p:cNvPr id="7" name="TextBox 6">
            <a:extLst>
              <a:ext uri="{FF2B5EF4-FFF2-40B4-BE49-F238E27FC236}">
                <a16:creationId xmlns:a16="http://schemas.microsoft.com/office/drawing/2014/main" id="{911B0C37-DF7B-A453-EA1A-442C00CDB53A}"/>
              </a:ext>
            </a:extLst>
          </p:cNvPr>
          <p:cNvSpPr txBox="1"/>
          <p:nvPr/>
        </p:nvSpPr>
        <p:spPr>
          <a:xfrm>
            <a:off x="8622792" y="4153988"/>
            <a:ext cx="2359152" cy="230832"/>
          </a:xfrm>
          <a:prstGeom prst="rect">
            <a:avLst/>
          </a:prstGeom>
          <a:noFill/>
        </p:spPr>
        <p:txBody>
          <a:bodyPr wrap="square" rtlCol="0">
            <a:spAutoFit/>
          </a:bodyPr>
          <a:lstStyle/>
          <a:p>
            <a:r>
              <a:rPr lang="en-US" sz="900" i="1" dirty="0"/>
              <a:t>Image credit: Keegan Barber/NASA</a:t>
            </a:r>
          </a:p>
        </p:txBody>
      </p:sp>
    </p:spTree>
    <p:extLst>
      <p:ext uri="{BB962C8B-B14F-4D97-AF65-F5344CB8AC3E}">
        <p14:creationId xmlns:p14="http://schemas.microsoft.com/office/powerpoint/2010/main" val="215658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a:extLst>
              <a:ext uri="{FF2B5EF4-FFF2-40B4-BE49-F238E27FC236}">
                <a16:creationId xmlns:a16="http://schemas.microsoft.com/office/drawing/2014/main" id="{897D00E1-91B3-0BB8-3965-476411A27373}"/>
              </a:ext>
            </a:extLst>
          </p:cNvPr>
          <p:cNvSpPr txBox="1">
            <a:spLocks/>
          </p:cNvSpPr>
          <p:nvPr/>
        </p:nvSpPr>
        <p:spPr>
          <a:xfrm>
            <a:off x="114479" y="1147043"/>
            <a:ext cx="8038922" cy="5349035"/>
          </a:xfrm>
          <a:prstGeom prst="rect">
            <a:avLst/>
          </a:prstGeom>
        </p:spPr>
        <p:txBody>
          <a:bodyPr/>
          <a:lstStyle>
            <a:lvl1pPr marL="228594" indent="-228594" algn="l" defTabSz="914377" rtl="0" eaLnBrk="1" latinLnBrk="0" hangingPunct="1">
              <a:lnSpc>
                <a:spcPct val="100000"/>
              </a:lnSpc>
              <a:spcBef>
                <a:spcPts val="0"/>
              </a:spcBef>
              <a:buSzPct val="80000"/>
              <a:buFont typeface="Helvetica" pitchFamily="34" charset="0"/>
              <a:buChar char="●"/>
              <a:tabLst>
                <a:tab pos="8519900" algn="r"/>
              </a:tabLst>
              <a:defRPr sz="2000" b="1" kern="1200">
                <a:solidFill>
                  <a:schemeClr val="tx1"/>
                </a:solidFill>
                <a:latin typeface="Helvetica" panose="020B0604020202020204" pitchFamily="34" charset="0"/>
                <a:ea typeface="+mn-ea"/>
                <a:cs typeface="Helvetica" panose="020B0604020202020204" pitchFamily="34" charset="0"/>
              </a:defRPr>
            </a:lvl1pPr>
            <a:lvl2pPr marL="457189" indent="-228594" algn="l" defTabSz="914377" rtl="0" eaLnBrk="1" latinLnBrk="0" hangingPunct="1">
              <a:lnSpc>
                <a:spcPct val="100000"/>
              </a:lnSpc>
              <a:spcBef>
                <a:spcPts val="0"/>
              </a:spcBef>
              <a:buSzPct val="80000"/>
              <a:buFont typeface="Helvetica"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2pPr>
            <a:lvl3pPr marL="685783" indent="-228594" algn="l" defTabSz="914377" rtl="0" eaLnBrk="1" latinLnBrk="0" hangingPunct="1">
              <a:lnSpc>
                <a:spcPct val="100000"/>
              </a:lnSpc>
              <a:spcBef>
                <a:spcPts val="0"/>
              </a:spcBef>
              <a:buSzPct val="80000"/>
              <a:buFont typeface="Wingdings" panose="05000000000000000000" pitchFamily="2" charset="2"/>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3pPr>
            <a:lvl4pPr marL="971526" indent="-285744" algn="l" defTabSz="914377" rtl="0" eaLnBrk="1" latinLnBrk="0" hangingPunct="1">
              <a:lnSpc>
                <a:spcPct val="100000"/>
              </a:lnSpc>
              <a:spcBef>
                <a:spcPts val="0"/>
              </a:spcBef>
              <a:buSzPct val="70000"/>
              <a:buFont typeface="Courier New" panose="02070309020205020404" pitchFamily="49" charset="0"/>
              <a:buChar char="o"/>
              <a:tabLst>
                <a:tab pos="8519900" algn="r"/>
              </a:tabLst>
              <a:defRPr sz="1800" kern="1200">
                <a:solidFill>
                  <a:schemeClr val="tx1"/>
                </a:solidFill>
                <a:latin typeface="Helvetica" panose="020B0604020202020204" pitchFamily="34" charset="0"/>
                <a:ea typeface="+mn-ea"/>
                <a:cs typeface="Helvetica" panose="020B0604020202020204" pitchFamily="34" charset="0"/>
              </a:defRPr>
            </a:lvl4pPr>
            <a:lvl5pPr marL="1200121" marR="0" indent="-285744" algn="l" defTabSz="914377" rtl="0" eaLnBrk="1" fontAlgn="auto" latinLnBrk="0" hangingPunct="1">
              <a:lnSpc>
                <a:spcPct val="100000"/>
              </a:lnSpc>
              <a:spcBef>
                <a:spcPts val="0"/>
              </a:spcBef>
              <a:spcAft>
                <a:spcPts val="0"/>
              </a:spcAft>
              <a:buClrTx/>
              <a:buSzPct val="80000"/>
              <a:buFont typeface="Arial" panose="020B0604020202020204" pitchFamily="34" charset="0"/>
              <a:buChar char="•"/>
              <a:tabLst>
                <a:tab pos="8519900" algn="r"/>
              </a:tabLst>
              <a:defRPr sz="1800" kern="1200">
                <a:solidFill>
                  <a:schemeClr val="tx1"/>
                </a:solidFill>
                <a:latin typeface="Helvetica" panose="020B0604020202020204" pitchFamily="34" charset="0"/>
                <a:ea typeface="+mn-ea"/>
                <a:cs typeface="Helvetica"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Genesis Sample Return 9/8/04</a:t>
            </a:r>
          </a:p>
          <a:p>
            <a:pPr lvl="1"/>
            <a:r>
              <a:rPr lang="en-US" b="1"/>
              <a:t>Drogue/Main Parachute didn’t deploy </a:t>
            </a:r>
          </a:p>
          <a:p>
            <a:pPr lvl="2"/>
            <a:r>
              <a:rPr lang="en-US" b="1">
                <a:solidFill>
                  <a:srgbClr val="202122"/>
                </a:solidFill>
                <a:latin typeface="Arial" panose="020B0604020202020204" pitchFamily="34" charset="0"/>
              </a:rPr>
              <a:t>Manufacturing Error</a:t>
            </a:r>
          </a:p>
          <a:p>
            <a:pPr lvl="2"/>
            <a:r>
              <a:rPr lang="en-US" b="1">
                <a:solidFill>
                  <a:srgbClr val="202122"/>
                </a:solidFill>
                <a:latin typeface="Arial" panose="020B0604020202020204" pitchFamily="34" charset="0"/>
              </a:rPr>
              <a:t>Process Error</a:t>
            </a:r>
          </a:p>
          <a:p>
            <a:pPr lvl="3"/>
            <a:r>
              <a:rPr lang="en-US">
                <a:solidFill>
                  <a:srgbClr val="202122"/>
                </a:solidFill>
                <a:latin typeface="Arial" panose="020B0604020202020204" pitchFamily="34" charset="0"/>
              </a:rPr>
              <a:t>Due to a design flaw in a deceleration sensor, parachute deployment was never triggered</a:t>
            </a:r>
          </a:p>
          <a:p>
            <a:pPr lvl="4"/>
            <a:r>
              <a:rPr lang="en-US" sz="1600">
                <a:solidFill>
                  <a:srgbClr val="202122"/>
                </a:solidFill>
                <a:latin typeface="Arial" panose="020B0604020202020204" pitchFamily="34" charset="0"/>
              </a:rPr>
              <a:t>Design Flaw: four gravity-switches aboard the probe's sample return capsule were installed backwards based on flawed spacecraft schematics. That fundamental error, which occurred in both the primary and redundant gravity-switch systems</a:t>
            </a:r>
            <a:r>
              <a:rPr lang="en-US">
                <a:solidFill>
                  <a:srgbClr val="202122"/>
                </a:solidFill>
                <a:latin typeface="Arial" panose="020B0604020202020204" pitchFamily="34" charset="0"/>
              </a:rPr>
              <a:t>,</a:t>
            </a:r>
            <a:endParaRPr lang="en-US"/>
          </a:p>
        </p:txBody>
      </p:sp>
      <p:sp>
        <p:nvSpPr>
          <p:cNvPr id="9" name="Title 2">
            <a:extLst>
              <a:ext uri="{FF2B5EF4-FFF2-40B4-BE49-F238E27FC236}">
                <a16:creationId xmlns:a16="http://schemas.microsoft.com/office/drawing/2014/main" id="{252A153B-97FB-6C42-AB07-9744060108B1}"/>
              </a:ext>
            </a:extLst>
          </p:cNvPr>
          <p:cNvSpPr>
            <a:spLocks noGrp="1"/>
          </p:cNvSpPr>
          <p:nvPr>
            <p:ph type="title" idx="4294967295"/>
          </p:nvPr>
        </p:nvSpPr>
        <p:spPr>
          <a:xfrm>
            <a:off x="1080748" y="146917"/>
            <a:ext cx="9753600" cy="800814"/>
          </a:xfrm>
          <a:prstGeom prst="rect">
            <a:avLst/>
          </a:prstGeom>
        </p:spPr>
        <p:txBody>
          <a:bodyPr/>
          <a:lstStyle/>
          <a:p>
            <a:r>
              <a:rPr lang="en-US"/>
              <a:t>Genesis</a:t>
            </a:r>
          </a:p>
        </p:txBody>
      </p:sp>
      <p:pic>
        <p:nvPicPr>
          <p:cNvPr id="10" name="Picture 4" descr="Genesis spacecraft wreckage">
            <a:extLst>
              <a:ext uri="{FF2B5EF4-FFF2-40B4-BE49-F238E27FC236}">
                <a16:creationId xmlns:a16="http://schemas.microsoft.com/office/drawing/2014/main" id="{A2A2E7AB-4CA3-E7A5-399F-4485C7B13D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9244" y="1182760"/>
            <a:ext cx="3718277" cy="255321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EBBF353-0CEE-43A5-29AC-181421DC4967}"/>
              </a:ext>
            </a:extLst>
          </p:cNvPr>
          <p:cNvSpPr txBox="1"/>
          <p:nvPr/>
        </p:nvSpPr>
        <p:spPr>
          <a:xfrm>
            <a:off x="7894643" y="6244938"/>
            <a:ext cx="4647478" cy="276999"/>
          </a:xfrm>
          <a:prstGeom prst="rect">
            <a:avLst/>
          </a:prstGeom>
          <a:noFill/>
        </p:spPr>
        <p:txBody>
          <a:bodyPr wrap="square">
            <a:spAutoFit/>
          </a:bodyPr>
          <a:lstStyle/>
          <a:p>
            <a:r>
              <a:rPr lang="en-US" sz="1200">
                <a:solidFill>
                  <a:schemeClr val="accent5"/>
                </a:solidFill>
                <a:hlinkClick r:id="rId3">
                  <a:extLst>
                    <a:ext uri="{A12FA001-AC4F-418D-AE19-62706E023703}">
                      <ahyp:hlinkClr xmlns:ahyp="http://schemas.microsoft.com/office/drawing/2018/hyperlinkcolor" val="tx"/>
                    </a:ext>
                  </a:extLst>
                </a:hlinkClick>
              </a:rPr>
              <a:t>Investigators Find Preliminary Cause of Genesis Crash | Space</a:t>
            </a:r>
            <a:endParaRPr lang="en-US" sz="1200">
              <a:solidFill>
                <a:schemeClr val="accent5"/>
              </a:solidFill>
            </a:endParaRPr>
          </a:p>
        </p:txBody>
      </p:sp>
      <p:sp>
        <p:nvSpPr>
          <p:cNvPr id="2" name="Slide Number Placeholder 1">
            <a:extLst>
              <a:ext uri="{FF2B5EF4-FFF2-40B4-BE49-F238E27FC236}">
                <a16:creationId xmlns:a16="http://schemas.microsoft.com/office/drawing/2014/main" id="{A23EA5EE-DB93-0287-38B6-A6D51546F7A4}"/>
              </a:ext>
            </a:extLst>
          </p:cNvPr>
          <p:cNvSpPr>
            <a:spLocks noGrp="1"/>
          </p:cNvSpPr>
          <p:nvPr>
            <p:ph type="sldNum" sz="quarter" idx="4"/>
          </p:nvPr>
        </p:nvSpPr>
        <p:spPr/>
        <p:txBody>
          <a:bodyPr/>
          <a:lstStyle/>
          <a:p>
            <a:fld id="{15F2118D-A24B-4968-9CCE-0FD4EFBE3DE8}" type="slidenum">
              <a:rPr lang="en-US" smtClean="0"/>
              <a:pPr/>
              <a:t>42</a:t>
            </a:fld>
            <a:endParaRPr lang="en-US"/>
          </a:p>
        </p:txBody>
      </p:sp>
      <p:sp>
        <p:nvSpPr>
          <p:cNvPr id="3" name="Date Placeholder 2">
            <a:extLst>
              <a:ext uri="{FF2B5EF4-FFF2-40B4-BE49-F238E27FC236}">
                <a16:creationId xmlns:a16="http://schemas.microsoft.com/office/drawing/2014/main" id="{22BB77D7-DE52-A63B-83E6-7784BB12A97A}"/>
              </a:ext>
            </a:extLst>
          </p:cNvPr>
          <p:cNvSpPr>
            <a:spLocks noGrp="1"/>
          </p:cNvSpPr>
          <p:nvPr>
            <p:ph type="dt" sz="half" idx="2"/>
          </p:nvPr>
        </p:nvSpPr>
        <p:spPr/>
        <p:txBody>
          <a:bodyPr/>
          <a:lstStyle/>
          <a:p>
            <a:r>
              <a:rPr lang="en-US"/>
              <a:t>06/02/26</a:t>
            </a:r>
          </a:p>
        </p:txBody>
      </p:sp>
      <p:sp>
        <p:nvSpPr>
          <p:cNvPr id="4" name="TextBox 3">
            <a:extLst>
              <a:ext uri="{FF2B5EF4-FFF2-40B4-BE49-F238E27FC236}">
                <a16:creationId xmlns:a16="http://schemas.microsoft.com/office/drawing/2014/main" id="{1B46F548-B358-FE5D-FFEA-31C8E4E25BA7}"/>
              </a:ext>
            </a:extLst>
          </p:cNvPr>
          <p:cNvSpPr txBox="1"/>
          <p:nvPr/>
        </p:nvSpPr>
        <p:spPr>
          <a:xfrm>
            <a:off x="8622792" y="3761640"/>
            <a:ext cx="3273552" cy="230832"/>
          </a:xfrm>
          <a:prstGeom prst="rect">
            <a:avLst/>
          </a:prstGeom>
          <a:noFill/>
        </p:spPr>
        <p:txBody>
          <a:bodyPr wrap="square" rtlCol="0">
            <a:spAutoFit/>
          </a:bodyPr>
          <a:lstStyle/>
          <a:p>
            <a:pPr algn="ctr"/>
            <a:r>
              <a:rPr lang="en-US" sz="900" i="1" dirty="0"/>
              <a:t>Image credit: JPL/NASA</a:t>
            </a:r>
          </a:p>
        </p:txBody>
      </p:sp>
    </p:spTree>
    <p:extLst>
      <p:ext uri="{BB962C8B-B14F-4D97-AF65-F5344CB8AC3E}">
        <p14:creationId xmlns:p14="http://schemas.microsoft.com/office/powerpoint/2010/main" val="2974822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F91B61-6868-873E-7E1E-91316843B544}"/>
              </a:ext>
            </a:extLst>
          </p:cNvPr>
          <p:cNvSpPr>
            <a:spLocks noGrp="1"/>
          </p:cNvSpPr>
          <p:nvPr>
            <p:ph idx="4294967295"/>
          </p:nvPr>
        </p:nvSpPr>
        <p:spPr>
          <a:xfrm>
            <a:off x="114478" y="1147043"/>
            <a:ext cx="7435799" cy="5349035"/>
          </a:xfrm>
          <a:prstGeom prst="rect">
            <a:avLst/>
          </a:prstGeom>
        </p:spPr>
        <p:txBody>
          <a:bodyPr/>
          <a:lstStyle/>
          <a:p>
            <a:r>
              <a:rPr lang="en-US"/>
              <a:t>Soyuz 1 4/24/1967 </a:t>
            </a:r>
          </a:p>
          <a:p>
            <a:pPr lvl="1"/>
            <a:r>
              <a:rPr lang="en-US" b="1"/>
              <a:t>Main and reserve parachute failed, loss of Crew (1)</a:t>
            </a:r>
          </a:p>
          <a:p>
            <a:pPr lvl="2"/>
            <a:r>
              <a:rPr lang="en-US" b="1"/>
              <a:t>Not enough testing</a:t>
            </a:r>
          </a:p>
          <a:p>
            <a:pPr lvl="2"/>
            <a:r>
              <a:rPr lang="en-US" b="1"/>
              <a:t>Inadequate design</a:t>
            </a:r>
          </a:p>
          <a:p>
            <a:pPr lvl="2"/>
            <a:r>
              <a:rPr lang="en-US" b="1"/>
              <a:t>Schedule/Leadership pressure</a:t>
            </a:r>
          </a:p>
          <a:p>
            <a:pPr lvl="2"/>
            <a:r>
              <a:rPr lang="en-US" b="1"/>
              <a:t>Factory/Manufacturing process error</a:t>
            </a:r>
            <a:endParaRPr lang="en-US"/>
          </a:p>
          <a:p>
            <a:pPr lvl="2"/>
            <a:r>
              <a:rPr lang="en-US" b="1"/>
              <a:t>Organizational Silence- </a:t>
            </a:r>
            <a:r>
              <a:rPr lang="en-US"/>
              <a:t>those that spoke up were fired on the spot </a:t>
            </a:r>
          </a:p>
          <a:p>
            <a:endParaRPr lang="en-US"/>
          </a:p>
        </p:txBody>
      </p:sp>
      <p:sp>
        <p:nvSpPr>
          <p:cNvPr id="3" name="Title 2">
            <a:extLst>
              <a:ext uri="{FF2B5EF4-FFF2-40B4-BE49-F238E27FC236}">
                <a16:creationId xmlns:a16="http://schemas.microsoft.com/office/drawing/2014/main" id="{ABF92D91-7AB6-B975-3F47-87B00A957A3C}"/>
              </a:ext>
            </a:extLst>
          </p:cNvPr>
          <p:cNvSpPr>
            <a:spLocks noGrp="1"/>
          </p:cNvSpPr>
          <p:nvPr>
            <p:ph type="title" idx="4294967295"/>
          </p:nvPr>
        </p:nvSpPr>
        <p:spPr>
          <a:xfrm>
            <a:off x="1080748" y="280003"/>
            <a:ext cx="9753600" cy="667728"/>
          </a:xfrm>
          <a:prstGeom prst="rect">
            <a:avLst/>
          </a:prstGeom>
        </p:spPr>
        <p:txBody>
          <a:bodyPr/>
          <a:lstStyle/>
          <a:p>
            <a:r>
              <a:rPr lang="en-US"/>
              <a:t>Soyuz-1</a:t>
            </a:r>
          </a:p>
        </p:txBody>
      </p:sp>
      <p:sp>
        <p:nvSpPr>
          <p:cNvPr id="5" name="Slide Number Placeholder 4">
            <a:extLst>
              <a:ext uri="{FF2B5EF4-FFF2-40B4-BE49-F238E27FC236}">
                <a16:creationId xmlns:a16="http://schemas.microsoft.com/office/drawing/2014/main" id="{A7CEB6BD-2B46-6551-4142-AD5DC7BBD2E6}"/>
              </a:ext>
            </a:extLst>
          </p:cNvPr>
          <p:cNvSpPr>
            <a:spLocks noGrp="1"/>
          </p:cNvSpPr>
          <p:nvPr>
            <p:ph type="sldNum" sz="quarter" idx="4"/>
          </p:nvPr>
        </p:nvSpPr>
        <p:spPr/>
        <p:txBody>
          <a:bodyPr/>
          <a:lstStyle/>
          <a:p>
            <a:fld id="{15F2118D-A24B-4968-9CCE-0FD4EFBE3DE8}" type="slidenum">
              <a:rPr lang="en-US" smtClean="0"/>
              <a:pPr/>
              <a:t>43</a:t>
            </a:fld>
            <a:endParaRPr lang="en-US"/>
          </a:p>
        </p:txBody>
      </p:sp>
      <p:sp>
        <p:nvSpPr>
          <p:cNvPr id="6" name="Date Placeholder 5">
            <a:extLst>
              <a:ext uri="{FF2B5EF4-FFF2-40B4-BE49-F238E27FC236}">
                <a16:creationId xmlns:a16="http://schemas.microsoft.com/office/drawing/2014/main" id="{4A5B818A-A669-874A-7CE4-4E7F3F1616FC}"/>
              </a:ext>
            </a:extLst>
          </p:cNvPr>
          <p:cNvSpPr>
            <a:spLocks noGrp="1"/>
          </p:cNvSpPr>
          <p:nvPr>
            <p:ph type="dt" sz="half" idx="2"/>
          </p:nvPr>
        </p:nvSpPr>
        <p:spPr/>
        <p:txBody>
          <a:bodyPr/>
          <a:lstStyle/>
          <a:p>
            <a:r>
              <a:rPr lang="en-US"/>
              <a:t>06/02/26</a:t>
            </a:r>
          </a:p>
        </p:txBody>
      </p:sp>
      <p:pic>
        <p:nvPicPr>
          <p:cNvPr id="7" name="Picture 12" descr="Cosmonaut was first man to die in space | Daily Telegraph">
            <a:extLst>
              <a:ext uri="{FF2B5EF4-FFF2-40B4-BE49-F238E27FC236}">
                <a16:creationId xmlns:a16="http://schemas.microsoft.com/office/drawing/2014/main" id="{76576423-6367-2E80-E01A-E9154C03D7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0277" y="1147043"/>
            <a:ext cx="4468237" cy="25159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DCDFD5-6428-EB38-FB7E-12ED91CBAC1E}"/>
              </a:ext>
            </a:extLst>
          </p:cNvPr>
          <p:cNvSpPr txBox="1"/>
          <p:nvPr/>
        </p:nvSpPr>
        <p:spPr>
          <a:xfrm>
            <a:off x="8156448" y="3717109"/>
            <a:ext cx="3488310" cy="230832"/>
          </a:xfrm>
          <a:prstGeom prst="rect">
            <a:avLst/>
          </a:prstGeom>
          <a:noFill/>
        </p:spPr>
        <p:txBody>
          <a:bodyPr wrap="square" rtlCol="0">
            <a:spAutoFit/>
          </a:bodyPr>
          <a:lstStyle/>
          <a:p>
            <a:pPr algn="ctr"/>
            <a:r>
              <a:rPr lang="en-US" sz="900" i="1" dirty="0"/>
              <a:t>Image credit: Soviet space program</a:t>
            </a:r>
          </a:p>
        </p:txBody>
      </p:sp>
    </p:spTree>
    <p:extLst>
      <p:ext uri="{BB962C8B-B14F-4D97-AF65-F5344CB8AC3E}">
        <p14:creationId xmlns:p14="http://schemas.microsoft.com/office/powerpoint/2010/main" val="22016621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CED9E2-A9F2-AF3C-2056-B402748BE60C}"/>
              </a:ext>
            </a:extLst>
          </p:cNvPr>
          <p:cNvSpPr>
            <a:spLocks noGrp="1"/>
          </p:cNvSpPr>
          <p:nvPr>
            <p:ph idx="4294967295"/>
          </p:nvPr>
        </p:nvSpPr>
        <p:spPr>
          <a:xfrm>
            <a:off x="114479" y="1260145"/>
            <a:ext cx="7319992" cy="5235933"/>
          </a:xfrm>
          <a:prstGeom prst="rect">
            <a:avLst/>
          </a:prstGeom>
        </p:spPr>
        <p:txBody>
          <a:bodyPr/>
          <a:lstStyle/>
          <a:p>
            <a:r>
              <a:rPr lang="en-US"/>
              <a:t>Apollo 15 8/7/1971</a:t>
            </a:r>
          </a:p>
          <a:p>
            <a:pPr lvl="1"/>
            <a:r>
              <a:rPr lang="en-US" b="1"/>
              <a:t>Landed with only 2 of 3 parachutes. </a:t>
            </a:r>
          </a:p>
          <a:p>
            <a:pPr lvl="2"/>
            <a:r>
              <a:rPr lang="en-US" b="1"/>
              <a:t>Deviated from the flight test configuration</a:t>
            </a:r>
          </a:p>
          <a:p>
            <a:pPr lvl="3"/>
            <a:r>
              <a:rPr lang="en-US"/>
              <a:t>All three parachutes inflated properly</a:t>
            </a:r>
          </a:p>
          <a:p>
            <a:pPr lvl="3"/>
            <a:r>
              <a:rPr lang="en-US"/>
              <a:t>Obscured by clouds and upon emerging, one parachute was deflated</a:t>
            </a:r>
          </a:p>
          <a:p>
            <a:pPr lvl="3"/>
            <a:r>
              <a:rPr lang="en-US"/>
              <a:t>Post flight analysis would find that two or three of the six shroud lines on the failed parachute were missing. Although no conclusive cause was found, it is thought that the loss of the shroud lines was due to the RCS fuel (highly toxic hydrazine and dinitrogen tetroxide) dump.</a:t>
            </a:r>
          </a:p>
          <a:p>
            <a:pPr lvl="1"/>
            <a:endParaRPr lang="en-US"/>
          </a:p>
          <a:p>
            <a:endParaRPr lang="en-US"/>
          </a:p>
        </p:txBody>
      </p:sp>
      <p:sp>
        <p:nvSpPr>
          <p:cNvPr id="3" name="Title 2">
            <a:extLst>
              <a:ext uri="{FF2B5EF4-FFF2-40B4-BE49-F238E27FC236}">
                <a16:creationId xmlns:a16="http://schemas.microsoft.com/office/drawing/2014/main" id="{808AC817-AFB6-C919-66DE-5F043D2A246B}"/>
              </a:ext>
            </a:extLst>
          </p:cNvPr>
          <p:cNvSpPr>
            <a:spLocks noGrp="1"/>
          </p:cNvSpPr>
          <p:nvPr>
            <p:ph type="title" idx="4294967295"/>
          </p:nvPr>
        </p:nvSpPr>
        <p:spPr>
          <a:xfrm>
            <a:off x="1080748" y="327529"/>
            <a:ext cx="9753600" cy="620202"/>
          </a:xfrm>
          <a:prstGeom prst="rect">
            <a:avLst/>
          </a:prstGeom>
        </p:spPr>
        <p:txBody>
          <a:bodyPr/>
          <a:lstStyle/>
          <a:p>
            <a:r>
              <a:rPr lang="en-US"/>
              <a:t>NASA Apollo 15</a:t>
            </a:r>
          </a:p>
        </p:txBody>
      </p:sp>
      <p:pic>
        <p:nvPicPr>
          <p:cNvPr id="11266" name="Picture 2" descr="undefined">
            <a:extLst>
              <a:ext uri="{FF2B5EF4-FFF2-40B4-BE49-F238E27FC236}">
                <a16:creationId xmlns:a16="http://schemas.microsoft.com/office/drawing/2014/main" id="{96D55B39-C004-56A7-507C-3D67B35C097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177" r="18617"/>
          <a:stretch/>
        </p:blipFill>
        <p:spPr bwMode="auto">
          <a:xfrm>
            <a:off x="7656553" y="1121134"/>
            <a:ext cx="4310160" cy="52359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7CB1C98-351F-95E6-3DE5-1D04A4D6232B}"/>
              </a:ext>
            </a:extLst>
          </p:cNvPr>
          <p:cNvSpPr txBox="1"/>
          <p:nvPr/>
        </p:nvSpPr>
        <p:spPr>
          <a:xfrm>
            <a:off x="495300" y="5621947"/>
            <a:ext cx="7161253" cy="646331"/>
          </a:xfrm>
          <a:prstGeom prst="rect">
            <a:avLst/>
          </a:prstGeom>
          <a:noFill/>
        </p:spPr>
        <p:txBody>
          <a:bodyPr wrap="square" rtlCol="0">
            <a:spAutoFit/>
          </a:bodyPr>
          <a:lstStyle/>
          <a:p>
            <a:r>
              <a:rPr lang="en-US" sz="1200">
                <a:solidFill>
                  <a:srgbClr val="0563C1"/>
                </a:solidFill>
                <a:hlinkClick r:id="rId3">
                  <a:extLst>
                    <a:ext uri="{A12FA001-AC4F-418D-AE19-62706E023703}">
                      <ahyp:hlinkClr xmlns:ahyp="http://schemas.microsoft.com/office/drawing/2018/hyperlinkcolor" val="tx"/>
                    </a:ext>
                  </a:extLst>
                </a:hlinkClick>
              </a:rPr>
              <a:t>sma.nasa.gov/</a:t>
            </a:r>
            <a:r>
              <a:rPr lang="en-US" sz="1200" err="1">
                <a:solidFill>
                  <a:srgbClr val="0563C1"/>
                </a:solidFill>
                <a:hlinkClick r:id="rId3">
                  <a:extLst>
                    <a:ext uri="{A12FA001-AC4F-418D-AE19-62706E023703}">
                      <ahyp:hlinkClr xmlns:ahyp="http://schemas.microsoft.com/office/drawing/2018/hyperlinkcolor" val="tx"/>
                    </a:ext>
                  </a:extLst>
                </a:hlinkClick>
              </a:rPr>
              <a:t>significantincidents</a:t>
            </a:r>
            <a:r>
              <a:rPr lang="en-US" sz="1200">
                <a:solidFill>
                  <a:schemeClr val="accent5"/>
                </a:solidFill>
                <a:hlinkClick r:id="rId3">
                  <a:extLst>
                    <a:ext uri="{A12FA001-AC4F-418D-AE19-62706E023703}">
                      <ahyp:hlinkClr xmlns:ahyp="http://schemas.microsoft.com/office/drawing/2018/hyperlinkcolor" val="tx"/>
                    </a:ext>
                  </a:extLst>
                </a:hlinkClick>
              </a:rPr>
              <a:t>/assets/apollo-15-mission-anomaly-report-no.-1-main-parachute-failure.pdf</a:t>
            </a:r>
            <a:endParaRPr lang="en-US" sz="1200">
              <a:solidFill>
                <a:schemeClr val="accent5"/>
              </a:solidFill>
            </a:endParaRPr>
          </a:p>
          <a:p>
            <a:endParaRPr lang="en-US" sz="1200">
              <a:solidFill>
                <a:schemeClr val="accent5"/>
              </a:solidFill>
            </a:endParaRPr>
          </a:p>
          <a:p>
            <a:r>
              <a:rPr lang="en-US" sz="1200">
                <a:solidFill>
                  <a:schemeClr val="accent5"/>
                </a:solidFill>
                <a:hlinkClick r:id="rId4">
                  <a:extLst>
                    <a:ext uri="{A12FA001-AC4F-418D-AE19-62706E023703}">
                      <ahyp:hlinkClr xmlns:ahyp="http://schemas.microsoft.com/office/drawing/2018/hyperlinkcolor" val="tx"/>
                    </a:ext>
                  </a:extLst>
                </a:hlinkClick>
              </a:rPr>
              <a:t>Return of Apollo 15 to Earth - Wikipedia</a:t>
            </a:r>
            <a:endParaRPr lang="en-US" sz="1200">
              <a:solidFill>
                <a:schemeClr val="accent5"/>
              </a:solidFill>
            </a:endParaRPr>
          </a:p>
        </p:txBody>
      </p:sp>
      <p:sp>
        <p:nvSpPr>
          <p:cNvPr id="6" name="Slide Number Placeholder 5">
            <a:extLst>
              <a:ext uri="{FF2B5EF4-FFF2-40B4-BE49-F238E27FC236}">
                <a16:creationId xmlns:a16="http://schemas.microsoft.com/office/drawing/2014/main" id="{CA28FBDF-8E63-944E-6305-F38A0D793781}"/>
              </a:ext>
            </a:extLst>
          </p:cNvPr>
          <p:cNvSpPr>
            <a:spLocks noGrp="1"/>
          </p:cNvSpPr>
          <p:nvPr>
            <p:ph type="sldNum" sz="quarter" idx="4"/>
          </p:nvPr>
        </p:nvSpPr>
        <p:spPr/>
        <p:txBody>
          <a:bodyPr/>
          <a:lstStyle/>
          <a:p>
            <a:fld id="{15F2118D-A24B-4968-9CCE-0FD4EFBE3DE8}" type="slidenum">
              <a:rPr lang="en-US" smtClean="0"/>
              <a:pPr/>
              <a:t>44</a:t>
            </a:fld>
            <a:endParaRPr lang="en-US"/>
          </a:p>
        </p:txBody>
      </p:sp>
      <p:sp>
        <p:nvSpPr>
          <p:cNvPr id="7" name="Date Placeholder 6">
            <a:extLst>
              <a:ext uri="{FF2B5EF4-FFF2-40B4-BE49-F238E27FC236}">
                <a16:creationId xmlns:a16="http://schemas.microsoft.com/office/drawing/2014/main" id="{9FFECDBB-7BD1-C8C8-CE93-6209D9812CC2}"/>
              </a:ext>
            </a:extLst>
          </p:cNvPr>
          <p:cNvSpPr>
            <a:spLocks noGrp="1"/>
          </p:cNvSpPr>
          <p:nvPr>
            <p:ph type="dt" sz="half" idx="2"/>
          </p:nvPr>
        </p:nvSpPr>
        <p:spPr/>
        <p:txBody>
          <a:bodyPr/>
          <a:lstStyle/>
          <a:p>
            <a:r>
              <a:rPr lang="en-US"/>
              <a:t>06/02/26</a:t>
            </a:r>
          </a:p>
        </p:txBody>
      </p:sp>
      <p:sp>
        <p:nvSpPr>
          <p:cNvPr id="8" name="TextBox 7">
            <a:extLst>
              <a:ext uri="{FF2B5EF4-FFF2-40B4-BE49-F238E27FC236}">
                <a16:creationId xmlns:a16="http://schemas.microsoft.com/office/drawing/2014/main" id="{A88DC3B4-95C4-1E13-18C3-55E4E1AD10CB}"/>
              </a:ext>
            </a:extLst>
          </p:cNvPr>
          <p:cNvSpPr txBox="1"/>
          <p:nvPr/>
        </p:nvSpPr>
        <p:spPr>
          <a:xfrm>
            <a:off x="9260431" y="6337017"/>
            <a:ext cx="1644099" cy="230832"/>
          </a:xfrm>
          <a:prstGeom prst="rect">
            <a:avLst/>
          </a:prstGeom>
          <a:noFill/>
        </p:spPr>
        <p:txBody>
          <a:bodyPr wrap="square" rtlCol="0">
            <a:spAutoFit/>
          </a:bodyPr>
          <a:lstStyle/>
          <a:p>
            <a:pPr algn="ctr"/>
            <a:r>
              <a:rPr lang="en-US" sz="900" i="1" dirty="0"/>
              <a:t>Image credit: NASA</a:t>
            </a:r>
            <a:endParaRPr lang="en-US" sz="900" dirty="0"/>
          </a:p>
        </p:txBody>
      </p:sp>
    </p:spTree>
    <p:extLst>
      <p:ext uri="{BB962C8B-B14F-4D97-AF65-F5344CB8AC3E}">
        <p14:creationId xmlns:p14="http://schemas.microsoft.com/office/powerpoint/2010/main" val="3438422574"/>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CP_Internal_Presentation.potx" id="{E65CB4DC-4534-49ED-84C7-A274C41CD24C}" vid="{B8D22C5E-FCB1-4D16-B70A-C2A609960E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26B16E7318C449AE193753C34A4AD0" ma:contentTypeVersion="11" ma:contentTypeDescription="Create a new document." ma:contentTypeScope="" ma:versionID="f37a9e098bb821d705aecdc5b258e5cf">
  <xsd:schema xmlns:xsd="http://www.w3.org/2001/XMLSchema" xmlns:xs="http://www.w3.org/2001/XMLSchema" xmlns:p="http://schemas.microsoft.com/office/2006/metadata/properties" xmlns:ns2="1b9bab7d-00bf-455f-b31e-aebeb16792ec" xmlns:ns3="cfdd2597-a65e-47ec-8232-3d0f050c9b33" targetNamespace="http://schemas.microsoft.com/office/2006/metadata/properties" ma:root="true" ma:fieldsID="09b7476f7e5b383959c20a8d40a9f303" ns2:_="" ns3:_="">
    <xsd:import namespace="1b9bab7d-00bf-455f-b31e-aebeb16792ec"/>
    <xsd:import namespace="cfdd2597-a65e-47ec-8232-3d0f050c9b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9bab7d-00bf-455f-b31e-aebeb16792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fdd2597-a65e-47ec-8232-3d0f050c9b3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4f6db11-379a-4fc8-99a8-3ab0b3cba2f0}" ma:internalName="TaxCatchAll" ma:showField="CatchAllData" ma:web="cfdd2597-a65e-47ec-8232-3d0f050c9b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fdd2597-a65e-47ec-8232-3d0f050c9b33" xsi:nil="true"/>
    <lcf76f155ced4ddcb4097134ff3c332f xmlns="1b9bab7d-00bf-455f-b31e-aebeb16792e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B13F76-58CD-4403-A073-DE589F732D4E}">
  <ds:schemaRefs>
    <ds:schemaRef ds:uri="http://schemas.microsoft.com/sharepoint/v3/contenttype/forms"/>
  </ds:schemaRefs>
</ds:datastoreItem>
</file>

<file path=customXml/itemProps2.xml><?xml version="1.0" encoding="utf-8"?>
<ds:datastoreItem xmlns:ds="http://schemas.openxmlformats.org/officeDocument/2006/customXml" ds:itemID="{9C74430D-33D8-45D1-8E52-17A787A45634}">
  <ds:schemaRefs>
    <ds:schemaRef ds:uri="1b9bab7d-00bf-455f-b31e-aebeb16792ec"/>
    <ds:schemaRef ds:uri="cfdd2597-a65e-47ec-8232-3d0f050c9b3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53296BC-D760-4EA5-87E2-1D57F302E2FB}">
  <ds:schemaRefs>
    <ds:schemaRef ds:uri="http://purl.org/dc/dcmitype/"/>
    <ds:schemaRef ds:uri="http://purl.org/dc/elements/1.1/"/>
    <ds:schemaRef ds:uri="http://schemas.openxmlformats.org/package/2006/metadata/core-properties"/>
    <ds:schemaRef ds:uri="http://www.w3.org/XML/1998/namespace"/>
    <ds:schemaRef ds:uri="http://schemas.microsoft.com/office/2006/documentManagement/types"/>
    <ds:schemaRef ds:uri="cfdd2597-a65e-47ec-8232-3d0f050c9b33"/>
    <ds:schemaRef ds:uri="http://purl.org/dc/terms/"/>
    <ds:schemaRef ds:uri="http://schemas.microsoft.com/office/infopath/2007/PartnerControls"/>
    <ds:schemaRef ds:uri="1b9bab7d-00bf-455f-b31e-aebeb16792ec"/>
    <ds:schemaRef ds:uri="http://schemas.microsoft.com/office/2006/metadata/propertie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22636</TotalTime>
  <Words>6562</Words>
  <Application>Microsoft Office PowerPoint</Application>
  <PresentationFormat>Widescreen</PresentationFormat>
  <Paragraphs>877</Paragraphs>
  <Slides>44</Slides>
  <Notes>14</Notes>
  <HiddenSlides>0</HiddenSlides>
  <MMClips>3</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44</vt:i4>
      </vt:variant>
    </vt:vector>
  </HeadingPairs>
  <TitlesOfParts>
    <vt:vector size="55" baseType="lpstr">
      <vt:lpstr>Aptos</vt:lpstr>
      <vt:lpstr>Arial</vt:lpstr>
      <vt:lpstr>Arial </vt:lpstr>
      <vt:lpstr>Calibri</vt:lpstr>
      <vt:lpstr>Copperplate Gothic Bold</vt:lpstr>
      <vt:lpstr>Courier New</vt:lpstr>
      <vt:lpstr>Helvetica</vt:lpstr>
      <vt:lpstr>Proxima Nova</vt:lpstr>
      <vt:lpstr>Roboto</vt:lpstr>
      <vt:lpstr>Wingdings</vt:lpstr>
      <vt:lpstr>1_Office Theme</vt:lpstr>
      <vt:lpstr>PowerPoint Presentation</vt:lpstr>
      <vt:lpstr>Video of Soyuz-1 Catastrophe</vt:lpstr>
      <vt:lpstr>Introduction and Source Material</vt:lpstr>
      <vt:lpstr>Presentation Structure</vt:lpstr>
      <vt:lpstr>PowerPoint Presentation</vt:lpstr>
      <vt:lpstr>Race for the Moon</vt:lpstr>
      <vt:lpstr>“State of Affairs” Prior to Soyuz-1 Launch</vt:lpstr>
      <vt:lpstr>Parachute Design of Soyuz-1 </vt:lpstr>
      <vt:lpstr>Soyuz-1 Mission Timeline &amp; Crash</vt:lpstr>
      <vt:lpstr>Komarov’s last words</vt:lpstr>
      <vt:lpstr>PowerPoint Presentation</vt:lpstr>
      <vt:lpstr>Flawed Engineering Culture State Commission vs Design Bureau</vt:lpstr>
      <vt:lpstr>Soyuz-1 Parachute Failure Theories</vt:lpstr>
      <vt:lpstr>Soviets Learn from Mistakes</vt:lpstr>
      <vt:lpstr>PowerPoint Presentation</vt:lpstr>
      <vt:lpstr>Why are Parachutes Unique? 1/2</vt:lpstr>
      <vt:lpstr>Why are Parachutes Unique? 2/2</vt:lpstr>
      <vt:lpstr>Spacecraft Architecture  Re-entry and Kinetic Energy Management</vt:lpstr>
      <vt:lpstr>Heat Shield/Drogue</vt:lpstr>
      <vt:lpstr>Main Parachute</vt:lpstr>
      <vt:lpstr>Retrorockets/Touchdown</vt:lpstr>
      <vt:lpstr>Historical/Modern Day Spacecraft</vt:lpstr>
      <vt:lpstr>PowerPoint Presentation</vt:lpstr>
      <vt:lpstr>Recovery from Soyuz-1:  Becoming the International Workhorse</vt:lpstr>
      <vt:lpstr>Chaikin Cultural Assessments</vt:lpstr>
      <vt:lpstr>Parachutes Assessments</vt:lpstr>
      <vt:lpstr>Importance of Surveillance</vt:lpstr>
      <vt:lpstr>Surveillance Model Pre-flight</vt:lpstr>
      <vt:lpstr>Parachute Post-Flight Surveillance Model Thorough Systems Understanding  Through Surveillance</vt:lpstr>
      <vt:lpstr>Flight Safety and Risk </vt:lpstr>
      <vt:lpstr>Significant Incidents and Close Calls  in Human Spaceflight</vt:lpstr>
      <vt:lpstr>Crewed Spacecraft Parachute  Anomalies and Malfunctions</vt:lpstr>
      <vt:lpstr>Conclusion</vt:lpstr>
      <vt:lpstr>PowerPoint Presentation</vt:lpstr>
      <vt:lpstr>Failed Communication</vt:lpstr>
      <vt:lpstr>Mishin Overpromises and Underdelivers Post Soyuz-1 / Design Bureau</vt:lpstr>
      <vt:lpstr>PowerPoint Presentation</vt:lpstr>
      <vt:lpstr>Nyx - The Exploration Company</vt:lpstr>
      <vt:lpstr>Blue Origin New Shepard </vt:lpstr>
      <vt:lpstr>Boeing Starliner</vt:lpstr>
      <vt:lpstr>OSIRIS-REx</vt:lpstr>
      <vt:lpstr>Genesis</vt:lpstr>
      <vt:lpstr>Soyuz-1</vt:lpstr>
      <vt:lpstr>NASA Apollo 15</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Template</dc:title>
  <dc:creator>Sawyer, Susan G. (KSC-KISSIII-FA)[WICHITA TRIBAL ENTERPRISES, LLC]</dc:creator>
  <cp:lastModifiedBy>Hill, Jennifer R. (KSC-NSEETS)[THE AEROSPACE CORPORATION]</cp:lastModifiedBy>
  <cp:revision>2</cp:revision>
  <cp:lastPrinted>2026-01-28T16:08:48Z</cp:lastPrinted>
  <dcterms:created xsi:type="dcterms:W3CDTF">2014-12-15T20:27:14Z</dcterms:created>
  <dcterms:modified xsi:type="dcterms:W3CDTF">2026-05-08T17:00:51Z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0x0101006926B16E7318C449AE193753C34A4AD0</vt:lpwstr>
  </property>
  <property fmtid="{D5CDD505-2E9C-101B-9397-08002B2CF9AE}" pid="3" name="MediaServiceImageTags">
    <vt:lpwstr/>
  </property>
</Properties>
</file>