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9">
  <p:sldMasterIdLst>
    <p:sldMasterId id="2147483660" r:id="rId1"/>
  </p:sldMasterIdLst>
  <p:notesMasterIdLst>
    <p:notesMasterId r:id="rId29"/>
  </p:notesMasterIdLst>
  <p:handoutMasterIdLst>
    <p:handoutMasterId r:id="rId30"/>
  </p:handoutMasterIdLst>
  <p:sldIdLst>
    <p:sldId id="301" r:id="rId2"/>
    <p:sldId id="528" r:id="rId3"/>
    <p:sldId id="260" r:id="rId4"/>
    <p:sldId id="416" r:id="rId5"/>
    <p:sldId id="429" r:id="rId6"/>
    <p:sldId id="417" r:id="rId7"/>
    <p:sldId id="526" r:id="rId8"/>
    <p:sldId id="529" r:id="rId9"/>
    <p:sldId id="527" r:id="rId10"/>
    <p:sldId id="521" r:id="rId11"/>
    <p:sldId id="433" r:id="rId12"/>
    <p:sldId id="401" r:id="rId13"/>
    <p:sldId id="523" r:id="rId14"/>
    <p:sldId id="458" r:id="rId15"/>
    <p:sldId id="514" r:id="rId16"/>
    <p:sldId id="515" r:id="rId17"/>
    <p:sldId id="520" r:id="rId18"/>
    <p:sldId id="522" r:id="rId19"/>
    <p:sldId id="518" r:id="rId20"/>
    <p:sldId id="519" r:id="rId21"/>
    <p:sldId id="524" r:id="rId22"/>
    <p:sldId id="425" r:id="rId23"/>
    <p:sldId id="484" r:id="rId24"/>
    <p:sldId id="510" r:id="rId25"/>
    <p:sldId id="495" r:id="rId26"/>
    <p:sldId id="525" r:id="rId27"/>
    <p:sldId id="328" r:id="rId28"/>
  </p:sldIdLst>
  <p:sldSz cx="12192000" cy="6858000"/>
  <p:notesSz cx="6985000" cy="92837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4">
          <p15:clr>
            <a:srgbClr val="A4A3A4"/>
          </p15:clr>
        </p15:guide>
        <p15:guide id="2" pos="2200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D9DCB04-4C7B-756D-41AE-CFD9698877C4}" name="Melissa Forton" initials="MF" userId="S-1-5-21-969139233-3279951320-1654711251-1275" providerId="AD"/>
  <p188:author id="{045CCA3B-C994-A978-1D9D-00A9A1AB48C6}" name="Ryan Anderson" initials="RA" userId="S::randerson@quadruscorp.com::8e178c65-fb8e-4266-b2cc-691657f99e8a" providerId="AD"/>
  <p188:author id="{1D400B63-572F-6EB7-E31F-157AA4092E79}" name="Ryan Anderson" initials="RA" userId="Ryan Anderson" providerId="None"/>
  <p188:author id="{6ECBB2E5-CCDC-5EEF-9111-B9AEBA50C908}" name="Melissa Forton" initials="MF" userId="S::mforton@quadruscorp.com::4ba01e14-8037-42fa-a119-c735af6643b8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forton" initials="msf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0051C8"/>
    <a:srgbClr val="D9D9D9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16" autoAdjust="0"/>
    <p:restoredTop sz="94660"/>
  </p:normalViewPr>
  <p:slideViewPr>
    <p:cSldViewPr snapToGrid="0">
      <p:cViewPr varScale="1">
        <p:scale>
          <a:sx n="137" d="100"/>
          <a:sy n="137" d="100"/>
        </p:scale>
        <p:origin x="80" y="5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0" d="100"/>
          <a:sy n="70" d="100"/>
        </p:scale>
        <p:origin x="-3180" y="-96"/>
      </p:cViewPr>
      <p:guideLst>
        <p:guide orient="horz" pos="2924"/>
        <p:guide pos="2200"/>
      </p:guideLst>
    </p:cSldViewPr>
  </p:notesViewPr>
  <p:gridSpacing cx="137161" cy="137161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37" Type="http://schemas.microsoft.com/office/2018/10/relationships/authors" Target="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nford, Joe A. (MSFC-HP30)" userId="761ff672-9013-42db-92b2-d3b227fa130b" providerId="ADAL" clId="{AD2B318B-2F55-4B71-8701-35CE22BFED5F}"/>
    <pc:docChg chg="modSld">
      <pc:chgData name="Sanford, Joe A. (MSFC-HP30)" userId="761ff672-9013-42db-92b2-d3b227fa130b" providerId="ADAL" clId="{AD2B318B-2F55-4B71-8701-35CE22BFED5F}" dt="2026-05-19T20:37:14.212" v="12" actId="20577"/>
      <pc:docMkLst>
        <pc:docMk/>
      </pc:docMkLst>
      <pc:sldChg chg="modSp mod">
        <pc:chgData name="Sanford, Joe A. (MSFC-HP30)" userId="761ff672-9013-42db-92b2-d3b227fa130b" providerId="ADAL" clId="{AD2B318B-2F55-4B71-8701-35CE22BFED5F}" dt="2026-05-19T20:37:14.212" v="12" actId="20577"/>
        <pc:sldMkLst>
          <pc:docMk/>
          <pc:sldMk cId="2107054366" sldId="301"/>
        </pc:sldMkLst>
        <pc:spChg chg="mod">
          <ac:chgData name="Sanford, Joe A. (MSFC-HP30)" userId="761ff672-9013-42db-92b2-d3b227fa130b" providerId="ADAL" clId="{AD2B318B-2F55-4B71-8701-35CE22BFED5F}" dt="2026-05-19T20:37:14.212" v="12" actId="20577"/>
          <ac:spMkLst>
            <pc:docMk/>
            <pc:sldMk cId="2107054366" sldId="301"/>
            <ac:spMk id="16" creationId="{3BA10625-D5C4-4141-8BFA-14358D730657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26621" cy="464345"/>
          </a:xfrm>
          <a:prstGeom prst="rect">
            <a:avLst/>
          </a:prstGeom>
        </p:spPr>
        <p:txBody>
          <a:bodyPr vert="horz" lIns="91906" tIns="45953" rIns="91906" bIns="45953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56784" y="1"/>
            <a:ext cx="3026621" cy="464345"/>
          </a:xfrm>
          <a:prstGeom prst="rect">
            <a:avLst/>
          </a:prstGeom>
        </p:spPr>
        <p:txBody>
          <a:bodyPr vert="horz" lIns="91906" tIns="45953" rIns="91906" bIns="45953" rtlCol="0"/>
          <a:lstStyle>
            <a:lvl1pPr algn="r">
              <a:defRPr sz="1200"/>
            </a:lvl1pPr>
          </a:lstStyle>
          <a:p>
            <a:fld id="{051F3516-C131-4E1D-8473-A42ADF13B179}" type="datetimeFigureOut">
              <a:rPr lang="en-US" smtClean="0"/>
              <a:t>5/19/2026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17760"/>
            <a:ext cx="3026621" cy="464345"/>
          </a:xfrm>
          <a:prstGeom prst="rect">
            <a:avLst/>
          </a:prstGeom>
        </p:spPr>
        <p:txBody>
          <a:bodyPr vert="horz" lIns="91906" tIns="45953" rIns="91906" bIns="45953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56784" y="8817760"/>
            <a:ext cx="3026621" cy="464345"/>
          </a:xfrm>
          <a:prstGeom prst="rect">
            <a:avLst/>
          </a:prstGeom>
        </p:spPr>
        <p:txBody>
          <a:bodyPr vert="horz" lIns="91906" tIns="45953" rIns="91906" bIns="45953" rtlCol="0" anchor="b"/>
          <a:lstStyle>
            <a:lvl1pPr algn="r">
              <a:defRPr sz="1200"/>
            </a:lvl1pPr>
          </a:lstStyle>
          <a:p>
            <a:fld id="{5DDEA2FF-FB80-4F41-890E-6D13410BB9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88867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26621" cy="464345"/>
          </a:xfrm>
          <a:prstGeom prst="rect">
            <a:avLst/>
          </a:prstGeom>
        </p:spPr>
        <p:txBody>
          <a:bodyPr vert="horz" lIns="91906" tIns="45953" rIns="91906" bIns="45953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56784" y="1"/>
            <a:ext cx="3026621" cy="464345"/>
          </a:xfrm>
          <a:prstGeom prst="rect">
            <a:avLst/>
          </a:prstGeom>
        </p:spPr>
        <p:txBody>
          <a:bodyPr vert="horz" lIns="91906" tIns="45953" rIns="91906" bIns="45953" rtlCol="0"/>
          <a:lstStyle>
            <a:lvl1pPr algn="r">
              <a:defRPr sz="1200"/>
            </a:lvl1pPr>
          </a:lstStyle>
          <a:p>
            <a:fld id="{8B03BEAB-69BE-46D5-AE49-271D7F83DB54}" type="datetimeFigureOut">
              <a:rPr lang="en-US" smtClean="0"/>
              <a:t>5/19/2026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695325"/>
            <a:ext cx="6188075" cy="3481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906" tIns="45953" rIns="91906" bIns="45953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8820" y="4410476"/>
            <a:ext cx="5587362" cy="4177505"/>
          </a:xfrm>
          <a:prstGeom prst="rect">
            <a:avLst/>
          </a:prstGeom>
        </p:spPr>
        <p:txBody>
          <a:bodyPr vert="horz" lIns="91906" tIns="45953" rIns="91906" bIns="45953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17760"/>
            <a:ext cx="3026621" cy="464345"/>
          </a:xfrm>
          <a:prstGeom prst="rect">
            <a:avLst/>
          </a:prstGeom>
        </p:spPr>
        <p:txBody>
          <a:bodyPr vert="horz" lIns="91906" tIns="45953" rIns="91906" bIns="45953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56784" y="8817760"/>
            <a:ext cx="3026621" cy="464345"/>
          </a:xfrm>
          <a:prstGeom prst="rect">
            <a:avLst/>
          </a:prstGeom>
        </p:spPr>
        <p:txBody>
          <a:bodyPr vert="horz" lIns="91906" tIns="45953" rIns="91906" bIns="45953" rtlCol="0" anchor="b"/>
          <a:lstStyle>
            <a:lvl1pPr algn="r">
              <a:defRPr sz="1200"/>
            </a:lvl1pPr>
          </a:lstStyle>
          <a:p>
            <a:fld id="{5541F538-6331-4E70-96FD-60B70A5B28A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1475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33E3EC-CD7C-6D31-5A4D-CA9D7FADA6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AE81405-6BC3-211F-7380-608786EEF9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91342F2-5562-F2B7-FFD4-FD62F436B0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83C4C3-9CB0-9B65-89E6-93559ABFE4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069246-9EB2-4A7F-8DF9-FC0C94FB775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7789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8E4BCB-4BAC-1968-A434-DCB100F52C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14B84EF-0DDB-CBC6-31F6-48DD7699A9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F9051FF-F1D6-14C3-8733-464CDB45C4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7EC72C-7A37-F913-4A36-47B7A5A592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069246-9EB2-4A7F-8DF9-FC0C94FB775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7404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069246-9EB2-4A7F-8DF9-FC0C94FB775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2378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0178D2-658D-8BE6-F1C6-812DA6A13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BEF3096-F355-27F6-A6A3-6DC7AFA670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14C7E27-5872-E023-B3E7-C5EF7CB264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F447B6-0AA8-408C-B6FB-CFEDE3442B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069246-9EB2-4A7F-8DF9-FC0C94FB775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5032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sz="quarter" idx="10"/>
          </p:nvPr>
        </p:nvSpPr>
        <p:spPr>
          <a:xfrm>
            <a:off x="286211" y="5829300"/>
            <a:ext cx="11826240" cy="757130"/>
          </a:xfr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  <a:effectLst>
            <a:outerShdw dist="63500" dir="8100000" algn="tr" rotWithShape="0">
              <a:schemeClr val="accent1">
                <a:lumMod val="50000"/>
              </a:schemeClr>
            </a:outerShdw>
          </a:effectLst>
          <a:scene3d>
            <a:camera prst="obliqueBottomLeft"/>
            <a:lightRig rig="threePt" dir="t"/>
          </a:scene3d>
        </p:spPr>
        <p:txBody>
          <a:bodyPr vert="horz" lIns="91440" tIns="45720" rIns="91440" bIns="45720" rtlCol="0" anchor="t">
            <a:spAutoFit/>
          </a:bodyPr>
          <a:lstStyle>
            <a:lvl1pPr marL="0" indent="0">
              <a:buNone/>
              <a:defRPr lang="en-US" sz="4800" dirty="0" smtClean="0">
                <a:solidFill>
                  <a:schemeClr val="bg1"/>
                </a:solidFill>
                <a:ea typeface="+mj-ea"/>
                <a:cs typeface="+mj-cs"/>
              </a:defRPr>
            </a:lvl1pPr>
            <a:lvl2pPr marL="457200" indent="0">
              <a:buNone/>
              <a:defRPr lang="en-US" dirty="0" smtClean="0">
                <a:solidFill>
                  <a:schemeClr val="bg1"/>
                </a:solidFill>
              </a:defRPr>
            </a:lvl2pPr>
            <a:lvl3pPr marL="914400" indent="0">
              <a:buNone/>
              <a:defRPr lang="en-US" dirty="0" smtClean="0">
                <a:solidFill>
                  <a:schemeClr val="bg1"/>
                </a:solidFill>
              </a:defRPr>
            </a:lvl3pPr>
            <a:lvl4pPr marL="1371600" indent="0">
              <a:buNone/>
              <a:defRPr lang="en-US" dirty="0" smtClean="0">
                <a:solidFill>
                  <a:schemeClr val="bg1"/>
                </a:solidFill>
              </a:defRPr>
            </a:lvl4pPr>
            <a:lvl5pPr marL="1828800" indent="0">
              <a:buNone/>
              <a:defRPr lang="en-US" dirty="0">
                <a:solidFill>
                  <a:schemeClr val="bg1"/>
                </a:solidFill>
              </a:defRPr>
            </a:lvl5pPr>
          </a:lstStyle>
          <a:p>
            <a:pPr lvl="0" algn="ctr">
              <a:spcBef>
                <a:spcPct val="0"/>
              </a:spcBef>
            </a:pPr>
            <a:r>
              <a:rPr lang="en-US" dirty="0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cap="small" baseline="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691937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173803" y="6339096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34E34-4CD2-4839-B5CD-A7269C269A8B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CA06509-5E08-AC69-96FA-BF375A01DF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2984" y="6288079"/>
            <a:ext cx="758442" cy="519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22640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514573"/>
            <a:ext cx="10363200" cy="70173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173803" y="6339096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4F037-94F5-4656-9275-BF06178B9F33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B6833B4-7DF0-328E-9ECC-D32A69F706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2984" y="6288079"/>
            <a:ext cx="758442" cy="519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3120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8173803" y="6339096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6DDBAB8-63D2-33CB-F2D3-89BA0AB55B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66675" y="652782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 b="1">
                <a:solidFill>
                  <a:schemeClr val="tx1"/>
                </a:solidFill>
              </a:defRPr>
            </a:lvl1pPr>
          </a:lstStyle>
          <a:p>
            <a:fld id="{1211B64F-D594-465E-9BC7-2FD0E24D7EA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BC72022-82CE-9C59-6722-71716FC4366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2984" y="6288079"/>
            <a:ext cx="758442" cy="519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2184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173803" y="6339096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34E34-4CD2-4839-B5CD-A7269C269A8B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9A9CC66-8ECB-B742-052D-F7F45EF2D90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2984" y="6288079"/>
            <a:ext cx="758442" cy="519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612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6314F49F-A14A-4ED6-9A01-84B2D38BAFC2}" type="datetime1">
              <a:rPr lang="en-US" smtClean="0"/>
              <a:t>5/19/2026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11B64F-D594-465E-9BC7-2FD0E24D7EA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8173803" y="6339096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609600" y="1691640"/>
            <a:ext cx="5181600" cy="43434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6"/>
          <p:cNvSpPr>
            <a:spLocks noGrp="1"/>
          </p:cNvSpPr>
          <p:nvPr>
            <p:ph sz="quarter" idx="14"/>
          </p:nvPr>
        </p:nvSpPr>
        <p:spPr>
          <a:xfrm>
            <a:off x="6400800" y="1691640"/>
            <a:ext cx="5181600" cy="43434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9FCE528-263E-212D-EA57-EEDC9C28BF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2984" y="6288079"/>
            <a:ext cx="758442" cy="519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178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021FD319-50D5-4820-8AF7-A0A8CBA892BF}" type="datetime1">
              <a:rPr lang="en-US" smtClean="0"/>
              <a:t>5/19/2026</a:t>
            </a:fld>
            <a:endParaRPr lang="en-US" dirty="0"/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4495800" y="6356351"/>
            <a:ext cx="2844800" cy="365125"/>
          </a:xfrm>
        </p:spPr>
        <p:txBody>
          <a:bodyPr/>
          <a:lstStyle/>
          <a:p>
            <a:fld id="{1211B64F-D594-465E-9BC7-2FD0E24D7EA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8173803" y="6339096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181E4BF-05C8-A720-33D0-CB05601FA99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2984" y="6288079"/>
            <a:ext cx="758442" cy="519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228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1065768"/>
            <a:ext cx="4011084" cy="36933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8A88A885-3A2E-4979-B387-53ABCE7BD94C}" type="datetime1">
              <a:rPr lang="en-US" smtClean="0"/>
              <a:t>5/19/2026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173803" y="6339096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34E34-4CD2-4839-B5CD-A7269C269A8B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0F33480-DCEF-C4D1-B144-0201D8BE1C2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2984" y="6288079"/>
            <a:ext cx="758442" cy="519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630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998006"/>
            <a:ext cx="7315200" cy="36933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9996CB10-47BC-4040-BF99-3E68B0EA9789}" type="datetime1">
              <a:rPr lang="en-US" smtClean="0"/>
              <a:t>5/19/2026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173803" y="6339096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34E34-4CD2-4839-B5CD-A7269C269A8B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4B6CC59-B3EB-6E58-9C44-AB324972D1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2984" y="6288079"/>
            <a:ext cx="758442" cy="519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13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364" y="330171"/>
            <a:ext cx="11826240" cy="701731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  <a:effectLst>
            <a:outerShdw dist="63500" dir="8100000" algn="tr" rotWithShape="0">
              <a:schemeClr val="accent1">
                <a:lumMod val="50000"/>
              </a:schemeClr>
            </a:outerShdw>
          </a:effectLst>
        </p:spPr>
        <p:txBody>
          <a:bodyPr vert="horz" lIns="91440" tIns="45720" rIns="91440" bIns="45720" rtlCol="0" anchor="ctr">
            <a:sp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-66675" y="652782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 b="1">
                <a:solidFill>
                  <a:schemeClr val="tx1"/>
                </a:solidFill>
              </a:defRPr>
            </a:lvl1pPr>
          </a:lstStyle>
          <a:p>
            <a:fld id="{1211B64F-D594-465E-9BC7-2FD0E24D7EA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4840F18-6E56-3695-B89D-6CAC91431F47}"/>
              </a:ext>
            </a:extLst>
          </p:cNvPr>
          <p:cNvSpPr txBox="1">
            <a:spLocks/>
          </p:cNvSpPr>
          <p:nvPr userDrawn="1"/>
        </p:nvSpPr>
        <p:spPr>
          <a:xfrm>
            <a:off x="4673600" y="656803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dirty="0"/>
              <a:t>UNCLASSIFIED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D964452-4F19-3013-7F53-5376B61E00D4}"/>
              </a:ext>
            </a:extLst>
          </p:cNvPr>
          <p:cNvSpPr txBox="1">
            <a:spLocks/>
          </p:cNvSpPr>
          <p:nvPr userDrawn="1"/>
        </p:nvSpPr>
        <p:spPr>
          <a:xfrm>
            <a:off x="4673600" y="-7041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dirty="0"/>
              <a:t>UNCLASSIFIED</a:t>
            </a:r>
          </a:p>
        </p:txBody>
      </p:sp>
    </p:spTree>
    <p:extLst>
      <p:ext uri="{BB962C8B-B14F-4D97-AF65-F5344CB8AC3E}">
        <p14:creationId xmlns:p14="http://schemas.microsoft.com/office/powerpoint/2010/main" val="2653618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89" r:id="rId2"/>
    <p:sldLayoutId id="2147483702" r:id="rId3"/>
    <p:sldLayoutId id="2147483672" r:id="rId4"/>
    <p:sldLayoutId id="2147483686" r:id="rId5"/>
    <p:sldLayoutId id="2147483673" r:id="rId6"/>
    <p:sldLayoutId id="2147483667" r:id="rId7"/>
    <p:sldLayoutId id="2147483687" r:id="rId8"/>
    <p:sldLayoutId id="2147483688" r:id="rId9"/>
  </p:sldLayoutIdLst>
  <p:hf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7" Type="http://schemas.openxmlformats.org/officeDocument/2006/relationships/image" Target="../media/image48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.png"/><Relationship Id="rId5" Type="http://schemas.openxmlformats.org/officeDocument/2006/relationships/image" Target="../media/image52.png"/><Relationship Id="rId4" Type="http://schemas.openxmlformats.org/officeDocument/2006/relationships/image" Target="../media/image51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5729349D-E8A7-488B-BC2C-F4C2D9E40FCB}"/>
              </a:ext>
            </a:extLst>
          </p:cNvPr>
          <p:cNvSpPr txBox="1"/>
          <p:nvPr/>
        </p:nvSpPr>
        <p:spPr>
          <a:xfrm>
            <a:off x="165370" y="303551"/>
            <a:ext cx="11896928" cy="914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  <a:effectLst>
            <a:outerShdw dist="63500" dir="8100000" algn="ctr" rotWithShape="0">
              <a:schemeClr val="accent1">
                <a:lumMod val="50000"/>
              </a:scheme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Development of an Additively Manufactured Subscale Secondary Sealed Container for the NASA FROSTE Project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B7A70DC-04EE-0B9C-3332-97677A556E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52" t="14767" r="11433" b="26308"/>
          <a:stretch>
            <a:fillRect/>
          </a:stretch>
        </p:blipFill>
        <p:spPr>
          <a:xfrm>
            <a:off x="3272119" y="1314714"/>
            <a:ext cx="5411598" cy="4172921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987A73CC-489A-5B4F-3398-9D5CB13FC656}"/>
              </a:ext>
            </a:extLst>
          </p:cNvPr>
          <p:cNvGrpSpPr/>
          <p:nvPr/>
        </p:nvGrpSpPr>
        <p:grpSpPr>
          <a:xfrm>
            <a:off x="102615" y="5584398"/>
            <a:ext cx="12008875" cy="965538"/>
            <a:chOff x="156405" y="5387174"/>
            <a:chExt cx="12008875" cy="965538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BA10625-D5C4-4141-8BFA-14358D730657}"/>
                </a:ext>
              </a:extLst>
            </p:cNvPr>
            <p:cNvSpPr txBox="1"/>
            <p:nvPr/>
          </p:nvSpPr>
          <p:spPr>
            <a:xfrm>
              <a:off x="165370" y="5387174"/>
              <a:ext cx="11999910" cy="914400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/>
              </a:solidFill>
            </a:ln>
            <a:effectLst>
              <a:outerShdw dist="63500" dir="8100000" algn="ctr" rotWithShape="0">
                <a:schemeClr val="accent1">
                  <a:lumMod val="50000"/>
                </a:schemeClr>
              </a:outerShdw>
            </a:effectLst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noAutofit/>
            </a:bodyPr>
            <a:lstStyle/>
            <a:p>
              <a:r>
                <a:rPr lang="en-US" sz="2000" b="1" dirty="0"/>
                <a:t>Melissa Forton, Collin Adair, Blake Hyla, Ryan Anderson , &amp; Joseph Sims – Quadrus Corporation</a:t>
              </a:r>
            </a:p>
            <a:p>
              <a:r>
                <a:rPr lang="en-US" sz="2000" b="1" dirty="0"/>
                <a:t>Joe Sanford – NASA </a:t>
              </a:r>
              <a:r>
                <a:rPr lang="en-US" sz="2000" b="1"/>
                <a:t>FROSTE Project </a:t>
              </a:r>
              <a:r>
                <a:rPr lang="en-US" sz="2000" b="1" dirty="0"/>
                <a:t>Manager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B7415740-901A-147A-FBD4-C0A35FF677CE}"/>
                </a:ext>
              </a:extLst>
            </p:cNvPr>
            <p:cNvSpPr txBox="1"/>
            <p:nvPr/>
          </p:nvSpPr>
          <p:spPr>
            <a:xfrm>
              <a:off x="156405" y="6075713"/>
              <a:ext cx="1199991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200" b="1" dirty="0">
                  <a:solidFill>
                    <a:schemeClr val="bg1"/>
                  </a:solidFill>
                </a:rPr>
                <a:t>Distribution Statement A</a:t>
              </a:r>
              <a:r>
                <a:rPr lang="en-US" sz="1200" dirty="0">
                  <a:solidFill>
                    <a:schemeClr val="bg1"/>
                  </a:solidFill>
                </a:rPr>
                <a:t>. Approved for public release: distribution is unlimited.</a:t>
              </a:r>
              <a:endParaRPr lang="en-US" sz="5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070543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699881-ADC8-72D2-0238-DA5FFDF5EB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326125-20DD-0D43-3FCF-8953C076C3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364" y="385571"/>
            <a:ext cx="11826240" cy="548640"/>
          </a:xfr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  <a:effectLst>
            <a:outerShdw dist="63500" dir="8100000" algn="tr" rotWithShape="0">
              <a:schemeClr val="accent1">
                <a:lumMod val="50000"/>
              </a:schemeClr>
            </a:outerShdw>
          </a:effectLst>
        </p:spPr>
        <p:txBody>
          <a:bodyPr vert="horz" lIns="91440" tIns="45720" rIns="91440" bIns="45720" rtlCol="0" anchor="ctr">
            <a:spAutoFit/>
          </a:bodyPr>
          <a:lstStyle/>
          <a:p>
            <a:r>
              <a:rPr lang="en-US" sz="3600" dirty="0"/>
              <a:t>Phase Change Material Tank Design Features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47BBA08-BBF8-EA3D-9F15-FA2A30F171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56843" y="6547493"/>
            <a:ext cx="2844800" cy="365125"/>
          </a:xfrm>
        </p:spPr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11B64F-D594-465E-9BC7-2FD0E24D7EAF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9C5CCD1-593B-6570-F27B-A3C3AD2827EA}"/>
              </a:ext>
            </a:extLst>
          </p:cNvPr>
          <p:cNvSpPr txBox="1"/>
          <p:nvPr/>
        </p:nvSpPr>
        <p:spPr>
          <a:xfrm>
            <a:off x="356745" y="1959367"/>
            <a:ext cx="6357819" cy="35855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700" b="1" dirty="0">
                <a:solidFill>
                  <a:schemeClr val="accent1">
                    <a:lumMod val="75000"/>
                  </a:schemeClr>
                </a:solidFill>
              </a:rPr>
              <a:t>Design Features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Monolithic, One-Piece Component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>
                <a:solidFill>
                  <a:prstClr val="black"/>
                </a:solidFill>
                <a:latin typeface="Calibri" panose="020F0502020204030204"/>
              </a:rPr>
              <a:t>Phase Change Material: 2-Methylpentane  or 2-Methylpentane with Acetone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Internal </a:t>
            </a:r>
            <a:r>
              <a:rPr lang="en-US" sz="2000" dirty="0">
                <a:solidFill>
                  <a:prstClr val="black"/>
                </a:solidFill>
                <a:latin typeface="Calibri" panose="020F0502020204030204"/>
              </a:rPr>
              <a:t>Lattice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en-US" sz="2000" dirty="0">
                <a:solidFill>
                  <a:prstClr val="black"/>
                </a:solidFill>
                <a:latin typeface="Calibri" panose="020F0502020204030204"/>
              </a:rPr>
              <a:t>Structure to help evenly distribute thermal loads through the PCM</a:t>
            </a:r>
            <a:endParaRPr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Fill, </a:t>
            </a:r>
            <a:r>
              <a:rPr lang="en-US" sz="2000" dirty="0">
                <a:solidFill>
                  <a:prstClr val="black"/>
                </a:solidFill>
                <a:latin typeface="Calibri" panose="020F0502020204030204"/>
                <a:ea typeface="Calibri"/>
                <a:cs typeface="Calibri"/>
              </a:rPr>
              <a:t>Drain, and Vent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 </a:t>
            </a:r>
            <a:r>
              <a:rPr lang="en-US" sz="2000" dirty="0">
                <a:solidFill>
                  <a:prstClr val="black"/>
                </a:solidFill>
                <a:latin typeface="Calibri" panose="020F0502020204030204"/>
                <a:ea typeface="Calibri"/>
                <a:cs typeface="Calibri"/>
              </a:rPr>
              <a:t>Ports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>
                <a:solidFill>
                  <a:prstClr val="black"/>
                </a:solidFill>
                <a:latin typeface="Calibri" panose="020F0502020204030204"/>
                <a:ea typeface="Calibri"/>
                <a:cs typeface="Calibri"/>
              </a:rPr>
              <a:t>Integrated Thermocouple Tubes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>
                <a:solidFill>
                  <a:prstClr val="black"/>
                </a:solidFill>
                <a:latin typeface="Calibri" panose="020F0502020204030204"/>
                <a:ea typeface="Calibri"/>
                <a:cs typeface="Calibri"/>
              </a:rPr>
              <a:t>Design for Solo and Assembled SSC Testing</a:t>
            </a:r>
          </a:p>
          <a:p>
            <a:pPr marL="742950" lvl="1" indent="-285750" defTabSz="914400"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prstClr val="black"/>
                </a:solidFill>
                <a:latin typeface="Calibri" panose="020F0502020204030204"/>
                <a:ea typeface="Calibri"/>
                <a:cs typeface="Calibri"/>
              </a:rPr>
              <a:t>Direct Connect Thermal Straps</a:t>
            </a:r>
          </a:p>
          <a:p>
            <a:pPr marL="742950" lvl="1" indent="-285750" defTabSz="914400"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prstClr val="black"/>
                </a:solidFill>
                <a:latin typeface="Calibri" panose="020F0502020204030204"/>
                <a:ea typeface="Calibri"/>
                <a:cs typeface="Calibri"/>
              </a:rPr>
              <a:t>Pads for SSC Thermal Plunger Assembly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FAA3B65-14A8-4F73-BD59-6FF0E58ADE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6965" y="1417336"/>
            <a:ext cx="5477639" cy="4725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0188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248E09-401D-8047-3927-1436398B13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D240D335-E9F9-5B01-1C3B-3B669FB9C39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116303" y="1310985"/>
            <a:ext cx="5841301" cy="493776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9B20D45-822D-2FD7-9543-3DCEE9A74F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364" y="266600"/>
            <a:ext cx="11826240" cy="548640"/>
          </a:xfrm>
        </p:spPr>
        <p:txBody>
          <a:bodyPr/>
          <a:lstStyle/>
          <a:p>
            <a:r>
              <a:rPr lang="en-US" sz="3600" dirty="0"/>
              <a:t>Scalmalloy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939E8BD-497A-3E3C-E668-782762F080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66675" y="6567157"/>
            <a:ext cx="416299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11B64F-D594-465E-9BC7-2FD0E24D7EAF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A7798C5-8CB0-8AFE-0BBE-4DF117DDA2FA}"/>
              </a:ext>
            </a:extLst>
          </p:cNvPr>
          <p:cNvSpPr txBox="1"/>
          <p:nvPr/>
        </p:nvSpPr>
        <p:spPr>
          <a:xfrm>
            <a:off x="456879" y="1491542"/>
            <a:ext cx="5597230" cy="450892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R="0" lvl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700" b="1" dirty="0">
                <a:solidFill>
                  <a:schemeClr val="accent1">
                    <a:lumMod val="75000"/>
                  </a:schemeClr>
                </a:solidFill>
              </a:rPr>
              <a:t>Scalmalloy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ea typeface="+mn-lt"/>
                <a:cs typeface="+mn-lt"/>
              </a:rPr>
              <a:t>Started life as 5000 series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ea typeface="+mn-lt"/>
                <a:cs typeface="+mn-lt"/>
              </a:rPr>
              <a:t>Aluminum alloy with Magnesium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ea typeface="+mn-lt"/>
                <a:cs typeface="+mn-lt"/>
              </a:rPr>
              <a:t>Added Scandium to make Weldable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ea typeface="+mn-lt"/>
                <a:cs typeface="+mn-lt"/>
              </a:rPr>
              <a:t>Unique Bimodal Microstructure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ea typeface="+mn-lt"/>
                <a:cs typeface="+mn-lt"/>
              </a:rPr>
              <a:t>Equiaxed and Columnar Grains</a:t>
            </a:r>
          </a:p>
          <a:p>
            <a:pPr>
              <a:defRPr/>
            </a:pPr>
            <a:r>
              <a:rPr lang="en-US" sz="2000" b="1" u="sng" dirty="0">
                <a:solidFill>
                  <a:schemeClr val="accent1">
                    <a:lumMod val="75000"/>
                  </a:schemeClr>
                </a:solidFill>
              </a:rPr>
              <a:t>Mechanical Properties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ea typeface="+mn-lt"/>
                <a:cs typeface="+mn-lt"/>
              </a:rPr>
              <a:t>Slightly lower strength than 7075-T6 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ea typeface="+mn-lt"/>
                <a:cs typeface="+mn-lt"/>
              </a:rPr>
              <a:t>Equivalent Strength-to-Weight Ratio of Ti-6Al-4V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ea typeface="+mn-lt"/>
                <a:cs typeface="+mn-lt"/>
              </a:rPr>
              <a:t>Quadrus AM Scalmalloy Properties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ea typeface="+mn-lt"/>
                <a:cs typeface="+mn-lt"/>
              </a:rPr>
              <a:t>Yield Strength = 69 ksi</a:t>
            </a:r>
          </a:p>
          <a:p>
            <a:pPr marL="800100" lvl="1" indent="-342900"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ea typeface="+mn-lt"/>
                <a:cs typeface="+mn-lt"/>
              </a:rPr>
              <a:t>Ultimate Strength = 73 ksi</a:t>
            </a:r>
          </a:p>
          <a:p>
            <a:pPr>
              <a:defRPr/>
            </a:pPr>
            <a:r>
              <a:rPr lang="en-US" sz="2000" b="1" u="sng" dirty="0">
                <a:solidFill>
                  <a:schemeClr val="accent1">
                    <a:lumMod val="75000"/>
                  </a:schemeClr>
                </a:solidFill>
              </a:rPr>
              <a:t>Thermal Properties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ea typeface="+mn-lt"/>
                <a:cs typeface="+mn-lt"/>
              </a:rPr>
              <a:t>Thermal Conductivity @ RT = 95 W/m-K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55607FD-546D-D0C7-1D9F-FE1FCEE588F7}"/>
              </a:ext>
            </a:extLst>
          </p:cNvPr>
          <p:cNvSpPr txBox="1"/>
          <p:nvPr/>
        </p:nvSpPr>
        <p:spPr>
          <a:xfrm>
            <a:off x="7985083" y="1064764"/>
            <a:ext cx="2257740" cy="2462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algn="ctr">
              <a:defRPr sz="1600" b="1">
                <a:solidFill>
                  <a:schemeClr val="dk1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en-US" dirty="0"/>
              <a:t>Scalmalloy Micrograph</a:t>
            </a:r>
          </a:p>
        </p:txBody>
      </p:sp>
    </p:spTree>
    <p:extLst>
      <p:ext uri="{BB962C8B-B14F-4D97-AF65-F5344CB8AC3E}">
        <p14:creationId xmlns:p14="http://schemas.microsoft.com/office/powerpoint/2010/main" val="17283503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Picture 52">
            <a:extLst>
              <a:ext uri="{FF2B5EF4-FFF2-40B4-BE49-F238E27FC236}">
                <a16:creationId xmlns:a16="http://schemas.microsoft.com/office/drawing/2014/main" id="{7504AC80-8AFE-31A8-8BEA-C5ADC28744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119" y="1256018"/>
            <a:ext cx="4914916" cy="480192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E01BFC8-3B48-A30A-4A7A-E4971EAD1E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2684" y="1430742"/>
            <a:ext cx="5877745" cy="458216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0071522-95D4-B15C-086F-E73E4AB8A3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" y="308246"/>
            <a:ext cx="11826240" cy="548640"/>
          </a:xfrm>
        </p:spPr>
        <p:txBody>
          <a:bodyPr/>
          <a:lstStyle/>
          <a:p>
            <a:r>
              <a:rPr lang="en-US" sz="3600" dirty="0"/>
              <a:t>Phase Change Material Tank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602D6EF-D3F9-F322-414F-53A24045FB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62710" y="6552810"/>
            <a:ext cx="653143" cy="365125"/>
          </a:xfrm>
        </p:spPr>
        <p:txBody>
          <a:bodyPr/>
          <a:lstStyle/>
          <a:p>
            <a:fld id="{1211B64F-D594-465E-9BC7-2FD0E24D7EAF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3E931F2-D510-1CAF-79A7-C9E29946875D}"/>
              </a:ext>
            </a:extLst>
          </p:cNvPr>
          <p:cNvSpPr txBox="1"/>
          <p:nvPr/>
        </p:nvSpPr>
        <p:spPr>
          <a:xfrm>
            <a:off x="6891824" y="1145685"/>
            <a:ext cx="1982659" cy="33855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/>
              <a:t>Anti-Rotation Feature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97ED24AF-1C02-5D87-EEC8-49AEA6E94158}"/>
              </a:ext>
            </a:extLst>
          </p:cNvPr>
          <p:cNvCxnSpPr>
            <a:cxnSpLocks/>
            <a:stCxn id="10" idx="2"/>
          </p:cNvCxnSpPr>
          <p:nvPr/>
        </p:nvCxnSpPr>
        <p:spPr>
          <a:xfrm flipH="1">
            <a:off x="6578612" y="1484239"/>
            <a:ext cx="1304542" cy="1520002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A25F1AB1-F4F5-AC30-9966-C1DA6DA5557A}"/>
              </a:ext>
            </a:extLst>
          </p:cNvPr>
          <p:cNvCxnSpPr>
            <a:cxnSpLocks/>
            <a:stCxn id="10" idx="2"/>
          </p:cNvCxnSpPr>
          <p:nvPr/>
        </p:nvCxnSpPr>
        <p:spPr>
          <a:xfrm>
            <a:off x="7883154" y="1484239"/>
            <a:ext cx="1891085" cy="3241031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A008F630-4ABD-FA9E-8430-BB23BFD3299A}"/>
              </a:ext>
            </a:extLst>
          </p:cNvPr>
          <p:cNvCxnSpPr>
            <a:cxnSpLocks/>
          </p:cNvCxnSpPr>
          <p:nvPr/>
        </p:nvCxnSpPr>
        <p:spPr>
          <a:xfrm>
            <a:off x="1139499" y="2018368"/>
            <a:ext cx="1676075" cy="2264383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4E3DB5EA-949F-901D-5A0F-FA954CDF5E27}"/>
              </a:ext>
            </a:extLst>
          </p:cNvPr>
          <p:cNvSpPr txBox="1"/>
          <p:nvPr/>
        </p:nvSpPr>
        <p:spPr>
          <a:xfrm>
            <a:off x="193866" y="1381534"/>
            <a:ext cx="1891265" cy="63683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algn="ctr"/>
            <a:r>
              <a:rPr lang="en-US" sz="1600"/>
              <a:t>Thermocouple Channels (28)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D453E748-0EB9-FF83-E2E4-FE7FD404081F}"/>
              </a:ext>
            </a:extLst>
          </p:cNvPr>
          <p:cNvCxnSpPr>
            <a:cxnSpLocks/>
          </p:cNvCxnSpPr>
          <p:nvPr/>
        </p:nvCxnSpPr>
        <p:spPr>
          <a:xfrm>
            <a:off x="1139499" y="2018368"/>
            <a:ext cx="1676075" cy="702428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CDA6FC6C-95E8-1EBB-AB74-CE7DA73EA7A1}"/>
              </a:ext>
            </a:extLst>
          </p:cNvPr>
          <p:cNvCxnSpPr>
            <a:cxnSpLocks/>
          </p:cNvCxnSpPr>
          <p:nvPr/>
        </p:nvCxnSpPr>
        <p:spPr>
          <a:xfrm>
            <a:off x="1139499" y="2018368"/>
            <a:ext cx="1310844" cy="3033295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01A53BA6-0A26-4882-0756-1A10C82CCEBF}"/>
              </a:ext>
            </a:extLst>
          </p:cNvPr>
          <p:cNvSpPr txBox="1"/>
          <p:nvPr/>
        </p:nvSpPr>
        <p:spPr>
          <a:xfrm>
            <a:off x="9377192" y="6186096"/>
            <a:ext cx="1223924" cy="37763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algn="ctr"/>
            <a:r>
              <a:rPr lang="en-US" sz="1600"/>
              <a:t>Drain Port</a:t>
            </a:r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767C6455-2F40-DECF-B789-A9454E6CB84C}"/>
              </a:ext>
            </a:extLst>
          </p:cNvPr>
          <p:cNvCxnSpPr>
            <a:cxnSpLocks/>
            <a:stCxn id="39" idx="0"/>
          </p:cNvCxnSpPr>
          <p:nvPr/>
        </p:nvCxnSpPr>
        <p:spPr>
          <a:xfrm flipV="1">
            <a:off x="9989154" y="5742712"/>
            <a:ext cx="87907" cy="443384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A9306B8B-6A0C-C3C3-2E80-2AC393AF5DA5}"/>
              </a:ext>
            </a:extLst>
          </p:cNvPr>
          <p:cNvSpPr txBox="1"/>
          <p:nvPr/>
        </p:nvSpPr>
        <p:spPr>
          <a:xfrm>
            <a:off x="3379508" y="5869838"/>
            <a:ext cx="1613420" cy="52994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algn="ctr"/>
            <a:r>
              <a:rPr lang="en-US" sz="1600" dirty="0"/>
              <a:t>Internal Volume filled with Lattice</a:t>
            </a: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EC0A4B83-E7CF-78FA-EFE9-7E20F975BBEB}"/>
              </a:ext>
            </a:extLst>
          </p:cNvPr>
          <p:cNvCxnSpPr>
            <a:cxnSpLocks/>
          </p:cNvCxnSpPr>
          <p:nvPr/>
        </p:nvCxnSpPr>
        <p:spPr>
          <a:xfrm flipH="1" flipV="1">
            <a:off x="3028457" y="5147023"/>
            <a:ext cx="1157761" cy="722815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03DDD8F4-FC1C-20CE-5BCD-FDE15BED47E5}"/>
              </a:ext>
            </a:extLst>
          </p:cNvPr>
          <p:cNvSpPr txBox="1"/>
          <p:nvPr/>
        </p:nvSpPr>
        <p:spPr>
          <a:xfrm>
            <a:off x="10602689" y="1640734"/>
            <a:ext cx="878016" cy="3494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algn="ctr"/>
            <a:r>
              <a:rPr lang="en-US" sz="1600"/>
              <a:t>Fill Port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56DCFE1F-18EE-F928-24F4-332CEC9A86A6}"/>
              </a:ext>
            </a:extLst>
          </p:cNvPr>
          <p:cNvCxnSpPr>
            <a:cxnSpLocks/>
            <a:stCxn id="26" idx="1"/>
          </p:cNvCxnSpPr>
          <p:nvPr/>
        </p:nvCxnSpPr>
        <p:spPr>
          <a:xfrm flipH="1">
            <a:off x="10144460" y="1815458"/>
            <a:ext cx="458229" cy="703473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E3CD6F18-F774-13BE-F4AC-8680FC7BE21A}"/>
              </a:ext>
            </a:extLst>
          </p:cNvPr>
          <p:cNvSpPr txBox="1"/>
          <p:nvPr/>
        </p:nvSpPr>
        <p:spPr>
          <a:xfrm>
            <a:off x="10990666" y="5432523"/>
            <a:ext cx="1115897" cy="77052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algn="ctr"/>
            <a:r>
              <a:rPr lang="en-US" sz="1600" dirty="0"/>
              <a:t>Retaining Ring Grooves</a:t>
            </a:r>
          </a:p>
        </p:txBody>
      </p: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07D8AF41-828D-C6F7-D457-4F5DCCDDC26B}"/>
              </a:ext>
            </a:extLst>
          </p:cNvPr>
          <p:cNvCxnSpPr>
            <a:cxnSpLocks/>
            <a:stCxn id="42" idx="0"/>
          </p:cNvCxnSpPr>
          <p:nvPr/>
        </p:nvCxnSpPr>
        <p:spPr>
          <a:xfrm flipH="1" flipV="1">
            <a:off x="11231736" y="3911963"/>
            <a:ext cx="316879" cy="1520560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0B2EE1DB-DF05-5280-2CD6-D0D97609D366}"/>
              </a:ext>
            </a:extLst>
          </p:cNvPr>
          <p:cNvCxnSpPr>
            <a:cxnSpLocks/>
            <a:stCxn id="42" idx="0"/>
          </p:cNvCxnSpPr>
          <p:nvPr/>
        </p:nvCxnSpPr>
        <p:spPr>
          <a:xfrm flipH="1" flipV="1">
            <a:off x="10765748" y="5241802"/>
            <a:ext cx="782867" cy="190721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E5654C39-C8A3-3850-7EDC-611FB04A7525}"/>
              </a:ext>
            </a:extLst>
          </p:cNvPr>
          <p:cNvCxnSpPr>
            <a:cxnSpLocks/>
            <a:stCxn id="42" idx="0"/>
          </p:cNvCxnSpPr>
          <p:nvPr/>
        </p:nvCxnSpPr>
        <p:spPr>
          <a:xfrm flipH="1" flipV="1">
            <a:off x="10417654" y="4239625"/>
            <a:ext cx="1130961" cy="1192898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D7B4AB38-9B32-FF20-3823-5938CF5F49B5}"/>
              </a:ext>
            </a:extLst>
          </p:cNvPr>
          <p:cNvSpPr txBox="1"/>
          <p:nvPr/>
        </p:nvSpPr>
        <p:spPr>
          <a:xfrm>
            <a:off x="6158447" y="5486388"/>
            <a:ext cx="1307970" cy="102452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algn="ctr"/>
            <a:r>
              <a:rPr lang="en-US" sz="1600" dirty="0"/>
              <a:t>Thermal Contact Surface </a:t>
            </a:r>
            <a:br>
              <a:rPr lang="en-US" sz="1600" dirty="0"/>
            </a:br>
            <a:r>
              <a:rPr lang="en-US" sz="1600" dirty="0"/>
              <a:t>(SSC Testing)</a:t>
            </a: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69AF5AB5-0D7A-686C-79BD-88CA4DF53897}"/>
              </a:ext>
            </a:extLst>
          </p:cNvPr>
          <p:cNvCxnSpPr>
            <a:cxnSpLocks/>
            <a:stCxn id="55" idx="0"/>
          </p:cNvCxnSpPr>
          <p:nvPr/>
        </p:nvCxnSpPr>
        <p:spPr>
          <a:xfrm flipV="1">
            <a:off x="6812432" y="3943603"/>
            <a:ext cx="215717" cy="1542785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8" name="TextBox 57">
            <a:extLst>
              <a:ext uri="{FF2B5EF4-FFF2-40B4-BE49-F238E27FC236}">
                <a16:creationId xmlns:a16="http://schemas.microsoft.com/office/drawing/2014/main" id="{C8D15751-0474-602A-5A68-3C96C23A5653}"/>
              </a:ext>
            </a:extLst>
          </p:cNvPr>
          <p:cNvSpPr txBox="1"/>
          <p:nvPr/>
        </p:nvSpPr>
        <p:spPr>
          <a:xfrm>
            <a:off x="228064" y="5508430"/>
            <a:ext cx="2025011" cy="101479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algn="ctr"/>
            <a:r>
              <a:rPr lang="en-US" sz="1600" dirty="0"/>
              <a:t>Thermocouples in groups of 4 at quarter, half, three quarter, and full height.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9CB3BFD-1350-CD96-11BB-3694021E8914}"/>
              </a:ext>
            </a:extLst>
          </p:cNvPr>
          <p:cNvSpPr txBox="1"/>
          <p:nvPr/>
        </p:nvSpPr>
        <p:spPr>
          <a:xfrm>
            <a:off x="7780421" y="5486388"/>
            <a:ext cx="1307970" cy="128763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algn="ctr"/>
            <a:r>
              <a:rPr lang="en-US" sz="1600" dirty="0"/>
              <a:t>Thermal Contact Surface </a:t>
            </a:r>
            <a:br>
              <a:rPr lang="en-US" sz="1600" dirty="0"/>
            </a:br>
            <a:r>
              <a:rPr lang="en-US" sz="1600" dirty="0"/>
              <a:t>(PCM Tank Testing)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EB3A16A1-9DD6-ADE8-3504-EB05F8941A85}"/>
              </a:ext>
            </a:extLst>
          </p:cNvPr>
          <p:cNvCxnSpPr>
            <a:cxnSpLocks/>
            <a:stCxn id="20" idx="0"/>
          </p:cNvCxnSpPr>
          <p:nvPr/>
        </p:nvCxnSpPr>
        <p:spPr>
          <a:xfrm flipV="1">
            <a:off x="8434406" y="4202800"/>
            <a:ext cx="152405" cy="1283588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6BD3EA37-E423-FA4F-B905-A3A3A6E2461A}"/>
              </a:ext>
            </a:extLst>
          </p:cNvPr>
          <p:cNvSpPr txBox="1"/>
          <p:nvPr/>
        </p:nvSpPr>
        <p:spPr>
          <a:xfrm>
            <a:off x="5817688" y="1256018"/>
            <a:ext cx="618402" cy="5594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algn="ctr"/>
            <a:r>
              <a:rPr lang="en-US" sz="1600" dirty="0"/>
              <a:t>Vent  Port</a:t>
            </a: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4BD6D235-C45A-9D9D-2941-A46DA79C1DAD}"/>
              </a:ext>
            </a:extLst>
          </p:cNvPr>
          <p:cNvCxnSpPr>
            <a:cxnSpLocks/>
            <a:stCxn id="37" idx="3"/>
          </p:cNvCxnSpPr>
          <p:nvPr/>
        </p:nvCxnSpPr>
        <p:spPr>
          <a:xfrm>
            <a:off x="6436090" y="1535738"/>
            <a:ext cx="739151" cy="722457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34601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4CF2B6-2362-8014-DD42-0C670C705E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201F81-B5D3-DBA2-4B32-E16CA17C72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" y="278912"/>
            <a:ext cx="11826240" cy="548640"/>
          </a:xfrm>
        </p:spPr>
        <p:txBody>
          <a:bodyPr/>
          <a:lstStyle/>
          <a:p>
            <a:r>
              <a:rPr lang="en-US" sz="3600" dirty="0"/>
              <a:t>PCM Tank Manufacturing Challenges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4A4F798-CC23-EF59-CF24-785BE246D5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66675" y="6557325"/>
            <a:ext cx="2844800" cy="365125"/>
          </a:xfrm>
        </p:spPr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11B64F-D594-465E-9BC7-2FD0E24D7EAF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B4AB30E-686F-0FAC-2C4B-976B50A44269}"/>
              </a:ext>
            </a:extLst>
          </p:cNvPr>
          <p:cNvSpPr txBox="1"/>
          <p:nvPr/>
        </p:nvSpPr>
        <p:spPr>
          <a:xfrm>
            <a:off x="302695" y="1037027"/>
            <a:ext cx="7130194" cy="173893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700" b="1" dirty="0">
                <a:solidFill>
                  <a:schemeClr val="accent1">
                    <a:lumMod val="75000"/>
                  </a:schemeClr>
                </a:solidFill>
              </a:rPr>
              <a:t>Challenges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Large overhang parallel to build</a:t>
            </a:r>
            <a:r>
              <a:rPr lang="en-US" sz="2000" dirty="0">
                <a:solidFill>
                  <a:prstClr val="black"/>
                </a:solidFill>
                <a:latin typeface="Calibri" panose="020F0502020204030204"/>
              </a:rPr>
              <a:t> plate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>
                <a:solidFill>
                  <a:prstClr val="black"/>
                </a:solidFill>
                <a:latin typeface="Calibri" panose="020F0502020204030204"/>
              </a:rPr>
              <a:t>Powder removal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>
                <a:solidFill>
                  <a:prstClr val="black"/>
                </a:solidFill>
                <a:latin typeface="Calibri" panose="020F0502020204030204"/>
                <a:ea typeface="Calibri"/>
                <a:cs typeface="Calibri"/>
              </a:rPr>
              <a:t>Surface finish on thermal pads and primary container slots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>
                <a:solidFill>
                  <a:prstClr val="black"/>
                </a:solidFill>
                <a:latin typeface="Calibri" panose="020F0502020204030204"/>
                <a:ea typeface="Calibri"/>
                <a:cs typeface="Calibri"/>
              </a:rPr>
              <a:t>Thermocouple sizing 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64B5E02-F795-6937-2AB3-14F037EF19D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343" r="8439"/>
          <a:stretch>
            <a:fillRect/>
          </a:stretch>
        </p:blipFill>
        <p:spPr>
          <a:xfrm rot="5400000">
            <a:off x="376608" y="4462392"/>
            <a:ext cx="2063317" cy="226137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79FE7CC-A651-7A59-1765-0EF4DB2695DF}"/>
              </a:ext>
            </a:extLst>
          </p:cNvPr>
          <p:cNvSpPr txBox="1"/>
          <p:nvPr/>
        </p:nvSpPr>
        <p:spPr>
          <a:xfrm>
            <a:off x="148457" y="3256217"/>
            <a:ext cx="1150736" cy="8280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algn="ctr"/>
            <a:r>
              <a:rPr lang="en-US" sz="1600" dirty="0"/>
              <a:t>Overhand Surface (Blue)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797A293-3954-0F8E-6352-DCFD8EC2C008}"/>
              </a:ext>
            </a:extLst>
          </p:cNvPr>
          <p:cNvCxnSpPr>
            <a:cxnSpLocks/>
            <a:stCxn id="10" idx="3"/>
          </p:cNvCxnSpPr>
          <p:nvPr/>
        </p:nvCxnSpPr>
        <p:spPr>
          <a:xfrm>
            <a:off x="1299193" y="3670245"/>
            <a:ext cx="520080" cy="974078"/>
          </a:xfrm>
          <a:prstGeom prst="line">
            <a:avLst/>
          </a:prstGeom>
          <a:ln w="44450">
            <a:tailEnd type="oval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grpSp>
        <p:nvGrpSpPr>
          <p:cNvPr id="41" name="Group 40">
            <a:extLst>
              <a:ext uri="{FF2B5EF4-FFF2-40B4-BE49-F238E27FC236}">
                <a16:creationId xmlns:a16="http://schemas.microsoft.com/office/drawing/2014/main" id="{7FCCCB4C-6F98-C9BD-E3DA-E6DD30A5496E}"/>
              </a:ext>
            </a:extLst>
          </p:cNvPr>
          <p:cNvGrpSpPr/>
          <p:nvPr/>
        </p:nvGrpSpPr>
        <p:grpSpPr>
          <a:xfrm>
            <a:off x="7812731" y="1037027"/>
            <a:ext cx="4041839" cy="5386047"/>
            <a:chOff x="7381875" y="1048282"/>
            <a:chExt cx="4041839" cy="5386047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81DEF134-6A8A-8987-3FAF-76D18F54FE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483903" y="1560036"/>
              <a:ext cx="3939811" cy="4669644"/>
            </a:xfrm>
            <a:prstGeom prst="rect">
              <a:avLst/>
            </a:prstGeom>
          </p:spPr>
        </p:pic>
        <p:sp>
          <p:nvSpPr>
            <p:cNvPr id="14" name="Arrow: Down 13">
              <a:extLst>
                <a:ext uri="{FF2B5EF4-FFF2-40B4-BE49-F238E27FC236}">
                  <a16:creationId xmlns:a16="http://schemas.microsoft.com/office/drawing/2014/main" id="{95FEA9A6-C658-2FA0-AEAB-14177740B6B9}"/>
                </a:ext>
              </a:extLst>
            </p:cNvPr>
            <p:cNvSpPr/>
            <p:nvPr/>
          </p:nvSpPr>
          <p:spPr>
            <a:xfrm flipV="1">
              <a:off x="8181975" y="1361944"/>
              <a:ext cx="190500" cy="396184"/>
            </a:xfrm>
            <a:prstGeom prst="downArrow">
              <a:avLst/>
            </a:prstGeom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Arrow: Down 14">
              <a:extLst>
                <a:ext uri="{FF2B5EF4-FFF2-40B4-BE49-F238E27FC236}">
                  <a16:creationId xmlns:a16="http://schemas.microsoft.com/office/drawing/2014/main" id="{189FAA34-8C0C-F8D8-44E9-70B874443F1E}"/>
                </a:ext>
              </a:extLst>
            </p:cNvPr>
            <p:cNvSpPr/>
            <p:nvPr/>
          </p:nvSpPr>
          <p:spPr>
            <a:xfrm flipV="1">
              <a:off x="10925175" y="1361944"/>
              <a:ext cx="190500" cy="396184"/>
            </a:xfrm>
            <a:prstGeom prst="downArrow">
              <a:avLst/>
            </a:prstGeom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Arrow: Down 15">
              <a:extLst>
                <a:ext uri="{FF2B5EF4-FFF2-40B4-BE49-F238E27FC236}">
                  <a16:creationId xmlns:a16="http://schemas.microsoft.com/office/drawing/2014/main" id="{9C670235-BA48-8E4C-BAB6-BDEF1F9F1627}"/>
                </a:ext>
              </a:extLst>
            </p:cNvPr>
            <p:cNvSpPr/>
            <p:nvPr/>
          </p:nvSpPr>
          <p:spPr>
            <a:xfrm>
              <a:off x="8191500" y="6038145"/>
              <a:ext cx="190500" cy="396184"/>
            </a:xfrm>
            <a:prstGeom prst="downArrow">
              <a:avLst/>
            </a:prstGeom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FAE95CF-17E4-BDEF-0335-ABA00753176F}"/>
                </a:ext>
              </a:extLst>
            </p:cNvPr>
            <p:cNvSpPr txBox="1"/>
            <p:nvPr/>
          </p:nvSpPr>
          <p:spPr>
            <a:xfrm>
              <a:off x="7600950" y="1048282"/>
              <a:ext cx="3822764" cy="2560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tIns="0" bIns="0" rtlCol="0">
              <a:noAutofit/>
            </a:bodyPr>
            <a:lstStyle/>
            <a:p>
              <a:pPr algn="ctr"/>
              <a:r>
                <a:rPr lang="en-US" sz="1600" dirty="0"/>
                <a:t>Powder Drainage Pathways (Yellow Arrows)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6C36816F-B49A-7FB4-D99B-2B2B4B468B69}"/>
                </a:ext>
              </a:extLst>
            </p:cNvPr>
            <p:cNvSpPr/>
            <p:nvPr/>
          </p:nvSpPr>
          <p:spPr>
            <a:xfrm>
              <a:off x="9553575" y="2619375"/>
              <a:ext cx="1104900" cy="933450"/>
            </a:xfrm>
            <a:prstGeom prst="rect">
              <a:avLst/>
            </a:prstGeom>
            <a:noFill/>
            <a:ln w="38100">
              <a:solidFill>
                <a:srgbClr val="FFC000"/>
              </a:solidFill>
            </a:ln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C3132A15-0C58-5940-4605-6B9AF6FAEFEF}"/>
                </a:ext>
              </a:extLst>
            </p:cNvPr>
            <p:cNvSpPr/>
            <p:nvPr/>
          </p:nvSpPr>
          <p:spPr>
            <a:xfrm>
              <a:off x="9686925" y="4552950"/>
              <a:ext cx="857250" cy="933450"/>
            </a:xfrm>
            <a:prstGeom prst="rect">
              <a:avLst/>
            </a:prstGeom>
            <a:noFill/>
            <a:ln w="38100">
              <a:solidFill>
                <a:srgbClr val="FFC000"/>
              </a:solidFill>
            </a:ln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B2FB46F-9B27-398C-1859-2E72C62EEAB5}"/>
                </a:ext>
              </a:extLst>
            </p:cNvPr>
            <p:cNvSpPr txBox="1"/>
            <p:nvPr/>
          </p:nvSpPr>
          <p:spPr>
            <a:xfrm>
              <a:off x="7381875" y="2880956"/>
              <a:ext cx="978281" cy="55929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pPr algn="ctr"/>
              <a:r>
                <a:rPr lang="en-US" sz="1600" dirty="0"/>
                <a:t>Thermal Pads</a:t>
              </a:r>
            </a:p>
          </p:txBody>
        </p: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1F4C4E7E-F494-0482-5C7C-37219F61C156}"/>
                </a:ext>
              </a:extLst>
            </p:cNvPr>
            <p:cNvCxnSpPr>
              <a:cxnSpLocks/>
              <a:stCxn id="21" idx="3"/>
              <a:endCxn id="19" idx="1"/>
            </p:cNvCxnSpPr>
            <p:nvPr/>
          </p:nvCxnSpPr>
          <p:spPr>
            <a:xfrm flipV="1">
              <a:off x="8360156" y="3086100"/>
              <a:ext cx="1193419" cy="74506"/>
            </a:xfrm>
            <a:prstGeom prst="line">
              <a:avLst/>
            </a:prstGeom>
            <a:ln w="44450">
              <a:tailEnd type="non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B745D46D-6A9F-3C2E-68C0-BCED0951EBC1}"/>
                </a:ext>
              </a:extLst>
            </p:cNvPr>
            <p:cNvCxnSpPr>
              <a:cxnSpLocks/>
              <a:stCxn id="21" idx="3"/>
            </p:cNvCxnSpPr>
            <p:nvPr/>
          </p:nvCxnSpPr>
          <p:spPr>
            <a:xfrm>
              <a:off x="8360156" y="3160606"/>
              <a:ext cx="1326769" cy="1849544"/>
            </a:xfrm>
            <a:prstGeom prst="line">
              <a:avLst/>
            </a:prstGeom>
            <a:ln w="44450">
              <a:tailEnd type="non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</p:grpSp>
      <p:pic>
        <p:nvPicPr>
          <p:cNvPr id="31" name="Picture 30">
            <a:extLst>
              <a:ext uri="{FF2B5EF4-FFF2-40B4-BE49-F238E27FC236}">
                <a16:creationId xmlns:a16="http://schemas.microsoft.com/office/drawing/2014/main" id="{16D03411-CE51-2683-9C1D-EF5313E52F1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490373" y="3931397"/>
            <a:ext cx="2651803" cy="2647691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C8B230AF-C192-5F6B-131B-632119B477A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94111" y="2802691"/>
            <a:ext cx="3045248" cy="2626283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76832ED3-65E7-DBEA-8320-B0EDAED69265}"/>
              </a:ext>
            </a:extLst>
          </p:cNvPr>
          <p:cNvSpPr txBox="1"/>
          <p:nvPr/>
        </p:nvSpPr>
        <p:spPr>
          <a:xfrm>
            <a:off x="3013507" y="5313427"/>
            <a:ext cx="1949831" cy="5592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algn="ctr"/>
            <a:r>
              <a:rPr lang="en-US" sz="1600" dirty="0"/>
              <a:t>Mini PCM Tank Build</a:t>
            </a:r>
            <a:br>
              <a:rPr lang="en-US" sz="1600" dirty="0"/>
            </a:br>
            <a:r>
              <a:rPr lang="en-US" sz="1600" dirty="0"/>
              <a:t> ( Pancake Build)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FC238CD7-D321-33C5-401E-226A1F486D20}"/>
              </a:ext>
            </a:extLst>
          </p:cNvPr>
          <p:cNvSpPr txBox="1"/>
          <p:nvPr/>
        </p:nvSpPr>
        <p:spPr>
          <a:xfrm>
            <a:off x="5727651" y="3576251"/>
            <a:ext cx="1949831" cy="35514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algn="ctr"/>
            <a:r>
              <a:rPr lang="en-US" sz="1600" dirty="0"/>
              <a:t>Thermocouple Sizing</a:t>
            </a:r>
          </a:p>
        </p:txBody>
      </p:sp>
    </p:spTree>
    <p:extLst>
      <p:ext uri="{BB962C8B-B14F-4D97-AF65-F5344CB8AC3E}">
        <p14:creationId xmlns:p14="http://schemas.microsoft.com/office/powerpoint/2010/main" val="25633612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177FCD-D31A-CCE2-A44F-9182A82EF2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1EF1ABAD-38B4-D64C-2B14-AF0B21A58E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863" r="3445"/>
          <a:stretch>
            <a:fillRect/>
          </a:stretch>
        </p:blipFill>
        <p:spPr bwMode="auto">
          <a:xfrm>
            <a:off x="6096000" y="1055011"/>
            <a:ext cx="5024701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51A55B6-69CF-F8E5-2995-AE5F8BC31F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" y="316588"/>
            <a:ext cx="11826240" cy="548640"/>
          </a:xfrm>
        </p:spPr>
        <p:txBody>
          <a:bodyPr/>
          <a:lstStyle/>
          <a:p>
            <a:r>
              <a:rPr lang="en-US" sz="3600" dirty="0"/>
              <a:t>PCM Tank Lattice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C4BFD13-1752-182D-3B99-48BD13D1F9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66675" y="6557325"/>
            <a:ext cx="2844800" cy="365125"/>
          </a:xfrm>
        </p:spPr>
        <p:txBody>
          <a:bodyPr/>
          <a:lstStyle/>
          <a:p>
            <a:fld id="{1211B64F-D594-465E-9BC7-2FD0E24D7EAF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59DD2943-09AD-BC50-92E5-7513C92E57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5792" y="1911356"/>
            <a:ext cx="4613801" cy="424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69033FA-A471-082E-1AB8-EF7B9CD0B121}"/>
              </a:ext>
            </a:extLst>
          </p:cNvPr>
          <p:cNvSpPr txBox="1"/>
          <p:nvPr/>
        </p:nvSpPr>
        <p:spPr>
          <a:xfrm>
            <a:off x="1928322" y="1184891"/>
            <a:ext cx="2508740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Radial Octet Truss Lattice </a:t>
            </a:r>
          </a:p>
          <a:p>
            <a:pPr algn="ctr"/>
            <a:r>
              <a:rPr lang="en-US" sz="1600" b="1" dirty="0"/>
              <a:t>20% Relative Density</a:t>
            </a:r>
          </a:p>
        </p:txBody>
      </p:sp>
    </p:spTree>
    <p:extLst>
      <p:ext uri="{BB962C8B-B14F-4D97-AF65-F5344CB8AC3E}">
        <p14:creationId xmlns:p14="http://schemas.microsoft.com/office/powerpoint/2010/main" val="32013672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4F80EDCA-7D34-F1DF-67F2-E2309CCBECE2}"/>
              </a:ext>
            </a:extLst>
          </p:cNvPr>
          <p:cNvSpPr/>
          <p:nvPr/>
        </p:nvSpPr>
        <p:spPr>
          <a:xfrm>
            <a:off x="7351203" y="2856071"/>
            <a:ext cx="4393392" cy="34045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5DD15A4-532C-B240-44C6-428A7532D1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" y="302689"/>
            <a:ext cx="11826240" cy="548640"/>
          </a:xfrm>
        </p:spPr>
        <p:txBody>
          <a:bodyPr/>
          <a:lstStyle/>
          <a:p>
            <a:r>
              <a:rPr lang="en-US" sz="3600" dirty="0"/>
              <a:t>LPB-F Build Setup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E673B0C-4AE3-4A1D-AEBE-8ED505FF6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66675" y="6557325"/>
            <a:ext cx="2844800" cy="365125"/>
          </a:xfrm>
        </p:spPr>
        <p:txBody>
          <a:bodyPr/>
          <a:lstStyle/>
          <a:p>
            <a:fld id="{1211B64F-D594-465E-9BC7-2FD0E24D7EAF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7DA66DD-6C54-6739-AAC7-366878B5ABA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96350" y="1038476"/>
            <a:ext cx="6196150" cy="54893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5FF43A5-3866-FAFE-B4A5-CF7942FC1697}"/>
              </a:ext>
            </a:extLst>
          </p:cNvPr>
          <p:cNvSpPr txBox="1"/>
          <p:nvPr/>
        </p:nvSpPr>
        <p:spPr>
          <a:xfrm>
            <a:off x="8059794" y="1038476"/>
            <a:ext cx="3181947" cy="59256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algn="ctr"/>
            <a:r>
              <a:rPr lang="en-US" sz="1600" dirty="0"/>
              <a:t>STL File - 3DXpert</a:t>
            </a:r>
          </a:p>
          <a:p>
            <a:pPr algn="ctr"/>
            <a:r>
              <a:rPr lang="en-US" sz="1600" dirty="0"/>
              <a:t>Slice Files - Materialise Magics 29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D38D24A-B21F-927E-9BD1-3243D8C962C4}"/>
              </a:ext>
            </a:extLst>
          </p:cNvPr>
          <p:cNvSpPr txBox="1"/>
          <p:nvPr/>
        </p:nvSpPr>
        <p:spPr>
          <a:xfrm>
            <a:off x="7535586" y="1823728"/>
            <a:ext cx="4132207" cy="84948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algn="ctr"/>
            <a:r>
              <a:rPr lang="en-US" sz="1600" dirty="0"/>
              <a:t>Colibrium Additive M2 Series 4 Plus </a:t>
            </a:r>
          </a:p>
          <a:p>
            <a:pPr algn="ctr"/>
            <a:r>
              <a:rPr lang="en-US" sz="1600" dirty="0"/>
              <a:t>Dual 400W Lasers </a:t>
            </a:r>
          </a:p>
          <a:p>
            <a:pPr algn="ctr"/>
            <a:r>
              <a:rPr lang="en-US" sz="1600" dirty="0"/>
              <a:t>Build Time Estimation – 11 days*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3EF0F9C-05E5-799D-9058-82EFAE78AB7C}"/>
              </a:ext>
            </a:extLst>
          </p:cNvPr>
          <p:cNvGrpSpPr/>
          <p:nvPr/>
        </p:nvGrpSpPr>
        <p:grpSpPr>
          <a:xfrm>
            <a:off x="7535586" y="3027681"/>
            <a:ext cx="3912308" cy="3041703"/>
            <a:chOff x="7589375" y="3230442"/>
            <a:chExt cx="3912308" cy="3041703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28D2BAB7-BCAB-5495-39B3-1F8BBE026A28}"/>
                </a:ext>
              </a:extLst>
            </p:cNvPr>
            <p:cNvGrpSpPr/>
            <p:nvPr/>
          </p:nvGrpSpPr>
          <p:grpSpPr>
            <a:xfrm>
              <a:off x="7589375" y="3230442"/>
              <a:ext cx="3912308" cy="3041703"/>
              <a:chOff x="7503459" y="3445595"/>
              <a:chExt cx="3912308" cy="3041703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66E5A689-D487-8222-93FA-B9BDC1751F8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7615778" y="3445595"/>
                <a:ext cx="3799989" cy="3041703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A4750025-4814-FD67-1171-BFF84DAF5BD6}"/>
                  </a:ext>
                </a:extLst>
              </p:cNvPr>
              <p:cNvSpPr/>
              <p:nvPr/>
            </p:nvSpPr>
            <p:spPr>
              <a:xfrm>
                <a:off x="7503459" y="4518212"/>
                <a:ext cx="1515035" cy="448235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" name="Arrow: Left 10">
                <a:extLst>
                  <a:ext uri="{FF2B5EF4-FFF2-40B4-BE49-F238E27FC236}">
                    <a16:creationId xmlns:a16="http://schemas.microsoft.com/office/drawing/2014/main" id="{69FF5E77-D77F-603D-E7E3-6CF0FBF4E4F3}"/>
                  </a:ext>
                </a:extLst>
              </p:cNvPr>
              <p:cNvSpPr/>
              <p:nvPr/>
            </p:nvSpPr>
            <p:spPr>
              <a:xfrm rot="955196">
                <a:off x="9030230" y="4737049"/>
                <a:ext cx="822774" cy="265984"/>
              </a:xfrm>
              <a:prstGeom prst="leftArrow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1369B57-5F10-B774-41E7-FA94C96359B6}"/>
                  </a:ext>
                </a:extLst>
              </p:cNvPr>
              <p:cNvSpPr txBox="1"/>
              <p:nvPr/>
            </p:nvSpPr>
            <p:spPr>
              <a:xfrm>
                <a:off x="9781019" y="4670166"/>
                <a:ext cx="1191782" cy="59256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noAutofit/>
              </a:bodyPr>
              <a:lstStyle/>
              <a:p>
                <a:pPr algn="ctr"/>
                <a:r>
                  <a:rPr lang="en-US" sz="1600" dirty="0"/>
                  <a:t>Should equal 100%</a:t>
                </a:r>
              </a:p>
            </p:txBody>
          </p:sp>
        </p:grp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2E47562-579D-47F8-111C-DABCBC76F55F}"/>
                </a:ext>
              </a:extLst>
            </p:cNvPr>
            <p:cNvSpPr/>
            <p:nvPr/>
          </p:nvSpPr>
          <p:spPr>
            <a:xfrm rot="60000">
              <a:off x="7665580" y="5625517"/>
              <a:ext cx="2502996" cy="18288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7732423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2AAFD3-6295-5F17-4986-A67AB64096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D9146A-FCCE-6482-BB95-9814844608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" y="225967"/>
            <a:ext cx="11826240" cy="479712"/>
          </a:xfrm>
        </p:spPr>
        <p:txBody>
          <a:bodyPr/>
          <a:lstStyle/>
          <a:p>
            <a:r>
              <a:rPr lang="en-US" sz="3600" dirty="0"/>
              <a:t>Lattice File Estimation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5BA9B32-5EE0-3CE6-992D-4242EFEC13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66675" y="6557325"/>
            <a:ext cx="2844800" cy="365125"/>
          </a:xfrm>
        </p:spPr>
        <p:txBody>
          <a:bodyPr/>
          <a:lstStyle/>
          <a:p>
            <a:fld id="{1211B64F-D594-465E-9BC7-2FD0E24D7EAF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C78845E-73E8-2221-6932-E6D4145A85C3}"/>
              </a:ext>
            </a:extLst>
          </p:cNvPr>
          <p:cNvSpPr txBox="1">
            <a:spLocks/>
          </p:cNvSpPr>
          <p:nvPr/>
        </p:nvSpPr>
        <p:spPr>
          <a:xfrm>
            <a:off x="2152694" y="889440"/>
            <a:ext cx="6768267" cy="2088206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Largest Part with Lattice Geometry to Date</a:t>
            </a:r>
          </a:p>
          <a:p>
            <a:pPr>
              <a:lnSpc>
                <a:spcPct val="80000"/>
              </a:lnSpc>
            </a:pPr>
            <a:r>
              <a:rPr lang="en-US" sz="2000" dirty="0"/>
              <a:t>Slice File Size = 19.1 GB (Typical Part Slice Files Size &lt;300 MB)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Radial Octet Truss Lattice Generation Issue</a:t>
            </a:r>
          </a:p>
          <a:p>
            <a:pPr>
              <a:lnSpc>
                <a:spcPct val="80000"/>
              </a:lnSpc>
            </a:pPr>
            <a:r>
              <a:rPr lang="en-US" sz="2000" dirty="0"/>
              <a:t>Sections of lattice randomly missing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New Lattice Geometry - Cubic Octet Truss</a:t>
            </a:r>
          </a:p>
          <a:p>
            <a:pPr>
              <a:lnSpc>
                <a:spcPct val="80000"/>
              </a:lnSpc>
            </a:pPr>
            <a:r>
              <a:rPr lang="en-US" sz="2000" dirty="0"/>
              <a:t>20% Relative Density maintained, but cell size increased</a:t>
            </a:r>
          </a:p>
          <a:p>
            <a:endParaRPr lang="en-US" sz="2000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0BEF2DE-A708-7BA3-1FCF-EA7C593A2F85}"/>
              </a:ext>
            </a:extLst>
          </p:cNvPr>
          <p:cNvGrpSpPr/>
          <p:nvPr/>
        </p:nvGrpSpPr>
        <p:grpSpPr>
          <a:xfrm>
            <a:off x="1975194" y="2957982"/>
            <a:ext cx="8241613" cy="3657600"/>
            <a:chOff x="1874376" y="3031436"/>
            <a:chExt cx="8241613" cy="3657600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17FDAD45-EDAC-26EE-A7F5-C71DD10DA77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874376" y="3031436"/>
              <a:ext cx="3992720" cy="3657600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0919944C-3CB5-EFC9-D080-C1201B5A803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056244" y="3031436"/>
              <a:ext cx="4059745" cy="3657600"/>
            </a:xfrm>
            <a:prstGeom prst="rect">
              <a:avLst/>
            </a:prstGeom>
          </p:spPr>
        </p:pic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9072F384-6FF6-1C5B-F951-B663D268A53D}"/>
              </a:ext>
            </a:extLst>
          </p:cNvPr>
          <p:cNvSpPr txBox="1"/>
          <p:nvPr/>
        </p:nvSpPr>
        <p:spPr>
          <a:xfrm>
            <a:off x="572650" y="4527548"/>
            <a:ext cx="1307970" cy="55779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algn="ctr"/>
            <a:r>
              <a:rPr lang="en-US" sz="1600" dirty="0"/>
              <a:t>Slice File Size 19.1 GB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219C998-3559-5F96-9CA7-DF9F764B5423}"/>
              </a:ext>
            </a:extLst>
          </p:cNvPr>
          <p:cNvSpPr txBox="1"/>
          <p:nvPr/>
        </p:nvSpPr>
        <p:spPr>
          <a:xfrm>
            <a:off x="10311380" y="4527548"/>
            <a:ext cx="1307970" cy="55779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algn="ctr"/>
            <a:r>
              <a:rPr lang="en-US" sz="1600" dirty="0"/>
              <a:t>Slice File Size 3.0 GB</a:t>
            </a:r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5D56E576-F646-E1A5-C1C6-29238591902E}"/>
              </a:ext>
            </a:extLst>
          </p:cNvPr>
          <p:cNvSpPr/>
          <p:nvPr/>
        </p:nvSpPr>
        <p:spPr>
          <a:xfrm flipH="1">
            <a:off x="8526468" y="1260991"/>
            <a:ext cx="694944" cy="24688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9FA8619-6246-63C9-2F1B-AB1CE31E9065}"/>
              </a:ext>
            </a:extLst>
          </p:cNvPr>
          <p:cNvSpPr txBox="1"/>
          <p:nvPr/>
        </p:nvSpPr>
        <p:spPr>
          <a:xfrm>
            <a:off x="9225374" y="972511"/>
            <a:ext cx="2172012" cy="8238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algn="ctr"/>
            <a:r>
              <a:rPr lang="en-US" sz="1600" dirty="0"/>
              <a:t>Cell size was too small creating too much geometric complexity</a:t>
            </a:r>
          </a:p>
        </p:txBody>
      </p:sp>
    </p:spTree>
    <p:extLst>
      <p:ext uri="{BB962C8B-B14F-4D97-AF65-F5344CB8AC3E}">
        <p14:creationId xmlns:p14="http://schemas.microsoft.com/office/powerpoint/2010/main" val="24361505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63F13E-DB23-3E9D-1D68-3934128CC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364" y="305173"/>
            <a:ext cx="11826240" cy="501651"/>
          </a:xfrm>
        </p:spPr>
        <p:txBody>
          <a:bodyPr/>
          <a:lstStyle/>
          <a:p>
            <a:r>
              <a:rPr lang="en-US" sz="3600" dirty="0"/>
              <a:t>Updated PCM Tank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78FA791-A7E6-029F-41D4-79D3D5F8DA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66675" y="6557325"/>
            <a:ext cx="2844800" cy="365125"/>
          </a:xfrm>
        </p:spPr>
        <p:txBody>
          <a:bodyPr/>
          <a:lstStyle/>
          <a:p>
            <a:fld id="{1211B64F-D594-465E-9BC7-2FD0E24D7EAF}" type="slidenum">
              <a:rPr lang="en-US" smtClean="0"/>
              <a:pPr/>
              <a:t>17</a:t>
            </a:fld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354341B-498D-31EE-2F67-C06DE3491172}"/>
              </a:ext>
            </a:extLst>
          </p:cNvPr>
          <p:cNvGrpSpPr/>
          <p:nvPr/>
        </p:nvGrpSpPr>
        <p:grpSpPr>
          <a:xfrm>
            <a:off x="542364" y="1041429"/>
            <a:ext cx="11107272" cy="5486400"/>
            <a:chOff x="394447" y="1041429"/>
            <a:chExt cx="11107272" cy="5486400"/>
          </a:xfrm>
        </p:grpSpPr>
        <p:pic>
          <p:nvPicPr>
            <p:cNvPr id="2052" name="Picture 4">
              <a:extLst>
                <a:ext uri="{FF2B5EF4-FFF2-40B4-BE49-F238E27FC236}">
                  <a16:creationId xmlns:a16="http://schemas.microsoft.com/office/drawing/2014/main" id="{B4F10E14-DA05-8C11-3614-19508D24176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4447" y="1041429"/>
              <a:ext cx="4751294" cy="5486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4" name="Picture 6">
              <a:extLst>
                <a:ext uri="{FF2B5EF4-FFF2-40B4-BE49-F238E27FC236}">
                  <a16:creationId xmlns:a16="http://schemas.microsoft.com/office/drawing/2014/main" id="{316E9283-F9F2-8D64-D500-CE0B44F7A44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69859" y="1041429"/>
              <a:ext cx="3845859" cy="5486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B0913D48-0E00-22E1-DA88-93B11AB13F78}"/>
                </a:ext>
              </a:extLst>
            </p:cNvPr>
            <p:cNvSpPr txBox="1"/>
            <p:nvPr/>
          </p:nvSpPr>
          <p:spPr>
            <a:xfrm>
              <a:off x="9439836" y="2626472"/>
              <a:ext cx="2061883" cy="1605055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pPr algn="ctr"/>
              <a:r>
                <a:rPr lang="en-US" sz="1600" dirty="0"/>
                <a:t>Colibrium Additive M2 Series 4 Plus </a:t>
              </a:r>
            </a:p>
            <a:p>
              <a:pPr algn="ctr"/>
              <a:r>
                <a:rPr lang="en-US" sz="1600" dirty="0"/>
                <a:t>Dual 400W Lasers </a:t>
              </a:r>
            </a:p>
            <a:p>
              <a:pPr algn="ctr"/>
              <a:endParaRPr lang="en-US" sz="1600" dirty="0"/>
            </a:p>
            <a:p>
              <a:pPr algn="ctr"/>
              <a:r>
                <a:rPr lang="en-US" sz="1600" u="sng" dirty="0"/>
                <a:t>Build Time Estimation </a:t>
              </a:r>
            </a:p>
            <a:p>
              <a:pPr algn="ctr"/>
              <a:r>
                <a:rPr lang="en-US" sz="1600" dirty="0"/>
                <a:t>4 day 4 hrs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016279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72485-8FAB-7C09-E670-EB7109C342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2835BC-E1F2-046F-9F2C-6516B816D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364" y="242854"/>
            <a:ext cx="11826240" cy="548640"/>
          </a:xfrm>
        </p:spPr>
        <p:txBody>
          <a:bodyPr/>
          <a:lstStyle/>
          <a:p>
            <a:r>
              <a:rPr lang="en-US" sz="3600" cap="small" dirty="0"/>
              <a:t>PCM Tank Build Video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D2A284-A335-52A8-228D-3F55E59BD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68824" y="6558881"/>
            <a:ext cx="2844800" cy="365125"/>
          </a:xfrm>
        </p:spPr>
        <p:txBody>
          <a:bodyPr/>
          <a:lstStyle/>
          <a:p>
            <a:fld id="{9B934E34-4CD2-4839-B5CD-A7269C269A8B}" type="slidenum">
              <a:rPr lang="en-US" smtClean="0"/>
              <a:t>18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A103A8E-B3FE-A3AF-2F03-B91A918BD83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500718" y="1013011"/>
            <a:ext cx="5150224" cy="527529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2F85D5C-882D-9C52-9A0D-DC133812B5E5}"/>
              </a:ext>
            </a:extLst>
          </p:cNvPr>
          <p:cNvSpPr txBox="1"/>
          <p:nvPr/>
        </p:nvSpPr>
        <p:spPr>
          <a:xfrm>
            <a:off x="1680136" y="3151561"/>
            <a:ext cx="1717591" cy="55487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algn="ctr"/>
            <a:r>
              <a:rPr lang="en-US" sz="1600" u="sng" dirty="0"/>
              <a:t>Total Build Time</a:t>
            </a:r>
          </a:p>
          <a:p>
            <a:pPr algn="ctr"/>
            <a:r>
              <a:rPr lang="en-US" sz="1600" dirty="0"/>
              <a:t>4 day 19.5 hrs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1339B8A-EE92-CFAC-3B14-27B270A4DE99}"/>
              </a:ext>
            </a:extLst>
          </p:cNvPr>
          <p:cNvSpPr txBox="1"/>
          <p:nvPr/>
        </p:nvSpPr>
        <p:spPr>
          <a:xfrm>
            <a:off x="8856924" y="3007691"/>
            <a:ext cx="1175634" cy="85161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algn="ctr"/>
            <a:r>
              <a:rPr lang="en-US" sz="1600" dirty="0"/>
              <a:t>Single Layer of Build at 3x Speed</a:t>
            </a:r>
          </a:p>
        </p:txBody>
      </p:sp>
      <p:pic>
        <p:nvPicPr>
          <p:cNvPr id="5" name="Full Tank - Square 3X">
            <a:hlinkClick r:id="" action="ppaction://media"/>
            <a:extLst>
              <a:ext uri="{FF2B5EF4-FFF2-40B4-BE49-F238E27FC236}">
                <a16:creationId xmlns:a16="http://schemas.microsoft.com/office/drawing/2014/main" id="{58414056-19A4-56AC-AC26-7B9303592A2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r="1893" b="540"/>
          <a:stretch>
            <a:fillRect/>
          </a:stretch>
        </p:blipFill>
        <p:spPr>
          <a:xfrm>
            <a:off x="3572434" y="1108840"/>
            <a:ext cx="5020654" cy="5089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166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8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80C0AA-4AC7-2076-8601-71A2B4067F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68086-DA91-7F68-07CA-49944E4BE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364" y="357871"/>
            <a:ext cx="11826240" cy="548640"/>
          </a:xfrm>
        </p:spPr>
        <p:txBody>
          <a:bodyPr/>
          <a:lstStyle/>
          <a:p>
            <a:r>
              <a:rPr lang="en-US" sz="4000" cap="small" dirty="0"/>
              <a:t>PCM Tank Pictures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5C029C-CEC2-DF02-91F4-C80C5F7D4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68824" y="6558881"/>
            <a:ext cx="2844800" cy="365125"/>
          </a:xfrm>
        </p:spPr>
        <p:txBody>
          <a:bodyPr/>
          <a:lstStyle/>
          <a:p>
            <a:fld id="{9B934E34-4CD2-4839-B5CD-A7269C269A8B}" type="slidenum">
              <a:rPr lang="en-US" smtClean="0"/>
              <a:t>19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3CE4212-F304-98B2-B572-477FC29918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324" y="1315413"/>
            <a:ext cx="4877770" cy="518471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12ADCA4-7D26-93ED-32DA-044462C44A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0341" y="1671320"/>
            <a:ext cx="5508626" cy="470026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156EA3B-231C-A48F-6BD5-603FE482BB96}"/>
              </a:ext>
            </a:extLst>
          </p:cNvPr>
          <p:cNvSpPr txBox="1"/>
          <p:nvPr/>
        </p:nvSpPr>
        <p:spPr>
          <a:xfrm>
            <a:off x="6121484" y="1393881"/>
            <a:ext cx="1717591" cy="55487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algn="ctr"/>
            <a:r>
              <a:rPr lang="en-US" sz="1600" u="sng" dirty="0"/>
              <a:t>Total Build Time</a:t>
            </a:r>
          </a:p>
          <a:p>
            <a:pPr algn="ctr"/>
            <a:r>
              <a:rPr lang="en-US" sz="1600" dirty="0"/>
              <a:t>4 day 19.5 hrs</a:t>
            </a:r>
          </a:p>
        </p:txBody>
      </p:sp>
    </p:spTree>
    <p:extLst>
      <p:ext uri="{BB962C8B-B14F-4D97-AF65-F5344CB8AC3E}">
        <p14:creationId xmlns:p14="http://schemas.microsoft.com/office/powerpoint/2010/main" val="1136591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79" y="318527"/>
            <a:ext cx="11826240" cy="590931"/>
          </a:xfrm>
        </p:spPr>
        <p:txBody>
          <a:bodyPr/>
          <a:lstStyle/>
          <a:p>
            <a:r>
              <a:rPr lang="en-US" sz="3600" cap="small" dirty="0"/>
              <a:t>Overview of FROSTE Work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5908" y="1801714"/>
            <a:ext cx="5746291" cy="4047614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n-US" sz="2700" b="1" dirty="0">
                <a:solidFill>
                  <a:schemeClr val="accent1">
                    <a:lumMod val="75000"/>
                  </a:schemeClr>
                </a:solidFill>
              </a:rPr>
              <a:t>FROSTE Program Overview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sz="2700" b="1" dirty="0">
                <a:solidFill>
                  <a:schemeClr val="accent1">
                    <a:lumMod val="75000"/>
                  </a:schemeClr>
                </a:solidFill>
              </a:rPr>
              <a:t>Quadrus Corporation’s Role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sz="2700" b="1" dirty="0">
                <a:solidFill>
                  <a:schemeClr val="accent1">
                    <a:lumMod val="75000"/>
                  </a:schemeClr>
                </a:solidFill>
              </a:rPr>
              <a:t>Secondary Sealed Container Overview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sz="2700" b="1" dirty="0">
                <a:solidFill>
                  <a:schemeClr val="accent1">
                    <a:lumMod val="75000"/>
                  </a:schemeClr>
                </a:solidFill>
              </a:rPr>
              <a:t>Phase Change Material Tank</a:t>
            </a:r>
          </a:p>
          <a:p>
            <a:pPr lvl="1"/>
            <a:r>
              <a:rPr lang="en-US" dirty="0"/>
              <a:t>Design Overview</a:t>
            </a:r>
          </a:p>
          <a:p>
            <a:pPr lvl="1"/>
            <a:r>
              <a:rPr lang="en-US" dirty="0"/>
              <a:t>Internal Lattice Details</a:t>
            </a:r>
          </a:p>
          <a:p>
            <a:pPr lvl="1"/>
            <a:r>
              <a:rPr lang="en-US" dirty="0"/>
              <a:t>Manufacturing Process</a:t>
            </a:r>
          </a:p>
          <a:p>
            <a:pPr lvl="1"/>
            <a:r>
              <a:rPr lang="en-US" dirty="0"/>
              <a:t>Powder Removal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Conclusions &amp; Future Work</a:t>
            </a:r>
          </a:p>
          <a:p>
            <a:pPr marL="0" indent="0">
              <a:buNone/>
            </a:pP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US" dirty="0"/>
          </a:p>
          <a:p>
            <a:endParaRPr lang="en-US" sz="2400" dirty="0"/>
          </a:p>
          <a:p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F76421-6489-EB2F-4D41-F4FEE68371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535746"/>
            <a:ext cx="2844800" cy="365125"/>
          </a:xfrm>
        </p:spPr>
        <p:txBody>
          <a:bodyPr/>
          <a:lstStyle/>
          <a:p>
            <a:fld id="{9B934E34-4CD2-4839-B5CD-A7269C269A8B}" type="slidenum">
              <a:rPr lang="en-US" sz="1600" smtClean="0"/>
              <a:t>2</a:t>
            </a:fld>
            <a:endParaRPr lang="en-US" sz="1600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953ED32-B94F-68BA-DF40-BE761BE2FB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7977" y="1168122"/>
            <a:ext cx="4602575" cy="5314798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42002E-26EA-DB16-9A4E-E38CA3E891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D42F85-4CE2-A1A6-AFDF-979097A8E9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364" y="357870"/>
            <a:ext cx="11826240" cy="548640"/>
          </a:xfrm>
        </p:spPr>
        <p:txBody>
          <a:bodyPr/>
          <a:lstStyle/>
          <a:p>
            <a:r>
              <a:rPr lang="en-US" sz="4000" cap="small" dirty="0"/>
              <a:t>Powder Removal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702C84-03CA-69D7-057F-F2EC31E9F1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58992" y="6558881"/>
            <a:ext cx="428625" cy="365125"/>
          </a:xfrm>
        </p:spPr>
        <p:txBody>
          <a:bodyPr/>
          <a:lstStyle/>
          <a:p>
            <a:fld id="{9B934E34-4CD2-4839-B5CD-A7269C269A8B}" type="slidenum">
              <a:rPr lang="en-US" smtClean="0"/>
              <a:t>20</a:t>
            </a:fld>
            <a:endParaRPr lang="en-US" dirty="0"/>
          </a:p>
        </p:txBody>
      </p:sp>
      <p:pic>
        <p:nvPicPr>
          <p:cNvPr id="3" name="Short Powder Removal">
            <a:hlinkClick r:id="" action="ppaction://media"/>
            <a:extLst>
              <a:ext uri="{FF2B5EF4-FFF2-40B4-BE49-F238E27FC236}">
                <a16:creationId xmlns:a16="http://schemas.microsoft.com/office/drawing/2014/main" id="{FB69879C-E927-0E71-5D61-5051286EC1A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23296" r="19432"/>
          <a:stretch>
            <a:fillRect/>
          </a:stretch>
        </p:blipFill>
        <p:spPr>
          <a:xfrm>
            <a:off x="6791325" y="1312980"/>
            <a:ext cx="4800600" cy="47148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77708C6-E23D-D5E5-0896-79D3CA7D67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0075" y="1631332"/>
            <a:ext cx="5788597" cy="407816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EB98B45-ABEA-199B-E305-22253AD08B9D}"/>
              </a:ext>
            </a:extLst>
          </p:cNvPr>
          <p:cNvSpPr txBox="1"/>
          <p:nvPr/>
        </p:nvSpPr>
        <p:spPr>
          <a:xfrm>
            <a:off x="2071973" y="1328118"/>
            <a:ext cx="2844800" cy="6064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algn="ctr"/>
            <a:r>
              <a:rPr lang="en-US" sz="1600" dirty="0"/>
              <a:t>NASA MSFC </a:t>
            </a:r>
            <a:br>
              <a:rPr lang="en-US" sz="1600" dirty="0"/>
            </a:br>
            <a:r>
              <a:rPr lang="en-US" sz="1600" dirty="0"/>
              <a:t>Solukon Shaker Machine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F6D12DF-F035-7533-2D90-905AF791FB77}"/>
              </a:ext>
            </a:extLst>
          </p:cNvPr>
          <p:cNvSpPr txBox="1"/>
          <p:nvPr/>
        </p:nvSpPr>
        <p:spPr>
          <a:xfrm>
            <a:off x="1277713" y="5717556"/>
            <a:ext cx="4433320" cy="34704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algn="ctr"/>
            <a:r>
              <a:rPr lang="en-US" sz="1600" dirty="0"/>
              <a:t>Estimated Time to Remove Powder = 1 week</a:t>
            </a:r>
          </a:p>
        </p:txBody>
      </p:sp>
    </p:spTree>
    <p:extLst>
      <p:ext uri="{BB962C8B-B14F-4D97-AF65-F5344CB8AC3E}">
        <p14:creationId xmlns:p14="http://schemas.microsoft.com/office/powerpoint/2010/main" val="2188966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6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1BCC7F-F700-B339-1F3D-7D98A22D16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5B61440-9C81-850D-9691-DDE82E9F33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1061" y="944533"/>
            <a:ext cx="9549878" cy="553569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EADB817-79A6-1451-302A-3E48CE3D1C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364" y="246943"/>
            <a:ext cx="11826240" cy="548640"/>
          </a:xfrm>
        </p:spPr>
        <p:txBody>
          <a:bodyPr/>
          <a:lstStyle/>
          <a:p>
            <a:r>
              <a:rPr lang="en-US" sz="3600" cap="small" dirty="0"/>
              <a:t>Subscale Secondary Seal Container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43797E-EC83-1630-05A5-525BC5400B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68824" y="6558881"/>
            <a:ext cx="2844800" cy="365125"/>
          </a:xfrm>
        </p:spPr>
        <p:txBody>
          <a:bodyPr/>
          <a:lstStyle/>
          <a:p>
            <a:fld id="{9B934E34-4CD2-4839-B5CD-A7269C269A8B}" type="slidenum">
              <a:rPr lang="en-US" smtClean="0"/>
              <a:t>21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3412673-619E-64A2-361F-AD40A3DE4195}"/>
              </a:ext>
            </a:extLst>
          </p:cNvPr>
          <p:cNvSpPr txBox="1"/>
          <p:nvPr/>
        </p:nvSpPr>
        <p:spPr>
          <a:xfrm>
            <a:off x="7672845" y="6107178"/>
            <a:ext cx="187508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dirty="0"/>
              <a:t>iMLI not included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055A42D1-F983-E819-7612-E1B67B973A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4064153"/>
              </p:ext>
            </p:extLst>
          </p:nvPr>
        </p:nvGraphicFramePr>
        <p:xfrm>
          <a:off x="1998382" y="1139312"/>
          <a:ext cx="3175000" cy="1905000"/>
        </p:xfrm>
        <a:graphic>
          <a:graphicData uri="http://schemas.openxmlformats.org/drawingml/2006/table">
            <a:tbl>
              <a:tblPr>
                <a:tableStyleId>{EB344D84-9AFB-497E-A393-DC336BA19D2E}</a:tableStyleId>
              </a:tblPr>
              <a:tblGrid>
                <a:gridCol w="2565400">
                  <a:extLst>
                    <a:ext uri="{9D8B030D-6E8A-4147-A177-3AD203B41FA5}">
                      <a16:colId xmlns:a16="http://schemas.microsoft.com/office/drawing/2014/main" val="999962841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210916558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1" u="none" strike="noStrike">
                          <a:solidFill>
                            <a:srgbClr val="000000"/>
                          </a:solidFill>
                          <a:effectLst/>
                        </a:rPr>
                        <a:t>Part Type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1" u="none" strike="noStrike">
                          <a:solidFill>
                            <a:srgbClr val="000000"/>
                          </a:solidFill>
                          <a:effectLst/>
                        </a:rPr>
                        <a:t>Quantity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5278561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AM Parts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22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6528498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Subtractive Parts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2717187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G10 Insulator Parts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12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4670463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Seals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1263674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Swagelok Compression Fittings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7077666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Fasteners, Pins, Springs, Retaining Rings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43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46639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Quick-Clamp High-Vaccum Fitting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2129018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iMLI Component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u="none" strike="noStrike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3981655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1" u="none" strike="noStrike">
                          <a:solidFill>
                            <a:srgbClr val="000000"/>
                          </a:solidFill>
                          <a:effectLst/>
                        </a:rPr>
                        <a:t>TOTAL PART COUNT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94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58746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1335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6536145F-25F1-1785-36EE-B0FFC72F57DD}"/>
              </a:ext>
            </a:extLst>
          </p:cNvPr>
          <p:cNvSpPr>
            <a:spLocks noGrp="1"/>
          </p:cNvSpPr>
          <p:nvPr/>
        </p:nvSpPr>
        <p:spPr>
          <a:xfrm>
            <a:off x="187628" y="361144"/>
            <a:ext cx="11826240" cy="54864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  <a:effectLst>
            <a:outerShdw dist="63500" dir="8100000" algn="tr" rotWithShape="0">
              <a:schemeClr val="accent1">
                <a:lumMod val="50000"/>
              </a:schemeClr>
            </a:outerShdw>
          </a:effectLst>
        </p:spPr>
        <p:txBody>
          <a:bodyPr vert="horz" lIns="91440" tIns="45720" rIns="91440" bIns="45720" rtlCol="0" anchor="ctr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small" baseline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sz="3600" dirty="0">
                <a:ea typeface="Calibri"/>
                <a:cs typeface="Calibri"/>
              </a:rPr>
              <a:t>Build Layouts</a:t>
            </a:r>
            <a:endParaRPr lang="en-US" sz="3600" dirty="0"/>
          </a:p>
        </p:txBody>
      </p:sp>
      <p:sp>
        <p:nvSpPr>
          <p:cNvPr id="19" name="Slide Number Placeholder 2">
            <a:extLst>
              <a:ext uri="{FF2B5EF4-FFF2-40B4-BE49-F238E27FC236}">
                <a16:creationId xmlns:a16="http://schemas.microsoft.com/office/drawing/2014/main" id="{BA9BA929-F29E-AE0F-3623-911A72EBE653}"/>
              </a:ext>
            </a:extLst>
          </p:cNvPr>
          <p:cNvSpPr>
            <a:spLocks noGrp="1"/>
          </p:cNvSpPr>
          <p:nvPr/>
        </p:nvSpPr>
        <p:spPr>
          <a:xfrm>
            <a:off x="-62767" y="6557574"/>
            <a:ext cx="6531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1211B64F-D594-465E-9BC7-2FD0E24D7EAF}" type="slidenum">
              <a:rPr lang="en-US" smtClean="0"/>
              <a:pPr algn="l"/>
              <a:t>22</a:t>
            </a:fld>
            <a:endParaRPr lang="en-US" dirty="0"/>
          </a:p>
        </p:txBody>
      </p:sp>
      <p:pic>
        <p:nvPicPr>
          <p:cNvPr id="20" name="Picture 19" descr="A metal cylinder with holes&#10;&#10;AI-generated content may be incorrect.">
            <a:extLst>
              <a:ext uri="{FF2B5EF4-FFF2-40B4-BE49-F238E27FC236}">
                <a16:creationId xmlns:a16="http://schemas.microsoft.com/office/drawing/2014/main" id="{4A261714-7E97-EA06-F763-027DAF408DC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3603" y="3985271"/>
            <a:ext cx="2562225" cy="232863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252F4D6-51C7-763F-FC1E-91B253216F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8745" y="1525340"/>
            <a:ext cx="2399394" cy="2061483"/>
          </a:xfrm>
          <a:prstGeom prst="rect">
            <a:avLst/>
          </a:prstGeom>
        </p:spPr>
      </p:pic>
      <p:pic>
        <p:nvPicPr>
          <p:cNvPr id="22" name="Picture 21" descr="A computer generated image of a machine&#10;&#10;AI-generated content may be incorrect.">
            <a:extLst>
              <a:ext uri="{FF2B5EF4-FFF2-40B4-BE49-F238E27FC236}">
                <a16:creationId xmlns:a16="http://schemas.microsoft.com/office/drawing/2014/main" id="{70C24EB9-8DF2-B48F-AEFD-1B293BEDE6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96290" y="1813317"/>
            <a:ext cx="3814536" cy="1658711"/>
          </a:xfrm>
          <a:prstGeom prst="rect">
            <a:avLst/>
          </a:prstGeom>
        </p:spPr>
      </p:pic>
      <p:pic>
        <p:nvPicPr>
          <p:cNvPr id="23" name="Picture 22" descr="A grey circular object with a blue background&#10;&#10;AI-generated content may be incorrect.">
            <a:extLst>
              <a:ext uri="{FF2B5EF4-FFF2-40B4-BE49-F238E27FC236}">
                <a16:creationId xmlns:a16="http://schemas.microsoft.com/office/drawing/2014/main" id="{53CAD2BC-D477-E16F-4345-2BA68D20DC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1594" y="4326020"/>
            <a:ext cx="3715658" cy="1660526"/>
          </a:xfrm>
          <a:prstGeom prst="rect">
            <a:avLst/>
          </a:prstGeom>
        </p:spPr>
      </p:pic>
      <p:pic>
        <p:nvPicPr>
          <p:cNvPr id="24" name="Picture 23" descr="A grey cylinder with three holes in it&#10;&#10;AI-generated content may be incorrect.">
            <a:extLst>
              <a:ext uri="{FF2B5EF4-FFF2-40B4-BE49-F238E27FC236}">
                <a16:creationId xmlns:a16="http://schemas.microsoft.com/office/drawing/2014/main" id="{5F9D1F49-7491-64A6-A1BA-36AA4492BAB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7882" y="1364322"/>
            <a:ext cx="2394858" cy="2383518"/>
          </a:xfrm>
          <a:prstGeom prst="rect">
            <a:avLst/>
          </a:prstGeom>
        </p:spPr>
      </p:pic>
      <p:pic>
        <p:nvPicPr>
          <p:cNvPr id="25" name="Picture 24" descr="A close-up of several metal parts&#10;&#10;AI-generated content may be incorrect.">
            <a:extLst>
              <a:ext uri="{FF2B5EF4-FFF2-40B4-BE49-F238E27FC236}">
                <a16:creationId xmlns:a16="http://schemas.microsoft.com/office/drawing/2014/main" id="{D0A20AF9-364D-A067-3F18-B5B9D45F60C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30161" y="4247306"/>
            <a:ext cx="3545115" cy="1813832"/>
          </a:xfrm>
          <a:prstGeom prst="rect">
            <a:avLst/>
          </a:prstGeom>
        </p:spPr>
      </p:pic>
      <p:sp>
        <p:nvSpPr>
          <p:cNvPr id="26" name="TextBox 9">
            <a:extLst>
              <a:ext uri="{FF2B5EF4-FFF2-40B4-BE49-F238E27FC236}">
                <a16:creationId xmlns:a16="http://schemas.microsoft.com/office/drawing/2014/main" id="{C05D5347-15E9-40E2-8C21-059C9BD4F40D}"/>
              </a:ext>
            </a:extLst>
          </p:cNvPr>
          <p:cNvSpPr txBox="1"/>
          <p:nvPr/>
        </p:nvSpPr>
        <p:spPr>
          <a:xfrm>
            <a:off x="653143" y="3770415"/>
            <a:ext cx="1830778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>
                <a:ea typeface="Calibri"/>
                <a:cs typeface="Calibri"/>
              </a:rPr>
              <a:t>Build 1</a:t>
            </a:r>
            <a:endParaRPr lang="en-US"/>
          </a:p>
        </p:txBody>
      </p:sp>
      <p:sp>
        <p:nvSpPr>
          <p:cNvPr id="27" name="TextBox 10">
            <a:extLst>
              <a:ext uri="{FF2B5EF4-FFF2-40B4-BE49-F238E27FC236}">
                <a16:creationId xmlns:a16="http://schemas.microsoft.com/office/drawing/2014/main" id="{E3E713E8-5EC4-0698-C824-62028661FDE3}"/>
              </a:ext>
            </a:extLst>
          </p:cNvPr>
          <p:cNvSpPr txBox="1"/>
          <p:nvPr/>
        </p:nvSpPr>
        <p:spPr>
          <a:xfrm>
            <a:off x="4314701" y="3582389"/>
            <a:ext cx="1830779" cy="36615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>
                <a:ea typeface="Calibri"/>
                <a:cs typeface="Calibri"/>
              </a:rPr>
              <a:t>Build 2</a:t>
            </a:r>
          </a:p>
        </p:txBody>
      </p:sp>
      <p:sp>
        <p:nvSpPr>
          <p:cNvPr id="28" name="TextBox 11">
            <a:extLst>
              <a:ext uri="{FF2B5EF4-FFF2-40B4-BE49-F238E27FC236}">
                <a16:creationId xmlns:a16="http://schemas.microsoft.com/office/drawing/2014/main" id="{6CC79395-787F-8EF4-DE86-AF0DE374DD2A}"/>
              </a:ext>
            </a:extLst>
          </p:cNvPr>
          <p:cNvSpPr txBox="1"/>
          <p:nvPr/>
        </p:nvSpPr>
        <p:spPr>
          <a:xfrm>
            <a:off x="8589818" y="3443844"/>
            <a:ext cx="1830779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>
                <a:ea typeface="Calibri"/>
                <a:cs typeface="Calibri"/>
              </a:rPr>
              <a:t>Build 3</a:t>
            </a:r>
          </a:p>
        </p:txBody>
      </p:sp>
      <p:sp>
        <p:nvSpPr>
          <p:cNvPr id="29" name="TextBox 12">
            <a:extLst>
              <a:ext uri="{FF2B5EF4-FFF2-40B4-BE49-F238E27FC236}">
                <a16:creationId xmlns:a16="http://schemas.microsoft.com/office/drawing/2014/main" id="{F0BBD015-25D5-705A-1FA7-BA9D65E0DB64}"/>
              </a:ext>
            </a:extLst>
          </p:cNvPr>
          <p:cNvSpPr txBox="1"/>
          <p:nvPr/>
        </p:nvSpPr>
        <p:spPr>
          <a:xfrm>
            <a:off x="1128155" y="5888181"/>
            <a:ext cx="1830780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>
                <a:ea typeface="Calibri"/>
                <a:cs typeface="Calibri"/>
              </a:rPr>
              <a:t>Build 4</a:t>
            </a:r>
          </a:p>
        </p:txBody>
      </p:sp>
      <p:sp>
        <p:nvSpPr>
          <p:cNvPr id="30" name="TextBox 13">
            <a:extLst>
              <a:ext uri="{FF2B5EF4-FFF2-40B4-BE49-F238E27FC236}">
                <a16:creationId xmlns:a16="http://schemas.microsoft.com/office/drawing/2014/main" id="{730C0A00-F3DF-BD8A-637C-4F79F2E38F7C}"/>
              </a:ext>
            </a:extLst>
          </p:cNvPr>
          <p:cNvSpPr txBox="1"/>
          <p:nvPr/>
        </p:nvSpPr>
        <p:spPr>
          <a:xfrm>
            <a:off x="5022272" y="6257513"/>
            <a:ext cx="1900051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>
                <a:ea typeface="Calibri"/>
                <a:cs typeface="Calibri"/>
              </a:rPr>
              <a:t>Build 5</a:t>
            </a:r>
          </a:p>
        </p:txBody>
      </p:sp>
      <p:sp>
        <p:nvSpPr>
          <p:cNvPr id="31" name="TextBox 14">
            <a:extLst>
              <a:ext uri="{FF2B5EF4-FFF2-40B4-BE49-F238E27FC236}">
                <a16:creationId xmlns:a16="http://schemas.microsoft.com/office/drawing/2014/main" id="{0D68F659-7355-9C92-52C6-91A1900FD549}"/>
              </a:ext>
            </a:extLst>
          </p:cNvPr>
          <p:cNvSpPr txBox="1"/>
          <p:nvPr/>
        </p:nvSpPr>
        <p:spPr>
          <a:xfrm>
            <a:off x="8758051" y="6016831"/>
            <a:ext cx="1900051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>
                <a:ea typeface="Calibri"/>
                <a:cs typeface="Calibri"/>
              </a:rPr>
              <a:t>Build 6</a:t>
            </a:r>
          </a:p>
        </p:txBody>
      </p:sp>
      <p:sp>
        <p:nvSpPr>
          <p:cNvPr id="32" name="TextBox 15">
            <a:extLst>
              <a:ext uri="{FF2B5EF4-FFF2-40B4-BE49-F238E27FC236}">
                <a16:creationId xmlns:a16="http://schemas.microsoft.com/office/drawing/2014/main" id="{18D25456-EC7E-B7E7-04EF-2E1CE4DC90C6}"/>
              </a:ext>
            </a:extLst>
          </p:cNvPr>
          <p:cNvSpPr txBox="1"/>
          <p:nvPr/>
        </p:nvSpPr>
        <p:spPr>
          <a:xfrm>
            <a:off x="2675084" y="2606034"/>
            <a:ext cx="1222168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ea typeface="+mn-lt"/>
                <a:cs typeface="+mn-lt"/>
              </a:rPr>
              <a:t>≈</a:t>
            </a:r>
            <a:r>
              <a:rPr lang="en-US" dirty="0">
                <a:ea typeface="Calibri"/>
                <a:cs typeface="Calibri"/>
              </a:rPr>
              <a:t> 4.5 Days</a:t>
            </a:r>
            <a:endParaRPr lang="en-US" dirty="0"/>
          </a:p>
        </p:txBody>
      </p:sp>
      <p:sp>
        <p:nvSpPr>
          <p:cNvPr id="33" name="TextBox 16">
            <a:extLst>
              <a:ext uri="{FF2B5EF4-FFF2-40B4-BE49-F238E27FC236}">
                <a16:creationId xmlns:a16="http://schemas.microsoft.com/office/drawing/2014/main" id="{677AF8F4-A7D0-A2A5-6BA5-02ABA2202A36}"/>
              </a:ext>
            </a:extLst>
          </p:cNvPr>
          <p:cNvSpPr txBox="1"/>
          <p:nvPr/>
        </p:nvSpPr>
        <p:spPr>
          <a:xfrm>
            <a:off x="6333506" y="2642257"/>
            <a:ext cx="1177635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ea typeface="+mn-lt"/>
                <a:cs typeface="+mn-lt"/>
              </a:rPr>
              <a:t>≈</a:t>
            </a:r>
            <a:r>
              <a:rPr lang="en-US">
                <a:ea typeface="Calibri"/>
                <a:cs typeface="Calibri"/>
              </a:rPr>
              <a:t> 1.5 Days</a:t>
            </a:r>
            <a:endParaRPr lang="en-US"/>
          </a:p>
        </p:txBody>
      </p:sp>
      <p:sp>
        <p:nvSpPr>
          <p:cNvPr id="34" name="TextBox 17">
            <a:extLst>
              <a:ext uri="{FF2B5EF4-FFF2-40B4-BE49-F238E27FC236}">
                <a16:creationId xmlns:a16="http://schemas.microsoft.com/office/drawing/2014/main" id="{E32BC99E-B5D2-2E8C-1780-22A33B0AC3BB}"/>
              </a:ext>
            </a:extLst>
          </p:cNvPr>
          <p:cNvSpPr txBox="1"/>
          <p:nvPr/>
        </p:nvSpPr>
        <p:spPr>
          <a:xfrm>
            <a:off x="11014362" y="2790700"/>
            <a:ext cx="1108363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ea typeface="+mn-lt"/>
                <a:cs typeface="+mn-lt"/>
              </a:rPr>
              <a:t>≈</a:t>
            </a:r>
            <a:r>
              <a:rPr lang="en-US">
                <a:ea typeface="Calibri"/>
                <a:cs typeface="Calibri"/>
              </a:rPr>
              <a:t> 0.5 Day</a:t>
            </a:r>
            <a:endParaRPr lang="en-US"/>
          </a:p>
        </p:txBody>
      </p:sp>
      <p:sp>
        <p:nvSpPr>
          <p:cNvPr id="35" name="TextBox 18">
            <a:extLst>
              <a:ext uri="{FF2B5EF4-FFF2-40B4-BE49-F238E27FC236}">
                <a16:creationId xmlns:a16="http://schemas.microsoft.com/office/drawing/2014/main" id="{F0A692F6-01C6-F074-7481-6392B3E39737}"/>
              </a:ext>
            </a:extLst>
          </p:cNvPr>
          <p:cNvSpPr txBox="1"/>
          <p:nvPr/>
        </p:nvSpPr>
        <p:spPr>
          <a:xfrm>
            <a:off x="3582389" y="5403272"/>
            <a:ext cx="890649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ea typeface="+mn-lt"/>
                <a:cs typeface="+mn-lt"/>
              </a:rPr>
              <a:t>≈</a:t>
            </a:r>
            <a:r>
              <a:rPr lang="en-US">
                <a:ea typeface="Calibri"/>
                <a:cs typeface="Calibri"/>
              </a:rPr>
              <a:t> 1 Day</a:t>
            </a:r>
            <a:endParaRPr lang="en-US"/>
          </a:p>
        </p:txBody>
      </p:sp>
      <p:sp>
        <p:nvSpPr>
          <p:cNvPr id="36" name="TextBox 19">
            <a:extLst>
              <a:ext uri="{FF2B5EF4-FFF2-40B4-BE49-F238E27FC236}">
                <a16:creationId xmlns:a16="http://schemas.microsoft.com/office/drawing/2014/main" id="{6B44E927-6C3E-94B8-151E-3D47F8757731}"/>
              </a:ext>
            </a:extLst>
          </p:cNvPr>
          <p:cNvSpPr txBox="1"/>
          <p:nvPr/>
        </p:nvSpPr>
        <p:spPr>
          <a:xfrm>
            <a:off x="6610596" y="5155869"/>
            <a:ext cx="1177635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ea typeface="+mn-lt"/>
                <a:cs typeface="+mn-lt"/>
              </a:rPr>
              <a:t>≈</a:t>
            </a:r>
            <a:r>
              <a:rPr lang="en-US">
                <a:ea typeface="Calibri"/>
                <a:cs typeface="Calibri"/>
              </a:rPr>
              <a:t> 2.5 Days</a:t>
            </a:r>
            <a:endParaRPr lang="en-US"/>
          </a:p>
        </p:txBody>
      </p:sp>
      <p:sp>
        <p:nvSpPr>
          <p:cNvPr id="37" name="TextBox 20">
            <a:extLst>
              <a:ext uri="{FF2B5EF4-FFF2-40B4-BE49-F238E27FC236}">
                <a16:creationId xmlns:a16="http://schemas.microsoft.com/office/drawing/2014/main" id="{4162600B-9068-78A2-6146-3B1257C10450}"/>
              </a:ext>
            </a:extLst>
          </p:cNvPr>
          <p:cNvSpPr txBox="1"/>
          <p:nvPr/>
        </p:nvSpPr>
        <p:spPr>
          <a:xfrm>
            <a:off x="10905505" y="5403272"/>
            <a:ext cx="1108363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ea typeface="+mn-lt"/>
                <a:cs typeface="+mn-lt"/>
              </a:rPr>
              <a:t>≈</a:t>
            </a:r>
            <a:r>
              <a:rPr lang="en-US">
                <a:ea typeface="Calibri"/>
                <a:cs typeface="Calibri"/>
              </a:rPr>
              <a:t> 0.5 Day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4881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74F004-5016-630A-3E72-6DAC739968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364" y="357871"/>
            <a:ext cx="11826240" cy="548640"/>
          </a:xfrm>
        </p:spPr>
        <p:txBody>
          <a:bodyPr/>
          <a:lstStyle/>
          <a:p>
            <a:r>
              <a:rPr lang="en-US" sz="4000" cap="small" dirty="0"/>
              <a:t>Conclusions—Future 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57BBD4-5AEA-1063-B3C8-E5ECAA0B2A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6403" y="1283335"/>
            <a:ext cx="10186359" cy="42913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PCM Tank</a:t>
            </a:r>
          </a:p>
          <a:p>
            <a:r>
              <a:rPr lang="en-US" sz="2000" dirty="0"/>
              <a:t>CTE Scan the PCM Tank to assess how well it built as compared to the CAD</a:t>
            </a:r>
          </a:p>
          <a:p>
            <a:r>
              <a:rPr lang="en-US" sz="2000" dirty="0"/>
              <a:t>Final Machine PCM Tank</a:t>
            </a:r>
          </a:p>
          <a:p>
            <a:r>
              <a:rPr lang="en-US" sz="2000" dirty="0"/>
              <a:t>Deliver to NASA MSFC for solo testing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SSC Assembly</a:t>
            </a:r>
          </a:p>
          <a:p>
            <a:r>
              <a:rPr lang="en-US" sz="2100" dirty="0"/>
              <a:t>5 More LPBF Builds </a:t>
            </a:r>
          </a:p>
          <a:p>
            <a:r>
              <a:rPr lang="en-US" sz="2100" dirty="0"/>
              <a:t>Final Machine Parts</a:t>
            </a:r>
          </a:p>
          <a:p>
            <a:r>
              <a:rPr lang="en-US" sz="2100" dirty="0"/>
              <a:t>Assembly</a:t>
            </a:r>
          </a:p>
          <a:p>
            <a:pPr>
              <a:lnSpc>
                <a:spcPct val="100000"/>
              </a:lnSpc>
            </a:pPr>
            <a:r>
              <a:rPr lang="en-US" sz="2100" dirty="0"/>
              <a:t>Deliver to NASA MSFC for SSC testing</a:t>
            </a:r>
          </a:p>
          <a:p>
            <a:pPr marL="0" indent="0">
              <a:buNone/>
            </a:pPr>
            <a:endParaRPr lang="en-US" sz="2100" dirty="0"/>
          </a:p>
          <a:p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B0B6FE-AE79-C08F-ED84-7B4E6E908C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68824" y="6558881"/>
            <a:ext cx="2844800" cy="365125"/>
          </a:xfrm>
        </p:spPr>
        <p:txBody>
          <a:bodyPr/>
          <a:lstStyle/>
          <a:p>
            <a:fld id="{9B934E34-4CD2-4839-B5CD-A7269C269A8B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8803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563B4A-84E9-4CDC-EDD3-E781C495F1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8D2D1A7-1F18-7650-D536-6152F0303C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1061" y="981857"/>
            <a:ext cx="9549878" cy="553569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02B9908-4C5D-3A3B-B51D-F49B051022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364" y="304887"/>
            <a:ext cx="11826240" cy="548640"/>
          </a:xfrm>
        </p:spPr>
        <p:txBody>
          <a:bodyPr/>
          <a:lstStyle/>
          <a:p>
            <a:r>
              <a:rPr lang="en-US" sz="3600" cap="small" dirty="0"/>
              <a:t>Acknowledgements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D63285-AFAB-8936-E4A5-9FA92C1249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6421" y="1258284"/>
            <a:ext cx="5529486" cy="115099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I would like to recognize and give special thanks to:</a:t>
            </a:r>
          </a:p>
          <a:p>
            <a:r>
              <a:rPr lang="en-US" sz="2000" dirty="0"/>
              <a:t>NASA MSFC for funding this effort</a:t>
            </a:r>
          </a:p>
          <a:p>
            <a:r>
              <a:rPr lang="en-US" sz="2000" dirty="0"/>
              <a:t>My Quadrus coworkers who helped with effort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83A640-D622-D2CB-9223-59618359D2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58992" y="6558881"/>
            <a:ext cx="2844800" cy="365125"/>
          </a:xfrm>
        </p:spPr>
        <p:txBody>
          <a:bodyPr/>
          <a:lstStyle/>
          <a:p>
            <a:fld id="{9B934E34-4CD2-4839-B5CD-A7269C269A8B}" type="slidenum">
              <a:rPr lang="en-US" smtClean="0"/>
              <a:t>24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7E78721-A2AF-6829-5637-59BDB48A27BE}"/>
              </a:ext>
            </a:extLst>
          </p:cNvPr>
          <p:cNvSpPr txBox="1"/>
          <p:nvPr/>
        </p:nvSpPr>
        <p:spPr>
          <a:xfrm>
            <a:off x="7672845" y="6146500"/>
            <a:ext cx="187508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dirty="0"/>
              <a:t>iMLI not included</a:t>
            </a:r>
          </a:p>
        </p:txBody>
      </p:sp>
    </p:spTree>
    <p:extLst>
      <p:ext uri="{BB962C8B-B14F-4D97-AF65-F5344CB8AC3E}">
        <p14:creationId xmlns:p14="http://schemas.microsoft.com/office/powerpoint/2010/main" val="16861979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B68529F3-DE9C-409E-9281-80642C5129B7}"/>
              </a:ext>
            </a:extLst>
          </p:cNvPr>
          <p:cNvSpPr txBox="1"/>
          <p:nvPr/>
        </p:nvSpPr>
        <p:spPr>
          <a:xfrm>
            <a:off x="4238409" y="5319219"/>
            <a:ext cx="355874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690 Discovery Dr NW</a:t>
            </a:r>
            <a:br>
              <a:rPr lang="en-US" sz="1100" dirty="0"/>
            </a:br>
            <a:r>
              <a:rPr lang="en-US" sz="1100" dirty="0"/>
              <a:t>Huntsville, AL 35806</a:t>
            </a:r>
          </a:p>
          <a:p>
            <a:pPr algn="ctr"/>
            <a:r>
              <a:rPr lang="en-US" sz="1100" dirty="0"/>
              <a:t>256.327.3410 | QuadrusCorp.com</a:t>
            </a:r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0207FC1A-FEB6-A8FD-3DC5-F68C82BF22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" y="332510"/>
            <a:ext cx="11826240" cy="548640"/>
          </a:xfrm>
        </p:spPr>
        <p:txBody>
          <a:bodyPr/>
          <a:lstStyle/>
          <a:p>
            <a:r>
              <a:rPr lang="en-US" sz="3600" cap="small" dirty="0"/>
              <a:t>Questions?</a:t>
            </a:r>
          </a:p>
        </p:txBody>
      </p:sp>
      <p:pic>
        <p:nvPicPr>
          <p:cNvPr id="4" name="Picture 3" descr="Qr code&#10;&#10;Description automatically generated">
            <a:extLst>
              <a:ext uri="{FF2B5EF4-FFF2-40B4-BE49-F238E27FC236}">
                <a16:creationId xmlns:a16="http://schemas.microsoft.com/office/drawing/2014/main" id="{3F752290-4D71-9BA1-4AA8-FF666AE5D3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56228" y="2173972"/>
            <a:ext cx="2122950" cy="2127477"/>
          </a:xfrm>
          <a:prstGeom prst="rect">
            <a:avLst/>
          </a:prstGeom>
        </p:spPr>
      </p:pic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0DF22F49-202E-F35A-3DC4-1ADBDA805242}"/>
              </a:ext>
            </a:extLst>
          </p:cNvPr>
          <p:cNvSpPr txBox="1">
            <a:spLocks/>
          </p:cNvSpPr>
          <p:nvPr/>
        </p:nvSpPr>
        <p:spPr>
          <a:xfrm>
            <a:off x="-58992" y="6549049"/>
            <a:ext cx="28448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B934E34-4CD2-4839-B5CD-A7269C269A8B}" type="slidenum">
              <a:rPr lang="en-US" sz="1600" b="1" smtClean="0"/>
              <a:pPr/>
              <a:t>25</a:t>
            </a:fld>
            <a:endParaRPr lang="en-US" sz="1600" b="1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A7E83D4-613E-1C8D-B91F-2D5E2A9FC2CC}"/>
              </a:ext>
            </a:extLst>
          </p:cNvPr>
          <p:cNvGrpSpPr/>
          <p:nvPr/>
        </p:nvGrpSpPr>
        <p:grpSpPr>
          <a:xfrm>
            <a:off x="3261733" y="6010478"/>
            <a:ext cx="5512097" cy="548640"/>
            <a:chOff x="4229110" y="6006274"/>
            <a:chExt cx="5512097" cy="548640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2FC4F91D-9EA2-47A4-A60B-5C85FF3730F9}"/>
                </a:ext>
              </a:extLst>
            </p:cNvPr>
            <p:cNvGrpSpPr/>
            <p:nvPr/>
          </p:nvGrpSpPr>
          <p:grpSpPr>
            <a:xfrm>
              <a:off x="4229110" y="6006274"/>
              <a:ext cx="3833984" cy="548640"/>
              <a:chOff x="2953780" y="6156118"/>
              <a:chExt cx="3833984" cy="548640"/>
            </a:xfrm>
          </p:grpSpPr>
          <p:pic>
            <p:nvPicPr>
              <p:cNvPr id="7" name="Picture 2" descr="Image result for sba hubzone logo">
                <a:extLst>
                  <a:ext uri="{FF2B5EF4-FFF2-40B4-BE49-F238E27FC236}">
                    <a16:creationId xmlns:a16="http://schemas.microsoft.com/office/drawing/2014/main" id="{36F9AA77-2AE7-455B-83D0-A935A50F1EF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53780" y="6156118"/>
                <a:ext cx="1773204" cy="54864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8" name="Picture 6" descr="Image result for bbb at logo">
                <a:extLst>
                  <a:ext uri="{FF2B5EF4-FFF2-40B4-BE49-F238E27FC236}">
                    <a16:creationId xmlns:a16="http://schemas.microsoft.com/office/drawing/2014/main" id="{80E9D9DE-E881-4AC9-B463-F560400BA3D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915932" y="6156118"/>
                <a:ext cx="1871832" cy="54864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4A8E153B-FD8D-A9D5-220A-7086062BAA4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252042" y="6006274"/>
              <a:ext cx="1489165" cy="548640"/>
            </a:xfrm>
            <a:prstGeom prst="rect">
              <a:avLst/>
            </a:prstGeom>
          </p:spPr>
        </p:pic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1D0B4812-E15B-81C2-8278-A9897695ED4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52" t="14767" r="11433" b="26308"/>
          <a:stretch>
            <a:fillRect/>
          </a:stretch>
        </p:blipFill>
        <p:spPr>
          <a:xfrm>
            <a:off x="1910851" y="1115301"/>
            <a:ext cx="5184866" cy="3998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2917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78328F-CB15-355B-AB26-89D21E34520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Additional Slides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B3013C-5EC4-056B-314E-6EEEFF4A5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56843" y="6547493"/>
            <a:ext cx="2844800" cy="365125"/>
          </a:xfrm>
        </p:spPr>
        <p:txBody>
          <a:bodyPr/>
          <a:lstStyle/>
          <a:p>
            <a:fld id="{CB74F037-94F5-4656-9275-BF06178B9F33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08681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E2950D-6D96-2497-07EA-03F696325A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6F1EF5-7A0F-6D64-A73D-E16F34F82C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" y="466901"/>
            <a:ext cx="11826240" cy="548640"/>
          </a:xfrm>
        </p:spPr>
        <p:txBody>
          <a:bodyPr/>
          <a:lstStyle/>
          <a:p>
            <a:r>
              <a:rPr lang="en-US" sz="3600" dirty="0"/>
              <a:t>Scalmalloy Skin and Core Scan Strategy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D79721-797A-9DC9-94DA-383060A76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45372" y="6561699"/>
            <a:ext cx="653143" cy="365125"/>
          </a:xfrm>
        </p:spPr>
        <p:txBody>
          <a:bodyPr/>
          <a:lstStyle/>
          <a:p>
            <a:fld id="{9B934E34-4CD2-4839-B5CD-A7269C269A8B}" type="slidenum">
              <a:rPr lang="en-US" smtClean="0"/>
              <a:t>27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53C0C7-159D-B165-5E48-E37CCCA78854}"/>
              </a:ext>
            </a:extLst>
          </p:cNvPr>
          <p:cNvSpPr txBox="1">
            <a:spLocks/>
          </p:cNvSpPr>
          <p:nvPr/>
        </p:nvSpPr>
        <p:spPr>
          <a:xfrm>
            <a:off x="344429" y="1921465"/>
            <a:ext cx="4824302" cy="38943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70000"/>
              </a:lnSpc>
              <a:buClr>
                <a:srgbClr val="0061AA"/>
              </a:buClr>
              <a:buSzPct val="100000"/>
              <a:buNone/>
            </a:pP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Skin and Core Scan Strategy</a:t>
            </a:r>
          </a:p>
          <a:p>
            <a:pPr marL="228600" lvl="1">
              <a:lnSpc>
                <a:spcPct val="70000"/>
              </a:lnSpc>
              <a:spcBef>
                <a:spcPts val="1000"/>
              </a:spcBef>
              <a:buClr>
                <a:srgbClr val="0061AA"/>
              </a:buClr>
              <a:buSzPct val="100000"/>
            </a:pPr>
            <a:r>
              <a:rPr lang="en-US" sz="2000" dirty="0"/>
              <a:t>Skin - Continuous Scan Strategy </a:t>
            </a:r>
            <a:br>
              <a:rPr lang="en-US" sz="2000" dirty="0"/>
            </a:br>
            <a:r>
              <a:rPr lang="en-US" sz="2000" dirty="0"/>
              <a:t>	with 30-micron layers</a:t>
            </a:r>
          </a:p>
          <a:p>
            <a:pPr marL="228600" lvl="2">
              <a:lnSpc>
                <a:spcPct val="70000"/>
              </a:lnSpc>
              <a:spcBef>
                <a:spcPts val="1000"/>
              </a:spcBef>
              <a:buClr>
                <a:srgbClr val="0061AA"/>
              </a:buClr>
              <a:buSzPct val="100000"/>
            </a:pPr>
            <a:r>
              <a:rPr lang="en-US" dirty="0"/>
              <a:t>Thickness can be varied</a:t>
            </a:r>
          </a:p>
          <a:p>
            <a:pPr marL="228600" lvl="2">
              <a:lnSpc>
                <a:spcPct val="70000"/>
              </a:lnSpc>
              <a:spcBef>
                <a:spcPts val="1000"/>
              </a:spcBef>
              <a:buClr>
                <a:srgbClr val="0061AA"/>
              </a:buClr>
              <a:buSzPct val="100000"/>
            </a:pPr>
            <a:r>
              <a:rPr lang="en-US" dirty="0"/>
              <a:t>Scalmalloy uses a thickness of 1.0mm</a:t>
            </a:r>
          </a:p>
          <a:p>
            <a:pPr marL="228600" lvl="1">
              <a:lnSpc>
                <a:spcPct val="70000"/>
              </a:lnSpc>
              <a:spcBef>
                <a:spcPts val="1000"/>
              </a:spcBef>
              <a:buClr>
                <a:srgbClr val="0061AA"/>
              </a:buClr>
              <a:buSzPct val="100000"/>
            </a:pPr>
            <a:r>
              <a:rPr lang="en-US" sz="2000" dirty="0"/>
              <a:t>Core – Island Scan Strategy </a:t>
            </a:r>
            <a:br>
              <a:rPr lang="en-US" sz="2000" dirty="0"/>
            </a:br>
            <a:r>
              <a:rPr lang="en-US" sz="2000" dirty="0"/>
              <a:t>	with 60-micron layers</a:t>
            </a:r>
          </a:p>
          <a:p>
            <a:pPr marL="228600" lvl="2">
              <a:lnSpc>
                <a:spcPct val="70000"/>
              </a:lnSpc>
              <a:spcBef>
                <a:spcPts val="1000"/>
              </a:spcBef>
              <a:buClr>
                <a:srgbClr val="0061AA"/>
              </a:buClr>
              <a:buSzPct val="100000"/>
            </a:pPr>
            <a:r>
              <a:rPr lang="en-US" dirty="0"/>
              <a:t>Allows core to cool a little bit between laser exposures</a:t>
            </a:r>
          </a:p>
          <a:p>
            <a:pPr marL="228600" lvl="1">
              <a:lnSpc>
                <a:spcPct val="70000"/>
              </a:lnSpc>
              <a:spcBef>
                <a:spcPts val="1000"/>
              </a:spcBef>
              <a:buClr>
                <a:srgbClr val="0061AA"/>
              </a:buClr>
              <a:buSzPct val="100000"/>
            </a:pPr>
            <a:r>
              <a:rPr lang="en-US" sz="2000" dirty="0"/>
              <a:t>Skin Power = ½ Core Power</a:t>
            </a:r>
          </a:p>
          <a:p>
            <a:pPr marL="228600" lvl="1">
              <a:lnSpc>
                <a:spcPct val="70000"/>
              </a:lnSpc>
              <a:spcBef>
                <a:spcPts val="1000"/>
              </a:spcBef>
              <a:buClr>
                <a:srgbClr val="0061AA"/>
              </a:buClr>
              <a:buSzPct val="100000"/>
            </a:pPr>
            <a:r>
              <a:rPr lang="en-US" sz="2000" dirty="0"/>
              <a:t>Better control over surface finish</a:t>
            </a:r>
          </a:p>
          <a:p>
            <a:pPr marL="228600" lvl="1">
              <a:lnSpc>
                <a:spcPct val="70000"/>
              </a:lnSpc>
              <a:spcBef>
                <a:spcPts val="1000"/>
              </a:spcBef>
              <a:buClr>
                <a:srgbClr val="0061AA"/>
              </a:buClr>
              <a:buSzPct val="100000"/>
            </a:pPr>
            <a:r>
              <a:rPr lang="en-US" sz="2000" dirty="0"/>
              <a:t>Faster production times</a:t>
            </a:r>
          </a:p>
          <a:p>
            <a:pPr marL="285750" lvl="1" indent="-285750">
              <a:lnSpc>
                <a:spcPct val="70000"/>
              </a:lnSpc>
              <a:spcBef>
                <a:spcPts val="600"/>
              </a:spcBef>
              <a:buClr>
                <a:srgbClr val="0061AA"/>
              </a:buClr>
              <a:buSzPct val="100000"/>
            </a:pPr>
            <a:endParaRPr lang="en-US" sz="2000" b="1" dirty="0">
              <a:solidFill>
                <a:schemeClr val="accent5">
                  <a:lumMod val="50000"/>
                </a:schemeClr>
              </a:solidFill>
            </a:endParaRPr>
          </a:p>
          <a:p>
            <a:pPr marL="285750" lvl="1" indent="-285750">
              <a:lnSpc>
                <a:spcPct val="70000"/>
              </a:lnSpc>
              <a:spcBef>
                <a:spcPts val="600"/>
              </a:spcBef>
              <a:buClr>
                <a:srgbClr val="0061AA"/>
              </a:buClr>
              <a:buSzPct val="100000"/>
            </a:pPr>
            <a:endParaRPr lang="en-US" sz="1800" b="1" dirty="0">
              <a:solidFill>
                <a:schemeClr val="accent5">
                  <a:lumMod val="50000"/>
                </a:schemeClr>
              </a:solidFill>
            </a:endParaRPr>
          </a:p>
          <a:p>
            <a:pPr marL="742950" lvl="2" indent="-285750">
              <a:lnSpc>
                <a:spcPct val="70000"/>
              </a:lnSpc>
              <a:spcBef>
                <a:spcPts val="600"/>
              </a:spcBef>
              <a:buClr>
                <a:srgbClr val="0061AA"/>
              </a:buClr>
              <a:buSzPct val="100000"/>
            </a:pPr>
            <a:endParaRPr lang="en-US" sz="14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64C1CF9-6570-A68E-4B54-8B8D516523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8731" y="2002692"/>
            <a:ext cx="6840389" cy="3628422"/>
          </a:xfrm>
          <a:prstGeom prst="rect">
            <a:avLst/>
          </a:prstGeom>
        </p:spPr>
      </p:pic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80FFA7AB-73C3-BEC4-2C69-DBA89C27271F}"/>
              </a:ext>
            </a:extLst>
          </p:cNvPr>
          <p:cNvCxnSpPr>
            <a:cxnSpLocks/>
            <a:stCxn id="17" idx="0"/>
          </p:cNvCxnSpPr>
          <p:nvPr/>
        </p:nvCxnSpPr>
        <p:spPr>
          <a:xfrm flipV="1">
            <a:off x="6251698" y="4914900"/>
            <a:ext cx="463427" cy="900880"/>
          </a:xfrm>
          <a:prstGeom prst="straightConnector1">
            <a:avLst/>
          </a:prstGeom>
          <a:ln w="38100"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897EC4F5-B817-B151-84B6-0A5A11E4540B}"/>
              </a:ext>
            </a:extLst>
          </p:cNvPr>
          <p:cNvSpPr txBox="1"/>
          <p:nvPr/>
        </p:nvSpPr>
        <p:spPr>
          <a:xfrm>
            <a:off x="5967004" y="5815780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Skin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46FB511A-1641-378D-C6FB-332EF8D181C6}"/>
              </a:ext>
            </a:extLst>
          </p:cNvPr>
          <p:cNvCxnSpPr>
            <a:cxnSpLocks/>
            <a:stCxn id="24" idx="1"/>
          </p:cNvCxnSpPr>
          <p:nvPr/>
        </p:nvCxnSpPr>
        <p:spPr>
          <a:xfrm flipH="1" flipV="1">
            <a:off x="9801225" y="4699806"/>
            <a:ext cx="1133475" cy="465654"/>
          </a:xfrm>
          <a:prstGeom prst="straightConnector1">
            <a:avLst/>
          </a:prstGeom>
          <a:ln w="38100">
            <a:solidFill>
              <a:schemeClr val="accent5">
                <a:lumMod val="5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E1F31CC3-6DDC-8E0B-2BBD-6421D036EF44}"/>
              </a:ext>
            </a:extLst>
          </p:cNvPr>
          <p:cNvSpPr txBox="1"/>
          <p:nvPr/>
        </p:nvSpPr>
        <p:spPr>
          <a:xfrm>
            <a:off x="10934700" y="4980794"/>
            <a:ext cx="6224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Core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6BE7DD1-85C2-AFF2-94AA-9ED7ED8207B7}"/>
              </a:ext>
            </a:extLst>
          </p:cNvPr>
          <p:cNvCxnSpPr>
            <a:cxnSpLocks/>
          </p:cNvCxnSpPr>
          <p:nvPr/>
        </p:nvCxnSpPr>
        <p:spPr>
          <a:xfrm>
            <a:off x="8414871" y="5195340"/>
            <a:ext cx="1153458" cy="0"/>
          </a:xfrm>
          <a:prstGeom prst="line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507C672-661E-3176-56C0-4CC086FCE0D7}"/>
              </a:ext>
            </a:extLst>
          </p:cNvPr>
          <p:cNvCxnSpPr>
            <a:cxnSpLocks/>
          </p:cNvCxnSpPr>
          <p:nvPr/>
        </p:nvCxnSpPr>
        <p:spPr>
          <a:xfrm>
            <a:off x="8414871" y="5305905"/>
            <a:ext cx="1153458" cy="0"/>
          </a:xfrm>
          <a:prstGeom prst="line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2FE171B6-EBEB-84A7-8571-2838D2327A5A}"/>
              </a:ext>
            </a:extLst>
          </p:cNvPr>
          <p:cNvCxnSpPr>
            <a:cxnSpLocks/>
          </p:cNvCxnSpPr>
          <p:nvPr/>
        </p:nvCxnSpPr>
        <p:spPr>
          <a:xfrm flipV="1">
            <a:off x="9453279" y="5287646"/>
            <a:ext cx="0" cy="348425"/>
          </a:xfrm>
          <a:prstGeom prst="straightConnector1">
            <a:avLst/>
          </a:prstGeom>
          <a:ln w="28575">
            <a:solidFill>
              <a:schemeClr val="accent5">
                <a:lumMod val="50000"/>
              </a:schemeClr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3CD7E29D-EE5E-E62C-3CE8-24951877B4F7}"/>
              </a:ext>
            </a:extLst>
          </p:cNvPr>
          <p:cNvCxnSpPr>
            <a:cxnSpLocks/>
          </p:cNvCxnSpPr>
          <p:nvPr/>
        </p:nvCxnSpPr>
        <p:spPr>
          <a:xfrm>
            <a:off x="9453279" y="4846915"/>
            <a:ext cx="0" cy="348425"/>
          </a:xfrm>
          <a:prstGeom prst="straightConnector1">
            <a:avLst/>
          </a:prstGeom>
          <a:ln w="28575">
            <a:solidFill>
              <a:schemeClr val="accent5">
                <a:lumMod val="50000"/>
              </a:schemeClr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3EC3D5DE-5A54-EA6B-B651-C475D82844A3}"/>
              </a:ext>
            </a:extLst>
          </p:cNvPr>
          <p:cNvSpPr txBox="1"/>
          <p:nvPr/>
        </p:nvSpPr>
        <p:spPr>
          <a:xfrm>
            <a:off x="9030727" y="5609052"/>
            <a:ext cx="8451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1.0mm</a:t>
            </a:r>
          </a:p>
        </p:txBody>
      </p:sp>
    </p:spTree>
    <p:extLst>
      <p:ext uri="{BB962C8B-B14F-4D97-AF65-F5344CB8AC3E}">
        <p14:creationId xmlns:p14="http://schemas.microsoft.com/office/powerpoint/2010/main" val="35078175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8129" y="366211"/>
            <a:ext cx="11826240" cy="590931"/>
          </a:xfrm>
        </p:spPr>
        <p:txBody>
          <a:bodyPr/>
          <a:lstStyle/>
          <a:p>
            <a:r>
              <a:rPr lang="en-US" sz="3600" cap="small" dirty="0"/>
              <a:t>FROSTE Program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074" y="1473773"/>
            <a:ext cx="6535270" cy="5159840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n-US" sz="2700" b="1" dirty="0">
                <a:solidFill>
                  <a:schemeClr val="accent1">
                    <a:lumMod val="75000"/>
                  </a:schemeClr>
                </a:solidFill>
              </a:rPr>
              <a:t>Frozen Return of Sample to Earth (FROSTE)</a:t>
            </a:r>
          </a:p>
          <a:p>
            <a:pPr lvl="1"/>
            <a:r>
              <a:rPr lang="en-US" dirty="0"/>
              <a:t>Targeting cryogenic Sample Return from the Permanently Shadowed Regions (PSRs) at the lunar south pole</a:t>
            </a:r>
          </a:p>
          <a:p>
            <a:pPr lvl="2"/>
            <a:r>
              <a:rPr lang="en-US" dirty="0"/>
              <a:t>Temperatures in PSRs are below 100K</a:t>
            </a:r>
          </a:p>
          <a:p>
            <a:pPr lvl="2"/>
            <a:r>
              <a:rPr lang="en-US" dirty="0"/>
              <a:t>FROSTE will maintain 100K temperature from sample collection to splashdown on Earth to preserve trapped volatiles in the sample</a:t>
            </a:r>
          </a:p>
          <a:p>
            <a:pPr lvl="1"/>
            <a:r>
              <a:rPr lang="en-US" dirty="0"/>
              <a:t>Goal is to bring back 50kg of samples </a:t>
            </a:r>
          </a:p>
          <a:p>
            <a:pPr lvl="1"/>
            <a:r>
              <a:rPr lang="en-US" dirty="0"/>
              <a:t>Return vessel has been designated as the Secondary Sealed Container (SSC) </a:t>
            </a:r>
          </a:p>
          <a:p>
            <a:endParaRPr lang="en-US" sz="2400" dirty="0"/>
          </a:p>
          <a:p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F76421-6489-EB2F-4D41-F4FEE68371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535746"/>
            <a:ext cx="2844800" cy="365125"/>
          </a:xfrm>
        </p:spPr>
        <p:txBody>
          <a:bodyPr/>
          <a:lstStyle/>
          <a:p>
            <a:fld id="{9B934E34-4CD2-4839-B5CD-A7269C269A8B}" type="slidenum">
              <a:rPr lang="en-US" sz="1600" smtClean="0"/>
              <a:t>3</a:t>
            </a:fld>
            <a:endParaRPr lang="en-US" sz="16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C46CF6D-7332-54F2-CF17-1CF5A3FFE00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283669" y="1397550"/>
            <a:ext cx="4528288" cy="487597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F5F0EBC-9F13-D932-A180-0BBEFF15A0FA}"/>
              </a:ext>
            </a:extLst>
          </p:cNvPr>
          <p:cNvSpPr txBox="1"/>
          <p:nvPr/>
        </p:nvSpPr>
        <p:spPr>
          <a:xfrm>
            <a:off x="8137219" y="1059849"/>
            <a:ext cx="2714893" cy="30777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pPr algn="ctr"/>
            <a:r>
              <a:rPr lang="en-US" sz="1400" b="1" dirty="0"/>
              <a:t>Preliminary SSC Design Concept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874E5D4-59ED-88B6-E979-B031C2A62C5F}"/>
              </a:ext>
            </a:extLst>
          </p:cNvPr>
          <p:cNvSpPr txBox="1"/>
          <p:nvPr/>
        </p:nvSpPr>
        <p:spPr>
          <a:xfrm>
            <a:off x="642105" y="5500471"/>
            <a:ext cx="6273208" cy="4961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</a:rPr>
              <a:t>“THE COOLEST PROJECT AT NASA”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D751CDE-8A5A-EAFC-724F-67C8EDF73C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7711" y="4401435"/>
            <a:ext cx="1659413" cy="2134311"/>
          </a:xfrm>
          <a:prstGeom prst="rect">
            <a:avLst/>
          </a:prstGeom>
        </p:spPr>
      </p:pic>
      <p:pic>
        <p:nvPicPr>
          <p:cNvPr id="8" name="Picture 7" descr="Symbols of NASA - NASA">
            <a:extLst>
              <a:ext uri="{FF2B5EF4-FFF2-40B4-BE49-F238E27FC236}">
                <a16:creationId xmlns:a16="http://schemas.microsoft.com/office/drawing/2014/main" id="{5B010435-A203-221E-A4AF-F44F1F479D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4972" y="1447192"/>
            <a:ext cx="1476985" cy="1183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622446-87CB-E116-4C04-A5DB8740FC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34DA77C-B2A6-B5D6-3DDF-06C625DFE5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35540" y="6551867"/>
            <a:ext cx="653143" cy="365125"/>
          </a:xfrm>
        </p:spPr>
        <p:txBody>
          <a:bodyPr/>
          <a:lstStyle/>
          <a:p>
            <a:fld id="{1211B64F-D594-465E-9BC7-2FD0E24D7EAF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95AD4D44-42F6-1750-48AF-0A1641FA67C3}"/>
              </a:ext>
            </a:extLst>
          </p:cNvPr>
          <p:cNvSpPr txBox="1">
            <a:spLocks/>
          </p:cNvSpPr>
          <p:nvPr/>
        </p:nvSpPr>
        <p:spPr>
          <a:xfrm>
            <a:off x="182880" y="336736"/>
            <a:ext cx="11826240" cy="54864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  <a:effectLst>
            <a:outerShdw dist="63500" dir="8100000" algn="tr" rotWithShape="0">
              <a:schemeClr val="accent1">
                <a:lumMod val="50000"/>
              </a:schemeClr>
            </a:outerShdw>
          </a:effectLst>
        </p:spPr>
        <p:txBody>
          <a:bodyPr vert="horz" lIns="91440" tIns="0" rIns="91440" bIns="0" rtlCol="0" anchor="ctr">
            <a:noAutofit/>
          </a:bodyPr>
          <a:lstStyle>
            <a:defPPr>
              <a:defRPr lang="en-US"/>
            </a:defPPr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3600" cap="small" baseline="0">
                <a:solidFill>
                  <a:schemeClr val="bg1"/>
                </a:solidFill>
                <a:ea typeface="+mj-ea"/>
                <a:cs typeface="+mj-cs"/>
              </a:defRPr>
            </a:lvl1pPr>
          </a:lstStyle>
          <a:p>
            <a:r>
              <a:rPr lang="en-US" dirty="0"/>
              <a:t>Quadrus Corporation’s Role in FROSTE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0F09E6B-F623-6802-19CC-94DE82A0686E}"/>
              </a:ext>
            </a:extLst>
          </p:cNvPr>
          <p:cNvSpPr txBox="1"/>
          <p:nvPr/>
        </p:nvSpPr>
        <p:spPr>
          <a:xfrm>
            <a:off x="364971" y="1373165"/>
            <a:ext cx="5957689" cy="46012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700" b="1" dirty="0">
                <a:solidFill>
                  <a:schemeClr val="accent1">
                    <a:lumMod val="75000"/>
                  </a:schemeClr>
                </a:solidFill>
              </a:rPr>
              <a:t>Quadrus Corporation’s Role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ea typeface="+mn-lt"/>
                <a:cs typeface="+mn-lt"/>
              </a:rPr>
              <a:t>Design and build a proof-of-concept subscale Secondary Sealed Container (SSC)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ea typeface="+mn-lt"/>
                <a:cs typeface="+mn-lt"/>
              </a:rPr>
              <a:t>Demonstrate the overall capabilities of Additive</a:t>
            </a:r>
            <a:r>
              <a:rPr lang="en-US" sz="2400" dirty="0"/>
              <a:t> Manufacturing in for the FROSTE program </a:t>
            </a:r>
            <a:r>
              <a:rPr lang="en-US" sz="2000" dirty="0"/>
              <a:t> </a:t>
            </a:r>
            <a:endParaRPr lang="en-US" sz="2000" dirty="0">
              <a:ea typeface="Calibri"/>
              <a:cs typeface="Calibri"/>
            </a:endParaRPr>
          </a:p>
          <a:p>
            <a:endParaRPr lang="en-US" sz="1000" u="sng" dirty="0"/>
          </a:p>
          <a:p>
            <a:r>
              <a:rPr lang="en-US" sz="2700" b="1" dirty="0">
                <a:solidFill>
                  <a:schemeClr val="accent1">
                    <a:lumMod val="75000"/>
                  </a:schemeClr>
                </a:solidFill>
              </a:rPr>
              <a:t>Laser Powder Bed Fusion</a:t>
            </a:r>
          </a:p>
          <a:p>
            <a:r>
              <a:rPr lang="en-US" sz="2400" dirty="0"/>
              <a:t>Colibrium Additive M2 Series 4 Plus </a:t>
            </a:r>
          </a:p>
          <a:p>
            <a:endParaRPr lang="en-US" sz="1000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2700" b="1" dirty="0">
                <a:solidFill>
                  <a:schemeClr val="accent1">
                    <a:lumMod val="75000"/>
                  </a:schemeClr>
                </a:solidFill>
              </a:rPr>
              <a:t>Design Requirements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ea typeface="Calibri"/>
                <a:cs typeface="Calibri"/>
              </a:rPr>
              <a:t>Temperatures down to 80K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ea typeface="Calibri"/>
                <a:cs typeface="Calibri"/>
              </a:rPr>
              <a:t>Vacuum to 10</a:t>
            </a:r>
            <a:r>
              <a:rPr lang="en-US" sz="2400" baseline="30000" dirty="0">
                <a:ea typeface="Calibri"/>
                <a:cs typeface="Calibri"/>
              </a:rPr>
              <a:t>-7 </a:t>
            </a:r>
            <a:r>
              <a:rPr lang="en-US" sz="2400" dirty="0">
                <a:ea typeface="Calibri"/>
                <a:cs typeface="Calibri"/>
              </a:rPr>
              <a:t> Torr</a:t>
            </a:r>
            <a:endParaRPr lang="en-US" sz="2400" dirty="0"/>
          </a:p>
        </p:txBody>
      </p:sp>
      <p:pic>
        <p:nvPicPr>
          <p:cNvPr id="8" name="Picture 7" descr="A metal container with a red circle&#10;&#10;AI-generated content may be incorrect.">
            <a:extLst>
              <a:ext uri="{FF2B5EF4-FFF2-40B4-BE49-F238E27FC236}">
                <a16:creationId xmlns:a16="http://schemas.microsoft.com/office/drawing/2014/main" id="{E5AD5B70-A7AB-8828-5FE6-B01FFFC8A4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2660" y="1373165"/>
            <a:ext cx="5623453" cy="4729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6143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3C9633-4F11-0140-9181-814093DF2C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ECF4A53-7FFF-5D0F-6465-921257256E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55204" y="6561699"/>
            <a:ext cx="653143" cy="365125"/>
          </a:xfrm>
        </p:spPr>
        <p:txBody>
          <a:bodyPr/>
          <a:lstStyle/>
          <a:p>
            <a:fld id="{1211B64F-D594-465E-9BC7-2FD0E24D7EAF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A3E004C8-3D43-7FC5-18F0-C31D39FB5018}"/>
              </a:ext>
            </a:extLst>
          </p:cNvPr>
          <p:cNvSpPr txBox="1">
            <a:spLocks/>
          </p:cNvSpPr>
          <p:nvPr/>
        </p:nvSpPr>
        <p:spPr>
          <a:xfrm>
            <a:off x="182880" y="214604"/>
            <a:ext cx="11826240" cy="478602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  <a:effectLst>
            <a:outerShdw dist="63500" dir="8100000" algn="tr" rotWithShape="0">
              <a:schemeClr val="accent1">
                <a:lumMod val="50000"/>
              </a:schemeClr>
            </a:outerShdw>
          </a:effectLst>
        </p:spPr>
        <p:txBody>
          <a:bodyPr vert="horz" lIns="91440" tIns="0" rIns="91440" bIns="0" rtlCol="0" anchor="ctr">
            <a:noAutofit/>
          </a:bodyPr>
          <a:lstStyle>
            <a:defPPr>
              <a:defRPr lang="en-US"/>
            </a:defPPr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3600" cap="small" baseline="0">
                <a:solidFill>
                  <a:schemeClr val="bg1"/>
                </a:solidFill>
                <a:ea typeface="+mj-ea"/>
                <a:cs typeface="+mj-cs"/>
              </a:defRPr>
            </a:lvl1pPr>
          </a:lstStyle>
          <a:p>
            <a:r>
              <a:rPr lang="en-US" dirty="0"/>
              <a:t>Manufacturing Considerations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BB57697-B68E-D82A-44E7-82F4B81BEC28}"/>
              </a:ext>
            </a:extLst>
          </p:cNvPr>
          <p:cNvSpPr txBox="1"/>
          <p:nvPr/>
        </p:nvSpPr>
        <p:spPr>
          <a:xfrm>
            <a:off x="2665265" y="987104"/>
            <a:ext cx="6378387" cy="33855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algn="ctr">
              <a:defRPr sz="1600">
                <a:solidFill>
                  <a:schemeClr val="dk1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en-US" dirty="0"/>
              <a:t>Colibrium Additive M2 Series 4 Build Volume: 250mm x 250mm x 378mm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996BE9A-79AA-924B-C096-82E6417C49A2}"/>
              </a:ext>
            </a:extLst>
          </p:cNvPr>
          <p:cNvGrpSpPr/>
          <p:nvPr/>
        </p:nvGrpSpPr>
        <p:grpSpPr>
          <a:xfrm>
            <a:off x="1276707" y="1444206"/>
            <a:ext cx="9638587" cy="5111424"/>
            <a:chOff x="1356704" y="1444206"/>
            <a:chExt cx="9638587" cy="5111424"/>
          </a:xfrm>
        </p:grpSpPr>
        <p:pic>
          <p:nvPicPr>
            <p:cNvPr id="5" name="Picture 4" descr="A circular object with holes&#10;&#10;AI-generated content may be incorrect.">
              <a:extLst>
                <a:ext uri="{FF2B5EF4-FFF2-40B4-BE49-F238E27FC236}">
                  <a16:creationId xmlns:a16="http://schemas.microsoft.com/office/drawing/2014/main" id="{BE43A879-D012-8E10-A600-5899469028C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356704" y="1675561"/>
              <a:ext cx="3805148" cy="3735963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2FA40EA-C77A-4257-5E41-7392BD196328}"/>
                </a:ext>
              </a:extLst>
            </p:cNvPr>
            <p:cNvSpPr txBox="1"/>
            <p:nvPr/>
          </p:nvSpPr>
          <p:spPr>
            <a:xfrm>
              <a:off x="1996205" y="5411524"/>
              <a:ext cx="2526146" cy="584775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en-US" sz="1600" dirty="0"/>
                <a:t>Build Plate Footprint</a:t>
              </a:r>
            </a:p>
            <a:p>
              <a:pPr algn="ctr"/>
              <a:r>
                <a:rPr lang="en-US" sz="1600" dirty="0"/>
                <a:t>250mm x 250mm outline</a:t>
              </a:r>
            </a:p>
          </p:txBody>
        </p:sp>
        <p:cxnSp>
          <p:nvCxnSpPr>
            <p:cNvPr id="4" name="Straight Arrow Connector 3">
              <a:extLst>
                <a:ext uri="{FF2B5EF4-FFF2-40B4-BE49-F238E27FC236}">
                  <a16:creationId xmlns:a16="http://schemas.microsoft.com/office/drawing/2014/main" id="{F4D228FA-61B5-7CD1-6844-EB4BD4BF862B}"/>
                </a:ext>
              </a:extLst>
            </p:cNvPr>
            <p:cNvCxnSpPr/>
            <p:nvPr/>
          </p:nvCxnSpPr>
          <p:spPr>
            <a:xfrm>
              <a:off x="5934456" y="5870895"/>
              <a:ext cx="786384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8E5709DB-92E0-E4CF-FC9B-FD4AC12BB83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5575200" y="1444206"/>
              <a:ext cx="5420091" cy="4876864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1BF41C8-21E3-1FE4-A816-577B98FC9830}"/>
                </a:ext>
              </a:extLst>
            </p:cNvPr>
            <p:cNvSpPr txBox="1"/>
            <p:nvPr/>
          </p:nvSpPr>
          <p:spPr>
            <a:xfrm>
              <a:off x="7052300" y="6217076"/>
              <a:ext cx="1786900" cy="338554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en-US" sz="1600" dirty="0"/>
                <a:t>2-inch Build Plate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893304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BC59BB-13EE-F9F9-8139-881E4C86F8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drawing of a machine&#10;&#10;AI-generated content may be incorrect.">
            <a:extLst>
              <a:ext uri="{FF2B5EF4-FFF2-40B4-BE49-F238E27FC236}">
                <a16:creationId xmlns:a16="http://schemas.microsoft.com/office/drawing/2014/main" id="{05733D3F-9AEB-E895-E172-A270CE85F0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2738" y="1023589"/>
            <a:ext cx="5191369" cy="553329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15B2CB0-1E10-59A4-39CD-B726184F9FF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603644" y="895266"/>
            <a:ext cx="2049118" cy="1145309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916D933-00A5-8007-1DEF-946423F509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55199" y="6561699"/>
            <a:ext cx="653143" cy="365125"/>
          </a:xfrm>
        </p:spPr>
        <p:txBody>
          <a:bodyPr/>
          <a:lstStyle/>
          <a:p>
            <a:fld id="{1211B64F-D594-465E-9BC7-2FD0E24D7EAF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248B2A19-08E6-644E-89A1-B97668149255}"/>
              </a:ext>
            </a:extLst>
          </p:cNvPr>
          <p:cNvSpPr txBox="1">
            <a:spLocks/>
          </p:cNvSpPr>
          <p:nvPr/>
        </p:nvSpPr>
        <p:spPr>
          <a:xfrm>
            <a:off x="182880" y="256421"/>
            <a:ext cx="11826240" cy="54864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  <a:effectLst>
            <a:outerShdw dist="63500" dir="8100000" algn="tr" rotWithShape="0">
              <a:schemeClr val="accent1">
                <a:lumMod val="50000"/>
              </a:schemeClr>
            </a:outerShdw>
          </a:effectLst>
        </p:spPr>
        <p:txBody>
          <a:bodyPr vert="horz" lIns="91440" tIns="0" rIns="91440" bIns="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small" baseline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sz="3600" dirty="0"/>
              <a:t>Secondary Sealed Container Terms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170FED4-09E9-2C58-8426-F088041AD1CE}"/>
              </a:ext>
            </a:extLst>
          </p:cNvPr>
          <p:cNvSpPr txBox="1"/>
          <p:nvPr/>
        </p:nvSpPr>
        <p:spPr>
          <a:xfrm>
            <a:off x="420702" y="1197326"/>
            <a:ext cx="1976023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Primary Container Assemblies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8248EE21-AE7A-2F4E-2550-DD36010EA931}"/>
              </a:ext>
            </a:extLst>
          </p:cNvPr>
          <p:cNvCxnSpPr>
            <a:cxnSpLocks/>
            <a:stCxn id="5" idx="3"/>
          </p:cNvCxnSpPr>
          <p:nvPr/>
        </p:nvCxnSpPr>
        <p:spPr>
          <a:xfrm>
            <a:off x="5167928" y="3063565"/>
            <a:ext cx="2631904" cy="383369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4F46998-498E-ACF9-E344-66E9C4FDD064}"/>
              </a:ext>
            </a:extLst>
          </p:cNvPr>
          <p:cNvCxnSpPr>
            <a:cxnSpLocks/>
            <a:stCxn id="12" idx="3"/>
          </p:cNvCxnSpPr>
          <p:nvPr/>
        </p:nvCxnSpPr>
        <p:spPr>
          <a:xfrm>
            <a:off x="4652762" y="1467921"/>
            <a:ext cx="3675161" cy="1678402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7E0A2D49-D85F-C27C-20E3-AB9F972F977A}"/>
              </a:ext>
            </a:extLst>
          </p:cNvPr>
          <p:cNvSpPr txBox="1"/>
          <p:nvPr/>
        </p:nvSpPr>
        <p:spPr>
          <a:xfrm>
            <a:off x="638196" y="2466795"/>
            <a:ext cx="1200293" cy="132343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Phase Change Material Tank Assembly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78E9723-B646-3006-68E9-CDC0B6AB114A}"/>
              </a:ext>
            </a:extLst>
          </p:cNvPr>
          <p:cNvSpPr txBox="1"/>
          <p:nvPr/>
        </p:nvSpPr>
        <p:spPr>
          <a:xfrm>
            <a:off x="411802" y="5161757"/>
            <a:ext cx="1575281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Outer Container Assembly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9BF608AE-710F-A776-B2FA-F232787106C8}"/>
              </a:ext>
            </a:extLst>
          </p:cNvPr>
          <p:cNvCxnSpPr>
            <a:cxnSpLocks/>
            <a:stCxn id="7" idx="3"/>
          </p:cNvCxnSpPr>
          <p:nvPr/>
        </p:nvCxnSpPr>
        <p:spPr>
          <a:xfrm>
            <a:off x="5375974" y="5426152"/>
            <a:ext cx="1865335" cy="27993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57B59321-BD46-BC8D-D664-47434876AA2E}"/>
              </a:ext>
            </a:extLst>
          </p:cNvPr>
          <p:cNvSpPr txBox="1"/>
          <p:nvPr/>
        </p:nvSpPr>
        <p:spPr>
          <a:xfrm>
            <a:off x="9613503" y="6256433"/>
            <a:ext cx="1575281" cy="246221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600"/>
              <a:t>*MLI not shown</a:t>
            </a:r>
          </a:p>
        </p:txBody>
      </p:sp>
      <p:pic>
        <p:nvPicPr>
          <p:cNvPr id="7" name="Picture 6" descr="A grey container with a round lid&#10;&#10;AI-generated content may be incorrect.">
            <a:extLst>
              <a:ext uri="{FF2B5EF4-FFF2-40B4-BE49-F238E27FC236}">
                <a16:creationId xmlns:a16="http://schemas.microsoft.com/office/drawing/2014/main" id="{74159AA6-EEDC-9800-8221-AD755E8B8EB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54856" y="4086556"/>
            <a:ext cx="3321118" cy="267919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2DF4333-6F5F-73DB-01BD-7C7C0CB6A2A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62901" y="2080585"/>
            <a:ext cx="2905027" cy="1965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2827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E4CFA8-8C00-D6EC-A80A-8A80AE75C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364" y="385572"/>
            <a:ext cx="11826240" cy="548640"/>
          </a:xfr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  <a:effectLst>
            <a:outerShdw dist="63500" dir="8100000" algn="tr" rotWithShape="0">
              <a:schemeClr val="accent1">
                <a:lumMod val="50000"/>
              </a:schemeClr>
            </a:outerShdw>
          </a:effectLst>
        </p:spPr>
        <p:txBody>
          <a:bodyPr vert="horz" lIns="91440" tIns="0" rIns="91440" bIns="0" rtlCol="0" anchor="ctr">
            <a:noAutofit/>
          </a:bodyPr>
          <a:lstStyle/>
          <a:p>
            <a:r>
              <a:rPr lang="en-US" sz="3600" cap="small" dirty="0"/>
              <a:t>Secondary Sealed Container Overview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6D11BA7-F8CB-1ED4-529B-B929DDD307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56843" y="6557325"/>
            <a:ext cx="2844800" cy="365125"/>
          </a:xfrm>
        </p:spPr>
        <p:txBody>
          <a:bodyPr/>
          <a:lstStyle/>
          <a:p>
            <a:fld id="{1211B64F-D594-465E-9BC7-2FD0E24D7EAF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5BB43F4-FE8F-E72F-46D4-A289515832C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5807" y="3412122"/>
            <a:ext cx="6980451" cy="318878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11882048-0051-FE69-6192-5BB0D5E25E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358" y="1392237"/>
            <a:ext cx="6013116" cy="1727841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F8EFD02A-7FFF-EA1E-98F1-2B097E01D3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2219" y="1534047"/>
            <a:ext cx="4983974" cy="4741247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4E0453E7-4002-9E1F-DB5A-0101EE4CEF51}"/>
              </a:ext>
            </a:extLst>
          </p:cNvPr>
          <p:cNvSpPr txBox="1"/>
          <p:nvPr/>
        </p:nvSpPr>
        <p:spPr>
          <a:xfrm>
            <a:off x="8324644" y="1230441"/>
            <a:ext cx="2619123" cy="2769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200" b="1"/>
            </a:lvl1pPr>
          </a:lstStyle>
          <a:p>
            <a:r>
              <a:rPr lang="en-US" dirty="0"/>
              <a:t>Outer Container Assembly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8C1F379-542B-848C-31AE-0A299618CF3E}"/>
              </a:ext>
            </a:extLst>
          </p:cNvPr>
          <p:cNvSpPr txBox="1"/>
          <p:nvPr/>
        </p:nvSpPr>
        <p:spPr>
          <a:xfrm>
            <a:off x="2449266" y="1088789"/>
            <a:ext cx="1979300" cy="2769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Primary Container Assembly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79C89A9-3096-2C7E-92A3-22E80F951196}"/>
              </a:ext>
            </a:extLst>
          </p:cNvPr>
          <p:cNvSpPr txBox="1"/>
          <p:nvPr/>
        </p:nvSpPr>
        <p:spPr>
          <a:xfrm>
            <a:off x="2278937" y="3120078"/>
            <a:ext cx="1979300" cy="2769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PCM Tank Assembly</a:t>
            </a:r>
          </a:p>
        </p:txBody>
      </p:sp>
    </p:spTree>
    <p:extLst>
      <p:ext uri="{BB962C8B-B14F-4D97-AF65-F5344CB8AC3E}">
        <p14:creationId xmlns:p14="http://schemas.microsoft.com/office/powerpoint/2010/main" val="26805909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B25FB6-40B7-4930-FF47-5E24422AB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893321-FA7F-ECDB-42B2-A8E274890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364" y="385571"/>
            <a:ext cx="11826240" cy="548640"/>
          </a:xfrm>
        </p:spPr>
        <p:txBody>
          <a:bodyPr/>
          <a:lstStyle/>
          <a:p>
            <a:r>
              <a:rPr lang="en-US" sz="3600" dirty="0"/>
              <a:t>SSC Assembly Details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F2F043-91F2-B801-52CF-B462125CF2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56843" y="6557325"/>
            <a:ext cx="2844800" cy="365125"/>
          </a:xfrm>
        </p:spPr>
        <p:txBody>
          <a:bodyPr/>
          <a:lstStyle/>
          <a:p>
            <a:fld id="{1211B64F-D594-465E-9BC7-2FD0E24D7EAF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4" name="Picture 3" descr="A drawing of a machine&#10;&#10;AI-generated content may be incorrect.">
            <a:extLst>
              <a:ext uri="{FF2B5EF4-FFF2-40B4-BE49-F238E27FC236}">
                <a16:creationId xmlns:a16="http://schemas.microsoft.com/office/drawing/2014/main" id="{98D2B946-89E9-2F00-E83C-03BAF435DBD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192832" y="1143309"/>
            <a:ext cx="4779967" cy="538621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7911283-9DDC-8712-B3E3-46FEAAF747A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93064" y="1143309"/>
            <a:ext cx="5306105" cy="538452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BD2A87E-4BD9-73C3-7A4E-7ECA91E95270}"/>
              </a:ext>
            </a:extLst>
          </p:cNvPr>
          <p:cNvSpPr txBox="1"/>
          <p:nvPr/>
        </p:nvSpPr>
        <p:spPr>
          <a:xfrm>
            <a:off x="251979" y="1256553"/>
            <a:ext cx="1692324" cy="132343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600" dirty="0"/>
              <a:t>PCM Tank Assembly rotates into position, and lock pins are inserted</a:t>
            </a:r>
          </a:p>
        </p:txBody>
      </p:sp>
    </p:spTree>
    <p:extLst>
      <p:ext uri="{BB962C8B-B14F-4D97-AF65-F5344CB8AC3E}">
        <p14:creationId xmlns:p14="http://schemas.microsoft.com/office/powerpoint/2010/main" val="19000097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1FA178-E955-4CE0-1B06-3DAC39489B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364" y="385571"/>
            <a:ext cx="11826240" cy="548640"/>
          </a:xfr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  <a:effectLst>
            <a:outerShdw dist="63500" dir="8100000" algn="tr" rotWithShape="0">
              <a:schemeClr val="accent1">
                <a:lumMod val="50000"/>
              </a:schemeClr>
            </a:outerShdw>
          </a:effectLst>
        </p:spPr>
        <p:txBody>
          <a:bodyPr vert="horz" lIns="91440" tIns="45720" rIns="91440" bIns="45720" rtlCol="0" anchor="ctr">
            <a:spAutoFit/>
          </a:bodyPr>
          <a:lstStyle/>
          <a:p>
            <a:r>
              <a:rPr lang="en-US" sz="3600" dirty="0"/>
              <a:t>SSC Thermal Disconnect Method from Cryocoolers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115794A-57DB-46A7-3826-5A1D509935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47011" y="6557325"/>
            <a:ext cx="2844800" cy="365125"/>
          </a:xfrm>
        </p:spPr>
        <p:txBody>
          <a:bodyPr/>
          <a:lstStyle/>
          <a:p>
            <a:fld id="{1211B64F-D594-465E-9BC7-2FD0E24D7EAF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EEF1A07-844E-F285-92A6-2CBB1FA58C8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62002" y="1468304"/>
            <a:ext cx="5459506" cy="47828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06CBE23-D4CA-4F00-ED97-1606E11ADD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1508" y="1315823"/>
            <a:ext cx="5331713" cy="4973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790651"/>
      </p:ext>
    </p:extLst>
  </p:cSld>
  <p:clrMapOvr>
    <a:masterClrMapping/>
  </p:clrMapOvr>
</p:sld>
</file>

<file path=ppt/theme/theme1.xml><?xml version="1.0" encoding="utf-8"?>
<a:theme xmlns:a="http://schemas.openxmlformats.org/drawingml/2006/main" name="2020 Quadrus AMD Powerpoint Templat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0 Quadrus AMD Powerpoint Template" id="{45606425-BF0D-4566-9DEC-39E572EF5C4A}" vid="{5CAABAEF-5C47-406C-9728-D5562390CF0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137042</TotalTime>
  <Words>983</Words>
  <Application>Microsoft Office PowerPoint</Application>
  <PresentationFormat>Widescreen</PresentationFormat>
  <Paragraphs>237</Paragraphs>
  <Slides>27</Slides>
  <Notes>4</Notes>
  <HiddenSlides>0</HiddenSlides>
  <MMClips>2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Aptos Narrow</vt:lpstr>
      <vt:lpstr>Arial</vt:lpstr>
      <vt:lpstr>Calibri</vt:lpstr>
      <vt:lpstr>2020 Quadrus AMD Powerpoint Template</vt:lpstr>
      <vt:lpstr>PowerPoint Presentation</vt:lpstr>
      <vt:lpstr>Overview of FROSTE Work </vt:lpstr>
      <vt:lpstr>FROSTE Program Overview</vt:lpstr>
      <vt:lpstr>PowerPoint Presentation</vt:lpstr>
      <vt:lpstr>PowerPoint Presentation</vt:lpstr>
      <vt:lpstr>PowerPoint Presentation</vt:lpstr>
      <vt:lpstr>Secondary Sealed Container Overview</vt:lpstr>
      <vt:lpstr>SSC Assembly Details</vt:lpstr>
      <vt:lpstr>SSC Thermal Disconnect Method from Cryocoolers </vt:lpstr>
      <vt:lpstr>Phase Change Material Tank Design Features</vt:lpstr>
      <vt:lpstr>Scalmalloy</vt:lpstr>
      <vt:lpstr>Phase Change Material Tank</vt:lpstr>
      <vt:lpstr>PCM Tank Manufacturing Challenges</vt:lpstr>
      <vt:lpstr>PCM Tank Lattice</vt:lpstr>
      <vt:lpstr>LPB-F Build Setup</vt:lpstr>
      <vt:lpstr>Lattice File Estimation</vt:lpstr>
      <vt:lpstr>Updated PCM Tank </vt:lpstr>
      <vt:lpstr>PCM Tank Build Video</vt:lpstr>
      <vt:lpstr>PCM Tank Pictures</vt:lpstr>
      <vt:lpstr>Powder Removal</vt:lpstr>
      <vt:lpstr>Subscale Secondary Seal Container</vt:lpstr>
      <vt:lpstr>PowerPoint Presentation</vt:lpstr>
      <vt:lpstr>Conclusions—Future Work</vt:lpstr>
      <vt:lpstr>Acknowledgements</vt:lpstr>
      <vt:lpstr>Questions?</vt:lpstr>
      <vt:lpstr>Additional Slides</vt:lpstr>
      <vt:lpstr>Scalmalloy Skin and Core Scan Strategy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Melissa Forton;randerson@quadruscorp.com</dc:creator>
  <cp:lastModifiedBy>Sanford, Joe A. (MSFC-HP30)</cp:lastModifiedBy>
  <cp:revision>566</cp:revision>
  <cp:lastPrinted>2021-05-12T12:18:46Z</cp:lastPrinted>
  <dcterms:created xsi:type="dcterms:W3CDTF">2020-06-09T20:14:21Z</dcterms:created>
  <dcterms:modified xsi:type="dcterms:W3CDTF">2026-05-19T20:37:17Z</dcterms:modified>
</cp:coreProperties>
</file>