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9" r:id="rId3"/>
    <p:sldId id="284" r:id="rId4"/>
    <p:sldId id="271" r:id="rId5"/>
    <p:sldId id="260" r:id="rId6"/>
    <p:sldId id="268" r:id="rId7"/>
    <p:sldId id="258" r:id="rId8"/>
    <p:sldId id="265" r:id="rId9"/>
    <p:sldId id="266" r:id="rId10"/>
    <p:sldId id="263" r:id="rId11"/>
    <p:sldId id="273" r:id="rId12"/>
    <p:sldId id="275" r:id="rId13"/>
    <p:sldId id="274" r:id="rId14"/>
    <p:sldId id="276" r:id="rId15"/>
    <p:sldId id="261" r:id="rId16"/>
    <p:sldId id="272" r:id="rId17"/>
    <p:sldId id="282" r:id="rId18"/>
    <p:sldId id="280" r:id="rId19"/>
    <p:sldId id="281" r:id="rId20"/>
    <p:sldId id="283" r:id="rId21"/>
    <p:sldId id="259" r:id="rId22"/>
    <p:sldId id="26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1E1"/>
    <a:srgbClr val="FFCCCC"/>
    <a:srgbClr val="FFF3F3"/>
    <a:srgbClr val="F8A01C"/>
    <a:srgbClr val="DBEA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7ACBAE-0F3D-4626-BAF3-42EE374DDD68}" v="1213" dt="2026-05-21T20:27:44.453"/>
    <p1510:client id="{E7734F34-89F8-6AAD-5B2F-FCFA9779A4A3}" v="2" dt="2026-05-22T20:55:52.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337FF3-B396-4AA1-97F4-1F8274AC27CC}"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21C709-68B5-420B-AFA0-430FF4DEAD9D}" type="slidenum">
              <a:rPr lang="en-US" smtClean="0"/>
              <a:t>‹#›</a:t>
            </a:fld>
            <a:endParaRPr lang="en-US"/>
          </a:p>
        </p:txBody>
      </p:sp>
    </p:spTree>
    <p:extLst>
      <p:ext uri="{BB962C8B-B14F-4D97-AF65-F5344CB8AC3E}">
        <p14:creationId xmlns:p14="http://schemas.microsoft.com/office/powerpoint/2010/main" val="3114703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21C709-68B5-420B-AFA0-430FF4DEAD9D}" type="slidenum">
              <a:rPr lang="en-US" smtClean="0"/>
              <a:t>5</a:t>
            </a:fld>
            <a:endParaRPr lang="en-US"/>
          </a:p>
        </p:txBody>
      </p:sp>
    </p:spTree>
    <p:extLst>
      <p:ext uri="{BB962C8B-B14F-4D97-AF65-F5344CB8AC3E}">
        <p14:creationId xmlns:p14="http://schemas.microsoft.com/office/powerpoint/2010/main" val="3811841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0" i="0" kern="1200">
                <a:solidFill>
                  <a:schemeClr val="tx1"/>
                </a:solidFill>
                <a:effectLst/>
                <a:latin typeface="+mn-lt"/>
                <a:ea typeface="+mn-ea"/>
                <a:cs typeface="+mn-cs"/>
              </a:rPr>
              <a:t>EDS (Energy Dispersive X-ray Spectroscopy) is a characterization technique that identifies the elemental composition of a sample by bombarding it with a high-energy electron beam. This process causes the sample to emit characteristic X-rays, which are then detected. Their energy is measured to determine the elements present. The technique can provide qualitative and quantitative analysis of elements, as well as elemental mapping to show their distribution within a sample. </a:t>
            </a:r>
          </a:p>
          <a:p>
            <a:endParaRPr lang="en-US" sz="1400" b="0" i="0" kern="1200">
              <a:solidFill>
                <a:schemeClr val="tx1"/>
              </a:solidFill>
              <a:effectLst/>
              <a:latin typeface="+mn-lt"/>
              <a:ea typeface="+mn-ea"/>
              <a:cs typeface="+mn-cs"/>
            </a:endParaRPr>
          </a:p>
          <a:p>
            <a:r>
              <a:rPr lang="en-US" sz="1400" b="1" i="0" u="sng" kern="1200">
                <a:solidFill>
                  <a:schemeClr val="tx1"/>
                </a:solidFill>
                <a:effectLst/>
                <a:latin typeface="+mn-lt"/>
                <a:ea typeface="+mn-ea"/>
                <a:cs typeface="+mn-cs"/>
              </a:rPr>
              <a:t>How the technique works</a:t>
            </a:r>
          </a:p>
          <a:p>
            <a:r>
              <a:rPr lang="en-US" sz="1400" b="1" i="0" kern="1200">
                <a:solidFill>
                  <a:schemeClr val="tx1"/>
                </a:solidFill>
                <a:effectLst/>
                <a:latin typeface="+mn-lt"/>
                <a:ea typeface="+mn-ea"/>
                <a:cs typeface="+mn-cs"/>
              </a:rPr>
              <a:t>Electron beam bombardment:</a:t>
            </a:r>
            <a:r>
              <a:rPr lang="en-US" sz="1400" b="0" i="0" kern="1200">
                <a:solidFill>
                  <a:schemeClr val="tx1"/>
                </a:solidFill>
                <a:effectLst/>
                <a:latin typeface="+mn-lt"/>
                <a:ea typeface="+mn-ea"/>
                <a:cs typeface="+mn-cs"/>
              </a:rPr>
              <a:t> An electron beam from a scanning electron microscope (SEM) hits the sample's surface.</a:t>
            </a:r>
          </a:p>
          <a:p>
            <a:r>
              <a:rPr lang="en-US" sz="1400" b="1" i="0" kern="1200">
                <a:solidFill>
                  <a:schemeClr val="tx1"/>
                </a:solidFill>
                <a:effectLst/>
                <a:latin typeface="+mn-lt"/>
                <a:ea typeface="+mn-ea"/>
                <a:cs typeface="+mn-cs"/>
              </a:rPr>
              <a:t>Electron ejection:</a:t>
            </a:r>
            <a:r>
              <a:rPr lang="en-US" sz="1400" b="0" i="0" kern="1200">
                <a:solidFill>
                  <a:schemeClr val="tx1"/>
                </a:solidFill>
                <a:effectLst/>
                <a:latin typeface="+mn-lt"/>
                <a:ea typeface="+mn-ea"/>
                <a:cs typeface="+mn-cs"/>
              </a:rPr>
              <a:t> The incident electrons knock out inner-shell electrons from the sample's atoms.</a:t>
            </a:r>
          </a:p>
          <a:p>
            <a:r>
              <a:rPr lang="en-US" sz="1400" b="1" i="0" kern="1200">
                <a:solidFill>
                  <a:schemeClr val="tx1"/>
                </a:solidFill>
                <a:effectLst/>
                <a:latin typeface="+mn-lt"/>
                <a:ea typeface="+mn-ea"/>
                <a:cs typeface="+mn-cs"/>
              </a:rPr>
              <a:t>X-ray emission:</a:t>
            </a:r>
            <a:r>
              <a:rPr lang="en-US" sz="1400" b="0" i="0" kern="1200">
                <a:solidFill>
                  <a:schemeClr val="tx1"/>
                </a:solidFill>
                <a:effectLst/>
                <a:latin typeface="+mn-lt"/>
                <a:ea typeface="+mn-ea"/>
                <a:cs typeface="+mn-cs"/>
              </a:rPr>
              <a:t> An electron from a higher energy shell then drops to fill the vacancy, and to balance the energy difference, an X-ray is emitted.</a:t>
            </a:r>
          </a:p>
          <a:p>
            <a:r>
              <a:rPr lang="en-US" sz="1400" b="1" i="0" kern="1200">
                <a:solidFill>
                  <a:schemeClr val="tx1"/>
                </a:solidFill>
                <a:effectLst/>
                <a:latin typeface="+mn-lt"/>
                <a:ea typeface="+mn-ea"/>
                <a:cs typeface="+mn-cs"/>
              </a:rPr>
              <a:t>Energy measurement:</a:t>
            </a:r>
            <a:r>
              <a:rPr lang="en-US" sz="1400" b="0" i="0" kern="1200">
                <a:solidFill>
                  <a:schemeClr val="tx1"/>
                </a:solidFill>
                <a:effectLst/>
                <a:latin typeface="+mn-lt"/>
                <a:ea typeface="+mn-ea"/>
                <a:cs typeface="+mn-cs"/>
              </a:rPr>
              <a:t> An X-ray detector, such as a silicon drift detector (SDD), measures the energy of each emitted X-ray.</a:t>
            </a:r>
          </a:p>
          <a:p>
            <a:r>
              <a:rPr lang="en-US" sz="1400" b="1" i="0" kern="1200">
                <a:solidFill>
                  <a:schemeClr val="tx1"/>
                </a:solidFill>
                <a:effectLst/>
                <a:latin typeface="+mn-lt"/>
                <a:ea typeface="+mn-ea"/>
                <a:cs typeface="+mn-cs"/>
              </a:rPr>
              <a:t>Spectrum generation:</a:t>
            </a:r>
            <a:r>
              <a:rPr lang="en-US" sz="1400" b="0" i="0" kern="1200">
                <a:solidFill>
                  <a:schemeClr val="tx1"/>
                </a:solidFill>
                <a:effectLst/>
                <a:latin typeface="+mn-lt"/>
                <a:ea typeface="+mn-ea"/>
                <a:cs typeface="+mn-cs"/>
              </a:rPr>
              <a:t> The energy of the X-rays is plotted against the number of counts to create a spectrum. Each peak in the spectrum corresponds to a specific element and its characteristic X-ray energy. </a:t>
            </a:r>
            <a:endParaRPr lang="en-US" sz="1400" b="1"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321C709-68B5-420B-AFA0-430FF4DEAD9D}" type="slidenum">
              <a:rPr lang="en-US" smtClean="0"/>
              <a:t>11</a:t>
            </a:fld>
            <a:endParaRPr lang="en-US"/>
          </a:p>
        </p:txBody>
      </p:sp>
    </p:spTree>
    <p:extLst>
      <p:ext uri="{BB962C8B-B14F-4D97-AF65-F5344CB8AC3E}">
        <p14:creationId xmlns:p14="http://schemas.microsoft.com/office/powerpoint/2010/main" val="2793028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u="sng"/>
              <a:t>Sa: Arithmetical Mean Height: </a:t>
            </a:r>
            <a:r>
              <a:rPr lang="en-US" sz="1200"/>
              <a:t>The average height difference of every point on the surface relative to the average plane. It is the 3D equivalent of the line roughness parameter Ra.</a:t>
            </a:r>
          </a:p>
          <a:p>
            <a:pPr marL="0" indent="0">
              <a:buNone/>
            </a:pPr>
            <a:r>
              <a:rPr lang="en-US" sz="1200" b="1"/>
              <a:t>Interpretation</a:t>
            </a:r>
            <a:r>
              <a:rPr lang="en-US" sz="1200"/>
              <a:t>: A lower Sa value indicates a smoother surface. This is a common and general parameter for evaluating overall roughness. </a:t>
            </a:r>
          </a:p>
          <a:p>
            <a:pPr marL="628650" lvl="1" indent="-171450">
              <a:buFont typeface="Arial" panose="020B0604020202020204" pitchFamily="34" charset="0"/>
              <a:buChar char="•"/>
            </a:pPr>
            <a:endParaRPr lang="en-US" sz="1200"/>
          </a:p>
          <a:p>
            <a:pPr marL="0" indent="0">
              <a:buNone/>
            </a:pPr>
            <a:r>
              <a:rPr lang="en-US" sz="1200" b="1" u="sng" err="1"/>
              <a:t>Sz</a:t>
            </a:r>
            <a:r>
              <a:rPr lang="en-US" sz="1200" b="1" u="sng"/>
              <a:t>: Maximum Height:</a:t>
            </a:r>
            <a:r>
              <a:rPr lang="en-US" sz="1200" b="1"/>
              <a:t> </a:t>
            </a:r>
            <a:r>
              <a:rPr lang="en-US" sz="1200"/>
              <a:t>The sum of the maximum peak height (the highest point above the mean plane) and the maximum valley depth (the deepest point below the mean plane) within the defined measurement area.</a:t>
            </a:r>
          </a:p>
          <a:p>
            <a:pPr marL="0" indent="0">
              <a:buNone/>
            </a:pPr>
            <a:r>
              <a:rPr lang="en-US" sz="1200" b="1"/>
              <a:t>Interpretation</a:t>
            </a:r>
            <a:r>
              <a:rPr lang="en-US" sz="1200"/>
              <a:t>: This parameter is very sensitive to extreme peaks and valleys caused by scratches, pores, or debris. </a:t>
            </a:r>
          </a:p>
          <a:p>
            <a:pPr marL="171450" lvl="0" indent="-171450">
              <a:buFont typeface="Arial" panose="020B0604020202020204" pitchFamily="34" charset="0"/>
              <a:buChar char="•"/>
            </a:pPr>
            <a:endParaRPr lang="en-US" sz="1200"/>
          </a:p>
          <a:p>
            <a:r>
              <a:rPr lang="en-US" sz="1200" b="1" u="sng" err="1"/>
              <a:t>Spc</a:t>
            </a:r>
            <a:r>
              <a:rPr lang="en-US" sz="1200" b="1" u="sng"/>
              <a:t>: Arithmetic Mean Peak Curvature:</a:t>
            </a:r>
            <a:r>
              <a:rPr lang="en-US" sz="1200" b="1"/>
              <a:t> </a:t>
            </a:r>
            <a:r>
              <a:rPr lang="en-US" sz="1200"/>
              <a:t>The average principal curvature of the peaks on the surface.</a:t>
            </a:r>
          </a:p>
          <a:p>
            <a:r>
              <a:rPr lang="en-US" sz="1200" b="1"/>
              <a:t>Interpretation</a:t>
            </a:r>
            <a:r>
              <a:rPr lang="en-US" sz="1200"/>
              <a:t>:</a:t>
            </a:r>
          </a:p>
          <a:p>
            <a:pPr lvl="1"/>
            <a:r>
              <a:rPr lang="en-US" sz="1200" b="1"/>
              <a:t>Smaller value:</a:t>
            </a:r>
            <a:r>
              <a:rPr lang="en-US" sz="1200"/>
              <a:t> Indicates that the surface's peaks are more rounded.</a:t>
            </a:r>
          </a:p>
          <a:p>
            <a:pPr lvl="1"/>
            <a:r>
              <a:rPr lang="en-US" sz="1200" b="1"/>
              <a:t>Larger value:</a:t>
            </a:r>
            <a:r>
              <a:rPr lang="en-US" sz="1200"/>
              <a:t> Indicates that the surface's peaks are sharper or more pointed.</a:t>
            </a:r>
          </a:p>
          <a:p>
            <a:pPr lvl="1"/>
            <a:r>
              <a:rPr lang="en-US" sz="1200"/>
              <a:t>This parameter is useful for evaluating surfaces where the nature of contact points is important, such as in sliding or sealing applications. </a:t>
            </a:r>
          </a:p>
          <a:p>
            <a:pPr marL="0" indent="0">
              <a:buNone/>
            </a:pPr>
            <a:endParaRPr lang="en-US" sz="1200"/>
          </a:p>
          <a:p>
            <a:r>
              <a:rPr lang="en-US" sz="1200" b="1" u="sng" err="1"/>
              <a:t>Sdr</a:t>
            </a:r>
            <a:r>
              <a:rPr lang="en-US" sz="1200" b="1" u="sng"/>
              <a:t>: Developed Interfacial Area Ratio:</a:t>
            </a:r>
            <a:r>
              <a:rPr lang="en-US" sz="1200" b="1"/>
              <a:t> </a:t>
            </a:r>
            <a:r>
              <a:rPr lang="en-US" sz="1200"/>
              <a:t>The ratio of the actual (developed) surface area to its projected (flat) area. It is expressed as a percentage.</a:t>
            </a:r>
          </a:p>
          <a:p>
            <a:r>
              <a:rPr lang="en-US" sz="1200" b="1"/>
              <a:t>Interpretation</a:t>
            </a:r>
            <a:r>
              <a:rPr lang="en-US" sz="1200"/>
              <a:t>:</a:t>
            </a:r>
          </a:p>
          <a:p>
            <a:pPr lvl="1"/>
            <a:r>
              <a:rPr lang="en-US" sz="1200" b="1"/>
              <a:t>Value of 0%</a:t>
            </a:r>
            <a:r>
              <a:rPr lang="en-US" sz="1200"/>
              <a:t>: Indicates a perfectly flat, level surface.</a:t>
            </a:r>
          </a:p>
          <a:p>
            <a:pPr lvl="1"/>
            <a:r>
              <a:rPr lang="en-US" sz="1200" b="1"/>
              <a:t>Higher value</a:t>
            </a:r>
            <a:r>
              <a:rPr lang="en-US" sz="1200"/>
              <a:t>: Indicates a more complex, rough, or irregular surface. The value represents the increase in surface area due to texture.</a:t>
            </a:r>
          </a:p>
          <a:p>
            <a:pPr lvl="1"/>
            <a:r>
              <a:rPr lang="en-US" sz="1200"/>
              <a:t>This parameter is relevant when considering how a surface interacts with fluids, for applications like lubrication, adhesion, and coating. </a:t>
            </a:r>
            <a:endParaRPr lang="en-US" sz="900"/>
          </a:p>
          <a:p>
            <a:endParaRPr lang="en-US"/>
          </a:p>
        </p:txBody>
      </p:sp>
      <p:sp>
        <p:nvSpPr>
          <p:cNvPr id="4" name="Slide Number Placeholder 3"/>
          <p:cNvSpPr>
            <a:spLocks noGrp="1"/>
          </p:cNvSpPr>
          <p:nvPr>
            <p:ph type="sldNum" sz="quarter" idx="5"/>
          </p:nvPr>
        </p:nvSpPr>
        <p:spPr/>
        <p:txBody>
          <a:bodyPr/>
          <a:lstStyle/>
          <a:p>
            <a:fld id="{B321C709-68B5-420B-AFA0-430FF4DEAD9D}" type="slidenum">
              <a:rPr lang="en-US" smtClean="0"/>
              <a:t>12</a:t>
            </a:fld>
            <a:endParaRPr lang="en-US"/>
          </a:p>
        </p:txBody>
      </p:sp>
    </p:spTree>
    <p:extLst>
      <p:ext uri="{BB962C8B-B14F-4D97-AF65-F5344CB8AC3E}">
        <p14:creationId xmlns:p14="http://schemas.microsoft.com/office/powerpoint/2010/main" val="2071908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8D9B1-12AE-CA57-8588-6D7E96240430}"/>
              </a:ext>
            </a:extLst>
          </p:cNvPr>
          <p:cNvSpPr>
            <a:spLocks noGrp="1"/>
          </p:cNvSpPr>
          <p:nvPr>
            <p:ph type="ctrTitle"/>
          </p:nvPr>
        </p:nvSpPr>
        <p:spPr>
          <a:xfrm>
            <a:off x="1524000" y="1599441"/>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43C458-5C0E-EE05-3014-A6BE27B37F56}"/>
              </a:ext>
            </a:extLst>
          </p:cNvPr>
          <p:cNvSpPr>
            <a:spLocks noGrp="1"/>
          </p:cNvSpPr>
          <p:nvPr>
            <p:ph type="subTitle" idx="1"/>
          </p:nvPr>
        </p:nvSpPr>
        <p:spPr>
          <a:xfrm>
            <a:off x="1524000" y="4079116"/>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57581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26E6602-7D96-F3EF-0C57-9D052AC4E2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3E2D65A9-26D3-6056-9C37-886A9A22E226}"/>
              </a:ext>
            </a:extLst>
          </p:cNvPr>
          <p:cNvSpPr>
            <a:spLocks noGrp="1"/>
          </p:cNvSpPr>
          <p:nvPr>
            <p:ph type="dt" sz="half" idx="10"/>
          </p:nvPr>
        </p:nvSpPr>
        <p:spPr>
          <a:xfrm>
            <a:off x="0" y="6492875"/>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11" name="Footer Placeholder 4">
            <a:extLst>
              <a:ext uri="{FF2B5EF4-FFF2-40B4-BE49-F238E27FC236}">
                <a16:creationId xmlns:a16="http://schemas.microsoft.com/office/drawing/2014/main" id="{B52F6931-712B-F16E-CB81-800D15077998}"/>
              </a:ext>
            </a:extLst>
          </p:cNvPr>
          <p:cNvSpPr>
            <a:spLocks noGrp="1"/>
          </p:cNvSpPr>
          <p:nvPr>
            <p:ph type="ftr" sz="quarter" idx="11"/>
          </p:nvPr>
        </p:nvSpPr>
        <p:spPr>
          <a:xfrm>
            <a:off x="4038600" y="6492874"/>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12" name="Slide Number Placeholder 5">
            <a:extLst>
              <a:ext uri="{FF2B5EF4-FFF2-40B4-BE49-F238E27FC236}">
                <a16:creationId xmlns:a16="http://schemas.microsoft.com/office/drawing/2014/main" id="{79C3498E-4D4C-692C-9537-8C83864EFD92}"/>
              </a:ext>
            </a:extLst>
          </p:cNvPr>
          <p:cNvSpPr>
            <a:spLocks noGrp="1"/>
          </p:cNvSpPr>
          <p:nvPr>
            <p:ph type="sldNum" sz="quarter" idx="12"/>
          </p:nvPr>
        </p:nvSpPr>
        <p:spPr>
          <a:xfrm>
            <a:off x="9448800" y="6492873"/>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14" name="Title Placeholder 1">
            <a:extLst>
              <a:ext uri="{FF2B5EF4-FFF2-40B4-BE49-F238E27FC236}">
                <a16:creationId xmlns:a16="http://schemas.microsoft.com/office/drawing/2014/main" id="{7A9DF413-8D8D-0573-3E77-AFF45F61CFE8}"/>
              </a:ext>
            </a:extLst>
          </p:cNvPr>
          <p:cNvSpPr>
            <a:spLocks noGrp="1"/>
          </p:cNvSpPr>
          <p:nvPr>
            <p:ph type="title"/>
          </p:nvPr>
        </p:nvSpPr>
        <p:spPr>
          <a:xfrm>
            <a:off x="1157376" y="108679"/>
            <a:ext cx="9757957" cy="87464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330269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9DB23-A7B0-00A1-CD99-DF1C5BAD645B}"/>
              </a:ext>
            </a:extLst>
          </p:cNvPr>
          <p:cNvSpPr>
            <a:spLocks noGrp="1"/>
          </p:cNvSpPr>
          <p:nvPr>
            <p:ph type="title" orient="vert"/>
          </p:nvPr>
        </p:nvSpPr>
        <p:spPr>
          <a:xfrm>
            <a:off x="8724901" y="1331841"/>
            <a:ext cx="2628900" cy="4845121"/>
          </a:xfrm>
        </p:spPr>
        <p:txBody>
          <a:bodyPr vert="eaVert"/>
          <a:lstStyle>
            <a:lvl1pPr>
              <a:defRPr>
                <a:solidFill>
                  <a:schemeClr val="tx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3AC7CF51-6A53-6EBA-D6E2-F2232C7A6EDB}"/>
              </a:ext>
            </a:extLst>
          </p:cNvPr>
          <p:cNvSpPr>
            <a:spLocks noGrp="1"/>
          </p:cNvSpPr>
          <p:nvPr>
            <p:ph type="body" orient="vert" idx="1"/>
          </p:nvPr>
        </p:nvSpPr>
        <p:spPr>
          <a:xfrm>
            <a:off x="838201" y="1331843"/>
            <a:ext cx="7734300" cy="48451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6C43D90-9B83-923A-7B94-D332B62068E3}"/>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8" name="Footer Placeholder 4">
            <a:extLst>
              <a:ext uri="{FF2B5EF4-FFF2-40B4-BE49-F238E27FC236}">
                <a16:creationId xmlns:a16="http://schemas.microsoft.com/office/drawing/2014/main" id="{D0B30BBA-C730-7298-C5C6-CF4BBEE295D2}"/>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9" name="Slide Number Placeholder 5">
            <a:extLst>
              <a:ext uri="{FF2B5EF4-FFF2-40B4-BE49-F238E27FC236}">
                <a16:creationId xmlns:a16="http://schemas.microsoft.com/office/drawing/2014/main" id="{65D717F7-6351-F3C1-8D1F-104077CF2EA2}"/>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Tree>
    <p:extLst>
      <p:ext uri="{BB962C8B-B14F-4D97-AF65-F5344CB8AC3E}">
        <p14:creationId xmlns:p14="http://schemas.microsoft.com/office/powerpoint/2010/main" val="864008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8FCE67-327D-A7BE-E61E-6E018F8CF136}"/>
              </a:ext>
            </a:extLst>
          </p:cNvPr>
          <p:cNvSpPr>
            <a:spLocks noGrp="1"/>
          </p:cNvSpPr>
          <p:nvPr>
            <p:ph idx="1"/>
          </p:nvPr>
        </p:nvSpPr>
        <p:spPr>
          <a:xfrm>
            <a:off x="838200" y="1480930"/>
            <a:ext cx="10515600" cy="4696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44DFA29-1A55-ED8F-5680-12CC9B5B8E01}"/>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8" name="Footer Placeholder 4">
            <a:extLst>
              <a:ext uri="{FF2B5EF4-FFF2-40B4-BE49-F238E27FC236}">
                <a16:creationId xmlns:a16="http://schemas.microsoft.com/office/drawing/2014/main" id="{1510FFF6-CE01-8E52-623E-A03BB645D363}"/>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9" name="Slide Number Placeholder 5">
            <a:extLst>
              <a:ext uri="{FF2B5EF4-FFF2-40B4-BE49-F238E27FC236}">
                <a16:creationId xmlns:a16="http://schemas.microsoft.com/office/drawing/2014/main" id="{57A67181-6786-F82A-C0E2-6F8984A32805}"/>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11" name="Title Placeholder 1">
            <a:extLst>
              <a:ext uri="{FF2B5EF4-FFF2-40B4-BE49-F238E27FC236}">
                <a16:creationId xmlns:a16="http://schemas.microsoft.com/office/drawing/2014/main" id="{82685A3A-9CEE-00ED-76E1-BAECA49BC1E5}"/>
              </a:ext>
            </a:extLst>
          </p:cNvPr>
          <p:cNvSpPr>
            <a:spLocks noGrp="1"/>
          </p:cNvSpPr>
          <p:nvPr>
            <p:ph type="title"/>
          </p:nvPr>
        </p:nvSpPr>
        <p:spPr>
          <a:xfrm>
            <a:off x="1157376" y="108679"/>
            <a:ext cx="9757957" cy="87464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667473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0EB6F-3264-8F49-9833-455ECD6FD77E}"/>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D8E15B-3BDD-C943-64C6-CB9A089E8B3D}"/>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D8E027DC-F80A-7628-97B9-F08B05A30277}"/>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8" name="Footer Placeholder 4">
            <a:extLst>
              <a:ext uri="{FF2B5EF4-FFF2-40B4-BE49-F238E27FC236}">
                <a16:creationId xmlns:a16="http://schemas.microsoft.com/office/drawing/2014/main" id="{5CAA2E66-7CBD-D7DE-8517-443F50FF7445}"/>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9" name="Slide Number Placeholder 5">
            <a:extLst>
              <a:ext uri="{FF2B5EF4-FFF2-40B4-BE49-F238E27FC236}">
                <a16:creationId xmlns:a16="http://schemas.microsoft.com/office/drawing/2014/main" id="{5EF85C0C-E46E-A1EB-F0CB-C5A02F44CDF4}"/>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Tree>
    <p:extLst>
      <p:ext uri="{BB962C8B-B14F-4D97-AF65-F5344CB8AC3E}">
        <p14:creationId xmlns:p14="http://schemas.microsoft.com/office/powerpoint/2010/main" val="5667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52C4EE-A560-0325-5522-084CCD26EDE0}"/>
              </a:ext>
            </a:extLst>
          </p:cNvPr>
          <p:cNvSpPr>
            <a:spLocks noGrp="1"/>
          </p:cNvSpPr>
          <p:nvPr>
            <p:ph sz="half" idx="1"/>
          </p:nvPr>
        </p:nvSpPr>
        <p:spPr>
          <a:xfrm>
            <a:off x="838200" y="1411357"/>
            <a:ext cx="5181600" cy="4765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A5B08D-E4E8-7050-FC98-1700A5841264}"/>
              </a:ext>
            </a:extLst>
          </p:cNvPr>
          <p:cNvSpPr>
            <a:spLocks noGrp="1"/>
          </p:cNvSpPr>
          <p:nvPr>
            <p:ph sz="half" idx="2"/>
          </p:nvPr>
        </p:nvSpPr>
        <p:spPr>
          <a:xfrm>
            <a:off x="6172200" y="1411357"/>
            <a:ext cx="5181600" cy="4765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5FBFE144-D1EC-BE10-B567-BF367797D126}"/>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9" name="Footer Placeholder 4">
            <a:extLst>
              <a:ext uri="{FF2B5EF4-FFF2-40B4-BE49-F238E27FC236}">
                <a16:creationId xmlns:a16="http://schemas.microsoft.com/office/drawing/2014/main" id="{CEAB3BB3-DCD2-3BD2-AAA5-810D2C984088}"/>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10" name="Slide Number Placeholder 5">
            <a:extLst>
              <a:ext uri="{FF2B5EF4-FFF2-40B4-BE49-F238E27FC236}">
                <a16:creationId xmlns:a16="http://schemas.microsoft.com/office/drawing/2014/main" id="{D23B41AB-EE48-6FD6-F6F4-678DFC76E8F4}"/>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12" name="Title Placeholder 1">
            <a:extLst>
              <a:ext uri="{FF2B5EF4-FFF2-40B4-BE49-F238E27FC236}">
                <a16:creationId xmlns:a16="http://schemas.microsoft.com/office/drawing/2014/main" id="{B5074BFC-E023-C04D-0FCF-A5220E8B75B2}"/>
              </a:ext>
            </a:extLst>
          </p:cNvPr>
          <p:cNvSpPr>
            <a:spLocks noGrp="1"/>
          </p:cNvSpPr>
          <p:nvPr>
            <p:ph type="title"/>
          </p:nvPr>
        </p:nvSpPr>
        <p:spPr>
          <a:xfrm>
            <a:off x="1157376" y="108679"/>
            <a:ext cx="9757957" cy="87464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476037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5D0C60-E112-3383-C5AF-1FF478457F21}"/>
              </a:ext>
            </a:extLst>
          </p:cNvPr>
          <p:cNvSpPr>
            <a:spLocks noGrp="1"/>
          </p:cNvSpPr>
          <p:nvPr>
            <p:ph type="body" idx="1"/>
          </p:nvPr>
        </p:nvSpPr>
        <p:spPr>
          <a:xfrm>
            <a:off x="839789" y="138298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B0A735-21D6-0FBD-34A3-514A7329C4BF}"/>
              </a:ext>
            </a:extLst>
          </p:cNvPr>
          <p:cNvSpPr>
            <a:spLocks noGrp="1"/>
          </p:cNvSpPr>
          <p:nvPr>
            <p:ph sz="half" idx="2"/>
          </p:nvPr>
        </p:nvSpPr>
        <p:spPr>
          <a:xfrm>
            <a:off x="839789" y="220690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4ABFD8-96E7-BA57-DA59-B69A765E041D}"/>
              </a:ext>
            </a:extLst>
          </p:cNvPr>
          <p:cNvSpPr>
            <a:spLocks noGrp="1"/>
          </p:cNvSpPr>
          <p:nvPr>
            <p:ph type="body" sz="quarter" idx="3"/>
          </p:nvPr>
        </p:nvSpPr>
        <p:spPr>
          <a:xfrm>
            <a:off x="6172201" y="138298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77646A-C3DA-149D-9F70-7114C0B58D52}"/>
              </a:ext>
            </a:extLst>
          </p:cNvPr>
          <p:cNvSpPr>
            <a:spLocks noGrp="1"/>
          </p:cNvSpPr>
          <p:nvPr>
            <p:ph sz="quarter" idx="4"/>
          </p:nvPr>
        </p:nvSpPr>
        <p:spPr>
          <a:xfrm>
            <a:off x="6172201" y="220690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8832F433-8F2D-3DC9-B602-3A291E8E7F68}"/>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11" name="Footer Placeholder 4">
            <a:extLst>
              <a:ext uri="{FF2B5EF4-FFF2-40B4-BE49-F238E27FC236}">
                <a16:creationId xmlns:a16="http://schemas.microsoft.com/office/drawing/2014/main" id="{7409B6BB-0213-F01D-55D9-A69CE0F2163C}"/>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12" name="Slide Number Placeholder 5">
            <a:extLst>
              <a:ext uri="{FF2B5EF4-FFF2-40B4-BE49-F238E27FC236}">
                <a16:creationId xmlns:a16="http://schemas.microsoft.com/office/drawing/2014/main" id="{4660B13A-96F1-B555-7036-88025E60DAF5}"/>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14" name="Title Placeholder 1">
            <a:extLst>
              <a:ext uri="{FF2B5EF4-FFF2-40B4-BE49-F238E27FC236}">
                <a16:creationId xmlns:a16="http://schemas.microsoft.com/office/drawing/2014/main" id="{A722ABF3-1E90-BC9E-D715-D466A7EE75A8}"/>
              </a:ext>
            </a:extLst>
          </p:cNvPr>
          <p:cNvSpPr>
            <a:spLocks noGrp="1"/>
          </p:cNvSpPr>
          <p:nvPr>
            <p:ph type="title"/>
          </p:nvPr>
        </p:nvSpPr>
        <p:spPr>
          <a:xfrm>
            <a:off x="1157376" y="108679"/>
            <a:ext cx="9757957" cy="87464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304093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66A3194E-FF0A-C46B-3FAA-AB4C019F6668}"/>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10" name="Footer Placeholder 4">
            <a:extLst>
              <a:ext uri="{FF2B5EF4-FFF2-40B4-BE49-F238E27FC236}">
                <a16:creationId xmlns:a16="http://schemas.microsoft.com/office/drawing/2014/main" id="{5B969F89-5062-4F41-606D-6BA83A29D599}"/>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11" name="Slide Number Placeholder 5">
            <a:extLst>
              <a:ext uri="{FF2B5EF4-FFF2-40B4-BE49-F238E27FC236}">
                <a16:creationId xmlns:a16="http://schemas.microsoft.com/office/drawing/2014/main" id="{556B4B0B-AE0E-5B30-095E-EE57EAF91093}"/>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13" name="Title Placeholder 1">
            <a:extLst>
              <a:ext uri="{FF2B5EF4-FFF2-40B4-BE49-F238E27FC236}">
                <a16:creationId xmlns:a16="http://schemas.microsoft.com/office/drawing/2014/main" id="{7B4BE5B6-58E2-2AB1-9D7D-013ED59B8C4A}"/>
              </a:ext>
            </a:extLst>
          </p:cNvPr>
          <p:cNvSpPr>
            <a:spLocks noGrp="1"/>
          </p:cNvSpPr>
          <p:nvPr>
            <p:ph type="title"/>
          </p:nvPr>
        </p:nvSpPr>
        <p:spPr>
          <a:xfrm>
            <a:off x="1157376" y="108679"/>
            <a:ext cx="9757957" cy="87464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372531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6290B2E4-5607-9A45-6667-642773719DC2}"/>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6" name="Footer Placeholder 4">
            <a:extLst>
              <a:ext uri="{FF2B5EF4-FFF2-40B4-BE49-F238E27FC236}">
                <a16:creationId xmlns:a16="http://schemas.microsoft.com/office/drawing/2014/main" id="{51A12243-E2B1-B7C5-61E8-A5123FB1E666}"/>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7" name="Slide Number Placeholder 5">
            <a:extLst>
              <a:ext uri="{FF2B5EF4-FFF2-40B4-BE49-F238E27FC236}">
                <a16:creationId xmlns:a16="http://schemas.microsoft.com/office/drawing/2014/main" id="{C5C5900F-2583-8F24-1B17-FBCD98387CBB}"/>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9" name="Title Placeholder 1">
            <a:extLst>
              <a:ext uri="{FF2B5EF4-FFF2-40B4-BE49-F238E27FC236}">
                <a16:creationId xmlns:a16="http://schemas.microsoft.com/office/drawing/2014/main" id="{5399510C-FADF-64EB-B3C9-8202A2580FE6}"/>
              </a:ext>
            </a:extLst>
          </p:cNvPr>
          <p:cNvSpPr>
            <a:spLocks noGrp="1"/>
          </p:cNvSpPr>
          <p:nvPr>
            <p:ph type="title"/>
          </p:nvPr>
        </p:nvSpPr>
        <p:spPr>
          <a:xfrm>
            <a:off x="1157376" y="108679"/>
            <a:ext cx="9757957" cy="87464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556061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F525-6E98-5651-DE71-619B2B5AD7C7}"/>
              </a:ext>
            </a:extLst>
          </p:cNvPr>
          <p:cNvSpPr>
            <a:spLocks noGrp="1"/>
          </p:cNvSpPr>
          <p:nvPr>
            <p:ph type="title"/>
          </p:nvPr>
        </p:nvSpPr>
        <p:spPr>
          <a:xfrm>
            <a:off x="836612" y="1202635"/>
            <a:ext cx="3932237" cy="120180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99BD85-430B-5C87-6B68-FFD0DB03E381}"/>
              </a:ext>
            </a:extLst>
          </p:cNvPr>
          <p:cNvSpPr>
            <a:spLocks noGrp="1"/>
          </p:cNvSpPr>
          <p:nvPr>
            <p:ph idx="1"/>
          </p:nvPr>
        </p:nvSpPr>
        <p:spPr>
          <a:xfrm>
            <a:off x="5183188" y="1202635"/>
            <a:ext cx="6172200" cy="51056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C70425-6673-8221-167B-226BAC00B162}"/>
              </a:ext>
            </a:extLst>
          </p:cNvPr>
          <p:cNvSpPr>
            <a:spLocks noGrp="1"/>
          </p:cNvSpPr>
          <p:nvPr>
            <p:ph type="body" sz="half" idx="2"/>
          </p:nvPr>
        </p:nvSpPr>
        <p:spPr>
          <a:xfrm>
            <a:off x="836612" y="249672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C51067B8-09B6-8185-35D8-E6FAEAA9AC11}"/>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9" name="Footer Placeholder 4">
            <a:extLst>
              <a:ext uri="{FF2B5EF4-FFF2-40B4-BE49-F238E27FC236}">
                <a16:creationId xmlns:a16="http://schemas.microsoft.com/office/drawing/2014/main" id="{5750C7DA-4934-E898-E6D1-3FE335D983B6}"/>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10" name="Slide Number Placeholder 5">
            <a:extLst>
              <a:ext uri="{FF2B5EF4-FFF2-40B4-BE49-F238E27FC236}">
                <a16:creationId xmlns:a16="http://schemas.microsoft.com/office/drawing/2014/main" id="{05295B75-08AF-4B8C-8BEB-9EAE89357239}"/>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12" name="Title Placeholder 1">
            <a:extLst>
              <a:ext uri="{FF2B5EF4-FFF2-40B4-BE49-F238E27FC236}">
                <a16:creationId xmlns:a16="http://schemas.microsoft.com/office/drawing/2014/main" id="{C7AD72C5-A124-3A3F-BFC3-4A07AA8705B9}"/>
              </a:ext>
            </a:extLst>
          </p:cNvPr>
          <p:cNvSpPr txBox="1">
            <a:spLocks/>
          </p:cNvSpPr>
          <p:nvPr userDrawn="1"/>
        </p:nvSpPr>
        <p:spPr>
          <a:xfrm>
            <a:off x="1157376" y="108679"/>
            <a:ext cx="9757957" cy="8746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3334462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4EC7D-01B2-6E05-277B-D2D9D451B9B4}"/>
              </a:ext>
            </a:extLst>
          </p:cNvPr>
          <p:cNvSpPr>
            <a:spLocks noGrp="1"/>
          </p:cNvSpPr>
          <p:nvPr>
            <p:ph type="title"/>
          </p:nvPr>
        </p:nvSpPr>
        <p:spPr>
          <a:xfrm>
            <a:off x="839788" y="1331843"/>
            <a:ext cx="3932237" cy="1255784"/>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CF97DE-9BBE-B673-61FF-D551932CD3FF}"/>
              </a:ext>
            </a:extLst>
          </p:cNvPr>
          <p:cNvSpPr>
            <a:spLocks noGrp="1"/>
          </p:cNvSpPr>
          <p:nvPr>
            <p:ph type="pic" idx="1"/>
          </p:nvPr>
        </p:nvSpPr>
        <p:spPr>
          <a:xfrm>
            <a:off x="5180012" y="1331843"/>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661982-3E9E-2B36-D552-08333B36A966}"/>
              </a:ext>
            </a:extLst>
          </p:cNvPr>
          <p:cNvSpPr>
            <a:spLocks noGrp="1"/>
          </p:cNvSpPr>
          <p:nvPr>
            <p:ph type="body" sz="half" idx="2"/>
          </p:nvPr>
        </p:nvSpPr>
        <p:spPr>
          <a:xfrm>
            <a:off x="839788" y="2587627"/>
            <a:ext cx="3932237" cy="361784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5AD5E45B-770D-40D0-5DEC-310E5D0587E6}"/>
              </a:ext>
            </a:extLst>
          </p:cNvPr>
          <p:cNvSpPr>
            <a:spLocks noGrp="1"/>
          </p:cNvSpPr>
          <p:nvPr>
            <p:ph type="dt" sz="half" idx="10"/>
          </p:nvPr>
        </p:nvSpPr>
        <p:spPr>
          <a:xfrm>
            <a:off x="0" y="6492877"/>
            <a:ext cx="2743200" cy="365125"/>
          </a:xfrm>
          <a:prstGeom prst="rect">
            <a:avLst/>
          </a:prstGeom>
        </p:spPr>
        <p:txBody>
          <a:bodyPr/>
          <a:lstStyle>
            <a:lvl1pPr>
              <a:defRPr>
                <a:solidFill>
                  <a:schemeClr val="bg1">
                    <a:lumMod val="50000"/>
                  </a:schemeClr>
                </a:solidFill>
                <a:latin typeface="+mj-lt"/>
              </a:defRPr>
            </a:lvl1pPr>
          </a:lstStyle>
          <a:p>
            <a:r>
              <a:rPr lang="en-US"/>
              <a:t>9 June 2026</a:t>
            </a:r>
          </a:p>
        </p:txBody>
      </p:sp>
      <p:sp>
        <p:nvSpPr>
          <p:cNvPr id="9" name="Footer Placeholder 4">
            <a:extLst>
              <a:ext uri="{FF2B5EF4-FFF2-40B4-BE49-F238E27FC236}">
                <a16:creationId xmlns:a16="http://schemas.microsoft.com/office/drawing/2014/main" id="{86BB0E3C-F26A-498D-E331-F7D420870AC1}"/>
              </a:ext>
            </a:extLst>
          </p:cNvPr>
          <p:cNvSpPr>
            <a:spLocks noGrp="1"/>
          </p:cNvSpPr>
          <p:nvPr>
            <p:ph type="ftr" sz="quarter" idx="11"/>
          </p:nvPr>
        </p:nvSpPr>
        <p:spPr>
          <a:xfrm>
            <a:off x="4038600" y="6492876"/>
            <a:ext cx="4114800" cy="365125"/>
          </a:xfrm>
          <a:prstGeom prst="rect">
            <a:avLst/>
          </a:prstGeom>
        </p:spPr>
        <p:txBody>
          <a:bodyPr/>
          <a:lstStyle>
            <a:lvl1pPr>
              <a:defRPr>
                <a:solidFill>
                  <a:schemeClr val="bg1">
                    <a:lumMod val="50000"/>
                  </a:schemeClr>
                </a:solidFill>
                <a:latin typeface="+mj-lt"/>
              </a:defRPr>
            </a:lvl1pPr>
          </a:lstStyle>
          <a:p>
            <a:r>
              <a:rPr lang="en-US"/>
              <a:t>54</a:t>
            </a:r>
            <a:r>
              <a:rPr lang="en-US" baseline="30000"/>
              <a:t>th</a:t>
            </a:r>
            <a:r>
              <a:rPr lang="en-US"/>
              <a:t> Photovoltaics Specialists Conference</a:t>
            </a:r>
          </a:p>
        </p:txBody>
      </p:sp>
      <p:sp>
        <p:nvSpPr>
          <p:cNvPr id="10" name="Slide Number Placeholder 5">
            <a:extLst>
              <a:ext uri="{FF2B5EF4-FFF2-40B4-BE49-F238E27FC236}">
                <a16:creationId xmlns:a16="http://schemas.microsoft.com/office/drawing/2014/main" id="{D1CE7467-7AC6-CC76-E86F-99BCD28CA252}"/>
              </a:ext>
            </a:extLst>
          </p:cNvPr>
          <p:cNvSpPr>
            <a:spLocks noGrp="1"/>
          </p:cNvSpPr>
          <p:nvPr>
            <p:ph type="sldNum" sz="quarter" idx="12"/>
          </p:nvPr>
        </p:nvSpPr>
        <p:spPr>
          <a:xfrm>
            <a:off x="9448800" y="6492875"/>
            <a:ext cx="2743200" cy="365125"/>
          </a:xfrm>
          <a:prstGeom prst="rect">
            <a:avLst/>
          </a:prstGeom>
        </p:spPr>
        <p:txBody>
          <a:bodyPr/>
          <a:lstStyle>
            <a:lvl1pPr>
              <a:defRPr>
                <a:solidFill>
                  <a:schemeClr val="bg1">
                    <a:lumMod val="50000"/>
                  </a:schemeClr>
                </a:solidFill>
                <a:latin typeface="+mj-lt"/>
              </a:defRPr>
            </a:lvl1pPr>
          </a:lstStyle>
          <a:p>
            <a:fld id="{E24671E6-C7E9-498C-AEDB-15EF9CD668D7}" type="slidenum">
              <a:rPr lang="en-US" smtClean="0"/>
              <a:pPr/>
              <a:t>‹#›</a:t>
            </a:fld>
            <a:endParaRPr lang="en-US"/>
          </a:p>
        </p:txBody>
      </p:sp>
      <p:sp>
        <p:nvSpPr>
          <p:cNvPr id="12" name="Title Placeholder 1">
            <a:extLst>
              <a:ext uri="{FF2B5EF4-FFF2-40B4-BE49-F238E27FC236}">
                <a16:creationId xmlns:a16="http://schemas.microsoft.com/office/drawing/2014/main" id="{76CEF7A1-75D0-625D-2719-EAE4AF55C427}"/>
              </a:ext>
            </a:extLst>
          </p:cNvPr>
          <p:cNvSpPr txBox="1">
            <a:spLocks/>
          </p:cNvSpPr>
          <p:nvPr userDrawn="1"/>
        </p:nvSpPr>
        <p:spPr>
          <a:xfrm>
            <a:off x="1157376" y="108679"/>
            <a:ext cx="9757957" cy="8746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365508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43A921-CBFB-4306-FD02-95A9DA7A68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D9FD03-4ED5-CCD9-B0CC-A345A6493D8A}"/>
              </a:ext>
            </a:extLst>
          </p:cNvPr>
          <p:cNvSpPr>
            <a:spLocks noGrp="1"/>
          </p:cNvSpPr>
          <p:nvPr>
            <p:ph type="dt" sz="half" idx="2"/>
          </p:nvPr>
        </p:nvSpPr>
        <p:spPr>
          <a:xfrm>
            <a:off x="0" y="6492873"/>
            <a:ext cx="2743200" cy="365125"/>
          </a:xfrm>
          <a:prstGeom prst="rect">
            <a:avLst/>
          </a:prstGeom>
        </p:spPr>
        <p:txBody>
          <a:bodyPr vert="horz" lIns="91440" tIns="45720" rIns="91440" bIns="45720" rtlCol="0" anchor="ctr"/>
          <a:lstStyle>
            <a:lvl1pPr algn="l">
              <a:defRPr sz="1200">
                <a:solidFill>
                  <a:schemeClr val="tx1">
                    <a:tint val="82000"/>
                  </a:schemeClr>
                </a:solidFill>
                <a:latin typeface="+mj-lt"/>
              </a:defRPr>
            </a:lvl1pPr>
          </a:lstStyle>
          <a:p>
            <a:r>
              <a:rPr lang="en-US"/>
              <a:t>9 June 2026</a:t>
            </a:r>
          </a:p>
        </p:txBody>
      </p:sp>
      <p:sp>
        <p:nvSpPr>
          <p:cNvPr id="5" name="Footer Placeholder 4">
            <a:extLst>
              <a:ext uri="{FF2B5EF4-FFF2-40B4-BE49-F238E27FC236}">
                <a16:creationId xmlns:a16="http://schemas.microsoft.com/office/drawing/2014/main" id="{AC40A41F-439F-F01B-6B3F-3DC68C84B807}"/>
              </a:ext>
            </a:extLst>
          </p:cNvPr>
          <p:cNvSpPr>
            <a:spLocks noGrp="1"/>
          </p:cNvSpPr>
          <p:nvPr>
            <p:ph type="ftr" sz="quarter" idx="3"/>
          </p:nvPr>
        </p:nvSpPr>
        <p:spPr>
          <a:xfrm>
            <a:off x="4038600" y="6492872"/>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j-lt"/>
              </a:defRPr>
            </a:lvl1pPr>
          </a:lstStyle>
          <a:p>
            <a:r>
              <a:rPr lang="en-US"/>
              <a:t>54</a:t>
            </a:r>
            <a:r>
              <a:rPr lang="en-US" baseline="30000"/>
              <a:t>th</a:t>
            </a:r>
            <a:r>
              <a:rPr lang="en-US"/>
              <a:t> Photovoltaics Specialists Conference</a:t>
            </a:r>
          </a:p>
        </p:txBody>
      </p:sp>
      <p:sp>
        <p:nvSpPr>
          <p:cNvPr id="6" name="Slide Number Placeholder 5">
            <a:extLst>
              <a:ext uri="{FF2B5EF4-FFF2-40B4-BE49-F238E27FC236}">
                <a16:creationId xmlns:a16="http://schemas.microsoft.com/office/drawing/2014/main" id="{90263A74-938A-DDCD-27CB-62C512CD818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82000"/>
                  </a:schemeClr>
                </a:solidFill>
                <a:latin typeface="+mj-lt"/>
              </a:defRPr>
            </a:lvl1pPr>
          </a:lstStyle>
          <a:p>
            <a:fld id="{E24671E6-C7E9-498C-AEDB-15EF9CD668D7}" type="slidenum">
              <a:rPr lang="en-US" smtClean="0"/>
              <a:pPr/>
              <a:t>‹#›</a:t>
            </a:fld>
            <a:endParaRPr lang="en-US"/>
          </a:p>
        </p:txBody>
      </p:sp>
      <p:sp>
        <p:nvSpPr>
          <p:cNvPr id="13" name="Rectangle 12">
            <a:extLst>
              <a:ext uri="{FF2B5EF4-FFF2-40B4-BE49-F238E27FC236}">
                <a16:creationId xmlns:a16="http://schemas.microsoft.com/office/drawing/2014/main" id="{C23C8CEE-B22F-A5EA-DC9D-F5DB86AFDC06}"/>
              </a:ext>
            </a:extLst>
          </p:cNvPr>
          <p:cNvSpPr/>
          <p:nvPr userDrawn="1"/>
        </p:nvSpPr>
        <p:spPr>
          <a:xfrm>
            <a:off x="0" y="0"/>
            <a:ext cx="12192000" cy="110324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5" name="Picture 2" descr="Stars Background Images – Browse 6,629,464 Stock Photos, Vectors, and Video  | Adobe Stock">
            <a:extLst>
              <a:ext uri="{FF2B5EF4-FFF2-40B4-BE49-F238E27FC236}">
                <a16:creationId xmlns:a16="http://schemas.microsoft.com/office/drawing/2014/main" id="{9C838AB2-DCFA-6173-CDE1-E05D675056CA}"/>
              </a:ext>
            </a:extLst>
          </p:cNvPr>
          <p:cNvPicPr>
            <a:picLocks noChangeAspect="1" noChangeArrowheads="1"/>
          </p:cNvPicPr>
          <p:nvPr/>
        </p:nvPicPr>
        <p:blipFill rotWithShape="1">
          <a:blip r:embed="rId13">
            <a:alphaModFix amt="70000"/>
            <a:extLst>
              <a:ext uri="{28A0092B-C50C-407E-A947-70E740481C1C}">
                <a14:useLocalDpi xmlns:a14="http://schemas.microsoft.com/office/drawing/2010/main" val="0"/>
              </a:ext>
            </a:extLst>
          </a:blip>
          <a:srcRect b="60619"/>
          <a:stretch/>
        </p:blipFill>
        <p:spPr bwMode="auto">
          <a:xfrm>
            <a:off x="0" y="2"/>
            <a:ext cx="6096000" cy="110324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Stars Background Images – Browse 6,629,464 Stock Photos, Vectors, and Video  | Adobe Stock">
            <a:extLst>
              <a:ext uri="{FF2B5EF4-FFF2-40B4-BE49-F238E27FC236}">
                <a16:creationId xmlns:a16="http://schemas.microsoft.com/office/drawing/2014/main" id="{E4315D67-D4E4-4E89-EDA6-247FED86AB43}"/>
              </a:ext>
            </a:extLst>
          </p:cNvPr>
          <p:cNvPicPr>
            <a:picLocks noChangeAspect="1" noChangeArrowheads="1"/>
          </p:cNvPicPr>
          <p:nvPr/>
        </p:nvPicPr>
        <p:blipFill rotWithShape="1">
          <a:blip r:embed="rId13">
            <a:alphaModFix amt="70000"/>
            <a:extLst>
              <a:ext uri="{28A0092B-C50C-407E-A947-70E740481C1C}">
                <a14:useLocalDpi xmlns:a14="http://schemas.microsoft.com/office/drawing/2010/main" val="0"/>
              </a:ext>
            </a:extLst>
          </a:blip>
          <a:srcRect l="-1" t="39687" r="-1703" b="20932"/>
          <a:stretch/>
        </p:blipFill>
        <p:spPr bwMode="auto">
          <a:xfrm>
            <a:off x="6096000" y="12806"/>
            <a:ext cx="6096000" cy="109043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5C24F3DA-CF59-9DB9-F690-350AEC70EE03}"/>
              </a:ext>
            </a:extLst>
          </p:cNvPr>
          <p:cNvSpPr>
            <a:spLocks noGrp="1"/>
          </p:cNvSpPr>
          <p:nvPr>
            <p:ph type="title"/>
          </p:nvPr>
        </p:nvSpPr>
        <p:spPr>
          <a:xfrm>
            <a:off x="1157376" y="108679"/>
            <a:ext cx="9757957" cy="874644"/>
          </a:xfrm>
          <a:prstGeom prst="rect">
            <a:avLst/>
          </a:prstGeom>
        </p:spPr>
        <p:txBody>
          <a:bodyPr vert="horz" lIns="91440" tIns="45720" rIns="91440" bIns="45720" rtlCol="0" anchor="ctr">
            <a:normAutofit/>
          </a:bodyPr>
          <a:lstStyle/>
          <a:p>
            <a:r>
              <a:rPr lang="en-US"/>
              <a:t>Click to edit Master title style</a:t>
            </a:r>
          </a:p>
        </p:txBody>
      </p:sp>
      <p:pic>
        <p:nvPicPr>
          <p:cNvPr id="17" name="Picture 16" descr="Icon&#10;&#10;Description automatically generated">
            <a:extLst>
              <a:ext uri="{FF2B5EF4-FFF2-40B4-BE49-F238E27FC236}">
                <a16:creationId xmlns:a16="http://schemas.microsoft.com/office/drawing/2014/main" id="{3A1FB913-5683-99A9-A4CC-C7F4266685A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019162" y="76200"/>
            <a:ext cx="1069009" cy="874644"/>
          </a:xfrm>
          <a:prstGeom prst="rect">
            <a:avLst/>
          </a:prstGeom>
        </p:spPr>
      </p:pic>
      <p:pic>
        <p:nvPicPr>
          <p:cNvPr id="18" name="Picture 17" descr="Logo&#10;&#10;Description automatically generated">
            <a:extLst>
              <a:ext uri="{FF2B5EF4-FFF2-40B4-BE49-F238E27FC236}">
                <a16:creationId xmlns:a16="http://schemas.microsoft.com/office/drawing/2014/main" id="{DB66D002-BBCD-9A7D-1F42-D9AB78A5394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3829" y="76200"/>
            <a:ext cx="949719" cy="939603"/>
          </a:xfrm>
          <a:prstGeom prst="rect">
            <a:avLst/>
          </a:prstGeom>
        </p:spPr>
      </p:pic>
    </p:spTree>
    <p:extLst>
      <p:ext uri="{BB962C8B-B14F-4D97-AF65-F5344CB8AC3E}">
        <p14:creationId xmlns:p14="http://schemas.microsoft.com/office/powerpoint/2010/main" val="3587868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29.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29.png"/><Relationship Id="rId4" Type="http://schemas.openxmlformats.org/officeDocument/2006/relationships/image" Target="../media/image8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 Id="rId1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05E2B-FE8B-F47C-D298-BD036936A154}"/>
              </a:ext>
            </a:extLst>
          </p:cNvPr>
          <p:cNvSpPr>
            <a:spLocks noGrp="1"/>
          </p:cNvSpPr>
          <p:nvPr>
            <p:ph type="ctrTitle"/>
          </p:nvPr>
        </p:nvSpPr>
        <p:spPr>
          <a:xfrm>
            <a:off x="751114" y="1796143"/>
            <a:ext cx="10689772" cy="2176541"/>
          </a:xfrm>
        </p:spPr>
        <p:txBody>
          <a:bodyPr>
            <a:normAutofit/>
          </a:bodyPr>
          <a:lstStyle/>
          <a:p>
            <a:r>
              <a:rPr lang="en-US" sz="5400">
                <a:solidFill>
                  <a:schemeClr val="tx1"/>
                </a:solidFill>
              </a:rPr>
              <a:t>Quantifying Primary Arc-induced Degradation of Perovskite Solar Cells</a:t>
            </a:r>
          </a:p>
        </p:txBody>
      </p:sp>
      <p:sp>
        <p:nvSpPr>
          <p:cNvPr id="3" name="Subtitle 2">
            <a:extLst>
              <a:ext uri="{FF2B5EF4-FFF2-40B4-BE49-F238E27FC236}">
                <a16:creationId xmlns:a16="http://schemas.microsoft.com/office/drawing/2014/main" id="{7F6C0362-EDA5-8678-B711-7882ED13C360}"/>
              </a:ext>
            </a:extLst>
          </p:cNvPr>
          <p:cNvSpPr>
            <a:spLocks noGrp="1"/>
          </p:cNvSpPr>
          <p:nvPr>
            <p:ph type="subTitle" idx="1"/>
          </p:nvPr>
        </p:nvSpPr>
        <p:spPr>
          <a:xfrm>
            <a:off x="751114" y="4079116"/>
            <a:ext cx="10613572" cy="1962456"/>
          </a:xfrm>
        </p:spPr>
        <p:txBody>
          <a:bodyPr>
            <a:normAutofit/>
          </a:bodyPr>
          <a:lstStyle/>
          <a:p>
            <a:pPr>
              <a:lnSpc>
                <a:spcPct val="100000"/>
              </a:lnSpc>
            </a:pPr>
            <a:r>
              <a:rPr lang="en-US" b="1"/>
              <a:t>Meghan Bush</a:t>
            </a:r>
            <a:r>
              <a:rPr lang="en-US" baseline="30000"/>
              <a:t>*</a:t>
            </a:r>
            <a:r>
              <a:rPr lang="en-US"/>
              <a:t>, Kaitlyn VanSant</a:t>
            </a:r>
            <a:r>
              <a:rPr lang="en-US" baseline="30000"/>
              <a:t>2</a:t>
            </a:r>
            <a:r>
              <a:rPr lang="en-US"/>
              <a:t>, Jeremiah Sims</a:t>
            </a:r>
            <a:r>
              <a:rPr lang="en-US" baseline="30000"/>
              <a:t>1</a:t>
            </a:r>
            <a:r>
              <a:rPr lang="en-US"/>
              <a:t>, Alexis Arroyo</a:t>
            </a:r>
            <a:r>
              <a:rPr lang="en-US" baseline="30000"/>
              <a:t>1</a:t>
            </a:r>
            <a:r>
              <a:rPr lang="en-US"/>
              <a:t>, </a:t>
            </a:r>
            <a:br>
              <a:rPr lang="en-US"/>
            </a:br>
            <a:r>
              <a:rPr lang="en-US"/>
              <a:t>Joey Luther</a:t>
            </a:r>
            <a:r>
              <a:rPr lang="en-US" baseline="30000"/>
              <a:t>2</a:t>
            </a:r>
            <a:r>
              <a:rPr lang="en-US"/>
              <a:t>, Boris Vayner</a:t>
            </a:r>
            <a:r>
              <a:rPr lang="en-US" baseline="30000"/>
              <a:t>3</a:t>
            </a:r>
            <a:r>
              <a:rPr lang="en-US"/>
              <a:t>, Timothy J. Peshek</a:t>
            </a:r>
            <a:r>
              <a:rPr lang="en-US" baseline="30000"/>
              <a:t>1</a:t>
            </a:r>
          </a:p>
          <a:p>
            <a:pPr>
              <a:lnSpc>
                <a:spcPct val="100000"/>
              </a:lnSpc>
            </a:pPr>
            <a:r>
              <a:rPr lang="en-US" sz="2000" baseline="30000">
                <a:solidFill>
                  <a:schemeClr val="bg2">
                    <a:lumMod val="25000"/>
                  </a:schemeClr>
                </a:solidFill>
              </a:rPr>
              <a:t>1</a:t>
            </a:r>
            <a:r>
              <a:rPr lang="en-US" sz="2000">
                <a:solidFill>
                  <a:schemeClr val="bg2">
                    <a:lumMod val="25000"/>
                  </a:schemeClr>
                </a:solidFill>
              </a:rPr>
              <a:t> NASA Glenn Research Center, Cleveland, OH, 44135, USA</a:t>
            </a:r>
            <a:br>
              <a:rPr lang="en-US" sz="2000">
                <a:solidFill>
                  <a:schemeClr val="bg2">
                    <a:lumMod val="25000"/>
                  </a:schemeClr>
                </a:solidFill>
              </a:rPr>
            </a:br>
            <a:r>
              <a:rPr lang="en-US" sz="2000" baseline="30000">
                <a:solidFill>
                  <a:schemeClr val="bg2">
                    <a:lumMod val="25000"/>
                  </a:schemeClr>
                </a:solidFill>
              </a:rPr>
              <a:t>2</a:t>
            </a:r>
            <a:r>
              <a:rPr lang="en-US" sz="2000">
                <a:solidFill>
                  <a:schemeClr val="bg2">
                    <a:lumMod val="25000"/>
                  </a:schemeClr>
                </a:solidFill>
              </a:rPr>
              <a:t> National Laboratory of the Rockies, Golden, CO, 80401, USA</a:t>
            </a:r>
            <a:br>
              <a:rPr lang="en-US" sz="2000">
                <a:solidFill>
                  <a:schemeClr val="bg2">
                    <a:lumMod val="25000"/>
                  </a:schemeClr>
                </a:solidFill>
              </a:rPr>
            </a:br>
            <a:r>
              <a:rPr lang="en-US" sz="2000" baseline="30000">
                <a:solidFill>
                  <a:schemeClr val="bg2">
                    <a:lumMod val="25000"/>
                  </a:schemeClr>
                </a:solidFill>
              </a:rPr>
              <a:t>3</a:t>
            </a:r>
            <a:r>
              <a:rPr lang="en-US" sz="2000">
                <a:solidFill>
                  <a:schemeClr val="bg2">
                    <a:lumMod val="25000"/>
                  </a:schemeClr>
                </a:solidFill>
              </a:rPr>
              <a:t> HX5, Cleveland, OH 44135, USA</a:t>
            </a:r>
          </a:p>
          <a:p>
            <a:endParaRPr lang="en-US" sz="2000"/>
          </a:p>
        </p:txBody>
      </p:sp>
    </p:spTree>
    <p:extLst>
      <p:ext uri="{BB962C8B-B14F-4D97-AF65-F5344CB8AC3E}">
        <p14:creationId xmlns:p14="http://schemas.microsoft.com/office/powerpoint/2010/main" val="1933541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6A84E42-F85A-9F33-E03A-A89366642963}"/>
              </a:ext>
            </a:extLst>
          </p:cNvPr>
          <p:cNvSpPr>
            <a:spLocks noGrp="1"/>
          </p:cNvSpPr>
          <p:nvPr>
            <p:ph type="dt" sz="half" idx="10"/>
          </p:nvPr>
        </p:nvSpPr>
        <p:spPr>
          <a:xfrm>
            <a:off x="150988" y="6285346"/>
            <a:ext cx="2743200" cy="365125"/>
          </a:xfrm>
        </p:spPr>
        <p:txBody>
          <a:bodyPr/>
          <a:lstStyle/>
          <a:p>
            <a:r>
              <a:rPr lang="en-US"/>
              <a:t>9 June 2026</a:t>
            </a:r>
          </a:p>
        </p:txBody>
      </p:sp>
      <p:sp>
        <p:nvSpPr>
          <p:cNvPr id="4" name="Footer Placeholder 3">
            <a:extLst>
              <a:ext uri="{FF2B5EF4-FFF2-40B4-BE49-F238E27FC236}">
                <a16:creationId xmlns:a16="http://schemas.microsoft.com/office/drawing/2014/main" id="{C3AF8B79-BEFD-FC93-ADAC-9E9E1D01BCD6}"/>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AB3F23B0-A2AF-C807-C26F-E6FCDB345DD7}"/>
              </a:ext>
            </a:extLst>
          </p:cNvPr>
          <p:cNvSpPr>
            <a:spLocks noGrp="1"/>
          </p:cNvSpPr>
          <p:nvPr>
            <p:ph type="sldNum" sz="quarter" idx="12"/>
          </p:nvPr>
        </p:nvSpPr>
        <p:spPr/>
        <p:txBody>
          <a:bodyPr/>
          <a:lstStyle/>
          <a:p>
            <a:fld id="{E24671E6-C7E9-498C-AEDB-15EF9CD668D7}" type="slidenum">
              <a:rPr lang="en-US" smtClean="0"/>
              <a:pPr/>
              <a:t>10</a:t>
            </a:fld>
            <a:endParaRPr lang="en-US"/>
          </a:p>
        </p:txBody>
      </p:sp>
      <p:sp>
        <p:nvSpPr>
          <p:cNvPr id="35" name="Rectangle 34">
            <a:extLst>
              <a:ext uri="{FF2B5EF4-FFF2-40B4-BE49-F238E27FC236}">
                <a16:creationId xmlns:a16="http://schemas.microsoft.com/office/drawing/2014/main" id="{5E145605-7765-79E8-002F-68ECBC4009BD}"/>
              </a:ext>
            </a:extLst>
          </p:cNvPr>
          <p:cNvSpPr/>
          <p:nvPr/>
        </p:nvSpPr>
        <p:spPr>
          <a:xfrm>
            <a:off x="0" y="0"/>
            <a:ext cx="12192000" cy="1676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c</a:t>
            </a:r>
          </a:p>
        </p:txBody>
      </p:sp>
      <p:sp>
        <p:nvSpPr>
          <p:cNvPr id="36" name="Rectangle 35">
            <a:extLst>
              <a:ext uri="{FF2B5EF4-FFF2-40B4-BE49-F238E27FC236}">
                <a16:creationId xmlns:a16="http://schemas.microsoft.com/office/drawing/2014/main" id="{D6EB20B1-6F56-AD5F-824C-337E2025B26E}"/>
              </a:ext>
            </a:extLst>
          </p:cNvPr>
          <p:cNvSpPr/>
          <p:nvPr/>
        </p:nvSpPr>
        <p:spPr>
          <a:xfrm>
            <a:off x="0" y="390091"/>
            <a:ext cx="4279491" cy="646790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itle 1">
            <a:extLst>
              <a:ext uri="{FF2B5EF4-FFF2-40B4-BE49-F238E27FC236}">
                <a16:creationId xmlns:a16="http://schemas.microsoft.com/office/drawing/2014/main" id="{97CDEDA0-7115-F481-8710-1F34670C2D2D}"/>
              </a:ext>
            </a:extLst>
          </p:cNvPr>
          <p:cNvSpPr>
            <a:spLocks noGrp="1"/>
          </p:cNvSpPr>
          <p:nvPr>
            <p:ph type="title"/>
          </p:nvPr>
        </p:nvSpPr>
        <p:spPr>
          <a:xfrm>
            <a:off x="0" y="0"/>
            <a:ext cx="11104418" cy="443345"/>
          </a:xfrm>
        </p:spPr>
        <p:txBody>
          <a:bodyPr>
            <a:normAutofit/>
          </a:bodyPr>
          <a:lstStyle/>
          <a:p>
            <a:r>
              <a:rPr lang="en-US" sz="2400"/>
              <a:t>S_5305008:</a:t>
            </a:r>
            <a:r>
              <a:rPr lang="en-US" sz="2400" b="1"/>
              <a:t> 60 arcs</a:t>
            </a:r>
          </a:p>
        </p:txBody>
      </p:sp>
      <p:pic>
        <p:nvPicPr>
          <p:cNvPr id="38" name="Picture 37" descr="A picture containing night, light, night sky&#10;&#10;AI-generated content may be incorrect.">
            <a:extLst>
              <a:ext uri="{FF2B5EF4-FFF2-40B4-BE49-F238E27FC236}">
                <a16:creationId xmlns:a16="http://schemas.microsoft.com/office/drawing/2014/main" id="{D3BE6E9C-04A5-B256-BD26-31AFFD2459FD}"/>
              </a:ext>
            </a:extLst>
          </p:cNvPr>
          <p:cNvPicPr>
            <a:picLocks noChangeAspect="1"/>
          </p:cNvPicPr>
          <p:nvPr/>
        </p:nvPicPr>
        <p:blipFill>
          <a:blip r:embed="rId2">
            <a:extLst>
              <a:ext uri="{28A0092B-C50C-407E-A947-70E740481C1C}">
                <a14:useLocalDpi xmlns:a14="http://schemas.microsoft.com/office/drawing/2010/main" val="0"/>
              </a:ext>
            </a:extLst>
          </a:blip>
          <a:srcRect l="21829" t="9217" r="19189" b="9700"/>
          <a:stretch/>
        </p:blipFill>
        <p:spPr>
          <a:xfrm>
            <a:off x="512938" y="1106990"/>
            <a:ext cx="3011313" cy="5543479"/>
          </a:xfrm>
          <a:prstGeom prst="rect">
            <a:avLst/>
          </a:prstGeom>
        </p:spPr>
      </p:pic>
      <p:sp>
        <p:nvSpPr>
          <p:cNvPr id="39" name="Title 1">
            <a:extLst>
              <a:ext uri="{FF2B5EF4-FFF2-40B4-BE49-F238E27FC236}">
                <a16:creationId xmlns:a16="http://schemas.microsoft.com/office/drawing/2014/main" id="{928D1493-F1D1-18D9-FF7C-9A9A9B94A449}"/>
              </a:ext>
            </a:extLst>
          </p:cNvPr>
          <p:cNvSpPr txBox="1">
            <a:spLocks/>
          </p:cNvSpPr>
          <p:nvPr/>
        </p:nvSpPr>
        <p:spPr>
          <a:xfrm>
            <a:off x="8724275" y="20759"/>
            <a:ext cx="3445240" cy="369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400"/>
              <a:t>Cell #14/S3 C4/NREL 14</a:t>
            </a:r>
          </a:p>
        </p:txBody>
      </p:sp>
      <p:pic>
        <p:nvPicPr>
          <p:cNvPr id="40" name="Picture 39">
            <a:extLst>
              <a:ext uri="{FF2B5EF4-FFF2-40B4-BE49-F238E27FC236}">
                <a16:creationId xmlns:a16="http://schemas.microsoft.com/office/drawing/2014/main" id="{1CBB9731-C863-CD88-145E-B48DB3B8882A}"/>
              </a:ext>
            </a:extLst>
          </p:cNvPr>
          <p:cNvPicPr>
            <a:picLocks noChangeAspect="1"/>
          </p:cNvPicPr>
          <p:nvPr/>
        </p:nvPicPr>
        <p:blipFill>
          <a:blip r:embed="rId3"/>
          <a:srcRect b="19690"/>
          <a:stretch/>
        </p:blipFill>
        <p:spPr>
          <a:xfrm>
            <a:off x="535406" y="561304"/>
            <a:ext cx="3066554" cy="401480"/>
          </a:xfrm>
          <a:prstGeom prst="rect">
            <a:avLst/>
          </a:prstGeom>
        </p:spPr>
      </p:pic>
      <p:grpSp>
        <p:nvGrpSpPr>
          <p:cNvPr id="41" name="Group 40">
            <a:extLst>
              <a:ext uri="{FF2B5EF4-FFF2-40B4-BE49-F238E27FC236}">
                <a16:creationId xmlns:a16="http://schemas.microsoft.com/office/drawing/2014/main" id="{89537161-A637-0096-EEE7-78CA23C34A4D}"/>
              </a:ext>
            </a:extLst>
          </p:cNvPr>
          <p:cNvGrpSpPr/>
          <p:nvPr/>
        </p:nvGrpSpPr>
        <p:grpSpPr>
          <a:xfrm>
            <a:off x="550146" y="592223"/>
            <a:ext cx="4972942" cy="6039169"/>
            <a:chOff x="399158" y="799754"/>
            <a:chExt cx="4972942" cy="6039169"/>
          </a:xfrm>
        </p:grpSpPr>
        <p:sp>
          <p:nvSpPr>
            <p:cNvPr id="42" name="Rectangle: Rounded Corners 41">
              <a:extLst>
                <a:ext uri="{FF2B5EF4-FFF2-40B4-BE49-F238E27FC236}">
                  <a16:creationId xmlns:a16="http://schemas.microsoft.com/office/drawing/2014/main" id="{A94E1D86-D5E5-AF75-78FB-020860F29DF3}"/>
                </a:ext>
              </a:extLst>
            </p:cNvPr>
            <p:cNvSpPr/>
            <p:nvPr/>
          </p:nvSpPr>
          <p:spPr>
            <a:xfrm>
              <a:off x="4864100" y="987350"/>
              <a:ext cx="508000" cy="494769"/>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descr="A picture containing satellite, dark, night sky&#10;&#10;AI-generated content may be incorrect.">
              <a:extLst>
                <a:ext uri="{FF2B5EF4-FFF2-40B4-BE49-F238E27FC236}">
                  <a16:creationId xmlns:a16="http://schemas.microsoft.com/office/drawing/2014/main" id="{B7CDBB01-41B2-16AA-C218-F5FE1A5BC0C3}"/>
                </a:ext>
              </a:extLst>
            </p:cNvPr>
            <p:cNvPicPr>
              <a:picLocks noChangeAspect="1"/>
            </p:cNvPicPr>
            <p:nvPr/>
          </p:nvPicPr>
          <p:blipFill>
            <a:blip r:embed="rId4">
              <a:alphaModFix/>
              <a:extLst>
                <a:ext uri="{28A0092B-C50C-407E-A947-70E740481C1C}">
                  <a14:useLocalDpi xmlns:a14="http://schemas.microsoft.com/office/drawing/2010/main" val="0"/>
                </a:ext>
              </a:extLst>
            </a:blip>
            <a:srcRect l="26972" t="15490" r="17272" b="6315"/>
            <a:stretch/>
          </p:blipFill>
          <p:spPr>
            <a:xfrm rot="-120000">
              <a:off x="459225" y="1208320"/>
              <a:ext cx="3211998" cy="5630603"/>
            </a:xfrm>
            <a:prstGeom prst="rect">
              <a:avLst/>
            </a:prstGeom>
          </p:spPr>
        </p:pic>
        <p:pic>
          <p:nvPicPr>
            <p:cNvPr id="44" name="Picture 43">
              <a:extLst>
                <a:ext uri="{FF2B5EF4-FFF2-40B4-BE49-F238E27FC236}">
                  <a16:creationId xmlns:a16="http://schemas.microsoft.com/office/drawing/2014/main" id="{78B024E7-CE79-C99C-C125-B8713B216124}"/>
                </a:ext>
              </a:extLst>
            </p:cNvPr>
            <p:cNvPicPr>
              <a:picLocks noChangeAspect="1"/>
            </p:cNvPicPr>
            <p:nvPr/>
          </p:nvPicPr>
          <p:blipFill>
            <a:blip r:embed="rId5">
              <a:alphaModFix/>
            </a:blip>
            <a:srcRect t="7078" b="21188"/>
            <a:stretch/>
          </p:blipFill>
          <p:spPr>
            <a:xfrm>
              <a:off x="399158" y="799754"/>
              <a:ext cx="3066554" cy="354232"/>
            </a:xfrm>
            <a:prstGeom prst="rect">
              <a:avLst/>
            </a:prstGeom>
          </p:spPr>
        </p:pic>
      </p:grpSp>
      <p:grpSp>
        <p:nvGrpSpPr>
          <p:cNvPr id="45" name="Group 44">
            <a:extLst>
              <a:ext uri="{FF2B5EF4-FFF2-40B4-BE49-F238E27FC236}">
                <a16:creationId xmlns:a16="http://schemas.microsoft.com/office/drawing/2014/main" id="{84476F0F-520C-ECAA-A60B-54706DF5D394}"/>
              </a:ext>
            </a:extLst>
          </p:cNvPr>
          <p:cNvGrpSpPr/>
          <p:nvPr/>
        </p:nvGrpSpPr>
        <p:grpSpPr>
          <a:xfrm>
            <a:off x="543003" y="610919"/>
            <a:ext cx="3066554" cy="5924626"/>
            <a:chOff x="392015" y="818450"/>
            <a:chExt cx="3066554" cy="5924626"/>
          </a:xfrm>
        </p:grpSpPr>
        <p:pic>
          <p:nvPicPr>
            <p:cNvPr id="46" name="Picture 45">
              <a:extLst>
                <a:ext uri="{FF2B5EF4-FFF2-40B4-BE49-F238E27FC236}">
                  <a16:creationId xmlns:a16="http://schemas.microsoft.com/office/drawing/2014/main" id="{E01517A3-C3BE-F8BB-4A0E-79B960C429DA}"/>
                </a:ext>
              </a:extLst>
            </p:cNvPr>
            <p:cNvPicPr>
              <a:picLocks noChangeAspect="1"/>
            </p:cNvPicPr>
            <p:nvPr/>
          </p:nvPicPr>
          <p:blipFill>
            <a:blip r:embed="rId6" cstate="print">
              <a:alphaModFix/>
              <a:extLst>
                <a:ext uri="{28A0092B-C50C-407E-A947-70E740481C1C}">
                  <a14:useLocalDpi xmlns:a14="http://schemas.microsoft.com/office/drawing/2010/main" val="0"/>
                </a:ext>
              </a:extLst>
            </a:blip>
            <a:srcRect l="29085" t="12505" r="31304" b="7142"/>
            <a:stretch/>
          </p:blipFill>
          <p:spPr bwMode="auto">
            <a:xfrm rot="10800000" flipH="1">
              <a:off x="617373" y="1429443"/>
              <a:ext cx="2619375" cy="5313633"/>
            </a:xfrm>
            <a:prstGeom prst="rect">
              <a:avLst/>
            </a:prstGeom>
            <a:noFill/>
            <a:ln>
              <a:noFill/>
            </a:ln>
          </p:spPr>
        </p:pic>
        <p:pic>
          <p:nvPicPr>
            <p:cNvPr id="47" name="Picture 46">
              <a:extLst>
                <a:ext uri="{FF2B5EF4-FFF2-40B4-BE49-F238E27FC236}">
                  <a16:creationId xmlns:a16="http://schemas.microsoft.com/office/drawing/2014/main" id="{5E2B654A-3E71-23C0-8E5F-275471E6C75C}"/>
                </a:ext>
              </a:extLst>
            </p:cNvPr>
            <p:cNvPicPr>
              <a:picLocks noChangeAspect="1"/>
            </p:cNvPicPr>
            <p:nvPr/>
          </p:nvPicPr>
          <p:blipFill>
            <a:blip r:embed="rId7"/>
            <a:srcRect t="8394" b="18699"/>
            <a:stretch/>
          </p:blipFill>
          <p:spPr>
            <a:xfrm>
              <a:off x="392015" y="818450"/>
              <a:ext cx="3066554" cy="360030"/>
            </a:xfrm>
            <a:prstGeom prst="rect">
              <a:avLst/>
            </a:prstGeom>
          </p:spPr>
        </p:pic>
      </p:grpSp>
      <p:pic>
        <p:nvPicPr>
          <p:cNvPr id="48" name="Picture 47" descr="A picture containing night, light, night sky&#10;&#10;AI-generated content may be incorrect.">
            <a:extLst>
              <a:ext uri="{FF2B5EF4-FFF2-40B4-BE49-F238E27FC236}">
                <a16:creationId xmlns:a16="http://schemas.microsoft.com/office/drawing/2014/main" id="{07D1DBEA-63CE-9464-372C-836E71B1BA38}"/>
              </a:ext>
            </a:extLst>
          </p:cNvPr>
          <p:cNvPicPr>
            <a:picLocks noChangeAspect="1"/>
          </p:cNvPicPr>
          <p:nvPr/>
        </p:nvPicPr>
        <p:blipFill>
          <a:blip r:embed="rId2">
            <a:extLst>
              <a:ext uri="{28A0092B-C50C-407E-A947-70E740481C1C}">
                <a14:useLocalDpi xmlns:a14="http://schemas.microsoft.com/office/drawing/2010/main" val="0"/>
              </a:ext>
            </a:extLst>
          </a:blip>
          <a:srcRect l="21829" t="9217" r="19189" b="9700"/>
          <a:stretch/>
        </p:blipFill>
        <p:spPr>
          <a:xfrm>
            <a:off x="4450831" y="1580847"/>
            <a:ext cx="2504295" cy="4610117"/>
          </a:xfrm>
          <a:prstGeom prst="rect">
            <a:avLst/>
          </a:prstGeom>
        </p:spPr>
      </p:pic>
      <p:pic>
        <p:nvPicPr>
          <p:cNvPr id="49" name="Picture 48">
            <a:extLst>
              <a:ext uri="{FF2B5EF4-FFF2-40B4-BE49-F238E27FC236}">
                <a16:creationId xmlns:a16="http://schemas.microsoft.com/office/drawing/2014/main" id="{086B427B-3D9B-2A26-D0F1-655218B7E5E5}"/>
              </a:ext>
            </a:extLst>
          </p:cNvPr>
          <p:cNvPicPr>
            <a:picLocks noChangeAspect="1"/>
          </p:cNvPicPr>
          <p:nvPr/>
        </p:nvPicPr>
        <p:blipFill>
          <a:blip r:embed="rId6" cstate="print">
            <a:alphaModFix/>
            <a:extLst>
              <a:ext uri="{28A0092B-C50C-407E-A947-70E740481C1C}">
                <a14:useLocalDpi xmlns:a14="http://schemas.microsoft.com/office/drawing/2010/main" val="0"/>
              </a:ext>
            </a:extLst>
          </a:blip>
          <a:srcRect l="29085" t="12505" r="31304" b="7142"/>
          <a:stretch/>
        </p:blipFill>
        <p:spPr bwMode="auto">
          <a:xfrm rot="10800000" flipH="1">
            <a:off x="9907085" y="1657063"/>
            <a:ext cx="2178348" cy="4418970"/>
          </a:xfrm>
          <a:prstGeom prst="rect">
            <a:avLst/>
          </a:prstGeom>
          <a:noFill/>
          <a:ln>
            <a:noFill/>
          </a:ln>
        </p:spPr>
      </p:pic>
      <p:pic>
        <p:nvPicPr>
          <p:cNvPr id="50" name="Picture 49" descr="A picture containing satellite, dark, night sky&#10;&#10;AI-generated content may be incorrect.">
            <a:extLst>
              <a:ext uri="{FF2B5EF4-FFF2-40B4-BE49-F238E27FC236}">
                <a16:creationId xmlns:a16="http://schemas.microsoft.com/office/drawing/2014/main" id="{5CA5406A-319B-81F1-A68D-9FD95336F3AB}"/>
              </a:ext>
            </a:extLst>
          </p:cNvPr>
          <p:cNvPicPr>
            <a:picLocks noChangeAspect="1"/>
          </p:cNvPicPr>
          <p:nvPr/>
        </p:nvPicPr>
        <p:blipFill>
          <a:blip r:embed="rId4">
            <a:alphaModFix/>
            <a:extLst>
              <a:ext uri="{28A0092B-C50C-407E-A947-70E740481C1C}">
                <a14:useLocalDpi xmlns:a14="http://schemas.microsoft.com/office/drawing/2010/main" val="0"/>
              </a:ext>
            </a:extLst>
          </a:blip>
          <a:srcRect l="26972" t="15490" r="17272" b="6315"/>
          <a:stretch/>
        </p:blipFill>
        <p:spPr>
          <a:xfrm rot="-120000">
            <a:off x="7095510" y="1498464"/>
            <a:ext cx="2671190" cy="4682571"/>
          </a:xfrm>
          <a:prstGeom prst="rect">
            <a:avLst/>
          </a:prstGeom>
        </p:spPr>
      </p:pic>
      <p:sp>
        <p:nvSpPr>
          <p:cNvPr id="60" name="TextBox 59">
            <a:extLst>
              <a:ext uri="{FF2B5EF4-FFF2-40B4-BE49-F238E27FC236}">
                <a16:creationId xmlns:a16="http://schemas.microsoft.com/office/drawing/2014/main" id="{7DAB1059-AD04-7636-6135-C0E2E32AE728}"/>
              </a:ext>
            </a:extLst>
          </p:cNvPr>
          <p:cNvSpPr txBox="1"/>
          <p:nvPr/>
        </p:nvSpPr>
        <p:spPr>
          <a:xfrm>
            <a:off x="7014613" y="1132321"/>
            <a:ext cx="2675634" cy="369332"/>
          </a:xfrm>
          <a:prstGeom prst="rect">
            <a:avLst/>
          </a:prstGeom>
          <a:noFill/>
        </p:spPr>
        <p:txBody>
          <a:bodyPr wrap="square" rtlCol="0">
            <a:spAutoFit/>
          </a:bodyPr>
          <a:lstStyle/>
          <a:p>
            <a:pPr algn="ctr"/>
            <a:r>
              <a:rPr lang="en-US"/>
              <a:t>Post-DLIT</a:t>
            </a:r>
          </a:p>
        </p:txBody>
      </p:sp>
      <p:sp>
        <p:nvSpPr>
          <p:cNvPr id="61" name="TextBox 60">
            <a:extLst>
              <a:ext uri="{FF2B5EF4-FFF2-40B4-BE49-F238E27FC236}">
                <a16:creationId xmlns:a16="http://schemas.microsoft.com/office/drawing/2014/main" id="{9C22B0E0-C976-79E7-A8A9-DCE34BF1BC33}"/>
              </a:ext>
            </a:extLst>
          </p:cNvPr>
          <p:cNvSpPr txBox="1"/>
          <p:nvPr/>
        </p:nvSpPr>
        <p:spPr>
          <a:xfrm>
            <a:off x="9907084" y="1132321"/>
            <a:ext cx="2178348" cy="369332"/>
          </a:xfrm>
          <a:prstGeom prst="rect">
            <a:avLst/>
          </a:prstGeom>
          <a:noFill/>
        </p:spPr>
        <p:txBody>
          <a:bodyPr wrap="square" rtlCol="0">
            <a:spAutoFit/>
          </a:bodyPr>
          <a:lstStyle/>
          <a:p>
            <a:pPr algn="ctr"/>
            <a:r>
              <a:rPr lang="en-US"/>
              <a:t>Post-Visual</a:t>
            </a:r>
          </a:p>
        </p:txBody>
      </p:sp>
      <p:sp>
        <p:nvSpPr>
          <p:cNvPr id="62" name="TextBox 61">
            <a:extLst>
              <a:ext uri="{FF2B5EF4-FFF2-40B4-BE49-F238E27FC236}">
                <a16:creationId xmlns:a16="http://schemas.microsoft.com/office/drawing/2014/main" id="{7C9AEBB6-32A7-B65F-140D-6263C5014DE5}"/>
              </a:ext>
            </a:extLst>
          </p:cNvPr>
          <p:cNvSpPr txBox="1"/>
          <p:nvPr/>
        </p:nvSpPr>
        <p:spPr>
          <a:xfrm>
            <a:off x="4467940" y="1132321"/>
            <a:ext cx="2487185" cy="369332"/>
          </a:xfrm>
          <a:prstGeom prst="rect">
            <a:avLst/>
          </a:prstGeom>
          <a:noFill/>
        </p:spPr>
        <p:txBody>
          <a:bodyPr wrap="square" rtlCol="0">
            <a:spAutoFit/>
          </a:bodyPr>
          <a:lstStyle/>
          <a:p>
            <a:pPr algn="ctr"/>
            <a:r>
              <a:rPr lang="en-US"/>
              <a:t>Pre-DLIT</a:t>
            </a:r>
          </a:p>
        </p:txBody>
      </p:sp>
      <p:sp>
        <p:nvSpPr>
          <p:cNvPr id="63" name="Title 1">
            <a:extLst>
              <a:ext uri="{FF2B5EF4-FFF2-40B4-BE49-F238E27FC236}">
                <a16:creationId xmlns:a16="http://schemas.microsoft.com/office/drawing/2014/main" id="{CEE3760A-C7B4-01CA-0A55-87BBD0C8AB29}"/>
              </a:ext>
            </a:extLst>
          </p:cNvPr>
          <p:cNvSpPr txBox="1">
            <a:spLocks/>
          </p:cNvSpPr>
          <p:nvPr/>
        </p:nvSpPr>
        <p:spPr>
          <a:xfrm>
            <a:off x="0" y="-11636"/>
            <a:ext cx="3236748" cy="443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2400">
                <a:solidFill>
                  <a:schemeClr val="bg2">
                    <a:lumMod val="25000"/>
                  </a:schemeClr>
                </a:solidFill>
              </a:rPr>
              <a:t>S_5305008:</a:t>
            </a:r>
            <a:r>
              <a:rPr lang="en-US" sz="2400" b="1">
                <a:solidFill>
                  <a:schemeClr val="bg2">
                    <a:lumMod val="25000"/>
                  </a:schemeClr>
                </a:solidFill>
              </a:rPr>
              <a:t> 60 arcs</a:t>
            </a:r>
          </a:p>
        </p:txBody>
      </p:sp>
    </p:spTree>
    <p:extLst>
      <p:ext uri="{BB962C8B-B14F-4D97-AF65-F5344CB8AC3E}">
        <p14:creationId xmlns:p14="http://schemas.microsoft.com/office/powerpoint/2010/main" val="400860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2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26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33C459D-B161-F7CE-A13B-997C664160FE}"/>
              </a:ext>
            </a:extLst>
          </p:cNvPr>
          <p:cNvSpPr/>
          <p:nvPr/>
        </p:nvSpPr>
        <p:spPr>
          <a:xfrm>
            <a:off x="3744897" y="1109554"/>
            <a:ext cx="8447103" cy="5748445"/>
          </a:xfrm>
          <a:prstGeom prst="rect">
            <a:avLst/>
          </a:prstGeom>
          <a:solidFill>
            <a:srgbClr val="DBEA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ED4BE06B-7428-57A3-ABE9-C93A7ACDC0A2}"/>
              </a:ext>
            </a:extLst>
          </p:cNvPr>
          <p:cNvSpPr>
            <a:spLocks noGrp="1"/>
          </p:cNvSpPr>
          <p:nvPr>
            <p:ph type="dt" sz="half" idx="10"/>
          </p:nvPr>
        </p:nvSpPr>
        <p:spPr/>
        <p:txBody>
          <a:bodyPr/>
          <a:lstStyle/>
          <a:p>
            <a:r>
              <a:rPr lang="en-US"/>
              <a:t>9 June 2026</a:t>
            </a:r>
          </a:p>
        </p:txBody>
      </p:sp>
      <p:sp>
        <p:nvSpPr>
          <p:cNvPr id="3" name="Footer Placeholder 2">
            <a:extLst>
              <a:ext uri="{FF2B5EF4-FFF2-40B4-BE49-F238E27FC236}">
                <a16:creationId xmlns:a16="http://schemas.microsoft.com/office/drawing/2014/main" id="{9D65076E-028E-1B8A-0465-EF75D186E852}"/>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4" name="Slide Number Placeholder 3">
            <a:extLst>
              <a:ext uri="{FF2B5EF4-FFF2-40B4-BE49-F238E27FC236}">
                <a16:creationId xmlns:a16="http://schemas.microsoft.com/office/drawing/2014/main" id="{3A5E47AE-CEAE-6646-B252-B053F55C92BC}"/>
              </a:ext>
            </a:extLst>
          </p:cNvPr>
          <p:cNvSpPr>
            <a:spLocks noGrp="1"/>
          </p:cNvSpPr>
          <p:nvPr>
            <p:ph type="sldNum" sz="quarter" idx="12"/>
          </p:nvPr>
        </p:nvSpPr>
        <p:spPr/>
        <p:txBody>
          <a:bodyPr/>
          <a:lstStyle/>
          <a:p>
            <a:fld id="{E24671E6-C7E9-498C-AEDB-15EF9CD668D7}" type="slidenum">
              <a:rPr lang="en-US" smtClean="0"/>
              <a:pPr/>
              <a:t>11</a:t>
            </a:fld>
            <a:endParaRPr lang="en-US"/>
          </a:p>
        </p:txBody>
      </p:sp>
      <p:sp>
        <p:nvSpPr>
          <p:cNvPr id="5" name="Title 4">
            <a:extLst>
              <a:ext uri="{FF2B5EF4-FFF2-40B4-BE49-F238E27FC236}">
                <a16:creationId xmlns:a16="http://schemas.microsoft.com/office/drawing/2014/main" id="{19F377B4-7A2B-1B63-3BAB-D440B505648B}"/>
              </a:ext>
            </a:extLst>
          </p:cNvPr>
          <p:cNvSpPr>
            <a:spLocks noGrp="1"/>
          </p:cNvSpPr>
          <p:nvPr>
            <p:ph type="title"/>
          </p:nvPr>
        </p:nvSpPr>
        <p:spPr/>
        <p:txBody>
          <a:bodyPr/>
          <a:lstStyle/>
          <a:p>
            <a:r>
              <a:rPr lang="en-US"/>
              <a:t>Profilometry – Visual</a:t>
            </a:r>
          </a:p>
        </p:txBody>
      </p:sp>
      <p:sp>
        <p:nvSpPr>
          <p:cNvPr id="10" name="TextBox 9">
            <a:extLst>
              <a:ext uri="{FF2B5EF4-FFF2-40B4-BE49-F238E27FC236}">
                <a16:creationId xmlns:a16="http://schemas.microsoft.com/office/drawing/2014/main" id="{0047F01A-76C4-BB6A-CC4B-55F1CD0930AD}"/>
              </a:ext>
            </a:extLst>
          </p:cNvPr>
          <p:cNvSpPr txBox="1"/>
          <p:nvPr/>
        </p:nvSpPr>
        <p:spPr>
          <a:xfrm>
            <a:off x="77258" y="1100342"/>
            <a:ext cx="3567684" cy="369332"/>
          </a:xfrm>
          <a:prstGeom prst="rect">
            <a:avLst/>
          </a:prstGeom>
          <a:noFill/>
        </p:spPr>
        <p:txBody>
          <a:bodyPr wrap="square" rtlCol="0">
            <a:spAutoFit/>
          </a:bodyPr>
          <a:lstStyle/>
          <a:p>
            <a:pPr algn="ctr"/>
            <a:r>
              <a:rPr lang="en-US"/>
              <a:t>Witness Sample (#12)</a:t>
            </a:r>
          </a:p>
        </p:txBody>
      </p:sp>
      <p:pic>
        <p:nvPicPr>
          <p:cNvPr id="19" name="Picture 18" descr="A screenshot of a computer&#10;&#10;AI-generated content may be incorrect.">
            <a:extLst>
              <a:ext uri="{FF2B5EF4-FFF2-40B4-BE49-F238E27FC236}">
                <a16:creationId xmlns:a16="http://schemas.microsoft.com/office/drawing/2014/main" id="{A1EB2E1D-E747-BAE1-CFCD-F6437A0C7ACD}"/>
              </a:ext>
            </a:extLst>
          </p:cNvPr>
          <p:cNvPicPr>
            <a:picLocks noChangeAspect="1"/>
          </p:cNvPicPr>
          <p:nvPr/>
        </p:nvPicPr>
        <p:blipFill>
          <a:blip r:embed="rId3"/>
          <a:srcRect l="14255" t="10314" r="76033" b="503"/>
          <a:stretch>
            <a:fillRect/>
          </a:stretch>
        </p:blipFill>
        <p:spPr>
          <a:xfrm rot="5400000">
            <a:off x="8972416" y="2480983"/>
            <a:ext cx="2125910" cy="4151432"/>
          </a:xfrm>
          <a:prstGeom prst="rect">
            <a:avLst/>
          </a:prstGeom>
        </p:spPr>
      </p:pic>
      <p:grpSp>
        <p:nvGrpSpPr>
          <p:cNvPr id="22" name="Group 21">
            <a:extLst>
              <a:ext uri="{FF2B5EF4-FFF2-40B4-BE49-F238E27FC236}">
                <a16:creationId xmlns:a16="http://schemas.microsoft.com/office/drawing/2014/main" id="{735FBA31-DAE4-7AF3-9F71-F26BE288B35B}"/>
              </a:ext>
            </a:extLst>
          </p:cNvPr>
          <p:cNvGrpSpPr/>
          <p:nvPr/>
        </p:nvGrpSpPr>
        <p:grpSpPr>
          <a:xfrm>
            <a:off x="7959654" y="1473246"/>
            <a:ext cx="4151433" cy="2020497"/>
            <a:chOff x="8047914" y="2049982"/>
            <a:chExt cx="3951823" cy="1923347"/>
          </a:xfrm>
        </p:grpSpPr>
        <p:pic>
          <p:nvPicPr>
            <p:cNvPr id="18" name="Picture 17" descr="Chart, surface chart&#10;&#10;AI-generated content may be incorrect.">
              <a:extLst>
                <a:ext uri="{FF2B5EF4-FFF2-40B4-BE49-F238E27FC236}">
                  <a16:creationId xmlns:a16="http://schemas.microsoft.com/office/drawing/2014/main" id="{CE2BE706-9279-AED0-09C6-44E76D90B6A1}"/>
                </a:ext>
              </a:extLst>
            </p:cNvPr>
            <p:cNvPicPr>
              <a:picLocks noChangeAspect="1"/>
            </p:cNvPicPr>
            <p:nvPr/>
          </p:nvPicPr>
          <p:blipFill>
            <a:blip r:embed="rId4"/>
            <a:srcRect l="18007" t="33082" r="25708" b="20369"/>
            <a:stretch>
              <a:fillRect/>
            </a:stretch>
          </p:blipFill>
          <p:spPr>
            <a:xfrm>
              <a:off x="8047914" y="2049982"/>
              <a:ext cx="3951823" cy="1923347"/>
            </a:xfrm>
            <a:prstGeom prst="rect">
              <a:avLst/>
            </a:prstGeom>
          </p:spPr>
        </p:pic>
        <p:pic>
          <p:nvPicPr>
            <p:cNvPr id="21" name="Picture 20" descr="Chart, surface chart&#10;&#10;AI-generated content may be incorrect.">
              <a:extLst>
                <a:ext uri="{FF2B5EF4-FFF2-40B4-BE49-F238E27FC236}">
                  <a16:creationId xmlns:a16="http://schemas.microsoft.com/office/drawing/2014/main" id="{039BA1C1-9126-CE9C-373E-66DF6DDA38C9}"/>
                </a:ext>
              </a:extLst>
            </p:cNvPr>
            <p:cNvPicPr>
              <a:picLocks noChangeAspect="1"/>
            </p:cNvPicPr>
            <p:nvPr/>
          </p:nvPicPr>
          <p:blipFill>
            <a:blip r:embed="rId4"/>
            <a:srcRect l="-90" t="67" r="94552" b="63698"/>
            <a:stretch>
              <a:fillRect/>
            </a:stretch>
          </p:blipFill>
          <p:spPr>
            <a:xfrm>
              <a:off x="8089183" y="2049983"/>
              <a:ext cx="359110" cy="1379018"/>
            </a:xfrm>
            <a:prstGeom prst="rect">
              <a:avLst/>
            </a:prstGeom>
          </p:spPr>
        </p:pic>
      </p:grpSp>
      <p:sp>
        <p:nvSpPr>
          <p:cNvPr id="23" name="TextBox 22">
            <a:extLst>
              <a:ext uri="{FF2B5EF4-FFF2-40B4-BE49-F238E27FC236}">
                <a16:creationId xmlns:a16="http://schemas.microsoft.com/office/drawing/2014/main" id="{E8D01B61-65E2-6A57-2B83-75C48B051AD2}"/>
              </a:ext>
            </a:extLst>
          </p:cNvPr>
          <p:cNvSpPr txBox="1"/>
          <p:nvPr/>
        </p:nvSpPr>
        <p:spPr>
          <a:xfrm>
            <a:off x="4103440" y="1109555"/>
            <a:ext cx="3397718" cy="369332"/>
          </a:xfrm>
          <a:prstGeom prst="rect">
            <a:avLst/>
          </a:prstGeom>
          <a:noFill/>
        </p:spPr>
        <p:txBody>
          <a:bodyPr wrap="square" rtlCol="0">
            <a:spAutoFit/>
          </a:bodyPr>
          <a:lstStyle/>
          <a:p>
            <a:pPr algn="ctr"/>
            <a:r>
              <a:rPr lang="en-US"/>
              <a:t>String 2 (40 arcs)</a:t>
            </a:r>
          </a:p>
        </p:txBody>
      </p:sp>
      <p:sp>
        <p:nvSpPr>
          <p:cNvPr id="24" name="TextBox 23">
            <a:extLst>
              <a:ext uri="{FF2B5EF4-FFF2-40B4-BE49-F238E27FC236}">
                <a16:creationId xmlns:a16="http://schemas.microsoft.com/office/drawing/2014/main" id="{B0CFCAE7-E3F4-78EE-CF11-E829C861E8F3}"/>
              </a:ext>
            </a:extLst>
          </p:cNvPr>
          <p:cNvSpPr txBox="1"/>
          <p:nvPr/>
        </p:nvSpPr>
        <p:spPr>
          <a:xfrm>
            <a:off x="8380257" y="1121236"/>
            <a:ext cx="3397718" cy="369332"/>
          </a:xfrm>
          <a:prstGeom prst="rect">
            <a:avLst/>
          </a:prstGeom>
          <a:noFill/>
        </p:spPr>
        <p:txBody>
          <a:bodyPr wrap="square" rtlCol="0">
            <a:spAutoFit/>
          </a:bodyPr>
          <a:lstStyle/>
          <a:p>
            <a:pPr algn="ctr"/>
            <a:r>
              <a:rPr lang="en-US"/>
              <a:t>String 3 (60 arcs)</a:t>
            </a:r>
          </a:p>
        </p:txBody>
      </p:sp>
      <p:sp>
        <p:nvSpPr>
          <p:cNvPr id="11" name="TextBox 10">
            <a:extLst>
              <a:ext uri="{FF2B5EF4-FFF2-40B4-BE49-F238E27FC236}">
                <a16:creationId xmlns:a16="http://schemas.microsoft.com/office/drawing/2014/main" id="{5037DFF7-21C6-693D-CF8C-9142D1BDAC30}"/>
              </a:ext>
            </a:extLst>
          </p:cNvPr>
          <p:cNvSpPr txBox="1"/>
          <p:nvPr/>
        </p:nvSpPr>
        <p:spPr>
          <a:xfrm>
            <a:off x="3785353" y="5829595"/>
            <a:ext cx="8366190" cy="400110"/>
          </a:xfrm>
          <a:prstGeom prst="rect">
            <a:avLst/>
          </a:prstGeom>
          <a:noFill/>
        </p:spPr>
        <p:txBody>
          <a:bodyPr wrap="square" rtlCol="0">
            <a:spAutoFit/>
          </a:bodyPr>
          <a:lstStyle/>
          <a:p>
            <a:pPr algn="ctr"/>
            <a:r>
              <a:rPr lang="en-US" sz="2000"/>
              <a:t>Defects in the module occurring at scribe lines </a:t>
            </a:r>
            <a:r>
              <a:rPr lang="en-US" sz="2000" b="1"/>
              <a:t>and across cells</a:t>
            </a:r>
            <a:r>
              <a:rPr lang="en-US" sz="2000"/>
              <a:t>.</a:t>
            </a:r>
          </a:p>
        </p:txBody>
      </p:sp>
      <p:grpSp>
        <p:nvGrpSpPr>
          <p:cNvPr id="7" name="Group 6">
            <a:extLst>
              <a:ext uri="{FF2B5EF4-FFF2-40B4-BE49-F238E27FC236}">
                <a16:creationId xmlns:a16="http://schemas.microsoft.com/office/drawing/2014/main" id="{58B32FBC-514C-5661-A8B5-6CAA52B8588D}"/>
              </a:ext>
            </a:extLst>
          </p:cNvPr>
          <p:cNvGrpSpPr/>
          <p:nvPr/>
        </p:nvGrpSpPr>
        <p:grpSpPr>
          <a:xfrm>
            <a:off x="77259" y="1469674"/>
            <a:ext cx="3567683" cy="1832866"/>
            <a:chOff x="1613732" y="1334022"/>
            <a:chExt cx="5479330" cy="2227725"/>
          </a:xfrm>
        </p:grpSpPr>
        <p:pic>
          <p:nvPicPr>
            <p:cNvPr id="8" name="Picture 7" descr="A picture containing text, pool table, table, poolroom&#10;&#10;AI-generated content may be incorrect.">
              <a:extLst>
                <a:ext uri="{FF2B5EF4-FFF2-40B4-BE49-F238E27FC236}">
                  <a16:creationId xmlns:a16="http://schemas.microsoft.com/office/drawing/2014/main" id="{0E817BB6-3104-0141-D225-27DBCACD2F46}"/>
                </a:ext>
              </a:extLst>
            </p:cNvPr>
            <p:cNvPicPr>
              <a:picLocks noChangeAspect="1"/>
            </p:cNvPicPr>
            <p:nvPr/>
          </p:nvPicPr>
          <p:blipFill>
            <a:blip r:embed="rId5"/>
            <a:srcRect l="18954" t="29806" r="21205" b="28745"/>
            <a:stretch>
              <a:fillRect/>
            </a:stretch>
          </p:blipFill>
          <p:spPr>
            <a:xfrm>
              <a:off x="1613732" y="1334022"/>
              <a:ext cx="5479330" cy="2227725"/>
            </a:xfrm>
            <a:prstGeom prst="rect">
              <a:avLst/>
            </a:prstGeom>
          </p:spPr>
        </p:pic>
        <p:pic>
          <p:nvPicPr>
            <p:cNvPr id="9" name="Picture 8" descr="A picture containing text, pool table, table, poolroom&#10;&#10;AI-generated content may be incorrect.">
              <a:extLst>
                <a:ext uri="{FF2B5EF4-FFF2-40B4-BE49-F238E27FC236}">
                  <a16:creationId xmlns:a16="http://schemas.microsoft.com/office/drawing/2014/main" id="{269C8927-82A0-B3AE-003C-A75BF084FBA5}"/>
                </a:ext>
              </a:extLst>
            </p:cNvPr>
            <p:cNvPicPr>
              <a:picLocks noChangeAspect="1"/>
            </p:cNvPicPr>
            <p:nvPr/>
          </p:nvPicPr>
          <p:blipFill>
            <a:blip r:embed="rId5"/>
            <a:srcRect l="290" t="126" r="93319" b="63005"/>
            <a:stretch>
              <a:fillRect/>
            </a:stretch>
          </p:blipFill>
          <p:spPr>
            <a:xfrm>
              <a:off x="1674822" y="1987550"/>
              <a:ext cx="444368" cy="1504797"/>
            </a:xfrm>
            <a:prstGeom prst="rect">
              <a:avLst/>
            </a:prstGeom>
          </p:spPr>
        </p:pic>
      </p:grpSp>
      <p:sp>
        <p:nvSpPr>
          <p:cNvPr id="12" name="TextBox 11">
            <a:extLst>
              <a:ext uri="{FF2B5EF4-FFF2-40B4-BE49-F238E27FC236}">
                <a16:creationId xmlns:a16="http://schemas.microsoft.com/office/drawing/2014/main" id="{6A9C16C8-7CD8-8372-2425-31A74912348F}"/>
              </a:ext>
            </a:extLst>
          </p:cNvPr>
          <p:cNvSpPr txBox="1"/>
          <p:nvPr/>
        </p:nvSpPr>
        <p:spPr>
          <a:xfrm>
            <a:off x="55446" y="5522114"/>
            <a:ext cx="3559318" cy="707886"/>
          </a:xfrm>
          <a:prstGeom prst="rect">
            <a:avLst/>
          </a:prstGeom>
          <a:noFill/>
        </p:spPr>
        <p:txBody>
          <a:bodyPr wrap="square" rtlCol="0">
            <a:spAutoFit/>
          </a:bodyPr>
          <a:lstStyle/>
          <a:p>
            <a:pPr algn="ctr"/>
            <a:r>
              <a:rPr lang="en-US" sz="2000"/>
              <a:t>Defects largely constrained to scribe lines.</a:t>
            </a:r>
          </a:p>
        </p:txBody>
      </p:sp>
      <p:pic>
        <p:nvPicPr>
          <p:cNvPr id="28" name="Picture 27">
            <a:extLst>
              <a:ext uri="{FF2B5EF4-FFF2-40B4-BE49-F238E27FC236}">
                <a16:creationId xmlns:a16="http://schemas.microsoft.com/office/drawing/2014/main" id="{9FBFB9BF-AD24-F513-ACDA-E260F8CF3143}"/>
              </a:ext>
            </a:extLst>
          </p:cNvPr>
          <p:cNvPicPr>
            <a:picLocks noChangeAspect="1"/>
          </p:cNvPicPr>
          <p:nvPr/>
        </p:nvPicPr>
        <p:blipFill>
          <a:blip r:embed="rId6" cstate="print">
            <a:extLst>
              <a:ext uri="{28A0092B-C50C-407E-A947-70E740481C1C}">
                <a14:useLocalDpi xmlns:a14="http://schemas.microsoft.com/office/drawing/2010/main" val="0"/>
              </a:ext>
            </a:extLst>
          </a:blip>
          <a:srcRect l="27831" t="9728" r="29644" b="10421"/>
          <a:stretch>
            <a:fillRect/>
          </a:stretch>
        </p:blipFill>
        <p:spPr bwMode="auto">
          <a:xfrm rot="5400000">
            <a:off x="4916559" y="2614264"/>
            <a:ext cx="2076738" cy="3899527"/>
          </a:xfrm>
          <a:prstGeom prst="rect">
            <a:avLst/>
          </a:prstGeom>
          <a:noFill/>
          <a:ln>
            <a:noFill/>
          </a:ln>
        </p:spPr>
      </p:pic>
      <p:pic>
        <p:nvPicPr>
          <p:cNvPr id="34" name="Picture 33" descr="A picture containing text, screen, display&#10;&#10;AI-generated content may be incorrect.">
            <a:extLst>
              <a:ext uri="{FF2B5EF4-FFF2-40B4-BE49-F238E27FC236}">
                <a16:creationId xmlns:a16="http://schemas.microsoft.com/office/drawing/2014/main" id="{94F16C83-FBA6-143F-FD2D-EC698EA3F912}"/>
              </a:ext>
            </a:extLst>
          </p:cNvPr>
          <p:cNvPicPr>
            <a:picLocks noChangeAspect="1"/>
          </p:cNvPicPr>
          <p:nvPr/>
        </p:nvPicPr>
        <p:blipFill>
          <a:blip r:embed="rId7"/>
          <a:srcRect l="22455" t="32929" r="33252" b="20716"/>
          <a:stretch>
            <a:fillRect/>
          </a:stretch>
        </p:blipFill>
        <p:spPr>
          <a:xfrm>
            <a:off x="4005167" y="1478887"/>
            <a:ext cx="3899527" cy="2014856"/>
          </a:xfrm>
          <a:prstGeom prst="rect">
            <a:avLst/>
          </a:prstGeom>
          <a:noFill/>
          <a:ln w="22225">
            <a:noFill/>
          </a:ln>
        </p:spPr>
      </p:pic>
      <p:pic>
        <p:nvPicPr>
          <p:cNvPr id="35" name="Picture 34" descr="A picture containing text, screen, display&#10;&#10;AI-generated content may be incorrect.">
            <a:extLst>
              <a:ext uri="{FF2B5EF4-FFF2-40B4-BE49-F238E27FC236}">
                <a16:creationId xmlns:a16="http://schemas.microsoft.com/office/drawing/2014/main" id="{71FC6941-4F57-8CAF-6B5F-4D6FECBBD115}"/>
              </a:ext>
            </a:extLst>
          </p:cNvPr>
          <p:cNvPicPr>
            <a:picLocks noChangeAspect="1"/>
          </p:cNvPicPr>
          <p:nvPr/>
        </p:nvPicPr>
        <p:blipFill>
          <a:blip r:embed="rId7"/>
          <a:srcRect l="-329" t="33" r="93339" b="63144"/>
          <a:stretch>
            <a:fillRect/>
          </a:stretch>
        </p:blipFill>
        <p:spPr>
          <a:xfrm>
            <a:off x="4103438" y="1605118"/>
            <a:ext cx="543292" cy="1679906"/>
          </a:xfrm>
          <a:prstGeom prst="rect">
            <a:avLst/>
          </a:prstGeom>
          <a:noFill/>
          <a:ln w="22225">
            <a:noFill/>
          </a:ln>
        </p:spPr>
      </p:pic>
      <p:sp>
        <p:nvSpPr>
          <p:cNvPr id="36" name="Oval 35">
            <a:extLst>
              <a:ext uri="{FF2B5EF4-FFF2-40B4-BE49-F238E27FC236}">
                <a16:creationId xmlns:a16="http://schemas.microsoft.com/office/drawing/2014/main" id="{2251DBD7-BEF0-9763-8953-B0E05D5F4345}"/>
              </a:ext>
            </a:extLst>
          </p:cNvPr>
          <p:cNvSpPr/>
          <p:nvPr/>
        </p:nvSpPr>
        <p:spPr>
          <a:xfrm>
            <a:off x="6833774" y="1585090"/>
            <a:ext cx="597755" cy="59775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066846AA-6DCF-0751-95A2-07AF93434A0D}"/>
              </a:ext>
            </a:extLst>
          </p:cNvPr>
          <p:cNvSpPr/>
          <p:nvPr/>
        </p:nvSpPr>
        <p:spPr>
          <a:xfrm>
            <a:off x="6338455" y="4743218"/>
            <a:ext cx="1664553" cy="97277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8B915A76-82D5-EF2D-389C-10C8E28CDE91}"/>
              </a:ext>
            </a:extLst>
          </p:cNvPr>
          <p:cNvSpPr/>
          <p:nvPr/>
        </p:nvSpPr>
        <p:spPr>
          <a:xfrm>
            <a:off x="5656051" y="2036923"/>
            <a:ext cx="817498" cy="597755"/>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EED5817-4051-8A1C-0F6C-60067BA53287}"/>
              </a:ext>
            </a:extLst>
          </p:cNvPr>
          <p:cNvSpPr/>
          <p:nvPr/>
        </p:nvSpPr>
        <p:spPr>
          <a:xfrm>
            <a:off x="5137430" y="3752901"/>
            <a:ext cx="817498" cy="925889"/>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1EEEF26-605E-F0FC-9809-B989EB8CBEF2}"/>
              </a:ext>
            </a:extLst>
          </p:cNvPr>
          <p:cNvSpPr/>
          <p:nvPr/>
        </p:nvSpPr>
        <p:spPr>
          <a:xfrm>
            <a:off x="6315152" y="2624041"/>
            <a:ext cx="958483" cy="379970"/>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4E4EAF76-AF8B-2F0B-A646-DEF0E98D796F}"/>
              </a:ext>
            </a:extLst>
          </p:cNvPr>
          <p:cNvSpPr/>
          <p:nvPr/>
        </p:nvSpPr>
        <p:spPr>
          <a:xfrm rot="5400000">
            <a:off x="3648610" y="4559633"/>
            <a:ext cx="1085185" cy="553775"/>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70F6EEA7-605D-DAF8-19C4-5132D556D27F}"/>
              </a:ext>
            </a:extLst>
          </p:cNvPr>
          <p:cNvPicPr>
            <a:picLocks noChangeAspect="1"/>
          </p:cNvPicPr>
          <p:nvPr/>
        </p:nvPicPr>
        <p:blipFill>
          <a:blip r:embed="rId8" cstate="print">
            <a:extLst>
              <a:ext uri="{28A0092B-C50C-407E-A947-70E740481C1C}">
                <a14:useLocalDpi xmlns:a14="http://schemas.microsoft.com/office/drawing/2010/main" val="0"/>
              </a:ext>
            </a:extLst>
          </a:blip>
          <a:srcRect l="27080" t="8599" r="28645" b="8944"/>
          <a:stretch>
            <a:fillRect/>
          </a:stretch>
        </p:blipFill>
        <p:spPr bwMode="auto">
          <a:xfrm rot="5400000">
            <a:off x="903265" y="2662092"/>
            <a:ext cx="1915670" cy="3567684"/>
          </a:xfrm>
          <a:prstGeom prst="rect">
            <a:avLst/>
          </a:prstGeom>
          <a:noFill/>
          <a:ln>
            <a:noFill/>
          </a:ln>
        </p:spPr>
      </p:pic>
      <p:cxnSp>
        <p:nvCxnSpPr>
          <p:cNvPr id="44" name="Straight Arrow Connector 43">
            <a:extLst>
              <a:ext uri="{FF2B5EF4-FFF2-40B4-BE49-F238E27FC236}">
                <a16:creationId xmlns:a16="http://schemas.microsoft.com/office/drawing/2014/main" id="{48B61BFA-EDDD-AAC0-3400-BDD05F4449BE}"/>
              </a:ext>
            </a:extLst>
          </p:cNvPr>
          <p:cNvCxnSpPr>
            <a:cxnSpLocks/>
          </p:cNvCxnSpPr>
          <p:nvPr/>
        </p:nvCxnSpPr>
        <p:spPr>
          <a:xfrm flipH="1">
            <a:off x="1548804" y="2634678"/>
            <a:ext cx="186478" cy="103719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485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389CC-C8E1-BEDA-F78D-75ECAC0F220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858CA6A-EAC0-C19A-381F-42F6BD416FE2}"/>
              </a:ext>
            </a:extLst>
          </p:cNvPr>
          <p:cNvSpPr>
            <a:spLocks noGrp="1"/>
          </p:cNvSpPr>
          <p:nvPr>
            <p:ph type="dt" sz="half" idx="10"/>
          </p:nvPr>
        </p:nvSpPr>
        <p:spPr/>
        <p:txBody>
          <a:bodyPr/>
          <a:lstStyle/>
          <a:p>
            <a:r>
              <a:rPr lang="en-US"/>
              <a:t>9 June 2026</a:t>
            </a:r>
          </a:p>
        </p:txBody>
      </p:sp>
      <p:sp>
        <p:nvSpPr>
          <p:cNvPr id="3" name="Footer Placeholder 2">
            <a:extLst>
              <a:ext uri="{FF2B5EF4-FFF2-40B4-BE49-F238E27FC236}">
                <a16:creationId xmlns:a16="http://schemas.microsoft.com/office/drawing/2014/main" id="{F9370DCA-F9E1-4D3A-2975-9B76D9A9288A}"/>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4" name="Slide Number Placeholder 3">
            <a:extLst>
              <a:ext uri="{FF2B5EF4-FFF2-40B4-BE49-F238E27FC236}">
                <a16:creationId xmlns:a16="http://schemas.microsoft.com/office/drawing/2014/main" id="{CBDD3F22-F46A-4B76-A48C-339F1DC6A84D}"/>
              </a:ext>
            </a:extLst>
          </p:cNvPr>
          <p:cNvSpPr>
            <a:spLocks noGrp="1"/>
          </p:cNvSpPr>
          <p:nvPr>
            <p:ph type="sldNum" sz="quarter" idx="12"/>
          </p:nvPr>
        </p:nvSpPr>
        <p:spPr/>
        <p:txBody>
          <a:bodyPr/>
          <a:lstStyle/>
          <a:p>
            <a:fld id="{E24671E6-C7E9-498C-AEDB-15EF9CD668D7}" type="slidenum">
              <a:rPr lang="en-US" smtClean="0"/>
              <a:pPr/>
              <a:t>12</a:t>
            </a:fld>
            <a:endParaRPr lang="en-US"/>
          </a:p>
        </p:txBody>
      </p:sp>
      <p:sp>
        <p:nvSpPr>
          <p:cNvPr id="5" name="Title 4">
            <a:extLst>
              <a:ext uri="{FF2B5EF4-FFF2-40B4-BE49-F238E27FC236}">
                <a16:creationId xmlns:a16="http://schemas.microsoft.com/office/drawing/2014/main" id="{1706B908-3E1E-E4CB-E652-10EE478A02D6}"/>
              </a:ext>
            </a:extLst>
          </p:cNvPr>
          <p:cNvSpPr>
            <a:spLocks noGrp="1"/>
          </p:cNvSpPr>
          <p:nvPr>
            <p:ph type="title"/>
          </p:nvPr>
        </p:nvSpPr>
        <p:spPr/>
        <p:txBody>
          <a:bodyPr/>
          <a:lstStyle/>
          <a:p>
            <a:r>
              <a:rPr lang="en-US"/>
              <a:t>Profilometry – Quantitative</a:t>
            </a:r>
          </a:p>
        </p:txBody>
      </p:sp>
      <p:sp>
        <p:nvSpPr>
          <p:cNvPr id="6" name="TextBox 5">
            <a:extLst>
              <a:ext uri="{FF2B5EF4-FFF2-40B4-BE49-F238E27FC236}">
                <a16:creationId xmlns:a16="http://schemas.microsoft.com/office/drawing/2014/main" id="{5FEE16D2-B9DF-E9B9-DD54-142D95518046}"/>
              </a:ext>
            </a:extLst>
          </p:cNvPr>
          <p:cNvSpPr txBox="1"/>
          <p:nvPr/>
        </p:nvSpPr>
        <p:spPr>
          <a:xfrm>
            <a:off x="80892" y="1291275"/>
            <a:ext cx="4420078" cy="2554545"/>
          </a:xfrm>
          <a:prstGeom prst="rect">
            <a:avLst/>
          </a:prstGeom>
          <a:noFill/>
        </p:spPr>
        <p:txBody>
          <a:bodyPr wrap="square" rtlCol="0">
            <a:spAutoFit/>
          </a:bodyPr>
          <a:lstStyle/>
          <a:p>
            <a:pPr marL="285750" indent="-285750">
              <a:buFont typeface="Arial" panose="020B0604020202020204" pitchFamily="34" charset="0"/>
              <a:buChar char="•"/>
            </a:pPr>
            <a:r>
              <a:rPr lang="en-US" sz="2000"/>
              <a:t>Samples that experiences 60 arcs see an increase in </a:t>
            </a:r>
            <a:r>
              <a:rPr lang="en-US" sz="2000" b="1"/>
              <a:t>mean height </a:t>
            </a:r>
            <a:r>
              <a:rPr lang="en-US" sz="2000"/>
              <a:t>and </a:t>
            </a:r>
            <a:r>
              <a:rPr lang="en-US" sz="2000" b="1"/>
              <a:t>developed area ratio, </a:t>
            </a:r>
            <a:r>
              <a:rPr lang="en-US" sz="2000"/>
              <a:t>both of which indicate an increase in surface roughness and irregularity. </a:t>
            </a:r>
          </a:p>
          <a:p>
            <a:pPr marL="285750" indent="-285750">
              <a:buFont typeface="Arial" panose="020B0604020202020204" pitchFamily="34" charset="0"/>
              <a:buChar char="•"/>
            </a:pPr>
            <a:r>
              <a:rPr lang="en-US" sz="2000"/>
              <a:t>No strong trend in mean peak curvature, indicating that curves are both round and sharp.</a:t>
            </a:r>
          </a:p>
        </p:txBody>
      </p:sp>
      <p:pic>
        <p:nvPicPr>
          <p:cNvPr id="10" name="Picture 9" descr="Chart, scatter chart&#10;&#10;AI-generated content may be incorrect.">
            <a:extLst>
              <a:ext uri="{FF2B5EF4-FFF2-40B4-BE49-F238E27FC236}">
                <a16:creationId xmlns:a16="http://schemas.microsoft.com/office/drawing/2014/main" id="{BB8A3008-05D9-31E7-6D5B-B7E8C3ECB5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8061" y="1183443"/>
            <a:ext cx="7508838" cy="5674558"/>
          </a:xfrm>
          <a:prstGeom prst="rect">
            <a:avLst/>
          </a:prstGeom>
        </p:spPr>
      </p:pic>
      <p:sp>
        <p:nvSpPr>
          <p:cNvPr id="13" name="Rectangle 12">
            <a:extLst>
              <a:ext uri="{FF2B5EF4-FFF2-40B4-BE49-F238E27FC236}">
                <a16:creationId xmlns:a16="http://schemas.microsoft.com/office/drawing/2014/main" id="{1C5086E0-68E8-3AEE-3455-00078CC357E0}"/>
              </a:ext>
            </a:extLst>
          </p:cNvPr>
          <p:cNvSpPr/>
          <p:nvPr/>
        </p:nvSpPr>
        <p:spPr>
          <a:xfrm>
            <a:off x="233531" y="4218435"/>
            <a:ext cx="4114800" cy="1901825"/>
          </a:xfrm>
          <a:prstGeom prst="rect">
            <a:avLst/>
          </a:prstGeom>
          <a:solidFill>
            <a:srgbClr val="F8A01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Takeaway</a:t>
            </a:r>
            <a:r>
              <a:rPr lang="en-US" sz="2000">
                <a:solidFill>
                  <a:schemeClr val="tx1"/>
                </a:solidFill>
              </a:rPr>
              <a:t>: Arcing damage on the surface is increasing general surface roughness through material ablation and redeposition.</a:t>
            </a:r>
          </a:p>
        </p:txBody>
      </p:sp>
    </p:spTree>
    <p:extLst>
      <p:ext uri="{BB962C8B-B14F-4D97-AF65-F5344CB8AC3E}">
        <p14:creationId xmlns:p14="http://schemas.microsoft.com/office/powerpoint/2010/main" val="36347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7A83A9-1D5E-E098-9A3E-57D5C905BCCB}"/>
              </a:ext>
            </a:extLst>
          </p:cNvPr>
          <p:cNvSpPr>
            <a:spLocks noGrp="1"/>
          </p:cNvSpPr>
          <p:nvPr>
            <p:ph idx="1"/>
          </p:nvPr>
        </p:nvSpPr>
        <p:spPr>
          <a:xfrm>
            <a:off x="4038600" y="1304693"/>
            <a:ext cx="8039100" cy="1168652"/>
          </a:xfrm>
        </p:spPr>
        <p:txBody>
          <a:bodyPr>
            <a:normAutofit/>
          </a:bodyPr>
          <a:lstStyle/>
          <a:p>
            <a:pPr marL="0" indent="0">
              <a:buNone/>
            </a:pPr>
            <a:r>
              <a:rPr lang="en-US" sz="2000"/>
              <a:t>In addition to the expected materials making up perovskite and protective layers, </a:t>
            </a:r>
            <a:r>
              <a:rPr lang="en-US" sz="2000" b="1"/>
              <a:t>carbon deposits found on the surface of samples that experienced arcing.</a:t>
            </a:r>
          </a:p>
        </p:txBody>
      </p:sp>
      <p:sp>
        <p:nvSpPr>
          <p:cNvPr id="3" name="Date Placeholder 2">
            <a:extLst>
              <a:ext uri="{FF2B5EF4-FFF2-40B4-BE49-F238E27FC236}">
                <a16:creationId xmlns:a16="http://schemas.microsoft.com/office/drawing/2014/main" id="{D514B2D2-7442-1899-E082-0E661F95BA1B}"/>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BB660C34-A64C-A806-EA45-F9234698AD75}"/>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9CD3735E-FBBB-EAAE-88EB-50B8CA098EC4}"/>
              </a:ext>
            </a:extLst>
          </p:cNvPr>
          <p:cNvSpPr>
            <a:spLocks noGrp="1"/>
          </p:cNvSpPr>
          <p:nvPr>
            <p:ph type="sldNum" sz="quarter" idx="12"/>
          </p:nvPr>
        </p:nvSpPr>
        <p:spPr/>
        <p:txBody>
          <a:bodyPr/>
          <a:lstStyle/>
          <a:p>
            <a:fld id="{E24671E6-C7E9-498C-AEDB-15EF9CD668D7}" type="slidenum">
              <a:rPr lang="en-US" smtClean="0"/>
              <a:pPr/>
              <a:t>13</a:t>
            </a:fld>
            <a:endParaRPr lang="en-US"/>
          </a:p>
        </p:txBody>
      </p:sp>
      <p:sp>
        <p:nvSpPr>
          <p:cNvPr id="6" name="Title 5">
            <a:extLst>
              <a:ext uri="{FF2B5EF4-FFF2-40B4-BE49-F238E27FC236}">
                <a16:creationId xmlns:a16="http://schemas.microsoft.com/office/drawing/2014/main" id="{91A9E738-84C6-C726-7C91-CC7D95E0ACF8}"/>
              </a:ext>
            </a:extLst>
          </p:cNvPr>
          <p:cNvSpPr>
            <a:spLocks noGrp="1"/>
          </p:cNvSpPr>
          <p:nvPr>
            <p:ph type="title"/>
          </p:nvPr>
        </p:nvSpPr>
        <p:spPr/>
        <p:txBody>
          <a:bodyPr/>
          <a:lstStyle/>
          <a:p>
            <a:r>
              <a:rPr lang="en-US"/>
              <a:t>EDS on Arced Sample (60 arcs)</a:t>
            </a:r>
          </a:p>
        </p:txBody>
      </p:sp>
      <p:pic>
        <p:nvPicPr>
          <p:cNvPr id="7" name="Picture 6">
            <a:extLst>
              <a:ext uri="{FF2B5EF4-FFF2-40B4-BE49-F238E27FC236}">
                <a16:creationId xmlns:a16="http://schemas.microsoft.com/office/drawing/2014/main" id="{BCA5A1E0-FB0A-915D-4D99-EA2CA35C25DB}"/>
              </a:ext>
            </a:extLst>
          </p:cNvPr>
          <p:cNvPicPr>
            <a:picLocks noChangeAspect="1"/>
          </p:cNvPicPr>
          <p:nvPr/>
        </p:nvPicPr>
        <p:blipFill>
          <a:blip r:embed="rId2" cstate="print"/>
          <a:srcRect l="15815" t="4664" r="15269"/>
          <a:stretch>
            <a:fillRect/>
          </a:stretch>
        </p:blipFill>
        <p:spPr bwMode="auto">
          <a:xfrm>
            <a:off x="0" y="1215518"/>
            <a:ext cx="3975822" cy="3434624"/>
          </a:xfrm>
          <a:prstGeom prst="rect">
            <a:avLst/>
          </a:prstGeom>
          <a:noFill/>
          <a:ln w="9525">
            <a:noFill/>
            <a:miter lim="800000"/>
            <a:headEnd/>
            <a:tailEnd/>
          </a:ln>
        </p:spPr>
      </p:pic>
      <p:pic>
        <p:nvPicPr>
          <p:cNvPr id="8" name="Picture 7">
            <a:extLst>
              <a:ext uri="{FF2B5EF4-FFF2-40B4-BE49-F238E27FC236}">
                <a16:creationId xmlns:a16="http://schemas.microsoft.com/office/drawing/2014/main" id="{31A28AEB-FCA3-174C-2991-BFBC7C6176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0684" y="2475668"/>
            <a:ext cx="2371201" cy="21262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C0D713F1-5BB5-94B4-FF02-79845025A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2217" y="2475784"/>
            <a:ext cx="2381693" cy="21356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a16="http://schemas.microsoft.com/office/drawing/2014/main" id="{E5AF3AF6-BC5F-40A4-C2AF-C41BA70945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96488" y="2471138"/>
            <a:ext cx="2392317" cy="21452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C34910D5-3B7D-E97D-547D-C438E0A6BB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07112" y="4492520"/>
            <a:ext cx="2381693" cy="21356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a:extLst>
              <a:ext uri="{FF2B5EF4-FFF2-40B4-BE49-F238E27FC236}">
                <a16:creationId xmlns:a16="http://schemas.microsoft.com/office/drawing/2014/main" id="{C480036C-D6D9-CE21-170B-CD073C59EE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0874" y="4483453"/>
            <a:ext cx="2363624" cy="211949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A98D966D-B23E-3B08-8B25-0D0DADCB3F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9465" y="3370406"/>
            <a:ext cx="3889306" cy="348759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
            <a:extLst>
              <a:ext uri="{FF2B5EF4-FFF2-40B4-BE49-F238E27FC236}">
                <a16:creationId xmlns:a16="http://schemas.microsoft.com/office/drawing/2014/main" id="{D9ED7988-C49C-B5FB-D8E3-A3DA68F8D5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41384" y="4492520"/>
            <a:ext cx="2363624" cy="2119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707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E83AB23-4FD8-45F0-67F6-D86008AC57D0}"/>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518B7736-3A8F-83C0-E741-E437CFF5691A}"/>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B8A220D2-7127-8911-5237-FB0F83210F1A}"/>
              </a:ext>
            </a:extLst>
          </p:cNvPr>
          <p:cNvSpPr>
            <a:spLocks noGrp="1"/>
          </p:cNvSpPr>
          <p:nvPr>
            <p:ph type="sldNum" sz="quarter" idx="12"/>
          </p:nvPr>
        </p:nvSpPr>
        <p:spPr/>
        <p:txBody>
          <a:bodyPr/>
          <a:lstStyle/>
          <a:p>
            <a:fld id="{E24671E6-C7E9-498C-AEDB-15EF9CD668D7}" type="slidenum">
              <a:rPr lang="en-US" smtClean="0"/>
              <a:pPr/>
              <a:t>14</a:t>
            </a:fld>
            <a:endParaRPr lang="en-US"/>
          </a:p>
        </p:txBody>
      </p:sp>
      <p:sp>
        <p:nvSpPr>
          <p:cNvPr id="6" name="Title 5">
            <a:extLst>
              <a:ext uri="{FF2B5EF4-FFF2-40B4-BE49-F238E27FC236}">
                <a16:creationId xmlns:a16="http://schemas.microsoft.com/office/drawing/2014/main" id="{11BA7B24-905A-ED01-6E64-561209A2B995}"/>
              </a:ext>
            </a:extLst>
          </p:cNvPr>
          <p:cNvSpPr>
            <a:spLocks noGrp="1"/>
          </p:cNvSpPr>
          <p:nvPr>
            <p:ph type="title"/>
          </p:nvPr>
        </p:nvSpPr>
        <p:spPr/>
        <p:txBody>
          <a:bodyPr/>
          <a:lstStyle/>
          <a:p>
            <a:r>
              <a:rPr lang="en-US"/>
              <a:t>EDS on Arced Sample (40 arcs)</a:t>
            </a:r>
          </a:p>
        </p:txBody>
      </p:sp>
      <p:pic>
        <p:nvPicPr>
          <p:cNvPr id="8" name="Picture 7">
            <a:extLst>
              <a:ext uri="{FF2B5EF4-FFF2-40B4-BE49-F238E27FC236}">
                <a16:creationId xmlns:a16="http://schemas.microsoft.com/office/drawing/2014/main" id="{91B99EF3-D25E-7B86-91AF-095D780A1DC3}"/>
              </a:ext>
            </a:extLst>
          </p:cNvPr>
          <p:cNvPicPr>
            <a:picLocks noChangeAspect="1"/>
          </p:cNvPicPr>
          <p:nvPr/>
        </p:nvPicPr>
        <p:blipFill>
          <a:blip r:embed="rId2" cstate="print"/>
          <a:srcRect l="16347" t="4280" r="16402" b="3539"/>
          <a:stretch>
            <a:fillRect/>
          </a:stretch>
        </p:blipFill>
        <p:spPr bwMode="auto">
          <a:xfrm>
            <a:off x="0" y="1392824"/>
            <a:ext cx="3765176" cy="3222812"/>
          </a:xfrm>
          <a:prstGeom prst="rect">
            <a:avLst/>
          </a:prstGeom>
          <a:noFill/>
          <a:ln w="9525">
            <a:noFill/>
            <a:miter lim="800000"/>
            <a:headEnd/>
            <a:tailEnd/>
          </a:ln>
        </p:spPr>
      </p:pic>
      <p:pic>
        <p:nvPicPr>
          <p:cNvPr id="9" name="Picture 8">
            <a:extLst>
              <a:ext uri="{FF2B5EF4-FFF2-40B4-BE49-F238E27FC236}">
                <a16:creationId xmlns:a16="http://schemas.microsoft.com/office/drawing/2014/main" id="{E258E954-BE0E-F9BB-42AF-82CC00A3E142}"/>
              </a:ext>
            </a:extLst>
          </p:cNvPr>
          <p:cNvPicPr>
            <a:picLocks noChangeAspect="1"/>
          </p:cNvPicPr>
          <p:nvPr/>
        </p:nvPicPr>
        <p:blipFill>
          <a:blip r:embed="rId3" cstate="print"/>
          <a:srcRect/>
          <a:stretch>
            <a:fillRect/>
          </a:stretch>
        </p:blipFill>
        <p:spPr bwMode="auto">
          <a:xfrm>
            <a:off x="3878746" y="1073005"/>
            <a:ext cx="2978701" cy="2670680"/>
          </a:xfrm>
          <a:prstGeom prst="rect">
            <a:avLst/>
          </a:prstGeom>
          <a:noFill/>
          <a:ln w="9525">
            <a:noFill/>
            <a:miter lim="800000"/>
            <a:headEnd/>
            <a:tailEnd/>
          </a:ln>
        </p:spPr>
      </p:pic>
      <p:pic>
        <p:nvPicPr>
          <p:cNvPr id="10" name="Picture 9">
            <a:extLst>
              <a:ext uri="{FF2B5EF4-FFF2-40B4-BE49-F238E27FC236}">
                <a16:creationId xmlns:a16="http://schemas.microsoft.com/office/drawing/2014/main" id="{605635B4-2737-3A7A-1372-66461A54ED4E}"/>
              </a:ext>
            </a:extLst>
          </p:cNvPr>
          <p:cNvPicPr>
            <a:picLocks noChangeAspect="1"/>
          </p:cNvPicPr>
          <p:nvPr/>
        </p:nvPicPr>
        <p:blipFill>
          <a:blip r:embed="rId4" cstate="print"/>
          <a:srcRect/>
          <a:stretch>
            <a:fillRect/>
          </a:stretch>
        </p:blipFill>
        <p:spPr bwMode="auto">
          <a:xfrm>
            <a:off x="6544166" y="1084755"/>
            <a:ext cx="2953137" cy="2647760"/>
          </a:xfrm>
          <a:prstGeom prst="rect">
            <a:avLst/>
          </a:prstGeom>
          <a:noFill/>
          <a:ln w="9525">
            <a:noFill/>
            <a:miter lim="800000"/>
            <a:headEnd/>
            <a:tailEnd/>
          </a:ln>
        </p:spPr>
      </p:pic>
      <p:pic>
        <p:nvPicPr>
          <p:cNvPr id="11" name="Picture 10">
            <a:extLst>
              <a:ext uri="{FF2B5EF4-FFF2-40B4-BE49-F238E27FC236}">
                <a16:creationId xmlns:a16="http://schemas.microsoft.com/office/drawing/2014/main" id="{19CD073F-30FC-9B7C-4264-791BF75F34FC}"/>
              </a:ext>
            </a:extLst>
          </p:cNvPr>
          <p:cNvPicPr>
            <a:picLocks noChangeAspect="1"/>
          </p:cNvPicPr>
          <p:nvPr/>
        </p:nvPicPr>
        <p:blipFill>
          <a:blip r:embed="rId5" cstate="print"/>
          <a:srcRect/>
          <a:stretch>
            <a:fillRect/>
          </a:stretch>
        </p:blipFill>
        <p:spPr bwMode="auto">
          <a:xfrm>
            <a:off x="9189397" y="1084755"/>
            <a:ext cx="2953137" cy="2647760"/>
          </a:xfrm>
          <a:prstGeom prst="rect">
            <a:avLst/>
          </a:prstGeom>
          <a:noFill/>
          <a:ln w="9525">
            <a:noFill/>
            <a:miter lim="800000"/>
            <a:headEnd/>
            <a:tailEnd/>
          </a:ln>
        </p:spPr>
      </p:pic>
      <p:pic>
        <p:nvPicPr>
          <p:cNvPr id="12" name="Picture 11">
            <a:extLst>
              <a:ext uri="{FF2B5EF4-FFF2-40B4-BE49-F238E27FC236}">
                <a16:creationId xmlns:a16="http://schemas.microsoft.com/office/drawing/2014/main" id="{30C0D8AE-2982-5F97-D340-AC3FA302D416}"/>
              </a:ext>
            </a:extLst>
          </p:cNvPr>
          <p:cNvPicPr>
            <a:picLocks noChangeAspect="1"/>
          </p:cNvPicPr>
          <p:nvPr/>
        </p:nvPicPr>
        <p:blipFill>
          <a:blip r:embed="rId6" cstate="print"/>
          <a:srcRect/>
          <a:stretch>
            <a:fillRect/>
          </a:stretch>
        </p:blipFill>
        <p:spPr bwMode="auto">
          <a:xfrm>
            <a:off x="9189397" y="3626889"/>
            <a:ext cx="2954243" cy="2648751"/>
          </a:xfrm>
          <a:prstGeom prst="rect">
            <a:avLst/>
          </a:prstGeom>
          <a:noFill/>
          <a:ln w="9525">
            <a:noFill/>
            <a:miter lim="800000"/>
            <a:headEnd/>
            <a:tailEnd/>
          </a:ln>
        </p:spPr>
      </p:pic>
      <p:pic>
        <p:nvPicPr>
          <p:cNvPr id="13" name="Picture 12">
            <a:extLst>
              <a:ext uri="{FF2B5EF4-FFF2-40B4-BE49-F238E27FC236}">
                <a16:creationId xmlns:a16="http://schemas.microsoft.com/office/drawing/2014/main" id="{864D2C62-6184-1EA8-D68F-6ED46A2B6DD4}"/>
              </a:ext>
            </a:extLst>
          </p:cNvPr>
          <p:cNvPicPr>
            <a:picLocks noChangeAspect="1"/>
          </p:cNvPicPr>
          <p:nvPr/>
        </p:nvPicPr>
        <p:blipFill>
          <a:blip r:embed="rId7" cstate="print"/>
          <a:srcRect/>
          <a:stretch>
            <a:fillRect/>
          </a:stretch>
        </p:blipFill>
        <p:spPr bwMode="auto">
          <a:xfrm>
            <a:off x="6629669" y="3627880"/>
            <a:ext cx="2954242" cy="2648751"/>
          </a:xfrm>
          <a:prstGeom prst="rect">
            <a:avLst/>
          </a:prstGeom>
          <a:noFill/>
          <a:ln w="9525">
            <a:noFill/>
            <a:miter lim="800000"/>
            <a:headEnd/>
            <a:tailEnd/>
          </a:ln>
        </p:spPr>
      </p:pic>
      <p:pic>
        <p:nvPicPr>
          <p:cNvPr id="14" name="Picture 13">
            <a:extLst>
              <a:ext uri="{FF2B5EF4-FFF2-40B4-BE49-F238E27FC236}">
                <a16:creationId xmlns:a16="http://schemas.microsoft.com/office/drawing/2014/main" id="{587F524F-D935-A99B-C272-45EECF179B15}"/>
              </a:ext>
            </a:extLst>
          </p:cNvPr>
          <p:cNvPicPr>
            <a:picLocks noChangeAspect="1"/>
          </p:cNvPicPr>
          <p:nvPr/>
        </p:nvPicPr>
        <p:blipFill>
          <a:blip r:embed="rId8" cstate="print"/>
          <a:srcRect/>
          <a:stretch>
            <a:fillRect/>
          </a:stretch>
        </p:blipFill>
        <p:spPr bwMode="auto">
          <a:xfrm>
            <a:off x="3470738" y="3563331"/>
            <a:ext cx="3553443" cy="3185990"/>
          </a:xfrm>
          <a:prstGeom prst="rect">
            <a:avLst/>
          </a:prstGeom>
          <a:noFill/>
          <a:ln w="9525">
            <a:noFill/>
            <a:miter lim="800000"/>
            <a:headEnd/>
            <a:tailEnd/>
          </a:ln>
        </p:spPr>
      </p:pic>
      <p:sp>
        <p:nvSpPr>
          <p:cNvPr id="27" name="TextBox 26">
            <a:extLst>
              <a:ext uri="{FF2B5EF4-FFF2-40B4-BE49-F238E27FC236}">
                <a16:creationId xmlns:a16="http://schemas.microsoft.com/office/drawing/2014/main" id="{B4B48807-531B-3EAB-A56B-BE965D9095BF}"/>
              </a:ext>
            </a:extLst>
          </p:cNvPr>
          <p:cNvSpPr txBox="1"/>
          <p:nvPr/>
        </p:nvSpPr>
        <p:spPr>
          <a:xfrm>
            <a:off x="73847" y="1073005"/>
            <a:ext cx="3594511" cy="379254"/>
          </a:xfrm>
          <a:prstGeom prst="rect">
            <a:avLst/>
          </a:prstGeom>
          <a:noFill/>
        </p:spPr>
        <p:txBody>
          <a:bodyPr wrap="square" rtlCol="0">
            <a:spAutoFit/>
          </a:bodyPr>
          <a:lstStyle/>
          <a:p>
            <a:pPr algn="ctr"/>
            <a:r>
              <a:rPr lang="en-US"/>
              <a:t>Full scanned image</a:t>
            </a:r>
          </a:p>
        </p:txBody>
      </p:sp>
      <p:sp>
        <p:nvSpPr>
          <p:cNvPr id="31" name="Rectangle 30">
            <a:extLst>
              <a:ext uri="{FF2B5EF4-FFF2-40B4-BE49-F238E27FC236}">
                <a16:creationId xmlns:a16="http://schemas.microsoft.com/office/drawing/2014/main" id="{E36C5422-B9E5-519B-6B4F-E6D2D4697D5B}"/>
              </a:ext>
            </a:extLst>
          </p:cNvPr>
          <p:cNvSpPr/>
          <p:nvPr/>
        </p:nvSpPr>
        <p:spPr>
          <a:xfrm>
            <a:off x="48361" y="4829175"/>
            <a:ext cx="3619998" cy="1555022"/>
          </a:xfrm>
          <a:prstGeom prst="rect">
            <a:avLst/>
          </a:prstGeom>
          <a:solidFill>
            <a:srgbClr val="F8A01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Takeaway</a:t>
            </a:r>
            <a:r>
              <a:rPr lang="en-US" sz="2000">
                <a:solidFill>
                  <a:schemeClr val="tx1"/>
                </a:solidFill>
              </a:rPr>
              <a:t>: Cabon depositions on the surface consistent with contamination due to pyrolysis.</a:t>
            </a:r>
          </a:p>
        </p:txBody>
      </p:sp>
    </p:spTree>
    <p:extLst>
      <p:ext uri="{BB962C8B-B14F-4D97-AF65-F5344CB8AC3E}">
        <p14:creationId xmlns:p14="http://schemas.microsoft.com/office/powerpoint/2010/main" val="340051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3204370-D02A-A9C1-48BF-D613E55706C7}"/>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CE319359-D8F0-88B1-8643-2E07639DC8A8}"/>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E13DF415-2CF0-5FFB-8FCC-ACADB6890079}"/>
              </a:ext>
            </a:extLst>
          </p:cNvPr>
          <p:cNvSpPr>
            <a:spLocks noGrp="1"/>
          </p:cNvSpPr>
          <p:nvPr>
            <p:ph type="sldNum" sz="quarter" idx="12"/>
          </p:nvPr>
        </p:nvSpPr>
        <p:spPr/>
        <p:txBody>
          <a:bodyPr/>
          <a:lstStyle/>
          <a:p>
            <a:fld id="{E24671E6-C7E9-498C-AEDB-15EF9CD668D7}" type="slidenum">
              <a:rPr lang="en-US" smtClean="0"/>
              <a:pPr/>
              <a:t>15</a:t>
            </a:fld>
            <a:endParaRPr lang="en-US"/>
          </a:p>
        </p:txBody>
      </p:sp>
      <p:sp>
        <p:nvSpPr>
          <p:cNvPr id="6" name="Title 5">
            <a:extLst>
              <a:ext uri="{FF2B5EF4-FFF2-40B4-BE49-F238E27FC236}">
                <a16:creationId xmlns:a16="http://schemas.microsoft.com/office/drawing/2014/main" id="{6A7DABA6-5680-F4AD-7C16-155F661D9EEF}"/>
              </a:ext>
            </a:extLst>
          </p:cNvPr>
          <p:cNvSpPr>
            <a:spLocks noGrp="1"/>
          </p:cNvSpPr>
          <p:nvPr>
            <p:ph type="title"/>
          </p:nvPr>
        </p:nvSpPr>
        <p:spPr/>
        <p:txBody>
          <a:bodyPr/>
          <a:lstStyle/>
          <a:p>
            <a:r>
              <a:rPr lang="en-US"/>
              <a:t>Spectrophotometry &amp; </a:t>
            </a:r>
            <a:r>
              <a:rPr lang="en-US" err="1"/>
              <a:t>Tauc</a:t>
            </a:r>
            <a:r>
              <a:rPr lang="en-US"/>
              <a:t> Plots</a:t>
            </a:r>
          </a:p>
        </p:txBody>
      </p:sp>
      <p:pic>
        <p:nvPicPr>
          <p:cNvPr id="7" name="Picture 6" descr="Chart, scatter chart&#10;&#10;AI-generated content may be incorrect.">
            <a:extLst>
              <a:ext uri="{FF2B5EF4-FFF2-40B4-BE49-F238E27FC236}">
                <a16:creationId xmlns:a16="http://schemas.microsoft.com/office/drawing/2014/main" id="{699E39B1-E654-5C93-82A6-312D124918B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18100" y="2033390"/>
            <a:ext cx="7073898" cy="4715931"/>
          </a:xfrm>
          <a:prstGeom prst="rect">
            <a:avLst/>
          </a:prstGeom>
        </p:spPr>
      </p:pic>
      <p:pic>
        <p:nvPicPr>
          <p:cNvPr id="9" name="Picture 8" descr="Chart, line chart&#10;&#10;AI-generated content may be incorrect.">
            <a:extLst>
              <a:ext uri="{FF2B5EF4-FFF2-40B4-BE49-F238E27FC236}">
                <a16:creationId xmlns:a16="http://schemas.microsoft.com/office/drawing/2014/main" id="{A6437820-10E6-0480-3C7D-BA0463DC34F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00" y="2519774"/>
            <a:ext cx="4787900" cy="3191932"/>
          </a:xfrm>
          <a:prstGeom prst="rect">
            <a:avLst/>
          </a:prstGeom>
        </p:spPr>
      </p:pic>
      <p:sp>
        <p:nvSpPr>
          <p:cNvPr id="10" name="TextBox 9">
            <a:extLst>
              <a:ext uri="{FF2B5EF4-FFF2-40B4-BE49-F238E27FC236}">
                <a16:creationId xmlns:a16="http://schemas.microsoft.com/office/drawing/2014/main" id="{290E90F6-3810-D598-E3AE-D4FB7FA29CE0}"/>
              </a:ext>
            </a:extLst>
          </p:cNvPr>
          <p:cNvSpPr txBox="1"/>
          <p:nvPr/>
        </p:nvSpPr>
        <p:spPr>
          <a:xfrm>
            <a:off x="245691" y="1262743"/>
            <a:ext cx="11255829" cy="707886"/>
          </a:xfrm>
          <a:prstGeom prst="rect">
            <a:avLst/>
          </a:prstGeom>
          <a:noFill/>
        </p:spPr>
        <p:txBody>
          <a:bodyPr wrap="square" rtlCol="0">
            <a:spAutoFit/>
          </a:bodyPr>
          <a:lstStyle/>
          <a:p>
            <a:pPr marL="342900" indent="-342900">
              <a:buFont typeface="Arial" panose="020B0604020202020204" pitchFamily="34" charset="0"/>
              <a:buChar char="•"/>
            </a:pPr>
            <a:r>
              <a:rPr lang="en-US" sz="2000"/>
              <a:t>Spectrophotometry measured on a Lambda 950 UV/VIS.</a:t>
            </a:r>
          </a:p>
          <a:p>
            <a:pPr marL="342900" indent="-342900">
              <a:buFont typeface="Arial" panose="020B0604020202020204" pitchFamily="34" charset="0"/>
              <a:buChar char="•"/>
            </a:pPr>
            <a:r>
              <a:rPr lang="en-US" sz="2000"/>
              <a:t>No significant changes in spectral performance due to primary arcing</a:t>
            </a:r>
          </a:p>
        </p:txBody>
      </p:sp>
      <p:sp>
        <p:nvSpPr>
          <p:cNvPr id="2" name="TextBox 1">
            <a:extLst>
              <a:ext uri="{FF2B5EF4-FFF2-40B4-BE49-F238E27FC236}">
                <a16:creationId xmlns:a16="http://schemas.microsoft.com/office/drawing/2014/main" id="{A4F73816-7144-E83A-A3CB-96EB1DFFCFCC}"/>
              </a:ext>
            </a:extLst>
          </p:cNvPr>
          <p:cNvSpPr txBox="1"/>
          <p:nvPr/>
        </p:nvSpPr>
        <p:spPr>
          <a:xfrm>
            <a:off x="330200" y="2382467"/>
            <a:ext cx="3708400" cy="369332"/>
          </a:xfrm>
          <a:prstGeom prst="rect">
            <a:avLst/>
          </a:prstGeom>
          <a:solidFill>
            <a:schemeClr val="bg1"/>
          </a:solidFill>
        </p:spPr>
        <p:txBody>
          <a:bodyPr wrap="square" rtlCol="0">
            <a:spAutoFit/>
          </a:bodyPr>
          <a:lstStyle/>
          <a:p>
            <a:pPr algn="ctr"/>
            <a:r>
              <a:rPr lang="en-US"/>
              <a:t>Demonstrative </a:t>
            </a:r>
            <a:r>
              <a:rPr lang="en-US" err="1"/>
              <a:t>Tauc</a:t>
            </a:r>
            <a:r>
              <a:rPr lang="en-US"/>
              <a:t> Plot</a:t>
            </a:r>
          </a:p>
        </p:txBody>
      </p:sp>
    </p:spTree>
    <p:extLst>
      <p:ext uri="{BB962C8B-B14F-4D97-AF65-F5344CB8AC3E}">
        <p14:creationId xmlns:p14="http://schemas.microsoft.com/office/powerpoint/2010/main" val="2466357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7AB81A4-4212-02E1-C447-350AD69268CF}"/>
              </a:ext>
            </a:extLst>
          </p:cNvPr>
          <p:cNvSpPr/>
          <p:nvPr/>
        </p:nvSpPr>
        <p:spPr>
          <a:xfrm>
            <a:off x="0" y="1088136"/>
            <a:ext cx="12192000" cy="2642616"/>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F02F3133-9C5B-CE8E-3A12-CAC1EEAC7F9D}"/>
              </a:ext>
            </a:extLst>
          </p:cNvPr>
          <p:cNvSpPr>
            <a:spLocks noGrp="1"/>
          </p:cNvSpPr>
          <p:nvPr>
            <p:ph idx="1"/>
          </p:nvPr>
        </p:nvSpPr>
        <p:spPr>
          <a:xfrm>
            <a:off x="522732" y="3904488"/>
            <a:ext cx="11146536" cy="2588387"/>
          </a:xfrm>
        </p:spPr>
        <p:txBody>
          <a:bodyPr>
            <a:normAutofit/>
          </a:bodyPr>
          <a:lstStyle/>
          <a:p>
            <a:pPr marL="0" indent="0">
              <a:buNone/>
            </a:pPr>
            <a:r>
              <a:rPr lang="en-US" sz="2200" b="1"/>
              <a:t>Forward Work:</a:t>
            </a:r>
          </a:p>
          <a:p>
            <a:pPr marL="514350" indent="-514350">
              <a:buAutoNum type="arabicPeriod"/>
            </a:pPr>
            <a:r>
              <a:rPr lang="en-US" sz="2200"/>
              <a:t>More testing and characterization planned with a larger perovskite dataset (+ more witness and control samples) to improve statistics and deepen understanding.</a:t>
            </a:r>
          </a:p>
          <a:p>
            <a:pPr marL="514350" indent="-514350">
              <a:buAutoNum type="arabicPeriod"/>
            </a:pPr>
            <a:r>
              <a:rPr lang="en-US" sz="2200"/>
              <a:t>Test more thin film technologies.</a:t>
            </a:r>
          </a:p>
          <a:p>
            <a:pPr marL="514350" indent="-514350">
              <a:buAutoNum type="arabicPeriod"/>
            </a:pPr>
            <a:r>
              <a:rPr lang="en-US" sz="2200"/>
              <a:t>Exploring passive primary arc mitigation strategies to protect thin film cells from this damage mechanism. </a:t>
            </a:r>
          </a:p>
        </p:txBody>
      </p:sp>
      <p:sp>
        <p:nvSpPr>
          <p:cNvPr id="3" name="Date Placeholder 2">
            <a:extLst>
              <a:ext uri="{FF2B5EF4-FFF2-40B4-BE49-F238E27FC236}">
                <a16:creationId xmlns:a16="http://schemas.microsoft.com/office/drawing/2014/main" id="{39D51433-9D57-F0E4-C20B-8473B714C58E}"/>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AB534430-2AF4-2E52-0503-070AADD64850}"/>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90E355C4-28D4-4E50-CA29-B1E618EAF720}"/>
              </a:ext>
            </a:extLst>
          </p:cNvPr>
          <p:cNvSpPr>
            <a:spLocks noGrp="1"/>
          </p:cNvSpPr>
          <p:nvPr>
            <p:ph type="sldNum" sz="quarter" idx="12"/>
          </p:nvPr>
        </p:nvSpPr>
        <p:spPr/>
        <p:txBody>
          <a:bodyPr/>
          <a:lstStyle/>
          <a:p>
            <a:fld id="{E24671E6-C7E9-498C-AEDB-15EF9CD668D7}" type="slidenum">
              <a:rPr lang="en-US" smtClean="0"/>
              <a:pPr/>
              <a:t>16</a:t>
            </a:fld>
            <a:endParaRPr lang="en-US"/>
          </a:p>
        </p:txBody>
      </p:sp>
      <p:sp>
        <p:nvSpPr>
          <p:cNvPr id="6" name="Title 5">
            <a:extLst>
              <a:ext uri="{FF2B5EF4-FFF2-40B4-BE49-F238E27FC236}">
                <a16:creationId xmlns:a16="http://schemas.microsoft.com/office/drawing/2014/main" id="{91290CB8-C91C-DDAE-0A94-85354DB9F428}"/>
              </a:ext>
            </a:extLst>
          </p:cNvPr>
          <p:cNvSpPr>
            <a:spLocks noGrp="1"/>
          </p:cNvSpPr>
          <p:nvPr>
            <p:ph type="title"/>
          </p:nvPr>
        </p:nvSpPr>
        <p:spPr/>
        <p:txBody>
          <a:bodyPr/>
          <a:lstStyle/>
          <a:p>
            <a:r>
              <a:rPr lang="en-US"/>
              <a:t>Conclusion + Forward Work</a:t>
            </a:r>
          </a:p>
        </p:txBody>
      </p:sp>
      <p:sp>
        <p:nvSpPr>
          <p:cNvPr id="7" name="Content Placeholder 1">
            <a:extLst>
              <a:ext uri="{FF2B5EF4-FFF2-40B4-BE49-F238E27FC236}">
                <a16:creationId xmlns:a16="http://schemas.microsoft.com/office/drawing/2014/main" id="{2C74C8A5-241E-0CCA-1D91-17E8C85D0D5B}"/>
              </a:ext>
            </a:extLst>
          </p:cNvPr>
          <p:cNvSpPr txBox="1">
            <a:spLocks/>
          </p:cNvSpPr>
          <p:nvPr/>
        </p:nvSpPr>
        <p:spPr>
          <a:xfrm>
            <a:off x="463086" y="1226134"/>
            <a:ext cx="11265828" cy="275271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Unprotected perovskite solar cells degrade readily when exposed to primary arcs, most likely due to the thermal stressors of these ESD events. </a:t>
            </a:r>
          </a:p>
          <a:p>
            <a:pPr marL="0" indent="0">
              <a:buFont typeface="Arial" panose="020B0604020202020204" pitchFamily="34" charset="0"/>
              <a:buNone/>
            </a:pPr>
            <a:r>
              <a:rPr lang="en-US"/>
              <a:t>Primary arcs are not generally considered a risk to SOA space photovoltaics. </a:t>
            </a:r>
            <a:br>
              <a:rPr lang="en-US"/>
            </a:br>
            <a:r>
              <a:rPr lang="en-US" b="1"/>
              <a:t>When assessing new solar cells for space, it’s crucial that we thoroughly assess environmental factors and not just what is standard for traditional devices. </a:t>
            </a:r>
          </a:p>
        </p:txBody>
      </p:sp>
    </p:spTree>
    <p:extLst>
      <p:ext uri="{BB962C8B-B14F-4D97-AF65-F5344CB8AC3E}">
        <p14:creationId xmlns:p14="http://schemas.microsoft.com/office/powerpoint/2010/main" val="3716972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3FFAFB1-EF9E-2D98-3346-7B311DB59D00}"/>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367B576F-CD83-CC37-A536-070945FC1325}"/>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C186B19B-95A7-67CC-4A94-0497C5DCD580}"/>
              </a:ext>
            </a:extLst>
          </p:cNvPr>
          <p:cNvSpPr>
            <a:spLocks noGrp="1"/>
          </p:cNvSpPr>
          <p:nvPr>
            <p:ph type="sldNum" sz="quarter" idx="12"/>
          </p:nvPr>
        </p:nvSpPr>
        <p:spPr/>
        <p:txBody>
          <a:bodyPr/>
          <a:lstStyle/>
          <a:p>
            <a:fld id="{E24671E6-C7E9-498C-AEDB-15EF9CD668D7}" type="slidenum">
              <a:rPr lang="en-US" smtClean="0"/>
              <a:pPr/>
              <a:t>17</a:t>
            </a:fld>
            <a:endParaRPr lang="en-US"/>
          </a:p>
        </p:txBody>
      </p:sp>
      <p:sp>
        <p:nvSpPr>
          <p:cNvPr id="6" name="Title 5">
            <a:extLst>
              <a:ext uri="{FF2B5EF4-FFF2-40B4-BE49-F238E27FC236}">
                <a16:creationId xmlns:a16="http://schemas.microsoft.com/office/drawing/2014/main" id="{6AA262B8-475D-D814-962D-1538B987FEE5}"/>
              </a:ext>
            </a:extLst>
          </p:cNvPr>
          <p:cNvSpPr>
            <a:spLocks noGrp="1"/>
          </p:cNvSpPr>
          <p:nvPr>
            <p:ph type="title"/>
          </p:nvPr>
        </p:nvSpPr>
        <p:spPr/>
        <p:txBody>
          <a:bodyPr/>
          <a:lstStyle/>
          <a:p>
            <a:r>
              <a:rPr lang="en-US"/>
              <a:t>Thank you!</a:t>
            </a:r>
          </a:p>
        </p:txBody>
      </p:sp>
      <p:pic>
        <p:nvPicPr>
          <p:cNvPr id="7" name="Picture 6">
            <a:extLst>
              <a:ext uri="{FF2B5EF4-FFF2-40B4-BE49-F238E27FC236}">
                <a16:creationId xmlns:a16="http://schemas.microsoft.com/office/drawing/2014/main" id="{B3258D9A-10AB-501E-785C-96E65061FAC0}"/>
              </a:ext>
            </a:extLst>
          </p:cNvPr>
          <p:cNvPicPr>
            <a:picLocks noChangeAspect="1"/>
          </p:cNvPicPr>
          <p:nvPr/>
        </p:nvPicPr>
        <p:blipFill>
          <a:blip r:embed="rId2" cstate="print">
            <a:alphaModFix/>
            <a:extLst>
              <a:ext uri="{28A0092B-C50C-407E-A947-70E740481C1C}">
                <a14:useLocalDpi xmlns:a14="http://schemas.microsoft.com/office/drawing/2010/main" val="0"/>
              </a:ext>
            </a:extLst>
          </a:blip>
          <a:srcRect l="29362" t="12909" r="30059" b="8354"/>
          <a:stretch/>
        </p:blipFill>
        <p:spPr bwMode="auto">
          <a:xfrm rot="10800000" flipH="1">
            <a:off x="1849080" y="3338471"/>
            <a:ext cx="1607182" cy="3118480"/>
          </a:xfrm>
          <a:prstGeom prst="rect">
            <a:avLst/>
          </a:prstGeom>
          <a:noFill/>
          <a:ln>
            <a:noFill/>
          </a:ln>
        </p:spPr>
      </p:pic>
      <p:sp>
        <p:nvSpPr>
          <p:cNvPr id="9" name="Rectangle 8">
            <a:extLst>
              <a:ext uri="{FF2B5EF4-FFF2-40B4-BE49-F238E27FC236}">
                <a16:creationId xmlns:a16="http://schemas.microsoft.com/office/drawing/2014/main" id="{B84C5535-71D9-2BAB-3B2B-9F8812095862}"/>
              </a:ext>
            </a:extLst>
          </p:cNvPr>
          <p:cNvSpPr/>
          <p:nvPr/>
        </p:nvSpPr>
        <p:spPr>
          <a:xfrm>
            <a:off x="2012623" y="4466554"/>
            <a:ext cx="311514" cy="3817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053036B-02DA-671A-157E-A8BC0F27BE06}"/>
              </a:ext>
            </a:extLst>
          </p:cNvPr>
          <p:cNvSpPr txBox="1"/>
          <p:nvPr/>
        </p:nvSpPr>
        <p:spPr>
          <a:xfrm>
            <a:off x="4430455" y="4790368"/>
            <a:ext cx="1481328" cy="646331"/>
          </a:xfrm>
          <a:prstGeom prst="rect">
            <a:avLst/>
          </a:prstGeom>
          <a:noFill/>
        </p:spPr>
        <p:txBody>
          <a:bodyPr wrap="square" rtlCol="0">
            <a:spAutoFit/>
          </a:bodyPr>
          <a:lstStyle/>
          <a:p>
            <a:r>
              <a:rPr lang="en-US" sz="3600"/>
              <a:t>We</a:t>
            </a:r>
          </a:p>
        </p:txBody>
      </p:sp>
      <p:sp>
        <p:nvSpPr>
          <p:cNvPr id="14" name="TextBox 13">
            <a:extLst>
              <a:ext uri="{FF2B5EF4-FFF2-40B4-BE49-F238E27FC236}">
                <a16:creationId xmlns:a16="http://schemas.microsoft.com/office/drawing/2014/main" id="{E0BFF9B1-5700-67A3-0BFE-5A83C8F02F7B}"/>
              </a:ext>
            </a:extLst>
          </p:cNvPr>
          <p:cNvSpPr txBox="1"/>
          <p:nvPr/>
        </p:nvSpPr>
        <p:spPr>
          <a:xfrm>
            <a:off x="7441945" y="4609827"/>
            <a:ext cx="3867395" cy="1200329"/>
          </a:xfrm>
          <a:prstGeom prst="rect">
            <a:avLst/>
          </a:prstGeom>
          <a:noFill/>
        </p:spPr>
        <p:txBody>
          <a:bodyPr wrap="square" rtlCol="0">
            <a:spAutoFit/>
          </a:bodyPr>
          <a:lstStyle/>
          <a:p>
            <a:r>
              <a:rPr lang="en-US" sz="3600"/>
              <a:t>testing with external partners!</a:t>
            </a:r>
          </a:p>
        </p:txBody>
      </p:sp>
      <p:pic>
        <p:nvPicPr>
          <p:cNvPr id="24" name="Picture 23">
            <a:extLst>
              <a:ext uri="{FF2B5EF4-FFF2-40B4-BE49-F238E27FC236}">
                <a16:creationId xmlns:a16="http://schemas.microsoft.com/office/drawing/2014/main" id="{05F2493C-D7B9-DE09-2138-B6AE4EAA0D4B}"/>
              </a:ext>
            </a:extLst>
          </p:cNvPr>
          <p:cNvPicPr>
            <a:picLocks noChangeAspect="1"/>
          </p:cNvPicPr>
          <p:nvPr/>
        </p:nvPicPr>
        <p:blipFill>
          <a:blip r:embed="rId3" cstate="print"/>
          <a:srcRect l="16160" t="383" r="16607" b="3689"/>
          <a:stretch>
            <a:fillRect/>
          </a:stretch>
        </p:blipFill>
        <p:spPr bwMode="auto">
          <a:xfrm rot="16200000">
            <a:off x="5174873" y="4159792"/>
            <a:ext cx="1183932" cy="1054895"/>
          </a:xfrm>
          <a:prstGeom prst="rect">
            <a:avLst/>
          </a:prstGeom>
          <a:noFill/>
          <a:ln w="9525">
            <a:noFill/>
            <a:miter lim="800000"/>
            <a:headEnd/>
            <a:tailEnd/>
          </a:ln>
        </p:spPr>
      </p:pic>
      <p:pic>
        <p:nvPicPr>
          <p:cNvPr id="25" name="Picture 24">
            <a:extLst>
              <a:ext uri="{FF2B5EF4-FFF2-40B4-BE49-F238E27FC236}">
                <a16:creationId xmlns:a16="http://schemas.microsoft.com/office/drawing/2014/main" id="{E1C15D07-6452-B483-B20D-A75507AFD351}"/>
              </a:ext>
            </a:extLst>
          </p:cNvPr>
          <p:cNvPicPr>
            <a:picLocks noChangeAspect="1"/>
          </p:cNvPicPr>
          <p:nvPr/>
        </p:nvPicPr>
        <p:blipFill>
          <a:blip r:embed="rId4" cstate="print"/>
          <a:srcRect/>
          <a:stretch>
            <a:fillRect/>
          </a:stretch>
        </p:blipFill>
        <p:spPr bwMode="auto">
          <a:xfrm rot="16200000">
            <a:off x="5089299" y="5211743"/>
            <a:ext cx="1394241" cy="1250066"/>
          </a:xfrm>
          <a:prstGeom prst="rect">
            <a:avLst/>
          </a:prstGeom>
          <a:noFill/>
          <a:ln w="9525">
            <a:noFill/>
            <a:miter lim="800000"/>
            <a:headEnd/>
            <a:tailEnd/>
          </a:ln>
        </p:spPr>
      </p:pic>
      <p:pic>
        <p:nvPicPr>
          <p:cNvPr id="26" name="Picture 25">
            <a:extLst>
              <a:ext uri="{FF2B5EF4-FFF2-40B4-BE49-F238E27FC236}">
                <a16:creationId xmlns:a16="http://schemas.microsoft.com/office/drawing/2014/main" id="{B11505E0-FB6D-554D-609B-649EDD69E040}"/>
              </a:ext>
            </a:extLst>
          </p:cNvPr>
          <p:cNvPicPr>
            <a:picLocks noChangeAspect="1"/>
          </p:cNvPicPr>
          <p:nvPr/>
        </p:nvPicPr>
        <p:blipFill>
          <a:blip r:embed="rId5" cstate="print"/>
          <a:srcRect/>
          <a:stretch>
            <a:fillRect/>
          </a:stretch>
        </p:blipFill>
        <p:spPr bwMode="auto">
          <a:xfrm rot="16200000">
            <a:off x="6125519" y="4590125"/>
            <a:ext cx="1388201" cy="1244650"/>
          </a:xfrm>
          <a:prstGeom prst="rect">
            <a:avLst/>
          </a:prstGeom>
          <a:noFill/>
          <a:ln w="9525">
            <a:noFill/>
            <a:miter lim="800000"/>
            <a:headEnd/>
            <a:tailEnd/>
          </a:ln>
        </p:spPr>
      </p:pic>
      <p:cxnSp>
        <p:nvCxnSpPr>
          <p:cNvPr id="16" name="Straight Connector 15">
            <a:extLst>
              <a:ext uri="{FF2B5EF4-FFF2-40B4-BE49-F238E27FC236}">
                <a16:creationId xmlns:a16="http://schemas.microsoft.com/office/drawing/2014/main" id="{6EC85057-2FDB-3C8C-7BE3-FB1633EA1108}"/>
              </a:ext>
            </a:extLst>
          </p:cNvPr>
          <p:cNvCxnSpPr>
            <a:cxnSpLocks/>
          </p:cNvCxnSpPr>
          <p:nvPr/>
        </p:nvCxnSpPr>
        <p:spPr>
          <a:xfrm flipV="1">
            <a:off x="2276860" y="4124845"/>
            <a:ext cx="2962530" cy="34928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86EE0EF-06B0-7829-4B5B-1AFC211E8F9B}"/>
              </a:ext>
            </a:extLst>
          </p:cNvPr>
          <p:cNvCxnSpPr>
            <a:cxnSpLocks/>
          </p:cNvCxnSpPr>
          <p:nvPr/>
        </p:nvCxnSpPr>
        <p:spPr>
          <a:xfrm>
            <a:off x="2324137" y="4848259"/>
            <a:ext cx="2915253" cy="14795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3F8DE38-70A8-5703-5BE9-517C1D90AA25}"/>
              </a:ext>
            </a:extLst>
          </p:cNvPr>
          <p:cNvSpPr txBox="1"/>
          <p:nvPr/>
        </p:nvSpPr>
        <p:spPr>
          <a:xfrm>
            <a:off x="1208057" y="1191401"/>
            <a:ext cx="9484713" cy="1938992"/>
          </a:xfrm>
          <a:prstGeom prst="rect">
            <a:avLst/>
          </a:prstGeom>
          <a:noFill/>
        </p:spPr>
        <p:txBody>
          <a:bodyPr wrap="square" rtlCol="0">
            <a:spAutoFit/>
          </a:bodyPr>
          <a:lstStyle/>
          <a:p>
            <a:pPr algn="ctr"/>
            <a:r>
              <a:rPr lang="en-US" sz="2400"/>
              <a:t>Thanks to NLR for letting us destroy your cells in the name of science &amp; working with us on this characterization! </a:t>
            </a:r>
          </a:p>
          <a:p>
            <a:pPr algn="ctr"/>
            <a:endParaRPr lang="en-US" sz="2400"/>
          </a:p>
          <a:p>
            <a:pPr algn="ctr"/>
            <a:r>
              <a:rPr lang="en-US" sz="2400"/>
              <a:t>Interested in doing spacecraft charging testing on your solar cells/arrays? Reach out to the NASA GRC PV team!</a:t>
            </a:r>
          </a:p>
        </p:txBody>
      </p:sp>
    </p:spTree>
    <p:extLst>
      <p:ext uri="{BB962C8B-B14F-4D97-AF65-F5344CB8AC3E}">
        <p14:creationId xmlns:p14="http://schemas.microsoft.com/office/powerpoint/2010/main" val="213372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C9E85AB-2BAD-55D9-11E3-4496FAFCC3B8}"/>
              </a:ext>
            </a:extLst>
          </p:cNvPr>
          <p:cNvSpPr>
            <a:spLocks noGrp="1"/>
          </p:cNvSpPr>
          <p:nvPr>
            <p:ph type="title"/>
          </p:nvPr>
        </p:nvSpPr>
        <p:spPr/>
        <p:txBody>
          <a:bodyPr/>
          <a:lstStyle/>
          <a:p>
            <a:r>
              <a:rPr lang="en-US">
                <a:solidFill>
                  <a:schemeClr val="tx1"/>
                </a:solidFill>
              </a:rPr>
              <a:t>Backup</a:t>
            </a:r>
          </a:p>
        </p:txBody>
      </p:sp>
      <p:sp>
        <p:nvSpPr>
          <p:cNvPr id="8" name="Text Placeholder 7">
            <a:extLst>
              <a:ext uri="{FF2B5EF4-FFF2-40B4-BE49-F238E27FC236}">
                <a16:creationId xmlns:a16="http://schemas.microsoft.com/office/drawing/2014/main" id="{A729BFDC-0D32-1D1C-19B9-352BD0607E46}"/>
              </a:ext>
            </a:extLst>
          </p:cNvPr>
          <p:cNvSpPr>
            <a:spLocks noGrp="1"/>
          </p:cNvSpPr>
          <p:nvPr>
            <p:ph type="body" idx="1"/>
          </p:nvPr>
        </p:nvSpPr>
        <p:spPr/>
        <p:txBody>
          <a:bodyPr/>
          <a:lstStyle/>
          <a:p>
            <a:endParaRPr lang="en-US"/>
          </a:p>
        </p:txBody>
      </p:sp>
      <p:sp>
        <p:nvSpPr>
          <p:cNvPr id="3" name="Date Placeholder 2">
            <a:extLst>
              <a:ext uri="{FF2B5EF4-FFF2-40B4-BE49-F238E27FC236}">
                <a16:creationId xmlns:a16="http://schemas.microsoft.com/office/drawing/2014/main" id="{374498B9-A8E4-AE15-2EF3-5CBB05394543}"/>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B8796FE4-6FFE-A179-1D56-9A6D6438E9C6}"/>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ED8A6C5D-0FB6-3A95-D9F0-CFB742B28A21}"/>
              </a:ext>
            </a:extLst>
          </p:cNvPr>
          <p:cNvSpPr>
            <a:spLocks noGrp="1"/>
          </p:cNvSpPr>
          <p:nvPr>
            <p:ph type="sldNum" sz="quarter" idx="12"/>
          </p:nvPr>
        </p:nvSpPr>
        <p:spPr/>
        <p:txBody>
          <a:bodyPr/>
          <a:lstStyle/>
          <a:p>
            <a:fld id="{E24671E6-C7E9-498C-AEDB-15EF9CD668D7}" type="slidenum">
              <a:rPr lang="en-US" smtClean="0"/>
              <a:pPr/>
              <a:t>18</a:t>
            </a:fld>
            <a:endParaRPr lang="en-US"/>
          </a:p>
        </p:txBody>
      </p:sp>
    </p:spTree>
    <p:extLst>
      <p:ext uri="{BB962C8B-B14F-4D97-AF65-F5344CB8AC3E}">
        <p14:creationId xmlns:p14="http://schemas.microsoft.com/office/powerpoint/2010/main" val="2422066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4B2323D-9D50-6BF4-32E8-11C18DA040FC}"/>
              </a:ext>
            </a:extLst>
          </p:cNvPr>
          <p:cNvSpPr/>
          <p:nvPr/>
        </p:nvSpPr>
        <p:spPr>
          <a:xfrm>
            <a:off x="0" y="-334"/>
            <a:ext cx="12192000" cy="68583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134AF422-19AC-2680-B593-FEFB44F257E7}"/>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7A1CAF14-A0D2-2100-14C5-4896D11C0BFC}"/>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2AAAE959-EB7D-D631-1C31-5AF7AE4C7BF1}"/>
              </a:ext>
            </a:extLst>
          </p:cNvPr>
          <p:cNvSpPr>
            <a:spLocks noGrp="1"/>
          </p:cNvSpPr>
          <p:nvPr>
            <p:ph type="sldNum" sz="quarter" idx="12"/>
          </p:nvPr>
        </p:nvSpPr>
        <p:spPr/>
        <p:txBody>
          <a:bodyPr/>
          <a:lstStyle/>
          <a:p>
            <a:fld id="{E24671E6-C7E9-498C-AEDB-15EF9CD668D7}" type="slidenum">
              <a:rPr lang="en-US" smtClean="0"/>
              <a:pPr/>
              <a:t>19</a:t>
            </a:fld>
            <a:endParaRPr lang="en-US"/>
          </a:p>
        </p:txBody>
      </p:sp>
      <p:pic>
        <p:nvPicPr>
          <p:cNvPr id="7" name="Picture 6">
            <a:extLst>
              <a:ext uri="{FF2B5EF4-FFF2-40B4-BE49-F238E27FC236}">
                <a16:creationId xmlns:a16="http://schemas.microsoft.com/office/drawing/2014/main" id="{CD1F8A1D-CEEC-50DA-04A8-4B398192FF4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4039748" cy="2275840"/>
          </a:xfrm>
          <a:prstGeom prst="rect">
            <a:avLst/>
          </a:prstGeom>
          <a:noFill/>
        </p:spPr>
      </p:pic>
      <p:pic>
        <p:nvPicPr>
          <p:cNvPr id="8" name="Picture 7">
            <a:extLst>
              <a:ext uri="{FF2B5EF4-FFF2-40B4-BE49-F238E27FC236}">
                <a16:creationId xmlns:a16="http://schemas.microsoft.com/office/drawing/2014/main" id="{5D8929A3-0884-AE4F-BF67-4B18C4B453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75841"/>
            <a:ext cx="4328160" cy="2282863"/>
          </a:xfrm>
          <a:prstGeom prst="rect">
            <a:avLst/>
          </a:prstGeom>
          <a:noFill/>
        </p:spPr>
      </p:pic>
      <p:pic>
        <p:nvPicPr>
          <p:cNvPr id="9" name="Picture 8">
            <a:extLst>
              <a:ext uri="{FF2B5EF4-FFF2-40B4-BE49-F238E27FC236}">
                <a16:creationId xmlns:a16="http://schemas.microsoft.com/office/drawing/2014/main" id="{360FE9AA-B259-DABA-802F-72839028211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575137"/>
            <a:ext cx="4320002" cy="2282863"/>
          </a:xfrm>
          <a:prstGeom prst="rect">
            <a:avLst/>
          </a:prstGeom>
          <a:noFill/>
        </p:spPr>
      </p:pic>
      <p:pic>
        <p:nvPicPr>
          <p:cNvPr id="10" name="Picture 9">
            <a:extLst>
              <a:ext uri="{FF2B5EF4-FFF2-40B4-BE49-F238E27FC236}">
                <a16:creationId xmlns:a16="http://schemas.microsoft.com/office/drawing/2014/main" id="{78CE26E0-47AF-242D-67E5-87CA00D51D6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0839" y="1"/>
            <a:ext cx="4039787" cy="2275840"/>
          </a:xfrm>
          <a:prstGeom prst="rect">
            <a:avLst/>
          </a:prstGeom>
          <a:noFill/>
        </p:spPr>
      </p:pic>
      <p:pic>
        <p:nvPicPr>
          <p:cNvPr id="11" name="Picture 10">
            <a:extLst>
              <a:ext uri="{FF2B5EF4-FFF2-40B4-BE49-F238E27FC236}">
                <a16:creationId xmlns:a16="http://schemas.microsoft.com/office/drawing/2014/main" id="{2A66B91C-0A53-BCB8-833E-D754128E8AE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30839" y="2276176"/>
            <a:ext cx="4328160" cy="2282528"/>
          </a:xfrm>
          <a:prstGeom prst="rect">
            <a:avLst/>
          </a:prstGeom>
          <a:noFill/>
        </p:spPr>
      </p:pic>
      <p:pic>
        <p:nvPicPr>
          <p:cNvPr id="12" name="Picture 11">
            <a:extLst>
              <a:ext uri="{FF2B5EF4-FFF2-40B4-BE49-F238E27FC236}">
                <a16:creationId xmlns:a16="http://schemas.microsoft.com/office/drawing/2014/main" id="{7E1FB4F5-2AAC-E450-3055-47D5D7A8FE2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0839" y="4566460"/>
            <a:ext cx="4320002" cy="2291540"/>
          </a:xfrm>
          <a:prstGeom prst="rect">
            <a:avLst/>
          </a:prstGeom>
          <a:noFill/>
        </p:spPr>
      </p:pic>
    </p:spTree>
    <p:extLst>
      <p:ext uri="{BB962C8B-B14F-4D97-AF65-F5344CB8AC3E}">
        <p14:creationId xmlns:p14="http://schemas.microsoft.com/office/powerpoint/2010/main" val="9078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976EC99-87D5-4F4D-2182-7F4DF528D30E}"/>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83007D73-CAD9-432E-676E-C7FAF29320B9}"/>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DAEDD622-7CEA-3F18-0EB2-F0746DAE4230}"/>
              </a:ext>
            </a:extLst>
          </p:cNvPr>
          <p:cNvSpPr>
            <a:spLocks noGrp="1"/>
          </p:cNvSpPr>
          <p:nvPr>
            <p:ph type="sldNum" sz="quarter" idx="12"/>
          </p:nvPr>
        </p:nvSpPr>
        <p:spPr/>
        <p:txBody>
          <a:bodyPr/>
          <a:lstStyle/>
          <a:p>
            <a:fld id="{E24671E6-C7E9-498C-AEDB-15EF9CD668D7}" type="slidenum">
              <a:rPr lang="en-US" smtClean="0"/>
              <a:pPr/>
              <a:t>2</a:t>
            </a:fld>
            <a:endParaRPr lang="en-US"/>
          </a:p>
        </p:txBody>
      </p:sp>
      <p:sp>
        <p:nvSpPr>
          <p:cNvPr id="6" name="Title 5">
            <a:extLst>
              <a:ext uri="{FF2B5EF4-FFF2-40B4-BE49-F238E27FC236}">
                <a16:creationId xmlns:a16="http://schemas.microsoft.com/office/drawing/2014/main" id="{74C889DD-DC0E-7B92-7F4E-FAD90155F7DC}"/>
              </a:ext>
            </a:extLst>
          </p:cNvPr>
          <p:cNvSpPr>
            <a:spLocks noGrp="1"/>
          </p:cNvSpPr>
          <p:nvPr>
            <p:ph type="title"/>
          </p:nvPr>
        </p:nvSpPr>
        <p:spPr/>
        <p:txBody>
          <a:bodyPr/>
          <a:lstStyle/>
          <a:p>
            <a:r>
              <a:rPr lang="en-US"/>
              <a:t>Intro to Spacecraft Charging</a:t>
            </a:r>
          </a:p>
        </p:txBody>
      </p:sp>
      <p:pic>
        <p:nvPicPr>
          <p:cNvPr id="13" name="Picture 12" descr="Graphical user interface&#10;&#10;AI-generated content may be incorrect.">
            <a:extLst>
              <a:ext uri="{FF2B5EF4-FFF2-40B4-BE49-F238E27FC236}">
                <a16:creationId xmlns:a16="http://schemas.microsoft.com/office/drawing/2014/main" id="{D4503BA3-F6E3-26CE-0F36-90EC8788B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2" y="3935917"/>
            <a:ext cx="8001000" cy="2247707"/>
          </a:xfrm>
          <a:prstGeom prst="rect">
            <a:avLst/>
          </a:prstGeom>
        </p:spPr>
      </p:pic>
      <p:pic>
        <p:nvPicPr>
          <p:cNvPr id="43" name="Picture 42">
            <a:extLst>
              <a:ext uri="{FF2B5EF4-FFF2-40B4-BE49-F238E27FC236}">
                <a16:creationId xmlns:a16="http://schemas.microsoft.com/office/drawing/2014/main" id="{0C916454-0339-1A27-9376-30A02E49EC17}"/>
              </a:ext>
            </a:extLst>
          </p:cNvPr>
          <p:cNvPicPr>
            <a:picLocks noChangeAspect="1"/>
          </p:cNvPicPr>
          <p:nvPr/>
        </p:nvPicPr>
        <p:blipFill>
          <a:blip r:embed="rId3"/>
          <a:stretch>
            <a:fillRect/>
          </a:stretch>
        </p:blipFill>
        <p:spPr>
          <a:xfrm>
            <a:off x="8039099" y="3614391"/>
            <a:ext cx="4114801" cy="2733697"/>
          </a:xfrm>
          <a:prstGeom prst="rect">
            <a:avLst/>
          </a:prstGeom>
        </p:spPr>
      </p:pic>
      <p:sp>
        <p:nvSpPr>
          <p:cNvPr id="15" name="Rectangle 14">
            <a:extLst>
              <a:ext uri="{FF2B5EF4-FFF2-40B4-BE49-F238E27FC236}">
                <a16:creationId xmlns:a16="http://schemas.microsoft.com/office/drawing/2014/main" id="{6315B972-5ABA-0516-9AE7-6C3DC62358A3}"/>
              </a:ext>
            </a:extLst>
          </p:cNvPr>
          <p:cNvSpPr/>
          <p:nvPr/>
        </p:nvSpPr>
        <p:spPr>
          <a:xfrm>
            <a:off x="2612569" y="3904195"/>
            <a:ext cx="2699657" cy="2279429"/>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B49C959-98AF-C101-FDF5-A87D3D3B49A7}"/>
              </a:ext>
            </a:extLst>
          </p:cNvPr>
          <p:cNvSpPr txBox="1"/>
          <p:nvPr/>
        </p:nvSpPr>
        <p:spPr>
          <a:xfrm>
            <a:off x="602909" y="1305342"/>
            <a:ext cx="10986182" cy="2123658"/>
          </a:xfrm>
          <a:prstGeom prst="rect">
            <a:avLst/>
          </a:prstGeom>
          <a:noFill/>
        </p:spPr>
        <p:txBody>
          <a:bodyPr wrap="square" rtlCol="0">
            <a:spAutoFit/>
          </a:bodyPr>
          <a:lstStyle/>
          <a:p>
            <a:pPr marL="285750" indent="-285750">
              <a:buFont typeface="Arial" panose="020B0604020202020204" pitchFamily="34" charset="0"/>
              <a:buChar char="•"/>
            </a:pPr>
            <a:r>
              <a:rPr lang="en-US" sz="2200"/>
              <a:t>Operation in the space environment exposes solar cells to charged particles, which can induce electrostatic discharges on the cell. </a:t>
            </a:r>
          </a:p>
          <a:p>
            <a:pPr marL="285750" indent="-285750">
              <a:buFont typeface="Arial" panose="020B0604020202020204" pitchFamily="34" charset="0"/>
              <a:buChar char="•"/>
            </a:pPr>
            <a:r>
              <a:rPr lang="en-US" sz="2200" b="1"/>
              <a:t>Due to their very thin architecture, preliminary research indicates that perovskite solar cells may be especially susceptible to damage via primary arcing.</a:t>
            </a:r>
          </a:p>
          <a:p>
            <a:pPr marL="285750" indent="-285750">
              <a:buFont typeface="Arial" panose="020B0604020202020204" pitchFamily="34" charset="0"/>
              <a:buChar char="•"/>
            </a:pPr>
            <a:r>
              <a:rPr lang="en-US" sz="2200"/>
              <a:t>We aim to characterize perovskites’ vulnerability to primary arcing to best inform protecting them.</a:t>
            </a:r>
          </a:p>
        </p:txBody>
      </p:sp>
      <p:sp>
        <p:nvSpPr>
          <p:cNvPr id="9" name="TextBox 8">
            <a:extLst>
              <a:ext uri="{FF2B5EF4-FFF2-40B4-BE49-F238E27FC236}">
                <a16:creationId xmlns:a16="http://schemas.microsoft.com/office/drawing/2014/main" id="{751DC489-23F3-5599-803D-17DDB29D3578}"/>
              </a:ext>
            </a:extLst>
          </p:cNvPr>
          <p:cNvSpPr txBox="1"/>
          <p:nvPr/>
        </p:nvSpPr>
        <p:spPr>
          <a:xfrm>
            <a:off x="8447313" y="3300874"/>
            <a:ext cx="3298371" cy="373387"/>
          </a:xfrm>
          <a:prstGeom prst="rect">
            <a:avLst/>
          </a:prstGeom>
          <a:noFill/>
        </p:spPr>
        <p:txBody>
          <a:bodyPr wrap="square" rtlCol="0">
            <a:spAutoFit/>
          </a:bodyPr>
          <a:lstStyle/>
          <a:p>
            <a:pPr algn="ctr"/>
            <a:r>
              <a:rPr lang="en-US" i="1"/>
              <a:t>Example Primary Arc</a:t>
            </a:r>
          </a:p>
        </p:txBody>
      </p:sp>
    </p:spTree>
    <p:extLst>
      <p:ext uri="{BB962C8B-B14F-4D97-AF65-F5344CB8AC3E}">
        <p14:creationId xmlns:p14="http://schemas.microsoft.com/office/powerpoint/2010/main" val="366256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8A94BC-5593-E3E2-D9ED-6B12D6052B32}"/>
              </a:ext>
            </a:extLst>
          </p:cNvPr>
          <p:cNvSpPr>
            <a:spLocks noGrp="1"/>
          </p:cNvSpPr>
          <p:nvPr>
            <p:ph type="dt" sz="half" idx="10"/>
          </p:nvPr>
        </p:nvSpPr>
        <p:spPr/>
        <p:txBody>
          <a:bodyPr/>
          <a:lstStyle/>
          <a:p>
            <a:r>
              <a:rPr lang="en-US"/>
              <a:t>9 June 2026</a:t>
            </a:r>
          </a:p>
        </p:txBody>
      </p:sp>
      <p:sp>
        <p:nvSpPr>
          <p:cNvPr id="3" name="Footer Placeholder 2">
            <a:extLst>
              <a:ext uri="{FF2B5EF4-FFF2-40B4-BE49-F238E27FC236}">
                <a16:creationId xmlns:a16="http://schemas.microsoft.com/office/drawing/2014/main" id="{7B86B5F6-296F-E15F-9A01-B74C76BC49CA}"/>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4" name="Slide Number Placeholder 3">
            <a:extLst>
              <a:ext uri="{FF2B5EF4-FFF2-40B4-BE49-F238E27FC236}">
                <a16:creationId xmlns:a16="http://schemas.microsoft.com/office/drawing/2014/main" id="{4EAFBB04-1925-DA84-6BD7-3912C3D40F89}"/>
              </a:ext>
            </a:extLst>
          </p:cNvPr>
          <p:cNvSpPr>
            <a:spLocks noGrp="1"/>
          </p:cNvSpPr>
          <p:nvPr>
            <p:ph type="sldNum" sz="quarter" idx="12"/>
          </p:nvPr>
        </p:nvSpPr>
        <p:spPr/>
        <p:txBody>
          <a:bodyPr/>
          <a:lstStyle/>
          <a:p>
            <a:fld id="{E24671E6-C7E9-498C-AEDB-15EF9CD668D7}" type="slidenum">
              <a:rPr lang="en-US" smtClean="0"/>
              <a:pPr/>
              <a:t>20</a:t>
            </a:fld>
            <a:endParaRPr lang="en-US"/>
          </a:p>
        </p:txBody>
      </p:sp>
      <p:sp>
        <p:nvSpPr>
          <p:cNvPr id="5" name="Title 4">
            <a:extLst>
              <a:ext uri="{FF2B5EF4-FFF2-40B4-BE49-F238E27FC236}">
                <a16:creationId xmlns:a16="http://schemas.microsoft.com/office/drawing/2014/main" id="{5FC3E6EE-F58E-3A73-8C42-39C6539FF58B}"/>
              </a:ext>
            </a:extLst>
          </p:cNvPr>
          <p:cNvSpPr>
            <a:spLocks noGrp="1"/>
          </p:cNvSpPr>
          <p:nvPr>
            <p:ph type="title"/>
          </p:nvPr>
        </p:nvSpPr>
        <p:spPr/>
        <p:txBody>
          <a:bodyPr/>
          <a:lstStyle/>
          <a:p>
            <a:r>
              <a:rPr lang="en-US"/>
              <a:t>Witness and Controls Visual</a:t>
            </a:r>
          </a:p>
        </p:txBody>
      </p:sp>
      <p:pic>
        <p:nvPicPr>
          <p:cNvPr id="6" name="Picture 5">
            <a:extLst>
              <a:ext uri="{FF2B5EF4-FFF2-40B4-BE49-F238E27FC236}">
                <a16:creationId xmlns:a16="http://schemas.microsoft.com/office/drawing/2014/main" id="{2FD1CB6C-C926-34E3-E6B5-E4B61862286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175" y="1109345"/>
            <a:ext cx="4591050" cy="1793910"/>
          </a:xfrm>
          <a:prstGeom prst="rect">
            <a:avLst/>
          </a:prstGeom>
          <a:noFill/>
        </p:spPr>
      </p:pic>
      <p:pic>
        <p:nvPicPr>
          <p:cNvPr id="7" name="Picture 6">
            <a:extLst>
              <a:ext uri="{FF2B5EF4-FFF2-40B4-BE49-F238E27FC236}">
                <a16:creationId xmlns:a16="http://schemas.microsoft.com/office/drawing/2014/main" id="{0C8D1866-C7E1-2C20-221D-239A147DDF2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9175" y="2887980"/>
            <a:ext cx="4591050" cy="1793910"/>
          </a:xfrm>
          <a:prstGeom prst="rect">
            <a:avLst/>
          </a:prstGeom>
          <a:noFill/>
        </p:spPr>
      </p:pic>
      <p:pic>
        <p:nvPicPr>
          <p:cNvPr id="8" name="Picture 7">
            <a:extLst>
              <a:ext uri="{FF2B5EF4-FFF2-40B4-BE49-F238E27FC236}">
                <a16:creationId xmlns:a16="http://schemas.microsoft.com/office/drawing/2014/main" id="{B602B46D-CD0C-5DA6-11FD-0DD126DFE5F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175" y="4666613"/>
            <a:ext cx="4591050" cy="1793911"/>
          </a:xfrm>
          <a:prstGeom prst="rect">
            <a:avLst/>
          </a:prstGeom>
          <a:noFill/>
        </p:spPr>
      </p:pic>
      <p:pic>
        <p:nvPicPr>
          <p:cNvPr id="9" name="Picture 8">
            <a:extLst>
              <a:ext uri="{FF2B5EF4-FFF2-40B4-BE49-F238E27FC236}">
                <a16:creationId xmlns:a16="http://schemas.microsoft.com/office/drawing/2014/main" id="{227C5380-BAD1-DACF-DED9-863336B5229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10325" y="1139896"/>
            <a:ext cx="4600575" cy="1797632"/>
          </a:xfrm>
          <a:prstGeom prst="rect">
            <a:avLst/>
          </a:prstGeom>
          <a:noFill/>
        </p:spPr>
      </p:pic>
      <p:pic>
        <p:nvPicPr>
          <p:cNvPr id="10" name="Picture 9">
            <a:extLst>
              <a:ext uri="{FF2B5EF4-FFF2-40B4-BE49-F238E27FC236}">
                <a16:creationId xmlns:a16="http://schemas.microsoft.com/office/drawing/2014/main" id="{C58ED493-E705-D99C-B6D5-F628214A73A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10325" y="2903255"/>
            <a:ext cx="4591050" cy="1793910"/>
          </a:xfrm>
          <a:prstGeom prst="rect">
            <a:avLst/>
          </a:prstGeom>
          <a:noFill/>
        </p:spPr>
      </p:pic>
      <p:pic>
        <p:nvPicPr>
          <p:cNvPr id="11" name="Picture 10">
            <a:extLst>
              <a:ext uri="{FF2B5EF4-FFF2-40B4-BE49-F238E27FC236}">
                <a16:creationId xmlns:a16="http://schemas.microsoft.com/office/drawing/2014/main" id="{5A670AC6-C8A7-6C40-AE3A-6C446FF2021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0800" y="4659170"/>
            <a:ext cx="4610100" cy="1801354"/>
          </a:xfrm>
          <a:prstGeom prst="rect">
            <a:avLst/>
          </a:prstGeom>
          <a:noFill/>
        </p:spPr>
      </p:pic>
    </p:spTree>
    <p:extLst>
      <p:ext uri="{BB962C8B-B14F-4D97-AF65-F5344CB8AC3E}">
        <p14:creationId xmlns:p14="http://schemas.microsoft.com/office/powerpoint/2010/main" val="2528591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3B2D91-EAE2-248C-677A-B50FE65082F7}"/>
              </a:ext>
            </a:extLst>
          </p:cNvPr>
          <p:cNvSpPr/>
          <p:nvPr/>
        </p:nvSpPr>
        <p:spPr>
          <a:xfrm>
            <a:off x="8851170" y="4435871"/>
            <a:ext cx="2606412" cy="194178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9B54DA3A-01E0-A3FA-C205-64731DE983DC}"/>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9DB304C3-7AA7-6C1B-288D-A7AAA116BC15}"/>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44A31EF4-747D-5562-53C3-A09DFE509E56}"/>
              </a:ext>
            </a:extLst>
          </p:cNvPr>
          <p:cNvSpPr>
            <a:spLocks noGrp="1"/>
          </p:cNvSpPr>
          <p:nvPr>
            <p:ph type="sldNum" sz="quarter" idx="12"/>
          </p:nvPr>
        </p:nvSpPr>
        <p:spPr/>
        <p:txBody>
          <a:bodyPr/>
          <a:lstStyle/>
          <a:p>
            <a:fld id="{E24671E6-C7E9-498C-AEDB-15EF9CD668D7}" type="slidenum">
              <a:rPr lang="en-US" smtClean="0"/>
              <a:pPr/>
              <a:t>21</a:t>
            </a:fld>
            <a:endParaRPr lang="en-US"/>
          </a:p>
        </p:txBody>
      </p:sp>
      <p:sp>
        <p:nvSpPr>
          <p:cNvPr id="6" name="Title 5">
            <a:extLst>
              <a:ext uri="{FF2B5EF4-FFF2-40B4-BE49-F238E27FC236}">
                <a16:creationId xmlns:a16="http://schemas.microsoft.com/office/drawing/2014/main" id="{8BFEB0AC-0C6C-B524-ABA1-77515C265CCD}"/>
              </a:ext>
            </a:extLst>
          </p:cNvPr>
          <p:cNvSpPr>
            <a:spLocks noGrp="1"/>
          </p:cNvSpPr>
          <p:nvPr>
            <p:ph type="title"/>
          </p:nvPr>
        </p:nvSpPr>
        <p:spPr/>
        <p:txBody>
          <a:bodyPr/>
          <a:lstStyle/>
          <a:p>
            <a:r>
              <a:rPr lang="en-US"/>
              <a:t>EDS on Witness Samples</a:t>
            </a:r>
          </a:p>
        </p:txBody>
      </p:sp>
      <p:pic>
        <p:nvPicPr>
          <p:cNvPr id="16" name="Picture 15">
            <a:extLst>
              <a:ext uri="{FF2B5EF4-FFF2-40B4-BE49-F238E27FC236}">
                <a16:creationId xmlns:a16="http://schemas.microsoft.com/office/drawing/2014/main" id="{E5A5965C-AA85-6147-01A3-F45462717153}"/>
              </a:ext>
            </a:extLst>
          </p:cNvPr>
          <p:cNvPicPr>
            <a:picLocks noChangeAspect="1"/>
          </p:cNvPicPr>
          <p:nvPr/>
        </p:nvPicPr>
        <p:blipFill>
          <a:blip r:embed="rId2"/>
          <a:srcRect t="4668" b="22950"/>
          <a:stretch>
            <a:fillRect/>
          </a:stretch>
        </p:blipFill>
        <p:spPr>
          <a:xfrm>
            <a:off x="659032" y="1767027"/>
            <a:ext cx="2656846" cy="2256337"/>
          </a:xfrm>
          <a:prstGeom prst="rect">
            <a:avLst/>
          </a:prstGeom>
        </p:spPr>
      </p:pic>
      <p:pic>
        <p:nvPicPr>
          <p:cNvPr id="17" name="Picture 16">
            <a:extLst>
              <a:ext uri="{FF2B5EF4-FFF2-40B4-BE49-F238E27FC236}">
                <a16:creationId xmlns:a16="http://schemas.microsoft.com/office/drawing/2014/main" id="{92C4905E-8B5E-FA51-E8E9-47A968A1BA58}"/>
              </a:ext>
            </a:extLst>
          </p:cNvPr>
          <p:cNvPicPr>
            <a:picLocks noChangeAspect="1"/>
          </p:cNvPicPr>
          <p:nvPr/>
        </p:nvPicPr>
        <p:blipFill>
          <a:blip r:embed="rId3"/>
          <a:srcRect t="4367" b="22993"/>
          <a:stretch>
            <a:fillRect/>
          </a:stretch>
        </p:blipFill>
        <p:spPr>
          <a:xfrm>
            <a:off x="3423367" y="1784450"/>
            <a:ext cx="2606413" cy="2221489"/>
          </a:xfrm>
          <a:prstGeom prst="rect">
            <a:avLst/>
          </a:prstGeom>
        </p:spPr>
      </p:pic>
      <p:pic>
        <p:nvPicPr>
          <p:cNvPr id="18" name="Picture 17">
            <a:extLst>
              <a:ext uri="{FF2B5EF4-FFF2-40B4-BE49-F238E27FC236}">
                <a16:creationId xmlns:a16="http://schemas.microsoft.com/office/drawing/2014/main" id="{440F2754-6F26-2F34-293F-A12030B167A2}"/>
              </a:ext>
            </a:extLst>
          </p:cNvPr>
          <p:cNvPicPr>
            <a:picLocks noChangeAspect="1"/>
          </p:cNvPicPr>
          <p:nvPr/>
        </p:nvPicPr>
        <p:blipFill>
          <a:blip r:embed="rId4"/>
          <a:srcRect t="4486" b="22873"/>
          <a:stretch>
            <a:fillRect/>
          </a:stretch>
        </p:blipFill>
        <p:spPr>
          <a:xfrm>
            <a:off x="6137269" y="1784450"/>
            <a:ext cx="2606412" cy="2221489"/>
          </a:xfrm>
          <a:prstGeom prst="rect">
            <a:avLst/>
          </a:prstGeom>
        </p:spPr>
      </p:pic>
      <p:pic>
        <p:nvPicPr>
          <p:cNvPr id="19" name="Picture 18">
            <a:extLst>
              <a:ext uri="{FF2B5EF4-FFF2-40B4-BE49-F238E27FC236}">
                <a16:creationId xmlns:a16="http://schemas.microsoft.com/office/drawing/2014/main" id="{84C96294-D511-CF73-7F43-A05DE05B5FD0}"/>
              </a:ext>
            </a:extLst>
          </p:cNvPr>
          <p:cNvPicPr>
            <a:picLocks noChangeAspect="1"/>
          </p:cNvPicPr>
          <p:nvPr/>
        </p:nvPicPr>
        <p:blipFill>
          <a:blip r:embed="rId5"/>
          <a:srcRect l="-667" t="4485" r="-91" b="23010"/>
          <a:stretch>
            <a:fillRect/>
          </a:stretch>
        </p:blipFill>
        <p:spPr>
          <a:xfrm>
            <a:off x="8851170" y="1785109"/>
            <a:ext cx="2606412" cy="2200683"/>
          </a:xfrm>
          <a:prstGeom prst="rect">
            <a:avLst/>
          </a:prstGeom>
        </p:spPr>
      </p:pic>
      <p:pic>
        <p:nvPicPr>
          <p:cNvPr id="20" name="Picture 19">
            <a:extLst>
              <a:ext uri="{FF2B5EF4-FFF2-40B4-BE49-F238E27FC236}">
                <a16:creationId xmlns:a16="http://schemas.microsoft.com/office/drawing/2014/main" id="{572ECB03-FA58-F7C3-B3DD-FC901D1A0F43}"/>
              </a:ext>
            </a:extLst>
          </p:cNvPr>
          <p:cNvPicPr>
            <a:picLocks noChangeAspect="1"/>
          </p:cNvPicPr>
          <p:nvPr/>
        </p:nvPicPr>
        <p:blipFill>
          <a:blip r:embed="rId6"/>
          <a:srcRect t="4601" b="22757"/>
          <a:stretch>
            <a:fillRect/>
          </a:stretch>
        </p:blipFill>
        <p:spPr>
          <a:xfrm>
            <a:off x="607562" y="4101394"/>
            <a:ext cx="2656846" cy="2264475"/>
          </a:xfrm>
          <a:prstGeom prst="rect">
            <a:avLst/>
          </a:prstGeom>
        </p:spPr>
      </p:pic>
      <p:pic>
        <p:nvPicPr>
          <p:cNvPr id="21" name="Picture 20">
            <a:extLst>
              <a:ext uri="{FF2B5EF4-FFF2-40B4-BE49-F238E27FC236}">
                <a16:creationId xmlns:a16="http://schemas.microsoft.com/office/drawing/2014/main" id="{B7BA4671-10FF-696D-53E7-D826C50A74F2}"/>
              </a:ext>
            </a:extLst>
          </p:cNvPr>
          <p:cNvPicPr>
            <a:picLocks noChangeAspect="1"/>
          </p:cNvPicPr>
          <p:nvPr/>
        </p:nvPicPr>
        <p:blipFill>
          <a:blip r:embed="rId7"/>
          <a:srcRect t="4606" b="22639"/>
          <a:stretch>
            <a:fillRect/>
          </a:stretch>
        </p:blipFill>
        <p:spPr>
          <a:xfrm>
            <a:off x="3423366" y="4152731"/>
            <a:ext cx="2606413" cy="2224925"/>
          </a:xfrm>
          <a:prstGeom prst="rect">
            <a:avLst/>
          </a:prstGeom>
        </p:spPr>
      </p:pic>
      <p:pic>
        <p:nvPicPr>
          <p:cNvPr id="22" name="Picture 21">
            <a:extLst>
              <a:ext uri="{FF2B5EF4-FFF2-40B4-BE49-F238E27FC236}">
                <a16:creationId xmlns:a16="http://schemas.microsoft.com/office/drawing/2014/main" id="{3BF33D16-5372-8C4F-1876-3ECD40D8A39C}"/>
              </a:ext>
            </a:extLst>
          </p:cNvPr>
          <p:cNvPicPr>
            <a:picLocks noChangeAspect="1"/>
          </p:cNvPicPr>
          <p:nvPr/>
        </p:nvPicPr>
        <p:blipFill>
          <a:blip r:embed="rId8"/>
          <a:srcRect t="4444" b="23198"/>
          <a:stretch>
            <a:fillRect/>
          </a:stretch>
        </p:blipFill>
        <p:spPr>
          <a:xfrm>
            <a:off x="6188737" y="4164805"/>
            <a:ext cx="2606412" cy="2212851"/>
          </a:xfrm>
          <a:prstGeom prst="rect">
            <a:avLst/>
          </a:prstGeom>
        </p:spPr>
      </p:pic>
      <p:sp>
        <p:nvSpPr>
          <p:cNvPr id="23" name="TextBox 22">
            <a:extLst>
              <a:ext uri="{FF2B5EF4-FFF2-40B4-BE49-F238E27FC236}">
                <a16:creationId xmlns:a16="http://schemas.microsoft.com/office/drawing/2014/main" id="{222DE57C-99EB-28A8-218B-440C33296505}"/>
              </a:ext>
            </a:extLst>
          </p:cNvPr>
          <p:cNvSpPr txBox="1"/>
          <p:nvPr/>
        </p:nvSpPr>
        <p:spPr>
          <a:xfrm>
            <a:off x="9113227" y="5060514"/>
            <a:ext cx="2082297" cy="692497"/>
          </a:xfrm>
          <a:prstGeom prst="rect">
            <a:avLst/>
          </a:prstGeom>
          <a:noFill/>
        </p:spPr>
        <p:txBody>
          <a:bodyPr wrap="square" rtlCol="0">
            <a:spAutoFit/>
          </a:bodyPr>
          <a:lstStyle/>
          <a:p>
            <a:pPr algn="ctr"/>
            <a:r>
              <a:rPr lang="en-US" sz="1300" b="1"/>
              <a:t>No Pb detected, </a:t>
            </a:r>
            <a:r>
              <a:rPr lang="en-US" sz="1300"/>
              <a:t>consistent with intact barrier layers</a:t>
            </a:r>
          </a:p>
        </p:txBody>
      </p:sp>
      <p:sp>
        <p:nvSpPr>
          <p:cNvPr id="24" name="TextBox 23">
            <a:extLst>
              <a:ext uri="{FF2B5EF4-FFF2-40B4-BE49-F238E27FC236}">
                <a16:creationId xmlns:a16="http://schemas.microsoft.com/office/drawing/2014/main" id="{5AAED7FD-2B41-C2BB-8BF7-0AB3BC13FE8F}"/>
              </a:ext>
            </a:extLst>
          </p:cNvPr>
          <p:cNvSpPr txBox="1"/>
          <p:nvPr/>
        </p:nvSpPr>
        <p:spPr>
          <a:xfrm>
            <a:off x="195943" y="1251700"/>
            <a:ext cx="11691257" cy="400110"/>
          </a:xfrm>
          <a:prstGeom prst="rect">
            <a:avLst/>
          </a:prstGeom>
          <a:noFill/>
        </p:spPr>
        <p:txBody>
          <a:bodyPr wrap="square" rtlCol="0">
            <a:spAutoFit/>
          </a:bodyPr>
          <a:lstStyle/>
          <a:p>
            <a:r>
              <a:rPr lang="en-US" sz="2000"/>
              <a:t>EDS on witness samples showed largely Si and O, consistent with the </a:t>
            </a:r>
            <a:r>
              <a:rPr lang="en-US" sz="2000" err="1"/>
              <a:t>SiO</a:t>
            </a:r>
            <a:r>
              <a:rPr lang="en-US" sz="2000"/>
              <a:t> top coating</a:t>
            </a:r>
          </a:p>
        </p:txBody>
      </p:sp>
    </p:spTree>
    <p:extLst>
      <p:ext uri="{BB962C8B-B14F-4D97-AF65-F5344CB8AC3E}">
        <p14:creationId xmlns:p14="http://schemas.microsoft.com/office/powerpoint/2010/main" val="697159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C49F36-38BD-1773-9059-83903B8F9A53}"/>
              </a:ext>
            </a:extLst>
          </p:cNvPr>
          <p:cNvSpPr>
            <a:spLocks noGrp="1"/>
          </p:cNvSpPr>
          <p:nvPr>
            <p:ph type="dt" sz="half" idx="10"/>
          </p:nvPr>
        </p:nvSpPr>
        <p:spPr>
          <a:xfrm>
            <a:off x="3889" y="6285346"/>
            <a:ext cx="2743200" cy="365125"/>
          </a:xfrm>
        </p:spPr>
        <p:txBody>
          <a:bodyPr/>
          <a:lstStyle/>
          <a:p>
            <a:r>
              <a:rPr lang="en-US"/>
              <a:t>9 June 2026</a:t>
            </a:r>
          </a:p>
        </p:txBody>
      </p:sp>
      <p:sp>
        <p:nvSpPr>
          <p:cNvPr id="3" name="Footer Placeholder 2">
            <a:extLst>
              <a:ext uri="{FF2B5EF4-FFF2-40B4-BE49-F238E27FC236}">
                <a16:creationId xmlns:a16="http://schemas.microsoft.com/office/drawing/2014/main" id="{4A87D72E-DF0B-7E42-E400-0B8EEC073829}"/>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4" name="Slide Number Placeholder 3">
            <a:extLst>
              <a:ext uri="{FF2B5EF4-FFF2-40B4-BE49-F238E27FC236}">
                <a16:creationId xmlns:a16="http://schemas.microsoft.com/office/drawing/2014/main" id="{7C86641D-F3F1-2587-E306-D69071790CD1}"/>
              </a:ext>
            </a:extLst>
          </p:cNvPr>
          <p:cNvSpPr>
            <a:spLocks noGrp="1"/>
          </p:cNvSpPr>
          <p:nvPr>
            <p:ph type="sldNum" sz="quarter" idx="12"/>
          </p:nvPr>
        </p:nvSpPr>
        <p:spPr/>
        <p:txBody>
          <a:bodyPr/>
          <a:lstStyle/>
          <a:p>
            <a:fld id="{E24671E6-C7E9-498C-AEDB-15EF9CD668D7}" type="slidenum">
              <a:rPr lang="en-US" smtClean="0"/>
              <a:pPr/>
              <a:t>22</a:t>
            </a:fld>
            <a:endParaRPr lang="en-US"/>
          </a:p>
        </p:txBody>
      </p:sp>
      <p:sp>
        <p:nvSpPr>
          <p:cNvPr id="5" name="Title 4">
            <a:extLst>
              <a:ext uri="{FF2B5EF4-FFF2-40B4-BE49-F238E27FC236}">
                <a16:creationId xmlns:a16="http://schemas.microsoft.com/office/drawing/2014/main" id="{3039077B-1C5E-0F6F-E108-B4ACAE826EFA}"/>
              </a:ext>
            </a:extLst>
          </p:cNvPr>
          <p:cNvSpPr>
            <a:spLocks noGrp="1"/>
          </p:cNvSpPr>
          <p:nvPr>
            <p:ph type="title"/>
          </p:nvPr>
        </p:nvSpPr>
        <p:spPr/>
        <p:txBody>
          <a:bodyPr/>
          <a:lstStyle/>
          <a:p>
            <a:endParaRPr lang="en-US"/>
          </a:p>
        </p:txBody>
      </p:sp>
      <p:sp>
        <p:nvSpPr>
          <p:cNvPr id="6" name="Rectangle 5">
            <a:extLst>
              <a:ext uri="{FF2B5EF4-FFF2-40B4-BE49-F238E27FC236}">
                <a16:creationId xmlns:a16="http://schemas.microsoft.com/office/drawing/2014/main" id="{88BB578F-0517-4400-6B8B-DDED4E96E168}"/>
              </a:ext>
            </a:extLst>
          </p:cNvPr>
          <p:cNvSpPr/>
          <p:nvPr/>
        </p:nvSpPr>
        <p:spPr>
          <a:xfrm>
            <a:off x="0" y="0"/>
            <a:ext cx="12192000" cy="1676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7D3460F-C169-9D6E-E08E-29C4584C0EEA}"/>
              </a:ext>
            </a:extLst>
          </p:cNvPr>
          <p:cNvSpPr/>
          <p:nvPr/>
        </p:nvSpPr>
        <p:spPr>
          <a:xfrm>
            <a:off x="0" y="390091"/>
            <a:ext cx="4279491" cy="646790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5A00546-239C-3369-9E53-82D0B987691C}"/>
              </a:ext>
            </a:extLst>
          </p:cNvPr>
          <p:cNvSpPr txBox="1">
            <a:spLocks/>
          </p:cNvSpPr>
          <p:nvPr/>
        </p:nvSpPr>
        <p:spPr>
          <a:xfrm>
            <a:off x="0" y="0"/>
            <a:ext cx="10833100" cy="443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2400">
                <a:solidFill>
                  <a:schemeClr val="bg2">
                    <a:lumMod val="25000"/>
                  </a:schemeClr>
                </a:solidFill>
              </a:rPr>
              <a:t>S_5305003: </a:t>
            </a:r>
            <a:r>
              <a:rPr lang="en-US" sz="2400" b="1">
                <a:solidFill>
                  <a:schemeClr val="bg2">
                    <a:lumMod val="25000"/>
                  </a:schemeClr>
                </a:solidFill>
              </a:rPr>
              <a:t>20 arcs</a:t>
            </a:r>
          </a:p>
        </p:txBody>
      </p:sp>
      <p:sp>
        <p:nvSpPr>
          <p:cNvPr id="9" name="TextBox 8">
            <a:extLst>
              <a:ext uri="{FF2B5EF4-FFF2-40B4-BE49-F238E27FC236}">
                <a16:creationId xmlns:a16="http://schemas.microsoft.com/office/drawing/2014/main" id="{2C7F186D-7A23-3EB5-7672-6BA95EA6EC09}"/>
              </a:ext>
            </a:extLst>
          </p:cNvPr>
          <p:cNvSpPr txBox="1"/>
          <p:nvPr/>
        </p:nvSpPr>
        <p:spPr>
          <a:xfrm>
            <a:off x="4596656" y="1431261"/>
            <a:ext cx="2354029" cy="369332"/>
          </a:xfrm>
          <a:prstGeom prst="rect">
            <a:avLst/>
          </a:prstGeom>
          <a:noFill/>
        </p:spPr>
        <p:txBody>
          <a:bodyPr wrap="square" rtlCol="0">
            <a:spAutoFit/>
          </a:bodyPr>
          <a:lstStyle/>
          <a:p>
            <a:pPr algn="ctr"/>
            <a:r>
              <a:rPr lang="en-US"/>
              <a:t>Pre-DLIT</a:t>
            </a:r>
          </a:p>
        </p:txBody>
      </p:sp>
      <p:sp>
        <p:nvSpPr>
          <p:cNvPr id="10" name="TextBox 9">
            <a:extLst>
              <a:ext uri="{FF2B5EF4-FFF2-40B4-BE49-F238E27FC236}">
                <a16:creationId xmlns:a16="http://schemas.microsoft.com/office/drawing/2014/main" id="{CA050840-606E-DABE-1A5A-0C59F0260804}"/>
              </a:ext>
            </a:extLst>
          </p:cNvPr>
          <p:cNvSpPr txBox="1"/>
          <p:nvPr/>
        </p:nvSpPr>
        <p:spPr>
          <a:xfrm>
            <a:off x="7169015" y="1431261"/>
            <a:ext cx="2443181" cy="369332"/>
          </a:xfrm>
          <a:prstGeom prst="rect">
            <a:avLst/>
          </a:prstGeom>
          <a:noFill/>
        </p:spPr>
        <p:txBody>
          <a:bodyPr wrap="square" rtlCol="0">
            <a:spAutoFit/>
          </a:bodyPr>
          <a:lstStyle/>
          <a:p>
            <a:pPr algn="ctr"/>
            <a:r>
              <a:rPr lang="en-US"/>
              <a:t>Post-DLIT</a:t>
            </a:r>
          </a:p>
        </p:txBody>
      </p:sp>
      <p:sp>
        <p:nvSpPr>
          <p:cNvPr id="11" name="TextBox 10">
            <a:extLst>
              <a:ext uri="{FF2B5EF4-FFF2-40B4-BE49-F238E27FC236}">
                <a16:creationId xmlns:a16="http://schemas.microsoft.com/office/drawing/2014/main" id="{8E43AC07-345A-8A41-AE71-85986B74A649}"/>
              </a:ext>
            </a:extLst>
          </p:cNvPr>
          <p:cNvSpPr txBox="1"/>
          <p:nvPr/>
        </p:nvSpPr>
        <p:spPr>
          <a:xfrm>
            <a:off x="9808605" y="1431261"/>
            <a:ext cx="2027067" cy="369332"/>
          </a:xfrm>
          <a:prstGeom prst="rect">
            <a:avLst/>
          </a:prstGeom>
          <a:noFill/>
        </p:spPr>
        <p:txBody>
          <a:bodyPr wrap="square" rtlCol="0">
            <a:spAutoFit/>
          </a:bodyPr>
          <a:lstStyle/>
          <a:p>
            <a:pPr algn="ctr"/>
            <a:r>
              <a:rPr lang="en-US"/>
              <a:t>Post-Visual</a:t>
            </a:r>
          </a:p>
        </p:txBody>
      </p:sp>
      <p:pic>
        <p:nvPicPr>
          <p:cNvPr id="12" name="Picture 11">
            <a:extLst>
              <a:ext uri="{FF2B5EF4-FFF2-40B4-BE49-F238E27FC236}">
                <a16:creationId xmlns:a16="http://schemas.microsoft.com/office/drawing/2014/main" id="{88390283-8809-B713-28AE-C6AEF10004DC}"/>
              </a:ext>
            </a:extLst>
          </p:cNvPr>
          <p:cNvPicPr>
            <a:picLocks noChangeAspect="1"/>
          </p:cNvPicPr>
          <p:nvPr/>
        </p:nvPicPr>
        <p:blipFill>
          <a:blip r:embed="rId2">
            <a:extLst>
              <a:ext uri="{28A0092B-C50C-407E-A947-70E740481C1C}">
                <a14:useLocalDpi xmlns:a14="http://schemas.microsoft.com/office/drawing/2010/main" val="0"/>
              </a:ext>
            </a:extLst>
          </a:blip>
          <a:srcRect l="17694" t="8538" r="15550" b="6603"/>
          <a:stretch/>
        </p:blipFill>
        <p:spPr>
          <a:xfrm>
            <a:off x="435689" y="1302728"/>
            <a:ext cx="3146863" cy="5347741"/>
          </a:xfrm>
          <a:prstGeom prst="rect">
            <a:avLst/>
          </a:prstGeom>
        </p:spPr>
      </p:pic>
      <p:sp>
        <p:nvSpPr>
          <p:cNvPr id="13" name="Title 1">
            <a:extLst>
              <a:ext uri="{FF2B5EF4-FFF2-40B4-BE49-F238E27FC236}">
                <a16:creationId xmlns:a16="http://schemas.microsoft.com/office/drawing/2014/main" id="{1C2B3C74-CCDD-0D99-564F-26E65A21EF55}"/>
              </a:ext>
            </a:extLst>
          </p:cNvPr>
          <p:cNvSpPr txBox="1">
            <a:spLocks/>
          </p:cNvSpPr>
          <p:nvPr/>
        </p:nvSpPr>
        <p:spPr>
          <a:xfrm>
            <a:off x="8724275" y="20759"/>
            <a:ext cx="3445240" cy="369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400"/>
              <a:t>Cell #4/S1 C4/NREL 9</a:t>
            </a:r>
          </a:p>
        </p:txBody>
      </p:sp>
      <p:pic>
        <p:nvPicPr>
          <p:cNvPr id="14" name="Picture 13">
            <a:extLst>
              <a:ext uri="{FF2B5EF4-FFF2-40B4-BE49-F238E27FC236}">
                <a16:creationId xmlns:a16="http://schemas.microsoft.com/office/drawing/2014/main" id="{0797162C-DFBB-A6F9-016C-6E36430E71FA}"/>
              </a:ext>
            </a:extLst>
          </p:cNvPr>
          <p:cNvPicPr>
            <a:picLocks noChangeAspect="1"/>
          </p:cNvPicPr>
          <p:nvPr/>
        </p:nvPicPr>
        <p:blipFill>
          <a:blip r:embed="rId3"/>
          <a:srcRect b="19690"/>
          <a:stretch/>
        </p:blipFill>
        <p:spPr>
          <a:xfrm>
            <a:off x="475843" y="800414"/>
            <a:ext cx="3066554" cy="401480"/>
          </a:xfrm>
          <a:prstGeom prst="rect">
            <a:avLst/>
          </a:prstGeom>
        </p:spPr>
      </p:pic>
      <p:grpSp>
        <p:nvGrpSpPr>
          <p:cNvPr id="15" name="Group 14">
            <a:extLst>
              <a:ext uri="{FF2B5EF4-FFF2-40B4-BE49-F238E27FC236}">
                <a16:creationId xmlns:a16="http://schemas.microsoft.com/office/drawing/2014/main" id="{84653FF3-29F7-F4EB-289A-F4F04F3CC6D4}"/>
              </a:ext>
            </a:extLst>
          </p:cNvPr>
          <p:cNvGrpSpPr/>
          <p:nvPr/>
        </p:nvGrpSpPr>
        <p:grpSpPr>
          <a:xfrm>
            <a:off x="475843" y="779819"/>
            <a:ext cx="4900146" cy="5870651"/>
            <a:chOff x="471954" y="987350"/>
            <a:chExt cx="4900146" cy="5870651"/>
          </a:xfrm>
        </p:grpSpPr>
        <p:pic>
          <p:nvPicPr>
            <p:cNvPr id="16" name="Picture 15" descr="A picture containing glass, night sky&#10;&#10;AI-generated content may be incorrect.">
              <a:extLst>
                <a:ext uri="{FF2B5EF4-FFF2-40B4-BE49-F238E27FC236}">
                  <a16:creationId xmlns:a16="http://schemas.microsoft.com/office/drawing/2014/main" id="{B9A54513-D610-2459-3B9C-68BD452C0EF8}"/>
                </a:ext>
              </a:extLst>
            </p:cNvPr>
            <p:cNvPicPr>
              <a:picLocks noChangeAspect="1"/>
            </p:cNvPicPr>
            <p:nvPr/>
          </p:nvPicPr>
          <p:blipFill>
            <a:blip r:embed="rId4">
              <a:alphaModFix/>
              <a:extLst>
                <a:ext uri="{28A0092B-C50C-407E-A947-70E740481C1C}">
                  <a14:useLocalDpi xmlns:a14="http://schemas.microsoft.com/office/drawing/2010/main" val="0"/>
                </a:ext>
              </a:extLst>
            </a:blip>
            <a:srcRect l="17936" t="5926" r="18106" b="6503"/>
            <a:stretch/>
          </p:blipFill>
          <p:spPr>
            <a:xfrm>
              <a:off x="471954" y="1306787"/>
              <a:ext cx="3235903" cy="5551214"/>
            </a:xfrm>
            <a:prstGeom prst="rect">
              <a:avLst/>
            </a:prstGeom>
          </p:spPr>
        </p:pic>
        <p:pic>
          <p:nvPicPr>
            <p:cNvPr id="17" name="Picture 16">
              <a:extLst>
                <a:ext uri="{FF2B5EF4-FFF2-40B4-BE49-F238E27FC236}">
                  <a16:creationId xmlns:a16="http://schemas.microsoft.com/office/drawing/2014/main" id="{1CC96441-DE4C-ACA9-E763-200261DADFCD}"/>
                </a:ext>
              </a:extLst>
            </p:cNvPr>
            <p:cNvPicPr>
              <a:picLocks noChangeAspect="1"/>
            </p:cNvPicPr>
            <p:nvPr/>
          </p:nvPicPr>
          <p:blipFill>
            <a:blip r:embed="rId5">
              <a:alphaModFix/>
            </a:blip>
            <a:srcRect t="7078" b="21188"/>
            <a:stretch/>
          </p:blipFill>
          <p:spPr>
            <a:xfrm>
              <a:off x="471954" y="1031569"/>
              <a:ext cx="3066554" cy="354232"/>
            </a:xfrm>
            <a:prstGeom prst="rect">
              <a:avLst/>
            </a:prstGeom>
          </p:spPr>
        </p:pic>
        <p:sp>
          <p:nvSpPr>
            <p:cNvPr id="18" name="Rectangle: Rounded Corners 17">
              <a:extLst>
                <a:ext uri="{FF2B5EF4-FFF2-40B4-BE49-F238E27FC236}">
                  <a16:creationId xmlns:a16="http://schemas.microsoft.com/office/drawing/2014/main" id="{BFCBAD1E-EF0D-DE19-D99E-1368AD6D34B3}"/>
                </a:ext>
              </a:extLst>
            </p:cNvPr>
            <p:cNvSpPr/>
            <p:nvPr/>
          </p:nvSpPr>
          <p:spPr>
            <a:xfrm>
              <a:off x="4864100" y="987350"/>
              <a:ext cx="508000" cy="494769"/>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10798852-E79C-323E-CD45-B89B35A41298}"/>
              </a:ext>
            </a:extLst>
          </p:cNvPr>
          <p:cNvGrpSpPr/>
          <p:nvPr/>
        </p:nvGrpSpPr>
        <p:grpSpPr>
          <a:xfrm>
            <a:off x="515997" y="813636"/>
            <a:ext cx="3066554" cy="5695558"/>
            <a:chOff x="512108" y="1021167"/>
            <a:chExt cx="3066554" cy="5695558"/>
          </a:xfrm>
        </p:grpSpPr>
        <p:pic>
          <p:nvPicPr>
            <p:cNvPr id="20" name="Picture 19">
              <a:extLst>
                <a:ext uri="{FF2B5EF4-FFF2-40B4-BE49-F238E27FC236}">
                  <a16:creationId xmlns:a16="http://schemas.microsoft.com/office/drawing/2014/main" id="{910FDAC8-D819-26AD-65CF-9B0EE1DC50EB}"/>
                </a:ext>
              </a:extLst>
            </p:cNvPr>
            <p:cNvPicPr>
              <a:picLocks noChangeAspect="1"/>
            </p:cNvPicPr>
            <p:nvPr/>
          </p:nvPicPr>
          <p:blipFill>
            <a:blip r:embed="rId6" cstate="print">
              <a:alphaModFix/>
              <a:extLst>
                <a:ext uri="{28A0092B-C50C-407E-A947-70E740481C1C}">
                  <a14:useLocalDpi xmlns:a14="http://schemas.microsoft.com/office/drawing/2010/main" val="0"/>
                </a:ext>
              </a:extLst>
            </a:blip>
            <a:srcRect l="28942" t="7566" r="29573" b="12575"/>
            <a:stretch/>
          </p:blipFill>
          <p:spPr bwMode="auto">
            <a:xfrm rot="10800000" flipH="1">
              <a:off x="710273" y="1604419"/>
              <a:ext cx="2655743" cy="5112306"/>
            </a:xfrm>
            <a:prstGeom prst="rect">
              <a:avLst/>
            </a:prstGeom>
            <a:noFill/>
            <a:ln>
              <a:noFill/>
            </a:ln>
          </p:spPr>
        </p:pic>
        <p:pic>
          <p:nvPicPr>
            <p:cNvPr id="21" name="Picture 20">
              <a:extLst>
                <a:ext uri="{FF2B5EF4-FFF2-40B4-BE49-F238E27FC236}">
                  <a16:creationId xmlns:a16="http://schemas.microsoft.com/office/drawing/2014/main" id="{395617FF-B341-13EE-5B3D-635E9A122643}"/>
                </a:ext>
              </a:extLst>
            </p:cNvPr>
            <p:cNvPicPr>
              <a:picLocks noChangeAspect="1"/>
            </p:cNvPicPr>
            <p:nvPr/>
          </p:nvPicPr>
          <p:blipFill>
            <a:blip r:embed="rId7">
              <a:alphaModFix/>
            </a:blip>
            <a:srcRect t="8394" b="18699"/>
            <a:stretch/>
          </p:blipFill>
          <p:spPr>
            <a:xfrm>
              <a:off x="512108" y="1021167"/>
              <a:ext cx="3066554" cy="360030"/>
            </a:xfrm>
            <a:prstGeom prst="rect">
              <a:avLst/>
            </a:prstGeom>
          </p:spPr>
        </p:pic>
      </p:grpSp>
      <p:pic>
        <p:nvPicPr>
          <p:cNvPr id="22" name="Picture 21">
            <a:extLst>
              <a:ext uri="{FF2B5EF4-FFF2-40B4-BE49-F238E27FC236}">
                <a16:creationId xmlns:a16="http://schemas.microsoft.com/office/drawing/2014/main" id="{479812DE-78AF-27EB-27BF-5DEA9A0BB730}"/>
              </a:ext>
            </a:extLst>
          </p:cNvPr>
          <p:cNvPicPr>
            <a:picLocks noChangeAspect="1"/>
          </p:cNvPicPr>
          <p:nvPr/>
        </p:nvPicPr>
        <p:blipFill>
          <a:blip r:embed="rId2">
            <a:extLst>
              <a:ext uri="{28A0092B-C50C-407E-A947-70E740481C1C}">
                <a14:useLocalDpi xmlns:a14="http://schemas.microsoft.com/office/drawing/2010/main" val="0"/>
              </a:ext>
            </a:extLst>
          </a:blip>
          <a:srcRect l="17694" t="8538" r="15550" b="6603"/>
          <a:stretch/>
        </p:blipFill>
        <p:spPr>
          <a:xfrm>
            <a:off x="4574736" y="1974263"/>
            <a:ext cx="2375952" cy="4037664"/>
          </a:xfrm>
          <a:prstGeom prst="rect">
            <a:avLst/>
          </a:prstGeom>
        </p:spPr>
      </p:pic>
      <p:pic>
        <p:nvPicPr>
          <p:cNvPr id="23" name="Picture 22">
            <a:extLst>
              <a:ext uri="{FF2B5EF4-FFF2-40B4-BE49-F238E27FC236}">
                <a16:creationId xmlns:a16="http://schemas.microsoft.com/office/drawing/2014/main" id="{46FC99BA-7DEB-218A-4ADC-237ECA9D0574}"/>
              </a:ext>
            </a:extLst>
          </p:cNvPr>
          <p:cNvPicPr>
            <a:picLocks noChangeAspect="1"/>
          </p:cNvPicPr>
          <p:nvPr/>
        </p:nvPicPr>
        <p:blipFill>
          <a:blip r:embed="rId6" cstate="print">
            <a:alphaModFix/>
            <a:extLst>
              <a:ext uri="{28A0092B-C50C-407E-A947-70E740481C1C}">
                <a14:useLocalDpi xmlns:a14="http://schemas.microsoft.com/office/drawing/2010/main" val="0"/>
              </a:ext>
            </a:extLst>
          </a:blip>
          <a:srcRect l="28942" t="7566" r="29573" b="12575"/>
          <a:stretch/>
        </p:blipFill>
        <p:spPr bwMode="auto">
          <a:xfrm rot="10800000" flipH="1">
            <a:off x="9830527" y="2010745"/>
            <a:ext cx="2005145" cy="3859905"/>
          </a:xfrm>
          <a:prstGeom prst="rect">
            <a:avLst/>
          </a:prstGeom>
          <a:noFill/>
          <a:ln>
            <a:noFill/>
          </a:ln>
        </p:spPr>
      </p:pic>
      <p:pic>
        <p:nvPicPr>
          <p:cNvPr id="24" name="Picture 23" descr="A picture containing glass, night sky&#10;&#10;AI-generated content may be incorrect.">
            <a:extLst>
              <a:ext uri="{FF2B5EF4-FFF2-40B4-BE49-F238E27FC236}">
                <a16:creationId xmlns:a16="http://schemas.microsoft.com/office/drawing/2014/main" id="{71841DA8-1077-0434-BA56-F69AAD501E59}"/>
              </a:ext>
            </a:extLst>
          </p:cNvPr>
          <p:cNvPicPr>
            <a:picLocks noChangeAspect="1"/>
          </p:cNvPicPr>
          <p:nvPr/>
        </p:nvPicPr>
        <p:blipFill>
          <a:blip r:embed="rId4">
            <a:alphaModFix/>
            <a:extLst>
              <a:ext uri="{28A0092B-C50C-407E-A947-70E740481C1C}">
                <a14:useLocalDpi xmlns:a14="http://schemas.microsoft.com/office/drawing/2010/main" val="0"/>
              </a:ext>
            </a:extLst>
          </a:blip>
          <a:srcRect l="17936" t="5926" r="18106" b="6503"/>
          <a:stretch/>
        </p:blipFill>
        <p:spPr>
          <a:xfrm>
            <a:off x="7169017" y="1820636"/>
            <a:ext cx="2443180" cy="4191292"/>
          </a:xfrm>
          <a:prstGeom prst="rect">
            <a:avLst/>
          </a:prstGeom>
        </p:spPr>
      </p:pic>
      <p:sp>
        <p:nvSpPr>
          <p:cNvPr id="25" name="Oval 24">
            <a:extLst>
              <a:ext uri="{FF2B5EF4-FFF2-40B4-BE49-F238E27FC236}">
                <a16:creationId xmlns:a16="http://schemas.microsoft.com/office/drawing/2014/main" id="{D69899AC-9E3A-F089-3969-6CD37EE0ADCC}"/>
              </a:ext>
            </a:extLst>
          </p:cNvPr>
          <p:cNvSpPr/>
          <p:nvPr/>
        </p:nvSpPr>
        <p:spPr>
          <a:xfrm>
            <a:off x="4765236" y="2211452"/>
            <a:ext cx="285750" cy="28575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37E5FEB-86C1-B2E2-1B1E-4A44C1E8EB30}"/>
              </a:ext>
            </a:extLst>
          </p:cNvPr>
          <p:cNvSpPr/>
          <p:nvPr/>
        </p:nvSpPr>
        <p:spPr>
          <a:xfrm>
            <a:off x="9845226" y="2182143"/>
            <a:ext cx="285750" cy="28575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231E664F-E012-868D-CE93-9257528B95E4}"/>
              </a:ext>
            </a:extLst>
          </p:cNvPr>
          <p:cNvSpPr/>
          <p:nvPr/>
        </p:nvSpPr>
        <p:spPr>
          <a:xfrm>
            <a:off x="5793201" y="4485615"/>
            <a:ext cx="285750" cy="285750"/>
          </a:xfrm>
          <a:prstGeom prst="ellipse">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C441FAA1-E6F2-FC60-84D4-98B86E0D6230}"/>
              </a:ext>
            </a:extLst>
          </p:cNvPr>
          <p:cNvSpPr/>
          <p:nvPr/>
        </p:nvSpPr>
        <p:spPr>
          <a:xfrm>
            <a:off x="10900762" y="4503371"/>
            <a:ext cx="285750" cy="285750"/>
          </a:xfrm>
          <a:prstGeom prst="ellipse">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579BBAF2-3513-9F23-DEDC-5B25F35E8843}"/>
              </a:ext>
            </a:extLst>
          </p:cNvPr>
          <p:cNvSpPr/>
          <p:nvPr/>
        </p:nvSpPr>
        <p:spPr>
          <a:xfrm>
            <a:off x="8399485" y="4530005"/>
            <a:ext cx="285750" cy="285750"/>
          </a:xfrm>
          <a:prstGeom prst="ellipse">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038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2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25" grpId="0" animBg="1"/>
      <p:bldP spid="26" grpId="0" animBg="1"/>
      <p:bldP spid="27" grpId="0" animBg="1"/>
      <p:bldP spid="28"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29DD19C-0291-1FBB-63A8-0E4F3242A139}"/>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31B1E195-1838-D506-1355-2E68ED7265EB}"/>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0618669C-C00F-F3F6-78BC-D0C6574B1F15}"/>
              </a:ext>
            </a:extLst>
          </p:cNvPr>
          <p:cNvSpPr>
            <a:spLocks noGrp="1"/>
          </p:cNvSpPr>
          <p:nvPr>
            <p:ph type="sldNum" sz="quarter" idx="12"/>
          </p:nvPr>
        </p:nvSpPr>
        <p:spPr/>
        <p:txBody>
          <a:bodyPr/>
          <a:lstStyle/>
          <a:p>
            <a:fld id="{E24671E6-C7E9-498C-AEDB-15EF9CD668D7}" type="slidenum">
              <a:rPr lang="en-US" smtClean="0"/>
              <a:pPr/>
              <a:t>3</a:t>
            </a:fld>
            <a:endParaRPr lang="en-US"/>
          </a:p>
        </p:txBody>
      </p:sp>
      <p:sp>
        <p:nvSpPr>
          <p:cNvPr id="6" name="Title 5">
            <a:extLst>
              <a:ext uri="{FF2B5EF4-FFF2-40B4-BE49-F238E27FC236}">
                <a16:creationId xmlns:a16="http://schemas.microsoft.com/office/drawing/2014/main" id="{030D8251-90FA-712C-5686-E89417A68D47}"/>
              </a:ext>
            </a:extLst>
          </p:cNvPr>
          <p:cNvSpPr>
            <a:spLocks noGrp="1"/>
          </p:cNvSpPr>
          <p:nvPr>
            <p:ph type="title"/>
          </p:nvPr>
        </p:nvSpPr>
        <p:spPr/>
        <p:txBody>
          <a:bodyPr/>
          <a:lstStyle/>
          <a:p>
            <a:r>
              <a:rPr lang="en-US"/>
              <a:t>Experimental Setup</a:t>
            </a:r>
          </a:p>
        </p:txBody>
      </p:sp>
      <p:pic>
        <p:nvPicPr>
          <p:cNvPr id="7" name="Content Placeholder 6" descr="A picture containing indoor, building, door, dirty&#10;&#10;AI-generated content may be incorrect.">
            <a:extLst>
              <a:ext uri="{FF2B5EF4-FFF2-40B4-BE49-F238E27FC236}">
                <a16:creationId xmlns:a16="http://schemas.microsoft.com/office/drawing/2014/main" id="{77621EE7-E322-0EBE-A7F8-0891EA4458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0073" y="1503561"/>
            <a:ext cx="3462871" cy="3386137"/>
          </a:xfrm>
          <a:prstGeom prst="rect">
            <a:avLst/>
          </a:prstGeom>
        </p:spPr>
      </p:pic>
      <p:pic>
        <p:nvPicPr>
          <p:cNvPr id="16" name="Picture 15">
            <a:extLst>
              <a:ext uri="{FF2B5EF4-FFF2-40B4-BE49-F238E27FC236}">
                <a16:creationId xmlns:a16="http://schemas.microsoft.com/office/drawing/2014/main" id="{BE8F6B6A-B25D-8273-70AD-DBCEDA5057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0149" y="2423196"/>
            <a:ext cx="2513883" cy="3352220"/>
          </a:xfrm>
          <a:prstGeom prst="rect">
            <a:avLst/>
          </a:prstGeom>
          <a:noFill/>
          <a:ln>
            <a:noFill/>
          </a:ln>
        </p:spPr>
      </p:pic>
      <p:pic>
        <p:nvPicPr>
          <p:cNvPr id="17" name="Picture 16" descr="A picture containing text, indoor, floor, oven&#10;&#10;AI-generated content may be incorrect.">
            <a:extLst>
              <a:ext uri="{FF2B5EF4-FFF2-40B4-BE49-F238E27FC236}">
                <a16:creationId xmlns:a16="http://schemas.microsoft.com/office/drawing/2014/main" id="{6F18C46A-F599-5E27-04E3-84152F27BB35}"/>
              </a:ext>
            </a:extLst>
          </p:cNvPr>
          <p:cNvPicPr>
            <a:picLocks noChangeAspect="1"/>
          </p:cNvPicPr>
          <p:nvPr/>
        </p:nvPicPr>
        <p:blipFill rotWithShape="1">
          <a:blip r:embed="rId4">
            <a:extLst>
              <a:ext uri="{28A0092B-C50C-407E-A947-70E740481C1C}">
                <a14:useLocalDpi xmlns:a14="http://schemas.microsoft.com/office/drawing/2010/main" val="0"/>
              </a:ext>
            </a:extLst>
          </a:blip>
          <a:srcRect t="16552" b="31049"/>
          <a:stretch>
            <a:fillRect/>
          </a:stretch>
        </p:blipFill>
        <p:spPr>
          <a:xfrm>
            <a:off x="7269480" y="2431253"/>
            <a:ext cx="4786625" cy="3344162"/>
          </a:xfrm>
          <a:prstGeom prst="rect">
            <a:avLst/>
          </a:prstGeom>
        </p:spPr>
      </p:pic>
      <p:sp>
        <p:nvSpPr>
          <p:cNvPr id="18" name="Circle: Hollow 17">
            <a:extLst>
              <a:ext uri="{FF2B5EF4-FFF2-40B4-BE49-F238E27FC236}">
                <a16:creationId xmlns:a16="http://schemas.microsoft.com/office/drawing/2014/main" id="{03E19416-48F0-96D2-C36E-DD9F2195531B}"/>
              </a:ext>
            </a:extLst>
          </p:cNvPr>
          <p:cNvSpPr/>
          <p:nvPr/>
        </p:nvSpPr>
        <p:spPr>
          <a:xfrm>
            <a:off x="7790117" y="4177800"/>
            <a:ext cx="921350" cy="921350"/>
          </a:xfrm>
          <a:prstGeom prst="donut">
            <a:avLst>
              <a:gd name="adj" fmla="val 8439"/>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Right 18">
            <a:extLst>
              <a:ext uri="{FF2B5EF4-FFF2-40B4-BE49-F238E27FC236}">
                <a16:creationId xmlns:a16="http://schemas.microsoft.com/office/drawing/2014/main" id="{2A5BC325-1F0D-EE07-DA27-145C48AB1A50}"/>
              </a:ext>
            </a:extLst>
          </p:cNvPr>
          <p:cNvSpPr/>
          <p:nvPr/>
        </p:nvSpPr>
        <p:spPr>
          <a:xfrm rot="12004582" flipV="1">
            <a:off x="6246088" y="3763424"/>
            <a:ext cx="1573064" cy="1017670"/>
          </a:xfrm>
          <a:prstGeom prst="right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witness cells</a:t>
            </a:r>
          </a:p>
        </p:txBody>
      </p:sp>
      <p:sp>
        <p:nvSpPr>
          <p:cNvPr id="20" name="TextBox 19">
            <a:extLst>
              <a:ext uri="{FF2B5EF4-FFF2-40B4-BE49-F238E27FC236}">
                <a16:creationId xmlns:a16="http://schemas.microsoft.com/office/drawing/2014/main" id="{EB2F1CBD-1E5B-62C1-EBC4-2E0CA85D1230}"/>
              </a:ext>
            </a:extLst>
          </p:cNvPr>
          <p:cNvSpPr txBox="1"/>
          <p:nvPr/>
        </p:nvSpPr>
        <p:spPr>
          <a:xfrm>
            <a:off x="8587630" y="2480806"/>
            <a:ext cx="1274582" cy="338554"/>
          </a:xfrm>
          <a:prstGeom prst="rect">
            <a:avLst/>
          </a:prstGeom>
          <a:solidFill>
            <a:schemeClr val="tx1"/>
          </a:solidFill>
        </p:spPr>
        <p:txBody>
          <a:bodyPr wrap="square" rtlCol="0">
            <a:spAutoFit/>
          </a:bodyPr>
          <a:lstStyle/>
          <a:p>
            <a:pPr algn="ctr"/>
            <a:r>
              <a:rPr lang="en-US" sz="1600">
                <a:solidFill>
                  <a:schemeClr val="bg1"/>
                </a:solidFill>
                <a:latin typeface="Arial" panose="020B0604020202020204" pitchFamily="34" charset="0"/>
                <a:cs typeface="Arial" panose="020B0604020202020204" pitchFamily="34" charset="0"/>
              </a:rPr>
              <a:t>Perovskites</a:t>
            </a:r>
          </a:p>
        </p:txBody>
      </p:sp>
      <p:sp>
        <p:nvSpPr>
          <p:cNvPr id="21" name="Arrow: Down 20">
            <a:extLst>
              <a:ext uri="{FF2B5EF4-FFF2-40B4-BE49-F238E27FC236}">
                <a16:creationId xmlns:a16="http://schemas.microsoft.com/office/drawing/2014/main" id="{5CE3F7A2-74F0-8588-5356-D73AE24F122F}"/>
              </a:ext>
            </a:extLst>
          </p:cNvPr>
          <p:cNvSpPr/>
          <p:nvPr/>
        </p:nvSpPr>
        <p:spPr>
          <a:xfrm>
            <a:off x="8965125" y="2868912"/>
            <a:ext cx="535810" cy="655436"/>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6B750B2-3254-8A4C-15FE-E37CC8537A7E}"/>
              </a:ext>
            </a:extLst>
          </p:cNvPr>
          <p:cNvSpPr txBox="1"/>
          <p:nvPr/>
        </p:nvSpPr>
        <p:spPr>
          <a:xfrm>
            <a:off x="552198" y="1179060"/>
            <a:ext cx="3390900" cy="369332"/>
          </a:xfrm>
          <a:prstGeom prst="rect">
            <a:avLst/>
          </a:prstGeom>
          <a:noFill/>
        </p:spPr>
        <p:txBody>
          <a:bodyPr wrap="square" rtlCol="0">
            <a:spAutoFit/>
          </a:bodyPr>
          <a:lstStyle/>
          <a:p>
            <a:pPr algn="ctr"/>
            <a:r>
              <a:rPr lang="en-US"/>
              <a:t>“Mini-module” from NLR</a:t>
            </a:r>
          </a:p>
        </p:txBody>
      </p:sp>
      <p:sp>
        <p:nvSpPr>
          <p:cNvPr id="9" name="Left Bracket 8">
            <a:extLst>
              <a:ext uri="{FF2B5EF4-FFF2-40B4-BE49-F238E27FC236}">
                <a16:creationId xmlns:a16="http://schemas.microsoft.com/office/drawing/2014/main" id="{5EAB04B8-F1C0-41FA-D225-BD9367F19A19}"/>
              </a:ext>
            </a:extLst>
          </p:cNvPr>
          <p:cNvSpPr/>
          <p:nvPr/>
        </p:nvSpPr>
        <p:spPr>
          <a:xfrm rot="16200000">
            <a:off x="1719014" y="4508047"/>
            <a:ext cx="93662" cy="303213"/>
          </a:xfrm>
          <a:prstGeom prst="leftBracket">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eft Bracket 9">
            <a:extLst>
              <a:ext uri="{FF2B5EF4-FFF2-40B4-BE49-F238E27FC236}">
                <a16:creationId xmlns:a16="http://schemas.microsoft.com/office/drawing/2014/main" id="{4E84887B-A171-A623-97E9-9CABEBC5E9E4}"/>
              </a:ext>
            </a:extLst>
          </p:cNvPr>
          <p:cNvSpPr/>
          <p:nvPr/>
        </p:nvSpPr>
        <p:spPr>
          <a:xfrm rot="16200000">
            <a:off x="2053978" y="4508045"/>
            <a:ext cx="93662" cy="303216"/>
          </a:xfrm>
          <a:prstGeom prst="leftBracket">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Left Bracket 10">
            <a:extLst>
              <a:ext uri="{FF2B5EF4-FFF2-40B4-BE49-F238E27FC236}">
                <a16:creationId xmlns:a16="http://schemas.microsoft.com/office/drawing/2014/main" id="{3956A57F-80D1-75C8-D525-92184FD0BEFA}"/>
              </a:ext>
            </a:extLst>
          </p:cNvPr>
          <p:cNvSpPr/>
          <p:nvPr/>
        </p:nvSpPr>
        <p:spPr>
          <a:xfrm rot="16200000">
            <a:off x="2376239" y="4520749"/>
            <a:ext cx="93662" cy="277807"/>
          </a:xfrm>
          <a:prstGeom prst="leftBracket">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Left Bracket 11">
            <a:extLst>
              <a:ext uri="{FF2B5EF4-FFF2-40B4-BE49-F238E27FC236}">
                <a16:creationId xmlns:a16="http://schemas.microsoft.com/office/drawing/2014/main" id="{8ABF2ED3-6402-196A-7044-ECCDC778ADCA}"/>
              </a:ext>
            </a:extLst>
          </p:cNvPr>
          <p:cNvSpPr/>
          <p:nvPr/>
        </p:nvSpPr>
        <p:spPr>
          <a:xfrm rot="16200000">
            <a:off x="2698501" y="4508044"/>
            <a:ext cx="93662" cy="303216"/>
          </a:xfrm>
          <a:prstGeom prst="leftBracket">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B2C896CC-F834-3AAE-3DAC-B6AA4AD348C0}"/>
              </a:ext>
            </a:extLst>
          </p:cNvPr>
          <p:cNvSpPr txBox="1"/>
          <p:nvPr/>
        </p:nvSpPr>
        <p:spPr>
          <a:xfrm>
            <a:off x="490073" y="4889698"/>
            <a:ext cx="3490073" cy="369332"/>
          </a:xfrm>
          <a:prstGeom prst="rect">
            <a:avLst/>
          </a:prstGeom>
          <a:noFill/>
        </p:spPr>
        <p:txBody>
          <a:bodyPr wrap="square" rtlCol="0">
            <a:spAutoFit/>
          </a:bodyPr>
          <a:lstStyle/>
          <a:p>
            <a:pPr algn="ctr"/>
            <a:r>
              <a:rPr lang="en-US"/>
              <a:t>4 individual </a:t>
            </a:r>
            <a:r>
              <a:rPr lang="en-US" err="1"/>
              <a:t>subcells</a:t>
            </a:r>
            <a:r>
              <a:rPr lang="en-US"/>
              <a:t> in series</a:t>
            </a:r>
          </a:p>
        </p:txBody>
      </p:sp>
      <p:cxnSp>
        <p:nvCxnSpPr>
          <p:cNvPr id="15" name="Straight Connector 14">
            <a:extLst>
              <a:ext uri="{FF2B5EF4-FFF2-40B4-BE49-F238E27FC236}">
                <a16:creationId xmlns:a16="http://schemas.microsoft.com/office/drawing/2014/main" id="{8DD3ECB0-2F38-5ED3-6063-E467C0A1E48E}"/>
              </a:ext>
            </a:extLst>
          </p:cNvPr>
          <p:cNvCxnSpPr>
            <a:stCxn id="9" idx="1"/>
          </p:cNvCxnSpPr>
          <p:nvPr/>
        </p:nvCxnSpPr>
        <p:spPr>
          <a:xfrm flipH="1">
            <a:off x="1765845" y="4706485"/>
            <a:ext cx="1" cy="2444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ABADB1BF-FF5E-A483-E43A-06721E423504}"/>
              </a:ext>
            </a:extLst>
          </p:cNvPr>
          <p:cNvCxnSpPr>
            <a:cxnSpLocks/>
            <a:stCxn id="10" idx="1"/>
          </p:cNvCxnSpPr>
          <p:nvPr/>
        </p:nvCxnSpPr>
        <p:spPr>
          <a:xfrm flipH="1">
            <a:off x="2100808" y="4706484"/>
            <a:ext cx="1" cy="24447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F6A3A2B-B280-40C1-FDCE-7BDFACFFF54B}"/>
              </a:ext>
            </a:extLst>
          </p:cNvPr>
          <p:cNvCxnSpPr>
            <a:cxnSpLocks/>
            <a:stCxn id="11" idx="1"/>
          </p:cNvCxnSpPr>
          <p:nvPr/>
        </p:nvCxnSpPr>
        <p:spPr>
          <a:xfrm>
            <a:off x="2423071" y="4706484"/>
            <a:ext cx="0" cy="24447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1089CDCE-6372-368D-9A3A-D88B16B51749}"/>
              </a:ext>
            </a:extLst>
          </p:cNvPr>
          <p:cNvCxnSpPr>
            <a:cxnSpLocks/>
          </p:cNvCxnSpPr>
          <p:nvPr/>
        </p:nvCxnSpPr>
        <p:spPr>
          <a:xfrm>
            <a:off x="2745332" y="4706484"/>
            <a:ext cx="0" cy="24447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283C9A18-AA3C-3E81-3A47-8E5F988610D8}"/>
              </a:ext>
            </a:extLst>
          </p:cNvPr>
          <p:cNvSpPr txBox="1"/>
          <p:nvPr/>
        </p:nvSpPr>
        <p:spPr>
          <a:xfrm>
            <a:off x="4600149" y="1493429"/>
            <a:ext cx="7298541" cy="923330"/>
          </a:xfrm>
          <a:prstGeom prst="rect">
            <a:avLst/>
          </a:prstGeom>
          <a:noFill/>
        </p:spPr>
        <p:txBody>
          <a:bodyPr wrap="square" rtlCol="0">
            <a:spAutoFit/>
          </a:bodyPr>
          <a:lstStyle/>
          <a:p>
            <a:r>
              <a:rPr lang="en-US"/>
              <a:t>Inside the vacuum test facility, cells are divided into three strings of five cells each; two witness cells are included that will undergo high vacuum but </a:t>
            </a:r>
            <a:r>
              <a:rPr lang="en-US" i="1"/>
              <a:t>no primary arcing</a:t>
            </a:r>
            <a:r>
              <a:rPr lang="en-US"/>
              <a:t>. </a:t>
            </a:r>
          </a:p>
        </p:txBody>
      </p:sp>
      <p:sp>
        <p:nvSpPr>
          <p:cNvPr id="29" name="TextBox 28">
            <a:extLst>
              <a:ext uri="{FF2B5EF4-FFF2-40B4-BE49-F238E27FC236}">
                <a16:creationId xmlns:a16="http://schemas.microsoft.com/office/drawing/2014/main" id="{AE27B86A-B61C-B3CD-9CE0-96C49AFB9F51}"/>
              </a:ext>
            </a:extLst>
          </p:cNvPr>
          <p:cNvSpPr txBox="1"/>
          <p:nvPr/>
        </p:nvSpPr>
        <p:spPr>
          <a:xfrm>
            <a:off x="242941" y="5420879"/>
            <a:ext cx="4009413" cy="1200329"/>
          </a:xfrm>
          <a:prstGeom prst="rect">
            <a:avLst/>
          </a:prstGeom>
          <a:noFill/>
        </p:spPr>
        <p:txBody>
          <a:bodyPr wrap="square" rtlCol="0">
            <a:spAutoFit/>
          </a:bodyPr>
          <a:lstStyle/>
          <a:p>
            <a:pPr algn="ctr"/>
            <a:r>
              <a:rPr lang="en-US" b="1"/>
              <a:t>For clarity, I will be referring to each mini-module as a “cell” throughout this presentation; all 4 </a:t>
            </a:r>
            <a:r>
              <a:rPr lang="en-US" b="1" err="1"/>
              <a:t>subcells</a:t>
            </a:r>
            <a:r>
              <a:rPr lang="en-US" b="1"/>
              <a:t> are characterized together.</a:t>
            </a:r>
          </a:p>
        </p:txBody>
      </p:sp>
    </p:spTree>
    <p:extLst>
      <p:ext uri="{BB962C8B-B14F-4D97-AF65-F5344CB8AC3E}">
        <p14:creationId xmlns:p14="http://schemas.microsoft.com/office/powerpoint/2010/main" val="2887288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8.20.24 arc on s2, cell 3">
            <a:hlinkClick r:id="" action="ppaction://media"/>
            <a:extLst>
              <a:ext uri="{FF2B5EF4-FFF2-40B4-BE49-F238E27FC236}">
                <a16:creationId xmlns:a16="http://schemas.microsoft.com/office/drawing/2014/main" id="{F6F408CF-9466-0660-6E26-3B9F800EB1A5}"/>
              </a:ext>
            </a:extLst>
          </p:cNvPr>
          <p:cNvPicPr>
            <a:picLocks noGrp="1" noChangeAspect="1"/>
          </p:cNvPicPr>
          <p:nvPr>
            <p:ph idx="1"/>
            <a:videoFile r:link="rId1"/>
            <p:extLst>
              <p:ext uri="{DAA4B4D4-6D71-4841-9C94-3DE7FCFB9230}">
                <p14:media xmlns:p14="http://schemas.microsoft.com/office/powerpoint/2010/main" r:embed="rId2">
                  <p14:trim st="1666" end="2004.6666"/>
                </p14:media>
              </p:ext>
            </p:extLst>
          </p:nvPr>
        </p:nvPicPr>
        <p:blipFill>
          <a:blip r:embed="rId4"/>
          <a:srcRect l="22864" t="11527" r="19022" b="18601"/>
          <a:stretch>
            <a:fillRect/>
          </a:stretch>
        </p:blipFill>
        <p:spPr>
          <a:xfrm>
            <a:off x="467147" y="2749232"/>
            <a:ext cx="4114800" cy="2782736"/>
          </a:xfrm>
        </p:spPr>
      </p:pic>
      <p:sp>
        <p:nvSpPr>
          <p:cNvPr id="3" name="Date Placeholder 2">
            <a:extLst>
              <a:ext uri="{FF2B5EF4-FFF2-40B4-BE49-F238E27FC236}">
                <a16:creationId xmlns:a16="http://schemas.microsoft.com/office/drawing/2014/main" id="{7B91CB26-A19D-AAA8-1872-EE74A11BCA6E}"/>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09D2C1A3-95E7-9D71-F00D-DE2711B7C52D}"/>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11B1DC1E-AE90-3B41-63D9-947D6BCB3BB3}"/>
              </a:ext>
            </a:extLst>
          </p:cNvPr>
          <p:cNvSpPr>
            <a:spLocks noGrp="1"/>
          </p:cNvSpPr>
          <p:nvPr>
            <p:ph type="sldNum" sz="quarter" idx="12"/>
          </p:nvPr>
        </p:nvSpPr>
        <p:spPr/>
        <p:txBody>
          <a:bodyPr/>
          <a:lstStyle/>
          <a:p>
            <a:fld id="{E24671E6-C7E9-498C-AEDB-15EF9CD668D7}" type="slidenum">
              <a:rPr lang="en-US" smtClean="0"/>
              <a:pPr/>
              <a:t>4</a:t>
            </a:fld>
            <a:endParaRPr lang="en-US"/>
          </a:p>
        </p:txBody>
      </p:sp>
      <p:sp>
        <p:nvSpPr>
          <p:cNvPr id="6" name="Title 5">
            <a:extLst>
              <a:ext uri="{FF2B5EF4-FFF2-40B4-BE49-F238E27FC236}">
                <a16:creationId xmlns:a16="http://schemas.microsoft.com/office/drawing/2014/main" id="{DAF0C48A-9688-6B54-2602-1E27181A5741}"/>
              </a:ext>
            </a:extLst>
          </p:cNvPr>
          <p:cNvSpPr>
            <a:spLocks noGrp="1"/>
          </p:cNvSpPr>
          <p:nvPr>
            <p:ph type="title"/>
          </p:nvPr>
        </p:nvSpPr>
        <p:spPr/>
        <p:txBody>
          <a:bodyPr/>
          <a:lstStyle/>
          <a:p>
            <a:r>
              <a:rPr lang="en-US"/>
              <a:t>A cycle of damage:</a:t>
            </a:r>
          </a:p>
        </p:txBody>
      </p:sp>
      <p:sp>
        <p:nvSpPr>
          <p:cNvPr id="8" name="TextBox 7">
            <a:extLst>
              <a:ext uri="{FF2B5EF4-FFF2-40B4-BE49-F238E27FC236}">
                <a16:creationId xmlns:a16="http://schemas.microsoft.com/office/drawing/2014/main" id="{A7763278-AFD3-E2A3-0C18-53F0279CC62D}"/>
              </a:ext>
            </a:extLst>
          </p:cNvPr>
          <p:cNvSpPr txBox="1"/>
          <p:nvPr/>
        </p:nvSpPr>
        <p:spPr>
          <a:xfrm>
            <a:off x="975035" y="1573958"/>
            <a:ext cx="2676519" cy="523220"/>
          </a:xfrm>
          <a:prstGeom prst="rect">
            <a:avLst/>
          </a:prstGeom>
          <a:noFill/>
        </p:spPr>
        <p:txBody>
          <a:bodyPr wrap="square" rtlCol="0">
            <a:spAutoFit/>
          </a:bodyPr>
          <a:lstStyle/>
          <a:p>
            <a:pPr algn="ctr"/>
            <a:r>
              <a:rPr lang="en-US" sz="2800" b="1">
                <a:solidFill>
                  <a:srgbClr val="C00000"/>
                </a:solidFill>
              </a:rPr>
              <a:t>Primary arc</a:t>
            </a:r>
          </a:p>
        </p:txBody>
      </p:sp>
      <p:sp>
        <p:nvSpPr>
          <p:cNvPr id="10" name="TextBox 9">
            <a:extLst>
              <a:ext uri="{FF2B5EF4-FFF2-40B4-BE49-F238E27FC236}">
                <a16:creationId xmlns:a16="http://schemas.microsoft.com/office/drawing/2014/main" id="{1500A09C-C12D-90BF-D11A-68DEDDC1F57E}"/>
              </a:ext>
            </a:extLst>
          </p:cNvPr>
          <p:cNvSpPr txBox="1"/>
          <p:nvPr/>
        </p:nvSpPr>
        <p:spPr>
          <a:xfrm>
            <a:off x="4836881" y="1481625"/>
            <a:ext cx="2321928" cy="707886"/>
          </a:xfrm>
          <a:prstGeom prst="rect">
            <a:avLst/>
          </a:prstGeom>
          <a:noFill/>
        </p:spPr>
        <p:txBody>
          <a:bodyPr wrap="square" rtlCol="0">
            <a:spAutoFit/>
          </a:bodyPr>
          <a:lstStyle/>
          <a:p>
            <a:pPr algn="ctr"/>
            <a:r>
              <a:rPr lang="en-US" sz="2000"/>
              <a:t>Arc current </a:t>
            </a:r>
            <a:r>
              <a:rPr lang="en-US" sz="2000" b="1"/>
              <a:t>injects heat into cell</a:t>
            </a:r>
          </a:p>
        </p:txBody>
      </p:sp>
      <p:sp>
        <p:nvSpPr>
          <p:cNvPr id="12" name="TextBox 11">
            <a:extLst>
              <a:ext uri="{FF2B5EF4-FFF2-40B4-BE49-F238E27FC236}">
                <a16:creationId xmlns:a16="http://schemas.microsoft.com/office/drawing/2014/main" id="{B2D84BD6-DA45-81D2-3CD6-8BAB04D6CB26}"/>
              </a:ext>
            </a:extLst>
          </p:cNvPr>
          <p:cNvSpPr txBox="1"/>
          <p:nvPr/>
        </p:nvSpPr>
        <p:spPr>
          <a:xfrm>
            <a:off x="7884101" y="1481625"/>
            <a:ext cx="3856871" cy="707886"/>
          </a:xfrm>
          <a:prstGeom prst="rect">
            <a:avLst/>
          </a:prstGeom>
          <a:noFill/>
        </p:spPr>
        <p:txBody>
          <a:bodyPr wrap="square" rtlCol="0">
            <a:spAutoFit/>
          </a:bodyPr>
          <a:lstStyle/>
          <a:p>
            <a:pPr algn="ctr"/>
            <a:r>
              <a:rPr lang="en-US" sz="2000"/>
              <a:t>Heating causes </a:t>
            </a:r>
            <a:r>
              <a:rPr lang="en-US" sz="2000" b="1"/>
              <a:t>damage</a:t>
            </a:r>
            <a:r>
              <a:rPr lang="en-US" sz="2000"/>
              <a:t> (material pyrolysis, shunting)</a:t>
            </a:r>
            <a:endParaRPr lang="en-US" sz="2000" b="1"/>
          </a:p>
        </p:txBody>
      </p:sp>
      <p:sp>
        <p:nvSpPr>
          <p:cNvPr id="13" name="Arrow: Right 12">
            <a:extLst>
              <a:ext uri="{FF2B5EF4-FFF2-40B4-BE49-F238E27FC236}">
                <a16:creationId xmlns:a16="http://schemas.microsoft.com/office/drawing/2014/main" id="{5680938A-F81D-2169-44BB-DB904E445A63}"/>
              </a:ext>
            </a:extLst>
          </p:cNvPr>
          <p:cNvSpPr/>
          <p:nvPr/>
        </p:nvSpPr>
        <p:spPr>
          <a:xfrm rot="7851212">
            <a:off x="7414573" y="2544831"/>
            <a:ext cx="1090762" cy="3838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B68AA6E-F93E-0754-3B66-5E513E7FCB9F}"/>
              </a:ext>
            </a:extLst>
          </p:cNvPr>
          <p:cNvSpPr txBox="1"/>
          <p:nvPr/>
        </p:nvSpPr>
        <p:spPr>
          <a:xfrm>
            <a:off x="4880553" y="3221578"/>
            <a:ext cx="3711031" cy="1015663"/>
          </a:xfrm>
          <a:prstGeom prst="rect">
            <a:avLst/>
          </a:prstGeom>
          <a:noFill/>
        </p:spPr>
        <p:txBody>
          <a:bodyPr wrap="square" rtlCol="0">
            <a:spAutoFit/>
          </a:bodyPr>
          <a:lstStyle/>
          <a:p>
            <a:pPr algn="ctr"/>
            <a:r>
              <a:rPr lang="en-US" sz="2000"/>
              <a:t>Surface defects can strengthen e-field and </a:t>
            </a:r>
            <a:r>
              <a:rPr lang="en-US" sz="2000" b="1"/>
              <a:t>increase primary arc probability at that point</a:t>
            </a:r>
          </a:p>
        </p:txBody>
      </p:sp>
      <p:sp>
        <p:nvSpPr>
          <p:cNvPr id="17" name="Arrow: Right 16">
            <a:extLst>
              <a:ext uri="{FF2B5EF4-FFF2-40B4-BE49-F238E27FC236}">
                <a16:creationId xmlns:a16="http://schemas.microsoft.com/office/drawing/2014/main" id="{197501BA-0382-1B89-3135-389F008505DD}"/>
              </a:ext>
            </a:extLst>
          </p:cNvPr>
          <p:cNvSpPr/>
          <p:nvPr/>
        </p:nvSpPr>
        <p:spPr>
          <a:xfrm rot="16200000" flipH="1">
            <a:off x="10374342" y="2550881"/>
            <a:ext cx="892122" cy="3838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EB8E669-7831-AED3-0C32-65F0B0B42EE9}"/>
              </a:ext>
            </a:extLst>
          </p:cNvPr>
          <p:cNvSpPr txBox="1"/>
          <p:nvPr/>
        </p:nvSpPr>
        <p:spPr>
          <a:xfrm>
            <a:off x="8591584" y="3221578"/>
            <a:ext cx="3478508" cy="1015663"/>
          </a:xfrm>
          <a:prstGeom prst="rect">
            <a:avLst/>
          </a:prstGeom>
          <a:noFill/>
        </p:spPr>
        <p:txBody>
          <a:bodyPr wrap="square" rtlCol="0">
            <a:spAutoFit/>
          </a:bodyPr>
          <a:lstStyle/>
          <a:p>
            <a:pPr algn="ctr"/>
            <a:r>
              <a:rPr lang="en-US" sz="2000"/>
              <a:t>Shunts preferentially draw current during next arc, </a:t>
            </a:r>
            <a:r>
              <a:rPr lang="en-US" sz="2000" b="1"/>
              <a:t>increasing localized heating</a:t>
            </a:r>
          </a:p>
        </p:txBody>
      </p:sp>
      <p:sp>
        <p:nvSpPr>
          <p:cNvPr id="23" name="Arrow: Right 22">
            <a:extLst>
              <a:ext uri="{FF2B5EF4-FFF2-40B4-BE49-F238E27FC236}">
                <a16:creationId xmlns:a16="http://schemas.microsoft.com/office/drawing/2014/main" id="{EF7E5FEA-550F-A61D-60B9-19BFB7D2A512}"/>
              </a:ext>
            </a:extLst>
          </p:cNvPr>
          <p:cNvSpPr/>
          <p:nvPr/>
        </p:nvSpPr>
        <p:spPr>
          <a:xfrm rot="3833534" flipV="1">
            <a:off x="2619221" y="2628494"/>
            <a:ext cx="1353597" cy="272979"/>
          </a:xfrm>
          <a:prstGeom prst="rightArrow">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4A76F298-7013-86E0-93F4-E3127C84DC87}"/>
              </a:ext>
            </a:extLst>
          </p:cNvPr>
          <p:cNvSpPr/>
          <p:nvPr/>
        </p:nvSpPr>
        <p:spPr>
          <a:xfrm rot="14426547" flipH="1">
            <a:off x="7073456" y="4645005"/>
            <a:ext cx="1141370" cy="3838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FA227EC-C21F-710B-ADF7-3CC127707960}"/>
              </a:ext>
            </a:extLst>
          </p:cNvPr>
          <p:cNvSpPr txBox="1"/>
          <p:nvPr/>
        </p:nvSpPr>
        <p:spPr>
          <a:xfrm>
            <a:off x="6590059" y="5452609"/>
            <a:ext cx="4230341" cy="1015663"/>
          </a:xfrm>
          <a:prstGeom prst="rect">
            <a:avLst/>
          </a:prstGeom>
          <a:noFill/>
        </p:spPr>
        <p:txBody>
          <a:bodyPr wrap="square" rtlCol="0">
            <a:spAutoFit/>
          </a:bodyPr>
          <a:lstStyle/>
          <a:p>
            <a:pPr algn="ctr"/>
            <a:r>
              <a:rPr lang="en-US" sz="2000" b="1"/>
              <a:t>Increased primary arc rate and resulting thermal stress cause significant damage to cell</a:t>
            </a:r>
          </a:p>
        </p:txBody>
      </p:sp>
      <p:sp>
        <p:nvSpPr>
          <p:cNvPr id="30" name="Arrow: Right 29">
            <a:extLst>
              <a:ext uri="{FF2B5EF4-FFF2-40B4-BE49-F238E27FC236}">
                <a16:creationId xmlns:a16="http://schemas.microsoft.com/office/drawing/2014/main" id="{E4E8425C-7A17-1A11-E9B0-9BFCC5DEEBEC}"/>
              </a:ext>
            </a:extLst>
          </p:cNvPr>
          <p:cNvSpPr/>
          <p:nvPr/>
        </p:nvSpPr>
        <p:spPr>
          <a:xfrm>
            <a:off x="3858319" y="1643656"/>
            <a:ext cx="774550" cy="3838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90CF76CC-544E-A5DC-0464-35127042B7B3}"/>
              </a:ext>
            </a:extLst>
          </p:cNvPr>
          <p:cNvSpPr/>
          <p:nvPr/>
        </p:nvSpPr>
        <p:spPr>
          <a:xfrm>
            <a:off x="7375838" y="1643656"/>
            <a:ext cx="774550" cy="3838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Turn 33">
            <a:extLst>
              <a:ext uri="{FF2B5EF4-FFF2-40B4-BE49-F238E27FC236}">
                <a16:creationId xmlns:a16="http://schemas.microsoft.com/office/drawing/2014/main" id="{73A88700-EE0C-0894-90B2-A4C2D885A7CF}"/>
              </a:ext>
            </a:extLst>
          </p:cNvPr>
          <p:cNvSpPr/>
          <p:nvPr/>
        </p:nvSpPr>
        <p:spPr>
          <a:xfrm rot="16200000">
            <a:off x="1048267" y="371285"/>
            <a:ext cx="4856559" cy="6766052"/>
          </a:xfrm>
          <a:prstGeom prst="uturnArrow">
            <a:avLst>
              <a:gd name="adj1" fmla="val 5286"/>
              <a:gd name="adj2" fmla="val 9588"/>
              <a:gd name="adj3" fmla="val 7986"/>
              <a:gd name="adj4" fmla="val 9452"/>
              <a:gd name="adj5" fmla="val 1502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Arrow: Right 34">
            <a:extLst>
              <a:ext uri="{FF2B5EF4-FFF2-40B4-BE49-F238E27FC236}">
                <a16:creationId xmlns:a16="http://schemas.microsoft.com/office/drawing/2014/main" id="{123384FB-39DB-678F-590F-7A4EAD3CD08F}"/>
              </a:ext>
            </a:extLst>
          </p:cNvPr>
          <p:cNvSpPr/>
          <p:nvPr/>
        </p:nvSpPr>
        <p:spPr>
          <a:xfrm rot="7173453">
            <a:off x="9745925" y="4645005"/>
            <a:ext cx="1141370" cy="3838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356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8"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8"/>
                </p:tgtEl>
              </p:cMediaNode>
            </p:video>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8"/>
                                        </p:tgtEl>
                                      </p:cBhvr>
                                    </p:cmd>
                                  </p:childTnLst>
                                </p:cTn>
                              </p:par>
                            </p:childTnLst>
                          </p:cTn>
                        </p:par>
                      </p:childTnLst>
                    </p:cTn>
                  </p:par>
                </p:childTnLst>
              </p:cTn>
              <p:nextCondLst>
                <p:cond evt="onClick" delay="0">
                  <p:tgtEl>
                    <p:spTgt spid="2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DBF5B93-13C7-894C-9A24-4AA45F09A507}"/>
              </a:ext>
            </a:extLst>
          </p:cNvPr>
          <p:cNvSpPr/>
          <p:nvPr/>
        </p:nvSpPr>
        <p:spPr>
          <a:xfrm>
            <a:off x="4398264" y="1112044"/>
            <a:ext cx="2866037" cy="5745956"/>
          </a:xfrm>
          <a:prstGeom prst="rect">
            <a:avLst/>
          </a:prstGeom>
          <a:solidFill>
            <a:srgbClr val="FFF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A55F70E-D164-2231-51FE-7FD585819964}"/>
              </a:ext>
            </a:extLst>
          </p:cNvPr>
          <p:cNvSpPr/>
          <p:nvPr/>
        </p:nvSpPr>
        <p:spPr>
          <a:xfrm>
            <a:off x="7247205" y="1112043"/>
            <a:ext cx="2504943" cy="5745957"/>
          </a:xfrm>
          <a:prstGeom prst="rect">
            <a:avLst/>
          </a:prstGeom>
          <a:solidFill>
            <a:srgbClr val="FFE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EA80FB7-82FE-FC0C-3F6C-7ECDA7C4A807}"/>
              </a:ext>
            </a:extLst>
          </p:cNvPr>
          <p:cNvSpPr/>
          <p:nvPr/>
        </p:nvSpPr>
        <p:spPr>
          <a:xfrm>
            <a:off x="9752149" y="1112042"/>
            <a:ext cx="2439852" cy="5745958"/>
          </a:xfrm>
          <a:prstGeom prst="rect">
            <a:avLst/>
          </a:prstGeom>
          <a:solidFill>
            <a:srgbClr val="FF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577AB7D9-49C2-B526-BCB0-6027DB111A2B}"/>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EF12D4B3-DDE2-D8C2-A802-F8F55C5AC85B}"/>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A83586C8-17EF-610E-6126-2E74C19E7C3B}"/>
              </a:ext>
            </a:extLst>
          </p:cNvPr>
          <p:cNvSpPr>
            <a:spLocks noGrp="1"/>
          </p:cNvSpPr>
          <p:nvPr>
            <p:ph type="sldNum" sz="quarter" idx="12"/>
          </p:nvPr>
        </p:nvSpPr>
        <p:spPr/>
        <p:txBody>
          <a:bodyPr/>
          <a:lstStyle/>
          <a:p>
            <a:fld id="{E24671E6-C7E9-498C-AEDB-15EF9CD668D7}" type="slidenum">
              <a:rPr lang="en-US" smtClean="0"/>
              <a:pPr/>
              <a:t>5</a:t>
            </a:fld>
            <a:endParaRPr lang="en-US"/>
          </a:p>
        </p:txBody>
      </p:sp>
      <p:sp>
        <p:nvSpPr>
          <p:cNvPr id="6" name="Title 5">
            <a:extLst>
              <a:ext uri="{FF2B5EF4-FFF2-40B4-BE49-F238E27FC236}">
                <a16:creationId xmlns:a16="http://schemas.microsoft.com/office/drawing/2014/main" id="{916DCFA2-215C-58AF-F354-78C41F1DFD64}"/>
              </a:ext>
            </a:extLst>
          </p:cNvPr>
          <p:cNvSpPr>
            <a:spLocks noGrp="1"/>
          </p:cNvSpPr>
          <p:nvPr>
            <p:ph type="title"/>
          </p:nvPr>
        </p:nvSpPr>
        <p:spPr/>
        <p:txBody>
          <a:bodyPr/>
          <a:lstStyle/>
          <a:p>
            <a:r>
              <a:rPr lang="en-US"/>
              <a:t>Physical Degradation</a:t>
            </a:r>
          </a:p>
        </p:txBody>
      </p:sp>
      <p:sp>
        <p:nvSpPr>
          <p:cNvPr id="8" name="TextBox 7">
            <a:extLst>
              <a:ext uri="{FF2B5EF4-FFF2-40B4-BE49-F238E27FC236}">
                <a16:creationId xmlns:a16="http://schemas.microsoft.com/office/drawing/2014/main" id="{965F255A-19C1-F3D5-1EC9-931BE1D9C529}"/>
              </a:ext>
            </a:extLst>
          </p:cNvPr>
          <p:cNvSpPr txBox="1"/>
          <p:nvPr/>
        </p:nvSpPr>
        <p:spPr>
          <a:xfrm>
            <a:off x="38100" y="1128876"/>
            <a:ext cx="4295468" cy="3785652"/>
          </a:xfrm>
          <a:prstGeom prst="rect">
            <a:avLst/>
          </a:prstGeom>
          <a:noFill/>
        </p:spPr>
        <p:txBody>
          <a:bodyPr wrap="square">
            <a:spAutoFit/>
          </a:bodyPr>
          <a:lstStyle/>
          <a:p>
            <a:pPr marL="285750" indent="-285750">
              <a:buFont typeface="Arial" panose="020B0604020202020204" pitchFamily="34" charset="0"/>
              <a:buChar char="•"/>
            </a:pPr>
            <a:r>
              <a:rPr lang="en-US" sz="2000"/>
              <a:t>Characterization, including LIV and visual inspection, was conducted before testing, after each ESD test run, and again before shipment back to NLR.</a:t>
            </a:r>
          </a:p>
          <a:p>
            <a:pPr marL="285750" indent="-285750">
              <a:buFont typeface="Arial" panose="020B0604020202020204" pitchFamily="34" charset="0"/>
              <a:buChar char="•"/>
            </a:pPr>
            <a:r>
              <a:rPr lang="en-US" sz="2000"/>
              <a:t>When not actively under test or characterization, cells were kept in a nitrogen-purged environment.</a:t>
            </a:r>
          </a:p>
          <a:p>
            <a:pPr marL="285750" indent="-285750">
              <a:buFont typeface="Arial" panose="020B0604020202020204" pitchFamily="34" charset="0"/>
              <a:buChar char="•"/>
            </a:pPr>
            <a:r>
              <a:rPr lang="en-US" sz="2000"/>
              <a:t>We noted that physical degradation of the cells that arced </a:t>
            </a:r>
            <a:r>
              <a:rPr lang="en-US" sz="2000" b="1"/>
              <a:t>did not halt when returned to safe environment.  </a:t>
            </a:r>
          </a:p>
        </p:txBody>
      </p:sp>
      <p:pic>
        <p:nvPicPr>
          <p:cNvPr id="10" name="Picture 9">
            <a:extLst>
              <a:ext uri="{FF2B5EF4-FFF2-40B4-BE49-F238E27FC236}">
                <a16:creationId xmlns:a16="http://schemas.microsoft.com/office/drawing/2014/main" id="{1B9AC6E6-5D2E-CE38-CFA7-2542C53CB09D}"/>
              </a:ext>
            </a:extLst>
          </p:cNvPr>
          <p:cNvPicPr>
            <a:picLocks noChangeAspect="1"/>
          </p:cNvPicPr>
          <p:nvPr/>
        </p:nvPicPr>
        <p:blipFill>
          <a:blip r:embed="rId3" cstate="print">
            <a:extLst>
              <a:ext uri="{28A0092B-C50C-407E-A947-70E740481C1C}">
                <a14:useLocalDpi xmlns:a14="http://schemas.microsoft.com/office/drawing/2010/main" val="0"/>
              </a:ext>
            </a:extLst>
          </a:blip>
          <a:srcRect l="29297" t="10002" r="30400" b="7878"/>
          <a:stretch>
            <a:fillRect/>
          </a:stretch>
        </p:blipFill>
        <p:spPr bwMode="auto">
          <a:xfrm rot="16200000">
            <a:off x="10385802" y="4704374"/>
            <a:ext cx="1177577" cy="2399424"/>
          </a:xfrm>
          <a:prstGeom prst="rect">
            <a:avLst/>
          </a:prstGeom>
          <a:noFill/>
          <a:ln>
            <a:noFill/>
          </a:ln>
        </p:spPr>
      </p:pic>
      <p:pic>
        <p:nvPicPr>
          <p:cNvPr id="11" name="Picture 10" descr="A picture containing text, green&#10;&#10;AI-generated content may be incorrect.">
            <a:extLst>
              <a:ext uri="{FF2B5EF4-FFF2-40B4-BE49-F238E27FC236}">
                <a16:creationId xmlns:a16="http://schemas.microsoft.com/office/drawing/2014/main" id="{11C6A3BE-C6DB-55EB-9264-72D5CB05E43D}"/>
              </a:ext>
            </a:extLst>
          </p:cNvPr>
          <p:cNvPicPr>
            <a:picLocks noChangeAspect="1"/>
          </p:cNvPicPr>
          <p:nvPr/>
        </p:nvPicPr>
        <p:blipFill>
          <a:blip r:embed="rId4">
            <a:extLst>
              <a:ext uri="{28A0092B-C50C-407E-A947-70E740481C1C}">
                <a14:useLocalDpi xmlns:a14="http://schemas.microsoft.com/office/drawing/2010/main" val="0"/>
              </a:ext>
            </a:extLst>
          </a:blip>
          <a:srcRect l="30656" t="9785" r="30993" b="11050"/>
          <a:stretch>
            <a:fillRect/>
          </a:stretch>
        </p:blipFill>
        <p:spPr>
          <a:xfrm rot="16200000">
            <a:off x="7900725" y="4686551"/>
            <a:ext cx="1187599" cy="2425050"/>
          </a:xfrm>
          <a:prstGeom prst="rect">
            <a:avLst/>
          </a:prstGeom>
        </p:spPr>
      </p:pic>
      <p:pic>
        <p:nvPicPr>
          <p:cNvPr id="12" name="Picture 11" descr="A picture containing building, door, window, doorway&#10;&#10;AI-generated content may be incorrect.">
            <a:extLst>
              <a:ext uri="{FF2B5EF4-FFF2-40B4-BE49-F238E27FC236}">
                <a16:creationId xmlns:a16="http://schemas.microsoft.com/office/drawing/2014/main" id="{0FCB324A-9C9B-B507-060E-7B46241BB914}"/>
              </a:ext>
            </a:extLst>
          </p:cNvPr>
          <p:cNvPicPr>
            <a:picLocks noChangeAspect="1"/>
          </p:cNvPicPr>
          <p:nvPr/>
        </p:nvPicPr>
        <p:blipFill>
          <a:blip r:embed="rId5">
            <a:extLst>
              <a:ext uri="{28A0092B-C50C-407E-A947-70E740481C1C}">
                <a14:useLocalDpi xmlns:a14="http://schemas.microsoft.com/office/drawing/2010/main" val="0"/>
              </a:ext>
            </a:extLst>
          </a:blip>
          <a:srcRect l="29631" t="11361" r="31262" b="9870"/>
          <a:stretch>
            <a:fillRect/>
          </a:stretch>
        </p:blipFill>
        <p:spPr>
          <a:xfrm rot="5400000">
            <a:off x="5393765" y="4694352"/>
            <a:ext cx="1197620" cy="2399425"/>
          </a:xfrm>
          <a:prstGeom prst="rect">
            <a:avLst/>
          </a:prstGeom>
        </p:spPr>
      </p:pic>
      <p:pic>
        <p:nvPicPr>
          <p:cNvPr id="13" name="Picture 12">
            <a:extLst>
              <a:ext uri="{FF2B5EF4-FFF2-40B4-BE49-F238E27FC236}">
                <a16:creationId xmlns:a16="http://schemas.microsoft.com/office/drawing/2014/main" id="{38331ECF-6D08-91F5-4B02-F771AC6B7172}"/>
              </a:ext>
            </a:extLst>
          </p:cNvPr>
          <p:cNvPicPr>
            <a:picLocks noChangeAspect="1"/>
          </p:cNvPicPr>
          <p:nvPr/>
        </p:nvPicPr>
        <p:blipFill>
          <a:blip r:embed="rId6" cstate="print">
            <a:extLst>
              <a:ext uri="{28A0092B-C50C-407E-A947-70E740481C1C}">
                <a14:useLocalDpi xmlns:a14="http://schemas.microsoft.com/office/drawing/2010/main" val="0"/>
              </a:ext>
            </a:extLst>
          </a:blip>
          <a:srcRect l="29183" t="10918" r="30290" b="6827"/>
          <a:stretch>
            <a:fillRect/>
          </a:stretch>
        </p:blipFill>
        <p:spPr bwMode="auto">
          <a:xfrm rot="16200000">
            <a:off x="10393616" y="3423779"/>
            <a:ext cx="1175518" cy="2385855"/>
          </a:xfrm>
          <a:prstGeom prst="rect">
            <a:avLst/>
          </a:prstGeom>
          <a:noFill/>
          <a:ln>
            <a:noFill/>
          </a:ln>
        </p:spPr>
      </p:pic>
      <p:pic>
        <p:nvPicPr>
          <p:cNvPr id="14" name="Picture 13" descr="A picture containing text, outdoor, green&#10;&#10;AI-generated content may be incorrect.">
            <a:extLst>
              <a:ext uri="{FF2B5EF4-FFF2-40B4-BE49-F238E27FC236}">
                <a16:creationId xmlns:a16="http://schemas.microsoft.com/office/drawing/2014/main" id="{5D389008-F622-9641-D64D-5B3B6D4D6C23}"/>
              </a:ext>
            </a:extLst>
          </p:cNvPr>
          <p:cNvPicPr>
            <a:picLocks noChangeAspect="1"/>
          </p:cNvPicPr>
          <p:nvPr/>
        </p:nvPicPr>
        <p:blipFill>
          <a:blip r:embed="rId7">
            <a:extLst>
              <a:ext uri="{28A0092B-C50C-407E-A947-70E740481C1C}">
                <a14:useLocalDpi xmlns:a14="http://schemas.microsoft.com/office/drawing/2010/main" val="0"/>
              </a:ext>
            </a:extLst>
          </a:blip>
          <a:srcRect l="30622" t="10962" r="30293" b="6577"/>
          <a:stretch>
            <a:fillRect/>
          </a:stretch>
        </p:blipFill>
        <p:spPr>
          <a:xfrm rot="16200000">
            <a:off x="7906821" y="3414000"/>
            <a:ext cx="1175407" cy="2405414"/>
          </a:xfrm>
          <a:prstGeom prst="rect">
            <a:avLst/>
          </a:prstGeom>
        </p:spPr>
      </p:pic>
      <p:pic>
        <p:nvPicPr>
          <p:cNvPr id="15" name="Picture 14" descr="A picture containing door, building, window, open&#10;&#10;AI-generated content may be incorrect.">
            <a:extLst>
              <a:ext uri="{FF2B5EF4-FFF2-40B4-BE49-F238E27FC236}">
                <a16:creationId xmlns:a16="http://schemas.microsoft.com/office/drawing/2014/main" id="{8466CF09-6AF0-6D4A-638D-7C6BA4CE089A}"/>
              </a:ext>
            </a:extLst>
          </p:cNvPr>
          <p:cNvPicPr>
            <a:picLocks noChangeAspect="1"/>
          </p:cNvPicPr>
          <p:nvPr/>
        </p:nvPicPr>
        <p:blipFill>
          <a:blip r:embed="rId8">
            <a:extLst>
              <a:ext uri="{28A0092B-C50C-407E-A947-70E740481C1C}">
                <a14:useLocalDpi xmlns:a14="http://schemas.microsoft.com/office/drawing/2010/main" val="0"/>
              </a:ext>
            </a:extLst>
          </a:blip>
          <a:srcRect l="30668" t="11016" r="30670" b="10061"/>
          <a:stretch>
            <a:fillRect/>
          </a:stretch>
        </p:blipFill>
        <p:spPr>
          <a:xfrm rot="5400000">
            <a:off x="5416920" y="3416995"/>
            <a:ext cx="1175406" cy="2399423"/>
          </a:xfrm>
          <a:prstGeom prst="rect">
            <a:avLst/>
          </a:prstGeom>
        </p:spPr>
      </p:pic>
      <p:pic>
        <p:nvPicPr>
          <p:cNvPr id="16" name="Picture 15">
            <a:extLst>
              <a:ext uri="{FF2B5EF4-FFF2-40B4-BE49-F238E27FC236}">
                <a16:creationId xmlns:a16="http://schemas.microsoft.com/office/drawing/2014/main" id="{BD0A1C00-A7FB-6D55-7C8A-AE6A4F982A6E}"/>
              </a:ext>
            </a:extLst>
          </p:cNvPr>
          <p:cNvPicPr>
            <a:picLocks noChangeAspect="1"/>
          </p:cNvPicPr>
          <p:nvPr/>
        </p:nvPicPr>
        <p:blipFill>
          <a:blip r:embed="rId9" cstate="print">
            <a:extLst>
              <a:ext uri="{28A0092B-C50C-407E-A947-70E740481C1C}">
                <a14:useLocalDpi xmlns:a14="http://schemas.microsoft.com/office/drawing/2010/main" val="0"/>
              </a:ext>
            </a:extLst>
          </a:blip>
          <a:srcRect l="28972" t="6340" r="29979" b="11489"/>
          <a:stretch>
            <a:fillRect/>
          </a:stretch>
        </p:blipFill>
        <p:spPr bwMode="auto">
          <a:xfrm rot="16200000">
            <a:off x="10385446" y="2161221"/>
            <a:ext cx="1191860" cy="2385853"/>
          </a:xfrm>
          <a:prstGeom prst="rect">
            <a:avLst/>
          </a:prstGeom>
          <a:noFill/>
          <a:ln>
            <a:noFill/>
          </a:ln>
        </p:spPr>
      </p:pic>
      <p:pic>
        <p:nvPicPr>
          <p:cNvPr id="17" name="Picture 16" descr="A picture containing text, outdoor, green&#10;&#10;AI-generated content may be incorrect.">
            <a:extLst>
              <a:ext uri="{FF2B5EF4-FFF2-40B4-BE49-F238E27FC236}">
                <a16:creationId xmlns:a16="http://schemas.microsoft.com/office/drawing/2014/main" id="{931B1AC0-3318-7233-2E52-DE7CEE28F2F3}"/>
              </a:ext>
            </a:extLst>
          </p:cNvPr>
          <p:cNvPicPr>
            <a:picLocks noChangeAspect="1"/>
          </p:cNvPicPr>
          <p:nvPr/>
        </p:nvPicPr>
        <p:blipFill>
          <a:blip r:embed="rId10">
            <a:extLst>
              <a:ext uri="{28A0092B-C50C-407E-A947-70E740481C1C}">
                <a14:useLocalDpi xmlns:a14="http://schemas.microsoft.com/office/drawing/2010/main" val="0"/>
              </a:ext>
            </a:extLst>
          </a:blip>
          <a:srcRect l="29824" t="6842" r="29931" b="13071"/>
          <a:stretch>
            <a:fillRect/>
          </a:stretch>
        </p:blipFill>
        <p:spPr>
          <a:xfrm rot="5400000">
            <a:off x="7898062" y="2161221"/>
            <a:ext cx="1192925" cy="2385854"/>
          </a:xfrm>
          <a:prstGeom prst="rect">
            <a:avLst/>
          </a:prstGeom>
        </p:spPr>
      </p:pic>
      <p:pic>
        <p:nvPicPr>
          <p:cNvPr id="18" name="Picture 17" descr="A picture containing window, door, building, doorway&#10;&#10;AI-generated content may be incorrect.">
            <a:extLst>
              <a:ext uri="{FF2B5EF4-FFF2-40B4-BE49-F238E27FC236}">
                <a16:creationId xmlns:a16="http://schemas.microsoft.com/office/drawing/2014/main" id="{04B752C0-F042-52DF-7FB9-056141299C1A}"/>
              </a:ext>
            </a:extLst>
          </p:cNvPr>
          <p:cNvPicPr>
            <a:picLocks noChangeAspect="1"/>
          </p:cNvPicPr>
          <p:nvPr/>
        </p:nvPicPr>
        <p:blipFill>
          <a:blip r:embed="rId11">
            <a:extLst>
              <a:ext uri="{28A0092B-C50C-407E-A947-70E740481C1C}">
                <a14:useLocalDpi xmlns:a14="http://schemas.microsoft.com/office/drawing/2010/main" val="0"/>
              </a:ext>
            </a:extLst>
          </a:blip>
          <a:srcRect l="30633" t="9202" r="31507" b="11635"/>
          <a:stretch>
            <a:fillRect/>
          </a:stretch>
        </p:blipFill>
        <p:spPr>
          <a:xfrm rot="5400000">
            <a:off x="5410200" y="2154435"/>
            <a:ext cx="1188843" cy="2399425"/>
          </a:xfrm>
          <a:prstGeom prst="rect">
            <a:avLst/>
          </a:prstGeom>
        </p:spPr>
      </p:pic>
      <p:pic>
        <p:nvPicPr>
          <p:cNvPr id="20" name="Picture 19">
            <a:extLst>
              <a:ext uri="{FF2B5EF4-FFF2-40B4-BE49-F238E27FC236}">
                <a16:creationId xmlns:a16="http://schemas.microsoft.com/office/drawing/2014/main" id="{2C286C93-67CD-9B8B-A0EB-A9EB6EDD667B}"/>
              </a:ext>
            </a:extLst>
          </p:cNvPr>
          <p:cNvPicPr>
            <a:picLocks noChangeAspect="1"/>
          </p:cNvPicPr>
          <p:nvPr/>
        </p:nvPicPr>
        <p:blipFill>
          <a:blip r:embed="rId12" cstate="print">
            <a:extLst>
              <a:ext uri="{28A0092B-C50C-407E-A947-70E740481C1C}">
                <a14:useLocalDpi xmlns:a14="http://schemas.microsoft.com/office/drawing/2010/main" val="0"/>
              </a:ext>
            </a:extLst>
          </a:blip>
          <a:srcRect l="29588" t="9648" r="28431" b="8841"/>
          <a:stretch>
            <a:fillRect/>
          </a:stretch>
        </p:blipFill>
        <p:spPr bwMode="auto">
          <a:xfrm rot="5400000">
            <a:off x="10358898" y="881863"/>
            <a:ext cx="1234280" cy="2396530"/>
          </a:xfrm>
          <a:prstGeom prst="rect">
            <a:avLst/>
          </a:prstGeom>
          <a:noFill/>
          <a:ln>
            <a:noFill/>
          </a:ln>
        </p:spPr>
      </p:pic>
      <p:pic>
        <p:nvPicPr>
          <p:cNvPr id="21" name="Picture 20" descr="A picture containing text, green, blue&#10;&#10;AI-generated content may be incorrect.">
            <a:extLst>
              <a:ext uri="{FF2B5EF4-FFF2-40B4-BE49-F238E27FC236}">
                <a16:creationId xmlns:a16="http://schemas.microsoft.com/office/drawing/2014/main" id="{B9BA0857-BA0F-5CED-CC35-ABBB1251EB91}"/>
              </a:ext>
            </a:extLst>
          </p:cNvPr>
          <p:cNvPicPr>
            <a:picLocks noChangeAspect="1"/>
          </p:cNvPicPr>
          <p:nvPr/>
        </p:nvPicPr>
        <p:blipFill>
          <a:blip r:embed="rId13">
            <a:extLst>
              <a:ext uri="{28A0092B-C50C-407E-A947-70E740481C1C}">
                <a14:useLocalDpi xmlns:a14="http://schemas.microsoft.com/office/drawing/2010/main" val="0"/>
              </a:ext>
            </a:extLst>
          </a:blip>
          <a:srcRect l="29802" t="10761" r="29364" b="9178"/>
          <a:stretch>
            <a:fillRect/>
          </a:stretch>
        </p:blipFill>
        <p:spPr>
          <a:xfrm rot="5400000">
            <a:off x="7872410" y="873258"/>
            <a:ext cx="1244228" cy="2423691"/>
          </a:xfrm>
          <a:prstGeom prst="rect">
            <a:avLst/>
          </a:prstGeom>
        </p:spPr>
      </p:pic>
      <p:pic>
        <p:nvPicPr>
          <p:cNvPr id="23" name="Picture 22" descr="A picture containing building, door, doorway, dirty&#10;&#10;AI-generated content may be incorrect.">
            <a:extLst>
              <a:ext uri="{FF2B5EF4-FFF2-40B4-BE49-F238E27FC236}">
                <a16:creationId xmlns:a16="http://schemas.microsoft.com/office/drawing/2014/main" id="{827F0A3E-0906-7B02-1AFA-7EFD836FBEA7}"/>
              </a:ext>
            </a:extLst>
          </p:cNvPr>
          <p:cNvPicPr>
            <a:picLocks noChangeAspect="1"/>
          </p:cNvPicPr>
          <p:nvPr/>
        </p:nvPicPr>
        <p:blipFill>
          <a:blip r:embed="rId14">
            <a:extLst>
              <a:ext uri="{28A0092B-C50C-407E-A947-70E740481C1C}">
                <a14:useLocalDpi xmlns:a14="http://schemas.microsoft.com/office/drawing/2010/main" val="0"/>
              </a:ext>
            </a:extLst>
          </a:blip>
          <a:srcRect l="30809" t="11414" r="30374" b="11909"/>
          <a:stretch>
            <a:fillRect/>
          </a:stretch>
        </p:blipFill>
        <p:spPr>
          <a:xfrm rot="16200000">
            <a:off x="5391581" y="874451"/>
            <a:ext cx="1222350" cy="2399426"/>
          </a:xfrm>
          <a:prstGeom prst="rect">
            <a:avLst/>
          </a:prstGeom>
        </p:spPr>
      </p:pic>
      <p:sp>
        <p:nvSpPr>
          <p:cNvPr id="27" name="TextBox 26">
            <a:extLst>
              <a:ext uri="{FF2B5EF4-FFF2-40B4-BE49-F238E27FC236}">
                <a16:creationId xmlns:a16="http://schemas.microsoft.com/office/drawing/2014/main" id="{BC35E977-FCBB-3E60-88AD-FB63468DCDA6}"/>
              </a:ext>
            </a:extLst>
          </p:cNvPr>
          <p:cNvSpPr txBox="1"/>
          <p:nvPr/>
        </p:nvSpPr>
        <p:spPr>
          <a:xfrm>
            <a:off x="4803042" y="1128876"/>
            <a:ext cx="2389246" cy="369332"/>
          </a:xfrm>
          <a:prstGeom prst="rect">
            <a:avLst/>
          </a:prstGeom>
          <a:noFill/>
        </p:spPr>
        <p:txBody>
          <a:bodyPr wrap="square" rtlCol="0">
            <a:spAutoFit/>
          </a:bodyPr>
          <a:lstStyle/>
          <a:p>
            <a:pPr algn="ctr"/>
            <a:r>
              <a:rPr lang="en-US" b="1"/>
              <a:t>Pre-testing</a:t>
            </a:r>
          </a:p>
        </p:txBody>
      </p:sp>
      <p:sp>
        <p:nvSpPr>
          <p:cNvPr id="28" name="TextBox 27">
            <a:extLst>
              <a:ext uri="{FF2B5EF4-FFF2-40B4-BE49-F238E27FC236}">
                <a16:creationId xmlns:a16="http://schemas.microsoft.com/office/drawing/2014/main" id="{73B56023-A51C-4AD2-8BA8-C5FFDD344C0A}"/>
              </a:ext>
            </a:extLst>
          </p:cNvPr>
          <p:cNvSpPr txBox="1"/>
          <p:nvPr/>
        </p:nvSpPr>
        <p:spPr>
          <a:xfrm>
            <a:off x="7281999" y="1128876"/>
            <a:ext cx="2433220" cy="369332"/>
          </a:xfrm>
          <a:prstGeom prst="rect">
            <a:avLst/>
          </a:prstGeom>
          <a:noFill/>
        </p:spPr>
        <p:txBody>
          <a:bodyPr wrap="square" rtlCol="0">
            <a:spAutoFit/>
          </a:bodyPr>
          <a:lstStyle/>
          <a:p>
            <a:pPr algn="ctr"/>
            <a:r>
              <a:rPr lang="en-US" b="1"/>
              <a:t>Post-testing</a:t>
            </a:r>
          </a:p>
        </p:txBody>
      </p:sp>
      <p:sp>
        <p:nvSpPr>
          <p:cNvPr id="29" name="TextBox 28">
            <a:extLst>
              <a:ext uri="{FF2B5EF4-FFF2-40B4-BE49-F238E27FC236}">
                <a16:creationId xmlns:a16="http://schemas.microsoft.com/office/drawing/2014/main" id="{42437C90-77D2-E6BC-5A74-7A3092209B8C}"/>
              </a:ext>
            </a:extLst>
          </p:cNvPr>
          <p:cNvSpPr txBox="1"/>
          <p:nvPr/>
        </p:nvSpPr>
        <p:spPr>
          <a:xfrm>
            <a:off x="9774878" y="1128876"/>
            <a:ext cx="2417122" cy="369332"/>
          </a:xfrm>
          <a:prstGeom prst="rect">
            <a:avLst/>
          </a:prstGeom>
          <a:noFill/>
        </p:spPr>
        <p:txBody>
          <a:bodyPr wrap="square" rtlCol="0">
            <a:spAutoFit/>
          </a:bodyPr>
          <a:lstStyle/>
          <a:p>
            <a:pPr algn="ctr"/>
            <a:r>
              <a:rPr lang="en-US" b="1"/>
              <a:t>Pre-shipment</a:t>
            </a:r>
          </a:p>
        </p:txBody>
      </p:sp>
      <p:sp>
        <p:nvSpPr>
          <p:cNvPr id="30" name="TextBox 29">
            <a:extLst>
              <a:ext uri="{FF2B5EF4-FFF2-40B4-BE49-F238E27FC236}">
                <a16:creationId xmlns:a16="http://schemas.microsoft.com/office/drawing/2014/main" id="{CDACEA38-379D-11DA-C635-B1ED5124AEA8}"/>
              </a:ext>
            </a:extLst>
          </p:cNvPr>
          <p:cNvSpPr txBox="1"/>
          <p:nvPr/>
        </p:nvSpPr>
        <p:spPr>
          <a:xfrm rot="16200000">
            <a:off x="4012035" y="1889497"/>
            <a:ext cx="1222351" cy="369332"/>
          </a:xfrm>
          <a:prstGeom prst="rect">
            <a:avLst/>
          </a:prstGeom>
          <a:noFill/>
        </p:spPr>
        <p:txBody>
          <a:bodyPr wrap="square" rtlCol="0">
            <a:spAutoFit/>
          </a:bodyPr>
          <a:lstStyle/>
          <a:p>
            <a:pPr algn="ctr"/>
            <a:r>
              <a:rPr lang="en-US" i="1"/>
              <a:t>Witness</a:t>
            </a:r>
          </a:p>
        </p:txBody>
      </p:sp>
      <p:sp>
        <p:nvSpPr>
          <p:cNvPr id="31" name="TextBox 30">
            <a:extLst>
              <a:ext uri="{FF2B5EF4-FFF2-40B4-BE49-F238E27FC236}">
                <a16:creationId xmlns:a16="http://schemas.microsoft.com/office/drawing/2014/main" id="{A3BC9D21-FB63-4CF2-1B03-23B5DB4F07A8}"/>
              </a:ext>
            </a:extLst>
          </p:cNvPr>
          <p:cNvSpPr txBox="1"/>
          <p:nvPr/>
        </p:nvSpPr>
        <p:spPr>
          <a:xfrm rot="16200000">
            <a:off x="4007445" y="3167439"/>
            <a:ext cx="1188843" cy="369332"/>
          </a:xfrm>
          <a:prstGeom prst="rect">
            <a:avLst/>
          </a:prstGeom>
          <a:noFill/>
        </p:spPr>
        <p:txBody>
          <a:bodyPr wrap="square" rtlCol="0">
            <a:spAutoFit/>
          </a:bodyPr>
          <a:lstStyle/>
          <a:p>
            <a:pPr algn="ctr"/>
            <a:r>
              <a:rPr lang="en-US" i="1"/>
              <a:t>20 arcs</a:t>
            </a:r>
          </a:p>
        </p:txBody>
      </p:sp>
      <p:sp>
        <p:nvSpPr>
          <p:cNvPr id="32" name="TextBox 31">
            <a:extLst>
              <a:ext uri="{FF2B5EF4-FFF2-40B4-BE49-F238E27FC236}">
                <a16:creationId xmlns:a16="http://schemas.microsoft.com/office/drawing/2014/main" id="{8F444FD1-7D99-1551-40BB-63CB2FC1971A}"/>
              </a:ext>
            </a:extLst>
          </p:cNvPr>
          <p:cNvSpPr txBox="1"/>
          <p:nvPr/>
        </p:nvSpPr>
        <p:spPr>
          <a:xfrm rot="16200000">
            <a:off x="4012035" y="4400314"/>
            <a:ext cx="1222351" cy="369332"/>
          </a:xfrm>
          <a:prstGeom prst="rect">
            <a:avLst/>
          </a:prstGeom>
          <a:noFill/>
        </p:spPr>
        <p:txBody>
          <a:bodyPr wrap="square" rtlCol="0">
            <a:spAutoFit/>
          </a:bodyPr>
          <a:lstStyle/>
          <a:p>
            <a:pPr algn="ctr"/>
            <a:r>
              <a:rPr lang="en-US" i="1"/>
              <a:t>40 arcs</a:t>
            </a:r>
          </a:p>
        </p:txBody>
      </p:sp>
      <p:sp>
        <p:nvSpPr>
          <p:cNvPr id="33" name="TextBox 32">
            <a:extLst>
              <a:ext uri="{FF2B5EF4-FFF2-40B4-BE49-F238E27FC236}">
                <a16:creationId xmlns:a16="http://schemas.microsoft.com/office/drawing/2014/main" id="{39C40554-427F-D30C-6B3A-8DFCCA19BCCB}"/>
              </a:ext>
            </a:extLst>
          </p:cNvPr>
          <p:cNvSpPr txBox="1"/>
          <p:nvPr/>
        </p:nvSpPr>
        <p:spPr>
          <a:xfrm rot="16200000">
            <a:off x="4029587" y="5719419"/>
            <a:ext cx="1177579" cy="369332"/>
          </a:xfrm>
          <a:prstGeom prst="rect">
            <a:avLst/>
          </a:prstGeom>
          <a:noFill/>
        </p:spPr>
        <p:txBody>
          <a:bodyPr wrap="square" rtlCol="0">
            <a:spAutoFit/>
          </a:bodyPr>
          <a:lstStyle/>
          <a:p>
            <a:pPr algn="ctr"/>
            <a:r>
              <a:rPr lang="en-US" i="1"/>
              <a:t>60 arcs</a:t>
            </a:r>
          </a:p>
        </p:txBody>
      </p:sp>
      <p:sp>
        <p:nvSpPr>
          <p:cNvPr id="36" name="Rectangle 35">
            <a:extLst>
              <a:ext uri="{FF2B5EF4-FFF2-40B4-BE49-F238E27FC236}">
                <a16:creationId xmlns:a16="http://schemas.microsoft.com/office/drawing/2014/main" id="{0829FF12-08C0-0918-5885-B0DC85935758}"/>
              </a:ext>
            </a:extLst>
          </p:cNvPr>
          <p:cNvSpPr/>
          <p:nvPr/>
        </p:nvSpPr>
        <p:spPr>
          <a:xfrm>
            <a:off x="138006" y="4914528"/>
            <a:ext cx="4114799" cy="1504560"/>
          </a:xfrm>
          <a:prstGeom prst="rect">
            <a:avLst/>
          </a:prstGeom>
          <a:solidFill>
            <a:srgbClr val="F8A01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Takeaway</a:t>
            </a:r>
            <a:r>
              <a:rPr lang="en-US" sz="2000">
                <a:solidFill>
                  <a:schemeClr val="tx1"/>
                </a:solidFill>
              </a:rPr>
              <a:t>: The stress of primary arcing induces a type of autocatalytic degradation of the perovskite cells.</a:t>
            </a:r>
          </a:p>
        </p:txBody>
      </p:sp>
    </p:spTree>
    <p:extLst>
      <p:ext uri="{BB962C8B-B14F-4D97-AF65-F5344CB8AC3E}">
        <p14:creationId xmlns:p14="http://schemas.microsoft.com/office/powerpoint/2010/main" val="29807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A619026-F7ED-E2AA-57B9-0D6EC734B2FE}"/>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3D4490EF-2143-E5F7-14C6-C7F359E64958}"/>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5" name="Slide Number Placeholder 4">
            <a:extLst>
              <a:ext uri="{FF2B5EF4-FFF2-40B4-BE49-F238E27FC236}">
                <a16:creationId xmlns:a16="http://schemas.microsoft.com/office/drawing/2014/main" id="{E15E4C8F-3393-B4DE-502F-42A07C295CAB}"/>
              </a:ext>
            </a:extLst>
          </p:cNvPr>
          <p:cNvSpPr>
            <a:spLocks noGrp="1"/>
          </p:cNvSpPr>
          <p:nvPr>
            <p:ph type="sldNum" sz="quarter" idx="12"/>
          </p:nvPr>
        </p:nvSpPr>
        <p:spPr/>
        <p:txBody>
          <a:bodyPr/>
          <a:lstStyle/>
          <a:p>
            <a:fld id="{E24671E6-C7E9-498C-AEDB-15EF9CD668D7}" type="slidenum">
              <a:rPr lang="en-US" smtClean="0"/>
              <a:pPr/>
              <a:t>6</a:t>
            </a:fld>
            <a:endParaRPr lang="en-US"/>
          </a:p>
        </p:txBody>
      </p:sp>
      <p:sp>
        <p:nvSpPr>
          <p:cNvPr id="6" name="Title 5">
            <a:extLst>
              <a:ext uri="{FF2B5EF4-FFF2-40B4-BE49-F238E27FC236}">
                <a16:creationId xmlns:a16="http://schemas.microsoft.com/office/drawing/2014/main" id="{A2DFCA29-57E2-42FE-8BE8-9EB50DE13AB4}"/>
              </a:ext>
            </a:extLst>
          </p:cNvPr>
          <p:cNvSpPr>
            <a:spLocks noGrp="1"/>
          </p:cNvSpPr>
          <p:nvPr>
            <p:ph type="title"/>
          </p:nvPr>
        </p:nvSpPr>
        <p:spPr/>
        <p:txBody>
          <a:bodyPr/>
          <a:lstStyle/>
          <a:p>
            <a:r>
              <a:rPr lang="en-US"/>
              <a:t>Performance Degradation</a:t>
            </a:r>
          </a:p>
        </p:txBody>
      </p:sp>
      <p:pic>
        <p:nvPicPr>
          <p:cNvPr id="11" name="Picture 10">
            <a:extLst>
              <a:ext uri="{FF2B5EF4-FFF2-40B4-BE49-F238E27FC236}">
                <a16:creationId xmlns:a16="http://schemas.microsoft.com/office/drawing/2014/main" id="{61E74A5B-E5D1-F2B1-9D8F-F8DC9FB364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932873" y="1188979"/>
            <a:ext cx="6259127" cy="5440422"/>
          </a:xfrm>
          <a:prstGeom prst="rect">
            <a:avLst/>
          </a:prstGeom>
        </p:spPr>
      </p:pic>
      <p:pic>
        <p:nvPicPr>
          <p:cNvPr id="12" name="Picture 11">
            <a:extLst>
              <a:ext uri="{FF2B5EF4-FFF2-40B4-BE49-F238E27FC236}">
                <a16:creationId xmlns:a16="http://schemas.microsoft.com/office/drawing/2014/main" id="{F1D598D2-F397-EE56-4E71-6B56114E8AA2}"/>
              </a:ext>
            </a:extLst>
          </p:cNvPr>
          <p:cNvPicPr>
            <a:picLocks noChangeAspect="1"/>
          </p:cNvPicPr>
          <p:nvPr/>
        </p:nvPicPr>
        <p:blipFill>
          <a:blip r:embed="rId3"/>
          <a:srcRect l="1809" t="2159" r="3209" b="1392"/>
          <a:stretch>
            <a:fillRect/>
          </a:stretch>
        </p:blipFill>
        <p:spPr>
          <a:xfrm>
            <a:off x="2986270" y="3835511"/>
            <a:ext cx="2961331" cy="2657364"/>
          </a:xfrm>
          <a:prstGeom prst="rect">
            <a:avLst/>
          </a:prstGeom>
        </p:spPr>
      </p:pic>
      <p:pic>
        <p:nvPicPr>
          <p:cNvPr id="93" name="Picture 92">
            <a:extLst>
              <a:ext uri="{FF2B5EF4-FFF2-40B4-BE49-F238E27FC236}">
                <a16:creationId xmlns:a16="http://schemas.microsoft.com/office/drawing/2014/main" id="{01810261-AC92-E08C-6EEF-E51A182BBEC8}"/>
              </a:ext>
            </a:extLst>
          </p:cNvPr>
          <p:cNvPicPr>
            <a:picLocks noChangeAspect="1"/>
          </p:cNvPicPr>
          <p:nvPr/>
        </p:nvPicPr>
        <p:blipFill>
          <a:blip r:embed="rId4"/>
          <a:stretch>
            <a:fillRect/>
          </a:stretch>
        </p:blipFill>
        <p:spPr>
          <a:xfrm>
            <a:off x="53867" y="1370298"/>
            <a:ext cx="5773943" cy="2561621"/>
          </a:xfrm>
          <a:prstGeom prst="rect">
            <a:avLst/>
          </a:prstGeom>
        </p:spPr>
      </p:pic>
      <p:sp>
        <p:nvSpPr>
          <p:cNvPr id="94" name="TextBox 93">
            <a:extLst>
              <a:ext uri="{FF2B5EF4-FFF2-40B4-BE49-F238E27FC236}">
                <a16:creationId xmlns:a16="http://schemas.microsoft.com/office/drawing/2014/main" id="{2892F98B-5550-6C6D-4D60-4FA34113BD8B}"/>
              </a:ext>
            </a:extLst>
          </p:cNvPr>
          <p:cNvSpPr txBox="1"/>
          <p:nvPr/>
        </p:nvSpPr>
        <p:spPr>
          <a:xfrm>
            <a:off x="510837" y="1152402"/>
            <a:ext cx="4288536" cy="338554"/>
          </a:xfrm>
          <a:prstGeom prst="rect">
            <a:avLst/>
          </a:prstGeom>
          <a:noFill/>
        </p:spPr>
        <p:txBody>
          <a:bodyPr wrap="square" rtlCol="0">
            <a:spAutoFit/>
          </a:bodyPr>
          <a:lstStyle/>
          <a:p>
            <a:r>
              <a:rPr lang="en-US" sz="1600"/>
              <a:t>Demonstrative LIV Degradation</a:t>
            </a:r>
          </a:p>
        </p:txBody>
      </p:sp>
      <p:sp>
        <p:nvSpPr>
          <p:cNvPr id="95" name="Rectangle 94">
            <a:extLst>
              <a:ext uri="{FF2B5EF4-FFF2-40B4-BE49-F238E27FC236}">
                <a16:creationId xmlns:a16="http://schemas.microsoft.com/office/drawing/2014/main" id="{8A8D55FD-CFF7-4402-4765-A99C85C6400E}"/>
              </a:ext>
            </a:extLst>
          </p:cNvPr>
          <p:cNvSpPr/>
          <p:nvPr/>
        </p:nvSpPr>
        <p:spPr>
          <a:xfrm>
            <a:off x="138007" y="4149815"/>
            <a:ext cx="2743199" cy="2269273"/>
          </a:xfrm>
          <a:prstGeom prst="rect">
            <a:avLst/>
          </a:prstGeom>
          <a:solidFill>
            <a:srgbClr val="F8A01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Takeaway</a:t>
            </a:r>
            <a:r>
              <a:rPr lang="en-US" sz="2000">
                <a:solidFill>
                  <a:schemeClr val="tx1"/>
                </a:solidFill>
              </a:rPr>
              <a:t>: Isc and efficiency degradation begins after minimal amount of arcing and worsens significantly with increasing number of arcs.</a:t>
            </a:r>
          </a:p>
        </p:txBody>
      </p:sp>
    </p:spTree>
    <p:extLst>
      <p:ext uri="{BB962C8B-B14F-4D97-AF65-F5344CB8AC3E}">
        <p14:creationId xmlns:p14="http://schemas.microsoft.com/office/powerpoint/2010/main" val="271013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0D161-DF6F-91EB-1BB0-264BC538B1A0}"/>
              </a:ext>
            </a:extLst>
          </p:cNvPr>
          <p:cNvSpPr>
            <a:spLocks noGrp="1"/>
          </p:cNvSpPr>
          <p:nvPr>
            <p:ph type="title"/>
          </p:nvPr>
        </p:nvSpPr>
        <p:spPr>
          <a:xfrm>
            <a:off x="1157376" y="120374"/>
            <a:ext cx="9757957" cy="874644"/>
          </a:xfrm>
        </p:spPr>
        <p:txBody>
          <a:bodyPr>
            <a:normAutofit/>
          </a:bodyPr>
          <a:lstStyle/>
          <a:p>
            <a:r>
              <a:rPr lang="en-US"/>
              <a:t>Dark Lock-in Thermography (DLIT)</a:t>
            </a:r>
          </a:p>
        </p:txBody>
      </p:sp>
      <p:sp>
        <p:nvSpPr>
          <p:cNvPr id="4" name="Date Placeholder 3">
            <a:extLst>
              <a:ext uri="{FF2B5EF4-FFF2-40B4-BE49-F238E27FC236}">
                <a16:creationId xmlns:a16="http://schemas.microsoft.com/office/drawing/2014/main" id="{C8594445-9737-B0C8-B390-2B54834A89ED}"/>
              </a:ext>
            </a:extLst>
          </p:cNvPr>
          <p:cNvSpPr>
            <a:spLocks noGrp="1"/>
          </p:cNvSpPr>
          <p:nvPr>
            <p:ph type="dt" sz="half" idx="10"/>
          </p:nvPr>
        </p:nvSpPr>
        <p:spPr/>
        <p:txBody>
          <a:bodyPr/>
          <a:lstStyle/>
          <a:p>
            <a:r>
              <a:rPr lang="en-US"/>
              <a:t>9 June 2026</a:t>
            </a:r>
          </a:p>
        </p:txBody>
      </p:sp>
      <p:sp>
        <p:nvSpPr>
          <p:cNvPr id="5" name="Footer Placeholder 4">
            <a:extLst>
              <a:ext uri="{FF2B5EF4-FFF2-40B4-BE49-F238E27FC236}">
                <a16:creationId xmlns:a16="http://schemas.microsoft.com/office/drawing/2014/main" id="{BCBDA271-E3CE-7C37-9EC0-92DBA9850D7F}"/>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6" name="Slide Number Placeholder 5">
            <a:extLst>
              <a:ext uri="{FF2B5EF4-FFF2-40B4-BE49-F238E27FC236}">
                <a16:creationId xmlns:a16="http://schemas.microsoft.com/office/drawing/2014/main" id="{B7435CC6-1BFE-5FAC-B5AA-B192EF99ABAE}"/>
              </a:ext>
            </a:extLst>
          </p:cNvPr>
          <p:cNvSpPr>
            <a:spLocks noGrp="1"/>
          </p:cNvSpPr>
          <p:nvPr>
            <p:ph type="sldNum" sz="quarter" idx="12"/>
          </p:nvPr>
        </p:nvSpPr>
        <p:spPr/>
        <p:txBody>
          <a:bodyPr/>
          <a:lstStyle/>
          <a:p>
            <a:fld id="{E24671E6-C7E9-498C-AEDB-15EF9CD668D7}" type="slidenum">
              <a:rPr lang="en-US" smtClean="0"/>
              <a:pPr/>
              <a:t>7</a:t>
            </a:fld>
            <a:endParaRPr lang="en-US"/>
          </a:p>
        </p:txBody>
      </p:sp>
      <p:pic>
        <p:nvPicPr>
          <p:cNvPr id="7" name="Picture 6">
            <a:extLst>
              <a:ext uri="{FF2B5EF4-FFF2-40B4-BE49-F238E27FC236}">
                <a16:creationId xmlns:a16="http://schemas.microsoft.com/office/drawing/2014/main" id="{AA08FCC6-87A4-EA4D-124B-952269549DC9}"/>
              </a:ext>
            </a:extLst>
          </p:cNvPr>
          <p:cNvPicPr>
            <a:picLocks noChangeAspect="1"/>
          </p:cNvPicPr>
          <p:nvPr/>
        </p:nvPicPr>
        <p:blipFill rotWithShape="1">
          <a:blip r:embed="rId2">
            <a:extLst>
              <a:ext uri="{28A0092B-C50C-407E-A947-70E740481C1C}">
                <a14:useLocalDpi xmlns:a14="http://schemas.microsoft.com/office/drawing/2010/main" val="0"/>
              </a:ext>
            </a:extLst>
          </a:blip>
          <a:srcRect t="761" b="-2705"/>
          <a:stretch/>
        </p:blipFill>
        <p:spPr bwMode="auto">
          <a:xfrm>
            <a:off x="6353175" y="1216361"/>
            <a:ext cx="5796325" cy="5073515"/>
          </a:xfrm>
          <a:prstGeom prst="rect">
            <a:avLst/>
          </a:prstGeom>
          <a:noFill/>
        </p:spPr>
      </p:pic>
      <p:sp>
        <p:nvSpPr>
          <p:cNvPr id="3" name="TextBox 2">
            <a:extLst>
              <a:ext uri="{FF2B5EF4-FFF2-40B4-BE49-F238E27FC236}">
                <a16:creationId xmlns:a16="http://schemas.microsoft.com/office/drawing/2014/main" id="{CCFD8C54-A2B4-A59A-668E-FCF81C289416}"/>
              </a:ext>
            </a:extLst>
          </p:cNvPr>
          <p:cNvSpPr txBox="1"/>
          <p:nvPr/>
        </p:nvSpPr>
        <p:spPr>
          <a:xfrm>
            <a:off x="129120" y="1499827"/>
            <a:ext cx="6481229" cy="2554545"/>
          </a:xfrm>
          <a:prstGeom prst="rect">
            <a:avLst/>
          </a:prstGeom>
          <a:noFill/>
        </p:spPr>
        <p:txBody>
          <a:bodyPr wrap="square" rtlCol="0">
            <a:spAutoFit/>
          </a:bodyPr>
          <a:lstStyle/>
          <a:p>
            <a:pPr marL="285750" indent="-285750">
              <a:buFont typeface="Arial" panose="020B0604020202020204" pitchFamily="34" charset="0"/>
              <a:buChar char="•"/>
            </a:pPr>
            <a:r>
              <a:rPr lang="en-US" sz="2000"/>
              <a:t>Since our hypothesis was that primary arcing would create shunts in the perovskite material, we took DLIT images before and after testing. </a:t>
            </a:r>
          </a:p>
          <a:p>
            <a:pPr marL="285750" indent="-285750">
              <a:buFont typeface="Arial" panose="020B0604020202020204" pitchFamily="34" charset="0"/>
              <a:buChar char="•"/>
            </a:pPr>
            <a:r>
              <a:rPr lang="en-US" sz="2000"/>
              <a:t>All cells had at least one shunt upon arrival.</a:t>
            </a:r>
          </a:p>
          <a:p>
            <a:pPr marL="285750" indent="-285750">
              <a:buFont typeface="Arial" panose="020B0604020202020204" pitchFamily="34" charset="0"/>
              <a:buChar char="•"/>
            </a:pPr>
            <a:r>
              <a:rPr lang="en-US" sz="2000"/>
              <a:t>For cells that experienced no arcing, shunts remained.</a:t>
            </a:r>
          </a:p>
          <a:p>
            <a:pPr marL="285750" indent="-285750">
              <a:buFont typeface="Arial" panose="020B0604020202020204" pitchFamily="34" charset="0"/>
              <a:buChar char="•"/>
            </a:pPr>
            <a:r>
              <a:rPr lang="en-US" sz="2000"/>
              <a:t>For cells that </a:t>
            </a:r>
            <a:r>
              <a:rPr lang="en-US" sz="2000" i="1"/>
              <a:t>did</a:t>
            </a:r>
            <a:r>
              <a:rPr lang="en-US" sz="2000"/>
              <a:t> experience arcing, </a:t>
            </a:r>
            <a:r>
              <a:rPr lang="en-US" sz="2000" b="1"/>
              <a:t>visual</a:t>
            </a:r>
            <a:r>
              <a:rPr lang="en-US" sz="2000"/>
              <a:t> </a:t>
            </a:r>
            <a:r>
              <a:rPr lang="en-US" sz="2000" b="1"/>
              <a:t>degradation of the perovskite material often corresponded with a new or pre-existing shunt</a:t>
            </a:r>
            <a:r>
              <a:rPr lang="en-US" sz="2000"/>
              <a:t>.</a:t>
            </a:r>
          </a:p>
        </p:txBody>
      </p:sp>
      <p:sp>
        <p:nvSpPr>
          <p:cNvPr id="8" name="Rectangle 7">
            <a:extLst>
              <a:ext uri="{FF2B5EF4-FFF2-40B4-BE49-F238E27FC236}">
                <a16:creationId xmlns:a16="http://schemas.microsoft.com/office/drawing/2014/main" id="{16058C66-2262-C751-80DF-7962F9069AD3}"/>
              </a:ext>
            </a:extLst>
          </p:cNvPr>
          <p:cNvSpPr/>
          <p:nvPr/>
        </p:nvSpPr>
        <p:spPr>
          <a:xfrm>
            <a:off x="282588" y="4337838"/>
            <a:ext cx="5698044" cy="1375256"/>
          </a:xfrm>
          <a:prstGeom prst="rect">
            <a:avLst/>
          </a:prstGeom>
          <a:solidFill>
            <a:srgbClr val="F8A01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rPr>
              <a:t>Takeaway</a:t>
            </a:r>
            <a:r>
              <a:rPr lang="en-US" sz="2000">
                <a:solidFill>
                  <a:schemeClr val="tx1"/>
                </a:solidFill>
              </a:rPr>
              <a:t>: Shunts present at the start of testing may have served as higher likelihood arc locations, worsening damage in that area. </a:t>
            </a:r>
          </a:p>
        </p:txBody>
      </p:sp>
    </p:spTree>
    <p:extLst>
      <p:ext uri="{BB962C8B-B14F-4D97-AF65-F5344CB8AC3E}">
        <p14:creationId xmlns:p14="http://schemas.microsoft.com/office/powerpoint/2010/main" val="364647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3C3E392-3B3C-E5D0-CC16-2D2C36C58B75}"/>
              </a:ext>
            </a:extLst>
          </p:cNvPr>
          <p:cNvSpPr/>
          <p:nvPr/>
        </p:nvSpPr>
        <p:spPr>
          <a:xfrm>
            <a:off x="0" y="0"/>
            <a:ext cx="12192000" cy="1676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3072685B-B9A2-42EE-8D9F-7D8B31C0C5B2}"/>
              </a:ext>
            </a:extLst>
          </p:cNvPr>
          <p:cNvSpPr>
            <a:spLocks noGrp="1"/>
          </p:cNvSpPr>
          <p:nvPr>
            <p:ph type="dt" sz="half" idx="10"/>
          </p:nvPr>
        </p:nvSpPr>
        <p:spPr>
          <a:xfrm>
            <a:off x="336119" y="6310312"/>
            <a:ext cx="2743200" cy="365125"/>
          </a:xfrm>
        </p:spPr>
        <p:txBody>
          <a:bodyPr/>
          <a:lstStyle/>
          <a:p>
            <a:r>
              <a:rPr lang="en-US"/>
              <a:t>9 June 2026</a:t>
            </a:r>
          </a:p>
        </p:txBody>
      </p:sp>
      <p:sp>
        <p:nvSpPr>
          <p:cNvPr id="3" name="Footer Placeholder 2">
            <a:extLst>
              <a:ext uri="{FF2B5EF4-FFF2-40B4-BE49-F238E27FC236}">
                <a16:creationId xmlns:a16="http://schemas.microsoft.com/office/drawing/2014/main" id="{ECA6B2C7-01DE-AD90-737A-4E1B50D80077}"/>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4" name="Slide Number Placeholder 3">
            <a:extLst>
              <a:ext uri="{FF2B5EF4-FFF2-40B4-BE49-F238E27FC236}">
                <a16:creationId xmlns:a16="http://schemas.microsoft.com/office/drawing/2014/main" id="{A9CF6325-7A6F-50CB-ADA7-C8374FD1E39F}"/>
              </a:ext>
            </a:extLst>
          </p:cNvPr>
          <p:cNvSpPr>
            <a:spLocks noGrp="1"/>
          </p:cNvSpPr>
          <p:nvPr>
            <p:ph type="sldNum" sz="quarter" idx="12"/>
          </p:nvPr>
        </p:nvSpPr>
        <p:spPr/>
        <p:txBody>
          <a:bodyPr/>
          <a:lstStyle/>
          <a:p>
            <a:fld id="{E24671E6-C7E9-498C-AEDB-15EF9CD668D7}" type="slidenum">
              <a:rPr lang="en-US" smtClean="0"/>
              <a:pPr/>
              <a:t>8</a:t>
            </a:fld>
            <a:endParaRPr lang="en-US"/>
          </a:p>
        </p:txBody>
      </p:sp>
      <p:sp>
        <p:nvSpPr>
          <p:cNvPr id="6" name="Rectangle 5">
            <a:extLst>
              <a:ext uri="{FF2B5EF4-FFF2-40B4-BE49-F238E27FC236}">
                <a16:creationId xmlns:a16="http://schemas.microsoft.com/office/drawing/2014/main" id="{53E678BA-D733-D6F2-D07B-759857AF5BB8}"/>
              </a:ext>
            </a:extLst>
          </p:cNvPr>
          <p:cNvSpPr/>
          <p:nvPr/>
        </p:nvSpPr>
        <p:spPr>
          <a:xfrm>
            <a:off x="0" y="390091"/>
            <a:ext cx="4279491" cy="646790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4CEC4C0-5ADD-850F-94CD-40F0A19366B2}"/>
              </a:ext>
            </a:extLst>
          </p:cNvPr>
          <p:cNvSpPr txBox="1">
            <a:spLocks/>
          </p:cNvSpPr>
          <p:nvPr/>
        </p:nvSpPr>
        <p:spPr>
          <a:xfrm>
            <a:off x="0" y="0"/>
            <a:ext cx="11104418" cy="443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2400">
                <a:solidFill>
                  <a:schemeClr val="bg2">
                    <a:lumMod val="25000"/>
                  </a:schemeClr>
                </a:solidFill>
              </a:rPr>
              <a:t>S_5305011: </a:t>
            </a:r>
            <a:r>
              <a:rPr lang="en-US" sz="2400" b="1">
                <a:solidFill>
                  <a:schemeClr val="bg2">
                    <a:lumMod val="25000"/>
                  </a:schemeClr>
                </a:solidFill>
              </a:rPr>
              <a:t>40 arcs</a:t>
            </a:r>
          </a:p>
        </p:txBody>
      </p:sp>
      <p:pic>
        <p:nvPicPr>
          <p:cNvPr id="8" name="Picture 7">
            <a:extLst>
              <a:ext uri="{FF2B5EF4-FFF2-40B4-BE49-F238E27FC236}">
                <a16:creationId xmlns:a16="http://schemas.microsoft.com/office/drawing/2014/main" id="{6EEE36D2-4470-698E-E40A-462A2CD0D103}"/>
              </a:ext>
            </a:extLst>
          </p:cNvPr>
          <p:cNvPicPr>
            <a:picLocks noChangeAspect="1"/>
          </p:cNvPicPr>
          <p:nvPr/>
        </p:nvPicPr>
        <p:blipFill>
          <a:blip r:embed="rId2">
            <a:extLst>
              <a:ext uri="{28A0092B-C50C-407E-A947-70E740481C1C}">
                <a14:useLocalDpi xmlns:a14="http://schemas.microsoft.com/office/drawing/2010/main" val="0"/>
              </a:ext>
            </a:extLst>
          </a:blip>
          <a:srcRect l="22998" t="6469" r="17638" b="5265"/>
          <a:stretch/>
        </p:blipFill>
        <p:spPr>
          <a:xfrm>
            <a:off x="720686" y="1153058"/>
            <a:ext cx="2787595" cy="5522378"/>
          </a:xfrm>
          <a:prstGeom prst="rect">
            <a:avLst/>
          </a:prstGeom>
        </p:spPr>
      </p:pic>
      <p:sp>
        <p:nvSpPr>
          <p:cNvPr id="9" name="Title 1">
            <a:extLst>
              <a:ext uri="{FF2B5EF4-FFF2-40B4-BE49-F238E27FC236}">
                <a16:creationId xmlns:a16="http://schemas.microsoft.com/office/drawing/2014/main" id="{824CF6D2-022B-7466-85ED-6A33B9753987}"/>
              </a:ext>
            </a:extLst>
          </p:cNvPr>
          <p:cNvSpPr txBox="1">
            <a:spLocks/>
          </p:cNvSpPr>
          <p:nvPr/>
        </p:nvSpPr>
        <p:spPr>
          <a:xfrm>
            <a:off x="8724275" y="20759"/>
            <a:ext cx="3445240" cy="369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400"/>
              <a:t>Cell #7/S2 C2/NREL 17</a:t>
            </a:r>
          </a:p>
        </p:txBody>
      </p:sp>
      <p:pic>
        <p:nvPicPr>
          <p:cNvPr id="10" name="Picture 9">
            <a:extLst>
              <a:ext uri="{FF2B5EF4-FFF2-40B4-BE49-F238E27FC236}">
                <a16:creationId xmlns:a16="http://schemas.microsoft.com/office/drawing/2014/main" id="{0D87D27D-0A88-F871-7A23-7AC9395CB407}"/>
              </a:ext>
            </a:extLst>
          </p:cNvPr>
          <p:cNvPicPr>
            <a:picLocks noChangeAspect="1"/>
          </p:cNvPicPr>
          <p:nvPr/>
        </p:nvPicPr>
        <p:blipFill>
          <a:blip r:embed="rId3"/>
          <a:srcRect b="19690"/>
          <a:stretch/>
        </p:blipFill>
        <p:spPr>
          <a:xfrm>
            <a:off x="581206" y="530424"/>
            <a:ext cx="3066554" cy="401480"/>
          </a:xfrm>
          <a:prstGeom prst="rect">
            <a:avLst/>
          </a:prstGeom>
        </p:spPr>
      </p:pic>
      <p:grpSp>
        <p:nvGrpSpPr>
          <p:cNvPr id="11" name="Group 10">
            <a:extLst>
              <a:ext uri="{FF2B5EF4-FFF2-40B4-BE49-F238E27FC236}">
                <a16:creationId xmlns:a16="http://schemas.microsoft.com/office/drawing/2014/main" id="{0B963BA2-AB7E-9E45-63B9-2B5A38C0D447}"/>
              </a:ext>
            </a:extLst>
          </p:cNvPr>
          <p:cNvGrpSpPr/>
          <p:nvPr/>
        </p:nvGrpSpPr>
        <p:grpSpPr>
          <a:xfrm>
            <a:off x="581206" y="602344"/>
            <a:ext cx="5127013" cy="5707966"/>
            <a:chOff x="245087" y="784909"/>
            <a:chExt cx="5127013" cy="5707966"/>
          </a:xfrm>
        </p:grpSpPr>
        <p:sp>
          <p:nvSpPr>
            <p:cNvPr id="12" name="Rectangle: Rounded Corners 11">
              <a:extLst>
                <a:ext uri="{FF2B5EF4-FFF2-40B4-BE49-F238E27FC236}">
                  <a16:creationId xmlns:a16="http://schemas.microsoft.com/office/drawing/2014/main" id="{91F6CEE6-3D6D-BC83-27BB-79B2445609FD}"/>
                </a:ext>
              </a:extLst>
            </p:cNvPr>
            <p:cNvSpPr/>
            <p:nvPr/>
          </p:nvSpPr>
          <p:spPr>
            <a:xfrm>
              <a:off x="4864100" y="987350"/>
              <a:ext cx="508000" cy="494769"/>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996EA95-CE59-4B3C-606F-46DDB4656F6A}"/>
                </a:ext>
              </a:extLst>
            </p:cNvPr>
            <p:cNvPicPr>
              <a:picLocks noChangeAspect="1"/>
            </p:cNvPicPr>
            <p:nvPr/>
          </p:nvPicPr>
          <p:blipFill>
            <a:blip r:embed="rId4">
              <a:alphaModFix/>
              <a:extLst>
                <a:ext uri="{28A0092B-C50C-407E-A947-70E740481C1C}">
                  <a14:useLocalDpi xmlns:a14="http://schemas.microsoft.com/office/drawing/2010/main" val="0"/>
                </a:ext>
              </a:extLst>
            </a:blip>
            <a:srcRect l="19621" t="11105" r="20236" b="12497"/>
            <a:stretch>
              <a:fillRect/>
            </a:stretch>
          </p:blipFill>
          <p:spPr>
            <a:xfrm>
              <a:off x="486166" y="1844658"/>
              <a:ext cx="2424674" cy="4648217"/>
            </a:xfrm>
            <a:prstGeom prst="rect">
              <a:avLst/>
            </a:prstGeom>
          </p:spPr>
        </p:pic>
        <p:pic>
          <p:nvPicPr>
            <p:cNvPr id="14" name="Picture 13">
              <a:extLst>
                <a:ext uri="{FF2B5EF4-FFF2-40B4-BE49-F238E27FC236}">
                  <a16:creationId xmlns:a16="http://schemas.microsoft.com/office/drawing/2014/main" id="{347CEE55-4CFA-CDA7-5DEC-AAB9F4B93A6C}"/>
                </a:ext>
              </a:extLst>
            </p:cNvPr>
            <p:cNvPicPr>
              <a:picLocks noChangeAspect="1"/>
            </p:cNvPicPr>
            <p:nvPr/>
          </p:nvPicPr>
          <p:blipFill>
            <a:blip r:embed="rId5">
              <a:alphaModFix/>
            </a:blip>
            <a:srcRect t="7078" b="21188"/>
            <a:stretch/>
          </p:blipFill>
          <p:spPr>
            <a:xfrm>
              <a:off x="245087" y="784909"/>
              <a:ext cx="3066554" cy="354232"/>
            </a:xfrm>
            <a:prstGeom prst="rect">
              <a:avLst/>
            </a:prstGeom>
          </p:spPr>
        </p:pic>
      </p:grpSp>
      <p:grpSp>
        <p:nvGrpSpPr>
          <p:cNvPr id="15" name="Group 14">
            <a:extLst>
              <a:ext uri="{FF2B5EF4-FFF2-40B4-BE49-F238E27FC236}">
                <a16:creationId xmlns:a16="http://schemas.microsoft.com/office/drawing/2014/main" id="{9B6C5F59-3DBC-615A-9165-7FE504FC3E73}"/>
              </a:ext>
            </a:extLst>
          </p:cNvPr>
          <p:cNvGrpSpPr/>
          <p:nvPr/>
        </p:nvGrpSpPr>
        <p:grpSpPr>
          <a:xfrm>
            <a:off x="632006" y="624770"/>
            <a:ext cx="3066554" cy="5936364"/>
            <a:chOff x="295887" y="807335"/>
            <a:chExt cx="3066554" cy="5936364"/>
          </a:xfrm>
        </p:grpSpPr>
        <p:pic>
          <p:nvPicPr>
            <p:cNvPr id="16" name="Picture 15">
              <a:extLst>
                <a:ext uri="{FF2B5EF4-FFF2-40B4-BE49-F238E27FC236}">
                  <a16:creationId xmlns:a16="http://schemas.microsoft.com/office/drawing/2014/main" id="{E23D7225-0D8E-1052-966B-F4A8F343D958}"/>
                </a:ext>
              </a:extLst>
            </p:cNvPr>
            <p:cNvPicPr>
              <a:picLocks noChangeAspect="1"/>
            </p:cNvPicPr>
            <p:nvPr/>
          </p:nvPicPr>
          <p:blipFill>
            <a:blip r:embed="rId6" cstate="print">
              <a:alphaModFix/>
              <a:extLst>
                <a:ext uri="{28A0092B-C50C-407E-A947-70E740481C1C}">
                  <a14:useLocalDpi xmlns:a14="http://schemas.microsoft.com/office/drawing/2010/main" val="0"/>
                </a:ext>
              </a:extLst>
            </a:blip>
            <a:srcRect l="29390" t="14033" r="29895" b="5243"/>
            <a:stretch/>
          </p:blipFill>
          <p:spPr bwMode="auto">
            <a:xfrm rot="10800000" flipH="1">
              <a:off x="491216" y="1438273"/>
              <a:ext cx="2675896" cy="5305426"/>
            </a:xfrm>
            <a:prstGeom prst="rect">
              <a:avLst/>
            </a:prstGeom>
            <a:noFill/>
            <a:ln>
              <a:noFill/>
            </a:ln>
          </p:spPr>
        </p:pic>
        <p:pic>
          <p:nvPicPr>
            <p:cNvPr id="17" name="Picture 16">
              <a:extLst>
                <a:ext uri="{FF2B5EF4-FFF2-40B4-BE49-F238E27FC236}">
                  <a16:creationId xmlns:a16="http://schemas.microsoft.com/office/drawing/2014/main" id="{043C673A-C6F6-DDEE-3FA7-850D31A9C29B}"/>
                </a:ext>
              </a:extLst>
            </p:cNvPr>
            <p:cNvPicPr>
              <a:picLocks noChangeAspect="1"/>
            </p:cNvPicPr>
            <p:nvPr/>
          </p:nvPicPr>
          <p:blipFill>
            <a:blip r:embed="rId7">
              <a:alphaModFix/>
            </a:blip>
            <a:srcRect t="8394" b="18699"/>
            <a:stretch/>
          </p:blipFill>
          <p:spPr>
            <a:xfrm>
              <a:off x="295887" y="807335"/>
              <a:ext cx="3066554" cy="360030"/>
            </a:xfrm>
            <a:prstGeom prst="rect">
              <a:avLst/>
            </a:prstGeom>
          </p:spPr>
        </p:pic>
      </p:grpSp>
      <p:pic>
        <p:nvPicPr>
          <p:cNvPr id="18" name="Picture 17">
            <a:extLst>
              <a:ext uri="{FF2B5EF4-FFF2-40B4-BE49-F238E27FC236}">
                <a16:creationId xmlns:a16="http://schemas.microsoft.com/office/drawing/2014/main" id="{827075D6-F480-5E57-CA5D-0EC26499DCFF}"/>
              </a:ext>
            </a:extLst>
          </p:cNvPr>
          <p:cNvPicPr>
            <a:picLocks noChangeAspect="1"/>
          </p:cNvPicPr>
          <p:nvPr/>
        </p:nvPicPr>
        <p:blipFill>
          <a:blip r:embed="rId2">
            <a:extLst>
              <a:ext uri="{28A0092B-C50C-407E-A947-70E740481C1C}">
                <a14:useLocalDpi xmlns:a14="http://schemas.microsoft.com/office/drawing/2010/main" val="0"/>
              </a:ext>
            </a:extLst>
          </a:blip>
          <a:srcRect l="22998" t="6469" r="17638" b="5265"/>
          <a:stretch/>
        </p:blipFill>
        <p:spPr>
          <a:xfrm>
            <a:off x="4538636" y="1427690"/>
            <a:ext cx="2382216" cy="4719301"/>
          </a:xfrm>
          <a:prstGeom prst="rect">
            <a:avLst/>
          </a:prstGeom>
        </p:spPr>
      </p:pic>
      <p:pic>
        <p:nvPicPr>
          <p:cNvPr id="19" name="Picture 18">
            <a:extLst>
              <a:ext uri="{FF2B5EF4-FFF2-40B4-BE49-F238E27FC236}">
                <a16:creationId xmlns:a16="http://schemas.microsoft.com/office/drawing/2014/main" id="{A82470A2-6DFB-55E3-7588-A1F269BC3F1A}"/>
              </a:ext>
            </a:extLst>
          </p:cNvPr>
          <p:cNvPicPr>
            <a:picLocks noChangeAspect="1"/>
          </p:cNvPicPr>
          <p:nvPr/>
        </p:nvPicPr>
        <p:blipFill>
          <a:blip r:embed="rId6" cstate="print">
            <a:alphaModFix/>
            <a:extLst>
              <a:ext uri="{28A0092B-C50C-407E-A947-70E740481C1C}">
                <a14:useLocalDpi xmlns:a14="http://schemas.microsoft.com/office/drawing/2010/main" val="0"/>
              </a:ext>
            </a:extLst>
          </a:blip>
          <a:srcRect l="29390" t="14033" r="29895" b="5243"/>
          <a:stretch/>
        </p:blipFill>
        <p:spPr bwMode="auto">
          <a:xfrm rot="10800000" flipH="1">
            <a:off x="9563707" y="1520839"/>
            <a:ext cx="2286761" cy="4533899"/>
          </a:xfrm>
          <a:prstGeom prst="rect">
            <a:avLst/>
          </a:prstGeom>
          <a:noFill/>
          <a:ln>
            <a:noFill/>
          </a:ln>
        </p:spPr>
      </p:pic>
      <p:pic>
        <p:nvPicPr>
          <p:cNvPr id="20" name="Picture 19">
            <a:extLst>
              <a:ext uri="{FF2B5EF4-FFF2-40B4-BE49-F238E27FC236}">
                <a16:creationId xmlns:a16="http://schemas.microsoft.com/office/drawing/2014/main" id="{5B56C4C9-EDFC-77AC-CBCD-7CFF24070A93}"/>
              </a:ext>
            </a:extLst>
          </p:cNvPr>
          <p:cNvPicPr>
            <a:picLocks noChangeAspect="1"/>
          </p:cNvPicPr>
          <p:nvPr/>
        </p:nvPicPr>
        <p:blipFill>
          <a:blip r:embed="rId4">
            <a:alphaModFix/>
            <a:extLst>
              <a:ext uri="{28A0092B-C50C-407E-A947-70E740481C1C}">
                <a14:useLocalDpi xmlns:a14="http://schemas.microsoft.com/office/drawing/2010/main" val="0"/>
              </a:ext>
            </a:extLst>
          </a:blip>
          <a:srcRect l="15336" t="9540" r="17030" b="9752"/>
          <a:stretch/>
        </p:blipFill>
        <p:spPr>
          <a:xfrm>
            <a:off x="7129714" y="1774568"/>
            <a:ext cx="2330154" cy="4196352"/>
          </a:xfrm>
          <a:prstGeom prst="rect">
            <a:avLst/>
          </a:prstGeom>
        </p:spPr>
      </p:pic>
      <p:sp>
        <p:nvSpPr>
          <p:cNvPr id="24" name="TextBox 23">
            <a:extLst>
              <a:ext uri="{FF2B5EF4-FFF2-40B4-BE49-F238E27FC236}">
                <a16:creationId xmlns:a16="http://schemas.microsoft.com/office/drawing/2014/main" id="{56AF8EC0-C7C1-32F0-FDFF-105C8A5DD248}"/>
              </a:ext>
            </a:extLst>
          </p:cNvPr>
          <p:cNvSpPr txBox="1"/>
          <p:nvPr/>
        </p:nvSpPr>
        <p:spPr>
          <a:xfrm>
            <a:off x="7129713" y="987349"/>
            <a:ext cx="2319087" cy="369332"/>
          </a:xfrm>
          <a:prstGeom prst="rect">
            <a:avLst/>
          </a:prstGeom>
          <a:noFill/>
        </p:spPr>
        <p:txBody>
          <a:bodyPr wrap="square" rtlCol="0">
            <a:spAutoFit/>
          </a:bodyPr>
          <a:lstStyle/>
          <a:p>
            <a:pPr algn="ctr"/>
            <a:r>
              <a:rPr lang="en-US"/>
              <a:t>Post-DLIT</a:t>
            </a:r>
          </a:p>
        </p:txBody>
      </p:sp>
      <p:sp>
        <p:nvSpPr>
          <p:cNvPr id="25" name="TextBox 24">
            <a:extLst>
              <a:ext uri="{FF2B5EF4-FFF2-40B4-BE49-F238E27FC236}">
                <a16:creationId xmlns:a16="http://schemas.microsoft.com/office/drawing/2014/main" id="{A4485DF4-A9FB-8233-1ED3-A5461FE467E2}"/>
              </a:ext>
            </a:extLst>
          </p:cNvPr>
          <p:cNvSpPr txBox="1"/>
          <p:nvPr/>
        </p:nvSpPr>
        <p:spPr>
          <a:xfrm>
            <a:off x="9563707" y="987350"/>
            <a:ext cx="2286761" cy="369332"/>
          </a:xfrm>
          <a:prstGeom prst="rect">
            <a:avLst/>
          </a:prstGeom>
          <a:noFill/>
        </p:spPr>
        <p:txBody>
          <a:bodyPr wrap="square" rtlCol="0">
            <a:spAutoFit/>
          </a:bodyPr>
          <a:lstStyle/>
          <a:p>
            <a:pPr algn="ctr"/>
            <a:r>
              <a:rPr lang="en-US"/>
              <a:t>Post-Visual</a:t>
            </a:r>
          </a:p>
        </p:txBody>
      </p:sp>
      <p:sp>
        <p:nvSpPr>
          <p:cNvPr id="26" name="TextBox 25">
            <a:extLst>
              <a:ext uri="{FF2B5EF4-FFF2-40B4-BE49-F238E27FC236}">
                <a16:creationId xmlns:a16="http://schemas.microsoft.com/office/drawing/2014/main" id="{4F23BA59-D71A-C72C-41FF-9057C76D3DCE}"/>
              </a:ext>
            </a:extLst>
          </p:cNvPr>
          <p:cNvSpPr txBox="1"/>
          <p:nvPr/>
        </p:nvSpPr>
        <p:spPr>
          <a:xfrm>
            <a:off x="4537143" y="965301"/>
            <a:ext cx="2383709" cy="369332"/>
          </a:xfrm>
          <a:prstGeom prst="rect">
            <a:avLst/>
          </a:prstGeom>
          <a:noFill/>
        </p:spPr>
        <p:txBody>
          <a:bodyPr wrap="square" rtlCol="0">
            <a:spAutoFit/>
          </a:bodyPr>
          <a:lstStyle/>
          <a:p>
            <a:pPr algn="ctr"/>
            <a:r>
              <a:rPr lang="en-US"/>
              <a:t>Pre-DLIT</a:t>
            </a:r>
          </a:p>
        </p:txBody>
      </p:sp>
    </p:spTree>
    <p:extLst>
      <p:ext uri="{BB962C8B-B14F-4D97-AF65-F5344CB8AC3E}">
        <p14:creationId xmlns:p14="http://schemas.microsoft.com/office/powerpoint/2010/main" val="348878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CF4EF768-7AFD-1A6E-F6E0-A7EF2B5448EF}"/>
              </a:ext>
            </a:extLst>
          </p:cNvPr>
          <p:cNvSpPr/>
          <p:nvPr/>
        </p:nvSpPr>
        <p:spPr>
          <a:xfrm>
            <a:off x="0" y="0"/>
            <a:ext cx="12192000" cy="1676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DA831236-AE95-AC72-F8A3-C7984A16E60F}"/>
              </a:ext>
            </a:extLst>
          </p:cNvPr>
          <p:cNvSpPr>
            <a:spLocks noGrp="1"/>
          </p:cNvSpPr>
          <p:nvPr>
            <p:ph type="dt" sz="half" idx="10"/>
          </p:nvPr>
        </p:nvSpPr>
        <p:spPr>
          <a:xfrm>
            <a:off x="262641" y="6281485"/>
            <a:ext cx="2743200" cy="365125"/>
          </a:xfrm>
        </p:spPr>
        <p:txBody>
          <a:bodyPr/>
          <a:lstStyle/>
          <a:p>
            <a:r>
              <a:rPr lang="en-US"/>
              <a:t>9 June 2026</a:t>
            </a:r>
          </a:p>
        </p:txBody>
      </p:sp>
      <p:sp>
        <p:nvSpPr>
          <p:cNvPr id="3" name="Footer Placeholder 2">
            <a:extLst>
              <a:ext uri="{FF2B5EF4-FFF2-40B4-BE49-F238E27FC236}">
                <a16:creationId xmlns:a16="http://schemas.microsoft.com/office/drawing/2014/main" id="{88E81E52-DCFD-A9A4-AD0B-9C2F8C97C808}"/>
              </a:ext>
            </a:extLst>
          </p:cNvPr>
          <p:cNvSpPr>
            <a:spLocks noGrp="1"/>
          </p:cNvSpPr>
          <p:nvPr>
            <p:ph type="ftr" sz="quarter" idx="11"/>
          </p:nvPr>
        </p:nvSpPr>
        <p:spPr/>
        <p:txBody>
          <a:bodyPr/>
          <a:lstStyle/>
          <a:p>
            <a:r>
              <a:rPr lang="en-US"/>
              <a:t>54</a:t>
            </a:r>
            <a:r>
              <a:rPr lang="en-US" baseline="30000"/>
              <a:t>th</a:t>
            </a:r>
            <a:r>
              <a:rPr lang="en-US"/>
              <a:t> Photovoltaics Specialists Conference</a:t>
            </a:r>
          </a:p>
        </p:txBody>
      </p:sp>
      <p:sp>
        <p:nvSpPr>
          <p:cNvPr id="4" name="Slide Number Placeholder 3">
            <a:extLst>
              <a:ext uri="{FF2B5EF4-FFF2-40B4-BE49-F238E27FC236}">
                <a16:creationId xmlns:a16="http://schemas.microsoft.com/office/drawing/2014/main" id="{A8C6D26E-7E1E-D26F-A0C7-D8BFAABE31B8}"/>
              </a:ext>
            </a:extLst>
          </p:cNvPr>
          <p:cNvSpPr>
            <a:spLocks noGrp="1"/>
          </p:cNvSpPr>
          <p:nvPr>
            <p:ph type="sldNum" sz="quarter" idx="12"/>
          </p:nvPr>
        </p:nvSpPr>
        <p:spPr/>
        <p:txBody>
          <a:bodyPr/>
          <a:lstStyle/>
          <a:p>
            <a:fld id="{E24671E6-C7E9-498C-AEDB-15EF9CD668D7}" type="slidenum">
              <a:rPr lang="en-US" smtClean="0"/>
              <a:pPr/>
              <a:t>9</a:t>
            </a:fld>
            <a:endParaRPr lang="en-US"/>
          </a:p>
        </p:txBody>
      </p:sp>
      <p:sp>
        <p:nvSpPr>
          <p:cNvPr id="6" name="Title 1">
            <a:extLst>
              <a:ext uri="{FF2B5EF4-FFF2-40B4-BE49-F238E27FC236}">
                <a16:creationId xmlns:a16="http://schemas.microsoft.com/office/drawing/2014/main" id="{E612019D-FA4B-5CF4-500E-F8FB8682E7E3}"/>
              </a:ext>
            </a:extLst>
          </p:cNvPr>
          <p:cNvSpPr txBox="1">
            <a:spLocks/>
          </p:cNvSpPr>
          <p:nvPr/>
        </p:nvSpPr>
        <p:spPr>
          <a:xfrm>
            <a:off x="0" y="0"/>
            <a:ext cx="11104418" cy="443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2400">
                <a:solidFill>
                  <a:schemeClr val="tx1"/>
                </a:solidFill>
              </a:rPr>
              <a:t>S_5305017: </a:t>
            </a:r>
            <a:r>
              <a:rPr lang="en-US" sz="2400" b="1">
                <a:solidFill>
                  <a:schemeClr val="tx1"/>
                </a:solidFill>
              </a:rPr>
              <a:t>40 arcs</a:t>
            </a:r>
          </a:p>
        </p:txBody>
      </p:sp>
      <p:sp>
        <p:nvSpPr>
          <p:cNvPr id="8" name="TextBox 7">
            <a:extLst>
              <a:ext uri="{FF2B5EF4-FFF2-40B4-BE49-F238E27FC236}">
                <a16:creationId xmlns:a16="http://schemas.microsoft.com/office/drawing/2014/main" id="{A00B1E48-3EB7-9090-52A8-350C3EAFBECB}"/>
              </a:ext>
            </a:extLst>
          </p:cNvPr>
          <p:cNvSpPr txBox="1"/>
          <p:nvPr/>
        </p:nvSpPr>
        <p:spPr>
          <a:xfrm>
            <a:off x="6927091" y="1323601"/>
            <a:ext cx="2521710" cy="369332"/>
          </a:xfrm>
          <a:prstGeom prst="rect">
            <a:avLst/>
          </a:prstGeom>
          <a:noFill/>
        </p:spPr>
        <p:txBody>
          <a:bodyPr wrap="square" rtlCol="0">
            <a:spAutoFit/>
          </a:bodyPr>
          <a:lstStyle/>
          <a:p>
            <a:pPr algn="ctr"/>
            <a:r>
              <a:rPr lang="en-US"/>
              <a:t>Post-DLIT</a:t>
            </a:r>
          </a:p>
        </p:txBody>
      </p:sp>
      <p:sp>
        <p:nvSpPr>
          <p:cNvPr id="9" name="TextBox 8">
            <a:extLst>
              <a:ext uri="{FF2B5EF4-FFF2-40B4-BE49-F238E27FC236}">
                <a16:creationId xmlns:a16="http://schemas.microsoft.com/office/drawing/2014/main" id="{84C637F0-F2DF-70B2-9728-EA3F9101CE57}"/>
              </a:ext>
            </a:extLst>
          </p:cNvPr>
          <p:cNvSpPr txBox="1"/>
          <p:nvPr/>
        </p:nvSpPr>
        <p:spPr>
          <a:xfrm>
            <a:off x="9837274" y="1338533"/>
            <a:ext cx="2370928" cy="369332"/>
          </a:xfrm>
          <a:prstGeom prst="rect">
            <a:avLst/>
          </a:prstGeom>
          <a:noFill/>
        </p:spPr>
        <p:txBody>
          <a:bodyPr wrap="square" rtlCol="0">
            <a:spAutoFit/>
          </a:bodyPr>
          <a:lstStyle/>
          <a:p>
            <a:pPr algn="ctr"/>
            <a:r>
              <a:rPr lang="en-US"/>
              <a:t>Post-Visual</a:t>
            </a:r>
          </a:p>
        </p:txBody>
      </p:sp>
      <p:pic>
        <p:nvPicPr>
          <p:cNvPr id="10" name="Picture 9" descr="A picture containing dark, light, night sky&#10;&#10;AI-generated content may be incorrect.">
            <a:extLst>
              <a:ext uri="{FF2B5EF4-FFF2-40B4-BE49-F238E27FC236}">
                <a16:creationId xmlns:a16="http://schemas.microsoft.com/office/drawing/2014/main" id="{EC3831A2-5C0D-BBAC-2E29-8BCAE701EA7F}"/>
              </a:ext>
            </a:extLst>
          </p:cNvPr>
          <p:cNvPicPr>
            <a:picLocks noChangeAspect="1"/>
          </p:cNvPicPr>
          <p:nvPr/>
        </p:nvPicPr>
        <p:blipFill>
          <a:blip r:embed="rId2">
            <a:extLst>
              <a:ext uri="{28A0092B-C50C-407E-A947-70E740481C1C}">
                <a14:useLocalDpi xmlns:a14="http://schemas.microsoft.com/office/drawing/2010/main" val="0"/>
              </a:ext>
            </a:extLst>
          </a:blip>
          <a:srcRect l="20992" t="13717" r="15682" b="14466"/>
          <a:stretch/>
        </p:blipFill>
        <p:spPr>
          <a:xfrm>
            <a:off x="4419618" y="1796314"/>
            <a:ext cx="2383101" cy="4311650"/>
          </a:xfrm>
          <a:prstGeom prst="rect">
            <a:avLst/>
          </a:prstGeom>
        </p:spPr>
      </p:pic>
      <p:sp>
        <p:nvSpPr>
          <p:cNvPr id="11" name="Title 1">
            <a:extLst>
              <a:ext uri="{FF2B5EF4-FFF2-40B4-BE49-F238E27FC236}">
                <a16:creationId xmlns:a16="http://schemas.microsoft.com/office/drawing/2014/main" id="{A8308A7B-0440-718E-7E44-8051EECE1A37}"/>
              </a:ext>
            </a:extLst>
          </p:cNvPr>
          <p:cNvSpPr txBox="1">
            <a:spLocks/>
          </p:cNvSpPr>
          <p:nvPr/>
        </p:nvSpPr>
        <p:spPr>
          <a:xfrm>
            <a:off x="8724275" y="20759"/>
            <a:ext cx="3445240" cy="369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1400"/>
              <a:t>Cell #6/S2 C1/NREL 23</a:t>
            </a:r>
          </a:p>
        </p:txBody>
      </p:sp>
      <p:pic>
        <p:nvPicPr>
          <p:cNvPr id="12" name="Picture 11">
            <a:extLst>
              <a:ext uri="{FF2B5EF4-FFF2-40B4-BE49-F238E27FC236}">
                <a16:creationId xmlns:a16="http://schemas.microsoft.com/office/drawing/2014/main" id="{65ECFF02-E13C-86F3-2DA4-08409A28B23C}"/>
              </a:ext>
            </a:extLst>
          </p:cNvPr>
          <p:cNvPicPr>
            <a:picLocks noChangeAspect="1"/>
          </p:cNvPicPr>
          <p:nvPr/>
        </p:nvPicPr>
        <p:blipFill>
          <a:blip r:embed="rId3" cstate="print">
            <a:alphaModFix/>
            <a:extLst>
              <a:ext uri="{28A0092B-C50C-407E-A947-70E740481C1C}">
                <a14:useLocalDpi xmlns:a14="http://schemas.microsoft.com/office/drawing/2010/main" val="0"/>
              </a:ext>
            </a:extLst>
          </a:blip>
          <a:srcRect l="29362" t="12909" r="30059" b="8354"/>
          <a:stretch/>
        </p:blipFill>
        <p:spPr bwMode="auto">
          <a:xfrm rot="10800000" flipH="1">
            <a:off x="9837274" y="1725045"/>
            <a:ext cx="2208260" cy="4284776"/>
          </a:xfrm>
          <a:prstGeom prst="rect">
            <a:avLst/>
          </a:prstGeom>
          <a:noFill/>
          <a:ln>
            <a:noFill/>
          </a:ln>
        </p:spPr>
      </p:pic>
      <p:pic>
        <p:nvPicPr>
          <p:cNvPr id="13" name="Picture 12" descr="A picture containing text, night sky&#10;&#10;AI-generated content may be incorrect.">
            <a:extLst>
              <a:ext uri="{FF2B5EF4-FFF2-40B4-BE49-F238E27FC236}">
                <a16:creationId xmlns:a16="http://schemas.microsoft.com/office/drawing/2014/main" id="{B1D750DD-EC5A-441B-98D8-E8C24546513B}"/>
              </a:ext>
            </a:extLst>
          </p:cNvPr>
          <p:cNvPicPr>
            <a:picLocks noChangeAspect="1"/>
          </p:cNvPicPr>
          <p:nvPr/>
        </p:nvPicPr>
        <p:blipFill>
          <a:blip r:embed="rId4">
            <a:alphaModFix/>
            <a:extLst>
              <a:ext uri="{28A0092B-C50C-407E-A947-70E740481C1C}">
                <a14:useLocalDpi xmlns:a14="http://schemas.microsoft.com/office/drawing/2010/main" val="0"/>
              </a:ext>
            </a:extLst>
          </a:blip>
          <a:srcRect l="11999" t="10730" r="14437" b="6273"/>
          <a:stretch/>
        </p:blipFill>
        <p:spPr>
          <a:xfrm rot="-120000">
            <a:off x="7025700" y="1767994"/>
            <a:ext cx="2535653" cy="4262660"/>
          </a:xfrm>
          <a:prstGeom prst="rect">
            <a:avLst/>
          </a:prstGeom>
        </p:spPr>
      </p:pic>
      <p:sp>
        <p:nvSpPr>
          <p:cNvPr id="14" name="Rectangle 13">
            <a:extLst>
              <a:ext uri="{FF2B5EF4-FFF2-40B4-BE49-F238E27FC236}">
                <a16:creationId xmlns:a16="http://schemas.microsoft.com/office/drawing/2014/main" id="{2967C480-872C-3C3C-9940-A1E40A948F19}"/>
              </a:ext>
            </a:extLst>
          </p:cNvPr>
          <p:cNvSpPr/>
          <p:nvPr/>
        </p:nvSpPr>
        <p:spPr>
          <a:xfrm>
            <a:off x="0" y="390091"/>
            <a:ext cx="4279491" cy="646790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dark, light, night sky&#10;&#10;AI-generated content may be incorrect.">
            <a:extLst>
              <a:ext uri="{FF2B5EF4-FFF2-40B4-BE49-F238E27FC236}">
                <a16:creationId xmlns:a16="http://schemas.microsoft.com/office/drawing/2014/main" id="{E85BC55A-11FE-99A4-C4EF-214A43C08871}"/>
              </a:ext>
            </a:extLst>
          </p:cNvPr>
          <p:cNvPicPr>
            <a:picLocks noChangeAspect="1"/>
          </p:cNvPicPr>
          <p:nvPr/>
        </p:nvPicPr>
        <p:blipFill>
          <a:blip r:embed="rId2">
            <a:extLst>
              <a:ext uri="{28A0092B-C50C-407E-A947-70E740481C1C}">
                <a14:useLocalDpi xmlns:a14="http://schemas.microsoft.com/office/drawing/2010/main" val="0"/>
              </a:ext>
            </a:extLst>
          </a:blip>
          <a:srcRect l="20992" t="13717" r="15682" b="14466"/>
          <a:stretch/>
        </p:blipFill>
        <p:spPr>
          <a:xfrm>
            <a:off x="389642" y="1098562"/>
            <a:ext cx="3066472" cy="5548046"/>
          </a:xfrm>
          <a:prstGeom prst="rect">
            <a:avLst/>
          </a:prstGeom>
        </p:spPr>
      </p:pic>
      <p:sp>
        <p:nvSpPr>
          <p:cNvPr id="16" name="TextBox 15">
            <a:extLst>
              <a:ext uri="{FF2B5EF4-FFF2-40B4-BE49-F238E27FC236}">
                <a16:creationId xmlns:a16="http://schemas.microsoft.com/office/drawing/2014/main" id="{B3C48B53-865A-0926-58E4-E5B446FABB09}"/>
              </a:ext>
            </a:extLst>
          </p:cNvPr>
          <p:cNvSpPr txBox="1"/>
          <p:nvPr/>
        </p:nvSpPr>
        <p:spPr>
          <a:xfrm>
            <a:off x="500246" y="370375"/>
            <a:ext cx="3066472" cy="369332"/>
          </a:xfrm>
          <a:prstGeom prst="rect">
            <a:avLst/>
          </a:prstGeom>
          <a:noFill/>
        </p:spPr>
        <p:txBody>
          <a:bodyPr wrap="square" rtlCol="0">
            <a:spAutoFit/>
          </a:bodyPr>
          <a:lstStyle/>
          <a:p>
            <a:pPr algn="ctr"/>
            <a:r>
              <a:rPr lang="en-US">
                <a:solidFill>
                  <a:schemeClr val="bg1"/>
                </a:solidFill>
              </a:rPr>
              <a:t>Pre-test DLIT</a:t>
            </a:r>
          </a:p>
        </p:txBody>
      </p:sp>
      <p:grpSp>
        <p:nvGrpSpPr>
          <p:cNvPr id="17" name="Group 16">
            <a:extLst>
              <a:ext uri="{FF2B5EF4-FFF2-40B4-BE49-F238E27FC236}">
                <a16:creationId xmlns:a16="http://schemas.microsoft.com/office/drawing/2014/main" id="{2AF4DF5B-E3CA-CB2D-02A1-5EB206735455}"/>
              </a:ext>
            </a:extLst>
          </p:cNvPr>
          <p:cNvGrpSpPr/>
          <p:nvPr/>
        </p:nvGrpSpPr>
        <p:grpSpPr>
          <a:xfrm>
            <a:off x="289362" y="372775"/>
            <a:ext cx="5699377" cy="6396319"/>
            <a:chOff x="26721" y="584167"/>
            <a:chExt cx="5699377" cy="6396319"/>
          </a:xfrm>
        </p:grpSpPr>
        <p:sp>
          <p:nvSpPr>
            <p:cNvPr id="19" name="Rectangle 18">
              <a:extLst>
                <a:ext uri="{FF2B5EF4-FFF2-40B4-BE49-F238E27FC236}">
                  <a16:creationId xmlns:a16="http://schemas.microsoft.com/office/drawing/2014/main" id="{69F2A7A8-77CD-697B-6BF5-A50B2EBB7AE2}"/>
                </a:ext>
              </a:extLst>
            </p:cNvPr>
            <p:cNvSpPr/>
            <p:nvPr/>
          </p:nvSpPr>
          <p:spPr>
            <a:xfrm>
              <a:off x="4415904" y="1534993"/>
              <a:ext cx="1310194" cy="3681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8" name="Picture 17" descr="A picture containing text, night sky&#10;&#10;AI-generated content may be incorrect.">
              <a:extLst>
                <a:ext uri="{FF2B5EF4-FFF2-40B4-BE49-F238E27FC236}">
                  <a16:creationId xmlns:a16="http://schemas.microsoft.com/office/drawing/2014/main" id="{A0A4BF66-CF76-3298-2D3A-D3591FA3690F}"/>
                </a:ext>
              </a:extLst>
            </p:cNvPr>
            <p:cNvPicPr>
              <a:picLocks noChangeAspect="1"/>
            </p:cNvPicPr>
            <p:nvPr/>
          </p:nvPicPr>
          <p:blipFill>
            <a:blip r:embed="rId4">
              <a:alphaModFix/>
              <a:extLst>
                <a:ext uri="{28A0092B-C50C-407E-A947-70E740481C1C}">
                  <a14:useLocalDpi xmlns:a14="http://schemas.microsoft.com/office/drawing/2010/main" val="0"/>
                </a:ext>
              </a:extLst>
            </a:blip>
            <a:srcRect l="11999" t="10730" r="14437" b="6273"/>
            <a:stretch/>
          </p:blipFill>
          <p:spPr>
            <a:xfrm rot="21480000">
              <a:off x="26721" y="1116442"/>
              <a:ext cx="3488240" cy="5864044"/>
            </a:xfrm>
            <a:prstGeom prst="rect">
              <a:avLst/>
            </a:prstGeom>
          </p:spPr>
        </p:pic>
        <p:pic>
          <p:nvPicPr>
            <p:cNvPr id="20" name="Picture 19">
              <a:extLst>
                <a:ext uri="{FF2B5EF4-FFF2-40B4-BE49-F238E27FC236}">
                  <a16:creationId xmlns:a16="http://schemas.microsoft.com/office/drawing/2014/main" id="{9830357A-7674-E879-E321-159B4E8C5BFE}"/>
                </a:ext>
              </a:extLst>
            </p:cNvPr>
            <p:cNvPicPr>
              <a:picLocks noChangeAspect="1"/>
            </p:cNvPicPr>
            <p:nvPr/>
          </p:nvPicPr>
          <p:blipFill>
            <a:blip r:embed="rId5">
              <a:alphaModFix/>
            </a:blip>
            <a:stretch>
              <a:fillRect/>
            </a:stretch>
          </p:blipFill>
          <p:spPr>
            <a:xfrm>
              <a:off x="343830" y="584167"/>
              <a:ext cx="3066554" cy="493819"/>
            </a:xfrm>
            <a:prstGeom prst="rect">
              <a:avLst/>
            </a:prstGeom>
          </p:spPr>
        </p:pic>
      </p:grpSp>
      <p:grpSp>
        <p:nvGrpSpPr>
          <p:cNvPr id="21" name="Group 20">
            <a:extLst>
              <a:ext uri="{FF2B5EF4-FFF2-40B4-BE49-F238E27FC236}">
                <a16:creationId xmlns:a16="http://schemas.microsoft.com/office/drawing/2014/main" id="{E71C2614-4683-1DA7-62DD-763FE2E7869E}"/>
              </a:ext>
            </a:extLst>
          </p:cNvPr>
          <p:cNvGrpSpPr/>
          <p:nvPr/>
        </p:nvGrpSpPr>
        <p:grpSpPr>
          <a:xfrm>
            <a:off x="669297" y="372775"/>
            <a:ext cx="3066554" cy="6491159"/>
            <a:chOff x="408373" y="584167"/>
            <a:chExt cx="3066554" cy="6491159"/>
          </a:xfrm>
        </p:grpSpPr>
        <p:pic>
          <p:nvPicPr>
            <p:cNvPr id="22" name="Picture 21">
              <a:extLst>
                <a:ext uri="{FF2B5EF4-FFF2-40B4-BE49-F238E27FC236}">
                  <a16:creationId xmlns:a16="http://schemas.microsoft.com/office/drawing/2014/main" id="{8431B4C6-EEB8-8CDC-C04F-15B92C1C1228}"/>
                </a:ext>
              </a:extLst>
            </p:cNvPr>
            <p:cNvPicPr>
              <a:picLocks noChangeAspect="1"/>
            </p:cNvPicPr>
            <p:nvPr/>
          </p:nvPicPr>
          <p:blipFill>
            <a:blip r:embed="rId3" cstate="print">
              <a:alphaModFix/>
              <a:extLst>
                <a:ext uri="{28A0092B-C50C-407E-A947-70E740481C1C}">
                  <a14:useLocalDpi xmlns:a14="http://schemas.microsoft.com/office/drawing/2010/main" val="0"/>
                </a:ext>
              </a:extLst>
            </a:blip>
            <a:srcRect l="29362" t="8098" r="30059" b="8354"/>
            <a:stretch/>
          </p:blipFill>
          <p:spPr bwMode="auto">
            <a:xfrm rot="10800000" flipH="1">
              <a:off x="408374" y="1456316"/>
              <a:ext cx="2729121" cy="5619010"/>
            </a:xfrm>
            <a:prstGeom prst="rect">
              <a:avLst/>
            </a:prstGeom>
            <a:noFill/>
            <a:ln>
              <a:noFill/>
            </a:ln>
          </p:spPr>
        </p:pic>
        <p:pic>
          <p:nvPicPr>
            <p:cNvPr id="23" name="Picture 22">
              <a:extLst>
                <a:ext uri="{FF2B5EF4-FFF2-40B4-BE49-F238E27FC236}">
                  <a16:creationId xmlns:a16="http://schemas.microsoft.com/office/drawing/2014/main" id="{309CADFD-27E0-4625-C8AA-27FD56103677}"/>
                </a:ext>
              </a:extLst>
            </p:cNvPr>
            <p:cNvPicPr>
              <a:picLocks noChangeAspect="1"/>
            </p:cNvPicPr>
            <p:nvPr/>
          </p:nvPicPr>
          <p:blipFill>
            <a:blip r:embed="rId6">
              <a:alphaModFix/>
            </a:blip>
            <a:stretch>
              <a:fillRect/>
            </a:stretch>
          </p:blipFill>
          <p:spPr>
            <a:xfrm>
              <a:off x="408373" y="584167"/>
              <a:ext cx="3066554" cy="493819"/>
            </a:xfrm>
            <a:prstGeom prst="rect">
              <a:avLst/>
            </a:prstGeom>
          </p:spPr>
        </p:pic>
      </p:grpSp>
      <p:sp>
        <p:nvSpPr>
          <p:cNvPr id="7" name="TextBox 6">
            <a:extLst>
              <a:ext uri="{FF2B5EF4-FFF2-40B4-BE49-F238E27FC236}">
                <a16:creationId xmlns:a16="http://schemas.microsoft.com/office/drawing/2014/main" id="{00FD535F-A372-F33A-58DE-F29CF48A9B91}"/>
              </a:ext>
            </a:extLst>
          </p:cNvPr>
          <p:cNvSpPr txBox="1"/>
          <p:nvPr/>
        </p:nvSpPr>
        <p:spPr>
          <a:xfrm>
            <a:off x="4419618" y="1323601"/>
            <a:ext cx="2383101" cy="369332"/>
          </a:xfrm>
          <a:prstGeom prst="rect">
            <a:avLst/>
          </a:prstGeom>
          <a:noFill/>
        </p:spPr>
        <p:txBody>
          <a:bodyPr wrap="square" rtlCol="0">
            <a:spAutoFit/>
          </a:bodyPr>
          <a:lstStyle/>
          <a:p>
            <a:pPr algn="ctr"/>
            <a:r>
              <a:rPr lang="en-US"/>
              <a:t>Pre-DLIT</a:t>
            </a:r>
          </a:p>
        </p:txBody>
      </p:sp>
    </p:spTree>
    <p:extLst>
      <p:ext uri="{BB962C8B-B14F-4D97-AF65-F5344CB8AC3E}">
        <p14:creationId xmlns:p14="http://schemas.microsoft.com/office/powerpoint/2010/main" val="373624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2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3</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Quantifying Primary Arc-induced Degradation of Perovskite Solar Cells</vt:lpstr>
      <vt:lpstr>Intro to Spacecraft Charging</vt:lpstr>
      <vt:lpstr>Experimental Setup</vt:lpstr>
      <vt:lpstr>A cycle of damage:</vt:lpstr>
      <vt:lpstr>Physical Degradation</vt:lpstr>
      <vt:lpstr>Performance Degradation</vt:lpstr>
      <vt:lpstr>Dark Lock-in Thermography (DLIT)</vt:lpstr>
      <vt:lpstr>PowerPoint Presentation</vt:lpstr>
      <vt:lpstr>PowerPoint Presentation</vt:lpstr>
      <vt:lpstr>S_5305008: 60 arcs</vt:lpstr>
      <vt:lpstr>Profilometry – Visual</vt:lpstr>
      <vt:lpstr>Profilometry – Quantitative</vt:lpstr>
      <vt:lpstr>EDS on Arced Sample (60 arcs)</vt:lpstr>
      <vt:lpstr>EDS on Arced Sample (40 arcs)</vt:lpstr>
      <vt:lpstr>Spectrophotometry &amp; Tauc Plots</vt:lpstr>
      <vt:lpstr>Conclusion + Forward Work</vt:lpstr>
      <vt:lpstr>Thank you!</vt:lpstr>
      <vt:lpstr>Backup</vt:lpstr>
      <vt:lpstr>PowerPoint Presentation</vt:lpstr>
      <vt:lpstr>Witness and Controls Visual</vt:lpstr>
      <vt:lpstr>EDS on Witness Samples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Bush, Meghan (GRC-LEX0)</dc:creator>
  <cp:revision>4</cp:revision>
  <dcterms:created xsi:type="dcterms:W3CDTF">2026-05-06T23:23:13Z</dcterms:created>
  <dcterms:modified xsi:type="dcterms:W3CDTF">2026-05-28T00:49:12Z</dcterms:modified>
</cp:coreProperties>
</file>