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50E"/>
    <a:srgbClr val="FFDF22"/>
    <a:srgbClr val="0B2340"/>
    <a:srgbClr val="1F2A37"/>
    <a:srgbClr val="00A3E0"/>
    <a:srgbClr val="F2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36C17-8755-400D-85AC-879ACEB98E75}" v="21" dt="2026-06-25T17:37:14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6247" autoAdjust="0"/>
  </p:normalViewPr>
  <p:slideViewPr>
    <p:cSldViewPr snapToGrid="0">
      <p:cViewPr varScale="1">
        <p:scale>
          <a:sx n="92" d="100"/>
          <a:sy n="92" d="100"/>
        </p:scale>
        <p:origin x="3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2E465-341C-A02E-C104-7866C9C33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147FB-D22C-A8F1-8410-14687C64A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A3232-0F57-50B4-5332-DCAF1707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89803-6E9B-7584-955E-70BAA6DBA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959FD-35CD-E936-640F-82F3F57B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4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84A97-ACD7-9844-B3CC-275011CD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FF4AE-731E-5C81-EA4F-312941419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5F143-008E-E84F-685D-0E620BD8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67DEA-6EF7-02F6-4FC6-6C9E692D3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7A885-8159-EFDD-E045-4C499DB68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0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E7466-B50C-A5ED-4ADB-09AB10A63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4EB80-A356-85B0-2939-BE2418724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AA1AA-20A8-A28B-D28F-68653DA7C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078E3-A337-5374-54B4-4003D4DB3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C2FCC-8612-919C-4E0B-C88909CA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02546-3311-6C48-3FDB-BA783A8F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4D6C2-843F-4E49-8407-5065775DB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AB562-2BDF-FAD5-0D8A-44B6ECFD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05FC6-F0BD-5600-40E7-5970EFC3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DACFE-EF08-6903-3187-24208783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9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C92CD-80BF-D3DE-C4E9-4058B78F0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070AC-6CEA-272B-4C7C-E70844B6C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6D2FB-18E7-0041-2D96-13FB836E3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D2B6C-5D7E-4A55-59EF-10F9A955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ED467-92D4-E70A-01DA-2A1938E3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4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82FF5-E79F-4DAA-5FC0-5414B304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AAD18-3D8C-6A31-D41C-B5825D17E6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2BE44-478E-AE45-C926-C631E3CD4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048E5-B85A-0E24-4833-E24EEE8CF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B5D7F-E577-48F0-3E55-FFFAD94F5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EBCD-8B7F-CE61-345C-F0DFEF4E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5E46-26C4-466F-5B10-94218734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6A369-D106-67F8-B257-59C4D04CB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62C0A-5FAB-BA2B-A752-C5605B0BC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65F10-054D-462C-4FA9-D6DE027CD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3533F0-7F38-F6BE-9CA1-86A4BD18D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162F00-B6D9-7D8C-E8A6-2107741B4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5A1D83-D4F1-E08D-6243-EAD09474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C6CB1A-C9B6-3D5D-05E9-4B1F832A5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5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67763-3F42-9061-B922-F223508F4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0E9F53-6B90-985F-C718-8B8C3444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A3048-0AEF-C970-879C-47408DCF6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19F7F-8C0B-0CA1-DABE-5DDC04824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6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B260D-4F7E-C91E-5F28-4FA630E67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6E60FB-2CED-9833-89F6-4E7E90329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93F1B-4761-184F-B94D-6F72B522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5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3FD2-3CF3-E385-4E75-5BA0F8D2F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953E1-CF31-94EE-46F8-374A6A482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E8560-6D4C-BD11-25D7-C365048D3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E0E35A-9D8D-4ACD-90F0-21C522680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188E2-7EFA-F920-967C-6F4617935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DF25C-24CC-843B-CFFC-D7981900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EE035-74E3-505C-2EF2-84F3F6CB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1D94C3-BF7C-ABAF-D4E6-8669127165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73EBE-4485-EE38-2EFA-F12F3B12E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8DC2B-E0C9-3192-80DD-9FF73100D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E8960-D4A3-F3DD-D111-8BC56A89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045C6-209C-43DE-D840-28CB9C36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2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3738C-5608-F3B6-0CA4-184909918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C95B7-C54B-36E3-37B8-C3AF211FC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FBB2D-A905-7622-917A-69F032B4DA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01FEAB-868B-40E7-BBD3-215662CB4A5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A5D45-4CE5-E562-E750-CA7FFC245E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0B1AE-D9AD-6B20-B0D4-F3B8B08DF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423A6D-0529-4B8D-A80E-87104E893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08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24BB7-7D0D-FBB3-B63F-E9F0A58A5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EC27785-061E-5C9E-3D23-DB836DEB5F36}"/>
              </a:ext>
            </a:extLst>
          </p:cNvPr>
          <p:cNvSpPr>
            <a:spLocks/>
          </p:cNvSpPr>
          <p:nvPr/>
        </p:nvSpPr>
        <p:spPr>
          <a:xfrm>
            <a:off x="161257" y="1134384"/>
            <a:ext cx="2999830" cy="3560987"/>
          </a:xfrm>
          <a:prstGeom prst="roundRect">
            <a:avLst>
              <a:gd name="adj" fmla="val 4088"/>
            </a:avLst>
          </a:prstGeom>
          <a:solidFill>
            <a:srgbClr val="0B2340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__________ </a:t>
            </a:r>
            <a:r>
              <a:rPr lang="en-US" sz="16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Need</a:t>
            </a:r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F2F6F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NASA‑STD‑6030 and 6033 assume stable terrestrial environments—not valid off‑world</a:t>
            </a:r>
          </a:p>
          <a:p>
            <a:pPr lvl="1" indent="-223838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 resources for qualification: time, infrastructure, technician support, etc.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Future missions will require point‑of‑need manufacturing to increase autonomy</a:t>
            </a:r>
          </a:p>
          <a:p>
            <a:pPr lvl="1" indent="-223838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In-space manufacturing becomes a mission subsystem, not a convenience</a:t>
            </a:r>
          </a:p>
        </p:txBody>
      </p:sp>
      <p:sp>
        <p:nvSpPr>
          <p:cNvPr id="5" name="TextBox 4" descr="Climber silhouette against starry sky">
            <a:extLst>
              <a:ext uri="{FF2B5EF4-FFF2-40B4-BE49-F238E27FC236}">
                <a16:creationId xmlns:a16="http://schemas.microsoft.com/office/drawing/2014/main" id="{80841BF5-4B66-8DB2-6E98-D7D7DB5D303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1566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" t="-57489" r="-1205" b="-420243"/>
            </a:stretch>
          </a:blip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Off‑World Additive Manufacturing – Augmenting NASA‑STD‑6030</a:t>
            </a:r>
            <a:endParaRPr lang="en-US" sz="1200" b="1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Maria Chytka</a:t>
            </a:r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, Tim Poe</a:t>
            </a:r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, Diana Andreev</a:t>
            </a:r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, Jibrail Muhammad</a:t>
            </a:r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, Brady Kimbrel</a:t>
            </a:r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endParaRPr lang="en-US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NASA Marshall Space Flight Center (MSFC), Huntsville, AL 35812</a:t>
            </a:r>
          </a:p>
          <a:p>
            <a:pPr algn="ctr"/>
            <a:r>
              <a:rPr lang="en-US" sz="1200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Amentum, Huntsville, AL 35806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99D3431-FF81-DD66-DF5D-F7A3EC2D8119}"/>
              </a:ext>
            </a:extLst>
          </p:cNvPr>
          <p:cNvSpPr>
            <a:spLocks/>
          </p:cNvSpPr>
          <p:nvPr/>
        </p:nvSpPr>
        <p:spPr>
          <a:xfrm>
            <a:off x="7198823" y="1134384"/>
            <a:ext cx="4831922" cy="3560987"/>
          </a:xfrm>
          <a:prstGeom prst="roundRect">
            <a:avLst>
              <a:gd name="adj" fmla="val 3604"/>
            </a:avLst>
          </a:prstGeom>
          <a:solidFill>
            <a:srgbClr val="0B2340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______________ </a:t>
            </a:r>
            <a:r>
              <a:rPr lang="en-US" sz="16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Path Forward</a:t>
            </a:r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______________</a:t>
            </a:r>
          </a:p>
          <a:p>
            <a:endParaRPr lang="en-US" sz="1000" dirty="0">
              <a:solidFill>
                <a:srgbClr val="F2F6F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Understand qualification will be tailored to the mission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Select machines and processes for safety, ease-of-use, and resource needs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Design parts with conservative safety margin, as mass and volume allow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Build confidence by strategically increasing hardware classes as material process matures: C → B → A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wire-based feedstock. Start with polymers, then move to metals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 in-situ monitoring capabilities to increase autonomy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 digital twin capabilities to aid in inspection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Consider recycling and in-situ resource utilization where feasible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A6F6A8B-55F5-6C56-4822-BDCA275A9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469728" cy="44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indoor, cup, wall, coffee&#10;&#10;AI-generated content may be incorrect.">
            <a:extLst>
              <a:ext uri="{FF2B5EF4-FFF2-40B4-BE49-F238E27FC236}">
                <a16:creationId xmlns:a16="http://schemas.microsoft.com/office/drawing/2014/main" id="{99C44C35-0875-8E72-9767-AD17EA153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5300" r="47261" b="9112"/>
          <a:stretch>
            <a:fillRect/>
          </a:stretch>
        </p:blipFill>
        <p:spPr>
          <a:xfrm>
            <a:off x="7198823" y="4814092"/>
            <a:ext cx="1712096" cy="145532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A picture containing engine&#10;&#10;AI-generated content may be incorrect.">
            <a:extLst>
              <a:ext uri="{FF2B5EF4-FFF2-40B4-BE49-F238E27FC236}">
                <a16:creationId xmlns:a16="http://schemas.microsoft.com/office/drawing/2014/main" id="{6CAF987C-8425-04D0-8486-779CFDCA01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7" t="43351" r="13767" b="19946"/>
          <a:stretch>
            <a:fillRect/>
          </a:stretch>
        </p:blipFill>
        <p:spPr>
          <a:xfrm>
            <a:off x="9780260" y="4814092"/>
            <a:ext cx="2250484" cy="145532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2C0F900A-F593-BB6F-97A3-7736D261DBE2}"/>
              </a:ext>
            </a:extLst>
          </p:cNvPr>
          <p:cNvSpPr/>
          <p:nvPr/>
        </p:nvSpPr>
        <p:spPr>
          <a:xfrm>
            <a:off x="9036307" y="5343281"/>
            <a:ext cx="618564" cy="484094"/>
          </a:xfrm>
          <a:prstGeom prst="rightArrow">
            <a:avLst/>
          </a:prstGeom>
          <a:solidFill>
            <a:srgbClr val="FFDF22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C32C83-0C52-9954-50C8-0AA2BD012EF2}"/>
              </a:ext>
            </a:extLst>
          </p:cNvPr>
          <p:cNvSpPr txBox="1"/>
          <p:nvPr/>
        </p:nvSpPr>
        <p:spPr>
          <a:xfrm>
            <a:off x="7198824" y="6286739"/>
            <a:ext cx="4831920" cy="298609"/>
          </a:xfrm>
          <a:prstGeom prst="roundRect">
            <a:avLst>
              <a:gd name="adj" fmla="val 30653"/>
            </a:avLst>
          </a:prstGeom>
          <a:solidFill>
            <a:srgbClr val="0B2340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Helvetica" panose="020B0604020202020204"/>
                <a:cs typeface="Helvetica" panose="020B0604020202020204"/>
              </a:rPr>
              <a:t>Polymer Printed Covers for 4-Bed Carbon Dioxide Scrubber for ECLSS System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B540AED-EE85-C381-2D83-F21599E7F454}"/>
              </a:ext>
            </a:extLst>
          </p:cNvPr>
          <p:cNvSpPr txBox="1">
            <a:spLocks/>
          </p:cNvSpPr>
          <p:nvPr/>
        </p:nvSpPr>
        <p:spPr>
          <a:xfrm>
            <a:off x="5925671" y="6602675"/>
            <a:ext cx="6266330" cy="24626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" b="1" dirty="0">
                <a:solidFill>
                  <a:schemeClr val="bg1"/>
                </a:solidFill>
                <a:latin typeface="Helvetica" panose="020B0604020202020204"/>
                <a:cs typeface="Helvetica" panose="020B0604020202020204"/>
              </a:rPr>
              <a:t>Artificial Intelligence (AI) Usage Disclosure</a:t>
            </a:r>
            <a:br>
              <a:rPr lang="en-US" sz="600" dirty="0">
                <a:solidFill>
                  <a:schemeClr val="bg1"/>
                </a:solidFill>
                <a:latin typeface="Helvetica" panose="020B0604020202020204"/>
                <a:cs typeface="Helvetica" panose="020B0604020202020204"/>
              </a:rPr>
            </a:br>
            <a:r>
              <a:rPr lang="en-US" sz="600" dirty="0">
                <a:solidFill>
                  <a:schemeClr val="bg1"/>
                </a:solidFill>
                <a:latin typeface="Helvetica" panose="020B0604020202020204"/>
                <a:cs typeface="Helvetica" panose="020B0604020202020204"/>
              </a:rPr>
              <a:t>This document was created with assistance from Microsoft Copilot with brainstorming ways to summarize the content. The content has been reviewed and edited by Maria Chytka.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C3568-7420-A1BC-8EC3-9948D139DBB3}"/>
              </a:ext>
            </a:extLst>
          </p:cNvPr>
          <p:cNvSpPr txBox="1"/>
          <p:nvPr/>
        </p:nvSpPr>
        <p:spPr>
          <a:xfrm>
            <a:off x="2241" y="6663622"/>
            <a:ext cx="59234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This is a work of the U.S. Government and is not subject to copyright protection in the United States. Foreign copyrights may apply.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ED6904F-F774-4E50-1257-412869499AEF}"/>
              </a:ext>
            </a:extLst>
          </p:cNvPr>
          <p:cNvSpPr>
            <a:spLocks/>
          </p:cNvSpPr>
          <p:nvPr/>
        </p:nvSpPr>
        <p:spPr>
          <a:xfrm>
            <a:off x="143273" y="4814092"/>
            <a:ext cx="6764603" cy="1745062"/>
          </a:xfrm>
          <a:prstGeom prst="roundRect">
            <a:avLst>
              <a:gd name="adj" fmla="val 8697"/>
            </a:avLst>
          </a:prstGeom>
          <a:solidFill>
            <a:srgbClr val="0B2340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_ _____ _________ ____ ______</a:t>
            </a:r>
            <a:r>
              <a:rPr lang="en-US" sz="16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Future</a:t>
            </a:r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_ _____ ________ _ _____ ____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F2F6F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In‑situ process monitoring with active control loops and error handling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Simplified crew operations + remote operator support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Machine health self-monitoring instead of time-bound maintenance cycles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Physics modeling tools using sensor data to reliably predict material state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Automated build summary reports to supplement missing inspection capabilities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4E304AB-6385-C44B-7704-6FD0FF0211A1}"/>
              </a:ext>
            </a:extLst>
          </p:cNvPr>
          <p:cNvSpPr>
            <a:spLocks/>
          </p:cNvSpPr>
          <p:nvPr/>
        </p:nvSpPr>
        <p:spPr>
          <a:xfrm>
            <a:off x="3462472" y="1134383"/>
            <a:ext cx="3445404" cy="3560987"/>
          </a:xfrm>
          <a:prstGeom prst="roundRect">
            <a:avLst>
              <a:gd name="adj" fmla="val 3846"/>
            </a:avLst>
          </a:prstGeom>
          <a:solidFill>
            <a:srgbClr val="0B2340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__________ </a:t>
            </a:r>
            <a:r>
              <a:rPr lang="en-US" sz="16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Challenges</a:t>
            </a:r>
            <a:r>
              <a:rPr lang="en-US" sz="1400" b="1" u="sng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__________</a:t>
            </a:r>
          </a:p>
          <a:p>
            <a:endParaRPr lang="en-US" sz="1000" dirty="0">
              <a:solidFill>
                <a:srgbClr val="F2F6F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New environments: </a:t>
            </a: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microgravity, radiation, self-contained environmental control, limited operator availability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Post‑processing TRLs: </a:t>
            </a: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heat‑treat, subtractive machining, electrical discharge machining not yet space‑ready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Verification gaps: </a:t>
            </a: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limited coupons, limited metallography, no non-destructive evaluation, no destructive testing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Limited failure investigation: </a:t>
            </a:r>
            <a:r>
              <a:rPr lang="en-US" sz="1400" dirty="0">
                <a:solidFill>
                  <a:srgbClr val="F2F6F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limited equipment and crew training in the subject matter</a:t>
            </a:r>
          </a:p>
        </p:txBody>
      </p:sp>
    </p:spTree>
    <p:extLst>
      <p:ext uri="{BB962C8B-B14F-4D97-AF65-F5344CB8AC3E}">
        <p14:creationId xmlns:p14="http://schemas.microsoft.com/office/powerpoint/2010/main" val="374411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3db072-02d6-4a5f-9850-48c36e7f6bd2" xsi:nil="true"/>
    <Summary xmlns="b083e8e5-1d31-4e8c-a22a-3f5fe6f59997" xsi:nil="true"/>
    <lcf76f155ced4ddcb4097134ff3c332f xmlns="b083e8e5-1d31-4e8c-a22a-3f5fe6f5999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AFABC2CDF167429A8C36EC506D4072" ma:contentTypeVersion="11" ma:contentTypeDescription="Create a new document." ma:contentTypeScope="" ma:versionID="ab989292516d4a80c0a75f1dd392fcba">
  <xsd:schema xmlns:xsd="http://www.w3.org/2001/XMLSchema" xmlns:xs="http://www.w3.org/2001/XMLSchema" xmlns:p="http://schemas.microsoft.com/office/2006/metadata/properties" xmlns:ns2="b083e8e5-1d31-4e8c-a22a-3f5fe6f59997" xmlns:ns3="e23db072-02d6-4a5f-9850-48c36e7f6bd2" targetNamespace="http://schemas.microsoft.com/office/2006/metadata/properties" ma:root="true" ma:fieldsID="b48711a23c9dd021b428ea05ea1ae194" ns2:_="" ns3:_="">
    <xsd:import namespace="b083e8e5-1d31-4e8c-a22a-3f5fe6f59997"/>
    <xsd:import namespace="e23db072-02d6-4a5f-9850-48c36e7f6b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Summary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3e8e5-1d31-4e8c-a22a-3f5fe6f599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ummary" ma:index="11" nillable="true" ma:displayName="Summary" ma:format="Dropdown" ma:internalName="Summary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db072-02d6-4a5f-9850-48c36e7f6bd2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8e09210e-5df9-4b68-9683-b440daa7c368}" ma:internalName="TaxCatchAll" ma:showField="CatchAllData" ma:web="e23db072-02d6-4a5f-9850-48c36e7f6b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C579B1-0526-440F-8C6D-C832B3CCFB7F}">
  <ds:schemaRefs>
    <ds:schemaRef ds:uri="http://schemas.microsoft.com/office/2006/documentManagement/types"/>
    <ds:schemaRef ds:uri="http://schemas.openxmlformats.org/package/2006/metadata/core-properties"/>
    <ds:schemaRef ds:uri="e23db072-02d6-4a5f-9850-48c36e7f6bd2"/>
    <ds:schemaRef ds:uri="http://schemas.microsoft.com/office/infopath/2007/PartnerControls"/>
    <ds:schemaRef ds:uri="http://purl.org/dc/elements/1.1/"/>
    <ds:schemaRef ds:uri="b083e8e5-1d31-4e8c-a22a-3f5fe6f59997"/>
    <ds:schemaRef ds:uri="http://purl.org/dc/dcmitype/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48B2F8A-F79D-4F9C-B4AC-6C8A004F60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83e8e5-1d31-4e8c-a22a-3f5fe6f59997"/>
    <ds:schemaRef ds:uri="e23db072-02d6-4a5f-9850-48c36e7f6b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3117E0-0D32-4DEC-90F8-306E6251BC8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4822</TotalTime>
  <Words>390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Courier New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Chytka, Maria A. (MSFC-ES22)</dc:creator>
  <cp:lastModifiedBy>Chytka, Maria A. (MSFC-ES22)</cp:lastModifiedBy>
  <cp:revision>13</cp:revision>
  <dcterms:created xsi:type="dcterms:W3CDTF">2026-05-22T17:50:18Z</dcterms:created>
  <dcterms:modified xsi:type="dcterms:W3CDTF">2026-06-25T17:40:00Z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0x01010057AFABC2CDF167429A8C36EC506D4072</vt:lpwstr>
  </property>
  <property fmtid="{D5CDD505-2E9C-101B-9397-08002B2CF9AE}" pid="3" name="MediaServiceImageTags">
    <vt:lpwstr/>
  </property>
</Properties>
</file>