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56" r:id="rId2"/>
    <p:sldId id="298" r:id="rId3"/>
    <p:sldId id="287" r:id="rId4"/>
    <p:sldId id="291" r:id="rId5"/>
    <p:sldId id="293" r:id="rId6"/>
    <p:sldId id="294" r:id="rId7"/>
    <p:sldId id="299" r:id="rId8"/>
    <p:sldId id="295" r:id="rId9"/>
    <p:sldId id="300" r:id="rId10"/>
    <p:sldId id="309" r:id="rId11"/>
    <p:sldId id="302" r:id="rId12"/>
    <p:sldId id="30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D91"/>
    <a:srgbClr val="FC3D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99" autoAdjust="0"/>
    <p:restoredTop sz="87749" autoAdjust="0"/>
  </p:normalViewPr>
  <p:slideViewPr>
    <p:cSldViewPr snapToGrid="0">
      <p:cViewPr varScale="1">
        <p:scale>
          <a:sx n="139" d="100"/>
          <a:sy n="139" d="100"/>
        </p:scale>
        <p:origin x="140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EB96B-0F10-47B3-9B97-6495B7C3152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26AD1-A11E-4213-8812-D318453B8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85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6AD1-A11E-4213-8812-D318453B85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36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6AD1-A11E-4213-8812-D318453B85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95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Hall-</a:t>
            </a:r>
            <a:r>
              <a:rPr lang="en-US" dirty="0" err="1"/>
              <a:t>petch</a:t>
            </a:r>
            <a:r>
              <a:rPr lang="en-US" dirty="0"/>
              <a:t> and </a:t>
            </a:r>
            <a:r>
              <a:rPr lang="en-US" dirty="0" err="1"/>
              <a:t>Orowan</a:t>
            </a:r>
            <a:r>
              <a:rPr lang="en-US" dirty="0"/>
              <a:t> mechanism. They do not dissolve back into the matrix at high temperatures </a:t>
            </a:r>
          </a:p>
          <a:p>
            <a:r>
              <a:rPr lang="en-US" dirty="0" err="1"/>
              <a:t>Hotwall</a:t>
            </a:r>
            <a:r>
              <a:rPr lang="en-US" dirty="0"/>
              <a:t> 400-700C coolant -200C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6AD1-A11E-4213-8812-D318453B85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10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6AD1-A11E-4213-8812-D318453B85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26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Surface features could act as stress concentrators and decrease the fatigue life.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6AD1-A11E-4213-8812-D318453B85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00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Kalling’s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is: 4g CuCl</a:t>
            </a:r>
            <a:r>
              <a:rPr lang="en-US" sz="1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80mL of HCl, 100mL of ethyl alcohol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6AD1-A11E-4213-8812-D318453B85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64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maximum multiples of uniform distribution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6AD1-A11E-4213-8812-D318453B85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6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4512" y="1037431"/>
            <a:ext cx="6640287" cy="2387600"/>
          </a:xfrm>
        </p:spPr>
        <p:txBody>
          <a:bodyPr anchor="b">
            <a:normAutofit/>
          </a:bodyPr>
          <a:lstStyle>
            <a:lvl1pPr algn="ctr"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4513" y="3532868"/>
            <a:ext cx="6640287" cy="648380"/>
          </a:xfrm>
        </p:spPr>
        <p:txBody>
          <a:bodyPr>
            <a:normAutofit/>
          </a:bodyPr>
          <a:lstStyle>
            <a:lvl1pPr marL="0" indent="0" algn="ctr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50475" y="6291035"/>
            <a:ext cx="1971397" cy="365125"/>
          </a:xfrm>
        </p:spPr>
        <p:txBody>
          <a:bodyPr/>
          <a:lstStyle/>
          <a:p>
            <a:fld id="{2C9169E4-CCFA-4F66-BEF8-ACDA93EBA8BB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52155" y="6291035"/>
            <a:ext cx="327551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57949" y="6291036"/>
            <a:ext cx="1516387" cy="365125"/>
          </a:xfrm>
        </p:spPr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673" y="417376"/>
            <a:ext cx="106598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673" y="1841862"/>
            <a:ext cx="10659841" cy="4387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539" y="6356349"/>
            <a:ext cx="1822807" cy="365125"/>
          </a:xfrm>
        </p:spPr>
        <p:txBody>
          <a:bodyPr/>
          <a:lstStyle/>
          <a:p>
            <a:fld id="{FB5FCC62-BF82-4C4A-A034-9704ABD99B66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4629" y="6356349"/>
            <a:ext cx="327551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81252" y="6356349"/>
            <a:ext cx="1066263" cy="365125"/>
          </a:xfrm>
        </p:spPr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093" y="1683613"/>
            <a:ext cx="8251553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93" y="4563338"/>
            <a:ext cx="825155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243" y="6356349"/>
            <a:ext cx="2183674" cy="365125"/>
          </a:xfrm>
        </p:spPr>
        <p:txBody>
          <a:bodyPr/>
          <a:lstStyle/>
          <a:p>
            <a:fld id="{28C998F9-9FA3-4CDC-9790-E28020AF42E6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3199" y="6356349"/>
            <a:ext cx="327551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8993" y="6356350"/>
            <a:ext cx="1474653" cy="365125"/>
          </a:xfrm>
        </p:spPr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2093" y="1873975"/>
            <a:ext cx="50460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873975"/>
            <a:ext cx="517071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06E44-319A-4857-8B9E-93EBFA091C9B}" type="datetime1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BE5F-661F-4F5B-A5AF-AD04E7DAF15B}" type="datetime1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6D3F8-E572-4A4D-A4ED-617688C18580}" type="datetime1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465138"/>
            <a:ext cx="3099980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594" y="465138"/>
            <a:ext cx="5371011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3" y="2065338"/>
            <a:ext cx="309998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507F-ACBA-494B-910C-F51A6F6AEBF5}" type="datetime1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4" y="483326"/>
            <a:ext cx="2677886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8899" y="483326"/>
            <a:ext cx="5809707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4" y="2083526"/>
            <a:ext cx="267788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0D511-28B4-4686-8B95-80AB4ACB4A00}" type="datetime1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://www.prezentr.com/?utm_source=templates&amp;utm_medium=presentation&amp;utm_campaign=free_downloads_2020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093" y="417376"/>
            <a:ext cx="103474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93" y="1841862"/>
            <a:ext cx="10347421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4369" y="6356349"/>
            <a:ext cx="19713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fld id="{9E2C4E5C-D618-4E34-AF39-3FEE519DDBCB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76049" y="6356349"/>
            <a:ext cx="3275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4656" y="6356350"/>
            <a:ext cx="12518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  <a:hlinkClick r:id="rId12"/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A3D9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B2EAE8-A1ED-76D1-5F2F-F43368A4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1</a:t>
            </a:fld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8ABDE58-B5A1-DEDC-54BE-48EE9F31A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728" y="3544896"/>
            <a:ext cx="6640287" cy="1515241"/>
          </a:xfrm>
        </p:spPr>
        <p:txBody>
          <a:bodyPr>
            <a:noAutofit/>
          </a:bodyPr>
          <a:lstStyle/>
          <a:p>
            <a:r>
              <a:rPr lang="en-US" sz="2000" dirty="0"/>
              <a:t>Sydney Calhoun</a:t>
            </a:r>
          </a:p>
          <a:p>
            <a:r>
              <a:rPr lang="en-US" sz="2000" dirty="0"/>
              <a:t>Marshall Space Flight Center</a:t>
            </a:r>
          </a:p>
          <a:p>
            <a:endParaRPr lang="en-US" sz="2000" dirty="0"/>
          </a:p>
          <a:p>
            <a:r>
              <a:rPr lang="en-US" sz="2000" dirty="0"/>
              <a:t>Mentor: Dr. Gabriel </a:t>
            </a:r>
            <a:r>
              <a:rPr lang="en-US" sz="2000" dirty="0" err="1"/>
              <a:t>Demeneghi</a:t>
            </a:r>
            <a:r>
              <a:rPr lang="en-US" sz="2000" dirty="0"/>
              <a:t> </a:t>
            </a:r>
          </a:p>
          <a:p>
            <a:r>
              <a:rPr lang="en-US" sz="2000" dirty="0"/>
              <a:t>Marshall Space Flight Center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12A0D36-9F8F-323B-DDC1-8A672D333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904" y="0"/>
            <a:ext cx="10098191" cy="1090609"/>
          </a:xfrm>
        </p:spPr>
        <p:txBody>
          <a:bodyPr/>
          <a:lstStyle/>
          <a:p>
            <a:r>
              <a:rPr lang="en-US" dirty="0"/>
              <a:t>STAR</a:t>
            </a:r>
            <a:r>
              <a:rPr lang="en-US" b="0" dirty="0"/>
              <a:t>☆</a:t>
            </a:r>
            <a:r>
              <a:rPr lang="en-US" dirty="0"/>
              <a:t>FIRE Workshop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9D2907-8047-9D3C-FF89-05E0DDE72850}"/>
              </a:ext>
            </a:extLst>
          </p:cNvPr>
          <p:cNvSpPr txBox="1"/>
          <p:nvPr/>
        </p:nvSpPr>
        <p:spPr>
          <a:xfrm>
            <a:off x="4335136" y="2327491"/>
            <a:ext cx="7591473" cy="860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kern="1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­­­Characterization and Mechanical Testing of GRCop-42 Fabricated Using Green Laser-Powder Bed Fusion</a:t>
            </a:r>
          </a:p>
        </p:txBody>
      </p:sp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-281822" y="0"/>
            <a:ext cx="6377822" cy="7270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200" b="1" kern="1200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Results: Mechanical Testing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6B8D28-C51E-9F02-46DF-662AA22F3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07" y="969661"/>
            <a:ext cx="11800786" cy="4528314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3C8924-B2AA-7147-2998-124F501563A6}"/>
              </a:ext>
            </a:extLst>
          </p:cNvPr>
          <p:cNvSpPr txBox="1"/>
          <p:nvPr/>
        </p:nvSpPr>
        <p:spPr>
          <a:xfrm>
            <a:off x="898967" y="5232683"/>
            <a:ext cx="10556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+mj-lt"/>
              </a:rPr>
              <a:t>The mechanical properties of LPBF GRCop-42 are very comparable to those of traditional LPBF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>
                <a:latin typeface="+mj-lt"/>
              </a:rPr>
              <a:t>Although, GLPBF appears to produce more ductile samples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36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227206"/>
            <a:ext cx="7389658" cy="460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Results: Mechanical Testing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FB792B-A688-2022-808F-C72C4E2C2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29" r="5865"/>
          <a:stretch/>
        </p:blipFill>
        <p:spPr>
          <a:xfrm>
            <a:off x="1911" y="1076445"/>
            <a:ext cx="12190089" cy="517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1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227205"/>
            <a:ext cx="4052709" cy="487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sz="55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9C5C9-CE11-D08B-3D46-4261793735F2}"/>
              </a:ext>
            </a:extLst>
          </p:cNvPr>
          <p:cNvSpPr txBox="1"/>
          <p:nvPr/>
        </p:nvSpPr>
        <p:spPr>
          <a:xfrm>
            <a:off x="189091" y="502269"/>
            <a:ext cx="9857734" cy="6821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 err="1">
                <a:solidFill>
                  <a:sysClr val="windowText" lastClr="000000"/>
                </a:solidFill>
                <a:latin typeface="+mj-lt"/>
              </a:rPr>
              <a:t>GRCop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is a robust alloy, and its properties were not greatly altered by the green laser process.</a:t>
            </a: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Because of the larger spot size of GLPBF,  (200 µm compared to 40-80 µm) the production time of a part is reduced. </a:t>
            </a: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</a:t>
            </a: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More market research would need to be done to determine the cost effectiveness of a green laser system.   </a:t>
            </a: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When published, this research will be the first to report on the surface roughness, texturing, and non-ambient tensile testing of GLPBF </a:t>
            </a:r>
            <a:r>
              <a:rPr lang="en-US" sz="2400" b="1" dirty="0" err="1">
                <a:solidFill>
                  <a:sysClr val="windowText" lastClr="000000"/>
                </a:solidFill>
                <a:latin typeface="+mj-lt"/>
              </a:rPr>
              <a:t>GRCop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162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A085E8-8B87-0C9B-AC4B-E673754375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2608" y="228600"/>
            <a:ext cx="7389658" cy="46044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About Me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6F0A430-0ECF-06B4-4FE1-AA8FAF790809}"/>
              </a:ext>
            </a:extLst>
          </p:cNvPr>
          <p:cNvSpPr txBox="1">
            <a:spLocks/>
          </p:cNvSpPr>
          <p:nvPr/>
        </p:nvSpPr>
        <p:spPr>
          <a:xfrm>
            <a:off x="292608" y="1060410"/>
            <a:ext cx="5679726" cy="5012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B3D91"/>
              </a:buClr>
              <a:buFont typeface="Wingdings" panose="05000000000000000000" pitchFamily="2" charset="2"/>
              <a:buChar char="§"/>
              <a:defRPr sz="2000" b="1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SzPct val="80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200" dirty="0">
                <a:solidFill>
                  <a:sysClr val="windowText" lastClr="000000"/>
                </a:solidFill>
                <a:latin typeface="+mj-lt"/>
              </a:rPr>
              <a:t>Recent Chemical engineering grad at the University of Alabama in Huntsville (UAH) with a materials concentration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200" dirty="0">
                <a:solidFill>
                  <a:sysClr val="windowText" lastClr="000000"/>
                </a:solidFill>
                <a:latin typeface="+mj-lt"/>
              </a:rPr>
              <a:t>During college, I did materials science-based research at the University of Tennessee Space Institute, UAH, and NASA Marshall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None/>
              <a:tabLst/>
              <a:defRPr/>
            </a:pPr>
            <a:endParaRPr lang="en-US" sz="2200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200" dirty="0">
                <a:solidFill>
                  <a:sysClr val="windowText" lastClr="000000"/>
                </a:solidFill>
                <a:latin typeface="+mj-lt"/>
              </a:rPr>
              <a:t>NASA Marshall is one of the leaders of space nuclear propulsion.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200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indoor, wall&#10;&#10;AI-generated content may be incorrect.">
            <a:extLst>
              <a:ext uri="{FF2B5EF4-FFF2-40B4-BE49-F238E27FC236}">
                <a16:creationId xmlns:a16="http://schemas.microsoft.com/office/drawing/2014/main" id="{F0CB9436-A595-B429-ECAB-19C14FE5D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0" b="10254"/>
          <a:stretch>
            <a:fillRect/>
          </a:stretch>
        </p:blipFill>
        <p:spPr>
          <a:xfrm rot="5400000">
            <a:off x="6112338" y="1366053"/>
            <a:ext cx="4887667" cy="307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227206"/>
            <a:ext cx="7389658" cy="460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GRCop-42: Background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9C5C9-CE11-D08B-3D46-4261793735F2}"/>
              </a:ext>
            </a:extLst>
          </p:cNvPr>
          <p:cNvSpPr txBox="1"/>
          <p:nvPr/>
        </p:nvSpPr>
        <p:spPr>
          <a:xfrm>
            <a:off x="189091" y="444881"/>
            <a:ext cx="6234858" cy="5335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Glenn Research Copper alloy </a:t>
            </a:r>
            <a:r>
              <a:rPr lang="en-US" sz="2000" dirty="0">
                <a:effectLst/>
                <a:latin typeface="+mj-lt"/>
                <a:ea typeface="Aptos" panose="020B0004020202020204" pitchFamily="34" charset="0"/>
              </a:rPr>
              <a:t>(Cu – 4 </a:t>
            </a:r>
            <a:r>
              <a:rPr lang="en-US" sz="2000" dirty="0" err="1">
                <a:effectLst/>
                <a:latin typeface="+mj-lt"/>
                <a:ea typeface="Aptos" panose="020B0004020202020204" pitchFamily="34" charset="0"/>
              </a:rPr>
              <a:t>wt</a:t>
            </a:r>
            <a:r>
              <a:rPr lang="en-US" sz="2000" dirty="0">
                <a:effectLst/>
                <a:latin typeface="+mj-lt"/>
                <a:ea typeface="Aptos" panose="020B0004020202020204" pitchFamily="34" charset="0"/>
              </a:rPr>
              <a:t>% Cr – 2 </a:t>
            </a:r>
            <a:r>
              <a:rPr lang="en-US" sz="2000" dirty="0" err="1">
                <a:effectLst/>
                <a:latin typeface="+mj-lt"/>
                <a:ea typeface="Aptos" panose="020B0004020202020204" pitchFamily="34" charset="0"/>
              </a:rPr>
              <a:t>wt</a:t>
            </a:r>
            <a:r>
              <a:rPr lang="en-US" sz="2000" dirty="0">
                <a:effectLst/>
                <a:latin typeface="+mj-lt"/>
                <a:ea typeface="Aptos" panose="020B0004020202020204" pitchFamily="34" charset="0"/>
              </a:rPr>
              <a:t>% Nb)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latin typeface="+mj-lt"/>
                <a:ea typeface="Aptos" panose="020B0004020202020204" pitchFamily="34" charset="0"/>
              </a:rPr>
              <a:t>Developed in the 80s for high heat flux satiations</a:t>
            </a:r>
            <a:r>
              <a:rPr lang="en-US" sz="2000" b="1" dirty="0">
                <a:effectLst/>
                <a:latin typeface="+mj-lt"/>
                <a:ea typeface="Aptos" panose="020B0004020202020204" pitchFamily="34" charset="0"/>
              </a:rPr>
              <a:t> </a:t>
            </a: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Used in combustion chamber liners (ex. Aeon 1 engine)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High thermal conductivity (copper) and high mechanical strength (Cr2Nb dispersion strengthening)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F5CE42-1CF2-9DEF-F56C-45CFB3358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949" y="654029"/>
            <a:ext cx="5362391" cy="5968238"/>
          </a:xfrm>
          <a:prstGeom prst="rect">
            <a:avLst/>
          </a:prstGeom>
        </p:spPr>
      </p:pic>
      <p:pic>
        <p:nvPicPr>
          <p:cNvPr id="2050" name="Picture 2" descr="Fig. 8 Water flow test to confirm powder removal from internal cooling channels [5] (Courtesy NASA)">
            <a:extLst>
              <a:ext uri="{FF2B5EF4-FFF2-40B4-BE49-F238E27FC236}">
                <a16:creationId xmlns:a16="http://schemas.microsoft.com/office/drawing/2014/main" id="{82276E8E-7300-9310-F1D4-60192D556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9"/>
          <a:stretch/>
        </p:blipFill>
        <p:spPr bwMode="auto">
          <a:xfrm>
            <a:off x="789698" y="3638148"/>
            <a:ext cx="3927138" cy="292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671C91-F2D6-8413-A86E-FF81F60528C3}"/>
              </a:ext>
            </a:extLst>
          </p:cNvPr>
          <p:cNvSpPr txBox="1"/>
          <p:nvPr/>
        </p:nvSpPr>
        <p:spPr>
          <a:xfrm>
            <a:off x="4042357" y="6550421"/>
            <a:ext cx="9000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Gradl, 2021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8DC3BF-0E2E-ADC4-3512-10DE6E161548}"/>
              </a:ext>
            </a:extLst>
          </p:cNvPr>
          <p:cNvSpPr/>
          <p:nvPr/>
        </p:nvSpPr>
        <p:spPr>
          <a:xfrm>
            <a:off x="789698" y="6377889"/>
            <a:ext cx="2300743" cy="18410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dirty="0">
                <a:latin typeface="+mj-lt"/>
                <a:cs typeface="Times New Roman" panose="02020603050405020304" pitchFamily="18" charset="0"/>
              </a:rPr>
              <a:t>Internal cooling channels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22935A-86AE-BD0E-FFB3-74643B508209}"/>
              </a:ext>
            </a:extLst>
          </p:cNvPr>
          <p:cNvSpPr/>
          <p:nvPr/>
        </p:nvSpPr>
        <p:spPr>
          <a:xfrm>
            <a:off x="6423949" y="6413119"/>
            <a:ext cx="2118167" cy="19452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dirty="0">
                <a:latin typeface="+mj-lt"/>
                <a:cs typeface="Times New Roman" panose="02020603050405020304" pitchFamily="18" charset="0"/>
              </a:rPr>
              <a:t>Combustion Chamber</a:t>
            </a:r>
          </a:p>
        </p:txBody>
      </p:sp>
    </p:spTree>
    <p:extLst>
      <p:ext uri="{BB962C8B-B14F-4D97-AF65-F5344CB8AC3E}">
        <p14:creationId xmlns:p14="http://schemas.microsoft.com/office/powerpoint/2010/main" val="81904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199439"/>
            <a:ext cx="8607668" cy="513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Green Laser Powder Bed Fusion Motivation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9C5C9-CE11-D08B-3D46-4261793735F2}"/>
              </a:ext>
            </a:extLst>
          </p:cNvPr>
          <p:cNvSpPr txBox="1"/>
          <p:nvPr/>
        </p:nvSpPr>
        <p:spPr>
          <a:xfrm>
            <a:off x="189091" y="457430"/>
            <a:ext cx="6097604" cy="7659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Laser Powder Bed Fusion  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  <a:sym typeface="Wingdings" panose="05000000000000000000" pitchFamily="2" charset="2"/>
              </a:rPr>
              <a:t> IR laser  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Copper is highly reflective to IR and requires greater power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Can cause inefficient melting and porosity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Green laser has higher adsorption in copper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Larger spot size (200 µm) increases build speeds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Commercially available </a:t>
            </a:r>
            <a:r>
              <a:rPr lang="en-US" sz="2400" b="1" dirty="0" err="1">
                <a:solidFill>
                  <a:sysClr val="windowText" lastClr="000000"/>
                </a:solidFill>
                <a:latin typeface="+mj-lt"/>
              </a:rPr>
              <a:t>TruPrint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1000 Green Edition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Graphical representation of laser powder bed fusion method [72]. | Download Scientific Diagram">
            <a:extLst>
              <a:ext uri="{FF2B5EF4-FFF2-40B4-BE49-F238E27FC236}">
                <a16:creationId xmlns:a16="http://schemas.microsoft.com/office/drawing/2014/main" id="{BCE42353-F79B-5588-5E63-52D2A539C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85" y="1207786"/>
            <a:ext cx="5820424" cy="353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9EFD0B-CC3E-7871-B418-10975A88D9FB}"/>
              </a:ext>
            </a:extLst>
          </p:cNvPr>
          <p:cNvSpPr txBox="1"/>
          <p:nvPr/>
        </p:nvSpPr>
        <p:spPr>
          <a:xfrm>
            <a:off x="927578" y="5345089"/>
            <a:ext cx="10509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>
                <a:latin typeface="+mj-lt"/>
              </a:rPr>
              <a:t>GOAL: completely characterize the microstructure and mechanical properties of GRCop-42 produced via GLPBF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EADA0E-85D9-F013-9476-DDC56310D0D4}"/>
              </a:ext>
            </a:extLst>
          </p:cNvPr>
          <p:cNvSpPr txBox="1"/>
          <p:nvPr/>
        </p:nvSpPr>
        <p:spPr>
          <a:xfrm>
            <a:off x="10197296" y="4622896"/>
            <a:ext cx="12539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Mogale, 2021</a:t>
            </a:r>
          </a:p>
        </p:txBody>
      </p:sp>
    </p:spTree>
    <p:extLst>
      <p:ext uri="{BB962C8B-B14F-4D97-AF65-F5344CB8AC3E}">
        <p14:creationId xmlns:p14="http://schemas.microsoft.com/office/powerpoint/2010/main" val="35848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F475A05-AD75-874E-ACF3-DD16C7D3FDDF}"/>
              </a:ext>
            </a:extLst>
          </p:cNvPr>
          <p:cNvSpPr/>
          <p:nvPr/>
        </p:nvSpPr>
        <p:spPr>
          <a:xfrm>
            <a:off x="5934239" y="1006997"/>
            <a:ext cx="5945245" cy="347240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A3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60443E-BCC9-AF17-C740-687FAC9309B0}"/>
              </a:ext>
            </a:extLst>
          </p:cNvPr>
          <p:cNvSpPr/>
          <p:nvPr/>
        </p:nvSpPr>
        <p:spPr>
          <a:xfrm>
            <a:off x="395468" y="4041494"/>
            <a:ext cx="5092861" cy="265222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A3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E29F574-4D65-33FC-3E02-71E01412624F}"/>
              </a:ext>
            </a:extLst>
          </p:cNvPr>
          <p:cNvSpPr/>
          <p:nvPr/>
        </p:nvSpPr>
        <p:spPr>
          <a:xfrm>
            <a:off x="312516" y="829339"/>
            <a:ext cx="5092861" cy="259966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A3D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200666" y="164279"/>
            <a:ext cx="8109957" cy="524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Fabrication, Sample Prep, and Analysis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9C5C9-CE11-D08B-3D46-4261793735F2}"/>
              </a:ext>
            </a:extLst>
          </p:cNvPr>
          <p:cNvSpPr txBox="1"/>
          <p:nvPr/>
        </p:nvSpPr>
        <p:spPr>
          <a:xfrm>
            <a:off x="6390048" y="1098619"/>
            <a:ext cx="5489436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Analysis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Surface analysis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Porosity analysis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Microstructural analysis (optical)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Electron Backscatter Diffraction (EBSD)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Energy Dispersive X-ray Spectroscopy (EDS)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Microhardness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Quasi-static tensile testing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96AD4-4DCA-6233-19F9-FD3BA8B0D84B}"/>
              </a:ext>
            </a:extLst>
          </p:cNvPr>
          <p:cNvSpPr txBox="1"/>
          <p:nvPr/>
        </p:nvSpPr>
        <p:spPr>
          <a:xfrm>
            <a:off x="495785" y="501337"/>
            <a:ext cx="5092861" cy="5942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Fabrication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Power 400-500 W , hatch distance 0.1-0.2 mm, scan speed 600-1200 mm/s, layer thickness 30-60 µm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Produced 12 small cubes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4 As-built (AB), 8 HIP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effectLst/>
                <a:latin typeface="+mj-lt"/>
                <a:ea typeface="Times New Roman" panose="02020603050405020304" pitchFamily="18" charset="0"/>
              </a:rPr>
              <a:t> HIP: 954 ◦C for 3 h at 100 </a:t>
            </a:r>
            <a:r>
              <a:rPr lang="en-US" sz="2000" b="1" dirty="0" err="1">
                <a:effectLst/>
                <a:latin typeface="+mj-lt"/>
                <a:ea typeface="Times New Roman" panose="02020603050405020304" pitchFamily="18" charset="0"/>
              </a:rPr>
              <a:t>Mpa</a:t>
            </a:r>
            <a:endParaRPr lang="en-US" sz="20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160115-1252-DF82-B6B3-17ABE53B900D}"/>
              </a:ext>
            </a:extLst>
          </p:cNvPr>
          <p:cNvSpPr txBox="1"/>
          <p:nvPr/>
        </p:nvSpPr>
        <p:spPr>
          <a:xfrm>
            <a:off x="470421" y="4182395"/>
            <a:ext cx="5017908" cy="13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Sample Prep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Mounted AB and HIP samples parallel (XZ) and perpendicular (XY) to the build direction (Z)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6B86F4-EF39-20B7-F0BC-C71FFE970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5556752"/>
            <a:ext cx="1615829" cy="11026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801747-BCFC-FB77-C3C4-852C85C31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898" y="5615147"/>
            <a:ext cx="1466036" cy="1044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3E4DEA-EB6B-BC09-7FFB-C9DFEDCFB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0134" y="4571025"/>
            <a:ext cx="3183893" cy="21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08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227206"/>
            <a:ext cx="7389658" cy="460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Results: Surface Analysis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2433D1-1E52-43E8-4C91-62063541F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84" y="5060755"/>
            <a:ext cx="11359098" cy="130666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07B5310-0A82-215B-EC86-7A0D19817EDC}"/>
              </a:ext>
            </a:extLst>
          </p:cNvPr>
          <p:cNvGrpSpPr/>
          <p:nvPr/>
        </p:nvGrpSpPr>
        <p:grpSpPr>
          <a:xfrm>
            <a:off x="5220216" y="1288905"/>
            <a:ext cx="3066534" cy="3240253"/>
            <a:chOff x="1450172" y="1524000"/>
            <a:chExt cx="3066534" cy="32402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000000-0008-0000-0000-000016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941"/>
            <a:stretch/>
          </p:blipFill>
          <p:spPr>
            <a:xfrm>
              <a:off x="1450172" y="1524000"/>
              <a:ext cx="3066534" cy="3240253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202451-2D78-CF05-42AD-3A98F28E4E67}"/>
                </a:ext>
              </a:extLst>
            </p:cNvPr>
            <p:cNvSpPr/>
            <p:nvPr/>
          </p:nvSpPr>
          <p:spPr>
            <a:xfrm>
              <a:off x="1450172" y="1524000"/>
              <a:ext cx="1244084" cy="1825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500" dirty="0">
                  <a:latin typeface="+mj-lt"/>
                  <a:cs typeface="Times New Roman" panose="02020603050405020304" pitchFamily="18" charset="0"/>
                </a:rPr>
                <a:t> (a) AB XZ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8C9459-1036-70D8-7FE9-804E27A8EBBB}"/>
              </a:ext>
            </a:extLst>
          </p:cNvPr>
          <p:cNvGrpSpPr/>
          <p:nvPr/>
        </p:nvGrpSpPr>
        <p:grpSpPr>
          <a:xfrm>
            <a:off x="8832857" y="1288905"/>
            <a:ext cx="3066534" cy="3240253"/>
            <a:chOff x="7258565" y="1523999"/>
            <a:chExt cx="3066534" cy="32402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000000-0008-0000-0000-000019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3941"/>
            <a:stretch/>
          </p:blipFill>
          <p:spPr>
            <a:xfrm>
              <a:off x="7258565" y="1523999"/>
              <a:ext cx="3066534" cy="3240253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B4B1C1-A6AC-1365-3DEF-8EE83DF8A42F}"/>
                </a:ext>
              </a:extLst>
            </p:cNvPr>
            <p:cNvSpPr/>
            <p:nvPr/>
          </p:nvSpPr>
          <p:spPr>
            <a:xfrm>
              <a:off x="7258565" y="1523999"/>
              <a:ext cx="1390643" cy="182501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500" dirty="0">
                  <a:latin typeface="+mj-lt"/>
                  <a:cs typeface="Times New Roman" panose="02020603050405020304" pitchFamily="18" charset="0"/>
                </a:rPr>
                <a:t> (b) HIP XZ</a:t>
              </a:r>
            </a:p>
          </p:txBody>
        </p:sp>
      </p:grp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F36B46D4-FA8F-61B0-6FBE-DE3916ABACD1}"/>
              </a:ext>
            </a:extLst>
          </p:cNvPr>
          <p:cNvSpPr txBox="1">
            <a:spLocks/>
          </p:cNvSpPr>
          <p:nvPr/>
        </p:nvSpPr>
        <p:spPr>
          <a:xfrm>
            <a:off x="292609" y="770360"/>
            <a:ext cx="4660392" cy="41886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B3D91"/>
              </a:buClr>
              <a:buFont typeface="Wingdings" panose="05000000000000000000" pitchFamily="2" charset="2"/>
              <a:buChar char="§"/>
              <a:defRPr sz="2000" b="1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SzPct val="80000"/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B3D9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Barlow" panose="00000500000000000000" pitchFamily="2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None/>
              <a:tabLst/>
              <a:defRPr/>
            </a:pPr>
            <a:endParaRPr lang="en-US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effectLst/>
                <a:latin typeface="Roboto "/>
                <a:ea typeface="Calibri" panose="020F0502020204030204" pitchFamily="34" charset="0"/>
                <a:cs typeface="Times New Roman" panose="02020603050405020304" pitchFamily="18" charset="0"/>
              </a:rPr>
              <a:t>Influences fatigue life and strength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Done by laser confocal imaging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Three AB samples and three HIP samples analyzed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Three 1 mm</a:t>
            </a:r>
            <a:r>
              <a:rPr lang="en-US" sz="2400" baseline="30000" dirty="0">
                <a:solidFill>
                  <a:sysClr val="windowText" lastClr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ysClr val="windowText" lastClr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areas analyzed for each sample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Similar to previous results (HIP 20.3 ±2)</a:t>
            </a:r>
            <a:endParaRPr lang="en-US" sz="2400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BFC9E4-4476-4614-2285-D4FB62C12308}"/>
              </a:ext>
            </a:extLst>
          </p:cNvPr>
          <p:cNvSpPr txBox="1"/>
          <p:nvPr/>
        </p:nvSpPr>
        <p:spPr>
          <a:xfrm>
            <a:off x="64578" y="6469211"/>
            <a:ext cx="12561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effectLst/>
                <a:latin typeface="+mj-lt"/>
                <a:ea typeface="Calibri" panose="020F0502020204030204" pitchFamily="34" charset="0"/>
              </a:rPr>
              <a:t>arithmetical mean height (Sa), root mean square height (Sq), maximum peak height (</a:t>
            </a:r>
            <a:r>
              <a:rPr lang="en-US" sz="1500" b="1" dirty="0" err="1">
                <a:effectLst/>
                <a:latin typeface="+mj-lt"/>
                <a:ea typeface="Calibri" panose="020F0502020204030204" pitchFamily="34" charset="0"/>
              </a:rPr>
              <a:t>Sp</a:t>
            </a:r>
            <a:r>
              <a:rPr lang="en-US" sz="1500" b="1" dirty="0">
                <a:effectLst/>
                <a:latin typeface="+mj-lt"/>
                <a:ea typeface="Calibri" panose="020F0502020204030204" pitchFamily="34" charset="0"/>
              </a:rPr>
              <a:t>), maximum valley depth (</a:t>
            </a:r>
            <a:r>
              <a:rPr lang="en-US" sz="1500" b="1" dirty="0" err="1">
                <a:effectLst/>
                <a:latin typeface="+mj-lt"/>
                <a:ea typeface="Calibri" panose="020F0502020204030204" pitchFamily="34" charset="0"/>
              </a:rPr>
              <a:t>Sv</a:t>
            </a:r>
            <a:r>
              <a:rPr lang="en-US" sz="1500" b="1" dirty="0">
                <a:effectLst/>
                <a:latin typeface="+mj-lt"/>
                <a:ea typeface="Calibri" panose="020F0502020204030204" pitchFamily="34" charset="0"/>
              </a:rPr>
              <a:t>), maximum height (</a:t>
            </a:r>
            <a:r>
              <a:rPr lang="en-US" sz="1500" b="1" dirty="0" err="1">
                <a:effectLst/>
                <a:latin typeface="+mj-lt"/>
                <a:ea typeface="Calibri" panose="020F0502020204030204" pitchFamily="34" charset="0"/>
              </a:rPr>
              <a:t>Sz</a:t>
            </a:r>
            <a:r>
              <a:rPr lang="en-US" sz="1500" dirty="0">
                <a:effectLst/>
                <a:latin typeface="+mj-lt"/>
                <a:ea typeface="Calibri" panose="020F0502020204030204" pitchFamily="34" charset="0"/>
              </a:rPr>
              <a:t>) </a:t>
            </a:r>
            <a:endParaRPr lang="en-US" sz="1500" dirty="0"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950E6B-1D44-06C2-5E9B-CE4246A523DE}"/>
              </a:ext>
            </a:extLst>
          </p:cNvPr>
          <p:cNvSpPr/>
          <p:nvPr/>
        </p:nvSpPr>
        <p:spPr>
          <a:xfrm>
            <a:off x="5220216" y="4342353"/>
            <a:ext cx="1244084" cy="1825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dirty="0">
                <a:latin typeface="+mj-lt"/>
                <a:cs typeface="Times New Roman" panose="02020603050405020304" pitchFamily="18" charset="0"/>
              </a:rPr>
              <a:t> 1 mm</a:t>
            </a:r>
            <a:r>
              <a:rPr lang="en-US" sz="1500" baseline="30000" dirty="0"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1500" dirty="0">
                <a:latin typeface="+mj-lt"/>
                <a:cs typeface="Times New Roman" panose="02020603050405020304" pitchFamily="18" charset="0"/>
              </a:rPr>
              <a:t> area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8D5B4B-46EB-D0AE-3329-A380ADFC0359}"/>
              </a:ext>
            </a:extLst>
          </p:cNvPr>
          <p:cNvSpPr/>
          <p:nvPr/>
        </p:nvSpPr>
        <p:spPr>
          <a:xfrm>
            <a:off x="8834572" y="4342353"/>
            <a:ext cx="1223828" cy="1825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dirty="0">
                <a:latin typeface="+mj-lt"/>
                <a:cs typeface="Times New Roman" panose="02020603050405020304" pitchFamily="18" charset="0"/>
              </a:rPr>
              <a:t> 1 mm</a:t>
            </a:r>
            <a:r>
              <a:rPr lang="en-US" sz="1500" baseline="30000" dirty="0"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1500" dirty="0">
                <a:latin typeface="+mj-lt"/>
                <a:cs typeface="Times New Roman" panose="02020603050405020304" pitchFamily="18" charset="0"/>
              </a:rPr>
              <a:t> area</a:t>
            </a:r>
          </a:p>
        </p:txBody>
      </p:sp>
    </p:spTree>
    <p:extLst>
      <p:ext uri="{BB962C8B-B14F-4D97-AF65-F5344CB8AC3E}">
        <p14:creationId xmlns:p14="http://schemas.microsoft.com/office/powerpoint/2010/main" val="1017684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227206"/>
            <a:ext cx="7389658" cy="460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Results: Optical Microscopy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9C5C9-CE11-D08B-3D46-4261793735F2}"/>
              </a:ext>
            </a:extLst>
          </p:cNvPr>
          <p:cNvSpPr txBox="1"/>
          <p:nvPr/>
        </p:nvSpPr>
        <p:spPr>
          <a:xfrm>
            <a:off x="593193" y="971343"/>
            <a:ext cx="5146199" cy="5567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Etchant: </a:t>
            </a:r>
            <a:r>
              <a:rPr lang="en-US" sz="2400" b="1" dirty="0" err="1">
                <a:solidFill>
                  <a:sysClr val="windowText" lastClr="000000"/>
                </a:solidFill>
                <a:latin typeface="+mj-lt"/>
              </a:rPr>
              <a:t>Kalling’s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In XZ plane epitaxial growth is evident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Scan strategy and laser scan spots seen in XY plane 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HIP did not alter the microstructure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More porosity in AB samples</a:t>
            </a: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B22E7C2-01FF-D6BC-A33C-F56486152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862" y="687654"/>
            <a:ext cx="5851367" cy="585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5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227206"/>
            <a:ext cx="7389658" cy="460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Results: Porosity Analysis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9C5C9-CE11-D08B-3D46-4261793735F2}"/>
              </a:ext>
            </a:extLst>
          </p:cNvPr>
          <p:cNvSpPr txBox="1"/>
          <p:nvPr/>
        </p:nvSpPr>
        <p:spPr>
          <a:xfrm>
            <a:off x="189091" y="457430"/>
            <a:ext cx="6097604" cy="5529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Twenty 1.06 mm</a:t>
            </a:r>
            <a:r>
              <a:rPr lang="en-US" sz="2400" b="1" baseline="30000" dirty="0">
                <a:solidFill>
                  <a:sysClr val="windowText" lastClr="000000"/>
                </a:solidFill>
                <a:latin typeface="+mj-lt"/>
              </a:rPr>
              <a:t>2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areas analyzed for each condition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Processing done in ImageJ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HIP was shown to be effective at reducing the porosity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Values overestimated due to Cr2Nb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HIP causes coarsening of Cr at grain boundaries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black dot on a white background&#10;&#10;AI-generated content may be incorrect.">
            <a:extLst>
              <a:ext uri="{FF2B5EF4-FFF2-40B4-BE49-F238E27FC236}">
                <a16:creationId xmlns:a16="http://schemas.microsoft.com/office/drawing/2014/main" id="{E2A0E7F6-FC81-CF0D-F473-9CE2E777A8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695" y="457430"/>
            <a:ext cx="4886497" cy="36649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2FC195-1EE6-52A5-4D59-0332A78119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39" r="38138"/>
          <a:stretch/>
        </p:blipFill>
        <p:spPr>
          <a:xfrm>
            <a:off x="575716" y="4350647"/>
            <a:ext cx="4886497" cy="27345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FE65DD2-3299-795C-6718-9718D4FA8A88}"/>
              </a:ext>
            </a:extLst>
          </p:cNvPr>
          <p:cNvSpPr/>
          <p:nvPr/>
        </p:nvSpPr>
        <p:spPr>
          <a:xfrm>
            <a:off x="6794694" y="456282"/>
            <a:ext cx="2224177" cy="25452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dirty="0">
                <a:latin typeface="+mj-lt"/>
                <a:cs typeface="Times New Roman" panose="02020603050405020304" pitchFamily="18" charset="0"/>
              </a:rPr>
              <a:t> Analysis Area Example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C7461F7-7FCC-686D-97ED-6E2FACCDB8F7}"/>
              </a:ext>
            </a:extLst>
          </p:cNvPr>
          <p:cNvSpPr/>
          <p:nvPr/>
        </p:nvSpPr>
        <p:spPr>
          <a:xfrm>
            <a:off x="10472286" y="3686476"/>
            <a:ext cx="1208906" cy="43588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 µm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D84DE2C-E450-6ABD-8F80-E13B4875B998}"/>
              </a:ext>
            </a:extLst>
          </p:cNvPr>
          <p:cNvCxnSpPr/>
          <p:nvPr/>
        </p:nvCxnSpPr>
        <p:spPr>
          <a:xfrm>
            <a:off x="10889614" y="3746974"/>
            <a:ext cx="41275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1C615A-2363-D9BB-F825-4AC8EB32B8B0}"/>
              </a:ext>
            </a:extLst>
          </p:cNvPr>
          <p:cNvCxnSpPr>
            <a:cxnSpLocks/>
          </p:cNvCxnSpPr>
          <p:nvPr/>
        </p:nvCxnSpPr>
        <p:spPr>
          <a:xfrm>
            <a:off x="5528909" y="5551658"/>
            <a:ext cx="177636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7880143-03E1-977B-CF1E-5416753A5A01}"/>
              </a:ext>
            </a:extLst>
          </p:cNvPr>
          <p:cNvSpPr txBox="1"/>
          <p:nvPr/>
        </p:nvSpPr>
        <p:spPr>
          <a:xfrm>
            <a:off x="5523699" y="4962641"/>
            <a:ext cx="1666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Removing anything &lt; 1 µm</a:t>
            </a:r>
            <a:r>
              <a:rPr lang="en-US" sz="1400" baseline="30000" dirty="0"/>
              <a:t>2</a:t>
            </a:r>
            <a:endParaRPr lang="en-US" sz="1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77D9CDD-BCC9-6187-F03B-FF40D33429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27" t="-6341" r="37447" b="6341"/>
          <a:stretch/>
        </p:blipFill>
        <p:spPr>
          <a:xfrm>
            <a:off x="7146528" y="4149680"/>
            <a:ext cx="4856381" cy="273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29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8F56BA14-A25B-5B0F-58E8-D5E05742C47D}"/>
              </a:ext>
            </a:extLst>
          </p:cNvPr>
          <p:cNvSpPr txBox="1">
            <a:spLocks/>
          </p:cNvSpPr>
          <p:nvPr/>
        </p:nvSpPr>
        <p:spPr>
          <a:xfrm>
            <a:off x="189091" y="227206"/>
            <a:ext cx="7389658" cy="460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A3D9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en-US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Results: EBSD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9C5C9-CE11-D08B-3D46-4261793735F2}"/>
              </a:ext>
            </a:extLst>
          </p:cNvPr>
          <p:cNvSpPr txBox="1"/>
          <p:nvPr/>
        </p:nvSpPr>
        <p:spPr>
          <a:xfrm>
            <a:off x="323687" y="830130"/>
            <a:ext cx="4915344" cy="7576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Scans at 150x and 1µm step size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effectLst/>
                <a:latin typeface="+mj-lt"/>
                <a:ea typeface="Calibri" panose="020F0502020204030204" pitchFamily="34" charset="0"/>
              </a:rPr>
              <a:t> MUD number is larger than 18 for all scans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MUD &lt; 1 signifies random texture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These samples are highly textured in &lt;110&gt; direction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Past work shows less texturing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+mj-lt"/>
              </a:rPr>
              <a:t>Larger spot size </a:t>
            </a:r>
            <a:r>
              <a:rPr lang="en-US" sz="2400" b="1" dirty="0">
                <a:solidFill>
                  <a:sysClr val="windowText" lastClr="000000"/>
                </a:solidFill>
                <a:latin typeface="+mj-lt"/>
                <a:sym typeface="Wingdings" panose="05000000000000000000" pitchFamily="2" charset="2"/>
              </a:rPr>
              <a:t> larger melt pool  slower solidification rate</a:t>
            </a: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400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tabLst/>
              <a:defRPr/>
            </a:pPr>
            <a:endParaRPr lang="en-US" b="1" dirty="0">
              <a:solidFill>
                <a:sysClr val="windowText" lastClr="000000"/>
              </a:solidFill>
              <a:latin typeface="+mj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B3D9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8" name="Picture 137">
            <a:extLst>
              <a:ext uri="{FF2B5EF4-FFF2-40B4-BE49-F238E27FC236}">
                <a16:creationId xmlns:a16="http://schemas.microsoft.com/office/drawing/2014/main" id="{E4FD93EC-87F0-213E-61D3-35935649F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626" y="227206"/>
            <a:ext cx="6224207" cy="642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29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F8744ABA-6734-7745-9025-0C13C07E9980}" vid="{3DD32BB2-96B2-3E46-B598-1873009F27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5149</TotalTime>
  <Words>739</Words>
  <Application>Microsoft Office PowerPoint</Application>
  <PresentationFormat>Widescreen</PresentationFormat>
  <Paragraphs>143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Roboto</vt:lpstr>
      <vt:lpstr>Roboto </vt:lpstr>
      <vt:lpstr>Times New Roman</vt:lpstr>
      <vt:lpstr>Wingdings</vt:lpstr>
      <vt:lpstr>Office Theme</vt:lpstr>
      <vt:lpstr>STAR☆FIRE Workshop 2026</vt:lpstr>
      <vt:lpstr>About 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NASA OCIO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Calhoun, Sydney J. (MSFC-ES33)</dc:creator>
  <cp:lastModifiedBy>Calhoun, Sydney J. (MSFC-EM31)</cp:lastModifiedBy>
  <cp:revision>37</cp:revision>
  <dcterms:created xsi:type="dcterms:W3CDTF">2025-07-28T21:05:38Z</dcterms:created>
  <dcterms:modified xsi:type="dcterms:W3CDTF">2026-06-08T16:13:09Z</dcterms:modified>
</cp:coreProperties>
</file>