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7" r:id="rId4"/>
  </p:sldMasterIdLst>
  <p:notesMasterIdLst>
    <p:notesMasterId r:id="rId36"/>
  </p:notesMasterIdLst>
  <p:sldIdLst>
    <p:sldId id="899" r:id="rId5"/>
    <p:sldId id="916" r:id="rId6"/>
    <p:sldId id="917" r:id="rId7"/>
    <p:sldId id="934" r:id="rId8"/>
    <p:sldId id="935" r:id="rId9"/>
    <p:sldId id="936" r:id="rId10"/>
    <p:sldId id="940" r:id="rId11"/>
    <p:sldId id="937" r:id="rId12"/>
    <p:sldId id="938" r:id="rId13"/>
    <p:sldId id="939" r:id="rId14"/>
    <p:sldId id="941" r:id="rId15"/>
    <p:sldId id="942" r:id="rId16"/>
    <p:sldId id="943" r:id="rId17"/>
    <p:sldId id="944" r:id="rId18"/>
    <p:sldId id="954" r:id="rId19"/>
    <p:sldId id="945" r:id="rId20"/>
    <p:sldId id="955" r:id="rId21"/>
    <p:sldId id="946" r:id="rId22"/>
    <p:sldId id="947" r:id="rId23"/>
    <p:sldId id="956" r:id="rId24"/>
    <p:sldId id="957" r:id="rId25"/>
    <p:sldId id="948" r:id="rId26"/>
    <p:sldId id="949" r:id="rId27"/>
    <p:sldId id="950" r:id="rId28"/>
    <p:sldId id="951" r:id="rId29"/>
    <p:sldId id="952" r:id="rId30"/>
    <p:sldId id="958" r:id="rId31"/>
    <p:sldId id="953" r:id="rId32"/>
    <p:sldId id="959" r:id="rId33"/>
    <p:sldId id="931" r:id="rId34"/>
    <p:sldId id="932" r:id="rId35"/>
  </p:sldIdLst>
  <p:sldSz cx="164592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62B1"/>
    <a:srgbClr val="2877C6"/>
    <a:srgbClr val="0F243D"/>
    <a:srgbClr val="1F497D"/>
    <a:srgbClr val="FFEB9C"/>
    <a:srgbClr val="7F7F7F"/>
    <a:srgbClr val="215968"/>
    <a:srgbClr val="A2B9E2"/>
    <a:srgbClr val="9933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31" autoAdjust="0"/>
    <p:restoredTop sz="94660"/>
  </p:normalViewPr>
  <p:slideViewPr>
    <p:cSldViewPr snapToGrid="0">
      <p:cViewPr varScale="1">
        <p:scale>
          <a:sx n="53" d="100"/>
          <a:sy n="53" d="100"/>
        </p:scale>
        <p:origin x="427"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8CA528-34CC-45A9-B9EB-020983F09ADC}" type="datetimeFigureOut">
              <a:rPr lang="en-US" smtClean="0"/>
              <a:t>6/16/2026</a:t>
            </a:fld>
            <a:endParaRPr lang="en-US"/>
          </a:p>
        </p:txBody>
      </p:sp>
      <p:sp>
        <p:nvSpPr>
          <p:cNvPr id="4" name="Slide Image Placeholder 3"/>
          <p:cNvSpPr>
            <a:spLocks noGrp="1" noRot="1" noChangeAspect="1"/>
          </p:cNvSpPr>
          <p:nvPr>
            <p:ph type="sldImg" idx="2"/>
          </p:nvPr>
        </p:nvSpPr>
        <p:spPr>
          <a:xfrm>
            <a:off x="903288" y="1143000"/>
            <a:ext cx="5051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A3F312-59C9-4752-B5D6-BC91046C5EDE}" type="slidenum">
              <a:rPr lang="en-US" smtClean="0"/>
              <a:t>‹#›</a:t>
            </a:fld>
            <a:endParaRPr lang="en-US"/>
          </a:p>
        </p:txBody>
      </p:sp>
    </p:spTree>
    <p:extLst>
      <p:ext uri="{BB962C8B-B14F-4D97-AF65-F5344CB8AC3E}">
        <p14:creationId xmlns:p14="http://schemas.microsoft.com/office/powerpoint/2010/main" val="3595214921"/>
      </p:ext>
    </p:extLst>
  </p:cSld>
  <p:clrMap bg1="lt1" tx1="dk1" bg2="lt2" tx2="dk2" accent1="accent1" accent2="accent2" accent3="accent3" accent4="accent4" accent5="accent5" accent6="accent6" hlink="hlink" folHlink="folHlink"/>
  <p:notesStyle>
    <a:lvl1pPr marL="0" algn="l" defTabSz="1272845" rtl="0" eaLnBrk="1" latinLnBrk="0" hangingPunct="1">
      <a:defRPr sz="1670" kern="1200">
        <a:solidFill>
          <a:schemeClr val="tx1"/>
        </a:solidFill>
        <a:latin typeface="+mn-lt"/>
        <a:ea typeface="+mn-ea"/>
        <a:cs typeface="+mn-cs"/>
      </a:defRPr>
    </a:lvl1pPr>
    <a:lvl2pPr marL="636422" algn="l" defTabSz="1272845" rtl="0" eaLnBrk="1" latinLnBrk="0" hangingPunct="1">
      <a:defRPr sz="1670" kern="1200">
        <a:solidFill>
          <a:schemeClr val="tx1"/>
        </a:solidFill>
        <a:latin typeface="+mn-lt"/>
        <a:ea typeface="+mn-ea"/>
        <a:cs typeface="+mn-cs"/>
      </a:defRPr>
    </a:lvl2pPr>
    <a:lvl3pPr marL="1272845" algn="l" defTabSz="1272845" rtl="0" eaLnBrk="1" latinLnBrk="0" hangingPunct="1">
      <a:defRPr sz="1670" kern="1200">
        <a:solidFill>
          <a:schemeClr val="tx1"/>
        </a:solidFill>
        <a:latin typeface="+mn-lt"/>
        <a:ea typeface="+mn-ea"/>
        <a:cs typeface="+mn-cs"/>
      </a:defRPr>
    </a:lvl3pPr>
    <a:lvl4pPr marL="1909267" algn="l" defTabSz="1272845" rtl="0" eaLnBrk="1" latinLnBrk="0" hangingPunct="1">
      <a:defRPr sz="1670" kern="1200">
        <a:solidFill>
          <a:schemeClr val="tx1"/>
        </a:solidFill>
        <a:latin typeface="+mn-lt"/>
        <a:ea typeface="+mn-ea"/>
        <a:cs typeface="+mn-cs"/>
      </a:defRPr>
    </a:lvl4pPr>
    <a:lvl5pPr marL="2545690" algn="l" defTabSz="1272845" rtl="0" eaLnBrk="1" latinLnBrk="0" hangingPunct="1">
      <a:defRPr sz="1670" kern="1200">
        <a:solidFill>
          <a:schemeClr val="tx1"/>
        </a:solidFill>
        <a:latin typeface="+mn-lt"/>
        <a:ea typeface="+mn-ea"/>
        <a:cs typeface="+mn-cs"/>
      </a:defRPr>
    </a:lvl5pPr>
    <a:lvl6pPr marL="3182112" algn="l" defTabSz="1272845" rtl="0" eaLnBrk="1" latinLnBrk="0" hangingPunct="1">
      <a:defRPr sz="1670" kern="1200">
        <a:solidFill>
          <a:schemeClr val="tx1"/>
        </a:solidFill>
        <a:latin typeface="+mn-lt"/>
        <a:ea typeface="+mn-ea"/>
        <a:cs typeface="+mn-cs"/>
      </a:defRPr>
    </a:lvl6pPr>
    <a:lvl7pPr marL="3818534" algn="l" defTabSz="1272845" rtl="0" eaLnBrk="1" latinLnBrk="0" hangingPunct="1">
      <a:defRPr sz="1670" kern="1200">
        <a:solidFill>
          <a:schemeClr val="tx1"/>
        </a:solidFill>
        <a:latin typeface="+mn-lt"/>
        <a:ea typeface="+mn-ea"/>
        <a:cs typeface="+mn-cs"/>
      </a:defRPr>
    </a:lvl7pPr>
    <a:lvl8pPr marL="4454957" algn="l" defTabSz="1272845" rtl="0" eaLnBrk="1" latinLnBrk="0" hangingPunct="1">
      <a:defRPr sz="1670" kern="1200">
        <a:solidFill>
          <a:schemeClr val="tx1"/>
        </a:solidFill>
        <a:latin typeface="+mn-lt"/>
        <a:ea typeface="+mn-ea"/>
        <a:cs typeface="+mn-cs"/>
      </a:defRPr>
    </a:lvl8pPr>
    <a:lvl9pPr marL="5091379" algn="l" defTabSz="1272845" rtl="0" eaLnBrk="1" latinLnBrk="0" hangingPunct="1">
      <a:defRPr sz="167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2" name="Picture 196"/>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3" y="13411"/>
            <a:ext cx="16458795" cy="10064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48640" y="3386586"/>
            <a:ext cx="14607540" cy="2424941"/>
          </a:xfrm>
        </p:spPr>
        <p:txBody>
          <a:bodyPr/>
          <a:lstStyle>
            <a:lvl1pPr>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1" y="5811528"/>
            <a:ext cx="11826730" cy="1045497"/>
          </a:xfrm>
          <a:gradFill flip="none" rotWithShape="1">
            <a:gsLst>
              <a:gs pos="0">
                <a:schemeClr val="tx1">
                  <a:alpha val="58000"/>
                </a:schemeClr>
              </a:gs>
              <a:gs pos="50000">
                <a:schemeClr val="bg1">
                  <a:lumMod val="50000"/>
                  <a:shade val="67500"/>
                  <a:satMod val="115000"/>
                  <a:alpha val="48000"/>
                </a:schemeClr>
              </a:gs>
              <a:gs pos="100000">
                <a:schemeClr val="bg1">
                  <a:lumMod val="50000"/>
                  <a:shade val="100000"/>
                  <a:satMod val="115000"/>
                </a:schemeClr>
              </a:gs>
            </a:gsLst>
            <a:lin ang="2700000" scaled="1"/>
            <a:tileRect/>
          </a:gradFill>
        </p:spPr>
        <p:txBody>
          <a:bodyPr/>
          <a:lstStyle>
            <a:lvl1pPr marL="0" indent="0" algn="ctr">
              <a:buNone/>
              <a:defRPr>
                <a:solidFill>
                  <a:schemeClr val="bg1">
                    <a:lumMod val="75000"/>
                  </a:schemeClr>
                </a:solidFill>
                <a:effectLst>
                  <a:outerShdw blurRad="38100" dist="38100" dir="2700000" algn="tl">
                    <a:srgbClr val="000000">
                      <a:alpha val="43137"/>
                    </a:srgbClr>
                  </a:outerShdw>
                </a:effectLst>
              </a:defRPr>
            </a:lvl1pPr>
            <a:lvl2pPr marL="617205" indent="0" algn="ctr">
              <a:buNone/>
              <a:defRPr>
                <a:solidFill>
                  <a:schemeClr val="bg1"/>
                </a:solidFill>
              </a:defRPr>
            </a:lvl2pPr>
            <a:lvl3pPr marL="1234409" indent="0" algn="ctr">
              <a:buNone/>
              <a:defRPr>
                <a:solidFill>
                  <a:schemeClr val="tx1">
                    <a:tint val="75000"/>
                  </a:schemeClr>
                </a:solidFill>
              </a:defRPr>
            </a:lvl3pPr>
            <a:lvl4pPr marL="1851614" indent="0" algn="ctr">
              <a:buNone/>
              <a:defRPr>
                <a:solidFill>
                  <a:schemeClr val="tx1">
                    <a:tint val="75000"/>
                  </a:schemeClr>
                </a:solidFill>
              </a:defRPr>
            </a:lvl4pPr>
            <a:lvl5pPr marL="2468818" indent="0" algn="ctr">
              <a:buNone/>
              <a:defRPr>
                <a:solidFill>
                  <a:schemeClr val="tx1">
                    <a:tint val="75000"/>
                  </a:schemeClr>
                </a:solidFill>
              </a:defRPr>
            </a:lvl5pPr>
            <a:lvl6pPr marL="3086023" indent="0" algn="ctr">
              <a:buNone/>
              <a:defRPr>
                <a:solidFill>
                  <a:schemeClr val="tx1">
                    <a:tint val="75000"/>
                  </a:schemeClr>
                </a:solidFill>
              </a:defRPr>
            </a:lvl6pPr>
            <a:lvl7pPr marL="3703227" indent="0" algn="ctr">
              <a:buNone/>
              <a:defRPr>
                <a:solidFill>
                  <a:schemeClr val="tx1">
                    <a:tint val="75000"/>
                  </a:schemeClr>
                </a:solidFill>
              </a:defRPr>
            </a:lvl7pPr>
            <a:lvl8pPr marL="4320432" indent="0" algn="ctr">
              <a:buNone/>
              <a:defRPr>
                <a:solidFill>
                  <a:schemeClr val="tx1">
                    <a:tint val="75000"/>
                  </a:schemeClr>
                </a:solidFill>
              </a:defRPr>
            </a:lvl8pPr>
            <a:lvl9pPr marL="4937637" indent="0" algn="ctr">
              <a:buNone/>
              <a:defRPr>
                <a:solidFill>
                  <a:schemeClr val="tx1">
                    <a:tint val="75000"/>
                  </a:schemeClr>
                </a:solidFill>
              </a:defRPr>
            </a:lvl9pPr>
          </a:lstStyle>
          <a:p>
            <a:pPr lvl="1"/>
            <a:r>
              <a:rPr lang="en-US"/>
              <a:t>Click to edit Master subtitle style</a:t>
            </a:r>
          </a:p>
        </p:txBody>
      </p:sp>
      <p:pic>
        <p:nvPicPr>
          <p:cNvPr id="4" name="Picture 3" descr="A logo with white text and red swoosh&#10;&#10;Description automatically generated">
            <a:extLst>
              <a:ext uri="{FF2B5EF4-FFF2-40B4-BE49-F238E27FC236}">
                <a16:creationId xmlns:a16="http://schemas.microsoft.com/office/drawing/2014/main" id="{32418D5F-5EF6-BFDA-B05C-32754074C1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951529" y="-82835"/>
            <a:ext cx="1507671" cy="1507671"/>
          </a:xfrm>
          <a:prstGeom prst="rect">
            <a:avLst/>
          </a:prstGeom>
        </p:spPr>
      </p:pic>
      <p:pic>
        <p:nvPicPr>
          <p:cNvPr id="5" name="Picture 4" descr="A logo of an astronaut on a surface&#10;&#10;Description automatically generated">
            <a:extLst>
              <a:ext uri="{FF2B5EF4-FFF2-40B4-BE49-F238E27FC236}">
                <a16:creationId xmlns:a16="http://schemas.microsoft.com/office/drawing/2014/main" id="{E6C70844-4ED9-7454-E9BE-52CA84FCC4F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4069" y="392090"/>
            <a:ext cx="3653188" cy="3653188"/>
          </a:xfrm>
          <a:prstGeom prst="rect">
            <a:avLst/>
          </a:prstGeom>
        </p:spPr>
      </p:pic>
    </p:spTree>
    <p:extLst>
      <p:ext uri="{BB962C8B-B14F-4D97-AF65-F5344CB8AC3E}">
        <p14:creationId xmlns:p14="http://schemas.microsoft.com/office/powerpoint/2010/main" val="1881228173"/>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18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8688F6AE-1C29-4FE7-9CFE-52BEFC1A9819}" type="slidenum">
              <a:rPr lang="en-US"/>
              <a:pPr>
                <a:defRPr/>
              </a:pPr>
              <a:t>‹#›</a:t>
            </a:fld>
            <a:endParaRPr lang="en-US"/>
          </a:p>
        </p:txBody>
      </p:sp>
    </p:spTree>
    <p:extLst>
      <p:ext uri="{BB962C8B-B14F-4D97-AF65-F5344CB8AC3E}">
        <p14:creationId xmlns:p14="http://schemas.microsoft.com/office/powerpoint/2010/main" val="1891860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932920" y="1564640"/>
            <a:ext cx="4114800" cy="782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1480" y="1564640"/>
            <a:ext cx="11247120" cy="78232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DEA99044-6B6F-4EC9-9F0E-521520A2A724}" type="slidenum">
              <a:rPr lang="en-US"/>
              <a:pPr>
                <a:defRPr/>
              </a:pPr>
              <a:t>‹#›</a:t>
            </a:fld>
            <a:endParaRPr lang="en-US"/>
          </a:p>
        </p:txBody>
      </p:sp>
    </p:spTree>
    <p:extLst>
      <p:ext uri="{BB962C8B-B14F-4D97-AF65-F5344CB8AC3E}">
        <p14:creationId xmlns:p14="http://schemas.microsoft.com/office/powerpoint/2010/main" val="5593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780"/>
            </a:lvl1pPr>
            <a:lvl2pPr>
              <a:defRPr sz="3240"/>
            </a:lvl2pPr>
            <a:lvl3pPr>
              <a:defRPr sz="2700"/>
            </a:lvl3pPr>
            <a:lvl4pPr>
              <a:defRPr sz="2430"/>
            </a:lvl4pPr>
            <a:lvl5pPr>
              <a:defRPr sz="243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5" name="Footer Placeholder 4"/>
          <p:cNvSpPr>
            <a:spLocks noGrp="1"/>
          </p:cNvSpPr>
          <p:nvPr>
            <p:ph type="ftr" sz="quarter" idx="11"/>
          </p:nvPr>
        </p:nvSpPr>
        <p:spPr>
          <a:xfrm>
            <a:off x="5298141" y="9492182"/>
            <a:ext cx="5925671" cy="535517"/>
          </a:xfrm>
        </p:spPr>
        <p:txBody>
          <a:bodyPr/>
          <a:lstStyle>
            <a:lvl1pPr eaLnBrk="0" fontAlgn="base" hangingPunct="0">
              <a:spcBef>
                <a:spcPct val="0"/>
              </a:spcBef>
              <a:spcAft>
                <a:spcPct val="0"/>
              </a:spcAft>
              <a:defRPr>
                <a:latin typeface="Calibri" charset="0"/>
              </a:defRPr>
            </a:lvl1pPr>
          </a:lstStyle>
          <a:p>
            <a:pPr>
              <a:defRPr/>
            </a:pPr>
            <a:r>
              <a:rPr lang="en-US" dirty="0"/>
              <a:t>International Conference on Environmental Systems ICES-2026-169</a:t>
            </a:r>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457B86A9-9655-49AA-8089-11BD692C9E90}" type="slidenum">
              <a:rPr lang="en-US"/>
              <a:pPr>
                <a:defRPr/>
              </a:pPr>
              <a:t>‹#›</a:t>
            </a:fld>
            <a:endParaRPr lang="en-US"/>
          </a:p>
        </p:txBody>
      </p:sp>
    </p:spTree>
    <p:extLst>
      <p:ext uri="{BB962C8B-B14F-4D97-AF65-F5344CB8AC3E}">
        <p14:creationId xmlns:p14="http://schemas.microsoft.com/office/powerpoint/2010/main" val="2804387841"/>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1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00163" y="6463461"/>
            <a:ext cx="13990320" cy="199771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1300163" y="4263180"/>
            <a:ext cx="13990320" cy="2200274"/>
          </a:xfrm>
        </p:spPr>
        <p:txBody>
          <a:bodyPr anchor="b"/>
          <a:lstStyle>
            <a:lvl1pPr marL="0" indent="0">
              <a:buNone/>
              <a:defRPr sz="8100">
                <a:solidFill>
                  <a:schemeClr val="tx1">
                    <a:tint val="75000"/>
                  </a:schemeClr>
                </a:solidFill>
              </a:defRPr>
            </a:lvl1pPr>
            <a:lvl2pPr marL="617205" indent="0">
              <a:buNone/>
              <a:defRPr sz="2430">
                <a:solidFill>
                  <a:schemeClr val="tx1">
                    <a:tint val="75000"/>
                  </a:schemeClr>
                </a:solidFill>
              </a:defRPr>
            </a:lvl2pPr>
            <a:lvl3pPr marL="1234409" indent="0">
              <a:buNone/>
              <a:defRPr sz="2160">
                <a:solidFill>
                  <a:schemeClr val="tx1">
                    <a:tint val="75000"/>
                  </a:schemeClr>
                </a:solidFill>
              </a:defRPr>
            </a:lvl3pPr>
            <a:lvl4pPr marL="1851614" indent="0">
              <a:buNone/>
              <a:defRPr sz="1890">
                <a:solidFill>
                  <a:schemeClr val="tx1">
                    <a:tint val="75000"/>
                  </a:schemeClr>
                </a:solidFill>
              </a:defRPr>
            </a:lvl4pPr>
            <a:lvl5pPr marL="2468818" indent="0">
              <a:buNone/>
              <a:defRPr sz="1890">
                <a:solidFill>
                  <a:schemeClr val="tx1">
                    <a:tint val="75000"/>
                  </a:schemeClr>
                </a:solidFill>
              </a:defRPr>
            </a:lvl5pPr>
            <a:lvl6pPr marL="3086023" indent="0">
              <a:buNone/>
              <a:defRPr sz="1890">
                <a:solidFill>
                  <a:schemeClr val="tx1">
                    <a:tint val="75000"/>
                  </a:schemeClr>
                </a:solidFill>
              </a:defRPr>
            </a:lvl6pPr>
            <a:lvl7pPr marL="3703227" indent="0">
              <a:buNone/>
              <a:defRPr sz="1890">
                <a:solidFill>
                  <a:schemeClr val="tx1">
                    <a:tint val="75000"/>
                  </a:schemeClr>
                </a:solidFill>
              </a:defRPr>
            </a:lvl7pPr>
            <a:lvl8pPr marL="4320432" indent="0">
              <a:buNone/>
              <a:defRPr sz="1890">
                <a:solidFill>
                  <a:schemeClr val="tx1">
                    <a:tint val="75000"/>
                  </a:schemeClr>
                </a:solidFill>
              </a:defRPr>
            </a:lvl8pPr>
            <a:lvl9pPr marL="4937637" indent="0">
              <a:buNone/>
              <a:defRPr sz="189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136DBAAB-C12D-4154-ADF3-064A3B13341A}" type="slidenum">
              <a:rPr lang="en-US"/>
              <a:pPr>
                <a:defRPr/>
              </a:pPr>
              <a:t>‹#›</a:t>
            </a:fld>
            <a:endParaRPr lang="en-US"/>
          </a:p>
        </p:txBody>
      </p:sp>
    </p:spTree>
    <p:extLst>
      <p:ext uri="{BB962C8B-B14F-4D97-AF65-F5344CB8AC3E}">
        <p14:creationId xmlns:p14="http://schemas.microsoft.com/office/powerpoint/2010/main" val="262611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1480" y="1676400"/>
            <a:ext cx="7680960" cy="7711440"/>
          </a:xfrm>
        </p:spPr>
        <p:txBody>
          <a:bodyPr>
            <a:normAutofit/>
          </a:bodyPr>
          <a:lstStyle>
            <a:lvl1pPr>
              <a:defRPr sz="3780"/>
            </a:lvl1pPr>
            <a:lvl2pPr>
              <a:defRPr sz="3240"/>
            </a:lvl2pPr>
            <a:lvl3pPr>
              <a:defRPr sz="2700"/>
            </a:lvl3pPr>
            <a:lvl4pPr>
              <a:defRPr sz="2430"/>
            </a:lvl4pPr>
            <a:lvl5pPr>
              <a:defRPr sz="2430"/>
            </a:lvl5pPr>
            <a:lvl6pPr>
              <a:defRPr sz="2430"/>
            </a:lvl6pPr>
            <a:lvl7pPr>
              <a:defRPr sz="2430"/>
            </a:lvl7pPr>
            <a:lvl8pPr>
              <a:defRPr sz="2430"/>
            </a:lvl8pPr>
            <a:lvl9pPr>
              <a:defRPr sz="24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66760" y="1676400"/>
            <a:ext cx="7680960" cy="7711440"/>
          </a:xfrm>
        </p:spPr>
        <p:txBody>
          <a:bodyPr>
            <a:normAutofit/>
          </a:bodyPr>
          <a:lstStyle>
            <a:lvl1pPr>
              <a:defRPr sz="3780"/>
            </a:lvl1pPr>
            <a:lvl2pPr>
              <a:defRPr sz="3240"/>
            </a:lvl2pPr>
            <a:lvl3pPr>
              <a:defRPr sz="2700"/>
            </a:lvl3pPr>
            <a:lvl4pPr>
              <a:defRPr sz="2430"/>
            </a:lvl4pPr>
            <a:lvl5pPr>
              <a:defRPr sz="2430"/>
            </a:lvl5pPr>
            <a:lvl6pPr>
              <a:defRPr sz="2430"/>
            </a:lvl6pPr>
            <a:lvl7pPr>
              <a:defRPr sz="2430"/>
            </a:lvl7pPr>
            <a:lvl8pPr>
              <a:defRPr sz="2430"/>
            </a:lvl8pPr>
            <a:lvl9pPr>
              <a:defRPr sz="24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9BBEA4FC-8AF0-4D1B-9396-58490D864F03}" type="slidenum">
              <a:rPr lang="en-US"/>
              <a:pPr>
                <a:defRPr/>
              </a:pPr>
              <a:t>‹#›</a:t>
            </a:fld>
            <a:endParaRPr lang="en-US"/>
          </a:p>
        </p:txBody>
      </p:sp>
    </p:spTree>
    <p:extLst>
      <p:ext uri="{BB962C8B-B14F-4D97-AF65-F5344CB8AC3E}">
        <p14:creationId xmlns:p14="http://schemas.microsoft.com/office/powerpoint/2010/main" val="87323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11481" y="1564640"/>
            <a:ext cx="7683818" cy="938318"/>
          </a:xfrm>
        </p:spPr>
        <p:txBody>
          <a:bodyPr anchor="b"/>
          <a:lstStyle>
            <a:lvl1pPr marL="0" indent="0">
              <a:buNone/>
              <a:defRPr sz="3240" b="1"/>
            </a:lvl1pPr>
            <a:lvl2pPr marL="617205" indent="0">
              <a:buNone/>
              <a:defRPr sz="2700" b="1"/>
            </a:lvl2pPr>
            <a:lvl3pPr marL="1234409" indent="0">
              <a:buNone/>
              <a:defRPr sz="2430" b="1"/>
            </a:lvl3pPr>
            <a:lvl4pPr marL="1851614" indent="0">
              <a:buNone/>
              <a:defRPr sz="2160" b="1"/>
            </a:lvl4pPr>
            <a:lvl5pPr marL="2468818" indent="0">
              <a:buNone/>
              <a:defRPr sz="2160" b="1"/>
            </a:lvl5pPr>
            <a:lvl6pPr marL="3086023" indent="0">
              <a:buNone/>
              <a:defRPr sz="2160" b="1"/>
            </a:lvl6pPr>
            <a:lvl7pPr marL="3703227" indent="0">
              <a:buNone/>
              <a:defRPr sz="2160" b="1"/>
            </a:lvl7pPr>
            <a:lvl8pPr marL="4320432" indent="0">
              <a:buNone/>
              <a:defRPr sz="2160" b="1"/>
            </a:lvl8pPr>
            <a:lvl9pPr marL="4937637" indent="0">
              <a:buNone/>
              <a:defRPr sz="2160" b="1"/>
            </a:lvl9pPr>
          </a:lstStyle>
          <a:p>
            <a:pPr lvl="0"/>
            <a:r>
              <a:rPr lang="en-US"/>
              <a:t>Click to edit Master text styles</a:t>
            </a:r>
          </a:p>
        </p:txBody>
      </p:sp>
      <p:sp>
        <p:nvSpPr>
          <p:cNvPr id="4" name="Content Placeholder 3"/>
          <p:cNvSpPr>
            <a:spLocks noGrp="1"/>
          </p:cNvSpPr>
          <p:nvPr>
            <p:ph sz="half" idx="2"/>
          </p:nvPr>
        </p:nvSpPr>
        <p:spPr>
          <a:xfrm>
            <a:off x="411481" y="2570480"/>
            <a:ext cx="7683818" cy="6817360"/>
          </a:xfrm>
        </p:spPr>
        <p:txBody>
          <a:bodyPr>
            <a:normAutofit/>
          </a:bodyPr>
          <a:lstStyle>
            <a:lvl1pPr>
              <a:defRPr sz="3240"/>
            </a:lvl1pPr>
            <a:lvl2pPr>
              <a:defRPr sz="2700"/>
            </a:lvl2pPr>
            <a:lvl3pPr>
              <a:defRPr sz="243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361050" y="1564640"/>
            <a:ext cx="7686675" cy="938318"/>
          </a:xfrm>
        </p:spPr>
        <p:txBody>
          <a:bodyPr anchor="b"/>
          <a:lstStyle>
            <a:lvl1pPr marL="0" indent="0">
              <a:buNone/>
              <a:defRPr sz="3240" b="1"/>
            </a:lvl1pPr>
            <a:lvl2pPr marL="617205" indent="0">
              <a:buNone/>
              <a:defRPr sz="2700" b="1"/>
            </a:lvl2pPr>
            <a:lvl3pPr marL="1234409" indent="0">
              <a:buNone/>
              <a:defRPr sz="2430" b="1"/>
            </a:lvl3pPr>
            <a:lvl4pPr marL="1851614" indent="0">
              <a:buNone/>
              <a:defRPr sz="2160" b="1"/>
            </a:lvl4pPr>
            <a:lvl5pPr marL="2468818" indent="0">
              <a:buNone/>
              <a:defRPr sz="2160" b="1"/>
            </a:lvl5pPr>
            <a:lvl6pPr marL="3086023" indent="0">
              <a:buNone/>
              <a:defRPr sz="2160" b="1"/>
            </a:lvl6pPr>
            <a:lvl7pPr marL="3703227" indent="0">
              <a:buNone/>
              <a:defRPr sz="2160" b="1"/>
            </a:lvl7pPr>
            <a:lvl8pPr marL="4320432" indent="0">
              <a:buNone/>
              <a:defRPr sz="2160" b="1"/>
            </a:lvl8pPr>
            <a:lvl9pPr marL="4937637" indent="0">
              <a:buNone/>
              <a:defRPr sz="2160" b="1"/>
            </a:lvl9pPr>
          </a:lstStyle>
          <a:p>
            <a:pPr lvl="0"/>
            <a:r>
              <a:rPr lang="en-US"/>
              <a:t>Click to edit Master text styles</a:t>
            </a:r>
          </a:p>
        </p:txBody>
      </p:sp>
      <p:sp>
        <p:nvSpPr>
          <p:cNvPr id="6" name="Content Placeholder 5"/>
          <p:cNvSpPr>
            <a:spLocks noGrp="1"/>
          </p:cNvSpPr>
          <p:nvPr>
            <p:ph sz="quarter" idx="4"/>
          </p:nvPr>
        </p:nvSpPr>
        <p:spPr>
          <a:xfrm>
            <a:off x="8361050" y="2570480"/>
            <a:ext cx="7686675" cy="6817360"/>
          </a:xfrm>
        </p:spPr>
        <p:txBody>
          <a:bodyPr>
            <a:normAutofit/>
          </a:bodyPr>
          <a:lstStyle>
            <a:lvl1pPr>
              <a:defRPr sz="3240"/>
            </a:lvl1pPr>
            <a:lvl2pPr>
              <a:defRPr sz="2700"/>
            </a:lvl2pPr>
            <a:lvl3pPr>
              <a:defRPr sz="243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036DF23D-5197-46FD-89DE-8B65DB7AE804}" type="slidenum">
              <a:rPr lang="en-US"/>
              <a:pPr>
                <a:defRPr/>
              </a:pPr>
              <a:t>‹#›</a:t>
            </a:fld>
            <a:endParaRPr lang="en-US"/>
          </a:p>
        </p:txBody>
      </p:sp>
    </p:spTree>
    <p:extLst>
      <p:ext uri="{BB962C8B-B14F-4D97-AF65-F5344CB8AC3E}">
        <p14:creationId xmlns:p14="http://schemas.microsoft.com/office/powerpoint/2010/main" val="51515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B0FAE6A3-6A94-4213-B556-372E714450EB}" type="slidenum">
              <a:rPr lang="en-US"/>
              <a:pPr>
                <a:defRPr/>
              </a:pPr>
              <a:t>‹#›</a:t>
            </a:fld>
            <a:endParaRPr lang="en-US"/>
          </a:p>
        </p:txBody>
      </p:sp>
    </p:spTree>
    <p:extLst>
      <p:ext uri="{BB962C8B-B14F-4D97-AF65-F5344CB8AC3E}">
        <p14:creationId xmlns:p14="http://schemas.microsoft.com/office/powerpoint/2010/main" val="1697724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CC14B83F-AE75-45ED-A824-985A836FFCC1}" type="slidenum">
              <a:rPr lang="en-US"/>
              <a:pPr>
                <a:defRPr/>
              </a:pPr>
              <a:t>‹#›</a:t>
            </a:fld>
            <a:endParaRPr lang="en-US"/>
          </a:p>
        </p:txBody>
      </p:sp>
    </p:spTree>
    <p:extLst>
      <p:ext uri="{BB962C8B-B14F-4D97-AF65-F5344CB8AC3E}">
        <p14:creationId xmlns:p14="http://schemas.microsoft.com/office/powerpoint/2010/main" val="3166734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1484" y="1564640"/>
            <a:ext cx="5826443" cy="1452880"/>
          </a:xfrm>
        </p:spPr>
        <p:txBody>
          <a:bodyPr anchor="b"/>
          <a:lstStyle>
            <a:lvl1pPr algn="l">
              <a:defRPr sz="2700" b="1">
                <a:solidFill>
                  <a:schemeClr val="tx1"/>
                </a:solidFill>
              </a:defRPr>
            </a:lvl1pPr>
          </a:lstStyle>
          <a:p>
            <a:r>
              <a:rPr lang="en-US"/>
              <a:t>Click to edit Master title style</a:t>
            </a:r>
          </a:p>
        </p:txBody>
      </p:sp>
      <p:sp>
        <p:nvSpPr>
          <p:cNvPr id="3" name="Content Placeholder 2"/>
          <p:cNvSpPr>
            <a:spLocks noGrp="1"/>
          </p:cNvSpPr>
          <p:nvPr>
            <p:ph idx="1"/>
          </p:nvPr>
        </p:nvSpPr>
        <p:spPr>
          <a:xfrm>
            <a:off x="6435090" y="1564640"/>
            <a:ext cx="9612630" cy="7934960"/>
          </a:xfrm>
        </p:spPr>
        <p:txBody>
          <a:bodyPr>
            <a:normAutofit/>
          </a:bodyPr>
          <a:lstStyle>
            <a:lvl1pPr>
              <a:defRPr sz="4320"/>
            </a:lvl1pPr>
            <a:lvl2pPr>
              <a:defRPr sz="3780"/>
            </a:lvl2pPr>
            <a:lvl3pPr>
              <a:defRPr sz="324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1484" y="3017520"/>
            <a:ext cx="5826443" cy="6482080"/>
          </a:xfrm>
        </p:spPr>
        <p:txBody>
          <a:bodyPr/>
          <a:lstStyle>
            <a:lvl1pPr marL="0" indent="0">
              <a:buNone/>
              <a:defRPr sz="1890"/>
            </a:lvl1pPr>
            <a:lvl2pPr marL="617205" indent="0">
              <a:buNone/>
              <a:defRPr sz="1620"/>
            </a:lvl2pPr>
            <a:lvl3pPr marL="1234409" indent="0">
              <a:buNone/>
              <a:defRPr sz="1350"/>
            </a:lvl3pPr>
            <a:lvl4pPr marL="1851614" indent="0">
              <a:buNone/>
              <a:defRPr sz="1215"/>
            </a:lvl4pPr>
            <a:lvl5pPr marL="2468818" indent="0">
              <a:buNone/>
              <a:defRPr sz="1215"/>
            </a:lvl5pPr>
            <a:lvl6pPr marL="3086023" indent="0">
              <a:buNone/>
              <a:defRPr sz="1215"/>
            </a:lvl6pPr>
            <a:lvl7pPr marL="3703227" indent="0">
              <a:buNone/>
              <a:defRPr sz="1215"/>
            </a:lvl7pPr>
            <a:lvl8pPr marL="4320432" indent="0">
              <a:buNone/>
              <a:defRPr sz="1215"/>
            </a:lvl8pPr>
            <a:lvl9pPr marL="4937637" indent="0">
              <a:buNone/>
              <a:defRPr sz="121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Footer Placeholder 5"/>
          <p:cNvSpPr>
            <a:spLocks noGrp="1"/>
          </p:cNvSpPr>
          <p:nvPr>
            <p:ph type="ftr" sz="quarter" idx="11"/>
          </p:nvPr>
        </p:nvSpPr>
        <p:spPr>
          <a:xfrm>
            <a:off x="5623560" y="9498726"/>
            <a:ext cx="5212080" cy="535517"/>
          </a:xfrm>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E4660925-0BA9-417D-9F21-5EC149480C69}" type="slidenum">
              <a:rPr lang="en-US"/>
              <a:pPr>
                <a:defRPr/>
              </a:pPr>
              <a:t>‹#›</a:t>
            </a:fld>
            <a:endParaRPr lang="en-US"/>
          </a:p>
        </p:txBody>
      </p:sp>
    </p:spTree>
    <p:extLst>
      <p:ext uri="{BB962C8B-B14F-4D97-AF65-F5344CB8AC3E}">
        <p14:creationId xmlns:p14="http://schemas.microsoft.com/office/powerpoint/2010/main" val="3690436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26118" y="7040880"/>
            <a:ext cx="9875520" cy="831216"/>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3226118" y="1676406"/>
            <a:ext cx="9875520" cy="5257377"/>
          </a:xfrm>
        </p:spPr>
        <p:txBody>
          <a:bodyPr rtlCol="0">
            <a:normAutofit/>
          </a:bodyPr>
          <a:lstStyle>
            <a:lvl1pPr marL="0" indent="0">
              <a:buNone/>
              <a:defRPr sz="4320"/>
            </a:lvl1pPr>
            <a:lvl2pPr marL="617205" indent="0">
              <a:buNone/>
              <a:defRPr sz="3780"/>
            </a:lvl2pPr>
            <a:lvl3pPr marL="1234409" indent="0">
              <a:buNone/>
              <a:defRPr sz="3240"/>
            </a:lvl3pPr>
            <a:lvl4pPr marL="1851614" indent="0">
              <a:buNone/>
              <a:defRPr sz="2700"/>
            </a:lvl4pPr>
            <a:lvl5pPr marL="2468818" indent="0">
              <a:buNone/>
              <a:defRPr sz="2700"/>
            </a:lvl5pPr>
            <a:lvl6pPr marL="3086023" indent="0">
              <a:buNone/>
              <a:defRPr sz="2700"/>
            </a:lvl6pPr>
            <a:lvl7pPr marL="3703227" indent="0">
              <a:buNone/>
              <a:defRPr sz="2700"/>
            </a:lvl7pPr>
            <a:lvl8pPr marL="4320432" indent="0">
              <a:buNone/>
              <a:defRPr sz="2700"/>
            </a:lvl8pPr>
            <a:lvl9pPr marL="4937637" indent="0">
              <a:buNone/>
              <a:defRPr sz="2700"/>
            </a:lvl9pPr>
          </a:lstStyle>
          <a:p>
            <a:pPr lvl="0"/>
            <a:r>
              <a:rPr lang="en-US" noProof="0"/>
              <a:t>Click icon to add picture</a:t>
            </a:r>
          </a:p>
        </p:txBody>
      </p:sp>
      <p:sp>
        <p:nvSpPr>
          <p:cNvPr id="4" name="Text Placeholder 3"/>
          <p:cNvSpPr>
            <a:spLocks noGrp="1"/>
          </p:cNvSpPr>
          <p:nvPr>
            <p:ph type="body" sz="half" idx="2"/>
          </p:nvPr>
        </p:nvSpPr>
        <p:spPr>
          <a:xfrm>
            <a:off x="3226118" y="7872096"/>
            <a:ext cx="9875520" cy="1180464"/>
          </a:xfrm>
        </p:spPr>
        <p:txBody>
          <a:bodyPr/>
          <a:lstStyle>
            <a:lvl1pPr marL="0" indent="0">
              <a:buNone/>
              <a:defRPr sz="1890"/>
            </a:lvl1pPr>
            <a:lvl2pPr marL="617205" indent="0">
              <a:buNone/>
              <a:defRPr sz="1620"/>
            </a:lvl2pPr>
            <a:lvl3pPr marL="1234409" indent="0">
              <a:buNone/>
              <a:defRPr sz="1350"/>
            </a:lvl3pPr>
            <a:lvl4pPr marL="1851614" indent="0">
              <a:buNone/>
              <a:defRPr sz="1215"/>
            </a:lvl4pPr>
            <a:lvl5pPr marL="2468818" indent="0">
              <a:buNone/>
              <a:defRPr sz="1215"/>
            </a:lvl5pPr>
            <a:lvl6pPr marL="3086023" indent="0">
              <a:buNone/>
              <a:defRPr sz="1215"/>
            </a:lvl6pPr>
            <a:lvl7pPr marL="3703227" indent="0">
              <a:buNone/>
              <a:defRPr sz="1215"/>
            </a:lvl7pPr>
            <a:lvl8pPr marL="4320432" indent="0">
              <a:buNone/>
              <a:defRPr sz="1215"/>
            </a:lvl8pPr>
            <a:lvl9pPr marL="4937637" indent="0">
              <a:buNone/>
              <a:defRPr sz="1215"/>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6" name="Footer Placeholder 5"/>
          <p:cNvSpPr>
            <a:spLocks noGrp="1"/>
          </p:cNvSpPr>
          <p:nvPr>
            <p:ph type="ftr" sz="quarter" idx="11"/>
          </p:nvPr>
        </p:nvSpPr>
        <p:spPr>
          <a:xfrm>
            <a:off x="5621978" y="9498726"/>
            <a:ext cx="5212080" cy="535517"/>
          </a:xfrm>
        </p:spPr>
        <p:txBody>
          <a:bodyPr/>
          <a:lstStyle>
            <a:lvl1pPr eaLnBrk="0" fontAlgn="base" hangingPunct="0">
              <a:spcBef>
                <a:spcPct val="0"/>
              </a:spcBef>
              <a:spcAft>
                <a:spcPct val="0"/>
              </a:spcAft>
              <a:defRPr>
                <a:latin typeface="Calibri"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Calibri" charset="0"/>
              </a:defRPr>
            </a:lvl1pPr>
          </a:lstStyle>
          <a:p>
            <a:pPr>
              <a:defRPr/>
            </a:pPr>
            <a:fld id="{0DECB48B-F610-4D0C-91E4-23C1FA346856}" type="slidenum">
              <a:rPr lang="en-US"/>
              <a:pPr>
                <a:defRPr/>
              </a:pPr>
              <a:t>‹#›</a:t>
            </a:fld>
            <a:endParaRPr lang="en-US"/>
          </a:p>
        </p:txBody>
      </p:sp>
    </p:spTree>
    <p:extLst>
      <p:ext uri="{BB962C8B-B14F-4D97-AF65-F5344CB8AC3E}">
        <p14:creationId xmlns:p14="http://schemas.microsoft.com/office/powerpoint/2010/main" val="445152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C8DCDA0-A21E-641C-87F6-5039D19ED44A}"/>
              </a:ext>
            </a:extLst>
          </p:cNvPr>
          <p:cNvPicPr>
            <a:picLocks noChangeAspect="1"/>
          </p:cNvPicPr>
          <p:nvPr userDrawn="1"/>
        </p:nvPicPr>
        <p:blipFill rotWithShape="1">
          <a:blip r:embed="rId13"/>
          <a:srcRect t="1" r="861" b="16069"/>
          <a:stretch/>
        </p:blipFill>
        <p:spPr>
          <a:xfrm>
            <a:off x="0" y="-3717"/>
            <a:ext cx="16459200" cy="1342638"/>
          </a:xfrm>
          <a:prstGeom prst="rect">
            <a:avLst/>
          </a:prstGeom>
        </p:spPr>
      </p:pic>
      <p:sp>
        <p:nvSpPr>
          <p:cNvPr id="2" name="Rectangle 1">
            <a:extLst>
              <a:ext uri="{FF2B5EF4-FFF2-40B4-BE49-F238E27FC236}">
                <a16:creationId xmlns:a16="http://schemas.microsoft.com/office/drawing/2014/main" id="{8E7C6142-D955-0638-AFF5-57824B24E170}"/>
              </a:ext>
            </a:extLst>
          </p:cNvPr>
          <p:cNvSpPr/>
          <p:nvPr userDrawn="1"/>
        </p:nvSpPr>
        <p:spPr>
          <a:xfrm>
            <a:off x="11122" y="12074"/>
            <a:ext cx="16455085" cy="1311965"/>
          </a:xfrm>
          <a:prstGeom prst="rect">
            <a:avLst/>
          </a:prstGeom>
          <a:solidFill>
            <a:srgbClr val="0F243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p:cNvPicPr preferRelativeResize="0">
            <a:picLocks noChangeAspect="1" noChangeArrowheads="1"/>
          </p:cNvPicPr>
          <p:nvPr userDrawn="1"/>
        </p:nvPicPr>
        <p:blipFill rotWithShape="1">
          <a:blip r:embed="rId14" cstate="print">
            <a:lum bright="70000" contrast="-70000"/>
            <a:extLst>
              <a:ext uri="{28A0092B-C50C-407E-A947-70E740481C1C}">
                <a14:useLocalDpi xmlns:a14="http://schemas.microsoft.com/office/drawing/2010/main"/>
              </a:ext>
            </a:extLst>
          </a:blip>
          <a:srcRect/>
          <a:stretch/>
        </p:blipFill>
        <p:spPr bwMode="auto">
          <a:xfrm>
            <a:off x="0" y="1342002"/>
            <a:ext cx="16455085" cy="872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type="body" idx="1"/>
          </p:nvPr>
        </p:nvSpPr>
        <p:spPr bwMode="auto">
          <a:xfrm>
            <a:off x="411480" y="1676400"/>
            <a:ext cx="15636240" cy="771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1123" y="9510809"/>
            <a:ext cx="3840480" cy="535517"/>
          </a:xfrm>
          <a:prstGeom prst="rect">
            <a:avLst/>
          </a:prstGeom>
        </p:spPr>
        <p:txBody>
          <a:bodyPr vert="horz" lIns="91440" tIns="45720" rIns="91440" bIns="45720" rtlCol="0" anchor="ctr"/>
          <a:lstStyle>
            <a:lvl1pPr algn="l" eaLnBrk="1" fontAlgn="auto" hangingPunct="1">
              <a:spcBef>
                <a:spcPts val="0"/>
              </a:spcBef>
              <a:spcAft>
                <a:spcPts val="0"/>
              </a:spcAft>
              <a:defRPr sz="1620">
                <a:solidFill>
                  <a:schemeClr val="accent5">
                    <a:lumMod val="75000"/>
                  </a:schemeClr>
                </a:solidFill>
                <a:latin typeface="Calibri"/>
              </a:defRPr>
            </a:lvl1pPr>
          </a:lstStyle>
          <a:p>
            <a:pPr>
              <a:defRPr/>
            </a:pPr>
            <a:endParaRPr lang="en-US"/>
          </a:p>
        </p:txBody>
      </p:sp>
      <p:sp>
        <p:nvSpPr>
          <p:cNvPr id="5" name="Footer Placeholder 4"/>
          <p:cNvSpPr>
            <a:spLocks noGrp="1"/>
          </p:cNvSpPr>
          <p:nvPr>
            <p:ph type="ftr" sz="quarter" idx="3"/>
          </p:nvPr>
        </p:nvSpPr>
        <p:spPr>
          <a:xfrm>
            <a:off x="5623560" y="9492182"/>
            <a:ext cx="5212080" cy="535517"/>
          </a:xfrm>
          <a:prstGeom prst="rect">
            <a:avLst/>
          </a:prstGeom>
        </p:spPr>
        <p:txBody>
          <a:bodyPr vert="horz" lIns="91440" tIns="45720" rIns="91440" bIns="45720" rtlCol="0" anchor="ctr"/>
          <a:lstStyle>
            <a:lvl1pPr algn="ctr" eaLnBrk="1" fontAlgn="auto" hangingPunct="1">
              <a:spcBef>
                <a:spcPts val="0"/>
              </a:spcBef>
              <a:spcAft>
                <a:spcPts val="0"/>
              </a:spcAft>
              <a:defRPr sz="1620">
                <a:solidFill>
                  <a:schemeClr val="accent5">
                    <a:lumMod val="75000"/>
                  </a:schemeClr>
                </a:solidFill>
                <a:latin typeface="Calibri"/>
              </a:defRPr>
            </a:lvl1pPr>
          </a:lstStyle>
          <a:p>
            <a:pPr>
              <a:defRPr/>
            </a:pPr>
            <a:endParaRPr lang="en-US"/>
          </a:p>
        </p:txBody>
      </p:sp>
      <p:sp>
        <p:nvSpPr>
          <p:cNvPr id="6" name="Slide Number Placeholder 5"/>
          <p:cNvSpPr>
            <a:spLocks noGrp="1"/>
          </p:cNvSpPr>
          <p:nvPr>
            <p:ph type="sldNum" sz="quarter" idx="4"/>
          </p:nvPr>
        </p:nvSpPr>
        <p:spPr>
          <a:xfrm>
            <a:off x="12604433" y="9498726"/>
            <a:ext cx="3840480" cy="535517"/>
          </a:xfrm>
          <a:prstGeom prst="rect">
            <a:avLst/>
          </a:prstGeom>
        </p:spPr>
        <p:txBody>
          <a:bodyPr vert="horz" lIns="91440" tIns="45720" rIns="91440" bIns="45720" rtlCol="0" anchor="ctr"/>
          <a:lstStyle>
            <a:lvl1pPr algn="r" eaLnBrk="1" fontAlgn="auto" hangingPunct="1">
              <a:spcBef>
                <a:spcPts val="0"/>
              </a:spcBef>
              <a:spcAft>
                <a:spcPts val="0"/>
              </a:spcAft>
              <a:defRPr sz="1620">
                <a:solidFill>
                  <a:schemeClr val="accent5">
                    <a:lumMod val="75000"/>
                  </a:schemeClr>
                </a:solidFill>
                <a:latin typeface="Calibri"/>
              </a:defRPr>
            </a:lvl1pPr>
          </a:lstStyle>
          <a:p>
            <a:pPr>
              <a:defRPr/>
            </a:pPr>
            <a:fld id="{C81742FC-0631-4BCD-984B-F873A515A068}" type="slidenum">
              <a:rPr lang="en-US"/>
              <a:pPr>
                <a:defRPr/>
              </a:pPr>
              <a:t>‹#›</a:t>
            </a:fld>
            <a:endParaRPr lang="en-US"/>
          </a:p>
        </p:txBody>
      </p:sp>
      <p:pic>
        <p:nvPicPr>
          <p:cNvPr id="3" name="Picture 2" descr="A logo with white text and red swoosh&#10;&#10;Description automatically generated">
            <a:extLst>
              <a:ext uri="{FF2B5EF4-FFF2-40B4-BE49-F238E27FC236}">
                <a16:creationId xmlns:a16="http://schemas.microsoft.com/office/drawing/2014/main" id="{A4687C94-29E9-ECB7-4C68-F114CE33916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951529" y="-82835"/>
            <a:ext cx="1507671" cy="1507671"/>
          </a:xfrm>
          <a:prstGeom prst="rect">
            <a:avLst/>
          </a:prstGeom>
        </p:spPr>
      </p:pic>
      <p:sp>
        <p:nvSpPr>
          <p:cNvPr id="1030" name="Title Placeholder 1"/>
          <p:cNvSpPr>
            <a:spLocks noGrp="1"/>
          </p:cNvSpPr>
          <p:nvPr>
            <p:ph type="title"/>
          </p:nvPr>
        </p:nvSpPr>
        <p:spPr bwMode="auto">
          <a:xfrm>
            <a:off x="1400163" y="254000"/>
            <a:ext cx="13927468"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pic>
        <p:nvPicPr>
          <p:cNvPr id="12" name="Picture 11" descr="A logo of an astronaut on a surface&#10;&#10;Description automatically generated">
            <a:extLst>
              <a:ext uri="{FF2B5EF4-FFF2-40B4-BE49-F238E27FC236}">
                <a16:creationId xmlns:a16="http://schemas.microsoft.com/office/drawing/2014/main" id="{E359B4DB-A73B-DA8D-B189-2908B7E19955}"/>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28581" y="111760"/>
            <a:ext cx="1143000" cy="1143000"/>
          </a:xfrm>
          <a:prstGeom prst="rect">
            <a:avLst/>
          </a:prstGeom>
          <a:ln w="12700">
            <a:noFill/>
          </a:ln>
          <a:effectLst>
            <a:glow rad="50800">
              <a:schemeClr val="bg1">
                <a:alpha val="90000"/>
              </a:schemeClr>
            </a:glow>
            <a:outerShdw dist="50800" dir="600000" sx="1000" sy="1000" algn="ctr" rotWithShape="0">
              <a:srgbClr val="000000">
                <a:alpha val="47000"/>
              </a:srgbClr>
            </a:outerShdw>
          </a:effectLst>
        </p:spPr>
      </p:pic>
    </p:spTree>
    <p:extLst>
      <p:ext uri="{BB962C8B-B14F-4D97-AF65-F5344CB8AC3E}">
        <p14:creationId xmlns:p14="http://schemas.microsoft.com/office/powerpoint/2010/main" val="229001332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dt="0"/>
  <p:txStyles>
    <p:titleStyle>
      <a:lvl1pPr algn="l" rtl="0" eaLnBrk="0" fontAlgn="base" hangingPunct="0">
        <a:spcBef>
          <a:spcPct val="0"/>
        </a:spcBef>
        <a:spcAft>
          <a:spcPct val="0"/>
        </a:spcAft>
        <a:defRPr sz="5940" kern="1200">
          <a:solidFill>
            <a:schemeClr val="bg1"/>
          </a:solidFill>
          <a:effectLst>
            <a:outerShdw blurRad="38100" dist="38100" dir="2700000" algn="tl">
              <a:srgbClr val="000000">
                <a:alpha val="43137"/>
              </a:srgbClr>
            </a:outerShdw>
          </a:effectLst>
          <a:latin typeface="+mj-lt"/>
          <a:ea typeface="+mj-ea"/>
          <a:cs typeface="+mj-cs"/>
        </a:defRPr>
      </a:lvl1pPr>
      <a:lvl2pPr algn="l" rtl="0" eaLnBrk="0" fontAlgn="base" hangingPunct="0">
        <a:spcBef>
          <a:spcPct val="0"/>
        </a:spcBef>
        <a:spcAft>
          <a:spcPct val="0"/>
        </a:spcAft>
        <a:defRPr sz="5940">
          <a:solidFill>
            <a:schemeClr val="bg1"/>
          </a:solidFill>
          <a:latin typeface="Calibri" panose="020F0502020204030204" pitchFamily="34" charset="0"/>
        </a:defRPr>
      </a:lvl2pPr>
      <a:lvl3pPr algn="l" rtl="0" eaLnBrk="0" fontAlgn="base" hangingPunct="0">
        <a:spcBef>
          <a:spcPct val="0"/>
        </a:spcBef>
        <a:spcAft>
          <a:spcPct val="0"/>
        </a:spcAft>
        <a:defRPr sz="5940">
          <a:solidFill>
            <a:schemeClr val="bg1"/>
          </a:solidFill>
          <a:latin typeface="Calibri" panose="020F0502020204030204" pitchFamily="34" charset="0"/>
        </a:defRPr>
      </a:lvl3pPr>
      <a:lvl4pPr algn="l" rtl="0" eaLnBrk="0" fontAlgn="base" hangingPunct="0">
        <a:spcBef>
          <a:spcPct val="0"/>
        </a:spcBef>
        <a:spcAft>
          <a:spcPct val="0"/>
        </a:spcAft>
        <a:defRPr sz="5940">
          <a:solidFill>
            <a:schemeClr val="bg1"/>
          </a:solidFill>
          <a:latin typeface="Calibri" panose="020F0502020204030204" pitchFamily="34" charset="0"/>
        </a:defRPr>
      </a:lvl4pPr>
      <a:lvl5pPr algn="l" rtl="0" eaLnBrk="0" fontAlgn="base" hangingPunct="0">
        <a:spcBef>
          <a:spcPct val="0"/>
        </a:spcBef>
        <a:spcAft>
          <a:spcPct val="0"/>
        </a:spcAft>
        <a:defRPr sz="5940">
          <a:solidFill>
            <a:schemeClr val="bg1"/>
          </a:solidFill>
          <a:latin typeface="Calibri" panose="020F0502020204030204" pitchFamily="34" charset="0"/>
        </a:defRPr>
      </a:lvl5pPr>
      <a:lvl6pPr marL="617205" algn="ctr" rtl="0" fontAlgn="base">
        <a:spcBef>
          <a:spcPct val="0"/>
        </a:spcBef>
        <a:spcAft>
          <a:spcPct val="0"/>
        </a:spcAft>
        <a:defRPr sz="5940">
          <a:solidFill>
            <a:srgbClr val="B9CDE5"/>
          </a:solidFill>
          <a:latin typeface="Calibri" panose="020F0502020204030204" pitchFamily="34" charset="0"/>
        </a:defRPr>
      </a:lvl6pPr>
      <a:lvl7pPr marL="1234409" algn="ctr" rtl="0" fontAlgn="base">
        <a:spcBef>
          <a:spcPct val="0"/>
        </a:spcBef>
        <a:spcAft>
          <a:spcPct val="0"/>
        </a:spcAft>
        <a:defRPr sz="5940">
          <a:solidFill>
            <a:srgbClr val="B9CDE5"/>
          </a:solidFill>
          <a:latin typeface="Calibri" panose="020F0502020204030204" pitchFamily="34" charset="0"/>
        </a:defRPr>
      </a:lvl7pPr>
      <a:lvl8pPr marL="1851614" algn="ctr" rtl="0" fontAlgn="base">
        <a:spcBef>
          <a:spcPct val="0"/>
        </a:spcBef>
        <a:spcAft>
          <a:spcPct val="0"/>
        </a:spcAft>
        <a:defRPr sz="5940">
          <a:solidFill>
            <a:srgbClr val="B9CDE5"/>
          </a:solidFill>
          <a:latin typeface="Calibri" panose="020F0502020204030204" pitchFamily="34" charset="0"/>
        </a:defRPr>
      </a:lvl8pPr>
      <a:lvl9pPr marL="2468818" algn="ctr" rtl="0" fontAlgn="base">
        <a:spcBef>
          <a:spcPct val="0"/>
        </a:spcBef>
        <a:spcAft>
          <a:spcPct val="0"/>
        </a:spcAft>
        <a:defRPr sz="5940">
          <a:solidFill>
            <a:srgbClr val="B9CDE5"/>
          </a:solidFill>
          <a:latin typeface="Calibri" panose="020F0502020204030204" pitchFamily="34" charset="0"/>
        </a:defRPr>
      </a:lvl9pPr>
    </p:titleStyle>
    <p:bodyStyle>
      <a:lvl1pPr marL="310746" indent="-310746" algn="l" rtl="0" eaLnBrk="0" fontAlgn="base" hangingPunct="0">
        <a:spcBef>
          <a:spcPct val="20000"/>
        </a:spcBef>
        <a:spcAft>
          <a:spcPct val="0"/>
        </a:spcAft>
        <a:buClr>
          <a:srgbClr val="4BACC6"/>
        </a:buClr>
        <a:buFont typeface="Arial" panose="020B0604020202020204" pitchFamily="34" charset="0"/>
        <a:buChar char="•"/>
        <a:defRPr sz="4320" kern="1200">
          <a:solidFill>
            <a:srgbClr val="215968"/>
          </a:solidFill>
          <a:latin typeface="+mn-lt"/>
          <a:ea typeface="+mn-ea"/>
          <a:cs typeface="+mn-cs"/>
        </a:defRPr>
      </a:lvl1pPr>
      <a:lvl2pPr marL="1002958" indent="-385754" algn="l" rtl="0" eaLnBrk="0" fontAlgn="base" hangingPunct="0">
        <a:spcBef>
          <a:spcPct val="20000"/>
        </a:spcBef>
        <a:spcAft>
          <a:spcPct val="0"/>
        </a:spcAft>
        <a:buClr>
          <a:srgbClr val="E46C0A"/>
        </a:buClr>
        <a:buFont typeface="Arial" panose="020B0604020202020204" pitchFamily="34" charset="0"/>
        <a:buChar char="–"/>
        <a:defRPr sz="3780" kern="1200">
          <a:solidFill>
            <a:srgbClr val="215968"/>
          </a:solidFill>
          <a:latin typeface="+mn-lt"/>
          <a:ea typeface="+mn-ea"/>
          <a:cs typeface="+mn-cs"/>
        </a:defRPr>
      </a:lvl2pPr>
      <a:lvl3pPr marL="1543011" indent="-308602" algn="l" rtl="0" eaLnBrk="0" fontAlgn="base" hangingPunct="0">
        <a:spcBef>
          <a:spcPct val="20000"/>
        </a:spcBef>
        <a:spcAft>
          <a:spcPct val="0"/>
        </a:spcAft>
        <a:buClr>
          <a:srgbClr val="984807"/>
        </a:buClr>
        <a:buFont typeface="Wingdings" panose="05000000000000000000" pitchFamily="2" charset="2"/>
        <a:buChar char="§"/>
        <a:defRPr sz="3240" kern="1200">
          <a:solidFill>
            <a:srgbClr val="215968"/>
          </a:solidFill>
          <a:latin typeface="+mn-lt"/>
          <a:ea typeface="+mn-ea"/>
          <a:cs typeface="+mn-cs"/>
        </a:defRPr>
      </a:lvl3pPr>
      <a:lvl4pPr marL="2160216" indent="-308602" algn="l" rtl="0" eaLnBrk="0" fontAlgn="base" hangingPunct="0">
        <a:spcBef>
          <a:spcPct val="20000"/>
        </a:spcBef>
        <a:spcAft>
          <a:spcPct val="0"/>
        </a:spcAft>
        <a:buClr>
          <a:schemeClr val="tx1"/>
        </a:buClr>
        <a:buFont typeface="Arial" panose="020B0604020202020204" pitchFamily="34" charset="0"/>
        <a:buChar char="–"/>
        <a:defRPr sz="2700" kern="1200">
          <a:solidFill>
            <a:srgbClr val="215968"/>
          </a:solidFill>
          <a:latin typeface="+mn-lt"/>
          <a:ea typeface="+mn-ea"/>
          <a:cs typeface="+mn-cs"/>
        </a:defRPr>
      </a:lvl4pPr>
      <a:lvl5pPr marL="2777421" indent="-308602" algn="l" rtl="0" eaLnBrk="0" fontAlgn="base" hangingPunct="0">
        <a:spcBef>
          <a:spcPct val="20000"/>
        </a:spcBef>
        <a:spcAft>
          <a:spcPct val="0"/>
        </a:spcAft>
        <a:buClr>
          <a:schemeClr val="tx1"/>
        </a:buClr>
        <a:buFont typeface="Arial" panose="020B0604020202020204" pitchFamily="34" charset="0"/>
        <a:buChar char="»"/>
        <a:defRPr sz="2700" kern="1200">
          <a:solidFill>
            <a:srgbClr val="215968"/>
          </a:solidFill>
          <a:latin typeface="+mn-lt"/>
          <a:ea typeface="+mn-ea"/>
          <a:cs typeface="+mn-cs"/>
        </a:defRPr>
      </a:lvl5pPr>
      <a:lvl6pPr marL="3394625"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011830"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629034"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246239" indent="-308602" algn="l" defTabSz="1234409"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34409" rtl="0" eaLnBrk="1" latinLnBrk="0" hangingPunct="1">
        <a:defRPr sz="2430" kern="1200">
          <a:solidFill>
            <a:schemeClr val="tx1"/>
          </a:solidFill>
          <a:latin typeface="+mn-lt"/>
          <a:ea typeface="+mn-ea"/>
          <a:cs typeface="+mn-cs"/>
        </a:defRPr>
      </a:lvl1pPr>
      <a:lvl2pPr marL="617205" algn="l" defTabSz="1234409" rtl="0" eaLnBrk="1" latinLnBrk="0" hangingPunct="1">
        <a:defRPr sz="2430" kern="1200">
          <a:solidFill>
            <a:schemeClr val="tx1"/>
          </a:solidFill>
          <a:latin typeface="+mn-lt"/>
          <a:ea typeface="+mn-ea"/>
          <a:cs typeface="+mn-cs"/>
        </a:defRPr>
      </a:lvl2pPr>
      <a:lvl3pPr marL="1234409" algn="l" defTabSz="1234409" rtl="0" eaLnBrk="1" latinLnBrk="0" hangingPunct="1">
        <a:defRPr sz="2430" kern="1200">
          <a:solidFill>
            <a:schemeClr val="tx1"/>
          </a:solidFill>
          <a:latin typeface="+mn-lt"/>
          <a:ea typeface="+mn-ea"/>
          <a:cs typeface="+mn-cs"/>
        </a:defRPr>
      </a:lvl3pPr>
      <a:lvl4pPr marL="1851614" algn="l" defTabSz="1234409" rtl="0" eaLnBrk="1" latinLnBrk="0" hangingPunct="1">
        <a:defRPr sz="2430" kern="1200">
          <a:solidFill>
            <a:schemeClr val="tx1"/>
          </a:solidFill>
          <a:latin typeface="+mn-lt"/>
          <a:ea typeface="+mn-ea"/>
          <a:cs typeface="+mn-cs"/>
        </a:defRPr>
      </a:lvl4pPr>
      <a:lvl5pPr marL="2468818" algn="l" defTabSz="1234409" rtl="0" eaLnBrk="1" latinLnBrk="0" hangingPunct="1">
        <a:defRPr sz="2430" kern="1200">
          <a:solidFill>
            <a:schemeClr val="tx1"/>
          </a:solidFill>
          <a:latin typeface="+mn-lt"/>
          <a:ea typeface="+mn-ea"/>
          <a:cs typeface="+mn-cs"/>
        </a:defRPr>
      </a:lvl5pPr>
      <a:lvl6pPr marL="3086023" algn="l" defTabSz="1234409" rtl="0" eaLnBrk="1" latinLnBrk="0" hangingPunct="1">
        <a:defRPr sz="2430" kern="1200">
          <a:solidFill>
            <a:schemeClr val="tx1"/>
          </a:solidFill>
          <a:latin typeface="+mn-lt"/>
          <a:ea typeface="+mn-ea"/>
          <a:cs typeface="+mn-cs"/>
        </a:defRPr>
      </a:lvl6pPr>
      <a:lvl7pPr marL="3703227" algn="l" defTabSz="1234409" rtl="0" eaLnBrk="1" latinLnBrk="0" hangingPunct="1">
        <a:defRPr sz="2430" kern="1200">
          <a:solidFill>
            <a:schemeClr val="tx1"/>
          </a:solidFill>
          <a:latin typeface="+mn-lt"/>
          <a:ea typeface="+mn-ea"/>
          <a:cs typeface="+mn-cs"/>
        </a:defRPr>
      </a:lvl7pPr>
      <a:lvl8pPr marL="4320432" algn="l" defTabSz="1234409" rtl="0" eaLnBrk="1" latinLnBrk="0" hangingPunct="1">
        <a:defRPr sz="2430" kern="1200">
          <a:solidFill>
            <a:schemeClr val="tx1"/>
          </a:solidFill>
          <a:latin typeface="+mn-lt"/>
          <a:ea typeface="+mn-ea"/>
          <a:cs typeface="+mn-cs"/>
        </a:defRPr>
      </a:lvl8pPr>
      <a:lvl9pPr marL="4937637" algn="l" defTabSz="1234409" rtl="0" eaLnBrk="1" latinLnBrk="0" hangingPunct="1">
        <a:defRPr sz="243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51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DD488-B077-ED98-A377-CB3566DF5A3A}"/>
              </a:ext>
            </a:extLst>
          </p:cNvPr>
          <p:cNvSpPr>
            <a:spLocks noGrp="1"/>
          </p:cNvSpPr>
          <p:nvPr>
            <p:ph type="ctrTitle"/>
          </p:nvPr>
        </p:nvSpPr>
        <p:spPr>
          <a:xfrm>
            <a:off x="1988817" y="4118083"/>
            <a:ext cx="12481562" cy="1822233"/>
          </a:xfrm>
        </p:spPr>
        <p:txBody>
          <a:bodyPr/>
          <a:lstStyle/>
          <a:p>
            <a:pPr algn="ctr"/>
            <a:r>
              <a:rPr lang="en-US" dirty="0"/>
              <a:t>Exploration Extravehicular Mobility Unit 11 Foot Vacuum Chamber upgrades Test Results</a:t>
            </a:r>
            <a:endParaRPr lang="en-US" i="1" dirty="0"/>
          </a:p>
        </p:txBody>
      </p:sp>
      <p:sp>
        <p:nvSpPr>
          <p:cNvPr id="3" name="Subtitle 2">
            <a:extLst>
              <a:ext uri="{FF2B5EF4-FFF2-40B4-BE49-F238E27FC236}">
                <a16:creationId xmlns:a16="http://schemas.microsoft.com/office/drawing/2014/main" id="{989E52D9-4C10-B7FC-1A86-3E562723DC4D}"/>
              </a:ext>
            </a:extLst>
          </p:cNvPr>
          <p:cNvSpPr>
            <a:spLocks noGrp="1"/>
          </p:cNvSpPr>
          <p:nvPr>
            <p:ph type="subTitle" idx="1"/>
          </p:nvPr>
        </p:nvSpPr>
        <p:spPr>
          <a:xfrm>
            <a:off x="0" y="6521267"/>
            <a:ext cx="16459199" cy="2712956"/>
          </a:xfrm>
        </p:spPr>
        <p:txBody>
          <a:bodyPr/>
          <a:lstStyle/>
          <a:p>
            <a:r>
              <a:rPr lang="en-US" sz="4400" dirty="0"/>
              <a:t>Robert Marsch and Michael Lewandowski</a:t>
            </a:r>
          </a:p>
          <a:p>
            <a:r>
              <a:rPr lang="en-US" sz="2400" dirty="0"/>
              <a:t>Amentum, Houston, TX, 77058</a:t>
            </a:r>
          </a:p>
          <a:p>
            <a:r>
              <a:rPr lang="en-US" sz="4400" dirty="0"/>
              <a:t>Sean Miller</a:t>
            </a:r>
          </a:p>
          <a:p>
            <a:r>
              <a:rPr lang="en-US" sz="2400" dirty="0"/>
              <a:t>NASA, Houston, TX</a:t>
            </a:r>
          </a:p>
        </p:txBody>
      </p:sp>
      <p:sp>
        <p:nvSpPr>
          <p:cNvPr id="4" name="Title 4">
            <a:extLst>
              <a:ext uri="{FF2B5EF4-FFF2-40B4-BE49-F238E27FC236}">
                <a16:creationId xmlns:a16="http://schemas.microsoft.com/office/drawing/2014/main" id="{9AB9B6D0-B76C-FE20-90E0-F12E726A8885}"/>
              </a:ext>
            </a:extLst>
          </p:cNvPr>
          <p:cNvSpPr txBox="1">
            <a:spLocks/>
          </p:cNvSpPr>
          <p:nvPr/>
        </p:nvSpPr>
        <p:spPr bwMode="auto">
          <a:xfrm>
            <a:off x="4335780" y="0"/>
            <a:ext cx="10820400" cy="1496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kern="1200">
                <a:solidFill>
                  <a:schemeClr val="bg1"/>
                </a:solidFill>
                <a:effectLst>
                  <a:outerShdw blurRad="38100" dist="38100" dir="2700000" algn="tl">
                    <a:srgbClr val="000000">
                      <a:alpha val="43137"/>
                    </a:srgbClr>
                  </a:outerShdw>
                </a:effectLst>
                <a:latin typeface="+mj-lt"/>
                <a:ea typeface="+mj-ea"/>
                <a:cs typeface="+mj-cs"/>
              </a:defRPr>
            </a:lvl1pPr>
            <a:lvl2pPr algn="l" rtl="0" eaLnBrk="0" fontAlgn="base" hangingPunct="0">
              <a:spcBef>
                <a:spcPct val="0"/>
              </a:spcBef>
              <a:spcAft>
                <a:spcPct val="0"/>
              </a:spcAft>
              <a:defRPr sz="4400">
                <a:solidFill>
                  <a:schemeClr val="bg1"/>
                </a:solidFill>
                <a:latin typeface="Calibri" panose="020F0502020204030204" pitchFamily="34" charset="0"/>
              </a:defRPr>
            </a:lvl2pPr>
            <a:lvl3pPr algn="l" rtl="0" eaLnBrk="0" fontAlgn="base" hangingPunct="0">
              <a:spcBef>
                <a:spcPct val="0"/>
              </a:spcBef>
              <a:spcAft>
                <a:spcPct val="0"/>
              </a:spcAft>
              <a:defRPr sz="4400">
                <a:solidFill>
                  <a:schemeClr val="bg1"/>
                </a:solidFill>
                <a:latin typeface="Calibri" panose="020F0502020204030204" pitchFamily="34" charset="0"/>
              </a:defRPr>
            </a:lvl3pPr>
            <a:lvl4pPr algn="l" rtl="0" eaLnBrk="0" fontAlgn="base" hangingPunct="0">
              <a:spcBef>
                <a:spcPct val="0"/>
              </a:spcBef>
              <a:spcAft>
                <a:spcPct val="0"/>
              </a:spcAft>
              <a:defRPr sz="4400">
                <a:solidFill>
                  <a:schemeClr val="bg1"/>
                </a:solidFill>
                <a:latin typeface="Calibri" panose="020F0502020204030204" pitchFamily="34" charset="0"/>
              </a:defRPr>
            </a:lvl4pPr>
            <a:lvl5pPr algn="l" rtl="0" eaLnBrk="0" fontAlgn="base" hangingPunct="0">
              <a:spcBef>
                <a:spcPct val="0"/>
              </a:spcBef>
              <a:spcAft>
                <a:spcPct val="0"/>
              </a:spcAft>
              <a:defRPr sz="4400">
                <a:solidFill>
                  <a:schemeClr val="bg1"/>
                </a:solidFill>
                <a:latin typeface="Calibri" panose="020F0502020204030204" pitchFamily="34" charset="0"/>
              </a:defRPr>
            </a:lvl5pPr>
            <a:lvl6pPr marL="457200" algn="ctr" rtl="0" fontAlgn="base">
              <a:spcBef>
                <a:spcPct val="0"/>
              </a:spcBef>
              <a:spcAft>
                <a:spcPct val="0"/>
              </a:spcAft>
              <a:defRPr sz="4400">
                <a:solidFill>
                  <a:srgbClr val="B9CDE5"/>
                </a:solidFill>
                <a:latin typeface="Calibri" panose="020F0502020204030204" pitchFamily="34" charset="0"/>
              </a:defRPr>
            </a:lvl6pPr>
            <a:lvl7pPr marL="914400" algn="ctr" rtl="0" fontAlgn="base">
              <a:spcBef>
                <a:spcPct val="0"/>
              </a:spcBef>
              <a:spcAft>
                <a:spcPct val="0"/>
              </a:spcAft>
              <a:defRPr sz="4400">
                <a:solidFill>
                  <a:srgbClr val="B9CDE5"/>
                </a:solidFill>
                <a:latin typeface="Calibri" panose="020F0502020204030204" pitchFamily="34" charset="0"/>
              </a:defRPr>
            </a:lvl7pPr>
            <a:lvl8pPr marL="1371600" algn="ctr" rtl="0" fontAlgn="base">
              <a:spcBef>
                <a:spcPct val="0"/>
              </a:spcBef>
              <a:spcAft>
                <a:spcPct val="0"/>
              </a:spcAft>
              <a:defRPr sz="4400">
                <a:solidFill>
                  <a:srgbClr val="B9CDE5"/>
                </a:solidFill>
                <a:latin typeface="Calibri" panose="020F0502020204030204" pitchFamily="34" charset="0"/>
              </a:defRPr>
            </a:lvl8pPr>
            <a:lvl9pPr marL="1828800" algn="ctr" rtl="0" fontAlgn="base">
              <a:spcBef>
                <a:spcPct val="0"/>
              </a:spcBef>
              <a:spcAft>
                <a:spcPct val="0"/>
              </a:spcAft>
              <a:defRPr sz="4400">
                <a:solidFill>
                  <a:srgbClr val="B9CDE5"/>
                </a:solidFill>
                <a:latin typeface="Calibri" panose="020F0502020204030204" pitchFamily="34" charset="0"/>
              </a:defRPr>
            </a:lvl9pPr>
          </a:lstStyle>
          <a:p>
            <a:pPr algn="r"/>
            <a:r>
              <a:rPr lang="en-US" sz="2800" dirty="0"/>
              <a:t>55th International Conference on Environmental Systems</a:t>
            </a:r>
          </a:p>
          <a:p>
            <a:pPr algn="r"/>
            <a:r>
              <a:rPr lang="en-US" sz="2800" dirty="0"/>
              <a:t>12-16 July 2026, Rio Grande, Puerto Rico</a:t>
            </a:r>
          </a:p>
          <a:p>
            <a:pPr algn="r"/>
            <a:r>
              <a:rPr lang="en-US" sz="2800" dirty="0"/>
              <a:t>ICES-2026-169</a:t>
            </a:r>
          </a:p>
        </p:txBody>
      </p:sp>
      <p:sp>
        <p:nvSpPr>
          <p:cNvPr id="5" name="TextBox 4">
            <a:extLst>
              <a:ext uri="{FF2B5EF4-FFF2-40B4-BE49-F238E27FC236}">
                <a16:creationId xmlns:a16="http://schemas.microsoft.com/office/drawing/2014/main" id="{19D3682E-4247-9221-FA5D-1318BD667C40}"/>
              </a:ext>
            </a:extLst>
          </p:cNvPr>
          <p:cNvSpPr txBox="1"/>
          <p:nvPr/>
        </p:nvSpPr>
        <p:spPr>
          <a:xfrm>
            <a:off x="1824204" y="9316949"/>
            <a:ext cx="12810789" cy="646331"/>
          </a:xfrm>
          <a:prstGeom prst="rect">
            <a:avLst/>
          </a:prstGeom>
          <a:noFill/>
        </p:spPr>
        <p:txBody>
          <a:bodyPr wrap="square" rtlCol="0">
            <a:spAutoFit/>
          </a:bodyPr>
          <a:lstStyle/>
          <a:p>
            <a:pPr algn="ctr"/>
            <a:r>
              <a:rPr lang="en-US" b="0" i="0" dirty="0">
                <a:solidFill>
                  <a:schemeClr val="bg1"/>
                </a:solidFill>
                <a:effectLst/>
                <a:latin typeface="Roboto" panose="02000000000000000000" pitchFamily="2" charset="0"/>
              </a:rPr>
              <a:t>Trade names and trademarks and company names are used in this report for identification only. Their usage does not constitute an official endorsement, either expressed or implied, by the National Aeronautics and Space Administration.</a:t>
            </a:r>
            <a:endParaRPr lang="en-US" dirty="0">
              <a:solidFill>
                <a:schemeClr val="bg1"/>
              </a:solidFill>
            </a:endParaRPr>
          </a:p>
        </p:txBody>
      </p:sp>
    </p:spTree>
    <p:extLst>
      <p:ext uri="{BB962C8B-B14F-4D97-AF65-F5344CB8AC3E}">
        <p14:creationId xmlns:p14="http://schemas.microsoft.com/office/powerpoint/2010/main" val="423680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4F4C4-970D-C93A-3F1F-4420E5E85D59}"/>
              </a:ext>
            </a:extLst>
          </p:cNvPr>
          <p:cNvSpPr>
            <a:spLocks noGrp="1"/>
          </p:cNvSpPr>
          <p:nvPr>
            <p:ph type="title"/>
          </p:nvPr>
        </p:nvSpPr>
        <p:spPr/>
        <p:txBody>
          <a:bodyPr/>
          <a:lstStyle/>
          <a:p>
            <a:r>
              <a:rPr lang="en-US" dirty="0"/>
              <a:t>Test Day Overview</a:t>
            </a:r>
          </a:p>
        </p:txBody>
      </p:sp>
      <p:sp>
        <p:nvSpPr>
          <p:cNvPr id="3" name="Content Placeholder 2">
            <a:extLst>
              <a:ext uri="{FF2B5EF4-FFF2-40B4-BE49-F238E27FC236}">
                <a16:creationId xmlns:a16="http://schemas.microsoft.com/office/drawing/2014/main" id="{CD47E347-25AE-F633-F6F8-6BF578FE8AC5}"/>
              </a:ext>
            </a:extLst>
          </p:cNvPr>
          <p:cNvSpPr>
            <a:spLocks noGrp="1"/>
          </p:cNvSpPr>
          <p:nvPr>
            <p:ph idx="1"/>
          </p:nvPr>
        </p:nvSpPr>
        <p:spPr/>
        <p:txBody>
          <a:bodyPr/>
          <a:lstStyle/>
          <a:p>
            <a:r>
              <a:rPr lang="en-US" sz="4140" b="1" dirty="0"/>
              <a:t>Test Day 3: Recharge</a:t>
            </a:r>
          </a:p>
          <a:p>
            <a:pPr lvl="1"/>
            <a:r>
              <a:rPr lang="en-US" sz="3460" dirty="0"/>
              <a:t>Test Day Goals:</a:t>
            </a:r>
          </a:p>
          <a:p>
            <a:pPr lvl="2"/>
            <a:r>
              <a:rPr lang="en-US" sz="2800" dirty="0"/>
              <a:t>Recharge consumables</a:t>
            </a:r>
          </a:p>
          <a:p>
            <a:pPr lvl="2"/>
            <a:r>
              <a:rPr lang="en-US" sz="2800" dirty="0"/>
              <a:t>Fix all anomalies and update procedures as necessary</a:t>
            </a:r>
          </a:p>
          <a:p>
            <a:pPr lvl="3"/>
            <a:r>
              <a:rPr lang="en-US" sz="2800" dirty="0"/>
              <a:t>Vacuum chamber leaking was due to an improper sized B-nut. This was replaced and a flare saver added</a:t>
            </a:r>
          </a:p>
          <a:p>
            <a:pPr lvl="3"/>
            <a:r>
              <a:rPr lang="en-US" sz="2800" dirty="0"/>
              <a:t>ESCU was unable to mate with high-pressure O</a:t>
            </a:r>
            <a:r>
              <a:rPr lang="en-US" sz="2800" baseline="-25000" dirty="0"/>
              <a:t>2</a:t>
            </a:r>
            <a:r>
              <a:rPr lang="en-US" sz="2800" dirty="0"/>
              <a:t> poppets. Procedure change to depress lines prior to mating</a:t>
            </a:r>
          </a:p>
          <a:p>
            <a:pPr lvl="3"/>
            <a:r>
              <a:rPr lang="en-US" sz="2800" dirty="0"/>
              <a:t>RCA Vacuum access line fittings were replaced with barbed fittings</a:t>
            </a:r>
          </a:p>
          <a:p>
            <a:pPr lvl="1"/>
            <a:r>
              <a:rPr lang="en-US" sz="3460" dirty="0"/>
              <a:t>Test Day Anomalies:</a:t>
            </a:r>
          </a:p>
          <a:p>
            <a:pPr lvl="2"/>
            <a:r>
              <a:rPr lang="en-US" sz="2800" dirty="0"/>
              <a:t>None</a:t>
            </a:r>
          </a:p>
          <a:p>
            <a:endParaRPr lang="en-US" dirty="0"/>
          </a:p>
        </p:txBody>
      </p:sp>
      <p:sp>
        <p:nvSpPr>
          <p:cNvPr id="4" name="Footer Placeholder 3">
            <a:extLst>
              <a:ext uri="{FF2B5EF4-FFF2-40B4-BE49-F238E27FC236}">
                <a16:creationId xmlns:a16="http://schemas.microsoft.com/office/drawing/2014/main" id="{160328CC-DCA8-4DD8-9160-45D98493B098}"/>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88ADDD1E-487E-6678-F311-0FA7B4C86F8A}"/>
              </a:ext>
            </a:extLst>
          </p:cNvPr>
          <p:cNvSpPr>
            <a:spLocks noGrp="1"/>
          </p:cNvSpPr>
          <p:nvPr>
            <p:ph type="sldNum" sz="quarter" idx="12"/>
          </p:nvPr>
        </p:nvSpPr>
        <p:spPr/>
        <p:txBody>
          <a:bodyPr/>
          <a:lstStyle/>
          <a:p>
            <a:pPr>
              <a:defRPr/>
            </a:pPr>
            <a:fld id="{457B86A9-9655-49AA-8089-11BD692C9E90}" type="slidenum">
              <a:rPr lang="en-US" smtClean="0"/>
              <a:pPr>
                <a:defRPr/>
              </a:pPr>
              <a:t>10</a:t>
            </a:fld>
            <a:endParaRPr lang="en-US"/>
          </a:p>
        </p:txBody>
      </p:sp>
    </p:spTree>
    <p:extLst>
      <p:ext uri="{BB962C8B-B14F-4D97-AF65-F5344CB8AC3E}">
        <p14:creationId xmlns:p14="http://schemas.microsoft.com/office/powerpoint/2010/main" val="3528241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1A32C-FFB8-2CA6-B7CE-CAB5C7CF0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F5B52-889C-D7F7-6150-CFECE796E65A}"/>
              </a:ext>
            </a:extLst>
          </p:cNvPr>
          <p:cNvSpPr>
            <a:spLocks noGrp="1"/>
          </p:cNvSpPr>
          <p:nvPr>
            <p:ph type="title"/>
          </p:nvPr>
        </p:nvSpPr>
        <p:spPr/>
        <p:txBody>
          <a:bodyPr/>
          <a:lstStyle/>
          <a:p>
            <a:r>
              <a:rPr lang="en-US" dirty="0"/>
              <a:t>Test Day Overview</a:t>
            </a:r>
          </a:p>
        </p:txBody>
      </p:sp>
      <p:sp>
        <p:nvSpPr>
          <p:cNvPr id="3" name="Content Placeholder 2">
            <a:extLst>
              <a:ext uri="{FF2B5EF4-FFF2-40B4-BE49-F238E27FC236}">
                <a16:creationId xmlns:a16="http://schemas.microsoft.com/office/drawing/2014/main" id="{F8E23839-4948-C78D-B02A-FD38030C4836}"/>
              </a:ext>
            </a:extLst>
          </p:cNvPr>
          <p:cNvSpPr>
            <a:spLocks noGrp="1"/>
          </p:cNvSpPr>
          <p:nvPr>
            <p:ph idx="1"/>
          </p:nvPr>
        </p:nvSpPr>
        <p:spPr/>
        <p:txBody>
          <a:bodyPr>
            <a:normAutofit lnSpcReduction="10000"/>
          </a:bodyPr>
          <a:lstStyle/>
          <a:p>
            <a:r>
              <a:rPr lang="en-US" sz="4140" b="1" dirty="0"/>
              <a:t>Test Day 4: EVA 2</a:t>
            </a:r>
          </a:p>
          <a:p>
            <a:pPr lvl="1"/>
            <a:r>
              <a:rPr lang="en-US" sz="3460" dirty="0"/>
              <a:t>Test Day Goals:</a:t>
            </a:r>
          </a:p>
          <a:p>
            <a:pPr lvl="2"/>
            <a:r>
              <a:rPr lang="en-US" sz="2800" dirty="0"/>
              <a:t>IVA testing at 400 BTU/</a:t>
            </a:r>
            <a:r>
              <a:rPr lang="en-US" sz="2800" dirty="0" err="1"/>
              <a:t>hr</a:t>
            </a:r>
            <a:r>
              <a:rPr lang="en-US" sz="2800" dirty="0"/>
              <a:t> with active vehicle cooling</a:t>
            </a:r>
          </a:p>
          <a:p>
            <a:pPr lvl="2"/>
            <a:r>
              <a:rPr lang="en-US" sz="2800" dirty="0"/>
              <a:t>11 Foot vacuum chamber depress with </a:t>
            </a:r>
            <a:r>
              <a:rPr lang="en-US" sz="2800" dirty="0" err="1"/>
              <a:t>SxEMU</a:t>
            </a:r>
            <a:endParaRPr lang="en-US" sz="2800" dirty="0"/>
          </a:p>
          <a:p>
            <a:pPr lvl="2"/>
            <a:r>
              <a:rPr lang="en-US" sz="2800" dirty="0"/>
              <a:t>Run a full 8hr maximum transient metabolic rate profile </a:t>
            </a:r>
            <a:r>
              <a:rPr lang="en-US" sz="2800" dirty="0" err="1"/>
              <a:t>SxEMU</a:t>
            </a:r>
            <a:r>
              <a:rPr lang="en-US" sz="2800" dirty="0"/>
              <a:t> EVA with vacuum chamber at pressure. Modified CO2 injection to account for the lack of water injection.</a:t>
            </a:r>
          </a:p>
          <a:p>
            <a:pPr lvl="2"/>
            <a:r>
              <a:rPr lang="en-US" sz="2800" dirty="0"/>
              <a:t>RCA vacuum access actuator switching</a:t>
            </a:r>
          </a:p>
          <a:p>
            <a:pPr lvl="2"/>
            <a:r>
              <a:rPr lang="en-US" sz="2800" dirty="0"/>
              <a:t>ESCU mating and </a:t>
            </a:r>
            <a:r>
              <a:rPr lang="en-US" sz="2800" dirty="0" err="1"/>
              <a:t>demating</a:t>
            </a:r>
            <a:r>
              <a:rPr lang="en-US" sz="2800" dirty="0"/>
              <a:t> actuator </a:t>
            </a:r>
          </a:p>
          <a:p>
            <a:pPr lvl="2"/>
            <a:r>
              <a:rPr lang="en-US" sz="2800" dirty="0"/>
              <a:t>Feedwater Supply Assembly (FSA) depletion and check valve cracking testing</a:t>
            </a:r>
          </a:p>
          <a:p>
            <a:pPr lvl="2"/>
            <a:r>
              <a:rPr lang="en-US" sz="2800" dirty="0"/>
              <a:t>11 Foot vacuum chamber repress with </a:t>
            </a:r>
            <a:r>
              <a:rPr lang="en-US" sz="2800" dirty="0" err="1"/>
              <a:t>SxEMU</a:t>
            </a:r>
            <a:endParaRPr lang="en-US" sz="2800" dirty="0"/>
          </a:p>
          <a:p>
            <a:pPr lvl="1"/>
            <a:r>
              <a:rPr lang="en-US" sz="3460" dirty="0"/>
              <a:t>Test Day Anomalies:</a:t>
            </a:r>
          </a:p>
          <a:p>
            <a:pPr lvl="2"/>
            <a:r>
              <a:rPr lang="en-US" sz="2800" dirty="0"/>
              <a:t>SWME (HX-440) back pressure valve (BPV) linear potentiometer went out of sync during valve position changes in the closing direction. No constraint to testing.</a:t>
            </a:r>
          </a:p>
          <a:p>
            <a:pPr lvl="2"/>
            <a:r>
              <a:rPr lang="en-US" sz="2800" dirty="0"/>
              <a:t>Human Metabolic Simulator (HMS) controlled evaporator mixer (CEM) temperature probes, which measure the temperature of the humidity injection which was not used, read off-scale high. No constraint to testing.</a:t>
            </a:r>
          </a:p>
          <a:p>
            <a:endParaRPr lang="en-US" dirty="0"/>
          </a:p>
        </p:txBody>
      </p:sp>
      <p:sp>
        <p:nvSpPr>
          <p:cNvPr id="4" name="Footer Placeholder 3">
            <a:extLst>
              <a:ext uri="{FF2B5EF4-FFF2-40B4-BE49-F238E27FC236}">
                <a16:creationId xmlns:a16="http://schemas.microsoft.com/office/drawing/2014/main" id="{ACA03666-0EFB-F1C0-8DD2-4CB034FB4C05}"/>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24099C59-9A7A-B9D4-A88D-37BA4B539946}"/>
              </a:ext>
            </a:extLst>
          </p:cNvPr>
          <p:cNvSpPr>
            <a:spLocks noGrp="1"/>
          </p:cNvSpPr>
          <p:nvPr>
            <p:ph type="sldNum" sz="quarter" idx="12"/>
          </p:nvPr>
        </p:nvSpPr>
        <p:spPr/>
        <p:txBody>
          <a:bodyPr/>
          <a:lstStyle/>
          <a:p>
            <a:pPr>
              <a:defRPr/>
            </a:pPr>
            <a:fld id="{457B86A9-9655-49AA-8089-11BD692C9E90}" type="slidenum">
              <a:rPr lang="en-US" smtClean="0"/>
              <a:pPr>
                <a:defRPr/>
              </a:pPr>
              <a:t>11</a:t>
            </a:fld>
            <a:endParaRPr lang="en-US"/>
          </a:p>
        </p:txBody>
      </p:sp>
    </p:spTree>
    <p:extLst>
      <p:ext uri="{BB962C8B-B14F-4D97-AF65-F5344CB8AC3E}">
        <p14:creationId xmlns:p14="http://schemas.microsoft.com/office/powerpoint/2010/main" val="2319830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5B0BD-96E6-F01C-C358-55101159F9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32D6D-75C8-4A67-FF9D-F15513FDD14E}"/>
              </a:ext>
            </a:extLst>
          </p:cNvPr>
          <p:cNvSpPr>
            <a:spLocks noGrp="1"/>
          </p:cNvSpPr>
          <p:nvPr>
            <p:ph type="title"/>
          </p:nvPr>
        </p:nvSpPr>
        <p:spPr/>
        <p:txBody>
          <a:bodyPr/>
          <a:lstStyle/>
          <a:p>
            <a:r>
              <a:rPr lang="en-US" dirty="0"/>
              <a:t>Test Day Overview</a:t>
            </a:r>
          </a:p>
        </p:txBody>
      </p:sp>
      <p:sp>
        <p:nvSpPr>
          <p:cNvPr id="3" name="Content Placeholder 2">
            <a:extLst>
              <a:ext uri="{FF2B5EF4-FFF2-40B4-BE49-F238E27FC236}">
                <a16:creationId xmlns:a16="http://schemas.microsoft.com/office/drawing/2014/main" id="{C9BC8A83-5A73-9D42-4E18-F072CBEB94E0}"/>
              </a:ext>
            </a:extLst>
          </p:cNvPr>
          <p:cNvSpPr>
            <a:spLocks noGrp="1"/>
          </p:cNvSpPr>
          <p:nvPr>
            <p:ph idx="1"/>
          </p:nvPr>
        </p:nvSpPr>
        <p:spPr/>
        <p:txBody>
          <a:bodyPr>
            <a:normAutofit fontScale="85000" lnSpcReduction="20000"/>
          </a:bodyPr>
          <a:lstStyle/>
          <a:p>
            <a:r>
              <a:rPr lang="en-US" sz="4140" b="1" dirty="0"/>
              <a:t>Test Day 5: Recharge 2</a:t>
            </a:r>
          </a:p>
          <a:p>
            <a:pPr lvl="1"/>
            <a:r>
              <a:rPr lang="en-US" sz="3460" dirty="0"/>
              <a:t>Test Day Goals:</a:t>
            </a:r>
          </a:p>
          <a:p>
            <a:pPr lvl="2"/>
            <a:r>
              <a:rPr lang="en-US" sz="2800" dirty="0"/>
              <a:t>Recharge consumables</a:t>
            </a:r>
          </a:p>
          <a:p>
            <a:pPr lvl="2"/>
            <a:r>
              <a:rPr lang="en-US" sz="2800" dirty="0"/>
              <a:t>Bypass RCA solenoid valves to pump directly to the IVA vacuum pumps</a:t>
            </a:r>
          </a:p>
          <a:p>
            <a:pPr lvl="1"/>
            <a:r>
              <a:rPr lang="en-US" sz="3460" dirty="0"/>
              <a:t>Test Day Anomalies:</a:t>
            </a:r>
          </a:p>
          <a:p>
            <a:pPr lvl="2"/>
            <a:r>
              <a:rPr lang="en-US" sz="2800" dirty="0"/>
              <a:t>None</a:t>
            </a:r>
          </a:p>
          <a:p>
            <a:r>
              <a:rPr lang="en-US" sz="4140" b="1" dirty="0"/>
              <a:t>Test Day 6: EVA 3 and Recharge 3</a:t>
            </a:r>
          </a:p>
          <a:p>
            <a:pPr lvl="1"/>
            <a:r>
              <a:rPr lang="en-US" sz="3460" dirty="0"/>
              <a:t>Test Day Goals:</a:t>
            </a:r>
          </a:p>
          <a:p>
            <a:pPr lvl="2"/>
            <a:r>
              <a:rPr lang="en-US" sz="2800" dirty="0"/>
              <a:t>IVA testing at 400 and 600 BTU/</a:t>
            </a:r>
            <a:r>
              <a:rPr lang="en-US" sz="2800" dirty="0" err="1"/>
              <a:t>hr</a:t>
            </a:r>
            <a:r>
              <a:rPr lang="en-US" sz="2800" dirty="0"/>
              <a:t> with active vehicle cooling</a:t>
            </a:r>
          </a:p>
          <a:p>
            <a:pPr lvl="2"/>
            <a:r>
              <a:rPr lang="en-US" sz="2800" dirty="0"/>
              <a:t>IVA Heat injection testing at 205W</a:t>
            </a:r>
          </a:p>
          <a:p>
            <a:pPr lvl="2"/>
            <a:r>
              <a:rPr lang="en-US" sz="2800" dirty="0"/>
              <a:t>11 Foot vacuum chamber depress with </a:t>
            </a:r>
            <a:r>
              <a:rPr lang="en-US" sz="2800" dirty="0" err="1"/>
              <a:t>SxEMU</a:t>
            </a:r>
            <a:endParaRPr lang="en-US" sz="2800" dirty="0"/>
          </a:p>
          <a:p>
            <a:pPr lvl="2"/>
            <a:r>
              <a:rPr lang="en-US" sz="2800" dirty="0"/>
              <a:t>Load the vacuum chamber to the maximum extent that the suit could reasonably do under conventional operations. Max CO2, Heat injection and both purge valves opened.</a:t>
            </a:r>
          </a:p>
          <a:p>
            <a:pPr lvl="2"/>
            <a:r>
              <a:rPr lang="en-US" sz="2800" dirty="0"/>
              <a:t>RCA vacuum access actuator switching</a:t>
            </a:r>
          </a:p>
          <a:p>
            <a:pPr lvl="2"/>
            <a:r>
              <a:rPr lang="en-US" sz="2800" dirty="0"/>
              <a:t>ESCU mating and </a:t>
            </a:r>
            <a:r>
              <a:rPr lang="en-US" sz="2800" dirty="0" err="1"/>
              <a:t>demating</a:t>
            </a:r>
            <a:r>
              <a:rPr lang="en-US" sz="2800" dirty="0"/>
              <a:t> actuator </a:t>
            </a:r>
          </a:p>
          <a:p>
            <a:pPr lvl="2"/>
            <a:r>
              <a:rPr lang="en-US" sz="2800" dirty="0"/>
              <a:t>FSA depletion and check valve cracking testing</a:t>
            </a:r>
          </a:p>
          <a:p>
            <a:pPr lvl="2"/>
            <a:r>
              <a:rPr lang="en-US" sz="2800" dirty="0"/>
              <a:t>11 Foot vacuum chamber repress with </a:t>
            </a:r>
            <a:r>
              <a:rPr lang="en-US" sz="2800" dirty="0" err="1"/>
              <a:t>SxEMU</a:t>
            </a:r>
            <a:endParaRPr lang="en-US" sz="2800" dirty="0"/>
          </a:p>
          <a:p>
            <a:pPr lvl="1"/>
            <a:r>
              <a:rPr lang="en-US" sz="3460" dirty="0"/>
              <a:t>Test Day Anomalies:</a:t>
            </a:r>
          </a:p>
          <a:p>
            <a:pPr lvl="2"/>
            <a:r>
              <a:rPr lang="en-US" sz="2800" dirty="0"/>
              <a:t>None</a:t>
            </a:r>
          </a:p>
          <a:p>
            <a:endParaRPr lang="en-US" dirty="0"/>
          </a:p>
        </p:txBody>
      </p:sp>
      <p:sp>
        <p:nvSpPr>
          <p:cNvPr id="4" name="Footer Placeholder 3">
            <a:extLst>
              <a:ext uri="{FF2B5EF4-FFF2-40B4-BE49-F238E27FC236}">
                <a16:creationId xmlns:a16="http://schemas.microsoft.com/office/drawing/2014/main" id="{42892F76-8CEB-DC60-FF34-6D2A4E68066B}"/>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5174B1A4-8203-1846-074F-9595CA035FAA}"/>
              </a:ext>
            </a:extLst>
          </p:cNvPr>
          <p:cNvSpPr>
            <a:spLocks noGrp="1"/>
          </p:cNvSpPr>
          <p:nvPr>
            <p:ph type="sldNum" sz="quarter" idx="12"/>
          </p:nvPr>
        </p:nvSpPr>
        <p:spPr/>
        <p:txBody>
          <a:bodyPr/>
          <a:lstStyle/>
          <a:p>
            <a:pPr>
              <a:defRPr/>
            </a:pPr>
            <a:fld id="{457B86A9-9655-49AA-8089-11BD692C9E90}" type="slidenum">
              <a:rPr lang="en-US" smtClean="0"/>
              <a:pPr>
                <a:defRPr/>
              </a:pPr>
              <a:t>12</a:t>
            </a:fld>
            <a:endParaRPr lang="en-US"/>
          </a:p>
        </p:txBody>
      </p:sp>
    </p:spTree>
    <p:extLst>
      <p:ext uri="{BB962C8B-B14F-4D97-AF65-F5344CB8AC3E}">
        <p14:creationId xmlns:p14="http://schemas.microsoft.com/office/powerpoint/2010/main" val="1386506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89691-139D-F88F-7A92-2B9BF99D81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D08FE1-1F91-F279-0C7B-E54A357D8FE5}"/>
              </a:ext>
            </a:extLst>
          </p:cNvPr>
          <p:cNvSpPr>
            <a:spLocks noGrp="1"/>
          </p:cNvSpPr>
          <p:nvPr>
            <p:ph type="title"/>
          </p:nvPr>
        </p:nvSpPr>
        <p:spPr/>
        <p:txBody>
          <a:bodyPr/>
          <a:lstStyle/>
          <a:p>
            <a:r>
              <a:rPr lang="en-US" dirty="0"/>
              <a:t>Test Day Overview</a:t>
            </a:r>
          </a:p>
        </p:txBody>
      </p:sp>
      <p:sp>
        <p:nvSpPr>
          <p:cNvPr id="3" name="Content Placeholder 2">
            <a:extLst>
              <a:ext uri="{FF2B5EF4-FFF2-40B4-BE49-F238E27FC236}">
                <a16:creationId xmlns:a16="http://schemas.microsoft.com/office/drawing/2014/main" id="{704966A8-2323-CE8F-FD26-92F00DC13088}"/>
              </a:ext>
            </a:extLst>
          </p:cNvPr>
          <p:cNvSpPr>
            <a:spLocks noGrp="1"/>
          </p:cNvSpPr>
          <p:nvPr>
            <p:ph idx="1"/>
          </p:nvPr>
        </p:nvSpPr>
        <p:spPr/>
        <p:txBody>
          <a:bodyPr>
            <a:normAutofit fontScale="92500" lnSpcReduction="10000"/>
          </a:bodyPr>
          <a:lstStyle/>
          <a:p>
            <a:r>
              <a:rPr lang="en-US" sz="4140" b="1" dirty="0"/>
              <a:t>Test Day 7: IVA Vacuum Access Leak Detection</a:t>
            </a:r>
          </a:p>
          <a:p>
            <a:pPr lvl="1"/>
            <a:r>
              <a:rPr lang="en-US" sz="3460" dirty="0"/>
              <a:t>Test Day Goals:</a:t>
            </a:r>
          </a:p>
          <a:p>
            <a:pPr lvl="2"/>
            <a:r>
              <a:rPr lang="en-US" sz="2800" dirty="0"/>
              <a:t>Identify RCA vacuum access line leakage. Source determined to be possible O-ring crushed in the VAC_1003 to VAC_1004 connection</a:t>
            </a:r>
          </a:p>
          <a:p>
            <a:pPr lvl="1"/>
            <a:r>
              <a:rPr lang="en-US" sz="3460" dirty="0"/>
              <a:t>Test Day Anomalies:</a:t>
            </a:r>
          </a:p>
          <a:p>
            <a:pPr lvl="2"/>
            <a:r>
              <a:rPr lang="en-US" sz="2800" dirty="0"/>
              <a:t>None</a:t>
            </a:r>
          </a:p>
          <a:p>
            <a:r>
              <a:rPr lang="en-US" sz="4140" b="1" dirty="0"/>
              <a:t>Test Day 8 and 9: Communications, WI-FI, and Radio</a:t>
            </a:r>
          </a:p>
          <a:p>
            <a:pPr lvl="1"/>
            <a:r>
              <a:rPr lang="en-US" sz="3460" dirty="0"/>
              <a:t>Test Day Goals:</a:t>
            </a:r>
          </a:p>
          <a:p>
            <a:pPr lvl="2"/>
            <a:r>
              <a:rPr lang="en-US" sz="2800" dirty="0"/>
              <a:t>Verify communications, signal interfaces, and connectivity through EMU radio and the in-suit microphones</a:t>
            </a:r>
          </a:p>
          <a:p>
            <a:pPr lvl="1"/>
            <a:r>
              <a:rPr lang="en-US" sz="3460" dirty="0"/>
              <a:t>Test Day Anomalies:</a:t>
            </a:r>
          </a:p>
          <a:p>
            <a:pPr lvl="2"/>
            <a:r>
              <a:rPr lang="en-US" sz="2800" dirty="0"/>
              <a:t>EV-701 communication through EMU radio unsuccessful</a:t>
            </a:r>
          </a:p>
          <a:p>
            <a:pPr lvl="2"/>
            <a:r>
              <a:rPr lang="en-US" sz="2800" dirty="0"/>
              <a:t>Suit hardline testing no audio detected</a:t>
            </a:r>
          </a:p>
          <a:p>
            <a:pPr lvl="2"/>
            <a:r>
              <a:rPr lang="en-US" sz="2800" dirty="0"/>
              <a:t>The required Linux laptop and software to access streamed telemetry and video from the suit over Wi-Fi was not present</a:t>
            </a:r>
          </a:p>
        </p:txBody>
      </p:sp>
      <p:sp>
        <p:nvSpPr>
          <p:cNvPr id="4" name="Footer Placeholder 3">
            <a:extLst>
              <a:ext uri="{FF2B5EF4-FFF2-40B4-BE49-F238E27FC236}">
                <a16:creationId xmlns:a16="http://schemas.microsoft.com/office/drawing/2014/main" id="{AB2F9040-1490-A9BB-3920-28D21604345C}"/>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E9628851-0124-B714-4B3D-1375F864F7A2}"/>
              </a:ext>
            </a:extLst>
          </p:cNvPr>
          <p:cNvSpPr>
            <a:spLocks noGrp="1"/>
          </p:cNvSpPr>
          <p:nvPr>
            <p:ph type="sldNum" sz="quarter" idx="12"/>
          </p:nvPr>
        </p:nvSpPr>
        <p:spPr/>
        <p:txBody>
          <a:bodyPr/>
          <a:lstStyle/>
          <a:p>
            <a:pPr>
              <a:defRPr/>
            </a:pPr>
            <a:fld id="{457B86A9-9655-49AA-8089-11BD692C9E90}" type="slidenum">
              <a:rPr lang="en-US" smtClean="0"/>
              <a:pPr>
                <a:defRPr/>
              </a:pPr>
              <a:t>13</a:t>
            </a:fld>
            <a:endParaRPr lang="en-US"/>
          </a:p>
        </p:txBody>
      </p:sp>
    </p:spTree>
    <p:extLst>
      <p:ext uri="{BB962C8B-B14F-4D97-AF65-F5344CB8AC3E}">
        <p14:creationId xmlns:p14="http://schemas.microsoft.com/office/powerpoint/2010/main" val="37988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B99AE-5E61-A232-88E8-79335B0F66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4D51DF-57BA-9AB5-94A6-3E149A86B600}"/>
              </a:ext>
            </a:extLst>
          </p:cNvPr>
          <p:cNvSpPr>
            <a:spLocks noGrp="1"/>
          </p:cNvSpPr>
          <p:nvPr>
            <p:ph type="title"/>
          </p:nvPr>
        </p:nvSpPr>
        <p:spPr/>
        <p:txBody>
          <a:bodyPr/>
          <a:lstStyle/>
          <a:p>
            <a:r>
              <a:rPr lang="en-US" dirty="0"/>
              <a:t>Test Day Overview</a:t>
            </a:r>
          </a:p>
        </p:txBody>
      </p:sp>
      <p:sp>
        <p:nvSpPr>
          <p:cNvPr id="3" name="Content Placeholder 2">
            <a:extLst>
              <a:ext uri="{FF2B5EF4-FFF2-40B4-BE49-F238E27FC236}">
                <a16:creationId xmlns:a16="http://schemas.microsoft.com/office/drawing/2014/main" id="{1885735F-3F77-A3E0-AD60-88A3B79F197A}"/>
              </a:ext>
            </a:extLst>
          </p:cNvPr>
          <p:cNvSpPr>
            <a:spLocks noGrp="1"/>
          </p:cNvSpPr>
          <p:nvPr>
            <p:ph idx="1"/>
          </p:nvPr>
        </p:nvSpPr>
        <p:spPr/>
        <p:txBody>
          <a:bodyPr>
            <a:normAutofit lnSpcReduction="10000"/>
          </a:bodyPr>
          <a:lstStyle/>
          <a:p>
            <a:r>
              <a:rPr lang="en-US" sz="4140" b="1" dirty="0"/>
              <a:t>Test Day 10: IVA Vacuum Access Testing and Water Drain and Fill</a:t>
            </a:r>
          </a:p>
          <a:p>
            <a:pPr lvl="1"/>
            <a:r>
              <a:rPr lang="en-US" sz="3460" dirty="0"/>
              <a:t>Test Day Goals:</a:t>
            </a:r>
          </a:p>
          <a:p>
            <a:pPr lvl="2"/>
            <a:r>
              <a:rPr lang="en-US" sz="2800" dirty="0"/>
              <a:t>Verify communications, signal interfaces, and connectivity through EMU radio and the in-suit microphones. Focused on hardline communications</a:t>
            </a:r>
          </a:p>
          <a:p>
            <a:pPr lvl="2"/>
            <a:r>
              <a:rPr lang="en-US" sz="2800" dirty="0"/>
              <a:t>Fill and drain </a:t>
            </a:r>
            <a:r>
              <a:rPr lang="en-US" sz="2800" dirty="0" err="1"/>
              <a:t>SxEMU</a:t>
            </a:r>
            <a:r>
              <a:rPr lang="en-US" sz="2800" dirty="0"/>
              <a:t> water bladders using facility water drain port, recharge and degas</a:t>
            </a:r>
          </a:p>
          <a:p>
            <a:pPr lvl="1"/>
            <a:r>
              <a:rPr lang="en-US" sz="3460" dirty="0"/>
              <a:t>Test Day Anomalies:</a:t>
            </a:r>
          </a:p>
          <a:p>
            <a:pPr lvl="2"/>
            <a:r>
              <a:rPr lang="en-US" sz="2800" dirty="0"/>
              <a:t>Facility side hardline audio connection to the chamber intercom system and that the </a:t>
            </a:r>
            <a:r>
              <a:rPr lang="en-US" sz="2800" dirty="0" err="1"/>
              <a:t>SxEMU</a:t>
            </a:r>
            <a:r>
              <a:rPr lang="en-US" sz="2800" dirty="0"/>
              <a:t> test article was the issue.</a:t>
            </a:r>
          </a:p>
          <a:p>
            <a:r>
              <a:rPr lang="en-US" sz="4140" b="1" dirty="0"/>
              <a:t>Test Day 11: IVA Vacuum Access Testing Re-Test</a:t>
            </a:r>
          </a:p>
          <a:p>
            <a:pPr lvl="1"/>
            <a:r>
              <a:rPr lang="en-US" sz="3460" dirty="0"/>
              <a:t>Test Day Goals:</a:t>
            </a:r>
          </a:p>
          <a:p>
            <a:pPr lvl="2"/>
            <a:r>
              <a:rPr lang="en-US" sz="2800" dirty="0"/>
              <a:t>Load various profiles on the IVA vacuum pumps using various Ballast Modes on the vacuum pumps</a:t>
            </a:r>
          </a:p>
          <a:p>
            <a:pPr lvl="1"/>
            <a:r>
              <a:rPr lang="en-US" sz="3460" dirty="0"/>
              <a:t>Test Day Anomalies:</a:t>
            </a:r>
          </a:p>
          <a:p>
            <a:pPr lvl="2"/>
            <a:r>
              <a:rPr lang="en-US" sz="2800" dirty="0"/>
              <a:t>None</a:t>
            </a:r>
          </a:p>
          <a:p>
            <a:endParaRPr lang="en-US" dirty="0"/>
          </a:p>
        </p:txBody>
      </p:sp>
      <p:sp>
        <p:nvSpPr>
          <p:cNvPr id="4" name="Footer Placeholder 3">
            <a:extLst>
              <a:ext uri="{FF2B5EF4-FFF2-40B4-BE49-F238E27FC236}">
                <a16:creationId xmlns:a16="http://schemas.microsoft.com/office/drawing/2014/main" id="{F1E7B183-2E25-AB5E-EAFD-06F4E9F5E042}"/>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6FD3BB91-46A6-E872-9CED-05846248DBFD}"/>
              </a:ext>
            </a:extLst>
          </p:cNvPr>
          <p:cNvSpPr>
            <a:spLocks noGrp="1"/>
          </p:cNvSpPr>
          <p:nvPr>
            <p:ph type="sldNum" sz="quarter" idx="12"/>
          </p:nvPr>
        </p:nvSpPr>
        <p:spPr/>
        <p:txBody>
          <a:bodyPr/>
          <a:lstStyle/>
          <a:p>
            <a:pPr>
              <a:defRPr/>
            </a:pPr>
            <a:fld id="{457B86A9-9655-49AA-8089-11BD692C9E90}" type="slidenum">
              <a:rPr lang="en-US" smtClean="0"/>
              <a:pPr>
                <a:defRPr/>
              </a:pPr>
              <a:t>14</a:t>
            </a:fld>
            <a:endParaRPr lang="en-US"/>
          </a:p>
        </p:txBody>
      </p:sp>
    </p:spTree>
    <p:extLst>
      <p:ext uri="{BB962C8B-B14F-4D97-AF65-F5344CB8AC3E}">
        <p14:creationId xmlns:p14="http://schemas.microsoft.com/office/powerpoint/2010/main" val="3847358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034F4-43CD-2359-A1C4-9B8D8F4A2F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C1E829-19E0-0EB7-6999-84B478C97783}"/>
              </a:ext>
            </a:extLst>
          </p:cNvPr>
          <p:cNvSpPr>
            <a:spLocks noGrp="1"/>
          </p:cNvSpPr>
          <p:nvPr>
            <p:ph type="title"/>
          </p:nvPr>
        </p:nvSpPr>
        <p:spPr/>
        <p:txBody>
          <a:bodyPr/>
          <a:lstStyle/>
          <a:p>
            <a:r>
              <a:rPr lang="en-US" sz="5000" dirty="0"/>
              <a:t>Detailed Testing/Anomalies – EVA Vacuum Loading</a:t>
            </a:r>
          </a:p>
        </p:txBody>
      </p:sp>
      <p:sp>
        <p:nvSpPr>
          <p:cNvPr id="3" name="Content Placeholder 2">
            <a:extLst>
              <a:ext uri="{FF2B5EF4-FFF2-40B4-BE49-F238E27FC236}">
                <a16:creationId xmlns:a16="http://schemas.microsoft.com/office/drawing/2014/main" id="{6BD6E67B-3877-2351-E8A2-2BF433379EE7}"/>
              </a:ext>
            </a:extLst>
          </p:cNvPr>
          <p:cNvSpPr>
            <a:spLocks noGrp="1"/>
          </p:cNvSpPr>
          <p:nvPr>
            <p:ph idx="1"/>
          </p:nvPr>
        </p:nvSpPr>
        <p:spPr/>
        <p:txBody>
          <a:bodyPr/>
          <a:lstStyle/>
          <a:p>
            <a:r>
              <a:rPr lang="en-US" dirty="0"/>
              <a:t>3 EVAS, largest vacuum loading on EVA 2 and 3. Total loading seen below</a:t>
            </a:r>
          </a:p>
          <a:p>
            <a:endParaRPr lang="en-US" dirty="0"/>
          </a:p>
          <a:p>
            <a:endParaRPr lang="en-US" dirty="0"/>
          </a:p>
          <a:p>
            <a:endParaRPr lang="en-US" dirty="0"/>
          </a:p>
          <a:p>
            <a:endParaRPr lang="en-US" dirty="0"/>
          </a:p>
          <a:p>
            <a:r>
              <a:rPr lang="en-US" dirty="0"/>
              <a:t>Volumetric gas loading for EVAs 1, 2 and 3. Shows that with high loading the chamber pressure remains around .7 Torr</a:t>
            </a:r>
          </a:p>
        </p:txBody>
      </p:sp>
      <p:sp>
        <p:nvSpPr>
          <p:cNvPr id="4" name="Footer Placeholder 3">
            <a:extLst>
              <a:ext uri="{FF2B5EF4-FFF2-40B4-BE49-F238E27FC236}">
                <a16:creationId xmlns:a16="http://schemas.microsoft.com/office/drawing/2014/main" id="{A5074271-5F64-31B1-C1DB-5369FAE297BD}"/>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2BCC23E8-3259-FF4B-2407-42241C70595D}"/>
              </a:ext>
            </a:extLst>
          </p:cNvPr>
          <p:cNvSpPr>
            <a:spLocks noGrp="1"/>
          </p:cNvSpPr>
          <p:nvPr>
            <p:ph type="sldNum" sz="quarter" idx="12"/>
          </p:nvPr>
        </p:nvSpPr>
        <p:spPr/>
        <p:txBody>
          <a:bodyPr/>
          <a:lstStyle/>
          <a:p>
            <a:pPr>
              <a:defRPr/>
            </a:pPr>
            <a:fld id="{457B86A9-9655-49AA-8089-11BD692C9E90}" type="slidenum">
              <a:rPr lang="en-US" smtClean="0"/>
              <a:pPr>
                <a:defRPr/>
              </a:pPr>
              <a:t>15</a:t>
            </a:fld>
            <a:endParaRPr lang="en-US"/>
          </a:p>
        </p:txBody>
      </p:sp>
      <p:pic>
        <p:nvPicPr>
          <p:cNvPr id="6" name="Picture 5">
            <a:extLst>
              <a:ext uri="{FF2B5EF4-FFF2-40B4-BE49-F238E27FC236}">
                <a16:creationId xmlns:a16="http://schemas.microsoft.com/office/drawing/2014/main" id="{30773413-0E56-9421-1FD5-EFF123299602}"/>
              </a:ext>
            </a:extLst>
          </p:cNvPr>
          <p:cNvPicPr>
            <a:picLocks noChangeAspect="1"/>
          </p:cNvPicPr>
          <p:nvPr/>
        </p:nvPicPr>
        <p:blipFill>
          <a:blip r:embed="rId2"/>
          <a:stretch>
            <a:fillRect/>
          </a:stretch>
        </p:blipFill>
        <p:spPr>
          <a:xfrm>
            <a:off x="737993" y="2387872"/>
            <a:ext cx="10485819" cy="2641328"/>
          </a:xfrm>
          <a:prstGeom prst="rect">
            <a:avLst/>
          </a:prstGeom>
        </p:spPr>
      </p:pic>
      <p:pic>
        <p:nvPicPr>
          <p:cNvPr id="8" name="Picture 7">
            <a:extLst>
              <a:ext uri="{FF2B5EF4-FFF2-40B4-BE49-F238E27FC236}">
                <a16:creationId xmlns:a16="http://schemas.microsoft.com/office/drawing/2014/main" id="{B9C5267C-03FE-D296-BEB2-E0A5F7325BF2}"/>
              </a:ext>
            </a:extLst>
          </p:cNvPr>
          <p:cNvPicPr>
            <a:picLocks noChangeAspect="1"/>
          </p:cNvPicPr>
          <p:nvPr/>
        </p:nvPicPr>
        <p:blipFill>
          <a:blip r:embed="rId3"/>
          <a:stretch>
            <a:fillRect/>
          </a:stretch>
        </p:blipFill>
        <p:spPr>
          <a:xfrm>
            <a:off x="737993" y="6310744"/>
            <a:ext cx="15068064" cy="3225133"/>
          </a:xfrm>
          <a:prstGeom prst="rect">
            <a:avLst/>
          </a:prstGeom>
        </p:spPr>
      </p:pic>
    </p:spTree>
    <p:extLst>
      <p:ext uri="{BB962C8B-B14F-4D97-AF65-F5344CB8AC3E}">
        <p14:creationId xmlns:p14="http://schemas.microsoft.com/office/powerpoint/2010/main" val="1025699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25591-D8DF-14B3-E0F1-74AA0A5DC8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D9055F-B43B-8635-3F7A-A78ECF793243}"/>
              </a:ext>
            </a:extLst>
          </p:cNvPr>
          <p:cNvSpPr>
            <a:spLocks noGrp="1"/>
          </p:cNvSpPr>
          <p:nvPr>
            <p:ph type="title"/>
          </p:nvPr>
        </p:nvSpPr>
        <p:spPr/>
        <p:txBody>
          <a:bodyPr/>
          <a:lstStyle/>
          <a:p>
            <a:r>
              <a:rPr lang="en-US" sz="5000" dirty="0"/>
              <a:t>Detailed Testing/Anomalies – EVA Vacuum Loading</a:t>
            </a:r>
          </a:p>
        </p:txBody>
      </p:sp>
      <p:sp>
        <p:nvSpPr>
          <p:cNvPr id="3" name="Content Placeholder 2">
            <a:extLst>
              <a:ext uri="{FF2B5EF4-FFF2-40B4-BE49-F238E27FC236}">
                <a16:creationId xmlns:a16="http://schemas.microsoft.com/office/drawing/2014/main" id="{4ED36CBD-4066-7DB3-B9CD-745B898BC146}"/>
              </a:ext>
            </a:extLst>
          </p:cNvPr>
          <p:cNvSpPr>
            <a:spLocks noGrp="1"/>
          </p:cNvSpPr>
          <p:nvPr>
            <p:ph idx="1"/>
          </p:nvPr>
        </p:nvSpPr>
        <p:spPr/>
        <p:txBody>
          <a:bodyPr/>
          <a:lstStyle/>
          <a:p>
            <a:r>
              <a:rPr lang="en-US" dirty="0"/>
              <a:t>Chamber Pressure as a function of volumetric gas loading shows that the gas loading to chamber pressure is linear</a:t>
            </a:r>
          </a:p>
          <a:p>
            <a:endParaRPr lang="en-US" dirty="0"/>
          </a:p>
          <a:p>
            <a:endParaRPr lang="en-US" dirty="0"/>
          </a:p>
          <a:p>
            <a:endParaRPr lang="en-US" dirty="0"/>
          </a:p>
          <a:p>
            <a:endParaRPr lang="en-US" dirty="0"/>
          </a:p>
          <a:p>
            <a:pPr marL="0" indent="0">
              <a:buNone/>
            </a:pPr>
            <a:endParaRPr lang="en-US" dirty="0"/>
          </a:p>
        </p:txBody>
      </p:sp>
      <p:sp>
        <p:nvSpPr>
          <p:cNvPr id="4" name="Footer Placeholder 3">
            <a:extLst>
              <a:ext uri="{FF2B5EF4-FFF2-40B4-BE49-F238E27FC236}">
                <a16:creationId xmlns:a16="http://schemas.microsoft.com/office/drawing/2014/main" id="{CFAF0CCA-796D-4105-D435-71150ADB3DA0}"/>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4FE7D620-5874-7322-CDCE-52650B1FBB2C}"/>
              </a:ext>
            </a:extLst>
          </p:cNvPr>
          <p:cNvSpPr>
            <a:spLocks noGrp="1"/>
          </p:cNvSpPr>
          <p:nvPr>
            <p:ph type="sldNum" sz="quarter" idx="12"/>
          </p:nvPr>
        </p:nvSpPr>
        <p:spPr/>
        <p:txBody>
          <a:bodyPr/>
          <a:lstStyle/>
          <a:p>
            <a:pPr>
              <a:defRPr/>
            </a:pPr>
            <a:fld id="{457B86A9-9655-49AA-8089-11BD692C9E90}" type="slidenum">
              <a:rPr lang="en-US" smtClean="0"/>
              <a:pPr>
                <a:defRPr/>
              </a:pPr>
              <a:t>16</a:t>
            </a:fld>
            <a:endParaRPr lang="en-US"/>
          </a:p>
        </p:txBody>
      </p:sp>
      <p:pic>
        <p:nvPicPr>
          <p:cNvPr id="12" name="Picture 11">
            <a:extLst>
              <a:ext uri="{FF2B5EF4-FFF2-40B4-BE49-F238E27FC236}">
                <a16:creationId xmlns:a16="http://schemas.microsoft.com/office/drawing/2014/main" id="{4D5DF035-E7F2-24DE-6CB5-F4A630B39036}"/>
              </a:ext>
            </a:extLst>
          </p:cNvPr>
          <p:cNvPicPr>
            <a:picLocks noChangeAspect="1"/>
          </p:cNvPicPr>
          <p:nvPr/>
        </p:nvPicPr>
        <p:blipFill>
          <a:blip r:embed="rId2"/>
          <a:stretch>
            <a:fillRect/>
          </a:stretch>
        </p:blipFill>
        <p:spPr>
          <a:xfrm>
            <a:off x="411479" y="3011998"/>
            <a:ext cx="15677575" cy="4216116"/>
          </a:xfrm>
          <a:prstGeom prst="rect">
            <a:avLst/>
          </a:prstGeom>
        </p:spPr>
      </p:pic>
    </p:spTree>
    <p:extLst>
      <p:ext uri="{BB962C8B-B14F-4D97-AF65-F5344CB8AC3E}">
        <p14:creationId xmlns:p14="http://schemas.microsoft.com/office/powerpoint/2010/main" val="179908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23488-A9EA-6222-418C-83E339BFD2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CFE21A-11B2-174F-C39F-D7CC755B1E9C}"/>
              </a:ext>
            </a:extLst>
          </p:cNvPr>
          <p:cNvSpPr>
            <a:spLocks noGrp="1"/>
          </p:cNvSpPr>
          <p:nvPr>
            <p:ph type="title"/>
          </p:nvPr>
        </p:nvSpPr>
        <p:spPr>
          <a:xfrm>
            <a:off x="1400163" y="254000"/>
            <a:ext cx="13927468" cy="1117600"/>
          </a:xfrm>
        </p:spPr>
        <p:txBody>
          <a:bodyPr wrap="square" anchor="ctr">
            <a:normAutofit/>
          </a:bodyPr>
          <a:lstStyle/>
          <a:p>
            <a:pPr>
              <a:lnSpc>
                <a:spcPct val="90000"/>
              </a:lnSpc>
            </a:pPr>
            <a:r>
              <a:rPr lang="en-US" sz="5000" dirty="0"/>
              <a:t>Detailed Testing/Anomalies – EVA Vacuum Loading</a:t>
            </a:r>
            <a:endParaRPr lang="en-US" sz="5000"/>
          </a:p>
        </p:txBody>
      </p:sp>
      <p:sp>
        <p:nvSpPr>
          <p:cNvPr id="3" name="Content Placeholder 2">
            <a:extLst>
              <a:ext uri="{FF2B5EF4-FFF2-40B4-BE49-F238E27FC236}">
                <a16:creationId xmlns:a16="http://schemas.microsoft.com/office/drawing/2014/main" id="{C15BAE87-4F96-899A-3E85-25FFCBD07404}"/>
              </a:ext>
            </a:extLst>
          </p:cNvPr>
          <p:cNvSpPr>
            <a:spLocks noGrp="1"/>
          </p:cNvSpPr>
          <p:nvPr>
            <p:ph sz="half" idx="1"/>
          </p:nvPr>
        </p:nvSpPr>
        <p:spPr>
          <a:xfrm>
            <a:off x="411480" y="1676400"/>
            <a:ext cx="7680960" cy="7711440"/>
          </a:xfrm>
        </p:spPr>
        <p:txBody>
          <a:bodyPr wrap="square" anchor="t">
            <a:normAutofit/>
          </a:bodyPr>
          <a:lstStyle/>
          <a:p>
            <a:r>
              <a:rPr lang="en-US" dirty="0"/>
              <a:t>Comparison of the </a:t>
            </a:r>
            <a:r>
              <a:rPr lang="en-US" dirty="0" err="1"/>
              <a:t>xEMU</a:t>
            </a:r>
            <a:r>
              <a:rPr lang="en-US" dirty="0"/>
              <a:t> loading with test all tested loads. For maximum RCA and SWME desorbing the vacuum pressure should be as low as possible, ideally less than 1 torr.</a:t>
            </a:r>
          </a:p>
          <a:p>
            <a:r>
              <a:rPr lang="en-US" dirty="0"/>
              <a:t>For the </a:t>
            </a:r>
            <a:r>
              <a:rPr lang="en-US" dirty="0" err="1"/>
              <a:t>xEMU</a:t>
            </a:r>
            <a:r>
              <a:rPr lang="en-US" dirty="0"/>
              <a:t>, vacuum pressure was sufficient, new providers should be aware of their predicted hardware performance under the now-known 11-ft vacuum environment </a:t>
            </a:r>
          </a:p>
          <a:p>
            <a:endParaRPr lang="en-US" dirty="0"/>
          </a:p>
          <a:p>
            <a:endParaRPr lang="en-US" dirty="0"/>
          </a:p>
          <a:p>
            <a:endParaRPr lang="en-US" dirty="0"/>
          </a:p>
          <a:p>
            <a:pPr marL="0" indent="0">
              <a:buNone/>
            </a:pPr>
            <a:endParaRPr lang="en-US" dirty="0"/>
          </a:p>
        </p:txBody>
      </p:sp>
      <p:pic>
        <p:nvPicPr>
          <p:cNvPr id="6" name="Picture 5" descr="Chart, scatter chart&#10;&#10;AI-generated content may be incorrect.">
            <a:extLst>
              <a:ext uri="{FF2B5EF4-FFF2-40B4-BE49-F238E27FC236}">
                <a16:creationId xmlns:a16="http://schemas.microsoft.com/office/drawing/2014/main" id="{57C24D02-F50F-2864-450C-DADCBBFEE828}"/>
              </a:ext>
            </a:extLst>
          </p:cNvPr>
          <p:cNvPicPr>
            <a:picLocks noChangeAspect="1"/>
          </p:cNvPicPr>
          <p:nvPr/>
        </p:nvPicPr>
        <p:blipFill>
          <a:blip r:embed="rId2"/>
          <a:stretch>
            <a:fillRect/>
          </a:stretch>
        </p:blipFill>
        <p:spPr>
          <a:xfrm>
            <a:off x="8366760" y="2651760"/>
            <a:ext cx="7680960" cy="5760720"/>
          </a:xfrm>
          <a:prstGeom prst="rect">
            <a:avLst/>
          </a:prstGeom>
          <a:noFill/>
        </p:spPr>
      </p:pic>
      <p:sp>
        <p:nvSpPr>
          <p:cNvPr id="4" name="Footer Placeholder 3">
            <a:extLst>
              <a:ext uri="{FF2B5EF4-FFF2-40B4-BE49-F238E27FC236}">
                <a16:creationId xmlns:a16="http://schemas.microsoft.com/office/drawing/2014/main" id="{D14DD8FC-4D93-5785-8D6E-A83B59B361CD}"/>
              </a:ext>
            </a:extLst>
          </p:cNvPr>
          <p:cNvSpPr>
            <a:spLocks noGrp="1"/>
          </p:cNvSpPr>
          <p:nvPr>
            <p:ph type="ftr" sz="quarter" idx="11"/>
          </p:nvPr>
        </p:nvSpPr>
        <p:spPr>
          <a:xfrm>
            <a:off x="5623560" y="9492182"/>
            <a:ext cx="5212080" cy="535517"/>
          </a:xfrm>
        </p:spPr>
        <p:txBody>
          <a:bodyPr anchor="ctr">
            <a:normAutofit/>
          </a:bodyPr>
          <a:lstStyle/>
          <a:p>
            <a:pPr>
              <a:lnSpc>
                <a:spcPct val="90000"/>
              </a:lnSpc>
              <a:spcAft>
                <a:spcPts val="600"/>
              </a:spcAft>
              <a:defRPr/>
            </a:pPr>
            <a:r>
              <a:rPr lang="en-US" sz="1500" dirty="0"/>
              <a:t>International Conference on Environmental Systems ICES-2026-169</a:t>
            </a:r>
          </a:p>
        </p:txBody>
      </p:sp>
      <p:sp>
        <p:nvSpPr>
          <p:cNvPr id="5" name="Slide Number Placeholder 4">
            <a:extLst>
              <a:ext uri="{FF2B5EF4-FFF2-40B4-BE49-F238E27FC236}">
                <a16:creationId xmlns:a16="http://schemas.microsoft.com/office/drawing/2014/main" id="{86EF3F17-0907-BDFD-AB1C-86A0DC73FD90}"/>
              </a:ext>
            </a:extLst>
          </p:cNvPr>
          <p:cNvSpPr>
            <a:spLocks noGrp="1"/>
          </p:cNvSpPr>
          <p:nvPr>
            <p:ph type="sldNum" sz="quarter" idx="12"/>
          </p:nvPr>
        </p:nvSpPr>
        <p:spPr>
          <a:xfrm>
            <a:off x="12604433" y="9498726"/>
            <a:ext cx="3840480" cy="535517"/>
          </a:xfrm>
        </p:spPr>
        <p:txBody>
          <a:bodyPr anchor="ctr">
            <a:normAutofit/>
          </a:bodyPr>
          <a:lstStyle/>
          <a:p>
            <a:pPr>
              <a:spcAft>
                <a:spcPts val="600"/>
              </a:spcAft>
              <a:defRPr/>
            </a:pPr>
            <a:fld id="{457B86A9-9655-49AA-8089-11BD692C9E90}" type="slidenum">
              <a:rPr lang="en-US" smtClean="0"/>
              <a:pPr>
                <a:spcAft>
                  <a:spcPts val="600"/>
                </a:spcAft>
                <a:defRPr/>
              </a:pPr>
              <a:t>17</a:t>
            </a:fld>
            <a:endParaRPr lang="en-US"/>
          </a:p>
        </p:txBody>
      </p:sp>
    </p:spTree>
    <p:extLst>
      <p:ext uri="{BB962C8B-B14F-4D97-AF65-F5344CB8AC3E}">
        <p14:creationId xmlns:p14="http://schemas.microsoft.com/office/powerpoint/2010/main" val="765899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7189-B059-7A92-7894-A5934E28EE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84141A-62D2-5FB7-73E4-8B1AAAE2D490}"/>
              </a:ext>
            </a:extLst>
          </p:cNvPr>
          <p:cNvSpPr>
            <a:spLocks noGrp="1"/>
          </p:cNvSpPr>
          <p:nvPr>
            <p:ph type="title"/>
          </p:nvPr>
        </p:nvSpPr>
        <p:spPr/>
        <p:txBody>
          <a:bodyPr/>
          <a:lstStyle/>
          <a:p>
            <a:r>
              <a:rPr lang="en-US" sz="5000" dirty="0"/>
              <a:t>Detailed Testing/Anomalies – IVA Cooling</a:t>
            </a:r>
          </a:p>
        </p:txBody>
      </p:sp>
      <p:sp>
        <p:nvSpPr>
          <p:cNvPr id="3" name="Content Placeholder 2">
            <a:extLst>
              <a:ext uri="{FF2B5EF4-FFF2-40B4-BE49-F238E27FC236}">
                <a16:creationId xmlns:a16="http://schemas.microsoft.com/office/drawing/2014/main" id="{71FCE333-5134-6D43-EC1F-681EE668FDF8}"/>
              </a:ext>
            </a:extLst>
          </p:cNvPr>
          <p:cNvSpPr>
            <a:spLocks noGrp="1"/>
          </p:cNvSpPr>
          <p:nvPr>
            <p:ph idx="1"/>
          </p:nvPr>
        </p:nvSpPr>
        <p:spPr/>
        <p:txBody>
          <a:bodyPr/>
          <a:lstStyle/>
          <a:p>
            <a:r>
              <a:rPr lang="en-US" dirty="0"/>
              <a:t>IVA cooling was tested by injecting controlled heat via the test systems cold plate heaters. </a:t>
            </a:r>
          </a:p>
          <a:p>
            <a:r>
              <a:rPr lang="en-US" dirty="0"/>
              <a:t>The vehicle chiller cart was set to 45°F (7.22°C) and not adjusted throughout all IVA test days. The outlet temperature was monitored to have the outlet temperature of 50°F +/- 1.5°F</a:t>
            </a:r>
          </a:p>
          <a:p>
            <a:endParaRPr lang="en-US" dirty="0"/>
          </a:p>
        </p:txBody>
      </p:sp>
      <p:sp>
        <p:nvSpPr>
          <p:cNvPr id="4" name="Footer Placeholder 3">
            <a:extLst>
              <a:ext uri="{FF2B5EF4-FFF2-40B4-BE49-F238E27FC236}">
                <a16:creationId xmlns:a16="http://schemas.microsoft.com/office/drawing/2014/main" id="{59166CF1-FC41-9580-59C0-5235D7BA843D}"/>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01A66FC5-18E7-FFE3-F694-8E1A53C1C54E}"/>
              </a:ext>
            </a:extLst>
          </p:cNvPr>
          <p:cNvSpPr>
            <a:spLocks noGrp="1"/>
          </p:cNvSpPr>
          <p:nvPr>
            <p:ph type="sldNum" sz="quarter" idx="12"/>
          </p:nvPr>
        </p:nvSpPr>
        <p:spPr/>
        <p:txBody>
          <a:bodyPr/>
          <a:lstStyle/>
          <a:p>
            <a:pPr>
              <a:defRPr/>
            </a:pPr>
            <a:fld id="{457B86A9-9655-49AA-8089-11BD692C9E90}" type="slidenum">
              <a:rPr lang="en-US" smtClean="0"/>
              <a:pPr>
                <a:defRPr/>
              </a:pPr>
              <a:t>18</a:t>
            </a:fld>
            <a:endParaRPr lang="en-US"/>
          </a:p>
        </p:txBody>
      </p:sp>
      <p:pic>
        <p:nvPicPr>
          <p:cNvPr id="7" name="Picture 6">
            <a:extLst>
              <a:ext uri="{FF2B5EF4-FFF2-40B4-BE49-F238E27FC236}">
                <a16:creationId xmlns:a16="http://schemas.microsoft.com/office/drawing/2014/main" id="{9AD7B853-0A79-2239-4D4D-9CE166FBBD5A}"/>
              </a:ext>
            </a:extLst>
          </p:cNvPr>
          <p:cNvPicPr>
            <a:picLocks noChangeAspect="1"/>
          </p:cNvPicPr>
          <p:nvPr/>
        </p:nvPicPr>
        <p:blipFill>
          <a:blip r:embed="rId2"/>
          <a:stretch>
            <a:fillRect/>
          </a:stretch>
        </p:blipFill>
        <p:spPr>
          <a:xfrm>
            <a:off x="746438" y="5029200"/>
            <a:ext cx="15029076" cy="3638619"/>
          </a:xfrm>
          <a:prstGeom prst="rect">
            <a:avLst/>
          </a:prstGeom>
        </p:spPr>
      </p:pic>
    </p:spTree>
    <p:extLst>
      <p:ext uri="{BB962C8B-B14F-4D97-AF65-F5344CB8AC3E}">
        <p14:creationId xmlns:p14="http://schemas.microsoft.com/office/powerpoint/2010/main" val="495087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00318-CCD8-819B-5C75-09B5CD98E2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6FCD8D-6CC0-74D5-8E0D-F341FD0E2F9C}"/>
              </a:ext>
            </a:extLst>
          </p:cNvPr>
          <p:cNvSpPr>
            <a:spLocks noGrp="1"/>
          </p:cNvSpPr>
          <p:nvPr>
            <p:ph type="title"/>
          </p:nvPr>
        </p:nvSpPr>
        <p:spPr/>
        <p:txBody>
          <a:bodyPr/>
          <a:lstStyle/>
          <a:p>
            <a:r>
              <a:rPr lang="en-US" sz="5000" dirty="0"/>
              <a:t>Detailed Testing/Anomalies – IVA Vacuum Access</a:t>
            </a:r>
          </a:p>
        </p:txBody>
      </p:sp>
      <p:sp>
        <p:nvSpPr>
          <p:cNvPr id="3" name="Content Placeholder 2">
            <a:extLst>
              <a:ext uri="{FF2B5EF4-FFF2-40B4-BE49-F238E27FC236}">
                <a16:creationId xmlns:a16="http://schemas.microsoft.com/office/drawing/2014/main" id="{34B17B45-CA15-F8B3-642F-6A67E0B75CD3}"/>
              </a:ext>
            </a:extLst>
          </p:cNvPr>
          <p:cNvSpPr>
            <a:spLocks noGrp="1"/>
          </p:cNvSpPr>
          <p:nvPr>
            <p:ph idx="1"/>
          </p:nvPr>
        </p:nvSpPr>
        <p:spPr>
          <a:xfrm>
            <a:off x="411480" y="1676400"/>
            <a:ext cx="7818120" cy="7711440"/>
          </a:xfrm>
        </p:spPr>
        <p:txBody>
          <a:bodyPr/>
          <a:lstStyle/>
          <a:p>
            <a:r>
              <a:rPr lang="en-US" dirty="0"/>
              <a:t>Vacuum access testing was composed of 2 days testing, the first with the RCA attached directly to the IVA vacuum access system and the second when the pressure transducers were updated and retested. </a:t>
            </a:r>
          </a:p>
          <a:p>
            <a:r>
              <a:rPr lang="en-US" dirty="0"/>
              <a:t>Figure shows the RCA loading of the IVA vacuum access through the </a:t>
            </a:r>
            <a:r>
              <a:rPr lang="en-US" dirty="0" err="1"/>
              <a:t>SxEMU</a:t>
            </a:r>
            <a:r>
              <a:rPr lang="en-US" dirty="0"/>
              <a:t> and the RCA hit a max of 15s half cycle time. </a:t>
            </a:r>
          </a:p>
        </p:txBody>
      </p:sp>
      <p:sp>
        <p:nvSpPr>
          <p:cNvPr id="4" name="Footer Placeholder 3">
            <a:extLst>
              <a:ext uri="{FF2B5EF4-FFF2-40B4-BE49-F238E27FC236}">
                <a16:creationId xmlns:a16="http://schemas.microsoft.com/office/drawing/2014/main" id="{1D559030-AF94-5A94-8BB0-542CC5E1C9CF}"/>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E3B69272-DD0F-4619-7C96-CF3FDFC89538}"/>
              </a:ext>
            </a:extLst>
          </p:cNvPr>
          <p:cNvSpPr>
            <a:spLocks noGrp="1"/>
          </p:cNvSpPr>
          <p:nvPr>
            <p:ph type="sldNum" sz="quarter" idx="12"/>
          </p:nvPr>
        </p:nvSpPr>
        <p:spPr/>
        <p:txBody>
          <a:bodyPr/>
          <a:lstStyle/>
          <a:p>
            <a:pPr>
              <a:defRPr/>
            </a:pPr>
            <a:fld id="{457B86A9-9655-49AA-8089-11BD692C9E90}" type="slidenum">
              <a:rPr lang="en-US" smtClean="0"/>
              <a:pPr>
                <a:defRPr/>
              </a:pPr>
              <a:t>19</a:t>
            </a:fld>
            <a:endParaRPr lang="en-US"/>
          </a:p>
        </p:txBody>
      </p:sp>
      <p:pic>
        <p:nvPicPr>
          <p:cNvPr id="6" name="Picture 5">
            <a:extLst>
              <a:ext uri="{FF2B5EF4-FFF2-40B4-BE49-F238E27FC236}">
                <a16:creationId xmlns:a16="http://schemas.microsoft.com/office/drawing/2014/main" id="{09370723-5D6D-7898-241D-0A6C44E538A8}"/>
              </a:ext>
            </a:extLst>
          </p:cNvPr>
          <p:cNvPicPr>
            <a:picLocks noChangeAspect="1"/>
          </p:cNvPicPr>
          <p:nvPr/>
        </p:nvPicPr>
        <p:blipFill rotWithShape="1">
          <a:blip r:embed="rId2"/>
          <a:srcRect l="6446" t="4884" r="2988" b="2782"/>
          <a:stretch/>
        </p:blipFill>
        <p:spPr bwMode="auto">
          <a:xfrm>
            <a:off x="8260976" y="2636520"/>
            <a:ext cx="8017847" cy="5791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44292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56951-EC9A-3656-64D9-3136F5DB163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DD531114-74BE-0914-742A-948A2DFF7765}"/>
              </a:ext>
            </a:extLst>
          </p:cNvPr>
          <p:cNvSpPr>
            <a:spLocks noGrp="1"/>
          </p:cNvSpPr>
          <p:nvPr>
            <p:ph idx="1"/>
          </p:nvPr>
        </p:nvSpPr>
        <p:spPr>
          <a:xfrm>
            <a:off x="411479" y="1676400"/>
            <a:ext cx="15642772" cy="7711440"/>
          </a:xfrm>
        </p:spPr>
        <p:txBody>
          <a:bodyPr>
            <a:normAutofit fontScale="77500" lnSpcReduction="20000"/>
          </a:bodyPr>
          <a:lstStyle/>
          <a:p>
            <a:r>
              <a:rPr lang="en-US" dirty="0"/>
              <a:t>Introduction</a:t>
            </a:r>
          </a:p>
          <a:p>
            <a:r>
              <a:rPr lang="en-US" dirty="0"/>
              <a:t>Testing Objectives</a:t>
            </a:r>
          </a:p>
          <a:p>
            <a:pPr lvl="1"/>
            <a:r>
              <a:rPr lang="en-US" dirty="0"/>
              <a:t>Extravehicular Activity Testing Days</a:t>
            </a:r>
          </a:p>
          <a:p>
            <a:pPr lvl="1"/>
            <a:r>
              <a:rPr lang="en-US" dirty="0"/>
              <a:t>Ambient Test Days</a:t>
            </a:r>
          </a:p>
          <a:p>
            <a:r>
              <a:rPr lang="en-US" dirty="0"/>
              <a:t>Testing/Test Day Overview/Anomalies Overview</a:t>
            </a:r>
          </a:p>
          <a:p>
            <a:r>
              <a:rPr lang="en-US" dirty="0"/>
              <a:t>Detailed Testing/Anomalies</a:t>
            </a:r>
          </a:p>
          <a:p>
            <a:pPr lvl="1"/>
            <a:r>
              <a:rPr lang="en-US" dirty="0"/>
              <a:t>EVA Vacuum Loading</a:t>
            </a:r>
          </a:p>
          <a:p>
            <a:pPr lvl="1"/>
            <a:r>
              <a:rPr lang="en-US" dirty="0"/>
              <a:t>IVA Cooling</a:t>
            </a:r>
          </a:p>
          <a:p>
            <a:pPr lvl="1"/>
            <a:r>
              <a:rPr lang="en-US" dirty="0"/>
              <a:t>IVA Vacuum Access</a:t>
            </a:r>
          </a:p>
          <a:p>
            <a:pPr lvl="1"/>
            <a:r>
              <a:rPr lang="en-US" dirty="0"/>
              <a:t>Primary Oxygen Vessel (POV)/Secondary Oxygen Vessel (SOV) Recharge</a:t>
            </a:r>
          </a:p>
          <a:p>
            <a:pPr lvl="1"/>
            <a:r>
              <a:rPr lang="en-US" dirty="0"/>
              <a:t>FSA Fill and Drain</a:t>
            </a:r>
          </a:p>
          <a:p>
            <a:pPr lvl="1"/>
            <a:r>
              <a:rPr lang="en-US" dirty="0"/>
              <a:t>Battery Simulators and Vehicle Power</a:t>
            </a:r>
          </a:p>
          <a:p>
            <a:pPr lvl="1"/>
            <a:r>
              <a:rPr lang="en-US" dirty="0"/>
              <a:t>Suit Telemetry and </a:t>
            </a:r>
            <a:r>
              <a:rPr lang="en-US" dirty="0" err="1"/>
              <a:t>cOmmunicataions</a:t>
            </a:r>
            <a:endParaRPr lang="en-US" dirty="0"/>
          </a:p>
          <a:p>
            <a:pPr lvl="1"/>
            <a:r>
              <a:rPr lang="en-US" dirty="0" err="1"/>
              <a:t>SxEMU</a:t>
            </a:r>
            <a:r>
              <a:rPr lang="en-US" dirty="0"/>
              <a:t> Performance</a:t>
            </a:r>
          </a:p>
          <a:p>
            <a:pPr lvl="1"/>
            <a:r>
              <a:rPr lang="en-US" dirty="0"/>
              <a:t>Anomalies</a:t>
            </a:r>
          </a:p>
          <a:p>
            <a:r>
              <a:rPr lang="en-US" dirty="0"/>
              <a:t>Conclusions</a:t>
            </a:r>
          </a:p>
          <a:p>
            <a:r>
              <a:rPr lang="en-US" dirty="0"/>
              <a:t>Acknowledgments</a:t>
            </a:r>
          </a:p>
          <a:p>
            <a:r>
              <a:rPr lang="en-US" dirty="0"/>
              <a:t>References </a:t>
            </a:r>
          </a:p>
          <a:p>
            <a:pPr lvl="1"/>
            <a:endParaRPr lang="en-US" dirty="0"/>
          </a:p>
        </p:txBody>
      </p:sp>
      <p:sp>
        <p:nvSpPr>
          <p:cNvPr id="4" name="Footer Placeholder 3">
            <a:extLst>
              <a:ext uri="{FF2B5EF4-FFF2-40B4-BE49-F238E27FC236}">
                <a16:creationId xmlns:a16="http://schemas.microsoft.com/office/drawing/2014/main" id="{D1C49F08-1831-E04E-140D-6665F788151B}"/>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55AEF6CA-58F6-0D8D-0CA4-1D062C6A3CCE}"/>
              </a:ext>
            </a:extLst>
          </p:cNvPr>
          <p:cNvSpPr>
            <a:spLocks noGrp="1"/>
          </p:cNvSpPr>
          <p:nvPr>
            <p:ph type="sldNum" sz="quarter" idx="12"/>
          </p:nvPr>
        </p:nvSpPr>
        <p:spPr/>
        <p:txBody>
          <a:bodyPr/>
          <a:lstStyle/>
          <a:p>
            <a:pPr>
              <a:defRPr/>
            </a:pPr>
            <a:fld id="{457B86A9-9655-49AA-8089-11BD692C9E90}" type="slidenum">
              <a:rPr lang="en-US" smtClean="0"/>
              <a:pPr>
                <a:defRPr/>
              </a:pPr>
              <a:t>2</a:t>
            </a:fld>
            <a:endParaRPr lang="en-US"/>
          </a:p>
        </p:txBody>
      </p:sp>
    </p:spTree>
    <p:extLst>
      <p:ext uri="{BB962C8B-B14F-4D97-AF65-F5344CB8AC3E}">
        <p14:creationId xmlns:p14="http://schemas.microsoft.com/office/powerpoint/2010/main" val="1588832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D1C62-2DD3-5D65-1DAB-B20428AAE7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42367E-665F-8179-0064-F09B774E4C0F}"/>
              </a:ext>
            </a:extLst>
          </p:cNvPr>
          <p:cNvSpPr>
            <a:spLocks noGrp="1"/>
          </p:cNvSpPr>
          <p:nvPr>
            <p:ph type="title"/>
          </p:nvPr>
        </p:nvSpPr>
        <p:spPr>
          <a:xfrm>
            <a:off x="1400163" y="254000"/>
            <a:ext cx="13927468" cy="1117600"/>
          </a:xfrm>
        </p:spPr>
        <p:txBody>
          <a:bodyPr wrap="square" anchor="ctr">
            <a:normAutofit/>
          </a:bodyPr>
          <a:lstStyle/>
          <a:p>
            <a:pPr>
              <a:lnSpc>
                <a:spcPct val="90000"/>
              </a:lnSpc>
            </a:pPr>
            <a:r>
              <a:rPr lang="en-US" sz="5000" dirty="0"/>
              <a:t>Detailed Testing/Anomalies – IVA Vacuum Access</a:t>
            </a:r>
            <a:endParaRPr lang="en-US" sz="5000"/>
          </a:p>
        </p:txBody>
      </p:sp>
      <p:sp>
        <p:nvSpPr>
          <p:cNvPr id="3" name="Content Placeholder 2">
            <a:extLst>
              <a:ext uri="{FF2B5EF4-FFF2-40B4-BE49-F238E27FC236}">
                <a16:creationId xmlns:a16="http://schemas.microsoft.com/office/drawing/2014/main" id="{1A48FDAB-B929-CF94-A539-087724D8856A}"/>
              </a:ext>
            </a:extLst>
          </p:cNvPr>
          <p:cNvSpPr>
            <a:spLocks noGrp="1"/>
          </p:cNvSpPr>
          <p:nvPr>
            <p:ph sz="half" idx="1"/>
          </p:nvPr>
        </p:nvSpPr>
        <p:spPr>
          <a:xfrm>
            <a:off x="411480" y="1676400"/>
            <a:ext cx="7680960" cy="7711440"/>
          </a:xfrm>
        </p:spPr>
        <p:txBody>
          <a:bodyPr wrap="square" anchor="t">
            <a:normAutofit/>
          </a:bodyPr>
          <a:lstStyle/>
          <a:p>
            <a:r>
              <a:rPr lang="en-US" dirty="0"/>
              <a:t>The second configuration on test day 1 was to inject HMS directly into the IVA vacuum pumps.</a:t>
            </a:r>
          </a:p>
          <a:p>
            <a:r>
              <a:rPr lang="en-US" dirty="0"/>
              <a:t>An equivalent met rate of 400BTU/</a:t>
            </a:r>
            <a:r>
              <a:rPr lang="en-US" dirty="0" err="1"/>
              <a:t>hr</a:t>
            </a:r>
            <a:r>
              <a:rPr lang="en-US" dirty="0"/>
              <a:t> </a:t>
            </a:r>
          </a:p>
        </p:txBody>
      </p:sp>
      <p:pic>
        <p:nvPicPr>
          <p:cNvPr id="7" name="Picture 6" descr="Chart&#10;&#10;AI-generated content may be incorrect.">
            <a:extLst>
              <a:ext uri="{FF2B5EF4-FFF2-40B4-BE49-F238E27FC236}">
                <a16:creationId xmlns:a16="http://schemas.microsoft.com/office/drawing/2014/main" id="{5E2E04A6-CE74-23ED-BEFE-A0EF05DDB107}"/>
              </a:ext>
            </a:extLst>
          </p:cNvPr>
          <p:cNvPicPr>
            <a:picLocks noChangeAspect="1"/>
          </p:cNvPicPr>
          <p:nvPr/>
        </p:nvPicPr>
        <p:blipFill>
          <a:blip r:embed="rId2"/>
          <a:stretch>
            <a:fillRect/>
          </a:stretch>
        </p:blipFill>
        <p:spPr>
          <a:xfrm>
            <a:off x="8366760" y="2651760"/>
            <a:ext cx="7680960" cy="5760720"/>
          </a:xfrm>
          <a:prstGeom prst="rect">
            <a:avLst/>
          </a:prstGeom>
          <a:noFill/>
        </p:spPr>
      </p:pic>
      <p:sp>
        <p:nvSpPr>
          <p:cNvPr id="4" name="Footer Placeholder 3">
            <a:extLst>
              <a:ext uri="{FF2B5EF4-FFF2-40B4-BE49-F238E27FC236}">
                <a16:creationId xmlns:a16="http://schemas.microsoft.com/office/drawing/2014/main" id="{3ECFA4DC-DE50-08B8-A28E-11924277ACFE}"/>
              </a:ext>
            </a:extLst>
          </p:cNvPr>
          <p:cNvSpPr>
            <a:spLocks noGrp="1"/>
          </p:cNvSpPr>
          <p:nvPr>
            <p:ph type="ftr" sz="quarter" idx="11"/>
          </p:nvPr>
        </p:nvSpPr>
        <p:spPr>
          <a:xfrm>
            <a:off x="5623560" y="9492182"/>
            <a:ext cx="5212080" cy="535517"/>
          </a:xfrm>
        </p:spPr>
        <p:txBody>
          <a:bodyPr anchor="ctr">
            <a:normAutofit/>
          </a:bodyPr>
          <a:lstStyle/>
          <a:p>
            <a:pPr>
              <a:lnSpc>
                <a:spcPct val="90000"/>
              </a:lnSpc>
              <a:spcAft>
                <a:spcPts val="600"/>
              </a:spcAft>
              <a:defRPr/>
            </a:pPr>
            <a:r>
              <a:rPr lang="en-US" sz="1500" dirty="0"/>
              <a:t>International Conference on Environmental Systems ICES-2026-169</a:t>
            </a:r>
          </a:p>
        </p:txBody>
      </p:sp>
      <p:sp>
        <p:nvSpPr>
          <p:cNvPr id="5" name="Slide Number Placeholder 4">
            <a:extLst>
              <a:ext uri="{FF2B5EF4-FFF2-40B4-BE49-F238E27FC236}">
                <a16:creationId xmlns:a16="http://schemas.microsoft.com/office/drawing/2014/main" id="{D7E27DA3-82E1-4908-E30E-2AFE74D70EF8}"/>
              </a:ext>
            </a:extLst>
          </p:cNvPr>
          <p:cNvSpPr>
            <a:spLocks noGrp="1"/>
          </p:cNvSpPr>
          <p:nvPr>
            <p:ph type="sldNum" sz="quarter" idx="12"/>
          </p:nvPr>
        </p:nvSpPr>
        <p:spPr>
          <a:xfrm>
            <a:off x="12604433" y="9498726"/>
            <a:ext cx="3840480" cy="535517"/>
          </a:xfrm>
        </p:spPr>
        <p:txBody>
          <a:bodyPr anchor="ctr">
            <a:normAutofit/>
          </a:bodyPr>
          <a:lstStyle/>
          <a:p>
            <a:pPr>
              <a:spcAft>
                <a:spcPts val="600"/>
              </a:spcAft>
              <a:defRPr/>
            </a:pPr>
            <a:fld id="{457B86A9-9655-49AA-8089-11BD692C9E90}" type="slidenum">
              <a:rPr lang="en-US" smtClean="0"/>
              <a:pPr>
                <a:spcAft>
                  <a:spcPts val="600"/>
                </a:spcAft>
                <a:defRPr/>
              </a:pPr>
              <a:t>20</a:t>
            </a:fld>
            <a:endParaRPr lang="en-US"/>
          </a:p>
        </p:txBody>
      </p:sp>
    </p:spTree>
    <p:extLst>
      <p:ext uri="{BB962C8B-B14F-4D97-AF65-F5344CB8AC3E}">
        <p14:creationId xmlns:p14="http://schemas.microsoft.com/office/powerpoint/2010/main" val="2547537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B7834-3C2F-EC7A-E6C2-6D091E120E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500AE9-7171-79AB-61CC-FF53A8213418}"/>
              </a:ext>
            </a:extLst>
          </p:cNvPr>
          <p:cNvSpPr>
            <a:spLocks noGrp="1"/>
          </p:cNvSpPr>
          <p:nvPr>
            <p:ph type="title"/>
          </p:nvPr>
        </p:nvSpPr>
        <p:spPr>
          <a:xfrm>
            <a:off x="1400163" y="254000"/>
            <a:ext cx="13927468" cy="1117600"/>
          </a:xfrm>
        </p:spPr>
        <p:txBody>
          <a:bodyPr wrap="square" anchor="ctr">
            <a:normAutofit/>
          </a:bodyPr>
          <a:lstStyle/>
          <a:p>
            <a:pPr>
              <a:lnSpc>
                <a:spcPct val="90000"/>
              </a:lnSpc>
            </a:pPr>
            <a:r>
              <a:rPr lang="en-US" sz="5000" dirty="0"/>
              <a:t>Detailed Testing/Anomalies – IVA Vacuum Access</a:t>
            </a:r>
            <a:endParaRPr lang="en-US" sz="5000"/>
          </a:p>
        </p:txBody>
      </p:sp>
      <p:sp>
        <p:nvSpPr>
          <p:cNvPr id="3" name="Content Placeholder 2">
            <a:extLst>
              <a:ext uri="{FF2B5EF4-FFF2-40B4-BE49-F238E27FC236}">
                <a16:creationId xmlns:a16="http://schemas.microsoft.com/office/drawing/2014/main" id="{FCA4B895-06F1-519F-CA95-D596AEEF099B}"/>
              </a:ext>
            </a:extLst>
          </p:cNvPr>
          <p:cNvSpPr>
            <a:spLocks noGrp="1"/>
          </p:cNvSpPr>
          <p:nvPr>
            <p:ph sz="half" idx="1"/>
          </p:nvPr>
        </p:nvSpPr>
        <p:spPr>
          <a:xfrm>
            <a:off x="411479" y="1676400"/>
            <a:ext cx="15677607" cy="7711440"/>
          </a:xfrm>
        </p:spPr>
        <p:txBody>
          <a:bodyPr wrap="square" anchor="t">
            <a:normAutofit/>
          </a:bodyPr>
          <a:lstStyle/>
          <a:p>
            <a:r>
              <a:rPr lang="en-US" dirty="0"/>
              <a:t>The second test day was carried out after a faulty pressure sensor was swapped out.</a:t>
            </a:r>
          </a:p>
          <a:p>
            <a:r>
              <a:rPr lang="en-US" dirty="0"/>
              <a:t>HMS was installed close as possible to the IVA vacuum line</a:t>
            </a:r>
          </a:p>
          <a:p>
            <a:r>
              <a:rPr lang="en-US" dirty="0"/>
              <a:t>Table below shows the different ballast modes and the figure shows the various pressures at those modes</a:t>
            </a:r>
          </a:p>
        </p:txBody>
      </p:sp>
      <p:sp>
        <p:nvSpPr>
          <p:cNvPr id="4" name="Footer Placeholder 3">
            <a:extLst>
              <a:ext uri="{FF2B5EF4-FFF2-40B4-BE49-F238E27FC236}">
                <a16:creationId xmlns:a16="http://schemas.microsoft.com/office/drawing/2014/main" id="{574DD337-057D-C516-C764-FEE338067F85}"/>
              </a:ext>
            </a:extLst>
          </p:cNvPr>
          <p:cNvSpPr>
            <a:spLocks noGrp="1"/>
          </p:cNvSpPr>
          <p:nvPr>
            <p:ph type="ftr" sz="quarter" idx="11"/>
          </p:nvPr>
        </p:nvSpPr>
        <p:spPr>
          <a:xfrm>
            <a:off x="5623560" y="9492182"/>
            <a:ext cx="5212080" cy="535517"/>
          </a:xfrm>
        </p:spPr>
        <p:txBody>
          <a:bodyPr anchor="ctr">
            <a:normAutofit/>
          </a:bodyPr>
          <a:lstStyle/>
          <a:p>
            <a:pPr>
              <a:lnSpc>
                <a:spcPct val="90000"/>
              </a:lnSpc>
              <a:spcAft>
                <a:spcPts val="600"/>
              </a:spcAft>
              <a:defRPr/>
            </a:pPr>
            <a:r>
              <a:rPr lang="en-US" sz="1500" dirty="0"/>
              <a:t>International Conference on Environmental Systems ICES-2026-169</a:t>
            </a:r>
          </a:p>
        </p:txBody>
      </p:sp>
      <p:sp>
        <p:nvSpPr>
          <p:cNvPr id="5" name="Slide Number Placeholder 4">
            <a:extLst>
              <a:ext uri="{FF2B5EF4-FFF2-40B4-BE49-F238E27FC236}">
                <a16:creationId xmlns:a16="http://schemas.microsoft.com/office/drawing/2014/main" id="{E29691B3-774C-BCC3-AB60-70B60A20AE70}"/>
              </a:ext>
            </a:extLst>
          </p:cNvPr>
          <p:cNvSpPr>
            <a:spLocks noGrp="1"/>
          </p:cNvSpPr>
          <p:nvPr>
            <p:ph type="sldNum" sz="quarter" idx="12"/>
          </p:nvPr>
        </p:nvSpPr>
        <p:spPr>
          <a:xfrm>
            <a:off x="12604433" y="9498726"/>
            <a:ext cx="3840480" cy="535517"/>
          </a:xfrm>
        </p:spPr>
        <p:txBody>
          <a:bodyPr anchor="ctr">
            <a:normAutofit/>
          </a:bodyPr>
          <a:lstStyle/>
          <a:p>
            <a:pPr>
              <a:spcAft>
                <a:spcPts val="600"/>
              </a:spcAft>
              <a:defRPr/>
            </a:pPr>
            <a:fld id="{457B86A9-9655-49AA-8089-11BD692C9E90}" type="slidenum">
              <a:rPr lang="en-US" smtClean="0"/>
              <a:pPr>
                <a:spcAft>
                  <a:spcPts val="600"/>
                </a:spcAft>
                <a:defRPr/>
              </a:pPr>
              <a:t>21</a:t>
            </a:fld>
            <a:endParaRPr lang="en-US"/>
          </a:p>
        </p:txBody>
      </p:sp>
      <p:pic>
        <p:nvPicPr>
          <p:cNvPr id="6" name="Picture 5">
            <a:extLst>
              <a:ext uri="{FF2B5EF4-FFF2-40B4-BE49-F238E27FC236}">
                <a16:creationId xmlns:a16="http://schemas.microsoft.com/office/drawing/2014/main" id="{F438D020-FBF4-59F9-450F-41C468AEC3DA}"/>
              </a:ext>
            </a:extLst>
          </p:cNvPr>
          <p:cNvPicPr>
            <a:picLocks noChangeAspect="1"/>
          </p:cNvPicPr>
          <p:nvPr/>
        </p:nvPicPr>
        <p:blipFill>
          <a:blip r:embed="rId2"/>
          <a:stretch>
            <a:fillRect/>
          </a:stretch>
        </p:blipFill>
        <p:spPr>
          <a:xfrm>
            <a:off x="982208" y="4963692"/>
            <a:ext cx="5212080" cy="4728948"/>
          </a:xfrm>
          <a:prstGeom prst="rect">
            <a:avLst/>
          </a:prstGeom>
        </p:spPr>
      </p:pic>
      <p:pic>
        <p:nvPicPr>
          <p:cNvPr id="8" name="Picture 7">
            <a:extLst>
              <a:ext uri="{FF2B5EF4-FFF2-40B4-BE49-F238E27FC236}">
                <a16:creationId xmlns:a16="http://schemas.microsoft.com/office/drawing/2014/main" id="{5420EF6D-3BAF-2F55-CD70-A8AF65043214}"/>
              </a:ext>
            </a:extLst>
          </p:cNvPr>
          <p:cNvPicPr>
            <a:picLocks noChangeAspect="1"/>
          </p:cNvPicPr>
          <p:nvPr/>
        </p:nvPicPr>
        <p:blipFill>
          <a:blip r:embed="rId3"/>
          <a:stretch>
            <a:fillRect/>
          </a:stretch>
        </p:blipFill>
        <p:spPr>
          <a:xfrm>
            <a:off x="7611113" y="4278584"/>
            <a:ext cx="8477973" cy="5267490"/>
          </a:xfrm>
          <a:prstGeom prst="rect">
            <a:avLst/>
          </a:prstGeom>
        </p:spPr>
      </p:pic>
    </p:spTree>
    <p:extLst>
      <p:ext uri="{BB962C8B-B14F-4D97-AF65-F5344CB8AC3E}">
        <p14:creationId xmlns:p14="http://schemas.microsoft.com/office/powerpoint/2010/main" val="559527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13A67-2503-C5F8-D1F7-66DAF1F569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6B0C85-A558-CD51-96BF-F8B402A4626D}"/>
              </a:ext>
            </a:extLst>
          </p:cNvPr>
          <p:cNvSpPr>
            <a:spLocks noGrp="1"/>
          </p:cNvSpPr>
          <p:nvPr>
            <p:ph type="title"/>
          </p:nvPr>
        </p:nvSpPr>
        <p:spPr/>
        <p:txBody>
          <a:bodyPr/>
          <a:lstStyle/>
          <a:p>
            <a:r>
              <a:rPr lang="en-US" sz="4700" dirty="0"/>
              <a:t>Detailed Testing/Anomalies – Primary Oxygen Vessel (POV) and Secondary Vessel (SOV) Recharge</a:t>
            </a:r>
          </a:p>
        </p:txBody>
      </p:sp>
      <p:sp>
        <p:nvSpPr>
          <p:cNvPr id="3" name="Content Placeholder 2">
            <a:extLst>
              <a:ext uri="{FF2B5EF4-FFF2-40B4-BE49-F238E27FC236}">
                <a16:creationId xmlns:a16="http://schemas.microsoft.com/office/drawing/2014/main" id="{7CF53B59-3842-4C82-E2F4-C2D901292075}"/>
              </a:ext>
            </a:extLst>
          </p:cNvPr>
          <p:cNvSpPr>
            <a:spLocks noGrp="1"/>
          </p:cNvSpPr>
          <p:nvPr>
            <p:ph idx="1"/>
          </p:nvPr>
        </p:nvSpPr>
        <p:spPr/>
        <p:txBody>
          <a:bodyPr/>
          <a:lstStyle/>
          <a:p>
            <a:r>
              <a:rPr lang="en-US" dirty="0"/>
              <a:t>3 total recharge days with recharge day 3 being a POV full discharge.</a:t>
            </a:r>
          </a:p>
          <a:p>
            <a:r>
              <a:rPr lang="en-US" dirty="0"/>
              <a:t>All days were successful in charging the POV. Initially read </a:t>
            </a:r>
            <a:r>
              <a:rPr lang="en-US" dirty="0" err="1"/>
              <a:t>offscale</a:t>
            </a:r>
            <a:r>
              <a:rPr lang="en-US" dirty="0"/>
              <a:t> high and then showed 16lbm/</a:t>
            </a:r>
            <a:r>
              <a:rPr lang="en-US" dirty="0" err="1"/>
              <a:t>hr</a:t>
            </a:r>
            <a:r>
              <a:rPr lang="en-US" dirty="0"/>
              <a:t> recharge </a:t>
            </a:r>
          </a:p>
          <a:p>
            <a:r>
              <a:rPr lang="en-US" dirty="0"/>
              <a:t>Recharge day 1, 2, and 3</a:t>
            </a:r>
          </a:p>
          <a:p>
            <a:endParaRPr lang="en-US" dirty="0"/>
          </a:p>
          <a:p>
            <a:endParaRPr lang="en-US" dirty="0"/>
          </a:p>
        </p:txBody>
      </p:sp>
      <p:sp>
        <p:nvSpPr>
          <p:cNvPr id="4" name="Footer Placeholder 3">
            <a:extLst>
              <a:ext uri="{FF2B5EF4-FFF2-40B4-BE49-F238E27FC236}">
                <a16:creationId xmlns:a16="http://schemas.microsoft.com/office/drawing/2014/main" id="{D518310B-195A-4D5D-BEEA-CE77A6997A32}"/>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D2F34A70-6461-9CF9-8B1A-64786CEDA501}"/>
              </a:ext>
            </a:extLst>
          </p:cNvPr>
          <p:cNvSpPr>
            <a:spLocks noGrp="1"/>
          </p:cNvSpPr>
          <p:nvPr>
            <p:ph type="sldNum" sz="quarter" idx="12"/>
          </p:nvPr>
        </p:nvSpPr>
        <p:spPr/>
        <p:txBody>
          <a:bodyPr/>
          <a:lstStyle/>
          <a:p>
            <a:pPr>
              <a:defRPr/>
            </a:pPr>
            <a:fld id="{457B86A9-9655-49AA-8089-11BD692C9E90}" type="slidenum">
              <a:rPr lang="en-US" smtClean="0"/>
              <a:pPr>
                <a:defRPr/>
              </a:pPr>
              <a:t>22</a:t>
            </a:fld>
            <a:endParaRPr lang="en-US"/>
          </a:p>
        </p:txBody>
      </p:sp>
      <p:pic>
        <p:nvPicPr>
          <p:cNvPr id="7" name="Picture 6">
            <a:extLst>
              <a:ext uri="{FF2B5EF4-FFF2-40B4-BE49-F238E27FC236}">
                <a16:creationId xmlns:a16="http://schemas.microsoft.com/office/drawing/2014/main" id="{B0E979EF-86E8-D76B-D170-6A489BC50251}"/>
              </a:ext>
            </a:extLst>
          </p:cNvPr>
          <p:cNvPicPr>
            <a:picLocks noChangeAspect="1"/>
          </p:cNvPicPr>
          <p:nvPr/>
        </p:nvPicPr>
        <p:blipFill>
          <a:blip r:embed="rId2"/>
          <a:stretch>
            <a:fillRect/>
          </a:stretch>
        </p:blipFill>
        <p:spPr>
          <a:xfrm>
            <a:off x="493266" y="4484765"/>
            <a:ext cx="15554454" cy="3897235"/>
          </a:xfrm>
          <a:prstGeom prst="rect">
            <a:avLst/>
          </a:prstGeom>
        </p:spPr>
      </p:pic>
    </p:spTree>
    <p:extLst>
      <p:ext uri="{BB962C8B-B14F-4D97-AF65-F5344CB8AC3E}">
        <p14:creationId xmlns:p14="http://schemas.microsoft.com/office/powerpoint/2010/main" val="798909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C5FED-5E09-E540-4D48-B028EB7E3C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B359DF-051C-5FC1-0881-F89E3DCFF75B}"/>
              </a:ext>
            </a:extLst>
          </p:cNvPr>
          <p:cNvSpPr>
            <a:spLocks noGrp="1"/>
          </p:cNvSpPr>
          <p:nvPr>
            <p:ph type="title"/>
          </p:nvPr>
        </p:nvSpPr>
        <p:spPr/>
        <p:txBody>
          <a:bodyPr/>
          <a:lstStyle/>
          <a:p>
            <a:r>
              <a:rPr lang="en-US" sz="5000" dirty="0"/>
              <a:t>Detailed Testing/Anomalies – FSA Fill and Drain</a:t>
            </a:r>
          </a:p>
        </p:txBody>
      </p:sp>
      <p:sp>
        <p:nvSpPr>
          <p:cNvPr id="3" name="Content Placeholder 2">
            <a:extLst>
              <a:ext uri="{FF2B5EF4-FFF2-40B4-BE49-F238E27FC236}">
                <a16:creationId xmlns:a16="http://schemas.microsoft.com/office/drawing/2014/main" id="{74C6418B-E3CA-C609-4F6B-C90467F1E3FD}"/>
              </a:ext>
            </a:extLst>
          </p:cNvPr>
          <p:cNvSpPr>
            <a:spLocks noGrp="1"/>
          </p:cNvSpPr>
          <p:nvPr>
            <p:ph idx="1"/>
          </p:nvPr>
        </p:nvSpPr>
        <p:spPr/>
        <p:txBody>
          <a:bodyPr/>
          <a:lstStyle/>
          <a:p>
            <a:r>
              <a:rPr lang="en-US" dirty="0"/>
              <a:t>FSA recharge performed on days 3, 5 and 6</a:t>
            </a:r>
          </a:p>
          <a:p>
            <a:pPr lvl="1"/>
            <a:r>
              <a:rPr lang="en-US" dirty="0"/>
              <a:t>Day 6 was a fill and drain test day</a:t>
            </a:r>
          </a:p>
          <a:p>
            <a:r>
              <a:rPr lang="en-US" dirty="0"/>
              <a:t>Testing showed that </a:t>
            </a:r>
            <a:r>
              <a:rPr lang="en-US" dirty="0" err="1"/>
              <a:t>xEMU</a:t>
            </a:r>
            <a:r>
              <a:rPr lang="en-US" dirty="0"/>
              <a:t> can successfully be filled and drained with the updated 11ft chamber water system</a:t>
            </a:r>
          </a:p>
        </p:txBody>
      </p:sp>
      <p:sp>
        <p:nvSpPr>
          <p:cNvPr id="4" name="Footer Placeholder 3">
            <a:extLst>
              <a:ext uri="{FF2B5EF4-FFF2-40B4-BE49-F238E27FC236}">
                <a16:creationId xmlns:a16="http://schemas.microsoft.com/office/drawing/2014/main" id="{13008D08-8FDD-B717-2C21-B2BC2C607E81}"/>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D8FF993D-ED1B-3B29-EBDD-D31A793D6541}"/>
              </a:ext>
            </a:extLst>
          </p:cNvPr>
          <p:cNvSpPr>
            <a:spLocks noGrp="1"/>
          </p:cNvSpPr>
          <p:nvPr>
            <p:ph type="sldNum" sz="quarter" idx="12"/>
          </p:nvPr>
        </p:nvSpPr>
        <p:spPr/>
        <p:txBody>
          <a:bodyPr/>
          <a:lstStyle/>
          <a:p>
            <a:pPr>
              <a:defRPr/>
            </a:pPr>
            <a:fld id="{457B86A9-9655-49AA-8089-11BD692C9E90}" type="slidenum">
              <a:rPr lang="en-US" smtClean="0"/>
              <a:pPr>
                <a:defRPr/>
              </a:pPr>
              <a:t>23</a:t>
            </a:fld>
            <a:endParaRPr lang="en-US"/>
          </a:p>
        </p:txBody>
      </p:sp>
      <p:pic>
        <p:nvPicPr>
          <p:cNvPr id="7" name="Picture 6">
            <a:extLst>
              <a:ext uri="{FF2B5EF4-FFF2-40B4-BE49-F238E27FC236}">
                <a16:creationId xmlns:a16="http://schemas.microsoft.com/office/drawing/2014/main" id="{78301F94-2959-4F83-A79E-2D11F9C0860B}"/>
              </a:ext>
            </a:extLst>
          </p:cNvPr>
          <p:cNvPicPr>
            <a:picLocks noChangeAspect="1"/>
          </p:cNvPicPr>
          <p:nvPr/>
        </p:nvPicPr>
        <p:blipFill>
          <a:blip r:embed="rId2"/>
          <a:stretch>
            <a:fillRect/>
          </a:stretch>
        </p:blipFill>
        <p:spPr>
          <a:xfrm>
            <a:off x="411480" y="4297590"/>
            <a:ext cx="15636240" cy="4833020"/>
          </a:xfrm>
          <a:prstGeom prst="rect">
            <a:avLst/>
          </a:prstGeom>
        </p:spPr>
      </p:pic>
    </p:spTree>
    <p:extLst>
      <p:ext uri="{BB962C8B-B14F-4D97-AF65-F5344CB8AC3E}">
        <p14:creationId xmlns:p14="http://schemas.microsoft.com/office/powerpoint/2010/main" val="3955692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BA4C2-8E70-17D0-66FB-3E3F596C8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802D5C-6336-319D-D9DE-A736B34E68B9}"/>
              </a:ext>
            </a:extLst>
          </p:cNvPr>
          <p:cNvSpPr>
            <a:spLocks noGrp="1"/>
          </p:cNvSpPr>
          <p:nvPr>
            <p:ph type="title"/>
          </p:nvPr>
        </p:nvSpPr>
        <p:spPr/>
        <p:txBody>
          <a:bodyPr/>
          <a:lstStyle/>
          <a:p>
            <a:r>
              <a:rPr lang="en-US" sz="5000" dirty="0"/>
              <a:t>Detailed Testing/Anomalies – Battery Simulators and Vehicle Power</a:t>
            </a:r>
          </a:p>
        </p:txBody>
      </p:sp>
      <p:sp>
        <p:nvSpPr>
          <p:cNvPr id="3" name="Content Placeholder 2">
            <a:extLst>
              <a:ext uri="{FF2B5EF4-FFF2-40B4-BE49-F238E27FC236}">
                <a16:creationId xmlns:a16="http://schemas.microsoft.com/office/drawing/2014/main" id="{9608A18A-8412-F502-FC53-1950C079BE87}"/>
              </a:ext>
            </a:extLst>
          </p:cNvPr>
          <p:cNvSpPr>
            <a:spLocks noGrp="1"/>
          </p:cNvSpPr>
          <p:nvPr>
            <p:ph idx="1"/>
          </p:nvPr>
        </p:nvSpPr>
        <p:spPr/>
        <p:txBody>
          <a:bodyPr/>
          <a:lstStyle/>
          <a:p>
            <a:r>
              <a:rPr lang="en-US" dirty="0"/>
              <a:t>Two power supplies, simulated vehicle power and battery simulators, both of which showed good performance.</a:t>
            </a:r>
          </a:p>
          <a:p>
            <a:r>
              <a:rPr lang="en-US" dirty="0"/>
              <a:t>There was an accidental disable of vehicle power by a technician while the </a:t>
            </a:r>
            <a:r>
              <a:rPr lang="en-US" dirty="0" err="1"/>
              <a:t>SxEMU</a:t>
            </a:r>
            <a:r>
              <a:rPr lang="en-US" dirty="0"/>
              <a:t> was operating off of vehicle power, however once power was restored, the </a:t>
            </a:r>
            <a:r>
              <a:rPr lang="en-US" dirty="0" err="1"/>
              <a:t>SxEMU</a:t>
            </a:r>
            <a:r>
              <a:rPr lang="en-US" dirty="0"/>
              <a:t> recovered from the power loss exactly as intended and gave the expected faults and warning messages</a:t>
            </a:r>
          </a:p>
          <a:p>
            <a:r>
              <a:rPr lang="en-US" dirty="0"/>
              <a:t>after power was restored to the </a:t>
            </a:r>
            <a:r>
              <a:rPr lang="en-US" dirty="0" err="1"/>
              <a:t>SxEMU</a:t>
            </a:r>
            <a:r>
              <a:rPr lang="en-US" dirty="0"/>
              <a:t>, the suit recovered from the power loss as expected. Other than these two unintentional power resets, the battery simulators and vehicle power supply operated nominally with no other anomalous behavior</a:t>
            </a:r>
          </a:p>
        </p:txBody>
      </p:sp>
      <p:sp>
        <p:nvSpPr>
          <p:cNvPr id="4" name="Footer Placeholder 3">
            <a:extLst>
              <a:ext uri="{FF2B5EF4-FFF2-40B4-BE49-F238E27FC236}">
                <a16:creationId xmlns:a16="http://schemas.microsoft.com/office/drawing/2014/main" id="{AD562FD2-7879-E121-7BFF-57A46365A1F2}"/>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85AEC10A-2F88-37CA-909C-462BDE550ED3}"/>
              </a:ext>
            </a:extLst>
          </p:cNvPr>
          <p:cNvSpPr>
            <a:spLocks noGrp="1"/>
          </p:cNvSpPr>
          <p:nvPr>
            <p:ph type="sldNum" sz="quarter" idx="12"/>
          </p:nvPr>
        </p:nvSpPr>
        <p:spPr/>
        <p:txBody>
          <a:bodyPr/>
          <a:lstStyle/>
          <a:p>
            <a:pPr>
              <a:defRPr/>
            </a:pPr>
            <a:fld id="{457B86A9-9655-49AA-8089-11BD692C9E90}" type="slidenum">
              <a:rPr lang="en-US" smtClean="0"/>
              <a:pPr>
                <a:defRPr/>
              </a:pPr>
              <a:t>24</a:t>
            </a:fld>
            <a:endParaRPr lang="en-US"/>
          </a:p>
        </p:txBody>
      </p:sp>
    </p:spTree>
    <p:extLst>
      <p:ext uri="{BB962C8B-B14F-4D97-AF65-F5344CB8AC3E}">
        <p14:creationId xmlns:p14="http://schemas.microsoft.com/office/powerpoint/2010/main" val="21598981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B6D6-421C-B818-F787-D3606AE45A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C67389-2DD2-7622-B2DA-5D4C54540D8C}"/>
              </a:ext>
            </a:extLst>
          </p:cNvPr>
          <p:cNvSpPr>
            <a:spLocks noGrp="1"/>
          </p:cNvSpPr>
          <p:nvPr>
            <p:ph type="title"/>
          </p:nvPr>
        </p:nvSpPr>
        <p:spPr/>
        <p:txBody>
          <a:bodyPr/>
          <a:lstStyle/>
          <a:p>
            <a:r>
              <a:rPr lang="en-US" sz="5000" dirty="0"/>
              <a:t>Detailed Testing/Anomalies – Suit Telemetry and Communications</a:t>
            </a:r>
          </a:p>
        </p:txBody>
      </p:sp>
      <p:sp>
        <p:nvSpPr>
          <p:cNvPr id="3" name="Content Placeholder 2">
            <a:extLst>
              <a:ext uri="{FF2B5EF4-FFF2-40B4-BE49-F238E27FC236}">
                <a16:creationId xmlns:a16="http://schemas.microsoft.com/office/drawing/2014/main" id="{4E970E9C-D1A8-DD87-E2D2-DACD239DEFFC}"/>
              </a:ext>
            </a:extLst>
          </p:cNvPr>
          <p:cNvSpPr>
            <a:spLocks noGrp="1"/>
          </p:cNvSpPr>
          <p:nvPr>
            <p:ph idx="1"/>
          </p:nvPr>
        </p:nvSpPr>
        <p:spPr/>
        <p:txBody>
          <a:bodyPr/>
          <a:lstStyle/>
          <a:p>
            <a:r>
              <a:rPr lang="en-US" dirty="0"/>
              <a:t>Ambient test days were used to verify suit communication and telemetry.  Engineers removed the </a:t>
            </a:r>
            <a:r>
              <a:rPr lang="en-US" dirty="0" err="1"/>
              <a:t>SxEMU</a:t>
            </a:r>
            <a:r>
              <a:rPr lang="en-US" dirty="0"/>
              <a:t> helmet and verified radio communications to the control room</a:t>
            </a:r>
          </a:p>
          <a:p>
            <a:r>
              <a:rPr lang="en-US" dirty="0"/>
              <a:t>While the </a:t>
            </a:r>
            <a:r>
              <a:rPr lang="en-US" dirty="0" err="1"/>
              <a:t>SxEMU</a:t>
            </a:r>
            <a:r>
              <a:rPr lang="en-US" dirty="0"/>
              <a:t> software was not configured for communication over the ESCU hardline, engineers were able to inject audio signals into the ESCU and verify connectivity to the control room.  These tests verified the infrastructure for safety-critical communications between a suited test subject and the test team.</a:t>
            </a:r>
          </a:p>
          <a:p>
            <a:r>
              <a:rPr lang="en-US" dirty="0" err="1"/>
              <a:t>WiFi</a:t>
            </a:r>
            <a:r>
              <a:rPr lang="en-US" dirty="0"/>
              <a:t> connectivity was confirmed between a test engineer’s laptop and the </a:t>
            </a:r>
            <a:r>
              <a:rPr lang="en-US" dirty="0" err="1"/>
              <a:t>SxEMU’s</a:t>
            </a:r>
            <a:r>
              <a:rPr lang="en-US" dirty="0"/>
              <a:t> informatics box via command terminal.  Suit telemetry was successfully transmitted via the serial connection in the ESCU umbilical and via the suit radio.  </a:t>
            </a:r>
          </a:p>
          <a:p>
            <a:endParaRPr lang="en-US" dirty="0"/>
          </a:p>
        </p:txBody>
      </p:sp>
      <p:sp>
        <p:nvSpPr>
          <p:cNvPr id="4" name="Footer Placeholder 3">
            <a:extLst>
              <a:ext uri="{FF2B5EF4-FFF2-40B4-BE49-F238E27FC236}">
                <a16:creationId xmlns:a16="http://schemas.microsoft.com/office/drawing/2014/main" id="{70CA55DD-1E01-D4E2-B7CB-7BF46E76D240}"/>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DF764221-0884-1E48-A334-8D924914047B}"/>
              </a:ext>
            </a:extLst>
          </p:cNvPr>
          <p:cNvSpPr>
            <a:spLocks noGrp="1"/>
          </p:cNvSpPr>
          <p:nvPr>
            <p:ph type="sldNum" sz="quarter" idx="12"/>
          </p:nvPr>
        </p:nvSpPr>
        <p:spPr/>
        <p:txBody>
          <a:bodyPr/>
          <a:lstStyle/>
          <a:p>
            <a:pPr>
              <a:defRPr/>
            </a:pPr>
            <a:fld id="{457B86A9-9655-49AA-8089-11BD692C9E90}" type="slidenum">
              <a:rPr lang="en-US" smtClean="0"/>
              <a:pPr>
                <a:defRPr/>
              </a:pPr>
              <a:t>25</a:t>
            </a:fld>
            <a:endParaRPr lang="en-US"/>
          </a:p>
        </p:txBody>
      </p:sp>
    </p:spTree>
    <p:extLst>
      <p:ext uri="{BB962C8B-B14F-4D97-AF65-F5344CB8AC3E}">
        <p14:creationId xmlns:p14="http://schemas.microsoft.com/office/powerpoint/2010/main" val="3586252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E7635-713F-A9B9-0461-B7165654BC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AA837-7886-9C6D-3596-9EDBB2CC62DB}"/>
              </a:ext>
            </a:extLst>
          </p:cNvPr>
          <p:cNvSpPr>
            <a:spLocks noGrp="1"/>
          </p:cNvSpPr>
          <p:nvPr>
            <p:ph type="title"/>
          </p:nvPr>
        </p:nvSpPr>
        <p:spPr/>
        <p:txBody>
          <a:bodyPr/>
          <a:lstStyle/>
          <a:p>
            <a:r>
              <a:rPr lang="en-US" sz="5000" dirty="0"/>
              <a:t>Detailed Testing/Anomalies – </a:t>
            </a:r>
            <a:r>
              <a:rPr lang="en-US" sz="5000" dirty="0" err="1"/>
              <a:t>SxEMU</a:t>
            </a:r>
            <a:r>
              <a:rPr lang="en-US" sz="5000" dirty="0"/>
              <a:t> Performance</a:t>
            </a:r>
          </a:p>
        </p:txBody>
      </p:sp>
      <p:sp>
        <p:nvSpPr>
          <p:cNvPr id="3" name="Content Placeholder 2">
            <a:extLst>
              <a:ext uri="{FF2B5EF4-FFF2-40B4-BE49-F238E27FC236}">
                <a16:creationId xmlns:a16="http://schemas.microsoft.com/office/drawing/2014/main" id="{1D1B52B5-3019-7444-F7D4-30654E39BE5D}"/>
              </a:ext>
            </a:extLst>
          </p:cNvPr>
          <p:cNvSpPr>
            <a:spLocks noGrp="1"/>
          </p:cNvSpPr>
          <p:nvPr>
            <p:ph idx="1"/>
          </p:nvPr>
        </p:nvSpPr>
        <p:spPr/>
        <p:txBody>
          <a:bodyPr/>
          <a:lstStyle/>
          <a:p>
            <a:r>
              <a:rPr lang="en-US" dirty="0"/>
              <a:t>Overall the </a:t>
            </a:r>
            <a:r>
              <a:rPr lang="en-US" dirty="0" err="1"/>
              <a:t>SxEMU</a:t>
            </a:r>
            <a:r>
              <a:rPr lang="en-US" dirty="0"/>
              <a:t> performed well during the test series with minimal anomalous behavior.</a:t>
            </a:r>
          </a:p>
          <a:p>
            <a:r>
              <a:rPr lang="en-US" dirty="0"/>
              <a:t>Figures  below are from EVA 2 which is the only 8-hr EVA. </a:t>
            </a:r>
          </a:p>
          <a:p>
            <a:r>
              <a:rPr lang="en-US" dirty="0"/>
              <a:t>Shows a GS_322 goes high for higher met rates due to RCA degradation</a:t>
            </a:r>
          </a:p>
          <a:p>
            <a:endParaRPr lang="en-US" dirty="0"/>
          </a:p>
        </p:txBody>
      </p:sp>
      <p:sp>
        <p:nvSpPr>
          <p:cNvPr id="4" name="Footer Placeholder 3">
            <a:extLst>
              <a:ext uri="{FF2B5EF4-FFF2-40B4-BE49-F238E27FC236}">
                <a16:creationId xmlns:a16="http://schemas.microsoft.com/office/drawing/2014/main" id="{F0945478-A48E-0CAA-1CEE-47A0D984EBC4}"/>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DC440718-863D-7A38-5027-C7B9E75DA9B2}"/>
              </a:ext>
            </a:extLst>
          </p:cNvPr>
          <p:cNvSpPr>
            <a:spLocks noGrp="1"/>
          </p:cNvSpPr>
          <p:nvPr>
            <p:ph type="sldNum" sz="quarter" idx="12"/>
          </p:nvPr>
        </p:nvSpPr>
        <p:spPr/>
        <p:txBody>
          <a:bodyPr/>
          <a:lstStyle/>
          <a:p>
            <a:pPr>
              <a:defRPr/>
            </a:pPr>
            <a:fld id="{457B86A9-9655-49AA-8089-11BD692C9E90}" type="slidenum">
              <a:rPr lang="en-US" smtClean="0"/>
              <a:pPr>
                <a:defRPr/>
              </a:pPr>
              <a:t>26</a:t>
            </a:fld>
            <a:endParaRPr lang="en-US"/>
          </a:p>
        </p:txBody>
      </p:sp>
      <p:pic>
        <p:nvPicPr>
          <p:cNvPr id="7" name="Picture 6">
            <a:extLst>
              <a:ext uri="{FF2B5EF4-FFF2-40B4-BE49-F238E27FC236}">
                <a16:creationId xmlns:a16="http://schemas.microsoft.com/office/drawing/2014/main" id="{E4ECDE29-6573-8420-F5E8-A2EE0A8995A4}"/>
              </a:ext>
            </a:extLst>
          </p:cNvPr>
          <p:cNvPicPr>
            <a:picLocks noChangeAspect="1"/>
          </p:cNvPicPr>
          <p:nvPr/>
        </p:nvPicPr>
        <p:blipFill>
          <a:blip r:embed="rId2"/>
          <a:stretch>
            <a:fillRect/>
          </a:stretch>
        </p:blipFill>
        <p:spPr>
          <a:xfrm>
            <a:off x="2133123" y="4372079"/>
            <a:ext cx="12192953" cy="5320561"/>
          </a:xfrm>
          <a:prstGeom prst="rect">
            <a:avLst/>
          </a:prstGeom>
        </p:spPr>
      </p:pic>
    </p:spTree>
    <p:extLst>
      <p:ext uri="{BB962C8B-B14F-4D97-AF65-F5344CB8AC3E}">
        <p14:creationId xmlns:p14="http://schemas.microsoft.com/office/powerpoint/2010/main" val="929353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BFD3E-D16F-08D3-7C60-DC6D92BD5B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A6667-68AD-D9CA-244E-7DDD0C1CD2C4}"/>
              </a:ext>
            </a:extLst>
          </p:cNvPr>
          <p:cNvSpPr>
            <a:spLocks noGrp="1"/>
          </p:cNvSpPr>
          <p:nvPr>
            <p:ph type="title"/>
          </p:nvPr>
        </p:nvSpPr>
        <p:spPr/>
        <p:txBody>
          <a:bodyPr/>
          <a:lstStyle/>
          <a:p>
            <a:r>
              <a:rPr lang="en-US" sz="5000" dirty="0"/>
              <a:t>Detailed Testing/Anomalies – </a:t>
            </a:r>
            <a:r>
              <a:rPr lang="en-US" sz="5000" dirty="0" err="1"/>
              <a:t>SxEMU</a:t>
            </a:r>
            <a:r>
              <a:rPr lang="en-US" sz="5000" dirty="0"/>
              <a:t> Performance</a:t>
            </a:r>
          </a:p>
        </p:txBody>
      </p:sp>
      <p:sp>
        <p:nvSpPr>
          <p:cNvPr id="3" name="Content Placeholder 2">
            <a:extLst>
              <a:ext uri="{FF2B5EF4-FFF2-40B4-BE49-F238E27FC236}">
                <a16:creationId xmlns:a16="http://schemas.microsoft.com/office/drawing/2014/main" id="{6A2DD177-79AA-78C7-D8AB-8D6CC8D39A18}"/>
              </a:ext>
            </a:extLst>
          </p:cNvPr>
          <p:cNvSpPr>
            <a:spLocks noGrp="1"/>
          </p:cNvSpPr>
          <p:nvPr>
            <p:ph idx="1"/>
          </p:nvPr>
        </p:nvSpPr>
        <p:spPr/>
        <p:txBody>
          <a:bodyPr/>
          <a:lstStyle/>
          <a:p>
            <a:r>
              <a:rPr lang="en-US" dirty="0"/>
              <a:t>The PTCL operated nominally during this test series providing cooling flow to the </a:t>
            </a:r>
            <a:r>
              <a:rPr lang="en-US" dirty="0" err="1"/>
              <a:t>SxEMU</a:t>
            </a:r>
            <a:r>
              <a:rPr lang="en-US" dirty="0"/>
              <a:t>. </a:t>
            </a:r>
          </a:p>
          <a:p>
            <a:r>
              <a:rPr lang="en-US" dirty="0"/>
              <a:t>Figure below shows the flow rates, temperature, heat injection, heater output, and pressure during EVA 2</a:t>
            </a:r>
          </a:p>
          <a:p>
            <a:endParaRPr lang="en-US" dirty="0"/>
          </a:p>
        </p:txBody>
      </p:sp>
      <p:sp>
        <p:nvSpPr>
          <p:cNvPr id="4" name="Footer Placeholder 3">
            <a:extLst>
              <a:ext uri="{FF2B5EF4-FFF2-40B4-BE49-F238E27FC236}">
                <a16:creationId xmlns:a16="http://schemas.microsoft.com/office/drawing/2014/main" id="{D66F44D2-DF13-5DE4-FE53-6D08739C2539}"/>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8DA41DC0-C0B4-67EC-7338-7C3175633124}"/>
              </a:ext>
            </a:extLst>
          </p:cNvPr>
          <p:cNvSpPr>
            <a:spLocks noGrp="1"/>
          </p:cNvSpPr>
          <p:nvPr>
            <p:ph type="sldNum" sz="quarter" idx="12"/>
          </p:nvPr>
        </p:nvSpPr>
        <p:spPr/>
        <p:txBody>
          <a:bodyPr/>
          <a:lstStyle/>
          <a:p>
            <a:pPr>
              <a:defRPr/>
            </a:pPr>
            <a:fld id="{457B86A9-9655-49AA-8089-11BD692C9E90}" type="slidenum">
              <a:rPr lang="en-US" smtClean="0"/>
              <a:pPr>
                <a:defRPr/>
              </a:pPr>
              <a:t>27</a:t>
            </a:fld>
            <a:endParaRPr lang="en-US"/>
          </a:p>
        </p:txBody>
      </p:sp>
      <p:pic>
        <p:nvPicPr>
          <p:cNvPr id="8" name="Picture 7">
            <a:extLst>
              <a:ext uri="{FF2B5EF4-FFF2-40B4-BE49-F238E27FC236}">
                <a16:creationId xmlns:a16="http://schemas.microsoft.com/office/drawing/2014/main" id="{B277C020-28F3-1033-5C6A-BDAA1F01A138}"/>
              </a:ext>
            </a:extLst>
          </p:cNvPr>
          <p:cNvPicPr>
            <a:picLocks noChangeAspect="1"/>
          </p:cNvPicPr>
          <p:nvPr/>
        </p:nvPicPr>
        <p:blipFill>
          <a:blip r:embed="rId2"/>
          <a:stretch>
            <a:fillRect/>
          </a:stretch>
        </p:blipFill>
        <p:spPr>
          <a:xfrm>
            <a:off x="272809" y="4385765"/>
            <a:ext cx="15913581" cy="4692919"/>
          </a:xfrm>
          <a:prstGeom prst="rect">
            <a:avLst/>
          </a:prstGeom>
        </p:spPr>
      </p:pic>
    </p:spTree>
    <p:extLst>
      <p:ext uri="{BB962C8B-B14F-4D97-AF65-F5344CB8AC3E}">
        <p14:creationId xmlns:p14="http://schemas.microsoft.com/office/powerpoint/2010/main" val="54677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B2E63-822C-AFAB-780B-8906EC4D6B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175050-6B15-82CA-E639-B62CA50C0D94}"/>
              </a:ext>
            </a:extLst>
          </p:cNvPr>
          <p:cNvSpPr>
            <a:spLocks noGrp="1"/>
          </p:cNvSpPr>
          <p:nvPr>
            <p:ph type="title"/>
          </p:nvPr>
        </p:nvSpPr>
        <p:spPr>
          <a:xfrm>
            <a:off x="1400163" y="254000"/>
            <a:ext cx="13927468" cy="1117600"/>
          </a:xfrm>
        </p:spPr>
        <p:txBody>
          <a:bodyPr wrap="square" anchor="ctr">
            <a:normAutofit/>
          </a:bodyPr>
          <a:lstStyle/>
          <a:p>
            <a:r>
              <a:rPr lang="en-US"/>
              <a:t>Detailed Testing/Anomalies – Anomalies</a:t>
            </a:r>
          </a:p>
        </p:txBody>
      </p:sp>
      <p:sp>
        <p:nvSpPr>
          <p:cNvPr id="3" name="Content Placeholder 2">
            <a:extLst>
              <a:ext uri="{FF2B5EF4-FFF2-40B4-BE49-F238E27FC236}">
                <a16:creationId xmlns:a16="http://schemas.microsoft.com/office/drawing/2014/main" id="{D6FBB7DD-0758-7254-877E-E0DE8067D01D}"/>
              </a:ext>
            </a:extLst>
          </p:cNvPr>
          <p:cNvSpPr>
            <a:spLocks noGrp="1"/>
          </p:cNvSpPr>
          <p:nvPr>
            <p:ph sz="half" idx="1"/>
          </p:nvPr>
        </p:nvSpPr>
        <p:spPr>
          <a:xfrm>
            <a:off x="411480" y="1676400"/>
            <a:ext cx="7680960" cy="7711440"/>
          </a:xfrm>
        </p:spPr>
        <p:txBody>
          <a:bodyPr wrap="square" anchor="t">
            <a:normAutofit/>
          </a:bodyPr>
          <a:lstStyle/>
          <a:p>
            <a:r>
              <a:rPr lang="en-US" dirty="0"/>
              <a:t>SWME BPV anomalous behavior was observed. The measured position and the commanded position became misaligned when adjusting to the CLOSED position.</a:t>
            </a:r>
          </a:p>
        </p:txBody>
      </p:sp>
      <p:pic>
        <p:nvPicPr>
          <p:cNvPr id="6" name="Picture 5" descr="Chart&#10;&#10;AI-generated content may be incorrect.">
            <a:extLst>
              <a:ext uri="{FF2B5EF4-FFF2-40B4-BE49-F238E27FC236}">
                <a16:creationId xmlns:a16="http://schemas.microsoft.com/office/drawing/2014/main" id="{EC81D655-E0D9-88A0-14F0-EA8753B4512D}"/>
              </a:ext>
            </a:extLst>
          </p:cNvPr>
          <p:cNvPicPr>
            <a:picLocks noChangeAspect="1"/>
          </p:cNvPicPr>
          <p:nvPr/>
        </p:nvPicPr>
        <p:blipFill>
          <a:blip r:embed="rId2"/>
          <a:stretch>
            <a:fillRect/>
          </a:stretch>
        </p:blipFill>
        <p:spPr>
          <a:xfrm>
            <a:off x="8366760" y="2651760"/>
            <a:ext cx="7680960" cy="5760720"/>
          </a:xfrm>
          <a:prstGeom prst="rect">
            <a:avLst/>
          </a:prstGeom>
          <a:noFill/>
        </p:spPr>
      </p:pic>
      <p:sp>
        <p:nvSpPr>
          <p:cNvPr id="4" name="Footer Placeholder 3">
            <a:extLst>
              <a:ext uri="{FF2B5EF4-FFF2-40B4-BE49-F238E27FC236}">
                <a16:creationId xmlns:a16="http://schemas.microsoft.com/office/drawing/2014/main" id="{94F66511-268E-15ED-9623-04AF97CA3552}"/>
              </a:ext>
            </a:extLst>
          </p:cNvPr>
          <p:cNvSpPr>
            <a:spLocks noGrp="1"/>
          </p:cNvSpPr>
          <p:nvPr>
            <p:ph type="ftr" sz="quarter" idx="11"/>
          </p:nvPr>
        </p:nvSpPr>
        <p:spPr>
          <a:xfrm>
            <a:off x="5623560" y="9492182"/>
            <a:ext cx="5212080" cy="535517"/>
          </a:xfrm>
        </p:spPr>
        <p:txBody>
          <a:bodyPr anchor="ctr">
            <a:normAutofit/>
          </a:bodyPr>
          <a:lstStyle/>
          <a:p>
            <a:pPr>
              <a:lnSpc>
                <a:spcPct val="90000"/>
              </a:lnSpc>
              <a:spcAft>
                <a:spcPts val="600"/>
              </a:spcAft>
              <a:defRPr/>
            </a:pPr>
            <a:r>
              <a:rPr lang="en-US" sz="1500" dirty="0"/>
              <a:t>International Conference on Environmental Systems ICES-2026-169</a:t>
            </a:r>
          </a:p>
        </p:txBody>
      </p:sp>
      <p:sp>
        <p:nvSpPr>
          <p:cNvPr id="5" name="Slide Number Placeholder 4">
            <a:extLst>
              <a:ext uri="{FF2B5EF4-FFF2-40B4-BE49-F238E27FC236}">
                <a16:creationId xmlns:a16="http://schemas.microsoft.com/office/drawing/2014/main" id="{8F017EEE-42A8-44BE-C070-524F51A0962F}"/>
              </a:ext>
            </a:extLst>
          </p:cNvPr>
          <p:cNvSpPr>
            <a:spLocks noGrp="1"/>
          </p:cNvSpPr>
          <p:nvPr>
            <p:ph type="sldNum" sz="quarter" idx="12"/>
          </p:nvPr>
        </p:nvSpPr>
        <p:spPr>
          <a:xfrm>
            <a:off x="12604433" y="9498726"/>
            <a:ext cx="3840480" cy="535517"/>
          </a:xfrm>
        </p:spPr>
        <p:txBody>
          <a:bodyPr anchor="ctr">
            <a:normAutofit/>
          </a:bodyPr>
          <a:lstStyle/>
          <a:p>
            <a:pPr>
              <a:spcAft>
                <a:spcPts val="600"/>
              </a:spcAft>
              <a:defRPr/>
            </a:pPr>
            <a:fld id="{457B86A9-9655-49AA-8089-11BD692C9E90}" type="slidenum">
              <a:rPr lang="en-US" smtClean="0"/>
              <a:pPr>
                <a:spcAft>
                  <a:spcPts val="600"/>
                </a:spcAft>
                <a:defRPr/>
              </a:pPr>
              <a:t>28</a:t>
            </a:fld>
            <a:endParaRPr lang="en-US"/>
          </a:p>
        </p:txBody>
      </p:sp>
    </p:spTree>
    <p:extLst>
      <p:ext uri="{BB962C8B-B14F-4D97-AF65-F5344CB8AC3E}">
        <p14:creationId xmlns:p14="http://schemas.microsoft.com/office/powerpoint/2010/main" val="4845863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CA20B-5C14-C110-475F-FA67AB416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B710F-7203-0194-B959-9ADF66F8B875}"/>
              </a:ext>
            </a:extLst>
          </p:cNvPr>
          <p:cNvSpPr>
            <a:spLocks noGrp="1"/>
          </p:cNvSpPr>
          <p:nvPr>
            <p:ph type="title"/>
          </p:nvPr>
        </p:nvSpPr>
        <p:spPr>
          <a:xfrm>
            <a:off x="1400163" y="254000"/>
            <a:ext cx="13927468" cy="1117600"/>
          </a:xfrm>
        </p:spPr>
        <p:txBody>
          <a:bodyPr wrap="square" anchor="ctr">
            <a:normAutofit/>
          </a:bodyPr>
          <a:lstStyle/>
          <a:p>
            <a:r>
              <a:rPr lang="en-US"/>
              <a:t>Detailed Testing/Anomalies – Anomalies</a:t>
            </a:r>
          </a:p>
        </p:txBody>
      </p:sp>
      <p:sp>
        <p:nvSpPr>
          <p:cNvPr id="3" name="Content Placeholder 2">
            <a:extLst>
              <a:ext uri="{FF2B5EF4-FFF2-40B4-BE49-F238E27FC236}">
                <a16:creationId xmlns:a16="http://schemas.microsoft.com/office/drawing/2014/main" id="{E20A8AC6-ED80-7D97-E0A3-0E47B86EA3CE}"/>
              </a:ext>
            </a:extLst>
          </p:cNvPr>
          <p:cNvSpPr>
            <a:spLocks noGrp="1"/>
          </p:cNvSpPr>
          <p:nvPr>
            <p:ph sz="half" idx="1"/>
          </p:nvPr>
        </p:nvSpPr>
        <p:spPr>
          <a:xfrm>
            <a:off x="411480" y="1676400"/>
            <a:ext cx="7680960" cy="7711440"/>
          </a:xfrm>
        </p:spPr>
        <p:txBody>
          <a:bodyPr wrap="square" anchor="t">
            <a:normAutofit/>
          </a:bodyPr>
          <a:lstStyle/>
          <a:p>
            <a:pPr>
              <a:lnSpc>
                <a:spcPct val="90000"/>
              </a:lnSpc>
            </a:pPr>
            <a:r>
              <a:rPr lang="en-US" dirty="0"/>
              <a:t>During the simulated EVAs there was also anomalous behavior on both water loop pressure sensors</a:t>
            </a:r>
            <a:endParaRPr lang="en-US"/>
          </a:p>
          <a:p>
            <a:pPr>
              <a:lnSpc>
                <a:spcPct val="90000"/>
              </a:lnSpc>
            </a:pPr>
            <a:r>
              <a:rPr lang="en-US" dirty="0"/>
              <a:t>An unexpected spike in pressure on all water loop pressure sensors </a:t>
            </a:r>
            <a:endParaRPr lang="en-US"/>
          </a:p>
          <a:p>
            <a:pPr>
              <a:lnSpc>
                <a:spcPct val="90000"/>
              </a:lnSpc>
            </a:pPr>
            <a:r>
              <a:rPr lang="en-US" dirty="0"/>
              <a:t>additionally the water loop absolute pressure did not follow the suit absolute pressure as expected during depress.</a:t>
            </a:r>
            <a:endParaRPr lang="en-US"/>
          </a:p>
          <a:p>
            <a:pPr>
              <a:lnSpc>
                <a:spcPct val="90000"/>
              </a:lnSpc>
            </a:pPr>
            <a:r>
              <a:rPr lang="en-US" dirty="0"/>
              <a:t>Figures are from EVA 2</a:t>
            </a:r>
            <a:endParaRPr lang="en-US"/>
          </a:p>
          <a:p>
            <a:pPr>
              <a:lnSpc>
                <a:spcPct val="90000"/>
              </a:lnSpc>
            </a:pPr>
            <a:r>
              <a:rPr lang="en-US" dirty="0"/>
              <a:t>the prevailing hypotheses are FSA shifting, or entrained gas or bubble interactions in both water loops</a:t>
            </a:r>
            <a:endParaRPr lang="en-US"/>
          </a:p>
        </p:txBody>
      </p:sp>
      <p:pic>
        <p:nvPicPr>
          <p:cNvPr id="7" name="Picture 6" descr="Chart, line chart&#10;&#10;AI-generated content may be incorrect.">
            <a:extLst>
              <a:ext uri="{FF2B5EF4-FFF2-40B4-BE49-F238E27FC236}">
                <a16:creationId xmlns:a16="http://schemas.microsoft.com/office/drawing/2014/main" id="{55020928-C5CB-DBEA-673F-69E28572DB31}"/>
              </a:ext>
            </a:extLst>
          </p:cNvPr>
          <p:cNvPicPr>
            <a:picLocks noChangeAspect="1"/>
          </p:cNvPicPr>
          <p:nvPr/>
        </p:nvPicPr>
        <p:blipFill rotWithShape="1">
          <a:blip r:embed="rId2"/>
          <a:srcRect l="4531" t="5370" r="6104"/>
          <a:stretch/>
        </p:blipFill>
        <p:spPr bwMode="auto">
          <a:xfrm>
            <a:off x="8366760" y="2482061"/>
            <a:ext cx="7680960" cy="6100118"/>
          </a:xfrm>
          <a:prstGeom prst="rect">
            <a:avLst/>
          </a:prstGeom>
          <a:noFill/>
          <a:ln>
            <a:noFill/>
          </a:ln>
          <a:extLst>
            <a:ext uri="{53640926-AAD7-44D8-BBD7-CCE9431645EC}">
              <a14:shadowObscured xmlns:a14="http://schemas.microsoft.com/office/drawing/2010/main"/>
            </a:ext>
          </a:extLst>
        </p:spPr>
      </p:pic>
      <p:sp>
        <p:nvSpPr>
          <p:cNvPr id="4" name="Footer Placeholder 3">
            <a:extLst>
              <a:ext uri="{FF2B5EF4-FFF2-40B4-BE49-F238E27FC236}">
                <a16:creationId xmlns:a16="http://schemas.microsoft.com/office/drawing/2014/main" id="{4B2D2463-75C4-BF07-18B2-CE6992DE0E5B}"/>
              </a:ext>
            </a:extLst>
          </p:cNvPr>
          <p:cNvSpPr>
            <a:spLocks noGrp="1"/>
          </p:cNvSpPr>
          <p:nvPr>
            <p:ph type="ftr" sz="quarter" idx="11"/>
          </p:nvPr>
        </p:nvSpPr>
        <p:spPr>
          <a:xfrm>
            <a:off x="5623560" y="9492182"/>
            <a:ext cx="5212080" cy="535517"/>
          </a:xfrm>
        </p:spPr>
        <p:txBody>
          <a:bodyPr anchor="ctr">
            <a:normAutofit/>
          </a:bodyPr>
          <a:lstStyle/>
          <a:p>
            <a:pPr>
              <a:lnSpc>
                <a:spcPct val="90000"/>
              </a:lnSpc>
              <a:spcAft>
                <a:spcPts val="600"/>
              </a:spcAft>
              <a:defRPr/>
            </a:pPr>
            <a:r>
              <a:rPr lang="en-US" sz="1500" dirty="0"/>
              <a:t>International Conference on Environmental Systems ICES-2026-169</a:t>
            </a:r>
          </a:p>
        </p:txBody>
      </p:sp>
      <p:sp>
        <p:nvSpPr>
          <p:cNvPr id="5" name="Slide Number Placeholder 4">
            <a:extLst>
              <a:ext uri="{FF2B5EF4-FFF2-40B4-BE49-F238E27FC236}">
                <a16:creationId xmlns:a16="http://schemas.microsoft.com/office/drawing/2014/main" id="{F9E77853-DA9F-38F0-5639-9E2FA0A8CDA6}"/>
              </a:ext>
            </a:extLst>
          </p:cNvPr>
          <p:cNvSpPr>
            <a:spLocks noGrp="1"/>
          </p:cNvSpPr>
          <p:nvPr>
            <p:ph type="sldNum" sz="quarter" idx="12"/>
          </p:nvPr>
        </p:nvSpPr>
        <p:spPr>
          <a:xfrm>
            <a:off x="12604433" y="9498726"/>
            <a:ext cx="3840480" cy="535517"/>
          </a:xfrm>
        </p:spPr>
        <p:txBody>
          <a:bodyPr anchor="ctr">
            <a:normAutofit/>
          </a:bodyPr>
          <a:lstStyle/>
          <a:p>
            <a:pPr>
              <a:spcAft>
                <a:spcPts val="600"/>
              </a:spcAft>
              <a:defRPr/>
            </a:pPr>
            <a:fld id="{457B86A9-9655-49AA-8089-11BD692C9E90}" type="slidenum">
              <a:rPr lang="en-US" smtClean="0"/>
              <a:pPr>
                <a:spcAft>
                  <a:spcPts val="600"/>
                </a:spcAft>
                <a:defRPr/>
              </a:pPr>
              <a:t>29</a:t>
            </a:fld>
            <a:endParaRPr lang="en-US"/>
          </a:p>
        </p:txBody>
      </p:sp>
    </p:spTree>
    <p:extLst>
      <p:ext uri="{BB962C8B-B14F-4D97-AF65-F5344CB8AC3E}">
        <p14:creationId xmlns:p14="http://schemas.microsoft.com/office/powerpoint/2010/main" val="1590284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3A5C7-2045-E5C6-6DC3-2479D07C0384}"/>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19659B89-D93E-5457-4A56-724232117819}"/>
              </a:ext>
            </a:extLst>
          </p:cNvPr>
          <p:cNvSpPr>
            <a:spLocks noGrp="1"/>
          </p:cNvSpPr>
          <p:nvPr>
            <p:ph idx="1"/>
          </p:nvPr>
        </p:nvSpPr>
        <p:spPr>
          <a:xfrm>
            <a:off x="411480" y="1676400"/>
            <a:ext cx="10352314" cy="7711440"/>
          </a:xfrm>
        </p:spPr>
        <p:txBody>
          <a:bodyPr>
            <a:normAutofit fontScale="92500" lnSpcReduction="20000"/>
          </a:bodyPr>
          <a:lstStyle/>
          <a:p>
            <a:r>
              <a:rPr lang="en-US" dirty="0"/>
              <a:t>Development of spacesuits has evolved significantly since early space flight</a:t>
            </a:r>
          </a:p>
          <a:p>
            <a:pPr lvl="1"/>
            <a:r>
              <a:rPr lang="en-US" dirty="0"/>
              <a:t>Materials advancements</a:t>
            </a:r>
          </a:p>
          <a:p>
            <a:pPr lvl="1"/>
            <a:r>
              <a:rPr lang="en-US" dirty="0"/>
              <a:t>Technology advancements</a:t>
            </a:r>
          </a:p>
          <a:p>
            <a:pPr lvl="1"/>
            <a:r>
              <a:rPr lang="en-US" dirty="0"/>
              <a:t>Mission Requirements </a:t>
            </a:r>
          </a:p>
          <a:p>
            <a:r>
              <a:rPr lang="en-US" dirty="0"/>
              <a:t>Next generation suits, such as those being developed by our xEVAS partners, must be able to evolve and withstand harsh environments of manned missions</a:t>
            </a:r>
          </a:p>
          <a:p>
            <a:r>
              <a:rPr lang="en-US" dirty="0"/>
              <a:t>NASA is leveraging their Apollo-Era manned vacuum chambers which are being upgraded for the rigorous testing demands of modern missions.</a:t>
            </a:r>
          </a:p>
          <a:p>
            <a:r>
              <a:rPr lang="en-US" dirty="0"/>
              <a:t>The NASA 11 Foot Vacuum Chamber, used in Human-in-the-loop (HITL) testing for ISS  EMU, is being upgraded for these modern testing requirements</a:t>
            </a:r>
          </a:p>
          <a:p>
            <a:r>
              <a:rPr lang="en-US" dirty="0"/>
              <a:t>Prior to manned testing all facility checkouts will be done at the unmanned stage</a:t>
            </a:r>
          </a:p>
        </p:txBody>
      </p:sp>
      <p:sp>
        <p:nvSpPr>
          <p:cNvPr id="4" name="Footer Placeholder 3">
            <a:extLst>
              <a:ext uri="{FF2B5EF4-FFF2-40B4-BE49-F238E27FC236}">
                <a16:creationId xmlns:a16="http://schemas.microsoft.com/office/drawing/2014/main" id="{188EB4C8-3230-F801-C034-3D9EF16C2207}"/>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2B340EB7-C8AE-C157-FE93-1E43ACFAB4F8}"/>
              </a:ext>
            </a:extLst>
          </p:cNvPr>
          <p:cNvSpPr>
            <a:spLocks noGrp="1"/>
          </p:cNvSpPr>
          <p:nvPr>
            <p:ph type="sldNum" sz="quarter" idx="12"/>
          </p:nvPr>
        </p:nvSpPr>
        <p:spPr/>
        <p:txBody>
          <a:bodyPr/>
          <a:lstStyle/>
          <a:p>
            <a:pPr>
              <a:defRPr/>
            </a:pPr>
            <a:fld id="{457B86A9-9655-49AA-8089-11BD692C9E90}" type="slidenum">
              <a:rPr lang="en-US" smtClean="0"/>
              <a:pPr>
                <a:defRPr/>
              </a:pPr>
              <a:t>3</a:t>
            </a:fld>
            <a:endParaRPr lang="en-US"/>
          </a:p>
        </p:txBody>
      </p:sp>
      <p:pic>
        <p:nvPicPr>
          <p:cNvPr id="6" name="Picture 5">
            <a:extLst>
              <a:ext uri="{FF2B5EF4-FFF2-40B4-BE49-F238E27FC236}">
                <a16:creationId xmlns:a16="http://schemas.microsoft.com/office/drawing/2014/main" id="{4EFBD9F9-4C3A-1F18-865D-BFCE72798A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44556" y="2211917"/>
            <a:ext cx="5289784" cy="6252754"/>
          </a:xfrm>
          <a:prstGeom prst="rect">
            <a:avLst/>
          </a:prstGeom>
          <a:noFill/>
        </p:spPr>
      </p:pic>
    </p:spTree>
    <p:extLst>
      <p:ext uri="{BB962C8B-B14F-4D97-AF65-F5344CB8AC3E}">
        <p14:creationId xmlns:p14="http://schemas.microsoft.com/office/powerpoint/2010/main" val="1487228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3A5C7-2045-E5C6-6DC3-2479D07C0384}"/>
              </a:ext>
            </a:extLst>
          </p:cNvPr>
          <p:cNvSpPr>
            <a:spLocks noGrp="1"/>
          </p:cNvSpPr>
          <p:nvPr>
            <p:ph type="title"/>
          </p:nvPr>
        </p:nvSpPr>
        <p:spPr>
          <a:xfrm>
            <a:off x="1400163" y="59508"/>
            <a:ext cx="13927468" cy="1117600"/>
          </a:xfrm>
        </p:spPr>
        <p:txBody>
          <a:bodyPr/>
          <a:lstStyle/>
          <a:p>
            <a:pPr algn="ctr"/>
            <a:r>
              <a:rPr lang="en-US" sz="4900" dirty="0"/>
              <a:t>Conclusions</a:t>
            </a:r>
          </a:p>
        </p:txBody>
      </p:sp>
      <p:sp>
        <p:nvSpPr>
          <p:cNvPr id="3" name="Content Placeholder 2">
            <a:extLst>
              <a:ext uri="{FF2B5EF4-FFF2-40B4-BE49-F238E27FC236}">
                <a16:creationId xmlns:a16="http://schemas.microsoft.com/office/drawing/2014/main" id="{19659B89-D93E-5457-4A56-724232117819}"/>
              </a:ext>
            </a:extLst>
          </p:cNvPr>
          <p:cNvSpPr>
            <a:spLocks noGrp="1"/>
          </p:cNvSpPr>
          <p:nvPr>
            <p:ph idx="1"/>
          </p:nvPr>
        </p:nvSpPr>
        <p:spPr/>
        <p:txBody>
          <a:bodyPr/>
          <a:lstStyle/>
          <a:p>
            <a:r>
              <a:rPr lang="en-US" dirty="0"/>
              <a:t>The </a:t>
            </a:r>
            <a:r>
              <a:rPr lang="en-US" dirty="0" err="1"/>
              <a:t>SxEMU</a:t>
            </a:r>
            <a:r>
              <a:rPr lang="en-US" dirty="0"/>
              <a:t> 11-ft Chamber Test was successful, verifying that the chamber is capable of testing an advanced spacesuit in preparation for a planned manned test in 2026. </a:t>
            </a:r>
          </a:p>
          <a:p>
            <a:r>
              <a:rPr lang="en-US" dirty="0"/>
              <a:t>A key finding of the test was that the IVA vacuum pumps must be operated in Ballast Mode 1 or Ballast Mode 2, preferably Mode 1 as it gives the best performance</a:t>
            </a:r>
          </a:p>
          <a:p>
            <a:r>
              <a:rPr lang="en-US" dirty="0"/>
              <a:t>Supporting interfaces for high-pressure gas and water fill and drain operations were successfully tested, with only minor anomalies in the flow meters of each system</a:t>
            </a:r>
          </a:p>
        </p:txBody>
      </p:sp>
      <p:sp>
        <p:nvSpPr>
          <p:cNvPr id="4" name="Footer Placeholder 3">
            <a:extLst>
              <a:ext uri="{FF2B5EF4-FFF2-40B4-BE49-F238E27FC236}">
                <a16:creationId xmlns:a16="http://schemas.microsoft.com/office/drawing/2014/main" id="{188EB4C8-3230-F801-C034-3D9EF16C2207}"/>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2B340EB7-C8AE-C157-FE93-1E43ACFAB4F8}"/>
              </a:ext>
            </a:extLst>
          </p:cNvPr>
          <p:cNvSpPr>
            <a:spLocks noGrp="1"/>
          </p:cNvSpPr>
          <p:nvPr>
            <p:ph type="sldNum" sz="quarter" idx="12"/>
          </p:nvPr>
        </p:nvSpPr>
        <p:spPr/>
        <p:txBody>
          <a:bodyPr/>
          <a:lstStyle/>
          <a:p>
            <a:pPr>
              <a:defRPr/>
            </a:pPr>
            <a:fld id="{457B86A9-9655-49AA-8089-11BD692C9E90}" type="slidenum">
              <a:rPr lang="en-US" smtClean="0"/>
              <a:pPr>
                <a:defRPr/>
              </a:pPr>
              <a:t>30</a:t>
            </a:fld>
            <a:endParaRPr lang="en-US"/>
          </a:p>
        </p:txBody>
      </p:sp>
    </p:spTree>
    <p:extLst>
      <p:ext uri="{BB962C8B-B14F-4D97-AF65-F5344CB8AC3E}">
        <p14:creationId xmlns:p14="http://schemas.microsoft.com/office/powerpoint/2010/main" val="1038298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3A5C7-2045-E5C6-6DC3-2479D07C0384}"/>
              </a:ext>
            </a:extLst>
          </p:cNvPr>
          <p:cNvSpPr>
            <a:spLocks noGrp="1"/>
          </p:cNvSpPr>
          <p:nvPr>
            <p:ph type="title"/>
          </p:nvPr>
        </p:nvSpPr>
        <p:spPr>
          <a:xfrm>
            <a:off x="1400163" y="59508"/>
            <a:ext cx="13927468" cy="1117600"/>
          </a:xfrm>
        </p:spPr>
        <p:txBody>
          <a:bodyPr/>
          <a:lstStyle/>
          <a:p>
            <a:pPr algn="ctr"/>
            <a:r>
              <a:rPr lang="en-US" sz="4900" dirty="0"/>
              <a:t>Acknowledgements by Authors</a:t>
            </a:r>
          </a:p>
        </p:txBody>
      </p:sp>
      <p:sp>
        <p:nvSpPr>
          <p:cNvPr id="3" name="Content Placeholder 2">
            <a:extLst>
              <a:ext uri="{FF2B5EF4-FFF2-40B4-BE49-F238E27FC236}">
                <a16:creationId xmlns:a16="http://schemas.microsoft.com/office/drawing/2014/main" id="{19659B89-D93E-5457-4A56-724232117819}"/>
              </a:ext>
            </a:extLst>
          </p:cNvPr>
          <p:cNvSpPr>
            <a:spLocks noGrp="1"/>
          </p:cNvSpPr>
          <p:nvPr>
            <p:ph idx="1"/>
          </p:nvPr>
        </p:nvSpPr>
        <p:spPr/>
        <p:txBody>
          <a:bodyPr/>
          <a:lstStyle/>
          <a:p>
            <a:r>
              <a:rPr lang="en-US" dirty="0"/>
              <a:t>The authors would like to acknowledge the EC5 test team who designed, built, and upgraded all the test systems required to test spacesuits and performed the test. The authors would also like to acknowledge and thank the EC4 test team who operated all of the vacuum and facility systems. Additionally the authors would like to acknowledge all the EC4 test directors, EC5 test requestors, EC5 test system operators, and many others not mentioned here to allow for a successful unmanned </a:t>
            </a:r>
            <a:r>
              <a:rPr lang="en-US" dirty="0" err="1"/>
              <a:t>SxEMU</a:t>
            </a:r>
            <a:r>
              <a:rPr lang="en-US" dirty="0"/>
              <a:t> chamber checkout test. </a:t>
            </a:r>
          </a:p>
          <a:p>
            <a:endParaRPr lang="en-US" dirty="0"/>
          </a:p>
        </p:txBody>
      </p:sp>
      <p:sp>
        <p:nvSpPr>
          <p:cNvPr id="4" name="Footer Placeholder 3">
            <a:extLst>
              <a:ext uri="{FF2B5EF4-FFF2-40B4-BE49-F238E27FC236}">
                <a16:creationId xmlns:a16="http://schemas.microsoft.com/office/drawing/2014/main" id="{188EB4C8-3230-F801-C034-3D9EF16C2207}"/>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2B340EB7-C8AE-C157-FE93-1E43ACFAB4F8}"/>
              </a:ext>
            </a:extLst>
          </p:cNvPr>
          <p:cNvSpPr>
            <a:spLocks noGrp="1"/>
          </p:cNvSpPr>
          <p:nvPr>
            <p:ph type="sldNum" sz="quarter" idx="12"/>
          </p:nvPr>
        </p:nvSpPr>
        <p:spPr/>
        <p:txBody>
          <a:bodyPr/>
          <a:lstStyle/>
          <a:p>
            <a:pPr>
              <a:defRPr/>
            </a:pPr>
            <a:fld id="{457B86A9-9655-49AA-8089-11BD692C9E90}" type="slidenum">
              <a:rPr lang="en-US" smtClean="0"/>
              <a:pPr>
                <a:defRPr/>
              </a:pPr>
              <a:t>31</a:t>
            </a:fld>
            <a:endParaRPr lang="en-US"/>
          </a:p>
        </p:txBody>
      </p:sp>
    </p:spTree>
    <p:extLst>
      <p:ext uri="{BB962C8B-B14F-4D97-AF65-F5344CB8AC3E}">
        <p14:creationId xmlns:p14="http://schemas.microsoft.com/office/powerpoint/2010/main" val="208048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EEEEF-B362-6428-6331-B21502FE58BB}"/>
              </a:ext>
            </a:extLst>
          </p:cNvPr>
          <p:cNvSpPr>
            <a:spLocks noGrp="1"/>
          </p:cNvSpPr>
          <p:nvPr>
            <p:ph type="title"/>
          </p:nvPr>
        </p:nvSpPr>
        <p:spPr/>
        <p:txBody>
          <a:bodyPr/>
          <a:lstStyle/>
          <a:p>
            <a:r>
              <a:rPr lang="en-US" sz="5000" dirty="0"/>
              <a:t>Testing Objectives – Overview</a:t>
            </a:r>
          </a:p>
        </p:txBody>
      </p:sp>
      <p:sp>
        <p:nvSpPr>
          <p:cNvPr id="3" name="Content Placeholder 2">
            <a:extLst>
              <a:ext uri="{FF2B5EF4-FFF2-40B4-BE49-F238E27FC236}">
                <a16:creationId xmlns:a16="http://schemas.microsoft.com/office/drawing/2014/main" id="{F4A13DA0-A88B-45A2-31AE-E63C1F438AB3}"/>
              </a:ext>
            </a:extLst>
          </p:cNvPr>
          <p:cNvSpPr>
            <a:spLocks noGrp="1"/>
          </p:cNvSpPr>
          <p:nvPr>
            <p:ph idx="1"/>
          </p:nvPr>
        </p:nvSpPr>
        <p:spPr/>
        <p:txBody>
          <a:bodyPr/>
          <a:lstStyle/>
          <a:p>
            <a:r>
              <a:rPr lang="en-US" dirty="0"/>
              <a:t>In order to support a full HITL spacesuit test run, the 11ft Chamber must be able to support:</a:t>
            </a:r>
          </a:p>
          <a:p>
            <a:pPr lvl="1"/>
            <a:r>
              <a:rPr lang="en-US" dirty="0"/>
              <a:t> a single crewed spacesuit starting with suit donning at atmospheric pressure,</a:t>
            </a:r>
          </a:p>
          <a:p>
            <a:pPr lvl="1"/>
            <a:r>
              <a:rPr lang="en-US" dirty="0"/>
              <a:t> suit consumables (water (H</a:t>
            </a:r>
            <a:r>
              <a:rPr lang="en-US" baseline="-25000" dirty="0"/>
              <a:t>2</a:t>
            </a:r>
            <a:r>
              <a:rPr lang="en-US" dirty="0"/>
              <a:t>O), oxygen, battery) recharge, </a:t>
            </a:r>
          </a:p>
          <a:p>
            <a:pPr lvl="1"/>
            <a:r>
              <a:rPr lang="en-US" dirty="0"/>
              <a:t>pre-breathe, </a:t>
            </a:r>
          </a:p>
          <a:p>
            <a:pPr lvl="1"/>
            <a:r>
              <a:rPr lang="en-US" dirty="0"/>
              <a:t>depressurization to vacuum with the suit connected to its servicing umbilical, </a:t>
            </a:r>
          </a:p>
          <a:p>
            <a:pPr lvl="1"/>
            <a:r>
              <a:rPr lang="en-US" dirty="0"/>
              <a:t>simulated EVA with the umbilical’s disconnected, </a:t>
            </a:r>
          </a:p>
          <a:p>
            <a:pPr lvl="1"/>
            <a:r>
              <a:rPr lang="en-US" dirty="0"/>
              <a:t>chamber repress with umbilical reconnected, </a:t>
            </a:r>
          </a:p>
          <a:p>
            <a:pPr lvl="1"/>
            <a:r>
              <a:rPr lang="en-US" dirty="0"/>
              <a:t>vehicle cooling and vehicle power,</a:t>
            </a:r>
          </a:p>
          <a:p>
            <a:pPr lvl="1"/>
            <a:r>
              <a:rPr lang="en-US" dirty="0"/>
              <a:t>suit doffing. </a:t>
            </a:r>
          </a:p>
        </p:txBody>
      </p:sp>
      <p:sp>
        <p:nvSpPr>
          <p:cNvPr id="4" name="Footer Placeholder 3">
            <a:extLst>
              <a:ext uri="{FF2B5EF4-FFF2-40B4-BE49-F238E27FC236}">
                <a16:creationId xmlns:a16="http://schemas.microsoft.com/office/drawing/2014/main" id="{4D1427D5-5CE1-9934-3170-9D74FE0CF6A7}"/>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92B5609E-AF8D-80B3-FFFF-169B178D2777}"/>
              </a:ext>
            </a:extLst>
          </p:cNvPr>
          <p:cNvSpPr>
            <a:spLocks noGrp="1"/>
          </p:cNvSpPr>
          <p:nvPr>
            <p:ph type="sldNum" sz="quarter" idx="12"/>
          </p:nvPr>
        </p:nvSpPr>
        <p:spPr/>
        <p:txBody>
          <a:bodyPr/>
          <a:lstStyle/>
          <a:p>
            <a:pPr>
              <a:defRPr/>
            </a:pPr>
            <a:fld id="{457B86A9-9655-49AA-8089-11BD692C9E90}" type="slidenum">
              <a:rPr lang="en-US" smtClean="0"/>
              <a:pPr>
                <a:defRPr/>
              </a:pPr>
              <a:t>4</a:t>
            </a:fld>
            <a:endParaRPr lang="en-US"/>
          </a:p>
        </p:txBody>
      </p:sp>
    </p:spTree>
    <p:extLst>
      <p:ext uri="{BB962C8B-B14F-4D97-AF65-F5344CB8AC3E}">
        <p14:creationId xmlns:p14="http://schemas.microsoft.com/office/powerpoint/2010/main" val="4231320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40DB2-1EB2-A156-2BCE-45DA782D4D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32ABCE-40C0-F01A-3C2C-F309B73307A7}"/>
              </a:ext>
            </a:extLst>
          </p:cNvPr>
          <p:cNvSpPr>
            <a:spLocks noGrp="1"/>
          </p:cNvSpPr>
          <p:nvPr>
            <p:ph type="title"/>
          </p:nvPr>
        </p:nvSpPr>
        <p:spPr/>
        <p:txBody>
          <a:bodyPr/>
          <a:lstStyle/>
          <a:p>
            <a:r>
              <a:rPr lang="en-US" sz="5000" dirty="0"/>
              <a:t>Testing Objectives – Extravehicular Activity Test Days</a:t>
            </a:r>
          </a:p>
        </p:txBody>
      </p:sp>
      <p:sp>
        <p:nvSpPr>
          <p:cNvPr id="3" name="Content Placeholder 2">
            <a:extLst>
              <a:ext uri="{FF2B5EF4-FFF2-40B4-BE49-F238E27FC236}">
                <a16:creationId xmlns:a16="http://schemas.microsoft.com/office/drawing/2014/main" id="{5E6045DF-85C9-0B25-9017-ABCE6EF26292}"/>
              </a:ext>
            </a:extLst>
          </p:cNvPr>
          <p:cNvSpPr>
            <a:spLocks noGrp="1"/>
          </p:cNvSpPr>
          <p:nvPr>
            <p:ph idx="1"/>
          </p:nvPr>
        </p:nvSpPr>
        <p:spPr/>
        <p:txBody>
          <a:bodyPr/>
          <a:lstStyle/>
          <a:p>
            <a:r>
              <a:rPr lang="en-US" dirty="0"/>
              <a:t>EVA Test days purpose was to stress the chamber vacuum system to characterize performance across a range of loads representing EVAs with a nominal metabolic profile, maximum-specification transient metabolic profile, single-purge valve operations, and dual purge valve operations</a:t>
            </a:r>
          </a:p>
          <a:p>
            <a:r>
              <a:rPr lang="en-US" dirty="0"/>
              <a:t>This sequence of test profiles represented an increasingly challenging gas and water vapor loading for the chamber’s vacuum pumps</a:t>
            </a:r>
          </a:p>
          <a:p>
            <a:r>
              <a:rPr lang="en-US" dirty="0"/>
              <a:t>IVA cases were tested with each EVA test day which tested</a:t>
            </a:r>
          </a:p>
          <a:p>
            <a:pPr lvl="1"/>
            <a:r>
              <a:rPr lang="en-US" dirty="0"/>
              <a:t>the capability of suit cooling via the umbilical, </a:t>
            </a:r>
          </a:p>
          <a:p>
            <a:pPr lvl="1"/>
            <a:r>
              <a:rPr lang="en-US" dirty="0"/>
              <a:t>IVA vacuum access for CO</a:t>
            </a:r>
            <a:r>
              <a:rPr lang="en-US" baseline="-25000" dirty="0"/>
              <a:t>2</a:t>
            </a:r>
            <a:r>
              <a:rPr lang="en-US" dirty="0"/>
              <a:t> removal swing-beds, </a:t>
            </a:r>
          </a:p>
          <a:p>
            <a:pPr lvl="1"/>
            <a:r>
              <a:rPr lang="en-US" dirty="0"/>
              <a:t>vehicle power, </a:t>
            </a:r>
          </a:p>
          <a:p>
            <a:pPr lvl="1"/>
            <a:r>
              <a:rPr lang="en-US" dirty="0"/>
              <a:t>and procedural validity for running an IVA-EVA-IVA series of procedures as a HITL test would</a:t>
            </a:r>
          </a:p>
        </p:txBody>
      </p:sp>
      <p:sp>
        <p:nvSpPr>
          <p:cNvPr id="4" name="Footer Placeholder 3">
            <a:extLst>
              <a:ext uri="{FF2B5EF4-FFF2-40B4-BE49-F238E27FC236}">
                <a16:creationId xmlns:a16="http://schemas.microsoft.com/office/drawing/2014/main" id="{49301302-11EB-D9C3-524A-74A7FD76F97E}"/>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1EA62382-164D-70E2-233F-174AA24B101E}"/>
              </a:ext>
            </a:extLst>
          </p:cNvPr>
          <p:cNvSpPr>
            <a:spLocks noGrp="1"/>
          </p:cNvSpPr>
          <p:nvPr>
            <p:ph type="sldNum" sz="quarter" idx="12"/>
          </p:nvPr>
        </p:nvSpPr>
        <p:spPr/>
        <p:txBody>
          <a:bodyPr/>
          <a:lstStyle/>
          <a:p>
            <a:pPr>
              <a:defRPr/>
            </a:pPr>
            <a:fld id="{457B86A9-9655-49AA-8089-11BD692C9E90}" type="slidenum">
              <a:rPr lang="en-US" smtClean="0"/>
              <a:pPr>
                <a:defRPr/>
              </a:pPr>
              <a:t>5</a:t>
            </a:fld>
            <a:endParaRPr lang="en-US"/>
          </a:p>
        </p:txBody>
      </p:sp>
    </p:spTree>
    <p:extLst>
      <p:ext uri="{BB962C8B-B14F-4D97-AF65-F5344CB8AC3E}">
        <p14:creationId xmlns:p14="http://schemas.microsoft.com/office/powerpoint/2010/main" val="2966277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F7F13-C6AD-E0F9-3956-DD76BF14EFA0}"/>
              </a:ext>
            </a:extLst>
          </p:cNvPr>
          <p:cNvSpPr>
            <a:spLocks noGrp="1"/>
          </p:cNvSpPr>
          <p:nvPr>
            <p:ph type="title"/>
          </p:nvPr>
        </p:nvSpPr>
        <p:spPr/>
        <p:txBody>
          <a:bodyPr/>
          <a:lstStyle/>
          <a:p>
            <a:r>
              <a:rPr lang="en-US" sz="6000" dirty="0"/>
              <a:t>Testing Objectives – Ambient Test Days</a:t>
            </a:r>
            <a:endParaRPr lang="en-US" dirty="0"/>
          </a:p>
        </p:txBody>
      </p:sp>
      <p:sp>
        <p:nvSpPr>
          <p:cNvPr id="3" name="Content Placeholder 2">
            <a:extLst>
              <a:ext uri="{FF2B5EF4-FFF2-40B4-BE49-F238E27FC236}">
                <a16:creationId xmlns:a16="http://schemas.microsoft.com/office/drawing/2014/main" id="{D8D22CAB-8031-BB40-3F5C-B1679910F246}"/>
              </a:ext>
            </a:extLst>
          </p:cNvPr>
          <p:cNvSpPr>
            <a:spLocks noGrp="1"/>
          </p:cNvSpPr>
          <p:nvPr>
            <p:ph idx="1"/>
          </p:nvPr>
        </p:nvSpPr>
        <p:spPr/>
        <p:txBody>
          <a:bodyPr>
            <a:normAutofit/>
          </a:bodyPr>
          <a:lstStyle/>
          <a:p>
            <a:r>
              <a:rPr lang="en-US" dirty="0"/>
              <a:t>Due to the unmanned nature of the </a:t>
            </a:r>
            <a:r>
              <a:rPr lang="en-US" dirty="0" err="1"/>
              <a:t>SxEMU</a:t>
            </a:r>
            <a:r>
              <a:rPr lang="en-US" dirty="0"/>
              <a:t> test, several objectives required engineers to operate the suit and test hardware in the chamber in an ambient environment. The main focus was:</a:t>
            </a:r>
          </a:p>
          <a:p>
            <a:pPr lvl="1"/>
            <a:r>
              <a:rPr lang="en-US" dirty="0"/>
              <a:t>Consumables Recharge</a:t>
            </a:r>
          </a:p>
          <a:p>
            <a:pPr lvl="1"/>
            <a:r>
              <a:rPr lang="en-US" dirty="0"/>
              <a:t>Serial Telemetry Output</a:t>
            </a:r>
          </a:p>
          <a:p>
            <a:pPr lvl="1"/>
            <a:r>
              <a:rPr lang="en-US" sz="3460" dirty="0"/>
              <a:t>Ultra High Frequency (UHF) communication with control room</a:t>
            </a:r>
          </a:p>
          <a:p>
            <a:pPr lvl="1"/>
            <a:r>
              <a:rPr lang="en-US" sz="3460" dirty="0"/>
              <a:t>UHF telemetry streaming</a:t>
            </a:r>
          </a:p>
          <a:p>
            <a:pPr lvl="1"/>
            <a:r>
              <a:rPr lang="en-US" sz="3460" dirty="0"/>
              <a:t>Hardline communications</a:t>
            </a:r>
          </a:p>
          <a:p>
            <a:pPr lvl="1"/>
            <a:r>
              <a:rPr lang="en-US" sz="3460" dirty="0"/>
              <a:t>Execution of a critical lift and installation of the </a:t>
            </a:r>
            <a:r>
              <a:rPr lang="en-US" sz="3460" dirty="0" err="1"/>
              <a:t>SxEMU</a:t>
            </a:r>
            <a:r>
              <a:rPr lang="en-US" sz="3460" dirty="0"/>
              <a:t> into upgraded facility donning stand interfaces</a:t>
            </a:r>
          </a:p>
          <a:p>
            <a:pPr lvl="1"/>
            <a:r>
              <a:rPr lang="en-US" sz="3460" dirty="0"/>
              <a:t>Integration of Data Acquisition (DAQ) system with the EC4 facility </a:t>
            </a:r>
          </a:p>
          <a:p>
            <a:pPr lvl="1"/>
            <a:r>
              <a:rPr lang="en-US" sz="3460" dirty="0"/>
              <a:t>Wi-Fi streaming of telemetry and video</a:t>
            </a:r>
          </a:p>
          <a:p>
            <a:pPr lvl="1"/>
            <a:endParaRPr lang="en-US" dirty="0"/>
          </a:p>
        </p:txBody>
      </p:sp>
      <p:sp>
        <p:nvSpPr>
          <p:cNvPr id="4" name="Footer Placeholder 3">
            <a:extLst>
              <a:ext uri="{FF2B5EF4-FFF2-40B4-BE49-F238E27FC236}">
                <a16:creationId xmlns:a16="http://schemas.microsoft.com/office/drawing/2014/main" id="{3B339AB2-B771-E1ED-3DF9-2827A4C6DCCB}"/>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D0C5F10C-69BB-1057-5BF1-D1285EEBDCB0}"/>
              </a:ext>
            </a:extLst>
          </p:cNvPr>
          <p:cNvSpPr>
            <a:spLocks noGrp="1"/>
          </p:cNvSpPr>
          <p:nvPr>
            <p:ph type="sldNum" sz="quarter" idx="12"/>
          </p:nvPr>
        </p:nvSpPr>
        <p:spPr/>
        <p:txBody>
          <a:bodyPr/>
          <a:lstStyle/>
          <a:p>
            <a:pPr>
              <a:defRPr/>
            </a:pPr>
            <a:fld id="{457B86A9-9655-49AA-8089-11BD692C9E90}" type="slidenum">
              <a:rPr lang="en-US" smtClean="0"/>
              <a:pPr>
                <a:defRPr/>
              </a:pPr>
              <a:t>6</a:t>
            </a:fld>
            <a:endParaRPr lang="en-US"/>
          </a:p>
        </p:txBody>
      </p:sp>
    </p:spTree>
    <p:extLst>
      <p:ext uri="{BB962C8B-B14F-4D97-AF65-F5344CB8AC3E}">
        <p14:creationId xmlns:p14="http://schemas.microsoft.com/office/powerpoint/2010/main" val="1355317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454AA-7527-7BEE-30FD-4C554EE623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8E4CE8-8AE9-C746-E12B-643CE02FE535}"/>
              </a:ext>
            </a:extLst>
          </p:cNvPr>
          <p:cNvSpPr>
            <a:spLocks noGrp="1"/>
          </p:cNvSpPr>
          <p:nvPr>
            <p:ph type="title"/>
          </p:nvPr>
        </p:nvSpPr>
        <p:spPr>
          <a:xfrm>
            <a:off x="1400163" y="254000"/>
            <a:ext cx="13927468" cy="1117600"/>
          </a:xfrm>
        </p:spPr>
        <p:txBody>
          <a:bodyPr wrap="square" anchor="ctr">
            <a:normAutofit/>
          </a:bodyPr>
          <a:lstStyle/>
          <a:p>
            <a:r>
              <a:rPr lang="en-US"/>
              <a:t>Testing Objectives – Ambient Test Days</a:t>
            </a:r>
            <a:endParaRPr lang="en-US" dirty="0"/>
          </a:p>
        </p:txBody>
      </p:sp>
      <p:sp>
        <p:nvSpPr>
          <p:cNvPr id="12" name="Content Placeholder 2">
            <a:extLst>
              <a:ext uri="{FF2B5EF4-FFF2-40B4-BE49-F238E27FC236}">
                <a16:creationId xmlns:a16="http://schemas.microsoft.com/office/drawing/2014/main" id="{DEA9941F-6C80-B47B-88DA-45A461B0EFD9}"/>
              </a:ext>
            </a:extLst>
          </p:cNvPr>
          <p:cNvSpPr>
            <a:spLocks noGrp="1"/>
          </p:cNvSpPr>
          <p:nvPr>
            <p:ph sz="half" idx="1"/>
          </p:nvPr>
        </p:nvSpPr>
        <p:spPr>
          <a:xfrm>
            <a:off x="411480" y="1676400"/>
            <a:ext cx="7680960" cy="7711440"/>
          </a:xfrm>
        </p:spPr>
        <p:txBody>
          <a:bodyPr/>
          <a:lstStyle/>
          <a:p>
            <a:r>
              <a:rPr lang="en-US" dirty="0"/>
              <a:t>Test level of fidelity column represents the level of fidelity with respect to the manned </a:t>
            </a:r>
            <a:r>
              <a:rPr lang="en-US" dirty="0" err="1"/>
              <a:t>xEVAS</a:t>
            </a:r>
            <a:r>
              <a:rPr lang="en-US" dirty="0"/>
              <a:t> vendor HITL test.</a:t>
            </a:r>
          </a:p>
          <a:p>
            <a:r>
              <a:rPr lang="en-US" dirty="0"/>
              <a:t>High – Test replicated a manned test</a:t>
            </a:r>
          </a:p>
          <a:p>
            <a:r>
              <a:rPr lang="en-US" dirty="0"/>
              <a:t>Medium – Test realistically demonstrated interface but may not have been perfect</a:t>
            </a:r>
          </a:p>
          <a:p>
            <a:r>
              <a:rPr lang="en-US" dirty="0"/>
              <a:t>Low – interface was verified, but not in a way that mirrors a manned test</a:t>
            </a:r>
          </a:p>
          <a:p>
            <a:r>
              <a:rPr lang="en-US" dirty="0"/>
              <a:t>Only one low, and that is due to the </a:t>
            </a:r>
            <a:r>
              <a:rPr lang="en-US" dirty="0" err="1"/>
              <a:t>xEMU</a:t>
            </a:r>
            <a:r>
              <a:rPr lang="en-US" dirty="0"/>
              <a:t> not being O2 rated</a:t>
            </a:r>
          </a:p>
        </p:txBody>
      </p:sp>
      <p:pic>
        <p:nvPicPr>
          <p:cNvPr id="7" name="Picture 6" descr="Table&#10;&#10;AI-generated content may be incorrect.">
            <a:extLst>
              <a:ext uri="{FF2B5EF4-FFF2-40B4-BE49-F238E27FC236}">
                <a16:creationId xmlns:a16="http://schemas.microsoft.com/office/drawing/2014/main" id="{EFAF1F86-1524-B170-4E20-753E59038DAD}"/>
              </a:ext>
            </a:extLst>
          </p:cNvPr>
          <p:cNvPicPr>
            <a:picLocks noChangeAspect="1"/>
          </p:cNvPicPr>
          <p:nvPr/>
        </p:nvPicPr>
        <p:blipFill>
          <a:blip r:embed="rId2"/>
          <a:stretch>
            <a:fillRect/>
          </a:stretch>
        </p:blipFill>
        <p:spPr>
          <a:xfrm>
            <a:off x="8366760" y="2555600"/>
            <a:ext cx="7680960" cy="5953040"/>
          </a:xfrm>
          <a:prstGeom prst="rect">
            <a:avLst/>
          </a:prstGeom>
          <a:noFill/>
        </p:spPr>
      </p:pic>
      <p:sp>
        <p:nvSpPr>
          <p:cNvPr id="4" name="Footer Placeholder 3">
            <a:extLst>
              <a:ext uri="{FF2B5EF4-FFF2-40B4-BE49-F238E27FC236}">
                <a16:creationId xmlns:a16="http://schemas.microsoft.com/office/drawing/2014/main" id="{4D68C608-27DF-DB68-1B76-F05D9ADE96B4}"/>
              </a:ext>
            </a:extLst>
          </p:cNvPr>
          <p:cNvSpPr>
            <a:spLocks noGrp="1"/>
          </p:cNvSpPr>
          <p:nvPr>
            <p:ph type="ftr" sz="quarter" idx="11"/>
          </p:nvPr>
        </p:nvSpPr>
        <p:spPr>
          <a:xfrm>
            <a:off x="5623560" y="9492182"/>
            <a:ext cx="5212080" cy="535517"/>
          </a:xfrm>
        </p:spPr>
        <p:txBody>
          <a:bodyPr anchor="ctr">
            <a:normAutofit/>
          </a:bodyPr>
          <a:lstStyle/>
          <a:p>
            <a:pPr>
              <a:lnSpc>
                <a:spcPct val="90000"/>
              </a:lnSpc>
              <a:spcAft>
                <a:spcPts val="600"/>
              </a:spcAft>
              <a:defRPr/>
            </a:pPr>
            <a:r>
              <a:rPr lang="en-US" sz="1500" dirty="0"/>
              <a:t>International Conference on Environmental Systems ICES-2026-169</a:t>
            </a:r>
          </a:p>
        </p:txBody>
      </p:sp>
      <p:sp>
        <p:nvSpPr>
          <p:cNvPr id="5" name="Slide Number Placeholder 4">
            <a:extLst>
              <a:ext uri="{FF2B5EF4-FFF2-40B4-BE49-F238E27FC236}">
                <a16:creationId xmlns:a16="http://schemas.microsoft.com/office/drawing/2014/main" id="{5A4F7F1C-C17A-49AE-8058-ABA16144C7A2}"/>
              </a:ext>
            </a:extLst>
          </p:cNvPr>
          <p:cNvSpPr>
            <a:spLocks noGrp="1"/>
          </p:cNvSpPr>
          <p:nvPr>
            <p:ph type="sldNum" sz="quarter" idx="12"/>
          </p:nvPr>
        </p:nvSpPr>
        <p:spPr>
          <a:xfrm>
            <a:off x="12604433" y="9498726"/>
            <a:ext cx="3840480" cy="535517"/>
          </a:xfrm>
        </p:spPr>
        <p:txBody>
          <a:bodyPr anchor="ctr">
            <a:normAutofit/>
          </a:bodyPr>
          <a:lstStyle/>
          <a:p>
            <a:pPr>
              <a:spcAft>
                <a:spcPts val="600"/>
              </a:spcAft>
              <a:defRPr/>
            </a:pPr>
            <a:fld id="{457B86A9-9655-49AA-8089-11BD692C9E90}" type="slidenum">
              <a:rPr lang="en-US" smtClean="0"/>
              <a:pPr>
                <a:spcAft>
                  <a:spcPts val="600"/>
                </a:spcAft>
                <a:defRPr/>
              </a:pPr>
              <a:t>7</a:t>
            </a:fld>
            <a:endParaRPr lang="en-US"/>
          </a:p>
        </p:txBody>
      </p:sp>
    </p:spTree>
    <p:extLst>
      <p:ext uri="{BB962C8B-B14F-4D97-AF65-F5344CB8AC3E}">
        <p14:creationId xmlns:p14="http://schemas.microsoft.com/office/powerpoint/2010/main" val="2314288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10FDE-1C3D-6EC1-FA71-CC2CBE5CCAFF}"/>
              </a:ext>
            </a:extLst>
          </p:cNvPr>
          <p:cNvSpPr>
            <a:spLocks noGrp="1"/>
          </p:cNvSpPr>
          <p:nvPr>
            <p:ph type="title"/>
          </p:nvPr>
        </p:nvSpPr>
        <p:spPr/>
        <p:txBody>
          <a:bodyPr/>
          <a:lstStyle/>
          <a:p>
            <a:r>
              <a:rPr lang="en-US" dirty="0"/>
              <a:t>Test Day Overview</a:t>
            </a:r>
          </a:p>
        </p:txBody>
      </p:sp>
      <p:sp>
        <p:nvSpPr>
          <p:cNvPr id="3" name="Content Placeholder 2">
            <a:extLst>
              <a:ext uri="{FF2B5EF4-FFF2-40B4-BE49-F238E27FC236}">
                <a16:creationId xmlns:a16="http://schemas.microsoft.com/office/drawing/2014/main" id="{79A3BE93-6DA9-1ED1-9B9B-A0D4BCBDF556}"/>
              </a:ext>
            </a:extLst>
          </p:cNvPr>
          <p:cNvSpPr>
            <a:spLocks noGrp="1"/>
          </p:cNvSpPr>
          <p:nvPr>
            <p:ph idx="1"/>
          </p:nvPr>
        </p:nvSpPr>
        <p:spPr/>
        <p:txBody>
          <a:bodyPr/>
          <a:lstStyle/>
          <a:p>
            <a:r>
              <a:rPr lang="en-US" sz="4140" b="1" dirty="0"/>
              <a:t>Test Day 1: Powered Functional</a:t>
            </a:r>
          </a:p>
          <a:p>
            <a:pPr lvl="1"/>
            <a:r>
              <a:rPr lang="en-US" sz="3460" dirty="0"/>
              <a:t>Test Day Goals:</a:t>
            </a:r>
          </a:p>
          <a:p>
            <a:pPr lvl="2"/>
            <a:r>
              <a:rPr lang="en-US" sz="2800" dirty="0"/>
              <a:t>Verify the functionality of all systems, integration and procedural flow minus vacuum chamber pump down</a:t>
            </a:r>
          </a:p>
          <a:p>
            <a:pPr lvl="2"/>
            <a:r>
              <a:rPr lang="en-US" sz="2800" dirty="0"/>
              <a:t>Power on the </a:t>
            </a:r>
            <a:r>
              <a:rPr lang="en-US" sz="2800" dirty="0" err="1"/>
              <a:t>SxEMU</a:t>
            </a:r>
            <a:endParaRPr lang="en-US" sz="2800" dirty="0"/>
          </a:p>
          <a:p>
            <a:pPr lvl="2"/>
            <a:r>
              <a:rPr lang="en-US" sz="2800" dirty="0"/>
              <a:t>Verify Display Control Unit (DCU) simulator (outside the chamber and functional) switch positions</a:t>
            </a:r>
          </a:p>
          <a:p>
            <a:pPr lvl="2"/>
            <a:r>
              <a:rPr lang="en-US" sz="2800" dirty="0"/>
              <a:t>Verify </a:t>
            </a:r>
            <a:r>
              <a:rPr lang="en-US" sz="2800" dirty="0" err="1"/>
              <a:t>SxEMU</a:t>
            </a:r>
            <a:r>
              <a:rPr lang="en-US" sz="2800" dirty="0"/>
              <a:t> DCU (attached to the suit and not functional) switch positions</a:t>
            </a:r>
          </a:p>
          <a:p>
            <a:pPr lvl="2"/>
            <a:r>
              <a:rPr lang="en-US" sz="2800" dirty="0"/>
              <a:t>Verify ESCU mating and </a:t>
            </a:r>
            <a:r>
              <a:rPr lang="en-US" sz="2800" dirty="0" err="1"/>
              <a:t>demating</a:t>
            </a:r>
            <a:r>
              <a:rPr lang="en-US" sz="2800" dirty="0"/>
              <a:t> and RCA vacuum access line actuator</a:t>
            </a:r>
          </a:p>
          <a:p>
            <a:pPr lvl="2"/>
            <a:r>
              <a:rPr lang="en-US" sz="2800" dirty="0"/>
              <a:t>Vehicle cooling capability and SCU to BATT power transitions </a:t>
            </a:r>
          </a:p>
          <a:p>
            <a:pPr lvl="1"/>
            <a:r>
              <a:rPr lang="en-US" sz="3460" dirty="0"/>
              <a:t>Test Day Anomalies:</a:t>
            </a:r>
          </a:p>
          <a:p>
            <a:pPr lvl="2"/>
            <a:r>
              <a:rPr lang="en-US" sz="2800" dirty="0"/>
              <a:t>None experienced</a:t>
            </a:r>
          </a:p>
          <a:p>
            <a:endParaRPr lang="en-US" dirty="0"/>
          </a:p>
        </p:txBody>
      </p:sp>
      <p:sp>
        <p:nvSpPr>
          <p:cNvPr id="4" name="Footer Placeholder 3">
            <a:extLst>
              <a:ext uri="{FF2B5EF4-FFF2-40B4-BE49-F238E27FC236}">
                <a16:creationId xmlns:a16="http://schemas.microsoft.com/office/drawing/2014/main" id="{83CE6F9A-F64B-B53A-5C66-B69D4DC6BB85}"/>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83015EB9-F346-57E6-62B3-8F6AC7350C3B}"/>
              </a:ext>
            </a:extLst>
          </p:cNvPr>
          <p:cNvSpPr>
            <a:spLocks noGrp="1"/>
          </p:cNvSpPr>
          <p:nvPr>
            <p:ph type="sldNum" sz="quarter" idx="12"/>
          </p:nvPr>
        </p:nvSpPr>
        <p:spPr/>
        <p:txBody>
          <a:bodyPr/>
          <a:lstStyle/>
          <a:p>
            <a:pPr>
              <a:defRPr/>
            </a:pPr>
            <a:fld id="{457B86A9-9655-49AA-8089-11BD692C9E90}" type="slidenum">
              <a:rPr lang="en-US" smtClean="0"/>
              <a:pPr>
                <a:defRPr/>
              </a:pPr>
              <a:t>8</a:t>
            </a:fld>
            <a:endParaRPr lang="en-US"/>
          </a:p>
        </p:txBody>
      </p:sp>
    </p:spTree>
    <p:extLst>
      <p:ext uri="{BB962C8B-B14F-4D97-AF65-F5344CB8AC3E}">
        <p14:creationId xmlns:p14="http://schemas.microsoft.com/office/powerpoint/2010/main" val="4234240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B8C0D-F54E-73FA-E891-AFD3ED20F01C}"/>
              </a:ext>
            </a:extLst>
          </p:cNvPr>
          <p:cNvSpPr>
            <a:spLocks noGrp="1"/>
          </p:cNvSpPr>
          <p:nvPr>
            <p:ph type="title"/>
          </p:nvPr>
        </p:nvSpPr>
        <p:spPr/>
        <p:txBody>
          <a:bodyPr/>
          <a:lstStyle/>
          <a:p>
            <a:r>
              <a:rPr lang="en-US" dirty="0"/>
              <a:t>Test Day Overview</a:t>
            </a:r>
          </a:p>
        </p:txBody>
      </p:sp>
      <p:sp>
        <p:nvSpPr>
          <p:cNvPr id="3" name="Content Placeholder 2">
            <a:extLst>
              <a:ext uri="{FF2B5EF4-FFF2-40B4-BE49-F238E27FC236}">
                <a16:creationId xmlns:a16="http://schemas.microsoft.com/office/drawing/2014/main" id="{D8EA9D85-9C9C-0AB2-BD8E-1F87087DCBE4}"/>
              </a:ext>
            </a:extLst>
          </p:cNvPr>
          <p:cNvSpPr>
            <a:spLocks noGrp="1"/>
          </p:cNvSpPr>
          <p:nvPr>
            <p:ph idx="1"/>
          </p:nvPr>
        </p:nvSpPr>
        <p:spPr/>
        <p:txBody>
          <a:bodyPr>
            <a:normAutofit/>
          </a:bodyPr>
          <a:lstStyle/>
          <a:p>
            <a:r>
              <a:rPr lang="en-US" sz="4140" b="1" dirty="0"/>
              <a:t>Test Day 2: EVA 1</a:t>
            </a:r>
          </a:p>
          <a:p>
            <a:pPr lvl="1"/>
            <a:r>
              <a:rPr lang="en-US" sz="3460" dirty="0"/>
              <a:t>Test Day Goals:</a:t>
            </a:r>
          </a:p>
          <a:p>
            <a:pPr lvl="2"/>
            <a:r>
              <a:rPr lang="en-US" sz="2800" dirty="0"/>
              <a:t>11 Foot vacuum chamber depress with </a:t>
            </a:r>
            <a:r>
              <a:rPr lang="en-US" sz="2800" dirty="0" err="1"/>
              <a:t>SxEMU</a:t>
            </a:r>
            <a:endParaRPr lang="en-US" sz="2800" dirty="0"/>
          </a:p>
          <a:p>
            <a:pPr lvl="2"/>
            <a:r>
              <a:rPr lang="en-US" sz="2800" dirty="0"/>
              <a:t>Run a full 8hr </a:t>
            </a:r>
            <a:r>
              <a:rPr lang="en-US" sz="2800" dirty="0" err="1"/>
              <a:t>SxEMU</a:t>
            </a:r>
            <a:r>
              <a:rPr lang="en-US" sz="2800" dirty="0"/>
              <a:t> EVA with vacuum chamber at pressure </a:t>
            </a:r>
          </a:p>
          <a:p>
            <a:pPr lvl="2"/>
            <a:r>
              <a:rPr lang="en-US" sz="2800" dirty="0"/>
              <a:t>RCA vacuum access actuator switching</a:t>
            </a:r>
          </a:p>
          <a:p>
            <a:pPr lvl="2"/>
            <a:r>
              <a:rPr lang="en-US" sz="2800" dirty="0"/>
              <a:t>ESCU mating and </a:t>
            </a:r>
            <a:r>
              <a:rPr lang="en-US" sz="2800" dirty="0" err="1"/>
              <a:t>demating</a:t>
            </a:r>
            <a:r>
              <a:rPr lang="en-US" sz="2800" dirty="0"/>
              <a:t> actuator </a:t>
            </a:r>
          </a:p>
          <a:p>
            <a:pPr lvl="2"/>
            <a:r>
              <a:rPr lang="en-US" sz="2800" dirty="0"/>
              <a:t>11 Foot vacuum chamber repress with </a:t>
            </a:r>
            <a:r>
              <a:rPr lang="en-US" sz="2800" dirty="0" err="1"/>
              <a:t>SxEMU</a:t>
            </a:r>
            <a:endParaRPr lang="en-US" sz="2800" dirty="0"/>
          </a:p>
          <a:p>
            <a:pPr lvl="1"/>
            <a:r>
              <a:rPr lang="en-US" sz="3460" dirty="0"/>
              <a:t>Test Day Anomalies:</a:t>
            </a:r>
          </a:p>
          <a:p>
            <a:pPr lvl="2"/>
            <a:r>
              <a:rPr lang="en-US" sz="2800" dirty="0"/>
              <a:t>RCA vacuum access line leaking. </a:t>
            </a:r>
          </a:p>
          <a:p>
            <a:pPr lvl="2"/>
            <a:r>
              <a:rPr lang="en-US" sz="2800" dirty="0"/>
              <a:t>ESCU unsuccessfully mated to the DCU at the end of testing</a:t>
            </a:r>
          </a:p>
          <a:p>
            <a:pPr lvl="2"/>
            <a:r>
              <a:rPr lang="en-US" sz="2800" dirty="0"/>
              <a:t>Vacuum appeared to be struggling more than a nominal depress of the chamber based on previous runs. An inspection was carried out to determine if a leak was present. It was discovered that one of the chamber penetrations was improperly sealed which allowed ambient air leakage into the chamber at a significant rate. </a:t>
            </a:r>
            <a:endParaRPr lang="en-US" sz="2800" b="1" dirty="0"/>
          </a:p>
          <a:p>
            <a:endParaRPr lang="en-US" dirty="0"/>
          </a:p>
        </p:txBody>
      </p:sp>
      <p:sp>
        <p:nvSpPr>
          <p:cNvPr id="4" name="Footer Placeholder 3">
            <a:extLst>
              <a:ext uri="{FF2B5EF4-FFF2-40B4-BE49-F238E27FC236}">
                <a16:creationId xmlns:a16="http://schemas.microsoft.com/office/drawing/2014/main" id="{84B1E58D-B693-CCE4-9152-39E70FEA0330}"/>
              </a:ext>
            </a:extLst>
          </p:cNvPr>
          <p:cNvSpPr>
            <a:spLocks noGrp="1"/>
          </p:cNvSpPr>
          <p:nvPr>
            <p:ph type="ftr" sz="quarter" idx="11"/>
          </p:nvPr>
        </p:nvSpPr>
        <p:spPr/>
        <p:txBody>
          <a:bodyPr/>
          <a:lstStyle/>
          <a:p>
            <a:pPr>
              <a:defRPr/>
            </a:pPr>
            <a:r>
              <a:rPr lang="en-US" dirty="0"/>
              <a:t>International Conference on Environmental Systems ICES-2026-169</a:t>
            </a:r>
          </a:p>
        </p:txBody>
      </p:sp>
      <p:sp>
        <p:nvSpPr>
          <p:cNvPr id="5" name="Slide Number Placeholder 4">
            <a:extLst>
              <a:ext uri="{FF2B5EF4-FFF2-40B4-BE49-F238E27FC236}">
                <a16:creationId xmlns:a16="http://schemas.microsoft.com/office/drawing/2014/main" id="{2414CAA8-BB6B-81EF-A5C6-7D2E6BE8792C}"/>
              </a:ext>
            </a:extLst>
          </p:cNvPr>
          <p:cNvSpPr>
            <a:spLocks noGrp="1"/>
          </p:cNvSpPr>
          <p:nvPr>
            <p:ph type="sldNum" sz="quarter" idx="12"/>
          </p:nvPr>
        </p:nvSpPr>
        <p:spPr/>
        <p:txBody>
          <a:bodyPr/>
          <a:lstStyle/>
          <a:p>
            <a:pPr>
              <a:defRPr/>
            </a:pPr>
            <a:fld id="{457B86A9-9655-49AA-8089-11BD692C9E90}" type="slidenum">
              <a:rPr lang="en-US" smtClean="0"/>
              <a:pPr>
                <a:defRPr/>
              </a:pPr>
              <a:t>9</a:t>
            </a:fld>
            <a:endParaRPr lang="en-US"/>
          </a:p>
        </p:txBody>
      </p:sp>
    </p:spTree>
    <p:extLst>
      <p:ext uri="{BB962C8B-B14F-4D97-AF65-F5344CB8AC3E}">
        <p14:creationId xmlns:p14="http://schemas.microsoft.com/office/powerpoint/2010/main" val="1936511803"/>
      </p:ext>
    </p:extLst>
  </p:cSld>
  <p:clrMapOvr>
    <a:masterClrMapping/>
  </p:clrMapOvr>
</p:sld>
</file>

<file path=ppt/theme/theme1.xml><?xml version="1.0" encoding="utf-8"?>
<a:theme xmlns:a="http://schemas.openxmlformats.org/drawingml/2006/main" name="1_AdvEVASysDe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00c7531-31a8-4716-b5ad-7e8873caf95c">
      <Terms xmlns="http://schemas.microsoft.com/office/infopath/2007/PartnerControls"/>
    </lcf76f155ced4ddcb4097134ff3c332f>
    <TaxCatchAll xmlns="d94b1467-c10c-4d79-99bf-cae40cc3ef5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29F00B018571C4FA5ED58717A1F1E76" ma:contentTypeVersion="16" ma:contentTypeDescription="Create a new document." ma:contentTypeScope="" ma:versionID="afd0c9bb06acc758062518f26c4d24e9">
  <xsd:schema xmlns:xsd="http://www.w3.org/2001/XMLSchema" xmlns:xs="http://www.w3.org/2001/XMLSchema" xmlns:p="http://schemas.microsoft.com/office/2006/metadata/properties" xmlns:ns2="400c7531-31a8-4716-b5ad-7e8873caf95c" xmlns:ns3="d94b1467-c10c-4d79-99bf-cae40cc3ef51" targetNamespace="http://schemas.microsoft.com/office/2006/metadata/properties" ma:root="true" ma:fieldsID="0d77b01c8f3f16979b29ce35bea79d32" ns2:_="" ns3:_="">
    <xsd:import namespace="400c7531-31a8-4716-b5ad-7e8873caf95c"/>
    <xsd:import namespace="d94b1467-c10c-4d79-99bf-cae40cc3ef5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0c7531-31a8-4716-b5ad-7e8873caf9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4b1467-c10c-4d79-99bf-cae40cc3ef51"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5f48a850-265e-433a-83ac-41fdaff90621}" ma:internalName="TaxCatchAll" ma:showField="CatchAllData" ma:web="d94b1467-c10c-4d79-99bf-cae40cc3ef5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DF0B9A-C357-4219-B094-088F7D11D38C}">
  <ds:schemaRefs>
    <ds:schemaRef ds:uri="http://schemas.microsoft.com/sharepoint/v3/contenttype/forms"/>
  </ds:schemaRefs>
</ds:datastoreItem>
</file>

<file path=customXml/itemProps2.xml><?xml version="1.0" encoding="utf-8"?>
<ds:datastoreItem xmlns:ds="http://schemas.openxmlformats.org/officeDocument/2006/customXml" ds:itemID="{FBCA6881-A142-409B-A0B2-4126FF1E4183}">
  <ds:schemaRefs>
    <ds:schemaRef ds:uri="400c7531-31a8-4716-b5ad-7e8873caf95c"/>
    <ds:schemaRef ds:uri="http://schemas.microsoft.com/office/2006/documentManagement/types"/>
    <ds:schemaRef ds:uri="http://purl.org/dc/elements/1.1/"/>
    <ds:schemaRef ds:uri="http://www.w3.org/XML/1998/namespace"/>
    <ds:schemaRef ds:uri="http://schemas.microsoft.com/office/2006/metadata/properties"/>
    <ds:schemaRef ds:uri="http://purl.org/dc/terms/"/>
    <ds:schemaRef ds:uri="http://schemas.microsoft.com/office/infopath/2007/PartnerControls"/>
    <ds:schemaRef ds:uri="http://schemas.openxmlformats.org/package/2006/metadata/core-properties"/>
    <ds:schemaRef ds:uri="d94b1467-c10c-4d79-99bf-cae40cc3ef51"/>
    <ds:schemaRef ds:uri="http://purl.org/dc/dcmitype/"/>
  </ds:schemaRefs>
</ds:datastoreItem>
</file>

<file path=customXml/itemProps3.xml><?xml version="1.0" encoding="utf-8"?>
<ds:datastoreItem xmlns:ds="http://schemas.openxmlformats.org/officeDocument/2006/customXml" ds:itemID="{517DD69A-7518-4265-AB16-52C3D47245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0c7531-31a8-4716-b5ad-7e8873caf95c"/>
    <ds:schemaRef ds:uri="d94b1467-c10c-4d79-99bf-cae40cc3ef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Office Theme</Template>
  <TotalTime>3701</TotalTime>
  <Words>2709</Words>
  <Application>Microsoft Office PowerPoint</Application>
  <PresentationFormat>Custom</PresentationFormat>
  <Paragraphs>288</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Roboto</vt:lpstr>
      <vt:lpstr>Wingdings</vt:lpstr>
      <vt:lpstr>1_AdvEVASysDev</vt:lpstr>
      <vt:lpstr>Exploration Extravehicular Mobility Unit 11 Foot Vacuum Chamber upgrades Test Results</vt:lpstr>
      <vt:lpstr>Agenda</vt:lpstr>
      <vt:lpstr>Introduction</vt:lpstr>
      <vt:lpstr>Testing Objectives – Overview</vt:lpstr>
      <vt:lpstr>Testing Objectives – Extravehicular Activity Test Days</vt:lpstr>
      <vt:lpstr>Testing Objectives – Ambient Test Days</vt:lpstr>
      <vt:lpstr>Testing Objectives – Ambient Test Days</vt:lpstr>
      <vt:lpstr>Test Day Overview</vt:lpstr>
      <vt:lpstr>Test Day Overview</vt:lpstr>
      <vt:lpstr>Test Day Overview</vt:lpstr>
      <vt:lpstr>Test Day Overview</vt:lpstr>
      <vt:lpstr>Test Day Overview</vt:lpstr>
      <vt:lpstr>Test Day Overview</vt:lpstr>
      <vt:lpstr>Test Day Overview</vt:lpstr>
      <vt:lpstr>Detailed Testing/Anomalies – EVA Vacuum Loading</vt:lpstr>
      <vt:lpstr>Detailed Testing/Anomalies – EVA Vacuum Loading</vt:lpstr>
      <vt:lpstr>Detailed Testing/Anomalies – EVA Vacuum Loading</vt:lpstr>
      <vt:lpstr>Detailed Testing/Anomalies – IVA Cooling</vt:lpstr>
      <vt:lpstr>Detailed Testing/Anomalies – IVA Vacuum Access</vt:lpstr>
      <vt:lpstr>Detailed Testing/Anomalies – IVA Vacuum Access</vt:lpstr>
      <vt:lpstr>Detailed Testing/Anomalies – IVA Vacuum Access</vt:lpstr>
      <vt:lpstr>Detailed Testing/Anomalies – Primary Oxygen Vessel (POV) and Secondary Vessel (SOV) Recharge</vt:lpstr>
      <vt:lpstr>Detailed Testing/Anomalies – FSA Fill and Drain</vt:lpstr>
      <vt:lpstr>Detailed Testing/Anomalies – Battery Simulators and Vehicle Power</vt:lpstr>
      <vt:lpstr>Detailed Testing/Anomalies – Suit Telemetry and Communications</vt:lpstr>
      <vt:lpstr>Detailed Testing/Anomalies – SxEMU Performance</vt:lpstr>
      <vt:lpstr>Detailed Testing/Anomalies – SxEMU Performance</vt:lpstr>
      <vt:lpstr>Detailed Testing/Anomalies – Anomalies</vt:lpstr>
      <vt:lpstr>Detailed Testing/Anomalies – Anomalies</vt:lpstr>
      <vt:lpstr>Conclusions</vt:lpstr>
      <vt:lpstr>Acknowledgements by Authors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Meginnis, Carly A. (JSC-EC511)</dc:creator>
  <cp:lastModifiedBy>Marsch, Robert F. (JSC-EC5/JETS)[AMENTUM TECHNOLOGY, INC]</cp:lastModifiedBy>
  <cp:revision>26</cp:revision>
  <dcterms:created xsi:type="dcterms:W3CDTF">2022-09-28T18:20:57Z</dcterms:created>
  <dcterms:modified xsi:type="dcterms:W3CDTF">2026-06-16T15:17:59Z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0x010100029F00B018571C4FA5ED58717A1F1E76</vt:lpwstr>
  </property>
  <property fmtid="{D5CDD505-2E9C-101B-9397-08002B2CF9AE}" pid="3" name="MediaServiceImageTags">
    <vt:lpwstr/>
  </property>
</Properties>
</file>