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v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147474749" r:id="rId3"/>
    <p:sldId id="2145705367" r:id="rId4"/>
    <p:sldId id="2147474705" r:id="rId5"/>
    <p:sldId id="2145705352" r:id="rId6"/>
    <p:sldId id="2147474707" r:id="rId7"/>
    <p:sldId id="2145705401" r:id="rId8"/>
    <p:sldId id="2145705357" r:id="rId9"/>
    <p:sldId id="2145705353" r:id="rId10"/>
    <p:sldId id="2147474774" r:id="rId11"/>
    <p:sldId id="2145705253" r:id="rId12"/>
    <p:sldId id="2147474771" r:id="rId13"/>
    <p:sldId id="315" r:id="rId14"/>
    <p:sldId id="2147474766" r:id="rId15"/>
    <p:sldId id="2147474713" r:id="rId16"/>
    <p:sldId id="2147474767" r:id="rId17"/>
    <p:sldId id="2147474776" r:id="rId18"/>
    <p:sldId id="2147474746" r:id="rId19"/>
    <p:sldId id="2147474768" r:id="rId20"/>
    <p:sldId id="2147474775" r:id="rId21"/>
    <p:sldId id="32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  <a:srgbClr val="D0181E"/>
    <a:srgbClr val="0070C0"/>
    <a:srgbClr val="0000FF"/>
    <a:srgbClr val="41719C"/>
    <a:srgbClr val="253362"/>
    <a:srgbClr val="213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742" autoAdjust="0"/>
    <p:restoredTop sz="96233"/>
  </p:normalViewPr>
  <p:slideViewPr>
    <p:cSldViewPr snapToGrid="0">
      <p:cViewPr varScale="1">
        <p:scale>
          <a:sx n="118" d="100"/>
          <a:sy n="118" d="100"/>
        </p:scale>
        <p:origin x="12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6B03F-B816-BE49-BCB5-99579835E08A}" type="datetimeFigureOut">
              <a:rPr lang="en-US" smtClean="0"/>
              <a:t>6/11/26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8C009-2138-DE44-B364-BFE34CC4C4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35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38C009-2138-DE44-B364-BFE34CC4C4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43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3BCB44-E176-4442-BCEF-6391C572C790}" type="slidenum">
              <a:rPr lang="en-US" altLang="en-US" sz="1200" smtClean="0">
                <a:latin typeface="Times New Roman" panose="02020603050405020304" pitchFamily="18" charset="0"/>
              </a:rPr>
              <a:pPr/>
              <a:t>11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407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BED34E-8BC4-054F-AB39-EC9CFAD31BF6}" type="slidenum">
              <a:rPr lang="en-US">
                <a:latin typeface="Times" pitchFamily="30" charset="0"/>
              </a:rPr>
              <a:pPr/>
              <a:t>14</a:t>
            </a:fld>
            <a:endParaRPr lang="en-US">
              <a:latin typeface="Times" pitchFamily="30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7388"/>
            <a:ext cx="6096000" cy="3429000"/>
          </a:xfrm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321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Times" pitchFamily="30" charset="0"/>
              <a:ea typeface="ＭＳ Ｐゴシック" pitchFamily="30" charset="-128"/>
              <a:cs typeface="ＭＳ Ｐゴシック" pitchFamily="3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7818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39BA65-15E5-4321-9797-8C402891A7AE}" type="slidenum">
              <a:rPr lang="en-US" altLang="en-US" sz="1200" smtClean="0">
                <a:latin typeface="Times New Roman" panose="02020603050405020304" pitchFamily="18" charset="0"/>
              </a:rPr>
              <a:pPr/>
              <a:t>16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DB2E7-4F35-C21C-C8D8-7646091D7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D02BC-396C-908B-7A3F-CA416214B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B831F-0EA3-EEEA-B3D7-3B3EF4057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79E29CF-C479-4046-A3EC-1570A032EF2C}" type="datetimeFigureOut">
              <a:rPr lang="en-US" smtClean="0"/>
              <a:pPr/>
              <a:t>6/11/26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E94F2-191C-243E-A694-094CE20C0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1D156E-EBC0-AED5-8B6C-8033E2660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77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E7CF5-CE27-36D5-F054-D5B24640E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A23EC4-D75F-24F1-6B4B-7B480BCD8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6F752-8016-78DD-7757-3159D95787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E29CF-C479-4046-A3EC-1570A032EF2C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2C25CF-92F4-E0E1-855C-D64BDC3EB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653F64-B686-59A5-F042-49C042652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286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800A78-8CA7-1791-81E3-80058939E6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5BABA-E842-5976-D426-20CA460C2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25F680-15DD-BE1F-5AB0-E0C76A49A2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E29CF-C479-4046-A3EC-1570A032EF2C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C561B-0BA7-B04E-4C22-9F46C7F18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586D73-5278-B75C-E8EC-348B95440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488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8364" y="167089"/>
            <a:ext cx="8950037" cy="478913"/>
          </a:xfrm>
        </p:spPr>
        <p:txBody>
          <a:bodyPr/>
          <a:lstStyle>
            <a:lvl1pPr>
              <a:defRPr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50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97D1525-014D-04CD-5912-98410308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2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9BED3-4D47-D2D1-A11C-656286560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94F2C-DCA5-844C-75BC-F3543C9AA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1AE97-2764-5258-735A-C84D1D0A7D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79E29CF-C479-4046-A3EC-1570A032EF2C}" type="datetimeFigureOut">
              <a:rPr lang="en-US" smtClean="0"/>
              <a:pPr/>
              <a:t>6/11/26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AB01A-9E85-506D-F634-349DBA7FD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A0E191-466E-65AD-D393-50921EF76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019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3C736-61C6-6F5E-FE00-6A497B800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DEB88-5376-C775-0B86-BC5582F50D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C2540E-CC61-0A9D-5561-E9F545F87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452FF-7EB3-B721-1D23-10024F522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79E29CF-C479-4046-A3EC-1570A032EF2C}" type="datetimeFigureOut">
              <a:rPr lang="en-US" smtClean="0"/>
              <a:pPr/>
              <a:t>6/11/26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DDA664-B5A4-F541-FBE0-E1071F125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75AE435-56CB-92F4-655A-DAA061583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434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A7CC7-E50E-B664-F933-BC2E94B60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9B2AE0-89F5-7D59-532B-23CCA12F2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3C0D05-D9F1-DD4E-37AD-BA88CC7F8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FAC377-B04A-0C39-D731-599133E79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B0B6BA-EDBC-45EE-5AC6-D5B86AEB17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72BCC9-8B8D-44A8-47CB-F1F35D1E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79E29CF-C479-4046-A3EC-1570A032EF2C}" type="datetimeFigureOut">
              <a:rPr lang="en-US" smtClean="0"/>
              <a:pPr/>
              <a:t>6/11/26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5E95D3-81A1-3EF4-3D08-28E89D0E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009464D-3133-00DF-B6D5-5C1522818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46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56183-B4DB-BB84-1D94-7F40A3952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E20AB3-C004-2A47-109B-995644398D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79E29CF-C479-4046-A3EC-1570A032EF2C}" type="datetimeFigureOut">
              <a:rPr lang="en-US" smtClean="0"/>
              <a:pPr/>
              <a:t>6/11/26</a:t>
            </a:fld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03E3B1-B5F6-012D-7EF6-E5DE8147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BC396-AB23-93C4-60D9-AE511E362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78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71FDAE-2180-F472-3504-C4AEF339F7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E29CF-C479-4046-A3EC-1570A032EF2C}" type="datetimeFigureOut">
              <a:rPr lang="en-US" smtClean="0"/>
              <a:t>6/11/26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BD6C05-DB3F-5ADC-8418-A9BA19CF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A2F7448-2031-C744-58D4-3F70A20A7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215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8447D-1CEB-00CE-3344-4944BEEBE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B51ED-174C-C65E-D7BD-B3F422CD6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14BA53-3BAE-7FA6-9F07-97B90438D2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7DE5D-BEE6-E0FD-1EB6-C3468132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E29CF-C479-4046-A3EC-1570A032EF2C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5DC2AF-2265-371A-F54E-67C3DA5D8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2A5E3A1-A5DC-8D4C-65CE-1EB6D54B6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689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36113-C284-F12A-59AE-CCC9B33EA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958F6D-EC0B-5C16-23BE-4E0A7CD214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3267A-1196-1145-30D1-6CC4A721F6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C55444-5A15-75F5-65F1-D66C2E344F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79E29CF-C479-4046-A3EC-1570A032EF2C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155E6-FBF4-743E-CA9E-E2C5CB68D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A4386D8-116B-6420-B521-E9D707012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  <a:prstGeom prst="rect">
            <a:avLst/>
          </a:prstGeom>
        </p:spPr>
        <p:txBody>
          <a:bodyPr/>
          <a:lstStyle>
            <a:lvl1pPr algn="ctr">
              <a:defRPr sz="1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20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33DFBBF-E7B6-03D9-EA9A-1AB0FE6CA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4427" y="6493430"/>
            <a:ext cx="5080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+mn-lt"/>
              </a:defRPr>
            </a:lvl1pPr>
          </a:lstStyle>
          <a:p>
            <a:fld id="{FCCE6093-D5C6-A842-A89A-15A51E22ABA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A logo of a nasa&#10;&#10;Description automatically generated">
            <a:extLst>
              <a:ext uri="{FF2B5EF4-FFF2-40B4-BE49-F238E27FC236}">
                <a16:creationId xmlns:a16="http://schemas.microsoft.com/office/drawing/2014/main" id="{37F71EFC-FF19-35CD-89A8-6B27DC909D1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78" y="39756"/>
            <a:ext cx="842618" cy="69633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2A03FEE-2A38-2689-E155-3081282931DA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749555"/>
            <a:ext cx="12192000" cy="0"/>
          </a:xfrm>
          <a:prstGeom prst="line">
            <a:avLst/>
          </a:prstGeom>
          <a:noFill/>
          <a:ln w="38100">
            <a:solidFill>
              <a:srgbClr val="0F5E9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97447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gcc02.safelinks.protection.outlook.com/?url=https%3A%2F%2Fcreativecommons.org%2Flicenses%2Fby-sa%2F3.0%2Fdeed.en&amp;data=05%7C02%7Cdavid.e.glass%40nasa.gov%7C91821510d89a4b43036508de3e673ed8%7C7005d45845be48ae8140d43da96dd17b%7C0%7C0%7C639016810308052703%7CUnknown%7CTWFpbGZsb3d8eyJFbXB0eU1hcGkiOnRydWUsIlYiOiIwLjAuMDAwMCIsIlAiOiJXaW4zMiIsIkFOIjoiTWFpbCIsIldUIjoyfQ%3D%3D%7C0%7C%7C%7C&amp;sdata=5yfBlKj0cKjocmRU0emDKjzDxtpVqwDbIv4EvynEVG4%3D&amp;reserved=0" TargetMode="Externa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3.png"/><Relationship Id="rId7" Type="http://schemas.openxmlformats.org/officeDocument/2006/relationships/hyperlink" Target="https://gcc02.safelinks.protection.outlook.com/?url=https%3A%2F%2Fcreativecommons.org%2Flicenses%2Fby-sa%2F3.0%2Fdeed.en&amp;data=05%7C02%7Cdavid.e.glass%40nasa.gov%7C91821510d89a4b43036508de3e673ed8%7C7005d45845be48ae8140d43da96dd17b%7C0%7C0%7C639016810308052703%7CUnknown%7CTWFpbGZsb3d8eyJFbXB0eU1hcGkiOnRydWUsIlYiOiIwLjAuMDAwMCIsIlAiOiJXaW4zMiIsIkFOIjoiTWFpbCIsIldUIjoyfQ%3D%3D%7C0%7C%7C%7C&amp;sdata=5yfBlKj0cKjocmRU0emDKjzDxtpVqwDbIv4EvynEVG4%3D&amp;reserved=0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5.svg"/><Relationship Id="rId10" Type="http://schemas.microsoft.com/office/2007/relationships/hdphoto" Target="../media/hdphoto3.wdp"/><Relationship Id="rId4" Type="http://schemas.openxmlformats.org/officeDocument/2006/relationships/image" Target="../media/image34.jpeg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deed.en" TargetMode="External"/><Relationship Id="rId3" Type="http://schemas.openxmlformats.org/officeDocument/2006/relationships/image" Target="../media/image5.jpeg"/><Relationship Id="rId7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hyperlink" Target="https://creativecommons.org/licenses/by-sa/2.0/deed.en" TargetMode="External"/><Relationship Id="rId4" Type="http://schemas.openxmlformats.org/officeDocument/2006/relationships/hyperlink" Target="https://creativecommons.org/licenses/by/4.0/deed.en" TargetMode="Externa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4v"/><Relationship Id="rId7" Type="http://schemas.openxmlformats.org/officeDocument/2006/relationships/image" Target="../media/image9.pn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2.m4v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en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4" Type="http://schemas.openxmlformats.org/officeDocument/2006/relationships/hyperlink" Target="https://creativecommons.org/licenses/by-sa/3.0/deed.e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6.jpeg"/><Relationship Id="rId7" Type="http://schemas.openxmlformats.org/officeDocument/2006/relationships/hyperlink" Target="https://gcc02.safelinks.protection.outlook.com/?url=https%3A%2F%2Fwww.esa.int%2FESA_Multimedia%2FTerms_and_conditions_of_use_of_images_and_videos_available_on_the_esa_website&amp;data=05%7C02%7Cdavid.e.glass%40nasa.gov%7Cb5661d3cdb8b4740692508dcd7429643%7C7005d45845be48ae8140d43da96dd17b%7C0%7C0%7C638621928187945867%7CUnknown%7CTWFpbGZsb3d8eyJWIjoiMC4wLjAwMDAiLCJQIjoiV2luMzIiLCJBTiI6Ik1haWwiLCJXVCI6Mn0%3D%7C0%7C%7C%7C&amp;sdata=U3lvbEIgF1XU4JL7xjNh1R6IMfmpY%2Bzf98CdsgcaJ3g%3D&amp;reserved=0" TargetMode="External"/><Relationship Id="rId2" Type="http://schemas.openxmlformats.org/officeDocument/2006/relationships/hyperlink" Target="https://creativecommons.org/licenses/by-sa/3.0/deed.en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creativecommons.org/licenses/by-sa/2.0/deed.en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signature_241637524">
            <a:extLst>
              <a:ext uri="{FF2B5EF4-FFF2-40B4-BE49-F238E27FC236}">
                <a16:creationId xmlns:a16="http://schemas.microsoft.com/office/drawing/2014/main" id="{9D09B422-353C-9C39-E55E-06840D07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60" y="5666332"/>
            <a:ext cx="1708983" cy="1057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3564" y="904521"/>
            <a:ext cx="9720677" cy="1247675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Ceramic Matrix Composite (CMC) Hot Structures for Reusable Hypersonic Vehicles</a:t>
            </a:r>
            <a:endParaRPr lang="en-US" sz="40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2929" y="2152196"/>
            <a:ext cx="8406142" cy="35141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2000" b="1" dirty="0"/>
              <a:t>David E. Glass, Ph.D.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b="1" dirty="0"/>
              <a:t>Senior Technologist, </a:t>
            </a:r>
            <a:r>
              <a:rPr lang="en-US" sz="1800" b="1" dirty="0"/>
              <a:t>Advanced Structural / Thermal Systems</a:t>
            </a:r>
            <a:endParaRPr lang="en-US" altLang="en-US" sz="18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b="1" dirty="0"/>
              <a:t>Applied Materials for Space &amp; </a:t>
            </a:r>
            <a:r>
              <a:rPr lang="en-US" altLang="en-US" sz="1800" b="1" dirty="0" err="1"/>
              <a:t>Hypersonics</a:t>
            </a:r>
            <a:r>
              <a:rPr lang="en-US" altLang="en-US" sz="1800" b="1" dirty="0"/>
              <a:t> (AMSH)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b="1" dirty="0"/>
              <a:t>NASA Langley Research Center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en-US" sz="1800" b="1" dirty="0"/>
              <a:t>Hampton, Virginia 23681 USA</a:t>
            </a:r>
          </a:p>
          <a:p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/>
              <a:t>27</a:t>
            </a:r>
            <a:r>
              <a:rPr lang="en-US" b="1" baseline="30000" dirty="0"/>
              <a:t>th</a:t>
            </a:r>
            <a:r>
              <a:rPr lang="en-US" b="1" dirty="0"/>
              <a:t> AIAA International Space Planes and Hypersonic Systems and Technologies Conference</a:t>
            </a:r>
          </a:p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Naples, Italy</a:t>
            </a:r>
          </a:p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July 7-10, 2026</a:t>
            </a:r>
          </a:p>
        </p:txBody>
      </p:sp>
      <p:sp>
        <p:nvSpPr>
          <p:cNvPr id="9" name="Text Box 17">
            <a:extLst>
              <a:ext uri="{FF2B5EF4-FFF2-40B4-BE49-F238E27FC236}">
                <a16:creationId xmlns:a16="http://schemas.microsoft.com/office/drawing/2014/main" id="{C1319A3C-C27D-08A6-1717-AD11DCD3A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1746" y="6354103"/>
            <a:ext cx="32346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8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Approved for Public Release</a:t>
            </a:r>
          </a:p>
        </p:txBody>
      </p:sp>
    </p:spTree>
    <p:extLst>
      <p:ext uri="{BB962C8B-B14F-4D97-AF65-F5344CB8AC3E}">
        <p14:creationId xmlns:p14="http://schemas.microsoft.com/office/powerpoint/2010/main" val="2548178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1960A-7227-124B-BFCF-063B93CF4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093" y="142210"/>
            <a:ext cx="8049515" cy="478913"/>
          </a:xfrm>
        </p:spPr>
        <p:txBody>
          <a:bodyPr>
            <a:noAutofit/>
          </a:bodyPr>
          <a:lstStyle/>
          <a:p>
            <a:r>
              <a:rPr lang="en-US" sz="4000" dirty="0"/>
              <a:t>Why CMC Hot Structures?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73637-18EE-784B-96B8-8B725F97A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969" y="852387"/>
            <a:ext cx="6210982" cy="4296644"/>
          </a:xfrm>
        </p:spPr>
        <p:txBody>
          <a:bodyPr/>
          <a:lstStyle/>
          <a:p>
            <a:pPr marL="228600" indent="-228600"/>
            <a:r>
              <a:rPr lang="en-US" b="1" dirty="0">
                <a:ea typeface="Times New Roman" panose="02020603050405020304" pitchFamily="18" charset="0"/>
              </a:rPr>
              <a:t>Hot structures provide ~ 25% weight savings over insulated cold structure</a:t>
            </a:r>
          </a:p>
          <a:p>
            <a:pPr marL="228600" indent="-228600">
              <a:spcBef>
                <a:spcPts val="1200"/>
              </a:spcBef>
            </a:pPr>
            <a:r>
              <a:rPr lang="en-US" b="1" dirty="0">
                <a:cs typeface="Calibri" panose="020F0502020204030204" pitchFamily="34" charset="0"/>
              </a:rPr>
              <a:t>High-performance vehicles utilize high specific strength/stiffness materials </a:t>
            </a:r>
          </a:p>
          <a:p>
            <a:pPr marL="466725" lvl="1" indent="-233363">
              <a:spcBef>
                <a:spcPts val="400"/>
              </a:spcBef>
            </a:pPr>
            <a:r>
              <a:rPr lang="en-US" sz="2200" dirty="0">
                <a:cs typeface="Calibri" panose="020F0502020204030204" pitchFamily="34" charset="0"/>
              </a:rPr>
              <a:t>Aluminum (Al)</a:t>
            </a:r>
          </a:p>
          <a:p>
            <a:pPr marL="466725" lvl="1" indent="-233363">
              <a:spcBef>
                <a:spcPts val="400"/>
              </a:spcBef>
            </a:pPr>
            <a:r>
              <a:rPr lang="en-US" sz="2200" dirty="0">
                <a:cs typeface="Calibri" panose="020F0502020204030204" pitchFamily="34" charset="0"/>
              </a:rPr>
              <a:t>Composites: carbon fiber reinforce polymers (CFRP)</a:t>
            </a:r>
          </a:p>
          <a:p>
            <a:pPr marL="466725" lvl="1" indent="-233363">
              <a:spcBef>
                <a:spcPts val="400"/>
              </a:spcBef>
            </a:pPr>
            <a:r>
              <a:rPr lang="en-US" sz="2200" dirty="0">
                <a:cs typeface="Calibri" panose="020F0502020204030204" pitchFamily="34" charset="0"/>
              </a:rPr>
              <a:t>Titanium (</a:t>
            </a:r>
            <a:r>
              <a:rPr lang="en-US" sz="2200" dirty="0" err="1">
                <a:cs typeface="Calibri" panose="020F0502020204030204" pitchFamily="34" charset="0"/>
              </a:rPr>
              <a:t>Ti</a:t>
            </a:r>
            <a:r>
              <a:rPr lang="en-US" sz="2200" dirty="0">
                <a:cs typeface="Calibri" panose="020F0502020204030204" pitchFamily="34" charset="0"/>
              </a:rPr>
              <a:t>)</a:t>
            </a:r>
          </a:p>
          <a:p>
            <a:pPr marL="466725" lvl="1" indent="-233363">
              <a:spcBef>
                <a:spcPts val="400"/>
              </a:spcBef>
            </a:pPr>
            <a:r>
              <a:rPr lang="en-US" sz="2200" dirty="0">
                <a:cs typeface="Calibri" panose="020F0502020204030204" pitchFamily="34" charset="0"/>
              </a:rPr>
              <a:t>Beyond </a:t>
            </a:r>
            <a:r>
              <a:rPr lang="en-US" sz="2200" dirty="0" err="1">
                <a:cs typeface="Calibri" panose="020F0502020204030204" pitchFamily="34" charset="0"/>
              </a:rPr>
              <a:t>Ti</a:t>
            </a:r>
            <a:r>
              <a:rPr lang="en-US" sz="2200" dirty="0">
                <a:cs typeface="Calibri" panose="020F0502020204030204" pitchFamily="34" charset="0"/>
              </a:rPr>
              <a:t> use temperatures (~Mach 5), often utilize superalloys, refractory metals, and active cooling – not high specific strength/stiffness</a:t>
            </a:r>
          </a:p>
          <a:p>
            <a:pPr marL="466725" lvl="1" indent="-233363">
              <a:spcBef>
                <a:spcPts val="400"/>
              </a:spcBef>
            </a:pPr>
            <a:r>
              <a:rPr lang="en-US" sz="2200" dirty="0">
                <a:cs typeface="Calibri" panose="020F0502020204030204" pitchFamily="34" charset="0"/>
              </a:rPr>
              <a:t>Refractory-composite (C/C, C/</a:t>
            </a:r>
            <a:r>
              <a:rPr lang="en-US" sz="2200" dirty="0" err="1">
                <a:cs typeface="Calibri" panose="020F0502020204030204" pitchFamily="34" charset="0"/>
              </a:rPr>
              <a:t>SiC</a:t>
            </a:r>
            <a:r>
              <a:rPr lang="en-US" sz="2200" dirty="0">
                <a:cs typeface="Calibri" panose="020F0502020204030204" pitchFamily="34" charset="0"/>
              </a:rPr>
              <a:t>, </a:t>
            </a:r>
            <a:r>
              <a:rPr lang="en-US" sz="2200" dirty="0" err="1">
                <a:cs typeface="Calibri" panose="020F0502020204030204" pitchFamily="34" charset="0"/>
              </a:rPr>
              <a:t>SiC</a:t>
            </a:r>
            <a:r>
              <a:rPr lang="en-US" sz="2200" dirty="0">
                <a:cs typeface="Calibri" panose="020F0502020204030204" pitchFamily="34" charset="0"/>
              </a:rPr>
              <a:t>/</a:t>
            </a:r>
            <a:r>
              <a:rPr lang="en-US" sz="2200" dirty="0" err="1">
                <a:cs typeface="Calibri" panose="020F0502020204030204" pitchFamily="34" charset="0"/>
              </a:rPr>
              <a:t>SiC</a:t>
            </a:r>
            <a:r>
              <a:rPr lang="en-US" sz="2200" dirty="0">
                <a:cs typeface="Calibri" panose="020F0502020204030204" pitchFamily="34" charset="0"/>
              </a:rPr>
              <a:t>, etc.) hot structures extend high specific strength/stiffness structures to 3000°F (1650°C) and above</a:t>
            </a:r>
          </a:p>
          <a:p>
            <a:r>
              <a:rPr lang="en-US" b="1" dirty="0"/>
              <a:t>Reduced deflections</a:t>
            </a:r>
            <a:endParaRPr lang="en-US" b="1" dirty="0"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D9BB4-1CC2-0B4F-A978-68148A86D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6093-D5C6-A842-A89A-15A51E22ABAA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52AEBA-EF14-C223-CC5E-1307E6DB63CC}"/>
              </a:ext>
            </a:extLst>
          </p:cNvPr>
          <p:cNvGrpSpPr>
            <a:grpSpLocks noChangeAspect="1"/>
          </p:cNvGrpSpPr>
          <p:nvPr/>
        </p:nvGrpSpPr>
        <p:grpSpPr>
          <a:xfrm>
            <a:off x="6278909" y="1161894"/>
            <a:ext cx="5852160" cy="3685173"/>
            <a:chOff x="6292763" y="1161893"/>
            <a:chExt cx="5929387" cy="3733804"/>
          </a:xfrm>
        </p:grpSpPr>
        <p:pic>
          <p:nvPicPr>
            <p:cNvPr id="24" name="Picture 23" descr="Diagram&#10;&#10;Description automatically generated">
              <a:extLst>
                <a:ext uri="{FF2B5EF4-FFF2-40B4-BE49-F238E27FC236}">
                  <a16:creationId xmlns:a16="http://schemas.microsoft.com/office/drawing/2014/main" id="{D1071204-D1D9-68FE-24DF-ABD45245A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1510" y="1161893"/>
              <a:ext cx="5120640" cy="351198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E70C34-8DAA-AEB9-283E-763E73247101}"/>
                </a:ext>
              </a:extLst>
            </p:cNvPr>
            <p:cNvSpPr txBox="1"/>
            <p:nvPr/>
          </p:nvSpPr>
          <p:spPr>
            <a:xfrm>
              <a:off x="7425295" y="2256124"/>
              <a:ext cx="67518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MMC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31F679F-E0FB-26FF-D460-4839AD7ABDE0}"/>
                </a:ext>
              </a:extLst>
            </p:cNvPr>
            <p:cNvSpPr txBox="1"/>
            <p:nvPr/>
          </p:nvSpPr>
          <p:spPr>
            <a:xfrm>
              <a:off x="8659609" y="2263125"/>
              <a:ext cx="122501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Multi-Use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EFAF68-D7E3-1F09-9487-A5AD54E1DFA7}"/>
                </a:ext>
              </a:extLst>
            </p:cNvPr>
            <p:cNvSpPr txBox="1"/>
            <p:nvPr/>
          </p:nvSpPr>
          <p:spPr>
            <a:xfrm>
              <a:off x="9661830" y="2305147"/>
              <a:ext cx="1362701" cy="592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Single-Use /Ablator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C14B3D-9EAD-FB5B-557E-1833134F05EF}"/>
                </a:ext>
              </a:extLst>
            </p:cNvPr>
            <p:cNvSpPr txBox="1"/>
            <p:nvPr/>
          </p:nvSpPr>
          <p:spPr>
            <a:xfrm>
              <a:off x="10698769" y="3260987"/>
              <a:ext cx="5373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C/C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BAF953E-F2E6-21CB-386C-280B55AECDF5}"/>
                </a:ext>
              </a:extLst>
            </p:cNvPr>
            <p:cNvSpPr txBox="1"/>
            <p:nvPr/>
          </p:nvSpPr>
          <p:spPr>
            <a:xfrm>
              <a:off x="9376110" y="3861236"/>
              <a:ext cx="11079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Ceramics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BE8367-5A36-2F87-7A03-E4A7512380F3}"/>
                </a:ext>
              </a:extLst>
            </p:cNvPr>
            <p:cNvSpPr txBox="1"/>
            <p:nvPr/>
          </p:nvSpPr>
          <p:spPr>
            <a:xfrm rot="720138">
              <a:off x="7234208" y="3538442"/>
              <a:ext cx="1086858" cy="280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Superalloys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946C26B-A061-5D19-3A47-5E8AC31DDEE6}"/>
                </a:ext>
              </a:extLst>
            </p:cNvPr>
            <p:cNvSpPr txBox="1"/>
            <p:nvPr/>
          </p:nvSpPr>
          <p:spPr>
            <a:xfrm>
              <a:off x="6292763" y="2304181"/>
              <a:ext cx="1088510" cy="10914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Specific</a:t>
              </a:r>
            </a:p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strength</a:t>
              </a:r>
            </a:p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(strength</a:t>
              </a:r>
            </a:p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/density)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9E2586-1023-1D4D-33AF-19076DE6A489}"/>
                </a:ext>
              </a:extLst>
            </p:cNvPr>
            <p:cNvSpPr txBox="1"/>
            <p:nvPr/>
          </p:nvSpPr>
          <p:spPr>
            <a:xfrm>
              <a:off x="9390505" y="3523731"/>
              <a:ext cx="9252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>
                  <a:solidFill>
                    <a:srgbClr val="FF93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SiC</a:t>
              </a:r>
              <a:r>
                <a:rPr lang="en-US" sz="1600" b="1" dirty="0">
                  <a:solidFill>
                    <a:srgbClr val="FF93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en-US" sz="1600" b="1" dirty="0" err="1">
                  <a:solidFill>
                    <a:srgbClr val="FF93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SiC</a:t>
              </a:r>
              <a:endParaRPr lang="en-US" sz="1600" b="1" dirty="0">
                <a:solidFill>
                  <a:srgbClr val="FF93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652315-3FB2-51F9-FD94-B29EAF417316}"/>
                </a:ext>
              </a:extLst>
            </p:cNvPr>
            <p:cNvSpPr txBox="1"/>
            <p:nvPr/>
          </p:nvSpPr>
          <p:spPr>
            <a:xfrm>
              <a:off x="7581044" y="3191198"/>
              <a:ext cx="3636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</a:t>
              </a:r>
              <a:endPara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4599090-2996-849A-7233-8FA8055990BF}"/>
                </a:ext>
              </a:extLst>
            </p:cNvPr>
            <p:cNvSpPr txBox="1"/>
            <p:nvPr/>
          </p:nvSpPr>
          <p:spPr>
            <a:xfrm>
              <a:off x="8768022" y="2699490"/>
              <a:ext cx="7312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C/</a:t>
              </a:r>
              <a:r>
                <a:rPr lang="en-US" sz="16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SiC</a:t>
              </a:r>
              <a:endPara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28357F5-7459-3853-0C2E-A8A889CC4861}"/>
                </a:ext>
              </a:extLst>
            </p:cNvPr>
            <p:cNvSpPr txBox="1"/>
            <p:nvPr/>
          </p:nvSpPr>
          <p:spPr>
            <a:xfrm>
              <a:off x="10551646" y="1365057"/>
              <a:ext cx="15856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Goal: High specific strength &amp; high temperature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17E42B2-1A57-35C5-00C9-7036598DB22B}"/>
                </a:ext>
              </a:extLst>
            </p:cNvPr>
            <p:cNvSpPr txBox="1"/>
            <p:nvPr/>
          </p:nvSpPr>
          <p:spPr>
            <a:xfrm>
              <a:off x="8581823" y="4557144"/>
              <a:ext cx="1733936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Temperature, °F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B8B4B4D-5F06-83E6-91C3-8DF7A93AD351}"/>
                </a:ext>
              </a:extLst>
            </p:cNvPr>
            <p:cNvSpPr txBox="1"/>
            <p:nvPr/>
          </p:nvSpPr>
          <p:spPr>
            <a:xfrm>
              <a:off x="7243522" y="1861103"/>
              <a:ext cx="7409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CFRP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DA2825B-EE40-87B9-4FE3-5F12A82660A0}"/>
                </a:ext>
              </a:extLst>
            </p:cNvPr>
            <p:cNvSpPr txBox="1"/>
            <p:nvPr/>
          </p:nvSpPr>
          <p:spPr>
            <a:xfrm>
              <a:off x="7255571" y="3298896"/>
              <a:ext cx="3305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Al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8AC509-2B45-3B46-0FFC-667724ED160E}"/>
                </a:ext>
              </a:extLst>
            </p:cNvPr>
            <p:cNvSpPr txBox="1"/>
            <p:nvPr/>
          </p:nvSpPr>
          <p:spPr>
            <a:xfrm>
              <a:off x="10484106" y="3834237"/>
              <a:ext cx="158569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UHT Ceramics</a:t>
              </a:r>
            </a:p>
          </p:txBody>
        </p: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09CE711A-F2F4-DBAF-74CD-356A5678C433}"/>
              </a:ext>
            </a:extLst>
          </p:cNvPr>
          <p:cNvSpPr/>
          <p:nvPr/>
        </p:nvSpPr>
        <p:spPr>
          <a:xfrm>
            <a:off x="7376535" y="1531620"/>
            <a:ext cx="1143000" cy="2708910"/>
          </a:xfrm>
          <a:custGeom>
            <a:avLst/>
            <a:gdLst>
              <a:gd name="connsiteX0" fmla="*/ 0 w 1143000"/>
              <a:gd name="connsiteY0" fmla="*/ 0 h 2708910"/>
              <a:gd name="connsiteX1" fmla="*/ 45720 w 1143000"/>
              <a:gd name="connsiteY1" fmla="*/ 148590 h 2708910"/>
              <a:gd name="connsiteX2" fmla="*/ 68580 w 1143000"/>
              <a:gd name="connsiteY2" fmla="*/ 217170 h 2708910"/>
              <a:gd name="connsiteX3" fmla="*/ 80010 w 1143000"/>
              <a:gd name="connsiteY3" fmla="*/ 251460 h 2708910"/>
              <a:gd name="connsiteX4" fmla="*/ 114300 w 1143000"/>
              <a:gd name="connsiteY4" fmla="*/ 434340 h 2708910"/>
              <a:gd name="connsiteX5" fmla="*/ 137160 w 1143000"/>
              <a:gd name="connsiteY5" fmla="*/ 868680 h 2708910"/>
              <a:gd name="connsiteX6" fmla="*/ 148590 w 1143000"/>
              <a:gd name="connsiteY6" fmla="*/ 948690 h 2708910"/>
              <a:gd name="connsiteX7" fmla="*/ 171450 w 1143000"/>
              <a:gd name="connsiteY7" fmla="*/ 1234440 h 2708910"/>
              <a:gd name="connsiteX8" fmla="*/ 194310 w 1143000"/>
              <a:gd name="connsiteY8" fmla="*/ 1485900 h 2708910"/>
              <a:gd name="connsiteX9" fmla="*/ 205740 w 1143000"/>
              <a:gd name="connsiteY9" fmla="*/ 1554480 h 2708910"/>
              <a:gd name="connsiteX10" fmla="*/ 228600 w 1143000"/>
              <a:gd name="connsiteY10" fmla="*/ 1748790 h 2708910"/>
              <a:gd name="connsiteX11" fmla="*/ 240030 w 1143000"/>
              <a:gd name="connsiteY11" fmla="*/ 1794510 h 2708910"/>
              <a:gd name="connsiteX12" fmla="*/ 297180 w 1143000"/>
              <a:gd name="connsiteY12" fmla="*/ 1863090 h 2708910"/>
              <a:gd name="connsiteX13" fmla="*/ 365760 w 1143000"/>
              <a:gd name="connsiteY13" fmla="*/ 1920240 h 2708910"/>
              <a:gd name="connsiteX14" fmla="*/ 445770 w 1143000"/>
              <a:gd name="connsiteY14" fmla="*/ 2011680 h 2708910"/>
              <a:gd name="connsiteX15" fmla="*/ 514350 w 1143000"/>
              <a:gd name="connsiteY15" fmla="*/ 2114550 h 2708910"/>
              <a:gd name="connsiteX16" fmla="*/ 537210 w 1143000"/>
              <a:gd name="connsiteY16" fmla="*/ 2148840 h 2708910"/>
              <a:gd name="connsiteX17" fmla="*/ 571500 w 1143000"/>
              <a:gd name="connsiteY17" fmla="*/ 2171700 h 2708910"/>
              <a:gd name="connsiteX18" fmla="*/ 628650 w 1143000"/>
              <a:gd name="connsiteY18" fmla="*/ 2228850 h 2708910"/>
              <a:gd name="connsiteX19" fmla="*/ 685800 w 1143000"/>
              <a:gd name="connsiteY19" fmla="*/ 2286000 h 2708910"/>
              <a:gd name="connsiteX20" fmla="*/ 708660 w 1143000"/>
              <a:gd name="connsiteY20" fmla="*/ 2320290 h 2708910"/>
              <a:gd name="connsiteX21" fmla="*/ 777240 w 1143000"/>
              <a:gd name="connsiteY21" fmla="*/ 2377440 h 2708910"/>
              <a:gd name="connsiteX22" fmla="*/ 834390 w 1143000"/>
              <a:gd name="connsiteY22" fmla="*/ 2434590 h 2708910"/>
              <a:gd name="connsiteX23" fmla="*/ 880110 w 1143000"/>
              <a:gd name="connsiteY23" fmla="*/ 2503170 h 2708910"/>
              <a:gd name="connsiteX24" fmla="*/ 914400 w 1143000"/>
              <a:gd name="connsiteY24" fmla="*/ 2537460 h 2708910"/>
              <a:gd name="connsiteX25" fmla="*/ 937260 w 1143000"/>
              <a:gd name="connsiteY25" fmla="*/ 2571750 h 2708910"/>
              <a:gd name="connsiteX26" fmla="*/ 971550 w 1143000"/>
              <a:gd name="connsiteY26" fmla="*/ 2583180 h 2708910"/>
              <a:gd name="connsiteX27" fmla="*/ 1074420 w 1143000"/>
              <a:gd name="connsiteY27" fmla="*/ 2663190 h 2708910"/>
              <a:gd name="connsiteX28" fmla="*/ 1108710 w 1143000"/>
              <a:gd name="connsiteY28" fmla="*/ 2686050 h 2708910"/>
              <a:gd name="connsiteX29" fmla="*/ 1143000 w 1143000"/>
              <a:gd name="connsiteY29" fmla="*/ 2708910 h 2708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43000" h="2708910">
                <a:moveTo>
                  <a:pt x="0" y="0"/>
                </a:moveTo>
                <a:cubicBezTo>
                  <a:pt x="29480" y="103179"/>
                  <a:pt x="14089" y="53696"/>
                  <a:pt x="45720" y="148590"/>
                </a:cubicBezTo>
                <a:lnTo>
                  <a:pt x="68580" y="217170"/>
                </a:lnTo>
                <a:cubicBezTo>
                  <a:pt x="72390" y="228600"/>
                  <a:pt x="77647" y="239646"/>
                  <a:pt x="80010" y="251460"/>
                </a:cubicBezTo>
                <a:cubicBezTo>
                  <a:pt x="107415" y="388485"/>
                  <a:pt x="96482" y="327434"/>
                  <a:pt x="114300" y="434340"/>
                </a:cubicBezTo>
                <a:cubicBezTo>
                  <a:pt x="118693" y="530978"/>
                  <a:pt x="127638" y="759174"/>
                  <a:pt x="137160" y="868680"/>
                </a:cubicBezTo>
                <a:cubicBezTo>
                  <a:pt x="139494" y="895519"/>
                  <a:pt x="144780" y="922020"/>
                  <a:pt x="148590" y="948690"/>
                </a:cubicBezTo>
                <a:cubicBezTo>
                  <a:pt x="173578" y="1373493"/>
                  <a:pt x="146407" y="984013"/>
                  <a:pt x="171450" y="1234440"/>
                </a:cubicBezTo>
                <a:cubicBezTo>
                  <a:pt x="179825" y="1318188"/>
                  <a:pt x="180473" y="1402880"/>
                  <a:pt x="194310" y="1485900"/>
                </a:cubicBezTo>
                <a:cubicBezTo>
                  <a:pt x="198120" y="1508760"/>
                  <a:pt x="203032" y="1531463"/>
                  <a:pt x="205740" y="1554480"/>
                </a:cubicBezTo>
                <a:cubicBezTo>
                  <a:pt x="219412" y="1670690"/>
                  <a:pt x="210173" y="1656653"/>
                  <a:pt x="228600" y="1748790"/>
                </a:cubicBezTo>
                <a:cubicBezTo>
                  <a:pt x="231681" y="1764194"/>
                  <a:pt x="233842" y="1780071"/>
                  <a:pt x="240030" y="1794510"/>
                </a:cubicBezTo>
                <a:cubicBezTo>
                  <a:pt x="250020" y="1817820"/>
                  <a:pt x="278871" y="1847833"/>
                  <a:pt x="297180" y="1863090"/>
                </a:cubicBezTo>
                <a:cubicBezTo>
                  <a:pt x="338889" y="1897848"/>
                  <a:pt x="328852" y="1872787"/>
                  <a:pt x="365760" y="1920240"/>
                </a:cubicBezTo>
                <a:cubicBezTo>
                  <a:pt x="437564" y="2012559"/>
                  <a:pt x="379388" y="1967425"/>
                  <a:pt x="445770" y="2011680"/>
                </a:cubicBezTo>
                <a:lnTo>
                  <a:pt x="514350" y="2114550"/>
                </a:lnTo>
                <a:cubicBezTo>
                  <a:pt x="521970" y="2125980"/>
                  <a:pt x="525780" y="2141220"/>
                  <a:pt x="537210" y="2148840"/>
                </a:cubicBezTo>
                <a:lnTo>
                  <a:pt x="571500" y="2171700"/>
                </a:lnTo>
                <a:cubicBezTo>
                  <a:pt x="632460" y="2263140"/>
                  <a:pt x="552450" y="2152650"/>
                  <a:pt x="628650" y="2228850"/>
                </a:cubicBezTo>
                <a:cubicBezTo>
                  <a:pt x="704850" y="2305050"/>
                  <a:pt x="594360" y="2225040"/>
                  <a:pt x="685800" y="2286000"/>
                </a:cubicBezTo>
                <a:cubicBezTo>
                  <a:pt x="693420" y="2297430"/>
                  <a:pt x="698946" y="2310576"/>
                  <a:pt x="708660" y="2320290"/>
                </a:cubicBezTo>
                <a:cubicBezTo>
                  <a:pt x="798570" y="2410200"/>
                  <a:pt x="683615" y="2265090"/>
                  <a:pt x="777240" y="2377440"/>
                </a:cubicBezTo>
                <a:cubicBezTo>
                  <a:pt x="824865" y="2434590"/>
                  <a:pt x="771525" y="2392680"/>
                  <a:pt x="834390" y="2434590"/>
                </a:cubicBezTo>
                <a:cubicBezTo>
                  <a:pt x="849630" y="2457450"/>
                  <a:pt x="860683" y="2483743"/>
                  <a:pt x="880110" y="2503170"/>
                </a:cubicBezTo>
                <a:cubicBezTo>
                  <a:pt x="891540" y="2514600"/>
                  <a:pt x="904052" y="2525042"/>
                  <a:pt x="914400" y="2537460"/>
                </a:cubicBezTo>
                <a:cubicBezTo>
                  <a:pt x="923194" y="2548013"/>
                  <a:pt x="926533" y="2563168"/>
                  <a:pt x="937260" y="2571750"/>
                </a:cubicBezTo>
                <a:cubicBezTo>
                  <a:pt x="946668" y="2579276"/>
                  <a:pt x="960120" y="2579370"/>
                  <a:pt x="971550" y="2583180"/>
                </a:cubicBezTo>
                <a:cubicBezTo>
                  <a:pt x="1025267" y="2636897"/>
                  <a:pt x="992390" y="2608504"/>
                  <a:pt x="1074420" y="2663190"/>
                </a:cubicBezTo>
                <a:lnTo>
                  <a:pt x="1108710" y="2686050"/>
                </a:lnTo>
                <a:lnTo>
                  <a:pt x="1143000" y="2708910"/>
                </a:lnTo>
              </a:path>
            </a:pathLst>
          </a:custGeom>
          <a:noFill/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5054817-7F03-4100-D460-CBA03D0B4463}"/>
              </a:ext>
            </a:extLst>
          </p:cNvPr>
          <p:cNvSpPr/>
          <p:nvPr/>
        </p:nvSpPr>
        <p:spPr>
          <a:xfrm>
            <a:off x="7418231" y="1596980"/>
            <a:ext cx="3891809" cy="1959399"/>
          </a:xfrm>
          <a:custGeom>
            <a:avLst/>
            <a:gdLst>
              <a:gd name="connsiteX0" fmla="*/ 0 w 3891809"/>
              <a:gd name="connsiteY0" fmla="*/ 0 h 1959399"/>
              <a:gd name="connsiteX1" fmla="*/ 12879 w 3891809"/>
              <a:gd name="connsiteY1" fmla="*/ 90152 h 1959399"/>
              <a:gd name="connsiteX2" fmla="*/ 51515 w 3891809"/>
              <a:gd name="connsiteY2" fmla="*/ 257578 h 1959399"/>
              <a:gd name="connsiteX3" fmla="*/ 77273 w 3891809"/>
              <a:gd name="connsiteY3" fmla="*/ 489397 h 1959399"/>
              <a:gd name="connsiteX4" fmla="*/ 90152 w 3891809"/>
              <a:gd name="connsiteY4" fmla="*/ 772733 h 1959399"/>
              <a:gd name="connsiteX5" fmla="*/ 103031 w 3891809"/>
              <a:gd name="connsiteY5" fmla="*/ 953037 h 1959399"/>
              <a:gd name="connsiteX6" fmla="*/ 128789 w 3891809"/>
              <a:gd name="connsiteY6" fmla="*/ 1210614 h 1959399"/>
              <a:gd name="connsiteX7" fmla="*/ 141668 w 3891809"/>
              <a:gd name="connsiteY7" fmla="*/ 1275009 h 1959399"/>
              <a:gd name="connsiteX8" fmla="*/ 167425 w 3891809"/>
              <a:gd name="connsiteY8" fmla="*/ 1416676 h 1959399"/>
              <a:gd name="connsiteX9" fmla="*/ 180304 w 3891809"/>
              <a:gd name="connsiteY9" fmla="*/ 1468192 h 1959399"/>
              <a:gd name="connsiteX10" fmla="*/ 206062 w 3891809"/>
              <a:gd name="connsiteY10" fmla="*/ 1545465 h 1959399"/>
              <a:gd name="connsiteX11" fmla="*/ 296214 w 3891809"/>
              <a:gd name="connsiteY11" fmla="*/ 1661375 h 1959399"/>
              <a:gd name="connsiteX12" fmla="*/ 334851 w 3891809"/>
              <a:gd name="connsiteY12" fmla="*/ 1687133 h 1959399"/>
              <a:gd name="connsiteX13" fmla="*/ 360608 w 3891809"/>
              <a:gd name="connsiteY13" fmla="*/ 1725769 h 1959399"/>
              <a:gd name="connsiteX14" fmla="*/ 476518 w 3891809"/>
              <a:gd name="connsiteY14" fmla="*/ 1777285 h 1959399"/>
              <a:gd name="connsiteX15" fmla="*/ 515155 w 3891809"/>
              <a:gd name="connsiteY15" fmla="*/ 1790164 h 1959399"/>
              <a:gd name="connsiteX16" fmla="*/ 759854 w 3891809"/>
              <a:gd name="connsiteY16" fmla="*/ 1777285 h 1959399"/>
              <a:gd name="connsiteX17" fmla="*/ 850006 w 3891809"/>
              <a:gd name="connsiteY17" fmla="*/ 1764406 h 1959399"/>
              <a:gd name="connsiteX18" fmla="*/ 1236372 w 3891809"/>
              <a:gd name="connsiteY18" fmla="*/ 1738648 h 1959399"/>
              <a:gd name="connsiteX19" fmla="*/ 1326524 w 3891809"/>
              <a:gd name="connsiteY19" fmla="*/ 1725769 h 1959399"/>
              <a:gd name="connsiteX20" fmla="*/ 1442434 w 3891809"/>
              <a:gd name="connsiteY20" fmla="*/ 1712890 h 1959399"/>
              <a:gd name="connsiteX21" fmla="*/ 1571223 w 3891809"/>
              <a:gd name="connsiteY21" fmla="*/ 1700012 h 1959399"/>
              <a:gd name="connsiteX22" fmla="*/ 1674254 w 3891809"/>
              <a:gd name="connsiteY22" fmla="*/ 1687133 h 1959399"/>
              <a:gd name="connsiteX23" fmla="*/ 1918952 w 3891809"/>
              <a:gd name="connsiteY23" fmla="*/ 1661375 h 1959399"/>
              <a:gd name="connsiteX24" fmla="*/ 2034862 w 3891809"/>
              <a:gd name="connsiteY24" fmla="*/ 1635617 h 1959399"/>
              <a:gd name="connsiteX25" fmla="*/ 2176530 w 3891809"/>
              <a:gd name="connsiteY25" fmla="*/ 1609859 h 1959399"/>
              <a:gd name="connsiteX26" fmla="*/ 2794715 w 3891809"/>
              <a:gd name="connsiteY26" fmla="*/ 1622738 h 1959399"/>
              <a:gd name="connsiteX27" fmla="*/ 2949262 w 3891809"/>
              <a:gd name="connsiteY27" fmla="*/ 1661375 h 1959399"/>
              <a:gd name="connsiteX28" fmla="*/ 2987899 w 3891809"/>
              <a:gd name="connsiteY28" fmla="*/ 1674254 h 1959399"/>
              <a:gd name="connsiteX29" fmla="*/ 3026535 w 3891809"/>
              <a:gd name="connsiteY29" fmla="*/ 1687133 h 1959399"/>
              <a:gd name="connsiteX30" fmla="*/ 3065172 w 3891809"/>
              <a:gd name="connsiteY30" fmla="*/ 1700012 h 1959399"/>
              <a:gd name="connsiteX31" fmla="*/ 3103808 w 3891809"/>
              <a:gd name="connsiteY31" fmla="*/ 1725769 h 1959399"/>
              <a:gd name="connsiteX32" fmla="*/ 3181082 w 3891809"/>
              <a:gd name="connsiteY32" fmla="*/ 1751527 h 1959399"/>
              <a:gd name="connsiteX33" fmla="*/ 3258355 w 3891809"/>
              <a:gd name="connsiteY33" fmla="*/ 1777285 h 1959399"/>
              <a:gd name="connsiteX34" fmla="*/ 3335628 w 3891809"/>
              <a:gd name="connsiteY34" fmla="*/ 1803043 h 1959399"/>
              <a:gd name="connsiteX35" fmla="*/ 3374265 w 3891809"/>
              <a:gd name="connsiteY35" fmla="*/ 1828800 h 1959399"/>
              <a:gd name="connsiteX36" fmla="*/ 3490175 w 3891809"/>
              <a:gd name="connsiteY36" fmla="*/ 1867437 h 1959399"/>
              <a:gd name="connsiteX37" fmla="*/ 3567448 w 3891809"/>
              <a:gd name="connsiteY37" fmla="*/ 1893195 h 1959399"/>
              <a:gd name="connsiteX38" fmla="*/ 3618963 w 3891809"/>
              <a:gd name="connsiteY38" fmla="*/ 1906074 h 1959399"/>
              <a:gd name="connsiteX39" fmla="*/ 3721994 w 3891809"/>
              <a:gd name="connsiteY39" fmla="*/ 1931831 h 1959399"/>
              <a:gd name="connsiteX40" fmla="*/ 3889420 w 3891809"/>
              <a:gd name="connsiteY40" fmla="*/ 1957589 h 1959399"/>
              <a:gd name="connsiteX41" fmla="*/ 3850783 w 3891809"/>
              <a:gd name="connsiteY41" fmla="*/ 1957589 h 1959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3891809" h="1959399">
                <a:moveTo>
                  <a:pt x="0" y="0"/>
                </a:moveTo>
                <a:cubicBezTo>
                  <a:pt x="4293" y="30051"/>
                  <a:pt x="6926" y="60386"/>
                  <a:pt x="12879" y="90152"/>
                </a:cubicBezTo>
                <a:cubicBezTo>
                  <a:pt x="23548" y="143494"/>
                  <a:pt x="44308" y="202326"/>
                  <a:pt x="51515" y="257578"/>
                </a:cubicBezTo>
                <a:cubicBezTo>
                  <a:pt x="61571" y="334674"/>
                  <a:pt x="77273" y="489397"/>
                  <a:pt x="77273" y="489397"/>
                </a:cubicBezTo>
                <a:cubicBezTo>
                  <a:pt x="81566" y="583842"/>
                  <a:pt x="84908" y="678336"/>
                  <a:pt x="90152" y="772733"/>
                </a:cubicBezTo>
                <a:cubicBezTo>
                  <a:pt x="93494" y="832895"/>
                  <a:pt x="98226" y="892974"/>
                  <a:pt x="103031" y="953037"/>
                </a:cubicBezTo>
                <a:cubicBezTo>
                  <a:pt x="106922" y="1001679"/>
                  <a:pt x="120927" y="1155582"/>
                  <a:pt x="128789" y="1210614"/>
                </a:cubicBezTo>
                <a:cubicBezTo>
                  <a:pt x="131885" y="1232284"/>
                  <a:pt x="137752" y="1253472"/>
                  <a:pt x="141668" y="1275009"/>
                </a:cubicBezTo>
                <a:cubicBezTo>
                  <a:pt x="155651" y="1351918"/>
                  <a:pt x="151515" y="1345081"/>
                  <a:pt x="167425" y="1416676"/>
                </a:cubicBezTo>
                <a:cubicBezTo>
                  <a:pt x="171265" y="1433955"/>
                  <a:pt x="175218" y="1451238"/>
                  <a:pt x="180304" y="1468192"/>
                </a:cubicBezTo>
                <a:cubicBezTo>
                  <a:pt x="188106" y="1494198"/>
                  <a:pt x="191001" y="1522874"/>
                  <a:pt x="206062" y="1545465"/>
                </a:cubicBezTo>
                <a:cubicBezTo>
                  <a:pt x="241962" y="1599315"/>
                  <a:pt x="250819" y="1623546"/>
                  <a:pt x="296214" y="1661375"/>
                </a:cubicBezTo>
                <a:cubicBezTo>
                  <a:pt x="308105" y="1671284"/>
                  <a:pt x="321972" y="1678547"/>
                  <a:pt x="334851" y="1687133"/>
                </a:cubicBezTo>
                <a:cubicBezTo>
                  <a:pt x="343437" y="1700012"/>
                  <a:pt x="349663" y="1714824"/>
                  <a:pt x="360608" y="1725769"/>
                </a:cubicBezTo>
                <a:cubicBezTo>
                  <a:pt x="391222" y="1756383"/>
                  <a:pt x="438261" y="1764533"/>
                  <a:pt x="476518" y="1777285"/>
                </a:cubicBezTo>
                <a:lnTo>
                  <a:pt x="515155" y="1790164"/>
                </a:lnTo>
                <a:cubicBezTo>
                  <a:pt x="596721" y="1785871"/>
                  <a:pt x="678415" y="1783550"/>
                  <a:pt x="759854" y="1777285"/>
                </a:cubicBezTo>
                <a:cubicBezTo>
                  <a:pt x="790120" y="1774957"/>
                  <a:pt x="819740" y="1766734"/>
                  <a:pt x="850006" y="1764406"/>
                </a:cubicBezTo>
                <a:cubicBezTo>
                  <a:pt x="1122567" y="1743440"/>
                  <a:pt x="1024675" y="1762170"/>
                  <a:pt x="1236372" y="1738648"/>
                </a:cubicBezTo>
                <a:cubicBezTo>
                  <a:pt x="1266542" y="1735296"/>
                  <a:pt x="1296403" y="1729534"/>
                  <a:pt x="1326524" y="1725769"/>
                </a:cubicBezTo>
                <a:cubicBezTo>
                  <a:pt x="1365098" y="1720947"/>
                  <a:pt x="1403773" y="1716959"/>
                  <a:pt x="1442434" y="1712890"/>
                </a:cubicBezTo>
                <a:lnTo>
                  <a:pt x="1571223" y="1700012"/>
                </a:lnTo>
                <a:cubicBezTo>
                  <a:pt x="1605622" y="1696190"/>
                  <a:pt x="1639833" y="1690756"/>
                  <a:pt x="1674254" y="1687133"/>
                </a:cubicBezTo>
                <a:cubicBezTo>
                  <a:pt x="1780346" y="1675965"/>
                  <a:pt x="1819997" y="1676599"/>
                  <a:pt x="1918952" y="1661375"/>
                </a:cubicBezTo>
                <a:cubicBezTo>
                  <a:pt x="1982068" y="1651665"/>
                  <a:pt x="1977179" y="1648436"/>
                  <a:pt x="2034862" y="1635617"/>
                </a:cubicBezTo>
                <a:cubicBezTo>
                  <a:pt x="2088865" y="1623616"/>
                  <a:pt x="2120606" y="1619180"/>
                  <a:pt x="2176530" y="1609859"/>
                </a:cubicBezTo>
                <a:lnTo>
                  <a:pt x="2794715" y="1622738"/>
                </a:lnTo>
                <a:cubicBezTo>
                  <a:pt x="2853247" y="1624906"/>
                  <a:pt x="2894548" y="1643137"/>
                  <a:pt x="2949262" y="1661375"/>
                </a:cubicBezTo>
                <a:lnTo>
                  <a:pt x="2987899" y="1674254"/>
                </a:lnTo>
                <a:lnTo>
                  <a:pt x="3026535" y="1687133"/>
                </a:lnTo>
                <a:cubicBezTo>
                  <a:pt x="3039414" y="1691426"/>
                  <a:pt x="3053876" y="1692482"/>
                  <a:pt x="3065172" y="1700012"/>
                </a:cubicBezTo>
                <a:cubicBezTo>
                  <a:pt x="3078051" y="1708598"/>
                  <a:pt x="3089664" y="1719483"/>
                  <a:pt x="3103808" y="1725769"/>
                </a:cubicBezTo>
                <a:cubicBezTo>
                  <a:pt x="3128619" y="1736796"/>
                  <a:pt x="3155324" y="1742941"/>
                  <a:pt x="3181082" y="1751527"/>
                </a:cubicBezTo>
                <a:lnTo>
                  <a:pt x="3258355" y="1777285"/>
                </a:lnTo>
                <a:cubicBezTo>
                  <a:pt x="3258356" y="1777285"/>
                  <a:pt x="3335627" y="1803042"/>
                  <a:pt x="3335628" y="1803043"/>
                </a:cubicBezTo>
                <a:cubicBezTo>
                  <a:pt x="3348507" y="1811629"/>
                  <a:pt x="3360121" y="1822514"/>
                  <a:pt x="3374265" y="1828800"/>
                </a:cubicBezTo>
                <a:cubicBezTo>
                  <a:pt x="3374270" y="1828802"/>
                  <a:pt x="3470854" y="1860997"/>
                  <a:pt x="3490175" y="1867437"/>
                </a:cubicBezTo>
                <a:lnTo>
                  <a:pt x="3567448" y="1893195"/>
                </a:lnTo>
                <a:cubicBezTo>
                  <a:pt x="3584620" y="1897488"/>
                  <a:pt x="3601944" y="1901212"/>
                  <a:pt x="3618963" y="1906074"/>
                </a:cubicBezTo>
                <a:cubicBezTo>
                  <a:pt x="3688626" y="1925977"/>
                  <a:pt x="3627746" y="1916123"/>
                  <a:pt x="3721994" y="1931831"/>
                </a:cubicBezTo>
                <a:cubicBezTo>
                  <a:pt x="3729932" y="1933154"/>
                  <a:pt x="3875165" y="1952837"/>
                  <a:pt x="3889420" y="1957589"/>
                </a:cubicBezTo>
                <a:cubicBezTo>
                  <a:pt x="3901638" y="1961662"/>
                  <a:pt x="3863662" y="1957589"/>
                  <a:pt x="3850783" y="1957589"/>
                </a:cubicBezTo>
              </a:path>
            </a:pathLst>
          </a:custGeom>
          <a:noFill/>
          <a:ln w="539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FF922A4-8BAF-02AA-297C-E1191FCF815B}"/>
              </a:ext>
            </a:extLst>
          </p:cNvPr>
          <p:cNvGrpSpPr/>
          <p:nvPr/>
        </p:nvGrpSpPr>
        <p:grpSpPr>
          <a:xfrm>
            <a:off x="7505233" y="5037808"/>
            <a:ext cx="3523050" cy="1308592"/>
            <a:chOff x="349762" y="1744975"/>
            <a:chExt cx="3523050" cy="130859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10A36D5-5C2E-55BC-6308-BBF27AC58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9762" y="1790251"/>
              <a:ext cx="3523050" cy="126331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A5C3CE7-27CB-E91A-95A5-C3D61A5ACCB0}"/>
                </a:ext>
              </a:extLst>
            </p:cNvPr>
            <p:cNvSpPr txBox="1"/>
            <p:nvPr/>
          </p:nvSpPr>
          <p:spPr>
            <a:xfrm>
              <a:off x="452373" y="1744975"/>
              <a:ext cx="33178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Steel plate after 2200°F (1200°C) exposure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0F970F6-4C6A-C89C-A137-0976D2B422DF}"/>
              </a:ext>
            </a:extLst>
          </p:cNvPr>
          <p:cNvSpPr txBox="1"/>
          <p:nvPr/>
        </p:nvSpPr>
        <p:spPr>
          <a:xfrm>
            <a:off x="7313014" y="6391676"/>
            <a:ext cx="3885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0.5 in. (1.25 cm) residual deformation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408F76-DEDE-5E12-6318-97DE4E195BE3}"/>
              </a:ext>
            </a:extLst>
          </p:cNvPr>
          <p:cNvSpPr txBox="1"/>
          <p:nvPr/>
        </p:nvSpPr>
        <p:spPr>
          <a:xfrm>
            <a:off x="7988504" y="946475"/>
            <a:ext cx="2099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MMC: Metal matrix composite</a:t>
            </a:r>
          </a:p>
          <a:p>
            <a:r>
              <a:rPr lang="en-US" sz="1200" dirty="0"/>
              <a:t>C/</a:t>
            </a:r>
            <a:r>
              <a:rPr lang="en-US" sz="1200" dirty="0" err="1"/>
              <a:t>SiC</a:t>
            </a:r>
            <a:r>
              <a:rPr lang="en-US" sz="1200" dirty="0"/>
              <a:t>: Carbon/silicon carbide</a:t>
            </a:r>
          </a:p>
          <a:p>
            <a:r>
              <a:rPr lang="en-US" sz="1200" dirty="0"/>
              <a:t>UHT: Ultra high temperature</a:t>
            </a:r>
          </a:p>
        </p:txBody>
      </p:sp>
    </p:spTree>
    <p:extLst>
      <p:ext uri="{BB962C8B-B14F-4D97-AF65-F5344CB8AC3E}">
        <p14:creationId xmlns:p14="http://schemas.microsoft.com/office/powerpoint/2010/main" val="68951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Text Box 4"/>
          <p:cNvSpPr txBox="1">
            <a:spLocks noChangeArrowheads="1"/>
          </p:cNvSpPr>
          <p:nvPr/>
        </p:nvSpPr>
        <p:spPr bwMode="auto">
          <a:xfrm>
            <a:off x="207614" y="836465"/>
            <a:ext cx="11984386" cy="603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30188" indent="-230188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Times" panose="02020603050405020304" pitchFamily="18" charset="0"/>
              <a:buChar char="•"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CMCs are the family of materials that will enable hypersonic vehicles </a:t>
            </a:r>
          </a:p>
          <a:p>
            <a:pPr eaLnBrk="1" hangingPunct="1">
              <a:buClr>
                <a:srgbClr val="0000FF"/>
              </a:buClr>
              <a:buFont typeface="Times" panose="02020603050405020304" pitchFamily="18" charset="0"/>
              <a:buChar char="•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buClr>
                <a:srgbClr val="0000FF"/>
              </a:buClr>
              <a:buFont typeface="Times" panose="02020603050405020304" pitchFamily="18" charset="0"/>
              <a:buChar char="•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Clr>
                <a:srgbClr val="0000FF"/>
              </a:buClr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buClr>
                <a:srgbClr val="0000FF"/>
              </a:buClr>
              <a:buFont typeface="Times" panose="02020603050405020304" pitchFamily="18" charset="0"/>
              <a:buChar char="•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Clr>
                <a:srgbClr val="0000FF"/>
              </a:buClr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buClr>
                <a:srgbClr val="0000FF"/>
              </a:buClr>
              <a:buFont typeface="Times" panose="02020603050405020304" pitchFamily="18" charset="0"/>
              <a:buChar char="•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buClr>
                <a:srgbClr val="0000FF"/>
              </a:buClr>
              <a:buFont typeface="Times" panose="02020603050405020304" pitchFamily="18" charset="0"/>
              <a:buChar char="•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buFont typeface="Times" panose="02020603050405020304" pitchFamily="18" charset="0"/>
              <a:buChar char="•"/>
            </a:pPr>
            <a:endParaRPr lang="en-US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buFont typeface="Times" panose="02020603050405020304" pitchFamily="18" charset="0"/>
              <a:buChar char="•"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Damage tolerance approach (DTA) is required for reusable hypersonic vehicles</a:t>
            </a:r>
          </a:p>
          <a:p>
            <a:pPr eaLnBrk="1" hangingPunct="1">
              <a:buFont typeface="Times" panose="02020603050405020304" pitchFamily="18" charset="0"/>
              <a:buChar char="•"/>
            </a:pPr>
            <a:endParaRPr lang="en-US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buFont typeface="Times" panose="02020603050405020304" pitchFamily="18" charset="0"/>
              <a:buChar char="•"/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For most reusable hypersonic vehicle structures, there are two key technical challenges</a:t>
            </a:r>
          </a:p>
          <a:p>
            <a:pPr marL="688975" lvl="1" indent="-231775">
              <a:spcBef>
                <a:spcPts val="600"/>
              </a:spcBef>
              <a:buFont typeface="Times" panose="02020603050405020304" pitchFamily="18" charset="0"/>
              <a:buChar char="•"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Environmental durability</a:t>
            </a:r>
          </a:p>
          <a:p>
            <a:pPr marL="688975" lvl="1" indent="-231775">
              <a:spcBef>
                <a:spcPts val="600"/>
              </a:spcBef>
              <a:buFont typeface="Times" panose="02020603050405020304" pitchFamily="18" charset="0"/>
              <a:buChar char="•"/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Hot-structure manufacturing</a:t>
            </a:r>
          </a:p>
        </p:txBody>
      </p:sp>
      <p:pic>
        <p:nvPicPr>
          <p:cNvPr id="165890" name="Picture 3" descr="nasp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8153" y="1657021"/>
            <a:ext cx="4759325" cy="243522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892" name="Text Box 5"/>
          <p:cNvSpPr txBox="1">
            <a:spLocks noChangeArrowheads="1"/>
          </p:cNvSpPr>
          <p:nvPr/>
        </p:nvSpPr>
        <p:spPr bwMode="auto">
          <a:xfrm>
            <a:off x="3598003" y="2770594"/>
            <a:ext cx="2827338" cy="975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  <a:latin typeface="+mn-lt"/>
              </a:rPr>
              <a:t>Leading edges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  <a:latin typeface="+mn-lt"/>
              </a:rPr>
              <a:t>Acreage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  <a:latin typeface="+mn-lt"/>
              </a:rPr>
              <a:t>Hot structures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  <a:latin typeface="+mn-lt"/>
              </a:rPr>
              <a:t>Propulsion system</a:t>
            </a:r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790988" y="191380"/>
            <a:ext cx="9336985" cy="47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Hot Structures for Hypersonic Vehicles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D42890-5F4E-7A43-BDD0-BD5DA97F3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6562F1-F7CB-4459-BFB4-243034FEE11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06843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83F47-FDB7-9934-7434-A5AE6EB02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4848D-2BC6-1E6B-4C4E-CE3527EEA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06" y="98967"/>
            <a:ext cx="8950037" cy="478913"/>
          </a:xfrm>
        </p:spPr>
        <p:txBody>
          <a:bodyPr>
            <a:noAutofit/>
          </a:bodyPr>
          <a:lstStyle/>
          <a:p>
            <a:r>
              <a:rPr lang="en-US" sz="4000" dirty="0"/>
              <a:t>Need for a Damage-Tolerance Approach (DTA)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10AEB-66D7-A2F9-4D90-27C4D5929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372179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1C4D2F-2201-CB4D-54D3-2E38F1F2C7BE}"/>
              </a:ext>
            </a:extLst>
          </p:cNvPr>
          <p:cNvSpPr txBox="1"/>
          <p:nvPr/>
        </p:nvSpPr>
        <p:spPr>
          <a:xfrm>
            <a:off x="93518" y="770930"/>
            <a:ext cx="6837218" cy="487825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Strength-based approach (SBA)</a:t>
            </a:r>
          </a:p>
          <a:p>
            <a:pPr marL="690563" lvl="1" indent="-457200">
              <a:lnSpc>
                <a:spcPct val="110000"/>
              </a:lnSpc>
            </a:pPr>
            <a:r>
              <a:rPr lang="en-US" sz="20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√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Good for initial structural sizing</a:t>
            </a:r>
          </a:p>
          <a:p>
            <a:pPr marL="690563" lvl="1" indent="-457200">
              <a:lnSpc>
                <a:spcPct val="110000"/>
              </a:lnSpc>
            </a:pP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Not applicable around cracks, other defects, or at some stress concentrations</a:t>
            </a:r>
          </a:p>
          <a:p>
            <a:pPr marL="690563" lvl="1" indent="-457200">
              <a:lnSpc>
                <a:spcPct val="110000"/>
              </a:lnSpc>
            </a:pP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Manufactured parts containing defects generally rejected</a:t>
            </a:r>
          </a:p>
          <a:p>
            <a:pPr marL="690563" lvl="1" indent="-457200">
              <a:lnSpc>
                <a:spcPct val="110000"/>
              </a:lnSpc>
            </a:pPr>
            <a:r>
              <a:rPr lang="en-US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	May miss key failure modes</a:t>
            </a:r>
          </a:p>
          <a:p>
            <a:pPr marL="690563" lvl="1" indent="-4572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Needs to be </a:t>
            </a:r>
            <a:r>
              <a:rPr lang="en-US" sz="2000" b="1" i="1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supplemented</a:t>
            </a:r>
            <a:r>
              <a:rPr lang="en-US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a damage-tolerance approach (DTA)</a:t>
            </a:r>
          </a:p>
          <a:p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Damage-tolerance approach (DTA)</a:t>
            </a:r>
          </a:p>
          <a:p>
            <a:pPr marL="690563" indent="-454025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Emerging approach for C/C and CMCs is to apply at stress concentrations and manufacturing defects</a:t>
            </a:r>
          </a:p>
          <a:p>
            <a:pPr marL="690563" indent="-454025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Utilize a no-growth philosophy for C/C and CMCs</a:t>
            </a:r>
          </a:p>
          <a:p>
            <a:pPr marL="690563" indent="-454025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Inform part accept/repair/reject decisions</a:t>
            </a:r>
          </a:p>
          <a:p>
            <a:pPr marL="690563" indent="-454025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Support safe operational envelope expansion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9C6581C-495D-4353-096B-E9E8AAA6B29C}"/>
              </a:ext>
            </a:extLst>
          </p:cNvPr>
          <p:cNvSpPr txBox="1"/>
          <p:nvPr/>
        </p:nvSpPr>
        <p:spPr>
          <a:xfrm>
            <a:off x="550985" y="5842239"/>
            <a:ext cx="1110498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DTA can increase production yield and confidence in structural integrity and vehicle life</a:t>
            </a:r>
            <a:endParaRPr lang="en-US" sz="4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7799AC-343A-8CFF-93D7-5BE3C6A05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604" y="772949"/>
            <a:ext cx="4820022" cy="516697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ECDCF15-79B4-3A5D-CAE6-7C9F299E9C0A}"/>
              </a:ext>
            </a:extLst>
          </p:cNvPr>
          <p:cNvSpPr/>
          <p:nvPr/>
        </p:nvSpPr>
        <p:spPr>
          <a:xfrm>
            <a:off x="10298658" y="4944553"/>
            <a:ext cx="306151" cy="30767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305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EB894B8-276B-FAD5-72F6-A8A2B4D86A6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32185" y="976305"/>
            <a:ext cx="11793560" cy="5384803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50838" lvl="1" indent="-341313" eaLnBrk="1" hangingPunct="1">
              <a:buClr>
                <a:schemeClr val="tx1"/>
              </a:buClr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Oxidation resistance (CMCs containing </a:t>
            </a:r>
            <a:r>
              <a:rPr lang="en-US" alt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692150" lvl="2" indent="-341313">
              <a:buClr>
                <a:schemeClr val="tx1"/>
              </a:buClr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SiC works very well up to ~ 3000°F (1650°C), depending on temperature and pressure</a:t>
            </a:r>
          </a:p>
          <a:p>
            <a:pPr marL="1035050" lvl="2" indent="-342900">
              <a:buClr>
                <a:schemeClr val="tx1"/>
              </a:buClr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reusable, but number of cycles limited and must be verified</a:t>
            </a:r>
          </a:p>
          <a:p>
            <a:pPr marL="1035050" indent="-342900">
              <a:spcBef>
                <a:spcPct val="20000"/>
              </a:spcBef>
              <a:buClr>
                <a:schemeClr val="tx1"/>
              </a:buClr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Passive oxidation (low temperature or high pressure)</a:t>
            </a:r>
          </a:p>
          <a:p>
            <a:pPr marL="1376363" lvl="2" indent="-341313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(s)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+ 2 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2(g)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      SiO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2(s)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+ CO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2(g)</a:t>
            </a: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35050" indent="-342900">
              <a:spcBef>
                <a:spcPct val="20000"/>
              </a:spcBef>
              <a:buClr>
                <a:schemeClr val="tx1"/>
              </a:buClr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Active oxidation (high temperature or low pressure)</a:t>
            </a:r>
          </a:p>
          <a:p>
            <a:pPr marL="1376363" lvl="2" indent="-341313"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−"/>
            </a:pPr>
            <a:r>
              <a:rPr lang="en-US" alt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(s)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+ 1.5 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2(g)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US" alt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(g)</a:t>
            </a:r>
            <a:r>
              <a:rPr lang="en-US" alt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+ CO</a:t>
            </a:r>
            <a:r>
              <a:rPr lang="en-US" altLang="en-US" sz="18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2(g)</a:t>
            </a:r>
            <a:endParaRPr lang="en-US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92150" lvl="1" indent="-350838">
              <a:buClr>
                <a:schemeClr val="tx1"/>
              </a:buClr>
            </a:pP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Above ~ 3000°F (1650°C), no reusable solutions exist</a:t>
            </a:r>
          </a:p>
          <a:p>
            <a:pPr marL="800100" lvl="1" indent="-458788">
              <a:buClr>
                <a:schemeClr val="tx1"/>
              </a:buClr>
            </a:pPr>
            <a:endParaRPr lang="en-US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0838" lvl="1" indent="-341313" eaLnBrk="1" hangingPunct="1">
              <a:buClr>
                <a:schemeClr val="tx1"/>
              </a:buClr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</a:p>
          <a:p>
            <a:pPr marL="581025" indent="-220663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Testing in relevant environments</a:t>
            </a:r>
          </a:p>
          <a:p>
            <a:pPr marL="581025" indent="-220663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Cycles under combined load</a:t>
            </a:r>
          </a:p>
          <a:p>
            <a:pPr marL="581025" indent="-220663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Multi-mechanism-driven failure</a:t>
            </a:r>
          </a:p>
          <a:p>
            <a:pPr marL="581025" indent="-220663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Accurate life prediction</a:t>
            </a:r>
          </a:p>
          <a:p>
            <a:pPr marL="581025" indent="-220663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Physics-based material limitations</a:t>
            </a:r>
          </a:p>
        </p:txBody>
      </p:sp>
      <p:pic>
        <p:nvPicPr>
          <p:cNvPr id="5" name="Picture 4" descr="Castle 7b post test">
            <a:extLst>
              <a:ext uri="{FF2B5EF4-FFF2-40B4-BE49-F238E27FC236}">
                <a16:creationId xmlns:a16="http://schemas.microsoft.com/office/drawing/2014/main" id="{6B209753-0CA7-80D1-BBDB-82499AEF1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3017" y="3843467"/>
            <a:ext cx="4604711" cy="2020164"/>
          </a:xfrm>
          <a:prstGeom prst="rect">
            <a:avLst/>
          </a:prstGeom>
          <a:noFill/>
          <a:ln w="254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9E42075-6690-F2AB-0714-2C43C5E33A87}"/>
              </a:ext>
            </a:extLst>
          </p:cNvPr>
          <p:cNvSpPr txBox="1">
            <a:spLocks/>
          </p:cNvSpPr>
          <p:nvPr/>
        </p:nvSpPr>
        <p:spPr bwMode="auto">
          <a:xfrm>
            <a:off x="863600" y="133927"/>
            <a:ext cx="983488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 defTabSz="914400" eaLnBrk="1" hangingPunct="1">
              <a:lnSpc>
                <a:spcPts val="4000"/>
              </a:lnSpc>
              <a:spcBef>
                <a:spcPts val="0"/>
              </a:spcBef>
            </a:pPr>
            <a:r>
              <a:rPr lang="en-US" altLang="en-US" sz="3600" b="1" dirty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Key Technical Challenge: Environmental Durability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20FE8817-ABB9-8968-EB58-C32B8F9CE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7728" y="6379173"/>
            <a:ext cx="468017" cy="3449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D6562F1-F7CB-4459-BFB4-243034FEE112}" type="slidenum"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13</a:t>
            </a:fld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3E5F01-3006-83DA-2597-7CDFB58EC01C}"/>
              </a:ext>
            </a:extLst>
          </p:cNvPr>
          <p:cNvSpPr txBox="1"/>
          <p:nvPr/>
        </p:nvSpPr>
        <p:spPr>
          <a:xfrm>
            <a:off x="3183120" y="6280723"/>
            <a:ext cx="772685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Multiple cycles and increased duration increase challenges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Line 5">
            <a:extLst>
              <a:ext uri="{FF2B5EF4-FFF2-40B4-BE49-F238E27FC236}">
                <a16:creationId xmlns:a16="http://schemas.microsoft.com/office/drawing/2014/main" id="{E3651EC4-E725-6B40-C728-AB0810B9708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26700" y="2496947"/>
            <a:ext cx="2564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5">
            <a:extLst>
              <a:ext uri="{FF2B5EF4-FFF2-40B4-BE49-F238E27FC236}">
                <a16:creationId xmlns:a16="http://schemas.microsoft.com/office/drawing/2014/main" id="{E30ECF0A-4E9B-8082-D776-82B5D983FE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54910" y="3104457"/>
            <a:ext cx="25642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34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signature_241637524">
            <a:extLst>
              <a:ext uri="{FF2B5EF4-FFF2-40B4-BE49-F238E27FC236}">
                <a16:creationId xmlns:a16="http://schemas.microsoft.com/office/drawing/2014/main" id="{6A75F6CE-1947-8277-589E-B4A87D8A0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37606" y="5884753"/>
            <a:ext cx="1519105" cy="93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92B43BF-B19F-3A98-A148-0019784D9980}"/>
              </a:ext>
            </a:extLst>
          </p:cNvPr>
          <p:cNvGrpSpPr/>
          <p:nvPr/>
        </p:nvGrpSpPr>
        <p:grpSpPr>
          <a:xfrm>
            <a:off x="1223867" y="1005521"/>
            <a:ext cx="5234609" cy="1270599"/>
            <a:chOff x="3485321" y="747743"/>
            <a:chExt cx="5234609" cy="127059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DA5BA29-48E4-147E-DDEF-9CEC9ACF9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67985" y="747743"/>
              <a:ext cx="4656030" cy="1117447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FDA321-9445-418B-57BE-4325F78F11B3}"/>
                </a:ext>
              </a:extLst>
            </p:cNvPr>
            <p:cNvSpPr txBox="1"/>
            <p:nvPr/>
          </p:nvSpPr>
          <p:spPr>
            <a:xfrm>
              <a:off x="3485321" y="1649010"/>
              <a:ext cx="523460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  </a:t>
              </a:r>
            </a:p>
          </p:txBody>
        </p:sp>
      </p:grp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7756" y="2029972"/>
            <a:ext cx="7422082" cy="753861"/>
          </a:xfrm>
          <a:noFill/>
        </p:spPr>
        <p:txBody>
          <a:bodyPr/>
          <a:lstStyle/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r>
              <a:rPr lang="en-US" sz="2400" b="1" dirty="0">
                <a:solidFill>
                  <a:srgbClr val="0070C0"/>
                </a:solidFill>
                <a:latin typeface="Arial" panose="020B0604020202020204" pitchFamily="34" charset="0"/>
                <a:ea typeface="ＭＳ Ｐゴシック" pitchFamily="30" charset="-128"/>
                <a:cs typeface="Arial" panose="020B0604020202020204" pitchFamily="34" charset="0"/>
              </a:rPr>
              <a:t>A state-of-the-art material is not the same thing as a state-of-the-art structure – big difference</a:t>
            </a: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18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18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18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18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  <a:p>
            <a:pPr marL="168275" indent="-168275" algn="ctr">
              <a:lnSpc>
                <a:spcPct val="90000"/>
              </a:lnSpc>
              <a:buClr>
                <a:srgbClr val="80FF00"/>
              </a:buClr>
              <a:buNone/>
            </a:pPr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ea typeface="ＭＳ Ｐゴシック" pitchFamily="30" charset="-128"/>
              <a:cs typeface="Arial" panose="020B0604020202020204" pitchFamily="34" charset="0"/>
            </a:endParaRPr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859523" y="136631"/>
            <a:ext cx="11200366" cy="514350"/>
          </a:xfrm>
          <a:noFill/>
        </p:spPr>
        <p:txBody>
          <a:bodyPr>
            <a:noAutofit/>
          </a:bodyPr>
          <a:lstStyle/>
          <a:p>
            <a:r>
              <a:rPr lang="en-US" altLang="en-US" sz="3600" dirty="0">
                <a:solidFill>
                  <a:prstClr val="black"/>
                </a:solidFill>
              </a:rPr>
              <a:t>Key Technical Challenge: </a:t>
            </a:r>
            <a:r>
              <a:rPr lang="en-US" sz="3600" dirty="0">
                <a:ea typeface="ＭＳ Ｐゴシック" pitchFamily="30" charset="-128"/>
              </a:rPr>
              <a:t>Hot-Structure Manufacturing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809FE8-DAB9-6344-8616-FDA330DEFC53}"/>
              </a:ext>
            </a:extLst>
          </p:cNvPr>
          <p:cNvSpPr txBox="1"/>
          <p:nvPr/>
        </p:nvSpPr>
        <p:spPr>
          <a:xfrm>
            <a:off x="299943" y="6120245"/>
            <a:ext cx="10170461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Calibri" panose="020F0502020204030204" pitchFamily="34" charset="0"/>
                <a:cs typeface="Calibri" panose="020F0502020204030204" pitchFamily="34" charset="0"/>
              </a:rPr>
              <a:t>If we can manufacture it (well) and analyze it (accurately), it will perform as expected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285887-535E-315A-B731-756D8018D858}"/>
              </a:ext>
            </a:extLst>
          </p:cNvPr>
          <p:cNvSpPr txBox="1"/>
          <p:nvPr/>
        </p:nvSpPr>
        <p:spPr>
          <a:xfrm>
            <a:off x="299943" y="2936985"/>
            <a:ext cx="111092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In almost every program in which I've been involved,</a:t>
            </a:r>
          </a:p>
          <a:p>
            <a:pPr marL="236538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it is manufacturing that comes up and bites us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ＭＳ Ｐゴシック" pitchFamily="30" charset="-128"/>
                <a:cs typeface="Calibri" panose="020F0502020204030204" pitchFamily="34" charset="0"/>
              </a:rPr>
              <a:t>The manufacturing challenges (MRL) are often under-estimated due to a focus on demonstrating performance (TRL)</a:t>
            </a:r>
          </a:p>
          <a:p>
            <a:pPr marL="231775" indent="-231775">
              <a:buFont typeface="Arial" panose="020B0604020202020204" pitchFamily="34" charset="0"/>
              <a:buChar char="•"/>
            </a:pPr>
            <a:endParaRPr lang="en-US" sz="2400" b="1" dirty="0">
              <a:latin typeface="Calibri" panose="020F0502020204030204" pitchFamily="34" charset="0"/>
              <a:ea typeface="ＭＳ Ｐゴシック" pitchFamily="30" charset="-128"/>
              <a:cs typeface="Calibri" panose="020F0502020204030204" pitchFamily="34" charset="0"/>
            </a:endParaRPr>
          </a:p>
          <a:p>
            <a:pPr marL="231775" indent="-231775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Adopting the suggested 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AMSH Gates for Transitioning CMCs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(next chart) will significantly improve cost and schedule for transition to flight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F0E28E-7CD4-5C96-205E-C2D25838430B}"/>
              </a:ext>
            </a:extLst>
          </p:cNvPr>
          <p:cNvGrpSpPr/>
          <p:nvPr/>
        </p:nvGrpSpPr>
        <p:grpSpPr>
          <a:xfrm>
            <a:off x="8516698" y="1005521"/>
            <a:ext cx="3545171" cy="2703179"/>
            <a:chOff x="7389802" y="860447"/>
            <a:chExt cx="4386729" cy="3344863"/>
          </a:xfrm>
        </p:grpSpPr>
        <p:pic>
          <p:nvPicPr>
            <p:cNvPr id="3" name="Picture 2" descr="A picture containing text&#10;&#10;AI-generated content may be incorrect.">
              <a:extLst>
                <a:ext uri="{FF2B5EF4-FFF2-40B4-BE49-F238E27FC236}">
                  <a16:creationId xmlns:a16="http://schemas.microsoft.com/office/drawing/2014/main" id="{0ADECA7B-5E64-A2D1-E4AB-BB4E1DBC1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500" t="16366" r="4388" b="16406"/>
            <a:stretch>
              <a:fillRect/>
            </a:stretch>
          </p:blipFill>
          <p:spPr>
            <a:xfrm>
              <a:off x="7396627" y="860447"/>
              <a:ext cx="4377454" cy="3338542"/>
            </a:xfrm>
            <a:prstGeom prst="rect">
              <a:avLst/>
            </a:prstGeom>
          </p:spPr>
        </p:pic>
        <p:sp>
          <p:nvSpPr>
            <p:cNvPr id="11" name="Freeform: Shape 5">
              <a:extLst>
                <a:ext uri="{FF2B5EF4-FFF2-40B4-BE49-F238E27FC236}">
                  <a16:creationId xmlns:a16="http://schemas.microsoft.com/office/drawing/2014/main" id="{7A070245-6C2D-EA9D-3330-1B5A222D43F0}"/>
                </a:ext>
              </a:extLst>
            </p:cNvPr>
            <p:cNvSpPr/>
            <p:nvPr/>
          </p:nvSpPr>
          <p:spPr>
            <a:xfrm>
              <a:off x="7389802" y="862342"/>
              <a:ext cx="4386729" cy="3342968"/>
            </a:xfrm>
            <a:custGeom>
              <a:avLst/>
              <a:gdLst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629821 w 9165702"/>
                <a:gd name="connsiteY44" fmla="*/ 4998027 h 6930737"/>
                <a:gd name="connsiteX45" fmla="*/ 2557084 w 9165702"/>
                <a:gd name="connsiteY45" fmla="*/ 2119746 h 6930737"/>
                <a:gd name="connsiteX46" fmla="*/ 582812 w 9165702"/>
                <a:gd name="connsiteY46" fmla="*/ 2202873 h 6930737"/>
                <a:gd name="connsiteX47" fmla="*/ 624375 w 9165702"/>
                <a:gd name="connsiteY47" fmla="*/ 468630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629821 w 9165702"/>
                <a:gd name="connsiteY44" fmla="*/ 4998027 h 6930737"/>
                <a:gd name="connsiteX45" fmla="*/ 2557084 w 9165702"/>
                <a:gd name="connsiteY45" fmla="*/ 2119746 h 6930737"/>
                <a:gd name="connsiteX46" fmla="*/ 582812 w 9165702"/>
                <a:gd name="connsiteY46" fmla="*/ 220287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557084 w 9165702"/>
                <a:gd name="connsiteY45" fmla="*/ 2119746 h 6930737"/>
                <a:gd name="connsiteX46" fmla="*/ 582812 w 9165702"/>
                <a:gd name="connsiteY46" fmla="*/ 220287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419924 w 9165702"/>
                <a:gd name="connsiteY45" fmla="*/ 2254366 h 6930737"/>
                <a:gd name="connsiteX46" fmla="*/ 582812 w 9165702"/>
                <a:gd name="connsiteY46" fmla="*/ 220287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419924 w 9165702"/>
                <a:gd name="connsiteY45" fmla="*/ 2254366 h 6930737"/>
                <a:gd name="connsiteX46" fmla="*/ 582812 w 9165702"/>
                <a:gd name="connsiteY46" fmla="*/ 220287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419924 w 9165702"/>
                <a:gd name="connsiteY45" fmla="*/ 2254366 h 6930737"/>
                <a:gd name="connsiteX46" fmla="*/ 686952 w 9165702"/>
                <a:gd name="connsiteY46" fmla="*/ 236543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412304 w 9165702"/>
                <a:gd name="connsiteY45" fmla="*/ 2289926 h 6930737"/>
                <a:gd name="connsiteX46" fmla="*/ 686952 w 9165702"/>
                <a:gd name="connsiteY46" fmla="*/ 236543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40921 w 9165702"/>
                <a:gd name="connsiteY44" fmla="*/ 4990407 h 6930737"/>
                <a:gd name="connsiteX45" fmla="*/ 2412304 w 9165702"/>
                <a:gd name="connsiteY45" fmla="*/ 2289926 h 6930737"/>
                <a:gd name="connsiteX46" fmla="*/ 686952 w 9165702"/>
                <a:gd name="connsiteY46" fmla="*/ 236543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92166 w 9165702"/>
                <a:gd name="connsiteY4" fmla="*/ 512271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25681 w 9165702"/>
                <a:gd name="connsiteY44" fmla="*/ 4987867 h 6930737"/>
                <a:gd name="connsiteX45" fmla="*/ 2412304 w 9165702"/>
                <a:gd name="connsiteY45" fmla="*/ 2289926 h 6930737"/>
                <a:gd name="connsiteX46" fmla="*/ 686952 w 9165702"/>
                <a:gd name="connsiteY46" fmla="*/ 236543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8698112 w 9165702"/>
                <a:gd name="connsiteY5" fmla="*/ 5756564 h 6930737"/>
                <a:gd name="connsiteX6" fmla="*/ 8698112 w 9165702"/>
                <a:gd name="connsiteY6" fmla="*/ 5579918 h 6930737"/>
                <a:gd name="connsiteX7" fmla="*/ 8614984 w 9165702"/>
                <a:gd name="connsiteY7" fmla="*/ 5372100 h 6930737"/>
                <a:gd name="connsiteX8" fmla="*/ 8646157 w 9165702"/>
                <a:gd name="connsiteY8" fmla="*/ 5309755 h 6930737"/>
                <a:gd name="connsiteX9" fmla="*/ 8646157 w 9165702"/>
                <a:gd name="connsiteY9" fmla="*/ 5237018 h 6930737"/>
                <a:gd name="connsiteX10" fmla="*/ 7773321 w 9165702"/>
                <a:gd name="connsiteY10" fmla="*/ 2150918 h 6930737"/>
                <a:gd name="connsiteX11" fmla="*/ 7721366 w 9165702"/>
                <a:gd name="connsiteY11" fmla="*/ 1984664 h 6930737"/>
                <a:gd name="connsiteX12" fmla="*/ 7586284 w 9165702"/>
                <a:gd name="connsiteY12" fmla="*/ 1963882 h 6930737"/>
                <a:gd name="connsiteX13" fmla="*/ 7471984 w 9165702"/>
                <a:gd name="connsiteY13" fmla="*/ 2098964 h 6930737"/>
                <a:gd name="connsiteX14" fmla="*/ 7129084 w 9165702"/>
                <a:gd name="connsiteY14" fmla="*/ 2026227 h 6930737"/>
                <a:gd name="connsiteX15" fmla="*/ 7118693 w 9165702"/>
                <a:gd name="connsiteY15" fmla="*/ 2015837 h 6930737"/>
                <a:gd name="connsiteX16" fmla="*/ 7118693 w 9165702"/>
                <a:gd name="connsiteY16" fmla="*/ 1880755 h 6930737"/>
                <a:gd name="connsiteX17" fmla="*/ 7004393 w 9165702"/>
                <a:gd name="connsiteY17" fmla="*/ 1880755 h 6930737"/>
                <a:gd name="connsiteX18" fmla="*/ 6890093 w 9165702"/>
                <a:gd name="connsiteY18" fmla="*/ 1995055 h 6930737"/>
                <a:gd name="connsiteX19" fmla="*/ 6609539 w 9165702"/>
                <a:gd name="connsiteY19" fmla="*/ 1943100 h 6930737"/>
                <a:gd name="connsiteX20" fmla="*/ 6630321 w 9165702"/>
                <a:gd name="connsiteY20" fmla="*/ 1828800 h 6930737"/>
                <a:gd name="connsiteX21" fmla="*/ 6526412 w 9165702"/>
                <a:gd name="connsiteY21" fmla="*/ 1797627 h 6930737"/>
                <a:gd name="connsiteX22" fmla="*/ 6412112 w 9165702"/>
                <a:gd name="connsiteY22" fmla="*/ 1901537 h 6930737"/>
                <a:gd name="connsiteX23" fmla="*/ 5778266 w 9165702"/>
                <a:gd name="connsiteY23" fmla="*/ 1797627 h 6930737"/>
                <a:gd name="connsiteX24" fmla="*/ 5809439 w 9165702"/>
                <a:gd name="connsiteY24" fmla="*/ 1558637 h 6930737"/>
                <a:gd name="connsiteX25" fmla="*/ 5767875 w 9165702"/>
                <a:gd name="connsiteY25" fmla="*/ 1485900 h 6930737"/>
                <a:gd name="connsiteX26" fmla="*/ 5726312 w 9165702"/>
                <a:gd name="connsiteY26" fmla="*/ 1454727 h 6930737"/>
                <a:gd name="connsiteX27" fmla="*/ 5279502 w 9165702"/>
                <a:gd name="connsiteY27" fmla="*/ 1381991 h 6930737"/>
                <a:gd name="connsiteX28" fmla="*/ 5217157 w 9165702"/>
                <a:gd name="connsiteY28" fmla="*/ 1392382 h 6930737"/>
                <a:gd name="connsiteX29" fmla="*/ 5154812 w 9165702"/>
                <a:gd name="connsiteY29" fmla="*/ 1413164 h 6930737"/>
                <a:gd name="connsiteX30" fmla="*/ 5102857 w 9165702"/>
                <a:gd name="connsiteY30" fmla="*/ 1506682 h 6930737"/>
                <a:gd name="connsiteX31" fmla="*/ 5092466 w 9165702"/>
                <a:gd name="connsiteY31" fmla="*/ 1600200 h 6930737"/>
                <a:gd name="connsiteX32" fmla="*/ 5050902 w 9165702"/>
                <a:gd name="connsiteY32" fmla="*/ 1652155 h 6930737"/>
                <a:gd name="connsiteX33" fmla="*/ 4895039 w 9165702"/>
                <a:gd name="connsiteY33" fmla="*/ 1631373 h 6930737"/>
                <a:gd name="connsiteX34" fmla="*/ 4863866 w 9165702"/>
                <a:gd name="connsiteY34" fmla="*/ 1558637 h 6930737"/>
                <a:gd name="connsiteX35" fmla="*/ 4811912 w 9165702"/>
                <a:gd name="connsiteY35" fmla="*/ 1485900 h 6930737"/>
                <a:gd name="connsiteX36" fmla="*/ 4739175 w 9165702"/>
                <a:gd name="connsiteY36" fmla="*/ 1496291 h 6930737"/>
                <a:gd name="connsiteX37" fmla="*/ 4635266 w 9165702"/>
                <a:gd name="connsiteY37" fmla="*/ 1569027 h 6930737"/>
                <a:gd name="connsiteX38" fmla="*/ 4406666 w 9165702"/>
                <a:gd name="connsiteY38" fmla="*/ 1537855 h 6930737"/>
                <a:gd name="connsiteX39" fmla="*/ 4323539 w 9165702"/>
                <a:gd name="connsiteY39" fmla="*/ 1517073 h 6930737"/>
                <a:gd name="connsiteX40" fmla="*/ 4281975 w 9165702"/>
                <a:gd name="connsiteY40" fmla="*/ 1465118 h 6930737"/>
                <a:gd name="connsiteX41" fmla="*/ 4240412 w 9165702"/>
                <a:gd name="connsiteY41" fmla="*/ 1381991 h 6930737"/>
                <a:gd name="connsiteX42" fmla="*/ 4136502 w 9165702"/>
                <a:gd name="connsiteY42" fmla="*/ 1381991 h 6930737"/>
                <a:gd name="connsiteX43" fmla="*/ 2744121 w 9165702"/>
                <a:gd name="connsiteY43" fmla="*/ 5029200 h 6930737"/>
                <a:gd name="connsiteX44" fmla="*/ 2525681 w 9165702"/>
                <a:gd name="connsiteY44" fmla="*/ 4987867 h 6930737"/>
                <a:gd name="connsiteX45" fmla="*/ 2412304 w 9165702"/>
                <a:gd name="connsiteY45" fmla="*/ 2289926 h 6930737"/>
                <a:gd name="connsiteX46" fmla="*/ 686952 w 9165702"/>
                <a:gd name="connsiteY46" fmla="*/ 2365433 h 6930737"/>
                <a:gd name="connsiteX47" fmla="*/ 710735 w 9165702"/>
                <a:gd name="connsiteY47" fmla="*/ 4785360 h 6930737"/>
                <a:gd name="connsiteX48" fmla="*/ 1642684 w 9165702"/>
                <a:gd name="connsiteY48" fmla="*/ 6930737 h 6930737"/>
                <a:gd name="connsiteX49" fmla="*/ 11312 w 9165702"/>
                <a:gd name="connsiteY49" fmla="*/ 6878782 h 6930737"/>
                <a:gd name="connsiteX50" fmla="*/ 921 w 9165702"/>
                <a:gd name="connsiteY50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847337 w 9165702"/>
                <a:gd name="connsiteY5" fmla="*/ 5044902 h 6930737"/>
                <a:gd name="connsiteX6" fmla="*/ 8698112 w 9165702"/>
                <a:gd name="connsiteY6" fmla="*/ 5756564 h 6930737"/>
                <a:gd name="connsiteX7" fmla="*/ 8698112 w 9165702"/>
                <a:gd name="connsiteY7" fmla="*/ 5579918 h 6930737"/>
                <a:gd name="connsiteX8" fmla="*/ 8614984 w 9165702"/>
                <a:gd name="connsiteY8" fmla="*/ 5372100 h 6930737"/>
                <a:gd name="connsiteX9" fmla="*/ 8646157 w 9165702"/>
                <a:gd name="connsiteY9" fmla="*/ 5309755 h 6930737"/>
                <a:gd name="connsiteX10" fmla="*/ 8646157 w 9165702"/>
                <a:gd name="connsiteY10" fmla="*/ 5237018 h 6930737"/>
                <a:gd name="connsiteX11" fmla="*/ 7773321 w 9165702"/>
                <a:gd name="connsiteY11" fmla="*/ 2150918 h 6930737"/>
                <a:gd name="connsiteX12" fmla="*/ 7721366 w 9165702"/>
                <a:gd name="connsiteY12" fmla="*/ 1984664 h 6930737"/>
                <a:gd name="connsiteX13" fmla="*/ 7586284 w 9165702"/>
                <a:gd name="connsiteY13" fmla="*/ 1963882 h 6930737"/>
                <a:gd name="connsiteX14" fmla="*/ 7471984 w 9165702"/>
                <a:gd name="connsiteY14" fmla="*/ 2098964 h 6930737"/>
                <a:gd name="connsiteX15" fmla="*/ 7129084 w 9165702"/>
                <a:gd name="connsiteY15" fmla="*/ 2026227 h 6930737"/>
                <a:gd name="connsiteX16" fmla="*/ 7118693 w 9165702"/>
                <a:gd name="connsiteY16" fmla="*/ 2015837 h 6930737"/>
                <a:gd name="connsiteX17" fmla="*/ 7118693 w 9165702"/>
                <a:gd name="connsiteY17" fmla="*/ 1880755 h 6930737"/>
                <a:gd name="connsiteX18" fmla="*/ 7004393 w 9165702"/>
                <a:gd name="connsiteY18" fmla="*/ 1880755 h 6930737"/>
                <a:gd name="connsiteX19" fmla="*/ 6890093 w 9165702"/>
                <a:gd name="connsiteY19" fmla="*/ 1995055 h 6930737"/>
                <a:gd name="connsiteX20" fmla="*/ 6609539 w 9165702"/>
                <a:gd name="connsiteY20" fmla="*/ 1943100 h 6930737"/>
                <a:gd name="connsiteX21" fmla="*/ 6630321 w 9165702"/>
                <a:gd name="connsiteY21" fmla="*/ 1828800 h 6930737"/>
                <a:gd name="connsiteX22" fmla="*/ 6526412 w 9165702"/>
                <a:gd name="connsiteY22" fmla="*/ 1797627 h 6930737"/>
                <a:gd name="connsiteX23" fmla="*/ 6412112 w 9165702"/>
                <a:gd name="connsiteY23" fmla="*/ 1901537 h 6930737"/>
                <a:gd name="connsiteX24" fmla="*/ 5778266 w 9165702"/>
                <a:gd name="connsiteY24" fmla="*/ 1797627 h 6930737"/>
                <a:gd name="connsiteX25" fmla="*/ 5809439 w 9165702"/>
                <a:gd name="connsiteY25" fmla="*/ 1558637 h 6930737"/>
                <a:gd name="connsiteX26" fmla="*/ 5767875 w 9165702"/>
                <a:gd name="connsiteY26" fmla="*/ 1485900 h 6930737"/>
                <a:gd name="connsiteX27" fmla="*/ 5726312 w 9165702"/>
                <a:gd name="connsiteY27" fmla="*/ 1454727 h 6930737"/>
                <a:gd name="connsiteX28" fmla="*/ 5279502 w 9165702"/>
                <a:gd name="connsiteY28" fmla="*/ 1381991 h 6930737"/>
                <a:gd name="connsiteX29" fmla="*/ 5217157 w 9165702"/>
                <a:gd name="connsiteY29" fmla="*/ 1392382 h 6930737"/>
                <a:gd name="connsiteX30" fmla="*/ 5154812 w 9165702"/>
                <a:gd name="connsiteY30" fmla="*/ 1413164 h 6930737"/>
                <a:gd name="connsiteX31" fmla="*/ 5102857 w 9165702"/>
                <a:gd name="connsiteY31" fmla="*/ 1506682 h 6930737"/>
                <a:gd name="connsiteX32" fmla="*/ 5092466 w 9165702"/>
                <a:gd name="connsiteY32" fmla="*/ 1600200 h 6930737"/>
                <a:gd name="connsiteX33" fmla="*/ 5050902 w 9165702"/>
                <a:gd name="connsiteY33" fmla="*/ 1652155 h 6930737"/>
                <a:gd name="connsiteX34" fmla="*/ 4895039 w 9165702"/>
                <a:gd name="connsiteY34" fmla="*/ 1631373 h 6930737"/>
                <a:gd name="connsiteX35" fmla="*/ 4863866 w 9165702"/>
                <a:gd name="connsiteY35" fmla="*/ 1558637 h 6930737"/>
                <a:gd name="connsiteX36" fmla="*/ 4811912 w 9165702"/>
                <a:gd name="connsiteY36" fmla="*/ 1485900 h 6930737"/>
                <a:gd name="connsiteX37" fmla="*/ 4739175 w 9165702"/>
                <a:gd name="connsiteY37" fmla="*/ 1496291 h 6930737"/>
                <a:gd name="connsiteX38" fmla="*/ 4635266 w 9165702"/>
                <a:gd name="connsiteY38" fmla="*/ 1569027 h 6930737"/>
                <a:gd name="connsiteX39" fmla="*/ 4406666 w 9165702"/>
                <a:gd name="connsiteY39" fmla="*/ 1537855 h 6930737"/>
                <a:gd name="connsiteX40" fmla="*/ 4323539 w 9165702"/>
                <a:gd name="connsiteY40" fmla="*/ 1517073 h 6930737"/>
                <a:gd name="connsiteX41" fmla="*/ 4281975 w 9165702"/>
                <a:gd name="connsiteY41" fmla="*/ 1465118 h 6930737"/>
                <a:gd name="connsiteX42" fmla="*/ 4240412 w 9165702"/>
                <a:gd name="connsiteY42" fmla="*/ 1381991 h 6930737"/>
                <a:gd name="connsiteX43" fmla="*/ 4136502 w 9165702"/>
                <a:gd name="connsiteY43" fmla="*/ 1381991 h 6930737"/>
                <a:gd name="connsiteX44" fmla="*/ 2744121 w 9165702"/>
                <a:gd name="connsiteY44" fmla="*/ 5029200 h 6930737"/>
                <a:gd name="connsiteX45" fmla="*/ 2525681 w 9165702"/>
                <a:gd name="connsiteY45" fmla="*/ 4987867 h 6930737"/>
                <a:gd name="connsiteX46" fmla="*/ 2412304 w 9165702"/>
                <a:gd name="connsiteY46" fmla="*/ 2289926 h 6930737"/>
                <a:gd name="connsiteX47" fmla="*/ 686952 w 9165702"/>
                <a:gd name="connsiteY47" fmla="*/ 2365433 h 6930737"/>
                <a:gd name="connsiteX48" fmla="*/ 710735 w 9165702"/>
                <a:gd name="connsiteY48" fmla="*/ 4785360 h 6930737"/>
                <a:gd name="connsiteX49" fmla="*/ 1642684 w 9165702"/>
                <a:gd name="connsiteY49" fmla="*/ 6930737 h 6930737"/>
                <a:gd name="connsiteX50" fmla="*/ 11312 w 9165702"/>
                <a:gd name="connsiteY50" fmla="*/ 6878782 h 6930737"/>
                <a:gd name="connsiteX51" fmla="*/ 921 w 9165702"/>
                <a:gd name="connsiteY51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847337 w 9165702"/>
                <a:gd name="connsiteY5" fmla="*/ 5044902 h 6930737"/>
                <a:gd name="connsiteX6" fmla="*/ 2976877 w 9165702"/>
                <a:gd name="connsiteY6" fmla="*/ 5060142 h 6930737"/>
                <a:gd name="connsiteX7" fmla="*/ 8698112 w 9165702"/>
                <a:gd name="connsiteY7" fmla="*/ 5756564 h 6930737"/>
                <a:gd name="connsiteX8" fmla="*/ 869811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847337 w 9165702"/>
                <a:gd name="connsiteY5" fmla="*/ 5044902 h 6930737"/>
                <a:gd name="connsiteX6" fmla="*/ 2811777 w 9165702"/>
                <a:gd name="connsiteY6" fmla="*/ 4930602 h 6930737"/>
                <a:gd name="connsiteX7" fmla="*/ 8698112 w 9165702"/>
                <a:gd name="connsiteY7" fmla="*/ 5756564 h 6930737"/>
                <a:gd name="connsiteX8" fmla="*/ 869811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811777 w 9165702"/>
                <a:gd name="connsiteY6" fmla="*/ 4930602 h 6930737"/>
                <a:gd name="connsiteX7" fmla="*/ 8698112 w 9165702"/>
                <a:gd name="connsiteY7" fmla="*/ 5756564 h 6930737"/>
                <a:gd name="connsiteX8" fmla="*/ 869811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698112 w 9165702"/>
                <a:gd name="connsiteY7" fmla="*/ 5756564 h 6930737"/>
                <a:gd name="connsiteX8" fmla="*/ 869811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69811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46157 w 9165702"/>
                <a:gd name="connsiteY11" fmla="*/ 523701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73321 w 9165702"/>
                <a:gd name="connsiteY12" fmla="*/ 215091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721366 w 9165702"/>
                <a:gd name="connsiteY13" fmla="*/ 198466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86284 w 9165702"/>
                <a:gd name="connsiteY14" fmla="*/ 19638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118693 w 9165702"/>
                <a:gd name="connsiteY18" fmla="*/ 18807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118693 w 9165702"/>
                <a:gd name="connsiteY17" fmla="*/ 2015837 h 6930737"/>
                <a:gd name="connsiteX18" fmla="*/ 7093293 w 9165702"/>
                <a:gd name="connsiteY18" fmla="*/ 19061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7004393 w 9165702"/>
                <a:gd name="connsiteY19" fmla="*/ 188075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890093 w 9165702"/>
                <a:gd name="connsiteY20" fmla="*/ 199505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630321 w 9165702"/>
                <a:gd name="connsiteY22" fmla="*/ 182880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12112 w 9165702"/>
                <a:gd name="connsiteY24" fmla="*/ 190153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526412 w 9165702"/>
                <a:gd name="connsiteY23" fmla="*/ 179762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831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65452 w 9165702"/>
                <a:gd name="connsiteY23" fmla="*/ 177730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809439 w 9165702"/>
                <a:gd name="connsiteY26" fmla="*/ 155863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67875 w 9165702"/>
                <a:gd name="connsiteY27" fmla="*/ 148590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26312 w 9165702"/>
                <a:gd name="connsiteY28" fmla="*/ 145472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79502 w 9165702"/>
                <a:gd name="connsiteY29" fmla="*/ 13819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7157 w 9165702"/>
                <a:gd name="connsiteY30" fmla="*/ 1392382 h 6930737"/>
                <a:gd name="connsiteX31" fmla="*/ 5154812 w 9165702"/>
                <a:gd name="connsiteY31" fmla="*/ 141316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7157 w 9165702"/>
                <a:gd name="connsiteY30" fmla="*/ 1392382 h 6930737"/>
                <a:gd name="connsiteX31" fmla="*/ 5170052 w 9165702"/>
                <a:gd name="connsiteY31" fmla="*/ 1430944 h 6930737"/>
                <a:gd name="connsiteX32" fmla="*/ 5102857 w 9165702"/>
                <a:gd name="connsiteY32" fmla="*/ 150668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7157 w 9165702"/>
                <a:gd name="connsiteY30" fmla="*/ 139238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895039 w 9165702"/>
                <a:gd name="connsiteY35" fmla="*/ 163137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48590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3094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36502 w 9165702"/>
                <a:gd name="connsiteY44" fmla="*/ 138199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2744121 w 9165702"/>
                <a:gd name="connsiteY45" fmla="*/ 5029200 h 6930737"/>
                <a:gd name="connsiteX46" fmla="*/ 2525681 w 9165702"/>
                <a:gd name="connsiteY46" fmla="*/ 4987867 h 6930737"/>
                <a:gd name="connsiteX47" fmla="*/ 2412304 w 9165702"/>
                <a:gd name="connsiteY47" fmla="*/ 2289926 h 6930737"/>
                <a:gd name="connsiteX48" fmla="*/ 686952 w 9165702"/>
                <a:gd name="connsiteY48" fmla="*/ 2365433 h 6930737"/>
                <a:gd name="connsiteX49" fmla="*/ 710735 w 9165702"/>
                <a:gd name="connsiteY49" fmla="*/ 4785360 h 6930737"/>
                <a:gd name="connsiteX50" fmla="*/ 1642684 w 9165702"/>
                <a:gd name="connsiteY50" fmla="*/ 6930737 h 6930737"/>
                <a:gd name="connsiteX51" fmla="*/ 11312 w 9165702"/>
                <a:gd name="connsiteY51" fmla="*/ 6878782 h 6930737"/>
                <a:gd name="connsiteX52" fmla="*/ 921 w 9165702"/>
                <a:gd name="connsiteY52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76697 w 9165702"/>
                <a:gd name="connsiteY45" fmla="*/ 15905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39175 w 9165702"/>
                <a:gd name="connsiteY38" fmla="*/ 149629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35266 w 9165702"/>
                <a:gd name="connsiteY39" fmla="*/ 156902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0902 w 9165702"/>
                <a:gd name="connsiteY34" fmla="*/ 165215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744121 w 9165702"/>
                <a:gd name="connsiteY46" fmla="*/ 50292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0481 w 9165702"/>
                <a:gd name="connsiteY46" fmla="*/ 463550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525681 w 9165702"/>
                <a:gd name="connsiteY47" fmla="*/ 4987867 h 6930737"/>
                <a:gd name="connsiteX48" fmla="*/ 2412304 w 9165702"/>
                <a:gd name="connsiteY48" fmla="*/ 2289926 h 6930737"/>
                <a:gd name="connsiteX49" fmla="*/ 686952 w 9165702"/>
                <a:gd name="connsiteY49" fmla="*/ 2365433 h 6930737"/>
                <a:gd name="connsiteX50" fmla="*/ 710735 w 9165702"/>
                <a:gd name="connsiteY50" fmla="*/ 4785360 h 6930737"/>
                <a:gd name="connsiteX51" fmla="*/ 1642684 w 9165702"/>
                <a:gd name="connsiteY51" fmla="*/ 6930737 h 6930737"/>
                <a:gd name="connsiteX52" fmla="*/ 11312 w 9165702"/>
                <a:gd name="connsiteY52" fmla="*/ 6878782 h 6930737"/>
                <a:gd name="connsiteX53" fmla="*/ 921 w 9165702"/>
                <a:gd name="connsiteY53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760977 w 9165702"/>
                <a:gd name="connsiteY47" fmla="*/ 4719782 h 6930737"/>
                <a:gd name="connsiteX48" fmla="*/ 2525681 w 9165702"/>
                <a:gd name="connsiteY48" fmla="*/ 498786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791457 w 9165702"/>
                <a:gd name="connsiteY6" fmla="*/ 492806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5277 w 9165702"/>
                <a:gd name="connsiteY47" fmla="*/ 4902662 h 6930737"/>
                <a:gd name="connsiteX48" fmla="*/ 2525681 w 9165702"/>
                <a:gd name="connsiteY48" fmla="*/ 498786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58437 w 9165702"/>
                <a:gd name="connsiteY5" fmla="*/ 503982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5277 w 9165702"/>
                <a:gd name="connsiteY47" fmla="*/ 4902662 h 6930737"/>
                <a:gd name="connsiteX48" fmla="*/ 2525681 w 9165702"/>
                <a:gd name="connsiteY48" fmla="*/ 498786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00017 w 9165702"/>
                <a:gd name="connsiteY5" fmla="*/ 495854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5277 w 9165702"/>
                <a:gd name="connsiteY47" fmla="*/ 4902662 h 6930737"/>
                <a:gd name="connsiteX48" fmla="*/ 2525681 w 9165702"/>
                <a:gd name="connsiteY48" fmla="*/ 498786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700017 w 9165702"/>
                <a:gd name="connsiteY5" fmla="*/ 495854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5277 w 9165702"/>
                <a:gd name="connsiteY47" fmla="*/ 4902662 h 6930737"/>
                <a:gd name="connsiteX48" fmla="*/ 2500281 w 9165702"/>
                <a:gd name="connsiteY48" fmla="*/ 469322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479037 w 9165702"/>
                <a:gd name="connsiteY5" fmla="*/ 469438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5277 w 9165702"/>
                <a:gd name="connsiteY47" fmla="*/ 4902662 h 6930737"/>
                <a:gd name="connsiteX48" fmla="*/ 2500281 w 9165702"/>
                <a:gd name="connsiteY48" fmla="*/ 469322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2664226 w 9165702"/>
                <a:gd name="connsiteY4" fmla="*/ 5026198 h 6930737"/>
                <a:gd name="connsiteX5" fmla="*/ 2479037 w 9165702"/>
                <a:gd name="connsiteY5" fmla="*/ 469438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7817 w 9165702"/>
                <a:gd name="connsiteY47" fmla="*/ 4925522 h 6930737"/>
                <a:gd name="connsiteX48" fmla="*/ 2500281 w 9165702"/>
                <a:gd name="connsiteY48" fmla="*/ 469322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2993502 w 9165702"/>
                <a:gd name="connsiteY3" fmla="*/ 6909955 h 6930737"/>
                <a:gd name="connsiteX4" fmla="*/ 743986 w 9165702"/>
                <a:gd name="connsiteY4" fmla="*/ 4807758 h 6930737"/>
                <a:gd name="connsiteX5" fmla="*/ 2479037 w 9165702"/>
                <a:gd name="connsiteY5" fmla="*/ 469438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7817 w 9165702"/>
                <a:gd name="connsiteY47" fmla="*/ 4925522 h 6930737"/>
                <a:gd name="connsiteX48" fmla="*/ 2500281 w 9165702"/>
                <a:gd name="connsiteY48" fmla="*/ 469322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30737"/>
                <a:gd name="connsiteX1" fmla="*/ 9134530 w 9165702"/>
                <a:gd name="connsiteY1" fmla="*/ 31173 h 6930737"/>
                <a:gd name="connsiteX2" fmla="*/ 9165702 w 9165702"/>
                <a:gd name="connsiteY2" fmla="*/ 6878782 h 6930737"/>
                <a:gd name="connsiteX3" fmla="*/ 1632062 w 9165702"/>
                <a:gd name="connsiteY3" fmla="*/ 6889635 h 6930737"/>
                <a:gd name="connsiteX4" fmla="*/ 743986 w 9165702"/>
                <a:gd name="connsiteY4" fmla="*/ 4807758 h 6930737"/>
                <a:gd name="connsiteX5" fmla="*/ 2479037 w 9165702"/>
                <a:gd name="connsiteY5" fmla="*/ 4694382 h 6930737"/>
                <a:gd name="connsiteX6" fmla="*/ 2875277 w 9165702"/>
                <a:gd name="connsiteY6" fmla="*/ 4935682 h 6930737"/>
                <a:gd name="connsiteX7" fmla="*/ 8416172 w 9165702"/>
                <a:gd name="connsiteY7" fmla="*/ 5599084 h 6930737"/>
                <a:gd name="connsiteX8" fmla="*/ 8502532 w 9165702"/>
                <a:gd name="connsiteY8" fmla="*/ 5579918 h 6930737"/>
                <a:gd name="connsiteX9" fmla="*/ 8614984 w 9165702"/>
                <a:gd name="connsiteY9" fmla="*/ 5372100 h 6930737"/>
                <a:gd name="connsiteX10" fmla="*/ 8646157 w 9165702"/>
                <a:gd name="connsiteY10" fmla="*/ 5309755 h 6930737"/>
                <a:gd name="connsiteX11" fmla="*/ 8638537 w 9165702"/>
                <a:gd name="connsiteY11" fmla="*/ 5239558 h 6930737"/>
                <a:gd name="connsiteX12" fmla="*/ 7750461 w 9165702"/>
                <a:gd name="connsiteY12" fmla="*/ 2183938 h 6930737"/>
                <a:gd name="connsiteX13" fmla="*/ 7670566 w 9165702"/>
                <a:gd name="connsiteY13" fmla="*/ 2002444 h 6930737"/>
                <a:gd name="connsiteX14" fmla="*/ 7573584 w 9165702"/>
                <a:gd name="connsiteY14" fmla="*/ 1989282 h 6930737"/>
                <a:gd name="connsiteX15" fmla="*/ 7471984 w 9165702"/>
                <a:gd name="connsiteY15" fmla="*/ 2098964 h 6930737"/>
                <a:gd name="connsiteX16" fmla="*/ 7129084 w 9165702"/>
                <a:gd name="connsiteY16" fmla="*/ 2026227 h 6930737"/>
                <a:gd name="connsiteX17" fmla="*/ 7098373 w 9165702"/>
                <a:gd name="connsiteY17" fmla="*/ 2003137 h 6930737"/>
                <a:gd name="connsiteX18" fmla="*/ 7093293 w 9165702"/>
                <a:gd name="connsiteY18" fmla="*/ 1906155 h 6930737"/>
                <a:gd name="connsiteX19" fmla="*/ 6984073 w 9165702"/>
                <a:gd name="connsiteY19" fmla="*/ 1878215 h 6930737"/>
                <a:gd name="connsiteX20" fmla="*/ 6915493 w 9165702"/>
                <a:gd name="connsiteY20" fmla="*/ 2002675 h 6930737"/>
                <a:gd name="connsiteX21" fmla="*/ 6609539 w 9165702"/>
                <a:gd name="connsiteY21" fmla="*/ 1943100 h 6930737"/>
                <a:gd name="connsiteX22" fmla="*/ 6597301 w 9165702"/>
                <a:gd name="connsiteY22" fmla="*/ 1846580 h 6930737"/>
                <a:gd name="connsiteX23" fmla="*/ 6483232 w 9165702"/>
                <a:gd name="connsiteY23" fmla="*/ 1800167 h 6930737"/>
                <a:gd name="connsiteX24" fmla="*/ 6409572 w 9165702"/>
                <a:gd name="connsiteY24" fmla="*/ 1909157 h 6930737"/>
                <a:gd name="connsiteX25" fmla="*/ 5778266 w 9165702"/>
                <a:gd name="connsiteY25" fmla="*/ 1797627 h 6930737"/>
                <a:gd name="connsiteX26" fmla="*/ 5773879 w 9165702"/>
                <a:gd name="connsiteY26" fmla="*/ 1561177 h 6930737"/>
                <a:gd name="connsiteX27" fmla="*/ 5750095 w 9165702"/>
                <a:gd name="connsiteY27" fmla="*/ 1501140 h 6930737"/>
                <a:gd name="connsiteX28" fmla="*/ 5700912 w 9165702"/>
                <a:gd name="connsiteY28" fmla="*/ 1472507 h 6930737"/>
                <a:gd name="connsiteX29" fmla="*/ 5261722 w 9165702"/>
                <a:gd name="connsiteY29" fmla="*/ 1394691 h 6930737"/>
                <a:gd name="connsiteX30" fmla="*/ 5212077 w 9165702"/>
                <a:gd name="connsiteY30" fmla="*/ 1410162 h 6930737"/>
                <a:gd name="connsiteX31" fmla="*/ 5170052 w 9165702"/>
                <a:gd name="connsiteY31" fmla="*/ 1441104 h 6930737"/>
                <a:gd name="connsiteX32" fmla="*/ 5125717 w 9165702"/>
                <a:gd name="connsiteY32" fmla="*/ 1516842 h 6930737"/>
                <a:gd name="connsiteX33" fmla="*/ 5092466 w 9165702"/>
                <a:gd name="connsiteY33" fmla="*/ 1600200 h 6930737"/>
                <a:gd name="connsiteX34" fmla="*/ 5058522 w 9165702"/>
                <a:gd name="connsiteY34" fmla="*/ 1657235 h 6930737"/>
                <a:gd name="connsiteX35" fmla="*/ 4902659 w 9165702"/>
                <a:gd name="connsiteY35" fmla="*/ 1641533 h 6930737"/>
                <a:gd name="connsiteX36" fmla="*/ 4863866 w 9165702"/>
                <a:gd name="connsiteY36" fmla="*/ 1558637 h 6930737"/>
                <a:gd name="connsiteX37" fmla="*/ 4811912 w 9165702"/>
                <a:gd name="connsiteY37" fmla="*/ 1503680 h 6930737"/>
                <a:gd name="connsiteX38" fmla="*/ 4718855 w 9165702"/>
                <a:gd name="connsiteY38" fmla="*/ 1491211 h 6930737"/>
                <a:gd name="connsiteX39" fmla="*/ 4622566 w 9165702"/>
                <a:gd name="connsiteY39" fmla="*/ 1579187 h 6930737"/>
                <a:gd name="connsiteX40" fmla="*/ 4406666 w 9165702"/>
                <a:gd name="connsiteY40" fmla="*/ 1537855 h 6930737"/>
                <a:gd name="connsiteX41" fmla="*/ 4323539 w 9165702"/>
                <a:gd name="connsiteY41" fmla="*/ 1517073 h 6930737"/>
                <a:gd name="connsiteX42" fmla="*/ 4281975 w 9165702"/>
                <a:gd name="connsiteY42" fmla="*/ 1465118 h 6930737"/>
                <a:gd name="connsiteX43" fmla="*/ 4240412 w 9165702"/>
                <a:gd name="connsiteY43" fmla="*/ 1381991 h 6930737"/>
                <a:gd name="connsiteX44" fmla="*/ 4154282 w 9165702"/>
                <a:gd name="connsiteY44" fmla="*/ 1389611 h 6930737"/>
                <a:gd name="connsiteX45" fmla="*/ 4046217 w 9165702"/>
                <a:gd name="connsiteY45" fmla="*/ 1628602 h 6930737"/>
                <a:gd name="connsiteX46" fmla="*/ 2835561 w 9165702"/>
                <a:gd name="connsiteY46" fmla="*/ 4643120 h 6930737"/>
                <a:gd name="connsiteX47" fmla="*/ 2877817 w 9165702"/>
                <a:gd name="connsiteY47" fmla="*/ 4925522 h 6930737"/>
                <a:gd name="connsiteX48" fmla="*/ 2500281 w 9165702"/>
                <a:gd name="connsiteY48" fmla="*/ 4693227 h 6930737"/>
                <a:gd name="connsiteX49" fmla="*/ 2412304 w 9165702"/>
                <a:gd name="connsiteY49" fmla="*/ 2289926 h 6930737"/>
                <a:gd name="connsiteX50" fmla="*/ 686952 w 9165702"/>
                <a:gd name="connsiteY50" fmla="*/ 2365433 h 6930737"/>
                <a:gd name="connsiteX51" fmla="*/ 710735 w 9165702"/>
                <a:gd name="connsiteY51" fmla="*/ 4785360 h 6930737"/>
                <a:gd name="connsiteX52" fmla="*/ 1642684 w 9165702"/>
                <a:gd name="connsiteY52" fmla="*/ 6930737 h 6930737"/>
                <a:gd name="connsiteX53" fmla="*/ 11312 w 9165702"/>
                <a:gd name="connsiteY53" fmla="*/ 6878782 h 6930737"/>
                <a:gd name="connsiteX54" fmla="*/ 921 w 9165702"/>
                <a:gd name="connsiteY54" fmla="*/ 0 h 69307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43986 w 9165702"/>
                <a:gd name="connsiteY4" fmla="*/ 4807758 h 6905337"/>
                <a:gd name="connsiteX5" fmla="*/ 2479037 w 9165702"/>
                <a:gd name="connsiteY5" fmla="*/ 469438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25522 h 6905337"/>
                <a:gd name="connsiteX48" fmla="*/ 2500281 w 9165702"/>
                <a:gd name="connsiteY48" fmla="*/ 469322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43986 w 9165702"/>
                <a:gd name="connsiteY4" fmla="*/ 4807758 h 6905337"/>
                <a:gd name="connsiteX5" fmla="*/ 2479037 w 9165702"/>
                <a:gd name="connsiteY5" fmla="*/ 469438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25522 h 6905337"/>
                <a:gd name="connsiteX48" fmla="*/ 2507901 w 9165702"/>
                <a:gd name="connsiteY48" fmla="*/ 468560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43986 w 9165702"/>
                <a:gd name="connsiteY4" fmla="*/ 4807758 h 6905337"/>
                <a:gd name="connsiteX5" fmla="*/ 2479037 w 9165702"/>
                <a:gd name="connsiteY5" fmla="*/ 469438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25522 h 6905337"/>
                <a:gd name="connsiteX48" fmla="*/ 2500281 w 9165702"/>
                <a:gd name="connsiteY48" fmla="*/ 469068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43986 w 9165702"/>
                <a:gd name="connsiteY4" fmla="*/ 4807758 h 6905337"/>
                <a:gd name="connsiteX5" fmla="*/ 2496817 w 9165702"/>
                <a:gd name="connsiteY5" fmla="*/ 468930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25522 h 6905337"/>
                <a:gd name="connsiteX48" fmla="*/ 2500281 w 9165702"/>
                <a:gd name="connsiteY48" fmla="*/ 469068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43986 w 9165702"/>
                <a:gd name="connsiteY4" fmla="*/ 4807758 h 6905337"/>
                <a:gd name="connsiteX5" fmla="*/ 2496817 w 9165702"/>
                <a:gd name="connsiteY5" fmla="*/ 468930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30602 h 6905337"/>
                <a:gd name="connsiteX48" fmla="*/ 2500281 w 9165702"/>
                <a:gd name="connsiteY48" fmla="*/ 469068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905337"/>
                <a:gd name="connsiteX1" fmla="*/ 9134530 w 9165702"/>
                <a:gd name="connsiteY1" fmla="*/ 31173 h 6905337"/>
                <a:gd name="connsiteX2" fmla="*/ 9165702 w 9165702"/>
                <a:gd name="connsiteY2" fmla="*/ 6878782 h 6905337"/>
                <a:gd name="connsiteX3" fmla="*/ 1632062 w 9165702"/>
                <a:gd name="connsiteY3" fmla="*/ 6889635 h 6905337"/>
                <a:gd name="connsiteX4" fmla="*/ 728746 w 9165702"/>
                <a:gd name="connsiteY4" fmla="*/ 4805218 h 6905337"/>
                <a:gd name="connsiteX5" fmla="*/ 2496817 w 9165702"/>
                <a:gd name="connsiteY5" fmla="*/ 4689302 h 6905337"/>
                <a:gd name="connsiteX6" fmla="*/ 2875277 w 9165702"/>
                <a:gd name="connsiteY6" fmla="*/ 4935682 h 6905337"/>
                <a:gd name="connsiteX7" fmla="*/ 8416172 w 9165702"/>
                <a:gd name="connsiteY7" fmla="*/ 5599084 h 6905337"/>
                <a:gd name="connsiteX8" fmla="*/ 8502532 w 9165702"/>
                <a:gd name="connsiteY8" fmla="*/ 5579918 h 6905337"/>
                <a:gd name="connsiteX9" fmla="*/ 8614984 w 9165702"/>
                <a:gd name="connsiteY9" fmla="*/ 5372100 h 6905337"/>
                <a:gd name="connsiteX10" fmla="*/ 8646157 w 9165702"/>
                <a:gd name="connsiteY10" fmla="*/ 5309755 h 6905337"/>
                <a:gd name="connsiteX11" fmla="*/ 8638537 w 9165702"/>
                <a:gd name="connsiteY11" fmla="*/ 5239558 h 6905337"/>
                <a:gd name="connsiteX12" fmla="*/ 7750461 w 9165702"/>
                <a:gd name="connsiteY12" fmla="*/ 2183938 h 6905337"/>
                <a:gd name="connsiteX13" fmla="*/ 7670566 w 9165702"/>
                <a:gd name="connsiteY13" fmla="*/ 2002444 h 6905337"/>
                <a:gd name="connsiteX14" fmla="*/ 7573584 w 9165702"/>
                <a:gd name="connsiteY14" fmla="*/ 1989282 h 6905337"/>
                <a:gd name="connsiteX15" fmla="*/ 7471984 w 9165702"/>
                <a:gd name="connsiteY15" fmla="*/ 2098964 h 6905337"/>
                <a:gd name="connsiteX16" fmla="*/ 7129084 w 9165702"/>
                <a:gd name="connsiteY16" fmla="*/ 2026227 h 6905337"/>
                <a:gd name="connsiteX17" fmla="*/ 7098373 w 9165702"/>
                <a:gd name="connsiteY17" fmla="*/ 2003137 h 6905337"/>
                <a:gd name="connsiteX18" fmla="*/ 7093293 w 9165702"/>
                <a:gd name="connsiteY18" fmla="*/ 1906155 h 6905337"/>
                <a:gd name="connsiteX19" fmla="*/ 6984073 w 9165702"/>
                <a:gd name="connsiteY19" fmla="*/ 1878215 h 6905337"/>
                <a:gd name="connsiteX20" fmla="*/ 6915493 w 9165702"/>
                <a:gd name="connsiteY20" fmla="*/ 2002675 h 6905337"/>
                <a:gd name="connsiteX21" fmla="*/ 6609539 w 9165702"/>
                <a:gd name="connsiteY21" fmla="*/ 1943100 h 6905337"/>
                <a:gd name="connsiteX22" fmla="*/ 6597301 w 9165702"/>
                <a:gd name="connsiteY22" fmla="*/ 1846580 h 6905337"/>
                <a:gd name="connsiteX23" fmla="*/ 6483232 w 9165702"/>
                <a:gd name="connsiteY23" fmla="*/ 1800167 h 6905337"/>
                <a:gd name="connsiteX24" fmla="*/ 6409572 w 9165702"/>
                <a:gd name="connsiteY24" fmla="*/ 1909157 h 6905337"/>
                <a:gd name="connsiteX25" fmla="*/ 5778266 w 9165702"/>
                <a:gd name="connsiteY25" fmla="*/ 1797627 h 6905337"/>
                <a:gd name="connsiteX26" fmla="*/ 5773879 w 9165702"/>
                <a:gd name="connsiteY26" fmla="*/ 1561177 h 6905337"/>
                <a:gd name="connsiteX27" fmla="*/ 5750095 w 9165702"/>
                <a:gd name="connsiteY27" fmla="*/ 1501140 h 6905337"/>
                <a:gd name="connsiteX28" fmla="*/ 5700912 w 9165702"/>
                <a:gd name="connsiteY28" fmla="*/ 1472507 h 6905337"/>
                <a:gd name="connsiteX29" fmla="*/ 5261722 w 9165702"/>
                <a:gd name="connsiteY29" fmla="*/ 1394691 h 6905337"/>
                <a:gd name="connsiteX30" fmla="*/ 5212077 w 9165702"/>
                <a:gd name="connsiteY30" fmla="*/ 1410162 h 6905337"/>
                <a:gd name="connsiteX31" fmla="*/ 5170052 w 9165702"/>
                <a:gd name="connsiteY31" fmla="*/ 1441104 h 6905337"/>
                <a:gd name="connsiteX32" fmla="*/ 5125717 w 9165702"/>
                <a:gd name="connsiteY32" fmla="*/ 1516842 h 6905337"/>
                <a:gd name="connsiteX33" fmla="*/ 5092466 w 9165702"/>
                <a:gd name="connsiteY33" fmla="*/ 1600200 h 6905337"/>
                <a:gd name="connsiteX34" fmla="*/ 5058522 w 9165702"/>
                <a:gd name="connsiteY34" fmla="*/ 1657235 h 6905337"/>
                <a:gd name="connsiteX35" fmla="*/ 4902659 w 9165702"/>
                <a:gd name="connsiteY35" fmla="*/ 1641533 h 6905337"/>
                <a:gd name="connsiteX36" fmla="*/ 4863866 w 9165702"/>
                <a:gd name="connsiteY36" fmla="*/ 1558637 h 6905337"/>
                <a:gd name="connsiteX37" fmla="*/ 4811912 w 9165702"/>
                <a:gd name="connsiteY37" fmla="*/ 1503680 h 6905337"/>
                <a:gd name="connsiteX38" fmla="*/ 4718855 w 9165702"/>
                <a:gd name="connsiteY38" fmla="*/ 1491211 h 6905337"/>
                <a:gd name="connsiteX39" fmla="*/ 4622566 w 9165702"/>
                <a:gd name="connsiteY39" fmla="*/ 1579187 h 6905337"/>
                <a:gd name="connsiteX40" fmla="*/ 4406666 w 9165702"/>
                <a:gd name="connsiteY40" fmla="*/ 1537855 h 6905337"/>
                <a:gd name="connsiteX41" fmla="*/ 4323539 w 9165702"/>
                <a:gd name="connsiteY41" fmla="*/ 1517073 h 6905337"/>
                <a:gd name="connsiteX42" fmla="*/ 4281975 w 9165702"/>
                <a:gd name="connsiteY42" fmla="*/ 1465118 h 6905337"/>
                <a:gd name="connsiteX43" fmla="*/ 4240412 w 9165702"/>
                <a:gd name="connsiteY43" fmla="*/ 1381991 h 6905337"/>
                <a:gd name="connsiteX44" fmla="*/ 4154282 w 9165702"/>
                <a:gd name="connsiteY44" fmla="*/ 1389611 h 6905337"/>
                <a:gd name="connsiteX45" fmla="*/ 4046217 w 9165702"/>
                <a:gd name="connsiteY45" fmla="*/ 1628602 h 6905337"/>
                <a:gd name="connsiteX46" fmla="*/ 2835561 w 9165702"/>
                <a:gd name="connsiteY46" fmla="*/ 4643120 h 6905337"/>
                <a:gd name="connsiteX47" fmla="*/ 2877817 w 9165702"/>
                <a:gd name="connsiteY47" fmla="*/ 4930602 h 6905337"/>
                <a:gd name="connsiteX48" fmla="*/ 2500281 w 9165702"/>
                <a:gd name="connsiteY48" fmla="*/ 4690687 h 6905337"/>
                <a:gd name="connsiteX49" fmla="*/ 2412304 w 9165702"/>
                <a:gd name="connsiteY49" fmla="*/ 2289926 h 6905337"/>
                <a:gd name="connsiteX50" fmla="*/ 686952 w 9165702"/>
                <a:gd name="connsiteY50" fmla="*/ 2365433 h 6905337"/>
                <a:gd name="connsiteX51" fmla="*/ 710735 w 9165702"/>
                <a:gd name="connsiteY51" fmla="*/ 4785360 h 6905337"/>
                <a:gd name="connsiteX52" fmla="*/ 1612204 w 9165702"/>
                <a:gd name="connsiteY52" fmla="*/ 6905337 h 6905337"/>
                <a:gd name="connsiteX53" fmla="*/ 11312 w 9165702"/>
                <a:gd name="connsiteY53" fmla="*/ 6878782 h 6905337"/>
                <a:gd name="connsiteX54" fmla="*/ 921 w 9165702"/>
                <a:gd name="connsiteY54" fmla="*/ 0 h 6905337"/>
                <a:gd name="connsiteX0" fmla="*/ 921 w 9165702"/>
                <a:gd name="connsiteY0" fmla="*/ 0 h 6897717"/>
                <a:gd name="connsiteX1" fmla="*/ 9134530 w 9165702"/>
                <a:gd name="connsiteY1" fmla="*/ 31173 h 6897717"/>
                <a:gd name="connsiteX2" fmla="*/ 9165702 w 9165702"/>
                <a:gd name="connsiteY2" fmla="*/ 6878782 h 6897717"/>
                <a:gd name="connsiteX3" fmla="*/ 1632062 w 9165702"/>
                <a:gd name="connsiteY3" fmla="*/ 6889635 h 6897717"/>
                <a:gd name="connsiteX4" fmla="*/ 728746 w 9165702"/>
                <a:gd name="connsiteY4" fmla="*/ 4805218 h 6897717"/>
                <a:gd name="connsiteX5" fmla="*/ 2496817 w 9165702"/>
                <a:gd name="connsiteY5" fmla="*/ 4689302 h 6897717"/>
                <a:gd name="connsiteX6" fmla="*/ 2875277 w 9165702"/>
                <a:gd name="connsiteY6" fmla="*/ 4935682 h 6897717"/>
                <a:gd name="connsiteX7" fmla="*/ 8416172 w 9165702"/>
                <a:gd name="connsiteY7" fmla="*/ 5599084 h 6897717"/>
                <a:gd name="connsiteX8" fmla="*/ 8502532 w 9165702"/>
                <a:gd name="connsiteY8" fmla="*/ 5579918 h 6897717"/>
                <a:gd name="connsiteX9" fmla="*/ 8614984 w 9165702"/>
                <a:gd name="connsiteY9" fmla="*/ 5372100 h 6897717"/>
                <a:gd name="connsiteX10" fmla="*/ 8646157 w 9165702"/>
                <a:gd name="connsiteY10" fmla="*/ 5309755 h 6897717"/>
                <a:gd name="connsiteX11" fmla="*/ 8638537 w 9165702"/>
                <a:gd name="connsiteY11" fmla="*/ 5239558 h 6897717"/>
                <a:gd name="connsiteX12" fmla="*/ 7750461 w 9165702"/>
                <a:gd name="connsiteY12" fmla="*/ 2183938 h 6897717"/>
                <a:gd name="connsiteX13" fmla="*/ 7670566 w 9165702"/>
                <a:gd name="connsiteY13" fmla="*/ 2002444 h 6897717"/>
                <a:gd name="connsiteX14" fmla="*/ 7573584 w 9165702"/>
                <a:gd name="connsiteY14" fmla="*/ 1989282 h 6897717"/>
                <a:gd name="connsiteX15" fmla="*/ 7471984 w 9165702"/>
                <a:gd name="connsiteY15" fmla="*/ 2098964 h 6897717"/>
                <a:gd name="connsiteX16" fmla="*/ 7129084 w 9165702"/>
                <a:gd name="connsiteY16" fmla="*/ 2026227 h 6897717"/>
                <a:gd name="connsiteX17" fmla="*/ 7098373 w 9165702"/>
                <a:gd name="connsiteY17" fmla="*/ 2003137 h 6897717"/>
                <a:gd name="connsiteX18" fmla="*/ 7093293 w 9165702"/>
                <a:gd name="connsiteY18" fmla="*/ 1906155 h 6897717"/>
                <a:gd name="connsiteX19" fmla="*/ 6984073 w 9165702"/>
                <a:gd name="connsiteY19" fmla="*/ 1878215 h 6897717"/>
                <a:gd name="connsiteX20" fmla="*/ 6915493 w 9165702"/>
                <a:gd name="connsiteY20" fmla="*/ 2002675 h 6897717"/>
                <a:gd name="connsiteX21" fmla="*/ 6609539 w 9165702"/>
                <a:gd name="connsiteY21" fmla="*/ 1943100 h 6897717"/>
                <a:gd name="connsiteX22" fmla="*/ 6597301 w 9165702"/>
                <a:gd name="connsiteY22" fmla="*/ 1846580 h 6897717"/>
                <a:gd name="connsiteX23" fmla="*/ 6483232 w 9165702"/>
                <a:gd name="connsiteY23" fmla="*/ 1800167 h 6897717"/>
                <a:gd name="connsiteX24" fmla="*/ 6409572 w 9165702"/>
                <a:gd name="connsiteY24" fmla="*/ 1909157 h 6897717"/>
                <a:gd name="connsiteX25" fmla="*/ 5778266 w 9165702"/>
                <a:gd name="connsiteY25" fmla="*/ 1797627 h 6897717"/>
                <a:gd name="connsiteX26" fmla="*/ 5773879 w 9165702"/>
                <a:gd name="connsiteY26" fmla="*/ 1561177 h 6897717"/>
                <a:gd name="connsiteX27" fmla="*/ 5750095 w 9165702"/>
                <a:gd name="connsiteY27" fmla="*/ 1501140 h 6897717"/>
                <a:gd name="connsiteX28" fmla="*/ 5700912 w 9165702"/>
                <a:gd name="connsiteY28" fmla="*/ 1472507 h 6897717"/>
                <a:gd name="connsiteX29" fmla="*/ 5261722 w 9165702"/>
                <a:gd name="connsiteY29" fmla="*/ 1394691 h 6897717"/>
                <a:gd name="connsiteX30" fmla="*/ 5212077 w 9165702"/>
                <a:gd name="connsiteY30" fmla="*/ 1410162 h 6897717"/>
                <a:gd name="connsiteX31" fmla="*/ 5170052 w 9165702"/>
                <a:gd name="connsiteY31" fmla="*/ 1441104 h 6897717"/>
                <a:gd name="connsiteX32" fmla="*/ 5125717 w 9165702"/>
                <a:gd name="connsiteY32" fmla="*/ 1516842 h 6897717"/>
                <a:gd name="connsiteX33" fmla="*/ 5092466 w 9165702"/>
                <a:gd name="connsiteY33" fmla="*/ 1600200 h 6897717"/>
                <a:gd name="connsiteX34" fmla="*/ 5058522 w 9165702"/>
                <a:gd name="connsiteY34" fmla="*/ 1657235 h 6897717"/>
                <a:gd name="connsiteX35" fmla="*/ 4902659 w 9165702"/>
                <a:gd name="connsiteY35" fmla="*/ 1641533 h 6897717"/>
                <a:gd name="connsiteX36" fmla="*/ 4863866 w 9165702"/>
                <a:gd name="connsiteY36" fmla="*/ 1558637 h 6897717"/>
                <a:gd name="connsiteX37" fmla="*/ 4811912 w 9165702"/>
                <a:gd name="connsiteY37" fmla="*/ 1503680 h 6897717"/>
                <a:gd name="connsiteX38" fmla="*/ 4718855 w 9165702"/>
                <a:gd name="connsiteY38" fmla="*/ 1491211 h 6897717"/>
                <a:gd name="connsiteX39" fmla="*/ 4622566 w 9165702"/>
                <a:gd name="connsiteY39" fmla="*/ 1579187 h 6897717"/>
                <a:gd name="connsiteX40" fmla="*/ 4406666 w 9165702"/>
                <a:gd name="connsiteY40" fmla="*/ 1537855 h 6897717"/>
                <a:gd name="connsiteX41" fmla="*/ 4323539 w 9165702"/>
                <a:gd name="connsiteY41" fmla="*/ 1517073 h 6897717"/>
                <a:gd name="connsiteX42" fmla="*/ 4281975 w 9165702"/>
                <a:gd name="connsiteY42" fmla="*/ 1465118 h 6897717"/>
                <a:gd name="connsiteX43" fmla="*/ 4240412 w 9165702"/>
                <a:gd name="connsiteY43" fmla="*/ 1381991 h 6897717"/>
                <a:gd name="connsiteX44" fmla="*/ 4154282 w 9165702"/>
                <a:gd name="connsiteY44" fmla="*/ 1389611 h 6897717"/>
                <a:gd name="connsiteX45" fmla="*/ 4046217 w 9165702"/>
                <a:gd name="connsiteY45" fmla="*/ 1628602 h 6897717"/>
                <a:gd name="connsiteX46" fmla="*/ 2835561 w 9165702"/>
                <a:gd name="connsiteY46" fmla="*/ 4643120 h 6897717"/>
                <a:gd name="connsiteX47" fmla="*/ 2877817 w 9165702"/>
                <a:gd name="connsiteY47" fmla="*/ 4930602 h 6897717"/>
                <a:gd name="connsiteX48" fmla="*/ 2500281 w 9165702"/>
                <a:gd name="connsiteY48" fmla="*/ 4690687 h 6897717"/>
                <a:gd name="connsiteX49" fmla="*/ 2412304 w 9165702"/>
                <a:gd name="connsiteY49" fmla="*/ 2289926 h 6897717"/>
                <a:gd name="connsiteX50" fmla="*/ 686952 w 9165702"/>
                <a:gd name="connsiteY50" fmla="*/ 2365433 h 6897717"/>
                <a:gd name="connsiteX51" fmla="*/ 710735 w 9165702"/>
                <a:gd name="connsiteY51" fmla="*/ 4785360 h 6897717"/>
                <a:gd name="connsiteX52" fmla="*/ 1632524 w 9165702"/>
                <a:gd name="connsiteY52" fmla="*/ 6897717 h 6897717"/>
                <a:gd name="connsiteX53" fmla="*/ 11312 w 9165702"/>
                <a:gd name="connsiteY53" fmla="*/ 6878782 h 6897717"/>
                <a:gd name="connsiteX54" fmla="*/ 921 w 9165702"/>
                <a:gd name="connsiteY54" fmla="*/ 0 h 6897717"/>
                <a:gd name="connsiteX0" fmla="*/ 3858 w 9168639"/>
                <a:gd name="connsiteY0" fmla="*/ 0 h 6897717"/>
                <a:gd name="connsiteX1" fmla="*/ 9137467 w 9168639"/>
                <a:gd name="connsiteY1" fmla="*/ 31173 h 6897717"/>
                <a:gd name="connsiteX2" fmla="*/ 9168639 w 9168639"/>
                <a:gd name="connsiteY2" fmla="*/ 6878782 h 6897717"/>
                <a:gd name="connsiteX3" fmla="*/ 1634999 w 9168639"/>
                <a:gd name="connsiteY3" fmla="*/ 6889635 h 6897717"/>
                <a:gd name="connsiteX4" fmla="*/ 731683 w 9168639"/>
                <a:gd name="connsiteY4" fmla="*/ 4805218 h 6897717"/>
                <a:gd name="connsiteX5" fmla="*/ 2499754 w 9168639"/>
                <a:gd name="connsiteY5" fmla="*/ 4689302 h 6897717"/>
                <a:gd name="connsiteX6" fmla="*/ 2878214 w 9168639"/>
                <a:gd name="connsiteY6" fmla="*/ 4935682 h 6897717"/>
                <a:gd name="connsiteX7" fmla="*/ 8419109 w 9168639"/>
                <a:gd name="connsiteY7" fmla="*/ 5599084 h 6897717"/>
                <a:gd name="connsiteX8" fmla="*/ 8505469 w 9168639"/>
                <a:gd name="connsiteY8" fmla="*/ 5579918 h 6897717"/>
                <a:gd name="connsiteX9" fmla="*/ 8617921 w 9168639"/>
                <a:gd name="connsiteY9" fmla="*/ 5372100 h 6897717"/>
                <a:gd name="connsiteX10" fmla="*/ 8649094 w 9168639"/>
                <a:gd name="connsiteY10" fmla="*/ 5309755 h 6897717"/>
                <a:gd name="connsiteX11" fmla="*/ 8641474 w 9168639"/>
                <a:gd name="connsiteY11" fmla="*/ 5239558 h 6897717"/>
                <a:gd name="connsiteX12" fmla="*/ 7753398 w 9168639"/>
                <a:gd name="connsiteY12" fmla="*/ 2183938 h 6897717"/>
                <a:gd name="connsiteX13" fmla="*/ 7673503 w 9168639"/>
                <a:gd name="connsiteY13" fmla="*/ 2002444 h 6897717"/>
                <a:gd name="connsiteX14" fmla="*/ 7576521 w 9168639"/>
                <a:gd name="connsiteY14" fmla="*/ 1989282 h 6897717"/>
                <a:gd name="connsiteX15" fmla="*/ 7474921 w 9168639"/>
                <a:gd name="connsiteY15" fmla="*/ 2098964 h 6897717"/>
                <a:gd name="connsiteX16" fmla="*/ 7132021 w 9168639"/>
                <a:gd name="connsiteY16" fmla="*/ 2026227 h 6897717"/>
                <a:gd name="connsiteX17" fmla="*/ 7101310 w 9168639"/>
                <a:gd name="connsiteY17" fmla="*/ 2003137 h 6897717"/>
                <a:gd name="connsiteX18" fmla="*/ 7096230 w 9168639"/>
                <a:gd name="connsiteY18" fmla="*/ 1906155 h 6897717"/>
                <a:gd name="connsiteX19" fmla="*/ 6987010 w 9168639"/>
                <a:gd name="connsiteY19" fmla="*/ 1878215 h 6897717"/>
                <a:gd name="connsiteX20" fmla="*/ 6918430 w 9168639"/>
                <a:gd name="connsiteY20" fmla="*/ 2002675 h 6897717"/>
                <a:gd name="connsiteX21" fmla="*/ 6612476 w 9168639"/>
                <a:gd name="connsiteY21" fmla="*/ 1943100 h 6897717"/>
                <a:gd name="connsiteX22" fmla="*/ 6600238 w 9168639"/>
                <a:gd name="connsiteY22" fmla="*/ 1846580 h 6897717"/>
                <a:gd name="connsiteX23" fmla="*/ 6486169 w 9168639"/>
                <a:gd name="connsiteY23" fmla="*/ 1800167 h 6897717"/>
                <a:gd name="connsiteX24" fmla="*/ 6412509 w 9168639"/>
                <a:gd name="connsiteY24" fmla="*/ 1909157 h 6897717"/>
                <a:gd name="connsiteX25" fmla="*/ 5781203 w 9168639"/>
                <a:gd name="connsiteY25" fmla="*/ 1797627 h 6897717"/>
                <a:gd name="connsiteX26" fmla="*/ 5776816 w 9168639"/>
                <a:gd name="connsiteY26" fmla="*/ 1561177 h 6897717"/>
                <a:gd name="connsiteX27" fmla="*/ 5753032 w 9168639"/>
                <a:gd name="connsiteY27" fmla="*/ 1501140 h 6897717"/>
                <a:gd name="connsiteX28" fmla="*/ 5703849 w 9168639"/>
                <a:gd name="connsiteY28" fmla="*/ 1472507 h 6897717"/>
                <a:gd name="connsiteX29" fmla="*/ 5264659 w 9168639"/>
                <a:gd name="connsiteY29" fmla="*/ 1394691 h 6897717"/>
                <a:gd name="connsiteX30" fmla="*/ 5215014 w 9168639"/>
                <a:gd name="connsiteY30" fmla="*/ 1410162 h 6897717"/>
                <a:gd name="connsiteX31" fmla="*/ 5172989 w 9168639"/>
                <a:gd name="connsiteY31" fmla="*/ 1441104 h 6897717"/>
                <a:gd name="connsiteX32" fmla="*/ 5128654 w 9168639"/>
                <a:gd name="connsiteY32" fmla="*/ 1516842 h 6897717"/>
                <a:gd name="connsiteX33" fmla="*/ 5095403 w 9168639"/>
                <a:gd name="connsiteY33" fmla="*/ 1600200 h 6897717"/>
                <a:gd name="connsiteX34" fmla="*/ 5061459 w 9168639"/>
                <a:gd name="connsiteY34" fmla="*/ 1657235 h 6897717"/>
                <a:gd name="connsiteX35" fmla="*/ 4905596 w 9168639"/>
                <a:gd name="connsiteY35" fmla="*/ 1641533 h 6897717"/>
                <a:gd name="connsiteX36" fmla="*/ 4866803 w 9168639"/>
                <a:gd name="connsiteY36" fmla="*/ 1558637 h 6897717"/>
                <a:gd name="connsiteX37" fmla="*/ 4814849 w 9168639"/>
                <a:gd name="connsiteY37" fmla="*/ 1503680 h 6897717"/>
                <a:gd name="connsiteX38" fmla="*/ 4721792 w 9168639"/>
                <a:gd name="connsiteY38" fmla="*/ 1491211 h 6897717"/>
                <a:gd name="connsiteX39" fmla="*/ 4625503 w 9168639"/>
                <a:gd name="connsiteY39" fmla="*/ 1579187 h 6897717"/>
                <a:gd name="connsiteX40" fmla="*/ 4409603 w 9168639"/>
                <a:gd name="connsiteY40" fmla="*/ 1537855 h 6897717"/>
                <a:gd name="connsiteX41" fmla="*/ 4326476 w 9168639"/>
                <a:gd name="connsiteY41" fmla="*/ 1517073 h 6897717"/>
                <a:gd name="connsiteX42" fmla="*/ 4284912 w 9168639"/>
                <a:gd name="connsiteY42" fmla="*/ 1465118 h 6897717"/>
                <a:gd name="connsiteX43" fmla="*/ 4243349 w 9168639"/>
                <a:gd name="connsiteY43" fmla="*/ 1381991 h 6897717"/>
                <a:gd name="connsiteX44" fmla="*/ 4157219 w 9168639"/>
                <a:gd name="connsiteY44" fmla="*/ 1389611 h 6897717"/>
                <a:gd name="connsiteX45" fmla="*/ 4049154 w 9168639"/>
                <a:gd name="connsiteY45" fmla="*/ 1628602 h 6897717"/>
                <a:gd name="connsiteX46" fmla="*/ 2838498 w 9168639"/>
                <a:gd name="connsiteY46" fmla="*/ 4643120 h 6897717"/>
                <a:gd name="connsiteX47" fmla="*/ 2880754 w 9168639"/>
                <a:gd name="connsiteY47" fmla="*/ 4930602 h 6897717"/>
                <a:gd name="connsiteX48" fmla="*/ 2503218 w 9168639"/>
                <a:gd name="connsiteY48" fmla="*/ 4690687 h 6897717"/>
                <a:gd name="connsiteX49" fmla="*/ 2415241 w 9168639"/>
                <a:gd name="connsiteY49" fmla="*/ 2289926 h 6897717"/>
                <a:gd name="connsiteX50" fmla="*/ 689889 w 9168639"/>
                <a:gd name="connsiteY50" fmla="*/ 2365433 h 6897717"/>
                <a:gd name="connsiteX51" fmla="*/ 713672 w 9168639"/>
                <a:gd name="connsiteY51" fmla="*/ 4785360 h 6897717"/>
                <a:gd name="connsiteX52" fmla="*/ 1635461 w 9168639"/>
                <a:gd name="connsiteY52" fmla="*/ 6897717 h 6897717"/>
                <a:gd name="connsiteX53" fmla="*/ 4089 w 9168639"/>
                <a:gd name="connsiteY53" fmla="*/ 6883862 h 6897717"/>
                <a:gd name="connsiteX54" fmla="*/ 3858 w 9168639"/>
                <a:gd name="connsiteY54" fmla="*/ 0 h 6897717"/>
                <a:gd name="connsiteX0" fmla="*/ 3858 w 9168639"/>
                <a:gd name="connsiteY0" fmla="*/ 0 h 6897717"/>
                <a:gd name="connsiteX1" fmla="*/ 9137467 w 9168639"/>
                <a:gd name="connsiteY1" fmla="*/ 31173 h 6897717"/>
                <a:gd name="connsiteX2" fmla="*/ 9168639 w 9168639"/>
                <a:gd name="connsiteY2" fmla="*/ 6878782 h 6897717"/>
                <a:gd name="connsiteX3" fmla="*/ 1634999 w 9168639"/>
                <a:gd name="connsiteY3" fmla="*/ 6889635 h 6897717"/>
                <a:gd name="connsiteX4" fmla="*/ 731683 w 9168639"/>
                <a:gd name="connsiteY4" fmla="*/ 4805218 h 6897717"/>
                <a:gd name="connsiteX5" fmla="*/ 2499754 w 9168639"/>
                <a:gd name="connsiteY5" fmla="*/ 4689302 h 6897717"/>
                <a:gd name="connsiteX6" fmla="*/ 2878214 w 9168639"/>
                <a:gd name="connsiteY6" fmla="*/ 4935682 h 6897717"/>
                <a:gd name="connsiteX7" fmla="*/ 8419109 w 9168639"/>
                <a:gd name="connsiteY7" fmla="*/ 5599084 h 6897717"/>
                <a:gd name="connsiteX8" fmla="*/ 8505469 w 9168639"/>
                <a:gd name="connsiteY8" fmla="*/ 5579918 h 6897717"/>
                <a:gd name="connsiteX9" fmla="*/ 8617921 w 9168639"/>
                <a:gd name="connsiteY9" fmla="*/ 5372100 h 6897717"/>
                <a:gd name="connsiteX10" fmla="*/ 8649094 w 9168639"/>
                <a:gd name="connsiteY10" fmla="*/ 5309755 h 6897717"/>
                <a:gd name="connsiteX11" fmla="*/ 8641474 w 9168639"/>
                <a:gd name="connsiteY11" fmla="*/ 5239558 h 6897717"/>
                <a:gd name="connsiteX12" fmla="*/ 7753398 w 9168639"/>
                <a:gd name="connsiteY12" fmla="*/ 2183938 h 6897717"/>
                <a:gd name="connsiteX13" fmla="*/ 7673503 w 9168639"/>
                <a:gd name="connsiteY13" fmla="*/ 2002444 h 6897717"/>
                <a:gd name="connsiteX14" fmla="*/ 7576521 w 9168639"/>
                <a:gd name="connsiteY14" fmla="*/ 1989282 h 6897717"/>
                <a:gd name="connsiteX15" fmla="*/ 7474921 w 9168639"/>
                <a:gd name="connsiteY15" fmla="*/ 2098964 h 6897717"/>
                <a:gd name="connsiteX16" fmla="*/ 7132021 w 9168639"/>
                <a:gd name="connsiteY16" fmla="*/ 2026227 h 6897717"/>
                <a:gd name="connsiteX17" fmla="*/ 7101310 w 9168639"/>
                <a:gd name="connsiteY17" fmla="*/ 2003137 h 6897717"/>
                <a:gd name="connsiteX18" fmla="*/ 7096230 w 9168639"/>
                <a:gd name="connsiteY18" fmla="*/ 1906155 h 6897717"/>
                <a:gd name="connsiteX19" fmla="*/ 6987010 w 9168639"/>
                <a:gd name="connsiteY19" fmla="*/ 1878215 h 6897717"/>
                <a:gd name="connsiteX20" fmla="*/ 6918430 w 9168639"/>
                <a:gd name="connsiteY20" fmla="*/ 2002675 h 6897717"/>
                <a:gd name="connsiteX21" fmla="*/ 6612476 w 9168639"/>
                <a:gd name="connsiteY21" fmla="*/ 1943100 h 6897717"/>
                <a:gd name="connsiteX22" fmla="*/ 6600238 w 9168639"/>
                <a:gd name="connsiteY22" fmla="*/ 1846580 h 6897717"/>
                <a:gd name="connsiteX23" fmla="*/ 6486169 w 9168639"/>
                <a:gd name="connsiteY23" fmla="*/ 1800167 h 6897717"/>
                <a:gd name="connsiteX24" fmla="*/ 6412509 w 9168639"/>
                <a:gd name="connsiteY24" fmla="*/ 1909157 h 6897717"/>
                <a:gd name="connsiteX25" fmla="*/ 5781203 w 9168639"/>
                <a:gd name="connsiteY25" fmla="*/ 1797627 h 6897717"/>
                <a:gd name="connsiteX26" fmla="*/ 5776816 w 9168639"/>
                <a:gd name="connsiteY26" fmla="*/ 1561177 h 6897717"/>
                <a:gd name="connsiteX27" fmla="*/ 5753032 w 9168639"/>
                <a:gd name="connsiteY27" fmla="*/ 1501140 h 6897717"/>
                <a:gd name="connsiteX28" fmla="*/ 5703849 w 9168639"/>
                <a:gd name="connsiteY28" fmla="*/ 1472507 h 6897717"/>
                <a:gd name="connsiteX29" fmla="*/ 5264659 w 9168639"/>
                <a:gd name="connsiteY29" fmla="*/ 1394691 h 6897717"/>
                <a:gd name="connsiteX30" fmla="*/ 5215014 w 9168639"/>
                <a:gd name="connsiteY30" fmla="*/ 1410162 h 6897717"/>
                <a:gd name="connsiteX31" fmla="*/ 5172989 w 9168639"/>
                <a:gd name="connsiteY31" fmla="*/ 1441104 h 6897717"/>
                <a:gd name="connsiteX32" fmla="*/ 5128654 w 9168639"/>
                <a:gd name="connsiteY32" fmla="*/ 1516842 h 6897717"/>
                <a:gd name="connsiteX33" fmla="*/ 5095403 w 9168639"/>
                <a:gd name="connsiteY33" fmla="*/ 1600200 h 6897717"/>
                <a:gd name="connsiteX34" fmla="*/ 5061459 w 9168639"/>
                <a:gd name="connsiteY34" fmla="*/ 1657235 h 6897717"/>
                <a:gd name="connsiteX35" fmla="*/ 4905596 w 9168639"/>
                <a:gd name="connsiteY35" fmla="*/ 1641533 h 6897717"/>
                <a:gd name="connsiteX36" fmla="*/ 4866803 w 9168639"/>
                <a:gd name="connsiteY36" fmla="*/ 1558637 h 6897717"/>
                <a:gd name="connsiteX37" fmla="*/ 4814849 w 9168639"/>
                <a:gd name="connsiteY37" fmla="*/ 1503680 h 6897717"/>
                <a:gd name="connsiteX38" fmla="*/ 4721792 w 9168639"/>
                <a:gd name="connsiteY38" fmla="*/ 1491211 h 6897717"/>
                <a:gd name="connsiteX39" fmla="*/ 4625503 w 9168639"/>
                <a:gd name="connsiteY39" fmla="*/ 1579187 h 6897717"/>
                <a:gd name="connsiteX40" fmla="*/ 4409603 w 9168639"/>
                <a:gd name="connsiteY40" fmla="*/ 1537855 h 6897717"/>
                <a:gd name="connsiteX41" fmla="*/ 4326476 w 9168639"/>
                <a:gd name="connsiteY41" fmla="*/ 1517073 h 6897717"/>
                <a:gd name="connsiteX42" fmla="*/ 4284912 w 9168639"/>
                <a:gd name="connsiteY42" fmla="*/ 1465118 h 6897717"/>
                <a:gd name="connsiteX43" fmla="*/ 4243349 w 9168639"/>
                <a:gd name="connsiteY43" fmla="*/ 1381991 h 6897717"/>
                <a:gd name="connsiteX44" fmla="*/ 4157219 w 9168639"/>
                <a:gd name="connsiteY44" fmla="*/ 1389611 h 6897717"/>
                <a:gd name="connsiteX45" fmla="*/ 4049154 w 9168639"/>
                <a:gd name="connsiteY45" fmla="*/ 1628602 h 6897717"/>
                <a:gd name="connsiteX46" fmla="*/ 2838498 w 9168639"/>
                <a:gd name="connsiteY46" fmla="*/ 4643120 h 6897717"/>
                <a:gd name="connsiteX47" fmla="*/ 2880754 w 9168639"/>
                <a:gd name="connsiteY47" fmla="*/ 4930602 h 6897717"/>
                <a:gd name="connsiteX48" fmla="*/ 2503218 w 9168639"/>
                <a:gd name="connsiteY48" fmla="*/ 4690687 h 6897717"/>
                <a:gd name="connsiteX49" fmla="*/ 2415241 w 9168639"/>
                <a:gd name="connsiteY49" fmla="*/ 2289926 h 6897717"/>
                <a:gd name="connsiteX50" fmla="*/ 689889 w 9168639"/>
                <a:gd name="connsiteY50" fmla="*/ 2365433 h 6897717"/>
                <a:gd name="connsiteX51" fmla="*/ 721292 w 9168639"/>
                <a:gd name="connsiteY51" fmla="*/ 4787900 h 6897717"/>
                <a:gd name="connsiteX52" fmla="*/ 1635461 w 9168639"/>
                <a:gd name="connsiteY52" fmla="*/ 6897717 h 6897717"/>
                <a:gd name="connsiteX53" fmla="*/ 4089 w 9168639"/>
                <a:gd name="connsiteY53" fmla="*/ 6883862 h 6897717"/>
                <a:gd name="connsiteX54" fmla="*/ 3858 w 9168639"/>
                <a:gd name="connsiteY54" fmla="*/ 0 h 6897717"/>
                <a:gd name="connsiteX0" fmla="*/ 3858 w 9168639"/>
                <a:gd name="connsiteY0" fmla="*/ 0 h 6897717"/>
                <a:gd name="connsiteX1" fmla="*/ 9137467 w 9168639"/>
                <a:gd name="connsiteY1" fmla="*/ 31173 h 6897717"/>
                <a:gd name="connsiteX2" fmla="*/ 9168639 w 9168639"/>
                <a:gd name="connsiteY2" fmla="*/ 6878782 h 6897717"/>
                <a:gd name="connsiteX3" fmla="*/ 1634999 w 9168639"/>
                <a:gd name="connsiteY3" fmla="*/ 6889635 h 6897717"/>
                <a:gd name="connsiteX4" fmla="*/ 731683 w 9168639"/>
                <a:gd name="connsiteY4" fmla="*/ 4805218 h 6897717"/>
                <a:gd name="connsiteX5" fmla="*/ 2499754 w 9168639"/>
                <a:gd name="connsiteY5" fmla="*/ 4689302 h 6897717"/>
                <a:gd name="connsiteX6" fmla="*/ 2878214 w 9168639"/>
                <a:gd name="connsiteY6" fmla="*/ 4935682 h 6897717"/>
                <a:gd name="connsiteX7" fmla="*/ 8419109 w 9168639"/>
                <a:gd name="connsiteY7" fmla="*/ 5599084 h 6897717"/>
                <a:gd name="connsiteX8" fmla="*/ 8505469 w 9168639"/>
                <a:gd name="connsiteY8" fmla="*/ 5579918 h 6897717"/>
                <a:gd name="connsiteX9" fmla="*/ 8617921 w 9168639"/>
                <a:gd name="connsiteY9" fmla="*/ 5372100 h 6897717"/>
                <a:gd name="connsiteX10" fmla="*/ 8649094 w 9168639"/>
                <a:gd name="connsiteY10" fmla="*/ 5309755 h 6897717"/>
                <a:gd name="connsiteX11" fmla="*/ 8641474 w 9168639"/>
                <a:gd name="connsiteY11" fmla="*/ 5239558 h 6897717"/>
                <a:gd name="connsiteX12" fmla="*/ 7753398 w 9168639"/>
                <a:gd name="connsiteY12" fmla="*/ 2183938 h 6897717"/>
                <a:gd name="connsiteX13" fmla="*/ 7673503 w 9168639"/>
                <a:gd name="connsiteY13" fmla="*/ 2002444 h 6897717"/>
                <a:gd name="connsiteX14" fmla="*/ 7576521 w 9168639"/>
                <a:gd name="connsiteY14" fmla="*/ 1989282 h 6897717"/>
                <a:gd name="connsiteX15" fmla="*/ 7474921 w 9168639"/>
                <a:gd name="connsiteY15" fmla="*/ 2098964 h 6897717"/>
                <a:gd name="connsiteX16" fmla="*/ 7132021 w 9168639"/>
                <a:gd name="connsiteY16" fmla="*/ 2026227 h 6897717"/>
                <a:gd name="connsiteX17" fmla="*/ 7101310 w 9168639"/>
                <a:gd name="connsiteY17" fmla="*/ 2003137 h 6897717"/>
                <a:gd name="connsiteX18" fmla="*/ 7096230 w 9168639"/>
                <a:gd name="connsiteY18" fmla="*/ 1906155 h 6897717"/>
                <a:gd name="connsiteX19" fmla="*/ 6987010 w 9168639"/>
                <a:gd name="connsiteY19" fmla="*/ 1878215 h 6897717"/>
                <a:gd name="connsiteX20" fmla="*/ 6918430 w 9168639"/>
                <a:gd name="connsiteY20" fmla="*/ 2002675 h 6897717"/>
                <a:gd name="connsiteX21" fmla="*/ 6612476 w 9168639"/>
                <a:gd name="connsiteY21" fmla="*/ 1943100 h 6897717"/>
                <a:gd name="connsiteX22" fmla="*/ 6600238 w 9168639"/>
                <a:gd name="connsiteY22" fmla="*/ 1846580 h 6897717"/>
                <a:gd name="connsiteX23" fmla="*/ 6486169 w 9168639"/>
                <a:gd name="connsiteY23" fmla="*/ 1800167 h 6897717"/>
                <a:gd name="connsiteX24" fmla="*/ 6412509 w 9168639"/>
                <a:gd name="connsiteY24" fmla="*/ 1909157 h 6897717"/>
                <a:gd name="connsiteX25" fmla="*/ 5781203 w 9168639"/>
                <a:gd name="connsiteY25" fmla="*/ 1797627 h 6897717"/>
                <a:gd name="connsiteX26" fmla="*/ 5776816 w 9168639"/>
                <a:gd name="connsiteY26" fmla="*/ 1561177 h 6897717"/>
                <a:gd name="connsiteX27" fmla="*/ 5753032 w 9168639"/>
                <a:gd name="connsiteY27" fmla="*/ 1501140 h 6897717"/>
                <a:gd name="connsiteX28" fmla="*/ 5703849 w 9168639"/>
                <a:gd name="connsiteY28" fmla="*/ 1472507 h 6897717"/>
                <a:gd name="connsiteX29" fmla="*/ 5264659 w 9168639"/>
                <a:gd name="connsiteY29" fmla="*/ 1394691 h 6897717"/>
                <a:gd name="connsiteX30" fmla="*/ 5215014 w 9168639"/>
                <a:gd name="connsiteY30" fmla="*/ 1410162 h 6897717"/>
                <a:gd name="connsiteX31" fmla="*/ 5172989 w 9168639"/>
                <a:gd name="connsiteY31" fmla="*/ 1441104 h 6897717"/>
                <a:gd name="connsiteX32" fmla="*/ 5128654 w 9168639"/>
                <a:gd name="connsiteY32" fmla="*/ 1516842 h 6897717"/>
                <a:gd name="connsiteX33" fmla="*/ 5095403 w 9168639"/>
                <a:gd name="connsiteY33" fmla="*/ 1600200 h 6897717"/>
                <a:gd name="connsiteX34" fmla="*/ 5061459 w 9168639"/>
                <a:gd name="connsiteY34" fmla="*/ 1657235 h 6897717"/>
                <a:gd name="connsiteX35" fmla="*/ 4905596 w 9168639"/>
                <a:gd name="connsiteY35" fmla="*/ 1641533 h 6897717"/>
                <a:gd name="connsiteX36" fmla="*/ 4866803 w 9168639"/>
                <a:gd name="connsiteY36" fmla="*/ 1558637 h 6897717"/>
                <a:gd name="connsiteX37" fmla="*/ 4814849 w 9168639"/>
                <a:gd name="connsiteY37" fmla="*/ 1503680 h 6897717"/>
                <a:gd name="connsiteX38" fmla="*/ 4721792 w 9168639"/>
                <a:gd name="connsiteY38" fmla="*/ 1491211 h 6897717"/>
                <a:gd name="connsiteX39" fmla="*/ 4625503 w 9168639"/>
                <a:gd name="connsiteY39" fmla="*/ 1579187 h 6897717"/>
                <a:gd name="connsiteX40" fmla="*/ 4409603 w 9168639"/>
                <a:gd name="connsiteY40" fmla="*/ 1537855 h 6897717"/>
                <a:gd name="connsiteX41" fmla="*/ 4326476 w 9168639"/>
                <a:gd name="connsiteY41" fmla="*/ 1517073 h 6897717"/>
                <a:gd name="connsiteX42" fmla="*/ 4284912 w 9168639"/>
                <a:gd name="connsiteY42" fmla="*/ 1465118 h 6897717"/>
                <a:gd name="connsiteX43" fmla="*/ 4243349 w 9168639"/>
                <a:gd name="connsiteY43" fmla="*/ 1381991 h 6897717"/>
                <a:gd name="connsiteX44" fmla="*/ 4157219 w 9168639"/>
                <a:gd name="connsiteY44" fmla="*/ 1389611 h 6897717"/>
                <a:gd name="connsiteX45" fmla="*/ 4049154 w 9168639"/>
                <a:gd name="connsiteY45" fmla="*/ 1628602 h 6897717"/>
                <a:gd name="connsiteX46" fmla="*/ 2838498 w 9168639"/>
                <a:gd name="connsiteY46" fmla="*/ 4643120 h 6897717"/>
                <a:gd name="connsiteX47" fmla="*/ 2880754 w 9168639"/>
                <a:gd name="connsiteY47" fmla="*/ 4930602 h 6897717"/>
                <a:gd name="connsiteX48" fmla="*/ 2503218 w 9168639"/>
                <a:gd name="connsiteY48" fmla="*/ 4690687 h 6897717"/>
                <a:gd name="connsiteX49" fmla="*/ 2415241 w 9168639"/>
                <a:gd name="connsiteY49" fmla="*/ 2289926 h 6897717"/>
                <a:gd name="connsiteX50" fmla="*/ 689889 w 9168639"/>
                <a:gd name="connsiteY50" fmla="*/ 2365433 h 6897717"/>
                <a:gd name="connsiteX51" fmla="*/ 721292 w 9168639"/>
                <a:gd name="connsiteY51" fmla="*/ 4787900 h 6897717"/>
                <a:gd name="connsiteX52" fmla="*/ 1635461 w 9168639"/>
                <a:gd name="connsiteY52" fmla="*/ 6897717 h 6897717"/>
                <a:gd name="connsiteX53" fmla="*/ 4089 w 9168639"/>
                <a:gd name="connsiteY53" fmla="*/ 6883862 h 6897717"/>
                <a:gd name="connsiteX54" fmla="*/ 3858 w 9168639"/>
                <a:gd name="connsiteY54" fmla="*/ 0 h 6897717"/>
                <a:gd name="connsiteX0" fmla="*/ 3858 w 9168639"/>
                <a:gd name="connsiteY0" fmla="*/ 0 h 6897717"/>
                <a:gd name="connsiteX1" fmla="*/ 9137467 w 9168639"/>
                <a:gd name="connsiteY1" fmla="*/ 31173 h 6897717"/>
                <a:gd name="connsiteX2" fmla="*/ 9168639 w 9168639"/>
                <a:gd name="connsiteY2" fmla="*/ 6878782 h 6897717"/>
                <a:gd name="connsiteX3" fmla="*/ 1634999 w 9168639"/>
                <a:gd name="connsiteY3" fmla="*/ 6889635 h 6897717"/>
                <a:gd name="connsiteX4" fmla="*/ 731683 w 9168639"/>
                <a:gd name="connsiteY4" fmla="*/ 4805218 h 6897717"/>
                <a:gd name="connsiteX5" fmla="*/ 2499754 w 9168639"/>
                <a:gd name="connsiteY5" fmla="*/ 4689302 h 6897717"/>
                <a:gd name="connsiteX6" fmla="*/ 2878214 w 9168639"/>
                <a:gd name="connsiteY6" fmla="*/ 4935682 h 6897717"/>
                <a:gd name="connsiteX7" fmla="*/ 8419109 w 9168639"/>
                <a:gd name="connsiteY7" fmla="*/ 5599084 h 6897717"/>
                <a:gd name="connsiteX8" fmla="*/ 8505469 w 9168639"/>
                <a:gd name="connsiteY8" fmla="*/ 5579918 h 6897717"/>
                <a:gd name="connsiteX9" fmla="*/ 8617921 w 9168639"/>
                <a:gd name="connsiteY9" fmla="*/ 5372100 h 6897717"/>
                <a:gd name="connsiteX10" fmla="*/ 8649094 w 9168639"/>
                <a:gd name="connsiteY10" fmla="*/ 5309755 h 6897717"/>
                <a:gd name="connsiteX11" fmla="*/ 8641474 w 9168639"/>
                <a:gd name="connsiteY11" fmla="*/ 5239558 h 6897717"/>
                <a:gd name="connsiteX12" fmla="*/ 7753398 w 9168639"/>
                <a:gd name="connsiteY12" fmla="*/ 2183938 h 6897717"/>
                <a:gd name="connsiteX13" fmla="*/ 7673503 w 9168639"/>
                <a:gd name="connsiteY13" fmla="*/ 2002444 h 6897717"/>
                <a:gd name="connsiteX14" fmla="*/ 7576521 w 9168639"/>
                <a:gd name="connsiteY14" fmla="*/ 1989282 h 6897717"/>
                <a:gd name="connsiteX15" fmla="*/ 7474921 w 9168639"/>
                <a:gd name="connsiteY15" fmla="*/ 2098964 h 6897717"/>
                <a:gd name="connsiteX16" fmla="*/ 7132021 w 9168639"/>
                <a:gd name="connsiteY16" fmla="*/ 2026227 h 6897717"/>
                <a:gd name="connsiteX17" fmla="*/ 7101310 w 9168639"/>
                <a:gd name="connsiteY17" fmla="*/ 2003137 h 6897717"/>
                <a:gd name="connsiteX18" fmla="*/ 7096230 w 9168639"/>
                <a:gd name="connsiteY18" fmla="*/ 1906155 h 6897717"/>
                <a:gd name="connsiteX19" fmla="*/ 6987010 w 9168639"/>
                <a:gd name="connsiteY19" fmla="*/ 1878215 h 6897717"/>
                <a:gd name="connsiteX20" fmla="*/ 6918430 w 9168639"/>
                <a:gd name="connsiteY20" fmla="*/ 2002675 h 6897717"/>
                <a:gd name="connsiteX21" fmla="*/ 6612476 w 9168639"/>
                <a:gd name="connsiteY21" fmla="*/ 1943100 h 6897717"/>
                <a:gd name="connsiteX22" fmla="*/ 6600238 w 9168639"/>
                <a:gd name="connsiteY22" fmla="*/ 1846580 h 6897717"/>
                <a:gd name="connsiteX23" fmla="*/ 6486169 w 9168639"/>
                <a:gd name="connsiteY23" fmla="*/ 1800167 h 6897717"/>
                <a:gd name="connsiteX24" fmla="*/ 6412509 w 9168639"/>
                <a:gd name="connsiteY24" fmla="*/ 1909157 h 6897717"/>
                <a:gd name="connsiteX25" fmla="*/ 5781203 w 9168639"/>
                <a:gd name="connsiteY25" fmla="*/ 1797627 h 6897717"/>
                <a:gd name="connsiteX26" fmla="*/ 5776816 w 9168639"/>
                <a:gd name="connsiteY26" fmla="*/ 1561177 h 6897717"/>
                <a:gd name="connsiteX27" fmla="*/ 5753032 w 9168639"/>
                <a:gd name="connsiteY27" fmla="*/ 1501140 h 6897717"/>
                <a:gd name="connsiteX28" fmla="*/ 5703849 w 9168639"/>
                <a:gd name="connsiteY28" fmla="*/ 1472507 h 6897717"/>
                <a:gd name="connsiteX29" fmla="*/ 5264659 w 9168639"/>
                <a:gd name="connsiteY29" fmla="*/ 1394691 h 6897717"/>
                <a:gd name="connsiteX30" fmla="*/ 5215014 w 9168639"/>
                <a:gd name="connsiteY30" fmla="*/ 1410162 h 6897717"/>
                <a:gd name="connsiteX31" fmla="*/ 5172989 w 9168639"/>
                <a:gd name="connsiteY31" fmla="*/ 1441104 h 6897717"/>
                <a:gd name="connsiteX32" fmla="*/ 5128654 w 9168639"/>
                <a:gd name="connsiteY32" fmla="*/ 1516842 h 6897717"/>
                <a:gd name="connsiteX33" fmla="*/ 5095403 w 9168639"/>
                <a:gd name="connsiteY33" fmla="*/ 1600200 h 6897717"/>
                <a:gd name="connsiteX34" fmla="*/ 5061459 w 9168639"/>
                <a:gd name="connsiteY34" fmla="*/ 1657235 h 6897717"/>
                <a:gd name="connsiteX35" fmla="*/ 4905596 w 9168639"/>
                <a:gd name="connsiteY35" fmla="*/ 1641533 h 6897717"/>
                <a:gd name="connsiteX36" fmla="*/ 4866803 w 9168639"/>
                <a:gd name="connsiteY36" fmla="*/ 1558637 h 6897717"/>
                <a:gd name="connsiteX37" fmla="*/ 4814849 w 9168639"/>
                <a:gd name="connsiteY37" fmla="*/ 1503680 h 6897717"/>
                <a:gd name="connsiteX38" fmla="*/ 4721792 w 9168639"/>
                <a:gd name="connsiteY38" fmla="*/ 1491211 h 6897717"/>
                <a:gd name="connsiteX39" fmla="*/ 4625503 w 9168639"/>
                <a:gd name="connsiteY39" fmla="*/ 1579187 h 6897717"/>
                <a:gd name="connsiteX40" fmla="*/ 4409603 w 9168639"/>
                <a:gd name="connsiteY40" fmla="*/ 1537855 h 6897717"/>
                <a:gd name="connsiteX41" fmla="*/ 4326476 w 9168639"/>
                <a:gd name="connsiteY41" fmla="*/ 1517073 h 6897717"/>
                <a:gd name="connsiteX42" fmla="*/ 4284912 w 9168639"/>
                <a:gd name="connsiteY42" fmla="*/ 1465118 h 6897717"/>
                <a:gd name="connsiteX43" fmla="*/ 4243349 w 9168639"/>
                <a:gd name="connsiteY43" fmla="*/ 1381991 h 6897717"/>
                <a:gd name="connsiteX44" fmla="*/ 4157219 w 9168639"/>
                <a:gd name="connsiteY44" fmla="*/ 1389611 h 6897717"/>
                <a:gd name="connsiteX45" fmla="*/ 4049154 w 9168639"/>
                <a:gd name="connsiteY45" fmla="*/ 1628602 h 6897717"/>
                <a:gd name="connsiteX46" fmla="*/ 2838498 w 9168639"/>
                <a:gd name="connsiteY46" fmla="*/ 4643120 h 6897717"/>
                <a:gd name="connsiteX47" fmla="*/ 2885834 w 9168639"/>
                <a:gd name="connsiteY47" fmla="*/ 4938222 h 6897717"/>
                <a:gd name="connsiteX48" fmla="*/ 2503218 w 9168639"/>
                <a:gd name="connsiteY48" fmla="*/ 4690687 h 6897717"/>
                <a:gd name="connsiteX49" fmla="*/ 2415241 w 9168639"/>
                <a:gd name="connsiteY49" fmla="*/ 2289926 h 6897717"/>
                <a:gd name="connsiteX50" fmla="*/ 689889 w 9168639"/>
                <a:gd name="connsiteY50" fmla="*/ 2365433 h 6897717"/>
                <a:gd name="connsiteX51" fmla="*/ 721292 w 9168639"/>
                <a:gd name="connsiteY51" fmla="*/ 4787900 h 6897717"/>
                <a:gd name="connsiteX52" fmla="*/ 1635461 w 9168639"/>
                <a:gd name="connsiteY52" fmla="*/ 6897717 h 6897717"/>
                <a:gd name="connsiteX53" fmla="*/ 4089 w 9168639"/>
                <a:gd name="connsiteY53" fmla="*/ 6883862 h 6897717"/>
                <a:gd name="connsiteX54" fmla="*/ 3858 w 9168639"/>
                <a:gd name="connsiteY54" fmla="*/ 0 h 6897717"/>
                <a:gd name="connsiteX0" fmla="*/ 3858 w 9168639"/>
                <a:gd name="connsiteY0" fmla="*/ 0 h 6897717"/>
                <a:gd name="connsiteX1" fmla="*/ 8732353 w 9168639"/>
                <a:gd name="connsiteY1" fmla="*/ 1153918 h 6897717"/>
                <a:gd name="connsiteX2" fmla="*/ 9168639 w 9168639"/>
                <a:gd name="connsiteY2" fmla="*/ 6878782 h 6897717"/>
                <a:gd name="connsiteX3" fmla="*/ 1634999 w 9168639"/>
                <a:gd name="connsiteY3" fmla="*/ 6889635 h 6897717"/>
                <a:gd name="connsiteX4" fmla="*/ 731683 w 9168639"/>
                <a:gd name="connsiteY4" fmla="*/ 4805218 h 6897717"/>
                <a:gd name="connsiteX5" fmla="*/ 2499754 w 9168639"/>
                <a:gd name="connsiteY5" fmla="*/ 4689302 h 6897717"/>
                <a:gd name="connsiteX6" fmla="*/ 2878214 w 9168639"/>
                <a:gd name="connsiteY6" fmla="*/ 4935682 h 6897717"/>
                <a:gd name="connsiteX7" fmla="*/ 8419109 w 9168639"/>
                <a:gd name="connsiteY7" fmla="*/ 5599084 h 6897717"/>
                <a:gd name="connsiteX8" fmla="*/ 8505469 w 9168639"/>
                <a:gd name="connsiteY8" fmla="*/ 5579918 h 6897717"/>
                <a:gd name="connsiteX9" fmla="*/ 8617921 w 9168639"/>
                <a:gd name="connsiteY9" fmla="*/ 5372100 h 6897717"/>
                <a:gd name="connsiteX10" fmla="*/ 8649094 w 9168639"/>
                <a:gd name="connsiteY10" fmla="*/ 5309755 h 6897717"/>
                <a:gd name="connsiteX11" fmla="*/ 8641474 w 9168639"/>
                <a:gd name="connsiteY11" fmla="*/ 5239558 h 6897717"/>
                <a:gd name="connsiteX12" fmla="*/ 7753398 w 9168639"/>
                <a:gd name="connsiteY12" fmla="*/ 2183938 h 6897717"/>
                <a:gd name="connsiteX13" fmla="*/ 7673503 w 9168639"/>
                <a:gd name="connsiteY13" fmla="*/ 2002444 h 6897717"/>
                <a:gd name="connsiteX14" fmla="*/ 7576521 w 9168639"/>
                <a:gd name="connsiteY14" fmla="*/ 1989282 h 6897717"/>
                <a:gd name="connsiteX15" fmla="*/ 7474921 w 9168639"/>
                <a:gd name="connsiteY15" fmla="*/ 2098964 h 6897717"/>
                <a:gd name="connsiteX16" fmla="*/ 7132021 w 9168639"/>
                <a:gd name="connsiteY16" fmla="*/ 2026227 h 6897717"/>
                <a:gd name="connsiteX17" fmla="*/ 7101310 w 9168639"/>
                <a:gd name="connsiteY17" fmla="*/ 2003137 h 6897717"/>
                <a:gd name="connsiteX18" fmla="*/ 7096230 w 9168639"/>
                <a:gd name="connsiteY18" fmla="*/ 1906155 h 6897717"/>
                <a:gd name="connsiteX19" fmla="*/ 6987010 w 9168639"/>
                <a:gd name="connsiteY19" fmla="*/ 1878215 h 6897717"/>
                <a:gd name="connsiteX20" fmla="*/ 6918430 w 9168639"/>
                <a:gd name="connsiteY20" fmla="*/ 2002675 h 6897717"/>
                <a:gd name="connsiteX21" fmla="*/ 6612476 w 9168639"/>
                <a:gd name="connsiteY21" fmla="*/ 1943100 h 6897717"/>
                <a:gd name="connsiteX22" fmla="*/ 6600238 w 9168639"/>
                <a:gd name="connsiteY22" fmla="*/ 1846580 h 6897717"/>
                <a:gd name="connsiteX23" fmla="*/ 6486169 w 9168639"/>
                <a:gd name="connsiteY23" fmla="*/ 1800167 h 6897717"/>
                <a:gd name="connsiteX24" fmla="*/ 6412509 w 9168639"/>
                <a:gd name="connsiteY24" fmla="*/ 1909157 h 6897717"/>
                <a:gd name="connsiteX25" fmla="*/ 5781203 w 9168639"/>
                <a:gd name="connsiteY25" fmla="*/ 1797627 h 6897717"/>
                <a:gd name="connsiteX26" fmla="*/ 5776816 w 9168639"/>
                <a:gd name="connsiteY26" fmla="*/ 1561177 h 6897717"/>
                <a:gd name="connsiteX27" fmla="*/ 5753032 w 9168639"/>
                <a:gd name="connsiteY27" fmla="*/ 1501140 h 6897717"/>
                <a:gd name="connsiteX28" fmla="*/ 5703849 w 9168639"/>
                <a:gd name="connsiteY28" fmla="*/ 1472507 h 6897717"/>
                <a:gd name="connsiteX29" fmla="*/ 5264659 w 9168639"/>
                <a:gd name="connsiteY29" fmla="*/ 1394691 h 6897717"/>
                <a:gd name="connsiteX30" fmla="*/ 5215014 w 9168639"/>
                <a:gd name="connsiteY30" fmla="*/ 1410162 h 6897717"/>
                <a:gd name="connsiteX31" fmla="*/ 5172989 w 9168639"/>
                <a:gd name="connsiteY31" fmla="*/ 1441104 h 6897717"/>
                <a:gd name="connsiteX32" fmla="*/ 5128654 w 9168639"/>
                <a:gd name="connsiteY32" fmla="*/ 1516842 h 6897717"/>
                <a:gd name="connsiteX33" fmla="*/ 5095403 w 9168639"/>
                <a:gd name="connsiteY33" fmla="*/ 1600200 h 6897717"/>
                <a:gd name="connsiteX34" fmla="*/ 5061459 w 9168639"/>
                <a:gd name="connsiteY34" fmla="*/ 1657235 h 6897717"/>
                <a:gd name="connsiteX35" fmla="*/ 4905596 w 9168639"/>
                <a:gd name="connsiteY35" fmla="*/ 1641533 h 6897717"/>
                <a:gd name="connsiteX36" fmla="*/ 4866803 w 9168639"/>
                <a:gd name="connsiteY36" fmla="*/ 1558637 h 6897717"/>
                <a:gd name="connsiteX37" fmla="*/ 4814849 w 9168639"/>
                <a:gd name="connsiteY37" fmla="*/ 1503680 h 6897717"/>
                <a:gd name="connsiteX38" fmla="*/ 4721792 w 9168639"/>
                <a:gd name="connsiteY38" fmla="*/ 1491211 h 6897717"/>
                <a:gd name="connsiteX39" fmla="*/ 4625503 w 9168639"/>
                <a:gd name="connsiteY39" fmla="*/ 1579187 h 6897717"/>
                <a:gd name="connsiteX40" fmla="*/ 4409603 w 9168639"/>
                <a:gd name="connsiteY40" fmla="*/ 1537855 h 6897717"/>
                <a:gd name="connsiteX41" fmla="*/ 4326476 w 9168639"/>
                <a:gd name="connsiteY41" fmla="*/ 1517073 h 6897717"/>
                <a:gd name="connsiteX42" fmla="*/ 4284912 w 9168639"/>
                <a:gd name="connsiteY42" fmla="*/ 1465118 h 6897717"/>
                <a:gd name="connsiteX43" fmla="*/ 4243349 w 9168639"/>
                <a:gd name="connsiteY43" fmla="*/ 1381991 h 6897717"/>
                <a:gd name="connsiteX44" fmla="*/ 4157219 w 9168639"/>
                <a:gd name="connsiteY44" fmla="*/ 1389611 h 6897717"/>
                <a:gd name="connsiteX45" fmla="*/ 4049154 w 9168639"/>
                <a:gd name="connsiteY45" fmla="*/ 1628602 h 6897717"/>
                <a:gd name="connsiteX46" fmla="*/ 2838498 w 9168639"/>
                <a:gd name="connsiteY46" fmla="*/ 4643120 h 6897717"/>
                <a:gd name="connsiteX47" fmla="*/ 2885834 w 9168639"/>
                <a:gd name="connsiteY47" fmla="*/ 4938222 h 6897717"/>
                <a:gd name="connsiteX48" fmla="*/ 2503218 w 9168639"/>
                <a:gd name="connsiteY48" fmla="*/ 4690687 h 6897717"/>
                <a:gd name="connsiteX49" fmla="*/ 2415241 w 9168639"/>
                <a:gd name="connsiteY49" fmla="*/ 2289926 h 6897717"/>
                <a:gd name="connsiteX50" fmla="*/ 689889 w 9168639"/>
                <a:gd name="connsiteY50" fmla="*/ 2365433 h 6897717"/>
                <a:gd name="connsiteX51" fmla="*/ 721292 w 9168639"/>
                <a:gd name="connsiteY51" fmla="*/ 4787900 h 6897717"/>
                <a:gd name="connsiteX52" fmla="*/ 1635461 w 9168639"/>
                <a:gd name="connsiteY52" fmla="*/ 6897717 h 6897717"/>
                <a:gd name="connsiteX53" fmla="*/ 4089 w 9168639"/>
                <a:gd name="connsiteY53" fmla="*/ 6883862 h 6897717"/>
                <a:gd name="connsiteX54" fmla="*/ 3858 w 9168639"/>
                <a:gd name="connsiteY54" fmla="*/ 0 h 6897717"/>
                <a:gd name="connsiteX0" fmla="*/ 497552 w 9164622"/>
                <a:gd name="connsiteY0" fmla="*/ 0 h 5751823"/>
                <a:gd name="connsiteX1" fmla="*/ 8728336 w 9164622"/>
                <a:gd name="connsiteY1" fmla="*/ 8024 h 5751823"/>
                <a:gd name="connsiteX2" fmla="*/ 9164622 w 9164622"/>
                <a:gd name="connsiteY2" fmla="*/ 5732888 h 5751823"/>
                <a:gd name="connsiteX3" fmla="*/ 1630982 w 9164622"/>
                <a:gd name="connsiteY3" fmla="*/ 5743741 h 5751823"/>
                <a:gd name="connsiteX4" fmla="*/ 727666 w 9164622"/>
                <a:gd name="connsiteY4" fmla="*/ 3659324 h 5751823"/>
                <a:gd name="connsiteX5" fmla="*/ 2495737 w 9164622"/>
                <a:gd name="connsiteY5" fmla="*/ 3543408 h 5751823"/>
                <a:gd name="connsiteX6" fmla="*/ 2874197 w 9164622"/>
                <a:gd name="connsiteY6" fmla="*/ 3789788 h 5751823"/>
                <a:gd name="connsiteX7" fmla="*/ 8415092 w 9164622"/>
                <a:gd name="connsiteY7" fmla="*/ 4453190 h 5751823"/>
                <a:gd name="connsiteX8" fmla="*/ 8501452 w 9164622"/>
                <a:gd name="connsiteY8" fmla="*/ 4434024 h 5751823"/>
                <a:gd name="connsiteX9" fmla="*/ 8613904 w 9164622"/>
                <a:gd name="connsiteY9" fmla="*/ 4226206 h 5751823"/>
                <a:gd name="connsiteX10" fmla="*/ 8645077 w 9164622"/>
                <a:gd name="connsiteY10" fmla="*/ 4163861 h 5751823"/>
                <a:gd name="connsiteX11" fmla="*/ 8637457 w 9164622"/>
                <a:gd name="connsiteY11" fmla="*/ 4093664 h 5751823"/>
                <a:gd name="connsiteX12" fmla="*/ 7749381 w 9164622"/>
                <a:gd name="connsiteY12" fmla="*/ 1038044 h 5751823"/>
                <a:gd name="connsiteX13" fmla="*/ 7669486 w 9164622"/>
                <a:gd name="connsiteY13" fmla="*/ 856550 h 5751823"/>
                <a:gd name="connsiteX14" fmla="*/ 7572504 w 9164622"/>
                <a:gd name="connsiteY14" fmla="*/ 843388 h 5751823"/>
                <a:gd name="connsiteX15" fmla="*/ 7470904 w 9164622"/>
                <a:gd name="connsiteY15" fmla="*/ 953070 h 5751823"/>
                <a:gd name="connsiteX16" fmla="*/ 7128004 w 9164622"/>
                <a:gd name="connsiteY16" fmla="*/ 880333 h 5751823"/>
                <a:gd name="connsiteX17" fmla="*/ 7097293 w 9164622"/>
                <a:gd name="connsiteY17" fmla="*/ 857243 h 5751823"/>
                <a:gd name="connsiteX18" fmla="*/ 7092213 w 9164622"/>
                <a:gd name="connsiteY18" fmla="*/ 760261 h 5751823"/>
                <a:gd name="connsiteX19" fmla="*/ 6982993 w 9164622"/>
                <a:gd name="connsiteY19" fmla="*/ 732321 h 5751823"/>
                <a:gd name="connsiteX20" fmla="*/ 6914413 w 9164622"/>
                <a:gd name="connsiteY20" fmla="*/ 856781 h 5751823"/>
                <a:gd name="connsiteX21" fmla="*/ 6608459 w 9164622"/>
                <a:gd name="connsiteY21" fmla="*/ 797206 h 5751823"/>
                <a:gd name="connsiteX22" fmla="*/ 6596221 w 9164622"/>
                <a:gd name="connsiteY22" fmla="*/ 700686 h 5751823"/>
                <a:gd name="connsiteX23" fmla="*/ 6482152 w 9164622"/>
                <a:gd name="connsiteY23" fmla="*/ 654273 h 5751823"/>
                <a:gd name="connsiteX24" fmla="*/ 6408492 w 9164622"/>
                <a:gd name="connsiteY24" fmla="*/ 763263 h 5751823"/>
                <a:gd name="connsiteX25" fmla="*/ 5777186 w 9164622"/>
                <a:gd name="connsiteY25" fmla="*/ 651733 h 5751823"/>
                <a:gd name="connsiteX26" fmla="*/ 5772799 w 9164622"/>
                <a:gd name="connsiteY26" fmla="*/ 415283 h 5751823"/>
                <a:gd name="connsiteX27" fmla="*/ 5749015 w 9164622"/>
                <a:gd name="connsiteY27" fmla="*/ 355246 h 5751823"/>
                <a:gd name="connsiteX28" fmla="*/ 5699832 w 9164622"/>
                <a:gd name="connsiteY28" fmla="*/ 326613 h 5751823"/>
                <a:gd name="connsiteX29" fmla="*/ 5260642 w 9164622"/>
                <a:gd name="connsiteY29" fmla="*/ 248797 h 5751823"/>
                <a:gd name="connsiteX30" fmla="*/ 5210997 w 9164622"/>
                <a:gd name="connsiteY30" fmla="*/ 264268 h 5751823"/>
                <a:gd name="connsiteX31" fmla="*/ 5168972 w 9164622"/>
                <a:gd name="connsiteY31" fmla="*/ 295210 h 5751823"/>
                <a:gd name="connsiteX32" fmla="*/ 5124637 w 9164622"/>
                <a:gd name="connsiteY32" fmla="*/ 370948 h 5751823"/>
                <a:gd name="connsiteX33" fmla="*/ 5091386 w 9164622"/>
                <a:gd name="connsiteY33" fmla="*/ 454306 h 5751823"/>
                <a:gd name="connsiteX34" fmla="*/ 5057442 w 9164622"/>
                <a:gd name="connsiteY34" fmla="*/ 511341 h 5751823"/>
                <a:gd name="connsiteX35" fmla="*/ 4901579 w 9164622"/>
                <a:gd name="connsiteY35" fmla="*/ 495639 h 5751823"/>
                <a:gd name="connsiteX36" fmla="*/ 4862786 w 9164622"/>
                <a:gd name="connsiteY36" fmla="*/ 412743 h 5751823"/>
                <a:gd name="connsiteX37" fmla="*/ 4810832 w 9164622"/>
                <a:gd name="connsiteY37" fmla="*/ 357786 h 5751823"/>
                <a:gd name="connsiteX38" fmla="*/ 4717775 w 9164622"/>
                <a:gd name="connsiteY38" fmla="*/ 345317 h 5751823"/>
                <a:gd name="connsiteX39" fmla="*/ 4621486 w 9164622"/>
                <a:gd name="connsiteY39" fmla="*/ 433293 h 5751823"/>
                <a:gd name="connsiteX40" fmla="*/ 4405586 w 9164622"/>
                <a:gd name="connsiteY40" fmla="*/ 391961 h 5751823"/>
                <a:gd name="connsiteX41" fmla="*/ 4322459 w 9164622"/>
                <a:gd name="connsiteY41" fmla="*/ 371179 h 5751823"/>
                <a:gd name="connsiteX42" fmla="*/ 4280895 w 9164622"/>
                <a:gd name="connsiteY42" fmla="*/ 319224 h 5751823"/>
                <a:gd name="connsiteX43" fmla="*/ 4239332 w 9164622"/>
                <a:gd name="connsiteY43" fmla="*/ 236097 h 5751823"/>
                <a:gd name="connsiteX44" fmla="*/ 4153202 w 9164622"/>
                <a:gd name="connsiteY44" fmla="*/ 243717 h 5751823"/>
                <a:gd name="connsiteX45" fmla="*/ 4045137 w 9164622"/>
                <a:gd name="connsiteY45" fmla="*/ 482708 h 5751823"/>
                <a:gd name="connsiteX46" fmla="*/ 2834481 w 9164622"/>
                <a:gd name="connsiteY46" fmla="*/ 3497226 h 5751823"/>
                <a:gd name="connsiteX47" fmla="*/ 2881817 w 9164622"/>
                <a:gd name="connsiteY47" fmla="*/ 3792328 h 5751823"/>
                <a:gd name="connsiteX48" fmla="*/ 2499201 w 9164622"/>
                <a:gd name="connsiteY48" fmla="*/ 3544793 h 5751823"/>
                <a:gd name="connsiteX49" fmla="*/ 2411224 w 9164622"/>
                <a:gd name="connsiteY49" fmla="*/ 1144032 h 5751823"/>
                <a:gd name="connsiteX50" fmla="*/ 685872 w 9164622"/>
                <a:gd name="connsiteY50" fmla="*/ 1219539 h 5751823"/>
                <a:gd name="connsiteX51" fmla="*/ 717275 w 9164622"/>
                <a:gd name="connsiteY51" fmla="*/ 3642006 h 5751823"/>
                <a:gd name="connsiteX52" fmla="*/ 1631444 w 9164622"/>
                <a:gd name="connsiteY52" fmla="*/ 5751823 h 5751823"/>
                <a:gd name="connsiteX53" fmla="*/ 72 w 9164622"/>
                <a:gd name="connsiteY53" fmla="*/ 5737968 h 5751823"/>
                <a:gd name="connsiteX54" fmla="*/ 497552 w 9164622"/>
                <a:gd name="connsiteY54" fmla="*/ 0 h 5751823"/>
                <a:gd name="connsiteX0" fmla="*/ 402 w 8667472"/>
                <a:gd name="connsiteY0" fmla="*/ 0 h 5751823"/>
                <a:gd name="connsiteX1" fmla="*/ 8231186 w 8667472"/>
                <a:gd name="connsiteY1" fmla="*/ 8024 h 5751823"/>
                <a:gd name="connsiteX2" fmla="*/ 8667472 w 8667472"/>
                <a:gd name="connsiteY2" fmla="*/ 5732888 h 5751823"/>
                <a:gd name="connsiteX3" fmla="*/ 1133832 w 8667472"/>
                <a:gd name="connsiteY3" fmla="*/ 5743741 h 5751823"/>
                <a:gd name="connsiteX4" fmla="*/ 230516 w 8667472"/>
                <a:gd name="connsiteY4" fmla="*/ 3659324 h 5751823"/>
                <a:gd name="connsiteX5" fmla="*/ 1998587 w 8667472"/>
                <a:gd name="connsiteY5" fmla="*/ 3543408 h 5751823"/>
                <a:gd name="connsiteX6" fmla="*/ 2377047 w 8667472"/>
                <a:gd name="connsiteY6" fmla="*/ 3789788 h 5751823"/>
                <a:gd name="connsiteX7" fmla="*/ 7917942 w 8667472"/>
                <a:gd name="connsiteY7" fmla="*/ 4453190 h 5751823"/>
                <a:gd name="connsiteX8" fmla="*/ 8004302 w 8667472"/>
                <a:gd name="connsiteY8" fmla="*/ 4434024 h 5751823"/>
                <a:gd name="connsiteX9" fmla="*/ 8116754 w 8667472"/>
                <a:gd name="connsiteY9" fmla="*/ 4226206 h 5751823"/>
                <a:gd name="connsiteX10" fmla="*/ 8147927 w 8667472"/>
                <a:gd name="connsiteY10" fmla="*/ 4163861 h 5751823"/>
                <a:gd name="connsiteX11" fmla="*/ 8140307 w 8667472"/>
                <a:gd name="connsiteY11" fmla="*/ 4093664 h 5751823"/>
                <a:gd name="connsiteX12" fmla="*/ 7252231 w 8667472"/>
                <a:gd name="connsiteY12" fmla="*/ 1038044 h 5751823"/>
                <a:gd name="connsiteX13" fmla="*/ 7172336 w 8667472"/>
                <a:gd name="connsiteY13" fmla="*/ 856550 h 5751823"/>
                <a:gd name="connsiteX14" fmla="*/ 7075354 w 8667472"/>
                <a:gd name="connsiteY14" fmla="*/ 843388 h 5751823"/>
                <a:gd name="connsiteX15" fmla="*/ 6973754 w 8667472"/>
                <a:gd name="connsiteY15" fmla="*/ 953070 h 5751823"/>
                <a:gd name="connsiteX16" fmla="*/ 6630854 w 8667472"/>
                <a:gd name="connsiteY16" fmla="*/ 880333 h 5751823"/>
                <a:gd name="connsiteX17" fmla="*/ 6600143 w 8667472"/>
                <a:gd name="connsiteY17" fmla="*/ 857243 h 5751823"/>
                <a:gd name="connsiteX18" fmla="*/ 6595063 w 8667472"/>
                <a:gd name="connsiteY18" fmla="*/ 760261 h 5751823"/>
                <a:gd name="connsiteX19" fmla="*/ 6485843 w 8667472"/>
                <a:gd name="connsiteY19" fmla="*/ 732321 h 5751823"/>
                <a:gd name="connsiteX20" fmla="*/ 6417263 w 8667472"/>
                <a:gd name="connsiteY20" fmla="*/ 856781 h 5751823"/>
                <a:gd name="connsiteX21" fmla="*/ 6111309 w 8667472"/>
                <a:gd name="connsiteY21" fmla="*/ 797206 h 5751823"/>
                <a:gd name="connsiteX22" fmla="*/ 6099071 w 8667472"/>
                <a:gd name="connsiteY22" fmla="*/ 700686 h 5751823"/>
                <a:gd name="connsiteX23" fmla="*/ 5985002 w 8667472"/>
                <a:gd name="connsiteY23" fmla="*/ 654273 h 5751823"/>
                <a:gd name="connsiteX24" fmla="*/ 5911342 w 8667472"/>
                <a:gd name="connsiteY24" fmla="*/ 763263 h 5751823"/>
                <a:gd name="connsiteX25" fmla="*/ 5280036 w 8667472"/>
                <a:gd name="connsiteY25" fmla="*/ 651733 h 5751823"/>
                <a:gd name="connsiteX26" fmla="*/ 5275649 w 8667472"/>
                <a:gd name="connsiteY26" fmla="*/ 415283 h 5751823"/>
                <a:gd name="connsiteX27" fmla="*/ 5251865 w 8667472"/>
                <a:gd name="connsiteY27" fmla="*/ 355246 h 5751823"/>
                <a:gd name="connsiteX28" fmla="*/ 5202682 w 8667472"/>
                <a:gd name="connsiteY28" fmla="*/ 326613 h 5751823"/>
                <a:gd name="connsiteX29" fmla="*/ 4763492 w 8667472"/>
                <a:gd name="connsiteY29" fmla="*/ 248797 h 5751823"/>
                <a:gd name="connsiteX30" fmla="*/ 4713847 w 8667472"/>
                <a:gd name="connsiteY30" fmla="*/ 264268 h 5751823"/>
                <a:gd name="connsiteX31" fmla="*/ 4671822 w 8667472"/>
                <a:gd name="connsiteY31" fmla="*/ 295210 h 5751823"/>
                <a:gd name="connsiteX32" fmla="*/ 4627487 w 8667472"/>
                <a:gd name="connsiteY32" fmla="*/ 370948 h 5751823"/>
                <a:gd name="connsiteX33" fmla="*/ 4594236 w 8667472"/>
                <a:gd name="connsiteY33" fmla="*/ 454306 h 5751823"/>
                <a:gd name="connsiteX34" fmla="*/ 4560292 w 8667472"/>
                <a:gd name="connsiteY34" fmla="*/ 511341 h 5751823"/>
                <a:gd name="connsiteX35" fmla="*/ 4404429 w 8667472"/>
                <a:gd name="connsiteY35" fmla="*/ 495639 h 5751823"/>
                <a:gd name="connsiteX36" fmla="*/ 4365636 w 8667472"/>
                <a:gd name="connsiteY36" fmla="*/ 412743 h 5751823"/>
                <a:gd name="connsiteX37" fmla="*/ 4313682 w 8667472"/>
                <a:gd name="connsiteY37" fmla="*/ 357786 h 5751823"/>
                <a:gd name="connsiteX38" fmla="*/ 4220625 w 8667472"/>
                <a:gd name="connsiteY38" fmla="*/ 345317 h 5751823"/>
                <a:gd name="connsiteX39" fmla="*/ 4124336 w 8667472"/>
                <a:gd name="connsiteY39" fmla="*/ 433293 h 5751823"/>
                <a:gd name="connsiteX40" fmla="*/ 3908436 w 8667472"/>
                <a:gd name="connsiteY40" fmla="*/ 391961 h 5751823"/>
                <a:gd name="connsiteX41" fmla="*/ 3825309 w 8667472"/>
                <a:gd name="connsiteY41" fmla="*/ 371179 h 5751823"/>
                <a:gd name="connsiteX42" fmla="*/ 3783745 w 8667472"/>
                <a:gd name="connsiteY42" fmla="*/ 319224 h 5751823"/>
                <a:gd name="connsiteX43" fmla="*/ 3742182 w 8667472"/>
                <a:gd name="connsiteY43" fmla="*/ 236097 h 5751823"/>
                <a:gd name="connsiteX44" fmla="*/ 3656052 w 8667472"/>
                <a:gd name="connsiteY44" fmla="*/ 243717 h 5751823"/>
                <a:gd name="connsiteX45" fmla="*/ 3547987 w 8667472"/>
                <a:gd name="connsiteY45" fmla="*/ 482708 h 5751823"/>
                <a:gd name="connsiteX46" fmla="*/ 2337331 w 8667472"/>
                <a:gd name="connsiteY46" fmla="*/ 3497226 h 5751823"/>
                <a:gd name="connsiteX47" fmla="*/ 2384667 w 8667472"/>
                <a:gd name="connsiteY47" fmla="*/ 3792328 h 5751823"/>
                <a:gd name="connsiteX48" fmla="*/ 2002051 w 8667472"/>
                <a:gd name="connsiteY48" fmla="*/ 3544793 h 5751823"/>
                <a:gd name="connsiteX49" fmla="*/ 1914074 w 8667472"/>
                <a:gd name="connsiteY49" fmla="*/ 1144032 h 5751823"/>
                <a:gd name="connsiteX50" fmla="*/ 188722 w 8667472"/>
                <a:gd name="connsiteY50" fmla="*/ 1219539 h 5751823"/>
                <a:gd name="connsiteX51" fmla="*/ 220125 w 8667472"/>
                <a:gd name="connsiteY51" fmla="*/ 3642006 h 5751823"/>
                <a:gd name="connsiteX52" fmla="*/ 1134294 w 8667472"/>
                <a:gd name="connsiteY52" fmla="*/ 5751823 h 5751823"/>
                <a:gd name="connsiteX53" fmla="*/ 23782 w 8667472"/>
                <a:gd name="connsiteY53" fmla="*/ 4661522 h 5751823"/>
                <a:gd name="connsiteX54" fmla="*/ 402 w 8667472"/>
                <a:gd name="connsiteY54" fmla="*/ 0 h 5751823"/>
                <a:gd name="connsiteX0" fmla="*/ 402 w 8667472"/>
                <a:gd name="connsiteY0" fmla="*/ 0 h 5743741"/>
                <a:gd name="connsiteX1" fmla="*/ 8231186 w 8667472"/>
                <a:gd name="connsiteY1" fmla="*/ 8024 h 5743741"/>
                <a:gd name="connsiteX2" fmla="*/ 8667472 w 8667472"/>
                <a:gd name="connsiteY2" fmla="*/ 5732888 h 5743741"/>
                <a:gd name="connsiteX3" fmla="*/ 1133832 w 8667472"/>
                <a:gd name="connsiteY3" fmla="*/ 5743741 h 5743741"/>
                <a:gd name="connsiteX4" fmla="*/ 230516 w 8667472"/>
                <a:gd name="connsiteY4" fmla="*/ 3659324 h 5743741"/>
                <a:gd name="connsiteX5" fmla="*/ 1998587 w 8667472"/>
                <a:gd name="connsiteY5" fmla="*/ 3543408 h 5743741"/>
                <a:gd name="connsiteX6" fmla="*/ 2377047 w 8667472"/>
                <a:gd name="connsiteY6" fmla="*/ 3789788 h 5743741"/>
                <a:gd name="connsiteX7" fmla="*/ 7917942 w 8667472"/>
                <a:gd name="connsiteY7" fmla="*/ 4453190 h 5743741"/>
                <a:gd name="connsiteX8" fmla="*/ 8004302 w 8667472"/>
                <a:gd name="connsiteY8" fmla="*/ 4434024 h 5743741"/>
                <a:gd name="connsiteX9" fmla="*/ 8116754 w 8667472"/>
                <a:gd name="connsiteY9" fmla="*/ 4226206 h 5743741"/>
                <a:gd name="connsiteX10" fmla="*/ 8147927 w 8667472"/>
                <a:gd name="connsiteY10" fmla="*/ 4163861 h 5743741"/>
                <a:gd name="connsiteX11" fmla="*/ 8140307 w 8667472"/>
                <a:gd name="connsiteY11" fmla="*/ 4093664 h 5743741"/>
                <a:gd name="connsiteX12" fmla="*/ 7252231 w 8667472"/>
                <a:gd name="connsiteY12" fmla="*/ 1038044 h 5743741"/>
                <a:gd name="connsiteX13" fmla="*/ 7172336 w 8667472"/>
                <a:gd name="connsiteY13" fmla="*/ 856550 h 5743741"/>
                <a:gd name="connsiteX14" fmla="*/ 7075354 w 8667472"/>
                <a:gd name="connsiteY14" fmla="*/ 843388 h 5743741"/>
                <a:gd name="connsiteX15" fmla="*/ 6973754 w 8667472"/>
                <a:gd name="connsiteY15" fmla="*/ 953070 h 5743741"/>
                <a:gd name="connsiteX16" fmla="*/ 6630854 w 8667472"/>
                <a:gd name="connsiteY16" fmla="*/ 880333 h 5743741"/>
                <a:gd name="connsiteX17" fmla="*/ 6600143 w 8667472"/>
                <a:gd name="connsiteY17" fmla="*/ 857243 h 5743741"/>
                <a:gd name="connsiteX18" fmla="*/ 6595063 w 8667472"/>
                <a:gd name="connsiteY18" fmla="*/ 760261 h 5743741"/>
                <a:gd name="connsiteX19" fmla="*/ 6485843 w 8667472"/>
                <a:gd name="connsiteY19" fmla="*/ 732321 h 5743741"/>
                <a:gd name="connsiteX20" fmla="*/ 6417263 w 8667472"/>
                <a:gd name="connsiteY20" fmla="*/ 856781 h 5743741"/>
                <a:gd name="connsiteX21" fmla="*/ 6111309 w 8667472"/>
                <a:gd name="connsiteY21" fmla="*/ 797206 h 5743741"/>
                <a:gd name="connsiteX22" fmla="*/ 6099071 w 8667472"/>
                <a:gd name="connsiteY22" fmla="*/ 700686 h 5743741"/>
                <a:gd name="connsiteX23" fmla="*/ 5985002 w 8667472"/>
                <a:gd name="connsiteY23" fmla="*/ 654273 h 5743741"/>
                <a:gd name="connsiteX24" fmla="*/ 5911342 w 8667472"/>
                <a:gd name="connsiteY24" fmla="*/ 763263 h 5743741"/>
                <a:gd name="connsiteX25" fmla="*/ 5280036 w 8667472"/>
                <a:gd name="connsiteY25" fmla="*/ 651733 h 5743741"/>
                <a:gd name="connsiteX26" fmla="*/ 5275649 w 8667472"/>
                <a:gd name="connsiteY26" fmla="*/ 415283 h 5743741"/>
                <a:gd name="connsiteX27" fmla="*/ 5251865 w 8667472"/>
                <a:gd name="connsiteY27" fmla="*/ 355246 h 5743741"/>
                <a:gd name="connsiteX28" fmla="*/ 5202682 w 8667472"/>
                <a:gd name="connsiteY28" fmla="*/ 326613 h 5743741"/>
                <a:gd name="connsiteX29" fmla="*/ 4763492 w 8667472"/>
                <a:gd name="connsiteY29" fmla="*/ 248797 h 5743741"/>
                <a:gd name="connsiteX30" fmla="*/ 4713847 w 8667472"/>
                <a:gd name="connsiteY30" fmla="*/ 264268 h 5743741"/>
                <a:gd name="connsiteX31" fmla="*/ 4671822 w 8667472"/>
                <a:gd name="connsiteY31" fmla="*/ 295210 h 5743741"/>
                <a:gd name="connsiteX32" fmla="*/ 4627487 w 8667472"/>
                <a:gd name="connsiteY32" fmla="*/ 370948 h 5743741"/>
                <a:gd name="connsiteX33" fmla="*/ 4594236 w 8667472"/>
                <a:gd name="connsiteY33" fmla="*/ 454306 h 5743741"/>
                <a:gd name="connsiteX34" fmla="*/ 4560292 w 8667472"/>
                <a:gd name="connsiteY34" fmla="*/ 511341 h 5743741"/>
                <a:gd name="connsiteX35" fmla="*/ 4404429 w 8667472"/>
                <a:gd name="connsiteY35" fmla="*/ 495639 h 5743741"/>
                <a:gd name="connsiteX36" fmla="*/ 4365636 w 8667472"/>
                <a:gd name="connsiteY36" fmla="*/ 412743 h 5743741"/>
                <a:gd name="connsiteX37" fmla="*/ 4313682 w 8667472"/>
                <a:gd name="connsiteY37" fmla="*/ 357786 h 5743741"/>
                <a:gd name="connsiteX38" fmla="*/ 4220625 w 8667472"/>
                <a:gd name="connsiteY38" fmla="*/ 345317 h 5743741"/>
                <a:gd name="connsiteX39" fmla="*/ 4124336 w 8667472"/>
                <a:gd name="connsiteY39" fmla="*/ 433293 h 5743741"/>
                <a:gd name="connsiteX40" fmla="*/ 3908436 w 8667472"/>
                <a:gd name="connsiteY40" fmla="*/ 391961 h 5743741"/>
                <a:gd name="connsiteX41" fmla="*/ 3825309 w 8667472"/>
                <a:gd name="connsiteY41" fmla="*/ 371179 h 5743741"/>
                <a:gd name="connsiteX42" fmla="*/ 3783745 w 8667472"/>
                <a:gd name="connsiteY42" fmla="*/ 319224 h 5743741"/>
                <a:gd name="connsiteX43" fmla="*/ 3742182 w 8667472"/>
                <a:gd name="connsiteY43" fmla="*/ 236097 h 5743741"/>
                <a:gd name="connsiteX44" fmla="*/ 3656052 w 8667472"/>
                <a:gd name="connsiteY44" fmla="*/ 243717 h 5743741"/>
                <a:gd name="connsiteX45" fmla="*/ 3547987 w 8667472"/>
                <a:gd name="connsiteY45" fmla="*/ 482708 h 5743741"/>
                <a:gd name="connsiteX46" fmla="*/ 2337331 w 8667472"/>
                <a:gd name="connsiteY46" fmla="*/ 3497226 h 5743741"/>
                <a:gd name="connsiteX47" fmla="*/ 2384667 w 8667472"/>
                <a:gd name="connsiteY47" fmla="*/ 3792328 h 5743741"/>
                <a:gd name="connsiteX48" fmla="*/ 2002051 w 8667472"/>
                <a:gd name="connsiteY48" fmla="*/ 3544793 h 5743741"/>
                <a:gd name="connsiteX49" fmla="*/ 1914074 w 8667472"/>
                <a:gd name="connsiteY49" fmla="*/ 1144032 h 5743741"/>
                <a:gd name="connsiteX50" fmla="*/ 188722 w 8667472"/>
                <a:gd name="connsiteY50" fmla="*/ 1219539 h 5743741"/>
                <a:gd name="connsiteX51" fmla="*/ 220125 w 8667472"/>
                <a:gd name="connsiteY51" fmla="*/ 3642006 h 5743741"/>
                <a:gd name="connsiteX52" fmla="*/ 497686 w 8667472"/>
                <a:gd name="connsiteY52" fmla="*/ 4629078 h 5743741"/>
                <a:gd name="connsiteX53" fmla="*/ 23782 w 8667472"/>
                <a:gd name="connsiteY53" fmla="*/ 4661522 h 5743741"/>
                <a:gd name="connsiteX54" fmla="*/ 402 w 8667472"/>
                <a:gd name="connsiteY54" fmla="*/ 0 h 5743741"/>
                <a:gd name="connsiteX0" fmla="*/ 402 w 8667472"/>
                <a:gd name="connsiteY0" fmla="*/ 0 h 5732888"/>
                <a:gd name="connsiteX1" fmla="*/ 8231186 w 8667472"/>
                <a:gd name="connsiteY1" fmla="*/ 8024 h 5732888"/>
                <a:gd name="connsiteX2" fmla="*/ 8667472 w 8667472"/>
                <a:gd name="connsiteY2" fmla="*/ 5732888 h 5732888"/>
                <a:gd name="connsiteX3" fmla="*/ 555098 w 8667472"/>
                <a:gd name="connsiteY3" fmla="*/ 4644146 h 5732888"/>
                <a:gd name="connsiteX4" fmla="*/ 230516 w 8667472"/>
                <a:gd name="connsiteY4" fmla="*/ 3659324 h 5732888"/>
                <a:gd name="connsiteX5" fmla="*/ 1998587 w 8667472"/>
                <a:gd name="connsiteY5" fmla="*/ 3543408 h 5732888"/>
                <a:gd name="connsiteX6" fmla="*/ 2377047 w 8667472"/>
                <a:gd name="connsiteY6" fmla="*/ 3789788 h 5732888"/>
                <a:gd name="connsiteX7" fmla="*/ 7917942 w 8667472"/>
                <a:gd name="connsiteY7" fmla="*/ 4453190 h 5732888"/>
                <a:gd name="connsiteX8" fmla="*/ 8004302 w 8667472"/>
                <a:gd name="connsiteY8" fmla="*/ 4434024 h 5732888"/>
                <a:gd name="connsiteX9" fmla="*/ 8116754 w 8667472"/>
                <a:gd name="connsiteY9" fmla="*/ 4226206 h 5732888"/>
                <a:gd name="connsiteX10" fmla="*/ 8147927 w 8667472"/>
                <a:gd name="connsiteY10" fmla="*/ 4163861 h 5732888"/>
                <a:gd name="connsiteX11" fmla="*/ 8140307 w 8667472"/>
                <a:gd name="connsiteY11" fmla="*/ 4093664 h 5732888"/>
                <a:gd name="connsiteX12" fmla="*/ 7252231 w 8667472"/>
                <a:gd name="connsiteY12" fmla="*/ 1038044 h 5732888"/>
                <a:gd name="connsiteX13" fmla="*/ 7172336 w 8667472"/>
                <a:gd name="connsiteY13" fmla="*/ 856550 h 5732888"/>
                <a:gd name="connsiteX14" fmla="*/ 7075354 w 8667472"/>
                <a:gd name="connsiteY14" fmla="*/ 843388 h 5732888"/>
                <a:gd name="connsiteX15" fmla="*/ 6973754 w 8667472"/>
                <a:gd name="connsiteY15" fmla="*/ 953070 h 5732888"/>
                <a:gd name="connsiteX16" fmla="*/ 6630854 w 8667472"/>
                <a:gd name="connsiteY16" fmla="*/ 880333 h 5732888"/>
                <a:gd name="connsiteX17" fmla="*/ 6600143 w 8667472"/>
                <a:gd name="connsiteY17" fmla="*/ 857243 h 5732888"/>
                <a:gd name="connsiteX18" fmla="*/ 6595063 w 8667472"/>
                <a:gd name="connsiteY18" fmla="*/ 760261 h 5732888"/>
                <a:gd name="connsiteX19" fmla="*/ 6485843 w 8667472"/>
                <a:gd name="connsiteY19" fmla="*/ 732321 h 5732888"/>
                <a:gd name="connsiteX20" fmla="*/ 6417263 w 8667472"/>
                <a:gd name="connsiteY20" fmla="*/ 856781 h 5732888"/>
                <a:gd name="connsiteX21" fmla="*/ 6111309 w 8667472"/>
                <a:gd name="connsiteY21" fmla="*/ 797206 h 5732888"/>
                <a:gd name="connsiteX22" fmla="*/ 6099071 w 8667472"/>
                <a:gd name="connsiteY22" fmla="*/ 700686 h 5732888"/>
                <a:gd name="connsiteX23" fmla="*/ 5985002 w 8667472"/>
                <a:gd name="connsiteY23" fmla="*/ 654273 h 5732888"/>
                <a:gd name="connsiteX24" fmla="*/ 5911342 w 8667472"/>
                <a:gd name="connsiteY24" fmla="*/ 763263 h 5732888"/>
                <a:gd name="connsiteX25" fmla="*/ 5280036 w 8667472"/>
                <a:gd name="connsiteY25" fmla="*/ 651733 h 5732888"/>
                <a:gd name="connsiteX26" fmla="*/ 5275649 w 8667472"/>
                <a:gd name="connsiteY26" fmla="*/ 415283 h 5732888"/>
                <a:gd name="connsiteX27" fmla="*/ 5251865 w 8667472"/>
                <a:gd name="connsiteY27" fmla="*/ 355246 h 5732888"/>
                <a:gd name="connsiteX28" fmla="*/ 5202682 w 8667472"/>
                <a:gd name="connsiteY28" fmla="*/ 326613 h 5732888"/>
                <a:gd name="connsiteX29" fmla="*/ 4763492 w 8667472"/>
                <a:gd name="connsiteY29" fmla="*/ 248797 h 5732888"/>
                <a:gd name="connsiteX30" fmla="*/ 4713847 w 8667472"/>
                <a:gd name="connsiteY30" fmla="*/ 264268 h 5732888"/>
                <a:gd name="connsiteX31" fmla="*/ 4671822 w 8667472"/>
                <a:gd name="connsiteY31" fmla="*/ 295210 h 5732888"/>
                <a:gd name="connsiteX32" fmla="*/ 4627487 w 8667472"/>
                <a:gd name="connsiteY32" fmla="*/ 370948 h 5732888"/>
                <a:gd name="connsiteX33" fmla="*/ 4594236 w 8667472"/>
                <a:gd name="connsiteY33" fmla="*/ 454306 h 5732888"/>
                <a:gd name="connsiteX34" fmla="*/ 4560292 w 8667472"/>
                <a:gd name="connsiteY34" fmla="*/ 511341 h 5732888"/>
                <a:gd name="connsiteX35" fmla="*/ 4404429 w 8667472"/>
                <a:gd name="connsiteY35" fmla="*/ 495639 h 5732888"/>
                <a:gd name="connsiteX36" fmla="*/ 4365636 w 8667472"/>
                <a:gd name="connsiteY36" fmla="*/ 412743 h 5732888"/>
                <a:gd name="connsiteX37" fmla="*/ 4313682 w 8667472"/>
                <a:gd name="connsiteY37" fmla="*/ 357786 h 5732888"/>
                <a:gd name="connsiteX38" fmla="*/ 4220625 w 8667472"/>
                <a:gd name="connsiteY38" fmla="*/ 345317 h 5732888"/>
                <a:gd name="connsiteX39" fmla="*/ 4124336 w 8667472"/>
                <a:gd name="connsiteY39" fmla="*/ 433293 h 5732888"/>
                <a:gd name="connsiteX40" fmla="*/ 3908436 w 8667472"/>
                <a:gd name="connsiteY40" fmla="*/ 391961 h 5732888"/>
                <a:gd name="connsiteX41" fmla="*/ 3825309 w 8667472"/>
                <a:gd name="connsiteY41" fmla="*/ 371179 h 5732888"/>
                <a:gd name="connsiteX42" fmla="*/ 3783745 w 8667472"/>
                <a:gd name="connsiteY42" fmla="*/ 319224 h 5732888"/>
                <a:gd name="connsiteX43" fmla="*/ 3742182 w 8667472"/>
                <a:gd name="connsiteY43" fmla="*/ 236097 h 5732888"/>
                <a:gd name="connsiteX44" fmla="*/ 3656052 w 8667472"/>
                <a:gd name="connsiteY44" fmla="*/ 243717 h 5732888"/>
                <a:gd name="connsiteX45" fmla="*/ 3547987 w 8667472"/>
                <a:gd name="connsiteY45" fmla="*/ 482708 h 5732888"/>
                <a:gd name="connsiteX46" fmla="*/ 2337331 w 8667472"/>
                <a:gd name="connsiteY46" fmla="*/ 3497226 h 5732888"/>
                <a:gd name="connsiteX47" fmla="*/ 2384667 w 8667472"/>
                <a:gd name="connsiteY47" fmla="*/ 3792328 h 5732888"/>
                <a:gd name="connsiteX48" fmla="*/ 2002051 w 8667472"/>
                <a:gd name="connsiteY48" fmla="*/ 3544793 h 5732888"/>
                <a:gd name="connsiteX49" fmla="*/ 1914074 w 8667472"/>
                <a:gd name="connsiteY49" fmla="*/ 1144032 h 5732888"/>
                <a:gd name="connsiteX50" fmla="*/ 188722 w 8667472"/>
                <a:gd name="connsiteY50" fmla="*/ 1219539 h 5732888"/>
                <a:gd name="connsiteX51" fmla="*/ 220125 w 8667472"/>
                <a:gd name="connsiteY51" fmla="*/ 3642006 h 5732888"/>
                <a:gd name="connsiteX52" fmla="*/ 497686 w 8667472"/>
                <a:gd name="connsiteY52" fmla="*/ 4629078 h 5732888"/>
                <a:gd name="connsiteX53" fmla="*/ 23782 w 8667472"/>
                <a:gd name="connsiteY53" fmla="*/ 4661522 h 5732888"/>
                <a:gd name="connsiteX54" fmla="*/ 402 w 8667472"/>
                <a:gd name="connsiteY54" fmla="*/ 0 h 5732888"/>
                <a:gd name="connsiteX0" fmla="*/ 402 w 8231186"/>
                <a:gd name="connsiteY0" fmla="*/ 0 h 4661522"/>
                <a:gd name="connsiteX1" fmla="*/ 8231186 w 8231186"/>
                <a:gd name="connsiteY1" fmla="*/ 8024 h 4661522"/>
                <a:gd name="connsiteX2" fmla="*/ 8227634 w 8231186"/>
                <a:gd name="connsiteY2" fmla="*/ 4621718 h 4661522"/>
                <a:gd name="connsiteX3" fmla="*/ 555098 w 8231186"/>
                <a:gd name="connsiteY3" fmla="*/ 4644146 h 4661522"/>
                <a:gd name="connsiteX4" fmla="*/ 230516 w 8231186"/>
                <a:gd name="connsiteY4" fmla="*/ 3659324 h 4661522"/>
                <a:gd name="connsiteX5" fmla="*/ 1998587 w 8231186"/>
                <a:gd name="connsiteY5" fmla="*/ 3543408 h 4661522"/>
                <a:gd name="connsiteX6" fmla="*/ 2377047 w 8231186"/>
                <a:gd name="connsiteY6" fmla="*/ 3789788 h 4661522"/>
                <a:gd name="connsiteX7" fmla="*/ 7917942 w 8231186"/>
                <a:gd name="connsiteY7" fmla="*/ 4453190 h 4661522"/>
                <a:gd name="connsiteX8" fmla="*/ 8004302 w 8231186"/>
                <a:gd name="connsiteY8" fmla="*/ 4434024 h 4661522"/>
                <a:gd name="connsiteX9" fmla="*/ 8116754 w 8231186"/>
                <a:gd name="connsiteY9" fmla="*/ 4226206 h 4661522"/>
                <a:gd name="connsiteX10" fmla="*/ 8147927 w 8231186"/>
                <a:gd name="connsiteY10" fmla="*/ 4163861 h 4661522"/>
                <a:gd name="connsiteX11" fmla="*/ 8140307 w 8231186"/>
                <a:gd name="connsiteY11" fmla="*/ 4093664 h 4661522"/>
                <a:gd name="connsiteX12" fmla="*/ 7252231 w 8231186"/>
                <a:gd name="connsiteY12" fmla="*/ 1038044 h 4661522"/>
                <a:gd name="connsiteX13" fmla="*/ 7172336 w 8231186"/>
                <a:gd name="connsiteY13" fmla="*/ 856550 h 4661522"/>
                <a:gd name="connsiteX14" fmla="*/ 7075354 w 8231186"/>
                <a:gd name="connsiteY14" fmla="*/ 843388 h 4661522"/>
                <a:gd name="connsiteX15" fmla="*/ 6973754 w 8231186"/>
                <a:gd name="connsiteY15" fmla="*/ 953070 h 4661522"/>
                <a:gd name="connsiteX16" fmla="*/ 6630854 w 8231186"/>
                <a:gd name="connsiteY16" fmla="*/ 880333 h 4661522"/>
                <a:gd name="connsiteX17" fmla="*/ 6600143 w 8231186"/>
                <a:gd name="connsiteY17" fmla="*/ 857243 h 4661522"/>
                <a:gd name="connsiteX18" fmla="*/ 6595063 w 8231186"/>
                <a:gd name="connsiteY18" fmla="*/ 760261 h 4661522"/>
                <a:gd name="connsiteX19" fmla="*/ 6485843 w 8231186"/>
                <a:gd name="connsiteY19" fmla="*/ 732321 h 4661522"/>
                <a:gd name="connsiteX20" fmla="*/ 6417263 w 8231186"/>
                <a:gd name="connsiteY20" fmla="*/ 856781 h 4661522"/>
                <a:gd name="connsiteX21" fmla="*/ 6111309 w 8231186"/>
                <a:gd name="connsiteY21" fmla="*/ 797206 h 4661522"/>
                <a:gd name="connsiteX22" fmla="*/ 6099071 w 8231186"/>
                <a:gd name="connsiteY22" fmla="*/ 700686 h 4661522"/>
                <a:gd name="connsiteX23" fmla="*/ 5985002 w 8231186"/>
                <a:gd name="connsiteY23" fmla="*/ 654273 h 4661522"/>
                <a:gd name="connsiteX24" fmla="*/ 5911342 w 8231186"/>
                <a:gd name="connsiteY24" fmla="*/ 763263 h 4661522"/>
                <a:gd name="connsiteX25" fmla="*/ 5280036 w 8231186"/>
                <a:gd name="connsiteY25" fmla="*/ 651733 h 4661522"/>
                <a:gd name="connsiteX26" fmla="*/ 5275649 w 8231186"/>
                <a:gd name="connsiteY26" fmla="*/ 415283 h 4661522"/>
                <a:gd name="connsiteX27" fmla="*/ 5251865 w 8231186"/>
                <a:gd name="connsiteY27" fmla="*/ 355246 h 4661522"/>
                <a:gd name="connsiteX28" fmla="*/ 5202682 w 8231186"/>
                <a:gd name="connsiteY28" fmla="*/ 326613 h 4661522"/>
                <a:gd name="connsiteX29" fmla="*/ 4763492 w 8231186"/>
                <a:gd name="connsiteY29" fmla="*/ 248797 h 4661522"/>
                <a:gd name="connsiteX30" fmla="*/ 4713847 w 8231186"/>
                <a:gd name="connsiteY30" fmla="*/ 264268 h 4661522"/>
                <a:gd name="connsiteX31" fmla="*/ 4671822 w 8231186"/>
                <a:gd name="connsiteY31" fmla="*/ 295210 h 4661522"/>
                <a:gd name="connsiteX32" fmla="*/ 4627487 w 8231186"/>
                <a:gd name="connsiteY32" fmla="*/ 370948 h 4661522"/>
                <a:gd name="connsiteX33" fmla="*/ 4594236 w 8231186"/>
                <a:gd name="connsiteY33" fmla="*/ 454306 h 4661522"/>
                <a:gd name="connsiteX34" fmla="*/ 4560292 w 8231186"/>
                <a:gd name="connsiteY34" fmla="*/ 511341 h 4661522"/>
                <a:gd name="connsiteX35" fmla="*/ 4404429 w 8231186"/>
                <a:gd name="connsiteY35" fmla="*/ 495639 h 4661522"/>
                <a:gd name="connsiteX36" fmla="*/ 4365636 w 8231186"/>
                <a:gd name="connsiteY36" fmla="*/ 412743 h 4661522"/>
                <a:gd name="connsiteX37" fmla="*/ 4313682 w 8231186"/>
                <a:gd name="connsiteY37" fmla="*/ 357786 h 4661522"/>
                <a:gd name="connsiteX38" fmla="*/ 4220625 w 8231186"/>
                <a:gd name="connsiteY38" fmla="*/ 345317 h 4661522"/>
                <a:gd name="connsiteX39" fmla="*/ 4124336 w 8231186"/>
                <a:gd name="connsiteY39" fmla="*/ 433293 h 4661522"/>
                <a:gd name="connsiteX40" fmla="*/ 3908436 w 8231186"/>
                <a:gd name="connsiteY40" fmla="*/ 391961 h 4661522"/>
                <a:gd name="connsiteX41" fmla="*/ 3825309 w 8231186"/>
                <a:gd name="connsiteY41" fmla="*/ 371179 h 4661522"/>
                <a:gd name="connsiteX42" fmla="*/ 3783745 w 8231186"/>
                <a:gd name="connsiteY42" fmla="*/ 319224 h 4661522"/>
                <a:gd name="connsiteX43" fmla="*/ 3742182 w 8231186"/>
                <a:gd name="connsiteY43" fmla="*/ 236097 h 4661522"/>
                <a:gd name="connsiteX44" fmla="*/ 3656052 w 8231186"/>
                <a:gd name="connsiteY44" fmla="*/ 243717 h 4661522"/>
                <a:gd name="connsiteX45" fmla="*/ 3547987 w 8231186"/>
                <a:gd name="connsiteY45" fmla="*/ 482708 h 4661522"/>
                <a:gd name="connsiteX46" fmla="*/ 2337331 w 8231186"/>
                <a:gd name="connsiteY46" fmla="*/ 3497226 h 4661522"/>
                <a:gd name="connsiteX47" fmla="*/ 2384667 w 8231186"/>
                <a:gd name="connsiteY47" fmla="*/ 3792328 h 4661522"/>
                <a:gd name="connsiteX48" fmla="*/ 2002051 w 8231186"/>
                <a:gd name="connsiteY48" fmla="*/ 3544793 h 4661522"/>
                <a:gd name="connsiteX49" fmla="*/ 1914074 w 8231186"/>
                <a:gd name="connsiteY49" fmla="*/ 1144032 h 4661522"/>
                <a:gd name="connsiteX50" fmla="*/ 188722 w 8231186"/>
                <a:gd name="connsiteY50" fmla="*/ 1219539 h 4661522"/>
                <a:gd name="connsiteX51" fmla="*/ 220125 w 8231186"/>
                <a:gd name="connsiteY51" fmla="*/ 3642006 h 4661522"/>
                <a:gd name="connsiteX52" fmla="*/ 497686 w 8231186"/>
                <a:gd name="connsiteY52" fmla="*/ 4629078 h 4661522"/>
                <a:gd name="connsiteX53" fmla="*/ 23782 w 8231186"/>
                <a:gd name="connsiteY53" fmla="*/ 4661522 h 4661522"/>
                <a:gd name="connsiteX54" fmla="*/ 402 w 8231186"/>
                <a:gd name="connsiteY54" fmla="*/ 0 h 4661522"/>
                <a:gd name="connsiteX0" fmla="*/ 402 w 8357174"/>
                <a:gd name="connsiteY0" fmla="*/ 0 h 4682678"/>
                <a:gd name="connsiteX1" fmla="*/ 8231186 w 8357174"/>
                <a:gd name="connsiteY1" fmla="*/ 8024 h 4682678"/>
                <a:gd name="connsiteX2" fmla="*/ 8357174 w 8357174"/>
                <a:gd name="connsiteY2" fmla="*/ 4682678 h 4682678"/>
                <a:gd name="connsiteX3" fmla="*/ 555098 w 8357174"/>
                <a:gd name="connsiteY3" fmla="*/ 4644146 h 4682678"/>
                <a:gd name="connsiteX4" fmla="*/ 230516 w 8357174"/>
                <a:gd name="connsiteY4" fmla="*/ 3659324 h 4682678"/>
                <a:gd name="connsiteX5" fmla="*/ 1998587 w 8357174"/>
                <a:gd name="connsiteY5" fmla="*/ 3543408 h 4682678"/>
                <a:gd name="connsiteX6" fmla="*/ 2377047 w 8357174"/>
                <a:gd name="connsiteY6" fmla="*/ 3789788 h 4682678"/>
                <a:gd name="connsiteX7" fmla="*/ 7917942 w 8357174"/>
                <a:gd name="connsiteY7" fmla="*/ 4453190 h 4682678"/>
                <a:gd name="connsiteX8" fmla="*/ 8004302 w 8357174"/>
                <a:gd name="connsiteY8" fmla="*/ 4434024 h 4682678"/>
                <a:gd name="connsiteX9" fmla="*/ 8116754 w 8357174"/>
                <a:gd name="connsiteY9" fmla="*/ 4226206 h 4682678"/>
                <a:gd name="connsiteX10" fmla="*/ 8147927 w 8357174"/>
                <a:gd name="connsiteY10" fmla="*/ 4163861 h 4682678"/>
                <a:gd name="connsiteX11" fmla="*/ 8140307 w 8357174"/>
                <a:gd name="connsiteY11" fmla="*/ 4093664 h 4682678"/>
                <a:gd name="connsiteX12" fmla="*/ 7252231 w 8357174"/>
                <a:gd name="connsiteY12" fmla="*/ 1038044 h 4682678"/>
                <a:gd name="connsiteX13" fmla="*/ 7172336 w 8357174"/>
                <a:gd name="connsiteY13" fmla="*/ 856550 h 4682678"/>
                <a:gd name="connsiteX14" fmla="*/ 7075354 w 8357174"/>
                <a:gd name="connsiteY14" fmla="*/ 843388 h 4682678"/>
                <a:gd name="connsiteX15" fmla="*/ 6973754 w 8357174"/>
                <a:gd name="connsiteY15" fmla="*/ 953070 h 4682678"/>
                <a:gd name="connsiteX16" fmla="*/ 6630854 w 8357174"/>
                <a:gd name="connsiteY16" fmla="*/ 880333 h 4682678"/>
                <a:gd name="connsiteX17" fmla="*/ 6600143 w 8357174"/>
                <a:gd name="connsiteY17" fmla="*/ 857243 h 4682678"/>
                <a:gd name="connsiteX18" fmla="*/ 6595063 w 8357174"/>
                <a:gd name="connsiteY18" fmla="*/ 760261 h 4682678"/>
                <a:gd name="connsiteX19" fmla="*/ 6485843 w 8357174"/>
                <a:gd name="connsiteY19" fmla="*/ 732321 h 4682678"/>
                <a:gd name="connsiteX20" fmla="*/ 6417263 w 8357174"/>
                <a:gd name="connsiteY20" fmla="*/ 856781 h 4682678"/>
                <a:gd name="connsiteX21" fmla="*/ 6111309 w 8357174"/>
                <a:gd name="connsiteY21" fmla="*/ 797206 h 4682678"/>
                <a:gd name="connsiteX22" fmla="*/ 6099071 w 8357174"/>
                <a:gd name="connsiteY22" fmla="*/ 700686 h 4682678"/>
                <a:gd name="connsiteX23" fmla="*/ 5985002 w 8357174"/>
                <a:gd name="connsiteY23" fmla="*/ 654273 h 4682678"/>
                <a:gd name="connsiteX24" fmla="*/ 5911342 w 8357174"/>
                <a:gd name="connsiteY24" fmla="*/ 763263 h 4682678"/>
                <a:gd name="connsiteX25" fmla="*/ 5280036 w 8357174"/>
                <a:gd name="connsiteY25" fmla="*/ 651733 h 4682678"/>
                <a:gd name="connsiteX26" fmla="*/ 5275649 w 8357174"/>
                <a:gd name="connsiteY26" fmla="*/ 415283 h 4682678"/>
                <a:gd name="connsiteX27" fmla="*/ 5251865 w 8357174"/>
                <a:gd name="connsiteY27" fmla="*/ 355246 h 4682678"/>
                <a:gd name="connsiteX28" fmla="*/ 5202682 w 8357174"/>
                <a:gd name="connsiteY28" fmla="*/ 326613 h 4682678"/>
                <a:gd name="connsiteX29" fmla="*/ 4763492 w 8357174"/>
                <a:gd name="connsiteY29" fmla="*/ 248797 h 4682678"/>
                <a:gd name="connsiteX30" fmla="*/ 4713847 w 8357174"/>
                <a:gd name="connsiteY30" fmla="*/ 264268 h 4682678"/>
                <a:gd name="connsiteX31" fmla="*/ 4671822 w 8357174"/>
                <a:gd name="connsiteY31" fmla="*/ 295210 h 4682678"/>
                <a:gd name="connsiteX32" fmla="*/ 4627487 w 8357174"/>
                <a:gd name="connsiteY32" fmla="*/ 370948 h 4682678"/>
                <a:gd name="connsiteX33" fmla="*/ 4594236 w 8357174"/>
                <a:gd name="connsiteY33" fmla="*/ 454306 h 4682678"/>
                <a:gd name="connsiteX34" fmla="*/ 4560292 w 8357174"/>
                <a:gd name="connsiteY34" fmla="*/ 511341 h 4682678"/>
                <a:gd name="connsiteX35" fmla="*/ 4404429 w 8357174"/>
                <a:gd name="connsiteY35" fmla="*/ 495639 h 4682678"/>
                <a:gd name="connsiteX36" fmla="*/ 4365636 w 8357174"/>
                <a:gd name="connsiteY36" fmla="*/ 412743 h 4682678"/>
                <a:gd name="connsiteX37" fmla="*/ 4313682 w 8357174"/>
                <a:gd name="connsiteY37" fmla="*/ 357786 h 4682678"/>
                <a:gd name="connsiteX38" fmla="*/ 4220625 w 8357174"/>
                <a:gd name="connsiteY38" fmla="*/ 345317 h 4682678"/>
                <a:gd name="connsiteX39" fmla="*/ 4124336 w 8357174"/>
                <a:gd name="connsiteY39" fmla="*/ 433293 h 4682678"/>
                <a:gd name="connsiteX40" fmla="*/ 3908436 w 8357174"/>
                <a:gd name="connsiteY40" fmla="*/ 391961 h 4682678"/>
                <a:gd name="connsiteX41" fmla="*/ 3825309 w 8357174"/>
                <a:gd name="connsiteY41" fmla="*/ 371179 h 4682678"/>
                <a:gd name="connsiteX42" fmla="*/ 3783745 w 8357174"/>
                <a:gd name="connsiteY42" fmla="*/ 319224 h 4682678"/>
                <a:gd name="connsiteX43" fmla="*/ 3742182 w 8357174"/>
                <a:gd name="connsiteY43" fmla="*/ 236097 h 4682678"/>
                <a:gd name="connsiteX44" fmla="*/ 3656052 w 8357174"/>
                <a:gd name="connsiteY44" fmla="*/ 243717 h 4682678"/>
                <a:gd name="connsiteX45" fmla="*/ 3547987 w 8357174"/>
                <a:gd name="connsiteY45" fmla="*/ 482708 h 4682678"/>
                <a:gd name="connsiteX46" fmla="*/ 2337331 w 8357174"/>
                <a:gd name="connsiteY46" fmla="*/ 3497226 h 4682678"/>
                <a:gd name="connsiteX47" fmla="*/ 2384667 w 8357174"/>
                <a:gd name="connsiteY47" fmla="*/ 3792328 h 4682678"/>
                <a:gd name="connsiteX48" fmla="*/ 2002051 w 8357174"/>
                <a:gd name="connsiteY48" fmla="*/ 3544793 h 4682678"/>
                <a:gd name="connsiteX49" fmla="*/ 1914074 w 8357174"/>
                <a:gd name="connsiteY49" fmla="*/ 1144032 h 4682678"/>
                <a:gd name="connsiteX50" fmla="*/ 188722 w 8357174"/>
                <a:gd name="connsiteY50" fmla="*/ 1219539 h 4682678"/>
                <a:gd name="connsiteX51" fmla="*/ 220125 w 8357174"/>
                <a:gd name="connsiteY51" fmla="*/ 3642006 h 4682678"/>
                <a:gd name="connsiteX52" fmla="*/ 497686 w 8357174"/>
                <a:gd name="connsiteY52" fmla="*/ 4629078 h 4682678"/>
                <a:gd name="connsiteX53" fmla="*/ 23782 w 8357174"/>
                <a:gd name="connsiteY53" fmla="*/ 4661522 h 4682678"/>
                <a:gd name="connsiteX54" fmla="*/ 402 w 8357174"/>
                <a:gd name="connsiteY54" fmla="*/ 0 h 4682678"/>
                <a:gd name="connsiteX0" fmla="*/ 402 w 8250494"/>
                <a:gd name="connsiteY0" fmla="*/ 0 h 4661522"/>
                <a:gd name="connsiteX1" fmla="*/ 8231186 w 8250494"/>
                <a:gd name="connsiteY1" fmla="*/ 8024 h 4661522"/>
                <a:gd name="connsiteX2" fmla="*/ 8250494 w 8250494"/>
                <a:gd name="connsiteY2" fmla="*/ 4644578 h 4661522"/>
                <a:gd name="connsiteX3" fmla="*/ 555098 w 8250494"/>
                <a:gd name="connsiteY3" fmla="*/ 4644146 h 4661522"/>
                <a:gd name="connsiteX4" fmla="*/ 230516 w 8250494"/>
                <a:gd name="connsiteY4" fmla="*/ 3659324 h 4661522"/>
                <a:gd name="connsiteX5" fmla="*/ 1998587 w 8250494"/>
                <a:gd name="connsiteY5" fmla="*/ 3543408 h 4661522"/>
                <a:gd name="connsiteX6" fmla="*/ 2377047 w 8250494"/>
                <a:gd name="connsiteY6" fmla="*/ 3789788 h 4661522"/>
                <a:gd name="connsiteX7" fmla="*/ 7917942 w 8250494"/>
                <a:gd name="connsiteY7" fmla="*/ 4453190 h 4661522"/>
                <a:gd name="connsiteX8" fmla="*/ 8004302 w 8250494"/>
                <a:gd name="connsiteY8" fmla="*/ 4434024 h 4661522"/>
                <a:gd name="connsiteX9" fmla="*/ 8116754 w 8250494"/>
                <a:gd name="connsiteY9" fmla="*/ 4226206 h 4661522"/>
                <a:gd name="connsiteX10" fmla="*/ 8147927 w 8250494"/>
                <a:gd name="connsiteY10" fmla="*/ 4163861 h 4661522"/>
                <a:gd name="connsiteX11" fmla="*/ 8140307 w 8250494"/>
                <a:gd name="connsiteY11" fmla="*/ 4093664 h 4661522"/>
                <a:gd name="connsiteX12" fmla="*/ 7252231 w 8250494"/>
                <a:gd name="connsiteY12" fmla="*/ 1038044 h 4661522"/>
                <a:gd name="connsiteX13" fmla="*/ 7172336 w 8250494"/>
                <a:gd name="connsiteY13" fmla="*/ 856550 h 4661522"/>
                <a:gd name="connsiteX14" fmla="*/ 7075354 w 8250494"/>
                <a:gd name="connsiteY14" fmla="*/ 843388 h 4661522"/>
                <a:gd name="connsiteX15" fmla="*/ 6973754 w 8250494"/>
                <a:gd name="connsiteY15" fmla="*/ 953070 h 4661522"/>
                <a:gd name="connsiteX16" fmla="*/ 6630854 w 8250494"/>
                <a:gd name="connsiteY16" fmla="*/ 880333 h 4661522"/>
                <a:gd name="connsiteX17" fmla="*/ 6600143 w 8250494"/>
                <a:gd name="connsiteY17" fmla="*/ 857243 h 4661522"/>
                <a:gd name="connsiteX18" fmla="*/ 6595063 w 8250494"/>
                <a:gd name="connsiteY18" fmla="*/ 760261 h 4661522"/>
                <a:gd name="connsiteX19" fmla="*/ 6485843 w 8250494"/>
                <a:gd name="connsiteY19" fmla="*/ 732321 h 4661522"/>
                <a:gd name="connsiteX20" fmla="*/ 6417263 w 8250494"/>
                <a:gd name="connsiteY20" fmla="*/ 856781 h 4661522"/>
                <a:gd name="connsiteX21" fmla="*/ 6111309 w 8250494"/>
                <a:gd name="connsiteY21" fmla="*/ 797206 h 4661522"/>
                <a:gd name="connsiteX22" fmla="*/ 6099071 w 8250494"/>
                <a:gd name="connsiteY22" fmla="*/ 700686 h 4661522"/>
                <a:gd name="connsiteX23" fmla="*/ 5985002 w 8250494"/>
                <a:gd name="connsiteY23" fmla="*/ 654273 h 4661522"/>
                <a:gd name="connsiteX24" fmla="*/ 5911342 w 8250494"/>
                <a:gd name="connsiteY24" fmla="*/ 763263 h 4661522"/>
                <a:gd name="connsiteX25" fmla="*/ 5280036 w 8250494"/>
                <a:gd name="connsiteY25" fmla="*/ 651733 h 4661522"/>
                <a:gd name="connsiteX26" fmla="*/ 5275649 w 8250494"/>
                <a:gd name="connsiteY26" fmla="*/ 415283 h 4661522"/>
                <a:gd name="connsiteX27" fmla="*/ 5251865 w 8250494"/>
                <a:gd name="connsiteY27" fmla="*/ 355246 h 4661522"/>
                <a:gd name="connsiteX28" fmla="*/ 5202682 w 8250494"/>
                <a:gd name="connsiteY28" fmla="*/ 326613 h 4661522"/>
                <a:gd name="connsiteX29" fmla="*/ 4763492 w 8250494"/>
                <a:gd name="connsiteY29" fmla="*/ 248797 h 4661522"/>
                <a:gd name="connsiteX30" fmla="*/ 4713847 w 8250494"/>
                <a:gd name="connsiteY30" fmla="*/ 264268 h 4661522"/>
                <a:gd name="connsiteX31" fmla="*/ 4671822 w 8250494"/>
                <a:gd name="connsiteY31" fmla="*/ 295210 h 4661522"/>
                <a:gd name="connsiteX32" fmla="*/ 4627487 w 8250494"/>
                <a:gd name="connsiteY32" fmla="*/ 370948 h 4661522"/>
                <a:gd name="connsiteX33" fmla="*/ 4594236 w 8250494"/>
                <a:gd name="connsiteY33" fmla="*/ 454306 h 4661522"/>
                <a:gd name="connsiteX34" fmla="*/ 4560292 w 8250494"/>
                <a:gd name="connsiteY34" fmla="*/ 511341 h 4661522"/>
                <a:gd name="connsiteX35" fmla="*/ 4404429 w 8250494"/>
                <a:gd name="connsiteY35" fmla="*/ 495639 h 4661522"/>
                <a:gd name="connsiteX36" fmla="*/ 4365636 w 8250494"/>
                <a:gd name="connsiteY36" fmla="*/ 412743 h 4661522"/>
                <a:gd name="connsiteX37" fmla="*/ 4313682 w 8250494"/>
                <a:gd name="connsiteY37" fmla="*/ 357786 h 4661522"/>
                <a:gd name="connsiteX38" fmla="*/ 4220625 w 8250494"/>
                <a:gd name="connsiteY38" fmla="*/ 345317 h 4661522"/>
                <a:gd name="connsiteX39" fmla="*/ 4124336 w 8250494"/>
                <a:gd name="connsiteY39" fmla="*/ 433293 h 4661522"/>
                <a:gd name="connsiteX40" fmla="*/ 3908436 w 8250494"/>
                <a:gd name="connsiteY40" fmla="*/ 391961 h 4661522"/>
                <a:gd name="connsiteX41" fmla="*/ 3825309 w 8250494"/>
                <a:gd name="connsiteY41" fmla="*/ 371179 h 4661522"/>
                <a:gd name="connsiteX42" fmla="*/ 3783745 w 8250494"/>
                <a:gd name="connsiteY42" fmla="*/ 319224 h 4661522"/>
                <a:gd name="connsiteX43" fmla="*/ 3742182 w 8250494"/>
                <a:gd name="connsiteY43" fmla="*/ 236097 h 4661522"/>
                <a:gd name="connsiteX44" fmla="*/ 3656052 w 8250494"/>
                <a:gd name="connsiteY44" fmla="*/ 243717 h 4661522"/>
                <a:gd name="connsiteX45" fmla="*/ 3547987 w 8250494"/>
                <a:gd name="connsiteY45" fmla="*/ 482708 h 4661522"/>
                <a:gd name="connsiteX46" fmla="*/ 2337331 w 8250494"/>
                <a:gd name="connsiteY46" fmla="*/ 3497226 h 4661522"/>
                <a:gd name="connsiteX47" fmla="*/ 2384667 w 8250494"/>
                <a:gd name="connsiteY47" fmla="*/ 3792328 h 4661522"/>
                <a:gd name="connsiteX48" fmla="*/ 2002051 w 8250494"/>
                <a:gd name="connsiteY48" fmla="*/ 3544793 h 4661522"/>
                <a:gd name="connsiteX49" fmla="*/ 1914074 w 8250494"/>
                <a:gd name="connsiteY49" fmla="*/ 1144032 h 4661522"/>
                <a:gd name="connsiteX50" fmla="*/ 188722 w 8250494"/>
                <a:gd name="connsiteY50" fmla="*/ 1219539 h 4661522"/>
                <a:gd name="connsiteX51" fmla="*/ 220125 w 8250494"/>
                <a:gd name="connsiteY51" fmla="*/ 3642006 h 4661522"/>
                <a:gd name="connsiteX52" fmla="*/ 497686 w 8250494"/>
                <a:gd name="connsiteY52" fmla="*/ 4629078 h 4661522"/>
                <a:gd name="connsiteX53" fmla="*/ 23782 w 8250494"/>
                <a:gd name="connsiteY53" fmla="*/ 4661522 h 4661522"/>
                <a:gd name="connsiteX54" fmla="*/ 402 w 8250494"/>
                <a:gd name="connsiteY54" fmla="*/ 0 h 4661522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55098 w 8250494"/>
                <a:gd name="connsiteY3" fmla="*/ 464414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002051 w 8250494"/>
                <a:gd name="connsiteY48" fmla="*/ 3544793 h 4644578"/>
                <a:gd name="connsiteX49" fmla="*/ 1914074 w 8250494"/>
                <a:gd name="connsiteY49" fmla="*/ 1144032 h 4644578"/>
                <a:gd name="connsiteX50" fmla="*/ 188722 w 8250494"/>
                <a:gd name="connsiteY50" fmla="*/ 1219539 h 4644578"/>
                <a:gd name="connsiteX51" fmla="*/ 220125 w 8250494"/>
                <a:gd name="connsiteY51" fmla="*/ 3642006 h 4644578"/>
                <a:gd name="connsiteX52" fmla="*/ 497686 w 8250494"/>
                <a:gd name="connsiteY52" fmla="*/ 4629078 h 4644578"/>
                <a:gd name="connsiteX53" fmla="*/ 23782 w 8250494"/>
                <a:gd name="connsiteY53" fmla="*/ 4631042 h 4644578"/>
                <a:gd name="connsiteX54" fmla="*/ 402 w 8250494"/>
                <a:gd name="connsiteY54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55098 w 8250494"/>
                <a:gd name="connsiteY3" fmla="*/ 464414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002051 w 8250494"/>
                <a:gd name="connsiteY48" fmla="*/ 3544793 h 4644578"/>
                <a:gd name="connsiteX49" fmla="*/ 1914074 w 8250494"/>
                <a:gd name="connsiteY49" fmla="*/ 1144032 h 4644578"/>
                <a:gd name="connsiteX50" fmla="*/ 188722 w 8250494"/>
                <a:gd name="connsiteY50" fmla="*/ 1219539 h 4644578"/>
                <a:gd name="connsiteX51" fmla="*/ 220125 w 8250494"/>
                <a:gd name="connsiteY51" fmla="*/ 3642006 h 4644578"/>
                <a:gd name="connsiteX52" fmla="*/ 490066 w 8250494"/>
                <a:gd name="connsiteY52" fmla="*/ 4629078 h 4644578"/>
                <a:gd name="connsiteX53" fmla="*/ 23782 w 8250494"/>
                <a:gd name="connsiteY53" fmla="*/ 4631042 h 4644578"/>
                <a:gd name="connsiteX54" fmla="*/ 402 w 8250494"/>
                <a:gd name="connsiteY54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002051 w 8250494"/>
                <a:gd name="connsiteY48" fmla="*/ 3544793 h 4644578"/>
                <a:gd name="connsiteX49" fmla="*/ 1914074 w 8250494"/>
                <a:gd name="connsiteY49" fmla="*/ 1144032 h 4644578"/>
                <a:gd name="connsiteX50" fmla="*/ 188722 w 8250494"/>
                <a:gd name="connsiteY50" fmla="*/ 1219539 h 4644578"/>
                <a:gd name="connsiteX51" fmla="*/ 220125 w 8250494"/>
                <a:gd name="connsiteY51" fmla="*/ 3642006 h 4644578"/>
                <a:gd name="connsiteX52" fmla="*/ 490066 w 8250494"/>
                <a:gd name="connsiteY52" fmla="*/ 4629078 h 4644578"/>
                <a:gd name="connsiteX53" fmla="*/ 23782 w 8250494"/>
                <a:gd name="connsiteY53" fmla="*/ 4631042 h 4644578"/>
                <a:gd name="connsiteX54" fmla="*/ 402 w 8250494"/>
                <a:gd name="connsiteY54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002051 w 8250494"/>
                <a:gd name="connsiteY48" fmla="*/ 3544793 h 4644578"/>
                <a:gd name="connsiteX49" fmla="*/ 1914074 w 8250494"/>
                <a:gd name="connsiteY49" fmla="*/ 1144032 h 4644578"/>
                <a:gd name="connsiteX50" fmla="*/ 188722 w 8250494"/>
                <a:gd name="connsiteY50" fmla="*/ 1219539 h 4644578"/>
                <a:gd name="connsiteX51" fmla="*/ 220125 w 8250494"/>
                <a:gd name="connsiteY51" fmla="*/ 3642006 h 4644578"/>
                <a:gd name="connsiteX52" fmla="*/ 490066 w 8250494"/>
                <a:gd name="connsiteY52" fmla="*/ 4629078 h 4644578"/>
                <a:gd name="connsiteX53" fmla="*/ 23782 w 8250494"/>
                <a:gd name="connsiteY53" fmla="*/ 4631042 h 4644578"/>
                <a:gd name="connsiteX54" fmla="*/ 402 w 8250494"/>
                <a:gd name="connsiteY54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002051 w 8250494"/>
                <a:gd name="connsiteY48" fmla="*/ 3544793 h 4644578"/>
                <a:gd name="connsiteX49" fmla="*/ 1914074 w 8250494"/>
                <a:gd name="connsiteY49" fmla="*/ 1144032 h 4644578"/>
                <a:gd name="connsiteX50" fmla="*/ 188722 w 8250494"/>
                <a:gd name="connsiteY50" fmla="*/ 1219539 h 4644578"/>
                <a:gd name="connsiteX51" fmla="*/ 220125 w 8250494"/>
                <a:gd name="connsiteY51" fmla="*/ 3642006 h 4644578"/>
                <a:gd name="connsiteX52" fmla="*/ 490066 w 8250494"/>
                <a:gd name="connsiteY52" fmla="*/ 4629078 h 4644578"/>
                <a:gd name="connsiteX53" fmla="*/ 23782 w 8250494"/>
                <a:gd name="connsiteY53" fmla="*/ 4631042 h 4644578"/>
                <a:gd name="connsiteX54" fmla="*/ 402 w 8250494"/>
                <a:gd name="connsiteY54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1914074 w 8250494"/>
                <a:gd name="connsiteY48" fmla="*/ 1144032 h 4644578"/>
                <a:gd name="connsiteX49" fmla="*/ 188722 w 8250494"/>
                <a:gd name="connsiteY49" fmla="*/ 1219539 h 4644578"/>
                <a:gd name="connsiteX50" fmla="*/ 220125 w 8250494"/>
                <a:gd name="connsiteY50" fmla="*/ 3642006 h 4644578"/>
                <a:gd name="connsiteX51" fmla="*/ 490066 w 8250494"/>
                <a:gd name="connsiteY51" fmla="*/ 4629078 h 4644578"/>
                <a:gd name="connsiteX52" fmla="*/ 23782 w 8250494"/>
                <a:gd name="connsiteY52" fmla="*/ 4631042 h 4644578"/>
                <a:gd name="connsiteX53" fmla="*/ 402 w 8250494"/>
                <a:gd name="connsiteY53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188722 w 8250494"/>
                <a:gd name="connsiteY48" fmla="*/ 1219539 h 4644578"/>
                <a:gd name="connsiteX49" fmla="*/ 220125 w 8250494"/>
                <a:gd name="connsiteY49" fmla="*/ 3642006 h 4644578"/>
                <a:gd name="connsiteX50" fmla="*/ 490066 w 8250494"/>
                <a:gd name="connsiteY50" fmla="*/ 4629078 h 4644578"/>
                <a:gd name="connsiteX51" fmla="*/ 23782 w 8250494"/>
                <a:gd name="connsiteY51" fmla="*/ 4631042 h 4644578"/>
                <a:gd name="connsiteX52" fmla="*/ 402 w 8250494"/>
                <a:gd name="connsiteY52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20125 w 8250494"/>
                <a:gd name="connsiteY48" fmla="*/ 3642006 h 4644578"/>
                <a:gd name="connsiteX49" fmla="*/ 490066 w 8250494"/>
                <a:gd name="connsiteY49" fmla="*/ 4629078 h 4644578"/>
                <a:gd name="connsiteX50" fmla="*/ 23782 w 8250494"/>
                <a:gd name="connsiteY50" fmla="*/ 4631042 h 4644578"/>
                <a:gd name="connsiteX51" fmla="*/ 402 w 8250494"/>
                <a:gd name="connsiteY51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20125 w 8250494"/>
                <a:gd name="connsiteY48" fmla="*/ 3642006 h 4644578"/>
                <a:gd name="connsiteX49" fmla="*/ 1686167 w 8250494"/>
                <a:gd name="connsiteY49" fmla="*/ 4452728 h 4644578"/>
                <a:gd name="connsiteX50" fmla="*/ 490066 w 8250494"/>
                <a:gd name="connsiteY50" fmla="*/ 4629078 h 4644578"/>
                <a:gd name="connsiteX51" fmla="*/ 23782 w 8250494"/>
                <a:gd name="connsiteY51" fmla="*/ 4631042 h 4644578"/>
                <a:gd name="connsiteX52" fmla="*/ 402 w 8250494"/>
                <a:gd name="connsiteY52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749965 w 8250494"/>
                <a:gd name="connsiteY48" fmla="*/ 4373526 h 4644578"/>
                <a:gd name="connsiteX49" fmla="*/ 1686167 w 8250494"/>
                <a:gd name="connsiteY49" fmla="*/ 4452728 h 4644578"/>
                <a:gd name="connsiteX50" fmla="*/ 490066 w 8250494"/>
                <a:gd name="connsiteY50" fmla="*/ 4629078 h 4644578"/>
                <a:gd name="connsiteX51" fmla="*/ 23782 w 8250494"/>
                <a:gd name="connsiteY51" fmla="*/ 4631042 h 4644578"/>
                <a:gd name="connsiteX52" fmla="*/ 402 w 8250494"/>
                <a:gd name="connsiteY52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2749965 w 8250494"/>
                <a:gd name="connsiteY48" fmla="*/ 4373526 h 4644578"/>
                <a:gd name="connsiteX49" fmla="*/ 490066 w 8250494"/>
                <a:gd name="connsiteY49" fmla="*/ 4629078 h 4644578"/>
                <a:gd name="connsiteX50" fmla="*/ 23782 w 8250494"/>
                <a:gd name="connsiteY50" fmla="*/ 4631042 h 4644578"/>
                <a:gd name="connsiteX51" fmla="*/ 402 w 8250494"/>
                <a:gd name="connsiteY51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490066 w 8250494"/>
                <a:gd name="connsiteY48" fmla="*/ 46290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516998 w 8250494"/>
                <a:gd name="connsiteY3" fmla="*/ 46289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566266 w 8250494"/>
                <a:gd name="connsiteY48" fmla="*/ 41718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1858118 w 8250494"/>
                <a:gd name="connsiteY3" fmla="*/ 4514606 h 4644578"/>
                <a:gd name="connsiteX4" fmla="*/ 230516 w 8250494"/>
                <a:gd name="connsiteY4" fmla="*/ 365932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566266 w 8250494"/>
                <a:gd name="connsiteY48" fmla="*/ 41718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1858118 w 8250494"/>
                <a:gd name="connsiteY3" fmla="*/ 4514606 h 4644578"/>
                <a:gd name="connsiteX4" fmla="*/ 1312556 w 8250494"/>
                <a:gd name="connsiteY4" fmla="*/ 446704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2384667 w 8250494"/>
                <a:gd name="connsiteY47" fmla="*/ 3792328 h 4644578"/>
                <a:gd name="connsiteX48" fmla="*/ 566266 w 8250494"/>
                <a:gd name="connsiteY48" fmla="*/ 41718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1858118 w 8250494"/>
                <a:gd name="connsiteY3" fmla="*/ 4514606 h 4644578"/>
                <a:gd name="connsiteX4" fmla="*/ 1312556 w 8250494"/>
                <a:gd name="connsiteY4" fmla="*/ 4467044 h 4644578"/>
                <a:gd name="connsiteX5" fmla="*/ 1998587 w 8250494"/>
                <a:gd name="connsiteY5" fmla="*/ 354340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1218807 w 8250494"/>
                <a:gd name="connsiteY47" fmla="*/ 3258928 h 4644578"/>
                <a:gd name="connsiteX48" fmla="*/ 566266 w 8250494"/>
                <a:gd name="connsiteY48" fmla="*/ 41718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1858118 w 8250494"/>
                <a:gd name="connsiteY3" fmla="*/ 4514606 h 4644578"/>
                <a:gd name="connsiteX4" fmla="*/ 1312556 w 8250494"/>
                <a:gd name="connsiteY4" fmla="*/ 4467044 h 4644578"/>
                <a:gd name="connsiteX5" fmla="*/ 2128127 w 8250494"/>
                <a:gd name="connsiteY5" fmla="*/ 4099668 h 4644578"/>
                <a:gd name="connsiteX6" fmla="*/ 2377047 w 8250494"/>
                <a:gd name="connsiteY6" fmla="*/ 3789788 h 4644578"/>
                <a:gd name="connsiteX7" fmla="*/ 7917942 w 8250494"/>
                <a:gd name="connsiteY7" fmla="*/ 4453190 h 4644578"/>
                <a:gd name="connsiteX8" fmla="*/ 8004302 w 8250494"/>
                <a:gd name="connsiteY8" fmla="*/ 4434024 h 4644578"/>
                <a:gd name="connsiteX9" fmla="*/ 8116754 w 8250494"/>
                <a:gd name="connsiteY9" fmla="*/ 4226206 h 4644578"/>
                <a:gd name="connsiteX10" fmla="*/ 8147927 w 8250494"/>
                <a:gd name="connsiteY10" fmla="*/ 4163861 h 4644578"/>
                <a:gd name="connsiteX11" fmla="*/ 8140307 w 8250494"/>
                <a:gd name="connsiteY11" fmla="*/ 4093664 h 4644578"/>
                <a:gd name="connsiteX12" fmla="*/ 7252231 w 8250494"/>
                <a:gd name="connsiteY12" fmla="*/ 1038044 h 4644578"/>
                <a:gd name="connsiteX13" fmla="*/ 7172336 w 8250494"/>
                <a:gd name="connsiteY13" fmla="*/ 856550 h 4644578"/>
                <a:gd name="connsiteX14" fmla="*/ 7075354 w 8250494"/>
                <a:gd name="connsiteY14" fmla="*/ 843388 h 4644578"/>
                <a:gd name="connsiteX15" fmla="*/ 6973754 w 8250494"/>
                <a:gd name="connsiteY15" fmla="*/ 953070 h 4644578"/>
                <a:gd name="connsiteX16" fmla="*/ 6630854 w 8250494"/>
                <a:gd name="connsiteY16" fmla="*/ 880333 h 4644578"/>
                <a:gd name="connsiteX17" fmla="*/ 6600143 w 8250494"/>
                <a:gd name="connsiteY17" fmla="*/ 857243 h 4644578"/>
                <a:gd name="connsiteX18" fmla="*/ 6595063 w 8250494"/>
                <a:gd name="connsiteY18" fmla="*/ 760261 h 4644578"/>
                <a:gd name="connsiteX19" fmla="*/ 6485843 w 8250494"/>
                <a:gd name="connsiteY19" fmla="*/ 732321 h 4644578"/>
                <a:gd name="connsiteX20" fmla="*/ 6417263 w 8250494"/>
                <a:gd name="connsiteY20" fmla="*/ 856781 h 4644578"/>
                <a:gd name="connsiteX21" fmla="*/ 6111309 w 8250494"/>
                <a:gd name="connsiteY21" fmla="*/ 797206 h 4644578"/>
                <a:gd name="connsiteX22" fmla="*/ 6099071 w 8250494"/>
                <a:gd name="connsiteY22" fmla="*/ 700686 h 4644578"/>
                <a:gd name="connsiteX23" fmla="*/ 5985002 w 8250494"/>
                <a:gd name="connsiteY23" fmla="*/ 654273 h 4644578"/>
                <a:gd name="connsiteX24" fmla="*/ 5911342 w 8250494"/>
                <a:gd name="connsiteY24" fmla="*/ 763263 h 4644578"/>
                <a:gd name="connsiteX25" fmla="*/ 5280036 w 8250494"/>
                <a:gd name="connsiteY25" fmla="*/ 651733 h 4644578"/>
                <a:gd name="connsiteX26" fmla="*/ 5275649 w 8250494"/>
                <a:gd name="connsiteY26" fmla="*/ 415283 h 4644578"/>
                <a:gd name="connsiteX27" fmla="*/ 5251865 w 8250494"/>
                <a:gd name="connsiteY27" fmla="*/ 355246 h 4644578"/>
                <a:gd name="connsiteX28" fmla="*/ 5202682 w 8250494"/>
                <a:gd name="connsiteY28" fmla="*/ 326613 h 4644578"/>
                <a:gd name="connsiteX29" fmla="*/ 4763492 w 8250494"/>
                <a:gd name="connsiteY29" fmla="*/ 248797 h 4644578"/>
                <a:gd name="connsiteX30" fmla="*/ 4713847 w 8250494"/>
                <a:gd name="connsiteY30" fmla="*/ 264268 h 4644578"/>
                <a:gd name="connsiteX31" fmla="*/ 4671822 w 8250494"/>
                <a:gd name="connsiteY31" fmla="*/ 295210 h 4644578"/>
                <a:gd name="connsiteX32" fmla="*/ 4627487 w 8250494"/>
                <a:gd name="connsiteY32" fmla="*/ 370948 h 4644578"/>
                <a:gd name="connsiteX33" fmla="*/ 4594236 w 8250494"/>
                <a:gd name="connsiteY33" fmla="*/ 454306 h 4644578"/>
                <a:gd name="connsiteX34" fmla="*/ 4560292 w 8250494"/>
                <a:gd name="connsiteY34" fmla="*/ 511341 h 4644578"/>
                <a:gd name="connsiteX35" fmla="*/ 4404429 w 8250494"/>
                <a:gd name="connsiteY35" fmla="*/ 495639 h 4644578"/>
                <a:gd name="connsiteX36" fmla="*/ 4365636 w 8250494"/>
                <a:gd name="connsiteY36" fmla="*/ 412743 h 4644578"/>
                <a:gd name="connsiteX37" fmla="*/ 4313682 w 8250494"/>
                <a:gd name="connsiteY37" fmla="*/ 357786 h 4644578"/>
                <a:gd name="connsiteX38" fmla="*/ 4220625 w 8250494"/>
                <a:gd name="connsiteY38" fmla="*/ 345317 h 4644578"/>
                <a:gd name="connsiteX39" fmla="*/ 4124336 w 8250494"/>
                <a:gd name="connsiteY39" fmla="*/ 433293 h 4644578"/>
                <a:gd name="connsiteX40" fmla="*/ 3908436 w 8250494"/>
                <a:gd name="connsiteY40" fmla="*/ 391961 h 4644578"/>
                <a:gd name="connsiteX41" fmla="*/ 3825309 w 8250494"/>
                <a:gd name="connsiteY41" fmla="*/ 371179 h 4644578"/>
                <a:gd name="connsiteX42" fmla="*/ 3783745 w 8250494"/>
                <a:gd name="connsiteY42" fmla="*/ 319224 h 4644578"/>
                <a:gd name="connsiteX43" fmla="*/ 3742182 w 8250494"/>
                <a:gd name="connsiteY43" fmla="*/ 236097 h 4644578"/>
                <a:gd name="connsiteX44" fmla="*/ 3656052 w 8250494"/>
                <a:gd name="connsiteY44" fmla="*/ 243717 h 4644578"/>
                <a:gd name="connsiteX45" fmla="*/ 3547987 w 8250494"/>
                <a:gd name="connsiteY45" fmla="*/ 482708 h 4644578"/>
                <a:gd name="connsiteX46" fmla="*/ 2337331 w 8250494"/>
                <a:gd name="connsiteY46" fmla="*/ 3497226 h 4644578"/>
                <a:gd name="connsiteX47" fmla="*/ 1218807 w 8250494"/>
                <a:gd name="connsiteY47" fmla="*/ 3258928 h 4644578"/>
                <a:gd name="connsiteX48" fmla="*/ 566266 w 8250494"/>
                <a:gd name="connsiteY48" fmla="*/ 4171878 h 4644578"/>
                <a:gd name="connsiteX49" fmla="*/ 23782 w 8250494"/>
                <a:gd name="connsiteY49" fmla="*/ 4631042 h 4644578"/>
                <a:gd name="connsiteX50" fmla="*/ 402 w 8250494"/>
                <a:gd name="connsiteY50" fmla="*/ 0 h 4644578"/>
                <a:gd name="connsiteX0" fmla="*/ 402 w 8250494"/>
                <a:gd name="connsiteY0" fmla="*/ 0 h 4644578"/>
                <a:gd name="connsiteX1" fmla="*/ 8231186 w 8250494"/>
                <a:gd name="connsiteY1" fmla="*/ 8024 h 4644578"/>
                <a:gd name="connsiteX2" fmla="*/ 8250494 w 8250494"/>
                <a:gd name="connsiteY2" fmla="*/ 4644578 h 4644578"/>
                <a:gd name="connsiteX3" fmla="*/ 1858118 w 8250494"/>
                <a:gd name="connsiteY3" fmla="*/ 4514606 h 4644578"/>
                <a:gd name="connsiteX4" fmla="*/ 2128127 w 8250494"/>
                <a:gd name="connsiteY4" fmla="*/ 4099668 h 4644578"/>
                <a:gd name="connsiteX5" fmla="*/ 2377047 w 8250494"/>
                <a:gd name="connsiteY5" fmla="*/ 3789788 h 4644578"/>
                <a:gd name="connsiteX6" fmla="*/ 7917942 w 8250494"/>
                <a:gd name="connsiteY6" fmla="*/ 4453190 h 4644578"/>
                <a:gd name="connsiteX7" fmla="*/ 8004302 w 8250494"/>
                <a:gd name="connsiteY7" fmla="*/ 4434024 h 4644578"/>
                <a:gd name="connsiteX8" fmla="*/ 8116754 w 8250494"/>
                <a:gd name="connsiteY8" fmla="*/ 4226206 h 4644578"/>
                <a:gd name="connsiteX9" fmla="*/ 8147927 w 8250494"/>
                <a:gd name="connsiteY9" fmla="*/ 4163861 h 4644578"/>
                <a:gd name="connsiteX10" fmla="*/ 8140307 w 8250494"/>
                <a:gd name="connsiteY10" fmla="*/ 4093664 h 4644578"/>
                <a:gd name="connsiteX11" fmla="*/ 7252231 w 8250494"/>
                <a:gd name="connsiteY11" fmla="*/ 1038044 h 4644578"/>
                <a:gd name="connsiteX12" fmla="*/ 7172336 w 8250494"/>
                <a:gd name="connsiteY12" fmla="*/ 856550 h 4644578"/>
                <a:gd name="connsiteX13" fmla="*/ 7075354 w 8250494"/>
                <a:gd name="connsiteY13" fmla="*/ 843388 h 4644578"/>
                <a:gd name="connsiteX14" fmla="*/ 6973754 w 8250494"/>
                <a:gd name="connsiteY14" fmla="*/ 953070 h 4644578"/>
                <a:gd name="connsiteX15" fmla="*/ 6630854 w 8250494"/>
                <a:gd name="connsiteY15" fmla="*/ 880333 h 4644578"/>
                <a:gd name="connsiteX16" fmla="*/ 6600143 w 8250494"/>
                <a:gd name="connsiteY16" fmla="*/ 857243 h 4644578"/>
                <a:gd name="connsiteX17" fmla="*/ 6595063 w 8250494"/>
                <a:gd name="connsiteY17" fmla="*/ 760261 h 4644578"/>
                <a:gd name="connsiteX18" fmla="*/ 6485843 w 8250494"/>
                <a:gd name="connsiteY18" fmla="*/ 732321 h 4644578"/>
                <a:gd name="connsiteX19" fmla="*/ 6417263 w 8250494"/>
                <a:gd name="connsiteY19" fmla="*/ 856781 h 4644578"/>
                <a:gd name="connsiteX20" fmla="*/ 6111309 w 8250494"/>
                <a:gd name="connsiteY20" fmla="*/ 797206 h 4644578"/>
                <a:gd name="connsiteX21" fmla="*/ 6099071 w 8250494"/>
                <a:gd name="connsiteY21" fmla="*/ 700686 h 4644578"/>
                <a:gd name="connsiteX22" fmla="*/ 5985002 w 8250494"/>
                <a:gd name="connsiteY22" fmla="*/ 654273 h 4644578"/>
                <a:gd name="connsiteX23" fmla="*/ 5911342 w 8250494"/>
                <a:gd name="connsiteY23" fmla="*/ 763263 h 4644578"/>
                <a:gd name="connsiteX24" fmla="*/ 5280036 w 8250494"/>
                <a:gd name="connsiteY24" fmla="*/ 651733 h 4644578"/>
                <a:gd name="connsiteX25" fmla="*/ 5275649 w 8250494"/>
                <a:gd name="connsiteY25" fmla="*/ 415283 h 4644578"/>
                <a:gd name="connsiteX26" fmla="*/ 5251865 w 8250494"/>
                <a:gd name="connsiteY26" fmla="*/ 355246 h 4644578"/>
                <a:gd name="connsiteX27" fmla="*/ 5202682 w 8250494"/>
                <a:gd name="connsiteY27" fmla="*/ 326613 h 4644578"/>
                <a:gd name="connsiteX28" fmla="*/ 4763492 w 8250494"/>
                <a:gd name="connsiteY28" fmla="*/ 248797 h 4644578"/>
                <a:gd name="connsiteX29" fmla="*/ 4713847 w 8250494"/>
                <a:gd name="connsiteY29" fmla="*/ 264268 h 4644578"/>
                <a:gd name="connsiteX30" fmla="*/ 4671822 w 8250494"/>
                <a:gd name="connsiteY30" fmla="*/ 295210 h 4644578"/>
                <a:gd name="connsiteX31" fmla="*/ 4627487 w 8250494"/>
                <a:gd name="connsiteY31" fmla="*/ 370948 h 4644578"/>
                <a:gd name="connsiteX32" fmla="*/ 4594236 w 8250494"/>
                <a:gd name="connsiteY32" fmla="*/ 454306 h 4644578"/>
                <a:gd name="connsiteX33" fmla="*/ 4560292 w 8250494"/>
                <a:gd name="connsiteY33" fmla="*/ 511341 h 4644578"/>
                <a:gd name="connsiteX34" fmla="*/ 4404429 w 8250494"/>
                <a:gd name="connsiteY34" fmla="*/ 495639 h 4644578"/>
                <a:gd name="connsiteX35" fmla="*/ 4365636 w 8250494"/>
                <a:gd name="connsiteY35" fmla="*/ 412743 h 4644578"/>
                <a:gd name="connsiteX36" fmla="*/ 4313682 w 8250494"/>
                <a:gd name="connsiteY36" fmla="*/ 357786 h 4644578"/>
                <a:gd name="connsiteX37" fmla="*/ 4220625 w 8250494"/>
                <a:gd name="connsiteY37" fmla="*/ 345317 h 4644578"/>
                <a:gd name="connsiteX38" fmla="*/ 4124336 w 8250494"/>
                <a:gd name="connsiteY38" fmla="*/ 433293 h 4644578"/>
                <a:gd name="connsiteX39" fmla="*/ 3908436 w 8250494"/>
                <a:gd name="connsiteY39" fmla="*/ 391961 h 4644578"/>
                <a:gd name="connsiteX40" fmla="*/ 3825309 w 8250494"/>
                <a:gd name="connsiteY40" fmla="*/ 371179 h 4644578"/>
                <a:gd name="connsiteX41" fmla="*/ 3783745 w 8250494"/>
                <a:gd name="connsiteY41" fmla="*/ 319224 h 4644578"/>
                <a:gd name="connsiteX42" fmla="*/ 3742182 w 8250494"/>
                <a:gd name="connsiteY42" fmla="*/ 236097 h 4644578"/>
                <a:gd name="connsiteX43" fmla="*/ 3656052 w 8250494"/>
                <a:gd name="connsiteY43" fmla="*/ 243717 h 4644578"/>
                <a:gd name="connsiteX44" fmla="*/ 3547987 w 8250494"/>
                <a:gd name="connsiteY44" fmla="*/ 482708 h 4644578"/>
                <a:gd name="connsiteX45" fmla="*/ 2337331 w 8250494"/>
                <a:gd name="connsiteY45" fmla="*/ 3497226 h 4644578"/>
                <a:gd name="connsiteX46" fmla="*/ 1218807 w 8250494"/>
                <a:gd name="connsiteY46" fmla="*/ 3258928 h 4644578"/>
                <a:gd name="connsiteX47" fmla="*/ 566266 w 8250494"/>
                <a:gd name="connsiteY47" fmla="*/ 4171878 h 4644578"/>
                <a:gd name="connsiteX48" fmla="*/ 23782 w 8250494"/>
                <a:gd name="connsiteY48" fmla="*/ 4631042 h 4644578"/>
                <a:gd name="connsiteX49" fmla="*/ 402 w 8250494"/>
                <a:gd name="connsiteY49" fmla="*/ 0 h 4644578"/>
                <a:gd name="connsiteX0" fmla="*/ 0 w 8250092"/>
                <a:gd name="connsiteY0" fmla="*/ 0 h 4644578"/>
                <a:gd name="connsiteX1" fmla="*/ 8230784 w 8250092"/>
                <a:gd name="connsiteY1" fmla="*/ 8024 h 4644578"/>
                <a:gd name="connsiteX2" fmla="*/ 8250092 w 8250092"/>
                <a:gd name="connsiteY2" fmla="*/ 4644578 h 4644578"/>
                <a:gd name="connsiteX3" fmla="*/ 1857716 w 8250092"/>
                <a:gd name="connsiteY3" fmla="*/ 4514606 h 4644578"/>
                <a:gd name="connsiteX4" fmla="*/ 2127725 w 8250092"/>
                <a:gd name="connsiteY4" fmla="*/ 4099668 h 4644578"/>
                <a:gd name="connsiteX5" fmla="*/ 2376645 w 8250092"/>
                <a:gd name="connsiteY5" fmla="*/ 3789788 h 4644578"/>
                <a:gd name="connsiteX6" fmla="*/ 7917540 w 8250092"/>
                <a:gd name="connsiteY6" fmla="*/ 4453190 h 4644578"/>
                <a:gd name="connsiteX7" fmla="*/ 8003900 w 8250092"/>
                <a:gd name="connsiteY7" fmla="*/ 4434024 h 4644578"/>
                <a:gd name="connsiteX8" fmla="*/ 8116352 w 8250092"/>
                <a:gd name="connsiteY8" fmla="*/ 4226206 h 4644578"/>
                <a:gd name="connsiteX9" fmla="*/ 8147525 w 8250092"/>
                <a:gd name="connsiteY9" fmla="*/ 4163861 h 4644578"/>
                <a:gd name="connsiteX10" fmla="*/ 8139905 w 8250092"/>
                <a:gd name="connsiteY10" fmla="*/ 4093664 h 4644578"/>
                <a:gd name="connsiteX11" fmla="*/ 7251829 w 8250092"/>
                <a:gd name="connsiteY11" fmla="*/ 1038044 h 4644578"/>
                <a:gd name="connsiteX12" fmla="*/ 7171934 w 8250092"/>
                <a:gd name="connsiteY12" fmla="*/ 856550 h 4644578"/>
                <a:gd name="connsiteX13" fmla="*/ 7074952 w 8250092"/>
                <a:gd name="connsiteY13" fmla="*/ 843388 h 4644578"/>
                <a:gd name="connsiteX14" fmla="*/ 6973352 w 8250092"/>
                <a:gd name="connsiteY14" fmla="*/ 953070 h 4644578"/>
                <a:gd name="connsiteX15" fmla="*/ 6630452 w 8250092"/>
                <a:gd name="connsiteY15" fmla="*/ 880333 h 4644578"/>
                <a:gd name="connsiteX16" fmla="*/ 6599741 w 8250092"/>
                <a:gd name="connsiteY16" fmla="*/ 857243 h 4644578"/>
                <a:gd name="connsiteX17" fmla="*/ 6594661 w 8250092"/>
                <a:gd name="connsiteY17" fmla="*/ 760261 h 4644578"/>
                <a:gd name="connsiteX18" fmla="*/ 6485441 w 8250092"/>
                <a:gd name="connsiteY18" fmla="*/ 732321 h 4644578"/>
                <a:gd name="connsiteX19" fmla="*/ 6416861 w 8250092"/>
                <a:gd name="connsiteY19" fmla="*/ 856781 h 4644578"/>
                <a:gd name="connsiteX20" fmla="*/ 6110907 w 8250092"/>
                <a:gd name="connsiteY20" fmla="*/ 797206 h 4644578"/>
                <a:gd name="connsiteX21" fmla="*/ 6098669 w 8250092"/>
                <a:gd name="connsiteY21" fmla="*/ 700686 h 4644578"/>
                <a:gd name="connsiteX22" fmla="*/ 5984600 w 8250092"/>
                <a:gd name="connsiteY22" fmla="*/ 654273 h 4644578"/>
                <a:gd name="connsiteX23" fmla="*/ 5910940 w 8250092"/>
                <a:gd name="connsiteY23" fmla="*/ 763263 h 4644578"/>
                <a:gd name="connsiteX24" fmla="*/ 5279634 w 8250092"/>
                <a:gd name="connsiteY24" fmla="*/ 651733 h 4644578"/>
                <a:gd name="connsiteX25" fmla="*/ 5275247 w 8250092"/>
                <a:gd name="connsiteY25" fmla="*/ 415283 h 4644578"/>
                <a:gd name="connsiteX26" fmla="*/ 5251463 w 8250092"/>
                <a:gd name="connsiteY26" fmla="*/ 355246 h 4644578"/>
                <a:gd name="connsiteX27" fmla="*/ 5202280 w 8250092"/>
                <a:gd name="connsiteY27" fmla="*/ 326613 h 4644578"/>
                <a:gd name="connsiteX28" fmla="*/ 4763090 w 8250092"/>
                <a:gd name="connsiteY28" fmla="*/ 248797 h 4644578"/>
                <a:gd name="connsiteX29" fmla="*/ 4713445 w 8250092"/>
                <a:gd name="connsiteY29" fmla="*/ 264268 h 4644578"/>
                <a:gd name="connsiteX30" fmla="*/ 4671420 w 8250092"/>
                <a:gd name="connsiteY30" fmla="*/ 295210 h 4644578"/>
                <a:gd name="connsiteX31" fmla="*/ 4627085 w 8250092"/>
                <a:gd name="connsiteY31" fmla="*/ 370948 h 4644578"/>
                <a:gd name="connsiteX32" fmla="*/ 4593834 w 8250092"/>
                <a:gd name="connsiteY32" fmla="*/ 454306 h 4644578"/>
                <a:gd name="connsiteX33" fmla="*/ 4559890 w 8250092"/>
                <a:gd name="connsiteY33" fmla="*/ 511341 h 4644578"/>
                <a:gd name="connsiteX34" fmla="*/ 4404027 w 8250092"/>
                <a:gd name="connsiteY34" fmla="*/ 495639 h 4644578"/>
                <a:gd name="connsiteX35" fmla="*/ 4365234 w 8250092"/>
                <a:gd name="connsiteY35" fmla="*/ 412743 h 4644578"/>
                <a:gd name="connsiteX36" fmla="*/ 4313280 w 8250092"/>
                <a:gd name="connsiteY36" fmla="*/ 357786 h 4644578"/>
                <a:gd name="connsiteX37" fmla="*/ 4220223 w 8250092"/>
                <a:gd name="connsiteY37" fmla="*/ 345317 h 4644578"/>
                <a:gd name="connsiteX38" fmla="*/ 4123934 w 8250092"/>
                <a:gd name="connsiteY38" fmla="*/ 433293 h 4644578"/>
                <a:gd name="connsiteX39" fmla="*/ 3908034 w 8250092"/>
                <a:gd name="connsiteY39" fmla="*/ 391961 h 4644578"/>
                <a:gd name="connsiteX40" fmla="*/ 3824907 w 8250092"/>
                <a:gd name="connsiteY40" fmla="*/ 371179 h 4644578"/>
                <a:gd name="connsiteX41" fmla="*/ 3783343 w 8250092"/>
                <a:gd name="connsiteY41" fmla="*/ 319224 h 4644578"/>
                <a:gd name="connsiteX42" fmla="*/ 3741780 w 8250092"/>
                <a:gd name="connsiteY42" fmla="*/ 236097 h 4644578"/>
                <a:gd name="connsiteX43" fmla="*/ 3655650 w 8250092"/>
                <a:gd name="connsiteY43" fmla="*/ 243717 h 4644578"/>
                <a:gd name="connsiteX44" fmla="*/ 3547585 w 8250092"/>
                <a:gd name="connsiteY44" fmla="*/ 482708 h 4644578"/>
                <a:gd name="connsiteX45" fmla="*/ 2336929 w 8250092"/>
                <a:gd name="connsiteY45" fmla="*/ 3497226 h 4644578"/>
                <a:gd name="connsiteX46" fmla="*/ 1218405 w 8250092"/>
                <a:gd name="connsiteY46" fmla="*/ 3258928 h 4644578"/>
                <a:gd name="connsiteX47" fmla="*/ 565864 w 8250092"/>
                <a:gd name="connsiteY47" fmla="*/ 4171878 h 4644578"/>
                <a:gd name="connsiteX48" fmla="*/ 0 w 8250092"/>
                <a:gd name="connsiteY48" fmla="*/ 0 h 4644578"/>
                <a:gd name="connsiteX0" fmla="*/ 0 w 8250092"/>
                <a:gd name="connsiteY0" fmla="*/ 0 h 4644578"/>
                <a:gd name="connsiteX1" fmla="*/ 8230784 w 8250092"/>
                <a:gd name="connsiteY1" fmla="*/ 8024 h 4644578"/>
                <a:gd name="connsiteX2" fmla="*/ 8250092 w 8250092"/>
                <a:gd name="connsiteY2" fmla="*/ 4644578 h 4644578"/>
                <a:gd name="connsiteX3" fmla="*/ 1857716 w 8250092"/>
                <a:gd name="connsiteY3" fmla="*/ 4514606 h 4644578"/>
                <a:gd name="connsiteX4" fmla="*/ 2127725 w 8250092"/>
                <a:gd name="connsiteY4" fmla="*/ 4099668 h 4644578"/>
                <a:gd name="connsiteX5" fmla="*/ 2376645 w 8250092"/>
                <a:gd name="connsiteY5" fmla="*/ 3789788 h 4644578"/>
                <a:gd name="connsiteX6" fmla="*/ 7917540 w 8250092"/>
                <a:gd name="connsiteY6" fmla="*/ 4453190 h 4644578"/>
                <a:gd name="connsiteX7" fmla="*/ 8003900 w 8250092"/>
                <a:gd name="connsiteY7" fmla="*/ 4434024 h 4644578"/>
                <a:gd name="connsiteX8" fmla="*/ 8116352 w 8250092"/>
                <a:gd name="connsiteY8" fmla="*/ 4226206 h 4644578"/>
                <a:gd name="connsiteX9" fmla="*/ 8147525 w 8250092"/>
                <a:gd name="connsiteY9" fmla="*/ 4163861 h 4644578"/>
                <a:gd name="connsiteX10" fmla="*/ 8139905 w 8250092"/>
                <a:gd name="connsiteY10" fmla="*/ 4093664 h 4644578"/>
                <a:gd name="connsiteX11" fmla="*/ 7251829 w 8250092"/>
                <a:gd name="connsiteY11" fmla="*/ 1038044 h 4644578"/>
                <a:gd name="connsiteX12" fmla="*/ 7171934 w 8250092"/>
                <a:gd name="connsiteY12" fmla="*/ 856550 h 4644578"/>
                <a:gd name="connsiteX13" fmla="*/ 7074952 w 8250092"/>
                <a:gd name="connsiteY13" fmla="*/ 843388 h 4644578"/>
                <a:gd name="connsiteX14" fmla="*/ 6973352 w 8250092"/>
                <a:gd name="connsiteY14" fmla="*/ 953070 h 4644578"/>
                <a:gd name="connsiteX15" fmla="*/ 6630452 w 8250092"/>
                <a:gd name="connsiteY15" fmla="*/ 880333 h 4644578"/>
                <a:gd name="connsiteX16" fmla="*/ 6599741 w 8250092"/>
                <a:gd name="connsiteY16" fmla="*/ 857243 h 4644578"/>
                <a:gd name="connsiteX17" fmla="*/ 6594661 w 8250092"/>
                <a:gd name="connsiteY17" fmla="*/ 760261 h 4644578"/>
                <a:gd name="connsiteX18" fmla="*/ 6485441 w 8250092"/>
                <a:gd name="connsiteY18" fmla="*/ 732321 h 4644578"/>
                <a:gd name="connsiteX19" fmla="*/ 6416861 w 8250092"/>
                <a:gd name="connsiteY19" fmla="*/ 856781 h 4644578"/>
                <a:gd name="connsiteX20" fmla="*/ 6110907 w 8250092"/>
                <a:gd name="connsiteY20" fmla="*/ 797206 h 4644578"/>
                <a:gd name="connsiteX21" fmla="*/ 6098669 w 8250092"/>
                <a:gd name="connsiteY21" fmla="*/ 700686 h 4644578"/>
                <a:gd name="connsiteX22" fmla="*/ 5984600 w 8250092"/>
                <a:gd name="connsiteY22" fmla="*/ 654273 h 4644578"/>
                <a:gd name="connsiteX23" fmla="*/ 5910940 w 8250092"/>
                <a:gd name="connsiteY23" fmla="*/ 763263 h 4644578"/>
                <a:gd name="connsiteX24" fmla="*/ 5279634 w 8250092"/>
                <a:gd name="connsiteY24" fmla="*/ 651733 h 4644578"/>
                <a:gd name="connsiteX25" fmla="*/ 5275247 w 8250092"/>
                <a:gd name="connsiteY25" fmla="*/ 415283 h 4644578"/>
                <a:gd name="connsiteX26" fmla="*/ 5251463 w 8250092"/>
                <a:gd name="connsiteY26" fmla="*/ 355246 h 4644578"/>
                <a:gd name="connsiteX27" fmla="*/ 5202280 w 8250092"/>
                <a:gd name="connsiteY27" fmla="*/ 326613 h 4644578"/>
                <a:gd name="connsiteX28" fmla="*/ 4763090 w 8250092"/>
                <a:gd name="connsiteY28" fmla="*/ 248797 h 4644578"/>
                <a:gd name="connsiteX29" fmla="*/ 4713445 w 8250092"/>
                <a:gd name="connsiteY29" fmla="*/ 264268 h 4644578"/>
                <a:gd name="connsiteX30" fmla="*/ 4671420 w 8250092"/>
                <a:gd name="connsiteY30" fmla="*/ 295210 h 4644578"/>
                <a:gd name="connsiteX31" fmla="*/ 4627085 w 8250092"/>
                <a:gd name="connsiteY31" fmla="*/ 370948 h 4644578"/>
                <a:gd name="connsiteX32" fmla="*/ 4593834 w 8250092"/>
                <a:gd name="connsiteY32" fmla="*/ 454306 h 4644578"/>
                <a:gd name="connsiteX33" fmla="*/ 4559890 w 8250092"/>
                <a:gd name="connsiteY33" fmla="*/ 511341 h 4644578"/>
                <a:gd name="connsiteX34" fmla="*/ 4404027 w 8250092"/>
                <a:gd name="connsiteY34" fmla="*/ 495639 h 4644578"/>
                <a:gd name="connsiteX35" fmla="*/ 4365234 w 8250092"/>
                <a:gd name="connsiteY35" fmla="*/ 412743 h 4644578"/>
                <a:gd name="connsiteX36" fmla="*/ 4313280 w 8250092"/>
                <a:gd name="connsiteY36" fmla="*/ 357786 h 4644578"/>
                <a:gd name="connsiteX37" fmla="*/ 4220223 w 8250092"/>
                <a:gd name="connsiteY37" fmla="*/ 345317 h 4644578"/>
                <a:gd name="connsiteX38" fmla="*/ 4123934 w 8250092"/>
                <a:gd name="connsiteY38" fmla="*/ 433293 h 4644578"/>
                <a:gd name="connsiteX39" fmla="*/ 3908034 w 8250092"/>
                <a:gd name="connsiteY39" fmla="*/ 391961 h 4644578"/>
                <a:gd name="connsiteX40" fmla="*/ 3824907 w 8250092"/>
                <a:gd name="connsiteY40" fmla="*/ 371179 h 4644578"/>
                <a:gd name="connsiteX41" fmla="*/ 3783343 w 8250092"/>
                <a:gd name="connsiteY41" fmla="*/ 319224 h 4644578"/>
                <a:gd name="connsiteX42" fmla="*/ 3741780 w 8250092"/>
                <a:gd name="connsiteY42" fmla="*/ 236097 h 4644578"/>
                <a:gd name="connsiteX43" fmla="*/ 3655650 w 8250092"/>
                <a:gd name="connsiteY43" fmla="*/ 243717 h 4644578"/>
                <a:gd name="connsiteX44" fmla="*/ 3547585 w 8250092"/>
                <a:gd name="connsiteY44" fmla="*/ 482708 h 4644578"/>
                <a:gd name="connsiteX45" fmla="*/ 2336929 w 8250092"/>
                <a:gd name="connsiteY45" fmla="*/ 3497226 h 4644578"/>
                <a:gd name="connsiteX46" fmla="*/ 1218405 w 8250092"/>
                <a:gd name="connsiteY46" fmla="*/ 3258928 h 4644578"/>
                <a:gd name="connsiteX47" fmla="*/ 0 w 8250092"/>
                <a:gd name="connsiteY47" fmla="*/ 0 h 4644578"/>
                <a:gd name="connsiteX0" fmla="*/ 938055 w 7031687"/>
                <a:gd name="connsiteY0" fmla="*/ 0 h 4644578"/>
                <a:gd name="connsiteX1" fmla="*/ 7012379 w 7031687"/>
                <a:gd name="connsiteY1" fmla="*/ 8024 h 4644578"/>
                <a:gd name="connsiteX2" fmla="*/ 7031687 w 7031687"/>
                <a:gd name="connsiteY2" fmla="*/ 4644578 h 4644578"/>
                <a:gd name="connsiteX3" fmla="*/ 639311 w 7031687"/>
                <a:gd name="connsiteY3" fmla="*/ 4514606 h 4644578"/>
                <a:gd name="connsiteX4" fmla="*/ 909320 w 7031687"/>
                <a:gd name="connsiteY4" fmla="*/ 4099668 h 4644578"/>
                <a:gd name="connsiteX5" fmla="*/ 1158240 w 7031687"/>
                <a:gd name="connsiteY5" fmla="*/ 3789788 h 4644578"/>
                <a:gd name="connsiteX6" fmla="*/ 6699135 w 7031687"/>
                <a:gd name="connsiteY6" fmla="*/ 4453190 h 4644578"/>
                <a:gd name="connsiteX7" fmla="*/ 6785495 w 7031687"/>
                <a:gd name="connsiteY7" fmla="*/ 4434024 h 4644578"/>
                <a:gd name="connsiteX8" fmla="*/ 6897947 w 7031687"/>
                <a:gd name="connsiteY8" fmla="*/ 4226206 h 4644578"/>
                <a:gd name="connsiteX9" fmla="*/ 6929120 w 7031687"/>
                <a:gd name="connsiteY9" fmla="*/ 4163861 h 4644578"/>
                <a:gd name="connsiteX10" fmla="*/ 6921500 w 7031687"/>
                <a:gd name="connsiteY10" fmla="*/ 4093664 h 4644578"/>
                <a:gd name="connsiteX11" fmla="*/ 6033424 w 7031687"/>
                <a:gd name="connsiteY11" fmla="*/ 1038044 h 4644578"/>
                <a:gd name="connsiteX12" fmla="*/ 5953529 w 7031687"/>
                <a:gd name="connsiteY12" fmla="*/ 856550 h 4644578"/>
                <a:gd name="connsiteX13" fmla="*/ 5856547 w 7031687"/>
                <a:gd name="connsiteY13" fmla="*/ 843388 h 4644578"/>
                <a:gd name="connsiteX14" fmla="*/ 5754947 w 7031687"/>
                <a:gd name="connsiteY14" fmla="*/ 953070 h 4644578"/>
                <a:gd name="connsiteX15" fmla="*/ 5412047 w 7031687"/>
                <a:gd name="connsiteY15" fmla="*/ 880333 h 4644578"/>
                <a:gd name="connsiteX16" fmla="*/ 5381336 w 7031687"/>
                <a:gd name="connsiteY16" fmla="*/ 857243 h 4644578"/>
                <a:gd name="connsiteX17" fmla="*/ 5376256 w 7031687"/>
                <a:gd name="connsiteY17" fmla="*/ 760261 h 4644578"/>
                <a:gd name="connsiteX18" fmla="*/ 5267036 w 7031687"/>
                <a:gd name="connsiteY18" fmla="*/ 732321 h 4644578"/>
                <a:gd name="connsiteX19" fmla="*/ 5198456 w 7031687"/>
                <a:gd name="connsiteY19" fmla="*/ 856781 h 4644578"/>
                <a:gd name="connsiteX20" fmla="*/ 4892502 w 7031687"/>
                <a:gd name="connsiteY20" fmla="*/ 797206 h 4644578"/>
                <a:gd name="connsiteX21" fmla="*/ 4880264 w 7031687"/>
                <a:gd name="connsiteY21" fmla="*/ 700686 h 4644578"/>
                <a:gd name="connsiteX22" fmla="*/ 4766195 w 7031687"/>
                <a:gd name="connsiteY22" fmla="*/ 654273 h 4644578"/>
                <a:gd name="connsiteX23" fmla="*/ 4692535 w 7031687"/>
                <a:gd name="connsiteY23" fmla="*/ 763263 h 4644578"/>
                <a:gd name="connsiteX24" fmla="*/ 4061229 w 7031687"/>
                <a:gd name="connsiteY24" fmla="*/ 651733 h 4644578"/>
                <a:gd name="connsiteX25" fmla="*/ 4056842 w 7031687"/>
                <a:gd name="connsiteY25" fmla="*/ 415283 h 4644578"/>
                <a:gd name="connsiteX26" fmla="*/ 4033058 w 7031687"/>
                <a:gd name="connsiteY26" fmla="*/ 355246 h 4644578"/>
                <a:gd name="connsiteX27" fmla="*/ 3983875 w 7031687"/>
                <a:gd name="connsiteY27" fmla="*/ 326613 h 4644578"/>
                <a:gd name="connsiteX28" fmla="*/ 3544685 w 7031687"/>
                <a:gd name="connsiteY28" fmla="*/ 248797 h 4644578"/>
                <a:gd name="connsiteX29" fmla="*/ 3495040 w 7031687"/>
                <a:gd name="connsiteY29" fmla="*/ 264268 h 4644578"/>
                <a:gd name="connsiteX30" fmla="*/ 3453015 w 7031687"/>
                <a:gd name="connsiteY30" fmla="*/ 295210 h 4644578"/>
                <a:gd name="connsiteX31" fmla="*/ 3408680 w 7031687"/>
                <a:gd name="connsiteY31" fmla="*/ 370948 h 4644578"/>
                <a:gd name="connsiteX32" fmla="*/ 3375429 w 7031687"/>
                <a:gd name="connsiteY32" fmla="*/ 454306 h 4644578"/>
                <a:gd name="connsiteX33" fmla="*/ 3341485 w 7031687"/>
                <a:gd name="connsiteY33" fmla="*/ 511341 h 4644578"/>
                <a:gd name="connsiteX34" fmla="*/ 3185622 w 7031687"/>
                <a:gd name="connsiteY34" fmla="*/ 495639 h 4644578"/>
                <a:gd name="connsiteX35" fmla="*/ 3146829 w 7031687"/>
                <a:gd name="connsiteY35" fmla="*/ 412743 h 4644578"/>
                <a:gd name="connsiteX36" fmla="*/ 3094875 w 7031687"/>
                <a:gd name="connsiteY36" fmla="*/ 357786 h 4644578"/>
                <a:gd name="connsiteX37" fmla="*/ 3001818 w 7031687"/>
                <a:gd name="connsiteY37" fmla="*/ 345317 h 4644578"/>
                <a:gd name="connsiteX38" fmla="*/ 2905529 w 7031687"/>
                <a:gd name="connsiteY38" fmla="*/ 433293 h 4644578"/>
                <a:gd name="connsiteX39" fmla="*/ 2689629 w 7031687"/>
                <a:gd name="connsiteY39" fmla="*/ 391961 h 4644578"/>
                <a:gd name="connsiteX40" fmla="*/ 2606502 w 7031687"/>
                <a:gd name="connsiteY40" fmla="*/ 371179 h 4644578"/>
                <a:gd name="connsiteX41" fmla="*/ 2564938 w 7031687"/>
                <a:gd name="connsiteY41" fmla="*/ 319224 h 4644578"/>
                <a:gd name="connsiteX42" fmla="*/ 2523375 w 7031687"/>
                <a:gd name="connsiteY42" fmla="*/ 236097 h 4644578"/>
                <a:gd name="connsiteX43" fmla="*/ 2437245 w 7031687"/>
                <a:gd name="connsiteY43" fmla="*/ 243717 h 4644578"/>
                <a:gd name="connsiteX44" fmla="*/ 2329180 w 7031687"/>
                <a:gd name="connsiteY44" fmla="*/ 482708 h 4644578"/>
                <a:gd name="connsiteX45" fmla="*/ 1118524 w 7031687"/>
                <a:gd name="connsiteY45" fmla="*/ 3497226 h 4644578"/>
                <a:gd name="connsiteX46" fmla="*/ 0 w 7031687"/>
                <a:gd name="connsiteY46" fmla="*/ 3258928 h 4644578"/>
                <a:gd name="connsiteX47" fmla="*/ 938055 w 7031687"/>
                <a:gd name="connsiteY47" fmla="*/ 0 h 4644578"/>
                <a:gd name="connsiteX0" fmla="*/ 938055 w 7031687"/>
                <a:gd name="connsiteY0" fmla="*/ 0 h 4644578"/>
                <a:gd name="connsiteX1" fmla="*/ 7012379 w 7031687"/>
                <a:gd name="connsiteY1" fmla="*/ 8024 h 4644578"/>
                <a:gd name="connsiteX2" fmla="*/ 7031687 w 7031687"/>
                <a:gd name="connsiteY2" fmla="*/ 4644578 h 4644578"/>
                <a:gd name="connsiteX3" fmla="*/ 959351 w 7031687"/>
                <a:gd name="connsiteY3" fmla="*/ 4613666 h 4644578"/>
                <a:gd name="connsiteX4" fmla="*/ 909320 w 7031687"/>
                <a:gd name="connsiteY4" fmla="*/ 4099668 h 4644578"/>
                <a:gd name="connsiteX5" fmla="*/ 1158240 w 7031687"/>
                <a:gd name="connsiteY5" fmla="*/ 3789788 h 4644578"/>
                <a:gd name="connsiteX6" fmla="*/ 6699135 w 7031687"/>
                <a:gd name="connsiteY6" fmla="*/ 4453190 h 4644578"/>
                <a:gd name="connsiteX7" fmla="*/ 6785495 w 7031687"/>
                <a:gd name="connsiteY7" fmla="*/ 4434024 h 4644578"/>
                <a:gd name="connsiteX8" fmla="*/ 6897947 w 7031687"/>
                <a:gd name="connsiteY8" fmla="*/ 4226206 h 4644578"/>
                <a:gd name="connsiteX9" fmla="*/ 6929120 w 7031687"/>
                <a:gd name="connsiteY9" fmla="*/ 4163861 h 4644578"/>
                <a:gd name="connsiteX10" fmla="*/ 6921500 w 7031687"/>
                <a:gd name="connsiteY10" fmla="*/ 4093664 h 4644578"/>
                <a:gd name="connsiteX11" fmla="*/ 6033424 w 7031687"/>
                <a:gd name="connsiteY11" fmla="*/ 1038044 h 4644578"/>
                <a:gd name="connsiteX12" fmla="*/ 5953529 w 7031687"/>
                <a:gd name="connsiteY12" fmla="*/ 856550 h 4644578"/>
                <a:gd name="connsiteX13" fmla="*/ 5856547 w 7031687"/>
                <a:gd name="connsiteY13" fmla="*/ 843388 h 4644578"/>
                <a:gd name="connsiteX14" fmla="*/ 5754947 w 7031687"/>
                <a:gd name="connsiteY14" fmla="*/ 953070 h 4644578"/>
                <a:gd name="connsiteX15" fmla="*/ 5412047 w 7031687"/>
                <a:gd name="connsiteY15" fmla="*/ 880333 h 4644578"/>
                <a:gd name="connsiteX16" fmla="*/ 5381336 w 7031687"/>
                <a:gd name="connsiteY16" fmla="*/ 857243 h 4644578"/>
                <a:gd name="connsiteX17" fmla="*/ 5376256 w 7031687"/>
                <a:gd name="connsiteY17" fmla="*/ 760261 h 4644578"/>
                <a:gd name="connsiteX18" fmla="*/ 5267036 w 7031687"/>
                <a:gd name="connsiteY18" fmla="*/ 732321 h 4644578"/>
                <a:gd name="connsiteX19" fmla="*/ 5198456 w 7031687"/>
                <a:gd name="connsiteY19" fmla="*/ 856781 h 4644578"/>
                <a:gd name="connsiteX20" fmla="*/ 4892502 w 7031687"/>
                <a:gd name="connsiteY20" fmla="*/ 797206 h 4644578"/>
                <a:gd name="connsiteX21" fmla="*/ 4880264 w 7031687"/>
                <a:gd name="connsiteY21" fmla="*/ 700686 h 4644578"/>
                <a:gd name="connsiteX22" fmla="*/ 4766195 w 7031687"/>
                <a:gd name="connsiteY22" fmla="*/ 654273 h 4644578"/>
                <a:gd name="connsiteX23" fmla="*/ 4692535 w 7031687"/>
                <a:gd name="connsiteY23" fmla="*/ 763263 h 4644578"/>
                <a:gd name="connsiteX24" fmla="*/ 4061229 w 7031687"/>
                <a:gd name="connsiteY24" fmla="*/ 651733 h 4644578"/>
                <a:gd name="connsiteX25" fmla="*/ 4056842 w 7031687"/>
                <a:gd name="connsiteY25" fmla="*/ 415283 h 4644578"/>
                <a:gd name="connsiteX26" fmla="*/ 4033058 w 7031687"/>
                <a:gd name="connsiteY26" fmla="*/ 355246 h 4644578"/>
                <a:gd name="connsiteX27" fmla="*/ 3983875 w 7031687"/>
                <a:gd name="connsiteY27" fmla="*/ 326613 h 4644578"/>
                <a:gd name="connsiteX28" fmla="*/ 3544685 w 7031687"/>
                <a:gd name="connsiteY28" fmla="*/ 248797 h 4644578"/>
                <a:gd name="connsiteX29" fmla="*/ 3495040 w 7031687"/>
                <a:gd name="connsiteY29" fmla="*/ 264268 h 4644578"/>
                <a:gd name="connsiteX30" fmla="*/ 3453015 w 7031687"/>
                <a:gd name="connsiteY30" fmla="*/ 295210 h 4644578"/>
                <a:gd name="connsiteX31" fmla="*/ 3408680 w 7031687"/>
                <a:gd name="connsiteY31" fmla="*/ 370948 h 4644578"/>
                <a:gd name="connsiteX32" fmla="*/ 3375429 w 7031687"/>
                <a:gd name="connsiteY32" fmla="*/ 454306 h 4644578"/>
                <a:gd name="connsiteX33" fmla="*/ 3341485 w 7031687"/>
                <a:gd name="connsiteY33" fmla="*/ 511341 h 4644578"/>
                <a:gd name="connsiteX34" fmla="*/ 3185622 w 7031687"/>
                <a:gd name="connsiteY34" fmla="*/ 495639 h 4644578"/>
                <a:gd name="connsiteX35" fmla="*/ 3146829 w 7031687"/>
                <a:gd name="connsiteY35" fmla="*/ 412743 h 4644578"/>
                <a:gd name="connsiteX36" fmla="*/ 3094875 w 7031687"/>
                <a:gd name="connsiteY36" fmla="*/ 357786 h 4644578"/>
                <a:gd name="connsiteX37" fmla="*/ 3001818 w 7031687"/>
                <a:gd name="connsiteY37" fmla="*/ 345317 h 4644578"/>
                <a:gd name="connsiteX38" fmla="*/ 2905529 w 7031687"/>
                <a:gd name="connsiteY38" fmla="*/ 433293 h 4644578"/>
                <a:gd name="connsiteX39" fmla="*/ 2689629 w 7031687"/>
                <a:gd name="connsiteY39" fmla="*/ 391961 h 4644578"/>
                <a:gd name="connsiteX40" fmla="*/ 2606502 w 7031687"/>
                <a:gd name="connsiteY40" fmla="*/ 371179 h 4644578"/>
                <a:gd name="connsiteX41" fmla="*/ 2564938 w 7031687"/>
                <a:gd name="connsiteY41" fmla="*/ 319224 h 4644578"/>
                <a:gd name="connsiteX42" fmla="*/ 2523375 w 7031687"/>
                <a:gd name="connsiteY42" fmla="*/ 236097 h 4644578"/>
                <a:gd name="connsiteX43" fmla="*/ 2437245 w 7031687"/>
                <a:gd name="connsiteY43" fmla="*/ 243717 h 4644578"/>
                <a:gd name="connsiteX44" fmla="*/ 2329180 w 7031687"/>
                <a:gd name="connsiteY44" fmla="*/ 482708 h 4644578"/>
                <a:gd name="connsiteX45" fmla="*/ 1118524 w 7031687"/>
                <a:gd name="connsiteY45" fmla="*/ 3497226 h 4644578"/>
                <a:gd name="connsiteX46" fmla="*/ 0 w 7031687"/>
                <a:gd name="connsiteY46" fmla="*/ 3258928 h 4644578"/>
                <a:gd name="connsiteX47" fmla="*/ 938055 w 7031687"/>
                <a:gd name="connsiteY47" fmla="*/ 0 h 4644578"/>
                <a:gd name="connsiteX0" fmla="*/ 28735 w 6122367"/>
                <a:gd name="connsiteY0" fmla="*/ 0 h 4644578"/>
                <a:gd name="connsiteX1" fmla="*/ 6103059 w 6122367"/>
                <a:gd name="connsiteY1" fmla="*/ 8024 h 4644578"/>
                <a:gd name="connsiteX2" fmla="*/ 6122367 w 6122367"/>
                <a:gd name="connsiteY2" fmla="*/ 4644578 h 4644578"/>
                <a:gd name="connsiteX3" fmla="*/ 50031 w 6122367"/>
                <a:gd name="connsiteY3" fmla="*/ 4613666 h 4644578"/>
                <a:gd name="connsiteX4" fmla="*/ 0 w 6122367"/>
                <a:gd name="connsiteY4" fmla="*/ 4099668 h 4644578"/>
                <a:gd name="connsiteX5" fmla="*/ 248920 w 6122367"/>
                <a:gd name="connsiteY5" fmla="*/ 3789788 h 4644578"/>
                <a:gd name="connsiteX6" fmla="*/ 5789815 w 6122367"/>
                <a:gd name="connsiteY6" fmla="*/ 4453190 h 4644578"/>
                <a:gd name="connsiteX7" fmla="*/ 5876175 w 6122367"/>
                <a:gd name="connsiteY7" fmla="*/ 4434024 h 4644578"/>
                <a:gd name="connsiteX8" fmla="*/ 5988627 w 6122367"/>
                <a:gd name="connsiteY8" fmla="*/ 4226206 h 4644578"/>
                <a:gd name="connsiteX9" fmla="*/ 6019800 w 6122367"/>
                <a:gd name="connsiteY9" fmla="*/ 4163861 h 4644578"/>
                <a:gd name="connsiteX10" fmla="*/ 6012180 w 6122367"/>
                <a:gd name="connsiteY10" fmla="*/ 4093664 h 4644578"/>
                <a:gd name="connsiteX11" fmla="*/ 5124104 w 6122367"/>
                <a:gd name="connsiteY11" fmla="*/ 1038044 h 4644578"/>
                <a:gd name="connsiteX12" fmla="*/ 5044209 w 6122367"/>
                <a:gd name="connsiteY12" fmla="*/ 856550 h 4644578"/>
                <a:gd name="connsiteX13" fmla="*/ 4947227 w 6122367"/>
                <a:gd name="connsiteY13" fmla="*/ 843388 h 4644578"/>
                <a:gd name="connsiteX14" fmla="*/ 4845627 w 6122367"/>
                <a:gd name="connsiteY14" fmla="*/ 953070 h 4644578"/>
                <a:gd name="connsiteX15" fmla="*/ 4502727 w 6122367"/>
                <a:gd name="connsiteY15" fmla="*/ 880333 h 4644578"/>
                <a:gd name="connsiteX16" fmla="*/ 4472016 w 6122367"/>
                <a:gd name="connsiteY16" fmla="*/ 857243 h 4644578"/>
                <a:gd name="connsiteX17" fmla="*/ 4466936 w 6122367"/>
                <a:gd name="connsiteY17" fmla="*/ 760261 h 4644578"/>
                <a:gd name="connsiteX18" fmla="*/ 4357716 w 6122367"/>
                <a:gd name="connsiteY18" fmla="*/ 732321 h 4644578"/>
                <a:gd name="connsiteX19" fmla="*/ 4289136 w 6122367"/>
                <a:gd name="connsiteY19" fmla="*/ 856781 h 4644578"/>
                <a:gd name="connsiteX20" fmla="*/ 3983182 w 6122367"/>
                <a:gd name="connsiteY20" fmla="*/ 797206 h 4644578"/>
                <a:gd name="connsiteX21" fmla="*/ 3970944 w 6122367"/>
                <a:gd name="connsiteY21" fmla="*/ 700686 h 4644578"/>
                <a:gd name="connsiteX22" fmla="*/ 3856875 w 6122367"/>
                <a:gd name="connsiteY22" fmla="*/ 654273 h 4644578"/>
                <a:gd name="connsiteX23" fmla="*/ 3783215 w 6122367"/>
                <a:gd name="connsiteY23" fmla="*/ 763263 h 4644578"/>
                <a:gd name="connsiteX24" fmla="*/ 3151909 w 6122367"/>
                <a:gd name="connsiteY24" fmla="*/ 651733 h 4644578"/>
                <a:gd name="connsiteX25" fmla="*/ 3147522 w 6122367"/>
                <a:gd name="connsiteY25" fmla="*/ 415283 h 4644578"/>
                <a:gd name="connsiteX26" fmla="*/ 3123738 w 6122367"/>
                <a:gd name="connsiteY26" fmla="*/ 355246 h 4644578"/>
                <a:gd name="connsiteX27" fmla="*/ 3074555 w 6122367"/>
                <a:gd name="connsiteY27" fmla="*/ 326613 h 4644578"/>
                <a:gd name="connsiteX28" fmla="*/ 2635365 w 6122367"/>
                <a:gd name="connsiteY28" fmla="*/ 248797 h 4644578"/>
                <a:gd name="connsiteX29" fmla="*/ 2585720 w 6122367"/>
                <a:gd name="connsiteY29" fmla="*/ 264268 h 4644578"/>
                <a:gd name="connsiteX30" fmla="*/ 2543695 w 6122367"/>
                <a:gd name="connsiteY30" fmla="*/ 295210 h 4644578"/>
                <a:gd name="connsiteX31" fmla="*/ 2499360 w 6122367"/>
                <a:gd name="connsiteY31" fmla="*/ 370948 h 4644578"/>
                <a:gd name="connsiteX32" fmla="*/ 2466109 w 6122367"/>
                <a:gd name="connsiteY32" fmla="*/ 454306 h 4644578"/>
                <a:gd name="connsiteX33" fmla="*/ 2432165 w 6122367"/>
                <a:gd name="connsiteY33" fmla="*/ 511341 h 4644578"/>
                <a:gd name="connsiteX34" fmla="*/ 2276302 w 6122367"/>
                <a:gd name="connsiteY34" fmla="*/ 495639 h 4644578"/>
                <a:gd name="connsiteX35" fmla="*/ 2237509 w 6122367"/>
                <a:gd name="connsiteY35" fmla="*/ 412743 h 4644578"/>
                <a:gd name="connsiteX36" fmla="*/ 2185555 w 6122367"/>
                <a:gd name="connsiteY36" fmla="*/ 357786 h 4644578"/>
                <a:gd name="connsiteX37" fmla="*/ 2092498 w 6122367"/>
                <a:gd name="connsiteY37" fmla="*/ 345317 h 4644578"/>
                <a:gd name="connsiteX38" fmla="*/ 1996209 w 6122367"/>
                <a:gd name="connsiteY38" fmla="*/ 433293 h 4644578"/>
                <a:gd name="connsiteX39" fmla="*/ 1780309 w 6122367"/>
                <a:gd name="connsiteY39" fmla="*/ 391961 h 4644578"/>
                <a:gd name="connsiteX40" fmla="*/ 1697182 w 6122367"/>
                <a:gd name="connsiteY40" fmla="*/ 371179 h 4644578"/>
                <a:gd name="connsiteX41" fmla="*/ 1655618 w 6122367"/>
                <a:gd name="connsiteY41" fmla="*/ 319224 h 4644578"/>
                <a:gd name="connsiteX42" fmla="*/ 1614055 w 6122367"/>
                <a:gd name="connsiteY42" fmla="*/ 236097 h 4644578"/>
                <a:gd name="connsiteX43" fmla="*/ 1527925 w 6122367"/>
                <a:gd name="connsiteY43" fmla="*/ 243717 h 4644578"/>
                <a:gd name="connsiteX44" fmla="*/ 1419860 w 6122367"/>
                <a:gd name="connsiteY44" fmla="*/ 482708 h 4644578"/>
                <a:gd name="connsiteX45" fmla="*/ 209204 w 6122367"/>
                <a:gd name="connsiteY45" fmla="*/ 3497226 h 4644578"/>
                <a:gd name="connsiteX46" fmla="*/ 73660 w 6122367"/>
                <a:gd name="connsiteY46" fmla="*/ 3944728 h 4644578"/>
                <a:gd name="connsiteX47" fmla="*/ 28735 w 6122367"/>
                <a:gd name="connsiteY47" fmla="*/ 0 h 4644578"/>
                <a:gd name="connsiteX0" fmla="*/ 0 w 6093632"/>
                <a:gd name="connsiteY0" fmla="*/ 0 h 4644578"/>
                <a:gd name="connsiteX1" fmla="*/ 6074324 w 6093632"/>
                <a:gd name="connsiteY1" fmla="*/ 8024 h 4644578"/>
                <a:gd name="connsiteX2" fmla="*/ 6093632 w 6093632"/>
                <a:gd name="connsiteY2" fmla="*/ 4644578 h 4644578"/>
                <a:gd name="connsiteX3" fmla="*/ 21296 w 6093632"/>
                <a:gd name="connsiteY3" fmla="*/ 4613666 h 4644578"/>
                <a:gd name="connsiteX4" fmla="*/ 24605 w 6093632"/>
                <a:gd name="connsiteY4" fmla="*/ 3977748 h 4644578"/>
                <a:gd name="connsiteX5" fmla="*/ 220185 w 6093632"/>
                <a:gd name="connsiteY5" fmla="*/ 3789788 h 4644578"/>
                <a:gd name="connsiteX6" fmla="*/ 5761080 w 6093632"/>
                <a:gd name="connsiteY6" fmla="*/ 4453190 h 4644578"/>
                <a:gd name="connsiteX7" fmla="*/ 5847440 w 6093632"/>
                <a:gd name="connsiteY7" fmla="*/ 4434024 h 4644578"/>
                <a:gd name="connsiteX8" fmla="*/ 5959892 w 6093632"/>
                <a:gd name="connsiteY8" fmla="*/ 4226206 h 4644578"/>
                <a:gd name="connsiteX9" fmla="*/ 5991065 w 6093632"/>
                <a:gd name="connsiteY9" fmla="*/ 4163861 h 4644578"/>
                <a:gd name="connsiteX10" fmla="*/ 5983445 w 6093632"/>
                <a:gd name="connsiteY10" fmla="*/ 4093664 h 4644578"/>
                <a:gd name="connsiteX11" fmla="*/ 5095369 w 6093632"/>
                <a:gd name="connsiteY11" fmla="*/ 1038044 h 4644578"/>
                <a:gd name="connsiteX12" fmla="*/ 5015474 w 6093632"/>
                <a:gd name="connsiteY12" fmla="*/ 856550 h 4644578"/>
                <a:gd name="connsiteX13" fmla="*/ 4918492 w 6093632"/>
                <a:gd name="connsiteY13" fmla="*/ 843388 h 4644578"/>
                <a:gd name="connsiteX14" fmla="*/ 4816892 w 6093632"/>
                <a:gd name="connsiteY14" fmla="*/ 953070 h 4644578"/>
                <a:gd name="connsiteX15" fmla="*/ 4473992 w 6093632"/>
                <a:gd name="connsiteY15" fmla="*/ 880333 h 4644578"/>
                <a:gd name="connsiteX16" fmla="*/ 4443281 w 6093632"/>
                <a:gd name="connsiteY16" fmla="*/ 857243 h 4644578"/>
                <a:gd name="connsiteX17" fmla="*/ 4438201 w 6093632"/>
                <a:gd name="connsiteY17" fmla="*/ 760261 h 4644578"/>
                <a:gd name="connsiteX18" fmla="*/ 4328981 w 6093632"/>
                <a:gd name="connsiteY18" fmla="*/ 732321 h 4644578"/>
                <a:gd name="connsiteX19" fmla="*/ 4260401 w 6093632"/>
                <a:gd name="connsiteY19" fmla="*/ 856781 h 4644578"/>
                <a:gd name="connsiteX20" fmla="*/ 3954447 w 6093632"/>
                <a:gd name="connsiteY20" fmla="*/ 797206 h 4644578"/>
                <a:gd name="connsiteX21" fmla="*/ 3942209 w 6093632"/>
                <a:gd name="connsiteY21" fmla="*/ 700686 h 4644578"/>
                <a:gd name="connsiteX22" fmla="*/ 3828140 w 6093632"/>
                <a:gd name="connsiteY22" fmla="*/ 654273 h 4644578"/>
                <a:gd name="connsiteX23" fmla="*/ 3754480 w 6093632"/>
                <a:gd name="connsiteY23" fmla="*/ 763263 h 4644578"/>
                <a:gd name="connsiteX24" fmla="*/ 3123174 w 6093632"/>
                <a:gd name="connsiteY24" fmla="*/ 651733 h 4644578"/>
                <a:gd name="connsiteX25" fmla="*/ 3118787 w 6093632"/>
                <a:gd name="connsiteY25" fmla="*/ 415283 h 4644578"/>
                <a:gd name="connsiteX26" fmla="*/ 3095003 w 6093632"/>
                <a:gd name="connsiteY26" fmla="*/ 355246 h 4644578"/>
                <a:gd name="connsiteX27" fmla="*/ 3045820 w 6093632"/>
                <a:gd name="connsiteY27" fmla="*/ 326613 h 4644578"/>
                <a:gd name="connsiteX28" fmla="*/ 2606630 w 6093632"/>
                <a:gd name="connsiteY28" fmla="*/ 248797 h 4644578"/>
                <a:gd name="connsiteX29" fmla="*/ 2556985 w 6093632"/>
                <a:gd name="connsiteY29" fmla="*/ 264268 h 4644578"/>
                <a:gd name="connsiteX30" fmla="*/ 2514960 w 6093632"/>
                <a:gd name="connsiteY30" fmla="*/ 295210 h 4644578"/>
                <a:gd name="connsiteX31" fmla="*/ 2470625 w 6093632"/>
                <a:gd name="connsiteY31" fmla="*/ 370948 h 4644578"/>
                <a:gd name="connsiteX32" fmla="*/ 2437374 w 6093632"/>
                <a:gd name="connsiteY32" fmla="*/ 454306 h 4644578"/>
                <a:gd name="connsiteX33" fmla="*/ 2403430 w 6093632"/>
                <a:gd name="connsiteY33" fmla="*/ 511341 h 4644578"/>
                <a:gd name="connsiteX34" fmla="*/ 2247567 w 6093632"/>
                <a:gd name="connsiteY34" fmla="*/ 495639 h 4644578"/>
                <a:gd name="connsiteX35" fmla="*/ 2208774 w 6093632"/>
                <a:gd name="connsiteY35" fmla="*/ 412743 h 4644578"/>
                <a:gd name="connsiteX36" fmla="*/ 2156820 w 6093632"/>
                <a:gd name="connsiteY36" fmla="*/ 357786 h 4644578"/>
                <a:gd name="connsiteX37" fmla="*/ 2063763 w 6093632"/>
                <a:gd name="connsiteY37" fmla="*/ 345317 h 4644578"/>
                <a:gd name="connsiteX38" fmla="*/ 1967474 w 6093632"/>
                <a:gd name="connsiteY38" fmla="*/ 433293 h 4644578"/>
                <a:gd name="connsiteX39" fmla="*/ 1751574 w 6093632"/>
                <a:gd name="connsiteY39" fmla="*/ 391961 h 4644578"/>
                <a:gd name="connsiteX40" fmla="*/ 1668447 w 6093632"/>
                <a:gd name="connsiteY40" fmla="*/ 371179 h 4644578"/>
                <a:gd name="connsiteX41" fmla="*/ 1626883 w 6093632"/>
                <a:gd name="connsiteY41" fmla="*/ 319224 h 4644578"/>
                <a:gd name="connsiteX42" fmla="*/ 1585320 w 6093632"/>
                <a:gd name="connsiteY42" fmla="*/ 236097 h 4644578"/>
                <a:gd name="connsiteX43" fmla="*/ 1499190 w 6093632"/>
                <a:gd name="connsiteY43" fmla="*/ 243717 h 4644578"/>
                <a:gd name="connsiteX44" fmla="*/ 1391125 w 6093632"/>
                <a:gd name="connsiteY44" fmla="*/ 482708 h 4644578"/>
                <a:gd name="connsiteX45" fmla="*/ 180469 w 6093632"/>
                <a:gd name="connsiteY45" fmla="*/ 3497226 h 4644578"/>
                <a:gd name="connsiteX46" fmla="*/ 44925 w 6093632"/>
                <a:gd name="connsiteY46" fmla="*/ 3944728 h 4644578"/>
                <a:gd name="connsiteX47" fmla="*/ 0 w 6093632"/>
                <a:gd name="connsiteY47" fmla="*/ 0 h 4644578"/>
                <a:gd name="connsiteX0" fmla="*/ 52230 w 6145862"/>
                <a:gd name="connsiteY0" fmla="*/ 0 h 4644578"/>
                <a:gd name="connsiteX1" fmla="*/ 6126554 w 6145862"/>
                <a:gd name="connsiteY1" fmla="*/ 8024 h 4644578"/>
                <a:gd name="connsiteX2" fmla="*/ 6145862 w 6145862"/>
                <a:gd name="connsiteY2" fmla="*/ 4644578 h 4644578"/>
                <a:gd name="connsiteX3" fmla="*/ 73526 w 6145862"/>
                <a:gd name="connsiteY3" fmla="*/ 4613666 h 4644578"/>
                <a:gd name="connsiteX4" fmla="*/ 76835 w 6145862"/>
                <a:gd name="connsiteY4" fmla="*/ 3977748 h 4644578"/>
                <a:gd name="connsiteX5" fmla="*/ 272415 w 6145862"/>
                <a:gd name="connsiteY5" fmla="*/ 3789788 h 4644578"/>
                <a:gd name="connsiteX6" fmla="*/ 5813310 w 6145862"/>
                <a:gd name="connsiteY6" fmla="*/ 4453190 h 4644578"/>
                <a:gd name="connsiteX7" fmla="*/ 5899670 w 6145862"/>
                <a:gd name="connsiteY7" fmla="*/ 4434024 h 4644578"/>
                <a:gd name="connsiteX8" fmla="*/ 6012122 w 6145862"/>
                <a:gd name="connsiteY8" fmla="*/ 4226206 h 4644578"/>
                <a:gd name="connsiteX9" fmla="*/ 6043295 w 6145862"/>
                <a:gd name="connsiteY9" fmla="*/ 4163861 h 4644578"/>
                <a:gd name="connsiteX10" fmla="*/ 6035675 w 6145862"/>
                <a:gd name="connsiteY10" fmla="*/ 4093664 h 4644578"/>
                <a:gd name="connsiteX11" fmla="*/ 5147599 w 6145862"/>
                <a:gd name="connsiteY11" fmla="*/ 1038044 h 4644578"/>
                <a:gd name="connsiteX12" fmla="*/ 5067704 w 6145862"/>
                <a:gd name="connsiteY12" fmla="*/ 856550 h 4644578"/>
                <a:gd name="connsiteX13" fmla="*/ 4970722 w 6145862"/>
                <a:gd name="connsiteY13" fmla="*/ 843388 h 4644578"/>
                <a:gd name="connsiteX14" fmla="*/ 4869122 w 6145862"/>
                <a:gd name="connsiteY14" fmla="*/ 953070 h 4644578"/>
                <a:gd name="connsiteX15" fmla="*/ 4526222 w 6145862"/>
                <a:gd name="connsiteY15" fmla="*/ 880333 h 4644578"/>
                <a:gd name="connsiteX16" fmla="*/ 4495511 w 6145862"/>
                <a:gd name="connsiteY16" fmla="*/ 857243 h 4644578"/>
                <a:gd name="connsiteX17" fmla="*/ 4490431 w 6145862"/>
                <a:gd name="connsiteY17" fmla="*/ 760261 h 4644578"/>
                <a:gd name="connsiteX18" fmla="*/ 4381211 w 6145862"/>
                <a:gd name="connsiteY18" fmla="*/ 732321 h 4644578"/>
                <a:gd name="connsiteX19" fmla="*/ 4312631 w 6145862"/>
                <a:gd name="connsiteY19" fmla="*/ 856781 h 4644578"/>
                <a:gd name="connsiteX20" fmla="*/ 4006677 w 6145862"/>
                <a:gd name="connsiteY20" fmla="*/ 797206 h 4644578"/>
                <a:gd name="connsiteX21" fmla="*/ 3994439 w 6145862"/>
                <a:gd name="connsiteY21" fmla="*/ 700686 h 4644578"/>
                <a:gd name="connsiteX22" fmla="*/ 3880370 w 6145862"/>
                <a:gd name="connsiteY22" fmla="*/ 654273 h 4644578"/>
                <a:gd name="connsiteX23" fmla="*/ 3806710 w 6145862"/>
                <a:gd name="connsiteY23" fmla="*/ 763263 h 4644578"/>
                <a:gd name="connsiteX24" fmla="*/ 3175404 w 6145862"/>
                <a:gd name="connsiteY24" fmla="*/ 651733 h 4644578"/>
                <a:gd name="connsiteX25" fmla="*/ 3171017 w 6145862"/>
                <a:gd name="connsiteY25" fmla="*/ 415283 h 4644578"/>
                <a:gd name="connsiteX26" fmla="*/ 3147233 w 6145862"/>
                <a:gd name="connsiteY26" fmla="*/ 355246 h 4644578"/>
                <a:gd name="connsiteX27" fmla="*/ 3098050 w 6145862"/>
                <a:gd name="connsiteY27" fmla="*/ 326613 h 4644578"/>
                <a:gd name="connsiteX28" fmla="*/ 2658860 w 6145862"/>
                <a:gd name="connsiteY28" fmla="*/ 248797 h 4644578"/>
                <a:gd name="connsiteX29" fmla="*/ 2609215 w 6145862"/>
                <a:gd name="connsiteY29" fmla="*/ 264268 h 4644578"/>
                <a:gd name="connsiteX30" fmla="*/ 2567190 w 6145862"/>
                <a:gd name="connsiteY30" fmla="*/ 295210 h 4644578"/>
                <a:gd name="connsiteX31" fmla="*/ 2522855 w 6145862"/>
                <a:gd name="connsiteY31" fmla="*/ 370948 h 4644578"/>
                <a:gd name="connsiteX32" fmla="*/ 2489604 w 6145862"/>
                <a:gd name="connsiteY32" fmla="*/ 454306 h 4644578"/>
                <a:gd name="connsiteX33" fmla="*/ 2455660 w 6145862"/>
                <a:gd name="connsiteY33" fmla="*/ 511341 h 4644578"/>
                <a:gd name="connsiteX34" fmla="*/ 2299797 w 6145862"/>
                <a:gd name="connsiteY34" fmla="*/ 495639 h 4644578"/>
                <a:gd name="connsiteX35" fmla="*/ 2261004 w 6145862"/>
                <a:gd name="connsiteY35" fmla="*/ 412743 h 4644578"/>
                <a:gd name="connsiteX36" fmla="*/ 2209050 w 6145862"/>
                <a:gd name="connsiteY36" fmla="*/ 357786 h 4644578"/>
                <a:gd name="connsiteX37" fmla="*/ 2115993 w 6145862"/>
                <a:gd name="connsiteY37" fmla="*/ 345317 h 4644578"/>
                <a:gd name="connsiteX38" fmla="*/ 2019704 w 6145862"/>
                <a:gd name="connsiteY38" fmla="*/ 433293 h 4644578"/>
                <a:gd name="connsiteX39" fmla="*/ 1803804 w 6145862"/>
                <a:gd name="connsiteY39" fmla="*/ 391961 h 4644578"/>
                <a:gd name="connsiteX40" fmla="*/ 1720677 w 6145862"/>
                <a:gd name="connsiteY40" fmla="*/ 371179 h 4644578"/>
                <a:gd name="connsiteX41" fmla="*/ 1679113 w 6145862"/>
                <a:gd name="connsiteY41" fmla="*/ 319224 h 4644578"/>
                <a:gd name="connsiteX42" fmla="*/ 1637550 w 6145862"/>
                <a:gd name="connsiteY42" fmla="*/ 236097 h 4644578"/>
                <a:gd name="connsiteX43" fmla="*/ 1551420 w 6145862"/>
                <a:gd name="connsiteY43" fmla="*/ 243717 h 4644578"/>
                <a:gd name="connsiteX44" fmla="*/ 1443355 w 6145862"/>
                <a:gd name="connsiteY44" fmla="*/ 482708 h 4644578"/>
                <a:gd name="connsiteX45" fmla="*/ 232699 w 6145862"/>
                <a:gd name="connsiteY45" fmla="*/ 3497226 h 4644578"/>
                <a:gd name="connsiteX46" fmla="*/ 0 w 6145862"/>
                <a:gd name="connsiteY46" fmla="*/ 3889483 h 4644578"/>
                <a:gd name="connsiteX47" fmla="*/ 52230 w 6145862"/>
                <a:gd name="connsiteY47" fmla="*/ 0 h 4644578"/>
                <a:gd name="connsiteX0" fmla="*/ 52230 w 6145862"/>
                <a:gd name="connsiteY0" fmla="*/ 0 h 4644578"/>
                <a:gd name="connsiteX1" fmla="*/ 6126554 w 6145862"/>
                <a:gd name="connsiteY1" fmla="*/ 8024 h 4644578"/>
                <a:gd name="connsiteX2" fmla="*/ 6145862 w 6145862"/>
                <a:gd name="connsiteY2" fmla="*/ 4644578 h 4644578"/>
                <a:gd name="connsiteX3" fmla="*/ 73526 w 6145862"/>
                <a:gd name="connsiteY3" fmla="*/ 4613666 h 4644578"/>
                <a:gd name="connsiteX4" fmla="*/ 149225 w 6145862"/>
                <a:gd name="connsiteY4" fmla="*/ 3992988 h 4644578"/>
                <a:gd name="connsiteX5" fmla="*/ 272415 w 6145862"/>
                <a:gd name="connsiteY5" fmla="*/ 3789788 h 4644578"/>
                <a:gd name="connsiteX6" fmla="*/ 5813310 w 6145862"/>
                <a:gd name="connsiteY6" fmla="*/ 4453190 h 4644578"/>
                <a:gd name="connsiteX7" fmla="*/ 5899670 w 6145862"/>
                <a:gd name="connsiteY7" fmla="*/ 4434024 h 4644578"/>
                <a:gd name="connsiteX8" fmla="*/ 6012122 w 6145862"/>
                <a:gd name="connsiteY8" fmla="*/ 4226206 h 4644578"/>
                <a:gd name="connsiteX9" fmla="*/ 6043295 w 6145862"/>
                <a:gd name="connsiteY9" fmla="*/ 4163861 h 4644578"/>
                <a:gd name="connsiteX10" fmla="*/ 6035675 w 6145862"/>
                <a:gd name="connsiteY10" fmla="*/ 4093664 h 4644578"/>
                <a:gd name="connsiteX11" fmla="*/ 5147599 w 6145862"/>
                <a:gd name="connsiteY11" fmla="*/ 1038044 h 4644578"/>
                <a:gd name="connsiteX12" fmla="*/ 5067704 w 6145862"/>
                <a:gd name="connsiteY12" fmla="*/ 856550 h 4644578"/>
                <a:gd name="connsiteX13" fmla="*/ 4970722 w 6145862"/>
                <a:gd name="connsiteY13" fmla="*/ 843388 h 4644578"/>
                <a:gd name="connsiteX14" fmla="*/ 4869122 w 6145862"/>
                <a:gd name="connsiteY14" fmla="*/ 953070 h 4644578"/>
                <a:gd name="connsiteX15" fmla="*/ 4526222 w 6145862"/>
                <a:gd name="connsiteY15" fmla="*/ 880333 h 4644578"/>
                <a:gd name="connsiteX16" fmla="*/ 4495511 w 6145862"/>
                <a:gd name="connsiteY16" fmla="*/ 857243 h 4644578"/>
                <a:gd name="connsiteX17" fmla="*/ 4490431 w 6145862"/>
                <a:gd name="connsiteY17" fmla="*/ 760261 h 4644578"/>
                <a:gd name="connsiteX18" fmla="*/ 4381211 w 6145862"/>
                <a:gd name="connsiteY18" fmla="*/ 732321 h 4644578"/>
                <a:gd name="connsiteX19" fmla="*/ 4312631 w 6145862"/>
                <a:gd name="connsiteY19" fmla="*/ 856781 h 4644578"/>
                <a:gd name="connsiteX20" fmla="*/ 4006677 w 6145862"/>
                <a:gd name="connsiteY20" fmla="*/ 797206 h 4644578"/>
                <a:gd name="connsiteX21" fmla="*/ 3994439 w 6145862"/>
                <a:gd name="connsiteY21" fmla="*/ 700686 h 4644578"/>
                <a:gd name="connsiteX22" fmla="*/ 3880370 w 6145862"/>
                <a:gd name="connsiteY22" fmla="*/ 654273 h 4644578"/>
                <a:gd name="connsiteX23" fmla="*/ 3806710 w 6145862"/>
                <a:gd name="connsiteY23" fmla="*/ 763263 h 4644578"/>
                <a:gd name="connsiteX24" fmla="*/ 3175404 w 6145862"/>
                <a:gd name="connsiteY24" fmla="*/ 651733 h 4644578"/>
                <a:gd name="connsiteX25" fmla="*/ 3171017 w 6145862"/>
                <a:gd name="connsiteY25" fmla="*/ 415283 h 4644578"/>
                <a:gd name="connsiteX26" fmla="*/ 3147233 w 6145862"/>
                <a:gd name="connsiteY26" fmla="*/ 355246 h 4644578"/>
                <a:gd name="connsiteX27" fmla="*/ 3098050 w 6145862"/>
                <a:gd name="connsiteY27" fmla="*/ 326613 h 4644578"/>
                <a:gd name="connsiteX28" fmla="*/ 2658860 w 6145862"/>
                <a:gd name="connsiteY28" fmla="*/ 248797 h 4644578"/>
                <a:gd name="connsiteX29" fmla="*/ 2609215 w 6145862"/>
                <a:gd name="connsiteY29" fmla="*/ 264268 h 4644578"/>
                <a:gd name="connsiteX30" fmla="*/ 2567190 w 6145862"/>
                <a:gd name="connsiteY30" fmla="*/ 295210 h 4644578"/>
                <a:gd name="connsiteX31" fmla="*/ 2522855 w 6145862"/>
                <a:gd name="connsiteY31" fmla="*/ 370948 h 4644578"/>
                <a:gd name="connsiteX32" fmla="*/ 2489604 w 6145862"/>
                <a:gd name="connsiteY32" fmla="*/ 454306 h 4644578"/>
                <a:gd name="connsiteX33" fmla="*/ 2455660 w 6145862"/>
                <a:gd name="connsiteY33" fmla="*/ 511341 h 4644578"/>
                <a:gd name="connsiteX34" fmla="*/ 2299797 w 6145862"/>
                <a:gd name="connsiteY34" fmla="*/ 495639 h 4644578"/>
                <a:gd name="connsiteX35" fmla="*/ 2261004 w 6145862"/>
                <a:gd name="connsiteY35" fmla="*/ 412743 h 4644578"/>
                <a:gd name="connsiteX36" fmla="*/ 2209050 w 6145862"/>
                <a:gd name="connsiteY36" fmla="*/ 357786 h 4644578"/>
                <a:gd name="connsiteX37" fmla="*/ 2115993 w 6145862"/>
                <a:gd name="connsiteY37" fmla="*/ 345317 h 4644578"/>
                <a:gd name="connsiteX38" fmla="*/ 2019704 w 6145862"/>
                <a:gd name="connsiteY38" fmla="*/ 433293 h 4644578"/>
                <a:gd name="connsiteX39" fmla="*/ 1803804 w 6145862"/>
                <a:gd name="connsiteY39" fmla="*/ 391961 h 4644578"/>
                <a:gd name="connsiteX40" fmla="*/ 1720677 w 6145862"/>
                <a:gd name="connsiteY40" fmla="*/ 371179 h 4644578"/>
                <a:gd name="connsiteX41" fmla="*/ 1679113 w 6145862"/>
                <a:gd name="connsiteY41" fmla="*/ 319224 h 4644578"/>
                <a:gd name="connsiteX42" fmla="*/ 1637550 w 6145862"/>
                <a:gd name="connsiteY42" fmla="*/ 236097 h 4644578"/>
                <a:gd name="connsiteX43" fmla="*/ 1551420 w 6145862"/>
                <a:gd name="connsiteY43" fmla="*/ 243717 h 4644578"/>
                <a:gd name="connsiteX44" fmla="*/ 1443355 w 6145862"/>
                <a:gd name="connsiteY44" fmla="*/ 482708 h 4644578"/>
                <a:gd name="connsiteX45" fmla="*/ 232699 w 6145862"/>
                <a:gd name="connsiteY45" fmla="*/ 3497226 h 4644578"/>
                <a:gd name="connsiteX46" fmla="*/ 0 w 6145862"/>
                <a:gd name="connsiteY46" fmla="*/ 3889483 h 4644578"/>
                <a:gd name="connsiteX47" fmla="*/ 52230 w 6145862"/>
                <a:gd name="connsiteY47" fmla="*/ 0 h 4644578"/>
                <a:gd name="connsiteX0" fmla="*/ 52230 w 6145862"/>
                <a:gd name="connsiteY0" fmla="*/ 0 h 4644578"/>
                <a:gd name="connsiteX1" fmla="*/ 6126554 w 6145862"/>
                <a:gd name="connsiteY1" fmla="*/ 8024 h 4644578"/>
                <a:gd name="connsiteX2" fmla="*/ 6145862 w 6145862"/>
                <a:gd name="connsiteY2" fmla="*/ 4644578 h 4644578"/>
                <a:gd name="connsiteX3" fmla="*/ 73526 w 6145862"/>
                <a:gd name="connsiteY3" fmla="*/ 4613666 h 4644578"/>
                <a:gd name="connsiteX4" fmla="*/ 95885 w 6145862"/>
                <a:gd name="connsiteY4" fmla="*/ 3813918 h 4644578"/>
                <a:gd name="connsiteX5" fmla="*/ 272415 w 6145862"/>
                <a:gd name="connsiteY5" fmla="*/ 3789788 h 4644578"/>
                <a:gd name="connsiteX6" fmla="*/ 5813310 w 6145862"/>
                <a:gd name="connsiteY6" fmla="*/ 4453190 h 4644578"/>
                <a:gd name="connsiteX7" fmla="*/ 5899670 w 6145862"/>
                <a:gd name="connsiteY7" fmla="*/ 4434024 h 4644578"/>
                <a:gd name="connsiteX8" fmla="*/ 6012122 w 6145862"/>
                <a:gd name="connsiteY8" fmla="*/ 4226206 h 4644578"/>
                <a:gd name="connsiteX9" fmla="*/ 6043295 w 6145862"/>
                <a:gd name="connsiteY9" fmla="*/ 4163861 h 4644578"/>
                <a:gd name="connsiteX10" fmla="*/ 6035675 w 6145862"/>
                <a:gd name="connsiteY10" fmla="*/ 4093664 h 4644578"/>
                <a:gd name="connsiteX11" fmla="*/ 5147599 w 6145862"/>
                <a:gd name="connsiteY11" fmla="*/ 1038044 h 4644578"/>
                <a:gd name="connsiteX12" fmla="*/ 5067704 w 6145862"/>
                <a:gd name="connsiteY12" fmla="*/ 856550 h 4644578"/>
                <a:gd name="connsiteX13" fmla="*/ 4970722 w 6145862"/>
                <a:gd name="connsiteY13" fmla="*/ 843388 h 4644578"/>
                <a:gd name="connsiteX14" fmla="*/ 4869122 w 6145862"/>
                <a:gd name="connsiteY14" fmla="*/ 953070 h 4644578"/>
                <a:gd name="connsiteX15" fmla="*/ 4526222 w 6145862"/>
                <a:gd name="connsiteY15" fmla="*/ 880333 h 4644578"/>
                <a:gd name="connsiteX16" fmla="*/ 4495511 w 6145862"/>
                <a:gd name="connsiteY16" fmla="*/ 857243 h 4644578"/>
                <a:gd name="connsiteX17" fmla="*/ 4490431 w 6145862"/>
                <a:gd name="connsiteY17" fmla="*/ 760261 h 4644578"/>
                <a:gd name="connsiteX18" fmla="*/ 4381211 w 6145862"/>
                <a:gd name="connsiteY18" fmla="*/ 732321 h 4644578"/>
                <a:gd name="connsiteX19" fmla="*/ 4312631 w 6145862"/>
                <a:gd name="connsiteY19" fmla="*/ 856781 h 4644578"/>
                <a:gd name="connsiteX20" fmla="*/ 4006677 w 6145862"/>
                <a:gd name="connsiteY20" fmla="*/ 797206 h 4644578"/>
                <a:gd name="connsiteX21" fmla="*/ 3994439 w 6145862"/>
                <a:gd name="connsiteY21" fmla="*/ 700686 h 4644578"/>
                <a:gd name="connsiteX22" fmla="*/ 3880370 w 6145862"/>
                <a:gd name="connsiteY22" fmla="*/ 654273 h 4644578"/>
                <a:gd name="connsiteX23" fmla="*/ 3806710 w 6145862"/>
                <a:gd name="connsiteY23" fmla="*/ 763263 h 4644578"/>
                <a:gd name="connsiteX24" fmla="*/ 3175404 w 6145862"/>
                <a:gd name="connsiteY24" fmla="*/ 651733 h 4644578"/>
                <a:gd name="connsiteX25" fmla="*/ 3171017 w 6145862"/>
                <a:gd name="connsiteY25" fmla="*/ 415283 h 4644578"/>
                <a:gd name="connsiteX26" fmla="*/ 3147233 w 6145862"/>
                <a:gd name="connsiteY26" fmla="*/ 355246 h 4644578"/>
                <a:gd name="connsiteX27" fmla="*/ 3098050 w 6145862"/>
                <a:gd name="connsiteY27" fmla="*/ 326613 h 4644578"/>
                <a:gd name="connsiteX28" fmla="*/ 2658860 w 6145862"/>
                <a:gd name="connsiteY28" fmla="*/ 248797 h 4644578"/>
                <a:gd name="connsiteX29" fmla="*/ 2609215 w 6145862"/>
                <a:gd name="connsiteY29" fmla="*/ 264268 h 4644578"/>
                <a:gd name="connsiteX30" fmla="*/ 2567190 w 6145862"/>
                <a:gd name="connsiteY30" fmla="*/ 295210 h 4644578"/>
                <a:gd name="connsiteX31" fmla="*/ 2522855 w 6145862"/>
                <a:gd name="connsiteY31" fmla="*/ 370948 h 4644578"/>
                <a:gd name="connsiteX32" fmla="*/ 2489604 w 6145862"/>
                <a:gd name="connsiteY32" fmla="*/ 454306 h 4644578"/>
                <a:gd name="connsiteX33" fmla="*/ 2455660 w 6145862"/>
                <a:gd name="connsiteY33" fmla="*/ 511341 h 4644578"/>
                <a:gd name="connsiteX34" fmla="*/ 2299797 w 6145862"/>
                <a:gd name="connsiteY34" fmla="*/ 495639 h 4644578"/>
                <a:gd name="connsiteX35" fmla="*/ 2261004 w 6145862"/>
                <a:gd name="connsiteY35" fmla="*/ 412743 h 4644578"/>
                <a:gd name="connsiteX36" fmla="*/ 2209050 w 6145862"/>
                <a:gd name="connsiteY36" fmla="*/ 357786 h 4644578"/>
                <a:gd name="connsiteX37" fmla="*/ 2115993 w 6145862"/>
                <a:gd name="connsiteY37" fmla="*/ 345317 h 4644578"/>
                <a:gd name="connsiteX38" fmla="*/ 2019704 w 6145862"/>
                <a:gd name="connsiteY38" fmla="*/ 433293 h 4644578"/>
                <a:gd name="connsiteX39" fmla="*/ 1803804 w 6145862"/>
                <a:gd name="connsiteY39" fmla="*/ 391961 h 4644578"/>
                <a:gd name="connsiteX40" fmla="*/ 1720677 w 6145862"/>
                <a:gd name="connsiteY40" fmla="*/ 371179 h 4644578"/>
                <a:gd name="connsiteX41" fmla="*/ 1679113 w 6145862"/>
                <a:gd name="connsiteY41" fmla="*/ 319224 h 4644578"/>
                <a:gd name="connsiteX42" fmla="*/ 1637550 w 6145862"/>
                <a:gd name="connsiteY42" fmla="*/ 236097 h 4644578"/>
                <a:gd name="connsiteX43" fmla="*/ 1551420 w 6145862"/>
                <a:gd name="connsiteY43" fmla="*/ 243717 h 4644578"/>
                <a:gd name="connsiteX44" fmla="*/ 1443355 w 6145862"/>
                <a:gd name="connsiteY44" fmla="*/ 482708 h 4644578"/>
                <a:gd name="connsiteX45" fmla="*/ 232699 w 6145862"/>
                <a:gd name="connsiteY45" fmla="*/ 3497226 h 4644578"/>
                <a:gd name="connsiteX46" fmla="*/ 0 w 6145862"/>
                <a:gd name="connsiteY46" fmla="*/ 3889483 h 4644578"/>
                <a:gd name="connsiteX47" fmla="*/ 52230 w 6145862"/>
                <a:gd name="connsiteY47" fmla="*/ 0 h 4644578"/>
                <a:gd name="connsiteX0" fmla="*/ 0 w 6093632"/>
                <a:gd name="connsiteY0" fmla="*/ 0 h 4644578"/>
                <a:gd name="connsiteX1" fmla="*/ 6074324 w 6093632"/>
                <a:gd name="connsiteY1" fmla="*/ 8024 h 4644578"/>
                <a:gd name="connsiteX2" fmla="*/ 6093632 w 6093632"/>
                <a:gd name="connsiteY2" fmla="*/ 4644578 h 4644578"/>
                <a:gd name="connsiteX3" fmla="*/ 21296 w 6093632"/>
                <a:gd name="connsiteY3" fmla="*/ 4613666 h 4644578"/>
                <a:gd name="connsiteX4" fmla="*/ 43655 w 6093632"/>
                <a:gd name="connsiteY4" fmla="*/ 3813918 h 4644578"/>
                <a:gd name="connsiteX5" fmla="*/ 220185 w 6093632"/>
                <a:gd name="connsiteY5" fmla="*/ 3789788 h 4644578"/>
                <a:gd name="connsiteX6" fmla="*/ 5761080 w 6093632"/>
                <a:gd name="connsiteY6" fmla="*/ 4453190 h 4644578"/>
                <a:gd name="connsiteX7" fmla="*/ 5847440 w 6093632"/>
                <a:gd name="connsiteY7" fmla="*/ 4434024 h 4644578"/>
                <a:gd name="connsiteX8" fmla="*/ 5959892 w 6093632"/>
                <a:gd name="connsiteY8" fmla="*/ 4226206 h 4644578"/>
                <a:gd name="connsiteX9" fmla="*/ 5991065 w 6093632"/>
                <a:gd name="connsiteY9" fmla="*/ 4163861 h 4644578"/>
                <a:gd name="connsiteX10" fmla="*/ 5983445 w 6093632"/>
                <a:gd name="connsiteY10" fmla="*/ 4093664 h 4644578"/>
                <a:gd name="connsiteX11" fmla="*/ 5095369 w 6093632"/>
                <a:gd name="connsiteY11" fmla="*/ 1038044 h 4644578"/>
                <a:gd name="connsiteX12" fmla="*/ 5015474 w 6093632"/>
                <a:gd name="connsiteY12" fmla="*/ 856550 h 4644578"/>
                <a:gd name="connsiteX13" fmla="*/ 4918492 w 6093632"/>
                <a:gd name="connsiteY13" fmla="*/ 843388 h 4644578"/>
                <a:gd name="connsiteX14" fmla="*/ 4816892 w 6093632"/>
                <a:gd name="connsiteY14" fmla="*/ 953070 h 4644578"/>
                <a:gd name="connsiteX15" fmla="*/ 4473992 w 6093632"/>
                <a:gd name="connsiteY15" fmla="*/ 880333 h 4644578"/>
                <a:gd name="connsiteX16" fmla="*/ 4443281 w 6093632"/>
                <a:gd name="connsiteY16" fmla="*/ 857243 h 4644578"/>
                <a:gd name="connsiteX17" fmla="*/ 4438201 w 6093632"/>
                <a:gd name="connsiteY17" fmla="*/ 760261 h 4644578"/>
                <a:gd name="connsiteX18" fmla="*/ 4328981 w 6093632"/>
                <a:gd name="connsiteY18" fmla="*/ 732321 h 4644578"/>
                <a:gd name="connsiteX19" fmla="*/ 4260401 w 6093632"/>
                <a:gd name="connsiteY19" fmla="*/ 856781 h 4644578"/>
                <a:gd name="connsiteX20" fmla="*/ 3954447 w 6093632"/>
                <a:gd name="connsiteY20" fmla="*/ 797206 h 4644578"/>
                <a:gd name="connsiteX21" fmla="*/ 3942209 w 6093632"/>
                <a:gd name="connsiteY21" fmla="*/ 700686 h 4644578"/>
                <a:gd name="connsiteX22" fmla="*/ 3828140 w 6093632"/>
                <a:gd name="connsiteY22" fmla="*/ 654273 h 4644578"/>
                <a:gd name="connsiteX23" fmla="*/ 3754480 w 6093632"/>
                <a:gd name="connsiteY23" fmla="*/ 763263 h 4644578"/>
                <a:gd name="connsiteX24" fmla="*/ 3123174 w 6093632"/>
                <a:gd name="connsiteY24" fmla="*/ 651733 h 4644578"/>
                <a:gd name="connsiteX25" fmla="*/ 3118787 w 6093632"/>
                <a:gd name="connsiteY25" fmla="*/ 415283 h 4644578"/>
                <a:gd name="connsiteX26" fmla="*/ 3095003 w 6093632"/>
                <a:gd name="connsiteY26" fmla="*/ 355246 h 4644578"/>
                <a:gd name="connsiteX27" fmla="*/ 3045820 w 6093632"/>
                <a:gd name="connsiteY27" fmla="*/ 326613 h 4644578"/>
                <a:gd name="connsiteX28" fmla="*/ 2606630 w 6093632"/>
                <a:gd name="connsiteY28" fmla="*/ 248797 h 4644578"/>
                <a:gd name="connsiteX29" fmla="*/ 2556985 w 6093632"/>
                <a:gd name="connsiteY29" fmla="*/ 264268 h 4644578"/>
                <a:gd name="connsiteX30" fmla="*/ 2514960 w 6093632"/>
                <a:gd name="connsiteY30" fmla="*/ 295210 h 4644578"/>
                <a:gd name="connsiteX31" fmla="*/ 2470625 w 6093632"/>
                <a:gd name="connsiteY31" fmla="*/ 370948 h 4644578"/>
                <a:gd name="connsiteX32" fmla="*/ 2437374 w 6093632"/>
                <a:gd name="connsiteY32" fmla="*/ 454306 h 4644578"/>
                <a:gd name="connsiteX33" fmla="*/ 2403430 w 6093632"/>
                <a:gd name="connsiteY33" fmla="*/ 511341 h 4644578"/>
                <a:gd name="connsiteX34" fmla="*/ 2247567 w 6093632"/>
                <a:gd name="connsiteY34" fmla="*/ 495639 h 4644578"/>
                <a:gd name="connsiteX35" fmla="*/ 2208774 w 6093632"/>
                <a:gd name="connsiteY35" fmla="*/ 412743 h 4644578"/>
                <a:gd name="connsiteX36" fmla="*/ 2156820 w 6093632"/>
                <a:gd name="connsiteY36" fmla="*/ 357786 h 4644578"/>
                <a:gd name="connsiteX37" fmla="*/ 2063763 w 6093632"/>
                <a:gd name="connsiteY37" fmla="*/ 345317 h 4644578"/>
                <a:gd name="connsiteX38" fmla="*/ 1967474 w 6093632"/>
                <a:gd name="connsiteY38" fmla="*/ 433293 h 4644578"/>
                <a:gd name="connsiteX39" fmla="*/ 1751574 w 6093632"/>
                <a:gd name="connsiteY39" fmla="*/ 391961 h 4644578"/>
                <a:gd name="connsiteX40" fmla="*/ 1668447 w 6093632"/>
                <a:gd name="connsiteY40" fmla="*/ 371179 h 4644578"/>
                <a:gd name="connsiteX41" fmla="*/ 1626883 w 6093632"/>
                <a:gd name="connsiteY41" fmla="*/ 319224 h 4644578"/>
                <a:gd name="connsiteX42" fmla="*/ 1585320 w 6093632"/>
                <a:gd name="connsiteY42" fmla="*/ 236097 h 4644578"/>
                <a:gd name="connsiteX43" fmla="*/ 1499190 w 6093632"/>
                <a:gd name="connsiteY43" fmla="*/ 243717 h 4644578"/>
                <a:gd name="connsiteX44" fmla="*/ 1391125 w 6093632"/>
                <a:gd name="connsiteY44" fmla="*/ 482708 h 4644578"/>
                <a:gd name="connsiteX45" fmla="*/ 180469 w 6093632"/>
                <a:gd name="connsiteY45" fmla="*/ 3497226 h 4644578"/>
                <a:gd name="connsiteX46" fmla="*/ 39210 w 6093632"/>
                <a:gd name="connsiteY46" fmla="*/ 3811378 h 4644578"/>
                <a:gd name="connsiteX47" fmla="*/ 0 w 6093632"/>
                <a:gd name="connsiteY47" fmla="*/ 0 h 4644578"/>
                <a:gd name="connsiteX0" fmla="*/ 0 w 6093632"/>
                <a:gd name="connsiteY0" fmla="*/ 0 h 4644578"/>
                <a:gd name="connsiteX1" fmla="*/ 6074324 w 6093632"/>
                <a:gd name="connsiteY1" fmla="*/ 8024 h 4644578"/>
                <a:gd name="connsiteX2" fmla="*/ 6093632 w 6093632"/>
                <a:gd name="connsiteY2" fmla="*/ 4644578 h 4644578"/>
                <a:gd name="connsiteX3" fmla="*/ 21296 w 6093632"/>
                <a:gd name="connsiteY3" fmla="*/ 4613666 h 4644578"/>
                <a:gd name="connsiteX4" fmla="*/ 43655 w 6093632"/>
                <a:gd name="connsiteY4" fmla="*/ 3813918 h 4644578"/>
                <a:gd name="connsiteX5" fmla="*/ 220185 w 6093632"/>
                <a:gd name="connsiteY5" fmla="*/ 3789788 h 4644578"/>
                <a:gd name="connsiteX6" fmla="*/ 5761080 w 6093632"/>
                <a:gd name="connsiteY6" fmla="*/ 4453190 h 4644578"/>
                <a:gd name="connsiteX7" fmla="*/ 5847440 w 6093632"/>
                <a:gd name="connsiteY7" fmla="*/ 4434024 h 4644578"/>
                <a:gd name="connsiteX8" fmla="*/ 5959892 w 6093632"/>
                <a:gd name="connsiteY8" fmla="*/ 4226206 h 4644578"/>
                <a:gd name="connsiteX9" fmla="*/ 5991065 w 6093632"/>
                <a:gd name="connsiteY9" fmla="*/ 4163861 h 4644578"/>
                <a:gd name="connsiteX10" fmla="*/ 5983445 w 6093632"/>
                <a:gd name="connsiteY10" fmla="*/ 4093664 h 4644578"/>
                <a:gd name="connsiteX11" fmla="*/ 5095369 w 6093632"/>
                <a:gd name="connsiteY11" fmla="*/ 1038044 h 4644578"/>
                <a:gd name="connsiteX12" fmla="*/ 5015474 w 6093632"/>
                <a:gd name="connsiteY12" fmla="*/ 856550 h 4644578"/>
                <a:gd name="connsiteX13" fmla="*/ 4918492 w 6093632"/>
                <a:gd name="connsiteY13" fmla="*/ 843388 h 4644578"/>
                <a:gd name="connsiteX14" fmla="*/ 4816892 w 6093632"/>
                <a:gd name="connsiteY14" fmla="*/ 953070 h 4644578"/>
                <a:gd name="connsiteX15" fmla="*/ 4473992 w 6093632"/>
                <a:gd name="connsiteY15" fmla="*/ 880333 h 4644578"/>
                <a:gd name="connsiteX16" fmla="*/ 4443281 w 6093632"/>
                <a:gd name="connsiteY16" fmla="*/ 857243 h 4644578"/>
                <a:gd name="connsiteX17" fmla="*/ 4438201 w 6093632"/>
                <a:gd name="connsiteY17" fmla="*/ 760261 h 4644578"/>
                <a:gd name="connsiteX18" fmla="*/ 4328981 w 6093632"/>
                <a:gd name="connsiteY18" fmla="*/ 732321 h 4644578"/>
                <a:gd name="connsiteX19" fmla="*/ 4260401 w 6093632"/>
                <a:gd name="connsiteY19" fmla="*/ 856781 h 4644578"/>
                <a:gd name="connsiteX20" fmla="*/ 3954447 w 6093632"/>
                <a:gd name="connsiteY20" fmla="*/ 797206 h 4644578"/>
                <a:gd name="connsiteX21" fmla="*/ 3942209 w 6093632"/>
                <a:gd name="connsiteY21" fmla="*/ 700686 h 4644578"/>
                <a:gd name="connsiteX22" fmla="*/ 3828140 w 6093632"/>
                <a:gd name="connsiteY22" fmla="*/ 654273 h 4644578"/>
                <a:gd name="connsiteX23" fmla="*/ 3754480 w 6093632"/>
                <a:gd name="connsiteY23" fmla="*/ 763263 h 4644578"/>
                <a:gd name="connsiteX24" fmla="*/ 3123174 w 6093632"/>
                <a:gd name="connsiteY24" fmla="*/ 651733 h 4644578"/>
                <a:gd name="connsiteX25" fmla="*/ 3118787 w 6093632"/>
                <a:gd name="connsiteY25" fmla="*/ 415283 h 4644578"/>
                <a:gd name="connsiteX26" fmla="*/ 3095003 w 6093632"/>
                <a:gd name="connsiteY26" fmla="*/ 355246 h 4644578"/>
                <a:gd name="connsiteX27" fmla="*/ 3045820 w 6093632"/>
                <a:gd name="connsiteY27" fmla="*/ 326613 h 4644578"/>
                <a:gd name="connsiteX28" fmla="*/ 2606630 w 6093632"/>
                <a:gd name="connsiteY28" fmla="*/ 248797 h 4644578"/>
                <a:gd name="connsiteX29" fmla="*/ 2556985 w 6093632"/>
                <a:gd name="connsiteY29" fmla="*/ 264268 h 4644578"/>
                <a:gd name="connsiteX30" fmla="*/ 2514960 w 6093632"/>
                <a:gd name="connsiteY30" fmla="*/ 295210 h 4644578"/>
                <a:gd name="connsiteX31" fmla="*/ 2470625 w 6093632"/>
                <a:gd name="connsiteY31" fmla="*/ 370948 h 4644578"/>
                <a:gd name="connsiteX32" fmla="*/ 2437374 w 6093632"/>
                <a:gd name="connsiteY32" fmla="*/ 454306 h 4644578"/>
                <a:gd name="connsiteX33" fmla="*/ 2403430 w 6093632"/>
                <a:gd name="connsiteY33" fmla="*/ 511341 h 4644578"/>
                <a:gd name="connsiteX34" fmla="*/ 2247567 w 6093632"/>
                <a:gd name="connsiteY34" fmla="*/ 495639 h 4644578"/>
                <a:gd name="connsiteX35" fmla="*/ 2208774 w 6093632"/>
                <a:gd name="connsiteY35" fmla="*/ 412743 h 4644578"/>
                <a:gd name="connsiteX36" fmla="*/ 2156820 w 6093632"/>
                <a:gd name="connsiteY36" fmla="*/ 357786 h 4644578"/>
                <a:gd name="connsiteX37" fmla="*/ 2063763 w 6093632"/>
                <a:gd name="connsiteY37" fmla="*/ 345317 h 4644578"/>
                <a:gd name="connsiteX38" fmla="*/ 1967474 w 6093632"/>
                <a:gd name="connsiteY38" fmla="*/ 433293 h 4644578"/>
                <a:gd name="connsiteX39" fmla="*/ 1751574 w 6093632"/>
                <a:gd name="connsiteY39" fmla="*/ 391961 h 4644578"/>
                <a:gd name="connsiteX40" fmla="*/ 1668447 w 6093632"/>
                <a:gd name="connsiteY40" fmla="*/ 371179 h 4644578"/>
                <a:gd name="connsiteX41" fmla="*/ 1626883 w 6093632"/>
                <a:gd name="connsiteY41" fmla="*/ 319224 h 4644578"/>
                <a:gd name="connsiteX42" fmla="*/ 1585320 w 6093632"/>
                <a:gd name="connsiteY42" fmla="*/ 236097 h 4644578"/>
                <a:gd name="connsiteX43" fmla="*/ 1499190 w 6093632"/>
                <a:gd name="connsiteY43" fmla="*/ 243717 h 4644578"/>
                <a:gd name="connsiteX44" fmla="*/ 1391125 w 6093632"/>
                <a:gd name="connsiteY44" fmla="*/ 482708 h 4644578"/>
                <a:gd name="connsiteX45" fmla="*/ 180469 w 6093632"/>
                <a:gd name="connsiteY45" fmla="*/ 3497226 h 4644578"/>
                <a:gd name="connsiteX46" fmla="*/ 62704 w 6093632"/>
                <a:gd name="connsiteY46" fmla="*/ 3744068 h 4644578"/>
                <a:gd name="connsiteX47" fmla="*/ 39210 w 6093632"/>
                <a:gd name="connsiteY47" fmla="*/ 3811378 h 4644578"/>
                <a:gd name="connsiteX48" fmla="*/ 0 w 6093632"/>
                <a:gd name="connsiteY48" fmla="*/ 0 h 4644578"/>
                <a:gd name="connsiteX0" fmla="*/ 0 w 6093632"/>
                <a:gd name="connsiteY0" fmla="*/ 0 h 4644578"/>
                <a:gd name="connsiteX1" fmla="*/ 6074324 w 6093632"/>
                <a:gd name="connsiteY1" fmla="*/ 8024 h 4644578"/>
                <a:gd name="connsiteX2" fmla="*/ 6093632 w 6093632"/>
                <a:gd name="connsiteY2" fmla="*/ 4644578 h 4644578"/>
                <a:gd name="connsiteX3" fmla="*/ 21296 w 6093632"/>
                <a:gd name="connsiteY3" fmla="*/ 4613666 h 4644578"/>
                <a:gd name="connsiteX4" fmla="*/ 43655 w 6093632"/>
                <a:gd name="connsiteY4" fmla="*/ 3813918 h 4644578"/>
                <a:gd name="connsiteX5" fmla="*/ 220185 w 6093632"/>
                <a:gd name="connsiteY5" fmla="*/ 3789788 h 4644578"/>
                <a:gd name="connsiteX6" fmla="*/ 5761080 w 6093632"/>
                <a:gd name="connsiteY6" fmla="*/ 4453190 h 4644578"/>
                <a:gd name="connsiteX7" fmla="*/ 5847440 w 6093632"/>
                <a:gd name="connsiteY7" fmla="*/ 4434024 h 4644578"/>
                <a:gd name="connsiteX8" fmla="*/ 5959892 w 6093632"/>
                <a:gd name="connsiteY8" fmla="*/ 4226206 h 4644578"/>
                <a:gd name="connsiteX9" fmla="*/ 5991065 w 6093632"/>
                <a:gd name="connsiteY9" fmla="*/ 4163861 h 4644578"/>
                <a:gd name="connsiteX10" fmla="*/ 5983445 w 6093632"/>
                <a:gd name="connsiteY10" fmla="*/ 4093664 h 4644578"/>
                <a:gd name="connsiteX11" fmla="*/ 5095369 w 6093632"/>
                <a:gd name="connsiteY11" fmla="*/ 1038044 h 4644578"/>
                <a:gd name="connsiteX12" fmla="*/ 5015474 w 6093632"/>
                <a:gd name="connsiteY12" fmla="*/ 856550 h 4644578"/>
                <a:gd name="connsiteX13" fmla="*/ 4918492 w 6093632"/>
                <a:gd name="connsiteY13" fmla="*/ 843388 h 4644578"/>
                <a:gd name="connsiteX14" fmla="*/ 4816892 w 6093632"/>
                <a:gd name="connsiteY14" fmla="*/ 953070 h 4644578"/>
                <a:gd name="connsiteX15" fmla="*/ 4473992 w 6093632"/>
                <a:gd name="connsiteY15" fmla="*/ 880333 h 4644578"/>
                <a:gd name="connsiteX16" fmla="*/ 4443281 w 6093632"/>
                <a:gd name="connsiteY16" fmla="*/ 857243 h 4644578"/>
                <a:gd name="connsiteX17" fmla="*/ 4438201 w 6093632"/>
                <a:gd name="connsiteY17" fmla="*/ 760261 h 4644578"/>
                <a:gd name="connsiteX18" fmla="*/ 4328981 w 6093632"/>
                <a:gd name="connsiteY18" fmla="*/ 732321 h 4644578"/>
                <a:gd name="connsiteX19" fmla="*/ 4260401 w 6093632"/>
                <a:gd name="connsiteY19" fmla="*/ 856781 h 4644578"/>
                <a:gd name="connsiteX20" fmla="*/ 3954447 w 6093632"/>
                <a:gd name="connsiteY20" fmla="*/ 797206 h 4644578"/>
                <a:gd name="connsiteX21" fmla="*/ 3942209 w 6093632"/>
                <a:gd name="connsiteY21" fmla="*/ 700686 h 4644578"/>
                <a:gd name="connsiteX22" fmla="*/ 3828140 w 6093632"/>
                <a:gd name="connsiteY22" fmla="*/ 654273 h 4644578"/>
                <a:gd name="connsiteX23" fmla="*/ 3754480 w 6093632"/>
                <a:gd name="connsiteY23" fmla="*/ 763263 h 4644578"/>
                <a:gd name="connsiteX24" fmla="*/ 3123174 w 6093632"/>
                <a:gd name="connsiteY24" fmla="*/ 651733 h 4644578"/>
                <a:gd name="connsiteX25" fmla="*/ 3118787 w 6093632"/>
                <a:gd name="connsiteY25" fmla="*/ 415283 h 4644578"/>
                <a:gd name="connsiteX26" fmla="*/ 3095003 w 6093632"/>
                <a:gd name="connsiteY26" fmla="*/ 355246 h 4644578"/>
                <a:gd name="connsiteX27" fmla="*/ 3045820 w 6093632"/>
                <a:gd name="connsiteY27" fmla="*/ 326613 h 4644578"/>
                <a:gd name="connsiteX28" fmla="*/ 2606630 w 6093632"/>
                <a:gd name="connsiteY28" fmla="*/ 248797 h 4644578"/>
                <a:gd name="connsiteX29" fmla="*/ 2556985 w 6093632"/>
                <a:gd name="connsiteY29" fmla="*/ 264268 h 4644578"/>
                <a:gd name="connsiteX30" fmla="*/ 2514960 w 6093632"/>
                <a:gd name="connsiteY30" fmla="*/ 295210 h 4644578"/>
                <a:gd name="connsiteX31" fmla="*/ 2470625 w 6093632"/>
                <a:gd name="connsiteY31" fmla="*/ 370948 h 4644578"/>
                <a:gd name="connsiteX32" fmla="*/ 2437374 w 6093632"/>
                <a:gd name="connsiteY32" fmla="*/ 454306 h 4644578"/>
                <a:gd name="connsiteX33" fmla="*/ 2403430 w 6093632"/>
                <a:gd name="connsiteY33" fmla="*/ 511341 h 4644578"/>
                <a:gd name="connsiteX34" fmla="*/ 2247567 w 6093632"/>
                <a:gd name="connsiteY34" fmla="*/ 495639 h 4644578"/>
                <a:gd name="connsiteX35" fmla="*/ 2208774 w 6093632"/>
                <a:gd name="connsiteY35" fmla="*/ 412743 h 4644578"/>
                <a:gd name="connsiteX36" fmla="*/ 2156820 w 6093632"/>
                <a:gd name="connsiteY36" fmla="*/ 357786 h 4644578"/>
                <a:gd name="connsiteX37" fmla="*/ 2063763 w 6093632"/>
                <a:gd name="connsiteY37" fmla="*/ 345317 h 4644578"/>
                <a:gd name="connsiteX38" fmla="*/ 1967474 w 6093632"/>
                <a:gd name="connsiteY38" fmla="*/ 433293 h 4644578"/>
                <a:gd name="connsiteX39" fmla="*/ 1751574 w 6093632"/>
                <a:gd name="connsiteY39" fmla="*/ 391961 h 4644578"/>
                <a:gd name="connsiteX40" fmla="*/ 1668447 w 6093632"/>
                <a:gd name="connsiteY40" fmla="*/ 371179 h 4644578"/>
                <a:gd name="connsiteX41" fmla="*/ 1626883 w 6093632"/>
                <a:gd name="connsiteY41" fmla="*/ 319224 h 4644578"/>
                <a:gd name="connsiteX42" fmla="*/ 1585320 w 6093632"/>
                <a:gd name="connsiteY42" fmla="*/ 236097 h 4644578"/>
                <a:gd name="connsiteX43" fmla="*/ 1499190 w 6093632"/>
                <a:gd name="connsiteY43" fmla="*/ 243717 h 4644578"/>
                <a:gd name="connsiteX44" fmla="*/ 1391125 w 6093632"/>
                <a:gd name="connsiteY44" fmla="*/ 482708 h 4644578"/>
                <a:gd name="connsiteX45" fmla="*/ 180469 w 6093632"/>
                <a:gd name="connsiteY45" fmla="*/ 3497226 h 4644578"/>
                <a:gd name="connsiteX46" fmla="*/ 234154 w 6093632"/>
                <a:gd name="connsiteY46" fmla="*/ 3778358 h 4644578"/>
                <a:gd name="connsiteX47" fmla="*/ 39210 w 6093632"/>
                <a:gd name="connsiteY47" fmla="*/ 3811378 h 4644578"/>
                <a:gd name="connsiteX48" fmla="*/ 0 w 6093632"/>
                <a:gd name="connsiteY48" fmla="*/ 0 h 4644578"/>
                <a:gd name="connsiteX0" fmla="*/ 0 w 6093632"/>
                <a:gd name="connsiteY0" fmla="*/ 2136 h 4646714"/>
                <a:gd name="connsiteX1" fmla="*/ 6081944 w 6093632"/>
                <a:gd name="connsiteY1" fmla="*/ 0 h 4646714"/>
                <a:gd name="connsiteX2" fmla="*/ 6093632 w 6093632"/>
                <a:gd name="connsiteY2" fmla="*/ 4646714 h 4646714"/>
                <a:gd name="connsiteX3" fmla="*/ 21296 w 6093632"/>
                <a:gd name="connsiteY3" fmla="*/ 4615802 h 4646714"/>
                <a:gd name="connsiteX4" fmla="*/ 43655 w 6093632"/>
                <a:gd name="connsiteY4" fmla="*/ 3816054 h 4646714"/>
                <a:gd name="connsiteX5" fmla="*/ 220185 w 6093632"/>
                <a:gd name="connsiteY5" fmla="*/ 3791924 h 4646714"/>
                <a:gd name="connsiteX6" fmla="*/ 5761080 w 6093632"/>
                <a:gd name="connsiteY6" fmla="*/ 4455326 h 4646714"/>
                <a:gd name="connsiteX7" fmla="*/ 5847440 w 6093632"/>
                <a:gd name="connsiteY7" fmla="*/ 4436160 h 4646714"/>
                <a:gd name="connsiteX8" fmla="*/ 5959892 w 6093632"/>
                <a:gd name="connsiteY8" fmla="*/ 4228342 h 4646714"/>
                <a:gd name="connsiteX9" fmla="*/ 5991065 w 6093632"/>
                <a:gd name="connsiteY9" fmla="*/ 4165997 h 4646714"/>
                <a:gd name="connsiteX10" fmla="*/ 5983445 w 6093632"/>
                <a:gd name="connsiteY10" fmla="*/ 4095800 h 4646714"/>
                <a:gd name="connsiteX11" fmla="*/ 5095369 w 6093632"/>
                <a:gd name="connsiteY11" fmla="*/ 1040180 h 4646714"/>
                <a:gd name="connsiteX12" fmla="*/ 5015474 w 6093632"/>
                <a:gd name="connsiteY12" fmla="*/ 858686 h 4646714"/>
                <a:gd name="connsiteX13" fmla="*/ 4918492 w 6093632"/>
                <a:gd name="connsiteY13" fmla="*/ 845524 h 4646714"/>
                <a:gd name="connsiteX14" fmla="*/ 4816892 w 6093632"/>
                <a:gd name="connsiteY14" fmla="*/ 955206 h 4646714"/>
                <a:gd name="connsiteX15" fmla="*/ 4473992 w 6093632"/>
                <a:gd name="connsiteY15" fmla="*/ 882469 h 4646714"/>
                <a:gd name="connsiteX16" fmla="*/ 4443281 w 6093632"/>
                <a:gd name="connsiteY16" fmla="*/ 859379 h 4646714"/>
                <a:gd name="connsiteX17" fmla="*/ 4438201 w 6093632"/>
                <a:gd name="connsiteY17" fmla="*/ 762397 h 4646714"/>
                <a:gd name="connsiteX18" fmla="*/ 4328981 w 6093632"/>
                <a:gd name="connsiteY18" fmla="*/ 734457 h 4646714"/>
                <a:gd name="connsiteX19" fmla="*/ 4260401 w 6093632"/>
                <a:gd name="connsiteY19" fmla="*/ 858917 h 4646714"/>
                <a:gd name="connsiteX20" fmla="*/ 3954447 w 6093632"/>
                <a:gd name="connsiteY20" fmla="*/ 799342 h 4646714"/>
                <a:gd name="connsiteX21" fmla="*/ 3942209 w 6093632"/>
                <a:gd name="connsiteY21" fmla="*/ 702822 h 4646714"/>
                <a:gd name="connsiteX22" fmla="*/ 3828140 w 6093632"/>
                <a:gd name="connsiteY22" fmla="*/ 656409 h 4646714"/>
                <a:gd name="connsiteX23" fmla="*/ 3754480 w 6093632"/>
                <a:gd name="connsiteY23" fmla="*/ 765399 h 4646714"/>
                <a:gd name="connsiteX24" fmla="*/ 3123174 w 6093632"/>
                <a:gd name="connsiteY24" fmla="*/ 653869 h 4646714"/>
                <a:gd name="connsiteX25" fmla="*/ 3118787 w 6093632"/>
                <a:gd name="connsiteY25" fmla="*/ 417419 h 4646714"/>
                <a:gd name="connsiteX26" fmla="*/ 3095003 w 6093632"/>
                <a:gd name="connsiteY26" fmla="*/ 357382 h 4646714"/>
                <a:gd name="connsiteX27" fmla="*/ 3045820 w 6093632"/>
                <a:gd name="connsiteY27" fmla="*/ 328749 h 4646714"/>
                <a:gd name="connsiteX28" fmla="*/ 2606630 w 6093632"/>
                <a:gd name="connsiteY28" fmla="*/ 250933 h 4646714"/>
                <a:gd name="connsiteX29" fmla="*/ 2556985 w 6093632"/>
                <a:gd name="connsiteY29" fmla="*/ 266404 h 4646714"/>
                <a:gd name="connsiteX30" fmla="*/ 2514960 w 6093632"/>
                <a:gd name="connsiteY30" fmla="*/ 297346 h 4646714"/>
                <a:gd name="connsiteX31" fmla="*/ 2470625 w 6093632"/>
                <a:gd name="connsiteY31" fmla="*/ 373084 h 4646714"/>
                <a:gd name="connsiteX32" fmla="*/ 2437374 w 6093632"/>
                <a:gd name="connsiteY32" fmla="*/ 456442 h 4646714"/>
                <a:gd name="connsiteX33" fmla="*/ 2403430 w 6093632"/>
                <a:gd name="connsiteY33" fmla="*/ 513477 h 4646714"/>
                <a:gd name="connsiteX34" fmla="*/ 2247567 w 6093632"/>
                <a:gd name="connsiteY34" fmla="*/ 497775 h 4646714"/>
                <a:gd name="connsiteX35" fmla="*/ 2208774 w 6093632"/>
                <a:gd name="connsiteY35" fmla="*/ 414879 h 4646714"/>
                <a:gd name="connsiteX36" fmla="*/ 2156820 w 6093632"/>
                <a:gd name="connsiteY36" fmla="*/ 359922 h 4646714"/>
                <a:gd name="connsiteX37" fmla="*/ 2063763 w 6093632"/>
                <a:gd name="connsiteY37" fmla="*/ 347453 h 4646714"/>
                <a:gd name="connsiteX38" fmla="*/ 1967474 w 6093632"/>
                <a:gd name="connsiteY38" fmla="*/ 435429 h 4646714"/>
                <a:gd name="connsiteX39" fmla="*/ 1751574 w 6093632"/>
                <a:gd name="connsiteY39" fmla="*/ 394097 h 4646714"/>
                <a:gd name="connsiteX40" fmla="*/ 1668447 w 6093632"/>
                <a:gd name="connsiteY40" fmla="*/ 373315 h 4646714"/>
                <a:gd name="connsiteX41" fmla="*/ 1626883 w 6093632"/>
                <a:gd name="connsiteY41" fmla="*/ 321360 h 4646714"/>
                <a:gd name="connsiteX42" fmla="*/ 1585320 w 6093632"/>
                <a:gd name="connsiteY42" fmla="*/ 238233 h 4646714"/>
                <a:gd name="connsiteX43" fmla="*/ 1499190 w 6093632"/>
                <a:gd name="connsiteY43" fmla="*/ 245853 h 4646714"/>
                <a:gd name="connsiteX44" fmla="*/ 1391125 w 6093632"/>
                <a:gd name="connsiteY44" fmla="*/ 484844 h 4646714"/>
                <a:gd name="connsiteX45" fmla="*/ 180469 w 6093632"/>
                <a:gd name="connsiteY45" fmla="*/ 3499362 h 4646714"/>
                <a:gd name="connsiteX46" fmla="*/ 234154 w 6093632"/>
                <a:gd name="connsiteY46" fmla="*/ 3780494 h 4646714"/>
                <a:gd name="connsiteX47" fmla="*/ 39210 w 6093632"/>
                <a:gd name="connsiteY47" fmla="*/ 3813514 h 4646714"/>
                <a:gd name="connsiteX48" fmla="*/ 0 w 6093632"/>
                <a:gd name="connsiteY48" fmla="*/ 2136 h 4646714"/>
                <a:gd name="connsiteX0" fmla="*/ 11724 w 6072336"/>
                <a:gd name="connsiteY0" fmla="*/ 0 h 4647118"/>
                <a:gd name="connsiteX1" fmla="*/ 6060648 w 6072336"/>
                <a:gd name="connsiteY1" fmla="*/ 404 h 4647118"/>
                <a:gd name="connsiteX2" fmla="*/ 6072336 w 6072336"/>
                <a:gd name="connsiteY2" fmla="*/ 4647118 h 4647118"/>
                <a:gd name="connsiteX3" fmla="*/ 0 w 6072336"/>
                <a:gd name="connsiteY3" fmla="*/ 4616206 h 4647118"/>
                <a:gd name="connsiteX4" fmla="*/ 22359 w 6072336"/>
                <a:gd name="connsiteY4" fmla="*/ 3816458 h 4647118"/>
                <a:gd name="connsiteX5" fmla="*/ 198889 w 6072336"/>
                <a:gd name="connsiteY5" fmla="*/ 3792328 h 4647118"/>
                <a:gd name="connsiteX6" fmla="*/ 5739784 w 6072336"/>
                <a:gd name="connsiteY6" fmla="*/ 4455730 h 4647118"/>
                <a:gd name="connsiteX7" fmla="*/ 5826144 w 6072336"/>
                <a:gd name="connsiteY7" fmla="*/ 4436564 h 4647118"/>
                <a:gd name="connsiteX8" fmla="*/ 5938596 w 6072336"/>
                <a:gd name="connsiteY8" fmla="*/ 4228746 h 4647118"/>
                <a:gd name="connsiteX9" fmla="*/ 5969769 w 6072336"/>
                <a:gd name="connsiteY9" fmla="*/ 4166401 h 4647118"/>
                <a:gd name="connsiteX10" fmla="*/ 5962149 w 6072336"/>
                <a:gd name="connsiteY10" fmla="*/ 4096204 h 4647118"/>
                <a:gd name="connsiteX11" fmla="*/ 5074073 w 6072336"/>
                <a:gd name="connsiteY11" fmla="*/ 1040584 h 4647118"/>
                <a:gd name="connsiteX12" fmla="*/ 4994178 w 6072336"/>
                <a:gd name="connsiteY12" fmla="*/ 859090 h 4647118"/>
                <a:gd name="connsiteX13" fmla="*/ 4897196 w 6072336"/>
                <a:gd name="connsiteY13" fmla="*/ 845928 h 4647118"/>
                <a:gd name="connsiteX14" fmla="*/ 4795596 w 6072336"/>
                <a:gd name="connsiteY14" fmla="*/ 955610 h 4647118"/>
                <a:gd name="connsiteX15" fmla="*/ 4452696 w 6072336"/>
                <a:gd name="connsiteY15" fmla="*/ 882873 h 4647118"/>
                <a:gd name="connsiteX16" fmla="*/ 4421985 w 6072336"/>
                <a:gd name="connsiteY16" fmla="*/ 859783 h 4647118"/>
                <a:gd name="connsiteX17" fmla="*/ 4416905 w 6072336"/>
                <a:gd name="connsiteY17" fmla="*/ 762801 h 4647118"/>
                <a:gd name="connsiteX18" fmla="*/ 4307685 w 6072336"/>
                <a:gd name="connsiteY18" fmla="*/ 734861 h 4647118"/>
                <a:gd name="connsiteX19" fmla="*/ 4239105 w 6072336"/>
                <a:gd name="connsiteY19" fmla="*/ 859321 h 4647118"/>
                <a:gd name="connsiteX20" fmla="*/ 3933151 w 6072336"/>
                <a:gd name="connsiteY20" fmla="*/ 799746 h 4647118"/>
                <a:gd name="connsiteX21" fmla="*/ 3920913 w 6072336"/>
                <a:gd name="connsiteY21" fmla="*/ 703226 h 4647118"/>
                <a:gd name="connsiteX22" fmla="*/ 3806844 w 6072336"/>
                <a:gd name="connsiteY22" fmla="*/ 656813 h 4647118"/>
                <a:gd name="connsiteX23" fmla="*/ 3733184 w 6072336"/>
                <a:gd name="connsiteY23" fmla="*/ 765803 h 4647118"/>
                <a:gd name="connsiteX24" fmla="*/ 3101878 w 6072336"/>
                <a:gd name="connsiteY24" fmla="*/ 654273 h 4647118"/>
                <a:gd name="connsiteX25" fmla="*/ 3097491 w 6072336"/>
                <a:gd name="connsiteY25" fmla="*/ 417823 h 4647118"/>
                <a:gd name="connsiteX26" fmla="*/ 3073707 w 6072336"/>
                <a:gd name="connsiteY26" fmla="*/ 357786 h 4647118"/>
                <a:gd name="connsiteX27" fmla="*/ 3024524 w 6072336"/>
                <a:gd name="connsiteY27" fmla="*/ 329153 h 4647118"/>
                <a:gd name="connsiteX28" fmla="*/ 2585334 w 6072336"/>
                <a:gd name="connsiteY28" fmla="*/ 251337 h 4647118"/>
                <a:gd name="connsiteX29" fmla="*/ 2535689 w 6072336"/>
                <a:gd name="connsiteY29" fmla="*/ 266808 h 4647118"/>
                <a:gd name="connsiteX30" fmla="*/ 2493664 w 6072336"/>
                <a:gd name="connsiteY30" fmla="*/ 297750 h 4647118"/>
                <a:gd name="connsiteX31" fmla="*/ 2449329 w 6072336"/>
                <a:gd name="connsiteY31" fmla="*/ 373488 h 4647118"/>
                <a:gd name="connsiteX32" fmla="*/ 2416078 w 6072336"/>
                <a:gd name="connsiteY32" fmla="*/ 456846 h 4647118"/>
                <a:gd name="connsiteX33" fmla="*/ 2382134 w 6072336"/>
                <a:gd name="connsiteY33" fmla="*/ 513881 h 4647118"/>
                <a:gd name="connsiteX34" fmla="*/ 2226271 w 6072336"/>
                <a:gd name="connsiteY34" fmla="*/ 498179 h 4647118"/>
                <a:gd name="connsiteX35" fmla="*/ 2187478 w 6072336"/>
                <a:gd name="connsiteY35" fmla="*/ 415283 h 4647118"/>
                <a:gd name="connsiteX36" fmla="*/ 2135524 w 6072336"/>
                <a:gd name="connsiteY36" fmla="*/ 360326 h 4647118"/>
                <a:gd name="connsiteX37" fmla="*/ 2042467 w 6072336"/>
                <a:gd name="connsiteY37" fmla="*/ 347857 h 4647118"/>
                <a:gd name="connsiteX38" fmla="*/ 1946178 w 6072336"/>
                <a:gd name="connsiteY38" fmla="*/ 435833 h 4647118"/>
                <a:gd name="connsiteX39" fmla="*/ 1730278 w 6072336"/>
                <a:gd name="connsiteY39" fmla="*/ 394501 h 4647118"/>
                <a:gd name="connsiteX40" fmla="*/ 1647151 w 6072336"/>
                <a:gd name="connsiteY40" fmla="*/ 373719 h 4647118"/>
                <a:gd name="connsiteX41" fmla="*/ 1605587 w 6072336"/>
                <a:gd name="connsiteY41" fmla="*/ 321764 h 4647118"/>
                <a:gd name="connsiteX42" fmla="*/ 1564024 w 6072336"/>
                <a:gd name="connsiteY42" fmla="*/ 238637 h 4647118"/>
                <a:gd name="connsiteX43" fmla="*/ 1477894 w 6072336"/>
                <a:gd name="connsiteY43" fmla="*/ 246257 h 4647118"/>
                <a:gd name="connsiteX44" fmla="*/ 1369829 w 6072336"/>
                <a:gd name="connsiteY44" fmla="*/ 485248 h 4647118"/>
                <a:gd name="connsiteX45" fmla="*/ 159173 w 6072336"/>
                <a:gd name="connsiteY45" fmla="*/ 3499766 h 4647118"/>
                <a:gd name="connsiteX46" fmla="*/ 212858 w 6072336"/>
                <a:gd name="connsiteY46" fmla="*/ 3780898 h 4647118"/>
                <a:gd name="connsiteX47" fmla="*/ 17914 w 6072336"/>
                <a:gd name="connsiteY47" fmla="*/ 3813918 h 4647118"/>
                <a:gd name="connsiteX48" fmla="*/ 11724 w 6072336"/>
                <a:gd name="connsiteY48" fmla="*/ 0 h 4647118"/>
                <a:gd name="connsiteX0" fmla="*/ 0 w 6060612"/>
                <a:gd name="connsiteY0" fmla="*/ 0 h 4647118"/>
                <a:gd name="connsiteX1" fmla="*/ 6048924 w 6060612"/>
                <a:gd name="connsiteY1" fmla="*/ 404 h 4647118"/>
                <a:gd name="connsiteX2" fmla="*/ 6060612 w 6060612"/>
                <a:gd name="connsiteY2" fmla="*/ 4647118 h 4647118"/>
                <a:gd name="connsiteX3" fmla="*/ 976 w 6060612"/>
                <a:gd name="connsiteY3" fmla="*/ 4611126 h 4647118"/>
                <a:gd name="connsiteX4" fmla="*/ 10635 w 6060612"/>
                <a:gd name="connsiteY4" fmla="*/ 3816458 h 4647118"/>
                <a:gd name="connsiteX5" fmla="*/ 187165 w 6060612"/>
                <a:gd name="connsiteY5" fmla="*/ 3792328 h 4647118"/>
                <a:gd name="connsiteX6" fmla="*/ 5728060 w 6060612"/>
                <a:gd name="connsiteY6" fmla="*/ 4455730 h 4647118"/>
                <a:gd name="connsiteX7" fmla="*/ 5814420 w 6060612"/>
                <a:gd name="connsiteY7" fmla="*/ 4436564 h 4647118"/>
                <a:gd name="connsiteX8" fmla="*/ 5926872 w 6060612"/>
                <a:gd name="connsiteY8" fmla="*/ 4228746 h 4647118"/>
                <a:gd name="connsiteX9" fmla="*/ 5958045 w 6060612"/>
                <a:gd name="connsiteY9" fmla="*/ 4166401 h 4647118"/>
                <a:gd name="connsiteX10" fmla="*/ 5950425 w 6060612"/>
                <a:gd name="connsiteY10" fmla="*/ 4096204 h 4647118"/>
                <a:gd name="connsiteX11" fmla="*/ 5062349 w 6060612"/>
                <a:gd name="connsiteY11" fmla="*/ 1040584 h 4647118"/>
                <a:gd name="connsiteX12" fmla="*/ 4982454 w 6060612"/>
                <a:gd name="connsiteY12" fmla="*/ 859090 h 4647118"/>
                <a:gd name="connsiteX13" fmla="*/ 4885472 w 6060612"/>
                <a:gd name="connsiteY13" fmla="*/ 845928 h 4647118"/>
                <a:gd name="connsiteX14" fmla="*/ 4783872 w 6060612"/>
                <a:gd name="connsiteY14" fmla="*/ 955610 h 4647118"/>
                <a:gd name="connsiteX15" fmla="*/ 4440972 w 6060612"/>
                <a:gd name="connsiteY15" fmla="*/ 882873 h 4647118"/>
                <a:gd name="connsiteX16" fmla="*/ 4410261 w 6060612"/>
                <a:gd name="connsiteY16" fmla="*/ 859783 h 4647118"/>
                <a:gd name="connsiteX17" fmla="*/ 4405181 w 6060612"/>
                <a:gd name="connsiteY17" fmla="*/ 762801 h 4647118"/>
                <a:gd name="connsiteX18" fmla="*/ 4295961 w 6060612"/>
                <a:gd name="connsiteY18" fmla="*/ 734861 h 4647118"/>
                <a:gd name="connsiteX19" fmla="*/ 4227381 w 6060612"/>
                <a:gd name="connsiteY19" fmla="*/ 859321 h 4647118"/>
                <a:gd name="connsiteX20" fmla="*/ 3921427 w 6060612"/>
                <a:gd name="connsiteY20" fmla="*/ 799746 h 4647118"/>
                <a:gd name="connsiteX21" fmla="*/ 3909189 w 6060612"/>
                <a:gd name="connsiteY21" fmla="*/ 703226 h 4647118"/>
                <a:gd name="connsiteX22" fmla="*/ 3795120 w 6060612"/>
                <a:gd name="connsiteY22" fmla="*/ 656813 h 4647118"/>
                <a:gd name="connsiteX23" fmla="*/ 3721460 w 6060612"/>
                <a:gd name="connsiteY23" fmla="*/ 765803 h 4647118"/>
                <a:gd name="connsiteX24" fmla="*/ 3090154 w 6060612"/>
                <a:gd name="connsiteY24" fmla="*/ 654273 h 4647118"/>
                <a:gd name="connsiteX25" fmla="*/ 3085767 w 6060612"/>
                <a:gd name="connsiteY25" fmla="*/ 417823 h 4647118"/>
                <a:gd name="connsiteX26" fmla="*/ 3061983 w 6060612"/>
                <a:gd name="connsiteY26" fmla="*/ 357786 h 4647118"/>
                <a:gd name="connsiteX27" fmla="*/ 3012800 w 6060612"/>
                <a:gd name="connsiteY27" fmla="*/ 329153 h 4647118"/>
                <a:gd name="connsiteX28" fmla="*/ 2573610 w 6060612"/>
                <a:gd name="connsiteY28" fmla="*/ 251337 h 4647118"/>
                <a:gd name="connsiteX29" fmla="*/ 2523965 w 6060612"/>
                <a:gd name="connsiteY29" fmla="*/ 266808 h 4647118"/>
                <a:gd name="connsiteX30" fmla="*/ 2481940 w 6060612"/>
                <a:gd name="connsiteY30" fmla="*/ 297750 h 4647118"/>
                <a:gd name="connsiteX31" fmla="*/ 2437605 w 6060612"/>
                <a:gd name="connsiteY31" fmla="*/ 373488 h 4647118"/>
                <a:gd name="connsiteX32" fmla="*/ 2404354 w 6060612"/>
                <a:gd name="connsiteY32" fmla="*/ 456846 h 4647118"/>
                <a:gd name="connsiteX33" fmla="*/ 2370410 w 6060612"/>
                <a:gd name="connsiteY33" fmla="*/ 513881 h 4647118"/>
                <a:gd name="connsiteX34" fmla="*/ 2214547 w 6060612"/>
                <a:gd name="connsiteY34" fmla="*/ 498179 h 4647118"/>
                <a:gd name="connsiteX35" fmla="*/ 2175754 w 6060612"/>
                <a:gd name="connsiteY35" fmla="*/ 415283 h 4647118"/>
                <a:gd name="connsiteX36" fmla="*/ 2123800 w 6060612"/>
                <a:gd name="connsiteY36" fmla="*/ 360326 h 4647118"/>
                <a:gd name="connsiteX37" fmla="*/ 2030743 w 6060612"/>
                <a:gd name="connsiteY37" fmla="*/ 347857 h 4647118"/>
                <a:gd name="connsiteX38" fmla="*/ 1934454 w 6060612"/>
                <a:gd name="connsiteY38" fmla="*/ 435833 h 4647118"/>
                <a:gd name="connsiteX39" fmla="*/ 1718554 w 6060612"/>
                <a:gd name="connsiteY39" fmla="*/ 394501 h 4647118"/>
                <a:gd name="connsiteX40" fmla="*/ 1635427 w 6060612"/>
                <a:gd name="connsiteY40" fmla="*/ 373719 h 4647118"/>
                <a:gd name="connsiteX41" fmla="*/ 1593863 w 6060612"/>
                <a:gd name="connsiteY41" fmla="*/ 321764 h 4647118"/>
                <a:gd name="connsiteX42" fmla="*/ 1552300 w 6060612"/>
                <a:gd name="connsiteY42" fmla="*/ 238637 h 4647118"/>
                <a:gd name="connsiteX43" fmla="*/ 1466170 w 6060612"/>
                <a:gd name="connsiteY43" fmla="*/ 246257 h 4647118"/>
                <a:gd name="connsiteX44" fmla="*/ 1358105 w 6060612"/>
                <a:gd name="connsiteY44" fmla="*/ 485248 h 4647118"/>
                <a:gd name="connsiteX45" fmla="*/ 147449 w 6060612"/>
                <a:gd name="connsiteY45" fmla="*/ 3499766 h 4647118"/>
                <a:gd name="connsiteX46" fmla="*/ 201134 w 6060612"/>
                <a:gd name="connsiteY46" fmla="*/ 3780898 h 4647118"/>
                <a:gd name="connsiteX47" fmla="*/ 6190 w 6060612"/>
                <a:gd name="connsiteY47" fmla="*/ 3813918 h 4647118"/>
                <a:gd name="connsiteX48" fmla="*/ 0 w 6060612"/>
                <a:gd name="connsiteY48" fmla="*/ 0 h 464711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10635 w 6058072"/>
                <a:gd name="connsiteY4" fmla="*/ 3816458 h 4616638"/>
                <a:gd name="connsiteX5" fmla="*/ 187165 w 6058072"/>
                <a:gd name="connsiteY5" fmla="*/ 3792328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80898 h 4616638"/>
                <a:gd name="connsiteX47" fmla="*/ 6190 w 6058072"/>
                <a:gd name="connsiteY47" fmla="*/ 3813918 h 4616638"/>
                <a:gd name="connsiteX48" fmla="*/ 0 w 6058072"/>
                <a:gd name="connsiteY48" fmla="*/ 0 h 461663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10635 w 6058072"/>
                <a:gd name="connsiteY4" fmla="*/ 3816458 h 4616638"/>
                <a:gd name="connsiteX5" fmla="*/ 187165 w 6058072"/>
                <a:gd name="connsiteY5" fmla="*/ 3792328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80898 h 4616638"/>
                <a:gd name="connsiteX47" fmla="*/ 6190 w 6058072"/>
                <a:gd name="connsiteY47" fmla="*/ 3813918 h 4616638"/>
                <a:gd name="connsiteX48" fmla="*/ 0 w 6058072"/>
                <a:gd name="connsiteY48" fmla="*/ 0 h 461663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10635 w 6058072"/>
                <a:gd name="connsiteY4" fmla="*/ 3816458 h 4616638"/>
                <a:gd name="connsiteX5" fmla="*/ 200500 w 6058072"/>
                <a:gd name="connsiteY5" fmla="*/ 3786613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80898 h 4616638"/>
                <a:gd name="connsiteX47" fmla="*/ 6190 w 6058072"/>
                <a:gd name="connsiteY47" fmla="*/ 3813918 h 4616638"/>
                <a:gd name="connsiteX48" fmla="*/ 0 w 6058072"/>
                <a:gd name="connsiteY48" fmla="*/ 0 h 461663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10635 w 6058072"/>
                <a:gd name="connsiteY4" fmla="*/ 3816458 h 4616638"/>
                <a:gd name="connsiteX5" fmla="*/ 200500 w 6058072"/>
                <a:gd name="connsiteY5" fmla="*/ 3786613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80898 h 4616638"/>
                <a:gd name="connsiteX47" fmla="*/ 6190 w 6058072"/>
                <a:gd name="connsiteY47" fmla="*/ 3791058 h 4616638"/>
                <a:gd name="connsiteX48" fmla="*/ 0 w 6058072"/>
                <a:gd name="connsiteY48" fmla="*/ 0 h 461663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6825 w 6058072"/>
                <a:gd name="connsiteY4" fmla="*/ 3831698 h 4616638"/>
                <a:gd name="connsiteX5" fmla="*/ 200500 w 6058072"/>
                <a:gd name="connsiteY5" fmla="*/ 3786613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80898 h 4616638"/>
                <a:gd name="connsiteX47" fmla="*/ 6190 w 6058072"/>
                <a:gd name="connsiteY47" fmla="*/ 3791058 h 4616638"/>
                <a:gd name="connsiteX48" fmla="*/ 0 w 6058072"/>
                <a:gd name="connsiteY48" fmla="*/ 0 h 4616638"/>
                <a:gd name="connsiteX0" fmla="*/ 0 w 6058072"/>
                <a:gd name="connsiteY0" fmla="*/ 0 h 4616638"/>
                <a:gd name="connsiteX1" fmla="*/ 6048924 w 6058072"/>
                <a:gd name="connsiteY1" fmla="*/ 404 h 4616638"/>
                <a:gd name="connsiteX2" fmla="*/ 6058072 w 6058072"/>
                <a:gd name="connsiteY2" fmla="*/ 4616638 h 4616638"/>
                <a:gd name="connsiteX3" fmla="*/ 976 w 6058072"/>
                <a:gd name="connsiteY3" fmla="*/ 4611126 h 4616638"/>
                <a:gd name="connsiteX4" fmla="*/ 6825 w 6058072"/>
                <a:gd name="connsiteY4" fmla="*/ 3831698 h 4616638"/>
                <a:gd name="connsiteX5" fmla="*/ 200500 w 6058072"/>
                <a:gd name="connsiteY5" fmla="*/ 3786613 h 4616638"/>
                <a:gd name="connsiteX6" fmla="*/ 5728060 w 6058072"/>
                <a:gd name="connsiteY6" fmla="*/ 4455730 h 4616638"/>
                <a:gd name="connsiteX7" fmla="*/ 5814420 w 6058072"/>
                <a:gd name="connsiteY7" fmla="*/ 4436564 h 4616638"/>
                <a:gd name="connsiteX8" fmla="*/ 5926872 w 6058072"/>
                <a:gd name="connsiteY8" fmla="*/ 4228746 h 4616638"/>
                <a:gd name="connsiteX9" fmla="*/ 5958045 w 6058072"/>
                <a:gd name="connsiteY9" fmla="*/ 4166401 h 4616638"/>
                <a:gd name="connsiteX10" fmla="*/ 5950425 w 6058072"/>
                <a:gd name="connsiteY10" fmla="*/ 4096204 h 4616638"/>
                <a:gd name="connsiteX11" fmla="*/ 5062349 w 6058072"/>
                <a:gd name="connsiteY11" fmla="*/ 1040584 h 4616638"/>
                <a:gd name="connsiteX12" fmla="*/ 4982454 w 6058072"/>
                <a:gd name="connsiteY12" fmla="*/ 859090 h 4616638"/>
                <a:gd name="connsiteX13" fmla="*/ 4885472 w 6058072"/>
                <a:gd name="connsiteY13" fmla="*/ 845928 h 4616638"/>
                <a:gd name="connsiteX14" fmla="*/ 4783872 w 6058072"/>
                <a:gd name="connsiteY14" fmla="*/ 955610 h 4616638"/>
                <a:gd name="connsiteX15" fmla="*/ 4440972 w 6058072"/>
                <a:gd name="connsiteY15" fmla="*/ 882873 h 4616638"/>
                <a:gd name="connsiteX16" fmla="*/ 4410261 w 6058072"/>
                <a:gd name="connsiteY16" fmla="*/ 859783 h 4616638"/>
                <a:gd name="connsiteX17" fmla="*/ 4405181 w 6058072"/>
                <a:gd name="connsiteY17" fmla="*/ 762801 h 4616638"/>
                <a:gd name="connsiteX18" fmla="*/ 4295961 w 6058072"/>
                <a:gd name="connsiteY18" fmla="*/ 734861 h 4616638"/>
                <a:gd name="connsiteX19" fmla="*/ 4227381 w 6058072"/>
                <a:gd name="connsiteY19" fmla="*/ 859321 h 4616638"/>
                <a:gd name="connsiteX20" fmla="*/ 3921427 w 6058072"/>
                <a:gd name="connsiteY20" fmla="*/ 799746 h 4616638"/>
                <a:gd name="connsiteX21" fmla="*/ 3909189 w 6058072"/>
                <a:gd name="connsiteY21" fmla="*/ 703226 h 4616638"/>
                <a:gd name="connsiteX22" fmla="*/ 3795120 w 6058072"/>
                <a:gd name="connsiteY22" fmla="*/ 656813 h 4616638"/>
                <a:gd name="connsiteX23" fmla="*/ 3721460 w 6058072"/>
                <a:gd name="connsiteY23" fmla="*/ 765803 h 4616638"/>
                <a:gd name="connsiteX24" fmla="*/ 3090154 w 6058072"/>
                <a:gd name="connsiteY24" fmla="*/ 654273 h 4616638"/>
                <a:gd name="connsiteX25" fmla="*/ 3085767 w 6058072"/>
                <a:gd name="connsiteY25" fmla="*/ 417823 h 4616638"/>
                <a:gd name="connsiteX26" fmla="*/ 3061983 w 6058072"/>
                <a:gd name="connsiteY26" fmla="*/ 357786 h 4616638"/>
                <a:gd name="connsiteX27" fmla="*/ 3012800 w 6058072"/>
                <a:gd name="connsiteY27" fmla="*/ 329153 h 4616638"/>
                <a:gd name="connsiteX28" fmla="*/ 2573610 w 6058072"/>
                <a:gd name="connsiteY28" fmla="*/ 251337 h 4616638"/>
                <a:gd name="connsiteX29" fmla="*/ 2523965 w 6058072"/>
                <a:gd name="connsiteY29" fmla="*/ 266808 h 4616638"/>
                <a:gd name="connsiteX30" fmla="*/ 2481940 w 6058072"/>
                <a:gd name="connsiteY30" fmla="*/ 297750 h 4616638"/>
                <a:gd name="connsiteX31" fmla="*/ 2437605 w 6058072"/>
                <a:gd name="connsiteY31" fmla="*/ 373488 h 4616638"/>
                <a:gd name="connsiteX32" fmla="*/ 2404354 w 6058072"/>
                <a:gd name="connsiteY32" fmla="*/ 456846 h 4616638"/>
                <a:gd name="connsiteX33" fmla="*/ 2370410 w 6058072"/>
                <a:gd name="connsiteY33" fmla="*/ 513881 h 4616638"/>
                <a:gd name="connsiteX34" fmla="*/ 2214547 w 6058072"/>
                <a:gd name="connsiteY34" fmla="*/ 498179 h 4616638"/>
                <a:gd name="connsiteX35" fmla="*/ 2175754 w 6058072"/>
                <a:gd name="connsiteY35" fmla="*/ 415283 h 4616638"/>
                <a:gd name="connsiteX36" fmla="*/ 2123800 w 6058072"/>
                <a:gd name="connsiteY36" fmla="*/ 360326 h 4616638"/>
                <a:gd name="connsiteX37" fmla="*/ 2030743 w 6058072"/>
                <a:gd name="connsiteY37" fmla="*/ 347857 h 4616638"/>
                <a:gd name="connsiteX38" fmla="*/ 1934454 w 6058072"/>
                <a:gd name="connsiteY38" fmla="*/ 435833 h 4616638"/>
                <a:gd name="connsiteX39" fmla="*/ 1718554 w 6058072"/>
                <a:gd name="connsiteY39" fmla="*/ 394501 h 4616638"/>
                <a:gd name="connsiteX40" fmla="*/ 1635427 w 6058072"/>
                <a:gd name="connsiteY40" fmla="*/ 373719 h 4616638"/>
                <a:gd name="connsiteX41" fmla="*/ 1593863 w 6058072"/>
                <a:gd name="connsiteY41" fmla="*/ 321764 h 4616638"/>
                <a:gd name="connsiteX42" fmla="*/ 1552300 w 6058072"/>
                <a:gd name="connsiteY42" fmla="*/ 238637 h 4616638"/>
                <a:gd name="connsiteX43" fmla="*/ 1466170 w 6058072"/>
                <a:gd name="connsiteY43" fmla="*/ 246257 h 4616638"/>
                <a:gd name="connsiteX44" fmla="*/ 1358105 w 6058072"/>
                <a:gd name="connsiteY44" fmla="*/ 485248 h 4616638"/>
                <a:gd name="connsiteX45" fmla="*/ 147449 w 6058072"/>
                <a:gd name="connsiteY45" fmla="*/ 3499766 h 4616638"/>
                <a:gd name="connsiteX46" fmla="*/ 201134 w 6058072"/>
                <a:gd name="connsiteY46" fmla="*/ 3763753 h 4616638"/>
                <a:gd name="connsiteX47" fmla="*/ 6190 w 6058072"/>
                <a:gd name="connsiteY47" fmla="*/ 3791058 h 4616638"/>
                <a:gd name="connsiteX48" fmla="*/ 0 w 6058072"/>
                <a:gd name="connsiteY48" fmla="*/ 0 h 4616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6058072" h="4616638">
                  <a:moveTo>
                    <a:pt x="0" y="0"/>
                  </a:moveTo>
                  <a:lnTo>
                    <a:pt x="6048924" y="404"/>
                  </a:lnTo>
                  <a:cubicBezTo>
                    <a:pt x="6051973" y="1539149"/>
                    <a:pt x="6055023" y="3077893"/>
                    <a:pt x="6058072" y="4616638"/>
                  </a:cubicBezTo>
                  <a:lnTo>
                    <a:pt x="976" y="4611126"/>
                  </a:lnTo>
                  <a:cubicBezTo>
                    <a:pt x="2926" y="4351317"/>
                    <a:pt x="4875" y="4091507"/>
                    <a:pt x="6825" y="3831698"/>
                  </a:cubicBezTo>
                  <a:lnTo>
                    <a:pt x="200500" y="3786613"/>
                  </a:lnTo>
                  <a:lnTo>
                    <a:pt x="5728060" y="4455730"/>
                  </a:lnTo>
                  <a:lnTo>
                    <a:pt x="5814420" y="4436564"/>
                  </a:lnTo>
                  <a:lnTo>
                    <a:pt x="5926872" y="4228746"/>
                  </a:lnTo>
                  <a:lnTo>
                    <a:pt x="5958045" y="4166401"/>
                  </a:lnTo>
                  <a:lnTo>
                    <a:pt x="5950425" y="4096204"/>
                  </a:lnTo>
                  <a:cubicBezTo>
                    <a:pt x="5641700" y="3082744"/>
                    <a:pt x="5358374" y="2059124"/>
                    <a:pt x="5062349" y="1040584"/>
                  </a:cubicBezTo>
                  <a:lnTo>
                    <a:pt x="4982454" y="859090"/>
                  </a:lnTo>
                  <a:lnTo>
                    <a:pt x="4885472" y="845928"/>
                  </a:lnTo>
                  <a:lnTo>
                    <a:pt x="4783872" y="955610"/>
                  </a:lnTo>
                  <a:cubicBezTo>
                    <a:pt x="4661952" y="946604"/>
                    <a:pt x="4552732" y="940139"/>
                    <a:pt x="4440972" y="882873"/>
                  </a:cubicBezTo>
                  <a:lnTo>
                    <a:pt x="4410261" y="859783"/>
                  </a:lnTo>
                  <a:lnTo>
                    <a:pt x="4405181" y="762801"/>
                  </a:lnTo>
                  <a:lnTo>
                    <a:pt x="4295961" y="734861"/>
                  </a:lnTo>
                  <a:lnTo>
                    <a:pt x="4227381" y="859321"/>
                  </a:lnTo>
                  <a:cubicBezTo>
                    <a:pt x="4122856" y="867403"/>
                    <a:pt x="3998012" y="839924"/>
                    <a:pt x="3921427" y="799746"/>
                  </a:cubicBezTo>
                  <a:lnTo>
                    <a:pt x="3909189" y="703226"/>
                  </a:lnTo>
                  <a:lnTo>
                    <a:pt x="3795120" y="656813"/>
                  </a:lnTo>
                  <a:lnTo>
                    <a:pt x="3721460" y="765803"/>
                  </a:lnTo>
                  <a:lnTo>
                    <a:pt x="3090154" y="654273"/>
                  </a:lnTo>
                  <a:cubicBezTo>
                    <a:pt x="3088692" y="575456"/>
                    <a:pt x="3087229" y="496640"/>
                    <a:pt x="3085767" y="417823"/>
                  </a:cubicBezTo>
                  <a:lnTo>
                    <a:pt x="3061983" y="357786"/>
                  </a:lnTo>
                  <a:lnTo>
                    <a:pt x="3012800" y="329153"/>
                  </a:lnTo>
                  <a:lnTo>
                    <a:pt x="2573610" y="251337"/>
                  </a:lnTo>
                  <a:lnTo>
                    <a:pt x="2523965" y="266808"/>
                  </a:lnTo>
                  <a:lnTo>
                    <a:pt x="2481940" y="297750"/>
                  </a:lnTo>
                  <a:lnTo>
                    <a:pt x="2437605" y="373488"/>
                  </a:lnTo>
                  <a:lnTo>
                    <a:pt x="2404354" y="456846"/>
                  </a:lnTo>
                  <a:lnTo>
                    <a:pt x="2370410" y="513881"/>
                  </a:lnTo>
                  <a:cubicBezTo>
                    <a:pt x="2323536" y="535740"/>
                    <a:pt x="2266501" y="544900"/>
                    <a:pt x="2214547" y="498179"/>
                  </a:cubicBezTo>
                  <a:lnTo>
                    <a:pt x="2175754" y="415283"/>
                  </a:lnTo>
                  <a:lnTo>
                    <a:pt x="2123800" y="360326"/>
                  </a:lnTo>
                  <a:lnTo>
                    <a:pt x="2030743" y="347857"/>
                  </a:lnTo>
                  <a:lnTo>
                    <a:pt x="1934454" y="435833"/>
                  </a:lnTo>
                  <a:lnTo>
                    <a:pt x="1718554" y="394501"/>
                  </a:lnTo>
                  <a:lnTo>
                    <a:pt x="1635427" y="373719"/>
                  </a:lnTo>
                  <a:lnTo>
                    <a:pt x="1593863" y="321764"/>
                  </a:lnTo>
                  <a:lnTo>
                    <a:pt x="1552300" y="238637"/>
                  </a:lnTo>
                  <a:lnTo>
                    <a:pt x="1466170" y="246257"/>
                  </a:lnTo>
                  <a:lnTo>
                    <a:pt x="1358105" y="485248"/>
                  </a:lnTo>
                  <a:lnTo>
                    <a:pt x="147449" y="3499766"/>
                  </a:lnTo>
                  <a:lnTo>
                    <a:pt x="201134" y="3763753"/>
                  </a:lnTo>
                  <a:lnTo>
                    <a:pt x="6190" y="3791058"/>
                  </a:lnTo>
                  <a:cubicBezTo>
                    <a:pt x="4127" y="2519752"/>
                    <a:pt x="2063" y="1271306"/>
                    <a:pt x="0" y="0"/>
                  </a:cubicBezTo>
                  <a:close/>
                </a:path>
              </a:pathLst>
            </a:custGeom>
            <a:solidFill>
              <a:srgbClr val="7F7F7F">
                <a:alpha val="8784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A8BD5066-9C24-22D6-ECAE-95202D9158BA}"/>
                </a:ext>
              </a:extLst>
            </p:cNvPr>
            <p:cNvSpPr/>
            <p:nvPr/>
          </p:nvSpPr>
          <p:spPr>
            <a:xfrm>
              <a:off x="7395903" y="3371542"/>
              <a:ext cx="148979" cy="55177"/>
            </a:xfrm>
            <a:custGeom>
              <a:avLst/>
              <a:gdLst>
                <a:gd name="connsiteX0" fmla="*/ 0 w 205740"/>
                <a:gd name="connsiteY0" fmla="*/ 0 h 53340"/>
                <a:gd name="connsiteX1" fmla="*/ 205740 w 205740"/>
                <a:gd name="connsiteY1" fmla="*/ 0 h 53340"/>
                <a:gd name="connsiteX2" fmla="*/ 205740 w 205740"/>
                <a:gd name="connsiteY2" fmla="*/ 53340 h 53340"/>
                <a:gd name="connsiteX3" fmla="*/ 0 w 205740"/>
                <a:gd name="connsiteY3" fmla="*/ 53340 h 53340"/>
                <a:gd name="connsiteX4" fmla="*/ 0 w 205740"/>
                <a:gd name="connsiteY4" fmla="*/ 0 h 53340"/>
                <a:gd name="connsiteX0" fmla="*/ 0 w 205740"/>
                <a:gd name="connsiteY0" fmla="*/ 0 h 83820"/>
                <a:gd name="connsiteX1" fmla="*/ 205740 w 205740"/>
                <a:gd name="connsiteY1" fmla="*/ 0 h 83820"/>
                <a:gd name="connsiteX2" fmla="*/ 205740 w 205740"/>
                <a:gd name="connsiteY2" fmla="*/ 53340 h 83820"/>
                <a:gd name="connsiteX3" fmla="*/ 15240 w 205740"/>
                <a:gd name="connsiteY3" fmla="*/ 83820 h 83820"/>
                <a:gd name="connsiteX4" fmla="*/ 0 w 205740"/>
                <a:gd name="connsiteY4" fmla="*/ 0 h 83820"/>
                <a:gd name="connsiteX0" fmla="*/ 0 w 194310"/>
                <a:gd name="connsiteY0" fmla="*/ 66675 h 83820"/>
                <a:gd name="connsiteX1" fmla="*/ 194310 w 194310"/>
                <a:gd name="connsiteY1" fmla="*/ 0 h 83820"/>
                <a:gd name="connsiteX2" fmla="*/ 194310 w 194310"/>
                <a:gd name="connsiteY2" fmla="*/ 53340 h 83820"/>
                <a:gd name="connsiteX3" fmla="*/ 3810 w 194310"/>
                <a:gd name="connsiteY3" fmla="*/ 83820 h 83820"/>
                <a:gd name="connsiteX4" fmla="*/ 0 w 194310"/>
                <a:gd name="connsiteY4" fmla="*/ 66675 h 83820"/>
                <a:gd name="connsiteX0" fmla="*/ 0 w 194310"/>
                <a:gd name="connsiteY0" fmla="*/ 49530 h 66675"/>
                <a:gd name="connsiteX1" fmla="*/ 194310 w 194310"/>
                <a:gd name="connsiteY1" fmla="*/ 0 h 66675"/>
                <a:gd name="connsiteX2" fmla="*/ 194310 w 194310"/>
                <a:gd name="connsiteY2" fmla="*/ 36195 h 66675"/>
                <a:gd name="connsiteX3" fmla="*/ 3810 w 194310"/>
                <a:gd name="connsiteY3" fmla="*/ 66675 h 66675"/>
                <a:gd name="connsiteX4" fmla="*/ 0 w 194310"/>
                <a:gd name="connsiteY4" fmla="*/ 49530 h 66675"/>
                <a:gd name="connsiteX0" fmla="*/ 0 w 205740"/>
                <a:gd name="connsiteY0" fmla="*/ 49530 h 66675"/>
                <a:gd name="connsiteX1" fmla="*/ 194310 w 205740"/>
                <a:gd name="connsiteY1" fmla="*/ 0 h 66675"/>
                <a:gd name="connsiteX2" fmla="*/ 205740 w 205740"/>
                <a:gd name="connsiteY2" fmla="*/ 26670 h 66675"/>
                <a:gd name="connsiteX3" fmla="*/ 3810 w 205740"/>
                <a:gd name="connsiteY3" fmla="*/ 66675 h 66675"/>
                <a:gd name="connsiteX4" fmla="*/ 0 w 205740"/>
                <a:gd name="connsiteY4" fmla="*/ 49530 h 66675"/>
                <a:gd name="connsiteX0" fmla="*/ 0 w 205740"/>
                <a:gd name="connsiteY0" fmla="*/ 28575 h 66675"/>
                <a:gd name="connsiteX1" fmla="*/ 194310 w 205740"/>
                <a:gd name="connsiteY1" fmla="*/ 0 h 66675"/>
                <a:gd name="connsiteX2" fmla="*/ 205740 w 205740"/>
                <a:gd name="connsiteY2" fmla="*/ 26670 h 66675"/>
                <a:gd name="connsiteX3" fmla="*/ 3810 w 205740"/>
                <a:gd name="connsiteY3" fmla="*/ 66675 h 66675"/>
                <a:gd name="connsiteX4" fmla="*/ 0 w 205740"/>
                <a:gd name="connsiteY4" fmla="*/ 28575 h 66675"/>
                <a:gd name="connsiteX0" fmla="*/ 5715 w 211455"/>
                <a:gd name="connsiteY0" fmla="*/ 28575 h 57150"/>
                <a:gd name="connsiteX1" fmla="*/ 200025 w 211455"/>
                <a:gd name="connsiteY1" fmla="*/ 0 h 57150"/>
                <a:gd name="connsiteX2" fmla="*/ 211455 w 211455"/>
                <a:gd name="connsiteY2" fmla="*/ 26670 h 57150"/>
                <a:gd name="connsiteX3" fmla="*/ 0 w 211455"/>
                <a:gd name="connsiteY3" fmla="*/ 57150 h 57150"/>
                <a:gd name="connsiteX4" fmla="*/ 5715 w 211455"/>
                <a:gd name="connsiteY4" fmla="*/ 28575 h 57150"/>
                <a:gd name="connsiteX0" fmla="*/ 0 w 205740"/>
                <a:gd name="connsiteY0" fmla="*/ 28575 h 76200"/>
                <a:gd name="connsiteX1" fmla="*/ 194310 w 205740"/>
                <a:gd name="connsiteY1" fmla="*/ 0 h 76200"/>
                <a:gd name="connsiteX2" fmla="*/ 205740 w 205740"/>
                <a:gd name="connsiteY2" fmla="*/ 26670 h 76200"/>
                <a:gd name="connsiteX3" fmla="*/ 5715 w 205740"/>
                <a:gd name="connsiteY3" fmla="*/ 76200 h 76200"/>
                <a:gd name="connsiteX4" fmla="*/ 0 w 205740"/>
                <a:gd name="connsiteY4" fmla="*/ 2857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740" h="76200">
                  <a:moveTo>
                    <a:pt x="0" y="28575"/>
                  </a:moveTo>
                  <a:lnTo>
                    <a:pt x="194310" y="0"/>
                  </a:lnTo>
                  <a:lnTo>
                    <a:pt x="205740" y="26670"/>
                  </a:lnTo>
                  <a:lnTo>
                    <a:pt x="5715" y="7620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7F7F7F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9F0A946-0612-0BBF-9050-827C3013170A}"/>
              </a:ext>
            </a:extLst>
          </p:cNvPr>
          <p:cNvSpPr txBox="1"/>
          <p:nvPr/>
        </p:nvSpPr>
        <p:spPr>
          <a:xfrm>
            <a:off x="8516698" y="3386742"/>
            <a:ext cx="14630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Credit: David Glass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B173DA-4E28-674A-5B98-F9ACB0237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6A78B9-BD8A-07A6-8227-ACF04D2CB534}"/>
              </a:ext>
            </a:extLst>
          </p:cNvPr>
          <p:cNvSpPr txBox="1"/>
          <p:nvPr/>
        </p:nvSpPr>
        <p:spPr>
          <a:xfrm>
            <a:off x="7939143" y="4471899"/>
            <a:ext cx="4252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7663" indent="-347663"/>
            <a:r>
              <a:rPr lang="en-US" sz="1400" dirty="0"/>
              <a:t>MRL = manufacturing readiness level</a:t>
            </a:r>
          </a:p>
          <a:p>
            <a:pPr marL="347663" indent="-347663"/>
            <a:r>
              <a:rPr lang="en-US" sz="1400" dirty="0"/>
              <a:t>TRL = technology readiness level</a:t>
            </a:r>
          </a:p>
          <a:p>
            <a:pPr marL="347663" indent="-347663"/>
            <a:r>
              <a:rPr lang="en-US" sz="1400" dirty="0"/>
              <a:t>AMSH = Applied Materials for Space and </a:t>
            </a:r>
            <a:r>
              <a:rPr lang="en-US" sz="1400" dirty="0" err="1"/>
              <a:t>Hypersonics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97347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9B918-6B95-30F5-4520-0FD784E84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F11D85ED-B45A-3109-FEF3-FB8D798F3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571" y="3132502"/>
            <a:ext cx="3657600" cy="185052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5B073B7-CBD8-7E00-57CE-00351DC10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29" y="849635"/>
            <a:ext cx="12107537" cy="504827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Gate1 (G1):   Locked-down manufacturing process </a:t>
            </a:r>
            <a:r>
              <a:rPr lang="en-US" sz="1600" dirty="0"/>
              <a:t>– requires iterative process with manufacturing and testing</a:t>
            </a:r>
          </a:p>
          <a:p>
            <a:pPr marL="0" indent="0">
              <a:buNone/>
              <a:tabLst>
                <a:tab pos="454025" algn="l"/>
              </a:tabLst>
            </a:pPr>
            <a:r>
              <a:rPr lang="en-US" sz="2000" b="1" dirty="0"/>
              <a:t>G2:	Material property database utilizing a locked-down manufacturing process</a:t>
            </a:r>
          </a:p>
          <a:p>
            <a:pPr marL="971550" lvl="1">
              <a:buFont typeface="Arial" panose="020B0604020202020204" pitchFamily="34" charset="0"/>
              <a:buChar char="•"/>
            </a:pPr>
            <a:r>
              <a:rPr lang="en-US" sz="1600" dirty="0"/>
              <a:t>After database is generated, equivalency testing can be used to gradually transition improved processes </a:t>
            </a:r>
          </a:p>
          <a:p>
            <a:pPr marL="460375" indent="-449263">
              <a:buNone/>
            </a:pPr>
            <a:r>
              <a:rPr lang="en-US" sz="2000" b="1" dirty="0"/>
              <a:t>G3:	Complex-shaped structure, at appropriate scale, manufactured utilizing the locked-down manufacturing process</a:t>
            </a:r>
          </a:p>
          <a:p>
            <a:pPr marL="971550" lvl="1">
              <a:buFont typeface="Arial" panose="020B0604020202020204" pitchFamily="34" charset="0"/>
              <a:buChar char="•"/>
            </a:pPr>
            <a:r>
              <a:rPr lang="en-US" sz="1600" dirty="0"/>
              <a:t>Example manufacturing demonstration: C-channel, saddle, and I-beam</a:t>
            </a:r>
          </a:p>
          <a:p>
            <a:pPr marL="228600" indent="-228600"/>
            <a:endParaRPr lang="en-US" sz="1800" b="1" dirty="0"/>
          </a:p>
          <a:p>
            <a:pPr marL="228600" indent="-228600"/>
            <a:endParaRPr lang="en-US" sz="1800" b="1" dirty="0"/>
          </a:p>
          <a:p>
            <a:pPr marL="228600" indent="-228600"/>
            <a:endParaRPr lang="en-US" sz="1800" b="1" dirty="0"/>
          </a:p>
          <a:p>
            <a:pPr marL="228600" indent="-228600"/>
            <a:endParaRPr lang="en-US" sz="1800" b="1" dirty="0"/>
          </a:p>
          <a:p>
            <a:pPr marL="228600" indent="-228600"/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  <a:p>
            <a:pPr marL="460375" indent="-460375">
              <a:buNone/>
            </a:pPr>
            <a:r>
              <a:rPr lang="en-US" sz="2000" b="1" dirty="0"/>
              <a:t>G4:	Thermal-structural tests and corresponding analyses of complex structures validating manufacturing and material properties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A1EB58-32A6-609E-39FC-DA23E6F1D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945" y="108426"/>
            <a:ext cx="8034798" cy="478913"/>
          </a:xfrm>
        </p:spPr>
        <p:txBody>
          <a:bodyPr>
            <a:noAutofit/>
          </a:bodyPr>
          <a:lstStyle/>
          <a:p>
            <a:r>
              <a:rPr lang="en-US" sz="4000" dirty="0"/>
              <a:t>AMSH Gates for Transitioning CMCs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782B0-899B-98DA-4A35-8F5A1B150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6093-D5C6-A842-A89A-15A51E22ABA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18028B-1BC0-3999-CE4B-9FB6C68EDE11}"/>
              </a:ext>
            </a:extLst>
          </p:cNvPr>
          <p:cNvSpPr txBox="1"/>
          <p:nvPr/>
        </p:nvSpPr>
        <p:spPr>
          <a:xfrm>
            <a:off x="430694" y="5897905"/>
            <a:ext cx="11330609" cy="7037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9525" indent="-9525" algn="ctr">
              <a:lnSpc>
                <a:spcPct val="90000"/>
              </a:lnSpc>
              <a:buClr>
                <a:srgbClr val="80FF00"/>
              </a:buClr>
            </a:pPr>
            <a:r>
              <a:rPr lang="en-US" sz="2200" b="1" dirty="0">
                <a:ea typeface="ＭＳ Ｐゴシック" pitchFamily="30" charset="-128"/>
                <a:cs typeface="ＭＳ Ｐゴシック" pitchFamily="30" charset="-128"/>
              </a:rPr>
              <a:t>Demonstrated manufacturing capability (validated via test and analyses) at desired scale and complexity should be a required gate before consideration in a flight program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C4E42E-7163-2412-AAF7-0DB2ED0257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6547" y="2952754"/>
            <a:ext cx="1938430" cy="208634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40AF21-4C20-23AC-794C-979B4CC4EF9E}"/>
              </a:ext>
            </a:extLst>
          </p:cNvPr>
          <p:cNvSpPr txBox="1"/>
          <p:nvPr/>
        </p:nvSpPr>
        <p:spPr>
          <a:xfrm>
            <a:off x="4192570" y="3116553"/>
            <a:ext cx="98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</a:t>
            </a:r>
            <a:r>
              <a:rPr lang="en-US" sz="1800" b="1" dirty="0">
                <a:solidFill>
                  <a:schemeClr val="bg1"/>
                </a:solidFill>
              </a:rPr>
              <a:t>addle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CB535A-D880-C6BC-D546-E85CBB5D8B56}"/>
              </a:ext>
            </a:extLst>
          </p:cNvPr>
          <p:cNvSpPr txBox="1"/>
          <p:nvPr/>
        </p:nvSpPr>
        <p:spPr>
          <a:xfrm>
            <a:off x="1569242" y="4772496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C-channel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0BFBB2-25CA-3C18-6965-5C8D64411C93}"/>
              </a:ext>
            </a:extLst>
          </p:cNvPr>
          <p:cNvSpPr txBox="1"/>
          <p:nvPr/>
        </p:nvSpPr>
        <p:spPr>
          <a:xfrm>
            <a:off x="10730579" y="3574081"/>
            <a:ext cx="876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I-beam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086480-E1B7-4822-E03C-F46C76FA6336}"/>
              </a:ext>
            </a:extLst>
          </p:cNvPr>
          <p:cNvSpPr txBox="1"/>
          <p:nvPr/>
        </p:nvSpPr>
        <p:spPr>
          <a:xfrm>
            <a:off x="8730351" y="2506753"/>
            <a:ext cx="2717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Can extract sub-elements from these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57706419-1E7A-BA15-8495-8860C3E0E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2885" y="3274134"/>
            <a:ext cx="3099674" cy="1739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4A40AB2-066A-11E3-0314-3A784CDE6F51}"/>
              </a:ext>
            </a:extLst>
          </p:cNvPr>
          <p:cNvSpPr txBox="1"/>
          <p:nvPr/>
        </p:nvSpPr>
        <p:spPr>
          <a:xfrm>
            <a:off x="8492237" y="3211144"/>
            <a:ext cx="3193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Chemical vapor infiltration (CVI) C/</a:t>
            </a:r>
            <a:r>
              <a:rPr lang="en-US" dirty="0" err="1"/>
              <a:t>SiC</a:t>
            </a:r>
            <a:r>
              <a:rPr lang="en-US" dirty="0"/>
              <a:t> I-Beam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62DFA7-DB4D-A0C4-5560-7EBBC3F9E6D0}"/>
              </a:ext>
            </a:extLst>
          </p:cNvPr>
          <p:cNvSpPr txBox="1"/>
          <p:nvPr/>
        </p:nvSpPr>
        <p:spPr>
          <a:xfrm>
            <a:off x="5898030" y="3106300"/>
            <a:ext cx="19271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 in.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 16 in. x 10 in.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C4406B-0739-2D17-C926-3F83A3C9B8F1}"/>
              </a:ext>
            </a:extLst>
          </p:cNvPr>
          <p:cNvSpPr txBox="1"/>
          <p:nvPr/>
        </p:nvSpPr>
        <p:spPr>
          <a:xfrm rot="17100789">
            <a:off x="-236025" y="3613031"/>
            <a:ext cx="21679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70C0"/>
                </a:solidFill>
              </a:rPr>
              <a:t>May do some gates in parallel or different order</a:t>
            </a:r>
          </a:p>
        </p:txBody>
      </p:sp>
      <p:pic>
        <p:nvPicPr>
          <p:cNvPr id="7" name="Picture 3" descr="signature_241637524">
            <a:extLst>
              <a:ext uri="{FF2B5EF4-FFF2-40B4-BE49-F238E27FC236}">
                <a16:creationId xmlns:a16="http://schemas.microsoft.com/office/drawing/2014/main" id="{094ACB57-C7A2-4AA1-F602-980456960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79047" y="-9495"/>
            <a:ext cx="1201199" cy="743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3D5487A-EAC6-D749-CDEB-4979C972236D}"/>
              </a:ext>
            </a:extLst>
          </p:cNvPr>
          <p:cNvSpPr txBox="1"/>
          <p:nvPr/>
        </p:nvSpPr>
        <p:spPr>
          <a:xfrm>
            <a:off x="9554720" y="4724931"/>
            <a:ext cx="19575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30 cm x 30 cm x 5 cm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C9464E-3D7C-5FF7-FAFB-95C94355CD5C}"/>
              </a:ext>
            </a:extLst>
          </p:cNvPr>
          <p:cNvSpPr txBox="1"/>
          <p:nvPr/>
        </p:nvSpPr>
        <p:spPr>
          <a:xfrm>
            <a:off x="9689544" y="4534717"/>
            <a:ext cx="1872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12 in. x 12 in. x 2 in.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CBAE0B-4009-77F0-34C6-D9537CC74326}"/>
              </a:ext>
            </a:extLst>
          </p:cNvPr>
          <p:cNvSpPr txBox="1"/>
          <p:nvPr/>
        </p:nvSpPr>
        <p:spPr>
          <a:xfrm rot="2645532">
            <a:off x="1957383" y="3431262"/>
            <a:ext cx="16225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 in. x 16 in. x 8 in.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8053A4-7120-6FE9-8DBC-EAA6D2223FD7}"/>
              </a:ext>
            </a:extLst>
          </p:cNvPr>
          <p:cNvSpPr txBox="1"/>
          <p:nvPr/>
        </p:nvSpPr>
        <p:spPr>
          <a:xfrm>
            <a:off x="5803716" y="4675264"/>
            <a:ext cx="20617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76 cm x 41 cm x 25 cm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60894A-4EE3-4821-D0FD-9BC4BDBDC17C}"/>
              </a:ext>
            </a:extLst>
          </p:cNvPr>
          <p:cNvSpPr txBox="1"/>
          <p:nvPr/>
        </p:nvSpPr>
        <p:spPr>
          <a:xfrm rot="2542549">
            <a:off x="1680610" y="3527410"/>
            <a:ext cx="1824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61 cm x 41 cm x 20 cm</a:t>
            </a:r>
          </a:p>
        </p:txBody>
      </p:sp>
    </p:spTree>
    <p:extLst>
      <p:ext uri="{BB962C8B-B14F-4D97-AF65-F5344CB8AC3E}">
        <p14:creationId xmlns:p14="http://schemas.microsoft.com/office/powerpoint/2010/main" val="201350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3">
            <a:extLst>
              <a:ext uri="{FF2B5EF4-FFF2-40B4-BE49-F238E27FC236}">
                <a16:creationId xmlns:a16="http://schemas.microsoft.com/office/drawing/2014/main" id="{A63D48C5-59AD-DD4D-9641-BA07DDF97C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2943" y="1041389"/>
            <a:ext cx="8775589" cy="4884841"/>
          </a:xfrm>
        </p:spPr>
        <p:txBody>
          <a:bodyPr rtlCol="0">
            <a:normAutofit lnSpcReduction="10000"/>
          </a:bodyPr>
          <a:lstStyle/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Densification of thick parts: properties function of thickness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Complex curvature and closure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Large scale (equipment, power, uniformity, etc.)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Delamination, </a:t>
            </a:r>
            <a:r>
              <a:rPr lang="en-US" sz="2000" b="1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poor bonds, voids, and defects</a:t>
            </a:r>
            <a:r>
              <a:rPr lang="en-US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Tooling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Machining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Assembly methods, joints, and attachments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Tolerances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Reproducibility / consistency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Fabrication modeling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Design of manufacturable structures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Nondestructive inspection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Repair</a:t>
            </a:r>
          </a:p>
          <a:p>
            <a:pPr marL="282575" indent="-282575">
              <a:lnSpc>
                <a:spcPct val="110000"/>
              </a:lnSpc>
              <a:spcBef>
                <a:spcPct val="0"/>
              </a:spcBef>
              <a:buClr>
                <a:schemeClr val="tx1"/>
              </a:buClr>
              <a:buFont typeface="Times" panose="02020603050405020304" pitchFamily="18" charset="0"/>
              <a:buChar char="•"/>
              <a:defRPr/>
            </a:pPr>
            <a:r>
              <a:rPr lang="en-US" alt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Affordable (cost and schedule) manufacturing techniques (</a:t>
            </a:r>
            <a:r>
              <a:rPr lang="en-US" sz="2000" b="1" spc="-10" dirty="0">
                <a:latin typeface="Calibri"/>
                <a:cs typeface="Calibri"/>
              </a:rPr>
              <a:t>often-overlooked and typically addressed late in the development cycle)</a:t>
            </a:r>
            <a:endParaRPr lang="en-US" alt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itle 2"/>
          <p:cNvSpPr txBox="1">
            <a:spLocks/>
          </p:cNvSpPr>
          <p:nvPr/>
        </p:nvSpPr>
        <p:spPr bwMode="auto">
          <a:xfrm>
            <a:off x="901735" y="73968"/>
            <a:ext cx="9021436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4000" b="1" dirty="0">
                <a:latin typeface="Calibri" panose="020F0502020204030204"/>
              </a:rPr>
              <a:t>Manufacturing</a:t>
            </a:r>
            <a:r>
              <a:rPr lang="en-US" altLang="en-US" sz="4000" b="1" dirty="0">
                <a:solidFill>
                  <a:prstClr val="black"/>
                </a:solidFill>
                <a:latin typeface="Calibri" panose="020F0502020204030204"/>
              </a:rPr>
              <a:t> Challenges</a:t>
            </a:r>
            <a:endParaRPr lang="en-US" sz="4000" b="1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6F4FF5-7687-AE60-5237-FB584C5CCE4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4388" y="4651129"/>
            <a:ext cx="2355852" cy="1570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1691D6-3E26-626B-B073-165D547D79E6}"/>
              </a:ext>
            </a:extLst>
          </p:cNvPr>
          <p:cNvSpPr txBox="1"/>
          <p:nvPr/>
        </p:nvSpPr>
        <p:spPr>
          <a:xfrm>
            <a:off x="431140" y="5926231"/>
            <a:ext cx="8910320" cy="5909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9525" indent="-9525" algn="ctr">
              <a:lnSpc>
                <a:spcPct val="90000"/>
              </a:lnSpc>
              <a:buClr>
                <a:srgbClr val="80FF00"/>
              </a:buClr>
            </a:pPr>
            <a:r>
              <a:rPr lang="en-US" b="1" dirty="0">
                <a:latin typeface="Arial" panose="020B0604020202020204" pitchFamily="34" charset="0"/>
                <a:ea typeface="ＭＳ Ｐゴシック" pitchFamily="30" charset="-128"/>
                <a:cs typeface="Arial" panose="020B0604020202020204" pitchFamily="34" charset="0"/>
              </a:rPr>
              <a:t>Years of manufacturing experience and building-block testing are required before complex structures can be successfully manufactured at scale and flown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E6B47-AE64-2C69-D46F-8A6DBE149DEC}"/>
              </a:ext>
            </a:extLst>
          </p:cNvPr>
          <p:cNvSpPr txBox="1"/>
          <p:nvPr/>
        </p:nvSpPr>
        <p:spPr>
          <a:xfrm>
            <a:off x="10046152" y="5823490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C/C closure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635519A-520F-8E74-331C-54EF90BDEBE3}"/>
              </a:ext>
            </a:extLst>
          </p:cNvPr>
          <p:cNvSpPr/>
          <p:nvPr/>
        </p:nvSpPr>
        <p:spPr>
          <a:xfrm rot="1298950">
            <a:off x="10625958" y="4894148"/>
            <a:ext cx="1347202" cy="596024"/>
          </a:xfrm>
          <a:prstGeom prst="ellipse">
            <a:avLst/>
          </a:prstGeom>
          <a:noFill/>
          <a:ln w="762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3BC2F-AA70-BBC0-F179-4BBB0A2E96D1}"/>
              </a:ext>
            </a:extLst>
          </p:cNvPr>
          <p:cNvSpPr txBox="1"/>
          <p:nvPr/>
        </p:nvSpPr>
        <p:spPr>
          <a:xfrm>
            <a:off x="9560676" y="4610707"/>
            <a:ext cx="1239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Credit: C-CAT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E6C29D-0F5C-41D3-F30E-1BEE5E993A75}"/>
              </a:ext>
            </a:extLst>
          </p:cNvPr>
          <p:cNvSpPr txBox="1"/>
          <p:nvPr/>
        </p:nvSpPr>
        <p:spPr>
          <a:xfrm>
            <a:off x="9635568" y="972223"/>
            <a:ext cx="2043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/>
                <a:cs typeface="Arial"/>
              </a:rPr>
              <a:t>X-38 C/</a:t>
            </a:r>
            <a:r>
              <a:rPr lang="en-US" sz="1400" b="1" dirty="0" err="1">
                <a:latin typeface="Arial"/>
                <a:cs typeface="Arial"/>
              </a:rPr>
              <a:t>SiC</a:t>
            </a:r>
            <a:r>
              <a:rPr lang="en-US" sz="1400" b="1" dirty="0">
                <a:latin typeface="Arial"/>
                <a:cs typeface="Arial"/>
              </a:rPr>
              <a:t> body flaps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6E124E5-B539-652E-934A-00681A83583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2898" y="1355213"/>
            <a:ext cx="5116168" cy="22920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263EE83-7F77-AEB7-8628-4C76273F425E}"/>
              </a:ext>
            </a:extLst>
          </p:cNvPr>
          <p:cNvSpPr txBox="1"/>
          <p:nvPr/>
        </p:nvSpPr>
        <p:spPr>
          <a:xfrm>
            <a:off x="8179498" y="3602962"/>
            <a:ext cx="3733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Credit: “CMC-X38-Bodyflaps” by MT Aerospace AG, Augsburg, Germany licensed under </a:t>
            </a:r>
            <a:r>
              <a:rPr lang="en-US" sz="1400" u="sng" dirty="0">
                <a:hlinkClick r:id="rId5" tooltip="Original URL:&#10;https://creativecommons.org/licenses/by-sa/3.0/deed.en&#10;&#10;Click to follow link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CCA 3.0</a:t>
            </a:r>
            <a:r>
              <a:rPr lang="en-US" sz="1400" dirty="0"/>
              <a:t>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F655EA5-5BF2-DED1-F84F-E8D016EFE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597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72036" name="Text Box 5"/>
          <p:cNvSpPr txBox="1">
            <a:spLocks noChangeArrowheads="1"/>
          </p:cNvSpPr>
          <p:nvPr/>
        </p:nvSpPr>
        <p:spPr bwMode="auto">
          <a:xfrm>
            <a:off x="4498693" y="3483809"/>
            <a:ext cx="344706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0070C0"/>
                </a:solidFill>
              </a:rPr>
              <a:t>Manufacturing challenges are process-dependent</a:t>
            </a:r>
            <a:endParaRPr lang="en-US" altLang="en-US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11E83-E0E3-AA86-56E9-FE66F3964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D8915E-F04E-A22D-DBF2-9E2CA0254471}"/>
              </a:ext>
            </a:extLst>
          </p:cNvPr>
          <p:cNvGrpSpPr/>
          <p:nvPr/>
        </p:nvGrpSpPr>
        <p:grpSpPr>
          <a:xfrm>
            <a:off x="3847501" y="2848571"/>
            <a:ext cx="2333726" cy="1425756"/>
            <a:chOff x="895355" y="1054612"/>
            <a:chExt cx="8471302" cy="517541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76C64C-A727-4209-7D50-A6185DDBDE3A}"/>
                </a:ext>
              </a:extLst>
            </p:cNvPr>
            <p:cNvSpPr txBox="1"/>
            <p:nvPr/>
          </p:nvSpPr>
          <p:spPr>
            <a:xfrm>
              <a:off x="895355" y="1141553"/>
              <a:ext cx="3985747" cy="10054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Components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B076583-4B34-735C-DAC7-F6EC041615D9}"/>
                </a:ext>
              </a:extLst>
            </p:cNvPr>
            <p:cNvSpPr/>
            <p:nvPr/>
          </p:nvSpPr>
          <p:spPr>
            <a:xfrm>
              <a:off x="4514370" y="1626497"/>
              <a:ext cx="1669580" cy="7067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C9AE93E-57BB-F48D-F5AC-40841A958FAA}"/>
                </a:ext>
              </a:extLst>
            </p:cNvPr>
            <p:cNvSpPr/>
            <p:nvPr/>
          </p:nvSpPr>
          <p:spPr>
            <a:xfrm>
              <a:off x="2069590" y="3641119"/>
              <a:ext cx="2186653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3F75D54-4A87-EF60-76C7-2EE6F4C1091C}"/>
                </a:ext>
              </a:extLst>
            </p:cNvPr>
            <p:cNvSpPr/>
            <p:nvPr/>
          </p:nvSpPr>
          <p:spPr>
            <a:xfrm>
              <a:off x="4257820" y="3641119"/>
              <a:ext cx="2186653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648946-8C07-633D-E867-0C8341E3E83A}"/>
                </a:ext>
              </a:extLst>
            </p:cNvPr>
            <p:cNvSpPr/>
            <p:nvPr/>
          </p:nvSpPr>
          <p:spPr>
            <a:xfrm>
              <a:off x="6448470" y="3641119"/>
              <a:ext cx="2186653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501C428-4154-7E9B-7251-86A9CCD1DD21}"/>
                </a:ext>
              </a:extLst>
            </p:cNvPr>
            <p:cNvSpPr/>
            <p:nvPr/>
          </p:nvSpPr>
          <p:spPr>
            <a:xfrm>
              <a:off x="2830383" y="2338076"/>
              <a:ext cx="1678237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6BF39621-2534-0D8B-9218-0C5AD370F092}"/>
                </a:ext>
              </a:extLst>
            </p:cNvPr>
            <p:cNvSpPr/>
            <p:nvPr/>
          </p:nvSpPr>
          <p:spPr>
            <a:xfrm>
              <a:off x="4512309" y="2338908"/>
              <a:ext cx="1678237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79ED651-16F2-C470-3E96-6DECCE6E5C60}"/>
                </a:ext>
              </a:extLst>
            </p:cNvPr>
            <p:cNvSpPr/>
            <p:nvPr/>
          </p:nvSpPr>
          <p:spPr>
            <a:xfrm>
              <a:off x="6185703" y="2339549"/>
              <a:ext cx="1678237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FF8884B-C53B-D70C-7758-DA5DD5468668}"/>
                </a:ext>
              </a:extLst>
            </p:cNvPr>
            <p:cNvSpPr/>
            <p:nvPr/>
          </p:nvSpPr>
          <p:spPr>
            <a:xfrm>
              <a:off x="4513238" y="1054612"/>
              <a:ext cx="1678237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C3EA6FF-291F-A791-80FC-44FEE0FEA845}"/>
                </a:ext>
              </a:extLst>
            </p:cNvPr>
            <p:cNvSpPr/>
            <p:nvPr/>
          </p:nvSpPr>
          <p:spPr>
            <a:xfrm>
              <a:off x="3340403" y="4935575"/>
              <a:ext cx="2007046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F284FD3-201F-21C1-6CE8-1C29A2136F54}"/>
                </a:ext>
              </a:extLst>
            </p:cNvPr>
            <p:cNvSpPr/>
            <p:nvPr/>
          </p:nvSpPr>
          <p:spPr>
            <a:xfrm>
              <a:off x="5348897" y="4935575"/>
              <a:ext cx="2007046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98ADA69-C07A-005E-89C2-961804A4F063}"/>
                </a:ext>
              </a:extLst>
            </p:cNvPr>
            <p:cNvSpPr/>
            <p:nvPr/>
          </p:nvSpPr>
          <p:spPr>
            <a:xfrm>
              <a:off x="7359611" y="4935575"/>
              <a:ext cx="2007046" cy="1294456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DD9B3DA-0CE6-E272-07F6-3E55AFD719A9}"/>
                </a:ext>
              </a:extLst>
            </p:cNvPr>
            <p:cNvSpPr txBox="1"/>
            <p:nvPr/>
          </p:nvSpPr>
          <p:spPr>
            <a:xfrm>
              <a:off x="3114080" y="2673409"/>
              <a:ext cx="4384842" cy="670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tIns="0" bIns="0" rtlCol="0" anchor="ctr" anchorCtr="0">
              <a:spAutoFit/>
            </a:bodyPr>
            <a:lstStyle/>
            <a:p>
              <a:pPr algn="ctr"/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Subcomponents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7C8C252-1BC3-05B5-7969-9C8B7E2A28B3}"/>
                </a:ext>
              </a:extLst>
            </p:cNvPr>
            <p:cNvSpPr txBox="1"/>
            <p:nvPr/>
          </p:nvSpPr>
          <p:spPr>
            <a:xfrm>
              <a:off x="3751797" y="5298612"/>
              <a:ext cx="3186858" cy="670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Coupons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B6F761F-6B87-291C-8033-F5D6971F7542}"/>
                </a:ext>
              </a:extLst>
            </p:cNvPr>
            <p:cNvSpPr txBox="1"/>
            <p:nvPr/>
          </p:nvSpPr>
          <p:spPr>
            <a:xfrm>
              <a:off x="3916938" y="3950932"/>
              <a:ext cx="2991095" cy="670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tIns="0" bIns="0" rtlCol="0" anchor="ctr" anchorCtr="0">
              <a:spAutoFit/>
            </a:bodyPr>
            <a:lstStyle/>
            <a:p>
              <a:pPr algn="ctr"/>
              <a:r>
                <a:rPr lang="en-US" sz="1200" b="1" dirty="0">
                  <a:latin typeface="Calibri" panose="020F0502020204030204" pitchFamily="34" charset="0"/>
                  <a:cs typeface="Calibri" panose="020F0502020204030204" pitchFamily="34" charset="0"/>
                </a:rPr>
                <a:t>Elements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C2FB76A-FB7B-87AD-70B0-8D7903DB3E23}"/>
                </a:ext>
              </a:extLst>
            </p:cNvPr>
            <p:cNvSpPr/>
            <p:nvPr/>
          </p:nvSpPr>
          <p:spPr>
            <a:xfrm>
              <a:off x="1328578" y="4935149"/>
              <a:ext cx="2007045" cy="129445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076" name="Picture 4" descr="Red Toolbox - Open&#10;remix">
            <a:extLst>
              <a:ext uri="{FF2B5EF4-FFF2-40B4-BE49-F238E27FC236}">
                <a16:creationId xmlns:a16="http://schemas.microsoft.com/office/drawing/2014/main" id="{CE7CBB43-7560-02BC-FA81-66FB837A5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746" y="4802800"/>
            <a:ext cx="1897754" cy="169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A logo for a company&#10;&#10;Description automatically generated">
            <a:extLst>
              <a:ext uri="{FF2B5EF4-FFF2-40B4-BE49-F238E27FC236}">
                <a16:creationId xmlns:a16="http://schemas.microsoft.com/office/drawing/2014/main" id="{36EC4474-8C89-233A-334C-16E490BBF2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194" y="5407894"/>
            <a:ext cx="2079899" cy="12816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9C886B2-E5ED-8D26-D201-BE099BFCD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933" y="121911"/>
            <a:ext cx="11403124" cy="478913"/>
          </a:xfrm>
        </p:spPr>
        <p:txBody>
          <a:bodyPr>
            <a:noAutofit/>
          </a:bodyPr>
          <a:lstStyle/>
          <a:p>
            <a:r>
              <a:rPr lang="en-US" sz="3600" dirty="0"/>
              <a:t>Successfully Transitioning Hot Structures to Flight Vehicles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9A3375-ED9A-D642-470D-DEC2AD5ACB3F}"/>
              </a:ext>
            </a:extLst>
          </p:cNvPr>
          <p:cNvSpPr txBox="1"/>
          <p:nvPr/>
        </p:nvSpPr>
        <p:spPr>
          <a:xfrm>
            <a:off x="-35965" y="692154"/>
            <a:ext cx="76173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G1: Locked-down process </a:t>
            </a:r>
          </a:p>
          <a:p>
            <a:pPr>
              <a:tabLst>
                <a:tab pos="461963" algn="l"/>
              </a:tabLst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	G2: Material databases</a:t>
            </a:r>
          </a:p>
          <a:p>
            <a:pPr>
              <a:tabLst>
                <a:tab pos="914400" algn="l"/>
              </a:tabLst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	G3: Fabrication of complex parts at scale</a:t>
            </a:r>
          </a:p>
          <a:p>
            <a:pPr marL="1376363" indent="-917575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	G4: Thermal-structural tests with model correlation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AC9F7A-61D7-8BA1-EAB8-91F693D35676}"/>
              </a:ext>
            </a:extLst>
          </p:cNvPr>
          <p:cNvSpPr txBox="1"/>
          <p:nvPr/>
        </p:nvSpPr>
        <p:spPr>
          <a:xfrm>
            <a:off x="2789696" y="5575952"/>
            <a:ext cx="2977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 &amp; technology (S&amp;T) “fill” the toolbox (</a:t>
            </a:r>
            <a:r>
              <a:rPr lang="en-US" sz="16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independent of </a:t>
            </a:r>
            <a:r>
              <a:rPr lang="en-US" sz="1600" b="1" kern="100" dirty="0">
                <a:solidFill>
                  <a:srgbClr val="0070C0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flight/vehicle </a:t>
            </a:r>
            <a:r>
              <a:rPr lang="en-US" sz="16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requirements)</a:t>
            </a:r>
            <a:endParaRPr lang="en-US" sz="16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422A57A-8B84-88D8-4990-AD930470C843}"/>
              </a:ext>
            </a:extLst>
          </p:cNvPr>
          <p:cNvGrpSpPr/>
          <p:nvPr/>
        </p:nvGrpSpPr>
        <p:grpSpPr>
          <a:xfrm>
            <a:off x="9288657" y="772247"/>
            <a:ext cx="2806060" cy="1672466"/>
            <a:chOff x="9202931" y="804929"/>
            <a:chExt cx="2806060" cy="1672466"/>
          </a:xfrm>
        </p:grpSpPr>
        <p:pic>
          <p:nvPicPr>
            <p:cNvPr id="20" name="Picture 7">
              <a:extLst>
                <a:ext uri="{FF2B5EF4-FFF2-40B4-BE49-F238E27FC236}">
                  <a16:creationId xmlns:a16="http://schemas.microsoft.com/office/drawing/2014/main" id="{281B9CC6-37EA-F1E8-EF50-AFEED56B21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02931" y="804929"/>
              <a:ext cx="2806060" cy="1672466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8C38AF7C-F451-779D-22ED-68CA30ADF7F8}"/>
                </a:ext>
              </a:extLst>
            </p:cNvPr>
            <p:cNvSpPr/>
            <p:nvPr/>
          </p:nvSpPr>
          <p:spPr>
            <a:xfrm>
              <a:off x="10857408" y="1935459"/>
              <a:ext cx="639582" cy="433868"/>
            </a:xfrm>
            <a:prstGeom prst="ellipse">
              <a:avLst/>
            </a:prstGeom>
            <a:noFill/>
            <a:ln w="508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5A90B36-E0A3-B5DB-4F2F-A8A7C0BB6BA6}"/>
              </a:ext>
            </a:extLst>
          </p:cNvPr>
          <p:cNvSpPr txBox="1"/>
          <p:nvPr/>
        </p:nvSpPr>
        <p:spPr>
          <a:xfrm>
            <a:off x="8297108" y="5304075"/>
            <a:ext cx="36912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Transitioning hot structures to flight: Vehicle &amp; flight requirements inform TRL/MRL advancements to fill gaps</a:t>
            </a:r>
            <a:endParaRPr lang="en-US" b="1" kern="100" dirty="0">
              <a:solidFill>
                <a:srgbClr val="0070C0"/>
              </a:solidFill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p Arrow 12">
            <a:extLst>
              <a:ext uri="{FF2B5EF4-FFF2-40B4-BE49-F238E27FC236}">
                <a16:creationId xmlns:a16="http://schemas.microsoft.com/office/drawing/2014/main" id="{332AFB7B-98AD-D1B0-D49A-61B7D717B6B8}"/>
              </a:ext>
            </a:extLst>
          </p:cNvPr>
          <p:cNvSpPr/>
          <p:nvPr/>
        </p:nvSpPr>
        <p:spPr>
          <a:xfrm rot="1986152">
            <a:off x="10280170" y="2442545"/>
            <a:ext cx="396854" cy="896887"/>
          </a:xfrm>
          <a:prstGeom prst="upArrow">
            <a:avLst>
              <a:gd name="adj1" fmla="val 50000"/>
              <a:gd name="adj2" fmla="val 4892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840BB3E-C769-EF3B-9BFB-2A04E286D9E8}"/>
              </a:ext>
            </a:extLst>
          </p:cNvPr>
          <p:cNvSpPr/>
          <p:nvPr/>
        </p:nvSpPr>
        <p:spPr>
          <a:xfrm>
            <a:off x="3750656" y="2622683"/>
            <a:ext cx="2528233" cy="1240695"/>
          </a:xfrm>
          <a:prstGeom prst="ellipse">
            <a:avLst/>
          </a:prstGeom>
          <a:noFill/>
          <a:ln w="34925">
            <a:solidFill>
              <a:schemeClr val="accent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CA8D0E6-FB91-1606-8136-BDD29AE79EE6}"/>
              </a:ext>
            </a:extLst>
          </p:cNvPr>
          <p:cNvCxnSpPr>
            <a:cxnSpLocks/>
          </p:cNvCxnSpPr>
          <p:nvPr/>
        </p:nvCxnSpPr>
        <p:spPr>
          <a:xfrm flipH="1">
            <a:off x="30221" y="1904022"/>
            <a:ext cx="648788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25CF99C-B18A-8FA6-F83E-B3CEE452E06E}"/>
              </a:ext>
            </a:extLst>
          </p:cNvPr>
          <p:cNvCxnSpPr>
            <a:cxnSpLocks/>
          </p:cNvCxnSpPr>
          <p:nvPr/>
        </p:nvCxnSpPr>
        <p:spPr>
          <a:xfrm flipV="1">
            <a:off x="6501440" y="731910"/>
            <a:ext cx="0" cy="11721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920F0B9-5097-3D3A-6C0E-E3D4CAFB91C6}"/>
              </a:ext>
            </a:extLst>
          </p:cNvPr>
          <p:cNvSpPr txBox="1"/>
          <p:nvPr/>
        </p:nvSpPr>
        <p:spPr>
          <a:xfrm>
            <a:off x="6799516" y="938376"/>
            <a:ext cx="2155136" cy="95410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algn="ctr"/>
            <a:r>
              <a:rPr lang="en-US" sz="1400" b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Caution: Jumping straight from a material to flight test can lead to over-estimation of MRL &amp; TRL</a:t>
            </a:r>
          </a:p>
        </p:txBody>
      </p:sp>
      <p:sp>
        <p:nvSpPr>
          <p:cNvPr id="22" name="Bent Arrow 39">
            <a:extLst>
              <a:ext uri="{FF2B5EF4-FFF2-40B4-BE49-F238E27FC236}">
                <a16:creationId xmlns:a16="http://schemas.microsoft.com/office/drawing/2014/main" id="{1BD39934-76D0-3E86-86C7-5587B36EA467}"/>
              </a:ext>
            </a:extLst>
          </p:cNvPr>
          <p:cNvSpPr/>
          <p:nvPr/>
        </p:nvSpPr>
        <p:spPr>
          <a:xfrm rot="10800000" flipH="1">
            <a:off x="1092958" y="1557226"/>
            <a:ext cx="2627881" cy="1871773"/>
          </a:xfrm>
          <a:prstGeom prst="bentArrow">
            <a:avLst>
              <a:gd name="adj1" fmla="val 2722"/>
              <a:gd name="adj2" fmla="val 2990"/>
              <a:gd name="adj3" fmla="val 4617"/>
              <a:gd name="adj4" fmla="val 17480"/>
            </a:avLst>
          </a:prstGeom>
          <a:solidFill>
            <a:schemeClr val="accent5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Bent Arrow 39">
            <a:extLst>
              <a:ext uri="{FF2B5EF4-FFF2-40B4-BE49-F238E27FC236}">
                <a16:creationId xmlns:a16="http://schemas.microsoft.com/office/drawing/2014/main" id="{F7819C36-D29F-6559-44D4-98B242CD852C}"/>
              </a:ext>
            </a:extLst>
          </p:cNvPr>
          <p:cNvSpPr/>
          <p:nvPr/>
        </p:nvSpPr>
        <p:spPr>
          <a:xfrm rot="10800000" flipH="1">
            <a:off x="1543915" y="1802915"/>
            <a:ext cx="2251946" cy="1274797"/>
          </a:xfrm>
          <a:prstGeom prst="bentArrow">
            <a:avLst>
              <a:gd name="adj1" fmla="val 3693"/>
              <a:gd name="adj2" fmla="val 4566"/>
              <a:gd name="adj3" fmla="val 7459"/>
              <a:gd name="adj4" fmla="val 17348"/>
            </a:avLst>
          </a:prstGeom>
          <a:solidFill>
            <a:schemeClr val="accent5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Graphic 15" descr="Lock with solid fill">
            <a:extLst>
              <a:ext uri="{FF2B5EF4-FFF2-40B4-BE49-F238E27FC236}">
                <a16:creationId xmlns:a16="http://schemas.microsoft.com/office/drawing/2014/main" id="{C0FD3BFD-0BF1-0447-E7D4-1A8461CB77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7733" y="3995489"/>
            <a:ext cx="914400" cy="914400"/>
          </a:xfrm>
          <a:prstGeom prst="rect">
            <a:avLst/>
          </a:prstGeom>
        </p:spPr>
      </p:pic>
      <p:sp>
        <p:nvSpPr>
          <p:cNvPr id="21" name="Bent Arrow 39">
            <a:extLst>
              <a:ext uri="{FF2B5EF4-FFF2-40B4-BE49-F238E27FC236}">
                <a16:creationId xmlns:a16="http://schemas.microsoft.com/office/drawing/2014/main" id="{B4224811-02F4-F475-7423-47FA0412E259}"/>
              </a:ext>
            </a:extLst>
          </p:cNvPr>
          <p:cNvSpPr/>
          <p:nvPr/>
        </p:nvSpPr>
        <p:spPr>
          <a:xfrm rot="10800000" flipH="1">
            <a:off x="130670" y="1000127"/>
            <a:ext cx="311229" cy="3702012"/>
          </a:xfrm>
          <a:prstGeom prst="bentArrow">
            <a:avLst>
              <a:gd name="adj1" fmla="val 14977"/>
              <a:gd name="adj2" fmla="val 17356"/>
              <a:gd name="adj3" fmla="val 27600"/>
              <a:gd name="adj4" fmla="val 34766"/>
            </a:avLst>
          </a:prstGeom>
          <a:solidFill>
            <a:srgbClr val="FFC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Up Arrow 32">
            <a:extLst>
              <a:ext uri="{FF2B5EF4-FFF2-40B4-BE49-F238E27FC236}">
                <a16:creationId xmlns:a16="http://schemas.microsoft.com/office/drawing/2014/main" id="{8AECF396-3029-A302-D4C5-C205FB8EAB26}"/>
              </a:ext>
            </a:extLst>
          </p:cNvPr>
          <p:cNvSpPr/>
          <p:nvPr/>
        </p:nvSpPr>
        <p:spPr>
          <a:xfrm rot="7994768">
            <a:off x="5149237" y="4250672"/>
            <a:ext cx="358152" cy="1418092"/>
          </a:xfrm>
          <a:prstGeom prst="upArrow">
            <a:avLst>
              <a:gd name="adj1" fmla="val 50000"/>
              <a:gd name="adj2" fmla="val 4892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Bent Arrow 39">
            <a:extLst>
              <a:ext uri="{FF2B5EF4-FFF2-40B4-BE49-F238E27FC236}">
                <a16:creationId xmlns:a16="http://schemas.microsoft.com/office/drawing/2014/main" id="{8950FE80-9914-B2E6-A490-688FBEF85433}"/>
              </a:ext>
            </a:extLst>
          </p:cNvPr>
          <p:cNvSpPr/>
          <p:nvPr/>
        </p:nvSpPr>
        <p:spPr>
          <a:xfrm rot="10800000" flipH="1">
            <a:off x="668105" y="1276348"/>
            <a:ext cx="3266322" cy="2944003"/>
          </a:xfrm>
          <a:prstGeom prst="bentArrow">
            <a:avLst>
              <a:gd name="adj1" fmla="val 1576"/>
              <a:gd name="adj2" fmla="val 1901"/>
              <a:gd name="adj3" fmla="val 3012"/>
              <a:gd name="adj4" fmla="val 16681"/>
            </a:avLst>
          </a:prstGeom>
          <a:solidFill>
            <a:schemeClr val="accent3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69C4DAA2-7D23-4033-A846-43467FD7C6A4}"/>
              </a:ext>
            </a:extLst>
          </p:cNvPr>
          <p:cNvSpPr/>
          <p:nvPr/>
        </p:nvSpPr>
        <p:spPr>
          <a:xfrm>
            <a:off x="7959109" y="2704776"/>
            <a:ext cx="286359" cy="372566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52CAEC-BD35-359C-1534-355A0BC87D09}"/>
              </a:ext>
            </a:extLst>
          </p:cNvPr>
          <p:cNvSpPr txBox="1"/>
          <p:nvPr/>
        </p:nvSpPr>
        <p:spPr>
          <a:xfrm rot="2215196">
            <a:off x="5241662" y="2656291"/>
            <a:ext cx="2350580" cy="3693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flight requirements</a:t>
            </a:r>
          </a:p>
        </p:txBody>
      </p:sp>
      <p:sp>
        <p:nvSpPr>
          <p:cNvPr id="32" name="Up Arrow 31">
            <a:extLst>
              <a:ext uri="{FF2B5EF4-FFF2-40B4-BE49-F238E27FC236}">
                <a16:creationId xmlns:a16="http://schemas.microsoft.com/office/drawing/2014/main" id="{924250D5-AB81-6A15-D528-E0280B361F6B}"/>
              </a:ext>
            </a:extLst>
          </p:cNvPr>
          <p:cNvSpPr/>
          <p:nvPr/>
        </p:nvSpPr>
        <p:spPr>
          <a:xfrm rot="2992234">
            <a:off x="7464504" y="4587462"/>
            <a:ext cx="396854" cy="731205"/>
          </a:xfrm>
          <a:prstGeom prst="upArrow">
            <a:avLst>
              <a:gd name="adj1" fmla="val 50000"/>
              <a:gd name="adj2" fmla="val 4892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5C2E59-0906-E57D-6325-2F6A61E0FDA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3961" y="3438165"/>
            <a:ext cx="3156257" cy="14140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078973-6F2A-EEF7-580A-B11261C92058}"/>
              </a:ext>
            </a:extLst>
          </p:cNvPr>
          <p:cNvSpPr txBox="1"/>
          <p:nvPr/>
        </p:nvSpPr>
        <p:spPr>
          <a:xfrm>
            <a:off x="8952140" y="4702140"/>
            <a:ext cx="279989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Credit: “CMC-X38-Bodyflaps” by MT Aerospace AG, Augsburg, Germany licensed under </a:t>
            </a:r>
            <a:r>
              <a:rPr lang="en-US" sz="1050" u="sng" dirty="0">
                <a:latin typeface="Calibri" panose="020F0502020204030204" pitchFamily="34" charset="0"/>
                <a:cs typeface="Calibri" panose="020F0502020204030204" pitchFamily="34" charset="0"/>
                <a:hlinkClick r:id="rId7" tooltip="Original URL:&#10;https://creativecommons.org/licenses/by-sa/3.0/deed.en&#10;&#10;Click to follow link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CCA 3.0</a:t>
            </a:r>
            <a:r>
              <a:rPr lang="en-US" sz="105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E05E0C-6943-D610-B90F-65DDD3D96796}"/>
              </a:ext>
            </a:extLst>
          </p:cNvPr>
          <p:cNvSpPr txBox="1"/>
          <p:nvPr/>
        </p:nvSpPr>
        <p:spPr>
          <a:xfrm>
            <a:off x="5947912" y="5799088"/>
            <a:ext cx="1295939" cy="461665"/>
          </a:xfrm>
          <a:prstGeom prst="rect">
            <a:avLst/>
          </a:prstGeom>
          <a:solidFill>
            <a:srgbClr val="D0181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Toolbox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FA50F45-34CA-25C3-7016-EA6647FBA52F}"/>
              </a:ext>
            </a:extLst>
          </p:cNvPr>
          <p:cNvSpPr/>
          <p:nvPr/>
        </p:nvSpPr>
        <p:spPr>
          <a:xfrm>
            <a:off x="4050741" y="3895855"/>
            <a:ext cx="2045274" cy="460675"/>
          </a:xfrm>
          <a:prstGeom prst="ellipse">
            <a:avLst/>
          </a:prstGeom>
          <a:noFill/>
          <a:ln w="34925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4A3293-126D-EBAA-2046-EA101047100F}"/>
              </a:ext>
            </a:extLst>
          </p:cNvPr>
          <p:cNvSpPr txBox="1"/>
          <p:nvPr/>
        </p:nvSpPr>
        <p:spPr>
          <a:xfrm>
            <a:off x="3878" y="4907569"/>
            <a:ext cx="2316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execute some gates in parallel or different order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C24B69-D148-3775-BD80-B2760222C62C}"/>
              </a:ext>
            </a:extLst>
          </p:cNvPr>
          <p:cNvSpPr txBox="1"/>
          <p:nvPr/>
        </p:nvSpPr>
        <p:spPr>
          <a:xfrm rot="18248200">
            <a:off x="7892865" y="3528219"/>
            <a:ext cx="2100785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Flight requirements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F842F45-489F-A5D1-BB07-243317ED545E}"/>
              </a:ext>
            </a:extLst>
          </p:cNvPr>
          <p:cNvSpPr txBox="1"/>
          <p:nvPr/>
        </p:nvSpPr>
        <p:spPr>
          <a:xfrm>
            <a:off x="10591666" y="2502033"/>
            <a:ext cx="112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Flight hardware</a:t>
            </a:r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61FB8383-566E-4789-FAB2-ECE4316A1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U-Turn Arrow 7">
            <a:extLst>
              <a:ext uri="{FF2B5EF4-FFF2-40B4-BE49-F238E27FC236}">
                <a16:creationId xmlns:a16="http://schemas.microsoft.com/office/drawing/2014/main" id="{9E7DA898-770D-E8E2-DC9E-706D20EF959B}"/>
              </a:ext>
            </a:extLst>
          </p:cNvPr>
          <p:cNvSpPr/>
          <p:nvPr/>
        </p:nvSpPr>
        <p:spPr>
          <a:xfrm rot="5400000">
            <a:off x="3257972" y="815831"/>
            <a:ext cx="362257" cy="419962"/>
          </a:xfrm>
          <a:prstGeom prst="utur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Left Arrow 22">
            <a:extLst>
              <a:ext uri="{FF2B5EF4-FFF2-40B4-BE49-F238E27FC236}">
                <a16:creationId xmlns:a16="http://schemas.microsoft.com/office/drawing/2014/main" id="{7857EE0C-17FD-5E6D-6EDF-E3C027395437}"/>
              </a:ext>
            </a:extLst>
          </p:cNvPr>
          <p:cNvSpPr/>
          <p:nvPr/>
        </p:nvSpPr>
        <p:spPr>
          <a:xfrm>
            <a:off x="3113149" y="802322"/>
            <a:ext cx="287743" cy="18112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753B68-F41D-78A7-966B-663263AF95AC}"/>
              </a:ext>
            </a:extLst>
          </p:cNvPr>
          <p:cNvSpPr txBox="1"/>
          <p:nvPr/>
        </p:nvSpPr>
        <p:spPr>
          <a:xfrm>
            <a:off x="3704118" y="860351"/>
            <a:ext cx="1517934" cy="307777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Iterative process</a:t>
            </a:r>
          </a:p>
        </p:txBody>
      </p:sp>
      <p:pic>
        <p:nvPicPr>
          <p:cNvPr id="9" name="Picture 8" descr="Test of NASP">
            <a:extLst>
              <a:ext uri="{FF2B5EF4-FFF2-40B4-BE49-F238E27FC236}">
                <a16:creationId xmlns:a16="http://schemas.microsoft.com/office/drawing/2014/main" id="{05FC2067-5D04-F10B-16C6-BB0E40428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9703" y="2479533"/>
            <a:ext cx="1659109" cy="1196359"/>
          </a:xfrm>
          <a:prstGeom prst="rect">
            <a:avLst/>
          </a:prstGeom>
          <a:noFill/>
          <a:ln w="254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Up Arrow 32">
            <a:extLst>
              <a:ext uri="{FF2B5EF4-FFF2-40B4-BE49-F238E27FC236}">
                <a16:creationId xmlns:a16="http://schemas.microsoft.com/office/drawing/2014/main" id="{3E3AAFBC-7824-28B4-ACF3-040F664993E5}"/>
              </a:ext>
            </a:extLst>
          </p:cNvPr>
          <p:cNvSpPr/>
          <p:nvPr/>
        </p:nvSpPr>
        <p:spPr>
          <a:xfrm rot="9351196">
            <a:off x="6380703" y="3514104"/>
            <a:ext cx="358152" cy="1568414"/>
          </a:xfrm>
          <a:prstGeom prst="upArrow">
            <a:avLst>
              <a:gd name="adj1" fmla="val 50000"/>
              <a:gd name="adj2" fmla="val 4892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5" name="Picture 54" descr="A picture containing text&#10;&#10;Description automatically generated">
            <a:extLst>
              <a:ext uri="{FF2B5EF4-FFF2-40B4-BE49-F238E27FC236}">
                <a16:creationId xmlns:a16="http://schemas.microsoft.com/office/drawing/2014/main" id="{5998A6D3-B09B-F42D-6F15-510B0E75E8B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8450" b="63714" l="4432" r="93182">
                        <a14:foregroundMark x1="5419" y1="42744" x2="5909" y2="48552"/>
                        <a14:foregroundMark x1="4903" y1="36627" x2="4949" y2="37178"/>
                        <a14:foregroundMark x1="4774" y1="35097" x2="4903" y2="36627"/>
                        <a14:foregroundMark x1="5909" y1="48552" x2="10682" y2="60307"/>
                        <a14:foregroundMark x1="10682" y1="60307" x2="14091" y2="44974"/>
                        <a14:foregroundMark x1="14091" y1="44974" x2="12267" y2="36886"/>
                        <a14:foregroundMark x1="75795" y1="34412" x2="85795" y2="33731"/>
                        <a14:foregroundMark x1="85795" y1="33731" x2="91591" y2="33731"/>
                        <a14:foregroundMark x1="93182" y1="51618" x2="92614" y2="58944"/>
                        <a14:foregroundMark x1="5669" y1="42779" x2="5227" y2="43441"/>
                        <a14:foregroundMark x1="9600" y1="36886" x2="7379" y2="40216"/>
                        <a14:backgroundMark x1="11705" y1="33220" x2="3977" y2="33220"/>
                        <a14:backgroundMark x1="4318" y1="36627" x2="4318" y2="36627"/>
                        <a14:backgroundMark x1="4659" y1="37138" x2="4318" y2="42589"/>
                        <a14:backgroundMark x1="4545" y1="37138" x2="4545" y2="37138"/>
                        <a14:backgroundMark x1="4545" y1="37819" x2="3977" y2="337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3" t="24361" r="2071" b="31538"/>
          <a:stretch/>
        </p:blipFill>
        <p:spPr>
          <a:xfrm>
            <a:off x="1465043" y="3845046"/>
            <a:ext cx="1950178" cy="60121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203703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F08D5-5C8E-6855-67D1-5D52E2C02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12" y="135327"/>
            <a:ext cx="11049232" cy="478913"/>
          </a:xfrm>
        </p:spPr>
        <p:txBody>
          <a:bodyPr>
            <a:noAutofit/>
          </a:bodyPr>
          <a:lstStyle/>
          <a:p>
            <a:r>
              <a:rPr lang="en-US" sz="3600" dirty="0"/>
              <a:t>Manufacturing is the Biggest Challenge, Not Performance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81399-AD02-AA3A-5B5A-C541B4179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6093-D5C6-A842-A89A-15A51E22ABA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7CB0E1-E5A1-4503-8543-D42AAC601652}"/>
              </a:ext>
            </a:extLst>
          </p:cNvPr>
          <p:cNvSpPr txBox="1"/>
          <p:nvPr/>
        </p:nvSpPr>
        <p:spPr>
          <a:xfrm>
            <a:off x="576533" y="6188456"/>
            <a:ext cx="1096291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If we can manufacture it (well) and model it (accurately), it will perform as expected</a:t>
            </a:r>
          </a:p>
        </p:txBody>
      </p:sp>
      <p:pic>
        <p:nvPicPr>
          <p:cNvPr id="10" name="Picture 8" descr="HTV_3X_Demonstrator_FlightF">
            <a:extLst>
              <a:ext uri="{FF2B5EF4-FFF2-40B4-BE49-F238E27FC236}">
                <a16:creationId xmlns:a16="http://schemas.microsoft.com/office/drawing/2014/main" id="{7F93C40E-4224-ADCF-E1F3-732CADBFE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6689" y="2166333"/>
            <a:ext cx="3581400" cy="21478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577998C-C42A-06F1-A406-6EB10A54D933}"/>
              </a:ext>
            </a:extLst>
          </p:cNvPr>
          <p:cNvSpPr txBox="1"/>
          <p:nvPr/>
        </p:nvSpPr>
        <p:spPr>
          <a:xfrm>
            <a:off x="8204186" y="3944889"/>
            <a:ext cx="1021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HTV-3X</a:t>
            </a:r>
          </a:p>
        </p:txBody>
      </p:sp>
      <p:pic>
        <p:nvPicPr>
          <p:cNvPr id="14" name="Picture 13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F66479B7-BAE3-32D8-9035-16845AF877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384" y="2371547"/>
            <a:ext cx="2983534" cy="2237651"/>
          </a:xfrm>
          <a:prstGeom prst="rect">
            <a:avLst/>
          </a:prstGeom>
        </p:spPr>
      </p:pic>
      <p:pic>
        <p:nvPicPr>
          <p:cNvPr id="16" name="Picture 15" descr="A picture containing indoor&#10;&#10;AI-generated content may be incorrect.">
            <a:extLst>
              <a:ext uri="{FF2B5EF4-FFF2-40B4-BE49-F238E27FC236}">
                <a16:creationId xmlns:a16="http://schemas.microsoft.com/office/drawing/2014/main" id="{AB046D93-C7B8-363F-2C5E-9AA5F5C272D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3751" y="2475409"/>
            <a:ext cx="2763598" cy="207269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DCD2C8F-C569-BABA-01FC-8F550AAE4CBA}"/>
              </a:ext>
            </a:extLst>
          </p:cNvPr>
          <p:cNvSpPr txBox="1"/>
          <p:nvPr/>
        </p:nvSpPr>
        <p:spPr>
          <a:xfrm>
            <a:off x="4513235" y="1981667"/>
            <a:ext cx="2644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IXV body flap post-flight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7E62CF-462F-C6F1-5627-5B7ECEC16DA5}"/>
              </a:ext>
            </a:extLst>
          </p:cNvPr>
          <p:cNvSpPr txBox="1"/>
          <p:nvPr/>
        </p:nvSpPr>
        <p:spPr>
          <a:xfrm>
            <a:off x="1122957" y="1998798"/>
            <a:ext cx="1739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IXV post-flight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1AFB840C-6CDB-CFF6-6E53-7F4011431B35}"/>
              </a:ext>
            </a:extLst>
          </p:cNvPr>
          <p:cNvSpPr/>
          <p:nvPr/>
        </p:nvSpPr>
        <p:spPr>
          <a:xfrm>
            <a:off x="8011455" y="1624391"/>
            <a:ext cx="4037922" cy="2936775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0DD7DD-8F44-D3C7-D871-63C95451A10F}"/>
              </a:ext>
            </a:extLst>
          </p:cNvPr>
          <p:cNvSpPr txBox="1"/>
          <p:nvPr/>
        </p:nvSpPr>
        <p:spPr>
          <a:xfrm flipH="1">
            <a:off x="8714880" y="1698913"/>
            <a:ext cx="28303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Atmospheric flight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E23B90-8B67-F2BF-8EEA-BB9E181EDCE2}"/>
              </a:ext>
            </a:extLst>
          </p:cNvPr>
          <p:cNvSpPr txBox="1"/>
          <p:nvPr/>
        </p:nvSpPr>
        <p:spPr>
          <a:xfrm>
            <a:off x="10674064" y="4289922"/>
            <a:ext cx="1061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Credit: DARPA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0CDD9C-65D7-E7E7-6ADE-FE780B4546E4}"/>
              </a:ext>
            </a:extLst>
          </p:cNvPr>
          <p:cNvSpPr txBox="1"/>
          <p:nvPr/>
        </p:nvSpPr>
        <p:spPr>
          <a:xfrm>
            <a:off x="618384" y="2313761"/>
            <a:ext cx="1351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Credit: David Glass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2DA3F83-7720-1073-1E07-3E37F7802F3D}"/>
              </a:ext>
            </a:extLst>
          </p:cNvPr>
          <p:cNvSpPr/>
          <p:nvPr/>
        </p:nvSpPr>
        <p:spPr>
          <a:xfrm>
            <a:off x="168703" y="1302017"/>
            <a:ext cx="7529333" cy="3922382"/>
          </a:xfrm>
          <a:prstGeom prst="roundRect">
            <a:avLst/>
          </a:prstGeom>
          <a:noFill/>
          <a:ln w="508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9D1DAA-7BB3-ABF6-D1FA-5903C783A9B0}"/>
              </a:ext>
            </a:extLst>
          </p:cNvPr>
          <p:cNvSpPr txBox="1"/>
          <p:nvPr/>
        </p:nvSpPr>
        <p:spPr>
          <a:xfrm flipH="1">
            <a:off x="1992731" y="1360247"/>
            <a:ext cx="33383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Atmospheric reentry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75A12CF-C3CD-67DC-9632-5C8921CCEAE5}"/>
              </a:ext>
            </a:extLst>
          </p:cNvPr>
          <p:cNvSpPr txBox="1"/>
          <p:nvPr/>
        </p:nvSpPr>
        <p:spPr>
          <a:xfrm>
            <a:off x="1684000" y="4666984"/>
            <a:ext cx="4205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Intermediate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eXperimental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Vehicle (IXV)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6F350D-757A-16DF-3318-075E776548B8}"/>
              </a:ext>
            </a:extLst>
          </p:cNvPr>
          <p:cNvSpPr txBox="1"/>
          <p:nvPr/>
        </p:nvSpPr>
        <p:spPr>
          <a:xfrm rot="994840">
            <a:off x="4567235" y="3768476"/>
            <a:ext cx="13518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Credit: David Glass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63A2BC-86C2-9576-F9B2-92427AC2CA4B}"/>
              </a:ext>
            </a:extLst>
          </p:cNvPr>
          <p:cNvSpPr txBox="1"/>
          <p:nvPr/>
        </p:nvSpPr>
        <p:spPr>
          <a:xfrm>
            <a:off x="7835383" y="4910443"/>
            <a:ext cx="3820589" cy="923330"/>
          </a:xfrm>
          <a:prstGeom prst="rect">
            <a:avLst/>
          </a:prstGeom>
          <a:noFill/>
          <a:ln w="3810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Body flaps for different applications are very relevant because manufacturing is the biggest challenge</a:t>
            </a:r>
          </a:p>
        </p:txBody>
      </p:sp>
      <p:sp>
        <p:nvSpPr>
          <p:cNvPr id="9" name="Up Arrow 8">
            <a:extLst>
              <a:ext uri="{FF2B5EF4-FFF2-40B4-BE49-F238E27FC236}">
                <a16:creationId xmlns:a16="http://schemas.microsoft.com/office/drawing/2014/main" id="{8FA44A6E-2E65-29EA-4686-4A5B1D0CFFB1}"/>
              </a:ext>
            </a:extLst>
          </p:cNvPr>
          <p:cNvSpPr/>
          <p:nvPr/>
        </p:nvSpPr>
        <p:spPr>
          <a:xfrm rot="973713">
            <a:off x="10361297" y="3514374"/>
            <a:ext cx="200994" cy="1230363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676FE43A-814D-E51D-6F74-0C947C7A37A7}"/>
              </a:ext>
            </a:extLst>
          </p:cNvPr>
          <p:cNvSpPr/>
          <p:nvPr/>
        </p:nvSpPr>
        <p:spPr>
          <a:xfrm rot="18982898">
            <a:off x="7381904" y="3417201"/>
            <a:ext cx="185250" cy="1482745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835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asp1">
            <a:extLst>
              <a:ext uri="{FF2B5EF4-FFF2-40B4-BE49-F238E27FC236}">
                <a16:creationId xmlns:a16="http://schemas.microsoft.com/office/drawing/2014/main" id="{F3001C48-B556-301A-C027-C5AAFF12B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62560" y="925707"/>
            <a:ext cx="4167381" cy="2133649"/>
          </a:xfrm>
          <a:prstGeom prst="rect">
            <a:avLst/>
          </a:prstGeom>
          <a:noFill/>
          <a:ln w="1905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3B254E1-2DCA-ABF0-3F77-546ED8B28A2D}"/>
              </a:ext>
            </a:extLst>
          </p:cNvPr>
          <p:cNvSpPr txBox="1">
            <a:spLocks/>
          </p:cNvSpPr>
          <p:nvPr/>
        </p:nvSpPr>
        <p:spPr>
          <a:xfrm>
            <a:off x="162059" y="855718"/>
            <a:ext cx="7070014" cy="48297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20000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How do we qualify the vehicle for flight?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20000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We are unable to test many components in relevant, combined loads, environments (even small scale)</a:t>
            </a:r>
          </a:p>
          <a:p>
            <a:pPr marL="688975" lvl="1" indent="-227013"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30000"/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 	Thermal, mechanical, plasma, shear, oxygen partial pressure, vibration and acoustic, etc.</a:t>
            </a:r>
          </a:p>
          <a:p>
            <a:pPr marL="688975" lvl="1" indent="-227013"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30000"/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 	Apply appropriate boundary conditions over entire structure</a:t>
            </a:r>
          </a:p>
          <a:p>
            <a:pPr marL="688975" lvl="1" indent="-227013"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30000"/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 	Thermal gradients (spatial and temporal) from boundary layer transition 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20000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Extensive testing is required</a:t>
            </a:r>
          </a:p>
          <a:p>
            <a:pPr marL="688975" indent="-230188"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20000"/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 	Performance testing and benchmarking for analyses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tx1"/>
              </a:buClr>
              <a:buSzPct val="120000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Building-block approach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</a:pPr>
            <a:endParaRPr lang="en-US" b="1" dirty="0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BA46DE28-07EE-E5C5-C400-7C989A2CAB3F}"/>
              </a:ext>
            </a:extLst>
          </p:cNvPr>
          <p:cNvSpPr txBox="1">
            <a:spLocks/>
          </p:cNvSpPr>
          <p:nvPr/>
        </p:nvSpPr>
        <p:spPr>
          <a:xfrm>
            <a:off x="813970" y="107620"/>
            <a:ext cx="1819915" cy="4930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Testing</a:t>
            </a:r>
          </a:p>
        </p:txBody>
      </p:sp>
      <p:pic>
        <p:nvPicPr>
          <p:cNvPr id="7" name="Picture 6" descr="nozzleoveralltest.tif">
            <a:extLst>
              <a:ext uri="{FF2B5EF4-FFF2-40B4-BE49-F238E27FC236}">
                <a16:creationId xmlns:a16="http://schemas.microsoft.com/office/drawing/2014/main" id="{1E71A4F2-31BE-49B6-1DFF-585D823D80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384" y="4371523"/>
            <a:ext cx="2621088" cy="1536994"/>
          </a:xfrm>
          <a:prstGeom prst="rect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Screen Shot 2014-03-20 at 1.02.47 AM.png">
            <a:extLst>
              <a:ext uri="{FF2B5EF4-FFF2-40B4-BE49-F238E27FC236}">
                <a16:creationId xmlns:a16="http://schemas.microsoft.com/office/drawing/2014/main" id="{E5C9EA25-E921-745B-2E45-499E6B0F65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0682" y="3340091"/>
            <a:ext cx="3604901" cy="2671043"/>
          </a:xfrm>
          <a:prstGeom prst="rect">
            <a:avLst/>
          </a:prstGeom>
          <a:ln w="19050">
            <a:solidFill>
              <a:schemeClr val="tx2">
                <a:lumMod val="90000"/>
                <a:lumOff val="1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837A4E3-5976-83D9-0A95-94E20797FDF5}"/>
              </a:ext>
            </a:extLst>
          </p:cNvPr>
          <p:cNvSpPr txBox="1"/>
          <p:nvPr/>
        </p:nvSpPr>
        <p:spPr>
          <a:xfrm>
            <a:off x="7900076" y="2125758"/>
            <a:ext cx="2127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cannot simulate this in ground tests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B7AE76-E5A7-DC76-9CD2-889CB04077FE}"/>
              </a:ext>
            </a:extLst>
          </p:cNvPr>
          <p:cNvSpPr txBox="1"/>
          <p:nvPr/>
        </p:nvSpPr>
        <p:spPr>
          <a:xfrm>
            <a:off x="985264" y="5461553"/>
            <a:ext cx="1485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Arc-jet test of sharp leading edge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DB9B98-7454-861B-CB4C-279E22737462}"/>
              </a:ext>
            </a:extLst>
          </p:cNvPr>
          <p:cNvSpPr txBox="1"/>
          <p:nvPr/>
        </p:nvSpPr>
        <p:spPr>
          <a:xfrm>
            <a:off x="553835" y="5923243"/>
            <a:ext cx="25071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/ coupon test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BED072-3298-42B7-9569-91CD01D6F095}"/>
              </a:ext>
            </a:extLst>
          </p:cNvPr>
          <p:cNvSpPr txBox="1"/>
          <p:nvPr/>
        </p:nvSpPr>
        <p:spPr>
          <a:xfrm>
            <a:off x="6592662" y="3674632"/>
            <a:ext cx="1635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Component </a:t>
            </a:r>
          </a:p>
          <a:p>
            <a:pPr algn="r"/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0380052-17F7-3F51-CA92-572C0BD1C2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348" y="4319928"/>
            <a:ext cx="2748707" cy="16912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7896E1-A971-25D0-233A-851C4DA0CCBD}"/>
              </a:ext>
            </a:extLst>
          </p:cNvPr>
          <p:cNvSpPr txBox="1"/>
          <p:nvPr/>
        </p:nvSpPr>
        <p:spPr>
          <a:xfrm>
            <a:off x="5000497" y="4811588"/>
            <a:ext cx="17948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Sub-element test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692ED3-006B-84FD-ACE0-00AE20BE35A8}"/>
              </a:ext>
            </a:extLst>
          </p:cNvPr>
          <p:cNvSpPr txBox="1"/>
          <p:nvPr/>
        </p:nvSpPr>
        <p:spPr>
          <a:xfrm>
            <a:off x="1195935" y="6249738"/>
            <a:ext cx="9571382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Test as much as you can, and still include adequate margins for uncertainties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139BD6-9F95-EADB-3AC7-96C7E4E0E331}"/>
              </a:ext>
            </a:extLst>
          </p:cNvPr>
          <p:cNvSpPr txBox="1"/>
          <p:nvPr/>
        </p:nvSpPr>
        <p:spPr>
          <a:xfrm>
            <a:off x="9907417" y="5465526"/>
            <a:ext cx="1594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Testing at NASA AFRC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BF8C3F40-800E-3E93-085F-9EA13BF0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74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801D1-3000-0055-3580-E4FE4FA08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493" y="126896"/>
            <a:ext cx="8950037" cy="478913"/>
          </a:xfrm>
        </p:spPr>
        <p:txBody>
          <a:bodyPr>
            <a:noAutofit/>
          </a:bodyPr>
          <a:lstStyle/>
          <a:p>
            <a:r>
              <a:rPr lang="en-US" sz="4000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58C29-5258-ECF1-8FBD-F830A63D3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356" y="2035786"/>
            <a:ext cx="5388350" cy="3203188"/>
          </a:xfrm>
        </p:spPr>
        <p:txBody>
          <a:bodyPr/>
          <a:lstStyle/>
          <a:p>
            <a:r>
              <a:rPr lang="en-US" sz="3600" b="1" dirty="0"/>
              <a:t>Introduction</a:t>
            </a:r>
          </a:p>
          <a:p>
            <a:endParaRPr lang="en-US" sz="3600" b="1" dirty="0"/>
          </a:p>
          <a:p>
            <a:r>
              <a:rPr lang="en-US" sz="3600" b="1" dirty="0"/>
              <a:t>Key technical challenges</a:t>
            </a:r>
          </a:p>
          <a:p>
            <a:endParaRPr lang="en-US" sz="3600" b="1" dirty="0"/>
          </a:p>
          <a:p>
            <a:r>
              <a:rPr lang="en-US" sz="3600" b="1" dirty="0"/>
              <a:t>Concluding remarks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C4D08-0B0A-B75D-9638-AF5A6DC21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E6093-D5C6-A842-A89A-15A51E22ABAA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 descr="nasp1">
            <a:extLst>
              <a:ext uri="{FF2B5EF4-FFF2-40B4-BE49-F238E27FC236}">
                <a16:creationId xmlns:a16="http://schemas.microsoft.com/office/drawing/2014/main" id="{C2C7BCDA-3BDC-B8A7-D4C8-AD7AFFA5E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2976" y="3058283"/>
            <a:ext cx="5092201" cy="2605549"/>
          </a:xfrm>
          <a:prstGeom prst="rect">
            <a:avLst/>
          </a:prstGeom>
          <a:noFill/>
          <a:ln w="381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F8633F2A-CFD9-2EC5-8BE3-B845A8976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0377" y="4365306"/>
            <a:ext cx="2827338" cy="975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</a:rPr>
              <a:t>Leading edges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</a:rPr>
              <a:t>Acreage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</a:rPr>
              <a:t>Hot structures</a:t>
            </a:r>
          </a:p>
          <a:p>
            <a:pPr eaLnBrk="1" hangingPunct="1">
              <a:lnSpc>
                <a:spcPct val="40000"/>
              </a:lnSpc>
              <a:spcBef>
                <a:spcPct val="50000"/>
              </a:spcBef>
            </a:pPr>
            <a:r>
              <a:rPr lang="en-US" altLang="en-US" sz="1800" b="1" dirty="0">
                <a:solidFill>
                  <a:schemeClr val="bg1"/>
                </a:solidFill>
              </a:rPr>
              <a:t>Propulsion system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A6BAD56F-35AE-E9CB-0B45-BB03848D2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837" y="1721408"/>
            <a:ext cx="4484478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0800">
            <a:solidFill>
              <a:srgbClr val="0070C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Clr>
                <a:srgbClr val="FF0000"/>
              </a:buClr>
            </a:pPr>
            <a:r>
              <a:rPr lang="en-US" altLang="en-US" sz="2000" b="1" dirty="0"/>
              <a:t>Ceramic matrix composites (CMCs) are the family of materials that will enable hypersonic vehicles</a:t>
            </a:r>
          </a:p>
        </p:txBody>
      </p:sp>
    </p:spTree>
    <p:extLst>
      <p:ext uri="{BB962C8B-B14F-4D97-AF65-F5344CB8AC3E}">
        <p14:creationId xmlns:p14="http://schemas.microsoft.com/office/powerpoint/2010/main" val="37326379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158C3-2EB6-4DB4-0DF1-BC4002C89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D05A53-3966-A8FF-4471-9E10413EA2D0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7561300" y="1161254"/>
            <a:ext cx="3943278" cy="41452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eaLnBrk="1" hangingPunct="1">
              <a:lnSpc>
                <a:spcPct val="150000"/>
              </a:lnSpc>
              <a:buClr>
                <a:srgbClr val="0070C0"/>
              </a:buClr>
              <a:buNone/>
            </a:pPr>
            <a:endParaRPr lang="en-US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Thermal loads 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Thermal gradients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Mechanical loads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Acoustic and vibration loads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Pressure (oxidation)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Combined loads</a:t>
            </a:r>
          </a:p>
          <a:p>
            <a:pPr marL="0" lvl="1" indent="-285750" eaLnBrk="1" hangingPunct="1">
              <a:lnSpc>
                <a:spcPct val="150000"/>
              </a:lnSpc>
              <a:spcBef>
                <a:spcPct val="0"/>
              </a:spcBef>
              <a:buClr>
                <a:schemeClr val="tx1"/>
              </a:buClr>
            </a:pPr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Number of cycles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73110EF3-50C5-8808-3175-0FB0B6A69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429" y="1018137"/>
            <a:ext cx="657057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80FF00"/>
              </a:buClr>
              <a:buFont typeface="Times" panose="02020603050405020304" pitchFamily="18" charset="0"/>
              <a:buNone/>
            </a:pPr>
            <a:r>
              <a:rPr lang="en-US" altLang="en-US" sz="2000" b="1" dirty="0"/>
              <a:t>Operation has a significant impact on our ability to use these materials as structures on flight vehicles</a:t>
            </a:r>
          </a:p>
        </p:txBody>
      </p:sp>
      <p:pic>
        <p:nvPicPr>
          <p:cNvPr id="6" name="Picture 5" descr="Test of NASP">
            <a:extLst>
              <a:ext uri="{FF2B5EF4-FFF2-40B4-BE49-F238E27FC236}">
                <a16:creationId xmlns:a16="http://schemas.microsoft.com/office/drawing/2014/main" id="{54EA6378-39A8-9FC6-EDD5-5F50225F7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191" y="1851304"/>
            <a:ext cx="6133497" cy="4422776"/>
          </a:xfrm>
          <a:prstGeom prst="rect">
            <a:avLst/>
          </a:prstGeom>
          <a:noFill/>
          <a:ln w="25400">
            <a:solidFill>
              <a:schemeClr val="tx2">
                <a:lumMod val="90000"/>
                <a:lumOff val="1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BF327FED-F427-A05D-8D9E-EEA41967186C}"/>
              </a:ext>
            </a:extLst>
          </p:cNvPr>
          <p:cNvSpPr txBox="1">
            <a:spLocks/>
          </p:cNvSpPr>
          <p:nvPr/>
        </p:nvSpPr>
        <p:spPr bwMode="auto">
          <a:xfrm>
            <a:off x="876429" y="132469"/>
            <a:ext cx="10439142" cy="56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3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Hot Structures Meet Flight Requirements?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B1561B-D710-E413-404D-9E204A8FA3B3}"/>
              </a:ext>
            </a:extLst>
          </p:cNvPr>
          <p:cNvSpPr txBox="1"/>
          <p:nvPr/>
        </p:nvSpPr>
        <p:spPr>
          <a:xfrm>
            <a:off x="7131688" y="5750860"/>
            <a:ext cx="2719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Testing at NASA Armstrong Flight Research Center (AFRC)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5720129-9588-CD26-D329-37DC760D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17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91A2A-DBCC-347C-3360-F4E2105078F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757916" y="1269982"/>
            <a:ext cx="10676167" cy="416081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Clr>
                <a:schemeClr val="tx1"/>
              </a:buClr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Ceramic matrix composites (CMCs) are the family of materials that will enable reusable hypersonic vehicles</a:t>
            </a:r>
          </a:p>
          <a:p>
            <a:pPr marL="344488" indent="-344488" eaLnBrk="1" hangingPunct="1">
              <a:lnSpc>
                <a:spcPct val="110000"/>
              </a:lnSpc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To realize reusable hypersonic vehicles</a:t>
            </a:r>
          </a:p>
          <a:p>
            <a:pPr marL="801688" lvl="1" indent="-344488">
              <a:lnSpc>
                <a:spcPct val="110000"/>
              </a:lnSpc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Need to validate a damage tolerance approach (DTA) for design, acceptance, and flight </a:t>
            </a:r>
          </a:p>
          <a:p>
            <a:pPr marL="801688" lvl="1" indent="-344488">
              <a:lnSpc>
                <a:spcPct val="110000"/>
              </a:lnSpc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Solve long term / multiple cycle environmental durability</a:t>
            </a:r>
          </a:p>
          <a:p>
            <a:pPr marL="801688" lvl="1" indent="-344488">
              <a:lnSpc>
                <a:spcPct val="110000"/>
              </a:lnSpc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Solve manufacturing challenges as demonstrated by the AMSH gates for transitioning CMCs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1584CB44-7424-8331-F8AC-602FFA1597F9}"/>
              </a:ext>
            </a:extLst>
          </p:cNvPr>
          <p:cNvSpPr txBox="1">
            <a:spLocks/>
          </p:cNvSpPr>
          <p:nvPr/>
        </p:nvSpPr>
        <p:spPr bwMode="auto">
          <a:xfrm>
            <a:off x="929818" y="107945"/>
            <a:ext cx="7886700" cy="691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502020204030204" pitchFamily="34" charset="0"/>
              </a:defRPr>
            </a:lvl9pPr>
          </a:lstStyle>
          <a:p>
            <a:pPr algn="l"/>
            <a:r>
              <a:rPr lang="en-US" alt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Concluding Remarks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3" descr="signature_241637524">
            <a:extLst>
              <a:ext uri="{FF2B5EF4-FFF2-40B4-BE49-F238E27FC236}">
                <a16:creationId xmlns:a16="http://schemas.microsoft.com/office/drawing/2014/main" id="{C3A8F80C-9E95-CA74-6E58-72F377A9C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0212" y="5538737"/>
            <a:ext cx="2132808" cy="131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37A75979-3EAD-55B7-270E-E84D48EFD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47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B65C4-2CCB-2673-1F1B-E58535E8C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272" y="113233"/>
            <a:ext cx="6196963" cy="478913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What are Composites?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C47DE-866E-55C0-5AF7-3CDAAE2D4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2EBA-096F-4C2E-9E0E-DCEC4FBC950F}" type="slidenum">
              <a:rPr lang="en-US" smtClean="0"/>
              <a:t>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317C9F-615E-2DA7-0463-DDC97951753A}"/>
              </a:ext>
            </a:extLst>
          </p:cNvPr>
          <p:cNvSpPr txBox="1"/>
          <p:nvPr/>
        </p:nvSpPr>
        <p:spPr>
          <a:xfrm>
            <a:off x="9551846" y="2317750"/>
            <a:ext cx="2443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Boeing Dreamliner 787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883C5B9-060A-E1AB-9783-3B235446C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92" y="855366"/>
            <a:ext cx="7379665" cy="5131529"/>
          </a:xfrm>
        </p:spPr>
        <p:txBody>
          <a:bodyPr/>
          <a:lstStyle/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 or more constituents combined on macro scale</a:t>
            </a:r>
          </a:p>
          <a:p>
            <a:pPr lvl="1">
              <a:spcBef>
                <a:spcPts val="300"/>
              </a:spcBef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Often comprises a matrix (binder) and reinforcement</a:t>
            </a:r>
          </a:p>
          <a:p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Types of reinforcement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Continuous or long fibers</a:t>
            </a:r>
          </a:p>
          <a:p>
            <a:pPr lvl="2"/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Unidirectional, woven, braided, or random architecture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Random or short fibers</a:t>
            </a:r>
          </a:p>
          <a:p>
            <a:pPr lvl="1">
              <a:spcBef>
                <a:spcPts val="300"/>
              </a:spcBef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Particulate, flakes, or fillers</a:t>
            </a:r>
          </a:p>
          <a:p>
            <a:pPr marL="342900" indent="-342900"/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Benefits</a:t>
            </a:r>
          </a:p>
          <a:p>
            <a:pPr marL="687388" lvl="1" indent="-279400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Lightweight</a:t>
            </a:r>
          </a:p>
          <a:p>
            <a:pPr marL="687388" lvl="1" indent="-279400"/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Tailorable to different applications</a:t>
            </a:r>
          </a:p>
          <a:p>
            <a:pPr marL="920750" lvl="2" indent="-231775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Strength / stiffness</a:t>
            </a:r>
          </a:p>
          <a:p>
            <a:pPr marL="920750" lvl="2" indent="-231775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Coefficient of thermal expansion (CTE)</a:t>
            </a:r>
          </a:p>
          <a:p>
            <a:pPr marL="920750" lvl="2" indent="-231775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Hardness, fatigue life, damage tolerance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D1DBA1-8ADF-00B3-CD14-37AAADA781E7}"/>
              </a:ext>
            </a:extLst>
          </p:cNvPr>
          <p:cNvSpPr txBox="1"/>
          <p:nvPr/>
        </p:nvSpPr>
        <p:spPr>
          <a:xfrm>
            <a:off x="7275193" y="891186"/>
            <a:ext cx="4423775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Common composite examples</a:t>
            </a:r>
          </a:p>
          <a:p>
            <a:pPr marL="690563" lvl="1" indent="-233363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Reinforced concrete and masonry</a:t>
            </a:r>
          </a:p>
          <a:p>
            <a:pPr marL="690563" lvl="1" indent="-233363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Composite wood such as plywood</a:t>
            </a:r>
          </a:p>
          <a:p>
            <a:pPr marL="690563" lvl="1" indent="-233363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Polymer matrix composites (PMC)</a:t>
            </a:r>
          </a:p>
          <a:p>
            <a:pPr marL="690563" lvl="1" indent="-233363">
              <a:buFont typeface="Arial" panose="020B0604020202020204" pitchFamily="34" charset="0"/>
              <a:buChar char="•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Ceramic matrix composites (CMC)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FF7E379-A940-8A64-B6AD-7073FB06B6C1}"/>
              </a:ext>
            </a:extLst>
          </p:cNvPr>
          <p:cNvGrpSpPr/>
          <p:nvPr/>
        </p:nvGrpSpPr>
        <p:grpSpPr>
          <a:xfrm>
            <a:off x="253833" y="5515351"/>
            <a:ext cx="5688606" cy="1229416"/>
            <a:chOff x="5682253" y="4342142"/>
            <a:chExt cx="5858358" cy="144459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DD02029-1217-6AC7-5F8D-AD42D7C78777}"/>
                </a:ext>
              </a:extLst>
            </p:cNvPr>
            <p:cNvSpPr txBox="1"/>
            <p:nvPr/>
          </p:nvSpPr>
          <p:spPr>
            <a:xfrm>
              <a:off x="5682253" y="4406155"/>
              <a:ext cx="14323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alibri" panose="020F0502020204030204" pitchFamily="34" charset="0"/>
                  <a:cs typeface="Calibri" panose="020F0502020204030204" pitchFamily="34" charset="0"/>
                </a:rPr>
                <a:t>PMC versus metallic properties</a:t>
              </a:r>
            </a:p>
          </p:txBody>
        </p:sp>
        <p:pic>
          <p:nvPicPr>
            <p:cNvPr id="14" name="Picture 13" descr="A diagram of different types of strength&#10;&#10;Description automatically generated">
              <a:extLst>
                <a:ext uri="{FF2B5EF4-FFF2-40B4-BE49-F238E27FC236}">
                  <a16:creationId xmlns:a16="http://schemas.microsoft.com/office/drawing/2014/main" id="{9E3B1D58-0A03-2783-E0E8-4A4344377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63580" y="4342142"/>
              <a:ext cx="4577031" cy="1444595"/>
            </a:xfrm>
            <a:prstGeom prst="rect">
              <a:avLst/>
            </a:prstGeom>
          </p:spPr>
        </p:pic>
      </p:grpSp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02D9DA2F-33FD-89B5-0661-16070420FFA2}"/>
              </a:ext>
            </a:extLst>
          </p:cNvPr>
          <p:cNvSpPr txBox="1">
            <a:spLocks/>
          </p:cNvSpPr>
          <p:nvPr/>
        </p:nvSpPr>
        <p:spPr>
          <a:xfrm>
            <a:off x="187585" y="1688395"/>
            <a:ext cx="6791369" cy="561053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202DAF-964F-BD9E-DAFE-DEEADF6CD895}"/>
              </a:ext>
            </a:extLst>
          </p:cNvPr>
          <p:cNvSpPr txBox="1"/>
          <p:nvPr/>
        </p:nvSpPr>
        <p:spPr>
          <a:xfrm>
            <a:off x="6572868" y="5129356"/>
            <a:ext cx="1954125" cy="369332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B787 PMC fuselage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33B93D-330E-5217-6545-59E2B7738D8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9960" y="2790377"/>
            <a:ext cx="3119940" cy="233897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1F5EC7-90FE-1430-BA9D-5A6301430137}"/>
              </a:ext>
            </a:extLst>
          </p:cNvPr>
          <p:cNvSpPr txBox="1"/>
          <p:nvPr/>
        </p:nvSpPr>
        <p:spPr>
          <a:xfrm>
            <a:off x="6221673" y="5420741"/>
            <a:ext cx="26565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</a:rPr>
              <a:t>Credit: “</a:t>
            </a:r>
            <a:r>
              <a:rPr lang="en-US" sz="1200" b="0" i="0" dirty="0">
                <a:effectLst/>
                <a:cs typeface="Calibri" panose="020F0502020204030204" pitchFamily="34" charset="0"/>
              </a:rPr>
              <a:t>N1015X Air Tahiti Nui Boeing 787-9 Dreamliner 26 </a:t>
            </a:r>
            <a:r>
              <a:rPr lang="en-US" sz="1200" dirty="0">
                <a:solidFill>
                  <a:srgbClr val="232323"/>
                </a:solidFill>
              </a:rPr>
              <a:t>" by New York-air licensed </a:t>
            </a:r>
            <a:r>
              <a:rPr lang="en-US" sz="1200" b="0" i="0" dirty="0">
                <a:solidFill>
                  <a:srgbClr val="232323"/>
                </a:solidFill>
                <a:effectLst/>
              </a:rPr>
              <a:t>under </a:t>
            </a:r>
            <a:r>
              <a:rPr lang="en-US" sz="1200" b="0" i="0" dirty="0">
                <a:solidFill>
                  <a:srgbClr val="232323"/>
                </a:solidFill>
                <a:effectLst/>
                <a:hlinkClick r:id="rId4"/>
              </a:rPr>
              <a:t>CCA 4.0</a:t>
            </a:r>
            <a:r>
              <a:rPr lang="en-US" sz="1200" b="0" i="0" dirty="0">
                <a:solidFill>
                  <a:srgbClr val="232323"/>
                </a:solidFill>
                <a:effectLst/>
              </a:rPr>
              <a:t>.</a:t>
            </a:r>
            <a:endParaRPr 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4E86A3-BB5D-71CF-15A0-6F1FC4F4D911}"/>
              </a:ext>
            </a:extLst>
          </p:cNvPr>
          <p:cNvSpPr txBox="1"/>
          <p:nvPr/>
        </p:nvSpPr>
        <p:spPr>
          <a:xfrm>
            <a:off x="9197944" y="4617947"/>
            <a:ext cx="28425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“Composite Bike (3665606309)" by Paul Hudson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5"/>
              </a:rPr>
              <a:t>CCA 2.0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7DB2ED-4568-B55B-E303-2E0B00A81652}"/>
              </a:ext>
            </a:extLst>
          </p:cNvPr>
          <p:cNvSpPr txBox="1"/>
          <p:nvPr/>
        </p:nvSpPr>
        <p:spPr>
          <a:xfrm>
            <a:off x="9412464" y="4346700"/>
            <a:ext cx="2294346" cy="369332"/>
          </a:xfrm>
          <a:prstGeom prst="rect">
            <a:avLst/>
          </a:prstGeom>
          <a:noFill/>
        </p:spPr>
        <p:txBody>
          <a:bodyPr wrap="none" lIns="45720" rIns="45720" rtlCol="0">
            <a:spAutoFit/>
          </a:bodyPr>
          <a:lstStyle>
            <a:defPPr>
              <a:defRPr lang="en-US"/>
            </a:defPPr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PMC composite bicycle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114B95F-93F8-DE04-8B36-F95FD170FA5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4817" y="2813639"/>
            <a:ext cx="2268774" cy="15172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42F40D4-ABD4-6E5F-410A-8E26943C3DAA}"/>
              </a:ext>
            </a:extLst>
          </p:cNvPr>
          <p:cNvSpPr txBox="1"/>
          <p:nvPr/>
        </p:nvSpPr>
        <p:spPr>
          <a:xfrm>
            <a:off x="10437158" y="5842655"/>
            <a:ext cx="16741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“Spruce Plywood" by Bystander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8"/>
              </a:rPr>
              <a:t>CCA 3.0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F3CDC1-1ADC-7388-0CA2-B80BD14F8AE9}"/>
              </a:ext>
            </a:extLst>
          </p:cNvPr>
          <p:cNvSpPr txBox="1"/>
          <p:nvPr/>
        </p:nvSpPr>
        <p:spPr>
          <a:xfrm>
            <a:off x="10603926" y="5232059"/>
            <a:ext cx="1340625" cy="646331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>
            <a:defPPr>
              <a:defRPr lang="en-US"/>
            </a:defPPr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US" dirty="0"/>
              <a:t>Composite plywood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943C83E-13C4-7607-784A-3A273E2DE7C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0382" y="5391014"/>
            <a:ext cx="1340626" cy="93901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87633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B65C4-2CCB-2673-1F1B-E58535E8C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507" y="81559"/>
            <a:ext cx="10218985" cy="478913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Ceramic Matrix Composites (CMCs)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8C47DE-866E-55C0-5AF7-3CDAAE2D4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02EBA-096F-4C2E-9E0E-DCEC4FBC950F}" type="slidenum">
              <a:rPr lang="en-US" smtClean="0"/>
              <a:t>4</a:t>
            </a:fld>
            <a:endParaRPr lang="en-US"/>
          </a:p>
        </p:txBody>
      </p:sp>
      <p:sp>
        <p:nvSpPr>
          <p:cNvPr id="7" name="Content Placeholder 35">
            <a:extLst>
              <a:ext uri="{FF2B5EF4-FFF2-40B4-BE49-F238E27FC236}">
                <a16:creationId xmlns:a16="http://schemas.microsoft.com/office/drawing/2014/main" id="{B0FC574B-3D03-2DF7-195F-49B0F95655B8}"/>
              </a:ext>
            </a:extLst>
          </p:cNvPr>
          <p:cNvSpPr txBox="1">
            <a:spLocks/>
          </p:cNvSpPr>
          <p:nvPr/>
        </p:nvSpPr>
        <p:spPr>
          <a:xfrm>
            <a:off x="88560" y="944953"/>
            <a:ext cx="7049398" cy="55479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0188" indent="-220663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CMC = Ceramic (or carbon) fiber in a ceramic matrix</a:t>
            </a:r>
          </a:p>
          <a:p>
            <a:pPr marL="687388" lvl="1" indent="-220663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Material nomenclature is “fiber/matrix”</a:t>
            </a:r>
          </a:p>
          <a:p>
            <a:pPr marL="0">
              <a:lnSpc>
                <a:spcPct val="100000"/>
              </a:lnSpc>
              <a:spcBef>
                <a:spcPts val="0"/>
              </a:spcBef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>
              <a:lnSpc>
                <a:spcPct val="100000"/>
              </a:lnSpc>
              <a:spcBef>
                <a:spcPts val="0"/>
              </a:spcBef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0188" indent="-230188">
              <a:lnSpc>
                <a:spcPct val="108000"/>
              </a:lnSpc>
              <a:spcBef>
                <a:spcPts val="0"/>
              </a:spcBef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Common examples</a:t>
            </a:r>
          </a:p>
          <a:p>
            <a:pPr marL="692150" lvl="1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Oxides: Oxide/alumina-silicate, oxide/alumina-mullite</a:t>
            </a:r>
          </a:p>
          <a:p>
            <a:pPr marL="692150" lvl="1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Carbides: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C/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C/C-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SiC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692150" lvl="1" indent="-234950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Carbon/carbon: C/C</a:t>
            </a:r>
          </a:p>
          <a:p>
            <a:pPr marL="230188" indent="-230188">
              <a:lnSpc>
                <a:spcPct val="108000"/>
              </a:lnSpc>
              <a:spcBef>
                <a:spcPts val="600"/>
              </a:spcBef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Characteristics</a:t>
            </a:r>
          </a:p>
          <a:p>
            <a:pPr marL="692150" lvl="3" indent="-23495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Moderate density</a:t>
            </a:r>
          </a:p>
          <a:p>
            <a:pPr marL="692150" lvl="3" indent="-23495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High use temperature</a:t>
            </a:r>
          </a:p>
          <a:p>
            <a:pPr marL="692150" lvl="3" indent="-23495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Chemical resilience</a:t>
            </a:r>
          </a:p>
          <a:p>
            <a:pPr marL="692150" lvl="3" indent="-234950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Excellent mechanical capability</a:t>
            </a:r>
          </a:p>
          <a:p>
            <a:pPr marL="230188" indent="-230188">
              <a:lnSpc>
                <a:spcPct val="108000"/>
              </a:lnSpc>
              <a:spcBef>
                <a:spcPts val="600"/>
              </a:spcBef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“Game changer” for high-temperature applications</a:t>
            </a: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BC1EEC7F-73E6-1F75-2350-0301FCF5A6ED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984426" y="2014975"/>
            <a:ext cx="2194560" cy="75713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 Inspira Sans"/>
                <a:ea typeface="+mn-ea"/>
                <a:cs typeface="Arial" charset="0"/>
              </a:rPr>
              <a:t>Monolithic ceramic</a:t>
            </a:r>
          </a:p>
        </p:txBody>
      </p:sp>
      <p:sp>
        <p:nvSpPr>
          <p:cNvPr id="16" name="Text Box 11">
            <a:extLst>
              <a:ext uri="{FF2B5EF4-FFF2-40B4-BE49-F238E27FC236}">
                <a16:creationId xmlns:a16="http://schemas.microsoft.com/office/drawing/2014/main" id="{1BDBAF23-0D7A-2077-C91F-CB0DB354E930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5983516" y="4752085"/>
            <a:ext cx="2194560" cy="758952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GE Inspira Pitch" pitchFamily="34" charset="0"/>
                <a:cs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 Inspira Sans"/>
              <a:ea typeface="+mn-ea"/>
              <a:cs typeface="Arial" charset="0"/>
            </a:endParaRPr>
          </a:p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 Inspira Sans"/>
                <a:ea typeface="+mn-ea"/>
                <a:cs typeface="Arial" charset="0"/>
              </a:rPr>
              <a:t>CMC</a:t>
            </a:r>
          </a:p>
        </p:txBody>
      </p:sp>
      <p:pic>
        <p:nvPicPr>
          <p:cNvPr id="18" name="CMC new format.m4v">
            <a:hlinkClick r:id="" action="ppaction://media"/>
            <a:extLst>
              <a:ext uri="{FF2B5EF4-FFF2-40B4-BE49-F238E27FC236}">
                <a16:creationId xmlns:a16="http://schemas.microsoft.com/office/drawing/2014/main" id="{C38343C3-5E7A-6BC9-3960-41D48ADE87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98840" y="4034281"/>
            <a:ext cx="4389120" cy="2194560"/>
          </a:xfrm>
          <a:prstGeom prst="rect">
            <a:avLst/>
          </a:prstGeom>
        </p:spPr>
      </p:pic>
      <p:pic>
        <p:nvPicPr>
          <p:cNvPr id="19" name="Monolithic new format.m4v">
            <a:hlinkClick r:id="" action="ppaction://media"/>
            <a:extLst>
              <a:ext uri="{FF2B5EF4-FFF2-40B4-BE49-F238E27FC236}">
                <a16:creationId xmlns:a16="http://schemas.microsoft.com/office/drawing/2014/main" id="{51FB18F1-1197-8168-008D-72C22D8960A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01784" y="1296260"/>
            <a:ext cx="4389120" cy="219456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E95F7EF-4442-9147-65B2-3F0807D6E9A1}"/>
              </a:ext>
            </a:extLst>
          </p:cNvPr>
          <p:cNvSpPr txBox="1"/>
          <p:nvPr/>
        </p:nvSpPr>
        <p:spPr>
          <a:xfrm>
            <a:off x="7501472" y="2726610"/>
            <a:ext cx="1227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Monolithic ceramic panel</a:t>
            </a: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93943EA2-85F9-9DD5-ABDC-CBDE9FD40046}"/>
              </a:ext>
            </a:extLst>
          </p:cNvPr>
          <p:cNvSpPr/>
          <p:nvPr/>
        </p:nvSpPr>
        <p:spPr>
          <a:xfrm rot="20211142">
            <a:off x="8689652" y="2794925"/>
            <a:ext cx="402251" cy="9215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FFDBEB-B3E7-4B93-97ED-63E72B4C00B5}"/>
              </a:ext>
            </a:extLst>
          </p:cNvPr>
          <p:cNvSpPr txBox="1"/>
          <p:nvPr/>
        </p:nvSpPr>
        <p:spPr>
          <a:xfrm>
            <a:off x="7973041" y="5521019"/>
            <a:ext cx="654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CMC panel</a:t>
            </a:r>
          </a:p>
        </p:txBody>
      </p:sp>
      <p:sp>
        <p:nvSpPr>
          <p:cNvPr id="23" name="Right Arrow 22">
            <a:extLst>
              <a:ext uri="{FF2B5EF4-FFF2-40B4-BE49-F238E27FC236}">
                <a16:creationId xmlns:a16="http://schemas.microsoft.com/office/drawing/2014/main" id="{DB2760FD-74D7-D270-7A97-06CD02DDB614}"/>
              </a:ext>
            </a:extLst>
          </p:cNvPr>
          <p:cNvSpPr/>
          <p:nvPr/>
        </p:nvSpPr>
        <p:spPr>
          <a:xfrm rot="20211142">
            <a:off x="8729632" y="5584341"/>
            <a:ext cx="402251" cy="9215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1601E4-8855-A0CD-2D62-7368A76FA991}"/>
              </a:ext>
            </a:extLst>
          </p:cNvPr>
          <p:cNvSpPr txBox="1"/>
          <p:nvPr/>
        </p:nvSpPr>
        <p:spPr>
          <a:xfrm>
            <a:off x="10962936" y="1298610"/>
            <a:ext cx="89607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 Inspira Sans"/>
                <a:ea typeface="+mn-ea"/>
                <a:cs typeface="+mn-cs"/>
              </a:rPr>
              <a:t>180 mph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  <a:latin typeface="GE Inspira Sans"/>
              </a:rPr>
              <a:t>(290 km/</a:t>
            </a:r>
            <a:r>
              <a:rPr lang="en-US" sz="1400" b="1" dirty="0" err="1">
                <a:solidFill>
                  <a:schemeClr val="bg1"/>
                </a:solidFill>
                <a:latin typeface="GE Inspira Sans"/>
              </a:rPr>
              <a:t>hr</a:t>
            </a:r>
            <a:r>
              <a:rPr lang="en-US" sz="1400" b="1" dirty="0">
                <a:solidFill>
                  <a:schemeClr val="bg1"/>
                </a:solidFill>
                <a:latin typeface="GE Inspira Sans"/>
              </a:rPr>
              <a:t>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E Inspira Sans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008FD71-A856-BC78-3966-F2DDCA2762CA}"/>
              </a:ext>
            </a:extLst>
          </p:cNvPr>
          <p:cNvSpPr txBox="1"/>
          <p:nvPr/>
        </p:nvSpPr>
        <p:spPr>
          <a:xfrm>
            <a:off x="10962936" y="4040608"/>
            <a:ext cx="89607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E Inspira Sans"/>
                <a:ea typeface="+mn-ea"/>
                <a:cs typeface="+mn-cs"/>
              </a:rPr>
              <a:t>180 mph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/>
                </a:solidFill>
                <a:latin typeface="GE Inspira Sans"/>
              </a:rPr>
              <a:t>(290 km/</a:t>
            </a:r>
            <a:r>
              <a:rPr lang="en-US" sz="1400" b="1" dirty="0" err="1">
                <a:solidFill>
                  <a:schemeClr val="bg1"/>
                </a:solidFill>
                <a:latin typeface="GE Inspira Sans"/>
              </a:rPr>
              <a:t>hr</a:t>
            </a:r>
            <a:r>
              <a:rPr lang="en-US" sz="1400" b="1" dirty="0">
                <a:solidFill>
                  <a:schemeClr val="bg1"/>
                </a:solidFill>
                <a:latin typeface="GE Inspira Sans"/>
              </a:rPr>
              <a:t>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E Inspira Sans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AF1D66-55EF-4820-B814-EA6C135860C2}"/>
              </a:ext>
            </a:extLst>
          </p:cNvPr>
          <p:cNvSpPr txBox="1"/>
          <p:nvPr/>
        </p:nvSpPr>
        <p:spPr>
          <a:xfrm>
            <a:off x="8965716" y="6237549"/>
            <a:ext cx="31678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</a:rPr>
              <a:t>Credit: GE Aerospace, used with permission</a:t>
            </a:r>
            <a:endParaRPr lang="en-US" sz="12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F9E499-CB34-3DBA-CFD4-3A39C77566B6}"/>
              </a:ext>
            </a:extLst>
          </p:cNvPr>
          <p:cNvGrpSpPr/>
          <p:nvPr/>
        </p:nvGrpSpPr>
        <p:grpSpPr>
          <a:xfrm>
            <a:off x="332683" y="1713914"/>
            <a:ext cx="6232452" cy="1599151"/>
            <a:chOff x="332683" y="1863210"/>
            <a:chExt cx="6232452" cy="159915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7537157-7DBB-F013-C079-150BAD366AA3}"/>
                </a:ext>
              </a:extLst>
            </p:cNvPr>
            <p:cNvGrpSpPr/>
            <p:nvPr/>
          </p:nvGrpSpPr>
          <p:grpSpPr>
            <a:xfrm>
              <a:off x="364850" y="1863210"/>
              <a:ext cx="1663462" cy="1535500"/>
              <a:chOff x="3622676" y="924416"/>
              <a:chExt cx="3669854" cy="338755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1CA7A1E5-5D3A-2F39-AB75-9EA71E84908C}"/>
                  </a:ext>
                </a:extLst>
              </p:cNvPr>
              <p:cNvSpPr/>
              <p:nvPr/>
            </p:nvSpPr>
            <p:spPr>
              <a:xfrm>
                <a:off x="3622858" y="924416"/>
                <a:ext cx="3660189" cy="338755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B15A5290-F081-6600-8D15-48AB143E4BE4}"/>
                  </a:ext>
                </a:extLst>
              </p:cNvPr>
              <p:cNvSpPr/>
              <p:nvPr/>
            </p:nvSpPr>
            <p:spPr>
              <a:xfrm>
                <a:off x="4099975" y="1476512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20BA0D01-5E25-FB55-C642-9D554ACCB4A8}"/>
                  </a:ext>
                </a:extLst>
              </p:cNvPr>
              <p:cNvSpPr/>
              <p:nvPr/>
            </p:nvSpPr>
            <p:spPr>
              <a:xfrm>
                <a:off x="4168135" y="1543581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BAB0055D-2A96-BF4C-7135-F457CFCF4F48}"/>
                  </a:ext>
                </a:extLst>
              </p:cNvPr>
              <p:cNvSpPr/>
              <p:nvPr/>
            </p:nvSpPr>
            <p:spPr>
              <a:xfrm>
                <a:off x="5170089" y="1476512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7965345C-47FF-F0CB-192D-BB9BA702EB7C}"/>
                  </a:ext>
                </a:extLst>
              </p:cNvPr>
              <p:cNvSpPr/>
              <p:nvPr/>
            </p:nvSpPr>
            <p:spPr>
              <a:xfrm>
                <a:off x="5238249" y="1543581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326EE93D-3DC2-7B7F-3C11-45E803E6A10E}"/>
                  </a:ext>
                </a:extLst>
              </p:cNvPr>
              <p:cNvSpPr/>
              <p:nvPr/>
            </p:nvSpPr>
            <p:spPr>
              <a:xfrm>
                <a:off x="6240200" y="1476512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7509108D-F68D-6289-0872-9596E2CE0133}"/>
                  </a:ext>
                </a:extLst>
              </p:cNvPr>
              <p:cNvSpPr/>
              <p:nvPr/>
            </p:nvSpPr>
            <p:spPr>
              <a:xfrm>
                <a:off x="6308360" y="1543581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419282B8-0C61-AECC-8943-2EDCD96B224A}"/>
                  </a:ext>
                </a:extLst>
              </p:cNvPr>
              <p:cNvSpPr/>
              <p:nvPr/>
            </p:nvSpPr>
            <p:spPr>
              <a:xfrm>
                <a:off x="4099975" y="2335327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83E4666E-F70F-8C8A-7442-5D9AAD8DCA8E}"/>
                  </a:ext>
                </a:extLst>
              </p:cNvPr>
              <p:cNvSpPr/>
              <p:nvPr/>
            </p:nvSpPr>
            <p:spPr>
              <a:xfrm>
                <a:off x="4168135" y="2402397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407F73DD-AAEB-C0D2-C451-5BC020831837}"/>
                  </a:ext>
                </a:extLst>
              </p:cNvPr>
              <p:cNvSpPr/>
              <p:nvPr/>
            </p:nvSpPr>
            <p:spPr>
              <a:xfrm>
                <a:off x="5170089" y="2335327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17039ED2-6B80-1D7C-B1C2-998726681D13}"/>
                  </a:ext>
                </a:extLst>
              </p:cNvPr>
              <p:cNvSpPr/>
              <p:nvPr/>
            </p:nvSpPr>
            <p:spPr>
              <a:xfrm>
                <a:off x="5238249" y="2402397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8C9F89D8-9984-5F4C-443E-62AE01507A69}"/>
                  </a:ext>
                </a:extLst>
              </p:cNvPr>
              <p:cNvSpPr/>
              <p:nvPr/>
            </p:nvSpPr>
            <p:spPr>
              <a:xfrm>
                <a:off x="6240200" y="2335327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B5FBCAA3-ABEA-9DDA-5B3E-45ADF09399AF}"/>
                  </a:ext>
                </a:extLst>
              </p:cNvPr>
              <p:cNvSpPr/>
              <p:nvPr/>
            </p:nvSpPr>
            <p:spPr>
              <a:xfrm>
                <a:off x="6308360" y="2402397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6" name="Oval 4095">
                <a:extLst>
                  <a:ext uri="{FF2B5EF4-FFF2-40B4-BE49-F238E27FC236}">
                    <a16:creationId xmlns:a16="http://schemas.microsoft.com/office/drawing/2014/main" id="{07574837-F741-7E61-C457-88A61099C3FF}"/>
                  </a:ext>
                </a:extLst>
              </p:cNvPr>
              <p:cNvSpPr/>
              <p:nvPr/>
            </p:nvSpPr>
            <p:spPr>
              <a:xfrm>
                <a:off x="4099975" y="3194143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7" name="Oval 4096">
                <a:extLst>
                  <a:ext uri="{FF2B5EF4-FFF2-40B4-BE49-F238E27FC236}">
                    <a16:creationId xmlns:a16="http://schemas.microsoft.com/office/drawing/2014/main" id="{3C88E5A2-3884-E8F5-0633-9EE56AB87D78}"/>
                  </a:ext>
                </a:extLst>
              </p:cNvPr>
              <p:cNvSpPr/>
              <p:nvPr/>
            </p:nvSpPr>
            <p:spPr>
              <a:xfrm>
                <a:off x="4168135" y="3261212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9" name="Oval 4098">
                <a:extLst>
                  <a:ext uri="{FF2B5EF4-FFF2-40B4-BE49-F238E27FC236}">
                    <a16:creationId xmlns:a16="http://schemas.microsoft.com/office/drawing/2014/main" id="{B081508F-0601-47D2-3B4C-F8C008DF8CF0}"/>
                  </a:ext>
                </a:extLst>
              </p:cNvPr>
              <p:cNvSpPr/>
              <p:nvPr/>
            </p:nvSpPr>
            <p:spPr>
              <a:xfrm>
                <a:off x="5170089" y="3194143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0" name="Oval 4099">
                <a:extLst>
                  <a:ext uri="{FF2B5EF4-FFF2-40B4-BE49-F238E27FC236}">
                    <a16:creationId xmlns:a16="http://schemas.microsoft.com/office/drawing/2014/main" id="{103A2660-2D24-6F0E-66C9-A5019C3BEE79}"/>
                  </a:ext>
                </a:extLst>
              </p:cNvPr>
              <p:cNvSpPr/>
              <p:nvPr/>
            </p:nvSpPr>
            <p:spPr>
              <a:xfrm>
                <a:off x="5238249" y="3261212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1" name="Oval 4100">
                <a:extLst>
                  <a:ext uri="{FF2B5EF4-FFF2-40B4-BE49-F238E27FC236}">
                    <a16:creationId xmlns:a16="http://schemas.microsoft.com/office/drawing/2014/main" id="{AC981EDA-6010-FAE5-110F-FAC0E5A43DFE}"/>
                  </a:ext>
                </a:extLst>
              </p:cNvPr>
              <p:cNvSpPr/>
              <p:nvPr/>
            </p:nvSpPr>
            <p:spPr>
              <a:xfrm>
                <a:off x="6240200" y="3194143"/>
                <a:ext cx="531650" cy="531650"/>
              </a:xfrm>
              <a:prstGeom prst="ellipse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2" name="Oval 4101">
                <a:extLst>
                  <a:ext uri="{FF2B5EF4-FFF2-40B4-BE49-F238E27FC236}">
                    <a16:creationId xmlns:a16="http://schemas.microsoft.com/office/drawing/2014/main" id="{91B90528-23A2-C47C-22E4-2D363FAF63B2}"/>
                  </a:ext>
                </a:extLst>
              </p:cNvPr>
              <p:cNvSpPr/>
              <p:nvPr/>
            </p:nvSpPr>
            <p:spPr>
              <a:xfrm>
                <a:off x="6308360" y="3261212"/>
                <a:ext cx="388512" cy="388512"/>
              </a:xfrm>
              <a:prstGeom prst="ellipse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 w="28575">
                <a:solidFill>
                  <a:srgbClr val="8EFA00"/>
                </a:solidFill>
                <a:prstDash val="soli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3" name="Rectangle 4102">
                <a:extLst>
                  <a:ext uri="{FF2B5EF4-FFF2-40B4-BE49-F238E27FC236}">
                    <a16:creationId xmlns:a16="http://schemas.microsoft.com/office/drawing/2014/main" id="{4EA2415A-7694-08CF-3839-979CA9EA15D3}"/>
                  </a:ext>
                </a:extLst>
              </p:cNvPr>
              <p:cNvSpPr/>
              <p:nvPr/>
            </p:nvSpPr>
            <p:spPr>
              <a:xfrm>
                <a:off x="3622676" y="924416"/>
                <a:ext cx="3669854" cy="280048"/>
              </a:xfrm>
              <a:prstGeom prst="rect">
                <a:avLst/>
              </a:prstGeom>
              <a:solidFill>
                <a:schemeClr val="tx2">
                  <a:lumMod val="90000"/>
                  <a:lumOff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BE2CA79-D3AC-BE8D-3B9F-719C9BC8D250}"/>
                </a:ext>
              </a:extLst>
            </p:cNvPr>
            <p:cNvGrpSpPr/>
            <p:nvPr/>
          </p:nvGrpSpPr>
          <p:grpSpPr>
            <a:xfrm>
              <a:off x="1712216" y="1872271"/>
              <a:ext cx="4852919" cy="1590090"/>
              <a:chOff x="2107083" y="1003730"/>
              <a:chExt cx="4852919" cy="1590090"/>
            </a:xfrm>
          </p:grpSpPr>
          <p:sp>
            <p:nvSpPr>
              <p:cNvPr id="9" name="Text Box 5">
                <a:extLst>
                  <a:ext uri="{FF2B5EF4-FFF2-40B4-BE49-F238E27FC236}">
                    <a16:creationId xmlns:a16="http://schemas.microsoft.com/office/drawing/2014/main" id="{6615F0A4-86B8-C9C1-705B-10A5C21EE8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4573" y="1003730"/>
                <a:ext cx="4245429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9pPr>
              </a:lstStyle>
              <a:p>
                <a:r>
                  <a:rPr lang="en-US" alt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Environmental barrier coating (EBC) (possible)</a:t>
                </a:r>
              </a:p>
            </p:txBody>
          </p:sp>
          <p:sp>
            <p:nvSpPr>
              <p:cNvPr id="10" name="Text Box 6">
                <a:extLst>
                  <a:ext uri="{FF2B5EF4-FFF2-40B4-BE49-F238E27FC236}">
                    <a16:creationId xmlns:a16="http://schemas.microsoft.com/office/drawing/2014/main" id="{4B7AF736-71B5-707D-02C9-1CD66DE7F5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4573" y="1420909"/>
                <a:ext cx="4232452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9pPr>
              </a:lstStyle>
              <a:p>
                <a:r>
                  <a:rPr lang="en-US" alt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Fiber: silicon carbide (SiC), carbon (C), oxide, etc.</a:t>
                </a:r>
              </a:p>
            </p:txBody>
          </p:sp>
          <p:sp>
            <p:nvSpPr>
              <p:cNvPr id="12" name="Line 28">
                <a:extLst>
                  <a:ext uri="{FF2B5EF4-FFF2-40B4-BE49-F238E27FC236}">
                    <a16:creationId xmlns:a16="http://schemas.microsoft.com/office/drawing/2014/main" id="{0549DD60-A52A-3082-8B8C-67BFC42B4A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159620" y="1784942"/>
                <a:ext cx="606027" cy="22512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Line 29">
                <a:extLst>
                  <a:ext uri="{FF2B5EF4-FFF2-40B4-BE49-F238E27FC236}">
                    <a16:creationId xmlns:a16="http://schemas.microsoft.com/office/drawing/2014/main" id="{ED134FA6-4FF2-D690-36AD-A065A89B90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09597" y="2264470"/>
                <a:ext cx="425041" cy="128033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Line 30">
                <a:extLst>
                  <a:ext uri="{FF2B5EF4-FFF2-40B4-BE49-F238E27FC236}">
                    <a16:creationId xmlns:a16="http://schemas.microsoft.com/office/drawing/2014/main" id="{698C99A8-F5DA-DA4C-EBD2-4EBA39ABDC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18880" y="1093012"/>
                <a:ext cx="346768" cy="64006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Line 31">
                <a:extLst>
                  <a:ext uri="{FF2B5EF4-FFF2-40B4-BE49-F238E27FC236}">
                    <a16:creationId xmlns:a16="http://schemas.microsoft.com/office/drawing/2014/main" id="{958BD84D-FDBB-6698-2C32-6494077337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107083" y="1381189"/>
                <a:ext cx="652122" cy="183342"/>
              </a:xfrm>
              <a:prstGeom prst="line">
                <a:avLst/>
              </a:prstGeom>
              <a:noFill/>
              <a:ln w="28575">
                <a:solidFill>
                  <a:srgbClr val="0000FF"/>
                </a:solidFill>
                <a:round/>
                <a:headEnd type="none" w="sm" len="sm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" name="Text Box 6">
                <a:extLst>
                  <a:ext uri="{FF2B5EF4-FFF2-40B4-BE49-F238E27FC236}">
                    <a16:creationId xmlns:a16="http://schemas.microsoft.com/office/drawing/2014/main" id="{A27FACB6-769B-9E54-89E0-70726AAE50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4573" y="1838088"/>
                <a:ext cx="4040388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9pPr>
              </a:lstStyle>
              <a:p>
                <a:r>
                  <a:rPr lang="en-US" alt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Fiber-matrix interface coating (possible)</a:t>
                </a:r>
              </a:p>
            </p:txBody>
          </p:sp>
          <p:sp>
            <p:nvSpPr>
              <p:cNvPr id="6" name="Text Box 6">
                <a:extLst>
                  <a:ext uri="{FF2B5EF4-FFF2-40B4-BE49-F238E27FC236}">
                    <a16:creationId xmlns:a16="http://schemas.microsoft.com/office/drawing/2014/main" id="{BA26CCB0-DED6-6C91-110F-C112D0DB34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14573" y="2255266"/>
                <a:ext cx="4040388" cy="3385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GE Inspira" pitchFamily="34" charset="0"/>
                    <a:cs typeface="Times New Roman" panose="02020603050405020304" pitchFamily="18" charset="0"/>
                  </a:defRPr>
                </a:lvl9pPr>
              </a:lstStyle>
              <a:p>
                <a:r>
                  <a:rPr lang="en-US" alt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Matrix: </a:t>
                </a: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SiC, C, oxide, etc.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D2FB1FC-A421-F410-7BF6-7EBF5D43D041}"/>
                </a:ext>
              </a:extLst>
            </p:cNvPr>
            <p:cNvSpPr txBox="1"/>
            <p:nvPr/>
          </p:nvSpPr>
          <p:spPr>
            <a:xfrm>
              <a:off x="332683" y="3159169"/>
              <a:ext cx="17102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Unidirectional fibers shown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841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FC90C-B394-AA56-2B64-36EA9B8D7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053" y="125668"/>
            <a:ext cx="5167947" cy="478913"/>
          </a:xfrm>
        </p:spPr>
        <p:txBody>
          <a:bodyPr/>
          <a:lstStyle/>
          <a:p>
            <a:r>
              <a:rPr lang="en-US" sz="4000" b="1" i="0" u="none" strike="noStrike" dirty="0">
                <a:effectLst/>
                <a:latin typeface="Calibri" panose="020F0502020204030204" pitchFamily="34" charset="0"/>
              </a:rPr>
              <a:t>Perception of CMCs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EAB9B-2A04-1320-BB98-CC41E3DC3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263" y="1095966"/>
            <a:ext cx="6915964" cy="539690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Analogous to that of </a:t>
            </a:r>
            <a:r>
              <a:rPr lang="en-US" b="1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PMCs </a:t>
            </a:r>
            <a:r>
              <a:rPr lang="en-US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the mid-1980s</a:t>
            </a:r>
            <a:endParaRPr lang="en-US" sz="3200" b="1" kern="0" dirty="0">
              <a:effectLst/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Commonly viewed as promising, but…</a:t>
            </a:r>
          </a:p>
          <a:p>
            <a:pPr lvl="1">
              <a:spcBef>
                <a:spcPts val="600"/>
              </a:spcBef>
            </a:pPr>
            <a:r>
              <a:rPr lang="en-US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en-US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oo many problems, unknowns, and risks</a:t>
            </a:r>
          </a:p>
          <a:p>
            <a:pPr lvl="1">
              <a:spcBef>
                <a:spcPts val="600"/>
              </a:spcBef>
            </a:pPr>
            <a:r>
              <a:rPr lang="en-US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Immature manufacturing techniques </a:t>
            </a:r>
          </a:p>
          <a:p>
            <a:pPr lvl="1">
              <a:spcBef>
                <a:spcPts val="600"/>
              </a:spcBef>
            </a:pPr>
            <a:r>
              <a:rPr lang="en-US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Immature supply chain</a:t>
            </a:r>
            <a:endParaRPr lang="en-US" kern="0" dirty="0">
              <a:effectLst/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1">
              <a:spcBef>
                <a:spcPts val="600"/>
              </a:spcBef>
            </a:pPr>
            <a:r>
              <a:rPr lang="en-US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Exotic</a:t>
            </a:r>
          </a:p>
          <a:p>
            <a:pPr lvl="1">
              <a:spcBef>
                <a:spcPts val="600"/>
              </a:spcBef>
            </a:pPr>
            <a:r>
              <a:rPr lang="en-US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Complex to analyze and implement</a:t>
            </a:r>
          </a:p>
          <a:p>
            <a:pPr lvl="1">
              <a:spcBef>
                <a:spcPts val="600"/>
              </a:spcBef>
            </a:pPr>
            <a:r>
              <a:rPr lang="en-US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Too expensive and therefore unrealistic for “real-world structures” 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Is this perception valid?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FCBB55-0404-A302-04CD-524262CC4E1A}"/>
              </a:ext>
            </a:extLst>
          </p:cNvPr>
          <p:cNvSpPr txBox="1"/>
          <p:nvPr/>
        </p:nvSpPr>
        <p:spPr>
          <a:xfrm>
            <a:off x="7881569" y="5248536"/>
            <a:ext cx="3655816" cy="646331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>
            <a:defPPr>
              <a:defRPr lang="en-US"/>
            </a:defPPr>
            <a:lvl1pPr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CMC brake discs, calipers, and pads are </a:t>
            </a:r>
            <a:r>
              <a:rPr lang="en-US" u="sng" dirty="0">
                <a:solidFill>
                  <a:srgbClr val="0000FF"/>
                </a:solidFill>
              </a:rPr>
              <a:t>NOT</a:t>
            </a:r>
            <a:r>
              <a:rPr lang="en-US" dirty="0"/>
              <a:t> complex, immature, or risky</a:t>
            </a:r>
          </a:p>
        </p:txBody>
      </p:sp>
      <p:pic>
        <p:nvPicPr>
          <p:cNvPr id="4" name="Picture 3" descr="A close up of a car tire&#10;&#10;Description automatically generated with medium confidence">
            <a:extLst>
              <a:ext uri="{FF2B5EF4-FFF2-40B4-BE49-F238E27FC236}">
                <a16:creationId xmlns:a16="http://schemas.microsoft.com/office/drawing/2014/main" id="{D1E5CE3C-F81A-9B65-84A5-2439F476C9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39796" y="1245990"/>
            <a:ext cx="2739362" cy="397915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44210B-7D6D-F4FA-37D1-5FFC0A3F504A}"/>
              </a:ext>
            </a:extLst>
          </p:cNvPr>
          <p:cNvSpPr txBox="1"/>
          <p:nvPr/>
        </p:nvSpPr>
        <p:spPr>
          <a:xfrm>
            <a:off x="8212749" y="5898636"/>
            <a:ext cx="29934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</a:rPr>
              <a:t>Credit: J. Chenenko, used with permission</a:t>
            </a:r>
            <a:endParaRPr lang="en-US" sz="1200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8EA1790-E939-A906-7FC8-F1BB39DF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733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4F0674-90C1-C3D1-1382-6067578A2473}"/>
              </a:ext>
            </a:extLst>
          </p:cNvPr>
          <p:cNvSpPr txBox="1">
            <a:spLocks/>
          </p:cNvSpPr>
          <p:nvPr/>
        </p:nvSpPr>
        <p:spPr>
          <a:xfrm>
            <a:off x="1118044" y="68603"/>
            <a:ext cx="8950037" cy="616683"/>
          </a:xfr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kern="0" dirty="0">
                <a:solidFill>
                  <a:srgbClr val="000000"/>
                </a:solidFill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Reality of 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CMCs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38477BD-1B93-B9F9-07ED-DC6E263DB10E}"/>
              </a:ext>
            </a:extLst>
          </p:cNvPr>
          <p:cNvSpPr>
            <a:spLocks noGrp="1"/>
          </p:cNvSpPr>
          <p:nvPr/>
        </p:nvSpPr>
        <p:spPr>
          <a:xfrm>
            <a:off x="344182" y="1077119"/>
            <a:ext cx="7557707" cy="8339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Offer increased efficiency and </a:t>
            </a:r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decreased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complexity for elevated-temperature applications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A150CAA-10D2-7F2A-B345-4E8445F727EC}"/>
              </a:ext>
            </a:extLst>
          </p:cNvPr>
          <p:cNvSpPr>
            <a:spLocks noGrp="1"/>
          </p:cNvSpPr>
          <p:nvPr/>
        </p:nvSpPr>
        <p:spPr>
          <a:xfrm>
            <a:off x="334051" y="2600608"/>
            <a:ext cx="6711343" cy="21194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Viable predictive and design capabilities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Proof of profitability in multiple industries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An actively developing supply chain</a:t>
            </a:r>
          </a:p>
          <a:p>
            <a:pPr lvl="1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Technological advances/improvements in manufacturing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Can be tailored to application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Decreased costs with increased quality and throughput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00C25A4-7863-DF6E-72D9-FADE0D5201C1}"/>
              </a:ext>
            </a:extLst>
          </p:cNvPr>
          <p:cNvSpPr>
            <a:spLocks noGrp="1"/>
          </p:cNvSpPr>
          <p:nvPr/>
        </p:nvSpPr>
        <p:spPr>
          <a:xfrm>
            <a:off x="344182" y="5409547"/>
            <a:ext cx="7557707" cy="10058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>
              <a:spcBef>
                <a:spcPts val="0"/>
              </a:spcBef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Analogous to PMC composites in the mid-80s </a:t>
            </a:r>
            <a:r>
              <a:rPr lang="en-US" b="1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CMCs are poised for explosive growth…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5194F0-1D07-F105-CC5A-453C5C09C61B}"/>
              </a:ext>
            </a:extLst>
          </p:cNvPr>
          <p:cNvSpPr>
            <a:spLocks noGrp="1"/>
          </p:cNvSpPr>
          <p:nvPr/>
        </p:nvSpPr>
        <p:spPr>
          <a:xfrm>
            <a:off x="344182" y="2192954"/>
            <a:ext cx="6831870" cy="8339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Have reached an inflection point in maturation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8E71BD9-DBF2-6829-9DBF-4C05BE1C2F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35542" y="1568742"/>
            <a:ext cx="4422407" cy="3349182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3F032F-5550-E535-CE4F-A375287C638B}"/>
              </a:ext>
            </a:extLst>
          </p:cNvPr>
          <p:cNvSpPr txBox="1"/>
          <p:nvPr/>
        </p:nvSpPr>
        <p:spPr>
          <a:xfrm>
            <a:off x="7379033" y="5233670"/>
            <a:ext cx="4535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</a:rPr>
              <a:t>Credit: "</a:t>
            </a:r>
            <a:r>
              <a:rPr lang="fr-FR" sz="1200" dirty="0">
                <a:solidFill>
                  <a:srgbClr val="232323"/>
                </a:solidFill>
              </a:rPr>
              <a:t>EBACE 2019, Le Grand-Saconnex (EB190671)</a:t>
            </a:r>
            <a:r>
              <a:rPr lang="en-US" sz="1200" dirty="0">
                <a:solidFill>
                  <a:srgbClr val="232323"/>
                </a:solidFill>
              </a:rPr>
              <a:t>" by Matti Blume licensed </a:t>
            </a:r>
            <a:r>
              <a:rPr lang="en-US" sz="1200" b="0" i="0" dirty="0">
                <a:solidFill>
                  <a:srgbClr val="232323"/>
                </a:solidFill>
                <a:effectLst/>
              </a:rPr>
              <a:t>under </a:t>
            </a:r>
            <a:r>
              <a:rPr lang="en-US" sz="1200" b="0" i="0" dirty="0">
                <a:solidFill>
                  <a:srgbClr val="232323"/>
                </a:solidFill>
                <a:effectLst/>
                <a:hlinkClick r:id="rId3"/>
              </a:rPr>
              <a:t>CCA 4.0</a:t>
            </a:r>
            <a:r>
              <a:rPr lang="en-US" sz="1200" b="0" i="0" dirty="0">
                <a:solidFill>
                  <a:srgbClr val="232323"/>
                </a:solidFill>
                <a:effectLst/>
              </a:rPr>
              <a:t>.</a:t>
            </a:r>
            <a:endParaRPr lang="en-US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BAFA90-933C-1FB0-4B9F-29FCAC1774DE}"/>
              </a:ext>
            </a:extLst>
          </p:cNvPr>
          <p:cNvSpPr txBox="1"/>
          <p:nvPr/>
        </p:nvSpPr>
        <p:spPr>
          <a:xfrm>
            <a:off x="7256807" y="4929773"/>
            <a:ext cx="4779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Passport engine oxide/oxide mixer and nozzle</a:t>
            </a:r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C873EBA4-D02C-F65D-1629-193B9D79E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68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08E2F-9BF5-622E-CC91-C7F12BB94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52" y="102643"/>
            <a:ext cx="10515600" cy="615704"/>
          </a:xfrm>
        </p:spPr>
        <p:txBody>
          <a:bodyPr/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Cost Perceptions and Cost Realities of CMCs</a:t>
            </a:r>
          </a:p>
        </p:txBody>
      </p:sp>
      <p:pic>
        <p:nvPicPr>
          <p:cNvPr id="10" name="Picture 9" descr="A graph showing a graph of data&#10;&#10;Description automatically generated with medium confidence">
            <a:extLst>
              <a:ext uri="{FF2B5EF4-FFF2-40B4-BE49-F238E27FC236}">
                <a16:creationId xmlns:a16="http://schemas.microsoft.com/office/drawing/2014/main" id="{6ED0F36B-C14C-C711-8923-1CDCA03213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4738" y="4063095"/>
            <a:ext cx="4820415" cy="246225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B3E81D-5863-A600-94CF-769499DEA20F}"/>
              </a:ext>
            </a:extLst>
          </p:cNvPr>
          <p:cNvSpPr txBox="1"/>
          <p:nvPr/>
        </p:nvSpPr>
        <p:spPr>
          <a:xfrm>
            <a:off x="133080" y="1022133"/>
            <a:ext cx="57403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sz="2400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CMCs have a reputation as too expensive</a:t>
            </a:r>
            <a:endParaRPr lang="en-US" sz="2400" b="1" kern="0" dirty="0">
              <a:highlight>
                <a:srgbClr val="FFFFFF"/>
              </a:highlight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690563" lvl="1" indent="-225425">
              <a:buFont typeface="Arial" panose="020B0604020202020204" pitchFamily="34" charset="0"/>
              <a:buChar char="•"/>
            </a:pPr>
            <a:r>
              <a:rPr lang="en-US" sz="2000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Acquisition </a:t>
            </a:r>
            <a:r>
              <a:rPr lang="en-US" sz="2000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costs can cause hesitation in adoption of CMCs, even if life-cycle costs are reasonable</a:t>
            </a:r>
          </a:p>
          <a:p>
            <a:pPr marL="690563" lvl="1" indent="-225425">
              <a:buFont typeface="Arial" panose="020B0604020202020204" pitchFamily="34" charset="0"/>
              <a:buChar char="•"/>
            </a:pPr>
            <a:r>
              <a:rPr lang="en-US" sz="2000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Costs must be balanced against the drivers for CMCs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56775-2590-6C97-4FEF-7722B58DBF8E}"/>
              </a:ext>
            </a:extLst>
          </p:cNvPr>
          <p:cNvSpPr txBox="1"/>
          <p:nvPr/>
        </p:nvSpPr>
        <p:spPr>
          <a:xfrm>
            <a:off x="6382673" y="3783677"/>
            <a:ext cx="56245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i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Business case for CMCs in aviation drove GE investment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5C0946-F50E-197F-7E01-7FE79F5F266D}"/>
              </a:ext>
            </a:extLst>
          </p:cNvPr>
          <p:cNvSpPr txBox="1"/>
          <p:nvPr/>
        </p:nvSpPr>
        <p:spPr>
          <a:xfrm>
            <a:off x="5826779" y="6550223"/>
            <a:ext cx="243509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000" dirty="0"/>
              <a:t>Used by permission of GE Aerospace: Approved for external publication (July 2024)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BD84F1B-6CC8-633B-8852-8606706C0CE2}"/>
              </a:ext>
            </a:extLst>
          </p:cNvPr>
          <p:cNvSpPr txBox="1"/>
          <p:nvPr/>
        </p:nvSpPr>
        <p:spPr>
          <a:xfrm>
            <a:off x="5910857" y="978100"/>
            <a:ext cx="6316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indent="-233363">
              <a:buFont typeface="Arial" panose="020B0604020202020204" pitchFamily="34" charset="0"/>
              <a:buChar char="•"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Investment in industrialization for high-pull business cases improves future business cases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ED31488-A848-9138-8FEA-F409A4857F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6642" y="1868048"/>
            <a:ext cx="2293098" cy="128016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3F54B60-D3C4-1FB3-DBFB-F738F40C8D50}"/>
              </a:ext>
            </a:extLst>
          </p:cNvPr>
          <p:cNvSpPr txBox="1"/>
          <p:nvPr/>
        </p:nvSpPr>
        <p:spPr>
          <a:xfrm>
            <a:off x="983046" y="6334780"/>
            <a:ext cx="4514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4763"/>
            <a:r>
              <a:rPr lang="en-US" sz="1400" dirty="0">
                <a:latin typeface="Arial Narrow"/>
                <a:cs typeface="Arial Narrow"/>
              </a:rPr>
              <a:t>S.J. Lewis, “The use of carbon </a:t>
            </a:r>
            <a:r>
              <a:rPr lang="en-US" sz="1400" dirty="0" err="1">
                <a:latin typeface="Arial Narrow"/>
                <a:cs typeface="Arial Narrow"/>
              </a:rPr>
              <a:t>fibre</a:t>
            </a:r>
            <a:r>
              <a:rPr lang="en-US" sz="1400" dirty="0">
                <a:latin typeface="Arial Narrow"/>
                <a:cs typeface="Arial Narrow"/>
              </a:rPr>
              <a:t> composites on military aircraft,” Composites Manufacturing, Vol. 5 No. 2, 1994.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1D660B5-B59E-1073-5948-099F2B710692}"/>
              </a:ext>
            </a:extLst>
          </p:cNvPr>
          <p:cNvSpPr txBox="1"/>
          <p:nvPr/>
        </p:nvSpPr>
        <p:spPr>
          <a:xfrm>
            <a:off x="6022620" y="3159010"/>
            <a:ext cx="2721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“British Aerospace EAP at the Farnborough Air Show, 1986" by Mean as custard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4"/>
              </a:rPr>
              <a:t>CCA 3.0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82F0B2D-EBE3-F728-5CB5-A55E6640D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7728" y="1868048"/>
            <a:ext cx="1706880" cy="128016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539DB8E9-B2F4-A198-7BBA-5409B8EBB83E}"/>
              </a:ext>
            </a:extLst>
          </p:cNvPr>
          <p:cNvSpPr txBox="1"/>
          <p:nvPr/>
        </p:nvSpPr>
        <p:spPr>
          <a:xfrm>
            <a:off x="9670597" y="3168089"/>
            <a:ext cx="27211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“Tennis Racket and Balls" by </a:t>
            </a:r>
            <a:r>
              <a:rPr lang="en-US" sz="1200" dirty="0" err="1">
                <a:solidFill>
                  <a:srgbClr val="232323"/>
                </a:solidFill>
                <a:latin typeface="+mj-lt"/>
              </a:rPr>
              <a:t>Vladsinger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4"/>
              </a:rPr>
              <a:t>CCA 3.0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BA407F43-96EA-297E-4867-2E5920F34B32}"/>
              </a:ext>
            </a:extLst>
          </p:cNvPr>
          <p:cNvSpPr/>
          <p:nvPr/>
        </p:nvSpPr>
        <p:spPr>
          <a:xfrm>
            <a:off x="8581837" y="1854246"/>
            <a:ext cx="1558474" cy="13077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dirty="0"/>
              <a:t>PMC Business Case Evolution</a:t>
            </a:r>
          </a:p>
          <a:p>
            <a:pPr algn="ctr"/>
            <a:r>
              <a:rPr lang="en-US" sz="1200" dirty="0"/>
              <a:t>1980’s to present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93895E8-C674-74E1-1172-B5371F32D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3B22B33-1BC7-62CC-AC62-329BA7746549}"/>
              </a:ext>
            </a:extLst>
          </p:cNvPr>
          <p:cNvGrpSpPr/>
          <p:nvPr/>
        </p:nvGrpSpPr>
        <p:grpSpPr>
          <a:xfrm>
            <a:off x="271437" y="2930438"/>
            <a:ext cx="5570715" cy="3236154"/>
            <a:chOff x="971685" y="1064377"/>
            <a:chExt cx="5570715" cy="323615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CA3C869-1632-D9F3-BCDF-2A4A69A587FC}"/>
                </a:ext>
              </a:extLst>
            </p:cNvPr>
            <p:cNvSpPr txBox="1"/>
            <p:nvPr/>
          </p:nvSpPr>
          <p:spPr>
            <a:xfrm>
              <a:off x="2573882" y="2433341"/>
              <a:ext cx="1042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High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AA63DFC-8335-BB87-7C99-532FD9872E06}"/>
                </a:ext>
              </a:extLst>
            </p:cNvPr>
            <p:cNvSpPr txBox="1"/>
            <p:nvPr/>
          </p:nvSpPr>
          <p:spPr>
            <a:xfrm>
              <a:off x="3261820" y="1064377"/>
              <a:ext cx="32805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Sector Level of</a:t>
              </a:r>
            </a:p>
            <a:p>
              <a:pPr algn="ctr"/>
              <a:r>
                <a:rPr lang="en-US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Industrialization / Capitalization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BF04FB6-D628-F067-EACB-4BF0F7C548F4}"/>
                </a:ext>
              </a:extLst>
            </p:cNvPr>
            <p:cNvCxnSpPr>
              <a:cxnSpLocks/>
            </p:cNvCxnSpPr>
            <p:nvPr/>
          </p:nvCxnSpPr>
          <p:spPr>
            <a:xfrm>
              <a:off x="3486150" y="1802637"/>
              <a:ext cx="0" cy="249789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8FE168B-4211-43A5-EE95-BA9FECD52562}"/>
                </a:ext>
              </a:extLst>
            </p:cNvPr>
            <p:cNvCxnSpPr>
              <a:cxnSpLocks/>
            </p:cNvCxnSpPr>
            <p:nvPr/>
          </p:nvCxnSpPr>
          <p:spPr>
            <a:xfrm>
              <a:off x="5048250" y="1802637"/>
              <a:ext cx="0" cy="2497894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46AFDCF-B2E4-6691-4197-76EA22CB23B5}"/>
                </a:ext>
              </a:extLst>
            </p:cNvPr>
            <p:cNvCxnSpPr>
              <a:cxnSpLocks/>
            </p:cNvCxnSpPr>
            <p:nvPr/>
          </p:nvCxnSpPr>
          <p:spPr>
            <a:xfrm>
              <a:off x="6304346" y="1886350"/>
              <a:ext cx="0" cy="2414181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E81E260-0ADC-35B3-DDF6-E2DC3FD56CD8}"/>
                </a:ext>
              </a:extLst>
            </p:cNvPr>
            <p:cNvSpPr txBox="1"/>
            <p:nvPr/>
          </p:nvSpPr>
          <p:spPr>
            <a:xfrm>
              <a:off x="2537770" y="3491814"/>
              <a:ext cx="1042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Low</a:t>
              </a:r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BC174174-2987-8763-A011-CA18ADEBE2A5}"/>
                </a:ext>
              </a:extLst>
            </p:cNvPr>
            <p:cNvCxnSpPr>
              <a:cxnSpLocks/>
            </p:cNvCxnSpPr>
            <p:nvPr/>
          </p:nvCxnSpPr>
          <p:spPr>
            <a:xfrm>
              <a:off x="3307563" y="1987303"/>
              <a:ext cx="3006308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6F192D92-F98A-A7E5-6469-41B723089A34}"/>
                </a:ext>
              </a:extLst>
            </p:cNvPr>
            <p:cNvCxnSpPr>
              <a:cxnSpLocks/>
            </p:cNvCxnSpPr>
            <p:nvPr/>
          </p:nvCxnSpPr>
          <p:spPr>
            <a:xfrm>
              <a:off x="3307563" y="3128956"/>
              <a:ext cx="3006308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911CDE9B-FC27-7255-F7AE-4D0BCD730615}"/>
                </a:ext>
              </a:extLst>
            </p:cNvPr>
            <p:cNvCxnSpPr>
              <a:cxnSpLocks/>
            </p:cNvCxnSpPr>
            <p:nvPr/>
          </p:nvCxnSpPr>
          <p:spPr>
            <a:xfrm>
              <a:off x="3307563" y="4300531"/>
              <a:ext cx="3006308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917416E-6E75-3DA6-6926-16C454AC70CE}"/>
                </a:ext>
              </a:extLst>
            </p:cNvPr>
            <p:cNvSpPr txBox="1"/>
            <p:nvPr/>
          </p:nvSpPr>
          <p:spPr>
            <a:xfrm>
              <a:off x="3447446" y="3331583"/>
              <a:ext cx="16216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Cost may not be competitive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EEEE582-ACEE-E990-CF0C-AE399ECD9315}"/>
                </a:ext>
              </a:extLst>
            </p:cNvPr>
            <p:cNvSpPr txBox="1"/>
            <p:nvPr/>
          </p:nvSpPr>
          <p:spPr>
            <a:xfrm>
              <a:off x="3425731" y="2081970"/>
              <a:ext cx="169073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C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Business case for industrialization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9D87476-F712-93DC-5904-952E8586078E}"/>
                </a:ext>
              </a:extLst>
            </p:cNvPr>
            <p:cNvSpPr txBox="1"/>
            <p:nvPr/>
          </p:nvSpPr>
          <p:spPr>
            <a:xfrm>
              <a:off x="4864651" y="2209584"/>
              <a:ext cx="1621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Cost </a:t>
              </a:r>
              <a:r>
                <a:rPr lang="en-US" b="1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often</a:t>
              </a:r>
              <a:r>
                <a:rPr lang="en-US" dirty="0">
                  <a:solidFill>
                    <a:srgbClr val="00B05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competitive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16A0A23-F6D3-3D51-98D4-72FB98797A31}"/>
                </a:ext>
              </a:extLst>
            </p:cNvPr>
            <p:cNvSpPr txBox="1"/>
            <p:nvPr/>
          </p:nvSpPr>
          <p:spPr>
            <a:xfrm>
              <a:off x="4853470" y="3327917"/>
              <a:ext cx="1621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C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Cost </a:t>
              </a:r>
              <a:r>
                <a:rPr lang="en-US" b="1" dirty="0">
                  <a:solidFill>
                    <a:srgbClr val="FFC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can be </a:t>
              </a:r>
              <a:r>
                <a:rPr lang="en-US" dirty="0">
                  <a:solidFill>
                    <a:srgbClr val="FFC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competitive </a:t>
              </a:r>
            </a:p>
          </p:txBody>
        </p:sp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387C0AF5-F26D-D520-13F3-85348773443C}"/>
                </a:ext>
              </a:extLst>
            </p:cNvPr>
            <p:cNvSpPr txBox="1"/>
            <p:nvPr/>
          </p:nvSpPr>
          <p:spPr>
            <a:xfrm>
              <a:off x="971685" y="2055392"/>
              <a:ext cx="1904731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Demand / Pull for CMC Technology</a:t>
              </a:r>
            </a:p>
            <a:p>
              <a:pPr marL="285750" indent="-173038">
                <a:buFont typeface="Arial" panose="020B0604020202020204" pitchFamily="34" charset="0"/>
                <a:buChar char="•"/>
              </a:pP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Performance</a:t>
              </a:r>
            </a:p>
            <a:p>
              <a:pPr marL="285750" indent="-173038">
                <a:buFont typeface="Arial" panose="020B0604020202020204" pitchFamily="34" charset="0"/>
                <a:buChar char="•"/>
              </a:pP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Efficiency</a:t>
              </a:r>
            </a:p>
            <a:p>
              <a:pPr marL="285750" indent="-173038">
                <a:buFont typeface="Arial" panose="020B0604020202020204" pitchFamily="34" charset="0"/>
                <a:buChar char="•"/>
              </a:pP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Emissions</a:t>
              </a:r>
            </a:p>
            <a:p>
              <a:pPr marL="285750" indent="-173038">
                <a:buFont typeface="Arial" panose="020B0604020202020204" pitchFamily="34" charset="0"/>
                <a:buChar char="•"/>
              </a:pP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Environmental</a:t>
              </a:r>
            </a:p>
            <a:p>
              <a:pPr marL="285750" indent="-173038">
                <a:buFont typeface="Arial" panose="020B0604020202020204" pitchFamily="34" charset="0"/>
                <a:buChar char="•"/>
              </a:pPr>
              <a:r>
                <a:rPr lang="en-US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Safety</a:t>
              </a:r>
            </a:p>
          </p:txBody>
        </p:sp>
        <p:sp>
          <p:nvSpPr>
            <p:cNvPr id="1025" name="TextBox 1024">
              <a:extLst>
                <a:ext uri="{FF2B5EF4-FFF2-40B4-BE49-F238E27FC236}">
                  <a16:creationId xmlns:a16="http://schemas.microsoft.com/office/drawing/2014/main" id="{29D9D899-F743-C034-8C35-A47FD2974B89}"/>
                </a:ext>
              </a:extLst>
            </p:cNvPr>
            <p:cNvSpPr txBox="1"/>
            <p:nvPr/>
          </p:nvSpPr>
          <p:spPr>
            <a:xfrm>
              <a:off x="3754955" y="1632302"/>
              <a:ext cx="1042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Low</a:t>
              </a:r>
            </a:p>
          </p:txBody>
        </p:sp>
        <p:sp>
          <p:nvSpPr>
            <p:cNvPr id="1026" name="TextBox 1025">
              <a:extLst>
                <a:ext uri="{FF2B5EF4-FFF2-40B4-BE49-F238E27FC236}">
                  <a16:creationId xmlns:a16="http://schemas.microsoft.com/office/drawing/2014/main" id="{F420801F-7875-3230-292D-275BBCE545E0}"/>
                </a:ext>
              </a:extLst>
            </p:cNvPr>
            <p:cNvSpPr txBox="1"/>
            <p:nvPr/>
          </p:nvSpPr>
          <p:spPr>
            <a:xfrm>
              <a:off x="5137545" y="1649580"/>
              <a:ext cx="10429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High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873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358BB-CDD3-3A3C-EDDA-939CC74C8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634" y="66746"/>
            <a:ext cx="10971810" cy="595900"/>
          </a:xfrm>
        </p:spPr>
        <p:txBody>
          <a:bodyPr/>
          <a:lstStyle/>
          <a:p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CMCs are Both Enablers and Benefit-Multipliers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423D5-A254-B3A7-B6BA-3B58B3BE9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14" y="1444494"/>
            <a:ext cx="4810431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CMCs enable new technologies and products</a:t>
            </a:r>
          </a:p>
          <a:p>
            <a:pPr marL="522288" lvl="1" indent="-317500"/>
            <a:r>
              <a:rPr lang="en-US" altLang="en-US" sz="2000" dirty="0">
                <a:latin typeface="Calibri" panose="020F0502020204030204" pitchFamily="34" charset="0"/>
              </a:rPr>
              <a:t>Spacecraft, aircraft, defense, nuclear, and other power generation components are some currently identified examples</a:t>
            </a:r>
          </a:p>
          <a:p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CMC implementation results in system benefits  </a:t>
            </a:r>
          </a:p>
          <a:p>
            <a:pPr marL="460375" lvl="1" indent="-225425"/>
            <a:r>
              <a:rPr lang="en-US" sz="2000" dirty="0">
                <a:latin typeface="Calibri" panose="020F0502020204030204" pitchFamily="34" charset="0"/>
              </a:rPr>
              <a:t>CMC components enable a system with lower weight, higher performance, higher efficiency and improved safety while decreasing overall complexity – a benefit-multiplier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A677D2-864A-B470-306D-E5F294F85B7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149" y="1444494"/>
            <a:ext cx="6896926" cy="40470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E28733-779E-5134-2111-8382063B4422}"/>
              </a:ext>
            </a:extLst>
          </p:cNvPr>
          <p:cNvSpPr txBox="1"/>
          <p:nvPr/>
        </p:nvSpPr>
        <p:spPr>
          <a:xfrm>
            <a:off x="8954386" y="4295886"/>
            <a:ext cx="3237614" cy="1229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Aerospace: new materials enable new vehicles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311166-5B07-08EF-FDF8-C71E4875EE96}"/>
              </a:ext>
            </a:extLst>
          </p:cNvPr>
          <p:cNvSpPr txBox="1"/>
          <p:nvPr/>
        </p:nvSpPr>
        <p:spPr>
          <a:xfrm>
            <a:off x="11063472" y="5136507"/>
            <a:ext cx="11285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NASA</a:t>
            </a:r>
            <a:endParaRPr lang="en-US" sz="12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6F980-0DA3-AD16-DB51-20247B09BD6B}"/>
              </a:ext>
            </a:extLst>
          </p:cNvPr>
          <p:cNvSpPr txBox="1"/>
          <p:nvPr/>
        </p:nvSpPr>
        <p:spPr>
          <a:xfrm>
            <a:off x="11063472" y="5532560"/>
            <a:ext cx="1063435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b="0" i="0" dirty="0">
                <a:effectLst/>
                <a:cs typeface="Calibri" panose="020F0502020204030204" pitchFamily="34" charset="0"/>
              </a:rPr>
              <a:t>Credit: NASA</a:t>
            </a:r>
            <a:endParaRPr lang="en-US" sz="1050" dirty="0">
              <a:cs typeface="Calibri" panose="020F0502020204030204" pitchFamily="34" charset="0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DD63293-BEB7-8993-83F5-DC5A2EE20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582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D8A05-D498-70AA-B90B-6A98CD11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022" y="57360"/>
            <a:ext cx="8950037" cy="616683"/>
          </a:xfrm>
        </p:spPr>
        <p:txBody>
          <a:bodyPr/>
          <a:lstStyle/>
          <a:p>
            <a:r>
              <a:rPr lang="en-US" sz="40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CMC Sectors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09008-1FDA-372B-2E28-1C4C5BB00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856" y="1396484"/>
            <a:ext cx="10594644" cy="568643"/>
          </a:xfrm>
        </p:spPr>
        <p:txBody>
          <a:bodyPr/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CMCs </a:t>
            </a:r>
            <a:r>
              <a:rPr lang="en-US" b="1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are currently making in-roads</a:t>
            </a:r>
            <a:r>
              <a:rPr lang="en-US" b="1" kern="0" dirty="0">
                <a:effectLst/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in multiple key industrial sectors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D211D6-5859-C72D-C1EA-564F4352A7E9}"/>
              </a:ext>
            </a:extLst>
          </p:cNvPr>
          <p:cNvSpPr txBox="1"/>
          <p:nvPr/>
        </p:nvSpPr>
        <p:spPr>
          <a:xfrm>
            <a:off x="7451842" y="5173475"/>
            <a:ext cx="19090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"</a:t>
            </a:r>
            <a:r>
              <a:rPr lang="en-US" sz="1200" b="0" i="0" dirty="0">
                <a:effectLst/>
                <a:latin typeface="+mj-lt"/>
              </a:rPr>
              <a:t>IRIS-T air-to-air-missile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" by </a:t>
            </a:r>
            <a:r>
              <a:rPr lang="en-US" sz="1200" dirty="0" err="1">
                <a:solidFill>
                  <a:srgbClr val="232323"/>
                </a:solidFill>
                <a:latin typeface="+mj-lt"/>
              </a:rPr>
              <a:t>Owly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 K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2"/>
              </a:rPr>
              <a:t>CCA 3.0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DD0F401-84D0-6E49-7355-942273D83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86" y="3295262"/>
            <a:ext cx="1705950" cy="127946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B288CE-12FF-4AE7-81DB-88ECABA2910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6492" y="2852122"/>
            <a:ext cx="1230535" cy="216574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267D39C-26A2-0532-B04D-0B9CB113A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95502" y="3295262"/>
            <a:ext cx="1919195" cy="1279463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C39696-43C9-D088-79AC-91B119DB8B40}"/>
              </a:ext>
            </a:extLst>
          </p:cNvPr>
          <p:cNvSpPr txBox="1"/>
          <p:nvPr/>
        </p:nvSpPr>
        <p:spPr>
          <a:xfrm>
            <a:off x="9541322" y="5169488"/>
            <a:ext cx="2427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“ORNL History (44684257470)" by ORNL History licensed under </a:t>
            </a:r>
            <a:r>
              <a:rPr lang="en-US" sz="1200" dirty="0">
                <a:solidFill>
                  <a:srgbClr val="232323"/>
                </a:solidFill>
                <a:latin typeface="+mj-lt"/>
                <a:hlinkClick r:id="rId6"/>
              </a:rPr>
              <a:t>CCA 2.0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.</a:t>
            </a:r>
            <a:endParaRPr lang="en-US" sz="12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01D2D6-B413-C82B-32A7-C3BFFB7F78FB}"/>
              </a:ext>
            </a:extLst>
          </p:cNvPr>
          <p:cNvSpPr txBox="1"/>
          <p:nvPr/>
        </p:nvSpPr>
        <p:spPr>
          <a:xfrm>
            <a:off x="440194" y="5084472"/>
            <a:ext cx="2502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Credit: “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Space Rider mission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” by 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ESA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©ESA, </a:t>
            </a:r>
            <a:r>
              <a:rPr lang="en-US" sz="1200" b="0" i="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hlinkClick r:id="rId7" tooltip="Original URL:&#10;https://www.esa.int/ESA_Multimedia/Terms_and_conditions_of_use_of_images_and_videos_available_on_the_esa_website&#10;&#10;Click to follow link."/>
              </a:rPr>
              <a:t>ESA Standard License</a:t>
            </a:r>
            <a:r>
              <a:rPr lang="en-US" sz="1200" b="0" i="0" u="sng" dirty="0">
                <a:solidFill>
                  <a:srgbClr val="467886"/>
                </a:solidFill>
                <a:effectLst/>
                <a:latin typeface="Aptos" panose="020B0004020202020204" pitchFamily="34" charset="0"/>
              </a:rPr>
              <a:t>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BB1D74-2827-4081-6F90-36D9F064F9F9}"/>
              </a:ext>
            </a:extLst>
          </p:cNvPr>
          <p:cNvSpPr txBox="1"/>
          <p:nvPr/>
        </p:nvSpPr>
        <p:spPr>
          <a:xfrm>
            <a:off x="5377240" y="4987600"/>
            <a:ext cx="1829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Nuclear fuel rods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9F6E60-7C90-7A72-4EF3-1A7A0BB88D03}"/>
              </a:ext>
            </a:extLst>
          </p:cNvPr>
          <p:cNvSpPr txBox="1"/>
          <p:nvPr/>
        </p:nvSpPr>
        <p:spPr>
          <a:xfrm>
            <a:off x="7387023" y="4584255"/>
            <a:ext cx="203867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90000"/>
              </a:lnSpc>
            </a:pPr>
            <a:r>
              <a:rPr lang="en-US" dirty="0"/>
              <a:t>Rocket control vanes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EC6BA01-051E-B694-EB85-720C918E5BC7}"/>
              </a:ext>
            </a:extLst>
          </p:cNvPr>
          <p:cNvSpPr txBox="1">
            <a:spLocks/>
          </p:cNvSpPr>
          <p:nvPr/>
        </p:nvSpPr>
        <p:spPr>
          <a:xfrm>
            <a:off x="3344040" y="2450228"/>
            <a:ext cx="2111311" cy="4996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Automotive</a:t>
            </a:r>
            <a:endParaRPr lang="en-US" sz="2400" b="1" kern="100" dirty="0"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70F57C20-3BF3-6106-7F11-2B3DDBA1920A}"/>
              </a:ext>
            </a:extLst>
          </p:cNvPr>
          <p:cNvSpPr txBox="1">
            <a:spLocks/>
          </p:cNvSpPr>
          <p:nvPr/>
        </p:nvSpPr>
        <p:spPr>
          <a:xfrm>
            <a:off x="5276104" y="2450228"/>
            <a:ext cx="2111311" cy="4996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</a:t>
            </a:r>
            <a:endParaRPr lang="en-US" sz="2400" b="1" kern="100" dirty="0"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93F1C4F2-67D9-2AED-DC71-3C5BEBD3720B}"/>
              </a:ext>
            </a:extLst>
          </p:cNvPr>
          <p:cNvSpPr txBox="1">
            <a:spLocks/>
          </p:cNvSpPr>
          <p:nvPr/>
        </p:nvSpPr>
        <p:spPr>
          <a:xfrm>
            <a:off x="7350706" y="2450228"/>
            <a:ext cx="2111311" cy="4996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Defense</a:t>
            </a:r>
            <a:endParaRPr lang="en-US" sz="2400" b="1" kern="100" dirty="0"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F47CE418-EBE1-196C-FD61-0A7D7B567143}"/>
              </a:ext>
            </a:extLst>
          </p:cNvPr>
          <p:cNvSpPr txBox="1">
            <a:spLocks/>
          </p:cNvSpPr>
          <p:nvPr/>
        </p:nvSpPr>
        <p:spPr>
          <a:xfrm>
            <a:off x="9699444" y="2450228"/>
            <a:ext cx="2111311" cy="4996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Aviation</a:t>
            </a:r>
            <a:endParaRPr lang="en-US" sz="2400" b="1" kern="100" dirty="0"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25C42AC-59CA-40B7-ADE1-51EBCDD6B520}"/>
              </a:ext>
            </a:extLst>
          </p:cNvPr>
          <p:cNvSpPr txBox="1">
            <a:spLocks/>
          </p:cNvSpPr>
          <p:nvPr/>
        </p:nvSpPr>
        <p:spPr>
          <a:xfrm>
            <a:off x="70393" y="2434497"/>
            <a:ext cx="3236194" cy="50292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b="1" kern="0" dirty="0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Space and </a:t>
            </a:r>
            <a:r>
              <a:rPr lang="en-US" sz="2400" b="1" kern="0" dirty="0" err="1">
                <a:highlight>
                  <a:srgbClr val="FF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Hypersonics</a:t>
            </a:r>
            <a:endParaRPr lang="en-US" sz="2400" b="1" kern="100" dirty="0">
              <a:highlight>
                <a:srgbClr val="FFFFFF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AB6DA0-924F-A00E-FC24-72C383BB0BD6}"/>
              </a:ext>
            </a:extLst>
          </p:cNvPr>
          <p:cNvSpPr txBox="1"/>
          <p:nvPr/>
        </p:nvSpPr>
        <p:spPr>
          <a:xfrm>
            <a:off x="9735761" y="4586487"/>
            <a:ext cx="2038677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Aircraft engine shrouds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6CAC04-874C-DDA1-5EEB-E8888C21CF35}"/>
              </a:ext>
            </a:extLst>
          </p:cNvPr>
          <p:cNvSpPr txBox="1"/>
          <p:nvPr/>
        </p:nvSpPr>
        <p:spPr>
          <a:xfrm>
            <a:off x="3486338" y="4804503"/>
            <a:ext cx="18267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</a:rPr>
              <a:t>Credit: "PCCB Brake Carrera GT" by </a:t>
            </a:r>
            <a:r>
              <a:rPr lang="en-US" sz="1200" dirty="0" err="1">
                <a:solidFill>
                  <a:srgbClr val="232323"/>
                </a:solidFill>
              </a:rPr>
              <a:t>Nrbelex</a:t>
            </a:r>
            <a:r>
              <a:rPr lang="en-US" sz="1200" dirty="0">
                <a:solidFill>
                  <a:srgbClr val="232323"/>
                </a:solidFill>
              </a:rPr>
              <a:t> licensed under </a:t>
            </a:r>
            <a:r>
              <a:rPr lang="en-US" sz="1200" dirty="0">
                <a:solidFill>
                  <a:srgbClr val="232323"/>
                </a:solidFill>
                <a:hlinkClick r:id="rId2"/>
              </a:rPr>
              <a:t>CCA 3.0</a:t>
            </a:r>
            <a:r>
              <a:rPr lang="en-US" sz="1200" dirty="0">
                <a:solidFill>
                  <a:srgbClr val="232323"/>
                </a:solidFill>
              </a:rPr>
              <a:t>.</a:t>
            </a:r>
            <a:endParaRPr lang="en-US" sz="12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5A87BDA-49DB-EAC6-9E4A-82DC8ACAF23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6549" y="3355134"/>
            <a:ext cx="1546291" cy="115971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AC00BCF-0973-0C83-10C8-A021B1E0B352}"/>
              </a:ext>
            </a:extLst>
          </p:cNvPr>
          <p:cNvSpPr txBox="1"/>
          <p:nvPr/>
        </p:nvSpPr>
        <p:spPr>
          <a:xfrm>
            <a:off x="3626549" y="4523542"/>
            <a:ext cx="1546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Brakes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CB1A43-FD2F-A434-10FC-0C621F99689C}"/>
              </a:ext>
            </a:extLst>
          </p:cNvPr>
          <p:cNvSpPr txBox="1"/>
          <p:nvPr/>
        </p:nvSpPr>
        <p:spPr>
          <a:xfrm>
            <a:off x="5185197" y="5280012"/>
            <a:ext cx="22141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rgbClr val="232323"/>
                </a:solidFill>
                <a:latin typeface="+mj-lt"/>
              </a:rPr>
              <a:t>Credit: 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General Atomics Electromagnetic Systems (GA-EMS)</a:t>
            </a:r>
            <a:r>
              <a:rPr lang="en-US" sz="1200" dirty="0">
                <a:solidFill>
                  <a:srgbClr val="232323"/>
                </a:solidFill>
                <a:latin typeface="+mj-lt"/>
              </a:rPr>
              <a:t>, used with permission</a:t>
            </a:r>
            <a:endParaRPr lang="en-US" sz="1200" dirty="0">
              <a:latin typeface="+mj-lt"/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9CE297F1-B93A-A9C9-702D-ABAC80536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76992" y="6492875"/>
            <a:ext cx="536028" cy="365125"/>
          </a:xfrm>
        </p:spPr>
        <p:txBody>
          <a:bodyPr/>
          <a:lstStyle/>
          <a:p>
            <a:fld id="{FCCE6093-D5C6-A842-A89A-15A51E22ABA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D0A322-105B-5887-69BE-33DB4ABEDEC7}"/>
              </a:ext>
            </a:extLst>
          </p:cNvPr>
          <p:cNvSpPr txBox="1"/>
          <p:nvPr/>
        </p:nvSpPr>
        <p:spPr>
          <a:xfrm>
            <a:off x="760156" y="4820083"/>
            <a:ext cx="1799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ESA Space Rider</a:t>
            </a:r>
          </a:p>
        </p:txBody>
      </p:sp>
      <p:pic>
        <p:nvPicPr>
          <p:cNvPr id="18" name="Picture 17" descr="A close-up of a jet&#10;&#10;Description automatically generated">
            <a:extLst>
              <a:ext uri="{FF2B5EF4-FFF2-40B4-BE49-F238E27FC236}">
                <a16:creationId xmlns:a16="http://schemas.microsoft.com/office/drawing/2014/main" id="{1E42C1A2-70AA-790D-FF81-79CE311B5EF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955" y="3126533"/>
            <a:ext cx="2523946" cy="166546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89611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4449</TotalTime>
  <Words>2353</Words>
  <Application>Microsoft Macintosh PowerPoint</Application>
  <PresentationFormat>Widescreen</PresentationFormat>
  <Paragraphs>398</Paragraphs>
  <Slides>21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ＭＳ Ｐゴシック</vt:lpstr>
      <vt:lpstr>Aptos</vt:lpstr>
      <vt:lpstr>Arial</vt:lpstr>
      <vt:lpstr>Arial Narrow</vt:lpstr>
      <vt:lpstr>Calibri</vt:lpstr>
      <vt:lpstr>GE Inspira Sans</vt:lpstr>
      <vt:lpstr>Times</vt:lpstr>
      <vt:lpstr>Times New Roman</vt:lpstr>
      <vt:lpstr>Office Theme</vt:lpstr>
      <vt:lpstr>Ceramic Matrix Composite (CMC) Hot Structures for Reusable Hypersonic Vehicles</vt:lpstr>
      <vt:lpstr>Outline</vt:lpstr>
      <vt:lpstr>What are Composites?</vt:lpstr>
      <vt:lpstr>Ceramic Matrix Composites (CMCs)</vt:lpstr>
      <vt:lpstr>Perception of CMCs</vt:lpstr>
      <vt:lpstr>PowerPoint Presentation</vt:lpstr>
      <vt:lpstr>Cost Perceptions and Cost Realities of CMCs</vt:lpstr>
      <vt:lpstr>CMCs are Both Enablers and Benefit-Multipliers</vt:lpstr>
      <vt:lpstr>CMC Sectors</vt:lpstr>
      <vt:lpstr>Why CMC Hot Structures?</vt:lpstr>
      <vt:lpstr>PowerPoint Presentation</vt:lpstr>
      <vt:lpstr>Need for a Damage-Tolerance Approach (DTA)</vt:lpstr>
      <vt:lpstr>PowerPoint Presentation</vt:lpstr>
      <vt:lpstr>Key Technical Challenge: Hot-Structure Manufacturing</vt:lpstr>
      <vt:lpstr>AMSH Gates for Transitioning CMCs</vt:lpstr>
      <vt:lpstr>PowerPoint Presentation</vt:lpstr>
      <vt:lpstr>Successfully Transitioning Hot Structures to Flight Vehicles</vt:lpstr>
      <vt:lpstr>Manufacturing is the Biggest Challenge, Not Performance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Waltz, Susanne (LARC-D309)[eMITS]</dc:creator>
  <cp:lastModifiedBy>Glass, David E. (LARC-D312)</cp:lastModifiedBy>
  <cp:revision>140</cp:revision>
  <dcterms:created xsi:type="dcterms:W3CDTF">2024-04-22T17:04:27Z</dcterms:created>
  <dcterms:modified xsi:type="dcterms:W3CDTF">2026-06-11T18:57:27Z</dcterms:modified>
</cp:coreProperties>
</file>