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60" r:id="rId4"/>
  </p:sldMasterIdLst>
  <p:notesMasterIdLst>
    <p:notesMasterId r:id="rId28"/>
  </p:notesMasterIdLst>
  <p:handoutMasterIdLst>
    <p:handoutMasterId r:id="rId29"/>
  </p:handoutMasterIdLst>
  <p:sldIdLst>
    <p:sldId id="1769" r:id="rId5"/>
    <p:sldId id="2152" r:id="rId6"/>
    <p:sldId id="2153" r:id="rId7"/>
    <p:sldId id="2111" r:id="rId8"/>
    <p:sldId id="2156" r:id="rId9"/>
    <p:sldId id="2157" r:id="rId10"/>
    <p:sldId id="2158" r:id="rId11"/>
    <p:sldId id="2159" r:id="rId12"/>
    <p:sldId id="2149" r:id="rId13"/>
    <p:sldId id="2150" r:id="rId14"/>
    <p:sldId id="2099" r:id="rId15"/>
    <p:sldId id="2151" r:id="rId16"/>
    <p:sldId id="2112" r:id="rId17"/>
    <p:sldId id="2139" r:id="rId18"/>
    <p:sldId id="2125" r:id="rId19"/>
    <p:sldId id="2154" r:id="rId20"/>
    <p:sldId id="2155" r:id="rId21"/>
    <p:sldId id="2016" r:id="rId22"/>
    <p:sldId id="2136" r:id="rId23"/>
    <p:sldId id="2140" r:id="rId24"/>
    <p:sldId id="2141" r:id="rId25"/>
    <p:sldId id="2046" r:id="rId26"/>
    <p:sldId id="2115" r:id="rId2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Introduction" id="{0F8B1B30-D90E-4457-A489-1C4BD2AA095F}">
          <p14:sldIdLst>
            <p14:sldId id="1769"/>
            <p14:sldId id="2152"/>
            <p14:sldId id="2153"/>
            <p14:sldId id="2111"/>
            <p14:sldId id="2156"/>
            <p14:sldId id="2157"/>
            <p14:sldId id="2158"/>
            <p14:sldId id="2159"/>
            <p14:sldId id="2149"/>
            <p14:sldId id="2150"/>
            <p14:sldId id="2099"/>
            <p14:sldId id="2151"/>
            <p14:sldId id="2112"/>
            <p14:sldId id="2139"/>
            <p14:sldId id="2125"/>
            <p14:sldId id="2154"/>
            <p14:sldId id="2155"/>
          </p14:sldIdLst>
        </p14:section>
        <p14:section name="Backup" id="{E72849B3-C478-4106-A5FB-38CAEA1ED77C}">
          <p14:sldIdLst>
            <p14:sldId id="2016"/>
            <p14:sldId id="2136"/>
            <p14:sldId id="2140"/>
            <p14:sldId id="2141"/>
            <p14:sldId id="2046"/>
            <p14:sldId id="2115"/>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8DCFC7A6-2D54-9E12-43BA-7073061CA444}" name="Machak, Nick (JSC-EC511)[Jacobs Technology, Inc.]" initials="NM" userId="S::nmachak@ndc.nasa.gov::4440be21-8da2-4cb0-a656-c48bd06fc99b" providerId="AD"/>
  <p188:author id="{F8A573AA-E4ED-CB3B-DDC7-E208FB5B91EC}" name="Johnson, Kirstyn (JSC-EC511)" initials="KJ" userId="S::kmjohns8@ndc.nasa.gov::6915a0ac-24b5-467d-bf9f-3cf7dc6b8399" providerId="AD"/>
  <p188:author id="{E1250DAF-5B17-7494-5CE5-1A5F9A77E2A0}" name="Mah, Monica K. (JSC-EC211)" initials="MM" userId="S::mmah@ndc.nasa.gov::f6067180-2c52-44b4-8a44-fd63a986b085"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E9A3"/>
    <a:srgbClr val="CC00FF"/>
    <a:srgbClr val="0FFA0F"/>
    <a:srgbClr val="F0EA00"/>
    <a:srgbClr val="FFFF22"/>
    <a:srgbClr val="00BEFE"/>
    <a:srgbClr val="300BA8"/>
    <a:srgbClr val="98604C"/>
    <a:srgbClr val="00B050"/>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202B0CA-FC54-4496-8BCA-5EF66A818D29}" styleName="Dark Style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D03447BB-5D67-496B-8E87-E561075AD55C}" styleName="Dark Style 1 - Accent 3">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3"/>
          </a:solidFill>
        </a:fill>
      </a:tcStyle>
    </a:wholeTbl>
    <a:band1H>
      <a:tcStyle>
        <a:tcBdr/>
        <a:fill>
          <a:solidFill>
            <a:schemeClr val="accent3">
              <a:shade val="60000"/>
            </a:schemeClr>
          </a:solidFill>
        </a:fill>
      </a:tcStyle>
    </a:band1H>
    <a:band1V>
      <a:tcStyle>
        <a:tcBdr/>
        <a:fill>
          <a:solidFill>
            <a:schemeClr val="accent3">
              <a:shade val="60000"/>
            </a:schemeClr>
          </a:solidFill>
        </a:fill>
      </a:tcStyle>
    </a:band1V>
    <a:lastCol>
      <a:tcTxStyle b="on"/>
      <a:tcStyle>
        <a:tcBdr>
          <a:left>
            <a:ln w="25400" cmpd="sng">
              <a:solidFill>
                <a:schemeClr val="lt1"/>
              </a:solidFill>
            </a:ln>
          </a:left>
        </a:tcBdr>
        <a:fill>
          <a:solidFill>
            <a:schemeClr val="accent3">
              <a:shade val="60000"/>
            </a:schemeClr>
          </a:solidFill>
        </a:fill>
      </a:tcStyle>
    </a:lastCol>
    <a:firstCol>
      <a:tcTxStyle b="on"/>
      <a:tcStyle>
        <a:tcBdr>
          <a:right>
            <a:ln w="25400" cmpd="sng">
              <a:solidFill>
                <a:schemeClr val="lt1"/>
              </a:solidFill>
            </a:ln>
          </a:right>
        </a:tcBdr>
        <a:fill>
          <a:solidFill>
            <a:schemeClr val="accent3">
              <a:shade val="60000"/>
            </a:schemeClr>
          </a:solidFill>
        </a:fill>
      </a:tcStyle>
    </a:firstCol>
    <a:lastRow>
      <a:tcTxStyle b="on"/>
      <a:tcStyle>
        <a:tcBdr>
          <a:top>
            <a:ln w="25400" cmpd="sng">
              <a:solidFill>
                <a:schemeClr val="lt1"/>
              </a:solidFill>
            </a:ln>
          </a:top>
        </a:tcBdr>
        <a:fill>
          <a:solidFill>
            <a:schemeClr val="accent3">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E8034E78-7F5D-4C2E-B375-FC64B27BC917}" styleName="Dark Style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AF606853-7671-496A-8E4F-DF71F8EC918B}" styleName="Dark Style 1 - Accent 6">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6"/>
          </a:solidFill>
        </a:fill>
      </a:tcStyle>
    </a:wholeTbl>
    <a:band1H>
      <a:tcStyle>
        <a:tcBdr/>
        <a:fill>
          <a:solidFill>
            <a:schemeClr val="accent6">
              <a:shade val="60000"/>
            </a:schemeClr>
          </a:solidFill>
        </a:fill>
      </a:tcStyle>
    </a:band1H>
    <a:band1V>
      <a:tcStyle>
        <a:tcBdr/>
        <a:fill>
          <a:solidFill>
            <a:schemeClr val="accent6">
              <a:shade val="60000"/>
            </a:schemeClr>
          </a:solidFill>
        </a:fill>
      </a:tcStyle>
    </a:band1V>
    <a:lastCol>
      <a:tcTxStyle b="on"/>
      <a:tcStyle>
        <a:tcBdr>
          <a:left>
            <a:ln w="25400" cmpd="sng">
              <a:solidFill>
                <a:schemeClr val="lt1"/>
              </a:solidFill>
            </a:ln>
          </a:left>
        </a:tcBdr>
        <a:fill>
          <a:solidFill>
            <a:schemeClr val="accent6">
              <a:shade val="60000"/>
            </a:schemeClr>
          </a:solidFill>
        </a:fill>
      </a:tcStyle>
    </a:lastCol>
    <a:firstCol>
      <a:tcTxStyle b="on"/>
      <a:tcStyle>
        <a:tcBdr>
          <a:right>
            <a:ln w="25400" cmpd="sng">
              <a:solidFill>
                <a:schemeClr val="lt1"/>
              </a:solidFill>
            </a:ln>
          </a:right>
        </a:tcBdr>
        <a:fill>
          <a:solidFill>
            <a:schemeClr val="accent6">
              <a:shade val="60000"/>
            </a:schemeClr>
          </a:solidFill>
        </a:fill>
      </a:tcStyle>
    </a:firstCol>
    <a:lastRow>
      <a:tcTxStyle b="on"/>
      <a:tcStyle>
        <a:tcBdr>
          <a:top>
            <a:ln w="25400" cmpd="sng">
              <a:solidFill>
                <a:schemeClr val="lt1"/>
              </a:solidFill>
            </a:ln>
          </a:top>
        </a:tcBdr>
        <a:fill>
          <a:solidFill>
            <a:schemeClr val="accent6">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8FD4443E-F989-4FC4-A0C8-D5A2AF1F390B}" styleName="Dark Style 1 - Accent 5">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5"/>
          </a:solidFill>
        </a:fill>
      </a:tcStyle>
    </a:wholeTbl>
    <a:band1H>
      <a:tcStyle>
        <a:tcBdr/>
        <a:fill>
          <a:solidFill>
            <a:schemeClr val="accent5">
              <a:shade val="60000"/>
            </a:schemeClr>
          </a:solidFill>
        </a:fill>
      </a:tcStyle>
    </a:band1H>
    <a:band1V>
      <a:tcStyle>
        <a:tcBdr/>
        <a:fill>
          <a:solidFill>
            <a:schemeClr val="accent5">
              <a:shade val="60000"/>
            </a:schemeClr>
          </a:solidFill>
        </a:fill>
      </a:tcStyle>
    </a:band1V>
    <a:lastCol>
      <a:tcTxStyle b="on"/>
      <a:tcStyle>
        <a:tcBdr>
          <a:left>
            <a:ln w="25400" cmpd="sng">
              <a:solidFill>
                <a:schemeClr val="lt1"/>
              </a:solidFill>
            </a:ln>
          </a:left>
        </a:tcBdr>
        <a:fill>
          <a:solidFill>
            <a:schemeClr val="accent5">
              <a:shade val="60000"/>
            </a:schemeClr>
          </a:solidFill>
        </a:fill>
      </a:tcStyle>
    </a:lastCol>
    <a:firstCol>
      <a:tcTxStyle b="on"/>
      <a:tcStyle>
        <a:tcBdr>
          <a:right>
            <a:ln w="25400" cmpd="sng">
              <a:solidFill>
                <a:schemeClr val="lt1"/>
              </a:solidFill>
            </a:ln>
          </a:right>
        </a:tcBdr>
        <a:fill>
          <a:solidFill>
            <a:schemeClr val="accent5">
              <a:shade val="60000"/>
            </a:schemeClr>
          </a:solidFill>
        </a:fill>
      </a:tcStyle>
    </a:firstCol>
    <a:lastRow>
      <a:tcTxStyle b="on"/>
      <a:tcStyle>
        <a:tcBdr>
          <a:top>
            <a:ln w="25400" cmpd="sng">
              <a:solidFill>
                <a:schemeClr val="lt1"/>
              </a:solidFill>
            </a:ln>
          </a:top>
        </a:tcBdr>
        <a:fill>
          <a:solidFill>
            <a:schemeClr val="accent5">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97386" autoAdjust="0"/>
  </p:normalViewPr>
  <p:slideViewPr>
    <p:cSldViewPr snapToGrid="0">
      <p:cViewPr varScale="1">
        <p:scale>
          <a:sx n="141" d="100"/>
          <a:sy n="141" d="100"/>
        </p:scale>
        <p:origin x="132" y="522"/>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microsoft.com/office/2016/11/relationships/changesInfo" Target="changesInfos/changesInfo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presProps" Target="presProps.xml"/><Relationship Id="rId35" Type="http://schemas.microsoft.com/office/2018/10/relationships/authors" Target="authors.xml"/><Relationship Id="rId8" Type="http://schemas.openxmlformats.org/officeDocument/2006/relationships/slide" Target="slides/slide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h, Monica K. (JSC-EC211)" userId="f6067180-2c52-44b4-8a44-fd63a986b085" providerId="ADAL" clId="{51A6BA88-75ED-4DA9-8D39-8A719C4CB2D8}"/>
    <pc:docChg chg="custSel modSld">
      <pc:chgData name="Mah, Monica K. (JSC-EC211)" userId="f6067180-2c52-44b4-8a44-fd63a986b085" providerId="ADAL" clId="{51A6BA88-75ED-4DA9-8D39-8A719C4CB2D8}" dt="2026-07-06T20:29:02.915" v="12" actId="1076"/>
      <pc:docMkLst>
        <pc:docMk/>
      </pc:docMkLst>
      <pc:sldChg chg="addSp delSp modSp mod">
        <pc:chgData name="Mah, Monica K. (JSC-EC211)" userId="f6067180-2c52-44b4-8a44-fd63a986b085" providerId="ADAL" clId="{51A6BA88-75ED-4DA9-8D39-8A719C4CB2D8}" dt="2026-07-06T20:29:02.915" v="12" actId="1076"/>
        <pc:sldMkLst>
          <pc:docMk/>
          <pc:sldMk cId="1911436826" sldId="2150"/>
        </pc:sldMkLst>
        <pc:picChg chg="del">
          <ac:chgData name="Mah, Monica K. (JSC-EC211)" userId="f6067180-2c52-44b4-8a44-fd63a986b085" providerId="ADAL" clId="{51A6BA88-75ED-4DA9-8D39-8A719C4CB2D8}" dt="2026-07-06T20:28:59.464" v="11" actId="478"/>
          <ac:picMkLst>
            <pc:docMk/>
            <pc:sldMk cId="1911436826" sldId="2150"/>
            <ac:picMk id="2" creationId="{CA17C4F5-19BB-C520-42B5-9FF11BD0CE58}"/>
          </ac:picMkLst>
        </pc:picChg>
        <pc:picChg chg="add mod">
          <ac:chgData name="Mah, Monica K. (JSC-EC211)" userId="f6067180-2c52-44b4-8a44-fd63a986b085" providerId="ADAL" clId="{51A6BA88-75ED-4DA9-8D39-8A719C4CB2D8}" dt="2026-07-06T20:29:02.915" v="12" actId="1076"/>
          <ac:picMkLst>
            <pc:docMk/>
            <pc:sldMk cId="1911436826" sldId="2150"/>
            <ac:picMk id="7" creationId="{2D0D064D-0005-6D8F-88D9-67E91D8C8423}"/>
          </ac:picMkLst>
        </pc:picChg>
      </pc:sldChg>
      <pc:sldChg chg="modSp mod">
        <pc:chgData name="Mah, Monica K. (JSC-EC211)" userId="f6067180-2c52-44b4-8a44-fd63a986b085" providerId="ADAL" clId="{51A6BA88-75ED-4DA9-8D39-8A719C4CB2D8}" dt="2026-07-06T20:28:21.187" v="1" actId="20577"/>
        <pc:sldMkLst>
          <pc:docMk/>
          <pc:sldMk cId="971315369" sldId="2159"/>
        </pc:sldMkLst>
        <pc:spChg chg="mod">
          <ac:chgData name="Mah, Monica K. (JSC-EC211)" userId="f6067180-2c52-44b4-8a44-fd63a986b085" providerId="ADAL" clId="{51A6BA88-75ED-4DA9-8D39-8A719C4CB2D8}" dt="2026-07-06T20:28:21.187" v="1" actId="20577"/>
          <ac:spMkLst>
            <pc:docMk/>
            <pc:sldMk cId="971315369" sldId="2159"/>
            <ac:spMk id="3" creationId="{EE835E1A-E43A-3293-7FD9-48AA8A1CA5A0}"/>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4F3807DB-5AEF-4EE5-9E3F-86F474FCA84A}"/>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777AB012-8616-470D-B91B-7EE219575C04}"/>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4792D411-897F-4754-8E31-D83046B2E0B1}" type="datetimeFigureOut">
              <a:rPr lang="en-US" smtClean="0"/>
              <a:t>7/6/2026</a:t>
            </a:fld>
            <a:endParaRPr lang="en-US"/>
          </a:p>
        </p:txBody>
      </p:sp>
      <p:sp>
        <p:nvSpPr>
          <p:cNvPr id="4" name="Footer Placeholder 3">
            <a:extLst>
              <a:ext uri="{FF2B5EF4-FFF2-40B4-BE49-F238E27FC236}">
                <a16:creationId xmlns:a16="http://schemas.microsoft.com/office/drawing/2014/main" id="{D41E4F88-7DF7-409A-853A-C755746D78BD}"/>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A28A87E7-6B64-4705-96B3-852FB6E9B95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52D50F5-FD3F-4AC9-A935-53AFA9611777}" type="slidenum">
              <a:rPr lang="en-US" smtClean="0"/>
              <a:t>‹#›</a:t>
            </a:fld>
            <a:endParaRPr lang="en-US"/>
          </a:p>
        </p:txBody>
      </p:sp>
    </p:spTree>
    <p:extLst>
      <p:ext uri="{BB962C8B-B14F-4D97-AF65-F5344CB8AC3E}">
        <p14:creationId xmlns:p14="http://schemas.microsoft.com/office/powerpoint/2010/main" val="225115883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1DF00E3-D43E-4E25-B812-0A6895F51029}" type="datetimeFigureOut">
              <a:rPr lang="en-US" smtClean="0"/>
              <a:t>7/6/2026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8318E4B-D7E3-4919-885D-681368A74F3A}" type="slidenum">
              <a:rPr lang="en-US" smtClean="0"/>
              <a:t>‹#›</a:t>
            </a:fld>
            <a:endParaRPr lang="en-US"/>
          </a:p>
        </p:txBody>
      </p:sp>
    </p:spTree>
    <p:extLst>
      <p:ext uri="{BB962C8B-B14F-4D97-AF65-F5344CB8AC3E}">
        <p14:creationId xmlns:p14="http://schemas.microsoft.com/office/powerpoint/2010/main" val="164435058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www.nasa.gov/image-detail/amf-nhq202512200009/" TargetMode="External"/><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Image Reference: </a:t>
            </a:r>
            <a:r>
              <a:rPr lang="en-US">
                <a:hlinkClick r:id="rId3"/>
              </a:rPr>
              <a:t>Artemis II Countdown Demonstration Test - NASA</a:t>
            </a:r>
            <a:endParaRPr lang="en-US"/>
          </a:p>
        </p:txBody>
      </p:sp>
      <p:sp>
        <p:nvSpPr>
          <p:cNvPr id="4" name="Slide Number Placeholder 3"/>
          <p:cNvSpPr>
            <a:spLocks noGrp="1"/>
          </p:cNvSpPr>
          <p:nvPr>
            <p:ph type="sldNum" sz="quarter" idx="5"/>
          </p:nvPr>
        </p:nvSpPr>
        <p:spPr/>
        <p:txBody>
          <a:bodyPr/>
          <a:lstStyle/>
          <a:p>
            <a:fld id="{88318E4B-D7E3-4919-885D-681368A74F3A}" type="slidenum">
              <a:rPr lang="en-US" smtClean="0"/>
              <a:t>2</a:t>
            </a:fld>
            <a:endParaRPr lang="en-US"/>
          </a:p>
        </p:txBody>
      </p:sp>
    </p:spTree>
    <p:extLst>
      <p:ext uri="{BB962C8B-B14F-4D97-AF65-F5344CB8AC3E}">
        <p14:creationId xmlns:p14="http://schemas.microsoft.com/office/powerpoint/2010/main" val="29858642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lgn="just">
              <a:spcAft>
                <a:spcPts val="600"/>
              </a:spcAft>
              <a:buFont typeface="Arial" panose="020B0604020202020204" pitchFamily="34" charset="0"/>
              <a:buChar char="•"/>
              <a:tabLst>
                <a:tab pos="182880" algn="l"/>
              </a:tabLst>
            </a:pPr>
            <a:r>
              <a:rPr lang="en-US" dirty="0"/>
              <a:t>The test data aimed to determine if MACES crew members without an LCG stayed within required heat storage limits. For nominal operations, heat storage should remain within the thermal comfort range of - 0.8 to 1.3 BTU/</a:t>
            </a:r>
            <a:r>
              <a:rPr lang="en-US" dirty="0" err="1"/>
              <a:t>lb</a:t>
            </a:r>
            <a:r>
              <a:rPr lang="en-US" dirty="0"/>
              <a:t>    (- 1.9 to 3.0 kJ/kg), and for contingency operations, it should be between - 1.8 to 2.0 BTU/</a:t>
            </a:r>
            <a:r>
              <a:rPr lang="en-US" dirty="0" err="1"/>
              <a:t>lb</a:t>
            </a:r>
            <a:r>
              <a:rPr lang="en-US" dirty="0"/>
              <a:t> (- 4.1 to 4.7 kJ/kg), which is the CDO limit. Exceeding these limits can cause discomfort, high body temperatures, CDO, and reduced performance due to overheating. Complex tasks become challenging when heat storage reaches 2.0 BTU/</a:t>
            </a:r>
            <a:r>
              <a:rPr lang="en-US" dirty="0" err="1"/>
              <a:t>lb</a:t>
            </a:r>
            <a:r>
              <a:rPr lang="en-US" dirty="0"/>
              <a:t> (4.7 kJ/kg), which is the upper CDO and contingency operations limit [3]. </a:t>
            </a:r>
          </a:p>
          <a:p>
            <a:pPr marL="285750" indent="-285750" algn="just">
              <a:spcAft>
                <a:spcPts val="600"/>
              </a:spcAft>
              <a:buFont typeface="Arial" panose="020B0604020202020204" pitchFamily="34" charset="0"/>
              <a:buChar char="•"/>
              <a:tabLst>
                <a:tab pos="182880" algn="l"/>
              </a:tabLst>
            </a:pPr>
            <a:endParaRPr lang="en-US" sz="1200" dirty="0">
              <a:effectLst/>
              <a:latin typeface="Arial" panose="020B0604020202020204" pitchFamily="34" charset="0"/>
              <a:ea typeface="Times New Roman" panose="02020603050405020304" pitchFamily="18" charset="0"/>
              <a:cs typeface="Arial" panose="020B0604020202020204" pitchFamily="34" charset="0"/>
            </a:endParaRPr>
          </a:p>
          <a:p>
            <a:pPr marL="285750" indent="-285750" algn="just">
              <a:spcAft>
                <a:spcPts val="600"/>
              </a:spcAft>
              <a:buFont typeface="Arial" panose="020B0604020202020204" pitchFamily="34" charset="0"/>
              <a:buChar char="•"/>
              <a:tabLst>
                <a:tab pos="182880" algn="l"/>
              </a:tabLst>
            </a:pPr>
            <a:r>
              <a:rPr lang="en-US" sz="1200" dirty="0">
                <a:effectLst/>
                <a:latin typeface="Arial" panose="020B0604020202020204" pitchFamily="34" charset="0"/>
                <a:ea typeface="Times New Roman" panose="02020603050405020304" pitchFamily="18" charset="0"/>
                <a:cs typeface="Arial" panose="020B0604020202020204" pitchFamily="34" charset="0"/>
              </a:rPr>
              <a:t>To determine the heat storage</a:t>
            </a:r>
            <a:r>
              <a:rPr lang="en-US" sz="1200" dirty="0">
                <a:latin typeface="Arial" panose="020B0604020202020204" pitchFamily="34" charset="0"/>
                <a:ea typeface="Times New Roman" panose="02020603050405020304" pitchFamily="18" charset="0"/>
                <a:cs typeface="Arial" panose="020B0604020202020204" pitchFamily="34" charset="0"/>
              </a:rPr>
              <a:t>, the mean body temperature is determined with 20% as the skin temperature and 80% as the core temperature, which is historic from previous NASA studies</a:t>
            </a:r>
          </a:p>
          <a:p>
            <a:pPr marL="285750" marR="0" indent="-285750" algn="just">
              <a:spcAft>
                <a:spcPts val="600"/>
              </a:spcAft>
              <a:buFont typeface="Arial" panose="020B0604020202020204" pitchFamily="34" charset="0"/>
              <a:buChar char="•"/>
              <a:tabLst>
                <a:tab pos="182880" algn="l"/>
              </a:tabLst>
            </a:pPr>
            <a:r>
              <a:rPr lang="en-US" sz="1200" dirty="0">
                <a:effectLst/>
                <a:latin typeface="Arial" panose="020B0604020202020204" pitchFamily="34" charset="0"/>
                <a:ea typeface="Times New Roman" panose="02020603050405020304" pitchFamily="18" charset="0"/>
                <a:cs typeface="Arial" panose="020B0604020202020204" pitchFamily="34" charset="0"/>
              </a:rPr>
              <a:t>The skin and core temperature were used with skin temperature sensors and a core temperature pill </a:t>
            </a:r>
          </a:p>
          <a:p>
            <a:pPr marL="285750" marR="0" indent="-285750" algn="just">
              <a:spcAft>
                <a:spcPts val="600"/>
              </a:spcAft>
              <a:buFont typeface="Arial" panose="020B0604020202020204" pitchFamily="34" charset="0"/>
              <a:buChar char="•"/>
              <a:tabLst>
                <a:tab pos="182880" algn="l"/>
              </a:tabLst>
            </a:pPr>
            <a:r>
              <a:rPr lang="en-US" sz="1200" dirty="0">
                <a:latin typeface="Arial" panose="020B0604020202020204" pitchFamily="34" charset="0"/>
                <a:cs typeface="Arial" panose="020B0604020202020204" pitchFamily="34" charset="0"/>
              </a:rPr>
              <a:t>The reference temperature refers to the thermally comfortable temperature of the test subject, established at the start of each test day while the subject is in shirt sleeves</a:t>
            </a:r>
          </a:p>
          <a:p>
            <a:endParaRPr lang="en-US" dirty="0"/>
          </a:p>
        </p:txBody>
      </p:sp>
      <p:sp>
        <p:nvSpPr>
          <p:cNvPr id="4" name="Slide Number Placeholder 3"/>
          <p:cNvSpPr>
            <a:spLocks noGrp="1"/>
          </p:cNvSpPr>
          <p:nvPr>
            <p:ph type="sldNum" sz="quarter" idx="5"/>
          </p:nvPr>
        </p:nvSpPr>
        <p:spPr/>
        <p:txBody>
          <a:bodyPr/>
          <a:lstStyle/>
          <a:p>
            <a:fld id="{88318E4B-D7E3-4919-885D-681368A74F3A}" type="slidenum">
              <a:rPr lang="en-US" smtClean="0"/>
              <a:t>5</a:t>
            </a:fld>
            <a:endParaRPr lang="en-US"/>
          </a:p>
        </p:txBody>
      </p:sp>
    </p:spTree>
    <p:extLst>
      <p:ext uri="{BB962C8B-B14F-4D97-AF65-F5344CB8AC3E}">
        <p14:creationId xmlns:p14="http://schemas.microsoft.com/office/powerpoint/2010/main" val="202171650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spcAft>
                <a:spcPts val="600"/>
              </a:spcAft>
              <a:buFont typeface="Arial" panose="020B0604020202020204" pitchFamily="34" charset="0"/>
              <a:buChar char="•"/>
            </a:pPr>
            <a:r>
              <a:rPr lang="en-US" sz="1200">
                <a:effectLst/>
                <a:latin typeface="Arial" panose="020B0604020202020204" pitchFamily="34" charset="0"/>
                <a:ea typeface="Times New Roman" panose="02020603050405020304" pitchFamily="18" charset="0"/>
                <a:cs typeface="Arial" panose="020B0604020202020204" pitchFamily="34" charset="0"/>
              </a:rPr>
              <a:t>For test subject L_1 during test point 12, the shoulder temperature sensor may have shifted or fallen off since it was showing the temperature of ~77 °F (25 °C) while the rest of the sensors were at 85 – 97 °F (29.4 – 36.1°C).</a:t>
            </a:r>
          </a:p>
          <a:p>
            <a:pPr marL="285750" indent="-285750">
              <a:spcAft>
                <a:spcPts val="600"/>
              </a:spcAft>
              <a:buFont typeface="Arial" panose="020B0604020202020204" pitchFamily="34" charset="0"/>
              <a:buChar char="•"/>
            </a:pPr>
            <a:r>
              <a:rPr lang="en-US" sz="1200">
                <a:effectLst/>
                <a:latin typeface="Arial" panose="020B0604020202020204" pitchFamily="34" charset="0"/>
                <a:ea typeface="Times New Roman" panose="02020603050405020304" pitchFamily="18" charset="0"/>
                <a:cs typeface="Arial" panose="020B0604020202020204" pitchFamily="34" charset="0"/>
              </a:rPr>
              <a:t>The shoulder and chest were assumed to be similar temperature due to their proximity and a modified equation, where only the chest sensor is considered.</a:t>
            </a:r>
            <a:endParaRPr lang="en-US" sz="1200" i="1">
              <a:latin typeface="Arial" panose="020B0604020202020204" pitchFamily="34" charset="0"/>
              <a:cs typeface="Arial" panose="020B0604020202020204" pitchFamily="34" charset="0"/>
            </a:endParaRPr>
          </a:p>
          <a:p>
            <a:endParaRPr lang="en-US"/>
          </a:p>
        </p:txBody>
      </p:sp>
      <p:sp>
        <p:nvSpPr>
          <p:cNvPr id="4" name="Slide Number Placeholder 3"/>
          <p:cNvSpPr>
            <a:spLocks noGrp="1"/>
          </p:cNvSpPr>
          <p:nvPr>
            <p:ph type="sldNum" sz="quarter" idx="5"/>
          </p:nvPr>
        </p:nvSpPr>
        <p:spPr/>
        <p:txBody>
          <a:bodyPr/>
          <a:lstStyle/>
          <a:p>
            <a:fld id="{88318E4B-D7E3-4919-885D-681368A74F3A}" type="slidenum">
              <a:rPr lang="en-US" smtClean="0"/>
              <a:t>6</a:t>
            </a:fld>
            <a:endParaRPr lang="en-US"/>
          </a:p>
        </p:txBody>
      </p:sp>
    </p:spTree>
    <p:extLst>
      <p:ext uri="{BB962C8B-B14F-4D97-AF65-F5344CB8AC3E}">
        <p14:creationId xmlns:p14="http://schemas.microsoft.com/office/powerpoint/2010/main" val="10240487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spcAft>
                <a:spcPts val="600"/>
              </a:spcAft>
              <a:buFont typeface="Arial" panose="020B0604020202020204" pitchFamily="34" charset="0"/>
              <a:buChar char="•"/>
            </a:pPr>
            <a:r>
              <a:rPr lang="en-US" sz="1200">
                <a:effectLst/>
                <a:latin typeface="Arial" panose="020B0604020202020204" pitchFamily="34" charset="0"/>
                <a:ea typeface="Times New Roman" panose="02020603050405020304" pitchFamily="18" charset="0"/>
                <a:cs typeface="Arial" panose="020B0604020202020204" pitchFamily="34" charset="0"/>
              </a:rPr>
              <a:t>Talk about what is graphed </a:t>
            </a:r>
          </a:p>
          <a:p>
            <a:pPr marL="285750" indent="-285750">
              <a:spcAft>
                <a:spcPts val="600"/>
              </a:spcAft>
              <a:buFont typeface="Arial" panose="020B0604020202020204" pitchFamily="34" charset="0"/>
              <a:buChar char="•"/>
            </a:pPr>
            <a:endParaRPr lang="en-US" sz="1200">
              <a:effectLst/>
              <a:latin typeface="Arial" panose="020B0604020202020204" pitchFamily="34" charset="0"/>
              <a:ea typeface="Times New Roman" panose="02020603050405020304" pitchFamily="18" charset="0"/>
              <a:cs typeface="Arial" panose="020B0604020202020204" pitchFamily="34" charset="0"/>
            </a:endParaRPr>
          </a:p>
          <a:p>
            <a:pPr marL="285750" indent="-285750">
              <a:spcAft>
                <a:spcPts val="600"/>
              </a:spcAft>
              <a:buFont typeface="Arial" panose="020B0604020202020204" pitchFamily="34" charset="0"/>
              <a:buChar char="•"/>
            </a:pPr>
            <a:endParaRPr lang="en-US" sz="1200">
              <a:effectLst/>
              <a:latin typeface="Arial" panose="020B0604020202020204" pitchFamily="34" charset="0"/>
              <a:ea typeface="Times New Roman" panose="02020603050405020304" pitchFamily="18" charset="0"/>
              <a:cs typeface="Arial" panose="020B0604020202020204" pitchFamily="34" charset="0"/>
            </a:endParaRPr>
          </a:p>
          <a:p>
            <a:pPr marL="285750" indent="-285750">
              <a:spcAft>
                <a:spcPts val="600"/>
              </a:spcAft>
              <a:buFont typeface="Arial" panose="020B0604020202020204" pitchFamily="34" charset="0"/>
              <a:buChar char="•"/>
            </a:pPr>
            <a:r>
              <a:rPr lang="en-US" sz="1200">
                <a:effectLst/>
                <a:latin typeface="Arial" panose="020B0604020202020204" pitchFamily="34" charset="0"/>
                <a:ea typeface="Times New Roman" panose="02020603050405020304" pitchFamily="18" charset="0"/>
                <a:cs typeface="Arial" panose="020B0604020202020204" pitchFamily="34" charset="0"/>
              </a:rPr>
              <a:t>The slope of increase is highest for the XS_1 test subject</a:t>
            </a:r>
          </a:p>
          <a:p>
            <a:pPr marL="285750" indent="-285750">
              <a:spcAft>
                <a:spcPts val="600"/>
              </a:spcAft>
              <a:buFont typeface="Arial" panose="020B0604020202020204" pitchFamily="34" charset="0"/>
              <a:buChar char="•"/>
            </a:pPr>
            <a:r>
              <a:rPr lang="en-US" sz="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Larger subjects, with greater thermal capacitance, take longer to heat up than smaller </a:t>
            </a:r>
            <a:r>
              <a:rPr lang="en-US" sz="1200">
                <a:solidFill>
                  <a:srgbClr val="000000"/>
                </a:solidFill>
                <a:latin typeface="Arial" panose="020B0604020202020204" pitchFamily="34" charset="0"/>
                <a:ea typeface="Times New Roman" panose="02020603050405020304" pitchFamily="18" charset="0"/>
                <a:cs typeface="Arial" panose="020B0604020202020204" pitchFamily="34" charset="0"/>
              </a:rPr>
              <a:t>subjects </a:t>
            </a:r>
          </a:p>
          <a:p>
            <a:pPr marL="285750" indent="-285750">
              <a:spcAft>
                <a:spcPts val="600"/>
              </a:spcAft>
              <a:buFont typeface="Arial" panose="020B0604020202020204" pitchFamily="34" charset="0"/>
              <a:buChar char="•"/>
            </a:pPr>
            <a:r>
              <a:rPr lang="en-US" sz="1200">
                <a:effectLst/>
                <a:latin typeface="Arial" panose="020B0604020202020204" pitchFamily="34" charset="0"/>
                <a:ea typeface="Times New Roman" panose="02020603050405020304" pitchFamily="18" charset="0"/>
                <a:cs typeface="Arial" panose="020B0604020202020204" pitchFamily="34" charset="0"/>
              </a:rPr>
              <a:t>These were the most strenuous hot cases because there were high metabolic rates in a hot environment</a:t>
            </a:r>
          </a:p>
          <a:p>
            <a:pPr marL="285750" indent="-285750">
              <a:spcAft>
                <a:spcPts val="600"/>
              </a:spcAft>
              <a:buFont typeface="Arial" panose="020B0604020202020204" pitchFamily="34" charset="0"/>
              <a:buChar char="•"/>
            </a:pPr>
            <a:r>
              <a:rPr lang="en-US" sz="1200">
                <a:latin typeface="Arial" panose="020B0604020202020204" pitchFamily="34" charset="0"/>
                <a:cs typeface="Arial" panose="020B0604020202020204" pitchFamily="34" charset="0"/>
              </a:rPr>
              <a:t>Test Subject L_2 did not complete test points 1, 2, 6, 7, 8, 9, 10, and 12 because they were not local to the test facility area</a:t>
            </a:r>
          </a:p>
          <a:p>
            <a:endParaRPr lang="en-US"/>
          </a:p>
        </p:txBody>
      </p:sp>
      <p:sp>
        <p:nvSpPr>
          <p:cNvPr id="4" name="Slide Number Placeholder 3"/>
          <p:cNvSpPr>
            <a:spLocks noGrp="1"/>
          </p:cNvSpPr>
          <p:nvPr>
            <p:ph type="sldNum" sz="quarter" idx="5"/>
          </p:nvPr>
        </p:nvSpPr>
        <p:spPr/>
        <p:txBody>
          <a:bodyPr/>
          <a:lstStyle/>
          <a:p>
            <a:fld id="{88318E4B-D7E3-4919-885D-681368A74F3A}" type="slidenum">
              <a:rPr lang="en-US" smtClean="0"/>
              <a:t>7</a:t>
            </a:fld>
            <a:endParaRPr lang="en-US"/>
          </a:p>
        </p:txBody>
      </p:sp>
    </p:spTree>
    <p:extLst>
      <p:ext uri="{BB962C8B-B14F-4D97-AF65-F5344CB8AC3E}">
        <p14:creationId xmlns:p14="http://schemas.microsoft.com/office/powerpoint/2010/main" val="31619387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lgn="l" rtl="0" eaLnBrk="1" latinLnBrk="0" hangingPunct="1">
              <a:lnSpc>
                <a:spcPct val="90000"/>
              </a:lnSpc>
              <a:spcBef>
                <a:spcPts val="0"/>
              </a:spcBef>
              <a:spcAft>
                <a:spcPts val="600"/>
              </a:spcAft>
              <a:buFont typeface="Arial" panose="020B0604020202020204" pitchFamily="34" charset="0"/>
              <a:buChar char="•"/>
            </a:pPr>
            <a:r>
              <a:rPr lang="en-US" sz="1200" b="0">
                <a:solidFill>
                  <a:srgbClr val="000000"/>
                </a:solidFill>
                <a:effectLst/>
                <a:latin typeface="Arial" panose="020B0604020202020204" pitchFamily="34" charset="0"/>
              </a:rPr>
              <a:t>At test point 11 for both L_1 and L_2, there were data interruptions: the arm ergometer handle bolt for L_1 became loose, and the breathing gas temperature for L_2 went out of range. As a result, there is a gap in the data, and the cold environment graph extends to 60 minutes, even though the total testing time sums to 45 minutes.</a:t>
            </a:r>
          </a:p>
          <a:p>
            <a:pPr marL="228600" indent="-228600" algn="l" rtl="0" eaLnBrk="1" latinLnBrk="0" hangingPunct="1">
              <a:lnSpc>
                <a:spcPct val="90000"/>
              </a:lnSpc>
              <a:spcBef>
                <a:spcPts val="0"/>
              </a:spcBef>
              <a:spcAft>
                <a:spcPts val="600"/>
              </a:spcAft>
              <a:buFont typeface="Arial" panose="020B0604020202020204" pitchFamily="34" charset="0"/>
              <a:buChar char="•"/>
            </a:pPr>
            <a:r>
              <a:rPr lang="en-US" sz="1200" b="0">
                <a:solidFill>
                  <a:srgbClr val="000000"/>
                </a:solidFill>
                <a:effectLst/>
                <a:latin typeface="Arial" panose="020B0604020202020204" pitchFamily="34" charset="0"/>
              </a:rPr>
              <a:t>Test subject L_2 did not complete test points 9, 10, and 12 due to their location being distant from the test facility.</a:t>
            </a:r>
          </a:p>
          <a:p>
            <a:endParaRPr lang="en-US"/>
          </a:p>
        </p:txBody>
      </p:sp>
      <p:sp>
        <p:nvSpPr>
          <p:cNvPr id="4" name="Slide Number Placeholder 3"/>
          <p:cNvSpPr>
            <a:spLocks noGrp="1"/>
          </p:cNvSpPr>
          <p:nvPr>
            <p:ph type="sldNum" sz="quarter" idx="5"/>
          </p:nvPr>
        </p:nvSpPr>
        <p:spPr/>
        <p:txBody>
          <a:bodyPr/>
          <a:lstStyle/>
          <a:p>
            <a:fld id="{88318E4B-D7E3-4919-885D-681368A74F3A}" type="slidenum">
              <a:rPr lang="en-US" smtClean="0"/>
              <a:t>8</a:t>
            </a:fld>
            <a:endParaRPr lang="en-US"/>
          </a:p>
        </p:txBody>
      </p:sp>
    </p:spTree>
    <p:extLst>
      <p:ext uri="{BB962C8B-B14F-4D97-AF65-F5344CB8AC3E}">
        <p14:creationId xmlns:p14="http://schemas.microsoft.com/office/powerpoint/2010/main" val="110700600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742950" marR="0" lvl="1" indent="-285750" algn="l" defTabSz="914400" rtl="0" eaLnBrk="1" fontAlgn="auto" latinLnBrk="0" hangingPunct="1">
              <a:lnSpc>
                <a:spcPct val="100000"/>
              </a:lnSpc>
              <a:spcBef>
                <a:spcPts val="0"/>
              </a:spcBef>
              <a:spcAft>
                <a:spcPts val="0"/>
              </a:spcAft>
              <a:buClrTx/>
              <a:buSzTx/>
              <a:buFontTx/>
              <a:buNone/>
              <a:tabLst/>
              <a:defRPr/>
            </a:pPr>
            <a:r>
              <a:rPr lang="en-US" sz="1400"/>
              <a:t>METMAN is a 41-node Fortran human thermal model that simulates the heat transfer within a crew member’s body and from a crew member to the surrounding environment. </a:t>
            </a:r>
          </a:p>
          <a:p>
            <a:pPr marL="742950" lvl="1" indent="-285750"/>
            <a:endParaRPr lang="en-US" sz="1400"/>
          </a:p>
          <a:p>
            <a:pPr marL="742950" lvl="1" indent="-285750"/>
            <a:r>
              <a:rPr lang="en-US" sz="1400"/>
              <a:t>This 41-node Fortran model consists of 10 cylinders that represent the arms, hands, legs, feet, torso, and head. </a:t>
            </a:r>
          </a:p>
          <a:p>
            <a:pPr marL="742950" lvl="1" indent="-285750"/>
            <a:r>
              <a:rPr lang="en-US" sz="1400"/>
              <a:t>Each of these segments consist of four components: central core, muscle, fat, and skin layer. The last node is the blood node. </a:t>
            </a:r>
          </a:p>
          <a:p>
            <a:pPr marL="742950" marR="0" lvl="1" indent="-285750" algn="l" defTabSz="914400" rtl="0" eaLnBrk="1" fontAlgn="auto" latinLnBrk="0" hangingPunct="1">
              <a:lnSpc>
                <a:spcPct val="100000"/>
              </a:lnSpc>
              <a:spcBef>
                <a:spcPts val="0"/>
              </a:spcBef>
              <a:spcAft>
                <a:spcPts val="0"/>
              </a:spcAft>
              <a:buClrTx/>
              <a:buSzTx/>
              <a:buFontTx/>
              <a:buNone/>
              <a:tabLst/>
              <a:defRPr/>
            </a:pPr>
            <a:r>
              <a:rPr lang="en-US" sz="1600" b="0">
                <a:solidFill>
                  <a:srgbClr val="000000"/>
                </a:solidFill>
              </a:rPr>
              <a:t>Mode 1 – IVA was used for the analysis</a:t>
            </a:r>
            <a:endParaRPr lang="en-US" sz="1600" b="0"/>
          </a:p>
          <a:p>
            <a:pPr marL="742950" lvl="1" indent="-285750"/>
            <a:endParaRPr lang="en-US" sz="1600"/>
          </a:p>
          <a:p>
            <a:endParaRPr lang="en-US"/>
          </a:p>
        </p:txBody>
      </p:sp>
      <p:sp>
        <p:nvSpPr>
          <p:cNvPr id="4" name="Slide Number Placeholder 3"/>
          <p:cNvSpPr>
            <a:spLocks noGrp="1"/>
          </p:cNvSpPr>
          <p:nvPr>
            <p:ph type="sldNum" sz="quarter" idx="5"/>
          </p:nvPr>
        </p:nvSpPr>
        <p:spPr/>
        <p:txBody>
          <a:bodyPr/>
          <a:lstStyle/>
          <a:p>
            <a:fld id="{88318E4B-D7E3-4919-885D-681368A74F3A}" type="slidenum">
              <a:rPr lang="en-US" smtClean="0"/>
              <a:t>11</a:t>
            </a:fld>
            <a:endParaRPr lang="en-US"/>
          </a:p>
        </p:txBody>
      </p:sp>
    </p:spTree>
    <p:extLst>
      <p:ext uri="{BB962C8B-B14F-4D97-AF65-F5344CB8AC3E}">
        <p14:creationId xmlns:p14="http://schemas.microsoft.com/office/powerpoint/2010/main" val="50316379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panose="020B0604020202020204" pitchFamily="34" charset="0"/>
              <a:buChar char="•"/>
            </a:pPr>
            <a:r>
              <a:rPr lang="en-US" sz="1200">
                <a:latin typeface="Arial" panose="020B0604020202020204" pitchFamily="34" charset="0"/>
                <a:cs typeface="Arial" panose="020B0604020202020204" pitchFamily="34" charset="0"/>
              </a:rPr>
              <a:t>These visor-down, closed-loop cases are easier to analyze and compare to METMAN because they closely resemble METMAN's current configuration. </a:t>
            </a:r>
          </a:p>
          <a:p>
            <a:pPr marL="285750" indent="-285750">
              <a:buFont typeface="Arial" panose="020B0604020202020204" pitchFamily="34" charset="0"/>
              <a:buChar char="•"/>
            </a:pPr>
            <a:r>
              <a:rPr lang="en-US" sz="1200">
                <a:latin typeface="Arial" panose="020B0604020202020204" pitchFamily="34" charset="0"/>
                <a:cs typeface="Arial" panose="020B0604020202020204" pitchFamily="34" charset="0"/>
              </a:rPr>
              <a:t>This plot graphs the transient METMAN heat storage (line) against the test data (circle). </a:t>
            </a:r>
          </a:p>
          <a:p>
            <a:pPr marL="285750" indent="-285750">
              <a:buFont typeface="Arial" panose="020B0604020202020204" pitchFamily="34" charset="0"/>
              <a:buChar char="•"/>
            </a:pPr>
            <a:r>
              <a:rPr lang="en-US" sz="1200">
                <a:latin typeface="Arial" panose="020B0604020202020204" pitchFamily="34" charset="0"/>
                <a:cs typeface="Arial" panose="020B0604020202020204" pitchFamily="34" charset="0"/>
              </a:rPr>
              <a:t>METMAN predicts higher heat storages than the test data for hot environment points, test point 1 and 2. </a:t>
            </a:r>
          </a:p>
          <a:p>
            <a:pPr marL="285750" indent="-285750">
              <a:buFont typeface="Arial" panose="020B0604020202020204" pitchFamily="34" charset="0"/>
              <a:buChar char="•"/>
            </a:pPr>
            <a:r>
              <a:rPr lang="en-US" sz="1200">
                <a:latin typeface="Arial" panose="020B0604020202020204" pitchFamily="34" charset="0"/>
                <a:cs typeface="Arial" panose="020B0604020202020204" pitchFamily="34" charset="0"/>
              </a:rPr>
              <a:t>For the hot case, METMAN tends to be conservative, typically predicting that the test subject reaches the upper heat storage limit faster than observed in test data—except at XS_1 test point 1. </a:t>
            </a:r>
          </a:p>
          <a:p>
            <a:pPr marL="285750" indent="-285750">
              <a:buFont typeface="Arial" panose="020B0604020202020204" pitchFamily="34" charset="0"/>
              <a:buChar char="•"/>
            </a:pPr>
            <a:r>
              <a:rPr lang="en-US" sz="1200">
                <a:latin typeface="Arial" panose="020B0604020202020204" pitchFamily="34" charset="0"/>
                <a:cs typeface="Arial" panose="020B0604020202020204" pitchFamily="34" charset="0"/>
              </a:rPr>
              <a:t>For the cold environment (test point 7 and 8), there are some instances where the heat storage is higher and some where the heat storage is lower than the test data. </a:t>
            </a:r>
          </a:p>
          <a:p>
            <a:pPr marL="285750" indent="-285750">
              <a:buFont typeface="Arial" panose="020B0604020202020204" pitchFamily="34" charset="0"/>
              <a:buChar char="•"/>
            </a:pPr>
            <a:r>
              <a:rPr lang="en-US" sz="1200">
                <a:latin typeface="Arial" panose="020B0604020202020204" pitchFamily="34" charset="0"/>
                <a:cs typeface="Arial" panose="020B0604020202020204" pitchFamily="34" charset="0"/>
              </a:rPr>
              <a:t>Here, METMAN would be conservative if the METMAN predicted heat storage was lower than the test because it would be expected that the cold environment points would reach the lower bound of the heat storage requirement. </a:t>
            </a:r>
          </a:p>
          <a:p>
            <a:pPr marL="285750" indent="-285750">
              <a:buFont typeface="Arial" panose="020B0604020202020204" pitchFamily="34" charset="0"/>
              <a:buChar char="•"/>
            </a:pPr>
            <a:r>
              <a:rPr lang="en-US" sz="1200">
                <a:latin typeface="Arial" panose="020B0604020202020204" pitchFamily="34" charset="0"/>
                <a:cs typeface="Arial" panose="020B0604020202020204" pitchFamily="34" charset="0"/>
              </a:rPr>
              <a:t>The transient METMAN and the test data differ because the average test values were used as an input to METMAN. For example, the metabolic rate could fluctuate +/-100 BTU/</a:t>
            </a:r>
            <a:r>
              <a:rPr lang="en-US" sz="1200" err="1">
                <a:latin typeface="Arial" panose="020B0604020202020204" pitchFamily="34" charset="0"/>
                <a:cs typeface="Arial" panose="020B0604020202020204" pitchFamily="34" charset="0"/>
              </a:rPr>
              <a:t>hr</a:t>
            </a:r>
            <a:endParaRPr lang="en-US" sz="120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1200">
                <a:latin typeface="Arial" panose="020B0604020202020204" pitchFamily="34" charset="0"/>
                <a:cs typeface="Arial" panose="020B0604020202020204" pitchFamily="34" charset="0"/>
              </a:rPr>
              <a:t>Although there were some fluctuations in the test data, the overall heat storage by the end of the test was similar.</a:t>
            </a:r>
          </a:p>
          <a:p>
            <a:endParaRPr lang="en-US"/>
          </a:p>
        </p:txBody>
      </p:sp>
      <p:sp>
        <p:nvSpPr>
          <p:cNvPr id="4" name="Slide Number Placeholder 3"/>
          <p:cNvSpPr>
            <a:spLocks noGrp="1"/>
          </p:cNvSpPr>
          <p:nvPr>
            <p:ph type="sldNum" sz="quarter" idx="5"/>
          </p:nvPr>
        </p:nvSpPr>
        <p:spPr/>
        <p:txBody>
          <a:bodyPr/>
          <a:lstStyle/>
          <a:p>
            <a:fld id="{88318E4B-D7E3-4919-885D-681368A74F3A}" type="slidenum">
              <a:rPr lang="en-US" smtClean="0"/>
              <a:t>12</a:t>
            </a:fld>
            <a:endParaRPr lang="en-US"/>
          </a:p>
        </p:txBody>
      </p:sp>
    </p:spTree>
    <p:extLst>
      <p:ext uri="{BB962C8B-B14F-4D97-AF65-F5344CB8AC3E}">
        <p14:creationId xmlns:p14="http://schemas.microsoft.com/office/powerpoint/2010/main" val="64488027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b="0"/>
              <a:t>The primary factor controlling how much airflow entered the suit for visor up or helmet off cases was the person's metabolic rate. </a:t>
            </a:r>
          </a:p>
          <a:p>
            <a:pPr marL="171450" indent="-171450">
              <a:buFont typeface="Arial" panose="020B0604020202020204" pitchFamily="34" charset="0"/>
              <a:buChar char="•"/>
            </a:pPr>
            <a:r>
              <a:rPr lang="en-US" b="0"/>
              <a:t>The air from the neck ring would escape into the chamber and the suit’s movement while using the arm ergometer would cause air exchange between the suit and chamber. </a:t>
            </a:r>
          </a:p>
          <a:p>
            <a:pPr marL="171450" indent="-171450">
              <a:buFont typeface="Arial" panose="020B0604020202020204" pitchFamily="34" charset="0"/>
              <a:buChar char="•"/>
            </a:pPr>
            <a:r>
              <a:rPr lang="en-US" b="0"/>
              <a:t>Higher metabolic rates would mean more cycles on the arm ergometer, which would mean more air flow between the chamber and suit. </a:t>
            </a:r>
          </a:p>
          <a:p>
            <a:pPr marL="171450" indent="-171450">
              <a:buFont typeface="Arial" panose="020B0604020202020204" pitchFamily="34" charset="0"/>
              <a:buChar char="•"/>
            </a:pPr>
            <a:r>
              <a:rPr lang="en-US" b="0"/>
              <a:t>For the visor-up, resting cases, there was no air flow since air from the neck ring could go out into the chamber, and there would not be anything to motivate flow to enter the suit. </a:t>
            </a:r>
          </a:p>
          <a:p>
            <a:pPr marL="171450" indent="-171450">
              <a:buFont typeface="Arial" panose="020B0604020202020204" pitchFamily="34" charset="0"/>
              <a:buChar char="•"/>
            </a:pPr>
            <a:r>
              <a:rPr lang="en-US" b="0"/>
              <a:t>For the high metabolic cases, there is lots of movement and deformations of the suit to maintain the metabolic rate instigating air to travel in and out of the suit. </a:t>
            </a:r>
          </a:p>
          <a:p>
            <a:pPr marL="171450" indent="-171450">
              <a:buFont typeface="Arial" panose="020B0604020202020204" pitchFamily="34" charset="0"/>
              <a:buChar char="•"/>
            </a:pPr>
            <a:r>
              <a:rPr lang="en-US" b="0"/>
              <a:t>The relationship between airflow exchange and arm movement is demonstrated by plotting the percentage of air flow expected by the metabolic rate (representing the amount of arm movement). </a:t>
            </a:r>
          </a:p>
          <a:p>
            <a:pPr marL="171450" indent="-171450">
              <a:buFont typeface="Arial" panose="020B0604020202020204" pitchFamily="34" charset="0"/>
              <a:buChar char="•"/>
            </a:pPr>
            <a:r>
              <a:rPr lang="en-US" b="0"/>
              <a:t>To get the percentage of expected flowrate, the suit's inlet airflow model parameter was iteratively decreased for each of these test points until the model and test data differences were minimized. </a:t>
            </a:r>
          </a:p>
          <a:p>
            <a:pPr marL="171450" indent="-171450">
              <a:buFont typeface="Arial" panose="020B0604020202020204" pitchFamily="34" charset="0"/>
              <a:buChar char="•"/>
            </a:pPr>
            <a:r>
              <a:rPr lang="en-US" b="0"/>
              <a:t>To get the relationship between arm movement and air flow exchange, the percentage of flowrate used for each case was plotted against their corresponding metabolic rate</a:t>
            </a:r>
          </a:p>
          <a:p>
            <a:pPr marL="171450" indent="-171450">
              <a:buFont typeface="Arial" panose="020B0604020202020204" pitchFamily="34" charset="0"/>
              <a:buChar char="•"/>
            </a:pPr>
            <a:r>
              <a:rPr lang="en-US" b="0"/>
              <a:t>A second order polynomial curve fit was used to generalize the relationship between air flowrate and metabolic rate</a:t>
            </a:r>
          </a:p>
          <a:p>
            <a:pPr marL="171450" indent="-171450">
              <a:buFont typeface="Arial" panose="020B0604020202020204" pitchFamily="34" charset="0"/>
              <a:buChar char="•"/>
            </a:pPr>
            <a:r>
              <a:rPr lang="en-US" b="0"/>
              <a:t>This is needed in situations where test data is not available and only the metabolic rate is known.</a:t>
            </a:r>
          </a:p>
          <a:p>
            <a:pPr marL="171450" indent="-171450">
              <a:buFont typeface="Arial" panose="020B0604020202020204" pitchFamily="34" charset="0"/>
              <a:buChar char="•"/>
            </a:pPr>
            <a:r>
              <a:rPr lang="en-US" b="0"/>
              <a:t>The visor-up and helmet off cases were re-ran using the curve fit percentages multiplied by the measured total flowrate. </a:t>
            </a:r>
          </a:p>
          <a:p>
            <a:endParaRPr lang="en-US"/>
          </a:p>
        </p:txBody>
      </p:sp>
      <p:sp>
        <p:nvSpPr>
          <p:cNvPr id="4" name="Slide Number Placeholder 3"/>
          <p:cNvSpPr>
            <a:spLocks noGrp="1"/>
          </p:cNvSpPr>
          <p:nvPr>
            <p:ph type="sldNum" sz="quarter" idx="5"/>
          </p:nvPr>
        </p:nvSpPr>
        <p:spPr/>
        <p:txBody>
          <a:bodyPr/>
          <a:lstStyle/>
          <a:p>
            <a:fld id="{88318E4B-D7E3-4919-885D-681368A74F3A}" type="slidenum">
              <a:rPr lang="en-US" smtClean="0"/>
              <a:t>14</a:t>
            </a:fld>
            <a:endParaRPr lang="en-US"/>
          </a:p>
        </p:txBody>
      </p:sp>
    </p:spTree>
    <p:extLst>
      <p:ext uri="{BB962C8B-B14F-4D97-AF65-F5344CB8AC3E}">
        <p14:creationId xmlns:p14="http://schemas.microsoft.com/office/powerpoint/2010/main" val="399475351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41382A-F428-4EE9-BC72-8D896D53DE1B}"/>
              </a:ext>
            </a:extLst>
          </p:cNvPr>
          <p:cNvSpPr>
            <a:spLocks noGrp="1"/>
          </p:cNvSpPr>
          <p:nvPr>
            <p:ph type="ctrTitle"/>
          </p:nvPr>
        </p:nvSpPr>
        <p:spPr>
          <a:xfrm>
            <a:off x="1524000" y="1122363"/>
            <a:ext cx="9144000" cy="2387600"/>
          </a:xfrm>
        </p:spPr>
        <p:txBody>
          <a:bodyPr anchor="b">
            <a:normAutofit/>
          </a:bodyPr>
          <a:lstStyle>
            <a:lvl1pPr algn="ctr">
              <a:defRPr sz="4400">
                <a:latin typeface="Arial" panose="020B0604020202020204" pitchFamily="34" charset="0"/>
                <a:cs typeface="Arial" panose="020B0604020202020204" pitchFamily="34" charset="0"/>
              </a:defRPr>
            </a:lvl1pPr>
          </a:lstStyle>
          <a:p>
            <a:r>
              <a:rPr lang="en-US"/>
              <a:t>Click to edit Master title style</a:t>
            </a:r>
          </a:p>
        </p:txBody>
      </p:sp>
      <p:sp>
        <p:nvSpPr>
          <p:cNvPr id="3" name="Subtitle 2">
            <a:extLst>
              <a:ext uri="{FF2B5EF4-FFF2-40B4-BE49-F238E27FC236}">
                <a16:creationId xmlns:a16="http://schemas.microsoft.com/office/drawing/2014/main" id="{E0EB718C-AD9F-43CA-B1DE-0EC8CECB851D}"/>
              </a:ext>
            </a:extLst>
          </p:cNvPr>
          <p:cNvSpPr>
            <a:spLocks noGrp="1"/>
          </p:cNvSpPr>
          <p:nvPr>
            <p:ph type="subTitle" idx="1"/>
          </p:nvPr>
        </p:nvSpPr>
        <p:spPr>
          <a:xfrm>
            <a:off x="1524000" y="3602038"/>
            <a:ext cx="9144000" cy="1655762"/>
          </a:xfrm>
        </p:spPr>
        <p:txBody>
          <a:bodyPr/>
          <a:lstStyle>
            <a:lvl1pPr marL="0" indent="0" algn="ctr">
              <a:buNone/>
              <a:defRPr sz="2400">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Right Triangle 3">
            <a:extLst>
              <a:ext uri="{FF2B5EF4-FFF2-40B4-BE49-F238E27FC236}">
                <a16:creationId xmlns:a16="http://schemas.microsoft.com/office/drawing/2014/main" id="{DC30F6BE-8F53-41B2-8C09-6CA8EB9156F2}"/>
              </a:ext>
            </a:extLst>
          </p:cNvPr>
          <p:cNvSpPr/>
          <p:nvPr userDrawn="1"/>
        </p:nvSpPr>
        <p:spPr>
          <a:xfrm rot="5400000">
            <a:off x="0" y="0"/>
            <a:ext cx="1828800" cy="1828800"/>
          </a:xfrm>
          <a:prstGeom prst="r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5">
            <a:extLst>
              <a:ext uri="{FF2B5EF4-FFF2-40B4-BE49-F238E27FC236}">
                <a16:creationId xmlns:a16="http://schemas.microsoft.com/office/drawing/2014/main" id="{B4733A05-C059-42ED-8076-6619503668E7}"/>
              </a:ext>
            </a:extLst>
          </p:cNvPr>
          <p:cNvPicPr>
            <a:picLocks noChangeAspect="1" noChangeArrowheads="1"/>
          </p:cNvPicPr>
          <p:nvPr userDrawn="1"/>
        </p:nvPicPr>
        <p:blipFill>
          <a:blip r:embed="rId2" cstate="screen">
            <a:extLst>
              <a:ext uri="{28A0092B-C50C-407E-A947-70E740481C1C}">
                <a14:useLocalDpi xmlns:a14="http://schemas.microsoft.com/office/drawing/2010/main" val="0"/>
              </a:ext>
            </a:extLst>
          </a:blip>
          <a:srcRect/>
          <a:stretch>
            <a:fillRect/>
          </a:stretch>
        </p:blipFill>
        <p:spPr bwMode="auto">
          <a:xfrm>
            <a:off x="76200" y="152400"/>
            <a:ext cx="918616" cy="762000"/>
          </a:xfrm>
          <a:prstGeom prst="rect">
            <a:avLst/>
          </a:prstGeom>
          <a:noFill/>
          <a:effectLst/>
          <a:extLst>
            <a:ext uri="{909E8E84-426E-40dd-AFC4-6F175D3DCCD1}">
              <a14:hiddenFill xmlns="" xmlns:a14="http://schemas.microsoft.com/office/drawing/2010/main">
                <a:solidFill>
                  <a:srgbClr val="FFFFFF"/>
                </a:solidFill>
              </a14:hiddenFill>
            </a:ext>
          </a:extLst>
        </p:spPr>
      </p:pic>
      <p:sp>
        <p:nvSpPr>
          <p:cNvPr id="11" name="Footer Placeholder 4">
            <a:extLst>
              <a:ext uri="{FF2B5EF4-FFF2-40B4-BE49-F238E27FC236}">
                <a16:creationId xmlns:a16="http://schemas.microsoft.com/office/drawing/2014/main" id="{FA5E5C5F-A118-2839-4712-6F46AC98F2ED}"/>
              </a:ext>
            </a:extLst>
          </p:cNvPr>
          <p:cNvSpPr txBox="1">
            <a:spLocks/>
          </p:cNvSpPr>
          <p:nvPr userDrawn="1"/>
        </p:nvSpPr>
        <p:spPr>
          <a:xfrm>
            <a:off x="99466" y="6570285"/>
            <a:ext cx="1790700" cy="263731"/>
          </a:xfrm>
          <a:prstGeom prst="rect">
            <a:avLst/>
          </a:prstGeom>
          <a:ln w="19050">
            <a:noFill/>
          </a:ln>
        </p:spPr>
        <p:txBody>
          <a:bodyPr anchor="ctr"/>
          <a:lstStyle>
            <a:defPPr>
              <a:defRPr lang="en-US"/>
            </a:defPPr>
            <a:lvl1pPr marL="0" algn="ctr" defTabSz="914400" rtl="0" eaLnBrk="1" latinLnBrk="0" hangingPunct="1">
              <a:defRPr sz="1000" kern="1200">
                <a:solidFill>
                  <a:schemeClr val="tx1">
                    <a:lumMod val="65000"/>
                    <a:lumOff val="35000"/>
                  </a:schemeClr>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1000" kern="1200">
                <a:solidFill>
                  <a:schemeClr val="tx1">
                    <a:lumMod val="65000"/>
                    <a:lumOff val="35000"/>
                  </a:schemeClr>
                </a:solidFill>
                <a:effectLst/>
                <a:latin typeface="Arial" panose="020B0604020202020204" pitchFamily="34" charset="0"/>
                <a:ea typeface="+mn-ea"/>
                <a:cs typeface="Arial" panose="020B0604020202020204" pitchFamily="34" charset="0"/>
              </a:rPr>
              <a:t>ICES-2026-170</a:t>
            </a:r>
          </a:p>
        </p:txBody>
      </p:sp>
    </p:spTree>
    <p:extLst>
      <p:ext uri="{BB962C8B-B14F-4D97-AF65-F5344CB8AC3E}">
        <p14:creationId xmlns:p14="http://schemas.microsoft.com/office/powerpoint/2010/main" val="19737043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2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41382A-F428-4EE9-BC72-8D896D53DE1B}"/>
              </a:ext>
            </a:extLst>
          </p:cNvPr>
          <p:cNvSpPr>
            <a:spLocks noGrp="1"/>
          </p:cNvSpPr>
          <p:nvPr>
            <p:ph type="ctrTitle"/>
          </p:nvPr>
        </p:nvSpPr>
        <p:spPr>
          <a:xfrm>
            <a:off x="1524000" y="1122363"/>
            <a:ext cx="9144000" cy="2387600"/>
          </a:xfrm>
        </p:spPr>
        <p:txBody>
          <a:bodyPr anchor="b">
            <a:normAutofit/>
          </a:bodyPr>
          <a:lstStyle>
            <a:lvl1pPr algn="ctr">
              <a:defRPr sz="4400">
                <a:latin typeface="Arial" panose="020B0604020202020204" pitchFamily="34" charset="0"/>
                <a:cs typeface="Arial" panose="020B0604020202020204" pitchFamily="34" charset="0"/>
              </a:defRPr>
            </a:lvl1pPr>
          </a:lstStyle>
          <a:p>
            <a:r>
              <a:rPr lang="en-US"/>
              <a:t>Click to edit Master title style</a:t>
            </a:r>
          </a:p>
        </p:txBody>
      </p:sp>
      <p:sp>
        <p:nvSpPr>
          <p:cNvPr id="3" name="Subtitle 2">
            <a:extLst>
              <a:ext uri="{FF2B5EF4-FFF2-40B4-BE49-F238E27FC236}">
                <a16:creationId xmlns:a16="http://schemas.microsoft.com/office/drawing/2014/main" id="{E0EB718C-AD9F-43CA-B1DE-0EC8CECB851D}"/>
              </a:ext>
            </a:extLst>
          </p:cNvPr>
          <p:cNvSpPr>
            <a:spLocks noGrp="1"/>
          </p:cNvSpPr>
          <p:nvPr>
            <p:ph type="subTitle" idx="1"/>
          </p:nvPr>
        </p:nvSpPr>
        <p:spPr>
          <a:xfrm>
            <a:off x="1524000" y="3602038"/>
            <a:ext cx="9144000" cy="1655762"/>
          </a:xfrm>
        </p:spPr>
        <p:txBody>
          <a:bodyPr/>
          <a:lstStyle>
            <a:lvl1pPr marL="0" indent="0" algn="ctr">
              <a:buNone/>
              <a:defRPr sz="2400">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Right Triangle 3">
            <a:extLst>
              <a:ext uri="{FF2B5EF4-FFF2-40B4-BE49-F238E27FC236}">
                <a16:creationId xmlns:a16="http://schemas.microsoft.com/office/drawing/2014/main" id="{DC30F6BE-8F53-41B2-8C09-6CA8EB9156F2}"/>
              </a:ext>
            </a:extLst>
          </p:cNvPr>
          <p:cNvSpPr/>
          <p:nvPr userDrawn="1"/>
        </p:nvSpPr>
        <p:spPr>
          <a:xfrm rot="5400000">
            <a:off x="0" y="0"/>
            <a:ext cx="1828800" cy="1828800"/>
          </a:xfrm>
          <a:prstGeom prst="r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5">
            <a:extLst>
              <a:ext uri="{FF2B5EF4-FFF2-40B4-BE49-F238E27FC236}">
                <a16:creationId xmlns:a16="http://schemas.microsoft.com/office/drawing/2014/main" id="{B4733A05-C059-42ED-8076-6619503668E7}"/>
              </a:ext>
            </a:extLst>
          </p:cNvPr>
          <p:cNvPicPr>
            <a:picLocks noChangeAspect="1" noChangeArrowheads="1"/>
          </p:cNvPicPr>
          <p:nvPr userDrawn="1"/>
        </p:nvPicPr>
        <p:blipFill>
          <a:blip r:embed="rId2" cstate="screen">
            <a:extLst>
              <a:ext uri="{28A0092B-C50C-407E-A947-70E740481C1C}">
                <a14:useLocalDpi xmlns:a14="http://schemas.microsoft.com/office/drawing/2010/main" val="0"/>
              </a:ext>
            </a:extLst>
          </a:blip>
          <a:srcRect/>
          <a:stretch>
            <a:fillRect/>
          </a:stretch>
        </p:blipFill>
        <p:spPr bwMode="auto">
          <a:xfrm>
            <a:off x="76200" y="152400"/>
            <a:ext cx="918616" cy="762000"/>
          </a:xfrm>
          <a:prstGeom prst="rect">
            <a:avLst/>
          </a:prstGeom>
          <a:noFill/>
          <a:effectLst/>
          <a:extLst>
            <a:ext uri="{909E8E84-426E-40dd-AFC4-6F175D3DCCD1}">
              <a14:hiddenFill xmlns="" xmlns:a14="http://schemas.microsoft.com/office/drawing/2010/main">
                <a:solidFill>
                  <a:srgbClr val="FFFFFF"/>
                </a:solidFill>
              </a14:hiddenFill>
            </a:ext>
          </a:extLst>
        </p:spPr>
      </p:pic>
      <p:pic>
        <p:nvPicPr>
          <p:cNvPr id="10" name="Picture 9" descr="A picture containing shape&#10;&#10;Description automatically generated">
            <a:extLst>
              <a:ext uri="{FF2B5EF4-FFF2-40B4-BE49-F238E27FC236}">
                <a16:creationId xmlns:a16="http://schemas.microsoft.com/office/drawing/2014/main" id="{56C4C5C5-5008-2249-CF7B-6D6CCD9820BA}"/>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23484" t="10001" r="22158" b="25555"/>
          <a:stretch/>
        </p:blipFill>
        <p:spPr>
          <a:xfrm>
            <a:off x="10668001" y="4785909"/>
            <a:ext cx="1447800" cy="2048107"/>
          </a:xfrm>
          <a:prstGeom prst="rect">
            <a:avLst/>
          </a:prstGeom>
        </p:spPr>
      </p:pic>
      <p:sp>
        <p:nvSpPr>
          <p:cNvPr id="11" name="Footer Placeholder 4">
            <a:extLst>
              <a:ext uri="{FF2B5EF4-FFF2-40B4-BE49-F238E27FC236}">
                <a16:creationId xmlns:a16="http://schemas.microsoft.com/office/drawing/2014/main" id="{BB7C87C2-78BB-C16F-94B1-98D7C7D32BCF}"/>
              </a:ext>
            </a:extLst>
          </p:cNvPr>
          <p:cNvSpPr txBox="1">
            <a:spLocks/>
          </p:cNvSpPr>
          <p:nvPr userDrawn="1"/>
        </p:nvSpPr>
        <p:spPr>
          <a:xfrm>
            <a:off x="99466" y="6570285"/>
            <a:ext cx="1790700" cy="263731"/>
          </a:xfrm>
          <a:prstGeom prst="rect">
            <a:avLst/>
          </a:prstGeom>
          <a:ln w="19050">
            <a:noFill/>
          </a:ln>
        </p:spPr>
        <p:txBody>
          <a:bodyPr anchor="ctr"/>
          <a:lstStyle>
            <a:defPPr>
              <a:defRPr lang="en-US"/>
            </a:defPPr>
            <a:lvl1pPr marL="0" algn="ctr" defTabSz="914400" rtl="0" eaLnBrk="1" latinLnBrk="0" hangingPunct="1">
              <a:defRPr sz="1000" kern="1200">
                <a:solidFill>
                  <a:schemeClr val="tx1">
                    <a:lumMod val="65000"/>
                    <a:lumOff val="35000"/>
                  </a:schemeClr>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1000" kern="1200">
                <a:solidFill>
                  <a:schemeClr val="tx1">
                    <a:lumMod val="65000"/>
                    <a:lumOff val="35000"/>
                  </a:schemeClr>
                </a:solidFill>
                <a:effectLst/>
                <a:latin typeface="Arial" panose="020B0604020202020204" pitchFamily="34" charset="0"/>
                <a:ea typeface="+mn-ea"/>
                <a:cs typeface="Arial" panose="020B0604020202020204" pitchFamily="34" charset="0"/>
              </a:rPr>
              <a:t>ICES-2026-170</a:t>
            </a:r>
          </a:p>
        </p:txBody>
      </p:sp>
    </p:spTree>
    <p:extLst>
      <p:ext uri="{BB962C8B-B14F-4D97-AF65-F5344CB8AC3E}">
        <p14:creationId xmlns:p14="http://schemas.microsoft.com/office/powerpoint/2010/main" val="28460976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67C499E6-B090-4012-9751-1EFFDA336A68}"/>
              </a:ext>
            </a:extLst>
          </p:cNvPr>
          <p:cNvSpPr/>
          <p:nvPr userDrawn="1"/>
        </p:nvSpPr>
        <p:spPr>
          <a:xfrm>
            <a:off x="0" y="1"/>
            <a:ext cx="12192000" cy="83819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2B261A8-3358-4769-92DD-9792FE540DEA}"/>
              </a:ext>
            </a:extLst>
          </p:cNvPr>
          <p:cNvSpPr>
            <a:spLocks noGrp="1"/>
          </p:cNvSpPr>
          <p:nvPr>
            <p:ph type="title"/>
          </p:nvPr>
        </p:nvSpPr>
        <p:spPr>
          <a:xfrm>
            <a:off x="304800" y="76200"/>
            <a:ext cx="10820400" cy="685800"/>
          </a:xfrm>
        </p:spPr>
        <p:txBody>
          <a:bodyPr>
            <a:noAutofit/>
          </a:bodyPr>
          <a:lstStyle>
            <a:lvl1pPr>
              <a:defRPr sz="2400" b="1">
                <a:solidFill>
                  <a:schemeClr val="bg1"/>
                </a:solidFill>
                <a:latin typeface="Arial" panose="020B0604020202020204" pitchFamily="34" charset="0"/>
                <a:cs typeface="Arial" panose="020B0604020202020204" pitchFamily="34" charset="0"/>
              </a:defRPr>
            </a:lvl1pPr>
          </a:lstStyle>
          <a:p>
            <a:r>
              <a:rPr lang="en-US"/>
              <a:t>Click to edit Master title style</a:t>
            </a:r>
          </a:p>
        </p:txBody>
      </p:sp>
      <p:sp>
        <p:nvSpPr>
          <p:cNvPr id="3" name="Content Placeholder 2">
            <a:extLst>
              <a:ext uri="{FF2B5EF4-FFF2-40B4-BE49-F238E27FC236}">
                <a16:creationId xmlns:a16="http://schemas.microsoft.com/office/drawing/2014/main" id="{C5DC3766-EACA-47C4-AF5A-39069F6F08D2}"/>
              </a:ext>
            </a:extLst>
          </p:cNvPr>
          <p:cNvSpPr>
            <a:spLocks noGrp="1"/>
          </p:cNvSpPr>
          <p:nvPr>
            <p:ph idx="1"/>
          </p:nvPr>
        </p:nvSpPr>
        <p:spPr>
          <a:xfrm>
            <a:off x="533400" y="990600"/>
            <a:ext cx="11125200" cy="5410200"/>
          </a:xfrm>
        </p:spPr>
        <p:txBody>
          <a:bodyPr/>
          <a:lstStyle>
            <a:lvl1pPr>
              <a:defRPr sz="2000" b="1">
                <a:latin typeface="Arial" panose="020B0604020202020204" pitchFamily="34" charset="0"/>
                <a:cs typeface="Arial" panose="020B0604020202020204" pitchFamily="34" charset="0"/>
              </a:defRPr>
            </a:lvl1pPr>
            <a:lvl2pPr>
              <a:defRPr sz="1800">
                <a:latin typeface="Arial" panose="020B0604020202020204" pitchFamily="34" charset="0"/>
                <a:cs typeface="Arial" panose="020B0604020202020204" pitchFamily="34" charset="0"/>
              </a:defRPr>
            </a:lvl2pPr>
            <a:lvl3pPr>
              <a:defRPr sz="1600">
                <a:solidFill>
                  <a:schemeClr val="tx1">
                    <a:lumMod val="65000"/>
                    <a:lumOff val="35000"/>
                  </a:schemeClr>
                </a:solidFill>
                <a:latin typeface="Arial" panose="020B0604020202020204" pitchFamily="34" charset="0"/>
                <a:cs typeface="Arial" panose="020B0604020202020204" pitchFamily="34" charset="0"/>
              </a:defRPr>
            </a:lvl3pPr>
            <a:lvl4pPr>
              <a:defRPr sz="1400">
                <a:latin typeface="Arial" panose="020B0604020202020204" pitchFamily="34" charset="0"/>
                <a:cs typeface="Arial" panose="020B0604020202020204" pitchFamily="34" charset="0"/>
              </a:defRPr>
            </a:lvl4pPr>
            <a:lvl5pPr>
              <a:defRPr sz="1200">
                <a:solidFill>
                  <a:schemeClr val="tx1">
                    <a:lumMod val="65000"/>
                    <a:lumOff val="35000"/>
                  </a:schemeClr>
                </a:solidFill>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F50F4061-7366-44EE-B9C6-FAD4039C70C9}"/>
              </a:ext>
            </a:extLst>
          </p:cNvPr>
          <p:cNvSpPr>
            <a:spLocks noGrp="1"/>
          </p:cNvSpPr>
          <p:nvPr>
            <p:ph type="sldNum" sz="quarter" idx="12"/>
          </p:nvPr>
        </p:nvSpPr>
        <p:spPr>
          <a:xfrm>
            <a:off x="8915400" y="6477000"/>
            <a:ext cx="2743200" cy="365125"/>
          </a:xfrm>
        </p:spPr>
        <p:txBody>
          <a:bodyPr/>
          <a:lstStyle>
            <a:lvl1pPr>
              <a:defRPr sz="1000">
                <a:solidFill>
                  <a:schemeClr val="tx1">
                    <a:lumMod val="65000"/>
                    <a:lumOff val="35000"/>
                  </a:schemeClr>
                </a:solidFill>
                <a:latin typeface="Arial" panose="020B0604020202020204" pitchFamily="34" charset="0"/>
                <a:cs typeface="Arial" panose="020B0604020202020204" pitchFamily="34" charset="0"/>
              </a:defRPr>
            </a:lvl1pPr>
          </a:lstStyle>
          <a:p>
            <a:fld id="{56DEAC0C-22C1-459C-B122-F26ADF594765}" type="slidenum">
              <a:rPr lang="en-US" smtClean="0"/>
              <a:pPr/>
              <a:t>‹#›</a:t>
            </a:fld>
            <a:endParaRPr lang="en-US"/>
          </a:p>
        </p:txBody>
      </p:sp>
      <p:pic>
        <p:nvPicPr>
          <p:cNvPr id="8" name="Picture 5">
            <a:extLst>
              <a:ext uri="{FF2B5EF4-FFF2-40B4-BE49-F238E27FC236}">
                <a16:creationId xmlns:a16="http://schemas.microsoft.com/office/drawing/2014/main" id="{E7FF26BC-93A1-445B-96E4-4A64D0E15B4E}"/>
              </a:ext>
            </a:extLst>
          </p:cNvPr>
          <p:cNvPicPr>
            <a:picLocks noChangeAspect="1" noChangeArrowheads="1"/>
          </p:cNvPicPr>
          <p:nvPr userDrawn="1"/>
        </p:nvPicPr>
        <p:blipFill>
          <a:blip r:embed="rId2" cstate="screen">
            <a:extLst>
              <a:ext uri="{28A0092B-C50C-407E-A947-70E740481C1C}">
                <a14:useLocalDpi xmlns:a14="http://schemas.microsoft.com/office/drawing/2010/main" val="0"/>
              </a:ext>
            </a:extLst>
          </a:blip>
          <a:srcRect/>
          <a:stretch>
            <a:fillRect/>
          </a:stretch>
        </p:blipFill>
        <p:spPr bwMode="auto">
          <a:xfrm>
            <a:off x="11277600" y="76200"/>
            <a:ext cx="838200" cy="695294"/>
          </a:xfrm>
          <a:prstGeom prst="rect">
            <a:avLst/>
          </a:prstGeom>
          <a:noFill/>
          <a:effectLst/>
          <a:extLst>
            <a:ext uri="{909E8E84-426E-40dd-AFC4-6F175D3DCCD1}">
              <a14:hiddenFill xmlns="" xmlns:a14="http://schemas.microsoft.com/office/drawing/2010/main">
                <a:solidFill>
                  <a:srgbClr val="FFFFFF"/>
                </a:solidFill>
              </a14:hiddenFill>
            </a:ext>
          </a:extLst>
        </p:spPr>
      </p:pic>
      <p:sp>
        <p:nvSpPr>
          <p:cNvPr id="4" name="Footer Placeholder 4">
            <a:extLst>
              <a:ext uri="{FF2B5EF4-FFF2-40B4-BE49-F238E27FC236}">
                <a16:creationId xmlns:a16="http://schemas.microsoft.com/office/drawing/2014/main" id="{A4F92265-C2C8-18A9-93C9-729AFBD02C5C}"/>
              </a:ext>
            </a:extLst>
          </p:cNvPr>
          <p:cNvSpPr txBox="1">
            <a:spLocks/>
          </p:cNvSpPr>
          <p:nvPr userDrawn="1"/>
        </p:nvSpPr>
        <p:spPr>
          <a:xfrm>
            <a:off x="99466" y="6570285"/>
            <a:ext cx="1790700" cy="263731"/>
          </a:xfrm>
          <a:prstGeom prst="rect">
            <a:avLst/>
          </a:prstGeom>
          <a:ln w="19050">
            <a:noFill/>
          </a:ln>
        </p:spPr>
        <p:txBody>
          <a:bodyPr anchor="ctr"/>
          <a:lstStyle>
            <a:defPPr>
              <a:defRPr lang="en-US"/>
            </a:defPPr>
            <a:lvl1pPr marL="0" algn="ctr" defTabSz="914400" rtl="0" eaLnBrk="1" latinLnBrk="0" hangingPunct="1">
              <a:defRPr sz="1000" kern="1200">
                <a:solidFill>
                  <a:schemeClr val="tx1">
                    <a:lumMod val="65000"/>
                    <a:lumOff val="35000"/>
                  </a:schemeClr>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1000" kern="1200">
                <a:solidFill>
                  <a:schemeClr val="tx1">
                    <a:lumMod val="65000"/>
                    <a:lumOff val="35000"/>
                  </a:schemeClr>
                </a:solidFill>
                <a:effectLst/>
                <a:latin typeface="Arial" panose="020B0604020202020204" pitchFamily="34" charset="0"/>
                <a:ea typeface="+mn-ea"/>
                <a:cs typeface="Arial" panose="020B0604020202020204" pitchFamily="34" charset="0"/>
              </a:rPr>
              <a:t>ICES-2026-170</a:t>
            </a:r>
          </a:p>
        </p:txBody>
      </p:sp>
    </p:spTree>
    <p:extLst>
      <p:ext uri="{BB962C8B-B14F-4D97-AF65-F5344CB8AC3E}">
        <p14:creationId xmlns:p14="http://schemas.microsoft.com/office/powerpoint/2010/main" val="33550882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41382A-F428-4EE9-BC72-8D896D53DE1B}"/>
              </a:ext>
            </a:extLst>
          </p:cNvPr>
          <p:cNvSpPr>
            <a:spLocks noGrp="1"/>
          </p:cNvSpPr>
          <p:nvPr>
            <p:ph type="ctrTitle"/>
          </p:nvPr>
        </p:nvSpPr>
        <p:spPr>
          <a:xfrm>
            <a:off x="1524000" y="2235200"/>
            <a:ext cx="9144000" cy="2387600"/>
          </a:xfrm>
        </p:spPr>
        <p:txBody>
          <a:bodyPr anchor="b">
            <a:normAutofit/>
          </a:bodyPr>
          <a:lstStyle>
            <a:lvl1pPr algn="ctr">
              <a:defRPr sz="4400">
                <a:latin typeface="Arial" panose="020B0604020202020204" pitchFamily="34" charset="0"/>
                <a:cs typeface="Arial" panose="020B0604020202020204" pitchFamily="34" charset="0"/>
              </a:defRPr>
            </a:lvl1pPr>
          </a:lstStyle>
          <a:p>
            <a:r>
              <a:rPr lang="en-US"/>
              <a:t>Click to edit Master title style</a:t>
            </a:r>
          </a:p>
        </p:txBody>
      </p:sp>
      <p:sp>
        <p:nvSpPr>
          <p:cNvPr id="4" name="Right Triangle 3">
            <a:extLst>
              <a:ext uri="{FF2B5EF4-FFF2-40B4-BE49-F238E27FC236}">
                <a16:creationId xmlns:a16="http://schemas.microsoft.com/office/drawing/2014/main" id="{DC30F6BE-8F53-41B2-8C09-6CA8EB9156F2}"/>
              </a:ext>
            </a:extLst>
          </p:cNvPr>
          <p:cNvSpPr/>
          <p:nvPr userDrawn="1"/>
        </p:nvSpPr>
        <p:spPr>
          <a:xfrm rot="5400000">
            <a:off x="0" y="0"/>
            <a:ext cx="1828800" cy="1828800"/>
          </a:xfrm>
          <a:prstGeom prst="r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5">
            <a:extLst>
              <a:ext uri="{FF2B5EF4-FFF2-40B4-BE49-F238E27FC236}">
                <a16:creationId xmlns:a16="http://schemas.microsoft.com/office/drawing/2014/main" id="{B4733A05-C059-42ED-8076-6619503668E7}"/>
              </a:ext>
            </a:extLst>
          </p:cNvPr>
          <p:cNvPicPr>
            <a:picLocks noChangeAspect="1" noChangeArrowheads="1"/>
          </p:cNvPicPr>
          <p:nvPr userDrawn="1"/>
        </p:nvPicPr>
        <p:blipFill>
          <a:blip r:embed="rId2" cstate="screen">
            <a:extLst>
              <a:ext uri="{28A0092B-C50C-407E-A947-70E740481C1C}">
                <a14:useLocalDpi xmlns:a14="http://schemas.microsoft.com/office/drawing/2010/main" val="0"/>
              </a:ext>
            </a:extLst>
          </a:blip>
          <a:srcRect/>
          <a:stretch>
            <a:fillRect/>
          </a:stretch>
        </p:blipFill>
        <p:spPr bwMode="auto">
          <a:xfrm>
            <a:off x="76200" y="152400"/>
            <a:ext cx="918616" cy="762000"/>
          </a:xfrm>
          <a:prstGeom prst="rect">
            <a:avLst/>
          </a:prstGeom>
          <a:noFill/>
          <a:effectLst/>
          <a:extLst>
            <a:ext uri="{909E8E84-426E-40dd-AFC4-6F175D3DCCD1}">
              <a14:hiddenFill xmlns="" xmlns:a14="http://schemas.microsoft.com/office/drawing/2010/main">
                <a:solidFill>
                  <a:srgbClr val="FFFFFF"/>
                </a:solidFill>
              </a14:hiddenFill>
            </a:ext>
          </a:extLst>
        </p:spPr>
      </p:pic>
      <p:sp>
        <p:nvSpPr>
          <p:cNvPr id="5" name="Footer Placeholder 4">
            <a:extLst>
              <a:ext uri="{FF2B5EF4-FFF2-40B4-BE49-F238E27FC236}">
                <a16:creationId xmlns:a16="http://schemas.microsoft.com/office/drawing/2014/main" id="{3A463895-54B3-7443-EF93-0994195A46E0}"/>
              </a:ext>
            </a:extLst>
          </p:cNvPr>
          <p:cNvSpPr txBox="1">
            <a:spLocks/>
          </p:cNvSpPr>
          <p:nvPr userDrawn="1"/>
        </p:nvSpPr>
        <p:spPr>
          <a:xfrm>
            <a:off x="99466" y="6570285"/>
            <a:ext cx="1790700" cy="263731"/>
          </a:xfrm>
          <a:prstGeom prst="rect">
            <a:avLst/>
          </a:prstGeom>
          <a:ln w="19050">
            <a:noFill/>
          </a:ln>
        </p:spPr>
        <p:txBody>
          <a:bodyPr anchor="ctr"/>
          <a:lstStyle>
            <a:defPPr>
              <a:defRPr lang="en-US"/>
            </a:defPPr>
            <a:lvl1pPr marL="0" algn="ctr" defTabSz="914400" rtl="0" eaLnBrk="1" latinLnBrk="0" hangingPunct="1">
              <a:defRPr sz="1000" kern="1200">
                <a:solidFill>
                  <a:schemeClr val="tx1">
                    <a:lumMod val="65000"/>
                    <a:lumOff val="35000"/>
                  </a:schemeClr>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1000" kern="1200">
                <a:solidFill>
                  <a:schemeClr val="tx1">
                    <a:lumMod val="65000"/>
                    <a:lumOff val="35000"/>
                  </a:schemeClr>
                </a:solidFill>
                <a:effectLst/>
                <a:latin typeface="Arial" panose="020B0604020202020204" pitchFamily="34" charset="0"/>
                <a:ea typeface="+mn-ea"/>
                <a:cs typeface="Arial" panose="020B0604020202020204" pitchFamily="34" charset="0"/>
              </a:rPr>
              <a:t>ICES-2026-170</a:t>
            </a:r>
          </a:p>
        </p:txBody>
      </p:sp>
    </p:spTree>
    <p:extLst>
      <p:ext uri="{BB962C8B-B14F-4D97-AF65-F5344CB8AC3E}">
        <p14:creationId xmlns:p14="http://schemas.microsoft.com/office/powerpoint/2010/main" val="414078263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3FAFEA2-DA0F-4E20-BEDE-B809BF84064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4959C48-AE85-4D3C-9852-12A703C49C9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3DD0B93-A88E-44DC-9A58-0D08C09CF55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Arial" panose="020B0604020202020204" pitchFamily="34" charset="0"/>
                <a:cs typeface="Arial" panose="020B0604020202020204" pitchFamily="34" charset="0"/>
              </a:defRPr>
            </a:lvl1pPr>
          </a:lstStyle>
          <a:p>
            <a:endParaRPr lang="en-US"/>
          </a:p>
        </p:txBody>
      </p:sp>
      <p:sp>
        <p:nvSpPr>
          <p:cNvPr id="6" name="Slide Number Placeholder 5">
            <a:extLst>
              <a:ext uri="{FF2B5EF4-FFF2-40B4-BE49-F238E27FC236}">
                <a16:creationId xmlns:a16="http://schemas.microsoft.com/office/drawing/2014/main" id="{0DE22898-A3A3-4BB4-A895-3BB547C0B0B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Arial" panose="020B0604020202020204" pitchFamily="34" charset="0"/>
                <a:cs typeface="Arial" panose="020B0604020202020204" pitchFamily="34" charset="0"/>
              </a:defRPr>
            </a:lvl1pPr>
          </a:lstStyle>
          <a:p>
            <a:fld id="{56DEAC0C-22C1-459C-B122-F26ADF594765}" type="slidenum">
              <a:rPr lang="en-US" smtClean="0"/>
              <a:pPr/>
              <a:t>‹#›</a:t>
            </a:fld>
            <a:endParaRPr lang="en-US"/>
          </a:p>
        </p:txBody>
      </p:sp>
      <p:sp>
        <p:nvSpPr>
          <p:cNvPr id="7" name="Footer Placeholder 4">
            <a:extLst>
              <a:ext uri="{FF2B5EF4-FFF2-40B4-BE49-F238E27FC236}">
                <a16:creationId xmlns:a16="http://schemas.microsoft.com/office/drawing/2014/main" id="{FBEDE789-56F2-4058-9062-EF23AC0118BA}"/>
              </a:ext>
            </a:extLst>
          </p:cNvPr>
          <p:cNvSpPr>
            <a:spLocks noGrp="1"/>
          </p:cNvSpPr>
          <p:nvPr>
            <p:ph type="ftr" sz="quarter" idx="3"/>
          </p:nvPr>
        </p:nvSpPr>
        <p:spPr>
          <a:xfrm>
            <a:off x="3962400" y="6362287"/>
            <a:ext cx="4267200" cy="375063"/>
          </a:xfrm>
          <a:prstGeom prst="rect">
            <a:avLst/>
          </a:prstGeom>
        </p:spPr>
        <p:txBody>
          <a:bodyPr anchor="ctr"/>
          <a:lstStyle>
            <a:lvl1pPr algn="ctr">
              <a:defRPr sz="1000">
                <a:solidFill>
                  <a:schemeClr val="tx1">
                    <a:lumMod val="65000"/>
                    <a:lumOff val="35000"/>
                  </a:schemeClr>
                </a:solidFill>
                <a:latin typeface="Arial" panose="020B0604020202020204" pitchFamily="34" charset="0"/>
                <a:cs typeface="Arial" panose="020B0604020202020204" pitchFamily="34" charset="0"/>
              </a:defRPr>
            </a:lvl1pPr>
          </a:lstStyle>
          <a:p>
            <a:r>
              <a:rPr lang="en-US"/>
              <a:t>Contains Export Controlled Information: EAR ECCN 9E515</a:t>
            </a:r>
          </a:p>
        </p:txBody>
      </p:sp>
    </p:spTree>
    <p:extLst>
      <p:ext uri="{BB962C8B-B14F-4D97-AF65-F5344CB8AC3E}">
        <p14:creationId xmlns:p14="http://schemas.microsoft.com/office/powerpoint/2010/main" val="3181896947"/>
      </p:ext>
    </p:extLst>
  </p:cSld>
  <p:clrMap bg1="lt1" tx1="dk1" bg2="lt2" tx2="dk2" accent1="accent1" accent2="accent2" accent3="accent3" accent4="accent4" accent5="accent5" accent6="accent6" hlink="hlink" folHlink="folHlink"/>
  <p:sldLayoutIdLst>
    <p:sldLayoutId id="2147483661" r:id="rId1"/>
    <p:sldLayoutId id="2147483664" r:id="rId2"/>
    <p:sldLayoutId id="2147483662" r:id="rId3"/>
    <p:sldLayoutId id="2147483663" r:id="rId4"/>
  </p:sldLayoutIdLst>
  <p:hf hdr="0" dt="0"/>
  <p:txStyles>
    <p:titleStyle>
      <a:lvl1pPr algn="l" defTabSz="914400" rtl="0" eaLnBrk="1" latinLnBrk="0" hangingPunct="1">
        <a:lnSpc>
          <a:spcPct val="90000"/>
        </a:lnSpc>
        <a:spcBef>
          <a:spcPct val="0"/>
        </a:spcBef>
        <a:buNone/>
        <a:defRPr sz="4400" kern="120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8.xml"/><Relationship Id="rId1" Type="http://schemas.openxmlformats.org/officeDocument/2006/relationships/slideLayout" Target="../slideLayouts/slideLayout3.xml"/><Relationship Id="rId4" Type="http://schemas.openxmlformats.org/officeDocument/2006/relationships/image" Target="../media/image20.png"/></Relationships>
</file>

<file path=ppt/slides/_rels/slide1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3.xml"/><Relationship Id="rId4" Type="http://schemas.openxmlformats.org/officeDocument/2006/relationships/image" Target="../media/image25.png"/></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3.xml"/><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D19366-C48E-6DEB-2B14-837E266FA88C}"/>
              </a:ext>
            </a:extLst>
          </p:cNvPr>
          <p:cNvSpPr>
            <a:spLocks noGrp="1"/>
          </p:cNvSpPr>
          <p:nvPr>
            <p:ph type="ctrTitle"/>
          </p:nvPr>
        </p:nvSpPr>
        <p:spPr/>
        <p:txBody>
          <a:bodyPr>
            <a:normAutofit fontScale="90000"/>
          </a:bodyPr>
          <a:lstStyle/>
          <a:p>
            <a:pPr algn="l"/>
            <a:r>
              <a:rPr lang="en-US" b="1"/>
              <a:t>Performance Evaluation of Intravehicular Activity Spacesuit without the Use of a Liquid Cooling Garment</a:t>
            </a:r>
          </a:p>
        </p:txBody>
      </p:sp>
      <p:sp>
        <p:nvSpPr>
          <p:cNvPr id="3" name="Subtitle 2">
            <a:extLst>
              <a:ext uri="{FF2B5EF4-FFF2-40B4-BE49-F238E27FC236}">
                <a16:creationId xmlns:a16="http://schemas.microsoft.com/office/drawing/2014/main" id="{B18078C4-2B23-38FD-32F2-375832FD1C12}"/>
              </a:ext>
            </a:extLst>
          </p:cNvPr>
          <p:cNvSpPr>
            <a:spLocks noGrp="1"/>
          </p:cNvSpPr>
          <p:nvPr>
            <p:ph type="subTitle" idx="1"/>
          </p:nvPr>
        </p:nvSpPr>
        <p:spPr/>
        <p:txBody>
          <a:bodyPr vert="horz" lIns="91440" tIns="45720" rIns="91440" bIns="45720" rtlCol="0" anchor="t">
            <a:normAutofit lnSpcReduction="10000"/>
          </a:bodyPr>
          <a:lstStyle/>
          <a:p>
            <a:pPr algn="l"/>
            <a:r>
              <a:rPr lang="en-US">
                <a:latin typeface="Arial"/>
                <a:cs typeface="Arial"/>
              </a:rPr>
              <a:t>July 2026</a:t>
            </a:r>
          </a:p>
          <a:p>
            <a:pPr algn="l"/>
            <a:r>
              <a:rPr lang="en-US">
                <a:latin typeface="Arial"/>
                <a:cs typeface="Arial"/>
              </a:rPr>
              <a:t>Monica Mah (NASA JSC)</a:t>
            </a:r>
          </a:p>
          <a:p>
            <a:pPr algn="l"/>
            <a:r>
              <a:rPr lang="en-US">
                <a:latin typeface="Arial"/>
                <a:cs typeface="Arial"/>
              </a:rPr>
              <a:t>Nick Machak (NASA </a:t>
            </a:r>
            <a:r>
              <a:rPr lang="en-US" err="1">
                <a:latin typeface="Arial"/>
                <a:cs typeface="Arial"/>
              </a:rPr>
              <a:t>Astrion</a:t>
            </a:r>
            <a:r>
              <a:rPr lang="en-US">
                <a:latin typeface="Arial"/>
                <a:cs typeface="Arial"/>
              </a:rPr>
              <a:t> JETS 2)</a:t>
            </a:r>
          </a:p>
          <a:p>
            <a:pPr algn="l"/>
            <a:r>
              <a:rPr lang="en-US">
                <a:latin typeface="Arial"/>
                <a:cs typeface="Arial"/>
              </a:rPr>
              <a:t>ICES – 2026 – 170 </a:t>
            </a:r>
          </a:p>
          <a:p>
            <a:pPr algn="l"/>
            <a:endParaRPr lang="en-US"/>
          </a:p>
        </p:txBody>
      </p:sp>
      <p:sp>
        <p:nvSpPr>
          <p:cNvPr id="5" name="TextBox 4">
            <a:extLst>
              <a:ext uri="{FF2B5EF4-FFF2-40B4-BE49-F238E27FC236}">
                <a16:creationId xmlns:a16="http://schemas.microsoft.com/office/drawing/2014/main" id="{4541FCD1-87B1-05B3-517F-653CB115C1B0}"/>
              </a:ext>
            </a:extLst>
          </p:cNvPr>
          <p:cNvSpPr txBox="1"/>
          <p:nvPr/>
        </p:nvSpPr>
        <p:spPr>
          <a:xfrm>
            <a:off x="1689100" y="6110287"/>
            <a:ext cx="8636000" cy="461665"/>
          </a:xfrm>
          <a:prstGeom prst="rect">
            <a:avLst/>
          </a:prstGeom>
          <a:noFill/>
        </p:spPr>
        <p:txBody>
          <a:bodyPr wrap="square">
            <a:spAutoFit/>
          </a:bodyPr>
          <a:lstStyle/>
          <a:p>
            <a:pPr marL="0" marR="0" algn="ctr">
              <a:buNone/>
            </a:pPr>
            <a:r>
              <a:rPr lang="en-US" sz="1200" dirty="0">
                <a:effectLst/>
                <a:latin typeface="Arial" panose="020B0604020202020204" pitchFamily="34" charset="0"/>
                <a:ea typeface="Times New Roman" panose="02020603050405020304" pitchFamily="18" charset="0"/>
                <a:cs typeface="Arial" panose="020B0604020202020204" pitchFamily="34" charset="0"/>
              </a:rPr>
              <a:t>Trade names and trademarks and company names are used in this report for identification only. Their usage does not constitute an official endorsement, either expressed or implied, by the National Aeronautics and Space Administration.</a:t>
            </a:r>
          </a:p>
        </p:txBody>
      </p:sp>
    </p:spTree>
    <p:extLst>
      <p:ext uri="{BB962C8B-B14F-4D97-AF65-F5344CB8AC3E}">
        <p14:creationId xmlns:p14="http://schemas.microsoft.com/office/powerpoint/2010/main" val="79053128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9D633C-4633-A6EA-2456-19408F6BF72D}"/>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AF1AD9B-DE63-E8D0-F041-AA7743261512}"/>
              </a:ext>
            </a:extLst>
          </p:cNvPr>
          <p:cNvSpPr>
            <a:spLocks noGrp="1"/>
          </p:cNvSpPr>
          <p:nvPr>
            <p:ph idx="1"/>
          </p:nvPr>
        </p:nvSpPr>
        <p:spPr>
          <a:xfrm>
            <a:off x="0" y="872656"/>
            <a:ext cx="12192000" cy="2627243"/>
          </a:xfrm>
        </p:spPr>
        <p:txBody>
          <a:bodyPr>
            <a:normAutofit/>
          </a:bodyPr>
          <a:lstStyle/>
          <a:p>
            <a:pPr>
              <a:spcBef>
                <a:spcPts val="0"/>
              </a:spcBef>
              <a:spcAft>
                <a:spcPts val="600"/>
              </a:spcAft>
            </a:pPr>
            <a:r>
              <a:rPr lang="en-US" sz="1600" b="0"/>
              <a:t>For the visor-down cases, the hot </a:t>
            </a:r>
            <a:r>
              <a:rPr lang="en-US" sz="1600" b="0">
                <a:solidFill>
                  <a:srgbClr val="000000"/>
                </a:solidFill>
              </a:rPr>
              <a:t>(86 °F) </a:t>
            </a:r>
            <a:r>
              <a:rPr lang="en-US" sz="1600" b="0"/>
              <a:t>and cold </a:t>
            </a:r>
            <a:r>
              <a:rPr lang="en-US" sz="1600" b="0">
                <a:solidFill>
                  <a:srgbClr val="000000"/>
                </a:solidFill>
              </a:rPr>
              <a:t>(59 °F) </a:t>
            </a:r>
            <a:r>
              <a:rPr lang="en-US" sz="1600" b="0"/>
              <a:t>cases have been plotted together with target metabolic rates at 600, 800, and 1200 BTU/hr. </a:t>
            </a:r>
          </a:p>
          <a:p>
            <a:pPr>
              <a:spcBef>
                <a:spcPts val="0"/>
              </a:spcBef>
              <a:spcAft>
                <a:spcPts val="600"/>
              </a:spcAft>
            </a:pPr>
            <a:r>
              <a:rPr lang="en-US" sz="1600" b="0"/>
              <a:t>The largest heat storage increase occurs in test point 2 when the test subjects are at the highest metabolic rate, 1200 BTU/hr. </a:t>
            </a:r>
          </a:p>
          <a:p>
            <a:pPr>
              <a:spcBef>
                <a:spcPts val="0"/>
              </a:spcBef>
              <a:spcAft>
                <a:spcPts val="600"/>
              </a:spcAft>
            </a:pPr>
            <a:r>
              <a:rPr lang="en-US" sz="1600" b="0"/>
              <a:t>Most visor-down cold environment cases show a slight increase in heat storage. </a:t>
            </a:r>
          </a:p>
          <a:p>
            <a:pPr>
              <a:spcBef>
                <a:spcPts val="0"/>
              </a:spcBef>
              <a:spcAft>
                <a:spcPts val="600"/>
              </a:spcAft>
            </a:pPr>
            <a:r>
              <a:rPr lang="en-US" sz="1600" b="0"/>
              <a:t>The heat storage is less for visor-down cases compared to visor-up/helmet off cases because the cool air is contained to the suit. </a:t>
            </a:r>
          </a:p>
          <a:p>
            <a:pPr>
              <a:spcBef>
                <a:spcPts val="0"/>
              </a:spcBef>
              <a:spcAft>
                <a:spcPts val="600"/>
              </a:spcAft>
            </a:pPr>
            <a:r>
              <a:rPr lang="en-US" sz="1600" b="0"/>
              <a:t>The small test subject is more prone to overheating shown in test point 3, 4, 6 and 2 reached or surpassed 2.0 BTU/lb.</a:t>
            </a:r>
          </a:p>
          <a:p>
            <a:pPr>
              <a:spcBef>
                <a:spcPts val="0"/>
              </a:spcBef>
              <a:spcAft>
                <a:spcPts val="600"/>
              </a:spcAft>
            </a:pPr>
            <a:endParaRPr lang="en-US" sz="1600" b="0"/>
          </a:p>
        </p:txBody>
      </p:sp>
      <p:sp>
        <p:nvSpPr>
          <p:cNvPr id="4" name="Slide Number Placeholder 3">
            <a:extLst>
              <a:ext uri="{FF2B5EF4-FFF2-40B4-BE49-F238E27FC236}">
                <a16:creationId xmlns:a16="http://schemas.microsoft.com/office/drawing/2014/main" id="{EB030DFC-1921-7F84-DB81-2819558BF19F}"/>
              </a:ext>
            </a:extLst>
          </p:cNvPr>
          <p:cNvSpPr>
            <a:spLocks noGrp="1"/>
          </p:cNvSpPr>
          <p:nvPr>
            <p:ph type="sldNum" sz="quarter" idx="12"/>
          </p:nvPr>
        </p:nvSpPr>
        <p:spPr/>
        <p:txBody>
          <a:bodyPr/>
          <a:lstStyle/>
          <a:p>
            <a:fld id="{56DEAC0C-22C1-459C-B122-F26ADF594765}" type="slidenum">
              <a:rPr lang="en-US" smtClean="0"/>
              <a:pPr/>
              <a:t>10</a:t>
            </a:fld>
            <a:endParaRPr lang="en-US"/>
          </a:p>
        </p:txBody>
      </p:sp>
      <p:sp>
        <p:nvSpPr>
          <p:cNvPr id="6" name="Title 1">
            <a:extLst>
              <a:ext uri="{FF2B5EF4-FFF2-40B4-BE49-F238E27FC236}">
                <a16:creationId xmlns:a16="http://schemas.microsoft.com/office/drawing/2014/main" id="{DCCE5E35-568C-02AE-EC4B-66898D107052}"/>
              </a:ext>
            </a:extLst>
          </p:cNvPr>
          <p:cNvSpPr>
            <a:spLocks noGrp="1"/>
          </p:cNvSpPr>
          <p:nvPr>
            <p:ph type="title"/>
          </p:nvPr>
        </p:nvSpPr>
        <p:spPr>
          <a:xfrm>
            <a:off x="304800" y="76200"/>
            <a:ext cx="10820400" cy="685800"/>
          </a:xfrm>
        </p:spPr>
        <p:txBody>
          <a:bodyPr/>
          <a:lstStyle/>
          <a:p>
            <a:r>
              <a:rPr lang="en-US" sz="2000"/>
              <a:t>Test Heat Storage Visor-Down Cold and Hot Environment Test Points 1, 2, 7, 8 </a:t>
            </a:r>
          </a:p>
        </p:txBody>
      </p:sp>
      <p:pic>
        <p:nvPicPr>
          <p:cNvPr id="7" name="Picture 6">
            <a:extLst>
              <a:ext uri="{FF2B5EF4-FFF2-40B4-BE49-F238E27FC236}">
                <a16:creationId xmlns:a16="http://schemas.microsoft.com/office/drawing/2014/main" id="{2D0D064D-0005-6D8F-88D9-67E91D8C842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95788" y="2910522"/>
            <a:ext cx="7800423" cy="3749040"/>
          </a:xfrm>
          <a:prstGeom prst="rect">
            <a:avLst/>
          </a:prstGeom>
        </p:spPr>
      </p:pic>
    </p:spTree>
    <p:extLst>
      <p:ext uri="{BB962C8B-B14F-4D97-AF65-F5344CB8AC3E}">
        <p14:creationId xmlns:p14="http://schemas.microsoft.com/office/powerpoint/2010/main" val="191143682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367EA3-A3ED-FE30-35A4-8F9D9A2C4250}"/>
              </a:ext>
            </a:extLst>
          </p:cNvPr>
          <p:cNvSpPr>
            <a:spLocks noGrp="1"/>
          </p:cNvSpPr>
          <p:nvPr>
            <p:ph type="title"/>
          </p:nvPr>
        </p:nvSpPr>
        <p:spPr/>
        <p:txBody>
          <a:bodyPr/>
          <a:lstStyle/>
          <a:p>
            <a:r>
              <a:rPr lang="en-US"/>
              <a:t>METMAN Model</a:t>
            </a:r>
          </a:p>
        </p:txBody>
      </p:sp>
      <p:sp>
        <p:nvSpPr>
          <p:cNvPr id="4" name="Slide Number Placeholder 3">
            <a:extLst>
              <a:ext uri="{FF2B5EF4-FFF2-40B4-BE49-F238E27FC236}">
                <a16:creationId xmlns:a16="http://schemas.microsoft.com/office/drawing/2014/main" id="{880DDD1F-BF77-DAA8-30A5-0C92AB3227F6}"/>
              </a:ext>
            </a:extLst>
          </p:cNvPr>
          <p:cNvSpPr>
            <a:spLocks noGrp="1"/>
          </p:cNvSpPr>
          <p:nvPr>
            <p:ph type="sldNum" sz="quarter" idx="12"/>
          </p:nvPr>
        </p:nvSpPr>
        <p:spPr/>
        <p:txBody>
          <a:bodyPr/>
          <a:lstStyle/>
          <a:p>
            <a:fld id="{56DEAC0C-22C1-459C-B122-F26ADF594765}" type="slidenum">
              <a:rPr lang="en-US" smtClean="0"/>
              <a:pPr/>
              <a:t>11</a:t>
            </a:fld>
            <a:endParaRPr lang="en-US"/>
          </a:p>
        </p:txBody>
      </p:sp>
      <p:sp>
        <p:nvSpPr>
          <p:cNvPr id="9" name="Content Placeholder 8">
            <a:extLst>
              <a:ext uri="{FF2B5EF4-FFF2-40B4-BE49-F238E27FC236}">
                <a16:creationId xmlns:a16="http://schemas.microsoft.com/office/drawing/2014/main" id="{F1612CBB-140E-B7E7-E547-D3F2017E35EC}"/>
              </a:ext>
            </a:extLst>
          </p:cNvPr>
          <p:cNvSpPr txBox="1">
            <a:spLocks noGrp="1"/>
          </p:cNvSpPr>
          <p:nvPr>
            <p:ph idx="1"/>
          </p:nvPr>
        </p:nvSpPr>
        <p:spPr>
          <a:xfrm>
            <a:off x="33760" y="877167"/>
            <a:ext cx="8396055" cy="5902129"/>
          </a:xfrm>
          <a:prstGeom prst="rect">
            <a:avLst/>
          </a:prstGeom>
          <a:noFill/>
        </p:spPr>
        <p:txBody>
          <a:bodyPr vert="horz" wrap="square" lIns="91440" tIns="45720" rIns="91440" bIns="45720" rtlCol="0" anchor="t">
            <a:spAutoFit/>
          </a:bodyPr>
          <a:lstStyle/>
          <a:p>
            <a:pPr marL="285750" indent="-285750">
              <a:spcAft>
                <a:spcPts val="500"/>
              </a:spcAft>
            </a:pPr>
            <a:r>
              <a:rPr lang="en-US" sz="1600" b="0"/>
              <a:t>METMAN is a 41-node Fortran human thermal model that simulates the heat transfer within a crew member’s body and from a crew member to the surrounding environment. </a:t>
            </a:r>
            <a:endParaRPr lang="en-US" sz="1600"/>
          </a:p>
          <a:p>
            <a:pPr marL="285750" indent="-285750">
              <a:spcAft>
                <a:spcPts val="500"/>
              </a:spcAft>
            </a:pPr>
            <a:r>
              <a:rPr lang="en-US" sz="1600"/>
              <a:t>Inputs:</a:t>
            </a:r>
          </a:p>
          <a:p>
            <a:pPr marL="742950" lvl="1" indent="-285750">
              <a:spcAft>
                <a:spcPts val="500"/>
              </a:spcAft>
            </a:pPr>
            <a:r>
              <a:rPr lang="en-US" sz="1600" b="0">
                <a:latin typeface="Arial"/>
                <a:cs typeface="Arial"/>
              </a:rPr>
              <a:t>Since there was no LCG, the undergarment insulation thickness was reduced from 0.0141 ft to 0.00141 ft</a:t>
            </a:r>
            <a:r>
              <a:rPr lang="en-US" sz="1600">
                <a:latin typeface="Arial"/>
                <a:cs typeface="Arial"/>
              </a:rPr>
              <a:t> because effective thickness was previously correlated to similar testing with the LCG present</a:t>
            </a:r>
            <a:r>
              <a:rPr lang="en-US" sz="1600" b="0">
                <a:latin typeface="Arial"/>
                <a:cs typeface="Arial"/>
              </a:rPr>
              <a:t>.</a:t>
            </a:r>
          </a:p>
          <a:p>
            <a:pPr marL="742950" lvl="1" indent="-285750">
              <a:spcAft>
                <a:spcPts val="500"/>
              </a:spcAft>
            </a:pPr>
            <a:r>
              <a:rPr lang="en-US" sz="1600" b="0">
                <a:solidFill>
                  <a:srgbClr val="000000"/>
                </a:solidFill>
              </a:rPr>
              <a:t>LCG water flowrate was set to 0 to turn the LCG off.</a:t>
            </a:r>
          </a:p>
          <a:p>
            <a:pPr marL="742950" lvl="1" indent="-285750">
              <a:spcAft>
                <a:spcPts val="500"/>
              </a:spcAft>
            </a:pPr>
            <a:r>
              <a:rPr lang="en-US" sz="1600" b="0"/>
              <a:t>Adjusted Body Surface Area was used for the METMAN </a:t>
            </a:r>
            <a:r>
              <a:rPr lang="en-US" sz="1600" b="0">
                <a:solidFill>
                  <a:srgbClr val="000000"/>
                </a:solidFill>
              </a:rPr>
              <a:t>based on subject’s weight. </a:t>
            </a:r>
          </a:p>
          <a:p>
            <a:pPr marL="742950" lvl="1" indent="-285750">
              <a:spcAft>
                <a:spcPts val="500"/>
              </a:spcAft>
            </a:pPr>
            <a:endParaRPr lang="en-US" sz="1600">
              <a:solidFill>
                <a:srgbClr val="000000"/>
              </a:solidFill>
            </a:endParaRPr>
          </a:p>
          <a:p>
            <a:pPr marL="742950" lvl="1" indent="-285750">
              <a:spcAft>
                <a:spcPts val="500"/>
              </a:spcAft>
            </a:pPr>
            <a:endParaRPr lang="en-US" sz="1600" b="0">
              <a:solidFill>
                <a:srgbClr val="000000"/>
              </a:solidFill>
            </a:endParaRPr>
          </a:p>
          <a:p>
            <a:pPr marL="742950" lvl="1" indent="-285750">
              <a:spcAft>
                <a:spcPts val="500"/>
              </a:spcAft>
            </a:pPr>
            <a:endParaRPr lang="en-US" sz="1600" b="0">
              <a:solidFill>
                <a:srgbClr val="000000"/>
              </a:solidFill>
            </a:endParaRPr>
          </a:p>
          <a:p>
            <a:pPr marL="742950" lvl="1" indent="-285750">
              <a:spcAft>
                <a:spcPts val="500"/>
              </a:spcAft>
            </a:pPr>
            <a:r>
              <a:rPr lang="en-US" sz="1600"/>
              <a:t>Sensor</a:t>
            </a:r>
            <a:r>
              <a:rPr lang="en-US" sz="1600" b="0"/>
              <a:t> averages of the chamber temperature, chamber dewpoint, suit temperature, suit dewpoint, metabolic rate, and air flow rate were used as inputs. </a:t>
            </a:r>
            <a:endParaRPr lang="en-US" sz="1600" b="0">
              <a:solidFill>
                <a:srgbClr val="000000"/>
              </a:solidFill>
            </a:endParaRPr>
          </a:p>
          <a:p>
            <a:pPr marL="285750" indent="-285750">
              <a:spcAft>
                <a:spcPts val="500"/>
              </a:spcAft>
            </a:pPr>
            <a:r>
              <a:rPr lang="en-US" sz="1600">
                <a:solidFill>
                  <a:srgbClr val="000000"/>
                </a:solidFill>
              </a:rPr>
              <a:t>For </a:t>
            </a:r>
            <a:r>
              <a:rPr lang="en-US" sz="1600"/>
              <a:t>Visor-Up and Helmets Off cases:</a:t>
            </a:r>
            <a:endParaRPr lang="en-US" sz="1600">
              <a:solidFill>
                <a:srgbClr val="000000"/>
              </a:solidFill>
            </a:endParaRPr>
          </a:p>
          <a:p>
            <a:pPr marL="742950" lvl="1" indent="-285750">
              <a:spcAft>
                <a:spcPts val="500"/>
              </a:spcAft>
            </a:pPr>
            <a:r>
              <a:rPr lang="en-US" sz="1600" b="1">
                <a:solidFill>
                  <a:schemeClr val="tx1"/>
                </a:solidFill>
              </a:rPr>
              <a:t>Suit inlet airflow: </a:t>
            </a:r>
            <a:r>
              <a:rPr lang="en-US" sz="1600">
                <a:solidFill>
                  <a:schemeClr val="tx1"/>
                </a:solidFill>
              </a:rPr>
              <a:t>Modified since air from the neck ring would escape to the cabin</a:t>
            </a:r>
          </a:p>
          <a:p>
            <a:pPr marL="742950" lvl="1" indent="-285750">
              <a:spcAft>
                <a:spcPts val="500"/>
              </a:spcAft>
            </a:pPr>
            <a:r>
              <a:rPr lang="en-US" sz="1600" b="1"/>
              <a:t>Suit inlet dewpoint: </a:t>
            </a:r>
            <a:r>
              <a:rPr lang="en-US" sz="1600"/>
              <a:t>Used t</a:t>
            </a:r>
            <a:r>
              <a:rPr lang="en-US" sz="1600">
                <a:solidFill>
                  <a:schemeClr val="tx1"/>
                </a:solidFill>
              </a:rPr>
              <a:t>he dewpoint corresponding to the average cabin and suit water vapor pressure </a:t>
            </a:r>
          </a:p>
          <a:p>
            <a:pPr marL="742950" lvl="1" indent="-285750">
              <a:spcAft>
                <a:spcPts val="500"/>
              </a:spcAft>
            </a:pPr>
            <a:r>
              <a:rPr lang="en-US" sz="1600" b="1"/>
              <a:t>Suit inlet temperature: </a:t>
            </a:r>
            <a:r>
              <a:rPr lang="en-US" sz="1600"/>
              <a:t>Used t</a:t>
            </a:r>
            <a:r>
              <a:rPr lang="en-US" sz="1600">
                <a:solidFill>
                  <a:schemeClr val="tx1"/>
                </a:solidFill>
              </a:rPr>
              <a:t>he average cabin and suit inlet temperature.</a:t>
            </a:r>
            <a:endParaRPr lang="en-US" sz="1600"/>
          </a:p>
        </p:txBody>
      </p:sp>
      <p:graphicFrame>
        <p:nvGraphicFramePr>
          <p:cNvPr id="5" name="Table 4">
            <a:extLst>
              <a:ext uri="{FF2B5EF4-FFF2-40B4-BE49-F238E27FC236}">
                <a16:creationId xmlns:a16="http://schemas.microsoft.com/office/drawing/2014/main" id="{256D96B6-C01E-1423-EC7D-50DB7F1EC929}"/>
              </a:ext>
            </a:extLst>
          </p:cNvPr>
          <p:cNvGraphicFramePr>
            <a:graphicFrameLocks noGrp="1"/>
          </p:cNvGraphicFramePr>
          <p:nvPr>
            <p:extLst>
              <p:ext uri="{D42A27DB-BD31-4B8C-83A1-F6EECF244321}">
                <p14:modId xmlns:p14="http://schemas.microsoft.com/office/powerpoint/2010/main" val="2199824473"/>
              </p:ext>
            </p:extLst>
          </p:nvPr>
        </p:nvGraphicFramePr>
        <p:xfrm>
          <a:off x="1923523" y="3364314"/>
          <a:ext cx="4938450" cy="997656"/>
        </p:xfrm>
        <a:graphic>
          <a:graphicData uri="http://schemas.openxmlformats.org/drawingml/2006/table">
            <a:tbl>
              <a:tblPr>
                <a:tableStyleId>{5940675A-B579-460E-94D1-54222C63F5DA}</a:tableStyleId>
              </a:tblPr>
              <a:tblGrid>
                <a:gridCol w="1441974">
                  <a:extLst>
                    <a:ext uri="{9D8B030D-6E8A-4147-A177-3AD203B41FA5}">
                      <a16:colId xmlns:a16="http://schemas.microsoft.com/office/drawing/2014/main" val="2885735164"/>
                    </a:ext>
                  </a:extLst>
                </a:gridCol>
                <a:gridCol w="1570458">
                  <a:extLst>
                    <a:ext uri="{9D8B030D-6E8A-4147-A177-3AD203B41FA5}">
                      <a16:colId xmlns:a16="http://schemas.microsoft.com/office/drawing/2014/main" val="4062953333"/>
                    </a:ext>
                  </a:extLst>
                </a:gridCol>
                <a:gridCol w="1926018">
                  <a:extLst>
                    <a:ext uri="{9D8B030D-6E8A-4147-A177-3AD203B41FA5}">
                      <a16:colId xmlns:a16="http://schemas.microsoft.com/office/drawing/2014/main" val="2091580150"/>
                    </a:ext>
                  </a:extLst>
                </a:gridCol>
              </a:tblGrid>
              <a:tr h="207714">
                <a:tc>
                  <a:txBody>
                    <a:bodyPr/>
                    <a:lstStyle/>
                    <a:p>
                      <a:pPr algn="ctr" fontAlgn="b">
                        <a:buNone/>
                      </a:pPr>
                      <a:r>
                        <a:rPr lang="en-US" sz="1400" b="0" u="none" strike="noStrike">
                          <a:solidFill>
                            <a:srgbClr val="000000"/>
                          </a:solidFill>
                          <a:effectLst/>
                          <a:latin typeface="Arial" panose="020B0604020202020204" pitchFamily="34" charset="0"/>
                          <a:cs typeface="Arial" panose="020B0604020202020204" pitchFamily="34" charset="0"/>
                        </a:rPr>
                        <a:t>Test Subjects </a:t>
                      </a:r>
                      <a:endParaRPr lang="en-US" sz="1400" b="0" i="0" u="none" strike="noStrike">
                        <a:solidFill>
                          <a:srgbClr val="000000"/>
                        </a:solidFill>
                        <a:effectLst/>
                        <a:latin typeface="Arial" panose="020B0604020202020204" pitchFamily="34" charset="0"/>
                        <a:cs typeface="Arial" panose="020B0604020202020204" pitchFamily="34" charset="0"/>
                      </a:endParaRPr>
                    </a:p>
                  </a:txBody>
                  <a:tcPr marL="7620" marR="7620" marT="7620" marB="0" anchor="ctr">
                    <a:solidFill>
                      <a:schemeClr val="accent5">
                        <a:lumMod val="20000"/>
                        <a:lumOff val="80000"/>
                      </a:schemeClr>
                    </a:solidFill>
                  </a:tcPr>
                </a:tc>
                <a:tc>
                  <a:txBody>
                    <a:bodyPr/>
                    <a:lstStyle/>
                    <a:p>
                      <a:pPr algn="ctr" fontAlgn="b">
                        <a:buNone/>
                      </a:pPr>
                      <a:r>
                        <a:rPr lang="en-US" sz="1400" b="0" i="0" u="none" strike="noStrike">
                          <a:solidFill>
                            <a:srgbClr val="000000"/>
                          </a:solidFill>
                          <a:effectLst/>
                          <a:latin typeface="Arial" panose="020B0604020202020204" pitchFamily="34" charset="0"/>
                          <a:cs typeface="Arial" panose="020B0604020202020204" pitchFamily="34" charset="0"/>
                        </a:rPr>
                        <a:t>Weight (</a:t>
                      </a:r>
                      <a:r>
                        <a:rPr lang="en-US" sz="1400" b="0" i="0" u="none" strike="noStrike" err="1">
                          <a:solidFill>
                            <a:srgbClr val="000000"/>
                          </a:solidFill>
                          <a:effectLst/>
                          <a:latin typeface="Arial" panose="020B0604020202020204" pitchFamily="34" charset="0"/>
                          <a:cs typeface="Arial" panose="020B0604020202020204" pitchFamily="34" charset="0"/>
                        </a:rPr>
                        <a:t>lb</a:t>
                      </a:r>
                      <a:r>
                        <a:rPr lang="en-US" sz="1400" b="0" i="0" u="none" strike="noStrike">
                          <a:solidFill>
                            <a:srgbClr val="000000"/>
                          </a:solidFill>
                          <a:effectLst/>
                          <a:latin typeface="Arial" panose="020B0604020202020204" pitchFamily="34" charset="0"/>
                          <a:cs typeface="Arial" panose="020B0604020202020204" pitchFamily="34" charset="0"/>
                        </a:rPr>
                        <a:t>)</a:t>
                      </a:r>
                    </a:p>
                  </a:txBody>
                  <a:tcPr marL="7620" marR="7620" marT="7620" marB="0" anchor="ctr">
                    <a:solidFill>
                      <a:schemeClr val="accent5">
                        <a:lumMod val="20000"/>
                        <a:lumOff val="80000"/>
                      </a:schemeClr>
                    </a:solidFill>
                  </a:tcPr>
                </a:tc>
                <a:tc>
                  <a:txBody>
                    <a:bodyPr/>
                    <a:lstStyle/>
                    <a:p>
                      <a:pPr algn="ctr" fontAlgn="b">
                        <a:buNone/>
                      </a:pPr>
                      <a:r>
                        <a:rPr lang="en-US" sz="1400" u="none" strike="noStrike">
                          <a:effectLst/>
                          <a:latin typeface="Arial" panose="020B0604020202020204" pitchFamily="34" charset="0"/>
                          <a:cs typeface="Arial" panose="020B0604020202020204" pitchFamily="34" charset="0"/>
                        </a:rPr>
                        <a:t>Body Surface Area (ft</a:t>
                      </a:r>
                      <a:r>
                        <a:rPr lang="en-US" sz="1400" u="none" strike="noStrike" baseline="30000">
                          <a:effectLst/>
                          <a:latin typeface="Arial" panose="020B0604020202020204" pitchFamily="34" charset="0"/>
                          <a:cs typeface="Arial" panose="020B0604020202020204" pitchFamily="34" charset="0"/>
                        </a:rPr>
                        <a:t>2</a:t>
                      </a:r>
                      <a:r>
                        <a:rPr lang="en-US" sz="1400" u="none" strike="noStrike">
                          <a:effectLst/>
                          <a:latin typeface="Arial" panose="020B0604020202020204" pitchFamily="34" charset="0"/>
                          <a:cs typeface="Arial" panose="020B0604020202020204" pitchFamily="34" charset="0"/>
                        </a:rPr>
                        <a:t>)</a:t>
                      </a:r>
                      <a:endParaRPr lang="en-US" sz="1400" b="0" i="0" u="none" strike="noStrike">
                        <a:solidFill>
                          <a:srgbClr val="000000"/>
                        </a:solidFill>
                        <a:effectLst/>
                        <a:latin typeface="Arial" panose="020B0604020202020204" pitchFamily="34" charset="0"/>
                        <a:cs typeface="Arial" panose="020B0604020202020204" pitchFamily="34" charset="0"/>
                      </a:endParaRPr>
                    </a:p>
                  </a:txBody>
                  <a:tcPr marL="7620" marR="7620" marT="7620" marB="0" anchor="ctr">
                    <a:solidFill>
                      <a:schemeClr val="accent5">
                        <a:lumMod val="20000"/>
                        <a:lumOff val="80000"/>
                      </a:schemeClr>
                    </a:solidFill>
                  </a:tcPr>
                </a:tc>
                <a:extLst>
                  <a:ext uri="{0D108BD9-81ED-4DB2-BD59-A6C34878D82A}">
                    <a16:rowId xmlns:a16="http://schemas.microsoft.com/office/drawing/2014/main" val="987813627"/>
                  </a:ext>
                </a:extLst>
              </a:tr>
              <a:tr h="258892">
                <a:tc>
                  <a:txBody>
                    <a:bodyPr/>
                    <a:lstStyle/>
                    <a:p>
                      <a:pPr algn="ctr" fontAlgn="b">
                        <a:buNone/>
                      </a:pPr>
                      <a:r>
                        <a:rPr lang="en-US" sz="1400" u="none" strike="noStrike">
                          <a:effectLst/>
                          <a:latin typeface="Arial" panose="020B0604020202020204" pitchFamily="34" charset="0"/>
                          <a:cs typeface="Arial" panose="020B0604020202020204" pitchFamily="34" charset="0"/>
                        </a:rPr>
                        <a:t>M_1, L_2 </a:t>
                      </a:r>
                    </a:p>
                  </a:txBody>
                  <a:tcPr marL="7620" marR="7620" marT="762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US" sz="1400" u="none" strike="noStrike">
                          <a:effectLst/>
                          <a:latin typeface="Arial" panose="020B0604020202020204" pitchFamily="34" charset="0"/>
                          <a:cs typeface="Arial" panose="020B0604020202020204" pitchFamily="34" charset="0"/>
                        </a:rPr>
                        <a:t>~170-180</a:t>
                      </a:r>
                      <a:endParaRPr lang="en-US" sz="1400" b="0" i="0" u="none" strike="noStrike">
                        <a:solidFill>
                          <a:srgbClr val="000000"/>
                        </a:solidFill>
                        <a:effectLst/>
                        <a:latin typeface="Arial" panose="020B0604020202020204" pitchFamily="34" charset="0"/>
                        <a:cs typeface="Arial" panose="020B0604020202020204" pitchFamily="34" charset="0"/>
                      </a:endParaRPr>
                    </a:p>
                  </a:txBody>
                  <a:tcPr marL="7620" marR="7620" marT="7620" marB="0" anchor="ctr"/>
                </a:tc>
                <a:tc>
                  <a:txBody>
                    <a:bodyPr/>
                    <a:lstStyle/>
                    <a:p>
                      <a:pPr algn="ctr" fontAlgn="b">
                        <a:buNone/>
                      </a:pPr>
                      <a:r>
                        <a:rPr lang="en-US" sz="1400" u="none" strike="noStrike">
                          <a:effectLst/>
                          <a:latin typeface="Arial" panose="020B0604020202020204" pitchFamily="34" charset="0"/>
                          <a:cs typeface="Arial" panose="020B0604020202020204" pitchFamily="34" charset="0"/>
                        </a:rPr>
                        <a:t>21.3</a:t>
                      </a:r>
                      <a:endParaRPr lang="en-US" sz="1400" b="0" i="0" u="none" strike="noStrike">
                        <a:solidFill>
                          <a:srgbClr val="000000"/>
                        </a:solidFill>
                        <a:effectLst/>
                        <a:latin typeface="Arial" panose="020B0604020202020204" pitchFamily="34" charset="0"/>
                        <a:cs typeface="Arial" panose="020B0604020202020204" pitchFamily="34" charset="0"/>
                      </a:endParaRPr>
                    </a:p>
                  </a:txBody>
                  <a:tcPr marL="7620" marR="7620" marT="7620" marB="0" anchor="ctr"/>
                </a:tc>
                <a:extLst>
                  <a:ext uri="{0D108BD9-81ED-4DB2-BD59-A6C34878D82A}">
                    <a16:rowId xmlns:a16="http://schemas.microsoft.com/office/drawing/2014/main" val="509344744"/>
                  </a:ext>
                </a:extLst>
              </a:tr>
              <a:tr h="258892">
                <a:tc>
                  <a:txBody>
                    <a:bodyPr/>
                    <a:lstStyle/>
                    <a:p>
                      <a:pPr algn="ctr" fontAlgn="b">
                        <a:buNone/>
                      </a:pPr>
                      <a:r>
                        <a:rPr lang="en-US" sz="1400" u="none" strike="noStrike">
                          <a:effectLst/>
                          <a:latin typeface="Arial" panose="020B0604020202020204" pitchFamily="34" charset="0"/>
                          <a:cs typeface="Arial" panose="020B0604020202020204" pitchFamily="34" charset="0"/>
                        </a:rPr>
                        <a:t>L_1</a:t>
                      </a:r>
                      <a:endParaRPr lang="en-US" sz="1400" b="0" i="0" u="none" strike="noStrike">
                        <a:solidFill>
                          <a:srgbClr val="000000"/>
                        </a:solidFill>
                        <a:effectLst/>
                        <a:latin typeface="Arial" panose="020B0604020202020204" pitchFamily="34" charset="0"/>
                        <a:cs typeface="Arial" panose="020B0604020202020204" pitchFamily="34" charset="0"/>
                      </a:endParaRPr>
                    </a:p>
                  </a:txBody>
                  <a:tcPr marL="7620" marR="7620" marT="7620" marB="0" anchor="ctr"/>
                </a:tc>
                <a:tc>
                  <a:txBody>
                    <a:bodyPr/>
                    <a:lstStyle/>
                    <a:p>
                      <a:pPr algn="ctr" fontAlgn="b">
                        <a:buNone/>
                      </a:pPr>
                      <a:r>
                        <a:rPr lang="en-US" sz="1400" b="0" i="0" u="none" strike="noStrike">
                          <a:solidFill>
                            <a:srgbClr val="000000"/>
                          </a:solidFill>
                          <a:effectLst/>
                          <a:latin typeface="Arial" panose="020B0604020202020204" pitchFamily="34" charset="0"/>
                          <a:cs typeface="Arial" panose="020B0604020202020204" pitchFamily="34" charset="0"/>
                        </a:rPr>
                        <a:t>~200</a:t>
                      </a:r>
                    </a:p>
                  </a:txBody>
                  <a:tcPr marL="7620" marR="7620" marT="7620" marB="0" anchor="ctr"/>
                </a:tc>
                <a:tc>
                  <a:txBody>
                    <a:bodyPr/>
                    <a:lstStyle/>
                    <a:p>
                      <a:pPr algn="ctr" fontAlgn="b">
                        <a:buNone/>
                      </a:pPr>
                      <a:r>
                        <a:rPr lang="en-US" sz="1400" u="none" strike="noStrike">
                          <a:effectLst/>
                          <a:latin typeface="Arial" panose="020B0604020202020204" pitchFamily="34" charset="0"/>
                          <a:cs typeface="Arial" panose="020B0604020202020204" pitchFamily="34" charset="0"/>
                        </a:rPr>
                        <a:t>24.00</a:t>
                      </a:r>
                      <a:endParaRPr lang="en-US" sz="1400" b="0" i="0" u="none" strike="noStrike">
                        <a:solidFill>
                          <a:srgbClr val="000000"/>
                        </a:solidFill>
                        <a:effectLst/>
                        <a:latin typeface="Arial" panose="020B0604020202020204" pitchFamily="34" charset="0"/>
                        <a:cs typeface="Arial" panose="020B0604020202020204" pitchFamily="34" charset="0"/>
                      </a:endParaRPr>
                    </a:p>
                  </a:txBody>
                  <a:tcPr marL="7620" marR="7620" marT="7620" marB="0" anchor="ctr"/>
                </a:tc>
                <a:extLst>
                  <a:ext uri="{0D108BD9-81ED-4DB2-BD59-A6C34878D82A}">
                    <a16:rowId xmlns:a16="http://schemas.microsoft.com/office/drawing/2014/main" val="2293427223"/>
                  </a:ext>
                </a:extLst>
              </a:tr>
              <a:tr h="258892">
                <a:tc>
                  <a:txBody>
                    <a:bodyPr/>
                    <a:lstStyle/>
                    <a:p>
                      <a:pPr algn="ctr" fontAlgn="b">
                        <a:buNone/>
                      </a:pPr>
                      <a:r>
                        <a:rPr lang="en-US" sz="1400" u="none" strike="noStrike">
                          <a:effectLst/>
                          <a:latin typeface="Arial" panose="020B0604020202020204" pitchFamily="34" charset="0"/>
                          <a:cs typeface="Arial" panose="020B0604020202020204" pitchFamily="34" charset="0"/>
                        </a:rPr>
                        <a:t>XS_1</a:t>
                      </a:r>
                      <a:endParaRPr lang="en-US" sz="1400" b="0" i="0" u="none" strike="noStrike">
                        <a:solidFill>
                          <a:srgbClr val="000000"/>
                        </a:solidFill>
                        <a:effectLst/>
                        <a:latin typeface="Arial" panose="020B0604020202020204" pitchFamily="34" charset="0"/>
                        <a:cs typeface="Arial" panose="020B0604020202020204" pitchFamily="34" charset="0"/>
                      </a:endParaRPr>
                    </a:p>
                  </a:txBody>
                  <a:tcPr marL="7620" marR="7620" marT="7620" marB="0" anchor="ctr"/>
                </a:tc>
                <a:tc>
                  <a:txBody>
                    <a:bodyPr/>
                    <a:lstStyle/>
                    <a:p>
                      <a:pPr algn="ctr" fontAlgn="b">
                        <a:buNone/>
                      </a:pPr>
                      <a:r>
                        <a:rPr lang="en-US" sz="1400" b="0" i="0" u="none" strike="noStrike">
                          <a:solidFill>
                            <a:srgbClr val="000000"/>
                          </a:solidFill>
                          <a:effectLst/>
                          <a:latin typeface="Arial" panose="020B0604020202020204" pitchFamily="34" charset="0"/>
                          <a:cs typeface="Arial" panose="020B0604020202020204" pitchFamily="34" charset="0"/>
                        </a:rPr>
                        <a:t>~115</a:t>
                      </a:r>
                    </a:p>
                  </a:txBody>
                  <a:tcPr marL="7620" marR="7620" marT="7620" marB="0" anchor="ctr"/>
                </a:tc>
                <a:tc>
                  <a:txBody>
                    <a:bodyPr/>
                    <a:lstStyle/>
                    <a:p>
                      <a:pPr algn="ctr" fontAlgn="b">
                        <a:buNone/>
                      </a:pPr>
                      <a:r>
                        <a:rPr lang="en-US" sz="1400" u="none" strike="noStrike">
                          <a:effectLst/>
                          <a:latin typeface="Arial" panose="020B0604020202020204" pitchFamily="34" charset="0"/>
                          <a:cs typeface="Arial" panose="020B0604020202020204" pitchFamily="34" charset="0"/>
                        </a:rPr>
                        <a:t>15.72</a:t>
                      </a:r>
                      <a:endParaRPr lang="en-US" sz="1400" b="0" i="0" u="none" strike="noStrike">
                        <a:solidFill>
                          <a:srgbClr val="000000"/>
                        </a:solidFill>
                        <a:effectLst/>
                        <a:latin typeface="Arial" panose="020B0604020202020204" pitchFamily="34" charset="0"/>
                        <a:cs typeface="Arial" panose="020B0604020202020204" pitchFamily="34" charset="0"/>
                      </a:endParaRPr>
                    </a:p>
                  </a:txBody>
                  <a:tcPr marL="7620" marR="7620" marT="7620" marB="0" anchor="ctr"/>
                </a:tc>
                <a:extLst>
                  <a:ext uri="{0D108BD9-81ED-4DB2-BD59-A6C34878D82A}">
                    <a16:rowId xmlns:a16="http://schemas.microsoft.com/office/drawing/2014/main" val="3833880267"/>
                  </a:ext>
                </a:extLst>
              </a:tr>
            </a:tbl>
          </a:graphicData>
        </a:graphic>
      </p:graphicFrame>
      <p:pic>
        <p:nvPicPr>
          <p:cNvPr id="3" name="Picture 2">
            <a:extLst>
              <a:ext uri="{FF2B5EF4-FFF2-40B4-BE49-F238E27FC236}">
                <a16:creationId xmlns:a16="http://schemas.microsoft.com/office/drawing/2014/main" id="{9A357102-EB19-4373-C7FB-9144C3703DDD}"/>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586150" y="1191592"/>
            <a:ext cx="3507783" cy="4596958"/>
          </a:xfrm>
          <a:prstGeom prst="rect">
            <a:avLst/>
          </a:prstGeom>
          <a:noFill/>
          <a:ln>
            <a:noFill/>
          </a:ln>
        </p:spPr>
      </p:pic>
      <p:sp>
        <p:nvSpPr>
          <p:cNvPr id="7" name="TextBox 6">
            <a:extLst>
              <a:ext uri="{FF2B5EF4-FFF2-40B4-BE49-F238E27FC236}">
                <a16:creationId xmlns:a16="http://schemas.microsoft.com/office/drawing/2014/main" id="{B27D29EE-F130-0E1F-193B-34B2A258F91B}"/>
              </a:ext>
            </a:extLst>
          </p:cNvPr>
          <p:cNvSpPr txBox="1"/>
          <p:nvPr/>
        </p:nvSpPr>
        <p:spPr>
          <a:xfrm>
            <a:off x="8532635" y="5978886"/>
            <a:ext cx="3614811" cy="307777"/>
          </a:xfrm>
          <a:prstGeom prst="rect">
            <a:avLst/>
          </a:prstGeom>
          <a:noFill/>
        </p:spPr>
        <p:txBody>
          <a:bodyPr wrap="square">
            <a:spAutoFit/>
          </a:bodyPr>
          <a:lstStyle/>
          <a:p>
            <a:pPr algn="ctr"/>
            <a:r>
              <a:rPr lang="en-US" sz="1400">
                <a:latin typeface="Arial" panose="020B0604020202020204" pitchFamily="34" charset="0"/>
                <a:cs typeface="Arial" panose="020B0604020202020204" pitchFamily="34" charset="0"/>
              </a:rPr>
              <a:t>Geometric Representation of METMAN </a:t>
            </a:r>
            <a:endParaRPr lang="en-US" sz="110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7564955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935439-B453-B7DD-ABD8-C6953C4C1405}"/>
              </a:ext>
            </a:extLst>
          </p:cNvPr>
          <p:cNvSpPr>
            <a:spLocks noGrp="1"/>
          </p:cNvSpPr>
          <p:nvPr>
            <p:ph type="title"/>
          </p:nvPr>
        </p:nvSpPr>
        <p:spPr/>
        <p:txBody>
          <a:bodyPr/>
          <a:lstStyle/>
          <a:p>
            <a:r>
              <a:rPr lang="en-US"/>
              <a:t>Test Heat Storage Visor-Down Vs. METMAN Model </a:t>
            </a:r>
          </a:p>
        </p:txBody>
      </p:sp>
      <p:sp>
        <p:nvSpPr>
          <p:cNvPr id="4" name="Slide Number Placeholder 3">
            <a:extLst>
              <a:ext uri="{FF2B5EF4-FFF2-40B4-BE49-F238E27FC236}">
                <a16:creationId xmlns:a16="http://schemas.microsoft.com/office/drawing/2014/main" id="{BE5BAFCD-471C-F1D1-C28D-537289103DC9}"/>
              </a:ext>
            </a:extLst>
          </p:cNvPr>
          <p:cNvSpPr>
            <a:spLocks noGrp="1"/>
          </p:cNvSpPr>
          <p:nvPr>
            <p:ph type="sldNum" sz="quarter" idx="12"/>
          </p:nvPr>
        </p:nvSpPr>
        <p:spPr/>
        <p:txBody>
          <a:bodyPr/>
          <a:lstStyle/>
          <a:p>
            <a:fld id="{56DEAC0C-22C1-459C-B122-F26ADF594765}" type="slidenum">
              <a:rPr lang="en-US" smtClean="0"/>
              <a:pPr/>
              <a:t>12</a:t>
            </a:fld>
            <a:endParaRPr lang="en-US"/>
          </a:p>
        </p:txBody>
      </p:sp>
      <p:pic>
        <p:nvPicPr>
          <p:cNvPr id="5" name="Content Placeholder 4">
            <a:extLst>
              <a:ext uri="{FF2B5EF4-FFF2-40B4-BE49-F238E27FC236}">
                <a16:creationId xmlns:a16="http://schemas.microsoft.com/office/drawing/2014/main" id="{04EC017F-C9D0-CBEC-03AB-586A13C2415F}"/>
              </a:ext>
            </a:extLst>
          </p:cNvPr>
          <p:cNvPicPr>
            <a:picLocks noGrp="1" noChangeAspect="1"/>
          </p:cNvPicPr>
          <p:nvPr>
            <p:ph idx="1"/>
          </p:nvPr>
        </p:nvPicPr>
        <p:blipFill>
          <a:blip r:embed="rId3" cstate="print">
            <a:extLst>
              <a:ext uri="{28A0092B-C50C-407E-A947-70E740481C1C}">
                <a14:useLocalDpi xmlns:a14="http://schemas.microsoft.com/office/drawing/2010/main" val="0"/>
              </a:ext>
            </a:extLst>
          </a:blip>
          <a:srcRect b="29126"/>
          <a:stretch>
            <a:fillRect/>
          </a:stretch>
        </p:blipFill>
        <p:spPr bwMode="auto">
          <a:xfrm>
            <a:off x="1195345" y="3097510"/>
            <a:ext cx="8673167" cy="3657600"/>
          </a:xfrm>
          <a:prstGeom prst="rect">
            <a:avLst/>
          </a:prstGeom>
          <a:noFill/>
          <a:ln>
            <a:noFill/>
          </a:ln>
        </p:spPr>
      </p:pic>
      <p:sp>
        <p:nvSpPr>
          <p:cNvPr id="8" name="TextBox 7">
            <a:extLst>
              <a:ext uri="{FF2B5EF4-FFF2-40B4-BE49-F238E27FC236}">
                <a16:creationId xmlns:a16="http://schemas.microsoft.com/office/drawing/2014/main" id="{59B02F4B-A66A-E3C5-DCE4-318ABBC6561D}"/>
              </a:ext>
            </a:extLst>
          </p:cNvPr>
          <p:cNvSpPr txBox="1"/>
          <p:nvPr/>
        </p:nvSpPr>
        <p:spPr>
          <a:xfrm>
            <a:off x="0" y="840625"/>
            <a:ext cx="12191999" cy="2200602"/>
          </a:xfrm>
          <a:prstGeom prst="rect">
            <a:avLst/>
          </a:prstGeom>
          <a:noFill/>
        </p:spPr>
        <p:txBody>
          <a:bodyPr wrap="square">
            <a:spAutoFit/>
          </a:bodyPr>
          <a:lstStyle/>
          <a:p>
            <a:pPr marL="285750" indent="-285750">
              <a:spcAft>
                <a:spcPts val="600"/>
              </a:spcAft>
              <a:buFont typeface="Arial" panose="020B0604020202020204" pitchFamily="34" charset="0"/>
              <a:buChar char="•"/>
            </a:pPr>
            <a:r>
              <a:rPr lang="en-US" sz="1600">
                <a:latin typeface="Arial" panose="020B0604020202020204" pitchFamily="34" charset="0"/>
                <a:cs typeface="Arial" panose="020B0604020202020204" pitchFamily="34" charset="0"/>
              </a:rPr>
              <a:t>The transient METMAN heat storage (line) data is graphed with the test data (scatter). </a:t>
            </a:r>
          </a:p>
          <a:p>
            <a:pPr marL="285750" indent="-285750">
              <a:spcAft>
                <a:spcPts val="600"/>
              </a:spcAft>
              <a:buFont typeface="Arial" panose="020B0604020202020204" pitchFamily="34" charset="0"/>
              <a:buChar char="•"/>
            </a:pPr>
            <a:r>
              <a:rPr lang="en-US" sz="1600" b="1">
                <a:latin typeface="Arial" panose="020B0604020202020204" pitchFamily="34" charset="0"/>
                <a:cs typeface="Arial" panose="020B0604020202020204" pitchFamily="34" charset="0"/>
              </a:rPr>
              <a:t>Hot environment (test point 1 and 2): </a:t>
            </a:r>
            <a:r>
              <a:rPr lang="en-US" sz="1600">
                <a:latin typeface="Arial" panose="020B0604020202020204" pitchFamily="34" charset="0"/>
                <a:cs typeface="Arial" panose="020B0604020202020204" pitchFamily="34" charset="0"/>
              </a:rPr>
              <a:t>METMAN tends to be conservative, typically predicting that the test subject reach the upper heat storage limit faster than the test data—except at XS_1 test point 1. </a:t>
            </a:r>
          </a:p>
          <a:p>
            <a:pPr marL="285750" indent="-285750">
              <a:spcAft>
                <a:spcPts val="600"/>
              </a:spcAft>
              <a:buFont typeface="Arial" panose="020B0604020202020204" pitchFamily="34" charset="0"/>
              <a:buChar char="•"/>
            </a:pPr>
            <a:r>
              <a:rPr lang="en-US" sz="1600" b="1">
                <a:latin typeface="Arial" panose="020B0604020202020204" pitchFamily="34" charset="0"/>
                <a:cs typeface="Arial" panose="020B0604020202020204" pitchFamily="34" charset="0"/>
              </a:rPr>
              <a:t>Cold environment (test point 7 and 8): </a:t>
            </a:r>
            <a:r>
              <a:rPr lang="en-US" sz="1600">
                <a:latin typeface="Arial" panose="020B0604020202020204" pitchFamily="34" charset="0"/>
                <a:cs typeface="Arial" panose="020B0604020202020204" pitchFamily="34" charset="0"/>
              </a:rPr>
              <a:t>Heat storage prediction is sometimes higher and sometimes lower than the test data. </a:t>
            </a:r>
          </a:p>
          <a:p>
            <a:pPr marL="285750" indent="-285750">
              <a:spcAft>
                <a:spcPts val="600"/>
              </a:spcAft>
              <a:buFont typeface="Arial" panose="020B0604020202020204" pitchFamily="34" charset="0"/>
              <a:buChar char="•"/>
            </a:pPr>
            <a:r>
              <a:rPr lang="en-US" sz="1600" b="1">
                <a:latin typeface="Arial" panose="020B0604020202020204" pitchFamily="34" charset="0"/>
                <a:cs typeface="Arial" panose="020B0604020202020204" pitchFamily="34" charset="0"/>
              </a:rPr>
              <a:t>Conclusions:</a:t>
            </a:r>
          </a:p>
          <a:p>
            <a:pPr marL="742950" lvl="1" indent="-285750">
              <a:spcAft>
                <a:spcPts val="600"/>
              </a:spcAft>
              <a:buFont typeface="Arial" panose="020B0604020202020204" pitchFamily="34" charset="0"/>
              <a:buChar char="•"/>
            </a:pPr>
            <a:r>
              <a:rPr lang="en-US" sz="1600">
                <a:latin typeface="Arial" panose="020B0604020202020204" pitchFamily="34" charset="0"/>
                <a:cs typeface="Arial" panose="020B0604020202020204" pitchFamily="34" charset="0"/>
              </a:rPr>
              <a:t>The transient METMAN and the test data could differ because the </a:t>
            </a:r>
            <a:r>
              <a:rPr lang="en-US" sz="1600" b="1">
                <a:latin typeface="Arial" panose="020B0604020202020204" pitchFamily="34" charset="0"/>
                <a:cs typeface="Arial" panose="020B0604020202020204" pitchFamily="34" charset="0"/>
              </a:rPr>
              <a:t>average</a:t>
            </a:r>
            <a:r>
              <a:rPr lang="en-US" sz="1600">
                <a:latin typeface="Arial" panose="020B0604020202020204" pitchFamily="34" charset="0"/>
                <a:cs typeface="Arial" panose="020B0604020202020204" pitchFamily="34" charset="0"/>
              </a:rPr>
              <a:t> test values were used as inputs to METMAN. </a:t>
            </a:r>
          </a:p>
          <a:p>
            <a:pPr marL="742950" lvl="1" indent="-285750">
              <a:spcAft>
                <a:spcPts val="600"/>
              </a:spcAft>
              <a:buFont typeface="Arial" panose="020B0604020202020204" pitchFamily="34" charset="0"/>
              <a:buChar char="•"/>
            </a:pPr>
            <a:r>
              <a:rPr lang="en-US" sz="1600">
                <a:latin typeface="Arial" panose="020B0604020202020204" pitchFamily="34" charset="0"/>
                <a:cs typeface="Arial" panose="020B0604020202020204" pitchFamily="34" charset="0"/>
              </a:rPr>
              <a:t>Although there were some fluctuations in the test data, the overall heat storage by the end of the test was similar.</a:t>
            </a:r>
          </a:p>
        </p:txBody>
      </p:sp>
      <p:pic>
        <p:nvPicPr>
          <p:cNvPr id="9" name="Content Placeholder 4">
            <a:extLst>
              <a:ext uri="{FF2B5EF4-FFF2-40B4-BE49-F238E27FC236}">
                <a16:creationId xmlns:a16="http://schemas.microsoft.com/office/drawing/2014/main" id="{1284BD23-7E16-4B50-6F2D-0E82C9CA352A}"/>
              </a:ext>
            </a:extLst>
          </p:cNvPr>
          <p:cNvPicPr>
            <a:picLocks noChangeAspect="1"/>
          </p:cNvPicPr>
          <p:nvPr/>
        </p:nvPicPr>
        <p:blipFill>
          <a:blip r:embed="rId3" cstate="print">
            <a:extLst>
              <a:ext uri="{28A0092B-C50C-407E-A947-70E740481C1C}">
                <a14:useLocalDpi xmlns:a14="http://schemas.microsoft.com/office/drawing/2010/main" val="0"/>
              </a:ext>
            </a:extLst>
          </a:blip>
          <a:srcRect l="40151" t="70982" r="38430" b="-1399"/>
          <a:stretch>
            <a:fillRect/>
          </a:stretch>
        </p:blipFill>
        <p:spPr bwMode="auto">
          <a:xfrm>
            <a:off x="10028113" y="3767483"/>
            <a:ext cx="2004285" cy="1693629"/>
          </a:xfrm>
          <a:prstGeom prst="rect">
            <a:avLst/>
          </a:prstGeom>
          <a:noFill/>
          <a:ln>
            <a:noFill/>
          </a:ln>
        </p:spPr>
      </p:pic>
    </p:spTree>
    <p:extLst>
      <p:ext uri="{BB962C8B-B14F-4D97-AF65-F5344CB8AC3E}">
        <p14:creationId xmlns:p14="http://schemas.microsoft.com/office/powerpoint/2010/main" val="112141216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740370-8804-9DA1-D499-C676D192035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8DFF70F-506B-6075-EEAB-E4155F0AE2E1}"/>
              </a:ext>
            </a:extLst>
          </p:cNvPr>
          <p:cNvSpPr>
            <a:spLocks noGrp="1"/>
          </p:cNvSpPr>
          <p:nvPr>
            <p:ph type="title"/>
          </p:nvPr>
        </p:nvSpPr>
        <p:spPr/>
        <p:txBody>
          <a:bodyPr/>
          <a:lstStyle/>
          <a:p>
            <a:r>
              <a:rPr lang="en-US"/>
              <a:t>Visor-Down: </a:t>
            </a:r>
            <a:r>
              <a:rPr lang="en-US" err="1"/>
              <a:t>Q</a:t>
            </a:r>
            <a:r>
              <a:rPr lang="en-US" baseline="-25000" err="1"/>
              <a:t>store</a:t>
            </a:r>
            <a:r>
              <a:rPr lang="en-US"/>
              <a:t> Test vs. METMAN Model at the End of Test Duration</a:t>
            </a:r>
          </a:p>
        </p:txBody>
      </p:sp>
      <p:sp>
        <p:nvSpPr>
          <p:cNvPr id="4" name="Slide Number Placeholder 3">
            <a:extLst>
              <a:ext uri="{FF2B5EF4-FFF2-40B4-BE49-F238E27FC236}">
                <a16:creationId xmlns:a16="http://schemas.microsoft.com/office/drawing/2014/main" id="{48BE4BD1-DD46-0878-E126-597F57A83C85}"/>
              </a:ext>
            </a:extLst>
          </p:cNvPr>
          <p:cNvSpPr>
            <a:spLocks noGrp="1"/>
          </p:cNvSpPr>
          <p:nvPr>
            <p:ph type="sldNum" sz="quarter" idx="12"/>
          </p:nvPr>
        </p:nvSpPr>
        <p:spPr/>
        <p:txBody>
          <a:bodyPr/>
          <a:lstStyle/>
          <a:p>
            <a:fld id="{56DEAC0C-22C1-459C-B122-F26ADF594765}" type="slidenum">
              <a:rPr lang="en-US" smtClean="0"/>
              <a:pPr/>
              <a:t>13</a:t>
            </a:fld>
            <a:endParaRPr lang="en-US"/>
          </a:p>
        </p:txBody>
      </p:sp>
      <p:sp>
        <p:nvSpPr>
          <p:cNvPr id="6" name="Content Placeholder 5">
            <a:extLst>
              <a:ext uri="{FF2B5EF4-FFF2-40B4-BE49-F238E27FC236}">
                <a16:creationId xmlns:a16="http://schemas.microsoft.com/office/drawing/2014/main" id="{243191A8-2F8D-335E-AB3B-3323557D7FCD}"/>
              </a:ext>
            </a:extLst>
          </p:cNvPr>
          <p:cNvSpPr>
            <a:spLocks noGrp="1"/>
          </p:cNvSpPr>
          <p:nvPr>
            <p:ph idx="1"/>
          </p:nvPr>
        </p:nvSpPr>
        <p:spPr>
          <a:xfrm>
            <a:off x="0" y="843171"/>
            <a:ext cx="12192000" cy="1434548"/>
          </a:xfrm>
        </p:spPr>
        <p:txBody>
          <a:bodyPr>
            <a:noAutofit/>
          </a:bodyPr>
          <a:lstStyle/>
          <a:p>
            <a:pPr>
              <a:spcBef>
                <a:spcPts val="0"/>
              </a:spcBef>
              <a:spcAft>
                <a:spcPts val="600"/>
              </a:spcAft>
            </a:pPr>
            <a:r>
              <a:rPr lang="en-US" sz="1600" b="0"/>
              <a:t>To examine the heat storage levels from the various test subjects on one graph, the heat storage at the end of the test duration was plotted with the corresponding heat storage from METMAN.</a:t>
            </a:r>
          </a:p>
          <a:p>
            <a:pPr marL="285750" indent="-285750">
              <a:spcBef>
                <a:spcPts val="0"/>
              </a:spcBef>
              <a:spcAft>
                <a:spcPts val="600"/>
              </a:spcAft>
            </a:pPr>
            <a:r>
              <a:rPr lang="en-US" sz="1600" b="0"/>
              <a:t>The y=x line would represent a perfect correlation and the R</a:t>
            </a:r>
            <a:r>
              <a:rPr lang="en-US" sz="1600" b="0" baseline="30000"/>
              <a:t>2</a:t>
            </a:r>
            <a:r>
              <a:rPr lang="en-US" sz="1600" b="0"/>
              <a:t> is 0.8999 for x = y line, which shows good agreement.</a:t>
            </a:r>
          </a:p>
          <a:p>
            <a:pPr marL="285750" indent="-285750">
              <a:spcBef>
                <a:spcPts val="0"/>
              </a:spcBef>
              <a:spcAft>
                <a:spcPts val="600"/>
              </a:spcAft>
            </a:pPr>
            <a:r>
              <a:rPr lang="en-US" sz="1600" b="0"/>
              <a:t>The data is plotted so that the same configuration = same color,  ● = lower met rate, ■ = higher met rate.</a:t>
            </a:r>
          </a:p>
          <a:p>
            <a:pPr>
              <a:spcBef>
                <a:spcPts val="0"/>
              </a:spcBef>
              <a:spcAft>
                <a:spcPts val="600"/>
              </a:spcAft>
            </a:pPr>
            <a:endParaRPr lang="en-US" sz="1600" b="0"/>
          </a:p>
        </p:txBody>
      </p:sp>
      <p:pic>
        <p:nvPicPr>
          <p:cNvPr id="8" name="Picture 7">
            <a:extLst>
              <a:ext uri="{FF2B5EF4-FFF2-40B4-BE49-F238E27FC236}">
                <a16:creationId xmlns:a16="http://schemas.microsoft.com/office/drawing/2014/main" id="{E76127C2-CFD5-3A2B-E2DA-F5179C89E1AE}"/>
              </a:ext>
            </a:extLst>
          </p:cNvPr>
          <p:cNvPicPr>
            <a:picLocks noChangeAspect="1"/>
          </p:cNvPicPr>
          <p:nvPr/>
        </p:nvPicPr>
        <p:blipFill>
          <a:blip r:embed="rId2"/>
          <a:stretch>
            <a:fillRect/>
          </a:stretch>
        </p:blipFill>
        <p:spPr>
          <a:xfrm>
            <a:off x="521959" y="2182178"/>
            <a:ext cx="7007381" cy="4389120"/>
          </a:xfrm>
          <a:prstGeom prst="rect">
            <a:avLst/>
          </a:prstGeom>
        </p:spPr>
      </p:pic>
      <p:pic>
        <p:nvPicPr>
          <p:cNvPr id="10" name="Picture 9">
            <a:extLst>
              <a:ext uri="{FF2B5EF4-FFF2-40B4-BE49-F238E27FC236}">
                <a16:creationId xmlns:a16="http://schemas.microsoft.com/office/drawing/2014/main" id="{B479781D-5F3A-77D4-CBCD-68C0F8BE970B}"/>
              </a:ext>
            </a:extLst>
          </p:cNvPr>
          <p:cNvPicPr>
            <a:picLocks noChangeAspect="1"/>
          </p:cNvPicPr>
          <p:nvPr/>
        </p:nvPicPr>
        <p:blipFill>
          <a:blip r:embed="rId3"/>
          <a:stretch>
            <a:fillRect/>
          </a:stretch>
        </p:blipFill>
        <p:spPr>
          <a:xfrm>
            <a:off x="7529340" y="3429000"/>
            <a:ext cx="4258236" cy="1371600"/>
          </a:xfrm>
          <a:prstGeom prst="rect">
            <a:avLst/>
          </a:prstGeom>
        </p:spPr>
      </p:pic>
      <p:sp>
        <p:nvSpPr>
          <p:cNvPr id="14" name="TextBox 13">
            <a:extLst>
              <a:ext uri="{FF2B5EF4-FFF2-40B4-BE49-F238E27FC236}">
                <a16:creationId xmlns:a16="http://schemas.microsoft.com/office/drawing/2014/main" id="{6A6C0452-780C-7B69-525C-51229BF7F4A1}"/>
              </a:ext>
            </a:extLst>
          </p:cNvPr>
          <p:cNvSpPr txBox="1"/>
          <p:nvPr/>
        </p:nvSpPr>
        <p:spPr>
          <a:xfrm>
            <a:off x="5031866" y="4824477"/>
            <a:ext cx="1544774" cy="369332"/>
          </a:xfrm>
          <a:prstGeom prst="rect">
            <a:avLst/>
          </a:prstGeom>
          <a:solidFill>
            <a:schemeClr val="accent4">
              <a:lumMod val="20000"/>
              <a:lumOff val="80000"/>
            </a:schemeClr>
          </a:solidFill>
          <a:ln>
            <a:solidFill>
              <a:schemeClr val="tx1"/>
            </a:solidFill>
          </a:ln>
        </p:spPr>
        <p:txBody>
          <a:bodyPr wrap="square">
            <a:spAutoFit/>
          </a:bodyPr>
          <a:lstStyle/>
          <a:p>
            <a:pPr algn="ctr"/>
            <a:r>
              <a:rPr lang="en-US">
                <a:latin typeface="Arial" panose="020B0604020202020204" pitchFamily="34" charset="0"/>
                <a:cs typeface="Arial" panose="020B0604020202020204" pitchFamily="34" charset="0"/>
              </a:rPr>
              <a:t>R</a:t>
            </a:r>
            <a:r>
              <a:rPr lang="en-US" baseline="30000">
                <a:latin typeface="Arial" panose="020B0604020202020204" pitchFamily="34" charset="0"/>
                <a:cs typeface="Arial" panose="020B0604020202020204" pitchFamily="34" charset="0"/>
              </a:rPr>
              <a:t>2</a:t>
            </a:r>
            <a:r>
              <a:rPr lang="en-US">
                <a:latin typeface="Arial" panose="020B0604020202020204" pitchFamily="34" charset="0"/>
                <a:cs typeface="Arial" panose="020B0604020202020204" pitchFamily="34" charset="0"/>
              </a:rPr>
              <a:t> = 0.8999</a:t>
            </a:r>
          </a:p>
        </p:txBody>
      </p:sp>
    </p:spTree>
    <p:extLst>
      <p:ext uri="{BB962C8B-B14F-4D97-AF65-F5344CB8AC3E}">
        <p14:creationId xmlns:p14="http://schemas.microsoft.com/office/powerpoint/2010/main" val="41989899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5BEADD-EB02-656A-F27D-CE974D98FC0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FC4101B-5797-3136-999B-D9C95DAF48F4}"/>
              </a:ext>
            </a:extLst>
          </p:cNvPr>
          <p:cNvSpPr>
            <a:spLocks noGrp="1"/>
          </p:cNvSpPr>
          <p:nvPr>
            <p:ph type="title"/>
          </p:nvPr>
        </p:nvSpPr>
        <p:spPr/>
        <p:txBody>
          <a:bodyPr/>
          <a:lstStyle/>
          <a:p>
            <a:r>
              <a:rPr lang="en-US"/>
              <a:t>Air Flowrate into Suit Based on Metabolic Rate</a:t>
            </a:r>
          </a:p>
        </p:txBody>
      </p:sp>
      <p:sp>
        <p:nvSpPr>
          <p:cNvPr id="4" name="Slide Number Placeholder 3">
            <a:extLst>
              <a:ext uri="{FF2B5EF4-FFF2-40B4-BE49-F238E27FC236}">
                <a16:creationId xmlns:a16="http://schemas.microsoft.com/office/drawing/2014/main" id="{A4780BF7-25DD-19C8-0076-65FDB9C519D8}"/>
              </a:ext>
            </a:extLst>
          </p:cNvPr>
          <p:cNvSpPr>
            <a:spLocks noGrp="1"/>
          </p:cNvSpPr>
          <p:nvPr>
            <p:ph type="sldNum" sz="quarter" idx="12"/>
          </p:nvPr>
        </p:nvSpPr>
        <p:spPr/>
        <p:txBody>
          <a:bodyPr/>
          <a:lstStyle/>
          <a:p>
            <a:fld id="{56DEAC0C-22C1-459C-B122-F26ADF594765}" type="slidenum">
              <a:rPr lang="en-US" smtClean="0"/>
              <a:pPr/>
              <a:t>14</a:t>
            </a:fld>
            <a:endParaRPr lang="en-US"/>
          </a:p>
        </p:txBody>
      </p:sp>
      <p:sp>
        <p:nvSpPr>
          <p:cNvPr id="7" name="Content Placeholder 6">
            <a:extLst>
              <a:ext uri="{FF2B5EF4-FFF2-40B4-BE49-F238E27FC236}">
                <a16:creationId xmlns:a16="http://schemas.microsoft.com/office/drawing/2014/main" id="{533480AD-E48E-7405-8322-6077418027E6}"/>
              </a:ext>
            </a:extLst>
          </p:cNvPr>
          <p:cNvSpPr>
            <a:spLocks noGrp="1"/>
          </p:cNvSpPr>
          <p:nvPr>
            <p:ph idx="1"/>
          </p:nvPr>
        </p:nvSpPr>
        <p:spPr>
          <a:xfrm>
            <a:off x="87465" y="990600"/>
            <a:ext cx="7601446" cy="5486400"/>
          </a:xfrm>
        </p:spPr>
        <p:txBody>
          <a:bodyPr vert="horz" lIns="91440" tIns="45720" rIns="91440" bIns="45720" rtlCol="0" anchor="t">
            <a:normAutofit/>
          </a:bodyPr>
          <a:lstStyle/>
          <a:p>
            <a:pPr>
              <a:spcAft>
                <a:spcPts val="600"/>
              </a:spcAft>
            </a:pPr>
            <a:r>
              <a:rPr lang="en-US" sz="1600"/>
              <a:t>Objective: Modify the suit inlet airflow since some air from the neck ring would escape to the cabin.</a:t>
            </a:r>
            <a:endParaRPr lang="en-US" sz="1600" b="0"/>
          </a:p>
          <a:p>
            <a:pPr lvl="1">
              <a:spcAft>
                <a:spcPts val="600"/>
              </a:spcAft>
            </a:pPr>
            <a:r>
              <a:rPr lang="en-US" sz="1600" b="0"/>
              <a:t>Ergometer Arm Movements instigated air flow out of suit into the cabin when the suit was deformed. </a:t>
            </a:r>
          </a:p>
          <a:p>
            <a:pPr lvl="1">
              <a:spcAft>
                <a:spcPts val="600"/>
              </a:spcAft>
            </a:pPr>
            <a:r>
              <a:rPr lang="en-US" sz="1600" b="0"/>
              <a:t>Metabolic rate was a measure of arm movements.</a:t>
            </a:r>
          </a:p>
          <a:p>
            <a:pPr lvl="1">
              <a:spcAft>
                <a:spcPts val="600"/>
              </a:spcAft>
            </a:pPr>
            <a:r>
              <a:rPr lang="en-US" sz="1600" b="0"/>
              <a:t>Higher metabolic rate = more arm movements.</a:t>
            </a:r>
          </a:p>
          <a:p>
            <a:pPr>
              <a:spcAft>
                <a:spcPts val="600"/>
              </a:spcAft>
            </a:pPr>
            <a:r>
              <a:rPr lang="en-US" sz="1600"/>
              <a:t>Method: Create a relationship between metabolic rate and flowrate.</a:t>
            </a:r>
          </a:p>
          <a:p>
            <a:pPr lvl="1">
              <a:spcAft>
                <a:spcPts val="600"/>
              </a:spcAft>
            </a:pPr>
            <a:r>
              <a:rPr lang="en-US" sz="1600" b="0"/>
              <a:t>The suit inlet airflow parameter in METMAN was decreased until the model and test data heat storages were similar.</a:t>
            </a:r>
          </a:p>
          <a:p>
            <a:pPr lvl="1">
              <a:spcAft>
                <a:spcPts val="600"/>
              </a:spcAft>
            </a:pPr>
            <a:r>
              <a:rPr lang="en-US" sz="1600" b="0"/>
              <a:t>Reduced suit inlet airflow  / </a:t>
            </a:r>
            <a:r>
              <a:rPr lang="en-US" sz="1600"/>
              <a:t>total flowrate = </a:t>
            </a:r>
            <a:r>
              <a:rPr lang="en-US" sz="1600" b="0"/>
              <a:t>percentage of flowrate.</a:t>
            </a:r>
          </a:p>
          <a:p>
            <a:pPr lvl="1">
              <a:spcAft>
                <a:spcPts val="600"/>
              </a:spcAft>
            </a:pPr>
            <a:r>
              <a:rPr lang="en-US" sz="1600" b="1"/>
              <a:t>Scatter Plot: </a:t>
            </a:r>
            <a:r>
              <a:rPr lang="en-US" sz="1600" b="0"/>
              <a:t>Metabolic rate vs. the percentage of flowrate.</a:t>
            </a:r>
          </a:p>
          <a:p>
            <a:pPr lvl="1">
              <a:spcAft>
                <a:spcPts val="600"/>
              </a:spcAft>
            </a:pPr>
            <a:r>
              <a:rPr lang="en-US" sz="1600" b="1"/>
              <a:t>Second order polynomial curve fit: </a:t>
            </a:r>
            <a:r>
              <a:rPr lang="en-US" sz="1600" b="0"/>
              <a:t>Generalized the relationship between air flowrate and metabolic rate.</a:t>
            </a:r>
          </a:p>
          <a:p>
            <a:pPr marL="457200" lvl="1" indent="0">
              <a:spcAft>
                <a:spcPts val="600"/>
              </a:spcAft>
              <a:buNone/>
            </a:pPr>
            <a:endParaRPr lang="en-US" sz="1600"/>
          </a:p>
          <a:p>
            <a:pPr marL="457200" lvl="1" indent="0">
              <a:spcAft>
                <a:spcPts val="600"/>
              </a:spcAft>
              <a:buNone/>
            </a:pPr>
            <a:endParaRPr lang="en-US" sz="1600" b="0"/>
          </a:p>
          <a:p>
            <a:pPr lvl="1">
              <a:spcAft>
                <a:spcPts val="600"/>
              </a:spcAft>
            </a:pPr>
            <a:r>
              <a:rPr lang="en-US" sz="1600" b="0">
                <a:latin typeface="Arial"/>
                <a:cs typeface="Arial"/>
              </a:rPr>
              <a:t>The visor-up and helmet off cases were </a:t>
            </a:r>
            <a:r>
              <a:rPr lang="en-US" sz="1600">
                <a:latin typeface="Arial"/>
                <a:cs typeface="Arial"/>
              </a:rPr>
              <a:t>re-run</a:t>
            </a:r>
            <a:r>
              <a:rPr lang="en-US" sz="1600" b="0">
                <a:latin typeface="Arial"/>
                <a:cs typeface="Arial"/>
              </a:rPr>
              <a:t> using the curve fit percentages multiplied by the measured total flowrate. </a:t>
            </a:r>
          </a:p>
        </p:txBody>
      </p:sp>
      <p:pic>
        <p:nvPicPr>
          <p:cNvPr id="9" name="Picture 8">
            <a:extLst>
              <a:ext uri="{FF2B5EF4-FFF2-40B4-BE49-F238E27FC236}">
                <a16:creationId xmlns:a16="http://schemas.microsoft.com/office/drawing/2014/main" id="{E7124EA6-11F0-352A-66D0-7E5CBE5FDD78}"/>
              </a:ext>
            </a:extLst>
          </p:cNvPr>
          <p:cNvPicPr>
            <a:picLocks noChangeAspect="1"/>
          </p:cNvPicPr>
          <p:nvPr/>
        </p:nvPicPr>
        <p:blipFill>
          <a:blip r:embed="rId3"/>
          <a:srcRect t="14664"/>
          <a:stretch>
            <a:fillRect/>
          </a:stretch>
        </p:blipFill>
        <p:spPr>
          <a:xfrm>
            <a:off x="7762116" y="1583996"/>
            <a:ext cx="4239006" cy="3690008"/>
          </a:xfrm>
          <a:prstGeom prst="rect">
            <a:avLst/>
          </a:prstGeom>
        </p:spPr>
      </p:pic>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39A24C76-C548-4539-840F-88EDEC2E1CDF}"/>
                  </a:ext>
                </a:extLst>
              </p:cNvPr>
              <p:cNvSpPr txBox="1"/>
              <p:nvPr/>
            </p:nvSpPr>
            <p:spPr>
              <a:xfrm>
                <a:off x="87465" y="5274004"/>
                <a:ext cx="7529885" cy="369332"/>
              </a:xfrm>
              <a:prstGeom prst="rect">
                <a:avLst/>
              </a:prstGeom>
              <a:solidFill>
                <a:schemeClr val="accent4">
                  <a:lumMod val="20000"/>
                  <a:lumOff val="80000"/>
                </a:schemeClr>
              </a:solidFill>
              <a:ln>
                <a:solidFill>
                  <a:schemeClr val="tx1"/>
                </a:solidFill>
              </a:ln>
            </p:spPr>
            <p:txBody>
              <a:bodyPr wrap="square">
                <a:spAutoFit/>
              </a:bodyPr>
              <a:lstStyle/>
              <a:p>
                <a:pPr marL="0" marR="0" indent="182880" algn="ctr">
                  <a:buNone/>
                  <a:tabLst>
                    <a:tab pos="182880" algn="l"/>
                  </a:tabLst>
                </a:pPr>
                <a14:m>
                  <m:oMathPara xmlns:m="http://schemas.openxmlformats.org/officeDocument/2006/math">
                    <m:oMathParaPr>
                      <m:jc m:val="center"/>
                    </m:oMathParaPr>
                    <m:oMath xmlns:m="http://schemas.openxmlformats.org/officeDocument/2006/math">
                      <m:r>
                        <a:rPr lang="en-US" sz="1800" i="1">
                          <a:effectLst/>
                          <a:latin typeface="Cambria Math" panose="02040503050406030204" pitchFamily="18" charset="0"/>
                          <a:ea typeface="Times New Roman" panose="02020603050405020304" pitchFamily="18" charset="0"/>
                        </a:rPr>
                        <m:t>% </m:t>
                      </m:r>
                      <m:r>
                        <a:rPr lang="en-US" sz="1800" i="1">
                          <a:effectLst/>
                          <a:latin typeface="Cambria Math" panose="02040503050406030204" pitchFamily="18" charset="0"/>
                          <a:ea typeface="Times New Roman" panose="02020603050405020304" pitchFamily="18" charset="0"/>
                        </a:rPr>
                        <m:t>𝑓𝑙𝑜𝑤𝑟𝑎𝑡𝑒</m:t>
                      </m:r>
                      <m:r>
                        <a:rPr lang="en-US" sz="1800" i="1">
                          <a:effectLst/>
                          <a:latin typeface="Cambria Math" panose="02040503050406030204" pitchFamily="18" charset="0"/>
                          <a:ea typeface="Times New Roman" panose="02020603050405020304" pitchFamily="18" charset="0"/>
                        </a:rPr>
                        <m:t> = −2.58∗</m:t>
                      </m:r>
                      <m:sSup>
                        <m:sSupPr>
                          <m:ctrlPr>
                            <a:rPr lang="en-US" sz="1800" i="1">
                              <a:effectLst/>
                              <a:latin typeface="Cambria Math" panose="02040503050406030204" pitchFamily="18" charset="0"/>
                              <a:ea typeface="Times New Roman" panose="02020603050405020304" pitchFamily="18" charset="0"/>
                            </a:rPr>
                          </m:ctrlPr>
                        </m:sSupPr>
                        <m:e>
                          <m:r>
                            <a:rPr lang="en-US" sz="1800" i="1">
                              <a:effectLst/>
                              <a:latin typeface="Cambria Math" panose="02040503050406030204" pitchFamily="18" charset="0"/>
                              <a:ea typeface="Times New Roman" panose="02020603050405020304" pitchFamily="18" charset="0"/>
                            </a:rPr>
                            <m:t>10</m:t>
                          </m:r>
                        </m:e>
                        <m:sup>
                          <m:r>
                            <a:rPr lang="en-US" sz="1800" i="1">
                              <a:effectLst/>
                              <a:latin typeface="Cambria Math" panose="02040503050406030204" pitchFamily="18" charset="0"/>
                              <a:ea typeface="Times New Roman" panose="02020603050405020304" pitchFamily="18" charset="0"/>
                            </a:rPr>
                            <m:t>−7</m:t>
                          </m:r>
                        </m:sup>
                      </m:sSup>
                      <m:sSup>
                        <m:sSupPr>
                          <m:ctrlPr>
                            <a:rPr lang="en-US" sz="1800" i="1">
                              <a:effectLst/>
                              <a:latin typeface="Cambria Math" panose="02040503050406030204" pitchFamily="18" charset="0"/>
                              <a:ea typeface="Times New Roman" panose="02020603050405020304" pitchFamily="18" charset="0"/>
                            </a:rPr>
                          </m:ctrlPr>
                        </m:sSupPr>
                        <m:e>
                          <m:d>
                            <m:dPr>
                              <m:ctrlPr>
                                <a:rPr lang="en-US" sz="1800" i="1">
                                  <a:effectLst/>
                                  <a:latin typeface="Cambria Math" panose="02040503050406030204" pitchFamily="18" charset="0"/>
                                  <a:ea typeface="Times New Roman" panose="02020603050405020304" pitchFamily="18" charset="0"/>
                                </a:rPr>
                              </m:ctrlPr>
                            </m:dPr>
                            <m:e>
                              <m:r>
                                <a:rPr lang="en-US" sz="1800" i="1">
                                  <a:effectLst/>
                                  <a:latin typeface="Cambria Math" panose="02040503050406030204" pitchFamily="18" charset="0"/>
                                  <a:ea typeface="Times New Roman" panose="02020603050405020304" pitchFamily="18" charset="0"/>
                                </a:rPr>
                                <m:t>𝑀𝑅</m:t>
                              </m:r>
                            </m:e>
                          </m:d>
                        </m:e>
                        <m:sup>
                          <m:r>
                            <a:rPr lang="en-US" sz="1800" i="1">
                              <a:effectLst/>
                              <a:latin typeface="Cambria Math" panose="02040503050406030204" pitchFamily="18" charset="0"/>
                              <a:ea typeface="Times New Roman" panose="02020603050405020304" pitchFamily="18" charset="0"/>
                            </a:rPr>
                            <m:t>2</m:t>
                          </m:r>
                        </m:sup>
                      </m:sSup>
                      <m:r>
                        <a:rPr lang="en-US" sz="1800" i="1">
                          <a:effectLst/>
                          <a:latin typeface="Cambria Math" panose="02040503050406030204" pitchFamily="18" charset="0"/>
                          <a:ea typeface="Times New Roman" panose="02020603050405020304" pitchFamily="18" charset="0"/>
                        </a:rPr>
                        <m:t> + 1.63 ∗</m:t>
                      </m:r>
                      <m:sSup>
                        <m:sSupPr>
                          <m:ctrlPr>
                            <a:rPr lang="en-US" sz="1800" i="1">
                              <a:effectLst/>
                              <a:latin typeface="Cambria Math" panose="02040503050406030204" pitchFamily="18" charset="0"/>
                              <a:ea typeface="Times New Roman" panose="02020603050405020304" pitchFamily="18" charset="0"/>
                            </a:rPr>
                          </m:ctrlPr>
                        </m:sSupPr>
                        <m:e>
                          <m:r>
                            <a:rPr lang="en-US" sz="1800" i="1">
                              <a:effectLst/>
                              <a:latin typeface="Cambria Math" panose="02040503050406030204" pitchFamily="18" charset="0"/>
                              <a:ea typeface="Times New Roman" panose="02020603050405020304" pitchFamily="18" charset="0"/>
                            </a:rPr>
                            <m:t>10</m:t>
                          </m:r>
                        </m:e>
                        <m:sup>
                          <m:r>
                            <a:rPr lang="en-US" sz="1800" i="1">
                              <a:effectLst/>
                              <a:latin typeface="Cambria Math" panose="02040503050406030204" pitchFamily="18" charset="0"/>
                              <a:ea typeface="Times New Roman" panose="02020603050405020304" pitchFamily="18" charset="0"/>
                            </a:rPr>
                            <m:t>−3</m:t>
                          </m:r>
                        </m:sup>
                      </m:sSup>
                      <m:r>
                        <a:rPr lang="en-US" sz="1800" i="1">
                          <a:effectLst/>
                          <a:latin typeface="Cambria Math" panose="02040503050406030204" pitchFamily="18" charset="0"/>
                          <a:ea typeface="Times New Roman" panose="02020603050405020304" pitchFamily="18" charset="0"/>
                        </a:rPr>
                        <m:t>(</m:t>
                      </m:r>
                      <m:r>
                        <a:rPr lang="en-US" sz="1800" i="1">
                          <a:effectLst/>
                          <a:latin typeface="Cambria Math" panose="02040503050406030204" pitchFamily="18" charset="0"/>
                          <a:ea typeface="Times New Roman" panose="02020603050405020304" pitchFamily="18" charset="0"/>
                        </a:rPr>
                        <m:t>𝑀𝑅</m:t>
                      </m:r>
                      <m:r>
                        <a:rPr lang="en-US" sz="1800" i="1">
                          <a:effectLst/>
                          <a:latin typeface="Cambria Math" panose="02040503050406030204" pitchFamily="18" charset="0"/>
                          <a:ea typeface="Times New Roman" panose="02020603050405020304" pitchFamily="18" charset="0"/>
                        </a:rPr>
                        <m:t>) − 4.94∗</m:t>
                      </m:r>
                      <m:sSup>
                        <m:sSupPr>
                          <m:ctrlPr>
                            <a:rPr lang="en-US" sz="1800" i="1">
                              <a:effectLst/>
                              <a:latin typeface="Cambria Math" panose="02040503050406030204" pitchFamily="18" charset="0"/>
                              <a:ea typeface="Times New Roman" panose="02020603050405020304" pitchFamily="18" charset="0"/>
                            </a:rPr>
                          </m:ctrlPr>
                        </m:sSupPr>
                        <m:e>
                          <m:r>
                            <a:rPr lang="en-US" sz="1800" i="1">
                              <a:effectLst/>
                              <a:latin typeface="Cambria Math" panose="02040503050406030204" pitchFamily="18" charset="0"/>
                              <a:ea typeface="Times New Roman" panose="02020603050405020304" pitchFamily="18" charset="0"/>
                            </a:rPr>
                            <m:t>10</m:t>
                          </m:r>
                        </m:e>
                        <m:sup>
                          <m:r>
                            <a:rPr lang="en-US" sz="1800" i="1">
                              <a:effectLst/>
                              <a:latin typeface="Cambria Math" panose="02040503050406030204" pitchFamily="18" charset="0"/>
                              <a:ea typeface="Times New Roman" panose="02020603050405020304" pitchFamily="18" charset="0"/>
                            </a:rPr>
                            <m:t>−1</m:t>
                          </m:r>
                        </m:sup>
                      </m:sSup>
                    </m:oMath>
                  </m:oMathPara>
                </a14:m>
                <a:endParaRPr lang="en-US">
                  <a:latin typeface="Times New Roman" panose="02020603050405020304" pitchFamily="18" charset="0"/>
                  <a:ea typeface="Times New Roman" panose="02020603050405020304" pitchFamily="18" charset="0"/>
                </a:endParaRPr>
              </a:p>
            </p:txBody>
          </p:sp>
        </mc:Choice>
        <mc:Fallback xmlns="">
          <p:sp>
            <p:nvSpPr>
              <p:cNvPr id="5" name="TextBox 4">
                <a:extLst>
                  <a:ext uri="{FF2B5EF4-FFF2-40B4-BE49-F238E27FC236}">
                    <a16:creationId xmlns:a16="http://schemas.microsoft.com/office/drawing/2014/main" id="{39A24C76-C548-4539-840F-88EDEC2E1CDF}"/>
                  </a:ext>
                </a:extLst>
              </p:cNvPr>
              <p:cNvSpPr txBox="1">
                <a:spLocks noRot="1" noChangeAspect="1" noMove="1" noResize="1" noEditPoints="1" noAdjustHandles="1" noChangeArrowheads="1" noChangeShapeType="1" noTextEdit="1"/>
              </p:cNvSpPr>
              <p:nvPr/>
            </p:nvSpPr>
            <p:spPr>
              <a:xfrm>
                <a:off x="87465" y="5274004"/>
                <a:ext cx="7529885" cy="369332"/>
              </a:xfrm>
              <a:prstGeom prst="rect">
                <a:avLst/>
              </a:prstGeom>
              <a:blipFill>
                <a:blip r:embed="rId4"/>
                <a:stretch>
                  <a:fillRect b="-12698"/>
                </a:stretch>
              </a:blipFill>
              <a:ln>
                <a:solidFill>
                  <a:schemeClr val="tx1"/>
                </a:solidFill>
              </a:ln>
            </p:spPr>
            <p:txBody>
              <a:bodyPr/>
              <a:lstStyle/>
              <a:p>
                <a:r>
                  <a:rPr lang="en-US">
                    <a:noFill/>
                  </a:rPr>
                  <a:t> </a:t>
                </a:r>
              </a:p>
            </p:txBody>
          </p:sp>
        </mc:Fallback>
      </mc:AlternateContent>
    </p:spTree>
    <p:extLst>
      <p:ext uri="{BB962C8B-B14F-4D97-AF65-F5344CB8AC3E}">
        <p14:creationId xmlns:p14="http://schemas.microsoft.com/office/powerpoint/2010/main" val="77160342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25358E-EC88-21DC-A9A7-387DA858233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A690701-5D7D-6D77-9B19-85F2D2C5ED0D}"/>
              </a:ext>
            </a:extLst>
          </p:cNvPr>
          <p:cNvSpPr>
            <a:spLocks noGrp="1"/>
          </p:cNvSpPr>
          <p:nvPr>
            <p:ph type="title"/>
          </p:nvPr>
        </p:nvSpPr>
        <p:spPr/>
        <p:txBody>
          <a:bodyPr/>
          <a:lstStyle/>
          <a:p>
            <a:r>
              <a:rPr lang="en-US"/>
              <a:t>Visor-Up and Helmet Off: </a:t>
            </a:r>
            <a:r>
              <a:rPr lang="en-US" err="1"/>
              <a:t>Q</a:t>
            </a:r>
            <a:r>
              <a:rPr lang="en-US" baseline="-25000" err="1"/>
              <a:t>store</a:t>
            </a:r>
            <a:r>
              <a:rPr lang="en-US"/>
              <a:t> Test vs. METMAN Model at the End of Test Duration</a:t>
            </a:r>
          </a:p>
        </p:txBody>
      </p:sp>
      <p:sp>
        <p:nvSpPr>
          <p:cNvPr id="4" name="Slide Number Placeholder 3">
            <a:extLst>
              <a:ext uri="{FF2B5EF4-FFF2-40B4-BE49-F238E27FC236}">
                <a16:creationId xmlns:a16="http://schemas.microsoft.com/office/drawing/2014/main" id="{8AFBB724-B046-707C-D1D0-2F2D58786CB2}"/>
              </a:ext>
            </a:extLst>
          </p:cNvPr>
          <p:cNvSpPr>
            <a:spLocks noGrp="1"/>
          </p:cNvSpPr>
          <p:nvPr>
            <p:ph type="sldNum" sz="quarter" idx="12"/>
          </p:nvPr>
        </p:nvSpPr>
        <p:spPr/>
        <p:txBody>
          <a:bodyPr/>
          <a:lstStyle/>
          <a:p>
            <a:fld id="{56DEAC0C-22C1-459C-B122-F26ADF594765}" type="slidenum">
              <a:rPr lang="en-US" smtClean="0"/>
              <a:pPr/>
              <a:t>15</a:t>
            </a:fld>
            <a:endParaRPr lang="en-US"/>
          </a:p>
        </p:txBody>
      </p:sp>
      <p:sp>
        <p:nvSpPr>
          <p:cNvPr id="8" name="Content Placeholder 7">
            <a:extLst>
              <a:ext uri="{FF2B5EF4-FFF2-40B4-BE49-F238E27FC236}">
                <a16:creationId xmlns:a16="http://schemas.microsoft.com/office/drawing/2014/main" id="{DAA50866-58C5-EECE-187A-D3929064CF9A}"/>
              </a:ext>
            </a:extLst>
          </p:cNvPr>
          <p:cNvSpPr>
            <a:spLocks noGrp="1"/>
          </p:cNvSpPr>
          <p:nvPr>
            <p:ph idx="1"/>
          </p:nvPr>
        </p:nvSpPr>
        <p:spPr>
          <a:xfrm>
            <a:off x="0" y="893361"/>
            <a:ext cx="12192000" cy="1450041"/>
          </a:xfrm>
        </p:spPr>
        <p:txBody>
          <a:bodyPr>
            <a:normAutofit/>
          </a:bodyPr>
          <a:lstStyle/>
          <a:p>
            <a:pPr marL="285750" indent="-285750">
              <a:spcBef>
                <a:spcPts val="0"/>
              </a:spcBef>
              <a:spcAft>
                <a:spcPts val="600"/>
              </a:spcAft>
            </a:pPr>
            <a:r>
              <a:rPr lang="en-US" sz="1600" b="0" dirty="0"/>
              <a:t>The METMAN data is usually conservative, shown with hot cases above the line and cold cases below the line.</a:t>
            </a:r>
          </a:p>
          <a:p>
            <a:pPr marL="285750" indent="-285750">
              <a:spcBef>
                <a:spcPts val="0"/>
              </a:spcBef>
              <a:spcAft>
                <a:spcPts val="600"/>
              </a:spcAft>
            </a:pPr>
            <a:r>
              <a:rPr lang="en-US" sz="1600" b="0" dirty="0"/>
              <a:t>The y=x line would represent a perfect correlation and the R</a:t>
            </a:r>
            <a:r>
              <a:rPr lang="en-US" sz="1600" b="0" baseline="30000" dirty="0"/>
              <a:t>2</a:t>
            </a:r>
            <a:r>
              <a:rPr lang="en-US" sz="1600" b="0" dirty="0"/>
              <a:t> is 0.8902 for x = y line, which shows good agreement.</a:t>
            </a:r>
          </a:p>
          <a:p>
            <a:pPr marL="285750" indent="-285750">
              <a:spcBef>
                <a:spcPts val="0"/>
              </a:spcBef>
              <a:spcAft>
                <a:spcPts val="600"/>
              </a:spcAft>
            </a:pPr>
            <a:r>
              <a:rPr lang="en-US" sz="1600" b="0" dirty="0"/>
              <a:t>The data is plotted so that the same configuration = same color,  ● = lower met rate, ■ = higher met rate.</a:t>
            </a:r>
          </a:p>
          <a:p>
            <a:pPr>
              <a:spcBef>
                <a:spcPts val="0"/>
              </a:spcBef>
              <a:spcAft>
                <a:spcPts val="600"/>
              </a:spcAft>
            </a:pPr>
            <a:endParaRPr lang="en-US" sz="1600" b="0" dirty="0"/>
          </a:p>
        </p:txBody>
      </p:sp>
      <p:pic>
        <p:nvPicPr>
          <p:cNvPr id="10" name="Picture 9">
            <a:extLst>
              <a:ext uri="{FF2B5EF4-FFF2-40B4-BE49-F238E27FC236}">
                <a16:creationId xmlns:a16="http://schemas.microsoft.com/office/drawing/2014/main" id="{EB020352-793F-96B8-B5F6-5B6752999583}"/>
              </a:ext>
            </a:extLst>
          </p:cNvPr>
          <p:cNvPicPr>
            <a:picLocks noChangeAspect="1"/>
          </p:cNvPicPr>
          <p:nvPr/>
        </p:nvPicPr>
        <p:blipFill>
          <a:blip r:embed="rId2"/>
          <a:stretch>
            <a:fillRect/>
          </a:stretch>
        </p:blipFill>
        <p:spPr>
          <a:xfrm>
            <a:off x="721659" y="2091018"/>
            <a:ext cx="6754168" cy="4477375"/>
          </a:xfrm>
          <a:prstGeom prst="rect">
            <a:avLst/>
          </a:prstGeom>
        </p:spPr>
      </p:pic>
      <p:pic>
        <p:nvPicPr>
          <p:cNvPr id="14" name="Picture 13">
            <a:extLst>
              <a:ext uri="{FF2B5EF4-FFF2-40B4-BE49-F238E27FC236}">
                <a16:creationId xmlns:a16="http://schemas.microsoft.com/office/drawing/2014/main" id="{F28323A4-E5E7-2203-098A-7733DA08D088}"/>
              </a:ext>
            </a:extLst>
          </p:cNvPr>
          <p:cNvPicPr>
            <a:picLocks noChangeAspect="1"/>
          </p:cNvPicPr>
          <p:nvPr/>
        </p:nvPicPr>
        <p:blipFill>
          <a:blip r:embed="rId3"/>
          <a:stretch>
            <a:fillRect/>
          </a:stretch>
        </p:blipFill>
        <p:spPr>
          <a:xfrm>
            <a:off x="7336971" y="3182406"/>
            <a:ext cx="4441935" cy="2103120"/>
          </a:xfrm>
          <a:prstGeom prst="rect">
            <a:avLst/>
          </a:prstGeom>
        </p:spPr>
      </p:pic>
      <p:sp>
        <p:nvSpPr>
          <p:cNvPr id="16" name="TextBox 15">
            <a:extLst>
              <a:ext uri="{FF2B5EF4-FFF2-40B4-BE49-F238E27FC236}">
                <a16:creationId xmlns:a16="http://schemas.microsoft.com/office/drawing/2014/main" id="{AFDB51A3-033A-FA83-82AC-E1301097E61A}"/>
              </a:ext>
            </a:extLst>
          </p:cNvPr>
          <p:cNvSpPr txBox="1"/>
          <p:nvPr/>
        </p:nvSpPr>
        <p:spPr>
          <a:xfrm>
            <a:off x="5031866" y="4824477"/>
            <a:ext cx="1544774" cy="369332"/>
          </a:xfrm>
          <a:prstGeom prst="rect">
            <a:avLst/>
          </a:prstGeom>
          <a:solidFill>
            <a:schemeClr val="accent4">
              <a:lumMod val="20000"/>
              <a:lumOff val="80000"/>
            </a:schemeClr>
          </a:solidFill>
          <a:ln>
            <a:solidFill>
              <a:schemeClr val="tx1"/>
            </a:solidFill>
          </a:ln>
        </p:spPr>
        <p:txBody>
          <a:bodyPr wrap="square">
            <a:spAutoFit/>
          </a:bodyPr>
          <a:lstStyle/>
          <a:p>
            <a:pPr algn="ctr"/>
            <a:r>
              <a:rPr lang="en-US">
                <a:latin typeface="Arial" panose="020B0604020202020204" pitchFamily="34" charset="0"/>
                <a:cs typeface="Arial" panose="020B0604020202020204" pitchFamily="34" charset="0"/>
              </a:rPr>
              <a:t>R</a:t>
            </a:r>
            <a:r>
              <a:rPr lang="en-US" baseline="30000">
                <a:latin typeface="Arial" panose="020B0604020202020204" pitchFamily="34" charset="0"/>
                <a:cs typeface="Arial" panose="020B0604020202020204" pitchFamily="34" charset="0"/>
              </a:rPr>
              <a:t>2</a:t>
            </a:r>
            <a:r>
              <a:rPr lang="en-US">
                <a:latin typeface="Arial" panose="020B0604020202020204" pitchFamily="34" charset="0"/>
                <a:cs typeface="Arial" panose="020B0604020202020204" pitchFamily="34" charset="0"/>
              </a:rPr>
              <a:t> = 0.8902</a:t>
            </a:r>
          </a:p>
        </p:txBody>
      </p:sp>
    </p:spTree>
    <p:extLst>
      <p:ext uri="{BB962C8B-B14F-4D97-AF65-F5344CB8AC3E}">
        <p14:creationId xmlns:p14="http://schemas.microsoft.com/office/powerpoint/2010/main" val="296401178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32C007-08A2-004B-C218-55F3B4CE936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9D3D6F0-C557-0643-1231-68D3280788AC}"/>
              </a:ext>
            </a:extLst>
          </p:cNvPr>
          <p:cNvSpPr>
            <a:spLocks noGrp="1"/>
          </p:cNvSpPr>
          <p:nvPr>
            <p:ph type="title"/>
          </p:nvPr>
        </p:nvSpPr>
        <p:spPr/>
        <p:txBody>
          <a:bodyPr/>
          <a:lstStyle/>
          <a:p>
            <a:r>
              <a:rPr lang="en-US"/>
              <a:t>Conclusion</a:t>
            </a:r>
          </a:p>
        </p:txBody>
      </p:sp>
      <p:sp>
        <p:nvSpPr>
          <p:cNvPr id="3" name="Content Placeholder 2">
            <a:extLst>
              <a:ext uri="{FF2B5EF4-FFF2-40B4-BE49-F238E27FC236}">
                <a16:creationId xmlns:a16="http://schemas.microsoft.com/office/drawing/2014/main" id="{F049034C-B8FF-CAF4-7403-F2C874EC8D35}"/>
              </a:ext>
            </a:extLst>
          </p:cNvPr>
          <p:cNvSpPr>
            <a:spLocks noGrp="1"/>
          </p:cNvSpPr>
          <p:nvPr>
            <p:ph idx="1"/>
          </p:nvPr>
        </p:nvSpPr>
        <p:spPr>
          <a:xfrm>
            <a:off x="0" y="842838"/>
            <a:ext cx="12192000" cy="5557962"/>
          </a:xfrm>
        </p:spPr>
        <p:txBody>
          <a:bodyPr>
            <a:normAutofit/>
          </a:bodyPr>
          <a:lstStyle/>
          <a:p>
            <a:pPr marL="285750" indent="-285750">
              <a:spcAft>
                <a:spcPts val="600"/>
              </a:spcAft>
            </a:pPr>
            <a:r>
              <a:rPr lang="en-US" sz="1800" b="0" dirty="0"/>
              <a:t>The model predictions had good agreement with the test data, further substantiating METMAN in characterizing IVA Suit Pressure Garment Assembly thermal performance.</a:t>
            </a:r>
          </a:p>
          <a:p>
            <a:pPr marL="742950" lvl="1" indent="-285750">
              <a:spcAft>
                <a:spcPts val="600"/>
              </a:spcAft>
            </a:pPr>
            <a:r>
              <a:rPr lang="en-US" b="1" dirty="0"/>
              <a:t>R</a:t>
            </a:r>
            <a:r>
              <a:rPr lang="en-US" b="1" baseline="30000" dirty="0"/>
              <a:t>2</a:t>
            </a:r>
            <a:r>
              <a:rPr lang="en-US" b="1" dirty="0"/>
              <a:t> = 0.8902 </a:t>
            </a:r>
            <a:r>
              <a:rPr lang="en-US" dirty="0"/>
              <a:t>for visors-up and helmet-off configurations.</a:t>
            </a:r>
          </a:p>
          <a:p>
            <a:pPr marL="742950" lvl="1" indent="-285750">
              <a:spcAft>
                <a:spcPts val="600"/>
              </a:spcAft>
            </a:pPr>
            <a:r>
              <a:rPr lang="en-US" b="1" dirty="0"/>
              <a:t>R</a:t>
            </a:r>
            <a:r>
              <a:rPr lang="en-US" b="1" baseline="30000" dirty="0"/>
              <a:t>2</a:t>
            </a:r>
            <a:r>
              <a:rPr lang="en-US" b="1" dirty="0"/>
              <a:t> = 0.8999 </a:t>
            </a:r>
            <a:r>
              <a:rPr lang="en-US" dirty="0"/>
              <a:t>for visors-down configurations.</a:t>
            </a:r>
          </a:p>
          <a:p>
            <a:pPr marL="742950" lvl="1" indent="-285750">
              <a:spcAft>
                <a:spcPts val="600"/>
              </a:spcAft>
            </a:pPr>
            <a:r>
              <a:rPr lang="en-US" dirty="0"/>
              <a:t>The model is even conservative in its predictions.</a:t>
            </a:r>
            <a:endParaRPr lang="en-US" b="0" dirty="0"/>
          </a:p>
          <a:p>
            <a:pPr marL="285750" indent="-285750">
              <a:spcAft>
                <a:spcPts val="600"/>
              </a:spcAft>
            </a:pPr>
            <a:r>
              <a:rPr lang="en-US" sz="1800" b="0" dirty="0"/>
              <a:t>The novel approach uncovered in this study will allow the community to assess crewmember heat storage in multiple suited configurations.</a:t>
            </a:r>
          </a:p>
          <a:p>
            <a:pPr marL="285750" indent="-285750">
              <a:spcAft>
                <a:spcPts val="600"/>
              </a:spcAft>
            </a:pPr>
            <a:r>
              <a:rPr lang="en-US" sz="1800" b="0" dirty="0"/>
              <a:t>Future considerations of this model correlation include conducting more testing to further validate this methodology.  </a:t>
            </a:r>
          </a:p>
          <a:p>
            <a:pPr marL="457200" lvl="1" indent="0">
              <a:spcAft>
                <a:spcPts val="600"/>
              </a:spcAft>
              <a:buNone/>
            </a:pPr>
            <a:endParaRPr lang="en-US" b="0" dirty="0"/>
          </a:p>
          <a:p>
            <a:pPr>
              <a:spcAft>
                <a:spcPts val="600"/>
              </a:spcAft>
            </a:pPr>
            <a:endParaRPr lang="en-US" sz="1800" b="0" dirty="0"/>
          </a:p>
          <a:p>
            <a:pPr>
              <a:spcAft>
                <a:spcPts val="600"/>
              </a:spcAft>
            </a:pPr>
            <a:endParaRPr lang="en-US" sz="1800" b="0" dirty="0"/>
          </a:p>
        </p:txBody>
      </p:sp>
      <p:sp>
        <p:nvSpPr>
          <p:cNvPr id="4" name="Slide Number Placeholder 3">
            <a:extLst>
              <a:ext uri="{FF2B5EF4-FFF2-40B4-BE49-F238E27FC236}">
                <a16:creationId xmlns:a16="http://schemas.microsoft.com/office/drawing/2014/main" id="{F8B98FF8-5F1C-6757-0779-1DA621AFA23B}"/>
              </a:ext>
            </a:extLst>
          </p:cNvPr>
          <p:cNvSpPr>
            <a:spLocks noGrp="1"/>
          </p:cNvSpPr>
          <p:nvPr>
            <p:ph type="sldNum" sz="quarter" idx="12"/>
          </p:nvPr>
        </p:nvSpPr>
        <p:spPr/>
        <p:txBody>
          <a:bodyPr/>
          <a:lstStyle/>
          <a:p>
            <a:fld id="{56DEAC0C-22C1-459C-B122-F26ADF594765}" type="slidenum">
              <a:rPr lang="en-US" smtClean="0"/>
              <a:pPr/>
              <a:t>16</a:t>
            </a:fld>
            <a:endParaRPr lang="en-US"/>
          </a:p>
        </p:txBody>
      </p:sp>
    </p:spTree>
    <p:extLst>
      <p:ext uri="{BB962C8B-B14F-4D97-AF65-F5344CB8AC3E}">
        <p14:creationId xmlns:p14="http://schemas.microsoft.com/office/powerpoint/2010/main" val="193924297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4CCB0F-8633-AAE3-599A-B569B76773BF}"/>
              </a:ext>
            </a:extLst>
          </p:cNvPr>
          <p:cNvSpPr>
            <a:spLocks noGrp="1"/>
          </p:cNvSpPr>
          <p:nvPr>
            <p:ph type="title"/>
          </p:nvPr>
        </p:nvSpPr>
        <p:spPr/>
        <p:txBody>
          <a:bodyPr/>
          <a:lstStyle/>
          <a:p>
            <a:r>
              <a:rPr lang="en-US"/>
              <a:t>References</a:t>
            </a:r>
          </a:p>
        </p:txBody>
      </p:sp>
      <p:sp>
        <p:nvSpPr>
          <p:cNvPr id="3" name="Content Placeholder 2">
            <a:extLst>
              <a:ext uri="{FF2B5EF4-FFF2-40B4-BE49-F238E27FC236}">
                <a16:creationId xmlns:a16="http://schemas.microsoft.com/office/drawing/2014/main" id="{339562D9-47D9-ECC2-6B81-12C499D509B0}"/>
              </a:ext>
            </a:extLst>
          </p:cNvPr>
          <p:cNvSpPr>
            <a:spLocks noGrp="1"/>
          </p:cNvSpPr>
          <p:nvPr>
            <p:ph idx="1"/>
          </p:nvPr>
        </p:nvSpPr>
        <p:spPr>
          <a:xfrm>
            <a:off x="95416" y="990600"/>
            <a:ext cx="11911054" cy="5600698"/>
          </a:xfrm>
        </p:spPr>
        <p:txBody>
          <a:bodyPr>
            <a:normAutofit/>
          </a:bodyPr>
          <a:lstStyle/>
          <a:p>
            <a:pPr marL="0" indent="0">
              <a:lnSpc>
                <a:spcPct val="100000"/>
              </a:lnSpc>
              <a:buNone/>
            </a:pPr>
            <a:r>
              <a:rPr lang="en-US" sz="1100" b="0"/>
              <a:t>[1] Chang, C.-M., B. W. Sauser, G. C. Bue and B. C. Conger, “Space Shuttle Launch Entry Suit Thermal Performance Evaluation,” </a:t>
            </a:r>
            <a:r>
              <a:rPr lang="en-US" sz="1100" b="0" i="1"/>
              <a:t>SAE Transactions</a:t>
            </a:r>
            <a:r>
              <a:rPr lang="en-US" sz="1100" b="0"/>
              <a:t>, vol. 102, pp. 1646–1659, 1993.</a:t>
            </a:r>
          </a:p>
          <a:p>
            <a:pPr marL="0" indent="0">
              <a:lnSpc>
                <a:spcPct val="100000"/>
              </a:lnSpc>
              <a:buNone/>
            </a:pPr>
            <a:r>
              <a:rPr lang="en-US" sz="1100" b="0"/>
              <a:t>[2] Bue, G. C., M. K. Ewert, C. H. Lin and S. V. Walker, “Launch Entry Suit Individual Cooling Unit Thermal Qualification Test Report,” NASA Johnson Space Center, Houston, TX, 1997. </a:t>
            </a:r>
          </a:p>
          <a:p>
            <a:pPr marL="0" indent="0">
              <a:lnSpc>
                <a:spcPct val="100000"/>
              </a:lnSpc>
              <a:buNone/>
            </a:pPr>
            <a:r>
              <a:rPr lang="en-US" sz="1100" b="0"/>
              <a:t>[3] “MPCV 70024 Orion Multi-Purpose Crew Vehicle Program: Human Systems Integration Requirements (HSIR),” NASA, 4 March 2015.</a:t>
            </a:r>
          </a:p>
          <a:p>
            <a:pPr marL="0" indent="0">
              <a:lnSpc>
                <a:spcPct val="100000"/>
              </a:lnSpc>
              <a:buNone/>
            </a:pPr>
            <a:r>
              <a:rPr lang="en-US" sz="1100" b="0"/>
              <a:t>[4] Sessler, R. L. a. D. I., “Estimation of Mean-body Temperature From Mean-skin and Core Temperature,” </a:t>
            </a:r>
            <a:r>
              <a:rPr lang="en-US" sz="1100" b="0" i="1"/>
              <a:t>Anesthesiology</a:t>
            </a:r>
            <a:r>
              <a:rPr lang="en-US" sz="1100" b="0"/>
              <a:t>, vol. 105, no. 5, pp. 1117–21, 2006. </a:t>
            </a:r>
          </a:p>
          <a:p>
            <a:pPr marL="0" indent="0">
              <a:lnSpc>
                <a:spcPct val="100000"/>
              </a:lnSpc>
              <a:buNone/>
            </a:pPr>
            <a:r>
              <a:rPr lang="en-US" sz="1100" b="0"/>
              <a:t>[5] Miranda, B., “METMAN Analysis of FY19 OCSS LCG Testing,” NASA, Houston, October 10, 2019.</a:t>
            </a:r>
          </a:p>
          <a:p>
            <a:pPr marL="0" indent="0">
              <a:lnSpc>
                <a:spcPct val="100000"/>
              </a:lnSpc>
              <a:buNone/>
            </a:pPr>
            <a:r>
              <a:rPr lang="en-US" sz="1100" b="0"/>
              <a:t>[6] “Human Body Outline Front And Back Unisex,” [Online]. Available: </a:t>
            </a:r>
            <a:r>
              <a:rPr lang="en-US" sz="1100" b="0" i="1"/>
              <a:t>https://animalia-life.club/qa/pictures/human-bodyoutline-front-and-back-unisex</a:t>
            </a:r>
            <a:r>
              <a:rPr lang="en-US" sz="1100" b="0"/>
              <a:t>. [Accessed 2 February 2026].</a:t>
            </a:r>
          </a:p>
          <a:p>
            <a:pPr marL="0" indent="0">
              <a:lnSpc>
                <a:spcPct val="100000"/>
              </a:lnSpc>
              <a:buNone/>
            </a:pPr>
            <a:r>
              <a:rPr lang="en-US" sz="1100" b="0"/>
              <a:t>[7] Blue, G. C., “Computer Program Documentation 41-Node Transient Metabolic Man Program,” NASA, Houston, 1989. </a:t>
            </a:r>
          </a:p>
          <a:p>
            <a:pPr marL="0" indent="0">
              <a:lnSpc>
                <a:spcPct val="100000"/>
              </a:lnSpc>
              <a:buNone/>
            </a:pPr>
            <a:r>
              <a:rPr lang="en-US" sz="1100" b="0"/>
              <a:t>[8] Ewert, M., “Human Metabolic Modeling Updates,” NASA, Houston, April 2, 2020.</a:t>
            </a:r>
          </a:p>
          <a:p>
            <a:pPr marL="0" indent="0">
              <a:lnSpc>
                <a:spcPct val="100000"/>
              </a:lnSpc>
              <a:buNone/>
            </a:pPr>
            <a:r>
              <a:rPr lang="en-US" sz="1100" b="0"/>
              <a:t>[9] </a:t>
            </a:r>
            <a:r>
              <a:rPr lang="en-US" sz="1100" b="0" err="1"/>
              <a:t>Vatistas</a:t>
            </a:r>
            <a:r>
              <a:rPr lang="en-US" sz="1100" b="0"/>
              <a:t>, G. H,.S. Lin and C. K. Kwok, “Reverse Flow Radius in Vortex Chambers,” </a:t>
            </a:r>
            <a:r>
              <a:rPr lang="en-US" sz="1100" b="0" i="1"/>
              <a:t>AIAA Journal</a:t>
            </a:r>
            <a:r>
              <a:rPr lang="en-US" sz="1100" b="0"/>
              <a:t>, vol. 24, no. 11, pp. 1872–1873, 1986. </a:t>
            </a:r>
          </a:p>
          <a:p>
            <a:pPr marL="0" indent="0">
              <a:lnSpc>
                <a:spcPct val="100000"/>
              </a:lnSpc>
              <a:buNone/>
            </a:pPr>
            <a:r>
              <a:rPr lang="en-US" sz="1100" b="0"/>
              <a:t>[10] Peyret, R., and T. D. Taylor, </a:t>
            </a:r>
            <a:r>
              <a:rPr lang="en-US" sz="1100" b="0" i="1"/>
              <a:t>Computational Methods in Fluid Flow</a:t>
            </a:r>
            <a:r>
              <a:rPr lang="en-US" sz="1100" b="0"/>
              <a:t>, 2nd ed, Chapters 7, 14., New York: Springer-Verlag, 1983. </a:t>
            </a:r>
          </a:p>
          <a:p>
            <a:pPr marL="0" indent="0">
              <a:lnSpc>
                <a:spcPct val="100000"/>
              </a:lnSpc>
              <a:buNone/>
            </a:pPr>
            <a:r>
              <a:rPr lang="en-US" sz="1100" b="0"/>
              <a:t>[11] Guerrero-Gonzalez, F. J., P. Reiss, M. L. Donten, A. </a:t>
            </a:r>
            <a:r>
              <a:rPr lang="en-US" sz="1100" b="0" err="1"/>
              <a:t>Lovagnini</a:t>
            </a:r>
            <a:r>
              <a:rPr lang="en-US" sz="1100" b="0"/>
              <a:t> and L. </a:t>
            </a:r>
            <a:r>
              <a:rPr lang="en-US" sz="1100" b="0" err="1"/>
              <a:t>Celiento</a:t>
            </a:r>
            <a:r>
              <a:rPr lang="en-US" sz="1100" b="0"/>
              <a:t>, “Low-temperature Molten Salt Electrolysis for Lunar Regolith Reduction,” in </a:t>
            </a:r>
            <a:r>
              <a:rPr lang="en-US" sz="1100" b="0" i="1"/>
              <a:t>54th International Conference on Environmental Systems</a:t>
            </a:r>
            <a:r>
              <a:rPr lang="en-US" sz="1100" b="0"/>
              <a:t>, Prague, Czechia, ICES-2025- 441, 2025.</a:t>
            </a:r>
          </a:p>
          <a:p>
            <a:pPr marL="0" indent="0">
              <a:lnSpc>
                <a:spcPct val="100000"/>
              </a:lnSpc>
              <a:buNone/>
            </a:pPr>
            <a:r>
              <a:rPr lang="en-US" sz="1100" b="0"/>
              <a:t>[12] </a:t>
            </a:r>
            <a:r>
              <a:rPr lang="en-US" sz="1100" b="0" err="1"/>
              <a:t>Nietubicz</a:t>
            </a:r>
            <a:r>
              <a:rPr lang="en-US" sz="1100" b="0"/>
              <a:t>, C. J., J. E. Heavey and J. L. J. Steger, “A General Curvilinear Grid Generation Program for Projectile Configurations,” U.S. Army Ballistic Research Lab., Rept. ARBRL-MR03142, Aberdeen Proving Ground, MD, Oct. 1981.</a:t>
            </a:r>
          </a:p>
          <a:p>
            <a:pPr marL="0" indent="0">
              <a:lnSpc>
                <a:spcPct val="100000"/>
              </a:lnSpc>
              <a:buNone/>
            </a:pPr>
            <a:r>
              <a:rPr lang="en-US" sz="1100" b="0"/>
              <a:t>[13] Vickers, A., “10-110 mm/</a:t>
            </a:r>
            <a:r>
              <a:rPr lang="en-US" sz="1100" b="0" err="1"/>
              <a:t>hr</a:t>
            </a:r>
            <a:r>
              <a:rPr lang="en-US" sz="1100" b="0"/>
              <a:t> Hypodermic Gravity Design A,” Rainfall Simulation Database,” [Online]. Available: </a:t>
            </a:r>
            <a:r>
              <a:rPr lang="en-US" sz="1100" b="0" i="1"/>
              <a:t>http://www.geog.le.ac.uk/bgrg/lab.htm</a:t>
            </a:r>
            <a:r>
              <a:rPr lang="en-US" sz="1100" b="0"/>
              <a:t>. [Accessed 15 March 1998].</a:t>
            </a:r>
          </a:p>
          <a:p>
            <a:pPr marL="0" indent="0">
              <a:lnSpc>
                <a:spcPct val="100000"/>
              </a:lnSpc>
              <a:buNone/>
            </a:pPr>
            <a:r>
              <a:rPr lang="en-US" sz="1100" b="0"/>
              <a:t>[14] Jacobs, S. E., D. Green, D. B. Tufts and D. Gohmert, “Development of a Custom Space Suit for Orion,” in </a:t>
            </a:r>
            <a:r>
              <a:rPr lang="en-US" sz="1100" b="0" i="1"/>
              <a:t>49th International Conference on Environmental Systems</a:t>
            </a:r>
            <a:r>
              <a:rPr lang="en-US" sz="1100" b="0"/>
              <a:t>, Boston, Massachusetts, 2019. </a:t>
            </a:r>
          </a:p>
          <a:p>
            <a:pPr marL="0" indent="0">
              <a:lnSpc>
                <a:spcPct val="100000"/>
              </a:lnSpc>
              <a:buNone/>
            </a:pPr>
            <a:r>
              <a:rPr lang="en-US" sz="1100" b="0"/>
              <a:t>[15] Roza, A. M. a. H. M. S., “The Harris Benedict equation reevaluated: resting energy requirements and the body cell mass.,” </a:t>
            </a:r>
            <a:r>
              <a:rPr lang="en-US" sz="1100" b="0" i="1"/>
              <a:t>The American journal of clinical nutrition</a:t>
            </a:r>
            <a:r>
              <a:rPr lang="en-US" sz="1100" b="0"/>
              <a:t>, vol. 40, no. 1, pp. 168–82, 1984. </a:t>
            </a:r>
          </a:p>
          <a:p>
            <a:pPr marL="0" indent="0">
              <a:lnSpc>
                <a:spcPct val="100000"/>
              </a:lnSpc>
              <a:buNone/>
            </a:pPr>
            <a:r>
              <a:rPr lang="en-US" sz="1100" b="0"/>
              <a:t>[16] Mifflin, M. D. S. J. S. T. H. L. A. S. B. J. D. S. A. &amp;. K. Y. O. “A new predictive equation for resting energy expenditure in healthy individuals,” </a:t>
            </a:r>
            <a:r>
              <a:rPr lang="en-US" sz="1100" b="0" i="1"/>
              <a:t>The American journal of clinical nutrition</a:t>
            </a:r>
            <a:r>
              <a:rPr lang="en-US" sz="1100" b="0"/>
              <a:t>, vol. 51, no. 2, pp. 241–247, 1990. </a:t>
            </a:r>
          </a:p>
        </p:txBody>
      </p:sp>
      <p:sp>
        <p:nvSpPr>
          <p:cNvPr id="4" name="Slide Number Placeholder 3">
            <a:extLst>
              <a:ext uri="{FF2B5EF4-FFF2-40B4-BE49-F238E27FC236}">
                <a16:creationId xmlns:a16="http://schemas.microsoft.com/office/drawing/2014/main" id="{717229AA-1F04-00E3-904D-7756A05F89DC}"/>
              </a:ext>
            </a:extLst>
          </p:cNvPr>
          <p:cNvSpPr>
            <a:spLocks noGrp="1"/>
          </p:cNvSpPr>
          <p:nvPr>
            <p:ph type="sldNum" sz="quarter" idx="12"/>
          </p:nvPr>
        </p:nvSpPr>
        <p:spPr/>
        <p:txBody>
          <a:bodyPr/>
          <a:lstStyle/>
          <a:p>
            <a:fld id="{56DEAC0C-22C1-459C-B122-F26ADF594765}" type="slidenum">
              <a:rPr lang="en-US" smtClean="0"/>
              <a:pPr/>
              <a:t>17</a:t>
            </a:fld>
            <a:endParaRPr lang="en-US"/>
          </a:p>
        </p:txBody>
      </p:sp>
    </p:spTree>
    <p:extLst>
      <p:ext uri="{BB962C8B-B14F-4D97-AF65-F5344CB8AC3E}">
        <p14:creationId xmlns:p14="http://schemas.microsoft.com/office/powerpoint/2010/main" val="317858918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B671A313-67D2-8EF0-4012-88C927E73E60}"/>
              </a:ext>
            </a:extLst>
          </p:cNvPr>
          <p:cNvSpPr>
            <a:spLocks noGrp="1"/>
          </p:cNvSpPr>
          <p:nvPr>
            <p:ph type="ctrTitle"/>
          </p:nvPr>
        </p:nvSpPr>
        <p:spPr/>
        <p:txBody>
          <a:bodyPr/>
          <a:lstStyle/>
          <a:p>
            <a:r>
              <a:rPr lang="en-US"/>
              <a:t>Backup</a:t>
            </a:r>
          </a:p>
        </p:txBody>
      </p:sp>
      <p:sp>
        <p:nvSpPr>
          <p:cNvPr id="6" name="Subtitle 5">
            <a:extLst>
              <a:ext uri="{FF2B5EF4-FFF2-40B4-BE49-F238E27FC236}">
                <a16:creationId xmlns:a16="http://schemas.microsoft.com/office/drawing/2014/main" id="{98B259E5-965E-8A26-F7F1-2DF26DF42470}"/>
              </a:ext>
            </a:extLst>
          </p:cNvPr>
          <p:cNvSpPr>
            <a:spLocks noGrp="1"/>
          </p:cNvSpPr>
          <p:nvPr>
            <p:ph type="subTitle" idx="1"/>
          </p:nvPr>
        </p:nvSpPr>
        <p:spPr/>
        <p:txBody>
          <a:bodyPr/>
          <a:lstStyle/>
          <a:p>
            <a:endParaRPr lang="en-US"/>
          </a:p>
        </p:txBody>
      </p:sp>
      <p:sp>
        <p:nvSpPr>
          <p:cNvPr id="4" name="Slide Number Placeholder 3">
            <a:extLst>
              <a:ext uri="{FF2B5EF4-FFF2-40B4-BE49-F238E27FC236}">
                <a16:creationId xmlns:a16="http://schemas.microsoft.com/office/drawing/2014/main" id="{7871C1FE-7043-5B08-5F2F-29ABF98CC2DF}"/>
              </a:ext>
            </a:extLst>
          </p:cNvPr>
          <p:cNvSpPr>
            <a:spLocks noGrp="1"/>
          </p:cNvSpPr>
          <p:nvPr>
            <p:ph type="sldNum" sz="quarter" idx="4294967295"/>
          </p:nvPr>
        </p:nvSpPr>
        <p:spPr>
          <a:xfrm>
            <a:off x="9448800" y="6477000"/>
            <a:ext cx="2743200" cy="365125"/>
          </a:xfrm>
        </p:spPr>
        <p:txBody>
          <a:bodyPr/>
          <a:lstStyle/>
          <a:p>
            <a:fld id="{56DEAC0C-22C1-459C-B122-F26ADF594765}" type="slidenum">
              <a:rPr lang="en-US" smtClean="0"/>
              <a:pPr/>
              <a:t>18</a:t>
            </a:fld>
            <a:endParaRPr lang="en-US"/>
          </a:p>
        </p:txBody>
      </p:sp>
    </p:spTree>
    <p:extLst>
      <p:ext uri="{BB962C8B-B14F-4D97-AF65-F5344CB8AC3E}">
        <p14:creationId xmlns:p14="http://schemas.microsoft.com/office/powerpoint/2010/main" val="421243312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97396B-EB8D-EC49-C371-DF11BAC01551}"/>
              </a:ext>
            </a:extLst>
          </p:cNvPr>
          <p:cNvSpPr>
            <a:spLocks noGrp="1"/>
          </p:cNvSpPr>
          <p:nvPr>
            <p:ph type="title"/>
          </p:nvPr>
        </p:nvSpPr>
        <p:spPr/>
        <p:txBody>
          <a:bodyPr/>
          <a:lstStyle/>
          <a:p>
            <a:r>
              <a:rPr lang="en-US"/>
              <a:t>Visor-Up and Helmet Off: METMAN Suit Inputs Converting Average Water Partial Pressure to Dewpoint</a:t>
            </a:r>
          </a:p>
        </p:txBody>
      </p:sp>
      <p:sp>
        <p:nvSpPr>
          <p:cNvPr id="4" name="Slide Number Placeholder 3">
            <a:extLst>
              <a:ext uri="{FF2B5EF4-FFF2-40B4-BE49-F238E27FC236}">
                <a16:creationId xmlns:a16="http://schemas.microsoft.com/office/drawing/2014/main" id="{D45A811F-4B11-B588-A131-F825D35B3CBB}"/>
              </a:ext>
            </a:extLst>
          </p:cNvPr>
          <p:cNvSpPr>
            <a:spLocks noGrp="1"/>
          </p:cNvSpPr>
          <p:nvPr>
            <p:ph type="sldNum" sz="quarter" idx="12"/>
          </p:nvPr>
        </p:nvSpPr>
        <p:spPr/>
        <p:txBody>
          <a:bodyPr/>
          <a:lstStyle/>
          <a:p>
            <a:fld id="{56DEAC0C-22C1-459C-B122-F26ADF594765}" type="slidenum">
              <a:rPr lang="en-US" smtClean="0"/>
              <a:pPr/>
              <a:t>19</a:t>
            </a:fld>
            <a:endParaRPr lang="en-US"/>
          </a:p>
        </p:txBody>
      </p:sp>
      <mc:AlternateContent xmlns:mc="http://schemas.openxmlformats.org/markup-compatibility/2006" xmlns:a14="http://schemas.microsoft.com/office/drawing/2010/main">
        <mc:Choice Requires="a14">
          <p:sp>
            <p:nvSpPr>
              <p:cNvPr id="10" name="Content Placeholder 9">
                <a:extLst>
                  <a:ext uri="{FF2B5EF4-FFF2-40B4-BE49-F238E27FC236}">
                    <a16:creationId xmlns:a16="http://schemas.microsoft.com/office/drawing/2014/main" id="{DA4E681B-9828-E800-5383-7BA3F45B9B84}"/>
                  </a:ext>
                </a:extLst>
              </p:cNvPr>
              <p:cNvSpPr>
                <a:spLocks noGrp="1"/>
              </p:cNvSpPr>
              <p:nvPr>
                <p:ph idx="1"/>
              </p:nvPr>
            </p:nvSpPr>
            <p:spPr>
              <a:xfrm>
                <a:off x="0" y="881071"/>
                <a:ext cx="12192000" cy="2348948"/>
              </a:xfrm>
            </p:spPr>
            <p:txBody>
              <a:bodyPr>
                <a:normAutofit/>
              </a:bodyPr>
              <a:lstStyle/>
              <a:p>
                <a:pPr>
                  <a:spcBef>
                    <a:spcPts val="0"/>
                  </a:spcBef>
                  <a:spcAft>
                    <a:spcPts val="600"/>
                  </a:spcAft>
                </a:pPr>
                <a:r>
                  <a:rPr lang="en-US" sz="1600" b="0"/>
                  <a:t>Since the air is mixing for the visor-up and helmet off cases, the average chamber and suit inlet temperatures are used for the METMAN suit inlet temperature. </a:t>
                </a:r>
              </a:p>
              <a:p>
                <a:pPr>
                  <a:spcBef>
                    <a:spcPts val="0"/>
                  </a:spcBef>
                  <a:spcAft>
                    <a:spcPts val="600"/>
                  </a:spcAft>
                </a:pPr>
                <a:r>
                  <a:rPr lang="en-US" sz="1600" b="0"/>
                  <a:t>In addition, the METMAN suit dewpoint is adjusted to the corresponding dewpoint to the average chamber and suit water vapor pressure. </a:t>
                </a:r>
              </a:p>
              <a:p>
                <a:pPr>
                  <a:spcBef>
                    <a:spcPts val="0"/>
                  </a:spcBef>
                  <a:spcAft>
                    <a:spcPts val="600"/>
                  </a:spcAft>
                </a:pPr>
                <a:r>
                  <a:rPr lang="en-US" sz="1600" b="0"/>
                  <a:t>Relative humidity of the suit and chamber are measured and can be converted to dewpoint temperatures.</a:t>
                </a:r>
              </a:p>
              <a:p>
                <a:pPr>
                  <a:spcBef>
                    <a:spcPts val="0"/>
                  </a:spcBef>
                  <a:spcAft>
                    <a:spcPts val="600"/>
                  </a:spcAft>
                </a:pPr>
                <a:r>
                  <a:rPr lang="en-US" sz="1600" b="0"/>
                  <a:t>Then, the dewpoint temperatures (</a:t>
                </a:r>
                <a14:m>
                  <m:oMath xmlns:m="http://schemas.openxmlformats.org/officeDocument/2006/math">
                    <m:sSub>
                      <m:sSubPr>
                        <m:ctrlPr>
                          <a:rPr lang="en-US" sz="1600" b="0" i="1">
                            <a:latin typeface="Cambria Math" panose="02040503050406030204" pitchFamily="18" charset="0"/>
                          </a:rPr>
                        </m:ctrlPr>
                      </m:sSubPr>
                      <m:e>
                        <m:r>
                          <a:rPr lang="en-US" sz="1600" b="0" i="1" smtClean="0">
                            <a:latin typeface="Cambria Math" panose="02040503050406030204" pitchFamily="18" charset="0"/>
                          </a:rPr>
                          <m:t>𝑇</m:t>
                        </m:r>
                      </m:e>
                      <m:sub>
                        <m:r>
                          <a:rPr lang="en-US" sz="1600" b="0" i="1" smtClean="0">
                            <a:latin typeface="Cambria Math" panose="02040503050406030204" pitchFamily="18" charset="0"/>
                          </a:rPr>
                          <m:t>𝑑𝑝</m:t>
                        </m:r>
                      </m:sub>
                    </m:sSub>
                  </m:oMath>
                </a14:m>
                <a:r>
                  <a:rPr lang="en-US" sz="1600" b="0"/>
                  <a:t>) are converted to vapor pressure (P</a:t>
                </a:r>
                <a:r>
                  <a:rPr lang="en-US" sz="1600" b="0" baseline="-25000"/>
                  <a:t>SAT</a:t>
                </a:r>
                <a:r>
                  <a:rPr lang="en-US" sz="1600" b="0"/>
                  <a:t> in psia), where they can be averaged. </a:t>
                </a:r>
              </a:p>
              <a:p>
                <a:pPr>
                  <a:spcBef>
                    <a:spcPts val="0"/>
                  </a:spcBef>
                  <a:spcAft>
                    <a:spcPts val="600"/>
                  </a:spcAft>
                </a:pPr>
                <a:r>
                  <a:rPr lang="en-US" sz="1600" b="0"/>
                  <a:t>The average chamber and suit vapor pressure (</a:t>
                </a:r>
                <a:r>
                  <a:rPr lang="en-US" sz="1600" b="0" err="1"/>
                  <a:t>p</a:t>
                </a:r>
                <a:r>
                  <a:rPr lang="en-US" sz="1600" b="0" baseline="-25000" err="1"/>
                  <a:t>v</a:t>
                </a:r>
                <a:r>
                  <a:rPr lang="en-US" sz="1600" b="0"/>
                  <a:t> in inHg) is converted back into dewpoint temperature using the </a:t>
                </a:r>
                <a14:m>
                  <m:oMath xmlns:m="http://schemas.openxmlformats.org/officeDocument/2006/math">
                    <m:sSub>
                      <m:sSubPr>
                        <m:ctrlPr>
                          <a:rPr lang="en-US" sz="1600" b="0" i="1">
                            <a:latin typeface="Cambria Math" panose="02040503050406030204" pitchFamily="18" charset="0"/>
                          </a:rPr>
                        </m:ctrlPr>
                      </m:sSubPr>
                      <m:e>
                        <m:r>
                          <a:rPr lang="en-US" sz="1600" b="0" i="1">
                            <a:latin typeface="Cambria Math" panose="02040503050406030204" pitchFamily="18" charset="0"/>
                          </a:rPr>
                          <m:t>𝑇</m:t>
                        </m:r>
                      </m:e>
                      <m:sub>
                        <m:r>
                          <a:rPr lang="en-US" sz="1600" b="0" i="1">
                            <a:latin typeface="Cambria Math" panose="02040503050406030204" pitchFamily="18" charset="0"/>
                          </a:rPr>
                          <m:t>𝑑𝑝</m:t>
                        </m:r>
                      </m:sub>
                    </m:sSub>
                  </m:oMath>
                </a14:m>
                <a:r>
                  <a:rPr lang="en-US" sz="1600" b="0"/>
                  <a:t> equation</a:t>
                </a:r>
              </a:p>
              <a:p>
                <a:pPr>
                  <a:spcBef>
                    <a:spcPts val="0"/>
                  </a:spcBef>
                  <a:spcAft>
                    <a:spcPts val="600"/>
                  </a:spcAft>
                </a:pPr>
                <a:endParaRPr lang="en-US" sz="1600"/>
              </a:p>
            </p:txBody>
          </p:sp>
        </mc:Choice>
        <mc:Fallback xmlns="">
          <p:sp>
            <p:nvSpPr>
              <p:cNvPr id="10" name="Content Placeholder 9">
                <a:extLst>
                  <a:ext uri="{FF2B5EF4-FFF2-40B4-BE49-F238E27FC236}">
                    <a16:creationId xmlns:a16="http://schemas.microsoft.com/office/drawing/2014/main" id="{DA4E681B-9828-E800-5383-7BA3F45B9B84}"/>
                  </a:ext>
                </a:extLst>
              </p:cNvPr>
              <p:cNvSpPr>
                <a:spLocks noGrp="1" noRot="1" noChangeAspect="1" noMove="1" noResize="1" noEditPoints="1" noAdjustHandles="1" noChangeArrowheads="1" noChangeShapeType="1" noTextEdit="1"/>
              </p:cNvSpPr>
              <p:nvPr>
                <p:ph idx="1"/>
              </p:nvPr>
            </p:nvSpPr>
            <p:spPr>
              <a:xfrm>
                <a:off x="0" y="881071"/>
                <a:ext cx="12192000" cy="2348948"/>
              </a:xfrm>
              <a:blipFill>
                <a:blip r:embed="rId2"/>
                <a:stretch>
                  <a:fillRect l="-200" t="-1818"/>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2F169387-3B05-7057-11B7-B79328E46495}"/>
                  </a:ext>
                </a:extLst>
              </p:cNvPr>
              <p:cNvSpPr txBox="1"/>
              <p:nvPr/>
            </p:nvSpPr>
            <p:spPr>
              <a:xfrm>
                <a:off x="147762" y="3627981"/>
                <a:ext cx="5883966" cy="2614947"/>
              </a:xfrm>
              <a:prstGeom prst="rect">
                <a:avLst/>
              </a:prstGeom>
              <a:solidFill>
                <a:schemeClr val="accent4">
                  <a:lumMod val="20000"/>
                  <a:lumOff val="80000"/>
                </a:schemeClr>
              </a:solidFill>
              <a:ln>
                <a:solidFill>
                  <a:schemeClr val="tx1"/>
                </a:solidFill>
              </a:ln>
            </p:spPr>
            <p:txBody>
              <a:bodyPr wrap="square">
                <a:spAutoFit/>
              </a:bodyPr>
              <a:lstStyle/>
              <a:p>
                <a:endParaRPr lang="x-IV_mathan" b="0" i="1">
                  <a:latin typeface="Cambria Math" panose="02040503050406030204" pitchFamily="18" charset="0"/>
                </a:endParaRPr>
              </a:p>
              <a:p>
                <a:pPr/>
                <a14:m>
                  <m:oMathPara xmlns:m="http://schemas.openxmlformats.org/officeDocument/2006/math">
                    <m:oMathParaPr>
                      <m:jc m:val="centerGroup"/>
                    </m:oMathParaPr>
                    <m:oMath xmlns:m="http://schemas.openxmlformats.org/officeDocument/2006/math">
                      <m:r>
                        <a:rPr lang="x-IV_mathan" b="0" i="1" smtClean="0">
                          <a:latin typeface="Cambria Math" panose="02040503050406030204" pitchFamily="18" charset="0"/>
                        </a:rPr>
                        <m:t>𝑃𝑆𝐴𝑇</m:t>
                      </m:r>
                      <m:r>
                        <a:rPr lang="x-IV_mathan" b="0" i="1" smtClean="0">
                          <a:latin typeface="Cambria Math" panose="02040503050406030204" pitchFamily="18" charset="0"/>
                        </a:rPr>
                        <m:t> </m:t>
                      </m:r>
                      <m:r>
                        <a:rPr lang="x-IV_mathan" b="0">
                          <a:latin typeface="Cambria Math" panose="02040503050406030204" pitchFamily="18" charset="0"/>
                        </a:rPr>
                        <m:t>=</m:t>
                      </m:r>
                      <m:r>
                        <a:rPr lang="x-IV_mathan" b="0" i="1">
                          <a:latin typeface="Cambria Math" panose="02040503050406030204" pitchFamily="18" charset="0"/>
                        </a:rPr>
                        <m:t> </m:t>
                      </m:r>
                      <m:r>
                        <a:rPr lang="x-IV_mathan" b="0">
                          <a:latin typeface="Cambria Math" panose="02040503050406030204" pitchFamily="18" charset="0"/>
                        </a:rPr>
                        <m:t>0.4912</m:t>
                      </m:r>
                      <m:r>
                        <a:rPr lang="x-IV_mathan" b="0" i="1">
                          <a:latin typeface="Cambria Math" panose="02040503050406030204" pitchFamily="18" charset="0"/>
                        </a:rPr>
                        <m:t> </m:t>
                      </m:r>
                      <m:sSup>
                        <m:sSupPr>
                          <m:ctrlPr>
                            <a:rPr lang="x-IV_mathan" b="0" i="1">
                              <a:latin typeface="Cambria Math" panose="02040503050406030204" pitchFamily="18" charset="0"/>
                            </a:rPr>
                          </m:ctrlPr>
                        </m:sSupPr>
                        <m:e>
                          <m:r>
                            <a:rPr lang="x-IV_mathan" b="0" i="1">
                              <a:latin typeface="Cambria Math" panose="02040503050406030204" pitchFamily="18" charset="0"/>
                            </a:rPr>
                            <m:t>𝑒</m:t>
                          </m:r>
                        </m:e>
                        <m:sup>
                          <m:f>
                            <m:fPr>
                              <m:ctrlPr>
                                <a:rPr lang="x-IV_mathan" b="0" i="1">
                                  <a:latin typeface="Cambria Math" panose="02040503050406030204" pitchFamily="18" charset="0"/>
                                </a:rPr>
                              </m:ctrlPr>
                            </m:fPr>
                            <m:num>
                              <m:r>
                                <a:rPr lang="x-IV_mathan" b="0">
                                  <a:latin typeface="Cambria Math" panose="02040503050406030204" pitchFamily="18" charset="0"/>
                                </a:rPr>
                                <m:t>−</m:t>
                              </m:r>
                              <m:r>
                                <m:rPr>
                                  <m:sty m:val="p"/>
                                </m:rPr>
                                <a:rPr lang="x-IV_mathan" b="0" i="1">
                                  <a:latin typeface="Cambria Math" panose="02040503050406030204" pitchFamily="18" charset="0"/>
                                </a:rPr>
                                <m:t>G</m:t>
                              </m:r>
                              <m:r>
                                <a:rPr lang="x-IV_mathan" b="0">
                                  <a:latin typeface="Cambria Math" panose="02040503050406030204" pitchFamily="18" charset="0"/>
                                </a:rPr>
                                <m:t>−</m:t>
                              </m:r>
                              <m:d>
                                <m:dPr>
                                  <m:ctrlPr>
                                    <a:rPr lang="x-IV_mathan" b="0" i="1">
                                      <a:latin typeface="Cambria Math" panose="02040503050406030204" pitchFamily="18" charset="0"/>
                                    </a:rPr>
                                  </m:ctrlPr>
                                </m:dPr>
                                <m:e>
                                  <m:sSup>
                                    <m:sSupPr>
                                      <m:ctrlPr>
                                        <a:rPr lang="x-IV_mathan" b="0" i="1">
                                          <a:latin typeface="Cambria Math" panose="02040503050406030204" pitchFamily="18" charset="0"/>
                                        </a:rPr>
                                      </m:ctrlPr>
                                    </m:sSupPr>
                                    <m:e>
                                      <m:r>
                                        <a:rPr lang="x-IV_mathan" b="0" i="1">
                                          <a:latin typeface="Cambria Math" panose="02040503050406030204" pitchFamily="18" charset="0"/>
                                        </a:rPr>
                                        <m:t>𝐺</m:t>
                                      </m:r>
                                    </m:e>
                                    <m:sup>
                                      <m:r>
                                        <a:rPr lang="x-IV_mathan" b="0">
                                          <a:latin typeface="Cambria Math" panose="02040503050406030204" pitchFamily="18" charset="0"/>
                                        </a:rPr>
                                        <m:t>2</m:t>
                                      </m:r>
                                    </m:sup>
                                  </m:sSup>
                                  <m:r>
                                    <a:rPr lang="x-IV_mathan" b="0">
                                      <a:latin typeface="Cambria Math" panose="02040503050406030204" pitchFamily="18" charset="0"/>
                                    </a:rPr>
                                    <m:t>−4</m:t>
                                  </m:r>
                                  <m:r>
                                    <a:rPr lang="x-IV_mathan" b="0" i="1">
                                      <a:latin typeface="Cambria Math" panose="02040503050406030204" pitchFamily="18" charset="0"/>
                                    </a:rPr>
                                    <m:t>𝐹𝐻</m:t>
                                  </m:r>
                                </m:e>
                              </m:d>
                            </m:num>
                            <m:den>
                              <m:r>
                                <a:rPr lang="x-IV_mathan" b="0">
                                  <a:latin typeface="Cambria Math" panose="02040503050406030204" pitchFamily="18" charset="0"/>
                                </a:rPr>
                                <m:t>2</m:t>
                              </m:r>
                              <m:r>
                                <a:rPr lang="x-IV_mathan" b="0" i="1">
                                  <a:latin typeface="Cambria Math" panose="02040503050406030204" pitchFamily="18" charset="0"/>
                                </a:rPr>
                                <m:t>𝐹</m:t>
                              </m:r>
                            </m:den>
                          </m:f>
                        </m:sup>
                      </m:sSup>
                    </m:oMath>
                  </m:oMathPara>
                </a14:m>
                <a:endParaRPr lang="x-IV_mathan" b="0">
                  <a:latin typeface="Arial" panose="020B0604020202020204" pitchFamily="34" charset="0"/>
                  <a:cs typeface="Arial" panose="020B0604020202020204" pitchFamily="34" charset="0"/>
                </a:endParaRPr>
              </a:p>
              <a:p>
                <a:pPr marL="0" indent="0">
                  <a:buNone/>
                </a:pPr>
                <a:endParaRPr lang="en-US" b="0">
                  <a:latin typeface="Arial" panose="020B0604020202020204" pitchFamily="34" charset="0"/>
                  <a:cs typeface="Arial" panose="020B0604020202020204" pitchFamily="34" charset="0"/>
                </a:endParaRPr>
              </a:p>
              <a:p>
                <a:pPr lvl="1"/>
                <a:r>
                  <a:rPr lang="en-US" b="0">
                    <a:latin typeface="Arial" panose="020B0604020202020204" pitchFamily="34" charset="0"/>
                    <a:cs typeface="Arial" panose="020B0604020202020204" pitchFamily="34" charset="0"/>
                  </a:rPr>
                  <a:t>F = </a:t>
                </a:r>
                <a14:m>
                  <m:oMath xmlns:m="http://schemas.openxmlformats.org/officeDocument/2006/math">
                    <m:r>
                      <a:rPr lang="en-US" i="1">
                        <a:latin typeface="Cambria Math" panose="02040503050406030204" pitchFamily="18" charset="0"/>
                      </a:rPr>
                      <m:t>−7.09∗</m:t>
                    </m:r>
                    <m:sSup>
                      <m:sSupPr>
                        <m:ctrlPr>
                          <a:rPr lang="en-US" i="1">
                            <a:latin typeface="Cambria Math" panose="02040503050406030204" pitchFamily="18" charset="0"/>
                          </a:rPr>
                        </m:ctrlPr>
                      </m:sSupPr>
                      <m:e>
                        <m:r>
                          <a:rPr lang="en-US" i="1">
                            <a:latin typeface="Cambria Math" panose="02040503050406030204" pitchFamily="18" charset="0"/>
                          </a:rPr>
                          <m:t>10</m:t>
                        </m:r>
                      </m:e>
                      <m:sup>
                        <m:r>
                          <a:rPr lang="en-US" i="1">
                            <a:latin typeface="Cambria Math" panose="02040503050406030204" pitchFamily="18" charset="0"/>
                          </a:rPr>
                          <m:t>−2</m:t>
                        </m:r>
                      </m:sup>
                    </m:sSup>
                  </m:oMath>
                </a14:m>
                <a:endParaRPr lang="en-US">
                  <a:latin typeface="Arial" panose="020B0604020202020204" pitchFamily="34" charset="0"/>
                </a:endParaRPr>
              </a:p>
              <a:p>
                <a:pPr lvl="1"/>
                <a:r>
                  <a:rPr lang="en-US" b="0">
                    <a:latin typeface="Arial" panose="020B0604020202020204" pitchFamily="34" charset="0"/>
                    <a:cs typeface="Arial" panose="020B0604020202020204" pitchFamily="34" charset="0"/>
                  </a:rPr>
                  <a:t>G = </a:t>
                </a:r>
                <a14:m>
                  <m:oMath xmlns:m="http://schemas.openxmlformats.org/officeDocument/2006/math">
                    <m:r>
                      <a:rPr lang="en-US" i="1">
                        <a:latin typeface="Cambria Math" panose="02040503050406030204" pitchFamily="18" charset="0"/>
                      </a:rPr>
                      <m:t>1.63∗</m:t>
                    </m:r>
                    <m:sSup>
                      <m:sSupPr>
                        <m:ctrlPr>
                          <a:rPr lang="en-US" i="1">
                            <a:latin typeface="Cambria Math" panose="02040503050406030204" pitchFamily="18" charset="0"/>
                          </a:rPr>
                        </m:ctrlPr>
                      </m:sSupPr>
                      <m:e>
                        <m:r>
                          <a:rPr lang="en-US" i="1">
                            <a:latin typeface="Cambria Math" panose="02040503050406030204" pitchFamily="18" charset="0"/>
                          </a:rPr>
                          <m:t>10</m:t>
                        </m:r>
                      </m:e>
                      <m:sup>
                        <m:r>
                          <a:rPr lang="en-US" i="1">
                            <a:latin typeface="Cambria Math" panose="02040503050406030204" pitchFamily="18" charset="0"/>
                          </a:rPr>
                          <m:t>−3</m:t>
                        </m:r>
                      </m:sup>
                    </m:sSup>
                    <m:r>
                      <a:rPr lang="en-US" i="1">
                        <a:latin typeface="Cambria Math" panose="02040503050406030204" pitchFamily="18" charset="0"/>
                      </a:rPr>
                      <m:t> </m:t>
                    </m:r>
                    <m:d>
                      <m:dPr>
                        <m:ctrlPr>
                          <a:rPr lang="en-US" i="1">
                            <a:latin typeface="Cambria Math" panose="02040503050406030204" pitchFamily="18" charset="0"/>
                          </a:rPr>
                        </m:ctrlPr>
                      </m:dPr>
                      <m:e>
                        <m:sSub>
                          <m:sSubPr>
                            <m:ctrlPr>
                              <a:rPr lang="en-US" i="1">
                                <a:latin typeface="Cambria Math" panose="02040503050406030204" pitchFamily="18" charset="0"/>
                              </a:rPr>
                            </m:ctrlPr>
                          </m:sSubPr>
                          <m:e>
                            <m:r>
                              <a:rPr lang="en-US" i="1">
                                <a:latin typeface="Cambria Math" panose="02040503050406030204" pitchFamily="18" charset="0"/>
                              </a:rPr>
                              <m:t>𝑇</m:t>
                            </m:r>
                          </m:e>
                          <m:sub>
                            <m:r>
                              <a:rPr lang="en-US" i="1">
                                <a:latin typeface="Cambria Math" panose="02040503050406030204" pitchFamily="18" charset="0"/>
                              </a:rPr>
                              <m:t>𝑑𝑝</m:t>
                            </m:r>
                          </m:sub>
                        </m:sSub>
                      </m:e>
                    </m:d>
                    <m:r>
                      <a:rPr lang="en-US" i="1">
                        <a:latin typeface="Cambria Math" panose="02040503050406030204" pitchFamily="18" charset="0"/>
                      </a:rPr>
                      <m:t>− 1.0</m:t>
                    </m:r>
                  </m:oMath>
                </a14:m>
                <a:endParaRPr lang="en-US">
                  <a:latin typeface="Arial" panose="020B0604020202020204" pitchFamily="34" charset="0"/>
                </a:endParaRPr>
              </a:p>
              <a:p>
                <a:pPr lvl="1"/>
                <a:r>
                  <a:rPr lang="en-US" b="0">
                    <a:latin typeface="Arial" panose="020B0604020202020204" pitchFamily="34" charset="0"/>
                    <a:cs typeface="Arial" panose="020B0604020202020204" pitchFamily="34" charset="0"/>
                  </a:rPr>
                  <a:t>H = </a:t>
                </a:r>
                <a14:m>
                  <m:oMath xmlns:m="http://schemas.openxmlformats.org/officeDocument/2006/math">
                    <m:r>
                      <a:rPr lang="en-US" i="1">
                        <a:latin typeface="Cambria Math" panose="02040503050406030204" pitchFamily="18" charset="0"/>
                      </a:rPr>
                      <m:t>−4.29∗</m:t>
                    </m:r>
                    <m:sSup>
                      <m:sSupPr>
                        <m:ctrlPr>
                          <a:rPr lang="en-US" i="1">
                            <a:latin typeface="Cambria Math" panose="02040503050406030204" pitchFamily="18" charset="0"/>
                          </a:rPr>
                        </m:ctrlPr>
                      </m:sSupPr>
                      <m:e>
                        <m:r>
                          <a:rPr lang="en-US" i="1">
                            <a:latin typeface="Cambria Math" panose="02040503050406030204" pitchFamily="18" charset="0"/>
                          </a:rPr>
                          <m:t>10</m:t>
                        </m:r>
                      </m:e>
                      <m:sup>
                        <m:r>
                          <a:rPr lang="en-US" i="1">
                            <a:latin typeface="Cambria Math" panose="02040503050406030204" pitchFamily="18" charset="0"/>
                          </a:rPr>
                          <m:t>−6</m:t>
                        </m:r>
                      </m:sup>
                    </m:sSup>
                    <m:r>
                      <a:rPr lang="en-US" i="1">
                        <a:latin typeface="Cambria Math" panose="02040503050406030204" pitchFamily="18" charset="0"/>
                      </a:rPr>
                      <m:t> </m:t>
                    </m:r>
                    <m:sSup>
                      <m:sSupPr>
                        <m:ctrlPr>
                          <a:rPr lang="en-US" i="1">
                            <a:latin typeface="Cambria Math" panose="02040503050406030204" pitchFamily="18" charset="0"/>
                          </a:rPr>
                        </m:ctrlPr>
                      </m:sSupPr>
                      <m:e>
                        <m:d>
                          <m:dPr>
                            <m:ctrlPr>
                              <a:rPr lang="en-US" i="1">
                                <a:latin typeface="Cambria Math" panose="02040503050406030204" pitchFamily="18" charset="0"/>
                              </a:rPr>
                            </m:ctrlPr>
                          </m:dPr>
                          <m:e>
                            <m:sSub>
                              <m:sSubPr>
                                <m:ctrlPr>
                                  <a:rPr lang="en-US" i="1">
                                    <a:latin typeface="Cambria Math" panose="02040503050406030204" pitchFamily="18" charset="0"/>
                                  </a:rPr>
                                </m:ctrlPr>
                              </m:sSubPr>
                              <m:e>
                                <m:r>
                                  <a:rPr lang="en-US" i="1">
                                    <a:latin typeface="Cambria Math" panose="02040503050406030204" pitchFamily="18" charset="0"/>
                                  </a:rPr>
                                  <m:t>𝑇</m:t>
                                </m:r>
                              </m:e>
                              <m:sub>
                                <m:r>
                                  <a:rPr lang="en-US" i="1">
                                    <a:latin typeface="Cambria Math" panose="02040503050406030204" pitchFamily="18" charset="0"/>
                                  </a:rPr>
                                  <m:t>𝑑𝑝</m:t>
                                </m:r>
                              </m:sub>
                            </m:sSub>
                          </m:e>
                        </m:d>
                      </m:e>
                      <m:sup>
                        <m:r>
                          <a:rPr lang="en-US" i="1" baseline="30000">
                            <a:latin typeface="Cambria Math" panose="02040503050406030204" pitchFamily="18" charset="0"/>
                          </a:rPr>
                          <m:t>2</m:t>
                        </m:r>
                      </m:sup>
                    </m:sSup>
                    <m:r>
                      <a:rPr lang="en-US" i="1">
                        <a:latin typeface="Cambria Math" panose="02040503050406030204" pitchFamily="18" charset="0"/>
                      </a:rPr>
                      <m:t> + 3.53∗</m:t>
                    </m:r>
                    <m:sSup>
                      <m:sSupPr>
                        <m:ctrlPr>
                          <a:rPr lang="en-US" i="1">
                            <a:latin typeface="Cambria Math" panose="02040503050406030204" pitchFamily="18" charset="0"/>
                          </a:rPr>
                        </m:ctrlPr>
                      </m:sSupPr>
                      <m:e>
                        <m:r>
                          <a:rPr lang="en-US" i="1">
                            <a:latin typeface="Cambria Math" panose="02040503050406030204" pitchFamily="18" charset="0"/>
                          </a:rPr>
                          <m:t>10</m:t>
                        </m:r>
                      </m:e>
                      <m:sup>
                        <m:r>
                          <a:rPr lang="en-US" i="1">
                            <a:latin typeface="Cambria Math" panose="02040503050406030204" pitchFamily="18" charset="0"/>
                          </a:rPr>
                          <m:t>−2</m:t>
                        </m:r>
                      </m:sup>
                    </m:sSup>
                    <m:d>
                      <m:dPr>
                        <m:ctrlPr>
                          <a:rPr lang="en-US" i="1">
                            <a:latin typeface="Cambria Math" panose="02040503050406030204" pitchFamily="18" charset="0"/>
                          </a:rPr>
                        </m:ctrlPr>
                      </m:dPr>
                      <m:e>
                        <m:sSub>
                          <m:sSubPr>
                            <m:ctrlPr>
                              <a:rPr lang="en-US" i="1">
                                <a:latin typeface="Cambria Math" panose="02040503050406030204" pitchFamily="18" charset="0"/>
                              </a:rPr>
                            </m:ctrlPr>
                          </m:sSubPr>
                          <m:e>
                            <m:r>
                              <a:rPr lang="en-US" i="1">
                                <a:latin typeface="Cambria Math" panose="02040503050406030204" pitchFamily="18" charset="0"/>
                              </a:rPr>
                              <m:t>𝑇</m:t>
                            </m:r>
                          </m:e>
                          <m:sub>
                            <m:r>
                              <a:rPr lang="en-US" i="1">
                                <a:latin typeface="Cambria Math" panose="02040503050406030204" pitchFamily="18" charset="0"/>
                              </a:rPr>
                              <m:t>𝑑𝑝</m:t>
                            </m:r>
                          </m:sub>
                        </m:sSub>
                      </m:e>
                    </m:d>
                    <m:r>
                      <a:rPr lang="en-US" i="1">
                        <a:latin typeface="Cambria Math" panose="02040503050406030204" pitchFamily="18" charset="0"/>
                      </a:rPr>
                      <m:t>− 2.52</m:t>
                    </m:r>
                  </m:oMath>
                </a14:m>
                <a:endParaRPr lang="en-US">
                  <a:latin typeface="Arial" panose="020B0604020202020204" pitchFamily="34" charset="0"/>
                </a:endParaRPr>
              </a:p>
              <a:p>
                <a:pPr lvl="1"/>
                <a:r>
                  <a:rPr lang="en-US" b="0">
                    <a:latin typeface="Arial" panose="020B0604020202020204" pitchFamily="34" charset="0"/>
                    <a:cs typeface="Arial" panose="020B0604020202020204" pitchFamily="34" charset="0"/>
                  </a:rPr>
                  <a:t>T = Dewpoint Temperature (°F)</a:t>
                </a:r>
              </a:p>
              <a:p>
                <a:pPr lvl="1"/>
                <a:r>
                  <a:rPr lang="en-US" b="0">
                    <a:latin typeface="Arial" panose="020B0604020202020204" pitchFamily="34" charset="0"/>
                    <a:cs typeface="Arial" panose="020B0604020202020204" pitchFamily="34" charset="0"/>
                  </a:rPr>
                  <a:t>PSAT = Vapor pressure (psia)</a:t>
                </a:r>
              </a:p>
            </p:txBody>
          </p:sp>
        </mc:Choice>
        <mc:Fallback xmlns="">
          <p:sp>
            <p:nvSpPr>
              <p:cNvPr id="6" name="TextBox 5">
                <a:extLst>
                  <a:ext uri="{FF2B5EF4-FFF2-40B4-BE49-F238E27FC236}">
                    <a16:creationId xmlns:a16="http://schemas.microsoft.com/office/drawing/2014/main" id="{2F169387-3B05-7057-11B7-B79328E46495}"/>
                  </a:ext>
                </a:extLst>
              </p:cNvPr>
              <p:cNvSpPr txBox="1">
                <a:spLocks noRot="1" noChangeAspect="1" noMove="1" noResize="1" noEditPoints="1" noAdjustHandles="1" noChangeArrowheads="1" noChangeShapeType="1" noTextEdit="1"/>
              </p:cNvSpPr>
              <p:nvPr/>
            </p:nvSpPr>
            <p:spPr>
              <a:xfrm>
                <a:off x="147762" y="3627981"/>
                <a:ext cx="5883966" cy="2614947"/>
              </a:xfrm>
              <a:prstGeom prst="rect">
                <a:avLst/>
              </a:prstGeom>
              <a:blipFill>
                <a:blip r:embed="rId3"/>
                <a:stretch>
                  <a:fillRect b="-1856"/>
                </a:stretch>
              </a:blipFill>
              <a:ln>
                <a:solidFill>
                  <a:schemeClr val="tx1"/>
                </a:solid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91DFFDD0-7176-B700-DB07-84FB07B698F5}"/>
                  </a:ext>
                </a:extLst>
              </p:cNvPr>
              <p:cNvSpPr txBox="1"/>
              <p:nvPr/>
            </p:nvSpPr>
            <p:spPr>
              <a:xfrm>
                <a:off x="6160273" y="3627981"/>
                <a:ext cx="5834934" cy="2632708"/>
              </a:xfrm>
              <a:prstGeom prst="rect">
                <a:avLst/>
              </a:prstGeom>
              <a:solidFill>
                <a:schemeClr val="accent4">
                  <a:lumMod val="20000"/>
                  <a:lumOff val="80000"/>
                </a:schemeClr>
              </a:solidFill>
              <a:ln>
                <a:solidFill>
                  <a:schemeClr val="tx1"/>
                </a:solidFill>
              </a:ln>
            </p:spPr>
            <p:txBody>
              <a:bodyPr wrap="square">
                <a:spAutoFit/>
              </a:bodyPr>
              <a:lstStyle/>
              <a:p>
                <a:pPr marL="0" indent="0">
                  <a:buNone/>
                </a:pPr>
                <a:endParaRPr lang="en-US" b="0">
                  <a:latin typeface="Arial" panose="020B0604020202020204" pitchFamily="34" charset="0"/>
                  <a:cs typeface="Arial" panose="020B0604020202020204" pitchFamily="34" charset="0"/>
                </a:endParaRPr>
              </a:p>
              <a:p>
                <a:pPr/>
                <a14:m>
                  <m:oMathPara xmlns:m="http://schemas.openxmlformats.org/officeDocument/2006/math">
                    <m:oMathParaPr>
                      <m:jc m:val="centerGroup"/>
                    </m:oMathParaPr>
                    <m:oMath xmlns:m="http://schemas.openxmlformats.org/officeDocument/2006/math">
                      <m:sSub>
                        <m:sSubPr>
                          <m:ctrlPr>
                            <a:rPr lang="en-US" b="0" i="1" smtClean="0">
                              <a:latin typeface="Cambria Math" panose="02040503050406030204" pitchFamily="18" charset="0"/>
                            </a:rPr>
                          </m:ctrlPr>
                        </m:sSubPr>
                        <m:e>
                          <m:r>
                            <a:rPr lang="x-IV_mathan" b="0" i="1" smtClean="0">
                              <a:latin typeface="Cambria Math" panose="02040503050406030204" pitchFamily="18" charset="0"/>
                            </a:rPr>
                            <m:t>𝑇</m:t>
                          </m:r>
                        </m:e>
                        <m:sub>
                          <m:r>
                            <a:rPr lang="en-US" b="0" i="1" smtClean="0">
                              <a:latin typeface="Cambria Math" panose="02040503050406030204" pitchFamily="18" charset="0"/>
                            </a:rPr>
                            <m:t>𝑑𝑝</m:t>
                          </m:r>
                        </m:sub>
                      </m:sSub>
                      <m:r>
                        <a:rPr lang="x-IV_mathan" b="0" i="1" smtClean="0">
                          <a:latin typeface="Cambria Math" panose="02040503050406030204" pitchFamily="18" charset="0"/>
                        </a:rPr>
                        <m:t> </m:t>
                      </m:r>
                      <m:r>
                        <a:rPr lang="x-IV_mathan" b="0">
                          <a:latin typeface="Cambria Math" panose="02040503050406030204" pitchFamily="18" charset="0"/>
                        </a:rPr>
                        <m:t>=</m:t>
                      </m:r>
                      <m:r>
                        <a:rPr lang="x-IV_mathan" b="0" i="1">
                          <a:latin typeface="Cambria Math" panose="02040503050406030204" pitchFamily="18" charset="0"/>
                        </a:rPr>
                        <m:t> </m:t>
                      </m:r>
                      <m:f>
                        <m:fPr>
                          <m:ctrlPr>
                            <a:rPr lang="x-IV_mathan" b="0" i="1">
                              <a:latin typeface="Cambria Math" panose="02040503050406030204" pitchFamily="18" charset="0"/>
                            </a:rPr>
                          </m:ctrlPr>
                        </m:fPr>
                        <m:num>
                          <m:r>
                            <a:rPr lang="x-IV_mathan" b="0">
                              <a:latin typeface="Cambria Math" panose="02040503050406030204" pitchFamily="18" charset="0"/>
                            </a:rPr>
                            <m:t>−</m:t>
                          </m:r>
                          <m:r>
                            <m:rPr>
                              <m:sty m:val="p"/>
                            </m:rPr>
                            <a:rPr lang="x-IV_mathan" b="0" i="1">
                              <a:latin typeface="Cambria Math" panose="02040503050406030204" pitchFamily="18" charset="0"/>
                            </a:rPr>
                            <m:t>G</m:t>
                          </m:r>
                          <m:r>
                            <a:rPr lang="x-IV_mathan" b="0">
                              <a:latin typeface="Cambria Math" panose="02040503050406030204" pitchFamily="18" charset="0"/>
                            </a:rPr>
                            <m:t>+</m:t>
                          </m:r>
                          <m:d>
                            <m:dPr>
                              <m:ctrlPr>
                                <a:rPr lang="x-IV_mathan" b="0" i="1">
                                  <a:latin typeface="Cambria Math" panose="02040503050406030204" pitchFamily="18" charset="0"/>
                                </a:rPr>
                              </m:ctrlPr>
                            </m:dPr>
                            <m:e>
                              <m:sSup>
                                <m:sSupPr>
                                  <m:ctrlPr>
                                    <a:rPr lang="x-IV_mathan" b="0" i="1">
                                      <a:latin typeface="Cambria Math" panose="02040503050406030204" pitchFamily="18" charset="0"/>
                                    </a:rPr>
                                  </m:ctrlPr>
                                </m:sSupPr>
                                <m:e>
                                  <m:r>
                                    <a:rPr lang="x-IV_mathan" b="0" i="1">
                                      <a:latin typeface="Cambria Math" panose="02040503050406030204" pitchFamily="18" charset="0"/>
                                    </a:rPr>
                                    <m:t>𝐺</m:t>
                                  </m:r>
                                </m:e>
                                <m:sup>
                                  <m:r>
                                    <a:rPr lang="x-IV_mathan" b="0">
                                      <a:latin typeface="Cambria Math" panose="02040503050406030204" pitchFamily="18" charset="0"/>
                                    </a:rPr>
                                    <m:t>2</m:t>
                                  </m:r>
                                </m:sup>
                              </m:sSup>
                              <m:r>
                                <a:rPr lang="x-IV_mathan" b="0">
                                  <a:latin typeface="Cambria Math" panose="02040503050406030204" pitchFamily="18" charset="0"/>
                                </a:rPr>
                                <m:t>−4</m:t>
                              </m:r>
                              <m:r>
                                <a:rPr lang="x-IV_mathan" b="0" i="1">
                                  <a:latin typeface="Cambria Math" panose="02040503050406030204" pitchFamily="18" charset="0"/>
                                </a:rPr>
                                <m:t>𝐹𝐻</m:t>
                              </m:r>
                            </m:e>
                          </m:d>
                        </m:num>
                        <m:den>
                          <m:r>
                            <a:rPr lang="x-IV_mathan" b="0">
                              <a:latin typeface="Cambria Math" panose="02040503050406030204" pitchFamily="18" charset="0"/>
                            </a:rPr>
                            <m:t>2</m:t>
                          </m:r>
                          <m:r>
                            <a:rPr lang="x-IV_mathan" b="0" i="1">
                              <a:latin typeface="Cambria Math" panose="02040503050406030204" pitchFamily="18" charset="0"/>
                            </a:rPr>
                            <m:t>𝐹</m:t>
                          </m:r>
                        </m:den>
                      </m:f>
                    </m:oMath>
                  </m:oMathPara>
                </a14:m>
                <a:endParaRPr lang="en-US" b="0">
                  <a:latin typeface="Arial" panose="020B0604020202020204" pitchFamily="34" charset="0"/>
                  <a:cs typeface="Arial" panose="020B0604020202020204" pitchFamily="34" charset="0"/>
                </a:endParaRPr>
              </a:p>
              <a:p>
                <a:endParaRPr lang="en-US" b="0">
                  <a:latin typeface="Arial" panose="020B0604020202020204" pitchFamily="34" charset="0"/>
                  <a:cs typeface="Arial" panose="020B0604020202020204" pitchFamily="34" charset="0"/>
                </a:endParaRPr>
              </a:p>
              <a:p>
                <a:pPr lvl="1"/>
                <a:r>
                  <a:rPr lang="en-US" b="0">
                    <a:latin typeface="Arial" panose="020B0604020202020204" pitchFamily="34" charset="0"/>
                    <a:cs typeface="Arial" panose="020B0604020202020204" pitchFamily="34" charset="0"/>
                  </a:rPr>
                  <a:t>F = </a:t>
                </a:r>
                <a14:m>
                  <m:oMath xmlns:m="http://schemas.openxmlformats.org/officeDocument/2006/math">
                    <m:r>
                      <a:rPr lang="en-US" i="1">
                        <a:latin typeface="Cambria Math" panose="02040503050406030204" pitchFamily="18" charset="0"/>
                      </a:rPr>
                      <m:t>−4.29∗</m:t>
                    </m:r>
                    <m:sSup>
                      <m:sSupPr>
                        <m:ctrlPr>
                          <a:rPr lang="en-US" i="1">
                            <a:latin typeface="Cambria Math" panose="02040503050406030204" pitchFamily="18" charset="0"/>
                          </a:rPr>
                        </m:ctrlPr>
                      </m:sSupPr>
                      <m:e>
                        <m:r>
                          <a:rPr lang="en-US" i="1">
                            <a:latin typeface="Cambria Math" panose="02040503050406030204" pitchFamily="18" charset="0"/>
                          </a:rPr>
                          <m:t>10</m:t>
                        </m:r>
                      </m:e>
                      <m:sup>
                        <m:r>
                          <a:rPr lang="en-US" i="1">
                            <a:latin typeface="Cambria Math" panose="02040503050406030204" pitchFamily="18" charset="0"/>
                          </a:rPr>
                          <m:t>−4</m:t>
                        </m:r>
                      </m:sup>
                    </m:sSup>
                  </m:oMath>
                </a14:m>
                <a:endParaRPr lang="en-US" b="0">
                  <a:latin typeface="Arial" panose="020B0604020202020204" pitchFamily="34" charset="0"/>
                  <a:cs typeface="Arial" panose="020B0604020202020204" pitchFamily="34" charset="0"/>
                </a:endParaRPr>
              </a:p>
              <a:p>
                <a:pPr lvl="1"/>
                <a:r>
                  <a:rPr lang="en-US" b="0">
                    <a:latin typeface="Arial" panose="020B0604020202020204" pitchFamily="34" charset="0"/>
                    <a:cs typeface="Arial" panose="020B0604020202020204" pitchFamily="34" charset="0"/>
                  </a:rPr>
                  <a:t>G = </a:t>
                </a:r>
                <a14:m>
                  <m:oMath xmlns:m="http://schemas.openxmlformats.org/officeDocument/2006/math">
                    <m:r>
                      <a:rPr lang="en-US" i="1">
                        <a:latin typeface="Cambria Math" panose="02040503050406030204" pitchFamily="18" charset="0"/>
                      </a:rPr>
                      <m:t> 1.63∗</m:t>
                    </m:r>
                    <m:sSup>
                      <m:sSupPr>
                        <m:ctrlPr>
                          <a:rPr lang="en-US" i="1">
                            <a:latin typeface="Cambria Math" panose="02040503050406030204" pitchFamily="18" charset="0"/>
                          </a:rPr>
                        </m:ctrlPr>
                      </m:sSupPr>
                      <m:e>
                        <m:r>
                          <a:rPr lang="en-US" i="1">
                            <a:latin typeface="Cambria Math" panose="02040503050406030204" pitchFamily="18" charset="0"/>
                          </a:rPr>
                          <m:t>10</m:t>
                        </m:r>
                      </m:e>
                      <m:sup>
                        <m:r>
                          <a:rPr lang="en-US" i="1">
                            <a:latin typeface="Cambria Math" panose="02040503050406030204" pitchFamily="18" charset="0"/>
                          </a:rPr>
                          <m:t>−3</m:t>
                        </m:r>
                      </m:sup>
                    </m:sSup>
                    <m:r>
                      <a:rPr lang="en-US" i="1">
                        <a:latin typeface="Cambria Math" panose="02040503050406030204" pitchFamily="18" charset="0"/>
                      </a:rPr>
                      <m:t> </m:t>
                    </m:r>
                    <m:d>
                      <m:dPr>
                        <m:ctrlPr>
                          <a:rPr lang="en-US" i="1">
                            <a:latin typeface="Cambria Math" panose="02040503050406030204" pitchFamily="18" charset="0"/>
                          </a:rPr>
                        </m:ctrlPr>
                      </m:dPr>
                      <m:e>
                        <m:func>
                          <m:funcPr>
                            <m:ctrlPr>
                              <a:rPr lang="en-US" i="1">
                                <a:latin typeface="Cambria Math" panose="02040503050406030204" pitchFamily="18" charset="0"/>
                              </a:rPr>
                            </m:ctrlPr>
                          </m:funcPr>
                          <m:fName>
                            <m:r>
                              <m:rPr>
                                <m:sty m:val="p"/>
                              </m:rPr>
                              <a:rPr lang="en-US">
                                <a:latin typeface="Cambria Math" panose="02040503050406030204" pitchFamily="18" charset="0"/>
                              </a:rPr>
                              <m:t>ln</m:t>
                            </m:r>
                          </m:fName>
                          <m:e>
                            <m:sSub>
                              <m:sSubPr>
                                <m:ctrlPr>
                                  <a:rPr lang="en-US" i="1">
                                    <a:latin typeface="Cambria Math" panose="02040503050406030204" pitchFamily="18" charset="0"/>
                                  </a:rPr>
                                </m:ctrlPr>
                              </m:sSubPr>
                              <m:e>
                                <m:r>
                                  <a:rPr lang="en-US" i="1">
                                    <a:latin typeface="Cambria Math" panose="02040503050406030204" pitchFamily="18" charset="0"/>
                                  </a:rPr>
                                  <m:t>𝑝</m:t>
                                </m:r>
                              </m:e>
                              <m:sub>
                                <m:r>
                                  <a:rPr lang="en-US" i="1">
                                    <a:latin typeface="Cambria Math" panose="02040503050406030204" pitchFamily="18" charset="0"/>
                                  </a:rPr>
                                  <m:t>𝑣</m:t>
                                </m:r>
                              </m:sub>
                            </m:sSub>
                          </m:e>
                        </m:func>
                      </m:e>
                    </m:d>
                    <m:r>
                      <a:rPr lang="en-US" i="1">
                        <a:latin typeface="Cambria Math" panose="02040503050406030204" pitchFamily="18" charset="0"/>
                      </a:rPr>
                      <m:t>+3.53∗</m:t>
                    </m:r>
                    <m:sSup>
                      <m:sSupPr>
                        <m:ctrlPr>
                          <a:rPr lang="en-US" i="1">
                            <a:latin typeface="Cambria Math" panose="02040503050406030204" pitchFamily="18" charset="0"/>
                          </a:rPr>
                        </m:ctrlPr>
                      </m:sSupPr>
                      <m:e>
                        <m:r>
                          <a:rPr lang="en-US" i="1">
                            <a:latin typeface="Cambria Math" panose="02040503050406030204" pitchFamily="18" charset="0"/>
                          </a:rPr>
                          <m:t>10</m:t>
                        </m:r>
                      </m:e>
                      <m:sup>
                        <m:r>
                          <a:rPr lang="en-US" i="1">
                            <a:latin typeface="Cambria Math" panose="02040503050406030204" pitchFamily="18" charset="0"/>
                          </a:rPr>
                          <m:t>−2</m:t>
                        </m:r>
                      </m:sup>
                    </m:sSup>
                  </m:oMath>
                </a14:m>
                <a:endParaRPr lang="en-US">
                  <a:latin typeface="Arial" panose="020B0604020202020204" pitchFamily="34" charset="0"/>
                </a:endParaRPr>
              </a:p>
              <a:p>
                <a:pPr lvl="1"/>
                <a:r>
                  <a:rPr lang="en-US" b="0">
                    <a:latin typeface="Arial" panose="020B0604020202020204" pitchFamily="34" charset="0"/>
                    <a:cs typeface="Arial" panose="020B0604020202020204" pitchFamily="34" charset="0"/>
                  </a:rPr>
                  <a:t>H = </a:t>
                </a:r>
                <a14:m>
                  <m:oMath xmlns:m="http://schemas.openxmlformats.org/officeDocument/2006/math">
                    <m:d>
                      <m:dPr>
                        <m:ctrlPr>
                          <a:rPr lang="en-US" i="1">
                            <a:latin typeface="Cambria Math" panose="02040503050406030204" pitchFamily="18" charset="0"/>
                          </a:rPr>
                        </m:ctrlPr>
                      </m:dPr>
                      <m:e>
                        <m:r>
                          <a:rPr lang="en-US" i="1">
                            <a:latin typeface="Cambria Math" panose="02040503050406030204" pitchFamily="18" charset="0"/>
                          </a:rPr>
                          <m:t>𝑙𝑛</m:t>
                        </m:r>
                        <m:r>
                          <a:rPr lang="en-US" i="1">
                            <a:latin typeface="Cambria Math" panose="02040503050406030204" pitchFamily="18" charset="0"/>
                          </a:rPr>
                          <m:t> </m:t>
                        </m:r>
                        <m:sSub>
                          <m:sSubPr>
                            <m:ctrlPr>
                              <a:rPr lang="en-US" i="1">
                                <a:latin typeface="Cambria Math" panose="02040503050406030204" pitchFamily="18" charset="0"/>
                              </a:rPr>
                            </m:ctrlPr>
                          </m:sSubPr>
                          <m:e>
                            <m:r>
                              <a:rPr lang="en-US" i="1">
                                <a:latin typeface="Cambria Math" panose="02040503050406030204" pitchFamily="18" charset="0"/>
                              </a:rPr>
                              <m:t>𝑝</m:t>
                            </m:r>
                          </m:e>
                          <m:sub>
                            <m:r>
                              <a:rPr lang="en-US" i="1">
                                <a:latin typeface="Cambria Math" panose="02040503050406030204" pitchFamily="18" charset="0"/>
                              </a:rPr>
                              <m:t>𝑣</m:t>
                            </m:r>
                          </m:sub>
                        </m:sSub>
                      </m:e>
                    </m:d>
                    <m:d>
                      <m:dPr>
                        <m:ctrlPr>
                          <a:rPr lang="en-US" i="1">
                            <a:latin typeface="Cambria Math" panose="02040503050406030204" pitchFamily="18" charset="0"/>
                          </a:rPr>
                        </m:ctrlPr>
                      </m:dPr>
                      <m:e>
                        <m:r>
                          <a:rPr lang="en-US" i="1">
                            <a:latin typeface="Cambria Math" panose="02040503050406030204" pitchFamily="18" charset="0"/>
                          </a:rPr>
                          <m:t>−7.09∗</m:t>
                        </m:r>
                        <m:sSup>
                          <m:sSupPr>
                            <m:ctrlPr>
                              <a:rPr lang="en-US" i="1">
                                <a:latin typeface="Cambria Math" panose="02040503050406030204" pitchFamily="18" charset="0"/>
                              </a:rPr>
                            </m:ctrlPr>
                          </m:sSupPr>
                          <m:e>
                            <m:r>
                              <a:rPr lang="en-US" i="1">
                                <a:latin typeface="Cambria Math" panose="02040503050406030204" pitchFamily="18" charset="0"/>
                              </a:rPr>
                              <m:t>10</m:t>
                            </m:r>
                          </m:e>
                          <m:sup>
                            <m:r>
                              <a:rPr lang="en-US" i="1">
                                <a:latin typeface="Cambria Math" panose="02040503050406030204" pitchFamily="18" charset="0"/>
                              </a:rPr>
                              <m:t>−2</m:t>
                            </m:r>
                          </m:sup>
                        </m:sSup>
                        <m:r>
                          <a:rPr lang="en-US" i="1">
                            <a:latin typeface="Cambria Math" panose="02040503050406030204" pitchFamily="18" charset="0"/>
                          </a:rPr>
                          <m:t> </m:t>
                        </m:r>
                        <m:d>
                          <m:dPr>
                            <m:ctrlPr>
                              <a:rPr lang="en-US" i="1">
                                <a:latin typeface="Cambria Math" panose="02040503050406030204" pitchFamily="18" charset="0"/>
                              </a:rPr>
                            </m:ctrlPr>
                          </m:dPr>
                          <m:e>
                            <m:r>
                              <a:rPr lang="en-US" i="1">
                                <a:latin typeface="Cambria Math" panose="02040503050406030204" pitchFamily="18" charset="0"/>
                              </a:rPr>
                              <m:t>𝑙𝑛</m:t>
                            </m:r>
                            <m:r>
                              <a:rPr lang="en-US" i="1">
                                <a:latin typeface="Cambria Math" panose="02040503050406030204" pitchFamily="18" charset="0"/>
                              </a:rPr>
                              <m:t> </m:t>
                            </m:r>
                            <m:sSub>
                              <m:sSubPr>
                                <m:ctrlPr>
                                  <a:rPr lang="en-US" i="1">
                                    <a:latin typeface="Cambria Math" panose="02040503050406030204" pitchFamily="18" charset="0"/>
                                  </a:rPr>
                                </m:ctrlPr>
                              </m:sSubPr>
                              <m:e>
                                <m:r>
                                  <a:rPr lang="en-US" i="1">
                                    <a:latin typeface="Cambria Math" panose="02040503050406030204" pitchFamily="18" charset="0"/>
                                  </a:rPr>
                                  <m:t>𝑝</m:t>
                                </m:r>
                              </m:e>
                              <m:sub>
                                <m:r>
                                  <a:rPr lang="en-US" i="1">
                                    <a:latin typeface="Cambria Math" panose="02040503050406030204" pitchFamily="18" charset="0"/>
                                  </a:rPr>
                                  <m:t>𝑣</m:t>
                                </m:r>
                              </m:sub>
                            </m:sSub>
                          </m:e>
                        </m:d>
                        <m:r>
                          <a:rPr lang="en-US" i="1">
                            <a:latin typeface="Cambria Math" panose="02040503050406030204" pitchFamily="18" charset="0"/>
                          </a:rPr>
                          <m:t>− 1.0</m:t>
                        </m:r>
                      </m:e>
                    </m:d>
                    <m:r>
                      <a:rPr lang="en-US" i="1">
                        <a:latin typeface="Cambria Math" panose="02040503050406030204" pitchFamily="18" charset="0"/>
                      </a:rPr>
                      <m:t>−2.52</m:t>
                    </m:r>
                  </m:oMath>
                </a14:m>
                <a:endParaRPr lang="en-US">
                  <a:latin typeface="Arial" panose="020B0604020202020204" pitchFamily="34" charset="0"/>
                </a:endParaRPr>
              </a:p>
              <a:p>
                <a:pPr lvl="1"/>
                <a:r>
                  <a:rPr lang="en-US" b="0" err="1">
                    <a:latin typeface="Arial" panose="020B0604020202020204" pitchFamily="34" charset="0"/>
                    <a:cs typeface="Arial" panose="020B0604020202020204" pitchFamily="34" charset="0"/>
                  </a:rPr>
                  <a:t>Pv</a:t>
                </a:r>
                <a:r>
                  <a:rPr lang="en-US" b="0">
                    <a:latin typeface="Arial" panose="020B0604020202020204" pitchFamily="34" charset="0"/>
                    <a:cs typeface="Arial" panose="020B0604020202020204" pitchFamily="34" charset="0"/>
                  </a:rPr>
                  <a:t> = partial pressure of water vapor (in Hg)</a:t>
                </a:r>
              </a:p>
              <a:p>
                <a:pPr lvl="1"/>
                <a:r>
                  <a:rPr lang="en-US" b="0">
                    <a:latin typeface="Arial" panose="020B0604020202020204" pitchFamily="34" charset="0"/>
                    <a:cs typeface="Arial" panose="020B0604020202020204" pitchFamily="34" charset="0"/>
                  </a:rPr>
                  <a:t>TSAT = Saturation temperature (°F)</a:t>
                </a:r>
              </a:p>
            </p:txBody>
          </p:sp>
        </mc:Choice>
        <mc:Fallback xmlns="">
          <p:sp>
            <p:nvSpPr>
              <p:cNvPr id="8" name="TextBox 7">
                <a:extLst>
                  <a:ext uri="{FF2B5EF4-FFF2-40B4-BE49-F238E27FC236}">
                    <a16:creationId xmlns:a16="http://schemas.microsoft.com/office/drawing/2014/main" id="{91DFFDD0-7176-B700-DB07-84FB07B698F5}"/>
                  </a:ext>
                </a:extLst>
              </p:cNvPr>
              <p:cNvSpPr txBox="1">
                <a:spLocks noRot="1" noChangeAspect="1" noMove="1" noResize="1" noEditPoints="1" noAdjustHandles="1" noChangeArrowheads="1" noChangeShapeType="1" noTextEdit="1"/>
              </p:cNvSpPr>
              <p:nvPr/>
            </p:nvSpPr>
            <p:spPr>
              <a:xfrm>
                <a:off x="6160273" y="3627981"/>
                <a:ext cx="5834934" cy="2632708"/>
              </a:xfrm>
              <a:prstGeom prst="rect">
                <a:avLst/>
              </a:prstGeom>
              <a:blipFill>
                <a:blip r:embed="rId4"/>
                <a:stretch>
                  <a:fillRect b="-691"/>
                </a:stretch>
              </a:blipFill>
              <a:ln>
                <a:solidFill>
                  <a:schemeClr val="tx1"/>
                </a:solidFill>
              </a:ln>
            </p:spPr>
            <p:txBody>
              <a:bodyPr/>
              <a:lstStyle/>
              <a:p>
                <a:r>
                  <a:rPr lang="en-US">
                    <a:noFill/>
                  </a:rPr>
                  <a:t> </a:t>
                </a:r>
              </a:p>
            </p:txBody>
          </p:sp>
        </mc:Fallback>
      </mc:AlternateContent>
    </p:spTree>
    <p:extLst>
      <p:ext uri="{BB962C8B-B14F-4D97-AF65-F5344CB8AC3E}">
        <p14:creationId xmlns:p14="http://schemas.microsoft.com/office/powerpoint/2010/main" val="13596956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CEB57D-B7C5-62EA-634E-C2F0D8D4A1AB}"/>
              </a:ext>
            </a:extLst>
          </p:cNvPr>
          <p:cNvSpPr>
            <a:spLocks noGrp="1"/>
          </p:cNvSpPr>
          <p:nvPr>
            <p:ph type="title"/>
          </p:nvPr>
        </p:nvSpPr>
        <p:spPr/>
        <p:txBody>
          <a:bodyPr/>
          <a:lstStyle/>
          <a:p>
            <a:r>
              <a:rPr lang="en-US"/>
              <a:t>Objective of Study</a:t>
            </a:r>
          </a:p>
        </p:txBody>
      </p:sp>
      <p:sp>
        <p:nvSpPr>
          <p:cNvPr id="3" name="Content Placeholder 2">
            <a:extLst>
              <a:ext uri="{FF2B5EF4-FFF2-40B4-BE49-F238E27FC236}">
                <a16:creationId xmlns:a16="http://schemas.microsoft.com/office/drawing/2014/main" id="{598B042C-4F4B-F915-B781-5F032CF8CE41}"/>
              </a:ext>
            </a:extLst>
          </p:cNvPr>
          <p:cNvSpPr>
            <a:spLocks noGrp="1"/>
          </p:cNvSpPr>
          <p:nvPr>
            <p:ph idx="1"/>
          </p:nvPr>
        </p:nvSpPr>
        <p:spPr>
          <a:xfrm>
            <a:off x="1" y="840460"/>
            <a:ext cx="12191999" cy="1537615"/>
          </a:xfrm>
        </p:spPr>
        <p:txBody>
          <a:bodyPr>
            <a:normAutofit/>
          </a:bodyPr>
          <a:lstStyle/>
          <a:p>
            <a:pPr>
              <a:spcBef>
                <a:spcPts val="0"/>
              </a:spcBef>
              <a:spcAft>
                <a:spcPts val="600"/>
              </a:spcAft>
            </a:pPr>
            <a:r>
              <a:rPr lang="en-US" sz="1800" b="0"/>
              <a:t>The Orion Crew Survival Systems (OCSS) suit is equipped with safety technology that protects the crew during launch and re-entry and Intravehicular Activities (IVA).</a:t>
            </a:r>
          </a:p>
          <a:p>
            <a:pPr>
              <a:spcBef>
                <a:spcPts val="0"/>
              </a:spcBef>
              <a:spcAft>
                <a:spcPts val="600"/>
              </a:spcAft>
            </a:pPr>
            <a:r>
              <a:rPr lang="en-US" sz="1800" b="0"/>
              <a:t>It was designed to be used with a Liquid Cooling Garment (LCG), an undergarment with tubes that circulate water to remove excess heat from a crewmember. </a:t>
            </a:r>
          </a:p>
        </p:txBody>
      </p:sp>
      <p:sp>
        <p:nvSpPr>
          <p:cNvPr id="4" name="Slide Number Placeholder 3">
            <a:extLst>
              <a:ext uri="{FF2B5EF4-FFF2-40B4-BE49-F238E27FC236}">
                <a16:creationId xmlns:a16="http://schemas.microsoft.com/office/drawing/2014/main" id="{D1095587-D6BC-2C07-C0CE-D47BD2E6304A}"/>
              </a:ext>
            </a:extLst>
          </p:cNvPr>
          <p:cNvSpPr>
            <a:spLocks noGrp="1"/>
          </p:cNvSpPr>
          <p:nvPr>
            <p:ph type="sldNum" sz="quarter" idx="12"/>
          </p:nvPr>
        </p:nvSpPr>
        <p:spPr/>
        <p:txBody>
          <a:bodyPr/>
          <a:lstStyle/>
          <a:p>
            <a:fld id="{56DEAC0C-22C1-459C-B122-F26ADF594765}" type="slidenum">
              <a:rPr lang="en-US" smtClean="0"/>
              <a:pPr/>
              <a:t>2</a:t>
            </a:fld>
            <a:endParaRPr lang="en-US"/>
          </a:p>
        </p:txBody>
      </p:sp>
      <p:pic>
        <p:nvPicPr>
          <p:cNvPr id="7" name="Picture 6" descr="A group of people in orange jumpsuits walking down a street&#10;&#10;AI-generated content may be incorrect.">
            <a:extLst>
              <a:ext uri="{FF2B5EF4-FFF2-40B4-BE49-F238E27FC236}">
                <a16:creationId xmlns:a16="http://schemas.microsoft.com/office/drawing/2014/main" id="{2B46C7F4-C25D-64EB-F3B1-C01C07EB866B}"/>
              </a:ext>
            </a:extLst>
          </p:cNvPr>
          <p:cNvPicPr>
            <a:picLocks noChangeAspect="1"/>
          </p:cNvPicPr>
          <p:nvPr/>
        </p:nvPicPr>
        <p:blipFill>
          <a:blip r:embed="rId3">
            <a:extLst>
              <a:ext uri="{28A0092B-C50C-407E-A947-70E740481C1C}">
                <a14:useLocalDpi xmlns:a14="http://schemas.microsoft.com/office/drawing/2010/main" val="0"/>
              </a:ext>
            </a:extLst>
          </a:blip>
          <a:srcRect l="6828" t="8564" r="14385"/>
          <a:stretch>
            <a:fillRect/>
          </a:stretch>
        </p:blipFill>
        <p:spPr>
          <a:xfrm>
            <a:off x="6942963" y="2528215"/>
            <a:ext cx="4715637" cy="3648506"/>
          </a:xfrm>
          <a:prstGeom prst="rect">
            <a:avLst/>
          </a:prstGeom>
        </p:spPr>
      </p:pic>
      <p:sp>
        <p:nvSpPr>
          <p:cNvPr id="8" name="TextBox 7">
            <a:extLst>
              <a:ext uri="{FF2B5EF4-FFF2-40B4-BE49-F238E27FC236}">
                <a16:creationId xmlns:a16="http://schemas.microsoft.com/office/drawing/2014/main" id="{0154D2A3-EDC2-8813-48C0-49833890C065}"/>
              </a:ext>
            </a:extLst>
          </p:cNvPr>
          <p:cNvSpPr txBox="1"/>
          <p:nvPr/>
        </p:nvSpPr>
        <p:spPr>
          <a:xfrm>
            <a:off x="6942964" y="6200292"/>
            <a:ext cx="4715636" cy="307777"/>
          </a:xfrm>
          <a:prstGeom prst="rect">
            <a:avLst/>
          </a:prstGeom>
          <a:noFill/>
        </p:spPr>
        <p:txBody>
          <a:bodyPr wrap="square" rtlCol="0">
            <a:spAutoFit/>
          </a:bodyPr>
          <a:lstStyle/>
          <a:p>
            <a:pPr algn="ctr"/>
            <a:r>
              <a:rPr lang="en-US" sz="1400">
                <a:latin typeface="Arial" panose="020B0604020202020204" pitchFamily="34" charset="0"/>
                <a:cs typeface="Arial" panose="020B0604020202020204" pitchFamily="34" charset="0"/>
              </a:rPr>
              <a:t>Artemis II Crew Donning OCSS Suits </a:t>
            </a:r>
          </a:p>
        </p:txBody>
      </p:sp>
      <p:sp>
        <p:nvSpPr>
          <p:cNvPr id="9" name="TextBox 8">
            <a:extLst>
              <a:ext uri="{FF2B5EF4-FFF2-40B4-BE49-F238E27FC236}">
                <a16:creationId xmlns:a16="http://schemas.microsoft.com/office/drawing/2014/main" id="{3A1FD43C-D9E9-7F4C-C4FB-24F5F49F2DA1}"/>
              </a:ext>
            </a:extLst>
          </p:cNvPr>
          <p:cNvSpPr txBox="1"/>
          <p:nvPr/>
        </p:nvSpPr>
        <p:spPr>
          <a:xfrm>
            <a:off x="0" y="1998567"/>
            <a:ext cx="6876290" cy="3924151"/>
          </a:xfrm>
          <a:prstGeom prst="rect">
            <a:avLst/>
          </a:prstGeom>
          <a:noFill/>
        </p:spPr>
        <p:txBody>
          <a:bodyPr wrap="square" rtlCol="0">
            <a:spAutoFit/>
          </a:bodyPr>
          <a:lstStyle/>
          <a:p>
            <a:pPr marL="285750" indent="-285750">
              <a:spcAft>
                <a:spcPts val="600"/>
              </a:spcAft>
              <a:buFont typeface="Arial" panose="020B0604020202020204" pitchFamily="34" charset="0"/>
              <a:buChar char="•"/>
            </a:pPr>
            <a:r>
              <a:rPr lang="en-US" dirty="0">
                <a:latin typeface="Arial" panose="020B0604020202020204" pitchFamily="34" charset="0"/>
                <a:cs typeface="Arial" panose="020B0604020202020204" pitchFamily="34" charset="0"/>
              </a:rPr>
              <a:t>The exclusion of the LCG from IVA suit architecture and relying solely on air cooling is worth evaluating if those crewmembers are exposed to more benign thermal environments during nominal and contingency operations.</a:t>
            </a:r>
          </a:p>
          <a:p>
            <a:pPr marL="285750" indent="-285750">
              <a:spcAft>
                <a:spcPts val="600"/>
              </a:spcAft>
              <a:buFont typeface="Arial" panose="020B0604020202020204" pitchFamily="34" charset="0"/>
              <a:buChar char="•"/>
            </a:pPr>
            <a:r>
              <a:rPr lang="en-US" dirty="0">
                <a:latin typeface="Arial" panose="020B0604020202020204" pitchFamily="34" charset="0"/>
                <a:cs typeface="Arial" panose="020B0604020202020204" pitchFamily="34" charset="0"/>
              </a:rPr>
              <a:t>The objective of this study was to determine if the IVA Suit can be used without the LCG to maintain the crew within their heat storage requirements. It was completed in the following phases:</a:t>
            </a:r>
          </a:p>
          <a:p>
            <a:pPr lvl="1">
              <a:spcAft>
                <a:spcPts val="600"/>
              </a:spcAft>
            </a:pPr>
            <a:r>
              <a:rPr lang="en-US" dirty="0">
                <a:latin typeface="Arial" panose="020B0604020202020204" pitchFamily="34" charset="0"/>
                <a:cs typeface="Arial" panose="020B0604020202020204" pitchFamily="34" charset="0"/>
              </a:rPr>
              <a:t>1.) Execute a test series involving test subjects wearing IVA suits without LCGs in a thermal chamber.</a:t>
            </a:r>
          </a:p>
          <a:p>
            <a:pPr lvl="1">
              <a:spcAft>
                <a:spcPts val="600"/>
              </a:spcAft>
            </a:pPr>
            <a:r>
              <a:rPr lang="en-US" dirty="0">
                <a:latin typeface="Arial" panose="020B0604020202020204" pitchFamily="34" charset="0"/>
                <a:cs typeface="Arial" panose="020B0604020202020204" pitchFamily="34" charset="0"/>
              </a:rPr>
              <a:t>2.) Correlate the human thermal model to the test data and updating the model’s intrinsic parameters for the use case of the IVA suit without an LCG.</a:t>
            </a:r>
          </a:p>
        </p:txBody>
      </p:sp>
    </p:spTree>
    <p:extLst>
      <p:ext uri="{BB962C8B-B14F-4D97-AF65-F5344CB8AC3E}">
        <p14:creationId xmlns:p14="http://schemas.microsoft.com/office/powerpoint/2010/main" val="49919850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086E91-6234-EF5A-43C2-95D32B86817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56FFC60-2E8B-D92A-B1DB-0FF2AF8CC647}"/>
              </a:ext>
            </a:extLst>
          </p:cNvPr>
          <p:cNvSpPr>
            <a:spLocks noGrp="1"/>
          </p:cNvSpPr>
          <p:nvPr>
            <p:ph type="title"/>
          </p:nvPr>
        </p:nvSpPr>
        <p:spPr/>
        <p:txBody>
          <a:bodyPr/>
          <a:lstStyle/>
          <a:p>
            <a:r>
              <a:rPr lang="en-US"/>
              <a:t>Visor-Up and Helmets Off Test Data for Hot Environments </a:t>
            </a:r>
            <a:br>
              <a:rPr lang="en-US"/>
            </a:br>
            <a:r>
              <a:rPr lang="en-US"/>
              <a:t>Test Point 3-6</a:t>
            </a:r>
          </a:p>
        </p:txBody>
      </p:sp>
      <p:sp>
        <p:nvSpPr>
          <p:cNvPr id="4" name="Slide Number Placeholder 3">
            <a:extLst>
              <a:ext uri="{FF2B5EF4-FFF2-40B4-BE49-F238E27FC236}">
                <a16:creationId xmlns:a16="http://schemas.microsoft.com/office/drawing/2014/main" id="{1DA4B410-6000-2280-5B55-360B0A4802E5}"/>
              </a:ext>
            </a:extLst>
          </p:cNvPr>
          <p:cNvSpPr>
            <a:spLocks noGrp="1"/>
          </p:cNvSpPr>
          <p:nvPr>
            <p:ph type="sldNum" sz="quarter" idx="12"/>
          </p:nvPr>
        </p:nvSpPr>
        <p:spPr/>
        <p:txBody>
          <a:bodyPr/>
          <a:lstStyle/>
          <a:p>
            <a:fld id="{56DEAC0C-22C1-459C-B122-F26ADF594765}" type="slidenum">
              <a:rPr lang="en-US" smtClean="0"/>
              <a:pPr/>
              <a:t>20</a:t>
            </a:fld>
            <a:endParaRPr lang="en-US"/>
          </a:p>
        </p:txBody>
      </p:sp>
      <mc:AlternateContent xmlns:mc="http://schemas.openxmlformats.org/markup-compatibility/2006" xmlns:a14="http://schemas.microsoft.com/office/drawing/2010/main">
        <mc:Choice Requires="a14">
          <p:graphicFrame>
            <p:nvGraphicFramePr>
              <p:cNvPr id="8" name="Content Placeholder 10">
                <a:extLst>
                  <a:ext uri="{FF2B5EF4-FFF2-40B4-BE49-F238E27FC236}">
                    <a16:creationId xmlns:a16="http://schemas.microsoft.com/office/drawing/2014/main" id="{493CCAD0-A52F-6832-DC96-8AC9760C0D4A}"/>
                  </a:ext>
                </a:extLst>
              </p:cNvPr>
              <p:cNvGraphicFramePr>
                <a:graphicFrameLocks noGrp="1"/>
              </p:cNvGraphicFramePr>
              <p:nvPr>
                <p:ph idx="1"/>
                <p:extLst>
                  <p:ext uri="{D42A27DB-BD31-4B8C-83A1-F6EECF244321}">
                    <p14:modId xmlns:p14="http://schemas.microsoft.com/office/powerpoint/2010/main" val="928601667"/>
                  </p:ext>
                </p:extLst>
              </p:nvPr>
            </p:nvGraphicFramePr>
            <p:xfrm>
              <a:off x="533400" y="1033318"/>
              <a:ext cx="11299295" cy="4230287"/>
            </p:xfrm>
            <a:graphic>
              <a:graphicData uri="http://schemas.openxmlformats.org/drawingml/2006/table">
                <a:tbl>
                  <a:tblPr firstRow="1" bandRow="1">
                    <a:tableStyleId>{5940675A-B579-460E-94D1-54222C63F5DA}</a:tableStyleId>
                  </a:tblPr>
                  <a:tblGrid>
                    <a:gridCol w="1542876">
                      <a:extLst>
                        <a:ext uri="{9D8B030D-6E8A-4147-A177-3AD203B41FA5}">
                          <a16:colId xmlns:a16="http://schemas.microsoft.com/office/drawing/2014/main" val="2433615154"/>
                        </a:ext>
                      </a:extLst>
                    </a:gridCol>
                    <a:gridCol w="719248">
                      <a:extLst>
                        <a:ext uri="{9D8B030D-6E8A-4147-A177-3AD203B41FA5}">
                          <a16:colId xmlns:a16="http://schemas.microsoft.com/office/drawing/2014/main" val="1286264524"/>
                        </a:ext>
                      </a:extLst>
                    </a:gridCol>
                    <a:gridCol w="1118163">
                      <a:extLst>
                        <a:ext uri="{9D8B030D-6E8A-4147-A177-3AD203B41FA5}">
                          <a16:colId xmlns:a16="http://schemas.microsoft.com/office/drawing/2014/main" val="279086388"/>
                        </a:ext>
                      </a:extLst>
                    </a:gridCol>
                    <a:gridCol w="1225561">
                      <a:extLst>
                        <a:ext uri="{9D8B030D-6E8A-4147-A177-3AD203B41FA5}">
                          <a16:colId xmlns:a16="http://schemas.microsoft.com/office/drawing/2014/main" val="458076580"/>
                        </a:ext>
                      </a:extLst>
                    </a:gridCol>
                    <a:gridCol w="1185668">
                      <a:extLst>
                        <a:ext uri="{9D8B030D-6E8A-4147-A177-3AD203B41FA5}">
                          <a16:colId xmlns:a16="http://schemas.microsoft.com/office/drawing/2014/main" val="1859563989"/>
                        </a:ext>
                      </a:extLst>
                    </a:gridCol>
                    <a:gridCol w="1284471">
                      <a:extLst>
                        <a:ext uri="{9D8B030D-6E8A-4147-A177-3AD203B41FA5}">
                          <a16:colId xmlns:a16="http://schemas.microsoft.com/office/drawing/2014/main" val="64049054"/>
                        </a:ext>
                      </a:extLst>
                    </a:gridCol>
                    <a:gridCol w="1367334">
                      <a:extLst>
                        <a:ext uri="{9D8B030D-6E8A-4147-A177-3AD203B41FA5}">
                          <a16:colId xmlns:a16="http://schemas.microsoft.com/office/drawing/2014/main" val="1876948943"/>
                        </a:ext>
                      </a:extLst>
                    </a:gridCol>
                    <a:gridCol w="905290">
                      <a:extLst>
                        <a:ext uri="{9D8B030D-6E8A-4147-A177-3AD203B41FA5}">
                          <a16:colId xmlns:a16="http://schemas.microsoft.com/office/drawing/2014/main" val="2394450445"/>
                        </a:ext>
                      </a:extLst>
                    </a:gridCol>
                    <a:gridCol w="1950684">
                      <a:extLst>
                        <a:ext uri="{9D8B030D-6E8A-4147-A177-3AD203B41FA5}">
                          <a16:colId xmlns:a16="http://schemas.microsoft.com/office/drawing/2014/main" val="4268555518"/>
                        </a:ext>
                      </a:extLst>
                    </a:gridCol>
                  </a:tblGrid>
                  <a:tr h="568877">
                    <a:tc>
                      <a:txBody>
                        <a:bodyPr/>
                        <a:lstStyle/>
                        <a:p>
                          <a:pPr marL="0" marR="0" indent="0" algn="ctr">
                            <a:buNone/>
                            <a:tabLst>
                              <a:tab pos="182880" algn="l"/>
                            </a:tabLst>
                          </a:pPr>
                          <a:r>
                            <a:rPr lang="en-US" sz="1200" b="1">
                              <a:solidFill>
                                <a:srgbClr val="000000"/>
                              </a:solidFill>
                              <a:effectLst/>
                              <a:latin typeface="Arial" panose="020B0604020202020204" pitchFamily="34" charset="0"/>
                              <a:ea typeface="Times New Roman" panose="02020603050405020304" pitchFamily="18" charset="0"/>
                              <a:cs typeface="Arial" panose="020B0604020202020204" pitchFamily="34" charset="0"/>
                            </a:rPr>
                            <a:t>Test Subject</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0" marR="0" marT="0" marB="0" anchor="ctr">
                        <a:solidFill>
                          <a:schemeClr val="accent5">
                            <a:lumMod val="20000"/>
                            <a:lumOff val="80000"/>
                          </a:schemeClr>
                        </a:solidFill>
                      </a:tcPr>
                    </a:tc>
                    <a:tc>
                      <a:txBody>
                        <a:bodyPr/>
                        <a:lstStyle/>
                        <a:p>
                          <a:pPr marL="0" marR="0" indent="0" algn="ctr">
                            <a:buNone/>
                            <a:tabLst>
                              <a:tab pos="182880" algn="l"/>
                            </a:tabLst>
                          </a:pPr>
                          <a:r>
                            <a:rPr lang="en-US" sz="1200" b="1">
                              <a:solidFill>
                                <a:srgbClr val="000000"/>
                              </a:solidFill>
                              <a:effectLst/>
                              <a:latin typeface="Arial" panose="020B0604020202020204" pitchFamily="34" charset="0"/>
                              <a:ea typeface="Times New Roman" panose="02020603050405020304" pitchFamily="18" charset="0"/>
                              <a:cs typeface="Arial" panose="020B0604020202020204" pitchFamily="34" charset="0"/>
                            </a:rPr>
                            <a:t>Test Point</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0" marR="0" marT="0" marB="0" anchor="ctr">
                        <a:solidFill>
                          <a:schemeClr val="accent5">
                            <a:lumMod val="20000"/>
                            <a:lumOff val="80000"/>
                          </a:schemeClr>
                        </a:solidFill>
                      </a:tcPr>
                    </a:tc>
                    <a:tc>
                      <a:txBody>
                        <a:bodyPr/>
                        <a:lstStyle/>
                        <a:p>
                          <a:pPr marL="0" marR="0" indent="0" algn="ctr">
                            <a:buNone/>
                            <a:tabLst>
                              <a:tab pos="182880" algn="l"/>
                            </a:tabLst>
                          </a:pPr>
                          <a:r>
                            <a:rPr lang="en-US" sz="1200" b="1">
                              <a:solidFill>
                                <a:srgbClr val="000000"/>
                              </a:solidFill>
                              <a:effectLst/>
                              <a:latin typeface="Arial" panose="020B0604020202020204" pitchFamily="34" charset="0"/>
                              <a:ea typeface="Times New Roman" panose="02020603050405020304" pitchFamily="18" charset="0"/>
                              <a:cs typeface="Arial" panose="020B0604020202020204" pitchFamily="34" charset="0"/>
                            </a:rPr>
                            <a:t>Average Metabolic Rate [BTU/hr]</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9525" marR="9525" marT="9525" marB="0" anchor="ctr">
                        <a:solidFill>
                          <a:schemeClr val="accent5">
                            <a:lumMod val="20000"/>
                            <a:lumOff val="80000"/>
                          </a:schemeClr>
                        </a:solidFill>
                      </a:tcPr>
                    </a:tc>
                    <a:tc>
                      <a:txBody>
                        <a:bodyPr/>
                        <a:lstStyle/>
                        <a:p>
                          <a:pPr marL="0" marR="0" indent="0" algn="ctr">
                            <a:buNone/>
                            <a:tabLst>
                              <a:tab pos="182880" algn="l"/>
                            </a:tabLst>
                          </a:pPr>
                          <a:r>
                            <a:rPr lang="en-US" sz="1200" b="1">
                              <a:solidFill>
                                <a:srgbClr val="000000"/>
                              </a:solidFill>
                              <a:effectLst/>
                              <a:latin typeface="Arial" panose="020B0604020202020204" pitchFamily="34" charset="0"/>
                              <a:ea typeface="Times New Roman" panose="02020603050405020304" pitchFamily="18" charset="0"/>
                              <a:cs typeface="Arial" panose="020B0604020202020204" pitchFamily="34" charset="0"/>
                            </a:rPr>
                            <a:t>Limit Core Temp [°F]</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9525" marR="9525" marT="9525" marB="0" anchor="ctr">
                        <a:solidFill>
                          <a:schemeClr val="accent5">
                            <a:lumMod val="20000"/>
                            <a:lumOff val="80000"/>
                          </a:schemeClr>
                        </a:solidFill>
                      </a:tcPr>
                    </a:tc>
                    <a:tc>
                      <a:txBody>
                        <a:bodyPr/>
                        <a:lstStyle/>
                        <a:p>
                          <a:pPr marL="0" marR="0" indent="0" algn="ctr">
                            <a:buNone/>
                            <a:tabLst>
                              <a:tab pos="182880" algn="l"/>
                            </a:tabLst>
                          </a:pPr>
                          <a:r>
                            <a:rPr lang="en-US" sz="1200" b="1">
                              <a:solidFill>
                                <a:srgbClr val="000000"/>
                              </a:solidFill>
                              <a:effectLst/>
                              <a:latin typeface="Arial" panose="020B0604020202020204" pitchFamily="34" charset="0"/>
                              <a:ea typeface="Times New Roman" panose="02020603050405020304" pitchFamily="18" charset="0"/>
                              <a:cs typeface="Arial" panose="020B0604020202020204" pitchFamily="34" charset="0"/>
                            </a:rPr>
                            <a:t>Limit Skin Temp [°F]</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9525" marR="9525" marT="9525" marB="0" anchor="ctr">
                        <a:solidFill>
                          <a:schemeClr val="accent5">
                            <a:lumMod val="20000"/>
                            <a:lumOff val="80000"/>
                          </a:schemeClr>
                        </a:solidFill>
                      </a:tcPr>
                    </a:tc>
                    <a:tc>
                      <a:txBody>
                        <a:bodyPr/>
                        <a:lstStyle/>
                        <a:p>
                          <a:pPr marL="0" marR="0" indent="0" algn="ctr">
                            <a:buNone/>
                            <a:tabLst>
                              <a:tab pos="182880" algn="l"/>
                            </a:tabLst>
                          </a:pPr>
                          <a:r>
                            <a:rPr lang="en-US" sz="1200" b="1">
                              <a:solidFill>
                                <a:srgbClr val="000000"/>
                              </a:solidFill>
                              <a:effectLst/>
                              <a:latin typeface="Arial" panose="020B0604020202020204" pitchFamily="34" charset="0"/>
                              <a:ea typeface="Times New Roman" panose="02020603050405020304" pitchFamily="18" charset="0"/>
                              <a:cs typeface="Arial" panose="020B0604020202020204" pitchFamily="34" charset="0"/>
                            </a:rPr>
                            <a:t>Limit Heat Storage [BTU/lb]</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9525" marR="9525" marT="9525" marB="0" anchor="ctr">
                        <a:solidFill>
                          <a:schemeClr val="accent5">
                            <a:lumMod val="20000"/>
                            <a:lumOff val="80000"/>
                          </a:schemeClr>
                        </a:solidFill>
                      </a:tcPr>
                    </a:tc>
                    <a:tc>
                      <a:txBody>
                        <a:bodyPr/>
                        <a:lstStyle/>
                        <a:p>
                          <a:pPr marL="0" marR="0" indent="0" algn="ctr">
                            <a:buNone/>
                            <a:tabLst>
                              <a:tab pos="182880" algn="l"/>
                            </a:tabLst>
                          </a:pPr>
                          <a:r>
                            <a:rPr lang="en-US" sz="1200" b="1">
                              <a:solidFill>
                                <a:srgbClr val="000000"/>
                              </a:solidFill>
                              <a:effectLst/>
                              <a:latin typeface="Arial" panose="020B0604020202020204" pitchFamily="34" charset="0"/>
                              <a:ea typeface="Times New Roman" panose="02020603050405020304" pitchFamily="18" charset="0"/>
                              <a:cs typeface="Arial" panose="020B0604020202020204" pitchFamily="34" charset="0"/>
                            </a:rPr>
                            <a:t>Average Inlet Breathing Gas Temperature [°F]</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9525" marR="9525" marT="9525" marB="0" anchor="ctr">
                        <a:solidFill>
                          <a:schemeClr val="accent5">
                            <a:lumMod val="20000"/>
                            <a:lumOff val="80000"/>
                          </a:schemeClr>
                        </a:solidFill>
                      </a:tcPr>
                    </a:tc>
                    <a:tc>
                      <a:txBody>
                        <a:bodyPr/>
                        <a:lstStyle/>
                        <a:p>
                          <a:pPr marL="0" marR="0" indent="0" algn="ctr">
                            <a:buNone/>
                            <a:tabLst>
                              <a:tab pos="182880" algn="l"/>
                            </a:tabLst>
                          </a:pPr>
                          <a:r>
                            <a:rPr lang="en-US" sz="1200" b="1">
                              <a:solidFill>
                                <a:srgbClr val="000000"/>
                              </a:solidFill>
                              <a:effectLst/>
                              <a:latin typeface="Arial" panose="020B0604020202020204" pitchFamily="34" charset="0"/>
                              <a:ea typeface="Times New Roman" panose="02020603050405020304" pitchFamily="18" charset="0"/>
                              <a:cs typeface="Arial" panose="020B0604020202020204" pitchFamily="34" charset="0"/>
                            </a:rPr>
                            <a:t>Average Flow Rate [ACFM]</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9525" marR="9525" marT="9525" marB="0" anchor="ctr">
                        <a:solidFill>
                          <a:schemeClr val="accent5">
                            <a:lumMod val="20000"/>
                            <a:lumOff val="80000"/>
                          </a:schemeClr>
                        </a:solidFill>
                      </a:tcPr>
                    </a:tc>
                    <a:tc>
                      <a:txBody>
                        <a:bodyPr/>
                        <a:lstStyle/>
                        <a:p>
                          <a:pPr marL="0" marR="0" indent="0" algn="ctr">
                            <a:buNone/>
                            <a:tabLst>
                              <a:tab pos="182880" algn="l"/>
                            </a:tabLst>
                          </a:pPr>
                          <a:r>
                            <a:rPr lang="en-US" sz="1200" b="1">
                              <a:solidFill>
                                <a:srgbClr val="000000"/>
                              </a:solidFill>
                              <a:effectLst/>
                              <a:latin typeface="Arial" panose="020B0604020202020204" pitchFamily="34" charset="0"/>
                              <a:ea typeface="Times New Roman" panose="02020603050405020304" pitchFamily="18" charset="0"/>
                              <a:cs typeface="Arial" panose="020B0604020202020204" pitchFamily="34" charset="0"/>
                            </a:rPr>
                            <a:t>Average Inlet Breathing Gas Humidity [%]</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9525" marR="9525" marT="9525" marB="0" anchor="ctr">
                        <a:solidFill>
                          <a:schemeClr val="accent5">
                            <a:lumMod val="20000"/>
                            <a:lumOff val="80000"/>
                          </a:schemeClr>
                        </a:solidFill>
                      </a:tcPr>
                    </a:tc>
                    <a:extLst>
                      <a:ext uri="{0D108BD9-81ED-4DB2-BD59-A6C34878D82A}">
                        <a16:rowId xmlns:a16="http://schemas.microsoft.com/office/drawing/2014/main" val="2769382175"/>
                      </a:ext>
                    </a:extLst>
                  </a:tr>
                  <a:tr h="91440">
                    <a:tc rowSpan="5">
                      <a:txBody>
                        <a:bodyPr/>
                        <a:lstStyle/>
                        <a:p>
                          <a:pPr marL="0" marR="0" algn="ctr" fontAlgn="ctr">
                            <a:buNone/>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XS_1</a:t>
                          </a:r>
                          <a:endParaRPr lang="en-US" sz="1200">
                            <a:effectLst/>
                            <a:latin typeface="Arial" panose="020B0604020202020204" pitchFamily="34" charset="0"/>
                            <a:ea typeface="Times New Roman" panose="02020603050405020304" pitchFamily="18" charset="0"/>
                            <a:cs typeface="Arial" panose="020B0604020202020204" pitchFamily="34" charset="0"/>
                          </a:endParaRPr>
                        </a:p>
                        <a:p>
                          <a:pPr marL="0" marR="0" algn="ctr" fontAlgn="ctr">
                            <a:buNone/>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116.05 lb </a:t>
                          </a:r>
                          <a:endParaRPr lang="en-US" sz="1200">
                            <a:effectLst/>
                            <a:latin typeface="Arial" panose="020B0604020202020204" pitchFamily="34" charset="0"/>
                            <a:ea typeface="Times New Roman" panose="02020603050405020304" pitchFamily="18" charset="0"/>
                            <a:cs typeface="Arial" panose="020B0604020202020204" pitchFamily="34" charset="0"/>
                          </a:endParaRPr>
                        </a:p>
                        <a:p>
                          <a:pPr marL="0" marR="0" algn="ctr" fontAlgn="ctr">
                            <a:buNone/>
                          </a:pPr>
                          <a14:m>
                            <m:oMath xmlns:m="http://schemas.openxmlformats.org/officeDocument/2006/math">
                              <m:sSub>
                                <m:sSubPr>
                                  <m:ctrlPr>
                                    <a:rPr lang="en-US" sz="1200" i="1">
                                      <a:effectLst/>
                                      <a:latin typeface="Cambria Math" panose="02040503050406030204" pitchFamily="18" charset="0"/>
                                      <a:ea typeface="Times New Roman" panose="02020603050405020304" pitchFamily="18" charset="0"/>
                                    </a:rPr>
                                  </m:ctrlPr>
                                </m:sSubPr>
                                <m:e>
                                  <m:r>
                                    <a:rPr lang="en-US" sz="1200" i="1">
                                      <a:solidFill>
                                        <a:srgbClr val="000000"/>
                                      </a:solidFill>
                                      <a:effectLst/>
                                      <a:latin typeface="Cambria Math" panose="02040503050406030204" pitchFamily="18" charset="0"/>
                                      <a:ea typeface="Times New Roman" panose="02020603050405020304" pitchFamily="18" charset="0"/>
                                    </a:rPr>
                                    <m:t>𝑇</m:t>
                                  </m:r>
                                </m:e>
                                <m:sub>
                                  <m:sSub>
                                    <m:sSubPr>
                                      <m:ctrlPr>
                                        <a:rPr lang="en-US" sz="1200" i="1">
                                          <a:effectLst/>
                                          <a:latin typeface="Cambria Math" panose="02040503050406030204" pitchFamily="18" charset="0"/>
                                          <a:ea typeface="Times New Roman" panose="02020603050405020304" pitchFamily="18" charset="0"/>
                                        </a:rPr>
                                      </m:ctrlPr>
                                    </m:sSubPr>
                                    <m:e>
                                      <m:r>
                                        <a:rPr lang="en-US" sz="1200" i="1">
                                          <a:solidFill>
                                            <a:srgbClr val="000000"/>
                                          </a:solidFill>
                                          <a:effectLst/>
                                          <a:latin typeface="Cambria Math" panose="02040503050406030204" pitchFamily="18" charset="0"/>
                                          <a:ea typeface="Times New Roman" panose="02020603050405020304" pitchFamily="18" charset="0"/>
                                        </a:rPr>
                                        <m:t>𝑐𝑜𝑟𝑒</m:t>
                                      </m:r>
                                    </m:e>
                                    <m:sub>
                                      <m:r>
                                        <a:rPr lang="en-US" sz="1200" i="1">
                                          <a:solidFill>
                                            <a:srgbClr val="000000"/>
                                          </a:solidFill>
                                          <a:effectLst/>
                                          <a:latin typeface="Cambria Math" panose="02040503050406030204" pitchFamily="18" charset="0"/>
                                          <a:ea typeface="Times New Roman" panose="02020603050405020304" pitchFamily="18" charset="0"/>
                                        </a:rPr>
                                        <m:t>𝑟𝑒𝑓</m:t>
                                      </m:r>
                                    </m:sub>
                                  </m:sSub>
                                </m:sub>
                              </m:sSub>
                            </m:oMath>
                          </a14:m>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 98.89 °F</a:t>
                          </a:r>
                          <a:endParaRPr lang="en-US" sz="1200">
                            <a:effectLst/>
                            <a:latin typeface="Arial" panose="020B0604020202020204" pitchFamily="34" charset="0"/>
                            <a:ea typeface="Times New Roman" panose="02020603050405020304" pitchFamily="18" charset="0"/>
                            <a:cs typeface="Arial" panose="020B0604020202020204" pitchFamily="34" charset="0"/>
                          </a:endParaRPr>
                        </a:p>
                        <a:p>
                          <a:pPr marL="0" marR="0" indent="0" algn="ctr">
                            <a:buNone/>
                            <a:tabLst>
                              <a:tab pos="182880" algn="l"/>
                            </a:tabLst>
                          </a:pPr>
                          <a14:m>
                            <m:oMath xmlns:m="http://schemas.openxmlformats.org/officeDocument/2006/math">
                              <m:sSub>
                                <m:sSubPr>
                                  <m:ctrlPr>
                                    <a:rPr lang="en-US" sz="1200" i="1">
                                      <a:effectLst/>
                                      <a:latin typeface="Cambria Math" panose="02040503050406030204" pitchFamily="18" charset="0"/>
                                      <a:ea typeface="Times New Roman" panose="02020603050405020304" pitchFamily="18" charset="0"/>
                                    </a:rPr>
                                  </m:ctrlPr>
                                </m:sSubPr>
                                <m:e>
                                  <m:r>
                                    <a:rPr lang="en-US" sz="1200" i="1">
                                      <a:solidFill>
                                        <a:srgbClr val="000000"/>
                                      </a:solidFill>
                                      <a:effectLst/>
                                      <a:latin typeface="Cambria Math" panose="02040503050406030204" pitchFamily="18" charset="0"/>
                                      <a:ea typeface="Times New Roman" panose="02020603050405020304" pitchFamily="18" charset="0"/>
                                    </a:rPr>
                                    <m:t>𝑇</m:t>
                                  </m:r>
                                </m:e>
                                <m:sub>
                                  <m:r>
                                    <a:rPr lang="en-US" sz="1200" i="1">
                                      <a:solidFill>
                                        <a:srgbClr val="000000"/>
                                      </a:solidFill>
                                      <a:effectLst/>
                                      <a:latin typeface="Cambria Math" panose="02040503050406030204" pitchFamily="18" charset="0"/>
                                      <a:ea typeface="Times New Roman" panose="02020603050405020304" pitchFamily="18" charset="0"/>
                                    </a:rPr>
                                    <m:t>𝑠𝑘𝑖</m:t>
                                  </m:r>
                                  <m:sSub>
                                    <m:sSubPr>
                                      <m:ctrlPr>
                                        <a:rPr lang="en-US" sz="1200" i="1">
                                          <a:effectLst/>
                                          <a:latin typeface="Cambria Math" panose="02040503050406030204" pitchFamily="18" charset="0"/>
                                          <a:ea typeface="Times New Roman" panose="02020603050405020304" pitchFamily="18" charset="0"/>
                                        </a:rPr>
                                      </m:ctrlPr>
                                    </m:sSubPr>
                                    <m:e>
                                      <m:r>
                                        <a:rPr lang="en-US" sz="1200" i="1">
                                          <a:solidFill>
                                            <a:srgbClr val="000000"/>
                                          </a:solidFill>
                                          <a:effectLst/>
                                          <a:latin typeface="Cambria Math" panose="02040503050406030204" pitchFamily="18" charset="0"/>
                                          <a:ea typeface="Times New Roman" panose="02020603050405020304" pitchFamily="18" charset="0"/>
                                        </a:rPr>
                                        <m:t>𝑛</m:t>
                                      </m:r>
                                    </m:e>
                                    <m:sub>
                                      <m:r>
                                        <a:rPr lang="en-US" sz="1200" i="1">
                                          <a:solidFill>
                                            <a:srgbClr val="000000"/>
                                          </a:solidFill>
                                          <a:effectLst/>
                                          <a:latin typeface="Cambria Math" panose="02040503050406030204" pitchFamily="18" charset="0"/>
                                          <a:ea typeface="Times New Roman" panose="02020603050405020304" pitchFamily="18" charset="0"/>
                                        </a:rPr>
                                        <m:t>𝑟𝑒𝑓</m:t>
                                      </m:r>
                                    </m:sub>
                                  </m:sSub>
                                </m:sub>
                              </m:sSub>
                            </m:oMath>
                          </a14:m>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  91.51 °F</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9525" marR="9525" marT="9525" marB="0" anchor="ctr">
                        <a:solidFill>
                          <a:schemeClr val="bg1">
                            <a:lumMod val="85000"/>
                          </a:schemeClr>
                        </a:solidFill>
                      </a:tcP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3</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lumMod val="85000"/>
                          </a:schemeClr>
                        </a:solidFill>
                      </a:tcP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791.3</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lumMod val="85000"/>
                          </a:schemeClr>
                        </a:solidFill>
                      </a:tcP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100.5</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lumMod val="85000"/>
                          </a:schemeClr>
                        </a:solidFill>
                      </a:tcP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98.4</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lumMod val="85000"/>
                          </a:schemeClr>
                        </a:solidFill>
                      </a:tcP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2.2 (max)</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lumMod val="85000"/>
                          </a:schemeClr>
                        </a:solidFill>
                      </a:tcP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74.0</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lumMod val="85000"/>
                          </a:schemeClr>
                        </a:solidFill>
                      </a:tcP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4.7</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lumMod val="85000"/>
                          </a:schemeClr>
                        </a:solidFill>
                      </a:tcP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37.4</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lumMod val="85000"/>
                          </a:schemeClr>
                        </a:solidFill>
                      </a:tcPr>
                    </a:tc>
                    <a:extLst>
                      <a:ext uri="{0D108BD9-81ED-4DB2-BD59-A6C34878D82A}">
                        <a16:rowId xmlns:a16="http://schemas.microsoft.com/office/drawing/2014/main" val="2072238654"/>
                      </a:ext>
                    </a:extLst>
                  </a:tr>
                  <a:tr h="91440">
                    <a:tc vMerge="1">
                      <a:txBody>
                        <a:bodyPr/>
                        <a:lstStyle/>
                        <a:p>
                          <a:endParaRPr lang="en-US"/>
                        </a:p>
                      </a:txBody>
                      <a:tcPr>
                        <a:solidFill>
                          <a:schemeClr val="bg2">
                            <a:lumMod val="90000"/>
                          </a:schemeClr>
                        </a:solidFill>
                      </a:tcP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4A</a:t>
                          </a:r>
                          <a:r>
                            <a:rPr lang="en-US" sz="1200" kern="1200" baseline="30000">
                              <a:solidFill>
                                <a:srgbClr val="000000"/>
                              </a:solidFill>
                              <a:effectLst/>
                              <a:latin typeface="Arial" panose="020B0604020202020204" pitchFamily="34" charset="0"/>
                              <a:ea typeface="Times New Roman" panose="02020603050405020304" pitchFamily="18" charset="0"/>
                              <a:cs typeface="Arial" panose="020B0604020202020204" pitchFamily="34" charset="0"/>
                            </a:rPr>
                            <a:t>‡</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lumMod val="85000"/>
                          </a:schemeClr>
                        </a:solidFill>
                      </a:tcP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1162.2</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lumMod val="85000"/>
                          </a:schemeClr>
                        </a:solidFill>
                      </a:tcP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99.7</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lumMod val="85000"/>
                          </a:schemeClr>
                        </a:solidFill>
                      </a:tcP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97.9</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lumMod val="85000"/>
                          </a:schemeClr>
                        </a:solidFill>
                      </a:tcP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1.6 (max)</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lumMod val="85000"/>
                          </a:schemeClr>
                        </a:solidFill>
                      </a:tcP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73.4</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lumMod val="85000"/>
                          </a:schemeClr>
                        </a:solidFill>
                      </a:tcP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4.7</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lumMod val="85000"/>
                          </a:schemeClr>
                        </a:solidFill>
                      </a:tcP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41.0</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lumMod val="85000"/>
                          </a:schemeClr>
                        </a:solidFill>
                      </a:tcPr>
                    </a:tc>
                    <a:extLst>
                      <a:ext uri="{0D108BD9-81ED-4DB2-BD59-A6C34878D82A}">
                        <a16:rowId xmlns:a16="http://schemas.microsoft.com/office/drawing/2014/main" val="2067168245"/>
                      </a:ext>
                    </a:extLst>
                  </a:tr>
                  <a:tr h="91440">
                    <a:tc vMerge="1">
                      <a:txBody>
                        <a:bodyPr/>
                        <a:lstStyle/>
                        <a:p>
                          <a:endParaRPr lang="en-US"/>
                        </a:p>
                      </a:txBody>
                      <a:tcP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4B</a:t>
                          </a:r>
                          <a:r>
                            <a:rPr lang="en-US" sz="1200" kern="1200" baseline="30000">
                              <a:solidFill>
                                <a:srgbClr val="000000"/>
                              </a:solidFill>
                              <a:effectLst/>
                              <a:latin typeface="Arial" panose="020B0604020202020204" pitchFamily="34" charset="0"/>
                              <a:ea typeface="Times New Roman" panose="02020603050405020304" pitchFamily="18" charset="0"/>
                              <a:cs typeface="Arial" panose="020B0604020202020204" pitchFamily="34" charset="0"/>
                            </a:rPr>
                            <a:t>‡</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lumMod val="85000"/>
                          </a:schemeClr>
                        </a:solidFill>
                      </a:tcP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981.0</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lumMod val="85000"/>
                          </a:schemeClr>
                        </a:solidFill>
                      </a:tcP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100.2</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lumMod val="85000"/>
                          </a:schemeClr>
                        </a:solidFill>
                      </a:tcP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98.4</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lumMod val="85000"/>
                          </a:schemeClr>
                        </a:solidFill>
                      </a:tcP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2.1 (max)</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lumMod val="85000"/>
                          </a:schemeClr>
                        </a:solidFill>
                      </a:tcP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73.7</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lumMod val="85000"/>
                          </a:schemeClr>
                        </a:solidFill>
                      </a:tcP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4.7</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lumMod val="85000"/>
                          </a:schemeClr>
                        </a:solidFill>
                      </a:tcP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40.3</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lumMod val="85000"/>
                          </a:schemeClr>
                        </a:solidFill>
                      </a:tcPr>
                    </a:tc>
                    <a:extLst>
                      <a:ext uri="{0D108BD9-81ED-4DB2-BD59-A6C34878D82A}">
                        <a16:rowId xmlns:a16="http://schemas.microsoft.com/office/drawing/2014/main" val="1241118551"/>
                      </a:ext>
                    </a:extLst>
                  </a:tr>
                  <a:tr h="91440">
                    <a:tc vMerge="1">
                      <a:txBody>
                        <a:bodyPr/>
                        <a:lstStyle/>
                        <a:p>
                          <a:endParaRPr lang="en-US"/>
                        </a:p>
                      </a:txBody>
                      <a:tcPr>
                        <a:solidFill>
                          <a:schemeClr val="bg2">
                            <a:lumMod val="90000"/>
                          </a:schemeClr>
                        </a:solidFill>
                      </a:tcP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5</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lumMod val="85000"/>
                          </a:schemeClr>
                        </a:solidFill>
                      </a:tcP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791.0</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lumMod val="85000"/>
                          </a:schemeClr>
                        </a:solidFill>
                      </a:tcP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99.5</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lumMod val="85000"/>
                          </a:schemeClr>
                        </a:solidFill>
                      </a:tcP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97.1</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lumMod val="85000"/>
                          </a:schemeClr>
                        </a:solidFill>
                      </a:tcP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1.4 (max)</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lumMod val="85000"/>
                          </a:schemeClr>
                        </a:solidFill>
                      </a:tcP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73.8</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lumMod val="85000"/>
                          </a:schemeClr>
                        </a:solidFill>
                      </a:tcP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4.7</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lumMod val="85000"/>
                          </a:schemeClr>
                        </a:solidFill>
                      </a:tcP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36.8</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lumMod val="85000"/>
                          </a:schemeClr>
                        </a:solidFill>
                      </a:tcPr>
                    </a:tc>
                    <a:extLst>
                      <a:ext uri="{0D108BD9-81ED-4DB2-BD59-A6C34878D82A}">
                        <a16:rowId xmlns:a16="http://schemas.microsoft.com/office/drawing/2014/main" val="1727770494"/>
                      </a:ext>
                    </a:extLst>
                  </a:tr>
                  <a:tr h="91440">
                    <a:tc vMerge="1">
                      <a:txBody>
                        <a:bodyPr/>
                        <a:lstStyle/>
                        <a:p>
                          <a:endParaRPr lang="en-US"/>
                        </a:p>
                      </a:txBody>
                      <a:tcPr>
                        <a:solidFill>
                          <a:schemeClr val="bg2">
                            <a:lumMod val="90000"/>
                          </a:schemeClr>
                        </a:solidFill>
                      </a:tcP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6</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lumMod val="85000"/>
                          </a:schemeClr>
                        </a:solidFill>
                      </a:tcP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1163.6</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lumMod val="85000"/>
                          </a:schemeClr>
                        </a:solidFill>
                      </a:tcP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100.3</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lumMod val="85000"/>
                          </a:schemeClr>
                        </a:solidFill>
                      </a:tcP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97.6</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lumMod val="85000"/>
                          </a:schemeClr>
                        </a:solidFill>
                      </a:tcP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2.0 (max)</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lumMod val="85000"/>
                          </a:schemeClr>
                        </a:solidFill>
                      </a:tcP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73.7</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lumMod val="85000"/>
                          </a:schemeClr>
                        </a:solidFill>
                      </a:tcP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4.7</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lumMod val="85000"/>
                          </a:schemeClr>
                        </a:solidFill>
                      </a:tcP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41.8</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lumMod val="85000"/>
                          </a:schemeClr>
                        </a:solidFill>
                      </a:tcPr>
                    </a:tc>
                    <a:extLst>
                      <a:ext uri="{0D108BD9-81ED-4DB2-BD59-A6C34878D82A}">
                        <a16:rowId xmlns:a16="http://schemas.microsoft.com/office/drawing/2014/main" val="245512970"/>
                      </a:ext>
                    </a:extLst>
                  </a:tr>
                  <a:tr h="91440">
                    <a:tc rowSpan="6">
                      <a:txBody>
                        <a:bodyPr/>
                        <a:lstStyle/>
                        <a:p>
                          <a:pPr marL="0" marR="0" algn="ctr" fontAlgn="ctr">
                            <a:buNone/>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M_1</a:t>
                          </a:r>
                          <a:endParaRPr lang="en-US" sz="1200">
                            <a:effectLst/>
                            <a:latin typeface="Arial" panose="020B0604020202020204" pitchFamily="34" charset="0"/>
                            <a:ea typeface="Times New Roman" panose="02020603050405020304" pitchFamily="18" charset="0"/>
                            <a:cs typeface="Arial" panose="020B0604020202020204" pitchFamily="34" charset="0"/>
                          </a:endParaRPr>
                        </a:p>
                        <a:p>
                          <a:pPr marL="0" marR="0" algn="ctr" fontAlgn="ctr">
                            <a:buNone/>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175.1 lb</a:t>
                          </a:r>
                          <a:endParaRPr lang="en-US" sz="1200">
                            <a:effectLst/>
                            <a:latin typeface="Arial" panose="020B0604020202020204" pitchFamily="34" charset="0"/>
                            <a:ea typeface="Times New Roman" panose="02020603050405020304" pitchFamily="18" charset="0"/>
                            <a:cs typeface="Arial" panose="020B0604020202020204" pitchFamily="34" charset="0"/>
                          </a:endParaRPr>
                        </a:p>
                        <a:p>
                          <a:pPr marL="0" marR="0" algn="ctr" fontAlgn="ctr">
                            <a:buNone/>
                          </a:pPr>
                          <a14:m>
                            <m:oMath xmlns:m="http://schemas.openxmlformats.org/officeDocument/2006/math">
                              <m:sSub>
                                <m:sSubPr>
                                  <m:ctrlPr>
                                    <a:rPr lang="en-US" sz="1200" i="1">
                                      <a:effectLst/>
                                      <a:latin typeface="Cambria Math" panose="02040503050406030204" pitchFamily="18" charset="0"/>
                                      <a:ea typeface="Times New Roman" panose="02020603050405020304" pitchFamily="18" charset="0"/>
                                    </a:rPr>
                                  </m:ctrlPr>
                                </m:sSubPr>
                                <m:e>
                                  <m:r>
                                    <a:rPr lang="en-US" sz="1200" i="1">
                                      <a:effectLst/>
                                      <a:latin typeface="Cambria Math" panose="02040503050406030204" pitchFamily="18" charset="0"/>
                                      <a:ea typeface="Times New Roman" panose="02020603050405020304" pitchFamily="18" charset="0"/>
                                    </a:rPr>
                                    <m:t>𝑇</m:t>
                                  </m:r>
                                </m:e>
                                <m:sub>
                                  <m:sSub>
                                    <m:sSubPr>
                                      <m:ctrlPr>
                                        <a:rPr lang="en-US" sz="1200" i="1">
                                          <a:effectLst/>
                                          <a:latin typeface="Cambria Math" panose="02040503050406030204" pitchFamily="18" charset="0"/>
                                          <a:ea typeface="Times New Roman" panose="02020603050405020304" pitchFamily="18" charset="0"/>
                                        </a:rPr>
                                      </m:ctrlPr>
                                    </m:sSubPr>
                                    <m:e>
                                      <m:r>
                                        <a:rPr lang="en-US" sz="1200" i="1">
                                          <a:effectLst/>
                                          <a:latin typeface="Cambria Math" panose="02040503050406030204" pitchFamily="18" charset="0"/>
                                          <a:ea typeface="Times New Roman" panose="02020603050405020304" pitchFamily="18" charset="0"/>
                                        </a:rPr>
                                        <m:t>𝑐𝑜𝑟𝑒</m:t>
                                      </m:r>
                                    </m:e>
                                    <m:sub>
                                      <m:r>
                                        <a:rPr lang="en-US" sz="1200" i="1">
                                          <a:effectLst/>
                                          <a:latin typeface="Cambria Math" panose="02040503050406030204" pitchFamily="18" charset="0"/>
                                          <a:ea typeface="Times New Roman" panose="02020603050405020304" pitchFamily="18" charset="0"/>
                                        </a:rPr>
                                        <m:t>𝑟𝑒𝑓</m:t>
                                      </m:r>
                                    </m:sub>
                                  </m:sSub>
                                </m:sub>
                              </m:sSub>
                            </m:oMath>
                          </a14:m>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 99.66 °F</a:t>
                          </a:r>
                          <a:endParaRPr lang="en-US" sz="1200">
                            <a:effectLst/>
                            <a:latin typeface="Arial" panose="020B0604020202020204" pitchFamily="34" charset="0"/>
                            <a:ea typeface="Times New Roman" panose="02020603050405020304" pitchFamily="18" charset="0"/>
                            <a:cs typeface="Arial" panose="020B0604020202020204" pitchFamily="34" charset="0"/>
                          </a:endParaRPr>
                        </a:p>
                        <a:p>
                          <a:pPr marL="0" marR="0" indent="0" algn="ctr">
                            <a:buNone/>
                            <a:tabLst>
                              <a:tab pos="182880" algn="l"/>
                            </a:tabLst>
                          </a:pPr>
                          <a14:m>
                            <m:oMath xmlns:m="http://schemas.openxmlformats.org/officeDocument/2006/math">
                              <m:sSub>
                                <m:sSubPr>
                                  <m:ctrlPr>
                                    <a:rPr lang="en-US" sz="1200" i="1">
                                      <a:effectLst/>
                                      <a:latin typeface="Cambria Math" panose="02040503050406030204" pitchFamily="18" charset="0"/>
                                      <a:ea typeface="Times New Roman" panose="02020603050405020304" pitchFamily="18" charset="0"/>
                                    </a:rPr>
                                  </m:ctrlPr>
                                </m:sSubPr>
                                <m:e>
                                  <m:r>
                                    <a:rPr lang="en-US" sz="1200" i="1">
                                      <a:effectLst/>
                                      <a:latin typeface="Cambria Math" panose="02040503050406030204" pitchFamily="18" charset="0"/>
                                      <a:ea typeface="Times New Roman" panose="02020603050405020304" pitchFamily="18" charset="0"/>
                                    </a:rPr>
                                    <m:t>𝑇</m:t>
                                  </m:r>
                                </m:e>
                                <m:sub>
                                  <m:r>
                                    <a:rPr lang="en-US" sz="1200" i="1">
                                      <a:effectLst/>
                                      <a:latin typeface="Cambria Math" panose="02040503050406030204" pitchFamily="18" charset="0"/>
                                      <a:ea typeface="Times New Roman" panose="02020603050405020304" pitchFamily="18" charset="0"/>
                                    </a:rPr>
                                    <m:t>𝑠𝑘𝑖</m:t>
                                  </m:r>
                                  <m:sSub>
                                    <m:sSubPr>
                                      <m:ctrlPr>
                                        <a:rPr lang="en-US" sz="1200" i="1">
                                          <a:effectLst/>
                                          <a:latin typeface="Cambria Math" panose="02040503050406030204" pitchFamily="18" charset="0"/>
                                          <a:ea typeface="Times New Roman" panose="02020603050405020304" pitchFamily="18" charset="0"/>
                                        </a:rPr>
                                      </m:ctrlPr>
                                    </m:sSubPr>
                                    <m:e>
                                      <m:r>
                                        <a:rPr lang="en-US" sz="1200" i="1">
                                          <a:effectLst/>
                                          <a:latin typeface="Cambria Math" panose="02040503050406030204" pitchFamily="18" charset="0"/>
                                          <a:ea typeface="Times New Roman" panose="02020603050405020304" pitchFamily="18" charset="0"/>
                                        </a:rPr>
                                        <m:t>𝑛</m:t>
                                      </m:r>
                                    </m:e>
                                    <m:sub>
                                      <m:r>
                                        <a:rPr lang="en-US" sz="1200" i="1">
                                          <a:effectLst/>
                                          <a:latin typeface="Cambria Math" panose="02040503050406030204" pitchFamily="18" charset="0"/>
                                          <a:ea typeface="Times New Roman" panose="02020603050405020304" pitchFamily="18" charset="0"/>
                                        </a:rPr>
                                        <m:t>𝑟𝑒𝑓</m:t>
                                      </m:r>
                                    </m:sub>
                                  </m:sSub>
                                </m:sub>
                              </m:sSub>
                            </m:oMath>
                          </a14:m>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  89.93 °F</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9525" marR="9525" marT="9525" marB="0" anchor="ct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3</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799.8</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99.7</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96.1</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tc>
                    <a:tc>
                      <a:txBody>
                        <a:bodyPr/>
                        <a:lstStyle/>
                        <a:p>
                          <a:pPr marL="0" marR="0" indent="0" algn="ctr">
                            <a:buNone/>
                            <a:tabLst>
                              <a:tab pos="182880" algn="l"/>
                            </a:tabLst>
                          </a:pPr>
                          <a:r>
                            <a:rPr lang="en-US" sz="1200" kern="1200">
                              <a:effectLst/>
                              <a:latin typeface="Arial" panose="020B0604020202020204" pitchFamily="34" charset="0"/>
                              <a:ea typeface="Times New Roman" panose="02020603050405020304" pitchFamily="18" charset="0"/>
                              <a:cs typeface="Arial" panose="020B0604020202020204" pitchFamily="34" charset="0"/>
                            </a:rPr>
                            <a:t>1.0 (max)</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74.6</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4.8</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39.5</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tc>
                    <a:extLst>
                      <a:ext uri="{0D108BD9-81ED-4DB2-BD59-A6C34878D82A}">
                        <a16:rowId xmlns:a16="http://schemas.microsoft.com/office/drawing/2014/main" val="395135250"/>
                      </a:ext>
                    </a:extLst>
                  </a:tr>
                  <a:tr h="91440">
                    <a:tc vMerge="1">
                      <a:txBody>
                        <a:bodyPr/>
                        <a:lstStyle/>
                        <a:p>
                          <a:endParaRPr lang="en-US"/>
                        </a:p>
                      </a:txBody>
                      <a:tcP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4A</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1188.1</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99.8</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96.1</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tc>
                    <a:tc>
                      <a:txBody>
                        <a:bodyPr/>
                        <a:lstStyle/>
                        <a:p>
                          <a:pPr marL="0" marR="0" indent="0" algn="ctr">
                            <a:buNone/>
                            <a:tabLst>
                              <a:tab pos="182880" algn="l"/>
                            </a:tabLst>
                          </a:pPr>
                          <a:r>
                            <a:rPr lang="en-US" sz="1200" kern="1200">
                              <a:effectLst/>
                              <a:latin typeface="Arial" panose="020B0604020202020204" pitchFamily="34" charset="0"/>
                              <a:ea typeface="Times New Roman" panose="02020603050405020304" pitchFamily="18" charset="0"/>
                              <a:cs typeface="Arial" panose="020B0604020202020204" pitchFamily="34" charset="0"/>
                            </a:rPr>
                            <a:t>1.1 (max)</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74.1</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4.8</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40.6</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tc>
                    <a:extLst>
                      <a:ext uri="{0D108BD9-81ED-4DB2-BD59-A6C34878D82A}">
                        <a16:rowId xmlns:a16="http://schemas.microsoft.com/office/drawing/2014/main" val="3809876821"/>
                      </a:ext>
                    </a:extLst>
                  </a:tr>
                  <a:tr h="91440">
                    <a:tc vMerge="1">
                      <a:txBody>
                        <a:bodyPr/>
                        <a:lstStyle/>
                        <a:p>
                          <a:endParaRPr lang="en-US"/>
                        </a:p>
                      </a:txBody>
                      <a:tcP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4B</a:t>
                          </a:r>
                          <a:r>
                            <a:rPr lang="en-US" sz="1200" kern="1200" baseline="30000">
                              <a:solidFill>
                                <a:srgbClr val="000000"/>
                              </a:solidFill>
                              <a:effectLst/>
                              <a:latin typeface="Arial" panose="020B0604020202020204" pitchFamily="34" charset="0"/>
                              <a:ea typeface="Times New Roman" panose="02020603050405020304" pitchFamily="18" charset="0"/>
                              <a:cs typeface="Arial" panose="020B0604020202020204" pitchFamily="34" charset="0"/>
                            </a:rPr>
                            <a:t>‡</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1007.5</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100.2</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96.4</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tc>
                    <a:tc>
                      <a:txBody>
                        <a:bodyPr/>
                        <a:lstStyle/>
                        <a:p>
                          <a:pPr marL="0" marR="0" indent="0" algn="ctr">
                            <a:buNone/>
                            <a:tabLst>
                              <a:tab pos="182880" algn="l"/>
                            </a:tabLst>
                          </a:pPr>
                          <a:r>
                            <a:rPr lang="en-US" sz="1200" kern="1200">
                              <a:effectLst/>
                              <a:latin typeface="Arial" panose="020B0604020202020204" pitchFamily="34" charset="0"/>
                              <a:ea typeface="Times New Roman" panose="02020603050405020304" pitchFamily="18" charset="0"/>
                              <a:cs typeface="Arial" panose="020B0604020202020204" pitchFamily="34" charset="0"/>
                            </a:rPr>
                            <a:t>1.5 (max)</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74.4</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4.8</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39.3</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tc>
                    <a:extLst>
                      <a:ext uri="{0D108BD9-81ED-4DB2-BD59-A6C34878D82A}">
                        <a16:rowId xmlns:a16="http://schemas.microsoft.com/office/drawing/2014/main" val="2429269156"/>
                      </a:ext>
                    </a:extLst>
                  </a:tr>
                  <a:tr h="91440">
                    <a:tc vMerge="1">
                      <a:txBody>
                        <a:bodyPr/>
                        <a:lstStyle/>
                        <a:p>
                          <a:endParaRPr lang="en-US"/>
                        </a:p>
                      </a:txBody>
                      <a:tcP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5</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810.7</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99.6</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95.1</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tc>
                    <a:tc>
                      <a:txBody>
                        <a:bodyPr/>
                        <a:lstStyle/>
                        <a:p>
                          <a:pPr marL="0" marR="0" indent="0" algn="ctr">
                            <a:buNone/>
                            <a:tabLst>
                              <a:tab pos="182880" algn="l"/>
                            </a:tabLst>
                          </a:pPr>
                          <a:r>
                            <a:rPr lang="en-US" sz="1200" kern="1200">
                              <a:effectLst/>
                              <a:latin typeface="Arial" panose="020B0604020202020204" pitchFamily="34" charset="0"/>
                              <a:ea typeface="Times New Roman" panose="02020603050405020304" pitchFamily="18" charset="0"/>
                              <a:cs typeface="Arial" panose="020B0604020202020204" pitchFamily="34" charset="0"/>
                            </a:rPr>
                            <a:t>0.8 (max)</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74.1</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4.8</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40.9</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tc>
                    <a:extLst>
                      <a:ext uri="{0D108BD9-81ED-4DB2-BD59-A6C34878D82A}">
                        <a16:rowId xmlns:a16="http://schemas.microsoft.com/office/drawing/2014/main" val="3244158113"/>
                      </a:ext>
                    </a:extLst>
                  </a:tr>
                  <a:tr h="91440">
                    <a:tc vMerge="1">
                      <a:txBody>
                        <a:bodyPr/>
                        <a:lstStyle/>
                        <a:p>
                          <a:endParaRPr lang="en-US"/>
                        </a:p>
                      </a:txBody>
                      <a:tcP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6A</a:t>
                          </a:r>
                          <a:r>
                            <a:rPr lang="en-US" sz="1200" kern="1200" baseline="30000">
                              <a:solidFill>
                                <a:srgbClr val="000000"/>
                              </a:solidFill>
                              <a:effectLst/>
                              <a:latin typeface="Arial" panose="020B0604020202020204" pitchFamily="34" charset="0"/>
                              <a:ea typeface="Times New Roman" panose="02020603050405020304" pitchFamily="18" charset="0"/>
                              <a:cs typeface="Arial" panose="020B0604020202020204" pitchFamily="34" charset="0"/>
                            </a:rPr>
                            <a:t>‡</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1197.6</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99.9</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95.6</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tc>
                    <a:tc>
                      <a:txBody>
                        <a:bodyPr/>
                        <a:lstStyle/>
                        <a:p>
                          <a:pPr marL="0" marR="0" indent="0" algn="ctr">
                            <a:buNone/>
                            <a:tabLst>
                              <a:tab pos="182880" algn="l"/>
                            </a:tabLst>
                          </a:pPr>
                          <a:r>
                            <a:rPr lang="en-US" sz="1200" kern="1200">
                              <a:effectLst/>
                              <a:latin typeface="Arial" panose="020B0604020202020204" pitchFamily="34" charset="0"/>
                              <a:ea typeface="Times New Roman" panose="02020603050405020304" pitchFamily="18" charset="0"/>
                              <a:cs typeface="Arial" panose="020B0604020202020204" pitchFamily="34" charset="0"/>
                            </a:rPr>
                            <a:t>1.1 (max)</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74.0</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4.8</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40.8</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tc>
                    <a:extLst>
                      <a:ext uri="{0D108BD9-81ED-4DB2-BD59-A6C34878D82A}">
                        <a16:rowId xmlns:a16="http://schemas.microsoft.com/office/drawing/2014/main" val="2969690776"/>
                      </a:ext>
                    </a:extLst>
                  </a:tr>
                  <a:tr h="91440">
                    <a:tc vMerge="1">
                      <a:txBody>
                        <a:bodyPr/>
                        <a:lstStyle/>
                        <a:p>
                          <a:endParaRPr lang="en-US"/>
                        </a:p>
                      </a:txBody>
                      <a:tcP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6B</a:t>
                          </a:r>
                          <a:r>
                            <a:rPr lang="en-US" sz="1200" kern="1200" baseline="30000">
                              <a:solidFill>
                                <a:srgbClr val="000000"/>
                              </a:solidFill>
                              <a:effectLst/>
                              <a:latin typeface="Arial" panose="020B0604020202020204" pitchFamily="34" charset="0"/>
                              <a:ea typeface="Times New Roman" panose="02020603050405020304" pitchFamily="18" charset="0"/>
                              <a:cs typeface="Arial" panose="020B0604020202020204" pitchFamily="34" charset="0"/>
                            </a:rPr>
                            <a:t>‡</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1001.7</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100.1</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95.6</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tc>
                    <a:tc>
                      <a:txBody>
                        <a:bodyPr/>
                        <a:lstStyle/>
                        <a:p>
                          <a:pPr marL="0" marR="0" indent="0" algn="ctr">
                            <a:buNone/>
                            <a:tabLst>
                              <a:tab pos="182880" algn="l"/>
                            </a:tabLst>
                          </a:pPr>
                          <a:r>
                            <a:rPr lang="en-US" sz="1200" kern="1200">
                              <a:effectLst/>
                              <a:latin typeface="Arial" panose="020B0604020202020204" pitchFamily="34" charset="0"/>
                              <a:ea typeface="Times New Roman" panose="02020603050405020304" pitchFamily="18" charset="0"/>
                              <a:cs typeface="Arial" panose="020B0604020202020204" pitchFamily="34" charset="0"/>
                            </a:rPr>
                            <a:t>1.2 (max)</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74.2</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4.7</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41.1</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tc>
                    <a:extLst>
                      <a:ext uri="{0D108BD9-81ED-4DB2-BD59-A6C34878D82A}">
                        <a16:rowId xmlns:a16="http://schemas.microsoft.com/office/drawing/2014/main" val="1846852540"/>
                      </a:ext>
                    </a:extLst>
                  </a:tr>
                  <a:tr h="91440">
                    <a:tc rowSpan="4">
                      <a:txBody>
                        <a:bodyPr/>
                        <a:lstStyle/>
                        <a:p>
                          <a:pPr marL="0" marR="0" algn="ctr" fontAlgn="ctr">
                            <a:buNone/>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L_1</a:t>
                          </a:r>
                          <a:endParaRPr lang="en-US" sz="1200">
                            <a:effectLst/>
                            <a:latin typeface="Arial" panose="020B0604020202020204" pitchFamily="34" charset="0"/>
                            <a:ea typeface="Times New Roman" panose="02020603050405020304" pitchFamily="18" charset="0"/>
                            <a:cs typeface="Arial" panose="020B0604020202020204" pitchFamily="34" charset="0"/>
                          </a:endParaRPr>
                        </a:p>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See </a:t>
                          </a:r>
                          <a:r>
                            <a:rPr lang="en-US" sz="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Table 4</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9525" marR="9525" marT="9525" marB="0" anchor="ctr">
                        <a:solidFill>
                          <a:schemeClr val="bg2">
                            <a:lumMod val="90000"/>
                          </a:schemeClr>
                        </a:solidFill>
                      </a:tcP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3</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b">
                        <a:solidFill>
                          <a:schemeClr val="bg2">
                            <a:lumMod val="90000"/>
                          </a:schemeClr>
                        </a:solidFill>
                      </a:tcP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746.7</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b">
                        <a:solidFill>
                          <a:schemeClr val="bg2">
                            <a:lumMod val="90000"/>
                          </a:schemeClr>
                        </a:solidFill>
                      </a:tcP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98.8</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b">
                        <a:solidFill>
                          <a:schemeClr val="bg2">
                            <a:lumMod val="90000"/>
                          </a:schemeClr>
                        </a:solidFill>
                      </a:tcP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96.1</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b">
                        <a:solidFill>
                          <a:schemeClr val="bg2">
                            <a:lumMod val="90000"/>
                          </a:schemeClr>
                        </a:solidFill>
                      </a:tcP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0.8 (max)</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b">
                        <a:solidFill>
                          <a:schemeClr val="bg2">
                            <a:lumMod val="90000"/>
                          </a:schemeClr>
                        </a:solidFill>
                      </a:tcP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73.9</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b">
                        <a:solidFill>
                          <a:schemeClr val="bg2">
                            <a:lumMod val="90000"/>
                          </a:schemeClr>
                        </a:solidFill>
                      </a:tcP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4.7</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b">
                        <a:solidFill>
                          <a:schemeClr val="bg2">
                            <a:lumMod val="90000"/>
                          </a:schemeClr>
                        </a:solidFill>
                      </a:tcP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56.7</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b">
                        <a:solidFill>
                          <a:schemeClr val="bg2">
                            <a:lumMod val="90000"/>
                          </a:schemeClr>
                        </a:solidFill>
                      </a:tcPr>
                    </a:tc>
                    <a:extLst>
                      <a:ext uri="{0D108BD9-81ED-4DB2-BD59-A6C34878D82A}">
                        <a16:rowId xmlns:a16="http://schemas.microsoft.com/office/drawing/2014/main" val="2441202263"/>
                      </a:ext>
                    </a:extLst>
                  </a:tr>
                  <a:tr h="91440">
                    <a:tc vMerge="1">
                      <a:txBody>
                        <a:bodyPr/>
                        <a:lstStyle/>
                        <a:p>
                          <a:endParaRPr lang="en-US"/>
                        </a:p>
                      </a:txBody>
                      <a:tcPr>
                        <a:solidFill>
                          <a:schemeClr val="bg2">
                            <a:lumMod val="90000"/>
                          </a:schemeClr>
                        </a:solidFill>
                      </a:tcP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4</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b">
                        <a:solidFill>
                          <a:schemeClr val="bg2">
                            <a:lumMod val="90000"/>
                          </a:schemeClr>
                        </a:solidFill>
                      </a:tcP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1168.3</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b">
                        <a:solidFill>
                          <a:schemeClr val="bg2">
                            <a:lumMod val="90000"/>
                          </a:schemeClr>
                        </a:solidFill>
                      </a:tcP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99.1</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b">
                        <a:solidFill>
                          <a:schemeClr val="bg2">
                            <a:lumMod val="90000"/>
                          </a:schemeClr>
                        </a:solidFill>
                      </a:tcP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96.7</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b">
                        <a:solidFill>
                          <a:schemeClr val="bg2">
                            <a:lumMod val="90000"/>
                          </a:schemeClr>
                        </a:solidFill>
                      </a:tcP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1.1 (max)</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b">
                        <a:solidFill>
                          <a:schemeClr val="bg2">
                            <a:lumMod val="90000"/>
                          </a:schemeClr>
                        </a:solidFill>
                      </a:tcP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74.0</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b">
                        <a:solidFill>
                          <a:schemeClr val="bg2">
                            <a:lumMod val="90000"/>
                          </a:schemeClr>
                        </a:solidFill>
                      </a:tcP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4.7</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b">
                        <a:solidFill>
                          <a:schemeClr val="bg2">
                            <a:lumMod val="90000"/>
                          </a:schemeClr>
                        </a:solidFill>
                      </a:tcP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55.6</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b">
                        <a:solidFill>
                          <a:schemeClr val="bg2">
                            <a:lumMod val="90000"/>
                          </a:schemeClr>
                        </a:solidFill>
                      </a:tcPr>
                    </a:tc>
                    <a:extLst>
                      <a:ext uri="{0D108BD9-81ED-4DB2-BD59-A6C34878D82A}">
                        <a16:rowId xmlns:a16="http://schemas.microsoft.com/office/drawing/2014/main" val="271256992"/>
                      </a:ext>
                    </a:extLst>
                  </a:tr>
                  <a:tr h="91440">
                    <a:tc vMerge="1">
                      <a:txBody>
                        <a:bodyPr/>
                        <a:lstStyle/>
                        <a:p>
                          <a:endParaRPr lang="en-US"/>
                        </a:p>
                      </a:txBody>
                      <a:tcPr>
                        <a:solidFill>
                          <a:schemeClr val="bg2">
                            <a:lumMod val="90000"/>
                          </a:schemeClr>
                        </a:solidFill>
                      </a:tcP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5</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b">
                        <a:solidFill>
                          <a:schemeClr val="bg2">
                            <a:lumMod val="90000"/>
                          </a:schemeClr>
                        </a:solidFill>
                      </a:tcP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799.0</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b">
                        <a:solidFill>
                          <a:schemeClr val="bg2">
                            <a:lumMod val="90000"/>
                          </a:schemeClr>
                        </a:solidFill>
                      </a:tcP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98.7</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b">
                        <a:solidFill>
                          <a:schemeClr val="bg2">
                            <a:lumMod val="90000"/>
                          </a:schemeClr>
                        </a:solidFill>
                      </a:tcP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94.1</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b">
                        <a:solidFill>
                          <a:schemeClr val="bg2">
                            <a:lumMod val="90000"/>
                          </a:schemeClr>
                        </a:solidFill>
                      </a:tcP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0.5 (max)</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b">
                        <a:solidFill>
                          <a:schemeClr val="bg2">
                            <a:lumMod val="90000"/>
                          </a:schemeClr>
                        </a:solidFill>
                      </a:tcP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74.0</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b">
                        <a:solidFill>
                          <a:schemeClr val="bg2">
                            <a:lumMod val="90000"/>
                          </a:schemeClr>
                        </a:solidFill>
                      </a:tcP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4.7</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b">
                        <a:solidFill>
                          <a:schemeClr val="bg2">
                            <a:lumMod val="90000"/>
                          </a:schemeClr>
                        </a:solidFill>
                      </a:tcP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58.0</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b">
                        <a:solidFill>
                          <a:schemeClr val="bg2">
                            <a:lumMod val="90000"/>
                          </a:schemeClr>
                        </a:solidFill>
                      </a:tcPr>
                    </a:tc>
                    <a:extLst>
                      <a:ext uri="{0D108BD9-81ED-4DB2-BD59-A6C34878D82A}">
                        <a16:rowId xmlns:a16="http://schemas.microsoft.com/office/drawing/2014/main" val="686977885"/>
                      </a:ext>
                    </a:extLst>
                  </a:tr>
                  <a:tr h="91440">
                    <a:tc vMerge="1">
                      <a:txBody>
                        <a:bodyPr/>
                        <a:lstStyle/>
                        <a:p>
                          <a:endParaRPr lang="en-US"/>
                        </a:p>
                      </a:txBody>
                      <a:tcPr>
                        <a:solidFill>
                          <a:schemeClr val="bg2">
                            <a:lumMod val="90000"/>
                          </a:schemeClr>
                        </a:solidFill>
                      </a:tcP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6</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b">
                        <a:solidFill>
                          <a:schemeClr val="bg2">
                            <a:lumMod val="90000"/>
                          </a:schemeClr>
                        </a:solidFill>
                      </a:tcP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1170.2</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b">
                        <a:solidFill>
                          <a:schemeClr val="bg2">
                            <a:lumMod val="90000"/>
                          </a:schemeClr>
                        </a:solidFill>
                      </a:tcP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98.8</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b">
                        <a:solidFill>
                          <a:schemeClr val="bg2">
                            <a:lumMod val="90000"/>
                          </a:schemeClr>
                        </a:solidFill>
                      </a:tcP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95.6</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b">
                        <a:solidFill>
                          <a:schemeClr val="bg2">
                            <a:lumMod val="90000"/>
                          </a:schemeClr>
                        </a:solidFill>
                      </a:tcP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0.9 (max)</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b">
                        <a:solidFill>
                          <a:schemeClr val="bg2">
                            <a:lumMod val="90000"/>
                          </a:schemeClr>
                        </a:solidFill>
                      </a:tcP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74.1</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b">
                        <a:solidFill>
                          <a:schemeClr val="bg2">
                            <a:lumMod val="90000"/>
                          </a:schemeClr>
                        </a:solidFill>
                      </a:tcP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4.6</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b">
                        <a:solidFill>
                          <a:schemeClr val="bg2">
                            <a:lumMod val="90000"/>
                          </a:schemeClr>
                        </a:solidFill>
                      </a:tcP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58.0</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b">
                        <a:solidFill>
                          <a:schemeClr val="bg2">
                            <a:lumMod val="90000"/>
                          </a:schemeClr>
                        </a:solidFill>
                      </a:tcPr>
                    </a:tc>
                    <a:extLst>
                      <a:ext uri="{0D108BD9-81ED-4DB2-BD59-A6C34878D82A}">
                        <a16:rowId xmlns:a16="http://schemas.microsoft.com/office/drawing/2014/main" val="296194267"/>
                      </a:ext>
                    </a:extLst>
                  </a:tr>
                  <a:tr h="91440">
                    <a:tc rowSpan="3">
                      <a:txBody>
                        <a:bodyPr/>
                        <a:lstStyle/>
                        <a:p>
                          <a:pPr marL="0" marR="0" algn="ctr" fontAlgn="ctr">
                            <a:buNone/>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L_2</a:t>
                          </a:r>
                          <a:endParaRPr lang="en-US" sz="1200">
                            <a:effectLst/>
                            <a:latin typeface="Arial" panose="020B0604020202020204" pitchFamily="34" charset="0"/>
                            <a:ea typeface="Times New Roman" panose="02020603050405020304" pitchFamily="18" charset="0"/>
                            <a:cs typeface="Arial" panose="020B0604020202020204" pitchFamily="34" charset="0"/>
                          </a:endParaRPr>
                        </a:p>
                        <a:p>
                          <a:pPr marL="0" marR="0" algn="ctr" fontAlgn="ctr">
                            <a:buNone/>
                          </a:pPr>
                          <a:r>
                            <a:rPr lang="en-US" sz="1200" kern="1200">
                              <a:solidFill>
                                <a:srgbClr val="000000"/>
                              </a:solidFill>
                              <a:effectLst/>
                              <a:latin typeface="Arial" panose="020B0604020202020204" pitchFamily="34" charset="0"/>
                              <a:ea typeface="Yu Mincho" panose="02020400000000000000" pitchFamily="18" charset="-128"/>
                              <a:cs typeface="Arial" panose="020B0604020202020204" pitchFamily="34" charset="0"/>
                            </a:rPr>
                            <a:t>178.8 lb</a:t>
                          </a:r>
                          <a:endParaRPr lang="en-US" sz="1200">
                            <a:effectLst/>
                            <a:latin typeface="Arial" panose="020B0604020202020204" pitchFamily="34" charset="0"/>
                            <a:ea typeface="Times New Roman" panose="02020603050405020304" pitchFamily="18" charset="0"/>
                            <a:cs typeface="Arial" panose="020B0604020202020204" pitchFamily="34" charset="0"/>
                          </a:endParaRPr>
                        </a:p>
                        <a:p>
                          <a:pPr marL="0" marR="0" algn="ctr" fontAlgn="ctr">
                            <a:buNone/>
                          </a:pPr>
                          <a14:m>
                            <m:oMath xmlns:m="http://schemas.openxmlformats.org/officeDocument/2006/math">
                              <m:sSub>
                                <m:sSubPr>
                                  <m:ctrlPr>
                                    <a:rPr lang="en-US" sz="1200" i="1">
                                      <a:effectLst/>
                                      <a:latin typeface="Cambria Math" panose="02040503050406030204" pitchFamily="18" charset="0"/>
                                      <a:ea typeface="Times New Roman" panose="02020603050405020304" pitchFamily="18" charset="0"/>
                                    </a:rPr>
                                  </m:ctrlPr>
                                </m:sSubPr>
                                <m:e>
                                  <m:r>
                                    <a:rPr lang="en-US" sz="1200" i="1">
                                      <a:effectLst/>
                                      <a:latin typeface="Cambria Math" panose="02040503050406030204" pitchFamily="18" charset="0"/>
                                      <a:ea typeface="Times New Roman" panose="02020603050405020304" pitchFamily="18" charset="0"/>
                                    </a:rPr>
                                    <m:t>𝑇</m:t>
                                  </m:r>
                                </m:e>
                                <m:sub>
                                  <m:sSub>
                                    <m:sSubPr>
                                      <m:ctrlPr>
                                        <a:rPr lang="en-US" sz="1200" i="1">
                                          <a:effectLst/>
                                          <a:latin typeface="Cambria Math" panose="02040503050406030204" pitchFamily="18" charset="0"/>
                                          <a:ea typeface="Times New Roman" panose="02020603050405020304" pitchFamily="18" charset="0"/>
                                        </a:rPr>
                                      </m:ctrlPr>
                                    </m:sSubPr>
                                    <m:e>
                                      <m:r>
                                        <a:rPr lang="en-US" sz="1200" i="1">
                                          <a:effectLst/>
                                          <a:latin typeface="Cambria Math" panose="02040503050406030204" pitchFamily="18" charset="0"/>
                                          <a:ea typeface="Times New Roman" panose="02020603050405020304" pitchFamily="18" charset="0"/>
                                        </a:rPr>
                                        <m:t>𝑐𝑜𝑟𝑒</m:t>
                                      </m:r>
                                    </m:e>
                                    <m:sub>
                                      <m:r>
                                        <a:rPr lang="en-US" sz="1200" i="1">
                                          <a:effectLst/>
                                          <a:latin typeface="Cambria Math" panose="02040503050406030204" pitchFamily="18" charset="0"/>
                                          <a:ea typeface="Times New Roman" panose="02020603050405020304" pitchFamily="18" charset="0"/>
                                        </a:rPr>
                                        <m:t>𝑟𝑒𝑓</m:t>
                                      </m:r>
                                    </m:sub>
                                  </m:sSub>
                                </m:sub>
                              </m:sSub>
                            </m:oMath>
                          </a14:m>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 99.4 °F</a:t>
                          </a:r>
                          <a:endParaRPr lang="en-US" sz="1200">
                            <a:effectLst/>
                            <a:latin typeface="Arial" panose="020B0604020202020204" pitchFamily="34" charset="0"/>
                            <a:ea typeface="Times New Roman" panose="02020603050405020304" pitchFamily="18" charset="0"/>
                            <a:cs typeface="Arial" panose="020B0604020202020204" pitchFamily="34" charset="0"/>
                          </a:endParaRPr>
                        </a:p>
                        <a:p>
                          <a:pPr marL="0" marR="0" indent="0" algn="ctr">
                            <a:buNone/>
                            <a:tabLst>
                              <a:tab pos="182880" algn="l"/>
                            </a:tabLst>
                          </a:pPr>
                          <a14:m>
                            <m:oMath xmlns:m="http://schemas.openxmlformats.org/officeDocument/2006/math">
                              <m:sSub>
                                <m:sSubPr>
                                  <m:ctrlPr>
                                    <a:rPr lang="en-US" sz="1200" i="1">
                                      <a:effectLst/>
                                      <a:latin typeface="Cambria Math" panose="02040503050406030204" pitchFamily="18" charset="0"/>
                                      <a:ea typeface="Times New Roman" panose="02020603050405020304" pitchFamily="18" charset="0"/>
                                    </a:rPr>
                                  </m:ctrlPr>
                                </m:sSubPr>
                                <m:e>
                                  <m:r>
                                    <a:rPr lang="en-US" sz="1200" i="1">
                                      <a:effectLst/>
                                      <a:latin typeface="Cambria Math" panose="02040503050406030204" pitchFamily="18" charset="0"/>
                                      <a:ea typeface="Times New Roman" panose="02020603050405020304" pitchFamily="18" charset="0"/>
                                    </a:rPr>
                                    <m:t>𝑇</m:t>
                                  </m:r>
                                </m:e>
                                <m:sub>
                                  <m:r>
                                    <a:rPr lang="en-US" sz="1200" i="1">
                                      <a:effectLst/>
                                      <a:latin typeface="Cambria Math" panose="02040503050406030204" pitchFamily="18" charset="0"/>
                                      <a:ea typeface="Times New Roman" panose="02020603050405020304" pitchFamily="18" charset="0"/>
                                    </a:rPr>
                                    <m:t>𝑠𝑘𝑖</m:t>
                                  </m:r>
                                  <m:sSub>
                                    <m:sSubPr>
                                      <m:ctrlPr>
                                        <a:rPr lang="en-US" sz="1200" i="1">
                                          <a:effectLst/>
                                          <a:latin typeface="Cambria Math" panose="02040503050406030204" pitchFamily="18" charset="0"/>
                                          <a:ea typeface="Times New Roman" panose="02020603050405020304" pitchFamily="18" charset="0"/>
                                        </a:rPr>
                                      </m:ctrlPr>
                                    </m:sSubPr>
                                    <m:e>
                                      <m:r>
                                        <a:rPr lang="en-US" sz="1200" i="1">
                                          <a:effectLst/>
                                          <a:latin typeface="Cambria Math" panose="02040503050406030204" pitchFamily="18" charset="0"/>
                                          <a:ea typeface="Times New Roman" panose="02020603050405020304" pitchFamily="18" charset="0"/>
                                        </a:rPr>
                                        <m:t>𝑛</m:t>
                                      </m:r>
                                    </m:e>
                                    <m:sub>
                                      <m:r>
                                        <a:rPr lang="en-US" sz="1200" i="1">
                                          <a:effectLst/>
                                          <a:latin typeface="Cambria Math" panose="02040503050406030204" pitchFamily="18" charset="0"/>
                                          <a:ea typeface="Times New Roman" panose="02020603050405020304" pitchFamily="18" charset="0"/>
                                        </a:rPr>
                                        <m:t>𝑟𝑒𝑓</m:t>
                                      </m:r>
                                    </m:sub>
                                  </m:sSub>
                                </m:sub>
                              </m:sSub>
                            </m:oMath>
                          </a14:m>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 84.4 °F </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0" marR="0" marT="0" marB="0" anchor="ctr">
                        <a:solidFill>
                          <a:schemeClr val="bg1"/>
                        </a:solidFill>
                      </a:tcP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4</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solidFill>
                      </a:tcP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1019.4</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solidFill>
                      </a:tcP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99.3</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solidFill>
                      </a:tcP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96.0</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solidFill>
                      </a:tcPr>
                    </a:tc>
                    <a:tc>
                      <a:txBody>
                        <a:bodyPr/>
                        <a:lstStyle/>
                        <a:p>
                          <a:pPr marL="0" marR="0" indent="0" algn="ctr">
                            <a:buNone/>
                            <a:tabLst>
                              <a:tab pos="182880" algn="l"/>
                            </a:tabLst>
                          </a:pPr>
                          <a:r>
                            <a:rPr lang="en-US" sz="1200" kern="1200">
                              <a:effectLst/>
                              <a:latin typeface="Arial" panose="020B0604020202020204" pitchFamily="34" charset="0"/>
                              <a:ea typeface="Times New Roman" panose="02020603050405020304" pitchFamily="18" charset="0"/>
                              <a:cs typeface="Arial" panose="020B0604020202020204" pitchFamily="34" charset="0"/>
                            </a:rPr>
                            <a:t>1.3 (max)</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solidFill>
                      </a:tcP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73.8</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solidFill>
                      </a:tcP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4.7</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solidFill>
                      </a:tcP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38.1</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solidFill>
                      </a:tcPr>
                    </a:tc>
                    <a:extLst>
                      <a:ext uri="{0D108BD9-81ED-4DB2-BD59-A6C34878D82A}">
                        <a16:rowId xmlns:a16="http://schemas.microsoft.com/office/drawing/2014/main" val="3531425650"/>
                      </a:ext>
                    </a:extLst>
                  </a:tr>
                  <a:tr h="91440">
                    <a:tc vMerge="1">
                      <a:txBody>
                        <a:bodyPr/>
                        <a:lstStyle/>
                        <a:p>
                          <a:endParaRPr lang="en-US"/>
                        </a:p>
                      </a:txBody>
                      <a:tcPr>
                        <a:solidFill>
                          <a:schemeClr val="bg1">
                            <a:lumMod val="85000"/>
                          </a:schemeClr>
                        </a:solidFill>
                      </a:tcP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3</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solidFill>
                      </a:tcP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775.0</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solidFill>
                      </a:tcP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99.5</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solidFill>
                      </a:tcP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93.7</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solidFill>
                      </a:tcPr>
                    </a:tc>
                    <a:tc>
                      <a:txBody>
                        <a:bodyPr/>
                        <a:lstStyle/>
                        <a:p>
                          <a:pPr marL="0" marR="0" indent="0" algn="ctr">
                            <a:buNone/>
                            <a:tabLst>
                              <a:tab pos="182880" algn="l"/>
                            </a:tabLst>
                          </a:pPr>
                          <a:r>
                            <a:rPr lang="en-US" sz="1200" kern="1200">
                              <a:effectLst/>
                              <a:latin typeface="Arial" panose="020B0604020202020204" pitchFamily="34" charset="0"/>
                              <a:ea typeface="Times New Roman" panose="02020603050405020304" pitchFamily="18" charset="0"/>
                              <a:cs typeface="Arial" panose="020B0604020202020204" pitchFamily="34" charset="0"/>
                            </a:rPr>
                            <a:t>1.6 (max)</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solidFill>
                      </a:tcP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74.3</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solidFill>
                      </a:tcP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4.6</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solidFill>
                      </a:tcP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37.4</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solidFill>
                      </a:tcPr>
                    </a:tc>
                    <a:extLst>
                      <a:ext uri="{0D108BD9-81ED-4DB2-BD59-A6C34878D82A}">
                        <a16:rowId xmlns:a16="http://schemas.microsoft.com/office/drawing/2014/main" val="1457440666"/>
                      </a:ext>
                    </a:extLst>
                  </a:tr>
                  <a:tr h="91440">
                    <a:tc vMerge="1">
                      <a:txBody>
                        <a:bodyPr/>
                        <a:lstStyle/>
                        <a:p>
                          <a:endParaRPr lang="en-US"/>
                        </a:p>
                      </a:txBody>
                      <a:tcPr>
                        <a:solidFill>
                          <a:schemeClr val="bg1">
                            <a:lumMod val="85000"/>
                          </a:schemeClr>
                        </a:solidFill>
                      </a:tcP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5</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solidFill>
                      </a:tcP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785.4</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solidFill>
                      </a:tcP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99.3</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solidFill>
                      </a:tcP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93.9</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solidFill>
                      </a:tcPr>
                    </a:tc>
                    <a:tc>
                      <a:txBody>
                        <a:bodyPr/>
                        <a:lstStyle/>
                        <a:p>
                          <a:pPr marL="0" marR="0" indent="0" algn="ctr">
                            <a:buNone/>
                            <a:tabLst>
                              <a:tab pos="182880" algn="l"/>
                            </a:tabLst>
                          </a:pPr>
                          <a:r>
                            <a:rPr lang="en-US" sz="1200" kern="1200">
                              <a:effectLst/>
                              <a:latin typeface="Arial" panose="020B0604020202020204" pitchFamily="34" charset="0"/>
                              <a:ea typeface="Times New Roman" panose="02020603050405020304" pitchFamily="18" charset="0"/>
                              <a:cs typeface="Arial" panose="020B0604020202020204" pitchFamily="34" charset="0"/>
                            </a:rPr>
                            <a:t>1.5 (max)</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solidFill>
                      </a:tcP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74.1</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solidFill>
                      </a:tcP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4.7</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solidFill>
                      </a:tcP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49.5</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solidFill>
                      </a:tcPr>
                    </a:tc>
                    <a:extLst>
                      <a:ext uri="{0D108BD9-81ED-4DB2-BD59-A6C34878D82A}">
                        <a16:rowId xmlns:a16="http://schemas.microsoft.com/office/drawing/2014/main" val="3402152937"/>
                      </a:ext>
                    </a:extLst>
                  </a:tr>
                </a:tbl>
              </a:graphicData>
            </a:graphic>
          </p:graphicFrame>
        </mc:Choice>
        <mc:Fallback xmlns="">
          <p:graphicFrame>
            <p:nvGraphicFramePr>
              <p:cNvPr id="8" name="Content Placeholder 10">
                <a:extLst>
                  <a:ext uri="{FF2B5EF4-FFF2-40B4-BE49-F238E27FC236}">
                    <a16:creationId xmlns:a16="http://schemas.microsoft.com/office/drawing/2014/main" id="{493CCAD0-A52F-6832-DC96-8AC9760C0D4A}"/>
                  </a:ext>
                </a:extLst>
              </p:cNvPr>
              <p:cNvGraphicFramePr>
                <a:graphicFrameLocks noGrp="1"/>
              </p:cNvGraphicFramePr>
              <p:nvPr>
                <p:ph idx="1"/>
                <p:extLst>
                  <p:ext uri="{D42A27DB-BD31-4B8C-83A1-F6EECF244321}">
                    <p14:modId xmlns:p14="http://schemas.microsoft.com/office/powerpoint/2010/main" val="928601667"/>
                  </p:ext>
                </p:extLst>
              </p:nvPr>
            </p:nvGraphicFramePr>
            <p:xfrm>
              <a:off x="533400" y="1033318"/>
              <a:ext cx="11299295" cy="4230287"/>
            </p:xfrm>
            <a:graphic>
              <a:graphicData uri="http://schemas.openxmlformats.org/drawingml/2006/table">
                <a:tbl>
                  <a:tblPr firstRow="1" bandRow="1">
                    <a:tableStyleId>{5940675A-B579-460E-94D1-54222C63F5DA}</a:tableStyleId>
                  </a:tblPr>
                  <a:tblGrid>
                    <a:gridCol w="1542876">
                      <a:extLst>
                        <a:ext uri="{9D8B030D-6E8A-4147-A177-3AD203B41FA5}">
                          <a16:colId xmlns:a16="http://schemas.microsoft.com/office/drawing/2014/main" val="2433615154"/>
                        </a:ext>
                      </a:extLst>
                    </a:gridCol>
                    <a:gridCol w="719248">
                      <a:extLst>
                        <a:ext uri="{9D8B030D-6E8A-4147-A177-3AD203B41FA5}">
                          <a16:colId xmlns:a16="http://schemas.microsoft.com/office/drawing/2014/main" val="1286264524"/>
                        </a:ext>
                      </a:extLst>
                    </a:gridCol>
                    <a:gridCol w="1118163">
                      <a:extLst>
                        <a:ext uri="{9D8B030D-6E8A-4147-A177-3AD203B41FA5}">
                          <a16:colId xmlns:a16="http://schemas.microsoft.com/office/drawing/2014/main" val="279086388"/>
                        </a:ext>
                      </a:extLst>
                    </a:gridCol>
                    <a:gridCol w="1225561">
                      <a:extLst>
                        <a:ext uri="{9D8B030D-6E8A-4147-A177-3AD203B41FA5}">
                          <a16:colId xmlns:a16="http://schemas.microsoft.com/office/drawing/2014/main" val="458076580"/>
                        </a:ext>
                      </a:extLst>
                    </a:gridCol>
                    <a:gridCol w="1185668">
                      <a:extLst>
                        <a:ext uri="{9D8B030D-6E8A-4147-A177-3AD203B41FA5}">
                          <a16:colId xmlns:a16="http://schemas.microsoft.com/office/drawing/2014/main" val="1859563989"/>
                        </a:ext>
                      </a:extLst>
                    </a:gridCol>
                    <a:gridCol w="1284471">
                      <a:extLst>
                        <a:ext uri="{9D8B030D-6E8A-4147-A177-3AD203B41FA5}">
                          <a16:colId xmlns:a16="http://schemas.microsoft.com/office/drawing/2014/main" val="64049054"/>
                        </a:ext>
                      </a:extLst>
                    </a:gridCol>
                    <a:gridCol w="1367334">
                      <a:extLst>
                        <a:ext uri="{9D8B030D-6E8A-4147-A177-3AD203B41FA5}">
                          <a16:colId xmlns:a16="http://schemas.microsoft.com/office/drawing/2014/main" val="1876948943"/>
                        </a:ext>
                      </a:extLst>
                    </a:gridCol>
                    <a:gridCol w="905290">
                      <a:extLst>
                        <a:ext uri="{9D8B030D-6E8A-4147-A177-3AD203B41FA5}">
                          <a16:colId xmlns:a16="http://schemas.microsoft.com/office/drawing/2014/main" val="2394450445"/>
                        </a:ext>
                      </a:extLst>
                    </a:gridCol>
                    <a:gridCol w="1950684">
                      <a:extLst>
                        <a:ext uri="{9D8B030D-6E8A-4147-A177-3AD203B41FA5}">
                          <a16:colId xmlns:a16="http://schemas.microsoft.com/office/drawing/2014/main" val="4268555518"/>
                        </a:ext>
                      </a:extLst>
                    </a:gridCol>
                  </a:tblGrid>
                  <a:tr h="568877">
                    <a:tc>
                      <a:txBody>
                        <a:bodyPr/>
                        <a:lstStyle/>
                        <a:p>
                          <a:pPr marL="0" marR="0" indent="0" algn="ctr">
                            <a:buNone/>
                            <a:tabLst>
                              <a:tab pos="182880" algn="l"/>
                            </a:tabLst>
                          </a:pPr>
                          <a:r>
                            <a:rPr lang="en-US" sz="1200" b="1">
                              <a:solidFill>
                                <a:srgbClr val="000000"/>
                              </a:solidFill>
                              <a:effectLst/>
                              <a:latin typeface="Arial" panose="020B0604020202020204" pitchFamily="34" charset="0"/>
                              <a:ea typeface="Times New Roman" panose="02020603050405020304" pitchFamily="18" charset="0"/>
                              <a:cs typeface="Arial" panose="020B0604020202020204" pitchFamily="34" charset="0"/>
                            </a:rPr>
                            <a:t>Test Subject</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0" marR="0" marT="0" marB="0" anchor="ctr">
                        <a:solidFill>
                          <a:schemeClr val="accent5">
                            <a:lumMod val="20000"/>
                            <a:lumOff val="80000"/>
                          </a:schemeClr>
                        </a:solidFill>
                      </a:tcPr>
                    </a:tc>
                    <a:tc>
                      <a:txBody>
                        <a:bodyPr/>
                        <a:lstStyle/>
                        <a:p>
                          <a:pPr marL="0" marR="0" indent="0" algn="ctr">
                            <a:buNone/>
                            <a:tabLst>
                              <a:tab pos="182880" algn="l"/>
                            </a:tabLst>
                          </a:pPr>
                          <a:r>
                            <a:rPr lang="en-US" sz="1200" b="1">
                              <a:solidFill>
                                <a:srgbClr val="000000"/>
                              </a:solidFill>
                              <a:effectLst/>
                              <a:latin typeface="Arial" panose="020B0604020202020204" pitchFamily="34" charset="0"/>
                              <a:ea typeface="Times New Roman" panose="02020603050405020304" pitchFamily="18" charset="0"/>
                              <a:cs typeface="Arial" panose="020B0604020202020204" pitchFamily="34" charset="0"/>
                            </a:rPr>
                            <a:t>Test Point</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0" marR="0" marT="0" marB="0" anchor="ctr">
                        <a:solidFill>
                          <a:schemeClr val="accent5">
                            <a:lumMod val="20000"/>
                            <a:lumOff val="80000"/>
                          </a:schemeClr>
                        </a:solidFill>
                      </a:tcPr>
                    </a:tc>
                    <a:tc>
                      <a:txBody>
                        <a:bodyPr/>
                        <a:lstStyle/>
                        <a:p>
                          <a:pPr marL="0" marR="0" indent="0" algn="ctr">
                            <a:buNone/>
                            <a:tabLst>
                              <a:tab pos="182880" algn="l"/>
                            </a:tabLst>
                          </a:pPr>
                          <a:r>
                            <a:rPr lang="en-US" sz="1200" b="1">
                              <a:solidFill>
                                <a:srgbClr val="000000"/>
                              </a:solidFill>
                              <a:effectLst/>
                              <a:latin typeface="Arial" panose="020B0604020202020204" pitchFamily="34" charset="0"/>
                              <a:ea typeface="Times New Roman" panose="02020603050405020304" pitchFamily="18" charset="0"/>
                              <a:cs typeface="Arial" panose="020B0604020202020204" pitchFamily="34" charset="0"/>
                            </a:rPr>
                            <a:t>Average Metabolic Rate [BTU/hr]</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9525" marR="9525" marT="9525" marB="0" anchor="ctr">
                        <a:solidFill>
                          <a:schemeClr val="accent5">
                            <a:lumMod val="20000"/>
                            <a:lumOff val="80000"/>
                          </a:schemeClr>
                        </a:solidFill>
                      </a:tcPr>
                    </a:tc>
                    <a:tc>
                      <a:txBody>
                        <a:bodyPr/>
                        <a:lstStyle/>
                        <a:p>
                          <a:pPr marL="0" marR="0" indent="0" algn="ctr">
                            <a:buNone/>
                            <a:tabLst>
                              <a:tab pos="182880" algn="l"/>
                            </a:tabLst>
                          </a:pPr>
                          <a:r>
                            <a:rPr lang="en-US" sz="1200" b="1">
                              <a:solidFill>
                                <a:srgbClr val="000000"/>
                              </a:solidFill>
                              <a:effectLst/>
                              <a:latin typeface="Arial" panose="020B0604020202020204" pitchFamily="34" charset="0"/>
                              <a:ea typeface="Times New Roman" panose="02020603050405020304" pitchFamily="18" charset="0"/>
                              <a:cs typeface="Arial" panose="020B0604020202020204" pitchFamily="34" charset="0"/>
                            </a:rPr>
                            <a:t>Limit Core Temp [°F]</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9525" marR="9525" marT="9525" marB="0" anchor="ctr">
                        <a:solidFill>
                          <a:schemeClr val="accent5">
                            <a:lumMod val="20000"/>
                            <a:lumOff val="80000"/>
                          </a:schemeClr>
                        </a:solidFill>
                      </a:tcPr>
                    </a:tc>
                    <a:tc>
                      <a:txBody>
                        <a:bodyPr/>
                        <a:lstStyle/>
                        <a:p>
                          <a:pPr marL="0" marR="0" indent="0" algn="ctr">
                            <a:buNone/>
                            <a:tabLst>
                              <a:tab pos="182880" algn="l"/>
                            </a:tabLst>
                          </a:pPr>
                          <a:r>
                            <a:rPr lang="en-US" sz="1200" b="1">
                              <a:solidFill>
                                <a:srgbClr val="000000"/>
                              </a:solidFill>
                              <a:effectLst/>
                              <a:latin typeface="Arial" panose="020B0604020202020204" pitchFamily="34" charset="0"/>
                              <a:ea typeface="Times New Roman" panose="02020603050405020304" pitchFamily="18" charset="0"/>
                              <a:cs typeface="Arial" panose="020B0604020202020204" pitchFamily="34" charset="0"/>
                            </a:rPr>
                            <a:t>Limit Skin Temp [°F]</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9525" marR="9525" marT="9525" marB="0" anchor="ctr">
                        <a:solidFill>
                          <a:schemeClr val="accent5">
                            <a:lumMod val="20000"/>
                            <a:lumOff val="80000"/>
                          </a:schemeClr>
                        </a:solidFill>
                      </a:tcPr>
                    </a:tc>
                    <a:tc>
                      <a:txBody>
                        <a:bodyPr/>
                        <a:lstStyle/>
                        <a:p>
                          <a:pPr marL="0" marR="0" indent="0" algn="ctr">
                            <a:buNone/>
                            <a:tabLst>
                              <a:tab pos="182880" algn="l"/>
                            </a:tabLst>
                          </a:pPr>
                          <a:r>
                            <a:rPr lang="en-US" sz="1200" b="1">
                              <a:solidFill>
                                <a:srgbClr val="000000"/>
                              </a:solidFill>
                              <a:effectLst/>
                              <a:latin typeface="Arial" panose="020B0604020202020204" pitchFamily="34" charset="0"/>
                              <a:ea typeface="Times New Roman" panose="02020603050405020304" pitchFamily="18" charset="0"/>
                              <a:cs typeface="Arial" panose="020B0604020202020204" pitchFamily="34" charset="0"/>
                            </a:rPr>
                            <a:t>Limit Heat Storage [BTU/lb]</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9525" marR="9525" marT="9525" marB="0" anchor="ctr">
                        <a:solidFill>
                          <a:schemeClr val="accent5">
                            <a:lumMod val="20000"/>
                            <a:lumOff val="80000"/>
                          </a:schemeClr>
                        </a:solidFill>
                      </a:tcPr>
                    </a:tc>
                    <a:tc>
                      <a:txBody>
                        <a:bodyPr/>
                        <a:lstStyle/>
                        <a:p>
                          <a:pPr marL="0" marR="0" indent="0" algn="ctr">
                            <a:buNone/>
                            <a:tabLst>
                              <a:tab pos="182880" algn="l"/>
                            </a:tabLst>
                          </a:pPr>
                          <a:r>
                            <a:rPr lang="en-US" sz="1200" b="1">
                              <a:solidFill>
                                <a:srgbClr val="000000"/>
                              </a:solidFill>
                              <a:effectLst/>
                              <a:latin typeface="Arial" panose="020B0604020202020204" pitchFamily="34" charset="0"/>
                              <a:ea typeface="Times New Roman" panose="02020603050405020304" pitchFamily="18" charset="0"/>
                              <a:cs typeface="Arial" panose="020B0604020202020204" pitchFamily="34" charset="0"/>
                            </a:rPr>
                            <a:t>Average Inlet Breathing Gas Temperature [°F]</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9525" marR="9525" marT="9525" marB="0" anchor="ctr">
                        <a:solidFill>
                          <a:schemeClr val="accent5">
                            <a:lumMod val="20000"/>
                            <a:lumOff val="80000"/>
                          </a:schemeClr>
                        </a:solidFill>
                      </a:tcPr>
                    </a:tc>
                    <a:tc>
                      <a:txBody>
                        <a:bodyPr/>
                        <a:lstStyle/>
                        <a:p>
                          <a:pPr marL="0" marR="0" indent="0" algn="ctr">
                            <a:buNone/>
                            <a:tabLst>
                              <a:tab pos="182880" algn="l"/>
                            </a:tabLst>
                          </a:pPr>
                          <a:r>
                            <a:rPr lang="en-US" sz="1200" b="1">
                              <a:solidFill>
                                <a:srgbClr val="000000"/>
                              </a:solidFill>
                              <a:effectLst/>
                              <a:latin typeface="Arial" panose="020B0604020202020204" pitchFamily="34" charset="0"/>
                              <a:ea typeface="Times New Roman" panose="02020603050405020304" pitchFamily="18" charset="0"/>
                              <a:cs typeface="Arial" panose="020B0604020202020204" pitchFamily="34" charset="0"/>
                            </a:rPr>
                            <a:t>Average Flow Rate [ACFM]</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9525" marR="9525" marT="9525" marB="0" anchor="ctr">
                        <a:solidFill>
                          <a:schemeClr val="accent5">
                            <a:lumMod val="20000"/>
                            <a:lumOff val="80000"/>
                          </a:schemeClr>
                        </a:solidFill>
                      </a:tcPr>
                    </a:tc>
                    <a:tc>
                      <a:txBody>
                        <a:bodyPr/>
                        <a:lstStyle/>
                        <a:p>
                          <a:pPr marL="0" marR="0" indent="0" algn="ctr">
                            <a:buNone/>
                            <a:tabLst>
                              <a:tab pos="182880" algn="l"/>
                            </a:tabLst>
                          </a:pPr>
                          <a:r>
                            <a:rPr lang="en-US" sz="1200" b="1">
                              <a:solidFill>
                                <a:srgbClr val="000000"/>
                              </a:solidFill>
                              <a:effectLst/>
                              <a:latin typeface="Arial" panose="020B0604020202020204" pitchFamily="34" charset="0"/>
                              <a:ea typeface="Times New Roman" panose="02020603050405020304" pitchFamily="18" charset="0"/>
                              <a:cs typeface="Arial" panose="020B0604020202020204" pitchFamily="34" charset="0"/>
                            </a:rPr>
                            <a:t>Average Inlet Breathing Gas Humidity [%]</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9525" marR="9525" marT="9525" marB="0" anchor="ctr">
                        <a:solidFill>
                          <a:schemeClr val="accent5">
                            <a:lumMod val="20000"/>
                            <a:lumOff val="80000"/>
                          </a:schemeClr>
                        </a:solidFill>
                      </a:tcPr>
                    </a:tc>
                    <a:extLst>
                      <a:ext uri="{0D108BD9-81ED-4DB2-BD59-A6C34878D82A}">
                        <a16:rowId xmlns:a16="http://schemas.microsoft.com/office/drawing/2014/main" val="2769382175"/>
                      </a:ext>
                    </a:extLst>
                  </a:tr>
                  <a:tr h="190500">
                    <a:tc rowSpan="5">
                      <a:txBody>
                        <a:bodyPr/>
                        <a:lstStyle/>
                        <a:p>
                          <a:endParaRPr lang="en-US"/>
                        </a:p>
                      </a:txBody>
                      <a:tcPr marL="9525" marR="9525" marT="9525" marB="0" anchor="ctr">
                        <a:blipFill>
                          <a:blip r:embed="rId2"/>
                          <a:stretch>
                            <a:fillRect l="-395" t="-63057" r="-633992" b="-289172"/>
                          </a:stretch>
                        </a:blipFill>
                      </a:tcP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3</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lumMod val="85000"/>
                          </a:schemeClr>
                        </a:solidFill>
                      </a:tcP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791.3</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lumMod val="85000"/>
                          </a:schemeClr>
                        </a:solidFill>
                      </a:tcP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100.5</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lumMod val="85000"/>
                          </a:schemeClr>
                        </a:solidFill>
                      </a:tcP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98.4</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lumMod val="85000"/>
                          </a:schemeClr>
                        </a:solidFill>
                      </a:tcP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2.2 (max)</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lumMod val="85000"/>
                          </a:schemeClr>
                        </a:solidFill>
                      </a:tcP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74.0</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lumMod val="85000"/>
                          </a:schemeClr>
                        </a:solidFill>
                      </a:tcP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4.7</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lumMod val="85000"/>
                          </a:schemeClr>
                        </a:solidFill>
                      </a:tcP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37.4</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lumMod val="85000"/>
                          </a:schemeClr>
                        </a:solidFill>
                      </a:tcPr>
                    </a:tc>
                    <a:extLst>
                      <a:ext uri="{0D108BD9-81ED-4DB2-BD59-A6C34878D82A}">
                        <a16:rowId xmlns:a16="http://schemas.microsoft.com/office/drawing/2014/main" val="2072238654"/>
                      </a:ext>
                    </a:extLst>
                  </a:tr>
                  <a:tr h="190500">
                    <a:tc vMerge="1">
                      <a:txBody>
                        <a:bodyPr/>
                        <a:lstStyle/>
                        <a:p>
                          <a:endParaRPr lang="en-US"/>
                        </a:p>
                      </a:txBody>
                      <a:tcPr>
                        <a:solidFill>
                          <a:schemeClr val="bg2">
                            <a:lumMod val="90000"/>
                          </a:schemeClr>
                        </a:solidFill>
                      </a:tcP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4A</a:t>
                          </a:r>
                          <a:r>
                            <a:rPr lang="en-US" sz="1200" kern="1200" baseline="30000">
                              <a:solidFill>
                                <a:srgbClr val="000000"/>
                              </a:solidFill>
                              <a:effectLst/>
                              <a:latin typeface="Arial" panose="020B0604020202020204" pitchFamily="34" charset="0"/>
                              <a:ea typeface="Times New Roman" panose="02020603050405020304" pitchFamily="18" charset="0"/>
                              <a:cs typeface="Arial" panose="020B0604020202020204" pitchFamily="34" charset="0"/>
                            </a:rPr>
                            <a:t>‡</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lumMod val="85000"/>
                          </a:schemeClr>
                        </a:solidFill>
                      </a:tcP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1162.2</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lumMod val="85000"/>
                          </a:schemeClr>
                        </a:solidFill>
                      </a:tcP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99.7</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lumMod val="85000"/>
                          </a:schemeClr>
                        </a:solidFill>
                      </a:tcP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97.9</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lumMod val="85000"/>
                          </a:schemeClr>
                        </a:solidFill>
                      </a:tcP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1.6 (max)</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lumMod val="85000"/>
                          </a:schemeClr>
                        </a:solidFill>
                      </a:tcP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73.4</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lumMod val="85000"/>
                          </a:schemeClr>
                        </a:solidFill>
                      </a:tcP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4.7</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lumMod val="85000"/>
                          </a:schemeClr>
                        </a:solidFill>
                      </a:tcP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41.0</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lumMod val="85000"/>
                          </a:schemeClr>
                        </a:solidFill>
                      </a:tcPr>
                    </a:tc>
                    <a:extLst>
                      <a:ext uri="{0D108BD9-81ED-4DB2-BD59-A6C34878D82A}">
                        <a16:rowId xmlns:a16="http://schemas.microsoft.com/office/drawing/2014/main" val="2067168245"/>
                      </a:ext>
                    </a:extLst>
                  </a:tr>
                  <a:tr h="190500">
                    <a:tc vMerge="1">
                      <a:txBody>
                        <a:bodyPr/>
                        <a:lstStyle/>
                        <a:p>
                          <a:endParaRPr lang="en-US"/>
                        </a:p>
                      </a:txBody>
                      <a:tcP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4B</a:t>
                          </a:r>
                          <a:r>
                            <a:rPr lang="en-US" sz="1200" kern="1200" baseline="30000">
                              <a:solidFill>
                                <a:srgbClr val="000000"/>
                              </a:solidFill>
                              <a:effectLst/>
                              <a:latin typeface="Arial" panose="020B0604020202020204" pitchFamily="34" charset="0"/>
                              <a:ea typeface="Times New Roman" panose="02020603050405020304" pitchFamily="18" charset="0"/>
                              <a:cs typeface="Arial" panose="020B0604020202020204" pitchFamily="34" charset="0"/>
                            </a:rPr>
                            <a:t>‡</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lumMod val="85000"/>
                          </a:schemeClr>
                        </a:solidFill>
                      </a:tcP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981.0</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lumMod val="85000"/>
                          </a:schemeClr>
                        </a:solidFill>
                      </a:tcP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100.2</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lumMod val="85000"/>
                          </a:schemeClr>
                        </a:solidFill>
                      </a:tcP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98.4</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lumMod val="85000"/>
                          </a:schemeClr>
                        </a:solidFill>
                      </a:tcP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2.1 (max)</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lumMod val="85000"/>
                          </a:schemeClr>
                        </a:solidFill>
                      </a:tcP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73.7</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lumMod val="85000"/>
                          </a:schemeClr>
                        </a:solidFill>
                      </a:tcP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4.7</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lumMod val="85000"/>
                          </a:schemeClr>
                        </a:solidFill>
                      </a:tcP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40.3</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lumMod val="85000"/>
                          </a:schemeClr>
                        </a:solidFill>
                      </a:tcPr>
                    </a:tc>
                    <a:extLst>
                      <a:ext uri="{0D108BD9-81ED-4DB2-BD59-A6C34878D82A}">
                        <a16:rowId xmlns:a16="http://schemas.microsoft.com/office/drawing/2014/main" val="1241118551"/>
                      </a:ext>
                    </a:extLst>
                  </a:tr>
                  <a:tr h="190500">
                    <a:tc vMerge="1">
                      <a:txBody>
                        <a:bodyPr/>
                        <a:lstStyle/>
                        <a:p>
                          <a:endParaRPr lang="en-US"/>
                        </a:p>
                      </a:txBody>
                      <a:tcPr>
                        <a:solidFill>
                          <a:schemeClr val="bg2">
                            <a:lumMod val="90000"/>
                          </a:schemeClr>
                        </a:solidFill>
                      </a:tcP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5</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lumMod val="85000"/>
                          </a:schemeClr>
                        </a:solidFill>
                      </a:tcP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791.0</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lumMod val="85000"/>
                          </a:schemeClr>
                        </a:solidFill>
                      </a:tcP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99.5</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lumMod val="85000"/>
                          </a:schemeClr>
                        </a:solidFill>
                      </a:tcP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97.1</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lumMod val="85000"/>
                          </a:schemeClr>
                        </a:solidFill>
                      </a:tcP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1.4 (max)</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lumMod val="85000"/>
                          </a:schemeClr>
                        </a:solidFill>
                      </a:tcP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73.8</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lumMod val="85000"/>
                          </a:schemeClr>
                        </a:solidFill>
                      </a:tcP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4.7</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lumMod val="85000"/>
                          </a:schemeClr>
                        </a:solidFill>
                      </a:tcP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36.8</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lumMod val="85000"/>
                          </a:schemeClr>
                        </a:solidFill>
                      </a:tcPr>
                    </a:tc>
                    <a:extLst>
                      <a:ext uri="{0D108BD9-81ED-4DB2-BD59-A6C34878D82A}">
                        <a16:rowId xmlns:a16="http://schemas.microsoft.com/office/drawing/2014/main" val="1727770494"/>
                      </a:ext>
                    </a:extLst>
                  </a:tr>
                  <a:tr h="190500">
                    <a:tc vMerge="1">
                      <a:txBody>
                        <a:bodyPr/>
                        <a:lstStyle/>
                        <a:p>
                          <a:endParaRPr lang="en-US"/>
                        </a:p>
                      </a:txBody>
                      <a:tcPr>
                        <a:solidFill>
                          <a:schemeClr val="bg2">
                            <a:lumMod val="90000"/>
                          </a:schemeClr>
                        </a:solidFill>
                      </a:tcP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6</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lumMod val="85000"/>
                          </a:schemeClr>
                        </a:solidFill>
                      </a:tcP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1163.6</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lumMod val="85000"/>
                          </a:schemeClr>
                        </a:solidFill>
                      </a:tcP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100.3</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lumMod val="85000"/>
                          </a:schemeClr>
                        </a:solidFill>
                      </a:tcP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97.6</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lumMod val="85000"/>
                          </a:schemeClr>
                        </a:solidFill>
                      </a:tcP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2.0 (max)</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lumMod val="85000"/>
                          </a:schemeClr>
                        </a:solidFill>
                      </a:tcP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73.7</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lumMod val="85000"/>
                          </a:schemeClr>
                        </a:solidFill>
                      </a:tcP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4.7</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lumMod val="85000"/>
                          </a:schemeClr>
                        </a:solidFill>
                      </a:tcP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41.8</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lumMod val="85000"/>
                          </a:schemeClr>
                        </a:solidFill>
                      </a:tcPr>
                    </a:tc>
                    <a:extLst>
                      <a:ext uri="{0D108BD9-81ED-4DB2-BD59-A6C34878D82A}">
                        <a16:rowId xmlns:a16="http://schemas.microsoft.com/office/drawing/2014/main" val="245512970"/>
                      </a:ext>
                    </a:extLst>
                  </a:tr>
                  <a:tr h="190500">
                    <a:tc rowSpan="6">
                      <a:txBody>
                        <a:bodyPr/>
                        <a:lstStyle/>
                        <a:p>
                          <a:endParaRPr lang="en-US"/>
                        </a:p>
                      </a:txBody>
                      <a:tcPr marL="9525" marR="9525" marT="9525" marB="0" anchor="ctr">
                        <a:blipFill>
                          <a:blip r:embed="rId2"/>
                          <a:stretch>
                            <a:fillRect l="-395" t="-136170" r="-633992" b="-141489"/>
                          </a:stretch>
                        </a:blipFill>
                      </a:tcP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3</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799.8</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99.7</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96.1</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tc>
                    <a:tc>
                      <a:txBody>
                        <a:bodyPr/>
                        <a:lstStyle/>
                        <a:p>
                          <a:pPr marL="0" marR="0" indent="0" algn="ctr">
                            <a:buNone/>
                            <a:tabLst>
                              <a:tab pos="182880" algn="l"/>
                            </a:tabLst>
                          </a:pPr>
                          <a:r>
                            <a:rPr lang="en-US" sz="1200" kern="1200">
                              <a:effectLst/>
                              <a:latin typeface="Arial" panose="020B0604020202020204" pitchFamily="34" charset="0"/>
                              <a:ea typeface="Times New Roman" panose="02020603050405020304" pitchFamily="18" charset="0"/>
                              <a:cs typeface="Arial" panose="020B0604020202020204" pitchFamily="34" charset="0"/>
                            </a:rPr>
                            <a:t>1.0 (max)</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74.6</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4.8</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39.5</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tc>
                    <a:extLst>
                      <a:ext uri="{0D108BD9-81ED-4DB2-BD59-A6C34878D82A}">
                        <a16:rowId xmlns:a16="http://schemas.microsoft.com/office/drawing/2014/main" val="395135250"/>
                      </a:ext>
                    </a:extLst>
                  </a:tr>
                  <a:tr h="190500">
                    <a:tc vMerge="1">
                      <a:txBody>
                        <a:bodyPr/>
                        <a:lstStyle/>
                        <a:p>
                          <a:endParaRPr lang="en-US"/>
                        </a:p>
                      </a:txBody>
                      <a:tcP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4A</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1188.1</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99.8</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96.1</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tc>
                    <a:tc>
                      <a:txBody>
                        <a:bodyPr/>
                        <a:lstStyle/>
                        <a:p>
                          <a:pPr marL="0" marR="0" indent="0" algn="ctr">
                            <a:buNone/>
                            <a:tabLst>
                              <a:tab pos="182880" algn="l"/>
                            </a:tabLst>
                          </a:pPr>
                          <a:r>
                            <a:rPr lang="en-US" sz="1200" kern="1200">
                              <a:effectLst/>
                              <a:latin typeface="Arial" panose="020B0604020202020204" pitchFamily="34" charset="0"/>
                              <a:ea typeface="Times New Roman" panose="02020603050405020304" pitchFamily="18" charset="0"/>
                              <a:cs typeface="Arial" panose="020B0604020202020204" pitchFamily="34" charset="0"/>
                            </a:rPr>
                            <a:t>1.1 (max)</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74.1</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4.8</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40.6</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tc>
                    <a:extLst>
                      <a:ext uri="{0D108BD9-81ED-4DB2-BD59-A6C34878D82A}">
                        <a16:rowId xmlns:a16="http://schemas.microsoft.com/office/drawing/2014/main" val="3809876821"/>
                      </a:ext>
                    </a:extLst>
                  </a:tr>
                  <a:tr h="190500">
                    <a:tc vMerge="1">
                      <a:txBody>
                        <a:bodyPr/>
                        <a:lstStyle/>
                        <a:p>
                          <a:endParaRPr lang="en-US"/>
                        </a:p>
                      </a:txBody>
                      <a:tcP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4B</a:t>
                          </a:r>
                          <a:r>
                            <a:rPr lang="en-US" sz="1200" kern="1200" baseline="30000">
                              <a:solidFill>
                                <a:srgbClr val="000000"/>
                              </a:solidFill>
                              <a:effectLst/>
                              <a:latin typeface="Arial" panose="020B0604020202020204" pitchFamily="34" charset="0"/>
                              <a:ea typeface="Times New Roman" panose="02020603050405020304" pitchFamily="18" charset="0"/>
                              <a:cs typeface="Arial" panose="020B0604020202020204" pitchFamily="34" charset="0"/>
                            </a:rPr>
                            <a:t>‡</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1007.5</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100.2</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96.4</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tc>
                    <a:tc>
                      <a:txBody>
                        <a:bodyPr/>
                        <a:lstStyle/>
                        <a:p>
                          <a:pPr marL="0" marR="0" indent="0" algn="ctr">
                            <a:buNone/>
                            <a:tabLst>
                              <a:tab pos="182880" algn="l"/>
                            </a:tabLst>
                          </a:pPr>
                          <a:r>
                            <a:rPr lang="en-US" sz="1200" kern="1200">
                              <a:effectLst/>
                              <a:latin typeface="Arial" panose="020B0604020202020204" pitchFamily="34" charset="0"/>
                              <a:ea typeface="Times New Roman" panose="02020603050405020304" pitchFamily="18" charset="0"/>
                              <a:cs typeface="Arial" panose="020B0604020202020204" pitchFamily="34" charset="0"/>
                            </a:rPr>
                            <a:t>1.5 (max)</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74.4</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4.8</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39.3</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tc>
                    <a:extLst>
                      <a:ext uri="{0D108BD9-81ED-4DB2-BD59-A6C34878D82A}">
                        <a16:rowId xmlns:a16="http://schemas.microsoft.com/office/drawing/2014/main" val="2429269156"/>
                      </a:ext>
                    </a:extLst>
                  </a:tr>
                  <a:tr h="190500">
                    <a:tc vMerge="1">
                      <a:txBody>
                        <a:bodyPr/>
                        <a:lstStyle/>
                        <a:p>
                          <a:endParaRPr lang="en-US"/>
                        </a:p>
                      </a:txBody>
                      <a:tcP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5</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810.7</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99.6</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95.1</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tc>
                    <a:tc>
                      <a:txBody>
                        <a:bodyPr/>
                        <a:lstStyle/>
                        <a:p>
                          <a:pPr marL="0" marR="0" indent="0" algn="ctr">
                            <a:buNone/>
                            <a:tabLst>
                              <a:tab pos="182880" algn="l"/>
                            </a:tabLst>
                          </a:pPr>
                          <a:r>
                            <a:rPr lang="en-US" sz="1200" kern="1200">
                              <a:effectLst/>
                              <a:latin typeface="Arial" panose="020B0604020202020204" pitchFamily="34" charset="0"/>
                              <a:ea typeface="Times New Roman" panose="02020603050405020304" pitchFamily="18" charset="0"/>
                              <a:cs typeface="Arial" panose="020B0604020202020204" pitchFamily="34" charset="0"/>
                            </a:rPr>
                            <a:t>0.8 (max)</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74.1</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4.8</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40.9</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tc>
                    <a:extLst>
                      <a:ext uri="{0D108BD9-81ED-4DB2-BD59-A6C34878D82A}">
                        <a16:rowId xmlns:a16="http://schemas.microsoft.com/office/drawing/2014/main" val="3244158113"/>
                      </a:ext>
                    </a:extLst>
                  </a:tr>
                  <a:tr h="190500">
                    <a:tc vMerge="1">
                      <a:txBody>
                        <a:bodyPr/>
                        <a:lstStyle/>
                        <a:p>
                          <a:endParaRPr lang="en-US"/>
                        </a:p>
                      </a:txBody>
                      <a:tcP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6A</a:t>
                          </a:r>
                          <a:r>
                            <a:rPr lang="en-US" sz="1200" kern="1200" baseline="30000">
                              <a:solidFill>
                                <a:srgbClr val="000000"/>
                              </a:solidFill>
                              <a:effectLst/>
                              <a:latin typeface="Arial" panose="020B0604020202020204" pitchFamily="34" charset="0"/>
                              <a:ea typeface="Times New Roman" panose="02020603050405020304" pitchFamily="18" charset="0"/>
                              <a:cs typeface="Arial" panose="020B0604020202020204" pitchFamily="34" charset="0"/>
                            </a:rPr>
                            <a:t>‡</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1197.6</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99.9</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95.6</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tc>
                    <a:tc>
                      <a:txBody>
                        <a:bodyPr/>
                        <a:lstStyle/>
                        <a:p>
                          <a:pPr marL="0" marR="0" indent="0" algn="ctr">
                            <a:buNone/>
                            <a:tabLst>
                              <a:tab pos="182880" algn="l"/>
                            </a:tabLst>
                          </a:pPr>
                          <a:r>
                            <a:rPr lang="en-US" sz="1200" kern="1200">
                              <a:effectLst/>
                              <a:latin typeface="Arial" panose="020B0604020202020204" pitchFamily="34" charset="0"/>
                              <a:ea typeface="Times New Roman" panose="02020603050405020304" pitchFamily="18" charset="0"/>
                              <a:cs typeface="Arial" panose="020B0604020202020204" pitchFamily="34" charset="0"/>
                            </a:rPr>
                            <a:t>1.1 (max)</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74.0</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4.8</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40.8</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tc>
                    <a:extLst>
                      <a:ext uri="{0D108BD9-81ED-4DB2-BD59-A6C34878D82A}">
                        <a16:rowId xmlns:a16="http://schemas.microsoft.com/office/drawing/2014/main" val="2969690776"/>
                      </a:ext>
                    </a:extLst>
                  </a:tr>
                  <a:tr h="190500">
                    <a:tc vMerge="1">
                      <a:txBody>
                        <a:bodyPr/>
                        <a:lstStyle/>
                        <a:p>
                          <a:endParaRPr lang="en-US"/>
                        </a:p>
                      </a:txBody>
                      <a:tcP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6B</a:t>
                          </a:r>
                          <a:r>
                            <a:rPr lang="en-US" sz="1200" kern="1200" baseline="30000">
                              <a:solidFill>
                                <a:srgbClr val="000000"/>
                              </a:solidFill>
                              <a:effectLst/>
                              <a:latin typeface="Arial" panose="020B0604020202020204" pitchFamily="34" charset="0"/>
                              <a:ea typeface="Times New Roman" panose="02020603050405020304" pitchFamily="18" charset="0"/>
                              <a:cs typeface="Arial" panose="020B0604020202020204" pitchFamily="34" charset="0"/>
                            </a:rPr>
                            <a:t>‡</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1001.7</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100.1</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95.6</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tc>
                    <a:tc>
                      <a:txBody>
                        <a:bodyPr/>
                        <a:lstStyle/>
                        <a:p>
                          <a:pPr marL="0" marR="0" indent="0" algn="ctr">
                            <a:buNone/>
                            <a:tabLst>
                              <a:tab pos="182880" algn="l"/>
                            </a:tabLst>
                          </a:pPr>
                          <a:r>
                            <a:rPr lang="en-US" sz="1200" kern="1200">
                              <a:effectLst/>
                              <a:latin typeface="Arial" panose="020B0604020202020204" pitchFamily="34" charset="0"/>
                              <a:ea typeface="Times New Roman" panose="02020603050405020304" pitchFamily="18" charset="0"/>
                              <a:cs typeface="Arial" panose="020B0604020202020204" pitchFamily="34" charset="0"/>
                            </a:rPr>
                            <a:t>1.2 (max)</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74.2</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4.7</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41.1</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tc>
                    <a:extLst>
                      <a:ext uri="{0D108BD9-81ED-4DB2-BD59-A6C34878D82A}">
                        <a16:rowId xmlns:a16="http://schemas.microsoft.com/office/drawing/2014/main" val="1846852540"/>
                      </a:ext>
                    </a:extLst>
                  </a:tr>
                  <a:tr h="190500">
                    <a:tc rowSpan="4">
                      <a:txBody>
                        <a:bodyPr/>
                        <a:lstStyle/>
                        <a:p>
                          <a:pPr marL="0" marR="0" algn="ctr" fontAlgn="ctr">
                            <a:buNone/>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L_1</a:t>
                          </a:r>
                          <a:endParaRPr lang="en-US" sz="1200">
                            <a:effectLst/>
                            <a:latin typeface="Arial" panose="020B0604020202020204" pitchFamily="34" charset="0"/>
                            <a:ea typeface="Times New Roman" panose="02020603050405020304" pitchFamily="18" charset="0"/>
                            <a:cs typeface="Arial" panose="020B0604020202020204" pitchFamily="34" charset="0"/>
                          </a:endParaRPr>
                        </a:p>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See </a:t>
                          </a:r>
                          <a:r>
                            <a:rPr lang="en-US" sz="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Table 4</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9525" marR="9525" marT="9525" marB="0" anchor="ctr">
                        <a:solidFill>
                          <a:schemeClr val="bg2">
                            <a:lumMod val="90000"/>
                          </a:schemeClr>
                        </a:solidFill>
                      </a:tcP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3</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b">
                        <a:solidFill>
                          <a:schemeClr val="bg2">
                            <a:lumMod val="90000"/>
                          </a:schemeClr>
                        </a:solidFill>
                      </a:tcP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746.7</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b">
                        <a:solidFill>
                          <a:schemeClr val="bg2">
                            <a:lumMod val="90000"/>
                          </a:schemeClr>
                        </a:solidFill>
                      </a:tcP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98.8</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b">
                        <a:solidFill>
                          <a:schemeClr val="bg2">
                            <a:lumMod val="90000"/>
                          </a:schemeClr>
                        </a:solidFill>
                      </a:tcP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96.1</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b">
                        <a:solidFill>
                          <a:schemeClr val="bg2">
                            <a:lumMod val="90000"/>
                          </a:schemeClr>
                        </a:solidFill>
                      </a:tcP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0.8 (max)</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b">
                        <a:solidFill>
                          <a:schemeClr val="bg2">
                            <a:lumMod val="90000"/>
                          </a:schemeClr>
                        </a:solidFill>
                      </a:tcP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73.9</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b">
                        <a:solidFill>
                          <a:schemeClr val="bg2">
                            <a:lumMod val="90000"/>
                          </a:schemeClr>
                        </a:solidFill>
                      </a:tcP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4.7</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b">
                        <a:solidFill>
                          <a:schemeClr val="bg2">
                            <a:lumMod val="90000"/>
                          </a:schemeClr>
                        </a:solidFill>
                      </a:tcP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56.7</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b">
                        <a:solidFill>
                          <a:schemeClr val="bg2">
                            <a:lumMod val="90000"/>
                          </a:schemeClr>
                        </a:solidFill>
                      </a:tcPr>
                    </a:tc>
                    <a:extLst>
                      <a:ext uri="{0D108BD9-81ED-4DB2-BD59-A6C34878D82A}">
                        <a16:rowId xmlns:a16="http://schemas.microsoft.com/office/drawing/2014/main" val="2441202263"/>
                      </a:ext>
                    </a:extLst>
                  </a:tr>
                  <a:tr h="190500">
                    <a:tc vMerge="1">
                      <a:txBody>
                        <a:bodyPr/>
                        <a:lstStyle/>
                        <a:p>
                          <a:endParaRPr lang="en-US"/>
                        </a:p>
                      </a:txBody>
                      <a:tcPr>
                        <a:solidFill>
                          <a:schemeClr val="bg2">
                            <a:lumMod val="90000"/>
                          </a:schemeClr>
                        </a:solidFill>
                      </a:tcP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4</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b">
                        <a:solidFill>
                          <a:schemeClr val="bg2">
                            <a:lumMod val="90000"/>
                          </a:schemeClr>
                        </a:solidFill>
                      </a:tcP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1168.3</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b">
                        <a:solidFill>
                          <a:schemeClr val="bg2">
                            <a:lumMod val="90000"/>
                          </a:schemeClr>
                        </a:solidFill>
                      </a:tcP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99.1</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b">
                        <a:solidFill>
                          <a:schemeClr val="bg2">
                            <a:lumMod val="90000"/>
                          </a:schemeClr>
                        </a:solidFill>
                      </a:tcP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96.7</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b">
                        <a:solidFill>
                          <a:schemeClr val="bg2">
                            <a:lumMod val="90000"/>
                          </a:schemeClr>
                        </a:solidFill>
                      </a:tcP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1.1 (max)</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b">
                        <a:solidFill>
                          <a:schemeClr val="bg2">
                            <a:lumMod val="90000"/>
                          </a:schemeClr>
                        </a:solidFill>
                      </a:tcP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74.0</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b">
                        <a:solidFill>
                          <a:schemeClr val="bg2">
                            <a:lumMod val="90000"/>
                          </a:schemeClr>
                        </a:solidFill>
                      </a:tcP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4.7</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b">
                        <a:solidFill>
                          <a:schemeClr val="bg2">
                            <a:lumMod val="90000"/>
                          </a:schemeClr>
                        </a:solidFill>
                      </a:tcP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55.6</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b">
                        <a:solidFill>
                          <a:schemeClr val="bg2">
                            <a:lumMod val="90000"/>
                          </a:schemeClr>
                        </a:solidFill>
                      </a:tcPr>
                    </a:tc>
                    <a:extLst>
                      <a:ext uri="{0D108BD9-81ED-4DB2-BD59-A6C34878D82A}">
                        <a16:rowId xmlns:a16="http://schemas.microsoft.com/office/drawing/2014/main" val="271256992"/>
                      </a:ext>
                    </a:extLst>
                  </a:tr>
                  <a:tr h="190500">
                    <a:tc vMerge="1">
                      <a:txBody>
                        <a:bodyPr/>
                        <a:lstStyle/>
                        <a:p>
                          <a:endParaRPr lang="en-US"/>
                        </a:p>
                      </a:txBody>
                      <a:tcPr>
                        <a:solidFill>
                          <a:schemeClr val="bg2">
                            <a:lumMod val="90000"/>
                          </a:schemeClr>
                        </a:solidFill>
                      </a:tcP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5</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b">
                        <a:solidFill>
                          <a:schemeClr val="bg2">
                            <a:lumMod val="90000"/>
                          </a:schemeClr>
                        </a:solidFill>
                      </a:tcP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799.0</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b">
                        <a:solidFill>
                          <a:schemeClr val="bg2">
                            <a:lumMod val="90000"/>
                          </a:schemeClr>
                        </a:solidFill>
                      </a:tcP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98.7</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b">
                        <a:solidFill>
                          <a:schemeClr val="bg2">
                            <a:lumMod val="90000"/>
                          </a:schemeClr>
                        </a:solidFill>
                      </a:tcP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94.1</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b">
                        <a:solidFill>
                          <a:schemeClr val="bg2">
                            <a:lumMod val="90000"/>
                          </a:schemeClr>
                        </a:solidFill>
                      </a:tcP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0.5 (max)</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b">
                        <a:solidFill>
                          <a:schemeClr val="bg2">
                            <a:lumMod val="90000"/>
                          </a:schemeClr>
                        </a:solidFill>
                      </a:tcP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74.0</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b">
                        <a:solidFill>
                          <a:schemeClr val="bg2">
                            <a:lumMod val="90000"/>
                          </a:schemeClr>
                        </a:solidFill>
                      </a:tcP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4.7</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b">
                        <a:solidFill>
                          <a:schemeClr val="bg2">
                            <a:lumMod val="90000"/>
                          </a:schemeClr>
                        </a:solidFill>
                      </a:tcP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58.0</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b">
                        <a:solidFill>
                          <a:schemeClr val="bg2">
                            <a:lumMod val="90000"/>
                          </a:schemeClr>
                        </a:solidFill>
                      </a:tcPr>
                    </a:tc>
                    <a:extLst>
                      <a:ext uri="{0D108BD9-81ED-4DB2-BD59-A6C34878D82A}">
                        <a16:rowId xmlns:a16="http://schemas.microsoft.com/office/drawing/2014/main" val="686977885"/>
                      </a:ext>
                    </a:extLst>
                  </a:tr>
                  <a:tr h="190500">
                    <a:tc vMerge="1">
                      <a:txBody>
                        <a:bodyPr/>
                        <a:lstStyle/>
                        <a:p>
                          <a:endParaRPr lang="en-US"/>
                        </a:p>
                      </a:txBody>
                      <a:tcPr>
                        <a:solidFill>
                          <a:schemeClr val="bg2">
                            <a:lumMod val="90000"/>
                          </a:schemeClr>
                        </a:solidFill>
                      </a:tcP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6</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b">
                        <a:solidFill>
                          <a:schemeClr val="bg2">
                            <a:lumMod val="90000"/>
                          </a:schemeClr>
                        </a:solidFill>
                      </a:tcP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1170.2</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b">
                        <a:solidFill>
                          <a:schemeClr val="bg2">
                            <a:lumMod val="90000"/>
                          </a:schemeClr>
                        </a:solidFill>
                      </a:tcP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98.8</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b">
                        <a:solidFill>
                          <a:schemeClr val="bg2">
                            <a:lumMod val="90000"/>
                          </a:schemeClr>
                        </a:solidFill>
                      </a:tcP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95.6</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b">
                        <a:solidFill>
                          <a:schemeClr val="bg2">
                            <a:lumMod val="90000"/>
                          </a:schemeClr>
                        </a:solidFill>
                      </a:tcP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0.9 (max)</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b">
                        <a:solidFill>
                          <a:schemeClr val="bg2">
                            <a:lumMod val="90000"/>
                          </a:schemeClr>
                        </a:solidFill>
                      </a:tcP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74.1</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b">
                        <a:solidFill>
                          <a:schemeClr val="bg2">
                            <a:lumMod val="90000"/>
                          </a:schemeClr>
                        </a:solidFill>
                      </a:tcP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4.6</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b">
                        <a:solidFill>
                          <a:schemeClr val="bg2">
                            <a:lumMod val="90000"/>
                          </a:schemeClr>
                        </a:solidFill>
                      </a:tcP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58.0</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b">
                        <a:solidFill>
                          <a:schemeClr val="bg2">
                            <a:lumMod val="90000"/>
                          </a:schemeClr>
                        </a:solidFill>
                      </a:tcPr>
                    </a:tc>
                    <a:extLst>
                      <a:ext uri="{0D108BD9-81ED-4DB2-BD59-A6C34878D82A}">
                        <a16:rowId xmlns:a16="http://schemas.microsoft.com/office/drawing/2014/main" val="296194267"/>
                      </a:ext>
                    </a:extLst>
                  </a:tr>
                  <a:tr h="190500">
                    <a:tc rowSpan="3">
                      <a:txBody>
                        <a:bodyPr/>
                        <a:lstStyle/>
                        <a:p>
                          <a:endParaRPr lang="en-US"/>
                        </a:p>
                      </a:txBody>
                      <a:tcPr marL="0" marR="0" marT="0" marB="0" anchor="ctr">
                        <a:blipFill>
                          <a:blip r:embed="rId2"/>
                          <a:stretch>
                            <a:fillRect l="-395" t="-431061" r="-633992" b="-6818"/>
                          </a:stretch>
                        </a:blipFill>
                      </a:tcP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4</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solidFill>
                      </a:tcP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1019.4</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solidFill>
                      </a:tcP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99.3</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solidFill>
                      </a:tcP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96.0</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solidFill>
                      </a:tcPr>
                    </a:tc>
                    <a:tc>
                      <a:txBody>
                        <a:bodyPr/>
                        <a:lstStyle/>
                        <a:p>
                          <a:pPr marL="0" marR="0" indent="0" algn="ctr">
                            <a:buNone/>
                            <a:tabLst>
                              <a:tab pos="182880" algn="l"/>
                            </a:tabLst>
                          </a:pPr>
                          <a:r>
                            <a:rPr lang="en-US" sz="1200" kern="1200">
                              <a:effectLst/>
                              <a:latin typeface="Arial" panose="020B0604020202020204" pitchFamily="34" charset="0"/>
                              <a:ea typeface="Times New Roman" panose="02020603050405020304" pitchFamily="18" charset="0"/>
                              <a:cs typeface="Arial" panose="020B0604020202020204" pitchFamily="34" charset="0"/>
                            </a:rPr>
                            <a:t>1.3 (max)</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solidFill>
                      </a:tcP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73.8</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solidFill>
                      </a:tcP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4.7</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solidFill>
                      </a:tcP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38.1</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solidFill>
                      </a:tcPr>
                    </a:tc>
                    <a:extLst>
                      <a:ext uri="{0D108BD9-81ED-4DB2-BD59-A6C34878D82A}">
                        <a16:rowId xmlns:a16="http://schemas.microsoft.com/office/drawing/2014/main" val="3531425650"/>
                      </a:ext>
                    </a:extLst>
                  </a:tr>
                  <a:tr h="190500">
                    <a:tc vMerge="1">
                      <a:txBody>
                        <a:bodyPr/>
                        <a:lstStyle/>
                        <a:p>
                          <a:endParaRPr lang="en-US"/>
                        </a:p>
                      </a:txBody>
                      <a:tcPr>
                        <a:solidFill>
                          <a:schemeClr val="bg1">
                            <a:lumMod val="85000"/>
                          </a:schemeClr>
                        </a:solidFill>
                      </a:tcP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3</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solidFill>
                      </a:tcP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775.0</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solidFill>
                      </a:tcP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99.5</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solidFill>
                      </a:tcP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93.7</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solidFill>
                      </a:tcPr>
                    </a:tc>
                    <a:tc>
                      <a:txBody>
                        <a:bodyPr/>
                        <a:lstStyle/>
                        <a:p>
                          <a:pPr marL="0" marR="0" indent="0" algn="ctr">
                            <a:buNone/>
                            <a:tabLst>
                              <a:tab pos="182880" algn="l"/>
                            </a:tabLst>
                          </a:pPr>
                          <a:r>
                            <a:rPr lang="en-US" sz="1200" kern="1200">
                              <a:effectLst/>
                              <a:latin typeface="Arial" panose="020B0604020202020204" pitchFamily="34" charset="0"/>
                              <a:ea typeface="Times New Roman" panose="02020603050405020304" pitchFamily="18" charset="0"/>
                              <a:cs typeface="Arial" panose="020B0604020202020204" pitchFamily="34" charset="0"/>
                            </a:rPr>
                            <a:t>1.6 (max)</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solidFill>
                      </a:tcP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74.3</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solidFill>
                      </a:tcP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4.6</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solidFill>
                      </a:tcP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37.4</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solidFill>
                      </a:tcPr>
                    </a:tc>
                    <a:extLst>
                      <a:ext uri="{0D108BD9-81ED-4DB2-BD59-A6C34878D82A}">
                        <a16:rowId xmlns:a16="http://schemas.microsoft.com/office/drawing/2014/main" val="1457440666"/>
                      </a:ext>
                    </a:extLst>
                  </a:tr>
                  <a:tr h="422910">
                    <a:tc vMerge="1">
                      <a:txBody>
                        <a:bodyPr/>
                        <a:lstStyle/>
                        <a:p>
                          <a:endParaRPr lang="en-US"/>
                        </a:p>
                      </a:txBody>
                      <a:tcPr>
                        <a:solidFill>
                          <a:schemeClr val="bg1">
                            <a:lumMod val="85000"/>
                          </a:schemeClr>
                        </a:solidFill>
                      </a:tcP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5</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solidFill>
                      </a:tcP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785.4</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solidFill>
                      </a:tcP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99.3</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solidFill>
                      </a:tcP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93.9</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solidFill>
                      </a:tcPr>
                    </a:tc>
                    <a:tc>
                      <a:txBody>
                        <a:bodyPr/>
                        <a:lstStyle/>
                        <a:p>
                          <a:pPr marL="0" marR="0" indent="0" algn="ctr">
                            <a:buNone/>
                            <a:tabLst>
                              <a:tab pos="182880" algn="l"/>
                            </a:tabLst>
                          </a:pPr>
                          <a:r>
                            <a:rPr lang="en-US" sz="1200" kern="1200">
                              <a:effectLst/>
                              <a:latin typeface="Arial" panose="020B0604020202020204" pitchFamily="34" charset="0"/>
                              <a:ea typeface="Times New Roman" panose="02020603050405020304" pitchFamily="18" charset="0"/>
                              <a:cs typeface="Arial" panose="020B0604020202020204" pitchFamily="34" charset="0"/>
                            </a:rPr>
                            <a:t>1.5 (max)</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solidFill>
                      </a:tcP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74.1</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solidFill>
                      </a:tcP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4.7</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solidFill>
                      </a:tcP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49.5</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solidFill>
                      </a:tcPr>
                    </a:tc>
                    <a:extLst>
                      <a:ext uri="{0D108BD9-81ED-4DB2-BD59-A6C34878D82A}">
                        <a16:rowId xmlns:a16="http://schemas.microsoft.com/office/drawing/2014/main" val="3402152937"/>
                      </a:ext>
                    </a:extLst>
                  </a:tr>
                </a:tbl>
              </a:graphicData>
            </a:graphic>
          </p:graphicFrame>
        </mc:Fallback>
      </mc:AlternateContent>
      <p:graphicFrame>
        <p:nvGraphicFramePr>
          <p:cNvPr id="9" name="Table 8">
            <a:extLst>
              <a:ext uri="{FF2B5EF4-FFF2-40B4-BE49-F238E27FC236}">
                <a16:creationId xmlns:a16="http://schemas.microsoft.com/office/drawing/2014/main" id="{1C86DCB3-F627-8D73-F0A7-CA18711DCDD3}"/>
              </a:ext>
            </a:extLst>
          </p:cNvPr>
          <p:cNvGraphicFramePr>
            <a:graphicFrameLocks noGrp="1"/>
          </p:cNvGraphicFramePr>
          <p:nvPr>
            <p:extLst>
              <p:ext uri="{D42A27DB-BD31-4B8C-83A1-F6EECF244321}">
                <p14:modId xmlns:p14="http://schemas.microsoft.com/office/powerpoint/2010/main" val="429234443"/>
              </p:ext>
            </p:extLst>
          </p:nvPr>
        </p:nvGraphicFramePr>
        <p:xfrm>
          <a:off x="3678418" y="5348590"/>
          <a:ext cx="4349750" cy="571500"/>
        </p:xfrm>
        <a:graphic>
          <a:graphicData uri="http://schemas.openxmlformats.org/drawingml/2006/table">
            <a:tbl>
              <a:tblPr>
                <a:tableStyleId>{5940675A-B579-460E-94D1-54222C63F5DA}</a:tableStyleId>
              </a:tblPr>
              <a:tblGrid>
                <a:gridCol w="848731">
                  <a:extLst>
                    <a:ext uri="{9D8B030D-6E8A-4147-A177-3AD203B41FA5}">
                      <a16:colId xmlns:a16="http://schemas.microsoft.com/office/drawing/2014/main" val="3258483665"/>
                    </a:ext>
                  </a:extLst>
                </a:gridCol>
                <a:gridCol w="954668">
                  <a:extLst>
                    <a:ext uri="{9D8B030D-6E8A-4147-A177-3AD203B41FA5}">
                      <a16:colId xmlns:a16="http://schemas.microsoft.com/office/drawing/2014/main" val="4045459970"/>
                    </a:ext>
                  </a:extLst>
                </a:gridCol>
                <a:gridCol w="1196428">
                  <a:extLst>
                    <a:ext uri="{9D8B030D-6E8A-4147-A177-3AD203B41FA5}">
                      <a16:colId xmlns:a16="http://schemas.microsoft.com/office/drawing/2014/main" val="4212306240"/>
                    </a:ext>
                  </a:extLst>
                </a:gridCol>
                <a:gridCol w="1349923">
                  <a:extLst>
                    <a:ext uri="{9D8B030D-6E8A-4147-A177-3AD203B41FA5}">
                      <a16:colId xmlns:a16="http://schemas.microsoft.com/office/drawing/2014/main" val="1768739889"/>
                    </a:ext>
                  </a:extLst>
                </a:gridCol>
              </a:tblGrid>
              <a:tr h="190500">
                <a:tc>
                  <a:txBody>
                    <a:bodyPr/>
                    <a:lstStyle/>
                    <a:p>
                      <a:pPr algn="ctr" fontAlgn="b">
                        <a:buNone/>
                      </a:pPr>
                      <a:r>
                        <a:rPr lang="en-US" sz="1100" b="1" i="0" u="none" strike="noStrike">
                          <a:solidFill>
                            <a:srgbClr val="000000"/>
                          </a:solidFill>
                          <a:effectLst/>
                          <a:latin typeface="Arial" panose="020B0604020202020204" pitchFamily="34" charset="0"/>
                          <a:cs typeface="Arial" panose="020B0604020202020204" pitchFamily="34" charset="0"/>
                        </a:rPr>
                        <a:t>Case</a:t>
                      </a:r>
                    </a:p>
                  </a:txBody>
                  <a:tcPr marL="0" marR="0" marT="0" marB="0" anchor="b">
                    <a:solidFill>
                      <a:schemeClr val="accent5">
                        <a:lumMod val="20000"/>
                        <a:lumOff val="80000"/>
                      </a:schemeClr>
                    </a:solidFill>
                  </a:tcPr>
                </a:tc>
                <a:tc>
                  <a:txBody>
                    <a:bodyPr/>
                    <a:lstStyle/>
                    <a:p>
                      <a:pPr algn="ctr" fontAlgn="b">
                        <a:buNone/>
                      </a:pPr>
                      <a:r>
                        <a:rPr lang="en-US" sz="1100" b="1" u="none" strike="noStrike">
                          <a:effectLst/>
                          <a:latin typeface="Arial" panose="020B0604020202020204" pitchFamily="34" charset="0"/>
                          <a:cs typeface="Arial" panose="020B0604020202020204" pitchFamily="34" charset="0"/>
                        </a:rPr>
                        <a:t>Weight [</a:t>
                      </a:r>
                      <a:r>
                        <a:rPr lang="en-US" sz="1100" b="1" u="none" strike="noStrike" err="1">
                          <a:effectLst/>
                          <a:latin typeface="Arial" panose="020B0604020202020204" pitchFamily="34" charset="0"/>
                          <a:cs typeface="Arial" panose="020B0604020202020204" pitchFamily="34" charset="0"/>
                        </a:rPr>
                        <a:t>lbs</a:t>
                      </a:r>
                      <a:r>
                        <a:rPr lang="en-US" sz="1100" b="1" u="none" strike="noStrike">
                          <a:effectLst/>
                          <a:latin typeface="Arial" panose="020B0604020202020204" pitchFamily="34" charset="0"/>
                          <a:cs typeface="Arial" panose="020B0604020202020204" pitchFamily="34" charset="0"/>
                        </a:rPr>
                        <a:t>]</a:t>
                      </a:r>
                      <a:endParaRPr lang="en-US" sz="1100" b="1" i="0" u="none" strike="noStrike">
                        <a:solidFill>
                          <a:srgbClr val="000000"/>
                        </a:solidFill>
                        <a:effectLst/>
                        <a:latin typeface="Arial" panose="020B0604020202020204" pitchFamily="34" charset="0"/>
                        <a:cs typeface="Arial" panose="020B0604020202020204" pitchFamily="34" charset="0"/>
                      </a:endParaRPr>
                    </a:p>
                  </a:txBody>
                  <a:tcPr marL="0" marR="0" marT="0" marB="0" anchor="b">
                    <a:solidFill>
                      <a:schemeClr val="accent5">
                        <a:lumMod val="20000"/>
                        <a:lumOff val="80000"/>
                      </a:schemeClr>
                    </a:solidFill>
                  </a:tcPr>
                </a:tc>
                <a:tc>
                  <a:txBody>
                    <a:bodyPr/>
                    <a:lstStyle/>
                    <a:p>
                      <a:pPr algn="ctr" fontAlgn="b">
                        <a:buNone/>
                      </a:pPr>
                      <a:r>
                        <a:rPr lang="en-US" sz="1100" b="1" u="none" strike="noStrike" err="1">
                          <a:effectLst/>
                          <a:latin typeface="Arial" panose="020B0604020202020204" pitchFamily="34" charset="0"/>
                          <a:cs typeface="Arial" panose="020B0604020202020204" pitchFamily="34" charset="0"/>
                        </a:rPr>
                        <a:t>Tref</a:t>
                      </a:r>
                      <a:r>
                        <a:rPr lang="en-US" sz="1100" b="1" u="none" strike="noStrike">
                          <a:effectLst/>
                          <a:latin typeface="Arial" panose="020B0604020202020204" pitchFamily="34" charset="0"/>
                          <a:cs typeface="Arial" panose="020B0604020202020204" pitchFamily="34" charset="0"/>
                        </a:rPr>
                        <a:t>, core [°F]</a:t>
                      </a:r>
                      <a:endParaRPr lang="en-US" sz="1100" b="1" i="0" u="none" strike="noStrike">
                        <a:solidFill>
                          <a:srgbClr val="000000"/>
                        </a:solidFill>
                        <a:effectLst/>
                        <a:latin typeface="Arial" panose="020B0604020202020204" pitchFamily="34" charset="0"/>
                        <a:cs typeface="Arial" panose="020B0604020202020204" pitchFamily="34" charset="0"/>
                      </a:endParaRPr>
                    </a:p>
                  </a:txBody>
                  <a:tcPr marL="0" marR="0" marT="0" marB="0" anchor="b">
                    <a:solidFill>
                      <a:schemeClr val="accent5">
                        <a:lumMod val="20000"/>
                        <a:lumOff val="80000"/>
                      </a:schemeClr>
                    </a:solidFill>
                  </a:tcPr>
                </a:tc>
                <a:tc>
                  <a:txBody>
                    <a:bodyPr/>
                    <a:lstStyle/>
                    <a:p>
                      <a:pPr algn="ctr" fontAlgn="b">
                        <a:buNone/>
                      </a:pPr>
                      <a:r>
                        <a:rPr lang="en-US" sz="1100" b="1" u="none" strike="noStrike" err="1">
                          <a:effectLst/>
                          <a:latin typeface="Arial" panose="020B0604020202020204" pitchFamily="34" charset="0"/>
                          <a:cs typeface="Arial" panose="020B0604020202020204" pitchFamily="34" charset="0"/>
                        </a:rPr>
                        <a:t>Tref</a:t>
                      </a:r>
                      <a:r>
                        <a:rPr lang="en-US" sz="1100" b="1" u="none" strike="noStrike">
                          <a:effectLst/>
                          <a:latin typeface="Arial" panose="020B0604020202020204" pitchFamily="34" charset="0"/>
                          <a:cs typeface="Arial" panose="020B0604020202020204" pitchFamily="34" charset="0"/>
                        </a:rPr>
                        <a:t>, skin  [°F]</a:t>
                      </a:r>
                      <a:endParaRPr lang="en-US" sz="1100" b="1" i="0" u="none" strike="noStrike">
                        <a:solidFill>
                          <a:srgbClr val="000000"/>
                        </a:solidFill>
                        <a:effectLst/>
                        <a:latin typeface="Arial" panose="020B0604020202020204" pitchFamily="34" charset="0"/>
                        <a:cs typeface="Arial" panose="020B0604020202020204" pitchFamily="34" charset="0"/>
                      </a:endParaRPr>
                    </a:p>
                  </a:txBody>
                  <a:tcPr marL="0" marR="0" marT="0" marB="0" anchor="b">
                    <a:solidFill>
                      <a:schemeClr val="accent5">
                        <a:lumMod val="20000"/>
                        <a:lumOff val="80000"/>
                      </a:schemeClr>
                    </a:solidFill>
                  </a:tcPr>
                </a:tc>
                <a:extLst>
                  <a:ext uri="{0D108BD9-81ED-4DB2-BD59-A6C34878D82A}">
                    <a16:rowId xmlns:a16="http://schemas.microsoft.com/office/drawing/2014/main" val="542394794"/>
                  </a:ext>
                </a:extLst>
              </a:tr>
              <a:tr h="190500">
                <a:tc>
                  <a:txBody>
                    <a:bodyPr/>
                    <a:lstStyle/>
                    <a:p>
                      <a:pPr algn="ctr" rtl="0" fontAlgn="ctr">
                        <a:buNone/>
                      </a:pPr>
                      <a:r>
                        <a:rPr lang="en-US" sz="1100" u="none" strike="noStrike">
                          <a:effectLst/>
                          <a:latin typeface="Arial" panose="020B0604020202020204" pitchFamily="34" charset="0"/>
                          <a:cs typeface="Arial" panose="020B0604020202020204" pitchFamily="34" charset="0"/>
                        </a:rPr>
                        <a:t>L_1 3&amp;4</a:t>
                      </a:r>
                      <a:endParaRPr lang="en-US" sz="1100" b="0" i="0" u="none" strike="noStrike">
                        <a:solidFill>
                          <a:srgbClr val="000000"/>
                        </a:solidFill>
                        <a:effectLst/>
                        <a:latin typeface="Arial" panose="020B0604020202020204" pitchFamily="34" charset="0"/>
                        <a:cs typeface="Arial" panose="020B0604020202020204" pitchFamily="34" charset="0"/>
                      </a:endParaRPr>
                    </a:p>
                  </a:txBody>
                  <a:tcPr marL="0" marR="0" marT="0" marB="0" anchor="ctr"/>
                </a:tc>
                <a:tc>
                  <a:txBody>
                    <a:bodyPr/>
                    <a:lstStyle/>
                    <a:p>
                      <a:pPr algn="ctr" fontAlgn="b">
                        <a:buNone/>
                      </a:pPr>
                      <a:r>
                        <a:rPr lang="en-US" sz="1100" u="none" strike="noStrike">
                          <a:effectLst/>
                          <a:latin typeface="Arial" panose="020B0604020202020204" pitchFamily="34" charset="0"/>
                          <a:cs typeface="Arial" panose="020B0604020202020204" pitchFamily="34" charset="0"/>
                        </a:rPr>
                        <a:t>198.1</a:t>
                      </a:r>
                      <a:endParaRPr lang="en-US" sz="1100" b="0" i="0" u="none" strike="noStrike">
                        <a:solidFill>
                          <a:srgbClr val="000000"/>
                        </a:solidFill>
                        <a:effectLst/>
                        <a:latin typeface="Arial" panose="020B0604020202020204" pitchFamily="34" charset="0"/>
                        <a:cs typeface="Arial" panose="020B0604020202020204" pitchFamily="34" charset="0"/>
                      </a:endParaRPr>
                    </a:p>
                  </a:txBody>
                  <a:tcPr marL="0" marR="0" marT="0" marB="0" anchor="b"/>
                </a:tc>
                <a:tc>
                  <a:txBody>
                    <a:bodyPr/>
                    <a:lstStyle/>
                    <a:p>
                      <a:pPr algn="ctr" fontAlgn="b">
                        <a:buNone/>
                      </a:pPr>
                      <a:r>
                        <a:rPr lang="en-US" sz="1100" u="none" strike="noStrike">
                          <a:effectLst/>
                          <a:latin typeface="Arial" panose="020B0604020202020204" pitchFamily="34" charset="0"/>
                          <a:cs typeface="Arial" panose="020B0604020202020204" pitchFamily="34" charset="0"/>
                        </a:rPr>
                        <a:t>98.76</a:t>
                      </a:r>
                      <a:endParaRPr lang="en-US" sz="1100" b="0" i="0" u="none" strike="noStrike">
                        <a:solidFill>
                          <a:srgbClr val="000000"/>
                        </a:solidFill>
                        <a:effectLst/>
                        <a:latin typeface="Arial" panose="020B0604020202020204" pitchFamily="34" charset="0"/>
                        <a:cs typeface="Arial" panose="020B0604020202020204" pitchFamily="34" charset="0"/>
                      </a:endParaRPr>
                    </a:p>
                  </a:txBody>
                  <a:tcPr marL="0" marR="0" marT="0" marB="0" anchor="b"/>
                </a:tc>
                <a:tc>
                  <a:txBody>
                    <a:bodyPr/>
                    <a:lstStyle/>
                    <a:p>
                      <a:pPr algn="ctr" fontAlgn="b">
                        <a:buNone/>
                      </a:pPr>
                      <a:r>
                        <a:rPr lang="en-US" sz="1100" u="none" strike="noStrike">
                          <a:effectLst/>
                          <a:latin typeface="Arial" panose="020B0604020202020204" pitchFamily="34" charset="0"/>
                          <a:cs typeface="Arial" panose="020B0604020202020204" pitchFamily="34" charset="0"/>
                        </a:rPr>
                        <a:t>91.54</a:t>
                      </a:r>
                      <a:endParaRPr lang="en-US" sz="1100" b="0" i="0" u="none" strike="noStrike">
                        <a:solidFill>
                          <a:srgbClr val="000000"/>
                        </a:solidFill>
                        <a:effectLst/>
                        <a:latin typeface="Arial" panose="020B0604020202020204" pitchFamily="34" charset="0"/>
                        <a:cs typeface="Arial" panose="020B0604020202020204" pitchFamily="34" charset="0"/>
                      </a:endParaRPr>
                    </a:p>
                  </a:txBody>
                  <a:tcPr marL="0" marR="0" marT="0" marB="0" anchor="b"/>
                </a:tc>
                <a:extLst>
                  <a:ext uri="{0D108BD9-81ED-4DB2-BD59-A6C34878D82A}">
                    <a16:rowId xmlns:a16="http://schemas.microsoft.com/office/drawing/2014/main" val="3178174580"/>
                  </a:ext>
                </a:extLst>
              </a:tr>
              <a:tr h="190500">
                <a:tc>
                  <a:txBody>
                    <a:bodyPr/>
                    <a:lstStyle/>
                    <a:p>
                      <a:pPr algn="ctr" rtl="0" fontAlgn="ctr">
                        <a:buNone/>
                      </a:pPr>
                      <a:r>
                        <a:rPr lang="en-US" sz="1100" u="none" strike="noStrike">
                          <a:effectLst/>
                          <a:latin typeface="Arial" panose="020B0604020202020204" pitchFamily="34" charset="0"/>
                          <a:cs typeface="Arial" panose="020B0604020202020204" pitchFamily="34" charset="0"/>
                        </a:rPr>
                        <a:t>L_1 5&amp;6</a:t>
                      </a:r>
                      <a:endParaRPr lang="en-US" sz="1100" b="0" i="0" u="none" strike="noStrike">
                        <a:solidFill>
                          <a:srgbClr val="000000"/>
                        </a:solidFill>
                        <a:effectLst/>
                        <a:latin typeface="Arial" panose="020B0604020202020204" pitchFamily="34" charset="0"/>
                        <a:cs typeface="Arial" panose="020B0604020202020204" pitchFamily="34" charset="0"/>
                      </a:endParaRPr>
                    </a:p>
                  </a:txBody>
                  <a:tcPr marL="0" marR="0" marT="0" marB="0" anchor="ctr"/>
                </a:tc>
                <a:tc>
                  <a:txBody>
                    <a:bodyPr/>
                    <a:lstStyle/>
                    <a:p>
                      <a:pPr algn="ctr" fontAlgn="b">
                        <a:buNone/>
                      </a:pPr>
                      <a:r>
                        <a:rPr lang="en-US" sz="1100" u="none" strike="noStrike">
                          <a:effectLst/>
                          <a:latin typeface="Arial" panose="020B0604020202020204" pitchFamily="34" charset="0"/>
                          <a:cs typeface="Arial" panose="020B0604020202020204" pitchFamily="34" charset="0"/>
                        </a:rPr>
                        <a:t>196.7</a:t>
                      </a:r>
                      <a:endParaRPr lang="en-US" sz="1100" b="0" i="0" u="none" strike="noStrike">
                        <a:solidFill>
                          <a:srgbClr val="000000"/>
                        </a:solidFill>
                        <a:effectLst/>
                        <a:latin typeface="Arial" panose="020B0604020202020204" pitchFamily="34" charset="0"/>
                        <a:cs typeface="Arial" panose="020B0604020202020204" pitchFamily="34" charset="0"/>
                      </a:endParaRPr>
                    </a:p>
                  </a:txBody>
                  <a:tcPr marL="0" marR="0" marT="0" marB="0" anchor="b"/>
                </a:tc>
                <a:tc>
                  <a:txBody>
                    <a:bodyPr/>
                    <a:lstStyle/>
                    <a:p>
                      <a:pPr algn="ctr" fontAlgn="b">
                        <a:buNone/>
                      </a:pPr>
                      <a:r>
                        <a:rPr lang="en-US" sz="1100" u="none" strike="noStrike">
                          <a:effectLst/>
                          <a:latin typeface="Arial" panose="020B0604020202020204" pitchFamily="34" charset="0"/>
                          <a:cs typeface="Arial" panose="020B0604020202020204" pitchFamily="34" charset="0"/>
                        </a:rPr>
                        <a:t>98.55</a:t>
                      </a:r>
                      <a:endParaRPr lang="en-US" sz="1100" b="0" i="0" u="none" strike="noStrike">
                        <a:solidFill>
                          <a:srgbClr val="000000"/>
                        </a:solidFill>
                        <a:effectLst/>
                        <a:latin typeface="Arial" panose="020B0604020202020204" pitchFamily="34" charset="0"/>
                        <a:cs typeface="Arial" panose="020B0604020202020204" pitchFamily="34" charset="0"/>
                      </a:endParaRPr>
                    </a:p>
                  </a:txBody>
                  <a:tcPr marL="0" marR="0" marT="0" marB="0" anchor="b"/>
                </a:tc>
                <a:tc>
                  <a:txBody>
                    <a:bodyPr/>
                    <a:lstStyle/>
                    <a:p>
                      <a:pPr algn="ctr" fontAlgn="b">
                        <a:buNone/>
                      </a:pPr>
                      <a:r>
                        <a:rPr lang="en-US" sz="1100" u="none" strike="noStrike">
                          <a:effectLst/>
                          <a:latin typeface="Arial" panose="020B0604020202020204" pitchFamily="34" charset="0"/>
                          <a:cs typeface="Arial" panose="020B0604020202020204" pitchFamily="34" charset="0"/>
                        </a:rPr>
                        <a:t>91.38</a:t>
                      </a:r>
                      <a:endParaRPr lang="en-US" sz="1100" b="0" i="0" u="none" strike="noStrike">
                        <a:solidFill>
                          <a:srgbClr val="000000"/>
                        </a:solidFill>
                        <a:effectLst/>
                        <a:latin typeface="Arial" panose="020B0604020202020204" pitchFamily="34" charset="0"/>
                        <a:cs typeface="Arial" panose="020B0604020202020204" pitchFamily="34" charset="0"/>
                      </a:endParaRPr>
                    </a:p>
                  </a:txBody>
                  <a:tcPr marL="0" marR="0" marT="0" marB="0" anchor="b"/>
                </a:tc>
                <a:extLst>
                  <a:ext uri="{0D108BD9-81ED-4DB2-BD59-A6C34878D82A}">
                    <a16:rowId xmlns:a16="http://schemas.microsoft.com/office/drawing/2014/main" val="1314386455"/>
                  </a:ext>
                </a:extLst>
              </a:tr>
            </a:tbl>
          </a:graphicData>
        </a:graphic>
      </p:graphicFrame>
      <p:sp>
        <p:nvSpPr>
          <p:cNvPr id="17" name="TextBox 16">
            <a:extLst>
              <a:ext uri="{FF2B5EF4-FFF2-40B4-BE49-F238E27FC236}">
                <a16:creationId xmlns:a16="http://schemas.microsoft.com/office/drawing/2014/main" id="{2C220E48-9344-1A3F-2334-E8FC0349971C}"/>
              </a:ext>
            </a:extLst>
          </p:cNvPr>
          <p:cNvSpPr txBox="1"/>
          <p:nvPr/>
        </p:nvSpPr>
        <p:spPr>
          <a:xfrm>
            <a:off x="533400" y="6007562"/>
            <a:ext cx="11299295" cy="646331"/>
          </a:xfrm>
          <a:prstGeom prst="rect">
            <a:avLst/>
          </a:prstGeom>
          <a:noFill/>
        </p:spPr>
        <p:txBody>
          <a:bodyPr wrap="square">
            <a:spAutoFit/>
          </a:bodyPr>
          <a:lstStyle/>
          <a:p>
            <a:pPr algn="just">
              <a:tabLst>
                <a:tab pos="182880" algn="l"/>
              </a:tabLst>
            </a:pPr>
            <a:r>
              <a:rPr lang="en-US" sz="1200" baseline="3000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1200">
                <a:effectLst/>
                <a:latin typeface="Arial" panose="020B0604020202020204" pitchFamily="34" charset="0"/>
                <a:ea typeface="Times New Roman" panose="02020603050405020304" pitchFamily="18" charset="0"/>
                <a:cs typeface="Arial" panose="020B0604020202020204" pitchFamily="34" charset="0"/>
              </a:rPr>
              <a:t>In these test points, the goal metabolic rate dropped from 1200 BTU/</a:t>
            </a:r>
            <a:r>
              <a:rPr lang="en-US" sz="1200" err="1">
                <a:effectLst/>
                <a:latin typeface="Arial" panose="020B0604020202020204" pitchFamily="34" charset="0"/>
                <a:ea typeface="Times New Roman" panose="02020603050405020304" pitchFamily="18" charset="0"/>
                <a:cs typeface="Arial" panose="020B0604020202020204" pitchFamily="34" charset="0"/>
              </a:rPr>
              <a:t>hr</a:t>
            </a:r>
            <a:r>
              <a:rPr lang="en-US" sz="1200">
                <a:effectLst/>
                <a:latin typeface="Arial" panose="020B0604020202020204" pitchFamily="34" charset="0"/>
                <a:ea typeface="Times New Roman" panose="02020603050405020304" pitchFamily="18" charset="0"/>
                <a:cs typeface="Arial" panose="020B0604020202020204" pitchFamily="34" charset="0"/>
              </a:rPr>
              <a:t> (351.7 W) in part A to 1000 BTU/</a:t>
            </a:r>
            <a:r>
              <a:rPr lang="en-US" sz="1200" err="1">
                <a:effectLst/>
                <a:latin typeface="Arial" panose="020B0604020202020204" pitchFamily="34" charset="0"/>
                <a:ea typeface="Times New Roman" panose="02020603050405020304" pitchFamily="18" charset="0"/>
                <a:cs typeface="Arial" panose="020B0604020202020204" pitchFamily="34" charset="0"/>
              </a:rPr>
              <a:t>hr</a:t>
            </a:r>
            <a:r>
              <a:rPr lang="en-US" sz="1200">
                <a:effectLst/>
                <a:latin typeface="Arial" panose="020B0604020202020204" pitchFamily="34" charset="0"/>
                <a:ea typeface="Times New Roman" panose="02020603050405020304" pitchFamily="18" charset="0"/>
                <a:cs typeface="Arial" panose="020B0604020202020204" pitchFamily="34" charset="0"/>
              </a:rPr>
              <a:t> (293.1 W) in part B because the</a:t>
            </a:r>
            <a:r>
              <a:rPr lang="en-US" sz="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 subject’s heart rate exceeding 85% of the age-predicted maximum for 2 continuous minutes. </a:t>
            </a:r>
            <a:r>
              <a:rPr lang="en-US" sz="1200">
                <a:effectLst/>
                <a:latin typeface="Arial" panose="020B0604020202020204" pitchFamily="34" charset="0"/>
                <a:ea typeface="Times New Roman" panose="02020603050405020304" pitchFamily="18" charset="0"/>
                <a:cs typeface="Arial" panose="020B0604020202020204" pitchFamily="34" charset="0"/>
              </a:rPr>
              <a:t>Later, the transient metabolic rates for these changes were captured in the METMAN correlation to make a one-to-one comparison between cases.</a:t>
            </a:r>
            <a:endParaRPr lang="en-US" sz="1400">
              <a:effectLst/>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148790400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318748-D24E-CFA7-96D4-54837666123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8AA79A7-1A1E-54AD-1D77-4EC7DEA77178}"/>
              </a:ext>
            </a:extLst>
          </p:cNvPr>
          <p:cNvSpPr>
            <a:spLocks noGrp="1"/>
          </p:cNvSpPr>
          <p:nvPr>
            <p:ph type="title"/>
          </p:nvPr>
        </p:nvSpPr>
        <p:spPr>
          <a:xfrm>
            <a:off x="304800" y="76200"/>
            <a:ext cx="10938344" cy="685800"/>
          </a:xfrm>
        </p:spPr>
        <p:txBody>
          <a:bodyPr/>
          <a:lstStyle/>
          <a:p>
            <a:r>
              <a:rPr lang="en-US"/>
              <a:t>Visor-Up and Helmets Off Test Data for Cold Environments </a:t>
            </a:r>
            <a:br>
              <a:rPr lang="en-US"/>
            </a:br>
            <a:r>
              <a:rPr lang="en-US"/>
              <a:t>Test Point 9-12</a:t>
            </a:r>
          </a:p>
        </p:txBody>
      </p:sp>
      <p:sp>
        <p:nvSpPr>
          <p:cNvPr id="4" name="Slide Number Placeholder 3">
            <a:extLst>
              <a:ext uri="{FF2B5EF4-FFF2-40B4-BE49-F238E27FC236}">
                <a16:creationId xmlns:a16="http://schemas.microsoft.com/office/drawing/2014/main" id="{3F1C6D7C-2199-C84F-8631-EC9C7AA4FCEE}"/>
              </a:ext>
            </a:extLst>
          </p:cNvPr>
          <p:cNvSpPr>
            <a:spLocks noGrp="1"/>
          </p:cNvSpPr>
          <p:nvPr>
            <p:ph type="sldNum" sz="quarter" idx="12"/>
          </p:nvPr>
        </p:nvSpPr>
        <p:spPr/>
        <p:txBody>
          <a:bodyPr/>
          <a:lstStyle/>
          <a:p>
            <a:fld id="{56DEAC0C-22C1-459C-B122-F26ADF594765}" type="slidenum">
              <a:rPr lang="en-US" smtClean="0"/>
              <a:pPr/>
              <a:t>21</a:t>
            </a:fld>
            <a:endParaRPr lang="en-US"/>
          </a:p>
        </p:txBody>
      </p:sp>
      <mc:AlternateContent xmlns:mc="http://schemas.openxmlformats.org/markup-compatibility/2006" xmlns:a14="http://schemas.microsoft.com/office/drawing/2010/main">
        <mc:Choice Requires="a14">
          <p:graphicFrame>
            <p:nvGraphicFramePr>
              <p:cNvPr id="9" name="Content Placeholder 10">
                <a:extLst>
                  <a:ext uri="{FF2B5EF4-FFF2-40B4-BE49-F238E27FC236}">
                    <a16:creationId xmlns:a16="http://schemas.microsoft.com/office/drawing/2014/main" id="{E2E0503A-CBBB-3997-009B-C6CD9DB15496}"/>
                  </a:ext>
                </a:extLst>
              </p:cNvPr>
              <p:cNvGraphicFramePr>
                <a:graphicFrameLocks/>
              </p:cNvGraphicFramePr>
              <p:nvPr>
                <p:extLst>
                  <p:ext uri="{D42A27DB-BD31-4B8C-83A1-F6EECF244321}">
                    <p14:modId xmlns:p14="http://schemas.microsoft.com/office/powerpoint/2010/main" val="3285544949"/>
                  </p:ext>
                </p:extLst>
              </p:nvPr>
            </p:nvGraphicFramePr>
            <p:xfrm>
              <a:off x="304800" y="991124"/>
              <a:ext cx="11566497" cy="4427979"/>
            </p:xfrm>
            <a:graphic>
              <a:graphicData uri="http://schemas.openxmlformats.org/drawingml/2006/table">
                <a:tbl>
                  <a:tblPr firstRow="1" bandRow="1">
                    <a:tableStyleId>{5940675A-B579-460E-94D1-54222C63F5DA}</a:tableStyleId>
                  </a:tblPr>
                  <a:tblGrid>
                    <a:gridCol w="1617726">
                      <a:extLst>
                        <a:ext uri="{9D8B030D-6E8A-4147-A177-3AD203B41FA5}">
                          <a16:colId xmlns:a16="http://schemas.microsoft.com/office/drawing/2014/main" val="2433615154"/>
                        </a:ext>
                      </a:extLst>
                    </a:gridCol>
                    <a:gridCol w="754132">
                      <a:extLst>
                        <a:ext uri="{9D8B030D-6E8A-4147-A177-3AD203B41FA5}">
                          <a16:colId xmlns:a16="http://schemas.microsoft.com/office/drawing/2014/main" val="1286264524"/>
                        </a:ext>
                      </a:extLst>
                    </a:gridCol>
                    <a:gridCol w="963658">
                      <a:extLst>
                        <a:ext uri="{9D8B030D-6E8A-4147-A177-3AD203B41FA5}">
                          <a16:colId xmlns:a16="http://schemas.microsoft.com/office/drawing/2014/main" val="279086388"/>
                        </a:ext>
                      </a:extLst>
                    </a:gridCol>
                    <a:gridCol w="1084116">
                      <a:extLst>
                        <a:ext uri="{9D8B030D-6E8A-4147-A177-3AD203B41FA5}">
                          <a16:colId xmlns:a16="http://schemas.microsoft.com/office/drawing/2014/main" val="458076580"/>
                        </a:ext>
                      </a:extLst>
                    </a:gridCol>
                    <a:gridCol w="963658">
                      <a:extLst>
                        <a:ext uri="{9D8B030D-6E8A-4147-A177-3AD203B41FA5}">
                          <a16:colId xmlns:a16="http://schemas.microsoft.com/office/drawing/2014/main" val="1859563989"/>
                        </a:ext>
                      </a:extLst>
                    </a:gridCol>
                    <a:gridCol w="1204574">
                      <a:extLst>
                        <a:ext uri="{9D8B030D-6E8A-4147-A177-3AD203B41FA5}">
                          <a16:colId xmlns:a16="http://schemas.microsoft.com/office/drawing/2014/main" val="64049054"/>
                        </a:ext>
                      </a:extLst>
                    </a:gridCol>
                    <a:gridCol w="1501276">
                      <a:extLst>
                        <a:ext uri="{9D8B030D-6E8A-4147-A177-3AD203B41FA5}">
                          <a16:colId xmlns:a16="http://schemas.microsoft.com/office/drawing/2014/main" val="1876948943"/>
                        </a:ext>
                      </a:extLst>
                    </a:gridCol>
                    <a:gridCol w="1545493">
                      <a:extLst>
                        <a:ext uri="{9D8B030D-6E8A-4147-A177-3AD203B41FA5}">
                          <a16:colId xmlns:a16="http://schemas.microsoft.com/office/drawing/2014/main" val="2394450445"/>
                        </a:ext>
                      </a:extLst>
                    </a:gridCol>
                    <a:gridCol w="1931864">
                      <a:extLst>
                        <a:ext uri="{9D8B030D-6E8A-4147-A177-3AD203B41FA5}">
                          <a16:colId xmlns:a16="http://schemas.microsoft.com/office/drawing/2014/main" val="4268555518"/>
                        </a:ext>
                      </a:extLst>
                    </a:gridCol>
                  </a:tblGrid>
                  <a:tr h="735183">
                    <a:tc>
                      <a:txBody>
                        <a:bodyPr/>
                        <a:lstStyle/>
                        <a:p>
                          <a:pPr marL="0" marR="0" indent="0" algn="ctr">
                            <a:buNone/>
                            <a:tabLst>
                              <a:tab pos="182880" algn="l"/>
                            </a:tabLst>
                          </a:pPr>
                          <a:r>
                            <a:rPr lang="en-US" sz="1200" b="1">
                              <a:solidFill>
                                <a:srgbClr val="000000"/>
                              </a:solidFill>
                              <a:effectLst/>
                              <a:latin typeface="Arial" panose="020B0604020202020204" pitchFamily="34" charset="0"/>
                              <a:ea typeface="Times New Roman" panose="02020603050405020304" pitchFamily="18" charset="0"/>
                              <a:cs typeface="Arial" panose="020B0604020202020204" pitchFamily="34" charset="0"/>
                            </a:rPr>
                            <a:t>Test Subject</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0" marR="0" marT="0" marB="0" anchor="ctr">
                        <a:solidFill>
                          <a:schemeClr val="accent5">
                            <a:lumMod val="20000"/>
                            <a:lumOff val="80000"/>
                          </a:schemeClr>
                        </a:solidFill>
                      </a:tcPr>
                    </a:tc>
                    <a:tc>
                      <a:txBody>
                        <a:bodyPr/>
                        <a:lstStyle/>
                        <a:p>
                          <a:pPr marL="0" marR="0" indent="0" algn="ctr">
                            <a:buNone/>
                            <a:tabLst>
                              <a:tab pos="182880" algn="l"/>
                            </a:tabLst>
                          </a:pPr>
                          <a:r>
                            <a:rPr lang="en-US" sz="1200" b="1">
                              <a:solidFill>
                                <a:srgbClr val="000000"/>
                              </a:solidFill>
                              <a:effectLst/>
                              <a:latin typeface="Arial" panose="020B0604020202020204" pitchFamily="34" charset="0"/>
                              <a:ea typeface="Times New Roman" panose="02020603050405020304" pitchFamily="18" charset="0"/>
                              <a:cs typeface="Arial" panose="020B0604020202020204" pitchFamily="34" charset="0"/>
                            </a:rPr>
                            <a:t>Test Point</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0" marR="0" marT="0" marB="0" anchor="ctr">
                        <a:solidFill>
                          <a:schemeClr val="accent5">
                            <a:lumMod val="20000"/>
                            <a:lumOff val="80000"/>
                          </a:schemeClr>
                        </a:solidFill>
                      </a:tcPr>
                    </a:tc>
                    <a:tc>
                      <a:txBody>
                        <a:bodyPr/>
                        <a:lstStyle/>
                        <a:p>
                          <a:pPr marL="0" marR="0" indent="0" algn="ctr">
                            <a:buNone/>
                            <a:tabLst>
                              <a:tab pos="182880" algn="l"/>
                            </a:tabLst>
                          </a:pPr>
                          <a:r>
                            <a:rPr lang="en-US" sz="1200" b="1">
                              <a:solidFill>
                                <a:srgbClr val="000000"/>
                              </a:solidFill>
                              <a:effectLst/>
                              <a:latin typeface="Arial" panose="020B0604020202020204" pitchFamily="34" charset="0"/>
                              <a:ea typeface="Times New Roman" panose="02020603050405020304" pitchFamily="18" charset="0"/>
                              <a:cs typeface="Arial" panose="020B0604020202020204" pitchFamily="34" charset="0"/>
                            </a:rPr>
                            <a:t>Average Metabolic Rate [BTU/hr]</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9525" marR="9525" marT="9525" marB="0" anchor="ctr">
                        <a:solidFill>
                          <a:schemeClr val="accent5">
                            <a:lumMod val="20000"/>
                            <a:lumOff val="80000"/>
                          </a:schemeClr>
                        </a:solidFill>
                      </a:tcPr>
                    </a:tc>
                    <a:tc>
                      <a:txBody>
                        <a:bodyPr/>
                        <a:lstStyle/>
                        <a:p>
                          <a:pPr marL="0" marR="0" indent="0" algn="ctr">
                            <a:buNone/>
                            <a:tabLst>
                              <a:tab pos="182880" algn="l"/>
                            </a:tabLst>
                          </a:pPr>
                          <a:r>
                            <a:rPr lang="en-US" sz="1200" b="1">
                              <a:solidFill>
                                <a:srgbClr val="000000"/>
                              </a:solidFill>
                              <a:effectLst/>
                              <a:latin typeface="Arial" panose="020B0604020202020204" pitchFamily="34" charset="0"/>
                              <a:ea typeface="Times New Roman" panose="02020603050405020304" pitchFamily="18" charset="0"/>
                              <a:cs typeface="Arial" panose="020B0604020202020204" pitchFamily="34" charset="0"/>
                            </a:rPr>
                            <a:t>Limit Core Temp [°F]</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9525" marR="9525" marT="9525" marB="0" anchor="ctr">
                        <a:solidFill>
                          <a:schemeClr val="accent5">
                            <a:lumMod val="20000"/>
                            <a:lumOff val="80000"/>
                          </a:schemeClr>
                        </a:solidFill>
                      </a:tcPr>
                    </a:tc>
                    <a:tc>
                      <a:txBody>
                        <a:bodyPr/>
                        <a:lstStyle/>
                        <a:p>
                          <a:pPr marL="0" marR="0" indent="0" algn="ctr">
                            <a:buNone/>
                            <a:tabLst>
                              <a:tab pos="182880" algn="l"/>
                            </a:tabLst>
                          </a:pPr>
                          <a:r>
                            <a:rPr lang="en-US" sz="1200" b="1">
                              <a:solidFill>
                                <a:srgbClr val="000000"/>
                              </a:solidFill>
                              <a:effectLst/>
                              <a:latin typeface="Arial" panose="020B0604020202020204" pitchFamily="34" charset="0"/>
                              <a:ea typeface="Times New Roman" panose="02020603050405020304" pitchFamily="18" charset="0"/>
                              <a:cs typeface="Arial" panose="020B0604020202020204" pitchFamily="34" charset="0"/>
                            </a:rPr>
                            <a:t>Limit Skin Temp [°F]</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9525" marR="9525" marT="9525" marB="0" anchor="ctr">
                        <a:solidFill>
                          <a:schemeClr val="accent5">
                            <a:lumMod val="20000"/>
                            <a:lumOff val="80000"/>
                          </a:schemeClr>
                        </a:solidFill>
                      </a:tcPr>
                    </a:tc>
                    <a:tc>
                      <a:txBody>
                        <a:bodyPr/>
                        <a:lstStyle/>
                        <a:p>
                          <a:pPr marL="0" marR="0" indent="0" algn="ctr">
                            <a:buNone/>
                            <a:tabLst>
                              <a:tab pos="182880" algn="l"/>
                            </a:tabLst>
                          </a:pPr>
                          <a:r>
                            <a:rPr lang="en-US" sz="1200" b="1">
                              <a:solidFill>
                                <a:srgbClr val="000000"/>
                              </a:solidFill>
                              <a:effectLst/>
                              <a:latin typeface="Arial" panose="020B0604020202020204" pitchFamily="34" charset="0"/>
                              <a:ea typeface="Times New Roman" panose="02020603050405020304" pitchFamily="18" charset="0"/>
                              <a:cs typeface="Arial" panose="020B0604020202020204" pitchFamily="34" charset="0"/>
                            </a:rPr>
                            <a:t>Limit Heat Storage [BTU/lb]</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9525" marR="9525" marT="9525" marB="0" anchor="ctr">
                        <a:solidFill>
                          <a:schemeClr val="accent5">
                            <a:lumMod val="20000"/>
                            <a:lumOff val="80000"/>
                          </a:schemeClr>
                        </a:solidFill>
                      </a:tcPr>
                    </a:tc>
                    <a:tc>
                      <a:txBody>
                        <a:bodyPr/>
                        <a:lstStyle/>
                        <a:p>
                          <a:pPr marL="0" marR="0" indent="0" algn="ctr">
                            <a:buNone/>
                            <a:tabLst>
                              <a:tab pos="182880" algn="l"/>
                            </a:tabLst>
                          </a:pPr>
                          <a:r>
                            <a:rPr lang="en-US" sz="1200" b="1">
                              <a:solidFill>
                                <a:srgbClr val="000000"/>
                              </a:solidFill>
                              <a:effectLst/>
                              <a:latin typeface="Arial" panose="020B0604020202020204" pitchFamily="34" charset="0"/>
                              <a:ea typeface="Times New Roman" panose="02020603050405020304" pitchFamily="18" charset="0"/>
                              <a:cs typeface="Arial" panose="020B0604020202020204" pitchFamily="34" charset="0"/>
                            </a:rPr>
                            <a:t>Average Inlet Breathing Gas Temperature [°F]</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9525" marR="9525" marT="9525" marB="0" anchor="ctr">
                        <a:solidFill>
                          <a:schemeClr val="accent5">
                            <a:lumMod val="20000"/>
                            <a:lumOff val="80000"/>
                          </a:schemeClr>
                        </a:solidFill>
                      </a:tcPr>
                    </a:tc>
                    <a:tc>
                      <a:txBody>
                        <a:bodyPr/>
                        <a:lstStyle/>
                        <a:p>
                          <a:pPr marL="0" marR="0" indent="0" algn="ctr">
                            <a:buNone/>
                            <a:tabLst>
                              <a:tab pos="182880" algn="l"/>
                            </a:tabLst>
                          </a:pPr>
                          <a:r>
                            <a:rPr lang="en-US" sz="1200" b="1">
                              <a:solidFill>
                                <a:srgbClr val="000000"/>
                              </a:solidFill>
                              <a:effectLst/>
                              <a:latin typeface="Arial" panose="020B0604020202020204" pitchFamily="34" charset="0"/>
                              <a:ea typeface="Times New Roman" panose="02020603050405020304" pitchFamily="18" charset="0"/>
                              <a:cs typeface="Arial" panose="020B0604020202020204" pitchFamily="34" charset="0"/>
                            </a:rPr>
                            <a:t>Average Flow Rate [ACFM]</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9525" marR="9525" marT="9525" marB="0" anchor="ctr">
                        <a:solidFill>
                          <a:schemeClr val="accent5">
                            <a:lumMod val="20000"/>
                            <a:lumOff val="80000"/>
                          </a:schemeClr>
                        </a:solidFill>
                      </a:tcPr>
                    </a:tc>
                    <a:tc>
                      <a:txBody>
                        <a:bodyPr/>
                        <a:lstStyle/>
                        <a:p>
                          <a:pPr marL="0" marR="0" indent="0" algn="ctr">
                            <a:buNone/>
                            <a:tabLst>
                              <a:tab pos="182880" algn="l"/>
                            </a:tabLst>
                          </a:pPr>
                          <a:r>
                            <a:rPr lang="en-US" sz="1200" b="1">
                              <a:solidFill>
                                <a:srgbClr val="000000"/>
                              </a:solidFill>
                              <a:effectLst/>
                              <a:latin typeface="Arial" panose="020B0604020202020204" pitchFamily="34" charset="0"/>
                              <a:ea typeface="Times New Roman" panose="02020603050405020304" pitchFamily="18" charset="0"/>
                              <a:cs typeface="Arial" panose="020B0604020202020204" pitchFamily="34" charset="0"/>
                            </a:rPr>
                            <a:t>Average Inlet Breathing Gas Humidity [%]</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9525" marR="9525" marT="9525" marB="0" anchor="ctr">
                        <a:solidFill>
                          <a:schemeClr val="accent5">
                            <a:lumMod val="20000"/>
                            <a:lumOff val="80000"/>
                          </a:schemeClr>
                        </a:solidFill>
                      </a:tcPr>
                    </a:tc>
                    <a:extLst>
                      <a:ext uri="{0D108BD9-81ED-4DB2-BD59-A6C34878D82A}">
                        <a16:rowId xmlns:a16="http://schemas.microsoft.com/office/drawing/2014/main" val="2769382175"/>
                      </a:ext>
                    </a:extLst>
                  </a:tr>
                  <a:tr h="240252">
                    <a:tc rowSpan="4">
                      <a:txBody>
                        <a:bodyPr/>
                        <a:lstStyle/>
                        <a:p>
                          <a:pPr marL="0" marR="0" algn="ctr" fontAlgn="ctr">
                            <a:buNone/>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XS_1</a:t>
                          </a:r>
                          <a:endParaRPr lang="en-US" sz="1200">
                            <a:effectLst/>
                            <a:latin typeface="Arial" panose="020B0604020202020204" pitchFamily="34" charset="0"/>
                            <a:ea typeface="Times New Roman" panose="02020603050405020304" pitchFamily="18" charset="0"/>
                            <a:cs typeface="Arial" panose="020B0604020202020204" pitchFamily="34" charset="0"/>
                          </a:endParaRPr>
                        </a:p>
                        <a:p>
                          <a:pPr marL="0" marR="0" algn="ctr" fontAlgn="ctr">
                            <a:buNone/>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115.65 lb </a:t>
                          </a:r>
                          <a:endParaRPr lang="en-US" sz="1200">
                            <a:effectLst/>
                            <a:latin typeface="Arial" panose="020B0604020202020204" pitchFamily="34" charset="0"/>
                            <a:ea typeface="Times New Roman" panose="02020603050405020304" pitchFamily="18" charset="0"/>
                            <a:cs typeface="Arial" panose="020B0604020202020204" pitchFamily="34" charset="0"/>
                          </a:endParaRPr>
                        </a:p>
                        <a:p>
                          <a:pPr marL="0" marR="0" algn="ctr" fontAlgn="ctr">
                            <a:buNone/>
                          </a:pPr>
                          <a14:m>
                            <m:oMath xmlns:m="http://schemas.openxmlformats.org/officeDocument/2006/math">
                              <m:sSub>
                                <m:sSubPr>
                                  <m:ctrlPr>
                                    <a:rPr lang="en-US" sz="1200" i="1">
                                      <a:effectLst/>
                                      <a:latin typeface="Cambria Math" panose="02040503050406030204" pitchFamily="18" charset="0"/>
                                      <a:ea typeface="Times New Roman" panose="02020603050405020304" pitchFamily="18" charset="0"/>
                                    </a:rPr>
                                  </m:ctrlPr>
                                </m:sSubPr>
                                <m:e>
                                  <m:r>
                                    <a:rPr lang="en-US" sz="1200" i="1">
                                      <a:solidFill>
                                        <a:srgbClr val="000000"/>
                                      </a:solidFill>
                                      <a:effectLst/>
                                      <a:latin typeface="Cambria Math" panose="02040503050406030204" pitchFamily="18" charset="0"/>
                                      <a:ea typeface="Times New Roman" panose="02020603050405020304" pitchFamily="18" charset="0"/>
                                    </a:rPr>
                                    <m:t>𝑇</m:t>
                                  </m:r>
                                </m:e>
                                <m:sub>
                                  <m:sSub>
                                    <m:sSubPr>
                                      <m:ctrlPr>
                                        <a:rPr lang="en-US" sz="1200" i="1">
                                          <a:effectLst/>
                                          <a:latin typeface="Cambria Math" panose="02040503050406030204" pitchFamily="18" charset="0"/>
                                          <a:ea typeface="Times New Roman" panose="02020603050405020304" pitchFamily="18" charset="0"/>
                                        </a:rPr>
                                      </m:ctrlPr>
                                    </m:sSubPr>
                                    <m:e>
                                      <m:r>
                                        <a:rPr lang="en-US" sz="1200" i="1">
                                          <a:solidFill>
                                            <a:srgbClr val="000000"/>
                                          </a:solidFill>
                                          <a:effectLst/>
                                          <a:latin typeface="Cambria Math" panose="02040503050406030204" pitchFamily="18" charset="0"/>
                                          <a:ea typeface="Times New Roman" panose="02020603050405020304" pitchFamily="18" charset="0"/>
                                        </a:rPr>
                                        <m:t>𝑐𝑜𝑟𝑒</m:t>
                                      </m:r>
                                    </m:e>
                                    <m:sub>
                                      <m:r>
                                        <a:rPr lang="en-US" sz="1200" i="1">
                                          <a:solidFill>
                                            <a:srgbClr val="000000"/>
                                          </a:solidFill>
                                          <a:effectLst/>
                                          <a:latin typeface="Cambria Math" panose="02040503050406030204" pitchFamily="18" charset="0"/>
                                          <a:ea typeface="Times New Roman" panose="02020603050405020304" pitchFamily="18" charset="0"/>
                                        </a:rPr>
                                        <m:t>𝑟𝑒𝑓</m:t>
                                      </m:r>
                                    </m:sub>
                                  </m:sSub>
                                </m:sub>
                              </m:sSub>
                            </m:oMath>
                          </a14:m>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 99.09 °F</a:t>
                          </a:r>
                          <a:endParaRPr lang="en-US" sz="1200">
                            <a:effectLst/>
                            <a:latin typeface="Arial" panose="020B0604020202020204" pitchFamily="34" charset="0"/>
                            <a:ea typeface="Times New Roman" panose="02020603050405020304" pitchFamily="18" charset="0"/>
                            <a:cs typeface="Arial" panose="020B0604020202020204" pitchFamily="34" charset="0"/>
                          </a:endParaRPr>
                        </a:p>
                        <a:p>
                          <a:pPr marL="0" marR="0" indent="0" algn="ctr">
                            <a:buNone/>
                            <a:tabLst>
                              <a:tab pos="182880" algn="l"/>
                            </a:tabLst>
                          </a:pPr>
                          <a14:m>
                            <m:oMath xmlns:m="http://schemas.openxmlformats.org/officeDocument/2006/math">
                              <m:sSub>
                                <m:sSubPr>
                                  <m:ctrlPr>
                                    <a:rPr lang="en-US" sz="1200" i="1">
                                      <a:effectLst/>
                                      <a:latin typeface="Cambria Math" panose="02040503050406030204" pitchFamily="18" charset="0"/>
                                      <a:ea typeface="Times New Roman" panose="02020603050405020304" pitchFamily="18" charset="0"/>
                                    </a:rPr>
                                  </m:ctrlPr>
                                </m:sSubPr>
                                <m:e>
                                  <m:r>
                                    <a:rPr lang="en-US" sz="1200" i="1">
                                      <a:solidFill>
                                        <a:srgbClr val="000000"/>
                                      </a:solidFill>
                                      <a:effectLst/>
                                      <a:latin typeface="Cambria Math" panose="02040503050406030204" pitchFamily="18" charset="0"/>
                                      <a:ea typeface="Times New Roman" panose="02020603050405020304" pitchFamily="18" charset="0"/>
                                    </a:rPr>
                                    <m:t>𝑇</m:t>
                                  </m:r>
                                </m:e>
                                <m:sub>
                                  <m:r>
                                    <a:rPr lang="en-US" sz="1200" i="1">
                                      <a:solidFill>
                                        <a:srgbClr val="000000"/>
                                      </a:solidFill>
                                      <a:effectLst/>
                                      <a:latin typeface="Cambria Math" panose="02040503050406030204" pitchFamily="18" charset="0"/>
                                      <a:ea typeface="Times New Roman" panose="02020603050405020304" pitchFamily="18" charset="0"/>
                                    </a:rPr>
                                    <m:t>𝑠𝑘𝑖</m:t>
                                  </m:r>
                                  <m:sSub>
                                    <m:sSubPr>
                                      <m:ctrlPr>
                                        <a:rPr lang="en-US" sz="1200" i="1">
                                          <a:effectLst/>
                                          <a:latin typeface="Cambria Math" panose="02040503050406030204" pitchFamily="18" charset="0"/>
                                          <a:ea typeface="Times New Roman" panose="02020603050405020304" pitchFamily="18" charset="0"/>
                                        </a:rPr>
                                      </m:ctrlPr>
                                    </m:sSubPr>
                                    <m:e>
                                      <m:r>
                                        <a:rPr lang="en-US" sz="1200" i="1">
                                          <a:solidFill>
                                            <a:srgbClr val="000000"/>
                                          </a:solidFill>
                                          <a:effectLst/>
                                          <a:latin typeface="Cambria Math" panose="02040503050406030204" pitchFamily="18" charset="0"/>
                                          <a:ea typeface="Times New Roman" panose="02020603050405020304" pitchFamily="18" charset="0"/>
                                        </a:rPr>
                                        <m:t>𝑛</m:t>
                                      </m:r>
                                    </m:e>
                                    <m:sub>
                                      <m:r>
                                        <a:rPr lang="en-US" sz="1200" i="1">
                                          <a:solidFill>
                                            <a:srgbClr val="000000"/>
                                          </a:solidFill>
                                          <a:effectLst/>
                                          <a:latin typeface="Cambria Math" panose="02040503050406030204" pitchFamily="18" charset="0"/>
                                          <a:ea typeface="Times New Roman" panose="02020603050405020304" pitchFamily="18" charset="0"/>
                                        </a:rPr>
                                        <m:t>𝑟𝑒𝑓</m:t>
                                      </m:r>
                                    </m:sub>
                                  </m:sSub>
                                </m:sub>
                              </m:sSub>
                            </m:oMath>
                          </a14:m>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 89.01 °F</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9525" marR="9525" marT="9525" marB="0" anchor="ctr">
                        <a:solidFill>
                          <a:schemeClr val="bg1">
                            <a:lumMod val="85000"/>
                          </a:schemeClr>
                        </a:solidFill>
                      </a:tcP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9</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lumMod val="85000"/>
                          </a:schemeClr>
                        </a:solidFill>
                      </a:tcP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627.9</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lumMod val="85000"/>
                          </a:schemeClr>
                        </a:solidFill>
                      </a:tcP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98.9</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lumMod val="85000"/>
                          </a:schemeClr>
                        </a:solidFill>
                      </a:tcP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88.1</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lumMod val="85000"/>
                          </a:schemeClr>
                        </a:solidFill>
                      </a:tcP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-0.3 (min)</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lumMod val="85000"/>
                          </a:schemeClr>
                        </a:solidFill>
                      </a:tcP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55.4</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lumMod val="85000"/>
                          </a:schemeClr>
                        </a:solidFill>
                      </a:tcP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4.8</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lumMod val="85000"/>
                          </a:schemeClr>
                        </a:solidFill>
                      </a:tcP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5.2</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lumMod val="85000"/>
                          </a:schemeClr>
                        </a:solidFill>
                      </a:tcPr>
                    </a:tc>
                    <a:extLst>
                      <a:ext uri="{0D108BD9-81ED-4DB2-BD59-A6C34878D82A}">
                        <a16:rowId xmlns:a16="http://schemas.microsoft.com/office/drawing/2014/main" val="2072238654"/>
                      </a:ext>
                    </a:extLst>
                  </a:tr>
                  <a:tr h="240252">
                    <a:tc vMerge="1">
                      <a:txBody>
                        <a:bodyPr/>
                        <a:lstStyle/>
                        <a:p>
                          <a:endParaRPr lang="en-US"/>
                        </a:p>
                      </a:txBody>
                      <a:tcPr>
                        <a:solidFill>
                          <a:schemeClr val="bg2">
                            <a:lumMod val="90000"/>
                          </a:schemeClr>
                        </a:solidFill>
                      </a:tcP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10</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lumMod val="85000"/>
                          </a:schemeClr>
                        </a:solidFill>
                      </a:tcP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809.7</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lumMod val="85000"/>
                          </a:schemeClr>
                        </a:solidFill>
                      </a:tcP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99.8</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lumMod val="85000"/>
                          </a:schemeClr>
                        </a:solidFill>
                      </a:tcP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93.0</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lumMod val="85000"/>
                          </a:schemeClr>
                        </a:solidFill>
                      </a:tcP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1.1 (max)</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lumMod val="85000"/>
                          </a:schemeClr>
                        </a:solidFill>
                      </a:tcP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55.5</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lumMod val="85000"/>
                          </a:schemeClr>
                        </a:solidFill>
                      </a:tcP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4.7</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lumMod val="85000"/>
                          </a:schemeClr>
                        </a:solidFill>
                      </a:tcP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5.1</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lumMod val="85000"/>
                          </a:schemeClr>
                        </a:solidFill>
                      </a:tcPr>
                    </a:tc>
                    <a:extLst>
                      <a:ext uri="{0D108BD9-81ED-4DB2-BD59-A6C34878D82A}">
                        <a16:rowId xmlns:a16="http://schemas.microsoft.com/office/drawing/2014/main" val="2067168245"/>
                      </a:ext>
                    </a:extLst>
                  </a:tr>
                  <a:tr h="240252">
                    <a:tc vMerge="1">
                      <a:txBody>
                        <a:bodyPr/>
                        <a:lstStyle/>
                        <a:p>
                          <a:endParaRPr lang="en-US"/>
                        </a:p>
                      </a:txBody>
                      <a:tcPr>
                        <a:solidFill>
                          <a:schemeClr val="bg2">
                            <a:lumMod val="90000"/>
                          </a:schemeClr>
                        </a:solidFill>
                      </a:tcP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11</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lumMod val="85000"/>
                          </a:schemeClr>
                        </a:solidFill>
                      </a:tcP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614.8</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lumMod val="85000"/>
                          </a:schemeClr>
                        </a:solidFill>
                      </a:tcP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99.1</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lumMod val="85000"/>
                          </a:schemeClr>
                        </a:solidFill>
                      </a:tcP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87.6</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lumMod val="85000"/>
                          </a:schemeClr>
                        </a:solidFill>
                      </a:tcP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-0.2 (min)</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lumMod val="85000"/>
                          </a:schemeClr>
                        </a:solidFill>
                      </a:tcP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55.4</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lumMod val="85000"/>
                          </a:schemeClr>
                        </a:solidFill>
                      </a:tcP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4.8</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lumMod val="85000"/>
                          </a:schemeClr>
                        </a:solidFill>
                      </a:tcP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5.0</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lumMod val="85000"/>
                          </a:schemeClr>
                        </a:solidFill>
                      </a:tcPr>
                    </a:tc>
                    <a:extLst>
                      <a:ext uri="{0D108BD9-81ED-4DB2-BD59-A6C34878D82A}">
                        <a16:rowId xmlns:a16="http://schemas.microsoft.com/office/drawing/2014/main" val="1727770494"/>
                      </a:ext>
                    </a:extLst>
                  </a:tr>
                  <a:tr h="240252">
                    <a:tc vMerge="1">
                      <a:txBody>
                        <a:bodyPr/>
                        <a:lstStyle/>
                        <a:p>
                          <a:endParaRPr lang="en-US"/>
                        </a:p>
                      </a:txBody>
                      <a:tcPr>
                        <a:solidFill>
                          <a:schemeClr val="bg2">
                            <a:lumMod val="90000"/>
                          </a:schemeClr>
                        </a:solidFill>
                      </a:tcP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12</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lumMod val="85000"/>
                          </a:schemeClr>
                        </a:solidFill>
                      </a:tcP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801.2</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lumMod val="85000"/>
                          </a:schemeClr>
                        </a:solidFill>
                      </a:tcP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98.7</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lumMod val="85000"/>
                          </a:schemeClr>
                        </a:solidFill>
                      </a:tcP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88.1</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lumMod val="85000"/>
                          </a:schemeClr>
                        </a:solidFill>
                      </a:tcP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-0.4 (min)</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lumMod val="85000"/>
                          </a:schemeClr>
                        </a:solidFill>
                      </a:tcP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55.6</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lumMod val="85000"/>
                          </a:schemeClr>
                        </a:solidFill>
                      </a:tcP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4.7</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lumMod val="85000"/>
                          </a:schemeClr>
                        </a:solidFill>
                      </a:tcP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5.0</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lumMod val="85000"/>
                          </a:schemeClr>
                        </a:solidFill>
                      </a:tcPr>
                    </a:tc>
                    <a:extLst>
                      <a:ext uri="{0D108BD9-81ED-4DB2-BD59-A6C34878D82A}">
                        <a16:rowId xmlns:a16="http://schemas.microsoft.com/office/drawing/2014/main" val="245512970"/>
                      </a:ext>
                    </a:extLst>
                  </a:tr>
                  <a:tr h="240252">
                    <a:tc rowSpan="4">
                      <a:txBody>
                        <a:bodyPr/>
                        <a:lstStyle/>
                        <a:p>
                          <a:pPr marL="0" marR="0" algn="ctr" fontAlgn="ctr">
                            <a:buNone/>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M_1</a:t>
                          </a:r>
                          <a:endParaRPr lang="en-US" sz="1200">
                            <a:effectLst/>
                            <a:latin typeface="Arial" panose="020B0604020202020204" pitchFamily="34" charset="0"/>
                            <a:ea typeface="Times New Roman" panose="02020603050405020304" pitchFamily="18" charset="0"/>
                            <a:cs typeface="Arial" panose="020B0604020202020204" pitchFamily="34" charset="0"/>
                          </a:endParaRPr>
                        </a:p>
                        <a:p>
                          <a:pPr marL="0" marR="0" algn="ctr" fontAlgn="ctr">
                            <a:buNone/>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172.00 lb</a:t>
                          </a:r>
                          <a:endParaRPr lang="en-US" sz="1200">
                            <a:effectLst/>
                            <a:latin typeface="Arial" panose="020B0604020202020204" pitchFamily="34" charset="0"/>
                            <a:ea typeface="Times New Roman" panose="02020603050405020304" pitchFamily="18" charset="0"/>
                            <a:cs typeface="Arial" panose="020B0604020202020204" pitchFamily="34" charset="0"/>
                          </a:endParaRPr>
                        </a:p>
                        <a:p>
                          <a:pPr marL="0" marR="0" algn="ctr" fontAlgn="ctr">
                            <a:buNone/>
                          </a:pPr>
                          <a14:m>
                            <m:oMath xmlns:m="http://schemas.openxmlformats.org/officeDocument/2006/math">
                              <m:sSub>
                                <m:sSubPr>
                                  <m:ctrlPr>
                                    <a:rPr lang="en-US" sz="1200" i="1">
                                      <a:effectLst/>
                                      <a:latin typeface="Cambria Math" panose="02040503050406030204" pitchFamily="18" charset="0"/>
                                      <a:ea typeface="Times New Roman" panose="02020603050405020304" pitchFamily="18" charset="0"/>
                                    </a:rPr>
                                  </m:ctrlPr>
                                </m:sSubPr>
                                <m:e>
                                  <m:r>
                                    <a:rPr lang="en-US" sz="1200" i="1">
                                      <a:effectLst/>
                                      <a:latin typeface="Cambria Math" panose="02040503050406030204" pitchFamily="18" charset="0"/>
                                      <a:ea typeface="Times New Roman" panose="02020603050405020304" pitchFamily="18" charset="0"/>
                                    </a:rPr>
                                    <m:t>𝑇</m:t>
                                  </m:r>
                                </m:e>
                                <m:sub>
                                  <m:sSub>
                                    <m:sSubPr>
                                      <m:ctrlPr>
                                        <a:rPr lang="en-US" sz="1200" i="1">
                                          <a:effectLst/>
                                          <a:latin typeface="Cambria Math" panose="02040503050406030204" pitchFamily="18" charset="0"/>
                                          <a:ea typeface="Times New Roman" panose="02020603050405020304" pitchFamily="18" charset="0"/>
                                        </a:rPr>
                                      </m:ctrlPr>
                                    </m:sSubPr>
                                    <m:e>
                                      <m:r>
                                        <a:rPr lang="en-US" sz="1200" i="1">
                                          <a:effectLst/>
                                          <a:latin typeface="Cambria Math" panose="02040503050406030204" pitchFamily="18" charset="0"/>
                                          <a:ea typeface="Times New Roman" panose="02020603050405020304" pitchFamily="18" charset="0"/>
                                        </a:rPr>
                                        <m:t>𝑐𝑜𝑟𝑒</m:t>
                                      </m:r>
                                    </m:e>
                                    <m:sub>
                                      <m:r>
                                        <a:rPr lang="en-US" sz="1200" i="1">
                                          <a:effectLst/>
                                          <a:latin typeface="Cambria Math" panose="02040503050406030204" pitchFamily="18" charset="0"/>
                                          <a:ea typeface="Times New Roman" panose="02020603050405020304" pitchFamily="18" charset="0"/>
                                        </a:rPr>
                                        <m:t>𝑟𝑒𝑓</m:t>
                                      </m:r>
                                    </m:sub>
                                  </m:sSub>
                                </m:sub>
                              </m:sSub>
                            </m:oMath>
                          </a14:m>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 98.89 °F</a:t>
                          </a:r>
                          <a:endParaRPr lang="en-US" sz="1200">
                            <a:effectLst/>
                            <a:latin typeface="Arial" panose="020B0604020202020204" pitchFamily="34" charset="0"/>
                            <a:ea typeface="Times New Roman" panose="02020603050405020304" pitchFamily="18" charset="0"/>
                            <a:cs typeface="Arial" panose="020B0604020202020204" pitchFamily="34" charset="0"/>
                          </a:endParaRPr>
                        </a:p>
                        <a:p>
                          <a:pPr marL="0" marR="0" indent="0" algn="ctr">
                            <a:buNone/>
                            <a:tabLst>
                              <a:tab pos="182880" algn="l"/>
                            </a:tabLst>
                          </a:pPr>
                          <a14:m>
                            <m:oMath xmlns:m="http://schemas.openxmlformats.org/officeDocument/2006/math">
                              <m:sSub>
                                <m:sSubPr>
                                  <m:ctrlPr>
                                    <a:rPr lang="en-US" sz="1200" i="1">
                                      <a:effectLst/>
                                      <a:latin typeface="Cambria Math" panose="02040503050406030204" pitchFamily="18" charset="0"/>
                                      <a:ea typeface="Times New Roman" panose="02020603050405020304" pitchFamily="18" charset="0"/>
                                    </a:rPr>
                                  </m:ctrlPr>
                                </m:sSubPr>
                                <m:e>
                                  <m:r>
                                    <a:rPr lang="en-US" sz="1200" i="1">
                                      <a:effectLst/>
                                      <a:latin typeface="Cambria Math" panose="02040503050406030204" pitchFamily="18" charset="0"/>
                                      <a:ea typeface="Times New Roman" panose="02020603050405020304" pitchFamily="18" charset="0"/>
                                    </a:rPr>
                                    <m:t>𝑇</m:t>
                                  </m:r>
                                </m:e>
                                <m:sub>
                                  <m:r>
                                    <a:rPr lang="en-US" sz="1200" i="1">
                                      <a:effectLst/>
                                      <a:latin typeface="Cambria Math" panose="02040503050406030204" pitchFamily="18" charset="0"/>
                                      <a:ea typeface="Times New Roman" panose="02020603050405020304" pitchFamily="18" charset="0"/>
                                    </a:rPr>
                                    <m:t>𝑠𝑘𝑖</m:t>
                                  </m:r>
                                  <m:sSub>
                                    <m:sSubPr>
                                      <m:ctrlPr>
                                        <a:rPr lang="en-US" sz="1200" i="1">
                                          <a:effectLst/>
                                          <a:latin typeface="Cambria Math" panose="02040503050406030204" pitchFamily="18" charset="0"/>
                                          <a:ea typeface="Times New Roman" panose="02020603050405020304" pitchFamily="18" charset="0"/>
                                        </a:rPr>
                                      </m:ctrlPr>
                                    </m:sSubPr>
                                    <m:e>
                                      <m:r>
                                        <a:rPr lang="en-US" sz="1200" i="1">
                                          <a:effectLst/>
                                          <a:latin typeface="Cambria Math" panose="02040503050406030204" pitchFamily="18" charset="0"/>
                                          <a:ea typeface="Times New Roman" panose="02020603050405020304" pitchFamily="18" charset="0"/>
                                        </a:rPr>
                                        <m:t>𝑛</m:t>
                                      </m:r>
                                    </m:e>
                                    <m:sub>
                                      <m:r>
                                        <a:rPr lang="en-US" sz="1200" i="1">
                                          <a:effectLst/>
                                          <a:latin typeface="Cambria Math" panose="02040503050406030204" pitchFamily="18" charset="0"/>
                                          <a:ea typeface="Times New Roman" panose="02020603050405020304" pitchFamily="18" charset="0"/>
                                        </a:rPr>
                                        <m:t>𝑟𝑒𝑓</m:t>
                                      </m:r>
                                    </m:sub>
                                  </m:sSub>
                                </m:sub>
                              </m:sSub>
                            </m:oMath>
                          </a14:m>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 91.07 °F</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9525" marR="9525" marT="9525" marB="0" anchor="ct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9</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594.9</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99.6</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99.6</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tc>
                    <a:tc>
                      <a:txBody>
                        <a:bodyPr/>
                        <a:lstStyle/>
                        <a:p>
                          <a:pPr marL="0" marR="0" indent="0" algn="ctr">
                            <a:buNone/>
                            <a:tabLst>
                              <a:tab pos="182880" algn="l"/>
                            </a:tabLst>
                          </a:pPr>
                          <a:r>
                            <a:rPr lang="en-US" sz="1200" kern="1200">
                              <a:effectLst/>
                              <a:latin typeface="Arial" panose="020B0604020202020204" pitchFamily="34" charset="0"/>
                              <a:ea typeface="Times New Roman" panose="02020603050405020304" pitchFamily="18" charset="0"/>
                              <a:cs typeface="Arial" panose="020B0604020202020204" pitchFamily="34" charset="0"/>
                            </a:rPr>
                            <a:t>0.4 (max)</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55.8</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4.7</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5.2</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tc>
                    <a:extLst>
                      <a:ext uri="{0D108BD9-81ED-4DB2-BD59-A6C34878D82A}">
                        <a16:rowId xmlns:a16="http://schemas.microsoft.com/office/drawing/2014/main" val="395135250"/>
                      </a:ext>
                    </a:extLst>
                  </a:tr>
                  <a:tr h="240252">
                    <a:tc vMerge="1">
                      <a:txBody>
                        <a:bodyPr/>
                        <a:lstStyle/>
                        <a:p>
                          <a:endParaRPr lang="en-US"/>
                        </a:p>
                      </a:txBody>
                      <a:tcP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10</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804.1</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99.1</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90.4</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tc>
                    <a:tc>
                      <a:txBody>
                        <a:bodyPr/>
                        <a:lstStyle/>
                        <a:p>
                          <a:pPr marL="0" marR="0" indent="0" algn="ctr">
                            <a:buNone/>
                            <a:tabLst>
                              <a:tab pos="182880" algn="l"/>
                            </a:tabLst>
                          </a:pPr>
                          <a:r>
                            <a:rPr lang="en-US" sz="1200" kern="1200">
                              <a:effectLst/>
                              <a:latin typeface="Arial" panose="020B0604020202020204" pitchFamily="34" charset="0"/>
                              <a:ea typeface="Times New Roman" panose="02020603050405020304" pitchFamily="18" charset="0"/>
                              <a:cs typeface="Arial" panose="020B0604020202020204" pitchFamily="34" charset="0"/>
                            </a:rPr>
                            <a:t>0.0 (min)</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55.9</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4.7</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5.1</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tc>
                    <a:extLst>
                      <a:ext uri="{0D108BD9-81ED-4DB2-BD59-A6C34878D82A}">
                        <a16:rowId xmlns:a16="http://schemas.microsoft.com/office/drawing/2014/main" val="3809876821"/>
                      </a:ext>
                    </a:extLst>
                  </a:tr>
                  <a:tr h="240252">
                    <a:tc vMerge="1">
                      <a:txBody>
                        <a:bodyPr/>
                        <a:lstStyle/>
                        <a:p>
                          <a:endParaRPr lang="en-US"/>
                        </a:p>
                      </a:txBody>
                      <a:tcP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11</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606.9</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99.5</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88.9</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tc>
                    <a:tc>
                      <a:txBody>
                        <a:bodyPr/>
                        <a:lstStyle/>
                        <a:p>
                          <a:pPr marL="0" marR="0" indent="0" algn="ctr">
                            <a:buNone/>
                            <a:tabLst>
                              <a:tab pos="182880" algn="l"/>
                            </a:tabLst>
                          </a:pPr>
                          <a:r>
                            <a:rPr lang="en-US" sz="1200" kern="1200">
                              <a:effectLst/>
                              <a:latin typeface="Arial" panose="020B0604020202020204" pitchFamily="34" charset="0"/>
                              <a:ea typeface="Times New Roman" panose="02020603050405020304" pitchFamily="18" charset="0"/>
                              <a:cs typeface="Arial" panose="020B0604020202020204" pitchFamily="34" charset="0"/>
                            </a:rPr>
                            <a:t>0.0 (min)</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56.1</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4.7</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5.1</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tc>
                    <a:extLst>
                      <a:ext uri="{0D108BD9-81ED-4DB2-BD59-A6C34878D82A}">
                        <a16:rowId xmlns:a16="http://schemas.microsoft.com/office/drawing/2014/main" val="3244158113"/>
                      </a:ext>
                    </a:extLst>
                  </a:tr>
                  <a:tr h="240252">
                    <a:tc vMerge="1">
                      <a:txBody>
                        <a:bodyPr/>
                        <a:lstStyle/>
                        <a:p>
                          <a:endParaRPr lang="en-US"/>
                        </a:p>
                      </a:txBody>
                      <a:tcP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12</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810.5</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99.2</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89.1</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tc>
                    <a:tc>
                      <a:txBody>
                        <a:bodyPr/>
                        <a:lstStyle/>
                        <a:p>
                          <a:pPr marL="0" marR="0" indent="0" algn="ctr">
                            <a:buNone/>
                            <a:tabLst>
                              <a:tab pos="182880" algn="l"/>
                            </a:tabLst>
                          </a:pPr>
                          <a:r>
                            <a:rPr lang="en-US" sz="1200" kern="1200">
                              <a:effectLst/>
                              <a:latin typeface="Arial" panose="020B0604020202020204" pitchFamily="34" charset="0"/>
                              <a:ea typeface="Times New Roman" panose="02020603050405020304" pitchFamily="18" charset="0"/>
                              <a:cs typeface="Arial" panose="020B0604020202020204" pitchFamily="34" charset="0"/>
                            </a:rPr>
                            <a:t>-0.1 (min)</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56.1</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4.7</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5.0</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tc>
                    <a:extLst>
                      <a:ext uri="{0D108BD9-81ED-4DB2-BD59-A6C34878D82A}">
                        <a16:rowId xmlns:a16="http://schemas.microsoft.com/office/drawing/2014/main" val="2969690776"/>
                      </a:ext>
                    </a:extLst>
                  </a:tr>
                  <a:tr h="240252">
                    <a:tc rowSpan="4">
                      <a:txBody>
                        <a:bodyPr/>
                        <a:lstStyle/>
                        <a:p>
                          <a:pPr marL="0" marR="0" algn="ctr" fontAlgn="ctr">
                            <a:buNone/>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L_1</a:t>
                          </a:r>
                          <a:endParaRPr lang="en-US" sz="1200">
                            <a:effectLst/>
                            <a:latin typeface="Arial" panose="020B0604020202020204" pitchFamily="34" charset="0"/>
                            <a:ea typeface="Times New Roman" panose="02020603050405020304" pitchFamily="18" charset="0"/>
                            <a:cs typeface="Arial" panose="020B0604020202020204" pitchFamily="34" charset="0"/>
                          </a:endParaRPr>
                        </a:p>
                        <a:p>
                          <a:pPr marL="0" marR="0" algn="ctr" fontAlgn="ctr">
                            <a:buNone/>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207.00 </a:t>
                          </a:r>
                          <a:r>
                            <a:rPr lang="en-US" sz="1200" kern="120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lb</a:t>
                          </a:r>
                          <a:endParaRPr lang="en-US" sz="1200">
                            <a:effectLst/>
                            <a:latin typeface="Arial" panose="020B0604020202020204" pitchFamily="34" charset="0"/>
                            <a:ea typeface="Times New Roman" panose="02020603050405020304" pitchFamily="18" charset="0"/>
                            <a:cs typeface="Arial" panose="020B0604020202020204" pitchFamily="34" charset="0"/>
                          </a:endParaRPr>
                        </a:p>
                        <a:p>
                          <a:pPr marL="0" marR="0" algn="ctr" fontAlgn="ctr">
                            <a:buNone/>
                          </a:pPr>
                          <a14:m>
                            <m:oMath xmlns:m="http://schemas.openxmlformats.org/officeDocument/2006/math">
                              <m:sSub>
                                <m:sSubPr>
                                  <m:ctrlPr>
                                    <a:rPr lang="en-US" sz="1200" i="1">
                                      <a:effectLst/>
                                      <a:latin typeface="Cambria Math" panose="02040503050406030204" pitchFamily="18" charset="0"/>
                                      <a:ea typeface="Times New Roman" panose="02020603050405020304" pitchFamily="18" charset="0"/>
                                    </a:rPr>
                                  </m:ctrlPr>
                                </m:sSubPr>
                                <m:e>
                                  <m:r>
                                    <a:rPr lang="en-US" sz="1200" i="1">
                                      <a:solidFill>
                                        <a:srgbClr val="000000"/>
                                      </a:solidFill>
                                      <a:effectLst/>
                                      <a:latin typeface="Cambria Math" panose="02040503050406030204" pitchFamily="18" charset="0"/>
                                      <a:ea typeface="Times New Roman" panose="02020603050405020304" pitchFamily="18" charset="0"/>
                                    </a:rPr>
                                    <m:t>𝑇</m:t>
                                  </m:r>
                                </m:e>
                                <m:sub>
                                  <m:sSub>
                                    <m:sSubPr>
                                      <m:ctrlPr>
                                        <a:rPr lang="en-US" sz="1200" i="1">
                                          <a:effectLst/>
                                          <a:latin typeface="Cambria Math" panose="02040503050406030204" pitchFamily="18" charset="0"/>
                                          <a:ea typeface="Times New Roman" panose="02020603050405020304" pitchFamily="18" charset="0"/>
                                        </a:rPr>
                                      </m:ctrlPr>
                                    </m:sSubPr>
                                    <m:e>
                                      <m:r>
                                        <a:rPr lang="en-US" sz="1200" i="1">
                                          <a:solidFill>
                                            <a:srgbClr val="000000"/>
                                          </a:solidFill>
                                          <a:effectLst/>
                                          <a:latin typeface="Cambria Math" panose="02040503050406030204" pitchFamily="18" charset="0"/>
                                          <a:ea typeface="Times New Roman" panose="02020603050405020304" pitchFamily="18" charset="0"/>
                                        </a:rPr>
                                        <m:t>𝑐𝑜𝑟𝑒</m:t>
                                      </m:r>
                                    </m:e>
                                    <m:sub>
                                      <m:r>
                                        <a:rPr lang="en-US" sz="1200" i="1">
                                          <a:solidFill>
                                            <a:srgbClr val="000000"/>
                                          </a:solidFill>
                                          <a:effectLst/>
                                          <a:latin typeface="Cambria Math" panose="02040503050406030204" pitchFamily="18" charset="0"/>
                                          <a:ea typeface="Times New Roman" panose="02020603050405020304" pitchFamily="18" charset="0"/>
                                        </a:rPr>
                                        <m:t>𝑟𝑒𝑓</m:t>
                                      </m:r>
                                    </m:sub>
                                  </m:sSub>
                                </m:sub>
                              </m:sSub>
                            </m:oMath>
                          </a14:m>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 98.71 °F</a:t>
                          </a:r>
                          <a:endParaRPr lang="en-US" sz="1200">
                            <a:effectLst/>
                            <a:latin typeface="Arial" panose="020B0604020202020204" pitchFamily="34" charset="0"/>
                            <a:ea typeface="Times New Roman" panose="02020603050405020304" pitchFamily="18" charset="0"/>
                            <a:cs typeface="Arial" panose="020B0604020202020204" pitchFamily="34" charset="0"/>
                          </a:endParaRPr>
                        </a:p>
                        <a:p>
                          <a:pPr marL="0" marR="0" indent="0" algn="ctr">
                            <a:buNone/>
                            <a:tabLst>
                              <a:tab pos="182880" algn="l"/>
                            </a:tabLst>
                          </a:pPr>
                          <a14:m>
                            <m:oMath xmlns:m="http://schemas.openxmlformats.org/officeDocument/2006/math">
                              <m:sSub>
                                <m:sSubPr>
                                  <m:ctrlPr>
                                    <a:rPr lang="en-US" sz="1200" i="1">
                                      <a:effectLst/>
                                      <a:latin typeface="Cambria Math" panose="02040503050406030204" pitchFamily="18" charset="0"/>
                                      <a:ea typeface="Times New Roman" panose="02020603050405020304" pitchFamily="18" charset="0"/>
                                    </a:rPr>
                                  </m:ctrlPr>
                                </m:sSubPr>
                                <m:e>
                                  <m:r>
                                    <a:rPr lang="en-US" sz="1200" i="1">
                                      <a:solidFill>
                                        <a:srgbClr val="000000"/>
                                      </a:solidFill>
                                      <a:effectLst/>
                                      <a:latin typeface="Cambria Math" panose="02040503050406030204" pitchFamily="18" charset="0"/>
                                      <a:ea typeface="Times New Roman" panose="02020603050405020304" pitchFamily="18" charset="0"/>
                                    </a:rPr>
                                    <m:t>𝑇</m:t>
                                  </m:r>
                                </m:e>
                                <m:sub>
                                  <m:r>
                                    <a:rPr lang="en-US" sz="1200" i="1">
                                      <a:solidFill>
                                        <a:srgbClr val="000000"/>
                                      </a:solidFill>
                                      <a:effectLst/>
                                      <a:latin typeface="Cambria Math" panose="02040503050406030204" pitchFamily="18" charset="0"/>
                                      <a:ea typeface="Times New Roman" panose="02020603050405020304" pitchFamily="18" charset="0"/>
                                    </a:rPr>
                                    <m:t>𝑠𝑘𝑖</m:t>
                                  </m:r>
                                  <m:sSub>
                                    <m:sSubPr>
                                      <m:ctrlPr>
                                        <a:rPr lang="en-US" sz="1200" i="1">
                                          <a:effectLst/>
                                          <a:latin typeface="Cambria Math" panose="02040503050406030204" pitchFamily="18" charset="0"/>
                                          <a:ea typeface="Times New Roman" panose="02020603050405020304" pitchFamily="18" charset="0"/>
                                        </a:rPr>
                                      </m:ctrlPr>
                                    </m:sSubPr>
                                    <m:e>
                                      <m:r>
                                        <a:rPr lang="en-US" sz="1200" i="1">
                                          <a:solidFill>
                                            <a:srgbClr val="000000"/>
                                          </a:solidFill>
                                          <a:effectLst/>
                                          <a:latin typeface="Cambria Math" panose="02040503050406030204" pitchFamily="18" charset="0"/>
                                          <a:ea typeface="Times New Roman" panose="02020603050405020304" pitchFamily="18" charset="0"/>
                                        </a:rPr>
                                        <m:t>𝑛</m:t>
                                      </m:r>
                                    </m:e>
                                    <m:sub>
                                      <m:r>
                                        <a:rPr lang="en-US" sz="1200" i="1">
                                          <a:solidFill>
                                            <a:srgbClr val="000000"/>
                                          </a:solidFill>
                                          <a:effectLst/>
                                          <a:latin typeface="Cambria Math" panose="02040503050406030204" pitchFamily="18" charset="0"/>
                                          <a:ea typeface="Times New Roman" panose="02020603050405020304" pitchFamily="18" charset="0"/>
                                        </a:rPr>
                                        <m:t>𝑟𝑒𝑓</m:t>
                                      </m:r>
                                    </m:sub>
                                  </m:sSub>
                                </m:sub>
                              </m:sSub>
                            </m:oMath>
                          </a14:m>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 91.46 °F</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9525" marR="9525" marT="9525" marB="0" anchor="ctr">
                        <a:solidFill>
                          <a:schemeClr val="bg1">
                            <a:lumMod val="85000"/>
                          </a:schemeClr>
                        </a:solidFill>
                      </a:tcP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9</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lumMod val="85000"/>
                          </a:schemeClr>
                        </a:solidFill>
                      </a:tcP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579.9</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lumMod val="85000"/>
                          </a:schemeClr>
                        </a:solidFill>
                      </a:tcP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98.6</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lumMod val="85000"/>
                          </a:schemeClr>
                        </a:solidFill>
                      </a:tcP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89.7</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lumMod val="85000"/>
                          </a:schemeClr>
                        </a:solidFill>
                      </a:tcP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-0.2 (min)</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lumMod val="85000"/>
                          </a:schemeClr>
                        </a:solidFill>
                      </a:tcP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55.3</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lumMod val="85000"/>
                          </a:schemeClr>
                        </a:solidFill>
                      </a:tcP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4.8</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lumMod val="85000"/>
                          </a:schemeClr>
                        </a:solidFill>
                      </a:tcP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5.3</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lumMod val="85000"/>
                          </a:schemeClr>
                        </a:solidFill>
                      </a:tcPr>
                    </a:tc>
                    <a:extLst>
                      <a:ext uri="{0D108BD9-81ED-4DB2-BD59-A6C34878D82A}">
                        <a16:rowId xmlns:a16="http://schemas.microsoft.com/office/drawing/2014/main" val="2441202263"/>
                      </a:ext>
                    </a:extLst>
                  </a:tr>
                  <a:tr h="240252">
                    <a:tc vMerge="1">
                      <a:txBody>
                        <a:bodyPr/>
                        <a:lstStyle/>
                        <a:p>
                          <a:endParaRPr lang="en-US"/>
                        </a:p>
                      </a:txBody>
                      <a:tcPr>
                        <a:solidFill>
                          <a:schemeClr val="bg2">
                            <a:lumMod val="90000"/>
                          </a:schemeClr>
                        </a:solidFill>
                      </a:tcP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10</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lumMod val="85000"/>
                          </a:schemeClr>
                        </a:solidFill>
                      </a:tcP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797.5</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lumMod val="85000"/>
                          </a:schemeClr>
                        </a:solidFill>
                      </a:tcP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98.3</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lumMod val="85000"/>
                          </a:schemeClr>
                        </a:solidFill>
                      </a:tcP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90.1</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lumMod val="85000"/>
                          </a:schemeClr>
                        </a:solidFill>
                      </a:tcP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-0.4 (min)</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lumMod val="85000"/>
                          </a:schemeClr>
                        </a:solidFill>
                      </a:tcP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55.3</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lumMod val="85000"/>
                          </a:schemeClr>
                        </a:solidFill>
                      </a:tcP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4.8</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lumMod val="85000"/>
                          </a:schemeClr>
                        </a:solidFill>
                      </a:tcP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5.2</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lumMod val="85000"/>
                          </a:schemeClr>
                        </a:solidFill>
                      </a:tcPr>
                    </a:tc>
                    <a:extLst>
                      <a:ext uri="{0D108BD9-81ED-4DB2-BD59-A6C34878D82A}">
                        <a16:rowId xmlns:a16="http://schemas.microsoft.com/office/drawing/2014/main" val="271256992"/>
                      </a:ext>
                    </a:extLst>
                  </a:tr>
                  <a:tr h="240252">
                    <a:tc vMerge="1">
                      <a:txBody>
                        <a:bodyPr/>
                        <a:lstStyle/>
                        <a:p>
                          <a:endParaRPr lang="en-US"/>
                        </a:p>
                      </a:txBody>
                      <a:tcPr>
                        <a:solidFill>
                          <a:schemeClr val="bg2">
                            <a:lumMod val="90000"/>
                          </a:schemeClr>
                        </a:solidFill>
                      </a:tcP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11</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2">
                            <a:lumMod val="90000"/>
                          </a:schemeClr>
                        </a:solidFill>
                      </a:tcP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594.3</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2">
                            <a:lumMod val="90000"/>
                          </a:schemeClr>
                        </a:solidFill>
                      </a:tcPr>
                    </a:tc>
                    <a:tc>
                      <a:txBody>
                        <a:bodyPr/>
                        <a:lstStyle/>
                        <a:p>
                          <a:pPr marL="0" marR="0" indent="0" algn="ctr">
                            <a:buNone/>
                            <a:tabLst>
                              <a:tab pos="182880" algn="l"/>
                            </a:tabLst>
                          </a:pPr>
                          <a:r>
                            <a:rPr lang="en-US" sz="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97.7</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2">
                            <a:lumMod val="90000"/>
                          </a:schemeClr>
                        </a:solidFill>
                      </a:tcPr>
                    </a:tc>
                    <a:tc>
                      <a:txBody>
                        <a:bodyPr/>
                        <a:lstStyle/>
                        <a:p>
                          <a:pPr marL="0" marR="0" indent="0" algn="ctr">
                            <a:buNone/>
                            <a:tabLst>
                              <a:tab pos="182880" algn="l"/>
                            </a:tabLst>
                          </a:pPr>
                          <a:r>
                            <a:rPr lang="en-US" sz="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88.4</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2">
                            <a:lumMod val="90000"/>
                          </a:schemeClr>
                        </a:solidFill>
                      </a:tcPr>
                    </a:tc>
                    <a:tc>
                      <a:txBody>
                        <a:bodyPr/>
                        <a:lstStyle/>
                        <a:p>
                          <a:pPr marL="0" marR="0" indent="0" algn="ctr">
                            <a:buNone/>
                            <a:tabLst>
                              <a:tab pos="182880" algn="l"/>
                            </a:tabLst>
                          </a:pPr>
                          <a:r>
                            <a:rPr lang="en-US" sz="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-1.0 (min)</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2">
                            <a:lumMod val="90000"/>
                          </a:schemeClr>
                        </a:solidFill>
                      </a:tcP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55.7</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2">
                            <a:lumMod val="90000"/>
                          </a:schemeClr>
                        </a:solidFill>
                      </a:tcP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4.7</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2">
                            <a:lumMod val="90000"/>
                          </a:schemeClr>
                        </a:solidFill>
                      </a:tcP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5.1</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2">
                            <a:lumMod val="90000"/>
                          </a:schemeClr>
                        </a:solidFill>
                      </a:tcPr>
                    </a:tc>
                    <a:extLst>
                      <a:ext uri="{0D108BD9-81ED-4DB2-BD59-A6C34878D82A}">
                        <a16:rowId xmlns:a16="http://schemas.microsoft.com/office/drawing/2014/main" val="686977885"/>
                      </a:ext>
                    </a:extLst>
                  </a:tr>
                  <a:tr h="240252">
                    <a:tc vMerge="1">
                      <a:txBody>
                        <a:bodyPr/>
                        <a:lstStyle/>
                        <a:p>
                          <a:endParaRPr lang="en-US"/>
                        </a:p>
                      </a:txBody>
                      <a:tcPr>
                        <a:solidFill>
                          <a:schemeClr val="bg2">
                            <a:lumMod val="90000"/>
                          </a:schemeClr>
                        </a:solidFill>
                      </a:tcP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12</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lumMod val="85000"/>
                          </a:schemeClr>
                        </a:solidFill>
                      </a:tcP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790.1</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lumMod val="85000"/>
                          </a:schemeClr>
                        </a:solidFill>
                      </a:tcP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98.0</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lumMod val="85000"/>
                          </a:schemeClr>
                        </a:solidFill>
                      </a:tcP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89.3</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lumMod val="85000"/>
                          </a:schemeClr>
                        </a:solidFill>
                      </a:tcP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-0.7 (min)</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lumMod val="85000"/>
                          </a:schemeClr>
                        </a:solidFill>
                      </a:tcP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55.5</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lumMod val="85000"/>
                          </a:schemeClr>
                        </a:solidFill>
                      </a:tcP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4.8</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lumMod val="85000"/>
                          </a:schemeClr>
                        </a:solidFill>
                      </a:tcP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5.0</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lumMod val="85000"/>
                          </a:schemeClr>
                        </a:solidFill>
                      </a:tcPr>
                    </a:tc>
                    <a:extLst>
                      <a:ext uri="{0D108BD9-81ED-4DB2-BD59-A6C34878D82A}">
                        <a16:rowId xmlns:a16="http://schemas.microsoft.com/office/drawing/2014/main" val="296194267"/>
                      </a:ext>
                    </a:extLst>
                  </a:tr>
                  <a:tr h="797551">
                    <a:tc>
                      <a:txBody>
                        <a:bodyPr/>
                        <a:lstStyle/>
                        <a:p>
                          <a:pPr marL="0" marR="0" algn="ctr" fontAlgn="ctr">
                            <a:buNone/>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L_2</a:t>
                          </a:r>
                          <a:endParaRPr lang="en-US" sz="1200">
                            <a:effectLst/>
                            <a:latin typeface="Arial" panose="020B0604020202020204" pitchFamily="34" charset="0"/>
                            <a:ea typeface="Times New Roman" panose="02020603050405020304" pitchFamily="18" charset="0"/>
                            <a:cs typeface="Arial" panose="020B0604020202020204" pitchFamily="34" charset="0"/>
                          </a:endParaRPr>
                        </a:p>
                        <a:p>
                          <a:pPr marL="0" marR="0" algn="ctr" fontAlgn="ctr">
                            <a:buNone/>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178.2 lb</a:t>
                          </a:r>
                          <a:endParaRPr lang="en-US" sz="1200">
                            <a:effectLst/>
                            <a:latin typeface="Arial" panose="020B0604020202020204" pitchFamily="34" charset="0"/>
                            <a:ea typeface="Times New Roman" panose="02020603050405020304" pitchFamily="18" charset="0"/>
                            <a:cs typeface="Arial" panose="020B0604020202020204" pitchFamily="34" charset="0"/>
                          </a:endParaRPr>
                        </a:p>
                        <a:p>
                          <a:pPr marL="0" marR="0" algn="ctr" fontAlgn="ctr">
                            <a:buNone/>
                          </a:pPr>
                          <a14:m>
                            <m:oMath xmlns:m="http://schemas.openxmlformats.org/officeDocument/2006/math">
                              <m:sSub>
                                <m:sSubPr>
                                  <m:ctrlPr>
                                    <a:rPr lang="en-US" sz="1200" i="1">
                                      <a:effectLst/>
                                      <a:latin typeface="Cambria Math" panose="02040503050406030204" pitchFamily="18" charset="0"/>
                                      <a:ea typeface="Times New Roman" panose="02020603050405020304" pitchFamily="18" charset="0"/>
                                    </a:rPr>
                                  </m:ctrlPr>
                                </m:sSubPr>
                                <m:e>
                                  <m:r>
                                    <a:rPr lang="en-US" sz="1200" i="1">
                                      <a:effectLst/>
                                      <a:latin typeface="Cambria Math" panose="02040503050406030204" pitchFamily="18" charset="0"/>
                                      <a:ea typeface="Times New Roman" panose="02020603050405020304" pitchFamily="18" charset="0"/>
                                    </a:rPr>
                                    <m:t>𝑇</m:t>
                                  </m:r>
                                </m:e>
                                <m:sub>
                                  <m:sSub>
                                    <m:sSubPr>
                                      <m:ctrlPr>
                                        <a:rPr lang="en-US" sz="1200" i="1">
                                          <a:effectLst/>
                                          <a:latin typeface="Cambria Math" panose="02040503050406030204" pitchFamily="18" charset="0"/>
                                          <a:ea typeface="Times New Roman" panose="02020603050405020304" pitchFamily="18" charset="0"/>
                                        </a:rPr>
                                      </m:ctrlPr>
                                    </m:sSubPr>
                                    <m:e>
                                      <m:r>
                                        <a:rPr lang="en-US" sz="1200" i="1">
                                          <a:effectLst/>
                                          <a:latin typeface="Cambria Math" panose="02040503050406030204" pitchFamily="18" charset="0"/>
                                          <a:ea typeface="Times New Roman" panose="02020603050405020304" pitchFamily="18" charset="0"/>
                                        </a:rPr>
                                        <m:t>𝑐𝑜𝑟𝑒</m:t>
                                      </m:r>
                                    </m:e>
                                    <m:sub>
                                      <m:r>
                                        <a:rPr lang="en-US" sz="1200" i="1">
                                          <a:effectLst/>
                                          <a:latin typeface="Cambria Math" panose="02040503050406030204" pitchFamily="18" charset="0"/>
                                          <a:ea typeface="Times New Roman" panose="02020603050405020304" pitchFamily="18" charset="0"/>
                                        </a:rPr>
                                        <m:t>𝑟𝑒𝑓</m:t>
                                      </m:r>
                                    </m:sub>
                                  </m:sSub>
                                </m:sub>
                              </m:sSub>
                            </m:oMath>
                          </a14:m>
                          <a:r>
                            <a:rPr lang="en-US" sz="1200" kern="100">
                              <a:solidFill>
                                <a:srgbClr val="000000"/>
                              </a:solidFill>
                              <a:effectLst/>
                              <a:latin typeface="Arial" panose="020B0604020202020204" pitchFamily="34" charset="0"/>
                              <a:ea typeface="Calibri" panose="020F0502020204030204" pitchFamily="34" charset="0"/>
                              <a:cs typeface="Arial" panose="020B0604020202020204" pitchFamily="34" charset="0"/>
                            </a:rPr>
                            <a:t> </a:t>
                          </a: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 98.9 °F</a:t>
                          </a:r>
                          <a:endParaRPr lang="en-US" sz="1200">
                            <a:effectLst/>
                            <a:latin typeface="Arial" panose="020B0604020202020204" pitchFamily="34" charset="0"/>
                            <a:ea typeface="Times New Roman" panose="02020603050405020304" pitchFamily="18" charset="0"/>
                            <a:cs typeface="Arial" panose="020B0604020202020204" pitchFamily="34" charset="0"/>
                          </a:endParaRPr>
                        </a:p>
                        <a:p>
                          <a:pPr marL="0" marR="0" indent="182880" algn="ctr">
                            <a:buNone/>
                            <a:tabLst>
                              <a:tab pos="182880" algn="l"/>
                            </a:tabLst>
                          </a:pPr>
                          <a14:m>
                            <m:oMath xmlns:m="http://schemas.openxmlformats.org/officeDocument/2006/math">
                              <m:sSub>
                                <m:sSubPr>
                                  <m:ctrlPr>
                                    <a:rPr lang="en-US" sz="1200" i="1">
                                      <a:effectLst/>
                                      <a:latin typeface="Cambria Math" panose="02040503050406030204" pitchFamily="18" charset="0"/>
                                      <a:ea typeface="Times New Roman" panose="02020603050405020304" pitchFamily="18" charset="0"/>
                                    </a:rPr>
                                  </m:ctrlPr>
                                </m:sSubPr>
                                <m:e>
                                  <m:r>
                                    <a:rPr lang="en-US" sz="1200" i="1">
                                      <a:effectLst/>
                                      <a:latin typeface="Cambria Math" panose="02040503050406030204" pitchFamily="18" charset="0"/>
                                      <a:ea typeface="Times New Roman" panose="02020603050405020304" pitchFamily="18" charset="0"/>
                                    </a:rPr>
                                    <m:t>𝑇</m:t>
                                  </m:r>
                                </m:e>
                                <m:sub>
                                  <m:r>
                                    <a:rPr lang="en-US" sz="1200" i="1">
                                      <a:effectLst/>
                                      <a:latin typeface="Cambria Math" panose="02040503050406030204" pitchFamily="18" charset="0"/>
                                      <a:ea typeface="Times New Roman" panose="02020603050405020304" pitchFamily="18" charset="0"/>
                                    </a:rPr>
                                    <m:t>𝑠𝑘𝑖</m:t>
                                  </m:r>
                                  <m:sSub>
                                    <m:sSubPr>
                                      <m:ctrlPr>
                                        <a:rPr lang="en-US" sz="1200" i="1">
                                          <a:effectLst/>
                                          <a:latin typeface="Cambria Math" panose="02040503050406030204" pitchFamily="18" charset="0"/>
                                          <a:ea typeface="Times New Roman" panose="02020603050405020304" pitchFamily="18" charset="0"/>
                                        </a:rPr>
                                      </m:ctrlPr>
                                    </m:sSubPr>
                                    <m:e>
                                      <m:r>
                                        <a:rPr lang="en-US" sz="1200" i="1">
                                          <a:effectLst/>
                                          <a:latin typeface="Cambria Math" panose="02040503050406030204" pitchFamily="18" charset="0"/>
                                          <a:ea typeface="Times New Roman" panose="02020603050405020304" pitchFamily="18" charset="0"/>
                                        </a:rPr>
                                        <m:t>𝑛</m:t>
                                      </m:r>
                                    </m:e>
                                    <m:sub>
                                      <m:r>
                                        <a:rPr lang="en-US" sz="1200" i="1">
                                          <a:effectLst/>
                                          <a:latin typeface="Cambria Math" panose="02040503050406030204" pitchFamily="18" charset="0"/>
                                          <a:ea typeface="Times New Roman" panose="02020603050405020304" pitchFamily="18" charset="0"/>
                                        </a:rPr>
                                        <m:t>𝑟𝑒𝑓</m:t>
                                      </m:r>
                                    </m:sub>
                                  </m:sSub>
                                </m:sub>
                              </m:sSub>
                            </m:oMath>
                          </a14:m>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 88 °F</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0" marR="0" marT="0" marB="0" anchor="ctr">
                        <a:solidFill>
                          <a:schemeClr val="bg1"/>
                        </a:solidFill>
                      </a:tcP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11</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noFill/>
                      </a:tcP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598.1</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noFill/>
                      </a:tcP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98.2</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noFill/>
                      </a:tcP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85.5</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noFill/>
                      </a:tcPr>
                    </a:tc>
                    <a:tc>
                      <a:txBody>
                        <a:bodyPr/>
                        <a:lstStyle/>
                        <a:p>
                          <a:pPr marL="0" marR="0" indent="0" algn="ctr">
                            <a:buNone/>
                            <a:tabLst>
                              <a:tab pos="182880" algn="l"/>
                            </a:tabLst>
                          </a:pPr>
                          <a:r>
                            <a:rPr lang="en-US" sz="1200">
                              <a:effectLst/>
                              <a:latin typeface="Arial" panose="020B0604020202020204" pitchFamily="34" charset="0"/>
                              <a:ea typeface="Times New Roman" panose="02020603050405020304" pitchFamily="18" charset="0"/>
                              <a:cs typeface="Arial" panose="020B0604020202020204" pitchFamily="34" charset="0"/>
                            </a:rPr>
                            <a:t>-0.9 (min)</a:t>
                          </a:r>
                        </a:p>
                      </a:txBody>
                      <a:tcPr marL="7620" marR="7620" marT="7620" marB="0" anchor="ctr">
                        <a:noFill/>
                      </a:tcP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55.4</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noFill/>
                      </a:tcP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4.7</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noFill/>
                      </a:tcP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5.3</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noFill/>
                      </a:tcPr>
                    </a:tc>
                    <a:extLst>
                      <a:ext uri="{0D108BD9-81ED-4DB2-BD59-A6C34878D82A}">
                        <a16:rowId xmlns:a16="http://schemas.microsoft.com/office/drawing/2014/main" val="2827962470"/>
                      </a:ext>
                    </a:extLst>
                  </a:tr>
                </a:tbl>
              </a:graphicData>
            </a:graphic>
          </p:graphicFrame>
        </mc:Choice>
        <mc:Fallback xmlns="">
          <p:graphicFrame>
            <p:nvGraphicFramePr>
              <p:cNvPr id="9" name="Content Placeholder 10">
                <a:extLst>
                  <a:ext uri="{FF2B5EF4-FFF2-40B4-BE49-F238E27FC236}">
                    <a16:creationId xmlns:a16="http://schemas.microsoft.com/office/drawing/2014/main" id="{E2E0503A-CBBB-3997-009B-C6CD9DB15496}"/>
                  </a:ext>
                </a:extLst>
              </p:cNvPr>
              <p:cNvGraphicFramePr>
                <a:graphicFrameLocks/>
              </p:cNvGraphicFramePr>
              <p:nvPr>
                <p:extLst>
                  <p:ext uri="{D42A27DB-BD31-4B8C-83A1-F6EECF244321}">
                    <p14:modId xmlns:p14="http://schemas.microsoft.com/office/powerpoint/2010/main" val="3285544949"/>
                  </p:ext>
                </p:extLst>
              </p:nvPr>
            </p:nvGraphicFramePr>
            <p:xfrm>
              <a:off x="304800" y="991124"/>
              <a:ext cx="11566497" cy="4427979"/>
            </p:xfrm>
            <a:graphic>
              <a:graphicData uri="http://schemas.openxmlformats.org/drawingml/2006/table">
                <a:tbl>
                  <a:tblPr firstRow="1" bandRow="1">
                    <a:tableStyleId>{5940675A-B579-460E-94D1-54222C63F5DA}</a:tableStyleId>
                  </a:tblPr>
                  <a:tblGrid>
                    <a:gridCol w="1617726">
                      <a:extLst>
                        <a:ext uri="{9D8B030D-6E8A-4147-A177-3AD203B41FA5}">
                          <a16:colId xmlns:a16="http://schemas.microsoft.com/office/drawing/2014/main" val="2433615154"/>
                        </a:ext>
                      </a:extLst>
                    </a:gridCol>
                    <a:gridCol w="754132">
                      <a:extLst>
                        <a:ext uri="{9D8B030D-6E8A-4147-A177-3AD203B41FA5}">
                          <a16:colId xmlns:a16="http://schemas.microsoft.com/office/drawing/2014/main" val="1286264524"/>
                        </a:ext>
                      </a:extLst>
                    </a:gridCol>
                    <a:gridCol w="963658">
                      <a:extLst>
                        <a:ext uri="{9D8B030D-6E8A-4147-A177-3AD203B41FA5}">
                          <a16:colId xmlns:a16="http://schemas.microsoft.com/office/drawing/2014/main" val="279086388"/>
                        </a:ext>
                      </a:extLst>
                    </a:gridCol>
                    <a:gridCol w="1084116">
                      <a:extLst>
                        <a:ext uri="{9D8B030D-6E8A-4147-A177-3AD203B41FA5}">
                          <a16:colId xmlns:a16="http://schemas.microsoft.com/office/drawing/2014/main" val="458076580"/>
                        </a:ext>
                      </a:extLst>
                    </a:gridCol>
                    <a:gridCol w="963658">
                      <a:extLst>
                        <a:ext uri="{9D8B030D-6E8A-4147-A177-3AD203B41FA5}">
                          <a16:colId xmlns:a16="http://schemas.microsoft.com/office/drawing/2014/main" val="1859563989"/>
                        </a:ext>
                      </a:extLst>
                    </a:gridCol>
                    <a:gridCol w="1204574">
                      <a:extLst>
                        <a:ext uri="{9D8B030D-6E8A-4147-A177-3AD203B41FA5}">
                          <a16:colId xmlns:a16="http://schemas.microsoft.com/office/drawing/2014/main" val="64049054"/>
                        </a:ext>
                      </a:extLst>
                    </a:gridCol>
                    <a:gridCol w="1501276">
                      <a:extLst>
                        <a:ext uri="{9D8B030D-6E8A-4147-A177-3AD203B41FA5}">
                          <a16:colId xmlns:a16="http://schemas.microsoft.com/office/drawing/2014/main" val="1876948943"/>
                        </a:ext>
                      </a:extLst>
                    </a:gridCol>
                    <a:gridCol w="1545493">
                      <a:extLst>
                        <a:ext uri="{9D8B030D-6E8A-4147-A177-3AD203B41FA5}">
                          <a16:colId xmlns:a16="http://schemas.microsoft.com/office/drawing/2014/main" val="2394450445"/>
                        </a:ext>
                      </a:extLst>
                    </a:gridCol>
                    <a:gridCol w="1931864">
                      <a:extLst>
                        <a:ext uri="{9D8B030D-6E8A-4147-A177-3AD203B41FA5}">
                          <a16:colId xmlns:a16="http://schemas.microsoft.com/office/drawing/2014/main" val="4268555518"/>
                        </a:ext>
                      </a:extLst>
                    </a:gridCol>
                  </a:tblGrid>
                  <a:tr h="741045">
                    <a:tc>
                      <a:txBody>
                        <a:bodyPr/>
                        <a:lstStyle/>
                        <a:p>
                          <a:pPr marL="0" marR="0" indent="0" algn="ctr">
                            <a:buNone/>
                            <a:tabLst>
                              <a:tab pos="182880" algn="l"/>
                            </a:tabLst>
                          </a:pPr>
                          <a:r>
                            <a:rPr lang="en-US" sz="1200" b="1">
                              <a:solidFill>
                                <a:srgbClr val="000000"/>
                              </a:solidFill>
                              <a:effectLst/>
                              <a:latin typeface="Arial" panose="020B0604020202020204" pitchFamily="34" charset="0"/>
                              <a:ea typeface="Times New Roman" panose="02020603050405020304" pitchFamily="18" charset="0"/>
                              <a:cs typeface="Arial" panose="020B0604020202020204" pitchFamily="34" charset="0"/>
                            </a:rPr>
                            <a:t>Test Subject</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0" marR="0" marT="0" marB="0" anchor="ctr">
                        <a:solidFill>
                          <a:schemeClr val="accent5">
                            <a:lumMod val="20000"/>
                            <a:lumOff val="80000"/>
                          </a:schemeClr>
                        </a:solidFill>
                      </a:tcPr>
                    </a:tc>
                    <a:tc>
                      <a:txBody>
                        <a:bodyPr/>
                        <a:lstStyle/>
                        <a:p>
                          <a:pPr marL="0" marR="0" indent="0" algn="ctr">
                            <a:buNone/>
                            <a:tabLst>
                              <a:tab pos="182880" algn="l"/>
                            </a:tabLst>
                          </a:pPr>
                          <a:r>
                            <a:rPr lang="en-US" sz="1200" b="1">
                              <a:solidFill>
                                <a:srgbClr val="000000"/>
                              </a:solidFill>
                              <a:effectLst/>
                              <a:latin typeface="Arial" panose="020B0604020202020204" pitchFamily="34" charset="0"/>
                              <a:ea typeface="Times New Roman" panose="02020603050405020304" pitchFamily="18" charset="0"/>
                              <a:cs typeface="Arial" panose="020B0604020202020204" pitchFamily="34" charset="0"/>
                            </a:rPr>
                            <a:t>Test Point</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0" marR="0" marT="0" marB="0" anchor="ctr">
                        <a:solidFill>
                          <a:schemeClr val="accent5">
                            <a:lumMod val="20000"/>
                            <a:lumOff val="80000"/>
                          </a:schemeClr>
                        </a:solidFill>
                      </a:tcPr>
                    </a:tc>
                    <a:tc>
                      <a:txBody>
                        <a:bodyPr/>
                        <a:lstStyle/>
                        <a:p>
                          <a:pPr marL="0" marR="0" indent="0" algn="ctr">
                            <a:buNone/>
                            <a:tabLst>
                              <a:tab pos="182880" algn="l"/>
                            </a:tabLst>
                          </a:pPr>
                          <a:r>
                            <a:rPr lang="en-US" sz="1200" b="1">
                              <a:solidFill>
                                <a:srgbClr val="000000"/>
                              </a:solidFill>
                              <a:effectLst/>
                              <a:latin typeface="Arial" panose="020B0604020202020204" pitchFamily="34" charset="0"/>
                              <a:ea typeface="Times New Roman" panose="02020603050405020304" pitchFamily="18" charset="0"/>
                              <a:cs typeface="Arial" panose="020B0604020202020204" pitchFamily="34" charset="0"/>
                            </a:rPr>
                            <a:t>Average Metabolic Rate [BTU/hr]</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9525" marR="9525" marT="9525" marB="0" anchor="ctr">
                        <a:solidFill>
                          <a:schemeClr val="accent5">
                            <a:lumMod val="20000"/>
                            <a:lumOff val="80000"/>
                          </a:schemeClr>
                        </a:solidFill>
                      </a:tcPr>
                    </a:tc>
                    <a:tc>
                      <a:txBody>
                        <a:bodyPr/>
                        <a:lstStyle/>
                        <a:p>
                          <a:pPr marL="0" marR="0" indent="0" algn="ctr">
                            <a:buNone/>
                            <a:tabLst>
                              <a:tab pos="182880" algn="l"/>
                            </a:tabLst>
                          </a:pPr>
                          <a:r>
                            <a:rPr lang="en-US" sz="1200" b="1">
                              <a:solidFill>
                                <a:srgbClr val="000000"/>
                              </a:solidFill>
                              <a:effectLst/>
                              <a:latin typeface="Arial" panose="020B0604020202020204" pitchFamily="34" charset="0"/>
                              <a:ea typeface="Times New Roman" panose="02020603050405020304" pitchFamily="18" charset="0"/>
                              <a:cs typeface="Arial" panose="020B0604020202020204" pitchFamily="34" charset="0"/>
                            </a:rPr>
                            <a:t>Limit Core Temp [°F]</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9525" marR="9525" marT="9525" marB="0" anchor="ctr">
                        <a:solidFill>
                          <a:schemeClr val="accent5">
                            <a:lumMod val="20000"/>
                            <a:lumOff val="80000"/>
                          </a:schemeClr>
                        </a:solidFill>
                      </a:tcPr>
                    </a:tc>
                    <a:tc>
                      <a:txBody>
                        <a:bodyPr/>
                        <a:lstStyle/>
                        <a:p>
                          <a:pPr marL="0" marR="0" indent="0" algn="ctr">
                            <a:buNone/>
                            <a:tabLst>
                              <a:tab pos="182880" algn="l"/>
                            </a:tabLst>
                          </a:pPr>
                          <a:r>
                            <a:rPr lang="en-US" sz="1200" b="1">
                              <a:solidFill>
                                <a:srgbClr val="000000"/>
                              </a:solidFill>
                              <a:effectLst/>
                              <a:latin typeface="Arial" panose="020B0604020202020204" pitchFamily="34" charset="0"/>
                              <a:ea typeface="Times New Roman" panose="02020603050405020304" pitchFamily="18" charset="0"/>
                              <a:cs typeface="Arial" panose="020B0604020202020204" pitchFamily="34" charset="0"/>
                            </a:rPr>
                            <a:t>Limit Skin Temp [°F]</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9525" marR="9525" marT="9525" marB="0" anchor="ctr">
                        <a:solidFill>
                          <a:schemeClr val="accent5">
                            <a:lumMod val="20000"/>
                            <a:lumOff val="80000"/>
                          </a:schemeClr>
                        </a:solidFill>
                      </a:tcPr>
                    </a:tc>
                    <a:tc>
                      <a:txBody>
                        <a:bodyPr/>
                        <a:lstStyle/>
                        <a:p>
                          <a:pPr marL="0" marR="0" indent="0" algn="ctr">
                            <a:buNone/>
                            <a:tabLst>
                              <a:tab pos="182880" algn="l"/>
                            </a:tabLst>
                          </a:pPr>
                          <a:r>
                            <a:rPr lang="en-US" sz="1200" b="1">
                              <a:solidFill>
                                <a:srgbClr val="000000"/>
                              </a:solidFill>
                              <a:effectLst/>
                              <a:latin typeface="Arial" panose="020B0604020202020204" pitchFamily="34" charset="0"/>
                              <a:ea typeface="Times New Roman" panose="02020603050405020304" pitchFamily="18" charset="0"/>
                              <a:cs typeface="Arial" panose="020B0604020202020204" pitchFamily="34" charset="0"/>
                            </a:rPr>
                            <a:t>Limit Heat Storage [BTU/lb]</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9525" marR="9525" marT="9525" marB="0" anchor="ctr">
                        <a:solidFill>
                          <a:schemeClr val="accent5">
                            <a:lumMod val="20000"/>
                            <a:lumOff val="80000"/>
                          </a:schemeClr>
                        </a:solidFill>
                      </a:tcPr>
                    </a:tc>
                    <a:tc>
                      <a:txBody>
                        <a:bodyPr/>
                        <a:lstStyle/>
                        <a:p>
                          <a:pPr marL="0" marR="0" indent="0" algn="ctr">
                            <a:buNone/>
                            <a:tabLst>
                              <a:tab pos="182880" algn="l"/>
                            </a:tabLst>
                          </a:pPr>
                          <a:r>
                            <a:rPr lang="en-US" sz="1200" b="1">
                              <a:solidFill>
                                <a:srgbClr val="000000"/>
                              </a:solidFill>
                              <a:effectLst/>
                              <a:latin typeface="Arial" panose="020B0604020202020204" pitchFamily="34" charset="0"/>
                              <a:ea typeface="Times New Roman" panose="02020603050405020304" pitchFamily="18" charset="0"/>
                              <a:cs typeface="Arial" panose="020B0604020202020204" pitchFamily="34" charset="0"/>
                            </a:rPr>
                            <a:t>Average Inlet Breathing Gas Temperature [°F]</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9525" marR="9525" marT="9525" marB="0" anchor="ctr">
                        <a:solidFill>
                          <a:schemeClr val="accent5">
                            <a:lumMod val="20000"/>
                            <a:lumOff val="80000"/>
                          </a:schemeClr>
                        </a:solidFill>
                      </a:tcPr>
                    </a:tc>
                    <a:tc>
                      <a:txBody>
                        <a:bodyPr/>
                        <a:lstStyle/>
                        <a:p>
                          <a:pPr marL="0" marR="0" indent="0" algn="ctr">
                            <a:buNone/>
                            <a:tabLst>
                              <a:tab pos="182880" algn="l"/>
                            </a:tabLst>
                          </a:pPr>
                          <a:r>
                            <a:rPr lang="en-US" sz="1200" b="1">
                              <a:solidFill>
                                <a:srgbClr val="000000"/>
                              </a:solidFill>
                              <a:effectLst/>
                              <a:latin typeface="Arial" panose="020B0604020202020204" pitchFamily="34" charset="0"/>
                              <a:ea typeface="Times New Roman" panose="02020603050405020304" pitchFamily="18" charset="0"/>
                              <a:cs typeface="Arial" panose="020B0604020202020204" pitchFamily="34" charset="0"/>
                            </a:rPr>
                            <a:t>Average Flow Rate [ACFM]</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9525" marR="9525" marT="9525" marB="0" anchor="ctr">
                        <a:solidFill>
                          <a:schemeClr val="accent5">
                            <a:lumMod val="20000"/>
                            <a:lumOff val="80000"/>
                          </a:schemeClr>
                        </a:solidFill>
                      </a:tcPr>
                    </a:tc>
                    <a:tc>
                      <a:txBody>
                        <a:bodyPr/>
                        <a:lstStyle/>
                        <a:p>
                          <a:pPr marL="0" marR="0" indent="0" algn="ctr">
                            <a:buNone/>
                            <a:tabLst>
                              <a:tab pos="182880" algn="l"/>
                            </a:tabLst>
                          </a:pPr>
                          <a:r>
                            <a:rPr lang="en-US" sz="1200" b="1">
                              <a:solidFill>
                                <a:srgbClr val="000000"/>
                              </a:solidFill>
                              <a:effectLst/>
                              <a:latin typeface="Arial" panose="020B0604020202020204" pitchFamily="34" charset="0"/>
                              <a:ea typeface="Times New Roman" panose="02020603050405020304" pitchFamily="18" charset="0"/>
                              <a:cs typeface="Arial" panose="020B0604020202020204" pitchFamily="34" charset="0"/>
                            </a:rPr>
                            <a:t>Average Inlet Breathing Gas Humidity [%]</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9525" marR="9525" marT="9525" marB="0" anchor="ctr">
                        <a:solidFill>
                          <a:schemeClr val="accent5">
                            <a:lumMod val="20000"/>
                            <a:lumOff val="80000"/>
                          </a:schemeClr>
                        </a:solidFill>
                      </a:tcPr>
                    </a:tc>
                    <a:extLst>
                      <a:ext uri="{0D108BD9-81ED-4DB2-BD59-A6C34878D82A}">
                        <a16:rowId xmlns:a16="http://schemas.microsoft.com/office/drawing/2014/main" val="2769382175"/>
                      </a:ext>
                    </a:extLst>
                  </a:tr>
                  <a:tr h="240252">
                    <a:tc rowSpan="4">
                      <a:txBody>
                        <a:bodyPr/>
                        <a:lstStyle/>
                        <a:p>
                          <a:endParaRPr lang="en-US"/>
                        </a:p>
                      </a:txBody>
                      <a:tcPr marL="9525" marR="9525" marT="9525" marB="0" anchor="ctr">
                        <a:blipFill>
                          <a:blip r:embed="rId2"/>
                          <a:stretch>
                            <a:fillRect l="-755" t="-82166" r="-616981" b="-291720"/>
                          </a:stretch>
                        </a:blipFill>
                      </a:tcP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9</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lumMod val="85000"/>
                          </a:schemeClr>
                        </a:solidFill>
                      </a:tcP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627.9</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lumMod val="85000"/>
                          </a:schemeClr>
                        </a:solidFill>
                      </a:tcP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98.9</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lumMod val="85000"/>
                          </a:schemeClr>
                        </a:solidFill>
                      </a:tcP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88.1</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lumMod val="85000"/>
                          </a:schemeClr>
                        </a:solidFill>
                      </a:tcP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-0.3 (min)</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lumMod val="85000"/>
                          </a:schemeClr>
                        </a:solidFill>
                      </a:tcP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55.4</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lumMod val="85000"/>
                          </a:schemeClr>
                        </a:solidFill>
                      </a:tcP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4.8</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lumMod val="85000"/>
                          </a:schemeClr>
                        </a:solidFill>
                      </a:tcP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5.2</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lumMod val="85000"/>
                          </a:schemeClr>
                        </a:solidFill>
                      </a:tcPr>
                    </a:tc>
                    <a:extLst>
                      <a:ext uri="{0D108BD9-81ED-4DB2-BD59-A6C34878D82A}">
                        <a16:rowId xmlns:a16="http://schemas.microsoft.com/office/drawing/2014/main" val="2072238654"/>
                      </a:ext>
                    </a:extLst>
                  </a:tr>
                  <a:tr h="240252">
                    <a:tc vMerge="1">
                      <a:txBody>
                        <a:bodyPr/>
                        <a:lstStyle/>
                        <a:p>
                          <a:endParaRPr lang="en-US"/>
                        </a:p>
                      </a:txBody>
                      <a:tcPr>
                        <a:solidFill>
                          <a:schemeClr val="bg2">
                            <a:lumMod val="90000"/>
                          </a:schemeClr>
                        </a:solidFill>
                      </a:tcP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10</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lumMod val="85000"/>
                          </a:schemeClr>
                        </a:solidFill>
                      </a:tcP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809.7</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lumMod val="85000"/>
                          </a:schemeClr>
                        </a:solidFill>
                      </a:tcP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99.8</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lumMod val="85000"/>
                          </a:schemeClr>
                        </a:solidFill>
                      </a:tcP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93.0</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lumMod val="85000"/>
                          </a:schemeClr>
                        </a:solidFill>
                      </a:tcP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1.1 (max)</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lumMod val="85000"/>
                          </a:schemeClr>
                        </a:solidFill>
                      </a:tcP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55.5</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lumMod val="85000"/>
                          </a:schemeClr>
                        </a:solidFill>
                      </a:tcP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4.7</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lumMod val="85000"/>
                          </a:schemeClr>
                        </a:solidFill>
                      </a:tcP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5.1</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lumMod val="85000"/>
                          </a:schemeClr>
                        </a:solidFill>
                      </a:tcPr>
                    </a:tc>
                    <a:extLst>
                      <a:ext uri="{0D108BD9-81ED-4DB2-BD59-A6C34878D82A}">
                        <a16:rowId xmlns:a16="http://schemas.microsoft.com/office/drawing/2014/main" val="2067168245"/>
                      </a:ext>
                    </a:extLst>
                  </a:tr>
                  <a:tr h="240252">
                    <a:tc vMerge="1">
                      <a:txBody>
                        <a:bodyPr/>
                        <a:lstStyle/>
                        <a:p>
                          <a:endParaRPr lang="en-US"/>
                        </a:p>
                      </a:txBody>
                      <a:tcPr>
                        <a:solidFill>
                          <a:schemeClr val="bg2">
                            <a:lumMod val="90000"/>
                          </a:schemeClr>
                        </a:solidFill>
                      </a:tcP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11</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lumMod val="85000"/>
                          </a:schemeClr>
                        </a:solidFill>
                      </a:tcP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614.8</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lumMod val="85000"/>
                          </a:schemeClr>
                        </a:solidFill>
                      </a:tcP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99.1</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lumMod val="85000"/>
                          </a:schemeClr>
                        </a:solidFill>
                      </a:tcP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87.6</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lumMod val="85000"/>
                          </a:schemeClr>
                        </a:solidFill>
                      </a:tcP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-0.2 (min)</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lumMod val="85000"/>
                          </a:schemeClr>
                        </a:solidFill>
                      </a:tcP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55.4</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lumMod val="85000"/>
                          </a:schemeClr>
                        </a:solidFill>
                      </a:tcP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4.8</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lumMod val="85000"/>
                          </a:schemeClr>
                        </a:solidFill>
                      </a:tcP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5.0</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lumMod val="85000"/>
                          </a:schemeClr>
                        </a:solidFill>
                      </a:tcPr>
                    </a:tc>
                    <a:extLst>
                      <a:ext uri="{0D108BD9-81ED-4DB2-BD59-A6C34878D82A}">
                        <a16:rowId xmlns:a16="http://schemas.microsoft.com/office/drawing/2014/main" val="1727770494"/>
                      </a:ext>
                    </a:extLst>
                  </a:tr>
                  <a:tr h="240252">
                    <a:tc vMerge="1">
                      <a:txBody>
                        <a:bodyPr/>
                        <a:lstStyle/>
                        <a:p>
                          <a:endParaRPr lang="en-US"/>
                        </a:p>
                      </a:txBody>
                      <a:tcPr>
                        <a:solidFill>
                          <a:schemeClr val="bg2">
                            <a:lumMod val="90000"/>
                          </a:schemeClr>
                        </a:solidFill>
                      </a:tcP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12</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lumMod val="85000"/>
                          </a:schemeClr>
                        </a:solidFill>
                      </a:tcP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801.2</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lumMod val="85000"/>
                          </a:schemeClr>
                        </a:solidFill>
                      </a:tcP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98.7</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lumMod val="85000"/>
                          </a:schemeClr>
                        </a:solidFill>
                      </a:tcP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88.1</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lumMod val="85000"/>
                          </a:schemeClr>
                        </a:solidFill>
                      </a:tcP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-0.4 (min)</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lumMod val="85000"/>
                          </a:schemeClr>
                        </a:solidFill>
                      </a:tcP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55.6</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lumMod val="85000"/>
                          </a:schemeClr>
                        </a:solidFill>
                      </a:tcP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4.7</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lumMod val="85000"/>
                          </a:schemeClr>
                        </a:solidFill>
                      </a:tcP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5.0</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lumMod val="85000"/>
                          </a:schemeClr>
                        </a:solidFill>
                      </a:tcPr>
                    </a:tc>
                    <a:extLst>
                      <a:ext uri="{0D108BD9-81ED-4DB2-BD59-A6C34878D82A}">
                        <a16:rowId xmlns:a16="http://schemas.microsoft.com/office/drawing/2014/main" val="245512970"/>
                      </a:ext>
                    </a:extLst>
                  </a:tr>
                  <a:tr h="240252">
                    <a:tc rowSpan="4">
                      <a:txBody>
                        <a:bodyPr/>
                        <a:lstStyle/>
                        <a:p>
                          <a:endParaRPr lang="en-US"/>
                        </a:p>
                      </a:txBody>
                      <a:tcPr marL="9525" marR="9525" marT="9525" marB="0" anchor="ctr">
                        <a:blipFill>
                          <a:blip r:embed="rId2"/>
                          <a:stretch>
                            <a:fillRect l="-755" t="-181013" r="-616981" b="-189873"/>
                          </a:stretch>
                        </a:blipFill>
                      </a:tcP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9</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594.9</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99.6</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99.6</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tc>
                    <a:tc>
                      <a:txBody>
                        <a:bodyPr/>
                        <a:lstStyle/>
                        <a:p>
                          <a:pPr marL="0" marR="0" indent="0" algn="ctr">
                            <a:buNone/>
                            <a:tabLst>
                              <a:tab pos="182880" algn="l"/>
                            </a:tabLst>
                          </a:pPr>
                          <a:r>
                            <a:rPr lang="en-US" sz="1200" kern="1200">
                              <a:effectLst/>
                              <a:latin typeface="Arial" panose="020B0604020202020204" pitchFamily="34" charset="0"/>
                              <a:ea typeface="Times New Roman" panose="02020603050405020304" pitchFamily="18" charset="0"/>
                              <a:cs typeface="Arial" panose="020B0604020202020204" pitchFamily="34" charset="0"/>
                            </a:rPr>
                            <a:t>0.4 (max)</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55.8</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4.7</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5.2</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tc>
                    <a:extLst>
                      <a:ext uri="{0D108BD9-81ED-4DB2-BD59-A6C34878D82A}">
                        <a16:rowId xmlns:a16="http://schemas.microsoft.com/office/drawing/2014/main" val="395135250"/>
                      </a:ext>
                    </a:extLst>
                  </a:tr>
                  <a:tr h="240252">
                    <a:tc vMerge="1">
                      <a:txBody>
                        <a:bodyPr/>
                        <a:lstStyle/>
                        <a:p>
                          <a:endParaRPr lang="en-US"/>
                        </a:p>
                      </a:txBody>
                      <a:tcP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10</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804.1</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99.1</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90.4</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tc>
                    <a:tc>
                      <a:txBody>
                        <a:bodyPr/>
                        <a:lstStyle/>
                        <a:p>
                          <a:pPr marL="0" marR="0" indent="0" algn="ctr">
                            <a:buNone/>
                            <a:tabLst>
                              <a:tab pos="182880" algn="l"/>
                            </a:tabLst>
                          </a:pPr>
                          <a:r>
                            <a:rPr lang="en-US" sz="1200" kern="1200">
                              <a:effectLst/>
                              <a:latin typeface="Arial" panose="020B0604020202020204" pitchFamily="34" charset="0"/>
                              <a:ea typeface="Times New Roman" panose="02020603050405020304" pitchFamily="18" charset="0"/>
                              <a:cs typeface="Arial" panose="020B0604020202020204" pitchFamily="34" charset="0"/>
                            </a:rPr>
                            <a:t>0.0 (min)</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55.9</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4.7</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5.1</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tc>
                    <a:extLst>
                      <a:ext uri="{0D108BD9-81ED-4DB2-BD59-A6C34878D82A}">
                        <a16:rowId xmlns:a16="http://schemas.microsoft.com/office/drawing/2014/main" val="3809876821"/>
                      </a:ext>
                    </a:extLst>
                  </a:tr>
                  <a:tr h="240252">
                    <a:tc vMerge="1">
                      <a:txBody>
                        <a:bodyPr/>
                        <a:lstStyle/>
                        <a:p>
                          <a:endParaRPr lang="en-US"/>
                        </a:p>
                      </a:txBody>
                      <a:tcP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11</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606.9</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99.5</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88.9</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tc>
                    <a:tc>
                      <a:txBody>
                        <a:bodyPr/>
                        <a:lstStyle/>
                        <a:p>
                          <a:pPr marL="0" marR="0" indent="0" algn="ctr">
                            <a:buNone/>
                            <a:tabLst>
                              <a:tab pos="182880" algn="l"/>
                            </a:tabLst>
                          </a:pPr>
                          <a:r>
                            <a:rPr lang="en-US" sz="1200" kern="1200">
                              <a:effectLst/>
                              <a:latin typeface="Arial" panose="020B0604020202020204" pitchFamily="34" charset="0"/>
                              <a:ea typeface="Times New Roman" panose="02020603050405020304" pitchFamily="18" charset="0"/>
                              <a:cs typeface="Arial" panose="020B0604020202020204" pitchFamily="34" charset="0"/>
                            </a:rPr>
                            <a:t>0.0 (min)</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56.1</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4.7</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5.1</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tc>
                    <a:extLst>
                      <a:ext uri="{0D108BD9-81ED-4DB2-BD59-A6C34878D82A}">
                        <a16:rowId xmlns:a16="http://schemas.microsoft.com/office/drawing/2014/main" val="3244158113"/>
                      </a:ext>
                    </a:extLst>
                  </a:tr>
                  <a:tr h="240252">
                    <a:tc vMerge="1">
                      <a:txBody>
                        <a:bodyPr/>
                        <a:lstStyle/>
                        <a:p>
                          <a:endParaRPr lang="en-US"/>
                        </a:p>
                      </a:txBody>
                      <a:tcP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12</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810.5</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99.2</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89.1</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tc>
                    <a:tc>
                      <a:txBody>
                        <a:bodyPr/>
                        <a:lstStyle/>
                        <a:p>
                          <a:pPr marL="0" marR="0" indent="0" algn="ctr">
                            <a:buNone/>
                            <a:tabLst>
                              <a:tab pos="182880" algn="l"/>
                            </a:tabLst>
                          </a:pPr>
                          <a:r>
                            <a:rPr lang="en-US" sz="1200" kern="1200">
                              <a:effectLst/>
                              <a:latin typeface="Arial" panose="020B0604020202020204" pitchFamily="34" charset="0"/>
                              <a:ea typeface="Times New Roman" panose="02020603050405020304" pitchFamily="18" charset="0"/>
                              <a:cs typeface="Arial" panose="020B0604020202020204" pitchFamily="34" charset="0"/>
                            </a:rPr>
                            <a:t>-0.1 (min)</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56.1</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4.7</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5.0</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tc>
                    <a:extLst>
                      <a:ext uri="{0D108BD9-81ED-4DB2-BD59-A6C34878D82A}">
                        <a16:rowId xmlns:a16="http://schemas.microsoft.com/office/drawing/2014/main" val="2969690776"/>
                      </a:ext>
                    </a:extLst>
                  </a:tr>
                  <a:tr h="240252">
                    <a:tc rowSpan="4">
                      <a:txBody>
                        <a:bodyPr/>
                        <a:lstStyle/>
                        <a:p>
                          <a:endParaRPr lang="en-US"/>
                        </a:p>
                      </a:txBody>
                      <a:tcPr marL="9525" marR="9525" marT="9525" marB="0" anchor="ctr">
                        <a:blipFill>
                          <a:blip r:embed="rId2"/>
                          <a:stretch>
                            <a:fillRect l="-755" t="-281013" r="-616981" b="-89873"/>
                          </a:stretch>
                        </a:blipFill>
                      </a:tcP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9</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lumMod val="85000"/>
                          </a:schemeClr>
                        </a:solidFill>
                      </a:tcP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579.9</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lumMod val="85000"/>
                          </a:schemeClr>
                        </a:solidFill>
                      </a:tcP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98.6</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lumMod val="85000"/>
                          </a:schemeClr>
                        </a:solidFill>
                      </a:tcP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89.7</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lumMod val="85000"/>
                          </a:schemeClr>
                        </a:solidFill>
                      </a:tcP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-0.2 (min)</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lumMod val="85000"/>
                          </a:schemeClr>
                        </a:solidFill>
                      </a:tcP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55.3</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lumMod val="85000"/>
                          </a:schemeClr>
                        </a:solidFill>
                      </a:tcP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4.8</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lumMod val="85000"/>
                          </a:schemeClr>
                        </a:solidFill>
                      </a:tcP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5.3</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lumMod val="85000"/>
                          </a:schemeClr>
                        </a:solidFill>
                      </a:tcPr>
                    </a:tc>
                    <a:extLst>
                      <a:ext uri="{0D108BD9-81ED-4DB2-BD59-A6C34878D82A}">
                        <a16:rowId xmlns:a16="http://schemas.microsoft.com/office/drawing/2014/main" val="2441202263"/>
                      </a:ext>
                    </a:extLst>
                  </a:tr>
                  <a:tr h="240252">
                    <a:tc vMerge="1">
                      <a:txBody>
                        <a:bodyPr/>
                        <a:lstStyle/>
                        <a:p>
                          <a:endParaRPr lang="en-US"/>
                        </a:p>
                      </a:txBody>
                      <a:tcPr>
                        <a:solidFill>
                          <a:schemeClr val="bg2">
                            <a:lumMod val="90000"/>
                          </a:schemeClr>
                        </a:solidFill>
                      </a:tcP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10</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lumMod val="85000"/>
                          </a:schemeClr>
                        </a:solidFill>
                      </a:tcP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797.5</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lumMod val="85000"/>
                          </a:schemeClr>
                        </a:solidFill>
                      </a:tcP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98.3</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lumMod val="85000"/>
                          </a:schemeClr>
                        </a:solidFill>
                      </a:tcP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90.1</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lumMod val="85000"/>
                          </a:schemeClr>
                        </a:solidFill>
                      </a:tcP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-0.4 (min)</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lumMod val="85000"/>
                          </a:schemeClr>
                        </a:solidFill>
                      </a:tcP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55.3</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lumMod val="85000"/>
                          </a:schemeClr>
                        </a:solidFill>
                      </a:tcP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4.8</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lumMod val="85000"/>
                          </a:schemeClr>
                        </a:solidFill>
                      </a:tcP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5.2</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lumMod val="85000"/>
                          </a:schemeClr>
                        </a:solidFill>
                      </a:tcPr>
                    </a:tc>
                    <a:extLst>
                      <a:ext uri="{0D108BD9-81ED-4DB2-BD59-A6C34878D82A}">
                        <a16:rowId xmlns:a16="http://schemas.microsoft.com/office/drawing/2014/main" val="271256992"/>
                      </a:ext>
                    </a:extLst>
                  </a:tr>
                  <a:tr h="240252">
                    <a:tc vMerge="1">
                      <a:txBody>
                        <a:bodyPr/>
                        <a:lstStyle/>
                        <a:p>
                          <a:endParaRPr lang="en-US"/>
                        </a:p>
                      </a:txBody>
                      <a:tcPr>
                        <a:solidFill>
                          <a:schemeClr val="bg2">
                            <a:lumMod val="90000"/>
                          </a:schemeClr>
                        </a:solidFill>
                      </a:tcP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11</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2">
                            <a:lumMod val="90000"/>
                          </a:schemeClr>
                        </a:solidFill>
                      </a:tcP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594.3</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2">
                            <a:lumMod val="90000"/>
                          </a:schemeClr>
                        </a:solidFill>
                      </a:tcPr>
                    </a:tc>
                    <a:tc>
                      <a:txBody>
                        <a:bodyPr/>
                        <a:lstStyle/>
                        <a:p>
                          <a:pPr marL="0" marR="0" indent="0" algn="ctr">
                            <a:buNone/>
                            <a:tabLst>
                              <a:tab pos="182880" algn="l"/>
                            </a:tabLst>
                          </a:pPr>
                          <a:r>
                            <a:rPr lang="en-US" sz="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97.7</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2">
                            <a:lumMod val="90000"/>
                          </a:schemeClr>
                        </a:solidFill>
                      </a:tcPr>
                    </a:tc>
                    <a:tc>
                      <a:txBody>
                        <a:bodyPr/>
                        <a:lstStyle/>
                        <a:p>
                          <a:pPr marL="0" marR="0" indent="0" algn="ctr">
                            <a:buNone/>
                            <a:tabLst>
                              <a:tab pos="182880" algn="l"/>
                            </a:tabLst>
                          </a:pPr>
                          <a:r>
                            <a:rPr lang="en-US" sz="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88.4</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2">
                            <a:lumMod val="90000"/>
                          </a:schemeClr>
                        </a:solidFill>
                      </a:tcPr>
                    </a:tc>
                    <a:tc>
                      <a:txBody>
                        <a:bodyPr/>
                        <a:lstStyle/>
                        <a:p>
                          <a:pPr marL="0" marR="0" indent="0" algn="ctr">
                            <a:buNone/>
                            <a:tabLst>
                              <a:tab pos="182880" algn="l"/>
                            </a:tabLst>
                          </a:pPr>
                          <a:r>
                            <a:rPr lang="en-US" sz="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-1.0 (min)</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2">
                            <a:lumMod val="90000"/>
                          </a:schemeClr>
                        </a:solidFill>
                      </a:tcP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55.7</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2">
                            <a:lumMod val="90000"/>
                          </a:schemeClr>
                        </a:solidFill>
                      </a:tcP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4.7</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2">
                            <a:lumMod val="90000"/>
                          </a:schemeClr>
                        </a:solidFill>
                      </a:tcP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5.1</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2">
                            <a:lumMod val="90000"/>
                          </a:schemeClr>
                        </a:solidFill>
                      </a:tcPr>
                    </a:tc>
                    <a:extLst>
                      <a:ext uri="{0D108BD9-81ED-4DB2-BD59-A6C34878D82A}">
                        <a16:rowId xmlns:a16="http://schemas.microsoft.com/office/drawing/2014/main" val="686977885"/>
                      </a:ext>
                    </a:extLst>
                  </a:tr>
                  <a:tr h="240252">
                    <a:tc vMerge="1">
                      <a:txBody>
                        <a:bodyPr/>
                        <a:lstStyle/>
                        <a:p>
                          <a:endParaRPr lang="en-US"/>
                        </a:p>
                      </a:txBody>
                      <a:tcPr>
                        <a:solidFill>
                          <a:schemeClr val="bg2">
                            <a:lumMod val="90000"/>
                          </a:schemeClr>
                        </a:solidFill>
                      </a:tcP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12</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lumMod val="85000"/>
                          </a:schemeClr>
                        </a:solidFill>
                      </a:tcP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790.1</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lumMod val="85000"/>
                          </a:schemeClr>
                        </a:solidFill>
                      </a:tcP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98.0</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lumMod val="85000"/>
                          </a:schemeClr>
                        </a:solidFill>
                      </a:tcP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89.3</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lumMod val="85000"/>
                          </a:schemeClr>
                        </a:solidFill>
                      </a:tcP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-0.7 (min)</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lumMod val="85000"/>
                          </a:schemeClr>
                        </a:solidFill>
                      </a:tcP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55.5</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lumMod val="85000"/>
                          </a:schemeClr>
                        </a:solidFill>
                      </a:tcP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4.8</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lumMod val="85000"/>
                          </a:schemeClr>
                        </a:solidFill>
                      </a:tcP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5.0</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lumMod val="85000"/>
                          </a:schemeClr>
                        </a:solidFill>
                      </a:tcPr>
                    </a:tc>
                    <a:extLst>
                      <a:ext uri="{0D108BD9-81ED-4DB2-BD59-A6C34878D82A}">
                        <a16:rowId xmlns:a16="http://schemas.microsoft.com/office/drawing/2014/main" val="296194267"/>
                      </a:ext>
                    </a:extLst>
                  </a:tr>
                  <a:tr h="803910">
                    <a:tc>
                      <a:txBody>
                        <a:bodyPr/>
                        <a:lstStyle/>
                        <a:p>
                          <a:endParaRPr lang="en-US"/>
                        </a:p>
                      </a:txBody>
                      <a:tcPr marL="0" marR="0" marT="0" marB="0" anchor="ctr">
                        <a:blipFill>
                          <a:blip r:embed="rId2"/>
                          <a:stretch>
                            <a:fillRect l="-755" t="-456061" r="-616981" b="-7576"/>
                          </a:stretch>
                        </a:blipFill>
                      </a:tcP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11</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noFill/>
                      </a:tcP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598.1</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noFill/>
                      </a:tcP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98.2</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noFill/>
                      </a:tcP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85.5</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noFill/>
                      </a:tcPr>
                    </a:tc>
                    <a:tc>
                      <a:txBody>
                        <a:bodyPr/>
                        <a:lstStyle/>
                        <a:p>
                          <a:pPr marL="0" marR="0" indent="0" algn="ctr">
                            <a:buNone/>
                            <a:tabLst>
                              <a:tab pos="182880" algn="l"/>
                            </a:tabLst>
                          </a:pPr>
                          <a:r>
                            <a:rPr lang="en-US" sz="1200">
                              <a:effectLst/>
                              <a:latin typeface="Arial" panose="020B0604020202020204" pitchFamily="34" charset="0"/>
                              <a:ea typeface="Times New Roman" panose="02020603050405020304" pitchFamily="18" charset="0"/>
                              <a:cs typeface="Arial" panose="020B0604020202020204" pitchFamily="34" charset="0"/>
                            </a:rPr>
                            <a:t>-0.9 (min)</a:t>
                          </a:r>
                        </a:p>
                      </a:txBody>
                      <a:tcPr marL="7620" marR="7620" marT="7620" marB="0" anchor="ctr">
                        <a:noFill/>
                      </a:tcP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55.4</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noFill/>
                      </a:tcP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4.7</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noFill/>
                      </a:tcP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5.3</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noFill/>
                      </a:tcPr>
                    </a:tc>
                    <a:extLst>
                      <a:ext uri="{0D108BD9-81ED-4DB2-BD59-A6C34878D82A}">
                        <a16:rowId xmlns:a16="http://schemas.microsoft.com/office/drawing/2014/main" val="2827962470"/>
                      </a:ext>
                    </a:extLst>
                  </a:tr>
                </a:tbl>
              </a:graphicData>
            </a:graphic>
          </p:graphicFrame>
        </mc:Fallback>
      </mc:AlternateContent>
    </p:spTree>
    <p:extLst>
      <p:ext uri="{BB962C8B-B14F-4D97-AF65-F5344CB8AC3E}">
        <p14:creationId xmlns:p14="http://schemas.microsoft.com/office/powerpoint/2010/main" val="300854069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9546A6-6CB2-5139-7D7D-79602758ABD9}"/>
              </a:ext>
            </a:extLst>
          </p:cNvPr>
          <p:cNvSpPr>
            <a:spLocks noGrp="1"/>
          </p:cNvSpPr>
          <p:nvPr>
            <p:ph type="title"/>
          </p:nvPr>
        </p:nvSpPr>
        <p:spPr/>
        <p:txBody>
          <a:bodyPr/>
          <a:lstStyle/>
          <a:p>
            <a:r>
              <a:rPr lang="en-US"/>
              <a:t>Visor-Up, Resting Test Data for Cold Environments </a:t>
            </a:r>
            <a:br>
              <a:rPr lang="en-US"/>
            </a:br>
            <a:r>
              <a:rPr lang="en-US"/>
              <a:t>Test Point 13</a:t>
            </a:r>
          </a:p>
        </p:txBody>
      </p:sp>
      <p:sp>
        <p:nvSpPr>
          <p:cNvPr id="4" name="Slide Number Placeholder 3">
            <a:extLst>
              <a:ext uri="{FF2B5EF4-FFF2-40B4-BE49-F238E27FC236}">
                <a16:creationId xmlns:a16="http://schemas.microsoft.com/office/drawing/2014/main" id="{64DBF44C-0731-367E-9DC2-08AE8A40AAF4}"/>
              </a:ext>
            </a:extLst>
          </p:cNvPr>
          <p:cNvSpPr>
            <a:spLocks noGrp="1"/>
          </p:cNvSpPr>
          <p:nvPr>
            <p:ph type="sldNum" sz="quarter" idx="12"/>
          </p:nvPr>
        </p:nvSpPr>
        <p:spPr/>
        <p:txBody>
          <a:bodyPr/>
          <a:lstStyle/>
          <a:p>
            <a:fld id="{56DEAC0C-22C1-459C-B122-F26ADF594765}" type="slidenum">
              <a:rPr lang="en-US" smtClean="0"/>
              <a:pPr/>
              <a:t>22</a:t>
            </a:fld>
            <a:endParaRPr lang="en-US"/>
          </a:p>
        </p:txBody>
      </p:sp>
      <p:graphicFrame>
        <p:nvGraphicFramePr>
          <p:cNvPr id="9" name="Content Placeholder 10">
            <a:extLst>
              <a:ext uri="{FF2B5EF4-FFF2-40B4-BE49-F238E27FC236}">
                <a16:creationId xmlns:a16="http://schemas.microsoft.com/office/drawing/2014/main" id="{09339948-C66F-6F77-07D3-BD1C062CE29F}"/>
              </a:ext>
            </a:extLst>
          </p:cNvPr>
          <p:cNvGraphicFramePr>
            <a:graphicFrameLocks/>
          </p:cNvGraphicFramePr>
          <p:nvPr>
            <p:extLst>
              <p:ext uri="{D42A27DB-BD31-4B8C-83A1-F6EECF244321}">
                <p14:modId xmlns:p14="http://schemas.microsoft.com/office/powerpoint/2010/main" val="3572249841"/>
              </p:ext>
            </p:extLst>
          </p:nvPr>
        </p:nvGraphicFramePr>
        <p:xfrm>
          <a:off x="1803129" y="1100555"/>
          <a:ext cx="8340884" cy="2204085"/>
        </p:xfrm>
        <a:graphic>
          <a:graphicData uri="http://schemas.openxmlformats.org/drawingml/2006/table">
            <a:tbl>
              <a:tblPr firstRow="1" bandRow="1">
                <a:tableStyleId>{5940675A-B579-460E-94D1-54222C63F5DA}</a:tableStyleId>
              </a:tblPr>
              <a:tblGrid>
                <a:gridCol w="979011">
                  <a:extLst>
                    <a:ext uri="{9D8B030D-6E8A-4147-A177-3AD203B41FA5}">
                      <a16:colId xmlns:a16="http://schemas.microsoft.com/office/drawing/2014/main" val="2433615154"/>
                    </a:ext>
                  </a:extLst>
                </a:gridCol>
                <a:gridCol w="792649">
                  <a:extLst>
                    <a:ext uri="{9D8B030D-6E8A-4147-A177-3AD203B41FA5}">
                      <a16:colId xmlns:a16="http://schemas.microsoft.com/office/drawing/2014/main" val="148441221"/>
                    </a:ext>
                  </a:extLst>
                </a:gridCol>
                <a:gridCol w="998149">
                  <a:extLst>
                    <a:ext uri="{9D8B030D-6E8A-4147-A177-3AD203B41FA5}">
                      <a16:colId xmlns:a16="http://schemas.microsoft.com/office/drawing/2014/main" val="2465395281"/>
                    </a:ext>
                  </a:extLst>
                </a:gridCol>
                <a:gridCol w="886994">
                  <a:extLst>
                    <a:ext uri="{9D8B030D-6E8A-4147-A177-3AD203B41FA5}">
                      <a16:colId xmlns:a16="http://schemas.microsoft.com/office/drawing/2014/main" val="3355060821"/>
                    </a:ext>
                  </a:extLst>
                </a:gridCol>
                <a:gridCol w="710729">
                  <a:extLst>
                    <a:ext uri="{9D8B030D-6E8A-4147-A177-3AD203B41FA5}">
                      <a16:colId xmlns:a16="http://schemas.microsoft.com/office/drawing/2014/main" val="1286264524"/>
                    </a:ext>
                  </a:extLst>
                </a:gridCol>
                <a:gridCol w="1093366">
                  <a:extLst>
                    <a:ext uri="{9D8B030D-6E8A-4147-A177-3AD203B41FA5}">
                      <a16:colId xmlns:a16="http://schemas.microsoft.com/office/drawing/2014/main" val="279086388"/>
                    </a:ext>
                  </a:extLst>
                </a:gridCol>
                <a:gridCol w="836548">
                  <a:extLst>
                    <a:ext uri="{9D8B030D-6E8A-4147-A177-3AD203B41FA5}">
                      <a16:colId xmlns:a16="http://schemas.microsoft.com/office/drawing/2014/main" val="458076580"/>
                    </a:ext>
                  </a:extLst>
                </a:gridCol>
                <a:gridCol w="908195">
                  <a:extLst>
                    <a:ext uri="{9D8B030D-6E8A-4147-A177-3AD203B41FA5}">
                      <a16:colId xmlns:a16="http://schemas.microsoft.com/office/drawing/2014/main" val="1859563989"/>
                    </a:ext>
                  </a:extLst>
                </a:gridCol>
                <a:gridCol w="1135243">
                  <a:extLst>
                    <a:ext uri="{9D8B030D-6E8A-4147-A177-3AD203B41FA5}">
                      <a16:colId xmlns:a16="http://schemas.microsoft.com/office/drawing/2014/main" val="64049054"/>
                    </a:ext>
                  </a:extLst>
                </a:gridCol>
              </a:tblGrid>
              <a:tr h="225494">
                <a:tc>
                  <a:txBody>
                    <a:bodyPr/>
                    <a:lstStyle/>
                    <a:p>
                      <a:pPr marL="0" marR="0" indent="0" algn="ctr">
                        <a:buNone/>
                        <a:tabLst>
                          <a:tab pos="182880" algn="l"/>
                        </a:tabLst>
                      </a:pPr>
                      <a:r>
                        <a:rPr lang="en-US" sz="1200" b="1">
                          <a:solidFill>
                            <a:srgbClr val="000000"/>
                          </a:solidFill>
                          <a:effectLst/>
                          <a:latin typeface="Arial" panose="020B0604020202020204" pitchFamily="34" charset="0"/>
                          <a:ea typeface="Times New Roman" panose="02020603050405020304" pitchFamily="18" charset="0"/>
                          <a:cs typeface="Arial" panose="020B0604020202020204" pitchFamily="34" charset="0"/>
                        </a:rPr>
                        <a:t>Test Subject</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0" marR="0" marT="0" marB="0" anchor="ctr">
                    <a:solidFill>
                      <a:schemeClr val="accent5">
                        <a:lumMod val="20000"/>
                        <a:lumOff val="80000"/>
                      </a:schemeClr>
                    </a:solidFill>
                  </a:tcPr>
                </a:tc>
                <a:tc>
                  <a:txBody>
                    <a:bodyPr/>
                    <a:lstStyle/>
                    <a:p>
                      <a:pPr marL="0" marR="0" indent="0" algn="ctr">
                        <a:buNone/>
                        <a:tabLst>
                          <a:tab pos="182880" algn="l"/>
                        </a:tabLst>
                      </a:pPr>
                      <a:r>
                        <a:rPr lang="en-US" sz="1200" b="1">
                          <a:solidFill>
                            <a:srgbClr val="000000"/>
                          </a:solidFill>
                          <a:effectLst/>
                          <a:latin typeface="Arial" panose="020B0604020202020204" pitchFamily="34" charset="0"/>
                          <a:ea typeface="Times New Roman" panose="02020603050405020304" pitchFamily="18" charset="0"/>
                          <a:cs typeface="Arial" panose="020B0604020202020204" pitchFamily="34" charset="0"/>
                        </a:rPr>
                        <a:t>Test Point</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0" marR="0" marT="0" marB="0" anchor="ctr">
                    <a:solidFill>
                      <a:schemeClr val="accent5">
                        <a:lumMod val="20000"/>
                        <a:lumOff val="80000"/>
                      </a:schemeClr>
                    </a:solidFill>
                  </a:tcPr>
                </a:tc>
                <a:tc>
                  <a:txBody>
                    <a:bodyPr/>
                    <a:lstStyle/>
                    <a:p>
                      <a:pPr marL="0" marR="0" indent="0" algn="ctr">
                        <a:buNone/>
                        <a:tabLst>
                          <a:tab pos="182880" algn="l"/>
                        </a:tabLst>
                      </a:pPr>
                      <a:r>
                        <a:rPr lang="en-US" sz="1200" b="1">
                          <a:solidFill>
                            <a:srgbClr val="000000"/>
                          </a:solidFill>
                          <a:effectLst/>
                          <a:latin typeface="Arial" panose="020B0604020202020204" pitchFamily="34" charset="0"/>
                          <a:ea typeface="Times New Roman" panose="02020603050405020304" pitchFamily="18" charset="0"/>
                          <a:cs typeface="Arial" panose="020B0604020202020204" pitchFamily="34" charset="0"/>
                        </a:rPr>
                        <a:t>Average Metabolic Rate [BTU/hr]</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9525" marR="9525" marT="9525" marB="0" anchor="ctr">
                    <a:solidFill>
                      <a:schemeClr val="accent5">
                        <a:lumMod val="20000"/>
                        <a:lumOff val="80000"/>
                      </a:schemeClr>
                    </a:solidFill>
                  </a:tcPr>
                </a:tc>
                <a:tc>
                  <a:txBody>
                    <a:bodyPr/>
                    <a:lstStyle/>
                    <a:p>
                      <a:pPr marL="0" marR="0" indent="0" algn="ctr">
                        <a:buNone/>
                        <a:tabLst>
                          <a:tab pos="182880" algn="l"/>
                        </a:tabLst>
                      </a:pPr>
                      <a:r>
                        <a:rPr lang="en-US" sz="1200" b="1">
                          <a:solidFill>
                            <a:srgbClr val="000000"/>
                          </a:solidFill>
                          <a:effectLst/>
                          <a:latin typeface="Arial" panose="020B0604020202020204" pitchFamily="34" charset="0"/>
                          <a:ea typeface="Times New Roman" panose="02020603050405020304" pitchFamily="18" charset="0"/>
                          <a:cs typeface="Arial" panose="020B0604020202020204" pitchFamily="34" charset="0"/>
                        </a:rPr>
                        <a:t>Limit Core Temp [°F]</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9525" marR="9525" marT="9525" marB="0" anchor="ctr">
                    <a:solidFill>
                      <a:schemeClr val="accent5">
                        <a:lumMod val="20000"/>
                        <a:lumOff val="80000"/>
                      </a:schemeClr>
                    </a:solidFill>
                  </a:tcPr>
                </a:tc>
                <a:tc>
                  <a:txBody>
                    <a:bodyPr/>
                    <a:lstStyle/>
                    <a:p>
                      <a:pPr marL="0" marR="0" indent="0" algn="ctr">
                        <a:buNone/>
                        <a:tabLst>
                          <a:tab pos="182880" algn="l"/>
                        </a:tabLst>
                      </a:pPr>
                      <a:r>
                        <a:rPr lang="en-US" sz="1200" b="1">
                          <a:solidFill>
                            <a:srgbClr val="000000"/>
                          </a:solidFill>
                          <a:effectLst/>
                          <a:latin typeface="Arial" panose="020B0604020202020204" pitchFamily="34" charset="0"/>
                          <a:ea typeface="Times New Roman" panose="02020603050405020304" pitchFamily="18" charset="0"/>
                          <a:cs typeface="Arial" panose="020B0604020202020204" pitchFamily="34" charset="0"/>
                        </a:rPr>
                        <a:t>Limit Skin Temp [°F]</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9525" marR="9525" marT="9525" marB="0" anchor="ctr">
                    <a:solidFill>
                      <a:schemeClr val="accent5">
                        <a:lumMod val="20000"/>
                        <a:lumOff val="80000"/>
                      </a:schemeClr>
                    </a:solidFill>
                  </a:tcPr>
                </a:tc>
                <a:tc>
                  <a:txBody>
                    <a:bodyPr/>
                    <a:lstStyle/>
                    <a:p>
                      <a:pPr marL="0" marR="0" indent="0" algn="ctr">
                        <a:buNone/>
                        <a:tabLst>
                          <a:tab pos="182880" algn="l"/>
                        </a:tabLst>
                      </a:pPr>
                      <a:r>
                        <a:rPr lang="en-US" sz="1200" b="1">
                          <a:solidFill>
                            <a:srgbClr val="000000"/>
                          </a:solidFill>
                          <a:effectLst/>
                          <a:latin typeface="Arial" panose="020B0604020202020204" pitchFamily="34" charset="0"/>
                          <a:ea typeface="Times New Roman" panose="02020603050405020304" pitchFamily="18" charset="0"/>
                          <a:cs typeface="Arial" panose="020B0604020202020204" pitchFamily="34" charset="0"/>
                        </a:rPr>
                        <a:t>Limit Heat Storage [BTU/lb]</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9525" marR="9525" marT="9525" marB="0" anchor="ctr">
                    <a:solidFill>
                      <a:schemeClr val="accent5">
                        <a:lumMod val="20000"/>
                        <a:lumOff val="80000"/>
                      </a:schemeClr>
                    </a:solidFill>
                  </a:tcPr>
                </a:tc>
                <a:tc>
                  <a:txBody>
                    <a:bodyPr/>
                    <a:lstStyle/>
                    <a:p>
                      <a:pPr marL="0" marR="0" indent="0" algn="ctr">
                        <a:buNone/>
                        <a:tabLst>
                          <a:tab pos="182880" algn="l"/>
                        </a:tabLst>
                      </a:pPr>
                      <a:r>
                        <a:rPr lang="en-US" sz="1200" b="1">
                          <a:solidFill>
                            <a:srgbClr val="000000"/>
                          </a:solidFill>
                          <a:effectLst/>
                          <a:latin typeface="Arial" panose="020B0604020202020204" pitchFamily="34" charset="0"/>
                          <a:ea typeface="Times New Roman" panose="02020603050405020304" pitchFamily="18" charset="0"/>
                          <a:cs typeface="Arial" panose="020B0604020202020204" pitchFamily="34" charset="0"/>
                        </a:rPr>
                        <a:t>Average Inlet Breathing Gas Temperature [°F]</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9525" marR="9525" marT="9525" marB="0" anchor="ctr">
                    <a:solidFill>
                      <a:schemeClr val="accent5">
                        <a:lumMod val="20000"/>
                        <a:lumOff val="80000"/>
                      </a:schemeClr>
                    </a:solidFill>
                  </a:tcPr>
                </a:tc>
                <a:tc>
                  <a:txBody>
                    <a:bodyPr/>
                    <a:lstStyle/>
                    <a:p>
                      <a:pPr marL="0" marR="0" indent="0" algn="ctr">
                        <a:buNone/>
                        <a:tabLst>
                          <a:tab pos="182880" algn="l"/>
                        </a:tabLst>
                      </a:pPr>
                      <a:r>
                        <a:rPr lang="en-US" sz="1200" b="1">
                          <a:solidFill>
                            <a:srgbClr val="000000"/>
                          </a:solidFill>
                          <a:effectLst/>
                          <a:latin typeface="Arial" panose="020B0604020202020204" pitchFamily="34" charset="0"/>
                          <a:ea typeface="Times New Roman" panose="02020603050405020304" pitchFamily="18" charset="0"/>
                          <a:cs typeface="Arial" panose="020B0604020202020204" pitchFamily="34" charset="0"/>
                        </a:rPr>
                        <a:t>Average Flow Rate [ACFM]</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9525" marR="9525" marT="9525" marB="0" anchor="ctr">
                    <a:solidFill>
                      <a:schemeClr val="accent5">
                        <a:lumMod val="20000"/>
                        <a:lumOff val="80000"/>
                      </a:schemeClr>
                    </a:solidFill>
                  </a:tcPr>
                </a:tc>
                <a:tc>
                  <a:txBody>
                    <a:bodyPr/>
                    <a:lstStyle/>
                    <a:p>
                      <a:pPr marL="0" marR="0" indent="0" algn="ctr">
                        <a:buNone/>
                        <a:tabLst>
                          <a:tab pos="182880" algn="l"/>
                        </a:tabLst>
                      </a:pPr>
                      <a:r>
                        <a:rPr lang="en-US" sz="1200" b="1">
                          <a:solidFill>
                            <a:srgbClr val="000000"/>
                          </a:solidFill>
                          <a:effectLst/>
                          <a:latin typeface="Arial" panose="020B0604020202020204" pitchFamily="34" charset="0"/>
                          <a:ea typeface="Times New Roman" panose="02020603050405020304" pitchFamily="18" charset="0"/>
                          <a:cs typeface="Arial" panose="020B0604020202020204" pitchFamily="34" charset="0"/>
                        </a:rPr>
                        <a:t>Average Inlet Breathing Gas Humidity [%]</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9525" marR="9525" marT="9525" marB="0" anchor="ctr">
                    <a:solidFill>
                      <a:schemeClr val="accent5">
                        <a:lumMod val="20000"/>
                        <a:lumOff val="80000"/>
                      </a:schemeClr>
                    </a:solidFill>
                  </a:tcPr>
                </a:tc>
                <a:extLst>
                  <a:ext uri="{0D108BD9-81ED-4DB2-BD59-A6C34878D82A}">
                    <a16:rowId xmlns:a16="http://schemas.microsoft.com/office/drawing/2014/main" val="2769382175"/>
                  </a:ext>
                </a:extLst>
              </a:tr>
              <a:tr h="274320">
                <a:tc>
                  <a:txBody>
                    <a:bodyPr/>
                    <a:lstStyle/>
                    <a:p>
                      <a:pPr marL="0" marR="0" indent="0" algn="ctr">
                        <a:buNone/>
                        <a:tabLst>
                          <a:tab pos="182880" algn="l"/>
                        </a:tabLst>
                      </a:pPr>
                      <a:r>
                        <a:rPr lang="en-US" sz="1200">
                          <a:effectLst/>
                          <a:latin typeface="Arial" panose="020B0604020202020204" pitchFamily="34" charset="0"/>
                          <a:ea typeface="Times New Roman" panose="02020603050405020304" pitchFamily="18" charset="0"/>
                          <a:cs typeface="Arial" panose="020B0604020202020204" pitchFamily="34" charset="0"/>
                        </a:rPr>
                        <a:t>XS_1</a:t>
                      </a:r>
                    </a:p>
                  </a:txBody>
                  <a:tcPr marL="9525" marR="9525" marT="9525" marB="0" anchor="ctr">
                    <a:solidFill>
                      <a:schemeClr val="bg1">
                        <a:lumMod val="85000"/>
                      </a:schemeClr>
                    </a:solidFill>
                  </a:tcP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13</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lumMod val="85000"/>
                      </a:schemeClr>
                    </a:solidFill>
                  </a:tcP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253.4</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lumMod val="85000"/>
                      </a:schemeClr>
                    </a:solidFill>
                  </a:tcP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98.9</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lumMod val="85000"/>
                      </a:schemeClr>
                    </a:solidFill>
                  </a:tcP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88.9</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lumMod val="85000"/>
                      </a:schemeClr>
                    </a:solidFill>
                  </a:tcPr>
                </a:tc>
                <a:tc>
                  <a:txBody>
                    <a:bodyPr/>
                    <a:lstStyle/>
                    <a:p>
                      <a:pPr marL="0" marR="0" indent="0" algn="ctr">
                        <a:buNone/>
                        <a:tabLst>
                          <a:tab pos="182880" algn="l"/>
                        </a:tabLst>
                      </a:pPr>
                      <a:r>
                        <a:rPr lang="en-US" sz="1200" kern="1200">
                          <a:effectLst/>
                          <a:latin typeface="Arial" panose="020B0604020202020204" pitchFamily="34" charset="0"/>
                          <a:ea typeface="Times New Roman" panose="02020603050405020304" pitchFamily="18" charset="0"/>
                          <a:cs typeface="Arial" panose="020B0604020202020204" pitchFamily="34" charset="0"/>
                        </a:rPr>
                        <a:t>-0.2 (min)</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lumMod val="85000"/>
                      </a:schemeClr>
                    </a:solidFill>
                  </a:tcP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56.5</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lumMod val="85000"/>
                      </a:schemeClr>
                    </a:solidFill>
                  </a:tcP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4.7</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lumMod val="85000"/>
                      </a:schemeClr>
                    </a:solidFill>
                  </a:tcP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5.8</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lumMod val="85000"/>
                      </a:schemeClr>
                    </a:solidFill>
                  </a:tcPr>
                </a:tc>
                <a:extLst>
                  <a:ext uri="{0D108BD9-81ED-4DB2-BD59-A6C34878D82A}">
                    <a16:rowId xmlns:a16="http://schemas.microsoft.com/office/drawing/2014/main" val="2072238654"/>
                  </a:ext>
                </a:extLst>
              </a:tr>
              <a:tr h="274320">
                <a:tc>
                  <a:txBody>
                    <a:bodyPr/>
                    <a:lstStyle/>
                    <a:p>
                      <a:pPr marL="0" marR="0" indent="0" algn="ctr">
                        <a:buNone/>
                        <a:tabLst>
                          <a:tab pos="182880" algn="l"/>
                        </a:tabLst>
                      </a:pPr>
                      <a:r>
                        <a:rPr lang="en-US" sz="1200">
                          <a:effectLst/>
                          <a:latin typeface="Arial" panose="020B0604020202020204" pitchFamily="34" charset="0"/>
                          <a:ea typeface="Times New Roman" panose="02020603050405020304" pitchFamily="18" charset="0"/>
                          <a:cs typeface="Arial" panose="020B0604020202020204" pitchFamily="34" charset="0"/>
                        </a:rPr>
                        <a:t>M_1</a:t>
                      </a:r>
                    </a:p>
                  </a:txBody>
                  <a:tcPr marL="0" marR="0" marT="0" marB="0" anchor="ct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13</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328.3</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98.7</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90.4</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tc>
                <a:tc>
                  <a:txBody>
                    <a:bodyPr/>
                    <a:lstStyle/>
                    <a:p>
                      <a:pPr marL="0" marR="0" indent="0" algn="ctr">
                        <a:buNone/>
                        <a:tabLst>
                          <a:tab pos="182880" algn="l"/>
                        </a:tabLst>
                      </a:pPr>
                      <a:r>
                        <a:rPr lang="en-US" sz="1200" kern="1200">
                          <a:effectLst/>
                          <a:latin typeface="Arial" panose="020B0604020202020204" pitchFamily="34" charset="0"/>
                          <a:ea typeface="Times New Roman" panose="02020603050405020304" pitchFamily="18" charset="0"/>
                          <a:cs typeface="Arial" panose="020B0604020202020204" pitchFamily="34" charset="0"/>
                        </a:rPr>
                        <a:t>-0.6 (min)</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55.9</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4.6</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5.9</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tc>
                <a:extLst>
                  <a:ext uri="{0D108BD9-81ED-4DB2-BD59-A6C34878D82A}">
                    <a16:rowId xmlns:a16="http://schemas.microsoft.com/office/drawing/2014/main" val="395135250"/>
                  </a:ext>
                </a:extLst>
              </a:tr>
              <a:tr h="274320">
                <a:tc>
                  <a:txBody>
                    <a:bodyPr/>
                    <a:lstStyle/>
                    <a:p>
                      <a:pPr marL="0" marR="0" indent="0" algn="ctr">
                        <a:buNone/>
                        <a:tabLst>
                          <a:tab pos="182880" algn="l"/>
                        </a:tabLst>
                      </a:pPr>
                      <a:r>
                        <a:rPr lang="en-US" sz="1200">
                          <a:effectLst/>
                          <a:latin typeface="Arial" panose="020B0604020202020204" pitchFamily="34" charset="0"/>
                          <a:ea typeface="Times New Roman" panose="02020603050405020304" pitchFamily="18" charset="0"/>
                          <a:cs typeface="Arial" panose="020B0604020202020204" pitchFamily="34" charset="0"/>
                        </a:rPr>
                        <a:t>L_1</a:t>
                      </a:r>
                    </a:p>
                  </a:txBody>
                  <a:tcPr marL="0" marR="0" marT="0" marB="0" anchor="ctr">
                    <a:solidFill>
                      <a:schemeClr val="bg1">
                        <a:lumMod val="85000"/>
                      </a:schemeClr>
                    </a:solidFill>
                  </a:tcP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13</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lumMod val="85000"/>
                      </a:schemeClr>
                    </a:solidFill>
                  </a:tcP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332.2*</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lumMod val="85000"/>
                      </a:schemeClr>
                    </a:solidFill>
                  </a:tcP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97.7</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lumMod val="85000"/>
                      </a:schemeClr>
                    </a:solidFill>
                  </a:tcP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89.0</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lumMod val="85000"/>
                      </a:schemeClr>
                    </a:solidFill>
                  </a:tcPr>
                </a:tc>
                <a:tc>
                  <a:txBody>
                    <a:bodyPr/>
                    <a:lstStyle/>
                    <a:p>
                      <a:pPr marL="0" marR="0" indent="0" algn="ctr">
                        <a:buNone/>
                        <a:tabLst>
                          <a:tab pos="182880" algn="l"/>
                        </a:tabLst>
                      </a:pPr>
                      <a:r>
                        <a:rPr lang="en-US" sz="1200" kern="1200">
                          <a:effectLst/>
                          <a:latin typeface="Arial" panose="020B0604020202020204" pitchFamily="34" charset="0"/>
                          <a:ea typeface="Times New Roman" panose="02020603050405020304" pitchFamily="18" charset="0"/>
                          <a:cs typeface="Arial" panose="020B0604020202020204" pitchFamily="34" charset="0"/>
                        </a:rPr>
                        <a:t>-0.7 (min)</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lumMod val="85000"/>
                      </a:schemeClr>
                    </a:solidFill>
                  </a:tcP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55.8</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lumMod val="85000"/>
                      </a:schemeClr>
                    </a:solidFill>
                  </a:tcP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4.6</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lumMod val="85000"/>
                      </a:schemeClr>
                    </a:solidFill>
                  </a:tcP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5.6</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lumMod val="85000"/>
                      </a:schemeClr>
                    </a:solidFill>
                  </a:tcPr>
                </a:tc>
                <a:extLst>
                  <a:ext uri="{0D108BD9-81ED-4DB2-BD59-A6C34878D82A}">
                    <a16:rowId xmlns:a16="http://schemas.microsoft.com/office/drawing/2014/main" val="2441202263"/>
                  </a:ext>
                </a:extLst>
              </a:tr>
              <a:tr h="274320">
                <a:tc>
                  <a:txBody>
                    <a:bodyPr/>
                    <a:lstStyle/>
                    <a:p>
                      <a:pPr marL="0" marR="0" indent="0" algn="ctr">
                        <a:buNone/>
                        <a:tabLst>
                          <a:tab pos="182880" algn="l"/>
                        </a:tabLst>
                      </a:pPr>
                      <a:r>
                        <a:rPr lang="en-US" sz="1200">
                          <a:effectLst/>
                          <a:latin typeface="Arial" panose="020B0604020202020204" pitchFamily="34" charset="0"/>
                          <a:ea typeface="Times New Roman" panose="02020603050405020304" pitchFamily="18" charset="0"/>
                          <a:cs typeface="Arial" panose="020B0604020202020204" pitchFamily="34" charset="0"/>
                        </a:rPr>
                        <a:t>L_2</a:t>
                      </a:r>
                    </a:p>
                  </a:txBody>
                  <a:tcPr marL="0" marR="0" marT="0" marB="0" anchor="ctr">
                    <a:solidFill>
                      <a:schemeClr val="bg1"/>
                    </a:solidFill>
                  </a:tcP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13</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solidFill>
                  </a:tcP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306.0</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solidFill>
                  </a:tcP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98.7</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solidFill>
                  </a:tcP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86.9</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solidFill>
                  </a:tcPr>
                </a:tc>
                <a:tc>
                  <a:txBody>
                    <a:bodyPr/>
                    <a:lstStyle/>
                    <a:p>
                      <a:pPr marL="0" marR="0" indent="0" algn="ctr">
                        <a:buNone/>
                        <a:tabLst>
                          <a:tab pos="182880" algn="l"/>
                        </a:tabLst>
                      </a:pPr>
                      <a:r>
                        <a:rPr lang="en-US" sz="1200" kern="1200">
                          <a:effectLst/>
                          <a:latin typeface="Arial" panose="020B0604020202020204" pitchFamily="34" charset="0"/>
                          <a:ea typeface="Times New Roman" panose="02020603050405020304" pitchFamily="18" charset="0"/>
                          <a:cs typeface="Arial" panose="020B0604020202020204" pitchFamily="34" charset="0"/>
                        </a:rPr>
                        <a:t>-0.3 (min)</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solidFill>
                  </a:tcP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55.9</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solidFill>
                  </a:tcP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4.6</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solidFill>
                  </a:tcPr>
                </a:tc>
                <a:tc>
                  <a:txBody>
                    <a:bodyPr/>
                    <a:lstStyle/>
                    <a:p>
                      <a:pPr marL="0" marR="0" indent="0" algn="ctr">
                        <a:buNone/>
                        <a:tabLst>
                          <a:tab pos="182880" algn="l"/>
                        </a:tabLst>
                      </a:pPr>
                      <a:r>
                        <a:rPr lang="en-US" sz="12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5.3</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solidFill>
                  </a:tcPr>
                </a:tc>
                <a:extLst>
                  <a:ext uri="{0D108BD9-81ED-4DB2-BD59-A6C34878D82A}">
                    <a16:rowId xmlns:a16="http://schemas.microsoft.com/office/drawing/2014/main" val="2827962470"/>
                  </a:ext>
                </a:extLst>
              </a:tr>
            </a:tbl>
          </a:graphicData>
        </a:graphic>
      </p:graphicFrame>
      <p:sp>
        <p:nvSpPr>
          <p:cNvPr id="10" name="TextBox 9">
            <a:extLst>
              <a:ext uri="{FF2B5EF4-FFF2-40B4-BE49-F238E27FC236}">
                <a16:creationId xmlns:a16="http://schemas.microsoft.com/office/drawing/2014/main" id="{00BC4B5A-8360-CAF2-2E70-6457BE89DE86}"/>
              </a:ext>
            </a:extLst>
          </p:cNvPr>
          <p:cNvSpPr txBox="1"/>
          <p:nvPr/>
        </p:nvSpPr>
        <p:spPr>
          <a:xfrm>
            <a:off x="1209261" y="3553361"/>
            <a:ext cx="9773478" cy="1015663"/>
          </a:xfrm>
          <a:prstGeom prst="rect">
            <a:avLst/>
          </a:prstGeom>
          <a:noFill/>
        </p:spPr>
        <p:txBody>
          <a:bodyPr wrap="square">
            <a:spAutoFit/>
          </a:bodyPr>
          <a:lstStyle/>
          <a:p>
            <a:r>
              <a:rPr lang="en-US" sz="1200">
                <a:latin typeface="Arial" panose="020B0604020202020204" pitchFamily="34" charset="0"/>
                <a:cs typeface="Arial" panose="020B0604020202020204" pitchFamily="34" charset="0"/>
              </a:rPr>
              <a:t>* Test subject L1’s metabolic rate, ventilation, and Tidal Volume were averaged to 190.4 BTU/</a:t>
            </a:r>
            <a:r>
              <a:rPr lang="en-US" sz="1200" err="1">
                <a:latin typeface="Arial" panose="020B0604020202020204" pitchFamily="34" charset="0"/>
                <a:cs typeface="Arial" panose="020B0604020202020204" pitchFamily="34" charset="0"/>
              </a:rPr>
              <a:t>hr</a:t>
            </a:r>
            <a:r>
              <a:rPr lang="en-US" sz="1200">
                <a:latin typeface="Arial" panose="020B0604020202020204" pitchFamily="34" charset="0"/>
                <a:cs typeface="Arial" panose="020B0604020202020204" pitchFamily="34" charset="0"/>
              </a:rPr>
              <a:t>, 6.15 L/min, and 0.41 L, respectively. These values were below what was expected and could have resulted in a leak between the mask and test subject’s face. Therefore, an average of the Mifflin-St. Jeor [15] and Harris-Benedict [14] equations were used to calculate expected resting metabolic rate, 332.2 BTU/</a:t>
            </a:r>
            <a:r>
              <a:rPr lang="en-US" sz="1200" err="1">
                <a:latin typeface="Arial" panose="020B0604020202020204" pitchFamily="34" charset="0"/>
                <a:cs typeface="Arial" panose="020B0604020202020204" pitchFamily="34" charset="0"/>
              </a:rPr>
              <a:t>lb</a:t>
            </a:r>
            <a:r>
              <a:rPr lang="en-US" sz="1200">
                <a:latin typeface="Arial" panose="020B0604020202020204" pitchFamily="34" charset="0"/>
                <a:cs typeface="Arial" panose="020B0604020202020204" pitchFamily="34" charset="0"/>
              </a:rPr>
              <a:t> (74.1W). This method was applied to all resting test points. Since there was good agreement with the measured metabolic rate and average of the predicted resting metabolic rate for the other test points, this was deemed an acceptable method for calculating L_1’s resting metabolic rate.</a:t>
            </a:r>
          </a:p>
        </p:txBody>
      </p:sp>
    </p:spTree>
    <p:extLst>
      <p:ext uri="{BB962C8B-B14F-4D97-AF65-F5344CB8AC3E}">
        <p14:creationId xmlns:p14="http://schemas.microsoft.com/office/powerpoint/2010/main" val="38696978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DD175D-0070-2863-46E8-536AB87FA05B}"/>
              </a:ext>
            </a:extLst>
          </p:cNvPr>
          <p:cNvSpPr>
            <a:spLocks noGrp="1"/>
          </p:cNvSpPr>
          <p:nvPr>
            <p:ph type="title"/>
          </p:nvPr>
        </p:nvSpPr>
        <p:spPr/>
        <p:txBody>
          <a:bodyPr/>
          <a:lstStyle/>
          <a:p>
            <a:r>
              <a:rPr lang="en-US"/>
              <a:t>Visor-Down Test Data for Hot and Cold Environments </a:t>
            </a:r>
            <a:br>
              <a:rPr lang="en-US"/>
            </a:br>
            <a:r>
              <a:rPr lang="en-US"/>
              <a:t>Test Point 1, 2, 7 and 8</a:t>
            </a:r>
          </a:p>
        </p:txBody>
      </p:sp>
      <p:sp>
        <p:nvSpPr>
          <p:cNvPr id="4" name="Slide Number Placeholder 3">
            <a:extLst>
              <a:ext uri="{FF2B5EF4-FFF2-40B4-BE49-F238E27FC236}">
                <a16:creationId xmlns:a16="http://schemas.microsoft.com/office/drawing/2014/main" id="{780F378F-24E2-F06E-8C6E-E9308E93E7C7}"/>
              </a:ext>
            </a:extLst>
          </p:cNvPr>
          <p:cNvSpPr>
            <a:spLocks noGrp="1"/>
          </p:cNvSpPr>
          <p:nvPr>
            <p:ph type="sldNum" sz="quarter" idx="12"/>
          </p:nvPr>
        </p:nvSpPr>
        <p:spPr/>
        <p:txBody>
          <a:bodyPr/>
          <a:lstStyle/>
          <a:p>
            <a:fld id="{56DEAC0C-22C1-459C-B122-F26ADF594765}" type="slidenum">
              <a:rPr lang="en-US" smtClean="0"/>
              <a:pPr/>
              <a:t>23</a:t>
            </a:fld>
            <a:endParaRPr lang="en-US"/>
          </a:p>
        </p:txBody>
      </p:sp>
      <mc:AlternateContent xmlns:mc="http://schemas.openxmlformats.org/markup-compatibility/2006" xmlns:a14="http://schemas.microsoft.com/office/drawing/2010/main">
        <mc:Choice Requires="a14">
          <p:graphicFrame>
            <p:nvGraphicFramePr>
              <p:cNvPr id="6" name="Content Placeholder 10">
                <a:extLst>
                  <a:ext uri="{FF2B5EF4-FFF2-40B4-BE49-F238E27FC236}">
                    <a16:creationId xmlns:a16="http://schemas.microsoft.com/office/drawing/2014/main" id="{F81BBD66-97D0-4928-BE2B-4AEF56404EEA}"/>
                  </a:ext>
                </a:extLst>
              </p:cNvPr>
              <p:cNvGraphicFramePr>
                <a:graphicFrameLocks/>
              </p:cNvGraphicFramePr>
              <p:nvPr>
                <p:extLst>
                  <p:ext uri="{D42A27DB-BD31-4B8C-83A1-F6EECF244321}">
                    <p14:modId xmlns:p14="http://schemas.microsoft.com/office/powerpoint/2010/main" val="4161796252"/>
                  </p:ext>
                </p:extLst>
              </p:nvPr>
            </p:nvGraphicFramePr>
            <p:xfrm>
              <a:off x="304800" y="991124"/>
              <a:ext cx="11566497" cy="3624069"/>
            </p:xfrm>
            <a:graphic>
              <a:graphicData uri="http://schemas.openxmlformats.org/drawingml/2006/table">
                <a:tbl>
                  <a:tblPr firstRow="1" bandRow="1">
                    <a:tableStyleId>{5940675A-B579-460E-94D1-54222C63F5DA}</a:tableStyleId>
                  </a:tblPr>
                  <a:tblGrid>
                    <a:gridCol w="1617726">
                      <a:extLst>
                        <a:ext uri="{9D8B030D-6E8A-4147-A177-3AD203B41FA5}">
                          <a16:colId xmlns:a16="http://schemas.microsoft.com/office/drawing/2014/main" val="2433615154"/>
                        </a:ext>
                      </a:extLst>
                    </a:gridCol>
                    <a:gridCol w="754132">
                      <a:extLst>
                        <a:ext uri="{9D8B030D-6E8A-4147-A177-3AD203B41FA5}">
                          <a16:colId xmlns:a16="http://schemas.microsoft.com/office/drawing/2014/main" val="1286264524"/>
                        </a:ext>
                      </a:extLst>
                    </a:gridCol>
                    <a:gridCol w="963658">
                      <a:extLst>
                        <a:ext uri="{9D8B030D-6E8A-4147-A177-3AD203B41FA5}">
                          <a16:colId xmlns:a16="http://schemas.microsoft.com/office/drawing/2014/main" val="279086388"/>
                        </a:ext>
                      </a:extLst>
                    </a:gridCol>
                    <a:gridCol w="1084116">
                      <a:extLst>
                        <a:ext uri="{9D8B030D-6E8A-4147-A177-3AD203B41FA5}">
                          <a16:colId xmlns:a16="http://schemas.microsoft.com/office/drawing/2014/main" val="458076580"/>
                        </a:ext>
                      </a:extLst>
                    </a:gridCol>
                    <a:gridCol w="963658">
                      <a:extLst>
                        <a:ext uri="{9D8B030D-6E8A-4147-A177-3AD203B41FA5}">
                          <a16:colId xmlns:a16="http://schemas.microsoft.com/office/drawing/2014/main" val="1859563989"/>
                        </a:ext>
                      </a:extLst>
                    </a:gridCol>
                    <a:gridCol w="1204574">
                      <a:extLst>
                        <a:ext uri="{9D8B030D-6E8A-4147-A177-3AD203B41FA5}">
                          <a16:colId xmlns:a16="http://schemas.microsoft.com/office/drawing/2014/main" val="64049054"/>
                        </a:ext>
                      </a:extLst>
                    </a:gridCol>
                    <a:gridCol w="1501276">
                      <a:extLst>
                        <a:ext uri="{9D8B030D-6E8A-4147-A177-3AD203B41FA5}">
                          <a16:colId xmlns:a16="http://schemas.microsoft.com/office/drawing/2014/main" val="1876948943"/>
                        </a:ext>
                      </a:extLst>
                    </a:gridCol>
                    <a:gridCol w="1545493">
                      <a:extLst>
                        <a:ext uri="{9D8B030D-6E8A-4147-A177-3AD203B41FA5}">
                          <a16:colId xmlns:a16="http://schemas.microsoft.com/office/drawing/2014/main" val="2394450445"/>
                        </a:ext>
                      </a:extLst>
                    </a:gridCol>
                    <a:gridCol w="1931864">
                      <a:extLst>
                        <a:ext uri="{9D8B030D-6E8A-4147-A177-3AD203B41FA5}">
                          <a16:colId xmlns:a16="http://schemas.microsoft.com/office/drawing/2014/main" val="4268555518"/>
                        </a:ext>
                      </a:extLst>
                    </a:gridCol>
                  </a:tblGrid>
                  <a:tr h="735183">
                    <a:tc>
                      <a:txBody>
                        <a:bodyPr/>
                        <a:lstStyle/>
                        <a:p>
                          <a:pPr marL="0" marR="0" indent="0" algn="ctr">
                            <a:buNone/>
                            <a:tabLst>
                              <a:tab pos="182880" algn="l"/>
                            </a:tabLst>
                          </a:pPr>
                          <a:r>
                            <a:rPr lang="en-US" sz="1200" b="1">
                              <a:solidFill>
                                <a:srgbClr val="000000"/>
                              </a:solidFill>
                              <a:effectLst/>
                              <a:latin typeface="Arial" panose="020B0604020202020204" pitchFamily="34" charset="0"/>
                              <a:ea typeface="Times New Roman" panose="02020603050405020304" pitchFamily="18" charset="0"/>
                              <a:cs typeface="Arial" panose="020B0604020202020204" pitchFamily="34" charset="0"/>
                            </a:rPr>
                            <a:t>Test Subject</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0" marR="0" marT="0" marB="0" anchor="ctr">
                        <a:solidFill>
                          <a:schemeClr val="accent5">
                            <a:lumMod val="20000"/>
                            <a:lumOff val="80000"/>
                          </a:schemeClr>
                        </a:solidFill>
                      </a:tcPr>
                    </a:tc>
                    <a:tc>
                      <a:txBody>
                        <a:bodyPr/>
                        <a:lstStyle/>
                        <a:p>
                          <a:pPr marL="0" marR="0" indent="0" algn="ctr">
                            <a:buNone/>
                            <a:tabLst>
                              <a:tab pos="182880" algn="l"/>
                            </a:tabLst>
                          </a:pPr>
                          <a:r>
                            <a:rPr lang="en-US" sz="1200" b="1">
                              <a:solidFill>
                                <a:srgbClr val="000000"/>
                              </a:solidFill>
                              <a:effectLst/>
                              <a:latin typeface="Arial" panose="020B0604020202020204" pitchFamily="34" charset="0"/>
                              <a:ea typeface="Times New Roman" panose="02020603050405020304" pitchFamily="18" charset="0"/>
                              <a:cs typeface="Arial" panose="020B0604020202020204" pitchFamily="34" charset="0"/>
                            </a:rPr>
                            <a:t>Test Point</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0" marR="0" marT="0" marB="0" anchor="ctr">
                        <a:solidFill>
                          <a:schemeClr val="accent5">
                            <a:lumMod val="20000"/>
                            <a:lumOff val="80000"/>
                          </a:schemeClr>
                        </a:solidFill>
                      </a:tcPr>
                    </a:tc>
                    <a:tc>
                      <a:txBody>
                        <a:bodyPr/>
                        <a:lstStyle/>
                        <a:p>
                          <a:pPr marL="0" marR="0" indent="0" algn="ctr">
                            <a:buNone/>
                            <a:tabLst>
                              <a:tab pos="182880" algn="l"/>
                            </a:tabLst>
                          </a:pPr>
                          <a:r>
                            <a:rPr lang="en-US" sz="1200" b="1">
                              <a:solidFill>
                                <a:srgbClr val="000000"/>
                              </a:solidFill>
                              <a:effectLst/>
                              <a:latin typeface="Arial" panose="020B0604020202020204" pitchFamily="34" charset="0"/>
                              <a:ea typeface="Times New Roman" panose="02020603050405020304" pitchFamily="18" charset="0"/>
                              <a:cs typeface="Arial" panose="020B0604020202020204" pitchFamily="34" charset="0"/>
                            </a:rPr>
                            <a:t>Average Metabolic Rate [BTU/hr]</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9525" marR="9525" marT="9525" marB="0" anchor="ctr">
                        <a:solidFill>
                          <a:schemeClr val="accent5">
                            <a:lumMod val="20000"/>
                            <a:lumOff val="80000"/>
                          </a:schemeClr>
                        </a:solidFill>
                      </a:tcPr>
                    </a:tc>
                    <a:tc>
                      <a:txBody>
                        <a:bodyPr/>
                        <a:lstStyle/>
                        <a:p>
                          <a:pPr marL="0" marR="0" indent="0" algn="ctr">
                            <a:buNone/>
                            <a:tabLst>
                              <a:tab pos="182880" algn="l"/>
                            </a:tabLst>
                          </a:pPr>
                          <a:r>
                            <a:rPr lang="en-US" sz="1200" b="1">
                              <a:solidFill>
                                <a:srgbClr val="000000"/>
                              </a:solidFill>
                              <a:effectLst/>
                              <a:latin typeface="Arial" panose="020B0604020202020204" pitchFamily="34" charset="0"/>
                              <a:ea typeface="Times New Roman" panose="02020603050405020304" pitchFamily="18" charset="0"/>
                              <a:cs typeface="Arial" panose="020B0604020202020204" pitchFamily="34" charset="0"/>
                            </a:rPr>
                            <a:t>Limit Core Temp [°F]</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9525" marR="9525" marT="9525" marB="0" anchor="ctr">
                        <a:solidFill>
                          <a:schemeClr val="accent5">
                            <a:lumMod val="20000"/>
                            <a:lumOff val="80000"/>
                          </a:schemeClr>
                        </a:solidFill>
                      </a:tcPr>
                    </a:tc>
                    <a:tc>
                      <a:txBody>
                        <a:bodyPr/>
                        <a:lstStyle/>
                        <a:p>
                          <a:pPr marL="0" marR="0" indent="0" algn="ctr">
                            <a:buNone/>
                            <a:tabLst>
                              <a:tab pos="182880" algn="l"/>
                            </a:tabLst>
                          </a:pPr>
                          <a:r>
                            <a:rPr lang="en-US" sz="1200" b="1">
                              <a:solidFill>
                                <a:srgbClr val="000000"/>
                              </a:solidFill>
                              <a:effectLst/>
                              <a:latin typeface="Arial" panose="020B0604020202020204" pitchFamily="34" charset="0"/>
                              <a:ea typeface="Times New Roman" panose="02020603050405020304" pitchFamily="18" charset="0"/>
                              <a:cs typeface="Arial" panose="020B0604020202020204" pitchFamily="34" charset="0"/>
                            </a:rPr>
                            <a:t>Limit Skin Temp [°F]</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9525" marR="9525" marT="9525" marB="0" anchor="ctr">
                        <a:solidFill>
                          <a:schemeClr val="accent5">
                            <a:lumMod val="20000"/>
                            <a:lumOff val="80000"/>
                          </a:schemeClr>
                        </a:solidFill>
                      </a:tcPr>
                    </a:tc>
                    <a:tc>
                      <a:txBody>
                        <a:bodyPr/>
                        <a:lstStyle/>
                        <a:p>
                          <a:pPr marL="0" marR="0" indent="0" algn="ctr">
                            <a:buNone/>
                            <a:tabLst>
                              <a:tab pos="182880" algn="l"/>
                            </a:tabLst>
                          </a:pPr>
                          <a:r>
                            <a:rPr lang="en-US" sz="1200" b="1">
                              <a:solidFill>
                                <a:srgbClr val="000000"/>
                              </a:solidFill>
                              <a:effectLst/>
                              <a:latin typeface="Arial" panose="020B0604020202020204" pitchFamily="34" charset="0"/>
                              <a:ea typeface="Times New Roman" panose="02020603050405020304" pitchFamily="18" charset="0"/>
                              <a:cs typeface="Arial" panose="020B0604020202020204" pitchFamily="34" charset="0"/>
                            </a:rPr>
                            <a:t>Limit Heat Storage [BTU/lb]</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9525" marR="9525" marT="9525" marB="0" anchor="ctr">
                        <a:solidFill>
                          <a:schemeClr val="accent5">
                            <a:lumMod val="20000"/>
                            <a:lumOff val="80000"/>
                          </a:schemeClr>
                        </a:solidFill>
                      </a:tcPr>
                    </a:tc>
                    <a:tc>
                      <a:txBody>
                        <a:bodyPr/>
                        <a:lstStyle/>
                        <a:p>
                          <a:pPr marL="0" marR="0" indent="0" algn="ctr">
                            <a:buNone/>
                            <a:tabLst>
                              <a:tab pos="182880" algn="l"/>
                            </a:tabLst>
                          </a:pPr>
                          <a:r>
                            <a:rPr lang="en-US" sz="1200" b="1">
                              <a:solidFill>
                                <a:srgbClr val="000000"/>
                              </a:solidFill>
                              <a:effectLst/>
                              <a:latin typeface="Arial" panose="020B0604020202020204" pitchFamily="34" charset="0"/>
                              <a:ea typeface="Times New Roman" panose="02020603050405020304" pitchFamily="18" charset="0"/>
                              <a:cs typeface="Arial" panose="020B0604020202020204" pitchFamily="34" charset="0"/>
                            </a:rPr>
                            <a:t>Average Inlet Breathing Gas Temperature [°F]</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9525" marR="9525" marT="9525" marB="0" anchor="ctr">
                        <a:solidFill>
                          <a:schemeClr val="accent5">
                            <a:lumMod val="20000"/>
                            <a:lumOff val="80000"/>
                          </a:schemeClr>
                        </a:solidFill>
                      </a:tcPr>
                    </a:tc>
                    <a:tc>
                      <a:txBody>
                        <a:bodyPr/>
                        <a:lstStyle/>
                        <a:p>
                          <a:pPr marL="0" marR="0" indent="0" algn="ctr">
                            <a:buNone/>
                            <a:tabLst>
                              <a:tab pos="182880" algn="l"/>
                            </a:tabLst>
                          </a:pPr>
                          <a:r>
                            <a:rPr lang="en-US" sz="1200" b="1">
                              <a:solidFill>
                                <a:srgbClr val="000000"/>
                              </a:solidFill>
                              <a:effectLst/>
                              <a:latin typeface="Arial" panose="020B0604020202020204" pitchFamily="34" charset="0"/>
                              <a:ea typeface="Times New Roman" panose="02020603050405020304" pitchFamily="18" charset="0"/>
                              <a:cs typeface="Arial" panose="020B0604020202020204" pitchFamily="34" charset="0"/>
                            </a:rPr>
                            <a:t>Average Flow Rate [ACFM]</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9525" marR="9525" marT="9525" marB="0" anchor="ctr">
                        <a:solidFill>
                          <a:schemeClr val="accent5">
                            <a:lumMod val="20000"/>
                            <a:lumOff val="80000"/>
                          </a:schemeClr>
                        </a:solidFill>
                      </a:tcPr>
                    </a:tc>
                    <a:tc>
                      <a:txBody>
                        <a:bodyPr/>
                        <a:lstStyle/>
                        <a:p>
                          <a:pPr marL="0" marR="0" indent="0" algn="ctr">
                            <a:buNone/>
                            <a:tabLst>
                              <a:tab pos="182880" algn="l"/>
                            </a:tabLst>
                          </a:pPr>
                          <a:r>
                            <a:rPr lang="en-US" sz="1200" b="1">
                              <a:solidFill>
                                <a:srgbClr val="000000"/>
                              </a:solidFill>
                              <a:effectLst/>
                              <a:latin typeface="Arial" panose="020B0604020202020204" pitchFamily="34" charset="0"/>
                              <a:ea typeface="Times New Roman" panose="02020603050405020304" pitchFamily="18" charset="0"/>
                              <a:cs typeface="Arial" panose="020B0604020202020204" pitchFamily="34" charset="0"/>
                            </a:rPr>
                            <a:t>Average Inlet Breathing Gas Humidity [%]</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9525" marR="9525" marT="9525" marB="0" anchor="ctr">
                        <a:solidFill>
                          <a:schemeClr val="accent5">
                            <a:lumMod val="20000"/>
                            <a:lumOff val="80000"/>
                          </a:schemeClr>
                        </a:solidFill>
                      </a:tcPr>
                    </a:tc>
                    <a:extLst>
                      <a:ext uri="{0D108BD9-81ED-4DB2-BD59-A6C34878D82A}">
                        <a16:rowId xmlns:a16="http://schemas.microsoft.com/office/drawing/2014/main" val="2769382175"/>
                      </a:ext>
                    </a:extLst>
                  </a:tr>
                  <a:tr h="240252">
                    <a:tc rowSpan="4">
                      <a:txBody>
                        <a:bodyPr/>
                        <a:lstStyle/>
                        <a:p>
                          <a:pPr marL="0" marR="0" indent="0" algn="ctr">
                            <a:buNone/>
                            <a:tabLst>
                              <a:tab pos="182880" algn="l"/>
                            </a:tabLst>
                          </a:pPr>
                          <a:r>
                            <a:rPr lang="en-US" sz="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XS_1</a:t>
                          </a:r>
                          <a:endParaRPr lang="en-US" sz="1200">
                            <a:effectLst/>
                            <a:latin typeface="Arial" panose="020B0604020202020204" pitchFamily="34" charset="0"/>
                            <a:ea typeface="Times New Roman" panose="02020603050405020304" pitchFamily="18" charset="0"/>
                            <a:cs typeface="Arial" panose="020B0604020202020204" pitchFamily="34" charset="0"/>
                          </a:endParaRPr>
                        </a:p>
                        <a:p>
                          <a:pPr marL="0" marR="0" indent="0" algn="ctr">
                            <a:buNone/>
                            <a:tabLst>
                              <a:tab pos="182880" algn="l"/>
                            </a:tabLst>
                          </a:pPr>
                          <a:r>
                            <a:rPr lang="en-US" sz="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115.65 lb</a:t>
                          </a:r>
                          <a:endParaRPr lang="en-US" sz="1200">
                            <a:effectLst/>
                            <a:latin typeface="Arial" panose="020B0604020202020204" pitchFamily="34" charset="0"/>
                            <a:ea typeface="Times New Roman" panose="02020603050405020304" pitchFamily="18" charset="0"/>
                            <a:cs typeface="Arial" panose="020B0604020202020204" pitchFamily="34" charset="0"/>
                          </a:endParaRPr>
                        </a:p>
                        <a:p>
                          <a:pPr marL="0" marR="0" indent="0" algn="ctr">
                            <a:buNone/>
                            <a:tabLst>
                              <a:tab pos="182880" algn="l"/>
                            </a:tabLst>
                          </a:pPr>
                          <a14:m>
                            <m:oMath xmlns:m="http://schemas.openxmlformats.org/officeDocument/2006/math">
                              <m:sSub>
                                <m:sSubPr>
                                  <m:ctrlPr>
                                    <a:rPr lang="en-US" sz="1200" i="1">
                                      <a:effectLst/>
                                      <a:latin typeface="Cambria Math" panose="02040503050406030204" pitchFamily="18" charset="0"/>
                                      <a:ea typeface="Times New Roman" panose="02020603050405020304" pitchFamily="18" charset="0"/>
                                    </a:rPr>
                                  </m:ctrlPr>
                                </m:sSubPr>
                                <m:e>
                                  <m:r>
                                    <a:rPr lang="en-US" sz="1200" i="1">
                                      <a:solidFill>
                                        <a:srgbClr val="000000"/>
                                      </a:solidFill>
                                      <a:effectLst/>
                                      <a:latin typeface="Cambria Math" panose="02040503050406030204" pitchFamily="18" charset="0"/>
                                      <a:ea typeface="Times New Roman" panose="02020603050405020304" pitchFamily="18" charset="0"/>
                                    </a:rPr>
                                    <m:t>𝑇</m:t>
                                  </m:r>
                                </m:e>
                                <m:sub>
                                  <m:sSub>
                                    <m:sSubPr>
                                      <m:ctrlPr>
                                        <a:rPr lang="en-US" sz="1200" i="1">
                                          <a:effectLst/>
                                          <a:latin typeface="Cambria Math" panose="02040503050406030204" pitchFamily="18" charset="0"/>
                                          <a:ea typeface="Times New Roman" panose="02020603050405020304" pitchFamily="18" charset="0"/>
                                        </a:rPr>
                                      </m:ctrlPr>
                                    </m:sSubPr>
                                    <m:e>
                                      <m:r>
                                        <a:rPr lang="en-US" sz="1200" i="1">
                                          <a:solidFill>
                                            <a:srgbClr val="000000"/>
                                          </a:solidFill>
                                          <a:effectLst/>
                                          <a:latin typeface="Cambria Math" panose="02040503050406030204" pitchFamily="18" charset="0"/>
                                          <a:ea typeface="Times New Roman" panose="02020603050405020304" pitchFamily="18" charset="0"/>
                                        </a:rPr>
                                        <m:t>𝑐𝑜𝑟𝑒</m:t>
                                      </m:r>
                                    </m:e>
                                    <m:sub>
                                      <m:r>
                                        <a:rPr lang="en-US" sz="1200" i="1">
                                          <a:solidFill>
                                            <a:srgbClr val="000000"/>
                                          </a:solidFill>
                                          <a:effectLst/>
                                          <a:latin typeface="Cambria Math" panose="02040503050406030204" pitchFamily="18" charset="0"/>
                                          <a:ea typeface="Times New Roman" panose="02020603050405020304" pitchFamily="18" charset="0"/>
                                        </a:rPr>
                                        <m:t>𝑟𝑒𝑓</m:t>
                                      </m:r>
                                    </m:sub>
                                  </m:sSub>
                                </m:sub>
                              </m:sSub>
                            </m:oMath>
                          </a14:m>
                          <a:r>
                            <a:rPr lang="en-US" sz="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 = 99.09 °F</a:t>
                          </a:r>
                          <a:endParaRPr lang="en-US" sz="1200">
                            <a:effectLst/>
                            <a:latin typeface="Arial" panose="020B0604020202020204" pitchFamily="34" charset="0"/>
                            <a:ea typeface="Times New Roman" panose="02020603050405020304" pitchFamily="18" charset="0"/>
                            <a:cs typeface="Arial" panose="020B0604020202020204" pitchFamily="34" charset="0"/>
                          </a:endParaRPr>
                        </a:p>
                        <a:p>
                          <a:pPr marL="0" marR="0" indent="0" algn="ctr">
                            <a:buNone/>
                            <a:tabLst>
                              <a:tab pos="182880" algn="l"/>
                            </a:tabLst>
                          </a:pPr>
                          <a14:m>
                            <m:oMath xmlns:m="http://schemas.openxmlformats.org/officeDocument/2006/math">
                              <m:sSub>
                                <m:sSubPr>
                                  <m:ctrlPr>
                                    <a:rPr lang="en-US" sz="1200" i="1">
                                      <a:effectLst/>
                                      <a:latin typeface="Cambria Math" panose="02040503050406030204" pitchFamily="18" charset="0"/>
                                      <a:ea typeface="Times New Roman" panose="02020603050405020304" pitchFamily="18" charset="0"/>
                                    </a:rPr>
                                  </m:ctrlPr>
                                </m:sSubPr>
                                <m:e>
                                  <m:r>
                                    <a:rPr lang="en-US" sz="1200" i="1">
                                      <a:solidFill>
                                        <a:srgbClr val="000000"/>
                                      </a:solidFill>
                                      <a:effectLst/>
                                      <a:latin typeface="Cambria Math" panose="02040503050406030204" pitchFamily="18" charset="0"/>
                                      <a:ea typeface="Times New Roman" panose="02020603050405020304" pitchFamily="18" charset="0"/>
                                    </a:rPr>
                                    <m:t>𝑇</m:t>
                                  </m:r>
                                </m:e>
                                <m:sub>
                                  <m:r>
                                    <a:rPr lang="en-US" sz="1200" i="1">
                                      <a:solidFill>
                                        <a:srgbClr val="000000"/>
                                      </a:solidFill>
                                      <a:effectLst/>
                                      <a:latin typeface="Cambria Math" panose="02040503050406030204" pitchFamily="18" charset="0"/>
                                      <a:ea typeface="Times New Roman" panose="02020603050405020304" pitchFamily="18" charset="0"/>
                                    </a:rPr>
                                    <m:t>𝑠𝑘𝑖</m:t>
                                  </m:r>
                                  <m:sSub>
                                    <m:sSubPr>
                                      <m:ctrlPr>
                                        <a:rPr lang="en-US" sz="1200" i="1">
                                          <a:effectLst/>
                                          <a:latin typeface="Cambria Math" panose="02040503050406030204" pitchFamily="18" charset="0"/>
                                          <a:ea typeface="Times New Roman" panose="02020603050405020304" pitchFamily="18" charset="0"/>
                                        </a:rPr>
                                      </m:ctrlPr>
                                    </m:sSubPr>
                                    <m:e>
                                      <m:r>
                                        <a:rPr lang="en-US" sz="1200" i="1">
                                          <a:solidFill>
                                            <a:srgbClr val="000000"/>
                                          </a:solidFill>
                                          <a:effectLst/>
                                          <a:latin typeface="Cambria Math" panose="02040503050406030204" pitchFamily="18" charset="0"/>
                                          <a:ea typeface="Times New Roman" panose="02020603050405020304" pitchFamily="18" charset="0"/>
                                        </a:rPr>
                                        <m:t>𝑛</m:t>
                                      </m:r>
                                    </m:e>
                                    <m:sub>
                                      <m:r>
                                        <a:rPr lang="en-US" sz="1200" i="1">
                                          <a:solidFill>
                                            <a:srgbClr val="000000"/>
                                          </a:solidFill>
                                          <a:effectLst/>
                                          <a:latin typeface="Cambria Math" panose="02040503050406030204" pitchFamily="18" charset="0"/>
                                          <a:ea typeface="Times New Roman" panose="02020603050405020304" pitchFamily="18" charset="0"/>
                                        </a:rPr>
                                        <m:t>𝑟𝑒𝑓</m:t>
                                      </m:r>
                                    </m:sub>
                                  </m:sSub>
                                </m:sub>
                              </m:sSub>
                            </m:oMath>
                          </a14:m>
                          <a:r>
                            <a:rPr lang="en-US" sz="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 = 89.01 °F</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9525" marR="9525" marT="9525" marB="0" anchor="ctr">
                        <a:solidFill>
                          <a:schemeClr val="bg1">
                            <a:lumMod val="85000"/>
                          </a:schemeClr>
                        </a:solidFill>
                      </a:tcPr>
                    </a:tc>
                    <a:tc>
                      <a:txBody>
                        <a:bodyPr/>
                        <a:lstStyle/>
                        <a:p>
                          <a:pPr marL="0" marR="0" indent="0" algn="ctr">
                            <a:buNone/>
                            <a:tabLst>
                              <a:tab pos="182880" algn="l"/>
                            </a:tabLst>
                          </a:pPr>
                          <a:r>
                            <a:rPr lang="en-US" sz="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7</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lumMod val="85000"/>
                          </a:schemeClr>
                        </a:solidFill>
                      </a:tcPr>
                    </a:tc>
                    <a:tc>
                      <a:txBody>
                        <a:bodyPr/>
                        <a:lstStyle/>
                        <a:p>
                          <a:pPr marL="0" marR="0" indent="0" algn="ctr">
                            <a:buNone/>
                            <a:tabLst>
                              <a:tab pos="182880" algn="l"/>
                            </a:tabLst>
                          </a:pPr>
                          <a:r>
                            <a:rPr lang="en-US" sz="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615.7</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lumMod val="85000"/>
                          </a:schemeClr>
                        </a:solidFill>
                      </a:tcPr>
                    </a:tc>
                    <a:tc>
                      <a:txBody>
                        <a:bodyPr/>
                        <a:lstStyle/>
                        <a:p>
                          <a:pPr marL="0" marR="0" indent="0" algn="ctr">
                            <a:buNone/>
                            <a:tabLst>
                              <a:tab pos="182880" algn="l"/>
                            </a:tabLst>
                          </a:pPr>
                          <a:r>
                            <a:rPr lang="en-US" sz="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98.7</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lumMod val="85000"/>
                          </a:schemeClr>
                        </a:solidFill>
                      </a:tcPr>
                    </a:tc>
                    <a:tc>
                      <a:txBody>
                        <a:bodyPr/>
                        <a:lstStyle/>
                        <a:p>
                          <a:pPr marL="0" marR="0" indent="0" algn="ctr">
                            <a:buNone/>
                            <a:tabLst>
                              <a:tab pos="182880" algn="l"/>
                            </a:tabLst>
                          </a:pPr>
                          <a:r>
                            <a:rPr lang="en-US" sz="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88.9</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lumMod val="85000"/>
                          </a:schemeClr>
                        </a:solidFill>
                      </a:tcPr>
                    </a:tc>
                    <a:tc>
                      <a:txBody>
                        <a:bodyPr/>
                        <a:lstStyle/>
                        <a:p>
                          <a:pPr marL="0" marR="0" indent="0" algn="ctr">
                            <a:buNone/>
                            <a:tabLst>
                              <a:tab pos="182880" algn="l"/>
                            </a:tabLst>
                          </a:pPr>
                          <a:r>
                            <a:rPr lang="en-US" sz="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-0.4 (min)</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lumMod val="85000"/>
                          </a:schemeClr>
                        </a:solidFill>
                      </a:tcPr>
                    </a:tc>
                    <a:tc>
                      <a:txBody>
                        <a:bodyPr/>
                        <a:lstStyle/>
                        <a:p>
                          <a:pPr marL="0" marR="0" indent="0" algn="ctr">
                            <a:buNone/>
                            <a:tabLst>
                              <a:tab pos="182880" algn="l"/>
                            </a:tabLst>
                          </a:pPr>
                          <a:r>
                            <a:rPr lang="en-US" sz="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56.0</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lumMod val="85000"/>
                          </a:schemeClr>
                        </a:solidFill>
                      </a:tcPr>
                    </a:tc>
                    <a:tc>
                      <a:txBody>
                        <a:bodyPr/>
                        <a:lstStyle/>
                        <a:p>
                          <a:pPr marL="0" marR="0" indent="0" algn="ctr">
                            <a:buNone/>
                            <a:tabLst>
                              <a:tab pos="182880" algn="l"/>
                            </a:tabLst>
                          </a:pPr>
                          <a:r>
                            <a:rPr lang="en-US" sz="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4.7</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lumMod val="85000"/>
                          </a:schemeClr>
                        </a:solidFill>
                      </a:tcPr>
                    </a:tc>
                    <a:tc>
                      <a:txBody>
                        <a:bodyPr/>
                        <a:lstStyle/>
                        <a:p>
                          <a:pPr marL="0" marR="0" indent="0" algn="ctr">
                            <a:buNone/>
                            <a:tabLst>
                              <a:tab pos="182880" algn="l"/>
                            </a:tabLst>
                          </a:pPr>
                          <a:r>
                            <a:rPr lang="en-US" sz="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5.8</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lumMod val="85000"/>
                          </a:schemeClr>
                        </a:solidFill>
                      </a:tcPr>
                    </a:tc>
                    <a:extLst>
                      <a:ext uri="{0D108BD9-81ED-4DB2-BD59-A6C34878D82A}">
                        <a16:rowId xmlns:a16="http://schemas.microsoft.com/office/drawing/2014/main" val="2072238654"/>
                      </a:ext>
                    </a:extLst>
                  </a:tr>
                  <a:tr h="240252">
                    <a:tc vMerge="1">
                      <a:txBody>
                        <a:bodyPr/>
                        <a:lstStyle/>
                        <a:p>
                          <a:endParaRPr lang="en-US"/>
                        </a:p>
                      </a:txBody>
                      <a:tcPr>
                        <a:solidFill>
                          <a:schemeClr val="bg2">
                            <a:lumMod val="90000"/>
                          </a:schemeClr>
                        </a:solidFill>
                      </a:tcPr>
                    </a:tc>
                    <a:tc>
                      <a:txBody>
                        <a:bodyPr/>
                        <a:lstStyle/>
                        <a:p>
                          <a:pPr marL="0" marR="0" indent="0" algn="ctr">
                            <a:buNone/>
                            <a:tabLst>
                              <a:tab pos="182880" algn="l"/>
                            </a:tabLst>
                          </a:pPr>
                          <a:r>
                            <a:rPr lang="en-US" sz="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8</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lumMod val="85000"/>
                          </a:schemeClr>
                        </a:solidFill>
                      </a:tcPr>
                    </a:tc>
                    <a:tc>
                      <a:txBody>
                        <a:bodyPr/>
                        <a:lstStyle/>
                        <a:p>
                          <a:pPr marL="0" marR="0" indent="0" algn="ctr">
                            <a:buNone/>
                            <a:tabLst>
                              <a:tab pos="182880" algn="l"/>
                            </a:tabLst>
                          </a:pPr>
                          <a:r>
                            <a:rPr lang="en-US" sz="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813.5</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lumMod val="85000"/>
                          </a:schemeClr>
                        </a:solidFill>
                      </a:tcPr>
                    </a:tc>
                    <a:tc>
                      <a:txBody>
                        <a:bodyPr/>
                        <a:lstStyle/>
                        <a:p>
                          <a:pPr marL="0" marR="0" indent="0" algn="ctr">
                            <a:buNone/>
                            <a:tabLst>
                              <a:tab pos="182880" algn="l"/>
                            </a:tabLst>
                          </a:pPr>
                          <a:r>
                            <a:rPr lang="en-US" sz="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99.6</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lumMod val="85000"/>
                          </a:schemeClr>
                        </a:solidFill>
                      </a:tcPr>
                    </a:tc>
                    <a:tc>
                      <a:txBody>
                        <a:bodyPr/>
                        <a:lstStyle/>
                        <a:p>
                          <a:pPr marL="0" marR="0" indent="0" algn="ctr">
                            <a:buNone/>
                            <a:tabLst>
                              <a:tab pos="182880" algn="l"/>
                            </a:tabLst>
                          </a:pPr>
                          <a:r>
                            <a:rPr lang="en-US" sz="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91.1</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lumMod val="85000"/>
                          </a:schemeClr>
                        </a:solidFill>
                      </a:tcPr>
                    </a:tc>
                    <a:tc>
                      <a:txBody>
                        <a:bodyPr/>
                        <a:lstStyle/>
                        <a:p>
                          <a:pPr marL="0" marR="0" indent="0" algn="ctr">
                            <a:buNone/>
                            <a:tabLst>
                              <a:tab pos="182880" algn="l"/>
                            </a:tabLst>
                          </a:pPr>
                          <a:r>
                            <a:rPr lang="en-US" sz="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0.6 (max)</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lumMod val="85000"/>
                          </a:schemeClr>
                        </a:solidFill>
                      </a:tcPr>
                    </a:tc>
                    <a:tc>
                      <a:txBody>
                        <a:bodyPr/>
                        <a:lstStyle/>
                        <a:p>
                          <a:pPr marL="0" marR="0" indent="0" algn="ctr">
                            <a:buNone/>
                            <a:tabLst>
                              <a:tab pos="182880" algn="l"/>
                            </a:tabLst>
                          </a:pPr>
                          <a:r>
                            <a:rPr lang="en-US" sz="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56.1</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lumMod val="85000"/>
                          </a:schemeClr>
                        </a:solidFill>
                      </a:tcPr>
                    </a:tc>
                    <a:tc>
                      <a:txBody>
                        <a:bodyPr/>
                        <a:lstStyle/>
                        <a:p>
                          <a:pPr marL="0" marR="0" indent="0" algn="ctr">
                            <a:buNone/>
                            <a:tabLst>
                              <a:tab pos="182880" algn="l"/>
                            </a:tabLst>
                          </a:pPr>
                          <a:r>
                            <a:rPr lang="en-US" sz="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4.7</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lumMod val="85000"/>
                          </a:schemeClr>
                        </a:solidFill>
                      </a:tcPr>
                    </a:tc>
                    <a:tc>
                      <a:txBody>
                        <a:bodyPr/>
                        <a:lstStyle/>
                        <a:p>
                          <a:pPr marL="0" marR="0" indent="0" algn="ctr">
                            <a:buNone/>
                            <a:tabLst>
                              <a:tab pos="182880" algn="l"/>
                            </a:tabLst>
                          </a:pPr>
                          <a:r>
                            <a:rPr lang="en-US" sz="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5.7</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lumMod val="85000"/>
                          </a:schemeClr>
                        </a:solidFill>
                      </a:tcPr>
                    </a:tc>
                    <a:extLst>
                      <a:ext uri="{0D108BD9-81ED-4DB2-BD59-A6C34878D82A}">
                        <a16:rowId xmlns:a16="http://schemas.microsoft.com/office/drawing/2014/main" val="2067168245"/>
                      </a:ext>
                    </a:extLst>
                  </a:tr>
                  <a:tr h="240252">
                    <a:tc vMerge="1">
                      <a:txBody>
                        <a:bodyPr/>
                        <a:lstStyle/>
                        <a:p>
                          <a:endParaRPr lang="en-US"/>
                        </a:p>
                      </a:txBody>
                      <a:tcPr>
                        <a:solidFill>
                          <a:schemeClr val="bg2">
                            <a:lumMod val="90000"/>
                          </a:schemeClr>
                        </a:solidFill>
                      </a:tcPr>
                    </a:tc>
                    <a:tc>
                      <a:txBody>
                        <a:bodyPr/>
                        <a:lstStyle/>
                        <a:p>
                          <a:pPr marL="0" marR="0" indent="0" algn="ctr">
                            <a:buNone/>
                            <a:tabLst>
                              <a:tab pos="182880" algn="l"/>
                            </a:tabLst>
                          </a:pPr>
                          <a:r>
                            <a:rPr lang="en-US" sz="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1</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lumMod val="85000"/>
                          </a:schemeClr>
                        </a:solidFill>
                      </a:tcPr>
                    </a:tc>
                    <a:tc>
                      <a:txBody>
                        <a:bodyPr/>
                        <a:lstStyle/>
                        <a:p>
                          <a:pPr marL="0" marR="0" indent="0" algn="ctr">
                            <a:buNone/>
                            <a:tabLst>
                              <a:tab pos="182880" algn="l"/>
                            </a:tabLst>
                          </a:pPr>
                          <a:r>
                            <a:rPr lang="en-US" sz="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805.4</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lumMod val="85000"/>
                          </a:schemeClr>
                        </a:solidFill>
                      </a:tcPr>
                    </a:tc>
                    <a:tc>
                      <a:txBody>
                        <a:bodyPr/>
                        <a:lstStyle/>
                        <a:p>
                          <a:pPr marL="0" marR="0" indent="0" algn="ctr">
                            <a:buNone/>
                            <a:tabLst>
                              <a:tab pos="182880" algn="l"/>
                            </a:tabLst>
                          </a:pPr>
                          <a:r>
                            <a:rPr lang="en-US" sz="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99.8</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lumMod val="85000"/>
                          </a:schemeClr>
                        </a:solidFill>
                      </a:tcPr>
                    </a:tc>
                    <a:tc>
                      <a:txBody>
                        <a:bodyPr/>
                        <a:lstStyle/>
                        <a:p>
                          <a:pPr marL="0" marR="0" indent="0" algn="ctr">
                            <a:buNone/>
                            <a:tabLst>
                              <a:tab pos="182880" algn="l"/>
                            </a:tabLst>
                          </a:pPr>
                          <a:r>
                            <a:rPr lang="en-US" sz="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97</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lumMod val="85000"/>
                          </a:schemeClr>
                        </a:solidFill>
                      </a:tcPr>
                    </a:tc>
                    <a:tc>
                      <a:txBody>
                        <a:bodyPr/>
                        <a:lstStyle/>
                        <a:p>
                          <a:pPr marL="0" marR="0" indent="0" algn="ctr">
                            <a:buNone/>
                            <a:tabLst>
                              <a:tab pos="182880" algn="l"/>
                            </a:tabLst>
                          </a:pPr>
                          <a:r>
                            <a:rPr lang="en-US" sz="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1.7 (max)</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lumMod val="85000"/>
                          </a:schemeClr>
                        </a:solidFill>
                      </a:tcPr>
                    </a:tc>
                    <a:tc>
                      <a:txBody>
                        <a:bodyPr/>
                        <a:lstStyle/>
                        <a:p>
                          <a:pPr marL="0" marR="0" indent="0" algn="ctr">
                            <a:buNone/>
                            <a:tabLst>
                              <a:tab pos="182880" algn="l"/>
                            </a:tabLst>
                          </a:pPr>
                          <a:r>
                            <a:rPr lang="en-US" sz="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73.8</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lumMod val="85000"/>
                          </a:schemeClr>
                        </a:solidFill>
                      </a:tcPr>
                    </a:tc>
                    <a:tc>
                      <a:txBody>
                        <a:bodyPr/>
                        <a:lstStyle/>
                        <a:p>
                          <a:pPr marL="0" marR="0" indent="0" algn="ctr">
                            <a:buNone/>
                            <a:tabLst>
                              <a:tab pos="182880" algn="l"/>
                            </a:tabLst>
                          </a:pPr>
                          <a:r>
                            <a:rPr lang="en-US" sz="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4.7</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lumMod val="85000"/>
                          </a:schemeClr>
                        </a:solidFill>
                      </a:tcPr>
                    </a:tc>
                    <a:tc>
                      <a:txBody>
                        <a:bodyPr/>
                        <a:lstStyle/>
                        <a:p>
                          <a:pPr marL="0" marR="0" indent="0" algn="ctr">
                            <a:buNone/>
                            <a:tabLst>
                              <a:tab pos="182880" algn="l"/>
                            </a:tabLst>
                          </a:pPr>
                          <a:r>
                            <a:rPr lang="en-US" sz="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56.2</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lumMod val="85000"/>
                          </a:schemeClr>
                        </a:solidFill>
                      </a:tcPr>
                    </a:tc>
                    <a:extLst>
                      <a:ext uri="{0D108BD9-81ED-4DB2-BD59-A6C34878D82A}">
                        <a16:rowId xmlns:a16="http://schemas.microsoft.com/office/drawing/2014/main" val="1727770494"/>
                      </a:ext>
                    </a:extLst>
                  </a:tr>
                  <a:tr h="240252">
                    <a:tc vMerge="1">
                      <a:txBody>
                        <a:bodyPr/>
                        <a:lstStyle/>
                        <a:p>
                          <a:endParaRPr lang="en-US"/>
                        </a:p>
                      </a:txBody>
                      <a:tcPr>
                        <a:solidFill>
                          <a:schemeClr val="bg2">
                            <a:lumMod val="90000"/>
                          </a:schemeClr>
                        </a:solidFill>
                      </a:tcPr>
                    </a:tc>
                    <a:tc>
                      <a:txBody>
                        <a:bodyPr/>
                        <a:lstStyle/>
                        <a:p>
                          <a:pPr marL="0" marR="0" indent="0" algn="ctr">
                            <a:buNone/>
                            <a:tabLst>
                              <a:tab pos="182880" algn="l"/>
                            </a:tabLst>
                          </a:pPr>
                          <a:r>
                            <a:rPr lang="en-US" sz="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2</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lumMod val="85000"/>
                          </a:schemeClr>
                        </a:solidFill>
                      </a:tcPr>
                    </a:tc>
                    <a:tc>
                      <a:txBody>
                        <a:bodyPr/>
                        <a:lstStyle/>
                        <a:p>
                          <a:pPr marL="0" marR="0" indent="0" algn="ctr">
                            <a:buNone/>
                            <a:tabLst>
                              <a:tab pos="182880" algn="l"/>
                            </a:tabLst>
                          </a:pPr>
                          <a:r>
                            <a:rPr lang="en-US" sz="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1151</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lumMod val="85000"/>
                          </a:schemeClr>
                        </a:solidFill>
                      </a:tcPr>
                    </a:tc>
                    <a:tc>
                      <a:txBody>
                        <a:bodyPr/>
                        <a:lstStyle/>
                        <a:p>
                          <a:pPr marL="0" marR="0" indent="0" algn="ctr">
                            <a:buNone/>
                            <a:tabLst>
                              <a:tab pos="182880" algn="l"/>
                            </a:tabLst>
                          </a:pPr>
                          <a:r>
                            <a:rPr lang="en-US" sz="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100.4</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lumMod val="85000"/>
                          </a:schemeClr>
                        </a:solidFill>
                      </a:tcPr>
                    </a:tc>
                    <a:tc>
                      <a:txBody>
                        <a:bodyPr/>
                        <a:lstStyle/>
                        <a:p>
                          <a:pPr marL="0" marR="0" indent="0" algn="ctr">
                            <a:buNone/>
                            <a:tabLst>
                              <a:tab pos="182880" algn="l"/>
                            </a:tabLst>
                          </a:pPr>
                          <a:r>
                            <a:rPr lang="en-US" sz="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98.3</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lumMod val="85000"/>
                          </a:schemeClr>
                        </a:solidFill>
                      </a:tcPr>
                    </a:tc>
                    <a:tc>
                      <a:txBody>
                        <a:bodyPr/>
                        <a:lstStyle/>
                        <a:p>
                          <a:pPr marL="0" marR="0" indent="0" algn="ctr">
                            <a:buNone/>
                            <a:tabLst>
                              <a:tab pos="182880" algn="l"/>
                            </a:tabLst>
                          </a:pPr>
                          <a:r>
                            <a:rPr lang="en-US" sz="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2.3 (max)</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lumMod val="85000"/>
                          </a:schemeClr>
                        </a:solidFill>
                      </a:tcPr>
                    </a:tc>
                    <a:tc>
                      <a:txBody>
                        <a:bodyPr/>
                        <a:lstStyle/>
                        <a:p>
                          <a:pPr marL="0" marR="0" indent="0" algn="ctr">
                            <a:buNone/>
                            <a:tabLst>
                              <a:tab pos="182880" algn="l"/>
                            </a:tabLst>
                          </a:pPr>
                          <a:r>
                            <a:rPr lang="en-US" sz="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73.8</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lumMod val="85000"/>
                          </a:schemeClr>
                        </a:solidFill>
                      </a:tcPr>
                    </a:tc>
                    <a:tc>
                      <a:txBody>
                        <a:bodyPr/>
                        <a:lstStyle/>
                        <a:p>
                          <a:pPr marL="0" marR="0" indent="0" algn="ctr">
                            <a:buNone/>
                            <a:tabLst>
                              <a:tab pos="182880" algn="l"/>
                            </a:tabLst>
                          </a:pPr>
                          <a:r>
                            <a:rPr lang="en-US" sz="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4.7</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lumMod val="85000"/>
                          </a:schemeClr>
                        </a:solidFill>
                      </a:tcPr>
                    </a:tc>
                    <a:tc>
                      <a:txBody>
                        <a:bodyPr/>
                        <a:lstStyle/>
                        <a:p>
                          <a:pPr marL="0" marR="0" indent="0" algn="ctr">
                            <a:buNone/>
                            <a:tabLst>
                              <a:tab pos="182880" algn="l"/>
                            </a:tabLst>
                          </a:pPr>
                          <a:r>
                            <a:rPr lang="en-US" sz="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56.1</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lumMod val="85000"/>
                          </a:schemeClr>
                        </a:solidFill>
                      </a:tcPr>
                    </a:tc>
                    <a:extLst>
                      <a:ext uri="{0D108BD9-81ED-4DB2-BD59-A6C34878D82A}">
                        <a16:rowId xmlns:a16="http://schemas.microsoft.com/office/drawing/2014/main" val="245512970"/>
                      </a:ext>
                    </a:extLst>
                  </a:tr>
                  <a:tr h="240252">
                    <a:tc rowSpan="4">
                      <a:txBody>
                        <a:bodyPr/>
                        <a:lstStyle/>
                        <a:p>
                          <a:pPr marL="0" marR="0" indent="0" algn="ctr">
                            <a:buNone/>
                            <a:tabLst>
                              <a:tab pos="182880" algn="l"/>
                            </a:tabLst>
                          </a:pPr>
                          <a:r>
                            <a:rPr lang="en-US" sz="1200">
                              <a:effectLst/>
                              <a:latin typeface="Arial" panose="020B0604020202020204" pitchFamily="34" charset="0"/>
                              <a:ea typeface="Times New Roman" panose="02020603050405020304" pitchFamily="18" charset="0"/>
                              <a:cs typeface="Arial" panose="020B0604020202020204" pitchFamily="34" charset="0"/>
                            </a:rPr>
                            <a:t>M_1</a:t>
                          </a:r>
                        </a:p>
                        <a:p>
                          <a:pPr marL="0" marR="0" indent="0" algn="ctr">
                            <a:buNone/>
                            <a:tabLst>
                              <a:tab pos="182880" algn="l"/>
                            </a:tabLst>
                          </a:pPr>
                          <a:r>
                            <a:rPr lang="en-US" sz="1200">
                              <a:effectLst/>
                              <a:latin typeface="Arial" panose="020B0604020202020204" pitchFamily="34" charset="0"/>
                              <a:ea typeface="Times New Roman" panose="02020603050405020304" pitchFamily="18" charset="0"/>
                              <a:cs typeface="Arial" panose="020B0604020202020204" pitchFamily="34" charset="0"/>
                            </a:rPr>
                            <a:t>172.00 lb</a:t>
                          </a:r>
                        </a:p>
                        <a:p>
                          <a:pPr marL="0" marR="0" indent="0" algn="ctr">
                            <a:buNone/>
                            <a:tabLst>
                              <a:tab pos="182880" algn="l"/>
                            </a:tabLst>
                          </a:pPr>
                          <a14:m>
                            <m:oMath xmlns:m="http://schemas.openxmlformats.org/officeDocument/2006/math">
                              <m:sSub>
                                <m:sSubPr>
                                  <m:ctrlPr>
                                    <a:rPr lang="en-US" sz="1200" i="1">
                                      <a:effectLst/>
                                      <a:latin typeface="Cambria Math" panose="02040503050406030204" pitchFamily="18" charset="0"/>
                                      <a:ea typeface="Times New Roman" panose="02020603050405020304" pitchFamily="18" charset="0"/>
                                    </a:rPr>
                                  </m:ctrlPr>
                                </m:sSubPr>
                                <m:e>
                                  <m:r>
                                    <a:rPr lang="en-US" sz="1200" i="1">
                                      <a:effectLst/>
                                      <a:latin typeface="Cambria Math" panose="02040503050406030204" pitchFamily="18" charset="0"/>
                                      <a:ea typeface="Times New Roman" panose="02020603050405020304" pitchFamily="18" charset="0"/>
                                    </a:rPr>
                                    <m:t>𝑇</m:t>
                                  </m:r>
                                </m:e>
                                <m:sub>
                                  <m:sSub>
                                    <m:sSubPr>
                                      <m:ctrlPr>
                                        <a:rPr lang="en-US" sz="1200" i="1">
                                          <a:effectLst/>
                                          <a:latin typeface="Cambria Math" panose="02040503050406030204" pitchFamily="18" charset="0"/>
                                          <a:ea typeface="Times New Roman" panose="02020603050405020304" pitchFamily="18" charset="0"/>
                                        </a:rPr>
                                      </m:ctrlPr>
                                    </m:sSubPr>
                                    <m:e>
                                      <m:r>
                                        <a:rPr lang="en-US" sz="1200" i="1">
                                          <a:effectLst/>
                                          <a:latin typeface="Cambria Math" panose="02040503050406030204" pitchFamily="18" charset="0"/>
                                          <a:ea typeface="Times New Roman" panose="02020603050405020304" pitchFamily="18" charset="0"/>
                                        </a:rPr>
                                        <m:t>𝑐𝑜𝑟𝑒</m:t>
                                      </m:r>
                                    </m:e>
                                    <m:sub>
                                      <m:r>
                                        <a:rPr lang="en-US" sz="1200" i="1">
                                          <a:effectLst/>
                                          <a:latin typeface="Cambria Math" panose="02040503050406030204" pitchFamily="18" charset="0"/>
                                          <a:ea typeface="Times New Roman" panose="02020603050405020304" pitchFamily="18" charset="0"/>
                                        </a:rPr>
                                        <m:t>𝑟𝑒𝑓</m:t>
                                      </m:r>
                                    </m:sub>
                                  </m:sSub>
                                </m:sub>
                              </m:sSub>
                            </m:oMath>
                          </a14:m>
                          <a:r>
                            <a:rPr lang="en-US" sz="1200">
                              <a:effectLst/>
                              <a:latin typeface="Arial" panose="020B0604020202020204" pitchFamily="34" charset="0"/>
                              <a:ea typeface="Times New Roman" panose="02020603050405020304" pitchFamily="18" charset="0"/>
                              <a:cs typeface="Arial" panose="020B0604020202020204" pitchFamily="34" charset="0"/>
                            </a:rPr>
                            <a:t>= 98.89 °F</a:t>
                          </a:r>
                        </a:p>
                        <a:p>
                          <a:pPr marL="0" marR="0" indent="0" algn="ctr">
                            <a:buNone/>
                            <a:tabLst>
                              <a:tab pos="182880" algn="l"/>
                            </a:tabLst>
                          </a:pPr>
                          <a14:m>
                            <m:oMath xmlns:m="http://schemas.openxmlformats.org/officeDocument/2006/math">
                              <m:sSub>
                                <m:sSubPr>
                                  <m:ctrlPr>
                                    <a:rPr lang="en-US" sz="1200" i="1">
                                      <a:effectLst/>
                                      <a:latin typeface="Cambria Math" panose="02040503050406030204" pitchFamily="18" charset="0"/>
                                      <a:ea typeface="Times New Roman" panose="02020603050405020304" pitchFamily="18" charset="0"/>
                                    </a:rPr>
                                  </m:ctrlPr>
                                </m:sSubPr>
                                <m:e>
                                  <m:r>
                                    <a:rPr lang="en-US" sz="1200" i="1">
                                      <a:effectLst/>
                                      <a:latin typeface="Cambria Math" panose="02040503050406030204" pitchFamily="18" charset="0"/>
                                      <a:ea typeface="Times New Roman" panose="02020603050405020304" pitchFamily="18" charset="0"/>
                                    </a:rPr>
                                    <m:t>𝑇</m:t>
                                  </m:r>
                                </m:e>
                                <m:sub>
                                  <m:r>
                                    <a:rPr lang="en-US" sz="1200" i="1">
                                      <a:effectLst/>
                                      <a:latin typeface="Cambria Math" panose="02040503050406030204" pitchFamily="18" charset="0"/>
                                      <a:ea typeface="Times New Roman" panose="02020603050405020304" pitchFamily="18" charset="0"/>
                                    </a:rPr>
                                    <m:t>𝑠𝑘𝑖</m:t>
                                  </m:r>
                                  <m:sSub>
                                    <m:sSubPr>
                                      <m:ctrlPr>
                                        <a:rPr lang="en-US" sz="1200" i="1">
                                          <a:effectLst/>
                                          <a:latin typeface="Cambria Math" panose="02040503050406030204" pitchFamily="18" charset="0"/>
                                          <a:ea typeface="Times New Roman" panose="02020603050405020304" pitchFamily="18" charset="0"/>
                                        </a:rPr>
                                      </m:ctrlPr>
                                    </m:sSubPr>
                                    <m:e>
                                      <m:r>
                                        <a:rPr lang="en-US" sz="1200" i="1">
                                          <a:effectLst/>
                                          <a:latin typeface="Cambria Math" panose="02040503050406030204" pitchFamily="18" charset="0"/>
                                          <a:ea typeface="Times New Roman" panose="02020603050405020304" pitchFamily="18" charset="0"/>
                                        </a:rPr>
                                        <m:t>𝑛</m:t>
                                      </m:r>
                                    </m:e>
                                    <m:sub>
                                      <m:r>
                                        <a:rPr lang="en-US" sz="1200" i="1">
                                          <a:effectLst/>
                                          <a:latin typeface="Cambria Math" panose="02040503050406030204" pitchFamily="18" charset="0"/>
                                          <a:ea typeface="Times New Roman" panose="02020603050405020304" pitchFamily="18" charset="0"/>
                                        </a:rPr>
                                        <m:t>𝑟𝑒𝑓</m:t>
                                      </m:r>
                                    </m:sub>
                                  </m:sSub>
                                </m:sub>
                              </m:sSub>
                            </m:oMath>
                          </a14:m>
                          <a:r>
                            <a:rPr lang="en-US" sz="1200">
                              <a:effectLst/>
                              <a:latin typeface="Arial" panose="020B0604020202020204" pitchFamily="34" charset="0"/>
                              <a:ea typeface="Times New Roman" panose="02020603050405020304" pitchFamily="18" charset="0"/>
                              <a:cs typeface="Arial" panose="020B0604020202020204" pitchFamily="34" charset="0"/>
                            </a:rPr>
                            <a:t>= 91.07 °F</a:t>
                          </a:r>
                        </a:p>
                      </a:txBody>
                      <a:tcPr marL="9525" marR="9525" marT="9525" marB="0" anchor="ctr"/>
                    </a:tc>
                    <a:tc>
                      <a:txBody>
                        <a:bodyPr/>
                        <a:lstStyle/>
                        <a:p>
                          <a:pPr marL="0" marR="0" indent="0" algn="ctr">
                            <a:buNone/>
                            <a:tabLst>
                              <a:tab pos="182880" algn="l"/>
                            </a:tabLst>
                          </a:pPr>
                          <a:r>
                            <a:rPr lang="en-US" sz="1200">
                              <a:effectLst/>
                              <a:latin typeface="Arial" panose="020B0604020202020204" pitchFamily="34" charset="0"/>
                              <a:ea typeface="Times New Roman" panose="02020603050405020304" pitchFamily="18" charset="0"/>
                              <a:cs typeface="Arial" panose="020B0604020202020204" pitchFamily="34" charset="0"/>
                            </a:rPr>
                            <a:t>7</a:t>
                          </a:r>
                        </a:p>
                      </a:txBody>
                      <a:tcPr marL="7620" marR="7620" marT="7620" marB="0" anchor="ctr"/>
                    </a:tc>
                    <a:tc>
                      <a:txBody>
                        <a:bodyPr/>
                        <a:lstStyle/>
                        <a:p>
                          <a:pPr marL="0" marR="0" indent="0" algn="ctr">
                            <a:buNone/>
                            <a:tabLst>
                              <a:tab pos="182880" algn="l"/>
                            </a:tabLst>
                          </a:pPr>
                          <a:r>
                            <a:rPr lang="en-US" sz="1200">
                              <a:effectLst/>
                              <a:latin typeface="Arial" panose="020B0604020202020204" pitchFamily="34" charset="0"/>
                              <a:ea typeface="Times New Roman" panose="02020603050405020304" pitchFamily="18" charset="0"/>
                              <a:cs typeface="Arial" panose="020B0604020202020204" pitchFamily="34" charset="0"/>
                            </a:rPr>
                            <a:t>609.4</a:t>
                          </a:r>
                        </a:p>
                      </a:txBody>
                      <a:tcPr marL="7620" marR="7620" marT="7620" marB="0" anchor="ctr"/>
                    </a:tc>
                    <a:tc>
                      <a:txBody>
                        <a:bodyPr/>
                        <a:lstStyle/>
                        <a:p>
                          <a:pPr marL="0" marR="0" indent="0" algn="ctr">
                            <a:buNone/>
                            <a:tabLst>
                              <a:tab pos="182880" algn="l"/>
                            </a:tabLst>
                          </a:pPr>
                          <a:r>
                            <a:rPr lang="en-US" sz="1200">
                              <a:effectLst/>
                              <a:latin typeface="Arial" panose="020B0604020202020204" pitchFamily="34" charset="0"/>
                              <a:ea typeface="Times New Roman" panose="02020603050405020304" pitchFamily="18" charset="0"/>
                              <a:cs typeface="Arial" panose="020B0604020202020204" pitchFamily="34" charset="0"/>
                            </a:rPr>
                            <a:t>98.4</a:t>
                          </a:r>
                        </a:p>
                      </a:txBody>
                      <a:tcPr marL="7620" marR="7620" marT="7620" marB="0" anchor="ctr"/>
                    </a:tc>
                    <a:tc>
                      <a:txBody>
                        <a:bodyPr/>
                        <a:lstStyle/>
                        <a:p>
                          <a:pPr marL="0" marR="0" indent="0" algn="ctr">
                            <a:buNone/>
                            <a:tabLst>
                              <a:tab pos="182880" algn="l"/>
                            </a:tabLst>
                          </a:pPr>
                          <a:r>
                            <a:rPr lang="en-US" sz="1200">
                              <a:effectLst/>
                              <a:latin typeface="Arial" panose="020B0604020202020204" pitchFamily="34" charset="0"/>
                              <a:ea typeface="Times New Roman" panose="02020603050405020304" pitchFamily="18" charset="0"/>
                              <a:cs typeface="Arial" panose="020B0604020202020204" pitchFamily="34" charset="0"/>
                            </a:rPr>
                            <a:t>89.5</a:t>
                          </a:r>
                        </a:p>
                      </a:txBody>
                      <a:tcPr marL="7620" marR="7620" marT="7620" marB="0" anchor="ctr"/>
                    </a:tc>
                    <a:tc>
                      <a:txBody>
                        <a:bodyPr/>
                        <a:lstStyle/>
                        <a:p>
                          <a:pPr marL="0" marR="0" indent="0" algn="ctr">
                            <a:buNone/>
                            <a:tabLst>
                              <a:tab pos="182880" algn="l"/>
                            </a:tabLst>
                          </a:pPr>
                          <a:r>
                            <a:rPr lang="en-US" sz="1200">
                              <a:effectLst/>
                              <a:latin typeface="Arial" panose="020B0604020202020204" pitchFamily="34" charset="0"/>
                              <a:ea typeface="Times New Roman" panose="02020603050405020304" pitchFamily="18" charset="0"/>
                              <a:cs typeface="Arial" panose="020B0604020202020204" pitchFamily="34" charset="0"/>
                            </a:rPr>
                            <a:t>-0.9 (min)</a:t>
                          </a:r>
                        </a:p>
                      </a:txBody>
                      <a:tcPr marL="7620" marR="7620" marT="7620" marB="0" anchor="ctr"/>
                    </a:tc>
                    <a:tc>
                      <a:txBody>
                        <a:bodyPr/>
                        <a:lstStyle/>
                        <a:p>
                          <a:pPr marL="0" marR="0" indent="0" algn="ctr">
                            <a:buNone/>
                            <a:tabLst>
                              <a:tab pos="182880" algn="l"/>
                            </a:tabLst>
                          </a:pPr>
                          <a:r>
                            <a:rPr lang="en-US" sz="1200">
                              <a:effectLst/>
                              <a:latin typeface="Arial" panose="020B0604020202020204" pitchFamily="34" charset="0"/>
                              <a:ea typeface="Times New Roman" panose="02020603050405020304" pitchFamily="18" charset="0"/>
                              <a:cs typeface="Arial" panose="020B0604020202020204" pitchFamily="34" charset="0"/>
                            </a:rPr>
                            <a:t>56.1</a:t>
                          </a:r>
                        </a:p>
                      </a:txBody>
                      <a:tcPr marL="7620" marR="7620" marT="7620" marB="0" anchor="ctr"/>
                    </a:tc>
                    <a:tc>
                      <a:txBody>
                        <a:bodyPr/>
                        <a:lstStyle/>
                        <a:p>
                          <a:pPr marL="0" marR="0" indent="0" algn="ctr">
                            <a:buNone/>
                            <a:tabLst>
                              <a:tab pos="182880" algn="l"/>
                            </a:tabLst>
                          </a:pPr>
                          <a:r>
                            <a:rPr lang="en-US" sz="1200">
                              <a:effectLst/>
                              <a:latin typeface="Arial" panose="020B0604020202020204" pitchFamily="34" charset="0"/>
                              <a:ea typeface="Times New Roman" panose="02020603050405020304" pitchFamily="18" charset="0"/>
                              <a:cs typeface="Arial" panose="020B0604020202020204" pitchFamily="34" charset="0"/>
                            </a:rPr>
                            <a:t>4.7</a:t>
                          </a:r>
                        </a:p>
                      </a:txBody>
                      <a:tcPr marL="7620" marR="7620" marT="7620" marB="0" anchor="ctr"/>
                    </a:tc>
                    <a:tc>
                      <a:txBody>
                        <a:bodyPr/>
                        <a:lstStyle/>
                        <a:p>
                          <a:pPr marL="0" marR="0" indent="0" algn="ctr">
                            <a:buNone/>
                            <a:tabLst>
                              <a:tab pos="182880" algn="l"/>
                            </a:tabLst>
                          </a:pPr>
                          <a:r>
                            <a:rPr lang="en-US" sz="1200">
                              <a:effectLst/>
                              <a:latin typeface="Arial" panose="020B0604020202020204" pitchFamily="34" charset="0"/>
                              <a:ea typeface="Times New Roman" panose="02020603050405020304" pitchFamily="18" charset="0"/>
                              <a:cs typeface="Arial" panose="020B0604020202020204" pitchFamily="34" charset="0"/>
                            </a:rPr>
                            <a:t>5.8</a:t>
                          </a:r>
                        </a:p>
                      </a:txBody>
                      <a:tcPr marL="7620" marR="7620" marT="7620" marB="0" anchor="ctr"/>
                    </a:tc>
                    <a:extLst>
                      <a:ext uri="{0D108BD9-81ED-4DB2-BD59-A6C34878D82A}">
                        <a16:rowId xmlns:a16="http://schemas.microsoft.com/office/drawing/2014/main" val="395135250"/>
                      </a:ext>
                    </a:extLst>
                  </a:tr>
                  <a:tr h="240252">
                    <a:tc vMerge="1">
                      <a:txBody>
                        <a:bodyPr/>
                        <a:lstStyle/>
                        <a:p>
                          <a:endParaRPr lang="en-US"/>
                        </a:p>
                      </a:txBody>
                      <a:tcPr/>
                    </a:tc>
                    <a:tc>
                      <a:txBody>
                        <a:bodyPr/>
                        <a:lstStyle/>
                        <a:p>
                          <a:pPr marL="0" marR="0" indent="0" algn="ctr">
                            <a:buNone/>
                            <a:tabLst>
                              <a:tab pos="182880" algn="l"/>
                            </a:tabLst>
                          </a:pPr>
                          <a:r>
                            <a:rPr lang="en-US" sz="1200">
                              <a:effectLst/>
                              <a:latin typeface="Arial" panose="020B0604020202020204" pitchFamily="34" charset="0"/>
                              <a:ea typeface="Times New Roman" panose="02020603050405020304" pitchFamily="18" charset="0"/>
                              <a:cs typeface="Arial" panose="020B0604020202020204" pitchFamily="34" charset="0"/>
                            </a:rPr>
                            <a:t>8</a:t>
                          </a:r>
                        </a:p>
                      </a:txBody>
                      <a:tcPr marL="7620" marR="7620" marT="7620" marB="0" anchor="ctr"/>
                    </a:tc>
                    <a:tc>
                      <a:txBody>
                        <a:bodyPr/>
                        <a:lstStyle/>
                        <a:p>
                          <a:pPr marL="0" marR="0" indent="0" algn="ctr">
                            <a:buNone/>
                            <a:tabLst>
                              <a:tab pos="182880" algn="l"/>
                            </a:tabLst>
                          </a:pPr>
                          <a:r>
                            <a:rPr lang="en-US" sz="1200">
                              <a:effectLst/>
                              <a:latin typeface="Arial" panose="020B0604020202020204" pitchFamily="34" charset="0"/>
                              <a:ea typeface="Times New Roman" panose="02020603050405020304" pitchFamily="18" charset="0"/>
                              <a:cs typeface="Arial" panose="020B0604020202020204" pitchFamily="34" charset="0"/>
                            </a:rPr>
                            <a:t>811.8</a:t>
                          </a:r>
                        </a:p>
                      </a:txBody>
                      <a:tcPr marL="7620" marR="7620" marT="7620" marB="0" anchor="ctr"/>
                    </a:tc>
                    <a:tc>
                      <a:txBody>
                        <a:bodyPr/>
                        <a:lstStyle/>
                        <a:p>
                          <a:pPr marL="0" marR="0" indent="0" algn="ctr">
                            <a:buNone/>
                            <a:tabLst>
                              <a:tab pos="182880" algn="l"/>
                            </a:tabLst>
                          </a:pPr>
                          <a:r>
                            <a:rPr lang="en-US" sz="1200">
                              <a:effectLst/>
                              <a:latin typeface="Arial" panose="020B0604020202020204" pitchFamily="34" charset="0"/>
                              <a:ea typeface="Times New Roman" panose="02020603050405020304" pitchFamily="18" charset="0"/>
                              <a:cs typeface="Arial" panose="020B0604020202020204" pitchFamily="34" charset="0"/>
                            </a:rPr>
                            <a:t>98.6</a:t>
                          </a:r>
                        </a:p>
                      </a:txBody>
                      <a:tcPr marL="7620" marR="7620" marT="7620" marB="0" anchor="ctr"/>
                    </a:tc>
                    <a:tc>
                      <a:txBody>
                        <a:bodyPr/>
                        <a:lstStyle/>
                        <a:p>
                          <a:pPr marL="0" marR="0" indent="0" algn="ctr">
                            <a:buNone/>
                            <a:tabLst>
                              <a:tab pos="182880" algn="l"/>
                            </a:tabLst>
                          </a:pPr>
                          <a:r>
                            <a:rPr lang="en-US" sz="1200">
                              <a:effectLst/>
                              <a:latin typeface="Arial" panose="020B0604020202020204" pitchFamily="34" charset="0"/>
                              <a:ea typeface="Times New Roman" panose="02020603050405020304" pitchFamily="18" charset="0"/>
                              <a:cs typeface="Arial" panose="020B0604020202020204" pitchFamily="34" charset="0"/>
                            </a:rPr>
                            <a:t>90.5</a:t>
                          </a:r>
                        </a:p>
                      </a:txBody>
                      <a:tcPr marL="7620" marR="7620" marT="7620" marB="0" anchor="ctr"/>
                    </a:tc>
                    <a:tc>
                      <a:txBody>
                        <a:bodyPr/>
                        <a:lstStyle/>
                        <a:p>
                          <a:pPr marL="0" marR="0" indent="0" algn="ctr">
                            <a:buNone/>
                            <a:tabLst>
                              <a:tab pos="182880" algn="l"/>
                            </a:tabLst>
                          </a:pPr>
                          <a:r>
                            <a:rPr lang="en-US" sz="1200">
                              <a:effectLst/>
                              <a:latin typeface="Arial" panose="020B0604020202020204" pitchFamily="34" charset="0"/>
                              <a:ea typeface="Times New Roman" panose="02020603050405020304" pitchFamily="18" charset="0"/>
                              <a:cs typeface="Arial" panose="020B0604020202020204" pitchFamily="34" charset="0"/>
                            </a:rPr>
                            <a:t>-0.6 (min)</a:t>
                          </a:r>
                        </a:p>
                      </a:txBody>
                      <a:tcPr marL="7620" marR="7620" marT="7620" marB="0" anchor="ctr"/>
                    </a:tc>
                    <a:tc>
                      <a:txBody>
                        <a:bodyPr/>
                        <a:lstStyle/>
                        <a:p>
                          <a:pPr marL="0" marR="0" indent="0" algn="ctr">
                            <a:buNone/>
                            <a:tabLst>
                              <a:tab pos="182880" algn="l"/>
                            </a:tabLst>
                          </a:pPr>
                          <a:r>
                            <a:rPr lang="en-US" sz="1200">
                              <a:effectLst/>
                              <a:latin typeface="Arial" panose="020B0604020202020204" pitchFamily="34" charset="0"/>
                              <a:ea typeface="Times New Roman" panose="02020603050405020304" pitchFamily="18" charset="0"/>
                              <a:cs typeface="Arial" panose="020B0604020202020204" pitchFamily="34" charset="0"/>
                            </a:rPr>
                            <a:t>56.3</a:t>
                          </a:r>
                        </a:p>
                      </a:txBody>
                      <a:tcPr marL="7620" marR="7620" marT="7620" marB="0" anchor="ctr"/>
                    </a:tc>
                    <a:tc>
                      <a:txBody>
                        <a:bodyPr/>
                        <a:lstStyle/>
                        <a:p>
                          <a:pPr marL="0" marR="0" indent="0" algn="ctr">
                            <a:buNone/>
                            <a:tabLst>
                              <a:tab pos="182880" algn="l"/>
                            </a:tabLst>
                          </a:pPr>
                          <a:r>
                            <a:rPr lang="en-US" sz="1200">
                              <a:effectLst/>
                              <a:latin typeface="Arial" panose="020B0604020202020204" pitchFamily="34" charset="0"/>
                              <a:ea typeface="Times New Roman" panose="02020603050405020304" pitchFamily="18" charset="0"/>
                              <a:cs typeface="Arial" panose="020B0604020202020204" pitchFamily="34" charset="0"/>
                            </a:rPr>
                            <a:t>4.7</a:t>
                          </a:r>
                        </a:p>
                      </a:txBody>
                      <a:tcPr marL="7620" marR="7620" marT="7620" marB="0" anchor="ctr"/>
                    </a:tc>
                    <a:tc>
                      <a:txBody>
                        <a:bodyPr/>
                        <a:lstStyle/>
                        <a:p>
                          <a:pPr marL="0" marR="0" indent="0" algn="ctr">
                            <a:buNone/>
                            <a:tabLst>
                              <a:tab pos="182880" algn="l"/>
                            </a:tabLst>
                          </a:pPr>
                          <a:r>
                            <a:rPr lang="en-US" sz="1200">
                              <a:effectLst/>
                              <a:latin typeface="Arial" panose="020B0604020202020204" pitchFamily="34" charset="0"/>
                              <a:ea typeface="Times New Roman" panose="02020603050405020304" pitchFamily="18" charset="0"/>
                              <a:cs typeface="Arial" panose="020B0604020202020204" pitchFamily="34" charset="0"/>
                            </a:rPr>
                            <a:t>5.7</a:t>
                          </a:r>
                        </a:p>
                      </a:txBody>
                      <a:tcPr marL="7620" marR="7620" marT="7620" marB="0" anchor="ctr"/>
                    </a:tc>
                    <a:extLst>
                      <a:ext uri="{0D108BD9-81ED-4DB2-BD59-A6C34878D82A}">
                        <a16:rowId xmlns:a16="http://schemas.microsoft.com/office/drawing/2014/main" val="3809876821"/>
                      </a:ext>
                    </a:extLst>
                  </a:tr>
                  <a:tr h="240252">
                    <a:tc vMerge="1">
                      <a:txBody>
                        <a:bodyPr/>
                        <a:lstStyle/>
                        <a:p>
                          <a:endParaRPr lang="en-US"/>
                        </a:p>
                      </a:txBody>
                      <a:tcPr/>
                    </a:tc>
                    <a:tc>
                      <a:txBody>
                        <a:bodyPr/>
                        <a:lstStyle/>
                        <a:p>
                          <a:pPr marL="0" marR="0" indent="0" algn="ctr">
                            <a:buNone/>
                            <a:tabLst>
                              <a:tab pos="182880" algn="l"/>
                            </a:tabLst>
                          </a:pPr>
                          <a:r>
                            <a:rPr lang="en-US" sz="1200">
                              <a:effectLst/>
                              <a:latin typeface="Arial" panose="020B0604020202020204" pitchFamily="34" charset="0"/>
                              <a:ea typeface="Times New Roman" panose="02020603050405020304" pitchFamily="18" charset="0"/>
                              <a:cs typeface="Arial" panose="020B0604020202020204" pitchFamily="34" charset="0"/>
                            </a:rPr>
                            <a:t>1</a:t>
                          </a:r>
                        </a:p>
                      </a:txBody>
                      <a:tcPr marL="7620" marR="7620" marT="7620" marB="0" anchor="ctr"/>
                    </a:tc>
                    <a:tc>
                      <a:txBody>
                        <a:bodyPr/>
                        <a:lstStyle/>
                        <a:p>
                          <a:pPr marL="0" marR="0" indent="0" algn="ctr">
                            <a:buNone/>
                            <a:tabLst>
                              <a:tab pos="182880" algn="l"/>
                            </a:tabLst>
                          </a:pPr>
                          <a:r>
                            <a:rPr lang="en-US" sz="1200">
                              <a:effectLst/>
                              <a:latin typeface="Arial" panose="020B0604020202020204" pitchFamily="34" charset="0"/>
                              <a:ea typeface="Times New Roman" panose="02020603050405020304" pitchFamily="18" charset="0"/>
                              <a:cs typeface="Arial" panose="020B0604020202020204" pitchFamily="34" charset="0"/>
                            </a:rPr>
                            <a:t>797.5</a:t>
                          </a:r>
                        </a:p>
                      </a:txBody>
                      <a:tcPr marL="7620" marR="7620" marT="7620" marB="0" anchor="ctr"/>
                    </a:tc>
                    <a:tc>
                      <a:txBody>
                        <a:bodyPr/>
                        <a:lstStyle/>
                        <a:p>
                          <a:pPr marL="0" marR="0" indent="0" algn="ctr">
                            <a:buNone/>
                            <a:tabLst>
                              <a:tab pos="182880" algn="l"/>
                            </a:tabLst>
                          </a:pPr>
                          <a:r>
                            <a:rPr lang="en-US" sz="1200">
                              <a:effectLst/>
                              <a:latin typeface="Arial" panose="020B0604020202020204" pitchFamily="34" charset="0"/>
                              <a:ea typeface="Times New Roman" panose="02020603050405020304" pitchFamily="18" charset="0"/>
                              <a:cs typeface="Arial" panose="020B0604020202020204" pitchFamily="34" charset="0"/>
                            </a:rPr>
                            <a:t>99.8</a:t>
                          </a:r>
                        </a:p>
                      </a:txBody>
                      <a:tcPr marL="7620" marR="7620" marT="7620" marB="0" anchor="ctr"/>
                    </a:tc>
                    <a:tc>
                      <a:txBody>
                        <a:bodyPr/>
                        <a:lstStyle/>
                        <a:p>
                          <a:pPr marL="0" marR="0" indent="0" algn="ctr">
                            <a:buNone/>
                            <a:tabLst>
                              <a:tab pos="182880" algn="l"/>
                            </a:tabLst>
                          </a:pPr>
                          <a:r>
                            <a:rPr lang="en-US" sz="1200">
                              <a:effectLst/>
                              <a:latin typeface="Arial" panose="020B0604020202020204" pitchFamily="34" charset="0"/>
                              <a:ea typeface="Times New Roman" panose="02020603050405020304" pitchFamily="18" charset="0"/>
                              <a:cs typeface="Arial" panose="020B0604020202020204" pitchFamily="34" charset="0"/>
                            </a:rPr>
                            <a:t>95.5</a:t>
                          </a:r>
                        </a:p>
                      </a:txBody>
                      <a:tcPr marL="7620" marR="7620" marT="7620" marB="0" anchor="ctr"/>
                    </a:tc>
                    <a:tc>
                      <a:txBody>
                        <a:bodyPr/>
                        <a:lstStyle/>
                        <a:p>
                          <a:pPr marL="0" marR="0" indent="0" algn="ctr">
                            <a:buNone/>
                            <a:tabLst>
                              <a:tab pos="182880" algn="l"/>
                            </a:tabLst>
                          </a:pPr>
                          <a:r>
                            <a:rPr lang="en-US" sz="1200">
                              <a:effectLst/>
                              <a:latin typeface="Arial" panose="020B0604020202020204" pitchFamily="34" charset="0"/>
                              <a:ea typeface="Times New Roman" panose="02020603050405020304" pitchFamily="18" charset="0"/>
                              <a:cs typeface="Arial" panose="020B0604020202020204" pitchFamily="34" charset="0"/>
                            </a:rPr>
                            <a:t>1.0 (max)</a:t>
                          </a:r>
                        </a:p>
                      </a:txBody>
                      <a:tcPr marL="7620" marR="7620" marT="7620" marB="0" anchor="ctr"/>
                    </a:tc>
                    <a:tc>
                      <a:txBody>
                        <a:bodyPr/>
                        <a:lstStyle/>
                        <a:p>
                          <a:pPr marL="0" marR="0" indent="0" algn="ctr">
                            <a:buNone/>
                            <a:tabLst>
                              <a:tab pos="182880" algn="l"/>
                            </a:tabLst>
                          </a:pPr>
                          <a:r>
                            <a:rPr lang="en-US" sz="1200">
                              <a:effectLst/>
                              <a:latin typeface="Arial" panose="020B0604020202020204" pitchFamily="34" charset="0"/>
                              <a:ea typeface="Times New Roman" panose="02020603050405020304" pitchFamily="18" charset="0"/>
                              <a:cs typeface="Arial" panose="020B0604020202020204" pitchFamily="34" charset="0"/>
                            </a:rPr>
                            <a:t>74.6</a:t>
                          </a:r>
                        </a:p>
                      </a:txBody>
                      <a:tcPr marL="7620" marR="7620" marT="7620" marB="0" anchor="ctr"/>
                    </a:tc>
                    <a:tc>
                      <a:txBody>
                        <a:bodyPr/>
                        <a:lstStyle/>
                        <a:p>
                          <a:pPr marL="0" marR="0" indent="0" algn="ctr">
                            <a:buNone/>
                            <a:tabLst>
                              <a:tab pos="182880" algn="l"/>
                            </a:tabLst>
                          </a:pPr>
                          <a:r>
                            <a:rPr lang="en-US" sz="1200">
                              <a:effectLst/>
                              <a:latin typeface="Arial" panose="020B0604020202020204" pitchFamily="34" charset="0"/>
                              <a:ea typeface="Times New Roman" panose="02020603050405020304" pitchFamily="18" charset="0"/>
                              <a:cs typeface="Arial" panose="020B0604020202020204" pitchFamily="34" charset="0"/>
                            </a:rPr>
                            <a:t>4.6</a:t>
                          </a:r>
                        </a:p>
                      </a:txBody>
                      <a:tcPr marL="7620" marR="7620" marT="7620" marB="0" anchor="ctr"/>
                    </a:tc>
                    <a:tc>
                      <a:txBody>
                        <a:bodyPr/>
                        <a:lstStyle/>
                        <a:p>
                          <a:pPr marL="0" marR="0" indent="0" algn="ctr">
                            <a:buNone/>
                            <a:tabLst>
                              <a:tab pos="182880" algn="l"/>
                            </a:tabLst>
                          </a:pPr>
                          <a:r>
                            <a:rPr lang="en-US" sz="1200">
                              <a:effectLst/>
                              <a:latin typeface="Arial" panose="020B0604020202020204" pitchFamily="34" charset="0"/>
                              <a:ea typeface="Times New Roman" panose="02020603050405020304" pitchFamily="18" charset="0"/>
                              <a:cs typeface="Arial" panose="020B0604020202020204" pitchFamily="34" charset="0"/>
                            </a:rPr>
                            <a:t>57.4</a:t>
                          </a:r>
                        </a:p>
                      </a:txBody>
                      <a:tcPr marL="7620" marR="7620" marT="7620" marB="0" anchor="ctr"/>
                    </a:tc>
                    <a:extLst>
                      <a:ext uri="{0D108BD9-81ED-4DB2-BD59-A6C34878D82A}">
                        <a16:rowId xmlns:a16="http://schemas.microsoft.com/office/drawing/2014/main" val="3244158113"/>
                      </a:ext>
                    </a:extLst>
                  </a:tr>
                  <a:tr h="240252">
                    <a:tc vMerge="1">
                      <a:txBody>
                        <a:bodyPr/>
                        <a:lstStyle/>
                        <a:p>
                          <a:endParaRPr lang="en-US"/>
                        </a:p>
                      </a:txBody>
                      <a:tcPr/>
                    </a:tc>
                    <a:tc>
                      <a:txBody>
                        <a:bodyPr/>
                        <a:lstStyle/>
                        <a:p>
                          <a:pPr marL="0" marR="0" indent="0" algn="ctr">
                            <a:buNone/>
                            <a:tabLst>
                              <a:tab pos="182880" algn="l"/>
                            </a:tabLst>
                          </a:pPr>
                          <a:r>
                            <a:rPr lang="en-US" sz="1200">
                              <a:effectLst/>
                              <a:latin typeface="Arial" panose="020B0604020202020204" pitchFamily="34" charset="0"/>
                              <a:ea typeface="Times New Roman" panose="02020603050405020304" pitchFamily="18" charset="0"/>
                              <a:cs typeface="Arial" panose="020B0604020202020204" pitchFamily="34" charset="0"/>
                            </a:rPr>
                            <a:t>2</a:t>
                          </a:r>
                        </a:p>
                      </a:txBody>
                      <a:tcPr marL="7620" marR="7620" marT="7620" marB="0" anchor="ctr"/>
                    </a:tc>
                    <a:tc>
                      <a:txBody>
                        <a:bodyPr/>
                        <a:lstStyle/>
                        <a:p>
                          <a:pPr marL="0" marR="0" indent="0" algn="ctr">
                            <a:buNone/>
                            <a:tabLst>
                              <a:tab pos="182880" algn="l"/>
                            </a:tabLst>
                          </a:pPr>
                          <a:r>
                            <a:rPr lang="en-US" sz="1200">
                              <a:effectLst/>
                              <a:latin typeface="Arial" panose="020B0604020202020204" pitchFamily="34" charset="0"/>
                              <a:ea typeface="Times New Roman" panose="02020603050405020304" pitchFamily="18" charset="0"/>
                              <a:cs typeface="Arial" panose="020B0604020202020204" pitchFamily="34" charset="0"/>
                            </a:rPr>
                            <a:t>1214.3</a:t>
                          </a:r>
                        </a:p>
                      </a:txBody>
                      <a:tcPr marL="7620" marR="7620" marT="7620" marB="0" anchor="ctr"/>
                    </a:tc>
                    <a:tc>
                      <a:txBody>
                        <a:bodyPr/>
                        <a:lstStyle/>
                        <a:p>
                          <a:pPr marL="0" marR="0" indent="0" algn="ctr">
                            <a:buNone/>
                            <a:tabLst>
                              <a:tab pos="182880" algn="l"/>
                            </a:tabLst>
                          </a:pPr>
                          <a:r>
                            <a:rPr lang="en-US" sz="1200">
                              <a:effectLst/>
                              <a:latin typeface="Arial" panose="020B0604020202020204" pitchFamily="34" charset="0"/>
                              <a:ea typeface="Times New Roman" panose="02020603050405020304" pitchFamily="18" charset="0"/>
                              <a:cs typeface="Arial" panose="020B0604020202020204" pitchFamily="34" charset="0"/>
                            </a:rPr>
                            <a:t>100.3</a:t>
                          </a:r>
                        </a:p>
                      </a:txBody>
                      <a:tcPr marL="7620" marR="7620" marT="7620" marB="0" anchor="ctr"/>
                    </a:tc>
                    <a:tc>
                      <a:txBody>
                        <a:bodyPr/>
                        <a:lstStyle/>
                        <a:p>
                          <a:pPr marL="0" marR="0" indent="0" algn="ctr">
                            <a:buNone/>
                            <a:tabLst>
                              <a:tab pos="182880" algn="l"/>
                            </a:tabLst>
                          </a:pPr>
                          <a:r>
                            <a:rPr lang="en-US" sz="1200">
                              <a:effectLst/>
                              <a:latin typeface="Arial" panose="020B0604020202020204" pitchFamily="34" charset="0"/>
                              <a:ea typeface="Times New Roman" panose="02020603050405020304" pitchFamily="18" charset="0"/>
                              <a:cs typeface="Arial" panose="020B0604020202020204" pitchFamily="34" charset="0"/>
                            </a:rPr>
                            <a:t>97.3</a:t>
                          </a:r>
                        </a:p>
                      </a:txBody>
                      <a:tcPr marL="7620" marR="7620" marT="7620" marB="0" anchor="ctr"/>
                    </a:tc>
                    <a:tc>
                      <a:txBody>
                        <a:bodyPr/>
                        <a:lstStyle/>
                        <a:p>
                          <a:pPr marL="0" marR="0" indent="0" algn="ctr">
                            <a:buNone/>
                            <a:tabLst>
                              <a:tab pos="182880" algn="l"/>
                            </a:tabLst>
                          </a:pPr>
                          <a:r>
                            <a:rPr lang="en-US" sz="1200">
                              <a:effectLst/>
                              <a:latin typeface="Arial" panose="020B0604020202020204" pitchFamily="34" charset="0"/>
                              <a:ea typeface="Times New Roman" panose="02020603050405020304" pitchFamily="18" charset="0"/>
                              <a:cs typeface="Arial" panose="020B0604020202020204" pitchFamily="34" charset="0"/>
                            </a:rPr>
                            <a:t>1.7 (max)</a:t>
                          </a:r>
                        </a:p>
                      </a:txBody>
                      <a:tcPr marL="7620" marR="7620" marT="7620" marB="0" anchor="ctr"/>
                    </a:tc>
                    <a:tc>
                      <a:txBody>
                        <a:bodyPr/>
                        <a:lstStyle/>
                        <a:p>
                          <a:pPr marL="0" marR="0" indent="0" algn="ctr">
                            <a:buNone/>
                            <a:tabLst>
                              <a:tab pos="182880" algn="l"/>
                            </a:tabLst>
                          </a:pPr>
                          <a:r>
                            <a:rPr lang="en-US" sz="1200">
                              <a:effectLst/>
                              <a:latin typeface="Arial" panose="020B0604020202020204" pitchFamily="34" charset="0"/>
                              <a:ea typeface="Times New Roman" panose="02020603050405020304" pitchFamily="18" charset="0"/>
                              <a:cs typeface="Arial" panose="020B0604020202020204" pitchFamily="34" charset="0"/>
                            </a:rPr>
                            <a:t>74.4</a:t>
                          </a:r>
                        </a:p>
                      </a:txBody>
                      <a:tcPr marL="7620" marR="7620" marT="7620" marB="0" anchor="ctr"/>
                    </a:tc>
                    <a:tc>
                      <a:txBody>
                        <a:bodyPr/>
                        <a:lstStyle/>
                        <a:p>
                          <a:pPr marL="0" marR="0" indent="0" algn="ctr">
                            <a:buNone/>
                            <a:tabLst>
                              <a:tab pos="182880" algn="l"/>
                            </a:tabLst>
                          </a:pPr>
                          <a:r>
                            <a:rPr lang="en-US" sz="1200">
                              <a:effectLst/>
                              <a:latin typeface="Arial" panose="020B0604020202020204" pitchFamily="34" charset="0"/>
                              <a:ea typeface="Times New Roman" panose="02020603050405020304" pitchFamily="18" charset="0"/>
                              <a:cs typeface="Arial" panose="020B0604020202020204" pitchFamily="34" charset="0"/>
                            </a:rPr>
                            <a:t>4.7</a:t>
                          </a:r>
                        </a:p>
                      </a:txBody>
                      <a:tcPr marL="7620" marR="7620" marT="7620" marB="0" anchor="ctr"/>
                    </a:tc>
                    <a:tc>
                      <a:txBody>
                        <a:bodyPr/>
                        <a:lstStyle/>
                        <a:p>
                          <a:pPr marL="0" marR="0" indent="0" algn="ctr">
                            <a:buNone/>
                            <a:tabLst>
                              <a:tab pos="182880" algn="l"/>
                            </a:tabLst>
                          </a:pPr>
                          <a:r>
                            <a:rPr lang="en-US" sz="1200">
                              <a:effectLst/>
                              <a:latin typeface="Arial" panose="020B0604020202020204" pitchFamily="34" charset="0"/>
                              <a:ea typeface="Times New Roman" panose="02020603050405020304" pitchFamily="18" charset="0"/>
                              <a:cs typeface="Arial" panose="020B0604020202020204" pitchFamily="34" charset="0"/>
                            </a:rPr>
                            <a:t>54.9</a:t>
                          </a:r>
                        </a:p>
                      </a:txBody>
                      <a:tcPr marL="7620" marR="7620" marT="7620" marB="0" anchor="ctr"/>
                    </a:tc>
                    <a:extLst>
                      <a:ext uri="{0D108BD9-81ED-4DB2-BD59-A6C34878D82A}">
                        <a16:rowId xmlns:a16="http://schemas.microsoft.com/office/drawing/2014/main" val="2969690776"/>
                      </a:ext>
                    </a:extLst>
                  </a:tr>
                  <a:tr h="240252">
                    <a:tc rowSpan="4">
                      <a:txBody>
                        <a:bodyPr/>
                        <a:lstStyle/>
                        <a:p>
                          <a:pPr marL="0" marR="0" indent="0" algn="ctr">
                            <a:buNone/>
                            <a:tabLst>
                              <a:tab pos="182880" algn="l"/>
                            </a:tabLst>
                          </a:pPr>
                          <a:r>
                            <a:rPr lang="en-US" sz="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L_1</a:t>
                          </a:r>
                          <a:endParaRPr lang="en-US" sz="1200">
                            <a:effectLst/>
                            <a:latin typeface="Arial" panose="020B0604020202020204" pitchFamily="34" charset="0"/>
                            <a:ea typeface="Times New Roman" panose="02020603050405020304" pitchFamily="18" charset="0"/>
                            <a:cs typeface="Arial" panose="020B0604020202020204" pitchFamily="34" charset="0"/>
                          </a:endParaRPr>
                        </a:p>
                        <a:p>
                          <a:pPr marL="0" marR="0" indent="0" algn="ctr">
                            <a:buNone/>
                            <a:tabLst>
                              <a:tab pos="182880" algn="l"/>
                            </a:tabLst>
                          </a:pPr>
                          <a:r>
                            <a:rPr lang="en-US" sz="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207.00 lb</a:t>
                          </a:r>
                          <a:endParaRPr lang="en-US" sz="1200">
                            <a:effectLst/>
                            <a:latin typeface="Arial" panose="020B0604020202020204" pitchFamily="34" charset="0"/>
                            <a:ea typeface="Times New Roman" panose="02020603050405020304" pitchFamily="18" charset="0"/>
                            <a:cs typeface="Arial" panose="020B0604020202020204" pitchFamily="34" charset="0"/>
                          </a:endParaRPr>
                        </a:p>
                        <a:p>
                          <a:pPr marL="0" marR="0" indent="0" algn="ctr">
                            <a:buNone/>
                            <a:tabLst>
                              <a:tab pos="182880" algn="l"/>
                            </a:tabLst>
                          </a:pPr>
                          <a14:m>
                            <m:oMath xmlns:m="http://schemas.openxmlformats.org/officeDocument/2006/math">
                              <m:sSub>
                                <m:sSubPr>
                                  <m:ctrlPr>
                                    <a:rPr lang="en-US" sz="1200" i="1">
                                      <a:effectLst/>
                                      <a:latin typeface="Cambria Math" panose="02040503050406030204" pitchFamily="18" charset="0"/>
                                      <a:ea typeface="Times New Roman" panose="02020603050405020304" pitchFamily="18" charset="0"/>
                                    </a:rPr>
                                  </m:ctrlPr>
                                </m:sSubPr>
                                <m:e>
                                  <m:r>
                                    <a:rPr lang="en-US" sz="1200" i="1">
                                      <a:solidFill>
                                        <a:srgbClr val="000000"/>
                                      </a:solidFill>
                                      <a:effectLst/>
                                      <a:latin typeface="Cambria Math" panose="02040503050406030204" pitchFamily="18" charset="0"/>
                                      <a:ea typeface="Times New Roman" panose="02020603050405020304" pitchFamily="18" charset="0"/>
                                    </a:rPr>
                                    <m:t>𝑇</m:t>
                                  </m:r>
                                </m:e>
                                <m:sub>
                                  <m:sSub>
                                    <m:sSubPr>
                                      <m:ctrlPr>
                                        <a:rPr lang="en-US" sz="1200" i="1">
                                          <a:effectLst/>
                                          <a:latin typeface="Cambria Math" panose="02040503050406030204" pitchFamily="18" charset="0"/>
                                          <a:ea typeface="Times New Roman" panose="02020603050405020304" pitchFamily="18" charset="0"/>
                                        </a:rPr>
                                      </m:ctrlPr>
                                    </m:sSubPr>
                                    <m:e>
                                      <m:r>
                                        <a:rPr lang="en-US" sz="1200" i="1">
                                          <a:solidFill>
                                            <a:srgbClr val="000000"/>
                                          </a:solidFill>
                                          <a:effectLst/>
                                          <a:latin typeface="Cambria Math" panose="02040503050406030204" pitchFamily="18" charset="0"/>
                                          <a:ea typeface="Times New Roman" panose="02020603050405020304" pitchFamily="18" charset="0"/>
                                        </a:rPr>
                                        <m:t>𝑐𝑜𝑟𝑒</m:t>
                                      </m:r>
                                    </m:e>
                                    <m:sub>
                                      <m:r>
                                        <a:rPr lang="en-US" sz="1200" i="1">
                                          <a:solidFill>
                                            <a:srgbClr val="000000"/>
                                          </a:solidFill>
                                          <a:effectLst/>
                                          <a:latin typeface="Cambria Math" panose="02040503050406030204" pitchFamily="18" charset="0"/>
                                          <a:ea typeface="Times New Roman" panose="02020603050405020304" pitchFamily="18" charset="0"/>
                                        </a:rPr>
                                        <m:t>𝑟𝑒𝑓</m:t>
                                      </m:r>
                                    </m:sub>
                                  </m:sSub>
                                </m:sub>
                              </m:sSub>
                            </m:oMath>
                          </a14:m>
                          <a:r>
                            <a:rPr lang="en-US" sz="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 98.71 °F</a:t>
                          </a:r>
                          <a:endParaRPr lang="en-US" sz="1200">
                            <a:effectLst/>
                            <a:latin typeface="Arial" panose="020B0604020202020204" pitchFamily="34" charset="0"/>
                            <a:ea typeface="Times New Roman" panose="02020603050405020304" pitchFamily="18" charset="0"/>
                            <a:cs typeface="Arial" panose="020B0604020202020204" pitchFamily="34" charset="0"/>
                          </a:endParaRPr>
                        </a:p>
                        <a:p>
                          <a:pPr marL="0" marR="0" indent="0" algn="ctr">
                            <a:buNone/>
                            <a:tabLst>
                              <a:tab pos="182880" algn="l"/>
                            </a:tabLst>
                          </a:pPr>
                          <a14:m>
                            <m:oMath xmlns:m="http://schemas.openxmlformats.org/officeDocument/2006/math">
                              <m:sSub>
                                <m:sSubPr>
                                  <m:ctrlPr>
                                    <a:rPr lang="en-US" sz="1200" i="1">
                                      <a:effectLst/>
                                      <a:latin typeface="Cambria Math" panose="02040503050406030204" pitchFamily="18" charset="0"/>
                                      <a:ea typeface="Times New Roman" panose="02020603050405020304" pitchFamily="18" charset="0"/>
                                    </a:rPr>
                                  </m:ctrlPr>
                                </m:sSubPr>
                                <m:e>
                                  <m:r>
                                    <a:rPr lang="en-US" sz="1200" i="1">
                                      <a:solidFill>
                                        <a:srgbClr val="000000"/>
                                      </a:solidFill>
                                      <a:effectLst/>
                                      <a:latin typeface="Cambria Math" panose="02040503050406030204" pitchFamily="18" charset="0"/>
                                      <a:ea typeface="Times New Roman" panose="02020603050405020304" pitchFamily="18" charset="0"/>
                                    </a:rPr>
                                    <m:t>𝑇</m:t>
                                  </m:r>
                                </m:e>
                                <m:sub>
                                  <m:r>
                                    <a:rPr lang="en-US" sz="1200" i="1">
                                      <a:solidFill>
                                        <a:srgbClr val="000000"/>
                                      </a:solidFill>
                                      <a:effectLst/>
                                      <a:latin typeface="Cambria Math" panose="02040503050406030204" pitchFamily="18" charset="0"/>
                                      <a:ea typeface="Times New Roman" panose="02020603050405020304" pitchFamily="18" charset="0"/>
                                    </a:rPr>
                                    <m:t>𝑠𝑘𝑖</m:t>
                                  </m:r>
                                  <m:sSub>
                                    <m:sSubPr>
                                      <m:ctrlPr>
                                        <a:rPr lang="en-US" sz="1200" i="1">
                                          <a:effectLst/>
                                          <a:latin typeface="Cambria Math" panose="02040503050406030204" pitchFamily="18" charset="0"/>
                                          <a:ea typeface="Times New Roman" panose="02020603050405020304" pitchFamily="18" charset="0"/>
                                        </a:rPr>
                                      </m:ctrlPr>
                                    </m:sSubPr>
                                    <m:e>
                                      <m:r>
                                        <a:rPr lang="en-US" sz="1200" i="1">
                                          <a:solidFill>
                                            <a:srgbClr val="000000"/>
                                          </a:solidFill>
                                          <a:effectLst/>
                                          <a:latin typeface="Cambria Math" panose="02040503050406030204" pitchFamily="18" charset="0"/>
                                          <a:ea typeface="Times New Roman" panose="02020603050405020304" pitchFamily="18" charset="0"/>
                                        </a:rPr>
                                        <m:t>𝑛</m:t>
                                      </m:r>
                                    </m:e>
                                    <m:sub>
                                      <m:r>
                                        <a:rPr lang="en-US" sz="1200" i="1">
                                          <a:solidFill>
                                            <a:srgbClr val="000000"/>
                                          </a:solidFill>
                                          <a:effectLst/>
                                          <a:latin typeface="Cambria Math" panose="02040503050406030204" pitchFamily="18" charset="0"/>
                                          <a:ea typeface="Times New Roman" panose="02020603050405020304" pitchFamily="18" charset="0"/>
                                        </a:rPr>
                                        <m:t>𝑟𝑒𝑓</m:t>
                                      </m:r>
                                    </m:sub>
                                  </m:sSub>
                                </m:sub>
                              </m:sSub>
                            </m:oMath>
                          </a14:m>
                          <a:r>
                            <a:rPr lang="en-US" sz="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 91.46 °F</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9525" marR="9525" marT="9525" marB="0" anchor="ctr">
                        <a:solidFill>
                          <a:schemeClr val="bg1">
                            <a:lumMod val="85000"/>
                          </a:schemeClr>
                        </a:solidFill>
                      </a:tcPr>
                    </a:tc>
                    <a:tc>
                      <a:txBody>
                        <a:bodyPr/>
                        <a:lstStyle/>
                        <a:p>
                          <a:pPr marL="0" marR="0" indent="0" algn="ctr">
                            <a:buNone/>
                            <a:tabLst>
                              <a:tab pos="182880" algn="l"/>
                            </a:tabLst>
                          </a:pPr>
                          <a:r>
                            <a:rPr lang="en-US" sz="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7</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lumMod val="85000"/>
                          </a:schemeClr>
                        </a:solidFill>
                      </a:tcPr>
                    </a:tc>
                    <a:tc>
                      <a:txBody>
                        <a:bodyPr/>
                        <a:lstStyle/>
                        <a:p>
                          <a:pPr marL="0" marR="0" indent="0" algn="ctr">
                            <a:buNone/>
                            <a:tabLst>
                              <a:tab pos="182880" algn="l"/>
                            </a:tabLst>
                          </a:pPr>
                          <a:r>
                            <a:rPr lang="en-US" sz="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590.6</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lumMod val="85000"/>
                          </a:schemeClr>
                        </a:solidFill>
                      </a:tcPr>
                    </a:tc>
                    <a:tc>
                      <a:txBody>
                        <a:bodyPr/>
                        <a:lstStyle/>
                        <a:p>
                          <a:pPr marL="0" marR="0" indent="0" algn="ctr">
                            <a:buNone/>
                            <a:tabLst>
                              <a:tab pos="182880" algn="l"/>
                            </a:tabLst>
                          </a:pPr>
                          <a:r>
                            <a:rPr lang="en-US" sz="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97.2</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lumMod val="85000"/>
                          </a:schemeClr>
                        </a:solidFill>
                      </a:tcPr>
                    </a:tc>
                    <a:tc>
                      <a:txBody>
                        <a:bodyPr/>
                        <a:lstStyle/>
                        <a:p>
                          <a:pPr marL="0" marR="0" indent="0" algn="ctr">
                            <a:buNone/>
                            <a:tabLst>
                              <a:tab pos="182880" algn="l"/>
                            </a:tabLst>
                          </a:pPr>
                          <a:r>
                            <a:rPr lang="en-US" sz="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88.5</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lumMod val="85000"/>
                          </a:schemeClr>
                        </a:solidFill>
                      </a:tcPr>
                    </a:tc>
                    <a:tc>
                      <a:txBody>
                        <a:bodyPr/>
                        <a:lstStyle/>
                        <a:p>
                          <a:pPr marL="0" marR="0" indent="0" algn="ctr">
                            <a:buNone/>
                            <a:tabLst>
                              <a:tab pos="182880" algn="l"/>
                            </a:tabLst>
                          </a:pPr>
                          <a:r>
                            <a:rPr lang="en-US" sz="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-1.2 (min)</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lumMod val="85000"/>
                          </a:schemeClr>
                        </a:solidFill>
                      </a:tcPr>
                    </a:tc>
                    <a:tc>
                      <a:txBody>
                        <a:bodyPr/>
                        <a:lstStyle/>
                        <a:p>
                          <a:pPr marL="0" marR="0" indent="0" algn="ctr">
                            <a:buNone/>
                            <a:tabLst>
                              <a:tab pos="182880" algn="l"/>
                            </a:tabLst>
                          </a:pPr>
                          <a:r>
                            <a:rPr lang="en-US" sz="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56.0</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lumMod val="85000"/>
                          </a:schemeClr>
                        </a:solidFill>
                      </a:tcPr>
                    </a:tc>
                    <a:tc>
                      <a:txBody>
                        <a:bodyPr/>
                        <a:lstStyle/>
                        <a:p>
                          <a:pPr marL="0" marR="0" indent="0" algn="ctr">
                            <a:buNone/>
                            <a:tabLst>
                              <a:tab pos="182880" algn="l"/>
                            </a:tabLst>
                          </a:pPr>
                          <a:r>
                            <a:rPr lang="en-US" sz="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4.7</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lumMod val="85000"/>
                          </a:schemeClr>
                        </a:solidFill>
                      </a:tcPr>
                    </a:tc>
                    <a:tc>
                      <a:txBody>
                        <a:bodyPr/>
                        <a:lstStyle/>
                        <a:p>
                          <a:pPr marL="0" marR="0" indent="0" algn="ctr">
                            <a:buNone/>
                            <a:tabLst>
                              <a:tab pos="182880" algn="l"/>
                            </a:tabLst>
                          </a:pPr>
                          <a:r>
                            <a:rPr lang="en-US" sz="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5.3</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lumMod val="85000"/>
                          </a:schemeClr>
                        </a:solidFill>
                      </a:tcPr>
                    </a:tc>
                    <a:extLst>
                      <a:ext uri="{0D108BD9-81ED-4DB2-BD59-A6C34878D82A}">
                        <a16:rowId xmlns:a16="http://schemas.microsoft.com/office/drawing/2014/main" val="2441202263"/>
                      </a:ext>
                    </a:extLst>
                  </a:tr>
                  <a:tr h="240252">
                    <a:tc vMerge="1">
                      <a:txBody>
                        <a:bodyPr/>
                        <a:lstStyle/>
                        <a:p>
                          <a:endParaRPr lang="en-US"/>
                        </a:p>
                      </a:txBody>
                      <a:tcPr>
                        <a:solidFill>
                          <a:schemeClr val="bg2">
                            <a:lumMod val="90000"/>
                          </a:schemeClr>
                        </a:solidFill>
                      </a:tcPr>
                    </a:tc>
                    <a:tc>
                      <a:txBody>
                        <a:bodyPr/>
                        <a:lstStyle/>
                        <a:p>
                          <a:pPr marL="0" marR="0" indent="0" algn="ctr">
                            <a:buNone/>
                            <a:tabLst>
                              <a:tab pos="182880" algn="l"/>
                            </a:tabLst>
                          </a:pPr>
                          <a:r>
                            <a:rPr lang="en-US" sz="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8</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lumMod val="85000"/>
                          </a:schemeClr>
                        </a:solidFill>
                      </a:tcPr>
                    </a:tc>
                    <a:tc>
                      <a:txBody>
                        <a:bodyPr/>
                        <a:lstStyle/>
                        <a:p>
                          <a:pPr marL="0" marR="0" indent="0" algn="ctr">
                            <a:buNone/>
                            <a:tabLst>
                              <a:tab pos="182880" algn="l"/>
                            </a:tabLst>
                          </a:pPr>
                          <a:r>
                            <a:rPr lang="en-US" sz="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782.3</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lumMod val="85000"/>
                          </a:schemeClr>
                        </a:solidFill>
                      </a:tcPr>
                    </a:tc>
                    <a:tc>
                      <a:txBody>
                        <a:bodyPr/>
                        <a:lstStyle/>
                        <a:p>
                          <a:pPr marL="0" marR="0" indent="0" algn="ctr">
                            <a:buNone/>
                            <a:tabLst>
                              <a:tab pos="182880" algn="l"/>
                            </a:tabLst>
                          </a:pPr>
                          <a:r>
                            <a:rPr lang="en-US" sz="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97.1</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lumMod val="85000"/>
                          </a:schemeClr>
                        </a:solidFill>
                      </a:tcPr>
                    </a:tc>
                    <a:tc>
                      <a:txBody>
                        <a:bodyPr/>
                        <a:lstStyle/>
                        <a:p>
                          <a:pPr marL="0" marR="0" indent="0" algn="ctr">
                            <a:buNone/>
                            <a:tabLst>
                              <a:tab pos="182880" algn="l"/>
                            </a:tabLst>
                          </a:pPr>
                          <a:r>
                            <a:rPr lang="en-US" sz="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89</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lumMod val="85000"/>
                          </a:schemeClr>
                        </a:solidFill>
                      </a:tcPr>
                    </a:tc>
                    <a:tc>
                      <a:txBody>
                        <a:bodyPr/>
                        <a:lstStyle/>
                        <a:p>
                          <a:pPr marL="0" marR="0" indent="0" algn="ctr">
                            <a:buNone/>
                            <a:tabLst>
                              <a:tab pos="182880" algn="l"/>
                            </a:tabLst>
                          </a:pPr>
                          <a:r>
                            <a:rPr lang="en-US" sz="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-1.1 (min)</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lumMod val="85000"/>
                          </a:schemeClr>
                        </a:solidFill>
                      </a:tcPr>
                    </a:tc>
                    <a:tc>
                      <a:txBody>
                        <a:bodyPr/>
                        <a:lstStyle/>
                        <a:p>
                          <a:pPr marL="0" marR="0" indent="0" algn="ctr">
                            <a:buNone/>
                            <a:tabLst>
                              <a:tab pos="182880" algn="l"/>
                            </a:tabLst>
                          </a:pPr>
                          <a:r>
                            <a:rPr lang="en-US" sz="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56.3</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lumMod val="85000"/>
                          </a:schemeClr>
                        </a:solidFill>
                      </a:tcPr>
                    </a:tc>
                    <a:tc>
                      <a:txBody>
                        <a:bodyPr/>
                        <a:lstStyle/>
                        <a:p>
                          <a:pPr marL="0" marR="0" indent="0" algn="ctr">
                            <a:buNone/>
                            <a:tabLst>
                              <a:tab pos="182880" algn="l"/>
                            </a:tabLst>
                          </a:pPr>
                          <a:r>
                            <a:rPr lang="en-US" sz="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4.7</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lumMod val="85000"/>
                          </a:schemeClr>
                        </a:solidFill>
                      </a:tcPr>
                    </a:tc>
                    <a:tc>
                      <a:txBody>
                        <a:bodyPr/>
                        <a:lstStyle/>
                        <a:p>
                          <a:pPr marL="0" marR="0" indent="0" algn="ctr">
                            <a:buNone/>
                            <a:tabLst>
                              <a:tab pos="182880" algn="l"/>
                            </a:tabLst>
                          </a:pPr>
                          <a:r>
                            <a:rPr lang="en-US" sz="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5.2</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lumMod val="85000"/>
                          </a:schemeClr>
                        </a:solidFill>
                      </a:tcPr>
                    </a:tc>
                    <a:extLst>
                      <a:ext uri="{0D108BD9-81ED-4DB2-BD59-A6C34878D82A}">
                        <a16:rowId xmlns:a16="http://schemas.microsoft.com/office/drawing/2014/main" val="271256992"/>
                      </a:ext>
                    </a:extLst>
                  </a:tr>
                  <a:tr h="240252">
                    <a:tc vMerge="1">
                      <a:txBody>
                        <a:bodyPr/>
                        <a:lstStyle/>
                        <a:p>
                          <a:endParaRPr lang="en-US"/>
                        </a:p>
                      </a:txBody>
                      <a:tcPr>
                        <a:solidFill>
                          <a:schemeClr val="bg2">
                            <a:lumMod val="90000"/>
                          </a:schemeClr>
                        </a:solidFill>
                      </a:tcPr>
                    </a:tc>
                    <a:tc>
                      <a:txBody>
                        <a:bodyPr/>
                        <a:lstStyle/>
                        <a:p>
                          <a:pPr marL="0" marR="0" indent="0" algn="ctr">
                            <a:buNone/>
                            <a:tabLst>
                              <a:tab pos="182880" algn="l"/>
                            </a:tabLst>
                          </a:pPr>
                          <a:r>
                            <a:rPr lang="en-US" sz="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1</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2">
                            <a:lumMod val="90000"/>
                          </a:schemeClr>
                        </a:solidFill>
                      </a:tcPr>
                    </a:tc>
                    <a:tc>
                      <a:txBody>
                        <a:bodyPr/>
                        <a:lstStyle/>
                        <a:p>
                          <a:pPr marL="0" marR="0" indent="0" algn="ctr">
                            <a:buNone/>
                            <a:tabLst>
                              <a:tab pos="182880" algn="l"/>
                            </a:tabLst>
                          </a:pPr>
                          <a:r>
                            <a:rPr lang="en-US" sz="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776</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2">
                            <a:lumMod val="90000"/>
                          </a:schemeClr>
                        </a:solidFill>
                      </a:tcPr>
                    </a:tc>
                    <a:tc>
                      <a:txBody>
                        <a:bodyPr/>
                        <a:lstStyle/>
                        <a:p>
                          <a:pPr marL="0" marR="0" indent="0" algn="ctr">
                            <a:buNone/>
                            <a:tabLst>
                              <a:tab pos="182880" algn="l"/>
                            </a:tabLst>
                          </a:pPr>
                          <a:r>
                            <a:rPr lang="en-US" sz="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98.7</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2">
                            <a:lumMod val="90000"/>
                          </a:schemeClr>
                        </a:solidFill>
                      </a:tcPr>
                    </a:tc>
                    <a:tc>
                      <a:txBody>
                        <a:bodyPr/>
                        <a:lstStyle/>
                        <a:p>
                          <a:pPr marL="0" marR="0" indent="0" algn="ctr">
                            <a:buNone/>
                            <a:tabLst>
                              <a:tab pos="182880" algn="l"/>
                            </a:tabLst>
                          </a:pPr>
                          <a:r>
                            <a:rPr lang="en-US" sz="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96.1</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2">
                            <a:lumMod val="90000"/>
                          </a:schemeClr>
                        </a:solidFill>
                      </a:tcPr>
                    </a:tc>
                    <a:tc>
                      <a:txBody>
                        <a:bodyPr/>
                        <a:lstStyle/>
                        <a:p>
                          <a:pPr marL="0" marR="0" indent="0" algn="ctr">
                            <a:buNone/>
                            <a:tabLst>
                              <a:tab pos="182880" algn="l"/>
                            </a:tabLst>
                          </a:pPr>
                          <a:r>
                            <a:rPr lang="en-US" sz="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1.1 (max)</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2">
                            <a:lumMod val="90000"/>
                          </a:schemeClr>
                        </a:solidFill>
                      </a:tcPr>
                    </a:tc>
                    <a:tc>
                      <a:txBody>
                        <a:bodyPr/>
                        <a:lstStyle/>
                        <a:p>
                          <a:pPr marL="0" marR="0" indent="0" algn="ctr">
                            <a:buNone/>
                            <a:tabLst>
                              <a:tab pos="182880" algn="l"/>
                            </a:tabLst>
                          </a:pPr>
                          <a:r>
                            <a:rPr lang="en-US" sz="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73.9</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2">
                            <a:lumMod val="90000"/>
                          </a:schemeClr>
                        </a:solidFill>
                      </a:tcPr>
                    </a:tc>
                    <a:tc>
                      <a:txBody>
                        <a:bodyPr/>
                        <a:lstStyle/>
                        <a:p>
                          <a:pPr marL="0" marR="0" indent="0" algn="ctr">
                            <a:buNone/>
                            <a:tabLst>
                              <a:tab pos="182880" algn="l"/>
                            </a:tabLst>
                          </a:pPr>
                          <a:r>
                            <a:rPr lang="en-US" sz="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4.6</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2">
                            <a:lumMod val="90000"/>
                          </a:schemeClr>
                        </a:solidFill>
                      </a:tcPr>
                    </a:tc>
                    <a:tc>
                      <a:txBody>
                        <a:bodyPr/>
                        <a:lstStyle/>
                        <a:p>
                          <a:pPr marL="0" marR="0" indent="0" algn="ctr">
                            <a:buNone/>
                            <a:tabLst>
                              <a:tab pos="182880" algn="l"/>
                            </a:tabLst>
                          </a:pPr>
                          <a:r>
                            <a:rPr lang="en-US" sz="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53</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2">
                            <a:lumMod val="90000"/>
                          </a:schemeClr>
                        </a:solidFill>
                      </a:tcPr>
                    </a:tc>
                    <a:extLst>
                      <a:ext uri="{0D108BD9-81ED-4DB2-BD59-A6C34878D82A}">
                        <a16:rowId xmlns:a16="http://schemas.microsoft.com/office/drawing/2014/main" val="686977885"/>
                      </a:ext>
                    </a:extLst>
                  </a:tr>
                  <a:tr h="240252">
                    <a:tc vMerge="1">
                      <a:txBody>
                        <a:bodyPr/>
                        <a:lstStyle/>
                        <a:p>
                          <a:endParaRPr lang="en-US"/>
                        </a:p>
                      </a:txBody>
                      <a:tcPr>
                        <a:solidFill>
                          <a:schemeClr val="bg2">
                            <a:lumMod val="90000"/>
                          </a:schemeClr>
                        </a:solidFill>
                      </a:tcPr>
                    </a:tc>
                    <a:tc>
                      <a:txBody>
                        <a:bodyPr/>
                        <a:lstStyle/>
                        <a:p>
                          <a:pPr marL="0" marR="0" indent="0" algn="ctr">
                            <a:buNone/>
                            <a:tabLst>
                              <a:tab pos="182880" algn="l"/>
                            </a:tabLst>
                          </a:pPr>
                          <a:r>
                            <a:rPr lang="en-US" sz="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2</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lumMod val="85000"/>
                          </a:schemeClr>
                        </a:solidFill>
                      </a:tcPr>
                    </a:tc>
                    <a:tc>
                      <a:txBody>
                        <a:bodyPr/>
                        <a:lstStyle/>
                        <a:p>
                          <a:pPr marL="0" marR="0" indent="0" algn="ctr">
                            <a:buNone/>
                            <a:tabLst>
                              <a:tab pos="182880" algn="l"/>
                            </a:tabLst>
                          </a:pPr>
                          <a:r>
                            <a:rPr lang="en-US" sz="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1173.5</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lumMod val="85000"/>
                          </a:schemeClr>
                        </a:solidFill>
                      </a:tcPr>
                    </a:tc>
                    <a:tc>
                      <a:txBody>
                        <a:bodyPr/>
                        <a:lstStyle/>
                        <a:p>
                          <a:pPr marL="0" marR="0" indent="0" algn="ctr">
                            <a:buNone/>
                            <a:tabLst>
                              <a:tab pos="182880" algn="l"/>
                            </a:tabLst>
                          </a:pPr>
                          <a:r>
                            <a:rPr lang="en-US" sz="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99.1</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lumMod val="85000"/>
                          </a:schemeClr>
                        </a:solidFill>
                      </a:tcPr>
                    </a:tc>
                    <a:tc>
                      <a:txBody>
                        <a:bodyPr/>
                        <a:lstStyle/>
                        <a:p>
                          <a:pPr marL="0" marR="0" indent="0" algn="ctr">
                            <a:buNone/>
                            <a:tabLst>
                              <a:tab pos="182880" algn="l"/>
                            </a:tabLst>
                          </a:pPr>
                          <a:r>
                            <a:rPr lang="en-US" sz="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96.2</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lumMod val="85000"/>
                          </a:schemeClr>
                        </a:solidFill>
                      </a:tcPr>
                    </a:tc>
                    <a:tc>
                      <a:txBody>
                        <a:bodyPr/>
                        <a:lstStyle/>
                        <a:p>
                          <a:pPr marL="0" marR="0" indent="0" algn="ctr">
                            <a:buNone/>
                            <a:tabLst>
                              <a:tab pos="182880" algn="l"/>
                            </a:tabLst>
                          </a:pPr>
                          <a:r>
                            <a:rPr lang="en-US" sz="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1.2 (max)</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lumMod val="85000"/>
                          </a:schemeClr>
                        </a:solidFill>
                      </a:tcPr>
                    </a:tc>
                    <a:tc>
                      <a:txBody>
                        <a:bodyPr/>
                        <a:lstStyle/>
                        <a:p>
                          <a:pPr marL="0" marR="0" indent="0" algn="ctr">
                            <a:buNone/>
                            <a:tabLst>
                              <a:tab pos="182880" algn="l"/>
                            </a:tabLst>
                          </a:pPr>
                          <a:r>
                            <a:rPr lang="en-US" sz="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74.8</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lumMod val="85000"/>
                          </a:schemeClr>
                        </a:solidFill>
                      </a:tcPr>
                    </a:tc>
                    <a:tc>
                      <a:txBody>
                        <a:bodyPr/>
                        <a:lstStyle/>
                        <a:p>
                          <a:pPr marL="0" marR="0" indent="0" algn="ctr">
                            <a:buNone/>
                            <a:tabLst>
                              <a:tab pos="182880" algn="l"/>
                            </a:tabLst>
                          </a:pPr>
                          <a:r>
                            <a:rPr lang="en-US" sz="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4.7</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lumMod val="85000"/>
                          </a:schemeClr>
                        </a:solidFill>
                      </a:tcPr>
                    </a:tc>
                    <a:tc>
                      <a:txBody>
                        <a:bodyPr/>
                        <a:lstStyle/>
                        <a:p>
                          <a:pPr marL="0" marR="0" indent="0" algn="ctr">
                            <a:buNone/>
                            <a:tabLst>
                              <a:tab pos="182880" algn="l"/>
                            </a:tabLst>
                          </a:pPr>
                          <a:r>
                            <a:rPr lang="en-US" sz="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55</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lumMod val="85000"/>
                          </a:schemeClr>
                        </a:solidFill>
                      </a:tcPr>
                    </a:tc>
                    <a:extLst>
                      <a:ext uri="{0D108BD9-81ED-4DB2-BD59-A6C34878D82A}">
                        <a16:rowId xmlns:a16="http://schemas.microsoft.com/office/drawing/2014/main" val="296194267"/>
                      </a:ext>
                    </a:extLst>
                  </a:tr>
                </a:tbl>
              </a:graphicData>
            </a:graphic>
          </p:graphicFrame>
        </mc:Choice>
        <mc:Fallback xmlns="">
          <p:graphicFrame>
            <p:nvGraphicFramePr>
              <p:cNvPr id="6" name="Content Placeholder 10">
                <a:extLst>
                  <a:ext uri="{FF2B5EF4-FFF2-40B4-BE49-F238E27FC236}">
                    <a16:creationId xmlns:a16="http://schemas.microsoft.com/office/drawing/2014/main" id="{F81BBD66-97D0-4928-BE2B-4AEF56404EEA}"/>
                  </a:ext>
                </a:extLst>
              </p:cNvPr>
              <p:cNvGraphicFramePr>
                <a:graphicFrameLocks/>
              </p:cNvGraphicFramePr>
              <p:nvPr>
                <p:extLst>
                  <p:ext uri="{D42A27DB-BD31-4B8C-83A1-F6EECF244321}">
                    <p14:modId xmlns:p14="http://schemas.microsoft.com/office/powerpoint/2010/main" val="4161796252"/>
                  </p:ext>
                </p:extLst>
              </p:nvPr>
            </p:nvGraphicFramePr>
            <p:xfrm>
              <a:off x="304800" y="991124"/>
              <a:ext cx="11566497" cy="3624069"/>
            </p:xfrm>
            <a:graphic>
              <a:graphicData uri="http://schemas.openxmlformats.org/drawingml/2006/table">
                <a:tbl>
                  <a:tblPr firstRow="1" bandRow="1">
                    <a:tableStyleId>{5940675A-B579-460E-94D1-54222C63F5DA}</a:tableStyleId>
                  </a:tblPr>
                  <a:tblGrid>
                    <a:gridCol w="1617726">
                      <a:extLst>
                        <a:ext uri="{9D8B030D-6E8A-4147-A177-3AD203B41FA5}">
                          <a16:colId xmlns:a16="http://schemas.microsoft.com/office/drawing/2014/main" val="2433615154"/>
                        </a:ext>
                      </a:extLst>
                    </a:gridCol>
                    <a:gridCol w="754132">
                      <a:extLst>
                        <a:ext uri="{9D8B030D-6E8A-4147-A177-3AD203B41FA5}">
                          <a16:colId xmlns:a16="http://schemas.microsoft.com/office/drawing/2014/main" val="1286264524"/>
                        </a:ext>
                      </a:extLst>
                    </a:gridCol>
                    <a:gridCol w="963658">
                      <a:extLst>
                        <a:ext uri="{9D8B030D-6E8A-4147-A177-3AD203B41FA5}">
                          <a16:colId xmlns:a16="http://schemas.microsoft.com/office/drawing/2014/main" val="279086388"/>
                        </a:ext>
                      </a:extLst>
                    </a:gridCol>
                    <a:gridCol w="1084116">
                      <a:extLst>
                        <a:ext uri="{9D8B030D-6E8A-4147-A177-3AD203B41FA5}">
                          <a16:colId xmlns:a16="http://schemas.microsoft.com/office/drawing/2014/main" val="458076580"/>
                        </a:ext>
                      </a:extLst>
                    </a:gridCol>
                    <a:gridCol w="963658">
                      <a:extLst>
                        <a:ext uri="{9D8B030D-6E8A-4147-A177-3AD203B41FA5}">
                          <a16:colId xmlns:a16="http://schemas.microsoft.com/office/drawing/2014/main" val="1859563989"/>
                        </a:ext>
                      </a:extLst>
                    </a:gridCol>
                    <a:gridCol w="1204574">
                      <a:extLst>
                        <a:ext uri="{9D8B030D-6E8A-4147-A177-3AD203B41FA5}">
                          <a16:colId xmlns:a16="http://schemas.microsoft.com/office/drawing/2014/main" val="64049054"/>
                        </a:ext>
                      </a:extLst>
                    </a:gridCol>
                    <a:gridCol w="1501276">
                      <a:extLst>
                        <a:ext uri="{9D8B030D-6E8A-4147-A177-3AD203B41FA5}">
                          <a16:colId xmlns:a16="http://schemas.microsoft.com/office/drawing/2014/main" val="1876948943"/>
                        </a:ext>
                      </a:extLst>
                    </a:gridCol>
                    <a:gridCol w="1545493">
                      <a:extLst>
                        <a:ext uri="{9D8B030D-6E8A-4147-A177-3AD203B41FA5}">
                          <a16:colId xmlns:a16="http://schemas.microsoft.com/office/drawing/2014/main" val="2394450445"/>
                        </a:ext>
                      </a:extLst>
                    </a:gridCol>
                    <a:gridCol w="1931864">
                      <a:extLst>
                        <a:ext uri="{9D8B030D-6E8A-4147-A177-3AD203B41FA5}">
                          <a16:colId xmlns:a16="http://schemas.microsoft.com/office/drawing/2014/main" val="4268555518"/>
                        </a:ext>
                      </a:extLst>
                    </a:gridCol>
                  </a:tblGrid>
                  <a:tr h="741045">
                    <a:tc>
                      <a:txBody>
                        <a:bodyPr/>
                        <a:lstStyle/>
                        <a:p>
                          <a:pPr marL="0" marR="0" indent="0" algn="ctr">
                            <a:buNone/>
                            <a:tabLst>
                              <a:tab pos="182880" algn="l"/>
                            </a:tabLst>
                          </a:pPr>
                          <a:r>
                            <a:rPr lang="en-US" sz="1200" b="1">
                              <a:solidFill>
                                <a:srgbClr val="000000"/>
                              </a:solidFill>
                              <a:effectLst/>
                              <a:latin typeface="Arial" panose="020B0604020202020204" pitchFamily="34" charset="0"/>
                              <a:ea typeface="Times New Roman" panose="02020603050405020304" pitchFamily="18" charset="0"/>
                              <a:cs typeface="Arial" panose="020B0604020202020204" pitchFamily="34" charset="0"/>
                            </a:rPr>
                            <a:t>Test Subject</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0" marR="0" marT="0" marB="0" anchor="ctr">
                        <a:solidFill>
                          <a:schemeClr val="accent5">
                            <a:lumMod val="20000"/>
                            <a:lumOff val="80000"/>
                          </a:schemeClr>
                        </a:solidFill>
                      </a:tcPr>
                    </a:tc>
                    <a:tc>
                      <a:txBody>
                        <a:bodyPr/>
                        <a:lstStyle/>
                        <a:p>
                          <a:pPr marL="0" marR="0" indent="0" algn="ctr">
                            <a:buNone/>
                            <a:tabLst>
                              <a:tab pos="182880" algn="l"/>
                            </a:tabLst>
                          </a:pPr>
                          <a:r>
                            <a:rPr lang="en-US" sz="1200" b="1">
                              <a:solidFill>
                                <a:srgbClr val="000000"/>
                              </a:solidFill>
                              <a:effectLst/>
                              <a:latin typeface="Arial" panose="020B0604020202020204" pitchFamily="34" charset="0"/>
                              <a:ea typeface="Times New Roman" panose="02020603050405020304" pitchFamily="18" charset="0"/>
                              <a:cs typeface="Arial" panose="020B0604020202020204" pitchFamily="34" charset="0"/>
                            </a:rPr>
                            <a:t>Test Point</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0" marR="0" marT="0" marB="0" anchor="ctr">
                        <a:solidFill>
                          <a:schemeClr val="accent5">
                            <a:lumMod val="20000"/>
                            <a:lumOff val="80000"/>
                          </a:schemeClr>
                        </a:solidFill>
                      </a:tcPr>
                    </a:tc>
                    <a:tc>
                      <a:txBody>
                        <a:bodyPr/>
                        <a:lstStyle/>
                        <a:p>
                          <a:pPr marL="0" marR="0" indent="0" algn="ctr">
                            <a:buNone/>
                            <a:tabLst>
                              <a:tab pos="182880" algn="l"/>
                            </a:tabLst>
                          </a:pPr>
                          <a:r>
                            <a:rPr lang="en-US" sz="1200" b="1">
                              <a:solidFill>
                                <a:srgbClr val="000000"/>
                              </a:solidFill>
                              <a:effectLst/>
                              <a:latin typeface="Arial" panose="020B0604020202020204" pitchFamily="34" charset="0"/>
                              <a:ea typeface="Times New Roman" panose="02020603050405020304" pitchFamily="18" charset="0"/>
                              <a:cs typeface="Arial" panose="020B0604020202020204" pitchFamily="34" charset="0"/>
                            </a:rPr>
                            <a:t>Average Metabolic Rate [BTU/hr]</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9525" marR="9525" marT="9525" marB="0" anchor="ctr">
                        <a:solidFill>
                          <a:schemeClr val="accent5">
                            <a:lumMod val="20000"/>
                            <a:lumOff val="80000"/>
                          </a:schemeClr>
                        </a:solidFill>
                      </a:tcPr>
                    </a:tc>
                    <a:tc>
                      <a:txBody>
                        <a:bodyPr/>
                        <a:lstStyle/>
                        <a:p>
                          <a:pPr marL="0" marR="0" indent="0" algn="ctr">
                            <a:buNone/>
                            <a:tabLst>
                              <a:tab pos="182880" algn="l"/>
                            </a:tabLst>
                          </a:pPr>
                          <a:r>
                            <a:rPr lang="en-US" sz="1200" b="1">
                              <a:solidFill>
                                <a:srgbClr val="000000"/>
                              </a:solidFill>
                              <a:effectLst/>
                              <a:latin typeface="Arial" panose="020B0604020202020204" pitchFamily="34" charset="0"/>
                              <a:ea typeface="Times New Roman" panose="02020603050405020304" pitchFamily="18" charset="0"/>
                              <a:cs typeface="Arial" panose="020B0604020202020204" pitchFamily="34" charset="0"/>
                            </a:rPr>
                            <a:t>Limit Core Temp [°F]</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9525" marR="9525" marT="9525" marB="0" anchor="ctr">
                        <a:solidFill>
                          <a:schemeClr val="accent5">
                            <a:lumMod val="20000"/>
                            <a:lumOff val="80000"/>
                          </a:schemeClr>
                        </a:solidFill>
                      </a:tcPr>
                    </a:tc>
                    <a:tc>
                      <a:txBody>
                        <a:bodyPr/>
                        <a:lstStyle/>
                        <a:p>
                          <a:pPr marL="0" marR="0" indent="0" algn="ctr">
                            <a:buNone/>
                            <a:tabLst>
                              <a:tab pos="182880" algn="l"/>
                            </a:tabLst>
                          </a:pPr>
                          <a:r>
                            <a:rPr lang="en-US" sz="1200" b="1">
                              <a:solidFill>
                                <a:srgbClr val="000000"/>
                              </a:solidFill>
                              <a:effectLst/>
                              <a:latin typeface="Arial" panose="020B0604020202020204" pitchFamily="34" charset="0"/>
                              <a:ea typeface="Times New Roman" panose="02020603050405020304" pitchFamily="18" charset="0"/>
                              <a:cs typeface="Arial" panose="020B0604020202020204" pitchFamily="34" charset="0"/>
                            </a:rPr>
                            <a:t>Limit Skin Temp [°F]</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9525" marR="9525" marT="9525" marB="0" anchor="ctr">
                        <a:solidFill>
                          <a:schemeClr val="accent5">
                            <a:lumMod val="20000"/>
                            <a:lumOff val="80000"/>
                          </a:schemeClr>
                        </a:solidFill>
                      </a:tcPr>
                    </a:tc>
                    <a:tc>
                      <a:txBody>
                        <a:bodyPr/>
                        <a:lstStyle/>
                        <a:p>
                          <a:pPr marL="0" marR="0" indent="0" algn="ctr">
                            <a:buNone/>
                            <a:tabLst>
                              <a:tab pos="182880" algn="l"/>
                            </a:tabLst>
                          </a:pPr>
                          <a:r>
                            <a:rPr lang="en-US" sz="1200" b="1">
                              <a:solidFill>
                                <a:srgbClr val="000000"/>
                              </a:solidFill>
                              <a:effectLst/>
                              <a:latin typeface="Arial" panose="020B0604020202020204" pitchFamily="34" charset="0"/>
                              <a:ea typeface="Times New Roman" panose="02020603050405020304" pitchFamily="18" charset="0"/>
                              <a:cs typeface="Arial" panose="020B0604020202020204" pitchFamily="34" charset="0"/>
                            </a:rPr>
                            <a:t>Limit Heat Storage [BTU/lb]</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9525" marR="9525" marT="9525" marB="0" anchor="ctr">
                        <a:solidFill>
                          <a:schemeClr val="accent5">
                            <a:lumMod val="20000"/>
                            <a:lumOff val="80000"/>
                          </a:schemeClr>
                        </a:solidFill>
                      </a:tcPr>
                    </a:tc>
                    <a:tc>
                      <a:txBody>
                        <a:bodyPr/>
                        <a:lstStyle/>
                        <a:p>
                          <a:pPr marL="0" marR="0" indent="0" algn="ctr">
                            <a:buNone/>
                            <a:tabLst>
                              <a:tab pos="182880" algn="l"/>
                            </a:tabLst>
                          </a:pPr>
                          <a:r>
                            <a:rPr lang="en-US" sz="1200" b="1">
                              <a:solidFill>
                                <a:srgbClr val="000000"/>
                              </a:solidFill>
                              <a:effectLst/>
                              <a:latin typeface="Arial" panose="020B0604020202020204" pitchFamily="34" charset="0"/>
                              <a:ea typeface="Times New Roman" panose="02020603050405020304" pitchFamily="18" charset="0"/>
                              <a:cs typeface="Arial" panose="020B0604020202020204" pitchFamily="34" charset="0"/>
                            </a:rPr>
                            <a:t>Average Inlet Breathing Gas Temperature [°F]</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9525" marR="9525" marT="9525" marB="0" anchor="ctr">
                        <a:solidFill>
                          <a:schemeClr val="accent5">
                            <a:lumMod val="20000"/>
                            <a:lumOff val="80000"/>
                          </a:schemeClr>
                        </a:solidFill>
                      </a:tcPr>
                    </a:tc>
                    <a:tc>
                      <a:txBody>
                        <a:bodyPr/>
                        <a:lstStyle/>
                        <a:p>
                          <a:pPr marL="0" marR="0" indent="0" algn="ctr">
                            <a:buNone/>
                            <a:tabLst>
                              <a:tab pos="182880" algn="l"/>
                            </a:tabLst>
                          </a:pPr>
                          <a:r>
                            <a:rPr lang="en-US" sz="1200" b="1">
                              <a:solidFill>
                                <a:srgbClr val="000000"/>
                              </a:solidFill>
                              <a:effectLst/>
                              <a:latin typeface="Arial" panose="020B0604020202020204" pitchFamily="34" charset="0"/>
                              <a:ea typeface="Times New Roman" panose="02020603050405020304" pitchFamily="18" charset="0"/>
                              <a:cs typeface="Arial" panose="020B0604020202020204" pitchFamily="34" charset="0"/>
                            </a:rPr>
                            <a:t>Average Flow Rate [ACFM]</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9525" marR="9525" marT="9525" marB="0" anchor="ctr">
                        <a:solidFill>
                          <a:schemeClr val="accent5">
                            <a:lumMod val="20000"/>
                            <a:lumOff val="80000"/>
                          </a:schemeClr>
                        </a:solidFill>
                      </a:tcPr>
                    </a:tc>
                    <a:tc>
                      <a:txBody>
                        <a:bodyPr/>
                        <a:lstStyle/>
                        <a:p>
                          <a:pPr marL="0" marR="0" indent="0" algn="ctr">
                            <a:buNone/>
                            <a:tabLst>
                              <a:tab pos="182880" algn="l"/>
                            </a:tabLst>
                          </a:pPr>
                          <a:r>
                            <a:rPr lang="en-US" sz="1200" b="1">
                              <a:solidFill>
                                <a:srgbClr val="000000"/>
                              </a:solidFill>
                              <a:effectLst/>
                              <a:latin typeface="Arial" panose="020B0604020202020204" pitchFamily="34" charset="0"/>
                              <a:ea typeface="Times New Roman" panose="02020603050405020304" pitchFamily="18" charset="0"/>
                              <a:cs typeface="Arial" panose="020B0604020202020204" pitchFamily="34" charset="0"/>
                            </a:rPr>
                            <a:t>Average Inlet Breathing Gas Humidity [%]</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9525" marR="9525" marT="9525" marB="0" anchor="ctr">
                        <a:solidFill>
                          <a:schemeClr val="accent5">
                            <a:lumMod val="20000"/>
                            <a:lumOff val="80000"/>
                          </a:schemeClr>
                        </a:solidFill>
                      </a:tcPr>
                    </a:tc>
                    <a:extLst>
                      <a:ext uri="{0D108BD9-81ED-4DB2-BD59-A6C34878D82A}">
                        <a16:rowId xmlns:a16="http://schemas.microsoft.com/office/drawing/2014/main" val="2769382175"/>
                      </a:ext>
                    </a:extLst>
                  </a:tr>
                  <a:tr h="240252">
                    <a:tc rowSpan="4">
                      <a:txBody>
                        <a:bodyPr/>
                        <a:lstStyle/>
                        <a:p>
                          <a:endParaRPr lang="en-US"/>
                        </a:p>
                      </a:txBody>
                      <a:tcPr marL="9525" marR="9525" marT="9525" marB="0" anchor="ctr">
                        <a:blipFill>
                          <a:blip r:embed="rId2"/>
                          <a:stretch>
                            <a:fillRect l="-755" t="-81646" r="-616981" b="-206329"/>
                          </a:stretch>
                        </a:blipFill>
                      </a:tcPr>
                    </a:tc>
                    <a:tc>
                      <a:txBody>
                        <a:bodyPr/>
                        <a:lstStyle/>
                        <a:p>
                          <a:pPr marL="0" marR="0" indent="0" algn="ctr">
                            <a:buNone/>
                            <a:tabLst>
                              <a:tab pos="182880" algn="l"/>
                            </a:tabLst>
                          </a:pPr>
                          <a:r>
                            <a:rPr lang="en-US" sz="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7</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lumMod val="85000"/>
                          </a:schemeClr>
                        </a:solidFill>
                      </a:tcPr>
                    </a:tc>
                    <a:tc>
                      <a:txBody>
                        <a:bodyPr/>
                        <a:lstStyle/>
                        <a:p>
                          <a:pPr marL="0" marR="0" indent="0" algn="ctr">
                            <a:buNone/>
                            <a:tabLst>
                              <a:tab pos="182880" algn="l"/>
                            </a:tabLst>
                          </a:pPr>
                          <a:r>
                            <a:rPr lang="en-US" sz="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615.7</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lumMod val="85000"/>
                          </a:schemeClr>
                        </a:solidFill>
                      </a:tcPr>
                    </a:tc>
                    <a:tc>
                      <a:txBody>
                        <a:bodyPr/>
                        <a:lstStyle/>
                        <a:p>
                          <a:pPr marL="0" marR="0" indent="0" algn="ctr">
                            <a:buNone/>
                            <a:tabLst>
                              <a:tab pos="182880" algn="l"/>
                            </a:tabLst>
                          </a:pPr>
                          <a:r>
                            <a:rPr lang="en-US" sz="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98.7</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lumMod val="85000"/>
                          </a:schemeClr>
                        </a:solidFill>
                      </a:tcPr>
                    </a:tc>
                    <a:tc>
                      <a:txBody>
                        <a:bodyPr/>
                        <a:lstStyle/>
                        <a:p>
                          <a:pPr marL="0" marR="0" indent="0" algn="ctr">
                            <a:buNone/>
                            <a:tabLst>
                              <a:tab pos="182880" algn="l"/>
                            </a:tabLst>
                          </a:pPr>
                          <a:r>
                            <a:rPr lang="en-US" sz="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88.9</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lumMod val="85000"/>
                          </a:schemeClr>
                        </a:solidFill>
                      </a:tcPr>
                    </a:tc>
                    <a:tc>
                      <a:txBody>
                        <a:bodyPr/>
                        <a:lstStyle/>
                        <a:p>
                          <a:pPr marL="0" marR="0" indent="0" algn="ctr">
                            <a:buNone/>
                            <a:tabLst>
                              <a:tab pos="182880" algn="l"/>
                            </a:tabLst>
                          </a:pPr>
                          <a:r>
                            <a:rPr lang="en-US" sz="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-0.4 (min)</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lumMod val="85000"/>
                          </a:schemeClr>
                        </a:solidFill>
                      </a:tcPr>
                    </a:tc>
                    <a:tc>
                      <a:txBody>
                        <a:bodyPr/>
                        <a:lstStyle/>
                        <a:p>
                          <a:pPr marL="0" marR="0" indent="0" algn="ctr">
                            <a:buNone/>
                            <a:tabLst>
                              <a:tab pos="182880" algn="l"/>
                            </a:tabLst>
                          </a:pPr>
                          <a:r>
                            <a:rPr lang="en-US" sz="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56.0</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lumMod val="85000"/>
                          </a:schemeClr>
                        </a:solidFill>
                      </a:tcPr>
                    </a:tc>
                    <a:tc>
                      <a:txBody>
                        <a:bodyPr/>
                        <a:lstStyle/>
                        <a:p>
                          <a:pPr marL="0" marR="0" indent="0" algn="ctr">
                            <a:buNone/>
                            <a:tabLst>
                              <a:tab pos="182880" algn="l"/>
                            </a:tabLst>
                          </a:pPr>
                          <a:r>
                            <a:rPr lang="en-US" sz="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4.7</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lumMod val="85000"/>
                          </a:schemeClr>
                        </a:solidFill>
                      </a:tcPr>
                    </a:tc>
                    <a:tc>
                      <a:txBody>
                        <a:bodyPr/>
                        <a:lstStyle/>
                        <a:p>
                          <a:pPr marL="0" marR="0" indent="0" algn="ctr">
                            <a:buNone/>
                            <a:tabLst>
                              <a:tab pos="182880" algn="l"/>
                            </a:tabLst>
                          </a:pPr>
                          <a:r>
                            <a:rPr lang="en-US" sz="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5.8</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lumMod val="85000"/>
                          </a:schemeClr>
                        </a:solidFill>
                      </a:tcPr>
                    </a:tc>
                    <a:extLst>
                      <a:ext uri="{0D108BD9-81ED-4DB2-BD59-A6C34878D82A}">
                        <a16:rowId xmlns:a16="http://schemas.microsoft.com/office/drawing/2014/main" val="2072238654"/>
                      </a:ext>
                    </a:extLst>
                  </a:tr>
                  <a:tr h="240252">
                    <a:tc vMerge="1">
                      <a:txBody>
                        <a:bodyPr/>
                        <a:lstStyle/>
                        <a:p>
                          <a:endParaRPr lang="en-US"/>
                        </a:p>
                      </a:txBody>
                      <a:tcPr>
                        <a:solidFill>
                          <a:schemeClr val="bg2">
                            <a:lumMod val="90000"/>
                          </a:schemeClr>
                        </a:solidFill>
                      </a:tcPr>
                    </a:tc>
                    <a:tc>
                      <a:txBody>
                        <a:bodyPr/>
                        <a:lstStyle/>
                        <a:p>
                          <a:pPr marL="0" marR="0" indent="0" algn="ctr">
                            <a:buNone/>
                            <a:tabLst>
                              <a:tab pos="182880" algn="l"/>
                            </a:tabLst>
                          </a:pPr>
                          <a:r>
                            <a:rPr lang="en-US" sz="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8</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lumMod val="85000"/>
                          </a:schemeClr>
                        </a:solidFill>
                      </a:tcPr>
                    </a:tc>
                    <a:tc>
                      <a:txBody>
                        <a:bodyPr/>
                        <a:lstStyle/>
                        <a:p>
                          <a:pPr marL="0" marR="0" indent="0" algn="ctr">
                            <a:buNone/>
                            <a:tabLst>
                              <a:tab pos="182880" algn="l"/>
                            </a:tabLst>
                          </a:pPr>
                          <a:r>
                            <a:rPr lang="en-US" sz="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813.5</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lumMod val="85000"/>
                          </a:schemeClr>
                        </a:solidFill>
                      </a:tcPr>
                    </a:tc>
                    <a:tc>
                      <a:txBody>
                        <a:bodyPr/>
                        <a:lstStyle/>
                        <a:p>
                          <a:pPr marL="0" marR="0" indent="0" algn="ctr">
                            <a:buNone/>
                            <a:tabLst>
                              <a:tab pos="182880" algn="l"/>
                            </a:tabLst>
                          </a:pPr>
                          <a:r>
                            <a:rPr lang="en-US" sz="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99.6</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lumMod val="85000"/>
                          </a:schemeClr>
                        </a:solidFill>
                      </a:tcPr>
                    </a:tc>
                    <a:tc>
                      <a:txBody>
                        <a:bodyPr/>
                        <a:lstStyle/>
                        <a:p>
                          <a:pPr marL="0" marR="0" indent="0" algn="ctr">
                            <a:buNone/>
                            <a:tabLst>
                              <a:tab pos="182880" algn="l"/>
                            </a:tabLst>
                          </a:pPr>
                          <a:r>
                            <a:rPr lang="en-US" sz="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91.1</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lumMod val="85000"/>
                          </a:schemeClr>
                        </a:solidFill>
                      </a:tcPr>
                    </a:tc>
                    <a:tc>
                      <a:txBody>
                        <a:bodyPr/>
                        <a:lstStyle/>
                        <a:p>
                          <a:pPr marL="0" marR="0" indent="0" algn="ctr">
                            <a:buNone/>
                            <a:tabLst>
                              <a:tab pos="182880" algn="l"/>
                            </a:tabLst>
                          </a:pPr>
                          <a:r>
                            <a:rPr lang="en-US" sz="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0.6 (max)</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lumMod val="85000"/>
                          </a:schemeClr>
                        </a:solidFill>
                      </a:tcPr>
                    </a:tc>
                    <a:tc>
                      <a:txBody>
                        <a:bodyPr/>
                        <a:lstStyle/>
                        <a:p>
                          <a:pPr marL="0" marR="0" indent="0" algn="ctr">
                            <a:buNone/>
                            <a:tabLst>
                              <a:tab pos="182880" algn="l"/>
                            </a:tabLst>
                          </a:pPr>
                          <a:r>
                            <a:rPr lang="en-US" sz="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56.1</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lumMod val="85000"/>
                          </a:schemeClr>
                        </a:solidFill>
                      </a:tcPr>
                    </a:tc>
                    <a:tc>
                      <a:txBody>
                        <a:bodyPr/>
                        <a:lstStyle/>
                        <a:p>
                          <a:pPr marL="0" marR="0" indent="0" algn="ctr">
                            <a:buNone/>
                            <a:tabLst>
                              <a:tab pos="182880" algn="l"/>
                            </a:tabLst>
                          </a:pPr>
                          <a:r>
                            <a:rPr lang="en-US" sz="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4.7</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lumMod val="85000"/>
                          </a:schemeClr>
                        </a:solidFill>
                      </a:tcPr>
                    </a:tc>
                    <a:tc>
                      <a:txBody>
                        <a:bodyPr/>
                        <a:lstStyle/>
                        <a:p>
                          <a:pPr marL="0" marR="0" indent="0" algn="ctr">
                            <a:buNone/>
                            <a:tabLst>
                              <a:tab pos="182880" algn="l"/>
                            </a:tabLst>
                          </a:pPr>
                          <a:r>
                            <a:rPr lang="en-US" sz="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5.7</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lumMod val="85000"/>
                          </a:schemeClr>
                        </a:solidFill>
                      </a:tcPr>
                    </a:tc>
                    <a:extLst>
                      <a:ext uri="{0D108BD9-81ED-4DB2-BD59-A6C34878D82A}">
                        <a16:rowId xmlns:a16="http://schemas.microsoft.com/office/drawing/2014/main" val="2067168245"/>
                      </a:ext>
                    </a:extLst>
                  </a:tr>
                  <a:tr h="240252">
                    <a:tc vMerge="1">
                      <a:txBody>
                        <a:bodyPr/>
                        <a:lstStyle/>
                        <a:p>
                          <a:endParaRPr lang="en-US"/>
                        </a:p>
                      </a:txBody>
                      <a:tcPr>
                        <a:solidFill>
                          <a:schemeClr val="bg2">
                            <a:lumMod val="90000"/>
                          </a:schemeClr>
                        </a:solidFill>
                      </a:tcPr>
                    </a:tc>
                    <a:tc>
                      <a:txBody>
                        <a:bodyPr/>
                        <a:lstStyle/>
                        <a:p>
                          <a:pPr marL="0" marR="0" indent="0" algn="ctr">
                            <a:buNone/>
                            <a:tabLst>
                              <a:tab pos="182880" algn="l"/>
                            </a:tabLst>
                          </a:pPr>
                          <a:r>
                            <a:rPr lang="en-US" sz="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1</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lumMod val="85000"/>
                          </a:schemeClr>
                        </a:solidFill>
                      </a:tcPr>
                    </a:tc>
                    <a:tc>
                      <a:txBody>
                        <a:bodyPr/>
                        <a:lstStyle/>
                        <a:p>
                          <a:pPr marL="0" marR="0" indent="0" algn="ctr">
                            <a:buNone/>
                            <a:tabLst>
                              <a:tab pos="182880" algn="l"/>
                            </a:tabLst>
                          </a:pPr>
                          <a:r>
                            <a:rPr lang="en-US" sz="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805.4</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lumMod val="85000"/>
                          </a:schemeClr>
                        </a:solidFill>
                      </a:tcPr>
                    </a:tc>
                    <a:tc>
                      <a:txBody>
                        <a:bodyPr/>
                        <a:lstStyle/>
                        <a:p>
                          <a:pPr marL="0" marR="0" indent="0" algn="ctr">
                            <a:buNone/>
                            <a:tabLst>
                              <a:tab pos="182880" algn="l"/>
                            </a:tabLst>
                          </a:pPr>
                          <a:r>
                            <a:rPr lang="en-US" sz="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99.8</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lumMod val="85000"/>
                          </a:schemeClr>
                        </a:solidFill>
                      </a:tcPr>
                    </a:tc>
                    <a:tc>
                      <a:txBody>
                        <a:bodyPr/>
                        <a:lstStyle/>
                        <a:p>
                          <a:pPr marL="0" marR="0" indent="0" algn="ctr">
                            <a:buNone/>
                            <a:tabLst>
                              <a:tab pos="182880" algn="l"/>
                            </a:tabLst>
                          </a:pPr>
                          <a:r>
                            <a:rPr lang="en-US" sz="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97</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lumMod val="85000"/>
                          </a:schemeClr>
                        </a:solidFill>
                      </a:tcPr>
                    </a:tc>
                    <a:tc>
                      <a:txBody>
                        <a:bodyPr/>
                        <a:lstStyle/>
                        <a:p>
                          <a:pPr marL="0" marR="0" indent="0" algn="ctr">
                            <a:buNone/>
                            <a:tabLst>
                              <a:tab pos="182880" algn="l"/>
                            </a:tabLst>
                          </a:pPr>
                          <a:r>
                            <a:rPr lang="en-US" sz="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1.7 (max)</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lumMod val="85000"/>
                          </a:schemeClr>
                        </a:solidFill>
                      </a:tcPr>
                    </a:tc>
                    <a:tc>
                      <a:txBody>
                        <a:bodyPr/>
                        <a:lstStyle/>
                        <a:p>
                          <a:pPr marL="0" marR="0" indent="0" algn="ctr">
                            <a:buNone/>
                            <a:tabLst>
                              <a:tab pos="182880" algn="l"/>
                            </a:tabLst>
                          </a:pPr>
                          <a:r>
                            <a:rPr lang="en-US" sz="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73.8</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lumMod val="85000"/>
                          </a:schemeClr>
                        </a:solidFill>
                      </a:tcPr>
                    </a:tc>
                    <a:tc>
                      <a:txBody>
                        <a:bodyPr/>
                        <a:lstStyle/>
                        <a:p>
                          <a:pPr marL="0" marR="0" indent="0" algn="ctr">
                            <a:buNone/>
                            <a:tabLst>
                              <a:tab pos="182880" algn="l"/>
                            </a:tabLst>
                          </a:pPr>
                          <a:r>
                            <a:rPr lang="en-US" sz="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4.7</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lumMod val="85000"/>
                          </a:schemeClr>
                        </a:solidFill>
                      </a:tcPr>
                    </a:tc>
                    <a:tc>
                      <a:txBody>
                        <a:bodyPr/>
                        <a:lstStyle/>
                        <a:p>
                          <a:pPr marL="0" marR="0" indent="0" algn="ctr">
                            <a:buNone/>
                            <a:tabLst>
                              <a:tab pos="182880" algn="l"/>
                            </a:tabLst>
                          </a:pPr>
                          <a:r>
                            <a:rPr lang="en-US" sz="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56.2</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lumMod val="85000"/>
                          </a:schemeClr>
                        </a:solidFill>
                      </a:tcPr>
                    </a:tc>
                    <a:extLst>
                      <a:ext uri="{0D108BD9-81ED-4DB2-BD59-A6C34878D82A}">
                        <a16:rowId xmlns:a16="http://schemas.microsoft.com/office/drawing/2014/main" val="1727770494"/>
                      </a:ext>
                    </a:extLst>
                  </a:tr>
                  <a:tr h="240252">
                    <a:tc vMerge="1">
                      <a:txBody>
                        <a:bodyPr/>
                        <a:lstStyle/>
                        <a:p>
                          <a:endParaRPr lang="en-US"/>
                        </a:p>
                      </a:txBody>
                      <a:tcPr>
                        <a:solidFill>
                          <a:schemeClr val="bg2">
                            <a:lumMod val="90000"/>
                          </a:schemeClr>
                        </a:solidFill>
                      </a:tcPr>
                    </a:tc>
                    <a:tc>
                      <a:txBody>
                        <a:bodyPr/>
                        <a:lstStyle/>
                        <a:p>
                          <a:pPr marL="0" marR="0" indent="0" algn="ctr">
                            <a:buNone/>
                            <a:tabLst>
                              <a:tab pos="182880" algn="l"/>
                            </a:tabLst>
                          </a:pPr>
                          <a:r>
                            <a:rPr lang="en-US" sz="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2</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lumMod val="85000"/>
                          </a:schemeClr>
                        </a:solidFill>
                      </a:tcPr>
                    </a:tc>
                    <a:tc>
                      <a:txBody>
                        <a:bodyPr/>
                        <a:lstStyle/>
                        <a:p>
                          <a:pPr marL="0" marR="0" indent="0" algn="ctr">
                            <a:buNone/>
                            <a:tabLst>
                              <a:tab pos="182880" algn="l"/>
                            </a:tabLst>
                          </a:pPr>
                          <a:r>
                            <a:rPr lang="en-US" sz="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1151</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lumMod val="85000"/>
                          </a:schemeClr>
                        </a:solidFill>
                      </a:tcPr>
                    </a:tc>
                    <a:tc>
                      <a:txBody>
                        <a:bodyPr/>
                        <a:lstStyle/>
                        <a:p>
                          <a:pPr marL="0" marR="0" indent="0" algn="ctr">
                            <a:buNone/>
                            <a:tabLst>
                              <a:tab pos="182880" algn="l"/>
                            </a:tabLst>
                          </a:pPr>
                          <a:r>
                            <a:rPr lang="en-US" sz="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100.4</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lumMod val="85000"/>
                          </a:schemeClr>
                        </a:solidFill>
                      </a:tcPr>
                    </a:tc>
                    <a:tc>
                      <a:txBody>
                        <a:bodyPr/>
                        <a:lstStyle/>
                        <a:p>
                          <a:pPr marL="0" marR="0" indent="0" algn="ctr">
                            <a:buNone/>
                            <a:tabLst>
                              <a:tab pos="182880" algn="l"/>
                            </a:tabLst>
                          </a:pPr>
                          <a:r>
                            <a:rPr lang="en-US" sz="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98.3</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lumMod val="85000"/>
                          </a:schemeClr>
                        </a:solidFill>
                      </a:tcPr>
                    </a:tc>
                    <a:tc>
                      <a:txBody>
                        <a:bodyPr/>
                        <a:lstStyle/>
                        <a:p>
                          <a:pPr marL="0" marR="0" indent="0" algn="ctr">
                            <a:buNone/>
                            <a:tabLst>
                              <a:tab pos="182880" algn="l"/>
                            </a:tabLst>
                          </a:pPr>
                          <a:r>
                            <a:rPr lang="en-US" sz="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2.3 (max)</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lumMod val="85000"/>
                          </a:schemeClr>
                        </a:solidFill>
                      </a:tcPr>
                    </a:tc>
                    <a:tc>
                      <a:txBody>
                        <a:bodyPr/>
                        <a:lstStyle/>
                        <a:p>
                          <a:pPr marL="0" marR="0" indent="0" algn="ctr">
                            <a:buNone/>
                            <a:tabLst>
                              <a:tab pos="182880" algn="l"/>
                            </a:tabLst>
                          </a:pPr>
                          <a:r>
                            <a:rPr lang="en-US" sz="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73.8</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lumMod val="85000"/>
                          </a:schemeClr>
                        </a:solidFill>
                      </a:tcPr>
                    </a:tc>
                    <a:tc>
                      <a:txBody>
                        <a:bodyPr/>
                        <a:lstStyle/>
                        <a:p>
                          <a:pPr marL="0" marR="0" indent="0" algn="ctr">
                            <a:buNone/>
                            <a:tabLst>
                              <a:tab pos="182880" algn="l"/>
                            </a:tabLst>
                          </a:pPr>
                          <a:r>
                            <a:rPr lang="en-US" sz="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4.7</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lumMod val="85000"/>
                          </a:schemeClr>
                        </a:solidFill>
                      </a:tcPr>
                    </a:tc>
                    <a:tc>
                      <a:txBody>
                        <a:bodyPr/>
                        <a:lstStyle/>
                        <a:p>
                          <a:pPr marL="0" marR="0" indent="0" algn="ctr">
                            <a:buNone/>
                            <a:tabLst>
                              <a:tab pos="182880" algn="l"/>
                            </a:tabLst>
                          </a:pPr>
                          <a:r>
                            <a:rPr lang="en-US" sz="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56.1</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lumMod val="85000"/>
                          </a:schemeClr>
                        </a:solidFill>
                      </a:tcPr>
                    </a:tc>
                    <a:extLst>
                      <a:ext uri="{0D108BD9-81ED-4DB2-BD59-A6C34878D82A}">
                        <a16:rowId xmlns:a16="http://schemas.microsoft.com/office/drawing/2014/main" val="245512970"/>
                      </a:ext>
                    </a:extLst>
                  </a:tr>
                  <a:tr h="240252">
                    <a:tc rowSpan="4">
                      <a:txBody>
                        <a:bodyPr/>
                        <a:lstStyle/>
                        <a:p>
                          <a:endParaRPr lang="en-US"/>
                        </a:p>
                      </a:txBody>
                      <a:tcPr marL="9525" marR="9525" marT="9525" marB="0" anchor="ctr">
                        <a:blipFill>
                          <a:blip r:embed="rId2"/>
                          <a:stretch>
                            <a:fillRect l="-755" t="-181646" r="-616981" b="-106329"/>
                          </a:stretch>
                        </a:blipFill>
                      </a:tcPr>
                    </a:tc>
                    <a:tc>
                      <a:txBody>
                        <a:bodyPr/>
                        <a:lstStyle/>
                        <a:p>
                          <a:pPr marL="0" marR="0" indent="0" algn="ctr">
                            <a:buNone/>
                            <a:tabLst>
                              <a:tab pos="182880" algn="l"/>
                            </a:tabLst>
                          </a:pPr>
                          <a:r>
                            <a:rPr lang="en-US" sz="1200">
                              <a:effectLst/>
                              <a:latin typeface="Arial" panose="020B0604020202020204" pitchFamily="34" charset="0"/>
                              <a:ea typeface="Times New Roman" panose="02020603050405020304" pitchFamily="18" charset="0"/>
                              <a:cs typeface="Arial" panose="020B0604020202020204" pitchFamily="34" charset="0"/>
                            </a:rPr>
                            <a:t>7</a:t>
                          </a:r>
                        </a:p>
                      </a:txBody>
                      <a:tcPr marL="7620" marR="7620" marT="7620" marB="0" anchor="ctr"/>
                    </a:tc>
                    <a:tc>
                      <a:txBody>
                        <a:bodyPr/>
                        <a:lstStyle/>
                        <a:p>
                          <a:pPr marL="0" marR="0" indent="0" algn="ctr">
                            <a:buNone/>
                            <a:tabLst>
                              <a:tab pos="182880" algn="l"/>
                            </a:tabLst>
                          </a:pPr>
                          <a:r>
                            <a:rPr lang="en-US" sz="1200">
                              <a:effectLst/>
                              <a:latin typeface="Arial" panose="020B0604020202020204" pitchFamily="34" charset="0"/>
                              <a:ea typeface="Times New Roman" panose="02020603050405020304" pitchFamily="18" charset="0"/>
                              <a:cs typeface="Arial" panose="020B0604020202020204" pitchFamily="34" charset="0"/>
                            </a:rPr>
                            <a:t>609.4</a:t>
                          </a:r>
                        </a:p>
                      </a:txBody>
                      <a:tcPr marL="7620" marR="7620" marT="7620" marB="0" anchor="ctr"/>
                    </a:tc>
                    <a:tc>
                      <a:txBody>
                        <a:bodyPr/>
                        <a:lstStyle/>
                        <a:p>
                          <a:pPr marL="0" marR="0" indent="0" algn="ctr">
                            <a:buNone/>
                            <a:tabLst>
                              <a:tab pos="182880" algn="l"/>
                            </a:tabLst>
                          </a:pPr>
                          <a:r>
                            <a:rPr lang="en-US" sz="1200">
                              <a:effectLst/>
                              <a:latin typeface="Arial" panose="020B0604020202020204" pitchFamily="34" charset="0"/>
                              <a:ea typeface="Times New Roman" panose="02020603050405020304" pitchFamily="18" charset="0"/>
                              <a:cs typeface="Arial" panose="020B0604020202020204" pitchFamily="34" charset="0"/>
                            </a:rPr>
                            <a:t>98.4</a:t>
                          </a:r>
                        </a:p>
                      </a:txBody>
                      <a:tcPr marL="7620" marR="7620" marT="7620" marB="0" anchor="ctr"/>
                    </a:tc>
                    <a:tc>
                      <a:txBody>
                        <a:bodyPr/>
                        <a:lstStyle/>
                        <a:p>
                          <a:pPr marL="0" marR="0" indent="0" algn="ctr">
                            <a:buNone/>
                            <a:tabLst>
                              <a:tab pos="182880" algn="l"/>
                            </a:tabLst>
                          </a:pPr>
                          <a:r>
                            <a:rPr lang="en-US" sz="1200">
                              <a:effectLst/>
                              <a:latin typeface="Arial" panose="020B0604020202020204" pitchFamily="34" charset="0"/>
                              <a:ea typeface="Times New Roman" panose="02020603050405020304" pitchFamily="18" charset="0"/>
                              <a:cs typeface="Arial" panose="020B0604020202020204" pitchFamily="34" charset="0"/>
                            </a:rPr>
                            <a:t>89.5</a:t>
                          </a:r>
                        </a:p>
                      </a:txBody>
                      <a:tcPr marL="7620" marR="7620" marT="7620" marB="0" anchor="ctr"/>
                    </a:tc>
                    <a:tc>
                      <a:txBody>
                        <a:bodyPr/>
                        <a:lstStyle/>
                        <a:p>
                          <a:pPr marL="0" marR="0" indent="0" algn="ctr">
                            <a:buNone/>
                            <a:tabLst>
                              <a:tab pos="182880" algn="l"/>
                            </a:tabLst>
                          </a:pPr>
                          <a:r>
                            <a:rPr lang="en-US" sz="1200">
                              <a:effectLst/>
                              <a:latin typeface="Arial" panose="020B0604020202020204" pitchFamily="34" charset="0"/>
                              <a:ea typeface="Times New Roman" panose="02020603050405020304" pitchFamily="18" charset="0"/>
                              <a:cs typeface="Arial" panose="020B0604020202020204" pitchFamily="34" charset="0"/>
                            </a:rPr>
                            <a:t>-0.9 (min)</a:t>
                          </a:r>
                        </a:p>
                      </a:txBody>
                      <a:tcPr marL="7620" marR="7620" marT="7620" marB="0" anchor="ctr"/>
                    </a:tc>
                    <a:tc>
                      <a:txBody>
                        <a:bodyPr/>
                        <a:lstStyle/>
                        <a:p>
                          <a:pPr marL="0" marR="0" indent="0" algn="ctr">
                            <a:buNone/>
                            <a:tabLst>
                              <a:tab pos="182880" algn="l"/>
                            </a:tabLst>
                          </a:pPr>
                          <a:r>
                            <a:rPr lang="en-US" sz="1200">
                              <a:effectLst/>
                              <a:latin typeface="Arial" panose="020B0604020202020204" pitchFamily="34" charset="0"/>
                              <a:ea typeface="Times New Roman" panose="02020603050405020304" pitchFamily="18" charset="0"/>
                              <a:cs typeface="Arial" panose="020B0604020202020204" pitchFamily="34" charset="0"/>
                            </a:rPr>
                            <a:t>56.1</a:t>
                          </a:r>
                        </a:p>
                      </a:txBody>
                      <a:tcPr marL="7620" marR="7620" marT="7620" marB="0" anchor="ctr"/>
                    </a:tc>
                    <a:tc>
                      <a:txBody>
                        <a:bodyPr/>
                        <a:lstStyle/>
                        <a:p>
                          <a:pPr marL="0" marR="0" indent="0" algn="ctr">
                            <a:buNone/>
                            <a:tabLst>
                              <a:tab pos="182880" algn="l"/>
                            </a:tabLst>
                          </a:pPr>
                          <a:r>
                            <a:rPr lang="en-US" sz="1200">
                              <a:effectLst/>
                              <a:latin typeface="Arial" panose="020B0604020202020204" pitchFamily="34" charset="0"/>
                              <a:ea typeface="Times New Roman" panose="02020603050405020304" pitchFamily="18" charset="0"/>
                              <a:cs typeface="Arial" panose="020B0604020202020204" pitchFamily="34" charset="0"/>
                            </a:rPr>
                            <a:t>4.7</a:t>
                          </a:r>
                        </a:p>
                      </a:txBody>
                      <a:tcPr marL="7620" marR="7620" marT="7620" marB="0" anchor="ctr"/>
                    </a:tc>
                    <a:tc>
                      <a:txBody>
                        <a:bodyPr/>
                        <a:lstStyle/>
                        <a:p>
                          <a:pPr marL="0" marR="0" indent="0" algn="ctr">
                            <a:buNone/>
                            <a:tabLst>
                              <a:tab pos="182880" algn="l"/>
                            </a:tabLst>
                          </a:pPr>
                          <a:r>
                            <a:rPr lang="en-US" sz="1200">
                              <a:effectLst/>
                              <a:latin typeface="Arial" panose="020B0604020202020204" pitchFamily="34" charset="0"/>
                              <a:ea typeface="Times New Roman" panose="02020603050405020304" pitchFamily="18" charset="0"/>
                              <a:cs typeface="Arial" panose="020B0604020202020204" pitchFamily="34" charset="0"/>
                            </a:rPr>
                            <a:t>5.8</a:t>
                          </a:r>
                        </a:p>
                      </a:txBody>
                      <a:tcPr marL="7620" marR="7620" marT="7620" marB="0" anchor="ctr"/>
                    </a:tc>
                    <a:extLst>
                      <a:ext uri="{0D108BD9-81ED-4DB2-BD59-A6C34878D82A}">
                        <a16:rowId xmlns:a16="http://schemas.microsoft.com/office/drawing/2014/main" val="395135250"/>
                      </a:ext>
                    </a:extLst>
                  </a:tr>
                  <a:tr h="240252">
                    <a:tc vMerge="1">
                      <a:txBody>
                        <a:bodyPr/>
                        <a:lstStyle/>
                        <a:p>
                          <a:endParaRPr lang="en-US"/>
                        </a:p>
                      </a:txBody>
                      <a:tcPr/>
                    </a:tc>
                    <a:tc>
                      <a:txBody>
                        <a:bodyPr/>
                        <a:lstStyle/>
                        <a:p>
                          <a:pPr marL="0" marR="0" indent="0" algn="ctr">
                            <a:buNone/>
                            <a:tabLst>
                              <a:tab pos="182880" algn="l"/>
                            </a:tabLst>
                          </a:pPr>
                          <a:r>
                            <a:rPr lang="en-US" sz="1200">
                              <a:effectLst/>
                              <a:latin typeface="Arial" panose="020B0604020202020204" pitchFamily="34" charset="0"/>
                              <a:ea typeface="Times New Roman" panose="02020603050405020304" pitchFamily="18" charset="0"/>
                              <a:cs typeface="Arial" panose="020B0604020202020204" pitchFamily="34" charset="0"/>
                            </a:rPr>
                            <a:t>8</a:t>
                          </a:r>
                        </a:p>
                      </a:txBody>
                      <a:tcPr marL="7620" marR="7620" marT="7620" marB="0" anchor="ctr"/>
                    </a:tc>
                    <a:tc>
                      <a:txBody>
                        <a:bodyPr/>
                        <a:lstStyle/>
                        <a:p>
                          <a:pPr marL="0" marR="0" indent="0" algn="ctr">
                            <a:buNone/>
                            <a:tabLst>
                              <a:tab pos="182880" algn="l"/>
                            </a:tabLst>
                          </a:pPr>
                          <a:r>
                            <a:rPr lang="en-US" sz="1200">
                              <a:effectLst/>
                              <a:latin typeface="Arial" panose="020B0604020202020204" pitchFamily="34" charset="0"/>
                              <a:ea typeface="Times New Roman" panose="02020603050405020304" pitchFamily="18" charset="0"/>
                              <a:cs typeface="Arial" panose="020B0604020202020204" pitchFamily="34" charset="0"/>
                            </a:rPr>
                            <a:t>811.8</a:t>
                          </a:r>
                        </a:p>
                      </a:txBody>
                      <a:tcPr marL="7620" marR="7620" marT="7620" marB="0" anchor="ctr"/>
                    </a:tc>
                    <a:tc>
                      <a:txBody>
                        <a:bodyPr/>
                        <a:lstStyle/>
                        <a:p>
                          <a:pPr marL="0" marR="0" indent="0" algn="ctr">
                            <a:buNone/>
                            <a:tabLst>
                              <a:tab pos="182880" algn="l"/>
                            </a:tabLst>
                          </a:pPr>
                          <a:r>
                            <a:rPr lang="en-US" sz="1200">
                              <a:effectLst/>
                              <a:latin typeface="Arial" panose="020B0604020202020204" pitchFamily="34" charset="0"/>
                              <a:ea typeface="Times New Roman" panose="02020603050405020304" pitchFamily="18" charset="0"/>
                              <a:cs typeface="Arial" panose="020B0604020202020204" pitchFamily="34" charset="0"/>
                            </a:rPr>
                            <a:t>98.6</a:t>
                          </a:r>
                        </a:p>
                      </a:txBody>
                      <a:tcPr marL="7620" marR="7620" marT="7620" marB="0" anchor="ctr"/>
                    </a:tc>
                    <a:tc>
                      <a:txBody>
                        <a:bodyPr/>
                        <a:lstStyle/>
                        <a:p>
                          <a:pPr marL="0" marR="0" indent="0" algn="ctr">
                            <a:buNone/>
                            <a:tabLst>
                              <a:tab pos="182880" algn="l"/>
                            </a:tabLst>
                          </a:pPr>
                          <a:r>
                            <a:rPr lang="en-US" sz="1200">
                              <a:effectLst/>
                              <a:latin typeface="Arial" panose="020B0604020202020204" pitchFamily="34" charset="0"/>
                              <a:ea typeface="Times New Roman" panose="02020603050405020304" pitchFamily="18" charset="0"/>
                              <a:cs typeface="Arial" panose="020B0604020202020204" pitchFamily="34" charset="0"/>
                            </a:rPr>
                            <a:t>90.5</a:t>
                          </a:r>
                        </a:p>
                      </a:txBody>
                      <a:tcPr marL="7620" marR="7620" marT="7620" marB="0" anchor="ctr"/>
                    </a:tc>
                    <a:tc>
                      <a:txBody>
                        <a:bodyPr/>
                        <a:lstStyle/>
                        <a:p>
                          <a:pPr marL="0" marR="0" indent="0" algn="ctr">
                            <a:buNone/>
                            <a:tabLst>
                              <a:tab pos="182880" algn="l"/>
                            </a:tabLst>
                          </a:pPr>
                          <a:r>
                            <a:rPr lang="en-US" sz="1200">
                              <a:effectLst/>
                              <a:latin typeface="Arial" panose="020B0604020202020204" pitchFamily="34" charset="0"/>
                              <a:ea typeface="Times New Roman" panose="02020603050405020304" pitchFamily="18" charset="0"/>
                              <a:cs typeface="Arial" panose="020B0604020202020204" pitchFamily="34" charset="0"/>
                            </a:rPr>
                            <a:t>-0.6 (min)</a:t>
                          </a:r>
                        </a:p>
                      </a:txBody>
                      <a:tcPr marL="7620" marR="7620" marT="7620" marB="0" anchor="ctr"/>
                    </a:tc>
                    <a:tc>
                      <a:txBody>
                        <a:bodyPr/>
                        <a:lstStyle/>
                        <a:p>
                          <a:pPr marL="0" marR="0" indent="0" algn="ctr">
                            <a:buNone/>
                            <a:tabLst>
                              <a:tab pos="182880" algn="l"/>
                            </a:tabLst>
                          </a:pPr>
                          <a:r>
                            <a:rPr lang="en-US" sz="1200">
                              <a:effectLst/>
                              <a:latin typeface="Arial" panose="020B0604020202020204" pitchFamily="34" charset="0"/>
                              <a:ea typeface="Times New Roman" panose="02020603050405020304" pitchFamily="18" charset="0"/>
                              <a:cs typeface="Arial" panose="020B0604020202020204" pitchFamily="34" charset="0"/>
                            </a:rPr>
                            <a:t>56.3</a:t>
                          </a:r>
                        </a:p>
                      </a:txBody>
                      <a:tcPr marL="7620" marR="7620" marT="7620" marB="0" anchor="ctr"/>
                    </a:tc>
                    <a:tc>
                      <a:txBody>
                        <a:bodyPr/>
                        <a:lstStyle/>
                        <a:p>
                          <a:pPr marL="0" marR="0" indent="0" algn="ctr">
                            <a:buNone/>
                            <a:tabLst>
                              <a:tab pos="182880" algn="l"/>
                            </a:tabLst>
                          </a:pPr>
                          <a:r>
                            <a:rPr lang="en-US" sz="1200">
                              <a:effectLst/>
                              <a:latin typeface="Arial" panose="020B0604020202020204" pitchFamily="34" charset="0"/>
                              <a:ea typeface="Times New Roman" panose="02020603050405020304" pitchFamily="18" charset="0"/>
                              <a:cs typeface="Arial" panose="020B0604020202020204" pitchFamily="34" charset="0"/>
                            </a:rPr>
                            <a:t>4.7</a:t>
                          </a:r>
                        </a:p>
                      </a:txBody>
                      <a:tcPr marL="7620" marR="7620" marT="7620" marB="0" anchor="ctr"/>
                    </a:tc>
                    <a:tc>
                      <a:txBody>
                        <a:bodyPr/>
                        <a:lstStyle/>
                        <a:p>
                          <a:pPr marL="0" marR="0" indent="0" algn="ctr">
                            <a:buNone/>
                            <a:tabLst>
                              <a:tab pos="182880" algn="l"/>
                            </a:tabLst>
                          </a:pPr>
                          <a:r>
                            <a:rPr lang="en-US" sz="1200">
                              <a:effectLst/>
                              <a:latin typeface="Arial" panose="020B0604020202020204" pitchFamily="34" charset="0"/>
                              <a:ea typeface="Times New Roman" panose="02020603050405020304" pitchFamily="18" charset="0"/>
                              <a:cs typeface="Arial" panose="020B0604020202020204" pitchFamily="34" charset="0"/>
                            </a:rPr>
                            <a:t>5.7</a:t>
                          </a:r>
                        </a:p>
                      </a:txBody>
                      <a:tcPr marL="7620" marR="7620" marT="7620" marB="0" anchor="ctr"/>
                    </a:tc>
                    <a:extLst>
                      <a:ext uri="{0D108BD9-81ED-4DB2-BD59-A6C34878D82A}">
                        <a16:rowId xmlns:a16="http://schemas.microsoft.com/office/drawing/2014/main" val="3809876821"/>
                      </a:ext>
                    </a:extLst>
                  </a:tr>
                  <a:tr h="240252">
                    <a:tc vMerge="1">
                      <a:txBody>
                        <a:bodyPr/>
                        <a:lstStyle/>
                        <a:p>
                          <a:endParaRPr lang="en-US"/>
                        </a:p>
                      </a:txBody>
                      <a:tcPr/>
                    </a:tc>
                    <a:tc>
                      <a:txBody>
                        <a:bodyPr/>
                        <a:lstStyle/>
                        <a:p>
                          <a:pPr marL="0" marR="0" indent="0" algn="ctr">
                            <a:buNone/>
                            <a:tabLst>
                              <a:tab pos="182880" algn="l"/>
                            </a:tabLst>
                          </a:pPr>
                          <a:r>
                            <a:rPr lang="en-US" sz="1200">
                              <a:effectLst/>
                              <a:latin typeface="Arial" panose="020B0604020202020204" pitchFamily="34" charset="0"/>
                              <a:ea typeface="Times New Roman" panose="02020603050405020304" pitchFamily="18" charset="0"/>
                              <a:cs typeface="Arial" panose="020B0604020202020204" pitchFamily="34" charset="0"/>
                            </a:rPr>
                            <a:t>1</a:t>
                          </a:r>
                        </a:p>
                      </a:txBody>
                      <a:tcPr marL="7620" marR="7620" marT="7620" marB="0" anchor="ctr"/>
                    </a:tc>
                    <a:tc>
                      <a:txBody>
                        <a:bodyPr/>
                        <a:lstStyle/>
                        <a:p>
                          <a:pPr marL="0" marR="0" indent="0" algn="ctr">
                            <a:buNone/>
                            <a:tabLst>
                              <a:tab pos="182880" algn="l"/>
                            </a:tabLst>
                          </a:pPr>
                          <a:r>
                            <a:rPr lang="en-US" sz="1200">
                              <a:effectLst/>
                              <a:latin typeface="Arial" panose="020B0604020202020204" pitchFamily="34" charset="0"/>
                              <a:ea typeface="Times New Roman" panose="02020603050405020304" pitchFamily="18" charset="0"/>
                              <a:cs typeface="Arial" panose="020B0604020202020204" pitchFamily="34" charset="0"/>
                            </a:rPr>
                            <a:t>797.5</a:t>
                          </a:r>
                        </a:p>
                      </a:txBody>
                      <a:tcPr marL="7620" marR="7620" marT="7620" marB="0" anchor="ctr"/>
                    </a:tc>
                    <a:tc>
                      <a:txBody>
                        <a:bodyPr/>
                        <a:lstStyle/>
                        <a:p>
                          <a:pPr marL="0" marR="0" indent="0" algn="ctr">
                            <a:buNone/>
                            <a:tabLst>
                              <a:tab pos="182880" algn="l"/>
                            </a:tabLst>
                          </a:pPr>
                          <a:r>
                            <a:rPr lang="en-US" sz="1200">
                              <a:effectLst/>
                              <a:latin typeface="Arial" panose="020B0604020202020204" pitchFamily="34" charset="0"/>
                              <a:ea typeface="Times New Roman" panose="02020603050405020304" pitchFamily="18" charset="0"/>
                              <a:cs typeface="Arial" panose="020B0604020202020204" pitchFamily="34" charset="0"/>
                            </a:rPr>
                            <a:t>99.8</a:t>
                          </a:r>
                        </a:p>
                      </a:txBody>
                      <a:tcPr marL="7620" marR="7620" marT="7620" marB="0" anchor="ctr"/>
                    </a:tc>
                    <a:tc>
                      <a:txBody>
                        <a:bodyPr/>
                        <a:lstStyle/>
                        <a:p>
                          <a:pPr marL="0" marR="0" indent="0" algn="ctr">
                            <a:buNone/>
                            <a:tabLst>
                              <a:tab pos="182880" algn="l"/>
                            </a:tabLst>
                          </a:pPr>
                          <a:r>
                            <a:rPr lang="en-US" sz="1200">
                              <a:effectLst/>
                              <a:latin typeface="Arial" panose="020B0604020202020204" pitchFamily="34" charset="0"/>
                              <a:ea typeface="Times New Roman" panose="02020603050405020304" pitchFamily="18" charset="0"/>
                              <a:cs typeface="Arial" panose="020B0604020202020204" pitchFamily="34" charset="0"/>
                            </a:rPr>
                            <a:t>95.5</a:t>
                          </a:r>
                        </a:p>
                      </a:txBody>
                      <a:tcPr marL="7620" marR="7620" marT="7620" marB="0" anchor="ctr"/>
                    </a:tc>
                    <a:tc>
                      <a:txBody>
                        <a:bodyPr/>
                        <a:lstStyle/>
                        <a:p>
                          <a:pPr marL="0" marR="0" indent="0" algn="ctr">
                            <a:buNone/>
                            <a:tabLst>
                              <a:tab pos="182880" algn="l"/>
                            </a:tabLst>
                          </a:pPr>
                          <a:r>
                            <a:rPr lang="en-US" sz="1200">
                              <a:effectLst/>
                              <a:latin typeface="Arial" panose="020B0604020202020204" pitchFamily="34" charset="0"/>
                              <a:ea typeface="Times New Roman" panose="02020603050405020304" pitchFamily="18" charset="0"/>
                              <a:cs typeface="Arial" panose="020B0604020202020204" pitchFamily="34" charset="0"/>
                            </a:rPr>
                            <a:t>1.0 (max)</a:t>
                          </a:r>
                        </a:p>
                      </a:txBody>
                      <a:tcPr marL="7620" marR="7620" marT="7620" marB="0" anchor="ctr"/>
                    </a:tc>
                    <a:tc>
                      <a:txBody>
                        <a:bodyPr/>
                        <a:lstStyle/>
                        <a:p>
                          <a:pPr marL="0" marR="0" indent="0" algn="ctr">
                            <a:buNone/>
                            <a:tabLst>
                              <a:tab pos="182880" algn="l"/>
                            </a:tabLst>
                          </a:pPr>
                          <a:r>
                            <a:rPr lang="en-US" sz="1200">
                              <a:effectLst/>
                              <a:latin typeface="Arial" panose="020B0604020202020204" pitchFamily="34" charset="0"/>
                              <a:ea typeface="Times New Roman" panose="02020603050405020304" pitchFamily="18" charset="0"/>
                              <a:cs typeface="Arial" panose="020B0604020202020204" pitchFamily="34" charset="0"/>
                            </a:rPr>
                            <a:t>74.6</a:t>
                          </a:r>
                        </a:p>
                      </a:txBody>
                      <a:tcPr marL="7620" marR="7620" marT="7620" marB="0" anchor="ctr"/>
                    </a:tc>
                    <a:tc>
                      <a:txBody>
                        <a:bodyPr/>
                        <a:lstStyle/>
                        <a:p>
                          <a:pPr marL="0" marR="0" indent="0" algn="ctr">
                            <a:buNone/>
                            <a:tabLst>
                              <a:tab pos="182880" algn="l"/>
                            </a:tabLst>
                          </a:pPr>
                          <a:r>
                            <a:rPr lang="en-US" sz="1200">
                              <a:effectLst/>
                              <a:latin typeface="Arial" panose="020B0604020202020204" pitchFamily="34" charset="0"/>
                              <a:ea typeface="Times New Roman" panose="02020603050405020304" pitchFamily="18" charset="0"/>
                              <a:cs typeface="Arial" panose="020B0604020202020204" pitchFamily="34" charset="0"/>
                            </a:rPr>
                            <a:t>4.6</a:t>
                          </a:r>
                        </a:p>
                      </a:txBody>
                      <a:tcPr marL="7620" marR="7620" marT="7620" marB="0" anchor="ctr"/>
                    </a:tc>
                    <a:tc>
                      <a:txBody>
                        <a:bodyPr/>
                        <a:lstStyle/>
                        <a:p>
                          <a:pPr marL="0" marR="0" indent="0" algn="ctr">
                            <a:buNone/>
                            <a:tabLst>
                              <a:tab pos="182880" algn="l"/>
                            </a:tabLst>
                          </a:pPr>
                          <a:r>
                            <a:rPr lang="en-US" sz="1200">
                              <a:effectLst/>
                              <a:latin typeface="Arial" panose="020B0604020202020204" pitchFamily="34" charset="0"/>
                              <a:ea typeface="Times New Roman" panose="02020603050405020304" pitchFamily="18" charset="0"/>
                              <a:cs typeface="Arial" panose="020B0604020202020204" pitchFamily="34" charset="0"/>
                            </a:rPr>
                            <a:t>57.4</a:t>
                          </a:r>
                        </a:p>
                      </a:txBody>
                      <a:tcPr marL="7620" marR="7620" marT="7620" marB="0" anchor="ctr"/>
                    </a:tc>
                    <a:extLst>
                      <a:ext uri="{0D108BD9-81ED-4DB2-BD59-A6C34878D82A}">
                        <a16:rowId xmlns:a16="http://schemas.microsoft.com/office/drawing/2014/main" val="3244158113"/>
                      </a:ext>
                    </a:extLst>
                  </a:tr>
                  <a:tr h="240252">
                    <a:tc vMerge="1">
                      <a:txBody>
                        <a:bodyPr/>
                        <a:lstStyle/>
                        <a:p>
                          <a:endParaRPr lang="en-US"/>
                        </a:p>
                      </a:txBody>
                      <a:tcPr/>
                    </a:tc>
                    <a:tc>
                      <a:txBody>
                        <a:bodyPr/>
                        <a:lstStyle/>
                        <a:p>
                          <a:pPr marL="0" marR="0" indent="0" algn="ctr">
                            <a:buNone/>
                            <a:tabLst>
                              <a:tab pos="182880" algn="l"/>
                            </a:tabLst>
                          </a:pPr>
                          <a:r>
                            <a:rPr lang="en-US" sz="1200">
                              <a:effectLst/>
                              <a:latin typeface="Arial" panose="020B0604020202020204" pitchFamily="34" charset="0"/>
                              <a:ea typeface="Times New Roman" panose="02020603050405020304" pitchFamily="18" charset="0"/>
                              <a:cs typeface="Arial" panose="020B0604020202020204" pitchFamily="34" charset="0"/>
                            </a:rPr>
                            <a:t>2</a:t>
                          </a:r>
                        </a:p>
                      </a:txBody>
                      <a:tcPr marL="7620" marR="7620" marT="7620" marB="0" anchor="ctr"/>
                    </a:tc>
                    <a:tc>
                      <a:txBody>
                        <a:bodyPr/>
                        <a:lstStyle/>
                        <a:p>
                          <a:pPr marL="0" marR="0" indent="0" algn="ctr">
                            <a:buNone/>
                            <a:tabLst>
                              <a:tab pos="182880" algn="l"/>
                            </a:tabLst>
                          </a:pPr>
                          <a:r>
                            <a:rPr lang="en-US" sz="1200">
                              <a:effectLst/>
                              <a:latin typeface="Arial" panose="020B0604020202020204" pitchFamily="34" charset="0"/>
                              <a:ea typeface="Times New Roman" panose="02020603050405020304" pitchFamily="18" charset="0"/>
                              <a:cs typeface="Arial" panose="020B0604020202020204" pitchFamily="34" charset="0"/>
                            </a:rPr>
                            <a:t>1214.3</a:t>
                          </a:r>
                        </a:p>
                      </a:txBody>
                      <a:tcPr marL="7620" marR="7620" marT="7620" marB="0" anchor="ctr"/>
                    </a:tc>
                    <a:tc>
                      <a:txBody>
                        <a:bodyPr/>
                        <a:lstStyle/>
                        <a:p>
                          <a:pPr marL="0" marR="0" indent="0" algn="ctr">
                            <a:buNone/>
                            <a:tabLst>
                              <a:tab pos="182880" algn="l"/>
                            </a:tabLst>
                          </a:pPr>
                          <a:r>
                            <a:rPr lang="en-US" sz="1200">
                              <a:effectLst/>
                              <a:latin typeface="Arial" panose="020B0604020202020204" pitchFamily="34" charset="0"/>
                              <a:ea typeface="Times New Roman" panose="02020603050405020304" pitchFamily="18" charset="0"/>
                              <a:cs typeface="Arial" panose="020B0604020202020204" pitchFamily="34" charset="0"/>
                            </a:rPr>
                            <a:t>100.3</a:t>
                          </a:r>
                        </a:p>
                      </a:txBody>
                      <a:tcPr marL="7620" marR="7620" marT="7620" marB="0" anchor="ctr"/>
                    </a:tc>
                    <a:tc>
                      <a:txBody>
                        <a:bodyPr/>
                        <a:lstStyle/>
                        <a:p>
                          <a:pPr marL="0" marR="0" indent="0" algn="ctr">
                            <a:buNone/>
                            <a:tabLst>
                              <a:tab pos="182880" algn="l"/>
                            </a:tabLst>
                          </a:pPr>
                          <a:r>
                            <a:rPr lang="en-US" sz="1200">
                              <a:effectLst/>
                              <a:latin typeface="Arial" panose="020B0604020202020204" pitchFamily="34" charset="0"/>
                              <a:ea typeface="Times New Roman" panose="02020603050405020304" pitchFamily="18" charset="0"/>
                              <a:cs typeface="Arial" panose="020B0604020202020204" pitchFamily="34" charset="0"/>
                            </a:rPr>
                            <a:t>97.3</a:t>
                          </a:r>
                        </a:p>
                      </a:txBody>
                      <a:tcPr marL="7620" marR="7620" marT="7620" marB="0" anchor="ctr"/>
                    </a:tc>
                    <a:tc>
                      <a:txBody>
                        <a:bodyPr/>
                        <a:lstStyle/>
                        <a:p>
                          <a:pPr marL="0" marR="0" indent="0" algn="ctr">
                            <a:buNone/>
                            <a:tabLst>
                              <a:tab pos="182880" algn="l"/>
                            </a:tabLst>
                          </a:pPr>
                          <a:r>
                            <a:rPr lang="en-US" sz="1200">
                              <a:effectLst/>
                              <a:latin typeface="Arial" panose="020B0604020202020204" pitchFamily="34" charset="0"/>
                              <a:ea typeface="Times New Roman" panose="02020603050405020304" pitchFamily="18" charset="0"/>
                              <a:cs typeface="Arial" panose="020B0604020202020204" pitchFamily="34" charset="0"/>
                            </a:rPr>
                            <a:t>1.7 (max)</a:t>
                          </a:r>
                        </a:p>
                      </a:txBody>
                      <a:tcPr marL="7620" marR="7620" marT="7620" marB="0" anchor="ctr"/>
                    </a:tc>
                    <a:tc>
                      <a:txBody>
                        <a:bodyPr/>
                        <a:lstStyle/>
                        <a:p>
                          <a:pPr marL="0" marR="0" indent="0" algn="ctr">
                            <a:buNone/>
                            <a:tabLst>
                              <a:tab pos="182880" algn="l"/>
                            </a:tabLst>
                          </a:pPr>
                          <a:r>
                            <a:rPr lang="en-US" sz="1200">
                              <a:effectLst/>
                              <a:latin typeface="Arial" panose="020B0604020202020204" pitchFamily="34" charset="0"/>
                              <a:ea typeface="Times New Roman" panose="02020603050405020304" pitchFamily="18" charset="0"/>
                              <a:cs typeface="Arial" panose="020B0604020202020204" pitchFamily="34" charset="0"/>
                            </a:rPr>
                            <a:t>74.4</a:t>
                          </a:r>
                        </a:p>
                      </a:txBody>
                      <a:tcPr marL="7620" marR="7620" marT="7620" marB="0" anchor="ctr"/>
                    </a:tc>
                    <a:tc>
                      <a:txBody>
                        <a:bodyPr/>
                        <a:lstStyle/>
                        <a:p>
                          <a:pPr marL="0" marR="0" indent="0" algn="ctr">
                            <a:buNone/>
                            <a:tabLst>
                              <a:tab pos="182880" algn="l"/>
                            </a:tabLst>
                          </a:pPr>
                          <a:r>
                            <a:rPr lang="en-US" sz="1200">
                              <a:effectLst/>
                              <a:latin typeface="Arial" panose="020B0604020202020204" pitchFamily="34" charset="0"/>
                              <a:ea typeface="Times New Roman" panose="02020603050405020304" pitchFamily="18" charset="0"/>
                              <a:cs typeface="Arial" panose="020B0604020202020204" pitchFamily="34" charset="0"/>
                            </a:rPr>
                            <a:t>4.7</a:t>
                          </a:r>
                        </a:p>
                      </a:txBody>
                      <a:tcPr marL="7620" marR="7620" marT="7620" marB="0" anchor="ctr"/>
                    </a:tc>
                    <a:tc>
                      <a:txBody>
                        <a:bodyPr/>
                        <a:lstStyle/>
                        <a:p>
                          <a:pPr marL="0" marR="0" indent="0" algn="ctr">
                            <a:buNone/>
                            <a:tabLst>
                              <a:tab pos="182880" algn="l"/>
                            </a:tabLst>
                          </a:pPr>
                          <a:r>
                            <a:rPr lang="en-US" sz="1200">
                              <a:effectLst/>
                              <a:latin typeface="Arial" panose="020B0604020202020204" pitchFamily="34" charset="0"/>
                              <a:ea typeface="Times New Roman" panose="02020603050405020304" pitchFamily="18" charset="0"/>
                              <a:cs typeface="Arial" panose="020B0604020202020204" pitchFamily="34" charset="0"/>
                            </a:rPr>
                            <a:t>54.9</a:t>
                          </a:r>
                        </a:p>
                      </a:txBody>
                      <a:tcPr marL="7620" marR="7620" marT="7620" marB="0" anchor="ctr"/>
                    </a:tc>
                    <a:extLst>
                      <a:ext uri="{0D108BD9-81ED-4DB2-BD59-A6C34878D82A}">
                        <a16:rowId xmlns:a16="http://schemas.microsoft.com/office/drawing/2014/main" val="2969690776"/>
                      </a:ext>
                    </a:extLst>
                  </a:tr>
                  <a:tr h="240252">
                    <a:tc rowSpan="4">
                      <a:txBody>
                        <a:bodyPr/>
                        <a:lstStyle/>
                        <a:p>
                          <a:endParaRPr lang="en-US"/>
                        </a:p>
                      </a:txBody>
                      <a:tcPr marL="9525" marR="9525" marT="9525" marB="0" anchor="ctr">
                        <a:blipFill>
                          <a:blip r:embed="rId2"/>
                          <a:stretch>
                            <a:fillRect l="-755" t="-281646" r="-616981" b="-6329"/>
                          </a:stretch>
                        </a:blipFill>
                      </a:tcPr>
                    </a:tc>
                    <a:tc>
                      <a:txBody>
                        <a:bodyPr/>
                        <a:lstStyle/>
                        <a:p>
                          <a:pPr marL="0" marR="0" indent="0" algn="ctr">
                            <a:buNone/>
                            <a:tabLst>
                              <a:tab pos="182880" algn="l"/>
                            </a:tabLst>
                          </a:pPr>
                          <a:r>
                            <a:rPr lang="en-US" sz="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7</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lumMod val="85000"/>
                          </a:schemeClr>
                        </a:solidFill>
                      </a:tcPr>
                    </a:tc>
                    <a:tc>
                      <a:txBody>
                        <a:bodyPr/>
                        <a:lstStyle/>
                        <a:p>
                          <a:pPr marL="0" marR="0" indent="0" algn="ctr">
                            <a:buNone/>
                            <a:tabLst>
                              <a:tab pos="182880" algn="l"/>
                            </a:tabLst>
                          </a:pPr>
                          <a:r>
                            <a:rPr lang="en-US" sz="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590.6</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lumMod val="85000"/>
                          </a:schemeClr>
                        </a:solidFill>
                      </a:tcPr>
                    </a:tc>
                    <a:tc>
                      <a:txBody>
                        <a:bodyPr/>
                        <a:lstStyle/>
                        <a:p>
                          <a:pPr marL="0" marR="0" indent="0" algn="ctr">
                            <a:buNone/>
                            <a:tabLst>
                              <a:tab pos="182880" algn="l"/>
                            </a:tabLst>
                          </a:pPr>
                          <a:r>
                            <a:rPr lang="en-US" sz="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97.2</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lumMod val="85000"/>
                          </a:schemeClr>
                        </a:solidFill>
                      </a:tcPr>
                    </a:tc>
                    <a:tc>
                      <a:txBody>
                        <a:bodyPr/>
                        <a:lstStyle/>
                        <a:p>
                          <a:pPr marL="0" marR="0" indent="0" algn="ctr">
                            <a:buNone/>
                            <a:tabLst>
                              <a:tab pos="182880" algn="l"/>
                            </a:tabLst>
                          </a:pPr>
                          <a:r>
                            <a:rPr lang="en-US" sz="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88.5</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lumMod val="85000"/>
                          </a:schemeClr>
                        </a:solidFill>
                      </a:tcPr>
                    </a:tc>
                    <a:tc>
                      <a:txBody>
                        <a:bodyPr/>
                        <a:lstStyle/>
                        <a:p>
                          <a:pPr marL="0" marR="0" indent="0" algn="ctr">
                            <a:buNone/>
                            <a:tabLst>
                              <a:tab pos="182880" algn="l"/>
                            </a:tabLst>
                          </a:pPr>
                          <a:r>
                            <a:rPr lang="en-US" sz="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-1.2 (min)</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lumMod val="85000"/>
                          </a:schemeClr>
                        </a:solidFill>
                      </a:tcPr>
                    </a:tc>
                    <a:tc>
                      <a:txBody>
                        <a:bodyPr/>
                        <a:lstStyle/>
                        <a:p>
                          <a:pPr marL="0" marR="0" indent="0" algn="ctr">
                            <a:buNone/>
                            <a:tabLst>
                              <a:tab pos="182880" algn="l"/>
                            </a:tabLst>
                          </a:pPr>
                          <a:r>
                            <a:rPr lang="en-US" sz="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56.0</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lumMod val="85000"/>
                          </a:schemeClr>
                        </a:solidFill>
                      </a:tcPr>
                    </a:tc>
                    <a:tc>
                      <a:txBody>
                        <a:bodyPr/>
                        <a:lstStyle/>
                        <a:p>
                          <a:pPr marL="0" marR="0" indent="0" algn="ctr">
                            <a:buNone/>
                            <a:tabLst>
                              <a:tab pos="182880" algn="l"/>
                            </a:tabLst>
                          </a:pPr>
                          <a:r>
                            <a:rPr lang="en-US" sz="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4.7</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lumMod val="85000"/>
                          </a:schemeClr>
                        </a:solidFill>
                      </a:tcPr>
                    </a:tc>
                    <a:tc>
                      <a:txBody>
                        <a:bodyPr/>
                        <a:lstStyle/>
                        <a:p>
                          <a:pPr marL="0" marR="0" indent="0" algn="ctr">
                            <a:buNone/>
                            <a:tabLst>
                              <a:tab pos="182880" algn="l"/>
                            </a:tabLst>
                          </a:pPr>
                          <a:r>
                            <a:rPr lang="en-US" sz="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5.3</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lumMod val="85000"/>
                          </a:schemeClr>
                        </a:solidFill>
                      </a:tcPr>
                    </a:tc>
                    <a:extLst>
                      <a:ext uri="{0D108BD9-81ED-4DB2-BD59-A6C34878D82A}">
                        <a16:rowId xmlns:a16="http://schemas.microsoft.com/office/drawing/2014/main" val="2441202263"/>
                      </a:ext>
                    </a:extLst>
                  </a:tr>
                  <a:tr h="240252">
                    <a:tc vMerge="1">
                      <a:txBody>
                        <a:bodyPr/>
                        <a:lstStyle/>
                        <a:p>
                          <a:endParaRPr lang="en-US"/>
                        </a:p>
                      </a:txBody>
                      <a:tcPr>
                        <a:solidFill>
                          <a:schemeClr val="bg2">
                            <a:lumMod val="90000"/>
                          </a:schemeClr>
                        </a:solidFill>
                      </a:tcPr>
                    </a:tc>
                    <a:tc>
                      <a:txBody>
                        <a:bodyPr/>
                        <a:lstStyle/>
                        <a:p>
                          <a:pPr marL="0" marR="0" indent="0" algn="ctr">
                            <a:buNone/>
                            <a:tabLst>
                              <a:tab pos="182880" algn="l"/>
                            </a:tabLst>
                          </a:pPr>
                          <a:r>
                            <a:rPr lang="en-US" sz="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8</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lumMod val="85000"/>
                          </a:schemeClr>
                        </a:solidFill>
                      </a:tcPr>
                    </a:tc>
                    <a:tc>
                      <a:txBody>
                        <a:bodyPr/>
                        <a:lstStyle/>
                        <a:p>
                          <a:pPr marL="0" marR="0" indent="0" algn="ctr">
                            <a:buNone/>
                            <a:tabLst>
                              <a:tab pos="182880" algn="l"/>
                            </a:tabLst>
                          </a:pPr>
                          <a:r>
                            <a:rPr lang="en-US" sz="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782.3</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lumMod val="85000"/>
                          </a:schemeClr>
                        </a:solidFill>
                      </a:tcPr>
                    </a:tc>
                    <a:tc>
                      <a:txBody>
                        <a:bodyPr/>
                        <a:lstStyle/>
                        <a:p>
                          <a:pPr marL="0" marR="0" indent="0" algn="ctr">
                            <a:buNone/>
                            <a:tabLst>
                              <a:tab pos="182880" algn="l"/>
                            </a:tabLst>
                          </a:pPr>
                          <a:r>
                            <a:rPr lang="en-US" sz="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97.1</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lumMod val="85000"/>
                          </a:schemeClr>
                        </a:solidFill>
                      </a:tcPr>
                    </a:tc>
                    <a:tc>
                      <a:txBody>
                        <a:bodyPr/>
                        <a:lstStyle/>
                        <a:p>
                          <a:pPr marL="0" marR="0" indent="0" algn="ctr">
                            <a:buNone/>
                            <a:tabLst>
                              <a:tab pos="182880" algn="l"/>
                            </a:tabLst>
                          </a:pPr>
                          <a:r>
                            <a:rPr lang="en-US" sz="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89</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lumMod val="85000"/>
                          </a:schemeClr>
                        </a:solidFill>
                      </a:tcPr>
                    </a:tc>
                    <a:tc>
                      <a:txBody>
                        <a:bodyPr/>
                        <a:lstStyle/>
                        <a:p>
                          <a:pPr marL="0" marR="0" indent="0" algn="ctr">
                            <a:buNone/>
                            <a:tabLst>
                              <a:tab pos="182880" algn="l"/>
                            </a:tabLst>
                          </a:pPr>
                          <a:r>
                            <a:rPr lang="en-US" sz="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-1.1 (min)</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lumMod val="85000"/>
                          </a:schemeClr>
                        </a:solidFill>
                      </a:tcPr>
                    </a:tc>
                    <a:tc>
                      <a:txBody>
                        <a:bodyPr/>
                        <a:lstStyle/>
                        <a:p>
                          <a:pPr marL="0" marR="0" indent="0" algn="ctr">
                            <a:buNone/>
                            <a:tabLst>
                              <a:tab pos="182880" algn="l"/>
                            </a:tabLst>
                          </a:pPr>
                          <a:r>
                            <a:rPr lang="en-US" sz="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56.3</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lumMod val="85000"/>
                          </a:schemeClr>
                        </a:solidFill>
                      </a:tcPr>
                    </a:tc>
                    <a:tc>
                      <a:txBody>
                        <a:bodyPr/>
                        <a:lstStyle/>
                        <a:p>
                          <a:pPr marL="0" marR="0" indent="0" algn="ctr">
                            <a:buNone/>
                            <a:tabLst>
                              <a:tab pos="182880" algn="l"/>
                            </a:tabLst>
                          </a:pPr>
                          <a:r>
                            <a:rPr lang="en-US" sz="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4.7</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lumMod val="85000"/>
                          </a:schemeClr>
                        </a:solidFill>
                      </a:tcPr>
                    </a:tc>
                    <a:tc>
                      <a:txBody>
                        <a:bodyPr/>
                        <a:lstStyle/>
                        <a:p>
                          <a:pPr marL="0" marR="0" indent="0" algn="ctr">
                            <a:buNone/>
                            <a:tabLst>
                              <a:tab pos="182880" algn="l"/>
                            </a:tabLst>
                          </a:pPr>
                          <a:r>
                            <a:rPr lang="en-US" sz="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5.2</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lumMod val="85000"/>
                          </a:schemeClr>
                        </a:solidFill>
                      </a:tcPr>
                    </a:tc>
                    <a:extLst>
                      <a:ext uri="{0D108BD9-81ED-4DB2-BD59-A6C34878D82A}">
                        <a16:rowId xmlns:a16="http://schemas.microsoft.com/office/drawing/2014/main" val="271256992"/>
                      </a:ext>
                    </a:extLst>
                  </a:tr>
                  <a:tr h="240252">
                    <a:tc vMerge="1">
                      <a:txBody>
                        <a:bodyPr/>
                        <a:lstStyle/>
                        <a:p>
                          <a:endParaRPr lang="en-US"/>
                        </a:p>
                      </a:txBody>
                      <a:tcPr>
                        <a:solidFill>
                          <a:schemeClr val="bg2">
                            <a:lumMod val="90000"/>
                          </a:schemeClr>
                        </a:solidFill>
                      </a:tcPr>
                    </a:tc>
                    <a:tc>
                      <a:txBody>
                        <a:bodyPr/>
                        <a:lstStyle/>
                        <a:p>
                          <a:pPr marL="0" marR="0" indent="0" algn="ctr">
                            <a:buNone/>
                            <a:tabLst>
                              <a:tab pos="182880" algn="l"/>
                            </a:tabLst>
                          </a:pPr>
                          <a:r>
                            <a:rPr lang="en-US" sz="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1</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2">
                            <a:lumMod val="90000"/>
                          </a:schemeClr>
                        </a:solidFill>
                      </a:tcPr>
                    </a:tc>
                    <a:tc>
                      <a:txBody>
                        <a:bodyPr/>
                        <a:lstStyle/>
                        <a:p>
                          <a:pPr marL="0" marR="0" indent="0" algn="ctr">
                            <a:buNone/>
                            <a:tabLst>
                              <a:tab pos="182880" algn="l"/>
                            </a:tabLst>
                          </a:pPr>
                          <a:r>
                            <a:rPr lang="en-US" sz="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776</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2">
                            <a:lumMod val="90000"/>
                          </a:schemeClr>
                        </a:solidFill>
                      </a:tcPr>
                    </a:tc>
                    <a:tc>
                      <a:txBody>
                        <a:bodyPr/>
                        <a:lstStyle/>
                        <a:p>
                          <a:pPr marL="0" marR="0" indent="0" algn="ctr">
                            <a:buNone/>
                            <a:tabLst>
                              <a:tab pos="182880" algn="l"/>
                            </a:tabLst>
                          </a:pPr>
                          <a:r>
                            <a:rPr lang="en-US" sz="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98.7</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2">
                            <a:lumMod val="90000"/>
                          </a:schemeClr>
                        </a:solidFill>
                      </a:tcPr>
                    </a:tc>
                    <a:tc>
                      <a:txBody>
                        <a:bodyPr/>
                        <a:lstStyle/>
                        <a:p>
                          <a:pPr marL="0" marR="0" indent="0" algn="ctr">
                            <a:buNone/>
                            <a:tabLst>
                              <a:tab pos="182880" algn="l"/>
                            </a:tabLst>
                          </a:pPr>
                          <a:r>
                            <a:rPr lang="en-US" sz="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96.1</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2">
                            <a:lumMod val="90000"/>
                          </a:schemeClr>
                        </a:solidFill>
                      </a:tcPr>
                    </a:tc>
                    <a:tc>
                      <a:txBody>
                        <a:bodyPr/>
                        <a:lstStyle/>
                        <a:p>
                          <a:pPr marL="0" marR="0" indent="0" algn="ctr">
                            <a:buNone/>
                            <a:tabLst>
                              <a:tab pos="182880" algn="l"/>
                            </a:tabLst>
                          </a:pPr>
                          <a:r>
                            <a:rPr lang="en-US" sz="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1.1 (max)</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2">
                            <a:lumMod val="90000"/>
                          </a:schemeClr>
                        </a:solidFill>
                      </a:tcPr>
                    </a:tc>
                    <a:tc>
                      <a:txBody>
                        <a:bodyPr/>
                        <a:lstStyle/>
                        <a:p>
                          <a:pPr marL="0" marR="0" indent="0" algn="ctr">
                            <a:buNone/>
                            <a:tabLst>
                              <a:tab pos="182880" algn="l"/>
                            </a:tabLst>
                          </a:pPr>
                          <a:r>
                            <a:rPr lang="en-US" sz="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73.9</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2">
                            <a:lumMod val="90000"/>
                          </a:schemeClr>
                        </a:solidFill>
                      </a:tcPr>
                    </a:tc>
                    <a:tc>
                      <a:txBody>
                        <a:bodyPr/>
                        <a:lstStyle/>
                        <a:p>
                          <a:pPr marL="0" marR="0" indent="0" algn="ctr">
                            <a:buNone/>
                            <a:tabLst>
                              <a:tab pos="182880" algn="l"/>
                            </a:tabLst>
                          </a:pPr>
                          <a:r>
                            <a:rPr lang="en-US" sz="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4.6</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2">
                            <a:lumMod val="90000"/>
                          </a:schemeClr>
                        </a:solidFill>
                      </a:tcPr>
                    </a:tc>
                    <a:tc>
                      <a:txBody>
                        <a:bodyPr/>
                        <a:lstStyle/>
                        <a:p>
                          <a:pPr marL="0" marR="0" indent="0" algn="ctr">
                            <a:buNone/>
                            <a:tabLst>
                              <a:tab pos="182880" algn="l"/>
                            </a:tabLst>
                          </a:pPr>
                          <a:r>
                            <a:rPr lang="en-US" sz="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53</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2">
                            <a:lumMod val="90000"/>
                          </a:schemeClr>
                        </a:solidFill>
                      </a:tcPr>
                    </a:tc>
                    <a:extLst>
                      <a:ext uri="{0D108BD9-81ED-4DB2-BD59-A6C34878D82A}">
                        <a16:rowId xmlns:a16="http://schemas.microsoft.com/office/drawing/2014/main" val="686977885"/>
                      </a:ext>
                    </a:extLst>
                  </a:tr>
                  <a:tr h="240252">
                    <a:tc vMerge="1">
                      <a:txBody>
                        <a:bodyPr/>
                        <a:lstStyle/>
                        <a:p>
                          <a:endParaRPr lang="en-US"/>
                        </a:p>
                      </a:txBody>
                      <a:tcPr>
                        <a:solidFill>
                          <a:schemeClr val="bg2">
                            <a:lumMod val="90000"/>
                          </a:schemeClr>
                        </a:solidFill>
                      </a:tcPr>
                    </a:tc>
                    <a:tc>
                      <a:txBody>
                        <a:bodyPr/>
                        <a:lstStyle/>
                        <a:p>
                          <a:pPr marL="0" marR="0" indent="0" algn="ctr">
                            <a:buNone/>
                            <a:tabLst>
                              <a:tab pos="182880" algn="l"/>
                            </a:tabLst>
                          </a:pPr>
                          <a:r>
                            <a:rPr lang="en-US" sz="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2</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lumMod val="85000"/>
                          </a:schemeClr>
                        </a:solidFill>
                      </a:tcPr>
                    </a:tc>
                    <a:tc>
                      <a:txBody>
                        <a:bodyPr/>
                        <a:lstStyle/>
                        <a:p>
                          <a:pPr marL="0" marR="0" indent="0" algn="ctr">
                            <a:buNone/>
                            <a:tabLst>
                              <a:tab pos="182880" algn="l"/>
                            </a:tabLst>
                          </a:pPr>
                          <a:r>
                            <a:rPr lang="en-US" sz="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1173.5</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lumMod val="85000"/>
                          </a:schemeClr>
                        </a:solidFill>
                      </a:tcPr>
                    </a:tc>
                    <a:tc>
                      <a:txBody>
                        <a:bodyPr/>
                        <a:lstStyle/>
                        <a:p>
                          <a:pPr marL="0" marR="0" indent="0" algn="ctr">
                            <a:buNone/>
                            <a:tabLst>
                              <a:tab pos="182880" algn="l"/>
                            </a:tabLst>
                          </a:pPr>
                          <a:r>
                            <a:rPr lang="en-US" sz="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99.1</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lumMod val="85000"/>
                          </a:schemeClr>
                        </a:solidFill>
                      </a:tcPr>
                    </a:tc>
                    <a:tc>
                      <a:txBody>
                        <a:bodyPr/>
                        <a:lstStyle/>
                        <a:p>
                          <a:pPr marL="0" marR="0" indent="0" algn="ctr">
                            <a:buNone/>
                            <a:tabLst>
                              <a:tab pos="182880" algn="l"/>
                            </a:tabLst>
                          </a:pPr>
                          <a:r>
                            <a:rPr lang="en-US" sz="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96.2</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lumMod val="85000"/>
                          </a:schemeClr>
                        </a:solidFill>
                      </a:tcPr>
                    </a:tc>
                    <a:tc>
                      <a:txBody>
                        <a:bodyPr/>
                        <a:lstStyle/>
                        <a:p>
                          <a:pPr marL="0" marR="0" indent="0" algn="ctr">
                            <a:buNone/>
                            <a:tabLst>
                              <a:tab pos="182880" algn="l"/>
                            </a:tabLst>
                          </a:pPr>
                          <a:r>
                            <a:rPr lang="en-US" sz="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1.2 (max)</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lumMod val="85000"/>
                          </a:schemeClr>
                        </a:solidFill>
                      </a:tcPr>
                    </a:tc>
                    <a:tc>
                      <a:txBody>
                        <a:bodyPr/>
                        <a:lstStyle/>
                        <a:p>
                          <a:pPr marL="0" marR="0" indent="0" algn="ctr">
                            <a:buNone/>
                            <a:tabLst>
                              <a:tab pos="182880" algn="l"/>
                            </a:tabLst>
                          </a:pPr>
                          <a:r>
                            <a:rPr lang="en-US" sz="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74.8</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lumMod val="85000"/>
                          </a:schemeClr>
                        </a:solidFill>
                      </a:tcPr>
                    </a:tc>
                    <a:tc>
                      <a:txBody>
                        <a:bodyPr/>
                        <a:lstStyle/>
                        <a:p>
                          <a:pPr marL="0" marR="0" indent="0" algn="ctr">
                            <a:buNone/>
                            <a:tabLst>
                              <a:tab pos="182880" algn="l"/>
                            </a:tabLst>
                          </a:pPr>
                          <a:r>
                            <a:rPr lang="en-US" sz="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4.7</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lumMod val="85000"/>
                          </a:schemeClr>
                        </a:solidFill>
                      </a:tcPr>
                    </a:tc>
                    <a:tc>
                      <a:txBody>
                        <a:bodyPr/>
                        <a:lstStyle/>
                        <a:p>
                          <a:pPr marL="0" marR="0" indent="0" algn="ctr">
                            <a:buNone/>
                            <a:tabLst>
                              <a:tab pos="182880" algn="l"/>
                            </a:tabLst>
                          </a:pPr>
                          <a:r>
                            <a:rPr lang="en-US" sz="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55</a:t>
                          </a:r>
                          <a:endParaRPr lang="en-US" sz="1200">
                            <a:effectLst/>
                            <a:latin typeface="Arial" panose="020B0604020202020204" pitchFamily="34" charset="0"/>
                            <a:ea typeface="Times New Roman" panose="02020603050405020304" pitchFamily="18" charset="0"/>
                            <a:cs typeface="Arial" panose="020B0604020202020204" pitchFamily="34" charset="0"/>
                          </a:endParaRPr>
                        </a:p>
                      </a:txBody>
                      <a:tcPr marL="7620" marR="7620" marT="7620" marB="0" anchor="ctr">
                        <a:solidFill>
                          <a:schemeClr val="bg1">
                            <a:lumMod val="85000"/>
                          </a:schemeClr>
                        </a:solidFill>
                      </a:tcPr>
                    </a:tc>
                    <a:extLst>
                      <a:ext uri="{0D108BD9-81ED-4DB2-BD59-A6C34878D82A}">
                        <a16:rowId xmlns:a16="http://schemas.microsoft.com/office/drawing/2014/main" val="296194267"/>
                      </a:ext>
                    </a:extLst>
                  </a:tr>
                </a:tbl>
              </a:graphicData>
            </a:graphic>
          </p:graphicFrame>
        </mc:Fallback>
      </mc:AlternateContent>
    </p:spTree>
    <p:extLst>
      <p:ext uri="{BB962C8B-B14F-4D97-AF65-F5344CB8AC3E}">
        <p14:creationId xmlns:p14="http://schemas.microsoft.com/office/powerpoint/2010/main" val="35443460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EF6F32-0C24-0A28-642A-8DAFE2EDAC51}"/>
              </a:ext>
            </a:extLst>
          </p:cNvPr>
          <p:cNvSpPr>
            <a:spLocks noGrp="1"/>
          </p:cNvSpPr>
          <p:nvPr>
            <p:ph type="title"/>
          </p:nvPr>
        </p:nvSpPr>
        <p:spPr/>
        <p:txBody>
          <a:bodyPr/>
          <a:lstStyle/>
          <a:p>
            <a:r>
              <a:rPr lang="en-US"/>
              <a:t>Test Series Overview</a:t>
            </a:r>
          </a:p>
        </p:txBody>
      </p:sp>
      <p:sp>
        <p:nvSpPr>
          <p:cNvPr id="3" name="Content Placeholder 2">
            <a:extLst>
              <a:ext uri="{FF2B5EF4-FFF2-40B4-BE49-F238E27FC236}">
                <a16:creationId xmlns:a16="http://schemas.microsoft.com/office/drawing/2014/main" id="{07F9B1DB-B3D8-716D-C881-056FACBB96CA}"/>
              </a:ext>
            </a:extLst>
          </p:cNvPr>
          <p:cNvSpPr>
            <a:spLocks noGrp="1"/>
          </p:cNvSpPr>
          <p:nvPr>
            <p:ph idx="1"/>
          </p:nvPr>
        </p:nvSpPr>
        <p:spPr>
          <a:xfrm>
            <a:off x="0" y="838199"/>
            <a:ext cx="12192000" cy="1858142"/>
          </a:xfrm>
        </p:spPr>
        <p:txBody>
          <a:bodyPr vert="horz" lIns="91440" tIns="45720" rIns="91440" bIns="45720" rtlCol="0" anchor="t">
            <a:normAutofit/>
          </a:bodyPr>
          <a:lstStyle/>
          <a:p>
            <a:pPr>
              <a:spcAft>
                <a:spcPts val="600"/>
              </a:spcAft>
            </a:pPr>
            <a:r>
              <a:rPr lang="en-US" sz="1800" b="0" dirty="0"/>
              <a:t>To simulate heat loads and human performance within a crewed cabin, test subjects donned IVA Suits and were directed to operate an arm ergometer located in a temperature- and humidity-controlled thermal chamber.</a:t>
            </a:r>
          </a:p>
          <a:p>
            <a:pPr lvl="1">
              <a:spcAft>
                <a:spcPts val="600"/>
              </a:spcAft>
            </a:pPr>
            <a:r>
              <a:rPr lang="en-US" dirty="0"/>
              <a:t>Body core temperature measurements were transmitted via RF by a sensor-encapsulated pill.</a:t>
            </a:r>
          </a:p>
          <a:p>
            <a:pPr lvl="1">
              <a:spcAft>
                <a:spcPts val="600"/>
              </a:spcAft>
            </a:pPr>
            <a:r>
              <a:rPr lang="en-US" dirty="0">
                <a:latin typeface="Arial"/>
                <a:cs typeface="Arial"/>
              </a:rPr>
              <a:t>Skin temperature measurements were logged on </a:t>
            </a:r>
            <a:r>
              <a:rPr lang="en-US" dirty="0" err="1">
                <a:latin typeface="Arial"/>
                <a:cs typeface="Arial"/>
              </a:rPr>
              <a:t>iButtonLink</a:t>
            </a:r>
            <a:r>
              <a:rPr lang="en-US" dirty="0">
                <a:latin typeface="Arial"/>
                <a:cs typeface="Arial"/>
              </a:rPr>
              <a:t>, LLC temperature sensors attached to the subject’s body with hypoallergenic tape.</a:t>
            </a:r>
          </a:p>
          <a:p>
            <a:pPr marL="457200" lvl="1" indent="0">
              <a:spcAft>
                <a:spcPts val="600"/>
              </a:spcAft>
              <a:buNone/>
            </a:pPr>
            <a:endParaRPr lang="en-US" sz="1800" dirty="0"/>
          </a:p>
          <a:p>
            <a:pPr>
              <a:spcAft>
                <a:spcPts val="600"/>
              </a:spcAft>
            </a:pPr>
            <a:endParaRPr lang="en-US" sz="1800" dirty="0"/>
          </a:p>
        </p:txBody>
      </p:sp>
      <p:sp>
        <p:nvSpPr>
          <p:cNvPr id="4" name="Slide Number Placeholder 3">
            <a:extLst>
              <a:ext uri="{FF2B5EF4-FFF2-40B4-BE49-F238E27FC236}">
                <a16:creationId xmlns:a16="http://schemas.microsoft.com/office/drawing/2014/main" id="{43140510-7AAA-8F93-023A-3DEE37566F55}"/>
              </a:ext>
            </a:extLst>
          </p:cNvPr>
          <p:cNvSpPr>
            <a:spLocks noGrp="1"/>
          </p:cNvSpPr>
          <p:nvPr>
            <p:ph type="sldNum" sz="quarter" idx="12"/>
          </p:nvPr>
        </p:nvSpPr>
        <p:spPr/>
        <p:txBody>
          <a:bodyPr/>
          <a:lstStyle/>
          <a:p>
            <a:fld id="{56DEAC0C-22C1-459C-B122-F26ADF594765}" type="slidenum">
              <a:rPr lang="en-US" smtClean="0"/>
              <a:pPr/>
              <a:t>3</a:t>
            </a:fld>
            <a:endParaRPr lang="en-US"/>
          </a:p>
        </p:txBody>
      </p:sp>
      <p:pic>
        <p:nvPicPr>
          <p:cNvPr id="6" name="Picture 5">
            <a:extLst>
              <a:ext uri="{FF2B5EF4-FFF2-40B4-BE49-F238E27FC236}">
                <a16:creationId xmlns:a16="http://schemas.microsoft.com/office/drawing/2014/main" id="{0E17C8E1-1D6C-778B-F2BE-B5798ADD3420}"/>
              </a:ext>
            </a:extLst>
          </p:cNvPr>
          <p:cNvPicPr>
            <a:picLocks noChangeAspect="1"/>
          </p:cNvPicPr>
          <p:nvPr/>
        </p:nvPicPr>
        <p:blipFill>
          <a:blip r:embed="rId2"/>
          <a:stretch>
            <a:fillRect/>
          </a:stretch>
        </p:blipFill>
        <p:spPr>
          <a:xfrm>
            <a:off x="7152640" y="2987002"/>
            <a:ext cx="3972560" cy="3133725"/>
          </a:xfrm>
          <a:prstGeom prst="rect">
            <a:avLst/>
          </a:prstGeom>
        </p:spPr>
      </p:pic>
      <p:sp>
        <p:nvSpPr>
          <p:cNvPr id="7" name="TextBox 6">
            <a:extLst>
              <a:ext uri="{FF2B5EF4-FFF2-40B4-BE49-F238E27FC236}">
                <a16:creationId xmlns:a16="http://schemas.microsoft.com/office/drawing/2014/main" id="{C80D8536-F827-413E-364D-AC99CB340BF3}"/>
              </a:ext>
            </a:extLst>
          </p:cNvPr>
          <p:cNvSpPr txBox="1"/>
          <p:nvPr/>
        </p:nvSpPr>
        <p:spPr>
          <a:xfrm>
            <a:off x="8594599" y="6136310"/>
            <a:ext cx="1536954" cy="307777"/>
          </a:xfrm>
          <a:prstGeom prst="rect">
            <a:avLst/>
          </a:prstGeom>
          <a:noFill/>
        </p:spPr>
        <p:txBody>
          <a:bodyPr wrap="square" rtlCol="0">
            <a:spAutoFit/>
          </a:bodyPr>
          <a:lstStyle/>
          <a:p>
            <a:r>
              <a:rPr lang="en-US" sz="1400">
                <a:latin typeface="Arial" panose="020B0604020202020204" pitchFamily="34" charset="0"/>
                <a:cs typeface="Arial" panose="020B0604020202020204" pitchFamily="34" charset="0"/>
              </a:rPr>
              <a:t>Facility Layout</a:t>
            </a:r>
          </a:p>
        </p:txBody>
      </p:sp>
      <p:sp>
        <p:nvSpPr>
          <p:cNvPr id="10" name="TextBox 9">
            <a:extLst>
              <a:ext uri="{FF2B5EF4-FFF2-40B4-BE49-F238E27FC236}">
                <a16:creationId xmlns:a16="http://schemas.microsoft.com/office/drawing/2014/main" id="{E6952ADC-EA74-FE27-FD7E-BCB1713E4900}"/>
              </a:ext>
            </a:extLst>
          </p:cNvPr>
          <p:cNvSpPr txBox="1"/>
          <p:nvPr/>
        </p:nvSpPr>
        <p:spPr>
          <a:xfrm>
            <a:off x="0" y="2420879"/>
            <a:ext cx="7152640" cy="4154984"/>
          </a:xfrm>
          <a:prstGeom prst="rect">
            <a:avLst/>
          </a:prstGeom>
          <a:noFill/>
        </p:spPr>
        <p:txBody>
          <a:bodyPr wrap="square" lIns="91440" tIns="45720" rIns="91440" bIns="45720" rtlCol="0" anchor="t">
            <a:spAutoFit/>
          </a:bodyPr>
          <a:lstStyle/>
          <a:p>
            <a:pPr marL="742950" lvl="1" indent="-285750">
              <a:spcAft>
                <a:spcPts val="600"/>
              </a:spcAft>
              <a:buFont typeface="Arial" panose="020B0604020202020204" pitchFamily="34" charset="0"/>
              <a:buChar char="•"/>
            </a:pPr>
            <a:r>
              <a:rPr lang="en-US">
                <a:latin typeface="Arial"/>
                <a:cs typeface="Arial"/>
              </a:rPr>
              <a:t>Air flow rate to suit and CO2 concentrations at the suit outlet allowed for real-time metabolic rates to be estimated.</a:t>
            </a:r>
          </a:p>
          <a:p>
            <a:pPr marL="742950" lvl="1" indent="-285750">
              <a:spcAft>
                <a:spcPts val="600"/>
              </a:spcAft>
              <a:buFont typeface="Arial" panose="020B0604020202020204" pitchFamily="34" charset="0"/>
              <a:buChar char="•"/>
            </a:pPr>
            <a:r>
              <a:rPr lang="en-US">
                <a:latin typeface="Arial"/>
                <a:cs typeface="Arial"/>
              </a:rPr>
              <a:t>Arm ergometer speeds were adjusted to achieve target metabolic rates for various test points.</a:t>
            </a:r>
          </a:p>
          <a:p>
            <a:pPr marL="742950" lvl="1" indent="-285750">
              <a:spcAft>
                <a:spcPts val="600"/>
              </a:spcAft>
              <a:buFont typeface="Arial" panose="020B0604020202020204" pitchFamily="34" charset="0"/>
              <a:buChar char="•"/>
            </a:pPr>
            <a:r>
              <a:rPr lang="en-US">
                <a:latin typeface="Arial"/>
                <a:cs typeface="Arial"/>
              </a:rPr>
              <a:t>Four test subjects were recruited and were referred to with the following identifier: X_Y, where X denotes the suit size of the test subject, and Y is a unique test subject number starting at 1 for each suit size.</a:t>
            </a:r>
          </a:p>
          <a:p>
            <a:pPr marL="742950" lvl="1" indent="-285750">
              <a:spcAft>
                <a:spcPts val="600"/>
              </a:spcAft>
              <a:buFont typeface="Arial" panose="020B0604020202020204" pitchFamily="34" charset="0"/>
              <a:buChar char="•"/>
            </a:pPr>
            <a:r>
              <a:rPr lang="en-US">
                <a:latin typeface="Arial" panose="020B0604020202020204" pitchFamily="34" charset="0"/>
                <a:cs typeface="Arial" panose="020B0604020202020204" pitchFamily="34" charset="0"/>
              </a:rPr>
              <a:t>Hence, the four test subjects for this test series are referred to by the following identifiers: XS_1, M_1, L_1, and L_2.</a:t>
            </a:r>
          </a:p>
          <a:p>
            <a:pPr marL="742950" lvl="1" indent="-285750">
              <a:spcAft>
                <a:spcPts val="600"/>
              </a:spcAft>
              <a:buFont typeface="Arial" panose="020B0604020202020204" pitchFamily="34" charset="0"/>
              <a:buChar char="•"/>
            </a:pPr>
            <a:endParaRPr lang="en-US">
              <a:latin typeface="Arial" panose="020B0604020202020204" pitchFamily="34" charset="0"/>
              <a:cs typeface="Arial" panose="020B0604020202020204" pitchFamily="34" charset="0"/>
            </a:endParaRPr>
          </a:p>
          <a:p>
            <a:pPr marL="742950" lvl="1" indent="-285750">
              <a:spcAft>
                <a:spcPts val="600"/>
              </a:spcAft>
              <a:buFont typeface="Arial" panose="020B0604020202020204" pitchFamily="34" charset="0"/>
              <a:buChar char="•"/>
            </a:pPr>
            <a:endParaRPr lang="en-US">
              <a:latin typeface="Arial" panose="020B0604020202020204" pitchFamily="34" charset="0"/>
              <a:cs typeface="Arial" panose="020B0604020202020204" pitchFamily="34" charset="0"/>
            </a:endParaRPr>
          </a:p>
          <a:p>
            <a:pPr>
              <a:spcAft>
                <a:spcPts val="600"/>
              </a:spcAft>
            </a:pPr>
            <a:endParaRPr lang="en-US"/>
          </a:p>
        </p:txBody>
      </p:sp>
    </p:spTree>
    <p:extLst>
      <p:ext uri="{BB962C8B-B14F-4D97-AF65-F5344CB8AC3E}">
        <p14:creationId xmlns:p14="http://schemas.microsoft.com/office/powerpoint/2010/main" val="8362323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551BAD41-CEB9-B9BB-B5D4-A8FB7F56E69E}"/>
              </a:ext>
            </a:extLst>
          </p:cNvPr>
          <p:cNvSpPr>
            <a:spLocks noGrp="1"/>
          </p:cNvSpPr>
          <p:nvPr>
            <p:ph type="title"/>
          </p:nvPr>
        </p:nvSpPr>
        <p:spPr/>
        <p:txBody>
          <a:bodyPr/>
          <a:lstStyle/>
          <a:p>
            <a:r>
              <a:rPr lang="en-US"/>
              <a:t>Test Series Case Matrix</a:t>
            </a:r>
          </a:p>
        </p:txBody>
      </p:sp>
      <p:graphicFrame>
        <p:nvGraphicFramePr>
          <p:cNvPr id="3" name="Table 2">
            <a:extLst>
              <a:ext uri="{FF2B5EF4-FFF2-40B4-BE49-F238E27FC236}">
                <a16:creationId xmlns:a16="http://schemas.microsoft.com/office/drawing/2014/main" id="{E58161E8-2E9F-C713-A160-2A5A98711AC1}"/>
              </a:ext>
            </a:extLst>
          </p:cNvPr>
          <p:cNvGraphicFramePr>
            <a:graphicFrameLocks noGrp="1"/>
          </p:cNvGraphicFramePr>
          <p:nvPr>
            <p:extLst>
              <p:ext uri="{D42A27DB-BD31-4B8C-83A1-F6EECF244321}">
                <p14:modId xmlns:p14="http://schemas.microsoft.com/office/powerpoint/2010/main" val="3855071688"/>
              </p:ext>
            </p:extLst>
          </p:nvPr>
        </p:nvGraphicFramePr>
        <p:xfrm>
          <a:off x="659125" y="918114"/>
          <a:ext cx="10466075" cy="4120563"/>
        </p:xfrm>
        <a:graphic>
          <a:graphicData uri="http://schemas.openxmlformats.org/drawingml/2006/table">
            <a:tbl>
              <a:tblPr firstRow="1" bandRow="1"/>
              <a:tblGrid>
                <a:gridCol w="1327619">
                  <a:extLst>
                    <a:ext uri="{9D8B030D-6E8A-4147-A177-3AD203B41FA5}">
                      <a16:colId xmlns:a16="http://schemas.microsoft.com/office/drawing/2014/main" val="532468470"/>
                    </a:ext>
                  </a:extLst>
                </a:gridCol>
                <a:gridCol w="848765">
                  <a:extLst>
                    <a:ext uri="{9D8B030D-6E8A-4147-A177-3AD203B41FA5}">
                      <a16:colId xmlns:a16="http://schemas.microsoft.com/office/drawing/2014/main" val="766096633"/>
                    </a:ext>
                  </a:extLst>
                </a:gridCol>
                <a:gridCol w="1118937">
                  <a:extLst>
                    <a:ext uri="{9D8B030D-6E8A-4147-A177-3AD203B41FA5}">
                      <a16:colId xmlns:a16="http://schemas.microsoft.com/office/drawing/2014/main" val="426124431"/>
                    </a:ext>
                  </a:extLst>
                </a:gridCol>
                <a:gridCol w="1197142">
                  <a:extLst>
                    <a:ext uri="{9D8B030D-6E8A-4147-A177-3AD203B41FA5}">
                      <a16:colId xmlns:a16="http://schemas.microsoft.com/office/drawing/2014/main" val="1823098742"/>
                    </a:ext>
                  </a:extLst>
                </a:gridCol>
                <a:gridCol w="1269332">
                  <a:extLst>
                    <a:ext uri="{9D8B030D-6E8A-4147-A177-3AD203B41FA5}">
                      <a16:colId xmlns:a16="http://schemas.microsoft.com/office/drawing/2014/main" val="973012024"/>
                    </a:ext>
                  </a:extLst>
                </a:gridCol>
                <a:gridCol w="1564105">
                  <a:extLst>
                    <a:ext uri="{9D8B030D-6E8A-4147-A177-3AD203B41FA5}">
                      <a16:colId xmlns:a16="http://schemas.microsoft.com/office/drawing/2014/main" val="3759981206"/>
                    </a:ext>
                  </a:extLst>
                </a:gridCol>
                <a:gridCol w="1317458">
                  <a:extLst>
                    <a:ext uri="{9D8B030D-6E8A-4147-A177-3AD203B41FA5}">
                      <a16:colId xmlns:a16="http://schemas.microsoft.com/office/drawing/2014/main" val="2522446991"/>
                    </a:ext>
                  </a:extLst>
                </a:gridCol>
                <a:gridCol w="1822717">
                  <a:extLst>
                    <a:ext uri="{9D8B030D-6E8A-4147-A177-3AD203B41FA5}">
                      <a16:colId xmlns:a16="http://schemas.microsoft.com/office/drawing/2014/main" val="3628615574"/>
                    </a:ext>
                  </a:extLst>
                </a:gridCol>
              </a:tblGrid>
              <a:tr h="471559">
                <a:tc>
                  <a:txBody>
                    <a:bodyPr/>
                    <a:lstStyle/>
                    <a:p>
                      <a:pPr algn="ctr" fontAlgn="ctr"/>
                      <a:r>
                        <a:rPr lang="en-US" sz="1200" b="0" i="0" u="none" strike="noStrike">
                          <a:solidFill>
                            <a:srgbClr val="000000"/>
                          </a:solidFill>
                          <a:effectLst/>
                          <a:latin typeface="Arial" panose="020B0604020202020204" pitchFamily="34" charset="0"/>
                        </a:rPr>
                        <a:t> </a:t>
                      </a:r>
                    </a:p>
                  </a:txBody>
                  <a:tcPr marL="5763" marR="5763" marT="576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6A6A6"/>
                    </a:solidFill>
                  </a:tcPr>
                </a:tc>
                <a:tc>
                  <a:txBody>
                    <a:bodyPr/>
                    <a:lstStyle/>
                    <a:p>
                      <a:pPr algn="ctr" rtl="0" fontAlgn="ctr"/>
                      <a:r>
                        <a:rPr lang="en-US" sz="1200" b="1" i="0" u="none" strike="noStrike">
                          <a:solidFill>
                            <a:srgbClr val="000000"/>
                          </a:solidFill>
                          <a:effectLst/>
                          <a:latin typeface="Arial" panose="020B0604020202020204" pitchFamily="34" charset="0"/>
                        </a:rPr>
                        <a:t>Test Point Number</a:t>
                      </a:r>
                    </a:p>
                  </a:txBody>
                  <a:tcPr marL="5763" marR="5763" marT="576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6A6A6"/>
                    </a:solidFill>
                  </a:tcPr>
                </a:tc>
                <a:tc>
                  <a:txBody>
                    <a:bodyPr/>
                    <a:lstStyle/>
                    <a:p>
                      <a:pPr algn="ctr" rtl="0" fontAlgn="ctr"/>
                      <a:r>
                        <a:rPr lang="en-US" sz="1200" b="1" i="0" u="none" strike="noStrike">
                          <a:solidFill>
                            <a:srgbClr val="000000"/>
                          </a:solidFill>
                          <a:effectLst/>
                          <a:latin typeface="Arial" panose="020B0604020202020204" pitchFamily="34" charset="0"/>
                        </a:rPr>
                        <a:t>Chamber Temperature [°F]</a:t>
                      </a:r>
                    </a:p>
                  </a:txBody>
                  <a:tcPr marL="5763" marR="5763" marT="576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6A6A6"/>
                    </a:solidFill>
                  </a:tcPr>
                </a:tc>
                <a:tc>
                  <a:txBody>
                    <a:bodyPr/>
                    <a:lstStyle/>
                    <a:p>
                      <a:pPr algn="ctr" rtl="0" fontAlgn="ctr"/>
                      <a:r>
                        <a:rPr lang="en-US" sz="1200" b="1" i="0" u="none" strike="noStrike">
                          <a:solidFill>
                            <a:srgbClr val="000000"/>
                          </a:solidFill>
                          <a:effectLst/>
                          <a:latin typeface="Arial" panose="020B0604020202020204" pitchFamily="34" charset="0"/>
                        </a:rPr>
                        <a:t>Chamber Humidity [% rH]</a:t>
                      </a:r>
                    </a:p>
                  </a:txBody>
                  <a:tcPr marL="5763" marR="5763" marT="576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6A6A6"/>
                    </a:solidFill>
                  </a:tcPr>
                </a:tc>
                <a:tc>
                  <a:txBody>
                    <a:bodyPr/>
                    <a:lstStyle/>
                    <a:p>
                      <a:pPr algn="ctr" rtl="0" fontAlgn="ctr"/>
                      <a:r>
                        <a:rPr lang="en-US" sz="1200" b="1" i="0" u="none" strike="noStrike">
                          <a:solidFill>
                            <a:srgbClr val="000000"/>
                          </a:solidFill>
                          <a:effectLst/>
                          <a:latin typeface="Arial" panose="020B0604020202020204" pitchFamily="34" charset="0"/>
                        </a:rPr>
                        <a:t>Inlet Breathing Air Temperature [°F]</a:t>
                      </a:r>
                    </a:p>
                  </a:txBody>
                  <a:tcPr marL="5763" marR="5763" marT="576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6A6A6"/>
                    </a:solidFill>
                  </a:tcPr>
                </a:tc>
                <a:tc>
                  <a:txBody>
                    <a:bodyPr/>
                    <a:lstStyle/>
                    <a:p>
                      <a:pPr algn="ctr" rtl="0" fontAlgn="ctr"/>
                      <a:r>
                        <a:rPr lang="en-US" sz="1200" b="1" i="0" u="none" strike="noStrike">
                          <a:solidFill>
                            <a:srgbClr val="000000"/>
                          </a:solidFill>
                          <a:effectLst/>
                          <a:latin typeface="Arial" panose="020B0604020202020204" pitchFamily="34" charset="0"/>
                        </a:rPr>
                        <a:t>Inlet Breathing Air Humidity [% rH]</a:t>
                      </a:r>
                    </a:p>
                  </a:txBody>
                  <a:tcPr marL="5763" marR="5763" marT="576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6A6A6"/>
                    </a:solidFill>
                  </a:tcPr>
                </a:tc>
                <a:tc>
                  <a:txBody>
                    <a:bodyPr/>
                    <a:lstStyle/>
                    <a:p>
                      <a:pPr algn="ctr" rtl="0" fontAlgn="ctr"/>
                      <a:r>
                        <a:rPr lang="en-US" sz="1200" b="1" i="0" u="none" strike="noStrike">
                          <a:solidFill>
                            <a:srgbClr val="000000"/>
                          </a:solidFill>
                          <a:effectLst/>
                          <a:latin typeface="Arial" panose="020B0604020202020204" pitchFamily="34" charset="0"/>
                        </a:rPr>
                        <a:t>Metabolic Rate [BTU/hr]</a:t>
                      </a:r>
                    </a:p>
                  </a:txBody>
                  <a:tcPr marL="5763" marR="5763" marT="576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6A6A6"/>
                    </a:solidFill>
                  </a:tcPr>
                </a:tc>
                <a:tc>
                  <a:txBody>
                    <a:bodyPr/>
                    <a:lstStyle/>
                    <a:p>
                      <a:pPr algn="ctr" rtl="0" fontAlgn="ctr"/>
                      <a:r>
                        <a:rPr lang="en-US" sz="1200" b="1" i="0" u="none" strike="noStrike">
                          <a:solidFill>
                            <a:srgbClr val="000000"/>
                          </a:solidFill>
                          <a:effectLst/>
                          <a:latin typeface="Arial" panose="020B0604020202020204" pitchFamily="34" charset="0"/>
                        </a:rPr>
                        <a:t>Suited Config.</a:t>
                      </a:r>
                    </a:p>
                  </a:txBody>
                  <a:tcPr marL="5763" marR="5763" marT="576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6A6A6"/>
                    </a:solidFill>
                  </a:tcPr>
                </a:tc>
                <a:extLst>
                  <a:ext uri="{0D108BD9-81ED-4DB2-BD59-A6C34878D82A}">
                    <a16:rowId xmlns:a16="http://schemas.microsoft.com/office/drawing/2014/main" val="3728637143"/>
                  </a:ext>
                </a:extLst>
              </a:tr>
              <a:tr h="274320">
                <a:tc rowSpan="6">
                  <a:txBody>
                    <a:bodyPr/>
                    <a:lstStyle/>
                    <a:p>
                      <a:pPr algn="ctr" rtl="0" fontAlgn="ctr"/>
                      <a:r>
                        <a:rPr lang="en-US" sz="1200" b="1" i="0" u="none" strike="noStrike">
                          <a:solidFill>
                            <a:srgbClr val="000000"/>
                          </a:solidFill>
                          <a:effectLst/>
                          <a:latin typeface="Arial" panose="020B0604020202020204" pitchFamily="34" charset="0"/>
                        </a:rPr>
                        <a:t>HOT VEHICLE BOUNDARY CONDITIONS</a:t>
                      </a:r>
                    </a:p>
                  </a:txBody>
                  <a:tcPr marL="5763" marR="5763" marT="576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7CAAC"/>
                    </a:solidFill>
                  </a:tcPr>
                </a:tc>
                <a:tc>
                  <a:txBody>
                    <a:bodyPr/>
                    <a:lstStyle/>
                    <a:p>
                      <a:pPr algn="ctr" rtl="0" fontAlgn="ctr"/>
                      <a:r>
                        <a:rPr lang="en-US" sz="1200" b="0" i="0" u="none" strike="noStrike">
                          <a:solidFill>
                            <a:srgbClr val="000000"/>
                          </a:solidFill>
                          <a:effectLst/>
                          <a:latin typeface="Arial" panose="020B0604020202020204" pitchFamily="34" charset="0"/>
                        </a:rPr>
                        <a:t>1</a:t>
                      </a:r>
                    </a:p>
                  </a:txBody>
                  <a:tcPr marL="5763" marR="5763" marT="576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7CAAC"/>
                    </a:solidFill>
                  </a:tcPr>
                </a:tc>
                <a:tc>
                  <a:txBody>
                    <a:bodyPr/>
                    <a:lstStyle/>
                    <a:p>
                      <a:pPr algn="ctr" rtl="0" fontAlgn="ctr"/>
                      <a:r>
                        <a:rPr lang="en-US" sz="1200" b="0" i="0" u="none" strike="noStrike">
                          <a:solidFill>
                            <a:srgbClr val="000000"/>
                          </a:solidFill>
                          <a:effectLst/>
                          <a:latin typeface="Arial" panose="020B0604020202020204" pitchFamily="34" charset="0"/>
                        </a:rPr>
                        <a:t>86</a:t>
                      </a:r>
                    </a:p>
                  </a:txBody>
                  <a:tcPr marL="5763" marR="5763" marT="576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7CAAC"/>
                    </a:solidFill>
                  </a:tcPr>
                </a:tc>
                <a:tc>
                  <a:txBody>
                    <a:bodyPr/>
                    <a:lstStyle/>
                    <a:p>
                      <a:pPr algn="ctr" rtl="0" fontAlgn="ctr"/>
                      <a:r>
                        <a:rPr lang="en-US" sz="1200" b="0" i="0" u="none" strike="noStrike">
                          <a:solidFill>
                            <a:srgbClr val="000000"/>
                          </a:solidFill>
                          <a:effectLst/>
                          <a:latin typeface="Arial" panose="020B0604020202020204" pitchFamily="34" charset="0"/>
                        </a:rPr>
                        <a:t>80*</a:t>
                      </a:r>
                    </a:p>
                  </a:txBody>
                  <a:tcPr marL="5763" marR="5763" marT="576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7CAAC"/>
                    </a:solidFill>
                  </a:tcPr>
                </a:tc>
                <a:tc>
                  <a:txBody>
                    <a:bodyPr/>
                    <a:lstStyle/>
                    <a:p>
                      <a:pPr algn="ctr" rtl="0" fontAlgn="ctr"/>
                      <a:r>
                        <a:rPr lang="en-US" sz="1200" b="0" i="0" u="none" strike="noStrike">
                          <a:solidFill>
                            <a:srgbClr val="000000"/>
                          </a:solidFill>
                          <a:effectLst/>
                          <a:latin typeface="Arial" panose="020B0604020202020204" pitchFamily="34" charset="0"/>
                        </a:rPr>
                        <a:t>75</a:t>
                      </a:r>
                    </a:p>
                  </a:txBody>
                  <a:tcPr marL="5763" marR="5763" marT="576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7CAAC"/>
                    </a:solidFill>
                  </a:tcPr>
                </a:tc>
                <a:tc>
                  <a:txBody>
                    <a:bodyPr/>
                    <a:lstStyle/>
                    <a:p>
                      <a:pPr algn="ctr" rtl="0" fontAlgn="ctr"/>
                      <a:r>
                        <a:rPr lang="en-US" sz="1200" b="0" i="0" u="none" strike="noStrike">
                          <a:solidFill>
                            <a:srgbClr val="000000"/>
                          </a:solidFill>
                          <a:effectLst/>
                          <a:latin typeface="Arial" panose="020B0604020202020204" pitchFamily="34" charset="0"/>
                        </a:rPr>
                        <a:t>80*</a:t>
                      </a:r>
                    </a:p>
                  </a:txBody>
                  <a:tcPr marL="5763" marR="5763" marT="576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7CAAC"/>
                    </a:solidFill>
                  </a:tcPr>
                </a:tc>
                <a:tc>
                  <a:txBody>
                    <a:bodyPr/>
                    <a:lstStyle/>
                    <a:p>
                      <a:pPr algn="ctr" rtl="0" fontAlgn="ctr"/>
                      <a:r>
                        <a:rPr lang="en-US" sz="1200" b="0" i="0" u="none" strike="noStrike">
                          <a:solidFill>
                            <a:srgbClr val="000000"/>
                          </a:solidFill>
                          <a:effectLst/>
                          <a:latin typeface="Arial" panose="020B0604020202020204" pitchFamily="34" charset="0"/>
                        </a:rPr>
                        <a:t>800</a:t>
                      </a:r>
                    </a:p>
                  </a:txBody>
                  <a:tcPr marL="5763" marR="5763" marT="576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7CAAC"/>
                    </a:solidFill>
                  </a:tcPr>
                </a:tc>
                <a:tc rowSpan="2">
                  <a:txBody>
                    <a:bodyPr/>
                    <a:lstStyle/>
                    <a:p>
                      <a:pPr algn="ctr" rtl="0" fontAlgn="ctr"/>
                      <a:r>
                        <a:rPr lang="en-US" sz="1200" b="0" i="0" u="none" strike="noStrike">
                          <a:solidFill>
                            <a:srgbClr val="000000"/>
                          </a:solidFill>
                          <a:effectLst/>
                          <a:latin typeface="Arial" panose="020B0604020202020204" pitchFamily="34" charset="0"/>
                        </a:rPr>
                        <a:t>Visors down</a:t>
                      </a:r>
                    </a:p>
                  </a:txBody>
                  <a:tcPr marL="5763" marR="5763" marT="576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7CAAC"/>
                    </a:solidFill>
                  </a:tcPr>
                </a:tc>
                <a:extLst>
                  <a:ext uri="{0D108BD9-81ED-4DB2-BD59-A6C34878D82A}">
                    <a16:rowId xmlns:a16="http://schemas.microsoft.com/office/drawing/2014/main" val="1031316114"/>
                  </a:ext>
                </a:extLst>
              </a:tr>
              <a:tr h="274320">
                <a:tc vMerge="1">
                  <a:txBody>
                    <a:bodyPr/>
                    <a:lstStyle/>
                    <a:p>
                      <a:endParaRPr lang="en-US"/>
                    </a:p>
                  </a:txBody>
                  <a:tcPr/>
                </a:tc>
                <a:tc>
                  <a:txBody>
                    <a:bodyPr/>
                    <a:lstStyle/>
                    <a:p>
                      <a:pPr algn="ctr" rtl="0" fontAlgn="ctr"/>
                      <a:r>
                        <a:rPr lang="en-US" sz="1200" b="0" i="0" u="none" strike="noStrike">
                          <a:solidFill>
                            <a:srgbClr val="000000"/>
                          </a:solidFill>
                          <a:effectLst/>
                          <a:latin typeface="Arial" panose="020B0604020202020204" pitchFamily="34" charset="0"/>
                        </a:rPr>
                        <a:t>2</a:t>
                      </a:r>
                    </a:p>
                  </a:txBody>
                  <a:tcPr marL="5763" marR="5763" marT="576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7CAAC"/>
                    </a:solidFill>
                  </a:tcPr>
                </a:tc>
                <a:tc>
                  <a:txBody>
                    <a:bodyPr/>
                    <a:lstStyle/>
                    <a:p>
                      <a:pPr algn="ctr" rtl="0" fontAlgn="ctr"/>
                      <a:r>
                        <a:rPr lang="en-US" sz="1200" b="0" i="0" u="none" strike="noStrike">
                          <a:solidFill>
                            <a:srgbClr val="000000"/>
                          </a:solidFill>
                          <a:effectLst/>
                          <a:latin typeface="Arial" panose="020B0604020202020204" pitchFamily="34" charset="0"/>
                        </a:rPr>
                        <a:t>86</a:t>
                      </a:r>
                    </a:p>
                  </a:txBody>
                  <a:tcPr marL="5763" marR="5763" marT="576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7CAAC"/>
                    </a:solidFill>
                  </a:tcPr>
                </a:tc>
                <a:tc>
                  <a:txBody>
                    <a:bodyPr/>
                    <a:lstStyle/>
                    <a:p>
                      <a:pPr algn="ctr" rtl="0" fontAlgn="ctr"/>
                      <a:r>
                        <a:rPr lang="en-US" sz="1200" b="0" i="0" u="none" strike="noStrike">
                          <a:solidFill>
                            <a:srgbClr val="000000"/>
                          </a:solidFill>
                          <a:effectLst/>
                          <a:latin typeface="Arial" panose="020B0604020202020204" pitchFamily="34" charset="0"/>
                        </a:rPr>
                        <a:t>80*</a:t>
                      </a:r>
                    </a:p>
                  </a:txBody>
                  <a:tcPr marL="5763" marR="5763" marT="576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7CAAC"/>
                    </a:solidFill>
                  </a:tcPr>
                </a:tc>
                <a:tc>
                  <a:txBody>
                    <a:bodyPr/>
                    <a:lstStyle/>
                    <a:p>
                      <a:pPr algn="ctr" rtl="0" fontAlgn="ctr"/>
                      <a:r>
                        <a:rPr lang="en-US" sz="1200" b="0" i="0" u="none" strike="noStrike">
                          <a:solidFill>
                            <a:srgbClr val="000000"/>
                          </a:solidFill>
                          <a:effectLst/>
                          <a:latin typeface="Arial" panose="020B0604020202020204" pitchFamily="34" charset="0"/>
                        </a:rPr>
                        <a:t>75</a:t>
                      </a:r>
                    </a:p>
                  </a:txBody>
                  <a:tcPr marL="5763" marR="5763" marT="576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7CAAC"/>
                    </a:solidFill>
                  </a:tcPr>
                </a:tc>
                <a:tc>
                  <a:txBody>
                    <a:bodyPr/>
                    <a:lstStyle/>
                    <a:p>
                      <a:pPr algn="ctr" rtl="0" fontAlgn="ctr"/>
                      <a:r>
                        <a:rPr lang="en-US" sz="1200" b="0" i="0" u="none" strike="noStrike">
                          <a:solidFill>
                            <a:srgbClr val="000000"/>
                          </a:solidFill>
                          <a:effectLst/>
                          <a:latin typeface="Arial" panose="020B0604020202020204" pitchFamily="34" charset="0"/>
                        </a:rPr>
                        <a:t>80*</a:t>
                      </a:r>
                    </a:p>
                  </a:txBody>
                  <a:tcPr marL="5763" marR="5763" marT="576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7CAAC"/>
                    </a:solidFill>
                  </a:tcPr>
                </a:tc>
                <a:tc>
                  <a:txBody>
                    <a:bodyPr/>
                    <a:lstStyle/>
                    <a:p>
                      <a:pPr algn="ctr" rtl="0" fontAlgn="ctr"/>
                      <a:r>
                        <a:rPr lang="en-US" sz="1200" b="0" i="0" u="none" strike="noStrike">
                          <a:solidFill>
                            <a:srgbClr val="000000"/>
                          </a:solidFill>
                          <a:effectLst/>
                          <a:latin typeface="Arial" panose="020B0604020202020204" pitchFamily="34" charset="0"/>
                        </a:rPr>
                        <a:t>1200</a:t>
                      </a:r>
                    </a:p>
                  </a:txBody>
                  <a:tcPr marL="5763" marR="5763" marT="576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7CAAC"/>
                    </a:solidFill>
                  </a:tcPr>
                </a:tc>
                <a:tc vMerge="1">
                  <a:txBody>
                    <a:bodyPr/>
                    <a:lstStyle/>
                    <a:p>
                      <a:endParaRPr lang="en-US"/>
                    </a:p>
                  </a:txBody>
                  <a:tcPr/>
                </a:tc>
                <a:extLst>
                  <a:ext uri="{0D108BD9-81ED-4DB2-BD59-A6C34878D82A}">
                    <a16:rowId xmlns:a16="http://schemas.microsoft.com/office/drawing/2014/main" val="1271655748"/>
                  </a:ext>
                </a:extLst>
              </a:tr>
              <a:tr h="274320">
                <a:tc vMerge="1">
                  <a:txBody>
                    <a:bodyPr/>
                    <a:lstStyle/>
                    <a:p>
                      <a:endParaRPr lang="en-US"/>
                    </a:p>
                  </a:txBody>
                  <a:tcPr/>
                </a:tc>
                <a:tc>
                  <a:txBody>
                    <a:bodyPr/>
                    <a:lstStyle/>
                    <a:p>
                      <a:pPr algn="ctr" rtl="0" fontAlgn="ctr"/>
                      <a:r>
                        <a:rPr lang="en-US" sz="1200" b="0" i="0" u="none" strike="noStrike">
                          <a:solidFill>
                            <a:srgbClr val="000000"/>
                          </a:solidFill>
                          <a:effectLst/>
                          <a:latin typeface="Arial" panose="020B0604020202020204" pitchFamily="34" charset="0"/>
                        </a:rPr>
                        <a:t>3</a:t>
                      </a:r>
                    </a:p>
                  </a:txBody>
                  <a:tcPr marL="5763" marR="5763" marT="576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7CAAC"/>
                    </a:solidFill>
                  </a:tcPr>
                </a:tc>
                <a:tc>
                  <a:txBody>
                    <a:bodyPr/>
                    <a:lstStyle/>
                    <a:p>
                      <a:pPr algn="ctr" rtl="0" fontAlgn="ctr"/>
                      <a:r>
                        <a:rPr lang="en-US" sz="1200" b="0" i="0" u="none" strike="noStrike">
                          <a:solidFill>
                            <a:srgbClr val="000000"/>
                          </a:solidFill>
                          <a:effectLst/>
                          <a:latin typeface="Arial" panose="020B0604020202020204" pitchFamily="34" charset="0"/>
                        </a:rPr>
                        <a:t>86</a:t>
                      </a:r>
                    </a:p>
                  </a:txBody>
                  <a:tcPr marL="5763" marR="5763" marT="576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7CAAC"/>
                    </a:solidFill>
                  </a:tcPr>
                </a:tc>
                <a:tc>
                  <a:txBody>
                    <a:bodyPr/>
                    <a:lstStyle/>
                    <a:p>
                      <a:pPr algn="ctr" rtl="0" fontAlgn="ctr"/>
                      <a:r>
                        <a:rPr lang="en-US" sz="1200" b="0" i="0" u="none" strike="noStrike">
                          <a:solidFill>
                            <a:srgbClr val="000000"/>
                          </a:solidFill>
                          <a:effectLst/>
                          <a:latin typeface="Arial" panose="020B0604020202020204" pitchFamily="34" charset="0"/>
                        </a:rPr>
                        <a:t>80*</a:t>
                      </a:r>
                    </a:p>
                  </a:txBody>
                  <a:tcPr marL="5763" marR="5763" marT="576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7CAAC"/>
                    </a:solidFill>
                  </a:tcPr>
                </a:tc>
                <a:tc>
                  <a:txBody>
                    <a:bodyPr/>
                    <a:lstStyle/>
                    <a:p>
                      <a:pPr algn="ctr" rtl="0" fontAlgn="ctr"/>
                      <a:r>
                        <a:rPr lang="en-US" sz="1200" b="0" i="0" u="none" strike="noStrike">
                          <a:solidFill>
                            <a:srgbClr val="000000"/>
                          </a:solidFill>
                          <a:effectLst/>
                          <a:latin typeface="Arial" panose="020B0604020202020204" pitchFamily="34" charset="0"/>
                        </a:rPr>
                        <a:t>75</a:t>
                      </a:r>
                    </a:p>
                  </a:txBody>
                  <a:tcPr marL="5763" marR="5763" marT="576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7CAAC"/>
                    </a:solidFill>
                  </a:tcPr>
                </a:tc>
                <a:tc>
                  <a:txBody>
                    <a:bodyPr/>
                    <a:lstStyle/>
                    <a:p>
                      <a:pPr algn="ctr" rtl="0" fontAlgn="ctr"/>
                      <a:r>
                        <a:rPr lang="en-US" sz="1200" b="0" i="0" u="none" strike="noStrike">
                          <a:solidFill>
                            <a:srgbClr val="000000"/>
                          </a:solidFill>
                          <a:effectLst/>
                          <a:latin typeface="Arial" panose="020B0604020202020204" pitchFamily="34" charset="0"/>
                        </a:rPr>
                        <a:t>80*</a:t>
                      </a:r>
                    </a:p>
                  </a:txBody>
                  <a:tcPr marL="5763" marR="5763" marT="576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7CAAC"/>
                    </a:solidFill>
                  </a:tcPr>
                </a:tc>
                <a:tc>
                  <a:txBody>
                    <a:bodyPr/>
                    <a:lstStyle/>
                    <a:p>
                      <a:pPr algn="ctr" rtl="0" fontAlgn="ctr"/>
                      <a:r>
                        <a:rPr lang="en-US" sz="1200" b="0" i="0" u="none" strike="noStrike">
                          <a:solidFill>
                            <a:srgbClr val="000000"/>
                          </a:solidFill>
                          <a:effectLst/>
                          <a:latin typeface="Arial" panose="020B0604020202020204" pitchFamily="34" charset="0"/>
                        </a:rPr>
                        <a:t>800</a:t>
                      </a:r>
                    </a:p>
                  </a:txBody>
                  <a:tcPr marL="5763" marR="5763" marT="576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7CAAC"/>
                    </a:solidFill>
                  </a:tcPr>
                </a:tc>
                <a:tc rowSpan="2">
                  <a:txBody>
                    <a:bodyPr/>
                    <a:lstStyle/>
                    <a:p>
                      <a:pPr algn="ctr" rtl="0" fontAlgn="ctr"/>
                      <a:r>
                        <a:rPr lang="en-US" sz="1200" b="0" i="0" u="none" strike="noStrike">
                          <a:solidFill>
                            <a:srgbClr val="000000"/>
                          </a:solidFill>
                          <a:effectLst/>
                          <a:latin typeface="Arial" panose="020B0604020202020204" pitchFamily="34" charset="0"/>
                        </a:rPr>
                        <a:t>Visors up</a:t>
                      </a:r>
                    </a:p>
                  </a:txBody>
                  <a:tcPr marL="5763" marR="5763" marT="576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7CAAC"/>
                    </a:solidFill>
                  </a:tcPr>
                </a:tc>
                <a:extLst>
                  <a:ext uri="{0D108BD9-81ED-4DB2-BD59-A6C34878D82A}">
                    <a16:rowId xmlns:a16="http://schemas.microsoft.com/office/drawing/2014/main" val="10086270"/>
                  </a:ext>
                </a:extLst>
              </a:tr>
              <a:tr h="274320">
                <a:tc vMerge="1">
                  <a:txBody>
                    <a:bodyPr/>
                    <a:lstStyle/>
                    <a:p>
                      <a:endParaRPr lang="en-US"/>
                    </a:p>
                  </a:txBody>
                  <a:tcPr/>
                </a:tc>
                <a:tc>
                  <a:txBody>
                    <a:bodyPr/>
                    <a:lstStyle/>
                    <a:p>
                      <a:pPr algn="ctr" rtl="0" fontAlgn="ctr"/>
                      <a:r>
                        <a:rPr lang="en-US" sz="1200" b="0" i="0" u="none" strike="noStrike">
                          <a:solidFill>
                            <a:srgbClr val="000000"/>
                          </a:solidFill>
                          <a:effectLst/>
                          <a:latin typeface="Arial" panose="020B0604020202020204" pitchFamily="34" charset="0"/>
                        </a:rPr>
                        <a:t>4</a:t>
                      </a:r>
                    </a:p>
                  </a:txBody>
                  <a:tcPr marL="5763" marR="5763" marT="576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7CAAC"/>
                    </a:solidFill>
                  </a:tcPr>
                </a:tc>
                <a:tc>
                  <a:txBody>
                    <a:bodyPr/>
                    <a:lstStyle/>
                    <a:p>
                      <a:pPr algn="ctr" rtl="0" fontAlgn="ctr"/>
                      <a:r>
                        <a:rPr lang="en-US" sz="1200" b="0" i="0" u="none" strike="noStrike">
                          <a:solidFill>
                            <a:srgbClr val="000000"/>
                          </a:solidFill>
                          <a:effectLst/>
                          <a:latin typeface="Arial" panose="020B0604020202020204" pitchFamily="34" charset="0"/>
                        </a:rPr>
                        <a:t>86</a:t>
                      </a:r>
                    </a:p>
                  </a:txBody>
                  <a:tcPr marL="5763" marR="5763" marT="576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7CAAC"/>
                    </a:solidFill>
                  </a:tcPr>
                </a:tc>
                <a:tc>
                  <a:txBody>
                    <a:bodyPr/>
                    <a:lstStyle/>
                    <a:p>
                      <a:pPr algn="ctr" rtl="0" fontAlgn="ctr"/>
                      <a:r>
                        <a:rPr lang="en-US" sz="1200" b="0" i="0" u="none" strike="noStrike">
                          <a:solidFill>
                            <a:srgbClr val="000000"/>
                          </a:solidFill>
                          <a:effectLst/>
                          <a:latin typeface="Arial" panose="020B0604020202020204" pitchFamily="34" charset="0"/>
                        </a:rPr>
                        <a:t>80*</a:t>
                      </a:r>
                    </a:p>
                  </a:txBody>
                  <a:tcPr marL="5763" marR="5763" marT="576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7CAAC"/>
                    </a:solidFill>
                  </a:tcPr>
                </a:tc>
                <a:tc>
                  <a:txBody>
                    <a:bodyPr/>
                    <a:lstStyle/>
                    <a:p>
                      <a:pPr algn="ctr" rtl="0" fontAlgn="ctr"/>
                      <a:r>
                        <a:rPr lang="en-US" sz="1200" b="0" i="0" u="none" strike="noStrike">
                          <a:solidFill>
                            <a:srgbClr val="000000"/>
                          </a:solidFill>
                          <a:effectLst/>
                          <a:latin typeface="Arial" panose="020B0604020202020204" pitchFamily="34" charset="0"/>
                        </a:rPr>
                        <a:t>75</a:t>
                      </a:r>
                    </a:p>
                  </a:txBody>
                  <a:tcPr marL="5763" marR="5763" marT="576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7CAAC"/>
                    </a:solidFill>
                  </a:tcPr>
                </a:tc>
                <a:tc>
                  <a:txBody>
                    <a:bodyPr/>
                    <a:lstStyle/>
                    <a:p>
                      <a:pPr algn="ctr" rtl="0" fontAlgn="ctr"/>
                      <a:r>
                        <a:rPr lang="en-US" sz="1200" b="0" i="0" u="none" strike="noStrike">
                          <a:solidFill>
                            <a:srgbClr val="000000"/>
                          </a:solidFill>
                          <a:effectLst/>
                          <a:latin typeface="Arial" panose="020B0604020202020204" pitchFamily="34" charset="0"/>
                        </a:rPr>
                        <a:t>80*</a:t>
                      </a:r>
                    </a:p>
                  </a:txBody>
                  <a:tcPr marL="5763" marR="5763" marT="576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7CAAC"/>
                    </a:solidFill>
                  </a:tcPr>
                </a:tc>
                <a:tc>
                  <a:txBody>
                    <a:bodyPr/>
                    <a:lstStyle/>
                    <a:p>
                      <a:pPr algn="ctr" rtl="0" fontAlgn="ctr"/>
                      <a:r>
                        <a:rPr lang="en-US" sz="1200" b="0" i="0" u="none" strike="noStrike">
                          <a:solidFill>
                            <a:srgbClr val="000000"/>
                          </a:solidFill>
                          <a:effectLst/>
                          <a:latin typeface="Arial" panose="020B0604020202020204" pitchFamily="34" charset="0"/>
                        </a:rPr>
                        <a:t>1200</a:t>
                      </a:r>
                    </a:p>
                  </a:txBody>
                  <a:tcPr marL="5763" marR="5763" marT="576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7CAAC"/>
                    </a:solidFill>
                  </a:tcPr>
                </a:tc>
                <a:tc vMerge="1">
                  <a:txBody>
                    <a:bodyPr/>
                    <a:lstStyle/>
                    <a:p>
                      <a:endParaRPr lang="en-US"/>
                    </a:p>
                  </a:txBody>
                  <a:tcPr/>
                </a:tc>
                <a:extLst>
                  <a:ext uri="{0D108BD9-81ED-4DB2-BD59-A6C34878D82A}">
                    <a16:rowId xmlns:a16="http://schemas.microsoft.com/office/drawing/2014/main" val="672688803"/>
                  </a:ext>
                </a:extLst>
              </a:tr>
              <a:tr h="274320">
                <a:tc vMerge="1">
                  <a:txBody>
                    <a:bodyPr/>
                    <a:lstStyle/>
                    <a:p>
                      <a:endParaRPr lang="en-US"/>
                    </a:p>
                  </a:txBody>
                  <a:tcPr/>
                </a:tc>
                <a:tc>
                  <a:txBody>
                    <a:bodyPr/>
                    <a:lstStyle/>
                    <a:p>
                      <a:pPr algn="ctr" rtl="0" fontAlgn="ctr"/>
                      <a:r>
                        <a:rPr lang="en-US" sz="1200" b="0" i="0" u="none" strike="noStrike">
                          <a:solidFill>
                            <a:srgbClr val="000000"/>
                          </a:solidFill>
                          <a:effectLst/>
                          <a:latin typeface="Arial" panose="020B0604020202020204" pitchFamily="34" charset="0"/>
                        </a:rPr>
                        <a:t>5</a:t>
                      </a:r>
                    </a:p>
                  </a:txBody>
                  <a:tcPr marL="5763" marR="5763" marT="576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7CAAC"/>
                    </a:solidFill>
                  </a:tcPr>
                </a:tc>
                <a:tc>
                  <a:txBody>
                    <a:bodyPr/>
                    <a:lstStyle/>
                    <a:p>
                      <a:pPr algn="ctr" rtl="0" fontAlgn="ctr"/>
                      <a:r>
                        <a:rPr lang="en-US" sz="1200" b="0" i="0" u="none" strike="noStrike">
                          <a:solidFill>
                            <a:srgbClr val="000000"/>
                          </a:solidFill>
                          <a:effectLst/>
                          <a:latin typeface="Arial" panose="020B0604020202020204" pitchFamily="34" charset="0"/>
                        </a:rPr>
                        <a:t>86</a:t>
                      </a:r>
                    </a:p>
                  </a:txBody>
                  <a:tcPr marL="5763" marR="5763" marT="576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7CAAC"/>
                    </a:solidFill>
                  </a:tcPr>
                </a:tc>
                <a:tc>
                  <a:txBody>
                    <a:bodyPr/>
                    <a:lstStyle/>
                    <a:p>
                      <a:pPr algn="ctr" rtl="0" fontAlgn="ctr"/>
                      <a:r>
                        <a:rPr lang="en-US" sz="1200" b="0" i="0" u="none" strike="noStrike">
                          <a:solidFill>
                            <a:srgbClr val="000000"/>
                          </a:solidFill>
                          <a:effectLst/>
                          <a:latin typeface="Arial" panose="020B0604020202020204" pitchFamily="34" charset="0"/>
                        </a:rPr>
                        <a:t>80*</a:t>
                      </a:r>
                    </a:p>
                  </a:txBody>
                  <a:tcPr marL="5763" marR="5763" marT="576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7CAAC"/>
                    </a:solidFill>
                  </a:tcPr>
                </a:tc>
                <a:tc>
                  <a:txBody>
                    <a:bodyPr/>
                    <a:lstStyle/>
                    <a:p>
                      <a:pPr algn="ctr" rtl="0" fontAlgn="ctr"/>
                      <a:r>
                        <a:rPr lang="en-US" sz="1200" b="0" i="0" u="none" strike="noStrike">
                          <a:solidFill>
                            <a:srgbClr val="000000"/>
                          </a:solidFill>
                          <a:effectLst/>
                          <a:latin typeface="Arial" panose="020B0604020202020204" pitchFamily="34" charset="0"/>
                        </a:rPr>
                        <a:t>75</a:t>
                      </a:r>
                    </a:p>
                  </a:txBody>
                  <a:tcPr marL="5763" marR="5763" marT="576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7CAAC"/>
                    </a:solidFill>
                  </a:tcPr>
                </a:tc>
                <a:tc>
                  <a:txBody>
                    <a:bodyPr/>
                    <a:lstStyle/>
                    <a:p>
                      <a:pPr algn="ctr" rtl="0" fontAlgn="ctr"/>
                      <a:r>
                        <a:rPr lang="en-US" sz="1200" b="0" i="0" u="none" strike="noStrike">
                          <a:solidFill>
                            <a:srgbClr val="000000"/>
                          </a:solidFill>
                          <a:effectLst/>
                          <a:latin typeface="Arial" panose="020B0604020202020204" pitchFamily="34" charset="0"/>
                        </a:rPr>
                        <a:t>80*</a:t>
                      </a:r>
                    </a:p>
                  </a:txBody>
                  <a:tcPr marL="5763" marR="5763" marT="576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7CAAC"/>
                    </a:solidFill>
                  </a:tcPr>
                </a:tc>
                <a:tc>
                  <a:txBody>
                    <a:bodyPr/>
                    <a:lstStyle/>
                    <a:p>
                      <a:pPr algn="ctr" rtl="0" fontAlgn="ctr"/>
                      <a:r>
                        <a:rPr lang="en-US" sz="1200" b="0" i="0" u="none" strike="noStrike">
                          <a:solidFill>
                            <a:srgbClr val="000000"/>
                          </a:solidFill>
                          <a:effectLst/>
                          <a:latin typeface="Arial" panose="020B0604020202020204" pitchFamily="34" charset="0"/>
                        </a:rPr>
                        <a:t>800</a:t>
                      </a:r>
                    </a:p>
                  </a:txBody>
                  <a:tcPr marL="5763" marR="5763" marT="576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7CAAC"/>
                    </a:solidFill>
                  </a:tcPr>
                </a:tc>
                <a:tc rowSpan="2">
                  <a:txBody>
                    <a:bodyPr/>
                    <a:lstStyle/>
                    <a:p>
                      <a:pPr algn="ctr" rtl="0" fontAlgn="ctr"/>
                      <a:r>
                        <a:rPr lang="en-US" sz="1200" b="0" i="0" u="none" strike="noStrike">
                          <a:solidFill>
                            <a:srgbClr val="000000"/>
                          </a:solidFill>
                          <a:effectLst/>
                          <a:latin typeface="Arial" panose="020B0604020202020204" pitchFamily="34" charset="0"/>
                        </a:rPr>
                        <a:t>Helmet/gloves off</a:t>
                      </a:r>
                    </a:p>
                  </a:txBody>
                  <a:tcPr marL="5763" marR="5763" marT="576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7CAAC"/>
                    </a:solidFill>
                  </a:tcPr>
                </a:tc>
                <a:extLst>
                  <a:ext uri="{0D108BD9-81ED-4DB2-BD59-A6C34878D82A}">
                    <a16:rowId xmlns:a16="http://schemas.microsoft.com/office/drawing/2014/main" val="2325702393"/>
                  </a:ext>
                </a:extLst>
              </a:tr>
              <a:tr h="274320">
                <a:tc vMerge="1">
                  <a:txBody>
                    <a:bodyPr/>
                    <a:lstStyle/>
                    <a:p>
                      <a:endParaRPr lang="en-US"/>
                    </a:p>
                  </a:txBody>
                  <a:tcPr/>
                </a:tc>
                <a:tc>
                  <a:txBody>
                    <a:bodyPr/>
                    <a:lstStyle/>
                    <a:p>
                      <a:pPr algn="ctr" rtl="0" fontAlgn="ctr"/>
                      <a:r>
                        <a:rPr lang="en-US" sz="1200" b="0" i="0" u="none" strike="noStrike">
                          <a:solidFill>
                            <a:srgbClr val="000000"/>
                          </a:solidFill>
                          <a:effectLst/>
                          <a:latin typeface="Arial" panose="020B0604020202020204" pitchFamily="34" charset="0"/>
                        </a:rPr>
                        <a:t>6</a:t>
                      </a:r>
                    </a:p>
                  </a:txBody>
                  <a:tcPr marL="5763" marR="5763" marT="576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7CAAC"/>
                    </a:solidFill>
                  </a:tcPr>
                </a:tc>
                <a:tc>
                  <a:txBody>
                    <a:bodyPr/>
                    <a:lstStyle/>
                    <a:p>
                      <a:pPr algn="ctr" rtl="0" fontAlgn="ctr"/>
                      <a:r>
                        <a:rPr lang="en-US" sz="1200" b="0" i="0" u="none" strike="noStrike">
                          <a:solidFill>
                            <a:srgbClr val="000000"/>
                          </a:solidFill>
                          <a:effectLst/>
                          <a:latin typeface="Arial" panose="020B0604020202020204" pitchFamily="34" charset="0"/>
                        </a:rPr>
                        <a:t>86</a:t>
                      </a:r>
                    </a:p>
                  </a:txBody>
                  <a:tcPr marL="5763" marR="5763" marT="576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7CAAC"/>
                    </a:solidFill>
                  </a:tcPr>
                </a:tc>
                <a:tc>
                  <a:txBody>
                    <a:bodyPr/>
                    <a:lstStyle/>
                    <a:p>
                      <a:pPr algn="ctr" rtl="0" fontAlgn="ctr"/>
                      <a:r>
                        <a:rPr lang="en-US" sz="1200" b="0" i="0" u="none" strike="noStrike">
                          <a:solidFill>
                            <a:srgbClr val="000000"/>
                          </a:solidFill>
                          <a:effectLst/>
                          <a:latin typeface="Arial" panose="020B0604020202020204" pitchFamily="34" charset="0"/>
                        </a:rPr>
                        <a:t>80*</a:t>
                      </a:r>
                    </a:p>
                  </a:txBody>
                  <a:tcPr marL="5763" marR="5763" marT="576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7CAAC"/>
                    </a:solidFill>
                  </a:tcPr>
                </a:tc>
                <a:tc>
                  <a:txBody>
                    <a:bodyPr/>
                    <a:lstStyle/>
                    <a:p>
                      <a:pPr algn="ctr" rtl="0" fontAlgn="ctr"/>
                      <a:r>
                        <a:rPr lang="en-US" sz="1200" b="0" i="0" u="none" strike="noStrike">
                          <a:solidFill>
                            <a:srgbClr val="000000"/>
                          </a:solidFill>
                          <a:effectLst/>
                          <a:latin typeface="Arial" panose="020B0604020202020204" pitchFamily="34" charset="0"/>
                        </a:rPr>
                        <a:t>75</a:t>
                      </a:r>
                    </a:p>
                  </a:txBody>
                  <a:tcPr marL="5763" marR="5763" marT="576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7CAAC"/>
                    </a:solidFill>
                  </a:tcPr>
                </a:tc>
                <a:tc>
                  <a:txBody>
                    <a:bodyPr/>
                    <a:lstStyle/>
                    <a:p>
                      <a:pPr algn="ctr" rtl="0" fontAlgn="ctr"/>
                      <a:r>
                        <a:rPr lang="en-US" sz="1200" b="0" i="0" u="none" strike="noStrike">
                          <a:solidFill>
                            <a:srgbClr val="000000"/>
                          </a:solidFill>
                          <a:effectLst/>
                          <a:latin typeface="Arial" panose="020B0604020202020204" pitchFamily="34" charset="0"/>
                        </a:rPr>
                        <a:t>80*</a:t>
                      </a:r>
                    </a:p>
                  </a:txBody>
                  <a:tcPr marL="5763" marR="5763" marT="576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7CAAC"/>
                    </a:solidFill>
                  </a:tcPr>
                </a:tc>
                <a:tc>
                  <a:txBody>
                    <a:bodyPr/>
                    <a:lstStyle/>
                    <a:p>
                      <a:pPr algn="ctr" rtl="0" fontAlgn="ctr"/>
                      <a:r>
                        <a:rPr lang="en-US" sz="1200" b="0" i="0" u="none" strike="noStrike">
                          <a:solidFill>
                            <a:srgbClr val="000000"/>
                          </a:solidFill>
                          <a:effectLst/>
                          <a:latin typeface="Arial" panose="020B0604020202020204" pitchFamily="34" charset="0"/>
                        </a:rPr>
                        <a:t>1200</a:t>
                      </a:r>
                    </a:p>
                  </a:txBody>
                  <a:tcPr marL="5763" marR="5763" marT="576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7CAAC"/>
                    </a:solidFill>
                  </a:tcPr>
                </a:tc>
                <a:tc vMerge="1">
                  <a:txBody>
                    <a:bodyPr/>
                    <a:lstStyle/>
                    <a:p>
                      <a:endParaRPr lang="en-US"/>
                    </a:p>
                  </a:txBody>
                  <a:tcPr/>
                </a:tc>
                <a:extLst>
                  <a:ext uri="{0D108BD9-81ED-4DB2-BD59-A6C34878D82A}">
                    <a16:rowId xmlns:a16="http://schemas.microsoft.com/office/drawing/2014/main" val="3908001792"/>
                  </a:ext>
                </a:extLst>
              </a:tr>
              <a:tr h="274320">
                <a:tc rowSpan="7">
                  <a:txBody>
                    <a:bodyPr/>
                    <a:lstStyle/>
                    <a:p>
                      <a:pPr algn="ctr" rtl="0" fontAlgn="ctr"/>
                      <a:r>
                        <a:rPr lang="en-US" sz="1200" b="1" i="0" u="none" strike="noStrike">
                          <a:solidFill>
                            <a:srgbClr val="000000"/>
                          </a:solidFill>
                          <a:effectLst/>
                          <a:latin typeface="Arial" panose="020B0604020202020204" pitchFamily="34" charset="0"/>
                        </a:rPr>
                        <a:t>COLD VEHICLE BOUNDARY CONDITIONS</a:t>
                      </a:r>
                    </a:p>
                  </a:txBody>
                  <a:tcPr marL="5763" marR="5763" marT="576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algn="ctr" rtl="0" fontAlgn="ctr"/>
                      <a:r>
                        <a:rPr lang="en-US" sz="1200" b="0" i="0" u="none" strike="noStrike">
                          <a:solidFill>
                            <a:srgbClr val="000000"/>
                          </a:solidFill>
                          <a:effectLst/>
                          <a:latin typeface="Arial" panose="020B0604020202020204" pitchFamily="34" charset="0"/>
                        </a:rPr>
                        <a:t>7</a:t>
                      </a:r>
                    </a:p>
                  </a:txBody>
                  <a:tcPr marL="5763" marR="5763" marT="576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algn="ctr" rtl="0" fontAlgn="ctr"/>
                      <a:r>
                        <a:rPr lang="en-US" sz="1200" b="0" i="0" u="none" strike="noStrike">
                          <a:solidFill>
                            <a:srgbClr val="000000"/>
                          </a:solidFill>
                          <a:effectLst/>
                          <a:latin typeface="Arial" panose="020B0604020202020204" pitchFamily="34" charset="0"/>
                        </a:rPr>
                        <a:t>59</a:t>
                      </a:r>
                    </a:p>
                  </a:txBody>
                  <a:tcPr marL="5763" marR="5763" marT="576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algn="ctr" rtl="0" fontAlgn="ctr"/>
                      <a:r>
                        <a:rPr lang="en-US" sz="1200" b="0" i="0" u="none" strike="noStrike">
                          <a:solidFill>
                            <a:srgbClr val="000000"/>
                          </a:solidFill>
                          <a:effectLst/>
                          <a:latin typeface="Arial" panose="020B0604020202020204" pitchFamily="34" charset="0"/>
                        </a:rPr>
                        <a:t>20**</a:t>
                      </a:r>
                    </a:p>
                  </a:txBody>
                  <a:tcPr marL="5763" marR="5763" marT="576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algn="ctr" rtl="0" fontAlgn="ctr"/>
                      <a:r>
                        <a:rPr lang="en-US" sz="1200" b="0" i="0" u="none" strike="noStrike">
                          <a:solidFill>
                            <a:srgbClr val="000000"/>
                          </a:solidFill>
                          <a:effectLst/>
                          <a:latin typeface="Arial" panose="020B0604020202020204" pitchFamily="34" charset="0"/>
                        </a:rPr>
                        <a:t>55</a:t>
                      </a:r>
                    </a:p>
                  </a:txBody>
                  <a:tcPr marL="5763" marR="5763" marT="576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algn="ctr" rtl="0" fontAlgn="ctr"/>
                      <a:r>
                        <a:rPr lang="en-US" sz="1200" b="0" i="0" u="none" strike="noStrike">
                          <a:solidFill>
                            <a:srgbClr val="000000"/>
                          </a:solidFill>
                          <a:effectLst/>
                          <a:latin typeface="Arial" panose="020B0604020202020204" pitchFamily="34" charset="0"/>
                        </a:rPr>
                        <a:t>≤20</a:t>
                      </a:r>
                    </a:p>
                  </a:txBody>
                  <a:tcPr marL="5763" marR="5763" marT="576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algn="ctr" rtl="0" fontAlgn="ctr"/>
                      <a:r>
                        <a:rPr lang="en-US" sz="1200" b="0" i="0" u="none" strike="noStrike">
                          <a:solidFill>
                            <a:srgbClr val="000000"/>
                          </a:solidFill>
                          <a:effectLst/>
                          <a:latin typeface="Arial" panose="020B0604020202020204" pitchFamily="34" charset="0"/>
                        </a:rPr>
                        <a:t>600</a:t>
                      </a:r>
                    </a:p>
                  </a:txBody>
                  <a:tcPr marL="5763" marR="5763" marT="576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rowSpan="2">
                  <a:txBody>
                    <a:bodyPr/>
                    <a:lstStyle/>
                    <a:p>
                      <a:pPr algn="ctr" rtl="0" fontAlgn="ctr"/>
                      <a:r>
                        <a:rPr lang="en-US" sz="1200" b="0" i="0" u="none" strike="noStrike">
                          <a:solidFill>
                            <a:srgbClr val="000000"/>
                          </a:solidFill>
                          <a:effectLst/>
                          <a:latin typeface="Arial" panose="020B0604020202020204" pitchFamily="34" charset="0"/>
                        </a:rPr>
                        <a:t> Visors down</a:t>
                      </a:r>
                    </a:p>
                  </a:txBody>
                  <a:tcPr marL="5763" marR="5763" marT="576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extLst>
                  <a:ext uri="{0D108BD9-81ED-4DB2-BD59-A6C34878D82A}">
                    <a16:rowId xmlns:a16="http://schemas.microsoft.com/office/drawing/2014/main" val="22330542"/>
                  </a:ext>
                </a:extLst>
              </a:tr>
              <a:tr h="274320">
                <a:tc vMerge="1">
                  <a:txBody>
                    <a:bodyPr/>
                    <a:lstStyle/>
                    <a:p>
                      <a:endParaRPr lang="en-US"/>
                    </a:p>
                  </a:txBody>
                  <a:tcPr/>
                </a:tc>
                <a:tc>
                  <a:txBody>
                    <a:bodyPr/>
                    <a:lstStyle/>
                    <a:p>
                      <a:pPr algn="ctr" rtl="0" fontAlgn="ctr"/>
                      <a:r>
                        <a:rPr lang="en-US" sz="1200" b="0" i="0" u="none" strike="noStrike">
                          <a:solidFill>
                            <a:srgbClr val="000000"/>
                          </a:solidFill>
                          <a:effectLst/>
                          <a:latin typeface="Arial" panose="020B0604020202020204" pitchFamily="34" charset="0"/>
                        </a:rPr>
                        <a:t>8</a:t>
                      </a:r>
                    </a:p>
                  </a:txBody>
                  <a:tcPr marL="5763" marR="5763" marT="576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algn="ctr" rtl="0" fontAlgn="ctr"/>
                      <a:r>
                        <a:rPr lang="en-US" sz="1200" b="0" i="0" u="none" strike="noStrike">
                          <a:solidFill>
                            <a:srgbClr val="000000"/>
                          </a:solidFill>
                          <a:effectLst/>
                          <a:latin typeface="Arial" panose="020B0604020202020204" pitchFamily="34" charset="0"/>
                        </a:rPr>
                        <a:t>59</a:t>
                      </a:r>
                    </a:p>
                  </a:txBody>
                  <a:tcPr marL="5763" marR="5763" marT="576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algn="ctr" rtl="0" fontAlgn="ctr"/>
                      <a:r>
                        <a:rPr lang="en-US" sz="1200" b="0" i="0" u="none" strike="noStrike">
                          <a:solidFill>
                            <a:srgbClr val="000000"/>
                          </a:solidFill>
                          <a:effectLst/>
                          <a:latin typeface="Arial" panose="020B0604020202020204" pitchFamily="34" charset="0"/>
                        </a:rPr>
                        <a:t>20**</a:t>
                      </a:r>
                    </a:p>
                  </a:txBody>
                  <a:tcPr marL="5763" marR="5763" marT="576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algn="ctr" rtl="0" fontAlgn="ctr"/>
                      <a:r>
                        <a:rPr lang="en-US" sz="1200" b="0" i="0" u="none" strike="noStrike">
                          <a:solidFill>
                            <a:srgbClr val="000000"/>
                          </a:solidFill>
                          <a:effectLst/>
                          <a:latin typeface="Arial" panose="020B0604020202020204" pitchFamily="34" charset="0"/>
                        </a:rPr>
                        <a:t>55</a:t>
                      </a:r>
                    </a:p>
                  </a:txBody>
                  <a:tcPr marL="5763" marR="5763" marT="576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algn="ctr" rtl="0" fontAlgn="ctr"/>
                      <a:r>
                        <a:rPr lang="en-US" sz="1200" b="0" i="0" u="none" strike="noStrike">
                          <a:solidFill>
                            <a:srgbClr val="000000"/>
                          </a:solidFill>
                          <a:effectLst/>
                          <a:latin typeface="Arial" panose="020B0604020202020204" pitchFamily="34" charset="0"/>
                        </a:rPr>
                        <a:t>≤20</a:t>
                      </a:r>
                    </a:p>
                  </a:txBody>
                  <a:tcPr marL="5763" marR="5763" marT="576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algn="ctr" rtl="0" fontAlgn="ctr"/>
                      <a:r>
                        <a:rPr lang="en-US" sz="1200" b="0" i="0" u="none" strike="noStrike">
                          <a:solidFill>
                            <a:srgbClr val="000000"/>
                          </a:solidFill>
                          <a:effectLst/>
                          <a:latin typeface="Arial" panose="020B0604020202020204" pitchFamily="34" charset="0"/>
                        </a:rPr>
                        <a:t>800</a:t>
                      </a:r>
                    </a:p>
                  </a:txBody>
                  <a:tcPr marL="5763" marR="5763" marT="576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vMerge="1">
                  <a:txBody>
                    <a:bodyPr/>
                    <a:lstStyle/>
                    <a:p>
                      <a:endParaRPr lang="en-US"/>
                    </a:p>
                  </a:txBody>
                  <a:tcPr/>
                </a:tc>
                <a:extLst>
                  <a:ext uri="{0D108BD9-81ED-4DB2-BD59-A6C34878D82A}">
                    <a16:rowId xmlns:a16="http://schemas.microsoft.com/office/drawing/2014/main" val="3865264385"/>
                  </a:ext>
                </a:extLst>
              </a:tr>
              <a:tr h="274320">
                <a:tc vMerge="1">
                  <a:txBody>
                    <a:bodyPr/>
                    <a:lstStyle/>
                    <a:p>
                      <a:endParaRPr lang="en-US"/>
                    </a:p>
                  </a:txBody>
                  <a:tcPr/>
                </a:tc>
                <a:tc>
                  <a:txBody>
                    <a:bodyPr/>
                    <a:lstStyle/>
                    <a:p>
                      <a:pPr algn="ctr" rtl="0" fontAlgn="ctr"/>
                      <a:r>
                        <a:rPr lang="en-US" sz="1200" b="0" i="0" u="none" strike="noStrike">
                          <a:solidFill>
                            <a:srgbClr val="000000"/>
                          </a:solidFill>
                          <a:effectLst/>
                          <a:latin typeface="Arial" panose="020B0604020202020204" pitchFamily="34" charset="0"/>
                        </a:rPr>
                        <a:t>9</a:t>
                      </a:r>
                    </a:p>
                  </a:txBody>
                  <a:tcPr marL="5763" marR="5763" marT="576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algn="ctr" rtl="0" fontAlgn="ctr"/>
                      <a:r>
                        <a:rPr lang="en-US" sz="1200" b="0" i="0" u="none" strike="noStrike">
                          <a:solidFill>
                            <a:srgbClr val="000000"/>
                          </a:solidFill>
                          <a:effectLst/>
                          <a:latin typeface="Arial" panose="020B0604020202020204" pitchFamily="34" charset="0"/>
                        </a:rPr>
                        <a:t>59</a:t>
                      </a:r>
                    </a:p>
                  </a:txBody>
                  <a:tcPr marL="5763" marR="5763" marT="576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algn="ctr" rtl="0" fontAlgn="ctr"/>
                      <a:r>
                        <a:rPr lang="en-US" sz="1200" b="0" i="0" u="none" strike="noStrike">
                          <a:solidFill>
                            <a:srgbClr val="000000"/>
                          </a:solidFill>
                          <a:effectLst/>
                          <a:latin typeface="Arial" panose="020B0604020202020204" pitchFamily="34" charset="0"/>
                        </a:rPr>
                        <a:t>20**</a:t>
                      </a:r>
                    </a:p>
                  </a:txBody>
                  <a:tcPr marL="5763" marR="5763" marT="576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algn="ctr" rtl="0" fontAlgn="ctr"/>
                      <a:r>
                        <a:rPr lang="en-US" sz="1200" b="0" i="0" u="none" strike="noStrike">
                          <a:solidFill>
                            <a:srgbClr val="000000"/>
                          </a:solidFill>
                          <a:effectLst/>
                          <a:latin typeface="Arial" panose="020B0604020202020204" pitchFamily="34" charset="0"/>
                        </a:rPr>
                        <a:t>55</a:t>
                      </a:r>
                    </a:p>
                  </a:txBody>
                  <a:tcPr marL="5763" marR="5763" marT="576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algn="ctr" rtl="0" fontAlgn="ctr"/>
                      <a:r>
                        <a:rPr lang="en-US" sz="1200" b="0" i="0" u="none" strike="noStrike">
                          <a:solidFill>
                            <a:srgbClr val="000000"/>
                          </a:solidFill>
                          <a:effectLst/>
                          <a:latin typeface="Arial" panose="020B0604020202020204" pitchFamily="34" charset="0"/>
                        </a:rPr>
                        <a:t>≤20</a:t>
                      </a:r>
                    </a:p>
                  </a:txBody>
                  <a:tcPr marL="5763" marR="5763" marT="576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algn="ctr" rtl="0" fontAlgn="ctr"/>
                      <a:r>
                        <a:rPr lang="en-US" sz="1200" b="0" i="0" u="none" strike="noStrike">
                          <a:solidFill>
                            <a:srgbClr val="000000"/>
                          </a:solidFill>
                          <a:effectLst/>
                          <a:latin typeface="Arial" panose="020B0604020202020204" pitchFamily="34" charset="0"/>
                        </a:rPr>
                        <a:t>600</a:t>
                      </a:r>
                    </a:p>
                  </a:txBody>
                  <a:tcPr marL="5763" marR="5763" marT="576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rowSpan="2">
                  <a:txBody>
                    <a:bodyPr/>
                    <a:lstStyle/>
                    <a:p>
                      <a:pPr algn="ctr" rtl="0" fontAlgn="ctr"/>
                      <a:r>
                        <a:rPr lang="en-US" sz="1200" b="0" i="0" u="none" strike="noStrike">
                          <a:solidFill>
                            <a:srgbClr val="000000"/>
                          </a:solidFill>
                          <a:effectLst/>
                          <a:latin typeface="Arial" panose="020B0604020202020204" pitchFamily="34" charset="0"/>
                        </a:rPr>
                        <a:t>Visors up</a:t>
                      </a:r>
                    </a:p>
                  </a:txBody>
                  <a:tcPr marL="5763" marR="5763" marT="576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extLst>
                  <a:ext uri="{0D108BD9-81ED-4DB2-BD59-A6C34878D82A}">
                    <a16:rowId xmlns:a16="http://schemas.microsoft.com/office/drawing/2014/main" val="3695540486"/>
                  </a:ext>
                </a:extLst>
              </a:tr>
              <a:tr h="274320">
                <a:tc vMerge="1">
                  <a:txBody>
                    <a:bodyPr/>
                    <a:lstStyle/>
                    <a:p>
                      <a:endParaRPr lang="en-US"/>
                    </a:p>
                  </a:txBody>
                  <a:tcPr/>
                </a:tc>
                <a:tc>
                  <a:txBody>
                    <a:bodyPr/>
                    <a:lstStyle/>
                    <a:p>
                      <a:pPr algn="ctr" rtl="0" fontAlgn="ctr"/>
                      <a:r>
                        <a:rPr lang="en-US" sz="1200" b="0" i="0" u="none" strike="noStrike">
                          <a:solidFill>
                            <a:srgbClr val="000000"/>
                          </a:solidFill>
                          <a:effectLst/>
                          <a:latin typeface="Arial" panose="020B0604020202020204" pitchFamily="34" charset="0"/>
                        </a:rPr>
                        <a:t>10</a:t>
                      </a:r>
                    </a:p>
                  </a:txBody>
                  <a:tcPr marL="5763" marR="5763" marT="576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algn="ctr" rtl="0" fontAlgn="ctr"/>
                      <a:r>
                        <a:rPr lang="en-US" sz="1200" b="0" i="0" u="none" strike="noStrike">
                          <a:solidFill>
                            <a:srgbClr val="000000"/>
                          </a:solidFill>
                          <a:effectLst/>
                          <a:latin typeface="Arial" panose="020B0604020202020204" pitchFamily="34" charset="0"/>
                        </a:rPr>
                        <a:t>59</a:t>
                      </a:r>
                    </a:p>
                  </a:txBody>
                  <a:tcPr marL="5763" marR="5763" marT="576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algn="ctr" rtl="0" fontAlgn="ctr"/>
                      <a:r>
                        <a:rPr lang="en-US" sz="1200" b="0" i="0" u="none" strike="noStrike">
                          <a:solidFill>
                            <a:srgbClr val="000000"/>
                          </a:solidFill>
                          <a:effectLst/>
                          <a:latin typeface="Arial" panose="020B0604020202020204" pitchFamily="34" charset="0"/>
                        </a:rPr>
                        <a:t>20**</a:t>
                      </a:r>
                    </a:p>
                  </a:txBody>
                  <a:tcPr marL="5763" marR="5763" marT="576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algn="ctr" rtl="0" fontAlgn="ctr"/>
                      <a:r>
                        <a:rPr lang="en-US" sz="1200" b="0" i="0" u="none" strike="noStrike">
                          <a:solidFill>
                            <a:srgbClr val="000000"/>
                          </a:solidFill>
                          <a:effectLst/>
                          <a:latin typeface="Arial" panose="020B0604020202020204" pitchFamily="34" charset="0"/>
                        </a:rPr>
                        <a:t>55</a:t>
                      </a:r>
                    </a:p>
                  </a:txBody>
                  <a:tcPr marL="5763" marR="5763" marT="576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algn="ctr" rtl="0" fontAlgn="ctr"/>
                      <a:r>
                        <a:rPr lang="en-US" sz="1200" b="0" i="0" u="none" strike="noStrike">
                          <a:solidFill>
                            <a:srgbClr val="000000"/>
                          </a:solidFill>
                          <a:effectLst/>
                          <a:latin typeface="Arial" panose="020B0604020202020204" pitchFamily="34" charset="0"/>
                        </a:rPr>
                        <a:t>≤20</a:t>
                      </a:r>
                    </a:p>
                  </a:txBody>
                  <a:tcPr marL="5763" marR="5763" marT="576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algn="ctr" rtl="0" fontAlgn="ctr"/>
                      <a:r>
                        <a:rPr lang="en-US" sz="1200" b="0" i="0" u="none" strike="noStrike">
                          <a:solidFill>
                            <a:srgbClr val="000000"/>
                          </a:solidFill>
                          <a:effectLst/>
                          <a:latin typeface="Arial" panose="020B0604020202020204" pitchFamily="34" charset="0"/>
                        </a:rPr>
                        <a:t>800</a:t>
                      </a:r>
                    </a:p>
                  </a:txBody>
                  <a:tcPr marL="5763" marR="5763" marT="576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vMerge="1">
                  <a:txBody>
                    <a:bodyPr/>
                    <a:lstStyle/>
                    <a:p>
                      <a:endParaRPr lang="en-US"/>
                    </a:p>
                  </a:txBody>
                  <a:tcPr/>
                </a:tc>
                <a:extLst>
                  <a:ext uri="{0D108BD9-81ED-4DB2-BD59-A6C34878D82A}">
                    <a16:rowId xmlns:a16="http://schemas.microsoft.com/office/drawing/2014/main" val="1060262062"/>
                  </a:ext>
                </a:extLst>
              </a:tr>
              <a:tr h="274320">
                <a:tc vMerge="1">
                  <a:txBody>
                    <a:bodyPr/>
                    <a:lstStyle/>
                    <a:p>
                      <a:endParaRPr lang="en-US"/>
                    </a:p>
                  </a:txBody>
                  <a:tcPr/>
                </a:tc>
                <a:tc>
                  <a:txBody>
                    <a:bodyPr/>
                    <a:lstStyle/>
                    <a:p>
                      <a:pPr algn="ctr" rtl="0" fontAlgn="ctr"/>
                      <a:r>
                        <a:rPr lang="en-US" sz="1200" b="0" i="0" u="none" strike="noStrike">
                          <a:solidFill>
                            <a:srgbClr val="000000"/>
                          </a:solidFill>
                          <a:effectLst/>
                          <a:latin typeface="Arial" panose="020B0604020202020204" pitchFamily="34" charset="0"/>
                        </a:rPr>
                        <a:t>11</a:t>
                      </a:r>
                    </a:p>
                  </a:txBody>
                  <a:tcPr marL="5763" marR="5763" marT="576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algn="ctr" rtl="0" fontAlgn="ctr"/>
                      <a:r>
                        <a:rPr lang="en-US" sz="1200" b="0" i="0" u="none" strike="noStrike">
                          <a:solidFill>
                            <a:srgbClr val="000000"/>
                          </a:solidFill>
                          <a:effectLst/>
                          <a:latin typeface="Arial" panose="020B0604020202020204" pitchFamily="34" charset="0"/>
                        </a:rPr>
                        <a:t>59</a:t>
                      </a:r>
                    </a:p>
                  </a:txBody>
                  <a:tcPr marL="5763" marR="5763" marT="576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algn="ctr" rtl="0" fontAlgn="ctr"/>
                      <a:r>
                        <a:rPr lang="en-US" sz="1200" b="0" i="0" u="none" strike="noStrike">
                          <a:solidFill>
                            <a:srgbClr val="000000"/>
                          </a:solidFill>
                          <a:effectLst/>
                          <a:latin typeface="Arial" panose="020B0604020202020204" pitchFamily="34" charset="0"/>
                        </a:rPr>
                        <a:t>20**</a:t>
                      </a:r>
                    </a:p>
                  </a:txBody>
                  <a:tcPr marL="5763" marR="5763" marT="576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algn="ctr" rtl="0" fontAlgn="ctr"/>
                      <a:r>
                        <a:rPr lang="en-US" sz="1200" b="0" i="0" u="none" strike="noStrike">
                          <a:solidFill>
                            <a:srgbClr val="000000"/>
                          </a:solidFill>
                          <a:effectLst/>
                          <a:latin typeface="Arial" panose="020B0604020202020204" pitchFamily="34" charset="0"/>
                        </a:rPr>
                        <a:t>55</a:t>
                      </a:r>
                    </a:p>
                  </a:txBody>
                  <a:tcPr marL="5763" marR="5763" marT="576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algn="ctr" rtl="0" fontAlgn="ctr"/>
                      <a:r>
                        <a:rPr lang="en-US" sz="1200" b="0" i="0" u="none" strike="noStrike">
                          <a:solidFill>
                            <a:srgbClr val="000000"/>
                          </a:solidFill>
                          <a:effectLst/>
                          <a:latin typeface="Arial" panose="020B0604020202020204" pitchFamily="34" charset="0"/>
                        </a:rPr>
                        <a:t>≤20</a:t>
                      </a:r>
                    </a:p>
                  </a:txBody>
                  <a:tcPr marL="5763" marR="5763" marT="576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algn="ctr" rtl="0" fontAlgn="ctr"/>
                      <a:r>
                        <a:rPr lang="en-US" sz="1200" b="0" i="0" u="none" strike="noStrike">
                          <a:solidFill>
                            <a:srgbClr val="000000"/>
                          </a:solidFill>
                          <a:effectLst/>
                          <a:latin typeface="Arial" panose="020B0604020202020204" pitchFamily="34" charset="0"/>
                        </a:rPr>
                        <a:t>600</a:t>
                      </a:r>
                    </a:p>
                  </a:txBody>
                  <a:tcPr marL="5763" marR="5763" marT="576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rowSpan="2">
                  <a:txBody>
                    <a:bodyPr/>
                    <a:lstStyle/>
                    <a:p>
                      <a:pPr algn="ctr" rtl="0" fontAlgn="ctr"/>
                      <a:r>
                        <a:rPr lang="en-US" sz="1200" b="0" i="0" u="none" strike="noStrike">
                          <a:solidFill>
                            <a:srgbClr val="000000"/>
                          </a:solidFill>
                          <a:effectLst/>
                          <a:latin typeface="Arial" panose="020B0604020202020204" pitchFamily="34" charset="0"/>
                        </a:rPr>
                        <a:t>Helmet/gloves off</a:t>
                      </a:r>
                    </a:p>
                  </a:txBody>
                  <a:tcPr marL="5763" marR="5763" marT="576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extLst>
                  <a:ext uri="{0D108BD9-81ED-4DB2-BD59-A6C34878D82A}">
                    <a16:rowId xmlns:a16="http://schemas.microsoft.com/office/drawing/2014/main" val="3120080835"/>
                  </a:ext>
                </a:extLst>
              </a:tr>
              <a:tr h="274320">
                <a:tc vMerge="1">
                  <a:txBody>
                    <a:bodyPr/>
                    <a:lstStyle/>
                    <a:p>
                      <a:endParaRPr lang="en-US"/>
                    </a:p>
                  </a:txBody>
                  <a:tcPr/>
                </a:tc>
                <a:tc>
                  <a:txBody>
                    <a:bodyPr/>
                    <a:lstStyle/>
                    <a:p>
                      <a:pPr algn="ctr" rtl="0" fontAlgn="ctr"/>
                      <a:r>
                        <a:rPr lang="en-US" sz="1200" b="0" i="0" u="none" strike="noStrike">
                          <a:solidFill>
                            <a:srgbClr val="000000"/>
                          </a:solidFill>
                          <a:effectLst/>
                          <a:latin typeface="Arial" panose="020B0604020202020204" pitchFamily="34" charset="0"/>
                        </a:rPr>
                        <a:t>12</a:t>
                      </a:r>
                    </a:p>
                  </a:txBody>
                  <a:tcPr marL="5763" marR="5763" marT="576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algn="ctr" rtl="0" fontAlgn="ctr"/>
                      <a:r>
                        <a:rPr lang="en-US" sz="1200" b="0" i="0" u="none" strike="noStrike">
                          <a:solidFill>
                            <a:srgbClr val="000000"/>
                          </a:solidFill>
                          <a:effectLst/>
                          <a:latin typeface="Arial" panose="020B0604020202020204" pitchFamily="34" charset="0"/>
                        </a:rPr>
                        <a:t>59</a:t>
                      </a:r>
                    </a:p>
                  </a:txBody>
                  <a:tcPr marL="5763" marR="5763" marT="576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algn="ctr" rtl="0" fontAlgn="ctr"/>
                      <a:r>
                        <a:rPr lang="en-US" sz="1200" b="0" i="0" u="none" strike="noStrike">
                          <a:solidFill>
                            <a:srgbClr val="000000"/>
                          </a:solidFill>
                          <a:effectLst/>
                          <a:latin typeface="Arial" panose="020B0604020202020204" pitchFamily="34" charset="0"/>
                        </a:rPr>
                        <a:t>20**</a:t>
                      </a:r>
                    </a:p>
                  </a:txBody>
                  <a:tcPr marL="5763" marR="5763" marT="576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algn="ctr" rtl="0" fontAlgn="ctr"/>
                      <a:r>
                        <a:rPr lang="en-US" sz="1200" b="0" i="0" u="none" strike="noStrike">
                          <a:solidFill>
                            <a:srgbClr val="000000"/>
                          </a:solidFill>
                          <a:effectLst/>
                          <a:latin typeface="Arial" panose="020B0604020202020204" pitchFamily="34" charset="0"/>
                        </a:rPr>
                        <a:t>55</a:t>
                      </a:r>
                    </a:p>
                  </a:txBody>
                  <a:tcPr marL="5763" marR="5763" marT="576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algn="ctr" rtl="0" fontAlgn="ctr"/>
                      <a:r>
                        <a:rPr lang="en-US" sz="1200" b="0" i="0" u="none" strike="noStrike">
                          <a:solidFill>
                            <a:srgbClr val="000000"/>
                          </a:solidFill>
                          <a:effectLst/>
                          <a:latin typeface="Arial" panose="020B0604020202020204" pitchFamily="34" charset="0"/>
                        </a:rPr>
                        <a:t>≤20</a:t>
                      </a:r>
                    </a:p>
                  </a:txBody>
                  <a:tcPr marL="5763" marR="5763" marT="576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algn="ctr" rtl="0" fontAlgn="ctr"/>
                      <a:r>
                        <a:rPr lang="en-US" sz="1200" b="0" i="0" u="none" strike="noStrike">
                          <a:solidFill>
                            <a:srgbClr val="000000"/>
                          </a:solidFill>
                          <a:effectLst/>
                          <a:latin typeface="Arial" panose="020B0604020202020204" pitchFamily="34" charset="0"/>
                        </a:rPr>
                        <a:t>800</a:t>
                      </a:r>
                    </a:p>
                  </a:txBody>
                  <a:tcPr marL="5763" marR="5763" marT="576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vMerge="1">
                  <a:txBody>
                    <a:bodyPr/>
                    <a:lstStyle/>
                    <a:p>
                      <a:endParaRPr lang="en-US"/>
                    </a:p>
                  </a:txBody>
                  <a:tcPr/>
                </a:tc>
                <a:extLst>
                  <a:ext uri="{0D108BD9-81ED-4DB2-BD59-A6C34878D82A}">
                    <a16:rowId xmlns:a16="http://schemas.microsoft.com/office/drawing/2014/main" val="2580204346"/>
                  </a:ext>
                </a:extLst>
              </a:tr>
              <a:tr h="274320">
                <a:tc vMerge="1">
                  <a:txBody>
                    <a:bodyPr/>
                    <a:lstStyle/>
                    <a:p>
                      <a:endParaRPr lang="en-US"/>
                    </a:p>
                  </a:txBody>
                  <a:tcPr/>
                </a:tc>
                <a:tc>
                  <a:txBody>
                    <a:bodyPr/>
                    <a:lstStyle/>
                    <a:p>
                      <a:pPr algn="ctr" rtl="0" fontAlgn="ctr"/>
                      <a:r>
                        <a:rPr lang="en-US" sz="1200" b="0" i="0" u="none" strike="noStrike">
                          <a:solidFill>
                            <a:srgbClr val="000000"/>
                          </a:solidFill>
                          <a:effectLst/>
                          <a:latin typeface="Arial" panose="020B0604020202020204" pitchFamily="34" charset="0"/>
                        </a:rPr>
                        <a:t>13</a:t>
                      </a:r>
                    </a:p>
                  </a:txBody>
                  <a:tcPr marL="5763" marR="5763" marT="576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algn="ctr" rtl="0" fontAlgn="ctr"/>
                      <a:r>
                        <a:rPr lang="en-US" sz="1200" b="0" i="0" u="none" strike="noStrike">
                          <a:solidFill>
                            <a:srgbClr val="000000"/>
                          </a:solidFill>
                          <a:effectLst/>
                          <a:latin typeface="Arial" panose="020B0604020202020204" pitchFamily="34" charset="0"/>
                        </a:rPr>
                        <a:t>59</a:t>
                      </a:r>
                    </a:p>
                  </a:txBody>
                  <a:tcPr marL="5763" marR="5763" marT="576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algn="ctr" rtl="0" fontAlgn="ctr"/>
                      <a:r>
                        <a:rPr lang="en-US" sz="1200" b="0" i="0" u="none" strike="noStrike">
                          <a:solidFill>
                            <a:srgbClr val="000000"/>
                          </a:solidFill>
                          <a:effectLst/>
                          <a:latin typeface="Arial" panose="020B0604020202020204" pitchFamily="34" charset="0"/>
                        </a:rPr>
                        <a:t>20**</a:t>
                      </a:r>
                    </a:p>
                  </a:txBody>
                  <a:tcPr marL="5763" marR="5763" marT="576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algn="ctr" rtl="0" fontAlgn="ctr"/>
                      <a:r>
                        <a:rPr lang="en-US" sz="1200" b="0" i="0" u="none" strike="noStrike">
                          <a:solidFill>
                            <a:srgbClr val="000000"/>
                          </a:solidFill>
                          <a:effectLst/>
                          <a:latin typeface="Arial" panose="020B0604020202020204" pitchFamily="34" charset="0"/>
                        </a:rPr>
                        <a:t>55</a:t>
                      </a:r>
                    </a:p>
                  </a:txBody>
                  <a:tcPr marL="5763" marR="5763" marT="576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algn="ctr" rtl="0" fontAlgn="ctr"/>
                      <a:r>
                        <a:rPr lang="en-US" sz="1200" b="0" i="0" u="none" strike="noStrike">
                          <a:solidFill>
                            <a:srgbClr val="000000"/>
                          </a:solidFill>
                          <a:effectLst/>
                          <a:latin typeface="Arial" panose="020B0604020202020204" pitchFamily="34" charset="0"/>
                        </a:rPr>
                        <a:t>≤20</a:t>
                      </a:r>
                    </a:p>
                  </a:txBody>
                  <a:tcPr marL="5763" marR="5763" marT="576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algn="ctr" rtl="0" fontAlgn="ctr"/>
                      <a:r>
                        <a:rPr lang="en-US" sz="1200" b="0" i="0" u="none" strike="noStrike">
                          <a:solidFill>
                            <a:srgbClr val="000000"/>
                          </a:solidFill>
                          <a:effectLst/>
                          <a:latin typeface="Arial" panose="020B0604020202020204" pitchFamily="34" charset="0"/>
                        </a:rPr>
                        <a:t>Resting</a:t>
                      </a:r>
                    </a:p>
                  </a:txBody>
                  <a:tcPr marL="5763" marR="5763" marT="576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algn="ctr" rtl="0" fontAlgn="ctr"/>
                      <a:r>
                        <a:rPr lang="en-US" sz="1200" b="0" i="0" u="none" strike="noStrike">
                          <a:solidFill>
                            <a:srgbClr val="000000"/>
                          </a:solidFill>
                          <a:effectLst/>
                          <a:latin typeface="Arial" panose="020B0604020202020204" pitchFamily="34" charset="0"/>
                        </a:rPr>
                        <a:t>Visors up</a:t>
                      </a:r>
                    </a:p>
                  </a:txBody>
                  <a:tcPr marL="5763" marR="5763" marT="576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extLst>
                  <a:ext uri="{0D108BD9-81ED-4DB2-BD59-A6C34878D82A}">
                    <a16:rowId xmlns:a16="http://schemas.microsoft.com/office/drawing/2014/main" val="4239091634"/>
                  </a:ext>
                </a:extLst>
              </a:tr>
            </a:tbl>
          </a:graphicData>
        </a:graphic>
      </p:graphicFrame>
      <p:sp>
        <p:nvSpPr>
          <p:cNvPr id="6" name="TextBox 5">
            <a:extLst>
              <a:ext uri="{FF2B5EF4-FFF2-40B4-BE49-F238E27FC236}">
                <a16:creationId xmlns:a16="http://schemas.microsoft.com/office/drawing/2014/main" id="{D57DFBDD-3E2E-C711-BCBB-6390AB89A10D}"/>
              </a:ext>
            </a:extLst>
          </p:cNvPr>
          <p:cNvSpPr txBox="1"/>
          <p:nvPr/>
        </p:nvSpPr>
        <p:spPr>
          <a:xfrm>
            <a:off x="659124" y="5038677"/>
            <a:ext cx="10466075" cy="538609"/>
          </a:xfrm>
          <a:prstGeom prst="rect">
            <a:avLst/>
          </a:prstGeom>
          <a:noFill/>
        </p:spPr>
        <p:txBody>
          <a:bodyPr wrap="square" rtlCol="0">
            <a:spAutoFit/>
          </a:bodyPr>
          <a:lstStyle/>
          <a:p>
            <a:pPr marL="0" marR="182880" algn="just">
              <a:spcBef>
                <a:spcPts val="0"/>
              </a:spcBef>
              <a:spcAft>
                <a:spcPts val="600"/>
              </a:spcAft>
            </a:pPr>
            <a:r>
              <a:rPr lang="en-US" sz="1200">
                <a:effectLst/>
                <a:latin typeface="Arial" panose="020B0604020202020204" pitchFamily="34" charset="0"/>
                <a:ea typeface="Times New Roman" panose="02020603050405020304" pitchFamily="18" charset="0"/>
                <a:cs typeface="Times New Roman" panose="02020603050405020304" pitchFamily="18" charset="0"/>
              </a:rPr>
              <a:t>*or as high as can be achieved, granted that the humidity does not go above 80%.</a:t>
            </a:r>
          </a:p>
          <a:p>
            <a:pPr marL="0" marR="182880" algn="just">
              <a:spcBef>
                <a:spcPts val="0"/>
              </a:spcBef>
              <a:spcAft>
                <a:spcPts val="600"/>
              </a:spcAft>
            </a:pPr>
            <a:r>
              <a:rPr lang="en-US" sz="1200">
                <a:effectLst/>
                <a:latin typeface="Arial" panose="020B0604020202020204" pitchFamily="34" charset="0"/>
                <a:ea typeface="Times New Roman" panose="02020603050405020304" pitchFamily="18" charset="0"/>
                <a:cs typeface="Times New Roman" panose="02020603050405020304" pitchFamily="18" charset="0"/>
              </a:rPr>
              <a:t>**or as low as can be achieved, granted that the humidity does not fall below 20%.</a:t>
            </a:r>
          </a:p>
        </p:txBody>
      </p:sp>
    </p:spTree>
    <p:extLst>
      <p:ext uri="{BB962C8B-B14F-4D97-AF65-F5344CB8AC3E}">
        <p14:creationId xmlns:p14="http://schemas.microsoft.com/office/powerpoint/2010/main" val="20319125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328898-9E04-B0DF-7F5D-8C636C87CAE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633D3D2-0BBA-8478-CA39-16CB62678028}"/>
              </a:ext>
            </a:extLst>
          </p:cNvPr>
          <p:cNvSpPr>
            <a:spLocks noGrp="1"/>
          </p:cNvSpPr>
          <p:nvPr>
            <p:ph type="title"/>
          </p:nvPr>
        </p:nvSpPr>
        <p:spPr/>
        <p:txBody>
          <a:bodyPr/>
          <a:lstStyle/>
          <a:p>
            <a:r>
              <a:rPr lang="en-US"/>
              <a:t>Heat Storage</a:t>
            </a:r>
          </a:p>
        </p:txBody>
      </p:sp>
      <p:sp>
        <p:nvSpPr>
          <p:cNvPr id="4" name="Slide Number Placeholder 3">
            <a:extLst>
              <a:ext uri="{FF2B5EF4-FFF2-40B4-BE49-F238E27FC236}">
                <a16:creationId xmlns:a16="http://schemas.microsoft.com/office/drawing/2014/main" id="{13DA87DF-89D3-B06B-0C52-B8FA86449CB9}"/>
              </a:ext>
            </a:extLst>
          </p:cNvPr>
          <p:cNvSpPr>
            <a:spLocks noGrp="1"/>
          </p:cNvSpPr>
          <p:nvPr>
            <p:ph type="sldNum" sz="quarter" idx="12"/>
          </p:nvPr>
        </p:nvSpPr>
        <p:spPr/>
        <p:txBody>
          <a:bodyPr/>
          <a:lstStyle/>
          <a:p>
            <a:fld id="{56DEAC0C-22C1-459C-B122-F26ADF594765}" type="slidenum">
              <a:rPr lang="en-US" smtClean="0"/>
              <a:pPr/>
              <a:t>5</a:t>
            </a:fld>
            <a:endParaRPr lang="en-US"/>
          </a:p>
        </p:txBody>
      </p:sp>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A29DC99A-9E60-6BE3-EE75-E9076C0E2EC4}"/>
                  </a:ext>
                </a:extLst>
              </p:cNvPr>
              <p:cNvSpPr txBox="1"/>
              <p:nvPr/>
            </p:nvSpPr>
            <p:spPr>
              <a:xfrm>
                <a:off x="0" y="830955"/>
                <a:ext cx="12191999" cy="2523768"/>
              </a:xfrm>
              <a:prstGeom prst="rect">
                <a:avLst/>
              </a:prstGeom>
              <a:noFill/>
            </p:spPr>
            <p:txBody>
              <a:bodyPr wrap="square">
                <a:spAutoFit/>
              </a:bodyPr>
              <a:lstStyle/>
              <a:p>
                <a:pPr marL="285750" indent="-285750" algn="just">
                  <a:spcAft>
                    <a:spcPts val="600"/>
                  </a:spcAft>
                  <a:buFont typeface="Arial" panose="020B0604020202020204" pitchFamily="34" charset="0"/>
                  <a:buChar char="•"/>
                  <a:tabLst>
                    <a:tab pos="182880" algn="l"/>
                  </a:tabLst>
                </a:pPr>
                <a:r>
                  <a:rPr lang="en-US" sz="1600" b="1" dirty="0">
                    <a:effectLst/>
                    <a:latin typeface="Arial" panose="020B0604020202020204" pitchFamily="34" charset="0"/>
                    <a:ea typeface="Times New Roman" panose="02020603050405020304" pitchFamily="18" charset="0"/>
                    <a:cs typeface="Arial" panose="020B0604020202020204" pitchFamily="34" charset="0"/>
                  </a:rPr>
                  <a:t>Objective: D</a:t>
                </a:r>
                <a:r>
                  <a:rPr lang="en-US" sz="1600" b="1" dirty="0">
                    <a:latin typeface="Arial" panose="020B0604020202020204" pitchFamily="34" charset="0"/>
                    <a:cs typeface="Arial" panose="020B0604020202020204" pitchFamily="34" charset="0"/>
                  </a:rPr>
                  <a:t>etermine if an IVA suited crew member without an LCG stayed within required heat storage limits.</a:t>
                </a:r>
              </a:p>
              <a:p>
                <a:pPr marL="742950" lvl="1" indent="-285750" algn="just">
                  <a:spcAft>
                    <a:spcPts val="600"/>
                  </a:spcAft>
                  <a:buFont typeface="Arial" panose="020B0604020202020204" pitchFamily="34" charset="0"/>
                  <a:buChar char="•"/>
                  <a:tabLst>
                    <a:tab pos="182880" algn="l"/>
                  </a:tabLst>
                </a:pPr>
                <a:r>
                  <a:rPr lang="en-US" sz="1600" b="1" dirty="0">
                    <a:latin typeface="Arial" panose="020B0604020202020204" pitchFamily="34" charset="0"/>
                    <a:cs typeface="Arial" panose="020B0604020202020204" pitchFamily="34" charset="0"/>
                  </a:rPr>
                  <a:t>Nominal Operations: </a:t>
                </a:r>
                <a:r>
                  <a:rPr lang="en-US" sz="1600" dirty="0">
                    <a:latin typeface="Arial" panose="020B0604020202020204" pitchFamily="34" charset="0"/>
                    <a:cs typeface="Arial" panose="020B0604020202020204" pitchFamily="34" charset="0"/>
                  </a:rPr>
                  <a:t>Stay within the thermal comfort range of -0.8 </a:t>
                </a:r>
                <a14:m>
                  <m:oMath xmlns:m="http://schemas.openxmlformats.org/officeDocument/2006/math">
                    <m:r>
                      <a:rPr lang="en-US" sz="1600" i="1">
                        <a:latin typeface="Cambria Math" panose="02040503050406030204" pitchFamily="18" charset="0"/>
                        <a:ea typeface="Times New Roman" panose="02020603050405020304" pitchFamily="18" charset="0"/>
                      </a:rPr>
                      <m:t>≤</m:t>
                    </m:r>
                    <m:sSub>
                      <m:sSubPr>
                        <m:ctrlPr>
                          <a:rPr lang="en-US" sz="1600" i="1">
                            <a:latin typeface="Cambria Math" panose="02040503050406030204" pitchFamily="18" charset="0"/>
                            <a:ea typeface="Times New Roman" panose="02020603050405020304" pitchFamily="18" charset="0"/>
                          </a:rPr>
                        </m:ctrlPr>
                      </m:sSubPr>
                      <m:e>
                        <m:r>
                          <a:rPr lang="en-US" sz="1600" i="1">
                            <a:latin typeface="Cambria Math" panose="02040503050406030204" pitchFamily="18" charset="0"/>
                            <a:ea typeface="Times New Roman" panose="02020603050405020304" pitchFamily="18" charset="0"/>
                          </a:rPr>
                          <m:t>𝑄</m:t>
                        </m:r>
                      </m:e>
                      <m:sub>
                        <m:r>
                          <a:rPr lang="en-US" sz="1600" i="1">
                            <a:latin typeface="Cambria Math" panose="02040503050406030204" pitchFamily="18" charset="0"/>
                            <a:ea typeface="Times New Roman" panose="02020603050405020304" pitchFamily="18" charset="0"/>
                          </a:rPr>
                          <m:t>𝑠𝑡𝑜𝑟𝑒</m:t>
                        </m:r>
                      </m:sub>
                    </m:sSub>
                    <m:r>
                      <a:rPr lang="en-US" sz="1600" i="1">
                        <a:latin typeface="Cambria Math" panose="02040503050406030204" pitchFamily="18" charset="0"/>
                        <a:ea typeface="Times New Roman" panose="02020603050405020304" pitchFamily="18" charset="0"/>
                      </a:rPr>
                      <m:t>≤</m:t>
                    </m:r>
                  </m:oMath>
                </a14:m>
                <a:r>
                  <a:rPr lang="en-US" sz="1600" dirty="0">
                    <a:latin typeface="Arial" panose="020B0604020202020204" pitchFamily="34" charset="0"/>
                    <a:cs typeface="Arial" panose="020B0604020202020204" pitchFamily="34" charset="0"/>
                  </a:rPr>
                  <a:t> 1.3 BTU/lb.</a:t>
                </a:r>
              </a:p>
              <a:p>
                <a:pPr marL="742950" lvl="1" indent="-285750" algn="just">
                  <a:spcAft>
                    <a:spcPts val="600"/>
                  </a:spcAft>
                  <a:buFont typeface="Arial" panose="020B0604020202020204" pitchFamily="34" charset="0"/>
                  <a:buChar char="•"/>
                  <a:tabLst>
                    <a:tab pos="182880" algn="l"/>
                  </a:tabLst>
                </a:pPr>
                <a:r>
                  <a:rPr lang="en-US" sz="1600" b="1" dirty="0">
                    <a:latin typeface="Arial" panose="020B0604020202020204" pitchFamily="34" charset="0"/>
                    <a:cs typeface="Arial" panose="020B0604020202020204" pitchFamily="34" charset="0"/>
                  </a:rPr>
                  <a:t>Contingency Operations: </a:t>
                </a:r>
                <a:r>
                  <a:rPr lang="en-US" sz="1600" dirty="0">
                    <a:latin typeface="Arial" panose="020B0604020202020204" pitchFamily="34" charset="0"/>
                    <a:cs typeface="Arial" panose="020B0604020202020204" pitchFamily="34" charset="0"/>
                  </a:rPr>
                  <a:t>Stay within Cognitive Deficit Onset (CDO) limits -1.8</a:t>
                </a:r>
                <a14:m>
                  <m:oMath xmlns:m="http://schemas.openxmlformats.org/officeDocument/2006/math">
                    <m:r>
                      <a:rPr lang="en-US" sz="1600" b="0" i="0" smtClean="0">
                        <a:latin typeface="Cambria Math" panose="02040503050406030204" pitchFamily="18" charset="0"/>
                        <a:ea typeface="Times New Roman" panose="02020603050405020304" pitchFamily="18" charset="0"/>
                      </a:rPr>
                      <m:t> </m:t>
                    </m:r>
                    <m:r>
                      <a:rPr lang="en-US" sz="1600" i="1">
                        <a:latin typeface="Cambria Math" panose="02040503050406030204" pitchFamily="18" charset="0"/>
                        <a:ea typeface="Times New Roman" panose="02020603050405020304" pitchFamily="18" charset="0"/>
                      </a:rPr>
                      <m:t>≤</m:t>
                    </m:r>
                    <m:sSub>
                      <m:sSubPr>
                        <m:ctrlPr>
                          <a:rPr lang="en-US" sz="1600" i="1">
                            <a:latin typeface="Cambria Math" panose="02040503050406030204" pitchFamily="18" charset="0"/>
                            <a:ea typeface="Times New Roman" panose="02020603050405020304" pitchFamily="18" charset="0"/>
                          </a:rPr>
                        </m:ctrlPr>
                      </m:sSubPr>
                      <m:e>
                        <m:r>
                          <a:rPr lang="en-US" sz="1600" i="1">
                            <a:latin typeface="Cambria Math" panose="02040503050406030204" pitchFamily="18" charset="0"/>
                            <a:ea typeface="Times New Roman" panose="02020603050405020304" pitchFamily="18" charset="0"/>
                          </a:rPr>
                          <m:t>𝑄</m:t>
                        </m:r>
                      </m:e>
                      <m:sub>
                        <m:r>
                          <a:rPr lang="en-US" sz="1600" i="1">
                            <a:latin typeface="Cambria Math" panose="02040503050406030204" pitchFamily="18" charset="0"/>
                            <a:ea typeface="Times New Roman" panose="02020603050405020304" pitchFamily="18" charset="0"/>
                          </a:rPr>
                          <m:t>𝑠𝑡𝑜𝑟𝑒</m:t>
                        </m:r>
                      </m:sub>
                    </m:sSub>
                    <m:r>
                      <a:rPr lang="en-US" sz="1600" i="1">
                        <a:latin typeface="Cambria Math" panose="02040503050406030204" pitchFamily="18" charset="0"/>
                        <a:ea typeface="Times New Roman" panose="02020603050405020304" pitchFamily="18" charset="0"/>
                      </a:rPr>
                      <m:t>≤</m:t>
                    </m:r>
                    <m:r>
                      <a:rPr lang="en-US" sz="1600" b="0" i="1" smtClean="0">
                        <a:latin typeface="Cambria Math" panose="02040503050406030204" pitchFamily="18" charset="0"/>
                        <a:ea typeface="Times New Roman" panose="02020603050405020304" pitchFamily="18" charset="0"/>
                      </a:rPr>
                      <m:t> </m:t>
                    </m:r>
                  </m:oMath>
                </a14:m>
                <a:r>
                  <a:rPr lang="en-US" sz="1600" dirty="0">
                    <a:latin typeface="Arial" panose="020B0604020202020204" pitchFamily="34" charset="0"/>
                    <a:cs typeface="Arial" panose="020B0604020202020204" pitchFamily="34" charset="0"/>
                  </a:rPr>
                  <a:t>2.0 BTU/lb.</a:t>
                </a:r>
                <a:endParaRPr lang="en-US" sz="1600" dirty="0">
                  <a:effectLst/>
                  <a:latin typeface="Arial" panose="020B0604020202020204" pitchFamily="34" charset="0"/>
                  <a:ea typeface="Times New Roman" panose="02020603050405020304" pitchFamily="18" charset="0"/>
                  <a:cs typeface="Arial" panose="020B0604020202020204" pitchFamily="34" charset="0"/>
                </a:endParaRPr>
              </a:p>
              <a:p>
                <a:pPr marL="285750" indent="-285750" algn="just">
                  <a:spcAft>
                    <a:spcPts val="600"/>
                  </a:spcAft>
                  <a:buFont typeface="Arial" panose="020B0604020202020204" pitchFamily="34" charset="0"/>
                  <a:buChar char="•"/>
                  <a:tabLst>
                    <a:tab pos="182880" algn="l"/>
                  </a:tabLst>
                </a:pPr>
                <a:r>
                  <a:rPr lang="en-US" sz="1600" b="1" dirty="0">
                    <a:effectLst/>
                    <a:latin typeface="Arial" panose="020B0604020202020204" pitchFamily="34" charset="0"/>
                    <a:ea typeface="Times New Roman" panose="02020603050405020304" pitchFamily="18" charset="0"/>
                    <a:cs typeface="Arial" panose="020B0604020202020204" pitchFamily="34" charset="0"/>
                  </a:rPr>
                  <a:t>Method: Calculate the heat storage using </a:t>
                </a:r>
                <a:r>
                  <a:rPr lang="en-US" sz="1600" b="1" dirty="0">
                    <a:latin typeface="Arial" panose="020B0604020202020204" pitchFamily="34" charset="0"/>
                    <a:ea typeface="Times New Roman" panose="02020603050405020304" pitchFamily="18" charset="0"/>
                    <a:cs typeface="Arial" panose="020B0604020202020204" pitchFamily="34" charset="0"/>
                  </a:rPr>
                  <a:t>the skin temperature and core temperature.</a:t>
                </a:r>
              </a:p>
              <a:p>
                <a:pPr marL="742950" lvl="1" indent="-285750" algn="just">
                  <a:spcAft>
                    <a:spcPts val="600"/>
                  </a:spcAft>
                  <a:buFont typeface="Arial" panose="020B0604020202020204" pitchFamily="34" charset="0"/>
                  <a:buChar char="•"/>
                  <a:tabLst>
                    <a:tab pos="182880" algn="l"/>
                  </a:tabLst>
                </a:pPr>
                <a:r>
                  <a:rPr lang="en-US" sz="1600" dirty="0">
                    <a:effectLst/>
                    <a:latin typeface="Arial" panose="020B0604020202020204" pitchFamily="34" charset="0"/>
                    <a:ea typeface="Times New Roman" panose="02020603050405020304" pitchFamily="18" charset="0"/>
                    <a:cs typeface="Arial" panose="020B0604020202020204" pitchFamily="34" charset="0"/>
                  </a:rPr>
                  <a:t>The skin and core temperature were determined with skin temperature sensors and a core temperature pill.</a:t>
                </a:r>
              </a:p>
              <a:p>
                <a:pPr marL="742950" lvl="1" indent="-285750" algn="just">
                  <a:spcAft>
                    <a:spcPts val="600"/>
                  </a:spcAft>
                  <a:buFont typeface="Arial" panose="020B0604020202020204" pitchFamily="34" charset="0"/>
                  <a:buChar char="•"/>
                  <a:tabLst>
                    <a:tab pos="182880" algn="l"/>
                  </a:tabLst>
                </a:pPr>
                <a:r>
                  <a:rPr lang="en-US" sz="1600" dirty="0">
                    <a:latin typeface="Arial" panose="020B0604020202020204" pitchFamily="34" charset="0"/>
                    <a:cs typeface="Arial" panose="020B0604020202020204" pitchFamily="34" charset="0"/>
                  </a:rPr>
                  <a:t>The reference temperature refers to the thermally comfortable temperature of the test subject, established at the start of each test day while the subject is in shirt sleeves.</a:t>
                </a:r>
              </a:p>
              <a:p>
                <a:pPr marL="285750" marR="0" indent="-285750" algn="just">
                  <a:spcAft>
                    <a:spcPts val="600"/>
                  </a:spcAft>
                  <a:buFont typeface="Arial" panose="020B0604020202020204" pitchFamily="34" charset="0"/>
                  <a:buChar char="•"/>
                  <a:tabLst>
                    <a:tab pos="182880" algn="l"/>
                  </a:tabLst>
                </a:pPr>
                <a:endParaRPr lang="en-US" sz="1600" dirty="0">
                  <a:latin typeface="Arial" panose="020B0604020202020204" pitchFamily="34" charset="0"/>
                  <a:cs typeface="Arial" panose="020B0604020202020204" pitchFamily="34" charset="0"/>
                </a:endParaRPr>
              </a:p>
            </p:txBody>
          </p:sp>
        </mc:Choice>
        <mc:Fallback xmlns="">
          <p:sp>
            <p:nvSpPr>
              <p:cNvPr id="6" name="TextBox 5">
                <a:extLst>
                  <a:ext uri="{FF2B5EF4-FFF2-40B4-BE49-F238E27FC236}">
                    <a16:creationId xmlns:a16="http://schemas.microsoft.com/office/drawing/2014/main" id="{A29DC99A-9E60-6BE3-EE75-E9076C0E2EC4}"/>
                  </a:ext>
                </a:extLst>
              </p:cNvPr>
              <p:cNvSpPr txBox="1">
                <a:spLocks noRot="1" noChangeAspect="1" noMove="1" noResize="1" noEditPoints="1" noAdjustHandles="1" noChangeArrowheads="1" noChangeShapeType="1" noTextEdit="1"/>
              </p:cNvSpPr>
              <p:nvPr/>
            </p:nvSpPr>
            <p:spPr>
              <a:xfrm>
                <a:off x="0" y="830955"/>
                <a:ext cx="12191999" cy="2523768"/>
              </a:xfrm>
              <a:prstGeom prst="rect">
                <a:avLst/>
              </a:prstGeom>
              <a:blipFill>
                <a:blip r:embed="rId3"/>
                <a:stretch>
                  <a:fillRect l="-200" t="-725" r="-25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630E1B1F-484A-8174-E5B4-313D9BCDA395}"/>
                  </a:ext>
                </a:extLst>
              </p:cNvPr>
              <p:cNvSpPr txBox="1"/>
              <p:nvPr/>
            </p:nvSpPr>
            <p:spPr>
              <a:xfrm>
                <a:off x="2209801" y="3319714"/>
                <a:ext cx="8915399" cy="3166123"/>
              </a:xfrm>
              <a:prstGeom prst="rect">
                <a:avLst/>
              </a:prstGeom>
              <a:solidFill>
                <a:schemeClr val="accent4">
                  <a:lumMod val="20000"/>
                  <a:lumOff val="80000"/>
                </a:schemeClr>
              </a:solidFill>
              <a:ln>
                <a:solidFill>
                  <a:schemeClr val="tx1"/>
                </a:solidFill>
              </a:ln>
            </p:spPr>
            <p:txBody>
              <a:bodyPr wrap="square">
                <a:spAutoFit/>
              </a:bodyPr>
              <a:lstStyle/>
              <a:p>
                <a:pPr marL="0" marR="0" indent="0" algn="ctr">
                  <a:buNone/>
                  <a:tabLst>
                    <a:tab pos="182880" algn="l"/>
                  </a:tabLst>
                </a:pPr>
                <a14:m>
                  <m:oMath xmlns:m="http://schemas.openxmlformats.org/officeDocument/2006/math">
                    <m:sSub>
                      <m:sSubPr>
                        <m:ctrlPr>
                          <a:rPr lang="en-US" sz="1800" i="1" smtClean="0">
                            <a:effectLst/>
                            <a:latin typeface="Cambria Math" panose="02040503050406030204" pitchFamily="18" charset="0"/>
                            <a:ea typeface="Times New Roman" panose="02020603050405020304" pitchFamily="18" charset="0"/>
                          </a:rPr>
                        </m:ctrlPr>
                      </m:sSubPr>
                      <m:e>
                        <m:r>
                          <a:rPr lang="en-US" sz="1800" i="1">
                            <a:effectLst/>
                            <a:latin typeface="Cambria Math" panose="02040503050406030204" pitchFamily="18" charset="0"/>
                            <a:ea typeface="Times New Roman" panose="02020603050405020304" pitchFamily="18" charset="0"/>
                          </a:rPr>
                          <m:t>𝑄</m:t>
                        </m:r>
                      </m:e>
                      <m:sub>
                        <m:r>
                          <a:rPr lang="en-US" sz="1800" i="1">
                            <a:effectLst/>
                            <a:latin typeface="Cambria Math" panose="02040503050406030204" pitchFamily="18" charset="0"/>
                            <a:ea typeface="Times New Roman" panose="02020603050405020304" pitchFamily="18" charset="0"/>
                          </a:rPr>
                          <m:t>𝑠𝑡𝑜𝑟𝑒</m:t>
                        </m:r>
                      </m:sub>
                    </m:sSub>
                    <m:r>
                      <a:rPr lang="en-US" sz="1800" i="1">
                        <a:effectLst/>
                        <a:latin typeface="Cambria Math" panose="02040503050406030204" pitchFamily="18" charset="0"/>
                        <a:ea typeface="Times New Roman" panose="02020603050405020304" pitchFamily="18" charset="0"/>
                      </a:rPr>
                      <m:t>= </m:t>
                    </m:r>
                    <m:r>
                      <a:rPr lang="en-US" sz="1800" i="1">
                        <a:effectLst/>
                        <a:latin typeface="Cambria Math" panose="02040503050406030204" pitchFamily="18" charset="0"/>
                        <a:ea typeface="Times New Roman" panose="02020603050405020304" pitchFamily="18" charset="0"/>
                      </a:rPr>
                      <m:t>𝑚</m:t>
                    </m:r>
                    <m:r>
                      <a:rPr lang="en-US" sz="1800" i="1">
                        <a:effectLst/>
                        <a:latin typeface="Cambria Math" panose="02040503050406030204" pitchFamily="18" charset="0"/>
                        <a:ea typeface="Times New Roman" panose="02020603050405020304" pitchFamily="18" charset="0"/>
                      </a:rPr>
                      <m:t> ∗ </m:t>
                    </m:r>
                    <m:sSub>
                      <m:sSubPr>
                        <m:ctrlPr>
                          <a:rPr lang="en-US" sz="1800" i="1">
                            <a:effectLst/>
                            <a:latin typeface="Cambria Math" panose="02040503050406030204" pitchFamily="18" charset="0"/>
                            <a:ea typeface="Times New Roman" panose="02020603050405020304" pitchFamily="18" charset="0"/>
                          </a:rPr>
                        </m:ctrlPr>
                      </m:sSubPr>
                      <m:e>
                        <m:r>
                          <a:rPr lang="en-US" sz="1800" i="1">
                            <a:effectLst/>
                            <a:latin typeface="Cambria Math" panose="02040503050406030204" pitchFamily="18" charset="0"/>
                            <a:ea typeface="Times New Roman" panose="02020603050405020304" pitchFamily="18" charset="0"/>
                          </a:rPr>
                          <m:t>𝐶</m:t>
                        </m:r>
                      </m:e>
                      <m:sub>
                        <m:r>
                          <a:rPr lang="en-US" sz="1800" i="1">
                            <a:effectLst/>
                            <a:latin typeface="Cambria Math" panose="02040503050406030204" pitchFamily="18" charset="0"/>
                            <a:ea typeface="Times New Roman" panose="02020603050405020304" pitchFamily="18" charset="0"/>
                          </a:rPr>
                          <m:t>𝑝𝐵</m:t>
                        </m:r>
                      </m:sub>
                    </m:sSub>
                    <m:r>
                      <a:rPr lang="en-US" sz="1800" i="1">
                        <a:effectLst/>
                        <a:latin typeface="Cambria Math" panose="02040503050406030204" pitchFamily="18" charset="0"/>
                        <a:ea typeface="Times New Roman" panose="02020603050405020304" pitchFamily="18" charset="0"/>
                      </a:rPr>
                      <m:t> ∗ (0.2 (</m:t>
                    </m:r>
                    <m:sSub>
                      <m:sSubPr>
                        <m:ctrlPr>
                          <a:rPr lang="en-US" sz="1800" i="1">
                            <a:effectLst/>
                            <a:latin typeface="Cambria Math" panose="02040503050406030204" pitchFamily="18" charset="0"/>
                            <a:ea typeface="Times New Roman" panose="02020603050405020304" pitchFamily="18" charset="0"/>
                          </a:rPr>
                        </m:ctrlPr>
                      </m:sSubPr>
                      <m:e>
                        <m:r>
                          <a:rPr lang="en-US" sz="1800" i="1">
                            <a:effectLst/>
                            <a:latin typeface="Cambria Math" panose="02040503050406030204" pitchFamily="18" charset="0"/>
                            <a:ea typeface="Times New Roman" panose="02020603050405020304" pitchFamily="18" charset="0"/>
                          </a:rPr>
                          <m:t>𝑇</m:t>
                        </m:r>
                      </m:e>
                      <m:sub>
                        <m:r>
                          <a:rPr lang="en-US" sz="1800" i="1">
                            <a:effectLst/>
                            <a:latin typeface="Cambria Math" panose="02040503050406030204" pitchFamily="18" charset="0"/>
                            <a:ea typeface="Times New Roman" panose="02020603050405020304" pitchFamily="18" charset="0"/>
                          </a:rPr>
                          <m:t>𝑠𝑘𝑖𝑛</m:t>
                        </m:r>
                      </m:sub>
                    </m:sSub>
                    <m:r>
                      <a:rPr lang="en-US" sz="1800" i="1">
                        <a:effectLst/>
                        <a:latin typeface="Cambria Math" panose="02040503050406030204" pitchFamily="18" charset="0"/>
                        <a:ea typeface="Times New Roman" panose="02020603050405020304" pitchFamily="18" charset="0"/>
                      </a:rPr>
                      <m:t> − </m:t>
                    </m:r>
                    <m:sSub>
                      <m:sSubPr>
                        <m:ctrlPr>
                          <a:rPr lang="en-US" sz="1800" i="1">
                            <a:effectLst/>
                            <a:latin typeface="Cambria Math" panose="02040503050406030204" pitchFamily="18" charset="0"/>
                            <a:ea typeface="Times New Roman" panose="02020603050405020304" pitchFamily="18" charset="0"/>
                          </a:rPr>
                        </m:ctrlPr>
                      </m:sSubPr>
                      <m:e>
                        <m:r>
                          <a:rPr lang="en-US" sz="1800" i="1">
                            <a:effectLst/>
                            <a:latin typeface="Cambria Math" panose="02040503050406030204" pitchFamily="18" charset="0"/>
                            <a:ea typeface="Times New Roman" panose="02020603050405020304" pitchFamily="18" charset="0"/>
                          </a:rPr>
                          <m:t>𝑇</m:t>
                        </m:r>
                      </m:e>
                      <m:sub>
                        <m:r>
                          <a:rPr lang="en-US" sz="1800" i="1">
                            <a:effectLst/>
                            <a:latin typeface="Cambria Math" panose="02040503050406030204" pitchFamily="18" charset="0"/>
                            <a:ea typeface="Times New Roman" panose="02020603050405020304" pitchFamily="18" charset="0"/>
                          </a:rPr>
                          <m:t>𝑠𝑘𝑖</m:t>
                        </m:r>
                        <m:sSub>
                          <m:sSubPr>
                            <m:ctrlPr>
                              <a:rPr lang="en-US" sz="1800" i="1">
                                <a:effectLst/>
                                <a:latin typeface="Cambria Math" panose="02040503050406030204" pitchFamily="18" charset="0"/>
                                <a:ea typeface="Times New Roman" panose="02020603050405020304" pitchFamily="18" charset="0"/>
                              </a:rPr>
                            </m:ctrlPr>
                          </m:sSubPr>
                          <m:e>
                            <m:r>
                              <a:rPr lang="en-US" sz="1800" i="1">
                                <a:effectLst/>
                                <a:latin typeface="Cambria Math" panose="02040503050406030204" pitchFamily="18" charset="0"/>
                                <a:ea typeface="Times New Roman" panose="02020603050405020304" pitchFamily="18" charset="0"/>
                              </a:rPr>
                              <m:t>𝑛</m:t>
                            </m:r>
                          </m:e>
                          <m:sub>
                            <m:r>
                              <a:rPr lang="en-US" sz="1800" i="1">
                                <a:effectLst/>
                                <a:latin typeface="Cambria Math" panose="02040503050406030204" pitchFamily="18" charset="0"/>
                                <a:ea typeface="Times New Roman" panose="02020603050405020304" pitchFamily="18" charset="0"/>
                              </a:rPr>
                              <m:t>𝑟𝑒𝑓</m:t>
                            </m:r>
                          </m:sub>
                        </m:sSub>
                      </m:sub>
                    </m:sSub>
                    <m:r>
                      <a:rPr lang="en-US" sz="1800" i="1">
                        <a:effectLst/>
                        <a:latin typeface="Cambria Math" panose="02040503050406030204" pitchFamily="18" charset="0"/>
                        <a:ea typeface="Times New Roman" panose="02020603050405020304" pitchFamily="18" charset="0"/>
                      </a:rPr>
                      <m:t>) + 0.8 (</m:t>
                    </m:r>
                    <m:sSub>
                      <m:sSubPr>
                        <m:ctrlPr>
                          <a:rPr lang="en-US" sz="1800" i="1">
                            <a:effectLst/>
                            <a:latin typeface="Cambria Math" panose="02040503050406030204" pitchFamily="18" charset="0"/>
                            <a:ea typeface="Times New Roman" panose="02020603050405020304" pitchFamily="18" charset="0"/>
                          </a:rPr>
                        </m:ctrlPr>
                      </m:sSubPr>
                      <m:e>
                        <m:r>
                          <a:rPr lang="en-US" sz="1800" i="1">
                            <a:effectLst/>
                            <a:latin typeface="Cambria Math" panose="02040503050406030204" pitchFamily="18" charset="0"/>
                            <a:ea typeface="Times New Roman" panose="02020603050405020304" pitchFamily="18" charset="0"/>
                          </a:rPr>
                          <m:t>𝑇</m:t>
                        </m:r>
                      </m:e>
                      <m:sub>
                        <m:r>
                          <a:rPr lang="en-US" sz="1800" i="1">
                            <a:effectLst/>
                            <a:latin typeface="Cambria Math" panose="02040503050406030204" pitchFamily="18" charset="0"/>
                            <a:ea typeface="Times New Roman" panose="02020603050405020304" pitchFamily="18" charset="0"/>
                          </a:rPr>
                          <m:t>𝑐𝑜𝑟𝑒</m:t>
                        </m:r>
                      </m:sub>
                    </m:sSub>
                    <m:r>
                      <a:rPr lang="en-US" sz="1800" i="1">
                        <a:effectLst/>
                        <a:latin typeface="Cambria Math" panose="02040503050406030204" pitchFamily="18" charset="0"/>
                        <a:ea typeface="Times New Roman" panose="02020603050405020304" pitchFamily="18" charset="0"/>
                      </a:rPr>
                      <m:t> − </m:t>
                    </m:r>
                    <m:sSub>
                      <m:sSubPr>
                        <m:ctrlPr>
                          <a:rPr lang="en-US" sz="1800" i="1">
                            <a:effectLst/>
                            <a:latin typeface="Cambria Math" panose="02040503050406030204" pitchFamily="18" charset="0"/>
                            <a:ea typeface="Times New Roman" panose="02020603050405020304" pitchFamily="18" charset="0"/>
                          </a:rPr>
                        </m:ctrlPr>
                      </m:sSubPr>
                      <m:e>
                        <m:r>
                          <a:rPr lang="en-US" sz="1800" i="1">
                            <a:effectLst/>
                            <a:latin typeface="Cambria Math" panose="02040503050406030204" pitchFamily="18" charset="0"/>
                            <a:ea typeface="Times New Roman" panose="02020603050405020304" pitchFamily="18" charset="0"/>
                          </a:rPr>
                          <m:t>𝑇</m:t>
                        </m:r>
                      </m:e>
                      <m:sub>
                        <m:sSub>
                          <m:sSubPr>
                            <m:ctrlPr>
                              <a:rPr lang="en-US" sz="1800" i="1">
                                <a:effectLst/>
                                <a:latin typeface="Cambria Math" panose="02040503050406030204" pitchFamily="18" charset="0"/>
                                <a:ea typeface="Times New Roman" panose="02020603050405020304" pitchFamily="18" charset="0"/>
                              </a:rPr>
                            </m:ctrlPr>
                          </m:sSubPr>
                          <m:e>
                            <m:r>
                              <a:rPr lang="en-US" sz="1800" i="1">
                                <a:effectLst/>
                                <a:latin typeface="Cambria Math" panose="02040503050406030204" pitchFamily="18" charset="0"/>
                                <a:ea typeface="Times New Roman" panose="02020603050405020304" pitchFamily="18" charset="0"/>
                              </a:rPr>
                              <m:t>𝑐𝑜𝑟𝑒</m:t>
                            </m:r>
                          </m:e>
                          <m:sub>
                            <m:r>
                              <a:rPr lang="en-US" sz="1800" i="1">
                                <a:effectLst/>
                                <a:latin typeface="Cambria Math" panose="02040503050406030204" pitchFamily="18" charset="0"/>
                                <a:ea typeface="Times New Roman" panose="02020603050405020304" pitchFamily="18" charset="0"/>
                              </a:rPr>
                              <m:t>𝑟𝑒𝑓</m:t>
                            </m:r>
                          </m:sub>
                        </m:sSub>
                      </m:sub>
                    </m:sSub>
                    <m:r>
                      <a:rPr lang="en-US" sz="1800" i="1">
                        <a:effectLst/>
                        <a:latin typeface="Cambria Math" panose="02040503050406030204" pitchFamily="18" charset="0"/>
                        <a:ea typeface="Times New Roman" panose="02020603050405020304" pitchFamily="18" charset="0"/>
                      </a:rPr>
                      <m:t>))</m:t>
                    </m:r>
                  </m:oMath>
                </a14:m>
                <a:r>
                  <a:rPr lang="en-US" sz="1800" dirty="0">
                    <a:effectLst/>
                    <a:latin typeface="Arial" panose="020B0604020202020204" pitchFamily="34" charset="0"/>
                    <a:ea typeface="Times New Roman" panose="02020603050405020304" pitchFamily="18" charset="0"/>
                    <a:cs typeface="Arial" panose="020B0604020202020204" pitchFamily="34" charset="0"/>
                  </a:rPr>
                  <a:t> </a:t>
                </a:r>
              </a:p>
              <a:p>
                <a:pPr marL="0" marR="0" indent="0" algn="ctr">
                  <a:buNone/>
                  <a:tabLst>
                    <a:tab pos="182880" algn="l"/>
                  </a:tabLst>
                </a:pPr>
                <a14:m>
                  <m:oMath xmlns:m="http://schemas.openxmlformats.org/officeDocument/2006/math">
                    <m:sSub>
                      <m:sSubPr>
                        <m:ctrlPr>
                          <a:rPr lang="en-US" sz="1800" i="1">
                            <a:effectLst/>
                            <a:latin typeface="Cambria Math" panose="02040503050406030204" pitchFamily="18" charset="0"/>
                            <a:ea typeface="Times New Roman" panose="02020603050405020304" pitchFamily="18" charset="0"/>
                          </a:rPr>
                        </m:ctrlPr>
                      </m:sSubPr>
                      <m:e>
                        <m:r>
                          <a:rPr lang="en-US" sz="1800" i="1">
                            <a:effectLst/>
                            <a:latin typeface="Cambria Math" panose="02040503050406030204" pitchFamily="18" charset="0"/>
                            <a:ea typeface="Times New Roman" panose="02020603050405020304" pitchFamily="18" charset="0"/>
                          </a:rPr>
                          <m:t>𝑄</m:t>
                        </m:r>
                      </m:e>
                      <m:sub>
                        <m:r>
                          <a:rPr lang="en-US" sz="1800" i="1">
                            <a:effectLst/>
                            <a:latin typeface="Cambria Math" panose="02040503050406030204" pitchFamily="18" charset="0"/>
                            <a:ea typeface="Times New Roman" panose="02020603050405020304" pitchFamily="18" charset="0"/>
                          </a:rPr>
                          <m:t>𝑠𝑡𝑜𝑟</m:t>
                        </m:r>
                        <m:sSub>
                          <m:sSubPr>
                            <m:ctrlPr>
                              <a:rPr lang="en-US" sz="1800" i="1">
                                <a:effectLst/>
                                <a:latin typeface="Cambria Math" panose="02040503050406030204" pitchFamily="18" charset="0"/>
                                <a:ea typeface="Times New Roman" panose="02020603050405020304" pitchFamily="18" charset="0"/>
                              </a:rPr>
                            </m:ctrlPr>
                          </m:sSubPr>
                          <m:e>
                            <m:r>
                              <a:rPr lang="en-US" sz="1800" i="1">
                                <a:effectLst/>
                                <a:latin typeface="Cambria Math" panose="02040503050406030204" pitchFamily="18" charset="0"/>
                                <a:ea typeface="Times New Roman" panose="02020603050405020304" pitchFamily="18" charset="0"/>
                              </a:rPr>
                              <m:t>𝑒</m:t>
                            </m:r>
                          </m:e>
                          <m:sub>
                            <m:r>
                              <a:rPr lang="en-US" sz="1800" i="1">
                                <a:effectLst/>
                                <a:latin typeface="Cambria Math" panose="02040503050406030204" pitchFamily="18" charset="0"/>
                                <a:ea typeface="Times New Roman" panose="02020603050405020304" pitchFamily="18" charset="0"/>
                              </a:rPr>
                              <m:t>𝑟𝑒𝑞</m:t>
                            </m:r>
                          </m:sub>
                        </m:sSub>
                      </m:sub>
                    </m:sSub>
                    <m:r>
                      <a:rPr lang="en-US" sz="1800" i="1">
                        <a:effectLst/>
                        <a:latin typeface="Cambria Math" panose="02040503050406030204" pitchFamily="18" charset="0"/>
                        <a:ea typeface="Times New Roman" panose="02020603050405020304" pitchFamily="18" charset="0"/>
                      </a:rPr>
                      <m:t> = </m:t>
                    </m:r>
                    <m:f>
                      <m:fPr>
                        <m:ctrlPr>
                          <a:rPr lang="en-US" sz="1800" i="1">
                            <a:effectLst/>
                            <a:latin typeface="Cambria Math" panose="02040503050406030204" pitchFamily="18" charset="0"/>
                            <a:ea typeface="Times New Roman" panose="02020603050405020304" pitchFamily="18" charset="0"/>
                          </a:rPr>
                        </m:ctrlPr>
                      </m:fPr>
                      <m:num>
                        <m:sSub>
                          <m:sSubPr>
                            <m:ctrlPr>
                              <a:rPr lang="en-US" sz="1800" i="1">
                                <a:effectLst/>
                                <a:latin typeface="Cambria Math" panose="02040503050406030204" pitchFamily="18" charset="0"/>
                                <a:ea typeface="Times New Roman" panose="02020603050405020304" pitchFamily="18" charset="0"/>
                              </a:rPr>
                            </m:ctrlPr>
                          </m:sSubPr>
                          <m:e>
                            <m:r>
                              <a:rPr lang="en-US" sz="1800" i="1">
                                <a:effectLst/>
                                <a:latin typeface="Cambria Math" panose="02040503050406030204" pitchFamily="18" charset="0"/>
                                <a:ea typeface="Times New Roman" panose="02020603050405020304" pitchFamily="18" charset="0"/>
                              </a:rPr>
                              <m:t>𝑄</m:t>
                            </m:r>
                          </m:e>
                          <m:sub>
                            <m:r>
                              <a:rPr lang="en-US" sz="1800" i="1">
                                <a:effectLst/>
                                <a:latin typeface="Cambria Math" panose="02040503050406030204" pitchFamily="18" charset="0"/>
                                <a:ea typeface="Times New Roman" panose="02020603050405020304" pitchFamily="18" charset="0"/>
                              </a:rPr>
                              <m:t>𝑠𝑡𝑜𝑟𝑒</m:t>
                            </m:r>
                          </m:sub>
                        </m:sSub>
                      </m:num>
                      <m:den>
                        <m:r>
                          <a:rPr lang="en-US" sz="1800" i="1">
                            <a:effectLst/>
                            <a:latin typeface="Cambria Math" panose="02040503050406030204" pitchFamily="18" charset="0"/>
                            <a:ea typeface="Times New Roman" panose="02020603050405020304" pitchFamily="18" charset="0"/>
                          </a:rPr>
                          <m:t>𝑚</m:t>
                        </m:r>
                      </m:den>
                    </m:f>
                  </m:oMath>
                </a14:m>
                <a:r>
                  <a:rPr lang="en-US" sz="1800" dirty="0">
                    <a:effectLst/>
                    <a:latin typeface="Arial" panose="020B0604020202020204" pitchFamily="34" charset="0"/>
                    <a:ea typeface="Times New Roman" panose="02020603050405020304" pitchFamily="18" charset="0"/>
                    <a:cs typeface="Arial" panose="020B0604020202020204" pitchFamily="34" charset="0"/>
                  </a:rPr>
                  <a:t> </a:t>
                </a:r>
              </a:p>
              <a:p>
                <a:pPr algn="just">
                  <a:tabLst>
                    <a:tab pos="182880" algn="l"/>
                  </a:tabLst>
                </a:pPr>
                <a:endParaRPr lang="en-US" sz="1800" dirty="0">
                  <a:latin typeface="Arial" panose="020B0604020202020204" pitchFamily="34" charset="0"/>
                  <a:cs typeface="Arial" panose="020B0604020202020204" pitchFamily="34" charset="0"/>
                </a:endParaRPr>
              </a:p>
              <a:p>
                <a:pPr marL="285750" indent="-285750" algn="just">
                  <a:buFont typeface="Arial" panose="020B0604020202020204" pitchFamily="34" charset="0"/>
                  <a:buChar char="•"/>
                  <a:tabLst>
                    <a:tab pos="182880" algn="l"/>
                  </a:tabLst>
                </a:pPr>
                <a14:m>
                  <m:oMath xmlns:m="http://schemas.openxmlformats.org/officeDocument/2006/math">
                    <m:r>
                      <a:rPr lang="en-US" b="0" i="1" smtClean="0">
                        <a:latin typeface="Cambria Math" panose="02040503050406030204" pitchFamily="18" charset="0"/>
                      </a:rPr>
                      <m:t>𝑚</m:t>
                    </m:r>
                    <m:r>
                      <a:rPr lang="en-US" i="1">
                        <a:latin typeface="Cambria Math" panose="02040503050406030204" pitchFamily="18" charset="0"/>
                      </a:rPr>
                      <m:t> </m:t>
                    </m:r>
                  </m:oMath>
                </a14:m>
                <a:r>
                  <a:rPr lang="en-US" sz="1800" dirty="0">
                    <a:latin typeface="Arial" panose="020B0604020202020204" pitchFamily="34" charset="0"/>
                    <a:cs typeface="Arial" panose="020B0604020202020204" pitchFamily="34" charset="0"/>
                  </a:rPr>
                  <a:t>	  = subject’s mass</a:t>
                </a:r>
              </a:p>
              <a:p>
                <a:pPr marL="285750" indent="-285750" algn="just">
                  <a:buFont typeface="Arial" panose="020B0604020202020204" pitchFamily="34" charset="0"/>
                  <a:buChar char="•"/>
                  <a:tabLst>
                    <a:tab pos="182880" algn="l"/>
                  </a:tabLst>
                </a:pPr>
                <a14:m>
                  <m:oMath xmlns:m="http://schemas.openxmlformats.org/officeDocument/2006/math">
                    <m:sSub>
                      <m:sSubPr>
                        <m:ctrlPr>
                          <a:rPr lang="en-US" sz="1800" i="1">
                            <a:latin typeface="Cambria Math" panose="02040503050406030204" pitchFamily="18" charset="0"/>
                          </a:rPr>
                        </m:ctrlPr>
                      </m:sSubPr>
                      <m:e>
                        <m:r>
                          <a:rPr lang="en-US" sz="1800" i="1">
                            <a:latin typeface="Cambria Math" panose="02040503050406030204" pitchFamily="18" charset="0"/>
                          </a:rPr>
                          <m:t>𝐶</m:t>
                        </m:r>
                      </m:e>
                      <m:sub>
                        <m:r>
                          <a:rPr lang="en-US" sz="1800" i="1">
                            <a:latin typeface="Cambria Math" panose="02040503050406030204" pitchFamily="18" charset="0"/>
                          </a:rPr>
                          <m:t>𝑝𝐵</m:t>
                        </m:r>
                      </m:sub>
                    </m:sSub>
                  </m:oMath>
                </a14:m>
                <a:r>
                  <a:rPr lang="en-US" dirty="0">
                    <a:latin typeface="Arial" panose="020B0604020202020204" pitchFamily="34" charset="0"/>
                    <a:cs typeface="Arial" panose="020B0604020202020204" pitchFamily="34" charset="0"/>
                  </a:rPr>
                  <a:t> 	  = specific heat capacity of the human body</a:t>
                </a:r>
                <a:endParaRPr lang="en-US" sz="1800" dirty="0">
                  <a:latin typeface="Arial" panose="020B0604020202020204" pitchFamily="34" charset="0"/>
                  <a:cs typeface="Arial" panose="020B0604020202020204" pitchFamily="34" charset="0"/>
                </a:endParaRPr>
              </a:p>
              <a:p>
                <a:pPr marL="285750" indent="-285750" algn="just">
                  <a:buFont typeface="Arial" panose="020B0604020202020204" pitchFamily="34" charset="0"/>
                  <a:buChar char="•"/>
                  <a:tabLst>
                    <a:tab pos="182880" algn="l"/>
                  </a:tabLst>
                </a:pPr>
                <a14:m>
                  <m:oMath xmlns:m="http://schemas.openxmlformats.org/officeDocument/2006/math">
                    <m:sSub>
                      <m:sSubPr>
                        <m:ctrlPr>
                          <a:rPr lang="en-US" sz="1800" i="1">
                            <a:latin typeface="Cambria Math" panose="02040503050406030204" pitchFamily="18" charset="0"/>
                          </a:rPr>
                        </m:ctrlPr>
                      </m:sSubPr>
                      <m:e>
                        <m:r>
                          <a:rPr lang="en-US" sz="1800" i="1">
                            <a:latin typeface="Cambria Math" panose="02040503050406030204" pitchFamily="18" charset="0"/>
                          </a:rPr>
                          <m:t>𝑇</m:t>
                        </m:r>
                      </m:e>
                      <m:sub>
                        <m:r>
                          <a:rPr lang="en-US" sz="1800" i="1">
                            <a:latin typeface="Cambria Math" panose="02040503050406030204" pitchFamily="18" charset="0"/>
                          </a:rPr>
                          <m:t>𝑠𝑘𝑖𝑛</m:t>
                        </m:r>
                      </m:sub>
                    </m:sSub>
                  </m:oMath>
                </a14:m>
                <a:r>
                  <a:rPr lang="en-US" dirty="0">
                    <a:latin typeface="Arial" panose="020B0604020202020204" pitchFamily="34" charset="0"/>
                    <a:cs typeface="Arial" panose="020B0604020202020204" pitchFamily="34" charset="0"/>
                  </a:rPr>
                  <a:t>	  = average skin temperature</a:t>
                </a:r>
                <a:endParaRPr lang="en-US" sz="1800" dirty="0">
                  <a:latin typeface="Arial" panose="020B0604020202020204" pitchFamily="34" charset="0"/>
                  <a:cs typeface="Arial" panose="020B0604020202020204" pitchFamily="34" charset="0"/>
                </a:endParaRPr>
              </a:p>
              <a:p>
                <a:pPr marL="285750" indent="-285750" algn="just">
                  <a:buFont typeface="Arial" panose="020B0604020202020204" pitchFamily="34" charset="0"/>
                  <a:buChar char="•"/>
                  <a:tabLst>
                    <a:tab pos="182880" algn="l"/>
                  </a:tabLst>
                </a:pPr>
                <a14:m>
                  <m:oMath xmlns:m="http://schemas.openxmlformats.org/officeDocument/2006/math">
                    <m:sSub>
                      <m:sSubPr>
                        <m:ctrlPr>
                          <a:rPr lang="en-US" sz="1800" i="1">
                            <a:latin typeface="Cambria Math" panose="02040503050406030204" pitchFamily="18" charset="0"/>
                          </a:rPr>
                        </m:ctrlPr>
                      </m:sSubPr>
                      <m:e>
                        <m:r>
                          <a:rPr lang="en-US" sz="1800" i="1">
                            <a:latin typeface="Cambria Math" panose="02040503050406030204" pitchFamily="18" charset="0"/>
                          </a:rPr>
                          <m:t>𝑇</m:t>
                        </m:r>
                      </m:e>
                      <m:sub>
                        <m:r>
                          <a:rPr lang="en-US" sz="1800" i="1">
                            <a:latin typeface="Cambria Math" panose="02040503050406030204" pitchFamily="18" charset="0"/>
                          </a:rPr>
                          <m:t>𝑠𝑘𝑖</m:t>
                        </m:r>
                        <m:sSub>
                          <m:sSubPr>
                            <m:ctrlPr>
                              <a:rPr lang="en-US" sz="1800" i="1">
                                <a:latin typeface="Cambria Math" panose="02040503050406030204" pitchFamily="18" charset="0"/>
                              </a:rPr>
                            </m:ctrlPr>
                          </m:sSubPr>
                          <m:e>
                            <m:r>
                              <a:rPr lang="en-US" sz="1800" i="1">
                                <a:latin typeface="Cambria Math" panose="02040503050406030204" pitchFamily="18" charset="0"/>
                              </a:rPr>
                              <m:t>𝑛</m:t>
                            </m:r>
                          </m:e>
                          <m:sub>
                            <m:r>
                              <a:rPr lang="en-US" sz="1800" i="1">
                                <a:latin typeface="Cambria Math" panose="02040503050406030204" pitchFamily="18" charset="0"/>
                              </a:rPr>
                              <m:t>𝑟𝑒𝑓</m:t>
                            </m:r>
                          </m:sub>
                        </m:sSub>
                      </m:sub>
                    </m:sSub>
                  </m:oMath>
                </a14:m>
                <a:r>
                  <a:rPr lang="en-US" dirty="0">
                    <a:latin typeface="Arial" panose="020B0604020202020204" pitchFamily="34" charset="0"/>
                    <a:cs typeface="Arial" panose="020B0604020202020204" pitchFamily="34" charset="0"/>
                  </a:rPr>
                  <a:t>= reference average skin temperature</a:t>
                </a:r>
                <a:endParaRPr lang="en-US" sz="1800" dirty="0">
                  <a:latin typeface="Arial" panose="020B0604020202020204" pitchFamily="34" charset="0"/>
                  <a:cs typeface="Arial" panose="020B0604020202020204" pitchFamily="34" charset="0"/>
                </a:endParaRPr>
              </a:p>
              <a:p>
                <a:pPr marL="285750" indent="-285750" algn="just">
                  <a:buFont typeface="Arial" panose="020B0604020202020204" pitchFamily="34" charset="0"/>
                  <a:buChar char="•"/>
                  <a:tabLst>
                    <a:tab pos="182880" algn="l"/>
                  </a:tabLst>
                </a:pPr>
                <a14:m>
                  <m:oMath xmlns:m="http://schemas.openxmlformats.org/officeDocument/2006/math">
                    <m:sSub>
                      <m:sSubPr>
                        <m:ctrlPr>
                          <a:rPr lang="en-US" sz="1800" i="1">
                            <a:latin typeface="Cambria Math" panose="02040503050406030204" pitchFamily="18" charset="0"/>
                          </a:rPr>
                        </m:ctrlPr>
                      </m:sSubPr>
                      <m:e>
                        <m:r>
                          <a:rPr lang="en-US" sz="1800" i="1">
                            <a:latin typeface="Cambria Math" panose="02040503050406030204" pitchFamily="18" charset="0"/>
                          </a:rPr>
                          <m:t>𝑇</m:t>
                        </m:r>
                      </m:e>
                      <m:sub>
                        <m:r>
                          <a:rPr lang="en-US" sz="1800" i="1">
                            <a:latin typeface="Cambria Math" panose="02040503050406030204" pitchFamily="18" charset="0"/>
                          </a:rPr>
                          <m:t>𝑐𝑜𝑟𝑒</m:t>
                        </m:r>
                      </m:sub>
                    </m:sSub>
                  </m:oMath>
                </a14:m>
                <a:r>
                  <a:rPr lang="en-US" dirty="0">
                    <a:latin typeface="Arial" panose="020B0604020202020204" pitchFamily="34" charset="0"/>
                    <a:cs typeface="Arial" panose="020B0604020202020204" pitchFamily="34" charset="0"/>
                  </a:rPr>
                  <a:t>	  = core temperature</a:t>
                </a:r>
                <a:endParaRPr lang="en-US" sz="1800" dirty="0">
                  <a:latin typeface="Arial" panose="020B0604020202020204" pitchFamily="34" charset="0"/>
                  <a:cs typeface="Arial" panose="020B0604020202020204" pitchFamily="34" charset="0"/>
                </a:endParaRPr>
              </a:p>
              <a:p>
                <a:pPr marL="285750" indent="-285750" algn="just">
                  <a:buFont typeface="Arial" panose="020B0604020202020204" pitchFamily="34" charset="0"/>
                  <a:buChar char="•"/>
                  <a:tabLst>
                    <a:tab pos="182880" algn="l"/>
                  </a:tabLst>
                </a:pPr>
                <a14:m>
                  <m:oMath xmlns:m="http://schemas.openxmlformats.org/officeDocument/2006/math">
                    <m:sSub>
                      <m:sSubPr>
                        <m:ctrlPr>
                          <a:rPr lang="en-US" sz="1800" i="1" smtClean="0">
                            <a:latin typeface="Cambria Math" panose="02040503050406030204" pitchFamily="18" charset="0"/>
                          </a:rPr>
                        </m:ctrlPr>
                      </m:sSubPr>
                      <m:e>
                        <m:r>
                          <a:rPr lang="en-US" sz="1800" i="1">
                            <a:latin typeface="Cambria Math" panose="02040503050406030204" pitchFamily="18" charset="0"/>
                          </a:rPr>
                          <m:t>𝑇</m:t>
                        </m:r>
                      </m:e>
                      <m:sub>
                        <m:sSub>
                          <m:sSubPr>
                            <m:ctrlPr>
                              <a:rPr lang="en-US" sz="1800" i="1">
                                <a:latin typeface="Cambria Math" panose="02040503050406030204" pitchFamily="18" charset="0"/>
                              </a:rPr>
                            </m:ctrlPr>
                          </m:sSubPr>
                          <m:e>
                            <m:r>
                              <a:rPr lang="en-US" sz="1800" i="1">
                                <a:latin typeface="Cambria Math" panose="02040503050406030204" pitchFamily="18" charset="0"/>
                              </a:rPr>
                              <m:t>𝑐𝑜𝑟𝑒</m:t>
                            </m:r>
                          </m:e>
                          <m:sub>
                            <m:r>
                              <a:rPr lang="en-US" sz="1800" i="1">
                                <a:latin typeface="Cambria Math" panose="02040503050406030204" pitchFamily="18" charset="0"/>
                              </a:rPr>
                              <m:t>𝑟𝑒𝑓</m:t>
                            </m:r>
                          </m:sub>
                        </m:sSub>
                      </m:sub>
                    </m:sSub>
                  </m:oMath>
                </a14:m>
                <a:r>
                  <a:rPr lang="en-US" dirty="0">
                    <a:latin typeface="Arial" panose="020B0604020202020204" pitchFamily="34" charset="0"/>
                    <a:cs typeface="Arial" panose="020B0604020202020204" pitchFamily="34" charset="0"/>
                  </a:rPr>
                  <a:t> = reference core temperature</a:t>
                </a:r>
                <a:endParaRPr lang="en-US" sz="1800" dirty="0">
                  <a:latin typeface="Arial" panose="020B0604020202020204" pitchFamily="34" charset="0"/>
                  <a:cs typeface="Arial" panose="020B0604020202020204" pitchFamily="34" charset="0"/>
                </a:endParaRPr>
              </a:p>
              <a:p>
                <a:pPr marL="285750" indent="-285750" algn="just">
                  <a:buFont typeface="Arial" panose="020B0604020202020204" pitchFamily="34" charset="0"/>
                  <a:buChar char="•"/>
                  <a:tabLst>
                    <a:tab pos="182880" algn="l"/>
                  </a:tabLst>
                </a:pPr>
                <a14:m>
                  <m:oMath xmlns:m="http://schemas.openxmlformats.org/officeDocument/2006/math">
                    <m:sSub>
                      <m:sSubPr>
                        <m:ctrlPr>
                          <a:rPr lang="en-US" sz="1800" i="1">
                            <a:latin typeface="Cambria Math" panose="02040503050406030204" pitchFamily="18" charset="0"/>
                          </a:rPr>
                        </m:ctrlPr>
                      </m:sSubPr>
                      <m:e>
                        <m:r>
                          <a:rPr lang="en-US" sz="1800" i="1">
                            <a:latin typeface="Cambria Math" panose="02040503050406030204" pitchFamily="18" charset="0"/>
                          </a:rPr>
                          <m:t>𝑄</m:t>
                        </m:r>
                      </m:e>
                      <m:sub>
                        <m:r>
                          <a:rPr lang="en-US" sz="1800" i="1">
                            <a:latin typeface="Cambria Math" panose="02040503050406030204" pitchFamily="18" charset="0"/>
                          </a:rPr>
                          <m:t>𝑠𝑡𝑜𝑟𝑒</m:t>
                        </m:r>
                      </m:sub>
                    </m:sSub>
                  </m:oMath>
                </a14:m>
                <a:r>
                  <a:rPr lang="en-US" dirty="0">
                    <a:latin typeface="Arial" panose="020B0604020202020204" pitchFamily="34" charset="0"/>
                    <a:ea typeface="Times New Roman" panose="02020603050405020304" pitchFamily="18" charset="0"/>
                    <a:cs typeface="Arial" panose="020B0604020202020204" pitchFamily="34" charset="0"/>
                  </a:rPr>
                  <a:t>	   = heat storage</a:t>
                </a:r>
                <a:endParaRPr lang="en-US" sz="1800" dirty="0">
                  <a:effectLst/>
                  <a:latin typeface="Arial" panose="020B0604020202020204" pitchFamily="34" charset="0"/>
                  <a:ea typeface="Times New Roman" panose="02020603050405020304" pitchFamily="18" charset="0"/>
                  <a:cs typeface="Arial" panose="020B0604020202020204" pitchFamily="34" charset="0"/>
                </a:endParaRPr>
              </a:p>
            </p:txBody>
          </p:sp>
        </mc:Choice>
        <mc:Fallback xmlns="">
          <p:sp>
            <p:nvSpPr>
              <p:cNvPr id="7" name="TextBox 6">
                <a:extLst>
                  <a:ext uri="{FF2B5EF4-FFF2-40B4-BE49-F238E27FC236}">
                    <a16:creationId xmlns:a16="http://schemas.microsoft.com/office/drawing/2014/main" id="{630E1B1F-484A-8174-E5B4-313D9BCDA395}"/>
                  </a:ext>
                </a:extLst>
              </p:cNvPr>
              <p:cNvSpPr txBox="1">
                <a:spLocks noRot="1" noChangeAspect="1" noMove="1" noResize="1" noEditPoints="1" noAdjustHandles="1" noChangeArrowheads="1" noChangeShapeType="1" noTextEdit="1"/>
              </p:cNvSpPr>
              <p:nvPr/>
            </p:nvSpPr>
            <p:spPr>
              <a:xfrm>
                <a:off x="2209801" y="3319714"/>
                <a:ext cx="8915399" cy="3166123"/>
              </a:xfrm>
              <a:prstGeom prst="rect">
                <a:avLst/>
              </a:prstGeom>
              <a:blipFill>
                <a:blip r:embed="rId4"/>
                <a:stretch>
                  <a:fillRect l="-410" b="-2111"/>
                </a:stretch>
              </a:blipFill>
              <a:ln>
                <a:solidFill>
                  <a:schemeClr val="tx1"/>
                </a:solidFill>
              </a:ln>
            </p:spPr>
            <p:txBody>
              <a:bodyPr/>
              <a:lstStyle/>
              <a:p>
                <a:r>
                  <a:rPr lang="en-US">
                    <a:noFill/>
                  </a:rPr>
                  <a:t> </a:t>
                </a:r>
              </a:p>
            </p:txBody>
          </p:sp>
        </mc:Fallback>
      </mc:AlternateContent>
    </p:spTree>
    <p:extLst>
      <p:ext uri="{BB962C8B-B14F-4D97-AF65-F5344CB8AC3E}">
        <p14:creationId xmlns:p14="http://schemas.microsoft.com/office/powerpoint/2010/main" val="172577894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84D75C-134B-E5D9-D20B-930BEBD0D856}"/>
              </a:ext>
            </a:extLst>
          </p:cNvPr>
          <p:cNvSpPr>
            <a:spLocks noGrp="1"/>
          </p:cNvSpPr>
          <p:nvPr>
            <p:ph type="title"/>
          </p:nvPr>
        </p:nvSpPr>
        <p:spPr/>
        <p:txBody>
          <a:bodyPr/>
          <a:lstStyle/>
          <a:p>
            <a:r>
              <a:rPr lang="en-US"/>
              <a:t>Determining Average Skin Temperature</a:t>
            </a:r>
          </a:p>
        </p:txBody>
      </p:sp>
      <p:sp>
        <p:nvSpPr>
          <p:cNvPr id="4" name="Slide Number Placeholder 3">
            <a:extLst>
              <a:ext uri="{FF2B5EF4-FFF2-40B4-BE49-F238E27FC236}">
                <a16:creationId xmlns:a16="http://schemas.microsoft.com/office/drawing/2014/main" id="{2AF27042-EA21-6E7D-22CE-AA0DA0287E95}"/>
              </a:ext>
            </a:extLst>
          </p:cNvPr>
          <p:cNvSpPr>
            <a:spLocks noGrp="1"/>
          </p:cNvSpPr>
          <p:nvPr>
            <p:ph type="sldNum" sz="quarter" idx="12"/>
          </p:nvPr>
        </p:nvSpPr>
        <p:spPr/>
        <p:txBody>
          <a:bodyPr/>
          <a:lstStyle/>
          <a:p>
            <a:fld id="{56DEAC0C-22C1-459C-B122-F26ADF594765}" type="slidenum">
              <a:rPr lang="en-US" smtClean="0"/>
              <a:pPr/>
              <a:t>6</a:t>
            </a:fld>
            <a:endParaRPr lang="en-US"/>
          </a:p>
        </p:txBody>
      </p:sp>
      <p:pic>
        <p:nvPicPr>
          <p:cNvPr id="5" name="Content Placeholder 4">
            <a:extLst>
              <a:ext uri="{FF2B5EF4-FFF2-40B4-BE49-F238E27FC236}">
                <a16:creationId xmlns:a16="http://schemas.microsoft.com/office/drawing/2014/main" id="{5BD691EC-BEE8-983D-E143-1123EC66B178}"/>
              </a:ext>
            </a:extLst>
          </p:cNvPr>
          <p:cNvPicPr>
            <a:picLocks noGrp="1" noChangeAspect="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1269009" y="3778038"/>
            <a:ext cx="4148073" cy="2743200"/>
          </a:xfrm>
          <a:prstGeom prst="rect">
            <a:avLst/>
          </a:prstGeom>
          <a:noFill/>
          <a:ln>
            <a:noFill/>
          </a:ln>
        </p:spPr>
      </p:pic>
      <p:pic>
        <p:nvPicPr>
          <p:cNvPr id="6" name="Picture 5" descr="Chart, line chart&#10;&#10;AI-generated content may be incorrect.">
            <a:extLst>
              <a:ext uri="{FF2B5EF4-FFF2-40B4-BE49-F238E27FC236}">
                <a16:creationId xmlns:a16="http://schemas.microsoft.com/office/drawing/2014/main" id="{3B3556DD-5141-25C3-4ED8-294ED83E414B}"/>
              </a:ext>
            </a:extLst>
          </p:cNvPr>
          <p:cNvPicPr>
            <a:picLocks noChangeAspect="1"/>
          </p:cNvPicPr>
          <p:nvPr/>
        </p:nvPicPr>
        <p:blipFill>
          <a:blip r:embed="rId4" cstate="print">
            <a:extLst>
              <a:ext uri="{28A0092B-C50C-407E-A947-70E740481C1C}">
                <a14:useLocalDpi xmlns:a14="http://schemas.microsoft.com/office/drawing/2010/main" val="0"/>
              </a:ext>
            </a:extLst>
          </a:blip>
          <a:srcRect l="-1" r="-260" b="47129"/>
          <a:stretch/>
        </p:blipFill>
        <p:spPr>
          <a:xfrm>
            <a:off x="5715000" y="3730822"/>
            <a:ext cx="5268293" cy="2743200"/>
          </a:xfrm>
          <a:prstGeom prst="rect">
            <a:avLst/>
          </a:prstGeom>
        </p:spPr>
      </p:pic>
      <p:sp>
        <p:nvSpPr>
          <p:cNvPr id="8" name="TextBox 7">
            <a:extLst>
              <a:ext uri="{FF2B5EF4-FFF2-40B4-BE49-F238E27FC236}">
                <a16:creationId xmlns:a16="http://schemas.microsoft.com/office/drawing/2014/main" id="{920314E5-4468-6962-D201-F0F883660C6C}"/>
              </a:ext>
            </a:extLst>
          </p:cNvPr>
          <p:cNvSpPr txBox="1"/>
          <p:nvPr/>
        </p:nvSpPr>
        <p:spPr>
          <a:xfrm>
            <a:off x="0" y="855067"/>
            <a:ext cx="12191999" cy="2446824"/>
          </a:xfrm>
          <a:prstGeom prst="rect">
            <a:avLst/>
          </a:prstGeom>
          <a:noFill/>
        </p:spPr>
        <p:txBody>
          <a:bodyPr wrap="square">
            <a:spAutoFit/>
          </a:bodyPr>
          <a:lstStyle/>
          <a:p>
            <a:pPr marL="285750" indent="-285750">
              <a:spcAft>
                <a:spcPts val="600"/>
              </a:spcAft>
              <a:buFont typeface="Arial" panose="020B0604020202020204" pitchFamily="34" charset="0"/>
              <a:buChar char="•"/>
            </a:pPr>
            <a:r>
              <a:rPr lang="en-US" sz="1600" b="1">
                <a:latin typeface="Arial" panose="020B0604020202020204" pitchFamily="34" charset="0"/>
                <a:cs typeface="Arial" panose="020B0604020202020204" pitchFamily="34" charset="0"/>
              </a:rPr>
              <a:t>Objective: Find average skin temperature.</a:t>
            </a:r>
          </a:p>
          <a:p>
            <a:pPr marL="742950" lvl="1" indent="-285750">
              <a:spcAft>
                <a:spcPts val="600"/>
              </a:spcAft>
              <a:buFont typeface="Arial" panose="020B0604020202020204" pitchFamily="34" charset="0"/>
              <a:buChar char="•"/>
            </a:pPr>
            <a:r>
              <a:rPr lang="en-US" sz="1600">
                <a:latin typeface="Arial" panose="020B0604020202020204" pitchFamily="34" charset="0"/>
                <a:cs typeface="Arial" panose="020B0604020202020204" pitchFamily="34" charset="0"/>
              </a:rPr>
              <a:t>The average skin temperature was the area-weighted average of the temperatures measured at the head (</a:t>
            </a:r>
            <a:r>
              <a:rPr lang="en-US" sz="1600" i="1">
                <a:latin typeface="Arial" panose="020B0604020202020204" pitchFamily="34" charset="0"/>
                <a:cs typeface="Arial" panose="020B0604020202020204" pitchFamily="34" charset="0"/>
              </a:rPr>
              <a:t>T1</a:t>
            </a:r>
            <a:r>
              <a:rPr lang="en-US" sz="1600">
                <a:latin typeface="Arial" panose="020B0604020202020204" pitchFamily="34" charset="0"/>
                <a:cs typeface="Arial" panose="020B0604020202020204" pitchFamily="34" charset="0"/>
              </a:rPr>
              <a:t>), chest (</a:t>
            </a:r>
            <a:r>
              <a:rPr lang="en-US" sz="1600" i="1">
                <a:latin typeface="Arial" panose="020B0604020202020204" pitchFamily="34" charset="0"/>
                <a:cs typeface="Arial" panose="020B0604020202020204" pitchFamily="34" charset="0"/>
              </a:rPr>
              <a:t>T2</a:t>
            </a:r>
            <a:r>
              <a:rPr lang="en-US" sz="1600">
                <a:latin typeface="Arial" panose="020B0604020202020204" pitchFamily="34" charset="0"/>
                <a:cs typeface="Arial" panose="020B0604020202020204" pitchFamily="34" charset="0"/>
              </a:rPr>
              <a:t>), right thigh (</a:t>
            </a:r>
            <a:r>
              <a:rPr lang="en-US" sz="1600" i="1">
                <a:latin typeface="Arial" panose="020B0604020202020204" pitchFamily="34" charset="0"/>
                <a:cs typeface="Arial" panose="020B0604020202020204" pitchFamily="34" charset="0"/>
              </a:rPr>
              <a:t>T3</a:t>
            </a:r>
            <a:r>
              <a:rPr lang="en-US" sz="1600">
                <a:latin typeface="Arial" panose="020B0604020202020204" pitchFamily="34" charset="0"/>
                <a:cs typeface="Arial" panose="020B0604020202020204" pitchFamily="34" charset="0"/>
              </a:rPr>
              <a:t>), shoulder blade (</a:t>
            </a:r>
            <a:r>
              <a:rPr lang="en-US" sz="1600" i="1">
                <a:latin typeface="Arial" panose="020B0604020202020204" pitchFamily="34" charset="0"/>
                <a:cs typeface="Arial" panose="020B0604020202020204" pitchFamily="34" charset="0"/>
              </a:rPr>
              <a:t>T4</a:t>
            </a:r>
            <a:r>
              <a:rPr lang="en-US" sz="1600">
                <a:latin typeface="Arial" panose="020B0604020202020204" pitchFamily="34" charset="0"/>
                <a:cs typeface="Arial" panose="020B0604020202020204" pitchFamily="34" charset="0"/>
              </a:rPr>
              <a:t>), right calf (</a:t>
            </a:r>
            <a:r>
              <a:rPr lang="en-US" sz="1600" i="1">
                <a:latin typeface="Arial" panose="020B0604020202020204" pitchFamily="34" charset="0"/>
                <a:cs typeface="Arial" panose="020B0604020202020204" pitchFamily="34" charset="0"/>
              </a:rPr>
              <a:t>T5</a:t>
            </a:r>
            <a:r>
              <a:rPr lang="en-US" sz="1600">
                <a:latin typeface="Arial" panose="020B0604020202020204" pitchFamily="34" charset="0"/>
                <a:cs typeface="Arial" panose="020B0604020202020204" pitchFamily="34" charset="0"/>
              </a:rPr>
              <a:t>), left upper arm (</a:t>
            </a:r>
            <a:r>
              <a:rPr lang="en-US" sz="1600" i="1">
                <a:latin typeface="Arial" panose="020B0604020202020204" pitchFamily="34" charset="0"/>
                <a:cs typeface="Arial" panose="020B0604020202020204" pitchFamily="34" charset="0"/>
              </a:rPr>
              <a:t>T6</a:t>
            </a:r>
            <a:r>
              <a:rPr lang="en-US" sz="1600">
                <a:latin typeface="Arial" panose="020B0604020202020204" pitchFamily="34" charset="0"/>
                <a:cs typeface="Arial" panose="020B0604020202020204" pitchFamily="34" charset="0"/>
              </a:rPr>
              <a:t>), and left lower arm (</a:t>
            </a:r>
            <a:r>
              <a:rPr lang="en-US" sz="1600" i="1">
                <a:latin typeface="Arial" panose="020B0604020202020204" pitchFamily="34" charset="0"/>
                <a:cs typeface="Arial" panose="020B0604020202020204" pitchFamily="34" charset="0"/>
              </a:rPr>
              <a:t>T7</a:t>
            </a:r>
            <a:r>
              <a:rPr lang="en-US" sz="1600">
                <a:latin typeface="Arial" panose="020B0604020202020204" pitchFamily="34" charset="0"/>
                <a:cs typeface="Arial" panose="020B0604020202020204" pitchFamily="34" charset="0"/>
              </a:rPr>
              <a:t>).</a:t>
            </a:r>
            <a:endParaRPr lang="en-US" sz="1600">
              <a:effectLst/>
              <a:latin typeface="Arial" panose="020B0604020202020204" pitchFamily="34" charset="0"/>
              <a:ea typeface="Times New Roman" panose="02020603050405020304" pitchFamily="18" charset="0"/>
              <a:cs typeface="Arial" panose="020B0604020202020204" pitchFamily="34" charset="0"/>
            </a:endParaRPr>
          </a:p>
          <a:p>
            <a:pPr marL="285750" indent="-285750">
              <a:spcAft>
                <a:spcPts val="600"/>
              </a:spcAft>
              <a:buFont typeface="Arial" panose="020B0604020202020204" pitchFamily="34" charset="0"/>
              <a:buChar char="•"/>
            </a:pPr>
            <a:endParaRPr lang="en-US" sz="1600">
              <a:effectLst/>
              <a:latin typeface="Arial" panose="020B0604020202020204" pitchFamily="34" charset="0"/>
              <a:ea typeface="Times New Roman" panose="02020603050405020304" pitchFamily="18" charset="0"/>
              <a:cs typeface="Arial" panose="020B0604020202020204" pitchFamily="34" charset="0"/>
            </a:endParaRPr>
          </a:p>
          <a:p>
            <a:pPr marL="285750" indent="-285750">
              <a:spcAft>
                <a:spcPts val="600"/>
              </a:spcAft>
              <a:buFont typeface="Arial" panose="020B0604020202020204" pitchFamily="34" charset="0"/>
              <a:buChar char="•"/>
            </a:pPr>
            <a:endParaRPr lang="en-US" sz="1600">
              <a:effectLst/>
              <a:latin typeface="Arial" panose="020B0604020202020204" pitchFamily="34" charset="0"/>
              <a:ea typeface="Times New Roman" panose="02020603050405020304" pitchFamily="18" charset="0"/>
              <a:cs typeface="Arial" panose="020B0604020202020204" pitchFamily="34" charset="0"/>
            </a:endParaRPr>
          </a:p>
          <a:p>
            <a:pPr marL="285750" indent="-285750">
              <a:spcAft>
                <a:spcPts val="600"/>
              </a:spcAft>
              <a:buFont typeface="Arial" panose="020B0604020202020204" pitchFamily="34" charset="0"/>
              <a:buChar char="•"/>
            </a:pPr>
            <a:r>
              <a:rPr lang="en-US" sz="1600" b="1">
                <a:latin typeface="Arial" panose="020B0604020202020204" pitchFamily="34" charset="0"/>
                <a:ea typeface="Times New Roman" panose="02020603050405020304" pitchFamily="18" charset="0"/>
                <a:cs typeface="Arial" panose="020B0604020202020204" pitchFamily="34" charset="0"/>
              </a:rPr>
              <a:t>Modification for test subject L_1 during test point 12: </a:t>
            </a:r>
            <a:r>
              <a:rPr lang="en-US" sz="1600">
                <a:latin typeface="Arial" panose="020B0604020202020204" pitchFamily="34" charset="0"/>
                <a:ea typeface="Times New Roman" panose="02020603050405020304" pitchFamily="18" charset="0"/>
                <a:cs typeface="Arial" panose="020B0604020202020204" pitchFamily="34" charset="0"/>
              </a:rPr>
              <a:t>The shoulder temperature sensor may have shifted since it was showing the temperature of ~77 °F while the rest of the sensors were at 85 – 97 °F; the modified equation was used. </a:t>
            </a:r>
          </a:p>
          <a:p>
            <a:pPr marL="285750" indent="-285750">
              <a:spcAft>
                <a:spcPts val="600"/>
              </a:spcAft>
              <a:buFont typeface="Arial" panose="020B0604020202020204" pitchFamily="34" charset="0"/>
              <a:buChar char="•"/>
            </a:pPr>
            <a:endParaRPr lang="en-US" sz="1600">
              <a:latin typeface="Arial" panose="020B0604020202020204" pitchFamily="34" charset="0"/>
              <a:cs typeface="Arial" panose="020B0604020202020204" pitchFamily="34" charset="0"/>
            </a:endParaRPr>
          </a:p>
        </p:txBody>
      </p:sp>
      <p:sp>
        <p:nvSpPr>
          <p:cNvPr id="7" name="TextBox 6">
            <a:extLst>
              <a:ext uri="{FF2B5EF4-FFF2-40B4-BE49-F238E27FC236}">
                <a16:creationId xmlns:a16="http://schemas.microsoft.com/office/drawing/2014/main" id="{2D97662D-7F69-614C-1C78-492ECFF6645A}"/>
              </a:ext>
            </a:extLst>
          </p:cNvPr>
          <p:cNvSpPr txBox="1"/>
          <p:nvPr/>
        </p:nvSpPr>
        <p:spPr>
          <a:xfrm>
            <a:off x="1330489" y="6474023"/>
            <a:ext cx="3892224" cy="307777"/>
          </a:xfrm>
          <a:prstGeom prst="rect">
            <a:avLst/>
          </a:prstGeom>
          <a:noFill/>
        </p:spPr>
        <p:txBody>
          <a:bodyPr wrap="square" rtlCol="0">
            <a:spAutoFit/>
          </a:bodyPr>
          <a:lstStyle/>
          <a:p>
            <a:pPr algn="ctr"/>
            <a:r>
              <a:rPr lang="en-US" sz="1400">
                <a:latin typeface="Arial" panose="020B0604020202020204" pitchFamily="34" charset="0"/>
                <a:cs typeface="Arial" panose="020B0604020202020204" pitchFamily="34" charset="0"/>
              </a:rPr>
              <a:t>Skin Temperature Sensor Locations [6]</a:t>
            </a:r>
            <a:endParaRPr lang="en-US" sz="1100">
              <a:latin typeface="Arial" panose="020B0604020202020204" pitchFamily="34" charset="0"/>
              <a:cs typeface="Arial" panose="020B0604020202020204" pitchFamily="34" charset="0"/>
            </a:endParaRPr>
          </a:p>
        </p:txBody>
      </p:sp>
      <p:sp>
        <p:nvSpPr>
          <p:cNvPr id="11" name="TextBox 10">
            <a:extLst>
              <a:ext uri="{FF2B5EF4-FFF2-40B4-BE49-F238E27FC236}">
                <a16:creationId xmlns:a16="http://schemas.microsoft.com/office/drawing/2014/main" id="{509509C2-97F8-2007-DA96-510E980A2789}"/>
              </a:ext>
            </a:extLst>
          </p:cNvPr>
          <p:cNvSpPr txBox="1"/>
          <p:nvPr/>
        </p:nvSpPr>
        <p:spPr>
          <a:xfrm>
            <a:off x="5613621" y="6474022"/>
            <a:ext cx="5511579" cy="307777"/>
          </a:xfrm>
          <a:prstGeom prst="rect">
            <a:avLst/>
          </a:prstGeom>
          <a:noFill/>
        </p:spPr>
        <p:txBody>
          <a:bodyPr wrap="square">
            <a:spAutoFit/>
          </a:bodyPr>
          <a:lstStyle/>
          <a:p>
            <a:pPr algn="ctr"/>
            <a:r>
              <a:rPr lang="en-US" sz="1400">
                <a:latin typeface="Arial" panose="020B0604020202020204" pitchFamily="34" charset="0"/>
                <a:cs typeface="Arial" panose="020B0604020202020204" pitchFamily="34" charset="0"/>
              </a:rPr>
              <a:t>Lower T-7 Temperature for Subject L_1 during Test Point 12.</a:t>
            </a:r>
            <a:endParaRPr lang="en-US" sz="1400"/>
          </a:p>
        </p:txBody>
      </p:sp>
      <mc:AlternateContent xmlns:mc="http://schemas.openxmlformats.org/markup-compatibility/2006" xmlns:a14="http://schemas.microsoft.com/office/drawing/2010/main">
        <mc:Choice Requires="a14">
          <p:sp>
            <p:nvSpPr>
              <p:cNvPr id="13" name="TextBox 12">
                <a:extLst>
                  <a:ext uri="{FF2B5EF4-FFF2-40B4-BE49-F238E27FC236}">
                    <a16:creationId xmlns:a16="http://schemas.microsoft.com/office/drawing/2014/main" id="{4A6BB907-F784-5FB7-D57E-800D15D935EC}"/>
                  </a:ext>
                </a:extLst>
              </p:cNvPr>
              <p:cNvSpPr txBox="1"/>
              <p:nvPr/>
            </p:nvSpPr>
            <p:spPr>
              <a:xfrm>
                <a:off x="1904994" y="3061493"/>
                <a:ext cx="8095753" cy="369332"/>
              </a:xfrm>
              <a:prstGeom prst="rect">
                <a:avLst/>
              </a:prstGeom>
              <a:solidFill>
                <a:schemeClr val="accent4">
                  <a:lumMod val="20000"/>
                  <a:lumOff val="80000"/>
                </a:schemeClr>
              </a:solidFill>
              <a:ln>
                <a:solidFill>
                  <a:schemeClr val="tx1"/>
                </a:solidFill>
              </a:ln>
            </p:spPr>
            <p:txBody>
              <a:bodyPr wrap="square">
                <a:spAutoFit/>
              </a:bodyPr>
              <a:lstStyle/>
              <a:p>
                <a:pPr/>
                <a14:m>
                  <m:oMathPara xmlns:m="http://schemas.openxmlformats.org/officeDocument/2006/math">
                    <m:oMathParaPr>
                      <m:jc m:val="centerGroup"/>
                    </m:oMathParaPr>
                    <m:oMath xmlns:m="http://schemas.openxmlformats.org/officeDocument/2006/math">
                      <m:sSub>
                        <m:sSubPr>
                          <m:ctrlPr>
                            <a:rPr lang="en-US" sz="1800" i="1" smtClean="0">
                              <a:latin typeface="Cambria Math" panose="02040503050406030204" pitchFamily="18" charset="0"/>
                            </a:rPr>
                          </m:ctrlPr>
                        </m:sSubPr>
                        <m:e>
                          <m:r>
                            <a:rPr lang="en-US" sz="1800" i="1">
                              <a:latin typeface="Cambria Math" panose="02040503050406030204" pitchFamily="18" charset="0"/>
                            </a:rPr>
                            <m:t>𝑇</m:t>
                          </m:r>
                        </m:e>
                        <m:sub>
                          <m:r>
                            <a:rPr lang="en-US" sz="1800" i="1">
                              <a:latin typeface="Cambria Math" panose="02040503050406030204" pitchFamily="18" charset="0"/>
                            </a:rPr>
                            <m:t>𝑠𝑘𝑖𝑛</m:t>
                          </m:r>
                        </m:sub>
                      </m:sSub>
                      <m:r>
                        <a:rPr lang="en-US" sz="1800" i="1">
                          <a:latin typeface="Cambria Math" panose="02040503050406030204" pitchFamily="18" charset="0"/>
                        </a:rPr>
                        <m:t> = 0.26∗</m:t>
                      </m:r>
                      <m:r>
                        <a:rPr lang="en-US" sz="1800" i="1">
                          <a:latin typeface="Cambria Math" panose="02040503050406030204" pitchFamily="18" charset="0"/>
                        </a:rPr>
                        <m:t>𝑇</m:t>
                      </m:r>
                      <m:r>
                        <a:rPr lang="en-US" sz="1800" i="1">
                          <a:latin typeface="Cambria Math" panose="02040503050406030204" pitchFamily="18" charset="0"/>
                        </a:rPr>
                        <m:t>1+0.06∗</m:t>
                      </m:r>
                      <m:r>
                        <a:rPr lang="en-US" sz="1800" i="1">
                          <a:latin typeface="Cambria Math" panose="02040503050406030204" pitchFamily="18" charset="0"/>
                        </a:rPr>
                        <m:t>𝑇</m:t>
                      </m:r>
                      <m:r>
                        <a:rPr lang="en-US" sz="1800" i="1">
                          <a:latin typeface="Cambria Math" panose="02040503050406030204" pitchFamily="18" charset="0"/>
                        </a:rPr>
                        <m:t>7+0.1∗</m:t>
                      </m:r>
                      <m:r>
                        <a:rPr lang="en-US" sz="1800" i="1">
                          <a:latin typeface="Cambria Math" panose="02040503050406030204" pitchFamily="18" charset="0"/>
                        </a:rPr>
                        <m:t>𝑇</m:t>
                      </m:r>
                      <m:r>
                        <a:rPr lang="en-US" sz="1800" i="1">
                          <a:latin typeface="Cambria Math" panose="02040503050406030204" pitchFamily="18" charset="0"/>
                        </a:rPr>
                        <m:t>6+0.17∗</m:t>
                      </m:r>
                      <m:r>
                        <a:rPr lang="en-US" sz="1800" i="1">
                          <a:latin typeface="Cambria Math" panose="02040503050406030204" pitchFamily="18" charset="0"/>
                        </a:rPr>
                        <m:t>𝑇</m:t>
                      </m:r>
                      <m:r>
                        <a:rPr lang="en-US" sz="1800" i="1">
                          <a:latin typeface="Cambria Math" panose="02040503050406030204" pitchFamily="18" charset="0"/>
                        </a:rPr>
                        <m:t>3+0.15∗</m:t>
                      </m:r>
                      <m:r>
                        <a:rPr lang="en-US" sz="1800" i="1">
                          <a:latin typeface="Cambria Math" panose="02040503050406030204" pitchFamily="18" charset="0"/>
                        </a:rPr>
                        <m:t>𝑇</m:t>
                      </m:r>
                      <m:r>
                        <a:rPr lang="en-US" sz="1800" i="1">
                          <a:latin typeface="Cambria Math" panose="02040503050406030204" pitchFamily="18" charset="0"/>
                        </a:rPr>
                        <m:t>5+0.26∗</m:t>
                      </m:r>
                      <m:r>
                        <a:rPr lang="en-US" sz="1800" i="1">
                          <a:latin typeface="Cambria Math" panose="02040503050406030204" pitchFamily="18" charset="0"/>
                        </a:rPr>
                        <m:t>𝑇</m:t>
                      </m:r>
                      <m:r>
                        <a:rPr lang="en-US" sz="1800" i="1">
                          <a:latin typeface="Cambria Math" panose="02040503050406030204" pitchFamily="18" charset="0"/>
                        </a:rPr>
                        <m:t>2</m:t>
                      </m:r>
                    </m:oMath>
                  </m:oMathPara>
                </a14:m>
                <a:endParaRPr lang="en-US"/>
              </a:p>
            </p:txBody>
          </p:sp>
        </mc:Choice>
        <mc:Fallback xmlns="">
          <p:sp>
            <p:nvSpPr>
              <p:cNvPr id="13" name="TextBox 12">
                <a:extLst>
                  <a:ext uri="{FF2B5EF4-FFF2-40B4-BE49-F238E27FC236}">
                    <a16:creationId xmlns:a16="http://schemas.microsoft.com/office/drawing/2014/main" id="{4A6BB907-F784-5FB7-D57E-800D15D935EC}"/>
                  </a:ext>
                </a:extLst>
              </p:cNvPr>
              <p:cNvSpPr txBox="1">
                <a:spLocks noRot="1" noChangeAspect="1" noMove="1" noResize="1" noEditPoints="1" noAdjustHandles="1" noChangeArrowheads="1" noChangeShapeType="1" noTextEdit="1"/>
              </p:cNvSpPr>
              <p:nvPr/>
            </p:nvSpPr>
            <p:spPr>
              <a:xfrm>
                <a:off x="1904994" y="3061493"/>
                <a:ext cx="8095753" cy="369332"/>
              </a:xfrm>
              <a:prstGeom prst="rect">
                <a:avLst/>
              </a:prstGeom>
              <a:blipFill>
                <a:blip r:embed="rId5"/>
                <a:stretch>
                  <a:fillRect/>
                </a:stretch>
              </a:blipFill>
              <a:ln>
                <a:solidFill>
                  <a:schemeClr val="tx1"/>
                </a:solid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5" name="TextBox 14">
                <a:extLst>
                  <a:ext uri="{FF2B5EF4-FFF2-40B4-BE49-F238E27FC236}">
                    <a16:creationId xmlns:a16="http://schemas.microsoft.com/office/drawing/2014/main" id="{EB01A1FB-51BB-5652-E174-A3459FD070DA}"/>
                  </a:ext>
                </a:extLst>
              </p:cNvPr>
              <p:cNvSpPr txBox="1"/>
              <p:nvPr/>
            </p:nvSpPr>
            <p:spPr>
              <a:xfrm>
                <a:off x="982366" y="1783309"/>
                <a:ext cx="10227259" cy="369332"/>
              </a:xfrm>
              <a:prstGeom prst="rect">
                <a:avLst/>
              </a:prstGeom>
              <a:solidFill>
                <a:schemeClr val="accent4">
                  <a:lumMod val="20000"/>
                  <a:lumOff val="80000"/>
                </a:schemeClr>
              </a:solidFill>
              <a:ln>
                <a:solidFill>
                  <a:schemeClr val="tx1"/>
                </a:solidFill>
              </a:ln>
            </p:spPr>
            <p:txBody>
              <a:bodyPr wrap="square">
                <a:spAutoFit/>
              </a:bodyPr>
              <a:lstStyle/>
              <a:p>
                <a:pPr algn="ctr">
                  <a:spcAft>
                    <a:spcPts val="600"/>
                  </a:spcAft>
                </a:pPr>
                <a:r>
                  <a:rPr lang="en-US" sz="1800">
                    <a:effectLst/>
                    <a:latin typeface="Arial" panose="020B0604020202020204" pitchFamily="34" charset="0"/>
                    <a:ea typeface="Times New Roman" panose="02020603050405020304" pitchFamily="18" charset="0"/>
                    <a:cs typeface="Arial" panose="020B0604020202020204" pitchFamily="34" charset="0"/>
                  </a:rPr>
                  <a:t> </a:t>
                </a:r>
                <a14:m>
                  <m:oMath xmlns:m="http://schemas.openxmlformats.org/officeDocument/2006/math">
                    <m:sSub>
                      <m:sSubPr>
                        <m:ctrlPr>
                          <a:rPr lang="en-US" sz="1800" i="1">
                            <a:effectLst/>
                            <a:latin typeface="Cambria Math" panose="02040503050406030204" pitchFamily="18" charset="0"/>
                            <a:ea typeface="Times New Roman" panose="02020603050405020304" pitchFamily="18" charset="0"/>
                          </a:rPr>
                        </m:ctrlPr>
                      </m:sSubPr>
                      <m:e>
                        <m:r>
                          <a:rPr lang="en-US" sz="1800" i="1">
                            <a:effectLst/>
                            <a:latin typeface="Cambria Math" panose="02040503050406030204" pitchFamily="18" charset="0"/>
                            <a:ea typeface="Times New Roman" panose="02020603050405020304" pitchFamily="18" charset="0"/>
                          </a:rPr>
                          <m:t>𝑇</m:t>
                        </m:r>
                      </m:e>
                      <m:sub>
                        <m:r>
                          <a:rPr lang="en-US" sz="1800" i="1">
                            <a:effectLst/>
                            <a:latin typeface="Cambria Math" panose="02040503050406030204" pitchFamily="18" charset="0"/>
                            <a:ea typeface="Times New Roman" panose="02020603050405020304" pitchFamily="18" charset="0"/>
                          </a:rPr>
                          <m:t>𝑠𝑘𝑖𝑛</m:t>
                        </m:r>
                      </m:sub>
                    </m:sSub>
                    <m:r>
                      <a:rPr lang="en-US" sz="1800" i="1">
                        <a:effectLst/>
                        <a:latin typeface="Cambria Math" panose="02040503050406030204" pitchFamily="18" charset="0"/>
                        <a:ea typeface="Times New Roman" panose="02020603050405020304" pitchFamily="18" charset="0"/>
                      </a:rPr>
                      <m:t> = 0.26∗</m:t>
                    </m:r>
                    <m:r>
                      <a:rPr lang="en-US" sz="1800" i="1">
                        <a:effectLst/>
                        <a:latin typeface="Cambria Math" panose="02040503050406030204" pitchFamily="18" charset="0"/>
                        <a:ea typeface="Times New Roman" panose="02020603050405020304" pitchFamily="18" charset="0"/>
                      </a:rPr>
                      <m:t>𝑇</m:t>
                    </m:r>
                    <m:r>
                      <a:rPr lang="en-US" sz="1800" i="1">
                        <a:effectLst/>
                        <a:latin typeface="Cambria Math" panose="02040503050406030204" pitchFamily="18" charset="0"/>
                        <a:ea typeface="Times New Roman" panose="02020603050405020304" pitchFamily="18" charset="0"/>
                      </a:rPr>
                      <m:t>1+0.06∗</m:t>
                    </m:r>
                    <m:r>
                      <a:rPr lang="en-US" sz="1800" i="1">
                        <a:effectLst/>
                        <a:latin typeface="Cambria Math" panose="02040503050406030204" pitchFamily="18" charset="0"/>
                        <a:ea typeface="Times New Roman" panose="02020603050405020304" pitchFamily="18" charset="0"/>
                      </a:rPr>
                      <m:t>𝑇</m:t>
                    </m:r>
                    <m:r>
                      <a:rPr lang="en-US" sz="1800" i="1">
                        <a:effectLst/>
                        <a:latin typeface="Cambria Math" panose="02040503050406030204" pitchFamily="18" charset="0"/>
                        <a:ea typeface="Times New Roman" panose="02020603050405020304" pitchFamily="18" charset="0"/>
                      </a:rPr>
                      <m:t>7+0.1∗</m:t>
                    </m:r>
                    <m:r>
                      <a:rPr lang="en-US" sz="1800" i="1">
                        <a:effectLst/>
                        <a:latin typeface="Cambria Math" panose="02040503050406030204" pitchFamily="18" charset="0"/>
                        <a:ea typeface="Times New Roman" panose="02020603050405020304" pitchFamily="18" charset="0"/>
                      </a:rPr>
                      <m:t>𝑇</m:t>
                    </m:r>
                    <m:r>
                      <a:rPr lang="en-US" sz="1800" i="1">
                        <a:effectLst/>
                        <a:latin typeface="Cambria Math" panose="02040503050406030204" pitchFamily="18" charset="0"/>
                        <a:ea typeface="Times New Roman" panose="02020603050405020304" pitchFamily="18" charset="0"/>
                      </a:rPr>
                      <m:t>6+0.17∗</m:t>
                    </m:r>
                    <m:r>
                      <a:rPr lang="en-US" sz="1800" i="1">
                        <a:effectLst/>
                        <a:latin typeface="Cambria Math" panose="02040503050406030204" pitchFamily="18" charset="0"/>
                        <a:ea typeface="Times New Roman" panose="02020603050405020304" pitchFamily="18" charset="0"/>
                      </a:rPr>
                      <m:t>𝑇</m:t>
                    </m:r>
                    <m:r>
                      <a:rPr lang="en-US" sz="1800" i="1">
                        <a:effectLst/>
                        <a:latin typeface="Cambria Math" panose="02040503050406030204" pitchFamily="18" charset="0"/>
                        <a:ea typeface="Times New Roman" panose="02020603050405020304" pitchFamily="18" charset="0"/>
                      </a:rPr>
                      <m:t>3+0.15∗</m:t>
                    </m:r>
                    <m:r>
                      <a:rPr lang="en-US" sz="1800" i="1">
                        <a:effectLst/>
                        <a:latin typeface="Cambria Math" panose="02040503050406030204" pitchFamily="18" charset="0"/>
                        <a:ea typeface="Times New Roman" panose="02020603050405020304" pitchFamily="18" charset="0"/>
                      </a:rPr>
                      <m:t>𝑇</m:t>
                    </m:r>
                    <m:r>
                      <a:rPr lang="en-US" sz="1800" i="1">
                        <a:effectLst/>
                        <a:latin typeface="Cambria Math" panose="02040503050406030204" pitchFamily="18" charset="0"/>
                        <a:ea typeface="Times New Roman" panose="02020603050405020304" pitchFamily="18" charset="0"/>
                      </a:rPr>
                      <m:t>5+0.26∗(0.45∗</m:t>
                    </m:r>
                    <m:r>
                      <a:rPr lang="en-US" sz="1800" i="1">
                        <a:effectLst/>
                        <a:latin typeface="Cambria Math" panose="02040503050406030204" pitchFamily="18" charset="0"/>
                        <a:ea typeface="Times New Roman" panose="02020603050405020304" pitchFamily="18" charset="0"/>
                      </a:rPr>
                      <m:t>𝑇</m:t>
                    </m:r>
                    <m:r>
                      <a:rPr lang="en-US" sz="1800" i="1">
                        <a:effectLst/>
                        <a:latin typeface="Cambria Math" panose="02040503050406030204" pitchFamily="18" charset="0"/>
                        <a:ea typeface="Times New Roman" panose="02020603050405020304" pitchFamily="18" charset="0"/>
                      </a:rPr>
                      <m:t>2+0.55∗</m:t>
                    </m:r>
                    <m:r>
                      <a:rPr lang="en-US" sz="1800" i="1">
                        <a:effectLst/>
                        <a:latin typeface="Cambria Math" panose="02040503050406030204" pitchFamily="18" charset="0"/>
                        <a:ea typeface="Times New Roman" panose="02020603050405020304" pitchFamily="18" charset="0"/>
                      </a:rPr>
                      <m:t>𝑇</m:t>
                    </m:r>
                    <m:r>
                      <a:rPr lang="en-US" sz="1800" i="1">
                        <a:effectLst/>
                        <a:latin typeface="Cambria Math" panose="02040503050406030204" pitchFamily="18" charset="0"/>
                        <a:ea typeface="Times New Roman" panose="02020603050405020304" pitchFamily="18" charset="0"/>
                      </a:rPr>
                      <m:t>4)</m:t>
                    </m:r>
                  </m:oMath>
                </a14:m>
                <a:r>
                  <a:rPr lang="en-US" sz="1800">
                    <a:effectLst/>
                    <a:latin typeface="Arial" panose="020B0604020202020204" pitchFamily="34" charset="0"/>
                    <a:ea typeface="Times New Roman" panose="02020603050405020304" pitchFamily="18" charset="0"/>
                    <a:cs typeface="Arial" panose="020B0604020202020204" pitchFamily="34" charset="0"/>
                  </a:rPr>
                  <a:t> </a:t>
                </a:r>
                <a:endParaRPr lang="en-US" sz="1800">
                  <a:latin typeface="Arial" panose="020B0604020202020204" pitchFamily="34" charset="0"/>
                  <a:ea typeface="Times New Roman" panose="02020603050405020304" pitchFamily="18" charset="0"/>
                  <a:cs typeface="Arial" panose="020B0604020202020204" pitchFamily="34" charset="0"/>
                </a:endParaRPr>
              </a:p>
            </p:txBody>
          </p:sp>
        </mc:Choice>
        <mc:Fallback xmlns="">
          <p:sp>
            <p:nvSpPr>
              <p:cNvPr id="15" name="TextBox 14">
                <a:extLst>
                  <a:ext uri="{FF2B5EF4-FFF2-40B4-BE49-F238E27FC236}">
                    <a16:creationId xmlns:a16="http://schemas.microsoft.com/office/drawing/2014/main" id="{EB01A1FB-51BB-5652-E174-A3459FD070DA}"/>
                  </a:ext>
                </a:extLst>
              </p:cNvPr>
              <p:cNvSpPr txBox="1">
                <a:spLocks noRot="1" noChangeAspect="1" noMove="1" noResize="1" noEditPoints="1" noAdjustHandles="1" noChangeArrowheads="1" noChangeShapeType="1" noTextEdit="1"/>
              </p:cNvSpPr>
              <p:nvPr/>
            </p:nvSpPr>
            <p:spPr>
              <a:xfrm>
                <a:off x="982366" y="1783309"/>
                <a:ext cx="10227259" cy="369332"/>
              </a:xfrm>
              <a:prstGeom prst="rect">
                <a:avLst/>
              </a:prstGeom>
              <a:blipFill>
                <a:blip r:embed="rId6"/>
                <a:stretch>
                  <a:fillRect b="-12903"/>
                </a:stretch>
              </a:blipFill>
              <a:ln>
                <a:solidFill>
                  <a:schemeClr val="tx1"/>
                </a:solidFill>
              </a:ln>
            </p:spPr>
            <p:txBody>
              <a:bodyPr/>
              <a:lstStyle/>
              <a:p>
                <a:r>
                  <a:rPr lang="en-US">
                    <a:noFill/>
                  </a:rPr>
                  <a:t> </a:t>
                </a:r>
              </a:p>
            </p:txBody>
          </p:sp>
        </mc:Fallback>
      </mc:AlternateContent>
    </p:spTree>
    <p:extLst>
      <p:ext uri="{BB962C8B-B14F-4D97-AF65-F5344CB8AC3E}">
        <p14:creationId xmlns:p14="http://schemas.microsoft.com/office/powerpoint/2010/main" val="13145637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BBEB3CAF-E415-187D-0312-99CAF16189D0}"/>
              </a:ext>
            </a:extLst>
          </p:cNvPr>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bwMode="auto">
          <a:xfrm>
            <a:off x="1295401" y="2831187"/>
            <a:ext cx="9562361" cy="3657600"/>
          </a:xfrm>
          <a:prstGeom prst="rect">
            <a:avLst/>
          </a:prstGeom>
          <a:noFill/>
        </p:spPr>
      </p:pic>
      <p:sp>
        <p:nvSpPr>
          <p:cNvPr id="4" name="Slide Number Placeholder 3">
            <a:extLst>
              <a:ext uri="{FF2B5EF4-FFF2-40B4-BE49-F238E27FC236}">
                <a16:creationId xmlns:a16="http://schemas.microsoft.com/office/drawing/2014/main" id="{FE02AA01-DAE1-DCCB-BC27-949A657F348F}"/>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pPr>
            <a:fld id="{56DEAC0C-22C1-459C-B122-F26ADF594765}" type="slidenum">
              <a:rPr lang="en-US" sz="1200" smtClean="0">
                <a:solidFill>
                  <a:schemeClr val="tx1">
                    <a:tint val="75000"/>
                  </a:schemeClr>
                </a:solidFill>
                <a:latin typeface="+mn-lt"/>
                <a:cs typeface="+mn-cs"/>
              </a:rPr>
              <a:pPr>
                <a:spcAft>
                  <a:spcPts val="600"/>
                </a:spcAft>
              </a:pPr>
              <a:t>7</a:t>
            </a:fld>
            <a:endParaRPr lang="en-US" sz="1200">
              <a:solidFill>
                <a:schemeClr val="tx1">
                  <a:tint val="75000"/>
                </a:schemeClr>
              </a:solidFill>
              <a:latin typeface="+mn-lt"/>
              <a:cs typeface="+mn-cs"/>
            </a:endParaRPr>
          </a:p>
        </p:txBody>
      </p:sp>
      <p:sp>
        <p:nvSpPr>
          <p:cNvPr id="6" name="Title 1">
            <a:extLst>
              <a:ext uri="{FF2B5EF4-FFF2-40B4-BE49-F238E27FC236}">
                <a16:creationId xmlns:a16="http://schemas.microsoft.com/office/drawing/2014/main" id="{91760222-B49D-0491-BB24-33F7384A8319}"/>
              </a:ext>
            </a:extLst>
          </p:cNvPr>
          <p:cNvSpPr>
            <a:spLocks noGrp="1"/>
          </p:cNvSpPr>
          <p:nvPr>
            <p:ph type="title"/>
          </p:nvPr>
        </p:nvSpPr>
        <p:spPr>
          <a:xfrm>
            <a:off x="304800" y="76200"/>
            <a:ext cx="10820400" cy="685800"/>
          </a:xfrm>
        </p:spPr>
        <p:txBody>
          <a:bodyPr/>
          <a:lstStyle/>
          <a:p>
            <a:r>
              <a:rPr lang="en-US" sz="2000"/>
              <a:t>Test Heat Storage Visor-Up and Helmets Off Hot Environment (86 °F) Test Points 3-6</a:t>
            </a:r>
          </a:p>
        </p:txBody>
      </p:sp>
      <p:sp>
        <p:nvSpPr>
          <p:cNvPr id="7" name="TextBox 6">
            <a:extLst>
              <a:ext uri="{FF2B5EF4-FFF2-40B4-BE49-F238E27FC236}">
                <a16:creationId xmlns:a16="http://schemas.microsoft.com/office/drawing/2014/main" id="{D2257CD7-4CDE-7623-B406-2CE418FA32C1}"/>
              </a:ext>
            </a:extLst>
          </p:cNvPr>
          <p:cNvSpPr txBox="1"/>
          <p:nvPr/>
        </p:nvSpPr>
        <p:spPr>
          <a:xfrm>
            <a:off x="0" y="854838"/>
            <a:ext cx="12176510" cy="1877437"/>
          </a:xfrm>
          <a:prstGeom prst="rect">
            <a:avLst/>
          </a:prstGeom>
          <a:noFill/>
        </p:spPr>
        <p:txBody>
          <a:bodyPr wrap="square">
            <a:spAutoFit/>
          </a:bodyPr>
          <a:lstStyle/>
          <a:p>
            <a:pPr marL="283464" indent="-283464">
              <a:spcAft>
                <a:spcPts val="600"/>
              </a:spcAft>
              <a:buFont typeface="Arial" panose="020B0604020202020204" pitchFamily="34" charset="0"/>
              <a:buChar char="•"/>
            </a:pPr>
            <a:r>
              <a:rPr lang="en-US" sz="1600" b="1">
                <a:solidFill>
                  <a:srgbClr val="000000"/>
                </a:solidFill>
                <a:effectLst/>
                <a:latin typeface="Arial" panose="020B0604020202020204" pitchFamily="34" charset="0"/>
              </a:rPr>
              <a:t>Test Conditions</a:t>
            </a:r>
            <a:r>
              <a:rPr lang="en-US" sz="1600" b="1">
                <a:solidFill>
                  <a:srgbClr val="000000"/>
                </a:solidFill>
                <a:latin typeface="Arial" panose="020B0604020202020204" pitchFamily="34" charset="0"/>
              </a:rPr>
              <a:t>: </a:t>
            </a:r>
            <a:r>
              <a:rPr lang="en-US" sz="1600">
                <a:solidFill>
                  <a:srgbClr val="000000"/>
                </a:solidFill>
                <a:effectLst/>
                <a:latin typeface="Arial" panose="020B0604020202020204" pitchFamily="34" charset="0"/>
              </a:rPr>
              <a:t>Each test subject </a:t>
            </a:r>
            <a:r>
              <a:rPr lang="en-US" sz="1600">
                <a:solidFill>
                  <a:srgbClr val="000000"/>
                </a:solidFill>
                <a:latin typeface="Arial" panose="020B0604020202020204" pitchFamily="34" charset="0"/>
              </a:rPr>
              <a:t>has a subplot with the hot environment (</a:t>
            </a:r>
            <a:r>
              <a:rPr lang="en-US" sz="1600">
                <a:solidFill>
                  <a:srgbClr val="000000"/>
                </a:solidFill>
                <a:effectLst/>
                <a:latin typeface="Arial" panose="020B0604020202020204" pitchFamily="34" charset="0"/>
              </a:rPr>
              <a:t>86 °F) visor up configuration (test </a:t>
            </a:r>
            <a:r>
              <a:rPr lang="en-US" sz="1600">
                <a:solidFill>
                  <a:srgbClr val="000000"/>
                </a:solidFill>
                <a:latin typeface="Arial" panose="020B0604020202020204" pitchFamily="34" charset="0"/>
              </a:rPr>
              <a:t>p</a:t>
            </a:r>
            <a:r>
              <a:rPr lang="en-US" sz="1600">
                <a:solidFill>
                  <a:srgbClr val="000000"/>
                </a:solidFill>
                <a:effectLst/>
                <a:latin typeface="Arial" panose="020B0604020202020204" pitchFamily="34" charset="0"/>
              </a:rPr>
              <a:t>oint 3 and 4) and helmet </a:t>
            </a:r>
            <a:r>
              <a:rPr lang="en-US" sz="1600">
                <a:solidFill>
                  <a:srgbClr val="000000"/>
                </a:solidFill>
                <a:latin typeface="Arial" panose="020B0604020202020204" pitchFamily="34" charset="0"/>
              </a:rPr>
              <a:t>off configuration (t</a:t>
            </a:r>
            <a:r>
              <a:rPr lang="en-US" sz="1600">
                <a:solidFill>
                  <a:srgbClr val="000000"/>
                </a:solidFill>
                <a:effectLst/>
                <a:latin typeface="Arial" panose="020B0604020202020204" pitchFamily="34" charset="0"/>
              </a:rPr>
              <a:t>est </a:t>
            </a:r>
            <a:r>
              <a:rPr lang="en-US" sz="1600">
                <a:solidFill>
                  <a:srgbClr val="000000"/>
                </a:solidFill>
                <a:latin typeface="Arial" panose="020B0604020202020204" pitchFamily="34" charset="0"/>
              </a:rPr>
              <a:t>p</a:t>
            </a:r>
            <a:r>
              <a:rPr lang="en-US" sz="1600">
                <a:solidFill>
                  <a:srgbClr val="000000"/>
                </a:solidFill>
                <a:effectLst/>
                <a:latin typeface="Arial" panose="020B0604020202020204" pitchFamily="34" charset="0"/>
              </a:rPr>
              <a:t>oint 5 and 6); t</a:t>
            </a:r>
            <a:r>
              <a:rPr lang="en-US" sz="1600">
                <a:solidFill>
                  <a:srgbClr val="000000"/>
                </a:solidFill>
                <a:latin typeface="Arial" panose="020B0604020202020204" pitchFamily="34" charset="0"/>
              </a:rPr>
              <a:t>he target metabolic rates are 800 and 1200 BTU/hr.</a:t>
            </a:r>
            <a:endParaRPr lang="en-US" sz="1600">
              <a:solidFill>
                <a:srgbClr val="000000"/>
              </a:solidFill>
              <a:effectLst/>
              <a:latin typeface="Arial" panose="020B0604020202020204" pitchFamily="34" charset="0"/>
            </a:endParaRPr>
          </a:p>
          <a:p>
            <a:pPr marL="283464" indent="-283464">
              <a:spcAft>
                <a:spcPts val="600"/>
              </a:spcAft>
              <a:buFont typeface="Arial" panose="020B0604020202020204" pitchFamily="34" charset="0"/>
              <a:buChar char="•"/>
            </a:pPr>
            <a:r>
              <a:rPr lang="en-US" sz="1600">
                <a:solidFill>
                  <a:srgbClr val="000000"/>
                </a:solidFill>
                <a:latin typeface="Arial" panose="020B0604020202020204" pitchFamily="34" charset="0"/>
              </a:rPr>
              <a:t>These represent the most demanding hot scenarios due to elevated metabolic rates in a warm environment.</a:t>
            </a:r>
            <a:r>
              <a:rPr lang="en-US" sz="1600">
                <a:solidFill>
                  <a:srgbClr val="000000"/>
                </a:solidFill>
                <a:effectLst/>
                <a:latin typeface="Arial" panose="020B0604020202020204" pitchFamily="34" charset="0"/>
              </a:rPr>
              <a:t>  </a:t>
            </a:r>
          </a:p>
          <a:p>
            <a:pPr marL="283464" indent="-283464" algn="l" rtl="0" eaLnBrk="1" latinLnBrk="0" hangingPunct="1">
              <a:spcAft>
                <a:spcPts val="600"/>
              </a:spcAft>
              <a:buFont typeface="Arial" panose="020B0604020202020204" pitchFamily="34" charset="0"/>
              <a:buChar char="•"/>
            </a:pPr>
            <a:r>
              <a:rPr lang="en-US" sz="1600">
                <a:solidFill>
                  <a:srgbClr val="000000"/>
                </a:solidFill>
                <a:effectLst/>
                <a:latin typeface="Arial" panose="020B0604020202020204" pitchFamily="34" charset="0"/>
              </a:rPr>
              <a:t>The XS_1 test subject exhibits the steepest rate of increase.</a:t>
            </a:r>
          </a:p>
          <a:p>
            <a:pPr marL="283464" indent="-283464" algn="l" rtl="0" eaLnBrk="1" latinLnBrk="0" hangingPunct="1">
              <a:spcAft>
                <a:spcPts val="600"/>
              </a:spcAft>
              <a:buFont typeface="Arial" panose="020B0604020202020204" pitchFamily="34" charset="0"/>
              <a:buChar char="•"/>
            </a:pPr>
            <a:r>
              <a:rPr lang="en-US" sz="1600">
                <a:solidFill>
                  <a:srgbClr val="000000"/>
                </a:solidFill>
                <a:effectLst/>
                <a:latin typeface="Arial" panose="020B0604020202020204" pitchFamily="34" charset="0"/>
              </a:rPr>
              <a:t>Subjects with larger size and higher thermal capacitance require more time to heat compared to smaller ones.</a:t>
            </a:r>
          </a:p>
          <a:p>
            <a:pPr marL="283464" indent="-283464" algn="l" rtl="0" eaLnBrk="1" latinLnBrk="0" hangingPunct="1">
              <a:spcAft>
                <a:spcPts val="600"/>
              </a:spcAft>
              <a:buFont typeface="Arial" panose="020B0604020202020204" pitchFamily="34" charset="0"/>
              <a:buChar char="•"/>
            </a:pPr>
            <a:r>
              <a:rPr lang="en-US" sz="1600">
                <a:solidFill>
                  <a:srgbClr val="000000"/>
                </a:solidFill>
                <a:effectLst/>
                <a:latin typeface="Arial" panose="020B0604020202020204" pitchFamily="34" charset="0"/>
              </a:rPr>
              <a:t>Test Subject L_2 did not complete test points 1, 2, 6, 7, 8, 9, 10, and 12 because they were not local to the test facility area. </a:t>
            </a:r>
            <a:endParaRPr lang="en-US" sz="160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301045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E835E1A-E43A-3293-7FD9-48AA8A1CA5A0}"/>
              </a:ext>
            </a:extLst>
          </p:cNvPr>
          <p:cNvSpPr>
            <a:spLocks noGrp="1"/>
          </p:cNvSpPr>
          <p:nvPr>
            <p:ph idx="1"/>
          </p:nvPr>
        </p:nvSpPr>
        <p:spPr>
          <a:xfrm>
            <a:off x="0" y="858872"/>
            <a:ext cx="12192000" cy="2186477"/>
          </a:xfrm>
        </p:spPr>
        <p:txBody>
          <a:bodyPr>
            <a:normAutofit/>
          </a:bodyPr>
          <a:lstStyle/>
          <a:p>
            <a:pPr>
              <a:spcBef>
                <a:spcPts val="0"/>
              </a:spcBef>
              <a:spcAft>
                <a:spcPts val="600"/>
              </a:spcAft>
            </a:pPr>
            <a:r>
              <a:rPr lang="en-US" sz="1600" b="0" dirty="0">
                <a:solidFill>
                  <a:srgbClr val="000000"/>
                </a:solidFill>
              </a:rPr>
              <a:t>The test subjects were exposed to a cold environment (59 °F) while maintaining moderate metabolic rates (600 and 800 BTU/</a:t>
            </a:r>
            <a:r>
              <a:rPr lang="en-US" sz="1600" b="0" dirty="0" err="1">
                <a:solidFill>
                  <a:srgbClr val="000000"/>
                </a:solidFill>
              </a:rPr>
              <a:t>hr</a:t>
            </a:r>
            <a:r>
              <a:rPr lang="en-US" sz="1600" b="0" dirty="0">
                <a:solidFill>
                  <a:srgbClr val="000000"/>
                </a:solidFill>
              </a:rPr>
              <a:t>), which provided a reasonably comfortable condition for them.</a:t>
            </a:r>
            <a:endParaRPr lang="en-US" sz="1600" b="0" dirty="0">
              <a:solidFill>
                <a:srgbClr val="000000"/>
              </a:solidFill>
              <a:effectLst/>
              <a:latin typeface="Arial" panose="020B0604020202020204" pitchFamily="34" charset="0"/>
            </a:endParaRPr>
          </a:p>
          <a:p>
            <a:pPr marL="228600" indent="-228600" algn="l" rtl="0" eaLnBrk="1" latinLnBrk="0" hangingPunct="1">
              <a:lnSpc>
                <a:spcPct val="90000"/>
              </a:lnSpc>
              <a:spcBef>
                <a:spcPts val="0"/>
              </a:spcBef>
              <a:spcAft>
                <a:spcPts val="600"/>
              </a:spcAft>
              <a:buFont typeface="Arial" panose="020B0604020202020204" pitchFamily="34" charset="0"/>
              <a:buChar char="•"/>
            </a:pPr>
            <a:r>
              <a:rPr lang="en-US" sz="1600" b="0" dirty="0">
                <a:solidFill>
                  <a:srgbClr val="000000"/>
                </a:solidFill>
                <a:effectLst/>
                <a:latin typeface="Arial" panose="020B0604020202020204" pitchFamily="34" charset="0"/>
              </a:rPr>
              <a:t>Throughout most test points, heat storage shows a slight increase over the 45-minute duration of the test.</a:t>
            </a:r>
          </a:p>
          <a:p>
            <a:pPr marL="228600" indent="-228600" algn="l" rtl="0" eaLnBrk="1" latinLnBrk="0" hangingPunct="1">
              <a:lnSpc>
                <a:spcPct val="90000"/>
              </a:lnSpc>
              <a:spcBef>
                <a:spcPts val="0"/>
              </a:spcBef>
              <a:spcAft>
                <a:spcPts val="600"/>
              </a:spcAft>
              <a:buFont typeface="Arial" panose="020B0604020202020204" pitchFamily="34" charset="0"/>
              <a:buChar char="•"/>
            </a:pPr>
            <a:r>
              <a:rPr lang="en-US" sz="1600" b="0" dirty="0">
                <a:solidFill>
                  <a:srgbClr val="000000"/>
                </a:solidFill>
                <a:effectLst/>
                <a:latin typeface="Arial" panose="020B0604020202020204" pitchFamily="34" charset="0"/>
              </a:rPr>
              <a:t>At test point 11 (green) for both L_1 and L_2, there were data interruptions, but the overall active test time was 45 minutes. </a:t>
            </a:r>
          </a:p>
          <a:p>
            <a:pPr marL="228600" indent="-228600" algn="l" rtl="0" eaLnBrk="1" latinLnBrk="0" hangingPunct="1">
              <a:lnSpc>
                <a:spcPct val="90000"/>
              </a:lnSpc>
              <a:spcBef>
                <a:spcPts val="0"/>
              </a:spcBef>
              <a:spcAft>
                <a:spcPts val="600"/>
              </a:spcAft>
              <a:buFont typeface="Arial" panose="020B0604020202020204" pitchFamily="34" charset="0"/>
              <a:buChar char="•"/>
            </a:pPr>
            <a:r>
              <a:rPr lang="en-US" sz="1600" b="0" dirty="0">
                <a:solidFill>
                  <a:srgbClr val="000000"/>
                </a:solidFill>
                <a:effectLst/>
                <a:latin typeface="Arial" panose="020B0604020202020204" pitchFamily="34" charset="0"/>
              </a:rPr>
              <a:t>For test subject L_1 at test point 10, the heat storage initially increasing, followed by a sharp decreases could be caused by the subject’s slower digestion of the core temperature pill, as water consumption affects core temperature measurements.</a:t>
            </a:r>
            <a:endParaRPr lang="en-US" sz="1600" b="0" dirty="0"/>
          </a:p>
        </p:txBody>
      </p:sp>
      <p:sp>
        <p:nvSpPr>
          <p:cNvPr id="4" name="Slide Number Placeholder 3">
            <a:extLst>
              <a:ext uri="{FF2B5EF4-FFF2-40B4-BE49-F238E27FC236}">
                <a16:creationId xmlns:a16="http://schemas.microsoft.com/office/drawing/2014/main" id="{F4C3B1CC-06C9-333D-F31F-859CD76B7263}"/>
              </a:ext>
            </a:extLst>
          </p:cNvPr>
          <p:cNvSpPr>
            <a:spLocks noGrp="1"/>
          </p:cNvSpPr>
          <p:nvPr>
            <p:ph type="sldNum" sz="quarter" idx="12"/>
          </p:nvPr>
        </p:nvSpPr>
        <p:spPr/>
        <p:txBody>
          <a:bodyPr/>
          <a:lstStyle/>
          <a:p>
            <a:fld id="{56DEAC0C-22C1-459C-B122-F26ADF594765}" type="slidenum">
              <a:rPr lang="en-US" smtClean="0"/>
              <a:pPr/>
              <a:t>8</a:t>
            </a:fld>
            <a:endParaRPr lang="en-US"/>
          </a:p>
        </p:txBody>
      </p:sp>
      <p:pic>
        <p:nvPicPr>
          <p:cNvPr id="5" name="Picture 4">
            <a:extLst>
              <a:ext uri="{FF2B5EF4-FFF2-40B4-BE49-F238E27FC236}">
                <a16:creationId xmlns:a16="http://schemas.microsoft.com/office/drawing/2014/main" id="{E40F0CF7-8094-21A3-F8E9-C9030BE271C0}"/>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295401" y="2892923"/>
            <a:ext cx="9556987" cy="3657600"/>
          </a:xfrm>
          <a:prstGeom prst="rect">
            <a:avLst/>
          </a:prstGeom>
          <a:noFill/>
          <a:ln>
            <a:noFill/>
          </a:ln>
        </p:spPr>
      </p:pic>
      <p:sp>
        <p:nvSpPr>
          <p:cNvPr id="6" name="Title 1">
            <a:extLst>
              <a:ext uri="{FF2B5EF4-FFF2-40B4-BE49-F238E27FC236}">
                <a16:creationId xmlns:a16="http://schemas.microsoft.com/office/drawing/2014/main" id="{C1FC5567-1E9D-EE47-3DF2-16F52307DE4C}"/>
              </a:ext>
            </a:extLst>
          </p:cNvPr>
          <p:cNvSpPr>
            <a:spLocks noGrp="1"/>
          </p:cNvSpPr>
          <p:nvPr>
            <p:ph type="title"/>
          </p:nvPr>
        </p:nvSpPr>
        <p:spPr>
          <a:xfrm>
            <a:off x="304800" y="76200"/>
            <a:ext cx="10820400" cy="685800"/>
          </a:xfrm>
        </p:spPr>
        <p:txBody>
          <a:bodyPr/>
          <a:lstStyle/>
          <a:p>
            <a:r>
              <a:rPr lang="en-US" sz="2000"/>
              <a:t>Test Heat Storage Visor-Up and Helmets Off Cold Environment (59 °F) Test Points 9-12</a:t>
            </a:r>
          </a:p>
        </p:txBody>
      </p:sp>
    </p:spTree>
    <p:extLst>
      <p:ext uri="{BB962C8B-B14F-4D97-AF65-F5344CB8AC3E}">
        <p14:creationId xmlns:p14="http://schemas.microsoft.com/office/powerpoint/2010/main" val="9713153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CE157E-6CF5-6D47-B4CC-86A81285D686}"/>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9F52378-CD43-2187-EDA3-F25C6876FDA7}"/>
              </a:ext>
            </a:extLst>
          </p:cNvPr>
          <p:cNvSpPr>
            <a:spLocks noGrp="1"/>
          </p:cNvSpPr>
          <p:nvPr>
            <p:ph idx="1"/>
          </p:nvPr>
        </p:nvSpPr>
        <p:spPr>
          <a:xfrm>
            <a:off x="0" y="871176"/>
            <a:ext cx="12192000" cy="1718982"/>
          </a:xfrm>
        </p:spPr>
        <p:txBody>
          <a:bodyPr>
            <a:normAutofit/>
          </a:bodyPr>
          <a:lstStyle/>
          <a:p>
            <a:pPr>
              <a:spcBef>
                <a:spcPts val="0"/>
              </a:spcBef>
              <a:spcAft>
                <a:spcPts val="600"/>
              </a:spcAft>
            </a:pPr>
            <a:r>
              <a:rPr lang="en-US" sz="1600" b="0"/>
              <a:t>This resting metabolic rate case is the most straining cold environment case since test subject are inactive.</a:t>
            </a:r>
          </a:p>
          <a:p>
            <a:pPr>
              <a:spcBef>
                <a:spcPts val="0"/>
              </a:spcBef>
              <a:spcAft>
                <a:spcPts val="600"/>
              </a:spcAft>
            </a:pPr>
            <a:r>
              <a:rPr lang="en-US" sz="1600" b="0"/>
              <a:t>Here the metabolic rate ranges between 253 - 332 BTU/hr. </a:t>
            </a:r>
          </a:p>
          <a:p>
            <a:pPr>
              <a:spcBef>
                <a:spcPts val="0"/>
              </a:spcBef>
              <a:spcAft>
                <a:spcPts val="600"/>
              </a:spcAft>
            </a:pPr>
            <a:r>
              <a:rPr lang="en-US" sz="1600" b="0"/>
              <a:t>The heat storage decreases slowly over the 45-minute test. </a:t>
            </a:r>
          </a:p>
          <a:p>
            <a:pPr>
              <a:spcBef>
                <a:spcPts val="0"/>
              </a:spcBef>
              <a:spcAft>
                <a:spcPts val="600"/>
              </a:spcAft>
            </a:pPr>
            <a:r>
              <a:rPr lang="en-US" sz="1600" b="0"/>
              <a:t>Given that the test subjects are resting with low metabolic rates, their heat storage is understandably negative and decreasing.</a:t>
            </a:r>
          </a:p>
          <a:p>
            <a:endParaRPr lang="en-US" sz="1600"/>
          </a:p>
        </p:txBody>
      </p:sp>
      <p:sp>
        <p:nvSpPr>
          <p:cNvPr id="4" name="Slide Number Placeholder 3">
            <a:extLst>
              <a:ext uri="{FF2B5EF4-FFF2-40B4-BE49-F238E27FC236}">
                <a16:creationId xmlns:a16="http://schemas.microsoft.com/office/drawing/2014/main" id="{C7C4883B-3877-EA9D-42AF-EECAD0243E2F}"/>
              </a:ext>
            </a:extLst>
          </p:cNvPr>
          <p:cNvSpPr>
            <a:spLocks noGrp="1"/>
          </p:cNvSpPr>
          <p:nvPr>
            <p:ph type="sldNum" sz="quarter" idx="12"/>
          </p:nvPr>
        </p:nvSpPr>
        <p:spPr/>
        <p:txBody>
          <a:bodyPr/>
          <a:lstStyle/>
          <a:p>
            <a:fld id="{56DEAC0C-22C1-459C-B122-F26ADF594765}" type="slidenum">
              <a:rPr lang="en-US" smtClean="0"/>
              <a:pPr/>
              <a:t>9</a:t>
            </a:fld>
            <a:endParaRPr lang="en-US"/>
          </a:p>
        </p:txBody>
      </p:sp>
      <p:sp>
        <p:nvSpPr>
          <p:cNvPr id="6" name="Title 1">
            <a:extLst>
              <a:ext uri="{FF2B5EF4-FFF2-40B4-BE49-F238E27FC236}">
                <a16:creationId xmlns:a16="http://schemas.microsoft.com/office/drawing/2014/main" id="{C7FA5BAD-CDEA-99A1-6641-2A955142C5B7}"/>
              </a:ext>
            </a:extLst>
          </p:cNvPr>
          <p:cNvSpPr>
            <a:spLocks noGrp="1"/>
          </p:cNvSpPr>
          <p:nvPr>
            <p:ph type="title"/>
          </p:nvPr>
        </p:nvSpPr>
        <p:spPr>
          <a:xfrm>
            <a:off x="304800" y="76200"/>
            <a:ext cx="10820400" cy="685800"/>
          </a:xfrm>
        </p:spPr>
        <p:txBody>
          <a:bodyPr/>
          <a:lstStyle/>
          <a:p>
            <a:r>
              <a:rPr lang="en-US" sz="2000"/>
              <a:t>Test Heat Storage Visor-Up, Cold Environment Test Points 13 (59 °F) </a:t>
            </a:r>
          </a:p>
        </p:txBody>
      </p:sp>
      <p:pic>
        <p:nvPicPr>
          <p:cNvPr id="2" name="Picture 1">
            <a:extLst>
              <a:ext uri="{FF2B5EF4-FFF2-40B4-BE49-F238E27FC236}">
                <a16:creationId xmlns:a16="http://schemas.microsoft.com/office/drawing/2014/main" id="{A56DD269-B2AD-E553-8060-77E40B9B66CB}"/>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250666" y="2850444"/>
            <a:ext cx="9690667" cy="3105983"/>
          </a:xfrm>
          <a:prstGeom prst="rect">
            <a:avLst/>
          </a:prstGeom>
          <a:noFill/>
          <a:ln>
            <a:noFill/>
          </a:ln>
        </p:spPr>
      </p:pic>
    </p:spTree>
    <p:extLst>
      <p:ext uri="{BB962C8B-B14F-4D97-AF65-F5344CB8AC3E}">
        <p14:creationId xmlns:p14="http://schemas.microsoft.com/office/powerpoint/2010/main" val="3929535609"/>
      </p:ext>
    </p:extLst>
  </p:cSld>
  <p:clrMapOvr>
    <a:masterClrMapping/>
  </p:clrMapOvr>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14F96DCCA5E1494DA3624C83DE12E632" ma:contentTypeVersion="3" ma:contentTypeDescription="Create a new document." ma:contentTypeScope="" ma:versionID="67902d5e594cc057ca7284cce59c8007">
  <xsd:schema xmlns:xsd="http://www.w3.org/2001/XMLSchema" xmlns:xs="http://www.w3.org/2001/XMLSchema" xmlns:p="http://schemas.microsoft.com/office/2006/metadata/properties" xmlns:ns2="6c062da1-3170-4b54-9bdd-d192144e8871" targetNamespace="http://schemas.microsoft.com/office/2006/metadata/properties" ma:root="true" ma:fieldsID="9747557c40fdf942db2397a56ac1d3e9" ns2:_="">
    <xsd:import namespace="6c062da1-3170-4b54-9bdd-d192144e8871"/>
    <xsd:element name="properties">
      <xsd:complexType>
        <xsd:sequence>
          <xsd:element name="documentManagement">
            <xsd:complexType>
              <xsd:all>
                <xsd:element ref="ns2:MediaServiceMetadata" minOccurs="0"/>
                <xsd:element ref="ns2:MediaServiceFastMetadata"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c062da1-3170-4b54-9bdd-d192144e887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2200765-68FD-4946-9A5E-058CCE0265F3}">
  <ds:schemaRefs>
    <ds:schemaRef ds:uri="6c062da1-3170-4b54-9bdd-d192144e8871"/>
    <ds:schemaRef ds:uri="http://purl.org/dc/terms/"/>
    <ds:schemaRef ds:uri="http://schemas.microsoft.com/office/2006/documentManagement/types"/>
    <ds:schemaRef ds:uri="http://www.w3.org/XML/1998/namespace"/>
    <ds:schemaRef ds:uri="http://purl.org/dc/dcmitype/"/>
    <ds:schemaRef ds:uri="http://purl.org/dc/elements/1.1/"/>
    <ds:schemaRef ds:uri="http://schemas.microsoft.com/office/infopath/2007/PartnerControls"/>
    <ds:schemaRef ds:uri="http://schemas.openxmlformats.org/package/2006/metadata/core-properties"/>
    <ds:schemaRef ds:uri="http://schemas.microsoft.com/office/2006/metadata/properties"/>
  </ds:schemaRefs>
</ds:datastoreItem>
</file>

<file path=customXml/itemProps2.xml><?xml version="1.0" encoding="utf-8"?>
<ds:datastoreItem xmlns:ds="http://schemas.openxmlformats.org/officeDocument/2006/customXml" ds:itemID="{5B734C49-1BF5-4DD9-9AC6-1FC25D4265D0}">
  <ds:schemaRefs>
    <ds:schemaRef ds:uri="http://schemas.microsoft.com/sharepoint/v3/contenttype/forms"/>
  </ds:schemaRefs>
</ds:datastoreItem>
</file>

<file path=customXml/itemProps3.xml><?xml version="1.0" encoding="utf-8"?>
<ds:datastoreItem xmlns:ds="http://schemas.openxmlformats.org/officeDocument/2006/customXml" ds:itemID="{6DEE716B-6E1C-4D8A-8856-1BFADB30923D}">
  <ds:schemaRefs>
    <ds:schemaRef ds:uri="6c062da1-3170-4b54-9bdd-d192144e8871"/>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Metadata/LabelInfo.xml><?xml version="1.0" encoding="utf-8"?>
<clbl:labelList xmlns:clbl="http://schemas.microsoft.com/office/2020/mipLabelMetadata">
  <clbl:label id="{7005d458-45be-48ae-8140-d43da96dd17b}" enabled="0" method="" siteId="{7005d458-45be-48ae-8140-d43da96dd17b}" removed="1"/>
</clbl:labelList>
</file>

<file path=docProps/app.xml><?xml version="1.0" encoding="utf-8"?>
<Properties xmlns="http://schemas.openxmlformats.org/officeDocument/2006/extended-properties" xmlns:vt="http://schemas.openxmlformats.org/officeDocument/2006/docPropsVTypes">
  <TotalTime>187</TotalTime>
  <Words>5620</Words>
  <Application>Microsoft Office PowerPoint</Application>
  <PresentationFormat>Widescreen</PresentationFormat>
  <Paragraphs>823</Paragraphs>
  <Slides>23</Slides>
  <Notes>8</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23</vt:i4>
      </vt:variant>
    </vt:vector>
  </HeadingPairs>
  <TitlesOfParts>
    <vt:vector size="28" baseType="lpstr">
      <vt:lpstr>Arial</vt:lpstr>
      <vt:lpstr>Calibri</vt:lpstr>
      <vt:lpstr>Cambria Math</vt:lpstr>
      <vt:lpstr>Times New Roman</vt:lpstr>
      <vt:lpstr>1_Office Theme</vt:lpstr>
      <vt:lpstr>Performance Evaluation of Intravehicular Activity Spacesuit without the Use of a Liquid Cooling Garment</vt:lpstr>
      <vt:lpstr>Objective of Study</vt:lpstr>
      <vt:lpstr>Test Series Overview</vt:lpstr>
      <vt:lpstr>Test Series Case Matrix</vt:lpstr>
      <vt:lpstr>Heat Storage</vt:lpstr>
      <vt:lpstr>Determining Average Skin Temperature</vt:lpstr>
      <vt:lpstr>Test Heat Storage Visor-Up and Helmets Off Hot Environment (86 °F) Test Points 3-6</vt:lpstr>
      <vt:lpstr>Test Heat Storage Visor-Up and Helmets Off Cold Environment (59 °F) Test Points 9-12</vt:lpstr>
      <vt:lpstr>Test Heat Storage Visor-Up, Cold Environment Test Points 13 (59 °F) </vt:lpstr>
      <vt:lpstr>Test Heat Storage Visor-Down Cold and Hot Environment Test Points 1, 2, 7, 8 </vt:lpstr>
      <vt:lpstr>METMAN Model</vt:lpstr>
      <vt:lpstr>Test Heat Storage Visor-Down Vs. METMAN Model </vt:lpstr>
      <vt:lpstr>Visor-Down: Qstore Test vs. METMAN Model at the End of Test Duration</vt:lpstr>
      <vt:lpstr>Air Flowrate into Suit Based on Metabolic Rate</vt:lpstr>
      <vt:lpstr>Visor-Up and Helmet Off: Qstore Test vs. METMAN Model at the End of Test Duration</vt:lpstr>
      <vt:lpstr>Conclusion</vt:lpstr>
      <vt:lpstr>References</vt:lpstr>
      <vt:lpstr>Backup</vt:lpstr>
      <vt:lpstr>Visor-Up and Helmet Off: METMAN Suit Inputs Converting Average Water Partial Pressure to Dewpoint</vt:lpstr>
      <vt:lpstr>Visor-Up and Helmets Off Test Data for Hot Environments  Test Point 3-6</vt:lpstr>
      <vt:lpstr>Visor-Up and Helmets Off Test Data for Cold Environments  Test Point 9-12</vt:lpstr>
      <vt:lpstr>Visor-Up, Resting Test Data for Cold Environments  Test Point 13</vt:lpstr>
      <vt:lpstr>Visor-Down Test Data for Hot and Cold Environments  Test Point 1, 2, 7 and 8</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OLIF Analysis: “Final” OLIF Pressure Drop Model, CFD Analysis, and Test Matrix Analysis</dc:title>
  <dc:creator>Chen, Thomas T. (JSC-EC211)</dc:creator>
  <cp:lastModifiedBy>Mah, Monica K. (JSC-EC211)</cp:lastModifiedBy>
  <cp:revision>2</cp:revision>
  <dcterms:created xsi:type="dcterms:W3CDTF">2020-06-18T04:00:21Z</dcterms:created>
  <dcterms:modified xsi:type="dcterms:W3CDTF">2026-07-06T20:29:03Z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0x01010014F96DCCA5E1494DA3624C83DE12E632</vt:lpwstr>
  </property>
</Properties>
</file>