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4"/>
  </p:sldMasterIdLst>
  <p:notesMasterIdLst>
    <p:notesMasterId r:id="rId28"/>
  </p:notesMasterIdLst>
  <p:sldIdLst>
    <p:sldId id="258" r:id="rId5"/>
    <p:sldId id="312" r:id="rId6"/>
    <p:sldId id="410" r:id="rId7"/>
    <p:sldId id="411" r:id="rId8"/>
    <p:sldId id="427" r:id="rId9"/>
    <p:sldId id="257" r:id="rId10"/>
    <p:sldId id="451" r:id="rId11"/>
    <p:sldId id="452" r:id="rId12"/>
    <p:sldId id="446" r:id="rId13"/>
    <p:sldId id="456" r:id="rId14"/>
    <p:sldId id="448" r:id="rId15"/>
    <p:sldId id="455" r:id="rId16"/>
    <p:sldId id="420" r:id="rId17"/>
    <p:sldId id="447" r:id="rId18"/>
    <p:sldId id="449" r:id="rId19"/>
    <p:sldId id="436" r:id="rId20"/>
    <p:sldId id="421" r:id="rId21"/>
    <p:sldId id="269" r:id="rId22"/>
    <p:sldId id="278" r:id="rId23"/>
    <p:sldId id="457" r:id="rId24"/>
    <p:sldId id="450" r:id="rId25"/>
    <p:sldId id="453" r:id="rId26"/>
    <p:sldId id="454" r:id="rId2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Background" id="{CD8DF55F-2F6B-4ABE-8D1A-BB0BCB2B740F}">
          <p14:sldIdLst>
            <p14:sldId id="258"/>
            <p14:sldId id="312"/>
            <p14:sldId id="410"/>
            <p14:sldId id="411"/>
          </p14:sldIdLst>
        </p14:section>
        <p14:section name="Technical Overview - Batteries" id="{41775717-D587-48D3-A1B9-5EA4BD41C879}">
          <p14:sldIdLst>
            <p14:sldId id="427"/>
            <p14:sldId id="257"/>
            <p14:sldId id="451"/>
            <p14:sldId id="452"/>
            <p14:sldId id="446"/>
            <p14:sldId id="456"/>
            <p14:sldId id="448"/>
            <p14:sldId id="455"/>
            <p14:sldId id="420"/>
            <p14:sldId id="447"/>
            <p14:sldId id="449"/>
            <p14:sldId id="436"/>
            <p14:sldId id="421"/>
          </p14:sldIdLst>
        </p14:section>
        <p14:section name="Technical Summary" id="{2E5DD264-6DE0-4345-AC2E-8E57F08E30F6}">
          <p14:sldIdLst>
            <p14:sldId id="269"/>
          </p14:sldIdLst>
        </p14:section>
        <p14:section name="Summary" id="{FF9A0F93-0314-4268-901F-E549A21E60BF}">
          <p14:sldIdLst>
            <p14:sldId id="278"/>
            <p14:sldId id="457"/>
            <p14:sldId id="450"/>
            <p14:sldId id="453"/>
            <p14:sldId id="45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32"/>
    <a:srgbClr val="4EA72E"/>
    <a:srgbClr val="00B0F0"/>
    <a:srgbClr val="E58BB5"/>
    <a:srgbClr val="CCCC00"/>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E767E9-84E9-4020-9A49-F14D0ADA9ACD}" v="41" dt="2026-06-12T00:57:51.9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85621" autoAdjust="0"/>
  </p:normalViewPr>
  <p:slideViewPr>
    <p:cSldViewPr snapToGrid="0">
      <p:cViewPr varScale="1">
        <p:scale>
          <a:sx n="67" d="100"/>
          <a:sy n="67" d="100"/>
        </p:scale>
        <p:origin x="124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er, Brian A. (GRC-LEX0)" userId="3e792cb0-07e3-49d5-98a1-d2caf6394e63" providerId="ADAL" clId="{8730A746-4017-4425-906C-A508FBC5D531}"/>
    <pc:docChg chg="undo redo custSel addSld delSld modSld sldOrd delSection modSection modNotesMaster">
      <pc:chgData name="Holler, Brian A. (GRC-LEX0)" userId="3e792cb0-07e3-49d5-98a1-d2caf6394e63" providerId="ADAL" clId="{8730A746-4017-4425-906C-A508FBC5D531}" dt="2026-06-12T00:59:01.287" v="1520" actId="20577"/>
      <pc:docMkLst>
        <pc:docMk/>
      </pc:docMkLst>
      <pc:sldChg chg="addSp modSp mod">
        <pc:chgData name="Holler, Brian A. (GRC-LEX0)" userId="3e792cb0-07e3-49d5-98a1-d2caf6394e63" providerId="ADAL" clId="{8730A746-4017-4425-906C-A508FBC5D531}" dt="2026-06-12T00:50:47.240" v="1497"/>
        <pc:sldMkLst>
          <pc:docMk/>
          <pc:sldMk cId="2283182159" sldId="257"/>
        </pc:sldMkLst>
        <pc:spChg chg="mod">
          <ac:chgData name="Holler, Brian A. (GRC-LEX0)" userId="3e792cb0-07e3-49d5-98a1-d2caf6394e63" providerId="ADAL" clId="{8730A746-4017-4425-906C-A508FBC5D531}" dt="2026-06-11T19:09:08.784" v="93" actId="27636"/>
          <ac:spMkLst>
            <pc:docMk/>
            <pc:sldMk cId="2283182159" sldId="257"/>
            <ac:spMk id="10" creationId="{8534A7D5-9D56-AD5A-4499-E2B72A53F2CD}"/>
          </ac:spMkLst>
        </pc:spChg>
        <pc:picChg chg="add mod">
          <ac:chgData name="Holler, Brian A. (GRC-LEX0)" userId="3e792cb0-07e3-49d5-98a1-d2caf6394e63" providerId="ADAL" clId="{8730A746-4017-4425-906C-A508FBC5D531}" dt="2026-06-12T00:50:47.240" v="1497"/>
          <ac:picMkLst>
            <pc:docMk/>
            <pc:sldMk cId="2283182159" sldId="257"/>
            <ac:picMk id="3" creationId="{2890FB7D-9C7B-5780-D6DF-414E413F6A35}"/>
          </ac:picMkLst>
        </pc:picChg>
      </pc:sldChg>
      <pc:sldChg chg="addSp modSp mod">
        <pc:chgData name="Holler, Brian A. (GRC-LEX0)" userId="3e792cb0-07e3-49d5-98a1-d2caf6394e63" providerId="ADAL" clId="{8730A746-4017-4425-906C-A508FBC5D531}" dt="2026-06-12T00:59:01.287" v="1520" actId="20577"/>
        <pc:sldMkLst>
          <pc:docMk/>
          <pc:sldMk cId="2911562115" sldId="258"/>
        </pc:sldMkLst>
        <pc:spChg chg="mod">
          <ac:chgData name="Holler, Brian A. (GRC-LEX0)" userId="3e792cb0-07e3-49d5-98a1-d2caf6394e63" providerId="ADAL" clId="{8730A746-4017-4425-906C-A508FBC5D531}" dt="2026-06-12T00:59:01.287" v="1520" actId="20577"/>
          <ac:spMkLst>
            <pc:docMk/>
            <pc:sldMk cId="2911562115" sldId="258"/>
            <ac:spMk id="2" creationId="{B0E9EEC9-F9A3-F698-FFB3-36C21FBBB3D0}"/>
          </ac:spMkLst>
        </pc:spChg>
        <pc:spChg chg="mod">
          <ac:chgData name="Holler, Brian A. (GRC-LEX0)" userId="3e792cb0-07e3-49d5-98a1-d2caf6394e63" providerId="ADAL" clId="{8730A746-4017-4425-906C-A508FBC5D531}" dt="2026-06-11T19:08:38.066" v="63"/>
          <ac:spMkLst>
            <pc:docMk/>
            <pc:sldMk cId="2911562115" sldId="258"/>
            <ac:spMk id="3" creationId="{BB143B59-CB5E-E8F6-6BCB-C480CCEB279D}"/>
          </ac:spMkLst>
        </pc:spChg>
        <pc:picChg chg="add mod">
          <ac:chgData name="Holler, Brian A. (GRC-LEX0)" userId="3e792cb0-07e3-49d5-98a1-d2caf6394e63" providerId="ADAL" clId="{8730A746-4017-4425-906C-A508FBC5D531}" dt="2026-06-12T00:51:08.830" v="1501" actId="1076"/>
          <ac:picMkLst>
            <pc:docMk/>
            <pc:sldMk cId="2911562115" sldId="258"/>
            <ac:picMk id="6" creationId="{326DF812-FF31-E9F4-2434-39CC546A44FB}"/>
          </ac:picMkLst>
        </pc:picChg>
        <pc:picChg chg="add mod">
          <ac:chgData name="Holler, Brian A. (GRC-LEX0)" userId="3e792cb0-07e3-49d5-98a1-d2caf6394e63" providerId="ADAL" clId="{8730A746-4017-4425-906C-A508FBC5D531}" dt="2026-06-12T00:50:11.518" v="1491" actId="1076"/>
          <ac:picMkLst>
            <pc:docMk/>
            <pc:sldMk cId="2911562115" sldId="258"/>
            <ac:picMk id="7" creationId="{A1CB9282-68F6-215D-45C1-E2BF949F427D}"/>
          </ac:picMkLst>
        </pc:picChg>
      </pc:sldChg>
      <pc:sldChg chg="del">
        <pc:chgData name="Holler, Brian A. (GRC-LEX0)" userId="3e792cb0-07e3-49d5-98a1-d2caf6394e63" providerId="ADAL" clId="{8730A746-4017-4425-906C-A508FBC5D531}" dt="2026-06-12T00:24:18.069" v="452" actId="47"/>
        <pc:sldMkLst>
          <pc:docMk/>
          <pc:sldMk cId="2478722632" sldId="260"/>
        </pc:sldMkLst>
      </pc:sldChg>
      <pc:sldChg chg="delSp modSp mod">
        <pc:chgData name="Holler, Brian A. (GRC-LEX0)" userId="3e792cb0-07e3-49d5-98a1-d2caf6394e63" providerId="ADAL" clId="{8730A746-4017-4425-906C-A508FBC5D531}" dt="2026-06-12T00:27:27.402" v="462" actId="20577"/>
        <pc:sldMkLst>
          <pc:docMk/>
          <pc:sldMk cId="4244619496" sldId="269"/>
        </pc:sldMkLst>
        <pc:spChg chg="mod">
          <ac:chgData name="Holler, Brian A. (GRC-LEX0)" userId="3e792cb0-07e3-49d5-98a1-d2caf6394e63" providerId="ADAL" clId="{8730A746-4017-4425-906C-A508FBC5D531}" dt="2026-06-12T00:27:27.402" v="462" actId="20577"/>
          <ac:spMkLst>
            <pc:docMk/>
            <pc:sldMk cId="4244619496" sldId="269"/>
            <ac:spMk id="10" creationId="{25F4973C-9420-B93F-B86C-C017F9552A4C}"/>
          </ac:spMkLst>
        </pc:spChg>
        <pc:spChg chg="del">
          <ac:chgData name="Holler, Brian A. (GRC-LEX0)" userId="3e792cb0-07e3-49d5-98a1-d2caf6394e63" providerId="ADAL" clId="{8730A746-4017-4425-906C-A508FBC5D531}" dt="2026-06-12T00:13:00.773" v="336" actId="478"/>
          <ac:spMkLst>
            <pc:docMk/>
            <pc:sldMk cId="4244619496" sldId="269"/>
            <ac:spMk id="12" creationId="{9E026126-8549-CB38-2604-DAE5456FE164}"/>
          </ac:spMkLst>
        </pc:spChg>
        <pc:spChg chg="mod">
          <ac:chgData name="Holler, Brian A. (GRC-LEX0)" userId="3e792cb0-07e3-49d5-98a1-d2caf6394e63" providerId="ADAL" clId="{8730A746-4017-4425-906C-A508FBC5D531}" dt="2026-06-12T00:13:35.507" v="344" actId="1076"/>
          <ac:spMkLst>
            <pc:docMk/>
            <pc:sldMk cId="4244619496" sldId="269"/>
            <ac:spMk id="14" creationId="{DEDE837E-6149-1C57-3DC8-6EE83D0E34FE}"/>
          </ac:spMkLst>
        </pc:spChg>
        <pc:spChg chg="mod">
          <ac:chgData name="Holler, Brian A. (GRC-LEX0)" userId="3e792cb0-07e3-49d5-98a1-d2caf6394e63" providerId="ADAL" clId="{8730A746-4017-4425-906C-A508FBC5D531}" dt="2026-06-12T00:13:39.646" v="345" actId="1076"/>
          <ac:spMkLst>
            <pc:docMk/>
            <pc:sldMk cId="4244619496" sldId="269"/>
            <ac:spMk id="15" creationId="{1DCBECF6-F9E4-3A34-A7D3-0E1550CA3909}"/>
          </ac:spMkLst>
        </pc:spChg>
      </pc:sldChg>
      <pc:sldChg chg="addSp delSp modSp mod">
        <pc:chgData name="Holler, Brian A. (GRC-LEX0)" userId="3e792cb0-07e3-49d5-98a1-d2caf6394e63" providerId="ADAL" clId="{8730A746-4017-4425-906C-A508FBC5D531}" dt="2026-06-12T00:58:07.892" v="1505" actId="12"/>
        <pc:sldMkLst>
          <pc:docMk/>
          <pc:sldMk cId="3185600155" sldId="278"/>
        </pc:sldMkLst>
        <pc:spChg chg="mod">
          <ac:chgData name="Holler, Brian A. (GRC-LEX0)" userId="3e792cb0-07e3-49d5-98a1-d2caf6394e63" providerId="ADAL" clId="{8730A746-4017-4425-906C-A508FBC5D531}" dt="2026-06-12T00:58:07.892" v="1505" actId="12"/>
          <ac:spMkLst>
            <pc:docMk/>
            <pc:sldMk cId="3185600155" sldId="278"/>
            <ac:spMk id="3" creationId="{F354B11B-CC5A-2ED2-C60C-25AFFAB8BC5C}"/>
          </ac:spMkLst>
        </pc:spChg>
        <pc:spChg chg="mod">
          <ac:chgData name="Holler, Brian A. (GRC-LEX0)" userId="3e792cb0-07e3-49d5-98a1-d2caf6394e63" providerId="ADAL" clId="{8730A746-4017-4425-906C-A508FBC5D531}" dt="2026-06-12T00:48:26.366" v="1480" actId="1076"/>
          <ac:spMkLst>
            <pc:docMk/>
            <pc:sldMk cId="3185600155" sldId="278"/>
            <ac:spMk id="8" creationId="{0FE22D00-C84A-8512-981F-C6D823944AB5}"/>
          </ac:spMkLst>
        </pc:spChg>
        <pc:spChg chg="add mod">
          <ac:chgData name="Holler, Brian A. (GRC-LEX0)" userId="3e792cb0-07e3-49d5-98a1-d2caf6394e63" providerId="ADAL" clId="{8730A746-4017-4425-906C-A508FBC5D531}" dt="2026-06-12T00:35:42.625" v="736" actId="14100"/>
          <ac:spMkLst>
            <pc:docMk/>
            <pc:sldMk cId="3185600155" sldId="278"/>
            <ac:spMk id="13" creationId="{B278EDFB-4B06-49AF-BC03-875F93D684FD}"/>
          </ac:spMkLst>
        </pc:spChg>
        <pc:spChg chg="mod">
          <ac:chgData name="Holler, Brian A. (GRC-LEX0)" userId="3e792cb0-07e3-49d5-98a1-d2caf6394e63" providerId="ADAL" clId="{8730A746-4017-4425-906C-A508FBC5D531}" dt="2026-06-12T00:47:07.215" v="1427" actId="115"/>
          <ac:spMkLst>
            <pc:docMk/>
            <pc:sldMk cId="3185600155" sldId="278"/>
            <ac:spMk id="20" creationId="{1213BC17-09D1-68F5-06D6-CBB836E81303}"/>
          </ac:spMkLst>
        </pc:spChg>
        <pc:grpChg chg="mod">
          <ac:chgData name="Holler, Brian A. (GRC-LEX0)" userId="3e792cb0-07e3-49d5-98a1-d2caf6394e63" providerId="ADAL" clId="{8730A746-4017-4425-906C-A508FBC5D531}" dt="2026-06-12T00:35:04.742" v="732" actId="1076"/>
          <ac:grpSpMkLst>
            <pc:docMk/>
            <pc:sldMk cId="3185600155" sldId="278"/>
            <ac:grpSpMk id="10" creationId="{9D44B922-5784-DF77-346E-E7F65EE30D92}"/>
          </ac:grpSpMkLst>
        </pc:grpChg>
        <pc:picChg chg="mod">
          <ac:chgData name="Holler, Brian A. (GRC-LEX0)" userId="3e792cb0-07e3-49d5-98a1-d2caf6394e63" providerId="ADAL" clId="{8730A746-4017-4425-906C-A508FBC5D531}" dt="2026-06-12T00:48:21.360" v="1479" actId="1076"/>
          <ac:picMkLst>
            <pc:docMk/>
            <pc:sldMk cId="3185600155" sldId="278"/>
            <ac:picMk id="2" creationId="{37EDD68E-43B7-1A78-8299-7B10D7A1F026}"/>
          </ac:picMkLst>
        </pc:picChg>
        <pc:picChg chg="del">
          <ac:chgData name="Holler, Brian A. (GRC-LEX0)" userId="3e792cb0-07e3-49d5-98a1-d2caf6394e63" providerId="ADAL" clId="{8730A746-4017-4425-906C-A508FBC5D531}" dt="2026-06-12T00:33:25.903" v="714" actId="478"/>
          <ac:picMkLst>
            <pc:docMk/>
            <pc:sldMk cId="3185600155" sldId="278"/>
            <ac:picMk id="9" creationId="{25B757E7-1751-B5B9-2F87-116E4605BF1C}"/>
          </ac:picMkLst>
        </pc:picChg>
        <pc:picChg chg="del">
          <ac:chgData name="Holler, Brian A. (GRC-LEX0)" userId="3e792cb0-07e3-49d5-98a1-d2caf6394e63" providerId="ADAL" clId="{8730A746-4017-4425-906C-A508FBC5D531}" dt="2026-06-12T00:33:24.290" v="713" actId="478"/>
          <ac:picMkLst>
            <pc:docMk/>
            <pc:sldMk cId="3185600155" sldId="278"/>
            <ac:picMk id="12" creationId="{9598DDB2-646F-6870-FB28-DA26E1A48FC7}"/>
          </ac:picMkLst>
        </pc:picChg>
        <pc:picChg chg="mod">
          <ac:chgData name="Holler, Brian A. (GRC-LEX0)" userId="3e792cb0-07e3-49d5-98a1-d2caf6394e63" providerId="ADAL" clId="{8730A746-4017-4425-906C-A508FBC5D531}" dt="2026-06-12T00:33:48.049" v="720" actId="1076"/>
          <ac:picMkLst>
            <pc:docMk/>
            <pc:sldMk cId="3185600155" sldId="278"/>
            <ac:picMk id="14" creationId="{F1544B13-21E8-3361-E258-78090B7799C2}"/>
          </ac:picMkLst>
        </pc:picChg>
      </pc:sldChg>
      <pc:sldChg chg="addSp modSp">
        <pc:chgData name="Holler, Brian A. (GRC-LEX0)" userId="3e792cb0-07e3-49d5-98a1-d2caf6394e63" providerId="ADAL" clId="{8730A746-4017-4425-906C-A508FBC5D531}" dt="2026-06-12T00:50:37.950" v="1495"/>
        <pc:sldMkLst>
          <pc:docMk/>
          <pc:sldMk cId="3069827421" sldId="312"/>
        </pc:sldMkLst>
        <pc:picChg chg="add mod">
          <ac:chgData name="Holler, Brian A. (GRC-LEX0)" userId="3e792cb0-07e3-49d5-98a1-d2caf6394e63" providerId="ADAL" clId="{8730A746-4017-4425-906C-A508FBC5D531}" dt="2026-06-12T00:50:37.950" v="1495"/>
          <ac:picMkLst>
            <pc:docMk/>
            <pc:sldMk cId="3069827421" sldId="312"/>
            <ac:picMk id="15" creationId="{4AD271DC-9FCF-B440-52B3-119769843AFC}"/>
          </ac:picMkLst>
        </pc:picChg>
      </pc:sldChg>
      <pc:sldChg chg="del ord">
        <pc:chgData name="Holler, Brian A. (GRC-LEX0)" userId="3e792cb0-07e3-49d5-98a1-d2caf6394e63" providerId="ADAL" clId="{8730A746-4017-4425-906C-A508FBC5D531}" dt="2026-06-12T00:14:53.696" v="448" actId="47"/>
        <pc:sldMkLst>
          <pc:docMk/>
          <pc:sldMk cId="3067354923" sldId="419"/>
        </pc:sldMkLst>
      </pc:sldChg>
      <pc:sldChg chg="addSp delSp modSp mod">
        <pc:chgData name="Holler, Brian A. (GRC-LEX0)" userId="3e792cb0-07e3-49d5-98a1-d2caf6394e63" providerId="ADAL" clId="{8730A746-4017-4425-906C-A508FBC5D531}" dt="2026-06-12T00:40:17.419" v="1006" actId="1076"/>
        <pc:sldMkLst>
          <pc:docMk/>
          <pc:sldMk cId="1960079708" sldId="420"/>
        </pc:sldMkLst>
        <pc:spChg chg="del">
          <ac:chgData name="Holler, Brian A. (GRC-LEX0)" userId="3e792cb0-07e3-49d5-98a1-d2caf6394e63" providerId="ADAL" clId="{8730A746-4017-4425-906C-A508FBC5D531}" dt="2026-06-12T00:38:12.950" v="800" actId="478"/>
          <ac:spMkLst>
            <pc:docMk/>
            <pc:sldMk cId="1960079708" sldId="420"/>
            <ac:spMk id="4" creationId="{016BE983-3A07-62F9-E9CD-8F2BAFA0729F}"/>
          </ac:spMkLst>
        </pc:spChg>
        <pc:spChg chg="del mod">
          <ac:chgData name="Holler, Brian A. (GRC-LEX0)" userId="3e792cb0-07e3-49d5-98a1-d2caf6394e63" providerId="ADAL" clId="{8730A746-4017-4425-906C-A508FBC5D531}" dt="2026-06-12T00:38:16.572" v="801" actId="478"/>
          <ac:spMkLst>
            <pc:docMk/>
            <pc:sldMk cId="1960079708" sldId="420"/>
            <ac:spMk id="5" creationId="{36DC3426-D843-F07D-9295-8B939AA66A1C}"/>
          </ac:spMkLst>
        </pc:spChg>
        <pc:spChg chg="del">
          <ac:chgData name="Holler, Brian A. (GRC-LEX0)" userId="3e792cb0-07e3-49d5-98a1-d2caf6394e63" providerId="ADAL" clId="{8730A746-4017-4425-906C-A508FBC5D531}" dt="2026-06-12T00:38:30.664" v="802" actId="478"/>
          <ac:spMkLst>
            <pc:docMk/>
            <pc:sldMk cId="1960079708" sldId="420"/>
            <ac:spMk id="6" creationId="{420B11D0-FD3F-E7FA-FA0A-70B31B041D12}"/>
          </ac:spMkLst>
        </pc:spChg>
        <pc:spChg chg="add mod">
          <ac:chgData name="Holler, Brian A. (GRC-LEX0)" userId="3e792cb0-07e3-49d5-98a1-d2caf6394e63" providerId="ADAL" clId="{8730A746-4017-4425-906C-A508FBC5D531}" dt="2026-06-12T00:40:17.419" v="1006" actId="1076"/>
          <ac:spMkLst>
            <pc:docMk/>
            <pc:sldMk cId="1960079708" sldId="420"/>
            <ac:spMk id="8" creationId="{CBC136E1-A7B6-A840-D540-66E7F833522B}"/>
          </ac:spMkLst>
        </pc:spChg>
        <pc:spChg chg="mod">
          <ac:chgData name="Holler, Brian A. (GRC-LEX0)" userId="3e792cb0-07e3-49d5-98a1-d2caf6394e63" providerId="ADAL" clId="{8730A746-4017-4425-906C-A508FBC5D531}" dt="2026-06-12T00:38:03.729" v="799" actId="1037"/>
          <ac:spMkLst>
            <pc:docMk/>
            <pc:sldMk cId="1960079708" sldId="420"/>
            <ac:spMk id="9" creationId="{01BF65CD-D62A-AEA1-DA18-384B786370DA}"/>
          </ac:spMkLst>
        </pc:spChg>
        <pc:spChg chg="mod">
          <ac:chgData name="Holler, Brian A. (GRC-LEX0)" userId="3e792cb0-07e3-49d5-98a1-d2caf6394e63" providerId="ADAL" clId="{8730A746-4017-4425-906C-A508FBC5D531}" dt="2026-06-12T00:38:03.729" v="799" actId="1037"/>
          <ac:spMkLst>
            <pc:docMk/>
            <pc:sldMk cId="1960079708" sldId="420"/>
            <ac:spMk id="10" creationId="{9452D8B8-10FD-3AA1-E7FA-1498C3075E41}"/>
          </ac:spMkLst>
        </pc:spChg>
        <pc:spChg chg="mod">
          <ac:chgData name="Holler, Brian A. (GRC-LEX0)" userId="3e792cb0-07e3-49d5-98a1-d2caf6394e63" providerId="ADAL" clId="{8730A746-4017-4425-906C-A508FBC5D531}" dt="2026-06-12T00:38:03.729" v="799" actId="1037"/>
          <ac:spMkLst>
            <pc:docMk/>
            <pc:sldMk cId="1960079708" sldId="420"/>
            <ac:spMk id="25" creationId="{32F6BE63-31FD-E02E-5415-6D31E36E3227}"/>
          </ac:spMkLst>
        </pc:spChg>
        <pc:spChg chg="mod">
          <ac:chgData name="Holler, Brian A. (GRC-LEX0)" userId="3e792cb0-07e3-49d5-98a1-d2caf6394e63" providerId="ADAL" clId="{8730A746-4017-4425-906C-A508FBC5D531}" dt="2026-06-12T00:38:03.729" v="799" actId="1037"/>
          <ac:spMkLst>
            <pc:docMk/>
            <pc:sldMk cId="1960079708" sldId="420"/>
            <ac:spMk id="26" creationId="{0E68EB9D-7E8C-ADCE-AA11-BB30844046AC}"/>
          </ac:spMkLst>
        </pc:spChg>
        <pc:spChg chg="mod">
          <ac:chgData name="Holler, Brian A. (GRC-LEX0)" userId="3e792cb0-07e3-49d5-98a1-d2caf6394e63" providerId="ADAL" clId="{8730A746-4017-4425-906C-A508FBC5D531}" dt="2026-06-12T00:38:03.729" v="799" actId="1037"/>
          <ac:spMkLst>
            <pc:docMk/>
            <pc:sldMk cId="1960079708" sldId="420"/>
            <ac:spMk id="27" creationId="{1438468A-39D0-2863-7937-09D904C01FA0}"/>
          </ac:spMkLst>
        </pc:spChg>
        <pc:spChg chg="mod">
          <ac:chgData name="Holler, Brian A. (GRC-LEX0)" userId="3e792cb0-07e3-49d5-98a1-d2caf6394e63" providerId="ADAL" clId="{8730A746-4017-4425-906C-A508FBC5D531}" dt="2026-06-12T00:38:03.729" v="799" actId="1037"/>
          <ac:spMkLst>
            <pc:docMk/>
            <pc:sldMk cId="1960079708" sldId="420"/>
            <ac:spMk id="28" creationId="{791DD23E-00A6-8776-E969-CD10E230D288}"/>
          </ac:spMkLst>
        </pc:spChg>
        <pc:spChg chg="mod">
          <ac:chgData name="Holler, Brian A. (GRC-LEX0)" userId="3e792cb0-07e3-49d5-98a1-d2caf6394e63" providerId="ADAL" clId="{8730A746-4017-4425-906C-A508FBC5D531}" dt="2026-06-12T00:38:03.729" v="799" actId="1037"/>
          <ac:spMkLst>
            <pc:docMk/>
            <pc:sldMk cId="1960079708" sldId="420"/>
            <ac:spMk id="32" creationId="{4F850319-B9DA-33FE-FED5-C2ADB6830CDB}"/>
          </ac:spMkLst>
        </pc:spChg>
        <pc:spChg chg="mod">
          <ac:chgData name="Holler, Brian A. (GRC-LEX0)" userId="3e792cb0-07e3-49d5-98a1-d2caf6394e63" providerId="ADAL" clId="{8730A746-4017-4425-906C-A508FBC5D531}" dt="2026-06-12T00:38:03.729" v="799" actId="1037"/>
          <ac:spMkLst>
            <pc:docMk/>
            <pc:sldMk cId="1960079708" sldId="420"/>
            <ac:spMk id="33" creationId="{FA49BEC6-8500-E68C-7E00-782EFC790464}"/>
          </ac:spMkLst>
        </pc:spChg>
        <pc:picChg chg="mod">
          <ac:chgData name="Holler, Brian A. (GRC-LEX0)" userId="3e792cb0-07e3-49d5-98a1-d2caf6394e63" providerId="ADAL" clId="{8730A746-4017-4425-906C-A508FBC5D531}" dt="2026-06-12T00:38:03.729" v="799" actId="1037"/>
          <ac:picMkLst>
            <pc:docMk/>
            <pc:sldMk cId="1960079708" sldId="420"/>
            <ac:picMk id="34" creationId="{123CDC69-C847-C04D-FD69-FB6D67425C70}"/>
          </ac:picMkLst>
        </pc:picChg>
      </pc:sldChg>
      <pc:sldChg chg="ord">
        <pc:chgData name="Holler, Brian A. (GRC-LEX0)" userId="3e792cb0-07e3-49d5-98a1-d2caf6394e63" providerId="ADAL" clId="{8730A746-4017-4425-906C-A508FBC5D531}" dt="2026-06-11T19:33:30.171" v="229"/>
        <pc:sldMkLst>
          <pc:docMk/>
          <pc:sldMk cId="3572901120" sldId="421"/>
        </pc:sldMkLst>
      </pc:sldChg>
      <pc:sldChg chg="addSp modSp">
        <pc:chgData name="Holler, Brian A. (GRC-LEX0)" userId="3e792cb0-07e3-49d5-98a1-d2caf6394e63" providerId="ADAL" clId="{8730A746-4017-4425-906C-A508FBC5D531}" dt="2026-06-12T00:50:44.693" v="1496"/>
        <pc:sldMkLst>
          <pc:docMk/>
          <pc:sldMk cId="3630638389" sldId="427"/>
        </pc:sldMkLst>
        <pc:picChg chg="add mod">
          <ac:chgData name="Holler, Brian A. (GRC-LEX0)" userId="3e792cb0-07e3-49d5-98a1-d2caf6394e63" providerId="ADAL" clId="{8730A746-4017-4425-906C-A508FBC5D531}" dt="2026-06-12T00:50:44.693" v="1496"/>
          <ac:picMkLst>
            <pc:docMk/>
            <pc:sldMk cId="3630638389" sldId="427"/>
            <ac:picMk id="2" creationId="{CD0444A6-3232-6A75-4BF5-8B93E35E8BFA}"/>
          </ac:picMkLst>
        </pc:picChg>
      </pc:sldChg>
      <pc:sldChg chg="addSp delSp modSp add mod ord">
        <pc:chgData name="Holler, Brian A. (GRC-LEX0)" userId="3e792cb0-07e3-49d5-98a1-d2caf6394e63" providerId="ADAL" clId="{8730A746-4017-4425-906C-A508FBC5D531}" dt="2026-06-12T00:15:05.586" v="450"/>
        <pc:sldMkLst>
          <pc:docMk/>
          <pc:sldMk cId="4133416546" sldId="436"/>
        </pc:sldMkLst>
        <pc:spChg chg="del">
          <ac:chgData name="Holler, Brian A. (GRC-LEX0)" userId="3e792cb0-07e3-49d5-98a1-d2caf6394e63" providerId="ADAL" clId="{8730A746-4017-4425-906C-A508FBC5D531}" dt="2026-06-11T19:33:04.159" v="227" actId="478"/>
          <ac:spMkLst>
            <pc:docMk/>
            <pc:sldMk cId="4133416546" sldId="436"/>
            <ac:spMk id="4" creationId="{9024EDCF-E7E2-A7A2-2901-EE70D4E04EB5}"/>
          </ac:spMkLst>
        </pc:spChg>
        <pc:spChg chg="mod">
          <ac:chgData name="Holler, Brian A. (GRC-LEX0)" userId="3e792cb0-07e3-49d5-98a1-d2caf6394e63" providerId="ADAL" clId="{8730A746-4017-4425-906C-A508FBC5D531}" dt="2026-06-12T00:12:28.064" v="335" actId="1038"/>
          <ac:spMkLst>
            <pc:docMk/>
            <pc:sldMk cId="4133416546" sldId="436"/>
            <ac:spMk id="8" creationId="{E462F98A-44D4-D621-A2D2-D4793B48DC9B}"/>
          </ac:spMkLst>
        </pc:spChg>
        <pc:picChg chg="add mod">
          <ac:chgData name="Holler, Brian A. (GRC-LEX0)" userId="3e792cb0-07e3-49d5-98a1-d2caf6394e63" providerId="ADAL" clId="{8730A746-4017-4425-906C-A508FBC5D531}" dt="2026-06-11T19:32:46.559" v="224" actId="14100"/>
          <ac:picMkLst>
            <pc:docMk/>
            <pc:sldMk cId="4133416546" sldId="436"/>
            <ac:picMk id="2" creationId="{1F9236ED-2E04-4F8A-3D4F-9B13B97FDF96}"/>
          </ac:picMkLst>
        </pc:picChg>
        <pc:picChg chg="mod ord">
          <ac:chgData name="Holler, Brian A. (GRC-LEX0)" userId="3e792cb0-07e3-49d5-98a1-d2caf6394e63" providerId="ADAL" clId="{8730A746-4017-4425-906C-A508FBC5D531}" dt="2026-06-11T19:32:56.132" v="226" actId="167"/>
          <ac:picMkLst>
            <pc:docMk/>
            <pc:sldMk cId="4133416546" sldId="436"/>
            <ac:picMk id="18" creationId="{553BC39F-A84C-EB7E-F145-E985A55B262E}"/>
          </ac:picMkLst>
        </pc:picChg>
      </pc:sldChg>
      <pc:sldChg chg="delSp modSp mod">
        <pc:chgData name="Holler, Brian A. (GRC-LEX0)" userId="3e792cb0-07e3-49d5-98a1-d2caf6394e63" providerId="ADAL" clId="{8730A746-4017-4425-906C-A508FBC5D531}" dt="2026-06-11T19:34:29.356" v="234" actId="115"/>
        <pc:sldMkLst>
          <pc:docMk/>
          <pc:sldMk cId="2324029794" sldId="446"/>
        </pc:sldMkLst>
        <pc:spChg chg="del">
          <ac:chgData name="Holler, Brian A. (GRC-LEX0)" userId="3e792cb0-07e3-49d5-98a1-d2caf6394e63" providerId="ADAL" clId="{8730A746-4017-4425-906C-A508FBC5D531}" dt="2026-06-11T19:07:49.327" v="6" actId="478"/>
          <ac:spMkLst>
            <pc:docMk/>
            <pc:sldMk cId="2324029794" sldId="446"/>
            <ac:spMk id="5" creationId="{BD96559F-315F-78D7-60F3-728DDD541206}"/>
          </ac:spMkLst>
        </pc:spChg>
        <pc:spChg chg="mod">
          <ac:chgData name="Holler, Brian A. (GRC-LEX0)" userId="3e792cb0-07e3-49d5-98a1-d2caf6394e63" providerId="ADAL" clId="{8730A746-4017-4425-906C-A508FBC5D531}" dt="2026-06-11T19:34:29.356" v="234" actId="115"/>
          <ac:spMkLst>
            <pc:docMk/>
            <pc:sldMk cId="2324029794" sldId="446"/>
            <ac:spMk id="13" creationId="{2790791F-585A-4B38-53A0-AC9D0134975F}"/>
          </ac:spMkLst>
        </pc:spChg>
        <pc:spChg chg="del">
          <ac:chgData name="Holler, Brian A. (GRC-LEX0)" userId="3e792cb0-07e3-49d5-98a1-d2caf6394e63" providerId="ADAL" clId="{8730A746-4017-4425-906C-A508FBC5D531}" dt="2026-06-11T19:08:14.404" v="7" actId="478"/>
          <ac:spMkLst>
            <pc:docMk/>
            <pc:sldMk cId="2324029794" sldId="446"/>
            <ac:spMk id="14" creationId="{386A16B6-4D36-82C8-FBCF-E2F06B22FAFB}"/>
          </ac:spMkLst>
        </pc:spChg>
        <pc:spChg chg="del">
          <ac:chgData name="Holler, Brian A. (GRC-LEX0)" userId="3e792cb0-07e3-49d5-98a1-d2caf6394e63" providerId="ADAL" clId="{8730A746-4017-4425-906C-A508FBC5D531}" dt="2026-06-11T19:34:03.860" v="230" actId="478"/>
          <ac:spMkLst>
            <pc:docMk/>
            <pc:sldMk cId="2324029794" sldId="446"/>
            <ac:spMk id="15" creationId="{5BD57668-62BA-F03C-8BDB-3567BC24869F}"/>
          </ac:spMkLst>
        </pc:spChg>
      </pc:sldChg>
      <pc:sldChg chg="addSp delSp modSp mod">
        <pc:chgData name="Holler, Brian A. (GRC-LEX0)" userId="3e792cb0-07e3-49d5-98a1-d2caf6394e63" providerId="ADAL" clId="{8730A746-4017-4425-906C-A508FBC5D531}" dt="2026-06-12T00:44:28.404" v="1313" actId="20577"/>
        <pc:sldMkLst>
          <pc:docMk/>
          <pc:sldMk cId="548358809" sldId="447"/>
        </pc:sldMkLst>
        <pc:spChg chg="add del mod">
          <ac:chgData name="Holler, Brian A. (GRC-LEX0)" userId="3e792cb0-07e3-49d5-98a1-d2caf6394e63" providerId="ADAL" clId="{8730A746-4017-4425-906C-A508FBC5D531}" dt="2026-06-12T00:37:33.299" v="748" actId="478"/>
          <ac:spMkLst>
            <pc:docMk/>
            <pc:sldMk cId="548358809" sldId="447"/>
            <ac:spMk id="6" creationId="{2895CB4E-0DDB-DD7F-6115-016C9CE14ADF}"/>
          </ac:spMkLst>
        </pc:spChg>
        <pc:spChg chg="add mod">
          <ac:chgData name="Holler, Brian A. (GRC-LEX0)" userId="3e792cb0-07e3-49d5-98a1-d2caf6394e63" providerId="ADAL" clId="{8730A746-4017-4425-906C-A508FBC5D531}" dt="2026-06-12T00:44:28.404" v="1313" actId="20577"/>
          <ac:spMkLst>
            <pc:docMk/>
            <pc:sldMk cId="548358809" sldId="447"/>
            <ac:spMk id="7" creationId="{EC9FE0FC-5D8B-A2E0-63CF-68AE4E3F74F6}"/>
          </ac:spMkLst>
        </pc:spChg>
        <pc:spChg chg="mod">
          <ac:chgData name="Holler, Brian A. (GRC-LEX0)" userId="3e792cb0-07e3-49d5-98a1-d2caf6394e63" providerId="ADAL" clId="{8730A746-4017-4425-906C-A508FBC5D531}" dt="2026-06-12T00:40:26.338" v="1012" actId="1038"/>
          <ac:spMkLst>
            <pc:docMk/>
            <pc:sldMk cId="548358809" sldId="447"/>
            <ac:spMk id="26" creationId="{9AC8B369-1CCB-A2D3-6F34-FEF6061FA1CF}"/>
          </ac:spMkLst>
        </pc:spChg>
        <pc:picChg chg="mod">
          <ac:chgData name="Holler, Brian A. (GRC-LEX0)" userId="3e792cb0-07e3-49d5-98a1-d2caf6394e63" providerId="ADAL" clId="{8730A746-4017-4425-906C-A508FBC5D531}" dt="2026-06-12T00:40:23.098" v="1007" actId="14100"/>
          <ac:picMkLst>
            <pc:docMk/>
            <pc:sldMk cId="548358809" sldId="447"/>
            <ac:picMk id="9" creationId="{34EC7F7E-F8B3-E76C-7BEF-AE43F9FE01D6}"/>
          </ac:picMkLst>
        </pc:picChg>
        <pc:picChg chg="mod">
          <ac:chgData name="Holler, Brian A. (GRC-LEX0)" userId="3e792cb0-07e3-49d5-98a1-d2caf6394e63" providerId="ADAL" clId="{8730A746-4017-4425-906C-A508FBC5D531}" dt="2026-06-12T00:40:32.776" v="1014" actId="14100"/>
          <ac:picMkLst>
            <pc:docMk/>
            <pc:sldMk cId="548358809" sldId="447"/>
            <ac:picMk id="25" creationId="{3EF223FE-9670-9B09-31B8-FA2F4C98485E}"/>
          </ac:picMkLst>
        </pc:picChg>
      </pc:sldChg>
      <pc:sldChg chg="ord">
        <pc:chgData name="Holler, Brian A. (GRC-LEX0)" userId="3e792cb0-07e3-49d5-98a1-d2caf6394e63" providerId="ADAL" clId="{8730A746-4017-4425-906C-A508FBC5D531}" dt="2026-06-10T00:59:11.649" v="1"/>
        <pc:sldMkLst>
          <pc:docMk/>
          <pc:sldMk cId="3420265454" sldId="450"/>
        </pc:sldMkLst>
      </pc:sldChg>
      <pc:sldChg chg="add">
        <pc:chgData name="Holler, Brian A. (GRC-LEX0)" userId="3e792cb0-07e3-49d5-98a1-d2caf6394e63" providerId="ADAL" clId="{8730A746-4017-4425-906C-A508FBC5D531}" dt="2026-06-11T19:05:18.923" v="5"/>
        <pc:sldMkLst>
          <pc:docMk/>
          <pc:sldMk cId="265181276" sldId="453"/>
        </pc:sldMkLst>
      </pc:sldChg>
      <pc:sldChg chg="del">
        <pc:chgData name="Holler, Brian A. (GRC-LEX0)" userId="3e792cb0-07e3-49d5-98a1-d2caf6394e63" providerId="ADAL" clId="{8730A746-4017-4425-906C-A508FBC5D531}" dt="2026-06-11T19:05:15.473" v="4" actId="2696"/>
        <pc:sldMkLst>
          <pc:docMk/>
          <pc:sldMk cId="3572413629" sldId="453"/>
        </pc:sldMkLst>
      </pc:sldChg>
      <pc:sldChg chg="del ord">
        <pc:chgData name="Holler, Brian A. (GRC-LEX0)" userId="3e792cb0-07e3-49d5-98a1-d2caf6394e63" providerId="ADAL" clId="{8730A746-4017-4425-906C-A508FBC5D531}" dt="2026-06-11T19:05:15.473" v="4" actId="2696"/>
        <pc:sldMkLst>
          <pc:docMk/>
          <pc:sldMk cId="1434794112" sldId="454"/>
        </pc:sldMkLst>
      </pc:sldChg>
      <pc:sldChg chg="add">
        <pc:chgData name="Holler, Brian A. (GRC-LEX0)" userId="3e792cb0-07e3-49d5-98a1-d2caf6394e63" providerId="ADAL" clId="{8730A746-4017-4425-906C-A508FBC5D531}" dt="2026-06-11T19:05:18.923" v="5"/>
        <pc:sldMkLst>
          <pc:docMk/>
          <pc:sldMk cId="3450914656" sldId="454"/>
        </pc:sldMkLst>
      </pc:sldChg>
      <pc:sldChg chg="addSp delSp modSp add mod ord">
        <pc:chgData name="Holler, Brian A. (GRC-LEX0)" userId="3e792cb0-07e3-49d5-98a1-d2caf6394e63" providerId="ADAL" clId="{8730A746-4017-4425-906C-A508FBC5D531}" dt="2026-06-12T00:38:39.656" v="803" actId="478"/>
        <pc:sldMkLst>
          <pc:docMk/>
          <pc:sldMk cId="1783779160" sldId="455"/>
        </pc:sldMkLst>
        <pc:spChg chg="del">
          <ac:chgData name="Holler, Brian A. (GRC-LEX0)" userId="3e792cb0-07e3-49d5-98a1-d2caf6394e63" providerId="ADAL" clId="{8730A746-4017-4425-906C-A508FBC5D531}" dt="2026-06-12T00:38:39.656" v="803" actId="478"/>
          <ac:spMkLst>
            <pc:docMk/>
            <pc:sldMk cId="1783779160" sldId="455"/>
            <ac:spMk id="13" creationId="{0EDF9954-CBAE-657E-F58C-4301A7D4003C}"/>
          </ac:spMkLst>
        </pc:spChg>
        <pc:spChg chg="mod">
          <ac:chgData name="Holler, Brian A. (GRC-LEX0)" userId="3e792cb0-07e3-49d5-98a1-d2caf6394e63" providerId="ADAL" clId="{8730A746-4017-4425-906C-A508FBC5D531}" dt="2026-06-11T19:28:08.980" v="202" actId="1038"/>
          <ac:spMkLst>
            <pc:docMk/>
            <pc:sldMk cId="1783779160" sldId="455"/>
            <ac:spMk id="56" creationId="{276C6655-3CE9-E6A8-E443-E318D6413C8E}"/>
          </ac:spMkLst>
        </pc:spChg>
        <pc:spChg chg="mod">
          <ac:chgData name="Holler, Brian A. (GRC-LEX0)" userId="3e792cb0-07e3-49d5-98a1-d2caf6394e63" providerId="ADAL" clId="{8730A746-4017-4425-906C-A508FBC5D531}" dt="2026-06-11T19:27:58.608" v="179" actId="1038"/>
          <ac:spMkLst>
            <pc:docMk/>
            <pc:sldMk cId="1783779160" sldId="455"/>
            <ac:spMk id="57" creationId="{8FA33590-00EC-5519-CAAF-ADF027DB4279}"/>
          </ac:spMkLst>
        </pc:spChg>
        <pc:spChg chg="mod">
          <ac:chgData name="Holler, Brian A. (GRC-LEX0)" userId="3e792cb0-07e3-49d5-98a1-d2caf6394e63" providerId="ADAL" clId="{8730A746-4017-4425-906C-A508FBC5D531}" dt="2026-06-11T19:28:05.639" v="199" actId="1038"/>
          <ac:spMkLst>
            <pc:docMk/>
            <pc:sldMk cId="1783779160" sldId="455"/>
            <ac:spMk id="58" creationId="{007FCCDE-035F-6EB0-E237-FDF7C4B2578E}"/>
          </ac:spMkLst>
        </pc:spChg>
        <pc:spChg chg="del">
          <ac:chgData name="Holler, Brian A. (GRC-LEX0)" userId="3e792cb0-07e3-49d5-98a1-d2caf6394e63" providerId="ADAL" clId="{8730A746-4017-4425-906C-A508FBC5D531}" dt="2026-06-11T19:26:59.102" v="123" actId="21"/>
          <ac:spMkLst>
            <pc:docMk/>
            <pc:sldMk cId="1783779160" sldId="455"/>
            <ac:spMk id="60" creationId="{4EECA080-EDDE-CBDD-E10A-81EC1537327F}"/>
          </ac:spMkLst>
        </pc:spChg>
        <pc:grpChg chg="add del mod">
          <ac:chgData name="Holler, Brian A. (GRC-LEX0)" userId="3e792cb0-07e3-49d5-98a1-d2caf6394e63" providerId="ADAL" clId="{8730A746-4017-4425-906C-A508FBC5D531}" dt="2026-06-11T19:27:36.438" v="144" actId="1037"/>
          <ac:grpSpMkLst>
            <pc:docMk/>
            <pc:sldMk cId="1783779160" sldId="455"/>
            <ac:grpSpMk id="66" creationId="{EF3DBCF1-E814-96F1-2DF4-EB21607DFC4C}"/>
          </ac:grpSpMkLst>
        </pc:grpChg>
        <pc:picChg chg="add del mod">
          <ac:chgData name="Holler, Brian A. (GRC-LEX0)" userId="3e792cb0-07e3-49d5-98a1-d2caf6394e63" providerId="ADAL" clId="{8730A746-4017-4425-906C-A508FBC5D531}" dt="2026-06-11T19:14:06.791" v="104" actId="478"/>
          <ac:picMkLst>
            <pc:docMk/>
            <pc:sldMk cId="1783779160" sldId="455"/>
            <ac:picMk id="5" creationId="{5FD3AF4B-000F-95E1-92A3-CE4D7A05BC8B}"/>
          </ac:picMkLst>
        </pc:picChg>
        <pc:picChg chg="add mod ord">
          <ac:chgData name="Holler, Brian A. (GRC-LEX0)" userId="3e792cb0-07e3-49d5-98a1-d2caf6394e63" providerId="ADAL" clId="{8730A746-4017-4425-906C-A508FBC5D531}" dt="2026-06-11T19:27:26.936" v="135" actId="1076"/>
          <ac:picMkLst>
            <pc:docMk/>
            <pc:sldMk cId="1783779160" sldId="455"/>
            <ac:picMk id="7" creationId="{617589C2-0DB5-3287-5C90-33A88CEF10A0}"/>
          </ac:picMkLst>
        </pc:picChg>
        <pc:picChg chg="del">
          <ac:chgData name="Holler, Brian A. (GRC-LEX0)" userId="3e792cb0-07e3-49d5-98a1-d2caf6394e63" providerId="ADAL" clId="{8730A746-4017-4425-906C-A508FBC5D531}" dt="2026-06-11T19:14:30.404" v="118" actId="478"/>
          <ac:picMkLst>
            <pc:docMk/>
            <pc:sldMk cId="1783779160" sldId="455"/>
            <ac:picMk id="63" creationId="{2684AAB9-7384-D399-7E67-11242B0E4CC2}"/>
          </ac:picMkLst>
        </pc:picChg>
        <pc:picChg chg="del">
          <ac:chgData name="Holler, Brian A. (GRC-LEX0)" userId="3e792cb0-07e3-49d5-98a1-d2caf6394e63" providerId="ADAL" clId="{8730A746-4017-4425-906C-A508FBC5D531}" dt="2026-06-11T19:13:04.046" v="97" actId="478"/>
          <ac:picMkLst>
            <pc:docMk/>
            <pc:sldMk cId="1783779160" sldId="455"/>
            <ac:picMk id="65" creationId="{A6F09F0D-5CDC-7779-345C-8519B9B8AF4D}"/>
          </ac:picMkLst>
        </pc:picChg>
      </pc:sldChg>
      <pc:sldChg chg="addSp delSp modSp add mod ord">
        <pc:chgData name="Holler, Brian A. (GRC-LEX0)" userId="3e792cb0-07e3-49d5-98a1-d2caf6394e63" providerId="ADAL" clId="{8730A746-4017-4425-906C-A508FBC5D531}" dt="2026-06-11T19:27:17.950" v="133"/>
        <pc:sldMkLst>
          <pc:docMk/>
          <pc:sldMk cId="1186927621" sldId="456"/>
        </pc:sldMkLst>
        <pc:spChg chg="add mod">
          <ac:chgData name="Holler, Brian A. (GRC-LEX0)" userId="3e792cb0-07e3-49d5-98a1-d2caf6394e63" providerId="ADAL" clId="{8730A746-4017-4425-906C-A508FBC5D531}" dt="2026-06-11T19:27:15.363" v="131" actId="1076"/>
          <ac:spMkLst>
            <pc:docMk/>
            <pc:sldMk cId="1186927621" sldId="456"/>
            <ac:spMk id="60" creationId="{4EECA080-EDDE-CBDD-E10A-81EC1537327F}"/>
          </ac:spMkLst>
        </pc:spChg>
        <pc:picChg chg="mod">
          <ac:chgData name="Holler, Brian A. (GRC-LEX0)" userId="3e792cb0-07e3-49d5-98a1-d2caf6394e63" providerId="ADAL" clId="{8730A746-4017-4425-906C-A508FBC5D531}" dt="2026-06-11T19:27:09.362" v="130" actId="1076"/>
          <ac:picMkLst>
            <pc:docMk/>
            <pc:sldMk cId="1186927621" sldId="456"/>
            <ac:picMk id="9" creationId="{A31C4365-72C3-AD99-52E2-2CE43569EDAC}"/>
          </ac:picMkLst>
        </pc:picChg>
        <pc:picChg chg="del">
          <ac:chgData name="Holler, Brian A. (GRC-LEX0)" userId="3e792cb0-07e3-49d5-98a1-d2caf6394e63" providerId="ADAL" clId="{8730A746-4017-4425-906C-A508FBC5D531}" dt="2026-06-11T19:27:03.352" v="125" actId="478"/>
          <ac:picMkLst>
            <pc:docMk/>
            <pc:sldMk cId="1186927621" sldId="456"/>
            <ac:picMk id="14" creationId="{83D88C9C-1A15-5259-97E1-242B24DF422E}"/>
          </ac:picMkLst>
        </pc:picChg>
      </pc:sldChg>
      <pc:sldChg chg="modSp add del mod">
        <pc:chgData name="Holler, Brian A. (GRC-LEX0)" userId="3e792cb0-07e3-49d5-98a1-d2caf6394e63" providerId="ADAL" clId="{8730A746-4017-4425-906C-A508FBC5D531}" dt="2026-06-11T19:36:16.882" v="259" actId="47"/>
        <pc:sldMkLst>
          <pc:docMk/>
          <pc:sldMk cId="3119795154" sldId="457"/>
        </pc:sldMkLst>
        <pc:spChg chg="mod">
          <ac:chgData name="Holler, Brian A. (GRC-LEX0)" userId="3e792cb0-07e3-49d5-98a1-d2caf6394e63" providerId="ADAL" clId="{8730A746-4017-4425-906C-A508FBC5D531}" dt="2026-06-11T19:35:43.997" v="252" actId="1582"/>
          <ac:spMkLst>
            <pc:docMk/>
            <pc:sldMk cId="3119795154" sldId="457"/>
            <ac:spMk id="7" creationId="{15FD173F-709E-9514-6115-FC31A5FE5D32}"/>
          </ac:spMkLst>
        </pc:spChg>
        <pc:picChg chg="ord">
          <ac:chgData name="Holler, Brian A. (GRC-LEX0)" userId="3e792cb0-07e3-49d5-98a1-d2caf6394e63" providerId="ADAL" clId="{8730A746-4017-4425-906C-A508FBC5D531}" dt="2026-06-11T19:35:04.316" v="237" actId="171"/>
          <ac:picMkLst>
            <pc:docMk/>
            <pc:sldMk cId="3119795154" sldId="457"/>
            <ac:picMk id="8" creationId="{6AC37FB2-C9C5-2AE9-6355-6806F846F163}"/>
          </ac:picMkLst>
        </pc:picChg>
        <pc:picChg chg="ord">
          <ac:chgData name="Holler, Brian A. (GRC-LEX0)" userId="3e792cb0-07e3-49d5-98a1-d2caf6394e63" providerId="ADAL" clId="{8730A746-4017-4425-906C-A508FBC5D531}" dt="2026-06-11T19:35:14.220" v="249" actId="171"/>
          <ac:picMkLst>
            <pc:docMk/>
            <pc:sldMk cId="3119795154" sldId="457"/>
            <ac:picMk id="11" creationId="{6FA7F00B-B4DC-20A7-9074-51D6768A6527}"/>
          </ac:picMkLst>
        </pc:picChg>
      </pc:sldChg>
      <pc:sldChg chg="modSp add mod ord">
        <pc:chgData name="Holler, Brian A. (GRC-LEX0)" userId="3e792cb0-07e3-49d5-98a1-d2caf6394e63" providerId="ADAL" clId="{8730A746-4017-4425-906C-A508FBC5D531}" dt="2026-06-12T00:14:38.084" v="447" actId="20577"/>
        <pc:sldMkLst>
          <pc:docMk/>
          <pc:sldMk cId="3643160521" sldId="457"/>
        </pc:sldMkLst>
        <pc:spChg chg="mod">
          <ac:chgData name="Holler, Brian A. (GRC-LEX0)" userId="3e792cb0-07e3-49d5-98a1-d2caf6394e63" providerId="ADAL" clId="{8730A746-4017-4425-906C-A508FBC5D531}" dt="2026-06-12T00:14:38.084" v="447" actId="20577"/>
          <ac:spMkLst>
            <pc:docMk/>
            <pc:sldMk cId="3643160521" sldId="457"/>
            <ac:spMk id="2" creationId="{1CB49578-7A65-9F89-363D-2C526145AB2B}"/>
          </ac:spMkLst>
        </pc:spChg>
      </pc:sldChg>
      <pc:sldChg chg="add del">
        <pc:chgData name="Holler, Brian A. (GRC-LEX0)" userId="3e792cb0-07e3-49d5-98a1-d2caf6394e63" providerId="ADAL" clId="{8730A746-4017-4425-906C-A508FBC5D531}" dt="2026-06-11T19:35:49.898" v="254" actId="47"/>
        <pc:sldMkLst>
          <pc:docMk/>
          <pc:sldMk cId="1333966112" sldId="458"/>
        </pc:sldMkLst>
      </pc:sldChg>
      <pc:sldChg chg="add del ord">
        <pc:chgData name="Holler, Brian A. (GRC-LEX0)" userId="3e792cb0-07e3-49d5-98a1-d2caf6394e63" providerId="ADAL" clId="{8730A746-4017-4425-906C-A508FBC5D531}" dt="2026-06-11T19:36:14.432" v="258" actId="47"/>
        <pc:sldMkLst>
          <pc:docMk/>
          <pc:sldMk cId="2377652832" sldId="4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73FFC90-082F-4095-B4C6-99221CA8D08C}" type="datetimeFigureOut">
              <a:rPr lang="en-US" smtClean="0"/>
              <a:t>6/9/2026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F71B698-63E4-4AAA-913A-0B69F7E06852}" type="slidenum">
              <a:rPr lang="en-US" smtClean="0"/>
              <a:t>‹#›</a:t>
            </a:fld>
            <a:endParaRPr lang="en-US"/>
          </a:p>
        </p:txBody>
      </p:sp>
    </p:spTree>
    <p:extLst>
      <p:ext uri="{BB962C8B-B14F-4D97-AF65-F5344CB8AC3E}">
        <p14:creationId xmlns:p14="http://schemas.microsoft.com/office/powerpoint/2010/main" val="265407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developing a battery and battery management system that can survive the brutally cold lunar night.</a:t>
            </a:r>
          </a:p>
        </p:txBody>
      </p:sp>
      <p:sp>
        <p:nvSpPr>
          <p:cNvPr id="4" name="Slide Number Placeholder 3"/>
          <p:cNvSpPr>
            <a:spLocks noGrp="1"/>
          </p:cNvSpPr>
          <p:nvPr>
            <p:ph type="sldNum" sz="quarter" idx="5"/>
          </p:nvPr>
        </p:nvSpPr>
        <p:spPr/>
        <p:txBody>
          <a:bodyPr/>
          <a:lstStyle/>
          <a:p>
            <a:fld id="{3F71B698-63E4-4AAA-913A-0B69F7E06852}" type="slidenum">
              <a:rPr lang="en-US" smtClean="0"/>
              <a:t>1</a:t>
            </a:fld>
            <a:endParaRPr lang="en-US"/>
          </a:p>
        </p:txBody>
      </p:sp>
    </p:spTree>
    <p:extLst>
      <p:ext uri="{BB962C8B-B14F-4D97-AF65-F5344CB8AC3E}">
        <p14:creationId xmlns:p14="http://schemas.microsoft.com/office/powerpoint/2010/main" val="224895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10</a:t>
            </a:fld>
            <a:endParaRPr lang="en-US"/>
          </a:p>
        </p:txBody>
      </p:sp>
    </p:spTree>
    <p:extLst>
      <p:ext uri="{BB962C8B-B14F-4D97-AF65-F5344CB8AC3E}">
        <p14:creationId xmlns:p14="http://schemas.microsoft.com/office/powerpoint/2010/main" val="2219776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11</a:t>
            </a:fld>
            <a:endParaRPr lang="en-US"/>
          </a:p>
        </p:txBody>
      </p:sp>
    </p:spTree>
    <p:extLst>
      <p:ext uri="{BB962C8B-B14F-4D97-AF65-F5344CB8AC3E}">
        <p14:creationId xmlns:p14="http://schemas.microsoft.com/office/powerpoint/2010/main" val="2019006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12</a:t>
            </a:fld>
            <a:endParaRPr lang="en-US"/>
          </a:p>
        </p:txBody>
      </p:sp>
    </p:spTree>
    <p:extLst>
      <p:ext uri="{BB962C8B-B14F-4D97-AF65-F5344CB8AC3E}">
        <p14:creationId xmlns:p14="http://schemas.microsoft.com/office/powerpoint/2010/main" val="3359412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13</a:t>
            </a:fld>
            <a:endParaRPr lang="en-US"/>
          </a:p>
        </p:txBody>
      </p:sp>
    </p:spTree>
    <p:extLst>
      <p:ext uri="{BB962C8B-B14F-4D97-AF65-F5344CB8AC3E}">
        <p14:creationId xmlns:p14="http://schemas.microsoft.com/office/powerpoint/2010/main" val="1425125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14</a:t>
            </a:fld>
            <a:endParaRPr lang="en-US"/>
          </a:p>
        </p:txBody>
      </p:sp>
    </p:spTree>
    <p:extLst>
      <p:ext uri="{BB962C8B-B14F-4D97-AF65-F5344CB8AC3E}">
        <p14:creationId xmlns:p14="http://schemas.microsoft.com/office/powerpoint/2010/main" val="1147436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15</a:t>
            </a:fld>
            <a:endParaRPr lang="en-US"/>
          </a:p>
        </p:txBody>
      </p:sp>
    </p:spTree>
    <p:extLst>
      <p:ext uri="{BB962C8B-B14F-4D97-AF65-F5344CB8AC3E}">
        <p14:creationId xmlns:p14="http://schemas.microsoft.com/office/powerpoint/2010/main" val="3598786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16</a:t>
            </a:fld>
            <a:endParaRPr lang="en-US"/>
          </a:p>
        </p:txBody>
      </p:sp>
    </p:spTree>
    <p:extLst>
      <p:ext uri="{BB962C8B-B14F-4D97-AF65-F5344CB8AC3E}">
        <p14:creationId xmlns:p14="http://schemas.microsoft.com/office/powerpoint/2010/main" val="2812590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preliminary trend we are observing is that depleted cells appear slightly more tolerant of cryogenic hibernation. Our current hypothesis is that storing lithium in the cathode may reduce some of the mechanisms that contribute to freeze-thaw degradation, but we need additional cycling data before drawing firm conclusions."</a:t>
            </a:r>
          </a:p>
        </p:txBody>
      </p:sp>
      <p:sp>
        <p:nvSpPr>
          <p:cNvPr id="4" name="Slide Number Placeholder 3"/>
          <p:cNvSpPr>
            <a:spLocks noGrp="1"/>
          </p:cNvSpPr>
          <p:nvPr>
            <p:ph type="sldNum" sz="quarter" idx="5"/>
          </p:nvPr>
        </p:nvSpPr>
        <p:spPr/>
        <p:txBody>
          <a:bodyPr/>
          <a:lstStyle/>
          <a:p>
            <a:fld id="{3F71B698-63E4-4AAA-913A-0B69F7E06852}" type="slidenum">
              <a:rPr lang="en-US" smtClean="0"/>
              <a:t>17</a:t>
            </a:fld>
            <a:endParaRPr lang="en-US"/>
          </a:p>
        </p:txBody>
      </p:sp>
    </p:spTree>
    <p:extLst>
      <p:ext uri="{BB962C8B-B14F-4D97-AF65-F5344CB8AC3E}">
        <p14:creationId xmlns:p14="http://schemas.microsoft.com/office/powerpoint/2010/main" val="4147003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18</a:t>
            </a:fld>
            <a:endParaRPr lang="en-US"/>
          </a:p>
        </p:txBody>
      </p:sp>
    </p:spTree>
    <p:extLst>
      <p:ext uri="{BB962C8B-B14F-4D97-AF65-F5344CB8AC3E}">
        <p14:creationId xmlns:p14="http://schemas.microsoft.com/office/powerpoint/2010/main" val="173530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19</a:t>
            </a:fld>
            <a:endParaRPr lang="en-US"/>
          </a:p>
        </p:txBody>
      </p:sp>
    </p:spTree>
    <p:extLst>
      <p:ext uri="{BB962C8B-B14F-4D97-AF65-F5344CB8AC3E}">
        <p14:creationId xmlns:p14="http://schemas.microsoft.com/office/powerpoint/2010/main" val="2786030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A5020-6C28-4A95-9148-A5B2D2646C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434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053F-90F4-DDB7-0A9F-9FDE529E8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6DC46-A6B4-2A97-9772-E7F344EE7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0998F-44CE-8D72-ADFC-28E219ED287F}"/>
              </a:ext>
            </a:extLst>
          </p:cNvPr>
          <p:cNvSpPr>
            <a:spLocks noGrp="1"/>
          </p:cNvSpPr>
          <p:nvPr>
            <p:ph type="body" idx="1"/>
          </p:nvPr>
        </p:nvSpPr>
        <p:spPr/>
        <p:txBody>
          <a:bodyPr/>
          <a:lstStyle/>
          <a:p>
            <a:r>
              <a:rPr lang="en-US"/>
              <a:t>We are developing a battery and battery management system that can survive the brutally cold lunar night.</a:t>
            </a:r>
          </a:p>
        </p:txBody>
      </p:sp>
      <p:sp>
        <p:nvSpPr>
          <p:cNvPr id="4" name="Slide Number Placeholder 3">
            <a:extLst>
              <a:ext uri="{FF2B5EF4-FFF2-40B4-BE49-F238E27FC236}">
                <a16:creationId xmlns:a16="http://schemas.microsoft.com/office/drawing/2014/main" id="{16EFB1FE-2212-7793-E31C-22B07BE2B65E}"/>
              </a:ext>
            </a:extLst>
          </p:cNvPr>
          <p:cNvSpPr>
            <a:spLocks noGrp="1"/>
          </p:cNvSpPr>
          <p:nvPr>
            <p:ph type="sldNum" sz="quarter" idx="5"/>
          </p:nvPr>
        </p:nvSpPr>
        <p:spPr/>
        <p:txBody>
          <a:bodyPr/>
          <a:lstStyle/>
          <a:p>
            <a:fld id="{3F71B698-63E4-4AAA-913A-0B69F7E06852}" type="slidenum">
              <a:rPr lang="en-US" smtClean="0"/>
              <a:t>20</a:t>
            </a:fld>
            <a:endParaRPr lang="en-US"/>
          </a:p>
        </p:txBody>
      </p:sp>
    </p:spTree>
    <p:extLst>
      <p:ext uri="{BB962C8B-B14F-4D97-AF65-F5344CB8AC3E}">
        <p14:creationId xmlns:p14="http://schemas.microsoft.com/office/powerpoint/2010/main" val="3482308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71B698-63E4-4AAA-913A-0B69F7E06852}" type="slidenum">
              <a:rPr lang="en-US" smtClean="0"/>
              <a:t>21</a:t>
            </a:fld>
            <a:endParaRPr lang="en-US"/>
          </a:p>
        </p:txBody>
      </p:sp>
    </p:spTree>
    <p:extLst>
      <p:ext uri="{BB962C8B-B14F-4D97-AF65-F5344CB8AC3E}">
        <p14:creationId xmlns:p14="http://schemas.microsoft.com/office/powerpoint/2010/main" val="3582883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22</a:t>
            </a:fld>
            <a:endParaRPr lang="en-US"/>
          </a:p>
        </p:txBody>
      </p:sp>
    </p:spTree>
    <p:extLst>
      <p:ext uri="{BB962C8B-B14F-4D97-AF65-F5344CB8AC3E}">
        <p14:creationId xmlns:p14="http://schemas.microsoft.com/office/powerpoint/2010/main" val="2709748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23</a:t>
            </a:fld>
            <a:endParaRPr lang="en-US"/>
          </a:p>
        </p:txBody>
      </p:sp>
    </p:spTree>
    <p:extLst>
      <p:ext uri="{BB962C8B-B14F-4D97-AF65-F5344CB8AC3E}">
        <p14:creationId xmlns:p14="http://schemas.microsoft.com/office/powerpoint/2010/main" val="2282164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Recent testimonies during a 2025 congressional sub-committee hearing revealed the survival strategies of the three primary CLPS providers:</a:t>
            </a:r>
          </a:p>
          <a:p>
            <a:pPr marL="342900" marR="0" lvl="0" indent="-342900">
              <a:lnSpc>
                <a:spcPct val="107000"/>
              </a:lnSpc>
              <a:spcBef>
                <a:spcPts val="0"/>
              </a:spcBef>
              <a:spcAft>
                <a:spcPts val="0"/>
              </a:spcAft>
              <a:buFont typeface="Symbol" panose="05050102010706020507" pitchFamily="18" charset="2"/>
              <a:buChar cha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Astrobotic</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planning to rely on their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LunaGrid</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vertical solar arrays placed in permanently sunlit regions to provide continuous energy. However, this approach depends on unproven lunar infrastructure and severely limits landing site flexibility.</a:t>
            </a:r>
          </a:p>
          <a:p>
            <a:pPr marL="342900" marR="0" lvl="0" indent="-342900">
              <a:lnSpc>
                <a:spcPct val="107000"/>
              </a:lnSpc>
              <a:spcBef>
                <a:spcPts val="0"/>
              </a:spcBef>
              <a:spcAft>
                <a:spcPts val="0"/>
              </a:spcAft>
              <a:buFont typeface="Symbol" panose="05050102010706020507" pitchFamily="18" charset="2"/>
              <a:buChar cha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Intuitive Machines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exploring the use of radioisotope heater units (RHUs) to keep batteries warm. While potentially viable, RHUs come with significant regulatory hurdles and safety concerns, especially in the context of future crewed missions.</a:t>
            </a:r>
          </a:p>
          <a:p>
            <a:pPr marL="342900" marR="0" lvl="0" indent="-342900">
              <a:lnSpc>
                <a:spcPct val="107000"/>
              </a:lnSpc>
              <a:spcBef>
                <a:spcPts val="0"/>
              </a:spcBef>
              <a:spcAft>
                <a:spcPts val="800"/>
              </a:spcAft>
              <a:buFont typeface="Symbol" panose="05050102010706020507" pitchFamily="18" charset="2"/>
              <a:buChar cha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Firefly Aerospace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has achieved the longest survival time into the lunar night, approximately five hours, by dramatically increasing onboard battery capacity. However, this brute-force method is both mass- and cost-intensive, and scales poorly for long-duration or low-budget missions.</a:t>
            </a:r>
          </a:p>
          <a:p>
            <a:endParaRPr lang="en-US" dirty="0"/>
          </a:p>
        </p:txBody>
      </p:sp>
      <p:sp>
        <p:nvSpPr>
          <p:cNvPr id="4" name="Slide Number Placeholder 3"/>
          <p:cNvSpPr>
            <a:spLocks noGrp="1"/>
          </p:cNvSpPr>
          <p:nvPr>
            <p:ph type="sldNum" sz="quarter" idx="5"/>
          </p:nvPr>
        </p:nvSpPr>
        <p:spPr/>
        <p:txBody>
          <a:bodyPr/>
          <a:lstStyle/>
          <a:p>
            <a:fld id="{3F71B698-63E4-4AAA-913A-0B69F7E06852}" type="slidenum">
              <a:rPr lang="en-US" smtClean="0"/>
              <a:t>3</a:t>
            </a:fld>
            <a:endParaRPr lang="en-US"/>
          </a:p>
        </p:txBody>
      </p:sp>
    </p:spTree>
    <p:extLst>
      <p:ext uri="{BB962C8B-B14F-4D97-AF65-F5344CB8AC3E}">
        <p14:creationId xmlns:p14="http://schemas.microsoft.com/office/powerpoint/2010/main" val="1431118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94A442-BEDB-4D99-9FFE-06C47CA5CBED}" type="slidenum">
              <a:rPr lang="en-US" smtClean="0"/>
              <a:t>4</a:t>
            </a:fld>
            <a:endParaRPr lang="en-US"/>
          </a:p>
        </p:txBody>
      </p:sp>
    </p:spTree>
    <p:extLst>
      <p:ext uri="{BB962C8B-B14F-4D97-AF65-F5344CB8AC3E}">
        <p14:creationId xmlns:p14="http://schemas.microsoft.com/office/powerpoint/2010/main" val="415429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5</a:t>
            </a:fld>
            <a:endParaRPr lang="en-US"/>
          </a:p>
        </p:txBody>
      </p:sp>
    </p:spTree>
    <p:extLst>
      <p:ext uri="{BB962C8B-B14F-4D97-AF65-F5344CB8AC3E}">
        <p14:creationId xmlns:p14="http://schemas.microsoft.com/office/powerpoint/2010/main" val="3006863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 was straightforward: determine whether commercially available Strategic Reserve cells can survive a lunar-night-equivalent hibernation event and identify the operating conditions that minimize degradation.</a:t>
            </a:r>
          </a:p>
        </p:txBody>
      </p:sp>
      <p:sp>
        <p:nvSpPr>
          <p:cNvPr id="4" name="Slide Number Placeholder 3"/>
          <p:cNvSpPr>
            <a:spLocks noGrp="1"/>
          </p:cNvSpPr>
          <p:nvPr>
            <p:ph type="sldNum" sz="quarter" idx="5"/>
          </p:nvPr>
        </p:nvSpPr>
        <p:spPr/>
        <p:txBody>
          <a:bodyPr/>
          <a:lstStyle/>
          <a:p>
            <a:fld id="{3F71B698-63E4-4AAA-913A-0B69F7E06852}" type="slidenum">
              <a:rPr lang="en-US" smtClean="0"/>
              <a:t>6</a:t>
            </a:fld>
            <a:endParaRPr lang="en-US"/>
          </a:p>
        </p:txBody>
      </p:sp>
    </p:spTree>
    <p:extLst>
      <p:ext uri="{BB962C8B-B14F-4D97-AF65-F5344CB8AC3E}">
        <p14:creationId xmlns:p14="http://schemas.microsoft.com/office/powerpoint/2010/main" val="852988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7</a:t>
            </a:fld>
            <a:endParaRPr lang="en-US"/>
          </a:p>
        </p:txBody>
      </p:sp>
    </p:spTree>
    <p:extLst>
      <p:ext uri="{BB962C8B-B14F-4D97-AF65-F5344CB8AC3E}">
        <p14:creationId xmlns:p14="http://schemas.microsoft.com/office/powerpoint/2010/main" val="2123574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8</a:t>
            </a:fld>
            <a:endParaRPr lang="en-US"/>
          </a:p>
        </p:txBody>
      </p:sp>
    </p:spTree>
    <p:extLst>
      <p:ext uri="{BB962C8B-B14F-4D97-AF65-F5344CB8AC3E}">
        <p14:creationId xmlns:p14="http://schemas.microsoft.com/office/powerpoint/2010/main" val="2723575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1B698-63E4-4AAA-913A-0B69F7E06852}" type="slidenum">
              <a:rPr lang="en-US" smtClean="0"/>
              <a:t>9</a:t>
            </a:fld>
            <a:endParaRPr lang="en-US"/>
          </a:p>
        </p:txBody>
      </p:sp>
    </p:spTree>
    <p:extLst>
      <p:ext uri="{BB962C8B-B14F-4D97-AF65-F5344CB8AC3E}">
        <p14:creationId xmlns:p14="http://schemas.microsoft.com/office/powerpoint/2010/main" val="166860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EA304-B45E-AF51-C233-71D7B1EA7D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AD853E-C2F1-A4F2-8559-59620F602D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EFDD89-71EC-1AD1-5C28-0AAFEE542F8B}"/>
              </a:ext>
            </a:extLst>
          </p:cNvPr>
          <p:cNvSpPr>
            <a:spLocks noGrp="1"/>
          </p:cNvSpPr>
          <p:nvPr>
            <p:ph type="dt" sz="half" idx="10"/>
          </p:nvPr>
        </p:nvSpPr>
        <p:spPr/>
        <p:txBody>
          <a:bodyPr/>
          <a:lstStyle/>
          <a:p>
            <a:fld id="{D530BCC8-35CC-4203-A76D-251F78EC02C3}" type="datetime1">
              <a:rPr lang="en-US" smtClean="0"/>
              <a:t>6/11/2026</a:t>
            </a:fld>
            <a:endParaRPr lang="en-US"/>
          </a:p>
        </p:txBody>
      </p:sp>
      <p:sp>
        <p:nvSpPr>
          <p:cNvPr id="5" name="Footer Placeholder 4">
            <a:extLst>
              <a:ext uri="{FF2B5EF4-FFF2-40B4-BE49-F238E27FC236}">
                <a16:creationId xmlns:a16="http://schemas.microsoft.com/office/drawing/2014/main" id="{A4EC4308-3B4B-A2E6-220C-40D5933B09C9}"/>
              </a:ext>
            </a:extLst>
          </p:cNvPr>
          <p:cNvSpPr>
            <a:spLocks noGrp="1"/>
          </p:cNvSpPr>
          <p:nvPr>
            <p:ph type="ftr" sz="quarter" idx="11"/>
          </p:nvPr>
        </p:nvSpPr>
        <p:spPr/>
        <p:txBody>
          <a:bodyPr/>
          <a:lstStyle/>
          <a:p>
            <a:r>
              <a:rPr lang="en-US"/>
              <a:t>LSIC Surface Power June 2026</a:t>
            </a:r>
          </a:p>
        </p:txBody>
      </p:sp>
      <p:sp>
        <p:nvSpPr>
          <p:cNvPr id="6" name="Slide Number Placeholder 5">
            <a:extLst>
              <a:ext uri="{FF2B5EF4-FFF2-40B4-BE49-F238E27FC236}">
                <a16:creationId xmlns:a16="http://schemas.microsoft.com/office/drawing/2014/main" id="{89E97732-AFEC-0E8E-23CC-BEB2AD60AB5A}"/>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2747419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51596-B169-0A87-0F27-3D386F71E5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86EE70-60AE-088D-214E-846AA1656F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3B88E3-79A3-5E61-B1D4-E3E2B647B9D7}"/>
              </a:ext>
            </a:extLst>
          </p:cNvPr>
          <p:cNvSpPr>
            <a:spLocks noGrp="1"/>
          </p:cNvSpPr>
          <p:nvPr>
            <p:ph type="dt" sz="half" idx="10"/>
          </p:nvPr>
        </p:nvSpPr>
        <p:spPr/>
        <p:txBody>
          <a:bodyPr/>
          <a:lstStyle/>
          <a:p>
            <a:fld id="{ED21410D-DCDB-46F9-9FAC-521C4417DD30}" type="datetime1">
              <a:rPr lang="en-US" smtClean="0"/>
              <a:t>6/11/2026</a:t>
            </a:fld>
            <a:endParaRPr lang="en-US"/>
          </a:p>
        </p:txBody>
      </p:sp>
      <p:sp>
        <p:nvSpPr>
          <p:cNvPr id="5" name="Footer Placeholder 4">
            <a:extLst>
              <a:ext uri="{FF2B5EF4-FFF2-40B4-BE49-F238E27FC236}">
                <a16:creationId xmlns:a16="http://schemas.microsoft.com/office/drawing/2014/main" id="{89073442-B3DD-206A-FE29-B4B7F51A2112}"/>
              </a:ext>
            </a:extLst>
          </p:cNvPr>
          <p:cNvSpPr>
            <a:spLocks noGrp="1"/>
          </p:cNvSpPr>
          <p:nvPr>
            <p:ph type="ftr" sz="quarter" idx="11"/>
          </p:nvPr>
        </p:nvSpPr>
        <p:spPr/>
        <p:txBody>
          <a:bodyPr/>
          <a:lstStyle/>
          <a:p>
            <a:r>
              <a:rPr lang="en-US"/>
              <a:t>LSIC Surface Power June 2026</a:t>
            </a:r>
          </a:p>
        </p:txBody>
      </p:sp>
      <p:sp>
        <p:nvSpPr>
          <p:cNvPr id="6" name="Slide Number Placeholder 5">
            <a:extLst>
              <a:ext uri="{FF2B5EF4-FFF2-40B4-BE49-F238E27FC236}">
                <a16:creationId xmlns:a16="http://schemas.microsoft.com/office/drawing/2014/main" id="{4D468DF2-16F6-F6CA-F8A8-1C69619963FC}"/>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1377045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DCEE65-5C82-56C5-63A2-466BAAB1CD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921A76-173E-D592-409D-D26AE6283C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94F597-7B98-9CCB-6F09-EB326CEE6F93}"/>
              </a:ext>
            </a:extLst>
          </p:cNvPr>
          <p:cNvSpPr>
            <a:spLocks noGrp="1"/>
          </p:cNvSpPr>
          <p:nvPr>
            <p:ph type="dt" sz="half" idx="10"/>
          </p:nvPr>
        </p:nvSpPr>
        <p:spPr/>
        <p:txBody>
          <a:bodyPr/>
          <a:lstStyle/>
          <a:p>
            <a:fld id="{7114BE26-A675-4FCE-BFB7-5E0EEE81126C}" type="datetime1">
              <a:rPr lang="en-US" smtClean="0"/>
              <a:t>6/11/2026</a:t>
            </a:fld>
            <a:endParaRPr lang="en-US"/>
          </a:p>
        </p:txBody>
      </p:sp>
      <p:sp>
        <p:nvSpPr>
          <p:cNvPr id="5" name="Footer Placeholder 4">
            <a:extLst>
              <a:ext uri="{FF2B5EF4-FFF2-40B4-BE49-F238E27FC236}">
                <a16:creationId xmlns:a16="http://schemas.microsoft.com/office/drawing/2014/main" id="{4AB070A2-6DF8-E55C-9403-263A01EB824A}"/>
              </a:ext>
            </a:extLst>
          </p:cNvPr>
          <p:cNvSpPr>
            <a:spLocks noGrp="1"/>
          </p:cNvSpPr>
          <p:nvPr>
            <p:ph type="ftr" sz="quarter" idx="11"/>
          </p:nvPr>
        </p:nvSpPr>
        <p:spPr/>
        <p:txBody>
          <a:bodyPr/>
          <a:lstStyle/>
          <a:p>
            <a:r>
              <a:rPr lang="en-US"/>
              <a:t>LSIC Surface Power June 2026</a:t>
            </a:r>
          </a:p>
        </p:txBody>
      </p:sp>
      <p:sp>
        <p:nvSpPr>
          <p:cNvPr id="6" name="Slide Number Placeholder 5">
            <a:extLst>
              <a:ext uri="{FF2B5EF4-FFF2-40B4-BE49-F238E27FC236}">
                <a16:creationId xmlns:a16="http://schemas.microsoft.com/office/drawing/2014/main" id="{30C0E8E1-0FAC-4A4E-54CA-FDBF82931ADD}"/>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22716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C711-85C6-2417-6FE7-196D43A0D4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4121E6-BDFD-38F3-8EFA-328B4A5C09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720BBA-DF54-8E42-8315-BCCFFCD10178}"/>
              </a:ext>
            </a:extLst>
          </p:cNvPr>
          <p:cNvSpPr>
            <a:spLocks noGrp="1"/>
          </p:cNvSpPr>
          <p:nvPr>
            <p:ph type="dt" sz="half" idx="10"/>
          </p:nvPr>
        </p:nvSpPr>
        <p:spPr/>
        <p:txBody>
          <a:bodyPr/>
          <a:lstStyle/>
          <a:p>
            <a:fld id="{46C57930-5187-4D9F-B4FF-C81B6502BE21}" type="datetime1">
              <a:rPr lang="en-US" smtClean="0"/>
              <a:t>6/11/2026</a:t>
            </a:fld>
            <a:endParaRPr lang="en-US"/>
          </a:p>
        </p:txBody>
      </p:sp>
      <p:sp>
        <p:nvSpPr>
          <p:cNvPr id="5" name="Footer Placeholder 4">
            <a:extLst>
              <a:ext uri="{FF2B5EF4-FFF2-40B4-BE49-F238E27FC236}">
                <a16:creationId xmlns:a16="http://schemas.microsoft.com/office/drawing/2014/main" id="{09C31919-77C6-C9AD-0F52-0403811DF744}"/>
              </a:ext>
            </a:extLst>
          </p:cNvPr>
          <p:cNvSpPr>
            <a:spLocks noGrp="1"/>
          </p:cNvSpPr>
          <p:nvPr>
            <p:ph type="ftr" sz="quarter" idx="11"/>
          </p:nvPr>
        </p:nvSpPr>
        <p:spPr/>
        <p:txBody>
          <a:bodyPr/>
          <a:lstStyle/>
          <a:p>
            <a:r>
              <a:rPr lang="en-US"/>
              <a:t>LSIC Surface Power June 2026</a:t>
            </a:r>
          </a:p>
        </p:txBody>
      </p:sp>
      <p:sp>
        <p:nvSpPr>
          <p:cNvPr id="6" name="Slide Number Placeholder 5">
            <a:extLst>
              <a:ext uri="{FF2B5EF4-FFF2-40B4-BE49-F238E27FC236}">
                <a16:creationId xmlns:a16="http://schemas.microsoft.com/office/drawing/2014/main" id="{4D0E3417-D0C7-4D48-2094-A81BB983B2FC}"/>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49022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BB6D-8D12-E1C1-2497-B1BB10A075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499AC7-21D0-5FCF-6590-B16DF83472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7CA15B-53E9-331E-6EC8-E7B7217C3830}"/>
              </a:ext>
            </a:extLst>
          </p:cNvPr>
          <p:cNvSpPr>
            <a:spLocks noGrp="1"/>
          </p:cNvSpPr>
          <p:nvPr>
            <p:ph type="dt" sz="half" idx="10"/>
          </p:nvPr>
        </p:nvSpPr>
        <p:spPr/>
        <p:txBody>
          <a:bodyPr/>
          <a:lstStyle/>
          <a:p>
            <a:fld id="{10202A33-0382-4B9A-B288-D677A7774292}" type="datetime1">
              <a:rPr lang="en-US" smtClean="0"/>
              <a:t>6/11/2026</a:t>
            </a:fld>
            <a:endParaRPr lang="en-US"/>
          </a:p>
        </p:txBody>
      </p:sp>
      <p:sp>
        <p:nvSpPr>
          <p:cNvPr id="5" name="Footer Placeholder 4">
            <a:extLst>
              <a:ext uri="{FF2B5EF4-FFF2-40B4-BE49-F238E27FC236}">
                <a16:creationId xmlns:a16="http://schemas.microsoft.com/office/drawing/2014/main" id="{DBE24B53-BCE5-1328-A793-3BEDA2BE8F17}"/>
              </a:ext>
            </a:extLst>
          </p:cNvPr>
          <p:cNvSpPr>
            <a:spLocks noGrp="1"/>
          </p:cNvSpPr>
          <p:nvPr>
            <p:ph type="ftr" sz="quarter" idx="11"/>
          </p:nvPr>
        </p:nvSpPr>
        <p:spPr/>
        <p:txBody>
          <a:bodyPr/>
          <a:lstStyle/>
          <a:p>
            <a:r>
              <a:rPr lang="en-US"/>
              <a:t>LSIC Surface Power June 2026</a:t>
            </a:r>
          </a:p>
        </p:txBody>
      </p:sp>
      <p:sp>
        <p:nvSpPr>
          <p:cNvPr id="6" name="Slide Number Placeholder 5">
            <a:extLst>
              <a:ext uri="{FF2B5EF4-FFF2-40B4-BE49-F238E27FC236}">
                <a16:creationId xmlns:a16="http://schemas.microsoft.com/office/drawing/2014/main" id="{3E09F6E2-FE3E-198B-E5B9-0184432F5E4E}"/>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3589161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0ECF4-47DB-E4A1-7607-96CA45C1F4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859483-D507-C099-0365-797670B34B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D71788-256C-F2C7-6782-76D4F400B5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9C65EB-8663-6401-7C8A-9D988812FEDD}"/>
              </a:ext>
            </a:extLst>
          </p:cNvPr>
          <p:cNvSpPr>
            <a:spLocks noGrp="1"/>
          </p:cNvSpPr>
          <p:nvPr>
            <p:ph type="dt" sz="half" idx="10"/>
          </p:nvPr>
        </p:nvSpPr>
        <p:spPr/>
        <p:txBody>
          <a:bodyPr/>
          <a:lstStyle/>
          <a:p>
            <a:fld id="{DF072F95-107E-4822-83C5-7B856802791F}" type="datetime1">
              <a:rPr lang="en-US" smtClean="0"/>
              <a:t>6/11/2026</a:t>
            </a:fld>
            <a:endParaRPr lang="en-US"/>
          </a:p>
        </p:txBody>
      </p:sp>
      <p:sp>
        <p:nvSpPr>
          <p:cNvPr id="6" name="Footer Placeholder 5">
            <a:extLst>
              <a:ext uri="{FF2B5EF4-FFF2-40B4-BE49-F238E27FC236}">
                <a16:creationId xmlns:a16="http://schemas.microsoft.com/office/drawing/2014/main" id="{6F9A3F7F-8C90-A754-9428-6B93EABF43EC}"/>
              </a:ext>
            </a:extLst>
          </p:cNvPr>
          <p:cNvSpPr>
            <a:spLocks noGrp="1"/>
          </p:cNvSpPr>
          <p:nvPr>
            <p:ph type="ftr" sz="quarter" idx="11"/>
          </p:nvPr>
        </p:nvSpPr>
        <p:spPr/>
        <p:txBody>
          <a:bodyPr/>
          <a:lstStyle/>
          <a:p>
            <a:r>
              <a:rPr lang="en-US"/>
              <a:t>LSIC Surface Power June 2026</a:t>
            </a:r>
          </a:p>
        </p:txBody>
      </p:sp>
      <p:sp>
        <p:nvSpPr>
          <p:cNvPr id="7" name="Slide Number Placeholder 6">
            <a:extLst>
              <a:ext uri="{FF2B5EF4-FFF2-40B4-BE49-F238E27FC236}">
                <a16:creationId xmlns:a16="http://schemas.microsoft.com/office/drawing/2014/main" id="{5A9D851D-BDE4-212F-9D80-BD69593335D6}"/>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347157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C563-A0AE-138E-1D47-A8592942D5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DF5F63-93E9-A668-EDC3-52E30294A6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A339C3-DA40-06D2-3824-5A4971E7B6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2D4B43-F9C5-ADF2-525A-D638CF8254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3CF642-9186-8EF9-CFEC-79C420FD78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5E656C-D05A-3DD4-A6F0-C2C8B6C5CA06}"/>
              </a:ext>
            </a:extLst>
          </p:cNvPr>
          <p:cNvSpPr>
            <a:spLocks noGrp="1"/>
          </p:cNvSpPr>
          <p:nvPr>
            <p:ph type="dt" sz="half" idx="10"/>
          </p:nvPr>
        </p:nvSpPr>
        <p:spPr/>
        <p:txBody>
          <a:bodyPr/>
          <a:lstStyle/>
          <a:p>
            <a:fld id="{C1587D0C-091A-4428-BF0A-8F7F9F0146A3}" type="datetime1">
              <a:rPr lang="en-US" smtClean="0"/>
              <a:t>6/11/2026</a:t>
            </a:fld>
            <a:endParaRPr lang="en-US"/>
          </a:p>
        </p:txBody>
      </p:sp>
      <p:sp>
        <p:nvSpPr>
          <p:cNvPr id="8" name="Footer Placeholder 7">
            <a:extLst>
              <a:ext uri="{FF2B5EF4-FFF2-40B4-BE49-F238E27FC236}">
                <a16:creationId xmlns:a16="http://schemas.microsoft.com/office/drawing/2014/main" id="{2DC9E2C9-7B3F-5CAB-2264-D07D8391B183}"/>
              </a:ext>
            </a:extLst>
          </p:cNvPr>
          <p:cNvSpPr>
            <a:spLocks noGrp="1"/>
          </p:cNvSpPr>
          <p:nvPr>
            <p:ph type="ftr" sz="quarter" idx="11"/>
          </p:nvPr>
        </p:nvSpPr>
        <p:spPr/>
        <p:txBody>
          <a:bodyPr/>
          <a:lstStyle/>
          <a:p>
            <a:r>
              <a:rPr lang="en-US"/>
              <a:t>LSIC Surface Power June 2026</a:t>
            </a:r>
          </a:p>
        </p:txBody>
      </p:sp>
      <p:sp>
        <p:nvSpPr>
          <p:cNvPr id="9" name="Slide Number Placeholder 8">
            <a:extLst>
              <a:ext uri="{FF2B5EF4-FFF2-40B4-BE49-F238E27FC236}">
                <a16:creationId xmlns:a16="http://schemas.microsoft.com/office/drawing/2014/main" id="{D90677CD-025C-C783-6BF2-843CBFE3CB44}"/>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17334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AAAB-BFEB-89E9-1DB6-2BBFF65750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E7F406-C34C-1AA9-DD8D-B254EF6B1632}"/>
              </a:ext>
            </a:extLst>
          </p:cNvPr>
          <p:cNvSpPr>
            <a:spLocks noGrp="1"/>
          </p:cNvSpPr>
          <p:nvPr>
            <p:ph type="dt" sz="half" idx="10"/>
          </p:nvPr>
        </p:nvSpPr>
        <p:spPr/>
        <p:txBody>
          <a:bodyPr/>
          <a:lstStyle/>
          <a:p>
            <a:fld id="{FC620328-2E7C-4B82-9548-1F4CE3127B51}" type="datetime1">
              <a:rPr lang="en-US" smtClean="0"/>
              <a:t>6/11/2026</a:t>
            </a:fld>
            <a:endParaRPr lang="en-US"/>
          </a:p>
        </p:txBody>
      </p:sp>
      <p:sp>
        <p:nvSpPr>
          <p:cNvPr id="4" name="Footer Placeholder 3">
            <a:extLst>
              <a:ext uri="{FF2B5EF4-FFF2-40B4-BE49-F238E27FC236}">
                <a16:creationId xmlns:a16="http://schemas.microsoft.com/office/drawing/2014/main" id="{AD031CFD-48DA-4373-F885-996C18772DDC}"/>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9F2D6BA3-9804-F55E-3C37-5539477D46FD}"/>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3089190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76B37C-80C0-96A6-B58A-D379195F5BAC}"/>
              </a:ext>
            </a:extLst>
          </p:cNvPr>
          <p:cNvSpPr>
            <a:spLocks noGrp="1"/>
          </p:cNvSpPr>
          <p:nvPr>
            <p:ph type="dt" sz="half" idx="10"/>
          </p:nvPr>
        </p:nvSpPr>
        <p:spPr/>
        <p:txBody>
          <a:bodyPr/>
          <a:lstStyle/>
          <a:p>
            <a:fld id="{684FDF9E-AE6E-4B68-A10C-84DC9668EB93}" type="datetime1">
              <a:rPr lang="en-US" smtClean="0"/>
              <a:t>6/11/2026</a:t>
            </a:fld>
            <a:endParaRPr lang="en-US"/>
          </a:p>
        </p:txBody>
      </p:sp>
      <p:sp>
        <p:nvSpPr>
          <p:cNvPr id="3" name="Footer Placeholder 2">
            <a:extLst>
              <a:ext uri="{FF2B5EF4-FFF2-40B4-BE49-F238E27FC236}">
                <a16:creationId xmlns:a16="http://schemas.microsoft.com/office/drawing/2014/main" id="{B7813E53-CA70-98CC-274B-B0CEAEA6ECB9}"/>
              </a:ext>
            </a:extLst>
          </p:cNvPr>
          <p:cNvSpPr>
            <a:spLocks noGrp="1"/>
          </p:cNvSpPr>
          <p:nvPr>
            <p:ph type="ftr" sz="quarter" idx="11"/>
          </p:nvPr>
        </p:nvSpPr>
        <p:spPr/>
        <p:txBody>
          <a:bodyPr/>
          <a:lstStyle/>
          <a:p>
            <a:r>
              <a:rPr lang="en-US"/>
              <a:t>LSIC Surface Power June 2026</a:t>
            </a:r>
          </a:p>
        </p:txBody>
      </p:sp>
      <p:sp>
        <p:nvSpPr>
          <p:cNvPr id="4" name="Slide Number Placeholder 3">
            <a:extLst>
              <a:ext uri="{FF2B5EF4-FFF2-40B4-BE49-F238E27FC236}">
                <a16:creationId xmlns:a16="http://schemas.microsoft.com/office/drawing/2014/main" id="{B5840888-7070-3A22-8D26-37BA688BE18E}"/>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3808756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BFFFF-CD57-A124-BD1D-ABC250D383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5DE930-A53D-B9C6-43B3-8B581E43C2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92D432-CE28-C6CE-F914-A3895EE5F3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46B5AF-BCCB-709E-AF83-BCFE4E0904A7}"/>
              </a:ext>
            </a:extLst>
          </p:cNvPr>
          <p:cNvSpPr>
            <a:spLocks noGrp="1"/>
          </p:cNvSpPr>
          <p:nvPr>
            <p:ph type="dt" sz="half" idx="10"/>
          </p:nvPr>
        </p:nvSpPr>
        <p:spPr/>
        <p:txBody>
          <a:bodyPr/>
          <a:lstStyle/>
          <a:p>
            <a:fld id="{7EB65A8E-4816-4FC3-8973-9DA17F3D9034}" type="datetime1">
              <a:rPr lang="en-US" smtClean="0"/>
              <a:t>6/11/2026</a:t>
            </a:fld>
            <a:endParaRPr lang="en-US"/>
          </a:p>
        </p:txBody>
      </p:sp>
      <p:sp>
        <p:nvSpPr>
          <p:cNvPr id="6" name="Footer Placeholder 5">
            <a:extLst>
              <a:ext uri="{FF2B5EF4-FFF2-40B4-BE49-F238E27FC236}">
                <a16:creationId xmlns:a16="http://schemas.microsoft.com/office/drawing/2014/main" id="{FED59F72-FDB6-65FE-2891-AE56179278DD}"/>
              </a:ext>
            </a:extLst>
          </p:cNvPr>
          <p:cNvSpPr>
            <a:spLocks noGrp="1"/>
          </p:cNvSpPr>
          <p:nvPr>
            <p:ph type="ftr" sz="quarter" idx="11"/>
          </p:nvPr>
        </p:nvSpPr>
        <p:spPr/>
        <p:txBody>
          <a:bodyPr/>
          <a:lstStyle/>
          <a:p>
            <a:r>
              <a:rPr lang="en-US"/>
              <a:t>LSIC Surface Power June 2026</a:t>
            </a:r>
          </a:p>
        </p:txBody>
      </p:sp>
      <p:sp>
        <p:nvSpPr>
          <p:cNvPr id="7" name="Slide Number Placeholder 6">
            <a:extLst>
              <a:ext uri="{FF2B5EF4-FFF2-40B4-BE49-F238E27FC236}">
                <a16:creationId xmlns:a16="http://schemas.microsoft.com/office/drawing/2014/main" id="{BABBEB78-32BD-D532-EDB7-6748652628A5}"/>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1694881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65953-68A9-ED07-D261-21DB75FE79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BCF572-AFF1-46B0-46EB-3EA465F683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354BFD-473B-C5DC-8DC4-F078624182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D3482-63E5-1BF9-87E2-F9F8F52ED2CC}"/>
              </a:ext>
            </a:extLst>
          </p:cNvPr>
          <p:cNvSpPr>
            <a:spLocks noGrp="1"/>
          </p:cNvSpPr>
          <p:nvPr>
            <p:ph type="dt" sz="half" idx="10"/>
          </p:nvPr>
        </p:nvSpPr>
        <p:spPr/>
        <p:txBody>
          <a:bodyPr/>
          <a:lstStyle/>
          <a:p>
            <a:fld id="{65FEC74B-7148-4FAE-A988-9B0D17A091F9}" type="datetime1">
              <a:rPr lang="en-US" smtClean="0"/>
              <a:t>6/11/2026</a:t>
            </a:fld>
            <a:endParaRPr lang="en-US"/>
          </a:p>
        </p:txBody>
      </p:sp>
      <p:sp>
        <p:nvSpPr>
          <p:cNvPr id="6" name="Footer Placeholder 5">
            <a:extLst>
              <a:ext uri="{FF2B5EF4-FFF2-40B4-BE49-F238E27FC236}">
                <a16:creationId xmlns:a16="http://schemas.microsoft.com/office/drawing/2014/main" id="{083F09B4-06A9-3DE9-E0CB-BDA03BA97CE1}"/>
              </a:ext>
            </a:extLst>
          </p:cNvPr>
          <p:cNvSpPr>
            <a:spLocks noGrp="1"/>
          </p:cNvSpPr>
          <p:nvPr>
            <p:ph type="ftr" sz="quarter" idx="11"/>
          </p:nvPr>
        </p:nvSpPr>
        <p:spPr/>
        <p:txBody>
          <a:bodyPr/>
          <a:lstStyle/>
          <a:p>
            <a:r>
              <a:rPr lang="en-US"/>
              <a:t>LSIC Surface Power June 2026</a:t>
            </a:r>
          </a:p>
        </p:txBody>
      </p:sp>
      <p:sp>
        <p:nvSpPr>
          <p:cNvPr id="7" name="Slide Number Placeholder 6">
            <a:extLst>
              <a:ext uri="{FF2B5EF4-FFF2-40B4-BE49-F238E27FC236}">
                <a16:creationId xmlns:a16="http://schemas.microsoft.com/office/drawing/2014/main" id="{D9DFD57F-27C4-6CE5-4164-6FC3F4ADD110}"/>
              </a:ext>
            </a:extLst>
          </p:cNvPr>
          <p:cNvSpPr>
            <a:spLocks noGrp="1"/>
          </p:cNvSpPr>
          <p:nvPr>
            <p:ph type="sldNum" sz="quarter" idx="12"/>
          </p:nvPr>
        </p:nvSpPr>
        <p:spPr/>
        <p:txBody>
          <a:bodyPr/>
          <a:lstStyle/>
          <a:p>
            <a:fld id="{15B77F6C-A330-4EC2-AB93-F21D8D3B9F59}" type="slidenum">
              <a:rPr lang="en-US" smtClean="0"/>
              <a:t>‹#›</a:t>
            </a:fld>
            <a:endParaRPr lang="en-US"/>
          </a:p>
        </p:txBody>
      </p:sp>
    </p:spTree>
    <p:extLst>
      <p:ext uri="{BB962C8B-B14F-4D97-AF65-F5344CB8AC3E}">
        <p14:creationId xmlns:p14="http://schemas.microsoft.com/office/powerpoint/2010/main" val="407011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B0E1ED-5D5F-D5C5-4050-3DE8BA0220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0B00BA-7F5F-4BFD-AE2E-347B981907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1DFF2-77A3-ADA5-56E7-0F296FDA72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077F9A-3B4E-4942-8254-7273F4264B16}" type="datetime1">
              <a:rPr lang="en-US" smtClean="0"/>
              <a:t>6/11/2026</a:t>
            </a:fld>
            <a:endParaRPr lang="en-US"/>
          </a:p>
        </p:txBody>
      </p:sp>
      <p:sp>
        <p:nvSpPr>
          <p:cNvPr id="5" name="Footer Placeholder 4">
            <a:extLst>
              <a:ext uri="{FF2B5EF4-FFF2-40B4-BE49-F238E27FC236}">
                <a16:creationId xmlns:a16="http://schemas.microsoft.com/office/drawing/2014/main" id="{5511AC64-2305-8FB3-DCE2-07F73B0F24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LSIC Surface Power June 2026</a:t>
            </a:r>
          </a:p>
        </p:txBody>
      </p:sp>
      <p:sp>
        <p:nvSpPr>
          <p:cNvPr id="6" name="Slide Number Placeholder 5">
            <a:extLst>
              <a:ext uri="{FF2B5EF4-FFF2-40B4-BE49-F238E27FC236}">
                <a16:creationId xmlns:a16="http://schemas.microsoft.com/office/drawing/2014/main" id="{A6B4EF6D-31BB-9A8E-094E-C05F07ED04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B77F6C-A330-4EC2-AB93-F21D8D3B9F59}" type="slidenum">
              <a:rPr lang="en-US" smtClean="0"/>
              <a:t>‹#›</a:t>
            </a:fld>
            <a:endParaRPr lang="en-US"/>
          </a:p>
        </p:txBody>
      </p:sp>
    </p:spTree>
    <p:extLst>
      <p:ext uri="{BB962C8B-B14F-4D97-AF65-F5344CB8AC3E}">
        <p14:creationId xmlns:p14="http://schemas.microsoft.com/office/powerpoint/2010/main" val="833484234"/>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hyperlink" Target="file:///C:\Users\baholler\Desktop\OCVvsTemp.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hyperlink" Target="https://pubs.acs.org/doi/10.1021/acsenergylett.4c01571" TargetMode="Externa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0E9EEC9-F9A3-F698-FFB3-36C21FBBB3D0}"/>
              </a:ext>
            </a:extLst>
          </p:cNvPr>
          <p:cNvSpPr>
            <a:spLocks noGrp="1"/>
          </p:cNvSpPr>
          <p:nvPr>
            <p:ph type="ctrTitle"/>
          </p:nvPr>
        </p:nvSpPr>
        <p:spPr>
          <a:xfrm>
            <a:off x="1314824" y="735106"/>
            <a:ext cx="10053763" cy="2928470"/>
          </a:xfrm>
        </p:spPr>
        <p:txBody>
          <a:bodyPr anchor="b">
            <a:normAutofit/>
          </a:bodyPr>
          <a:lstStyle/>
          <a:p>
            <a:pPr algn="l"/>
            <a:r>
              <a:rPr lang="en-US" sz="4800" b="1" dirty="0">
                <a:solidFill>
                  <a:srgbClr val="FFFFFF"/>
                </a:solidFill>
                <a:latin typeface="Roboto" panose="02000000000000000000" pitchFamily="2" charset="0"/>
                <a:ea typeface="Roboto" panose="02000000000000000000" pitchFamily="2" charset="0"/>
              </a:rPr>
              <a:t>Cryogenic Hibernation Assessment of Commercial Cells for Lunar  Surface Applications</a:t>
            </a:r>
            <a:endParaRPr lang="en-US" sz="4800" i="1" dirty="0">
              <a:solidFill>
                <a:srgbClr val="FFFFFF"/>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BB143B59-CB5E-E8F6-6BCB-C480CCEB279D}"/>
              </a:ext>
            </a:extLst>
          </p:cNvPr>
          <p:cNvSpPr>
            <a:spLocks noGrp="1"/>
          </p:cNvSpPr>
          <p:nvPr>
            <p:ph type="subTitle" idx="1"/>
          </p:nvPr>
        </p:nvSpPr>
        <p:spPr>
          <a:xfrm>
            <a:off x="1350682" y="4870824"/>
            <a:ext cx="10005951" cy="1458258"/>
          </a:xfrm>
        </p:spPr>
        <p:txBody>
          <a:bodyPr anchor="ctr">
            <a:normAutofit/>
          </a:bodyPr>
          <a:lstStyle/>
          <a:p>
            <a:pPr algn="l"/>
            <a:r>
              <a:rPr lang="en-US" dirty="0">
                <a:latin typeface="Roboto" panose="02000000000000000000" pitchFamily="2" charset="0"/>
                <a:ea typeface="Roboto" panose="02000000000000000000" pitchFamily="2" charset="0"/>
              </a:rPr>
              <a:t>PI &amp; Presenter: </a:t>
            </a:r>
            <a:r>
              <a:rPr lang="en-US" u="sng" dirty="0">
                <a:latin typeface="Roboto" panose="02000000000000000000" pitchFamily="2" charset="0"/>
                <a:ea typeface="Roboto" panose="02000000000000000000" pitchFamily="2" charset="0"/>
              </a:rPr>
              <a:t>Dr. Brian Holler</a:t>
            </a:r>
            <a:r>
              <a:rPr lang="en-US" dirty="0">
                <a:latin typeface="Roboto" panose="02000000000000000000" pitchFamily="2" charset="0"/>
                <a:ea typeface="Roboto" panose="02000000000000000000" pitchFamily="2" charset="0"/>
              </a:rPr>
              <a:t>, NASA GRC - LEX</a:t>
            </a:r>
          </a:p>
          <a:p>
            <a:pPr algn="l"/>
            <a:r>
              <a:rPr lang="en-US" i="1" dirty="0">
                <a:latin typeface="Roboto" panose="02000000000000000000" pitchFamily="2" charset="0"/>
                <a:ea typeface="Roboto" panose="02000000000000000000" pitchFamily="2" charset="0"/>
              </a:rPr>
              <a:t>LSIC Surface Power Monthly Telecon June 2026</a:t>
            </a:r>
          </a:p>
          <a:p>
            <a:pPr algn="l"/>
            <a:endParaRPr lang="en-US" dirty="0">
              <a:latin typeface="Roboto" panose="02000000000000000000" pitchFamily="2" charset="0"/>
              <a:ea typeface="Roboto" panose="02000000000000000000" pitchFamily="2" charset="0"/>
            </a:endParaRPr>
          </a:p>
        </p:txBody>
      </p:sp>
      <p:sp>
        <p:nvSpPr>
          <p:cNvPr id="4" name="Slide Number Placeholder 3">
            <a:extLst>
              <a:ext uri="{FF2B5EF4-FFF2-40B4-BE49-F238E27FC236}">
                <a16:creationId xmlns:a16="http://schemas.microsoft.com/office/drawing/2014/main" id="{BB8563E3-54DF-19F2-4121-6FDA0350C756}"/>
              </a:ext>
            </a:extLst>
          </p:cNvPr>
          <p:cNvSpPr>
            <a:spLocks noGrp="1"/>
          </p:cNvSpPr>
          <p:nvPr>
            <p:ph type="sldNum" sz="quarter" idx="12"/>
          </p:nvPr>
        </p:nvSpPr>
        <p:spPr>
          <a:xfrm>
            <a:off x="11704320" y="6446837"/>
            <a:ext cx="448056" cy="365125"/>
          </a:xfrm>
        </p:spPr>
        <p:txBody>
          <a:bodyPr>
            <a:normAutofit/>
          </a:bodyPr>
          <a:lstStyle/>
          <a:p>
            <a:pPr>
              <a:spcAft>
                <a:spcPts val="600"/>
              </a:spcAft>
            </a:pPr>
            <a:fld id="{15B77F6C-A330-4EC2-AB93-F21D8D3B9F59}" type="slidenum">
              <a:rPr lang="en-US" sz="1100">
                <a:solidFill>
                  <a:schemeClr val="tx1">
                    <a:lumMod val="50000"/>
                    <a:lumOff val="50000"/>
                  </a:schemeClr>
                </a:solidFill>
              </a:rPr>
              <a:pPr>
                <a:spcAft>
                  <a:spcPts val="600"/>
                </a:spcAft>
              </a:pPr>
              <a:t>1</a:t>
            </a:fld>
            <a:endParaRPr lang="en-US" sz="1100">
              <a:solidFill>
                <a:schemeClr val="tx1">
                  <a:lumMod val="50000"/>
                  <a:lumOff val="50000"/>
                </a:schemeClr>
              </a:solidFill>
            </a:endParaRPr>
          </a:p>
        </p:txBody>
      </p:sp>
      <p:sp>
        <p:nvSpPr>
          <p:cNvPr id="5" name="Footer Placeholder 4">
            <a:extLst>
              <a:ext uri="{FF2B5EF4-FFF2-40B4-BE49-F238E27FC236}">
                <a16:creationId xmlns:a16="http://schemas.microsoft.com/office/drawing/2014/main" id="{98392D81-6E4D-D0AE-6F38-87CCE7132C5D}"/>
              </a:ext>
            </a:extLst>
          </p:cNvPr>
          <p:cNvSpPr>
            <a:spLocks noGrp="1"/>
          </p:cNvSpPr>
          <p:nvPr>
            <p:ph type="ftr" sz="quarter" idx="11"/>
          </p:nvPr>
        </p:nvSpPr>
        <p:spPr/>
        <p:txBody>
          <a:bodyPr/>
          <a:lstStyle/>
          <a:p>
            <a:r>
              <a:rPr lang="en-US"/>
              <a:t>LSIC Surface Power June 2026</a:t>
            </a:r>
          </a:p>
        </p:txBody>
      </p:sp>
      <p:pic>
        <p:nvPicPr>
          <p:cNvPr id="6" name="Picture 5" descr="A picture containing text, clock&#10;&#10;Description automatically generated">
            <a:extLst>
              <a:ext uri="{FF2B5EF4-FFF2-40B4-BE49-F238E27FC236}">
                <a16:creationId xmlns:a16="http://schemas.microsoft.com/office/drawing/2014/main" id="{326DF812-FF31-E9F4-2434-39CC546A44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345" y="4397476"/>
            <a:ext cx="2417028" cy="2392859"/>
          </a:xfrm>
          <a:prstGeom prst="ellipse">
            <a:avLst/>
          </a:prstGeom>
        </p:spPr>
      </p:pic>
      <p:pic>
        <p:nvPicPr>
          <p:cNvPr id="7" name="Picture 2" descr="Image result for nasa meatball">
            <a:extLst>
              <a:ext uri="{FF2B5EF4-FFF2-40B4-BE49-F238E27FC236}">
                <a16:creationId xmlns:a16="http://schemas.microsoft.com/office/drawing/2014/main" id="{A1CB9282-68F6-215D-45C1-E2BF949F427D}"/>
              </a:ext>
            </a:extLst>
          </p:cNvPr>
          <p:cNvPicPr>
            <a:picLocks noChangeAspect="1" noChangeArrowheads="1"/>
          </p:cNvPicPr>
          <p:nvPr/>
        </p:nvPicPr>
        <p:blipFill>
          <a:blip r:embed="rId4">
            <a:clrChange>
              <a:clrFrom>
                <a:srgbClr val="171917"/>
              </a:clrFrom>
              <a:clrTo>
                <a:srgbClr val="171917">
                  <a:alpha val="0"/>
                </a:srgbClr>
              </a:clrTo>
            </a:clrChange>
            <a:extLst>
              <a:ext uri="{28A0092B-C50C-407E-A947-70E740481C1C}">
                <a14:useLocalDpi xmlns:a14="http://schemas.microsoft.com/office/drawing/2010/main" val="0"/>
              </a:ext>
            </a:extLst>
          </a:blip>
          <a:srcRect/>
          <a:stretch>
            <a:fillRect/>
          </a:stretch>
        </p:blipFill>
        <p:spPr bwMode="auto">
          <a:xfrm>
            <a:off x="10295859" y="-69158"/>
            <a:ext cx="1752979" cy="1752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56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E9F3B-7BFF-A6B8-B934-F3147C04D56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B4CD052-5E1C-2B10-E436-3B63C7256913}"/>
              </a:ext>
            </a:extLst>
          </p:cNvPr>
          <p:cNvSpPr/>
          <p:nvPr/>
        </p:nvSpPr>
        <p:spPr>
          <a:xfrm>
            <a:off x="0"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solidFill>
                <a:schemeClr val="bg1">
                  <a:lumMod val="95000"/>
                </a:schemeClr>
              </a:solidFill>
              <a:cs typeface="Calibri"/>
            </a:endParaRPr>
          </a:p>
        </p:txBody>
      </p:sp>
      <p:sp>
        <p:nvSpPr>
          <p:cNvPr id="4" name="Title 7">
            <a:extLst>
              <a:ext uri="{FF2B5EF4-FFF2-40B4-BE49-F238E27FC236}">
                <a16:creationId xmlns:a16="http://schemas.microsoft.com/office/drawing/2014/main" id="{59FA7BDF-1FA7-B88F-46CA-5CEE23169C33}"/>
              </a:ext>
            </a:extLst>
          </p:cNvPr>
          <p:cNvSpPr txBox="1">
            <a:spLocks/>
          </p:cNvSpPr>
          <p:nvPr/>
        </p:nvSpPr>
        <p:spPr>
          <a:xfrm>
            <a:off x="116840" y="42615"/>
            <a:ext cx="11958320" cy="8026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rPr>
              <a:t>Post-Hibernation Comparison of Cell Behaviors: Cycling</a:t>
            </a:r>
            <a:endParaRPr lang="en-US" sz="4000" dirty="0">
              <a:solidFill>
                <a:schemeClr val="bg1">
                  <a:lumMod val="95000"/>
                </a:schemeClr>
              </a:solidFill>
              <a:latin typeface="Roboto" panose="02000000000000000000" pitchFamily="2" charset="0"/>
              <a:ea typeface="Roboto" panose="02000000000000000000" pitchFamily="2" charset="0"/>
            </a:endParaRPr>
          </a:p>
        </p:txBody>
      </p:sp>
      <p:sp>
        <p:nvSpPr>
          <p:cNvPr id="13" name="Footer Placeholder 12">
            <a:extLst>
              <a:ext uri="{FF2B5EF4-FFF2-40B4-BE49-F238E27FC236}">
                <a16:creationId xmlns:a16="http://schemas.microsoft.com/office/drawing/2014/main" id="{6E8C449A-C6B2-A040-C59C-1E7773322A53}"/>
              </a:ext>
            </a:extLst>
          </p:cNvPr>
          <p:cNvSpPr>
            <a:spLocks noGrp="1"/>
          </p:cNvSpPr>
          <p:nvPr>
            <p:ph type="ftr" sz="quarter" idx="11"/>
          </p:nvPr>
        </p:nvSpPr>
        <p:spPr/>
        <p:txBody>
          <a:bodyPr/>
          <a:lstStyle/>
          <a:p>
            <a:r>
              <a:rPr lang="en-US"/>
              <a:t>LSIC Surface Power June 2026</a:t>
            </a:r>
            <a:endParaRPr lang="en-US" dirty="0"/>
          </a:p>
        </p:txBody>
      </p:sp>
      <p:sp>
        <p:nvSpPr>
          <p:cNvPr id="21" name="Slide Number Placeholder 20">
            <a:extLst>
              <a:ext uri="{FF2B5EF4-FFF2-40B4-BE49-F238E27FC236}">
                <a16:creationId xmlns:a16="http://schemas.microsoft.com/office/drawing/2014/main" id="{79B2AD57-61CD-874E-4078-A0A31246DE54}"/>
              </a:ext>
            </a:extLst>
          </p:cNvPr>
          <p:cNvSpPr>
            <a:spLocks noGrp="1"/>
          </p:cNvSpPr>
          <p:nvPr>
            <p:ph type="sldNum" sz="quarter" idx="12"/>
          </p:nvPr>
        </p:nvSpPr>
        <p:spPr/>
        <p:txBody>
          <a:bodyPr/>
          <a:lstStyle/>
          <a:p>
            <a:fld id="{15B77F6C-A330-4EC2-AB93-F21D8D3B9F59}" type="slidenum">
              <a:rPr lang="en-US" smtClean="0"/>
              <a:t>10</a:t>
            </a:fld>
            <a:endParaRPr lang="en-US"/>
          </a:p>
        </p:txBody>
      </p:sp>
      <p:pic>
        <p:nvPicPr>
          <p:cNvPr id="9" name="Picture 8" descr="Chart, line chart&#10;&#10;AI-generated content may be incorrect.">
            <a:extLst>
              <a:ext uri="{FF2B5EF4-FFF2-40B4-BE49-F238E27FC236}">
                <a16:creationId xmlns:a16="http://schemas.microsoft.com/office/drawing/2014/main" id="{A31C4365-72C3-AD99-52E2-2CE43569E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40" y="933443"/>
            <a:ext cx="5943612" cy="4572009"/>
          </a:xfrm>
          <a:prstGeom prst="rect">
            <a:avLst/>
          </a:prstGeom>
        </p:spPr>
      </p:pic>
      <p:sp>
        <p:nvSpPr>
          <p:cNvPr id="16" name="TextBox 15">
            <a:extLst>
              <a:ext uri="{FF2B5EF4-FFF2-40B4-BE49-F238E27FC236}">
                <a16:creationId xmlns:a16="http://schemas.microsoft.com/office/drawing/2014/main" id="{BD02ADBF-AF10-9C84-729B-7B325C3FD186}"/>
              </a:ext>
            </a:extLst>
          </p:cNvPr>
          <p:cNvSpPr txBox="1"/>
          <p:nvPr/>
        </p:nvSpPr>
        <p:spPr>
          <a:xfrm>
            <a:off x="2201789" y="5746235"/>
            <a:ext cx="7859517" cy="369332"/>
          </a:xfrm>
          <a:prstGeom prst="rect">
            <a:avLst/>
          </a:prstGeom>
          <a:noFill/>
          <a:ln>
            <a:solidFill>
              <a:schemeClr val="accent1">
                <a:lumMod val="50000"/>
              </a:schemeClr>
            </a:solidFill>
          </a:ln>
        </p:spPr>
        <p:txBody>
          <a:bodyPr wrap="square" rtlCol="0">
            <a:spAutoFit/>
          </a:bodyPr>
          <a:lstStyle/>
          <a:p>
            <a:pPr algn="ctr"/>
            <a:r>
              <a:rPr lang="en-US" b="1"/>
              <a:t>This is representative data: All tested cells showed similar behavior</a:t>
            </a:r>
          </a:p>
        </p:txBody>
      </p:sp>
      <p:sp>
        <p:nvSpPr>
          <p:cNvPr id="60" name="TextBox 59">
            <a:extLst>
              <a:ext uri="{FF2B5EF4-FFF2-40B4-BE49-F238E27FC236}">
                <a16:creationId xmlns:a16="http://schemas.microsoft.com/office/drawing/2014/main" id="{4EECA080-EDDE-CBDD-E10A-81EC1537327F}"/>
              </a:ext>
            </a:extLst>
          </p:cNvPr>
          <p:cNvSpPr txBox="1"/>
          <p:nvPr/>
        </p:nvSpPr>
        <p:spPr>
          <a:xfrm>
            <a:off x="7729220" y="1131342"/>
            <a:ext cx="2541661" cy="3970318"/>
          </a:xfrm>
          <a:prstGeom prst="rect">
            <a:avLst/>
          </a:prstGeom>
          <a:noFill/>
        </p:spPr>
        <p:txBody>
          <a:bodyPr wrap="square">
            <a:spAutoFit/>
          </a:bodyPr>
          <a:lstStyle/>
          <a:p>
            <a:r>
              <a:rPr lang="en-US" b="1" dirty="0"/>
              <a:t>Cell Cycle Testing</a:t>
            </a:r>
          </a:p>
          <a:p>
            <a:r>
              <a:rPr lang="en-US" b="1" dirty="0"/>
              <a:t>Test</a:t>
            </a:r>
            <a:r>
              <a:rPr lang="en-US" dirty="0"/>
              <a:t>:</a:t>
            </a:r>
          </a:p>
          <a:p>
            <a:pPr marL="342900" indent="-342900">
              <a:buAutoNum type="arabicPeriod"/>
            </a:pPr>
            <a:r>
              <a:rPr lang="en-US" dirty="0"/>
              <a:t>Rest 10 minutes</a:t>
            </a:r>
          </a:p>
          <a:p>
            <a:pPr marL="342900" indent="-342900">
              <a:buAutoNum type="arabicPeriod"/>
            </a:pPr>
            <a:r>
              <a:rPr lang="en-US" dirty="0"/>
              <a:t>Variable Reset</a:t>
            </a:r>
          </a:p>
          <a:p>
            <a:pPr marL="342900" indent="-342900">
              <a:buAutoNum type="arabicPeriod"/>
            </a:pPr>
            <a:r>
              <a:rPr lang="en-US" dirty="0"/>
              <a:t>C/5 Charge to 4.1V</a:t>
            </a:r>
          </a:p>
          <a:p>
            <a:pPr marL="342900" indent="-342900">
              <a:buAutoNum type="arabicPeriod"/>
            </a:pPr>
            <a:r>
              <a:rPr lang="en-US" dirty="0"/>
              <a:t>Taper at 4.1V until 50mA</a:t>
            </a:r>
          </a:p>
          <a:p>
            <a:pPr marL="342900" indent="-342900">
              <a:buAutoNum type="arabicPeriod"/>
            </a:pPr>
            <a:r>
              <a:rPr lang="en-US" dirty="0"/>
              <a:t>Rest 10 minutes</a:t>
            </a:r>
          </a:p>
          <a:p>
            <a:pPr marL="342900" indent="-342900">
              <a:buAutoNum type="arabicPeriod"/>
            </a:pPr>
            <a:r>
              <a:rPr lang="en-US" dirty="0"/>
              <a:t>Discharge to 3.0V at C/5</a:t>
            </a:r>
          </a:p>
          <a:p>
            <a:pPr marL="342900" indent="-342900">
              <a:buAutoNum type="arabicPeriod"/>
            </a:pPr>
            <a:r>
              <a:rPr lang="en-US" dirty="0"/>
              <a:t>Repeat steps 1-6 for a total of 3 cycles</a:t>
            </a:r>
          </a:p>
          <a:p>
            <a:pPr marL="342900" indent="-342900">
              <a:buAutoNum type="arabicPeriod"/>
            </a:pPr>
            <a:r>
              <a:rPr lang="en-US" dirty="0"/>
              <a:t>Charge to designated SoC%</a:t>
            </a:r>
          </a:p>
        </p:txBody>
      </p:sp>
    </p:spTree>
    <p:extLst>
      <p:ext uri="{BB962C8B-B14F-4D97-AF65-F5344CB8AC3E}">
        <p14:creationId xmlns:p14="http://schemas.microsoft.com/office/powerpoint/2010/main" val="1186927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A01F97-04A8-EC72-A2BD-3A9FA219F5BD}"/>
              </a:ext>
            </a:extLst>
          </p:cNvPr>
          <p:cNvSpPr/>
          <p:nvPr/>
        </p:nvSpPr>
        <p:spPr>
          <a:xfrm>
            <a:off x="0"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solidFill>
                <a:schemeClr val="bg1">
                  <a:lumMod val="95000"/>
                </a:schemeClr>
              </a:solidFill>
              <a:cs typeface="Calibri"/>
            </a:endParaRPr>
          </a:p>
        </p:txBody>
      </p:sp>
      <p:sp>
        <p:nvSpPr>
          <p:cNvPr id="4" name="Title 7">
            <a:extLst>
              <a:ext uri="{FF2B5EF4-FFF2-40B4-BE49-F238E27FC236}">
                <a16:creationId xmlns:a16="http://schemas.microsoft.com/office/drawing/2014/main" id="{40C42B9F-539B-0436-522F-267F5C235F46}"/>
              </a:ext>
            </a:extLst>
          </p:cNvPr>
          <p:cNvSpPr txBox="1">
            <a:spLocks/>
          </p:cNvSpPr>
          <p:nvPr/>
        </p:nvSpPr>
        <p:spPr>
          <a:xfrm>
            <a:off x="116840" y="42615"/>
            <a:ext cx="11958320" cy="8026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rPr>
              <a:t>Post-Hibernation Comparison of Cell Behaviors: Cycling</a:t>
            </a:r>
            <a:endParaRPr lang="en-US" sz="4000" dirty="0">
              <a:solidFill>
                <a:schemeClr val="bg1">
                  <a:lumMod val="95000"/>
                </a:schemeClr>
              </a:solidFill>
              <a:latin typeface="Roboto" panose="02000000000000000000" pitchFamily="2" charset="0"/>
              <a:ea typeface="Roboto" panose="02000000000000000000" pitchFamily="2" charset="0"/>
            </a:endParaRPr>
          </a:p>
        </p:txBody>
      </p:sp>
      <p:sp>
        <p:nvSpPr>
          <p:cNvPr id="13" name="Footer Placeholder 12">
            <a:extLst>
              <a:ext uri="{FF2B5EF4-FFF2-40B4-BE49-F238E27FC236}">
                <a16:creationId xmlns:a16="http://schemas.microsoft.com/office/drawing/2014/main" id="{C2896270-8DFE-D811-9B5D-28D87E32BF21}"/>
              </a:ext>
            </a:extLst>
          </p:cNvPr>
          <p:cNvSpPr>
            <a:spLocks noGrp="1"/>
          </p:cNvSpPr>
          <p:nvPr>
            <p:ph type="ftr" sz="quarter" idx="11"/>
          </p:nvPr>
        </p:nvSpPr>
        <p:spPr/>
        <p:txBody>
          <a:bodyPr/>
          <a:lstStyle/>
          <a:p>
            <a:r>
              <a:rPr lang="en-US"/>
              <a:t>LSIC Surface Power June 2026</a:t>
            </a:r>
            <a:endParaRPr lang="en-US" dirty="0"/>
          </a:p>
        </p:txBody>
      </p:sp>
      <p:sp>
        <p:nvSpPr>
          <p:cNvPr id="21" name="Slide Number Placeholder 20">
            <a:extLst>
              <a:ext uri="{FF2B5EF4-FFF2-40B4-BE49-F238E27FC236}">
                <a16:creationId xmlns:a16="http://schemas.microsoft.com/office/drawing/2014/main" id="{EE791585-E138-DFD3-EEF3-5A8EB0C41A69}"/>
              </a:ext>
            </a:extLst>
          </p:cNvPr>
          <p:cNvSpPr>
            <a:spLocks noGrp="1"/>
          </p:cNvSpPr>
          <p:nvPr>
            <p:ph type="sldNum" sz="quarter" idx="12"/>
          </p:nvPr>
        </p:nvSpPr>
        <p:spPr/>
        <p:txBody>
          <a:bodyPr/>
          <a:lstStyle/>
          <a:p>
            <a:fld id="{15B77F6C-A330-4EC2-AB93-F21D8D3B9F59}" type="slidenum">
              <a:rPr lang="en-US" smtClean="0"/>
              <a:t>11</a:t>
            </a:fld>
            <a:endParaRPr lang="en-US"/>
          </a:p>
        </p:txBody>
      </p:sp>
      <p:pic>
        <p:nvPicPr>
          <p:cNvPr id="9" name="Picture 8" descr="Chart, line chart&#10;&#10;AI-generated content may be incorrect.">
            <a:extLst>
              <a:ext uri="{FF2B5EF4-FFF2-40B4-BE49-F238E27FC236}">
                <a16:creationId xmlns:a16="http://schemas.microsoft.com/office/drawing/2014/main" id="{9E8BAC39-9538-3385-2A86-F86079D8E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40" y="933443"/>
            <a:ext cx="5943612" cy="4572009"/>
          </a:xfrm>
          <a:prstGeom prst="rect">
            <a:avLst/>
          </a:prstGeom>
        </p:spPr>
      </p:pic>
      <p:pic>
        <p:nvPicPr>
          <p:cNvPr id="14" name="Picture 13" descr="Chart, scatter chart&#10;&#10;AI-generated content may be incorrect.">
            <a:extLst>
              <a:ext uri="{FF2B5EF4-FFF2-40B4-BE49-F238E27FC236}">
                <a16:creationId xmlns:a16="http://schemas.microsoft.com/office/drawing/2014/main" id="{F2F2B2B9-AD0F-CED0-E40E-CCAB3C3ED1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1548" y="933443"/>
            <a:ext cx="5943612" cy="4572009"/>
          </a:xfrm>
          <a:prstGeom prst="rect">
            <a:avLst/>
          </a:prstGeom>
        </p:spPr>
      </p:pic>
      <p:sp>
        <p:nvSpPr>
          <p:cNvPr id="16" name="TextBox 15">
            <a:extLst>
              <a:ext uri="{FF2B5EF4-FFF2-40B4-BE49-F238E27FC236}">
                <a16:creationId xmlns:a16="http://schemas.microsoft.com/office/drawing/2014/main" id="{E5720865-6582-FE61-3831-67EBDE1EE2B9}"/>
              </a:ext>
            </a:extLst>
          </p:cNvPr>
          <p:cNvSpPr txBox="1"/>
          <p:nvPr/>
        </p:nvSpPr>
        <p:spPr>
          <a:xfrm>
            <a:off x="2201789" y="5746235"/>
            <a:ext cx="7859517" cy="369332"/>
          </a:xfrm>
          <a:prstGeom prst="rect">
            <a:avLst/>
          </a:prstGeom>
          <a:noFill/>
          <a:ln>
            <a:solidFill>
              <a:schemeClr val="accent1">
                <a:lumMod val="50000"/>
              </a:schemeClr>
            </a:solidFill>
          </a:ln>
        </p:spPr>
        <p:txBody>
          <a:bodyPr wrap="square" rtlCol="0">
            <a:spAutoFit/>
          </a:bodyPr>
          <a:lstStyle/>
          <a:p>
            <a:pPr algn="ctr"/>
            <a:r>
              <a:rPr lang="en-US" b="1"/>
              <a:t>This is representative data: All tested cells showed similar behavior</a:t>
            </a:r>
          </a:p>
        </p:txBody>
      </p:sp>
    </p:spTree>
    <p:extLst>
      <p:ext uri="{BB962C8B-B14F-4D97-AF65-F5344CB8AC3E}">
        <p14:creationId xmlns:p14="http://schemas.microsoft.com/office/powerpoint/2010/main" val="2502215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FE32-1AA9-AB36-6943-5FA847412C7B}"/>
            </a:ext>
          </a:extLst>
        </p:cNvPr>
        <p:cNvGrpSpPr/>
        <p:nvPr/>
      </p:nvGrpSpPr>
      <p:grpSpPr>
        <a:xfrm>
          <a:off x="0" y="0"/>
          <a:ext cx="0" cy="0"/>
          <a:chOff x="0" y="0"/>
          <a:chExt cx="0" cy="0"/>
        </a:xfrm>
      </p:grpSpPr>
      <p:pic>
        <p:nvPicPr>
          <p:cNvPr id="7" name="Picture 6" descr="Chart&#10;&#10;AI-generated content may be incorrect.">
            <a:extLst>
              <a:ext uri="{FF2B5EF4-FFF2-40B4-BE49-F238E27FC236}">
                <a16:creationId xmlns:a16="http://schemas.microsoft.com/office/drawing/2014/main" id="{617589C2-0DB5-3287-5C90-33A88CEF10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169" y="845255"/>
            <a:ext cx="10572751" cy="5765453"/>
          </a:xfrm>
          <a:prstGeom prst="rect">
            <a:avLst/>
          </a:prstGeom>
        </p:spPr>
      </p:pic>
      <p:sp>
        <p:nvSpPr>
          <p:cNvPr id="3" name="Rectangle 2">
            <a:extLst>
              <a:ext uri="{FF2B5EF4-FFF2-40B4-BE49-F238E27FC236}">
                <a16:creationId xmlns:a16="http://schemas.microsoft.com/office/drawing/2014/main" id="{1CC78C53-C1C4-2C9E-CD7B-C6189AC03A53}"/>
              </a:ext>
            </a:extLst>
          </p:cNvPr>
          <p:cNvSpPr/>
          <p:nvPr/>
        </p:nvSpPr>
        <p:spPr>
          <a:xfrm>
            <a:off x="0"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solidFill>
                <a:schemeClr val="bg1">
                  <a:lumMod val="95000"/>
                </a:schemeClr>
              </a:solidFill>
              <a:cs typeface="Calibri"/>
            </a:endParaRPr>
          </a:p>
        </p:txBody>
      </p:sp>
      <p:sp>
        <p:nvSpPr>
          <p:cNvPr id="4" name="Title 7">
            <a:extLst>
              <a:ext uri="{FF2B5EF4-FFF2-40B4-BE49-F238E27FC236}">
                <a16:creationId xmlns:a16="http://schemas.microsoft.com/office/drawing/2014/main" id="{AE325242-25D5-37B5-5F91-C32DA14278FF}"/>
              </a:ext>
            </a:extLst>
          </p:cNvPr>
          <p:cNvSpPr txBox="1">
            <a:spLocks/>
          </p:cNvSpPr>
          <p:nvPr/>
        </p:nvSpPr>
        <p:spPr>
          <a:xfrm>
            <a:off x="116840" y="42615"/>
            <a:ext cx="11789410" cy="8026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rPr>
              <a:t>Post-Hibernation Comparison of Cell Behaviors: Cycling</a:t>
            </a:r>
            <a:endParaRPr lang="en-US" sz="4000" dirty="0">
              <a:solidFill>
                <a:schemeClr val="bg1">
                  <a:lumMod val="95000"/>
                </a:schemeClr>
              </a:solidFill>
              <a:latin typeface="Roboto" panose="02000000000000000000" pitchFamily="2" charset="0"/>
              <a:ea typeface="Roboto" panose="02000000000000000000" pitchFamily="2" charset="0"/>
            </a:endParaRPr>
          </a:p>
        </p:txBody>
      </p:sp>
      <p:sp>
        <p:nvSpPr>
          <p:cNvPr id="21" name="Slide Number Placeholder 20">
            <a:extLst>
              <a:ext uri="{FF2B5EF4-FFF2-40B4-BE49-F238E27FC236}">
                <a16:creationId xmlns:a16="http://schemas.microsoft.com/office/drawing/2014/main" id="{30ACB706-8A49-2F6F-A60D-9B3AB01E1443}"/>
              </a:ext>
            </a:extLst>
          </p:cNvPr>
          <p:cNvSpPr>
            <a:spLocks noGrp="1"/>
          </p:cNvSpPr>
          <p:nvPr>
            <p:ph type="sldNum" sz="quarter" idx="12"/>
          </p:nvPr>
        </p:nvSpPr>
        <p:spPr/>
        <p:txBody>
          <a:bodyPr/>
          <a:lstStyle/>
          <a:p>
            <a:fld id="{15B77F6C-A330-4EC2-AB93-F21D8D3B9F59}" type="slidenum">
              <a:rPr lang="en-US" smtClean="0"/>
              <a:t>12</a:t>
            </a:fld>
            <a:endParaRPr lang="en-US"/>
          </a:p>
        </p:txBody>
      </p:sp>
      <p:grpSp>
        <p:nvGrpSpPr>
          <p:cNvPr id="66" name="Group 65">
            <a:extLst>
              <a:ext uri="{FF2B5EF4-FFF2-40B4-BE49-F238E27FC236}">
                <a16:creationId xmlns:a16="http://schemas.microsoft.com/office/drawing/2014/main" id="{EF3DBCF1-E814-96F1-2DF4-EB21607DFC4C}"/>
              </a:ext>
            </a:extLst>
          </p:cNvPr>
          <p:cNvGrpSpPr/>
          <p:nvPr/>
        </p:nvGrpSpPr>
        <p:grpSpPr>
          <a:xfrm>
            <a:off x="2259331" y="995649"/>
            <a:ext cx="7983853" cy="219077"/>
            <a:chOff x="3962401" y="1041369"/>
            <a:chExt cx="7983853" cy="219077"/>
          </a:xfrm>
        </p:grpSpPr>
        <p:sp>
          <p:nvSpPr>
            <p:cNvPr id="48" name="Rectangle 47">
              <a:extLst>
                <a:ext uri="{FF2B5EF4-FFF2-40B4-BE49-F238E27FC236}">
                  <a16:creationId xmlns:a16="http://schemas.microsoft.com/office/drawing/2014/main" id="{BE964AE6-A771-C70A-D519-15840A3CA163}"/>
                </a:ext>
              </a:extLst>
            </p:cNvPr>
            <p:cNvSpPr/>
            <p:nvPr/>
          </p:nvSpPr>
          <p:spPr>
            <a:xfrm>
              <a:off x="3962401" y="1041369"/>
              <a:ext cx="704850" cy="219075"/>
            </a:xfrm>
            <a:prstGeom prst="rect">
              <a:avLst/>
            </a:prstGeom>
            <a:solidFill>
              <a:srgbClr val="E58BB5">
                <a:alpha val="25000"/>
              </a:srgbClr>
            </a:solidFill>
            <a:ln>
              <a:solidFill>
                <a:srgbClr val="E58B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76C6655-3CE9-E6A8-E443-E318D6413C8E}"/>
                </a:ext>
              </a:extLst>
            </p:cNvPr>
            <p:cNvSpPr/>
            <p:nvPr/>
          </p:nvSpPr>
          <p:spPr>
            <a:xfrm>
              <a:off x="6374131" y="1041369"/>
              <a:ext cx="704850" cy="219075"/>
            </a:xfrm>
            <a:prstGeom prst="rect">
              <a:avLst/>
            </a:prstGeom>
            <a:solidFill>
              <a:srgbClr val="4EA72E">
                <a:alpha val="25000"/>
              </a:srgbClr>
            </a:solidFill>
            <a:ln>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8FA33590-00EC-5519-CAAF-ADF027DB4279}"/>
                </a:ext>
              </a:extLst>
            </p:cNvPr>
            <p:cNvSpPr/>
            <p:nvPr/>
          </p:nvSpPr>
          <p:spPr>
            <a:xfrm>
              <a:off x="8807767" y="1041369"/>
              <a:ext cx="704850" cy="219075"/>
            </a:xfrm>
            <a:prstGeom prst="rect">
              <a:avLst/>
            </a:prstGeom>
            <a:solidFill>
              <a:srgbClr val="E97132">
                <a:alpha val="25000"/>
              </a:srgbClr>
            </a:solid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07FCCDE-035F-6EB0-E237-FDF7C4B2578E}"/>
                </a:ext>
              </a:extLst>
            </p:cNvPr>
            <p:cNvSpPr/>
            <p:nvPr/>
          </p:nvSpPr>
          <p:spPr>
            <a:xfrm>
              <a:off x="11241404" y="1041371"/>
              <a:ext cx="704850" cy="219075"/>
            </a:xfrm>
            <a:prstGeom prst="rect">
              <a:avLst/>
            </a:prstGeom>
            <a:solidFill>
              <a:srgbClr val="00B0F0">
                <a:alpha val="25000"/>
              </a:srgbClr>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83779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123CDC69-C847-C04D-FD69-FB6D67425C70}"/>
              </a:ext>
            </a:extLst>
          </p:cNvPr>
          <p:cNvPicPr>
            <a:picLocks noChangeAspect="1"/>
          </p:cNvPicPr>
          <p:nvPr/>
        </p:nvPicPr>
        <p:blipFill>
          <a:blip r:embed="rId3"/>
          <a:stretch>
            <a:fillRect/>
          </a:stretch>
        </p:blipFill>
        <p:spPr>
          <a:xfrm>
            <a:off x="137643" y="935863"/>
            <a:ext cx="8151169" cy="5434113"/>
          </a:xfrm>
          <a:prstGeom prst="rect">
            <a:avLst/>
          </a:prstGeom>
        </p:spPr>
      </p:pic>
      <p:sp>
        <p:nvSpPr>
          <p:cNvPr id="2" name="Rectangle 1">
            <a:extLst>
              <a:ext uri="{FF2B5EF4-FFF2-40B4-BE49-F238E27FC236}">
                <a16:creationId xmlns:a16="http://schemas.microsoft.com/office/drawing/2014/main" id="{929E60AB-7947-E742-130F-F6C6D71B53DB}"/>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3" name="Title 7">
            <a:extLst>
              <a:ext uri="{FF2B5EF4-FFF2-40B4-BE49-F238E27FC236}">
                <a16:creationId xmlns:a16="http://schemas.microsoft.com/office/drawing/2014/main" id="{C6E24A23-9D31-DFB6-4EC1-5B88D177DBEE}"/>
              </a:ext>
            </a:extLst>
          </p:cNvPr>
          <p:cNvSpPr txBox="1">
            <a:spLocks/>
          </p:cNvSpPr>
          <p:nvPr/>
        </p:nvSpPr>
        <p:spPr>
          <a:xfrm>
            <a:off x="116839" y="42615"/>
            <a:ext cx="11798935"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3948113" algn="l"/>
              </a:tabLst>
            </a:pPr>
            <a:r>
              <a:rPr lang="en-US" sz="4000" dirty="0">
                <a:solidFill>
                  <a:schemeClr val="bg1">
                    <a:lumMod val="95000"/>
                  </a:schemeClr>
                </a:solidFill>
              </a:rPr>
              <a:t>Post-Hibernation Comparison of Cell Behaviors: EIS</a:t>
            </a:r>
          </a:p>
        </p:txBody>
      </p:sp>
      <p:sp>
        <p:nvSpPr>
          <p:cNvPr id="9" name="Rectangle 8">
            <a:extLst>
              <a:ext uri="{FF2B5EF4-FFF2-40B4-BE49-F238E27FC236}">
                <a16:creationId xmlns:a16="http://schemas.microsoft.com/office/drawing/2014/main" id="{01BF65CD-D62A-AEA1-DA18-384B786370DA}"/>
              </a:ext>
            </a:extLst>
          </p:cNvPr>
          <p:cNvSpPr/>
          <p:nvPr/>
        </p:nvSpPr>
        <p:spPr>
          <a:xfrm rot="5400000">
            <a:off x="7799307" y="1825816"/>
            <a:ext cx="704850" cy="219075"/>
          </a:xfrm>
          <a:prstGeom prst="rect">
            <a:avLst/>
          </a:prstGeom>
          <a:solidFill>
            <a:srgbClr val="E58BB5">
              <a:alpha val="25000"/>
            </a:srgbClr>
          </a:solidFill>
          <a:ln>
            <a:solidFill>
              <a:srgbClr val="E58B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452D8B8-10FD-3AA1-E7FA-1498C3075E41}"/>
              </a:ext>
            </a:extLst>
          </p:cNvPr>
          <p:cNvSpPr/>
          <p:nvPr/>
        </p:nvSpPr>
        <p:spPr>
          <a:xfrm rot="5400000">
            <a:off x="7799306" y="3012342"/>
            <a:ext cx="704850" cy="219075"/>
          </a:xfrm>
          <a:prstGeom prst="rect">
            <a:avLst/>
          </a:prstGeom>
          <a:solidFill>
            <a:srgbClr val="4EA72E">
              <a:alpha val="25000"/>
            </a:srgbClr>
          </a:solidFill>
          <a:ln>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F6BE63-31FD-E02E-5415-6D31E36E3227}"/>
              </a:ext>
            </a:extLst>
          </p:cNvPr>
          <p:cNvSpPr/>
          <p:nvPr/>
        </p:nvSpPr>
        <p:spPr>
          <a:xfrm rot="5400000">
            <a:off x="7799305" y="4149283"/>
            <a:ext cx="704850" cy="219075"/>
          </a:xfrm>
          <a:prstGeom prst="rect">
            <a:avLst/>
          </a:prstGeom>
          <a:solidFill>
            <a:srgbClr val="E97132">
              <a:alpha val="25000"/>
            </a:srgbClr>
          </a:solid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E68EB9D-7E8C-ADCE-AA11-BB30844046AC}"/>
              </a:ext>
            </a:extLst>
          </p:cNvPr>
          <p:cNvSpPr/>
          <p:nvPr/>
        </p:nvSpPr>
        <p:spPr>
          <a:xfrm rot="5400000">
            <a:off x="7789779" y="5286224"/>
            <a:ext cx="704850" cy="219075"/>
          </a:xfrm>
          <a:prstGeom prst="rect">
            <a:avLst/>
          </a:prstGeom>
          <a:solidFill>
            <a:srgbClr val="00B0F0">
              <a:alpha val="25000"/>
            </a:srgbClr>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438468A-39D0-2863-7937-09D904C01FA0}"/>
              </a:ext>
            </a:extLst>
          </p:cNvPr>
          <p:cNvSpPr txBox="1"/>
          <p:nvPr/>
        </p:nvSpPr>
        <p:spPr>
          <a:xfrm>
            <a:off x="1927867" y="6488182"/>
            <a:ext cx="1304926" cy="369332"/>
          </a:xfrm>
          <a:prstGeom prst="rect">
            <a:avLst/>
          </a:prstGeom>
          <a:noFill/>
        </p:spPr>
        <p:txBody>
          <a:bodyPr wrap="square" rtlCol="0">
            <a:spAutoFit/>
          </a:bodyPr>
          <a:lstStyle/>
          <a:p>
            <a:pPr algn="ctr"/>
            <a:r>
              <a:rPr lang="en-US" dirty="0"/>
              <a:t>0% SOC</a:t>
            </a:r>
          </a:p>
        </p:txBody>
      </p:sp>
      <p:sp>
        <p:nvSpPr>
          <p:cNvPr id="28" name="TextBox 27">
            <a:extLst>
              <a:ext uri="{FF2B5EF4-FFF2-40B4-BE49-F238E27FC236}">
                <a16:creationId xmlns:a16="http://schemas.microsoft.com/office/drawing/2014/main" id="{791DD23E-00A6-8776-E969-CD10E230D288}"/>
              </a:ext>
            </a:extLst>
          </p:cNvPr>
          <p:cNvSpPr txBox="1"/>
          <p:nvPr/>
        </p:nvSpPr>
        <p:spPr>
          <a:xfrm>
            <a:off x="5591251" y="6497448"/>
            <a:ext cx="1304926" cy="369332"/>
          </a:xfrm>
          <a:prstGeom prst="rect">
            <a:avLst/>
          </a:prstGeom>
          <a:noFill/>
        </p:spPr>
        <p:txBody>
          <a:bodyPr wrap="square" rtlCol="0">
            <a:spAutoFit/>
          </a:bodyPr>
          <a:lstStyle/>
          <a:p>
            <a:pPr algn="ctr"/>
            <a:r>
              <a:rPr lang="en-US" dirty="0"/>
              <a:t>100% SOC</a:t>
            </a:r>
          </a:p>
        </p:txBody>
      </p:sp>
      <p:sp>
        <p:nvSpPr>
          <p:cNvPr id="32" name="Left Brace 31">
            <a:extLst>
              <a:ext uri="{FF2B5EF4-FFF2-40B4-BE49-F238E27FC236}">
                <a16:creationId xmlns:a16="http://schemas.microsoft.com/office/drawing/2014/main" id="{4F850319-B9DA-33FE-FED5-C2ADB6830CDB}"/>
              </a:ext>
            </a:extLst>
          </p:cNvPr>
          <p:cNvSpPr/>
          <p:nvPr/>
        </p:nvSpPr>
        <p:spPr>
          <a:xfrm rot="16200000" flipV="1">
            <a:off x="2365176" y="4764969"/>
            <a:ext cx="369332" cy="3095626"/>
          </a:xfrm>
          <a:prstGeom prst="leftBrace">
            <a:avLst>
              <a:gd name="adj1" fmla="val 60169"/>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33" name="Left Brace 32">
            <a:extLst>
              <a:ext uri="{FF2B5EF4-FFF2-40B4-BE49-F238E27FC236}">
                <a16:creationId xmlns:a16="http://schemas.microsoft.com/office/drawing/2014/main" id="{FA49BEC6-8500-E68C-7E00-782EFC790464}"/>
              </a:ext>
            </a:extLst>
          </p:cNvPr>
          <p:cNvSpPr/>
          <p:nvPr/>
        </p:nvSpPr>
        <p:spPr>
          <a:xfrm rot="16200000" flipV="1">
            <a:off x="6089535" y="4778197"/>
            <a:ext cx="369332" cy="3095625"/>
          </a:xfrm>
          <a:prstGeom prst="leftBrace">
            <a:avLst>
              <a:gd name="adj1" fmla="val 60169"/>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7" name="Slide Number Placeholder 6">
            <a:extLst>
              <a:ext uri="{FF2B5EF4-FFF2-40B4-BE49-F238E27FC236}">
                <a16:creationId xmlns:a16="http://schemas.microsoft.com/office/drawing/2014/main" id="{DA5DABBC-E884-D492-6BE6-553457B91FB6}"/>
              </a:ext>
            </a:extLst>
          </p:cNvPr>
          <p:cNvSpPr>
            <a:spLocks noGrp="1"/>
          </p:cNvSpPr>
          <p:nvPr>
            <p:ph type="sldNum" sz="quarter" idx="12"/>
          </p:nvPr>
        </p:nvSpPr>
        <p:spPr/>
        <p:txBody>
          <a:bodyPr/>
          <a:lstStyle/>
          <a:p>
            <a:fld id="{15B77F6C-A330-4EC2-AB93-F21D8D3B9F59}" type="slidenum">
              <a:rPr lang="en-US" smtClean="0"/>
              <a:t>13</a:t>
            </a:fld>
            <a:endParaRPr lang="en-US"/>
          </a:p>
        </p:txBody>
      </p:sp>
      <p:sp>
        <p:nvSpPr>
          <p:cNvPr id="8" name="TextBox 7">
            <a:extLst>
              <a:ext uri="{FF2B5EF4-FFF2-40B4-BE49-F238E27FC236}">
                <a16:creationId xmlns:a16="http://schemas.microsoft.com/office/drawing/2014/main" id="{CBC136E1-A7B6-A840-D540-66E7F833522B}"/>
              </a:ext>
            </a:extLst>
          </p:cNvPr>
          <p:cNvSpPr txBox="1"/>
          <p:nvPr/>
        </p:nvSpPr>
        <p:spPr>
          <a:xfrm>
            <a:off x="8568690" y="2690336"/>
            <a:ext cx="3771900" cy="1477328"/>
          </a:xfrm>
          <a:prstGeom prst="rect">
            <a:avLst/>
          </a:prstGeom>
          <a:noFill/>
        </p:spPr>
        <p:txBody>
          <a:bodyPr wrap="square" rtlCol="0">
            <a:spAutoFit/>
          </a:bodyPr>
          <a:lstStyle/>
          <a:p>
            <a:r>
              <a:rPr lang="en-US" b="1" dirty="0"/>
              <a:t>Electrochemical Impedance Spectroscopy </a:t>
            </a:r>
            <a:r>
              <a:rPr lang="en-US" dirty="0"/>
              <a:t>(EIS) can tell us information about changing interface mechanisms as the cells experience Freeze/Thaw cycles</a:t>
            </a:r>
          </a:p>
        </p:txBody>
      </p:sp>
    </p:spTree>
    <p:extLst>
      <p:ext uri="{BB962C8B-B14F-4D97-AF65-F5344CB8AC3E}">
        <p14:creationId xmlns:p14="http://schemas.microsoft.com/office/powerpoint/2010/main" val="1960079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9E60AB-7947-E742-130F-F6C6D71B53DB}"/>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3" name="Title 7">
            <a:extLst>
              <a:ext uri="{FF2B5EF4-FFF2-40B4-BE49-F238E27FC236}">
                <a16:creationId xmlns:a16="http://schemas.microsoft.com/office/drawing/2014/main" id="{C6E24A23-9D31-DFB6-4EC1-5B88D177DBEE}"/>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cs typeface="Calibri Light"/>
              </a:rPr>
              <a:t>EIS Equivalent Circuit Model Parameter Fitting</a:t>
            </a:r>
          </a:p>
        </p:txBody>
      </p:sp>
      <p:sp>
        <p:nvSpPr>
          <p:cNvPr id="4" name="Footer Placeholder 3">
            <a:extLst>
              <a:ext uri="{FF2B5EF4-FFF2-40B4-BE49-F238E27FC236}">
                <a16:creationId xmlns:a16="http://schemas.microsoft.com/office/drawing/2014/main" id="{016BE983-3A07-62F9-E9CD-8F2BAFA0729F}"/>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36DC3426-D843-F07D-9295-8B939AA66A1C}"/>
              </a:ext>
            </a:extLst>
          </p:cNvPr>
          <p:cNvSpPr>
            <a:spLocks noGrp="1"/>
          </p:cNvSpPr>
          <p:nvPr>
            <p:ph type="sldNum" sz="quarter" idx="12"/>
          </p:nvPr>
        </p:nvSpPr>
        <p:spPr/>
        <p:txBody>
          <a:bodyPr/>
          <a:lstStyle/>
          <a:p>
            <a:fld id="{15B77F6C-A330-4EC2-AB93-F21D8D3B9F59}" type="slidenum">
              <a:rPr lang="en-US" smtClean="0"/>
              <a:t>14</a:t>
            </a:fld>
            <a:endParaRPr lang="en-US"/>
          </a:p>
        </p:txBody>
      </p:sp>
      <p:pic>
        <p:nvPicPr>
          <p:cNvPr id="9" name="Picture 8">
            <a:extLst>
              <a:ext uri="{FF2B5EF4-FFF2-40B4-BE49-F238E27FC236}">
                <a16:creationId xmlns:a16="http://schemas.microsoft.com/office/drawing/2014/main" id="{34EC7F7E-F8B3-E76C-7BEF-AE43F9FE01D6}"/>
              </a:ext>
            </a:extLst>
          </p:cNvPr>
          <p:cNvPicPr>
            <a:picLocks noChangeAspect="1"/>
          </p:cNvPicPr>
          <p:nvPr/>
        </p:nvPicPr>
        <p:blipFill>
          <a:blip r:embed="rId3"/>
          <a:stretch>
            <a:fillRect/>
          </a:stretch>
        </p:blipFill>
        <p:spPr>
          <a:xfrm>
            <a:off x="0" y="1172474"/>
            <a:ext cx="8634413" cy="4796896"/>
          </a:xfrm>
          <a:prstGeom prst="rect">
            <a:avLst/>
          </a:prstGeom>
        </p:spPr>
      </p:pic>
      <p:pic>
        <p:nvPicPr>
          <p:cNvPr id="25" name="Picture 2">
            <a:extLst>
              <a:ext uri="{FF2B5EF4-FFF2-40B4-BE49-F238E27FC236}">
                <a16:creationId xmlns:a16="http://schemas.microsoft.com/office/drawing/2014/main" id="{3EF223FE-9670-9B09-31B8-FA2F4C9848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319" t="4980" r="8328" b="67504"/>
          <a:stretch/>
        </p:blipFill>
        <p:spPr bwMode="auto">
          <a:xfrm>
            <a:off x="8732520" y="4609057"/>
            <a:ext cx="3388043" cy="174729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9AC8B369-1CCB-A2D3-6F34-FEF6061FA1CF}"/>
              </a:ext>
            </a:extLst>
          </p:cNvPr>
          <p:cNvSpPr/>
          <p:nvPr/>
        </p:nvSpPr>
        <p:spPr>
          <a:xfrm>
            <a:off x="3379470" y="1232235"/>
            <a:ext cx="704850" cy="219075"/>
          </a:xfrm>
          <a:prstGeom prst="rect">
            <a:avLst/>
          </a:prstGeom>
          <a:solidFill>
            <a:srgbClr val="4EA72E">
              <a:alpha val="25000"/>
            </a:srgbClr>
          </a:solidFill>
          <a:ln>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C9FE0FC-5D8B-A2E0-63CF-68AE4E3F74F6}"/>
              </a:ext>
            </a:extLst>
          </p:cNvPr>
          <p:cNvSpPr txBox="1"/>
          <p:nvPr/>
        </p:nvSpPr>
        <p:spPr>
          <a:xfrm>
            <a:off x="8934926" y="1568112"/>
            <a:ext cx="2983230" cy="2862322"/>
          </a:xfrm>
          <a:prstGeom prst="rect">
            <a:avLst/>
          </a:prstGeom>
          <a:noFill/>
          <a:ln>
            <a:solidFill>
              <a:schemeClr val="tx1"/>
            </a:solidFill>
          </a:ln>
        </p:spPr>
        <p:txBody>
          <a:bodyPr wrap="square" rtlCol="0">
            <a:spAutoFit/>
          </a:bodyPr>
          <a:lstStyle/>
          <a:p>
            <a:r>
              <a:rPr lang="en-US" b="1" dirty="0"/>
              <a:t>Interested in Parameter Trends</a:t>
            </a:r>
          </a:p>
          <a:p>
            <a:pPr marL="285750" indent="-285750">
              <a:buFont typeface="Arial" panose="020B0604020202020204" pitchFamily="34" charset="0"/>
              <a:buChar char="•"/>
            </a:pPr>
            <a:r>
              <a:rPr lang="en-US" dirty="0"/>
              <a:t>Internal Resistance</a:t>
            </a:r>
          </a:p>
          <a:p>
            <a:pPr marL="285750" indent="-285750">
              <a:buFont typeface="Arial" panose="020B0604020202020204" pitchFamily="34" charset="0"/>
              <a:buChar char="•"/>
            </a:pPr>
            <a:r>
              <a:rPr lang="en-US" dirty="0"/>
              <a:t>Charge-transfer resistance</a:t>
            </a:r>
          </a:p>
          <a:p>
            <a:endParaRPr lang="en-US" dirty="0"/>
          </a:p>
          <a:p>
            <a:r>
              <a:rPr lang="en-US" dirty="0"/>
              <a:t>So far </a:t>
            </a:r>
            <a:r>
              <a:rPr lang="en-US" b="1" dirty="0"/>
              <a:t>no discernable pattern</a:t>
            </a:r>
            <a:r>
              <a:rPr lang="en-US" dirty="0"/>
              <a:t>, but will re-evaluate as we complete more F/T cycles</a:t>
            </a:r>
          </a:p>
        </p:txBody>
      </p:sp>
    </p:spTree>
    <p:extLst>
      <p:ext uri="{BB962C8B-B14F-4D97-AF65-F5344CB8AC3E}">
        <p14:creationId xmlns:p14="http://schemas.microsoft.com/office/powerpoint/2010/main" val="54835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9E60AB-7947-E742-130F-F6C6D71B53DB}"/>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3" name="Title 7">
            <a:extLst>
              <a:ext uri="{FF2B5EF4-FFF2-40B4-BE49-F238E27FC236}">
                <a16:creationId xmlns:a16="http://schemas.microsoft.com/office/drawing/2014/main" id="{C6E24A23-9D31-DFB6-4EC1-5B88D177DBEE}"/>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cs typeface="Calibri Light"/>
              </a:rPr>
              <a:t>OCV Recovery Hysteresis</a:t>
            </a:r>
          </a:p>
        </p:txBody>
      </p:sp>
      <p:sp>
        <p:nvSpPr>
          <p:cNvPr id="4" name="Footer Placeholder 3">
            <a:extLst>
              <a:ext uri="{FF2B5EF4-FFF2-40B4-BE49-F238E27FC236}">
                <a16:creationId xmlns:a16="http://schemas.microsoft.com/office/drawing/2014/main" id="{016BE983-3A07-62F9-E9CD-8F2BAFA0729F}"/>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36DC3426-D843-F07D-9295-8B939AA66A1C}"/>
              </a:ext>
            </a:extLst>
          </p:cNvPr>
          <p:cNvSpPr>
            <a:spLocks noGrp="1"/>
          </p:cNvSpPr>
          <p:nvPr>
            <p:ph type="sldNum" sz="quarter" idx="12"/>
          </p:nvPr>
        </p:nvSpPr>
        <p:spPr/>
        <p:txBody>
          <a:bodyPr/>
          <a:lstStyle/>
          <a:p>
            <a:fld id="{15B77F6C-A330-4EC2-AB93-F21D8D3B9F59}" type="slidenum">
              <a:rPr lang="en-US" smtClean="0"/>
              <a:t>15</a:t>
            </a:fld>
            <a:endParaRPr lang="en-US"/>
          </a:p>
        </p:txBody>
      </p:sp>
      <p:pic>
        <p:nvPicPr>
          <p:cNvPr id="6" name="Picture 5">
            <a:hlinkClick r:id="rId3" action="ppaction://hlinkfile"/>
            <a:extLst>
              <a:ext uri="{FF2B5EF4-FFF2-40B4-BE49-F238E27FC236}">
                <a16:creationId xmlns:a16="http://schemas.microsoft.com/office/drawing/2014/main" id="{8B9539D6-28EF-A2EC-C183-ADFB73B2D55C}"/>
              </a:ext>
            </a:extLst>
          </p:cNvPr>
          <p:cNvPicPr>
            <a:picLocks noChangeAspect="1"/>
          </p:cNvPicPr>
          <p:nvPr/>
        </p:nvPicPr>
        <p:blipFill>
          <a:blip r:embed="rId4"/>
          <a:stretch>
            <a:fillRect/>
          </a:stretch>
        </p:blipFill>
        <p:spPr>
          <a:xfrm>
            <a:off x="1080044" y="935863"/>
            <a:ext cx="8812712" cy="5469194"/>
          </a:xfrm>
          <a:prstGeom prst="rect">
            <a:avLst/>
          </a:prstGeom>
        </p:spPr>
      </p:pic>
      <p:sp>
        <p:nvSpPr>
          <p:cNvPr id="7" name="Rectangle 6">
            <a:extLst>
              <a:ext uri="{FF2B5EF4-FFF2-40B4-BE49-F238E27FC236}">
                <a16:creationId xmlns:a16="http://schemas.microsoft.com/office/drawing/2014/main" id="{6B6A0DE5-82FB-E52E-0813-07352A59C684}"/>
              </a:ext>
            </a:extLst>
          </p:cNvPr>
          <p:cNvSpPr/>
          <p:nvPr/>
        </p:nvSpPr>
        <p:spPr>
          <a:xfrm>
            <a:off x="2114551" y="1241394"/>
            <a:ext cx="704850" cy="219075"/>
          </a:xfrm>
          <a:prstGeom prst="rect">
            <a:avLst/>
          </a:prstGeom>
          <a:solidFill>
            <a:srgbClr val="E58BB5">
              <a:alpha val="25000"/>
            </a:srgbClr>
          </a:solidFill>
          <a:ln>
            <a:solidFill>
              <a:srgbClr val="E58B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DA5BFD6-A5ED-0723-6938-9401C6C976B6}"/>
              </a:ext>
            </a:extLst>
          </p:cNvPr>
          <p:cNvSpPr/>
          <p:nvPr/>
        </p:nvSpPr>
        <p:spPr>
          <a:xfrm>
            <a:off x="4167188" y="1241394"/>
            <a:ext cx="704850" cy="219075"/>
          </a:xfrm>
          <a:prstGeom prst="rect">
            <a:avLst/>
          </a:prstGeom>
          <a:solidFill>
            <a:srgbClr val="4EA72E">
              <a:alpha val="25000"/>
            </a:srgbClr>
          </a:solidFill>
          <a:ln>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F94ACA-C708-216A-0FF1-4000ECEC7A9C}"/>
              </a:ext>
            </a:extLst>
          </p:cNvPr>
          <p:cNvSpPr/>
          <p:nvPr/>
        </p:nvSpPr>
        <p:spPr>
          <a:xfrm>
            <a:off x="6243637" y="1241394"/>
            <a:ext cx="704850" cy="219075"/>
          </a:xfrm>
          <a:prstGeom prst="rect">
            <a:avLst/>
          </a:prstGeom>
          <a:solidFill>
            <a:srgbClr val="E97132">
              <a:alpha val="25000"/>
            </a:srgbClr>
          </a:solid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1120DA3-4284-C638-62B0-2EA820618223}"/>
              </a:ext>
            </a:extLst>
          </p:cNvPr>
          <p:cNvSpPr/>
          <p:nvPr/>
        </p:nvSpPr>
        <p:spPr>
          <a:xfrm>
            <a:off x="8315324" y="1241396"/>
            <a:ext cx="704850" cy="219075"/>
          </a:xfrm>
          <a:prstGeom prst="rect">
            <a:avLst/>
          </a:prstGeom>
          <a:solidFill>
            <a:srgbClr val="00B0F0">
              <a:alpha val="25000"/>
            </a:srgbClr>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F5835AA-881B-5F6A-DD8E-4F6F89F7D1DF}"/>
              </a:ext>
            </a:extLst>
          </p:cNvPr>
          <p:cNvSpPr txBox="1"/>
          <p:nvPr/>
        </p:nvSpPr>
        <p:spPr>
          <a:xfrm>
            <a:off x="10296524" y="2260068"/>
            <a:ext cx="1304926" cy="369332"/>
          </a:xfrm>
          <a:prstGeom prst="rect">
            <a:avLst/>
          </a:prstGeom>
          <a:noFill/>
        </p:spPr>
        <p:txBody>
          <a:bodyPr wrap="square" rtlCol="0">
            <a:spAutoFit/>
          </a:bodyPr>
          <a:lstStyle/>
          <a:p>
            <a:pPr algn="ctr"/>
            <a:r>
              <a:rPr lang="en-US" dirty="0"/>
              <a:t>0% SOC</a:t>
            </a:r>
          </a:p>
        </p:txBody>
      </p:sp>
      <p:sp>
        <p:nvSpPr>
          <p:cNvPr id="13" name="TextBox 12">
            <a:extLst>
              <a:ext uri="{FF2B5EF4-FFF2-40B4-BE49-F238E27FC236}">
                <a16:creationId xmlns:a16="http://schemas.microsoft.com/office/drawing/2014/main" id="{85F2AEF0-F458-4BCC-BE1C-D2AB7CB58170}"/>
              </a:ext>
            </a:extLst>
          </p:cNvPr>
          <p:cNvSpPr txBox="1"/>
          <p:nvPr/>
        </p:nvSpPr>
        <p:spPr>
          <a:xfrm>
            <a:off x="10314704" y="4278133"/>
            <a:ext cx="1304926" cy="369332"/>
          </a:xfrm>
          <a:prstGeom prst="rect">
            <a:avLst/>
          </a:prstGeom>
          <a:noFill/>
        </p:spPr>
        <p:txBody>
          <a:bodyPr wrap="square" rtlCol="0">
            <a:spAutoFit/>
          </a:bodyPr>
          <a:lstStyle/>
          <a:p>
            <a:pPr algn="ctr"/>
            <a:r>
              <a:rPr lang="en-US" dirty="0"/>
              <a:t>100% SOC</a:t>
            </a:r>
          </a:p>
        </p:txBody>
      </p:sp>
      <p:sp>
        <p:nvSpPr>
          <p:cNvPr id="14" name="Left Brace 13">
            <a:extLst>
              <a:ext uri="{FF2B5EF4-FFF2-40B4-BE49-F238E27FC236}">
                <a16:creationId xmlns:a16="http://schemas.microsoft.com/office/drawing/2014/main" id="{31034CB1-B90F-9507-E53A-53D936482035}"/>
              </a:ext>
            </a:extLst>
          </p:cNvPr>
          <p:cNvSpPr/>
          <p:nvPr/>
        </p:nvSpPr>
        <p:spPr>
          <a:xfrm rot="10800000" flipV="1">
            <a:off x="9892756" y="1460469"/>
            <a:ext cx="407432" cy="1968531"/>
          </a:xfrm>
          <a:prstGeom prst="leftBrace">
            <a:avLst>
              <a:gd name="adj1" fmla="val 60169"/>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16" name="Left Brace 15">
            <a:extLst>
              <a:ext uri="{FF2B5EF4-FFF2-40B4-BE49-F238E27FC236}">
                <a16:creationId xmlns:a16="http://schemas.microsoft.com/office/drawing/2014/main" id="{B6348A85-7552-27E4-70FB-75FFA4A03316}"/>
              </a:ext>
            </a:extLst>
          </p:cNvPr>
          <p:cNvSpPr/>
          <p:nvPr/>
        </p:nvSpPr>
        <p:spPr>
          <a:xfrm rot="10800000" flipV="1">
            <a:off x="9948242" y="3478534"/>
            <a:ext cx="407432" cy="1968531"/>
          </a:xfrm>
          <a:prstGeom prst="leftBrace">
            <a:avLst>
              <a:gd name="adj1" fmla="val 60169"/>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Tree>
    <p:extLst>
      <p:ext uri="{BB962C8B-B14F-4D97-AF65-F5344CB8AC3E}">
        <p14:creationId xmlns:p14="http://schemas.microsoft.com/office/powerpoint/2010/main" val="3908758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7">
            <a:extLst>
              <a:ext uri="{FF2B5EF4-FFF2-40B4-BE49-F238E27FC236}">
                <a16:creationId xmlns:a16="http://schemas.microsoft.com/office/drawing/2014/main" id="{553BC39F-A84C-EB7E-F145-E985A55B262E}"/>
              </a:ext>
            </a:extLst>
          </p:cNvPr>
          <p:cNvPicPr>
            <a:picLocks noChangeAspect="1"/>
          </p:cNvPicPr>
          <p:nvPr/>
        </p:nvPicPr>
        <p:blipFill>
          <a:blip r:embed="rId3"/>
          <a:stretch>
            <a:fillRect/>
          </a:stretch>
        </p:blipFill>
        <p:spPr>
          <a:xfrm>
            <a:off x="7617473" y="4075578"/>
            <a:ext cx="2743200" cy="2463334"/>
          </a:xfrm>
          <a:prstGeom prst="rect">
            <a:avLst/>
          </a:prstGeom>
        </p:spPr>
      </p:pic>
      <p:sp>
        <p:nvSpPr>
          <p:cNvPr id="6" name="Slide Number Placeholder 5">
            <a:extLst>
              <a:ext uri="{FF2B5EF4-FFF2-40B4-BE49-F238E27FC236}">
                <a16:creationId xmlns:a16="http://schemas.microsoft.com/office/drawing/2014/main" id="{7BFC8F15-47B5-31C1-9BFE-F5F9C5232810}"/>
              </a:ext>
            </a:extLst>
          </p:cNvPr>
          <p:cNvSpPr>
            <a:spLocks noGrp="1"/>
          </p:cNvSpPr>
          <p:nvPr>
            <p:ph type="sldNum" sz="quarter" idx="12"/>
          </p:nvPr>
        </p:nvSpPr>
        <p:spPr/>
        <p:txBody>
          <a:bodyPr/>
          <a:lstStyle/>
          <a:p>
            <a:fld id="{15B77F6C-A330-4EC2-AB93-F21D8D3B9F59}" type="slidenum">
              <a:rPr lang="en-US" smtClean="0"/>
              <a:t>16</a:t>
            </a:fld>
            <a:endParaRPr lang="en-US"/>
          </a:p>
        </p:txBody>
      </p:sp>
      <p:sp>
        <p:nvSpPr>
          <p:cNvPr id="7" name="Rectangle 6">
            <a:extLst>
              <a:ext uri="{FF2B5EF4-FFF2-40B4-BE49-F238E27FC236}">
                <a16:creationId xmlns:a16="http://schemas.microsoft.com/office/drawing/2014/main" id="{7AF4ED82-2617-505B-D5F9-60205FC396C0}"/>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8" name="Title 7">
            <a:extLst>
              <a:ext uri="{FF2B5EF4-FFF2-40B4-BE49-F238E27FC236}">
                <a16:creationId xmlns:a16="http://schemas.microsoft.com/office/drawing/2014/main" id="{E462F98A-44D4-D621-A2D2-D4793B48DC9B}"/>
              </a:ext>
            </a:extLst>
          </p:cNvPr>
          <p:cNvSpPr txBox="1">
            <a:spLocks/>
          </p:cNvSpPr>
          <p:nvPr/>
        </p:nvSpPr>
        <p:spPr>
          <a:xfrm>
            <a:off x="-11430" y="42615"/>
            <a:ext cx="12835890" cy="80264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lumMod val="95000"/>
                  </a:schemeClr>
                </a:solidFill>
                <a:latin typeface="Roboto" panose="02000000000000000000" pitchFamily="2" charset="0"/>
                <a:ea typeface="Roboto" panose="02000000000000000000" pitchFamily="2" charset="0"/>
              </a:rPr>
              <a:t>Battery Characterization Informs Case Design Iterations</a:t>
            </a:r>
          </a:p>
        </p:txBody>
      </p:sp>
      <p:sp>
        <p:nvSpPr>
          <p:cNvPr id="14" name="TextBox 13">
            <a:extLst>
              <a:ext uri="{FF2B5EF4-FFF2-40B4-BE49-F238E27FC236}">
                <a16:creationId xmlns:a16="http://schemas.microsoft.com/office/drawing/2014/main" id="{4D0F2B64-3A43-F0D2-E435-78E66C8BB3F6}"/>
              </a:ext>
            </a:extLst>
          </p:cNvPr>
          <p:cNvSpPr txBox="1"/>
          <p:nvPr/>
        </p:nvSpPr>
        <p:spPr>
          <a:xfrm>
            <a:off x="396239" y="5566575"/>
            <a:ext cx="484380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dirty="0"/>
              <a:t>Thermal Desktop model with NESC-compliant jelly-roll and can representations integrated into the battery housing, including SOC-aware logic and successful execution of a lunar South Pole thermal case.</a:t>
            </a:r>
            <a:endPar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C2BE3BAE-ED4D-0E75-C247-F64896899B19}"/>
              </a:ext>
            </a:extLst>
          </p:cNvPr>
          <p:cNvPicPr>
            <a:picLocks noChangeAspect="1"/>
          </p:cNvPicPr>
          <p:nvPr/>
        </p:nvPicPr>
        <p:blipFill>
          <a:blip r:embed="rId4"/>
          <a:stretch>
            <a:fillRect/>
          </a:stretch>
        </p:blipFill>
        <p:spPr>
          <a:xfrm>
            <a:off x="315209" y="1145513"/>
            <a:ext cx="4663191" cy="2635269"/>
          </a:xfrm>
          <a:prstGeom prst="rect">
            <a:avLst/>
          </a:prstGeom>
        </p:spPr>
      </p:pic>
      <p:pic>
        <p:nvPicPr>
          <p:cNvPr id="16" name="Picture 15" descr="Text&#10;&#10;AI-generated content may be incorrect.">
            <a:extLst>
              <a:ext uri="{FF2B5EF4-FFF2-40B4-BE49-F238E27FC236}">
                <a16:creationId xmlns:a16="http://schemas.microsoft.com/office/drawing/2014/main" id="{A99639F5-1BA3-4809-AEB7-24F0AE2D7A7D}"/>
              </a:ext>
            </a:extLst>
          </p:cNvPr>
          <p:cNvPicPr>
            <a:picLocks noChangeAspect="1"/>
          </p:cNvPicPr>
          <p:nvPr/>
        </p:nvPicPr>
        <p:blipFill>
          <a:blip r:embed="rId5"/>
          <a:stretch>
            <a:fillRect/>
          </a:stretch>
        </p:blipFill>
        <p:spPr>
          <a:xfrm>
            <a:off x="315209" y="3921724"/>
            <a:ext cx="4924838" cy="1353782"/>
          </a:xfrm>
          <a:prstGeom prst="rect">
            <a:avLst/>
          </a:prstGeom>
        </p:spPr>
      </p:pic>
      <p:pic>
        <p:nvPicPr>
          <p:cNvPr id="17" name="Picture 16">
            <a:extLst>
              <a:ext uri="{FF2B5EF4-FFF2-40B4-BE49-F238E27FC236}">
                <a16:creationId xmlns:a16="http://schemas.microsoft.com/office/drawing/2014/main" id="{E3EF2230-BAF5-7924-700C-8A30A88866F2}"/>
              </a:ext>
            </a:extLst>
          </p:cNvPr>
          <p:cNvPicPr>
            <a:picLocks noChangeAspect="1"/>
          </p:cNvPicPr>
          <p:nvPr/>
        </p:nvPicPr>
        <p:blipFill>
          <a:blip r:embed="rId6"/>
          <a:stretch>
            <a:fillRect/>
          </a:stretch>
        </p:blipFill>
        <p:spPr>
          <a:xfrm>
            <a:off x="3392296" y="1243649"/>
            <a:ext cx="1292607" cy="2324985"/>
          </a:xfrm>
          <a:prstGeom prst="rect">
            <a:avLst/>
          </a:prstGeom>
        </p:spPr>
      </p:pic>
      <p:pic>
        <p:nvPicPr>
          <p:cNvPr id="2" name="Picture 1">
            <a:extLst>
              <a:ext uri="{FF2B5EF4-FFF2-40B4-BE49-F238E27FC236}">
                <a16:creationId xmlns:a16="http://schemas.microsoft.com/office/drawing/2014/main" id="{1F9236ED-2E04-4F8A-3D4F-9B13B97FDF96}"/>
              </a:ext>
            </a:extLst>
          </p:cNvPr>
          <p:cNvPicPr>
            <a:picLocks noChangeAspect="1"/>
          </p:cNvPicPr>
          <p:nvPr/>
        </p:nvPicPr>
        <p:blipFill>
          <a:blip r:embed="rId7"/>
          <a:stretch>
            <a:fillRect/>
          </a:stretch>
        </p:blipFill>
        <p:spPr>
          <a:xfrm>
            <a:off x="6260022" y="935862"/>
            <a:ext cx="5458102" cy="2985861"/>
          </a:xfrm>
          <a:prstGeom prst="rect">
            <a:avLst/>
          </a:prstGeom>
        </p:spPr>
      </p:pic>
      <p:sp>
        <p:nvSpPr>
          <p:cNvPr id="3" name="Footer Placeholder 2">
            <a:extLst>
              <a:ext uri="{FF2B5EF4-FFF2-40B4-BE49-F238E27FC236}">
                <a16:creationId xmlns:a16="http://schemas.microsoft.com/office/drawing/2014/main" id="{8365BA2D-2C9C-DABB-21F0-FB6A8E496A89}"/>
              </a:ext>
            </a:extLst>
          </p:cNvPr>
          <p:cNvSpPr>
            <a:spLocks noGrp="1"/>
          </p:cNvSpPr>
          <p:nvPr>
            <p:ph type="ftr" sz="quarter" idx="11"/>
          </p:nvPr>
        </p:nvSpPr>
        <p:spPr/>
        <p:txBody>
          <a:bodyPr/>
          <a:lstStyle/>
          <a:p>
            <a:r>
              <a:rPr lang="en-US"/>
              <a:t>LSIC Surface Power June 2026</a:t>
            </a:r>
          </a:p>
        </p:txBody>
      </p:sp>
    </p:spTree>
    <p:extLst>
      <p:ext uri="{BB962C8B-B14F-4D97-AF65-F5344CB8AC3E}">
        <p14:creationId xmlns:p14="http://schemas.microsoft.com/office/powerpoint/2010/main" val="4133416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682C2-9EF3-19D1-9CB3-B669FE22E998}"/>
              </a:ext>
            </a:extLst>
          </p:cNvPr>
          <p:cNvSpPr>
            <a:spLocks noGrp="1"/>
          </p:cNvSpPr>
          <p:nvPr>
            <p:ph idx="1"/>
          </p:nvPr>
        </p:nvSpPr>
        <p:spPr>
          <a:xfrm>
            <a:off x="838200" y="1406524"/>
            <a:ext cx="10515600" cy="4904521"/>
          </a:xfrm>
        </p:spPr>
        <p:txBody>
          <a:bodyPr vert="horz" lIns="91440" tIns="45720" rIns="91440" bIns="45720" rtlCol="0" anchor="t">
            <a:normAutofit/>
          </a:bodyPr>
          <a:lstStyle/>
          <a:p>
            <a:pPr marL="0" indent="0">
              <a:buNone/>
            </a:pPr>
            <a:r>
              <a:rPr lang="en-US" sz="2400" b="1" dirty="0"/>
              <a:t>Big Take-aways (so far)</a:t>
            </a:r>
            <a:endParaRPr lang="en-US" sz="2400" dirty="0"/>
          </a:p>
          <a:p>
            <a:pPr marL="285750" indent="-285750">
              <a:buFont typeface="Arial" panose="020B0604020202020204" pitchFamily="34" charset="0"/>
              <a:buChar char="•"/>
            </a:pPr>
            <a:r>
              <a:rPr lang="en-US" sz="2400" dirty="0"/>
              <a:t>Completed full test matrix for </a:t>
            </a:r>
            <a:r>
              <a:rPr lang="en-US" sz="2400" b="1" dirty="0"/>
              <a:t>single-lunar-night assessment </a:t>
            </a:r>
            <a:r>
              <a:rPr lang="en-US" sz="2400" dirty="0"/>
              <a:t>across all four Strategic Reserve cell models (working on multiple-night assessment)</a:t>
            </a:r>
          </a:p>
          <a:p>
            <a:pPr marL="285750" indent="-285750">
              <a:buFont typeface="Arial" panose="020B0604020202020204" pitchFamily="34" charset="0"/>
              <a:buChar char="•"/>
            </a:pPr>
            <a:r>
              <a:rPr lang="en-US" sz="2400" b="1" dirty="0"/>
              <a:t>Validated thermal ramp rates</a:t>
            </a:r>
            <a:r>
              <a:rPr lang="en-US" sz="2400" dirty="0"/>
              <a:t>: No degradation observed when heating ≤ 2 K/min (consistent with lunar maximum rates).</a:t>
            </a:r>
          </a:p>
          <a:p>
            <a:pPr marL="285750" indent="-285750">
              <a:buFont typeface="Arial" panose="020B0604020202020204" pitchFamily="34" charset="0"/>
              <a:buChar char="•"/>
            </a:pPr>
            <a:r>
              <a:rPr lang="en-US" sz="2400" b="1" dirty="0"/>
              <a:t>Optimized dwell testing: </a:t>
            </a:r>
            <a:r>
              <a:rPr lang="en-US" sz="2400" dirty="0"/>
              <a:t>Demonstrated that extended low-temperature dwell (~14 days) is unnecessary; 1-day dwell sufficient once thermal equilibrium (~8 </a:t>
            </a:r>
            <a:r>
              <a:rPr lang="en-US" sz="2400" dirty="0" err="1"/>
              <a:t>hr</a:t>
            </a:r>
            <a:r>
              <a:rPr lang="en-US" sz="2400" dirty="0"/>
              <a:t>) is reached.</a:t>
            </a:r>
          </a:p>
          <a:p>
            <a:pPr marL="285750" indent="-285750">
              <a:buFont typeface="Arial" panose="020B0604020202020204" pitchFamily="34" charset="0"/>
              <a:buChar char="•"/>
            </a:pPr>
            <a:r>
              <a:rPr lang="en-US" sz="2400" b="1" dirty="0"/>
              <a:t>Confirmed hibernation success</a:t>
            </a:r>
            <a:r>
              <a:rPr lang="en-US" sz="2400" dirty="0"/>
              <a:t>: All cells recovered OCV and maintained minimal capacity degradation across all tested parameters </a:t>
            </a:r>
          </a:p>
          <a:p>
            <a:pPr marL="285750" indent="-285750">
              <a:buFont typeface="Arial" panose="020B0604020202020204" pitchFamily="34" charset="0"/>
              <a:buChar char="•"/>
            </a:pPr>
            <a:r>
              <a:rPr lang="en-US" sz="2400" b="1" dirty="0"/>
              <a:t>Preliminary insight: </a:t>
            </a:r>
            <a:r>
              <a:rPr lang="en-US" sz="2400" dirty="0"/>
              <a:t>Depleted cells (0% SoC, lithium stored in cathode) may be more favorable for lunar hibernation.</a:t>
            </a:r>
          </a:p>
        </p:txBody>
      </p:sp>
      <p:sp>
        <p:nvSpPr>
          <p:cNvPr id="4" name="Rectangle 3">
            <a:extLst>
              <a:ext uri="{FF2B5EF4-FFF2-40B4-BE49-F238E27FC236}">
                <a16:creationId xmlns:a16="http://schemas.microsoft.com/office/drawing/2014/main" id="{02B1A7DB-155B-1CE2-E499-2CA0A1367067}"/>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5" name="Title 7">
            <a:extLst>
              <a:ext uri="{FF2B5EF4-FFF2-40B4-BE49-F238E27FC236}">
                <a16:creationId xmlns:a16="http://schemas.microsoft.com/office/drawing/2014/main" id="{0B6C6888-1AAE-EA31-AC04-9261570A662C}"/>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latin typeface="Roboto" panose="02000000000000000000" pitchFamily="2" charset="0"/>
                <a:ea typeface="Roboto" panose="02000000000000000000" pitchFamily="2" charset="0"/>
              </a:rPr>
              <a:t>Cryogenic Testing Current Findings</a:t>
            </a:r>
          </a:p>
        </p:txBody>
      </p:sp>
      <p:sp>
        <p:nvSpPr>
          <p:cNvPr id="8" name="Footer Placeholder 7">
            <a:extLst>
              <a:ext uri="{FF2B5EF4-FFF2-40B4-BE49-F238E27FC236}">
                <a16:creationId xmlns:a16="http://schemas.microsoft.com/office/drawing/2014/main" id="{F6239E93-73D3-F9A3-A782-5F07072EDEF6}"/>
              </a:ext>
            </a:extLst>
          </p:cNvPr>
          <p:cNvSpPr>
            <a:spLocks noGrp="1"/>
          </p:cNvSpPr>
          <p:nvPr>
            <p:ph type="ftr" sz="quarter" idx="11"/>
          </p:nvPr>
        </p:nvSpPr>
        <p:spPr/>
        <p:txBody>
          <a:bodyPr/>
          <a:lstStyle/>
          <a:p>
            <a:r>
              <a:rPr lang="en-US"/>
              <a:t>LSIC Surface Power June 2026</a:t>
            </a:r>
          </a:p>
        </p:txBody>
      </p:sp>
      <p:sp>
        <p:nvSpPr>
          <p:cNvPr id="9" name="Slide Number Placeholder 8">
            <a:extLst>
              <a:ext uri="{FF2B5EF4-FFF2-40B4-BE49-F238E27FC236}">
                <a16:creationId xmlns:a16="http://schemas.microsoft.com/office/drawing/2014/main" id="{97C54385-3015-9A3D-6B73-B97F27E80D5E}"/>
              </a:ext>
            </a:extLst>
          </p:cNvPr>
          <p:cNvSpPr>
            <a:spLocks noGrp="1"/>
          </p:cNvSpPr>
          <p:nvPr>
            <p:ph type="sldNum" sz="quarter" idx="12"/>
          </p:nvPr>
        </p:nvSpPr>
        <p:spPr/>
        <p:txBody>
          <a:bodyPr/>
          <a:lstStyle/>
          <a:p>
            <a:fld id="{15B77F6C-A330-4EC2-AB93-F21D8D3B9F59}" type="slidenum">
              <a:rPr lang="en-US" smtClean="0"/>
              <a:t>17</a:t>
            </a:fld>
            <a:endParaRPr lang="en-US"/>
          </a:p>
        </p:txBody>
      </p:sp>
    </p:spTree>
    <p:extLst>
      <p:ext uri="{BB962C8B-B14F-4D97-AF65-F5344CB8AC3E}">
        <p14:creationId xmlns:p14="http://schemas.microsoft.com/office/powerpoint/2010/main" val="3572901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E8AD3BD-B255-3C39-180B-FDE539024DC1}"/>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E48F90D7-E6B1-3734-5018-29B89C7B850A}"/>
              </a:ext>
            </a:extLst>
          </p:cNvPr>
          <p:cNvSpPr>
            <a:spLocks noGrp="1"/>
          </p:cNvSpPr>
          <p:nvPr>
            <p:ph type="sldNum" sz="quarter" idx="12"/>
          </p:nvPr>
        </p:nvSpPr>
        <p:spPr/>
        <p:txBody>
          <a:bodyPr/>
          <a:lstStyle/>
          <a:p>
            <a:fld id="{15B77F6C-A330-4EC2-AB93-F21D8D3B9F59}" type="slidenum">
              <a:rPr lang="en-US" smtClean="0"/>
              <a:t>18</a:t>
            </a:fld>
            <a:endParaRPr lang="en-US"/>
          </a:p>
        </p:txBody>
      </p:sp>
      <p:sp>
        <p:nvSpPr>
          <p:cNvPr id="4" name="Rectangle 3">
            <a:extLst>
              <a:ext uri="{FF2B5EF4-FFF2-40B4-BE49-F238E27FC236}">
                <a16:creationId xmlns:a16="http://schemas.microsoft.com/office/drawing/2014/main" id="{1EBCF014-003C-406F-60F9-643B27C50692}"/>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FFF452FC-656D-100B-D62D-A7847B2A6EDD}"/>
              </a:ext>
            </a:extLst>
          </p:cNvPr>
          <p:cNvSpPr txBox="1">
            <a:spLocks/>
          </p:cNvSpPr>
          <p:nvPr/>
        </p:nvSpPr>
        <p:spPr>
          <a:xfrm>
            <a:off x="116840" y="42615"/>
            <a:ext cx="1195324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95000"/>
                  </a:schemeClr>
                </a:solidFill>
                <a:latin typeface="Roboto" panose="02000000000000000000" pitchFamily="2" charset="0"/>
                <a:ea typeface="Roboto" panose="02000000000000000000" pitchFamily="2" charset="0"/>
              </a:rPr>
              <a:t>Upcoming Future Work – Putting it all Together</a:t>
            </a:r>
          </a:p>
        </p:txBody>
      </p:sp>
      <p:sp>
        <p:nvSpPr>
          <p:cNvPr id="10" name="TextBox 9">
            <a:extLst>
              <a:ext uri="{FF2B5EF4-FFF2-40B4-BE49-F238E27FC236}">
                <a16:creationId xmlns:a16="http://schemas.microsoft.com/office/drawing/2014/main" id="{25F4973C-9420-B93F-B86C-C017F9552A4C}"/>
              </a:ext>
            </a:extLst>
          </p:cNvPr>
          <p:cNvSpPr txBox="1"/>
          <p:nvPr/>
        </p:nvSpPr>
        <p:spPr>
          <a:xfrm>
            <a:off x="116840" y="1612929"/>
            <a:ext cx="5943600" cy="2031325"/>
          </a:xfrm>
          <a:prstGeom prst="rect">
            <a:avLst/>
          </a:prstGeom>
          <a:noFill/>
        </p:spPr>
        <p:txBody>
          <a:bodyPr wrap="square">
            <a:spAutoFit/>
          </a:bodyPr>
          <a:lstStyle/>
          <a:p>
            <a:pPr marL="0" indent="0">
              <a:buNone/>
            </a:pPr>
            <a:r>
              <a:rPr lang="en-US" b="1" dirty="0"/>
              <a:t>Battery Future Work</a:t>
            </a:r>
            <a:endParaRPr lang="en-US" dirty="0"/>
          </a:p>
          <a:p>
            <a:pPr marL="285750" indent="-285750">
              <a:buFont typeface="Arial" panose="020B0604020202020204" pitchFamily="34" charset="0"/>
              <a:buChar char="•"/>
            </a:pPr>
            <a:r>
              <a:rPr lang="en-US" dirty="0"/>
              <a:t>Continue long-term thermal cycling (&gt;= 130 cycles) to assess cell lifespan across multiple lunar days.</a:t>
            </a:r>
          </a:p>
          <a:p>
            <a:pPr marL="285750" indent="-285750">
              <a:buFont typeface="Arial" panose="020B0604020202020204" pitchFamily="34" charset="0"/>
              <a:buChar char="•"/>
            </a:pPr>
            <a:r>
              <a:rPr lang="en-US" dirty="0"/>
              <a:t>Perform </a:t>
            </a:r>
            <a:r>
              <a:rPr lang="en-US" b="1" dirty="0"/>
              <a:t>non-destructive CT scans </a:t>
            </a:r>
            <a:r>
              <a:rPr lang="en-US" dirty="0"/>
              <a:t>to study internal structures.</a:t>
            </a:r>
          </a:p>
          <a:p>
            <a:pPr marL="285750" indent="-285750">
              <a:buFont typeface="Arial" panose="020B0604020202020204" pitchFamily="34" charset="0"/>
              <a:buChar char="•"/>
            </a:pPr>
            <a:r>
              <a:rPr lang="en-US" dirty="0"/>
              <a:t>Use long-term data to advance </a:t>
            </a:r>
            <a:r>
              <a:rPr lang="en-US" b="1" dirty="0"/>
              <a:t>BMS health and charge estimation models.</a:t>
            </a:r>
          </a:p>
        </p:txBody>
      </p:sp>
      <p:sp>
        <p:nvSpPr>
          <p:cNvPr id="14" name="TextBox 13">
            <a:extLst>
              <a:ext uri="{FF2B5EF4-FFF2-40B4-BE49-F238E27FC236}">
                <a16:creationId xmlns:a16="http://schemas.microsoft.com/office/drawing/2014/main" id="{DEDE837E-6149-1C57-3DC8-6EE83D0E34FE}"/>
              </a:ext>
            </a:extLst>
          </p:cNvPr>
          <p:cNvSpPr txBox="1"/>
          <p:nvPr/>
        </p:nvSpPr>
        <p:spPr>
          <a:xfrm>
            <a:off x="6093460" y="1612929"/>
            <a:ext cx="5943600" cy="2031325"/>
          </a:xfrm>
          <a:prstGeom prst="rect">
            <a:avLst/>
          </a:prstGeom>
          <a:noFill/>
        </p:spPr>
        <p:txBody>
          <a:bodyPr wrap="square">
            <a:spAutoFit/>
          </a:bodyPr>
          <a:lstStyle/>
          <a:p>
            <a:pPr marL="0" indent="0">
              <a:buNone/>
            </a:pPr>
            <a:r>
              <a:rPr lang="en-US" b="1" dirty="0"/>
              <a:t>Electronics Future Work</a:t>
            </a:r>
            <a:endParaRPr lang="en-US" dirty="0"/>
          </a:p>
          <a:p>
            <a:pPr marL="285750" indent="-285750">
              <a:buFont typeface="Arial" panose="020B0604020202020204" pitchFamily="34" charset="0"/>
              <a:buChar char="•"/>
            </a:pPr>
            <a:r>
              <a:rPr lang="en-US" dirty="0"/>
              <a:t>Expand cryogenic testing of circuits, components, and evaluation boards.</a:t>
            </a:r>
          </a:p>
          <a:p>
            <a:pPr marL="285750" indent="-285750">
              <a:buFont typeface="Arial" panose="020B0604020202020204" pitchFamily="34" charset="0"/>
              <a:buChar char="•"/>
            </a:pPr>
            <a:r>
              <a:rPr lang="en-US" dirty="0"/>
              <a:t>Assess </a:t>
            </a:r>
            <a:r>
              <a:rPr lang="en-US" b="1" dirty="0"/>
              <a:t>microcontroller</a:t>
            </a:r>
            <a:r>
              <a:rPr lang="en-US" dirty="0"/>
              <a:t> </a:t>
            </a:r>
            <a:r>
              <a:rPr lang="en-US" b="1" dirty="0"/>
              <a:t>performance</a:t>
            </a:r>
            <a:r>
              <a:rPr lang="en-US" dirty="0"/>
              <a:t> at </a:t>
            </a:r>
            <a:r>
              <a:rPr lang="en-US" dirty="0" err="1"/>
              <a:t>cryo</a:t>
            </a:r>
            <a:r>
              <a:rPr lang="en-US" dirty="0"/>
              <a:t> temps; add heaters as needed.</a:t>
            </a:r>
          </a:p>
          <a:p>
            <a:pPr marL="285750" indent="-285750">
              <a:buFont typeface="Arial" panose="020B0604020202020204" pitchFamily="34" charset="0"/>
              <a:buChar char="•"/>
            </a:pPr>
            <a:r>
              <a:rPr lang="en-US" dirty="0"/>
              <a:t>Build and validate a</a:t>
            </a:r>
            <a:r>
              <a:rPr lang="en-US" b="1" dirty="0"/>
              <a:t> full BMS </a:t>
            </a:r>
            <a:r>
              <a:rPr lang="en-US" dirty="0"/>
              <a:t>integrated with cells in vacuum chamber.</a:t>
            </a:r>
          </a:p>
        </p:txBody>
      </p:sp>
      <p:sp>
        <p:nvSpPr>
          <p:cNvPr id="15" name="TextBox 14">
            <a:extLst>
              <a:ext uri="{FF2B5EF4-FFF2-40B4-BE49-F238E27FC236}">
                <a16:creationId xmlns:a16="http://schemas.microsoft.com/office/drawing/2014/main" id="{1DCBECF6-F9E4-3A34-A7D3-0E1550CA3909}"/>
              </a:ext>
            </a:extLst>
          </p:cNvPr>
          <p:cNvSpPr txBox="1"/>
          <p:nvPr/>
        </p:nvSpPr>
        <p:spPr>
          <a:xfrm>
            <a:off x="3121660" y="4123139"/>
            <a:ext cx="5943600" cy="1754326"/>
          </a:xfrm>
          <a:prstGeom prst="rect">
            <a:avLst/>
          </a:prstGeom>
          <a:noFill/>
        </p:spPr>
        <p:txBody>
          <a:bodyPr wrap="square" rtlCol="0">
            <a:spAutoFit/>
          </a:bodyPr>
          <a:lstStyle/>
          <a:p>
            <a:r>
              <a:rPr lang="en-US" b="1" dirty="0"/>
              <a:t>System Level Future Work</a:t>
            </a:r>
          </a:p>
          <a:p>
            <a:pPr marL="285750" indent="-285750">
              <a:buFont typeface="Arial" panose="020B0604020202020204" pitchFamily="34" charset="0"/>
              <a:buChar char="•"/>
            </a:pPr>
            <a:r>
              <a:rPr lang="en-US" dirty="0"/>
              <a:t>Begin assembly of </a:t>
            </a:r>
            <a:r>
              <a:rPr lang="en-US" b="1" dirty="0"/>
              <a:t>8s1p battery pack </a:t>
            </a:r>
            <a:r>
              <a:rPr lang="en-US" dirty="0"/>
              <a:t>(28V, 3Ah, 80W system).</a:t>
            </a:r>
          </a:p>
          <a:p>
            <a:pPr marL="285750" indent="-285750">
              <a:buFont typeface="Arial" panose="020B0604020202020204" pitchFamily="34" charset="0"/>
              <a:buChar char="•"/>
            </a:pPr>
            <a:r>
              <a:rPr lang="en-US" dirty="0"/>
              <a:t>Integrate BMS with battery system.</a:t>
            </a:r>
          </a:p>
          <a:p>
            <a:pPr marL="285750" indent="-285750">
              <a:buFont typeface="Arial" panose="020B0604020202020204" pitchFamily="34" charset="0"/>
              <a:buChar char="•"/>
            </a:pPr>
            <a:r>
              <a:rPr lang="en-US" dirty="0"/>
              <a:t>Conduct </a:t>
            </a:r>
            <a:r>
              <a:rPr lang="en-US" b="1" dirty="0"/>
              <a:t>environmental testing</a:t>
            </a:r>
            <a:r>
              <a:rPr lang="en-US" dirty="0"/>
              <a:t> (radiation, EMI).</a:t>
            </a:r>
          </a:p>
          <a:p>
            <a:pPr marL="285750" indent="-285750">
              <a:buFont typeface="Arial" panose="020B0604020202020204" pitchFamily="34" charset="0"/>
              <a:buChar char="•"/>
            </a:pPr>
            <a:r>
              <a:rPr lang="en-US" dirty="0"/>
              <a:t>Finalize and document operational protocols.</a:t>
            </a:r>
          </a:p>
        </p:txBody>
      </p:sp>
    </p:spTree>
    <p:extLst>
      <p:ext uri="{BB962C8B-B14F-4D97-AF65-F5344CB8AC3E}">
        <p14:creationId xmlns:p14="http://schemas.microsoft.com/office/powerpoint/2010/main" val="4244619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DE5B7A6-5254-ED50-228A-8FB3067865AD}"/>
              </a:ext>
            </a:extLst>
          </p:cNvPr>
          <p:cNvSpPr>
            <a:spLocks noGrp="1"/>
          </p:cNvSpPr>
          <p:nvPr>
            <p:ph type="ftr" sz="quarter" idx="11"/>
          </p:nvPr>
        </p:nvSpPr>
        <p:spPr/>
        <p:txBody>
          <a:bodyPr/>
          <a:lstStyle/>
          <a:p>
            <a:r>
              <a:rPr lang="en-US"/>
              <a:t>LSIC Surface Power June 2026</a:t>
            </a:r>
            <a:endParaRPr lang="en-US" dirty="0"/>
          </a:p>
        </p:txBody>
      </p:sp>
      <p:sp>
        <p:nvSpPr>
          <p:cNvPr id="5" name="Slide Number Placeholder 4">
            <a:extLst>
              <a:ext uri="{FF2B5EF4-FFF2-40B4-BE49-F238E27FC236}">
                <a16:creationId xmlns:a16="http://schemas.microsoft.com/office/drawing/2014/main" id="{8DED22F7-767B-5222-4046-655302C68238}"/>
              </a:ext>
            </a:extLst>
          </p:cNvPr>
          <p:cNvSpPr>
            <a:spLocks noGrp="1"/>
          </p:cNvSpPr>
          <p:nvPr>
            <p:ph type="sldNum" sz="quarter" idx="12"/>
          </p:nvPr>
        </p:nvSpPr>
        <p:spPr/>
        <p:txBody>
          <a:bodyPr/>
          <a:lstStyle/>
          <a:p>
            <a:fld id="{15B77F6C-A330-4EC2-AB93-F21D8D3B9F59}" type="slidenum">
              <a:rPr lang="en-US" smtClean="0"/>
              <a:t>19</a:t>
            </a:fld>
            <a:endParaRPr lang="en-US"/>
          </a:p>
        </p:txBody>
      </p:sp>
      <p:sp>
        <p:nvSpPr>
          <p:cNvPr id="4" name="Rectangle 3">
            <a:extLst>
              <a:ext uri="{FF2B5EF4-FFF2-40B4-BE49-F238E27FC236}">
                <a16:creationId xmlns:a16="http://schemas.microsoft.com/office/drawing/2014/main" id="{BE673D77-2168-D4EE-132A-2A1053327295}"/>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DC2DE3C2-D785-D8C1-6143-34AC831DD621}"/>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lumMod val="95000"/>
                  </a:schemeClr>
                </a:solidFill>
                <a:latin typeface="Roboto" panose="02000000000000000000" pitchFamily="2" charset="0"/>
                <a:ea typeface="Roboto" panose="02000000000000000000" pitchFamily="2" charset="0"/>
              </a:rPr>
              <a:t>Thank you!</a:t>
            </a:r>
          </a:p>
        </p:txBody>
      </p:sp>
      <p:pic>
        <p:nvPicPr>
          <p:cNvPr id="2" name="Picture 1" descr="A picture containing text, clock&#10;&#10;Description automatically generated">
            <a:extLst>
              <a:ext uri="{FF2B5EF4-FFF2-40B4-BE49-F238E27FC236}">
                <a16:creationId xmlns:a16="http://schemas.microsoft.com/office/drawing/2014/main" id="{37EDD68E-43B7-1A78-8299-7B10D7A1F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6157" y="4736390"/>
            <a:ext cx="1983012" cy="1963183"/>
          </a:xfrm>
          <a:prstGeom prst="ellipse">
            <a:avLst/>
          </a:prstGeom>
        </p:spPr>
      </p:pic>
      <p:sp>
        <p:nvSpPr>
          <p:cNvPr id="8" name="TextBox 7">
            <a:extLst>
              <a:ext uri="{FF2B5EF4-FFF2-40B4-BE49-F238E27FC236}">
                <a16:creationId xmlns:a16="http://schemas.microsoft.com/office/drawing/2014/main" id="{0FE22D00-C84A-8512-981F-C6D823944AB5}"/>
              </a:ext>
            </a:extLst>
          </p:cNvPr>
          <p:cNvSpPr txBox="1"/>
          <p:nvPr/>
        </p:nvSpPr>
        <p:spPr>
          <a:xfrm>
            <a:off x="6471073" y="5291834"/>
            <a:ext cx="3634451" cy="646331"/>
          </a:xfrm>
          <a:prstGeom prst="rect">
            <a:avLst/>
          </a:prstGeom>
          <a:noFill/>
        </p:spPr>
        <p:txBody>
          <a:bodyPr wrap="square" rtlCol="0">
            <a:spAutoFit/>
          </a:bodyPr>
          <a:lstStyle/>
          <a:p>
            <a:pPr algn="ctr"/>
            <a:r>
              <a:rPr lang="en-US" b="1" dirty="0"/>
              <a:t>POC: </a:t>
            </a:r>
          </a:p>
          <a:p>
            <a:pPr algn="ctr"/>
            <a:r>
              <a:rPr lang="en-US" b="1" dirty="0"/>
              <a:t>brian.a.holler@nasa.gov</a:t>
            </a:r>
          </a:p>
        </p:txBody>
      </p:sp>
      <p:sp>
        <p:nvSpPr>
          <p:cNvPr id="3" name="TextBox 2">
            <a:extLst>
              <a:ext uri="{FF2B5EF4-FFF2-40B4-BE49-F238E27FC236}">
                <a16:creationId xmlns:a16="http://schemas.microsoft.com/office/drawing/2014/main" id="{F354B11B-CC5A-2ED2-C60C-25AFFAB8BC5C}"/>
              </a:ext>
            </a:extLst>
          </p:cNvPr>
          <p:cNvSpPr txBox="1"/>
          <p:nvPr/>
        </p:nvSpPr>
        <p:spPr>
          <a:xfrm>
            <a:off x="6293790" y="1162135"/>
            <a:ext cx="5843432" cy="3970318"/>
          </a:xfrm>
          <a:prstGeom prst="rect">
            <a:avLst/>
          </a:prstGeom>
          <a:noFill/>
        </p:spPr>
        <p:txBody>
          <a:bodyPr wrap="square" rtlCol="0">
            <a:spAutoFit/>
          </a:bodyPr>
          <a:lstStyle/>
          <a:p>
            <a:r>
              <a:rPr lang="en-US" b="1" dirty="0"/>
              <a:t>Strategic Reserve COTS Li-ion Cells Successfully Survived Lunar Night–Equivalent Cryogenic Hibernation </a:t>
            </a:r>
          </a:p>
          <a:p>
            <a:pPr marL="285750" indent="-285750">
              <a:buFont typeface="Arial" panose="020B0604020202020204" pitchFamily="34" charset="0"/>
              <a:buChar char="•"/>
            </a:pPr>
            <a:r>
              <a:rPr lang="en-US" dirty="0"/>
              <a:t>Four cell models exposed to 50K</a:t>
            </a:r>
          </a:p>
          <a:p>
            <a:pPr marL="285750" indent="-285750">
              <a:buFont typeface="Arial" panose="020B0604020202020204" pitchFamily="34" charset="0"/>
              <a:buChar char="•"/>
            </a:pPr>
            <a:r>
              <a:rPr lang="en-US" dirty="0"/>
              <a:t>Cells survived initial lunar night testing with minimal degradation</a:t>
            </a:r>
          </a:p>
          <a:p>
            <a:r>
              <a:rPr lang="en-US" b="1" dirty="0"/>
              <a:t>Next Steps: Multi-Night &amp; Integration</a:t>
            </a:r>
          </a:p>
          <a:p>
            <a:pPr marL="285750" indent="-285750">
              <a:buFont typeface="Arial" panose="020B0604020202020204" pitchFamily="34" charset="0"/>
              <a:buChar char="•"/>
            </a:pPr>
            <a:r>
              <a:rPr lang="en-US" dirty="0"/>
              <a:t>Wrapping up multi-night evaluations and moving toward full battery + BMS integration</a:t>
            </a:r>
          </a:p>
          <a:p>
            <a:r>
              <a:rPr lang="en-US" b="1" dirty="0"/>
              <a:t>Seeking Technology Infusion and Collaboration Opportunities</a:t>
            </a:r>
          </a:p>
          <a:p>
            <a:pPr marL="285750" indent="-285750">
              <a:buFont typeface="Arial" panose="020B0604020202020204" pitchFamily="34" charset="0"/>
              <a:buChar char="•"/>
            </a:pPr>
            <a:r>
              <a:rPr lang="en-US" dirty="0"/>
              <a:t>Engaging with Moon Base, Artemis, and CLPS programs, including rover teams and lunar infrastructure groups</a:t>
            </a:r>
          </a:p>
        </p:txBody>
      </p:sp>
      <p:grpSp>
        <p:nvGrpSpPr>
          <p:cNvPr id="10" name="Group 9">
            <a:extLst>
              <a:ext uri="{FF2B5EF4-FFF2-40B4-BE49-F238E27FC236}">
                <a16:creationId xmlns:a16="http://schemas.microsoft.com/office/drawing/2014/main" id="{9D44B922-5784-DF77-346E-E7F65EE30D92}"/>
              </a:ext>
            </a:extLst>
          </p:cNvPr>
          <p:cNvGrpSpPr/>
          <p:nvPr/>
        </p:nvGrpSpPr>
        <p:grpSpPr>
          <a:xfrm>
            <a:off x="166303" y="1262577"/>
            <a:ext cx="6283515" cy="3782921"/>
            <a:chOff x="6096000" y="2406640"/>
            <a:chExt cx="6283515" cy="3782921"/>
          </a:xfrm>
        </p:grpSpPr>
        <p:grpSp>
          <p:nvGrpSpPr>
            <p:cNvPr id="19" name="Group 18">
              <a:extLst>
                <a:ext uri="{FF2B5EF4-FFF2-40B4-BE49-F238E27FC236}">
                  <a16:creationId xmlns:a16="http://schemas.microsoft.com/office/drawing/2014/main" id="{D6F5DBBE-2D3C-4AA1-1CB2-FFCF5D13F245}"/>
                </a:ext>
              </a:extLst>
            </p:cNvPr>
            <p:cNvGrpSpPr/>
            <p:nvPr/>
          </p:nvGrpSpPr>
          <p:grpSpPr>
            <a:xfrm>
              <a:off x="6096000" y="2859272"/>
              <a:ext cx="5953770" cy="3330289"/>
              <a:chOff x="6096000" y="3079192"/>
              <a:chExt cx="5953770" cy="3330289"/>
            </a:xfrm>
          </p:grpSpPr>
          <p:pic>
            <p:nvPicPr>
              <p:cNvPr id="14" name="Picture 13" descr="A screenshot of a graph&#10;&#10;AI-generated content may be incorrect.">
                <a:extLst>
                  <a:ext uri="{FF2B5EF4-FFF2-40B4-BE49-F238E27FC236}">
                    <a16:creationId xmlns:a16="http://schemas.microsoft.com/office/drawing/2014/main" id="{F1544B13-21E8-3361-E258-78090B7799C2}"/>
                  </a:ext>
                </a:extLst>
              </p:cNvPr>
              <p:cNvPicPr>
                <a:picLocks noChangeAspect="1"/>
              </p:cNvPicPr>
              <p:nvPr/>
            </p:nvPicPr>
            <p:blipFill>
              <a:blip r:embed="rId4">
                <a:extLst>
                  <a:ext uri="{28A0092B-C50C-407E-A947-70E740481C1C}">
                    <a14:useLocalDpi xmlns:a14="http://schemas.microsoft.com/office/drawing/2010/main" val="0"/>
                  </a:ext>
                </a:extLst>
              </a:blip>
              <a:srcRect l="4804" t="8671"/>
              <a:stretch/>
            </p:blipFill>
            <p:spPr>
              <a:xfrm>
                <a:off x="6544136" y="3391186"/>
                <a:ext cx="5505634" cy="3018295"/>
              </a:xfrm>
              <a:prstGeom prst="rect">
                <a:avLst/>
              </a:prstGeom>
            </p:spPr>
          </p:pic>
          <p:sp>
            <p:nvSpPr>
              <p:cNvPr id="16" name="TextBox 15">
                <a:extLst>
                  <a:ext uri="{FF2B5EF4-FFF2-40B4-BE49-F238E27FC236}">
                    <a16:creationId xmlns:a16="http://schemas.microsoft.com/office/drawing/2014/main" id="{B2090539-3A48-3E6D-8582-4C4F68056175}"/>
                  </a:ext>
                </a:extLst>
              </p:cNvPr>
              <p:cNvSpPr txBox="1"/>
              <p:nvPr/>
            </p:nvSpPr>
            <p:spPr>
              <a:xfrm>
                <a:off x="6872298" y="3079192"/>
                <a:ext cx="1986367" cy="369332"/>
              </a:xfrm>
              <a:prstGeom prst="rect">
                <a:avLst/>
              </a:prstGeom>
              <a:noFill/>
            </p:spPr>
            <p:txBody>
              <a:bodyPr wrap="square" rtlCol="0">
                <a:spAutoFit/>
              </a:bodyPr>
              <a:lstStyle/>
              <a:p>
                <a:pPr algn="ctr"/>
                <a:r>
                  <a:rPr lang="en-US" b="1" dirty="0"/>
                  <a:t>0% SOC</a:t>
                </a:r>
                <a:endParaRPr lang="en-US" dirty="0"/>
              </a:p>
            </p:txBody>
          </p:sp>
          <p:sp>
            <p:nvSpPr>
              <p:cNvPr id="17" name="TextBox 16">
                <a:extLst>
                  <a:ext uri="{FF2B5EF4-FFF2-40B4-BE49-F238E27FC236}">
                    <a16:creationId xmlns:a16="http://schemas.microsoft.com/office/drawing/2014/main" id="{00D70040-F495-EBC7-76B0-A9B665E06A42}"/>
                  </a:ext>
                </a:extLst>
              </p:cNvPr>
              <p:cNvSpPr txBox="1"/>
              <p:nvPr/>
            </p:nvSpPr>
            <p:spPr>
              <a:xfrm>
                <a:off x="9639256" y="3079192"/>
                <a:ext cx="1986367" cy="369332"/>
              </a:xfrm>
              <a:prstGeom prst="rect">
                <a:avLst/>
              </a:prstGeom>
              <a:noFill/>
            </p:spPr>
            <p:txBody>
              <a:bodyPr wrap="square" rtlCol="0">
                <a:spAutoFit/>
              </a:bodyPr>
              <a:lstStyle/>
              <a:p>
                <a:pPr algn="ctr"/>
                <a:r>
                  <a:rPr lang="en-US" b="1" dirty="0"/>
                  <a:t>100% SOC</a:t>
                </a:r>
                <a:endParaRPr lang="en-US" dirty="0"/>
              </a:p>
            </p:txBody>
          </p:sp>
          <p:sp>
            <p:nvSpPr>
              <p:cNvPr id="18" name="TextBox 17">
                <a:extLst>
                  <a:ext uri="{FF2B5EF4-FFF2-40B4-BE49-F238E27FC236}">
                    <a16:creationId xmlns:a16="http://schemas.microsoft.com/office/drawing/2014/main" id="{A5AA40F9-9BDC-F582-0432-18E638D54FC3}"/>
                  </a:ext>
                </a:extLst>
              </p:cNvPr>
              <p:cNvSpPr txBox="1"/>
              <p:nvPr/>
            </p:nvSpPr>
            <p:spPr>
              <a:xfrm rot="16200000">
                <a:off x="4996276" y="4624906"/>
                <a:ext cx="2568780" cy="369332"/>
              </a:xfrm>
              <a:prstGeom prst="rect">
                <a:avLst/>
              </a:prstGeom>
              <a:noFill/>
            </p:spPr>
            <p:txBody>
              <a:bodyPr wrap="none" rtlCol="0">
                <a:spAutoFit/>
              </a:bodyPr>
              <a:lstStyle/>
              <a:p>
                <a:r>
                  <a:rPr lang="en-US" b="1" dirty="0"/>
                  <a:t>Capacity Retention (%)</a:t>
                </a:r>
              </a:p>
            </p:txBody>
          </p:sp>
        </p:grpSp>
        <p:sp>
          <p:nvSpPr>
            <p:cNvPr id="20" name="TextBox 19">
              <a:extLst>
                <a:ext uri="{FF2B5EF4-FFF2-40B4-BE49-F238E27FC236}">
                  <a16:creationId xmlns:a16="http://schemas.microsoft.com/office/drawing/2014/main" id="{1213BC17-09D1-68F5-06D6-CBB836E81303}"/>
                </a:ext>
              </a:extLst>
            </p:cNvPr>
            <p:cNvSpPr txBox="1"/>
            <p:nvPr/>
          </p:nvSpPr>
          <p:spPr>
            <a:xfrm>
              <a:off x="6214391" y="2406640"/>
              <a:ext cx="6165124" cy="369332"/>
            </a:xfrm>
            <a:prstGeom prst="rect">
              <a:avLst/>
            </a:prstGeom>
            <a:noFill/>
          </p:spPr>
          <p:txBody>
            <a:bodyPr wrap="square" rtlCol="0">
              <a:spAutoFit/>
            </a:bodyPr>
            <a:lstStyle/>
            <a:p>
              <a:r>
                <a:rPr lang="en-US" u="sng" dirty="0"/>
                <a:t>Single Night Cryogenic Hibernation Capacity Retention</a:t>
              </a:r>
            </a:p>
          </p:txBody>
        </p:sp>
      </p:grpSp>
      <p:sp>
        <p:nvSpPr>
          <p:cNvPr id="13" name="TextBox 12">
            <a:extLst>
              <a:ext uri="{FF2B5EF4-FFF2-40B4-BE49-F238E27FC236}">
                <a16:creationId xmlns:a16="http://schemas.microsoft.com/office/drawing/2014/main" id="{B278EDFB-4B06-49AF-BC03-875F93D684FD}"/>
              </a:ext>
            </a:extLst>
          </p:cNvPr>
          <p:cNvSpPr txBox="1"/>
          <p:nvPr/>
        </p:nvSpPr>
        <p:spPr>
          <a:xfrm>
            <a:off x="166301" y="5212240"/>
            <a:ext cx="6075029" cy="646331"/>
          </a:xfrm>
          <a:prstGeom prst="rect">
            <a:avLst/>
          </a:prstGeom>
          <a:noFill/>
          <a:ln w="28575">
            <a:solidFill>
              <a:srgbClr val="E97132"/>
            </a:solidFill>
          </a:ln>
        </p:spPr>
        <p:txBody>
          <a:bodyPr wrap="square">
            <a:spAutoFit/>
          </a:bodyPr>
          <a:lstStyle/>
          <a:p>
            <a:pPr algn="ctr"/>
            <a:r>
              <a:rPr lang="en-US" i="1" dirty="0"/>
              <a:t>All tested cells recovered with minimal degradation after lunar-night-equivalent exposure</a:t>
            </a:r>
          </a:p>
        </p:txBody>
      </p:sp>
    </p:spTree>
    <p:extLst>
      <p:ext uri="{BB962C8B-B14F-4D97-AF65-F5344CB8AC3E}">
        <p14:creationId xmlns:p14="http://schemas.microsoft.com/office/powerpoint/2010/main" val="3185600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16278E0-6D76-4204-9672-D06554A7DFBC}"/>
              </a:ext>
            </a:extLst>
          </p:cNvPr>
          <p:cNvSpPr/>
          <p:nvPr/>
        </p:nvSpPr>
        <p:spPr>
          <a:xfrm>
            <a:off x="119449" y="6537577"/>
            <a:ext cx="3723338" cy="253916"/>
          </a:xfrm>
          <a:prstGeom prst="rect">
            <a:avLst/>
          </a:prstGeom>
          <a:solidFill>
            <a:schemeClr val="bg1"/>
          </a:solidFill>
          <a:ln>
            <a:noFill/>
          </a:ln>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A5A5A5">
                    <a:lumMod val="50000"/>
                  </a:srgbClr>
                </a:solidFill>
                <a:effectLst/>
                <a:uLnTx/>
                <a:uFillTx/>
                <a:latin typeface="Calibri" panose="020F0502020204030204"/>
                <a:ea typeface="+mn-ea"/>
                <a:cs typeface="+mn-cs"/>
              </a:rPr>
              <a:t>Image permissions per Dr. N Petro/NASA GSFC, Dr. D Paige/UCLA</a:t>
            </a:r>
          </a:p>
        </p:txBody>
      </p:sp>
      <p:sp>
        <p:nvSpPr>
          <p:cNvPr id="4" name="Slide Number Placeholder 3">
            <a:extLst>
              <a:ext uri="{FF2B5EF4-FFF2-40B4-BE49-F238E27FC236}">
                <a16:creationId xmlns:a16="http://schemas.microsoft.com/office/drawing/2014/main" id="{1DCFF7EA-51E5-4708-ABD8-E78A651A50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0011E-92F2-4501-94EE-C3AE5763F8C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 name="Group 2">
            <a:extLst>
              <a:ext uri="{FF2B5EF4-FFF2-40B4-BE49-F238E27FC236}">
                <a16:creationId xmlns:a16="http://schemas.microsoft.com/office/drawing/2014/main" id="{22E5DE4C-59FC-42DD-A37B-39BBB0EA2DC4}"/>
              </a:ext>
            </a:extLst>
          </p:cNvPr>
          <p:cNvGrpSpPr/>
          <p:nvPr/>
        </p:nvGrpSpPr>
        <p:grpSpPr>
          <a:xfrm>
            <a:off x="333612" y="997943"/>
            <a:ext cx="11867856" cy="5370316"/>
            <a:chOff x="333612" y="1089383"/>
            <a:chExt cx="11867856" cy="5370316"/>
          </a:xfrm>
        </p:grpSpPr>
        <p:sp>
          <p:nvSpPr>
            <p:cNvPr id="36" name="TextBox 35">
              <a:extLst>
                <a:ext uri="{FF2B5EF4-FFF2-40B4-BE49-F238E27FC236}">
                  <a16:creationId xmlns:a16="http://schemas.microsoft.com/office/drawing/2014/main" id="{A3DDE809-5FCA-487A-A66F-E29C97DE0512}"/>
                </a:ext>
              </a:extLst>
            </p:cNvPr>
            <p:cNvSpPr txBox="1"/>
            <p:nvPr/>
          </p:nvSpPr>
          <p:spPr>
            <a:xfrm>
              <a:off x="8652454" y="1439563"/>
              <a:ext cx="3549014" cy="2068259"/>
            </a:xfrm>
            <a:prstGeom prst="rect">
              <a:avLst/>
            </a:prstGeom>
            <a:noFill/>
          </p:spPr>
          <p:txBody>
            <a:bodyPr wrap="square" rtlCol="0">
              <a:spAutoFit/>
            </a:bodyPr>
            <a:lstStyle/>
            <a:p>
              <a:pPr marL="173038" marR="0" lvl="0" indent="-173038"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ysClr val="windowText" lastClr="000000"/>
                  </a:solidFill>
                  <a:effectLst/>
                  <a:uLnTx/>
                  <a:uFillTx/>
                  <a:latin typeface="Calibri" panose="020F0502020204030204"/>
                </a:rPr>
                <a:t>Day</a:t>
              </a:r>
              <a:r>
                <a:rPr kumimoji="0" lang="en-US" sz="1800" b="0" i="0" u="none" strike="noStrike" kern="1200" cap="none" spc="0" normalizeH="0" baseline="0" noProof="0">
                  <a:ln>
                    <a:noFill/>
                  </a:ln>
                  <a:solidFill>
                    <a:sysClr val="windowText" lastClr="000000"/>
                  </a:solidFill>
                  <a:effectLst/>
                  <a:uLnTx/>
                  <a:uFillTx/>
                  <a:latin typeface="Calibri" panose="020F0502020204030204"/>
                </a:rPr>
                <a:t>: 150-400 K highs based on latitude</a:t>
              </a:r>
            </a:p>
            <a:p>
              <a:pPr marL="173038" marR="0" lvl="0" indent="-173038"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ysClr val="windowText" lastClr="000000"/>
                  </a:solidFill>
                  <a:effectLst/>
                  <a:uLnTx/>
                  <a:uFillTx/>
                  <a:latin typeface="Calibri" panose="020F0502020204030204"/>
                </a:rPr>
                <a:t>Night</a:t>
              </a:r>
              <a:r>
                <a:rPr kumimoji="0" lang="en-US" sz="1800" b="0" i="0" u="none" strike="noStrike" kern="1200" cap="none" spc="0" normalizeH="0" baseline="0" noProof="0">
                  <a:ln>
                    <a:noFill/>
                  </a:ln>
                  <a:solidFill>
                    <a:sysClr val="windowText" lastClr="000000"/>
                  </a:solidFill>
                  <a:effectLst/>
                  <a:uLnTx/>
                  <a:uFillTx/>
                  <a:latin typeface="Calibri" panose="020F0502020204030204"/>
                </a:rPr>
                <a:t>: 50-100 K lows </a:t>
              </a:r>
              <a:r>
                <a:rPr kumimoji="0" lang="en-US" sz="1800" b="0" i="1" u="none" strike="noStrike" kern="1200" cap="none" spc="0" normalizeH="0" baseline="0" noProof="0">
                  <a:ln>
                    <a:noFill/>
                  </a:ln>
                  <a:solidFill>
                    <a:sysClr val="windowText" lastClr="000000"/>
                  </a:solidFill>
                  <a:effectLst/>
                  <a:uLnTx/>
                  <a:uFillTx/>
                  <a:latin typeface="Calibri" panose="020F0502020204030204"/>
                </a:rPr>
                <a:t>all latitudes</a:t>
              </a:r>
            </a:p>
            <a:p>
              <a:pPr marL="171450" marR="0" lvl="2" indent="0" algn="l" defTabSz="914400" rtl="0" eaLnBrk="1" fontAlgn="auto" latinLnBrk="0" hangingPunct="1">
                <a:lnSpc>
                  <a:spcPct val="90000"/>
                </a:lnSpc>
                <a:spcBef>
                  <a:spcPts val="60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Calibri" panose="020F0502020204030204"/>
                </a:rPr>
                <a:t>Duration (non-polar): ~354 </a:t>
              </a:r>
              <a:r>
                <a:rPr kumimoji="0" lang="en-US" sz="1800" b="0" i="0" u="none" strike="noStrike" kern="1200" cap="none" spc="0" normalizeH="0" baseline="0" noProof="0" err="1">
                  <a:ln>
                    <a:noFill/>
                  </a:ln>
                  <a:solidFill>
                    <a:sysClr val="windowText" lastClr="000000"/>
                  </a:solidFill>
                  <a:effectLst/>
                  <a:uLnTx/>
                  <a:uFillTx/>
                  <a:latin typeface="Calibri" panose="020F0502020204030204"/>
                </a:rPr>
                <a:t>hrs</a:t>
              </a:r>
              <a:r>
                <a:rPr kumimoji="0" lang="en-US" sz="1800" b="0" i="0" u="none" strike="noStrike" kern="1200" cap="none" spc="0" normalizeH="0" baseline="0" noProof="0">
                  <a:ln>
                    <a:noFill/>
                  </a:ln>
                  <a:solidFill>
                    <a:sysClr val="windowText" lastClr="000000"/>
                  </a:solidFill>
                  <a:effectLst/>
                  <a:uLnTx/>
                  <a:uFillTx/>
                  <a:latin typeface="Calibri" panose="020F0502020204030204"/>
                </a:rPr>
                <a:t> (~14.75 Earth days)</a:t>
              </a:r>
            </a:p>
            <a:p>
              <a:pPr marL="173038" marR="0" lvl="0" indent="-173038"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ysClr val="windowText" lastClr="000000"/>
                  </a:solidFill>
                  <a:effectLst/>
                  <a:uLnTx/>
                  <a:uFillTx/>
                  <a:latin typeface="Calibri" panose="020F0502020204030204"/>
                </a:rPr>
                <a:t>Lunar Polar Winter: </a:t>
              </a:r>
              <a:r>
                <a:rPr kumimoji="0" lang="en-US" sz="1800" b="0" i="0" u="none" strike="noStrike" kern="1200" cap="none" spc="0" normalizeH="0" baseline="0" noProof="0">
                  <a:ln>
                    <a:noFill/>
                  </a:ln>
                  <a:solidFill>
                    <a:sysClr val="windowText" lastClr="000000"/>
                  </a:solidFill>
                  <a:effectLst/>
                  <a:uLnTx/>
                  <a:uFillTx/>
                  <a:latin typeface="Calibri" panose="020F0502020204030204"/>
                </a:rPr>
                <a:t> Sun is below horizon for ~4.5 months</a:t>
              </a:r>
            </a:p>
          </p:txBody>
        </p:sp>
        <p:sp>
          <p:nvSpPr>
            <p:cNvPr id="8" name="TextBox 7">
              <a:extLst>
                <a:ext uri="{FF2B5EF4-FFF2-40B4-BE49-F238E27FC236}">
                  <a16:creationId xmlns:a16="http://schemas.microsoft.com/office/drawing/2014/main" id="{2A7D0EDB-A01B-4847-82E6-79D87D132222}"/>
                </a:ext>
              </a:extLst>
            </p:cNvPr>
            <p:cNvSpPr txBox="1"/>
            <p:nvPr/>
          </p:nvSpPr>
          <p:spPr>
            <a:xfrm>
              <a:off x="1706312" y="1089383"/>
              <a:ext cx="807892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B0F0"/>
                  </a:solidFill>
                  <a:effectLst/>
                  <a:uLnTx/>
                  <a:uFillTx/>
                  <a:latin typeface="Calibri" panose="020F0502020204030204"/>
                </a:rPr>
                <a:t>Thermal model calculations of monthly &amp; annual lunar surface temperature variations at various latitudes</a:t>
              </a:r>
            </a:p>
          </p:txBody>
        </p:sp>
        <p:sp>
          <p:nvSpPr>
            <p:cNvPr id="10" name="Rectangle 9">
              <a:extLst>
                <a:ext uri="{FF2B5EF4-FFF2-40B4-BE49-F238E27FC236}">
                  <a16:creationId xmlns:a16="http://schemas.microsoft.com/office/drawing/2014/main" id="{716278E0-6D76-4204-9672-D06554A7DFBC}"/>
                </a:ext>
              </a:extLst>
            </p:cNvPr>
            <p:cNvSpPr/>
            <p:nvPr/>
          </p:nvSpPr>
          <p:spPr>
            <a:xfrm>
              <a:off x="9097055" y="4772106"/>
              <a:ext cx="254201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rPr>
                <a:t>Lunar night is extremely cold </a:t>
              </a:r>
              <a:r>
                <a:rPr kumimoji="0" lang="en-US" sz="1800" b="1" i="1" u="none" strike="noStrike" kern="1200" cap="none" spc="0" normalizeH="0" baseline="0" noProof="0">
                  <a:ln>
                    <a:noFill/>
                  </a:ln>
                  <a:solidFill>
                    <a:prstClr val="black"/>
                  </a:solidFill>
                  <a:effectLst/>
                  <a:uLnTx/>
                  <a:uFillTx/>
                  <a:latin typeface="Calibri" panose="020F0502020204030204"/>
                </a:rPr>
                <a:t>at all latitudes</a:t>
              </a:r>
            </a:p>
          </p:txBody>
        </p:sp>
        <p:sp>
          <p:nvSpPr>
            <p:cNvPr id="14" name="Rectangle 13">
              <a:extLst>
                <a:ext uri="{FF2B5EF4-FFF2-40B4-BE49-F238E27FC236}">
                  <a16:creationId xmlns:a16="http://schemas.microsoft.com/office/drawing/2014/main" id="{716278E0-6D76-4204-9672-D06554A7DFBC}"/>
                </a:ext>
              </a:extLst>
            </p:cNvPr>
            <p:cNvSpPr/>
            <p:nvPr/>
          </p:nvSpPr>
          <p:spPr>
            <a:xfrm>
              <a:off x="9135686" y="3591242"/>
              <a:ext cx="2588373"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rPr>
                <a:t>Li-ion battery approx. freeze temperature</a:t>
              </a:r>
              <a:endParaRPr kumimoji="0" lang="en-US" sz="1800" b="1" i="1" u="none" strike="noStrike" kern="1200" cap="none" spc="0" normalizeH="0" baseline="0" noProof="0">
                <a:ln>
                  <a:noFill/>
                </a:ln>
                <a:solidFill>
                  <a:prstClr val="black"/>
                </a:solidFill>
                <a:effectLst/>
                <a:uLnTx/>
                <a:uFillTx/>
                <a:latin typeface="Calibri" panose="020F0502020204030204"/>
              </a:endParaRPr>
            </a:p>
          </p:txBody>
        </p:sp>
        <p:grpSp>
          <p:nvGrpSpPr>
            <p:cNvPr id="2" name="Group 1">
              <a:extLst>
                <a:ext uri="{FF2B5EF4-FFF2-40B4-BE49-F238E27FC236}">
                  <a16:creationId xmlns:a16="http://schemas.microsoft.com/office/drawing/2014/main" id="{1A2EBB32-B5D4-4438-97CA-A9058D72F06B}"/>
                </a:ext>
              </a:extLst>
            </p:cNvPr>
            <p:cNvGrpSpPr/>
            <p:nvPr/>
          </p:nvGrpSpPr>
          <p:grpSpPr>
            <a:xfrm>
              <a:off x="333612" y="1397160"/>
              <a:ext cx="8763443" cy="5062539"/>
              <a:chOff x="333612" y="1589877"/>
              <a:chExt cx="8655385" cy="4869822"/>
            </a:xfrm>
          </p:grpSpPr>
          <p:pic>
            <p:nvPicPr>
              <p:cNvPr id="5" name="Picture 4"/>
              <p:cNvPicPr>
                <a:picLocks noChangeAspect="1"/>
              </p:cNvPicPr>
              <p:nvPr/>
            </p:nvPicPr>
            <p:blipFill rotWithShape="1">
              <a:blip r:embed="rId3"/>
              <a:srcRect b="10947"/>
              <a:stretch/>
            </p:blipFill>
            <p:spPr>
              <a:xfrm>
                <a:off x="333612" y="1589877"/>
                <a:ext cx="8260991" cy="4869822"/>
              </a:xfrm>
              <a:prstGeom prst="rect">
                <a:avLst/>
              </a:prstGeom>
            </p:spPr>
          </p:pic>
          <p:sp>
            <p:nvSpPr>
              <p:cNvPr id="6" name="Rectangle 5"/>
              <p:cNvSpPr/>
              <p:nvPr/>
            </p:nvSpPr>
            <p:spPr>
              <a:xfrm>
                <a:off x="1050092" y="5023283"/>
                <a:ext cx="6688055" cy="591445"/>
              </a:xfrm>
              <a:prstGeom prst="rect">
                <a:avLst/>
              </a:prstGeom>
              <a:noFill/>
              <a:ln w="28575">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ndParaRPr>
              </a:p>
            </p:txBody>
          </p:sp>
          <p:cxnSp>
            <p:nvCxnSpPr>
              <p:cNvPr id="11" name="Straight Connector 10"/>
              <p:cNvCxnSpPr>
                <a:cxnSpLocks/>
              </p:cNvCxnSpPr>
              <p:nvPr/>
            </p:nvCxnSpPr>
            <p:spPr>
              <a:xfrm>
                <a:off x="1067317" y="3881402"/>
                <a:ext cx="7271275"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266044-1CBA-41D9-B9F4-A4350DBB3CD4}"/>
                  </a:ext>
                </a:extLst>
              </p:cNvPr>
              <p:cNvCxnSpPr>
                <a:cxnSpLocks/>
              </p:cNvCxnSpPr>
              <p:nvPr/>
            </p:nvCxnSpPr>
            <p:spPr>
              <a:xfrm>
                <a:off x="2793066" y="5138906"/>
                <a:ext cx="0" cy="727032"/>
              </a:xfrm>
              <a:prstGeom prst="line">
                <a:avLst/>
              </a:prstGeom>
              <a:solidFill>
                <a:srgbClr val="7030A0"/>
              </a:solidFill>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BCC3D7C-23A2-4E42-B50B-3C1C490530DE}"/>
                  </a:ext>
                </a:extLst>
              </p:cNvPr>
              <p:cNvCxnSpPr>
                <a:cxnSpLocks/>
              </p:cNvCxnSpPr>
              <p:nvPr/>
            </p:nvCxnSpPr>
            <p:spPr>
              <a:xfrm>
                <a:off x="5340664" y="5048327"/>
                <a:ext cx="0" cy="939263"/>
              </a:xfrm>
              <a:prstGeom prst="line">
                <a:avLst/>
              </a:prstGeom>
              <a:solidFill>
                <a:srgbClr val="7030A0"/>
              </a:solidFill>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22" name="Arrow: Left-Right 21">
                <a:extLst>
                  <a:ext uri="{FF2B5EF4-FFF2-40B4-BE49-F238E27FC236}">
                    <a16:creationId xmlns:a16="http://schemas.microsoft.com/office/drawing/2014/main" id="{EA7B2E88-AB30-400C-9DAA-722AEBB88A36}"/>
                  </a:ext>
                </a:extLst>
              </p:cNvPr>
              <p:cNvSpPr/>
              <p:nvPr/>
            </p:nvSpPr>
            <p:spPr>
              <a:xfrm>
                <a:off x="2808736" y="5614729"/>
                <a:ext cx="2488076" cy="439821"/>
              </a:xfrm>
              <a:prstGeom prst="leftRightArrow">
                <a:avLst>
                  <a:gd name="adj1" fmla="val 52126"/>
                  <a:gd name="adj2" fmla="val 50000"/>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a:ln>
                    <a:noFill/>
                  </a:ln>
                  <a:solidFill>
                    <a:prstClr val="white"/>
                  </a:solidFill>
                  <a:effectLst/>
                  <a:uLnTx/>
                  <a:uFillTx/>
                  <a:latin typeface="Calibri" panose="020F0502020204030204"/>
                </a:endParaRPr>
              </a:p>
            </p:txBody>
          </p:sp>
          <p:cxnSp>
            <p:nvCxnSpPr>
              <p:cNvPr id="19" name="Straight Arrow Connector 18">
                <a:extLst>
                  <a:ext uri="{FF2B5EF4-FFF2-40B4-BE49-F238E27FC236}">
                    <a16:creationId xmlns:a16="http://schemas.microsoft.com/office/drawing/2014/main" id="{67FCEB31-ADF7-4215-9E61-785F6466B0BF}"/>
                  </a:ext>
                </a:extLst>
              </p:cNvPr>
              <p:cNvCxnSpPr>
                <a:cxnSpLocks/>
              </p:cNvCxnSpPr>
              <p:nvPr/>
            </p:nvCxnSpPr>
            <p:spPr>
              <a:xfrm flipH="1">
                <a:off x="8411407" y="3881402"/>
                <a:ext cx="577590" cy="0"/>
              </a:xfrm>
              <a:prstGeom prst="straightConnector1">
                <a:avLst/>
              </a:prstGeom>
              <a:ln w="571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DAED4A3-A368-4A74-AE4D-1A42C3109F50}"/>
                  </a:ext>
                </a:extLst>
              </p:cNvPr>
              <p:cNvCxnSpPr>
                <a:cxnSpLocks/>
              </p:cNvCxnSpPr>
              <p:nvPr/>
            </p:nvCxnSpPr>
            <p:spPr>
              <a:xfrm flipH="1">
                <a:off x="7791514" y="5045018"/>
                <a:ext cx="1074330" cy="0"/>
              </a:xfrm>
              <a:prstGeom prst="straightConnector1">
                <a:avLst/>
              </a:prstGeom>
              <a:ln w="38100">
                <a:solidFill>
                  <a:srgbClr val="FFC000"/>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B6645616-C73E-42E0-B28E-E3DB7AD4E5D1}"/>
                  </a:ext>
                </a:extLst>
              </p:cNvPr>
              <p:cNvSpPr txBox="1"/>
              <p:nvPr/>
            </p:nvSpPr>
            <p:spPr>
              <a:xfrm>
                <a:off x="2883649" y="5610609"/>
                <a:ext cx="2331351" cy="369332"/>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rPr>
                  <a:t>POLAR </a:t>
                </a:r>
                <a:r>
                  <a:rPr kumimoji="0" lang="en-US" sz="1800" b="1" i="0" u="none" strike="noStrike" kern="1200" cap="none" spc="0" normalizeH="0" baseline="0" noProof="0">
                    <a:ln>
                      <a:noFill/>
                    </a:ln>
                    <a:solidFill>
                      <a:prstClr val="white"/>
                    </a:solidFill>
                    <a:effectLst/>
                    <a:uLnTx/>
                    <a:uFillTx/>
                    <a:latin typeface="Calibri" panose="020F0502020204030204"/>
                  </a:rPr>
                  <a:t>winter</a:t>
                </a:r>
                <a:r>
                  <a:rPr kumimoji="0" lang="en-US" sz="1400" b="1" i="0" u="none" strike="noStrike" kern="1200" cap="none" spc="0" normalizeH="0" baseline="0" noProof="0">
                    <a:ln>
                      <a:noFill/>
                    </a:ln>
                    <a:solidFill>
                      <a:prstClr val="white"/>
                    </a:solidFill>
                    <a:effectLst/>
                    <a:uLnTx/>
                    <a:uFillTx/>
                    <a:latin typeface="Calibri" panose="020F0502020204030204"/>
                  </a:rPr>
                  <a:t> </a:t>
                </a:r>
                <a:r>
                  <a:rPr kumimoji="0" lang="en-US" sz="1100" b="1" i="1" u="none" strike="noStrike" kern="1200" cap="none" spc="0" normalizeH="0" baseline="0" noProof="0">
                    <a:ln>
                      <a:noFill/>
                    </a:ln>
                    <a:solidFill>
                      <a:prstClr val="white"/>
                    </a:solidFill>
                    <a:effectLst/>
                    <a:uLnTx/>
                    <a:uFillTx/>
                    <a:latin typeface="Calibri" panose="020F0502020204030204"/>
                  </a:rPr>
                  <a:t>(4.5 months)</a:t>
                </a:r>
              </a:p>
            </p:txBody>
          </p:sp>
        </p:grpSp>
        <p:cxnSp>
          <p:nvCxnSpPr>
            <p:cNvPr id="23" name="Straight Arrow Connector 22">
              <a:extLst>
                <a:ext uri="{FF2B5EF4-FFF2-40B4-BE49-F238E27FC236}">
                  <a16:creationId xmlns:a16="http://schemas.microsoft.com/office/drawing/2014/main" id="{67A7A73F-4801-4D0F-8B5B-20FF62D0EDF2}"/>
                </a:ext>
              </a:extLst>
            </p:cNvPr>
            <p:cNvCxnSpPr>
              <a:cxnSpLocks/>
              <a:stCxn id="33" idx="1"/>
              <a:endCxn id="16" idx="6"/>
            </p:cNvCxnSpPr>
            <p:nvPr/>
          </p:nvCxnSpPr>
          <p:spPr>
            <a:xfrm flipH="1" flipV="1">
              <a:off x="7041351" y="5334547"/>
              <a:ext cx="1918313" cy="560138"/>
            </a:xfrm>
            <a:prstGeom prst="straightConnector1">
              <a:avLst/>
            </a:prstGeom>
            <a:ln w="38100">
              <a:solidFill>
                <a:srgbClr val="00B0F0"/>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D37A86E8-2E22-4414-B33F-1BE79F2FDD44}"/>
                </a:ext>
              </a:extLst>
            </p:cNvPr>
            <p:cNvSpPr/>
            <p:nvPr/>
          </p:nvSpPr>
          <p:spPr>
            <a:xfrm>
              <a:off x="6841332" y="5250656"/>
              <a:ext cx="200019" cy="167781"/>
            </a:xfrm>
            <a:prstGeom prst="ellipse">
              <a:avLst/>
            </a:prstGeom>
            <a:noFill/>
            <a:ln w="19050">
              <a:prstDash val="lg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ndParaRPr>
            </a:p>
          </p:txBody>
        </p:sp>
        <p:sp>
          <p:nvSpPr>
            <p:cNvPr id="33" name="Rectangle 32">
              <a:extLst>
                <a:ext uri="{FF2B5EF4-FFF2-40B4-BE49-F238E27FC236}">
                  <a16:creationId xmlns:a16="http://schemas.microsoft.com/office/drawing/2014/main" id="{C0E0105F-3346-487E-8BBE-B4848D55BB83}"/>
                </a:ext>
              </a:extLst>
            </p:cNvPr>
            <p:cNvSpPr/>
            <p:nvPr/>
          </p:nvSpPr>
          <p:spPr>
            <a:xfrm>
              <a:off x="8959664" y="5710019"/>
              <a:ext cx="139003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rPr>
                <a:t>Lunar dawn</a:t>
              </a:r>
              <a:endParaRPr kumimoji="0" lang="en-US" sz="1800" b="1" i="1" u="none" strike="noStrike" kern="1200" cap="none" spc="0" normalizeH="0" baseline="0" noProof="0">
                <a:ln>
                  <a:noFill/>
                </a:ln>
                <a:solidFill>
                  <a:prstClr val="black"/>
                </a:solidFill>
                <a:effectLst/>
                <a:uLnTx/>
                <a:uFillTx/>
                <a:latin typeface="Calibri" panose="020F0502020204030204"/>
              </a:endParaRPr>
            </a:p>
          </p:txBody>
        </p:sp>
      </p:grpSp>
      <p:sp>
        <p:nvSpPr>
          <p:cNvPr id="7" name="Footer Placeholder 6">
            <a:extLst>
              <a:ext uri="{FF2B5EF4-FFF2-40B4-BE49-F238E27FC236}">
                <a16:creationId xmlns:a16="http://schemas.microsoft.com/office/drawing/2014/main" id="{BBBBB875-2B97-9B82-EC8F-AB55C15A997E}"/>
              </a:ext>
            </a:extLst>
          </p:cNvPr>
          <p:cNvSpPr>
            <a:spLocks noGrp="1"/>
          </p:cNvSpPr>
          <p:nvPr>
            <p:ph type="ftr" sz="quarter" idx="11"/>
          </p:nvPr>
        </p:nvSpPr>
        <p:spPr/>
        <p:txBody>
          <a:bodyPr/>
          <a:lstStyle/>
          <a:p>
            <a:r>
              <a:rPr lang="en-US"/>
              <a:t>LSIC Surface Power June 2026</a:t>
            </a:r>
          </a:p>
        </p:txBody>
      </p:sp>
      <p:sp>
        <p:nvSpPr>
          <p:cNvPr id="9" name="Rectangle 8">
            <a:extLst>
              <a:ext uri="{FF2B5EF4-FFF2-40B4-BE49-F238E27FC236}">
                <a16:creationId xmlns:a16="http://schemas.microsoft.com/office/drawing/2014/main" id="{D2E71FC6-B68E-5EC0-879C-CDF2D1DCEDCB}"/>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12" name="Title 7">
            <a:extLst>
              <a:ext uri="{FF2B5EF4-FFF2-40B4-BE49-F238E27FC236}">
                <a16:creationId xmlns:a16="http://schemas.microsoft.com/office/drawing/2014/main" id="{22D4878E-3D92-26BA-1A4D-674DEF765656}"/>
              </a:ext>
            </a:extLst>
          </p:cNvPr>
          <p:cNvSpPr>
            <a:spLocks noGrp="1"/>
          </p:cNvSpPr>
          <p:nvPr>
            <p:ph type="title"/>
          </p:nvPr>
        </p:nvSpPr>
        <p:spPr>
          <a:xfrm>
            <a:off x="116840" y="42615"/>
            <a:ext cx="10515600" cy="802640"/>
          </a:xfrm>
        </p:spPr>
        <p:txBody>
          <a:bodyPr>
            <a:normAutofit/>
          </a:bodyPr>
          <a:lstStyle/>
          <a:p>
            <a:r>
              <a:rPr lang="en-US" sz="4000" dirty="0">
                <a:solidFill>
                  <a:schemeClr val="bg1">
                    <a:lumMod val="95000"/>
                  </a:schemeClr>
                </a:solidFill>
                <a:latin typeface="Roboto" panose="02000000000000000000" pitchFamily="2" charset="0"/>
                <a:ea typeface="Roboto" panose="02000000000000000000" pitchFamily="2" charset="0"/>
              </a:rPr>
              <a:t>The Extreme Lunar Environment</a:t>
            </a:r>
          </a:p>
        </p:txBody>
      </p:sp>
    </p:spTree>
    <p:extLst>
      <p:ext uri="{BB962C8B-B14F-4D97-AF65-F5344CB8AC3E}">
        <p14:creationId xmlns:p14="http://schemas.microsoft.com/office/powerpoint/2010/main" val="3069827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6AB146-7D14-73F7-A781-C156B730C66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371E6F4-B9E7-6817-FB92-C3C32ED60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866CAA-1AA3-1AF9-20DF-624978A43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C1A05D9-850B-D1F5-4455-658BB2E6E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7404A4F-B7D1-3216-1690-990580D18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9EBC6F5-E3D9-45F2-09A4-4AD7144CF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6F206F3-5C3D-6585-A1DD-BC0100A2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CB49578-7A65-9F89-363D-2C526145AB2B}"/>
              </a:ext>
            </a:extLst>
          </p:cNvPr>
          <p:cNvSpPr>
            <a:spLocks noGrp="1"/>
          </p:cNvSpPr>
          <p:nvPr>
            <p:ph type="ctrTitle"/>
          </p:nvPr>
        </p:nvSpPr>
        <p:spPr>
          <a:xfrm>
            <a:off x="1314824" y="735106"/>
            <a:ext cx="10053763" cy="2928470"/>
          </a:xfrm>
        </p:spPr>
        <p:txBody>
          <a:bodyPr anchor="b">
            <a:normAutofit/>
          </a:bodyPr>
          <a:lstStyle/>
          <a:p>
            <a:pPr algn="l"/>
            <a:r>
              <a:rPr lang="en-US" sz="4800" b="1" dirty="0">
                <a:solidFill>
                  <a:srgbClr val="FFFFFF"/>
                </a:solidFill>
                <a:latin typeface="Roboto" panose="02000000000000000000" pitchFamily="2" charset="0"/>
                <a:ea typeface="Roboto" panose="02000000000000000000" pitchFamily="2" charset="0"/>
              </a:rPr>
              <a:t>Appendix A - Back Up Slides</a:t>
            </a:r>
            <a:endParaRPr lang="en-US" sz="4800" i="1" dirty="0">
              <a:solidFill>
                <a:srgbClr val="FFFFFF"/>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8BA850D8-08D4-3B6E-4628-C4F468B882AD}"/>
              </a:ext>
            </a:extLst>
          </p:cNvPr>
          <p:cNvSpPr>
            <a:spLocks noGrp="1"/>
          </p:cNvSpPr>
          <p:nvPr>
            <p:ph type="subTitle" idx="1"/>
          </p:nvPr>
        </p:nvSpPr>
        <p:spPr>
          <a:xfrm>
            <a:off x="1350682" y="4870824"/>
            <a:ext cx="10005951" cy="1458258"/>
          </a:xfrm>
        </p:spPr>
        <p:txBody>
          <a:bodyPr anchor="ctr">
            <a:normAutofit/>
          </a:bodyPr>
          <a:lstStyle/>
          <a:p>
            <a:pPr algn="l"/>
            <a:r>
              <a:rPr lang="en-US" dirty="0">
                <a:latin typeface="Roboto" panose="02000000000000000000" pitchFamily="2" charset="0"/>
                <a:ea typeface="Roboto" panose="02000000000000000000" pitchFamily="2" charset="0"/>
              </a:rPr>
              <a:t>PI &amp; Presenter: </a:t>
            </a:r>
            <a:r>
              <a:rPr lang="en-US" u="sng" dirty="0">
                <a:latin typeface="Roboto" panose="02000000000000000000" pitchFamily="2" charset="0"/>
                <a:ea typeface="Roboto" panose="02000000000000000000" pitchFamily="2" charset="0"/>
              </a:rPr>
              <a:t>Dr. Brian Holler</a:t>
            </a:r>
            <a:r>
              <a:rPr lang="en-US" dirty="0">
                <a:latin typeface="Roboto" panose="02000000000000000000" pitchFamily="2" charset="0"/>
                <a:ea typeface="Roboto" panose="02000000000000000000" pitchFamily="2" charset="0"/>
              </a:rPr>
              <a:t>, NASA GRC - LEX</a:t>
            </a:r>
          </a:p>
          <a:p>
            <a:pPr algn="l"/>
            <a:r>
              <a:rPr lang="en-US" i="1" dirty="0">
                <a:latin typeface="Roboto" panose="02000000000000000000" pitchFamily="2" charset="0"/>
                <a:ea typeface="Roboto" panose="02000000000000000000" pitchFamily="2" charset="0"/>
              </a:rPr>
              <a:t>LSIC Surface Power Monthly Telecon June 2026</a:t>
            </a:r>
          </a:p>
          <a:p>
            <a:pPr algn="l"/>
            <a:endParaRPr lang="en-US" dirty="0">
              <a:latin typeface="Roboto" panose="02000000000000000000" pitchFamily="2" charset="0"/>
              <a:ea typeface="Roboto" panose="02000000000000000000" pitchFamily="2" charset="0"/>
            </a:endParaRPr>
          </a:p>
        </p:txBody>
      </p:sp>
      <p:sp>
        <p:nvSpPr>
          <p:cNvPr id="4" name="Slide Number Placeholder 3">
            <a:extLst>
              <a:ext uri="{FF2B5EF4-FFF2-40B4-BE49-F238E27FC236}">
                <a16:creationId xmlns:a16="http://schemas.microsoft.com/office/drawing/2014/main" id="{BFD71AB0-2F0A-B63B-7F3C-69692D39AD23}"/>
              </a:ext>
            </a:extLst>
          </p:cNvPr>
          <p:cNvSpPr>
            <a:spLocks noGrp="1"/>
          </p:cNvSpPr>
          <p:nvPr>
            <p:ph type="sldNum" sz="quarter" idx="12"/>
          </p:nvPr>
        </p:nvSpPr>
        <p:spPr>
          <a:xfrm>
            <a:off x="11704320" y="6446837"/>
            <a:ext cx="448056" cy="365125"/>
          </a:xfrm>
        </p:spPr>
        <p:txBody>
          <a:bodyPr>
            <a:normAutofit/>
          </a:bodyPr>
          <a:lstStyle/>
          <a:p>
            <a:pPr>
              <a:spcAft>
                <a:spcPts val="600"/>
              </a:spcAft>
            </a:pPr>
            <a:fld id="{15B77F6C-A330-4EC2-AB93-F21D8D3B9F59}" type="slidenum">
              <a:rPr lang="en-US" sz="1100">
                <a:solidFill>
                  <a:schemeClr val="tx1">
                    <a:lumMod val="50000"/>
                    <a:lumOff val="50000"/>
                  </a:schemeClr>
                </a:solidFill>
              </a:rPr>
              <a:pPr>
                <a:spcAft>
                  <a:spcPts val="600"/>
                </a:spcAft>
              </a:pPr>
              <a:t>20</a:t>
            </a:fld>
            <a:endParaRPr lang="en-US" sz="1100">
              <a:solidFill>
                <a:schemeClr val="tx1">
                  <a:lumMod val="50000"/>
                  <a:lumOff val="50000"/>
                </a:schemeClr>
              </a:solidFill>
            </a:endParaRPr>
          </a:p>
        </p:txBody>
      </p:sp>
      <p:sp>
        <p:nvSpPr>
          <p:cNvPr id="5" name="Footer Placeholder 4">
            <a:extLst>
              <a:ext uri="{FF2B5EF4-FFF2-40B4-BE49-F238E27FC236}">
                <a16:creationId xmlns:a16="http://schemas.microsoft.com/office/drawing/2014/main" id="{92D01E70-7F17-51C9-DAF9-15427F36FE4A}"/>
              </a:ext>
            </a:extLst>
          </p:cNvPr>
          <p:cNvSpPr>
            <a:spLocks noGrp="1"/>
          </p:cNvSpPr>
          <p:nvPr>
            <p:ph type="ftr" sz="quarter" idx="11"/>
          </p:nvPr>
        </p:nvSpPr>
        <p:spPr/>
        <p:txBody>
          <a:bodyPr/>
          <a:lstStyle/>
          <a:p>
            <a:r>
              <a:rPr lang="en-US"/>
              <a:t>LSIC Surface Power June 2026</a:t>
            </a:r>
          </a:p>
        </p:txBody>
      </p:sp>
    </p:spTree>
    <p:extLst>
      <p:ext uri="{BB962C8B-B14F-4D97-AF65-F5344CB8AC3E}">
        <p14:creationId xmlns:p14="http://schemas.microsoft.com/office/powerpoint/2010/main" val="3643160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2D7A902A-76F6-7659-797A-8611BA77D270}"/>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AEE41029-0D3C-C47E-3B83-CF9AD51596C4}"/>
              </a:ext>
            </a:extLst>
          </p:cNvPr>
          <p:cNvSpPr>
            <a:spLocks noGrp="1"/>
          </p:cNvSpPr>
          <p:nvPr>
            <p:ph type="sldNum" sz="quarter" idx="12"/>
          </p:nvPr>
        </p:nvSpPr>
        <p:spPr/>
        <p:txBody>
          <a:bodyPr/>
          <a:lstStyle/>
          <a:p>
            <a:fld id="{15B77F6C-A330-4EC2-AB93-F21D8D3B9F59}" type="slidenum">
              <a:rPr lang="en-US" smtClean="0"/>
              <a:t>21</a:t>
            </a:fld>
            <a:endParaRPr lang="en-US"/>
          </a:p>
        </p:txBody>
      </p:sp>
      <p:sp>
        <p:nvSpPr>
          <p:cNvPr id="4" name="Rectangle 3">
            <a:extLst>
              <a:ext uri="{FF2B5EF4-FFF2-40B4-BE49-F238E27FC236}">
                <a16:creationId xmlns:a16="http://schemas.microsoft.com/office/drawing/2014/main" id="{541E5396-ACBA-5962-9B4D-26CC5C041FA8}"/>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C02DF2EE-8668-F8E7-0A35-382716F2615B}"/>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95000"/>
                  </a:schemeClr>
                </a:solidFill>
                <a:latin typeface="Roboto" panose="02000000000000000000" pitchFamily="2" charset="0"/>
                <a:ea typeface="Roboto" panose="02000000000000000000" pitchFamily="2" charset="0"/>
              </a:rPr>
              <a:t>Concept of Operations</a:t>
            </a:r>
          </a:p>
        </p:txBody>
      </p:sp>
      <p:grpSp>
        <p:nvGrpSpPr>
          <p:cNvPr id="2" name="Group 1">
            <a:extLst>
              <a:ext uri="{FF2B5EF4-FFF2-40B4-BE49-F238E27FC236}">
                <a16:creationId xmlns:a16="http://schemas.microsoft.com/office/drawing/2014/main" id="{BA40C1AF-0FB0-92B9-3C85-2A058346C104}"/>
              </a:ext>
            </a:extLst>
          </p:cNvPr>
          <p:cNvGrpSpPr/>
          <p:nvPr/>
        </p:nvGrpSpPr>
        <p:grpSpPr>
          <a:xfrm>
            <a:off x="119376" y="1429474"/>
            <a:ext cx="11441313" cy="4848991"/>
            <a:chOff x="119376" y="1429474"/>
            <a:chExt cx="11441313" cy="4848991"/>
          </a:xfrm>
        </p:grpSpPr>
        <p:sp>
          <p:nvSpPr>
            <p:cNvPr id="3" name="TextBox 2">
              <a:extLst>
                <a:ext uri="{FF2B5EF4-FFF2-40B4-BE49-F238E27FC236}">
                  <a16:creationId xmlns:a16="http://schemas.microsoft.com/office/drawing/2014/main" id="{795864A9-E7A5-E08F-E138-A5B3A863A119}"/>
                </a:ext>
              </a:extLst>
            </p:cNvPr>
            <p:cNvSpPr txBox="1"/>
            <p:nvPr/>
          </p:nvSpPr>
          <p:spPr>
            <a:xfrm>
              <a:off x="119376" y="1429474"/>
              <a:ext cx="2142894" cy="861774"/>
            </a:xfrm>
            <a:prstGeom prst="rect">
              <a:avLst/>
            </a:prstGeom>
            <a:noFill/>
            <a:ln>
              <a:noFill/>
            </a:ln>
          </p:spPr>
          <p:txBody>
            <a:bodyPr wrap="none" lIns="91440" tIns="45720" rIns="91440" bIns="45720" rtlCol="0" anchor="t">
              <a:spAutoFit/>
            </a:bodyPr>
            <a:lstStyle/>
            <a:p>
              <a:r>
                <a:rPr lang="en-US" sz="1400" b="1" i="1" u="sng"/>
                <a:t>Key</a:t>
              </a:r>
            </a:p>
            <a:p>
              <a:r>
                <a:rPr lang="en-US" sz="1200" b="1" i="1">
                  <a:solidFill>
                    <a:schemeClr val="accent1"/>
                  </a:solidFill>
                </a:rPr>
                <a:t>Cryo-tolerant</a:t>
              </a:r>
              <a:endParaRPr lang="en-US" sz="1200" b="1" i="1">
                <a:solidFill>
                  <a:schemeClr val="accent1"/>
                </a:solidFill>
                <a:cs typeface="Calibri"/>
              </a:endParaRPr>
            </a:p>
            <a:p>
              <a:r>
                <a:rPr lang="en-US" sz="1200" b="1" i="1">
                  <a:solidFill>
                    <a:schemeClr val="accent4">
                      <a:lumMod val="75000"/>
                    </a:schemeClr>
                  </a:solidFill>
                </a:rPr>
                <a:t>Cryo-operable (“Dawn Mode”)</a:t>
              </a:r>
              <a:endParaRPr lang="en-US" sz="1200" b="1" i="1">
                <a:solidFill>
                  <a:schemeClr val="accent4">
                    <a:lumMod val="75000"/>
                  </a:schemeClr>
                </a:solidFill>
                <a:cs typeface="Calibri"/>
              </a:endParaRPr>
            </a:p>
            <a:p>
              <a:r>
                <a:rPr lang="en-US" sz="1200" b="1" i="1">
                  <a:cs typeface="Calibri"/>
                </a:rPr>
                <a:t>(#) – Dawn start-up sequence</a:t>
              </a:r>
            </a:p>
          </p:txBody>
        </p:sp>
        <p:sp>
          <p:nvSpPr>
            <p:cNvPr id="8" name="Rectangle 7">
              <a:extLst>
                <a:ext uri="{FF2B5EF4-FFF2-40B4-BE49-F238E27FC236}">
                  <a16:creationId xmlns:a16="http://schemas.microsoft.com/office/drawing/2014/main" id="{01517205-C35F-6984-A02B-5C0CC6F97D90}"/>
                </a:ext>
              </a:extLst>
            </p:cNvPr>
            <p:cNvSpPr/>
            <p:nvPr/>
          </p:nvSpPr>
          <p:spPr>
            <a:xfrm>
              <a:off x="5000755" y="1727027"/>
              <a:ext cx="1334568" cy="640080"/>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Solar Arrays</a:t>
              </a:r>
            </a:p>
          </p:txBody>
        </p:sp>
        <p:sp>
          <p:nvSpPr>
            <p:cNvPr id="9" name="Rectangle 8">
              <a:extLst>
                <a:ext uri="{FF2B5EF4-FFF2-40B4-BE49-F238E27FC236}">
                  <a16:creationId xmlns:a16="http://schemas.microsoft.com/office/drawing/2014/main" id="{A0C52A4D-3527-DB2C-8E68-92736A9BE267}"/>
                </a:ext>
              </a:extLst>
            </p:cNvPr>
            <p:cNvSpPr/>
            <p:nvPr/>
          </p:nvSpPr>
          <p:spPr>
            <a:xfrm>
              <a:off x="8011085" y="2964972"/>
              <a:ext cx="1347216" cy="646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Power Distribution</a:t>
              </a:r>
            </a:p>
          </p:txBody>
        </p:sp>
        <p:cxnSp>
          <p:nvCxnSpPr>
            <p:cNvPr id="10" name="Straight Arrow Connector 9">
              <a:extLst>
                <a:ext uri="{FF2B5EF4-FFF2-40B4-BE49-F238E27FC236}">
                  <a16:creationId xmlns:a16="http://schemas.microsoft.com/office/drawing/2014/main" id="{233C6F2B-953C-582F-6D77-11FEC81EE00D}"/>
                </a:ext>
              </a:extLst>
            </p:cNvPr>
            <p:cNvCxnSpPr>
              <a:cxnSpLocks/>
              <a:stCxn id="8" idx="2"/>
              <a:endCxn id="53" idx="0"/>
            </p:cNvCxnSpPr>
            <p:nvPr/>
          </p:nvCxnSpPr>
          <p:spPr>
            <a:xfrm>
              <a:off x="5668039" y="2367107"/>
              <a:ext cx="0" cy="600991"/>
            </a:xfrm>
            <a:prstGeom prst="straightConnector1">
              <a:avLst/>
            </a:prstGeom>
            <a:ln w="50800">
              <a:solidFill>
                <a:schemeClr val="tx1"/>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11DC11D-1B9C-66ED-959D-9AA8C568F14C}"/>
                </a:ext>
              </a:extLst>
            </p:cNvPr>
            <p:cNvCxnSpPr>
              <a:cxnSpLocks/>
              <a:stCxn id="53" idx="2"/>
              <a:endCxn id="54" idx="0"/>
            </p:cNvCxnSpPr>
            <p:nvPr/>
          </p:nvCxnSpPr>
          <p:spPr>
            <a:xfrm>
              <a:off x="5668039" y="3608178"/>
              <a:ext cx="5839" cy="336247"/>
            </a:xfrm>
            <a:prstGeom prst="straightConnector1">
              <a:avLst/>
            </a:prstGeom>
            <a:ln w="41275">
              <a:solidFill>
                <a:schemeClr val="tx1"/>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39D90B1-CE35-3FEC-5301-BB992E43311A}"/>
                </a:ext>
              </a:extLst>
            </p:cNvPr>
            <p:cNvCxnSpPr>
              <a:cxnSpLocks/>
              <a:stCxn id="53" idx="3"/>
              <a:endCxn id="9" idx="1"/>
            </p:cNvCxnSpPr>
            <p:nvPr/>
          </p:nvCxnSpPr>
          <p:spPr>
            <a:xfrm>
              <a:off x="6353839" y="3288138"/>
              <a:ext cx="1657247" cy="1"/>
            </a:xfrm>
            <a:prstGeom prst="straightConnector1">
              <a:avLst/>
            </a:prstGeom>
            <a:ln w="6667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AB1E727-AD82-AABB-46AD-79358AD6B402}"/>
                </a:ext>
              </a:extLst>
            </p:cNvPr>
            <p:cNvSpPr/>
            <p:nvPr/>
          </p:nvSpPr>
          <p:spPr>
            <a:xfrm>
              <a:off x="10033388" y="2720865"/>
              <a:ext cx="1527301" cy="11345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Spacecraft Avionics &amp; Payloads </a:t>
              </a:r>
            </a:p>
          </p:txBody>
        </p:sp>
        <p:cxnSp>
          <p:nvCxnSpPr>
            <p:cNvPr id="25" name="Straight Arrow Connector 24">
              <a:extLst>
                <a:ext uri="{FF2B5EF4-FFF2-40B4-BE49-F238E27FC236}">
                  <a16:creationId xmlns:a16="http://schemas.microsoft.com/office/drawing/2014/main" id="{FF9BDB47-F0BE-ED3F-3D20-098009765CD4}"/>
                </a:ext>
              </a:extLst>
            </p:cNvPr>
            <p:cNvCxnSpPr>
              <a:cxnSpLocks/>
              <a:stCxn id="9" idx="3"/>
              <a:endCxn id="24" idx="1"/>
            </p:cNvCxnSpPr>
            <p:nvPr/>
          </p:nvCxnSpPr>
          <p:spPr>
            <a:xfrm>
              <a:off x="9358302" y="3288139"/>
              <a:ext cx="675087" cy="0"/>
            </a:xfrm>
            <a:prstGeom prst="straightConnector1">
              <a:avLst/>
            </a:prstGeom>
            <a:ln w="412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B8EC22D-55DF-D949-C9F1-BEF64606E5FB}"/>
                </a:ext>
              </a:extLst>
            </p:cNvPr>
            <p:cNvSpPr/>
            <p:nvPr/>
          </p:nvSpPr>
          <p:spPr>
            <a:xfrm>
              <a:off x="4771052" y="5195831"/>
              <a:ext cx="1583125" cy="557583"/>
            </a:xfrm>
            <a:prstGeom prst="rect">
              <a:avLst/>
            </a:prstGeom>
            <a:solidFill>
              <a:srgbClr val="FFC0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Isolation Relay</a:t>
              </a:r>
            </a:p>
            <a:p>
              <a:pPr algn="ctr"/>
              <a:r>
                <a:rPr lang="en-US" sz="1100">
                  <a:solidFill>
                    <a:schemeClr val="tx1"/>
                  </a:solidFill>
                </a:rPr>
                <a:t>(</a:t>
              </a:r>
              <a:r>
                <a:rPr lang="en-US" sz="1100" i="1">
                  <a:solidFill>
                    <a:schemeClr val="tx1"/>
                  </a:solidFill>
                </a:rPr>
                <a:t>normally-off)</a:t>
              </a:r>
              <a:endParaRPr lang="en-US" sz="1100">
                <a:solidFill>
                  <a:schemeClr val="tx1"/>
                </a:solidFill>
              </a:endParaRPr>
            </a:p>
          </p:txBody>
        </p:sp>
        <p:cxnSp>
          <p:nvCxnSpPr>
            <p:cNvPr id="28" name="Connector: Elbow 27">
              <a:extLst>
                <a:ext uri="{FF2B5EF4-FFF2-40B4-BE49-F238E27FC236}">
                  <a16:creationId xmlns:a16="http://schemas.microsoft.com/office/drawing/2014/main" id="{B017F138-0B81-6797-D335-9FCE57B7F68F}"/>
                </a:ext>
              </a:extLst>
            </p:cNvPr>
            <p:cNvCxnSpPr>
              <a:cxnSpLocks/>
              <a:stCxn id="46" idx="4"/>
              <a:endCxn id="27" idx="3"/>
            </p:cNvCxnSpPr>
            <p:nvPr/>
          </p:nvCxnSpPr>
          <p:spPr>
            <a:xfrm rot="5400000">
              <a:off x="5681307" y="4050202"/>
              <a:ext cx="2097293" cy="751551"/>
            </a:xfrm>
            <a:prstGeom prst="bentConnector2">
              <a:avLst/>
            </a:prstGeom>
            <a:ln w="41275">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3A629DF4-1BEB-186D-40F3-4DC2761349CE}"/>
                </a:ext>
              </a:extLst>
            </p:cNvPr>
            <p:cNvCxnSpPr>
              <a:cxnSpLocks/>
              <a:stCxn id="27" idx="1"/>
              <a:endCxn id="52" idx="2"/>
            </p:cNvCxnSpPr>
            <p:nvPr/>
          </p:nvCxnSpPr>
          <p:spPr>
            <a:xfrm rot="10800000">
              <a:off x="3116015" y="5136679"/>
              <a:ext cx="1655036" cy="337944"/>
            </a:xfrm>
            <a:prstGeom prst="bentConnector2">
              <a:avLst/>
            </a:prstGeom>
            <a:ln w="41275">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DBE7FD5-F792-BD2A-A80C-E8605CF1EA1C}"/>
                </a:ext>
              </a:extLst>
            </p:cNvPr>
            <p:cNvSpPr txBox="1"/>
            <p:nvPr/>
          </p:nvSpPr>
          <p:spPr>
            <a:xfrm>
              <a:off x="4573167" y="1994737"/>
              <a:ext cx="445956" cy="369332"/>
            </a:xfrm>
            <a:prstGeom prst="rect">
              <a:avLst/>
            </a:prstGeom>
            <a:noFill/>
          </p:spPr>
          <p:txBody>
            <a:bodyPr wrap="none" rtlCol="0">
              <a:spAutoFit/>
            </a:bodyPr>
            <a:lstStyle/>
            <a:p>
              <a:r>
                <a:rPr lang="en-US" b="1">
                  <a:solidFill>
                    <a:srgbClr val="002060"/>
                  </a:solidFill>
                </a:rPr>
                <a:t>(1)</a:t>
              </a:r>
            </a:p>
          </p:txBody>
        </p:sp>
        <p:sp>
          <p:nvSpPr>
            <p:cNvPr id="31" name="TextBox 30">
              <a:extLst>
                <a:ext uri="{FF2B5EF4-FFF2-40B4-BE49-F238E27FC236}">
                  <a16:creationId xmlns:a16="http://schemas.microsoft.com/office/drawing/2014/main" id="{EC0186F1-7BA3-9895-CE6B-4934F235E9D3}"/>
                </a:ext>
              </a:extLst>
            </p:cNvPr>
            <p:cNvSpPr txBox="1"/>
            <p:nvPr/>
          </p:nvSpPr>
          <p:spPr>
            <a:xfrm>
              <a:off x="4573167" y="2840664"/>
              <a:ext cx="445956" cy="369332"/>
            </a:xfrm>
            <a:prstGeom prst="rect">
              <a:avLst/>
            </a:prstGeom>
            <a:noFill/>
          </p:spPr>
          <p:txBody>
            <a:bodyPr wrap="square" rtlCol="0">
              <a:spAutoFit/>
            </a:bodyPr>
            <a:lstStyle/>
            <a:p>
              <a:r>
                <a:rPr lang="en-US" b="1">
                  <a:solidFill>
                    <a:srgbClr val="002060"/>
                  </a:solidFill>
                </a:rPr>
                <a:t>(2)</a:t>
              </a:r>
            </a:p>
          </p:txBody>
        </p:sp>
        <p:sp>
          <p:nvSpPr>
            <p:cNvPr id="32" name="TextBox 31">
              <a:extLst>
                <a:ext uri="{FF2B5EF4-FFF2-40B4-BE49-F238E27FC236}">
                  <a16:creationId xmlns:a16="http://schemas.microsoft.com/office/drawing/2014/main" id="{858EC607-11C3-C838-FC10-2BD53EF89F9E}"/>
                </a:ext>
              </a:extLst>
            </p:cNvPr>
            <p:cNvSpPr txBox="1"/>
            <p:nvPr/>
          </p:nvSpPr>
          <p:spPr>
            <a:xfrm>
              <a:off x="4441015" y="4035564"/>
              <a:ext cx="445956" cy="369332"/>
            </a:xfrm>
            <a:prstGeom prst="rect">
              <a:avLst/>
            </a:prstGeom>
            <a:noFill/>
          </p:spPr>
          <p:txBody>
            <a:bodyPr wrap="none" rtlCol="0">
              <a:spAutoFit/>
            </a:bodyPr>
            <a:lstStyle/>
            <a:p>
              <a:r>
                <a:rPr lang="en-US" b="1">
                  <a:solidFill>
                    <a:srgbClr val="002060"/>
                  </a:solidFill>
                </a:rPr>
                <a:t>(3)</a:t>
              </a:r>
            </a:p>
          </p:txBody>
        </p:sp>
        <p:sp>
          <p:nvSpPr>
            <p:cNvPr id="33" name="TextBox 32">
              <a:extLst>
                <a:ext uri="{FF2B5EF4-FFF2-40B4-BE49-F238E27FC236}">
                  <a16:creationId xmlns:a16="http://schemas.microsoft.com/office/drawing/2014/main" id="{082DE86C-D9BB-5E61-3542-A8262CC91F69}"/>
                </a:ext>
              </a:extLst>
            </p:cNvPr>
            <p:cNvSpPr txBox="1"/>
            <p:nvPr/>
          </p:nvSpPr>
          <p:spPr>
            <a:xfrm>
              <a:off x="1720748" y="3072813"/>
              <a:ext cx="452344" cy="369332"/>
            </a:xfrm>
            <a:prstGeom prst="rect">
              <a:avLst/>
            </a:prstGeom>
            <a:noFill/>
          </p:spPr>
          <p:txBody>
            <a:bodyPr wrap="square" rtlCol="0">
              <a:spAutoFit/>
            </a:bodyPr>
            <a:lstStyle/>
            <a:p>
              <a:r>
                <a:rPr lang="en-US" b="1">
                  <a:solidFill>
                    <a:srgbClr val="002060"/>
                  </a:solidFill>
                </a:rPr>
                <a:t>(3)</a:t>
              </a:r>
            </a:p>
          </p:txBody>
        </p:sp>
        <p:cxnSp>
          <p:nvCxnSpPr>
            <p:cNvPr id="34" name="Straight Arrow Connector 33">
              <a:extLst>
                <a:ext uri="{FF2B5EF4-FFF2-40B4-BE49-F238E27FC236}">
                  <a16:creationId xmlns:a16="http://schemas.microsoft.com/office/drawing/2014/main" id="{1F658579-C178-4824-2E31-A6B126ECFFE4}"/>
                </a:ext>
              </a:extLst>
            </p:cNvPr>
            <p:cNvCxnSpPr>
              <a:cxnSpLocks/>
              <a:stCxn id="51" idx="2"/>
              <a:endCxn id="52" idx="0"/>
            </p:cNvCxnSpPr>
            <p:nvPr/>
          </p:nvCxnSpPr>
          <p:spPr>
            <a:xfrm>
              <a:off x="3113655" y="3608178"/>
              <a:ext cx="2360" cy="1059109"/>
            </a:xfrm>
            <a:prstGeom prst="straightConnector1">
              <a:avLst/>
            </a:prstGeom>
            <a:ln w="2540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C99741B-3A78-384C-B7D0-7904534A391B}"/>
                </a:ext>
              </a:extLst>
            </p:cNvPr>
            <p:cNvSpPr txBox="1"/>
            <p:nvPr/>
          </p:nvSpPr>
          <p:spPr>
            <a:xfrm>
              <a:off x="1589554" y="3741724"/>
              <a:ext cx="1520903" cy="738664"/>
            </a:xfrm>
            <a:prstGeom prst="rect">
              <a:avLst/>
            </a:prstGeom>
            <a:noFill/>
          </p:spPr>
          <p:txBody>
            <a:bodyPr wrap="square" lIns="91440" tIns="45720" rIns="91440" bIns="45720" rtlCol="0" anchor="t">
              <a:spAutoFit/>
            </a:bodyPr>
            <a:lstStyle/>
            <a:p>
              <a:pPr algn="r"/>
              <a:r>
                <a:rPr lang="en-US" sz="1400" i="1">
                  <a:solidFill>
                    <a:srgbClr val="002060"/>
                  </a:solidFill>
                </a:rPr>
                <a:t>Monitoring </a:t>
              </a:r>
            </a:p>
            <a:p>
              <a:pPr algn="r"/>
              <a:r>
                <a:rPr lang="en-US" sz="1400" i="1">
                  <a:solidFill>
                    <a:srgbClr val="002060"/>
                  </a:solidFill>
                </a:rPr>
                <a:t>Pre-heat control</a:t>
              </a:r>
            </a:p>
            <a:p>
              <a:pPr algn="r"/>
              <a:r>
                <a:rPr lang="en-US" sz="1400" i="1">
                  <a:solidFill>
                    <a:srgbClr val="002060"/>
                  </a:solidFill>
                </a:rPr>
                <a:t>Pre-charging</a:t>
              </a:r>
              <a:endParaRPr lang="en-US" sz="1400" i="1">
                <a:solidFill>
                  <a:srgbClr val="002060"/>
                </a:solidFill>
                <a:cs typeface="Calibri"/>
              </a:endParaRPr>
            </a:p>
          </p:txBody>
        </p:sp>
        <p:sp>
          <p:nvSpPr>
            <p:cNvPr id="36" name="TextBox 35">
              <a:extLst>
                <a:ext uri="{FF2B5EF4-FFF2-40B4-BE49-F238E27FC236}">
                  <a16:creationId xmlns:a16="http://schemas.microsoft.com/office/drawing/2014/main" id="{1D7FD13E-9A84-30E9-7D65-F99408C1AD9F}"/>
                </a:ext>
              </a:extLst>
            </p:cNvPr>
            <p:cNvSpPr txBox="1"/>
            <p:nvPr/>
          </p:nvSpPr>
          <p:spPr>
            <a:xfrm>
              <a:off x="4421835" y="5755245"/>
              <a:ext cx="2281557" cy="523220"/>
            </a:xfrm>
            <a:prstGeom prst="rect">
              <a:avLst/>
            </a:prstGeom>
            <a:noFill/>
          </p:spPr>
          <p:txBody>
            <a:bodyPr wrap="square" rtlCol="0">
              <a:spAutoFit/>
            </a:bodyPr>
            <a:lstStyle/>
            <a:p>
              <a:pPr algn="ctr"/>
              <a:r>
                <a:rPr lang="en-US" sz="1400" i="1">
                  <a:solidFill>
                    <a:srgbClr val="002060"/>
                  </a:solidFill>
                </a:rPr>
                <a:t>Closed during nominal ops for battery charge/discharge</a:t>
              </a:r>
            </a:p>
          </p:txBody>
        </p:sp>
        <p:sp>
          <p:nvSpPr>
            <p:cNvPr id="37" name="TextBox 36">
              <a:extLst>
                <a:ext uri="{FF2B5EF4-FFF2-40B4-BE49-F238E27FC236}">
                  <a16:creationId xmlns:a16="http://schemas.microsoft.com/office/drawing/2014/main" id="{0001313D-8D5B-A8ED-8A80-8DB27C00E1B8}"/>
                </a:ext>
              </a:extLst>
            </p:cNvPr>
            <p:cNvSpPr txBox="1"/>
            <p:nvPr/>
          </p:nvSpPr>
          <p:spPr>
            <a:xfrm>
              <a:off x="6530965" y="2799355"/>
              <a:ext cx="1077539" cy="369332"/>
            </a:xfrm>
            <a:prstGeom prst="rect">
              <a:avLst/>
            </a:prstGeom>
            <a:noFill/>
          </p:spPr>
          <p:txBody>
            <a:bodyPr wrap="none" rtlCol="0">
              <a:spAutoFit/>
            </a:bodyPr>
            <a:lstStyle/>
            <a:p>
              <a:r>
                <a:rPr lang="en-US" b="1">
                  <a:solidFill>
                    <a:srgbClr val="002060"/>
                  </a:solidFill>
                </a:rPr>
                <a:t>Main Bus</a:t>
              </a:r>
            </a:p>
          </p:txBody>
        </p:sp>
        <p:sp>
          <p:nvSpPr>
            <p:cNvPr id="38" name="TextBox 37">
              <a:extLst>
                <a:ext uri="{FF2B5EF4-FFF2-40B4-BE49-F238E27FC236}">
                  <a16:creationId xmlns:a16="http://schemas.microsoft.com/office/drawing/2014/main" id="{94F84B33-48E0-E32A-AC7A-94CBCD90F9E5}"/>
                </a:ext>
              </a:extLst>
            </p:cNvPr>
            <p:cNvSpPr txBox="1"/>
            <p:nvPr/>
          </p:nvSpPr>
          <p:spPr>
            <a:xfrm>
              <a:off x="4357589" y="4986149"/>
              <a:ext cx="445956" cy="369332"/>
            </a:xfrm>
            <a:prstGeom prst="rect">
              <a:avLst/>
            </a:prstGeom>
            <a:noFill/>
          </p:spPr>
          <p:txBody>
            <a:bodyPr wrap="none" rtlCol="0">
              <a:spAutoFit/>
            </a:bodyPr>
            <a:lstStyle/>
            <a:p>
              <a:r>
                <a:rPr lang="en-US" b="1">
                  <a:solidFill>
                    <a:srgbClr val="002060"/>
                  </a:solidFill>
                </a:rPr>
                <a:t>(5)</a:t>
              </a:r>
            </a:p>
          </p:txBody>
        </p:sp>
        <p:sp>
          <p:nvSpPr>
            <p:cNvPr id="39" name="TextBox 38">
              <a:extLst>
                <a:ext uri="{FF2B5EF4-FFF2-40B4-BE49-F238E27FC236}">
                  <a16:creationId xmlns:a16="http://schemas.microsoft.com/office/drawing/2014/main" id="{01F18721-0115-3557-9355-66F7BA2AFD34}"/>
                </a:ext>
              </a:extLst>
            </p:cNvPr>
            <p:cNvSpPr txBox="1"/>
            <p:nvPr/>
          </p:nvSpPr>
          <p:spPr>
            <a:xfrm>
              <a:off x="2196091" y="4694941"/>
              <a:ext cx="445956" cy="369332"/>
            </a:xfrm>
            <a:prstGeom prst="rect">
              <a:avLst/>
            </a:prstGeom>
            <a:noFill/>
          </p:spPr>
          <p:txBody>
            <a:bodyPr wrap="none" rtlCol="0">
              <a:spAutoFit/>
            </a:bodyPr>
            <a:lstStyle/>
            <a:p>
              <a:r>
                <a:rPr lang="en-US" b="1">
                  <a:solidFill>
                    <a:srgbClr val="002060"/>
                  </a:solidFill>
                </a:rPr>
                <a:t>(4)</a:t>
              </a:r>
            </a:p>
          </p:txBody>
        </p:sp>
        <p:cxnSp>
          <p:nvCxnSpPr>
            <p:cNvPr id="40" name="Connector: Curved 39">
              <a:extLst>
                <a:ext uri="{FF2B5EF4-FFF2-40B4-BE49-F238E27FC236}">
                  <a16:creationId xmlns:a16="http://schemas.microsoft.com/office/drawing/2014/main" id="{C9698294-20FC-BD3B-17CF-4B7991FA105A}"/>
                </a:ext>
              </a:extLst>
            </p:cNvPr>
            <p:cNvCxnSpPr>
              <a:cxnSpLocks/>
              <a:stCxn id="45" idx="3"/>
              <a:endCxn id="52" idx="3"/>
            </p:cNvCxnSpPr>
            <p:nvPr/>
          </p:nvCxnSpPr>
          <p:spPr>
            <a:xfrm rot="5400000">
              <a:off x="4092226" y="4049855"/>
              <a:ext cx="380916" cy="1323341"/>
            </a:xfrm>
            <a:prstGeom prst="curvedConnector2">
              <a:avLst/>
            </a:prstGeom>
            <a:ln w="31750">
              <a:solidFill>
                <a:srgbClr val="FF0000"/>
              </a:solidFill>
              <a:prstDash val="dash"/>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Connector: Curved 40">
              <a:extLst>
                <a:ext uri="{FF2B5EF4-FFF2-40B4-BE49-F238E27FC236}">
                  <a16:creationId xmlns:a16="http://schemas.microsoft.com/office/drawing/2014/main" id="{DFCBCB2B-50A9-1ED3-3038-BC648EB1A375}"/>
                </a:ext>
              </a:extLst>
            </p:cNvPr>
            <p:cNvCxnSpPr>
              <a:cxnSpLocks/>
              <a:stCxn id="9" idx="2"/>
            </p:cNvCxnSpPr>
            <p:nvPr/>
          </p:nvCxnSpPr>
          <p:spPr>
            <a:xfrm rot="5400000">
              <a:off x="7360387" y="2767915"/>
              <a:ext cx="480916" cy="2167696"/>
            </a:xfrm>
            <a:prstGeom prst="curvedConnector2">
              <a:avLst/>
            </a:prstGeom>
            <a:ln w="31750">
              <a:solidFill>
                <a:srgbClr val="FF0000"/>
              </a:solidFill>
              <a:prstDash val="dash"/>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2" name="Connector: Curved 41">
              <a:extLst>
                <a:ext uri="{FF2B5EF4-FFF2-40B4-BE49-F238E27FC236}">
                  <a16:creationId xmlns:a16="http://schemas.microsoft.com/office/drawing/2014/main" id="{ECB83133-3745-F0C3-C03A-86A4C9F600E7}"/>
                </a:ext>
              </a:extLst>
            </p:cNvPr>
            <p:cNvCxnSpPr>
              <a:cxnSpLocks/>
              <a:stCxn id="24" idx="2"/>
            </p:cNvCxnSpPr>
            <p:nvPr/>
          </p:nvCxnSpPr>
          <p:spPr>
            <a:xfrm rot="5400000">
              <a:off x="8434690" y="1936140"/>
              <a:ext cx="443079" cy="4281621"/>
            </a:xfrm>
            <a:prstGeom prst="curvedConnector2">
              <a:avLst/>
            </a:prstGeom>
            <a:ln w="31750">
              <a:solidFill>
                <a:srgbClr val="FF0000">
                  <a:alpha val="40000"/>
                </a:srgbClr>
              </a:solidFill>
              <a:prstDash val="dash"/>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EFA8716E-DEC5-5183-82F2-8C14190BDF86}"/>
                </a:ext>
              </a:extLst>
            </p:cNvPr>
            <p:cNvSpPr txBox="1"/>
            <p:nvPr/>
          </p:nvSpPr>
          <p:spPr>
            <a:xfrm>
              <a:off x="8659266" y="4218505"/>
              <a:ext cx="1654093" cy="307777"/>
            </a:xfrm>
            <a:prstGeom prst="rect">
              <a:avLst/>
            </a:prstGeom>
            <a:noFill/>
          </p:spPr>
          <p:txBody>
            <a:bodyPr wrap="square" rtlCol="0">
              <a:spAutoFit/>
            </a:bodyPr>
            <a:lstStyle/>
            <a:p>
              <a:r>
                <a:rPr lang="en-US" sz="1400" i="1">
                  <a:solidFill>
                    <a:srgbClr val="002060"/>
                  </a:solidFill>
                </a:rPr>
                <a:t>Pre-heat as needed</a:t>
              </a:r>
            </a:p>
          </p:txBody>
        </p:sp>
        <p:grpSp>
          <p:nvGrpSpPr>
            <p:cNvPr id="44" name="Group 43">
              <a:extLst>
                <a:ext uri="{FF2B5EF4-FFF2-40B4-BE49-F238E27FC236}">
                  <a16:creationId xmlns:a16="http://schemas.microsoft.com/office/drawing/2014/main" id="{9C61D589-4D5B-3FBE-E690-557466EF0747}"/>
                </a:ext>
              </a:extLst>
            </p:cNvPr>
            <p:cNvGrpSpPr/>
            <p:nvPr/>
          </p:nvGrpSpPr>
          <p:grpSpPr>
            <a:xfrm>
              <a:off x="6279604" y="4046500"/>
              <a:ext cx="93019" cy="297709"/>
              <a:chOff x="6430473" y="4249851"/>
              <a:chExt cx="93019" cy="297709"/>
            </a:xfrm>
          </p:grpSpPr>
          <p:sp>
            <p:nvSpPr>
              <p:cNvPr id="56" name="Oval 55">
                <a:extLst>
                  <a:ext uri="{FF2B5EF4-FFF2-40B4-BE49-F238E27FC236}">
                    <a16:creationId xmlns:a16="http://schemas.microsoft.com/office/drawing/2014/main" id="{CB7FB9FA-6B22-C7E8-5CC2-089A35E4B1EB}"/>
                  </a:ext>
                </a:extLst>
              </p:cNvPr>
              <p:cNvSpPr/>
              <p:nvPr/>
            </p:nvSpPr>
            <p:spPr>
              <a:xfrm>
                <a:off x="6430473" y="445612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C2A6C90A-9D68-42C7-35AD-308303C04B4E}"/>
                  </a:ext>
                </a:extLst>
              </p:cNvPr>
              <p:cNvSpPr/>
              <p:nvPr/>
            </p:nvSpPr>
            <p:spPr>
              <a:xfrm>
                <a:off x="6432052" y="4249851"/>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Oval 44">
              <a:extLst>
                <a:ext uri="{FF2B5EF4-FFF2-40B4-BE49-F238E27FC236}">
                  <a16:creationId xmlns:a16="http://schemas.microsoft.com/office/drawing/2014/main" id="{F63501D4-48BE-1816-AEC7-E49A249411DC}"/>
                </a:ext>
              </a:extLst>
            </p:cNvPr>
            <p:cNvSpPr/>
            <p:nvPr/>
          </p:nvSpPr>
          <p:spPr>
            <a:xfrm>
              <a:off x="4930963" y="4443017"/>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2AFD5336-2342-843A-C71C-4D1217FB5E8C}"/>
                </a:ext>
              </a:extLst>
            </p:cNvPr>
            <p:cNvSpPr/>
            <p:nvPr/>
          </p:nvSpPr>
          <p:spPr>
            <a:xfrm>
              <a:off x="7037147" y="3240169"/>
              <a:ext cx="137160" cy="1371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585A5427-C088-D3E5-5B44-40E4E8D49DFB}"/>
                </a:ext>
              </a:extLst>
            </p:cNvPr>
            <p:cNvSpPr txBox="1"/>
            <p:nvPr/>
          </p:nvSpPr>
          <p:spPr>
            <a:xfrm>
              <a:off x="3789742" y="4446795"/>
              <a:ext cx="1014828" cy="307777"/>
            </a:xfrm>
            <a:prstGeom prst="rect">
              <a:avLst/>
            </a:prstGeom>
            <a:noFill/>
          </p:spPr>
          <p:txBody>
            <a:bodyPr wrap="square" rtlCol="0">
              <a:spAutoFit/>
            </a:bodyPr>
            <a:lstStyle/>
            <a:p>
              <a:r>
                <a:rPr lang="en-US" sz="1400" b="1" i="1" dirty="0">
                  <a:solidFill>
                    <a:srgbClr val="FF0000"/>
                  </a:solidFill>
                </a:rPr>
                <a:t>Pre-heat</a:t>
              </a:r>
            </a:p>
          </p:txBody>
        </p:sp>
        <p:cxnSp>
          <p:nvCxnSpPr>
            <p:cNvPr id="48" name="Straight Arrow Connector 47">
              <a:extLst>
                <a:ext uri="{FF2B5EF4-FFF2-40B4-BE49-F238E27FC236}">
                  <a16:creationId xmlns:a16="http://schemas.microsoft.com/office/drawing/2014/main" id="{5A700DC8-DBF6-B728-0949-D3F1F4E0E05D}"/>
                </a:ext>
              </a:extLst>
            </p:cNvPr>
            <p:cNvCxnSpPr>
              <a:cxnSpLocks/>
            </p:cNvCxnSpPr>
            <p:nvPr/>
          </p:nvCxnSpPr>
          <p:spPr>
            <a:xfrm>
              <a:off x="3276221" y="3593511"/>
              <a:ext cx="2361" cy="1073776"/>
            </a:xfrm>
            <a:prstGeom prst="straightConnector1">
              <a:avLst/>
            </a:prstGeom>
            <a:ln w="25400">
              <a:solidFill>
                <a:schemeClr val="accent6"/>
              </a:solidFill>
              <a:prstDash val="sysDash"/>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8760700-E0D8-74C3-C05F-8C8E5EBA5F04}"/>
                </a:ext>
              </a:extLst>
            </p:cNvPr>
            <p:cNvCxnSpPr>
              <a:cxnSpLocks/>
            </p:cNvCxnSpPr>
            <p:nvPr/>
          </p:nvCxnSpPr>
          <p:spPr>
            <a:xfrm flipH="1">
              <a:off x="4089077" y="3422545"/>
              <a:ext cx="887607" cy="0"/>
            </a:xfrm>
            <a:prstGeom prst="straightConnector1">
              <a:avLst/>
            </a:prstGeom>
            <a:solidFill>
              <a:schemeClr val="tx1"/>
            </a:solidFill>
            <a:ln w="25400">
              <a:solidFill>
                <a:schemeClr val="accent6"/>
              </a:solidFill>
              <a:prstDash val="sysDash"/>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21FA74B3-CACA-8244-16E3-1EFD508F71C8}"/>
                </a:ext>
              </a:extLst>
            </p:cNvPr>
            <p:cNvCxnSpPr>
              <a:cxnSpLocks/>
            </p:cNvCxnSpPr>
            <p:nvPr/>
          </p:nvCxnSpPr>
          <p:spPr>
            <a:xfrm flipH="1">
              <a:off x="4089030" y="3257479"/>
              <a:ext cx="1149926" cy="0"/>
            </a:xfrm>
            <a:prstGeom prst="straightConnector1">
              <a:avLst/>
            </a:prstGeom>
            <a:ln w="25400">
              <a:solidFill>
                <a:schemeClr val="tx1"/>
              </a:solidFill>
              <a:headEnd type="none" w="med" len="lg"/>
              <a:tailEnd type="stealth" w="lg" len="lg"/>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5FE0EE1D-3DC5-9BCC-B856-955D6ECDDB50}"/>
                </a:ext>
              </a:extLst>
            </p:cNvPr>
            <p:cNvSpPr/>
            <p:nvPr/>
          </p:nvSpPr>
          <p:spPr>
            <a:xfrm>
              <a:off x="2138233" y="2869513"/>
              <a:ext cx="1950843" cy="738664"/>
            </a:xfrm>
            <a:prstGeom prst="rect">
              <a:avLst/>
            </a:prstGeom>
            <a:solidFill>
              <a:srgbClr val="FFC0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Battery Management System (BMS)</a:t>
              </a:r>
            </a:p>
          </p:txBody>
        </p:sp>
        <p:sp>
          <p:nvSpPr>
            <p:cNvPr id="52" name="Rectangle 51">
              <a:extLst>
                <a:ext uri="{FF2B5EF4-FFF2-40B4-BE49-F238E27FC236}">
                  <a16:creationId xmlns:a16="http://schemas.microsoft.com/office/drawing/2014/main" id="{25DCD86A-217C-3933-009A-A1B0BEA4683B}"/>
                </a:ext>
              </a:extLst>
            </p:cNvPr>
            <p:cNvSpPr/>
            <p:nvPr/>
          </p:nvSpPr>
          <p:spPr>
            <a:xfrm>
              <a:off x="2611017" y="4667287"/>
              <a:ext cx="1009995" cy="469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Battery</a:t>
              </a:r>
            </a:p>
          </p:txBody>
        </p:sp>
        <p:sp>
          <p:nvSpPr>
            <p:cNvPr id="53" name="Rectangle 52">
              <a:extLst>
                <a:ext uri="{FF2B5EF4-FFF2-40B4-BE49-F238E27FC236}">
                  <a16:creationId xmlns:a16="http://schemas.microsoft.com/office/drawing/2014/main" id="{90E0C84A-8D07-5F98-FC88-1A59DAA20824}"/>
                </a:ext>
              </a:extLst>
            </p:cNvPr>
            <p:cNvSpPr/>
            <p:nvPr/>
          </p:nvSpPr>
          <p:spPr>
            <a:xfrm>
              <a:off x="4982239" y="2968097"/>
              <a:ext cx="1371600" cy="640080"/>
            </a:xfrm>
            <a:prstGeom prst="rect">
              <a:avLst/>
            </a:prstGeom>
            <a:solidFill>
              <a:srgbClr val="FFC0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Main Bus Controller</a:t>
              </a:r>
            </a:p>
          </p:txBody>
        </p:sp>
        <p:sp>
          <p:nvSpPr>
            <p:cNvPr id="54" name="Rectangle 53">
              <a:extLst>
                <a:ext uri="{FF2B5EF4-FFF2-40B4-BE49-F238E27FC236}">
                  <a16:creationId xmlns:a16="http://schemas.microsoft.com/office/drawing/2014/main" id="{E4B7A4DE-2B26-E66F-C001-D20A1B0FAD4A}"/>
                </a:ext>
              </a:extLst>
            </p:cNvPr>
            <p:cNvSpPr/>
            <p:nvPr/>
          </p:nvSpPr>
          <p:spPr>
            <a:xfrm>
              <a:off x="4976682" y="3944423"/>
              <a:ext cx="1394391" cy="548640"/>
            </a:xfrm>
            <a:prstGeom prst="rect">
              <a:avLst/>
            </a:prstGeom>
            <a:solidFill>
              <a:srgbClr val="FFC000"/>
            </a:solidFill>
            <a:ln w="2540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Heater Control</a:t>
              </a:r>
            </a:p>
          </p:txBody>
        </p:sp>
        <p:sp>
          <p:nvSpPr>
            <p:cNvPr id="55" name="TextBox 54">
              <a:extLst>
                <a:ext uri="{FF2B5EF4-FFF2-40B4-BE49-F238E27FC236}">
                  <a16:creationId xmlns:a16="http://schemas.microsoft.com/office/drawing/2014/main" id="{D23EA89D-6BC6-963A-7066-9706429B9574}"/>
                </a:ext>
              </a:extLst>
            </p:cNvPr>
            <p:cNvSpPr txBox="1"/>
            <p:nvPr/>
          </p:nvSpPr>
          <p:spPr>
            <a:xfrm>
              <a:off x="119377" y="2308606"/>
              <a:ext cx="902811" cy="646331"/>
            </a:xfrm>
            <a:prstGeom prst="rect">
              <a:avLst/>
            </a:prstGeom>
            <a:noFill/>
            <a:ln>
              <a:noFill/>
            </a:ln>
          </p:spPr>
          <p:txBody>
            <a:bodyPr wrap="none" lIns="91440" tIns="45720" rIns="91440" bIns="45720" rtlCol="0" anchor="t">
              <a:spAutoFit/>
            </a:bodyPr>
            <a:lstStyle/>
            <a:p>
              <a:r>
                <a:rPr lang="en-US" sz="1200" b="1" i="1">
                  <a:cs typeface="Calibri"/>
                  <a:sym typeface="Wingdings" panose="05000000000000000000" pitchFamily="2" charset="2"/>
                </a:rPr>
                <a:t></a:t>
              </a:r>
              <a:r>
                <a:rPr lang="en-US" sz="1200" b="1" i="1">
                  <a:cs typeface="Calibri"/>
                </a:rPr>
                <a:t> Power</a:t>
              </a:r>
            </a:p>
            <a:p>
              <a:r>
                <a:rPr lang="en-US" sz="1200" b="1" i="1">
                  <a:solidFill>
                    <a:srgbClr val="FF0000"/>
                  </a:solidFill>
                  <a:cs typeface="Calibri"/>
                  <a:sym typeface="Wingdings" panose="05000000000000000000" pitchFamily="2" charset="2"/>
                </a:rPr>
                <a:t></a:t>
              </a:r>
              <a:r>
                <a:rPr lang="en-US" sz="1200" b="1" i="1">
                  <a:cs typeface="Calibri"/>
                </a:rPr>
                <a:t> </a:t>
              </a:r>
              <a:r>
                <a:rPr lang="en-US" sz="1200" b="1" i="1">
                  <a:solidFill>
                    <a:srgbClr val="FF0000"/>
                  </a:solidFill>
                  <a:cs typeface="Calibri"/>
                </a:rPr>
                <a:t>Thermal</a:t>
              </a:r>
            </a:p>
            <a:p>
              <a:r>
                <a:rPr lang="en-US" sz="1200" b="1" i="1">
                  <a:solidFill>
                    <a:schemeClr val="accent6"/>
                  </a:solidFill>
                  <a:cs typeface="Calibri"/>
                  <a:sym typeface="Wingdings" panose="05000000000000000000" pitchFamily="2" charset="2"/>
                </a:rPr>
                <a:t></a:t>
              </a:r>
              <a:r>
                <a:rPr lang="en-US" sz="1200" b="1" i="1">
                  <a:cs typeface="Calibri"/>
                </a:rPr>
                <a:t> </a:t>
              </a:r>
              <a:r>
                <a:rPr lang="en-US" sz="1200" b="1" i="1">
                  <a:solidFill>
                    <a:schemeClr val="accent6"/>
                  </a:solidFill>
                  <a:cs typeface="Calibri"/>
                </a:rPr>
                <a:t>C&amp;DH</a:t>
              </a:r>
            </a:p>
          </p:txBody>
        </p:sp>
      </p:grpSp>
    </p:spTree>
    <p:extLst>
      <p:ext uri="{BB962C8B-B14F-4D97-AF65-F5344CB8AC3E}">
        <p14:creationId xmlns:p14="http://schemas.microsoft.com/office/powerpoint/2010/main" val="3420265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room, scene, gambling house&#10;&#10;AI-generated content may be incorrect.">
            <a:extLst>
              <a:ext uri="{FF2B5EF4-FFF2-40B4-BE49-F238E27FC236}">
                <a16:creationId xmlns:a16="http://schemas.microsoft.com/office/drawing/2014/main" id="{E9D14F43-CE78-24D2-FE46-DC9CD49B34C0}"/>
              </a:ext>
            </a:extLst>
          </p:cNvPr>
          <p:cNvPicPr>
            <a:picLocks noChangeAspect="1"/>
          </p:cNvPicPr>
          <p:nvPr/>
        </p:nvPicPr>
        <p:blipFill>
          <a:blip r:embed="rId3"/>
          <a:stretch>
            <a:fillRect/>
          </a:stretch>
        </p:blipFill>
        <p:spPr>
          <a:xfrm>
            <a:off x="419154" y="1260475"/>
            <a:ext cx="5067566" cy="3960812"/>
          </a:xfrm>
          <a:prstGeom prst="rect">
            <a:avLst/>
          </a:prstGeom>
        </p:spPr>
      </p:pic>
      <p:sp>
        <p:nvSpPr>
          <p:cNvPr id="4" name="Footer Placeholder 3">
            <a:extLst>
              <a:ext uri="{FF2B5EF4-FFF2-40B4-BE49-F238E27FC236}">
                <a16:creationId xmlns:a16="http://schemas.microsoft.com/office/drawing/2014/main" id="{33D40B61-BF5B-55A1-0A41-EF8ABD77A746}"/>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2B613893-4B99-0EB5-9A0E-1D39432A192C}"/>
              </a:ext>
            </a:extLst>
          </p:cNvPr>
          <p:cNvSpPr>
            <a:spLocks noGrp="1"/>
          </p:cNvSpPr>
          <p:nvPr>
            <p:ph type="sldNum" sz="quarter" idx="12"/>
          </p:nvPr>
        </p:nvSpPr>
        <p:spPr/>
        <p:txBody>
          <a:bodyPr/>
          <a:lstStyle/>
          <a:p>
            <a:fld id="{15B77F6C-A330-4EC2-AB93-F21D8D3B9F59}" type="slidenum">
              <a:rPr lang="en-US" smtClean="0"/>
              <a:t>22</a:t>
            </a:fld>
            <a:endParaRPr lang="en-US"/>
          </a:p>
        </p:txBody>
      </p:sp>
      <p:sp>
        <p:nvSpPr>
          <p:cNvPr id="6" name="Rectangle 5">
            <a:extLst>
              <a:ext uri="{FF2B5EF4-FFF2-40B4-BE49-F238E27FC236}">
                <a16:creationId xmlns:a16="http://schemas.microsoft.com/office/drawing/2014/main" id="{CCBDD0D9-7617-6F8D-812A-96BB86658A6E}"/>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07112769-4DD7-F970-C7E7-07BF8A0E1062}"/>
              </a:ext>
            </a:extLst>
          </p:cNvPr>
          <p:cNvSpPr txBox="1">
            <a:spLocks/>
          </p:cNvSpPr>
          <p:nvPr/>
        </p:nvSpPr>
        <p:spPr>
          <a:xfrm>
            <a:off x="116839" y="42615"/>
            <a:ext cx="12075159"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95000"/>
                  </a:schemeClr>
                </a:solidFill>
                <a:latin typeface="Roboto" panose="02000000000000000000" pitchFamily="2" charset="0"/>
                <a:ea typeface="Roboto" panose="02000000000000000000" pitchFamily="2" charset="0"/>
              </a:rPr>
              <a:t>Gen 1 Thermal Model and Thermal Environment</a:t>
            </a:r>
          </a:p>
        </p:txBody>
      </p:sp>
      <p:pic>
        <p:nvPicPr>
          <p:cNvPr id="10" name="Picture 9" descr="Diagram&#10;&#10;AI-generated content may be incorrect.">
            <a:extLst>
              <a:ext uri="{FF2B5EF4-FFF2-40B4-BE49-F238E27FC236}">
                <a16:creationId xmlns:a16="http://schemas.microsoft.com/office/drawing/2014/main" id="{320F207F-9EE0-8B30-B487-083870BB99AD}"/>
              </a:ext>
            </a:extLst>
          </p:cNvPr>
          <p:cNvPicPr>
            <a:picLocks noChangeAspect="1"/>
          </p:cNvPicPr>
          <p:nvPr/>
        </p:nvPicPr>
        <p:blipFill>
          <a:blip r:embed="rId4"/>
          <a:stretch>
            <a:fillRect/>
          </a:stretch>
        </p:blipFill>
        <p:spPr>
          <a:xfrm>
            <a:off x="6096000" y="1260475"/>
            <a:ext cx="5676846" cy="3981449"/>
          </a:xfrm>
          <a:prstGeom prst="rect">
            <a:avLst/>
          </a:prstGeom>
        </p:spPr>
      </p:pic>
      <p:sp>
        <p:nvSpPr>
          <p:cNvPr id="12" name="TextBox 11">
            <a:extLst>
              <a:ext uri="{FF2B5EF4-FFF2-40B4-BE49-F238E27FC236}">
                <a16:creationId xmlns:a16="http://schemas.microsoft.com/office/drawing/2014/main" id="{FCBC6B19-8462-C82E-5C39-36D3F6EAFE91}"/>
              </a:ext>
            </a:extLst>
          </p:cNvPr>
          <p:cNvSpPr txBox="1"/>
          <p:nvPr/>
        </p:nvSpPr>
        <p:spPr>
          <a:xfrm>
            <a:off x="1023645" y="5454975"/>
            <a:ext cx="10261546" cy="923330"/>
          </a:xfrm>
          <a:prstGeom prst="rect">
            <a:avLst/>
          </a:prstGeom>
          <a:noFill/>
        </p:spPr>
        <p:txBody>
          <a:bodyPr wrap="square">
            <a:spAutoFit/>
          </a:bodyPr>
          <a:lstStyle/>
          <a:p>
            <a:pPr algn="ctr"/>
            <a:r>
              <a:rPr lang="en-US" b="1"/>
              <a:t>Focused on Cryogenic Chamber environment and its lunar equivalent</a:t>
            </a:r>
          </a:p>
          <a:p>
            <a:pPr algn="ctr"/>
            <a:r>
              <a:rPr lang="en-US"/>
              <a:t>Starts at 293.15K, cooldown rate 2K/min till it hits 50K, dwells at 50 K for 8 hours, then warms up in temperature either naturally or at 2 K/min.</a:t>
            </a:r>
          </a:p>
        </p:txBody>
      </p:sp>
    </p:spTree>
    <p:extLst>
      <p:ext uri="{BB962C8B-B14F-4D97-AF65-F5344CB8AC3E}">
        <p14:creationId xmlns:p14="http://schemas.microsoft.com/office/powerpoint/2010/main" val="265181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writing implement, stationary&#10;&#10;AI-generated content may be incorrect.">
            <a:extLst>
              <a:ext uri="{FF2B5EF4-FFF2-40B4-BE49-F238E27FC236}">
                <a16:creationId xmlns:a16="http://schemas.microsoft.com/office/drawing/2014/main" id="{B84E0827-5B57-813A-0FC0-3ED70475A1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5831" y="3462274"/>
            <a:ext cx="5943600" cy="2710815"/>
          </a:xfrm>
          <a:prstGeom prst="rect">
            <a:avLst/>
          </a:prstGeom>
        </p:spPr>
      </p:pic>
      <p:pic>
        <p:nvPicPr>
          <p:cNvPr id="6" name="Picture 5" descr="Chart&#10;&#10;AI-generated content may be incorrect.">
            <a:extLst>
              <a:ext uri="{FF2B5EF4-FFF2-40B4-BE49-F238E27FC236}">
                <a16:creationId xmlns:a16="http://schemas.microsoft.com/office/drawing/2014/main" id="{0EFDAFB9-ECE8-1641-7D38-A8C777191E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14594" y="890559"/>
            <a:ext cx="1593850" cy="2689860"/>
          </a:xfrm>
          <a:prstGeom prst="rect">
            <a:avLst/>
          </a:prstGeom>
        </p:spPr>
      </p:pic>
      <p:sp>
        <p:nvSpPr>
          <p:cNvPr id="3" name="Footer Placeholder 2">
            <a:extLst>
              <a:ext uri="{FF2B5EF4-FFF2-40B4-BE49-F238E27FC236}">
                <a16:creationId xmlns:a16="http://schemas.microsoft.com/office/drawing/2014/main" id="{59CF9BF6-49A8-81F6-102C-98737F85FE17}"/>
              </a:ext>
            </a:extLst>
          </p:cNvPr>
          <p:cNvSpPr>
            <a:spLocks noGrp="1"/>
          </p:cNvSpPr>
          <p:nvPr>
            <p:ph type="ftr" sz="quarter" idx="11"/>
          </p:nvPr>
        </p:nvSpPr>
        <p:spPr/>
        <p:txBody>
          <a:bodyPr/>
          <a:lstStyle/>
          <a:p>
            <a:r>
              <a:rPr lang="en-US"/>
              <a:t>LSIC Surface Power June 2026</a:t>
            </a:r>
          </a:p>
        </p:txBody>
      </p:sp>
      <p:sp>
        <p:nvSpPr>
          <p:cNvPr id="7" name="Slide Number Placeholder 6">
            <a:extLst>
              <a:ext uri="{FF2B5EF4-FFF2-40B4-BE49-F238E27FC236}">
                <a16:creationId xmlns:a16="http://schemas.microsoft.com/office/drawing/2014/main" id="{1E3C7F96-83D9-148C-C80F-176FF8BA5334}"/>
              </a:ext>
            </a:extLst>
          </p:cNvPr>
          <p:cNvSpPr>
            <a:spLocks noGrp="1"/>
          </p:cNvSpPr>
          <p:nvPr>
            <p:ph type="sldNum" sz="quarter" idx="12"/>
          </p:nvPr>
        </p:nvSpPr>
        <p:spPr/>
        <p:txBody>
          <a:bodyPr/>
          <a:lstStyle/>
          <a:p>
            <a:fld id="{15B77F6C-A330-4EC2-AB93-F21D8D3B9F59}" type="slidenum">
              <a:rPr lang="en-US" smtClean="0"/>
              <a:t>23</a:t>
            </a:fld>
            <a:endParaRPr lang="en-US"/>
          </a:p>
        </p:txBody>
      </p:sp>
      <p:sp>
        <p:nvSpPr>
          <p:cNvPr id="10" name="Rectangle 9">
            <a:extLst>
              <a:ext uri="{FF2B5EF4-FFF2-40B4-BE49-F238E27FC236}">
                <a16:creationId xmlns:a16="http://schemas.microsoft.com/office/drawing/2014/main" id="{7208B185-1F41-B734-C851-1B4009B1F28A}"/>
              </a:ext>
            </a:extLst>
          </p:cNvPr>
          <p:cNvSpPr/>
          <p:nvPr/>
        </p:nvSpPr>
        <p:spPr>
          <a:xfrm>
            <a:off x="1" y="-2689"/>
            <a:ext cx="12191999"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11" name="Title 7">
            <a:extLst>
              <a:ext uri="{FF2B5EF4-FFF2-40B4-BE49-F238E27FC236}">
                <a16:creationId xmlns:a16="http://schemas.microsoft.com/office/drawing/2014/main" id="{636E98BF-5F7A-69CC-ABF9-CAF3B21044F2}"/>
              </a:ext>
            </a:extLst>
          </p:cNvPr>
          <p:cNvSpPr txBox="1">
            <a:spLocks/>
          </p:cNvSpPr>
          <p:nvPr/>
        </p:nvSpPr>
        <p:spPr>
          <a:xfrm>
            <a:off x="116839" y="42615"/>
            <a:ext cx="12075159"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95000"/>
                  </a:schemeClr>
                </a:solidFill>
                <a:latin typeface="Roboto" panose="02000000000000000000" pitchFamily="2" charset="0"/>
                <a:ea typeface="Roboto" panose="02000000000000000000" pitchFamily="2" charset="0"/>
              </a:rPr>
              <a:t>Parametric Studies</a:t>
            </a:r>
          </a:p>
        </p:txBody>
      </p:sp>
      <p:sp>
        <p:nvSpPr>
          <p:cNvPr id="12" name="TextBox 11">
            <a:extLst>
              <a:ext uri="{FF2B5EF4-FFF2-40B4-BE49-F238E27FC236}">
                <a16:creationId xmlns:a16="http://schemas.microsoft.com/office/drawing/2014/main" id="{407B1E5B-461F-279A-247F-4E37F0DEC281}"/>
              </a:ext>
            </a:extLst>
          </p:cNvPr>
          <p:cNvSpPr txBox="1"/>
          <p:nvPr/>
        </p:nvSpPr>
        <p:spPr>
          <a:xfrm>
            <a:off x="242569" y="2940030"/>
            <a:ext cx="5674361" cy="3416320"/>
          </a:xfrm>
          <a:prstGeom prst="rect">
            <a:avLst/>
          </a:prstGeom>
          <a:noFill/>
        </p:spPr>
        <p:txBody>
          <a:bodyPr wrap="square" rtlCol="0">
            <a:spAutoFit/>
          </a:bodyPr>
          <a:lstStyle/>
          <a:p>
            <a:r>
              <a:rPr lang="en-US" b="1" dirty="0"/>
              <a:t>Heat Capacity (C</a:t>
            </a:r>
            <a:r>
              <a:rPr lang="en-US" b="1" baseline="-25000" dirty="0"/>
              <a:t>p</a:t>
            </a:r>
            <a:r>
              <a:rPr lang="en-US" b="1" dirty="0"/>
              <a:t>)</a:t>
            </a:r>
          </a:p>
          <a:p>
            <a:pPr marL="285750" indent="-285750">
              <a:buFont typeface="Arial" panose="020B0604020202020204" pitchFamily="34" charset="0"/>
              <a:buChar char="•"/>
            </a:pPr>
            <a:r>
              <a:rPr lang="en-US" b="1" dirty="0"/>
              <a:t>Parametric sweep: </a:t>
            </a:r>
            <a:r>
              <a:rPr lang="en-US" dirty="0"/>
              <a:t>800–5000 J/kg/K.</a:t>
            </a:r>
          </a:p>
          <a:p>
            <a:pPr marL="285750" indent="-285750">
              <a:buFont typeface="Arial" panose="020B0604020202020204" pitchFamily="34" charset="0"/>
              <a:buChar char="•"/>
            </a:pPr>
            <a:r>
              <a:rPr lang="en-US" b="1" dirty="0"/>
              <a:t>With Copper Block: </a:t>
            </a:r>
            <a:r>
              <a:rPr lang="en-US" dirty="0"/>
              <a:t>sensitivity at ~2500 J/kg/K (</a:t>
            </a:r>
            <a:r>
              <a:rPr lang="el-GR" dirty="0"/>
              <a:t>Δ</a:t>
            </a:r>
            <a:r>
              <a:rPr lang="en-US" dirty="0"/>
              <a:t>T ≈ 3K); ~6.5K at 5000 J/kg/K.</a:t>
            </a:r>
          </a:p>
          <a:p>
            <a:pPr marL="285750" indent="-285750">
              <a:buFont typeface="Arial" panose="020B0604020202020204" pitchFamily="34" charset="0"/>
              <a:buChar char="•"/>
            </a:pPr>
            <a:r>
              <a:rPr lang="en-US" b="1" dirty="0"/>
              <a:t>Without Copper Block: </a:t>
            </a:r>
            <a:r>
              <a:rPr lang="en-US" dirty="0"/>
              <a:t>larger </a:t>
            </a:r>
            <a:r>
              <a:rPr lang="el-GR" dirty="0"/>
              <a:t>Δ</a:t>
            </a:r>
            <a:r>
              <a:rPr lang="en-US" dirty="0"/>
              <a:t>T across batteries.</a:t>
            </a:r>
          </a:p>
          <a:p>
            <a:pPr marL="285750" indent="-285750">
              <a:buFont typeface="Arial" panose="020B0604020202020204" pitchFamily="34" charset="0"/>
              <a:buChar char="•"/>
            </a:pPr>
            <a:r>
              <a:rPr lang="en-US" b="1" dirty="0"/>
              <a:t>Realization: </a:t>
            </a:r>
            <a:r>
              <a:rPr lang="en-US" dirty="0"/>
              <a:t>Copper Block acts as a thermal dampener, masking gradients → </a:t>
            </a:r>
            <a:r>
              <a:rPr lang="el-GR" dirty="0"/>
              <a:t>Δ</a:t>
            </a:r>
            <a:r>
              <a:rPr lang="en-US" dirty="0"/>
              <a:t>T &lt; 1K at high C</a:t>
            </a:r>
            <a:r>
              <a:rPr lang="en-US" baseline="-25000" dirty="0"/>
              <a:t>p</a:t>
            </a:r>
            <a:r>
              <a:rPr lang="en-US" dirty="0"/>
              <a:t>.</a:t>
            </a:r>
          </a:p>
          <a:p>
            <a:r>
              <a:rPr lang="en-US" b="1" dirty="0"/>
              <a:t>Thermal Conductivity (</a:t>
            </a:r>
            <a:r>
              <a:rPr lang="en-US" b="1" dirty="0">
                <a:latin typeface="Symbol" panose="05050102010706020507" pitchFamily="18" charset="2"/>
              </a:rPr>
              <a:t>k</a:t>
            </a:r>
            <a:r>
              <a:rPr lang="en-US" b="1" dirty="0"/>
              <a:t>)</a:t>
            </a:r>
          </a:p>
          <a:p>
            <a:pPr marL="285750" indent="-285750">
              <a:buFont typeface="Arial" panose="020B0604020202020204" pitchFamily="34" charset="0"/>
              <a:buChar char="•"/>
            </a:pPr>
            <a:r>
              <a:rPr lang="en-US" b="1" dirty="0"/>
              <a:t>Isotropic sweep: </a:t>
            </a:r>
            <a:r>
              <a:rPr lang="en-US" dirty="0"/>
              <a:t>1–100 W/m/K without Copper Block.</a:t>
            </a:r>
          </a:p>
          <a:p>
            <a:pPr marL="285750" indent="-285750">
              <a:buFont typeface="Arial" panose="020B0604020202020204" pitchFamily="34" charset="0"/>
              <a:buChar char="•"/>
            </a:pPr>
            <a:r>
              <a:rPr lang="en-US" b="1" dirty="0"/>
              <a:t>Literature</a:t>
            </a:r>
            <a:r>
              <a:rPr lang="en-US" dirty="0"/>
              <a:t>: ~13 W/m/K.</a:t>
            </a:r>
          </a:p>
          <a:p>
            <a:pPr marL="285750" indent="-285750">
              <a:buFont typeface="Arial" panose="020B0604020202020204" pitchFamily="34" charset="0"/>
              <a:buChar char="•"/>
            </a:pPr>
            <a:r>
              <a:rPr lang="en-US" dirty="0"/>
              <a:t>Even extreme values (100 W/m/K) → negligible impact</a:t>
            </a:r>
          </a:p>
        </p:txBody>
      </p:sp>
      <p:sp>
        <p:nvSpPr>
          <p:cNvPr id="15" name="TextBox 14">
            <a:extLst>
              <a:ext uri="{FF2B5EF4-FFF2-40B4-BE49-F238E27FC236}">
                <a16:creationId xmlns:a16="http://schemas.microsoft.com/office/drawing/2014/main" id="{CE3A800E-0B79-D09E-4C00-F9D709C4D90B}"/>
              </a:ext>
            </a:extLst>
          </p:cNvPr>
          <p:cNvSpPr txBox="1"/>
          <p:nvPr/>
        </p:nvSpPr>
        <p:spPr>
          <a:xfrm>
            <a:off x="242569" y="2220962"/>
            <a:ext cx="5422900" cy="707886"/>
          </a:xfrm>
          <a:prstGeom prst="rect">
            <a:avLst/>
          </a:prstGeom>
          <a:noFill/>
        </p:spPr>
        <p:txBody>
          <a:bodyPr wrap="square">
            <a:spAutoFit/>
          </a:bodyPr>
          <a:lstStyle/>
          <a:p>
            <a:pPr algn="ctr"/>
            <a:r>
              <a:rPr lang="en-US" sz="2000" b="1" dirty="0"/>
              <a:t>Investigated cell thermal properties and Copper Block contact</a:t>
            </a:r>
          </a:p>
        </p:txBody>
      </p:sp>
      <p:sp>
        <p:nvSpPr>
          <p:cNvPr id="2" name="Rectangle 1">
            <a:extLst>
              <a:ext uri="{FF2B5EF4-FFF2-40B4-BE49-F238E27FC236}">
                <a16:creationId xmlns:a16="http://schemas.microsoft.com/office/drawing/2014/main" id="{2B179FB1-E19D-E05E-D437-4589B8794F57}"/>
              </a:ext>
            </a:extLst>
          </p:cNvPr>
          <p:cNvSpPr/>
          <p:nvPr/>
        </p:nvSpPr>
        <p:spPr>
          <a:xfrm>
            <a:off x="11242299" y="3554873"/>
            <a:ext cx="595631" cy="3860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1C1D8B-486F-1E79-0320-6F8F47CB4761}"/>
              </a:ext>
            </a:extLst>
          </p:cNvPr>
          <p:cNvSpPr txBox="1"/>
          <p:nvPr/>
        </p:nvSpPr>
        <p:spPr>
          <a:xfrm>
            <a:off x="63660" y="1037916"/>
            <a:ext cx="8089740" cy="923330"/>
          </a:xfrm>
          <a:prstGeom prst="rect">
            <a:avLst/>
          </a:prstGeom>
          <a:noFill/>
        </p:spPr>
        <p:txBody>
          <a:bodyPr wrap="square" rtlCol="0">
            <a:spAutoFit/>
          </a:bodyPr>
          <a:lstStyle/>
          <a:p>
            <a:r>
              <a:rPr lang="en-US" dirty="0"/>
              <a:t>Had concerns of degradation via temp gradients across the cell:</a:t>
            </a:r>
          </a:p>
          <a:p>
            <a:pPr algn="l"/>
            <a:r>
              <a:rPr lang="en-US" sz="1200" dirty="0">
                <a:hlinkClick r:id="rId5"/>
              </a:rPr>
              <a:t>In Situ Observation of Thermally Activated and Localized Li Leaching from </a:t>
            </a:r>
            <a:r>
              <a:rPr lang="en-US" sz="1200" dirty="0" err="1">
                <a:hlinkClick r:id="rId5"/>
              </a:rPr>
              <a:t>Lithiated</a:t>
            </a:r>
            <a:r>
              <a:rPr lang="en-US" sz="1200" dirty="0">
                <a:hlinkClick r:id="rId5"/>
              </a:rPr>
              <a:t> Graphite | ACS Energy Letters</a:t>
            </a:r>
            <a:r>
              <a:rPr lang="en-US" sz="1200" dirty="0"/>
              <a:t> - </a:t>
            </a:r>
            <a:r>
              <a:rPr lang="en-US" sz="1200" b="0" i="0" dirty="0">
                <a:solidFill>
                  <a:srgbClr val="000000"/>
                </a:solidFill>
                <a:effectLst/>
                <a:latin typeface="Roboto" panose="02000000000000000000" pitchFamily="2" charset="0"/>
              </a:rPr>
              <a:t>Harrison Szeto, Vijay Kumar, and Yangying Zhu, </a:t>
            </a:r>
            <a:r>
              <a:rPr lang="en-US" sz="1200" b="0" i="1" dirty="0">
                <a:solidFill>
                  <a:srgbClr val="000000"/>
                </a:solidFill>
                <a:effectLst/>
                <a:latin typeface="Roboto" panose="02000000000000000000" pitchFamily="2" charset="0"/>
              </a:rPr>
              <a:t>ACS Energy Letters</a:t>
            </a:r>
            <a:r>
              <a:rPr lang="en-US" sz="1200" b="0" i="0" dirty="0">
                <a:solidFill>
                  <a:srgbClr val="000000"/>
                </a:solidFill>
                <a:effectLst/>
                <a:latin typeface="Roboto" panose="02000000000000000000" pitchFamily="2" charset="0"/>
              </a:rPr>
              <a:t> </a:t>
            </a:r>
            <a:r>
              <a:rPr lang="en-US" sz="1200" b="1" i="0" dirty="0">
                <a:solidFill>
                  <a:srgbClr val="000000"/>
                </a:solidFill>
                <a:effectLst/>
                <a:latin typeface="Roboto" panose="02000000000000000000" pitchFamily="2" charset="0"/>
              </a:rPr>
              <a:t>2024</a:t>
            </a:r>
            <a:r>
              <a:rPr lang="en-US" sz="1200" b="0" i="0" dirty="0">
                <a:solidFill>
                  <a:srgbClr val="000000"/>
                </a:solidFill>
                <a:effectLst/>
                <a:latin typeface="Roboto" panose="02000000000000000000" pitchFamily="2" charset="0"/>
              </a:rPr>
              <a:t> </a:t>
            </a:r>
            <a:r>
              <a:rPr lang="en-US" sz="1200" b="0" i="1" dirty="0">
                <a:solidFill>
                  <a:srgbClr val="000000"/>
                </a:solidFill>
                <a:effectLst/>
                <a:latin typeface="Roboto" panose="02000000000000000000" pitchFamily="2" charset="0"/>
              </a:rPr>
              <a:t>9</a:t>
            </a:r>
            <a:r>
              <a:rPr lang="en-US" sz="1200" b="0" i="0" dirty="0">
                <a:solidFill>
                  <a:srgbClr val="000000"/>
                </a:solidFill>
                <a:effectLst/>
                <a:latin typeface="Roboto" panose="02000000000000000000" pitchFamily="2" charset="0"/>
              </a:rPr>
              <a:t> (9), 4218-4224, DOI: 10.1021/acsenergylett.4c01571</a:t>
            </a:r>
            <a:endParaRPr lang="en-US" sz="1200" dirty="0"/>
          </a:p>
        </p:txBody>
      </p:sp>
    </p:spTree>
    <p:extLst>
      <p:ext uri="{BB962C8B-B14F-4D97-AF65-F5344CB8AC3E}">
        <p14:creationId xmlns:p14="http://schemas.microsoft.com/office/powerpoint/2010/main" val="345091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F2E08-EB61-6242-AB23-A1BF8232E4BA}"/>
              </a:ext>
            </a:extLst>
          </p:cNvPr>
          <p:cNvPicPr>
            <a:picLocks noChangeAspect="1"/>
          </p:cNvPicPr>
          <p:nvPr/>
        </p:nvPicPr>
        <p:blipFill rotWithShape="1">
          <a:blip r:embed="rId3"/>
          <a:srcRect l="103" r="157" b="76092"/>
          <a:stretch/>
        </p:blipFill>
        <p:spPr>
          <a:xfrm>
            <a:off x="0" y="6602"/>
            <a:ext cx="12192000" cy="1639609"/>
          </a:xfrm>
          <a:prstGeom prst="rect">
            <a:avLst/>
          </a:prstGeom>
          <a:ln>
            <a:solidFill>
              <a:schemeClr val="tx1"/>
            </a:solidFill>
          </a:ln>
        </p:spPr>
      </p:pic>
      <p:sp>
        <p:nvSpPr>
          <p:cNvPr id="6" name="Footer Placeholder 5">
            <a:extLst>
              <a:ext uri="{FF2B5EF4-FFF2-40B4-BE49-F238E27FC236}">
                <a16:creationId xmlns:a16="http://schemas.microsoft.com/office/drawing/2014/main" id="{98FFE2F9-20FC-27FD-289C-5686C4241576}"/>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7B469ABF-D27A-4E17-D2BD-6064C834F0B7}"/>
              </a:ext>
            </a:extLst>
          </p:cNvPr>
          <p:cNvSpPr>
            <a:spLocks noGrp="1"/>
          </p:cNvSpPr>
          <p:nvPr>
            <p:ph type="sldNum" sz="quarter" idx="12"/>
          </p:nvPr>
        </p:nvSpPr>
        <p:spPr/>
        <p:txBody>
          <a:bodyPr/>
          <a:lstStyle/>
          <a:p>
            <a:fld id="{15B77F6C-A330-4EC2-AB93-F21D8D3B9F59}" type="slidenum">
              <a:rPr lang="en-US" smtClean="0"/>
              <a:t>3</a:t>
            </a:fld>
            <a:endParaRPr lang="en-US"/>
          </a:p>
        </p:txBody>
      </p:sp>
      <p:pic>
        <p:nvPicPr>
          <p:cNvPr id="1034" name="Picture 10">
            <a:extLst>
              <a:ext uri="{FF2B5EF4-FFF2-40B4-BE49-F238E27FC236}">
                <a16:creationId xmlns:a16="http://schemas.microsoft.com/office/drawing/2014/main" id="{305F7659-FEFC-6BAF-0179-A41863C3C33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0" y="1677195"/>
            <a:ext cx="2214878" cy="221487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2114F311-2C2A-8348-EF80-512B571DD5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0870" y="4579994"/>
            <a:ext cx="1616406" cy="19138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F29EEF82-7EB7-868A-3B36-C3B83BF828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880" y="4568507"/>
            <a:ext cx="2112079" cy="228949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7542CD50-7996-DE3D-A6E9-406D434015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8256" y="1606714"/>
            <a:ext cx="2229710" cy="2238629"/>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87ED3DD6-2FDE-2B12-1B7C-A6EDBB8F601B}"/>
              </a:ext>
            </a:extLst>
          </p:cNvPr>
          <p:cNvCxnSpPr>
            <a:cxnSpLocks/>
          </p:cNvCxnSpPr>
          <p:nvPr/>
        </p:nvCxnSpPr>
        <p:spPr>
          <a:xfrm>
            <a:off x="548640" y="4196714"/>
            <a:ext cx="10805160" cy="1"/>
          </a:xfrm>
          <a:prstGeom prst="straightConnector1">
            <a:avLst/>
          </a:prstGeom>
          <a:ln w="762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A10C89CF-204F-536F-9E82-AA43E6B187FC}"/>
              </a:ext>
            </a:extLst>
          </p:cNvPr>
          <p:cNvCxnSpPr>
            <a:cxnSpLocks/>
          </p:cNvCxnSpPr>
          <p:nvPr/>
        </p:nvCxnSpPr>
        <p:spPr>
          <a:xfrm rot="5400000">
            <a:off x="867123" y="3923537"/>
            <a:ext cx="404652" cy="75985"/>
          </a:xfrm>
          <a:prstGeom prst="bentConnector3">
            <a:avLst>
              <a:gd name="adj1" fmla="val 27403"/>
            </a:avLst>
          </a:prstGeom>
          <a:ln w="38100">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EEECAF29-42EF-7B3B-FD83-2BF13C2DD983}"/>
              </a:ext>
            </a:extLst>
          </p:cNvPr>
          <p:cNvSpPr txBox="1"/>
          <p:nvPr/>
        </p:nvSpPr>
        <p:spPr>
          <a:xfrm>
            <a:off x="1960876" y="1925454"/>
            <a:ext cx="3239413" cy="2031325"/>
          </a:xfrm>
          <a:prstGeom prst="rect">
            <a:avLst/>
          </a:prstGeom>
          <a:noFill/>
        </p:spPr>
        <p:txBody>
          <a:bodyPr wrap="square" rtlCol="0">
            <a:spAutoFit/>
          </a:bodyPr>
          <a:lstStyle/>
          <a:p>
            <a:r>
              <a:rPr lang="en-US" b="1" dirty="0"/>
              <a:t>January 2024</a:t>
            </a:r>
            <a:r>
              <a:rPr lang="en-US" dirty="0"/>
              <a:t> </a:t>
            </a:r>
          </a:p>
          <a:p>
            <a:r>
              <a:rPr lang="en-US" i="1" dirty="0"/>
              <a:t>Peregrine Mission One</a:t>
            </a:r>
          </a:p>
          <a:p>
            <a:r>
              <a:rPr lang="en-US" i="1" dirty="0"/>
              <a:t>Astrobotic</a:t>
            </a:r>
          </a:p>
          <a:p>
            <a:endParaRPr lang="en-US" i="1" dirty="0"/>
          </a:p>
          <a:p>
            <a:r>
              <a:rPr lang="en-US" dirty="0"/>
              <a:t>Mission Failure before landing</a:t>
            </a:r>
          </a:p>
          <a:p>
            <a:r>
              <a:rPr lang="en-US" u="sng" dirty="0"/>
              <a:t>Did not reach lunar surface</a:t>
            </a:r>
          </a:p>
          <a:p>
            <a:endParaRPr lang="en-US" dirty="0"/>
          </a:p>
        </p:txBody>
      </p:sp>
      <p:sp>
        <p:nvSpPr>
          <p:cNvPr id="18" name="TextBox 17">
            <a:extLst>
              <a:ext uri="{FF2B5EF4-FFF2-40B4-BE49-F238E27FC236}">
                <a16:creationId xmlns:a16="http://schemas.microsoft.com/office/drawing/2014/main" id="{FEC9E6CF-1AA6-58B0-E4FE-60B7221EA656}"/>
              </a:ext>
            </a:extLst>
          </p:cNvPr>
          <p:cNvSpPr txBox="1"/>
          <p:nvPr/>
        </p:nvSpPr>
        <p:spPr>
          <a:xfrm>
            <a:off x="2811562" y="4382611"/>
            <a:ext cx="3162517" cy="2585323"/>
          </a:xfrm>
          <a:prstGeom prst="rect">
            <a:avLst/>
          </a:prstGeom>
          <a:noFill/>
        </p:spPr>
        <p:txBody>
          <a:bodyPr wrap="square" rtlCol="0">
            <a:spAutoFit/>
          </a:bodyPr>
          <a:lstStyle/>
          <a:p>
            <a:r>
              <a:rPr lang="en-US" b="1" dirty="0"/>
              <a:t>February 22, 2024</a:t>
            </a:r>
          </a:p>
          <a:p>
            <a:r>
              <a:rPr lang="en-US" i="1" dirty="0"/>
              <a:t>IM-1 (Odysseus)</a:t>
            </a:r>
          </a:p>
          <a:p>
            <a:r>
              <a:rPr lang="en-US" i="1" dirty="0"/>
              <a:t>Intuitive Machines</a:t>
            </a:r>
          </a:p>
          <a:p>
            <a:endParaRPr lang="en-US" i="1" dirty="0"/>
          </a:p>
          <a:p>
            <a:r>
              <a:rPr lang="en-US" dirty="0"/>
              <a:t>Soft-landed (but tilted)</a:t>
            </a:r>
          </a:p>
          <a:p>
            <a:r>
              <a:rPr lang="en-US" dirty="0"/>
              <a:t>Mission ended at Dusk</a:t>
            </a:r>
          </a:p>
          <a:p>
            <a:r>
              <a:rPr lang="en-US" u="sng" dirty="0"/>
              <a:t>Did not survive lunar night</a:t>
            </a:r>
          </a:p>
          <a:p>
            <a:endParaRPr lang="en-US" dirty="0"/>
          </a:p>
          <a:p>
            <a:endParaRPr lang="en-US" dirty="0"/>
          </a:p>
        </p:txBody>
      </p:sp>
      <p:cxnSp>
        <p:nvCxnSpPr>
          <p:cNvPr id="20" name="Connector: Elbow 19">
            <a:extLst>
              <a:ext uri="{FF2B5EF4-FFF2-40B4-BE49-F238E27FC236}">
                <a16:creationId xmlns:a16="http://schemas.microsoft.com/office/drawing/2014/main" id="{D9CBAF74-56DB-5361-479B-E7626BC41E73}"/>
              </a:ext>
            </a:extLst>
          </p:cNvPr>
          <p:cNvCxnSpPr>
            <a:cxnSpLocks/>
            <a:stCxn id="1038" idx="0"/>
          </p:cNvCxnSpPr>
          <p:nvPr/>
        </p:nvCxnSpPr>
        <p:spPr>
          <a:xfrm rot="16200000" flipV="1">
            <a:off x="1426642" y="4297229"/>
            <a:ext cx="338934" cy="203622"/>
          </a:xfrm>
          <a:prstGeom prst="bentConnector3">
            <a:avLst>
              <a:gd name="adj1" fmla="val 35012"/>
            </a:avLst>
          </a:prstGeom>
          <a:ln w="381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EAD2A72-E6BA-921C-87F5-630D206D2576}"/>
              </a:ext>
            </a:extLst>
          </p:cNvPr>
          <p:cNvCxnSpPr/>
          <p:nvPr/>
        </p:nvCxnSpPr>
        <p:spPr>
          <a:xfrm>
            <a:off x="574256" y="3892073"/>
            <a:ext cx="0" cy="588487"/>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A478A599-5DD9-15A9-84DB-802BD67FA1D1}"/>
              </a:ext>
            </a:extLst>
          </p:cNvPr>
          <p:cNvSpPr txBox="1"/>
          <p:nvPr/>
        </p:nvSpPr>
        <p:spPr>
          <a:xfrm rot="-2700000">
            <a:off x="88822" y="4528655"/>
            <a:ext cx="724968" cy="369332"/>
          </a:xfrm>
          <a:prstGeom prst="rect">
            <a:avLst/>
          </a:prstGeom>
          <a:noFill/>
        </p:spPr>
        <p:txBody>
          <a:bodyPr wrap="square" rtlCol="0">
            <a:spAutoFit/>
          </a:bodyPr>
          <a:lstStyle/>
          <a:p>
            <a:r>
              <a:rPr lang="en-US" b="1"/>
              <a:t>2024</a:t>
            </a:r>
          </a:p>
        </p:txBody>
      </p:sp>
      <p:cxnSp>
        <p:nvCxnSpPr>
          <p:cNvPr id="26" name="Straight Connector 25">
            <a:extLst>
              <a:ext uri="{FF2B5EF4-FFF2-40B4-BE49-F238E27FC236}">
                <a16:creationId xmlns:a16="http://schemas.microsoft.com/office/drawing/2014/main" id="{44B8FF8C-65AB-E5F9-2E88-8B5B438AD5AA}"/>
              </a:ext>
            </a:extLst>
          </p:cNvPr>
          <p:cNvCxnSpPr/>
          <p:nvPr/>
        </p:nvCxnSpPr>
        <p:spPr>
          <a:xfrm>
            <a:off x="6060656" y="3892073"/>
            <a:ext cx="0" cy="588487"/>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5F1C7D28-C382-964C-5E4E-2595DEACBF41}"/>
              </a:ext>
            </a:extLst>
          </p:cNvPr>
          <p:cNvSpPr txBox="1"/>
          <p:nvPr/>
        </p:nvSpPr>
        <p:spPr>
          <a:xfrm rot="-2700000">
            <a:off x="5593219" y="4528656"/>
            <a:ext cx="724968" cy="369332"/>
          </a:xfrm>
          <a:prstGeom prst="rect">
            <a:avLst/>
          </a:prstGeom>
          <a:noFill/>
        </p:spPr>
        <p:txBody>
          <a:bodyPr wrap="square" rtlCol="0">
            <a:spAutoFit/>
          </a:bodyPr>
          <a:lstStyle/>
          <a:p>
            <a:r>
              <a:rPr lang="en-US" b="1"/>
              <a:t>2025</a:t>
            </a:r>
          </a:p>
        </p:txBody>
      </p:sp>
      <p:cxnSp>
        <p:nvCxnSpPr>
          <p:cNvPr id="34" name="Connector: Elbow 33">
            <a:extLst>
              <a:ext uri="{FF2B5EF4-FFF2-40B4-BE49-F238E27FC236}">
                <a16:creationId xmlns:a16="http://schemas.microsoft.com/office/drawing/2014/main" id="{6FC35451-32A9-8EBD-D445-E9A048E8277C}"/>
              </a:ext>
            </a:extLst>
          </p:cNvPr>
          <p:cNvCxnSpPr>
            <a:cxnSpLocks/>
          </p:cNvCxnSpPr>
          <p:nvPr/>
        </p:nvCxnSpPr>
        <p:spPr>
          <a:xfrm rot="5400000">
            <a:off x="6743005" y="3906942"/>
            <a:ext cx="446000" cy="94089"/>
          </a:xfrm>
          <a:prstGeom prst="bentConnector3">
            <a:avLst>
              <a:gd name="adj1" fmla="val 34053"/>
            </a:avLst>
          </a:prstGeom>
          <a:ln w="381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7" name="Connector: Elbow 36">
            <a:extLst>
              <a:ext uri="{FF2B5EF4-FFF2-40B4-BE49-F238E27FC236}">
                <a16:creationId xmlns:a16="http://schemas.microsoft.com/office/drawing/2014/main" id="{F4516891-57E1-D16D-6F58-CC8A2FB6843B}"/>
              </a:ext>
            </a:extLst>
          </p:cNvPr>
          <p:cNvCxnSpPr>
            <a:cxnSpLocks/>
            <a:stCxn id="1036" idx="0"/>
          </p:cNvCxnSpPr>
          <p:nvPr/>
        </p:nvCxnSpPr>
        <p:spPr>
          <a:xfrm rot="16200000" flipV="1">
            <a:off x="7050239" y="4251160"/>
            <a:ext cx="361107" cy="296562"/>
          </a:xfrm>
          <a:prstGeom prst="bentConnector3">
            <a:avLst>
              <a:gd name="adj1" fmla="val 50000"/>
            </a:avLst>
          </a:prstGeom>
          <a:ln w="38100">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E1C0B0D9-B424-8E5B-F1A4-489B4ADEFA33}"/>
              </a:ext>
            </a:extLst>
          </p:cNvPr>
          <p:cNvSpPr txBox="1"/>
          <p:nvPr/>
        </p:nvSpPr>
        <p:spPr>
          <a:xfrm>
            <a:off x="8153401" y="1748866"/>
            <a:ext cx="3200400" cy="2585323"/>
          </a:xfrm>
          <a:prstGeom prst="rect">
            <a:avLst/>
          </a:prstGeom>
          <a:noFill/>
        </p:spPr>
        <p:txBody>
          <a:bodyPr wrap="square" rtlCol="0">
            <a:spAutoFit/>
          </a:bodyPr>
          <a:lstStyle/>
          <a:p>
            <a:r>
              <a:rPr lang="en-US" b="1" dirty="0"/>
              <a:t>March 2, 2025</a:t>
            </a:r>
          </a:p>
          <a:p>
            <a:r>
              <a:rPr lang="en-US" i="1" dirty="0"/>
              <a:t>Blue Ghost 1</a:t>
            </a:r>
          </a:p>
          <a:p>
            <a:r>
              <a:rPr lang="en-US" i="1" dirty="0"/>
              <a:t>Firefly Aerospace</a:t>
            </a:r>
          </a:p>
          <a:p>
            <a:endParaRPr lang="en-US" i="1" dirty="0"/>
          </a:p>
          <a:p>
            <a:r>
              <a:rPr lang="en-US" dirty="0"/>
              <a:t>Landed successfully, operated for the lunar day</a:t>
            </a:r>
          </a:p>
          <a:p>
            <a:r>
              <a:rPr lang="en-US" dirty="0"/>
              <a:t>Operated ~5 hours into lunar night, then lost power</a:t>
            </a:r>
          </a:p>
          <a:p>
            <a:endParaRPr lang="en-US" dirty="0"/>
          </a:p>
        </p:txBody>
      </p:sp>
      <p:sp>
        <p:nvSpPr>
          <p:cNvPr id="39" name="TextBox 38">
            <a:extLst>
              <a:ext uri="{FF2B5EF4-FFF2-40B4-BE49-F238E27FC236}">
                <a16:creationId xmlns:a16="http://schemas.microsoft.com/office/drawing/2014/main" id="{BC74CAF1-6BA1-850D-7D8D-D2266F391CC7}"/>
              </a:ext>
            </a:extLst>
          </p:cNvPr>
          <p:cNvSpPr txBox="1"/>
          <p:nvPr/>
        </p:nvSpPr>
        <p:spPr>
          <a:xfrm>
            <a:off x="8193968" y="4398268"/>
            <a:ext cx="3162517" cy="2308324"/>
          </a:xfrm>
          <a:prstGeom prst="rect">
            <a:avLst/>
          </a:prstGeom>
          <a:noFill/>
        </p:spPr>
        <p:txBody>
          <a:bodyPr wrap="square" rtlCol="0">
            <a:spAutoFit/>
          </a:bodyPr>
          <a:lstStyle/>
          <a:p>
            <a:r>
              <a:rPr lang="en-US" b="1"/>
              <a:t>March 6, 2025</a:t>
            </a:r>
          </a:p>
          <a:p>
            <a:r>
              <a:rPr lang="en-US" i="1"/>
              <a:t>IM-2 (Athena)</a:t>
            </a:r>
          </a:p>
          <a:p>
            <a:r>
              <a:rPr lang="en-US" i="1"/>
              <a:t>Intuitive Machines</a:t>
            </a:r>
          </a:p>
          <a:p>
            <a:endParaRPr lang="en-US" i="1"/>
          </a:p>
          <a:p>
            <a:r>
              <a:rPr lang="en-US"/>
              <a:t>Landed sideways</a:t>
            </a:r>
          </a:p>
          <a:p>
            <a:r>
              <a:rPr lang="en-US"/>
              <a:t>Power depleted soon after landing</a:t>
            </a:r>
          </a:p>
          <a:p>
            <a:r>
              <a:rPr lang="en-US" u="sng"/>
              <a:t>Did not survive into night</a:t>
            </a:r>
          </a:p>
        </p:txBody>
      </p:sp>
    </p:spTree>
    <p:extLst>
      <p:ext uri="{BB962C8B-B14F-4D97-AF65-F5344CB8AC3E}">
        <p14:creationId xmlns:p14="http://schemas.microsoft.com/office/powerpoint/2010/main" val="2306719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p:cNvCxnSpPr>
          <p:nvPr/>
        </p:nvCxnSpPr>
        <p:spPr>
          <a:xfrm>
            <a:off x="5267777" y="945173"/>
            <a:ext cx="0" cy="5411177"/>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10" name="TextBox 9"/>
          <p:cNvSpPr txBox="1"/>
          <p:nvPr/>
        </p:nvSpPr>
        <p:spPr>
          <a:xfrm>
            <a:off x="421403" y="863124"/>
            <a:ext cx="4424966" cy="338554"/>
          </a:xfrm>
          <a:prstGeom prst="rect">
            <a:avLst/>
          </a:prstGeom>
          <a:noFill/>
        </p:spPr>
        <p:txBody>
          <a:bodyPr wrap="square" rtlCol="0">
            <a:spAutoFit/>
          </a:bodyPr>
          <a:lstStyle/>
          <a:p>
            <a:pPr algn="ctr"/>
            <a:r>
              <a:rPr lang="en-US" sz="1600" b="1"/>
              <a:t>Project</a:t>
            </a:r>
            <a:r>
              <a:rPr lang="en-US" sz="1456" b="1"/>
              <a:t> Overview</a:t>
            </a:r>
          </a:p>
        </p:txBody>
      </p:sp>
      <p:pic>
        <p:nvPicPr>
          <p:cNvPr id="26" name="Picture 2" descr="Image result for nasa meatball">
            <a:extLst>
              <a:ext uri="{FF2B5EF4-FFF2-40B4-BE49-F238E27FC236}">
                <a16:creationId xmlns:a16="http://schemas.microsoft.com/office/drawing/2014/main" id="{A0455777-D592-4302-A130-BA31DF7C7FC1}"/>
              </a:ext>
            </a:extLst>
          </p:cNvPr>
          <p:cNvPicPr>
            <a:picLocks noChangeAspect="1" noChangeArrowheads="1"/>
          </p:cNvPicPr>
          <p:nvPr/>
        </p:nvPicPr>
        <p:blipFill>
          <a:blip r:embed="rId3">
            <a:clrChange>
              <a:clrFrom>
                <a:srgbClr val="171917"/>
              </a:clrFrom>
              <a:clrTo>
                <a:srgbClr val="171917">
                  <a:alpha val="0"/>
                </a:srgbClr>
              </a:clrTo>
            </a:clrChange>
            <a:extLst>
              <a:ext uri="{28A0092B-C50C-407E-A947-70E740481C1C}">
                <a14:useLocalDpi xmlns:a14="http://schemas.microsoft.com/office/drawing/2010/main" val="0"/>
              </a:ext>
            </a:extLst>
          </a:blip>
          <a:srcRect/>
          <a:stretch>
            <a:fillRect/>
          </a:stretch>
        </p:blipFill>
        <p:spPr bwMode="auto">
          <a:xfrm>
            <a:off x="10726473" y="-52878"/>
            <a:ext cx="919434" cy="9194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C7C57F2-B0AE-5636-734D-22FFC8AEED69}"/>
              </a:ext>
            </a:extLst>
          </p:cNvPr>
          <p:cNvSpPr txBox="1"/>
          <p:nvPr/>
        </p:nvSpPr>
        <p:spPr>
          <a:xfrm>
            <a:off x="883012" y="-43856"/>
            <a:ext cx="10438498" cy="906980"/>
          </a:xfrm>
          <a:prstGeom prst="rect">
            <a:avLst/>
          </a:prstGeom>
          <a:noFill/>
        </p:spPr>
        <p:txBody>
          <a:bodyPr wrap="square" rtlCol="0">
            <a:spAutoFit/>
          </a:bodyPr>
          <a:lstStyle/>
          <a:p>
            <a:pPr algn="ctr" defTabSz="665665">
              <a:defRPr/>
            </a:pPr>
            <a:r>
              <a:rPr lang="en-US" sz="2038" b="1" i="1">
                <a:solidFill>
                  <a:prstClr val="white"/>
                </a:solidFill>
                <a:latin typeface="Calibri" panose="020F0502020204030204"/>
                <a:cs typeface="Calibri"/>
              </a:rPr>
              <a:t>ICE CHILL</a:t>
            </a:r>
          </a:p>
          <a:p>
            <a:pPr algn="ctr" defTabSz="665665">
              <a:defRPr/>
            </a:pPr>
            <a:r>
              <a:rPr lang="en-US" sz="1600" b="1" i="1">
                <a:solidFill>
                  <a:prstClr val="white"/>
                </a:solidFill>
                <a:latin typeface="Calibri" panose="020F0502020204030204"/>
                <a:cs typeface="Calibri"/>
              </a:rPr>
              <a:t>Integrated Cryo-operable Electronics to Conditional Hibernation for Li-ion Longevity</a:t>
            </a:r>
          </a:p>
          <a:p>
            <a:pPr algn="ctr" defTabSz="665665">
              <a:defRPr/>
            </a:pPr>
            <a:r>
              <a:rPr lang="en-US" sz="1456" b="1">
                <a:solidFill>
                  <a:prstClr val="white"/>
                </a:solidFill>
                <a:latin typeface="Calibri" panose="020F0502020204030204"/>
                <a:cs typeface="Calibri"/>
              </a:rPr>
              <a:t>NASA Glenn Research Center</a:t>
            </a:r>
            <a:r>
              <a:rPr lang="en-US" sz="1456">
                <a:solidFill>
                  <a:prstClr val="white"/>
                </a:solidFill>
                <a:latin typeface="Calibri" panose="020F0502020204030204"/>
                <a:cs typeface="Calibri"/>
              </a:rPr>
              <a:t>, contact: brian.a.holler@nasa.gov</a:t>
            </a:r>
            <a:endParaRPr lang="en-US" sz="2038">
              <a:solidFill>
                <a:prstClr val="white"/>
              </a:solidFill>
              <a:latin typeface="Calibri" panose="020F0502020204030204"/>
            </a:endParaRPr>
          </a:p>
        </p:txBody>
      </p:sp>
      <p:pic>
        <p:nvPicPr>
          <p:cNvPr id="3" name="Picture 2">
            <a:extLst>
              <a:ext uri="{FF2B5EF4-FFF2-40B4-BE49-F238E27FC236}">
                <a16:creationId xmlns:a16="http://schemas.microsoft.com/office/drawing/2014/main" id="{4AD875E0-BFEA-22E4-5656-C4A56F937F26}"/>
              </a:ext>
            </a:extLst>
          </p:cNvPr>
          <p:cNvPicPr>
            <a:picLocks noChangeAspect="1"/>
          </p:cNvPicPr>
          <p:nvPr/>
        </p:nvPicPr>
        <p:blipFill>
          <a:blip r:embed="rId4"/>
          <a:stretch>
            <a:fillRect/>
          </a:stretch>
        </p:blipFill>
        <p:spPr>
          <a:xfrm>
            <a:off x="5792155" y="1012035"/>
            <a:ext cx="2215751" cy="2432234"/>
          </a:xfrm>
          <a:prstGeom prst="rect">
            <a:avLst/>
          </a:prstGeom>
          <a:ln>
            <a:solidFill>
              <a:schemeClr val="accent1">
                <a:lumMod val="75000"/>
              </a:schemeClr>
            </a:solidFill>
          </a:ln>
          <a:effectLst/>
        </p:spPr>
      </p:pic>
      <p:pic>
        <p:nvPicPr>
          <p:cNvPr id="20" name="ymail_attachmentIdc8bc6747-f72a-4425-b141-039b20c89da3">
            <a:extLst>
              <a:ext uri="{FF2B5EF4-FFF2-40B4-BE49-F238E27FC236}">
                <a16:creationId xmlns:a16="http://schemas.microsoft.com/office/drawing/2014/main" id="{6DB7AF97-5AD5-D73D-38A0-F48E896F77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64" r="5416"/>
          <a:stretch/>
        </p:blipFill>
        <p:spPr bwMode="auto">
          <a:xfrm>
            <a:off x="8757402" y="1012035"/>
            <a:ext cx="2766927" cy="24322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DEA19EE1-F3B6-FB3D-77C7-4DAEF590406D}"/>
              </a:ext>
            </a:extLst>
          </p:cNvPr>
          <p:cNvSpPr txBox="1"/>
          <p:nvPr/>
        </p:nvSpPr>
        <p:spPr>
          <a:xfrm>
            <a:off x="5305712" y="3522875"/>
            <a:ext cx="6806501" cy="738664"/>
          </a:xfrm>
          <a:prstGeom prst="rect">
            <a:avLst/>
          </a:prstGeom>
          <a:noFill/>
        </p:spPr>
        <p:txBody>
          <a:bodyPr wrap="square" rtlCol="0">
            <a:spAutoFit/>
          </a:bodyPr>
          <a:lstStyle/>
          <a:p>
            <a:r>
              <a:rPr lang="en-US" sz="1400" i="1">
                <a:solidFill>
                  <a:schemeClr val="accent1">
                    <a:lumMod val="50000"/>
                  </a:schemeClr>
                </a:solidFill>
              </a:rPr>
              <a:t>a.) Cryo-operable Solar Shunt Regulator to enable Lunar Dawn Recover Mode. </a:t>
            </a:r>
          </a:p>
          <a:p>
            <a:r>
              <a:rPr lang="en-US" sz="1400" i="1">
                <a:solidFill>
                  <a:schemeClr val="accent1">
                    <a:lumMod val="50000"/>
                  </a:schemeClr>
                </a:solidFill>
              </a:rPr>
              <a:t>b.) Commercial 18650 Li-ion cells in cryochamber for low-temperature hibernation down to 50K.</a:t>
            </a:r>
          </a:p>
        </p:txBody>
      </p:sp>
      <p:pic>
        <p:nvPicPr>
          <p:cNvPr id="32" name="Picture 31" descr="A picture containing text, clock&#10;&#10;Description automatically generated">
            <a:extLst>
              <a:ext uri="{FF2B5EF4-FFF2-40B4-BE49-F238E27FC236}">
                <a16:creationId xmlns:a16="http://schemas.microsoft.com/office/drawing/2014/main" id="{69180684-6B04-6A97-B162-595D46524E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864" y="22708"/>
            <a:ext cx="763449" cy="763449"/>
          </a:xfrm>
          <a:prstGeom prst="rect">
            <a:avLst/>
          </a:prstGeom>
        </p:spPr>
      </p:pic>
      <p:sp>
        <p:nvSpPr>
          <p:cNvPr id="33" name="TextBox 32">
            <a:extLst>
              <a:ext uri="{FF2B5EF4-FFF2-40B4-BE49-F238E27FC236}">
                <a16:creationId xmlns:a16="http://schemas.microsoft.com/office/drawing/2014/main" id="{B8E54068-7CB0-0A1D-04FC-FB31139159DF}"/>
              </a:ext>
            </a:extLst>
          </p:cNvPr>
          <p:cNvSpPr txBox="1"/>
          <p:nvPr/>
        </p:nvSpPr>
        <p:spPr>
          <a:xfrm>
            <a:off x="7541680" y="2952043"/>
            <a:ext cx="785525" cy="461665"/>
          </a:xfrm>
          <a:prstGeom prst="rect">
            <a:avLst/>
          </a:prstGeom>
          <a:noFill/>
        </p:spPr>
        <p:txBody>
          <a:bodyPr wrap="square" rtlCol="0">
            <a:spAutoFit/>
          </a:bodyPr>
          <a:lstStyle/>
          <a:p>
            <a:r>
              <a:rPr lang="en-US" sz="2400">
                <a:solidFill>
                  <a:schemeClr val="bg1"/>
                </a:solidFill>
              </a:rPr>
              <a:t>a.)</a:t>
            </a:r>
          </a:p>
        </p:txBody>
      </p:sp>
      <p:sp>
        <p:nvSpPr>
          <p:cNvPr id="34" name="TextBox 33">
            <a:extLst>
              <a:ext uri="{FF2B5EF4-FFF2-40B4-BE49-F238E27FC236}">
                <a16:creationId xmlns:a16="http://schemas.microsoft.com/office/drawing/2014/main" id="{69276DD0-7C1E-EA5A-0D02-EDFEAB788365}"/>
              </a:ext>
            </a:extLst>
          </p:cNvPr>
          <p:cNvSpPr txBox="1"/>
          <p:nvPr/>
        </p:nvSpPr>
        <p:spPr>
          <a:xfrm>
            <a:off x="11030979" y="2956475"/>
            <a:ext cx="785525" cy="461665"/>
          </a:xfrm>
          <a:prstGeom prst="rect">
            <a:avLst/>
          </a:prstGeom>
          <a:noFill/>
        </p:spPr>
        <p:txBody>
          <a:bodyPr wrap="square" rtlCol="0">
            <a:spAutoFit/>
          </a:bodyPr>
          <a:lstStyle/>
          <a:p>
            <a:r>
              <a:rPr lang="en-US" sz="2400">
                <a:solidFill>
                  <a:schemeClr val="bg1"/>
                </a:solidFill>
              </a:rPr>
              <a:t>b.)</a:t>
            </a:r>
          </a:p>
        </p:txBody>
      </p:sp>
      <p:sp>
        <p:nvSpPr>
          <p:cNvPr id="14" name="TextBox 5">
            <a:extLst>
              <a:ext uri="{FF2B5EF4-FFF2-40B4-BE49-F238E27FC236}">
                <a16:creationId xmlns:a16="http://schemas.microsoft.com/office/drawing/2014/main" id="{CFBD02AB-C40C-9374-9E53-C863F3BCFE3B}"/>
              </a:ext>
            </a:extLst>
          </p:cNvPr>
          <p:cNvSpPr txBox="1">
            <a:spLocks noChangeArrowheads="1"/>
          </p:cNvSpPr>
          <p:nvPr/>
        </p:nvSpPr>
        <p:spPr bwMode="auto">
          <a:xfrm>
            <a:off x="95535" y="1093596"/>
            <a:ext cx="5076704" cy="323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marL="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0" fontAlgn="base" latinLnBrk="0" hangingPunct="0">
              <a:lnSpc>
                <a:spcPct val="90000"/>
              </a:lnSpc>
              <a:spcBef>
                <a:spcPts val="500"/>
              </a:spcBef>
              <a:spcAft>
                <a:spcPct val="0"/>
              </a:spcAft>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914400" rtl="0" eaLnBrk="0" fontAlgn="base" latinLnBrk="0" hangingPunct="0">
              <a:lnSpc>
                <a:spcPct val="90000"/>
              </a:lnSpc>
              <a:spcBef>
                <a:spcPts val="500"/>
              </a:spcBef>
              <a:spcAft>
                <a:spcPct val="0"/>
              </a:spcAft>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914400" rtl="0" eaLnBrk="0" fontAlgn="base" latinLnBrk="0" hangingPunct="0">
              <a:lnSpc>
                <a:spcPct val="90000"/>
              </a:lnSpc>
              <a:spcBef>
                <a:spcPts val="500"/>
              </a:spcBef>
              <a:spcAft>
                <a:spcPct val="0"/>
              </a:spcAft>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914400" rtl="0" eaLnBrk="0" fontAlgn="base" latinLnBrk="0" hangingPunct="0">
              <a:lnSpc>
                <a:spcPct val="90000"/>
              </a:lnSpc>
              <a:spcBef>
                <a:spcPts val="500"/>
              </a:spcBef>
              <a:spcAft>
                <a:spcPct val="0"/>
              </a:spcAft>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algn="just">
              <a:lnSpc>
                <a:spcPct val="100000"/>
              </a:lnSpc>
              <a:spcBef>
                <a:spcPct val="0"/>
              </a:spcBef>
              <a:buNone/>
            </a:pPr>
            <a:r>
              <a:rPr lang="en-US" sz="1550" b="1" dirty="0">
                <a:solidFill>
                  <a:srgbClr val="0070C0"/>
                </a:solidFill>
                <a:latin typeface="Calibri"/>
                <a:ea typeface="Calibri"/>
                <a:cs typeface="Calibri"/>
              </a:rPr>
              <a:t>Description and Motivation</a:t>
            </a:r>
            <a:r>
              <a:rPr lang="en-US" sz="1550" dirty="0">
                <a:latin typeface="Calibri"/>
                <a:ea typeface="Calibri"/>
                <a:cs typeface="Calibri"/>
              </a:rPr>
              <a:t>: </a:t>
            </a:r>
            <a:endParaRPr lang="en-US" sz="1550" dirty="0"/>
          </a:p>
          <a:p>
            <a:pPr marL="285750" indent="-285750" algn="just">
              <a:lnSpc>
                <a:spcPct val="100000"/>
              </a:lnSpc>
              <a:spcBef>
                <a:spcPct val="0"/>
              </a:spcBef>
            </a:pPr>
            <a:r>
              <a:rPr lang="en-US" sz="1550" b="1" dirty="0">
                <a:latin typeface="Calibri"/>
                <a:cs typeface="Calibri"/>
              </a:rPr>
              <a:t>Batteries and battery management systems are not designed to survive the extreme cold of the lunar night</a:t>
            </a:r>
            <a:r>
              <a:rPr lang="en-US" sz="1550" dirty="0">
                <a:latin typeface="Calibri"/>
                <a:cs typeface="Calibri"/>
              </a:rPr>
              <a:t>, which restricts available missions</a:t>
            </a:r>
            <a:endParaRPr lang="en-US" sz="1550" dirty="0">
              <a:latin typeface="Calibri"/>
              <a:ea typeface="Calibri"/>
              <a:cs typeface="Calibri"/>
            </a:endParaRPr>
          </a:p>
          <a:p>
            <a:pPr marL="285750" indent="-285750"/>
            <a:r>
              <a:rPr lang="en-US" sz="1550" dirty="0">
                <a:latin typeface="Calibri"/>
                <a:cs typeface="Calibri"/>
              </a:rPr>
              <a:t>Develop and demonstrate </a:t>
            </a:r>
            <a:r>
              <a:rPr lang="en-US" sz="1550" b="1" dirty="0">
                <a:latin typeface="Calibri"/>
                <a:cs typeface="Calibri"/>
              </a:rPr>
              <a:t>a novel, easily integrable BMS </a:t>
            </a:r>
            <a:r>
              <a:rPr lang="en-US" sz="1550" dirty="0">
                <a:latin typeface="Calibri"/>
                <a:cs typeface="Calibri"/>
              </a:rPr>
              <a:t>to enable Li-ion battery hibernation passively through the lunar night with zero excess degradation</a:t>
            </a:r>
            <a:endParaRPr lang="en-US" sz="1550" dirty="0">
              <a:latin typeface="Calibri"/>
              <a:ea typeface="Calibri"/>
              <a:cs typeface="Calibri"/>
            </a:endParaRPr>
          </a:p>
          <a:p>
            <a:pPr marL="285750" indent="-285750"/>
            <a:r>
              <a:rPr lang="en-US" sz="1550" dirty="0">
                <a:latin typeface="Calibri"/>
                <a:cs typeface="Calibri"/>
              </a:rPr>
              <a:t>Enables </a:t>
            </a:r>
            <a:r>
              <a:rPr lang="en-US" sz="1550" b="1" dirty="0">
                <a:latin typeface="Calibri"/>
                <a:cs typeface="Calibri"/>
              </a:rPr>
              <a:t>longer mission time </a:t>
            </a:r>
            <a:r>
              <a:rPr lang="en-US" sz="1550" dirty="0">
                <a:latin typeface="Calibri"/>
                <a:cs typeface="Calibri"/>
              </a:rPr>
              <a:t>(&gt;1 lunar day) with </a:t>
            </a:r>
            <a:r>
              <a:rPr lang="en-US" sz="1550" b="1" dirty="0">
                <a:latin typeface="Calibri"/>
                <a:cs typeface="Calibri"/>
              </a:rPr>
              <a:t>minimal impact on system size</a:t>
            </a:r>
            <a:r>
              <a:rPr lang="en-US" sz="1550" dirty="0">
                <a:latin typeface="Calibri"/>
                <a:cs typeface="Calibri"/>
              </a:rPr>
              <a:t> or payload capacity</a:t>
            </a:r>
            <a:endParaRPr lang="en-US" sz="1550" dirty="0">
              <a:latin typeface="Calibri"/>
              <a:ea typeface="Calibri"/>
              <a:cs typeface="Calibri"/>
            </a:endParaRPr>
          </a:p>
          <a:p>
            <a:pPr marL="285750" indent="-285750"/>
            <a:r>
              <a:rPr lang="en-US" sz="1550" dirty="0">
                <a:latin typeface="Calibri"/>
                <a:cs typeface="Calibri"/>
              </a:rPr>
              <a:t>Allows for a </a:t>
            </a:r>
            <a:r>
              <a:rPr lang="en-US" sz="1550" b="1" dirty="0">
                <a:latin typeface="Calibri"/>
                <a:cs typeface="Calibri"/>
              </a:rPr>
              <a:t>significant launch cost savings</a:t>
            </a:r>
            <a:r>
              <a:rPr lang="en-US" sz="1550" dirty="0">
                <a:latin typeface="Calibri"/>
                <a:cs typeface="Calibri"/>
              </a:rPr>
              <a:t> due to the reduced required battery mass when compared to current solutions</a:t>
            </a:r>
            <a:endParaRPr lang="en-US" sz="1550" dirty="0">
              <a:latin typeface="Calibri"/>
              <a:ea typeface="Calibri"/>
              <a:cs typeface="Calibri"/>
            </a:endParaRPr>
          </a:p>
        </p:txBody>
      </p:sp>
      <p:sp>
        <p:nvSpPr>
          <p:cNvPr id="15" name="TextBox 12">
            <a:extLst>
              <a:ext uri="{FF2B5EF4-FFF2-40B4-BE49-F238E27FC236}">
                <a16:creationId xmlns:a16="http://schemas.microsoft.com/office/drawing/2014/main" id="{BECBFD78-5DD7-0DF0-FE65-176F574A2C77}"/>
              </a:ext>
            </a:extLst>
          </p:cNvPr>
          <p:cNvSpPr txBox="1">
            <a:spLocks noChangeArrowheads="1"/>
          </p:cNvSpPr>
          <p:nvPr/>
        </p:nvSpPr>
        <p:spPr bwMode="auto">
          <a:xfrm>
            <a:off x="95533" y="4163556"/>
            <a:ext cx="5076706" cy="2716128"/>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Calibri" panose="020F0502020204030204" pitchFamily="34" charset="0"/>
                <a:ea typeface="+mn-ea"/>
                <a:cs typeface="+mn-cs"/>
              </a:defRPr>
            </a:lvl1pPr>
            <a:lvl2pPr marL="742950" indent="-285750" algn="l" defTabSz="914400" rtl="0" eaLnBrk="1" latinLnBrk="0" hangingPunct="1">
              <a:defRPr sz="1800" kern="1200">
                <a:solidFill>
                  <a:schemeClr val="tx1"/>
                </a:solidFill>
                <a:latin typeface="Calibri" panose="020F0502020204030204" pitchFamily="34" charset="0"/>
                <a:ea typeface="+mn-ea"/>
                <a:cs typeface="+mn-cs"/>
              </a:defRPr>
            </a:lvl2pPr>
            <a:lvl3pPr marL="1143000" indent="-228600" algn="l" defTabSz="914400" rtl="0" eaLnBrk="1" latinLnBrk="0" hangingPunct="1">
              <a:defRPr sz="1800" kern="1200">
                <a:solidFill>
                  <a:schemeClr val="tx1"/>
                </a:solidFill>
                <a:latin typeface="Calibri" panose="020F0502020204030204" pitchFamily="34" charset="0"/>
                <a:ea typeface="+mn-ea"/>
                <a:cs typeface="+mn-cs"/>
              </a:defRPr>
            </a:lvl3pPr>
            <a:lvl4pPr marL="1600200" indent="-228600" algn="l" defTabSz="914400" rtl="0" eaLnBrk="1" latinLnBrk="0" hangingPunct="1">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defRPr sz="1800" kern="1200">
                <a:solidFill>
                  <a:schemeClr val="tx1"/>
                </a:solidFill>
                <a:latin typeface="Calibri" panose="020F0502020204030204" pitchFamily="34" charset="0"/>
                <a:ea typeface="+mn-ea"/>
                <a:cs typeface="+mn-cs"/>
              </a:defRPr>
            </a:lvl5pPr>
            <a:lvl6pPr marL="25146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mn-cs"/>
              </a:defRPr>
            </a:lvl6pPr>
            <a:lvl7pPr marL="29718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mn-cs"/>
              </a:defRPr>
            </a:lvl7pPr>
            <a:lvl8pPr marL="34290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mn-cs"/>
              </a:defRPr>
            </a:lvl8pPr>
            <a:lvl9pPr marL="38862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mn-cs"/>
              </a:defRPr>
            </a:lvl9pPr>
          </a:lstStyle>
          <a:p>
            <a:pPr eaLnBrk="1" hangingPunct="1">
              <a:defRPr/>
            </a:pPr>
            <a:r>
              <a:rPr lang="en-US" altLang="en-US" sz="1550" b="1" dirty="0">
                <a:solidFill>
                  <a:srgbClr val="0070C0"/>
                </a:solidFill>
                <a:latin typeface="Calibri"/>
                <a:cs typeface="Calibri"/>
              </a:rPr>
              <a:t>Primary Project Objectives</a:t>
            </a:r>
            <a:r>
              <a:rPr lang="en-US" altLang="en-US" sz="1550" dirty="0">
                <a:latin typeface="Calibri"/>
                <a:cs typeface="Calibri"/>
              </a:rPr>
              <a:t>: </a:t>
            </a:r>
          </a:p>
          <a:p>
            <a:pPr marL="285750" indent="-285750">
              <a:buFont typeface="Arial" panose="020B0604020202020204" pitchFamily="34" charset="0"/>
              <a:buChar char="•"/>
              <a:defRPr/>
            </a:pPr>
            <a:r>
              <a:rPr lang="en-US" sz="1550" b="1" dirty="0">
                <a:latin typeface="Calibri"/>
                <a:cs typeface="Calibri"/>
              </a:rPr>
              <a:t>Design</a:t>
            </a:r>
            <a:r>
              <a:rPr lang="en-US" sz="1550" dirty="0">
                <a:latin typeface="Calibri"/>
                <a:cs typeface="Calibri"/>
              </a:rPr>
              <a:t> and </a:t>
            </a:r>
            <a:r>
              <a:rPr lang="en-US" sz="1550" b="1" dirty="0">
                <a:latin typeface="Calibri"/>
                <a:cs typeface="Calibri"/>
              </a:rPr>
              <a:t>build</a:t>
            </a:r>
            <a:r>
              <a:rPr lang="en-US" sz="1550" dirty="0">
                <a:latin typeface="Calibri"/>
                <a:cs typeface="Calibri"/>
              </a:rPr>
              <a:t> an integrated battery package/electronics system demonstrating lunar dawn mode to </a:t>
            </a:r>
            <a:r>
              <a:rPr lang="en-US" sz="1550" b="1" dirty="0">
                <a:latin typeface="Calibri"/>
                <a:cs typeface="Calibri"/>
              </a:rPr>
              <a:t>enable Li-ion cell hibernation </a:t>
            </a:r>
            <a:r>
              <a:rPr lang="en-US" sz="1550" dirty="0">
                <a:latin typeface="Calibri"/>
                <a:cs typeface="Calibri"/>
              </a:rPr>
              <a:t>through the lunar night  (</a:t>
            </a:r>
            <a:r>
              <a:rPr lang="en-US" sz="1550" i="1" dirty="0">
                <a:latin typeface="Calibri"/>
                <a:cs typeface="Calibri"/>
              </a:rPr>
              <a:t>Phase 1</a:t>
            </a:r>
            <a:r>
              <a:rPr lang="en-US" sz="1550" dirty="0">
                <a:latin typeface="Calibri"/>
                <a:cs typeface="Calibri"/>
              </a:rPr>
              <a:t>)</a:t>
            </a:r>
            <a:endParaRPr lang="en-US" sz="1550" dirty="0">
              <a:ea typeface="Calibri"/>
              <a:cs typeface="Calibri"/>
            </a:endParaRPr>
          </a:p>
          <a:p>
            <a:pPr marL="285750" indent="-285750">
              <a:buFont typeface="Arial" panose="020B0604020202020204" pitchFamily="34" charset="0"/>
              <a:buChar char="•"/>
              <a:defRPr/>
            </a:pPr>
            <a:r>
              <a:rPr lang="en-US" sz="1550" dirty="0">
                <a:latin typeface="Calibri"/>
                <a:cs typeface="Calibri"/>
              </a:rPr>
              <a:t>Experimentally determine </a:t>
            </a:r>
            <a:r>
              <a:rPr lang="en-US" sz="1550" b="1" dirty="0">
                <a:latin typeface="Calibri"/>
                <a:cs typeface="Calibri"/>
              </a:rPr>
              <a:t>battery cell survival conditions </a:t>
            </a:r>
            <a:r>
              <a:rPr lang="en-US" sz="1550" dirty="0">
                <a:latin typeface="Calibri"/>
                <a:cs typeface="Calibri"/>
              </a:rPr>
              <a:t>with a zero-degradation criterion to inform PHM inclusion in microcontroller embedded electronics (</a:t>
            </a:r>
            <a:r>
              <a:rPr lang="en-US" sz="1550" i="1" dirty="0">
                <a:latin typeface="Calibri"/>
                <a:cs typeface="Calibri"/>
              </a:rPr>
              <a:t>Phase 2</a:t>
            </a:r>
            <a:r>
              <a:rPr lang="en-US" sz="1550" dirty="0">
                <a:latin typeface="Calibri"/>
                <a:cs typeface="Calibri"/>
              </a:rPr>
              <a:t>) </a:t>
            </a:r>
            <a:endParaRPr lang="en-US" sz="1550" dirty="0">
              <a:ea typeface="Calibri"/>
              <a:cs typeface="Calibri"/>
            </a:endParaRPr>
          </a:p>
          <a:p>
            <a:pPr marL="285750" indent="-285750">
              <a:buFont typeface="Arial" panose="020B0604020202020204" pitchFamily="34" charset="0"/>
              <a:buChar char="•"/>
              <a:defRPr/>
            </a:pPr>
            <a:r>
              <a:rPr lang="en-US" sz="1550" dirty="0">
                <a:latin typeface="Calibri"/>
                <a:cs typeface="Calibri"/>
              </a:rPr>
              <a:t>Perform </a:t>
            </a:r>
            <a:r>
              <a:rPr lang="en-US" sz="1550" b="1" dirty="0">
                <a:latin typeface="Calibri"/>
                <a:cs typeface="Calibri"/>
              </a:rPr>
              <a:t>appropriate environmental tests </a:t>
            </a:r>
            <a:r>
              <a:rPr lang="en-US" sz="1550" dirty="0">
                <a:latin typeface="Calibri"/>
                <a:cs typeface="Calibri"/>
              </a:rPr>
              <a:t>of  each design to raise technology readiness level (TRL) from                     3 to 5</a:t>
            </a:r>
            <a:endParaRPr lang="en-US" sz="1550" dirty="0">
              <a:ea typeface="Calibri"/>
              <a:cs typeface="Calibri"/>
            </a:endParaRPr>
          </a:p>
        </p:txBody>
      </p:sp>
      <p:pic>
        <p:nvPicPr>
          <p:cNvPr id="42" name="Picture 41">
            <a:extLst>
              <a:ext uri="{FF2B5EF4-FFF2-40B4-BE49-F238E27FC236}">
                <a16:creationId xmlns:a16="http://schemas.microsoft.com/office/drawing/2014/main" id="{6FDAB37B-449B-BC92-98C5-067D95E11624}"/>
              </a:ext>
            </a:extLst>
          </p:cNvPr>
          <p:cNvPicPr>
            <a:picLocks noChangeAspect="1"/>
          </p:cNvPicPr>
          <p:nvPr/>
        </p:nvPicPr>
        <p:blipFill>
          <a:blip r:embed="rId7"/>
          <a:stretch>
            <a:fillRect/>
          </a:stretch>
        </p:blipFill>
        <p:spPr>
          <a:xfrm>
            <a:off x="5445936" y="4144259"/>
            <a:ext cx="6666278" cy="2283211"/>
          </a:xfrm>
          <a:prstGeom prst="rect">
            <a:avLst/>
          </a:prstGeom>
        </p:spPr>
      </p:pic>
      <p:sp>
        <p:nvSpPr>
          <p:cNvPr id="44" name="Footer Placeholder 43">
            <a:extLst>
              <a:ext uri="{FF2B5EF4-FFF2-40B4-BE49-F238E27FC236}">
                <a16:creationId xmlns:a16="http://schemas.microsoft.com/office/drawing/2014/main" id="{8F18557D-922C-EC1A-3777-99C01F0EAF7A}"/>
              </a:ext>
            </a:extLst>
          </p:cNvPr>
          <p:cNvSpPr>
            <a:spLocks noGrp="1"/>
          </p:cNvSpPr>
          <p:nvPr>
            <p:ph type="ftr" sz="quarter" idx="11"/>
          </p:nvPr>
        </p:nvSpPr>
        <p:spPr/>
        <p:txBody>
          <a:bodyPr/>
          <a:lstStyle/>
          <a:p>
            <a:r>
              <a:rPr lang="en-US"/>
              <a:t>LSIC Surface Power June 2026</a:t>
            </a:r>
            <a:endParaRPr lang="en-US" dirty="0"/>
          </a:p>
        </p:txBody>
      </p:sp>
      <p:sp>
        <p:nvSpPr>
          <p:cNvPr id="45" name="Slide Number Placeholder 44">
            <a:extLst>
              <a:ext uri="{FF2B5EF4-FFF2-40B4-BE49-F238E27FC236}">
                <a16:creationId xmlns:a16="http://schemas.microsoft.com/office/drawing/2014/main" id="{CACAD382-B51D-F6B3-DB7E-F165A5471A08}"/>
              </a:ext>
            </a:extLst>
          </p:cNvPr>
          <p:cNvSpPr>
            <a:spLocks noGrp="1"/>
          </p:cNvSpPr>
          <p:nvPr>
            <p:ph type="sldNum" sz="quarter" idx="12"/>
          </p:nvPr>
        </p:nvSpPr>
        <p:spPr/>
        <p:txBody>
          <a:bodyPr/>
          <a:lstStyle/>
          <a:p>
            <a:fld id="{15B77F6C-A330-4EC2-AB93-F21D8D3B9F59}" type="slidenum">
              <a:rPr lang="en-US" smtClean="0"/>
              <a:t>4</a:t>
            </a:fld>
            <a:endParaRPr lang="en-US"/>
          </a:p>
        </p:txBody>
      </p:sp>
    </p:spTree>
    <p:extLst>
      <p:ext uri="{BB962C8B-B14F-4D97-AF65-F5344CB8AC3E}">
        <p14:creationId xmlns:p14="http://schemas.microsoft.com/office/powerpoint/2010/main" val="3180005895"/>
      </p:ext>
    </p:extLst>
  </p:cSld>
  <p:clrMapOvr>
    <a:masterClrMapping/>
  </p:clrMapOvr>
  <mc:AlternateContent xmlns:mc="http://schemas.openxmlformats.org/markup-compatibility/2006" xmlns:p14="http://schemas.microsoft.com/office/powerpoint/2010/main">
    <mc:Choice Requires="p14">
      <p:transition spd="slow" p14:dur="2000" advTm="123225"/>
    </mc:Choice>
    <mc:Fallback xmlns="">
      <p:transition spd="slow" advTm="12322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Graphical user interface, chart, line chart&#10;&#10;AI-generated content may be incorrect.">
            <a:extLst>
              <a:ext uri="{FF2B5EF4-FFF2-40B4-BE49-F238E27FC236}">
                <a16:creationId xmlns:a16="http://schemas.microsoft.com/office/drawing/2014/main" id="{7A1E9901-C094-98B1-1C92-567621D9BE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63" y="2256499"/>
            <a:ext cx="2940437" cy="2261874"/>
          </a:xfrm>
          <a:prstGeom prst="rect">
            <a:avLst/>
          </a:prstGeom>
        </p:spPr>
      </p:pic>
      <p:sp>
        <p:nvSpPr>
          <p:cNvPr id="6" name="Footer Placeholder 5">
            <a:extLst>
              <a:ext uri="{FF2B5EF4-FFF2-40B4-BE49-F238E27FC236}">
                <a16:creationId xmlns:a16="http://schemas.microsoft.com/office/drawing/2014/main" id="{2D7A902A-76F6-7659-797A-8611BA77D270}"/>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AEE41029-0D3C-C47E-3B83-CF9AD51596C4}"/>
              </a:ext>
            </a:extLst>
          </p:cNvPr>
          <p:cNvSpPr>
            <a:spLocks noGrp="1"/>
          </p:cNvSpPr>
          <p:nvPr>
            <p:ph type="sldNum" sz="quarter" idx="12"/>
          </p:nvPr>
        </p:nvSpPr>
        <p:spPr/>
        <p:txBody>
          <a:bodyPr/>
          <a:lstStyle/>
          <a:p>
            <a:fld id="{15B77F6C-A330-4EC2-AB93-F21D8D3B9F59}" type="slidenum">
              <a:rPr lang="en-US" smtClean="0"/>
              <a:t>5</a:t>
            </a:fld>
            <a:endParaRPr lang="en-US"/>
          </a:p>
        </p:txBody>
      </p:sp>
      <p:sp>
        <p:nvSpPr>
          <p:cNvPr id="4" name="Rectangle 3">
            <a:extLst>
              <a:ext uri="{FF2B5EF4-FFF2-40B4-BE49-F238E27FC236}">
                <a16:creationId xmlns:a16="http://schemas.microsoft.com/office/drawing/2014/main" id="{541E5396-ACBA-5962-9B4D-26CC5C041FA8}"/>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C02DF2EE-8668-F8E7-0A35-382716F2615B}"/>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latin typeface="Roboto" panose="02000000000000000000" pitchFamily="2" charset="0"/>
                <a:ea typeface="Roboto" panose="02000000000000000000" pitchFamily="2" charset="0"/>
              </a:rPr>
              <a:t>Technical Status Overview</a:t>
            </a:r>
          </a:p>
        </p:txBody>
      </p:sp>
      <p:grpSp>
        <p:nvGrpSpPr>
          <p:cNvPr id="15" name="Group 14">
            <a:extLst>
              <a:ext uri="{FF2B5EF4-FFF2-40B4-BE49-F238E27FC236}">
                <a16:creationId xmlns:a16="http://schemas.microsoft.com/office/drawing/2014/main" id="{5E860945-691D-C5C1-8C2B-B64DE8ED3E8E}"/>
              </a:ext>
            </a:extLst>
          </p:cNvPr>
          <p:cNvGrpSpPr/>
          <p:nvPr/>
        </p:nvGrpSpPr>
        <p:grpSpPr>
          <a:xfrm>
            <a:off x="8380848" y="1877673"/>
            <a:ext cx="3233870" cy="3871730"/>
            <a:chOff x="8613063" y="1011006"/>
            <a:chExt cx="2740737" cy="3501875"/>
          </a:xfrm>
        </p:grpSpPr>
        <p:pic>
          <p:nvPicPr>
            <p:cNvPr id="13" name="Picture 9">
              <a:extLst>
                <a:ext uri="{FF2B5EF4-FFF2-40B4-BE49-F238E27FC236}">
                  <a16:creationId xmlns:a16="http://schemas.microsoft.com/office/drawing/2014/main" id="{990BBBE4-D21E-12B3-CFFC-5AF9EBE3A5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4593" y="2657167"/>
              <a:ext cx="2069207" cy="1855714"/>
            </a:xfrm>
            <a:prstGeom prst="round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86E75656-F96D-1369-794D-8876FD881DB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8613063" y="1011006"/>
              <a:ext cx="1768337" cy="1964260"/>
            </a:xfrm>
            <a:prstGeom prst="roundRect">
              <a:avLst/>
            </a:prstGeom>
          </p:spPr>
        </p:pic>
      </p:grpSp>
      <p:sp>
        <p:nvSpPr>
          <p:cNvPr id="16" name="Rectangle: Rounded Corners 15">
            <a:extLst>
              <a:ext uri="{FF2B5EF4-FFF2-40B4-BE49-F238E27FC236}">
                <a16:creationId xmlns:a16="http://schemas.microsoft.com/office/drawing/2014/main" id="{04D1E430-3D93-060A-FEFA-35DB336D5679}"/>
              </a:ext>
            </a:extLst>
          </p:cNvPr>
          <p:cNvSpPr/>
          <p:nvPr/>
        </p:nvSpPr>
        <p:spPr>
          <a:xfrm>
            <a:off x="578429" y="2130140"/>
            <a:ext cx="3231572" cy="3699164"/>
          </a:xfrm>
          <a:prstGeom prst="roundRect">
            <a:avLst/>
          </a:prstGeom>
          <a:noFill/>
          <a:ln w="38100">
            <a:solidFill>
              <a:schemeClr val="tx2">
                <a:lumMod val="75000"/>
                <a:lumOff val="25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3D7EF562-10A1-E6E0-FB2E-EEA353C0A3EF}"/>
              </a:ext>
            </a:extLst>
          </p:cNvPr>
          <p:cNvSpPr/>
          <p:nvPr/>
        </p:nvSpPr>
        <p:spPr>
          <a:xfrm>
            <a:off x="4480214" y="2130140"/>
            <a:ext cx="3231572" cy="3699164"/>
          </a:xfrm>
          <a:prstGeom prst="roundRect">
            <a:avLst/>
          </a:prstGeom>
          <a:noFill/>
          <a:ln w="38100">
            <a:solidFill>
              <a:schemeClr val="tx2">
                <a:lumMod val="75000"/>
                <a:lumOff val="25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93C9966-5F2C-FE6E-1E52-03171624D947}"/>
              </a:ext>
            </a:extLst>
          </p:cNvPr>
          <p:cNvSpPr/>
          <p:nvPr/>
        </p:nvSpPr>
        <p:spPr>
          <a:xfrm>
            <a:off x="8381999" y="2130140"/>
            <a:ext cx="3231572" cy="3699164"/>
          </a:xfrm>
          <a:prstGeom prst="roundRect">
            <a:avLst/>
          </a:prstGeom>
          <a:noFill/>
          <a:ln w="38100">
            <a:solidFill>
              <a:schemeClr val="tx2">
                <a:lumMod val="75000"/>
                <a:lumOff val="25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5123B13-9AE3-CDD5-F6BF-E03ACAB31AFC}"/>
              </a:ext>
            </a:extLst>
          </p:cNvPr>
          <p:cNvSpPr txBox="1"/>
          <p:nvPr/>
        </p:nvSpPr>
        <p:spPr>
          <a:xfrm>
            <a:off x="233335" y="1352797"/>
            <a:ext cx="3921760" cy="461665"/>
          </a:xfrm>
          <a:prstGeom prst="rect">
            <a:avLst/>
          </a:prstGeom>
          <a:noFill/>
          <a:ln w="57150">
            <a:solidFill>
              <a:srgbClr val="00B0F0"/>
            </a:solidFill>
          </a:ln>
        </p:spPr>
        <p:txBody>
          <a:bodyPr wrap="square" rtlCol="0">
            <a:spAutoFit/>
          </a:bodyPr>
          <a:lstStyle/>
          <a:p>
            <a:pPr algn="ctr"/>
            <a:r>
              <a:rPr lang="en-US" sz="2400" b="1">
                <a:latin typeface="Roboto" panose="02000000000000000000" pitchFamily="2" charset="0"/>
                <a:ea typeface="Roboto" panose="02000000000000000000" pitchFamily="2" charset="0"/>
              </a:rPr>
              <a:t>Battery Characterization</a:t>
            </a:r>
          </a:p>
        </p:txBody>
      </p:sp>
      <p:sp>
        <p:nvSpPr>
          <p:cNvPr id="20" name="TextBox 19">
            <a:extLst>
              <a:ext uri="{FF2B5EF4-FFF2-40B4-BE49-F238E27FC236}">
                <a16:creationId xmlns:a16="http://schemas.microsoft.com/office/drawing/2014/main" id="{30F765F6-1735-5642-EB6F-65D89FE7B391}"/>
              </a:ext>
            </a:extLst>
          </p:cNvPr>
          <p:cNvSpPr txBox="1"/>
          <p:nvPr/>
        </p:nvSpPr>
        <p:spPr>
          <a:xfrm>
            <a:off x="4135120" y="1352796"/>
            <a:ext cx="3921760" cy="461665"/>
          </a:xfrm>
          <a:prstGeom prst="rect">
            <a:avLst/>
          </a:prstGeom>
          <a:noFill/>
        </p:spPr>
        <p:txBody>
          <a:bodyPr wrap="square" rtlCol="0">
            <a:spAutoFit/>
          </a:bodyPr>
          <a:lstStyle/>
          <a:p>
            <a:pPr algn="ctr"/>
            <a:r>
              <a:rPr lang="en-US" sz="2400" b="1">
                <a:latin typeface="Roboto" panose="02000000000000000000" pitchFamily="2" charset="0"/>
                <a:ea typeface="Roboto" panose="02000000000000000000" pitchFamily="2" charset="0"/>
              </a:rPr>
              <a:t>Electronics Development</a:t>
            </a:r>
          </a:p>
        </p:txBody>
      </p:sp>
      <p:sp>
        <p:nvSpPr>
          <p:cNvPr id="21" name="TextBox 20">
            <a:extLst>
              <a:ext uri="{FF2B5EF4-FFF2-40B4-BE49-F238E27FC236}">
                <a16:creationId xmlns:a16="http://schemas.microsoft.com/office/drawing/2014/main" id="{10ED9F05-FA09-332B-C9D3-FDE1D45CBFAF}"/>
              </a:ext>
            </a:extLst>
          </p:cNvPr>
          <p:cNvSpPr txBox="1"/>
          <p:nvPr/>
        </p:nvSpPr>
        <p:spPr>
          <a:xfrm>
            <a:off x="8036905" y="1352795"/>
            <a:ext cx="3921760" cy="461665"/>
          </a:xfrm>
          <a:prstGeom prst="rect">
            <a:avLst/>
          </a:prstGeom>
          <a:noFill/>
        </p:spPr>
        <p:txBody>
          <a:bodyPr wrap="square" rtlCol="0">
            <a:spAutoFit/>
          </a:bodyPr>
          <a:lstStyle/>
          <a:p>
            <a:pPr algn="ctr"/>
            <a:r>
              <a:rPr lang="en-US" sz="2400" b="1">
                <a:latin typeface="Roboto" panose="02000000000000000000" pitchFamily="2" charset="0"/>
                <a:ea typeface="Roboto" panose="02000000000000000000" pitchFamily="2" charset="0"/>
              </a:rPr>
              <a:t>Thermal and Case Design</a:t>
            </a:r>
          </a:p>
        </p:txBody>
      </p:sp>
      <p:pic>
        <p:nvPicPr>
          <p:cNvPr id="23" name="Picture 22" descr="A close-up of a machine&#10;&#10;AI-generated content may be incorrect.">
            <a:extLst>
              <a:ext uri="{FF2B5EF4-FFF2-40B4-BE49-F238E27FC236}">
                <a16:creationId xmlns:a16="http://schemas.microsoft.com/office/drawing/2014/main" id="{DC7DFB4D-A87C-8FA9-ACCB-1B5FB165DAB4}"/>
              </a:ext>
            </a:extLst>
          </p:cNvPr>
          <p:cNvPicPr>
            <a:picLocks noChangeAspect="1"/>
          </p:cNvPicPr>
          <p:nvPr/>
        </p:nvPicPr>
        <p:blipFill rotWithShape="1">
          <a:blip r:embed="rId7">
            <a:extLst>
              <a:ext uri="{28A0092B-C50C-407E-A947-70E740481C1C}">
                <a14:useLocalDpi xmlns:a14="http://schemas.microsoft.com/office/drawing/2010/main" val="0"/>
              </a:ext>
            </a:extLst>
          </a:blip>
          <a:srcRect l="35777" t="12944" r="27152" b="7693"/>
          <a:stretch/>
        </p:blipFill>
        <p:spPr>
          <a:xfrm rot="5400000">
            <a:off x="1578699" y="4145605"/>
            <a:ext cx="1231030" cy="1976567"/>
          </a:xfrm>
          <a:prstGeom prst="rect">
            <a:avLst/>
          </a:prstGeom>
          <a:ln>
            <a:noFill/>
          </a:ln>
          <a:effectLst/>
        </p:spPr>
      </p:pic>
      <p:pic>
        <p:nvPicPr>
          <p:cNvPr id="26" name="Picture 25">
            <a:extLst>
              <a:ext uri="{FF2B5EF4-FFF2-40B4-BE49-F238E27FC236}">
                <a16:creationId xmlns:a16="http://schemas.microsoft.com/office/drawing/2014/main" id="{837905A6-3768-55CB-0BAA-A3402C96FC74}"/>
              </a:ext>
            </a:extLst>
          </p:cNvPr>
          <p:cNvPicPr>
            <a:picLocks noChangeAspect="1"/>
          </p:cNvPicPr>
          <p:nvPr/>
        </p:nvPicPr>
        <p:blipFill>
          <a:blip r:embed="rId8"/>
          <a:srcRect l="17747" t="29399" r="19713" b="6426"/>
          <a:stretch/>
        </p:blipFill>
        <p:spPr>
          <a:xfrm>
            <a:off x="4790945" y="2174762"/>
            <a:ext cx="2610110" cy="3574641"/>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30638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CA00D8F-F68D-7CE8-CEC4-1CCD5EC2D26B}"/>
              </a:ext>
            </a:extLst>
          </p:cNvPr>
          <p:cNvGraphicFramePr>
            <a:graphicFrameLocks noGrp="1"/>
          </p:cNvGraphicFramePr>
          <p:nvPr>
            <p:extLst>
              <p:ext uri="{D42A27DB-BD31-4B8C-83A1-F6EECF244321}">
                <p14:modId xmlns:p14="http://schemas.microsoft.com/office/powerpoint/2010/main" val="3070786814"/>
              </p:ext>
            </p:extLst>
          </p:nvPr>
        </p:nvGraphicFramePr>
        <p:xfrm>
          <a:off x="4056555" y="1067890"/>
          <a:ext cx="4071444" cy="2690909"/>
        </p:xfrm>
        <a:graphic>
          <a:graphicData uri="http://schemas.openxmlformats.org/drawingml/2006/table">
            <a:tbl>
              <a:tblPr firstRow="1" bandRow="1">
                <a:tableStyleId>{21E4AEA4-8DFA-4A89-87EB-49C32662AFE0}</a:tableStyleId>
              </a:tblPr>
              <a:tblGrid>
                <a:gridCol w="1503221">
                  <a:extLst>
                    <a:ext uri="{9D8B030D-6E8A-4147-A177-3AD203B41FA5}">
                      <a16:colId xmlns:a16="http://schemas.microsoft.com/office/drawing/2014/main" val="3411357554"/>
                    </a:ext>
                  </a:extLst>
                </a:gridCol>
                <a:gridCol w="801808">
                  <a:extLst>
                    <a:ext uri="{9D8B030D-6E8A-4147-A177-3AD203B41FA5}">
                      <a16:colId xmlns:a16="http://schemas.microsoft.com/office/drawing/2014/main" val="4216797900"/>
                    </a:ext>
                  </a:extLst>
                </a:gridCol>
                <a:gridCol w="1766415">
                  <a:extLst>
                    <a:ext uri="{9D8B030D-6E8A-4147-A177-3AD203B41FA5}">
                      <a16:colId xmlns:a16="http://schemas.microsoft.com/office/drawing/2014/main" val="125121080"/>
                    </a:ext>
                  </a:extLst>
                </a:gridCol>
              </a:tblGrid>
              <a:tr h="421826">
                <a:tc>
                  <a:txBody>
                    <a:bodyPr/>
                    <a:lstStyle/>
                    <a:p>
                      <a:pPr algn="l"/>
                      <a:r>
                        <a:rPr lang="en-US" sz="1600" b="1" dirty="0"/>
                        <a:t>Manufacturer</a:t>
                      </a:r>
                    </a:p>
                  </a:txBody>
                  <a:tcPr anchor="ctr">
                    <a:solidFill>
                      <a:schemeClr val="tx1"/>
                    </a:solidFill>
                  </a:tcPr>
                </a:tc>
                <a:tc>
                  <a:txBody>
                    <a:bodyPr/>
                    <a:lstStyle/>
                    <a:p>
                      <a:pPr algn="l"/>
                      <a:r>
                        <a:rPr lang="en-US" sz="1600" b="1"/>
                        <a:t>Model</a:t>
                      </a:r>
                    </a:p>
                  </a:txBody>
                  <a:tcPr anchor="ctr">
                    <a:solidFill>
                      <a:schemeClr val="tx1"/>
                    </a:solidFill>
                  </a:tcPr>
                </a:tc>
                <a:tc>
                  <a:txBody>
                    <a:bodyPr/>
                    <a:lstStyle/>
                    <a:p>
                      <a:pPr algn="l"/>
                      <a:r>
                        <a:rPr lang="en-US" sz="1600" b="1" dirty="0"/>
                        <a:t>Capacity (Ah)</a:t>
                      </a:r>
                    </a:p>
                  </a:txBody>
                  <a:tcPr anchor="ctr">
                    <a:solidFill>
                      <a:schemeClr val="tx1"/>
                    </a:solidFill>
                  </a:tcPr>
                </a:tc>
                <a:extLst>
                  <a:ext uri="{0D108BD9-81ED-4DB2-BD59-A6C34878D82A}">
                    <a16:rowId xmlns:a16="http://schemas.microsoft.com/office/drawing/2014/main" val="837529468"/>
                  </a:ext>
                </a:extLst>
              </a:tr>
              <a:tr h="563862">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1600" dirty="0"/>
                        <a:t>Samsung</a:t>
                      </a:r>
                    </a:p>
                  </a:txBody>
                  <a:tcPr anchor="ctr">
                    <a:solidFill>
                      <a:srgbClr val="E58BB5">
                        <a:alpha val="50000"/>
                      </a:srgbClr>
                    </a:solidFill>
                  </a:tcPr>
                </a:tc>
                <a:tc>
                  <a:txBody>
                    <a:bodyPr/>
                    <a:lstStyle/>
                    <a:p>
                      <a:pPr algn="ctr"/>
                      <a:r>
                        <a:rPr lang="en-US" sz="1600" dirty="0"/>
                        <a:t>Q30</a:t>
                      </a:r>
                    </a:p>
                  </a:txBody>
                  <a:tcPr anchor="ctr">
                    <a:solidFill>
                      <a:srgbClr val="E58BB5">
                        <a:alpha val="50000"/>
                      </a:srgbClr>
                    </a:solidFill>
                  </a:tcPr>
                </a:tc>
                <a:tc>
                  <a:txBody>
                    <a:bodyPr/>
                    <a:lstStyle/>
                    <a:p>
                      <a:pPr algn="ctr"/>
                      <a:r>
                        <a:rPr lang="en-US" sz="1600" dirty="0"/>
                        <a:t>3.0</a:t>
                      </a:r>
                    </a:p>
                  </a:txBody>
                  <a:tcPr anchor="ctr">
                    <a:solidFill>
                      <a:srgbClr val="E58BB5">
                        <a:alpha val="50000"/>
                      </a:srgbClr>
                    </a:solidFill>
                  </a:tcPr>
                </a:tc>
                <a:extLst>
                  <a:ext uri="{0D108BD9-81ED-4DB2-BD59-A6C34878D82A}">
                    <a16:rowId xmlns:a16="http://schemas.microsoft.com/office/drawing/2014/main" val="3245440574"/>
                  </a:ext>
                </a:extLst>
              </a:tr>
              <a:tr h="577497">
                <a:tc>
                  <a:txBody>
                    <a:bodyPr/>
                    <a:lstStyle/>
                    <a:p>
                      <a:pPr algn="ctr"/>
                      <a:r>
                        <a:rPr lang="en-US" sz="1600" dirty="0"/>
                        <a:t>LG</a:t>
                      </a:r>
                    </a:p>
                  </a:txBody>
                  <a:tcPr anchor="ctr">
                    <a:solidFill>
                      <a:srgbClr val="E97132">
                        <a:alpha val="50000"/>
                      </a:srgbClr>
                    </a:solidFill>
                  </a:tcPr>
                </a:tc>
                <a:tc>
                  <a:txBody>
                    <a:bodyPr/>
                    <a:lstStyle/>
                    <a:p>
                      <a:pPr algn="ctr"/>
                      <a:r>
                        <a:rPr lang="en-US" sz="1600" dirty="0"/>
                        <a:t>M36</a:t>
                      </a:r>
                    </a:p>
                  </a:txBody>
                  <a:tcPr anchor="ctr">
                    <a:solidFill>
                      <a:srgbClr val="E97132">
                        <a:alpha val="50000"/>
                      </a:srgbClr>
                    </a:solidFill>
                  </a:tcPr>
                </a:tc>
                <a:tc>
                  <a:txBody>
                    <a:bodyPr/>
                    <a:lstStyle/>
                    <a:p>
                      <a:pPr algn="ctr"/>
                      <a:r>
                        <a:rPr lang="en-US" sz="1600" dirty="0"/>
                        <a:t>3.6</a:t>
                      </a:r>
                    </a:p>
                  </a:txBody>
                  <a:tcPr anchor="ctr">
                    <a:solidFill>
                      <a:srgbClr val="E97132">
                        <a:alpha val="50000"/>
                      </a:srgbClr>
                    </a:solidFill>
                  </a:tcPr>
                </a:tc>
                <a:extLst>
                  <a:ext uri="{0D108BD9-81ED-4DB2-BD59-A6C34878D82A}">
                    <a16:rowId xmlns:a16="http://schemas.microsoft.com/office/drawing/2014/main" val="3110781395"/>
                  </a:ext>
                </a:extLst>
              </a:tr>
              <a:tr h="563862">
                <a:tc>
                  <a:txBody>
                    <a:bodyPr/>
                    <a:lstStyle/>
                    <a:p>
                      <a:pPr algn="ctr"/>
                      <a:r>
                        <a:rPr lang="en-US" sz="1600" dirty="0" err="1"/>
                        <a:t>Molicel</a:t>
                      </a:r>
                      <a:endParaRPr lang="en-US" sz="1600" dirty="0"/>
                    </a:p>
                  </a:txBody>
                  <a:tcPr anchor="ctr">
                    <a:solidFill>
                      <a:srgbClr val="00B0F0">
                        <a:alpha val="50000"/>
                      </a:srgbClr>
                    </a:solidFill>
                  </a:tcPr>
                </a:tc>
                <a:tc>
                  <a:txBody>
                    <a:bodyPr/>
                    <a:lstStyle/>
                    <a:p>
                      <a:pPr algn="ctr"/>
                      <a:r>
                        <a:rPr lang="en-US" sz="1600" dirty="0"/>
                        <a:t>P28B</a:t>
                      </a:r>
                    </a:p>
                  </a:txBody>
                  <a:tcPr anchor="ctr">
                    <a:solidFill>
                      <a:srgbClr val="00B0F0">
                        <a:alpha val="50000"/>
                      </a:srgbClr>
                    </a:solidFill>
                  </a:tcPr>
                </a:tc>
                <a:tc>
                  <a:txBody>
                    <a:bodyPr/>
                    <a:lstStyle/>
                    <a:p>
                      <a:pPr algn="ctr"/>
                      <a:r>
                        <a:rPr lang="en-US" sz="1600" dirty="0"/>
                        <a:t>2.8</a:t>
                      </a:r>
                    </a:p>
                  </a:txBody>
                  <a:tcPr anchor="ctr">
                    <a:solidFill>
                      <a:srgbClr val="00B0F0">
                        <a:alpha val="50000"/>
                      </a:srgbClr>
                    </a:solidFill>
                  </a:tcPr>
                </a:tc>
                <a:extLst>
                  <a:ext uri="{0D108BD9-81ED-4DB2-BD59-A6C34878D82A}">
                    <a16:rowId xmlns:a16="http://schemas.microsoft.com/office/drawing/2014/main" val="3161760369"/>
                  </a:ext>
                </a:extLst>
              </a:tr>
              <a:tr h="563862">
                <a:tc>
                  <a:txBody>
                    <a:bodyPr/>
                    <a:lstStyle/>
                    <a:p>
                      <a:pPr algn="ctr"/>
                      <a:r>
                        <a:rPr lang="en-US" sz="1600" dirty="0" err="1"/>
                        <a:t>Molicel</a:t>
                      </a:r>
                      <a:endParaRPr lang="en-US" sz="1600" dirty="0"/>
                    </a:p>
                  </a:txBody>
                  <a:tcPr anchor="ctr">
                    <a:solidFill>
                      <a:srgbClr val="4EA72E">
                        <a:alpha val="50000"/>
                      </a:srgbClr>
                    </a:solidFill>
                  </a:tcPr>
                </a:tc>
                <a:tc>
                  <a:txBody>
                    <a:bodyPr/>
                    <a:lstStyle/>
                    <a:p>
                      <a:pPr algn="ctr"/>
                      <a:r>
                        <a:rPr lang="en-US" sz="1600" dirty="0"/>
                        <a:t>M35A</a:t>
                      </a:r>
                    </a:p>
                  </a:txBody>
                  <a:tcPr anchor="ctr">
                    <a:solidFill>
                      <a:srgbClr val="4EA72E">
                        <a:alpha val="50000"/>
                      </a:srgbClr>
                    </a:solidFill>
                  </a:tcPr>
                </a:tc>
                <a:tc>
                  <a:txBody>
                    <a:bodyPr/>
                    <a:lstStyle/>
                    <a:p>
                      <a:pPr algn="ctr"/>
                      <a:r>
                        <a:rPr lang="en-US" sz="1600" dirty="0"/>
                        <a:t>3.6</a:t>
                      </a:r>
                    </a:p>
                  </a:txBody>
                  <a:tcPr anchor="ctr">
                    <a:solidFill>
                      <a:srgbClr val="4EA72E">
                        <a:alpha val="50000"/>
                      </a:srgbClr>
                    </a:solidFill>
                  </a:tcPr>
                </a:tc>
                <a:extLst>
                  <a:ext uri="{0D108BD9-81ED-4DB2-BD59-A6C34878D82A}">
                    <a16:rowId xmlns:a16="http://schemas.microsoft.com/office/drawing/2014/main" val="3746135619"/>
                  </a:ext>
                </a:extLst>
              </a:tr>
            </a:tbl>
          </a:graphicData>
        </a:graphic>
      </p:graphicFrame>
      <p:sp>
        <p:nvSpPr>
          <p:cNvPr id="6" name="TextBox 5">
            <a:extLst>
              <a:ext uri="{FF2B5EF4-FFF2-40B4-BE49-F238E27FC236}">
                <a16:creationId xmlns:a16="http://schemas.microsoft.com/office/drawing/2014/main" id="{942C630A-49ED-8DD0-E1DB-776CC8E9B809}"/>
              </a:ext>
            </a:extLst>
          </p:cNvPr>
          <p:cNvSpPr txBox="1"/>
          <p:nvPr/>
        </p:nvSpPr>
        <p:spPr>
          <a:xfrm>
            <a:off x="8283407" y="1260760"/>
            <a:ext cx="3791011" cy="2308324"/>
          </a:xfrm>
          <a:prstGeom prst="rect">
            <a:avLst/>
          </a:prstGeom>
          <a:noFill/>
          <a:ln>
            <a:solidFill>
              <a:schemeClr val="tx1"/>
            </a:solidFill>
          </a:ln>
        </p:spPr>
        <p:txBody>
          <a:bodyPr wrap="square" rtlCol="0">
            <a:spAutoFit/>
          </a:bodyPr>
          <a:lstStyle/>
          <a:p>
            <a:pPr marL="342900" indent="-342900">
              <a:buFont typeface="+mj-lt"/>
              <a:buAutoNum type="arabicPeriod"/>
            </a:pPr>
            <a:r>
              <a:rPr lang="en-US"/>
              <a:t>Preliminary Electrochemical Cycling, establishment of test charge level (0%, 100%)</a:t>
            </a:r>
          </a:p>
          <a:p>
            <a:pPr marL="342900" indent="-342900">
              <a:buFont typeface="+mj-lt"/>
              <a:buAutoNum type="arabicPeriod"/>
            </a:pPr>
            <a:r>
              <a:rPr lang="en-US"/>
              <a:t>Preliminary Electrochemical Impedance Spectroscopy (EIS)</a:t>
            </a:r>
          </a:p>
          <a:p>
            <a:pPr marL="342900" indent="-342900">
              <a:buFont typeface="+mj-lt"/>
              <a:buAutoNum type="arabicPeriod"/>
            </a:pPr>
            <a:r>
              <a:rPr lang="en-US"/>
              <a:t>Cryo-Hibernation Event</a:t>
            </a:r>
          </a:p>
          <a:p>
            <a:pPr marL="342900" indent="-342900">
              <a:buFont typeface="+mj-lt"/>
              <a:buAutoNum type="arabicPeriod"/>
            </a:pPr>
            <a:r>
              <a:rPr lang="en-US"/>
              <a:t>Post Electrochemical Cycling</a:t>
            </a:r>
          </a:p>
          <a:p>
            <a:pPr marL="342900" indent="-342900">
              <a:buFont typeface="+mj-lt"/>
              <a:buAutoNum type="arabicPeriod"/>
            </a:pPr>
            <a:r>
              <a:rPr lang="en-US"/>
              <a:t>Post EIS</a:t>
            </a:r>
          </a:p>
        </p:txBody>
      </p:sp>
      <p:sp>
        <p:nvSpPr>
          <p:cNvPr id="9" name="Rectangle 8">
            <a:extLst>
              <a:ext uri="{FF2B5EF4-FFF2-40B4-BE49-F238E27FC236}">
                <a16:creationId xmlns:a16="http://schemas.microsoft.com/office/drawing/2014/main" id="{B892106D-F765-1989-9C93-08C285AFEE55}"/>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10" name="Title 7">
            <a:extLst>
              <a:ext uri="{FF2B5EF4-FFF2-40B4-BE49-F238E27FC236}">
                <a16:creationId xmlns:a16="http://schemas.microsoft.com/office/drawing/2014/main" id="{8534A7D5-9D56-AD5A-4499-E2B72A53F2CD}"/>
              </a:ext>
            </a:extLst>
          </p:cNvPr>
          <p:cNvSpPr txBox="1">
            <a:spLocks/>
          </p:cNvSpPr>
          <p:nvPr/>
        </p:nvSpPr>
        <p:spPr>
          <a:xfrm>
            <a:off x="116840" y="42615"/>
            <a:ext cx="1149604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latin typeface="Roboto" panose="02000000000000000000" pitchFamily="2" charset="0"/>
                <a:ea typeface="Roboto" panose="02000000000000000000" pitchFamily="2" charset="0"/>
              </a:rPr>
              <a:t>Cell Cryogenic Testing – Strategic Reserve Cells</a:t>
            </a:r>
          </a:p>
        </p:txBody>
      </p:sp>
      <p:grpSp>
        <p:nvGrpSpPr>
          <p:cNvPr id="2" name="Group 1">
            <a:extLst>
              <a:ext uri="{FF2B5EF4-FFF2-40B4-BE49-F238E27FC236}">
                <a16:creationId xmlns:a16="http://schemas.microsoft.com/office/drawing/2014/main" id="{80CC8147-3483-4864-E3A6-312AE09141A0}"/>
              </a:ext>
            </a:extLst>
          </p:cNvPr>
          <p:cNvGrpSpPr/>
          <p:nvPr/>
        </p:nvGrpSpPr>
        <p:grpSpPr>
          <a:xfrm>
            <a:off x="155496" y="1067890"/>
            <a:ext cx="3703406" cy="2709829"/>
            <a:chOff x="155496" y="1067890"/>
            <a:chExt cx="3703406" cy="2709829"/>
          </a:xfrm>
        </p:grpSpPr>
        <p:pic>
          <p:nvPicPr>
            <p:cNvPr id="14" name="Picture 13" descr="A picture containing text&#10;&#10;AI-generated content may be incorrect.">
              <a:extLst>
                <a:ext uri="{FF2B5EF4-FFF2-40B4-BE49-F238E27FC236}">
                  <a16:creationId xmlns:a16="http://schemas.microsoft.com/office/drawing/2014/main" id="{79160F00-9591-72AB-2244-ECC3CBC9244D}"/>
                </a:ext>
              </a:extLst>
            </p:cNvPr>
            <p:cNvPicPr>
              <a:picLocks noChangeAspect="1"/>
            </p:cNvPicPr>
            <p:nvPr/>
          </p:nvPicPr>
          <p:blipFill>
            <a:blip r:embed="rId3">
              <a:extLst>
                <a:ext uri="{28A0092B-C50C-407E-A947-70E740481C1C}">
                  <a14:useLocalDpi xmlns:a14="http://schemas.microsoft.com/office/drawing/2010/main" val="0"/>
                </a:ext>
              </a:extLst>
            </a:blip>
            <a:srcRect l="44551"/>
            <a:stretch/>
          </p:blipFill>
          <p:spPr>
            <a:xfrm rot="5400000">
              <a:off x="671335" y="590154"/>
              <a:ext cx="2709827" cy="3665304"/>
            </a:xfrm>
            <a:prstGeom prst="rect">
              <a:avLst/>
            </a:prstGeom>
            <a:ln>
              <a:solidFill>
                <a:schemeClr val="tx1"/>
              </a:solidFill>
            </a:ln>
          </p:spPr>
        </p:pic>
        <p:sp>
          <p:nvSpPr>
            <p:cNvPr id="15" name="Freeform: Shape 14">
              <a:extLst>
                <a:ext uri="{FF2B5EF4-FFF2-40B4-BE49-F238E27FC236}">
                  <a16:creationId xmlns:a16="http://schemas.microsoft.com/office/drawing/2014/main" id="{63FECAF1-62AC-F068-0B7B-06F907C58E2E}"/>
                </a:ext>
              </a:extLst>
            </p:cNvPr>
            <p:cNvSpPr/>
            <p:nvPr/>
          </p:nvSpPr>
          <p:spPr>
            <a:xfrm>
              <a:off x="155496" y="1067890"/>
              <a:ext cx="1243053" cy="2501194"/>
            </a:xfrm>
            <a:custGeom>
              <a:avLst/>
              <a:gdLst>
                <a:gd name="connsiteX0" fmla="*/ 896233 w 1526018"/>
                <a:gd name="connsiteY0" fmla="*/ 0 h 2967259"/>
                <a:gd name="connsiteX1" fmla="*/ 1526018 w 1526018"/>
                <a:gd name="connsiteY1" fmla="*/ 18167 h 2967259"/>
                <a:gd name="connsiteX2" fmla="*/ 1035512 w 1526018"/>
                <a:gd name="connsiteY2" fmla="*/ 2967259 h 2967259"/>
                <a:gd name="connsiteX3" fmla="*/ 0 w 1526018"/>
                <a:gd name="connsiteY3" fmla="*/ 2930925 h 2967259"/>
                <a:gd name="connsiteX4" fmla="*/ 896233 w 1526018"/>
                <a:gd name="connsiteY4" fmla="*/ 0 h 2967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018" h="2967259">
                  <a:moveTo>
                    <a:pt x="896233" y="0"/>
                  </a:moveTo>
                  <a:lnTo>
                    <a:pt x="1526018" y="18167"/>
                  </a:lnTo>
                  <a:lnTo>
                    <a:pt x="1035512" y="2967259"/>
                  </a:lnTo>
                  <a:lnTo>
                    <a:pt x="0" y="2930925"/>
                  </a:lnTo>
                  <a:lnTo>
                    <a:pt x="896233" y="0"/>
                  </a:lnTo>
                  <a:close/>
                </a:path>
              </a:pathLst>
            </a:cu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E0C7A47-7A91-9A7F-B9DA-63DC73946C84}"/>
                </a:ext>
              </a:extLst>
            </p:cNvPr>
            <p:cNvSpPr/>
            <p:nvPr/>
          </p:nvSpPr>
          <p:spPr>
            <a:xfrm>
              <a:off x="1435150" y="1087027"/>
              <a:ext cx="1836455" cy="567876"/>
            </a:xfrm>
            <a:custGeom>
              <a:avLst/>
              <a:gdLst>
                <a:gd name="connsiteX0" fmla="*/ 0 w 2143693"/>
                <a:gd name="connsiteY0" fmla="*/ 611619 h 635841"/>
                <a:gd name="connsiteX1" fmla="*/ 72668 w 2143693"/>
                <a:gd name="connsiteY1" fmla="*/ 0 h 635841"/>
                <a:gd name="connsiteX2" fmla="*/ 1986247 w 2143693"/>
                <a:gd name="connsiteY2" fmla="*/ 0 h 635841"/>
                <a:gd name="connsiteX3" fmla="*/ 2143693 w 2143693"/>
                <a:gd name="connsiteY3" fmla="*/ 635841 h 635841"/>
                <a:gd name="connsiteX4" fmla="*/ 0 w 2143693"/>
                <a:gd name="connsiteY4" fmla="*/ 611619 h 63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693" h="635841">
                  <a:moveTo>
                    <a:pt x="0" y="611619"/>
                  </a:moveTo>
                  <a:lnTo>
                    <a:pt x="72668" y="0"/>
                  </a:lnTo>
                  <a:lnTo>
                    <a:pt x="1986247" y="0"/>
                  </a:lnTo>
                  <a:lnTo>
                    <a:pt x="2143693" y="635841"/>
                  </a:lnTo>
                  <a:lnTo>
                    <a:pt x="0" y="611619"/>
                  </a:lnTo>
                  <a:close/>
                </a:path>
              </a:pathLst>
            </a:custGeom>
            <a:noFill/>
            <a:ln w="28575">
              <a:solidFill>
                <a:srgbClr val="E58B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D08C8ED-3968-CDE4-5127-3DBCA07E19C0}"/>
                </a:ext>
              </a:extLst>
            </p:cNvPr>
            <p:cNvSpPr/>
            <p:nvPr/>
          </p:nvSpPr>
          <p:spPr>
            <a:xfrm>
              <a:off x="1443556" y="1654903"/>
              <a:ext cx="1980449" cy="567876"/>
            </a:xfrm>
            <a:custGeom>
              <a:avLst/>
              <a:gdLst>
                <a:gd name="connsiteX0" fmla="*/ 54500 w 2476752"/>
                <a:gd name="connsiteY0" fmla="*/ 0 h 817510"/>
                <a:gd name="connsiteX1" fmla="*/ 0 w 2476752"/>
                <a:gd name="connsiteY1" fmla="*/ 793288 h 817510"/>
                <a:gd name="connsiteX2" fmla="*/ 2476752 w 2476752"/>
                <a:gd name="connsiteY2" fmla="*/ 817510 h 817510"/>
                <a:gd name="connsiteX3" fmla="*/ 2246638 w 2476752"/>
                <a:gd name="connsiteY3" fmla="*/ 18167 h 817510"/>
                <a:gd name="connsiteX4" fmla="*/ 54500 w 2476752"/>
                <a:gd name="connsiteY4" fmla="*/ 0 h 817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752" h="817510">
                  <a:moveTo>
                    <a:pt x="54500" y="0"/>
                  </a:moveTo>
                  <a:lnTo>
                    <a:pt x="0" y="793288"/>
                  </a:lnTo>
                  <a:lnTo>
                    <a:pt x="2476752" y="817510"/>
                  </a:lnTo>
                  <a:lnTo>
                    <a:pt x="2246638" y="18167"/>
                  </a:lnTo>
                  <a:lnTo>
                    <a:pt x="54500" y="0"/>
                  </a:lnTo>
                  <a:close/>
                </a:path>
              </a:pathLst>
            </a:cu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14CF957-3ABD-8A53-3247-127A0D4092B6}"/>
                </a:ext>
              </a:extLst>
            </p:cNvPr>
            <p:cNvSpPr/>
            <p:nvPr/>
          </p:nvSpPr>
          <p:spPr>
            <a:xfrm>
              <a:off x="1267014" y="2388631"/>
              <a:ext cx="2591888" cy="1078472"/>
            </a:xfrm>
            <a:custGeom>
              <a:avLst/>
              <a:gdLst>
                <a:gd name="connsiteX0" fmla="*/ 139280 w 3154983"/>
                <a:gd name="connsiteY0" fmla="*/ 6056 h 1223237"/>
                <a:gd name="connsiteX1" fmla="*/ 0 w 3154983"/>
                <a:gd name="connsiteY1" fmla="*/ 1168736 h 1223237"/>
                <a:gd name="connsiteX2" fmla="*/ 3154983 w 3154983"/>
                <a:gd name="connsiteY2" fmla="*/ 1223237 h 1223237"/>
                <a:gd name="connsiteX3" fmla="*/ 2749256 w 3154983"/>
                <a:gd name="connsiteY3" fmla="*/ 0 h 1223237"/>
                <a:gd name="connsiteX4" fmla="*/ 139280 w 3154983"/>
                <a:gd name="connsiteY4" fmla="*/ 6056 h 122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4983" h="1223237">
                  <a:moveTo>
                    <a:pt x="139280" y="6056"/>
                  </a:moveTo>
                  <a:lnTo>
                    <a:pt x="0" y="1168736"/>
                  </a:lnTo>
                  <a:lnTo>
                    <a:pt x="3154983" y="1223237"/>
                  </a:lnTo>
                  <a:lnTo>
                    <a:pt x="2749256" y="0"/>
                  </a:lnTo>
                  <a:lnTo>
                    <a:pt x="139280" y="6056"/>
                  </a:lnTo>
                  <a:close/>
                </a:path>
              </a:pathLst>
            </a:cu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0" name="Picture 59" descr="A close-up of a machine&#10;&#10;AI-generated content may be incorrect.">
            <a:extLst>
              <a:ext uri="{FF2B5EF4-FFF2-40B4-BE49-F238E27FC236}">
                <a16:creationId xmlns:a16="http://schemas.microsoft.com/office/drawing/2014/main" id="{4B1C46E0-C84A-F5EB-E600-2170A753881B}"/>
              </a:ext>
            </a:extLst>
          </p:cNvPr>
          <p:cNvPicPr>
            <a:picLocks noChangeAspect="1"/>
          </p:cNvPicPr>
          <p:nvPr/>
        </p:nvPicPr>
        <p:blipFill rotWithShape="1">
          <a:blip r:embed="rId4">
            <a:extLst>
              <a:ext uri="{28A0092B-C50C-407E-A947-70E740481C1C}">
                <a14:useLocalDpi xmlns:a14="http://schemas.microsoft.com/office/drawing/2010/main" val="0"/>
              </a:ext>
            </a:extLst>
          </a:blip>
          <a:srcRect l="33001" t="12944" r="21661" b="7693"/>
          <a:stretch/>
        </p:blipFill>
        <p:spPr>
          <a:xfrm rot="5400000">
            <a:off x="930372" y="3697678"/>
            <a:ext cx="2280535" cy="2994051"/>
          </a:xfrm>
          <a:prstGeom prst="rect">
            <a:avLst/>
          </a:prstGeom>
          <a:ln>
            <a:noFill/>
          </a:ln>
          <a:effectLst>
            <a:outerShdw blurRad="50800" dist="38100" dir="2700000" algn="tl" rotWithShape="0">
              <a:prstClr val="black">
                <a:alpha val="40000"/>
              </a:prstClr>
            </a:outerShdw>
          </a:effectLst>
        </p:spPr>
      </p:pic>
      <p:pic>
        <p:nvPicPr>
          <p:cNvPr id="61" name="Picture 60" descr="A picture containing indoor&#10;&#10;AI-generated content may be incorrect.">
            <a:extLst>
              <a:ext uri="{FF2B5EF4-FFF2-40B4-BE49-F238E27FC236}">
                <a16:creationId xmlns:a16="http://schemas.microsoft.com/office/drawing/2014/main" id="{88184787-6531-405F-0393-E971778177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1500" y="4051703"/>
            <a:ext cx="3429000" cy="2286000"/>
          </a:xfrm>
          <a:prstGeom prst="rect">
            <a:avLst/>
          </a:prstGeom>
          <a:effectLst>
            <a:outerShdw blurRad="50800" dist="38100" dir="2700000" algn="tl" rotWithShape="0">
              <a:prstClr val="black">
                <a:alpha val="40000"/>
              </a:prstClr>
            </a:outerShdw>
          </a:effectLst>
        </p:spPr>
      </p:pic>
      <p:pic>
        <p:nvPicPr>
          <p:cNvPr id="62" name="Picture 61" descr="A picture containing close&#10;&#10;AI-generated content may be incorrect.">
            <a:extLst>
              <a:ext uri="{FF2B5EF4-FFF2-40B4-BE49-F238E27FC236}">
                <a16:creationId xmlns:a16="http://schemas.microsoft.com/office/drawing/2014/main" id="{7BFCCAB6-1ED2-3E56-C923-1B1D3530F6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6903" y="4051703"/>
            <a:ext cx="3429000" cy="2286000"/>
          </a:xfrm>
          <a:prstGeom prst="rect">
            <a:avLst/>
          </a:prstGeom>
          <a:effectLst>
            <a:outerShdw blurRad="50800" dist="38100" dir="2700000" algn="tl" rotWithShape="0">
              <a:prstClr val="black">
                <a:alpha val="40000"/>
              </a:prstClr>
            </a:outerShdw>
          </a:effectLst>
        </p:spPr>
      </p:pic>
      <p:sp>
        <p:nvSpPr>
          <p:cNvPr id="63" name="Footer Placeholder 62">
            <a:extLst>
              <a:ext uri="{FF2B5EF4-FFF2-40B4-BE49-F238E27FC236}">
                <a16:creationId xmlns:a16="http://schemas.microsoft.com/office/drawing/2014/main" id="{4C942AFA-2656-8D89-1C4B-220AEF17F59E}"/>
              </a:ext>
            </a:extLst>
          </p:cNvPr>
          <p:cNvSpPr>
            <a:spLocks noGrp="1"/>
          </p:cNvSpPr>
          <p:nvPr>
            <p:ph type="ftr" sz="quarter" idx="11"/>
          </p:nvPr>
        </p:nvSpPr>
        <p:spPr/>
        <p:txBody>
          <a:bodyPr/>
          <a:lstStyle/>
          <a:p>
            <a:r>
              <a:rPr lang="en-US"/>
              <a:t>LSIC Surface Power June 2026</a:t>
            </a:r>
          </a:p>
        </p:txBody>
      </p:sp>
      <p:sp>
        <p:nvSpPr>
          <p:cNvPr id="64" name="Slide Number Placeholder 63">
            <a:extLst>
              <a:ext uri="{FF2B5EF4-FFF2-40B4-BE49-F238E27FC236}">
                <a16:creationId xmlns:a16="http://schemas.microsoft.com/office/drawing/2014/main" id="{6116394B-B06F-FF3D-B830-A876DA7C9EA3}"/>
              </a:ext>
            </a:extLst>
          </p:cNvPr>
          <p:cNvSpPr>
            <a:spLocks noGrp="1"/>
          </p:cNvSpPr>
          <p:nvPr>
            <p:ph type="sldNum" sz="quarter" idx="12"/>
          </p:nvPr>
        </p:nvSpPr>
        <p:spPr/>
        <p:txBody>
          <a:bodyPr/>
          <a:lstStyle/>
          <a:p>
            <a:fld id="{15B77F6C-A330-4EC2-AB93-F21D8D3B9F59}" type="slidenum">
              <a:rPr lang="en-US" smtClean="0"/>
              <a:t>6</a:t>
            </a:fld>
            <a:endParaRPr lang="en-US"/>
          </a:p>
        </p:txBody>
      </p:sp>
    </p:spTree>
    <p:extLst>
      <p:ext uri="{BB962C8B-B14F-4D97-AF65-F5344CB8AC3E}">
        <p14:creationId xmlns:p14="http://schemas.microsoft.com/office/powerpoint/2010/main" val="2283182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A1D81F20-F15A-7E4E-88EB-D14E1B69E65E}"/>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662C57F4-A339-1CBE-1BD6-408ADD6B8DE6}"/>
              </a:ext>
            </a:extLst>
          </p:cNvPr>
          <p:cNvSpPr>
            <a:spLocks noGrp="1"/>
          </p:cNvSpPr>
          <p:nvPr>
            <p:ph type="sldNum" sz="quarter" idx="12"/>
          </p:nvPr>
        </p:nvSpPr>
        <p:spPr/>
        <p:txBody>
          <a:bodyPr/>
          <a:lstStyle/>
          <a:p>
            <a:fld id="{15B77F6C-A330-4EC2-AB93-F21D8D3B9F59}" type="slidenum">
              <a:rPr lang="en-US" smtClean="0"/>
              <a:t>7</a:t>
            </a:fld>
            <a:endParaRPr lang="en-US"/>
          </a:p>
        </p:txBody>
      </p:sp>
      <p:sp>
        <p:nvSpPr>
          <p:cNvPr id="4" name="Rectangle 3">
            <a:extLst>
              <a:ext uri="{FF2B5EF4-FFF2-40B4-BE49-F238E27FC236}">
                <a16:creationId xmlns:a16="http://schemas.microsoft.com/office/drawing/2014/main" id="{E6B8BEB7-3186-C0DB-6230-FB0B11772136}"/>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989C3A25-AF46-FFA7-1128-959E99362822}"/>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latin typeface="Roboto" panose="02000000000000000000" pitchFamily="2" charset="0"/>
                <a:ea typeface="Roboto" panose="02000000000000000000" pitchFamily="2" charset="0"/>
              </a:rPr>
              <a:t>Cryochamber Test Setup</a:t>
            </a:r>
          </a:p>
        </p:txBody>
      </p:sp>
      <p:pic>
        <p:nvPicPr>
          <p:cNvPr id="12" name="Picture 11">
            <a:extLst>
              <a:ext uri="{FF2B5EF4-FFF2-40B4-BE49-F238E27FC236}">
                <a16:creationId xmlns:a16="http://schemas.microsoft.com/office/drawing/2014/main" id="{EA77EDFC-FFF7-6895-1EEB-537BFF6B856E}"/>
              </a:ext>
            </a:extLst>
          </p:cNvPr>
          <p:cNvPicPr>
            <a:picLocks noChangeAspect="1"/>
          </p:cNvPicPr>
          <p:nvPr/>
        </p:nvPicPr>
        <p:blipFill rotWithShape="1">
          <a:blip r:embed="rId3"/>
          <a:srcRect t="25385" b="25848"/>
          <a:stretch/>
        </p:blipFill>
        <p:spPr>
          <a:xfrm>
            <a:off x="116840" y="1018988"/>
            <a:ext cx="7180474" cy="2568632"/>
          </a:xfrm>
          <a:prstGeom prst="rect">
            <a:avLst/>
          </a:prstGeom>
        </p:spPr>
      </p:pic>
      <p:pic>
        <p:nvPicPr>
          <p:cNvPr id="16" name="Picture 15" descr="A picture containing miller&#10;&#10;AI-generated content may be incorrect.">
            <a:extLst>
              <a:ext uri="{FF2B5EF4-FFF2-40B4-BE49-F238E27FC236}">
                <a16:creationId xmlns:a16="http://schemas.microsoft.com/office/drawing/2014/main" id="{8D1AB82C-072B-99B0-2D5F-34504B84F4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3537" y="1018988"/>
            <a:ext cx="3759593" cy="5639390"/>
          </a:xfrm>
          <a:prstGeom prst="rect">
            <a:avLst/>
          </a:prstGeom>
        </p:spPr>
      </p:pic>
      <p:pic>
        <p:nvPicPr>
          <p:cNvPr id="18" name="Picture 17" descr="A picture containing person, indoor&#10;&#10;AI-generated content may be incorrect.">
            <a:extLst>
              <a:ext uri="{FF2B5EF4-FFF2-40B4-BE49-F238E27FC236}">
                <a16:creationId xmlns:a16="http://schemas.microsoft.com/office/drawing/2014/main" id="{CE9C0779-8A6B-5AB9-75A9-59FD1A96AD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0499" y="3838683"/>
            <a:ext cx="3852948" cy="2568632"/>
          </a:xfrm>
          <a:prstGeom prst="rect">
            <a:avLst/>
          </a:prstGeom>
        </p:spPr>
      </p:pic>
    </p:spTree>
    <p:extLst>
      <p:ext uri="{BB962C8B-B14F-4D97-AF65-F5344CB8AC3E}">
        <p14:creationId xmlns:p14="http://schemas.microsoft.com/office/powerpoint/2010/main" val="481998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A1D81F20-F15A-7E4E-88EB-D14E1B69E65E}"/>
              </a:ext>
            </a:extLst>
          </p:cNvPr>
          <p:cNvSpPr>
            <a:spLocks noGrp="1"/>
          </p:cNvSpPr>
          <p:nvPr>
            <p:ph type="ftr" sz="quarter" idx="11"/>
          </p:nvPr>
        </p:nvSpPr>
        <p:spPr/>
        <p:txBody>
          <a:bodyPr/>
          <a:lstStyle/>
          <a:p>
            <a:r>
              <a:rPr lang="en-US"/>
              <a:t>LSIC Surface Power June 2026</a:t>
            </a:r>
          </a:p>
        </p:txBody>
      </p:sp>
      <p:sp>
        <p:nvSpPr>
          <p:cNvPr id="5" name="Slide Number Placeholder 4">
            <a:extLst>
              <a:ext uri="{FF2B5EF4-FFF2-40B4-BE49-F238E27FC236}">
                <a16:creationId xmlns:a16="http://schemas.microsoft.com/office/drawing/2014/main" id="{662C57F4-A339-1CBE-1BD6-408ADD6B8DE6}"/>
              </a:ext>
            </a:extLst>
          </p:cNvPr>
          <p:cNvSpPr>
            <a:spLocks noGrp="1"/>
          </p:cNvSpPr>
          <p:nvPr>
            <p:ph type="sldNum" sz="quarter" idx="12"/>
          </p:nvPr>
        </p:nvSpPr>
        <p:spPr/>
        <p:txBody>
          <a:bodyPr/>
          <a:lstStyle/>
          <a:p>
            <a:fld id="{15B77F6C-A330-4EC2-AB93-F21D8D3B9F59}" type="slidenum">
              <a:rPr lang="en-US" smtClean="0"/>
              <a:t>8</a:t>
            </a:fld>
            <a:endParaRPr lang="en-US"/>
          </a:p>
        </p:txBody>
      </p:sp>
      <p:sp>
        <p:nvSpPr>
          <p:cNvPr id="4" name="Rectangle 3">
            <a:extLst>
              <a:ext uri="{FF2B5EF4-FFF2-40B4-BE49-F238E27FC236}">
                <a16:creationId xmlns:a16="http://schemas.microsoft.com/office/drawing/2014/main" id="{E6B8BEB7-3186-C0DB-6230-FB0B11772136}"/>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7" name="Title 7">
            <a:extLst>
              <a:ext uri="{FF2B5EF4-FFF2-40B4-BE49-F238E27FC236}">
                <a16:creationId xmlns:a16="http://schemas.microsoft.com/office/drawing/2014/main" id="{989C3A25-AF46-FFA7-1128-959E99362822}"/>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latin typeface="Roboto" panose="02000000000000000000" pitchFamily="2" charset="0"/>
                <a:ea typeface="Roboto" panose="02000000000000000000" pitchFamily="2" charset="0"/>
              </a:rPr>
              <a:t>Cryochamber Test Setup</a:t>
            </a:r>
          </a:p>
        </p:txBody>
      </p:sp>
      <p:pic>
        <p:nvPicPr>
          <p:cNvPr id="3" name="Picture 2">
            <a:extLst>
              <a:ext uri="{FF2B5EF4-FFF2-40B4-BE49-F238E27FC236}">
                <a16:creationId xmlns:a16="http://schemas.microsoft.com/office/drawing/2014/main" id="{E707C48D-0BF6-37E8-DF55-712BBFF2B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13571" y="2133398"/>
            <a:ext cx="3840480" cy="2880360"/>
          </a:xfrm>
          <a:prstGeom prst="rect">
            <a:avLst/>
          </a:prstGeom>
        </p:spPr>
      </p:pic>
      <p:pic>
        <p:nvPicPr>
          <p:cNvPr id="9" name="Picture 8" descr="A close up of a fan&#10;&#10;AI-generated content may be incorrect.">
            <a:extLst>
              <a:ext uri="{FF2B5EF4-FFF2-40B4-BE49-F238E27FC236}">
                <a16:creationId xmlns:a16="http://schemas.microsoft.com/office/drawing/2014/main" id="{CFC28F7D-3792-7859-C4F7-0B0FCEBC7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56228" y="2133398"/>
            <a:ext cx="3840480" cy="2880360"/>
          </a:xfrm>
          <a:prstGeom prst="rect">
            <a:avLst/>
          </a:prstGeom>
        </p:spPr>
      </p:pic>
      <p:pic>
        <p:nvPicPr>
          <p:cNvPr id="11" name="Picture 10" descr="Background pattern&#10;&#10;AI-generated content may be incorrect.">
            <a:extLst>
              <a:ext uri="{FF2B5EF4-FFF2-40B4-BE49-F238E27FC236}">
                <a16:creationId xmlns:a16="http://schemas.microsoft.com/office/drawing/2014/main" id="{A74BEA1B-1B6C-C300-22BC-EEF978A5C7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626027" y="2133398"/>
            <a:ext cx="3840480" cy="2880360"/>
          </a:xfrm>
          <a:prstGeom prst="rect">
            <a:avLst/>
          </a:prstGeom>
        </p:spPr>
      </p:pic>
      <p:pic>
        <p:nvPicPr>
          <p:cNvPr id="14" name="Picture 13">
            <a:extLst>
              <a:ext uri="{FF2B5EF4-FFF2-40B4-BE49-F238E27FC236}">
                <a16:creationId xmlns:a16="http://schemas.microsoft.com/office/drawing/2014/main" id="{18F7955B-1620-7BCC-FED9-BE500BA52A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8595825" y="2133399"/>
            <a:ext cx="3840480" cy="2880360"/>
          </a:xfrm>
          <a:prstGeom prst="rect">
            <a:avLst/>
          </a:prstGeom>
        </p:spPr>
      </p:pic>
    </p:spTree>
    <p:extLst>
      <p:ext uri="{BB962C8B-B14F-4D97-AF65-F5344CB8AC3E}">
        <p14:creationId xmlns:p14="http://schemas.microsoft.com/office/powerpoint/2010/main" val="2992575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line chart&#10;&#10;AI-generated content may be incorrect.">
            <a:extLst>
              <a:ext uri="{FF2B5EF4-FFF2-40B4-BE49-F238E27FC236}">
                <a16:creationId xmlns:a16="http://schemas.microsoft.com/office/drawing/2014/main" id="{AB8072A9-F14D-C339-9763-BCC54E41677D}"/>
              </a:ext>
            </a:extLst>
          </p:cNvPr>
          <p:cNvPicPr>
            <a:picLocks noChangeAspect="1"/>
          </p:cNvPicPr>
          <p:nvPr/>
        </p:nvPicPr>
        <p:blipFill>
          <a:blip r:embed="rId3">
            <a:extLst>
              <a:ext uri="{28A0092B-C50C-407E-A947-70E740481C1C}">
                <a14:useLocalDpi xmlns:a14="http://schemas.microsoft.com/office/drawing/2010/main" val="0"/>
              </a:ext>
            </a:extLst>
          </a:blip>
          <a:srcRect l="810" t="845" r="605" b="1117"/>
          <a:stretch/>
        </p:blipFill>
        <p:spPr>
          <a:xfrm>
            <a:off x="387457" y="3751533"/>
            <a:ext cx="3565343" cy="2572720"/>
          </a:xfrm>
          <a:prstGeom prst="rect">
            <a:avLst/>
          </a:prstGeom>
        </p:spPr>
      </p:pic>
      <p:sp>
        <p:nvSpPr>
          <p:cNvPr id="7" name="TextBox 6">
            <a:extLst>
              <a:ext uri="{FF2B5EF4-FFF2-40B4-BE49-F238E27FC236}">
                <a16:creationId xmlns:a16="http://schemas.microsoft.com/office/drawing/2014/main" id="{7A4EF63D-8E4B-3EDD-60F1-2DEA5523DF62}"/>
              </a:ext>
            </a:extLst>
          </p:cNvPr>
          <p:cNvSpPr txBox="1"/>
          <p:nvPr/>
        </p:nvSpPr>
        <p:spPr>
          <a:xfrm>
            <a:off x="221682" y="6336740"/>
            <a:ext cx="3942746" cy="523220"/>
          </a:xfrm>
          <a:prstGeom prst="rect">
            <a:avLst/>
          </a:prstGeom>
          <a:noFill/>
        </p:spPr>
        <p:txBody>
          <a:bodyPr wrap="none" rtlCol="0">
            <a:spAutoFit/>
          </a:bodyPr>
          <a:lstStyle/>
          <a:p>
            <a:r>
              <a:rPr lang="en-US" sz="2800"/>
              <a:t>Electrochemical Cycling</a:t>
            </a:r>
          </a:p>
        </p:txBody>
      </p:sp>
      <p:pic>
        <p:nvPicPr>
          <p:cNvPr id="8" name="Picture 7" descr="Chart, line chart&#10;&#10;AI-generated content may be incorrect.">
            <a:extLst>
              <a:ext uri="{FF2B5EF4-FFF2-40B4-BE49-F238E27FC236}">
                <a16:creationId xmlns:a16="http://schemas.microsoft.com/office/drawing/2014/main" id="{F2E332A2-7627-7052-D923-5FD713B35D57}"/>
              </a:ext>
            </a:extLst>
          </p:cNvPr>
          <p:cNvPicPr>
            <a:picLocks noChangeAspect="1"/>
          </p:cNvPicPr>
          <p:nvPr/>
        </p:nvPicPr>
        <p:blipFill>
          <a:blip r:embed="rId4">
            <a:extLst>
              <a:ext uri="{28A0092B-C50C-407E-A947-70E740481C1C}">
                <a14:useLocalDpi xmlns:a14="http://schemas.microsoft.com/office/drawing/2010/main" val="0"/>
              </a:ext>
            </a:extLst>
          </a:blip>
          <a:srcRect r="26696"/>
          <a:stretch/>
        </p:blipFill>
        <p:spPr>
          <a:xfrm>
            <a:off x="4122778" y="3684432"/>
            <a:ext cx="3565343" cy="2779308"/>
          </a:xfrm>
          <a:prstGeom prst="rect">
            <a:avLst/>
          </a:prstGeom>
        </p:spPr>
      </p:pic>
      <p:sp>
        <p:nvSpPr>
          <p:cNvPr id="9" name="TextBox 8">
            <a:extLst>
              <a:ext uri="{FF2B5EF4-FFF2-40B4-BE49-F238E27FC236}">
                <a16:creationId xmlns:a16="http://schemas.microsoft.com/office/drawing/2014/main" id="{7F1AB95C-6EEC-CA37-E920-7639121E07A6}"/>
              </a:ext>
            </a:extLst>
          </p:cNvPr>
          <p:cNvSpPr txBox="1"/>
          <p:nvPr/>
        </p:nvSpPr>
        <p:spPr>
          <a:xfrm>
            <a:off x="5755200" y="6336740"/>
            <a:ext cx="681597" cy="523220"/>
          </a:xfrm>
          <a:prstGeom prst="rect">
            <a:avLst/>
          </a:prstGeom>
          <a:noFill/>
        </p:spPr>
        <p:txBody>
          <a:bodyPr wrap="none" rtlCol="0">
            <a:spAutoFit/>
          </a:bodyPr>
          <a:lstStyle/>
          <a:p>
            <a:r>
              <a:rPr lang="en-US" sz="2800"/>
              <a:t>EIS</a:t>
            </a:r>
          </a:p>
        </p:txBody>
      </p:sp>
      <p:sp>
        <p:nvSpPr>
          <p:cNvPr id="10" name="TextBox 9">
            <a:extLst>
              <a:ext uri="{FF2B5EF4-FFF2-40B4-BE49-F238E27FC236}">
                <a16:creationId xmlns:a16="http://schemas.microsoft.com/office/drawing/2014/main" id="{33F80632-9763-974B-FB3F-90EB2C709449}"/>
              </a:ext>
            </a:extLst>
          </p:cNvPr>
          <p:cNvSpPr txBox="1"/>
          <p:nvPr/>
        </p:nvSpPr>
        <p:spPr>
          <a:xfrm>
            <a:off x="8466901" y="6336740"/>
            <a:ext cx="2868478" cy="523220"/>
          </a:xfrm>
          <a:prstGeom prst="rect">
            <a:avLst/>
          </a:prstGeom>
          <a:noFill/>
        </p:spPr>
        <p:txBody>
          <a:bodyPr wrap="none" rtlCol="0">
            <a:spAutoFit/>
          </a:bodyPr>
          <a:lstStyle/>
          <a:p>
            <a:r>
              <a:rPr lang="en-US" sz="2800"/>
              <a:t>Cryo-Hibernation</a:t>
            </a:r>
          </a:p>
        </p:txBody>
      </p:sp>
      <p:pic>
        <p:nvPicPr>
          <p:cNvPr id="11" name="Picture 10" descr="Chart&#10;&#10;AI-generated content may be incorrect.">
            <a:extLst>
              <a:ext uri="{FF2B5EF4-FFF2-40B4-BE49-F238E27FC236}">
                <a16:creationId xmlns:a16="http://schemas.microsoft.com/office/drawing/2014/main" id="{3485985B-6120-6E66-7F3E-4A97640D34D8}"/>
              </a:ext>
            </a:extLst>
          </p:cNvPr>
          <p:cNvPicPr>
            <a:picLocks noChangeAspect="1"/>
          </p:cNvPicPr>
          <p:nvPr/>
        </p:nvPicPr>
        <p:blipFill>
          <a:blip r:embed="rId5">
            <a:extLst>
              <a:ext uri="{28A0092B-C50C-407E-A947-70E740481C1C}">
                <a14:useLocalDpi xmlns:a14="http://schemas.microsoft.com/office/drawing/2010/main" val="0"/>
              </a:ext>
            </a:extLst>
          </a:blip>
          <a:srcRect r="18964"/>
          <a:stretch/>
        </p:blipFill>
        <p:spPr>
          <a:xfrm>
            <a:off x="7796261" y="3751533"/>
            <a:ext cx="4395739" cy="2712207"/>
          </a:xfrm>
          <a:prstGeom prst="rect">
            <a:avLst/>
          </a:prstGeom>
        </p:spPr>
      </p:pic>
      <p:sp>
        <p:nvSpPr>
          <p:cNvPr id="2" name="Rectangle 1">
            <a:extLst>
              <a:ext uri="{FF2B5EF4-FFF2-40B4-BE49-F238E27FC236}">
                <a16:creationId xmlns:a16="http://schemas.microsoft.com/office/drawing/2014/main" id="{E5B48BA5-A561-921B-C576-8164F4AE63CC}"/>
              </a:ext>
            </a:extLst>
          </p:cNvPr>
          <p:cNvSpPr/>
          <p:nvPr/>
        </p:nvSpPr>
        <p:spPr>
          <a:xfrm>
            <a:off x="1" y="-2689"/>
            <a:ext cx="12192000" cy="8932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6563" tIns="33281" rIns="66563" bIns="33281" rtlCol="0" anchor="ctr"/>
          <a:lstStyle/>
          <a:p>
            <a:pPr algn="ctr"/>
            <a:endParaRPr lang="en-US" sz="1310">
              <a:cs typeface="Calibri"/>
            </a:endParaRPr>
          </a:p>
        </p:txBody>
      </p:sp>
      <p:sp>
        <p:nvSpPr>
          <p:cNvPr id="3" name="Title 7">
            <a:extLst>
              <a:ext uri="{FF2B5EF4-FFF2-40B4-BE49-F238E27FC236}">
                <a16:creationId xmlns:a16="http://schemas.microsoft.com/office/drawing/2014/main" id="{DA1772DE-E142-4F2B-2EE6-A874D13ECA90}"/>
              </a:ext>
            </a:extLst>
          </p:cNvPr>
          <p:cNvSpPr txBox="1">
            <a:spLocks/>
          </p:cNvSpPr>
          <p:nvPr/>
        </p:nvSpPr>
        <p:spPr>
          <a:xfrm>
            <a:off x="116840" y="42615"/>
            <a:ext cx="10515600" cy="802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lumMod val="95000"/>
                  </a:schemeClr>
                </a:solidFill>
                <a:latin typeface="Roboto" panose="02000000000000000000" pitchFamily="2" charset="0"/>
                <a:ea typeface="Roboto" panose="02000000000000000000" pitchFamily="2" charset="0"/>
              </a:rPr>
              <a:t>Passive Cell Hibernation Testing</a:t>
            </a:r>
          </a:p>
        </p:txBody>
      </p:sp>
      <p:cxnSp>
        <p:nvCxnSpPr>
          <p:cNvPr id="16" name="Straight Connector 15">
            <a:extLst>
              <a:ext uri="{FF2B5EF4-FFF2-40B4-BE49-F238E27FC236}">
                <a16:creationId xmlns:a16="http://schemas.microsoft.com/office/drawing/2014/main" id="{4067F33E-7127-AE62-3F14-3584FA68312E}"/>
              </a:ext>
            </a:extLst>
          </p:cNvPr>
          <p:cNvCxnSpPr>
            <a:cxnSpLocks/>
          </p:cNvCxnSpPr>
          <p:nvPr/>
        </p:nvCxnSpPr>
        <p:spPr>
          <a:xfrm>
            <a:off x="0" y="3606800"/>
            <a:ext cx="12192000"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2" name="Slide Number Placeholder 11">
            <a:extLst>
              <a:ext uri="{FF2B5EF4-FFF2-40B4-BE49-F238E27FC236}">
                <a16:creationId xmlns:a16="http://schemas.microsoft.com/office/drawing/2014/main" id="{3B7DC1ED-6485-5039-6A1C-CBFA8E2D93A0}"/>
              </a:ext>
            </a:extLst>
          </p:cNvPr>
          <p:cNvSpPr>
            <a:spLocks noGrp="1"/>
          </p:cNvSpPr>
          <p:nvPr>
            <p:ph type="sldNum" sz="quarter" idx="12"/>
          </p:nvPr>
        </p:nvSpPr>
        <p:spPr/>
        <p:txBody>
          <a:bodyPr/>
          <a:lstStyle/>
          <a:p>
            <a:fld id="{15B77F6C-A330-4EC2-AB93-F21D8D3B9F59}" type="slidenum">
              <a:rPr lang="en-US" smtClean="0"/>
              <a:t>9</a:t>
            </a:fld>
            <a:endParaRPr lang="en-US"/>
          </a:p>
        </p:txBody>
      </p:sp>
      <p:sp>
        <p:nvSpPr>
          <p:cNvPr id="13" name="TextBox 12">
            <a:extLst>
              <a:ext uri="{FF2B5EF4-FFF2-40B4-BE49-F238E27FC236}">
                <a16:creationId xmlns:a16="http://schemas.microsoft.com/office/drawing/2014/main" id="{2790791F-585A-4B38-53A0-AC9D0134975F}"/>
              </a:ext>
            </a:extLst>
          </p:cNvPr>
          <p:cNvSpPr txBox="1"/>
          <p:nvPr/>
        </p:nvSpPr>
        <p:spPr>
          <a:xfrm>
            <a:off x="57483" y="1352666"/>
            <a:ext cx="3104707" cy="1200329"/>
          </a:xfrm>
          <a:prstGeom prst="rect">
            <a:avLst/>
          </a:prstGeom>
          <a:noFill/>
          <a:ln>
            <a:solidFill>
              <a:schemeClr val="tx1"/>
            </a:solidFill>
          </a:ln>
        </p:spPr>
        <p:txBody>
          <a:bodyPr wrap="square" rtlCol="0">
            <a:spAutoFit/>
          </a:bodyPr>
          <a:lstStyle/>
          <a:p>
            <a:r>
              <a:rPr lang="en-US" b="1" dirty="0"/>
              <a:t>Combinatorial Test Matrix</a:t>
            </a:r>
          </a:p>
          <a:p>
            <a:pPr marL="285750" indent="-285750">
              <a:buFont typeface="Arial" panose="020B0604020202020204" pitchFamily="34" charset="0"/>
              <a:buChar char="•"/>
            </a:pPr>
            <a:r>
              <a:rPr lang="en-US" u="sng" dirty="0"/>
              <a:t>State of Charge</a:t>
            </a:r>
          </a:p>
          <a:p>
            <a:pPr marL="285750" indent="-285750">
              <a:buFont typeface="Arial" panose="020B0604020202020204" pitchFamily="34" charset="0"/>
              <a:buChar char="•"/>
            </a:pPr>
            <a:r>
              <a:rPr lang="en-US" i="1" dirty="0"/>
              <a:t>Temperature Ramp Rate</a:t>
            </a:r>
          </a:p>
          <a:p>
            <a:pPr marL="285750" indent="-285750">
              <a:buFont typeface="Arial" panose="020B0604020202020204" pitchFamily="34" charset="0"/>
              <a:buChar char="•"/>
            </a:pPr>
            <a:r>
              <a:rPr lang="en-US" i="1" dirty="0"/>
              <a:t>Dwell Time</a:t>
            </a:r>
          </a:p>
        </p:txBody>
      </p:sp>
      <p:pic>
        <p:nvPicPr>
          <p:cNvPr id="4" name="Picture 3">
            <a:extLst>
              <a:ext uri="{FF2B5EF4-FFF2-40B4-BE49-F238E27FC236}">
                <a16:creationId xmlns:a16="http://schemas.microsoft.com/office/drawing/2014/main" id="{68FD16CF-3780-2C4F-7296-EB1D145FBF98}"/>
              </a:ext>
            </a:extLst>
          </p:cNvPr>
          <p:cNvPicPr>
            <a:picLocks noChangeAspect="1"/>
          </p:cNvPicPr>
          <p:nvPr/>
        </p:nvPicPr>
        <p:blipFill>
          <a:blip r:embed="rId6"/>
          <a:stretch>
            <a:fillRect/>
          </a:stretch>
        </p:blipFill>
        <p:spPr>
          <a:xfrm>
            <a:off x="3264983" y="1035291"/>
            <a:ext cx="8846275" cy="2480157"/>
          </a:xfrm>
          <a:prstGeom prst="rect">
            <a:avLst/>
          </a:prstGeom>
        </p:spPr>
      </p:pic>
      <p:sp>
        <p:nvSpPr>
          <p:cNvPr id="17" name="Footer Placeholder 16">
            <a:extLst>
              <a:ext uri="{FF2B5EF4-FFF2-40B4-BE49-F238E27FC236}">
                <a16:creationId xmlns:a16="http://schemas.microsoft.com/office/drawing/2014/main" id="{59800017-344A-BC65-3E32-270699558DFF}"/>
              </a:ext>
            </a:extLst>
          </p:cNvPr>
          <p:cNvSpPr>
            <a:spLocks noGrp="1"/>
          </p:cNvSpPr>
          <p:nvPr>
            <p:ph type="ftr" sz="quarter" idx="11"/>
          </p:nvPr>
        </p:nvSpPr>
        <p:spPr/>
        <p:txBody>
          <a:bodyPr/>
          <a:lstStyle/>
          <a:p>
            <a:r>
              <a:rPr lang="en-US"/>
              <a:t>LSIC Surface Power June 2026</a:t>
            </a:r>
          </a:p>
        </p:txBody>
      </p:sp>
    </p:spTree>
    <p:extLst>
      <p:ext uri="{BB962C8B-B14F-4D97-AF65-F5344CB8AC3E}">
        <p14:creationId xmlns:p14="http://schemas.microsoft.com/office/powerpoint/2010/main" val="2324029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25BB1F809202488F82BC2C27ACE40D" ma:contentTypeVersion="11" ma:contentTypeDescription="Create a new document." ma:contentTypeScope="" ma:versionID="d1cd8f0758274bf4248e0d304507044f">
  <xsd:schema xmlns:xsd="http://www.w3.org/2001/XMLSchema" xmlns:xs="http://www.w3.org/2001/XMLSchema" xmlns:p="http://schemas.microsoft.com/office/2006/metadata/properties" xmlns:ns2="830554d0-3132-49a9-bd68-3502313bc031" xmlns:ns3="96019a33-4bf0-4fe9-aba9-f1b5b42875c0" targetNamespace="http://schemas.microsoft.com/office/2006/metadata/properties" ma:root="true" ma:fieldsID="0240ebc349d6654fb0515fb9c00e9ed3" ns2:_="" ns3:_="">
    <xsd:import namespace="830554d0-3132-49a9-bd68-3502313bc031"/>
    <xsd:import namespace="96019a33-4bf0-4fe9-aba9-f1b5b42875c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Inf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0554d0-3132-49a9-bd68-3502313bc0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Info" ma:index="18" nillable="true" ma:displayName="Info" ma:format="Dropdown" ma:internalName="Info">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6019a33-4bf0-4fe9-aba9-f1b5b42875c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fo xmlns="830554d0-3132-49a9-bd68-3502313bc031" xsi:nil="true"/>
  </documentManagement>
</p:properties>
</file>

<file path=customXml/itemProps1.xml><?xml version="1.0" encoding="utf-8"?>
<ds:datastoreItem xmlns:ds="http://schemas.openxmlformats.org/officeDocument/2006/customXml" ds:itemID="{4B0C5B63-EDEF-4B70-850E-8962C3E0B28E}">
  <ds:schemaRefs>
    <ds:schemaRef ds:uri="830554d0-3132-49a9-bd68-3502313bc031"/>
    <ds:schemaRef ds:uri="96019a33-4bf0-4fe9-aba9-f1b5b42875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A4ABE5-A7ED-40A8-AD6C-3BD5A1E0DFE5}">
  <ds:schemaRefs>
    <ds:schemaRef ds:uri="http://schemas.microsoft.com/sharepoint/v3/contenttype/forms"/>
  </ds:schemaRefs>
</ds:datastoreItem>
</file>

<file path=customXml/itemProps3.xml><?xml version="1.0" encoding="utf-8"?>
<ds:datastoreItem xmlns:ds="http://schemas.openxmlformats.org/officeDocument/2006/customXml" ds:itemID="{B03C8C5D-53CB-4DD3-80DA-329809CB666E}">
  <ds:schemaRefs>
    <ds:schemaRef ds:uri="http://purl.org/dc/terms/"/>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96019a33-4bf0-4fe9-aba9-f1b5b42875c0"/>
    <ds:schemaRef ds:uri="830554d0-3132-49a9-bd68-3502313bc031"/>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Office Theme</Template>
  <TotalTime>11121</TotalTime>
  <Words>1833</Words>
  <Application>Microsoft Office PowerPoint</Application>
  <PresentationFormat>Widescreen</PresentationFormat>
  <Paragraphs>284</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Aptos Display</vt:lpstr>
      <vt:lpstr>Arial</vt:lpstr>
      <vt:lpstr>Calibri</vt:lpstr>
      <vt:lpstr>Calibri Light</vt:lpstr>
      <vt:lpstr>Roboto</vt:lpstr>
      <vt:lpstr>Symbol</vt:lpstr>
      <vt:lpstr>Office Theme</vt:lpstr>
      <vt:lpstr>Cryogenic Hibernation Assessment of Commercial Cells for Lunar  Surface Applications</vt:lpstr>
      <vt:lpstr>The Extreme Lunar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 A - Back Up Slides</vt:lpstr>
      <vt:lpstr>PowerPoint Presentation</vt:lpstr>
      <vt:lpstr>PowerPoint Presentation</vt:lpstr>
      <vt:lpstr>PowerPoint Presentation</vt:lpstr>
    </vt:vector>
  </TitlesOfParts>
  <Company>NASA OCIO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Holler, Brian A. (GRC-LEX0)</dc:creator>
  <cp:lastModifiedBy>Holler, Brian A. (GRC-LEX0)</cp:lastModifiedBy>
  <cp:revision>5</cp:revision>
  <dcterms:created xsi:type="dcterms:W3CDTF">2025-08-15T20:39:25Z</dcterms:created>
  <dcterms:modified xsi:type="dcterms:W3CDTF">2026-06-12T00:59:04Z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0x0101005E25BB1F809202488F82BC2C27ACE40D</vt:lpwstr>
  </property>
</Properties>
</file>