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B4F298-1FCE-564E-BB9D-C16A31207EC7}" v="1" dt="2026-06-12T03:27:30.70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Row>
  </a:tblStyle>
  <a:tblStyle styleId="{C7B018BB-80A7-4F77-B60F-C8B233D01FF8}"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25400" cap="flat">
              <a:solidFill>
                <a:srgbClr val="FFFFFF"/>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firstCol>
    <a:lastRow>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1">
                  <a:lumOff val="13543"/>
                </a:schemeClr>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solidFill>
            <a:srgbClr val="014D80"/>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379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A9A9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9D00"/>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61D836"/>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27002"/>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a:tcStyle>
        <a:tcBdr/>
        <a:fill>
          <a:solidFill>
            <a:srgbClr val="747676">
              <a:alpha val="63790"/>
            </a:srgb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E3E5E8"/>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4">
              <a:hueOff val="-613784"/>
              <a:lumOff val="1275"/>
            </a:schemeClr>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4">
                  <a:hueOff val="-613784"/>
                  <a:lumOff val="1275"/>
                </a:schemeClr>
              </a:solidFill>
              <a:prstDash val="solid"/>
              <a:miter lim="400000"/>
            </a:ln>
          </a:top>
          <a:bottom>
            <a:ln w="12700" cap="flat">
              <a:solidFill>
                <a:srgbClr val="E3E5E8"/>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E3E5E8"/>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5300"/>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noFill/>
        </a:fill>
      </a:tcStyle>
    </a:wholeTbl>
    <a:band2H>
      <a:tcTxStyle/>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98195F"/>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6"/>
              </a:solidFill>
              <a:prstDash val="solid"/>
              <a:miter lim="400000"/>
            </a:ln>
          </a:top>
          <a:bottom>
            <a:ln w="12700" cap="flat">
              <a:solidFill>
                <a:srgbClr val="A6AA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A6AAA9"/>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650E48"/>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26272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2424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60" d="100"/>
          <a:sy n="6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c:style val="2"/>
  <c:chart>
    <c:autoTitleDeleted val="1"/>
    <c:plotArea>
      <c:layout>
        <c:manualLayout>
          <c:layoutTarget val="inner"/>
          <c:xMode val="edge"/>
          <c:yMode val="edge"/>
          <c:x val="5.4403800000000002E-2"/>
          <c:y val="2.86637E-2"/>
          <c:w val="0.94059599999999999"/>
          <c:h val="0.91460300000000005"/>
        </c:manualLayout>
      </c:layout>
      <c:lineChart>
        <c:grouping val="standard"/>
        <c:varyColors val="0"/>
        <c:ser>
          <c:idx val="0"/>
          <c:order val="0"/>
          <c:tx>
            <c:strRef>
              <c:f>Sheet1!$B$1</c:f>
              <c:strCache>
                <c:ptCount val="1"/>
                <c:pt idx="0">
                  <c:v>Series1</c:v>
                </c:pt>
              </c:strCache>
            </c:strRef>
          </c:tx>
          <c:spPr>
            <a:ln w="12700" cap="flat">
              <a:noFill/>
              <a:miter lim="400000"/>
            </a:ln>
            <a:effectLst/>
          </c:spPr>
          <c:marker>
            <c:symbol val="circle"/>
            <c:size val="3"/>
            <c:spPr>
              <a:solidFill>
                <a:srgbClr val="0070C0"/>
              </a:solidFill>
              <a:ln w="12700" cap="flat">
                <a:noFill/>
                <a:miter lim="400000"/>
              </a:ln>
              <a:effectLst/>
            </c:spPr>
          </c:marker>
          <c:trendline>
            <c:spPr>
              <a:ln w="19050" cap="rnd">
                <a:solidFill>
                  <a:srgbClr val="D9D9D9"/>
                </a:solidFill>
                <a:prstDash val="sysDash"/>
                <a:miter lim="800000"/>
              </a:ln>
              <a:effectLst/>
            </c:spPr>
            <c:trendlineType val="poly"/>
            <c:order val="3"/>
            <c:dispRSqr val="0"/>
            <c:dispEq val="0"/>
          </c:trendline>
          <c:cat>
            <c:strRef>
              <c:f>Sheet1!$A$2:$A$32</c:f>
              <c:strCache>
                <c:ptCount val="3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strCache>
            </c:strRef>
          </c:cat>
          <c:val>
            <c:numRef>
              <c:f>Sheet1!$B$2:$B$32</c:f>
              <c:numCache>
                <c:formatCode>General</c:formatCode>
                <c:ptCount val="31"/>
                <c:pt idx="0">
                  <c:v>45</c:v>
                </c:pt>
                <c:pt idx="1">
                  <c:v>45</c:v>
                </c:pt>
                <c:pt idx="5">
                  <c:v>25.5</c:v>
                </c:pt>
                <c:pt idx="6">
                  <c:v>26</c:v>
                </c:pt>
                <c:pt idx="7">
                  <c:v>26</c:v>
                </c:pt>
                <c:pt idx="11">
                  <c:v>26</c:v>
                </c:pt>
                <c:pt idx="12">
                  <c:v>25.4</c:v>
                </c:pt>
                <c:pt idx="13">
                  <c:v>25</c:v>
                </c:pt>
                <c:pt idx="14">
                  <c:v>25.4</c:v>
                </c:pt>
                <c:pt idx="18">
                  <c:v>19</c:v>
                </c:pt>
                <c:pt idx="19">
                  <c:v>25</c:v>
                </c:pt>
                <c:pt idx="21">
                  <c:v>20</c:v>
                </c:pt>
                <c:pt idx="22">
                  <c:v>4.8</c:v>
                </c:pt>
                <c:pt idx="24">
                  <c:v>9.1</c:v>
                </c:pt>
                <c:pt idx="26">
                  <c:v>5</c:v>
                </c:pt>
                <c:pt idx="27">
                  <c:v>20</c:v>
                </c:pt>
                <c:pt idx="28">
                  <c:v>7</c:v>
                </c:pt>
                <c:pt idx="30">
                  <c:v>3</c:v>
                </c:pt>
              </c:numCache>
            </c:numRef>
          </c:val>
          <c:smooth val="0"/>
          <c:extLst>
            <c:ext xmlns:c16="http://schemas.microsoft.com/office/drawing/2014/chart" uri="{C3380CC4-5D6E-409C-BE32-E72D297353CC}">
              <c16:uniqueId val="{00000001-10A6-5141-ADC8-CB5B9913A6AD}"/>
            </c:ext>
          </c:extLst>
        </c:ser>
        <c:dLbls>
          <c:showLegendKey val="0"/>
          <c:showVal val="0"/>
          <c:showCatName val="0"/>
          <c:showSerName val="0"/>
          <c:showPercent val="0"/>
          <c:showBubbleSize val="0"/>
        </c:dLbls>
        <c:marker val="1"/>
        <c:smooth val="0"/>
        <c:axId val="2094734552"/>
        <c:axId val="2094734553"/>
      </c:lineChart>
      <c:catAx>
        <c:axId val="2094734552"/>
        <c:scaling>
          <c:orientation val="minMax"/>
        </c:scaling>
        <c:delete val="0"/>
        <c:axPos val="b"/>
        <c:numFmt formatCode="General" sourceLinked="0"/>
        <c:majorTickMark val="cross"/>
        <c:minorTickMark val="cross"/>
        <c:tickLblPos val="low"/>
        <c:spPr>
          <a:ln w="9525" cap="flat">
            <a:solidFill>
              <a:srgbClr val="D9D9D9"/>
            </a:solidFill>
            <a:prstDash val="solid"/>
            <a:round/>
          </a:ln>
        </c:spPr>
        <c:txPr>
          <a:bodyPr rot="0"/>
          <a:lstStyle/>
          <a:p>
            <a:pPr>
              <a:defRPr sz="2400" b="0" i="0" u="none" strike="noStrike">
                <a:solidFill>
                  <a:srgbClr val="595959"/>
                </a:solidFill>
                <a:latin typeface="Calibri"/>
              </a:defRPr>
            </a:pPr>
            <a:endParaRPr lang="en-US"/>
          </a:p>
        </c:txPr>
        <c:crossAx val="2094734553"/>
        <c:crosses val="autoZero"/>
        <c:auto val="1"/>
        <c:lblAlgn val="ctr"/>
        <c:lblOffset val="100"/>
        <c:tickLblSkip val="5"/>
        <c:noMultiLvlLbl val="1"/>
      </c:catAx>
      <c:valAx>
        <c:axId val="2094734553"/>
        <c:scaling>
          <c:orientation val="minMax"/>
          <c:min val="0"/>
        </c:scaling>
        <c:delete val="0"/>
        <c:axPos val="l"/>
        <c:majorGridlines>
          <c:spPr>
            <a:ln w="12700" cap="flat">
              <a:solidFill>
                <a:srgbClr val="D9D9D9"/>
              </a:solidFill>
              <a:prstDash val="solid"/>
              <a:round/>
            </a:ln>
          </c:spPr>
        </c:majorGridlines>
        <c:title>
          <c:tx>
            <c:rich>
              <a:bodyPr rot="-5400000"/>
              <a:lstStyle/>
              <a:p>
                <a:pPr>
                  <a:defRPr sz="2400" b="1" i="0" u="none" strike="noStrike">
                    <a:solidFill>
                      <a:srgbClr val="595959"/>
                    </a:solidFill>
                    <a:latin typeface="Calibri"/>
                  </a:defRPr>
                </a:pPr>
                <a:r>
                  <a:rPr lang="en-US" sz="2400" b="1" i="0" u="none" strike="noStrike">
                    <a:solidFill>
                      <a:srgbClr val="595959"/>
                    </a:solidFill>
                    <a:latin typeface="Calibri"/>
                  </a:rPr>
                  <a:t>arcsecond  (HPD)</a:t>
                </a:r>
              </a:p>
            </c:rich>
          </c:tx>
          <c:overlay val="1"/>
        </c:title>
        <c:numFmt formatCode="0" sourceLinked="0"/>
        <c:majorTickMark val="none"/>
        <c:minorTickMark val="none"/>
        <c:tickLblPos val="nextTo"/>
        <c:spPr>
          <a:ln w="9525" cap="flat">
            <a:noFill/>
            <a:prstDash val="solid"/>
            <a:round/>
          </a:ln>
        </c:spPr>
        <c:txPr>
          <a:bodyPr rot="0"/>
          <a:lstStyle/>
          <a:p>
            <a:pPr>
              <a:defRPr sz="2400" b="0" i="0" u="none" strike="noStrike">
                <a:solidFill>
                  <a:srgbClr val="595959"/>
                </a:solidFill>
                <a:latin typeface="Calibri"/>
              </a:defRPr>
            </a:pPr>
            <a:endParaRPr lang="en-US"/>
          </a:p>
        </c:txPr>
        <c:crossAx val="2094734552"/>
        <c:crosses val="autoZero"/>
        <c:crossBetween val="between"/>
        <c:majorUnit val="12.5"/>
        <c:minorUnit val="6.25"/>
      </c:valAx>
      <c:spPr>
        <a:noFill/>
        <a:ln w="9525" cap="flat">
          <a:solidFill>
            <a:srgbClr val="D9D9D9"/>
          </a:solidFill>
          <a:prstDash val="solid"/>
          <a:round/>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1143000" y="685800"/>
            <a:ext cx="4572000" cy="3429000"/>
          </a:xfrm>
          <a:prstGeom prst="rect">
            <a:avLst/>
          </a:prstGeom>
        </p:spPr>
        <p:txBody>
          <a:bodyPr/>
          <a:lstStyle/>
          <a:p>
            <a:endParaRPr/>
          </a:p>
        </p:txBody>
      </p:sp>
      <p:sp>
        <p:nvSpPr>
          <p:cNvPr id="294" name="Shape 29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xfrm>
            <a:off x="381000" y="685800"/>
            <a:ext cx="6096000" cy="3429000"/>
          </a:xfrm>
          <a:prstGeom prst="rect">
            <a:avLst/>
          </a:prstGeom>
        </p:spPr>
        <p:txBody>
          <a:bodyPr/>
          <a:lstStyle/>
          <a:p>
            <a:endParaRPr/>
          </a:p>
        </p:txBody>
      </p:sp>
      <p:sp>
        <p:nvSpPr>
          <p:cNvPr id="313" name="Shape 313"/>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Shape 372"/>
          <p:cNvSpPr>
            <a:spLocks noGrp="1" noRot="1" noChangeAspect="1"/>
          </p:cNvSpPr>
          <p:nvPr>
            <p:ph type="sldImg"/>
          </p:nvPr>
        </p:nvSpPr>
        <p:spPr>
          <a:xfrm>
            <a:off x="381000" y="685800"/>
            <a:ext cx="6096000" cy="3429000"/>
          </a:xfrm>
          <a:prstGeom prst="rect">
            <a:avLst/>
          </a:prstGeom>
        </p:spPr>
        <p:txBody>
          <a:bodyPr/>
          <a:lstStyle/>
          <a:p>
            <a:endParaRPr/>
          </a:p>
        </p:txBody>
      </p:sp>
      <p:sp>
        <p:nvSpPr>
          <p:cNvPr id="373" name="Shape 373"/>
          <p:cNvSpPr>
            <a:spLocks noGrp="1"/>
          </p:cNvSpPr>
          <p:nvPr>
            <p:ph type="body" sz="quarter" idx="1"/>
          </p:nvPr>
        </p:nvSpPr>
        <p:spPr>
          <a:prstGeom prst="rect">
            <a:avLst/>
          </a:prstGeom>
        </p:spPr>
        <p:txBody>
          <a:bodyPr/>
          <a:lstStyle/>
          <a:p>
            <a:pPr defTabSz="914400">
              <a:lnSpc>
                <a:spcPct val="100000"/>
              </a:lnSpc>
              <a:defRPr sz="1200">
                <a:latin typeface="Calibri"/>
                <a:ea typeface="Calibri"/>
                <a:cs typeface="Calibri"/>
                <a:sym typeface="Calibri"/>
              </a:defRPr>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Shape 429"/>
          <p:cNvSpPr>
            <a:spLocks noGrp="1" noRot="1" noChangeAspect="1"/>
          </p:cNvSpPr>
          <p:nvPr>
            <p:ph type="sldImg"/>
          </p:nvPr>
        </p:nvSpPr>
        <p:spPr>
          <a:xfrm>
            <a:off x="381000" y="685800"/>
            <a:ext cx="6096000" cy="3429000"/>
          </a:xfrm>
          <a:prstGeom prst="rect">
            <a:avLst/>
          </a:prstGeom>
        </p:spPr>
        <p:txBody>
          <a:bodyPr/>
          <a:lstStyle/>
          <a:p>
            <a:endParaRPr/>
          </a:p>
        </p:txBody>
      </p:sp>
      <p:sp>
        <p:nvSpPr>
          <p:cNvPr id="430" name="Shape 43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Shape 439"/>
          <p:cNvSpPr>
            <a:spLocks noGrp="1" noRot="1" noChangeAspect="1"/>
          </p:cNvSpPr>
          <p:nvPr>
            <p:ph type="sldImg"/>
          </p:nvPr>
        </p:nvSpPr>
        <p:spPr>
          <a:xfrm>
            <a:off x="381000" y="685800"/>
            <a:ext cx="6096000" cy="3429000"/>
          </a:xfrm>
          <a:prstGeom prst="rect">
            <a:avLst/>
          </a:prstGeom>
        </p:spPr>
        <p:txBody>
          <a:bodyPr/>
          <a:lstStyle/>
          <a:p>
            <a:endParaRPr/>
          </a:p>
        </p:txBody>
      </p:sp>
      <p:sp>
        <p:nvSpPr>
          <p:cNvPr id="440" name="Shape 440"/>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Shape 453"/>
          <p:cNvSpPr>
            <a:spLocks noGrp="1" noRot="1" noChangeAspect="1"/>
          </p:cNvSpPr>
          <p:nvPr>
            <p:ph type="sldImg"/>
          </p:nvPr>
        </p:nvSpPr>
        <p:spPr>
          <a:xfrm>
            <a:off x="381000" y="685800"/>
            <a:ext cx="6096000" cy="3429000"/>
          </a:xfrm>
          <a:prstGeom prst="rect">
            <a:avLst/>
          </a:prstGeom>
        </p:spPr>
        <p:txBody>
          <a:bodyPr/>
          <a:lstStyle/>
          <a:p>
            <a:endParaRPr/>
          </a:p>
        </p:txBody>
      </p:sp>
      <p:sp>
        <p:nvSpPr>
          <p:cNvPr id="454" name="Shape 454"/>
          <p:cNvSpPr>
            <a:spLocks noGrp="1"/>
          </p:cNvSpPr>
          <p:nvPr>
            <p:ph type="body" sz="quarter" idx="1"/>
          </p:nvPr>
        </p:nvSpPr>
        <p:spPr>
          <a:prstGeom prst="rect">
            <a:avLst/>
          </a:prstGeom>
        </p:spPr>
        <p:txBody>
          <a:body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Shape 468"/>
          <p:cNvSpPr>
            <a:spLocks noGrp="1" noRot="1" noChangeAspect="1"/>
          </p:cNvSpPr>
          <p:nvPr>
            <p:ph type="sldImg"/>
          </p:nvPr>
        </p:nvSpPr>
        <p:spPr>
          <a:xfrm>
            <a:off x="381000" y="685800"/>
            <a:ext cx="6096000" cy="3429000"/>
          </a:xfrm>
          <a:prstGeom prst="rect">
            <a:avLst/>
          </a:prstGeom>
        </p:spPr>
        <p:txBody>
          <a:bodyPr/>
          <a:lstStyle/>
          <a:p>
            <a:endParaRPr/>
          </a:p>
        </p:txBody>
      </p:sp>
      <p:sp>
        <p:nvSpPr>
          <p:cNvPr id="469" name="Shape 469"/>
          <p:cNvSpPr>
            <a:spLocks noGrp="1"/>
          </p:cNvSpPr>
          <p:nvPr>
            <p:ph type="body" sz="quarter" idx="1"/>
          </p:nvPr>
        </p:nvSpPr>
        <p:spPr>
          <a:prstGeom prst="rect">
            <a:avLst/>
          </a:prstGeom>
        </p:spPr>
        <p:txBody>
          <a:bodyPr/>
          <a:lstStyle/>
          <a:p>
            <a:pPr>
              <a:lnSpc>
                <a:spcPct val="117999"/>
              </a:lnSpc>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6498" y="11839048"/>
            <a:ext cx="21971003" cy="636979"/>
          </a:xfrm>
          <a:prstGeom prst="rect">
            <a:avLst/>
          </a:prstGeom>
        </p:spPr>
        <p:txBody>
          <a:bodyPr lIns="45719" tIns="45719" rIns="45719" bIns="45719" anchor="b"/>
          <a:lstStyle>
            <a:lvl1pPr marL="0" indent="0" defTabSz="825500">
              <a:lnSpc>
                <a:spcPct val="100000"/>
              </a:lnSpc>
              <a:spcBef>
                <a:spcPts val="0"/>
              </a:spcBef>
              <a:buSzTx/>
              <a:buNone/>
              <a:defRPr sz="3600" b="1"/>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1" hasCustomPrompt="1"/>
          </p:nvPr>
        </p:nvSpPr>
        <p:spPr>
          <a:xfrm>
            <a:off x="1206500" y="7196865"/>
            <a:ext cx="21971000" cy="1905001"/>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xfrm>
            <a:off x="12007748" y="13080999"/>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99" name="Slide Title"/>
          <p:cNvSpPr txBox="1">
            <a:spLocks noGrp="1"/>
          </p:cNvSpPr>
          <p:nvPr>
            <p:ph type="title" hasCustomPrompt="1"/>
          </p:nvPr>
        </p:nvSpPr>
        <p:spPr>
          <a:xfrm>
            <a:off x="1206500" y="952500"/>
            <a:ext cx="21971000" cy="1434949"/>
          </a:xfrm>
          <a:prstGeom prst="rect">
            <a:avLst/>
          </a:prstGeom>
        </p:spPr>
        <p:txBody>
          <a:bodyPr/>
          <a:lstStyle/>
          <a:p>
            <a:r>
              <a:t>Slide Title</a:t>
            </a:r>
          </a:p>
        </p:txBody>
      </p:sp>
      <p:sp>
        <p:nvSpPr>
          <p:cNvPr id="100" name="Slide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10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109" name="Agenda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11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1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11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26"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27" name="Body Level One…"/>
          <p:cNvSpPr txBox="1">
            <a:spLocks noGrp="1"/>
          </p:cNvSpPr>
          <p:nvPr>
            <p:ph type="body" idx="1" hasCustomPrompt="1"/>
          </p:nvPr>
        </p:nvSpPr>
        <p:spPr>
          <a:xfrm>
            <a:off x="1206500" y="935258"/>
            <a:ext cx="21971000" cy="7359063"/>
          </a:xfrm>
          <a:prstGeom prst="rect">
            <a:avLst/>
          </a:prstGeom>
        </p:spPr>
        <p:txBody>
          <a:bodyPr anchor="b"/>
          <a:lstStyle>
            <a:lvl1pPr marL="0" indent="0" algn="ctr">
              <a:lnSpc>
                <a:spcPct val="80000"/>
              </a:lnSpc>
              <a:spcBef>
                <a:spcPts val="0"/>
              </a:spcBef>
              <a:buSzTx/>
              <a:buNone/>
              <a:defRPr sz="25000" b="1" spc="-250"/>
            </a:lvl1pPr>
            <a:lvl2pPr marL="0" indent="457200" algn="ctr">
              <a:lnSpc>
                <a:spcPct val="80000"/>
              </a:lnSpc>
              <a:spcBef>
                <a:spcPts val="0"/>
              </a:spcBef>
              <a:buSzTx/>
              <a:buNone/>
              <a:defRPr sz="25000" b="1" spc="-250"/>
            </a:lvl2pPr>
            <a:lvl3pPr marL="0" indent="914400" algn="ctr">
              <a:lnSpc>
                <a:spcPct val="80000"/>
              </a:lnSpc>
              <a:spcBef>
                <a:spcPts val="0"/>
              </a:spcBef>
              <a:buSzTx/>
              <a:buNone/>
              <a:defRPr sz="25000" b="1" spc="-250"/>
            </a:lvl3pPr>
            <a:lvl4pPr marL="0" indent="1371600" algn="ctr">
              <a:lnSpc>
                <a:spcPct val="80000"/>
              </a:lnSpc>
              <a:spcBef>
                <a:spcPts val="0"/>
              </a:spcBef>
              <a:buSzTx/>
              <a:buNone/>
              <a:defRPr sz="25000" b="1" spc="-250"/>
            </a:lvl4pPr>
            <a:lvl5pPr marL="0" indent="182880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35" name="Attribution"/>
          <p:cNvSpPr txBox="1">
            <a:spLocks noGrp="1"/>
          </p:cNvSpPr>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36" name="Body Level One…"/>
          <p:cNvSpPr txBox="1">
            <a:spLocks noGrp="1"/>
          </p:cNvSpPr>
          <p:nvPr>
            <p:ph type="body" sz="half" idx="1" hasCustomPrompt="1"/>
          </p:nvPr>
        </p:nvSpPr>
        <p:spPr>
          <a:xfrm>
            <a:off x="1753923" y="4939860"/>
            <a:ext cx="20876154" cy="3836280"/>
          </a:xfrm>
          <a:prstGeom prst="rect">
            <a:avLst/>
          </a:prstGeom>
        </p:spPr>
        <p:txBody>
          <a:bodyPr anchor="ctr"/>
          <a:lstStyle>
            <a:lvl1pPr marL="638923" indent="-469900">
              <a:spcBef>
                <a:spcPts val="0"/>
              </a:spcBef>
              <a:buSzTx/>
              <a:buNone/>
              <a:defRPr sz="8500" spc="-170">
                <a:latin typeface="Helvetica Neue Medium"/>
                <a:ea typeface="Helvetica Neue Medium"/>
                <a:cs typeface="Helvetica Neue Medium"/>
                <a:sym typeface="Helvetica Neue Medium"/>
              </a:defRPr>
            </a:lvl1pPr>
            <a:lvl2pPr marL="638923" indent="-12700">
              <a:spcBef>
                <a:spcPts val="0"/>
              </a:spcBef>
              <a:buSzTx/>
              <a:buNone/>
              <a:defRPr sz="8500" spc="-170">
                <a:latin typeface="Helvetica Neue Medium"/>
                <a:ea typeface="Helvetica Neue Medium"/>
                <a:cs typeface="Helvetica Neue Medium"/>
                <a:sym typeface="Helvetica Neue Medium"/>
              </a:defRPr>
            </a:lvl2pPr>
            <a:lvl3pPr marL="638923" indent="444500">
              <a:spcBef>
                <a:spcPts val="0"/>
              </a:spcBef>
              <a:buSzTx/>
              <a:buNone/>
              <a:defRPr sz="8500" spc="-170">
                <a:latin typeface="Helvetica Neue Medium"/>
                <a:ea typeface="Helvetica Neue Medium"/>
                <a:cs typeface="Helvetica Neue Medium"/>
                <a:sym typeface="Helvetica Neue Medium"/>
              </a:defRPr>
            </a:lvl3pPr>
            <a:lvl4pPr marL="638923" indent="901700">
              <a:spcBef>
                <a:spcPts val="0"/>
              </a:spcBef>
              <a:buSzTx/>
              <a:buNone/>
              <a:defRPr sz="8500" spc="-170">
                <a:latin typeface="Helvetica Neue Medium"/>
                <a:ea typeface="Helvetica Neue Medium"/>
                <a:cs typeface="Helvetica Neue Medium"/>
                <a:sym typeface="Helvetica Neue Medium"/>
              </a:defRPr>
            </a:lvl4pPr>
            <a:lvl5pPr marL="638923" indent="1358900">
              <a:spcBef>
                <a:spcPts val="0"/>
              </a:spcBef>
              <a:buSzTx/>
              <a:buNone/>
              <a:defRPr sz="8500" spc="-170">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44" name="Close-up of wild plants growing between rocks"/>
          <p:cNvSpPr>
            <a:spLocks noGrp="1"/>
          </p:cNvSpPr>
          <p:nvPr>
            <p:ph type="pic" sz="quarter" idx="21"/>
          </p:nvPr>
        </p:nvSpPr>
        <p:spPr>
          <a:xfrm>
            <a:off x="15430500" y="7085409"/>
            <a:ext cx="8128000" cy="5410201"/>
          </a:xfrm>
          <a:prstGeom prst="rect">
            <a:avLst/>
          </a:prstGeom>
        </p:spPr>
        <p:txBody>
          <a:bodyPr lIns="91439" tIns="45719" rIns="91439" bIns="45719">
            <a:noAutofit/>
          </a:bodyPr>
          <a:lstStyle/>
          <a:p>
            <a:endParaRPr/>
          </a:p>
        </p:txBody>
      </p:sp>
      <p:sp>
        <p:nvSpPr>
          <p:cNvPr id="145" name="Large rock formation under dark clouds with a dirt road in the foreground"/>
          <p:cNvSpPr>
            <a:spLocks noGrp="1"/>
          </p:cNvSpPr>
          <p:nvPr>
            <p:ph type="pic" idx="22"/>
          </p:nvPr>
        </p:nvSpPr>
        <p:spPr>
          <a:xfrm>
            <a:off x="-2933700" y="1270000"/>
            <a:ext cx="22699133" cy="11277600"/>
          </a:xfrm>
          <a:prstGeom prst="rect">
            <a:avLst/>
          </a:prstGeom>
        </p:spPr>
        <p:txBody>
          <a:bodyPr lIns="91439" tIns="45719" rIns="91439" bIns="45719">
            <a:noAutofit/>
          </a:bodyPr>
          <a:lstStyle/>
          <a:p>
            <a:endParaRPr/>
          </a:p>
        </p:txBody>
      </p:sp>
      <p:sp>
        <p:nvSpPr>
          <p:cNvPr id="146" name="Close-up of a wild plant growing between lava rocks"/>
          <p:cNvSpPr>
            <a:spLocks noGrp="1"/>
          </p:cNvSpPr>
          <p:nvPr>
            <p:ph type="pic" sz="quarter" idx="23"/>
          </p:nvPr>
        </p:nvSpPr>
        <p:spPr>
          <a:xfrm>
            <a:off x="15430500" y="1270000"/>
            <a:ext cx="8128000" cy="5410200"/>
          </a:xfrm>
          <a:prstGeom prst="rect">
            <a:avLst/>
          </a:prstGeom>
        </p:spPr>
        <p:txBody>
          <a:bodyPr lIns="91439" tIns="45719" rIns="91439" bIns="45719">
            <a:noAutofit/>
          </a:bodyPr>
          <a:lstStyle/>
          <a:p>
            <a:endParaRPr/>
          </a:p>
        </p:txBody>
      </p:sp>
      <p:sp>
        <p:nvSpPr>
          <p:cNvPr id="1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54" name="waterfall surrounded by a green rocky landscape"/>
          <p:cNvSpPr>
            <a:spLocks noGrp="1"/>
          </p:cNvSpPr>
          <p:nvPr>
            <p:ph type="pic" idx="21"/>
          </p:nvPr>
        </p:nvSpPr>
        <p:spPr>
          <a:xfrm>
            <a:off x="-1511300" y="-3721100"/>
            <a:ext cx="28511500" cy="19030242"/>
          </a:xfrm>
          <a:prstGeom prst="rect">
            <a:avLst/>
          </a:prstGeom>
        </p:spPr>
        <p:txBody>
          <a:bodyPr lIns="91439" tIns="45719" rIns="91439" bIns="45719">
            <a:noAutofit/>
          </a:bodyPr>
          <a:lstStyle/>
          <a:p>
            <a:endParaRPr/>
          </a:p>
        </p:txBody>
      </p:sp>
      <p:sp>
        <p:nvSpPr>
          <p:cNvPr id="1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Slide 0">
    <p:bg>
      <p:bgPr>
        <a:solidFill>
          <a:srgbClr val="FFFFFF"/>
        </a:solidFill>
        <a:effectLst/>
      </p:bgPr>
    </p:bg>
    <p:spTree>
      <p:nvGrpSpPr>
        <p:cNvPr id="1" name=""/>
        <p:cNvGrpSpPr/>
        <p:nvPr/>
      </p:nvGrpSpPr>
      <p:grpSpPr>
        <a:xfrm>
          <a:off x="0" y="0"/>
          <a:ext cx="0" cy="0"/>
          <a:chOff x="0" y="0"/>
          <a:chExt cx="0" cy="0"/>
        </a:xfrm>
      </p:grpSpPr>
      <p:sp>
        <p:nvSpPr>
          <p:cNvPr id="169" name="Basic Cover Slide"/>
          <p:cNvSpPr txBox="1">
            <a:spLocks noGrp="1"/>
          </p:cNvSpPr>
          <p:nvPr>
            <p:ph type="title" hasCustomPrompt="1"/>
          </p:nvPr>
        </p:nvSpPr>
        <p:spPr>
          <a:xfrm>
            <a:off x="12272640" y="4602862"/>
            <a:ext cx="11817065" cy="2133603"/>
          </a:xfrm>
          <a:prstGeom prst="rect">
            <a:avLst/>
          </a:prstGeom>
        </p:spPr>
        <p:txBody>
          <a:bodyPr lIns="91439" tIns="91439" rIns="91439" bIns="91439" anchor="b"/>
          <a:lstStyle>
            <a:lvl1pPr defTabSz="1828800">
              <a:lnSpc>
                <a:spcPct val="90000"/>
              </a:lnSpc>
              <a:defRPr sz="9200" b="0" spc="0">
                <a:latin typeface="Calibri Light"/>
                <a:ea typeface="Calibri Light"/>
                <a:cs typeface="Calibri Light"/>
                <a:sym typeface="Calibri Light"/>
              </a:defRPr>
            </a:lvl1pPr>
          </a:lstStyle>
          <a:p>
            <a:r>
              <a:t>Basic Cover Slide</a:t>
            </a:r>
          </a:p>
        </p:txBody>
      </p:sp>
      <p:sp>
        <p:nvSpPr>
          <p:cNvPr id="170" name="Body Level One…"/>
          <p:cNvSpPr txBox="1">
            <a:spLocks noGrp="1"/>
          </p:cNvSpPr>
          <p:nvPr>
            <p:ph type="body" sz="quarter" idx="1" hasCustomPrompt="1"/>
          </p:nvPr>
        </p:nvSpPr>
        <p:spPr>
          <a:xfrm>
            <a:off x="12272637" y="7113234"/>
            <a:ext cx="11817068" cy="1920743"/>
          </a:xfrm>
          <a:prstGeom prst="rect">
            <a:avLst/>
          </a:prstGeom>
        </p:spPr>
        <p:txBody>
          <a:bodyPr lIns="91439" tIns="91439" rIns="91439" bIns="91439"/>
          <a:lstStyle>
            <a:lvl1pPr marL="0" indent="0" defTabSz="1828800">
              <a:spcBef>
                <a:spcPts val="1200"/>
              </a:spcBef>
              <a:buSzTx/>
              <a:buNone/>
              <a:defRPr>
                <a:latin typeface="Calibri"/>
                <a:ea typeface="Calibri"/>
                <a:cs typeface="Calibri"/>
                <a:sym typeface="Calibri"/>
              </a:defRPr>
            </a:lvl1pPr>
            <a:lvl2pPr marL="0" indent="457200" defTabSz="1828800">
              <a:spcBef>
                <a:spcPts val="1200"/>
              </a:spcBef>
              <a:buSzTx/>
              <a:buNone/>
              <a:defRPr>
                <a:latin typeface="Calibri"/>
                <a:ea typeface="Calibri"/>
                <a:cs typeface="Calibri"/>
                <a:sym typeface="Calibri"/>
              </a:defRPr>
            </a:lvl2pPr>
            <a:lvl3pPr marL="0" indent="914400" defTabSz="1828800">
              <a:spcBef>
                <a:spcPts val="1200"/>
              </a:spcBef>
              <a:buSzTx/>
              <a:buNone/>
              <a:defRPr>
                <a:latin typeface="Calibri"/>
                <a:ea typeface="Calibri"/>
                <a:cs typeface="Calibri"/>
                <a:sym typeface="Calibri"/>
              </a:defRPr>
            </a:lvl3pPr>
            <a:lvl4pPr marL="0" indent="1371600" defTabSz="1828800">
              <a:spcBef>
                <a:spcPts val="1200"/>
              </a:spcBef>
              <a:buSzTx/>
              <a:buNone/>
              <a:defRPr>
                <a:latin typeface="Calibri"/>
                <a:ea typeface="Calibri"/>
                <a:cs typeface="Calibri"/>
                <a:sym typeface="Calibri"/>
              </a:defRPr>
            </a:lvl4pPr>
            <a:lvl5pPr marL="0" indent="1828800" defTabSz="1828800">
              <a:spcBef>
                <a:spcPts val="1200"/>
              </a:spcBef>
              <a:buSzTx/>
              <a:buNone/>
              <a:defRPr>
                <a:latin typeface="Calibri"/>
                <a:ea typeface="Calibri"/>
                <a:cs typeface="Calibri"/>
                <a:sym typeface="Calibri"/>
              </a:defRPr>
            </a:lvl5pPr>
          </a:lstStyle>
          <a:p>
            <a:r>
              <a:t>Edit Master text styles</a:t>
            </a:r>
          </a:p>
          <a:p>
            <a:pPr lvl="1"/>
            <a:endParaRPr/>
          </a:p>
          <a:p>
            <a:pPr lvl="2"/>
            <a:endParaRPr/>
          </a:p>
          <a:p>
            <a:pPr lvl="3"/>
            <a:endParaRPr/>
          </a:p>
          <a:p>
            <a:pPr lvl="4"/>
            <a:endParaRPr/>
          </a:p>
        </p:txBody>
      </p:sp>
      <p:sp>
        <p:nvSpPr>
          <p:cNvPr id="171" name="Slide Number"/>
          <p:cNvSpPr txBox="1">
            <a:spLocks noGrp="1"/>
          </p:cNvSpPr>
          <p:nvPr>
            <p:ph type="sldNum" sz="quarter" idx="2"/>
          </p:nvPr>
        </p:nvSpPr>
        <p:spPr>
          <a:xfrm>
            <a:off x="11785600" y="12344400"/>
            <a:ext cx="5689600" cy="736601"/>
          </a:xfrm>
          <a:prstGeom prst="rect">
            <a:avLst/>
          </a:prstGeom>
        </p:spPr>
        <p:txBody>
          <a:bodyPr lIns="91439" tIns="91439" rIns="91439" bIns="91439" anchor="ctr"/>
          <a:lstStyle>
            <a:lvl1pPr algn="r" defTabSz="1828800">
              <a:defRPr sz="2400" b="1">
                <a:solidFill>
                  <a:srgbClr val="ADB8CC"/>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Slide">
    <p:bg>
      <p:bgPr>
        <a:solidFill>
          <a:srgbClr val="FFFFFF"/>
        </a:solidFill>
        <a:effectLst/>
      </p:bgPr>
    </p:bg>
    <p:spTree>
      <p:nvGrpSpPr>
        <p:cNvPr id="1" name=""/>
        <p:cNvGrpSpPr/>
        <p:nvPr/>
      </p:nvGrpSpPr>
      <p:grpSpPr>
        <a:xfrm>
          <a:off x="0" y="0"/>
          <a:ext cx="0" cy="0"/>
          <a:chOff x="0" y="0"/>
          <a:chExt cx="0" cy="0"/>
        </a:xfrm>
      </p:grpSpPr>
      <p:pic>
        <p:nvPicPr>
          <p:cNvPr id="178" name="Picture 8" descr="Picture 8"/>
          <p:cNvPicPr>
            <a:picLocks noChangeAspect="1"/>
          </p:cNvPicPr>
          <p:nvPr/>
        </p:nvPicPr>
        <p:blipFill>
          <a:blip r:embed="rId2"/>
          <a:stretch>
            <a:fillRect/>
          </a:stretch>
        </p:blipFill>
        <p:spPr>
          <a:xfrm>
            <a:off x="0" y="11963400"/>
            <a:ext cx="24384000" cy="1752600"/>
          </a:xfrm>
          <a:prstGeom prst="rect">
            <a:avLst/>
          </a:prstGeom>
          <a:ln w="12700">
            <a:miter lim="400000"/>
          </a:ln>
        </p:spPr>
      </p:pic>
      <p:pic>
        <p:nvPicPr>
          <p:cNvPr id="179" name="Picture 9" descr="Picture 9"/>
          <p:cNvPicPr>
            <a:picLocks noChangeAspect="1"/>
          </p:cNvPicPr>
          <p:nvPr/>
        </p:nvPicPr>
        <p:blipFill>
          <a:blip r:embed="rId3"/>
          <a:stretch>
            <a:fillRect/>
          </a:stretch>
        </p:blipFill>
        <p:spPr>
          <a:xfrm>
            <a:off x="22558993" y="12210098"/>
            <a:ext cx="1626873" cy="1346377"/>
          </a:xfrm>
          <a:prstGeom prst="rect">
            <a:avLst/>
          </a:prstGeom>
          <a:ln w="12700">
            <a:miter lim="400000"/>
          </a:ln>
        </p:spPr>
      </p:pic>
      <p:pic>
        <p:nvPicPr>
          <p:cNvPr id="180" name="Picture 11" descr="Picture 11"/>
          <p:cNvPicPr>
            <a:picLocks noChangeAspect="1"/>
          </p:cNvPicPr>
          <p:nvPr/>
        </p:nvPicPr>
        <p:blipFill>
          <a:blip r:embed="rId4"/>
          <a:stretch>
            <a:fillRect/>
          </a:stretch>
        </p:blipFill>
        <p:spPr>
          <a:xfrm>
            <a:off x="22206825" y="285752"/>
            <a:ext cx="1553911" cy="1280161"/>
          </a:xfrm>
          <a:prstGeom prst="rect">
            <a:avLst/>
          </a:prstGeom>
          <a:ln w="12700">
            <a:miter lim="400000"/>
          </a:ln>
        </p:spPr>
      </p:pic>
      <p:sp>
        <p:nvSpPr>
          <p:cNvPr id="181" name="Text Box 7"/>
          <p:cNvSpPr txBox="1"/>
          <p:nvPr/>
        </p:nvSpPr>
        <p:spPr>
          <a:xfrm>
            <a:off x="826555" y="13233894"/>
            <a:ext cx="5790418" cy="4629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01881" tIns="101881" rIns="101881" bIns="101881" anchor="b">
            <a:spAutoFit/>
          </a:bodyPr>
          <a:lstStyle>
            <a:lvl1pPr defTabSz="2038350">
              <a:lnSpc>
                <a:spcPct val="100000"/>
              </a:lnSpc>
              <a:spcBef>
                <a:spcPts val="1000"/>
              </a:spcBef>
              <a:defRPr sz="1800" b="1">
                <a:solidFill>
                  <a:srgbClr val="ADB8CC"/>
                </a:solidFill>
                <a:latin typeface="Arial"/>
                <a:ea typeface="Arial"/>
                <a:cs typeface="Arial"/>
                <a:sym typeface="Arial"/>
              </a:defRPr>
            </a:lvl1pPr>
          </a:lstStyle>
          <a:p>
            <a:r>
              <a:t>National Aeronautics and Space Administration</a:t>
            </a:r>
          </a:p>
        </p:txBody>
      </p:sp>
      <p:pic>
        <p:nvPicPr>
          <p:cNvPr id="182" name="Picture 3" descr="Picture 3"/>
          <p:cNvPicPr>
            <a:picLocks noChangeAspect="1"/>
          </p:cNvPicPr>
          <p:nvPr/>
        </p:nvPicPr>
        <p:blipFill>
          <a:blip r:embed="rId5"/>
          <a:stretch>
            <a:fillRect/>
          </a:stretch>
        </p:blipFill>
        <p:spPr>
          <a:xfrm>
            <a:off x="0" y="4505307"/>
            <a:ext cx="24384000" cy="4729329"/>
          </a:xfrm>
          <a:prstGeom prst="rect">
            <a:avLst/>
          </a:prstGeom>
          <a:ln w="12700">
            <a:miter lim="400000"/>
          </a:ln>
        </p:spPr>
      </p:pic>
      <p:pic>
        <p:nvPicPr>
          <p:cNvPr id="183" name="Picture 18" descr="Picture 18"/>
          <p:cNvPicPr>
            <a:picLocks noChangeAspect="1"/>
          </p:cNvPicPr>
          <p:nvPr/>
        </p:nvPicPr>
        <p:blipFill>
          <a:blip r:embed="rId6"/>
          <a:stretch>
            <a:fillRect/>
          </a:stretch>
        </p:blipFill>
        <p:spPr>
          <a:xfrm>
            <a:off x="1573536" y="5648669"/>
            <a:ext cx="6557648" cy="3072385"/>
          </a:xfrm>
          <a:prstGeom prst="rect">
            <a:avLst/>
          </a:prstGeom>
          <a:ln w="12700">
            <a:miter lim="400000"/>
          </a:ln>
        </p:spPr>
      </p:pic>
      <p:sp>
        <p:nvSpPr>
          <p:cNvPr id="184" name="Straight Connector 22"/>
          <p:cNvSpPr/>
          <p:nvPr/>
        </p:nvSpPr>
        <p:spPr>
          <a:xfrm>
            <a:off x="12435416" y="6857272"/>
            <a:ext cx="11465109" cy="1"/>
          </a:xfrm>
          <a:prstGeom prst="line">
            <a:avLst/>
          </a:prstGeom>
          <a:ln w="63500">
            <a:solidFill>
              <a:srgbClr val="FFFFFF"/>
            </a:solidFill>
            <a:miter/>
          </a:ln>
        </p:spPr>
        <p:txBody>
          <a:bodyPr tIns="91439" bIns="91439"/>
          <a:lstStyle/>
          <a:p>
            <a:pPr defTabSz="1828800">
              <a:lnSpc>
                <a:spcPct val="100000"/>
              </a:lnSpc>
              <a:spcBef>
                <a:spcPts val="0"/>
              </a:spcBef>
              <a:defRPr sz="3600">
                <a:solidFill>
                  <a:srgbClr val="000000"/>
                </a:solidFill>
                <a:latin typeface="Calibri"/>
                <a:ea typeface="Calibri"/>
                <a:cs typeface="Calibri"/>
                <a:sym typeface="Calibri"/>
              </a:defRPr>
            </a:pPr>
            <a:endParaRPr/>
          </a:p>
        </p:txBody>
      </p:sp>
      <p:sp>
        <p:nvSpPr>
          <p:cNvPr id="185" name="Basic Cover Slide"/>
          <p:cNvSpPr txBox="1">
            <a:spLocks noGrp="1"/>
          </p:cNvSpPr>
          <p:nvPr>
            <p:ph type="title" hasCustomPrompt="1"/>
          </p:nvPr>
        </p:nvSpPr>
        <p:spPr>
          <a:xfrm>
            <a:off x="12272640" y="4602862"/>
            <a:ext cx="11817065" cy="2133603"/>
          </a:xfrm>
          <a:prstGeom prst="rect">
            <a:avLst/>
          </a:prstGeom>
        </p:spPr>
        <p:txBody>
          <a:bodyPr lIns="91439" tIns="91439" rIns="91439" bIns="91439" anchor="b"/>
          <a:lstStyle>
            <a:lvl1pPr defTabSz="1828800">
              <a:lnSpc>
                <a:spcPct val="90000"/>
              </a:lnSpc>
              <a:defRPr sz="9200" b="0" spc="0">
                <a:latin typeface="Calibri Light"/>
                <a:ea typeface="Calibri Light"/>
                <a:cs typeface="Calibri Light"/>
                <a:sym typeface="Calibri Light"/>
              </a:defRPr>
            </a:lvl1pPr>
          </a:lstStyle>
          <a:p>
            <a:r>
              <a:t>Basic Cover Slide</a:t>
            </a:r>
          </a:p>
        </p:txBody>
      </p:sp>
      <p:sp>
        <p:nvSpPr>
          <p:cNvPr id="186" name="Body Level One…"/>
          <p:cNvSpPr txBox="1">
            <a:spLocks noGrp="1"/>
          </p:cNvSpPr>
          <p:nvPr>
            <p:ph type="body" sz="quarter" idx="1" hasCustomPrompt="1"/>
          </p:nvPr>
        </p:nvSpPr>
        <p:spPr>
          <a:xfrm>
            <a:off x="12272637" y="7113234"/>
            <a:ext cx="11817068" cy="1920743"/>
          </a:xfrm>
          <a:prstGeom prst="rect">
            <a:avLst/>
          </a:prstGeom>
        </p:spPr>
        <p:txBody>
          <a:bodyPr lIns="91439" tIns="91439" rIns="91439" bIns="91439"/>
          <a:lstStyle>
            <a:lvl1pPr marL="0" indent="0" defTabSz="1828800">
              <a:spcBef>
                <a:spcPts val="1200"/>
              </a:spcBef>
              <a:buSzTx/>
              <a:buNone/>
              <a:defRPr>
                <a:latin typeface="Calibri"/>
                <a:ea typeface="Calibri"/>
                <a:cs typeface="Calibri"/>
                <a:sym typeface="Calibri"/>
              </a:defRPr>
            </a:lvl1pPr>
            <a:lvl2pPr marL="0" indent="457200" defTabSz="1828800">
              <a:spcBef>
                <a:spcPts val="1200"/>
              </a:spcBef>
              <a:buSzTx/>
              <a:buNone/>
              <a:defRPr>
                <a:latin typeface="Calibri"/>
                <a:ea typeface="Calibri"/>
                <a:cs typeface="Calibri"/>
                <a:sym typeface="Calibri"/>
              </a:defRPr>
            </a:lvl2pPr>
            <a:lvl3pPr marL="0" indent="914400" defTabSz="1828800">
              <a:spcBef>
                <a:spcPts val="1200"/>
              </a:spcBef>
              <a:buSzTx/>
              <a:buNone/>
              <a:defRPr>
                <a:latin typeface="Calibri"/>
                <a:ea typeface="Calibri"/>
                <a:cs typeface="Calibri"/>
                <a:sym typeface="Calibri"/>
              </a:defRPr>
            </a:lvl3pPr>
            <a:lvl4pPr marL="0" indent="1371600" defTabSz="1828800">
              <a:spcBef>
                <a:spcPts val="1200"/>
              </a:spcBef>
              <a:buSzTx/>
              <a:buNone/>
              <a:defRPr>
                <a:latin typeface="Calibri"/>
                <a:ea typeface="Calibri"/>
                <a:cs typeface="Calibri"/>
                <a:sym typeface="Calibri"/>
              </a:defRPr>
            </a:lvl4pPr>
            <a:lvl5pPr marL="0" indent="1828800" defTabSz="1828800">
              <a:spcBef>
                <a:spcPts val="1200"/>
              </a:spcBef>
              <a:buSzTx/>
              <a:buNone/>
              <a:defRPr>
                <a:latin typeface="Calibri"/>
                <a:ea typeface="Calibri"/>
                <a:cs typeface="Calibri"/>
                <a:sym typeface="Calibri"/>
              </a:defRPr>
            </a:lvl5pPr>
          </a:lstStyle>
          <a:p>
            <a:r>
              <a:t>Edit Master text styles</a:t>
            </a:r>
          </a:p>
          <a:p>
            <a:pPr lvl="1"/>
            <a:endParaRPr/>
          </a:p>
          <a:p>
            <a:pPr lvl="2"/>
            <a:endParaRPr/>
          </a:p>
          <a:p>
            <a:pPr lvl="3"/>
            <a:endParaRPr/>
          </a:p>
          <a:p>
            <a:pPr lvl="4"/>
            <a:endParaRPr/>
          </a:p>
        </p:txBody>
      </p:sp>
      <p:sp>
        <p:nvSpPr>
          <p:cNvPr id="187" name="Rectangle 1"/>
          <p:cNvSpPr txBox="1"/>
          <p:nvPr/>
        </p:nvSpPr>
        <p:spPr>
          <a:xfrm>
            <a:off x="10944372" y="13208167"/>
            <a:ext cx="2831079" cy="4316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defTabSz="1828800">
              <a:lnSpc>
                <a:spcPct val="100000"/>
              </a:lnSpc>
              <a:spcBef>
                <a:spcPts val="0"/>
              </a:spcBef>
              <a:defRPr sz="2000" b="1">
                <a:solidFill>
                  <a:srgbClr val="FF0000"/>
                </a:solidFill>
                <a:latin typeface="Calibri"/>
                <a:ea typeface="Calibri"/>
                <a:cs typeface="Calibri"/>
                <a:sym typeface="Calibri"/>
              </a:defRPr>
            </a:lvl1pPr>
          </a:lstStyle>
          <a:p>
            <a:r>
              <a:t>COMPETITION SENSITIVE</a:t>
            </a:r>
          </a:p>
        </p:txBody>
      </p:sp>
      <p:sp>
        <p:nvSpPr>
          <p:cNvPr id="188" name="Slide Number"/>
          <p:cNvSpPr txBox="1">
            <a:spLocks noGrp="1"/>
          </p:cNvSpPr>
          <p:nvPr>
            <p:ph type="sldNum" sz="quarter" idx="2"/>
          </p:nvPr>
        </p:nvSpPr>
        <p:spPr>
          <a:xfrm>
            <a:off x="11785600" y="12344400"/>
            <a:ext cx="5689600" cy="736601"/>
          </a:xfrm>
          <a:prstGeom prst="rect">
            <a:avLst/>
          </a:prstGeom>
        </p:spPr>
        <p:txBody>
          <a:bodyPr lIns="91439" tIns="91439" rIns="91439" bIns="91439" anchor="ctr"/>
          <a:lstStyle>
            <a:lvl1pPr algn="r" defTabSz="1828800">
              <a:defRPr sz="2400" b="1">
                <a:solidFill>
                  <a:srgbClr val="ADB8CC"/>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Green, hilly landscape"/>
          <p:cNvSpPr>
            <a:spLocks noGrp="1"/>
          </p:cNvSpPr>
          <p:nvPr>
            <p:ph type="pic" idx="21"/>
          </p:nvPr>
        </p:nvSpPr>
        <p:spPr>
          <a:xfrm>
            <a:off x="-431800" y="-4038600"/>
            <a:ext cx="29464000" cy="18034000"/>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Presentation Title</a:t>
            </a:r>
          </a:p>
        </p:txBody>
      </p:sp>
      <p:sp>
        <p:nvSpPr>
          <p:cNvPr id="23" name="Author and Date"/>
          <p:cNvSpPr txBox="1">
            <a:spLocks noGrp="1"/>
          </p:cNvSpPr>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Author and Date</a:t>
            </a:r>
          </a:p>
        </p:txBody>
      </p:sp>
      <p:sp>
        <p:nvSpPr>
          <p:cNvPr id="24" name="Body Level One…"/>
          <p:cNvSpPr txBox="1">
            <a:spLocks noGrp="1"/>
          </p:cNvSpPr>
          <p:nvPr>
            <p:ph type="body" sz="quarter" idx="1" hasCustomPrompt="1"/>
          </p:nvPr>
        </p:nvSpPr>
        <p:spPr>
          <a:xfrm>
            <a:off x="1206500" y="11609910"/>
            <a:ext cx="21971000" cy="1144688"/>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Presentation Subtitle </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pic>
        <p:nvPicPr>
          <p:cNvPr id="195" name="Picture 8" descr="Picture 8"/>
          <p:cNvPicPr>
            <a:picLocks noChangeAspect="1"/>
          </p:cNvPicPr>
          <p:nvPr/>
        </p:nvPicPr>
        <p:blipFill>
          <a:blip r:embed="rId2"/>
          <a:stretch>
            <a:fillRect/>
          </a:stretch>
        </p:blipFill>
        <p:spPr>
          <a:xfrm>
            <a:off x="0" y="11963400"/>
            <a:ext cx="24384000" cy="1752600"/>
          </a:xfrm>
          <a:prstGeom prst="rect">
            <a:avLst/>
          </a:prstGeom>
          <a:ln w="12700">
            <a:miter lim="400000"/>
          </a:ln>
        </p:spPr>
      </p:pic>
      <p:pic>
        <p:nvPicPr>
          <p:cNvPr id="196" name="Picture 9" descr="Picture 9"/>
          <p:cNvPicPr>
            <a:picLocks noChangeAspect="1"/>
          </p:cNvPicPr>
          <p:nvPr/>
        </p:nvPicPr>
        <p:blipFill>
          <a:blip r:embed="rId3"/>
          <a:stretch>
            <a:fillRect/>
          </a:stretch>
        </p:blipFill>
        <p:spPr>
          <a:xfrm>
            <a:off x="22558993" y="12210098"/>
            <a:ext cx="1626873" cy="1346377"/>
          </a:xfrm>
          <a:prstGeom prst="rect">
            <a:avLst/>
          </a:prstGeom>
          <a:ln w="12700">
            <a:miter lim="400000"/>
          </a:ln>
        </p:spPr>
      </p:pic>
      <p:pic>
        <p:nvPicPr>
          <p:cNvPr id="197" name="Picture 11" descr="Picture 11"/>
          <p:cNvPicPr>
            <a:picLocks noChangeAspect="1"/>
          </p:cNvPicPr>
          <p:nvPr/>
        </p:nvPicPr>
        <p:blipFill>
          <a:blip r:embed="rId4"/>
          <a:stretch>
            <a:fillRect/>
          </a:stretch>
        </p:blipFill>
        <p:spPr>
          <a:xfrm>
            <a:off x="22206825" y="285752"/>
            <a:ext cx="1553911" cy="1280161"/>
          </a:xfrm>
          <a:prstGeom prst="rect">
            <a:avLst/>
          </a:prstGeom>
          <a:ln w="12700">
            <a:miter lim="400000"/>
          </a:ln>
        </p:spPr>
      </p:pic>
      <p:sp>
        <p:nvSpPr>
          <p:cNvPr id="198" name="Text Box 7"/>
          <p:cNvSpPr txBox="1"/>
          <p:nvPr/>
        </p:nvSpPr>
        <p:spPr>
          <a:xfrm>
            <a:off x="826555" y="13233894"/>
            <a:ext cx="5790418" cy="4629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01881" tIns="101881" rIns="101881" bIns="101881" anchor="b">
            <a:spAutoFit/>
          </a:bodyPr>
          <a:lstStyle>
            <a:lvl1pPr defTabSz="2038350">
              <a:lnSpc>
                <a:spcPct val="100000"/>
              </a:lnSpc>
              <a:spcBef>
                <a:spcPts val="1000"/>
              </a:spcBef>
              <a:defRPr sz="1800" b="1">
                <a:solidFill>
                  <a:srgbClr val="ADB8CC"/>
                </a:solidFill>
                <a:latin typeface="Arial"/>
                <a:ea typeface="Arial"/>
                <a:cs typeface="Arial"/>
                <a:sym typeface="Arial"/>
              </a:defRPr>
            </a:lvl1pPr>
          </a:lstStyle>
          <a:p>
            <a:r>
              <a:t>National Aeronautics and Space Administration</a:t>
            </a:r>
          </a:p>
        </p:txBody>
      </p:sp>
      <p:sp>
        <p:nvSpPr>
          <p:cNvPr id="199" name="Title Text"/>
          <p:cNvSpPr txBox="1">
            <a:spLocks noGrp="1"/>
          </p:cNvSpPr>
          <p:nvPr>
            <p:ph type="title"/>
          </p:nvPr>
        </p:nvSpPr>
        <p:spPr>
          <a:xfrm>
            <a:off x="923454" y="285750"/>
            <a:ext cx="20656386" cy="822961"/>
          </a:xfrm>
          <a:prstGeom prst="rect">
            <a:avLst/>
          </a:prstGeom>
        </p:spPr>
        <p:txBody>
          <a:bodyPr lIns="91439" tIns="91439" rIns="91439" bIns="91439" anchor="ctr"/>
          <a:lstStyle>
            <a:lvl1pPr defTabSz="1828800">
              <a:lnSpc>
                <a:spcPct val="90000"/>
              </a:lnSpc>
              <a:defRPr sz="5600" b="0" spc="0">
                <a:solidFill>
                  <a:srgbClr val="222A35"/>
                </a:solidFill>
                <a:latin typeface="Calibri Light"/>
                <a:ea typeface="Calibri Light"/>
                <a:cs typeface="Calibri Light"/>
                <a:sym typeface="Calibri Light"/>
              </a:defRPr>
            </a:lvl1pPr>
          </a:lstStyle>
          <a:p>
            <a:r>
              <a:t>Title Text</a:t>
            </a:r>
          </a:p>
        </p:txBody>
      </p:sp>
      <p:sp>
        <p:nvSpPr>
          <p:cNvPr id="200" name="Body Level One…"/>
          <p:cNvSpPr txBox="1">
            <a:spLocks noGrp="1"/>
          </p:cNvSpPr>
          <p:nvPr>
            <p:ph type="body" idx="1"/>
          </p:nvPr>
        </p:nvSpPr>
        <p:spPr>
          <a:xfrm>
            <a:off x="923454" y="1342238"/>
            <a:ext cx="22470700" cy="11155681"/>
          </a:xfrm>
          <a:prstGeom prst="rect">
            <a:avLst/>
          </a:prstGeom>
        </p:spPr>
        <p:txBody>
          <a:bodyPr lIns="91439" tIns="91439" rIns="91439" bIns="91439"/>
          <a:lstStyle>
            <a:lvl1pPr marL="457200" indent="-457200" defTabSz="1828800">
              <a:spcBef>
                <a:spcPts val="2000"/>
              </a:spcBef>
              <a:buSzPct val="100000"/>
              <a:buFont typeface="Arial"/>
              <a:defRPr sz="3600">
                <a:solidFill>
                  <a:srgbClr val="000000"/>
                </a:solidFill>
                <a:latin typeface="Calibri"/>
                <a:ea typeface="Calibri"/>
                <a:cs typeface="Calibri"/>
                <a:sym typeface="Calibri"/>
              </a:defRPr>
            </a:lvl1pPr>
            <a:lvl2pPr marL="914400" indent="-457200" defTabSz="1828800">
              <a:spcBef>
                <a:spcPts val="2000"/>
              </a:spcBef>
              <a:buSzPct val="100000"/>
              <a:buFont typeface="Arial"/>
              <a:buChar char="o"/>
              <a:defRPr sz="3600">
                <a:solidFill>
                  <a:srgbClr val="000000"/>
                </a:solidFill>
                <a:latin typeface="Calibri"/>
                <a:ea typeface="Calibri"/>
                <a:cs typeface="Calibri"/>
                <a:sym typeface="Calibri"/>
              </a:defRPr>
            </a:lvl2pPr>
            <a:lvl3pPr marL="1371600" indent="-457200" defTabSz="1828800">
              <a:spcBef>
                <a:spcPts val="2000"/>
              </a:spcBef>
              <a:buSzPct val="100000"/>
              <a:buFont typeface="Arial"/>
              <a:buChar char="▪"/>
              <a:defRPr sz="3600">
                <a:solidFill>
                  <a:srgbClr val="000000"/>
                </a:solidFill>
                <a:latin typeface="Calibri"/>
                <a:ea typeface="Calibri"/>
                <a:cs typeface="Calibri"/>
                <a:sym typeface="Calibri"/>
              </a:defRPr>
            </a:lvl3pPr>
            <a:lvl4pPr marL="1828800" indent="-457200" defTabSz="1828800">
              <a:spcBef>
                <a:spcPts val="2000"/>
              </a:spcBef>
              <a:buSzPct val="100000"/>
              <a:buFont typeface="Arial"/>
              <a:buChar char="➢"/>
              <a:defRPr sz="3600">
                <a:solidFill>
                  <a:srgbClr val="000000"/>
                </a:solidFill>
                <a:latin typeface="Calibri"/>
                <a:ea typeface="Calibri"/>
                <a:cs typeface="Calibri"/>
                <a:sym typeface="Calibri"/>
              </a:defRPr>
            </a:lvl4pPr>
            <a:lvl5pPr marL="2286000" indent="-457200" defTabSz="1828800">
              <a:spcBef>
                <a:spcPts val="2000"/>
              </a:spcBef>
              <a:buSzPct val="100000"/>
              <a:buFont typeface="Arial"/>
              <a:buChar char="❖"/>
              <a:defRPr sz="36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01" name="Slide Number"/>
          <p:cNvSpPr txBox="1">
            <a:spLocks noGrp="1"/>
          </p:cNvSpPr>
          <p:nvPr>
            <p:ph type="sldNum" sz="quarter" idx="2"/>
          </p:nvPr>
        </p:nvSpPr>
        <p:spPr>
          <a:xfrm>
            <a:off x="22060658" y="13223110"/>
            <a:ext cx="504548" cy="483910"/>
          </a:xfrm>
          <a:prstGeom prst="rect">
            <a:avLst/>
          </a:prstGeom>
        </p:spPr>
        <p:txBody>
          <a:bodyPr lIns="91439" tIns="91439" rIns="91439" bIns="91439" anchor="ctr"/>
          <a:lstStyle>
            <a:lvl1pPr algn="r" defTabSz="1828800">
              <a:defRPr sz="2400" b="1">
                <a:solidFill>
                  <a:srgbClr val="ADB8CC"/>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le &amp; Bullets">
    <p:bg>
      <p:bgPr>
        <a:solidFill>
          <a:srgbClr val="FFFFFF"/>
        </a:solidFill>
        <a:effectLst/>
      </p:bgPr>
    </p:bg>
    <p:spTree>
      <p:nvGrpSpPr>
        <p:cNvPr id="1" name=""/>
        <p:cNvGrpSpPr/>
        <p:nvPr/>
      </p:nvGrpSpPr>
      <p:grpSpPr>
        <a:xfrm>
          <a:off x="0" y="0"/>
          <a:ext cx="0" cy="0"/>
          <a:chOff x="0" y="0"/>
          <a:chExt cx="0" cy="0"/>
        </a:xfrm>
      </p:grpSpPr>
      <p:sp>
        <p:nvSpPr>
          <p:cNvPr id="208" name="Slide Title"/>
          <p:cNvSpPr txBox="1">
            <a:spLocks noGrp="1"/>
          </p:cNvSpPr>
          <p:nvPr>
            <p:ph type="title" hasCustomPrompt="1"/>
          </p:nvPr>
        </p:nvSpPr>
        <p:spPr>
          <a:xfrm>
            <a:off x="1219200" y="774700"/>
            <a:ext cx="21945600" cy="1727200"/>
          </a:xfrm>
          <a:prstGeom prst="rect">
            <a:avLst/>
          </a:prstGeom>
        </p:spPr>
        <p:txBody>
          <a:bodyPr/>
          <a:lstStyle>
            <a:lvl1pPr algn="ctr" defTabSz="2438400">
              <a:defRPr sz="8400" b="0" spc="-84">
                <a:solidFill>
                  <a:srgbClr val="000000"/>
                </a:solidFill>
                <a:latin typeface="Canela Bold"/>
                <a:ea typeface="Canela Bold"/>
                <a:cs typeface="Canela Bold"/>
                <a:sym typeface="Canela Bold"/>
              </a:defRPr>
            </a:lvl1pPr>
          </a:lstStyle>
          <a:p>
            <a:r>
              <a:t>Slide Title</a:t>
            </a:r>
          </a:p>
        </p:txBody>
      </p:sp>
      <p:sp>
        <p:nvSpPr>
          <p:cNvPr id="209" name="Body Level One…"/>
          <p:cNvSpPr txBox="1">
            <a:spLocks noGrp="1"/>
          </p:cNvSpPr>
          <p:nvPr>
            <p:ph type="body" idx="1" hasCustomPrompt="1"/>
          </p:nvPr>
        </p:nvSpPr>
        <p:spPr>
          <a:xfrm>
            <a:off x="1219200" y="4013200"/>
            <a:ext cx="21948577" cy="8483600"/>
          </a:xfrm>
          <a:prstGeom prst="rect">
            <a:avLst/>
          </a:prstGeom>
        </p:spPr>
        <p:txBody>
          <a:bodyPr/>
          <a:lstStyle>
            <a:lvl1pPr marL="546100" indent="-546100">
              <a:spcBef>
                <a:spcPts val="2400"/>
              </a:spcBef>
              <a:buSzPct val="150000"/>
              <a:defRPr sz="4400">
                <a:solidFill>
                  <a:srgbClr val="000000"/>
                </a:solidFill>
                <a:latin typeface="Canela Text Regular"/>
                <a:ea typeface="Canela Text Regular"/>
                <a:cs typeface="Canela Text Regular"/>
                <a:sym typeface="Canela Text Regular"/>
              </a:defRPr>
            </a:lvl1pPr>
            <a:lvl2pPr marL="1092200" indent="-546100">
              <a:spcBef>
                <a:spcPts val="2400"/>
              </a:spcBef>
              <a:buSzPct val="150000"/>
              <a:defRPr sz="4400">
                <a:solidFill>
                  <a:srgbClr val="000000"/>
                </a:solidFill>
                <a:latin typeface="Canela Text Regular"/>
                <a:ea typeface="Canela Text Regular"/>
                <a:cs typeface="Canela Text Regular"/>
                <a:sym typeface="Canela Text Regular"/>
              </a:defRPr>
            </a:lvl2pPr>
            <a:lvl3pPr marL="1638300" indent="-546100">
              <a:spcBef>
                <a:spcPts val="2400"/>
              </a:spcBef>
              <a:buSzPct val="150000"/>
              <a:defRPr sz="4400">
                <a:solidFill>
                  <a:srgbClr val="000000"/>
                </a:solidFill>
                <a:latin typeface="Canela Text Regular"/>
                <a:ea typeface="Canela Text Regular"/>
                <a:cs typeface="Canela Text Regular"/>
                <a:sym typeface="Canela Text Regular"/>
              </a:defRPr>
            </a:lvl3pPr>
            <a:lvl4pPr marL="2184400" indent="-546100">
              <a:spcBef>
                <a:spcPts val="2400"/>
              </a:spcBef>
              <a:buSzPct val="150000"/>
              <a:defRPr sz="4400">
                <a:solidFill>
                  <a:srgbClr val="000000"/>
                </a:solidFill>
                <a:latin typeface="Canela Text Regular"/>
                <a:ea typeface="Canela Text Regular"/>
                <a:cs typeface="Canela Text Regular"/>
                <a:sym typeface="Canela Text Regular"/>
              </a:defRPr>
            </a:lvl4pPr>
            <a:lvl5pPr marL="2730500" indent="-546100">
              <a:spcBef>
                <a:spcPts val="2400"/>
              </a:spcBef>
              <a:buSzPct val="150000"/>
              <a:defRPr sz="4400">
                <a:solidFill>
                  <a:srgbClr val="000000"/>
                </a:solidFill>
                <a:latin typeface="Canela Text Regular"/>
                <a:ea typeface="Canela Text Regular"/>
                <a:cs typeface="Canela Text Regular"/>
                <a:sym typeface="Canela Text Regular"/>
              </a:defRPr>
            </a:lvl5pPr>
          </a:lstStyle>
          <a:p>
            <a:r>
              <a:t>Slide bullet text</a:t>
            </a:r>
          </a:p>
          <a:p>
            <a:pPr lvl="1"/>
            <a:endParaRPr/>
          </a:p>
          <a:p>
            <a:pPr lvl="2"/>
            <a:endParaRPr/>
          </a:p>
          <a:p>
            <a:pPr lvl="3"/>
            <a:endParaRPr/>
          </a:p>
          <a:p>
            <a:pPr lvl="4"/>
            <a:endParaRPr/>
          </a:p>
        </p:txBody>
      </p:sp>
      <p:sp>
        <p:nvSpPr>
          <p:cNvPr id="210" name="Slide Subtitle"/>
          <p:cNvSpPr txBox="1">
            <a:spLocks noGrp="1"/>
          </p:cNvSpPr>
          <p:nvPr>
            <p:ph type="body" sz="quarter" idx="21" hasCustomPrompt="1"/>
          </p:nvPr>
        </p:nvSpPr>
        <p:spPr>
          <a:xfrm>
            <a:off x="1219200" y="2384648"/>
            <a:ext cx="21945602" cy="832613"/>
          </a:xfrm>
          <a:prstGeom prst="rect">
            <a:avLst/>
          </a:prstGeom>
        </p:spPr>
        <p:txBody>
          <a:bodyPr/>
          <a:lstStyle>
            <a:lvl1pPr marL="0" indent="0" algn="ctr" defTabSz="825500">
              <a:lnSpc>
                <a:spcPct val="100000"/>
              </a:lnSpc>
              <a:spcBef>
                <a:spcPts val="0"/>
              </a:spcBef>
              <a:buSzTx/>
              <a:buNone/>
              <a:defRPr sz="4400" spc="-44">
                <a:solidFill>
                  <a:srgbClr val="000000"/>
                </a:solidFill>
                <a:latin typeface="Graphik-SemiboldItalic"/>
                <a:ea typeface="Graphik-SemiboldItalic"/>
                <a:cs typeface="Graphik-SemiboldItalic"/>
                <a:sym typeface="Graphik Semibold"/>
              </a:defRPr>
            </a:lvl1pPr>
          </a:lstStyle>
          <a:p>
            <a:r>
              <a:t>Slide Subtitle</a:t>
            </a:r>
          </a:p>
        </p:txBody>
      </p:sp>
      <p:sp>
        <p:nvSpPr>
          <p:cNvPr id="211" name="Slide Number"/>
          <p:cNvSpPr txBox="1">
            <a:spLocks noGrp="1"/>
          </p:cNvSpPr>
          <p:nvPr>
            <p:ph type="sldNum" sz="quarter" idx="2"/>
          </p:nvPr>
        </p:nvSpPr>
        <p:spPr>
          <a:xfrm>
            <a:off x="11997689" y="12700000"/>
            <a:ext cx="388621" cy="429261"/>
          </a:xfrm>
          <a:prstGeom prst="rect">
            <a:avLst/>
          </a:prstGeom>
        </p:spPr>
        <p:txBody>
          <a:bodyPr/>
          <a:lstStyle>
            <a:lvl1pPr>
              <a:defRPr sz="2000">
                <a:solidFill>
                  <a:srgbClr val="5E5E5E"/>
                </a:solidFill>
                <a:latin typeface="Graphik"/>
                <a:ea typeface="Graphik"/>
                <a:cs typeface="Graphik"/>
                <a:sym typeface="Graphik"/>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p:bg>
      <p:bgPr>
        <a:solidFill>
          <a:srgbClr val="FFFFFF"/>
        </a:solidFill>
        <a:effectLst/>
      </p:bgPr>
    </p:bg>
    <p:spTree>
      <p:nvGrpSpPr>
        <p:cNvPr id="1" name=""/>
        <p:cNvGrpSpPr/>
        <p:nvPr/>
      </p:nvGrpSpPr>
      <p:grpSpPr>
        <a:xfrm>
          <a:off x="0" y="0"/>
          <a:ext cx="0" cy="0"/>
          <a:chOff x="0" y="0"/>
          <a:chExt cx="0" cy="0"/>
        </a:xfrm>
      </p:grpSpPr>
      <p:sp>
        <p:nvSpPr>
          <p:cNvPr id="218" name="Title Text"/>
          <p:cNvSpPr txBox="1">
            <a:spLocks noGrp="1"/>
          </p:cNvSpPr>
          <p:nvPr>
            <p:ph type="title"/>
          </p:nvPr>
        </p:nvSpPr>
        <p:spPr>
          <a:xfrm>
            <a:off x="1778000" y="2298700"/>
            <a:ext cx="20828000" cy="4648200"/>
          </a:xfrm>
          <a:prstGeom prst="rect">
            <a:avLst/>
          </a:prstGeom>
        </p:spPr>
        <p:txBody>
          <a:bodyPr anchor="b"/>
          <a:lstStyle>
            <a:lvl1pPr algn="ctr" defTabSz="825500">
              <a:lnSpc>
                <a:spcPct val="100000"/>
              </a:lnSpc>
              <a:defRPr sz="11200" b="0" spc="0">
                <a:solidFill>
                  <a:srgbClr val="000000"/>
                </a:solidFill>
                <a:latin typeface="Helvetica Neue Medium"/>
                <a:ea typeface="Helvetica Neue Medium"/>
                <a:cs typeface="Helvetica Neue Medium"/>
                <a:sym typeface="Helvetica Neue Medium"/>
              </a:defRPr>
            </a:lvl1pPr>
          </a:lstStyle>
          <a:p>
            <a:r>
              <a:t>Title Text</a:t>
            </a:r>
          </a:p>
        </p:txBody>
      </p:sp>
      <p:sp>
        <p:nvSpPr>
          <p:cNvPr id="219" name="Body Level One…"/>
          <p:cNvSpPr txBox="1">
            <a:spLocks noGrp="1"/>
          </p:cNvSpPr>
          <p:nvPr>
            <p:ph type="body" sz="quarter" idx="1"/>
          </p:nvPr>
        </p:nvSpPr>
        <p:spPr>
          <a:xfrm>
            <a:off x="1778000" y="7073900"/>
            <a:ext cx="20828000" cy="1587500"/>
          </a:xfrm>
          <a:prstGeom prst="rect">
            <a:avLst/>
          </a:prstGeom>
        </p:spPr>
        <p:txBody>
          <a:bodyPr/>
          <a:lstStyle>
            <a:lvl1pPr marL="0" indent="0" algn="ctr" defTabSz="825500">
              <a:lnSpc>
                <a:spcPct val="100000"/>
              </a:lnSpc>
              <a:spcBef>
                <a:spcPts val="0"/>
              </a:spcBef>
              <a:buSzTx/>
              <a:buNone/>
              <a:defRPr sz="5400">
                <a:solidFill>
                  <a:srgbClr val="000000"/>
                </a:solidFill>
              </a:defRPr>
            </a:lvl1pPr>
            <a:lvl2pPr marL="0" indent="0" algn="ctr" defTabSz="825500">
              <a:lnSpc>
                <a:spcPct val="100000"/>
              </a:lnSpc>
              <a:spcBef>
                <a:spcPts val="0"/>
              </a:spcBef>
              <a:buSzTx/>
              <a:buNone/>
              <a:defRPr sz="5400">
                <a:solidFill>
                  <a:srgbClr val="000000"/>
                </a:solidFill>
              </a:defRPr>
            </a:lvl2pPr>
            <a:lvl3pPr marL="0" indent="0" algn="ctr" defTabSz="825500">
              <a:lnSpc>
                <a:spcPct val="100000"/>
              </a:lnSpc>
              <a:spcBef>
                <a:spcPts val="0"/>
              </a:spcBef>
              <a:buSzTx/>
              <a:buNone/>
              <a:defRPr sz="5400">
                <a:solidFill>
                  <a:srgbClr val="000000"/>
                </a:solidFill>
              </a:defRPr>
            </a:lvl3pPr>
            <a:lvl4pPr marL="0" indent="0" algn="ctr" defTabSz="825500">
              <a:lnSpc>
                <a:spcPct val="100000"/>
              </a:lnSpc>
              <a:spcBef>
                <a:spcPts val="0"/>
              </a:spcBef>
              <a:buSzTx/>
              <a:buNone/>
              <a:defRPr sz="5400">
                <a:solidFill>
                  <a:srgbClr val="000000"/>
                </a:solidFill>
              </a:defRPr>
            </a:lvl4pPr>
            <a:lvl5pPr marL="0" indent="0" algn="ctr" defTabSz="825500">
              <a:lnSpc>
                <a:spcPct val="100000"/>
              </a:lnSpc>
              <a:spcBef>
                <a:spcPts val="0"/>
              </a:spcBef>
              <a:buSzTx/>
              <a:buNone/>
              <a:defRPr sz="54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220" name="Slide Number"/>
          <p:cNvSpPr txBox="1">
            <a:spLocks noGrp="1"/>
          </p:cNvSpPr>
          <p:nvPr>
            <p:ph type="sldNum" sz="quarter" idx="2"/>
          </p:nvPr>
        </p:nvSpPr>
        <p:spPr>
          <a:xfrm>
            <a:off x="11959031" y="13081000"/>
            <a:ext cx="453238" cy="461059"/>
          </a:xfrm>
          <a:prstGeom prst="rect">
            <a:avLst/>
          </a:prstGeom>
        </p:spPr>
        <p:txBody>
          <a:bodyPr anchor="t"/>
          <a:lstStyle>
            <a:lvl1pPr defTabSz="825500">
              <a:defRPr sz="2400">
                <a:solidFill>
                  <a:srgbClr val="000000"/>
                </a:solidFill>
                <a:latin typeface="Helvetica Neue Light"/>
                <a:ea typeface="Helvetica Neue Light"/>
                <a:cs typeface="Helvetica Neue Light"/>
                <a:sym typeface="Helvetica Neue Light"/>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pic>
        <p:nvPicPr>
          <p:cNvPr id="227" name="Picture 8" descr="Picture 8"/>
          <p:cNvPicPr>
            <a:picLocks noChangeAspect="1"/>
          </p:cNvPicPr>
          <p:nvPr/>
        </p:nvPicPr>
        <p:blipFill>
          <a:blip r:embed="rId2"/>
          <a:stretch>
            <a:fillRect/>
          </a:stretch>
        </p:blipFill>
        <p:spPr>
          <a:xfrm>
            <a:off x="0" y="11963400"/>
            <a:ext cx="24384000" cy="1752600"/>
          </a:xfrm>
          <a:prstGeom prst="rect">
            <a:avLst/>
          </a:prstGeom>
          <a:ln w="12700">
            <a:miter lim="400000"/>
          </a:ln>
        </p:spPr>
      </p:pic>
      <p:pic>
        <p:nvPicPr>
          <p:cNvPr id="228" name="Picture 9" descr="Picture 9"/>
          <p:cNvPicPr>
            <a:picLocks noChangeAspect="1"/>
          </p:cNvPicPr>
          <p:nvPr/>
        </p:nvPicPr>
        <p:blipFill>
          <a:blip r:embed="rId3"/>
          <a:stretch>
            <a:fillRect/>
          </a:stretch>
        </p:blipFill>
        <p:spPr>
          <a:xfrm>
            <a:off x="22558993" y="12210098"/>
            <a:ext cx="1626873" cy="1346377"/>
          </a:xfrm>
          <a:prstGeom prst="rect">
            <a:avLst/>
          </a:prstGeom>
          <a:ln w="12700">
            <a:miter lim="400000"/>
          </a:ln>
        </p:spPr>
      </p:pic>
      <p:pic>
        <p:nvPicPr>
          <p:cNvPr id="229" name="Picture 11" descr="Picture 11"/>
          <p:cNvPicPr>
            <a:picLocks noChangeAspect="1"/>
          </p:cNvPicPr>
          <p:nvPr/>
        </p:nvPicPr>
        <p:blipFill>
          <a:blip r:embed="rId4"/>
          <a:stretch>
            <a:fillRect/>
          </a:stretch>
        </p:blipFill>
        <p:spPr>
          <a:xfrm>
            <a:off x="22206825" y="285752"/>
            <a:ext cx="1553911" cy="1280161"/>
          </a:xfrm>
          <a:prstGeom prst="rect">
            <a:avLst/>
          </a:prstGeom>
          <a:ln w="12700">
            <a:miter lim="400000"/>
          </a:ln>
        </p:spPr>
      </p:pic>
      <p:sp>
        <p:nvSpPr>
          <p:cNvPr id="230" name="Text Box 7"/>
          <p:cNvSpPr txBox="1"/>
          <p:nvPr/>
        </p:nvSpPr>
        <p:spPr>
          <a:xfrm>
            <a:off x="1025335" y="13233893"/>
            <a:ext cx="5790418" cy="4629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01881" tIns="101881" rIns="101881" bIns="101881" anchor="b">
            <a:spAutoFit/>
          </a:bodyPr>
          <a:lstStyle>
            <a:lvl1pPr defTabSz="2038350">
              <a:lnSpc>
                <a:spcPct val="100000"/>
              </a:lnSpc>
              <a:spcBef>
                <a:spcPts val="1000"/>
              </a:spcBef>
              <a:defRPr sz="1800" b="1">
                <a:solidFill>
                  <a:srgbClr val="ADB8CC"/>
                </a:solidFill>
                <a:latin typeface="Arial"/>
                <a:ea typeface="Arial"/>
                <a:cs typeface="Arial"/>
                <a:sym typeface="Arial"/>
              </a:defRPr>
            </a:lvl1pPr>
          </a:lstStyle>
          <a:p>
            <a:r>
              <a:t>National Aeronautics and Space Administration</a:t>
            </a:r>
          </a:p>
        </p:txBody>
      </p:sp>
      <p:sp>
        <p:nvSpPr>
          <p:cNvPr id="231" name="Title Text"/>
          <p:cNvSpPr txBox="1">
            <a:spLocks noGrp="1"/>
          </p:cNvSpPr>
          <p:nvPr>
            <p:ph type="title"/>
          </p:nvPr>
        </p:nvSpPr>
        <p:spPr>
          <a:xfrm>
            <a:off x="923454" y="285750"/>
            <a:ext cx="20656386" cy="822961"/>
          </a:xfrm>
          <a:prstGeom prst="rect">
            <a:avLst/>
          </a:prstGeom>
        </p:spPr>
        <p:txBody>
          <a:bodyPr lIns="91439" tIns="91439" rIns="91439" bIns="91439" anchor="ctr"/>
          <a:lstStyle>
            <a:lvl1pPr defTabSz="1828800">
              <a:lnSpc>
                <a:spcPct val="90000"/>
              </a:lnSpc>
              <a:defRPr sz="5600" b="0" spc="0">
                <a:solidFill>
                  <a:srgbClr val="222A35"/>
                </a:solidFill>
                <a:latin typeface="Calibri Light"/>
                <a:ea typeface="Calibri Light"/>
                <a:cs typeface="Calibri Light"/>
                <a:sym typeface="Calibri Light"/>
              </a:defRPr>
            </a:lvl1pPr>
          </a:lstStyle>
          <a:p>
            <a:r>
              <a:t>Title Text</a:t>
            </a:r>
          </a:p>
        </p:txBody>
      </p:sp>
      <p:sp>
        <p:nvSpPr>
          <p:cNvPr id="232" name="Body Level One…"/>
          <p:cNvSpPr txBox="1">
            <a:spLocks noGrp="1"/>
          </p:cNvSpPr>
          <p:nvPr>
            <p:ph type="body" idx="1"/>
          </p:nvPr>
        </p:nvSpPr>
        <p:spPr>
          <a:xfrm>
            <a:off x="923454" y="1342238"/>
            <a:ext cx="22470700" cy="11155681"/>
          </a:xfrm>
          <a:prstGeom prst="rect">
            <a:avLst/>
          </a:prstGeom>
        </p:spPr>
        <p:txBody>
          <a:bodyPr lIns="91439" tIns="91439" rIns="91439" bIns="91439"/>
          <a:lstStyle>
            <a:lvl1pPr marL="457200" indent="-457200" defTabSz="1828800">
              <a:spcBef>
                <a:spcPts val="2000"/>
              </a:spcBef>
              <a:buSzPct val="100000"/>
              <a:buFont typeface="Arial"/>
              <a:defRPr sz="3600">
                <a:solidFill>
                  <a:srgbClr val="000000"/>
                </a:solidFill>
                <a:latin typeface="Calibri"/>
                <a:ea typeface="Calibri"/>
                <a:cs typeface="Calibri"/>
                <a:sym typeface="Calibri"/>
              </a:defRPr>
            </a:lvl1pPr>
            <a:lvl2pPr marL="914400" indent="-457200" defTabSz="1828800">
              <a:spcBef>
                <a:spcPts val="2000"/>
              </a:spcBef>
              <a:buSzPct val="100000"/>
              <a:buFont typeface="Arial"/>
              <a:defRPr sz="3600">
                <a:solidFill>
                  <a:srgbClr val="000000"/>
                </a:solidFill>
                <a:latin typeface="Calibri"/>
                <a:ea typeface="Calibri"/>
                <a:cs typeface="Calibri"/>
                <a:sym typeface="Calibri"/>
              </a:defRPr>
            </a:lvl2pPr>
            <a:lvl3pPr marL="1371600" indent="-457200" defTabSz="1828800">
              <a:spcBef>
                <a:spcPts val="2000"/>
              </a:spcBef>
              <a:buSzPct val="100000"/>
              <a:buFont typeface="Arial"/>
              <a:defRPr sz="3600">
                <a:solidFill>
                  <a:srgbClr val="000000"/>
                </a:solidFill>
                <a:latin typeface="Calibri"/>
                <a:ea typeface="Calibri"/>
                <a:cs typeface="Calibri"/>
                <a:sym typeface="Calibri"/>
              </a:defRPr>
            </a:lvl3pPr>
            <a:lvl4pPr marL="1828800" indent="-457200" defTabSz="1828800">
              <a:spcBef>
                <a:spcPts val="2000"/>
              </a:spcBef>
              <a:buSzPct val="100000"/>
              <a:buFont typeface="Arial"/>
              <a:defRPr sz="3600">
                <a:solidFill>
                  <a:srgbClr val="000000"/>
                </a:solidFill>
                <a:latin typeface="Calibri"/>
                <a:ea typeface="Calibri"/>
                <a:cs typeface="Calibri"/>
                <a:sym typeface="Calibri"/>
              </a:defRPr>
            </a:lvl4pPr>
            <a:lvl5pPr marL="2286000" indent="-457200" defTabSz="1828800">
              <a:spcBef>
                <a:spcPts val="2000"/>
              </a:spcBef>
              <a:buSzPct val="100000"/>
              <a:buFont typeface="Arial"/>
              <a:defRPr sz="36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33" name="Slide Number"/>
          <p:cNvSpPr txBox="1">
            <a:spLocks noGrp="1"/>
          </p:cNvSpPr>
          <p:nvPr>
            <p:ph type="sldNum" sz="quarter" idx="2"/>
          </p:nvPr>
        </p:nvSpPr>
        <p:spPr>
          <a:xfrm>
            <a:off x="22060658" y="13223110"/>
            <a:ext cx="504548" cy="483910"/>
          </a:xfrm>
          <a:prstGeom prst="rect">
            <a:avLst/>
          </a:prstGeom>
        </p:spPr>
        <p:txBody>
          <a:bodyPr lIns="91439" tIns="91439" rIns="91439" bIns="91439" anchor="ctr"/>
          <a:lstStyle>
            <a:lvl1pPr algn="r" defTabSz="1828800">
              <a:defRPr sz="2400" b="1">
                <a:solidFill>
                  <a:srgbClr val="ADB8CC"/>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le Only">
    <p:bg>
      <p:bgPr>
        <a:solidFill>
          <a:srgbClr val="FFFFFF"/>
        </a:solidFill>
        <a:effectLst/>
      </p:bgPr>
    </p:bg>
    <p:spTree>
      <p:nvGrpSpPr>
        <p:cNvPr id="1" name=""/>
        <p:cNvGrpSpPr/>
        <p:nvPr/>
      </p:nvGrpSpPr>
      <p:grpSpPr>
        <a:xfrm>
          <a:off x="0" y="0"/>
          <a:ext cx="0" cy="0"/>
          <a:chOff x="0" y="0"/>
          <a:chExt cx="0" cy="0"/>
        </a:xfrm>
      </p:grpSpPr>
      <p:pic>
        <p:nvPicPr>
          <p:cNvPr id="240" name="Picture 8" descr="Picture 8"/>
          <p:cNvPicPr>
            <a:picLocks noChangeAspect="1"/>
          </p:cNvPicPr>
          <p:nvPr/>
        </p:nvPicPr>
        <p:blipFill>
          <a:blip r:embed="rId2"/>
          <a:stretch>
            <a:fillRect/>
          </a:stretch>
        </p:blipFill>
        <p:spPr>
          <a:xfrm>
            <a:off x="0" y="11963400"/>
            <a:ext cx="24384000" cy="1752600"/>
          </a:xfrm>
          <a:prstGeom prst="rect">
            <a:avLst/>
          </a:prstGeom>
          <a:ln w="12700">
            <a:miter lim="400000"/>
          </a:ln>
        </p:spPr>
      </p:pic>
      <p:pic>
        <p:nvPicPr>
          <p:cNvPr id="241" name="Picture 9" descr="Picture 9"/>
          <p:cNvPicPr>
            <a:picLocks noChangeAspect="1"/>
          </p:cNvPicPr>
          <p:nvPr/>
        </p:nvPicPr>
        <p:blipFill>
          <a:blip r:embed="rId3"/>
          <a:stretch>
            <a:fillRect/>
          </a:stretch>
        </p:blipFill>
        <p:spPr>
          <a:xfrm>
            <a:off x="22558993" y="12210098"/>
            <a:ext cx="1626873" cy="1346377"/>
          </a:xfrm>
          <a:prstGeom prst="rect">
            <a:avLst/>
          </a:prstGeom>
          <a:ln w="12700">
            <a:miter lim="400000"/>
          </a:ln>
        </p:spPr>
      </p:pic>
      <p:pic>
        <p:nvPicPr>
          <p:cNvPr id="242" name="Picture 11" descr="Picture 11"/>
          <p:cNvPicPr>
            <a:picLocks noChangeAspect="1"/>
          </p:cNvPicPr>
          <p:nvPr/>
        </p:nvPicPr>
        <p:blipFill>
          <a:blip r:embed="rId4"/>
          <a:stretch>
            <a:fillRect/>
          </a:stretch>
        </p:blipFill>
        <p:spPr>
          <a:xfrm>
            <a:off x="22206825" y="285752"/>
            <a:ext cx="1553911" cy="1280161"/>
          </a:xfrm>
          <a:prstGeom prst="rect">
            <a:avLst/>
          </a:prstGeom>
          <a:ln w="12700">
            <a:miter lim="400000"/>
          </a:ln>
        </p:spPr>
      </p:pic>
      <p:sp>
        <p:nvSpPr>
          <p:cNvPr id="243" name="Text Box 7"/>
          <p:cNvSpPr txBox="1"/>
          <p:nvPr/>
        </p:nvSpPr>
        <p:spPr>
          <a:xfrm>
            <a:off x="1025335" y="13233893"/>
            <a:ext cx="5790418" cy="4629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01881" tIns="101881" rIns="101881" bIns="101881" anchor="b">
            <a:spAutoFit/>
          </a:bodyPr>
          <a:lstStyle>
            <a:lvl1pPr defTabSz="2038350">
              <a:lnSpc>
                <a:spcPct val="100000"/>
              </a:lnSpc>
              <a:spcBef>
                <a:spcPts val="1000"/>
              </a:spcBef>
              <a:defRPr sz="1800" b="1">
                <a:solidFill>
                  <a:srgbClr val="ADB8CC"/>
                </a:solidFill>
                <a:latin typeface="Arial"/>
                <a:ea typeface="Arial"/>
                <a:cs typeface="Arial"/>
                <a:sym typeface="Arial"/>
              </a:defRPr>
            </a:lvl1pPr>
          </a:lstStyle>
          <a:p>
            <a:r>
              <a:t>National Aeronautics and Space Administration</a:t>
            </a:r>
          </a:p>
        </p:txBody>
      </p:sp>
      <p:sp>
        <p:nvSpPr>
          <p:cNvPr id="244" name="Title Text"/>
          <p:cNvSpPr txBox="1">
            <a:spLocks noGrp="1"/>
          </p:cNvSpPr>
          <p:nvPr>
            <p:ph type="title"/>
          </p:nvPr>
        </p:nvSpPr>
        <p:spPr>
          <a:xfrm>
            <a:off x="923454" y="285752"/>
            <a:ext cx="20656386" cy="822961"/>
          </a:xfrm>
          <a:prstGeom prst="rect">
            <a:avLst/>
          </a:prstGeom>
        </p:spPr>
        <p:txBody>
          <a:bodyPr lIns="91439" tIns="91439" rIns="91439" bIns="91439" anchor="ctr"/>
          <a:lstStyle>
            <a:lvl1pPr defTabSz="1828800">
              <a:lnSpc>
                <a:spcPct val="90000"/>
              </a:lnSpc>
              <a:defRPr sz="5600" b="0" spc="0">
                <a:solidFill>
                  <a:srgbClr val="222A35"/>
                </a:solidFill>
                <a:latin typeface="Calibri Light"/>
                <a:ea typeface="Calibri Light"/>
                <a:cs typeface="Calibri Light"/>
                <a:sym typeface="Calibri Light"/>
              </a:defRPr>
            </a:lvl1pPr>
          </a:lstStyle>
          <a:p>
            <a:r>
              <a:t>Title Text</a:t>
            </a:r>
          </a:p>
        </p:txBody>
      </p:sp>
      <p:sp>
        <p:nvSpPr>
          <p:cNvPr id="245" name="Slide Number"/>
          <p:cNvSpPr txBox="1">
            <a:spLocks noGrp="1"/>
          </p:cNvSpPr>
          <p:nvPr>
            <p:ph type="sldNum" sz="quarter" idx="2"/>
          </p:nvPr>
        </p:nvSpPr>
        <p:spPr>
          <a:xfrm>
            <a:off x="22060658" y="13223110"/>
            <a:ext cx="504548" cy="483910"/>
          </a:xfrm>
          <a:prstGeom prst="rect">
            <a:avLst/>
          </a:prstGeom>
        </p:spPr>
        <p:txBody>
          <a:bodyPr lIns="91439" tIns="91439" rIns="91439" bIns="91439" anchor="ctr"/>
          <a:lstStyle>
            <a:lvl1pPr algn="r" defTabSz="1828800">
              <a:defRPr sz="2400" b="1">
                <a:solidFill>
                  <a:srgbClr val="ADB8CC"/>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Title Slide 0">
    <p:bg>
      <p:bgPr>
        <a:solidFill>
          <a:srgbClr val="FFFFFF"/>
        </a:solidFill>
        <a:effectLst/>
      </p:bgPr>
    </p:bg>
    <p:spTree>
      <p:nvGrpSpPr>
        <p:cNvPr id="1" name=""/>
        <p:cNvGrpSpPr/>
        <p:nvPr/>
      </p:nvGrpSpPr>
      <p:grpSpPr>
        <a:xfrm>
          <a:off x="0" y="0"/>
          <a:ext cx="0" cy="0"/>
          <a:chOff x="0" y="0"/>
          <a:chExt cx="0" cy="0"/>
        </a:xfrm>
      </p:grpSpPr>
      <p:sp>
        <p:nvSpPr>
          <p:cNvPr id="252" name="Basic Cover Slide"/>
          <p:cNvSpPr txBox="1">
            <a:spLocks noGrp="1"/>
          </p:cNvSpPr>
          <p:nvPr>
            <p:ph type="title" hasCustomPrompt="1"/>
          </p:nvPr>
        </p:nvSpPr>
        <p:spPr>
          <a:xfrm>
            <a:off x="12272640" y="4602862"/>
            <a:ext cx="11817065" cy="2133603"/>
          </a:xfrm>
          <a:prstGeom prst="rect">
            <a:avLst/>
          </a:prstGeom>
        </p:spPr>
        <p:txBody>
          <a:bodyPr lIns="91438" tIns="91438" rIns="91438" bIns="91438" anchor="b"/>
          <a:lstStyle>
            <a:lvl1pPr defTabSz="1828800">
              <a:lnSpc>
                <a:spcPct val="90000"/>
              </a:lnSpc>
              <a:defRPr sz="9200" b="0" spc="0">
                <a:latin typeface="Calibri Light"/>
                <a:ea typeface="Calibri Light"/>
                <a:cs typeface="Calibri Light"/>
                <a:sym typeface="Calibri Light"/>
              </a:defRPr>
            </a:lvl1pPr>
          </a:lstStyle>
          <a:p>
            <a:r>
              <a:t>Basic Cover Slide</a:t>
            </a:r>
          </a:p>
        </p:txBody>
      </p:sp>
      <p:sp>
        <p:nvSpPr>
          <p:cNvPr id="253" name="Body Level One…"/>
          <p:cNvSpPr txBox="1">
            <a:spLocks noGrp="1"/>
          </p:cNvSpPr>
          <p:nvPr>
            <p:ph type="body" sz="quarter" idx="1" hasCustomPrompt="1"/>
          </p:nvPr>
        </p:nvSpPr>
        <p:spPr>
          <a:xfrm>
            <a:off x="12272636" y="7113234"/>
            <a:ext cx="11817069" cy="1920744"/>
          </a:xfrm>
          <a:prstGeom prst="rect">
            <a:avLst/>
          </a:prstGeom>
        </p:spPr>
        <p:txBody>
          <a:bodyPr lIns="91438" tIns="91438" rIns="91438" bIns="91438"/>
          <a:lstStyle>
            <a:lvl1pPr marL="0" indent="0" defTabSz="1828800">
              <a:spcBef>
                <a:spcPts val="1200"/>
              </a:spcBef>
              <a:buSzTx/>
              <a:buNone/>
              <a:defRPr>
                <a:latin typeface="Calibri"/>
                <a:ea typeface="Calibri"/>
                <a:cs typeface="Calibri"/>
                <a:sym typeface="Calibri"/>
              </a:defRPr>
            </a:lvl1pPr>
            <a:lvl2pPr marL="0" indent="0" defTabSz="1828800">
              <a:spcBef>
                <a:spcPts val="1200"/>
              </a:spcBef>
              <a:buSzTx/>
              <a:buNone/>
              <a:defRPr>
                <a:latin typeface="Calibri"/>
                <a:ea typeface="Calibri"/>
                <a:cs typeface="Calibri"/>
                <a:sym typeface="Calibri"/>
              </a:defRPr>
            </a:lvl2pPr>
            <a:lvl3pPr marL="0" indent="0" defTabSz="1828800">
              <a:spcBef>
                <a:spcPts val="1200"/>
              </a:spcBef>
              <a:buSzTx/>
              <a:buNone/>
              <a:defRPr>
                <a:latin typeface="Calibri"/>
                <a:ea typeface="Calibri"/>
                <a:cs typeface="Calibri"/>
                <a:sym typeface="Calibri"/>
              </a:defRPr>
            </a:lvl3pPr>
            <a:lvl4pPr marL="0" indent="0" defTabSz="1828800">
              <a:spcBef>
                <a:spcPts val="1200"/>
              </a:spcBef>
              <a:buSzTx/>
              <a:buNone/>
              <a:defRPr>
                <a:latin typeface="Calibri"/>
                <a:ea typeface="Calibri"/>
                <a:cs typeface="Calibri"/>
                <a:sym typeface="Calibri"/>
              </a:defRPr>
            </a:lvl4pPr>
            <a:lvl5pPr marL="0" indent="0" defTabSz="1828800">
              <a:spcBef>
                <a:spcPts val="1200"/>
              </a:spcBef>
              <a:buSzTx/>
              <a:buNone/>
              <a:defRPr>
                <a:latin typeface="Calibri"/>
                <a:ea typeface="Calibri"/>
                <a:cs typeface="Calibri"/>
                <a:sym typeface="Calibri"/>
              </a:defRPr>
            </a:lvl5pPr>
          </a:lstStyle>
          <a:p>
            <a:r>
              <a:t>Edit Master text styles</a:t>
            </a:r>
          </a:p>
          <a:p>
            <a:pPr lvl="1"/>
            <a:endParaRPr/>
          </a:p>
          <a:p>
            <a:pPr lvl="2"/>
            <a:endParaRPr/>
          </a:p>
          <a:p>
            <a:pPr lvl="3"/>
            <a:endParaRPr/>
          </a:p>
          <a:p>
            <a:pPr lvl="4"/>
            <a:endParaRPr/>
          </a:p>
        </p:txBody>
      </p:sp>
      <p:sp>
        <p:nvSpPr>
          <p:cNvPr id="254" name="Slide Number"/>
          <p:cNvSpPr txBox="1">
            <a:spLocks noGrp="1"/>
          </p:cNvSpPr>
          <p:nvPr>
            <p:ph type="sldNum" sz="quarter" idx="2"/>
          </p:nvPr>
        </p:nvSpPr>
        <p:spPr>
          <a:xfrm>
            <a:off x="16970654" y="12470746"/>
            <a:ext cx="504546" cy="483909"/>
          </a:xfrm>
          <a:prstGeom prst="rect">
            <a:avLst/>
          </a:prstGeom>
        </p:spPr>
        <p:txBody>
          <a:bodyPr lIns="91438" tIns="91438" rIns="91438" bIns="91438" anchor="ctr"/>
          <a:lstStyle>
            <a:lvl1pPr algn="r" defTabSz="1828800">
              <a:defRPr sz="2400" b="1">
                <a:solidFill>
                  <a:srgbClr val="ADB8CC"/>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Title and Content">
    <p:bg>
      <p:bgPr>
        <a:solidFill>
          <a:srgbClr val="FFFFFF"/>
        </a:solidFill>
        <a:effectLst/>
      </p:bgPr>
    </p:bg>
    <p:spTree>
      <p:nvGrpSpPr>
        <p:cNvPr id="1" name=""/>
        <p:cNvGrpSpPr/>
        <p:nvPr/>
      </p:nvGrpSpPr>
      <p:grpSpPr>
        <a:xfrm>
          <a:off x="0" y="0"/>
          <a:ext cx="0" cy="0"/>
          <a:chOff x="0" y="0"/>
          <a:chExt cx="0" cy="0"/>
        </a:xfrm>
      </p:grpSpPr>
      <p:pic>
        <p:nvPicPr>
          <p:cNvPr id="261" name="Picture 8" descr="Picture 8"/>
          <p:cNvPicPr>
            <a:picLocks noChangeAspect="1"/>
          </p:cNvPicPr>
          <p:nvPr/>
        </p:nvPicPr>
        <p:blipFill>
          <a:blip r:embed="rId2"/>
          <a:stretch>
            <a:fillRect/>
          </a:stretch>
        </p:blipFill>
        <p:spPr>
          <a:xfrm>
            <a:off x="0" y="11963400"/>
            <a:ext cx="24384000" cy="1752600"/>
          </a:xfrm>
          <a:prstGeom prst="rect">
            <a:avLst/>
          </a:prstGeom>
          <a:ln w="12700">
            <a:miter lim="400000"/>
          </a:ln>
        </p:spPr>
      </p:pic>
      <p:pic>
        <p:nvPicPr>
          <p:cNvPr id="262" name="Picture 9" descr="Picture 9"/>
          <p:cNvPicPr>
            <a:picLocks noChangeAspect="1"/>
          </p:cNvPicPr>
          <p:nvPr/>
        </p:nvPicPr>
        <p:blipFill>
          <a:blip r:embed="rId3"/>
          <a:stretch>
            <a:fillRect/>
          </a:stretch>
        </p:blipFill>
        <p:spPr>
          <a:xfrm>
            <a:off x="22558993" y="12210098"/>
            <a:ext cx="1626874" cy="1346378"/>
          </a:xfrm>
          <a:prstGeom prst="rect">
            <a:avLst/>
          </a:prstGeom>
          <a:ln w="12700">
            <a:miter lim="400000"/>
          </a:ln>
        </p:spPr>
      </p:pic>
      <p:pic>
        <p:nvPicPr>
          <p:cNvPr id="263" name="Picture 11" descr="Picture 11"/>
          <p:cNvPicPr>
            <a:picLocks noChangeAspect="1"/>
          </p:cNvPicPr>
          <p:nvPr/>
        </p:nvPicPr>
        <p:blipFill>
          <a:blip r:embed="rId4"/>
          <a:stretch>
            <a:fillRect/>
          </a:stretch>
        </p:blipFill>
        <p:spPr>
          <a:xfrm>
            <a:off x="22206824" y="285752"/>
            <a:ext cx="1553912" cy="1280162"/>
          </a:xfrm>
          <a:prstGeom prst="rect">
            <a:avLst/>
          </a:prstGeom>
          <a:ln w="12700">
            <a:miter lim="400000"/>
          </a:ln>
        </p:spPr>
      </p:pic>
      <p:sp>
        <p:nvSpPr>
          <p:cNvPr id="264" name="Text Box 7"/>
          <p:cNvSpPr txBox="1"/>
          <p:nvPr/>
        </p:nvSpPr>
        <p:spPr>
          <a:xfrm>
            <a:off x="826554" y="13233894"/>
            <a:ext cx="5790420" cy="4629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01881" tIns="101881" rIns="101881" bIns="101881" anchor="b">
            <a:spAutoFit/>
          </a:bodyPr>
          <a:lstStyle>
            <a:lvl1pPr defTabSz="2038350">
              <a:lnSpc>
                <a:spcPct val="100000"/>
              </a:lnSpc>
              <a:spcBef>
                <a:spcPts val="1000"/>
              </a:spcBef>
              <a:defRPr sz="1800" b="1">
                <a:solidFill>
                  <a:srgbClr val="ADB8CC"/>
                </a:solidFill>
                <a:latin typeface="Arial"/>
                <a:ea typeface="Arial"/>
                <a:cs typeface="Arial"/>
                <a:sym typeface="Arial"/>
              </a:defRPr>
            </a:lvl1pPr>
          </a:lstStyle>
          <a:p>
            <a:r>
              <a:t>National Aeronautics and Space Administration</a:t>
            </a:r>
          </a:p>
        </p:txBody>
      </p:sp>
      <p:sp>
        <p:nvSpPr>
          <p:cNvPr id="265" name="Title Text"/>
          <p:cNvSpPr txBox="1">
            <a:spLocks noGrp="1"/>
          </p:cNvSpPr>
          <p:nvPr>
            <p:ph type="title"/>
          </p:nvPr>
        </p:nvSpPr>
        <p:spPr>
          <a:xfrm>
            <a:off x="923454" y="285750"/>
            <a:ext cx="20656386" cy="822962"/>
          </a:xfrm>
          <a:prstGeom prst="rect">
            <a:avLst/>
          </a:prstGeom>
        </p:spPr>
        <p:txBody>
          <a:bodyPr lIns="91438" tIns="91438" rIns="91438" bIns="91438" anchor="ctr"/>
          <a:lstStyle>
            <a:lvl1pPr defTabSz="1828800">
              <a:lnSpc>
                <a:spcPct val="90000"/>
              </a:lnSpc>
              <a:defRPr sz="5600" b="0" spc="0">
                <a:solidFill>
                  <a:srgbClr val="222A35"/>
                </a:solidFill>
                <a:latin typeface="Calibri Light"/>
                <a:ea typeface="Calibri Light"/>
                <a:cs typeface="Calibri Light"/>
                <a:sym typeface="Calibri Light"/>
              </a:defRPr>
            </a:lvl1pPr>
          </a:lstStyle>
          <a:p>
            <a:r>
              <a:t>Title Text</a:t>
            </a:r>
          </a:p>
        </p:txBody>
      </p:sp>
      <p:sp>
        <p:nvSpPr>
          <p:cNvPr id="266" name="Body Level One…"/>
          <p:cNvSpPr txBox="1">
            <a:spLocks noGrp="1"/>
          </p:cNvSpPr>
          <p:nvPr>
            <p:ph type="body" idx="1"/>
          </p:nvPr>
        </p:nvSpPr>
        <p:spPr>
          <a:xfrm>
            <a:off x="923454" y="1342238"/>
            <a:ext cx="22470700" cy="11155682"/>
          </a:xfrm>
          <a:prstGeom prst="rect">
            <a:avLst/>
          </a:prstGeom>
        </p:spPr>
        <p:txBody>
          <a:bodyPr lIns="91438" tIns="91438" rIns="91438" bIns="91438"/>
          <a:lstStyle>
            <a:lvl1pPr marL="457200" indent="-457200" defTabSz="1828800">
              <a:spcBef>
                <a:spcPts val="2000"/>
              </a:spcBef>
              <a:buSzPct val="100000"/>
              <a:buFont typeface="Arial"/>
              <a:defRPr sz="3600">
                <a:solidFill>
                  <a:srgbClr val="000000"/>
                </a:solidFill>
                <a:latin typeface="Calibri"/>
                <a:ea typeface="Calibri"/>
                <a:cs typeface="Calibri"/>
                <a:sym typeface="Calibri"/>
              </a:defRPr>
            </a:lvl1pPr>
            <a:lvl2pPr marL="914400" indent="-457200" defTabSz="1828800">
              <a:spcBef>
                <a:spcPts val="2000"/>
              </a:spcBef>
              <a:buSzPct val="100000"/>
              <a:buFont typeface="Arial"/>
              <a:buChar char="o"/>
              <a:defRPr sz="3600">
                <a:solidFill>
                  <a:srgbClr val="000000"/>
                </a:solidFill>
                <a:latin typeface="Calibri"/>
                <a:ea typeface="Calibri"/>
                <a:cs typeface="Calibri"/>
                <a:sym typeface="Calibri"/>
              </a:defRPr>
            </a:lvl2pPr>
            <a:lvl3pPr marL="1371600" indent="-457200" defTabSz="1828800">
              <a:spcBef>
                <a:spcPts val="2000"/>
              </a:spcBef>
              <a:buSzPct val="100000"/>
              <a:buFont typeface="Arial"/>
              <a:buChar char="▪"/>
              <a:defRPr sz="3600">
                <a:solidFill>
                  <a:srgbClr val="000000"/>
                </a:solidFill>
                <a:latin typeface="Calibri"/>
                <a:ea typeface="Calibri"/>
                <a:cs typeface="Calibri"/>
                <a:sym typeface="Calibri"/>
              </a:defRPr>
            </a:lvl3pPr>
            <a:lvl4pPr marL="1828800" indent="-457200" defTabSz="1828800">
              <a:spcBef>
                <a:spcPts val="2000"/>
              </a:spcBef>
              <a:buSzPct val="100000"/>
              <a:buFont typeface="Arial"/>
              <a:buChar char="➢"/>
              <a:defRPr sz="3600">
                <a:solidFill>
                  <a:srgbClr val="000000"/>
                </a:solidFill>
                <a:latin typeface="Calibri"/>
                <a:ea typeface="Calibri"/>
                <a:cs typeface="Calibri"/>
                <a:sym typeface="Calibri"/>
              </a:defRPr>
            </a:lvl4pPr>
            <a:lvl5pPr marL="2286000" indent="-457200" defTabSz="1828800">
              <a:spcBef>
                <a:spcPts val="2000"/>
              </a:spcBef>
              <a:buSzPct val="100000"/>
              <a:buFont typeface="Arial"/>
              <a:buChar char="❖"/>
              <a:defRPr sz="3600">
                <a:solidFill>
                  <a:srgbClr val="000000"/>
                </a:solidFill>
                <a:latin typeface="Calibri"/>
                <a:ea typeface="Calibri"/>
                <a:cs typeface="Calibri"/>
                <a:sym typeface="Calibri"/>
              </a:defRPr>
            </a:lvl5pPr>
          </a:lstStyle>
          <a:p>
            <a:r>
              <a:t>Body Level One</a:t>
            </a:r>
          </a:p>
          <a:p>
            <a:pPr lvl="1"/>
            <a:r>
              <a:t>Body Level Two</a:t>
            </a:r>
          </a:p>
          <a:p>
            <a:pPr lvl="2"/>
            <a:r>
              <a:t>Body Level Three</a:t>
            </a:r>
          </a:p>
          <a:p>
            <a:pPr lvl="3"/>
            <a:r>
              <a:t>Body Level Four</a:t>
            </a:r>
          </a:p>
          <a:p>
            <a:pPr lvl="4"/>
            <a:r>
              <a:t>Body Level Five</a:t>
            </a:r>
          </a:p>
        </p:txBody>
      </p:sp>
      <p:sp>
        <p:nvSpPr>
          <p:cNvPr id="267" name="Slide Number"/>
          <p:cNvSpPr txBox="1">
            <a:spLocks noGrp="1"/>
          </p:cNvSpPr>
          <p:nvPr>
            <p:ph type="sldNum" sz="quarter" idx="2"/>
          </p:nvPr>
        </p:nvSpPr>
        <p:spPr>
          <a:xfrm>
            <a:off x="22060660" y="13223112"/>
            <a:ext cx="504546" cy="483909"/>
          </a:xfrm>
          <a:prstGeom prst="rect">
            <a:avLst/>
          </a:prstGeom>
        </p:spPr>
        <p:txBody>
          <a:bodyPr lIns="91438" tIns="91438" rIns="91438" bIns="91438" anchor="ctr"/>
          <a:lstStyle>
            <a:lvl1pPr algn="r" defTabSz="1828800">
              <a:defRPr sz="2400" b="1">
                <a:solidFill>
                  <a:srgbClr val="ADB8CC"/>
                </a:solidFill>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Title &amp; Bullets">
    <p:bg>
      <p:bgPr>
        <a:solidFill>
          <a:srgbClr val="FFFFFF"/>
        </a:solidFill>
        <a:effectLst/>
      </p:bgPr>
    </p:bg>
    <p:spTree>
      <p:nvGrpSpPr>
        <p:cNvPr id="1" name=""/>
        <p:cNvGrpSpPr/>
        <p:nvPr/>
      </p:nvGrpSpPr>
      <p:grpSpPr>
        <a:xfrm>
          <a:off x="0" y="0"/>
          <a:ext cx="0" cy="0"/>
          <a:chOff x="0" y="0"/>
          <a:chExt cx="0" cy="0"/>
        </a:xfrm>
      </p:grpSpPr>
      <p:sp>
        <p:nvSpPr>
          <p:cNvPr id="274" name="Slide Title"/>
          <p:cNvSpPr txBox="1">
            <a:spLocks noGrp="1"/>
          </p:cNvSpPr>
          <p:nvPr>
            <p:ph type="title" hasCustomPrompt="1"/>
          </p:nvPr>
        </p:nvSpPr>
        <p:spPr>
          <a:xfrm>
            <a:off x="1219200" y="774700"/>
            <a:ext cx="21945600" cy="1727200"/>
          </a:xfrm>
          <a:prstGeom prst="rect">
            <a:avLst/>
          </a:prstGeom>
        </p:spPr>
        <p:txBody>
          <a:bodyPr/>
          <a:lstStyle>
            <a:lvl1pPr algn="ctr" defTabSz="2438400">
              <a:defRPr sz="8400" b="0" spc="-84">
                <a:solidFill>
                  <a:srgbClr val="000000"/>
                </a:solidFill>
                <a:latin typeface="Canela Bold"/>
                <a:ea typeface="Canela Bold"/>
                <a:cs typeface="Canela Bold"/>
                <a:sym typeface="Canela Bold"/>
              </a:defRPr>
            </a:lvl1pPr>
          </a:lstStyle>
          <a:p>
            <a:r>
              <a:t>Slide Title</a:t>
            </a:r>
          </a:p>
        </p:txBody>
      </p:sp>
      <p:sp>
        <p:nvSpPr>
          <p:cNvPr id="275" name="Body Level One…"/>
          <p:cNvSpPr txBox="1">
            <a:spLocks noGrp="1"/>
          </p:cNvSpPr>
          <p:nvPr>
            <p:ph type="body" idx="1" hasCustomPrompt="1"/>
          </p:nvPr>
        </p:nvSpPr>
        <p:spPr>
          <a:xfrm>
            <a:off x="1219200" y="4013200"/>
            <a:ext cx="21948577" cy="8483600"/>
          </a:xfrm>
          <a:prstGeom prst="rect">
            <a:avLst/>
          </a:prstGeom>
        </p:spPr>
        <p:txBody>
          <a:bodyPr/>
          <a:lstStyle>
            <a:lvl1pPr marL="546100" indent="-546100" defTabSz="2438337">
              <a:spcBef>
                <a:spcPts val="2400"/>
              </a:spcBef>
              <a:buSzPct val="150000"/>
              <a:defRPr sz="4400">
                <a:solidFill>
                  <a:srgbClr val="000000"/>
                </a:solidFill>
                <a:latin typeface="Canela Text Regular"/>
                <a:ea typeface="Canela Text Regular"/>
                <a:cs typeface="Canela Text Regular"/>
                <a:sym typeface="Canela Text Regular"/>
              </a:defRPr>
            </a:lvl1pPr>
            <a:lvl2pPr marL="1092200" indent="-546100" defTabSz="2438337">
              <a:spcBef>
                <a:spcPts val="2400"/>
              </a:spcBef>
              <a:buSzPct val="150000"/>
              <a:defRPr sz="4400">
                <a:solidFill>
                  <a:srgbClr val="000000"/>
                </a:solidFill>
                <a:latin typeface="Canela Text Regular"/>
                <a:ea typeface="Canela Text Regular"/>
                <a:cs typeface="Canela Text Regular"/>
                <a:sym typeface="Canela Text Regular"/>
              </a:defRPr>
            </a:lvl2pPr>
            <a:lvl3pPr marL="1638300" indent="-546100" defTabSz="2438337">
              <a:spcBef>
                <a:spcPts val="2400"/>
              </a:spcBef>
              <a:buSzPct val="150000"/>
              <a:defRPr sz="4400">
                <a:solidFill>
                  <a:srgbClr val="000000"/>
                </a:solidFill>
                <a:latin typeface="Canela Text Regular"/>
                <a:ea typeface="Canela Text Regular"/>
                <a:cs typeface="Canela Text Regular"/>
                <a:sym typeface="Canela Text Regular"/>
              </a:defRPr>
            </a:lvl3pPr>
            <a:lvl4pPr marL="2184400" indent="-546100" defTabSz="2438337">
              <a:spcBef>
                <a:spcPts val="2400"/>
              </a:spcBef>
              <a:buSzPct val="150000"/>
              <a:defRPr sz="4400">
                <a:solidFill>
                  <a:srgbClr val="000000"/>
                </a:solidFill>
                <a:latin typeface="Canela Text Regular"/>
                <a:ea typeface="Canela Text Regular"/>
                <a:cs typeface="Canela Text Regular"/>
                <a:sym typeface="Canela Text Regular"/>
              </a:defRPr>
            </a:lvl4pPr>
            <a:lvl5pPr marL="2730500" indent="-546100" defTabSz="2438337">
              <a:spcBef>
                <a:spcPts val="2400"/>
              </a:spcBef>
              <a:buSzPct val="150000"/>
              <a:defRPr sz="4400">
                <a:solidFill>
                  <a:srgbClr val="000000"/>
                </a:solidFill>
                <a:latin typeface="Canela Text Regular"/>
                <a:ea typeface="Canela Text Regular"/>
                <a:cs typeface="Canela Text Regular"/>
                <a:sym typeface="Canela Text Regular"/>
              </a:defRPr>
            </a:lvl5pPr>
          </a:lstStyle>
          <a:p>
            <a:r>
              <a:t>Slide bullet text</a:t>
            </a:r>
          </a:p>
          <a:p>
            <a:pPr lvl="1"/>
            <a:endParaRPr/>
          </a:p>
          <a:p>
            <a:pPr lvl="2"/>
            <a:endParaRPr/>
          </a:p>
          <a:p>
            <a:pPr lvl="3"/>
            <a:endParaRPr/>
          </a:p>
          <a:p>
            <a:pPr lvl="4"/>
            <a:endParaRPr/>
          </a:p>
        </p:txBody>
      </p:sp>
      <p:sp>
        <p:nvSpPr>
          <p:cNvPr id="276" name="Slide Subtitle"/>
          <p:cNvSpPr txBox="1">
            <a:spLocks noGrp="1"/>
          </p:cNvSpPr>
          <p:nvPr>
            <p:ph type="body" sz="quarter" idx="21" hasCustomPrompt="1"/>
          </p:nvPr>
        </p:nvSpPr>
        <p:spPr>
          <a:xfrm>
            <a:off x="1219200" y="2384648"/>
            <a:ext cx="21945602" cy="832613"/>
          </a:xfrm>
          <a:prstGeom prst="rect">
            <a:avLst/>
          </a:prstGeom>
        </p:spPr>
        <p:txBody>
          <a:bodyPr/>
          <a:lstStyle>
            <a:lvl1pPr marL="0" indent="0" algn="ctr" defTabSz="825500">
              <a:lnSpc>
                <a:spcPct val="100000"/>
              </a:lnSpc>
              <a:spcBef>
                <a:spcPts val="0"/>
              </a:spcBef>
              <a:buSzTx/>
              <a:buNone/>
              <a:defRPr sz="4400" i="1" spc="-100">
                <a:solidFill>
                  <a:srgbClr val="000000"/>
                </a:solidFill>
                <a:latin typeface="Graphik-SemiboldItalic"/>
                <a:ea typeface="Graphik-SemiboldItalic"/>
                <a:cs typeface="Graphik-SemiboldItalic"/>
                <a:sym typeface="Graphik Semibold"/>
              </a:defRPr>
            </a:lvl1pPr>
          </a:lstStyle>
          <a:p>
            <a:r>
              <a:t>Slide Subtitle</a:t>
            </a:r>
          </a:p>
        </p:txBody>
      </p:sp>
      <p:sp>
        <p:nvSpPr>
          <p:cNvPr id="277" name="Slide Number"/>
          <p:cNvSpPr txBox="1">
            <a:spLocks noGrp="1"/>
          </p:cNvSpPr>
          <p:nvPr>
            <p:ph type="sldNum" sz="quarter" idx="2"/>
          </p:nvPr>
        </p:nvSpPr>
        <p:spPr>
          <a:xfrm>
            <a:off x="11997690" y="12700000"/>
            <a:ext cx="388621" cy="429261"/>
          </a:xfrm>
          <a:prstGeom prst="rect">
            <a:avLst/>
          </a:prstGeom>
        </p:spPr>
        <p:txBody>
          <a:bodyPr/>
          <a:lstStyle>
            <a:lvl1pPr>
              <a:defRPr sz="2000">
                <a:solidFill>
                  <a:srgbClr val="5E5E5E"/>
                </a:solidFill>
                <a:latin typeface="Graphik"/>
                <a:ea typeface="Graphik"/>
                <a:cs typeface="Graphik"/>
                <a:sym typeface="Graphik"/>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84" name="Slide Title"/>
          <p:cNvSpPr txBox="1">
            <a:spLocks noGrp="1"/>
          </p:cNvSpPr>
          <p:nvPr>
            <p:ph type="title" hasCustomPrompt="1"/>
          </p:nvPr>
        </p:nvSpPr>
        <p:spPr>
          <a:xfrm>
            <a:off x="1206500" y="952500"/>
            <a:ext cx="21971000" cy="1433164"/>
          </a:xfrm>
          <a:prstGeom prst="rect">
            <a:avLst/>
          </a:prstGeom>
        </p:spPr>
        <p:txBody>
          <a:bodyPr/>
          <a:lstStyle>
            <a:lvl1pPr defTabSz="2438337">
              <a:defRPr spc="-170"/>
            </a:lvl1pPr>
          </a:lstStyle>
          <a:p>
            <a:r>
              <a:t>Slide Title</a:t>
            </a:r>
          </a:p>
        </p:txBody>
      </p:sp>
      <p:sp>
        <p:nvSpPr>
          <p:cNvPr id="285" name="Body Level One…"/>
          <p:cNvSpPr txBox="1">
            <a:spLocks noGrp="1"/>
          </p:cNvSpPr>
          <p:nvPr>
            <p:ph type="body" sz="quarter" idx="1" hasCustomPrompt="1"/>
          </p:nvPr>
        </p:nvSpPr>
        <p:spPr>
          <a:xfrm>
            <a:off x="1206500" y="2245961"/>
            <a:ext cx="21971000" cy="934781"/>
          </a:xfrm>
          <a:prstGeom prst="rect">
            <a:avLst/>
          </a:prstGeom>
        </p:spPr>
        <p:txBody>
          <a:bodyPr lIns="45718" tIns="45718" rIns="45718" bIns="45718"/>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286" name="Body Level One…"/>
          <p:cNvSpPr txBox="1">
            <a:spLocks noGrp="1"/>
          </p:cNvSpPr>
          <p:nvPr>
            <p:ph type="body" idx="21" hasCustomPrompt="1"/>
          </p:nvPr>
        </p:nvSpPr>
        <p:spPr>
          <a:xfrm>
            <a:off x="1206500" y="4248503"/>
            <a:ext cx="21971000" cy="8256014"/>
          </a:xfrm>
          <a:prstGeom prst="rect">
            <a:avLst/>
          </a:prstGeom>
        </p:spPr>
        <p:txBody>
          <a:bodyPr/>
          <a:lstStyle>
            <a:lvl1pPr defTabSz="2438337"/>
          </a:lstStyle>
          <a:p>
            <a:r>
              <a:t>Slide bullet text</a:t>
            </a:r>
          </a:p>
        </p:txBody>
      </p:sp>
      <p:sp>
        <p:nvSpPr>
          <p:cNvPr id="287" name="Slide Number"/>
          <p:cNvSpPr txBox="1">
            <a:spLocks noGrp="1"/>
          </p:cNvSpPr>
          <p:nvPr>
            <p:ph type="sldNum" sz="quarter" idx="2"/>
          </p:nvPr>
        </p:nvSpPr>
        <p:spPr>
          <a:xfrm>
            <a:off x="12001499" y="13080999"/>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Slide Title"/>
          <p:cNvSpPr txBox="1">
            <a:spLocks noGrp="1"/>
          </p:cNvSpPr>
          <p:nvPr>
            <p:ph type="title" hasCustomPrompt="1"/>
          </p:nvPr>
        </p:nvSpPr>
        <p:spPr>
          <a:xfrm>
            <a:off x="1206500" y="1270000"/>
            <a:ext cx="9779000" cy="5882273"/>
          </a:xfrm>
          <a:prstGeom prst="rect">
            <a:avLst/>
          </a:prstGeom>
        </p:spPr>
        <p:txBody>
          <a:bodyPr anchor="b"/>
          <a:lstStyle/>
          <a:p>
            <a:r>
              <a:t>Slide Title</a:t>
            </a:r>
          </a:p>
        </p:txBody>
      </p:sp>
      <p:sp>
        <p:nvSpPr>
          <p:cNvPr id="33" name="Body Level One…"/>
          <p:cNvSpPr txBox="1">
            <a:spLocks noGrp="1"/>
          </p:cNvSpPr>
          <p:nvPr>
            <p:ph type="body" sz="quarter" idx="1" hasCustomPrompt="1"/>
          </p:nvPr>
        </p:nvSpPr>
        <p:spPr>
          <a:xfrm>
            <a:off x="1206500" y="7060576"/>
            <a:ext cx="9779000" cy="5382403"/>
          </a:xfrm>
          <a:prstGeom prst="rect">
            <a:avLst/>
          </a:prstGeom>
        </p:spPr>
        <p:txBody>
          <a:bodyPr/>
          <a:lstStyle>
            <a:lvl1pPr marL="0" indent="0" defTabSz="825500">
              <a:lnSpc>
                <a:spcPct val="100000"/>
              </a:lnSpc>
              <a:spcBef>
                <a:spcPts val="0"/>
              </a:spcBef>
              <a:buSzTx/>
              <a:buNone/>
              <a:defRPr sz="5500" b="1"/>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4" name="Moss-covered rocks"/>
          <p:cNvSpPr>
            <a:spLocks noGrp="1"/>
          </p:cNvSpPr>
          <p:nvPr>
            <p:ph type="pic" sz="half" idx="21"/>
          </p:nvPr>
        </p:nvSpPr>
        <p:spPr>
          <a:xfrm>
            <a:off x="12052303" y="1270000"/>
            <a:ext cx="11188406" cy="11209889"/>
          </a:xfrm>
          <a:prstGeom prst="rect">
            <a:avLst/>
          </a:prstGeom>
        </p:spPr>
        <p:txBody>
          <a:bodyPr lIns="91439" tIns="45719" rIns="91439" bIns="45719">
            <a:noAutofit/>
          </a:bodyPr>
          <a:lstStyle/>
          <a:p>
            <a:endParaRPr/>
          </a:p>
        </p:txBody>
      </p:sp>
      <p:sp>
        <p:nvSpPr>
          <p:cNvPr id="35"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1206500" y="952500"/>
            <a:ext cx="9779000" cy="1435100"/>
          </a:xfrm>
          <a:prstGeom prst="rect">
            <a:avLst/>
          </a:prstGeom>
        </p:spPr>
        <p:txBody>
          <a:bodyPr/>
          <a:lstStyle/>
          <a:p>
            <a:r>
              <a:t>Slide Title</a:t>
            </a:r>
          </a:p>
        </p:txBody>
      </p:sp>
      <p:sp>
        <p:nvSpPr>
          <p:cNvPr id="61" name="Slide Subtitle"/>
          <p:cNvSpPr txBox="1">
            <a:spLocks noGrp="1"/>
          </p:cNvSpPr>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2" name="Body Level One…"/>
          <p:cNvSpPr txBox="1">
            <a:spLocks noGrp="1"/>
          </p:cNvSpPr>
          <p:nvPr>
            <p:ph type="body" sz="half" idx="1" hasCustomPrompt="1"/>
          </p:nvPr>
        </p:nvSpPr>
        <p:spPr>
          <a:xfrm>
            <a:off x="1206500" y="4248504"/>
            <a:ext cx="9779000" cy="8256012"/>
          </a:xfrm>
          <a:prstGeom prst="rect">
            <a:avLst/>
          </a:prstGeom>
        </p:spPr>
        <p:txBody>
          <a:bodyPr/>
          <a:lstStyle/>
          <a:p>
            <a:r>
              <a:t>Slide bullet text</a:t>
            </a:r>
          </a:p>
          <a:p>
            <a:pPr lvl="1"/>
            <a:endParaRPr/>
          </a:p>
          <a:p>
            <a:pPr lvl="2"/>
            <a:endParaRPr/>
          </a:p>
          <a:p>
            <a:pPr lvl="3"/>
            <a:endParaRPr/>
          </a:p>
          <a:p>
            <a:pPr lvl="4"/>
            <a:endParaRPr/>
          </a:p>
        </p:txBody>
      </p:sp>
      <p:sp>
        <p:nvSpPr>
          <p:cNvPr id="63" name="Large rock formation under dark clouds with a dirt road in the foreground"/>
          <p:cNvSpPr>
            <a:spLocks noGrp="1"/>
          </p:cNvSpPr>
          <p:nvPr>
            <p:ph type="pic" idx="22"/>
          </p:nvPr>
        </p:nvSpPr>
        <p:spPr>
          <a:xfrm>
            <a:off x="6380200" y="1263848"/>
            <a:ext cx="22529801" cy="11193471"/>
          </a:xfrm>
          <a:prstGeom prst="rect">
            <a:avLst/>
          </a:prstGeom>
        </p:spPr>
        <p:txBody>
          <a:bodyPr lIns="91439" tIns="45719" rIns="91439" bIns="45719">
            <a:noAutofit/>
          </a:bodyPr>
          <a:lstStyle/>
          <a:p>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Live Video Small">
    <p:spTree>
      <p:nvGrpSpPr>
        <p:cNvPr id="1" name=""/>
        <p:cNvGrpSpPr/>
        <p:nvPr/>
      </p:nvGrpSpPr>
      <p:grpSpPr>
        <a:xfrm>
          <a:off x="0" y="0"/>
          <a:ext cx="0" cy="0"/>
          <a:chOff x="0" y="0"/>
          <a:chExt cx="0" cy="0"/>
        </a:xfrm>
      </p:grpSpPr>
      <p:sp>
        <p:nvSpPr>
          <p:cNvPr id="71" name="Slide Title"/>
          <p:cNvSpPr txBox="1">
            <a:spLocks noGrp="1"/>
          </p:cNvSpPr>
          <p:nvPr>
            <p:ph type="title" hasCustomPrompt="1"/>
          </p:nvPr>
        </p:nvSpPr>
        <p:spPr>
          <a:xfrm>
            <a:off x="1206500" y="952500"/>
            <a:ext cx="9779000" cy="1435100"/>
          </a:xfrm>
          <a:prstGeom prst="rect">
            <a:avLst/>
          </a:prstGeom>
        </p:spPr>
        <p:txBody>
          <a:bodyPr/>
          <a:lstStyle/>
          <a:p>
            <a:r>
              <a:t>Slide Title</a:t>
            </a:r>
          </a:p>
        </p:txBody>
      </p:sp>
      <p:sp>
        <p:nvSpPr>
          <p:cNvPr id="72" name="Slide Subtitle"/>
          <p:cNvSpPr txBox="1">
            <a:spLocks noGrp="1"/>
          </p:cNvSpPr>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73" name="Body Level One…"/>
          <p:cNvSpPr txBox="1">
            <a:spLocks noGrp="1"/>
          </p:cNvSpPr>
          <p:nvPr>
            <p:ph type="body" sz="half" idx="1" hasCustomPrompt="1"/>
          </p:nvPr>
        </p:nvSpPr>
        <p:spPr>
          <a:xfrm>
            <a:off x="1206500" y="4248504"/>
            <a:ext cx="9779000" cy="8256012"/>
          </a:xfrm>
          <a:prstGeom prst="rect">
            <a:avLst/>
          </a:prstGeom>
        </p:spPr>
        <p:txBody>
          <a:bodyPr/>
          <a:lstStyle/>
          <a:p>
            <a:r>
              <a:t>Slide bullet text</a:t>
            </a:r>
          </a:p>
          <a:p>
            <a:pPr lvl="1"/>
            <a:endParaRPr/>
          </a:p>
          <a:p>
            <a:pPr lvl="2"/>
            <a:endParaRPr/>
          </a:p>
          <a:p>
            <a:pPr lvl="3"/>
            <a:endParaRPr/>
          </a:p>
          <a:p>
            <a:pPr lvl="4"/>
            <a:endParaRPr/>
          </a:p>
        </p:txBody>
      </p:sp>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Bullets &amp; Live Video Large">
    <p:spTree>
      <p:nvGrpSpPr>
        <p:cNvPr id="1" name=""/>
        <p:cNvGrpSpPr/>
        <p:nvPr/>
      </p:nvGrpSpPr>
      <p:grpSpPr>
        <a:xfrm>
          <a:off x="0" y="0"/>
          <a:ext cx="0" cy="0"/>
          <a:chOff x="0" y="0"/>
          <a:chExt cx="0" cy="0"/>
        </a:xfrm>
      </p:grpSpPr>
      <p:sp>
        <p:nvSpPr>
          <p:cNvPr id="81" name="Slide Title"/>
          <p:cNvSpPr txBox="1">
            <a:spLocks noGrp="1"/>
          </p:cNvSpPr>
          <p:nvPr>
            <p:ph type="title" hasCustomPrompt="1"/>
          </p:nvPr>
        </p:nvSpPr>
        <p:spPr>
          <a:xfrm>
            <a:off x="1206500" y="952500"/>
            <a:ext cx="9779000" cy="1435100"/>
          </a:xfrm>
          <a:prstGeom prst="rect">
            <a:avLst/>
          </a:prstGeom>
        </p:spPr>
        <p:txBody>
          <a:bodyPr/>
          <a:lstStyle/>
          <a:p>
            <a:r>
              <a:t>Slide Title</a:t>
            </a:r>
          </a:p>
        </p:txBody>
      </p:sp>
      <p:sp>
        <p:nvSpPr>
          <p:cNvPr id="82" name="Slide Subtitle"/>
          <p:cNvSpPr txBox="1">
            <a:spLocks noGrp="1"/>
          </p:cNvSpPr>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3" name="Body Level One…"/>
          <p:cNvSpPr txBox="1">
            <a:spLocks noGrp="1"/>
          </p:cNvSpPr>
          <p:nvPr>
            <p:ph type="body" sz="half" idx="1" hasCustomPrompt="1"/>
          </p:nvPr>
        </p:nvSpPr>
        <p:spPr>
          <a:xfrm>
            <a:off x="1206500" y="4248504"/>
            <a:ext cx="9779000" cy="8256012"/>
          </a:xfrm>
          <a:prstGeom prst="rect">
            <a:avLst/>
          </a:prstGeom>
        </p:spPr>
        <p:txBody>
          <a:bodyPr/>
          <a:lstStyle/>
          <a:p>
            <a:r>
              <a:t>Slide bullet text</a:t>
            </a:r>
          </a:p>
          <a:p>
            <a:pPr lvl="1"/>
            <a:endParaRPr/>
          </a:p>
          <a:p>
            <a:pPr lvl="2"/>
            <a:endParaRPr/>
          </a:p>
          <a:p>
            <a:pPr lvl="3"/>
            <a:endParaRPr/>
          </a:p>
          <a:p>
            <a:pPr lvl="4"/>
            <a:endParaRPr/>
          </a:p>
        </p:txBody>
      </p:sp>
      <p:sp>
        <p:nvSpPr>
          <p:cNvPr id="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9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92" name="Slide Number"/>
          <p:cNvSpPr txBox="1">
            <a:spLocks noGrp="1"/>
          </p:cNvSpPr>
          <p:nvPr>
            <p:ph type="sldNum" sz="quarter" idx="2"/>
          </p:nvPr>
        </p:nvSpPr>
        <p:spPr>
          <a:xfrm>
            <a:off x="12001499" y="13085233"/>
            <a:ext cx="368505"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FFFFFF"/>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hyperlink" Target="https://doi.org/10.1117/12.2680486"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6.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12.png"/><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24.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3.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7.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pasted-movie.png" descr="pasted-movie.png"/>
          <p:cNvPicPr>
            <a:picLocks noChangeAspect="1"/>
          </p:cNvPicPr>
          <p:nvPr/>
        </p:nvPicPr>
        <p:blipFill>
          <a:blip r:embed="rId2"/>
          <a:stretch>
            <a:fillRect/>
          </a:stretch>
        </p:blipFill>
        <p:spPr>
          <a:xfrm>
            <a:off x="-44627" y="479683"/>
            <a:ext cx="24473254" cy="14254506"/>
          </a:xfrm>
          <a:prstGeom prst="rect">
            <a:avLst/>
          </a:prstGeom>
          <a:ln w="12700">
            <a:miter lim="400000"/>
          </a:ln>
        </p:spPr>
      </p:pic>
      <p:pic>
        <p:nvPicPr>
          <p:cNvPr id="297" name="Screenshot 2026-06-11 084044.png" descr="Screenshot 2026-06-11 084044.png"/>
          <p:cNvPicPr>
            <a:picLocks noChangeAspect="1"/>
          </p:cNvPicPr>
          <p:nvPr/>
        </p:nvPicPr>
        <p:blipFill>
          <a:blip r:embed="rId3"/>
          <a:srcRect l="8538" t="4665" r="7589" b="7469"/>
          <a:stretch>
            <a:fillRect/>
          </a:stretch>
        </p:blipFill>
        <p:spPr>
          <a:xfrm rot="967648">
            <a:off x="17348765" y="8823435"/>
            <a:ext cx="6326936" cy="3605086"/>
          </a:xfrm>
          <a:custGeom>
            <a:avLst/>
            <a:gdLst/>
            <a:ahLst/>
            <a:cxnLst>
              <a:cxn ang="0">
                <a:pos x="wd2" y="hd2"/>
              </a:cxn>
              <a:cxn ang="5400000">
                <a:pos x="wd2" y="hd2"/>
              </a:cxn>
              <a:cxn ang="10800000">
                <a:pos x="wd2" y="hd2"/>
              </a:cxn>
              <a:cxn ang="16200000">
                <a:pos x="wd2" y="hd2"/>
              </a:cxn>
            </a:cxnLst>
            <a:rect l="0" t="0" r="r" b="b"/>
            <a:pathLst>
              <a:path w="21594" h="21595" extrusionOk="0">
                <a:moveTo>
                  <a:pt x="21013" y="0"/>
                </a:moveTo>
                <a:cubicBezTo>
                  <a:pt x="20977" y="-1"/>
                  <a:pt x="20883" y="19"/>
                  <a:pt x="20804" y="45"/>
                </a:cubicBezTo>
                <a:cubicBezTo>
                  <a:pt x="20710" y="77"/>
                  <a:pt x="20426" y="93"/>
                  <a:pt x="19970" y="93"/>
                </a:cubicBezTo>
                <a:cubicBezTo>
                  <a:pt x="19590" y="92"/>
                  <a:pt x="19032" y="94"/>
                  <a:pt x="18730" y="95"/>
                </a:cubicBezTo>
                <a:cubicBezTo>
                  <a:pt x="18429" y="97"/>
                  <a:pt x="18123" y="93"/>
                  <a:pt x="18050" y="86"/>
                </a:cubicBezTo>
                <a:cubicBezTo>
                  <a:pt x="17873" y="69"/>
                  <a:pt x="17672" y="119"/>
                  <a:pt x="17572" y="207"/>
                </a:cubicBezTo>
                <a:lnTo>
                  <a:pt x="17490" y="281"/>
                </a:lnTo>
                <a:lnTo>
                  <a:pt x="17490" y="1491"/>
                </a:lnTo>
                <a:cubicBezTo>
                  <a:pt x="17490" y="2256"/>
                  <a:pt x="17482" y="2710"/>
                  <a:pt x="17468" y="2725"/>
                </a:cubicBezTo>
                <a:cubicBezTo>
                  <a:pt x="17456" y="2738"/>
                  <a:pt x="17446" y="2791"/>
                  <a:pt x="17446" y="2841"/>
                </a:cubicBezTo>
                <a:cubicBezTo>
                  <a:pt x="17446" y="2892"/>
                  <a:pt x="17456" y="2942"/>
                  <a:pt x="17468" y="2955"/>
                </a:cubicBezTo>
                <a:cubicBezTo>
                  <a:pt x="17497" y="2986"/>
                  <a:pt x="17498" y="5081"/>
                  <a:pt x="17469" y="5111"/>
                </a:cubicBezTo>
                <a:cubicBezTo>
                  <a:pt x="17458" y="5124"/>
                  <a:pt x="17450" y="5266"/>
                  <a:pt x="17450" y="5428"/>
                </a:cubicBezTo>
                <a:cubicBezTo>
                  <a:pt x="17451" y="5648"/>
                  <a:pt x="17460" y="5738"/>
                  <a:pt x="17487" y="5787"/>
                </a:cubicBezTo>
                <a:cubicBezTo>
                  <a:pt x="17521" y="5849"/>
                  <a:pt x="17799" y="6249"/>
                  <a:pt x="17983" y="6500"/>
                </a:cubicBezTo>
                <a:cubicBezTo>
                  <a:pt x="18029" y="6563"/>
                  <a:pt x="18078" y="6634"/>
                  <a:pt x="18091" y="6657"/>
                </a:cubicBezTo>
                <a:cubicBezTo>
                  <a:pt x="18105" y="6679"/>
                  <a:pt x="18259" y="6901"/>
                  <a:pt x="18434" y="7149"/>
                </a:cubicBezTo>
                <a:cubicBezTo>
                  <a:pt x="18609" y="7397"/>
                  <a:pt x="18795" y="7664"/>
                  <a:pt x="18847" y="7743"/>
                </a:cubicBezTo>
                <a:cubicBezTo>
                  <a:pt x="18899" y="7822"/>
                  <a:pt x="19004" y="7946"/>
                  <a:pt x="19079" y="8016"/>
                </a:cubicBezTo>
                <a:cubicBezTo>
                  <a:pt x="19206" y="8138"/>
                  <a:pt x="19223" y="8143"/>
                  <a:pt x="19389" y="8128"/>
                </a:cubicBezTo>
                <a:cubicBezTo>
                  <a:pt x="19582" y="8111"/>
                  <a:pt x="19680" y="8043"/>
                  <a:pt x="19825" y="7824"/>
                </a:cubicBezTo>
                <a:cubicBezTo>
                  <a:pt x="19872" y="7753"/>
                  <a:pt x="19933" y="7668"/>
                  <a:pt x="19960" y="7636"/>
                </a:cubicBezTo>
                <a:cubicBezTo>
                  <a:pt x="20080" y="7497"/>
                  <a:pt x="20449" y="7012"/>
                  <a:pt x="20517" y="6906"/>
                </a:cubicBezTo>
                <a:cubicBezTo>
                  <a:pt x="20558" y="6842"/>
                  <a:pt x="20596" y="6790"/>
                  <a:pt x="20604" y="6790"/>
                </a:cubicBezTo>
                <a:cubicBezTo>
                  <a:pt x="20611" y="6790"/>
                  <a:pt x="20646" y="6745"/>
                  <a:pt x="20681" y="6692"/>
                </a:cubicBezTo>
                <a:cubicBezTo>
                  <a:pt x="20716" y="6639"/>
                  <a:pt x="20751" y="6597"/>
                  <a:pt x="20758" y="6597"/>
                </a:cubicBezTo>
                <a:cubicBezTo>
                  <a:pt x="20765" y="6597"/>
                  <a:pt x="20798" y="6556"/>
                  <a:pt x="20830" y="6507"/>
                </a:cubicBezTo>
                <a:cubicBezTo>
                  <a:pt x="20863" y="6458"/>
                  <a:pt x="20916" y="6384"/>
                  <a:pt x="20948" y="6343"/>
                </a:cubicBezTo>
                <a:cubicBezTo>
                  <a:pt x="21054" y="6207"/>
                  <a:pt x="21276" y="5910"/>
                  <a:pt x="21337" y="5820"/>
                </a:cubicBezTo>
                <a:cubicBezTo>
                  <a:pt x="21396" y="5731"/>
                  <a:pt x="21397" y="5727"/>
                  <a:pt x="21398" y="5209"/>
                </a:cubicBezTo>
                <a:cubicBezTo>
                  <a:pt x="21398" y="4814"/>
                  <a:pt x="21406" y="4671"/>
                  <a:pt x="21430" y="4615"/>
                </a:cubicBezTo>
                <a:cubicBezTo>
                  <a:pt x="21456" y="4554"/>
                  <a:pt x="21463" y="4383"/>
                  <a:pt x="21463" y="3740"/>
                </a:cubicBezTo>
                <a:cubicBezTo>
                  <a:pt x="21463" y="3248"/>
                  <a:pt x="21471" y="2932"/>
                  <a:pt x="21484" y="2917"/>
                </a:cubicBezTo>
                <a:cubicBezTo>
                  <a:pt x="21496" y="2904"/>
                  <a:pt x="21507" y="2844"/>
                  <a:pt x="21507" y="2782"/>
                </a:cubicBezTo>
                <a:cubicBezTo>
                  <a:pt x="21507" y="2719"/>
                  <a:pt x="21496" y="2668"/>
                  <a:pt x="21484" y="2668"/>
                </a:cubicBezTo>
                <a:cubicBezTo>
                  <a:pt x="21470" y="2668"/>
                  <a:pt x="21463" y="2225"/>
                  <a:pt x="21463" y="1419"/>
                </a:cubicBezTo>
                <a:cubicBezTo>
                  <a:pt x="21463" y="317"/>
                  <a:pt x="21459" y="167"/>
                  <a:pt x="21427" y="121"/>
                </a:cubicBezTo>
                <a:cubicBezTo>
                  <a:pt x="21394" y="73"/>
                  <a:pt x="21162" y="5"/>
                  <a:pt x="21013" y="0"/>
                </a:cubicBezTo>
                <a:close/>
                <a:moveTo>
                  <a:pt x="18339" y="8021"/>
                </a:moveTo>
                <a:cubicBezTo>
                  <a:pt x="18205" y="8021"/>
                  <a:pt x="18158" y="8040"/>
                  <a:pt x="18069" y="8123"/>
                </a:cubicBezTo>
                <a:cubicBezTo>
                  <a:pt x="17966" y="8221"/>
                  <a:pt x="17933" y="8229"/>
                  <a:pt x="17216" y="8316"/>
                </a:cubicBezTo>
                <a:cubicBezTo>
                  <a:pt x="16806" y="8366"/>
                  <a:pt x="16282" y="8430"/>
                  <a:pt x="16052" y="8461"/>
                </a:cubicBezTo>
                <a:cubicBezTo>
                  <a:pt x="15823" y="8492"/>
                  <a:pt x="15567" y="8510"/>
                  <a:pt x="15482" y="8499"/>
                </a:cubicBezTo>
                <a:cubicBezTo>
                  <a:pt x="15353" y="8483"/>
                  <a:pt x="15317" y="8492"/>
                  <a:pt x="15257" y="8559"/>
                </a:cubicBezTo>
                <a:cubicBezTo>
                  <a:pt x="15194" y="8629"/>
                  <a:pt x="15186" y="8656"/>
                  <a:pt x="15186" y="8811"/>
                </a:cubicBezTo>
                <a:cubicBezTo>
                  <a:pt x="15186" y="8906"/>
                  <a:pt x="15176" y="8984"/>
                  <a:pt x="15164" y="8984"/>
                </a:cubicBezTo>
                <a:cubicBezTo>
                  <a:pt x="15152" y="8984"/>
                  <a:pt x="15140" y="9173"/>
                  <a:pt x="15137" y="9419"/>
                </a:cubicBezTo>
                <a:lnTo>
                  <a:pt x="15130" y="9852"/>
                </a:lnTo>
                <a:lnTo>
                  <a:pt x="14801" y="9883"/>
                </a:lnTo>
                <a:cubicBezTo>
                  <a:pt x="14620" y="9899"/>
                  <a:pt x="14308" y="9900"/>
                  <a:pt x="14107" y="9887"/>
                </a:cubicBezTo>
                <a:cubicBezTo>
                  <a:pt x="13907" y="9875"/>
                  <a:pt x="12544" y="9865"/>
                  <a:pt x="11079" y="9866"/>
                </a:cubicBezTo>
                <a:cubicBezTo>
                  <a:pt x="9613" y="9867"/>
                  <a:pt x="7265" y="9858"/>
                  <a:pt x="5862" y="9845"/>
                </a:cubicBezTo>
                <a:lnTo>
                  <a:pt x="3310" y="9821"/>
                </a:lnTo>
                <a:lnTo>
                  <a:pt x="3310" y="9695"/>
                </a:lnTo>
                <a:cubicBezTo>
                  <a:pt x="3310" y="9627"/>
                  <a:pt x="3296" y="9550"/>
                  <a:pt x="3278" y="9524"/>
                </a:cubicBezTo>
                <a:cubicBezTo>
                  <a:pt x="3259" y="9497"/>
                  <a:pt x="3245" y="9434"/>
                  <a:pt x="3245" y="9383"/>
                </a:cubicBezTo>
                <a:cubicBezTo>
                  <a:pt x="3245" y="9333"/>
                  <a:pt x="3235" y="9261"/>
                  <a:pt x="3225" y="9224"/>
                </a:cubicBezTo>
                <a:cubicBezTo>
                  <a:pt x="3214" y="9187"/>
                  <a:pt x="3178" y="9058"/>
                  <a:pt x="3143" y="8937"/>
                </a:cubicBezTo>
                <a:cubicBezTo>
                  <a:pt x="3062" y="8645"/>
                  <a:pt x="2944" y="8478"/>
                  <a:pt x="2803" y="8454"/>
                </a:cubicBezTo>
                <a:cubicBezTo>
                  <a:pt x="2668" y="8431"/>
                  <a:pt x="2621" y="8453"/>
                  <a:pt x="2488" y="8606"/>
                </a:cubicBezTo>
                <a:cubicBezTo>
                  <a:pt x="2380" y="8730"/>
                  <a:pt x="2375" y="8733"/>
                  <a:pt x="2156" y="8720"/>
                </a:cubicBezTo>
                <a:cubicBezTo>
                  <a:pt x="2018" y="8712"/>
                  <a:pt x="1915" y="8724"/>
                  <a:pt x="1886" y="8751"/>
                </a:cubicBezTo>
                <a:cubicBezTo>
                  <a:pt x="1844" y="8791"/>
                  <a:pt x="1840" y="8785"/>
                  <a:pt x="1840" y="8677"/>
                </a:cubicBezTo>
                <a:cubicBezTo>
                  <a:pt x="1840" y="8613"/>
                  <a:pt x="1831" y="8561"/>
                  <a:pt x="1819" y="8561"/>
                </a:cubicBezTo>
                <a:cubicBezTo>
                  <a:pt x="1807" y="8561"/>
                  <a:pt x="1796" y="8528"/>
                  <a:pt x="1796" y="8487"/>
                </a:cubicBezTo>
                <a:cubicBezTo>
                  <a:pt x="1796" y="8362"/>
                  <a:pt x="1712" y="8292"/>
                  <a:pt x="1561" y="8292"/>
                </a:cubicBezTo>
                <a:cubicBezTo>
                  <a:pt x="1327" y="8292"/>
                  <a:pt x="1292" y="8353"/>
                  <a:pt x="1292" y="8756"/>
                </a:cubicBezTo>
                <a:cubicBezTo>
                  <a:pt x="1292" y="8873"/>
                  <a:pt x="1279" y="8990"/>
                  <a:pt x="1265" y="9015"/>
                </a:cubicBezTo>
                <a:cubicBezTo>
                  <a:pt x="1246" y="9048"/>
                  <a:pt x="1112" y="9062"/>
                  <a:pt x="799" y="9063"/>
                </a:cubicBezTo>
                <a:cubicBezTo>
                  <a:pt x="424" y="9063"/>
                  <a:pt x="347" y="9072"/>
                  <a:pt x="281" y="9129"/>
                </a:cubicBezTo>
                <a:lnTo>
                  <a:pt x="205" y="9196"/>
                </a:lnTo>
                <a:lnTo>
                  <a:pt x="199" y="9528"/>
                </a:lnTo>
                <a:lnTo>
                  <a:pt x="192" y="9861"/>
                </a:lnTo>
                <a:lnTo>
                  <a:pt x="298" y="9952"/>
                </a:lnTo>
                <a:cubicBezTo>
                  <a:pt x="398" y="10039"/>
                  <a:pt x="420" y="10045"/>
                  <a:pt x="788" y="10035"/>
                </a:cubicBezTo>
                <a:lnTo>
                  <a:pt x="1173" y="10023"/>
                </a:lnTo>
                <a:lnTo>
                  <a:pt x="1164" y="10156"/>
                </a:lnTo>
                <a:lnTo>
                  <a:pt x="1155" y="10289"/>
                </a:lnTo>
                <a:lnTo>
                  <a:pt x="1051" y="10268"/>
                </a:lnTo>
                <a:cubicBezTo>
                  <a:pt x="982" y="10254"/>
                  <a:pt x="904" y="10269"/>
                  <a:pt x="818" y="10315"/>
                </a:cubicBezTo>
                <a:cubicBezTo>
                  <a:pt x="724" y="10365"/>
                  <a:pt x="611" y="10387"/>
                  <a:pt x="410" y="10389"/>
                </a:cubicBezTo>
                <a:cubicBezTo>
                  <a:pt x="163" y="10392"/>
                  <a:pt x="124" y="10400"/>
                  <a:pt x="69" y="10472"/>
                </a:cubicBezTo>
                <a:cubicBezTo>
                  <a:pt x="13" y="10545"/>
                  <a:pt x="7" y="10580"/>
                  <a:pt x="1" y="10815"/>
                </a:cubicBezTo>
                <a:cubicBezTo>
                  <a:pt x="-6" y="11088"/>
                  <a:pt x="15" y="11167"/>
                  <a:pt x="117" y="11271"/>
                </a:cubicBezTo>
                <a:cubicBezTo>
                  <a:pt x="145" y="11299"/>
                  <a:pt x="341" y="11323"/>
                  <a:pt x="655" y="11335"/>
                </a:cubicBezTo>
                <a:lnTo>
                  <a:pt x="1148" y="11354"/>
                </a:lnTo>
                <a:lnTo>
                  <a:pt x="1156" y="11464"/>
                </a:lnTo>
                <a:lnTo>
                  <a:pt x="1163" y="11571"/>
                </a:lnTo>
                <a:lnTo>
                  <a:pt x="1057" y="11540"/>
                </a:lnTo>
                <a:cubicBezTo>
                  <a:pt x="922" y="11500"/>
                  <a:pt x="845" y="11503"/>
                  <a:pt x="582" y="11556"/>
                </a:cubicBezTo>
                <a:cubicBezTo>
                  <a:pt x="464" y="11580"/>
                  <a:pt x="331" y="11632"/>
                  <a:pt x="287" y="11670"/>
                </a:cubicBezTo>
                <a:cubicBezTo>
                  <a:pt x="206" y="11740"/>
                  <a:pt x="205" y="11740"/>
                  <a:pt x="199" y="12010"/>
                </a:cubicBezTo>
                <a:cubicBezTo>
                  <a:pt x="193" y="12264"/>
                  <a:pt x="195" y="12288"/>
                  <a:pt x="253" y="12381"/>
                </a:cubicBezTo>
                <a:cubicBezTo>
                  <a:pt x="355" y="12548"/>
                  <a:pt x="431" y="12567"/>
                  <a:pt x="933" y="12567"/>
                </a:cubicBezTo>
                <a:cubicBezTo>
                  <a:pt x="1224" y="12567"/>
                  <a:pt x="1401" y="12581"/>
                  <a:pt x="1401" y="12605"/>
                </a:cubicBezTo>
                <a:cubicBezTo>
                  <a:pt x="1401" y="12625"/>
                  <a:pt x="1453" y="12695"/>
                  <a:pt x="1517" y="12759"/>
                </a:cubicBezTo>
                <a:lnTo>
                  <a:pt x="1632" y="12876"/>
                </a:lnTo>
                <a:lnTo>
                  <a:pt x="2021" y="12876"/>
                </a:lnTo>
                <a:cubicBezTo>
                  <a:pt x="2245" y="12876"/>
                  <a:pt x="2411" y="12891"/>
                  <a:pt x="2411" y="12911"/>
                </a:cubicBezTo>
                <a:cubicBezTo>
                  <a:pt x="2411" y="12977"/>
                  <a:pt x="2660" y="13158"/>
                  <a:pt x="2751" y="13159"/>
                </a:cubicBezTo>
                <a:cubicBezTo>
                  <a:pt x="2835" y="13159"/>
                  <a:pt x="2964" y="13067"/>
                  <a:pt x="3013" y="12976"/>
                </a:cubicBezTo>
                <a:cubicBezTo>
                  <a:pt x="3069" y="12872"/>
                  <a:pt x="3157" y="12645"/>
                  <a:pt x="3157" y="12607"/>
                </a:cubicBezTo>
                <a:cubicBezTo>
                  <a:pt x="3157" y="12584"/>
                  <a:pt x="3167" y="12533"/>
                  <a:pt x="3179" y="12491"/>
                </a:cubicBezTo>
                <a:cubicBezTo>
                  <a:pt x="3191" y="12449"/>
                  <a:pt x="3211" y="12378"/>
                  <a:pt x="3223" y="12336"/>
                </a:cubicBezTo>
                <a:cubicBezTo>
                  <a:pt x="3235" y="12294"/>
                  <a:pt x="3245" y="12218"/>
                  <a:pt x="3245" y="12167"/>
                </a:cubicBezTo>
                <a:cubicBezTo>
                  <a:pt x="3245" y="12117"/>
                  <a:pt x="3259" y="12053"/>
                  <a:pt x="3278" y="12027"/>
                </a:cubicBezTo>
                <a:cubicBezTo>
                  <a:pt x="3296" y="12001"/>
                  <a:pt x="3310" y="11938"/>
                  <a:pt x="3310" y="11884"/>
                </a:cubicBezTo>
                <a:lnTo>
                  <a:pt x="3310" y="11787"/>
                </a:lnTo>
                <a:lnTo>
                  <a:pt x="9188" y="11815"/>
                </a:lnTo>
                <a:cubicBezTo>
                  <a:pt x="14474" y="11840"/>
                  <a:pt x="15068" y="11849"/>
                  <a:pt x="15103" y="11903"/>
                </a:cubicBezTo>
                <a:cubicBezTo>
                  <a:pt x="15135" y="11954"/>
                  <a:pt x="15141" y="12032"/>
                  <a:pt x="15141" y="12398"/>
                </a:cubicBezTo>
                <a:cubicBezTo>
                  <a:pt x="15141" y="12646"/>
                  <a:pt x="15151" y="12843"/>
                  <a:pt x="15164" y="12857"/>
                </a:cubicBezTo>
                <a:cubicBezTo>
                  <a:pt x="15176" y="12870"/>
                  <a:pt x="15186" y="12936"/>
                  <a:pt x="15186" y="13004"/>
                </a:cubicBezTo>
                <a:cubicBezTo>
                  <a:pt x="15186" y="13213"/>
                  <a:pt x="15231" y="13234"/>
                  <a:pt x="15691" y="13242"/>
                </a:cubicBezTo>
                <a:cubicBezTo>
                  <a:pt x="15914" y="13246"/>
                  <a:pt x="16161" y="13268"/>
                  <a:pt x="16239" y="13292"/>
                </a:cubicBezTo>
                <a:cubicBezTo>
                  <a:pt x="16318" y="13316"/>
                  <a:pt x="16663" y="13373"/>
                  <a:pt x="17007" y="13418"/>
                </a:cubicBezTo>
                <a:cubicBezTo>
                  <a:pt x="18040" y="13552"/>
                  <a:pt x="17966" y="13534"/>
                  <a:pt x="18136" y="13696"/>
                </a:cubicBezTo>
                <a:cubicBezTo>
                  <a:pt x="18342" y="13891"/>
                  <a:pt x="18496" y="13890"/>
                  <a:pt x="18609" y="13694"/>
                </a:cubicBezTo>
                <a:cubicBezTo>
                  <a:pt x="18635" y="13648"/>
                  <a:pt x="18673" y="13643"/>
                  <a:pt x="18806" y="13667"/>
                </a:cubicBezTo>
                <a:cubicBezTo>
                  <a:pt x="18897" y="13684"/>
                  <a:pt x="19026" y="13691"/>
                  <a:pt x="19092" y="13684"/>
                </a:cubicBezTo>
                <a:cubicBezTo>
                  <a:pt x="19205" y="13672"/>
                  <a:pt x="19414" y="13668"/>
                  <a:pt x="19675" y="13672"/>
                </a:cubicBezTo>
                <a:cubicBezTo>
                  <a:pt x="19735" y="13673"/>
                  <a:pt x="19834" y="13676"/>
                  <a:pt x="19894" y="13677"/>
                </a:cubicBezTo>
                <a:cubicBezTo>
                  <a:pt x="19954" y="13677"/>
                  <a:pt x="20104" y="13690"/>
                  <a:pt x="20226" y="13705"/>
                </a:cubicBezTo>
                <a:cubicBezTo>
                  <a:pt x="20519" y="13743"/>
                  <a:pt x="20756" y="13660"/>
                  <a:pt x="20831" y="13494"/>
                </a:cubicBezTo>
                <a:cubicBezTo>
                  <a:pt x="20859" y="13433"/>
                  <a:pt x="20940" y="13341"/>
                  <a:pt x="21013" y="13289"/>
                </a:cubicBezTo>
                <a:cubicBezTo>
                  <a:pt x="21085" y="13238"/>
                  <a:pt x="21177" y="13162"/>
                  <a:pt x="21217" y="13118"/>
                </a:cubicBezTo>
                <a:cubicBezTo>
                  <a:pt x="21295" y="13035"/>
                  <a:pt x="21398" y="12802"/>
                  <a:pt x="21398" y="12709"/>
                </a:cubicBezTo>
                <a:cubicBezTo>
                  <a:pt x="21398" y="12679"/>
                  <a:pt x="21412" y="12633"/>
                  <a:pt x="21430" y="12607"/>
                </a:cubicBezTo>
                <a:cubicBezTo>
                  <a:pt x="21448" y="12581"/>
                  <a:pt x="21463" y="12510"/>
                  <a:pt x="21463" y="12450"/>
                </a:cubicBezTo>
                <a:cubicBezTo>
                  <a:pt x="21463" y="12390"/>
                  <a:pt x="21472" y="12330"/>
                  <a:pt x="21484" y="12317"/>
                </a:cubicBezTo>
                <a:cubicBezTo>
                  <a:pt x="21496" y="12304"/>
                  <a:pt x="21507" y="12217"/>
                  <a:pt x="21507" y="12125"/>
                </a:cubicBezTo>
                <a:cubicBezTo>
                  <a:pt x="21507" y="12032"/>
                  <a:pt x="21517" y="11945"/>
                  <a:pt x="21529" y="11932"/>
                </a:cubicBezTo>
                <a:cubicBezTo>
                  <a:pt x="21542" y="11918"/>
                  <a:pt x="21551" y="11713"/>
                  <a:pt x="21551" y="11449"/>
                </a:cubicBezTo>
                <a:cubicBezTo>
                  <a:pt x="21551" y="11186"/>
                  <a:pt x="21560" y="10983"/>
                  <a:pt x="21572" y="10969"/>
                </a:cubicBezTo>
                <a:cubicBezTo>
                  <a:pt x="21584" y="10956"/>
                  <a:pt x="21594" y="10894"/>
                  <a:pt x="21594" y="10831"/>
                </a:cubicBezTo>
                <a:cubicBezTo>
                  <a:pt x="21594" y="10769"/>
                  <a:pt x="21584" y="10720"/>
                  <a:pt x="21572" y="10720"/>
                </a:cubicBezTo>
                <a:cubicBezTo>
                  <a:pt x="21559" y="10720"/>
                  <a:pt x="21551" y="10545"/>
                  <a:pt x="21551" y="10277"/>
                </a:cubicBezTo>
                <a:cubicBezTo>
                  <a:pt x="21551" y="10025"/>
                  <a:pt x="21542" y="9827"/>
                  <a:pt x="21529" y="9814"/>
                </a:cubicBezTo>
                <a:cubicBezTo>
                  <a:pt x="21517" y="9801"/>
                  <a:pt x="21507" y="9714"/>
                  <a:pt x="21507" y="9621"/>
                </a:cubicBezTo>
                <a:cubicBezTo>
                  <a:pt x="21507" y="9528"/>
                  <a:pt x="21496" y="9442"/>
                  <a:pt x="21484" y="9429"/>
                </a:cubicBezTo>
                <a:cubicBezTo>
                  <a:pt x="21472" y="9416"/>
                  <a:pt x="21463" y="9355"/>
                  <a:pt x="21463" y="9295"/>
                </a:cubicBezTo>
                <a:cubicBezTo>
                  <a:pt x="21463" y="9236"/>
                  <a:pt x="21448" y="9165"/>
                  <a:pt x="21430" y="9139"/>
                </a:cubicBezTo>
                <a:cubicBezTo>
                  <a:pt x="21412" y="9112"/>
                  <a:pt x="21398" y="9063"/>
                  <a:pt x="21398" y="9029"/>
                </a:cubicBezTo>
                <a:cubicBezTo>
                  <a:pt x="21398" y="8929"/>
                  <a:pt x="21164" y="8572"/>
                  <a:pt x="21051" y="8499"/>
                </a:cubicBezTo>
                <a:cubicBezTo>
                  <a:pt x="20994" y="8462"/>
                  <a:pt x="20920" y="8387"/>
                  <a:pt x="20886" y="8333"/>
                </a:cubicBezTo>
                <a:cubicBezTo>
                  <a:pt x="20824" y="8234"/>
                  <a:pt x="20821" y="8233"/>
                  <a:pt x="20303" y="8202"/>
                </a:cubicBezTo>
                <a:cubicBezTo>
                  <a:pt x="20017" y="8185"/>
                  <a:pt x="19730" y="8176"/>
                  <a:pt x="19664" y="8181"/>
                </a:cubicBezTo>
                <a:cubicBezTo>
                  <a:pt x="19253" y="8209"/>
                  <a:pt x="18682" y="8157"/>
                  <a:pt x="18583" y="8083"/>
                </a:cubicBezTo>
                <a:cubicBezTo>
                  <a:pt x="18533" y="8046"/>
                  <a:pt x="18438" y="8021"/>
                  <a:pt x="18339" y="8021"/>
                </a:cubicBezTo>
                <a:close/>
                <a:moveTo>
                  <a:pt x="19312" y="13724"/>
                </a:moveTo>
                <a:cubicBezTo>
                  <a:pt x="19129" y="13724"/>
                  <a:pt x="19001" y="13812"/>
                  <a:pt x="18851" y="14045"/>
                </a:cubicBezTo>
                <a:cubicBezTo>
                  <a:pt x="18808" y="14111"/>
                  <a:pt x="18725" y="14236"/>
                  <a:pt x="18665" y="14321"/>
                </a:cubicBezTo>
                <a:cubicBezTo>
                  <a:pt x="18606" y="14406"/>
                  <a:pt x="18533" y="14513"/>
                  <a:pt x="18503" y="14561"/>
                </a:cubicBezTo>
                <a:cubicBezTo>
                  <a:pt x="18473" y="14609"/>
                  <a:pt x="18399" y="14721"/>
                  <a:pt x="18338" y="14811"/>
                </a:cubicBezTo>
                <a:cubicBezTo>
                  <a:pt x="18178" y="15047"/>
                  <a:pt x="17922" y="15428"/>
                  <a:pt x="17893" y="15474"/>
                </a:cubicBezTo>
                <a:cubicBezTo>
                  <a:pt x="17880" y="15496"/>
                  <a:pt x="17849" y="15540"/>
                  <a:pt x="17827" y="15572"/>
                </a:cubicBezTo>
                <a:cubicBezTo>
                  <a:pt x="17804" y="15603"/>
                  <a:pt x="17709" y="15740"/>
                  <a:pt x="17616" y="15874"/>
                </a:cubicBezTo>
                <a:lnTo>
                  <a:pt x="17446" y="16116"/>
                </a:lnTo>
                <a:lnTo>
                  <a:pt x="17446" y="16941"/>
                </a:lnTo>
                <a:cubicBezTo>
                  <a:pt x="17446" y="17448"/>
                  <a:pt x="17454" y="17773"/>
                  <a:pt x="17468" y="17787"/>
                </a:cubicBezTo>
                <a:cubicBezTo>
                  <a:pt x="17501" y="17823"/>
                  <a:pt x="17496" y="18828"/>
                  <a:pt x="17463" y="18928"/>
                </a:cubicBezTo>
                <a:cubicBezTo>
                  <a:pt x="17441" y="18994"/>
                  <a:pt x="17441" y="19014"/>
                  <a:pt x="17463" y="19028"/>
                </a:cubicBezTo>
                <a:cubicBezTo>
                  <a:pt x="17484" y="19042"/>
                  <a:pt x="17490" y="19319"/>
                  <a:pt x="17490" y="20236"/>
                </a:cubicBezTo>
                <a:lnTo>
                  <a:pt x="17490" y="21425"/>
                </a:lnTo>
                <a:lnTo>
                  <a:pt x="17561" y="21494"/>
                </a:lnTo>
                <a:cubicBezTo>
                  <a:pt x="17601" y="21530"/>
                  <a:pt x="17692" y="21570"/>
                  <a:pt x="17765" y="21584"/>
                </a:cubicBezTo>
                <a:cubicBezTo>
                  <a:pt x="17837" y="21597"/>
                  <a:pt x="18059" y="21599"/>
                  <a:pt x="18258" y="21586"/>
                </a:cubicBezTo>
                <a:cubicBezTo>
                  <a:pt x="18569" y="21566"/>
                  <a:pt x="18980" y="21562"/>
                  <a:pt x="19443" y="21574"/>
                </a:cubicBezTo>
                <a:cubicBezTo>
                  <a:pt x="19509" y="21576"/>
                  <a:pt x="19920" y="21572"/>
                  <a:pt x="20355" y="21565"/>
                </a:cubicBezTo>
                <a:cubicBezTo>
                  <a:pt x="21055" y="21554"/>
                  <a:pt x="21158" y="21543"/>
                  <a:pt x="21265" y="21479"/>
                </a:cubicBezTo>
                <a:lnTo>
                  <a:pt x="21387" y="21408"/>
                </a:lnTo>
                <a:lnTo>
                  <a:pt x="21392" y="20352"/>
                </a:lnTo>
                <a:cubicBezTo>
                  <a:pt x="21397" y="19534"/>
                  <a:pt x="21392" y="19288"/>
                  <a:pt x="21370" y="19261"/>
                </a:cubicBezTo>
                <a:cubicBezTo>
                  <a:pt x="21348" y="19234"/>
                  <a:pt x="21347" y="19222"/>
                  <a:pt x="21369" y="19207"/>
                </a:cubicBezTo>
                <a:cubicBezTo>
                  <a:pt x="21402" y="19183"/>
                  <a:pt x="21407" y="18785"/>
                  <a:pt x="21375" y="18750"/>
                </a:cubicBezTo>
                <a:cubicBezTo>
                  <a:pt x="21361" y="18735"/>
                  <a:pt x="21353" y="18238"/>
                  <a:pt x="21353" y="17386"/>
                </a:cubicBezTo>
                <a:lnTo>
                  <a:pt x="21353" y="16045"/>
                </a:lnTo>
                <a:lnTo>
                  <a:pt x="21296" y="15942"/>
                </a:lnTo>
                <a:cubicBezTo>
                  <a:pt x="21264" y="15887"/>
                  <a:pt x="21230" y="15843"/>
                  <a:pt x="21221" y="15843"/>
                </a:cubicBezTo>
                <a:cubicBezTo>
                  <a:pt x="21213" y="15843"/>
                  <a:pt x="21178" y="15798"/>
                  <a:pt x="21143" y="15745"/>
                </a:cubicBezTo>
                <a:cubicBezTo>
                  <a:pt x="21108" y="15692"/>
                  <a:pt x="21061" y="15638"/>
                  <a:pt x="21040" y="15626"/>
                </a:cubicBezTo>
                <a:cubicBezTo>
                  <a:pt x="21019" y="15614"/>
                  <a:pt x="21002" y="15594"/>
                  <a:pt x="21002" y="15579"/>
                </a:cubicBezTo>
                <a:cubicBezTo>
                  <a:pt x="21002" y="15564"/>
                  <a:pt x="20971" y="15519"/>
                  <a:pt x="20933" y="15479"/>
                </a:cubicBezTo>
                <a:cubicBezTo>
                  <a:pt x="20895" y="15439"/>
                  <a:pt x="20848" y="15383"/>
                  <a:pt x="20829" y="15355"/>
                </a:cubicBezTo>
                <a:cubicBezTo>
                  <a:pt x="20771" y="15273"/>
                  <a:pt x="20491" y="14886"/>
                  <a:pt x="20432" y="14808"/>
                </a:cubicBezTo>
                <a:cubicBezTo>
                  <a:pt x="20402" y="14769"/>
                  <a:pt x="20352" y="14713"/>
                  <a:pt x="20322" y="14685"/>
                </a:cubicBezTo>
                <a:cubicBezTo>
                  <a:pt x="20277" y="14643"/>
                  <a:pt x="20181" y="14520"/>
                  <a:pt x="20002" y="14269"/>
                </a:cubicBezTo>
                <a:cubicBezTo>
                  <a:pt x="19990" y="14251"/>
                  <a:pt x="19950" y="14205"/>
                  <a:pt x="19914" y="14164"/>
                </a:cubicBezTo>
                <a:cubicBezTo>
                  <a:pt x="19878" y="14124"/>
                  <a:pt x="19831" y="14059"/>
                  <a:pt x="19807" y="14022"/>
                </a:cubicBezTo>
                <a:cubicBezTo>
                  <a:pt x="19784" y="13984"/>
                  <a:pt x="19758" y="13955"/>
                  <a:pt x="19750" y="13955"/>
                </a:cubicBezTo>
                <a:cubicBezTo>
                  <a:pt x="19742" y="13955"/>
                  <a:pt x="19713" y="13919"/>
                  <a:pt x="19685" y="13877"/>
                </a:cubicBezTo>
                <a:cubicBezTo>
                  <a:pt x="19615" y="13769"/>
                  <a:pt x="19503" y="13725"/>
                  <a:pt x="19312" y="13724"/>
                </a:cubicBezTo>
                <a:close/>
              </a:path>
            </a:pathLst>
          </a:custGeom>
          <a:ln w="12700">
            <a:miter lim="400000"/>
          </a:ln>
        </p:spPr>
      </p:pic>
      <p:sp>
        <p:nvSpPr>
          <p:cNvPr id="298" name="Next-generation hard X-ray missions: SuperHERO and HEROIX"/>
          <p:cNvSpPr txBox="1"/>
          <p:nvPr/>
        </p:nvSpPr>
        <p:spPr>
          <a:xfrm>
            <a:off x="2717451" y="1407710"/>
            <a:ext cx="18949098" cy="268791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ctr" defTabSz="825500">
              <a:lnSpc>
                <a:spcPct val="100000"/>
              </a:lnSpc>
              <a:spcBef>
                <a:spcPts val="0"/>
              </a:spcBef>
              <a:defRPr sz="8400">
                <a:solidFill>
                  <a:srgbClr val="73FDEA"/>
                </a:solidFill>
                <a:latin typeface="Helvetica Neue Medium"/>
                <a:ea typeface="Helvetica Neue Medium"/>
                <a:cs typeface="Helvetica Neue Medium"/>
                <a:sym typeface="Helvetica Neue Medium"/>
              </a:defRPr>
            </a:lvl1pPr>
          </a:lstStyle>
          <a:p>
            <a:r>
              <a:rPr dirty="0"/>
              <a:t>Next-generation hard X-ray missions: </a:t>
            </a:r>
            <a:br>
              <a:rPr lang="en-US" dirty="0"/>
            </a:br>
            <a:r>
              <a:rPr dirty="0"/>
              <a:t>SuperHERO and HEROIX</a:t>
            </a:r>
          </a:p>
        </p:txBody>
      </p:sp>
      <p:sp>
        <p:nvSpPr>
          <p:cNvPr id="299" name="Chien-Ting Chen…"/>
          <p:cNvSpPr txBox="1"/>
          <p:nvPr/>
        </p:nvSpPr>
        <p:spPr>
          <a:xfrm>
            <a:off x="4158353" y="9853001"/>
            <a:ext cx="15068228" cy="2595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ctr" defTabSz="825500">
              <a:lnSpc>
                <a:spcPct val="100000"/>
              </a:lnSpc>
              <a:spcBef>
                <a:spcPts val="0"/>
              </a:spcBef>
              <a:defRPr sz="5400">
                <a:solidFill>
                  <a:schemeClr val="accent4">
                    <a:hueOff val="475731"/>
                    <a:satOff val="-4338"/>
                    <a:lumOff val="10182"/>
                  </a:schemeClr>
                </a:solidFill>
              </a:defRPr>
            </a:pPr>
            <a:r>
              <a:rPr dirty="0"/>
              <a:t>Chien-Ting Chen</a:t>
            </a:r>
            <a:r>
              <a:rPr lang="en-US" baseline="30000" dirty="0"/>
              <a:t>1</a:t>
            </a:r>
            <a:r>
              <a:rPr lang="en-US" dirty="0"/>
              <a:t>, Nicholas Thomas</a:t>
            </a:r>
            <a:r>
              <a:rPr lang="en-US" baseline="30000" dirty="0"/>
              <a:t>2</a:t>
            </a:r>
            <a:endParaRPr baseline="30000" dirty="0"/>
          </a:p>
          <a:p>
            <a:pPr algn="ctr" defTabSz="825500">
              <a:lnSpc>
                <a:spcPct val="100000"/>
              </a:lnSpc>
              <a:spcBef>
                <a:spcPts val="0"/>
              </a:spcBef>
              <a:defRPr sz="5400">
                <a:solidFill>
                  <a:schemeClr val="accent4">
                    <a:hueOff val="475731"/>
                    <a:satOff val="-4338"/>
                    <a:lumOff val="10182"/>
                  </a:schemeClr>
                </a:solidFill>
              </a:defRPr>
            </a:pPr>
            <a:r>
              <a:rPr lang="en-US" baseline="30000" dirty="0"/>
              <a:t>1</a:t>
            </a:r>
            <a:r>
              <a:rPr dirty="0"/>
              <a:t>USRA</a:t>
            </a:r>
            <a:r>
              <a:rPr lang="en-US" dirty="0"/>
              <a:t>, </a:t>
            </a:r>
            <a:r>
              <a:rPr lang="en-US" baseline="30000" dirty="0"/>
              <a:t>2</a:t>
            </a:r>
            <a:r>
              <a:rPr dirty="0"/>
              <a:t>NASA MSFC</a:t>
            </a:r>
          </a:p>
          <a:p>
            <a:pPr algn="ctr" defTabSz="825500">
              <a:lnSpc>
                <a:spcPct val="100000"/>
              </a:lnSpc>
              <a:spcBef>
                <a:spcPts val="0"/>
              </a:spcBef>
              <a:defRPr sz="5400">
                <a:solidFill>
                  <a:schemeClr val="accent4">
                    <a:hueOff val="475731"/>
                    <a:satOff val="-4338"/>
                    <a:lumOff val="10182"/>
                  </a:schemeClr>
                </a:solidFill>
              </a:defRPr>
            </a:pPr>
            <a:r>
              <a:rPr dirty="0"/>
              <a:t>on behalf of the SuperHERO and HEROIX teams</a:t>
            </a:r>
          </a:p>
        </p:txBody>
      </p:sp>
      <p:pic>
        <p:nvPicPr>
          <p:cNvPr id="300" name="pasted-movie.png" descr="pasted-movie.png"/>
          <p:cNvPicPr>
            <a:picLocks noChangeAspect="1"/>
          </p:cNvPicPr>
          <p:nvPr/>
        </p:nvPicPr>
        <p:blipFill>
          <a:blip r:embed="rId4"/>
          <a:srcRect l="19375" t="14192" b="10695"/>
          <a:stretch>
            <a:fillRect/>
          </a:stretch>
        </p:blipFill>
        <p:spPr>
          <a:xfrm>
            <a:off x="1335663" y="9321175"/>
            <a:ext cx="2612629" cy="3659233"/>
          </a:xfrm>
          <a:custGeom>
            <a:avLst/>
            <a:gdLst/>
            <a:ahLst/>
            <a:cxnLst>
              <a:cxn ang="0">
                <a:pos x="wd2" y="hd2"/>
              </a:cxn>
              <a:cxn ang="5400000">
                <a:pos x="wd2" y="hd2"/>
              </a:cxn>
              <a:cxn ang="10800000">
                <a:pos x="wd2" y="hd2"/>
              </a:cxn>
              <a:cxn ang="16200000">
                <a:pos x="wd2" y="hd2"/>
              </a:cxn>
            </a:cxnLst>
            <a:rect l="0" t="0" r="r" b="b"/>
            <a:pathLst>
              <a:path w="21600" h="21597" extrusionOk="0">
                <a:moveTo>
                  <a:pt x="6218" y="0"/>
                </a:moveTo>
                <a:cubicBezTo>
                  <a:pt x="5286" y="0"/>
                  <a:pt x="5244" y="5"/>
                  <a:pt x="5076" y="117"/>
                </a:cubicBezTo>
                <a:cubicBezTo>
                  <a:pt x="5036" y="143"/>
                  <a:pt x="4994" y="164"/>
                  <a:pt x="4981" y="164"/>
                </a:cubicBezTo>
                <a:cubicBezTo>
                  <a:pt x="4968" y="164"/>
                  <a:pt x="4919" y="193"/>
                  <a:pt x="4873" y="230"/>
                </a:cubicBezTo>
                <a:cubicBezTo>
                  <a:pt x="4774" y="307"/>
                  <a:pt x="4353" y="539"/>
                  <a:pt x="4312" y="539"/>
                </a:cubicBezTo>
                <a:cubicBezTo>
                  <a:pt x="4296" y="539"/>
                  <a:pt x="4206" y="581"/>
                  <a:pt x="4115" y="632"/>
                </a:cubicBezTo>
                <a:cubicBezTo>
                  <a:pt x="4023" y="684"/>
                  <a:pt x="3933" y="726"/>
                  <a:pt x="3915" y="726"/>
                </a:cubicBezTo>
                <a:cubicBezTo>
                  <a:pt x="3896" y="726"/>
                  <a:pt x="3882" y="739"/>
                  <a:pt x="3882" y="752"/>
                </a:cubicBezTo>
                <a:cubicBezTo>
                  <a:pt x="3882" y="765"/>
                  <a:pt x="3857" y="783"/>
                  <a:pt x="3826" y="792"/>
                </a:cubicBezTo>
                <a:cubicBezTo>
                  <a:pt x="3768" y="808"/>
                  <a:pt x="3703" y="841"/>
                  <a:pt x="3560" y="932"/>
                </a:cubicBezTo>
                <a:cubicBezTo>
                  <a:pt x="3515" y="961"/>
                  <a:pt x="3448" y="992"/>
                  <a:pt x="3409" y="1000"/>
                </a:cubicBezTo>
                <a:cubicBezTo>
                  <a:pt x="3371" y="1009"/>
                  <a:pt x="3296" y="1036"/>
                  <a:pt x="3242" y="1063"/>
                </a:cubicBezTo>
                <a:cubicBezTo>
                  <a:pt x="3188" y="1091"/>
                  <a:pt x="3101" y="1131"/>
                  <a:pt x="3052" y="1150"/>
                </a:cubicBezTo>
                <a:cubicBezTo>
                  <a:pt x="3002" y="1169"/>
                  <a:pt x="2921" y="1208"/>
                  <a:pt x="2871" y="1237"/>
                </a:cubicBezTo>
                <a:cubicBezTo>
                  <a:pt x="2821" y="1266"/>
                  <a:pt x="2633" y="1370"/>
                  <a:pt x="2454" y="1469"/>
                </a:cubicBezTo>
                <a:cubicBezTo>
                  <a:pt x="2089" y="1672"/>
                  <a:pt x="1516" y="2060"/>
                  <a:pt x="1516" y="2104"/>
                </a:cubicBezTo>
                <a:cubicBezTo>
                  <a:pt x="1516" y="2119"/>
                  <a:pt x="1487" y="2137"/>
                  <a:pt x="1450" y="2146"/>
                </a:cubicBezTo>
                <a:cubicBezTo>
                  <a:pt x="1414" y="2154"/>
                  <a:pt x="1385" y="2171"/>
                  <a:pt x="1385" y="2183"/>
                </a:cubicBezTo>
                <a:cubicBezTo>
                  <a:pt x="1385" y="2195"/>
                  <a:pt x="1333" y="2242"/>
                  <a:pt x="1270" y="2286"/>
                </a:cubicBezTo>
                <a:cubicBezTo>
                  <a:pt x="1207" y="2330"/>
                  <a:pt x="1155" y="2372"/>
                  <a:pt x="1155" y="2380"/>
                </a:cubicBezTo>
                <a:cubicBezTo>
                  <a:pt x="1155" y="2397"/>
                  <a:pt x="1102" y="2443"/>
                  <a:pt x="988" y="2530"/>
                </a:cubicBezTo>
                <a:cubicBezTo>
                  <a:pt x="860" y="2627"/>
                  <a:pt x="692" y="2784"/>
                  <a:pt x="692" y="2806"/>
                </a:cubicBezTo>
                <a:cubicBezTo>
                  <a:pt x="692" y="2817"/>
                  <a:pt x="666" y="2867"/>
                  <a:pt x="630" y="2914"/>
                </a:cubicBezTo>
                <a:cubicBezTo>
                  <a:pt x="545" y="3027"/>
                  <a:pt x="442" y="3233"/>
                  <a:pt x="414" y="3352"/>
                </a:cubicBezTo>
                <a:cubicBezTo>
                  <a:pt x="401" y="3404"/>
                  <a:pt x="378" y="3452"/>
                  <a:pt x="361" y="3460"/>
                </a:cubicBezTo>
                <a:cubicBezTo>
                  <a:pt x="345" y="3467"/>
                  <a:pt x="331" y="3499"/>
                  <a:pt x="331" y="3530"/>
                </a:cubicBezTo>
                <a:cubicBezTo>
                  <a:pt x="331" y="3561"/>
                  <a:pt x="313" y="3616"/>
                  <a:pt x="292" y="3652"/>
                </a:cubicBezTo>
                <a:cubicBezTo>
                  <a:pt x="234" y="3751"/>
                  <a:pt x="108" y="4195"/>
                  <a:pt x="82" y="4394"/>
                </a:cubicBezTo>
                <a:cubicBezTo>
                  <a:pt x="74" y="4460"/>
                  <a:pt x="52" y="4632"/>
                  <a:pt x="33" y="4774"/>
                </a:cubicBezTo>
                <a:cubicBezTo>
                  <a:pt x="10" y="4948"/>
                  <a:pt x="0" y="5147"/>
                  <a:pt x="0" y="5336"/>
                </a:cubicBezTo>
                <a:cubicBezTo>
                  <a:pt x="0" y="5526"/>
                  <a:pt x="13" y="5704"/>
                  <a:pt x="36" y="5840"/>
                </a:cubicBezTo>
                <a:cubicBezTo>
                  <a:pt x="57" y="5962"/>
                  <a:pt x="76" y="6111"/>
                  <a:pt x="82" y="6170"/>
                </a:cubicBezTo>
                <a:cubicBezTo>
                  <a:pt x="88" y="6229"/>
                  <a:pt x="103" y="6300"/>
                  <a:pt x="115" y="6327"/>
                </a:cubicBezTo>
                <a:cubicBezTo>
                  <a:pt x="144" y="6392"/>
                  <a:pt x="164" y="6455"/>
                  <a:pt x="204" y="6624"/>
                </a:cubicBezTo>
                <a:cubicBezTo>
                  <a:pt x="222" y="6702"/>
                  <a:pt x="252" y="6784"/>
                  <a:pt x="269" y="6807"/>
                </a:cubicBezTo>
                <a:cubicBezTo>
                  <a:pt x="287" y="6830"/>
                  <a:pt x="308" y="6899"/>
                  <a:pt x="318" y="6959"/>
                </a:cubicBezTo>
                <a:cubicBezTo>
                  <a:pt x="328" y="7020"/>
                  <a:pt x="349" y="7077"/>
                  <a:pt x="364" y="7084"/>
                </a:cubicBezTo>
                <a:cubicBezTo>
                  <a:pt x="380" y="7090"/>
                  <a:pt x="411" y="7148"/>
                  <a:pt x="433" y="7212"/>
                </a:cubicBezTo>
                <a:cubicBezTo>
                  <a:pt x="455" y="7277"/>
                  <a:pt x="486" y="7338"/>
                  <a:pt x="502" y="7351"/>
                </a:cubicBezTo>
                <a:cubicBezTo>
                  <a:pt x="518" y="7363"/>
                  <a:pt x="528" y="7393"/>
                  <a:pt x="528" y="7416"/>
                </a:cubicBezTo>
                <a:cubicBezTo>
                  <a:pt x="528" y="7440"/>
                  <a:pt x="541" y="7478"/>
                  <a:pt x="558" y="7500"/>
                </a:cubicBezTo>
                <a:cubicBezTo>
                  <a:pt x="574" y="7523"/>
                  <a:pt x="621" y="7614"/>
                  <a:pt x="660" y="7704"/>
                </a:cubicBezTo>
                <a:cubicBezTo>
                  <a:pt x="748" y="7908"/>
                  <a:pt x="892" y="8169"/>
                  <a:pt x="925" y="8184"/>
                </a:cubicBezTo>
                <a:cubicBezTo>
                  <a:pt x="939" y="8191"/>
                  <a:pt x="953" y="8207"/>
                  <a:pt x="955" y="8220"/>
                </a:cubicBezTo>
                <a:cubicBezTo>
                  <a:pt x="962" y="8262"/>
                  <a:pt x="1080" y="8473"/>
                  <a:pt x="1234" y="8721"/>
                </a:cubicBezTo>
                <a:cubicBezTo>
                  <a:pt x="1317" y="8855"/>
                  <a:pt x="1385" y="8980"/>
                  <a:pt x="1385" y="8997"/>
                </a:cubicBezTo>
                <a:cubicBezTo>
                  <a:pt x="1385" y="9015"/>
                  <a:pt x="1396" y="9030"/>
                  <a:pt x="1411" y="9030"/>
                </a:cubicBezTo>
                <a:cubicBezTo>
                  <a:pt x="1441" y="9030"/>
                  <a:pt x="1466" y="9067"/>
                  <a:pt x="1690" y="9428"/>
                </a:cubicBezTo>
                <a:cubicBezTo>
                  <a:pt x="1773" y="9562"/>
                  <a:pt x="1909" y="9764"/>
                  <a:pt x="1959" y="9826"/>
                </a:cubicBezTo>
                <a:cubicBezTo>
                  <a:pt x="1985" y="9859"/>
                  <a:pt x="2008" y="9905"/>
                  <a:pt x="2008" y="9927"/>
                </a:cubicBezTo>
                <a:cubicBezTo>
                  <a:pt x="2008" y="9950"/>
                  <a:pt x="2024" y="9967"/>
                  <a:pt x="2041" y="9967"/>
                </a:cubicBezTo>
                <a:cubicBezTo>
                  <a:pt x="2058" y="9967"/>
                  <a:pt x="2082" y="10004"/>
                  <a:pt x="2093" y="10049"/>
                </a:cubicBezTo>
                <a:cubicBezTo>
                  <a:pt x="2105" y="10094"/>
                  <a:pt x="2127" y="10131"/>
                  <a:pt x="2143" y="10131"/>
                </a:cubicBezTo>
                <a:cubicBezTo>
                  <a:pt x="2159" y="10131"/>
                  <a:pt x="2172" y="10143"/>
                  <a:pt x="2172" y="10157"/>
                </a:cubicBezTo>
                <a:cubicBezTo>
                  <a:pt x="2172" y="10189"/>
                  <a:pt x="2223" y="10274"/>
                  <a:pt x="2484" y="10660"/>
                </a:cubicBezTo>
                <a:cubicBezTo>
                  <a:pt x="2597" y="10828"/>
                  <a:pt x="2731" y="11033"/>
                  <a:pt x="2779" y="11117"/>
                </a:cubicBezTo>
                <a:cubicBezTo>
                  <a:pt x="2828" y="11201"/>
                  <a:pt x="2886" y="11301"/>
                  <a:pt x="2910" y="11340"/>
                </a:cubicBezTo>
                <a:cubicBezTo>
                  <a:pt x="2935" y="11378"/>
                  <a:pt x="2981" y="11457"/>
                  <a:pt x="3012" y="11515"/>
                </a:cubicBezTo>
                <a:cubicBezTo>
                  <a:pt x="3043" y="11573"/>
                  <a:pt x="3089" y="11650"/>
                  <a:pt x="3114" y="11684"/>
                </a:cubicBezTo>
                <a:cubicBezTo>
                  <a:pt x="3139" y="11718"/>
                  <a:pt x="3160" y="11762"/>
                  <a:pt x="3160" y="11782"/>
                </a:cubicBezTo>
                <a:cubicBezTo>
                  <a:pt x="3160" y="11803"/>
                  <a:pt x="3175" y="11820"/>
                  <a:pt x="3193" y="11820"/>
                </a:cubicBezTo>
                <a:cubicBezTo>
                  <a:pt x="3211" y="11820"/>
                  <a:pt x="3225" y="11834"/>
                  <a:pt x="3225" y="11853"/>
                </a:cubicBezTo>
                <a:cubicBezTo>
                  <a:pt x="3225" y="11871"/>
                  <a:pt x="3246" y="11917"/>
                  <a:pt x="3271" y="11953"/>
                </a:cubicBezTo>
                <a:cubicBezTo>
                  <a:pt x="3323" y="12027"/>
                  <a:pt x="3391" y="12135"/>
                  <a:pt x="3472" y="12277"/>
                </a:cubicBezTo>
                <a:cubicBezTo>
                  <a:pt x="3501" y="12328"/>
                  <a:pt x="3544" y="12399"/>
                  <a:pt x="3570" y="12434"/>
                </a:cubicBezTo>
                <a:cubicBezTo>
                  <a:pt x="3596" y="12468"/>
                  <a:pt x="3619" y="12507"/>
                  <a:pt x="3619" y="12520"/>
                </a:cubicBezTo>
                <a:cubicBezTo>
                  <a:pt x="3619" y="12534"/>
                  <a:pt x="3678" y="12636"/>
                  <a:pt x="3750" y="12747"/>
                </a:cubicBezTo>
                <a:cubicBezTo>
                  <a:pt x="3823" y="12859"/>
                  <a:pt x="3882" y="12956"/>
                  <a:pt x="3882" y="12963"/>
                </a:cubicBezTo>
                <a:cubicBezTo>
                  <a:pt x="3882" y="12970"/>
                  <a:pt x="3942" y="13067"/>
                  <a:pt x="4016" y="13178"/>
                </a:cubicBezTo>
                <a:cubicBezTo>
                  <a:pt x="4090" y="13290"/>
                  <a:pt x="4162" y="13401"/>
                  <a:pt x="4177" y="13427"/>
                </a:cubicBezTo>
                <a:cubicBezTo>
                  <a:pt x="4192" y="13453"/>
                  <a:pt x="4229" y="13510"/>
                  <a:pt x="4256" y="13556"/>
                </a:cubicBezTo>
                <a:cubicBezTo>
                  <a:pt x="4283" y="13601"/>
                  <a:pt x="4344" y="13699"/>
                  <a:pt x="4390" y="13773"/>
                </a:cubicBezTo>
                <a:cubicBezTo>
                  <a:pt x="4437" y="13848"/>
                  <a:pt x="4472" y="13916"/>
                  <a:pt x="4472" y="13923"/>
                </a:cubicBezTo>
                <a:cubicBezTo>
                  <a:pt x="4472" y="13931"/>
                  <a:pt x="4540" y="14038"/>
                  <a:pt x="4623" y="14162"/>
                </a:cubicBezTo>
                <a:cubicBezTo>
                  <a:pt x="4706" y="14287"/>
                  <a:pt x="4788" y="14416"/>
                  <a:pt x="4807" y="14448"/>
                </a:cubicBezTo>
                <a:cubicBezTo>
                  <a:pt x="4889" y="14591"/>
                  <a:pt x="4929" y="14655"/>
                  <a:pt x="5010" y="14776"/>
                </a:cubicBezTo>
                <a:cubicBezTo>
                  <a:pt x="5058" y="14847"/>
                  <a:pt x="5099" y="14918"/>
                  <a:pt x="5099" y="14935"/>
                </a:cubicBezTo>
                <a:cubicBezTo>
                  <a:pt x="5099" y="14952"/>
                  <a:pt x="5120" y="14995"/>
                  <a:pt x="5145" y="15029"/>
                </a:cubicBezTo>
                <a:cubicBezTo>
                  <a:pt x="5170" y="15063"/>
                  <a:pt x="5213" y="15129"/>
                  <a:pt x="5240" y="15174"/>
                </a:cubicBezTo>
                <a:cubicBezTo>
                  <a:pt x="5364" y="15377"/>
                  <a:pt x="5439" y="15497"/>
                  <a:pt x="5496" y="15577"/>
                </a:cubicBezTo>
                <a:cubicBezTo>
                  <a:pt x="5530" y="15625"/>
                  <a:pt x="5558" y="15679"/>
                  <a:pt x="5558" y="15697"/>
                </a:cubicBezTo>
                <a:cubicBezTo>
                  <a:pt x="5558" y="15715"/>
                  <a:pt x="5594" y="15777"/>
                  <a:pt x="5637" y="15835"/>
                </a:cubicBezTo>
                <a:cubicBezTo>
                  <a:pt x="5680" y="15892"/>
                  <a:pt x="5726" y="15965"/>
                  <a:pt x="5739" y="15996"/>
                </a:cubicBezTo>
                <a:cubicBezTo>
                  <a:pt x="5752" y="16028"/>
                  <a:pt x="5811" y="16129"/>
                  <a:pt x="5870" y="16219"/>
                </a:cubicBezTo>
                <a:cubicBezTo>
                  <a:pt x="5929" y="16309"/>
                  <a:pt x="6041" y="16478"/>
                  <a:pt x="6116" y="16594"/>
                </a:cubicBezTo>
                <a:cubicBezTo>
                  <a:pt x="6192" y="16710"/>
                  <a:pt x="6281" y="16848"/>
                  <a:pt x="6316" y="16901"/>
                </a:cubicBezTo>
                <a:cubicBezTo>
                  <a:pt x="6351" y="16954"/>
                  <a:pt x="6379" y="17007"/>
                  <a:pt x="6379" y="17020"/>
                </a:cubicBezTo>
                <a:cubicBezTo>
                  <a:pt x="6379" y="17052"/>
                  <a:pt x="6643" y="17479"/>
                  <a:pt x="6681" y="17507"/>
                </a:cubicBezTo>
                <a:cubicBezTo>
                  <a:pt x="6696" y="17520"/>
                  <a:pt x="6710" y="17558"/>
                  <a:pt x="6710" y="17594"/>
                </a:cubicBezTo>
                <a:cubicBezTo>
                  <a:pt x="6710" y="17630"/>
                  <a:pt x="6722" y="17660"/>
                  <a:pt x="6736" y="17660"/>
                </a:cubicBezTo>
                <a:cubicBezTo>
                  <a:pt x="6751" y="17660"/>
                  <a:pt x="6781" y="17698"/>
                  <a:pt x="6805" y="17746"/>
                </a:cubicBezTo>
                <a:cubicBezTo>
                  <a:pt x="6830" y="17794"/>
                  <a:pt x="6899" y="17909"/>
                  <a:pt x="6959" y="18002"/>
                </a:cubicBezTo>
                <a:cubicBezTo>
                  <a:pt x="7020" y="18094"/>
                  <a:pt x="7071" y="18183"/>
                  <a:pt x="7071" y="18198"/>
                </a:cubicBezTo>
                <a:cubicBezTo>
                  <a:pt x="7071" y="18213"/>
                  <a:pt x="7095" y="18253"/>
                  <a:pt x="7127" y="18287"/>
                </a:cubicBezTo>
                <a:cubicBezTo>
                  <a:pt x="7158" y="18322"/>
                  <a:pt x="7201" y="18382"/>
                  <a:pt x="7222" y="18421"/>
                </a:cubicBezTo>
                <a:cubicBezTo>
                  <a:pt x="7243" y="18460"/>
                  <a:pt x="7330" y="18604"/>
                  <a:pt x="7416" y="18739"/>
                </a:cubicBezTo>
                <a:cubicBezTo>
                  <a:pt x="7501" y="18875"/>
                  <a:pt x="7598" y="19029"/>
                  <a:pt x="7632" y="19084"/>
                </a:cubicBezTo>
                <a:cubicBezTo>
                  <a:pt x="7666" y="19138"/>
                  <a:pt x="7694" y="19199"/>
                  <a:pt x="7694" y="19217"/>
                </a:cubicBezTo>
                <a:cubicBezTo>
                  <a:pt x="7694" y="19236"/>
                  <a:pt x="7709" y="19258"/>
                  <a:pt x="7727" y="19266"/>
                </a:cubicBezTo>
                <a:cubicBezTo>
                  <a:pt x="7782" y="19291"/>
                  <a:pt x="7766" y="19423"/>
                  <a:pt x="7704" y="19456"/>
                </a:cubicBezTo>
                <a:cubicBezTo>
                  <a:pt x="7673" y="19473"/>
                  <a:pt x="7592" y="19489"/>
                  <a:pt x="7524" y="19489"/>
                </a:cubicBezTo>
                <a:cubicBezTo>
                  <a:pt x="7456" y="19489"/>
                  <a:pt x="7399" y="19500"/>
                  <a:pt x="7399" y="19512"/>
                </a:cubicBezTo>
                <a:cubicBezTo>
                  <a:pt x="7399" y="19525"/>
                  <a:pt x="7363" y="19536"/>
                  <a:pt x="7317" y="19536"/>
                </a:cubicBezTo>
                <a:cubicBezTo>
                  <a:pt x="7271" y="19536"/>
                  <a:pt x="7226" y="19552"/>
                  <a:pt x="7215" y="19571"/>
                </a:cubicBezTo>
                <a:cubicBezTo>
                  <a:pt x="7205" y="19590"/>
                  <a:pt x="7175" y="19606"/>
                  <a:pt x="7150" y="19606"/>
                </a:cubicBezTo>
                <a:cubicBezTo>
                  <a:pt x="7124" y="19606"/>
                  <a:pt x="7093" y="19626"/>
                  <a:pt x="7081" y="19648"/>
                </a:cubicBezTo>
                <a:cubicBezTo>
                  <a:pt x="7069" y="19671"/>
                  <a:pt x="7048" y="19693"/>
                  <a:pt x="7035" y="19700"/>
                </a:cubicBezTo>
                <a:cubicBezTo>
                  <a:pt x="7022" y="19706"/>
                  <a:pt x="6988" y="19753"/>
                  <a:pt x="6959" y="19803"/>
                </a:cubicBezTo>
                <a:cubicBezTo>
                  <a:pt x="6921" y="19869"/>
                  <a:pt x="6893" y="19888"/>
                  <a:pt x="6854" y="19878"/>
                </a:cubicBezTo>
                <a:cubicBezTo>
                  <a:pt x="6786" y="19859"/>
                  <a:pt x="6614" y="19763"/>
                  <a:pt x="6612" y="19742"/>
                </a:cubicBezTo>
                <a:cubicBezTo>
                  <a:pt x="6609" y="19718"/>
                  <a:pt x="6447" y="19606"/>
                  <a:pt x="6415" y="19606"/>
                </a:cubicBezTo>
                <a:cubicBezTo>
                  <a:pt x="6399" y="19606"/>
                  <a:pt x="6379" y="19590"/>
                  <a:pt x="6369" y="19571"/>
                </a:cubicBezTo>
                <a:cubicBezTo>
                  <a:pt x="6358" y="19552"/>
                  <a:pt x="6326" y="19536"/>
                  <a:pt x="6297" y="19536"/>
                </a:cubicBezTo>
                <a:cubicBezTo>
                  <a:pt x="6267" y="19536"/>
                  <a:pt x="6198" y="19513"/>
                  <a:pt x="6142" y="19484"/>
                </a:cubicBezTo>
                <a:cubicBezTo>
                  <a:pt x="6032" y="19428"/>
                  <a:pt x="5817" y="19414"/>
                  <a:pt x="5795" y="19461"/>
                </a:cubicBezTo>
                <a:cubicBezTo>
                  <a:pt x="5787" y="19477"/>
                  <a:pt x="5762" y="19505"/>
                  <a:pt x="5736" y="19524"/>
                </a:cubicBezTo>
                <a:cubicBezTo>
                  <a:pt x="5709" y="19543"/>
                  <a:pt x="5658" y="19619"/>
                  <a:pt x="5624" y="19693"/>
                </a:cubicBezTo>
                <a:lnTo>
                  <a:pt x="5565" y="19826"/>
                </a:lnTo>
                <a:lnTo>
                  <a:pt x="5644" y="19939"/>
                </a:lnTo>
                <a:cubicBezTo>
                  <a:pt x="5688" y="20001"/>
                  <a:pt x="5735" y="20054"/>
                  <a:pt x="5749" y="20054"/>
                </a:cubicBezTo>
                <a:cubicBezTo>
                  <a:pt x="5762" y="20054"/>
                  <a:pt x="5846" y="20102"/>
                  <a:pt x="5939" y="20164"/>
                </a:cubicBezTo>
                <a:cubicBezTo>
                  <a:pt x="6163" y="20312"/>
                  <a:pt x="6280" y="20381"/>
                  <a:pt x="6310" y="20381"/>
                </a:cubicBezTo>
                <a:cubicBezTo>
                  <a:pt x="6343" y="20381"/>
                  <a:pt x="6480" y="20494"/>
                  <a:pt x="6480" y="20522"/>
                </a:cubicBezTo>
                <a:cubicBezTo>
                  <a:pt x="6480" y="20535"/>
                  <a:pt x="6492" y="20545"/>
                  <a:pt x="6507" y="20545"/>
                </a:cubicBezTo>
                <a:cubicBezTo>
                  <a:pt x="6548" y="20545"/>
                  <a:pt x="6702" y="20804"/>
                  <a:pt x="6717" y="20897"/>
                </a:cubicBezTo>
                <a:cubicBezTo>
                  <a:pt x="6724" y="20942"/>
                  <a:pt x="6760" y="21022"/>
                  <a:pt x="6799" y="21075"/>
                </a:cubicBezTo>
                <a:cubicBezTo>
                  <a:pt x="6890" y="21199"/>
                  <a:pt x="7156" y="21389"/>
                  <a:pt x="7238" y="21389"/>
                </a:cubicBezTo>
                <a:cubicBezTo>
                  <a:pt x="7273" y="21389"/>
                  <a:pt x="7301" y="21399"/>
                  <a:pt x="7301" y="21412"/>
                </a:cubicBezTo>
                <a:cubicBezTo>
                  <a:pt x="7301" y="21425"/>
                  <a:pt x="7360" y="21436"/>
                  <a:pt x="7432" y="21436"/>
                </a:cubicBezTo>
                <a:cubicBezTo>
                  <a:pt x="7504" y="21436"/>
                  <a:pt x="7563" y="21446"/>
                  <a:pt x="7563" y="21459"/>
                </a:cubicBezTo>
                <a:cubicBezTo>
                  <a:pt x="7563" y="21472"/>
                  <a:pt x="7659" y="21482"/>
                  <a:pt x="7786" y="21482"/>
                </a:cubicBezTo>
                <a:cubicBezTo>
                  <a:pt x="7932" y="21482"/>
                  <a:pt x="8033" y="21495"/>
                  <a:pt x="8075" y="21518"/>
                </a:cubicBezTo>
                <a:cubicBezTo>
                  <a:pt x="8153" y="21560"/>
                  <a:pt x="8583" y="21567"/>
                  <a:pt x="8639" y="21527"/>
                </a:cubicBezTo>
                <a:cubicBezTo>
                  <a:pt x="8668" y="21506"/>
                  <a:pt x="8692" y="21506"/>
                  <a:pt x="8731" y="21529"/>
                </a:cubicBezTo>
                <a:cubicBezTo>
                  <a:pt x="8774" y="21555"/>
                  <a:pt x="8797" y="21555"/>
                  <a:pt x="8866" y="21529"/>
                </a:cubicBezTo>
                <a:cubicBezTo>
                  <a:pt x="8917" y="21510"/>
                  <a:pt x="8957" y="21506"/>
                  <a:pt x="8971" y="21520"/>
                </a:cubicBezTo>
                <a:cubicBezTo>
                  <a:pt x="8983" y="21532"/>
                  <a:pt x="9038" y="21554"/>
                  <a:pt x="9092" y="21569"/>
                </a:cubicBezTo>
                <a:cubicBezTo>
                  <a:pt x="9146" y="21584"/>
                  <a:pt x="9376" y="21596"/>
                  <a:pt x="9604" y="21597"/>
                </a:cubicBezTo>
                <a:cubicBezTo>
                  <a:pt x="10071" y="21600"/>
                  <a:pt x="10165" y="21582"/>
                  <a:pt x="10306" y="21450"/>
                </a:cubicBezTo>
                <a:cubicBezTo>
                  <a:pt x="10484" y="21283"/>
                  <a:pt x="10383" y="20897"/>
                  <a:pt x="10080" y="20574"/>
                </a:cubicBezTo>
                <a:cubicBezTo>
                  <a:pt x="9979" y="20466"/>
                  <a:pt x="9896" y="20356"/>
                  <a:pt x="9896" y="20330"/>
                </a:cubicBezTo>
                <a:cubicBezTo>
                  <a:pt x="9896" y="20276"/>
                  <a:pt x="9811" y="20159"/>
                  <a:pt x="9725" y="20096"/>
                </a:cubicBezTo>
                <a:cubicBezTo>
                  <a:pt x="9663" y="20049"/>
                  <a:pt x="9651" y="20017"/>
                  <a:pt x="9604" y="19794"/>
                </a:cubicBezTo>
                <a:cubicBezTo>
                  <a:pt x="9546" y="19519"/>
                  <a:pt x="9529" y="19478"/>
                  <a:pt x="9417" y="19353"/>
                </a:cubicBezTo>
                <a:cubicBezTo>
                  <a:pt x="9316" y="19241"/>
                  <a:pt x="9307" y="19223"/>
                  <a:pt x="9335" y="19135"/>
                </a:cubicBezTo>
                <a:cubicBezTo>
                  <a:pt x="9352" y="19082"/>
                  <a:pt x="9381" y="19027"/>
                  <a:pt x="9401" y="19013"/>
                </a:cubicBezTo>
                <a:cubicBezTo>
                  <a:pt x="9420" y="19000"/>
                  <a:pt x="9437" y="18972"/>
                  <a:pt x="9437" y="18955"/>
                </a:cubicBezTo>
                <a:cubicBezTo>
                  <a:pt x="9437" y="18937"/>
                  <a:pt x="9494" y="18838"/>
                  <a:pt x="9565" y="18732"/>
                </a:cubicBezTo>
                <a:cubicBezTo>
                  <a:pt x="9635" y="18627"/>
                  <a:pt x="9704" y="18505"/>
                  <a:pt x="9716" y="18463"/>
                </a:cubicBezTo>
                <a:cubicBezTo>
                  <a:pt x="9728" y="18421"/>
                  <a:pt x="9751" y="18388"/>
                  <a:pt x="9768" y="18388"/>
                </a:cubicBezTo>
                <a:cubicBezTo>
                  <a:pt x="9785" y="18388"/>
                  <a:pt x="9798" y="18371"/>
                  <a:pt x="9798" y="18351"/>
                </a:cubicBezTo>
                <a:cubicBezTo>
                  <a:pt x="9798" y="18330"/>
                  <a:pt x="9819" y="18284"/>
                  <a:pt x="9844" y="18250"/>
                </a:cubicBezTo>
                <a:cubicBezTo>
                  <a:pt x="9918" y="18144"/>
                  <a:pt x="10017" y="17983"/>
                  <a:pt x="10096" y="17835"/>
                </a:cubicBezTo>
                <a:cubicBezTo>
                  <a:pt x="10138" y="17758"/>
                  <a:pt x="10220" y="17620"/>
                  <a:pt x="10280" y="17528"/>
                </a:cubicBezTo>
                <a:cubicBezTo>
                  <a:pt x="10340" y="17437"/>
                  <a:pt x="10392" y="17353"/>
                  <a:pt x="10392" y="17341"/>
                </a:cubicBezTo>
                <a:cubicBezTo>
                  <a:pt x="10392" y="17329"/>
                  <a:pt x="10417" y="17283"/>
                  <a:pt x="10451" y="17238"/>
                </a:cubicBezTo>
                <a:cubicBezTo>
                  <a:pt x="10484" y="17193"/>
                  <a:pt x="10515" y="17151"/>
                  <a:pt x="10516" y="17144"/>
                </a:cubicBezTo>
                <a:cubicBezTo>
                  <a:pt x="10519" y="17130"/>
                  <a:pt x="10659" y="16895"/>
                  <a:pt x="10818" y="16641"/>
                </a:cubicBezTo>
                <a:cubicBezTo>
                  <a:pt x="10834" y="16615"/>
                  <a:pt x="10875" y="16546"/>
                  <a:pt x="10910" y="16488"/>
                </a:cubicBezTo>
                <a:cubicBezTo>
                  <a:pt x="10945" y="16430"/>
                  <a:pt x="10993" y="16348"/>
                  <a:pt x="11018" y="16306"/>
                </a:cubicBezTo>
                <a:cubicBezTo>
                  <a:pt x="11043" y="16264"/>
                  <a:pt x="11077" y="16231"/>
                  <a:pt x="11090" y="16231"/>
                </a:cubicBezTo>
                <a:cubicBezTo>
                  <a:pt x="11104" y="16231"/>
                  <a:pt x="11113" y="16204"/>
                  <a:pt x="11113" y="16174"/>
                </a:cubicBezTo>
                <a:cubicBezTo>
                  <a:pt x="11113" y="16145"/>
                  <a:pt x="11136" y="16101"/>
                  <a:pt x="11163" y="16076"/>
                </a:cubicBezTo>
                <a:cubicBezTo>
                  <a:pt x="11189" y="16051"/>
                  <a:pt x="11211" y="16014"/>
                  <a:pt x="11212" y="15994"/>
                </a:cubicBezTo>
                <a:cubicBezTo>
                  <a:pt x="11212" y="15975"/>
                  <a:pt x="11240" y="15922"/>
                  <a:pt x="11274" y="15877"/>
                </a:cubicBezTo>
                <a:cubicBezTo>
                  <a:pt x="11308" y="15832"/>
                  <a:pt x="11339" y="15784"/>
                  <a:pt x="11343" y="15772"/>
                </a:cubicBezTo>
                <a:cubicBezTo>
                  <a:pt x="11347" y="15759"/>
                  <a:pt x="11356" y="15720"/>
                  <a:pt x="11366" y="15685"/>
                </a:cubicBezTo>
                <a:cubicBezTo>
                  <a:pt x="11376" y="15650"/>
                  <a:pt x="11407" y="15608"/>
                  <a:pt x="11432" y="15594"/>
                </a:cubicBezTo>
                <a:cubicBezTo>
                  <a:pt x="11457" y="15579"/>
                  <a:pt x="11474" y="15550"/>
                  <a:pt x="11474" y="15528"/>
                </a:cubicBezTo>
                <a:cubicBezTo>
                  <a:pt x="11474" y="15506"/>
                  <a:pt x="11497" y="15469"/>
                  <a:pt x="11524" y="15444"/>
                </a:cubicBezTo>
                <a:cubicBezTo>
                  <a:pt x="11550" y="15419"/>
                  <a:pt x="11572" y="15381"/>
                  <a:pt x="11573" y="15362"/>
                </a:cubicBezTo>
                <a:cubicBezTo>
                  <a:pt x="11573" y="15342"/>
                  <a:pt x="11601" y="15300"/>
                  <a:pt x="11632" y="15268"/>
                </a:cubicBezTo>
                <a:cubicBezTo>
                  <a:pt x="11663" y="15236"/>
                  <a:pt x="11691" y="15197"/>
                  <a:pt x="11694" y="15181"/>
                </a:cubicBezTo>
                <a:cubicBezTo>
                  <a:pt x="11697" y="15166"/>
                  <a:pt x="11748" y="15081"/>
                  <a:pt x="11806" y="14994"/>
                </a:cubicBezTo>
                <a:cubicBezTo>
                  <a:pt x="11863" y="14907"/>
                  <a:pt x="11915" y="14820"/>
                  <a:pt x="11921" y="14799"/>
                </a:cubicBezTo>
                <a:cubicBezTo>
                  <a:pt x="11926" y="14779"/>
                  <a:pt x="11961" y="14721"/>
                  <a:pt x="11999" y="14673"/>
                </a:cubicBezTo>
                <a:cubicBezTo>
                  <a:pt x="12037" y="14625"/>
                  <a:pt x="12068" y="14576"/>
                  <a:pt x="12068" y="14563"/>
                </a:cubicBezTo>
                <a:cubicBezTo>
                  <a:pt x="12068" y="14541"/>
                  <a:pt x="12101" y="14481"/>
                  <a:pt x="12255" y="14235"/>
                </a:cubicBezTo>
                <a:cubicBezTo>
                  <a:pt x="12319" y="14132"/>
                  <a:pt x="12516" y="13825"/>
                  <a:pt x="12577" y="13731"/>
                </a:cubicBezTo>
                <a:cubicBezTo>
                  <a:pt x="12602" y="13693"/>
                  <a:pt x="12669" y="13572"/>
                  <a:pt x="12728" y="13462"/>
                </a:cubicBezTo>
                <a:cubicBezTo>
                  <a:pt x="12787" y="13352"/>
                  <a:pt x="12847" y="13258"/>
                  <a:pt x="12859" y="13251"/>
                </a:cubicBezTo>
                <a:cubicBezTo>
                  <a:pt x="12871" y="13245"/>
                  <a:pt x="12892" y="13204"/>
                  <a:pt x="12905" y="13162"/>
                </a:cubicBezTo>
                <a:cubicBezTo>
                  <a:pt x="12918" y="13120"/>
                  <a:pt x="12941" y="13087"/>
                  <a:pt x="12957" y="13087"/>
                </a:cubicBezTo>
                <a:cubicBezTo>
                  <a:pt x="12974" y="13087"/>
                  <a:pt x="12990" y="13062"/>
                  <a:pt x="12990" y="13033"/>
                </a:cubicBezTo>
                <a:cubicBezTo>
                  <a:pt x="12991" y="13004"/>
                  <a:pt x="13018" y="12940"/>
                  <a:pt x="13053" y="12888"/>
                </a:cubicBezTo>
                <a:cubicBezTo>
                  <a:pt x="13087" y="12836"/>
                  <a:pt x="13118" y="12785"/>
                  <a:pt x="13118" y="12776"/>
                </a:cubicBezTo>
                <a:cubicBezTo>
                  <a:pt x="13119" y="12766"/>
                  <a:pt x="13169" y="12682"/>
                  <a:pt x="13230" y="12588"/>
                </a:cubicBezTo>
                <a:cubicBezTo>
                  <a:pt x="13361" y="12385"/>
                  <a:pt x="13581" y="11999"/>
                  <a:pt x="13581" y="11970"/>
                </a:cubicBezTo>
                <a:cubicBezTo>
                  <a:pt x="13581" y="11950"/>
                  <a:pt x="13659" y="11823"/>
                  <a:pt x="13781" y="11651"/>
                </a:cubicBezTo>
                <a:cubicBezTo>
                  <a:pt x="13815" y="11604"/>
                  <a:pt x="13843" y="11554"/>
                  <a:pt x="13843" y="11539"/>
                </a:cubicBezTo>
                <a:cubicBezTo>
                  <a:pt x="13843" y="11524"/>
                  <a:pt x="13864" y="11473"/>
                  <a:pt x="13893" y="11426"/>
                </a:cubicBezTo>
                <a:cubicBezTo>
                  <a:pt x="13921" y="11379"/>
                  <a:pt x="13964" y="11308"/>
                  <a:pt x="13988" y="11269"/>
                </a:cubicBezTo>
                <a:cubicBezTo>
                  <a:pt x="14011" y="11231"/>
                  <a:pt x="14069" y="11139"/>
                  <a:pt x="14116" y="11068"/>
                </a:cubicBezTo>
                <a:cubicBezTo>
                  <a:pt x="14162" y="10996"/>
                  <a:pt x="14208" y="10911"/>
                  <a:pt x="14221" y="10876"/>
                </a:cubicBezTo>
                <a:cubicBezTo>
                  <a:pt x="14233" y="10841"/>
                  <a:pt x="14257" y="10813"/>
                  <a:pt x="14273" y="10813"/>
                </a:cubicBezTo>
                <a:cubicBezTo>
                  <a:pt x="14289" y="10813"/>
                  <a:pt x="14303" y="10796"/>
                  <a:pt x="14303" y="10775"/>
                </a:cubicBezTo>
                <a:cubicBezTo>
                  <a:pt x="14303" y="10755"/>
                  <a:pt x="14323" y="10703"/>
                  <a:pt x="14349" y="10663"/>
                </a:cubicBezTo>
                <a:cubicBezTo>
                  <a:pt x="14374" y="10622"/>
                  <a:pt x="14447" y="10509"/>
                  <a:pt x="14509" y="10412"/>
                </a:cubicBezTo>
                <a:cubicBezTo>
                  <a:pt x="14571" y="10315"/>
                  <a:pt x="14684" y="10131"/>
                  <a:pt x="14762" y="10002"/>
                </a:cubicBezTo>
                <a:cubicBezTo>
                  <a:pt x="14840" y="9873"/>
                  <a:pt x="14925" y="9751"/>
                  <a:pt x="14949" y="9730"/>
                </a:cubicBezTo>
                <a:cubicBezTo>
                  <a:pt x="14973" y="9710"/>
                  <a:pt x="14992" y="9685"/>
                  <a:pt x="14992" y="9674"/>
                </a:cubicBezTo>
                <a:cubicBezTo>
                  <a:pt x="14992" y="9663"/>
                  <a:pt x="15020" y="9612"/>
                  <a:pt x="15054" y="9559"/>
                </a:cubicBezTo>
                <a:cubicBezTo>
                  <a:pt x="15089" y="9507"/>
                  <a:pt x="15157" y="9402"/>
                  <a:pt x="15205" y="9328"/>
                </a:cubicBezTo>
                <a:cubicBezTo>
                  <a:pt x="15295" y="9189"/>
                  <a:pt x="15353" y="9166"/>
                  <a:pt x="15451" y="9224"/>
                </a:cubicBezTo>
                <a:cubicBezTo>
                  <a:pt x="15511" y="9260"/>
                  <a:pt x="15738" y="9311"/>
                  <a:pt x="15842" y="9311"/>
                </a:cubicBezTo>
                <a:cubicBezTo>
                  <a:pt x="15880" y="9311"/>
                  <a:pt x="15914" y="9322"/>
                  <a:pt x="15914" y="9335"/>
                </a:cubicBezTo>
                <a:cubicBezTo>
                  <a:pt x="15914" y="9347"/>
                  <a:pt x="15945" y="9358"/>
                  <a:pt x="15986" y="9358"/>
                </a:cubicBezTo>
                <a:cubicBezTo>
                  <a:pt x="16027" y="9358"/>
                  <a:pt x="16089" y="9374"/>
                  <a:pt x="16124" y="9393"/>
                </a:cubicBezTo>
                <a:cubicBezTo>
                  <a:pt x="16159" y="9412"/>
                  <a:pt x="16219" y="9428"/>
                  <a:pt x="16255" y="9428"/>
                </a:cubicBezTo>
                <a:cubicBezTo>
                  <a:pt x="16343" y="9428"/>
                  <a:pt x="16537" y="9480"/>
                  <a:pt x="16537" y="9503"/>
                </a:cubicBezTo>
                <a:cubicBezTo>
                  <a:pt x="16537" y="9514"/>
                  <a:pt x="16588" y="9522"/>
                  <a:pt x="16649" y="9522"/>
                </a:cubicBezTo>
                <a:cubicBezTo>
                  <a:pt x="16710" y="9522"/>
                  <a:pt x="16777" y="9538"/>
                  <a:pt x="16800" y="9557"/>
                </a:cubicBezTo>
                <a:cubicBezTo>
                  <a:pt x="16822" y="9576"/>
                  <a:pt x="16876" y="9592"/>
                  <a:pt x="16918" y="9592"/>
                </a:cubicBezTo>
                <a:cubicBezTo>
                  <a:pt x="16960" y="9592"/>
                  <a:pt x="17002" y="9603"/>
                  <a:pt x="17013" y="9616"/>
                </a:cubicBezTo>
                <a:cubicBezTo>
                  <a:pt x="17024" y="9629"/>
                  <a:pt x="17069" y="9639"/>
                  <a:pt x="17111" y="9639"/>
                </a:cubicBezTo>
                <a:cubicBezTo>
                  <a:pt x="17153" y="9639"/>
                  <a:pt x="17207" y="9655"/>
                  <a:pt x="17229" y="9674"/>
                </a:cubicBezTo>
                <a:cubicBezTo>
                  <a:pt x="17252" y="9694"/>
                  <a:pt x="17297" y="9709"/>
                  <a:pt x="17331" y="9709"/>
                </a:cubicBezTo>
                <a:cubicBezTo>
                  <a:pt x="17365" y="9709"/>
                  <a:pt x="17418" y="9719"/>
                  <a:pt x="17449" y="9730"/>
                </a:cubicBezTo>
                <a:cubicBezTo>
                  <a:pt x="17534" y="9761"/>
                  <a:pt x="17735" y="9803"/>
                  <a:pt x="17794" y="9803"/>
                </a:cubicBezTo>
                <a:cubicBezTo>
                  <a:pt x="17822" y="9803"/>
                  <a:pt x="17863" y="9819"/>
                  <a:pt x="17886" y="9838"/>
                </a:cubicBezTo>
                <a:cubicBezTo>
                  <a:pt x="17908" y="9858"/>
                  <a:pt x="17968" y="9873"/>
                  <a:pt x="18020" y="9873"/>
                </a:cubicBezTo>
                <a:cubicBezTo>
                  <a:pt x="18112" y="9873"/>
                  <a:pt x="18143" y="9881"/>
                  <a:pt x="18306" y="9941"/>
                </a:cubicBezTo>
                <a:cubicBezTo>
                  <a:pt x="18346" y="9956"/>
                  <a:pt x="18413" y="9967"/>
                  <a:pt x="18457" y="9967"/>
                </a:cubicBezTo>
                <a:cubicBezTo>
                  <a:pt x="18500" y="9967"/>
                  <a:pt x="18552" y="9983"/>
                  <a:pt x="18575" y="10002"/>
                </a:cubicBezTo>
                <a:cubicBezTo>
                  <a:pt x="18597" y="10022"/>
                  <a:pt x="18658" y="10037"/>
                  <a:pt x="18709" y="10037"/>
                </a:cubicBezTo>
                <a:cubicBezTo>
                  <a:pt x="18760" y="10037"/>
                  <a:pt x="18813" y="10048"/>
                  <a:pt x="18824" y="10061"/>
                </a:cubicBezTo>
                <a:cubicBezTo>
                  <a:pt x="18835" y="10074"/>
                  <a:pt x="18880" y="10084"/>
                  <a:pt x="18923" y="10084"/>
                </a:cubicBezTo>
                <a:cubicBezTo>
                  <a:pt x="18966" y="10084"/>
                  <a:pt x="19008" y="10093"/>
                  <a:pt x="19018" y="10105"/>
                </a:cubicBezTo>
                <a:cubicBezTo>
                  <a:pt x="19028" y="10117"/>
                  <a:pt x="19097" y="10134"/>
                  <a:pt x="19169" y="10143"/>
                </a:cubicBezTo>
                <a:cubicBezTo>
                  <a:pt x="19241" y="10151"/>
                  <a:pt x="19306" y="10168"/>
                  <a:pt x="19316" y="10180"/>
                </a:cubicBezTo>
                <a:cubicBezTo>
                  <a:pt x="19327" y="10192"/>
                  <a:pt x="19366" y="10201"/>
                  <a:pt x="19402" y="10201"/>
                </a:cubicBezTo>
                <a:cubicBezTo>
                  <a:pt x="19437" y="10201"/>
                  <a:pt x="19499" y="10217"/>
                  <a:pt x="19539" y="10234"/>
                </a:cubicBezTo>
                <a:cubicBezTo>
                  <a:pt x="19579" y="10252"/>
                  <a:pt x="19700" y="10280"/>
                  <a:pt x="19808" y="10297"/>
                </a:cubicBezTo>
                <a:cubicBezTo>
                  <a:pt x="19917" y="10314"/>
                  <a:pt x="20029" y="10341"/>
                  <a:pt x="20058" y="10358"/>
                </a:cubicBezTo>
                <a:cubicBezTo>
                  <a:pt x="20086" y="10375"/>
                  <a:pt x="20138" y="10389"/>
                  <a:pt x="20173" y="10389"/>
                </a:cubicBezTo>
                <a:cubicBezTo>
                  <a:pt x="20207" y="10389"/>
                  <a:pt x="20314" y="10410"/>
                  <a:pt x="20409" y="10436"/>
                </a:cubicBezTo>
                <a:cubicBezTo>
                  <a:pt x="20504" y="10461"/>
                  <a:pt x="20626" y="10485"/>
                  <a:pt x="20678" y="10485"/>
                </a:cubicBezTo>
                <a:cubicBezTo>
                  <a:pt x="20732" y="10485"/>
                  <a:pt x="20779" y="10500"/>
                  <a:pt x="20790" y="10520"/>
                </a:cubicBezTo>
                <a:cubicBezTo>
                  <a:pt x="20800" y="10540"/>
                  <a:pt x="20851" y="10555"/>
                  <a:pt x="20908" y="10555"/>
                </a:cubicBezTo>
                <a:cubicBezTo>
                  <a:pt x="20961" y="10555"/>
                  <a:pt x="21013" y="10565"/>
                  <a:pt x="21023" y="10576"/>
                </a:cubicBezTo>
                <a:cubicBezTo>
                  <a:pt x="21040" y="10596"/>
                  <a:pt x="21126" y="10607"/>
                  <a:pt x="21462" y="10639"/>
                </a:cubicBezTo>
                <a:lnTo>
                  <a:pt x="21600" y="10653"/>
                </a:lnTo>
                <a:lnTo>
                  <a:pt x="21600" y="10564"/>
                </a:lnTo>
                <a:lnTo>
                  <a:pt x="21593" y="10386"/>
                </a:lnTo>
                <a:lnTo>
                  <a:pt x="21584" y="10119"/>
                </a:lnTo>
                <a:lnTo>
                  <a:pt x="21462" y="10112"/>
                </a:lnTo>
                <a:cubicBezTo>
                  <a:pt x="21396" y="10108"/>
                  <a:pt x="21323" y="10091"/>
                  <a:pt x="21301" y="10072"/>
                </a:cubicBezTo>
                <a:cubicBezTo>
                  <a:pt x="21280" y="10054"/>
                  <a:pt x="21215" y="10037"/>
                  <a:pt x="21154" y="10037"/>
                </a:cubicBezTo>
                <a:cubicBezTo>
                  <a:pt x="21093" y="10037"/>
                  <a:pt x="21042" y="10027"/>
                  <a:pt x="21042" y="10014"/>
                </a:cubicBezTo>
                <a:cubicBezTo>
                  <a:pt x="21042" y="10001"/>
                  <a:pt x="20990" y="9990"/>
                  <a:pt x="20927" y="9990"/>
                </a:cubicBezTo>
                <a:cubicBezTo>
                  <a:pt x="20865" y="9990"/>
                  <a:pt x="20807" y="9980"/>
                  <a:pt x="20796" y="9967"/>
                </a:cubicBezTo>
                <a:cubicBezTo>
                  <a:pt x="20785" y="9954"/>
                  <a:pt x="20733" y="9944"/>
                  <a:pt x="20681" y="9944"/>
                </a:cubicBezTo>
                <a:cubicBezTo>
                  <a:pt x="20629" y="9944"/>
                  <a:pt x="20580" y="9928"/>
                  <a:pt x="20570" y="9908"/>
                </a:cubicBezTo>
                <a:cubicBezTo>
                  <a:pt x="20558" y="9887"/>
                  <a:pt x="20506" y="9873"/>
                  <a:pt x="20435" y="9873"/>
                </a:cubicBezTo>
                <a:cubicBezTo>
                  <a:pt x="20372" y="9873"/>
                  <a:pt x="20312" y="9863"/>
                  <a:pt x="20301" y="9850"/>
                </a:cubicBezTo>
                <a:cubicBezTo>
                  <a:pt x="20289" y="9837"/>
                  <a:pt x="20239" y="9826"/>
                  <a:pt x="20186" y="9826"/>
                </a:cubicBezTo>
                <a:cubicBezTo>
                  <a:pt x="20133" y="9826"/>
                  <a:pt x="20087" y="9816"/>
                  <a:pt x="20087" y="9803"/>
                </a:cubicBezTo>
                <a:cubicBezTo>
                  <a:pt x="20087" y="9790"/>
                  <a:pt x="20039" y="9780"/>
                  <a:pt x="19979" y="9780"/>
                </a:cubicBezTo>
                <a:cubicBezTo>
                  <a:pt x="19919" y="9780"/>
                  <a:pt x="19840" y="9763"/>
                  <a:pt x="19805" y="9744"/>
                </a:cubicBezTo>
                <a:cubicBezTo>
                  <a:pt x="19770" y="9726"/>
                  <a:pt x="19710" y="9710"/>
                  <a:pt x="19671" y="9709"/>
                </a:cubicBezTo>
                <a:cubicBezTo>
                  <a:pt x="19631" y="9709"/>
                  <a:pt x="19590" y="9699"/>
                  <a:pt x="19579" y="9686"/>
                </a:cubicBezTo>
                <a:cubicBezTo>
                  <a:pt x="19568" y="9673"/>
                  <a:pt x="19525" y="9663"/>
                  <a:pt x="19484" y="9663"/>
                </a:cubicBezTo>
                <a:cubicBezTo>
                  <a:pt x="19416" y="9663"/>
                  <a:pt x="19282" y="9626"/>
                  <a:pt x="19126" y="9566"/>
                </a:cubicBezTo>
                <a:cubicBezTo>
                  <a:pt x="19095" y="9554"/>
                  <a:pt x="19012" y="9545"/>
                  <a:pt x="18939" y="9545"/>
                </a:cubicBezTo>
                <a:cubicBezTo>
                  <a:pt x="18866" y="9545"/>
                  <a:pt x="18804" y="9539"/>
                  <a:pt x="18804" y="9529"/>
                </a:cubicBezTo>
                <a:cubicBezTo>
                  <a:pt x="18804" y="9519"/>
                  <a:pt x="18714" y="9490"/>
                  <a:pt x="18601" y="9466"/>
                </a:cubicBezTo>
                <a:cubicBezTo>
                  <a:pt x="18488" y="9442"/>
                  <a:pt x="18357" y="9409"/>
                  <a:pt x="18309" y="9391"/>
                </a:cubicBezTo>
                <a:cubicBezTo>
                  <a:pt x="18261" y="9373"/>
                  <a:pt x="18192" y="9358"/>
                  <a:pt x="18155" y="9358"/>
                </a:cubicBezTo>
                <a:cubicBezTo>
                  <a:pt x="18118" y="9358"/>
                  <a:pt x="18077" y="9347"/>
                  <a:pt x="18066" y="9335"/>
                </a:cubicBezTo>
                <a:cubicBezTo>
                  <a:pt x="18055" y="9322"/>
                  <a:pt x="18003" y="9311"/>
                  <a:pt x="17951" y="9311"/>
                </a:cubicBezTo>
                <a:cubicBezTo>
                  <a:pt x="17899" y="9311"/>
                  <a:pt x="17848" y="9301"/>
                  <a:pt x="17837" y="9288"/>
                </a:cubicBezTo>
                <a:cubicBezTo>
                  <a:pt x="17825" y="9275"/>
                  <a:pt x="17779" y="9264"/>
                  <a:pt x="17735" y="9264"/>
                </a:cubicBezTo>
                <a:cubicBezTo>
                  <a:pt x="17690" y="9264"/>
                  <a:pt x="17643" y="9249"/>
                  <a:pt x="17633" y="9229"/>
                </a:cubicBezTo>
                <a:cubicBezTo>
                  <a:pt x="17621" y="9208"/>
                  <a:pt x="17572" y="9194"/>
                  <a:pt x="17505" y="9194"/>
                </a:cubicBezTo>
                <a:cubicBezTo>
                  <a:pt x="17445" y="9194"/>
                  <a:pt x="17388" y="9184"/>
                  <a:pt x="17377" y="9171"/>
                </a:cubicBezTo>
                <a:cubicBezTo>
                  <a:pt x="17366" y="9158"/>
                  <a:pt x="17322" y="9147"/>
                  <a:pt x="17279" y="9147"/>
                </a:cubicBezTo>
                <a:cubicBezTo>
                  <a:pt x="17236" y="9147"/>
                  <a:pt x="17191" y="9137"/>
                  <a:pt x="17180" y="9124"/>
                </a:cubicBezTo>
                <a:cubicBezTo>
                  <a:pt x="17169" y="9111"/>
                  <a:pt x="17109" y="9100"/>
                  <a:pt x="17046" y="9100"/>
                </a:cubicBezTo>
                <a:cubicBezTo>
                  <a:pt x="16975" y="9100"/>
                  <a:pt x="16923" y="9087"/>
                  <a:pt x="16911" y="9065"/>
                </a:cubicBezTo>
                <a:cubicBezTo>
                  <a:pt x="16901" y="9046"/>
                  <a:pt x="16856" y="9030"/>
                  <a:pt x="16813" y="9030"/>
                </a:cubicBezTo>
                <a:cubicBezTo>
                  <a:pt x="16769" y="9030"/>
                  <a:pt x="16704" y="9020"/>
                  <a:pt x="16668" y="9007"/>
                </a:cubicBezTo>
                <a:cubicBezTo>
                  <a:pt x="16632" y="8994"/>
                  <a:pt x="16573" y="8973"/>
                  <a:pt x="16537" y="8960"/>
                </a:cubicBezTo>
                <a:cubicBezTo>
                  <a:pt x="16501" y="8947"/>
                  <a:pt x="16447" y="8936"/>
                  <a:pt x="16412" y="8936"/>
                </a:cubicBezTo>
                <a:cubicBezTo>
                  <a:pt x="16378" y="8936"/>
                  <a:pt x="16330" y="8921"/>
                  <a:pt x="16307" y="8901"/>
                </a:cubicBezTo>
                <a:cubicBezTo>
                  <a:pt x="16285" y="8882"/>
                  <a:pt x="16225" y="8866"/>
                  <a:pt x="16173" y="8866"/>
                </a:cubicBezTo>
                <a:cubicBezTo>
                  <a:pt x="16121" y="8866"/>
                  <a:pt x="16078" y="8856"/>
                  <a:pt x="16078" y="8843"/>
                </a:cubicBezTo>
                <a:cubicBezTo>
                  <a:pt x="16078" y="8830"/>
                  <a:pt x="16048" y="8819"/>
                  <a:pt x="16012" y="8819"/>
                </a:cubicBezTo>
                <a:cubicBezTo>
                  <a:pt x="15976" y="8819"/>
                  <a:pt x="15947" y="8810"/>
                  <a:pt x="15947" y="8798"/>
                </a:cubicBezTo>
                <a:cubicBezTo>
                  <a:pt x="15947" y="8787"/>
                  <a:pt x="15895" y="8769"/>
                  <a:pt x="15832" y="8761"/>
                </a:cubicBezTo>
                <a:cubicBezTo>
                  <a:pt x="15768" y="8752"/>
                  <a:pt x="15717" y="8736"/>
                  <a:pt x="15717" y="8723"/>
                </a:cubicBezTo>
                <a:cubicBezTo>
                  <a:pt x="15717" y="8711"/>
                  <a:pt x="15695" y="8702"/>
                  <a:pt x="15668" y="8702"/>
                </a:cubicBezTo>
                <a:cubicBezTo>
                  <a:pt x="15605" y="8702"/>
                  <a:pt x="15603" y="8644"/>
                  <a:pt x="15664" y="8564"/>
                </a:cubicBezTo>
                <a:cubicBezTo>
                  <a:pt x="15691" y="8530"/>
                  <a:pt x="15747" y="8448"/>
                  <a:pt x="15786" y="8384"/>
                </a:cubicBezTo>
                <a:cubicBezTo>
                  <a:pt x="15825" y="8319"/>
                  <a:pt x="15904" y="8193"/>
                  <a:pt x="15963" y="8102"/>
                </a:cubicBezTo>
                <a:cubicBezTo>
                  <a:pt x="16022" y="8012"/>
                  <a:pt x="16078" y="7907"/>
                  <a:pt x="16091" y="7868"/>
                </a:cubicBezTo>
                <a:cubicBezTo>
                  <a:pt x="16104" y="7830"/>
                  <a:pt x="16138" y="7781"/>
                  <a:pt x="16166" y="7758"/>
                </a:cubicBezTo>
                <a:cubicBezTo>
                  <a:pt x="16195" y="7736"/>
                  <a:pt x="16213" y="7716"/>
                  <a:pt x="16202" y="7716"/>
                </a:cubicBezTo>
                <a:cubicBezTo>
                  <a:pt x="16181" y="7716"/>
                  <a:pt x="16310" y="7445"/>
                  <a:pt x="16370" y="7367"/>
                </a:cubicBezTo>
                <a:cubicBezTo>
                  <a:pt x="16393" y="7337"/>
                  <a:pt x="16417" y="7287"/>
                  <a:pt x="16426" y="7254"/>
                </a:cubicBezTo>
                <a:cubicBezTo>
                  <a:pt x="16434" y="7222"/>
                  <a:pt x="16461" y="7166"/>
                  <a:pt x="16485" y="7133"/>
                </a:cubicBezTo>
                <a:cubicBezTo>
                  <a:pt x="16508" y="7099"/>
                  <a:pt x="16560" y="6977"/>
                  <a:pt x="16600" y="6861"/>
                </a:cubicBezTo>
                <a:cubicBezTo>
                  <a:pt x="16639" y="6745"/>
                  <a:pt x="16692" y="6595"/>
                  <a:pt x="16718" y="6531"/>
                </a:cubicBezTo>
                <a:cubicBezTo>
                  <a:pt x="16770" y="6397"/>
                  <a:pt x="16816" y="6173"/>
                  <a:pt x="16869" y="5816"/>
                </a:cubicBezTo>
                <a:cubicBezTo>
                  <a:pt x="16911" y="5527"/>
                  <a:pt x="16888" y="4641"/>
                  <a:pt x="16836" y="4537"/>
                </a:cubicBezTo>
                <a:cubicBezTo>
                  <a:pt x="16816" y="4499"/>
                  <a:pt x="16788" y="4388"/>
                  <a:pt x="16770" y="4291"/>
                </a:cubicBezTo>
                <a:cubicBezTo>
                  <a:pt x="16722" y="4027"/>
                  <a:pt x="16558" y="3502"/>
                  <a:pt x="16468" y="3319"/>
                </a:cubicBezTo>
                <a:cubicBezTo>
                  <a:pt x="16380" y="3140"/>
                  <a:pt x="16151" y="2825"/>
                  <a:pt x="16061" y="2762"/>
                </a:cubicBezTo>
                <a:cubicBezTo>
                  <a:pt x="16012" y="2727"/>
                  <a:pt x="15934" y="2653"/>
                  <a:pt x="15884" y="2598"/>
                </a:cubicBezTo>
                <a:cubicBezTo>
                  <a:pt x="15835" y="2543"/>
                  <a:pt x="15755" y="2471"/>
                  <a:pt x="15707" y="2438"/>
                </a:cubicBezTo>
                <a:cubicBezTo>
                  <a:pt x="15659" y="2406"/>
                  <a:pt x="15619" y="2373"/>
                  <a:pt x="15618" y="2364"/>
                </a:cubicBezTo>
                <a:cubicBezTo>
                  <a:pt x="15617" y="2333"/>
                  <a:pt x="15337" y="2099"/>
                  <a:pt x="15162" y="1984"/>
                </a:cubicBezTo>
                <a:cubicBezTo>
                  <a:pt x="15031" y="1897"/>
                  <a:pt x="13968" y="1137"/>
                  <a:pt x="13824" y="1026"/>
                </a:cubicBezTo>
                <a:cubicBezTo>
                  <a:pt x="13769" y="984"/>
                  <a:pt x="13672" y="901"/>
                  <a:pt x="13610" y="843"/>
                </a:cubicBezTo>
                <a:cubicBezTo>
                  <a:pt x="13548" y="785"/>
                  <a:pt x="13477" y="724"/>
                  <a:pt x="13450" y="707"/>
                </a:cubicBezTo>
                <a:cubicBezTo>
                  <a:pt x="13247" y="584"/>
                  <a:pt x="12810" y="445"/>
                  <a:pt x="12629" y="445"/>
                </a:cubicBezTo>
                <a:cubicBezTo>
                  <a:pt x="12577" y="445"/>
                  <a:pt x="12528" y="432"/>
                  <a:pt x="12521" y="417"/>
                </a:cubicBezTo>
                <a:cubicBezTo>
                  <a:pt x="12514" y="402"/>
                  <a:pt x="12411" y="381"/>
                  <a:pt x="12295" y="370"/>
                </a:cubicBezTo>
                <a:cubicBezTo>
                  <a:pt x="12178" y="359"/>
                  <a:pt x="11974" y="339"/>
                  <a:pt x="11839" y="326"/>
                </a:cubicBezTo>
                <a:cubicBezTo>
                  <a:pt x="11703" y="312"/>
                  <a:pt x="11439" y="297"/>
                  <a:pt x="11254" y="290"/>
                </a:cubicBezTo>
                <a:cubicBezTo>
                  <a:pt x="11020" y="282"/>
                  <a:pt x="10911" y="267"/>
                  <a:pt x="10884" y="244"/>
                </a:cubicBezTo>
                <a:cubicBezTo>
                  <a:pt x="10853" y="217"/>
                  <a:pt x="10737" y="211"/>
                  <a:pt x="10339" y="211"/>
                </a:cubicBezTo>
                <a:cubicBezTo>
                  <a:pt x="10039" y="211"/>
                  <a:pt x="9826" y="201"/>
                  <a:pt x="9814" y="187"/>
                </a:cubicBezTo>
                <a:cubicBezTo>
                  <a:pt x="9802" y="173"/>
                  <a:pt x="9558" y="164"/>
                  <a:pt x="9191" y="164"/>
                </a:cubicBezTo>
                <a:cubicBezTo>
                  <a:pt x="8823" y="164"/>
                  <a:pt x="8580" y="155"/>
                  <a:pt x="8567" y="141"/>
                </a:cubicBezTo>
                <a:cubicBezTo>
                  <a:pt x="8556" y="128"/>
                  <a:pt x="8408" y="117"/>
                  <a:pt x="8236" y="117"/>
                </a:cubicBezTo>
                <a:cubicBezTo>
                  <a:pt x="7989" y="117"/>
                  <a:pt x="7919" y="110"/>
                  <a:pt x="7904" y="82"/>
                </a:cubicBezTo>
                <a:cubicBezTo>
                  <a:pt x="7889" y="54"/>
                  <a:pt x="7815" y="47"/>
                  <a:pt x="7514" y="47"/>
                </a:cubicBezTo>
                <a:cubicBezTo>
                  <a:pt x="7301" y="47"/>
                  <a:pt x="7132" y="37"/>
                  <a:pt x="7120" y="23"/>
                </a:cubicBezTo>
                <a:cubicBezTo>
                  <a:pt x="7107" y="9"/>
                  <a:pt x="6769" y="0"/>
                  <a:pt x="6218" y="0"/>
                </a:cubicBezTo>
                <a:close/>
              </a:path>
            </a:pathLst>
          </a:cu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 name="pasted-movie.png" descr="pasted-movie.png"/>
          <p:cNvPicPr>
            <a:picLocks noChangeAspect="1"/>
          </p:cNvPicPr>
          <p:nvPr/>
        </p:nvPicPr>
        <p:blipFill>
          <a:blip r:embed="rId3">
            <a:alphaModFix amt="51559"/>
          </a:blip>
          <a:stretch>
            <a:fillRect/>
          </a:stretch>
        </p:blipFill>
        <p:spPr>
          <a:xfrm>
            <a:off x="8439366" y="447742"/>
            <a:ext cx="16067634" cy="12820516"/>
          </a:xfrm>
          <a:prstGeom prst="rect">
            <a:avLst/>
          </a:prstGeom>
          <a:ln w="12700">
            <a:miter lim="400000"/>
          </a:ln>
        </p:spPr>
      </p:pic>
      <p:sp>
        <p:nvSpPr>
          <p:cNvPr id="433" name="HEROIX baseline mission"/>
          <p:cNvSpPr txBox="1">
            <a:spLocks noGrp="1"/>
          </p:cNvSpPr>
          <p:nvPr>
            <p:ph type="title"/>
          </p:nvPr>
        </p:nvSpPr>
        <p:spPr>
          <a:prstGeom prst="rect">
            <a:avLst/>
          </a:prstGeom>
        </p:spPr>
        <p:txBody>
          <a:bodyPr/>
          <a:lstStyle/>
          <a:p>
            <a:r>
              <a:t>HEROIX baseline mission</a:t>
            </a:r>
          </a:p>
        </p:txBody>
      </p:sp>
      <p:sp>
        <p:nvSpPr>
          <p:cNvPr id="434" name="5 arcsec half-power-diameter…"/>
          <p:cNvSpPr txBox="1">
            <a:spLocks noGrp="1"/>
          </p:cNvSpPr>
          <p:nvPr>
            <p:ph type="body" idx="1"/>
          </p:nvPr>
        </p:nvSpPr>
        <p:spPr>
          <a:xfrm>
            <a:off x="1206500" y="2729994"/>
            <a:ext cx="21971000" cy="9722513"/>
          </a:xfrm>
          <a:prstGeom prst="rect">
            <a:avLst/>
          </a:prstGeom>
        </p:spPr>
        <p:txBody>
          <a:bodyPr/>
          <a:lstStyle/>
          <a:p>
            <a:pPr marL="591312" indent="-591312" defTabSz="2365188">
              <a:spcBef>
                <a:spcPts val="4300"/>
              </a:spcBef>
              <a:defRPr sz="4656"/>
            </a:pPr>
            <a:r>
              <a:t>5 arcsec half-power-diameter</a:t>
            </a:r>
          </a:p>
          <a:p>
            <a:pPr marL="591312" indent="-591312" defTabSz="2365188">
              <a:spcBef>
                <a:spcPts val="4300"/>
              </a:spcBef>
              <a:defRPr sz="4656"/>
            </a:pPr>
            <a:r>
              <a:t>570 cm</a:t>
            </a:r>
            <a:r>
              <a:rPr baseline="31999"/>
              <a:t>2</a:t>
            </a:r>
            <a:r>
              <a:t> @30keV effective area</a:t>
            </a:r>
          </a:p>
          <a:p>
            <a:pPr marL="591312" indent="-591312" defTabSz="2365188">
              <a:spcBef>
                <a:spcPts val="4300"/>
              </a:spcBef>
              <a:defRPr sz="4656"/>
            </a:pPr>
            <a:r>
              <a:t>12-arcmin FoV</a:t>
            </a:r>
          </a:p>
          <a:p>
            <a:pPr marL="591312" indent="-591312" defTabSz="2365188">
              <a:spcBef>
                <a:spcPts val="4300"/>
              </a:spcBef>
              <a:defRPr sz="4656"/>
            </a:pPr>
            <a:r>
              <a:t>30 shells per mirror module, with 6 mirror modules</a:t>
            </a:r>
          </a:p>
          <a:p>
            <a:pPr marL="591312" indent="-591312" defTabSz="2365188">
              <a:spcBef>
                <a:spcPts val="4300"/>
              </a:spcBef>
              <a:defRPr sz="4656"/>
            </a:pPr>
            <a:r>
              <a:t>~1 to 80 keV bandpass via multilayer coatings</a:t>
            </a:r>
          </a:p>
          <a:p>
            <a:pPr marL="591312" indent="-591312" defTabSz="2365188">
              <a:spcBef>
                <a:spcPts val="4300"/>
              </a:spcBef>
              <a:defRPr sz="4656"/>
            </a:pPr>
            <a:r>
              <a:t>12-meter focal length</a:t>
            </a:r>
          </a:p>
          <a:p>
            <a:pPr marL="591312" indent="-591312" defTabSz="2365188">
              <a:spcBef>
                <a:spcPts val="4300"/>
              </a:spcBef>
              <a:defRPr sz="4656"/>
            </a:pPr>
            <a:r>
              <a:t>SOIPIX + CdTe hybrid detectors — maximizing the effective area for broad-band</a:t>
            </a:r>
          </a:p>
          <a:p>
            <a:pPr marL="591312" indent="-591312" defTabSz="2365188">
              <a:spcBef>
                <a:spcPts val="4300"/>
              </a:spcBef>
              <a:defRPr sz="4656"/>
            </a:pPr>
            <a:r>
              <a:t>Energy resolution 0.8 keV @ 60 keV, comparable with NuSTAR</a:t>
            </a:r>
          </a:p>
        </p:txBody>
      </p:sp>
      <p:sp>
        <p:nvSpPr>
          <p:cNvPr id="435" name="See N. Thomas,  2026 SPIE Proceeding"/>
          <p:cNvSpPr txBox="1"/>
          <p:nvPr/>
        </p:nvSpPr>
        <p:spPr>
          <a:xfrm>
            <a:off x="17089313" y="11711611"/>
            <a:ext cx="6234076" cy="26863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See N. Thomas, </a:t>
            </a:r>
            <a:br/>
            <a:r>
              <a:t>2026 SPIE Proceeding</a:t>
            </a:r>
          </a:p>
        </p:txBody>
      </p:sp>
      <p:grpSp>
        <p:nvGrpSpPr>
          <p:cNvPr id="438" name="Group"/>
          <p:cNvGrpSpPr/>
          <p:nvPr/>
        </p:nvGrpSpPr>
        <p:grpSpPr>
          <a:xfrm>
            <a:off x="14556141" y="596119"/>
            <a:ext cx="10110067" cy="5515958"/>
            <a:chOff x="0" y="0"/>
            <a:chExt cx="10110066" cy="5515957"/>
          </a:xfrm>
        </p:grpSpPr>
        <p:pic>
          <p:nvPicPr>
            <p:cNvPr id="436" name="Screenshot 2026-06-11 084044.png" descr="Screenshot 2026-06-11 084044.png"/>
            <p:cNvPicPr>
              <a:picLocks noChangeAspect="1"/>
            </p:cNvPicPr>
            <p:nvPr/>
          </p:nvPicPr>
          <p:blipFill>
            <a:blip r:embed="rId4"/>
            <a:srcRect/>
            <a:stretch>
              <a:fillRect/>
            </a:stretch>
          </p:blipFill>
          <p:spPr>
            <a:xfrm>
              <a:off x="0" y="0"/>
              <a:ext cx="10110067" cy="5498911"/>
            </a:xfrm>
            <a:prstGeom prst="rect">
              <a:avLst/>
            </a:prstGeom>
            <a:ln w="12700" cap="flat">
              <a:noFill/>
              <a:miter lim="400000"/>
            </a:ln>
            <a:effectLst/>
          </p:spPr>
        </p:pic>
        <p:sp>
          <p:nvSpPr>
            <p:cNvPr id="437" name="image credit: MSFC Advanced Concept Office"/>
            <p:cNvSpPr txBox="1"/>
            <p:nvPr/>
          </p:nvSpPr>
          <p:spPr>
            <a:xfrm>
              <a:off x="195464" y="4480408"/>
              <a:ext cx="6241927" cy="103555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a:defRPr sz="3600">
                  <a:solidFill>
                    <a:srgbClr val="000000"/>
                  </a:solidFill>
                </a:defRPr>
              </a:pPr>
              <a:r>
                <a:t>image credit:</a:t>
              </a:r>
              <a:br/>
              <a:r>
                <a:t>MSFC Advanced Concept Office</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Angular resolution improves sensitivity —…"/>
          <p:cNvSpPr txBox="1">
            <a:spLocks noGrp="1"/>
          </p:cNvSpPr>
          <p:nvPr>
            <p:ph type="title"/>
          </p:nvPr>
        </p:nvSpPr>
        <p:spPr>
          <a:xfrm>
            <a:off x="7869225" y="69821"/>
            <a:ext cx="7002189" cy="6584169"/>
          </a:xfrm>
          <a:prstGeom prst="rect">
            <a:avLst/>
          </a:prstGeom>
        </p:spPr>
        <p:txBody>
          <a:bodyPr/>
          <a:lstStyle/>
          <a:p>
            <a:pPr defTabSz="1511770">
              <a:defRPr sz="5270" spc="-105"/>
            </a:pPr>
            <a:r>
              <a:t>Angular resolution improves sensitivity —</a:t>
            </a:r>
          </a:p>
          <a:p>
            <a:pPr defTabSz="1511770">
              <a:defRPr sz="5270" spc="-105"/>
            </a:pPr>
            <a:r>
              <a:t>crucial for resolving CXB, studying obscured X-ray sources, and elucidating spatial structures in extended emission</a:t>
            </a:r>
          </a:p>
        </p:txBody>
      </p:sp>
      <p:pic>
        <p:nvPicPr>
          <p:cNvPr id="443" name="pasted-movie.png" descr="pasted-movie.png"/>
          <p:cNvPicPr>
            <a:picLocks noChangeAspect="1"/>
          </p:cNvPicPr>
          <p:nvPr/>
        </p:nvPicPr>
        <p:blipFill>
          <a:blip r:embed="rId3"/>
          <a:stretch>
            <a:fillRect/>
          </a:stretch>
        </p:blipFill>
        <p:spPr>
          <a:xfrm>
            <a:off x="209004" y="8493938"/>
            <a:ext cx="8195889" cy="5134773"/>
          </a:xfrm>
          <a:prstGeom prst="rect">
            <a:avLst/>
          </a:prstGeom>
          <a:ln w="12700">
            <a:miter lim="400000"/>
          </a:ln>
        </p:spPr>
      </p:pic>
      <p:pic>
        <p:nvPicPr>
          <p:cNvPr id="444" name="pasted-movie.png" descr="pasted-movie.png"/>
          <p:cNvPicPr>
            <a:picLocks noChangeAspect="1"/>
          </p:cNvPicPr>
          <p:nvPr/>
        </p:nvPicPr>
        <p:blipFill>
          <a:blip r:embed="rId4"/>
          <a:stretch>
            <a:fillRect/>
          </a:stretch>
        </p:blipFill>
        <p:spPr>
          <a:xfrm>
            <a:off x="8864167" y="8784849"/>
            <a:ext cx="8492203" cy="4553049"/>
          </a:xfrm>
          <a:prstGeom prst="rect">
            <a:avLst/>
          </a:prstGeom>
          <a:ln w="12700">
            <a:miter lim="400000"/>
          </a:ln>
        </p:spPr>
      </p:pic>
      <p:pic>
        <p:nvPicPr>
          <p:cNvPr id="445" name="heroix_sens_1ms.pdf" descr="heroix_sens_1ms.pdf"/>
          <p:cNvPicPr>
            <a:picLocks noChangeAspect="1"/>
          </p:cNvPicPr>
          <p:nvPr/>
        </p:nvPicPr>
        <p:blipFill>
          <a:blip r:embed="rId5"/>
          <a:stretch>
            <a:fillRect/>
          </a:stretch>
        </p:blipFill>
        <p:spPr>
          <a:xfrm>
            <a:off x="15388155" y="411178"/>
            <a:ext cx="8357912" cy="7927528"/>
          </a:xfrm>
          <a:prstGeom prst="rect">
            <a:avLst/>
          </a:prstGeom>
          <a:ln w="12700">
            <a:miter lim="400000"/>
          </a:ln>
        </p:spPr>
      </p:pic>
      <p:sp>
        <p:nvSpPr>
          <p:cNvPr id="446" name="~35% CXB resolved"/>
          <p:cNvSpPr txBox="1"/>
          <p:nvPr/>
        </p:nvSpPr>
        <p:spPr>
          <a:xfrm>
            <a:off x="18005891" y="1975374"/>
            <a:ext cx="5639716" cy="8084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~35% CXB resolved</a:t>
            </a:r>
          </a:p>
        </p:txBody>
      </p:sp>
      <p:sp>
        <p:nvSpPr>
          <p:cNvPr id="447" name="&gt;80 % CXB resolved"/>
          <p:cNvSpPr txBox="1"/>
          <p:nvPr/>
        </p:nvSpPr>
        <p:spPr>
          <a:xfrm>
            <a:off x="17921157" y="6222805"/>
            <a:ext cx="5809184" cy="8084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&gt;80 % CXB resolved</a:t>
            </a:r>
          </a:p>
        </p:txBody>
      </p:sp>
      <p:sp>
        <p:nvSpPr>
          <p:cNvPr id="448" name="Garcia+24"/>
          <p:cNvSpPr txBox="1"/>
          <p:nvPr/>
        </p:nvSpPr>
        <p:spPr>
          <a:xfrm>
            <a:off x="15143644" y="12909799"/>
            <a:ext cx="1874140" cy="5481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000">
                <a:solidFill>
                  <a:srgbClr val="434343"/>
                </a:solidFill>
              </a:defRPr>
            </a:lvl1pPr>
          </a:lstStyle>
          <a:p>
            <a:r>
              <a:t>Garcia+24</a:t>
            </a:r>
          </a:p>
        </p:txBody>
      </p:sp>
      <p:pic>
        <p:nvPicPr>
          <p:cNvPr id="449" name="pasted-movie.png" descr="pasted-movie.png"/>
          <p:cNvPicPr>
            <a:picLocks noChangeAspect="1"/>
          </p:cNvPicPr>
          <p:nvPr/>
        </p:nvPicPr>
        <p:blipFill>
          <a:blip r:embed="rId6"/>
          <a:stretch>
            <a:fillRect/>
          </a:stretch>
        </p:blipFill>
        <p:spPr>
          <a:xfrm>
            <a:off x="444654" y="1082857"/>
            <a:ext cx="6584170" cy="6584170"/>
          </a:xfrm>
          <a:prstGeom prst="rect">
            <a:avLst/>
          </a:prstGeom>
          <a:ln w="12700">
            <a:miter lim="400000"/>
          </a:ln>
        </p:spPr>
      </p:pic>
      <mc:AlternateContent xmlns:mc="http://schemas.openxmlformats.org/markup-compatibility/2006" xmlns:a14="http://schemas.microsoft.com/office/drawing/2010/main">
        <mc:Choice Requires="a14">
          <p:sp>
            <p:nvSpPr>
              <p:cNvPr id="450" name="Equation"/>
              <p:cNvSpPr txBox="1"/>
              <p:nvPr/>
            </p:nvSpPr>
            <p:spPr>
              <a:xfrm>
                <a:off x="18497478" y="8511681"/>
                <a:ext cx="4656541" cy="913486"/>
              </a:xfrm>
              <a:prstGeom prst="rect">
                <a:avLst/>
              </a:prstGeom>
              <a:ln w="12700">
                <a:miter lim="400000"/>
              </a:ln>
            </p:spPr>
            <p:txBody>
              <a:bodyPr wrap="none" lIns="0" tIns="0" rIns="0" bIns="0">
                <a:spAutoFit/>
              </a:bodyPr>
              <a:lstStyle/>
              <a:p>
                <a:pPr defTabSz="914400" latinLnBrk="1">
                  <a:lnSpc>
                    <a:spcPct val="100000"/>
                  </a:lnSpc>
                  <a:spcBef>
                    <a:spcPts val="0"/>
                  </a:spcBef>
                  <a:defRPr sz="1800">
                    <a:solidFill>
                      <a:srgbClr val="000000"/>
                    </a:solidFill>
                  </a:defRPr>
                </a:pPr>
                <a14:m>
                  <m:oMathPara xmlns:m="http://schemas.openxmlformats.org/officeDocument/2006/math">
                    <m:oMathParaPr>
                      <m:jc m:val="centerGroup"/>
                    </m:oMathParaPr>
                    <m:oMath xmlns:m="http://schemas.openxmlformats.org/officeDocument/2006/math">
                      <m:r>
                        <m:rPr>
                          <m:sty m:val="p"/>
                        </m:rPr>
                        <a:rPr sz="2700" i="1">
                          <a:solidFill>
                            <a:srgbClr val="FEFFFE"/>
                          </a:solidFill>
                          <a:latin typeface="Cambria Math" panose="02040503050406030204" pitchFamily="18" charset="0"/>
                        </a:rPr>
                        <m:t>SNR</m:t>
                      </m:r>
                      <m:r>
                        <a:rPr sz="2700" i="1">
                          <a:solidFill>
                            <a:srgbClr val="FEFFFE"/>
                          </a:solidFill>
                          <a:latin typeface="Cambria Math" panose="02040503050406030204" pitchFamily="18" charset="0"/>
                        </a:rPr>
                        <m:t>∝</m:t>
                      </m:r>
                      <m:f>
                        <m:fPr>
                          <m:ctrlPr>
                            <a:rPr sz="2700" i="1">
                              <a:solidFill>
                                <a:srgbClr val="FEFFFE"/>
                              </a:solidFill>
                              <a:latin typeface="Cambria Math" panose="02040503050406030204" pitchFamily="18" charset="0"/>
                            </a:rPr>
                          </m:ctrlPr>
                        </m:fPr>
                        <m:num>
                          <m:r>
                            <a:rPr sz="2700" i="1">
                              <a:solidFill>
                                <a:srgbClr val="FEFFFE"/>
                              </a:solidFill>
                              <a:latin typeface="Cambria Math" panose="02040503050406030204" pitchFamily="18" charset="0"/>
                            </a:rPr>
                            <m:t>𝑆𝑜𝑢𝑟𝑐𝑒𝐹𝑙𝑢𝑥</m:t>
                          </m:r>
                          <m:r>
                            <a:rPr sz="2700" i="1">
                              <a:solidFill>
                                <a:srgbClr val="FEFFFE"/>
                              </a:solidFill>
                              <a:latin typeface="Cambria Math" panose="02040503050406030204" pitchFamily="18" charset="0"/>
                            </a:rPr>
                            <m:t>×</m:t>
                          </m:r>
                          <m:r>
                            <a:rPr sz="2700" i="1">
                              <a:solidFill>
                                <a:srgbClr val="FEFFFE"/>
                              </a:solidFill>
                              <a:latin typeface="Cambria Math" panose="02040503050406030204" pitchFamily="18" charset="0"/>
                            </a:rPr>
                            <m:t>𝑇𝑖𝑚𝑒</m:t>
                          </m:r>
                          <m:r>
                            <a:rPr sz="2700" i="1">
                              <a:solidFill>
                                <a:srgbClr val="FEFFFE"/>
                              </a:solidFill>
                              <a:latin typeface="Cambria Math" panose="02040503050406030204" pitchFamily="18" charset="0"/>
                            </a:rPr>
                            <m:t>×</m:t>
                          </m:r>
                          <m:r>
                            <a:rPr sz="2700" i="1">
                              <a:solidFill>
                                <a:srgbClr val="FEFFFE"/>
                              </a:solidFill>
                              <a:latin typeface="Cambria Math" panose="02040503050406030204" pitchFamily="18" charset="0"/>
                            </a:rPr>
                            <m:t>𝐸𝐴</m:t>
                          </m:r>
                        </m:num>
                        <m:den>
                          <m:rad>
                            <m:radPr>
                              <m:degHide m:val="on"/>
                              <m:ctrlPr>
                                <a:rPr sz="2700" i="1">
                                  <a:solidFill>
                                    <a:srgbClr val="FEFFFE"/>
                                  </a:solidFill>
                                  <a:latin typeface="Cambria Math" panose="02040503050406030204" pitchFamily="18" charset="0"/>
                                </a:rPr>
                              </m:ctrlPr>
                            </m:radPr>
                            <m:deg/>
                            <m:e>
                              <m:r>
                                <a:rPr sz="2700" i="1">
                                  <a:solidFill>
                                    <a:srgbClr val="FEFFFE"/>
                                  </a:solidFill>
                                  <a:latin typeface="Cambria Math" panose="02040503050406030204" pitchFamily="18" charset="0"/>
                                </a:rPr>
                                <m:t>𝐵𝐺𝐹𝑙𝑢𝑥</m:t>
                              </m:r>
                              <m:r>
                                <a:rPr sz="2700" i="1">
                                  <a:solidFill>
                                    <a:srgbClr val="FEFFFE"/>
                                  </a:solidFill>
                                  <a:latin typeface="Cambria Math" panose="02040503050406030204" pitchFamily="18" charset="0"/>
                                </a:rPr>
                                <m:t>∗×</m:t>
                              </m:r>
                              <m:r>
                                <a:rPr sz="2700" i="1">
                                  <a:solidFill>
                                    <a:srgbClr val="FEFFFE"/>
                                  </a:solidFill>
                                  <a:latin typeface="Cambria Math" panose="02040503050406030204" pitchFamily="18" charset="0"/>
                                </a:rPr>
                                <m:t>𝑇𝑖𝑚𝑒</m:t>
                              </m:r>
                            </m:e>
                          </m:rad>
                        </m:den>
                      </m:f>
                    </m:oMath>
                  </m:oMathPara>
                </a14:m>
                <a:endParaRPr sz="2700">
                  <a:solidFill>
                    <a:srgbClr val="FFFFFF"/>
                  </a:solidFill>
                </a:endParaRPr>
              </a:p>
            </p:txBody>
          </p:sp>
        </mc:Choice>
        <mc:Fallback xmlns="">
          <p:sp>
            <p:nvSpPr>
              <p:cNvPr id="450" name="Equation"/>
              <p:cNvSpPr txBox="1">
                <a:spLocks noRot="1" noChangeAspect="1" noMove="1" noResize="1" noEditPoints="1" noAdjustHandles="1" noChangeArrowheads="1" noChangeShapeType="1" noTextEdit="1"/>
              </p:cNvSpPr>
              <p:nvPr/>
            </p:nvSpPr>
            <p:spPr>
              <a:xfrm>
                <a:off x="18497478" y="8511681"/>
                <a:ext cx="4656541" cy="913486"/>
              </a:xfrm>
              <a:prstGeom prst="rect">
                <a:avLst/>
              </a:prstGeom>
              <a:blipFill>
                <a:blip r:embed="rId7"/>
                <a:stretch>
                  <a:fillRect l="-1087" t="-1370" r="-815" b="-4110"/>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1" name="Smaller PSF = less background…"/>
              <p:cNvSpPr txBox="1"/>
              <p:nvPr/>
            </p:nvSpPr>
            <p:spPr>
              <a:xfrm>
                <a:off x="17815773" y="10234602"/>
                <a:ext cx="6481763" cy="1374796"/>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wrap="none" lIns="50800" tIns="50800" rIns="50800" bIns="50800" anchor="ctr">
                <a:spAutoFit/>
              </a:bodyPr>
              <a:lstStyle/>
              <a:p>
                <a:pPr>
                  <a:spcBef>
                    <a:spcPts val="1400"/>
                  </a:spcBef>
                  <a:defRPr sz="3500"/>
                </a:pPr>
                <a:r>
                  <a:t>Smaller PSF = less background </a:t>
                </a:r>
              </a:p>
              <a:p>
                <a:pPr>
                  <a:spcBef>
                    <a:spcPts val="1400"/>
                  </a:spcBef>
                  <a:defRPr sz="3500"/>
                </a:pPr>
                <a14:m>
                  <m:oMath xmlns:m="http://schemas.openxmlformats.org/officeDocument/2006/math">
                    <m:r>
                      <a:rPr sz="4200" i="1">
                        <a:solidFill>
                          <a:srgbClr val="FEFFFE"/>
                        </a:solidFill>
                        <a:latin typeface="Cambria Math" panose="02040503050406030204" pitchFamily="18" charset="0"/>
                      </a:rPr>
                      <m:t>→</m:t>
                    </m:r>
                  </m:oMath>
                </a14:m>
                <a:r>
                  <a:t> better SNR</a:t>
                </a:r>
              </a:p>
            </p:txBody>
          </p:sp>
        </mc:Choice>
        <mc:Fallback xmlns="">
          <p:sp>
            <p:nvSpPr>
              <p:cNvPr id="451" name="Smaller PSF = less background…"/>
              <p:cNvSpPr txBox="1">
                <a:spLocks noRot="1" noChangeAspect="1" noMove="1" noResize="1" noEditPoints="1" noAdjustHandles="1" noChangeArrowheads="1" noChangeShapeType="1" noTextEdit="1"/>
              </p:cNvSpPr>
              <p:nvPr/>
            </p:nvSpPr>
            <p:spPr>
              <a:xfrm>
                <a:off x="17815773" y="10234602"/>
                <a:ext cx="6481763" cy="1374796"/>
              </a:xfrm>
              <a:prstGeom prst="rect">
                <a:avLst/>
              </a:prstGeom>
              <a:blipFill>
                <a:blip r:embed="rId8"/>
                <a:stretch>
                  <a:fillRect l="-3523" t="-7339" r="-3131" b="-13761"/>
                </a:stretch>
              </a:blip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rPr lang="en-US">
                    <a:noFill/>
                  </a:rPr>
                  <a:t> </a:t>
                </a:r>
              </a:p>
            </p:txBody>
          </p:sp>
        </mc:Fallback>
      </mc:AlternateContent>
      <p:sp>
        <p:nvSpPr>
          <p:cNvPr id="452" name="Grefenstette+16,…"/>
          <p:cNvSpPr txBox="1"/>
          <p:nvPr/>
        </p:nvSpPr>
        <p:spPr>
          <a:xfrm>
            <a:off x="209938" y="6250171"/>
            <a:ext cx="3157882" cy="753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spcBef>
                <a:spcPts val="1000"/>
              </a:spcBef>
              <a:defRPr sz="1800">
                <a:solidFill>
                  <a:srgbClr val="A9A9A9"/>
                </a:solidFill>
              </a:defRPr>
            </a:pPr>
            <a:r>
              <a:t>Grefenstette+16, </a:t>
            </a:r>
          </a:p>
          <a:p>
            <a:pPr>
              <a:spcBef>
                <a:spcPts val="1000"/>
              </a:spcBef>
              <a:defRPr sz="1800">
                <a:solidFill>
                  <a:srgbClr val="A9A9A9"/>
                </a:solidFill>
              </a:defRPr>
            </a:pPr>
            <a:r>
              <a:t>NASA/JPL-Caltech/CXC/SAO</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 name="Screenshot 2026-06-11 at 9.04.38 PM.png" descr="Screenshot 2026-06-11 at 9.04.38 PM.png"/>
          <p:cNvPicPr>
            <a:picLocks noChangeAspect="1"/>
          </p:cNvPicPr>
          <p:nvPr/>
        </p:nvPicPr>
        <p:blipFill>
          <a:blip r:embed="rId2"/>
          <a:stretch>
            <a:fillRect/>
          </a:stretch>
        </p:blipFill>
        <p:spPr>
          <a:xfrm>
            <a:off x="14145191" y="1385805"/>
            <a:ext cx="10149133" cy="7365615"/>
          </a:xfrm>
          <a:prstGeom prst="rect">
            <a:avLst/>
          </a:prstGeom>
          <a:ln w="12700">
            <a:miter lim="400000"/>
          </a:ln>
        </p:spPr>
      </p:pic>
      <p:sp>
        <p:nvSpPr>
          <p:cNvPr id="457" name="A high angular resolution broad-band observatory for the next decade"/>
          <p:cNvSpPr txBox="1">
            <a:spLocks noGrp="1"/>
          </p:cNvSpPr>
          <p:nvPr>
            <p:ph type="title"/>
          </p:nvPr>
        </p:nvSpPr>
        <p:spPr>
          <a:xfrm>
            <a:off x="544920" y="461947"/>
            <a:ext cx="22735694" cy="2407184"/>
          </a:xfrm>
          <a:prstGeom prst="rect">
            <a:avLst/>
          </a:prstGeom>
        </p:spPr>
        <p:txBody>
          <a:bodyPr/>
          <a:lstStyle>
            <a:lvl1pPr>
              <a:defRPr sz="7100" spc="-142"/>
            </a:lvl1pPr>
          </a:lstStyle>
          <a:p>
            <a:r>
              <a:t>A high angular resolution broad-band observatory for the next decade</a:t>
            </a:r>
          </a:p>
        </p:txBody>
      </p:sp>
      <p:sp>
        <p:nvSpPr>
          <p:cNvPr id="458" name="Replicated optics technology is efficient for the small-radii shells necessary for hard X-ray photons.…"/>
          <p:cNvSpPr txBox="1"/>
          <p:nvPr/>
        </p:nvSpPr>
        <p:spPr>
          <a:xfrm>
            <a:off x="595261" y="3297519"/>
            <a:ext cx="13559658" cy="89733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609600" indent="-609600">
              <a:buSzPct val="123000"/>
              <a:buChar char="•"/>
            </a:pPr>
            <a:r>
              <a:t>Replicated optics technology is efficient for the small-radii shells necessary for hard X-ray photons.</a:t>
            </a:r>
          </a:p>
          <a:p>
            <a:pPr marL="609600" indent="-609600">
              <a:buSzPct val="123000"/>
              <a:buChar char="•"/>
            </a:pPr>
            <a:r>
              <a:t>Cost saving from reusing SuperHERO mandrels.</a:t>
            </a:r>
          </a:p>
          <a:p>
            <a:pPr marL="609600" indent="-609600">
              <a:buSzPct val="123000"/>
              <a:buChar char="•"/>
            </a:pPr>
            <a:r>
              <a:t>SOIPIX + CdTe hybrid detectors</a:t>
            </a:r>
          </a:p>
          <a:p>
            <a:pPr marL="1219200" lvl="1" indent="-609600">
              <a:buSzPct val="123000"/>
              <a:buChar char="•"/>
            </a:pPr>
            <a:r>
              <a:t>Similar to the Hitomi HXI, but replacing Si DSSD with CMOS (Koji Mori et al., 2023).</a:t>
            </a:r>
          </a:p>
          <a:p>
            <a:pPr marL="1219200" lvl="1" indent="-609600">
              <a:buSzPct val="123000"/>
              <a:buChar char="•"/>
            </a:pPr>
            <a:r>
              <a:t>&lt; 2 keV quantum efficiency is still in development.</a:t>
            </a:r>
          </a:p>
        </p:txBody>
      </p:sp>
      <p:grpSp>
        <p:nvGrpSpPr>
          <p:cNvPr id="461" name="Group"/>
          <p:cNvGrpSpPr/>
          <p:nvPr/>
        </p:nvGrpSpPr>
        <p:grpSpPr>
          <a:xfrm>
            <a:off x="15152762" y="8711493"/>
            <a:ext cx="9144082" cy="4973508"/>
            <a:chOff x="0" y="0"/>
            <a:chExt cx="9144081" cy="4973506"/>
          </a:xfrm>
        </p:grpSpPr>
        <p:pic>
          <p:nvPicPr>
            <p:cNvPr id="459" name="Screenshot 2026-06-11 084044.png" descr="Screenshot 2026-06-11 084044.png"/>
            <p:cNvPicPr>
              <a:picLocks noChangeAspect="1"/>
            </p:cNvPicPr>
            <p:nvPr/>
          </p:nvPicPr>
          <p:blipFill>
            <a:blip r:embed="rId3"/>
            <a:srcRect/>
            <a:stretch>
              <a:fillRect/>
            </a:stretch>
          </p:blipFill>
          <p:spPr>
            <a:xfrm>
              <a:off x="0" y="0"/>
              <a:ext cx="9144082" cy="4973507"/>
            </a:xfrm>
            <a:prstGeom prst="rect">
              <a:avLst/>
            </a:prstGeom>
            <a:ln w="12700" cap="flat">
              <a:noFill/>
              <a:miter lim="400000"/>
            </a:ln>
            <a:effectLst/>
          </p:spPr>
        </p:pic>
        <p:sp>
          <p:nvSpPr>
            <p:cNvPr id="460" name="image credit: MSFC Advanced Concept Office"/>
            <p:cNvSpPr txBox="1"/>
            <p:nvPr/>
          </p:nvSpPr>
          <p:spPr>
            <a:xfrm>
              <a:off x="220893" y="3545108"/>
              <a:ext cx="5645530" cy="93660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p>
              <a:pPr>
                <a:defRPr sz="2800">
                  <a:solidFill>
                    <a:srgbClr val="000000"/>
                  </a:solidFill>
                </a:defRPr>
              </a:pPr>
              <a:r>
                <a:t>image credit:</a:t>
              </a:r>
              <a:br/>
              <a:r>
                <a:t>MSFC Advanced Concept Office</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MSFC’s readiness for HEROIX"/>
          <p:cNvSpPr txBox="1">
            <a:spLocks noGrp="1"/>
          </p:cNvSpPr>
          <p:nvPr>
            <p:ph type="title"/>
          </p:nvPr>
        </p:nvSpPr>
        <p:spPr>
          <a:xfrm>
            <a:off x="1206500" y="492770"/>
            <a:ext cx="21971000" cy="1433165"/>
          </a:xfrm>
          <a:prstGeom prst="rect">
            <a:avLst/>
          </a:prstGeom>
        </p:spPr>
        <p:txBody>
          <a:bodyPr/>
          <a:lstStyle>
            <a:lvl1pPr>
              <a:defRPr spc="-200"/>
            </a:lvl1pPr>
          </a:lstStyle>
          <a:p>
            <a:r>
              <a:t>MSFC’s readiness for HEROIX</a:t>
            </a:r>
          </a:p>
        </p:txBody>
      </p:sp>
      <p:sp>
        <p:nvSpPr>
          <p:cNvPr id="464" name="MSFC recently manufactured FOXSI-4 MMAs (fully assembled mirror module) are expected to achieve 5-7 arcsecond HPD resolution in orbit…"/>
          <p:cNvSpPr txBox="1">
            <a:spLocks noGrp="1"/>
          </p:cNvSpPr>
          <p:nvPr>
            <p:ph type="body" idx="1"/>
          </p:nvPr>
        </p:nvSpPr>
        <p:spPr>
          <a:xfrm>
            <a:off x="1206500" y="2285898"/>
            <a:ext cx="15727597" cy="10218619"/>
          </a:xfrm>
          <a:prstGeom prst="rect">
            <a:avLst/>
          </a:prstGeom>
        </p:spPr>
        <p:txBody>
          <a:bodyPr lIns="50800" tIns="50800" rIns="50800" bIns="50800"/>
          <a:lstStyle/>
          <a:p>
            <a:pPr marL="538580" indent="-538580" defTabSz="2154272">
              <a:lnSpc>
                <a:spcPct val="90000"/>
              </a:lnSpc>
              <a:spcBef>
                <a:spcPts val="3800"/>
              </a:spcBef>
              <a:buSzPct val="123000"/>
              <a:buChar char="•"/>
              <a:defRPr sz="4180" b="0"/>
            </a:pPr>
            <a:r>
              <a:t>MSFC's manufactured FOXSI-4 mirror module achieved better than 10 arcsec HPD during beamline calibration.</a:t>
            </a:r>
          </a:p>
          <a:p>
            <a:pPr marL="538580" indent="-538580" defTabSz="2154272">
              <a:lnSpc>
                <a:spcPct val="90000"/>
              </a:lnSpc>
              <a:spcBef>
                <a:spcPts val="3800"/>
              </a:spcBef>
              <a:buSzPct val="123000"/>
              <a:buChar char="•"/>
              <a:defRPr sz="4180" b="0"/>
            </a:pPr>
            <a:r>
              <a:t>SuperHERO (APRA, &lt; $10M) technical goal is to demonstrate better than 10 arcsec HPD integrated for the entire observatory during its inaugural flight in the fall of 2028, while mitigating the combined effects of gravity induced error and the thermal environment encountered in stratospheric balloon flight.</a:t>
            </a:r>
          </a:p>
          <a:p>
            <a:pPr marL="538580" indent="-538580" defTabSz="2154272">
              <a:lnSpc>
                <a:spcPct val="90000"/>
              </a:lnSpc>
              <a:spcBef>
                <a:spcPts val="3800"/>
              </a:spcBef>
              <a:buSzPct val="123000"/>
              <a:buChar char="•"/>
              <a:defRPr sz="4180" b="0"/>
            </a:pPr>
            <a:r>
              <a:t>In parallel, the MSFC team is developing a dedicated high-resolution optics demonstrator module which aims to achieve 5 arcsec HPD (with gravity subtraction) in a X-ray beamline by late 2027.</a:t>
            </a:r>
          </a:p>
          <a:p>
            <a:pPr marL="538580" indent="-538580" defTabSz="2154272">
              <a:lnSpc>
                <a:spcPct val="90000"/>
              </a:lnSpc>
              <a:spcBef>
                <a:spcPts val="3800"/>
              </a:spcBef>
              <a:buSzPct val="123000"/>
              <a:buChar char="•"/>
              <a:defRPr sz="4180" b="0"/>
            </a:pPr>
            <a:r>
              <a:t>HEROIX manufacturing requirements are similar to IXPE and SuperHERO, requiring the use of existing MSFC hardware and capabilities.</a:t>
            </a:r>
          </a:p>
        </p:txBody>
      </p:sp>
      <p:pic>
        <p:nvPicPr>
          <p:cNvPr id="465" name="Picture 9" descr="Picture 9"/>
          <p:cNvPicPr>
            <a:picLocks noChangeAspect="1"/>
          </p:cNvPicPr>
          <p:nvPr/>
        </p:nvPicPr>
        <p:blipFill>
          <a:blip r:embed="rId3"/>
          <a:srcRect l="37896" r="37896"/>
          <a:stretch>
            <a:fillRect/>
          </a:stretch>
        </p:blipFill>
        <p:spPr>
          <a:xfrm>
            <a:off x="17304233" y="1098444"/>
            <a:ext cx="6805012" cy="6650209"/>
          </a:xfrm>
          <a:prstGeom prst="rect">
            <a:avLst/>
          </a:prstGeom>
          <a:ln w="12700">
            <a:miter lim="400000"/>
          </a:ln>
        </p:spPr>
      </p:pic>
      <p:sp>
        <p:nvSpPr>
          <p:cNvPr id="466" name="TextBox 7"/>
          <p:cNvSpPr txBox="1"/>
          <p:nvPr/>
        </p:nvSpPr>
        <p:spPr>
          <a:xfrm>
            <a:off x="21606984" y="5234505"/>
            <a:ext cx="2217200" cy="19349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p>
            <a:pPr algn="ctr" defTabSz="914400">
              <a:lnSpc>
                <a:spcPct val="100000"/>
              </a:lnSpc>
              <a:spcBef>
                <a:spcPts val="0"/>
              </a:spcBef>
              <a:defRPr sz="3100" b="1">
                <a:latin typeface="Calibri"/>
                <a:ea typeface="Calibri"/>
                <a:cs typeface="Calibri"/>
                <a:sym typeface="Calibri"/>
              </a:defRPr>
            </a:pPr>
            <a:r>
              <a:t>MMA 10</a:t>
            </a:r>
          </a:p>
          <a:p>
            <a:pPr algn="ctr" defTabSz="914400">
              <a:lnSpc>
                <a:spcPct val="100000"/>
              </a:lnSpc>
              <a:spcBef>
                <a:spcPts val="0"/>
              </a:spcBef>
              <a:defRPr sz="3100">
                <a:latin typeface="Calibri"/>
                <a:ea typeface="Calibri"/>
                <a:cs typeface="Calibri"/>
                <a:sym typeface="Calibri"/>
              </a:defRPr>
            </a:pPr>
            <a:r>
              <a:t>FWHM 3.2” </a:t>
            </a:r>
          </a:p>
          <a:p>
            <a:pPr algn="ctr" defTabSz="914400">
              <a:lnSpc>
                <a:spcPct val="100000"/>
              </a:lnSpc>
              <a:spcBef>
                <a:spcPts val="0"/>
              </a:spcBef>
              <a:defRPr sz="3100">
                <a:latin typeface="Calibri"/>
                <a:ea typeface="Calibri"/>
                <a:cs typeface="Calibri"/>
                <a:sym typeface="Calibri"/>
              </a:defRPr>
            </a:pPr>
            <a:r>
              <a:t>HPD 8.5”</a:t>
            </a:r>
          </a:p>
          <a:p>
            <a:pPr algn="ctr" defTabSz="914400">
              <a:lnSpc>
                <a:spcPct val="100000"/>
              </a:lnSpc>
              <a:spcBef>
                <a:spcPts val="0"/>
              </a:spcBef>
              <a:defRPr sz="3100">
                <a:latin typeface="Calibri"/>
                <a:ea typeface="Calibri"/>
                <a:cs typeface="Calibri"/>
                <a:sym typeface="Calibri"/>
              </a:defRPr>
            </a:pPr>
            <a:r>
              <a:t>(with gravity)</a:t>
            </a:r>
          </a:p>
        </p:txBody>
      </p:sp>
      <p:sp>
        <p:nvSpPr>
          <p:cNvPr id="467" name="TextBox 4"/>
          <p:cNvSpPr txBox="1"/>
          <p:nvPr/>
        </p:nvSpPr>
        <p:spPr>
          <a:xfrm>
            <a:off x="19015571" y="7962138"/>
            <a:ext cx="5100752" cy="19135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defTabSz="914400">
              <a:lnSpc>
                <a:spcPct val="100000"/>
              </a:lnSpc>
              <a:spcBef>
                <a:spcPts val="0"/>
              </a:spcBef>
              <a:defRPr sz="1600">
                <a:latin typeface="Arial"/>
                <a:ea typeface="Arial"/>
                <a:cs typeface="Arial"/>
                <a:sym typeface="Arial"/>
              </a:defRPr>
            </a:pPr>
            <a:r>
              <a:t>Wayne H. Baumgartner, Stephen Bongiorno, Jeffery Kolodziejczak, Srikanth Singam, Danielle Gurgew, Chet Speegle, David Banks, Patrick Champey, Nicholas Thomas, C. Grant Davis, "High resolution full shell replicated x-ray optics for FOXSI-4," Proc. SPIE 12679, Optics for EUV, X-Ray, and Gamma-Ray Astronomy XI, 126790C (6 October 2023);</a:t>
            </a:r>
            <a:r>
              <a:rPr u="sng">
                <a:solidFill>
                  <a:srgbClr val="0000FF"/>
                </a:solidFill>
                <a:uFill>
                  <a:solidFill>
                    <a:srgbClr val="0000FF"/>
                  </a:solidFill>
                </a:uFill>
                <a:hlinkClick r:id="rId4"/>
              </a:rPr>
              <a:t> https://doi.org/10.1117/12.2680486</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Status updates"/>
          <p:cNvSpPr txBox="1">
            <a:spLocks noGrp="1"/>
          </p:cNvSpPr>
          <p:nvPr>
            <p:ph type="title"/>
          </p:nvPr>
        </p:nvSpPr>
        <p:spPr>
          <a:prstGeom prst="rect">
            <a:avLst/>
          </a:prstGeom>
        </p:spPr>
        <p:txBody>
          <a:bodyPr/>
          <a:lstStyle/>
          <a:p>
            <a:r>
              <a:t>Status updates</a:t>
            </a:r>
          </a:p>
        </p:txBody>
      </p:sp>
      <p:sp>
        <p:nvSpPr>
          <p:cNvPr id="472" name="PI: Nick Thomas; PS: Chien-Ting Chen…"/>
          <p:cNvSpPr txBox="1">
            <a:spLocks noGrp="1"/>
          </p:cNvSpPr>
          <p:nvPr>
            <p:ph type="body" sz="half" idx="1"/>
          </p:nvPr>
        </p:nvSpPr>
        <p:spPr>
          <a:xfrm>
            <a:off x="1206500" y="2822617"/>
            <a:ext cx="12622897" cy="10568312"/>
          </a:xfrm>
          <a:prstGeom prst="rect">
            <a:avLst/>
          </a:prstGeom>
        </p:spPr>
        <p:txBody>
          <a:bodyPr/>
          <a:lstStyle/>
          <a:p>
            <a:pPr marL="414527" indent="-414527" defTabSz="1658070">
              <a:spcBef>
                <a:spcPts val="3000"/>
              </a:spcBef>
              <a:defRPr sz="3264"/>
            </a:pPr>
            <a:r>
              <a:t>PI: Nick Thomas; PS: Chien-Ting Chen</a:t>
            </a:r>
          </a:p>
          <a:p>
            <a:pPr marL="414527" indent="-414527" defTabSz="1658070">
              <a:spcBef>
                <a:spcPts val="3000"/>
              </a:spcBef>
              <a:defRPr sz="3264"/>
            </a:pPr>
            <a:r>
              <a:t>Optics Lead: Steve Bongiorno, Coating: Danielle Gurgew; Optics design: Panini Singham</a:t>
            </a:r>
          </a:p>
          <a:p>
            <a:pPr marL="414527" indent="-414527" defTabSz="1658070">
              <a:spcBef>
                <a:spcPts val="3000"/>
              </a:spcBef>
              <a:defRPr sz="3264"/>
            </a:pPr>
            <a:r>
              <a:t>Science Team: </a:t>
            </a:r>
          </a:p>
          <a:p>
            <a:pPr marL="829055" lvl="1" indent="-414527" defTabSz="1658070">
              <a:spcBef>
                <a:spcPts val="3000"/>
              </a:spcBef>
              <a:defRPr sz="3264"/>
            </a:pPr>
            <a:r>
              <a:t>Stefano Bianchi, Francesca Civano, Paolo Coppi, Paul Draghis, Steven Ehlert, Ioannis Liodakis, , Lebani Malick, Kaya Mori, Koji Mori, Kazuhiro Nakazawa, Dave Pooley, Fabio Pacucci, Yoshihiro Ueda, Zorawar Wadiasingh, Dan Wilkins</a:t>
            </a:r>
          </a:p>
          <a:p>
            <a:pPr marL="829055" lvl="1" indent="-414527" defTabSz="1658070">
              <a:spcBef>
                <a:spcPts val="3000"/>
              </a:spcBef>
              <a:defRPr sz="3264"/>
            </a:pPr>
            <a:r>
              <a:t>Approximately &gt; 100 people in the current mailing list, 70 have joined the Slack channel.</a:t>
            </a:r>
          </a:p>
          <a:p>
            <a:pPr marL="829055" lvl="1" indent="-414527" defTabSz="1658070">
              <a:spcBef>
                <a:spcPts val="3000"/>
              </a:spcBef>
              <a:defRPr sz="3264"/>
            </a:pPr>
            <a:r>
              <a:t>We had a first in-person meeting at the 2025 HEAD, with a mixture of the SuperHERO and HEROIX team members</a:t>
            </a:r>
          </a:p>
          <a:p>
            <a:pPr marL="829055" lvl="1" indent="-414527" defTabSz="1658070">
              <a:spcBef>
                <a:spcPts val="3000"/>
              </a:spcBef>
              <a:defRPr sz="3264"/>
            </a:pPr>
            <a:r>
              <a:t>~Bi-weekly science discussions since 2026. </a:t>
            </a:r>
          </a:p>
          <a:p>
            <a:pPr marL="829055" lvl="1" indent="-414527" defTabSz="1658070">
              <a:spcBef>
                <a:spcPts val="3000"/>
              </a:spcBef>
              <a:defRPr sz="3264"/>
            </a:pPr>
            <a:r>
              <a:t>Working on white papers and science traceability matrix.</a:t>
            </a:r>
          </a:p>
          <a:p>
            <a:pPr marL="414527" indent="-414527" defTabSz="1658070">
              <a:spcBef>
                <a:spcPts val="3000"/>
              </a:spcBef>
              <a:defRPr sz="3264"/>
            </a:pPr>
            <a:r>
              <a:t>Please consider joining the HEROIX science team!</a:t>
            </a:r>
          </a:p>
        </p:txBody>
      </p:sp>
      <p:pic>
        <p:nvPicPr>
          <p:cNvPr id="473" name="PXL_20251016_011315980.jpg" descr="PXL_20251016_011315980.jpg"/>
          <p:cNvPicPr>
            <a:picLocks noChangeAspect="1"/>
          </p:cNvPicPr>
          <p:nvPr/>
        </p:nvPicPr>
        <p:blipFill>
          <a:blip r:embed="rId2"/>
          <a:stretch>
            <a:fillRect/>
          </a:stretch>
        </p:blipFill>
        <p:spPr>
          <a:xfrm>
            <a:off x="13964363" y="2535664"/>
            <a:ext cx="4576313" cy="3445695"/>
          </a:xfrm>
          <a:prstGeom prst="rect">
            <a:avLst/>
          </a:prstGeom>
          <a:ln w="12700">
            <a:miter lim="400000"/>
          </a:ln>
        </p:spPr>
      </p:pic>
      <p:pic>
        <p:nvPicPr>
          <p:cNvPr id="474" name="PXL_20251016_011332200.jpg" descr="PXL_20251016_011332200.jpg"/>
          <p:cNvPicPr>
            <a:picLocks noChangeAspect="1"/>
          </p:cNvPicPr>
          <p:nvPr/>
        </p:nvPicPr>
        <p:blipFill>
          <a:blip r:embed="rId3"/>
          <a:stretch>
            <a:fillRect/>
          </a:stretch>
        </p:blipFill>
        <p:spPr>
          <a:xfrm>
            <a:off x="19115542" y="2535664"/>
            <a:ext cx="4576313" cy="3445695"/>
          </a:xfrm>
          <a:prstGeom prst="rect">
            <a:avLst/>
          </a:prstGeom>
          <a:ln w="12700">
            <a:miter lim="400000"/>
          </a:ln>
        </p:spPr>
      </p:pic>
      <p:pic>
        <p:nvPicPr>
          <p:cNvPr id="475" name="heroix.png" descr="heroix.png"/>
          <p:cNvPicPr>
            <a:picLocks noChangeAspect="1"/>
          </p:cNvPicPr>
          <p:nvPr/>
        </p:nvPicPr>
        <p:blipFill>
          <a:blip r:embed="rId4"/>
          <a:stretch>
            <a:fillRect/>
          </a:stretch>
        </p:blipFill>
        <p:spPr>
          <a:xfrm>
            <a:off x="16540196" y="6536693"/>
            <a:ext cx="4699002" cy="4699002"/>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The Hard X-Ray Universe in High-Resolution"/>
          <p:cNvSpPr txBox="1">
            <a:spLocks noGrp="1"/>
          </p:cNvSpPr>
          <p:nvPr>
            <p:ph type="title"/>
          </p:nvPr>
        </p:nvSpPr>
        <p:spPr>
          <a:xfrm>
            <a:off x="1074184" y="246815"/>
            <a:ext cx="14321547" cy="1433163"/>
          </a:xfrm>
          <a:prstGeom prst="rect">
            <a:avLst/>
          </a:prstGeom>
        </p:spPr>
        <p:txBody>
          <a:bodyPr/>
          <a:lstStyle>
            <a:lvl1pPr defTabSz="1560536">
              <a:defRPr sz="5440" spc="-108"/>
            </a:lvl1pPr>
          </a:lstStyle>
          <a:p>
            <a:r>
              <a:t>The Hard X-Ray Universe in High-Resolution</a:t>
            </a:r>
          </a:p>
        </p:txBody>
      </p:sp>
      <p:sp>
        <p:nvSpPr>
          <p:cNvPr id="303" name="Hard X-ray probes photons generated by physical processes in extreme astrophysical environments, from accreting of stellar mass compact objects to shock waves and jets in galaxy clusters…"/>
          <p:cNvSpPr txBox="1">
            <a:spLocks noGrp="1"/>
          </p:cNvSpPr>
          <p:nvPr>
            <p:ph type="body" idx="1"/>
          </p:nvPr>
        </p:nvSpPr>
        <p:spPr>
          <a:xfrm>
            <a:off x="1185936" y="1625729"/>
            <a:ext cx="22870285" cy="9498042"/>
          </a:xfrm>
          <a:prstGeom prst="rect">
            <a:avLst/>
          </a:prstGeom>
        </p:spPr>
        <p:txBody>
          <a:bodyPr/>
          <a:lstStyle/>
          <a:p>
            <a:r>
              <a:t>Hard X-ray probes photons generated by physical processes in extreme astrophysical environments, from accreting of stellar mass compact objects to shock waves and jets in galaxy clusters</a:t>
            </a:r>
          </a:p>
          <a:p>
            <a:r>
              <a:t>NuSTAR pioneered this field as the first focusing hard X-ray mission in orbit, albeit limited by its ~arcmin half power diameter</a:t>
            </a:r>
          </a:p>
          <a:p>
            <a:r>
              <a:t>An order-of-magnitude improvement in angular resolution will lead to exciting discoveries</a:t>
            </a:r>
          </a:p>
        </p:txBody>
      </p:sp>
      <p:grpSp>
        <p:nvGrpSpPr>
          <p:cNvPr id="310" name="Group 3"/>
          <p:cNvGrpSpPr/>
          <p:nvPr/>
        </p:nvGrpSpPr>
        <p:grpSpPr>
          <a:xfrm>
            <a:off x="-70553" y="8482230"/>
            <a:ext cx="14591473" cy="5451241"/>
            <a:chOff x="0" y="0"/>
            <a:chExt cx="14591472" cy="5451239"/>
          </a:xfrm>
        </p:grpSpPr>
        <p:pic>
          <p:nvPicPr>
            <p:cNvPr id="304" name="Picture 4" descr="Picture 4"/>
            <p:cNvPicPr>
              <a:picLocks noChangeAspect="1"/>
            </p:cNvPicPr>
            <p:nvPr/>
          </p:nvPicPr>
          <p:blipFill>
            <a:blip r:embed="rId3"/>
            <a:srcRect l="27444" b="1368"/>
            <a:stretch>
              <a:fillRect/>
            </a:stretch>
          </p:blipFill>
          <p:spPr>
            <a:xfrm>
              <a:off x="0" y="0"/>
              <a:ext cx="14591473" cy="5451240"/>
            </a:xfrm>
            <a:prstGeom prst="rect">
              <a:avLst/>
            </a:prstGeom>
            <a:ln w="12700" cap="flat">
              <a:noFill/>
              <a:miter lim="400000"/>
            </a:ln>
            <a:effectLst/>
          </p:spPr>
        </p:pic>
        <p:sp>
          <p:nvSpPr>
            <p:cNvPr id="305" name="TextBox 5"/>
            <p:cNvSpPr txBox="1"/>
            <p:nvPr/>
          </p:nvSpPr>
          <p:spPr>
            <a:xfrm>
              <a:off x="741454" y="61880"/>
              <a:ext cx="1822121" cy="7289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numCol="1" anchor="t">
              <a:spAutoFit/>
            </a:bodyPr>
            <a:lstStyle>
              <a:lvl1pPr defTabSz="1828800">
                <a:lnSpc>
                  <a:spcPct val="100000"/>
                </a:lnSpc>
                <a:spcBef>
                  <a:spcPts val="0"/>
                </a:spcBef>
                <a:defRPr sz="3600">
                  <a:solidFill>
                    <a:srgbClr val="000000"/>
                  </a:solidFill>
                  <a:latin typeface="Aptos"/>
                  <a:ea typeface="Aptos"/>
                  <a:cs typeface="Aptos"/>
                  <a:sym typeface="Aptos"/>
                </a:defRPr>
              </a:lvl1pPr>
            </a:lstStyle>
            <a:p>
              <a:r>
                <a:t>Einstein</a:t>
              </a:r>
            </a:p>
          </p:txBody>
        </p:sp>
        <p:sp>
          <p:nvSpPr>
            <p:cNvPr id="306" name="Straight Arrow Connector 6"/>
            <p:cNvSpPr/>
            <p:nvPr/>
          </p:nvSpPr>
          <p:spPr>
            <a:xfrm>
              <a:off x="3519981" y="385079"/>
              <a:ext cx="1912438" cy="2"/>
            </a:xfrm>
            <a:prstGeom prst="line">
              <a:avLst/>
            </a:prstGeom>
            <a:noFill/>
            <a:ln w="177800" cap="flat">
              <a:solidFill>
                <a:srgbClr val="FF0000"/>
              </a:solidFill>
              <a:prstDash val="solid"/>
              <a:miter lim="800000"/>
              <a:tailEnd type="triangle" w="med" len="med"/>
            </a:ln>
            <a:effectLst/>
          </p:spPr>
          <p:txBody>
            <a:bodyPr wrap="square" lIns="45718" tIns="45718" rIns="45718" bIns="45718" numCol="1" anchor="t">
              <a:noAutofit/>
            </a:bodyPr>
            <a:lstStyle/>
            <a:p>
              <a:pPr defTabSz="2438337"/>
              <a:endParaRPr/>
            </a:p>
          </p:txBody>
        </p:sp>
        <p:sp>
          <p:nvSpPr>
            <p:cNvPr id="307" name="TextBox 7"/>
            <p:cNvSpPr txBox="1"/>
            <p:nvPr/>
          </p:nvSpPr>
          <p:spPr>
            <a:xfrm>
              <a:off x="6388822" y="20587"/>
              <a:ext cx="1736843" cy="7289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numCol="1" anchor="t">
              <a:spAutoFit/>
            </a:bodyPr>
            <a:lstStyle>
              <a:lvl1pPr defTabSz="1828800">
                <a:lnSpc>
                  <a:spcPct val="100000"/>
                </a:lnSpc>
                <a:spcBef>
                  <a:spcPts val="0"/>
                </a:spcBef>
                <a:defRPr sz="3600">
                  <a:solidFill>
                    <a:srgbClr val="000000"/>
                  </a:solidFill>
                  <a:latin typeface="Aptos"/>
                  <a:ea typeface="Aptos"/>
                  <a:cs typeface="Aptos"/>
                  <a:sym typeface="Aptos"/>
                </a:defRPr>
              </a:lvl1pPr>
            </a:lstStyle>
            <a:p>
              <a:r>
                <a:t>ROSAT</a:t>
              </a:r>
            </a:p>
          </p:txBody>
        </p:sp>
        <p:sp>
          <p:nvSpPr>
            <p:cNvPr id="308" name="TextBox 8"/>
            <p:cNvSpPr txBox="1"/>
            <p:nvPr/>
          </p:nvSpPr>
          <p:spPr>
            <a:xfrm>
              <a:off x="11708150" y="20587"/>
              <a:ext cx="1949370" cy="7289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numCol="1" anchor="t">
              <a:spAutoFit/>
            </a:bodyPr>
            <a:lstStyle>
              <a:lvl1pPr defTabSz="1828800">
                <a:lnSpc>
                  <a:spcPct val="100000"/>
                </a:lnSpc>
                <a:spcBef>
                  <a:spcPts val="0"/>
                </a:spcBef>
                <a:defRPr sz="3600">
                  <a:solidFill>
                    <a:srgbClr val="000000"/>
                  </a:solidFill>
                  <a:latin typeface="Aptos"/>
                  <a:ea typeface="Aptos"/>
                  <a:cs typeface="Aptos"/>
                  <a:sym typeface="Aptos"/>
                </a:defRPr>
              </a:lvl1pPr>
            </a:lstStyle>
            <a:p>
              <a:r>
                <a:t>Chandra</a:t>
              </a:r>
            </a:p>
          </p:txBody>
        </p:sp>
        <p:sp>
          <p:nvSpPr>
            <p:cNvPr id="309" name="Straight Arrow Connector 9"/>
            <p:cNvSpPr/>
            <p:nvPr/>
          </p:nvSpPr>
          <p:spPr>
            <a:xfrm>
              <a:off x="8960691" y="385079"/>
              <a:ext cx="1912437" cy="2"/>
            </a:xfrm>
            <a:prstGeom prst="line">
              <a:avLst/>
            </a:prstGeom>
            <a:noFill/>
            <a:ln w="177800" cap="flat">
              <a:solidFill>
                <a:srgbClr val="FF0000"/>
              </a:solidFill>
              <a:prstDash val="solid"/>
              <a:miter lim="800000"/>
              <a:tailEnd type="triangle" w="med" len="med"/>
            </a:ln>
            <a:effectLst/>
          </p:spPr>
          <p:txBody>
            <a:bodyPr wrap="square" lIns="45718" tIns="45718" rIns="45718" bIns="45718" numCol="1" anchor="t">
              <a:noAutofit/>
            </a:bodyPr>
            <a:lstStyle/>
            <a:p>
              <a:pPr defTabSz="2438337"/>
              <a:endParaRPr/>
            </a:p>
          </p:txBody>
        </p:sp>
      </p:grpSp>
      <p:pic>
        <p:nvPicPr>
          <p:cNvPr id="311" name="pasted-movie.png" descr="pasted-movie.png"/>
          <p:cNvPicPr>
            <a:picLocks noChangeAspect="1"/>
          </p:cNvPicPr>
          <p:nvPr/>
        </p:nvPicPr>
        <p:blipFill>
          <a:blip r:embed="rId4"/>
          <a:stretch>
            <a:fillRect/>
          </a:stretch>
        </p:blipFill>
        <p:spPr>
          <a:xfrm>
            <a:off x="15244743" y="7911165"/>
            <a:ext cx="8791161" cy="6593371"/>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Slide Number Placeholder 5"/>
          <p:cNvSpPr txBox="1">
            <a:spLocks noGrp="1"/>
          </p:cNvSpPr>
          <p:nvPr>
            <p:ph type="sldNum" sz="quarter" idx="4294967295"/>
          </p:nvPr>
        </p:nvSpPr>
        <p:spPr>
          <a:xfrm>
            <a:off x="22215142" y="13223107"/>
            <a:ext cx="350062" cy="48390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tIns="91438" rIns="91438" bIns="91438" anchor="ctr"/>
          <a:lstStyle>
            <a:lvl1pPr algn="r" defTabSz="1828800">
              <a:defRPr sz="2400" b="1">
                <a:solidFill>
                  <a:srgbClr val="ADB8CC"/>
                </a:solidFill>
                <a:latin typeface="Calibri"/>
                <a:ea typeface="Calibri"/>
                <a:cs typeface="Calibri"/>
                <a:sym typeface="Calibri"/>
              </a:defRPr>
            </a:lvl1pPr>
          </a:lstStyle>
          <a:p>
            <a:fld id="{86CB4B4D-7CA3-9044-876B-883B54F8677D}" type="slidenum">
              <a:t>3</a:t>
            </a:fld>
            <a:endParaRPr/>
          </a:p>
        </p:txBody>
      </p:sp>
      <p:sp>
        <p:nvSpPr>
          <p:cNvPr id="316" name="Rectangle 2"/>
          <p:cNvSpPr/>
          <p:nvPr/>
        </p:nvSpPr>
        <p:spPr>
          <a:xfrm>
            <a:off x="0" y="0"/>
            <a:ext cx="24384000" cy="2310134"/>
          </a:xfrm>
          <a:prstGeom prst="rect">
            <a:avLst/>
          </a:prstGeom>
          <a:solidFill>
            <a:srgbClr val="000000"/>
          </a:solidFill>
          <a:ln w="25400">
            <a:solidFill>
              <a:srgbClr val="3F2130"/>
            </a:solidFill>
            <a:miter/>
          </a:ln>
        </p:spPr>
        <p:txBody>
          <a:bodyPr lIns="50800" tIns="50800" rIns="50800" bIns="50800" anchor="ctr"/>
          <a:lstStyle/>
          <a:p>
            <a:pPr algn="ctr" defTabSz="1828800">
              <a:lnSpc>
                <a:spcPct val="100000"/>
              </a:lnSpc>
              <a:spcBef>
                <a:spcPts val="0"/>
              </a:spcBef>
              <a:defRPr sz="3600">
                <a:latin typeface="Calibri"/>
                <a:ea typeface="Calibri"/>
                <a:cs typeface="Calibri"/>
                <a:sym typeface="Calibri"/>
              </a:defRPr>
            </a:pPr>
            <a:endParaRPr/>
          </a:p>
        </p:txBody>
      </p:sp>
      <p:sp>
        <p:nvSpPr>
          <p:cNvPr id="317" name="Title 1"/>
          <p:cNvSpPr txBox="1">
            <a:spLocks noGrp="1"/>
          </p:cNvSpPr>
          <p:nvPr>
            <p:ph type="title"/>
          </p:nvPr>
        </p:nvSpPr>
        <p:spPr>
          <a:xfrm>
            <a:off x="923454" y="285749"/>
            <a:ext cx="20656386" cy="822962"/>
          </a:xfrm>
          <a:prstGeom prst="rect">
            <a:avLst/>
          </a:prstGeom>
        </p:spPr>
        <p:txBody>
          <a:bodyPr/>
          <a:lstStyle>
            <a:lvl1pPr defTabSz="614476">
              <a:defRPr sz="2267" b="1">
                <a:latin typeface="Aptos"/>
                <a:ea typeface="Aptos"/>
                <a:cs typeface="Aptos"/>
                <a:sym typeface="Aptos"/>
              </a:defRPr>
            </a:lvl1pPr>
          </a:lstStyle>
          <a:p>
            <a:br/>
            <a:endParaRPr/>
          </a:p>
        </p:txBody>
      </p:sp>
      <p:pic>
        <p:nvPicPr>
          <p:cNvPr id="318" name="Content Placeholder 3" descr="Content Placeholder 3"/>
          <p:cNvPicPr>
            <a:picLocks noChangeAspect="1"/>
          </p:cNvPicPr>
          <p:nvPr/>
        </p:nvPicPr>
        <p:blipFill>
          <a:blip r:embed="rId2"/>
          <a:stretch>
            <a:fillRect/>
          </a:stretch>
        </p:blipFill>
        <p:spPr>
          <a:xfrm>
            <a:off x="791578" y="2405245"/>
            <a:ext cx="19861473" cy="11026300"/>
          </a:xfrm>
          <a:prstGeom prst="rect">
            <a:avLst/>
          </a:prstGeom>
          <a:ln w="12700">
            <a:miter lim="400000"/>
          </a:ln>
        </p:spPr>
      </p:pic>
      <p:sp>
        <p:nvSpPr>
          <p:cNvPr id="319" name="Title 1"/>
          <p:cNvSpPr txBox="1"/>
          <p:nvPr/>
        </p:nvSpPr>
        <p:spPr>
          <a:xfrm>
            <a:off x="540291" y="36511"/>
            <a:ext cx="20848319" cy="22736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tIns="91438" rIns="91438" bIns="91438" anchor="ctr">
            <a:normAutofit lnSpcReduction="10000"/>
          </a:bodyPr>
          <a:lstStyle/>
          <a:p>
            <a:pPr defTabSz="1664208">
              <a:spcBef>
                <a:spcPts val="0"/>
              </a:spcBef>
              <a:defRPr sz="5096">
                <a:latin typeface="Calibri"/>
                <a:ea typeface="Calibri"/>
                <a:cs typeface="Calibri"/>
                <a:sym typeface="Calibri"/>
              </a:defRPr>
            </a:pPr>
            <a:r>
              <a:t>Techonology to achive the goal:</a:t>
            </a:r>
            <a:br/>
            <a:r>
              <a:t>Electroformed Nickel-Cobalt Replicated Optics</a:t>
            </a:r>
            <a:endParaRPr sz="8008">
              <a:latin typeface="Calibri Light"/>
              <a:ea typeface="Calibri Light"/>
              <a:cs typeface="Calibri Light"/>
              <a:sym typeface="Calibri Light"/>
            </a:endParaRPr>
          </a:p>
          <a:p>
            <a:pPr defTabSz="1664208">
              <a:spcBef>
                <a:spcPts val="0"/>
              </a:spcBef>
              <a:defRPr sz="5096">
                <a:latin typeface="Calibri"/>
                <a:ea typeface="Calibri"/>
                <a:cs typeface="Calibri"/>
                <a:sym typeface="Calibri"/>
              </a:defRPr>
            </a:pPr>
            <a:r>
              <a:t>Full Shell X-ray Optics</a:t>
            </a:r>
          </a:p>
        </p:txBody>
      </p:sp>
      <p:pic>
        <p:nvPicPr>
          <p:cNvPr id="320" name="Picture 5" descr="Picture 5"/>
          <p:cNvPicPr>
            <a:picLocks noChangeAspect="1"/>
          </p:cNvPicPr>
          <p:nvPr/>
        </p:nvPicPr>
        <p:blipFill>
          <a:blip r:embed="rId3"/>
          <a:stretch>
            <a:fillRect/>
          </a:stretch>
        </p:blipFill>
        <p:spPr>
          <a:xfrm>
            <a:off x="21595748" y="231661"/>
            <a:ext cx="2251884" cy="1872446"/>
          </a:xfrm>
          <a:prstGeom prst="rect">
            <a:avLst/>
          </a:prstGeom>
          <a:ln w="12700">
            <a:miter lim="400000"/>
          </a:ln>
        </p:spPr>
      </p:pic>
      <p:pic>
        <p:nvPicPr>
          <p:cNvPr id="321" name="pasted-movie.png" descr="pasted-movie.png"/>
          <p:cNvPicPr>
            <a:picLocks noChangeAspect="1"/>
          </p:cNvPicPr>
          <p:nvPr/>
        </p:nvPicPr>
        <p:blipFill>
          <a:blip r:embed="rId4"/>
          <a:stretch>
            <a:fillRect/>
          </a:stretch>
        </p:blipFill>
        <p:spPr>
          <a:xfrm>
            <a:off x="21084913" y="8434959"/>
            <a:ext cx="2081260" cy="2081260"/>
          </a:xfrm>
          <a:prstGeom prst="rect">
            <a:avLst/>
          </a:prstGeom>
          <a:ln w="12700">
            <a:miter lim="400000"/>
          </a:ln>
        </p:spPr>
      </p:pic>
      <p:sp>
        <p:nvSpPr>
          <p:cNvPr id="322" name="Steve Bongiorno MSFC  X-ray Group Lead"/>
          <p:cNvSpPr txBox="1"/>
          <p:nvPr/>
        </p:nvSpPr>
        <p:spPr>
          <a:xfrm>
            <a:off x="19691526" y="10464607"/>
            <a:ext cx="4150869" cy="17971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4000">
                <a:solidFill>
                  <a:srgbClr val="000000"/>
                </a:solidFill>
              </a:defRPr>
            </a:pPr>
            <a:r>
              <a:t>Steve Bongiorno</a:t>
            </a:r>
            <a:br/>
            <a:r>
              <a:t>MSFC </a:t>
            </a:r>
            <a:br/>
            <a:r>
              <a:t>X-ray Group Lead</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Rectangle 48"/>
          <p:cNvSpPr/>
          <p:nvPr/>
        </p:nvSpPr>
        <p:spPr>
          <a:xfrm>
            <a:off x="0" y="22350"/>
            <a:ext cx="24384000" cy="1825108"/>
          </a:xfrm>
          <a:prstGeom prst="rect">
            <a:avLst/>
          </a:prstGeom>
          <a:solidFill>
            <a:srgbClr val="000000"/>
          </a:solidFill>
          <a:ln w="25400">
            <a:solidFill>
              <a:srgbClr val="3F2130"/>
            </a:solidFill>
            <a:miter/>
          </a:ln>
        </p:spPr>
        <p:txBody>
          <a:bodyPr lIns="50800" tIns="50800" rIns="50800" bIns="50800" anchor="ctr"/>
          <a:lstStyle/>
          <a:p>
            <a:pPr algn="ctr" defTabSz="1828800">
              <a:lnSpc>
                <a:spcPct val="100000"/>
              </a:lnSpc>
              <a:spcBef>
                <a:spcPts val="0"/>
              </a:spcBef>
              <a:defRPr sz="3600">
                <a:latin typeface="Calibri"/>
                <a:ea typeface="Calibri"/>
                <a:cs typeface="Calibri"/>
                <a:sym typeface="Calibri"/>
              </a:defRPr>
            </a:pPr>
            <a:endParaRPr/>
          </a:p>
        </p:txBody>
      </p:sp>
      <p:sp>
        <p:nvSpPr>
          <p:cNvPr id="325" name="TextBox 23"/>
          <p:cNvSpPr txBox="1"/>
          <p:nvPr/>
        </p:nvSpPr>
        <p:spPr>
          <a:xfrm>
            <a:off x="91439" y="284638"/>
            <a:ext cx="24201122" cy="11607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tIns="91438" rIns="91438" bIns="91438">
            <a:spAutoFit/>
          </a:bodyPr>
          <a:lstStyle/>
          <a:p>
            <a:pPr algn="ctr" defTabSz="1828800">
              <a:lnSpc>
                <a:spcPct val="100000"/>
              </a:lnSpc>
              <a:spcBef>
                <a:spcPts val="0"/>
              </a:spcBef>
              <a:defRPr sz="6400">
                <a:solidFill>
                  <a:srgbClr val="000000"/>
                </a:solidFill>
                <a:latin typeface="Aptos"/>
                <a:ea typeface="Aptos"/>
                <a:cs typeface="Aptos"/>
                <a:sym typeface="Aptos"/>
              </a:defRPr>
            </a:pPr>
            <a:r>
              <a:t>MSFC X-Ray </a:t>
            </a:r>
            <a:r>
              <a:rPr u="sng"/>
              <a:t>Mirror Module Performance</a:t>
            </a:r>
          </a:p>
        </p:txBody>
      </p:sp>
      <p:pic>
        <p:nvPicPr>
          <p:cNvPr id="326" name="Picture 22" descr="Picture 22"/>
          <p:cNvPicPr>
            <a:picLocks noChangeAspect="1"/>
          </p:cNvPicPr>
          <p:nvPr/>
        </p:nvPicPr>
        <p:blipFill>
          <a:blip r:embed="rId3">
            <a:alphaModFix amt="11000"/>
          </a:blip>
          <a:stretch>
            <a:fillRect/>
          </a:stretch>
        </p:blipFill>
        <p:spPr>
          <a:xfrm>
            <a:off x="0" y="7525200"/>
            <a:ext cx="2926290" cy="6248402"/>
          </a:xfrm>
          <a:prstGeom prst="rect">
            <a:avLst/>
          </a:prstGeom>
          <a:ln w="12700">
            <a:miter lim="400000"/>
          </a:ln>
        </p:spPr>
      </p:pic>
      <p:grpSp>
        <p:nvGrpSpPr>
          <p:cNvPr id="366" name="Group 50"/>
          <p:cNvGrpSpPr/>
          <p:nvPr/>
        </p:nvGrpSpPr>
        <p:grpSpPr>
          <a:xfrm>
            <a:off x="1754304" y="1914719"/>
            <a:ext cx="20308720" cy="11726240"/>
            <a:chOff x="0" y="-253196"/>
            <a:chExt cx="20308718" cy="11726238"/>
          </a:xfrm>
        </p:grpSpPr>
        <p:grpSp>
          <p:nvGrpSpPr>
            <p:cNvPr id="362" name="Group 25"/>
            <p:cNvGrpSpPr/>
            <p:nvPr/>
          </p:nvGrpSpPr>
          <p:grpSpPr>
            <a:xfrm>
              <a:off x="1511622" y="-253197"/>
              <a:ext cx="18797097" cy="11726240"/>
              <a:chOff x="-993873" y="-253196"/>
              <a:chExt cx="18797096" cy="11726238"/>
            </a:xfrm>
          </p:grpSpPr>
          <p:graphicFrame>
            <p:nvGraphicFramePr>
              <p:cNvPr id="327" name="Chart 42"/>
              <p:cNvGraphicFramePr/>
              <p:nvPr/>
            </p:nvGraphicFramePr>
            <p:xfrm>
              <a:off x="-993875" y="-253197"/>
              <a:ext cx="18268475" cy="10502111"/>
            </p:xfrm>
            <a:graphic>
              <a:graphicData uri="http://schemas.openxmlformats.org/drawingml/2006/chart">
                <c:chart xmlns:c="http://schemas.openxmlformats.org/drawingml/2006/chart" xmlns:r="http://schemas.openxmlformats.org/officeDocument/2006/relationships" r:id="rId4"/>
              </a:graphicData>
            </a:graphic>
          </p:graphicFrame>
          <p:grpSp>
            <p:nvGrpSpPr>
              <p:cNvPr id="361" name="Group 2"/>
              <p:cNvGrpSpPr/>
              <p:nvPr/>
            </p:nvGrpSpPr>
            <p:grpSpPr>
              <a:xfrm>
                <a:off x="6733" y="-1"/>
                <a:ext cx="17796490" cy="11473044"/>
                <a:chOff x="-1" y="-1"/>
                <a:chExt cx="17796488" cy="11473041"/>
              </a:xfrm>
            </p:grpSpPr>
            <p:sp>
              <p:nvSpPr>
                <p:cNvPr id="328" name="TextBox 26"/>
                <p:cNvSpPr txBox="1"/>
                <p:nvPr/>
              </p:nvSpPr>
              <p:spPr>
                <a:xfrm>
                  <a:off x="16111" y="10553562"/>
                  <a:ext cx="15457755" cy="9194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91438" tIns="91438" rIns="91438" bIns="91438" numCol="1" anchor="t">
                  <a:spAutoFit/>
                </a:bodyPr>
                <a:lstStyle/>
                <a:p>
                  <a:pPr defTabSz="1828800">
                    <a:lnSpc>
                      <a:spcPct val="100000"/>
                    </a:lnSpc>
                    <a:spcBef>
                      <a:spcPts val="0"/>
                    </a:spcBef>
                    <a:defRPr sz="2400" b="1">
                      <a:solidFill>
                        <a:srgbClr val="000000"/>
                      </a:solidFill>
                      <a:latin typeface="Aptos"/>
                      <a:ea typeface="Aptos"/>
                      <a:cs typeface="Aptos"/>
                      <a:sym typeface="Aptos"/>
                    </a:defRPr>
                  </a:pPr>
                  <a:r>
                    <a:t>*All values are for Mirror Module Assemblies (MMAs), with the exception of the NIF optic. </a:t>
                  </a:r>
                </a:p>
                <a:p>
                  <a:pPr defTabSz="1828800">
                    <a:lnSpc>
                      <a:spcPct val="100000"/>
                    </a:lnSpc>
                    <a:spcBef>
                      <a:spcPts val="0"/>
                    </a:spcBef>
                    <a:defRPr sz="2400" b="1">
                      <a:solidFill>
                        <a:srgbClr val="000000"/>
                      </a:solidFill>
                      <a:latin typeface="Aptos"/>
                      <a:ea typeface="Aptos"/>
                      <a:cs typeface="Aptos"/>
                      <a:sym typeface="Aptos"/>
                    </a:defRPr>
                  </a:pPr>
                  <a:r>
                    <a:t>*All values reflect X-ray test measurements or in-flight performance. Not all values are gravity subtracted.</a:t>
                  </a:r>
                </a:p>
              </p:txBody>
            </p:sp>
            <p:grpSp>
              <p:nvGrpSpPr>
                <p:cNvPr id="356" name="Group 36"/>
                <p:cNvGrpSpPr/>
                <p:nvPr/>
              </p:nvGrpSpPr>
              <p:grpSpPr>
                <a:xfrm>
                  <a:off x="-2" y="-2"/>
                  <a:ext cx="17796490" cy="10105216"/>
                  <a:chOff x="0" y="0"/>
                  <a:chExt cx="17796488" cy="10105214"/>
                </a:xfrm>
              </p:grpSpPr>
              <p:sp>
                <p:nvSpPr>
                  <p:cNvPr id="329" name="Rectangle 10"/>
                  <p:cNvSpPr/>
                  <p:nvPr/>
                </p:nvSpPr>
                <p:spPr>
                  <a:xfrm>
                    <a:off x="-1" y="2"/>
                    <a:ext cx="2815173" cy="9908492"/>
                  </a:xfrm>
                  <a:prstGeom prst="rect">
                    <a:avLst/>
                  </a:prstGeom>
                  <a:solidFill>
                    <a:srgbClr val="D9D9D9">
                      <a:alpha val="25000"/>
                    </a:srgbClr>
                  </a:solidFill>
                  <a:ln w="25400" cap="flat">
                    <a:solidFill>
                      <a:srgbClr val="F2F2F2"/>
                    </a:solidFill>
                    <a:prstDash val="solid"/>
                    <a:miter lim="800000"/>
                  </a:ln>
                  <a:effectLst/>
                </p:spPr>
                <p:txBody>
                  <a:bodyPr wrap="square" lIns="50800" tIns="50800" rIns="50800" bIns="50800" numCol="1" anchor="ctr">
                    <a:noAutofit/>
                  </a:bodyPr>
                  <a:lstStyle/>
                  <a:p>
                    <a:pPr algn="ctr" defTabSz="1828800">
                      <a:lnSpc>
                        <a:spcPct val="100000"/>
                      </a:lnSpc>
                      <a:spcBef>
                        <a:spcPts val="0"/>
                      </a:spcBef>
                      <a:defRPr sz="3600">
                        <a:latin typeface="Aptos"/>
                        <a:ea typeface="Aptos"/>
                        <a:cs typeface="Aptos"/>
                        <a:sym typeface="Aptos"/>
                      </a:defRPr>
                    </a:pPr>
                    <a:endParaRPr/>
                  </a:p>
                </p:txBody>
              </p:sp>
              <p:sp>
                <p:nvSpPr>
                  <p:cNvPr id="330" name="Rectangle 11"/>
                  <p:cNvSpPr/>
                  <p:nvPr/>
                </p:nvSpPr>
                <p:spPr>
                  <a:xfrm>
                    <a:off x="2815170" y="0"/>
                    <a:ext cx="8947088" cy="9908492"/>
                  </a:xfrm>
                  <a:prstGeom prst="rect">
                    <a:avLst/>
                  </a:prstGeom>
                  <a:solidFill>
                    <a:srgbClr val="D8B5C7">
                      <a:alpha val="25000"/>
                    </a:srgbClr>
                  </a:solidFill>
                  <a:ln w="25400" cap="flat">
                    <a:solidFill>
                      <a:srgbClr val="F2F2F2"/>
                    </a:solidFill>
                    <a:prstDash val="solid"/>
                    <a:miter lim="800000"/>
                  </a:ln>
                  <a:effectLst/>
                </p:spPr>
                <p:txBody>
                  <a:bodyPr wrap="square" lIns="50800" tIns="50800" rIns="50800" bIns="50800" numCol="1" anchor="ctr">
                    <a:noAutofit/>
                  </a:bodyPr>
                  <a:lstStyle/>
                  <a:p>
                    <a:pPr algn="ctr" defTabSz="1828800">
                      <a:lnSpc>
                        <a:spcPct val="100000"/>
                      </a:lnSpc>
                      <a:spcBef>
                        <a:spcPts val="0"/>
                      </a:spcBef>
                      <a:defRPr sz="3600">
                        <a:latin typeface="Aptos"/>
                        <a:ea typeface="Aptos"/>
                        <a:cs typeface="Aptos"/>
                        <a:sym typeface="Aptos"/>
                      </a:defRPr>
                    </a:pPr>
                    <a:endParaRPr/>
                  </a:p>
                </p:txBody>
              </p:sp>
              <p:sp>
                <p:nvSpPr>
                  <p:cNvPr id="331" name="Rectangle 13"/>
                  <p:cNvSpPr/>
                  <p:nvPr/>
                </p:nvSpPr>
                <p:spPr>
                  <a:xfrm>
                    <a:off x="14640247" y="0"/>
                    <a:ext cx="2650737" cy="9908492"/>
                  </a:xfrm>
                  <a:prstGeom prst="rect">
                    <a:avLst/>
                  </a:prstGeom>
                  <a:solidFill>
                    <a:srgbClr val="66FF66">
                      <a:alpha val="25000"/>
                    </a:srgbClr>
                  </a:solidFill>
                  <a:ln w="25400" cap="flat">
                    <a:solidFill>
                      <a:srgbClr val="F2F2F2"/>
                    </a:solidFill>
                    <a:prstDash val="solid"/>
                    <a:miter lim="800000"/>
                  </a:ln>
                  <a:effectLst/>
                </p:spPr>
                <p:txBody>
                  <a:bodyPr wrap="square" lIns="50800" tIns="50800" rIns="50800" bIns="50800" numCol="1" anchor="ctr">
                    <a:noAutofit/>
                  </a:bodyPr>
                  <a:lstStyle/>
                  <a:p>
                    <a:pPr algn="ctr" defTabSz="1828800">
                      <a:lnSpc>
                        <a:spcPct val="100000"/>
                      </a:lnSpc>
                      <a:spcBef>
                        <a:spcPts val="0"/>
                      </a:spcBef>
                      <a:defRPr sz="3600">
                        <a:latin typeface="Aptos"/>
                        <a:ea typeface="Aptos"/>
                        <a:cs typeface="Aptos"/>
                        <a:sym typeface="Aptos"/>
                      </a:defRPr>
                    </a:pPr>
                    <a:endParaRPr/>
                  </a:p>
                </p:txBody>
              </p:sp>
              <p:sp>
                <p:nvSpPr>
                  <p:cNvPr id="332" name="Rectangle 12"/>
                  <p:cNvSpPr/>
                  <p:nvPr/>
                </p:nvSpPr>
                <p:spPr>
                  <a:xfrm>
                    <a:off x="11762258" y="0"/>
                    <a:ext cx="2848815" cy="9908492"/>
                  </a:xfrm>
                  <a:prstGeom prst="rect">
                    <a:avLst/>
                  </a:prstGeom>
                  <a:solidFill>
                    <a:srgbClr val="FFE699">
                      <a:alpha val="25000"/>
                    </a:srgbClr>
                  </a:solidFill>
                  <a:ln w="25400" cap="flat">
                    <a:solidFill>
                      <a:srgbClr val="F2F2F2"/>
                    </a:solidFill>
                    <a:prstDash val="solid"/>
                    <a:miter lim="800000"/>
                  </a:ln>
                  <a:effectLst/>
                </p:spPr>
                <p:txBody>
                  <a:bodyPr wrap="square" lIns="50800" tIns="50800" rIns="50800" bIns="50800" numCol="1" anchor="ctr">
                    <a:noAutofit/>
                  </a:bodyPr>
                  <a:lstStyle/>
                  <a:p>
                    <a:pPr algn="ctr" defTabSz="1828800">
                      <a:lnSpc>
                        <a:spcPct val="100000"/>
                      </a:lnSpc>
                      <a:spcBef>
                        <a:spcPts val="0"/>
                      </a:spcBef>
                      <a:defRPr sz="3600">
                        <a:latin typeface="Aptos"/>
                        <a:ea typeface="Aptos"/>
                        <a:cs typeface="Aptos"/>
                        <a:sym typeface="Aptos"/>
                      </a:defRPr>
                    </a:pPr>
                    <a:endParaRPr/>
                  </a:p>
                </p:txBody>
              </p:sp>
              <p:sp>
                <p:nvSpPr>
                  <p:cNvPr id="333" name="TextBox 4"/>
                  <p:cNvSpPr txBox="1"/>
                  <p:nvPr/>
                </p:nvSpPr>
                <p:spPr>
                  <a:xfrm>
                    <a:off x="85000" y="1126317"/>
                    <a:ext cx="2179770" cy="11734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p>
                    <a:pPr defTabSz="1828800">
                      <a:lnSpc>
                        <a:spcPct val="100000"/>
                      </a:lnSpc>
                      <a:spcBef>
                        <a:spcPts val="0"/>
                      </a:spcBef>
                      <a:defRPr sz="2200">
                        <a:solidFill>
                          <a:srgbClr val="000000"/>
                        </a:solidFill>
                        <a:latin typeface="Aptos"/>
                        <a:ea typeface="Aptos"/>
                        <a:cs typeface="Aptos"/>
                        <a:sym typeface="Aptos"/>
                      </a:defRPr>
                    </a:pPr>
                    <a:r>
                      <a:t>HERO Tech Demo &amp; 1</a:t>
                    </a:r>
                    <a:r>
                      <a:rPr baseline="31000"/>
                      <a:t>st</a:t>
                    </a:r>
                    <a:r>
                      <a:t> Flight</a:t>
                    </a:r>
                  </a:p>
                </p:txBody>
              </p:sp>
              <p:sp>
                <p:nvSpPr>
                  <p:cNvPr id="334" name="TextBox 5"/>
                  <p:cNvSpPr txBox="1"/>
                  <p:nvPr/>
                </p:nvSpPr>
                <p:spPr>
                  <a:xfrm>
                    <a:off x="2373173" y="4298190"/>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HERO-2</a:t>
                    </a:r>
                  </a:p>
                </p:txBody>
              </p:sp>
              <p:sp>
                <p:nvSpPr>
                  <p:cNvPr id="335" name="TextBox 6"/>
                  <p:cNvSpPr txBox="1"/>
                  <p:nvPr/>
                </p:nvSpPr>
                <p:spPr>
                  <a:xfrm>
                    <a:off x="6308783" y="4362455"/>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FOXSI-1</a:t>
                    </a:r>
                  </a:p>
                </p:txBody>
              </p:sp>
              <p:sp>
                <p:nvSpPr>
                  <p:cNvPr id="336" name="TextBox 7"/>
                  <p:cNvSpPr txBox="1"/>
                  <p:nvPr/>
                </p:nvSpPr>
                <p:spPr>
                  <a:xfrm>
                    <a:off x="6856289" y="5028596"/>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HEROES</a:t>
                    </a:r>
                  </a:p>
                </p:txBody>
              </p:sp>
              <p:sp>
                <p:nvSpPr>
                  <p:cNvPr id="337" name="TextBox 8"/>
                  <p:cNvSpPr txBox="1"/>
                  <p:nvPr/>
                </p:nvSpPr>
                <p:spPr>
                  <a:xfrm>
                    <a:off x="7447265" y="4345363"/>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FOXSI-2</a:t>
                    </a:r>
                  </a:p>
                </p:txBody>
              </p:sp>
              <p:sp>
                <p:nvSpPr>
                  <p:cNvPr id="338" name="TextBox 14"/>
                  <p:cNvSpPr txBox="1"/>
                  <p:nvPr/>
                </p:nvSpPr>
                <p:spPr>
                  <a:xfrm>
                    <a:off x="4539977" y="50527"/>
                    <a:ext cx="5355500" cy="23926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p>
                    <a:pPr defTabSz="1828800">
                      <a:lnSpc>
                        <a:spcPct val="100000"/>
                      </a:lnSpc>
                      <a:spcBef>
                        <a:spcPts val="0"/>
                      </a:spcBef>
                      <a:defRPr sz="2400" b="1">
                        <a:solidFill>
                          <a:srgbClr val="000000"/>
                        </a:solidFill>
                        <a:latin typeface="Aptos"/>
                        <a:ea typeface="Aptos"/>
                        <a:cs typeface="Aptos"/>
                        <a:sym typeface="Aptos"/>
                      </a:defRPr>
                    </a:pPr>
                    <a:r>
                      <a:t>Successful Mass Manufacturing, Coating, Alignment &amp; Mounting</a:t>
                    </a:r>
                  </a:p>
                  <a:p>
                    <a:pPr defTabSz="1828800">
                      <a:lnSpc>
                        <a:spcPct val="100000"/>
                      </a:lnSpc>
                      <a:spcBef>
                        <a:spcPts val="0"/>
                      </a:spcBef>
                      <a:defRPr sz="2400" b="1">
                        <a:solidFill>
                          <a:srgbClr val="000000"/>
                        </a:solidFill>
                        <a:latin typeface="Aptos"/>
                        <a:ea typeface="Aptos"/>
                        <a:cs typeface="Aptos"/>
                        <a:sym typeface="Aptos"/>
                      </a:defRPr>
                    </a:pPr>
                    <a:endParaRPr/>
                  </a:p>
                  <a:p>
                    <a:pPr defTabSz="1828800">
                      <a:lnSpc>
                        <a:spcPct val="100000"/>
                      </a:lnSpc>
                      <a:spcBef>
                        <a:spcPts val="0"/>
                      </a:spcBef>
                      <a:defRPr sz="2400" b="1">
                        <a:solidFill>
                          <a:srgbClr val="000000"/>
                        </a:solidFill>
                        <a:latin typeface="Aptos"/>
                        <a:ea typeface="Aptos"/>
                        <a:cs typeface="Aptos"/>
                        <a:sym typeface="Aptos"/>
                      </a:defRPr>
                    </a:pPr>
                    <a:r>
                      <a:t>Regularly produce 7 to 8 MMAs and up to 224 mirrors (ART-XC) with predictable flight performance</a:t>
                    </a:r>
                  </a:p>
                </p:txBody>
              </p:sp>
              <p:sp>
                <p:nvSpPr>
                  <p:cNvPr id="339" name="TextBox 15"/>
                  <p:cNvSpPr txBox="1"/>
                  <p:nvPr/>
                </p:nvSpPr>
                <p:spPr>
                  <a:xfrm>
                    <a:off x="91439" y="33791"/>
                    <a:ext cx="4148812" cy="12877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defTabSz="1828800">
                      <a:lnSpc>
                        <a:spcPct val="100000"/>
                      </a:lnSpc>
                      <a:spcBef>
                        <a:spcPts val="0"/>
                      </a:spcBef>
                      <a:defRPr sz="2400" b="1">
                        <a:solidFill>
                          <a:srgbClr val="000000"/>
                        </a:solidFill>
                        <a:latin typeface="Aptos"/>
                        <a:ea typeface="Aptos"/>
                        <a:cs typeface="Aptos"/>
                        <a:sym typeface="Aptos"/>
                      </a:defRPr>
                    </a:lvl1pPr>
                  </a:lstStyle>
                  <a:p>
                    <a:r>
                      <a:t>First ever focused hard X-ray images of astro sources!</a:t>
                    </a:r>
                  </a:p>
                </p:txBody>
              </p:sp>
              <p:sp>
                <p:nvSpPr>
                  <p:cNvPr id="340" name="TextBox 16"/>
                  <p:cNvSpPr txBox="1"/>
                  <p:nvPr/>
                </p:nvSpPr>
                <p:spPr>
                  <a:xfrm>
                    <a:off x="11802462" y="50527"/>
                    <a:ext cx="2793409" cy="38658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p>
                    <a:pPr defTabSz="1828800">
                      <a:lnSpc>
                        <a:spcPct val="100000"/>
                      </a:lnSpc>
                      <a:spcBef>
                        <a:spcPts val="0"/>
                      </a:spcBef>
                      <a:defRPr sz="2400" b="1">
                        <a:solidFill>
                          <a:srgbClr val="000000"/>
                        </a:solidFill>
                        <a:latin typeface="Aptos"/>
                        <a:ea typeface="Aptos"/>
                        <a:cs typeface="Aptos"/>
                        <a:sym typeface="Aptos"/>
                      </a:defRPr>
                    </a:pPr>
                    <a:r>
                      <a:t>Mounting &amp; Alignment and mirror fabrication process improvement (ISFM)</a:t>
                    </a:r>
                  </a:p>
                  <a:p>
                    <a:pPr defTabSz="1828800">
                      <a:lnSpc>
                        <a:spcPct val="100000"/>
                      </a:lnSpc>
                      <a:spcBef>
                        <a:spcPts val="0"/>
                      </a:spcBef>
                      <a:defRPr sz="2400" b="1">
                        <a:solidFill>
                          <a:srgbClr val="000000"/>
                        </a:solidFill>
                        <a:latin typeface="Aptos"/>
                        <a:ea typeface="Aptos"/>
                        <a:cs typeface="Aptos"/>
                        <a:sym typeface="Aptos"/>
                      </a:defRPr>
                    </a:pPr>
                    <a:endParaRPr/>
                  </a:p>
                  <a:p>
                    <a:pPr defTabSz="1828800">
                      <a:lnSpc>
                        <a:spcPct val="100000"/>
                      </a:lnSpc>
                      <a:spcBef>
                        <a:spcPts val="0"/>
                      </a:spcBef>
                      <a:defRPr sz="2400" b="1">
                        <a:solidFill>
                          <a:srgbClr val="000000"/>
                        </a:solidFill>
                        <a:latin typeface="Aptos"/>
                        <a:ea typeface="Aptos"/>
                        <a:cs typeface="Aptos"/>
                        <a:sym typeface="Aptos"/>
                      </a:defRPr>
                    </a:pPr>
                    <a:r>
                      <a:t>Larger diameter MMAs (up to OD 272 mm - IXPE)</a:t>
                    </a:r>
                  </a:p>
                </p:txBody>
              </p:sp>
              <p:sp>
                <p:nvSpPr>
                  <p:cNvPr id="341" name="TextBox 17"/>
                  <p:cNvSpPr txBox="1"/>
                  <p:nvPr/>
                </p:nvSpPr>
                <p:spPr>
                  <a:xfrm>
                    <a:off x="14617341" y="48057"/>
                    <a:ext cx="2626117" cy="34975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p>
                    <a:pPr defTabSz="1828800">
                      <a:lnSpc>
                        <a:spcPct val="100000"/>
                      </a:lnSpc>
                      <a:spcBef>
                        <a:spcPts val="0"/>
                      </a:spcBef>
                      <a:defRPr sz="2400" b="1">
                        <a:solidFill>
                          <a:srgbClr val="000000"/>
                        </a:solidFill>
                        <a:latin typeface="Aptos"/>
                        <a:ea typeface="Aptos"/>
                        <a:cs typeface="Aptos"/>
                        <a:sym typeface="Aptos"/>
                      </a:defRPr>
                    </a:pPr>
                    <a:r>
                      <a:t>Further mirror fabrication process improvement (ISFM)</a:t>
                    </a:r>
                  </a:p>
                  <a:p>
                    <a:pPr defTabSz="1828800">
                      <a:lnSpc>
                        <a:spcPct val="100000"/>
                      </a:lnSpc>
                      <a:spcBef>
                        <a:spcPts val="0"/>
                      </a:spcBef>
                      <a:defRPr sz="2400" b="1">
                        <a:solidFill>
                          <a:srgbClr val="000000"/>
                        </a:solidFill>
                        <a:latin typeface="Aptos"/>
                        <a:ea typeface="Aptos"/>
                        <a:cs typeface="Aptos"/>
                        <a:sym typeface="Aptos"/>
                      </a:defRPr>
                    </a:pPr>
                    <a:endParaRPr/>
                  </a:p>
                  <a:p>
                    <a:pPr defTabSz="1828800">
                      <a:lnSpc>
                        <a:spcPct val="100000"/>
                      </a:lnSpc>
                      <a:spcBef>
                        <a:spcPts val="0"/>
                      </a:spcBef>
                      <a:defRPr sz="2400" b="1">
                        <a:solidFill>
                          <a:srgbClr val="000000"/>
                        </a:solidFill>
                        <a:latin typeface="Aptos"/>
                        <a:ea typeface="Aptos"/>
                        <a:cs typeface="Aptos"/>
                        <a:sym typeface="Aptos"/>
                      </a:defRPr>
                    </a:pPr>
                    <a:r>
                      <a:t>Larger diam. MMA (OD 444 mm – REDSoX)</a:t>
                    </a:r>
                  </a:p>
                </p:txBody>
              </p:sp>
              <p:sp>
                <p:nvSpPr>
                  <p:cNvPr id="342" name="TextBox 18"/>
                  <p:cNvSpPr txBox="1"/>
                  <p:nvPr/>
                </p:nvSpPr>
                <p:spPr>
                  <a:xfrm>
                    <a:off x="11759112" y="9007936"/>
                    <a:ext cx="1586090" cy="10972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000" b="1">
                        <a:solidFill>
                          <a:srgbClr val="000000"/>
                        </a:solidFill>
                        <a:latin typeface="Aptos"/>
                        <a:ea typeface="Aptos"/>
                        <a:cs typeface="Aptos"/>
                        <a:sym typeface="Aptos"/>
                      </a:defRPr>
                    </a:lvl1pPr>
                  </a:lstStyle>
                  <a:p>
                    <a:r>
                      <a:t>single small mirror</a:t>
                    </a:r>
                  </a:p>
                </p:txBody>
              </p:sp>
              <p:sp>
                <p:nvSpPr>
                  <p:cNvPr id="343" name="TextBox 19"/>
                  <p:cNvSpPr txBox="1"/>
                  <p:nvPr/>
                </p:nvSpPr>
                <p:spPr>
                  <a:xfrm>
                    <a:off x="14452795" y="6039564"/>
                    <a:ext cx="1825537" cy="7924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000" b="1">
                        <a:solidFill>
                          <a:srgbClr val="000000"/>
                        </a:solidFill>
                        <a:latin typeface="Aptos"/>
                        <a:ea typeface="Aptos"/>
                        <a:cs typeface="Aptos"/>
                        <a:sym typeface="Aptos"/>
                      </a:defRPr>
                    </a:lvl1pPr>
                  </a:lstStyle>
                  <a:p>
                    <a:r>
                      <a:t>&lt;30” HPD req.</a:t>
                    </a:r>
                  </a:p>
                </p:txBody>
              </p:sp>
              <p:sp>
                <p:nvSpPr>
                  <p:cNvPr id="344" name="TextBox 20"/>
                  <p:cNvSpPr txBox="1"/>
                  <p:nvPr/>
                </p:nvSpPr>
                <p:spPr>
                  <a:xfrm>
                    <a:off x="10048824" y="5052343"/>
                    <a:ext cx="1733848" cy="7924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000" b="1">
                        <a:solidFill>
                          <a:srgbClr val="000000"/>
                        </a:solidFill>
                        <a:latin typeface="Aptos"/>
                        <a:ea typeface="Aptos"/>
                        <a:cs typeface="Aptos"/>
                        <a:sym typeface="Aptos"/>
                      </a:defRPr>
                    </a:lvl1pPr>
                  </a:lstStyle>
                  <a:p>
                    <a:r>
                      <a:t>76”HPD  req.</a:t>
                    </a:r>
                  </a:p>
                </p:txBody>
              </p:sp>
              <p:sp>
                <p:nvSpPr>
                  <p:cNvPr id="345" name="TextBox 21"/>
                  <p:cNvSpPr txBox="1"/>
                  <p:nvPr/>
                </p:nvSpPr>
                <p:spPr>
                  <a:xfrm>
                    <a:off x="11050313" y="6036382"/>
                    <a:ext cx="1930839" cy="4876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000" b="1">
                        <a:solidFill>
                          <a:srgbClr val="000000"/>
                        </a:solidFill>
                        <a:latin typeface="Aptos"/>
                        <a:ea typeface="Aptos"/>
                        <a:cs typeface="Aptos"/>
                        <a:sym typeface="Aptos"/>
                      </a:defRPr>
                    </a:lvl1pPr>
                  </a:lstStyle>
                  <a:p>
                    <a:r>
                      <a:t>25” HPD req.</a:t>
                    </a:r>
                  </a:p>
                </p:txBody>
              </p:sp>
              <p:sp>
                <p:nvSpPr>
                  <p:cNvPr id="346" name="TextBox 9"/>
                  <p:cNvSpPr txBox="1"/>
                  <p:nvPr/>
                </p:nvSpPr>
                <p:spPr>
                  <a:xfrm>
                    <a:off x="14778750" y="9107159"/>
                    <a:ext cx="1815827" cy="7924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000" b="1">
                        <a:solidFill>
                          <a:srgbClr val="000000"/>
                        </a:solidFill>
                        <a:latin typeface="Aptos"/>
                        <a:ea typeface="Aptos"/>
                        <a:cs typeface="Aptos"/>
                        <a:sym typeface="Aptos"/>
                      </a:defRPr>
                    </a:lvl1pPr>
                  </a:lstStyle>
                  <a:p>
                    <a:r>
                      <a:t>Performance GOALS</a:t>
                    </a:r>
                  </a:p>
                </p:txBody>
              </p:sp>
              <p:sp>
                <p:nvSpPr>
                  <p:cNvPr id="347" name="TextBox 24"/>
                  <p:cNvSpPr txBox="1"/>
                  <p:nvPr/>
                </p:nvSpPr>
                <p:spPr>
                  <a:xfrm>
                    <a:off x="10047411" y="4397789"/>
                    <a:ext cx="1692875" cy="8432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SRG ART-XC</a:t>
                    </a:r>
                  </a:p>
                </p:txBody>
              </p:sp>
              <p:sp>
                <p:nvSpPr>
                  <p:cNvPr id="348" name="TextBox 27"/>
                  <p:cNvSpPr txBox="1"/>
                  <p:nvPr/>
                </p:nvSpPr>
                <p:spPr>
                  <a:xfrm>
                    <a:off x="11320347" y="5459534"/>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IXPE</a:t>
                    </a:r>
                  </a:p>
                </p:txBody>
              </p:sp>
              <p:sp>
                <p:nvSpPr>
                  <p:cNvPr id="349" name="TextBox 28"/>
                  <p:cNvSpPr txBox="1"/>
                  <p:nvPr/>
                </p:nvSpPr>
                <p:spPr>
                  <a:xfrm>
                    <a:off x="11882872" y="8414150"/>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NIF</a:t>
                    </a:r>
                  </a:p>
                </p:txBody>
              </p:sp>
              <p:sp>
                <p:nvSpPr>
                  <p:cNvPr id="350" name="TextBox 29"/>
                  <p:cNvSpPr txBox="1"/>
                  <p:nvPr/>
                </p:nvSpPr>
                <p:spPr>
                  <a:xfrm>
                    <a:off x="9638229" y="6237523"/>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FOXSI-3</a:t>
                    </a:r>
                  </a:p>
                </p:txBody>
              </p:sp>
              <p:sp>
                <p:nvSpPr>
                  <p:cNvPr id="351" name="TextBox 30"/>
                  <p:cNvSpPr txBox="1"/>
                  <p:nvPr/>
                </p:nvSpPr>
                <p:spPr>
                  <a:xfrm>
                    <a:off x="14675617" y="5428860"/>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REDSoX</a:t>
                    </a:r>
                  </a:p>
                </p:txBody>
              </p:sp>
              <p:sp>
                <p:nvSpPr>
                  <p:cNvPr id="352" name="TextBox 31"/>
                  <p:cNvSpPr txBox="1"/>
                  <p:nvPr/>
                </p:nvSpPr>
                <p:spPr>
                  <a:xfrm>
                    <a:off x="13037478" y="7523092"/>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FOXSI-4</a:t>
                    </a:r>
                  </a:p>
                </p:txBody>
              </p:sp>
              <p:sp>
                <p:nvSpPr>
                  <p:cNvPr id="353" name="TextBox 32"/>
                  <p:cNvSpPr txBox="1"/>
                  <p:nvPr/>
                </p:nvSpPr>
                <p:spPr>
                  <a:xfrm>
                    <a:off x="15015012" y="7633415"/>
                    <a:ext cx="1815827" cy="8432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SuperHERO Balloon</a:t>
                    </a:r>
                  </a:p>
                </p:txBody>
              </p:sp>
              <p:sp>
                <p:nvSpPr>
                  <p:cNvPr id="354" name="TextBox 33"/>
                  <p:cNvSpPr txBox="1"/>
                  <p:nvPr/>
                </p:nvSpPr>
                <p:spPr>
                  <a:xfrm>
                    <a:off x="16408195" y="8742850"/>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TBD</a:t>
                    </a:r>
                  </a:p>
                </p:txBody>
              </p:sp>
              <p:sp>
                <p:nvSpPr>
                  <p:cNvPr id="355" name="Straight Arrow Connector 35"/>
                  <p:cNvSpPr/>
                  <p:nvPr/>
                </p:nvSpPr>
                <p:spPr>
                  <a:xfrm>
                    <a:off x="16540257" y="8930592"/>
                    <a:ext cx="327921" cy="293720"/>
                  </a:xfrm>
                  <a:prstGeom prst="line">
                    <a:avLst/>
                  </a:prstGeom>
                  <a:noFill/>
                  <a:ln w="63500" cap="flat">
                    <a:solidFill>
                      <a:srgbClr val="954F72"/>
                    </a:solidFill>
                    <a:prstDash val="solid"/>
                    <a:miter lim="800000"/>
                    <a:tailEnd type="triangle" w="med" len="med"/>
                  </a:ln>
                  <a:effectLst/>
                </p:spPr>
                <p:txBody>
                  <a:bodyPr wrap="square" lIns="45718" tIns="45718" rIns="45718" bIns="45718" numCol="1" anchor="t">
                    <a:noAutofit/>
                  </a:bodyPr>
                  <a:lstStyle/>
                  <a:p>
                    <a:pPr defTabSz="2438337"/>
                    <a:endParaRPr/>
                  </a:p>
                </p:txBody>
              </p:sp>
            </p:grpSp>
            <p:sp>
              <p:nvSpPr>
                <p:cNvPr id="357" name="TextBox 38"/>
                <p:cNvSpPr txBox="1"/>
                <p:nvPr/>
              </p:nvSpPr>
              <p:spPr>
                <a:xfrm>
                  <a:off x="14017682" y="8066505"/>
                  <a:ext cx="1522120" cy="8432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Demo Module</a:t>
                  </a:r>
                </a:p>
              </p:txBody>
            </p:sp>
            <p:sp>
              <p:nvSpPr>
                <p:cNvPr id="358" name="TextBox 39"/>
                <p:cNvSpPr txBox="1"/>
                <p:nvPr/>
              </p:nvSpPr>
              <p:spPr>
                <a:xfrm>
                  <a:off x="2959617" y="4871414"/>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HERO-3</a:t>
                  </a:r>
                </a:p>
              </p:txBody>
            </p:sp>
            <p:sp>
              <p:nvSpPr>
                <p:cNvPr id="359" name="TextBox 40"/>
                <p:cNvSpPr txBox="1"/>
                <p:nvPr/>
              </p:nvSpPr>
              <p:spPr>
                <a:xfrm>
                  <a:off x="3510432" y="4237780"/>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HERO-4</a:t>
                  </a:r>
                </a:p>
              </p:txBody>
            </p:sp>
            <p:sp>
              <p:nvSpPr>
                <p:cNvPr id="360" name="TextBox 41"/>
                <p:cNvSpPr txBox="1"/>
                <p:nvPr/>
              </p:nvSpPr>
              <p:spPr>
                <a:xfrm>
                  <a:off x="5749473" y="4844520"/>
                  <a:ext cx="1388294" cy="5130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algn="ctr" defTabSz="1828800">
                    <a:lnSpc>
                      <a:spcPct val="100000"/>
                    </a:lnSpc>
                    <a:spcBef>
                      <a:spcPts val="0"/>
                    </a:spcBef>
                    <a:defRPr sz="2200">
                      <a:solidFill>
                        <a:srgbClr val="000000"/>
                      </a:solidFill>
                      <a:latin typeface="Aptos"/>
                      <a:ea typeface="Aptos"/>
                      <a:cs typeface="Aptos"/>
                      <a:sym typeface="Aptos"/>
                    </a:defRPr>
                  </a:lvl1pPr>
                </a:lstStyle>
                <a:p>
                  <a:r>
                    <a:t>HERO-5</a:t>
                  </a:r>
                </a:p>
              </p:txBody>
            </p:sp>
          </p:grpSp>
        </p:grpSp>
        <p:sp>
          <p:nvSpPr>
            <p:cNvPr id="363" name="TextBox 43"/>
            <p:cNvSpPr txBox="1"/>
            <p:nvPr/>
          </p:nvSpPr>
          <p:spPr>
            <a:xfrm>
              <a:off x="2870543" y="6564428"/>
              <a:ext cx="6982940" cy="268279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defTabSz="1828800">
                <a:lnSpc>
                  <a:spcPct val="150000"/>
                </a:lnSpc>
                <a:spcBef>
                  <a:spcPts val="1200"/>
                </a:spcBef>
                <a:defRPr sz="3200" b="1">
                  <a:solidFill>
                    <a:srgbClr val="7C0019"/>
                  </a:solidFill>
                  <a:latin typeface="Calibri"/>
                  <a:ea typeface="Calibri"/>
                  <a:cs typeface="Calibri"/>
                  <a:sym typeface="Calibri"/>
                </a:defRPr>
              </a:lvl1pPr>
            </a:lstStyle>
            <a:p>
              <a:r>
                <a:t>MSFC high-resolution optics are a product of 30 years of mirror development, test, and flight! The HERO Program has been a critical part of this.</a:t>
              </a:r>
            </a:p>
          </p:txBody>
        </p:sp>
        <p:sp>
          <p:nvSpPr>
            <p:cNvPr id="364" name="TextBox 44"/>
            <p:cNvSpPr txBox="1"/>
            <p:nvPr/>
          </p:nvSpPr>
          <p:spPr>
            <a:xfrm>
              <a:off x="0" y="156172"/>
              <a:ext cx="2636947" cy="8432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8" tIns="91438" rIns="91438" bIns="91438" numCol="1" anchor="t">
              <a:spAutoFit/>
            </a:bodyPr>
            <a:lstStyle>
              <a:lvl1pPr defTabSz="1828800">
                <a:lnSpc>
                  <a:spcPct val="100000"/>
                </a:lnSpc>
                <a:spcBef>
                  <a:spcPts val="0"/>
                </a:spcBef>
                <a:defRPr sz="2200" b="1">
                  <a:solidFill>
                    <a:srgbClr val="000000"/>
                  </a:solidFill>
                  <a:latin typeface="Aptos"/>
                  <a:ea typeface="Aptos"/>
                  <a:cs typeface="Aptos"/>
                  <a:sym typeface="Aptos"/>
                </a:defRPr>
              </a:lvl1pPr>
            </a:lstStyle>
            <a:p>
              <a:r>
                <a:t>ENR X-Ray Optic Dev at MSFC</a:t>
              </a:r>
            </a:p>
          </p:txBody>
        </p:sp>
        <p:sp>
          <p:nvSpPr>
            <p:cNvPr id="365" name="Straight Arrow Connector 46"/>
            <p:cNvSpPr/>
            <p:nvPr/>
          </p:nvSpPr>
          <p:spPr>
            <a:xfrm flipH="1" flipV="1">
              <a:off x="954219" y="1124078"/>
              <a:ext cx="946658" cy="2"/>
            </a:xfrm>
            <a:prstGeom prst="line">
              <a:avLst/>
            </a:prstGeom>
            <a:noFill/>
            <a:ln w="12700" cap="flat">
              <a:solidFill>
                <a:srgbClr val="000000"/>
              </a:solidFill>
              <a:prstDash val="solid"/>
              <a:miter lim="800000"/>
              <a:tailEnd type="triangle" w="med" len="med"/>
            </a:ln>
            <a:effectLst/>
          </p:spPr>
          <p:txBody>
            <a:bodyPr wrap="square" lIns="45718" tIns="45718" rIns="45718" bIns="45718" numCol="1" anchor="t">
              <a:noAutofit/>
            </a:bodyPr>
            <a:lstStyle/>
            <a:p>
              <a:pPr defTabSz="2438337"/>
              <a:endParaRPr/>
            </a:p>
          </p:txBody>
        </p:sp>
      </p:grpSp>
      <p:sp>
        <p:nvSpPr>
          <p:cNvPr id="367" name="TextBox 47"/>
          <p:cNvSpPr txBox="1"/>
          <p:nvPr/>
        </p:nvSpPr>
        <p:spPr>
          <a:xfrm>
            <a:off x="735384" y="285752"/>
            <a:ext cx="23557177" cy="12750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tIns="91438" rIns="91438" bIns="91438">
            <a:spAutoFit/>
          </a:bodyPr>
          <a:lstStyle>
            <a:lvl1pPr defTabSz="1828800">
              <a:lnSpc>
                <a:spcPct val="100000"/>
              </a:lnSpc>
              <a:spcBef>
                <a:spcPts val="0"/>
              </a:spcBef>
              <a:defRPr sz="7200">
                <a:latin typeface="Aptos"/>
                <a:ea typeface="Aptos"/>
                <a:cs typeface="Aptos"/>
                <a:sym typeface="Aptos"/>
              </a:defRPr>
            </a:lvl1pPr>
          </a:lstStyle>
          <a:p>
            <a:r>
              <a:t>MSFC X-Ray Mirror Module Performance</a:t>
            </a:r>
          </a:p>
        </p:txBody>
      </p:sp>
      <p:pic>
        <p:nvPicPr>
          <p:cNvPr id="368" name="Picture 1" descr="Picture 1"/>
          <p:cNvPicPr>
            <a:picLocks noChangeAspect="1"/>
          </p:cNvPicPr>
          <p:nvPr/>
        </p:nvPicPr>
        <p:blipFill>
          <a:blip r:embed="rId5"/>
          <a:stretch>
            <a:fillRect/>
          </a:stretch>
        </p:blipFill>
        <p:spPr>
          <a:xfrm>
            <a:off x="22154455" y="231660"/>
            <a:ext cx="1826456" cy="1518702"/>
          </a:xfrm>
          <a:prstGeom prst="rect">
            <a:avLst/>
          </a:prstGeom>
          <a:ln w="12700">
            <a:miter lim="400000"/>
          </a:ln>
        </p:spPr>
      </p:pic>
      <p:sp>
        <p:nvSpPr>
          <p:cNvPr id="369" name="Oval"/>
          <p:cNvSpPr/>
          <p:nvPr/>
        </p:nvSpPr>
        <p:spPr>
          <a:xfrm>
            <a:off x="18330983" y="9450930"/>
            <a:ext cx="3516825" cy="3088701"/>
          </a:xfrm>
          <a:prstGeom prst="ellipse">
            <a:avLst/>
          </a:prstGeom>
          <a:ln w="63500">
            <a:solidFill>
              <a:srgbClr val="FF0000"/>
            </a:solidFill>
            <a:miter/>
          </a:ln>
        </p:spPr>
        <p:txBody>
          <a:bodyPr lIns="50800" tIns="50800" rIns="50800" bIns="50800" anchor="ctr"/>
          <a:lstStyle/>
          <a:p>
            <a:pPr algn="ctr" defTabSz="825500">
              <a:lnSpc>
                <a:spcPct val="100000"/>
              </a:lnSpc>
              <a:spcBef>
                <a:spcPts val="0"/>
              </a:spcBef>
              <a:defRPr sz="3200">
                <a:solidFill>
                  <a:srgbClr val="000000"/>
                </a:solidFill>
                <a:latin typeface="Helvetica Neue Medium"/>
                <a:ea typeface="Helvetica Neue Medium"/>
                <a:cs typeface="Helvetica Neue Medium"/>
                <a:sym typeface="Helvetica Neue Medium"/>
              </a:defRPr>
            </a:pPr>
            <a:endParaRPr/>
          </a:p>
        </p:txBody>
      </p:sp>
      <p:sp>
        <p:nvSpPr>
          <p:cNvPr id="370" name="Star"/>
          <p:cNvSpPr/>
          <p:nvPr/>
        </p:nvSpPr>
        <p:spPr>
          <a:xfrm>
            <a:off x="19893297" y="10425386"/>
            <a:ext cx="392197" cy="448028"/>
          </a:xfrm>
          <a:prstGeom prst="star5">
            <a:avLst>
              <a:gd name="adj" fmla="val 19100"/>
              <a:gd name="hf" fmla="val 105146"/>
              <a:gd name="vf" fmla="val 110557"/>
            </a:avLst>
          </a:prstGeom>
          <a:solidFill>
            <a:schemeClr val="accent5"/>
          </a:solidFill>
          <a:ln w="12700">
            <a:miter lim="400000"/>
          </a:ln>
        </p:spPr>
        <p:txBody>
          <a:bodyPr lIns="50800" tIns="50800" rIns="50800" bIns="50800" anchor="ctr"/>
          <a:lstStyle/>
          <a:p>
            <a:pPr algn="ctr" defTabSz="825500">
              <a:lnSpc>
                <a:spcPct val="100000"/>
              </a:lnSpc>
              <a:spcBef>
                <a:spcPts val="0"/>
              </a:spcBef>
              <a:defRPr sz="3200">
                <a:solidFill>
                  <a:srgbClr val="000000"/>
                </a:solidFill>
                <a:latin typeface="Helvetica Neue Medium"/>
                <a:ea typeface="Helvetica Neue Medium"/>
                <a:cs typeface="Helvetica Neue Medium"/>
                <a:sym typeface="Helvetica Neue Medium"/>
              </a:defRPr>
            </a:pPr>
            <a:endParaRPr/>
          </a:p>
        </p:txBody>
      </p:sp>
      <p:sp>
        <p:nvSpPr>
          <p:cNvPr id="371" name="Star"/>
          <p:cNvSpPr/>
          <p:nvPr/>
        </p:nvSpPr>
        <p:spPr>
          <a:xfrm>
            <a:off x="18969181" y="10936368"/>
            <a:ext cx="392197" cy="448028"/>
          </a:xfrm>
          <a:prstGeom prst="star5">
            <a:avLst>
              <a:gd name="adj" fmla="val 19100"/>
              <a:gd name="hf" fmla="val 105146"/>
              <a:gd name="vf" fmla="val 110557"/>
            </a:avLst>
          </a:prstGeom>
          <a:solidFill>
            <a:schemeClr val="accent5"/>
          </a:solidFill>
          <a:ln w="12700">
            <a:miter lim="400000"/>
          </a:ln>
        </p:spPr>
        <p:txBody>
          <a:bodyPr lIns="50800" tIns="50800" rIns="50800" bIns="50800" anchor="ctr"/>
          <a:lstStyle/>
          <a:p>
            <a:pPr algn="ctr" defTabSz="825500">
              <a:lnSpc>
                <a:spcPct val="100000"/>
              </a:lnSpc>
              <a:spcBef>
                <a:spcPts val="0"/>
              </a:spcBef>
              <a:defRPr sz="3200">
                <a:solidFill>
                  <a:srgbClr val="000000"/>
                </a:solidFill>
                <a:latin typeface="Helvetica Neue Medium"/>
                <a:ea typeface="Helvetica Neue Medium"/>
                <a:cs typeface="Helvetica Neue Medium"/>
                <a:sym typeface="Helvetica Neue Medium"/>
              </a:defRPr>
            </a:pPr>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Footer Placeholder 3"/>
          <p:cNvSpPr txBox="1"/>
          <p:nvPr/>
        </p:nvSpPr>
        <p:spPr>
          <a:xfrm>
            <a:off x="10146572" y="13249252"/>
            <a:ext cx="7432328" cy="4316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spAutoFit/>
          </a:bodyPr>
          <a:lstStyle/>
          <a:p>
            <a:pPr algn="ctr" defTabSz="1828800">
              <a:lnSpc>
                <a:spcPct val="100000"/>
              </a:lnSpc>
              <a:spcBef>
                <a:spcPts val="0"/>
              </a:spcBef>
              <a:defRPr sz="2000" b="1">
                <a:solidFill>
                  <a:srgbClr val="ADB8CC"/>
                </a:solidFill>
                <a:latin typeface="Calibri"/>
                <a:ea typeface="Calibri"/>
                <a:cs typeface="Calibri"/>
                <a:sym typeface="Calibri"/>
              </a:defRPr>
            </a:pPr>
            <a:r>
              <a:t>The 22</a:t>
            </a:r>
            <a:r>
              <a:rPr baseline="31000"/>
              <a:t>nd</a:t>
            </a:r>
            <a:r>
              <a:t> Meeting of the HEAD AAS 10/13/2025  102.07</a:t>
            </a:r>
          </a:p>
        </p:txBody>
      </p:sp>
      <p:sp>
        <p:nvSpPr>
          <p:cNvPr id="376" name="Slide Number Placeholder 5"/>
          <p:cNvSpPr txBox="1">
            <a:spLocks noGrp="1"/>
          </p:cNvSpPr>
          <p:nvPr>
            <p:ph type="sldNum" sz="quarter" idx="2"/>
          </p:nvPr>
        </p:nvSpPr>
        <p:spPr>
          <a:xfrm>
            <a:off x="22215141" y="13223108"/>
            <a:ext cx="350065" cy="48391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377" name="Rectangle 1"/>
          <p:cNvSpPr/>
          <p:nvPr/>
        </p:nvSpPr>
        <p:spPr>
          <a:xfrm>
            <a:off x="0" y="98442"/>
            <a:ext cx="8543378" cy="13167358"/>
          </a:xfrm>
          <a:prstGeom prst="rect">
            <a:avLst/>
          </a:prstGeom>
          <a:solidFill>
            <a:srgbClr val="000000"/>
          </a:solidFill>
          <a:ln w="25400">
            <a:solidFill>
              <a:srgbClr val="3F2130"/>
            </a:solidFill>
            <a:miter/>
          </a:ln>
        </p:spPr>
        <p:txBody>
          <a:bodyPr tIns="91439" bIns="91439" anchor="ctr"/>
          <a:lstStyle/>
          <a:p>
            <a:pPr algn="ctr" defTabSz="1828800">
              <a:lnSpc>
                <a:spcPct val="100000"/>
              </a:lnSpc>
              <a:spcBef>
                <a:spcPts val="0"/>
              </a:spcBef>
              <a:defRPr sz="3600">
                <a:latin typeface="Calibri"/>
                <a:ea typeface="Calibri"/>
                <a:cs typeface="Calibri"/>
                <a:sym typeface="Calibri"/>
              </a:defRPr>
            </a:pPr>
            <a:endParaRPr/>
          </a:p>
        </p:txBody>
      </p:sp>
      <p:sp>
        <p:nvSpPr>
          <p:cNvPr id="378" name="Title 2"/>
          <p:cNvSpPr txBox="1"/>
          <p:nvPr/>
        </p:nvSpPr>
        <p:spPr>
          <a:xfrm>
            <a:off x="670735" y="408892"/>
            <a:ext cx="8599171" cy="26468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defTabSz="1810511">
              <a:lnSpc>
                <a:spcPct val="72000"/>
              </a:lnSpc>
              <a:spcBef>
                <a:spcPts val="2300"/>
              </a:spcBef>
              <a:defRPr sz="4950">
                <a:latin typeface="Calibri Light"/>
                <a:ea typeface="Calibri Light"/>
                <a:cs typeface="Calibri Light"/>
                <a:sym typeface="Calibri Light"/>
              </a:defRPr>
            </a:pPr>
            <a:r>
              <a:t>The </a:t>
            </a:r>
            <a:r>
              <a:rPr i="1"/>
              <a:t>SuperHERO</a:t>
            </a:r>
            <a:endParaRPr sz="7326" i="1"/>
          </a:p>
          <a:p>
            <a:pPr defTabSz="1810511">
              <a:lnSpc>
                <a:spcPct val="72000"/>
              </a:lnSpc>
              <a:spcBef>
                <a:spcPts val="2300"/>
              </a:spcBef>
              <a:defRPr sz="4950">
                <a:latin typeface="Calibri Light"/>
                <a:ea typeface="Calibri Light"/>
                <a:cs typeface="Calibri Light"/>
                <a:sym typeface="Calibri Light"/>
              </a:defRPr>
            </a:pPr>
            <a:r>
              <a:t>Hard X-ray Balloon-</a:t>
            </a:r>
            <a:endParaRPr sz="5940"/>
          </a:p>
          <a:p>
            <a:pPr defTabSz="1810511">
              <a:lnSpc>
                <a:spcPct val="72000"/>
              </a:lnSpc>
              <a:spcBef>
                <a:spcPts val="2300"/>
              </a:spcBef>
              <a:defRPr sz="4950">
                <a:latin typeface="Calibri Light"/>
                <a:ea typeface="Calibri Light"/>
                <a:cs typeface="Calibri Light"/>
                <a:sym typeface="Calibri Light"/>
              </a:defRPr>
            </a:pPr>
            <a:r>
              <a:t>Borne Telescope</a:t>
            </a:r>
          </a:p>
        </p:txBody>
      </p:sp>
      <p:pic>
        <p:nvPicPr>
          <p:cNvPr id="379" name="Picture 14" descr="Picture 14"/>
          <p:cNvPicPr>
            <a:picLocks noChangeAspect="1"/>
          </p:cNvPicPr>
          <p:nvPr/>
        </p:nvPicPr>
        <p:blipFill>
          <a:blip r:embed="rId2"/>
          <a:stretch>
            <a:fillRect/>
          </a:stretch>
        </p:blipFill>
        <p:spPr>
          <a:xfrm>
            <a:off x="8821467" y="63348"/>
            <a:ext cx="15220103" cy="8561301"/>
          </a:xfrm>
          <a:prstGeom prst="rect">
            <a:avLst/>
          </a:prstGeom>
          <a:ln w="12700">
            <a:miter lim="400000"/>
          </a:ln>
        </p:spPr>
      </p:pic>
      <p:sp>
        <p:nvSpPr>
          <p:cNvPr id="380" name="Propose an LEO SmallSat (ESPA) to detect SGRBs coincident with future GW detections…"/>
          <p:cNvSpPr txBox="1"/>
          <p:nvPr/>
        </p:nvSpPr>
        <p:spPr>
          <a:xfrm>
            <a:off x="433869" y="3197860"/>
            <a:ext cx="8082407" cy="78915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marL="457200" indent="-457200" defTabSz="1828800">
              <a:spcBef>
                <a:spcPts val="2400"/>
              </a:spcBef>
              <a:buSzPct val="100000"/>
              <a:buFont typeface="Arial"/>
              <a:buChar char="•"/>
              <a:defRPr sz="4000">
                <a:solidFill>
                  <a:srgbClr val="FFFFFF">
                    <a:alpha val="80000"/>
                  </a:srgbClr>
                </a:solidFill>
                <a:latin typeface="Calibri"/>
                <a:ea typeface="Calibri"/>
                <a:cs typeface="Calibri"/>
                <a:sym typeface="Calibri"/>
              </a:defRPr>
            </a:pPr>
            <a:r>
              <a:t>Successor to the successful </a:t>
            </a:r>
            <a:r>
              <a:rPr i="1"/>
              <a:t>HERO/HEROES </a:t>
            </a:r>
            <a:r>
              <a:t>missions</a:t>
            </a:r>
            <a:endParaRPr sz="4400">
              <a:solidFill>
                <a:srgbClr val="FAE439"/>
              </a:solidFill>
            </a:endParaRPr>
          </a:p>
          <a:p>
            <a:pPr marL="457200" indent="-457200" defTabSz="1828800">
              <a:spcBef>
                <a:spcPts val="2400"/>
              </a:spcBef>
              <a:buSzPct val="100000"/>
              <a:buFont typeface="Arial"/>
              <a:buChar char="•"/>
              <a:defRPr sz="4000">
                <a:solidFill>
                  <a:srgbClr val="FFFFFF">
                    <a:alpha val="80000"/>
                  </a:srgbClr>
                </a:solidFill>
                <a:latin typeface="Calibri"/>
                <a:ea typeface="Calibri"/>
                <a:cs typeface="Calibri"/>
                <a:sym typeface="Calibri"/>
              </a:defRPr>
            </a:pPr>
            <a:r>
              <a:t>MSFC NiCo shell X-ray optics with Iridium via RF sputtering with 45 cm</a:t>
            </a:r>
            <a:r>
              <a:rPr baseline="31999"/>
              <a:t>2</a:t>
            </a:r>
            <a:r>
              <a:t> @ 30 keV</a:t>
            </a:r>
            <a:endParaRPr sz="4400">
              <a:solidFill>
                <a:srgbClr val="FAE439"/>
              </a:solidFill>
            </a:endParaRPr>
          </a:p>
          <a:p>
            <a:pPr marL="457200" indent="-457200" defTabSz="1828800">
              <a:spcBef>
                <a:spcPts val="2400"/>
              </a:spcBef>
              <a:buSzPct val="100000"/>
              <a:buFont typeface="Arial"/>
              <a:buChar char="•"/>
              <a:defRPr sz="4000">
                <a:solidFill>
                  <a:srgbClr val="FFFFFF">
                    <a:alpha val="80000"/>
                  </a:srgbClr>
                </a:solidFill>
                <a:latin typeface="Calibri"/>
                <a:ea typeface="Calibri"/>
                <a:cs typeface="Calibri"/>
                <a:sym typeface="Calibri"/>
              </a:defRPr>
            </a:pPr>
            <a:r>
              <a:t>Takes advantage of proven technologies from collaborating institutions (WashU, UNH, WFF, Kavli IPMU, &amp; iMAGINE-X)</a:t>
            </a:r>
            <a:endParaRPr sz="3000"/>
          </a:p>
          <a:p>
            <a:pPr marL="457200" indent="-457200" defTabSz="1828800">
              <a:spcBef>
                <a:spcPts val="2400"/>
              </a:spcBef>
              <a:buSzPct val="100000"/>
              <a:buFont typeface="Arial"/>
              <a:buChar char="•"/>
              <a:defRPr sz="4000">
                <a:solidFill>
                  <a:srgbClr val="FFFFFF">
                    <a:alpha val="80000"/>
                  </a:srgbClr>
                </a:solidFill>
                <a:latin typeface="Calibri"/>
                <a:ea typeface="Calibri"/>
                <a:cs typeface="Calibri"/>
                <a:sym typeface="Calibri"/>
              </a:defRPr>
            </a:pPr>
            <a:r>
              <a:t>Mission’s technical goal: 10 arcsec Half Power Diameter (HPD) in the hard X-ray band</a:t>
            </a:r>
          </a:p>
        </p:txBody>
      </p:sp>
      <p:pic>
        <p:nvPicPr>
          <p:cNvPr id="381" name="Picture 2" descr="Picture 2"/>
          <p:cNvPicPr>
            <a:picLocks noChangeAspect="1"/>
          </p:cNvPicPr>
          <p:nvPr/>
        </p:nvPicPr>
        <p:blipFill>
          <a:blip r:embed="rId3"/>
          <a:stretch>
            <a:fillRect/>
          </a:stretch>
        </p:blipFill>
        <p:spPr>
          <a:xfrm>
            <a:off x="21595748" y="231660"/>
            <a:ext cx="2445823" cy="2033706"/>
          </a:xfrm>
          <a:prstGeom prst="rect">
            <a:avLst/>
          </a:prstGeom>
          <a:ln w="12700">
            <a:miter lim="400000"/>
          </a:ln>
        </p:spPr>
      </p:pic>
      <p:sp>
        <p:nvSpPr>
          <p:cNvPr id="382" name="TextBox 33"/>
          <p:cNvSpPr txBox="1"/>
          <p:nvPr/>
        </p:nvSpPr>
        <p:spPr>
          <a:xfrm>
            <a:off x="9914315" y="2734891"/>
            <a:ext cx="7814887" cy="3936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914400">
              <a:lnSpc>
                <a:spcPct val="100000"/>
              </a:lnSpc>
              <a:spcBef>
                <a:spcPts val="0"/>
              </a:spcBef>
              <a:defRPr sz="1000">
                <a:solidFill>
                  <a:srgbClr val="000000"/>
                </a:solidFill>
                <a:latin typeface="Calibri"/>
                <a:ea typeface="Calibri"/>
                <a:cs typeface="Calibri"/>
                <a:sym typeface="Calibri"/>
              </a:defRPr>
            </a:pPr>
            <a:r>
              <a:t>Projected by Chien-Ting Chen Chandra Data</a:t>
            </a:r>
          </a:p>
          <a:p>
            <a:pPr defTabSz="914400">
              <a:lnSpc>
                <a:spcPct val="100000"/>
              </a:lnSpc>
              <a:spcBef>
                <a:spcPts val="0"/>
              </a:spcBef>
              <a:defRPr sz="1000">
                <a:solidFill>
                  <a:srgbClr val="000000"/>
                </a:solidFill>
                <a:latin typeface="Calibri"/>
                <a:ea typeface="Calibri"/>
                <a:cs typeface="Calibri"/>
                <a:sym typeface="Calibri"/>
              </a:defRPr>
            </a:pPr>
            <a:r>
              <a:t>Mori et al. 2002, Weisskopf et al. 2012</a:t>
            </a:r>
          </a:p>
        </p:txBody>
      </p:sp>
      <p:pic>
        <p:nvPicPr>
          <p:cNvPr id="383" name="Picture 6" descr="Picture 6"/>
          <p:cNvPicPr>
            <a:picLocks noChangeAspect="1"/>
          </p:cNvPicPr>
          <p:nvPr/>
        </p:nvPicPr>
        <p:blipFill>
          <a:blip r:embed="rId4"/>
          <a:stretch>
            <a:fillRect/>
          </a:stretch>
        </p:blipFill>
        <p:spPr>
          <a:xfrm>
            <a:off x="8644860" y="8365507"/>
            <a:ext cx="9584469" cy="5124490"/>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Slide Number Placeholder 5"/>
          <p:cNvSpPr txBox="1">
            <a:spLocks noGrp="1"/>
          </p:cNvSpPr>
          <p:nvPr>
            <p:ph type="sldNum" sz="quarter" idx="2"/>
          </p:nvPr>
        </p:nvSpPr>
        <p:spPr>
          <a:xfrm>
            <a:off x="22215141" y="13223108"/>
            <a:ext cx="350065" cy="48391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386" name="Rectangle 46"/>
          <p:cNvSpPr/>
          <p:nvPr/>
        </p:nvSpPr>
        <p:spPr>
          <a:xfrm>
            <a:off x="0" y="7666124"/>
            <a:ext cx="24384000" cy="6049875"/>
          </a:xfrm>
          <a:prstGeom prst="rect">
            <a:avLst/>
          </a:prstGeom>
          <a:solidFill>
            <a:srgbClr val="000000"/>
          </a:solidFill>
          <a:ln w="25400">
            <a:solidFill>
              <a:srgbClr val="3F2130"/>
            </a:solidFill>
            <a:miter/>
          </a:ln>
        </p:spPr>
        <p:txBody>
          <a:bodyPr tIns="91439" bIns="91439" anchor="ctr"/>
          <a:lstStyle/>
          <a:p>
            <a:pPr algn="ctr" defTabSz="1828800">
              <a:lnSpc>
                <a:spcPct val="100000"/>
              </a:lnSpc>
              <a:spcBef>
                <a:spcPts val="0"/>
              </a:spcBef>
              <a:defRPr sz="3600">
                <a:latin typeface="Calibri"/>
                <a:ea typeface="Calibri"/>
                <a:cs typeface="Calibri"/>
                <a:sym typeface="Calibri"/>
              </a:defRPr>
            </a:pPr>
            <a:endParaRPr/>
          </a:p>
        </p:txBody>
      </p:sp>
      <p:sp>
        <p:nvSpPr>
          <p:cNvPr id="387" name="Title 2"/>
          <p:cNvSpPr txBox="1">
            <a:spLocks noGrp="1"/>
          </p:cNvSpPr>
          <p:nvPr>
            <p:ph type="title"/>
          </p:nvPr>
        </p:nvSpPr>
        <p:spPr>
          <a:xfrm>
            <a:off x="321844" y="518178"/>
            <a:ext cx="16185448" cy="1375446"/>
          </a:xfrm>
          <a:prstGeom prst="rect">
            <a:avLst/>
          </a:prstGeom>
        </p:spPr>
        <p:txBody>
          <a:bodyPr/>
          <a:lstStyle/>
          <a:p>
            <a:pPr>
              <a:defRPr b="1" i="1">
                <a:latin typeface="Calibri"/>
                <a:ea typeface="Calibri"/>
                <a:cs typeface="Calibri"/>
                <a:sym typeface="Calibri"/>
              </a:defRPr>
            </a:pPr>
            <a:r>
              <a:t>SuperHERO</a:t>
            </a:r>
            <a:r>
              <a:rPr i="0"/>
              <a:t> Mirror Module Assembly(MMA)</a:t>
            </a:r>
          </a:p>
        </p:txBody>
      </p:sp>
      <p:sp>
        <p:nvSpPr>
          <p:cNvPr id="388" name="Propose an LEO SmallSat (ESPA) to detect SGRBs coincident with future GW detections…"/>
          <p:cNvSpPr txBox="1"/>
          <p:nvPr/>
        </p:nvSpPr>
        <p:spPr>
          <a:xfrm>
            <a:off x="763603" y="1890210"/>
            <a:ext cx="12445319" cy="57865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marL="685800" indent="-685800" defTabSz="1828800">
              <a:lnSpc>
                <a:spcPct val="150000"/>
              </a:lnSpc>
              <a:spcBef>
                <a:spcPts val="900"/>
              </a:spcBef>
              <a:buSzPct val="100000"/>
              <a:buFont typeface="Arial"/>
              <a:buChar char="•"/>
              <a:defRPr sz="4000">
                <a:solidFill>
                  <a:srgbClr val="242424"/>
                </a:solidFill>
                <a:latin typeface="Calibri"/>
                <a:ea typeface="Calibri"/>
                <a:cs typeface="Calibri"/>
                <a:sym typeface="Calibri"/>
              </a:defRPr>
            </a:pPr>
            <a:r>
              <a:t>Seven MMAs, requiring seven replications off of the two super polished mandrels.</a:t>
            </a:r>
            <a:endParaRPr sz="5600">
              <a:latin typeface="Arial"/>
              <a:ea typeface="Arial"/>
              <a:cs typeface="Arial"/>
              <a:sym typeface="Arial"/>
            </a:endParaRPr>
          </a:p>
          <a:p>
            <a:pPr marL="685800" indent="-685800" defTabSz="1828800">
              <a:lnSpc>
                <a:spcPct val="150000"/>
              </a:lnSpc>
              <a:spcBef>
                <a:spcPts val="900"/>
              </a:spcBef>
              <a:buSzPct val="100000"/>
              <a:buFont typeface="Arial"/>
              <a:buChar char="•"/>
              <a:defRPr sz="4000">
                <a:solidFill>
                  <a:srgbClr val="242424"/>
                </a:solidFill>
                <a:latin typeface="Calibri"/>
                <a:ea typeface="Calibri"/>
                <a:cs typeface="Calibri"/>
                <a:sym typeface="Calibri"/>
              </a:defRPr>
            </a:pPr>
            <a:r>
              <a:t>MMAs to be enhanced for future missions. Designed to accommodate a total of 5 shells each (100 kg to 200 kg)</a:t>
            </a:r>
            <a:endParaRPr sz="5600">
              <a:latin typeface="Arial"/>
              <a:ea typeface="Arial"/>
              <a:cs typeface="Arial"/>
              <a:sym typeface="Arial"/>
            </a:endParaRPr>
          </a:p>
          <a:p>
            <a:pPr marL="685800" indent="-685800" defTabSz="1828800">
              <a:lnSpc>
                <a:spcPct val="150000"/>
              </a:lnSpc>
              <a:spcBef>
                <a:spcPts val="1200"/>
              </a:spcBef>
              <a:buSzPct val="100000"/>
              <a:buFont typeface="Arial"/>
              <a:buChar char="•"/>
              <a:defRPr sz="4000">
                <a:solidFill>
                  <a:srgbClr val="242424"/>
                </a:solidFill>
                <a:latin typeface="Calibri"/>
                <a:ea typeface="Calibri"/>
                <a:cs typeface="Calibri"/>
                <a:sym typeface="Calibri"/>
              </a:defRPr>
            </a:pPr>
            <a:r>
              <a:t>Calibration at Marshall 100-meter X-ray Beamline.</a:t>
            </a:r>
            <a:endParaRPr sz="5600">
              <a:latin typeface="Arial"/>
              <a:ea typeface="Arial"/>
              <a:cs typeface="Arial"/>
              <a:sym typeface="Arial"/>
            </a:endParaRPr>
          </a:p>
        </p:txBody>
      </p:sp>
      <p:pic>
        <p:nvPicPr>
          <p:cNvPr id="389" name="Picture 11" descr="Picture 11"/>
          <p:cNvPicPr>
            <a:picLocks noChangeAspect="1"/>
          </p:cNvPicPr>
          <p:nvPr/>
        </p:nvPicPr>
        <p:blipFill>
          <a:blip r:embed="rId2"/>
          <a:stretch>
            <a:fillRect/>
          </a:stretch>
        </p:blipFill>
        <p:spPr>
          <a:xfrm>
            <a:off x="12968671" y="261097"/>
            <a:ext cx="5842463" cy="7091811"/>
          </a:xfrm>
          <a:prstGeom prst="rect">
            <a:avLst/>
          </a:prstGeom>
          <a:ln w="12700">
            <a:miter lim="400000"/>
          </a:ln>
        </p:spPr>
      </p:pic>
      <p:pic>
        <p:nvPicPr>
          <p:cNvPr id="390" name="Picture 7" descr="Picture 7"/>
          <p:cNvPicPr>
            <a:picLocks noChangeAspect="1"/>
          </p:cNvPicPr>
          <p:nvPr/>
        </p:nvPicPr>
        <p:blipFill>
          <a:blip r:embed="rId3"/>
          <a:srcRect l="30781"/>
          <a:stretch>
            <a:fillRect/>
          </a:stretch>
        </p:blipFill>
        <p:spPr>
          <a:xfrm>
            <a:off x="697752" y="8429138"/>
            <a:ext cx="7813070" cy="4768685"/>
          </a:xfrm>
          <a:prstGeom prst="rect">
            <a:avLst/>
          </a:prstGeom>
          <a:ln w="12700">
            <a:miter lim="400000"/>
          </a:ln>
        </p:spPr>
      </p:pic>
      <p:pic>
        <p:nvPicPr>
          <p:cNvPr id="391" name="Content Placeholder 4" descr="Content Placeholder 4"/>
          <p:cNvPicPr>
            <a:picLocks noChangeAspect="1"/>
          </p:cNvPicPr>
          <p:nvPr/>
        </p:nvPicPr>
        <p:blipFill>
          <a:blip r:embed="rId4"/>
          <a:srcRect l="17453" t="11948" r="8646" b="18029"/>
          <a:stretch>
            <a:fillRect/>
          </a:stretch>
        </p:blipFill>
        <p:spPr>
          <a:xfrm>
            <a:off x="9956445" y="8373588"/>
            <a:ext cx="6656318" cy="4730313"/>
          </a:xfrm>
          <a:prstGeom prst="rect">
            <a:avLst/>
          </a:prstGeom>
          <a:ln w="12700">
            <a:miter lim="400000"/>
          </a:ln>
        </p:spPr>
      </p:pic>
      <p:sp>
        <p:nvSpPr>
          <p:cNvPr id="392" name="TextBox 64"/>
          <p:cNvSpPr txBox="1"/>
          <p:nvPr/>
        </p:nvSpPr>
        <p:spPr>
          <a:xfrm>
            <a:off x="1273907" y="11947469"/>
            <a:ext cx="3380392" cy="11995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defTabSz="1828800">
              <a:lnSpc>
                <a:spcPct val="100000"/>
              </a:lnSpc>
              <a:spcBef>
                <a:spcPts val="0"/>
              </a:spcBef>
              <a:defRPr sz="3600">
                <a:latin typeface="Calibri"/>
                <a:ea typeface="Calibri"/>
                <a:cs typeface="Calibri"/>
                <a:sym typeface="Calibri"/>
              </a:defRPr>
            </a:lvl1pPr>
          </a:lstStyle>
          <a:p>
            <a:r>
              <a:t>Marshall 100-m X-ray Beamline</a:t>
            </a:r>
          </a:p>
        </p:txBody>
      </p:sp>
      <p:pic>
        <p:nvPicPr>
          <p:cNvPr id="393" name="Picture 4" descr="Picture 4"/>
          <p:cNvPicPr>
            <a:picLocks noChangeAspect="1"/>
          </p:cNvPicPr>
          <p:nvPr/>
        </p:nvPicPr>
        <p:blipFill>
          <a:blip r:embed="rId5"/>
          <a:srcRect l="13568" r="14219"/>
          <a:stretch>
            <a:fillRect/>
          </a:stretch>
        </p:blipFill>
        <p:spPr>
          <a:xfrm>
            <a:off x="17624546" y="8135367"/>
            <a:ext cx="5545625" cy="5317851"/>
          </a:xfrm>
          <a:prstGeom prst="rect">
            <a:avLst/>
          </a:prstGeom>
          <a:ln w="12700">
            <a:miter lim="400000"/>
          </a:ln>
        </p:spPr>
      </p:pic>
      <p:sp>
        <p:nvSpPr>
          <p:cNvPr id="394" name="TextBox 19"/>
          <p:cNvSpPr txBox="1"/>
          <p:nvPr/>
        </p:nvSpPr>
        <p:spPr>
          <a:xfrm>
            <a:off x="17715985" y="12813659"/>
            <a:ext cx="3120933" cy="4927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defTabSz="1828800">
              <a:lnSpc>
                <a:spcPct val="100000"/>
              </a:lnSpc>
              <a:spcBef>
                <a:spcPts val="0"/>
              </a:spcBef>
              <a:defRPr sz="2000">
                <a:solidFill>
                  <a:srgbClr val="000000"/>
                </a:solidFill>
                <a:latin typeface="Aptos"/>
                <a:ea typeface="Aptos"/>
                <a:cs typeface="Aptos"/>
                <a:sym typeface="Aptos"/>
              </a:defRPr>
            </a:pPr>
            <a:r>
              <a:t>Baumgartner</a:t>
            </a:r>
            <a:r>
              <a:rPr>
                <a:latin typeface="Calibri"/>
                <a:ea typeface="Calibri"/>
                <a:cs typeface="Calibri"/>
                <a:sym typeface="Calibri"/>
              </a:rPr>
              <a:t> et al. 2023</a:t>
            </a:r>
          </a:p>
        </p:txBody>
      </p:sp>
      <p:pic>
        <p:nvPicPr>
          <p:cNvPr id="395" name="Screenshot 2026-06-11 at 8.06.40 PM.png" descr="Screenshot 2026-06-11 at 8.06.40 PM.png"/>
          <p:cNvPicPr>
            <a:picLocks noChangeAspect="1"/>
          </p:cNvPicPr>
          <p:nvPr/>
        </p:nvPicPr>
        <p:blipFill>
          <a:blip r:embed="rId6"/>
          <a:stretch>
            <a:fillRect/>
          </a:stretch>
        </p:blipFill>
        <p:spPr>
          <a:xfrm>
            <a:off x="20640020" y="176622"/>
            <a:ext cx="3162301" cy="2959101"/>
          </a:xfrm>
          <a:prstGeom prst="rect">
            <a:avLst/>
          </a:prstGeom>
          <a:ln w="12700">
            <a:miter lim="400000"/>
          </a:ln>
        </p:spPr>
      </p:pic>
      <p:sp>
        <p:nvSpPr>
          <p:cNvPr id="396" name="TextBox 64"/>
          <p:cNvSpPr txBox="1"/>
          <p:nvPr/>
        </p:nvSpPr>
        <p:spPr>
          <a:xfrm>
            <a:off x="20530976" y="3579988"/>
            <a:ext cx="3380390" cy="17583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8" tIns="91438" rIns="91438" bIns="91438">
            <a:spAutoFit/>
          </a:bodyPr>
          <a:lstStyle/>
          <a:p>
            <a:pPr defTabSz="1828800">
              <a:lnSpc>
                <a:spcPct val="100000"/>
              </a:lnSpc>
              <a:spcBef>
                <a:spcPts val="0"/>
              </a:spcBef>
              <a:defRPr sz="3600">
                <a:solidFill>
                  <a:srgbClr val="000000"/>
                </a:solidFill>
                <a:latin typeface="Calibri"/>
                <a:ea typeface="Calibri"/>
                <a:cs typeface="Calibri"/>
                <a:sym typeface="Calibri"/>
              </a:defRPr>
            </a:pPr>
            <a:r>
              <a:t>Nick Thomas</a:t>
            </a:r>
            <a:br/>
            <a:r>
              <a:t>(PI, SuperHERO/HEROIX)</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Footer Placeholder 3"/>
          <p:cNvSpPr txBox="1"/>
          <p:nvPr/>
        </p:nvSpPr>
        <p:spPr>
          <a:xfrm>
            <a:off x="10146572" y="13249252"/>
            <a:ext cx="7432328" cy="4316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spAutoFit/>
          </a:bodyPr>
          <a:lstStyle/>
          <a:p>
            <a:pPr algn="ctr" defTabSz="1828800">
              <a:lnSpc>
                <a:spcPct val="100000"/>
              </a:lnSpc>
              <a:spcBef>
                <a:spcPts val="0"/>
              </a:spcBef>
              <a:defRPr sz="2000" b="1">
                <a:solidFill>
                  <a:srgbClr val="ADB8CC"/>
                </a:solidFill>
                <a:latin typeface="Calibri"/>
                <a:ea typeface="Calibri"/>
                <a:cs typeface="Calibri"/>
                <a:sym typeface="Calibri"/>
              </a:defRPr>
            </a:pPr>
            <a:r>
              <a:t>The 22</a:t>
            </a:r>
            <a:r>
              <a:rPr baseline="31000"/>
              <a:t>nd</a:t>
            </a:r>
            <a:r>
              <a:t> Meeting of the HEAD AAS 10/13/2025  102.07</a:t>
            </a:r>
          </a:p>
        </p:txBody>
      </p:sp>
      <p:sp>
        <p:nvSpPr>
          <p:cNvPr id="399" name="Slide Number Placeholder 5"/>
          <p:cNvSpPr txBox="1">
            <a:spLocks noGrp="1"/>
          </p:cNvSpPr>
          <p:nvPr>
            <p:ph type="sldNum" sz="quarter" idx="2"/>
          </p:nvPr>
        </p:nvSpPr>
        <p:spPr>
          <a:xfrm>
            <a:off x="22215141" y="13223108"/>
            <a:ext cx="350065" cy="48391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
        <p:nvSpPr>
          <p:cNvPr id="400" name="Rectangle 6"/>
          <p:cNvSpPr/>
          <p:nvPr/>
        </p:nvSpPr>
        <p:spPr>
          <a:xfrm>
            <a:off x="-4" y="0"/>
            <a:ext cx="13482362" cy="13711988"/>
          </a:xfrm>
          <a:prstGeom prst="rect">
            <a:avLst/>
          </a:prstGeom>
          <a:solidFill>
            <a:srgbClr val="000000"/>
          </a:solidFill>
          <a:ln w="25400">
            <a:solidFill>
              <a:srgbClr val="3F2130"/>
            </a:solidFill>
            <a:miter/>
          </a:ln>
        </p:spPr>
        <p:txBody>
          <a:bodyPr tIns="91439" bIns="91439" anchor="ctr"/>
          <a:lstStyle/>
          <a:p>
            <a:pPr algn="ctr" defTabSz="1828800">
              <a:lnSpc>
                <a:spcPct val="100000"/>
              </a:lnSpc>
              <a:spcBef>
                <a:spcPts val="0"/>
              </a:spcBef>
              <a:defRPr sz="3600">
                <a:latin typeface="Calibri"/>
                <a:ea typeface="Calibri"/>
                <a:cs typeface="Calibri"/>
                <a:sym typeface="Calibri"/>
              </a:defRPr>
            </a:pPr>
            <a:endParaRPr/>
          </a:p>
        </p:txBody>
      </p:sp>
      <p:sp>
        <p:nvSpPr>
          <p:cNvPr id="401" name="Content Placeholder 1"/>
          <p:cNvSpPr txBox="1">
            <a:spLocks noGrp="1"/>
          </p:cNvSpPr>
          <p:nvPr>
            <p:ph type="body" idx="1"/>
          </p:nvPr>
        </p:nvSpPr>
        <p:spPr>
          <a:xfrm>
            <a:off x="965987" y="1206863"/>
            <a:ext cx="11588478" cy="11693594"/>
          </a:xfrm>
          <a:prstGeom prst="rect">
            <a:avLst/>
          </a:prstGeom>
        </p:spPr>
        <p:txBody>
          <a:bodyPr/>
          <a:lstStyle/>
          <a:p>
            <a:pPr marL="571500" indent="-571500">
              <a:lnSpc>
                <a:spcPct val="100000"/>
              </a:lnSpc>
              <a:defRPr sz="4000">
                <a:solidFill>
                  <a:srgbClr val="FFFFFF"/>
                </a:solidFill>
              </a:defRPr>
            </a:pPr>
            <a:r>
              <a:t>Cadmium-Telluride Double-sided Strip Detectors (CdTe-DSD).</a:t>
            </a:r>
          </a:p>
          <a:p>
            <a:pPr marL="571500" indent="-571500">
              <a:lnSpc>
                <a:spcPct val="100000"/>
              </a:lnSpc>
              <a:defRPr sz="4000">
                <a:solidFill>
                  <a:srgbClr val="FFFFFF"/>
                </a:solidFill>
              </a:defRPr>
            </a:pPr>
            <a:r>
              <a:t>Flown on JAXA/NASA mission </a:t>
            </a:r>
            <a:r>
              <a:rPr i="1"/>
              <a:t>Hitomi </a:t>
            </a:r>
            <a:r>
              <a:t>(Takahashi 2012, Kokubun 2012, Nakazawa 2016, Hagino et al. 2018). </a:t>
            </a:r>
            <a:endParaRPr i="1"/>
          </a:p>
          <a:p>
            <a:pPr marL="571500" indent="-571500">
              <a:lnSpc>
                <a:spcPct val="100000"/>
              </a:lnSpc>
              <a:defRPr sz="4000">
                <a:solidFill>
                  <a:srgbClr val="FFFFFF"/>
                </a:solidFill>
              </a:defRPr>
            </a:pPr>
            <a:r>
              <a:t>Available commercially through iMAGINE-X Inc. (Takeda 2016).</a:t>
            </a:r>
          </a:p>
          <a:p>
            <a:pPr marL="571500" indent="-571500">
              <a:lnSpc>
                <a:spcPct val="100000"/>
              </a:lnSpc>
              <a:defRPr sz="4000">
                <a:solidFill>
                  <a:srgbClr val="FFFFFF"/>
                </a:solidFill>
              </a:defRPr>
            </a:pPr>
            <a:r>
              <a:t>Optics and detector plate scale well matched</a:t>
            </a:r>
          </a:p>
          <a:p>
            <a:pPr marL="1314450" lvl="1" indent="-914400" algn="just">
              <a:spcBef>
                <a:spcPts val="0"/>
              </a:spcBef>
              <a:defRPr sz="3200">
                <a:solidFill>
                  <a:srgbClr val="FFFFFF"/>
                </a:solidFill>
              </a:defRPr>
            </a:pPr>
            <a:r>
              <a:t>Eight detectors purchased and delivered. </a:t>
            </a:r>
          </a:p>
          <a:p>
            <a:pPr marL="1314450" lvl="1" indent="-914400" algn="just">
              <a:spcBef>
                <a:spcPts val="0"/>
              </a:spcBef>
              <a:defRPr sz="3200">
                <a:solidFill>
                  <a:srgbClr val="FFFFFF"/>
                </a:solidFill>
              </a:defRPr>
            </a:pPr>
            <a:r>
              <a:t>1 mm thick, 34 × 34 mm</a:t>
            </a:r>
            <a:r>
              <a:rPr baseline="31000"/>
              <a:t>2</a:t>
            </a:r>
            <a:r>
              <a:t> block of CdTe</a:t>
            </a:r>
          </a:p>
          <a:p>
            <a:pPr marL="1314450" lvl="1" indent="-914400" algn="just">
              <a:spcBef>
                <a:spcPts val="0"/>
              </a:spcBef>
              <a:defRPr sz="3200">
                <a:solidFill>
                  <a:srgbClr val="FFFFFF"/>
                </a:solidFill>
              </a:defRPr>
            </a:pPr>
            <a:r>
              <a:t>128 platinum cathode and aluminum anode strips applied to the top and bottom of the CdTe block.</a:t>
            </a:r>
          </a:p>
          <a:p>
            <a:pPr marL="1314450" lvl="1" indent="-914400" algn="just">
              <a:spcBef>
                <a:spcPts val="0"/>
              </a:spcBef>
              <a:defRPr sz="3200">
                <a:solidFill>
                  <a:srgbClr val="FFFFFF"/>
                </a:solidFill>
              </a:defRPr>
            </a:pPr>
            <a:r>
              <a:t>250 μm strip pitch.</a:t>
            </a:r>
          </a:p>
          <a:p>
            <a:pPr marL="1314450" lvl="1" indent="-914400" algn="just">
              <a:spcBef>
                <a:spcPts val="0"/>
              </a:spcBef>
              <a:defRPr sz="3200">
                <a:solidFill>
                  <a:srgbClr val="FFFFFF"/>
                </a:solidFill>
              </a:defRPr>
            </a:pPr>
            <a:r>
              <a:t>CdTe-DSD operational temperature and bias voltage is       –10° (+/- 5 °) C and 250 V.</a:t>
            </a:r>
          </a:p>
          <a:p>
            <a:pPr marL="0" indent="0" algn="just">
              <a:spcBef>
                <a:spcPts val="0"/>
              </a:spcBef>
              <a:buSzTx/>
              <a:buNone/>
              <a:defRPr sz="3200">
                <a:solidFill>
                  <a:srgbClr val="FFFFFF"/>
                </a:solidFill>
              </a:defRPr>
            </a:pPr>
            <a:endParaRPr/>
          </a:p>
          <a:p>
            <a:pPr algn="just">
              <a:spcBef>
                <a:spcPts val="0"/>
              </a:spcBef>
              <a:defRPr sz="4000">
                <a:solidFill>
                  <a:srgbClr val="FFFFFF"/>
                </a:solidFill>
              </a:defRPr>
            </a:pPr>
            <a:r>
              <a:t>MSFC designing the Detector Unit Assembly (DUA) to house and provide environmental control during flight.</a:t>
            </a:r>
          </a:p>
        </p:txBody>
      </p:sp>
      <p:sp>
        <p:nvSpPr>
          <p:cNvPr id="402" name="Title 2"/>
          <p:cNvSpPr txBox="1">
            <a:spLocks noGrp="1"/>
          </p:cNvSpPr>
          <p:nvPr>
            <p:ph type="title"/>
          </p:nvPr>
        </p:nvSpPr>
        <p:spPr>
          <a:xfrm>
            <a:off x="214395" y="191951"/>
            <a:ext cx="14290360" cy="822962"/>
          </a:xfrm>
          <a:prstGeom prst="rect">
            <a:avLst/>
          </a:prstGeom>
        </p:spPr>
        <p:txBody>
          <a:bodyPr>
            <a:normAutofit fontScale="90000"/>
          </a:bodyPr>
          <a:lstStyle>
            <a:lvl1pPr defTabSz="1810511">
              <a:defRPr sz="4950">
                <a:solidFill>
                  <a:srgbClr val="FFFFFF"/>
                </a:solidFill>
              </a:defRPr>
            </a:lvl1pPr>
          </a:lstStyle>
          <a:p>
            <a:r>
              <a:t>Detector Unit Assemblies</a:t>
            </a:r>
          </a:p>
        </p:txBody>
      </p:sp>
      <p:pic>
        <p:nvPicPr>
          <p:cNvPr id="403" name="Picture 5" descr="Picture 5"/>
          <p:cNvPicPr>
            <a:picLocks noChangeAspect="1"/>
          </p:cNvPicPr>
          <p:nvPr/>
        </p:nvPicPr>
        <p:blipFill>
          <a:blip r:embed="rId2"/>
          <a:stretch>
            <a:fillRect/>
          </a:stretch>
        </p:blipFill>
        <p:spPr>
          <a:xfrm>
            <a:off x="14318208" y="191951"/>
            <a:ext cx="9721613" cy="6076009"/>
          </a:xfrm>
          <a:prstGeom prst="rect">
            <a:avLst/>
          </a:prstGeom>
          <a:ln w="12700">
            <a:miter lim="400000"/>
          </a:ln>
        </p:spPr>
      </p:pic>
      <p:pic>
        <p:nvPicPr>
          <p:cNvPr id="404" name="Picture 3" descr="Picture 3"/>
          <p:cNvPicPr>
            <a:picLocks noChangeAspect="1"/>
          </p:cNvPicPr>
          <p:nvPr/>
        </p:nvPicPr>
        <p:blipFill>
          <a:blip r:embed="rId3"/>
          <a:stretch>
            <a:fillRect/>
          </a:stretch>
        </p:blipFill>
        <p:spPr>
          <a:xfrm>
            <a:off x="19245747" y="7226655"/>
            <a:ext cx="5089321" cy="4835433"/>
          </a:xfrm>
          <a:prstGeom prst="rect">
            <a:avLst/>
          </a:prstGeom>
          <a:ln w="12700">
            <a:miter lim="400000"/>
          </a:ln>
        </p:spPr>
      </p:pic>
      <p:pic>
        <p:nvPicPr>
          <p:cNvPr id="405" name="Picture 1" descr="Picture 1"/>
          <p:cNvPicPr>
            <a:picLocks noChangeAspect="1"/>
          </p:cNvPicPr>
          <p:nvPr/>
        </p:nvPicPr>
        <p:blipFill>
          <a:blip r:embed="rId4"/>
          <a:stretch>
            <a:fillRect/>
          </a:stretch>
        </p:blipFill>
        <p:spPr>
          <a:xfrm>
            <a:off x="13600320" y="7560288"/>
            <a:ext cx="5157643" cy="4168167"/>
          </a:xfrm>
          <a:prstGeom prst="rect">
            <a:avLst/>
          </a:prstGeom>
          <a:ln w="12700">
            <a:miter lim="400000"/>
          </a:ln>
        </p:spPr>
      </p:pic>
      <p:sp>
        <p:nvSpPr>
          <p:cNvPr id="406" name="TextBox 12"/>
          <p:cNvSpPr txBox="1"/>
          <p:nvPr/>
        </p:nvSpPr>
        <p:spPr>
          <a:xfrm>
            <a:off x="15064993" y="6527602"/>
            <a:ext cx="1024703" cy="640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defTabSz="1828800">
              <a:lnSpc>
                <a:spcPct val="100000"/>
              </a:lnSpc>
              <a:spcBef>
                <a:spcPts val="0"/>
              </a:spcBef>
              <a:defRPr sz="3600">
                <a:solidFill>
                  <a:srgbClr val="000000"/>
                </a:solidFill>
                <a:latin typeface="Calibri"/>
                <a:ea typeface="Calibri"/>
                <a:cs typeface="Calibri"/>
                <a:sym typeface="Calibri"/>
              </a:defRPr>
            </a:lvl1pPr>
          </a:lstStyle>
          <a:p>
            <a:r>
              <a:t>DUA</a:t>
            </a:r>
          </a:p>
        </p:txBody>
      </p:sp>
      <p:sp>
        <p:nvSpPr>
          <p:cNvPr id="407" name="TextBox 13"/>
          <p:cNvSpPr txBox="1"/>
          <p:nvPr/>
        </p:nvSpPr>
        <p:spPr>
          <a:xfrm>
            <a:off x="21130057" y="6527602"/>
            <a:ext cx="1520523" cy="640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tIns="91439" bIns="91439">
            <a:spAutoFit/>
          </a:bodyPr>
          <a:lstStyle>
            <a:lvl1pPr defTabSz="1828800">
              <a:lnSpc>
                <a:spcPct val="100000"/>
              </a:lnSpc>
              <a:spcBef>
                <a:spcPts val="0"/>
              </a:spcBef>
              <a:defRPr sz="3600">
                <a:solidFill>
                  <a:srgbClr val="000000"/>
                </a:solidFill>
                <a:latin typeface="Calibri"/>
                <a:ea typeface="Calibri"/>
                <a:cs typeface="Calibri"/>
                <a:sym typeface="Calibri"/>
              </a:defRPr>
            </a:lvl1pPr>
          </a:lstStyle>
          <a:p>
            <a:r>
              <a:t>Am241</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Back up - SuperHERO first flight in…"/>
          <p:cNvSpPr txBox="1">
            <a:spLocks noGrp="1"/>
          </p:cNvSpPr>
          <p:nvPr>
            <p:ph type="title"/>
          </p:nvPr>
        </p:nvSpPr>
        <p:spPr>
          <a:xfrm>
            <a:off x="652698" y="-38653"/>
            <a:ext cx="12828666" cy="1727201"/>
          </a:xfrm>
          <a:prstGeom prst="rect">
            <a:avLst/>
          </a:prstGeom>
        </p:spPr>
        <p:txBody>
          <a:bodyPr/>
          <a:lstStyle/>
          <a:p>
            <a:pPr defTabSz="1609344">
              <a:defRPr sz="4700" spc="-99"/>
            </a:pPr>
            <a:r>
              <a:t>SuperHERO first flight in </a:t>
            </a:r>
          </a:p>
          <a:p>
            <a:pPr defTabSz="1609344">
              <a:defRPr sz="4700" spc="-99"/>
            </a:pPr>
            <a:r>
              <a:t>September, 2028 or 2029</a:t>
            </a:r>
          </a:p>
        </p:txBody>
      </p:sp>
      <p:sp>
        <p:nvSpPr>
          <p:cNvPr id="410" name="Nominally planned for 8 hours…"/>
          <p:cNvSpPr txBox="1">
            <a:spLocks noGrp="1"/>
          </p:cNvSpPr>
          <p:nvPr>
            <p:ph type="body" sz="half" idx="1"/>
          </p:nvPr>
        </p:nvSpPr>
        <p:spPr>
          <a:xfrm>
            <a:off x="304800" y="2184399"/>
            <a:ext cx="14917995" cy="5896801"/>
          </a:xfrm>
          <a:prstGeom prst="rect">
            <a:avLst/>
          </a:prstGeom>
        </p:spPr>
        <p:txBody>
          <a:bodyPr/>
          <a:lstStyle/>
          <a:p>
            <a:pPr marL="486029" indent="-486029" defTabSz="2170120">
              <a:spcBef>
                <a:spcPts val="2100"/>
              </a:spcBef>
              <a:defRPr sz="3916"/>
            </a:pPr>
            <a:r>
              <a:t>Nominally planned for 8 hours.</a:t>
            </a:r>
          </a:p>
          <a:p>
            <a:pPr marL="486029" indent="-486029" defTabSz="2170120">
              <a:spcBef>
                <a:spcPts val="2100"/>
              </a:spcBef>
              <a:defRPr sz="3916"/>
            </a:pPr>
            <a:r>
              <a:t>Crab Nebular — point-source— Crab Nebular — point-source— more Crab or point source observations (weather permitting).</a:t>
            </a:r>
          </a:p>
          <a:p>
            <a:pPr marL="486029" indent="-486029" defTabSz="2170120">
              <a:spcBef>
                <a:spcPts val="2100"/>
              </a:spcBef>
              <a:defRPr sz="3916"/>
            </a:pPr>
            <a:r>
              <a:t>The cost drivers, the mandrels for replicated optics,  can be reused for larger-scale missions. </a:t>
            </a:r>
          </a:p>
          <a:p>
            <a:pPr marL="486029" indent="-486029" defTabSz="2170120">
              <a:spcBef>
                <a:spcPts val="2100"/>
              </a:spcBef>
              <a:defRPr sz="3916"/>
            </a:pPr>
            <a:r>
              <a:t>Truss is designed for a future LDB flight with more effective area for enhanced science.</a:t>
            </a:r>
          </a:p>
        </p:txBody>
      </p:sp>
      <p:sp>
        <p:nvSpPr>
          <p:cNvPr id="411" name="Turnaround flight, Fort Sumner"/>
          <p:cNvSpPr txBox="1">
            <a:spLocks noGrp="1"/>
          </p:cNvSpPr>
          <p:nvPr>
            <p:ph type="body" idx="21"/>
          </p:nvPr>
        </p:nvSpPr>
        <p:spPr>
          <a:xfrm>
            <a:off x="-6629401" y="1445919"/>
            <a:ext cx="21945602" cy="83261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r>
              <a:t>Turnaround flight, Fort Sumner</a:t>
            </a:r>
          </a:p>
        </p:txBody>
      </p:sp>
      <p:pic>
        <p:nvPicPr>
          <p:cNvPr id="412" name="Screenshot 2024-11-09 at 10.12.01 AM.png" descr="Screenshot 2024-11-09 at 10.12.01 AM.png"/>
          <p:cNvPicPr>
            <a:picLocks noChangeAspect="1"/>
          </p:cNvPicPr>
          <p:nvPr/>
        </p:nvPicPr>
        <p:blipFill>
          <a:blip r:embed="rId2"/>
          <a:stretch>
            <a:fillRect/>
          </a:stretch>
        </p:blipFill>
        <p:spPr>
          <a:xfrm>
            <a:off x="15386510" y="6125654"/>
            <a:ext cx="8399796" cy="7313109"/>
          </a:xfrm>
          <a:prstGeom prst="rect">
            <a:avLst/>
          </a:prstGeom>
          <a:ln w="12700">
            <a:miter lim="400000"/>
          </a:ln>
        </p:spPr>
      </p:pic>
      <p:pic>
        <p:nvPicPr>
          <p:cNvPr id="413" name="Image" descr="Image"/>
          <p:cNvPicPr>
            <a:picLocks noChangeAspect="1"/>
          </p:cNvPicPr>
          <p:nvPr/>
        </p:nvPicPr>
        <p:blipFill>
          <a:blip r:embed="rId3"/>
          <a:stretch>
            <a:fillRect/>
          </a:stretch>
        </p:blipFill>
        <p:spPr>
          <a:xfrm>
            <a:off x="15271847" y="433474"/>
            <a:ext cx="8629123" cy="5472834"/>
          </a:xfrm>
          <a:prstGeom prst="rect">
            <a:avLst/>
          </a:prstGeom>
          <a:ln w="12700">
            <a:miter lim="400000"/>
          </a:ln>
        </p:spPr>
      </p:pic>
      <p:pic>
        <p:nvPicPr>
          <p:cNvPr id="414" name="Picture 8" descr="Picture 8"/>
          <p:cNvPicPr>
            <a:picLocks noChangeAspect="1"/>
          </p:cNvPicPr>
          <p:nvPr/>
        </p:nvPicPr>
        <p:blipFill>
          <a:blip r:embed="rId4"/>
          <a:srcRect l="1242" t="1816" r="1646" b="4885"/>
          <a:stretch>
            <a:fillRect/>
          </a:stretch>
        </p:blipFill>
        <p:spPr>
          <a:xfrm>
            <a:off x="1250434" y="8572139"/>
            <a:ext cx="5371716" cy="4085255"/>
          </a:xfrm>
          <a:prstGeom prst="rect">
            <a:avLst/>
          </a:prstGeom>
          <a:ln w="12700">
            <a:miter lim="400000"/>
          </a:ln>
        </p:spPr>
      </p:pic>
      <p:pic>
        <p:nvPicPr>
          <p:cNvPr id="415" name="Picture 21" descr="Picture 21"/>
          <p:cNvPicPr>
            <a:picLocks noChangeAspect="1"/>
          </p:cNvPicPr>
          <p:nvPr/>
        </p:nvPicPr>
        <p:blipFill>
          <a:blip r:embed="rId5"/>
          <a:srcRect l="3244" t="2025" r="2186" b="2161"/>
          <a:stretch>
            <a:fillRect/>
          </a:stretch>
        </p:blipFill>
        <p:spPr>
          <a:xfrm>
            <a:off x="8646986" y="8073748"/>
            <a:ext cx="4236457" cy="4807332"/>
          </a:xfrm>
          <a:prstGeom prst="rect">
            <a:avLst/>
          </a:prstGeom>
          <a:ln w="12700">
            <a:miter lim="400000"/>
          </a:ln>
        </p:spPr>
      </p:pic>
      <p:sp>
        <p:nvSpPr>
          <p:cNvPr id="416" name="Straight Arrow Connector 27"/>
          <p:cNvSpPr/>
          <p:nvPr/>
        </p:nvSpPr>
        <p:spPr>
          <a:xfrm>
            <a:off x="7217394" y="10614854"/>
            <a:ext cx="834337" cy="1"/>
          </a:xfrm>
          <a:prstGeom prst="line">
            <a:avLst/>
          </a:prstGeom>
          <a:ln w="101600">
            <a:solidFill>
              <a:srgbClr val="000000"/>
            </a:solidFill>
            <a:miter/>
            <a:tailEnd type="triangle"/>
          </a:ln>
        </p:spPr>
        <p:txBody>
          <a:bodyPr lIns="45719" rIns="45719"/>
          <a:lstStyle/>
          <a:p>
            <a:pPr defTabSz="914400">
              <a:lnSpc>
                <a:spcPct val="100000"/>
              </a:lnSpc>
              <a:spcBef>
                <a:spcPts val="0"/>
              </a:spcBef>
              <a:defRPr sz="1800">
                <a:solidFill>
                  <a:srgbClr val="000000"/>
                </a:solidFill>
                <a:latin typeface="Calibri"/>
                <a:ea typeface="Calibri"/>
                <a:cs typeface="Calibri"/>
                <a:sym typeface="Calibri"/>
              </a:defRPr>
            </a:pPr>
            <a:endParaRPr/>
          </a:p>
        </p:txBody>
      </p:sp>
      <p:sp>
        <p:nvSpPr>
          <p:cNvPr id="417" name="TextBox 31"/>
          <p:cNvSpPr txBox="1"/>
          <p:nvPr/>
        </p:nvSpPr>
        <p:spPr>
          <a:xfrm>
            <a:off x="1477176" y="12693111"/>
            <a:ext cx="4644900" cy="11081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914400">
              <a:lnSpc>
                <a:spcPct val="100000"/>
              </a:lnSpc>
              <a:spcBef>
                <a:spcPts val="0"/>
              </a:spcBef>
              <a:defRPr sz="3600">
                <a:solidFill>
                  <a:srgbClr val="000000"/>
                </a:solidFill>
                <a:latin typeface="Calibri"/>
                <a:ea typeface="Calibri"/>
                <a:cs typeface="Calibri"/>
                <a:sym typeface="Calibri"/>
              </a:defRPr>
            </a:lvl1pPr>
          </a:lstStyle>
          <a:p>
            <a:r>
              <a:t>Harrison et al. 2013, Madsen et al. 2015</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HEROIX MidEx concept"/>
          <p:cNvSpPr txBox="1">
            <a:spLocks noGrp="1"/>
          </p:cNvSpPr>
          <p:nvPr>
            <p:ph type="title"/>
          </p:nvPr>
        </p:nvSpPr>
        <p:spPr>
          <a:xfrm>
            <a:off x="1206500" y="952500"/>
            <a:ext cx="13883944" cy="1717245"/>
          </a:xfrm>
          <a:prstGeom prst="rect">
            <a:avLst/>
          </a:prstGeom>
        </p:spPr>
        <p:txBody>
          <a:bodyPr/>
          <a:lstStyle>
            <a:lvl1pPr defTabSz="1658070">
              <a:defRPr sz="5780" spc="-115"/>
            </a:lvl1pPr>
          </a:lstStyle>
          <a:p>
            <a:r>
              <a:t>HEROIX MidEx concept</a:t>
            </a:r>
          </a:p>
        </p:txBody>
      </p:sp>
      <p:sp>
        <p:nvSpPr>
          <p:cNvPr id="420" name="A next-generation hard X-ray observatory with 5 arcsec resolution in ~1-80 keV…"/>
          <p:cNvSpPr txBox="1">
            <a:spLocks noGrp="1"/>
          </p:cNvSpPr>
          <p:nvPr>
            <p:ph type="body" sz="half" idx="1"/>
          </p:nvPr>
        </p:nvSpPr>
        <p:spPr>
          <a:xfrm>
            <a:off x="1185936" y="2097347"/>
            <a:ext cx="14362674" cy="8271049"/>
          </a:xfrm>
          <a:prstGeom prst="rect">
            <a:avLst/>
          </a:prstGeom>
        </p:spPr>
        <p:txBody>
          <a:bodyPr/>
          <a:lstStyle/>
          <a:p>
            <a:pPr marL="536447" indent="-536447" defTabSz="2145738">
              <a:spcBef>
                <a:spcPts val="3900"/>
              </a:spcBef>
              <a:defRPr sz="4224"/>
            </a:pPr>
            <a:r>
              <a:t>A next-generation hard X-ray observatory with 5 arcsec resolution in ~1-80 keV</a:t>
            </a:r>
          </a:p>
          <a:p>
            <a:pPr marL="1072895" lvl="1" indent="-536447" defTabSz="2145738">
              <a:spcBef>
                <a:spcPts val="3900"/>
              </a:spcBef>
              <a:defRPr sz="4224"/>
            </a:pPr>
            <a:r>
              <a:t>Understanding the dust-enshrouded X-ray population of X-ray binaries and AGN and resolving the Cosmic X-ray Background at its peak of ~30 keV</a:t>
            </a:r>
          </a:p>
          <a:p>
            <a:pPr marL="1072895" lvl="1" indent="-536447" defTabSz="2145738">
              <a:spcBef>
                <a:spcPts val="3900"/>
              </a:spcBef>
              <a:defRPr sz="4224"/>
            </a:pPr>
            <a:r>
              <a:t>Particle acceleration in extreme environments such as shock waves and jets from celestial objects of all sizes</a:t>
            </a:r>
          </a:p>
          <a:p>
            <a:pPr marL="1072895" lvl="1" indent="-536447" defTabSz="2145738">
              <a:spcBef>
                <a:spcPts val="3900"/>
              </a:spcBef>
              <a:defRPr sz="4224"/>
            </a:pPr>
            <a:r>
              <a:t>Accretion physics with broad-band X-ray spectroscopy</a:t>
            </a:r>
          </a:p>
          <a:p>
            <a:pPr marL="1072895" lvl="1" indent="-536447" defTabSz="2145738">
              <a:spcBef>
                <a:spcPts val="3900"/>
              </a:spcBef>
              <a:defRPr sz="4224"/>
            </a:pPr>
            <a:r>
              <a:t>Additional science cases</a:t>
            </a:r>
          </a:p>
        </p:txBody>
      </p:sp>
      <p:pic>
        <p:nvPicPr>
          <p:cNvPr id="421" name="pasted-movie.png" descr="pasted-movie.png"/>
          <p:cNvPicPr>
            <a:picLocks noChangeAspect="1"/>
          </p:cNvPicPr>
          <p:nvPr/>
        </p:nvPicPr>
        <p:blipFill>
          <a:blip r:embed="rId3"/>
          <a:stretch>
            <a:fillRect/>
          </a:stretch>
        </p:blipFill>
        <p:spPr>
          <a:xfrm>
            <a:off x="16136308" y="8609524"/>
            <a:ext cx="5898787" cy="4758629"/>
          </a:xfrm>
          <a:prstGeom prst="rect">
            <a:avLst/>
          </a:prstGeom>
          <a:ln w="12700">
            <a:miter lim="400000"/>
          </a:ln>
        </p:spPr>
      </p:pic>
      <p:pic>
        <p:nvPicPr>
          <p:cNvPr id="422" name="pasted-movie.png" descr="pasted-movie.png"/>
          <p:cNvPicPr>
            <a:picLocks noChangeAspect="1"/>
          </p:cNvPicPr>
          <p:nvPr/>
        </p:nvPicPr>
        <p:blipFill>
          <a:blip r:embed="rId4"/>
          <a:stretch>
            <a:fillRect/>
          </a:stretch>
        </p:blipFill>
        <p:spPr>
          <a:xfrm>
            <a:off x="15729911" y="5113461"/>
            <a:ext cx="6203579" cy="3489078"/>
          </a:xfrm>
          <a:prstGeom prst="rect">
            <a:avLst/>
          </a:prstGeom>
          <a:ln w="12700">
            <a:miter lim="400000"/>
          </a:ln>
        </p:spPr>
      </p:pic>
      <p:pic>
        <p:nvPicPr>
          <p:cNvPr id="423" name="Screenshot 2025-04-30 at 7.22.37 PM.png" descr="Screenshot 2025-04-30 at 7.22.37 PM.png"/>
          <p:cNvPicPr>
            <a:picLocks noChangeAspect="1"/>
          </p:cNvPicPr>
          <p:nvPr/>
        </p:nvPicPr>
        <p:blipFill>
          <a:blip r:embed="rId5"/>
          <a:stretch>
            <a:fillRect/>
          </a:stretch>
        </p:blipFill>
        <p:spPr>
          <a:xfrm>
            <a:off x="15729911" y="280675"/>
            <a:ext cx="6203579" cy="4245928"/>
          </a:xfrm>
          <a:prstGeom prst="rect">
            <a:avLst/>
          </a:prstGeom>
          <a:ln w="12700">
            <a:miter lim="400000"/>
          </a:ln>
        </p:spPr>
      </p:pic>
      <p:sp>
        <p:nvSpPr>
          <p:cNvPr id="424" name="Astro2020: Drivers of galaxy growth"/>
          <p:cNvSpPr txBox="1"/>
          <p:nvPr/>
        </p:nvSpPr>
        <p:spPr>
          <a:xfrm>
            <a:off x="439444" y="10584622"/>
            <a:ext cx="9755735" cy="8084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i="1">
                <a:solidFill>
                  <a:schemeClr val="accent4"/>
                </a:solidFill>
              </a:defRPr>
            </a:lvl1pPr>
          </a:lstStyle>
          <a:p>
            <a:r>
              <a:t>Astro2020: Drivers of galaxy growth</a:t>
            </a:r>
          </a:p>
        </p:txBody>
      </p:sp>
      <p:sp>
        <p:nvSpPr>
          <p:cNvPr id="425" name="Astro2020: New windows on the dynamic universe"/>
          <p:cNvSpPr txBox="1"/>
          <p:nvPr/>
        </p:nvSpPr>
        <p:spPr>
          <a:xfrm>
            <a:off x="439444" y="11968992"/>
            <a:ext cx="13821157" cy="8084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i="1">
                <a:solidFill>
                  <a:schemeClr val="accent4"/>
                </a:solidFill>
              </a:defRPr>
            </a:lvl1pPr>
          </a:lstStyle>
          <a:p>
            <a:r>
              <a:t>Astro2020: New windows on the dynamic universe</a:t>
            </a:r>
          </a:p>
        </p:txBody>
      </p:sp>
      <p:sp>
        <p:nvSpPr>
          <p:cNvPr id="426" name="Credit: NASA/JPL-Caltech/GSFC"/>
          <p:cNvSpPr txBox="1"/>
          <p:nvPr/>
        </p:nvSpPr>
        <p:spPr>
          <a:xfrm>
            <a:off x="19523991" y="8410051"/>
            <a:ext cx="4804868" cy="4613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400"/>
            </a:lvl1pPr>
          </a:lstStyle>
          <a:p>
            <a:r>
              <a:t> Credit: NASA/JPL-Caltech/GSFC </a:t>
            </a:r>
          </a:p>
        </p:txBody>
      </p:sp>
      <p:sp>
        <p:nvSpPr>
          <p:cNvPr id="427" name="Capelluti+17"/>
          <p:cNvSpPr txBox="1"/>
          <p:nvPr/>
        </p:nvSpPr>
        <p:spPr>
          <a:xfrm>
            <a:off x="21174991" y="4381550"/>
            <a:ext cx="2691994" cy="634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600"/>
            </a:lvl1pPr>
          </a:lstStyle>
          <a:p>
            <a:r>
              <a:t>Capelluti+17</a:t>
            </a:r>
          </a:p>
        </p:txBody>
      </p:sp>
      <p:sp>
        <p:nvSpPr>
          <p:cNvPr id="428" name="X-ray: NASA/CXC/SAO; Optical: NASA/ESA/STScI; IR: NASA/ESA/CSA/STScI/Milisavljevic et al., NASA/JPL/CalTech; Image Processing: NASA/CXC/SAO/J. Schmidt and K. Arcand"/>
          <p:cNvSpPr txBox="1"/>
          <p:nvPr/>
        </p:nvSpPr>
        <p:spPr>
          <a:xfrm>
            <a:off x="16247391" y="12754864"/>
            <a:ext cx="23679608" cy="793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400"/>
            </a:lvl1pPr>
          </a:lstStyle>
          <a:p>
            <a:r>
              <a:t>X-ray: NASA/CXC/SAO; Optical: NASA/ESA/STScI; IR: NASA/ESA/CSA/STScI/Milisavljevic et al., NASA/JPL/CalTech; Image Processing: NASA/CXC/SAO/J. Schmidt and K. Arcand</a:t>
            </a:r>
          </a:p>
        </p:txBody>
      </p:sp>
    </p:spTree>
  </p:cSld>
  <p:clrMapOvr>
    <a:masterClrMapping/>
  </p:clrMapOvr>
  <p:transition spd="med"/>
</p:sld>
</file>

<file path=ppt/theme/theme1.xml><?xml version="1.0" encoding="utf-8"?>
<a:theme xmlns:a="http://schemas.openxmlformats.org/drawingml/2006/main"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1424</Words>
  <Application>Microsoft Macintosh PowerPoint</Application>
  <PresentationFormat>Custom</PresentationFormat>
  <Paragraphs>157</Paragraphs>
  <Slides>14</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Calibri</vt:lpstr>
      <vt:lpstr>Calibri Light</vt:lpstr>
      <vt:lpstr>Cambria Math</vt:lpstr>
      <vt:lpstr>Canela Bold</vt:lpstr>
      <vt:lpstr>Canela Text Regular</vt:lpstr>
      <vt:lpstr>Graphik</vt:lpstr>
      <vt:lpstr>Graphik-SemiboldItalic</vt:lpstr>
      <vt:lpstr>Helvetica Neue</vt:lpstr>
      <vt:lpstr>Helvetica Neue Light</vt:lpstr>
      <vt:lpstr>Helvetica Neue Medium</vt:lpstr>
      <vt:lpstr>20_BasicBlack</vt:lpstr>
      <vt:lpstr>PowerPoint Presentation</vt:lpstr>
      <vt:lpstr>The Hard X-Ray Universe in High-Resolution</vt:lpstr>
      <vt:lpstr> </vt:lpstr>
      <vt:lpstr>PowerPoint Presentation</vt:lpstr>
      <vt:lpstr>PowerPoint Presentation</vt:lpstr>
      <vt:lpstr>SuperHERO Mirror Module Assembly(MMA)</vt:lpstr>
      <vt:lpstr>Detector Unit Assemblies</vt:lpstr>
      <vt:lpstr>SuperHERO first flight in  September, 2028 or 2029</vt:lpstr>
      <vt:lpstr>HEROIX MidEx concept</vt:lpstr>
      <vt:lpstr>HEROIX baseline mission</vt:lpstr>
      <vt:lpstr>Angular resolution improves sensitivity — crucial for resolving CXB, studying obscured X-ray sources, and elucidating spatial structures in extended emission</vt:lpstr>
      <vt:lpstr>A high angular resolution broad-band observatory for the next decade</vt:lpstr>
      <vt:lpstr>MSFC’s readiness for HEROIX</vt:lpstr>
      <vt:lpstr>Status updates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Chen, Chien-Ting (MSFC-ST12)[UNIVERSITIES SPACE RESEARCH ASSOCIATION]</cp:lastModifiedBy>
  <cp:revision>4</cp:revision>
  <dcterms:modified xsi:type="dcterms:W3CDTF">2026-06-12T21:30:06Z</dcterms:modified>
</cp:coreProperties>
</file>