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407" r:id="rId2"/>
    <p:sldId id="16054" r:id="rId3"/>
    <p:sldId id="2142533568" r:id="rId4"/>
    <p:sldId id="2142533570" r:id="rId5"/>
    <p:sldId id="1713" r:id="rId6"/>
    <p:sldId id="16064" r:id="rId7"/>
    <p:sldId id="1776" r:id="rId8"/>
    <p:sldId id="16063" r:id="rId9"/>
    <p:sldId id="1778" r:id="rId10"/>
    <p:sldId id="1042653109" r:id="rId11"/>
    <p:sldId id="2142533571" r:id="rId12"/>
    <p:sldId id="1752" r:id="rId13"/>
    <p:sldId id="1761" r:id="rId14"/>
    <p:sldId id="16066" r:id="rId15"/>
    <p:sldId id="1692" r:id="rId16"/>
    <p:sldId id="16065" r:id="rId17"/>
    <p:sldId id="2142533574" r:id="rId18"/>
    <p:sldId id="1693" r:id="rId19"/>
    <p:sldId id="16003" r:id="rId20"/>
    <p:sldId id="17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F2EFAA-1924-B257-459A-E1677F523BC4}" name="Haskins, Justin B. (ARC-TSM)" initials="JH" userId="S::jbhaskin@ndc.nasa.gov::fee360e6-0bdd-4250-9a50-4f3db8d8fe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BF3E6"/>
    <a:srgbClr val="E3EFFB"/>
    <a:srgbClr val="FFF3E0"/>
    <a:srgbClr val="F4E1E3"/>
    <a:srgbClr val="EF3C5A"/>
    <a:srgbClr val="00BB00"/>
    <a:srgbClr val="E29718"/>
    <a:srgbClr val="EDA012"/>
    <a:srgbClr val="08A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65"/>
    <p:restoredTop sz="96112"/>
  </p:normalViewPr>
  <p:slideViewPr>
    <p:cSldViewPr snapToGrid="0">
      <p:cViewPr varScale="1">
        <p:scale>
          <a:sx n="168" d="100"/>
          <a:sy n="168" d="100"/>
        </p:scale>
        <p:origin x="23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03225-6429-AF41-83F9-057D210E0BE1}" type="datetimeFigureOut">
              <a:rPr lang="en-US" smtClean="0"/>
              <a:t>6/12/26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86ACE-9B85-6D4D-A219-D3C64DFDC8F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5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05DEF-6DE7-4BF9-8DBB-FF904A788E5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65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53FBF-A581-1386-2A8C-194384D4C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100A5-B02D-1F4C-AE84-06501C5D9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BFCB08-A66D-171B-A81C-9365FF142B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78171-2603-40F3-AE01-3704EA0C5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071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F970F-1F06-506C-E91F-4E22A6497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7A1BDF-6FB6-F778-6E4F-4668604EB9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14CC8-ADA6-F1E3-8F2B-4313EB7275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BEAST… TOMATO… facilities… EAST, ARCTRON,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1EFF8-4262-E348-15A4-27F426231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971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14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2F8BF-A9D9-ADA1-2CF1-7B7E5B02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65E16-1567-0B43-1D3A-B51C1423B5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22E5B-AB8C-F0F1-EA8D-9505F8F25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860D0-1D9B-5DFD-4644-B73195C032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AEBCAE-0345-1F4B-AF5B-AFC84B023E8C}" type="slidenum">
              <a:rPr kumimoji="0" lang="en-US" alt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640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60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63CBD-5984-F95A-F114-3C68262FE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B85E6-9DB2-3ECC-1FCD-3C3B222EF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9F1B6-8B07-DD49-A60A-B28A9A35C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FA09D-9958-BD44-F640-4BDCE8298E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AEBCAE-0345-1F4B-AF5B-AFC84B023E8C}" type="slidenum">
              <a:rPr lang="en-US" altLang="x-none" smtClean="0"/>
              <a:pPr>
                <a:defRPr/>
              </a:pPr>
              <a:t>19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687171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6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BAF3F-34E3-6F02-8EBB-02DC4D68B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BCEB06-4FE8-3ABA-5E37-6D3D0C5F4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86674A-6688-1080-C063-012ED4F1A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198EC-EA84-1B69-6B66-14FAC4758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023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88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0BF92-0CE1-4D11-D930-B68F4C5D0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C4A88-1174-B142-88CE-9A0D1A138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E7EA8C-F080-66AB-9226-BF01A912C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F1361-342F-2ADF-EA78-A32EC0F00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14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73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437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figure….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86ACE-9B85-6D4D-A219-D3C64DFDC8F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145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AEBCAE-0345-1F4B-AF5B-AFC84B023E8C}" type="slidenum">
              <a:rPr kumimoji="0" lang="en-US" alt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013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1C04B-2C02-E7E3-C1FA-33F1A988A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AC6778-5593-4FA2-EE1A-878716011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A77B5-36F2-54F2-D4CD-1ED72CEECB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3398F-8AC2-F47D-BA52-11453A518B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AEBCAE-0345-1F4B-AF5B-AFC84B023E8C}" type="slidenum">
              <a:rPr kumimoji="0" lang="en-US" alt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83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2D276-4549-67A9-618F-74EC31C1C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36DD9-3CE4-0E81-928C-47EBFD237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EA20F-5EDE-1683-46E9-CA154FC74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53CF8-2462-B140-A6F4-81C2E3302A07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308CD-2EBE-C12B-E748-BED2F8695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5C4B4-9423-1490-184E-4A4E823B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57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07D64-BE77-C444-6DBD-B85D0F028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4AD7BF-0AD1-0258-0992-DA2AF633A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C143F-5663-3DEE-645B-C04AB8706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0DC5-C9CD-504F-BD01-A65BAC674421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8C2F0-8686-7D56-F3B2-3A302123C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E8553-13A4-EB4C-41CF-9FB02F955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52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BC8845-01EB-4C29-2F52-BE54292C6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8D71F3-0830-A526-4B3D-6F8356D37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D6497-3B51-382C-111C-86A4ABE57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711-D2ED-524E-A106-11E6D0822D34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D08CB-B9C2-CD95-2B17-1BA40711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CFD0E-ED78-BBF7-F7D2-ED92AB257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6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B08A-BDC8-E002-3EBF-F3D47193D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26" y="136525"/>
            <a:ext cx="8965095" cy="803166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B528-05C8-D62D-89C4-FC7AC122B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4F70E-B413-567C-56D2-91D01DACF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0E0C-111A-A04E-B3E5-FF436E8B052B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E113A-AC19-E8FE-2251-407C2E656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B87EB-5FB2-64C1-2F79-3C923D173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60BE96-429C-2599-CE03-9F7FA56B7A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2592" y="22359"/>
            <a:ext cx="1239408" cy="102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0997-29B2-720E-E9B3-F8879588D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7FCC6-E0FD-F8F7-631F-63FC755D8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D7DE6-4D16-DD5A-CF00-1041B463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58EB5-C83D-DB4C-84CB-7EE8B6466828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66401-8E1D-1BE5-D045-D7F312A8F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86D45-2248-3ECB-0C6C-EEAB9681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97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4C867-7D03-7C61-0912-2BFF70FA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75211-4713-5FA9-F35B-03A4351709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75896C-5889-24C8-038B-F77E1C184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6BB9D2-93A0-7A09-66DC-14B0A5095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8E88-5AE0-8345-85E1-1EFF05DBAFB7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65FC4-D248-BBCC-D826-980EE5BE9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91ABD-D677-FB79-3138-D44AB783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0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CBB88-674D-608D-BE46-665E2B6D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AF68D-E673-8405-551E-49C58DE8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F60EA-E35F-E6BA-A075-0EE0F2484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A42D2-19E2-5D98-7739-869E81BD2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53A3B-2904-3BDF-EB83-25F71CC551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11D497-30F5-BA56-E038-C662FFA01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9D373-2B3F-9242-9B8D-05647585A87E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392676-374F-0578-567E-AA979FAE4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7A93B-A891-1864-0E0D-65BB79379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57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806C-B96D-3D4F-89DE-CE794CFB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A40A10-04A5-1177-F295-B882AB9D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65D-0AED-A849-AEDF-8DA334FF1F3C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1A8EE-0178-20F7-EB6B-63296C9FB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2D11B2-F4E6-E7DD-A809-923D7BDDA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4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F78385-E383-D115-DB65-8D518432E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1B2A-7406-4442-83A7-84BB08A3B65B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608920-3BBB-051C-0A6A-982B67CC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301C1-079E-84F5-4DC1-81AF07FEC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63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936A-BDCA-014A-C7E4-BD405351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D80F2-0E4E-5823-DE36-AF91DC5E8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0D505A-178B-F713-8EAF-25B9EE4B1E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17720-9AAA-A8D9-2388-06FB34F3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9055-18C7-3148-8D20-CAD840EC4FEA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6DBC6-9753-FE97-1E89-BA6ADBAAD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BA2E4C-E3D2-B6B5-194B-CC545DA05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65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C31B8-F09C-95AD-930C-0A0D49EAB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79326-DDF9-C89D-2F06-EC7FC6584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3E090-140C-64EC-ACB8-ED9817561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DFA2C-7A36-E23C-D757-66A1C290D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661E-584A-844F-B786-AFC71DFFA5A7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4B6D1-9670-5342-2D9E-589105B2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98BAE-B379-CBB1-9419-0D2C6D1EE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6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C591CE-C053-5ACB-7E79-8E6A71AF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F1F4E-85F7-7423-3D34-A2444D554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99521-068D-FF6F-7FEE-34671FD923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10590-68A1-D548-B01D-ED82098CB676}" type="datetime1">
              <a:rPr lang="en-US" smtClean="0"/>
              <a:t>6/12/26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66C22-9136-E95F-2D37-A471C10AB5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61709-48AC-E494-B025-DD88BF79BF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AEE86-FB7D-9847-8D66-898969418E4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E4383F9-E406-C4DF-55CF-15A81FA65D1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11" y="-1"/>
            <a:ext cx="12192000" cy="112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0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tif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tiff"/><Relationship Id="rId17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tiff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tiff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openxmlformats.org/officeDocument/2006/relationships/image" Target="../media/image41.jpeg"/><Relationship Id="rId21" Type="http://schemas.openxmlformats.org/officeDocument/2006/relationships/image" Target="../media/image55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2.jpeg"/><Relationship Id="rId20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microsoft.com/office/2007/relationships/hdphoto" Target="../media/hdphoto3.wdp"/><Relationship Id="rId15" Type="http://schemas.microsoft.com/office/2007/relationships/hdphoto" Target="../media/hdphoto4.wdp"/><Relationship Id="rId10" Type="http://schemas.openxmlformats.org/officeDocument/2006/relationships/image" Target="../media/image47.png"/><Relationship Id="rId19" Type="http://schemas.microsoft.com/office/2007/relationships/hdphoto" Target="../media/hdphoto5.wdp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51.tiff"/><Relationship Id="rId22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12" Type="http://schemas.microsoft.com/office/2007/relationships/hdphoto" Target="../media/hdphoto5.wdp"/><Relationship Id="rId17" Type="http://schemas.microsoft.com/office/2007/relationships/hdphoto" Target="../media/hdphoto4.wdp"/><Relationship Id="rId2" Type="http://schemas.openxmlformats.org/officeDocument/2006/relationships/video" Target="../media/media2.avi"/><Relationship Id="rId16" Type="http://schemas.openxmlformats.org/officeDocument/2006/relationships/image" Target="../media/image64.jpeg"/><Relationship Id="rId1" Type="http://schemas.microsoft.com/office/2007/relationships/media" Target="../media/media2.avi"/><Relationship Id="rId6" Type="http://schemas.openxmlformats.org/officeDocument/2006/relationships/image" Target="../media/image58.jpeg"/><Relationship Id="rId11" Type="http://schemas.microsoft.com/office/2007/relationships/hdphoto" Target="../media/hdphoto7.wdp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61.jpeg"/><Relationship Id="rId14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oftware.nasa.go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aron.m.brandis@nasa.gov" TargetMode="External"/><Relationship Id="rId4" Type="http://schemas.openxmlformats.org/officeDocument/2006/relationships/hyperlink" Target="mailto:justin.b.haskins@nasa.gov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7.wdp"/><Relationship Id="rId3" Type="http://schemas.openxmlformats.org/officeDocument/2006/relationships/image" Target="../media/image64.jpeg"/><Relationship Id="rId7" Type="http://schemas.openxmlformats.org/officeDocument/2006/relationships/image" Target="../media/image42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11" Type="http://schemas.openxmlformats.org/officeDocument/2006/relationships/image" Target="../media/image72.jpeg"/><Relationship Id="rId5" Type="http://schemas.openxmlformats.org/officeDocument/2006/relationships/image" Target="../media/image71.jpeg"/><Relationship Id="rId15" Type="http://schemas.microsoft.com/office/2007/relationships/hdphoto" Target="../media/hdphoto4.wdp"/><Relationship Id="rId10" Type="http://schemas.openxmlformats.org/officeDocument/2006/relationships/image" Target="../media/image63.png"/><Relationship Id="rId4" Type="http://schemas.openxmlformats.org/officeDocument/2006/relationships/image" Target="../media/image70.png"/><Relationship Id="rId9" Type="http://schemas.openxmlformats.org/officeDocument/2006/relationships/image" Target="../media/image62.png"/><Relationship Id="rId1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2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0.png"/><Relationship Id="rId5" Type="http://schemas.openxmlformats.org/officeDocument/2006/relationships/image" Target="../media/image76.png"/><Relationship Id="rId10" Type="http://schemas.openxmlformats.org/officeDocument/2006/relationships/image" Target="../media/image20.png"/><Relationship Id="rId4" Type="http://schemas.openxmlformats.org/officeDocument/2006/relationships/image" Target="../media/image75.png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5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81.png"/><Relationship Id="rId5" Type="http://schemas.openxmlformats.org/officeDocument/2006/relationships/image" Target="../media/image84.png"/><Relationship Id="rId10" Type="http://schemas.openxmlformats.org/officeDocument/2006/relationships/image" Target="../media/image87.png"/><Relationship Id="rId4" Type="http://schemas.openxmlformats.org/officeDocument/2006/relationships/image" Target="../media/image76.png"/><Relationship Id="rId9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4.wdp"/><Relationship Id="rId3" Type="http://schemas.openxmlformats.org/officeDocument/2006/relationships/image" Target="../media/image89.png"/><Relationship Id="rId7" Type="http://schemas.microsoft.com/office/2007/relationships/hdphoto" Target="../media/hdphoto7.wdp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93.png"/><Relationship Id="rId5" Type="http://schemas.openxmlformats.org/officeDocument/2006/relationships/image" Target="../media/image91.png"/><Relationship Id="rId10" Type="http://schemas.microsoft.com/office/2007/relationships/hdphoto" Target="../media/hdphoto6.wdp"/><Relationship Id="rId4" Type="http://schemas.openxmlformats.org/officeDocument/2006/relationships/image" Target="../media/image90.png"/><Relationship Id="rId9" Type="http://schemas.openxmlformats.org/officeDocument/2006/relationships/image" Target="../media/image92.jpeg"/><Relationship Id="rId1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png"/><Relationship Id="rId7" Type="http://schemas.openxmlformats.org/officeDocument/2006/relationships/hyperlink" Target="https://www.google.com/url?sa=i&amp;url=https%3A%2F%2Fspace.skyrocket.de%2Fdoc_sdat%2Fdragonfly.htm&amp;psig=AOvVaw1JOWWP7_-c3fDlDO5gy7Kk&amp;ust=1667349346573000&amp;source=images&amp;cd=vfe&amp;ved=0CAwQjRxqFwoTCIimjr7ei_sCFQAAAAAdAAAAABA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88FDA25-6318-4720-9BBD-FC88C60DA7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Picture 14">
            <a:extLst>
              <a:ext uri="{FF2B5EF4-FFF2-40B4-BE49-F238E27FC236}">
                <a16:creationId xmlns:a16="http://schemas.microsoft.com/office/drawing/2014/main" id="{93FE3FEF-A2E0-4D31-8B5B-8F9A04F73D5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0835" y="2838461"/>
            <a:ext cx="1399032" cy="1399032"/>
          </a:xfrm>
          <a:prstGeom prst="rect">
            <a:avLst/>
          </a:prstGeom>
        </p:spPr>
      </p:pic>
      <p:pic>
        <p:nvPicPr>
          <p:cNvPr id="5" name="Picture 16">
            <a:extLst>
              <a:ext uri="{FF2B5EF4-FFF2-40B4-BE49-F238E27FC236}">
                <a16:creationId xmlns:a16="http://schemas.microsoft.com/office/drawing/2014/main" id="{774A60B8-9509-4820-9270-AD533BDF3A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890" y="4015521"/>
            <a:ext cx="1014984" cy="1014984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DB65400-D4A3-4F60-9C30-1F8A95E86F0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720" y="980005"/>
            <a:ext cx="1949041" cy="1949041"/>
          </a:xfrm>
          <a:prstGeom prst="rect">
            <a:avLst/>
          </a:prstGeom>
        </p:spPr>
      </p:pic>
      <p:pic>
        <p:nvPicPr>
          <p:cNvPr id="15" name="Picture 22">
            <a:extLst>
              <a:ext uri="{FF2B5EF4-FFF2-40B4-BE49-F238E27FC236}">
                <a16:creationId xmlns:a16="http://schemas.microsoft.com/office/drawing/2014/main" id="{6DD5761E-FAE6-414C-87DE-34609BF4C31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4251" y="1428420"/>
            <a:ext cx="1581912" cy="1581912"/>
          </a:xfrm>
          <a:prstGeom prst="rect">
            <a:avLst/>
          </a:prstGeom>
        </p:spPr>
      </p:pic>
      <p:pic>
        <p:nvPicPr>
          <p:cNvPr id="17" name="Picture 26">
            <a:extLst>
              <a:ext uri="{FF2B5EF4-FFF2-40B4-BE49-F238E27FC236}">
                <a16:creationId xmlns:a16="http://schemas.microsoft.com/office/drawing/2014/main" id="{8D52E61B-CC8F-4788-B1EE-76C0B8DDBF3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186" y="3267825"/>
            <a:ext cx="1645920" cy="1645920"/>
          </a:xfrm>
          <a:prstGeom prst="rect">
            <a:avLst/>
          </a:prstGeom>
        </p:spPr>
      </p:pic>
      <p:pic>
        <p:nvPicPr>
          <p:cNvPr id="19" name="Picture 28">
            <a:extLst>
              <a:ext uri="{FF2B5EF4-FFF2-40B4-BE49-F238E27FC236}">
                <a16:creationId xmlns:a16="http://schemas.microsoft.com/office/drawing/2014/main" id="{7A1AB914-617B-4CD8-997F-5D693FCD0F6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598" y="836888"/>
            <a:ext cx="1271016" cy="1271016"/>
          </a:xfrm>
          <a:prstGeom prst="rect">
            <a:avLst/>
          </a:prstGeom>
        </p:spPr>
      </p:pic>
      <p:sp>
        <p:nvSpPr>
          <p:cNvPr id="16" name="TextBox 10">
            <a:extLst>
              <a:ext uri="{FF2B5EF4-FFF2-40B4-BE49-F238E27FC236}">
                <a16:creationId xmlns:a16="http://schemas.microsoft.com/office/drawing/2014/main" id="{8B611C5E-CCF5-475F-919F-1016A9CA0DC1}"/>
              </a:ext>
            </a:extLst>
          </p:cNvPr>
          <p:cNvSpPr txBox="1"/>
          <p:nvPr/>
        </p:nvSpPr>
        <p:spPr>
          <a:xfrm>
            <a:off x="1" y="5096583"/>
            <a:ext cx="12192000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Advances in Design Capabilities for Planetary Missions from the NASA Entry Modeling and Instrumentation Portfolio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Justin Haskins,</a:t>
            </a:r>
            <a:r>
              <a:rPr lang="en-US" sz="2000" baseline="30000" dirty="0">
                <a:solidFill>
                  <a:schemeClr val="bg1"/>
                </a:solidFill>
              </a:rPr>
              <a:t>1</a:t>
            </a:r>
            <a:r>
              <a:rPr lang="en-US" sz="2000" dirty="0">
                <a:solidFill>
                  <a:schemeClr val="bg1"/>
                </a:solidFill>
              </a:rPr>
              <a:t> Aaron Brandis,</a:t>
            </a:r>
            <a:r>
              <a:rPr lang="en-US" sz="2000" baseline="30000" dirty="0">
                <a:solidFill>
                  <a:schemeClr val="bg1"/>
                </a:solidFill>
              </a:rPr>
              <a:t>1</a:t>
            </a:r>
            <a:r>
              <a:rPr lang="en-US" sz="2000" dirty="0">
                <a:solidFill>
                  <a:schemeClr val="bg1"/>
                </a:solidFill>
              </a:rPr>
              <a:t> Tom West,</a:t>
            </a:r>
            <a:r>
              <a:rPr lang="en-US" sz="2000" baseline="30000" dirty="0">
                <a:solidFill>
                  <a:schemeClr val="bg1"/>
                </a:solidFill>
              </a:rPr>
              <a:t>2 </a:t>
            </a:r>
            <a:r>
              <a:rPr lang="en-US" sz="2000" dirty="0">
                <a:solidFill>
                  <a:schemeClr val="bg1"/>
                </a:solidFill>
              </a:rPr>
              <a:t>Monica Hughes</a:t>
            </a:r>
            <a:r>
              <a:rPr lang="en-US" sz="2000" baseline="30000" dirty="0">
                <a:solidFill>
                  <a:schemeClr val="bg1"/>
                </a:solidFill>
              </a:rPr>
              <a:t>2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r>
              <a:rPr lang="en-US" sz="1600" i="1" baseline="30000" dirty="0">
                <a:solidFill>
                  <a:schemeClr val="bg1"/>
                </a:solidFill>
              </a:rPr>
              <a:t>1</a:t>
            </a:r>
            <a:r>
              <a:rPr lang="en-US" sz="1600" i="1" dirty="0">
                <a:solidFill>
                  <a:schemeClr val="bg1"/>
                </a:solidFill>
              </a:rPr>
              <a:t>NASA Ames Research Center</a:t>
            </a:r>
          </a:p>
          <a:p>
            <a:r>
              <a:rPr lang="en-US" sz="1600" i="1" baseline="30000" dirty="0">
                <a:solidFill>
                  <a:schemeClr val="bg1"/>
                </a:solidFill>
              </a:rPr>
              <a:t>2</a:t>
            </a:r>
            <a:r>
              <a:rPr lang="en-US" sz="1600" i="1" dirty="0">
                <a:solidFill>
                  <a:schemeClr val="bg1"/>
                </a:solidFill>
              </a:rPr>
              <a:t>NASA Langley Research Center					</a:t>
            </a:r>
            <a:r>
              <a:rPr lang="en-US" sz="1600" dirty="0">
                <a:solidFill>
                  <a:prstClr val="white"/>
                </a:solidFill>
                <a:ea typeface="Helvetica Neue" charset="0"/>
                <a:cs typeface="Calibri" panose="020F0502020204030204" pitchFamily="34" charset="0"/>
              </a:rPr>
              <a:t>23</a:t>
            </a:r>
            <a:r>
              <a:rPr lang="en-US" sz="1600" baseline="30000" dirty="0">
                <a:solidFill>
                  <a:prstClr val="white"/>
                </a:solidFill>
                <a:ea typeface="Helvetica Neue" charset="0"/>
                <a:cs typeface="Calibri" panose="020F0502020204030204" pitchFamily="34" charset="0"/>
              </a:rPr>
              <a:t>rd</a:t>
            </a:r>
            <a:r>
              <a:rPr lang="en-US" sz="1600" dirty="0">
                <a:solidFill>
                  <a:prstClr val="white"/>
                </a:solidFill>
                <a:ea typeface="Helvetica Neue" charset="0"/>
                <a:cs typeface="Calibri" panose="020F0502020204030204" pitchFamily="34" charset="0"/>
              </a:rPr>
              <a:t> International Planetary Probe Workshop | June 23</a:t>
            </a:r>
            <a:r>
              <a:rPr lang="en-US" sz="1600" baseline="30000" dirty="0">
                <a:solidFill>
                  <a:prstClr val="white"/>
                </a:solidFill>
                <a:ea typeface="Helvetica Neue" charset="0"/>
                <a:cs typeface="Calibri" panose="020F0502020204030204" pitchFamily="34" charset="0"/>
              </a:rPr>
              <a:t>rd</a:t>
            </a:r>
            <a:r>
              <a:rPr lang="en-US" sz="1600" dirty="0">
                <a:solidFill>
                  <a:prstClr val="white"/>
                </a:solidFill>
                <a:ea typeface="Helvetica Neue" charset="0"/>
                <a:cs typeface="Calibri" panose="020F0502020204030204" pitchFamily="34" charset="0"/>
              </a:rPr>
              <a:t>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7F935-5792-2332-07AE-C8172EA376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7573" y="832532"/>
            <a:ext cx="1280789" cy="1280788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0E88-FD9E-F4B3-CC26-9646A6A58F0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6613" y="980644"/>
            <a:ext cx="1947610" cy="1947611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779448-E056-C5CD-2FB4-792D829EA15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6561" y="4024697"/>
            <a:ext cx="996696" cy="995986"/>
          </a:xfrm>
          <a:prstGeom prst="ellipse">
            <a:avLst/>
          </a:prstGeom>
          <a:ln w="12700">
            <a:solidFill>
              <a:schemeClr val="tx1"/>
            </a:solidFill>
          </a:ln>
          <a:effectLst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81A24B6-A7BC-C0A5-7836-D84272498ECE}"/>
              </a:ext>
            </a:extLst>
          </p:cNvPr>
          <p:cNvGrpSpPr>
            <a:grpSpLocks noChangeAspect="1"/>
          </p:cNvGrpSpPr>
          <p:nvPr/>
        </p:nvGrpSpPr>
        <p:grpSpPr>
          <a:xfrm>
            <a:off x="8693931" y="1451989"/>
            <a:ext cx="1554480" cy="1554480"/>
            <a:chOff x="4721353" y="757376"/>
            <a:chExt cx="1252728" cy="1252728"/>
          </a:xfrm>
          <a:effectLst/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AB804D4-2795-79BC-C302-F308AAE57686}"/>
                </a:ext>
              </a:extLst>
            </p:cNvPr>
            <p:cNvSpPr/>
            <p:nvPr/>
          </p:nvSpPr>
          <p:spPr>
            <a:xfrm>
              <a:off x="4721353" y="757376"/>
              <a:ext cx="1252728" cy="1252728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E4090D-03BF-F181-F141-B5AC78FBCC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002"/>
            <a:stretch/>
          </p:blipFill>
          <p:spPr>
            <a:xfrm>
              <a:off x="4721353" y="757376"/>
              <a:ext cx="1252728" cy="1252728"/>
            </a:xfrm>
            <a:prstGeom prst="ellipse">
              <a:avLst/>
            </a:prstGeom>
            <a:ln w="12700">
              <a:solidFill>
                <a:schemeClr val="tx1"/>
              </a:solidFill>
            </a:ln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82934BE-172A-787D-5AA8-76F99B42A3D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9159" y="3258324"/>
            <a:ext cx="1655064" cy="1655064"/>
          </a:xfrm>
          <a:prstGeom prst="ellipse">
            <a:avLst/>
          </a:prstGeom>
          <a:ln w="28575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EC391-D461-1D1B-86B9-08B0734303E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7445" y="2839059"/>
            <a:ext cx="1399800" cy="1399032"/>
          </a:xfrm>
          <a:prstGeom prst="ellipse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FA81EF-300D-989E-905C-87074613DB8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906" b="94575" l="6311" r="91019">
                        <a14:foregroundMark x1="55340" y1="15802" x2="54369" y2="53774"/>
                        <a14:foregroundMark x1="54369" y1="53774" x2="38592" y2="89623"/>
                        <a14:foregroundMark x1="38592" y1="89623" x2="57282" y2="91509"/>
                        <a14:foregroundMark x1="57282" y1="91509" x2="43204" y2="66981"/>
                        <a14:foregroundMark x1="43204" y1="66981" x2="22816" y2="61085"/>
                        <a14:foregroundMark x1="22816" y1="61085" x2="6796" y2="51415"/>
                        <a14:foregroundMark x1="6796" y1="51415" x2="7524" y2="65094"/>
                        <a14:foregroundMark x1="87136" y1="43396" x2="91262" y2="60849"/>
                        <a14:foregroundMark x1="91262" y1="60849" x2="87864" y2="67217"/>
                        <a14:foregroundMark x1="36650" y1="94104" x2="55583" y2="94575"/>
                        <a14:foregroundMark x1="55583" y1="94575" x2="57039" y2="93396"/>
                        <a14:foregroundMark x1="46117" y1="14387" x2="58981" y2="15802"/>
                        <a14:foregroundMark x1="53398" y1="13915" x2="50728" y2="12736"/>
                        <a14:foregroundMark x1="55340" y1="13915" x2="55340" y2="16981"/>
                        <a14:foregroundMark x1="43447" y1="80660" x2="46117" y2="76651"/>
                        <a14:foregroundMark x1="56311" y1="13443" x2="59466" y2="1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5496" y="773157"/>
            <a:ext cx="2188739" cy="22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0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AVINCI - Wikipedia">
            <a:extLst>
              <a:ext uri="{FF2B5EF4-FFF2-40B4-BE49-F238E27FC236}">
                <a16:creationId xmlns:a16="http://schemas.microsoft.com/office/drawing/2014/main" id="{87FDA0D6-588B-BB85-BB60-42108BA6E4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5686" y="2218954"/>
            <a:ext cx="2616966" cy="409809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302327" y="39094"/>
            <a:ext cx="9550228" cy="101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cs typeface="Arial" panose="020B0604020202020204" pitchFamily="34" charset="0"/>
              </a:rPr>
              <a:t>Mission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Infusion: DAVINCI (Venus)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17B251-233D-E7C2-5026-5C7C77F5A360}"/>
              </a:ext>
            </a:extLst>
          </p:cNvPr>
          <p:cNvSpPr/>
          <p:nvPr/>
        </p:nvSpPr>
        <p:spPr>
          <a:xfrm>
            <a:off x="7964266" y="4446106"/>
            <a:ext cx="41397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Comparison to Flight Data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EM&amp;I will provide entry instrumentation for the DAVINCI capsule through the VISTA project to improve entry modeling in CO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 environments.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625FC-5B7E-D6B0-FD8F-D9881D8250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201440" y="5720077"/>
            <a:ext cx="1335286" cy="46980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B2B887F-035D-72CA-3CB4-7EBD274CB37E}"/>
              </a:ext>
            </a:extLst>
          </p:cNvPr>
          <p:cNvSpPr txBox="1"/>
          <p:nvPr/>
        </p:nvSpPr>
        <p:spPr>
          <a:xfrm>
            <a:off x="9380229" y="3802962"/>
            <a:ext cx="1697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Uncoated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CFB45F-5AA3-043F-53D4-49ABB76F46FB}"/>
              </a:ext>
            </a:extLst>
          </p:cNvPr>
          <p:cNvSpPr/>
          <p:nvPr/>
        </p:nvSpPr>
        <p:spPr>
          <a:xfrm>
            <a:off x="238797" y="4281938"/>
            <a:ext cx="42938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Roughness Heating Augmentation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Models for roughness heating are important for Venus entry and largely empirical. EM&amp;I is developing roughness heating augmentation models for both tiled and monolithic TPS.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-128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EEBB5D-557A-8F9F-E196-7BAC1C983FBB}"/>
              </a:ext>
            </a:extLst>
          </p:cNvPr>
          <p:cNvGrpSpPr>
            <a:grpSpLocks noChangeAspect="1"/>
          </p:cNvGrpSpPr>
          <p:nvPr/>
        </p:nvGrpSpPr>
        <p:grpSpPr>
          <a:xfrm>
            <a:off x="639306" y="5162706"/>
            <a:ext cx="3337673" cy="1600065"/>
            <a:chOff x="93684" y="4989218"/>
            <a:chExt cx="3911972" cy="1875381"/>
          </a:xfrm>
        </p:grpSpPr>
        <p:pic>
          <p:nvPicPr>
            <p:cNvPr id="26" name="Picture 25" descr="pretty.jpg">
              <a:extLst>
                <a:ext uri="{FF2B5EF4-FFF2-40B4-BE49-F238E27FC236}">
                  <a16:creationId xmlns:a16="http://schemas.microsoft.com/office/drawing/2014/main" id="{7D08372D-1267-B947-4562-53F9BCBB8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84" y="5004246"/>
              <a:ext cx="1649349" cy="1635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CA8F062-A6AB-6C71-ABA7-99D9E24565F1}"/>
                </a:ext>
              </a:extLst>
            </p:cNvPr>
            <p:cNvGrpSpPr/>
            <p:nvPr/>
          </p:nvGrpSpPr>
          <p:grpSpPr>
            <a:xfrm>
              <a:off x="1510310" y="5996272"/>
              <a:ext cx="2495346" cy="868327"/>
              <a:chOff x="400458" y="5885541"/>
              <a:chExt cx="2495346" cy="868327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38B16CC6-2ED1-53C1-0D5E-0A9163B3B607}"/>
                  </a:ext>
                </a:extLst>
              </p:cNvPr>
              <p:cNvGrpSpPr/>
              <p:nvPr/>
            </p:nvGrpSpPr>
            <p:grpSpPr>
              <a:xfrm>
                <a:off x="2357204" y="5885541"/>
                <a:ext cx="538600" cy="868327"/>
                <a:chOff x="7894227" y="2603238"/>
                <a:chExt cx="738014" cy="1189819"/>
              </a:xfrm>
            </p:grpSpPr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AC823361-8A1E-8330-BA50-96B7A6424F41}"/>
                    </a:ext>
                  </a:extLst>
                </p:cNvPr>
                <p:cNvPicPr>
                  <a:picLocks/>
                </p:cNvPicPr>
                <p:nvPr/>
              </p:nvPicPr>
              <p:blipFill rotWithShape="1">
                <a:blip r:embed="rId7" cstate="email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8000027" y="2791132"/>
                  <a:ext cx="137160" cy="640080"/>
                </a:xfrm>
                <a:prstGeom prst="rect">
                  <a:avLst/>
                </a:prstGeom>
              </p:spPr>
            </p:pic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4DB56D41-1088-020E-CF49-DAF45FD67674}"/>
                    </a:ext>
                  </a:extLst>
                </p:cNvPr>
                <p:cNvSpPr txBox="1"/>
                <p:nvPr/>
              </p:nvSpPr>
              <p:spPr>
                <a:xfrm>
                  <a:off x="8098051" y="2738735"/>
                  <a:ext cx="534190" cy="105432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2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MS PGothic" charset="-128"/>
                      <a:cs typeface="+mn-cs"/>
                    </a:rPr>
                    <a:t>4000</a:t>
                  </a: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2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MS PGothic" charset="-128"/>
                      <a:cs typeface="+mn-cs"/>
                    </a:rPr>
                    <a:t>3000</a:t>
                  </a:r>
                </a:p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2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MS PGothic" charset="-128"/>
                      <a:cs typeface="+mn-cs"/>
                    </a:rPr>
                    <a:t>2000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0C8D5F9-CB37-8147-8C2B-462BAF9CFA49}"/>
                    </a:ext>
                  </a:extLst>
                </p:cNvPr>
                <p:cNvSpPr txBox="1"/>
                <p:nvPr/>
              </p:nvSpPr>
              <p:spPr>
                <a:xfrm>
                  <a:off x="7894227" y="2603238"/>
                  <a:ext cx="652801" cy="2952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MS PGothic" charset="-128"/>
                      <a:cs typeface="+mn-cs"/>
                    </a:rPr>
                    <a:t>W/cm</a:t>
                  </a:r>
                  <a:r>
                    <a:rPr kumimoji="0" lang="en-US" sz="800" b="0" i="0" u="none" strike="noStrike" kern="1200" cap="none" spc="0" normalizeH="0" baseline="3000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MS PGothic" charset="-128"/>
                      <a:cs typeface="+mn-cs"/>
                    </a:rPr>
                    <a:t>2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BD7C03A5-62C6-25B6-10F2-0A9E36AA091B}"/>
                  </a:ext>
                </a:extLst>
              </p:cNvPr>
              <p:cNvGrpSpPr/>
              <p:nvPr/>
            </p:nvGrpSpPr>
            <p:grpSpPr>
              <a:xfrm>
                <a:off x="400458" y="5990912"/>
                <a:ext cx="1941743" cy="548114"/>
                <a:chOff x="400458" y="5990912"/>
                <a:chExt cx="1941743" cy="548114"/>
              </a:xfrm>
            </p:grpSpPr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5FE1E8C2-CB41-DF67-8D79-4DE4364F3732}"/>
                    </a:ext>
                  </a:extLst>
                </p:cNvPr>
                <p:cNvCxnSpPr/>
                <p:nvPr/>
              </p:nvCxnSpPr>
              <p:spPr bwMode="auto">
                <a:xfrm>
                  <a:off x="541504" y="6539026"/>
                  <a:ext cx="1694648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A213ED73-37DE-6A67-DD61-3315DD1DCA4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400458" y="5990912"/>
                  <a:ext cx="1941743" cy="467129"/>
                  <a:chOff x="93233" y="2209800"/>
                  <a:chExt cx="8974567" cy="2159028"/>
                </a:xfrm>
              </p:grpSpPr>
              <p:pic>
                <p:nvPicPr>
                  <p:cNvPr id="34" name="Picture 33">
                    <a:extLst>
                      <a:ext uri="{FF2B5EF4-FFF2-40B4-BE49-F238E27FC236}">
                        <a16:creationId xmlns:a16="http://schemas.microsoft.com/office/drawing/2014/main" id="{1FD29A31-A214-2E64-BF1D-2EF22F81006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7272454" y="2573482"/>
                    <a:ext cx="2127652" cy="1463040"/>
                  </a:xfrm>
                  <a:prstGeom prst="rect">
                    <a:avLst/>
                  </a:prstGeom>
                </p:spPr>
              </p:pic>
              <p:pic>
                <p:nvPicPr>
                  <p:cNvPr id="35" name="Picture 34">
                    <a:extLst>
                      <a:ext uri="{FF2B5EF4-FFF2-40B4-BE49-F238E27FC236}">
                        <a16:creationId xmlns:a16="http://schemas.microsoft.com/office/drawing/2014/main" id="{1D2B3311-97C0-54BE-5903-2C44B45D1E5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5748453" y="2573482"/>
                    <a:ext cx="2127652" cy="1463040"/>
                  </a:xfrm>
                  <a:prstGeom prst="rect">
                    <a:avLst/>
                  </a:prstGeom>
                </p:spPr>
              </p:pic>
              <p:pic>
                <p:nvPicPr>
                  <p:cNvPr id="36" name="Picture 35">
                    <a:extLst>
                      <a:ext uri="{FF2B5EF4-FFF2-40B4-BE49-F238E27FC236}">
                        <a16:creationId xmlns:a16="http://schemas.microsoft.com/office/drawing/2014/main" id="{A0D014A8-5CFE-CFF7-2D44-4404410D10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4250454" y="2573482"/>
                    <a:ext cx="2127651" cy="1463040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>
                    <a:extLst>
                      <a:ext uri="{FF2B5EF4-FFF2-40B4-BE49-F238E27FC236}">
                        <a16:creationId xmlns:a16="http://schemas.microsoft.com/office/drawing/2014/main" id="{7FA97FF1-4700-28A8-EBC2-52ADCE0217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1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2750658" y="2555553"/>
                    <a:ext cx="2127651" cy="1463040"/>
                  </a:xfrm>
                  <a:prstGeom prst="rect">
                    <a:avLst/>
                  </a:prstGeom>
                </p:spPr>
              </p:pic>
              <p:pic>
                <p:nvPicPr>
                  <p:cNvPr id="38" name="Picture 37">
                    <a:extLst>
                      <a:ext uri="{FF2B5EF4-FFF2-40B4-BE49-F238E27FC236}">
                        <a16:creationId xmlns:a16="http://schemas.microsoft.com/office/drawing/2014/main" id="{FA7106DC-FA1F-F3FE-47F3-14ADCFDC8E2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2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1250862" y="2542106"/>
                    <a:ext cx="2127651" cy="1463040"/>
                  </a:xfrm>
                  <a:prstGeom prst="rect">
                    <a:avLst/>
                  </a:prstGeom>
                </p:spPr>
              </p:pic>
              <p:pic>
                <p:nvPicPr>
                  <p:cNvPr id="39" name="Picture 38">
                    <a:extLst>
                      <a:ext uri="{FF2B5EF4-FFF2-40B4-BE49-F238E27FC236}">
                        <a16:creationId xmlns:a16="http://schemas.microsoft.com/office/drawing/2014/main" id="{DDFB62E6-70FA-2608-4404-E15E16B591A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3" cstate="email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16200000">
                    <a:off x="-239073" y="2542106"/>
                    <a:ext cx="2127651" cy="1463040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4129736-5848-29C3-28B3-663639A43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83618" y="4989218"/>
              <a:ext cx="1781469" cy="1218438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A19722F2-6B5D-9939-579D-E4A30111262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795493" y="5752459"/>
            <a:ext cx="1335286" cy="46980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206B038-C2E0-0EB4-CD6E-446DF01B1C11}"/>
              </a:ext>
            </a:extLst>
          </p:cNvPr>
          <p:cNvSpPr/>
          <p:nvPr/>
        </p:nvSpPr>
        <p:spPr>
          <a:xfrm>
            <a:off x="639307" y="1170006"/>
            <a:ext cx="10633124" cy="571845"/>
          </a:xfrm>
          <a:prstGeom prst="round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Font typeface="Symbol" charset="0"/>
              <a:buNone/>
              <a:defRPr/>
            </a:pPr>
            <a:r>
              <a:rPr lang="en-US" sz="2000" b="1" dirty="0"/>
              <a:t>Venus offers several challenges for EDL, the entry conditions are extreme, leading to the development of new and novel EDL technologies.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2CB1F9-DF11-15CD-0F59-87FA30C7E99F}"/>
              </a:ext>
            </a:extLst>
          </p:cNvPr>
          <p:cNvGrpSpPr>
            <a:grpSpLocks noChangeAspect="1"/>
          </p:cNvGrpSpPr>
          <p:nvPr/>
        </p:nvGrpSpPr>
        <p:grpSpPr>
          <a:xfrm>
            <a:off x="890667" y="2612748"/>
            <a:ext cx="3035402" cy="1650196"/>
            <a:chOff x="5055" y="1801890"/>
            <a:chExt cx="4043764" cy="2198392"/>
          </a:xfrm>
        </p:grpSpPr>
        <p:pic>
          <p:nvPicPr>
            <p:cNvPr id="44" name="Picture 43" descr="flow_view_5-2kms.jpg">
              <a:extLst>
                <a:ext uri="{FF2B5EF4-FFF2-40B4-BE49-F238E27FC236}">
                  <a16:creationId xmlns:a16="http://schemas.microsoft.com/office/drawing/2014/main" id="{3FF4AB11-004C-31FA-E40B-C15A8365F2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55" y="1801890"/>
              <a:ext cx="2009346" cy="2133092"/>
            </a:xfrm>
            <a:prstGeom prst="rect">
              <a:avLst/>
            </a:prstGeom>
          </p:spPr>
        </p:pic>
        <p:pic>
          <p:nvPicPr>
            <p:cNvPr id="8" name="Picture 7" descr="A blue circle with a red circle in the center&#10;&#10;AI-generated content may be incorrect.">
              <a:extLst>
                <a:ext uri="{FF2B5EF4-FFF2-40B4-BE49-F238E27FC236}">
                  <a16:creationId xmlns:a16="http://schemas.microsoft.com/office/drawing/2014/main" id="{C553B3D1-4DA0-8D67-DB71-1B1627879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06290" y="2111439"/>
              <a:ext cx="2442530" cy="1888843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B05DE29-B801-915C-3D14-6E571DA570A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4871" y="2786125"/>
            <a:ext cx="2287560" cy="15926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C2CC29-D4D4-5411-6CF8-5E61C7F4BA96}"/>
              </a:ext>
            </a:extLst>
          </p:cNvPr>
          <p:cNvSpPr/>
          <p:nvPr/>
        </p:nvSpPr>
        <p:spPr>
          <a:xfrm>
            <a:off x="8109825" y="1866883"/>
            <a:ext cx="38730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Capsule Dynamic Behavior</a:t>
            </a: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Free-flight CFD can be used to estimate drag as a function of the trajectory to minimize descent time for Venus descent. (ADEPT shown)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19258F9-9842-36DD-8D9B-64F0347485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61821" y="2561879"/>
            <a:ext cx="1335286" cy="46980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682FB51-85E0-8F22-9DCB-1A7F4385D8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5493" y="2561879"/>
            <a:ext cx="1335286" cy="469804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A4D92153-2794-5ED9-1DF2-806C514F2E8F}"/>
              </a:ext>
            </a:extLst>
          </p:cNvPr>
          <p:cNvSpPr/>
          <p:nvPr/>
        </p:nvSpPr>
        <p:spPr>
          <a:xfrm>
            <a:off x="458318" y="1859268"/>
            <a:ext cx="38730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Benchmark Radiative Heating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Radiative heat flux may be dominant for Venus entry. Shock tube data for CO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 atmospheric entry is being generated for model validation. </a:t>
            </a:r>
          </a:p>
        </p:txBody>
      </p:sp>
      <p:pic>
        <p:nvPicPr>
          <p:cNvPr id="20" name="Picture 19" descr="Chart&#10;&#10;AI-generated content may be incorrect.">
            <a:extLst>
              <a:ext uri="{FF2B5EF4-FFF2-40B4-BE49-F238E27FC236}">
                <a16:creationId xmlns:a16="http://schemas.microsoft.com/office/drawing/2014/main" id="{4A4EF6E3-EC4C-E140-B3D3-A21901C76E7B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56156" y="5289048"/>
            <a:ext cx="2580354" cy="1281668"/>
          </a:xfrm>
          <a:prstGeom prst="rect">
            <a:avLst/>
          </a:prstGeom>
        </p:spPr>
      </p:pic>
      <p:pic>
        <p:nvPicPr>
          <p:cNvPr id="22" name="Picture 21" descr="Logo&#10;&#10;AI-generated content may be incorrect.">
            <a:extLst>
              <a:ext uri="{FF2B5EF4-FFF2-40B4-BE49-F238E27FC236}">
                <a16:creationId xmlns:a16="http://schemas.microsoft.com/office/drawing/2014/main" id="{01DA8359-1E07-3B82-510C-1D155D6BEF4B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0322" y="6182724"/>
            <a:ext cx="643714" cy="64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9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68516-BFF8-FE29-28C7-C551CFE33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nylon-picaD_oblique.avi">
            <a:hlinkClick r:id="" action="ppaction://media"/>
            <a:extLst>
              <a:ext uri="{FF2B5EF4-FFF2-40B4-BE49-F238E27FC236}">
                <a16:creationId xmlns:a16="http://schemas.microsoft.com/office/drawing/2014/main" id="{9ACE730F-3A7F-5358-512C-72241D07B4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1549" r="22924"/>
          <a:stretch>
            <a:fillRect/>
          </a:stretch>
        </p:blipFill>
        <p:spPr>
          <a:xfrm rot="10800000">
            <a:off x="253689" y="4998249"/>
            <a:ext cx="2287741" cy="1774733"/>
          </a:xfrm>
          <a:prstGeom prst="rect">
            <a:avLst/>
          </a:prstGeom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3FCE72C-C601-46FE-7E23-BB3156CAA7AD}"/>
              </a:ext>
            </a:extLst>
          </p:cNvPr>
          <p:cNvSpPr/>
          <p:nvPr/>
        </p:nvSpPr>
        <p:spPr>
          <a:xfrm>
            <a:off x="735290" y="1172633"/>
            <a:ext cx="10798140" cy="659020"/>
          </a:xfrm>
          <a:prstGeom prst="round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Missions to outer planets pose several EDL challenges including the largest heat fluxes of our solar system, multi-destinations within one mission, and new TPS materials.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71917A-98A6-E28A-05AF-CA67B4A63F44}"/>
              </a:ext>
            </a:extLst>
          </p:cNvPr>
          <p:cNvSpPr txBox="1">
            <a:spLocks/>
          </p:cNvSpPr>
          <p:nvPr/>
        </p:nvSpPr>
        <p:spPr>
          <a:xfrm>
            <a:off x="491500" y="39094"/>
            <a:ext cx="11102643" cy="101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/>
              <a:t>Mission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Infusion: Outer Planets (Saturn, Neptune, Uranus)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915EF3-A0C4-14C7-EB7B-D530A035A1F3}"/>
              </a:ext>
            </a:extLst>
          </p:cNvPr>
          <p:cNvSpPr/>
          <p:nvPr/>
        </p:nvSpPr>
        <p:spPr>
          <a:xfrm>
            <a:off x="8340978" y="1921920"/>
            <a:ext cx="3811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Launch to Landing GN&amp;C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Coupled GNC (POST2) and trajectory (MONTE) solver provides insights to multiple mission concepts.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D44E21-7C7E-F92A-FF90-F4CEA0B012F1}"/>
              </a:ext>
            </a:extLst>
          </p:cNvPr>
          <p:cNvSpPr/>
          <p:nvPr/>
        </p:nvSpPr>
        <p:spPr>
          <a:xfrm>
            <a:off x="96088" y="4513954"/>
            <a:ext cx="36972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Fracture &amp; Failure of Woven TPS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Developing models for TPS fracture and failure modes to improve reliability prediction and risk reduction for extreme entries.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3D5CAF-E028-69CC-F1F1-5043076354F1}"/>
              </a:ext>
            </a:extLst>
          </p:cNvPr>
          <p:cNvSpPr/>
          <p:nvPr/>
        </p:nvSpPr>
        <p:spPr>
          <a:xfrm>
            <a:off x="8277873" y="4416600"/>
            <a:ext cx="381149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Advancing Woven TPS </a:t>
            </a:r>
            <a:r>
              <a:rPr lang="en-US" sz="1400" b="1" dirty="0">
                <a:solidFill>
                  <a:prstClr val="black"/>
                </a:solidFill>
                <a:latin typeface="Arial" charset="0"/>
                <a:ea typeface="MS PGothic" charset="-128"/>
              </a:rPr>
              <a:t>Thermal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Models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EM&amp;I is developing woven TPS (e.g., HEEET) material models to quantify thermal uncertainties and aid design.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-128"/>
              <a:cs typeface="+mn-cs"/>
            </a:endParaRPr>
          </a:p>
        </p:txBody>
      </p:sp>
      <p:pic>
        <p:nvPicPr>
          <p:cNvPr id="7" name="Picture 6" descr="A picture containing dark, light&#10;&#10;AI-generated content may be incorrect.">
            <a:extLst>
              <a:ext uri="{FF2B5EF4-FFF2-40B4-BE49-F238E27FC236}">
                <a16:creationId xmlns:a16="http://schemas.microsoft.com/office/drawing/2014/main" id="{BE478882-8125-A02D-483A-445AC2ECB6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6915" y="2971369"/>
            <a:ext cx="3956050" cy="223837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8090BAB1-9860-68AA-2027-A34F22924AF3}"/>
              </a:ext>
            </a:extLst>
          </p:cNvPr>
          <p:cNvGrpSpPr>
            <a:grpSpLocks noChangeAspect="1"/>
          </p:cNvGrpSpPr>
          <p:nvPr/>
        </p:nvGrpSpPr>
        <p:grpSpPr>
          <a:xfrm>
            <a:off x="822664" y="2742753"/>
            <a:ext cx="2131018" cy="1770002"/>
            <a:chOff x="2440" y="2133351"/>
            <a:chExt cx="4265798" cy="354312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29C3145-31D3-F728-9621-75A22CAEC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463" y="2133351"/>
              <a:ext cx="4192775" cy="334615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CE57F9-0C3E-92EE-2B28-0083C9CD74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1693" y="5430539"/>
              <a:ext cx="4096545" cy="24040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DFDC20-B195-B8BD-C06B-E3F7EB555BCA}"/>
                </a:ext>
              </a:extLst>
            </p:cNvPr>
            <p:cNvSpPr txBox="1"/>
            <p:nvPr/>
          </p:nvSpPr>
          <p:spPr>
            <a:xfrm>
              <a:off x="2440" y="5237014"/>
              <a:ext cx="362401" cy="4394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</p:grp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8C1A602-7638-AA89-0289-C57DF357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708" y="64817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10711A6-5908-4BC9-9A98-6F28F473755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736CB-9AAA-2473-83BE-97705C64F77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2118" y="5209744"/>
            <a:ext cx="2622026" cy="15885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27F5CA-61C7-87A7-F39E-D59262EABAF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443288" y="5138419"/>
            <a:ext cx="1335286" cy="4698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97945B-E0C7-F484-46C4-FB5487490B9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15174" y="2572890"/>
            <a:ext cx="1335286" cy="4698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D54736-4152-3B99-B503-99767CBB414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7692" y="2572890"/>
            <a:ext cx="1335286" cy="4698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5014A3A-FA0D-410E-BBF2-007500D65EF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3265" y="3375928"/>
            <a:ext cx="2700024" cy="95362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8DAB658-0510-F8D7-22C0-8FC6C864106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2374" y="2624297"/>
            <a:ext cx="1569515" cy="126251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FA08BF39-C3C4-D911-9460-58EB9153CDC9}"/>
              </a:ext>
            </a:extLst>
          </p:cNvPr>
          <p:cNvSpPr/>
          <p:nvPr/>
        </p:nvSpPr>
        <p:spPr>
          <a:xfrm>
            <a:off x="147081" y="1928330"/>
            <a:ext cx="38730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Radiative Heating &amp; Kinetics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Radiative heat flux 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has large uncertainties for H</a:t>
            </a:r>
            <a:r>
              <a:rPr lang="en-US" sz="1200" baseline="-25000" dirty="0">
                <a:solidFill>
                  <a:prstClr val="black"/>
                </a:solidFill>
                <a:latin typeface="Arial" charset="0"/>
                <a:ea typeface="MS PGothic" charset="-128"/>
              </a:rPr>
              <a:t>2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/He atmospheres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. Shock tube data for 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H</a:t>
            </a:r>
            <a:r>
              <a:rPr lang="en-US" sz="1200" baseline="-25000" dirty="0">
                <a:solidFill>
                  <a:prstClr val="black"/>
                </a:solidFill>
                <a:latin typeface="Arial" charset="0"/>
                <a:ea typeface="MS PGothic" charset="-128"/>
              </a:rPr>
              <a:t>2</a:t>
            </a: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/He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 atmospheric entry is being generated for model refinement. </a:t>
            </a:r>
          </a:p>
        </p:txBody>
      </p:sp>
      <p:pic>
        <p:nvPicPr>
          <p:cNvPr id="8" name="Picture 7" descr="Map&#10;&#10;AI-generated content may be incorrect.">
            <a:extLst>
              <a:ext uri="{FF2B5EF4-FFF2-40B4-BE49-F238E27FC236}">
                <a16:creationId xmlns:a16="http://schemas.microsoft.com/office/drawing/2014/main" id="{4870DAD3-31BE-FCD8-DCB7-4BA672A4EB35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774" y="5614595"/>
            <a:ext cx="1732755" cy="10845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7D298E-3A16-F9C2-D409-0F2D599B358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292432" y="5144791"/>
            <a:ext cx="1335286" cy="4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3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EFACA-6369-28EA-E0DE-7EC8246A1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F344-6233-E1AF-78B9-7EED21050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87C3F-A3CB-5C05-0ECD-48B6F8CF7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521" y="1218743"/>
            <a:ext cx="10671679" cy="41914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EM&amp;I seeks to develop new modeling and simulation capabilities for EDL, validated through ground and flight testing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Value of incorporating improved capabilities into missions demonstrated through partnership with Dragonfly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Future activities will be planned as the mission landscape evolves: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Mars, Outer Planets, Sample Returns, Venus missions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20326-2FDC-398F-5F4F-AD321431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44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66A0E-4BF1-6E83-1DC5-BA90D2D9F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92F50-FA6D-53A0-E4B6-7B69412B3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Tools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F039C-282F-0782-3B65-84CC5FFE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5155C6D-940E-1433-9340-CA5C15ABC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817880"/>
              </p:ext>
            </p:extLst>
          </p:nvPr>
        </p:nvGraphicFramePr>
        <p:xfrm>
          <a:off x="453520" y="1395073"/>
          <a:ext cx="9540495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27836">
                  <a:extLst>
                    <a:ext uri="{9D8B030D-6E8A-4147-A177-3AD203B41FA5}">
                      <a16:colId xmlns:a16="http://schemas.microsoft.com/office/drawing/2014/main" val="1460046832"/>
                    </a:ext>
                  </a:extLst>
                </a:gridCol>
                <a:gridCol w="3476010">
                  <a:extLst>
                    <a:ext uri="{9D8B030D-6E8A-4147-A177-3AD203B41FA5}">
                      <a16:colId xmlns:a16="http://schemas.microsoft.com/office/drawing/2014/main" val="3306612856"/>
                    </a:ext>
                  </a:extLst>
                </a:gridCol>
                <a:gridCol w="2936649">
                  <a:extLst>
                    <a:ext uri="{9D8B030D-6E8A-4147-A177-3AD203B41FA5}">
                      <a16:colId xmlns:a16="http://schemas.microsoft.com/office/drawing/2014/main" val="2228094619"/>
                    </a:ext>
                  </a:extLst>
                </a:gridCol>
              </a:tblGrid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Icarus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Material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Limited Distribution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587073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Multi-physics Coupling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US Distribution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43786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PATO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Material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Open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104609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PuMA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Micro-Material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Open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82503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arcjetCV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Arc Jet In Situ Analyses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Open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453415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SPARTA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Gas-Surface Interactions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Open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398544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NEQAIR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Radiation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NASA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553713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NERO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Radiation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To Be Released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45979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HARA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Radiation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NASA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628027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MPEC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Quantum Chemistry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NASA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508999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LAURA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NASA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718684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r>
                        <a:rPr lang="en-US" sz="1800" dirty="0"/>
                        <a:t>HyperSolve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NASA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613843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006AA1-A26C-05F8-8586-97FC6B62700E}"/>
              </a:ext>
            </a:extLst>
          </p:cNvPr>
          <p:cNvSpPr txBox="1">
            <a:spLocks/>
          </p:cNvSpPr>
          <p:nvPr/>
        </p:nvSpPr>
        <p:spPr>
          <a:xfrm>
            <a:off x="453520" y="5974912"/>
            <a:ext cx="10736096" cy="467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NASA Software: </a:t>
            </a:r>
            <a:r>
              <a:rPr lang="en-US" sz="2400" dirty="0">
                <a:hlinkClick r:id="rId3"/>
              </a:rPr>
              <a:t>https://software.nasa.gov/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Contact for More Info: </a:t>
            </a:r>
            <a:r>
              <a:rPr lang="en-US" sz="2400" dirty="0">
                <a:hlinkClick r:id="rId4"/>
              </a:rPr>
              <a:t>justin.b.haskins@nasa.gov</a:t>
            </a:r>
            <a:r>
              <a:rPr lang="en-US" sz="2400" dirty="0"/>
              <a:t>, </a:t>
            </a:r>
            <a:r>
              <a:rPr lang="en-US" sz="2400" dirty="0">
                <a:hlinkClick r:id="rId5"/>
              </a:rPr>
              <a:t>aaron.m.brandis@nasa.gov</a:t>
            </a:r>
            <a:r>
              <a:rPr lang="en-US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09118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183BB-F139-8691-741F-4A79C2516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4D767-D4AF-F4C1-E176-3E8A20D8E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EB652-31C9-5C74-DAAF-F5ECF13C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62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31724-DFF1-4B43-9F34-AA17E002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474" y="136525"/>
            <a:ext cx="9370737" cy="803166"/>
          </a:xfrm>
        </p:spPr>
        <p:txBody>
          <a:bodyPr>
            <a:normAutofit fontScale="90000"/>
          </a:bodyPr>
          <a:lstStyle/>
          <a:p>
            <a:r>
              <a:rPr lang="en-US" dirty="0"/>
              <a:t>Entry, Descent, and Landing (EDL) Challenges  </a:t>
            </a:r>
            <a:endParaRPr lang="en-US" sz="2400" dirty="0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D9B809CE-F6C9-7FC4-2D7D-D4D8667D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11AEE86-FB7D-9847-8D66-898969418E4D}" type="slidenum">
              <a:rPr lang="en-US" smtClean="0"/>
              <a:t>15</a:t>
            </a:fld>
            <a:endParaRPr lang="en-US" dirty="0"/>
          </a:p>
        </p:txBody>
      </p:sp>
      <p:pic>
        <p:nvPicPr>
          <p:cNvPr id="7" name="Picture 6" descr="A long shot of a parachute&#10;&#10;Description automatically generated">
            <a:extLst>
              <a:ext uri="{FF2B5EF4-FFF2-40B4-BE49-F238E27FC236}">
                <a16:creationId xmlns:a16="http://schemas.microsoft.com/office/drawing/2014/main" id="{025CAE5F-C9F5-8EDE-3DE7-A009816BAB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128" y="2314252"/>
            <a:ext cx="6808586" cy="3857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70589F-23F5-C606-EE9B-47D0B3DE33B9}"/>
              </a:ext>
            </a:extLst>
          </p:cNvPr>
          <p:cNvSpPr txBox="1"/>
          <p:nvPr/>
        </p:nvSpPr>
        <p:spPr>
          <a:xfrm>
            <a:off x="459391" y="1481113"/>
            <a:ext cx="108097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EDL is small portion of mission timeline but among the largest risks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686C56-0C77-63E2-C6F4-2CD3FCDB629D}"/>
              </a:ext>
            </a:extLst>
          </p:cNvPr>
          <p:cNvSpPr txBox="1"/>
          <p:nvPr/>
        </p:nvSpPr>
        <p:spPr>
          <a:xfrm>
            <a:off x="6033196" y="2637417"/>
            <a:ext cx="202938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Entry Heating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Aerodynamic Heating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Radiative Heating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Thermal Protection System (TPS) Response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F8D895-1DC9-16C1-BFFB-6B2E6791180A}"/>
              </a:ext>
            </a:extLst>
          </p:cNvPr>
          <p:cNvSpPr txBox="1"/>
          <p:nvPr/>
        </p:nvSpPr>
        <p:spPr>
          <a:xfrm>
            <a:off x="5657067" y="4573860"/>
            <a:ext cx="23642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Hypersonic Aero-Maneuvering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Vehicle Dynamics Stability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Guidance, Navigation &amp; Control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C68915-8D02-EDFE-6C10-4C2D74BED170}"/>
              </a:ext>
            </a:extLst>
          </p:cNvPr>
          <p:cNvSpPr txBox="1"/>
          <p:nvPr/>
        </p:nvSpPr>
        <p:spPr>
          <a:xfrm>
            <a:off x="8473547" y="3128918"/>
            <a:ext cx="24747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Parachute Deployment &amp; Descent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Parachute Stability &amp; Dynamics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Guidance, Navigation &amp; Control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F25159-F432-3B82-7B4F-AFE67190FD14}"/>
              </a:ext>
            </a:extLst>
          </p:cNvPr>
          <p:cNvSpPr txBox="1"/>
          <p:nvPr/>
        </p:nvSpPr>
        <p:spPr>
          <a:xfrm>
            <a:off x="8112733" y="2314252"/>
            <a:ext cx="341486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Arial"/>
                <a:ea typeface="MS PGothic"/>
                <a:cs typeface="Arial"/>
              </a:rPr>
              <a:t>Mars2020 Simplified Entry &amp; Descent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37D750-4A85-F83C-283D-4A05AA81F2AD}"/>
              </a:ext>
            </a:extLst>
          </p:cNvPr>
          <p:cNvSpPr txBox="1"/>
          <p:nvPr/>
        </p:nvSpPr>
        <p:spPr>
          <a:xfrm>
            <a:off x="436930" y="2324527"/>
            <a:ext cx="3991232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 pitchFamily="2" charset="2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EDL is a multi-stage process unique to mission and destination</a:t>
            </a:r>
          </a:p>
          <a:p>
            <a:pPr marL="285750" indent="-285750">
              <a:buFont typeface="Courier New" pitchFamily="2" charset="2"/>
              <a:buChar char="o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Courier New" pitchFamily="2" charset="2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Each stage presents challenges – high velocity, large thermal gradients, and complex maneuvers</a:t>
            </a:r>
          </a:p>
          <a:p>
            <a:pPr marL="285750" indent="-285750">
              <a:buFont typeface="Courier New" pitchFamily="2" charset="2"/>
              <a:buChar char="o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Courier New" pitchFamily="2" charset="2"/>
              <a:buChar char="o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Test-as-you-fly is usually not feasible – validated models required for ground-to-flight traceability </a:t>
            </a:r>
          </a:p>
        </p:txBody>
      </p:sp>
    </p:spTree>
    <p:extLst>
      <p:ext uri="{BB962C8B-B14F-4D97-AF65-F5344CB8AC3E}">
        <p14:creationId xmlns:p14="http://schemas.microsoft.com/office/powerpoint/2010/main" val="2385940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D1AAF21-E917-EEEA-3DF2-75CE3B379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3DEC-94CE-D688-553A-C685AF7D3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Dynamics - SPEED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798A2-ECB2-740D-B092-B43D8627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16</a:t>
            </a:fld>
            <a:endParaRPr lang="en-US" dirty="0"/>
          </a:p>
        </p:txBody>
      </p:sp>
      <p:pic>
        <p:nvPicPr>
          <p:cNvPr id="80" name="Picture 79" descr="Graphical user interface&#10;&#10;AI-generated content may be incorrect.">
            <a:extLst>
              <a:ext uri="{FF2B5EF4-FFF2-40B4-BE49-F238E27FC236}">
                <a16:creationId xmlns:a16="http://schemas.microsoft.com/office/drawing/2014/main" id="{7C758D98-6774-A22F-CD3A-B1669E1B65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705" y="3205252"/>
            <a:ext cx="5494594" cy="3063740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64F1086-45CD-945D-6F6A-F2090005CEB4}"/>
              </a:ext>
            </a:extLst>
          </p:cNvPr>
          <p:cNvSpPr txBox="1"/>
          <p:nvPr/>
        </p:nvSpPr>
        <p:spPr>
          <a:xfrm>
            <a:off x="6303705" y="6475254"/>
            <a:ext cx="34767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POCs: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 Libben, Hannah Alpert, Kenny McAfee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488F2-9A75-F9D5-8ADC-16633F79F4D4}"/>
              </a:ext>
            </a:extLst>
          </p:cNvPr>
          <p:cNvSpPr txBox="1">
            <a:spLocks/>
          </p:cNvSpPr>
          <p:nvPr/>
        </p:nvSpPr>
        <p:spPr>
          <a:xfrm>
            <a:off x="393701" y="1331598"/>
            <a:ext cx="11366500" cy="1995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The Stratospheric Projectile Experiment of Entry Dynamics (SPEED) is low-cost flight test platform to provide free flight dynamics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SPEED allows testing at Transonic Mach where ground facilities have no mutual overlap – verification of ground tests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First flight test with Dragonfly-like capsules is slated for later this summer - data will be leveraged in DAWG activities to complement existing databased</a:t>
            </a:r>
            <a:endParaRPr lang="en-US" sz="2000" dirty="0"/>
          </a:p>
        </p:txBody>
      </p:sp>
      <p:pic>
        <p:nvPicPr>
          <p:cNvPr id="13" name="Picture 12" descr="Diagram, funnel chart&#10;&#10;AI-generated content may be incorrect.">
            <a:extLst>
              <a:ext uri="{FF2B5EF4-FFF2-40B4-BE49-F238E27FC236}">
                <a16:creationId xmlns:a16="http://schemas.microsoft.com/office/drawing/2014/main" id="{2CFEF7F6-25EB-092F-F339-DA6E119245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651" y="3488962"/>
            <a:ext cx="1700872" cy="2078401"/>
          </a:xfrm>
          <a:prstGeom prst="rect">
            <a:avLst/>
          </a:prstGeom>
        </p:spPr>
      </p:pic>
      <p:pic>
        <p:nvPicPr>
          <p:cNvPr id="14" name="Picture 13" descr="A white and black rocket&#10;&#10;Description automatically generated">
            <a:extLst>
              <a:ext uri="{FF2B5EF4-FFF2-40B4-BE49-F238E27FC236}">
                <a16:creationId xmlns:a16="http://schemas.microsoft.com/office/drawing/2014/main" id="{F8B92D88-11A8-1B35-B8AB-CAD4B6F130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54756" y="3752243"/>
            <a:ext cx="2090280" cy="15518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E2A94EE-0D3E-EFE3-B4FC-10625FE4FF06}"/>
              </a:ext>
            </a:extLst>
          </p:cNvPr>
          <p:cNvSpPr txBox="1"/>
          <p:nvPr/>
        </p:nvSpPr>
        <p:spPr>
          <a:xfrm>
            <a:off x="1498768" y="3044214"/>
            <a:ext cx="339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SPEED Projectile and Mach Span</a:t>
            </a:r>
          </a:p>
        </p:txBody>
      </p:sp>
      <p:pic>
        <p:nvPicPr>
          <p:cNvPr id="11" name="Picture 10" descr="Chart, funnel chart&#10;&#10;AI-generated content may be incorrect.">
            <a:extLst>
              <a:ext uri="{FF2B5EF4-FFF2-40B4-BE49-F238E27FC236}">
                <a16:creationId xmlns:a16="http://schemas.microsoft.com/office/drawing/2014/main" id="{DFFDC3B9-C3B9-30B6-89ED-1168BAD61C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040" y="5725435"/>
            <a:ext cx="4294186" cy="108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46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8FF3F8A-0F3A-180D-F423-0370184B2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Map&#10;&#10;AI-generated content may be incorrect.">
            <a:extLst>
              <a:ext uri="{FF2B5EF4-FFF2-40B4-BE49-F238E27FC236}">
                <a16:creationId xmlns:a16="http://schemas.microsoft.com/office/drawing/2014/main" id="{7760E315-DEA1-4B99-5E5B-3766FC8841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406" y="5614595"/>
            <a:ext cx="1732755" cy="10845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EFE911-8882-4422-BD2E-02E1A4CD0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80" y="5259203"/>
            <a:ext cx="2481329" cy="1477432"/>
          </a:xfrm>
          <a:prstGeom prst="rect">
            <a:avLst/>
          </a:prstGeom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6761075C-B7F2-6188-5332-2F50CBFAC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198" y="2742686"/>
            <a:ext cx="3555804" cy="3542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9849244-F545-2128-1CC8-E5FC5E803262}"/>
              </a:ext>
            </a:extLst>
          </p:cNvPr>
          <p:cNvSpPr/>
          <p:nvPr/>
        </p:nvSpPr>
        <p:spPr>
          <a:xfrm>
            <a:off x="494267" y="1172633"/>
            <a:ext cx="11297173" cy="659020"/>
          </a:xfrm>
          <a:prstGeom prst="round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Font typeface="Symbol" charset="0"/>
              <a:buNone/>
              <a:defRPr/>
            </a:pPr>
            <a:r>
              <a:rPr lang="en-US" sz="2000" b="1" dirty="0"/>
              <a:t>Sample returns involve Earth re-entries that require robust TPS materials and understanding of air environments at high-velocity. Weave/GN&amp;C development needs overlap with Outer Planets.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4DDDE0-0360-628F-AB33-2640B9868B86}"/>
              </a:ext>
            </a:extLst>
          </p:cNvPr>
          <p:cNvSpPr txBox="1">
            <a:spLocks/>
          </p:cNvSpPr>
          <p:nvPr/>
        </p:nvSpPr>
        <p:spPr>
          <a:xfrm>
            <a:off x="491500" y="39094"/>
            <a:ext cx="11102643" cy="101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/>
              <a:t>Mission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Infusion: Sample Returns (Earth)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FABD6F-C91E-686E-9EBF-BCE52462AB76}"/>
              </a:ext>
            </a:extLst>
          </p:cNvPr>
          <p:cNvSpPr/>
          <p:nvPr/>
        </p:nvSpPr>
        <p:spPr>
          <a:xfrm>
            <a:off x="8340978" y="1921920"/>
            <a:ext cx="381149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Launch to Landing GN&amp;C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Coupled GNC (POST2) and trajectory (MONTE) solver provides insights to multiple mission concepts.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8EC1FB-FB45-0193-23AE-26E527682839}"/>
              </a:ext>
            </a:extLst>
          </p:cNvPr>
          <p:cNvSpPr/>
          <p:nvPr/>
        </p:nvSpPr>
        <p:spPr>
          <a:xfrm>
            <a:off x="96088" y="4513954"/>
            <a:ext cx="36972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Fracture &amp; Failure of Woven TPS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Developing models for TPS fracture and failure modes to improve reliability prediction and risk reduction for extreme entries.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01E67A8-A4E1-F876-6A97-4C25DC9364E0}"/>
              </a:ext>
            </a:extLst>
          </p:cNvPr>
          <p:cNvSpPr/>
          <p:nvPr/>
        </p:nvSpPr>
        <p:spPr>
          <a:xfrm>
            <a:off x="8277873" y="4416600"/>
            <a:ext cx="381149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Advancing Woven TPS </a:t>
            </a:r>
            <a:r>
              <a:rPr lang="en-US" sz="1400" b="1" dirty="0">
                <a:solidFill>
                  <a:prstClr val="black"/>
                </a:solidFill>
                <a:latin typeface="Arial" charset="0"/>
                <a:ea typeface="MS PGothic" charset="-128"/>
              </a:rPr>
              <a:t>Thermal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Models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EM&amp;I is developing woven TPS (e.g., HEEET) material models to quantify thermal uncertainties and aid design.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MS PGothic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05C59-8866-9773-4034-FE393D42BFA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2118" y="5209744"/>
            <a:ext cx="2622026" cy="15885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A26030-898B-9F10-D478-5BC89D3E859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7692" y="2572890"/>
            <a:ext cx="1335286" cy="4698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9142008-40CF-467F-3A20-D55BD7E01E7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3265" y="3375928"/>
            <a:ext cx="2700024" cy="95362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62D9773-C1E7-28B4-2AA9-826A434D50A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2374" y="2624297"/>
            <a:ext cx="1569515" cy="126251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5847C6D6-DE40-6096-7F43-B4586EF7D341}"/>
              </a:ext>
            </a:extLst>
          </p:cNvPr>
          <p:cNvSpPr/>
          <p:nvPr/>
        </p:nvSpPr>
        <p:spPr>
          <a:xfrm>
            <a:off x="147081" y="1928330"/>
            <a:ext cx="38730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MS PGothic" charset="-128"/>
                <a:cs typeface="+mn-cs"/>
              </a:rPr>
              <a:t>High-Speed Air Radiation</a:t>
            </a:r>
          </a:p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First of their kind databases for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backshells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high velocity radiation have been developed. Radiation validated with shock tube data.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A817EE-647E-2DF1-FCB1-6E3485FEFCA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111" y="2988956"/>
            <a:ext cx="1639676" cy="9223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12F971-ED49-7336-8F27-0EE2A905A05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88" y="2936021"/>
            <a:ext cx="1674551" cy="105064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B12F469-C0D8-0A11-1346-1F77AC3A1BCF}"/>
              </a:ext>
            </a:extLst>
          </p:cNvPr>
          <p:cNvSpPr txBox="1"/>
          <p:nvPr/>
        </p:nvSpPr>
        <p:spPr>
          <a:xfrm>
            <a:off x="4478086" y="6239060"/>
            <a:ext cx="3235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Mars Sample Return – Earth Entry System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FF27CC-7E8F-1092-0F0B-05EE9747C918}"/>
              </a:ext>
            </a:extLst>
          </p:cNvPr>
          <p:cNvSpPr/>
          <p:nvPr/>
        </p:nvSpPr>
        <p:spPr>
          <a:xfrm>
            <a:off x="8248526" y="1870284"/>
            <a:ext cx="3907646" cy="4756514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BBBDB23-164F-B78F-0394-FA36825EC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708" y="64817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10711A6-5908-4BC9-9A98-6F28F473755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C3816A-D5AB-0E40-09CA-2D6686BA536B}"/>
              </a:ext>
            </a:extLst>
          </p:cNvPr>
          <p:cNvSpPr/>
          <p:nvPr/>
        </p:nvSpPr>
        <p:spPr>
          <a:xfrm>
            <a:off x="126824" y="4354701"/>
            <a:ext cx="4036404" cy="2378257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92461E-727A-3333-F1EA-2ECED59326F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443288" y="5138419"/>
            <a:ext cx="1335286" cy="4698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683FB1B-C9E1-D528-85F4-41CE6512871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415174" y="2572890"/>
            <a:ext cx="1335286" cy="4698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6D257F-097F-EE77-1EAD-DF790D62AE5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292432" y="5144791"/>
            <a:ext cx="1335286" cy="4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23C768F-6CE9-7715-4A91-72ACA4FBD548}"/>
              </a:ext>
            </a:extLst>
          </p:cNvPr>
          <p:cNvSpPr/>
          <p:nvPr/>
        </p:nvSpPr>
        <p:spPr>
          <a:xfrm>
            <a:off x="8224260" y="2637211"/>
            <a:ext cx="3509200" cy="4079874"/>
          </a:xfrm>
          <a:prstGeom prst="roundRect">
            <a:avLst/>
          </a:prstGeom>
          <a:noFill/>
          <a:ln w="317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C3138D7-754F-C331-4E6C-B521ADEB6EE2}"/>
              </a:ext>
            </a:extLst>
          </p:cNvPr>
          <p:cNvSpPr/>
          <p:nvPr/>
        </p:nvSpPr>
        <p:spPr>
          <a:xfrm>
            <a:off x="4292278" y="2641601"/>
            <a:ext cx="3509200" cy="4079874"/>
          </a:xfrm>
          <a:prstGeom prst="roundRect">
            <a:avLst/>
          </a:prstGeom>
          <a:noFill/>
          <a:ln w="317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B64FE38D-1385-4593-7ABC-F860C9726EFA}"/>
              </a:ext>
            </a:extLst>
          </p:cNvPr>
          <p:cNvSpPr/>
          <p:nvPr/>
        </p:nvSpPr>
        <p:spPr>
          <a:xfrm>
            <a:off x="331103" y="2641601"/>
            <a:ext cx="3509200" cy="4079874"/>
          </a:xfrm>
          <a:prstGeom prst="roundRect">
            <a:avLst/>
          </a:prstGeom>
          <a:noFill/>
          <a:ln w="317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AA38E-2EF4-AAB7-8EE5-A46019EA1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EM&amp;I Stakeholder Capability Infusion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E9BDB-3364-6070-9D49-035B17FF8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0666"/>
            <a:ext cx="3363452" cy="290809"/>
          </a:xfrm>
        </p:spPr>
        <p:txBody>
          <a:bodyPr/>
          <a:lstStyle/>
          <a:p>
            <a:fld id="{F11AEE86-FB7D-9847-8D66-898969418E4D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8E1A484-EECB-DB78-0BA2-4F1E933E3B30}"/>
              </a:ext>
            </a:extLst>
          </p:cNvPr>
          <p:cNvGrpSpPr/>
          <p:nvPr/>
        </p:nvGrpSpPr>
        <p:grpSpPr>
          <a:xfrm>
            <a:off x="705807" y="2198373"/>
            <a:ext cx="2750072" cy="666236"/>
            <a:chOff x="3527811" y="5700551"/>
            <a:chExt cx="2163407" cy="761527"/>
          </a:xfrm>
        </p:grpSpPr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A6BF2288-0163-6DB4-8BCC-7DB09B67507D}"/>
                </a:ext>
              </a:extLst>
            </p:cNvPr>
            <p:cNvSpPr/>
            <p:nvPr/>
          </p:nvSpPr>
          <p:spPr>
            <a:xfrm>
              <a:off x="3527811" y="5700551"/>
              <a:ext cx="2163407" cy="761527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0B0857-49A0-8496-D4DB-31BF643F4DDF}"/>
                </a:ext>
              </a:extLst>
            </p:cNvPr>
            <p:cNvSpPr txBox="1"/>
            <p:nvPr/>
          </p:nvSpPr>
          <p:spPr>
            <a:xfrm>
              <a:off x="3645688" y="5732686"/>
              <a:ext cx="1935271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31859B"/>
                  </a:solidFill>
                  <a:latin typeface="Arial"/>
                  <a:ea typeface="MS PGothic"/>
                  <a:cs typeface="Arial"/>
                </a:rPr>
                <a:t>External Collaborators</a:t>
              </a:r>
              <a:endParaRPr lang="en-US" sz="2000" dirty="0">
                <a:solidFill>
                  <a:srgbClr val="31859B"/>
                </a:solidFill>
                <a:cs typeface="Arial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57CC4C0C-6EF8-382E-E3EE-83B57E8BB6EA}"/>
              </a:ext>
            </a:extLst>
          </p:cNvPr>
          <p:cNvSpPr txBox="1"/>
          <p:nvPr/>
        </p:nvSpPr>
        <p:spPr>
          <a:xfrm>
            <a:off x="339223" y="1435559"/>
            <a:ext cx="1151355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457200">
              <a:defRPr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EM&amp;I collaborates extensively to accelerate capability development and infusion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5FC5200-1DA1-FB81-472B-BFE7D8ECEDC6}"/>
              </a:ext>
            </a:extLst>
          </p:cNvPr>
          <p:cNvSpPr txBox="1"/>
          <p:nvPr/>
        </p:nvSpPr>
        <p:spPr>
          <a:xfrm>
            <a:off x="8394416" y="2924043"/>
            <a:ext cx="3183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Science, human exploration, and commercial space missions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80D2B95-7F9C-366A-022B-DAF14EAEE69F}"/>
              </a:ext>
            </a:extLst>
          </p:cNvPr>
          <p:cNvSpPr txBox="1"/>
          <p:nvPr/>
        </p:nvSpPr>
        <p:spPr>
          <a:xfrm>
            <a:off x="776211" y="2942729"/>
            <a:ext cx="2714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30+ Major Academic Partners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A1B2BB1-E5B9-057F-A6A3-F39F839567D8}"/>
              </a:ext>
            </a:extLst>
          </p:cNvPr>
          <p:cNvSpPr txBox="1"/>
          <p:nvPr/>
        </p:nvSpPr>
        <p:spPr>
          <a:xfrm>
            <a:off x="4530903" y="2974102"/>
            <a:ext cx="3129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Multiple NASA Centers and OGAS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98B9F7-24F2-4CF2-1A19-EB6FFCBFB35A}"/>
              </a:ext>
            </a:extLst>
          </p:cNvPr>
          <p:cNvGrpSpPr/>
          <p:nvPr/>
        </p:nvGrpSpPr>
        <p:grpSpPr>
          <a:xfrm>
            <a:off x="4674504" y="2207069"/>
            <a:ext cx="2750072" cy="666236"/>
            <a:chOff x="3527811" y="5700551"/>
            <a:chExt cx="2163407" cy="761527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ED5EA18-096A-CB88-0416-BDF1B070336A}"/>
                </a:ext>
              </a:extLst>
            </p:cNvPr>
            <p:cNvSpPr/>
            <p:nvPr/>
          </p:nvSpPr>
          <p:spPr>
            <a:xfrm>
              <a:off x="3527811" y="5700551"/>
              <a:ext cx="2163407" cy="761527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45230D-6B85-0E32-EA64-28D541DAA124}"/>
                </a:ext>
              </a:extLst>
            </p:cNvPr>
            <p:cNvSpPr txBox="1"/>
            <p:nvPr/>
          </p:nvSpPr>
          <p:spPr>
            <a:xfrm>
              <a:off x="3645688" y="5732686"/>
              <a:ext cx="1935271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31859B"/>
                  </a:solidFill>
                  <a:latin typeface="Arial"/>
                  <a:ea typeface="MS PGothic"/>
                  <a:cs typeface="Arial"/>
                </a:rPr>
                <a:t>NASA Project and Government Team</a:t>
              </a:r>
              <a:endParaRPr lang="en-US" sz="2000" dirty="0">
                <a:solidFill>
                  <a:srgbClr val="31859B"/>
                </a:solidFill>
                <a:cs typeface="Arial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70B4F41-1CFB-9102-698D-0EA57DBB984F}"/>
              </a:ext>
            </a:extLst>
          </p:cNvPr>
          <p:cNvGrpSpPr/>
          <p:nvPr/>
        </p:nvGrpSpPr>
        <p:grpSpPr>
          <a:xfrm>
            <a:off x="8628393" y="2203688"/>
            <a:ext cx="2682800" cy="674445"/>
            <a:chOff x="3527811" y="5700551"/>
            <a:chExt cx="2163407" cy="77091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BCB5273C-A200-11EB-B5FF-7B77C266FEDE}"/>
                </a:ext>
              </a:extLst>
            </p:cNvPr>
            <p:cNvSpPr/>
            <p:nvPr/>
          </p:nvSpPr>
          <p:spPr>
            <a:xfrm>
              <a:off x="3527811" y="5700551"/>
              <a:ext cx="2163407" cy="761527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72422E-54FF-3458-7C4D-2AC40766FAA5}"/>
                </a:ext>
              </a:extLst>
            </p:cNvPr>
            <p:cNvSpPr txBox="1"/>
            <p:nvPr/>
          </p:nvSpPr>
          <p:spPr>
            <a:xfrm>
              <a:off x="3527811" y="5732686"/>
              <a:ext cx="2163407" cy="738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31859B"/>
                  </a:solidFill>
                  <a:latin typeface="Arial"/>
                  <a:ea typeface="MS PGothic"/>
                  <a:cs typeface="Arial"/>
                </a:rPr>
                <a:t>Spaceflight Projects and Missions</a:t>
              </a:r>
              <a:endParaRPr lang="en-US" sz="2000" dirty="0">
                <a:solidFill>
                  <a:srgbClr val="31859B"/>
                </a:solidFill>
                <a:cs typeface="Arial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D3BCFED-FF96-C19D-4157-E7155349D5C7}"/>
              </a:ext>
            </a:extLst>
          </p:cNvPr>
          <p:cNvSpPr txBox="1"/>
          <p:nvPr/>
        </p:nvSpPr>
        <p:spPr>
          <a:xfrm>
            <a:off x="897718" y="5228208"/>
            <a:ext cx="2895970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DLR (German Aerospace Center)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Ecole CentraleSupelec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Von Karman Institute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University of Queensland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Oxford University</a:t>
            </a:r>
            <a:endParaRPr lang="en-US" sz="1100" b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Instituto Superior Tecnico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European Space Agency</a:t>
            </a:r>
            <a:endParaRPr lang="en-US" sz="1100" b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/>
              <a:ea typeface="MS PGothic"/>
              <a:cs typeface="Arial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MS PGothic"/>
                <a:cs typeface="Arial"/>
              </a:rPr>
              <a:t>JAXA (partnered with Orion)</a:t>
            </a:r>
          </a:p>
        </p:txBody>
      </p:sp>
      <p:pic>
        <p:nvPicPr>
          <p:cNvPr id="13" name="Picture 12" descr="Diagram&#10;&#10;AI-generated content may be incorrect.">
            <a:extLst>
              <a:ext uri="{FF2B5EF4-FFF2-40B4-BE49-F238E27FC236}">
                <a16:creationId xmlns:a16="http://schemas.microsoft.com/office/drawing/2014/main" id="{C0E3854F-16A2-3E5C-7FD9-DD2704D061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0055" y="3478331"/>
            <a:ext cx="3266342" cy="1410259"/>
          </a:xfrm>
          <a:prstGeom prst="rect">
            <a:avLst/>
          </a:prstGeom>
        </p:spPr>
      </p:pic>
      <p:pic>
        <p:nvPicPr>
          <p:cNvPr id="15" name="Picture 14" descr="Diagram&#10;&#10;AI-generated content may be incorrect.">
            <a:extLst>
              <a:ext uri="{FF2B5EF4-FFF2-40B4-BE49-F238E27FC236}">
                <a16:creationId xmlns:a16="http://schemas.microsoft.com/office/drawing/2014/main" id="{ED9D81A1-DC2B-65E7-6E14-828818EA1B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333" y="5065362"/>
            <a:ext cx="2895970" cy="148662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91307D4-77DB-89F7-AABD-2085829D454F}"/>
              </a:ext>
            </a:extLst>
          </p:cNvPr>
          <p:cNvGrpSpPr/>
          <p:nvPr/>
        </p:nvGrpSpPr>
        <p:grpSpPr>
          <a:xfrm>
            <a:off x="8398096" y="3736422"/>
            <a:ext cx="3052039" cy="2890906"/>
            <a:chOff x="8340579" y="3716104"/>
            <a:chExt cx="3052039" cy="2890906"/>
          </a:xfrm>
        </p:grpSpPr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5AADB7CE-F06A-AD4A-738A-B76CC2DD1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41292" y="4744614"/>
              <a:ext cx="1493370" cy="657082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96438B93-C17E-C2C4-8C12-953464818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9848" y="3742433"/>
              <a:ext cx="745278" cy="74527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513174F-CB85-8653-91F3-E8D82D729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54091" y="5371356"/>
              <a:ext cx="1493370" cy="83628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FDA5036-B39A-DC87-AD4A-CCEC534FA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7628" y="5949929"/>
              <a:ext cx="1257377" cy="65708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A2C0DC3-C142-1C80-F704-FFF2019B64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542" t="10797" r="25230" b="12901"/>
            <a:stretch/>
          </p:blipFill>
          <p:spPr>
            <a:xfrm>
              <a:off x="8340579" y="3716104"/>
              <a:ext cx="866826" cy="80438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1F73781-4FF5-16A7-86FC-16D300B70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9224" y="3772494"/>
              <a:ext cx="769709" cy="688262"/>
            </a:xfrm>
            <a:prstGeom prst="rect">
              <a:avLst/>
            </a:prstGeom>
          </p:spPr>
        </p:pic>
        <p:pic>
          <p:nvPicPr>
            <p:cNvPr id="21" name="Picture 20" descr="Text&#10;&#10;AI-generated content may be incorrect.">
              <a:extLst>
                <a:ext uri="{FF2B5EF4-FFF2-40B4-BE49-F238E27FC236}">
                  <a16:creationId xmlns:a16="http://schemas.microsoft.com/office/drawing/2014/main" id="{BCD807A3-0184-6426-AA46-C47B58775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50874" y="4912007"/>
              <a:ext cx="1199965" cy="29080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5EB345B-E3B1-4F41-F3EF-8E08CA6A6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4809" y="5358817"/>
              <a:ext cx="1157809" cy="870601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12F821A-2901-50B1-7BC0-1BA7340BE65F}"/>
              </a:ext>
            </a:extLst>
          </p:cNvPr>
          <p:cNvSpPr txBox="1"/>
          <p:nvPr/>
        </p:nvSpPr>
        <p:spPr>
          <a:xfrm>
            <a:off x="723725" y="4906158"/>
            <a:ext cx="2714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Various International Partners</a:t>
            </a:r>
          </a:p>
        </p:txBody>
      </p:sp>
      <p:pic>
        <p:nvPicPr>
          <p:cNvPr id="10" name="Picture 9" descr="Diagram&#10;&#10;AI-generated content may be incorrect.">
            <a:extLst>
              <a:ext uri="{FF2B5EF4-FFF2-40B4-BE49-F238E27FC236}">
                <a16:creationId xmlns:a16="http://schemas.microsoft.com/office/drawing/2014/main" id="{A753021A-D9AC-C640-4E73-44842A89E7E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725" y="3401967"/>
            <a:ext cx="2824585" cy="148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975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3204F-566D-A47C-0CF2-CFBEF1C4F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fish&#10;&#10;AI-generated content may be incorrect.">
            <a:extLst>
              <a:ext uri="{FF2B5EF4-FFF2-40B4-BE49-F238E27FC236}">
                <a16:creationId xmlns:a16="http://schemas.microsoft.com/office/drawing/2014/main" id="{479BE68A-BA50-7BD6-F327-C27EB87CD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2679" y="4651806"/>
            <a:ext cx="703774" cy="6780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D52634-E0E2-5A6D-AABC-CBAA4810AD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511" y="3411060"/>
            <a:ext cx="1800976" cy="792429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4E6594B-860B-3212-5E30-4C93AE9E2AB9}"/>
              </a:ext>
            </a:extLst>
          </p:cNvPr>
          <p:cNvGraphicFramePr>
            <a:graphicFrameLocks noGrp="1"/>
          </p:cNvGraphicFramePr>
          <p:nvPr/>
        </p:nvGraphicFramePr>
        <p:xfrm>
          <a:off x="517584" y="1169657"/>
          <a:ext cx="11274915" cy="5591175"/>
        </p:xfrm>
        <a:graphic>
          <a:graphicData uri="http://schemas.openxmlformats.org/drawingml/2006/table">
            <a:tbl>
              <a:tblPr firstRow="1" bandRow="1"/>
              <a:tblGrid>
                <a:gridCol w="2021062">
                  <a:extLst>
                    <a:ext uri="{9D8B030D-6E8A-4147-A177-3AD203B41FA5}">
                      <a16:colId xmlns:a16="http://schemas.microsoft.com/office/drawing/2014/main" val="932078141"/>
                    </a:ext>
                  </a:extLst>
                </a:gridCol>
                <a:gridCol w="2809188">
                  <a:extLst>
                    <a:ext uri="{9D8B030D-6E8A-4147-A177-3AD203B41FA5}">
                      <a16:colId xmlns:a16="http://schemas.microsoft.com/office/drawing/2014/main" val="618777778"/>
                    </a:ext>
                  </a:extLst>
                </a:gridCol>
                <a:gridCol w="6444665">
                  <a:extLst>
                    <a:ext uri="{9D8B030D-6E8A-4147-A177-3AD203B41FA5}">
                      <a16:colId xmlns:a16="http://schemas.microsoft.com/office/drawing/2014/main" val="2209884612"/>
                    </a:ext>
                  </a:extLst>
                </a:gridCol>
              </a:tblGrid>
              <a:tr h="65878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1600" b="1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n-US" sz="1600" b="1">
                          <a:solidFill>
                            <a:srgbClr val="0070C0"/>
                          </a:solidFill>
                        </a:rPr>
                        <a:t>Orion/Artemis</a:t>
                      </a:r>
                    </a:p>
                    <a:p>
                      <a:pPr lvl="0" algn="ctr">
                        <a:buNone/>
                      </a:pPr>
                      <a:endParaRPr lang="en-US" sz="1600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i="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ESM: TPS Tools, Models, and Experiments for Char Loss Investigation</a:t>
                      </a:r>
                    </a:p>
                    <a:p>
                      <a:pPr marL="17145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Backshell radiative environment models and co-funded spectrometer Artemis I-III</a:t>
                      </a:r>
                    </a:p>
                    <a:p>
                      <a:pPr marL="17145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FTI: Spectrometer on </a:t>
                      </a:r>
                      <a:r>
                        <a:rPr 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SciFil</a:t>
                      </a: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 for Artemis II imaging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217303"/>
                  </a:ext>
                </a:extLst>
              </a:tr>
              <a:tr h="85034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b="1">
                          <a:solidFill>
                            <a:srgbClr val="0070C0"/>
                          </a:solidFill>
                        </a:rPr>
                        <a:t>Mars Sample Return</a:t>
                      </a:r>
                    </a:p>
                    <a:p>
                      <a:pPr algn="ctr"/>
                      <a:r>
                        <a:rPr lang="en-US" sz="1600" b="0">
                          <a:solidFill>
                            <a:srgbClr val="0070C0"/>
                          </a:solidFill>
                        </a:rPr>
                        <a:t>Earth Entry System (EES)</a:t>
                      </a:r>
                    </a:p>
                    <a:p>
                      <a:pPr algn="ctr"/>
                      <a:r>
                        <a:rPr lang="en-US" sz="1600" b="0">
                          <a:solidFill>
                            <a:srgbClr val="0070C0"/>
                          </a:solidFill>
                        </a:rPr>
                        <a:t>Sample Retrieval Lander (SRL)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22555" marR="0" lvl="1" indent="-171450" algn="l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Co-funded TPS material response models for woven TPS and TPS coatings</a:t>
                      </a:r>
                      <a:endParaRPr lang="en-US" dirty="0">
                        <a:solidFill>
                          <a:prstClr val="black"/>
                        </a:solidFill>
                      </a:endParaRPr>
                    </a:p>
                    <a:p>
                      <a:pPr marL="122555" marR="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Vehicle dynamic stability model development</a:t>
                      </a:r>
                    </a:p>
                    <a:p>
                      <a:pPr marL="122555" marR="0" lvl="1" indent="-171450" algn="l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Aerothermal environments and multi-physics design tools</a:t>
                      </a:r>
                    </a:p>
                    <a:p>
                      <a:pPr marL="122555" marR="0" lvl="1" indent="-171450" algn="l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FTI: SPEED data on capsule dynamic stability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957826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b="1">
                          <a:solidFill>
                            <a:srgbClr val="0070C0"/>
                          </a:solidFill>
                        </a:rPr>
                        <a:t>Dragonfly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22555" marR="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ESI: DrEAM providing EDL instrumentation for Dragonfly</a:t>
                      </a:r>
                    </a:p>
                    <a:p>
                      <a:pPr marL="122555" marR="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Multi-physics TPS design tools, Titan aerothermal environments</a:t>
                      </a:r>
                    </a:p>
                    <a:p>
                      <a:pPr marL="122555" marR="0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ESM: Vehicle dynamics models development and co-funded ballistic range tests</a:t>
                      </a:r>
                    </a:p>
                    <a:p>
                      <a:pPr marL="122555" marR="0" lvl="1" indent="-171450" algn="l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FTI: SPEED data on capsule dynamic stability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399575"/>
                  </a:ext>
                </a:extLst>
              </a:tr>
              <a:tr h="255735"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rgbClr val="0070C0"/>
                          </a:solidFill>
                        </a:rPr>
                        <a:t>DAVINCI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2555" marR="0" lvl="1" indent="-171450" algn="l" defTabSz="457200" rtl="0" eaLnBrk="0" fontAlgn="base" latinLnBrk="0" hangingPunct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ＭＳ Ｐゴシック"/>
                          <a:cs typeface="Arial"/>
                        </a:rPr>
                        <a:t>ESI: VISTA providing EDL instrumentation for DAVINCI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171663"/>
                  </a:ext>
                </a:extLst>
              </a:tr>
              <a:tr h="42600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b="1">
                          <a:solidFill>
                            <a:srgbClr val="0070C0"/>
                          </a:solidFill>
                        </a:rPr>
                        <a:t>SMD and HEO Futures: Ice Giants and Mars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ESM: Human-Mars will benefit from activities in all capability elements</a:t>
                      </a:r>
                    </a:p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ESM: Uranus-Orbiter Probe aerothermal environments and TPS response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3833780"/>
                  </a:ext>
                </a:extLst>
              </a:tr>
              <a:tr h="1241744">
                <a:tc>
                  <a:txBody>
                    <a:bodyPr/>
                    <a:lstStyle/>
                    <a:p>
                      <a:endParaRPr lang="en-US" b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0070C0"/>
                          </a:solidFill>
                        </a:rPr>
                        <a:t>Commercial Space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ESM: ULA/Vera HIAD data products through LOFTID Deep Dive</a:t>
                      </a:r>
                    </a:p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ESM: SpaceX and Blue Origin tool infusion for TPS design</a:t>
                      </a:r>
                    </a:p>
                    <a:p>
                      <a:pPr marL="122555" marR="0" lvl="1" indent="-17145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FTI: SciFli ACO SpaceX Starship Re-entry Observation</a:t>
                      </a:r>
                    </a:p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FTI: SPEED Blue Origin Partnership on testing</a:t>
                      </a:r>
                    </a:p>
                    <a:p>
                      <a:pPr marL="122555" lvl="1" indent="-17145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prstClr val="black"/>
                          </a:solidFill>
                          <a:latin typeface="Arial"/>
                          <a:ea typeface="ＭＳ Ｐゴシック"/>
                          <a:cs typeface="Arial"/>
                        </a:rPr>
                        <a:t>FTI: OSPREE ARFL Spectrometer Reconstruction from Varda flight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50622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6008C8F-CFB9-7934-7574-6710F4A6FA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956" y="2213756"/>
            <a:ext cx="854085" cy="8540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1F99FC-A764-BE46-83F9-C41808A937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42" t="10797" r="25230" b="12901"/>
          <a:stretch/>
        </p:blipFill>
        <p:spPr>
          <a:xfrm>
            <a:off x="911892" y="1310098"/>
            <a:ext cx="723056" cy="6709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F4CBE8-D404-22EB-567A-E48F22E6EF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1037" y="1345938"/>
            <a:ext cx="642046" cy="574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059A82-D586-38B8-4FA4-0FFC1A7204F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830" y="4688307"/>
            <a:ext cx="1080622" cy="599548"/>
          </a:xfrm>
          <a:prstGeom prst="rect">
            <a:avLst/>
          </a:prstGeom>
        </p:spPr>
      </p:pic>
      <p:pic>
        <p:nvPicPr>
          <p:cNvPr id="11" name="Picture 10" descr="Text&#10;&#10;AI-generated content may be incorrect.">
            <a:extLst>
              <a:ext uri="{FF2B5EF4-FFF2-40B4-BE49-F238E27FC236}">
                <a16:creationId xmlns:a16="http://schemas.microsoft.com/office/drawing/2014/main" id="{7B2A7230-B1D4-9B36-A605-B891B519614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372" y="4394005"/>
            <a:ext cx="933669" cy="2262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A21B70-0C34-9E91-45D1-8AEA21BF182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450" y="5464277"/>
            <a:ext cx="855618" cy="6433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709BB2-9A31-B149-2CA8-C9A9DA604BE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65" y="5450475"/>
            <a:ext cx="1210875" cy="67809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EB5449-FDB1-F547-AD3B-59B3B1B32F7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0054" y="6111807"/>
            <a:ext cx="1041012" cy="544013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0F4C19A-9F93-F604-8023-08576AA1AF5F}"/>
              </a:ext>
            </a:extLst>
          </p:cNvPr>
          <p:cNvSpPr txBox="1">
            <a:spLocks/>
          </p:cNvSpPr>
          <p:nvPr/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 anchor="b" anchorCtr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36D8BB-1FBA-4ECE-B83B-DC345E7EB0EF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C4A0E2D-251D-A591-3FD0-3B93222F8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626" y="136525"/>
            <a:ext cx="8965095" cy="803166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Mission Infusion and Transition</a:t>
            </a:r>
          </a:p>
        </p:txBody>
      </p:sp>
    </p:spTree>
    <p:extLst>
      <p:ext uri="{BB962C8B-B14F-4D97-AF65-F5344CB8AC3E}">
        <p14:creationId xmlns:p14="http://schemas.microsoft.com/office/powerpoint/2010/main" val="284259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46807-277C-99F9-5A51-723CF844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457660F6-ECF3-4F3A-7232-194174B512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553" y="3729733"/>
            <a:ext cx="3121152" cy="1992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8288D-83D7-61F2-63DE-375FCB0F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" y="136525"/>
            <a:ext cx="11197046" cy="803166"/>
          </a:xfrm>
        </p:spPr>
        <p:txBody>
          <a:bodyPr>
            <a:normAutofit fontScale="90000"/>
          </a:bodyPr>
          <a:lstStyle/>
          <a:p>
            <a:r>
              <a:rPr lang="en-US" dirty="0"/>
              <a:t>NASA STMD Entry Modeling &amp; Instrumentation Portfolio (EM&amp;I) </a:t>
            </a:r>
            <a:endParaRPr lang="en-US" sz="2400" dirty="0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22B1C095-E314-90F5-05FC-7FC33060E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11AEE86-FB7D-9847-8D66-898969418E4D}" type="slidenum">
              <a:rPr lang="en-US" smtClean="0"/>
              <a:t>2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F108317-4992-148B-4623-1DC7AE4589A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3175" y="4591627"/>
            <a:ext cx="936098" cy="6763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651C6A-5352-9A40-D0C3-FF0A28355F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42" t="10797" r="25230" b="12901"/>
          <a:stretch/>
        </p:blipFill>
        <p:spPr>
          <a:xfrm>
            <a:off x="10063841" y="3973531"/>
            <a:ext cx="851783" cy="7904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3BE5519-D24A-4E94-70FB-51247C40FF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8963" y="4583842"/>
            <a:ext cx="756351" cy="676318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5C416BE-0B2C-467D-8490-4C4C5847AA78}"/>
              </a:ext>
            </a:extLst>
          </p:cNvPr>
          <p:cNvSpPr/>
          <p:nvPr/>
        </p:nvSpPr>
        <p:spPr>
          <a:xfrm>
            <a:off x="8447623" y="3511877"/>
            <a:ext cx="3192998" cy="2074259"/>
          </a:xfrm>
          <a:prstGeom prst="round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F28669-F522-FF8E-8BD1-F835E089B120}"/>
              </a:ext>
            </a:extLst>
          </p:cNvPr>
          <p:cNvSpPr txBox="1"/>
          <p:nvPr/>
        </p:nvSpPr>
        <p:spPr>
          <a:xfrm>
            <a:off x="8907524" y="3183489"/>
            <a:ext cx="2270004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Entry System Instrumentation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991B94B-F1FF-A5A7-FFF5-2AF09FC04EB3}"/>
              </a:ext>
            </a:extLst>
          </p:cNvPr>
          <p:cNvSpPr/>
          <p:nvPr/>
        </p:nvSpPr>
        <p:spPr>
          <a:xfrm>
            <a:off x="394603" y="3511877"/>
            <a:ext cx="3276092" cy="2074259"/>
          </a:xfrm>
          <a:prstGeom prst="roundRect">
            <a:avLst/>
          </a:prstGeom>
          <a:noFill/>
          <a:ln w="31750">
            <a:solidFill>
              <a:srgbClr val="00B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39C1C5C-8390-6D56-8249-3A840FB66FE5}"/>
              </a:ext>
            </a:extLst>
          </p:cNvPr>
          <p:cNvSpPr/>
          <p:nvPr/>
        </p:nvSpPr>
        <p:spPr>
          <a:xfrm>
            <a:off x="4060004" y="3511876"/>
            <a:ext cx="3961513" cy="2074259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68EC6BA-98E9-CBE3-8B71-8571BAAF0D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197" y="4005955"/>
            <a:ext cx="1502496" cy="258277"/>
          </a:xfrm>
          <a:prstGeom prst="rect">
            <a:avLst/>
          </a:prstGeom>
        </p:spPr>
      </p:pic>
      <p:pic>
        <p:nvPicPr>
          <p:cNvPr id="40" name="Picture 39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B7AF0EDF-6634-801B-F8EC-7838A78B41E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1523" y="3762043"/>
            <a:ext cx="1040721" cy="10183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700ABDE-B01E-313D-ACB1-4D55621E7072}"/>
              </a:ext>
            </a:extLst>
          </p:cNvPr>
          <p:cNvSpPr txBox="1"/>
          <p:nvPr/>
        </p:nvSpPr>
        <p:spPr>
          <a:xfrm>
            <a:off x="4961458" y="3183487"/>
            <a:ext cx="2127708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Entry Systems Modeling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E735B6-2845-0F24-C159-07A9AE3FB536}"/>
              </a:ext>
            </a:extLst>
          </p:cNvPr>
          <p:cNvSpPr txBox="1"/>
          <p:nvPr/>
        </p:nvSpPr>
        <p:spPr>
          <a:xfrm>
            <a:off x="880910" y="3173214"/>
            <a:ext cx="2303300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B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Flight Test and Instrumentation</a:t>
            </a:r>
          </a:p>
        </p:txBody>
      </p:sp>
      <p:sp>
        <p:nvSpPr>
          <p:cNvPr id="46" name="Left-Right Arrow 45">
            <a:extLst>
              <a:ext uri="{FF2B5EF4-FFF2-40B4-BE49-F238E27FC236}">
                <a16:creationId xmlns:a16="http://schemas.microsoft.com/office/drawing/2014/main" id="{86AB89A1-9C8C-6383-A9EC-848DDCA01FEC}"/>
              </a:ext>
            </a:extLst>
          </p:cNvPr>
          <p:cNvSpPr/>
          <p:nvPr/>
        </p:nvSpPr>
        <p:spPr>
          <a:xfrm>
            <a:off x="3543004" y="4291627"/>
            <a:ext cx="628915" cy="414871"/>
          </a:xfrm>
          <a:prstGeom prst="left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Left-Right Arrow 48">
            <a:extLst>
              <a:ext uri="{FF2B5EF4-FFF2-40B4-BE49-F238E27FC236}">
                <a16:creationId xmlns:a16="http://schemas.microsoft.com/office/drawing/2014/main" id="{62E22B13-C373-752C-FD4B-A4A283ECDD47}"/>
              </a:ext>
            </a:extLst>
          </p:cNvPr>
          <p:cNvSpPr/>
          <p:nvPr/>
        </p:nvSpPr>
        <p:spPr>
          <a:xfrm>
            <a:off x="7934449" y="4303588"/>
            <a:ext cx="628915" cy="414871"/>
          </a:xfrm>
          <a:prstGeom prst="left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Logo&#10;&#10;AI-generated content may be incorrect.">
            <a:extLst>
              <a:ext uri="{FF2B5EF4-FFF2-40B4-BE49-F238E27FC236}">
                <a16:creationId xmlns:a16="http://schemas.microsoft.com/office/drawing/2014/main" id="{E6687602-B745-70B9-3C84-C7BB9466B40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1328" y="3902517"/>
            <a:ext cx="932450" cy="93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27999B-7F05-6902-D018-1B52CC4BE5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947" y="4434496"/>
            <a:ext cx="904718" cy="904718"/>
          </a:xfrm>
          <a:prstGeom prst="rect">
            <a:avLst/>
          </a:prstGeom>
        </p:spPr>
      </p:pic>
      <p:pic>
        <p:nvPicPr>
          <p:cNvPr id="6" name="Picture 5" descr="Text, logo&#10;&#10;AI-generated content may be incorrect.">
            <a:extLst>
              <a:ext uri="{FF2B5EF4-FFF2-40B4-BE49-F238E27FC236}">
                <a16:creationId xmlns:a16="http://schemas.microsoft.com/office/drawing/2014/main" id="{31FF3FF9-856F-98AC-815D-82CB3A6252F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7173" y="4795452"/>
            <a:ext cx="1444117" cy="5885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9463F6-5591-46F2-B41D-2A0359E57F76}"/>
              </a:ext>
            </a:extLst>
          </p:cNvPr>
          <p:cNvSpPr txBox="1"/>
          <p:nvPr/>
        </p:nvSpPr>
        <p:spPr>
          <a:xfrm>
            <a:off x="394604" y="1318664"/>
            <a:ext cx="11595322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EM&amp;I is the </a:t>
            </a:r>
            <a:r>
              <a:rPr lang="en-US" sz="2400" b="1" i="1" u="sng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only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NASA portfolio that builds and validates the cross‑cutting flight technologies, models, and tools needed for EDL across missions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92583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Delivers ground‑to‑flight traceability with quantified uncertainty</a:t>
            </a:r>
          </a:p>
          <a:p>
            <a:pPr marL="92583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Reducing mission risk and facilitating faster design iteration</a:t>
            </a:r>
          </a:p>
          <a:p>
            <a:pPr marL="925830" indent="-285750" defTabSz="457200" eaLnBrk="1" fontAlgn="auto" hangingPunct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Enabling new entry and descent system architectures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9966425-1357-387D-E9CA-58FB014F4C80}"/>
              </a:ext>
            </a:extLst>
          </p:cNvPr>
          <p:cNvSpPr/>
          <p:nvPr/>
        </p:nvSpPr>
        <p:spPr>
          <a:xfrm>
            <a:off x="983236" y="5862089"/>
            <a:ext cx="9823503" cy="770295"/>
          </a:xfrm>
          <a:prstGeom prst="roundRect">
            <a:avLst/>
          </a:prstGeom>
          <a:solidFill>
            <a:srgbClr val="1F497D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EM&amp;I provides EDL capabilities and expertise resulting from decades of mission-focused development – there is no viable industry counterpart</a:t>
            </a:r>
          </a:p>
        </p:txBody>
      </p:sp>
    </p:spTree>
    <p:extLst>
      <p:ext uri="{BB962C8B-B14F-4D97-AF65-F5344CB8AC3E}">
        <p14:creationId xmlns:p14="http://schemas.microsoft.com/office/powerpoint/2010/main" val="3498248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E09B2-47F1-4F74-88B7-C5F5FF4A0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20</a:t>
            </a:fld>
            <a:endParaRPr lang="en-US" dirty="0"/>
          </a:p>
        </p:txBody>
      </p:sp>
      <p:pic>
        <p:nvPicPr>
          <p:cNvPr id="8" name="Picture 7" descr="A picture containing outdoor, cloudy, clouds&#10;&#10;AI-generated content may be incorrect.">
            <a:extLst>
              <a:ext uri="{FF2B5EF4-FFF2-40B4-BE49-F238E27FC236}">
                <a16:creationId xmlns:a16="http://schemas.microsoft.com/office/drawing/2014/main" id="{ABD06095-68A3-03C2-FE6C-5C7A90519D6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680" y="3065985"/>
            <a:ext cx="4667866" cy="2625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EBD62F-C616-61E8-805D-944DD93C85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87905" y="4479683"/>
            <a:ext cx="1864029" cy="994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E7A83A-3FAA-9FBF-2B21-2CCE5A750F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81"/>
          <a:stretch/>
        </p:blipFill>
        <p:spPr>
          <a:xfrm rot="16200000">
            <a:off x="9535485" y="1556990"/>
            <a:ext cx="1451322" cy="2326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6E8A1E-D086-7D8F-5D56-CDBC0CF85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769" y="136525"/>
            <a:ext cx="7793618" cy="803166"/>
          </a:xfrm>
        </p:spPr>
        <p:txBody>
          <a:bodyPr>
            <a:normAutofit fontScale="90000"/>
          </a:bodyPr>
          <a:lstStyle/>
          <a:p>
            <a:r>
              <a:rPr lang="en-US" dirty="0"/>
              <a:t>Other Capabilities from EM&amp;I Infused into Dragonfly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FFC208-F56A-79A0-DB3E-47258964AF53}"/>
              </a:ext>
            </a:extLst>
          </p:cNvPr>
          <p:cNvSpPr/>
          <p:nvPr/>
        </p:nvSpPr>
        <p:spPr>
          <a:xfrm>
            <a:off x="50959" y="1250834"/>
            <a:ext cx="33719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FF"/>
                </a:solidFill>
                <a:latin typeface="Arial" charset="0"/>
                <a:ea typeface="MS PGothic" charset="-128"/>
              </a:rPr>
              <a:t>Benchmark Radiative Heating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The benchmark experimental data for Titan entry, along with validated models performed and developed within ESM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C20EC8-8711-1C92-5129-B272BEEE4BC4}"/>
              </a:ext>
            </a:extLst>
          </p:cNvPr>
          <p:cNvSpPr/>
          <p:nvPr/>
        </p:nvSpPr>
        <p:spPr>
          <a:xfrm>
            <a:off x="37210" y="4009039"/>
            <a:ext cx="364685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FF"/>
                </a:solidFill>
                <a:latin typeface="Arial" charset="0"/>
                <a:ea typeface="MS PGothic" charset="-128"/>
              </a:rPr>
              <a:t>New Radiative Heating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New low density shock tube (LDST) online in the Electric Arc Shock Tube (EAST) at NASA Ames</a:t>
            </a:r>
            <a:endParaRPr lang="en-US" sz="1400" b="1" dirty="0">
              <a:solidFill>
                <a:srgbClr val="0000FF"/>
              </a:solidFill>
              <a:latin typeface="Arial" charset="0"/>
              <a:ea typeface="MS PGothic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2F81A-F6A9-64DC-537A-445D70D483E5}"/>
              </a:ext>
            </a:extLst>
          </p:cNvPr>
          <p:cNvSpPr/>
          <p:nvPr/>
        </p:nvSpPr>
        <p:spPr>
          <a:xfrm>
            <a:off x="8735003" y="1253567"/>
            <a:ext cx="332057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FF"/>
                </a:solidFill>
                <a:latin typeface="Arial" charset="0"/>
                <a:ea typeface="MS PGothic" charset="-128"/>
              </a:rPr>
              <a:t>Heatshield Coating Behavior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Improved models for behavior of NuSil coated Phenolic Impregnated Carbon Ablator (PICA)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AB6CC7-925A-7453-8143-2E48F8BA4D88}"/>
              </a:ext>
            </a:extLst>
          </p:cNvPr>
          <p:cNvSpPr/>
          <p:nvPr/>
        </p:nvSpPr>
        <p:spPr>
          <a:xfrm>
            <a:off x="8859096" y="4009039"/>
            <a:ext cx="307239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FF"/>
                </a:solidFill>
                <a:latin typeface="Arial" charset="0"/>
                <a:ea typeface="MS PGothic" charset="-128"/>
              </a:rPr>
              <a:t>Convective Cooling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latin typeface="Arial" charset="0"/>
                <a:ea typeface="MS PGothic" charset="-128"/>
              </a:rPr>
              <a:t>Scale resolved convective cooling conducted to understand temperatures during descent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0000FF"/>
              </a:solidFill>
              <a:latin typeface="Arial" charset="0"/>
              <a:ea typeface="MS PGothic" charset="-128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D4C863A-1C17-0DB3-54AF-8D045BA6093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783788" y="5483643"/>
            <a:ext cx="1623987" cy="5713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F7BECDE-07AD-EC54-B5E1-9ABBB62F2E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734361" y="2680137"/>
            <a:ext cx="1623987" cy="571380"/>
          </a:xfrm>
          <a:prstGeom prst="rect">
            <a:avLst/>
          </a:prstGeom>
        </p:spPr>
      </p:pic>
      <p:pic>
        <p:nvPicPr>
          <p:cNvPr id="31" name="Picture 30" descr="A picture containing person, small, standing, child&#10;&#10;Description automatically generated">
            <a:extLst>
              <a:ext uri="{FF2B5EF4-FFF2-40B4-BE49-F238E27FC236}">
                <a16:creationId xmlns:a16="http://schemas.microsoft.com/office/drawing/2014/main" id="{921D770E-E819-E9AC-50DB-1EBF760F9C0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32" y="2112608"/>
            <a:ext cx="2543471" cy="169774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25BF98D-7B3D-29E6-0E00-46126F601A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1427" y="2685315"/>
            <a:ext cx="1623987" cy="571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D63B35-4EB2-5512-0B47-E642BFF7F6A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6256" y="2806243"/>
            <a:ext cx="1059877" cy="101626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D0BFE20-C26D-D7CB-CBD3-7825C03CD0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9617" y="4731208"/>
            <a:ext cx="2086136" cy="1928134"/>
          </a:xfr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0E9F88-7F7E-C042-F706-4460812C8E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7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632905" y="5508352"/>
            <a:ext cx="1623987" cy="5713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A43FF4-6EE3-482E-C8C7-2F4D2AAF1E46}"/>
              </a:ext>
            </a:extLst>
          </p:cNvPr>
          <p:cNvSpPr txBox="1"/>
          <p:nvPr/>
        </p:nvSpPr>
        <p:spPr>
          <a:xfrm>
            <a:off x="4719789" y="6332448"/>
            <a:ext cx="2423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POCs: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Brett Cruden, Aaron Brandis, Brody Bessire, Francois Cadieux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FA0910-E6D1-BBF0-C07F-256B113DE6C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1322" y="4896608"/>
            <a:ext cx="2799728" cy="17380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DAFD68-E149-9650-0084-07B73175BA4E}"/>
              </a:ext>
            </a:extLst>
          </p:cNvPr>
          <p:cNvSpPr txBox="1"/>
          <p:nvPr/>
        </p:nvSpPr>
        <p:spPr>
          <a:xfrm>
            <a:off x="3382887" y="1334067"/>
            <a:ext cx="5306024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Capabilities have led to reduced radiative aeroheating baselines and margins – changing TPS sizing, mitigating heatshield thermostructural risk, and mitigating internal temperature exceedance risks</a:t>
            </a:r>
          </a:p>
        </p:txBody>
      </p:sp>
    </p:spTree>
    <p:extLst>
      <p:ext uri="{BB962C8B-B14F-4D97-AF65-F5344CB8AC3E}">
        <p14:creationId xmlns:p14="http://schemas.microsoft.com/office/powerpoint/2010/main" val="2530417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4CBB8-B753-E73F-8635-72752E5B1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Capability Outline by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071E0-D5C0-D8C1-C841-C0E29D326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EM&amp;I modeling impacts on Dragonfly (Titan) will be used to highlight modeling capabilities generally useful for EDL missions:</a:t>
            </a:r>
          </a:p>
          <a:p>
            <a:pPr lvl="1"/>
            <a:r>
              <a:rPr lang="en-US" dirty="0"/>
              <a:t>Aeroheating of Detailed Geometries</a:t>
            </a:r>
          </a:p>
          <a:p>
            <a:pPr lvl="1"/>
            <a:r>
              <a:rPr lang="en-US" dirty="0"/>
              <a:t>Capsule Dynamics</a:t>
            </a:r>
          </a:p>
          <a:p>
            <a:pPr lvl="1"/>
            <a:r>
              <a:rPr lang="en-US" dirty="0"/>
              <a:t>Parachute Dynamics</a:t>
            </a:r>
          </a:p>
          <a:p>
            <a:pPr marL="0" indent="0">
              <a:spcBef>
                <a:spcPts val="2200"/>
              </a:spcBef>
              <a:buNone/>
            </a:pPr>
            <a:r>
              <a:rPr lang="en-US" b="1" dirty="0">
                <a:solidFill>
                  <a:srgbClr val="0070C0"/>
                </a:solidFill>
              </a:rPr>
              <a:t>Capability infusion plans for new and emerging missions will also be discussed:</a:t>
            </a:r>
          </a:p>
          <a:p>
            <a:pPr lvl="1"/>
            <a:r>
              <a:rPr lang="en-US" dirty="0"/>
              <a:t>DAVINCI (Venus)</a:t>
            </a:r>
          </a:p>
          <a:p>
            <a:pPr lvl="1"/>
            <a:r>
              <a:rPr lang="en-US" dirty="0"/>
              <a:t>Outer Planets (Uranus and Saturn)</a:t>
            </a:r>
          </a:p>
        </p:txBody>
      </p:sp>
    </p:spTree>
    <p:extLst>
      <p:ext uri="{BB962C8B-B14F-4D97-AF65-F5344CB8AC3E}">
        <p14:creationId xmlns:p14="http://schemas.microsoft.com/office/powerpoint/2010/main" val="3121787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9B60A-2231-8B1A-C73C-201F5785D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650F-5A4E-2BCA-E2D0-60C1DE6FC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C3925-E706-BA70-4250-6118D6597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37EA90-3CF5-E0DE-0716-B3A714D95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331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1A75AC-F5C1-A06B-6542-C84158C101F7}"/>
              </a:ext>
            </a:extLst>
          </p:cNvPr>
          <p:cNvSpPr txBox="1"/>
          <p:nvPr/>
        </p:nvSpPr>
        <p:spPr>
          <a:xfrm>
            <a:off x="6421348" y="61054"/>
            <a:ext cx="51436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F3C5A"/>
                </a:solidFill>
                <a:effectLst/>
                <a:uLnTx/>
                <a:uFillTx/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rPr>
              <a:t>Highlighting EM&amp;I Capability Infusion for Dragonfly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B5387E-B72F-ABD2-2AA4-240E37D43F52}"/>
              </a:ext>
            </a:extLst>
          </p:cNvPr>
          <p:cNvSpPr txBox="1"/>
          <p:nvPr/>
        </p:nvSpPr>
        <p:spPr>
          <a:xfrm>
            <a:off x="0" y="5564745"/>
            <a:ext cx="1123405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defRPr/>
            </a:pPr>
            <a:r>
              <a:rPr lang="en-US" sz="2400" b="1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EM&amp;I partnered with Dragonfly to infuse and demonstrate new capabilities for mission design – mitigation efforts for 5 of 10 major EDL mission risks supported using these developments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EFC3D7-3CA3-79E6-2758-052ACFCCA29F}"/>
              </a:ext>
            </a:extLst>
          </p:cNvPr>
          <p:cNvSpPr txBox="1"/>
          <p:nvPr/>
        </p:nvSpPr>
        <p:spPr>
          <a:xfrm>
            <a:off x="3398811" y="4097200"/>
            <a:ext cx="1777430" cy="646331"/>
          </a:xfrm>
          <a:prstGeom prst="rect">
            <a:avLst/>
          </a:prstGeom>
          <a:noFill/>
          <a:ln w="22225">
            <a:solidFill>
              <a:srgbClr val="EF3C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F3C5A"/>
                </a:solidFill>
              </a:rPr>
              <a:t>Dynamics under Drogue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133818-8C15-5062-8751-9F433E8C741F}"/>
              </a:ext>
            </a:extLst>
          </p:cNvPr>
          <p:cNvSpPr txBox="1"/>
          <p:nvPr/>
        </p:nvSpPr>
        <p:spPr>
          <a:xfrm>
            <a:off x="57774" y="2160636"/>
            <a:ext cx="1777430" cy="923330"/>
          </a:xfrm>
          <a:prstGeom prst="rect">
            <a:avLst/>
          </a:prstGeom>
          <a:noFill/>
          <a:ln w="22225">
            <a:solidFill>
              <a:srgbClr val="EF3C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F3C5A"/>
                </a:solidFill>
              </a:rPr>
              <a:t>DrEAM Instrumentation Suite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715A3A-7607-5C8F-5FA0-BA26F577197A}"/>
              </a:ext>
            </a:extLst>
          </p:cNvPr>
          <p:cNvSpPr txBox="1"/>
          <p:nvPr/>
        </p:nvSpPr>
        <p:spPr>
          <a:xfrm>
            <a:off x="946489" y="3557017"/>
            <a:ext cx="2001526" cy="646331"/>
          </a:xfrm>
          <a:prstGeom prst="rect">
            <a:avLst/>
          </a:prstGeom>
          <a:noFill/>
          <a:ln w="22225">
            <a:solidFill>
              <a:srgbClr val="EF3C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F3C5A"/>
                </a:solidFill>
              </a:rPr>
              <a:t>Dynamic Stability Characterization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5C2DD-200B-623C-60A7-DDAF0DAE6134}"/>
              </a:ext>
            </a:extLst>
          </p:cNvPr>
          <p:cNvSpPr txBox="1"/>
          <p:nvPr/>
        </p:nvSpPr>
        <p:spPr>
          <a:xfrm>
            <a:off x="1835204" y="187982"/>
            <a:ext cx="2005396" cy="646331"/>
          </a:xfrm>
          <a:prstGeom prst="rect">
            <a:avLst/>
          </a:prstGeom>
          <a:noFill/>
          <a:ln w="22225">
            <a:solidFill>
              <a:srgbClr val="EF3C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EF3C5A"/>
                </a:solidFill>
              </a:rPr>
              <a:t>Improved Aeroheating Tools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15F202-E964-A433-B715-0F492B14CF67}"/>
              </a:ext>
            </a:extLst>
          </p:cNvPr>
          <p:cNvCxnSpPr/>
          <p:nvPr/>
        </p:nvCxnSpPr>
        <p:spPr>
          <a:xfrm flipV="1">
            <a:off x="946489" y="1407560"/>
            <a:ext cx="450796" cy="753076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9850386-429F-0DCC-9452-2E15D9758741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946489" y="1993187"/>
            <a:ext cx="946489" cy="167449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575DB-EBB1-AB62-8890-E2E7836B48E5}"/>
              </a:ext>
            </a:extLst>
          </p:cNvPr>
          <p:cNvCxnSpPr>
            <a:cxnSpLocks/>
            <a:endCxn id="13" idx="1"/>
          </p:cNvCxnSpPr>
          <p:nvPr/>
        </p:nvCxnSpPr>
        <p:spPr>
          <a:xfrm flipV="1">
            <a:off x="1696279" y="511148"/>
            <a:ext cx="138925" cy="428543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7760B0-32A7-DE0D-6FE8-C41EFFE79EC6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1947252" y="2622301"/>
            <a:ext cx="179499" cy="934716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C09FF4D-25CD-973E-0744-AB3EAEC504A2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3488560" y="3275986"/>
            <a:ext cx="798966" cy="821214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8F1764-991A-ED42-661B-FDA6DF2DA2B8}"/>
              </a:ext>
            </a:extLst>
          </p:cNvPr>
          <p:cNvCxnSpPr>
            <a:cxnSpLocks/>
          </p:cNvCxnSpPr>
          <p:nvPr/>
        </p:nvCxnSpPr>
        <p:spPr>
          <a:xfrm flipV="1">
            <a:off x="1947252" y="3083966"/>
            <a:ext cx="668948" cy="473051"/>
          </a:xfrm>
          <a:prstGeom prst="line">
            <a:avLst/>
          </a:prstGeom>
          <a:ln w="12700">
            <a:solidFill>
              <a:srgbClr val="EF3C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01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AI-generated content may be incorrect.">
            <a:extLst>
              <a:ext uri="{FF2B5EF4-FFF2-40B4-BE49-F238E27FC236}">
                <a16:creationId xmlns:a16="http://schemas.microsoft.com/office/drawing/2014/main" id="{B87726C5-B7A2-7E4D-30E9-F5524F7F91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94"/>
          <a:stretch>
            <a:fillRect/>
          </a:stretch>
        </p:blipFill>
        <p:spPr>
          <a:xfrm>
            <a:off x="7713947" y="3066235"/>
            <a:ext cx="3863463" cy="27078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67E9F0-9AF7-5FD5-3028-46AA478CB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Aeroheating of Detailed Geometries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8DFFF-9A6E-9F93-1C0B-6A07B7C9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5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492DFC-2CB4-7F83-0A3A-19DEEFAA6EBF}"/>
              </a:ext>
            </a:extLst>
          </p:cNvPr>
          <p:cNvSpPr txBox="1"/>
          <p:nvPr/>
        </p:nvSpPr>
        <p:spPr>
          <a:xfrm>
            <a:off x="7318616" y="2363465"/>
            <a:ext cx="4700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‘PICA-tooth’ Shoulder Heating with Coupled Radiation, Flow, and Material Response (Ares Code)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B10F3B1-5172-3760-0D32-FD6807ECD0DA}"/>
              </a:ext>
            </a:extLst>
          </p:cNvPr>
          <p:cNvSpPr txBox="1">
            <a:spLocks/>
          </p:cNvSpPr>
          <p:nvPr/>
        </p:nvSpPr>
        <p:spPr>
          <a:xfrm>
            <a:off x="358553" y="1390465"/>
            <a:ext cx="11660449" cy="9755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Dragonfly aeroshell has detailed structural features – capabilities for efficient, multiphysics aeroheating analyses reduced design complexity and mitigated aeroheating risks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4B3C1C-832F-A352-C07C-267181C8C435}"/>
              </a:ext>
            </a:extLst>
          </p:cNvPr>
          <p:cNvSpPr txBox="1"/>
          <p:nvPr/>
        </p:nvSpPr>
        <p:spPr>
          <a:xfrm>
            <a:off x="4274786" y="6467161"/>
            <a:ext cx="3476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Olivia Schroeder, Amal Sahai, Joey Schulz, Kyle Thompson, Prakash Shrestha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93B72FE5-4DAF-ABE1-EEF8-15CD4135C9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344" y="4249189"/>
            <a:ext cx="2771118" cy="21137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D935E0-31E9-516F-50F4-62067C59EA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764" y="4135200"/>
            <a:ext cx="1942414" cy="2209800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CBCE41-254D-6C04-33DA-0453325AB48E}"/>
              </a:ext>
            </a:extLst>
          </p:cNvPr>
          <p:cNvSpPr txBox="1">
            <a:spLocks/>
          </p:cNvSpPr>
          <p:nvPr/>
        </p:nvSpPr>
        <p:spPr>
          <a:xfrm>
            <a:off x="360248" y="2272076"/>
            <a:ext cx="7096967" cy="340700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Design Impact: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Coupled flow-material-radiation analyses mitigated need to protect main seal with complex, protective heatshield ‘tooth’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en-US" sz="1800" b="1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Risk Mitigation: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Improved efficiency radiation and CFD algorithms mitigated aeroheating concerns for backshell low-gain antenna (LGA)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6E3897-320E-A208-6BD4-3957F52ED33F}"/>
              </a:ext>
            </a:extLst>
          </p:cNvPr>
          <p:cNvGrpSpPr>
            <a:grpSpLocks noChangeAspect="1"/>
          </p:cNvGrpSpPr>
          <p:nvPr/>
        </p:nvGrpSpPr>
        <p:grpSpPr>
          <a:xfrm>
            <a:off x="7175786" y="5316565"/>
            <a:ext cx="2223147" cy="1178355"/>
            <a:chOff x="276059" y="3566902"/>
            <a:chExt cx="4847286" cy="256925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428266C-E17B-E912-714F-45ECA62C3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059" y="3566902"/>
              <a:ext cx="3457685" cy="2569251"/>
            </a:xfrm>
            <a:prstGeom prst="rect">
              <a:avLst/>
            </a:prstGeom>
          </p:spPr>
        </p:pic>
        <p:pic>
          <p:nvPicPr>
            <p:cNvPr id="9" name="Picture 2" descr="Dragonfly (New Frontiers 4) - Gunter's Space Page">
              <a:hlinkClick r:id="rId7"/>
              <a:extLst>
                <a:ext uri="{FF2B5EF4-FFF2-40B4-BE49-F238E27FC236}">
                  <a16:creationId xmlns:a16="http://schemas.microsoft.com/office/drawing/2014/main" id="{3591018A-ADF6-F08A-2160-DB7CC16A8A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5359351">
              <a:off x="3345268" y="3855364"/>
              <a:ext cx="1873431" cy="1682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D194670-47B4-72A4-ED2E-A62C2537C463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 flipV="1">
              <a:off x="2732014" y="3945749"/>
              <a:ext cx="962509" cy="2983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9CBE760-E779-E58F-583D-0C69DECEF8A7}"/>
                </a:ext>
              </a:extLst>
            </p:cNvPr>
            <p:cNvSpPr/>
            <p:nvPr/>
          </p:nvSpPr>
          <p:spPr>
            <a:xfrm>
              <a:off x="3694523" y="3809324"/>
              <a:ext cx="353480" cy="33250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8635B9C-13F3-4706-E86D-155F590FAC40}"/>
              </a:ext>
            </a:extLst>
          </p:cNvPr>
          <p:cNvSpPr txBox="1"/>
          <p:nvPr/>
        </p:nvSpPr>
        <p:spPr>
          <a:xfrm>
            <a:off x="3190786" y="3604610"/>
            <a:ext cx="3824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LGA Impact on Heating of Full Aeroshell (HyperSolve CFD Solver)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D807C1-C2E8-4D79-0233-265F2F87B9D0}"/>
              </a:ext>
            </a:extLst>
          </p:cNvPr>
          <p:cNvSpPr txBox="1"/>
          <p:nvPr/>
        </p:nvSpPr>
        <p:spPr>
          <a:xfrm>
            <a:off x="379044" y="3624120"/>
            <a:ext cx="2981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LGA Heating with Coupled Tools (NERO Radiation Code)</a:t>
            </a:r>
          </a:p>
        </p:txBody>
      </p:sp>
    </p:spTree>
    <p:extLst>
      <p:ext uri="{BB962C8B-B14F-4D97-AF65-F5344CB8AC3E}">
        <p14:creationId xmlns:p14="http://schemas.microsoft.com/office/powerpoint/2010/main" val="250602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0212C-3495-C3A2-FB14-B75F23984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F933-75C2-4B0A-3113-1ECA95295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Vehicle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6B92B-D098-5D55-A398-022EBF65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52C220-20A2-43EC-A280-DA727A012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39" y="1331598"/>
            <a:ext cx="11171761" cy="11408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Dragonfly poses unique challenges for vehicle dynamics that have not been faced by previous missions – efforts underway to drive down mission risk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AB7F4D5-59C4-6048-5A65-F2E8A9D59FD0}"/>
              </a:ext>
            </a:extLst>
          </p:cNvPr>
          <p:cNvSpPr txBox="1">
            <a:spLocks/>
          </p:cNvSpPr>
          <p:nvPr/>
        </p:nvSpPr>
        <p:spPr>
          <a:xfrm>
            <a:off x="588439" y="2443798"/>
            <a:ext cx="5291661" cy="36234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Titan atmosphere reaches a higher altitude, is colder, and denser near the surface compared to Mars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Disk-gap-band supersonic drogue parachute 6 minutes after entering the atmosphere at a target Mach number of 1.4 to 1.5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Vehicle will decelerate under drogue for unprecedented </a:t>
            </a:r>
            <a:r>
              <a:rPr lang="en-US" sz="1800" i="1" dirty="0">
                <a:ea typeface="+mn-lt"/>
                <a:cs typeface="+mn-lt"/>
              </a:rPr>
              <a:t>&gt; 100 minutes!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Genesis heritage aeroshell (basis for Dragonfly) is known to be dynamically unstable in certain conditions</a:t>
            </a:r>
            <a:endParaRPr lang="en-US" sz="1800" dirty="0"/>
          </a:p>
        </p:txBody>
      </p:sp>
      <p:pic>
        <p:nvPicPr>
          <p:cNvPr id="8" name="Picture 7" descr="A picture containing text&#10;&#10;AI-generated content may be incorrect.">
            <a:extLst>
              <a:ext uri="{FF2B5EF4-FFF2-40B4-BE49-F238E27FC236}">
                <a16:creationId xmlns:a16="http://schemas.microsoft.com/office/drawing/2014/main" id="{868617D2-B7A3-DAE7-4B9A-9395BAD5F5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000" y="2835541"/>
            <a:ext cx="5010150" cy="28399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76F77B-9655-3746-D663-EDCEC2A675A3}"/>
              </a:ext>
            </a:extLst>
          </p:cNvPr>
          <p:cNvSpPr txBox="1"/>
          <p:nvPr/>
        </p:nvSpPr>
        <p:spPr>
          <a:xfrm>
            <a:off x="6464224" y="2327628"/>
            <a:ext cx="4711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Genesis Impact and CFD of Dragonfly Capsule</a:t>
            </a:r>
          </a:p>
        </p:txBody>
      </p:sp>
    </p:spTree>
    <p:extLst>
      <p:ext uri="{BB962C8B-B14F-4D97-AF65-F5344CB8AC3E}">
        <p14:creationId xmlns:p14="http://schemas.microsoft.com/office/powerpoint/2010/main" val="422173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Graphical user interface&#10;&#10;AI-generated content may be incorrect.">
            <a:extLst>
              <a:ext uri="{FF2B5EF4-FFF2-40B4-BE49-F238E27FC236}">
                <a16:creationId xmlns:a16="http://schemas.microsoft.com/office/drawing/2014/main" id="{2DB810EA-3C3B-9002-1E1D-5A43518BFD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8779" y="3505158"/>
            <a:ext cx="3856763" cy="223577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E29FAF12-08FF-6031-2E09-5A2E2A3FF3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4014" y="4192012"/>
            <a:ext cx="2832908" cy="15182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7FECF2-296C-B2C1-741D-8B2BA7427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Dynamics - DAWG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D90C0-F6FF-D8A2-E679-3A39AD5D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7</a:t>
            </a:fld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A9A6B3-B3CE-04E6-2341-6BBEDC8FA6AC}"/>
              </a:ext>
            </a:extLst>
          </p:cNvPr>
          <p:cNvSpPr txBox="1"/>
          <p:nvPr/>
        </p:nvSpPr>
        <p:spPr>
          <a:xfrm>
            <a:off x="3884421" y="6515947"/>
            <a:ext cx="50550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POCs: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Quincy McKown, Mark Schoenenberger, Ben Libben, Hannah Alpert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15D8E4BB-022D-1250-8B51-4D5A8CFF2B42}"/>
              </a:ext>
            </a:extLst>
          </p:cNvPr>
          <p:cNvSpPr txBox="1">
            <a:spLocks noChangeAspect="1"/>
          </p:cNvSpPr>
          <p:nvPr/>
        </p:nvSpPr>
        <p:spPr>
          <a:xfrm>
            <a:off x="393701" y="1331598"/>
            <a:ext cx="11366500" cy="1995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The Dynamic Analysis Working Group (DAWG) is working to fuse theoretical, computational, and experimental approaches for dynamics to better predict stability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Current work to fill key missing low-supersonic data – LaRC wind tunnels, SPEED drop tests, Aberdeen testing – to reduce into improved model description near drogue deploy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800" dirty="0">
                <a:ea typeface="+mn-lt"/>
                <a:cs typeface="+mn-lt"/>
              </a:rPr>
              <a:t>Longer term aim is to reformulate dynamic stability equations for improved accuracy</a:t>
            </a:r>
            <a:endParaRPr lang="en-US" sz="2000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C7FB537-766E-8AA4-A68E-F6CF2CB3317D}"/>
              </a:ext>
            </a:extLst>
          </p:cNvPr>
          <p:cNvSpPr txBox="1"/>
          <p:nvPr/>
        </p:nvSpPr>
        <p:spPr>
          <a:xfrm>
            <a:off x="662370" y="3212770"/>
            <a:ext cx="2598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Three-pronged DAWG Approach to Stability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EB36491-5764-2FD9-26AE-D32B25F5331F}"/>
              </a:ext>
            </a:extLst>
          </p:cNvPr>
          <p:cNvSpPr txBox="1"/>
          <p:nvPr/>
        </p:nvSpPr>
        <p:spPr>
          <a:xfrm>
            <a:off x="4185718" y="5851373"/>
            <a:ext cx="4045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SPEED Concept of Operations (Stratospheric Projective Experiment in Entry Dynamics)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9169177-5217-BDBE-66E5-FCE4C4064B86}"/>
              </a:ext>
            </a:extLst>
          </p:cNvPr>
          <p:cNvSpPr txBox="1"/>
          <p:nvPr/>
        </p:nvSpPr>
        <p:spPr>
          <a:xfrm>
            <a:off x="8726932" y="3255926"/>
            <a:ext cx="3271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Collaborative Dragonfly-NESC-DAWG Aberdeen Ballistic Range Testing</a:t>
            </a:r>
          </a:p>
        </p:txBody>
      </p:sp>
      <p:pic>
        <p:nvPicPr>
          <p:cNvPr id="37" name="Picture 36" descr="Diagram, funnel chart&#10;&#10;AI-generated content may be incorrect.">
            <a:extLst>
              <a:ext uri="{FF2B5EF4-FFF2-40B4-BE49-F238E27FC236}">
                <a16:creationId xmlns:a16="http://schemas.microsoft.com/office/drawing/2014/main" id="{80AA3F30-21DA-23E3-325F-49746191B2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85002" y="3514391"/>
            <a:ext cx="1390540" cy="1485417"/>
          </a:xfrm>
          <a:prstGeom prst="rect">
            <a:avLst/>
          </a:prstGeom>
        </p:spPr>
      </p:pic>
      <p:pic>
        <p:nvPicPr>
          <p:cNvPr id="39" name="Picture 38" descr="Graphical user interface&#10;&#10;AI-generated content may be incorrect.">
            <a:extLst>
              <a:ext uri="{FF2B5EF4-FFF2-40B4-BE49-F238E27FC236}">
                <a16:creationId xmlns:a16="http://schemas.microsoft.com/office/drawing/2014/main" id="{61A030FA-4670-12AA-5492-15B8021F07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8947" y1="23200" x2="38947" y2="5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93907" y="5504394"/>
            <a:ext cx="221742" cy="291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144C78-3DBB-F229-3A52-14C299338A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916" y="3716217"/>
            <a:ext cx="3201391" cy="263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05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D3493-E27A-6D68-9A60-348FFC011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ava_fsi_dfly_drogue_parachute_iso_view_slice_density_surf_comp_1080p_30fps_9A63DD0C-B25F-4385-A875-6AADB70C0B77.mp4">
            <a:hlinkClick r:id="" action="ppaction://media"/>
            <a:extLst>
              <a:ext uri="{FF2B5EF4-FFF2-40B4-BE49-F238E27FC236}">
                <a16:creationId xmlns:a16="http://schemas.microsoft.com/office/drawing/2014/main" id="{B15D6915-AB21-A2D7-1B56-D480D90921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0082" y="1961665"/>
            <a:ext cx="6355080" cy="3574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3475A6-5939-AAD0-DA9D-099C91DE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Parachute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6629F-B55D-760C-6FA9-B1B15E80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3FDF37-949A-ADD4-A1BA-20F4421C9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12" y="1346316"/>
            <a:ext cx="11540061" cy="6463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Capabilities to simulate coupled drogue deploy and aeroshell dynamics in development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C0A3B9-46EE-89E0-DF38-E1AA228854CE}"/>
              </a:ext>
            </a:extLst>
          </p:cNvPr>
          <p:cNvSpPr txBox="1"/>
          <p:nvPr/>
        </p:nvSpPr>
        <p:spPr>
          <a:xfrm>
            <a:off x="4227172" y="6568071"/>
            <a:ext cx="3151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POCs: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Francois Cadieux, Michael Barad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A60510-D991-0F58-CD8B-31A60CD2E839}"/>
                  </a:ext>
                </a:extLst>
              </p:cNvPr>
              <p:cNvSpPr txBox="1"/>
              <p:nvPr/>
            </p:nvSpPr>
            <p:spPr>
              <a:xfrm>
                <a:off x="3798234" y="5729069"/>
                <a:ext cx="48273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=1.4, </m:t>
                      </m:r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  <a:p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Animation showing Mach number on a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200" i="1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slice, where the aeroshell and parachute surfaces are shown in gray, and the parachute lines in black.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A60510-D991-0F58-CD8B-31A60CD2E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234" y="5729069"/>
                <a:ext cx="4827331" cy="646331"/>
              </a:xfrm>
              <a:prstGeom prst="rect">
                <a:avLst/>
              </a:prstGeom>
              <a:blipFill>
                <a:blip r:embed="rId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49E1A2A-5C0D-092C-C097-1CF096674B73}"/>
              </a:ext>
            </a:extLst>
          </p:cNvPr>
          <p:cNvSpPr txBox="1"/>
          <p:nvPr/>
        </p:nvSpPr>
        <p:spPr>
          <a:xfrm>
            <a:off x="5635715" y="1973597"/>
            <a:ext cx="3752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Simulation of Dragonfly Drogue Deployment (LAVA solver)</a:t>
            </a:r>
          </a:p>
        </p:txBody>
      </p:sp>
    </p:spTree>
    <p:extLst>
      <p:ext uri="{BB962C8B-B14F-4D97-AF65-F5344CB8AC3E}">
        <p14:creationId xmlns:p14="http://schemas.microsoft.com/office/powerpoint/2010/main" val="257431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87664-47FF-8760-6DF9-DD7FACEF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F8DFA-4FA8-1C62-9F08-30C26EF63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Dragonfly Entry Aerosciences Measurements (DrEAM) Instrumentation Suite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F2EAC3-6367-9B52-7250-C82959EAE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AEE86-FB7D-9847-8D66-898969418E4D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5EC42C-453C-CA16-EEC5-6175CCF91A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66" y="1766988"/>
            <a:ext cx="11885546" cy="50833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0C6497-5A58-9E5D-BBD5-334A66431F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8" y="0"/>
            <a:ext cx="1482708" cy="10712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DD3900-8994-9465-3011-FEAD8A056D9C}"/>
              </a:ext>
            </a:extLst>
          </p:cNvPr>
          <p:cNvSpPr txBox="1"/>
          <p:nvPr/>
        </p:nvSpPr>
        <p:spPr>
          <a:xfrm>
            <a:off x="10142256" y="1249194"/>
            <a:ext cx="1893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POCs: </a:t>
            </a:r>
            <a:r>
              <a:rPr lang="en-US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Helen Hwang &amp; Aaron Brandis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A3E6C9-D010-571F-9534-DC0BD25F6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969" y="1157240"/>
            <a:ext cx="11540061" cy="6463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ea typeface="+mn-lt"/>
                <a:cs typeface="+mn-lt"/>
              </a:rPr>
              <a:t>DrEAM Instrumentation Bridges Aeroheating and Dynamics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17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32707</TotalTime>
  <Words>1916</Words>
  <Application>Microsoft Macintosh PowerPoint</Application>
  <PresentationFormat>Widescreen</PresentationFormat>
  <Paragraphs>258</Paragraphs>
  <Slides>20</Slides>
  <Notes>16</Notes>
  <HiddenSlides>4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Courier New</vt:lpstr>
      <vt:lpstr>Helvetica Neue</vt:lpstr>
      <vt:lpstr>Helvetica Neue Light</vt:lpstr>
      <vt:lpstr>Symbol</vt:lpstr>
      <vt:lpstr>Wingdings</vt:lpstr>
      <vt:lpstr>Office Theme</vt:lpstr>
      <vt:lpstr>PowerPoint Presentation</vt:lpstr>
      <vt:lpstr>NASA STMD Entry Modeling &amp; Instrumentation Portfolio (EM&amp;I) </vt:lpstr>
      <vt:lpstr>Capability Outline by Mission</vt:lpstr>
      <vt:lpstr>PowerPoint Presentation</vt:lpstr>
      <vt:lpstr>Aeroheating of Detailed Geometries</vt:lpstr>
      <vt:lpstr>Vehicle Dynamics</vt:lpstr>
      <vt:lpstr>Vehicle Dynamics - DAWG</vt:lpstr>
      <vt:lpstr>Parachute Dynamics</vt:lpstr>
      <vt:lpstr>Dragonfly Entry Aerosciences Measurements (DrEAM) Instrumentation Suite</vt:lpstr>
      <vt:lpstr>PowerPoint Presentation</vt:lpstr>
      <vt:lpstr>PowerPoint Presentation</vt:lpstr>
      <vt:lpstr>Summary</vt:lpstr>
      <vt:lpstr>Summary of Tools</vt:lpstr>
      <vt:lpstr>PowerPoint Presentation</vt:lpstr>
      <vt:lpstr>Entry, Descent, and Landing (EDL) Challenges  </vt:lpstr>
      <vt:lpstr>Vehicle Dynamics - SPEED</vt:lpstr>
      <vt:lpstr>PowerPoint Presentation</vt:lpstr>
      <vt:lpstr>EM&amp;I Stakeholder Capability Infusion</vt:lpstr>
      <vt:lpstr>Mission Infusion and Transition</vt:lpstr>
      <vt:lpstr>Other Capabilities from EM&amp;I Infused into Dragonfly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Haskins, Justin B. (ARC-TSM)</dc:creator>
  <cp:lastModifiedBy>Haskins, Justin B. (ARC-TSM)</cp:lastModifiedBy>
  <cp:revision>592</cp:revision>
  <cp:lastPrinted>2023-11-06T23:45:23Z</cp:lastPrinted>
  <dcterms:created xsi:type="dcterms:W3CDTF">2022-10-26T16:38:04Z</dcterms:created>
  <dcterms:modified xsi:type="dcterms:W3CDTF">2026-06-12T17:14:28Z</dcterms:modified>
</cp:coreProperties>
</file>