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65" r:id="rId2"/>
    <p:sldId id="266" r:id="rId3"/>
    <p:sldId id="268" r:id="rId4"/>
    <p:sldId id="269" r:id="rId5"/>
    <p:sldId id="270" r:id="rId6"/>
    <p:sldId id="271" r:id="rId7"/>
    <p:sldId id="272" r:id="rId8"/>
    <p:sldId id="273" r:id="rId9"/>
    <p:sldId id="274" r:id="rId10"/>
    <p:sldId id="275" r:id="rId11"/>
    <p:sldId id="276" r:id="rId12"/>
    <p:sldId id="277" r:id="rId13"/>
    <p:sldId id="278" r:id="rId14"/>
    <p:sldId id="280" r:id="rId15"/>
    <p:sldId id="281" r:id="rId16"/>
    <p:sldId id="286" r:id="rId17"/>
    <p:sldId id="287" r:id="rId18"/>
    <p:sldId id="267" r:id="rId19"/>
    <p:sldId id="285" r:id="rId20"/>
    <p:sldId id="283" r:id="rId21"/>
    <p:sldId id="28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92" d="100"/>
          <a:sy n="92" d="100"/>
        </p:scale>
        <p:origin x="259"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Graphical user interface&#10;&#10;Description automatically generated with medium confidence">
            <a:extLst>
              <a:ext uri="{FF2B5EF4-FFF2-40B4-BE49-F238E27FC236}">
                <a16:creationId xmlns:a16="http://schemas.microsoft.com/office/drawing/2014/main" id="{ACBB0982-3424-4F7D-8231-A2265A25E4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sp>
        <p:nvSpPr>
          <p:cNvPr id="2" name="Title 1">
            <a:extLst>
              <a:ext uri="{FF2B5EF4-FFF2-40B4-BE49-F238E27FC236}">
                <a16:creationId xmlns:a16="http://schemas.microsoft.com/office/drawing/2014/main" id="{E4ABBF0F-F982-4031-869B-AA410BBD43A8}"/>
              </a:ext>
            </a:extLst>
          </p:cNvPr>
          <p:cNvSpPr>
            <a:spLocks noGrp="1"/>
          </p:cNvSpPr>
          <p:nvPr>
            <p:ph type="ctrTitle"/>
          </p:nvPr>
        </p:nvSpPr>
        <p:spPr>
          <a:xfrm>
            <a:off x="6336470" y="1594456"/>
            <a:ext cx="5429729" cy="1829499"/>
          </a:xfrm>
        </p:spPr>
        <p:txBody>
          <a:bodyPr anchor="b">
            <a:noAutofit/>
          </a:bodyPr>
          <a:lstStyle>
            <a:lvl1pPr algn="l">
              <a:defRPr sz="4800"/>
            </a:lvl1pPr>
          </a:lstStyle>
          <a:p>
            <a:r>
              <a:rPr lang="en-US" dirty="0"/>
              <a:t>Click to edit Master title style</a:t>
            </a:r>
          </a:p>
        </p:txBody>
      </p:sp>
      <p:sp>
        <p:nvSpPr>
          <p:cNvPr id="3" name="Subtitle 2">
            <a:extLst>
              <a:ext uri="{FF2B5EF4-FFF2-40B4-BE49-F238E27FC236}">
                <a16:creationId xmlns:a16="http://schemas.microsoft.com/office/drawing/2014/main" id="{A611198C-8B5E-4134-8150-C639C400370B}"/>
              </a:ext>
            </a:extLst>
          </p:cNvPr>
          <p:cNvSpPr>
            <a:spLocks noGrp="1"/>
          </p:cNvSpPr>
          <p:nvPr>
            <p:ph type="subTitle" idx="1"/>
          </p:nvPr>
        </p:nvSpPr>
        <p:spPr>
          <a:xfrm>
            <a:off x="6336470" y="3516031"/>
            <a:ext cx="5429729" cy="579692"/>
          </a:xfrm>
        </p:spPr>
        <p:txBody>
          <a:bodyPr>
            <a:normAutofit/>
          </a:bodyPr>
          <a:lstStyle>
            <a:lvl1pPr marL="0" indent="0" algn="l">
              <a:buNone/>
              <a:defRPr sz="1800">
                <a:solidFill>
                  <a:schemeClr val="bg2">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312D49EC-329E-4C2D-95CA-BF74CA48B2E0}"/>
              </a:ext>
            </a:extLst>
          </p:cNvPr>
          <p:cNvSpPr>
            <a:spLocks noGrp="1"/>
          </p:cNvSpPr>
          <p:nvPr>
            <p:ph type="dt" sz="half" idx="10"/>
          </p:nvPr>
        </p:nvSpPr>
        <p:spPr/>
        <p:txBody>
          <a:bodyPr/>
          <a:lstStyle/>
          <a:p>
            <a:fld id="{A106EEE9-7D73-4AD4-8EA3-21D6AF83E16C}" type="datetimeFigureOut">
              <a:rPr lang="en-US" smtClean="0"/>
              <a:t>6/13/2026</a:t>
            </a:fld>
            <a:endParaRPr lang="en-US"/>
          </a:p>
        </p:txBody>
      </p:sp>
      <p:sp>
        <p:nvSpPr>
          <p:cNvPr id="5" name="Footer Placeholder 4">
            <a:extLst>
              <a:ext uri="{FF2B5EF4-FFF2-40B4-BE49-F238E27FC236}">
                <a16:creationId xmlns:a16="http://schemas.microsoft.com/office/drawing/2014/main" id="{C92389A6-D683-4292-8773-EF7309E7B2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BCF20A-4B87-448F-A197-6DB51B3ACCD8}"/>
              </a:ext>
            </a:extLst>
          </p:cNvPr>
          <p:cNvSpPr>
            <a:spLocks noGrp="1"/>
          </p:cNvSpPr>
          <p:nvPr>
            <p:ph type="sldNum" sz="quarter" idx="12"/>
          </p:nvPr>
        </p:nvSpPr>
        <p:spPr/>
        <p:txBody>
          <a:bodyPr/>
          <a:lstStyle/>
          <a:p>
            <a:fld id="{DF0D094C-017D-4441-A766-9BAB71DA4AAB}" type="slidenum">
              <a:rPr lang="en-US" smtClean="0"/>
              <a:t>‹#›</a:t>
            </a:fld>
            <a:endParaRPr lang="en-US"/>
          </a:p>
        </p:txBody>
      </p:sp>
      <p:pic>
        <p:nvPicPr>
          <p:cNvPr id="7" name="Picture 6">
            <a:extLst>
              <a:ext uri="{FF2B5EF4-FFF2-40B4-BE49-F238E27FC236}">
                <a16:creationId xmlns:a16="http://schemas.microsoft.com/office/drawing/2014/main" id="{C4BDBB4F-E7C2-4895-84D4-C0422D9CC79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507580" y="1285607"/>
            <a:ext cx="2684834" cy="3102802"/>
          </a:xfrm>
          <a:prstGeom prst="rect">
            <a:avLst/>
          </a:prstGeom>
        </p:spPr>
      </p:pic>
    </p:spTree>
    <p:extLst>
      <p:ext uri="{BB962C8B-B14F-4D97-AF65-F5344CB8AC3E}">
        <p14:creationId xmlns:p14="http://schemas.microsoft.com/office/powerpoint/2010/main" val="4099532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EA1CE-0F16-40AC-AA58-19F04DEAF2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58EA7A-6813-4F7D-85C1-6F9E0F2527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8B3760-B5CD-44AA-B4C3-F3A1FB786F21}"/>
              </a:ext>
            </a:extLst>
          </p:cNvPr>
          <p:cNvSpPr>
            <a:spLocks noGrp="1"/>
          </p:cNvSpPr>
          <p:nvPr>
            <p:ph type="dt" sz="half" idx="10"/>
          </p:nvPr>
        </p:nvSpPr>
        <p:spPr/>
        <p:txBody>
          <a:bodyPr/>
          <a:lstStyle/>
          <a:p>
            <a:fld id="{A106EEE9-7D73-4AD4-8EA3-21D6AF83E16C}" type="datetimeFigureOut">
              <a:rPr lang="en-US" smtClean="0"/>
              <a:t>6/13/2026</a:t>
            </a:fld>
            <a:endParaRPr lang="en-US"/>
          </a:p>
        </p:txBody>
      </p:sp>
      <p:sp>
        <p:nvSpPr>
          <p:cNvPr id="5" name="Footer Placeholder 4">
            <a:extLst>
              <a:ext uri="{FF2B5EF4-FFF2-40B4-BE49-F238E27FC236}">
                <a16:creationId xmlns:a16="http://schemas.microsoft.com/office/drawing/2014/main" id="{6538A8FE-968D-4C58-825C-9E1F652BC8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134E46-C264-41C1-A334-2696863AA021}"/>
              </a:ext>
            </a:extLst>
          </p:cNvPr>
          <p:cNvSpPr>
            <a:spLocks noGrp="1"/>
          </p:cNvSpPr>
          <p:nvPr>
            <p:ph type="sldNum" sz="quarter" idx="12"/>
          </p:nvPr>
        </p:nvSpPr>
        <p:spPr/>
        <p:txBody>
          <a:bodyPr/>
          <a:lstStyle/>
          <a:p>
            <a:fld id="{DF0D094C-017D-4441-A766-9BAB71DA4AAB}" type="slidenum">
              <a:rPr lang="en-US" smtClean="0"/>
              <a:t>‹#›</a:t>
            </a:fld>
            <a:endParaRPr lang="en-US"/>
          </a:p>
        </p:txBody>
      </p:sp>
    </p:spTree>
    <p:extLst>
      <p:ext uri="{BB962C8B-B14F-4D97-AF65-F5344CB8AC3E}">
        <p14:creationId xmlns:p14="http://schemas.microsoft.com/office/powerpoint/2010/main" val="3314306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5BE96-1ED0-468C-A93C-9CFC687CB21D}"/>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DD7F05B-8B69-46D6-92A1-BBD71D3660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706921-E7C9-406F-A3FE-E8DF4D3AF283}"/>
              </a:ext>
            </a:extLst>
          </p:cNvPr>
          <p:cNvSpPr>
            <a:spLocks noGrp="1"/>
          </p:cNvSpPr>
          <p:nvPr>
            <p:ph type="dt" sz="half" idx="10"/>
          </p:nvPr>
        </p:nvSpPr>
        <p:spPr/>
        <p:txBody>
          <a:bodyPr/>
          <a:lstStyle/>
          <a:p>
            <a:fld id="{A106EEE9-7D73-4AD4-8EA3-21D6AF83E16C}" type="datetimeFigureOut">
              <a:rPr lang="en-US" smtClean="0"/>
              <a:t>6/13/2026</a:t>
            </a:fld>
            <a:endParaRPr lang="en-US"/>
          </a:p>
        </p:txBody>
      </p:sp>
      <p:sp>
        <p:nvSpPr>
          <p:cNvPr id="5" name="Footer Placeholder 4">
            <a:extLst>
              <a:ext uri="{FF2B5EF4-FFF2-40B4-BE49-F238E27FC236}">
                <a16:creationId xmlns:a16="http://schemas.microsoft.com/office/drawing/2014/main" id="{F7058F5F-8D28-42E5-A8F8-7AF874F931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BF3198-2F4A-40B2-BC6C-AD5D3D22A8AA}"/>
              </a:ext>
            </a:extLst>
          </p:cNvPr>
          <p:cNvSpPr>
            <a:spLocks noGrp="1"/>
          </p:cNvSpPr>
          <p:nvPr>
            <p:ph type="sldNum" sz="quarter" idx="12"/>
          </p:nvPr>
        </p:nvSpPr>
        <p:spPr/>
        <p:txBody>
          <a:bodyPr/>
          <a:lstStyle/>
          <a:p>
            <a:fld id="{DF0D094C-017D-4441-A766-9BAB71DA4AAB}" type="slidenum">
              <a:rPr lang="en-US" smtClean="0"/>
              <a:t>‹#›</a:t>
            </a:fld>
            <a:endParaRPr lang="en-US"/>
          </a:p>
        </p:txBody>
      </p:sp>
    </p:spTree>
    <p:extLst>
      <p:ext uri="{BB962C8B-B14F-4D97-AF65-F5344CB8AC3E}">
        <p14:creationId xmlns:p14="http://schemas.microsoft.com/office/powerpoint/2010/main" val="3255706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A satellite in space&#10;&#10;Description automatically generated with medium confidence">
            <a:extLst>
              <a:ext uri="{FF2B5EF4-FFF2-40B4-BE49-F238E27FC236}">
                <a16:creationId xmlns:a16="http://schemas.microsoft.com/office/drawing/2014/main" id="{7DB04348-B38B-413A-827F-792427EA13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sp>
        <p:nvSpPr>
          <p:cNvPr id="2" name="Title 1">
            <a:extLst>
              <a:ext uri="{FF2B5EF4-FFF2-40B4-BE49-F238E27FC236}">
                <a16:creationId xmlns:a16="http://schemas.microsoft.com/office/drawing/2014/main" id="{F7368DD1-2B63-4135-90A0-A358653C064A}"/>
              </a:ext>
            </a:extLst>
          </p:cNvPr>
          <p:cNvSpPr>
            <a:spLocks noGrp="1"/>
          </p:cNvSpPr>
          <p:nvPr>
            <p:ph type="title"/>
          </p:nvPr>
        </p:nvSpPr>
        <p:spPr>
          <a:xfrm>
            <a:off x="831850" y="1612836"/>
            <a:ext cx="10515600" cy="1198953"/>
          </a:xfrm>
        </p:spPr>
        <p:txBody>
          <a:bodyPr anchor="b">
            <a:normAutofit/>
          </a:bodyPr>
          <a:lstStyle>
            <a:lvl1pPr>
              <a:defRPr sz="4800" b="1"/>
            </a:lvl1pPr>
          </a:lstStyle>
          <a:p>
            <a:r>
              <a:rPr lang="en-US" dirty="0"/>
              <a:t>Click to edit Master title style</a:t>
            </a:r>
          </a:p>
        </p:txBody>
      </p:sp>
      <p:sp>
        <p:nvSpPr>
          <p:cNvPr id="3" name="Text Placeholder 2">
            <a:extLst>
              <a:ext uri="{FF2B5EF4-FFF2-40B4-BE49-F238E27FC236}">
                <a16:creationId xmlns:a16="http://schemas.microsoft.com/office/drawing/2014/main" id="{E24C71C9-75ED-4A28-A116-B1256CFA968D}"/>
              </a:ext>
            </a:extLst>
          </p:cNvPr>
          <p:cNvSpPr>
            <a:spLocks noGrp="1"/>
          </p:cNvSpPr>
          <p:nvPr>
            <p:ph type="body" idx="1"/>
          </p:nvPr>
        </p:nvSpPr>
        <p:spPr>
          <a:xfrm>
            <a:off x="831850" y="2838778"/>
            <a:ext cx="10515600" cy="795848"/>
          </a:xfrm>
        </p:spPr>
        <p:txBody>
          <a:bodyPr/>
          <a:lstStyle>
            <a:lvl1pPr marL="0" indent="0">
              <a:buNone/>
              <a:defRPr sz="2400">
                <a:solidFill>
                  <a:schemeClr val="bg2">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27839E1B-50E8-4BCA-8845-82107CE0DBEC}"/>
              </a:ext>
            </a:extLst>
          </p:cNvPr>
          <p:cNvSpPr>
            <a:spLocks noGrp="1"/>
          </p:cNvSpPr>
          <p:nvPr>
            <p:ph type="dt" sz="half" idx="10"/>
          </p:nvPr>
        </p:nvSpPr>
        <p:spPr/>
        <p:txBody>
          <a:bodyPr/>
          <a:lstStyle/>
          <a:p>
            <a:fld id="{A106EEE9-7D73-4AD4-8EA3-21D6AF83E16C}" type="datetimeFigureOut">
              <a:rPr lang="en-US" smtClean="0"/>
              <a:t>6/13/2026</a:t>
            </a:fld>
            <a:endParaRPr lang="en-US"/>
          </a:p>
        </p:txBody>
      </p:sp>
      <p:sp>
        <p:nvSpPr>
          <p:cNvPr id="5" name="Footer Placeholder 4">
            <a:extLst>
              <a:ext uri="{FF2B5EF4-FFF2-40B4-BE49-F238E27FC236}">
                <a16:creationId xmlns:a16="http://schemas.microsoft.com/office/drawing/2014/main" id="{E34EE5EE-65F6-4C4F-95E6-4315C108A4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0BF426-807E-487F-8A95-8352A54C0583}"/>
              </a:ext>
            </a:extLst>
          </p:cNvPr>
          <p:cNvSpPr>
            <a:spLocks noGrp="1"/>
          </p:cNvSpPr>
          <p:nvPr>
            <p:ph type="sldNum" sz="quarter" idx="12"/>
          </p:nvPr>
        </p:nvSpPr>
        <p:spPr/>
        <p:txBody>
          <a:bodyPr/>
          <a:lstStyle/>
          <a:p>
            <a:fld id="{DF0D094C-017D-4441-A766-9BAB71DA4AAB}" type="slidenum">
              <a:rPr lang="en-US" smtClean="0"/>
              <a:t>‹#›</a:t>
            </a:fld>
            <a:endParaRPr lang="en-US"/>
          </a:p>
        </p:txBody>
      </p:sp>
      <p:pic>
        <p:nvPicPr>
          <p:cNvPr id="9" name="Picture 8">
            <a:extLst>
              <a:ext uri="{FF2B5EF4-FFF2-40B4-BE49-F238E27FC236}">
                <a16:creationId xmlns:a16="http://schemas.microsoft.com/office/drawing/2014/main" id="{1678F283-F703-48D4-9E5D-F2EC15F40D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32932" y="3803665"/>
            <a:ext cx="1801309" cy="2081732"/>
          </a:xfrm>
          <a:prstGeom prst="rect">
            <a:avLst/>
          </a:prstGeom>
        </p:spPr>
      </p:pic>
    </p:spTree>
    <p:extLst>
      <p:ext uri="{BB962C8B-B14F-4D97-AF65-F5344CB8AC3E}">
        <p14:creationId xmlns:p14="http://schemas.microsoft.com/office/powerpoint/2010/main" val="3854386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4946B-53AF-4D50-9769-675A465AA922}"/>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3AF17C7-B422-4133-93CF-8405FBE33A70}"/>
              </a:ext>
            </a:extLst>
          </p:cNvPr>
          <p:cNvSpPr>
            <a:spLocks noGrp="1"/>
          </p:cNvSpPr>
          <p:nvPr>
            <p:ph sz="half" idx="1"/>
          </p:nvPr>
        </p:nvSpPr>
        <p:spPr>
          <a:xfrm>
            <a:off x="1318758" y="1825625"/>
            <a:ext cx="4967168"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8FE79AB-56F6-4D64-86A0-D80F6BBCE78B}"/>
              </a:ext>
            </a:extLst>
          </p:cNvPr>
          <p:cNvSpPr>
            <a:spLocks noGrp="1"/>
          </p:cNvSpPr>
          <p:nvPr>
            <p:ph sz="half" idx="2"/>
          </p:nvPr>
        </p:nvSpPr>
        <p:spPr>
          <a:xfrm>
            <a:off x="6386632" y="1825625"/>
            <a:ext cx="4967168"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51CAA12-DAF7-4A7E-B4C8-F228A5FEC48B}"/>
              </a:ext>
            </a:extLst>
          </p:cNvPr>
          <p:cNvSpPr>
            <a:spLocks noGrp="1"/>
          </p:cNvSpPr>
          <p:nvPr>
            <p:ph type="dt" sz="half" idx="10"/>
          </p:nvPr>
        </p:nvSpPr>
        <p:spPr/>
        <p:txBody>
          <a:bodyPr/>
          <a:lstStyle/>
          <a:p>
            <a:fld id="{A106EEE9-7D73-4AD4-8EA3-21D6AF83E16C}" type="datetimeFigureOut">
              <a:rPr lang="en-US" smtClean="0"/>
              <a:t>6/13/2026</a:t>
            </a:fld>
            <a:endParaRPr lang="en-US"/>
          </a:p>
        </p:txBody>
      </p:sp>
      <p:sp>
        <p:nvSpPr>
          <p:cNvPr id="6" name="Footer Placeholder 5">
            <a:extLst>
              <a:ext uri="{FF2B5EF4-FFF2-40B4-BE49-F238E27FC236}">
                <a16:creationId xmlns:a16="http://schemas.microsoft.com/office/drawing/2014/main" id="{21401D73-DC77-4065-BD74-5C4BD1F84B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D8FE1E-E345-49BE-B1E1-1C128F42B639}"/>
              </a:ext>
            </a:extLst>
          </p:cNvPr>
          <p:cNvSpPr>
            <a:spLocks noGrp="1"/>
          </p:cNvSpPr>
          <p:nvPr>
            <p:ph type="sldNum" sz="quarter" idx="12"/>
          </p:nvPr>
        </p:nvSpPr>
        <p:spPr/>
        <p:txBody>
          <a:bodyPr/>
          <a:lstStyle/>
          <a:p>
            <a:fld id="{DF0D094C-017D-4441-A766-9BAB71DA4AAB}" type="slidenum">
              <a:rPr lang="en-US" smtClean="0"/>
              <a:t>‹#›</a:t>
            </a:fld>
            <a:endParaRPr lang="en-US"/>
          </a:p>
        </p:txBody>
      </p:sp>
    </p:spTree>
    <p:extLst>
      <p:ext uri="{BB962C8B-B14F-4D97-AF65-F5344CB8AC3E}">
        <p14:creationId xmlns:p14="http://schemas.microsoft.com/office/powerpoint/2010/main" val="16679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F226F-B97F-4161-BAA2-8144C0D77E20}"/>
              </a:ext>
            </a:extLst>
          </p:cNvPr>
          <p:cNvSpPr>
            <a:spLocks noGrp="1"/>
          </p:cNvSpPr>
          <p:nvPr>
            <p:ph type="title"/>
          </p:nvPr>
        </p:nvSpPr>
        <p:spPr>
          <a:xfrm>
            <a:off x="1318758" y="365125"/>
            <a:ext cx="1003663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138E27B-F795-4645-B3A6-AC3B4387746D}"/>
              </a:ext>
            </a:extLst>
          </p:cNvPr>
          <p:cNvSpPr>
            <a:spLocks noGrp="1"/>
          </p:cNvSpPr>
          <p:nvPr>
            <p:ph type="body" idx="1"/>
          </p:nvPr>
        </p:nvSpPr>
        <p:spPr>
          <a:xfrm>
            <a:off x="1318758" y="1825625"/>
            <a:ext cx="4839714" cy="6794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9D4EFC5-124D-447E-B28F-ED352D4550C1}"/>
              </a:ext>
            </a:extLst>
          </p:cNvPr>
          <p:cNvSpPr>
            <a:spLocks noGrp="1"/>
          </p:cNvSpPr>
          <p:nvPr>
            <p:ph sz="half" idx="2"/>
          </p:nvPr>
        </p:nvSpPr>
        <p:spPr>
          <a:xfrm>
            <a:off x="1318758" y="2505075"/>
            <a:ext cx="483971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F75916-5B08-4D3B-BD9C-79D258458866}"/>
              </a:ext>
            </a:extLst>
          </p:cNvPr>
          <p:cNvSpPr>
            <a:spLocks noGrp="1"/>
          </p:cNvSpPr>
          <p:nvPr>
            <p:ph type="body" sz="quarter" idx="3"/>
          </p:nvPr>
        </p:nvSpPr>
        <p:spPr>
          <a:xfrm>
            <a:off x="6387015" y="1825625"/>
            <a:ext cx="4968373" cy="6794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07982E39-C5AE-48B9-9F41-149CE405CCA0}"/>
              </a:ext>
            </a:extLst>
          </p:cNvPr>
          <p:cNvSpPr>
            <a:spLocks noGrp="1"/>
          </p:cNvSpPr>
          <p:nvPr>
            <p:ph sz="quarter" idx="4"/>
          </p:nvPr>
        </p:nvSpPr>
        <p:spPr>
          <a:xfrm>
            <a:off x="6387015" y="2505075"/>
            <a:ext cx="496837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13A83-F27E-4848-9498-05F34C563A58}"/>
              </a:ext>
            </a:extLst>
          </p:cNvPr>
          <p:cNvSpPr>
            <a:spLocks noGrp="1"/>
          </p:cNvSpPr>
          <p:nvPr>
            <p:ph type="dt" sz="half" idx="10"/>
          </p:nvPr>
        </p:nvSpPr>
        <p:spPr/>
        <p:txBody>
          <a:bodyPr/>
          <a:lstStyle/>
          <a:p>
            <a:fld id="{A106EEE9-7D73-4AD4-8EA3-21D6AF83E16C}" type="datetimeFigureOut">
              <a:rPr lang="en-US" smtClean="0"/>
              <a:t>6/13/2026</a:t>
            </a:fld>
            <a:endParaRPr lang="en-US"/>
          </a:p>
        </p:txBody>
      </p:sp>
      <p:sp>
        <p:nvSpPr>
          <p:cNvPr id="8" name="Footer Placeholder 7">
            <a:extLst>
              <a:ext uri="{FF2B5EF4-FFF2-40B4-BE49-F238E27FC236}">
                <a16:creationId xmlns:a16="http://schemas.microsoft.com/office/drawing/2014/main" id="{5D14A03B-4D7C-4024-BC3F-2E315A1A1D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6772194-2254-44A6-BF34-432A46FB43D7}"/>
              </a:ext>
            </a:extLst>
          </p:cNvPr>
          <p:cNvSpPr>
            <a:spLocks noGrp="1"/>
          </p:cNvSpPr>
          <p:nvPr>
            <p:ph type="sldNum" sz="quarter" idx="12"/>
          </p:nvPr>
        </p:nvSpPr>
        <p:spPr/>
        <p:txBody>
          <a:bodyPr/>
          <a:lstStyle/>
          <a:p>
            <a:fld id="{DF0D094C-017D-4441-A766-9BAB71DA4AAB}" type="slidenum">
              <a:rPr lang="en-US" smtClean="0"/>
              <a:t>‹#›</a:t>
            </a:fld>
            <a:endParaRPr lang="en-US"/>
          </a:p>
        </p:txBody>
      </p:sp>
    </p:spTree>
    <p:extLst>
      <p:ext uri="{BB962C8B-B14F-4D97-AF65-F5344CB8AC3E}">
        <p14:creationId xmlns:p14="http://schemas.microsoft.com/office/powerpoint/2010/main" val="1231707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B583E-54A1-4ED4-B43A-072BBD0FAD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66494-523E-4669-AFFE-9EEACC432BA7}"/>
              </a:ext>
            </a:extLst>
          </p:cNvPr>
          <p:cNvSpPr>
            <a:spLocks noGrp="1"/>
          </p:cNvSpPr>
          <p:nvPr>
            <p:ph type="dt" sz="half" idx="10"/>
          </p:nvPr>
        </p:nvSpPr>
        <p:spPr/>
        <p:txBody>
          <a:bodyPr/>
          <a:lstStyle/>
          <a:p>
            <a:fld id="{A106EEE9-7D73-4AD4-8EA3-21D6AF83E16C}" type="datetimeFigureOut">
              <a:rPr lang="en-US" smtClean="0"/>
              <a:t>6/13/2026</a:t>
            </a:fld>
            <a:endParaRPr lang="en-US"/>
          </a:p>
        </p:txBody>
      </p:sp>
      <p:sp>
        <p:nvSpPr>
          <p:cNvPr id="4" name="Footer Placeholder 3">
            <a:extLst>
              <a:ext uri="{FF2B5EF4-FFF2-40B4-BE49-F238E27FC236}">
                <a16:creationId xmlns:a16="http://schemas.microsoft.com/office/drawing/2014/main" id="{2B615829-CAAA-46FD-ADDA-10E82CFBB4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14A96E-1C69-4489-86EF-081778608B09}"/>
              </a:ext>
            </a:extLst>
          </p:cNvPr>
          <p:cNvSpPr>
            <a:spLocks noGrp="1"/>
          </p:cNvSpPr>
          <p:nvPr>
            <p:ph type="sldNum" sz="quarter" idx="12"/>
          </p:nvPr>
        </p:nvSpPr>
        <p:spPr/>
        <p:txBody>
          <a:bodyPr/>
          <a:lstStyle/>
          <a:p>
            <a:fld id="{DF0D094C-017D-4441-A766-9BAB71DA4AAB}" type="slidenum">
              <a:rPr lang="en-US" smtClean="0"/>
              <a:t>‹#›</a:t>
            </a:fld>
            <a:endParaRPr lang="en-US"/>
          </a:p>
        </p:txBody>
      </p:sp>
    </p:spTree>
    <p:extLst>
      <p:ext uri="{BB962C8B-B14F-4D97-AF65-F5344CB8AC3E}">
        <p14:creationId xmlns:p14="http://schemas.microsoft.com/office/powerpoint/2010/main" val="1628412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F23EC2-4C4A-479B-A677-B886D239CFA2}"/>
              </a:ext>
            </a:extLst>
          </p:cNvPr>
          <p:cNvSpPr>
            <a:spLocks noGrp="1"/>
          </p:cNvSpPr>
          <p:nvPr>
            <p:ph type="dt" sz="half" idx="10"/>
          </p:nvPr>
        </p:nvSpPr>
        <p:spPr/>
        <p:txBody>
          <a:bodyPr/>
          <a:lstStyle/>
          <a:p>
            <a:fld id="{A106EEE9-7D73-4AD4-8EA3-21D6AF83E16C}" type="datetimeFigureOut">
              <a:rPr lang="en-US" smtClean="0"/>
              <a:t>6/13/2026</a:t>
            </a:fld>
            <a:endParaRPr lang="en-US"/>
          </a:p>
        </p:txBody>
      </p:sp>
      <p:sp>
        <p:nvSpPr>
          <p:cNvPr id="3" name="Footer Placeholder 2">
            <a:extLst>
              <a:ext uri="{FF2B5EF4-FFF2-40B4-BE49-F238E27FC236}">
                <a16:creationId xmlns:a16="http://schemas.microsoft.com/office/drawing/2014/main" id="{EDA37210-D3F9-4E2E-8724-38341251D8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966E85B-42D4-4E0F-983B-9149E943093C}"/>
              </a:ext>
            </a:extLst>
          </p:cNvPr>
          <p:cNvSpPr>
            <a:spLocks noGrp="1"/>
          </p:cNvSpPr>
          <p:nvPr>
            <p:ph type="sldNum" sz="quarter" idx="12"/>
          </p:nvPr>
        </p:nvSpPr>
        <p:spPr/>
        <p:txBody>
          <a:bodyPr/>
          <a:lstStyle/>
          <a:p>
            <a:fld id="{DF0D094C-017D-4441-A766-9BAB71DA4AAB}" type="slidenum">
              <a:rPr lang="en-US" smtClean="0"/>
              <a:t>‹#›</a:t>
            </a:fld>
            <a:endParaRPr lang="en-US"/>
          </a:p>
        </p:txBody>
      </p:sp>
    </p:spTree>
    <p:extLst>
      <p:ext uri="{BB962C8B-B14F-4D97-AF65-F5344CB8AC3E}">
        <p14:creationId xmlns:p14="http://schemas.microsoft.com/office/powerpoint/2010/main" val="1489359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9CE8C-A1A9-45D1-BE19-D758D3725281}"/>
              </a:ext>
            </a:extLst>
          </p:cNvPr>
          <p:cNvSpPr>
            <a:spLocks noGrp="1"/>
          </p:cNvSpPr>
          <p:nvPr>
            <p:ph type="title"/>
          </p:nvPr>
        </p:nvSpPr>
        <p:spPr>
          <a:xfrm>
            <a:off x="1318758" y="987424"/>
            <a:ext cx="3453267" cy="1069975"/>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8CA74B10-F8F9-41A8-A612-3F25E5B055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7E3607-B983-4003-B95D-27A2A5A54D85}"/>
              </a:ext>
            </a:extLst>
          </p:cNvPr>
          <p:cNvSpPr>
            <a:spLocks noGrp="1"/>
          </p:cNvSpPr>
          <p:nvPr>
            <p:ph type="body" sz="half" idx="2"/>
          </p:nvPr>
        </p:nvSpPr>
        <p:spPr>
          <a:xfrm>
            <a:off x="1318758" y="2057400"/>
            <a:ext cx="34532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0606BF-3BBD-46EE-AC38-490825C8922C}"/>
              </a:ext>
            </a:extLst>
          </p:cNvPr>
          <p:cNvSpPr>
            <a:spLocks noGrp="1"/>
          </p:cNvSpPr>
          <p:nvPr>
            <p:ph type="dt" sz="half" idx="10"/>
          </p:nvPr>
        </p:nvSpPr>
        <p:spPr/>
        <p:txBody>
          <a:bodyPr/>
          <a:lstStyle/>
          <a:p>
            <a:fld id="{A106EEE9-7D73-4AD4-8EA3-21D6AF83E16C}" type="datetimeFigureOut">
              <a:rPr lang="en-US" smtClean="0"/>
              <a:t>6/13/2026</a:t>
            </a:fld>
            <a:endParaRPr lang="en-US"/>
          </a:p>
        </p:txBody>
      </p:sp>
      <p:sp>
        <p:nvSpPr>
          <p:cNvPr id="6" name="Footer Placeholder 5">
            <a:extLst>
              <a:ext uri="{FF2B5EF4-FFF2-40B4-BE49-F238E27FC236}">
                <a16:creationId xmlns:a16="http://schemas.microsoft.com/office/drawing/2014/main" id="{9FC3D40A-0945-4B89-BB82-E2534BB4F6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E50957-2CEF-4F8C-A583-C18E5D984DC5}"/>
              </a:ext>
            </a:extLst>
          </p:cNvPr>
          <p:cNvSpPr>
            <a:spLocks noGrp="1"/>
          </p:cNvSpPr>
          <p:nvPr>
            <p:ph type="sldNum" sz="quarter" idx="12"/>
          </p:nvPr>
        </p:nvSpPr>
        <p:spPr/>
        <p:txBody>
          <a:bodyPr/>
          <a:lstStyle/>
          <a:p>
            <a:fld id="{DF0D094C-017D-4441-A766-9BAB71DA4AAB}" type="slidenum">
              <a:rPr lang="en-US" smtClean="0"/>
              <a:t>‹#›</a:t>
            </a:fld>
            <a:endParaRPr lang="en-US"/>
          </a:p>
        </p:txBody>
      </p:sp>
    </p:spTree>
    <p:extLst>
      <p:ext uri="{BB962C8B-B14F-4D97-AF65-F5344CB8AC3E}">
        <p14:creationId xmlns:p14="http://schemas.microsoft.com/office/powerpoint/2010/main" val="3974437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E95A1-90D7-4055-BDCD-B3C54F243D6B}"/>
              </a:ext>
            </a:extLst>
          </p:cNvPr>
          <p:cNvSpPr>
            <a:spLocks noGrp="1"/>
          </p:cNvSpPr>
          <p:nvPr>
            <p:ph type="title"/>
          </p:nvPr>
        </p:nvSpPr>
        <p:spPr>
          <a:xfrm>
            <a:off x="1318758" y="987424"/>
            <a:ext cx="3453267" cy="1069975"/>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BEDACE37-5758-4C80-BC23-0E7F326DFF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498386-ADC5-4BB4-9C71-1DEBC541DE55}"/>
              </a:ext>
            </a:extLst>
          </p:cNvPr>
          <p:cNvSpPr>
            <a:spLocks noGrp="1"/>
          </p:cNvSpPr>
          <p:nvPr>
            <p:ph type="body" sz="half" idx="2"/>
          </p:nvPr>
        </p:nvSpPr>
        <p:spPr>
          <a:xfrm>
            <a:off x="1318758" y="2057400"/>
            <a:ext cx="34532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A7F2E2-8DDC-48A8-AC05-6FC662D7AD17}"/>
              </a:ext>
            </a:extLst>
          </p:cNvPr>
          <p:cNvSpPr>
            <a:spLocks noGrp="1"/>
          </p:cNvSpPr>
          <p:nvPr>
            <p:ph type="dt" sz="half" idx="10"/>
          </p:nvPr>
        </p:nvSpPr>
        <p:spPr/>
        <p:txBody>
          <a:bodyPr/>
          <a:lstStyle/>
          <a:p>
            <a:fld id="{A106EEE9-7D73-4AD4-8EA3-21D6AF83E16C}" type="datetimeFigureOut">
              <a:rPr lang="en-US" smtClean="0"/>
              <a:t>6/13/2026</a:t>
            </a:fld>
            <a:endParaRPr lang="en-US"/>
          </a:p>
        </p:txBody>
      </p:sp>
      <p:sp>
        <p:nvSpPr>
          <p:cNvPr id="6" name="Footer Placeholder 5">
            <a:extLst>
              <a:ext uri="{FF2B5EF4-FFF2-40B4-BE49-F238E27FC236}">
                <a16:creationId xmlns:a16="http://schemas.microsoft.com/office/drawing/2014/main" id="{F8E4D64B-F446-4180-97C0-1AD9CEEF9E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862157-364D-4537-969F-C59E9CF8F54E}"/>
              </a:ext>
            </a:extLst>
          </p:cNvPr>
          <p:cNvSpPr>
            <a:spLocks noGrp="1"/>
          </p:cNvSpPr>
          <p:nvPr>
            <p:ph type="sldNum" sz="quarter" idx="12"/>
          </p:nvPr>
        </p:nvSpPr>
        <p:spPr/>
        <p:txBody>
          <a:bodyPr/>
          <a:lstStyle/>
          <a:p>
            <a:fld id="{DF0D094C-017D-4441-A766-9BAB71DA4AAB}" type="slidenum">
              <a:rPr lang="en-US" smtClean="0"/>
              <a:t>‹#›</a:t>
            </a:fld>
            <a:endParaRPr lang="en-US"/>
          </a:p>
        </p:txBody>
      </p:sp>
    </p:spTree>
    <p:extLst>
      <p:ext uri="{BB962C8B-B14F-4D97-AF65-F5344CB8AC3E}">
        <p14:creationId xmlns:p14="http://schemas.microsoft.com/office/powerpoint/2010/main" val="15428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16" name="Picture 15" descr="A picture containing indoor, dark&#10;&#10;Description automatically generated">
            <a:extLst>
              <a:ext uri="{FF2B5EF4-FFF2-40B4-BE49-F238E27FC236}">
                <a16:creationId xmlns:a16="http://schemas.microsoft.com/office/drawing/2014/main" id="{EC1A3FC2-74D8-475F-A15A-E655D1554850}"/>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sp>
        <p:nvSpPr>
          <p:cNvPr id="2" name="Title Placeholder 1">
            <a:extLst>
              <a:ext uri="{FF2B5EF4-FFF2-40B4-BE49-F238E27FC236}">
                <a16:creationId xmlns:a16="http://schemas.microsoft.com/office/drawing/2014/main" id="{62F73D92-BD44-4FC8-9B30-8172607CC603}"/>
              </a:ext>
            </a:extLst>
          </p:cNvPr>
          <p:cNvSpPr>
            <a:spLocks noGrp="1"/>
          </p:cNvSpPr>
          <p:nvPr>
            <p:ph type="title"/>
          </p:nvPr>
        </p:nvSpPr>
        <p:spPr>
          <a:xfrm>
            <a:off x="1318758" y="365125"/>
            <a:ext cx="1003504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5C17F88-91E3-45DE-86C6-2E204E25D230}"/>
              </a:ext>
            </a:extLst>
          </p:cNvPr>
          <p:cNvSpPr>
            <a:spLocks noGrp="1"/>
          </p:cNvSpPr>
          <p:nvPr>
            <p:ph type="body" idx="1"/>
          </p:nvPr>
        </p:nvSpPr>
        <p:spPr>
          <a:xfrm>
            <a:off x="1318758" y="1825625"/>
            <a:ext cx="1003504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98B9077-492E-404A-BC50-986CDFE1F855}"/>
              </a:ext>
            </a:extLst>
          </p:cNvPr>
          <p:cNvSpPr>
            <a:spLocks noGrp="1"/>
          </p:cNvSpPr>
          <p:nvPr>
            <p:ph type="dt" sz="half" idx="2"/>
          </p:nvPr>
        </p:nvSpPr>
        <p:spPr>
          <a:xfrm>
            <a:off x="1318758" y="6356350"/>
            <a:ext cx="2262642" cy="365125"/>
          </a:xfrm>
          <a:prstGeom prst="rect">
            <a:avLst/>
          </a:prstGeom>
        </p:spPr>
        <p:txBody>
          <a:bodyPr vert="horz" lIns="91440" tIns="45720" rIns="91440" bIns="45720" rtlCol="0" anchor="ctr"/>
          <a:lstStyle>
            <a:lvl1pPr algn="l">
              <a:defRPr sz="1200">
                <a:solidFill>
                  <a:schemeClr val="bg2">
                    <a:lumMod val="60000"/>
                    <a:lumOff val="40000"/>
                  </a:schemeClr>
                </a:solidFill>
              </a:defRPr>
            </a:lvl1pPr>
          </a:lstStyle>
          <a:p>
            <a:fld id="{A106EEE9-7D73-4AD4-8EA3-21D6AF83E16C}" type="datetimeFigureOut">
              <a:rPr lang="en-US" smtClean="0"/>
              <a:pPr/>
              <a:t>6/13/2026</a:t>
            </a:fld>
            <a:endParaRPr lang="en-US" dirty="0"/>
          </a:p>
        </p:txBody>
      </p:sp>
      <p:sp>
        <p:nvSpPr>
          <p:cNvPr id="5" name="Footer Placeholder 4">
            <a:extLst>
              <a:ext uri="{FF2B5EF4-FFF2-40B4-BE49-F238E27FC236}">
                <a16:creationId xmlns:a16="http://schemas.microsoft.com/office/drawing/2014/main" id="{DCDB5BDE-854E-49DC-9838-20916374A4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2">
                    <a:lumMod val="60000"/>
                    <a:lumOff val="40000"/>
                  </a:schemeClr>
                </a:solidFill>
              </a:defRPr>
            </a:lvl1pPr>
          </a:lstStyle>
          <a:p>
            <a:endParaRPr lang="en-US"/>
          </a:p>
        </p:txBody>
      </p:sp>
      <p:sp>
        <p:nvSpPr>
          <p:cNvPr id="6" name="Slide Number Placeholder 5">
            <a:extLst>
              <a:ext uri="{FF2B5EF4-FFF2-40B4-BE49-F238E27FC236}">
                <a16:creationId xmlns:a16="http://schemas.microsoft.com/office/drawing/2014/main" id="{EEF34B27-B38D-4C82-BA2B-6B54F3642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lumMod val="60000"/>
                    <a:lumOff val="40000"/>
                  </a:schemeClr>
                </a:solidFill>
              </a:defRPr>
            </a:lvl1pPr>
          </a:lstStyle>
          <a:p>
            <a:fld id="{DF0D094C-017D-4441-A766-9BAB71DA4AAB}" type="slidenum">
              <a:rPr lang="en-US" smtClean="0"/>
              <a:pPr/>
              <a:t>‹#›</a:t>
            </a:fld>
            <a:endParaRPr lang="en-US"/>
          </a:p>
        </p:txBody>
      </p:sp>
      <p:pic>
        <p:nvPicPr>
          <p:cNvPr id="8" name="Picture 7">
            <a:extLst>
              <a:ext uri="{FF2B5EF4-FFF2-40B4-BE49-F238E27FC236}">
                <a16:creationId xmlns:a16="http://schemas.microsoft.com/office/drawing/2014/main" id="{B024B633-7B26-4611-AA44-B443E469797C}"/>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202775" y="414670"/>
            <a:ext cx="992754" cy="1147304"/>
          </a:xfrm>
          <a:prstGeom prst="rect">
            <a:avLst/>
          </a:prstGeom>
        </p:spPr>
      </p:pic>
    </p:spTree>
    <p:extLst>
      <p:ext uri="{BB962C8B-B14F-4D97-AF65-F5344CB8AC3E}">
        <p14:creationId xmlns:p14="http://schemas.microsoft.com/office/powerpoint/2010/main" val="14028611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3600" b="1" kern="1200">
          <a:solidFill>
            <a:schemeClr val="accent5">
              <a:lumMod val="60000"/>
              <a:lumOff val="4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5"/>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5"/>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5"/>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5"/>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08E34-F08B-4EBF-A8A5-197E3CDB9D35}"/>
              </a:ext>
            </a:extLst>
          </p:cNvPr>
          <p:cNvSpPr>
            <a:spLocks noGrp="1"/>
          </p:cNvSpPr>
          <p:nvPr>
            <p:ph type="ctrTitle"/>
          </p:nvPr>
        </p:nvSpPr>
        <p:spPr>
          <a:xfrm>
            <a:off x="6336470" y="1594456"/>
            <a:ext cx="5758548" cy="1829499"/>
          </a:xfrm>
        </p:spPr>
        <p:txBody>
          <a:bodyPr/>
          <a:lstStyle/>
          <a:p>
            <a:r>
              <a:rPr lang="en-US" sz="2000" dirty="0"/>
              <a:t>Overview of Past and Future EVA Suit Testing and Training in Chamber B at NASA JSC</a:t>
            </a:r>
          </a:p>
        </p:txBody>
      </p:sp>
      <p:sp>
        <p:nvSpPr>
          <p:cNvPr id="3" name="Subtitle 2">
            <a:extLst>
              <a:ext uri="{FF2B5EF4-FFF2-40B4-BE49-F238E27FC236}">
                <a16:creationId xmlns:a16="http://schemas.microsoft.com/office/drawing/2014/main" id="{4B30574F-EFFA-4CBC-9EAC-0B5CC056525C}"/>
              </a:ext>
            </a:extLst>
          </p:cNvPr>
          <p:cNvSpPr>
            <a:spLocks noGrp="1"/>
          </p:cNvSpPr>
          <p:nvPr>
            <p:ph type="subTitle" idx="1"/>
          </p:nvPr>
        </p:nvSpPr>
        <p:spPr>
          <a:xfrm>
            <a:off x="6336470" y="3516030"/>
            <a:ext cx="6174185" cy="3017774"/>
          </a:xfrm>
        </p:spPr>
        <p:txBody>
          <a:bodyPr>
            <a:normAutofit/>
          </a:bodyPr>
          <a:lstStyle/>
          <a:p>
            <a:r>
              <a:rPr lang="en-US" sz="1600" dirty="0"/>
              <a:t>Kaixin Cui</a:t>
            </a:r>
            <a:r>
              <a:rPr lang="en-US" sz="1600" baseline="30000" dirty="0"/>
              <a:t> </a:t>
            </a:r>
          </a:p>
          <a:p>
            <a:r>
              <a:rPr lang="en-US" sz="1600" dirty="0"/>
              <a:t>Siddarth Kanoongo</a:t>
            </a:r>
            <a:r>
              <a:rPr lang="en-US" sz="1600" baseline="30000" dirty="0"/>
              <a:t> </a:t>
            </a:r>
            <a:endParaRPr lang="en-US" sz="1600" dirty="0"/>
          </a:p>
          <a:p>
            <a:r>
              <a:rPr lang="en-US" sz="1600" dirty="0"/>
              <a:t>Wesley Bonura</a:t>
            </a:r>
          </a:p>
          <a:p>
            <a:r>
              <a:rPr lang="en-US" sz="1600" dirty="0"/>
              <a:t>Sam Vengerik</a:t>
            </a:r>
          </a:p>
          <a:p>
            <a:endParaRPr lang="en-US" sz="1600" dirty="0"/>
          </a:p>
          <a:p>
            <a:r>
              <a:rPr lang="en-US" sz="1600" dirty="0"/>
              <a:t>NASA Johnson Space Center/JSC</a:t>
            </a:r>
          </a:p>
          <a:p>
            <a:r>
              <a:rPr lang="en-US" sz="1600" dirty="0"/>
              <a:t>Crew and Thermal Systems Division/EC</a:t>
            </a:r>
            <a:endParaRPr lang="en-US" dirty="0"/>
          </a:p>
          <a:p>
            <a:endParaRPr lang="en-US" dirty="0"/>
          </a:p>
        </p:txBody>
      </p:sp>
      <p:sp>
        <p:nvSpPr>
          <p:cNvPr id="5" name="TextBox 4">
            <a:extLst>
              <a:ext uri="{FF2B5EF4-FFF2-40B4-BE49-F238E27FC236}">
                <a16:creationId xmlns:a16="http://schemas.microsoft.com/office/drawing/2014/main" id="{0AC2E054-F3AD-18D2-9028-12A388C75999}"/>
              </a:ext>
            </a:extLst>
          </p:cNvPr>
          <p:cNvSpPr txBox="1"/>
          <p:nvPr/>
        </p:nvSpPr>
        <p:spPr>
          <a:xfrm>
            <a:off x="3160913" y="6395046"/>
            <a:ext cx="9031087" cy="461665"/>
          </a:xfrm>
          <a:prstGeom prst="rect">
            <a:avLst/>
          </a:prstGeom>
          <a:noFill/>
        </p:spPr>
        <p:txBody>
          <a:bodyPr wrap="square">
            <a:spAutoFit/>
          </a:bodyPr>
          <a:lstStyle/>
          <a:p>
            <a:pPr marL="0" marR="0" algn="ctr">
              <a:buNone/>
              <a:tabLst>
                <a:tab pos="2743200" algn="ctr"/>
                <a:tab pos="5486400" algn="r"/>
              </a:tabLst>
            </a:pPr>
            <a:r>
              <a:rPr lang="en-US" sz="1200" i="1" dirty="0">
                <a:effectLst/>
                <a:latin typeface="Arial" panose="020B0604020202020204" pitchFamily="34" charset="0"/>
                <a:ea typeface="Times New Roman" panose="02020603050405020304" pitchFamily="18" charset="0"/>
                <a:cs typeface="Arial" panose="020B0604020202020204" pitchFamily="34" charset="0"/>
              </a:rPr>
              <a:t>Trade names and trademarks and company names are used in this report for identification only. Their usage does not constitute an official endorsement, either expressed or implied, by the National Aeronautics and Space Administration</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98003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B169D-0250-ABFA-D8E2-1AE415992C29}"/>
              </a:ext>
            </a:extLst>
          </p:cNvPr>
          <p:cNvSpPr>
            <a:spLocks noGrp="1"/>
          </p:cNvSpPr>
          <p:nvPr>
            <p:ph type="title"/>
          </p:nvPr>
        </p:nvSpPr>
        <p:spPr/>
        <p:txBody>
          <a:bodyPr/>
          <a:lstStyle/>
          <a:p>
            <a:r>
              <a:rPr lang="en-US" dirty="0"/>
              <a:t>xEMU Suit 1 Testing</a:t>
            </a:r>
          </a:p>
        </p:txBody>
      </p:sp>
      <p:sp>
        <p:nvSpPr>
          <p:cNvPr id="3" name="Content Placeholder 2">
            <a:extLst>
              <a:ext uri="{FF2B5EF4-FFF2-40B4-BE49-F238E27FC236}">
                <a16:creationId xmlns:a16="http://schemas.microsoft.com/office/drawing/2014/main" id="{6E1F4915-EE7E-E99B-3432-2A9202540764}"/>
              </a:ext>
            </a:extLst>
          </p:cNvPr>
          <p:cNvSpPr>
            <a:spLocks noGrp="1"/>
          </p:cNvSpPr>
          <p:nvPr>
            <p:ph idx="1"/>
          </p:nvPr>
        </p:nvSpPr>
        <p:spPr>
          <a:xfrm>
            <a:off x="1052751" y="1526366"/>
            <a:ext cx="7442855" cy="5331634"/>
          </a:xfrm>
        </p:spPr>
        <p:txBody>
          <a:bodyPr>
            <a:normAutofit lnSpcReduction="10000"/>
          </a:bodyPr>
          <a:lstStyle/>
          <a:p>
            <a:pPr>
              <a:lnSpc>
                <a:spcPct val="100000"/>
              </a:lnSpc>
            </a:pPr>
            <a:r>
              <a:rPr lang="en-US" sz="1600" dirty="0"/>
              <a:t>xEMU is the government reference design for next generation LEO and lunar spacesuits </a:t>
            </a:r>
          </a:p>
          <a:p>
            <a:pPr>
              <a:lnSpc>
                <a:spcPct val="100000"/>
              </a:lnSpc>
            </a:pPr>
            <a:r>
              <a:rPr lang="en-US" sz="1600" dirty="0"/>
              <a:t>Two suit configurations were tested in a non-HITL TVAC test with both the LN₂ cooled lunar plane and shrouds to simulate a lunar environment</a:t>
            </a:r>
          </a:p>
          <a:p>
            <a:pPr>
              <a:lnSpc>
                <a:spcPct val="100000"/>
              </a:lnSpc>
            </a:pPr>
            <a:r>
              <a:rPr lang="en-US" sz="1600" dirty="0"/>
              <a:t>Suit 1: A Short-xEMU (</a:t>
            </a:r>
            <a:r>
              <a:rPr lang="en-US" sz="1600" dirty="0" err="1"/>
              <a:t>SxEMU</a:t>
            </a:r>
            <a:r>
              <a:rPr lang="en-US" sz="1600" dirty="0"/>
              <a:t>) is an Exploration Portable Life Support System (</a:t>
            </a:r>
            <a:r>
              <a:rPr lang="en-US" sz="1600" dirty="0" err="1"/>
              <a:t>xPLSS</a:t>
            </a:r>
            <a:r>
              <a:rPr lang="en-US" sz="1600" dirty="0"/>
              <a:t>) connected to a hard upper torso</a:t>
            </a:r>
          </a:p>
          <a:p>
            <a:pPr lvl="1">
              <a:lnSpc>
                <a:spcPct val="100000"/>
              </a:lnSpc>
            </a:pPr>
            <a:r>
              <a:rPr lang="en-US" dirty="0"/>
              <a:t>The suit rode on Chamber B’s CTS with a human metabolic simulator (HMS) to perform five simulated EVAs by </a:t>
            </a:r>
            <a:r>
              <a:rPr lang="en-US" dirty="0" err="1"/>
              <a:t>ingressing</a:t>
            </a:r>
            <a:r>
              <a:rPr lang="en-US" dirty="0"/>
              <a:t> and egressing the main chamber</a:t>
            </a:r>
          </a:p>
          <a:p>
            <a:pPr lvl="1">
              <a:lnSpc>
                <a:spcPct val="100000"/>
              </a:lnSpc>
            </a:pPr>
            <a:r>
              <a:rPr lang="en-US" dirty="0"/>
              <a:t>Suit was heated in the heater cage located at the end of the CTS </a:t>
            </a:r>
          </a:p>
          <a:p>
            <a:pPr lvl="1">
              <a:lnSpc>
                <a:spcPct val="100000"/>
              </a:lnSpc>
            </a:pPr>
            <a:r>
              <a:rPr lang="en-US" dirty="0"/>
              <a:t>High fidelity </a:t>
            </a:r>
            <a:r>
              <a:rPr lang="en-US" dirty="0" err="1"/>
              <a:t>xPLSS</a:t>
            </a:r>
            <a:r>
              <a:rPr lang="en-US" dirty="0"/>
              <a:t> on the </a:t>
            </a:r>
            <a:r>
              <a:rPr lang="en-US" dirty="0" err="1"/>
              <a:t>SxEMU</a:t>
            </a:r>
            <a:r>
              <a:rPr lang="en-US" dirty="0"/>
              <a:t> was the focus during the testing and verified the oxygen systems, thermal loop, batteries, and carbon dioxide removal</a:t>
            </a:r>
          </a:p>
          <a:p>
            <a:pPr lvl="1">
              <a:lnSpc>
                <a:spcPct val="100000"/>
              </a:lnSpc>
            </a:pPr>
            <a:r>
              <a:rPr lang="en-US" dirty="0"/>
              <a:t>While in MLB1 between EVAs, the oxygen systems were refilled, the suit batteries were recharged, and the HMS water tank was filled</a:t>
            </a:r>
          </a:p>
          <a:p>
            <a:pPr lvl="1">
              <a:lnSpc>
                <a:spcPct val="100000"/>
              </a:lnSpc>
            </a:pPr>
            <a:r>
              <a:rPr lang="en-US" dirty="0"/>
              <a:t>An Exploration Service and Cooling Umbilical (ESCU) was created to allow the suit to run off facility supplied water and power while bundling the sensor and data wires in a single package</a:t>
            </a:r>
          </a:p>
          <a:p>
            <a:pPr lvl="1">
              <a:lnSpc>
                <a:spcPct val="100000"/>
              </a:lnSpc>
            </a:pPr>
            <a:r>
              <a:rPr lang="en-US" dirty="0"/>
              <a:t>Nitrogen was supplied to the suit instead of oxygen since the suit has not yet been rated </a:t>
            </a:r>
          </a:p>
          <a:p>
            <a:pPr lvl="1">
              <a:lnSpc>
                <a:spcPct val="100000"/>
              </a:lnSpc>
            </a:pPr>
            <a:endParaRPr lang="en-US" dirty="0"/>
          </a:p>
        </p:txBody>
      </p:sp>
      <p:pic>
        <p:nvPicPr>
          <p:cNvPr id="5" name="image1.jpg">
            <a:extLst>
              <a:ext uri="{FF2B5EF4-FFF2-40B4-BE49-F238E27FC236}">
                <a16:creationId xmlns:a16="http://schemas.microsoft.com/office/drawing/2014/main" id="{451A2C73-3083-57D1-5AC4-BF76AC63CCE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a:xfrm>
            <a:off x="8312727" y="2404484"/>
            <a:ext cx="3733800" cy="2874098"/>
          </a:xfrm>
          <a:prstGeom prst="rect">
            <a:avLst/>
          </a:prstGeom>
          <a:ln/>
        </p:spPr>
      </p:pic>
    </p:spTree>
    <p:extLst>
      <p:ext uri="{BB962C8B-B14F-4D97-AF65-F5344CB8AC3E}">
        <p14:creationId xmlns:p14="http://schemas.microsoft.com/office/powerpoint/2010/main" val="2026458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972A8-C8A0-D6DC-07B6-C3F3930BCF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249929-99FF-F1FB-DF2F-DFF9AD5B6C2B}"/>
              </a:ext>
            </a:extLst>
          </p:cNvPr>
          <p:cNvSpPr>
            <a:spLocks noGrp="1"/>
          </p:cNvSpPr>
          <p:nvPr>
            <p:ph type="title"/>
          </p:nvPr>
        </p:nvSpPr>
        <p:spPr/>
        <p:txBody>
          <a:bodyPr/>
          <a:lstStyle/>
          <a:p>
            <a:r>
              <a:rPr lang="en-US" dirty="0"/>
              <a:t>xEMU Suit 2 Testing</a:t>
            </a:r>
          </a:p>
        </p:txBody>
      </p:sp>
      <p:sp>
        <p:nvSpPr>
          <p:cNvPr id="3" name="Content Placeholder 2">
            <a:extLst>
              <a:ext uri="{FF2B5EF4-FFF2-40B4-BE49-F238E27FC236}">
                <a16:creationId xmlns:a16="http://schemas.microsoft.com/office/drawing/2014/main" id="{6FF5EC04-0CC4-9934-47E6-6287317AE4FF}"/>
              </a:ext>
            </a:extLst>
          </p:cNvPr>
          <p:cNvSpPr>
            <a:spLocks noGrp="1"/>
          </p:cNvSpPr>
          <p:nvPr>
            <p:ph idx="1"/>
          </p:nvPr>
        </p:nvSpPr>
        <p:spPr>
          <a:xfrm>
            <a:off x="994561" y="1490575"/>
            <a:ext cx="6069178" cy="5275985"/>
          </a:xfrm>
        </p:spPr>
        <p:txBody>
          <a:bodyPr>
            <a:normAutofit/>
          </a:bodyPr>
          <a:lstStyle/>
          <a:p>
            <a:pPr>
              <a:lnSpc>
                <a:spcPct val="100000"/>
              </a:lnSpc>
            </a:pPr>
            <a:r>
              <a:rPr lang="en-US" sz="1600" dirty="0"/>
              <a:t>Suit 2: A full Exploration Pressure Garment Suit (</a:t>
            </a:r>
            <a:r>
              <a:rPr lang="en-US" sz="1600" dirty="0" err="1"/>
              <a:t>xPGS</a:t>
            </a:r>
            <a:r>
              <a:rPr lang="en-US" sz="1600" dirty="0"/>
              <a:t>) that stood static inside the main chamber </a:t>
            </a:r>
          </a:p>
          <a:p>
            <a:pPr lvl="1">
              <a:lnSpc>
                <a:spcPct val="100000"/>
              </a:lnSpc>
            </a:pPr>
            <a:r>
              <a:rPr lang="en-US" dirty="0"/>
              <a:t>Suit was conditioned in the heater cage located at the center of the chamber with heating on all four sides and the top of the suit</a:t>
            </a:r>
          </a:p>
          <a:p>
            <a:pPr lvl="1">
              <a:lnSpc>
                <a:spcPct val="100000"/>
              </a:lnSpc>
            </a:pPr>
            <a:r>
              <a:rPr lang="en-US" dirty="0"/>
              <a:t>Tested the integrated communication system, Exploration Informatics Lighting Band (</a:t>
            </a:r>
            <a:r>
              <a:rPr lang="en-US" dirty="0" err="1"/>
              <a:t>xInfoBand</a:t>
            </a:r>
            <a:r>
              <a:rPr lang="en-US" dirty="0"/>
              <a:t>), and liquid-crystal display screen on the Display and Control Unit (DCU)</a:t>
            </a:r>
          </a:p>
          <a:p>
            <a:pPr lvl="1">
              <a:lnSpc>
                <a:spcPct val="100000"/>
              </a:lnSpc>
            </a:pPr>
            <a:r>
              <a:rPr lang="en-US" dirty="0"/>
              <a:t>Power, data, air, and TC lines were fed from chamber penetrations into the suit </a:t>
            </a:r>
          </a:p>
          <a:p>
            <a:pPr lvl="1">
              <a:lnSpc>
                <a:spcPct val="100000"/>
              </a:lnSpc>
            </a:pPr>
            <a:r>
              <a:rPr lang="en-US" dirty="0"/>
              <a:t>11 thermal test points were explored over the course of the test with unique heater bar setup and duration</a:t>
            </a:r>
            <a:endParaRPr lang="en-US" sz="1600" dirty="0"/>
          </a:p>
          <a:p>
            <a:pPr lvl="2">
              <a:lnSpc>
                <a:spcPct val="100000"/>
              </a:lnSpc>
            </a:pPr>
            <a:r>
              <a:rPr lang="en-US" sz="1600" dirty="0"/>
              <a:t>The first 7 test points were conducted with LN₂ flowing to the floor to condition the boots which were in contact with the floor</a:t>
            </a:r>
          </a:p>
          <a:p>
            <a:pPr lvl="2">
              <a:lnSpc>
                <a:spcPct val="100000"/>
              </a:lnSpc>
            </a:pPr>
            <a:r>
              <a:rPr lang="en-US" sz="1600" dirty="0"/>
              <a:t>The final four test points the LN₂ was shut off to allow for the suit to reach its hottest test points</a:t>
            </a:r>
          </a:p>
          <a:p>
            <a:pPr lvl="1">
              <a:lnSpc>
                <a:spcPct val="100000"/>
              </a:lnSpc>
            </a:pPr>
            <a:endParaRPr lang="en-US" dirty="0"/>
          </a:p>
        </p:txBody>
      </p:sp>
      <p:pic>
        <p:nvPicPr>
          <p:cNvPr id="4" name="image2.jpg">
            <a:extLst>
              <a:ext uri="{FF2B5EF4-FFF2-40B4-BE49-F238E27FC236}">
                <a16:creationId xmlns:a16="http://schemas.microsoft.com/office/drawing/2014/main" id="{FB9F26E4-05FB-FADD-33A8-75BEFD118B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a:xfrm>
            <a:off x="7244771" y="1825624"/>
            <a:ext cx="4767119" cy="3515505"/>
          </a:xfrm>
          <a:prstGeom prst="rect">
            <a:avLst/>
          </a:prstGeom>
          <a:ln/>
        </p:spPr>
      </p:pic>
    </p:spTree>
    <p:extLst>
      <p:ext uri="{BB962C8B-B14F-4D97-AF65-F5344CB8AC3E}">
        <p14:creationId xmlns:p14="http://schemas.microsoft.com/office/powerpoint/2010/main" val="3960010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35AA2-9B99-95EF-7BB8-BF2BEB543E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2F6D8B-2590-42A3-2DD3-EC850DB79171}"/>
              </a:ext>
            </a:extLst>
          </p:cNvPr>
          <p:cNvSpPr>
            <a:spLocks noGrp="1"/>
          </p:cNvSpPr>
          <p:nvPr>
            <p:ph type="title"/>
          </p:nvPr>
        </p:nvSpPr>
        <p:spPr/>
        <p:txBody>
          <a:bodyPr/>
          <a:lstStyle/>
          <a:p>
            <a:pPr lvl="0"/>
            <a:r>
              <a:rPr lang="en-US" dirty="0"/>
              <a:t>xEVAS Modifications</a:t>
            </a:r>
          </a:p>
        </p:txBody>
      </p:sp>
      <p:sp>
        <p:nvSpPr>
          <p:cNvPr id="3" name="Content Placeholder 2">
            <a:extLst>
              <a:ext uri="{FF2B5EF4-FFF2-40B4-BE49-F238E27FC236}">
                <a16:creationId xmlns:a16="http://schemas.microsoft.com/office/drawing/2014/main" id="{4F81B615-7F0B-052D-8A8A-E7973853FA6D}"/>
              </a:ext>
            </a:extLst>
          </p:cNvPr>
          <p:cNvSpPr>
            <a:spLocks noGrp="1"/>
          </p:cNvSpPr>
          <p:nvPr>
            <p:ph idx="1"/>
          </p:nvPr>
        </p:nvSpPr>
        <p:spPr>
          <a:xfrm>
            <a:off x="1119252" y="1584555"/>
            <a:ext cx="7193475" cy="5032375"/>
          </a:xfrm>
        </p:spPr>
        <p:txBody>
          <a:bodyPr>
            <a:normAutofit fontScale="70000" lnSpcReduction="20000"/>
          </a:bodyPr>
          <a:lstStyle/>
          <a:p>
            <a:pPr>
              <a:lnSpc>
                <a:spcPct val="120000"/>
              </a:lnSpc>
            </a:pPr>
            <a:r>
              <a:rPr lang="en-US" sz="2100" dirty="0"/>
              <a:t>As part of the Exploration Extravehicular Activity Services (xEVAS) contract, the chamber was upgraded to accommodate the next generation spacesuits </a:t>
            </a:r>
          </a:p>
          <a:p>
            <a:pPr>
              <a:lnSpc>
                <a:spcPct val="120000"/>
              </a:lnSpc>
            </a:pPr>
            <a:r>
              <a:rPr lang="en-US" sz="2100" dirty="0"/>
              <a:t>A 3600 psi (24.8 MPa) bulk gas storage tank was built along with a compressor recharge station to store a large quantity O</a:t>
            </a:r>
            <a:r>
              <a:rPr lang="en-US" sz="2100" baseline="-25000" dirty="0"/>
              <a:t>2</a:t>
            </a:r>
            <a:endParaRPr lang="en-US" sz="2100" dirty="0"/>
          </a:p>
          <a:p>
            <a:pPr>
              <a:lnSpc>
                <a:spcPct val="120000"/>
              </a:lnSpc>
            </a:pPr>
            <a:r>
              <a:rPr lang="en-US" sz="2100" dirty="0"/>
              <a:t>New O</a:t>
            </a:r>
            <a:r>
              <a:rPr lang="en-US" sz="2100" baseline="-25000" dirty="0"/>
              <a:t>2</a:t>
            </a:r>
            <a:r>
              <a:rPr lang="en-US" sz="2100" dirty="0"/>
              <a:t> control cabinet, cooling water cabinet, feedwater tank, and power supplies were installed to supply MLB1</a:t>
            </a:r>
          </a:p>
          <a:p>
            <a:pPr>
              <a:lnSpc>
                <a:spcPct val="120000"/>
              </a:lnSpc>
            </a:pPr>
            <a:r>
              <a:rPr lang="en-US" sz="2100" dirty="0"/>
              <a:t>New ISS umbilical panel was installed into the chamber to provide a flight-like mating interface for umbilicals during </a:t>
            </a:r>
            <a:r>
              <a:rPr lang="en-US" sz="2100" dirty="0" err="1"/>
              <a:t>prebreathe</a:t>
            </a:r>
            <a:r>
              <a:rPr lang="en-US" sz="2100" dirty="0"/>
              <a:t> and recharge operations</a:t>
            </a:r>
          </a:p>
          <a:p>
            <a:pPr>
              <a:lnSpc>
                <a:spcPct val="120000"/>
              </a:lnSpc>
            </a:pPr>
            <a:r>
              <a:rPr lang="en-US" sz="2100" dirty="0"/>
              <a:t>MLB1 had a new weight relief trolley for variable offload weights from 350 lbs to 750 lbs (158.7 kg to 340.2 kg)</a:t>
            </a:r>
          </a:p>
          <a:p>
            <a:pPr>
              <a:lnSpc>
                <a:spcPct val="120000"/>
              </a:lnSpc>
            </a:pPr>
            <a:r>
              <a:rPr lang="en-US" sz="2100" dirty="0"/>
              <a:t>A new subfloor was incorporated into MLB1 for a rail mounted don/doff stand which allows the donning of rear entry suits </a:t>
            </a:r>
          </a:p>
          <a:p>
            <a:pPr>
              <a:lnSpc>
                <a:spcPct val="120000"/>
              </a:lnSpc>
            </a:pPr>
            <a:r>
              <a:rPr lang="en-US" sz="2100" dirty="0"/>
              <a:t>Modifications to the CTS were made to allow a transition from the donning stand, and it included a manual jack system to adjust test subject height to connect the weight relief trolley</a:t>
            </a:r>
          </a:p>
          <a:p>
            <a:pPr>
              <a:lnSpc>
                <a:spcPct val="120000"/>
              </a:lnSpc>
            </a:pPr>
            <a:r>
              <a:rPr lang="en-US" sz="2100" dirty="0"/>
              <a:t>A new treadmill (can obtain speeds up to 5 mph) recessed into the chamber floor was needed to accommodate the full anthropometric range of test subjects</a:t>
            </a:r>
            <a:endParaRPr lang="en-US" sz="1900" dirty="0"/>
          </a:p>
          <a:p>
            <a:pPr lvl="1">
              <a:lnSpc>
                <a:spcPct val="100000"/>
              </a:lnSpc>
            </a:pPr>
            <a:endParaRPr lang="en-US" dirty="0"/>
          </a:p>
        </p:txBody>
      </p:sp>
      <p:pic>
        <p:nvPicPr>
          <p:cNvPr id="5" name="Picture 4">
            <a:extLst>
              <a:ext uri="{FF2B5EF4-FFF2-40B4-BE49-F238E27FC236}">
                <a16:creationId xmlns:a16="http://schemas.microsoft.com/office/drawing/2014/main" id="{67A094B2-209F-9276-FE66-DED1E01950C0}"/>
              </a:ext>
            </a:extLst>
          </p:cNvPr>
          <p:cNvPicPr>
            <a:picLocks noChangeAspect="1"/>
          </p:cNvPicPr>
          <p:nvPr/>
        </p:nvPicPr>
        <p:blipFill>
          <a:blip r:embed="rId2"/>
          <a:stretch>
            <a:fillRect/>
          </a:stretch>
        </p:blipFill>
        <p:spPr>
          <a:xfrm>
            <a:off x="8370916" y="2015317"/>
            <a:ext cx="3611812" cy="3346392"/>
          </a:xfrm>
          <a:prstGeom prst="rect">
            <a:avLst/>
          </a:prstGeom>
        </p:spPr>
      </p:pic>
      <p:sp>
        <p:nvSpPr>
          <p:cNvPr id="6" name="TextBox 5">
            <a:extLst>
              <a:ext uri="{FF2B5EF4-FFF2-40B4-BE49-F238E27FC236}">
                <a16:creationId xmlns:a16="http://schemas.microsoft.com/office/drawing/2014/main" id="{2F7107F6-ADA0-9613-9320-7E5301031F73}"/>
              </a:ext>
            </a:extLst>
          </p:cNvPr>
          <p:cNvSpPr txBox="1"/>
          <p:nvPr/>
        </p:nvSpPr>
        <p:spPr>
          <a:xfrm>
            <a:off x="8370916" y="5327368"/>
            <a:ext cx="3611812" cy="338554"/>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Chamber B Treadmill </a:t>
            </a:r>
          </a:p>
        </p:txBody>
      </p:sp>
    </p:spTree>
    <p:extLst>
      <p:ext uri="{BB962C8B-B14F-4D97-AF65-F5344CB8AC3E}">
        <p14:creationId xmlns:p14="http://schemas.microsoft.com/office/powerpoint/2010/main" val="1408269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C2F5-C326-D1A5-B981-1A01D01AF122}"/>
              </a:ext>
            </a:extLst>
          </p:cNvPr>
          <p:cNvSpPr>
            <a:spLocks noGrp="1"/>
          </p:cNvSpPr>
          <p:nvPr>
            <p:ph type="title"/>
          </p:nvPr>
        </p:nvSpPr>
        <p:spPr/>
        <p:txBody>
          <a:bodyPr/>
          <a:lstStyle/>
          <a:p>
            <a:r>
              <a:rPr lang="en-US" dirty="0"/>
              <a:t>Artemis Vehicle Airlock Trainer Development</a:t>
            </a:r>
          </a:p>
        </p:txBody>
      </p:sp>
      <p:sp>
        <p:nvSpPr>
          <p:cNvPr id="3" name="Content Placeholder 2">
            <a:extLst>
              <a:ext uri="{FF2B5EF4-FFF2-40B4-BE49-F238E27FC236}">
                <a16:creationId xmlns:a16="http://schemas.microsoft.com/office/drawing/2014/main" id="{C2B8DA06-70C7-702A-B625-636991A997CD}"/>
              </a:ext>
            </a:extLst>
          </p:cNvPr>
          <p:cNvSpPr>
            <a:spLocks noGrp="1"/>
          </p:cNvSpPr>
          <p:nvPr>
            <p:ph idx="1"/>
          </p:nvPr>
        </p:nvSpPr>
        <p:spPr>
          <a:xfrm>
            <a:off x="1028008" y="1690688"/>
            <a:ext cx="10870078" cy="5375881"/>
          </a:xfrm>
        </p:spPr>
        <p:txBody>
          <a:bodyPr>
            <a:noAutofit/>
          </a:bodyPr>
          <a:lstStyle/>
          <a:p>
            <a:pPr>
              <a:lnSpc>
                <a:spcPct val="100000"/>
              </a:lnSpc>
            </a:pPr>
            <a:r>
              <a:rPr lang="en-US" sz="1600" dirty="0"/>
              <a:t>MLB2 is being adapted into the Artemis Vehicle Airlock Trainer (</a:t>
            </a:r>
            <a:r>
              <a:rPr lang="en-US" sz="1600" dirty="0" err="1"/>
              <a:t>AVAT</a:t>
            </a:r>
            <a:r>
              <a:rPr lang="en-US" sz="1600" dirty="0"/>
              <a:t>) for crew and flight operator training for Artemis missions</a:t>
            </a:r>
          </a:p>
          <a:p>
            <a:pPr>
              <a:lnSpc>
                <a:spcPct val="100000"/>
              </a:lnSpc>
            </a:pPr>
            <a:r>
              <a:rPr lang="en-US" sz="1600" dirty="0" err="1"/>
              <a:t>AVAT</a:t>
            </a:r>
            <a:r>
              <a:rPr lang="en-US" sz="1600" dirty="0"/>
              <a:t> supports dual-suited crew training from 1.5 × 10</a:t>
            </a:r>
            <a:r>
              <a:rPr lang="en-US" sz="1600" baseline="30000" dirty="0"/>
              <a:t>-4</a:t>
            </a:r>
            <a:r>
              <a:rPr lang="en-US" sz="1600" dirty="0"/>
              <a:t> Torr (13.3 mPa) to 760 Torr (101.3 kPa)</a:t>
            </a:r>
          </a:p>
          <a:p>
            <a:pPr>
              <a:lnSpc>
                <a:spcPct val="100000"/>
              </a:lnSpc>
            </a:pPr>
            <a:r>
              <a:rPr lang="en-US" sz="1600" dirty="0"/>
              <a:t>As a generic airlock trainer, facility can be easily reconfigured for multiple Artemis airlock designs with high-fidelity panels and controls, creating a flight-like operational environment </a:t>
            </a:r>
          </a:p>
          <a:p>
            <a:pPr>
              <a:lnSpc>
                <a:spcPct val="100000"/>
              </a:lnSpc>
            </a:pPr>
            <a:r>
              <a:rPr lang="en-US" sz="1600" dirty="0" err="1"/>
              <a:t>AVAT</a:t>
            </a:r>
            <a:r>
              <a:rPr lang="en-US" sz="1600" dirty="0"/>
              <a:t> is also integrated with the </a:t>
            </a:r>
            <a:r>
              <a:rPr lang="en-US" sz="1600" dirty="0" err="1"/>
              <a:t>JSC’s</a:t>
            </a:r>
            <a:r>
              <a:rPr lang="en-US" sz="1600" dirty="0"/>
              <a:t> Mission Control Center (MCC) for joint training of flight controllers and crew </a:t>
            </a:r>
          </a:p>
          <a:p>
            <a:pPr>
              <a:lnSpc>
                <a:spcPct val="100000"/>
              </a:lnSpc>
            </a:pPr>
            <a:r>
              <a:rPr lang="en-US" sz="1600" dirty="0"/>
              <a:t>The chamber is engineered for future compatibility with enriched oxygen environments (up to 40% O₂) to support Human Landing System (HLS) vehicle conditions</a:t>
            </a:r>
          </a:p>
          <a:p>
            <a:pPr>
              <a:lnSpc>
                <a:spcPct val="100000"/>
              </a:lnSpc>
            </a:pPr>
            <a:r>
              <a:rPr lang="en-US" sz="1600" dirty="0" err="1"/>
              <a:t>AVAT</a:t>
            </a:r>
            <a:r>
              <a:rPr lang="en-US" sz="1600" dirty="0"/>
              <a:t> includes a suite of utilities and systems to support realistic training. These include:</a:t>
            </a:r>
          </a:p>
          <a:p>
            <a:pPr lvl="1">
              <a:lnSpc>
                <a:spcPct val="100000"/>
              </a:lnSpc>
            </a:pPr>
            <a:r>
              <a:rPr lang="en-US" dirty="0"/>
              <a:t>Weight Relief System to offload weight and enable crew mobility (Rated to 1,000 lbs per crew member which is 2000 lbs total with );</a:t>
            </a:r>
          </a:p>
          <a:p>
            <a:pPr lvl="1">
              <a:lnSpc>
                <a:spcPct val="100000"/>
              </a:lnSpc>
            </a:pPr>
            <a:r>
              <a:rPr lang="en-US" dirty="0"/>
              <a:t>Don/doff stands with interfaces for multiple suit types including both rear entry and waist entry suits;</a:t>
            </a:r>
          </a:p>
          <a:p>
            <a:pPr lvl="1">
              <a:lnSpc>
                <a:spcPct val="100000"/>
              </a:lnSpc>
            </a:pPr>
            <a:r>
              <a:rPr lang="en-US" dirty="0"/>
              <a:t>O2 supply at 3000 ± 50 </a:t>
            </a:r>
            <a:r>
              <a:rPr lang="en-US" dirty="0" err="1"/>
              <a:t>psig</a:t>
            </a:r>
            <a:r>
              <a:rPr lang="en-US" dirty="0"/>
              <a:t> (20.7 ± 0.34 MPa), cooling water rejection capabilities of 2000 BTU/</a:t>
            </a:r>
            <a:r>
              <a:rPr lang="en-US" dirty="0" err="1"/>
              <a:t>hr</a:t>
            </a:r>
            <a:r>
              <a:rPr lang="en-US" dirty="0"/>
              <a:t> (586 Watts), vehicle power at 28 VDC, feedwater supplied at 4–5 psid (27.5–34.5 kPa), and vacuum access pumping speeds exceeding 1,900 L/min at 0.5 Torr (66.6 Pa)</a:t>
            </a:r>
          </a:p>
          <a:p>
            <a:pPr lvl="1">
              <a:lnSpc>
                <a:spcPct val="100000"/>
              </a:lnSpc>
            </a:pPr>
            <a:r>
              <a:rPr lang="en-US" dirty="0"/>
              <a:t>Adjustable lighting from 500–5,000 lumens to simulate varied conditions</a:t>
            </a:r>
          </a:p>
        </p:txBody>
      </p:sp>
    </p:spTree>
    <p:extLst>
      <p:ext uri="{BB962C8B-B14F-4D97-AF65-F5344CB8AC3E}">
        <p14:creationId xmlns:p14="http://schemas.microsoft.com/office/powerpoint/2010/main" val="1687596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98D2F-40A5-B379-6AFF-A71D17F40DCB}"/>
              </a:ext>
            </a:extLst>
          </p:cNvPr>
          <p:cNvSpPr>
            <a:spLocks noGrp="1"/>
          </p:cNvSpPr>
          <p:nvPr>
            <p:ph type="title"/>
          </p:nvPr>
        </p:nvSpPr>
        <p:spPr/>
        <p:txBody>
          <a:bodyPr/>
          <a:lstStyle/>
          <a:p>
            <a:r>
              <a:rPr lang="en-US" dirty="0"/>
              <a:t>Artemis Vehicle Airlock Trainer Development</a:t>
            </a:r>
          </a:p>
        </p:txBody>
      </p:sp>
      <p:sp>
        <p:nvSpPr>
          <p:cNvPr id="3" name="Content Placeholder 2">
            <a:extLst>
              <a:ext uri="{FF2B5EF4-FFF2-40B4-BE49-F238E27FC236}">
                <a16:creationId xmlns:a16="http://schemas.microsoft.com/office/drawing/2014/main" id="{B653427F-EE3B-5557-24FE-27DA77F24FAF}"/>
              </a:ext>
            </a:extLst>
          </p:cNvPr>
          <p:cNvSpPr>
            <a:spLocks noGrp="1"/>
          </p:cNvSpPr>
          <p:nvPr>
            <p:ph idx="1"/>
          </p:nvPr>
        </p:nvSpPr>
        <p:spPr/>
        <p:txBody>
          <a:bodyPr/>
          <a:lstStyle/>
          <a:p>
            <a:pPr>
              <a:lnSpc>
                <a:spcPct val="100000"/>
              </a:lnSpc>
            </a:pPr>
            <a:r>
              <a:rPr lang="en-US" dirty="0"/>
              <a:t>The facility is projected for heavy use starting in 2027 to support future Artemis missions</a:t>
            </a:r>
          </a:p>
          <a:p>
            <a:pPr>
              <a:lnSpc>
                <a:spcPct val="100000"/>
              </a:lnSpc>
            </a:pPr>
            <a:r>
              <a:rPr lang="en-US" dirty="0"/>
              <a:t>Plays a critical role in preparing astronauts for lunar EVAs</a:t>
            </a:r>
          </a:p>
          <a:p>
            <a:endParaRPr lang="en-US" dirty="0"/>
          </a:p>
        </p:txBody>
      </p:sp>
      <p:pic>
        <p:nvPicPr>
          <p:cNvPr id="4" name="Picture 3" descr="Diagram, engineering drawing&#10;&#10;AI-generated content may be incorrect.">
            <a:extLst>
              <a:ext uri="{FF2B5EF4-FFF2-40B4-BE49-F238E27FC236}">
                <a16:creationId xmlns:a16="http://schemas.microsoft.com/office/drawing/2014/main" id="{61A3E9EA-7395-61E9-8EE6-A856B411D6AF}"/>
              </a:ext>
            </a:extLst>
          </p:cNvPr>
          <p:cNvPicPr>
            <a:picLocks noChangeAspect="1"/>
          </p:cNvPicPr>
          <p:nvPr/>
        </p:nvPicPr>
        <p:blipFill>
          <a:blip r:embed="rId2"/>
          <a:stretch>
            <a:fillRect/>
          </a:stretch>
        </p:blipFill>
        <p:spPr>
          <a:xfrm>
            <a:off x="2374868" y="2748228"/>
            <a:ext cx="4397829" cy="3563672"/>
          </a:xfrm>
          <a:prstGeom prst="rect">
            <a:avLst/>
          </a:prstGeom>
        </p:spPr>
      </p:pic>
      <p:pic>
        <p:nvPicPr>
          <p:cNvPr id="1026" name="Picture 2">
            <a:extLst>
              <a:ext uri="{FF2B5EF4-FFF2-40B4-BE49-F238E27FC236}">
                <a16:creationId xmlns:a16="http://schemas.microsoft.com/office/drawing/2014/main" id="{132572B7-2C2E-353F-C486-02593400E0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14" b="1614"/>
          <a:stretch>
            <a:fillRect/>
          </a:stretch>
        </p:blipFill>
        <p:spPr bwMode="auto">
          <a:xfrm>
            <a:off x="6957012" y="2748228"/>
            <a:ext cx="2761904" cy="356367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C0283D9-8B40-78CB-F19A-D9A5914C8FFB}"/>
              </a:ext>
            </a:extLst>
          </p:cNvPr>
          <p:cNvSpPr txBox="1"/>
          <p:nvPr/>
        </p:nvSpPr>
        <p:spPr>
          <a:xfrm>
            <a:off x="2767876" y="6323598"/>
            <a:ext cx="3611812" cy="338554"/>
          </a:xfrm>
          <a:prstGeom prst="rect">
            <a:avLst/>
          </a:prstGeom>
          <a:noFill/>
        </p:spPr>
        <p:txBody>
          <a:bodyPr wrap="square" rtlCol="0">
            <a:spAutoFit/>
          </a:bodyPr>
          <a:lstStyle/>
          <a:p>
            <a:pPr algn="ctr"/>
            <a:r>
              <a:rPr lang="en-US" sz="1600" dirty="0" err="1">
                <a:latin typeface="Arial" panose="020B0604020202020204" pitchFamily="34" charset="0"/>
                <a:cs typeface="Arial" panose="020B0604020202020204" pitchFamily="34" charset="0"/>
              </a:rPr>
              <a:t>AVAT</a:t>
            </a:r>
            <a:r>
              <a:rPr lang="en-US" sz="1600" dirty="0">
                <a:latin typeface="Arial" panose="020B0604020202020204" pitchFamily="34" charset="0"/>
                <a:cs typeface="Arial" panose="020B0604020202020204" pitchFamily="34" charset="0"/>
              </a:rPr>
              <a:t> Facility Model</a:t>
            </a:r>
          </a:p>
        </p:txBody>
      </p:sp>
      <p:sp>
        <p:nvSpPr>
          <p:cNvPr id="6" name="TextBox 5">
            <a:extLst>
              <a:ext uri="{FF2B5EF4-FFF2-40B4-BE49-F238E27FC236}">
                <a16:creationId xmlns:a16="http://schemas.microsoft.com/office/drawing/2014/main" id="{D45BE25E-85F4-C67B-55D1-ACB2FC2B6A68}"/>
              </a:ext>
            </a:extLst>
          </p:cNvPr>
          <p:cNvSpPr txBox="1"/>
          <p:nvPr/>
        </p:nvSpPr>
        <p:spPr>
          <a:xfrm>
            <a:off x="6957012" y="6311764"/>
            <a:ext cx="2761904" cy="338554"/>
          </a:xfrm>
          <a:prstGeom prst="rect">
            <a:avLst/>
          </a:prstGeom>
          <a:noFill/>
        </p:spPr>
        <p:txBody>
          <a:bodyPr wrap="square" rtlCol="0">
            <a:spAutoFit/>
          </a:bodyPr>
          <a:lstStyle/>
          <a:p>
            <a:pPr algn="ctr"/>
            <a:r>
              <a:rPr lang="en-US" sz="1600" dirty="0" err="1">
                <a:latin typeface="Arial" panose="020B0604020202020204" pitchFamily="34" charset="0"/>
                <a:cs typeface="Arial" panose="020B0604020202020204" pitchFamily="34" charset="0"/>
              </a:rPr>
              <a:t>AVAT</a:t>
            </a:r>
            <a:r>
              <a:rPr lang="en-US" sz="1600" dirty="0">
                <a:latin typeface="Arial" panose="020B0604020202020204" pitchFamily="34" charset="0"/>
                <a:cs typeface="Arial" panose="020B0604020202020204" pitchFamily="34" charset="0"/>
              </a:rPr>
              <a:t> Current Modifications</a:t>
            </a:r>
          </a:p>
        </p:txBody>
      </p:sp>
    </p:spTree>
    <p:extLst>
      <p:ext uri="{BB962C8B-B14F-4D97-AF65-F5344CB8AC3E}">
        <p14:creationId xmlns:p14="http://schemas.microsoft.com/office/powerpoint/2010/main" val="2632540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A0F39-4BD0-5945-AF4D-9AB87E7DA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E2A13-24D5-6E35-BCA4-DE35A70EFE0D}"/>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BBC744ED-6119-2D16-8EF9-0956DA76424B}"/>
              </a:ext>
            </a:extLst>
          </p:cNvPr>
          <p:cNvSpPr>
            <a:spLocks noGrp="1"/>
          </p:cNvSpPr>
          <p:nvPr>
            <p:ph idx="1"/>
          </p:nvPr>
        </p:nvSpPr>
        <p:spPr/>
        <p:txBody>
          <a:bodyPr/>
          <a:lstStyle/>
          <a:p>
            <a:pPr>
              <a:lnSpc>
                <a:spcPct val="100000"/>
              </a:lnSpc>
            </a:pPr>
            <a:r>
              <a:rPr lang="en-US" dirty="0"/>
              <a:t>From the Gemini program to ISS and beyond, Chamber B has provided critical TVAC testing capability and training for NASA’s suit development</a:t>
            </a:r>
          </a:p>
          <a:p>
            <a:pPr>
              <a:lnSpc>
                <a:spcPct val="100000"/>
              </a:lnSpc>
            </a:pPr>
            <a:r>
              <a:rPr lang="en-US" dirty="0"/>
              <a:t>It will continue to play a pivotal role in the development of next generation spacesuits through unique TVAC capabilities and training for astronauts in a high-fidelity airlock trainer</a:t>
            </a:r>
          </a:p>
        </p:txBody>
      </p:sp>
      <p:pic>
        <p:nvPicPr>
          <p:cNvPr id="8194" name="Picture 2">
            <a:extLst>
              <a:ext uri="{FF2B5EF4-FFF2-40B4-BE49-F238E27FC236}">
                <a16:creationId xmlns:a16="http://schemas.microsoft.com/office/drawing/2014/main" id="{B4AAFFDA-0228-BF9A-0444-D60783726C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508" b="9930"/>
          <a:stretch>
            <a:fillRect/>
          </a:stretch>
        </p:blipFill>
        <p:spPr bwMode="auto">
          <a:xfrm>
            <a:off x="1991690" y="3232659"/>
            <a:ext cx="3253242" cy="35356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9AC10FF-1180-CDAA-5BBE-F79E2336B8D9}"/>
              </a:ext>
            </a:extLst>
          </p:cNvPr>
          <p:cNvPicPr>
            <a:picLocks noChangeAspect="1"/>
          </p:cNvPicPr>
          <p:nvPr/>
        </p:nvPicPr>
        <p:blipFill>
          <a:blip r:embed="rId3"/>
          <a:srcRect b="4604"/>
          <a:stretch>
            <a:fillRect/>
          </a:stretch>
        </p:blipFill>
        <p:spPr>
          <a:xfrm>
            <a:off x="5361901" y="3232659"/>
            <a:ext cx="4925099" cy="3535684"/>
          </a:xfrm>
          <a:prstGeom prst="rect">
            <a:avLst/>
          </a:prstGeom>
        </p:spPr>
      </p:pic>
    </p:spTree>
    <p:extLst>
      <p:ext uri="{BB962C8B-B14F-4D97-AF65-F5344CB8AC3E}">
        <p14:creationId xmlns:p14="http://schemas.microsoft.com/office/powerpoint/2010/main" val="2725440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D15F7-7CE0-606A-DE5C-0FCEE10E42BD}"/>
              </a:ext>
            </a:extLst>
          </p:cNvPr>
          <p:cNvSpPr>
            <a:spLocks noGrp="1"/>
          </p:cNvSpPr>
          <p:nvPr>
            <p:ph type="title"/>
          </p:nvPr>
        </p:nvSpPr>
        <p:spPr/>
        <p:txBody>
          <a:bodyPr/>
          <a:lstStyle/>
          <a:p>
            <a:r>
              <a:rPr lang="en-US" dirty="0"/>
              <a:t>References</a:t>
            </a:r>
          </a:p>
        </p:txBody>
      </p:sp>
      <p:graphicFrame>
        <p:nvGraphicFramePr>
          <p:cNvPr id="5" name="Content Placeholder 4">
            <a:extLst>
              <a:ext uri="{FF2B5EF4-FFF2-40B4-BE49-F238E27FC236}">
                <a16:creationId xmlns:a16="http://schemas.microsoft.com/office/drawing/2014/main" id="{D8F5C834-6F5B-4AF8-8A29-F2A331EF4D3F}"/>
              </a:ext>
            </a:extLst>
          </p:cNvPr>
          <p:cNvGraphicFramePr>
            <a:graphicFrameLocks noGrp="1"/>
          </p:cNvGraphicFramePr>
          <p:nvPr>
            <p:ph idx="1"/>
            <p:extLst>
              <p:ext uri="{D42A27DB-BD31-4B8C-83A1-F6EECF244321}">
                <p14:modId xmlns:p14="http://schemas.microsoft.com/office/powerpoint/2010/main" val="1308391370"/>
              </p:ext>
            </p:extLst>
          </p:nvPr>
        </p:nvGraphicFramePr>
        <p:xfrm>
          <a:off x="1443903" y="1690688"/>
          <a:ext cx="10034587" cy="4259580"/>
        </p:xfrm>
        <a:graphic>
          <a:graphicData uri="http://schemas.openxmlformats.org/drawingml/2006/table">
            <a:tbl>
              <a:tblPr firstRow="1" firstCol="1" bandRow="1"/>
              <a:tblGrid>
                <a:gridCol w="10034587">
                  <a:extLst>
                    <a:ext uri="{9D8B030D-6E8A-4147-A177-3AD203B41FA5}">
                      <a16:colId xmlns:a16="http://schemas.microsoft.com/office/drawing/2014/main" val="3468517842"/>
                    </a:ext>
                  </a:extLst>
                </a:gridCol>
              </a:tblGrid>
              <a:tr h="0">
                <a:tc>
                  <a:txBody>
                    <a:bodyPr/>
                    <a:lstStyle/>
                    <a:p>
                      <a:pPr marL="0" marR="0" algn="just">
                        <a:buNone/>
                      </a:pPr>
                      <a:r>
                        <a:rPr lang="en-US" sz="1600" dirty="0">
                          <a:effectLst/>
                          <a:latin typeface="Arial" panose="020B0604020202020204" pitchFamily="34" charset="0"/>
                          <a:ea typeface="Times New Roman" panose="02020603050405020304" pitchFamily="18" charset="0"/>
                          <a:cs typeface="Arial" panose="020B0604020202020204" pitchFamily="34" charset="0"/>
                        </a:rPr>
                        <a:t>L. C. Walters, "To Create Space on Earth: The Space Environment Simulation Laboratory and Project Apollo," NASA Technical Reports Server (</a:t>
                      </a:r>
                      <a:r>
                        <a:rPr lang="en-US" sz="1600" dirty="0" err="1">
                          <a:effectLst/>
                          <a:latin typeface="Arial" panose="020B0604020202020204" pitchFamily="34" charset="0"/>
                          <a:ea typeface="Times New Roman" panose="02020603050405020304" pitchFamily="18" charset="0"/>
                          <a:cs typeface="Arial" panose="020B0604020202020204" pitchFamily="34" charset="0"/>
                        </a:rPr>
                        <a:t>NTRS</a:t>
                      </a:r>
                      <a:r>
                        <a:rPr lang="en-US" sz="1600" dirty="0">
                          <a:effectLst/>
                          <a:latin typeface="Arial" panose="020B0604020202020204" pitchFamily="34" charset="0"/>
                          <a:ea typeface="Times New Roman" panose="02020603050405020304" pitchFamily="18" charset="0"/>
                          <a:cs typeface="Arial" panose="020B0604020202020204" pitchFamily="34" charset="0"/>
                        </a:rPr>
                        <a:t>), 2003.</a:t>
                      </a:r>
                    </a:p>
                    <a:p>
                      <a:pPr marL="0" marR="0" algn="just">
                        <a:buNone/>
                      </a:pP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9525">
                    <a:lnL>
                      <a:noFill/>
                    </a:lnL>
                    <a:lnR>
                      <a:noFill/>
                    </a:lnR>
                    <a:lnT>
                      <a:noFill/>
                    </a:lnT>
                    <a:lnB>
                      <a:noFill/>
                    </a:lnB>
                    <a:noFill/>
                  </a:tcPr>
                </a:tc>
                <a:extLst>
                  <a:ext uri="{0D108BD9-81ED-4DB2-BD59-A6C34878D82A}">
                    <a16:rowId xmlns:a16="http://schemas.microsoft.com/office/drawing/2014/main" val="3942318795"/>
                  </a:ext>
                </a:extLst>
              </a:tr>
              <a:tr h="0">
                <a:tc>
                  <a:txBody>
                    <a:bodyPr/>
                    <a:lstStyle/>
                    <a:p>
                      <a:pPr marL="0" marR="0" algn="just">
                        <a:buNone/>
                      </a:pPr>
                      <a:r>
                        <a:rPr lang="en-US" sz="1600" dirty="0">
                          <a:effectLst/>
                          <a:latin typeface="Arial" panose="020B0604020202020204" pitchFamily="34" charset="0"/>
                          <a:ea typeface="Times New Roman" panose="02020603050405020304" pitchFamily="18" charset="0"/>
                          <a:cs typeface="Arial" panose="020B0604020202020204" pitchFamily="34" charset="0"/>
                        </a:rPr>
                        <a:t>J. Uri, "Building on a Mission: Spacecraft Environmental Testing," NASA, 2021.</a:t>
                      </a:r>
                    </a:p>
                    <a:p>
                      <a:pPr marL="0" marR="0" algn="just">
                        <a:buNone/>
                      </a:pP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9525">
                    <a:lnL>
                      <a:noFill/>
                    </a:lnL>
                    <a:lnR>
                      <a:noFill/>
                    </a:lnR>
                    <a:lnT>
                      <a:noFill/>
                    </a:lnT>
                    <a:lnB>
                      <a:noFill/>
                    </a:lnB>
                    <a:noFill/>
                  </a:tcPr>
                </a:tc>
                <a:extLst>
                  <a:ext uri="{0D108BD9-81ED-4DB2-BD59-A6C34878D82A}">
                    <a16:rowId xmlns:a16="http://schemas.microsoft.com/office/drawing/2014/main" val="3329795595"/>
                  </a:ext>
                </a:extLst>
              </a:tr>
              <a:tr h="0">
                <a:tc>
                  <a:txBody>
                    <a:bodyPr/>
                    <a:lstStyle/>
                    <a:p>
                      <a:pPr marL="0" marR="0" algn="just">
                        <a:buNone/>
                      </a:pPr>
                      <a:r>
                        <a:rPr lang="en-US" sz="1600" dirty="0">
                          <a:effectLst/>
                          <a:latin typeface="Arial" panose="020B0604020202020204" pitchFamily="34" charset="0"/>
                          <a:ea typeface="Times New Roman" panose="02020603050405020304" pitchFamily="18" charset="0"/>
                          <a:cs typeface="Arial" panose="020B0604020202020204" pitchFamily="34" charset="0"/>
                        </a:rPr>
                        <a:t>Polaris Program, "Polaris Dawn crew completes final series of EVA spacesuit testing," Polaris Program, 2024.</a:t>
                      </a:r>
                    </a:p>
                    <a:p>
                      <a:pPr marL="0" marR="0" algn="just">
                        <a:buNone/>
                      </a:pP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9525">
                    <a:lnL>
                      <a:noFill/>
                    </a:lnL>
                    <a:lnR>
                      <a:noFill/>
                    </a:lnR>
                    <a:lnT>
                      <a:noFill/>
                    </a:lnT>
                    <a:lnB>
                      <a:noFill/>
                    </a:lnB>
                    <a:noFill/>
                  </a:tcPr>
                </a:tc>
                <a:extLst>
                  <a:ext uri="{0D108BD9-81ED-4DB2-BD59-A6C34878D82A}">
                    <a16:rowId xmlns:a16="http://schemas.microsoft.com/office/drawing/2014/main" val="95404545"/>
                  </a:ext>
                </a:extLst>
              </a:tr>
              <a:tr h="0">
                <a:tc>
                  <a:txBody>
                    <a:bodyPr/>
                    <a:lstStyle/>
                    <a:p>
                      <a:pPr marL="0" marR="0" algn="just">
                        <a:buNone/>
                      </a:pPr>
                      <a:r>
                        <a:rPr lang="en-US" sz="1600" dirty="0">
                          <a:effectLst/>
                          <a:latin typeface="Arial" panose="020B0604020202020204" pitchFamily="34" charset="0"/>
                          <a:ea typeface="Times New Roman" panose="02020603050405020304" pitchFamily="18" charset="0"/>
                          <a:cs typeface="Arial" panose="020B0604020202020204" pitchFamily="34" charset="0"/>
                        </a:rPr>
                        <a:t>M. Montz, "Chamber B Thermal/Vacuum Chamber User Test Planning Guide," NASA Technical Reports Server (</a:t>
                      </a:r>
                      <a:r>
                        <a:rPr lang="en-US" sz="1600" dirty="0" err="1">
                          <a:effectLst/>
                          <a:latin typeface="Arial" panose="020B0604020202020204" pitchFamily="34" charset="0"/>
                          <a:ea typeface="Times New Roman" panose="02020603050405020304" pitchFamily="18" charset="0"/>
                          <a:cs typeface="Arial" panose="020B0604020202020204" pitchFamily="34" charset="0"/>
                        </a:rPr>
                        <a:t>NTRS</a:t>
                      </a:r>
                      <a:r>
                        <a:rPr lang="en-US" sz="1600" dirty="0">
                          <a:effectLst/>
                          <a:latin typeface="Arial" panose="020B0604020202020204" pitchFamily="34" charset="0"/>
                          <a:ea typeface="Times New Roman" panose="02020603050405020304" pitchFamily="18" charset="0"/>
                          <a:cs typeface="Arial" panose="020B0604020202020204" pitchFamily="34" charset="0"/>
                        </a:rPr>
                        <a:t>), 2012.</a:t>
                      </a:r>
                    </a:p>
                    <a:p>
                      <a:pPr marL="0" marR="0" algn="just">
                        <a:buNone/>
                      </a:pP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9525">
                    <a:lnL>
                      <a:noFill/>
                    </a:lnL>
                    <a:lnR>
                      <a:noFill/>
                    </a:lnR>
                    <a:lnT>
                      <a:noFill/>
                    </a:lnT>
                    <a:lnB>
                      <a:noFill/>
                    </a:lnB>
                    <a:noFill/>
                  </a:tcPr>
                </a:tc>
                <a:extLst>
                  <a:ext uri="{0D108BD9-81ED-4DB2-BD59-A6C34878D82A}">
                    <a16:rowId xmlns:a16="http://schemas.microsoft.com/office/drawing/2014/main" val="1247178338"/>
                  </a:ext>
                </a:extLst>
              </a:tr>
              <a:tr h="0">
                <a:tc>
                  <a:txBody>
                    <a:bodyPr/>
                    <a:lstStyle/>
                    <a:p>
                      <a:pPr marL="0" marR="0" algn="just">
                        <a:buNone/>
                      </a:pPr>
                      <a:r>
                        <a:rPr lang="en-US" sz="1600" dirty="0">
                          <a:effectLst/>
                          <a:latin typeface="Arial" panose="020B0604020202020204" pitchFamily="34" charset="0"/>
                          <a:ea typeface="Times New Roman" panose="02020603050405020304" pitchFamily="18" charset="0"/>
                          <a:cs typeface="Arial" panose="020B0604020202020204" pitchFamily="34" charset="0"/>
                        </a:rPr>
                        <a:t>B. Swartout and D. Westheimer, "Exploration Extravehicular Mobility Unit (xEMU) Chamber B Thermal Vacuum “Suit 2” Pressure Garment System Hardware and Test Design," in </a:t>
                      </a:r>
                      <a:r>
                        <a:rPr lang="en-US" sz="1600" i="1" dirty="0">
                          <a:effectLst/>
                          <a:latin typeface="Arial" panose="020B0604020202020204" pitchFamily="34" charset="0"/>
                          <a:ea typeface="Times New Roman" panose="02020603050405020304" pitchFamily="18" charset="0"/>
                          <a:cs typeface="Arial" panose="020B0604020202020204" pitchFamily="34" charset="0"/>
                        </a:rPr>
                        <a:t>53rd International Conference on Environmental Systems</a:t>
                      </a:r>
                      <a:r>
                        <a:rPr lang="en-US" sz="1600" dirty="0">
                          <a:effectLst/>
                          <a:latin typeface="Arial" panose="020B0604020202020204" pitchFamily="34" charset="0"/>
                          <a:ea typeface="Times New Roman" panose="02020603050405020304" pitchFamily="18" charset="0"/>
                          <a:cs typeface="Arial" panose="020B0604020202020204" pitchFamily="34" charset="0"/>
                        </a:rPr>
                        <a:t>, Louisville, Kentucky, 2024. </a:t>
                      </a:r>
                    </a:p>
                    <a:p>
                      <a:pPr marL="0" marR="0" algn="just">
                        <a:buNone/>
                      </a:pP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9525">
                    <a:lnL>
                      <a:noFill/>
                    </a:lnL>
                    <a:lnR>
                      <a:noFill/>
                    </a:lnR>
                    <a:lnT>
                      <a:noFill/>
                    </a:lnT>
                    <a:lnB>
                      <a:noFill/>
                    </a:lnB>
                    <a:noFill/>
                  </a:tcPr>
                </a:tc>
                <a:extLst>
                  <a:ext uri="{0D108BD9-81ED-4DB2-BD59-A6C34878D82A}">
                    <a16:rowId xmlns:a16="http://schemas.microsoft.com/office/drawing/2014/main" val="1182441138"/>
                  </a:ext>
                </a:extLst>
              </a:tr>
              <a:tr h="0">
                <a:tc>
                  <a:txBody>
                    <a:bodyPr/>
                    <a:lstStyle/>
                    <a:p>
                      <a:pPr marL="0" marR="0" algn="just">
                        <a:buNone/>
                      </a:pPr>
                      <a:r>
                        <a:rPr lang="en-US" sz="1600" dirty="0">
                          <a:effectLst/>
                          <a:latin typeface="Arial" panose="020B0604020202020204" pitchFamily="34" charset="0"/>
                          <a:ea typeface="Times New Roman" panose="02020603050405020304" pitchFamily="18" charset="0"/>
                          <a:cs typeface="Arial" panose="020B0604020202020204" pitchFamily="34" charset="0"/>
                        </a:rPr>
                        <a:t>P. D. Whalen, S. P. Gazzara, R. F. Marsch, M. Nasser and A. Moore, "Short Exploration Extravehicular Mobility Unit Testing Setup: Evaluation Under Realistic Pressure and Thermal Conditions," in </a:t>
                      </a:r>
                      <a:r>
                        <a:rPr lang="en-US" sz="1600" i="1" dirty="0">
                          <a:effectLst/>
                          <a:latin typeface="Arial" panose="020B0604020202020204" pitchFamily="34" charset="0"/>
                          <a:ea typeface="Times New Roman" panose="02020603050405020304" pitchFamily="18" charset="0"/>
                          <a:cs typeface="Arial" panose="020B0604020202020204" pitchFamily="34" charset="0"/>
                        </a:rPr>
                        <a:t>53rd International Conference on Environmental Systems</a:t>
                      </a:r>
                      <a:r>
                        <a:rPr lang="en-US" sz="1600" dirty="0">
                          <a:effectLst/>
                          <a:latin typeface="Arial" panose="020B0604020202020204" pitchFamily="34" charset="0"/>
                          <a:ea typeface="Times New Roman" panose="02020603050405020304" pitchFamily="18" charset="0"/>
                          <a:cs typeface="Arial" panose="020B0604020202020204" pitchFamily="34" charset="0"/>
                        </a:rPr>
                        <a:t>, Louisville, Kentucky, 2024. </a:t>
                      </a:r>
                    </a:p>
                  </a:txBody>
                  <a:tcPr marL="9525" marR="9525" marT="9525" marB="9525">
                    <a:lnL>
                      <a:noFill/>
                    </a:lnL>
                    <a:lnR>
                      <a:noFill/>
                    </a:lnR>
                    <a:lnT>
                      <a:noFill/>
                    </a:lnT>
                    <a:lnB>
                      <a:noFill/>
                    </a:lnB>
                    <a:noFill/>
                  </a:tcPr>
                </a:tc>
                <a:extLst>
                  <a:ext uri="{0D108BD9-81ED-4DB2-BD59-A6C34878D82A}">
                    <a16:rowId xmlns:a16="http://schemas.microsoft.com/office/drawing/2014/main" val="403264714"/>
                  </a:ext>
                </a:extLst>
              </a:tr>
            </a:tbl>
          </a:graphicData>
        </a:graphic>
      </p:graphicFrame>
    </p:spTree>
    <p:extLst>
      <p:ext uri="{BB962C8B-B14F-4D97-AF65-F5344CB8AC3E}">
        <p14:creationId xmlns:p14="http://schemas.microsoft.com/office/powerpoint/2010/main" val="122379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17B92-7182-0587-FED3-0E961A1D9C59}"/>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4EC38408-B478-7553-210C-85976594869B}"/>
              </a:ext>
            </a:extLst>
          </p:cNvPr>
          <p:cNvSpPr>
            <a:spLocks noGrp="1"/>
          </p:cNvSpPr>
          <p:nvPr>
            <p:ph idx="1"/>
          </p:nvPr>
        </p:nvSpPr>
        <p:spPr/>
        <p:txBody>
          <a:bodyPr/>
          <a:lstStyle/>
          <a:p>
            <a:r>
              <a:rPr lang="en-US" dirty="0"/>
              <a:t>Engineers, technicians, test directors, and management of </a:t>
            </a:r>
            <a:r>
              <a:rPr lang="en-US" dirty="0" err="1"/>
              <a:t>EC4</a:t>
            </a:r>
            <a:r>
              <a:rPr lang="en-US" dirty="0"/>
              <a:t> Systems Test Branch of </a:t>
            </a:r>
            <a:r>
              <a:rPr lang="en-US" dirty="0" err="1"/>
              <a:t>CTSD</a:t>
            </a:r>
            <a:endParaRPr lang="en-US" dirty="0"/>
          </a:p>
          <a:p>
            <a:r>
              <a:rPr lang="en-US" dirty="0" err="1"/>
              <a:t>EC5</a:t>
            </a:r>
            <a:r>
              <a:rPr lang="en-US" dirty="0"/>
              <a:t> Space Suit and Crew Survival Systems Branch</a:t>
            </a:r>
          </a:p>
          <a:p>
            <a:r>
              <a:rPr lang="en-US" dirty="0"/>
              <a:t>EC Crew and Thermal Systems Division</a:t>
            </a:r>
          </a:p>
          <a:p>
            <a:r>
              <a:rPr lang="en-US" dirty="0" err="1"/>
              <a:t>ES2</a:t>
            </a:r>
            <a:r>
              <a:rPr lang="en-US" dirty="0"/>
              <a:t> Structures Branch</a:t>
            </a:r>
          </a:p>
          <a:p>
            <a:r>
              <a:rPr lang="en-US" dirty="0"/>
              <a:t>Commercial partners</a:t>
            </a:r>
          </a:p>
          <a:p>
            <a:pPr marL="0" indent="0">
              <a:buNone/>
            </a:pPr>
            <a:endParaRPr lang="en-US" dirty="0"/>
          </a:p>
        </p:txBody>
      </p:sp>
    </p:spTree>
    <p:extLst>
      <p:ext uri="{BB962C8B-B14F-4D97-AF65-F5344CB8AC3E}">
        <p14:creationId xmlns:p14="http://schemas.microsoft.com/office/powerpoint/2010/main" val="2926936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A9FDD-EA4D-42CC-85E5-CC7B159050AE}"/>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EBA172DF-91F1-4D94-BA6E-548E6740276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89872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381AB-6712-A095-8DC1-C135FBBB1B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31F10E-D7B5-EE4E-9905-285DFFD089E9}"/>
              </a:ext>
            </a:extLst>
          </p:cNvPr>
          <p:cNvSpPr>
            <a:spLocks noGrp="1"/>
          </p:cNvSpPr>
          <p:nvPr>
            <p:ph type="title"/>
          </p:nvPr>
        </p:nvSpPr>
        <p:spPr/>
        <p:txBody>
          <a:bodyPr/>
          <a:lstStyle/>
          <a:p>
            <a:r>
              <a:rPr lang="en-US" dirty="0"/>
              <a:t>EMU</a:t>
            </a:r>
          </a:p>
        </p:txBody>
      </p:sp>
      <p:pic>
        <p:nvPicPr>
          <p:cNvPr id="3" name="Picture 2">
            <a:extLst>
              <a:ext uri="{FF2B5EF4-FFF2-40B4-BE49-F238E27FC236}">
                <a16:creationId xmlns:a16="http://schemas.microsoft.com/office/drawing/2014/main" id="{315146B9-77BB-9DA0-EC59-30AC53D42ABA}"/>
              </a:ext>
            </a:extLst>
          </p:cNvPr>
          <p:cNvPicPr>
            <a:picLocks noChangeAspect="1"/>
          </p:cNvPicPr>
          <p:nvPr/>
        </p:nvPicPr>
        <p:blipFill>
          <a:blip r:embed="rId2"/>
          <a:srcRect l="4026" r="13514"/>
          <a:stretch>
            <a:fillRect/>
          </a:stretch>
        </p:blipFill>
        <p:spPr>
          <a:xfrm>
            <a:off x="391233" y="1897972"/>
            <a:ext cx="5704767" cy="4661699"/>
          </a:xfrm>
          <a:prstGeom prst="rect">
            <a:avLst/>
          </a:prstGeom>
        </p:spPr>
      </p:pic>
      <p:pic>
        <p:nvPicPr>
          <p:cNvPr id="4" name="Picture 6">
            <a:extLst>
              <a:ext uri="{FF2B5EF4-FFF2-40B4-BE49-F238E27FC236}">
                <a16:creationId xmlns:a16="http://schemas.microsoft.com/office/drawing/2014/main" id="{AC5AD6CE-037C-BE2C-24CC-25F826AC12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6279" y="1404102"/>
            <a:ext cx="3437046" cy="5155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365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07B9A-C0FC-4E18-A8A4-F8DA3D4CB699}"/>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60BFE98F-B49D-4A4C-936B-FE1B202ED53C}"/>
              </a:ext>
            </a:extLst>
          </p:cNvPr>
          <p:cNvSpPr>
            <a:spLocks noGrp="1"/>
          </p:cNvSpPr>
          <p:nvPr>
            <p:ph idx="1"/>
          </p:nvPr>
        </p:nvSpPr>
        <p:spPr/>
        <p:txBody>
          <a:bodyPr/>
          <a:lstStyle/>
          <a:p>
            <a:pPr marL="342900" indent="-342900">
              <a:buFont typeface="+mj-lt"/>
              <a:buAutoNum type="arabicPeriod"/>
            </a:pPr>
            <a:r>
              <a:rPr lang="en-US" dirty="0"/>
              <a:t>History</a:t>
            </a:r>
          </a:p>
          <a:p>
            <a:pPr marL="342900" indent="-342900">
              <a:buFont typeface="+mj-lt"/>
              <a:buAutoNum type="arabicPeriod"/>
            </a:pPr>
            <a:r>
              <a:rPr lang="en-US" dirty="0"/>
              <a:t>Overview</a:t>
            </a:r>
          </a:p>
          <a:p>
            <a:pPr marL="342900" indent="-342900">
              <a:buFont typeface="+mj-lt"/>
              <a:buAutoNum type="arabicPeriod"/>
            </a:pPr>
            <a:r>
              <a:rPr lang="en-US" dirty="0"/>
              <a:t>Capabilities</a:t>
            </a:r>
          </a:p>
          <a:p>
            <a:pPr marL="342900" indent="-342900">
              <a:buFont typeface="+mj-lt"/>
              <a:buAutoNum type="arabicPeriod"/>
            </a:pPr>
            <a:r>
              <a:rPr lang="en-US" dirty="0"/>
              <a:t>Utilizing CTS for Suit Testing </a:t>
            </a:r>
          </a:p>
          <a:p>
            <a:pPr marL="342900" indent="-342900">
              <a:buFont typeface="+mj-lt"/>
              <a:buAutoNum type="arabicPeriod"/>
            </a:pPr>
            <a:r>
              <a:rPr lang="en-US" dirty="0"/>
              <a:t>Safety Considerations for HITL TVAC Testing</a:t>
            </a:r>
          </a:p>
          <a:p>
            <a:pPr marL="342900" indent="-342900">
              <a:buFont typeface="+mj-lt"/>
              <a:buAutoNum type="arabicPeriod"/>
            </a:pPr>
            <a:r>
              <a:rPr lang="en-US" dirty="0"/>
              <a:t>SpaceX Suit Testing</a:t>
            </a:r>
          </a:p>
          <a:p>
            <a:pPr marL="342900" indent="-342900">
              <a:buFont typeface="+mj-lt"/>
              <a:buAutoNum type="arabicPeriod"/>
            </a:pPr>
            <a:r>
              <a:rPr lang="en-US" dirty="0"/>
              <a:t>xEMU Suit 1 Testing</a:t>
            </a:r>
          </a:p>
          <a:p>
            <a:pPr marL="342900" indent="-342900">
              <a:buFont typeface="+mj-lt"/>
              <a:buAutoNum type="arabicPeriod"/>
            </a:pPr>
            <a:r>
              <a:rPr lang="en-US" dirty="0"/>
              <a:t>xEMU Suit 2 Testing</a:t>
            </a:r>
          </a:p>
          <a:p>
            <a:pPr marL="342900" indent="-342900">
              <a:buFont typeface="+mj-lt"/>
              <a:buAutoNum type="arabicPeriod"/>
            </a:pPr>
            <a:r>
              <a:rPr lang="en-US" dirty="0"/>
              <a:t>xEVAS Modifications</a:t>
            </a:r>
          </a:p>
          <a:p>
            <a:pPr marL="342900" indent="-342900">
              <a:buFont typeface="+mj-lt"/>
              <a:buAutoNum type="arabicPeriod"/>
            </a:pPr>
            <a:r>
              <a:rPr lang="en-US" dirty="0"/>
              <a:t> Artemis Vehicle Airlock Trainer Development</a:t>
            </a:r>
          </a:p>
          <a:p>
            <a:pPr marL="342900" indent="-342900">
              <a:buFont typeface="+mj-lt"/>
              <a:buAutoNum type="arabicPeriod"/>
            </a:pPr>
            <a:endParaRPr lang="en-US" dirty="0"/>
          </a:p>
        </p:txBody>
      </p:sp>
    </p:spTree>
    <p:extLst>
      <p:ext uri="{BB962C8B-B14F-4D97-AF65-F5344CB8AC3E}">
        <p14:creationId xmlns:p14="http://schemas.microsoft.com/office/powerpoint/2010/main" val="2676733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B8CA6-2898-EFB4-048A-6C60905706B0}"/>
              </a:ext>
            </a:extLst>
          </p:cNvPr>
          <p:cNvSpPr>
            <a:spLocks noGrp="1"/>
          </p:cNvSpPr>
          <p:nvPr>
            <p:ph type="title"/>
          </p:nvPr>
        </p:nvSpPr>
        <p:spPr/>
        <p:txBody>
          <a:bodyPr/>
          <a:lstStyle/>
          <a:p>
            <a:r>
              <a:rPr lang="en-US" dirty="0"/>
              <a:t>Emergency Repress</a:t>
            </a:r>
          </a:p>
        </p:txBody>
      </p:sp>
      <p:pic>
        <p:nvPicPr>
          <p:cNvPr id="4" name="Picture 3">
            <a:extLst>
              <a:ext uri="{FF2B5EF4-FFF2-40B4-BE49-F238E27FC236}">
                <a16:creationId xmlns:a16="http://schemas.microsoft.com/office/drawing/2014/main" id="{0F85ACEC-0538-8610-DDBD-FC2DB821559F}"/>
              </a:ext>
            </a:extLst>
          </p:cNvPr>
          <p:cNvPicPr>
            <a:picLocks noChangeAspect="1"/>
          </p:cNvPicPr>
          <p:nvPr/>
        </p:nvPicPr>
        <p:blipFill>
          <a:blip r:embed="rId2"/>
          <a:stretch>
            <a:fillRect/>
          </a:stretch>
        </p:blipFill>
        <p:spPr>
          <a:xfrm>
            <a:off x="8513218" y="1319150"/>
            <a:ext cx="3588729" cy="5422616"/>
          </a:xfrm>
          <a:prstGeom prst="rect">
            <a:avLst/>
          </a:prstGeom>
        </p:spPr>
      </p:pic>
      <p:pic>
        <p:nvPicPr>
          <p:cNvPr id="2050" name="Picture 2">
            <a:extLst>
              <a:ext uri="{FF2B5EF4-FFF2-40B4-BE49-F238E27FC236}">
                <a16:creationId xmlns:a16="http://schemas.microsoft.com/office/drawing/2014/main" id="{50D23BB8-1BEC-8DCE-A5D1-09472565D0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53" y="1826864"/>
            <a:ext cx="3276601" cy="491490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F299E69-200C-E64E-00A3-08551CBD58F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922" t="13787" r="4713" b="12425"/>
          <a:stretch>
            <a:fillRect/>
          </a:stretch>
        </p:blipFill>
        <p:spPr bwMode="auto">
          <a:xfrm>
            <a:off x="3456155" y="1386751"/>
            <a:ext cx="4967561" cy="28294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A06E9F09-0530-6481-3076-0330C27D16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0992" y="4216227"/>
            <a:ext cx="3198668" cy="2558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491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DA61D-D18A-8D11-9029-375EE88D54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4B8555-B249-0CCC-01F2-63A3FD8880B4}"/>
              </a:ext>
            </a:extLst>
          </p:cNvPr>
          <p:cNvSpPr>
            <a:spLocks noGrp="1"/>
          </p:cNvSpPr>
          <p:nvPr>
            <p:ph type="title"/>
          </p:nvPr>
        </p:nvSpPr>
        <p:spPr/>
        <p:txBody>
          <a:bodyPr/>
          <a:lstStyle/>
          <a:p>
            <a:r>
              <a:rPr lang="en-US" dirty="0"/>
              <a:t>xEMU</a:t>
            </a:r>
          </a:p>
        </p:txBody>
      </p:sp>
      <p:pic>
        <p:nvPicPr>
          <p:cNvPr id="5" name="Picture 4">
            <a:extLst>
              <a:ext uri="{FF2B5EF4-FFF2-40B4-BE49-F238E27FC236}">
                <a16:creationId xmlns:a16="http://schemas.microsoft.com/office/drawing/2014/main" id="{544D0002-9397-1209-169D-3603C4FBC303}"/>
              </a:ext>
            </a:extLst>
          </p:cNvPr>
          <p:cNvPicPr>
            <a:picLocks noChangeAspect="1"/>
          </p:cNvPicPr>
          <p:nvPr/>
        </p:nvPicPr>
        <p:blipFill>
          <a:blip r:embed="rId2"/>
          <a:srcRect l="18626" r="2741"/>
          <a:stretch>
            <a:fillRect/>
          </a:stretch>
        </p:blipFill>
        <p:spPr>
          <a:xfrm>
            <a:off x="186073" y="1732938"/>
            <a:ext cx="5091732" cy="4747240"/>
          </a:xfrm>
          <a:prstGeom prst="rect">
            <a:avLst/>
          </a:prstGeom>
        </p:spPr>
      </p:pic>
      <p:pic>
        <p:nvPicPr>
          <p:cNvPr id="6" name="Picture 5">
            <a:extLst>
              <a:ext uri="{FF2B5EF4-FFF2-40B4-BE49-F238E27FC236}">
                <a16:creationId xmlns:a16="http://schemas.microsoft.com/office/drawing/2014/main" id="{C76B6925-7FBC-7965-B246-96F649B22D14}"/>
              </a:ext>
            </a:extLst>
          </p:cNvPr>
          <p:cNvPicPr>
            <a:picLocks noChangeAspect="1"/>
          </p:cNvPicPr>
          <p:nvPr/>
        </p:nvPicPr>
        <p:blipFill>
          <a:blip r:embed="rId3"/>
          <a:srcRect l="11913" r="5925"/>
          <a:stretch>
            <a:fillRect/>
          </a:stretch>
        </p:blipFill>
        <p:spPr>
          <a:xfrm>
            <a:off x="5527964" y="1757484"/>
            <a:ext cx="5424054" cy="4735391"/>
          </a:xfrm>
          <a:prstGeom prst="rect">
            <a:avLst/>
          </a:prstGeom>
        </p:spPr>
      </p:pic>
    </p:spTree>
    <p:extLst>
      <p:ext uri="{BB962C8B-B14F-4D97-AF65-F5344CB8AC3E}">
        <p14:creationId xmlns:p14="http://schemas.microsoft.com/office/powerpoint/2010/main" val="1397341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651E2-2320-E8FD-32DF-D863A48FC3A1}"/>
              </a:ext>
            </a:extLst>
          </p:cNvPr>
          <p:cNvSpPr>
            <a:spLocks noGrp="1"/>
          </p:cNvSpPr>
          <p:nvPr>
            <p:ph type="title"/>
          </p:nvPr>
        </p:nvSpPr>
        <p:spPr/>
        <p:txBody>
          <a:bodyPr/>
          <a:lstStyle/>
          <a:p>
            <a:r>
              <a:rPr lang="en-US" dirty="0"/>
              <a:t>History</a:t>
            </a:r>
          </a:p>
        </p:txBody>
      </p:sp>
      <p:sp>
        <p:nvSpPr>
          <p:cNvPr id="3" name="Content Placeholder 2">
            <a:extLst>
              <a:ext uri="{FF2B5EF4-FFF2-40B4-BE49-F238E27FC236}">
                <a16:creationId xmlns:a16="http://schemas.microsoft.com/office/drawing/2014/main" id="{91924653-A47A-9A9D-492B-5E9ABDA1F9BE}"/>
              </a:ext>
            </a:extLst>
          </p:cNvPr>
          <p:cNvSpPr>
            <a:spLocks noGrp="1"/>
          </p:cNvSpPr>
          <p:nvPr>
            <p:ph idx="1"/>
          </p:nvPr>
        </p:nvSpPr>
        <p:spPr>
          <a:xfrm>
            <a:off x="1318758" y="1601180"/>
            <a:ext cx="7207728" cy="4799619"/>
          </a:xfrm>
        </p:spPr>
        <p:txBody>
          <a:bodyPr>
            <a:normAutofit fontScale="92500" lnSpcReduction="10000"/>
          </a:bodyPr>
          <a:lstStyle/>
          <a:p>
            <a:pPr>
              <a:lnSpc>
                <a:spcPct val="110000"/>
              </a:lnSpc>
            </a:pPr>
            <a:r>
              <a:rPr lang="en-US" sz="1700" b="1" dirty="0"/>
              <a:t>Early </a:t>
            </a:r>
            <a:r>
              <a:rPr lang="en-US" sz="1700" b="1" dirty="0" err="1"/>
              <a:t>1960s</a:t>
            </a:r>
            <a:r>
              <a:rPr lang="en-US" sz="1700" b="1" dirty="0"/>
              <a:t>: </a:t>
            </a:r>
            <a:r>
              <a:rPr lang="en-US" sz="1700" dirty="0"/>
              <a:t>Johnson Space Center’s (JSC) Space Environment Simulation Laboratory (</a:t>
            </a:r>
            <a:r>
              <a:rPr lang="en-US" sz="1700" dirty="0" err="1"/>
              <a:t>SESL</a:t>
            </a:r>
            <a:r>
              <a:rPr lang="en-US" sz="1700" dirty="0"/>
              <a:t>) was built </a:t>
            </a:r>
          </a:p>
          <a:p>
            <a:pPr lvl="1">
              <a:lnSpc>
                <a:spcPct val="110000"/>
              </a:lnSpc>
            </a:pPr>
            <a:r>
              <a:rPr lang="en-US" sz="1700" dirty="0"/>
              <a:t>Built for spacesuit testing and training astronauts in a thermal vacuum (TVAC) environment for the Gemini and Apollo programs </a:t>
            </a:r>
          </a:p>
          <a:p>
            <a:pPr lvl="1">
              <a:lnSpc>
                <a:spcPct val="110000"/>
              </a:lnSpc>
            </a:pPr>
            <a:r>
              <a:rPr lang="en-US" sz="1700" dirty="0"/>
              <a:t>Facility contained Chamber A and B, two human-rated TVAC chambers with solar simulation capabilities</a:t>
            </a:r>
          </a:p>
          <a:p>
            <a:pPr>
              <a:lnSpc>
                <a:spcPct val="110000"/>
              </a:lnSpc>
            </a:pPr>
            <a:r>
              <a:rPr lang="en-US" sz="1700" b="1" dirty="0"/>
              <a:t>1965: </a:t>
            </a:r>
            <a:r>
              <a:rPr lang="en-US" sz="1700" dirty="0"/>
              <a:t>Gemini used Chamber B for spacesuit and Extravehicular Activity (EVA) hardware</a:t>
            </a:r>
          </a:p>
          <a:p>
            <a:pPr>
              <a:lnSpc>
                <a:spcPct val="110000"/>
              </a:lnSpc>
            </a:pPr>
            <a:r>
              <a:rPr lang="en-US" sz="1700" b="1" dirty="0"/>
              <a:t>1966: </a:t>
            </a:r>
            <a:r>
              <a:rPr lang="en-US" sz="1700" dirty="0"/>
              <a:t>Apollo Extravehicular Mobility Unit (EMU) spacesuits and Apollo Lunar Module (ALM) were tested Chamber B</a:t>
            </a:r>
          </a:p>
          <a:p>
            <a:pPr lvl="1">
              <a:lnSpc>
                <a:spcPct val="110000"/>
              </a:lnSpc>
            </a:pPr>
            <a:r>
              <a:rPr lang="en-US" sz="1700" dirty="0"/>
              <a:t>Apollo astronauts found the training in the chamber to be critical for mission success</a:t>
            </a:r>
          </a:p>
          <a:p>
            <a:pPr>
              <a:lnSpc>
                <a:spcPct val="110000"/>
              </a:lnSpc>
            </a:pPr>
            <a:r>
              <a:rPr lang="en-US" sz="1700" b="1" dirty="0" err="1"/>
              <a:t>1970s</a:t>
            </a:r>
            <a:r>
              <a:rPr lang="en-US" sz="1700" b="1" dirty="0"/>
              <a:t>: </a:t>
            </a:r>
            <a:r>
              <a:rPr lang="en-US" sz="1700" dirty="0"/>
              <a:t>EMU was updated for Skylab and a series of human-in-the-loop (HITL) TVAC tests were conducted to verify the redesigned spacesuit </a:t>
            </a:r>
          </a:p>
          <a:p>
            <a:pPr>
              <a:lnSpc>
                <a:spcPct val="110000"/>
              </a:lnSpc>
            </a:pPr>
            <a:r>
              <a:rPr lang="en-US" sz="1700" b="1" dirty="0" err="1"/>
              <a:t>1980s</a:t>
            </a:r>
            <a:r>
              <a:rPr lang="en-US" sz="1700" b="1" dirty="0"/>
              <a:t>:</a:t>
            </a:r>
            <a:r>
              <a:rPr lang="en-US" sz="1700" dirty="0"/>
              <a:t> The chambers were temporarily deactivated</a:t>
            </a:r>
          </a:p>
          <a:p>
            <a:endParaRPr lang="en-US" dirty="0"/>
          </a:p>
        </p:txBody>
      </p:sp>
      <p:pic>
        <p:nvPicPr>
          <p:cNvPr id="8" name="Picture 7">
            <a:extLst>
              <a:ext uri="{FF2B5EF4-FFF2-40B4-BE49-F238E27FC236}">
                <a16:creationId xmlns:a16="http://schemas.microsoft.com/office/drawing/2014/main" id="{092EF041-1F1B-BCBD-6A84-B45A52F65E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535" t="7486" r="26604" b="3452"/>
          <a:stretch/>
        </p:blipFill>
        <p:spPr bwMode="auto">
          <a:xfrm>
            <a:off x="8526489" y="148677"/>
            <a:ext cx="2561592" cy="3084022"/>
          </a:xfrm>
          <a:prstGeom prst="rect">
            <a:avLst/>
          </a:prstGeom>
          <a:noFill/>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352EDCCC-AB09-A7B6-908B-ABC4E5EC47B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691" b="20769"/>
          <a:stretch/>
        </p:blipFill>
        <p:spPr bwMode="auto">
          <a:xfrm>
            <a:off x="8526490" y="3843907"/>
            <a:ext cx="3460657" cy="2556892"/>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6C56EBAF-5EBB-331E-4A2B-2E6F761965EC}"/>
              </a:ext>
            </a:extLst>
          </p:cNvPr>
          <p:cNvSpPr txBox="1"/>
          <p:nvPr/>
        </p:nvSpPr>
        <p:spPr>
          <a:xfrm>
            <a:off x="8526488" y="3244334"/>
            <a:ext cx="2561592" cy="338554"/>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Gemini Testing </a:t>
            </a:r>
          </a:p>
        </p:txBody>
      </p:sp>
      <p:sp>
        <p:nvSpPr>
          <p:cNvPr id="11" name="TextBox 10">
            <a:extLst>
              <a:ext uri="{FF2B5EF4-FFF2-40B4-BE49-F238E27FC236}">
                <a16:creationId xmlns:a16="http://schemas.microsoft.com/office/drawing/2014/main" id="{E64EA581-F114-96BA-4866-2824E9115F47}"/>
              </a:ext>
            </a:extLst>
          </p:cNvPr>
          <p:cNvSpPr txBox="1"/>
          <p:nvPr/>
        </p:nvSpPr>
        <p:spPr>
          <a:xfrm>
            <a:off x="8526488" y="6400799"/>
            <a:ext cx="3460657" cy="338554"/>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Apollo Lunar Testing</a:t>
            </a:r>
          </a:p>
        </p:txBody>
      </p:sp>
    </p:spTree>
    <p:extLst>
      <p:ext uri="{BB962C8B-B14F-4D97-AF65-F5344CB8AC3E}">
        <p14:creationId xmlns:p14="http://schemas.microsoft.com/office/powerpoint/2010/main" val="181857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726CF-9751-2007-55EB-72DD62BD9F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87078D-0E31-EDA9-488D-F973A6B71622}"/>
              </a:ext>
            </a:extLst>
          </p:cNvPr>
          <p:cNvSpPr>
            <a:spLocks noGrp="1"/>
          </p:cNvSpPr>
          <p:nvPr>
            <p:ph type="title"/>
          </p:nvPr>
        </p:nvSpPr>
        <p:spPr/>
        <p:txBody>
          <a:bodyPr/>
          <a:lstStyle/>
          <a:p>
            <a:r>
              <a:rPr lang="en-US" dirty="0"/>
              <a:t>History</a:t>
            </a:r>
          </a:p>
        </p:txBody>
      </p:sp>
      <p:sp>
        <p:nvSpPr>
          <p:cNvPr id="3" name="Content Placeholder 2">
            <a:extLst>
              <a:ext uri="{FF2B5EF4-FFF2-40B4-BE49-F238E27FC236}">
                <a16:creationId xmlns:a16="http://schemas.microsoft.com/office/drawing/2014/main" id="{F8FE0389-DF5A-9469-CE65-D4986FE905C4}"/>
              </a:ext>
            </a:extLst>
          </p:cNvPr>
          <p:cNvSpPr>
            <a:spLocks noGrp="1"/>
          </p:cNvSpPr>
          <p:nvPr>
            <p:ph idx="1"/>
          </p:nvPr>
        </p:nvSpPr>
        <p:spPr>
          <a:xfrm>
            <a:off x="1318757" y="1601180"/>
            <a:ext cx="6578334" cy="5049002"/>
          </a:xfrm>
        </p:spPr>
        <p:txBody>
          <a:bodyPr>
            <a:normAutofit lnSpcReduction="10000"/>
          </a:bodyPr>
          <a:lstStyle/>
          <a:p>
            <a:pPr>
              <a:lnSpc>
                <a:spcPct val="100000"/>
              </a:lnSpc>
            </a:pPr>
            <a:r>
              <a:rPr lang="en-US" sz="1600" b="1" dirty="0"/>
              <a:t>1988 through early </a:t>
            </a:r>
            <a:r>
              <a:rPr lang="en-US" sz="1600" b="1" dirty="0" err="1"/>
              <a:t>2000s</a:t>
            </a:r>
            <a:r>
              <a:rPr lang="en-US" sz="1600" b="1" dirty="0"/>
              <a:t>: </a:t>
            </a:r>
            <a:r>
              <a:rPr lang="en-US" sz="1600" dirty="0"/>
              <a:t>Chamber B was reactivated to support testing of Space Shuttle and International Space Station (ISS) hardware and EMU spacesuits</a:t>
            </a:r>
          </a:p>
          <a:p>
            <a:pPr lvl="1">
              <a:lnSpc>
                <a:spcPct val="100000"/>
              </a:lnSpc>
            </a:pPr>
            <a:r>
              <a:rPr lang="en-US" dirty="0"/>
              <a:t>During the Shuttle Return to Flight (RTF) after the loss of Columbia, astronauts practiced repairing the shuttle thermal protection systems in the chamber</a:t>
            </a:r>
          </a:p>
          <a:p>
            <a:pPr>
              <a:lnSpc>
                <a:spcPct val="100000"/>
              </a:lnSpc>
            </a:pPr>
            <a:r>
              <a:rPr lang="en-US" sz="1600" b="1" dirty="0" err="1"/>
              <a:t>2010s</a:t>
            </a:r>
            <a:r>
              <a:rPr lang="en-US" sz="1600" b="1" dirty="0"/>
              <a:t>: </a:t>
            </a:r>
            <a:r>
              <a:rPr lang="en-US" sz="1600" dirty="0"/>
              <a:t>The chamber supported multiple ambient tests of future spacesuit designs such as the Z-1 and Z-2 suit</a:t>
            </a:r>
          </a:p>
          <a:p>
            <a:pPr>
              <a:lnSpc>
                <a:spcPct val="100000"/>
              </a:lnSpc>
            </a:pPr>
            <a:r>
              <a:rPr lang="en-US" sz="1600" b="1" dirty="0"/>
              <a:t>2007-2017: </a:t>
            </a:r>
            <a:r>
              <a:rPr lang="en-US" sz="1600" dirty="0"/>
              <a:t>Upgrades to Chamber A to meet the deep space environment requirements of the James Webb Space Telescope (JWST)</a:t>
            </a:r>
          </a:p>
          <a:p>
            <a:pPr lvl="1">
              <a:lnSpc>
                <a:spcPct val="100000"/>
              </a:lnSpc>
            </a:pPr>
            <a:r>
              <a:rPr lang="en-US" dirty="0"/>
              <a:t>All the human-rated capabilities within Chamber A were deactivated</a:t>
            </a:r>
          </a:p>
          <a:p>
            <a:pPr lvl="1">
              <a:lnSpc>
                <a:spcPct val="100000"/>
              </a:lnSpc>
            </a:pPr>
            <a:r>
              <a:rPr lang="en-US" dirty="0"/>
              <a:t>Chamber B is now the only facility capable of human-rated TVAC testing</a:t>
            </a:r>
          </a:p>
          <a:p>
            <a:pPr>
              <a:lnSpc>
                <a:spcPct val="100000"/>
              </a:lnSpc>
            </a:pPr>
            <a:r>
              <a:rPr lang="en-US" sz="1600" b="1" dirty="0"/>
              <a:t>2022 to present: </a:t>
            </a:r>
            <a:r>
              <a:rPr lang="en-US" sz="1600" dirty="0"/>
              <a:t>TVAC testing for future generation spacesuits</a:t>
            </a:r>
          </a:p>
          <a:p>
            <a:pPr lvl="1">
              <a:lnSpc>
                <a:spcPct val="100000"/>
              </a:lnSpc>
            </a:pPr>
            <a:r>
              <a:rPr lang="en-US" dirty="0"/>
              <a:t>SpaceX suit testing (non-HITL and HITL tests) </a:t>
            </a:r>
          </a:p>
          <a:p>
            <a:pPr lvl="1">
              <a:lnSpc>
                <a:spcPct val="100000"/>
              </a:lnSpc>
            </a:pPr>
            <a:r>
              <a:rPr lang="en-US" dirty="0"/>
              <a:t>xEMU suit testing (non-HITL) </a:t>
            </a:r>
          </a:p>
          <a:p>
            <a:pPr lvl="1">
              <a:lnSpc>
                <a:spcPct val="100000"/>
              </a:lnSpc>
            </a:pPr>
            <a:r>
              <a:rPr lang="en-US" dirty="0"/>
              <a:t>Upgrades for </a:t>
            </a:r>
            <a:r>
              <a:rPr lang="en-US" dirty="0" err="1"/>
              <a:t>xEVAs</a:t>
            </a:r>
            <a:r>
              <a:rPr lang="en-US" dirty="0"/>
              <a:t> </a:t>
            </a:r>
          </a:p>
          <a:p>
            <a:pPr lvl="1"/>
            <a:endParaRPr lang="en-US" dirty="0"/>
          </a:p>
        </p:txBody>
      </p:sp>
      <p:pic>
        <p:nvPicPr>
          <p:cNvPr id="6" name="Picture 5">
            <a:extLst>
              <a:ext uri="{FF2B5EF4-FFF2-40B4-BE49-F238E27FC236}">
                <a16:creationId xmlns:a16="http://schemas.microsoft.com/office/drawing/2014/main" id="{D7B32190-9531-228A-7966-D220A6E2FBF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805"/>
          <a:stretch/>
        </p:blipFill>
        <p:spPr bwMode="auto">
          <a:xfrm>
            <a:off x="8012256" y="1105594"/>
            <a:ext cx="3829508" cy="4896196"/>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23175133-1E67-E12C-56A8-655E3932C27D}"/>
              </a:ext>
            </a:extLst>
          </p:cNvPr>
          <p:cNvSpPr txBox="1"/>
          <p:nvPr/>
        </p:nvSpPr>
        <p:spPr>
          <a:xfrm>
            <a:off x="8012255" y="6001790"/>
            <a:ext cx="3829509" cy="338554"/>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Shuttle EMU for RTF EVA practice</a:t>
            </a:r>
          </a:p>
        </p:txBody>
      </p:sp>
    </p:spTree>
    <p:extLst>
      <p:ext uri="{BB962C8B-B14F-4D97-AF65-F5344CB8AC3E}">
        <p14:creationId xmlns:p14="http://schemas.microsoft.com/office/powerpoint/2010/main" val="3585122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985AA-E84D-51A4-CB5B-21ABB6838F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70AFBF-B1AE-CBF4-541E-81C19BB46A29}"/>
              </a:ext>
            </a:extLst>
          </p:cNvPr>
          <p:cNvSpPr>
            <a:spLocks noGrp="1"/>
          </p:cNvSpPr>
          <p:nvPr>
            <p:ph type="title"/>
          </p:nvPr>
        </p:nvSpPr>
        <p:spPr/>
        <p:txBody>
          <a:bodyPr/>
          <a:lstStyle/>
          <a:p>
            <a:r>
              <a:rPr lang="en-US" dirty="0"/>
              <a:t>Overview of Chamber</a:t>
            </a:r>
          </a:p>
        </p:txBody>
      </p:sp>
      <p:sp>
        <p:nvSpPr>
          <p:cNvPr id="3" name="Content Placeholder 2">
            <a:extLst>
              <a:ext uri="{FF2B5EF4-FFF2-40B4-BE49-F238E27FC236}">
                <a16:creationId xmlns:a16="http://schemas.microsoft.com/office/drawing/2014/main" id="{5FE497B8-48EF-5EF8-AE2B-834E9F4A31D3}"/>
              </a:ext>
            </a:extLst>
          </p:cNvPr>
          <p:cNvSpPr>
            <a:spLocks noGrp="1"/>
          </p:cNvSpPr>
          <p:nvPr>
            <p:ph idx="1"/>
          </p:nvPr>
        </p:nvSpPr>
        <p:spPr>
          <a:xfrm>
            <a:off x="1318757" y="1601180"/>
            <a:ext cx="6295701" cy="5655831"/>
          </a:xfrm>
        </p:spPr>
        <p:txBody>
          <a:bodyPr>
            <a:normAutofit/>
          </a:bodyPr>
          <a:lstStyle/>
          <a:p>
            <a:pPr>
              <a:lnSpc>
                <a:spcPct val="120000"/>
              </a:lnSpc>
            </a:pPr>
            <a:r>
              <a:rPr lang="en-US" sz="1600" dirty="0"/>
              <a:t>Chamber B has 3 compartments: Main Chamber, Manlock B1 (MLB1), and Manlock B2 (MLB2)</a:t>
            </a:r>
          </a:p>
          <a:p>
            <a:pPr>
              <a:lnSpc>
                <a:spcPct val="120000"/>
              </a:lnSpc>
            </a:pPr>
            <a:r>
              <a:rPr lang="en-US" sz="1600" dirty="0"/>
              <a:t>Main Chamber with TVAC capabilities </a:t>
            </a:r>
          </a:p>
          <a:p>
            <a:pPr lvl="1">
              <a:lnSpc>
                <a:spcPct val="120000"/>
              </a:lnSpc>
            </a:pPr>
            <a:r>
              <a:rPr lang="en-US" dirty="0"/>
              <a:t>25 ft (7.6 m) in diameter and 26 ft (7.9 m) in height</a:t>
            </a:r>
          </a:p>
          <a:p>
            <a:pPr lvl="1">
              <a:lnSpc>
                <a:spcPct val="120000"/>
              </a:lnSpc>
            </a:pPr>
            <a:r>
              <a:rPr lang="en-US" dirty="0"/>
              <a:t>Load bearing floor of 20 ft (6.1 m) in diameter that can bear up to a concentric load of 37.5 ton (34,019 kg)</a:t>
            </a:r>
          </a:p>
          <a:p>
            <a:pPr>
              <a:lnSpc>
                <a:spcPct val="120000"/>
              </a:lnSpc>
            </a:pPr>
            <a:r>
              <a:rPr lang="en-US" sz="1600" dirty="0"/>
              <a:t>Manlocks</a:t>
            </a:r>
          </a:p>
          <a:p>
            <a:pPr lvl="1">
              <a:lnSpc>
                <a:spcPct val="120000"/>
              </a:lnSpc>
            </a:pPr>
            <a:r>
              <a:rPr lang="en-US" dirty="0"/>
              <a:t>Only ways to ingress the chamber at the ground level</a:t>
            </a:r>
          </a:p>
          <a:p>
            <a:pPr lvl="1">
              <a:lnSpc>
                <a:spcPct val="120000"/>
              </a:lnSpc>
            </a:pPr>
            <a:r>
              <a:rPr lang="en-US" dirty="0"/>
              <a:t>Act as a dual airlock system with vacuum capability only</a:t>
            </a:r>
          </a:p>
          <a:p>
            <a:pPr lvl="1">
              <a:lnSpc>
                <a:spcPct val="120000"/>
              </a:lnSpc>
            </a:pPr>
            <a:r>
              <a:rPr lang="en-US" dirty="0"/>
              <a:t>Can be used as independent vacuum chambers</a:t>
            </a:r>
          </a:p>
          <a:p>
            <a:pPr>
              <a:lnSpc>
                <a:spcPct val="120000"/>
              </a:lnSpc>
            </a:pPr>
            <a:r>
              <a:rPr lang="en-US" sz="1600" dirty="0"/>
              <a:t>50-ton (45,359 kg) capacity rolling bridge cranes outside of the chamber to take off the chamber head for larger test articles </a:t>
            </a:r>
          </a:p>
        </p:txBody>
      </p:sp>
      <p:pic>
        <p:nvPicPr>
          <p:cNvPr id="10" name="Picture 9">
            <a:extLst>
              <a:ext uri="{FF2B5EF4-FFF2-40B4-BE49-F238E27FC236}">
                <a16:creationId xmlns:a16="http://schemas.microsoft.com/office/drawing/2014/main" id="{E2D0D692-8807-E1DC-DBAC-C778B688A5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80" t="7980" b="11636"/>
          <a:stretch/>
        </p:blipFill>
        <p:spPr bwMode="auto">
          <a:xfrm>
            <a:off x="7614458" y="163748"/>
            <a:ext cx="4448157" cy="2926698"/>
          </a:xfrm>
          <a:prstGeom prst="rect">
            <a:avLst/>
          </a:prstGeom>
          <a:noFill/>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6A6E345E-318B-D3E1-DCC1-672C833F6472}"/>
              </a:ext>
            </a:extLst>
          </p:cNvPr>
          <p:cNvSpPr txBox="1"/>
          <p:nvPr/>
        </p:nvSpPr>
        <p:spPr>
          <a:xfrm>
            <a:off x="7614458" y="3090446"/>
            <a:ext cx="4389120" cy="338554"/>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Subject in ISS EMU with lid removed</a:t>
            </a:r>
          </a:p>
        </p:txBody>
      </p:sp>
      <p:pic>
        <p:nvPicPr>
          <p:cNvPr id="4" name="Picture 3">
            <a:extLst>
              <a:ext uri="{FF2B5EF4-FFF2-40B4-BE49-F238E27FC236}">
                <a16:creationId xmlns:a16="http://schemas.microsoft.com/office/drawing/2014/main" id="{DC7268BD-72A8-9C3F-1102-852ABE3D53D6}"/>
              </a:ext>
            </a:extLst>
          </p:cNvPr>
          <p:cNvPicPr>
            <a:picLocks noChangeAspect="1"/>
          </p:cNvPicPr>
          <p:nvPr/>
        </p:nvPicPr>
        <p:blipFill>
          <a:blip r:embed="rId3"/>
          <a:srcRect t="4717" b="14036"/>
          <a:stretch>
            <a:fillRect/>
          </a:stretch>
        </p:blipFill>
        <p:spPr>
          <a:xfrm>
            <a:off x="8572144" y="3566351"/>
            <a:ext cx="2473748" cy="2959331"/>
          </a:xfrm>
          <a:prstGeom prst="rect">
            <a:avLst/>
          </a:prstGeom>
        </p:spPr>
      </p:pic>
      <p:sp>
        <p:nvSpPr>
          <p:cNvPr id="5" name="TextBox 4">
            <a:extLst>
              <a:ext uri="{FF2B5EF4-FFF2-40B4-BE49-F238E27FC236}">
                <a16:creationId xmlns:a16="http://schemas.microsoft.com/office/drawing/2014/main" id="{DE38D481-A3CD-FA85-23FF-EF115D5BC5CF}"/>
              </a:ext>
            </a:extLst>
          </p:cNvPr>
          <p:cNvSpPr txBox="1"/>
          <p:nvPr/>
        </p:nvSpPr>
        <p:spPr>
          <a:xfrm>
            <a:off x="8572144" y="6524975"/>
            <a:ext cx="2473748" cy="338554"/>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Head Lift</a:t>
            </a:r>
          </a:p>
        </p:txBody>
      </p:sp>
    </p:spTree>
    <p:extLst>
      <p:ext uri="{BB962C8B-B14F-4D97-AF65-F5344CB8AC3E}">
        <p14:creationId xmlns:p14="http://schemas.microsoft.com/office/powerpoint/2010/main" val="1977247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388D0-AF89-F9B1-2285-20814CB294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9A71DB-C790-DF85-EFA4-D58593CEF292}"/>
              </a:ext>
            </a:extLst>
          </p:cNvPr>
          <p:cNvSpPr>
            <a:spLocks noGrp="1"/>
          </p:cNvSpPr>
          <p:nvPr>
            <p:ph type="title"/>
          </p:nvPr>
        </p:nvSpPr>
        <p:spPr/>
        <p:txBody>
          <a:bodyPr/>
          <a:lstStyle/>
          <a:p>
            <a:r>
              <a:rPr lang="en-US" dirty="0"/>
              <a:t>Capabilities</a:t>
            </a:r>
          </a:p>
        </p:txBody>
      </p:sp>
      <p:sp>
        <p:nvSpPr>
          <p:cNvPr id="3" name="Content Placeholder 2">
            <a:extLst>
              <a:ext uri="{FF2B5EF4-FFF2-40B4-BE49-F238E27FC236}">
                <a16:creationId xmlns:a16="http://schemas.microsoft.com/office/drawing/2014/main" id="{C076F4AE-A80E-8CE0-888F-C10B9F1E11DE}"/>
              </a:ext>
            </a:extLst>
          </p:cNvPr>
          <p:cNvSpPr>
            <a:spLocks noGrp="1"/>
          </p:cNvSpPr>
          <p:nvPr>
            <p:ph idx="1"/>
          </p:nvPr>
        </p:nvSpPr>
        <p:spPr>
          <a:xfrm>
            <a:off x="941912" y="1542991"/>
            <a:ext cx="11250088" cy="5655831"/>
          </a:xfrm>
        </p:spPr>
        <p:txBody>
          <a:bodyPr>
            <a:noAutofit/>
          </a:bodyPr>
          <a:lstStyle/>
          <a:p>
            <a:pPr>
              <a:lnSpc>
                <a:spcPct val="120000"/>
              </a:lnSpc>
            </a:pPr>
            <a:r>
              <a:rPr lang="en-US" sz="1600" dirty="0"/>
              <a:t>Vacuum system with staged roughing pumps </a:t>
            </a:r>
          </a:p>
          <a:p>
            <a:pPr lvl="1">
              <a:lnSpc>
                <a:spcPct val="120000"/>
              </a:lnSpc>
            </a:pPr>
            <a:r>
              <a:rPr lang="en-US" dirty="0"/>
              <a:t>4 Root blowers and 6 Stokes pumps, 4 valved and trapped oil diffusion pumps, and two –</a:t>
            </a:r>
            <a:r>
              <a:rPr lang="en-US" dirty="0" err="1"/>
              <a:t>424°F</a:t>
            </a:r>
            <a:r>
              <a:rPr lang="en-US" dirty="0"/>
              <a:t> (20 K) cryopumps </a:t>
            </a:r>
          </a:p>
          <a:p>
            <a:pPr lvl="1">
              <a:lnSpc>
                <a:spcPct val="120000"/>
              </a:lnSpc>
            </a:pPr>
            <a:r>
              <a:rPr lang="en-US" dirty="0"/>
              <a:t>Chamber pressure can reach 1.5 × 10</a:t>
            </a:r>
            <a:r>
              <a:rPr lang="en-US" baseline="30000" dirty="0"/>
              <a:t>-4</a:t>
            </a:r>
            <a:r>
              <a:rPr lang="en-US" dirty="0"/>
              <a:t> Torr (19.9 mPa) at ambient temperatures</a:t>
            </a:r>
          </a:p>
          <a:p>
            <a:pPr lvl="1">
              <a:lnSpc>
                <a:spcPct val="120000"/>
              </a:lnSpc>
            </a:pPr>
            <a:r>
              <a:rPr lang="en-US" dirty="0"/>
              <a:t>Chamber pressure can reach 3.5 × 10</a:t>
            </a:r>
            <a:r>
              <a:rPr lang="en-US" baseline="30000" dirty="0"/>
              <a:t>-6</a:t>
            </a:r>
            <a:r>
              <a:rPr lang="en-US" dirty="0"/>
              <a:t> Torr (0.466 mPa) at cryogenic temperatures </a:t>
            </a:r>
          </a:p>
          <a:p>
            <a:pPr>
              <a:lnSpc>
                <a:spcPct val="120000"/>
              </a:lnSpc>
            </a:pPr>
            <a:r>
              <a:rPr lang="en-US" sz="1600" dirty="0"/>
              <a:t>Cooling capabilities of the chamber </a:t>
            </a:r>
          </a:p>
          <a:p>
            <a:pPr lvl="1">
              <a:lnSpc>
                <a:spcPct val="120000"/>
              </a:lnSpc>
            </a:pPr>
            <a:r>
              <a:rPr lang="en-US" dirty="0"/>
              <a:t>Two sets of Liquid nitrogen (</a:t>
            </a:r>
            <a:r>
              <a:rPr lang="en-US" dirty="0" err="1"/>
              <a:t>LN2</a:t>
            </a:r>
            <a:r>
              <a:rPr lang="en-US" dirty="0"/>
              <a:t>) panels that are coated in black paint with a measured emissivity of 0.90</a:t>
            </a:r>
          </a:p>
          <a:p>
            <a:pPr lvl="1">
              <a:lnSpc>
                <a:spcPct val="120000"/>
              </a:lnSpc>
            </a:pPr>
            <a:r>
              <a:rPr lang="en-US" dirty="0"/>
              <a:t>Sandwiched between </a:t>
            </a:r>
            <a:r>
              <a:rPr lang="en-US" dirty="0" err="1"/>
              <a:t>LN2</a:t>
            </a:r>
            <a:r>
              <a:rPr lang="en-US" dirty="0"/>
              <a:t> panels, there are 15 gaseous helium cryopumping panels, which help lower the pressure by using their surface area to trap gases</a:t>
            </a:r>
          </a:p>
          <a:p>
            <a:pPr lvl="1">
              <a:lnSpc>
                <a:spcPct val="120000"/>
              </a:lnSpc>
            </a:pPr>
            <a:r>
              <a:rPr lang="en-US" dirty="0"/>
              <a:t>The floor can be cooled with </a:t>
            </a:r>
            <a:r>
              <a:rPr lang="en-US" dirty="0" err="1"/>
              <a:t>LN2</a:t>
            </a:r>
            <a:r>
              <a:rPr lang="en-US" dirty="0"/>
              <a:t> to simulate the lunar surface</a:t>
            </a:r>
          </a:p>
          <a:p>
            <a:pPr lvl="1">
              <a:lnSpc>
                <a:spcPct val="120000"/>
              </a:lnSpc>
            </a:pPr>
            <a:r>
              <a:rPr lang="en-US" dirty="0"/>
              <a:t>Can be cooled to –</a:t>
            </a:r>
            <a:r>
              <a:rPr lang="en-US" dirty="0" err="1"/>
              <a:t>270.7°F</a:t>
            </a:r>
            <a:r>
              <a:rPr lang="en-US" dirty="0"/>
              <a:t> (105 K)</a:t>
            </a:r>
          </a:p>
          <a:p>
            <a:pPr>
              <a:lnSpc>
                <a:spcPct val="120000"/>
              </a:lnSpc>
            </a:pPr>
            <a:r>
              <a:rPr lang="en-US" sz="1600" dirty="0"/>
              <a:t>Heating capabilities of the chamber </a:t>
            </a:r>
          </a:p>
          <a:p>
            <a:pPr lvl="1">
              <a:lnSpc>
                <a:spcPct val="120000"/>
              </a:lnSpc>
            </a:pPr>
            <a:r>
              <a:rPr lang="en-US" dirty="0"/>
              <a:t>Infrared (IR) lamps, self-regulating heater tape, and heater bars to provide heating to test articles </a:t>
            </a:r>
          </a:p>
          <a:p>
            <a:pPr lvl="1">
              <a:lnSpc>
                <a:spcPct val="120000"/>
              </a:lnSpc>
            </a:pPr>
            <a:r>
              <a:rPr lang="en-US" dirty="0"/>
              <a:t>A thermal enclosure of aluminum framing with steel heater bars (referred to as a heater cage) grouped in zones can be created to provide elevated temperatures (vary the voltage of the heater bars to reach the desired temperatures)</a:t>
            </a:r>
          </a:p>
        </p:txBody>
      </p:sp>
    </p:spTree>
    <p:extLst>
      <p:ext uri="{BB962C8B-B14F-4D97-AF65-F5344CB8AC3E}">
        <p14:creationId xmlns:p14="http://schemas.microsoft.com/office/powerpoint/2010/main" val="4288563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810B6-2DA6-0ABA-9926-315190C654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34876C-8582-260E-1647-C4A74B023025}"/>
              </a:ext>
            </a:extLst>
          </p:cNvPr>
          <p:cNvSpPr>
            <a:spLocks noGrp="1"/>
          </p:cNvSpPr>
          <p:nvPr>
            <p:ph type="title"/>
          </p:nvPr>
        </p:nvSpPr>
        <p:spPr/>
        <p:txBody>
          <a:bodyPr/>
          <a:lstStyle/>
          <a:p>
            <a:r>
              <a:rPr lang="en-US" dirty="0"/>
              <a:t>Utilizing CTS for EMU Suit Testing</a:t>
            </a:r>
          </a:p>
        </p:txBody>
      </p:sp>
      <p:sp>
        <p:nvSpPr>
          <p:cNvPr id="3" name="Content Placeholder 2">
            <a:extLst>
              <a:ext uri="{FF2B5EF4-FFF2-40B4-BE49-F238E27FC236}">
                <a16:creationId xmlns:a16="http://schemas.microsoft.com/office/drawing/2014/main" id="{7819297A-885A-11B7-5132-476697F12056}"/>
              </a:ext>
            </a:extLst>
          </p:cNvPr>
          <p:cNvSpPr>
            <a:spLocks noGrp="1"/>
          </p:cNvSpPr>
          <p:nvPr>
            <p:ph idx="1"/>
          </p:nvPr>
        </p:nvSpPr>
        <p:spPr>
          <a:xfrm>
            <a:off x="941913" y="1542991"/>
            <a:ext cx="7453942" cy="5655831"/>
          </a:xfrm>
        </p:spPr>
        <p:txBody>
          <a:bodyPr>
            <a:noAutofit/>
          </a:bodyPr>
          <a:lstStyle/>
          <a:p>
            <a:pPr>
              <a:lnSpc>
                <a:spcPct val="100000"/>
              </a:lnSpc>
            </a:pPr>
            <a:r>
              <a:rPr lang="en-US" sz="1400" dirty="0"/>
              <a:t>Crew Transfer System (CTS) can move one suited test subject from MLB1 into the main chamber</a:t>
            </a:r>
          </a:p>
          <a:p>
            <a:pPr lvl="1">
              <a:lnSpc>
                <a:spcPct val="100000"/>
              </a:lnSpc>
            </a:pPr>
            <a:r>
              <a:rPr lang="en-US" sz="1400" dirty="0"/>
              <a:t>Allows the subject to ingress and egress the main chamber while it is preconditioned and kept at the target TVAC conditions</a:t>
            </a:r>
          </a:p>
          <a:p>
            <a:pPr marL="342900" indent="-342900">
              <a:lnSpc>
                <a:spcPct val="100000"/>
              </a:lnSpc>
              <a:buFont typeface="+mj-lt"/>
              <a:buAutoNum type="arabicPeriod"/>
            </a:pPr>
            <a:r>
              <a:rPr lang="en-US" sz="1400" dirty="0"/>
              <a:t>During the main chamber conditioning, both Manlocks will remain at site pressure</a:t>
            </a:r>
          </a:p>
          <a:p>
            <a:pPr marL="342900" indent="-342900">
              <a:lnSpc>
                <a:spcPct val="100000"/>
              </a:lnSpc>
              <a:buFont typeface="+mj-lt"/>
              <a:buAutoNum type="arabicPeriod"/>
            </a:pPr>
            <a:r>
              <a:rPr lang="en-US" sz="1400" dirty="0"/>
              <a:t>Once the suit and subject are ready, the CTS interfaces with the EMU by latching onto the Portable Life Support System (PLSS) and a weight relief trolley above the CTS offloads a portion of the suit weight</a:t>
            </a:r>
          </a:p>
          <a:p>
            <a:pPr marL="342900" indent="-342900">
              <a:lnSpc>
                <a:spcPct val="100000"/>
              </a:lnSpc>
              <a:buFont typeface="+mj-lt"/>
              <a:buAutoNum type="arabicPeriod"/>
            </a:pPr>
            <a:r>
              <a:rPr lang="en-US" sz="1400" dirty="0"/>
              <a:t>The Manlock doors are then closed and the MLB1 is pumped down and equalized with the main chamber</a:t>
            </a:r>
          </a:p>
          <a:p>
            <a:pPr marL="342900" indent="-342900">
              <a:lnSpc>
                <a:spcPct val="100000"/>
              </a:lnSpc>
              <a:buFont typeface="+mj-lt"/>
              <a:buAutoNum type="arabicPeriod"/>
            </a:pPr>
            <a:r>
              <a:rPr lang="en-US" sz="1400" dirty="0"/>
              <a:t>The door between MLB1 and the main chamber is remotely opened</a:t>
            </a:r>
          </a:p>
          <a:p>
            <a:pPr marL="342900" indent="-342900">
              <a:lnSpc>
                <a:spcPct val="100000"/>
              </a:lnSpc>
              <a:buFont typeface="+mj-lt"/>
              <a:buAutoNum type="arabicPeriod"/>
            </a:pPr>
            <a:r>
              <a:rPr lang="en-US" sz="1400" dirty="0"/>
              <a:t>The CTS will remotely traverse into the main chamber</a:t>
            </a:r>
          </a:p>
          <a:p>
            <a:pPr marL="342900" indent="-342900">
              <a:lnSpc>
                <a:spcPct val="100000"/>
              </a:lnSpc>
              <a:buFont typeface="+mj-lt"/>
              <a:buAutoNum type="arabicPeriod"/>
            </a:pPr>
            <a:r>
              <a:rPr lang="en-US" sz="1400" dirty="0"/>
              <a:t>Subject will unlatch themselves from the CTS and the weight relief trolley will transition onto the traversing monorail</a:t>
            </a:r>
          </a:p>
          <a:p>
            <a:pPr marL="800100" lvl="1" indent="-342900">
              <a:lnSpc>
                <a:spcPct val="100000"/>
              </a:lnSpc>
              <a:buFont typeface="+mj-lt"/>
              <a:buAutoNum type="alphaLcParenR"/>
            </a:pPr>
            <a:r>
              <a:rPr lang="en-US" sz="1400" dirty="0"/>
              <a:t>The monorail provides two degrees of freedom and 200 </a:t>
            </a:r>
            <a:r>
              <a:rPr lang="en-US" sz="1400" dirty="0" err="1"/>
              <a:t>ft</a:t>
            </a:r>
            <a:r>
              <a:rPr lang="en-US" sz="1400" baseline="30000" dirty="0" err="1"/>
              <a:t>2</a:t>
            </a:r>
            <a:r>
              <a:rPr lang="en-US" sz="1400" dirty="0"/>
              <a:t> (18.6 </a:t>
            </a:r>
            <a:r>
              <a:rPr lang="en-US" sz="1400" dirty="0" err="1"/>
              <a:t>m</a:t>
            </a:r>
            <a:r>
              <a:rPr lang="en-US" sz="1400" baseline="30000" dirty="0" err="1"/>
              <a:t>2</a:t>
            </a:r>
            <a:r>
              <a:rPr lang="en-US" sz="1400" dirty="0"/>
              <a:t>) of available working space </a:t>
            </a:r>
          </a:p>
          <a:p>
            <a:pPr marL="342900" indent="-342900">
              <a:lnSpc>
                <a:spcPct val="100000"/>
              </a:lnSpc>
              <a:buFont typeface="+mj-lt"/>
              <a:buAutoNum type="arabicPeriod"/>
            </a:pPr>
            <a:r>
              <a:rPr lang="en-US" sz="1400" dirty="0"/>
              <a:t>After completion of the simulated EVA, the test subject will latch themselves back onto the CTS which will then traverse back into MLB1</a:t>
            </a:r>
          </a:p>
          <a:p>
            <a:pPr marL="342900" indent="-342900">
              <a:lnSpc>
                <a:spcPct val="100000"/>
              </a:lnSpc>
              <a:buFont typeface="+mj-lt"/>
              <a:buAutoNum type="arabicPeriod"/>
            </a:pPr>
            <a:r>
              <a:rPr lang="en-US" sz="1400" dirty="0"/>
              <a:t>The door is then remotely closed and the Manlock is repressurized back to site pressure</a:t>
            </a:r>
          </a:p>
        </p:txBody>
      </p:sp>
      <p:pic>
        <p:nvPicPr>
          <p:cNvPr id="5" name="Picture 4">
            <a:extLst>
              <a:ext uri="{FF2B5EF4-FFF2-40B4-BE49-F238E27FC236}">
                <a16:creationId xmlns:a16="http://schemas.microsoft.com/office/drawing/2014/main" id="{BB9AEA2A-6914-3702-DFD5-4FC5F86D01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01" y="1690688"/>
            <a:ext cx="3894841" cy="4001598"/>
          </a:xfrm>
          <a:prstGeom prst="rect">
            <a:avLst/>
          </a:prstGeom>
          <a:noFill/>
          <a:ln>
            <a:noFill/>
          </a:ln>
        </p:spPr>
      </p:pic>
    </p:spTree>
    <p:extLst>
      <p:ext uri="{BB962C8B-B14F-4D97-AF65-F5344CB8AC3E}">
        <p14:creationId xmlns:p14="http://schemas.microsoft.com/office/powerpoint/2010/main" val="1831831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8C4CA-AC69-5AB4-9B72-27765BCC42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B1E7D7-224E-20ED-1664-068C002EB06C}"/>
              </a:ext>
            </a:extLst>
          </p:cNvPr>
          <p:cNvSpPr>
            <a:spLocks noGrp="1"/>
          </p:cNvSpPr>
          <p:nvPr>
            <p:ph type="title"/>
          </p:nvPr>
        </p:nvSpPr>
        <p:spPr/>
        <p:txBody>
          <a:bodyPr/>
          <a:lstStyle/>
          <a:p>
            <a:pPr lvl="0"/>
            <a:r>
              <a:rPr lang="en-US" dirty="0"/>
              <a:t>Safety Considerations for HITL TVAC Testing</a:t>
            </a:r>
          </a:p>
        </p:txBody>
      </p:sp>
      <p:sp>
        <p:nvSpPr>
          <p:cNvPr id="3" name="Content Placeholder 2">
            <a:extLst>
              <a:ext uri="{FF2B5EF4-FFF2-40B4-BE49-F238E27FC236}">
                <a16:creationId xmlns:a16="http://schemas.microsoft.com/office/drawing/2014/main" id="{BD5C34AA-3A1C-D4CA-2DEF-A15435CDF9B9}"/>
              </a:ext>
            </a:extLst>
          </p:cNvPr>
          <p:cNvSpPr>
            <a:spLocks noGrp="1"/>
          </p:cNvSpPr>
          <p:nvPr>
            <p:ph idx="1"/>
          </p:nvPr>
        </p:nvSpPr>
        <p:spPr>
          <a:xfrm>
            <a:off x="941913" y="1542991"/>
            <a:ext cx="8044146" cy="5655831"/>
          </a:xfrm>
        </p:spPr>
        <p:txBody>
          <a:bodyPr>
            <a:noAutofit/>
          </a:bodyPr>
          <a:lstStyle/>
          <a:p>
            <a:pPr>
              <a:lnSpc>
                <a:spcPct val="100000"/>
              </a:lnSpc>
            </a:pPr>
            <a:r>
              <a:rPr lang="en-US" sz="1600" dirty="0"/>
              <a:t>Cameras with pan-tilt-zoom capability and viewports allow direct line of sight to the test subject</a:t>
            </a:r>
          </a:p>
          <a:p>
            <a:pPr>
              <a:lnSpc>
                <a:spcPct val="100000"/>
              </a:lnSpc>
            </a:pPr>
            <a:r>
              <a:rPr lang="en-US" sz="1600" dirty="0"/>
              <a:t>During a HITL test, 2 rescue technicians (RTs) are stationed in MLB2 where they observe the test subject and 2 RTs are outside of the chamber to aid as needed</a:t>
            </a:r>
          </a:p>
          <a:p>
            <a:pPr lvl="1">
              <a:lnSpc>
                <a:spcPct val="100000"/>
              </a:lnSpc>
            </a:pPr>
            <a:r>
              <a:rPr lang="en-US" dirty="0"/>
              <a:t>RTs are provided with oxygen through masks, communications through a belt pack and cap, and cold weather clothing </a:t>
            </a:r>
          </a:p>
          <a:p>
            <a:pPr lvl="1">
              <a:lnSpc>
                <a:spcPct val="100000"/>
              </a:lnSpc>
            </a:pPr>
            <a:r>
              <a:rPr lang="en-US" dirty="0"/>
              <a:t>MLB2 is kept at 379.4 Torr (0.05 MPa) throughout the HITL test, and the main chamber can be repressurized to 379.4 Torr (0.05 MPa) with dry air in under 90 seconds</a:t>
            </a:r>
          </a:p>
          <a:p>
            <a:pPr lvl="1">
              <a:lnSpc>
                <a:spcPct val="100000"/>
              </a:lnSpc>
            </a:pPr>
            <a:r>
              <a:rPr lang="en-US" dirty="0"/>
              <a:t>The RTs will disconnect from facility supplied O2 and utilize their bail-out O2 bottle to retrieve the test subject as soon as possible and extract them to MLB1</a:t>
            </a:r>
          </a:p>
          <a:p>
            <a:pPr lvl="1">
              <a:lnSpc>
                <a:spcPct val="100000"/>
              </a:lnSpc>
            </a:pPr>
            <a:r>
              <a:rPr lang="en-US" dirty="0"/>
              <a:t>When the chamber is repressed quickly, it will immediately begin fogging </a:t>
            </a:r>
          </a:p>
          <a:p>
            <a:pPr lvl="1">
              <a:lnSpc>
                <a:spcPct val="100000"/>
              </a:lnSpc>
            </a:pPr>
            <a:r>
              <a:rPr lang="en-US" dirty="0"/>
              <a:t>The door will be remotely closed to the main chamber and the Manlocks can be repressed in less than 30 seconds to bring them to site pressure</a:t>
            </a:r>
          </a:p>
          <a:p>
            <a:pPr>
              <a:lnSpc>
                <a:spcPct val="100000"/>
              </a:lnSpc>
            </a:pPr>
            <a:r>
              <a:rPr lang="en-US" sz="1600" dirty="0"/>
              <a:t>In case of smoke or fire, there is a fire suppression system in Manlocks that will provide a water deluge, power kill, and gas isolation capability</a:t>
            </a:r>
          </a:p>
          <a:p>
            <a:pPr>
              <a:lnSpc>
                <a:spcPct val="100000"/>
              </a:lnSpc>
            </a:pPr>
            <a:r>
              <a:rPr lang="en-US" sz="1600" dirty="0"/>
              <a:t>Biomedical data such as heart rate can be provided to the medical team</a:t>
            </a:r>
          </a:p>
          <a:p>
            <a:pPr>
              <a:lnSpc>
                <a:spcPct val="100000"/>
              </a:lnSpc>
            </a:pPr>
            <a:r>
              <a:rPr lang="en-US" sz="1600" dirty="0"/>
              <a:t>A hyperbaric chamber at JSC is available for decompression sickness treatment</a:t>
            </a:r>
          </a:p>
        </p:txBody>
      </p:sp>
      <p:sp>
        <p:nvSpPr>
          <p:cNvPr id="6" name="TextBox 5">
            <a:extLst>
              <a:ext uri="{FF2B5EF4-FFF2-40B4-BE49-F238E27FC236}">
                <a16:creationId xmlns:a16="http://schemas.microsoft.com/office/drawing/2014/main" id="{701F6820-67C3-166C-C0F5-3214B06E3114}"/>
              </a:ext>
            </a:extLst>
          </p:cNvPr>
          <p:cNvSpPr txBox="1"/>
          <p:nvPr/>
        </p:nvSpPr>
        <p:spPr>
          <a:xfrm>
            <a:off x="8986058" y="4588625"/>
            <a:ext cx="3056330" cy="338554"/>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RTs in MLB2</a:t>
            </a:r>
          </a:p>
        </p:txBody>
      </p:sp>
      <p:pic>
        <p:nvPicPr>
          <p:cNvPr id="1026" name="Picture 2">
            <a:extLst>
              <a:ext uri="{FF2B5EF4-FFF2-40B4-BE49-F238E27FC236}">
                <a16:creationId xmlns:a16="http://schemas.microsoft.com/office/drawing/2014/main" id="{58E0B0EB-7956-A0D1-20E6-5CD9B620148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539" r="21017"/>
          <a:stretch>
            <a:fillRect/>
          </a:stretch>
        </p:blipFill>
        <p:spPr bwMode="auto">
          <a:xfrm>
            <a:off x="8886305" y="1497219"/>
            <a:ext cx="3233651" cy="314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650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F545C-8D30-95CC-5B55-979B18D01B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A38BA-FAFD-9CBB-2C99-6F92E7CC31FB}"/>
              </a:ext>
            </a:extLst>
          </p:cNvPr>
          <p:cNvSpPr>
            <a:spLocks noGrp="1"/>
          </p:cNvSpPr>
          <p:nvPr>
            <p:ph type="title"/>
          </p:nvPr>
        </p:nvSpPr>
        <p:spPr/>
        <p:txBody>
          <a:bodyPr/>
          <a:lstStyle/>
          <a:p>
            <a:pPr lvl="0"/>
            <a:r>
              <a:rPr lang="en-US" dirty="0"/>
              <a:t>SpaceX Suit Testing</a:t>
            </a:r>
          </a:p>
        </p:txBody>
      </p:sp>
      <p:sp>
        <p:nvSpPr>
          <p:cNvPr id="3" name="Content Placeholder 2">
            <a:extLst>
              <a:ext uri="{FF2B5EF4-FFF2-40B4-BE49-F238E27FC236}">
                <a16:creationId xmlns:a16="http://schemas.microsoft.com/office/drawing/2014/main" id="{56C187C4-CBDB-E2E3-58A0-D82435283652}"/>
              </a:ext>
            </a:extLst>
          </p:cNvPr>
          <p:cNvSpPr>
            <a:spLocks noGrp="1"/>
          </p:cNvSpPr>
          <p:nvPr>
            <p:ph idx="1"/>
          </p:nvPr>
        </p:nvSpPr>
        <p:spPr>
          <a:xfrm>
            <a:off x="941912" y="1542991"/>
            <a:ext cx="11061666" cy="5655831"/>
          </a:xfrm>
        </p:spPr>
        <p:txBody>
          <a:bodyPr>
            <a:noAutofit/>
          </a:bodyPr>
          <a:lstStyle/>
          <a:p>
            <a:pPr>
              <a:lnSpc>
                <a:spcPct val="100000"/>
              </a:lnSpc>
            </a:pPr>
            <a:r>
              <a:rPr lang="en-US" sz="1600" dirty="0"/>
              <a:t>Polaris Dawn launched into low-Earth orbit (LEO) for a nearly five-day mission in September 2024 and completed the first-ever commercial EVA with SpaceX’s new EVA suit</a:t>
            </a:r>
          </a:p>
          <a:p>
            <a:pPr>
              <a:lnSpc>
                <a:spcPct val="100000"/>
              </a:lnSpc>
            </a:pPr>
            <a:r>
              <a:rPr lang="en-US" sz="1600" dirty="0"/>
              <a:t>The suit did not have a PLSS and was tethered to the life support system of the SpaceX Dragon vehicle</a:t>
            </a:r>
          </a:p>
          <a:p>
            <a:pPr>
              <a:lnSpc>
                <a:spcPct val="100000"/>
              </a:lnSpc>
            </a:pPr>
            <a:r>
              <a:rPr lang="en-US" sz="1600" dirty="0"/>
              <a:t>Throughout 2023 and 2024, SpaceX used Chamber B for a series of tests to prepare their new suit for the EVA</a:t>
            </a:r>
          </a:p>
          <a:p>
            <a:pPr>
              <a:lnSpc>
                <a:spcPct val="100000"/>
              </a:lnSpc>
            </a:pPr>
            <a:r>
              <a:rPr lang="en-US" sz="1600" dirty="0"/>
              <a:t>The first series of tests were non-HITL TVAC tests for the suit using a custom heater cage </a:t>
            </a:r>
          </a:p>
          <a:p>
            <a:pPr>
              <a:lnSpc>
                <a:spcPct val="100000"/>
              </a:lnSpc>
            </a:pPr>
            <a:r>
              <a:rPr lang="en-US" sz="1600" dirty="0"/>
              <a:t>The next test was HITL TVAC test with the same heater cage, and the test subject walked into the main chamber from MLB1 without the need of the CTS</a:t>
            </a:r>
          </a:p>
          <a:p>
            <a:pPr lvl="1">
              <a:lnSpc>
                <a:spcPct val="100000"/>
              </a:lnSpc>
            </a:pPr>
            <a:r>
              <a:rPr lang="en-US" dirty="0"/>
              <a:t>A custom-made handrail was created to allow the test subject to stabilize themselves while entering the chamber</a:t>
            </a:r>
          </a:p>
          <a:p>
            <a:pPr>
              <a:lnSpc>
                <a:spcPct val="100000"/>
              </a:lnSpc>
            </a:pPr>
            <a:r>
              <a:rPr lang="en-US" sz="1600" dirty="0"/>
              <a:t>After the TVAC test series was completed, SpaceX brought the 4 flight suits and the full crew of the Polaris Dawn for acceptance tests at vacuum only </a:t>
            </a:r>
          </a:p>
          <a:p>
            <a:pPr lvl="1">
              <a:lnSpc>
                <a:spcPct val="100000"/>
              </a:lnSpc>
            </a:pPr>
            <a:r>
              <a:rPr lang="en-US" dirty="0"/>
              <a:t>The tests were done with two crew and two suits at a time in the MLB1 </a:t>
            </a:r>
          </a:p>
          <a:p>
            <a:pPr lvl="1">
              <a:lnSpc>
                <a:spcPct val="100000"/>
              </a:lnSpc>
            </a:pPr>
            <a:r>
              <a:rPr lang="en-US" dirty="0"/>
              <a:t>The crew had a chance to experience the suits, flight-like leak check seats, a flight-like vehicle hatch, and a simulated metabolic profile for the EVA duration </a:t>
            </a:r>
          </a:p>
          <a:p>
            <a:pPr>
              <a:lnSpc>
                <a:spcPct val="100000"/>
              </a:lnSpc>
            </a:pPr>
            <a:endParaRPr lang="en-US" sz="1600" dirty="0"/>
          </a:p>
        </p:txBody>
      </p:sp>
    </p:spTree>
    <p:extLst>
      <p:ext uri="{BB962C8B-B14F-4D97-AF65-F5344CB8AC3E}">
        <p14:creationId xmlns:p14="http://schemas.microsoft.com/office/powerpoint/2010/main" val="3439456688"/>
      </p:ext>
    </p:extLst>
  </p:cSld>
  <p:clrMapOvr>
    <a:masterClrMapping/>
  </p:clrMapOvr>
</p:sld>
</file>

<file path=ppt/theme/theme1.xml><?xml version="1.0" encoding="utf-8"?>
<a:theme xmlns:a="http://schemas.openxmlformats.org/drawingml/2006/main" name="Office Theme">
  <a:themeElements>
    <a:clrScheme name="EC 2023">
      <a:dk1>
        <a:srgbClr val="231F20"/>
      </a:dk1>
      <a:lt1>
        <a:sysClr val="window" lastClr="FFFFFF"/>
      </a:lt1>
      <a:dk2>
        <a:srgbClr val="2E3948"/>
      </a:dk2>
      <a:lt2>
        <a:srgbClr val="E7E6E6"/>
      </a:lt2>
      <a:accent1>
        <a:srgbClr val="2A3E59"/>
      </a:accent1>
      <a:accent2>
        <a:srgbClr val="B9484A"/>
      </a:accent2>
      <a:accent3>
        <a:srgbClr val="A5A5A5"/>
      </a:accent3>
      <a:accent4>
        <a:srgbClr val="6D6E71"/>
      </a:accent4>
      <a:accent5>
        <a:srgbClr val="FFDF7F"/>
      </a:accent5>
      <a:accent6>
        <a:srgbClr val="833C0B"/>
      </a:accent6>
      <a:hlink>
        <a:srgbClr val="8AB1CC"/>
      </a:hlink>
      <a:folHlink>
        <a:srgbClr val="5F7B4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75000"/>
          </a:schemeClr>
        </a:solidFill>
        <a:ln>
          <a:solidFill>
            <a:schemeClr val="accent4"/>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17066</TotalTime>
  <Words>2541</Words>
  <Application>Microsoft Office PowerPoint</Application>
  <PresentationFormat>Widescreen</PresentationFormat>
  <Paragraphs>166</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Overview of Past and Future EVA Suit Testing and Training in Chamber B at NASA JSC</vt:lpstr>
      <vt:lpstr>Outline</vt:lpstr>
      <vt:lpstr>History</vt:lpstr>
      <vt:lpstr>History</vt:lpstr>
      <vt:lpstr>Overview of Chamber</vt:lpstr>
      <vt:lpstr>Capabilities</vt:lpstr>
      <vt:lpstr>Utilizing CTS for EMU Suit Testing</vt:lpstr>
      <vt:lpstr>Safety Considerations for HITL TVAC Testing</vt:lpstr>
      <vt:lpstr>SpaceX Suit Testing</vt:lpstr>
      <vt:lpstr>xEMU Suit 1 Testing</vt:lpstr>
      <vt:lpstr>xEMU Suit 2 Testing</vt:lpstr>
      <vt:lpstr>xEVAS Modifications</vt:lpstr>
      <vt:lpstr>Artemis Vehicle Airlock Trainer Development</vt:lpstr>
      <vt:lpstr>Artemis Vehicle Airlock Trainer Development</vt:lpstr>
      <vt:lpstr>Conclusion</vt:lpstr>
      <vt:lpstr>References</vt:lpstr>
      <vt:lpstr>Acknowledgements</vt:lpstr>
      <vt:lpstr>Questions?</vt:lpstr>
      <vt:lpstr>EMU</vt:lpstr>
      <vt:lpstr>Emergency Repress</vt:lpstr>
      <vt:lpstr>xEMU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Corte, Jeannie (JSC-EC1/JETS)[Jacobs Technology, Inc.]</dc:creator>
  <cp:lastModifiedBy>Cui, Kaixin {Kai} (JSC-EC411)</cp:lastModifiedBy>
  <cp:revision>23</cp:revision>
  <dcterms:created xsi:type="dcterms:W3CDTF">2023-02-23T20:24:37Z</dcterms:created>
  <dcterms:modified xsi:type="dcterms:W3CDTF">2026-06-13T15:49:43Z</dcterms:modified>
</cp:coreProperties>
</file>