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22"/>
  </p:notesMasterIdLst>
  <p:sldIdLst>
    <p:sldId id="256" r:id="rId3"/>
    <p:sldId id="2072577959" r:id="rId4"/>
    <p:sldId id="2072577960" r:id="rId5"/>
    <p:sldId id="2072577961" r:id="rId6"/>
    <p:sldId id="2072577962" r:id="rId7"/>
    <p:sldId id="2072577963" r:id="rId8"/>
    <p:sldId id="2072577964" r:id="rId9"/>
    <p:sldId id="2072577965" r:id="rId10"/>
    <p:sldId id="2072577966" r:id="rId11"/>
    <p:sldId id="2072577967" r:id="rId12"/>
    <p:sldId id="2072577968" r:id="rId13"/>
    <p:sldId id="2072577970" r:id="rId14"/>
    <p:sldId id="2072577969" r:id="rId15"/>
    <p:sldId id="2072577972" r:id="rId16"/>
    <p:sldId id="2072577971" r:id="rId17"/>
    <p:sldId id="2072577973" r:id="rId18"/>
    <p:sldId id="2072577974" r:id="rId19"/>
    <p:sldId id="2072577975" r:id="rId20"/>
    <p:sldId id="20725779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59" autoAdjust="0"/>
    <p:restoredTop sz="94660"/>
  </p:normalViewPr>
  <p:slideViewPr>
    <p:cSldViewPr snapToGrid="0">
      <p:cViewPr varScale="1">
        <p:scale>
          <a:sx n="87" d="100"/>
          <a:sy n="87" d="100"/>
        </p:scale>
        <p:origin x="70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F02795-D228-4410-95A2-EE0CE909D3D4}" type="datetimeFigureOut">
              <a:rPr lang="en-US" smtClean="0"/>
              <a:t>6/15/2026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2CC914-E802-4A37-9FFD-E29978658F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329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2CC914-E802-4A37-9FFD-E29978658FF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2107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F9F48-797F-2728-E024-99112F40F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B974E8-A3B4-1FA1-1B14-9DC13E23F7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924AF0-049A-93BD-42FF-B26A3756F3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49F25C-52C3-9E59-FFCB-26A130565A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2CC914-E802-4A37-9FFD-E29978658FF3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803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D8DD9-04EE-F2E9-89C1-686C1C9A8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97EE90-3F5D-9EFD-3B38-163760ACDD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D3CF33-C2FE-D800-1F88-5766EDFB88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9DCDA4-B24C-27F2-2D3E-80C60B1347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2CC914-E802-4A37-9FFD-E29978658FF3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600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93A88-2217-B44D-03E9-083616D26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92E21F-50A3-2B74-F47B-B458F9D0E5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3427E8-B420-9097-41AA-09C19F0B09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13BE94-19E4-9587-A295-2D01B97477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2CC914-E802-4A37-9FFD-E29978658FF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036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F4E1D-4D9C-5D87-CA9F-811C66488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F4678E-897A-4F27-8153-423BA6D8EA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2CE4F1-53DB-2EE6-2594-11A39A7575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819B43-588C-11EB-4EAC-882637957E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2CC914-E802-4A37-9FFD-E29978658FF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586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14FF0-E226-E75F-4ACC-5E8EC6097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57300F-CE68-8A53-32F9-FA663558ED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E1CC6A-5695-7015-7B15-F5EE1A7337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E93FD5-4B62-B505-EE7C-EA91125B7C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2CC914-E802-4A37-9FFD-E29978658FF3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591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39150-36E1-9A35-69B6-68B893EC2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3789C4-3822-8E36-46AB-1809E8D2FE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EB2E0E-1EC2-6A85-DE41-DC75032D7A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6F8D89-D89B-EBE7-DE66-690D802809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2CC914-E802-4A37-9FFD-E29978658FF3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577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DC2D9-6789-9E26-E677-ED4F656D1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2A24CD-3D2C-99D5-DF90-BB090B6D1B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891E16-150B-2976-DE63-54A6932214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1406F1-F403-8B35-E46A-500F3A4E24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2CC914-E802-4A37-9FFD-E29978658FF3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062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A26A4-82AD-F269-0D76-5ABFDDADD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53BE8C-50DB-F0BA-E342-B4976CE8E9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BA85A5-1FEE-C9A7-7C4F-276DB04542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9CF884-797F-8438-A964-77639430F0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2CC914-E802-4A37-9FFD-E29978658FF3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1380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49CE54-59BD-F4C5-8F0A-2419C8F03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886BC4-DE3F-0CCE-CB45-D7D8EEFFC6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91AF06-7E48-0DCC-A5D0-397D6C8CEB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121FDA-7FD6-9BA5-0126-C64538B00D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2CC914-E802-4A37-9FFD-E29978658FF3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682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E8302-1960-8A7F-B665-A27019D2A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BF86E5-4DEC-7D7B-0FDA-99AFC93912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A4970A-0818-5394-98EC-9025FB19A5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80081A-8936-5263-4046-177E063C3A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2CC914-E802-4A37-9FFD-E29978658FF3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456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D9A9-298C-4107-A2E4-D87142E405D2}" type="datetimeFigureOut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E3882-F08A-412C-AF09-33CD2DDCF4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082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D9A9-298C-4107-A2E4-D87142E405D2}" type="datetimeFigureOut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E3882-F08A-412C-AF09-33CD2DDCF4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709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D9A9-298C-4107-A2E4-D87142E405D2}" type="datetimeFigureOut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E3882-F08A-412C-AF09-33CD2DDCF4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1176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1382A-F428-4EE9-BC72-8D896D53DE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EB718C-AD9F-43CA-B1DE-0EC8CECB85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DC30F6BE-8F53-41B2-8C09-6CA8EB9156F2}"/>
              </a:ext>
            </a:extLst>
          </p:cNvPr>
          <p:cNvSpPr/>
          <p:nvPr userDrawn="1"/>
        </p:nvSpPr>
        <p:spPr>
          <a:xfrm rot="5400000">
            <a:off x="0" y="0"/>
            <a:ext cx="1828800" cy="1828800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B4733A05-C059-42ED-8076-6619503668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"/>
            <a:ext cx="918616" cy="762000"/>
          </a:xfrm>
          <a:prstGeom prst="rect">
            <a:avLst/>
          </a:prstGeom>
          <a:noFill/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7D5A130-046B-4BEB-AA65-B5769FBAC7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43000" y="5562601"/>
            <a:ext cx="9372600" cy="1174750"/>
          </a:xfrm>
          <a:prstGeom prst="rect">
            <a:avLst/>
          </a:prstGeom>
        </p:spPr>
        <p:txBody>
          <a:bodyPr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EAR ECCN 9E515</a:t>
            </a:r>
          </a:p>
          <a:p>
            <a:r>
              <a:rPr lang="en-US" dirty="0"/>
              <a:t>- Export Administration Regulations (EAR) Notice –</a:t>
            </a:r>
          </a:p>
          <a:p>
            <a:r>
              <a:rPr lang="en-US" dirty="0"/>
              <a:t>This document contains information within the purview of the Export Administration Regulations (EAR), 15 CFR §730-774, and is export-controlled.  It may not be transferred to foreign persons in the U.S. or abroad without specific approval of a knowledgeable export control official, and/or unless an export license or license exception is obtained/available from the Bureau of Industry and Security, United States Department of Commerce.  Violations of these regulations are punishable by fine, imprisonment, or both.</a:t>
            </a:r>
          </a:p>
        </p:txBody>
      </p:sp>
    </p:spTree>
    <p:extLst>
      <p:ext uri="{BB962C8B-B14F-4D97-AF65-F5344CB8AC3E}">
        <p14:creationId xmlns:p14="http://schemas.microsoft.com/office/powerpoint/2010/main" val="5118380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7C499E6-B090-4012-9751-1EFFDA336A68}"/>
              </a:ext>
            </a:extLst>
          </p:cNvPr>
          <p:cNvSpPr/>
          <p:nvPr userDrawn="1"/>
        </p:nvSpPr>
        <p:spPr>
          <a:xfrm>
            <a:off x="0" y="1"/>
            <a:ext cx="12192000" cy="8381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B261A8-3358-4769-92DD-9792FE540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76200"/>
            <a:ext cx="10820400" cy="685800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C3766-EACA-47C4-AF5A-39069F6F0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990600"/>
            <a:ext cx="11125200" cy="5410200"/>
          </a:xfrm>
        </p:spPr>
        <p:txBody>
          <a:bodyPr/>
          <a:lstStyle>
            <a:lvl1pPr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0F4061-7366-44EE-B9C6-FAD4039C7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5400" y="6477000"/>
            <a:ext cx="2743200" cy="365125"/>
          </a:xfrm>
        </p:spPr>
        <p:txBody>
          <a:bodyPr/>
          <a:lstStyle>
            <a:lvl1pPr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DEAC0C-22C1-459C-B122-F26ADF5947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E7FF26BC-93A1-445B-96E4-4A64D0E15B4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76200"/>
            <a:ext cx="838200" cy="695294"/>
          </a:xfrm>
          <a:prstGeom prst="rect">
            <a:avLst/>
          </a:prstGeom>
          <a:noFill/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19469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7C499E6-B090-4012-9751-1EFFDA336A68}"/>
              </a:ext>
            </a:extLst>
          </p:cNvPr>
          <p:cNvSpPr/>
          <p:nvPr userDrawn="1"/>
        </p:nvSpPr>
        <p:spPr>
          <a:xfrm>
            <a:off x="0" y="1"/>
            <a:ext cx="12192000" cy="8381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B261A8-3358-4769-92DD-9792FE540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76200"/>
            <a:ext cx="10820400" cy="685800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C3766-EACA-47C4-AF5A-39069F6F0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990600"/>
            <a:ext cx="5312865" cy="5410200"/>
          </a:xfrm>
        </p:spPr>
        <p:txBody>
          <a:bodyPr/>
          <a:lstStyle>
            <a:lvl1pPr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0F4061-7366-44EE-B9C6-FAD4039C7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5400" y="6477000"/>
            <a:ext cx="2743200" cy="365125"/>
          </a:xfrm>
        </p:spPr>
        <p:txBody>
          <a:bodyPr/>
          <a:lstStyle>
            <a:lvl1pPr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DEAC0C-22C1-459C-B122-F26ADF5947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E7FF26BC-93A1-445B-96E4-4A64D0E15B4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76200"/>
            <a:ext cx="838200" cy="695294"/>
          </a:xfrm>
          <a:prstGeom prst="rect">
            <a:avLst/>
          </a:prstGeom>
          <a:noFill/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73B04D5-0DEA-46D6-A09F-A59E4F69AD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62400" y="6467062"/>
            <a:ext cx="4267200" cy="375063"/>
          </a:xfrm>
          <a:prstGeom prst="rect">
            <a:avLst/>
          </a:prstGeom>
        </p:spPr>
        <p:txBody>
          <a:bodyPr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Contains Export Controlled Information: EAR ECCN 9E515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CB5C361-77AB-138A-2C4B-5C8E6EFA1A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45736" y="990156"/>
            <a:ext cx="5312864" cy="5410200"/>
          </a:xfrm>
        </p:spPr>
        <p:txBody>
          <a:bodyPr/>
          <a:lstStyle>
            <a:lvl1pPr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48798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692F5E-0DA3-7045-9C9E-E884D8475B4C}" type="datetimeFigureOut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1CE644-CAB5-424A-9160-9B504CC518A9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79CCD1-1DE6-DB16-86B8-4AA54407A5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900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048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D9A9-298C-4107-A2E4-D87142E405D2}" type="datetimeFigureOut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E3882-F08A-412C-AF09-33CD2DDCF4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900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D9A9-298C-4107-A2E4-D87142E405D2}" type="datetimeFigureOut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E3882-F08A-412C-AF09-33CD2DDCF4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874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D9A9-298C-4107-A2E4-D87142E405D2}" type="datetimeFigureOut">
              <a:rPr lang="en-US" smtClean="0"/>
              <a:t>6/15/2026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E3882-F08A-412C-AF09-33CD2DDCF4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017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D9A9-298C-4107-A2E4-D87142E405D2}" type="datetimeFigureOut">
              <a:rPr lang="en-US" smtClean="0"/>
              <a:t>6/15/2026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E3882-F08A-412C-AF09-33CD2DDCF4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242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D9A9-298C-4107-A2E4-D87142E405D2}" type="datetimeFigureOut">
              <a:rPr lang="en-US" smtClean="0"/>
              <a:t>6/15/2026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E3882-F08A-412C-AF09-33CD2DDCF4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229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D9A9-298C-4107-A2E4-D87142E405D2}" type="datetimeFigureOut">
              <a:rPr lang="en-US" smtClean="0"/>
              <a:t>6/15/2026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E3882-F08A-412C-AF09-33CD2DDCF4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140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D9A9-298C-4107-A2E4-D87142E405D2}" type="datetimeFigureOut">
              <a:rPr lang="en-US" smtClean="0"/>
              <a:t>6/15/2026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E3882-F08A-412C-AF09-33CD2DDCF4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931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3D9A9-298C-4107-A2E4-D87142E405D2}" type="datetimeFigureOut">
              <a:rPr lang="en-US" smtClean="0"/>
              <a:t>6/15/2026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E3882-F08A-412C-AF09-33CD2DDCF4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252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53D9A9-298C-4107-A2E4-D87142E405D2}" type="datetimeFigureOut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6E3882-F08A-412C-AF09-33CD2DDCF4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639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FAFEA2-DA0F-4E20-BEDE-B809BF840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959C48-AE85-4D3C-9852-12A703C49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DD0B93-A88E-44DC-9A58-0D08C09CF5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22898-A3A3-4BB4-A895-3BB547C0B0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DEAC0C-22C1-459C-B122-F26ADF5947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EDE789-56F2-4058-9062-EF23AC0118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62400" y="6362287"/>
            <a:ext cx="4267200" cy="375063"/>
          </a:xfrm>
          <a:prstGeom prst="rect">
            <a:avLst/>
          </a:prstGeom>
        </p:spPr>
        <p:txBody>
          <a:bodyPr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Contains Export Controlled Information: EAR ECCN 9E515</a:t>
            </a:r>
          </a:p>
        </p:txBody>
      </p:sp>
    </p:spTree>
    <p:extLst>
      <p:ext uri="{BB962C8B-B14F-4D97-AF65-F5344CB8AC3E}">
        <p14:creationId xmlns:p14="http://schemas.microsoft.com/office/powerpoint/2010/main" val="1883597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emma.j.quick@nasa.gov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hyperlink" Target="mailto:noah.l.andersen@nasa.go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45F7F3A-D724-A972-C58E-5B27962720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8274" y="4775202"/>
            <a:ext cx="6572251" cy="165576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Emma Quick</a:t>
            </a:r>
            <a:r>
              <a:rPr lang="en-US" dirty="0"/>
              <a:t>, </a:t>
            </a:r>
            <a:r>
              <a:rPr lang="en-US" i="1" dirty="0">
                <a:solidFill>
                  <a:schemeClr val="bg2">
                    <a:lumMod val="50000"/>
                  </a:schemeClr>
                </a:solidFill>
              </a:rPr>
              <a:t>Amentum, Johnson Space Center</a:t>
            </a:r>
          </a:p>
          <a:p>
            <a:r>
              <a:rPr lang="en-US" dirty="0"/>
              <a:t>Noah Andersen, </a:t>
            </a:r>
            <a:r>
              <a:rPr lang="en-US" i="1" dirty="0">
                <a:solidFill>
                  <a:schemeClr val="bg2">
                    <a:lumMod val="50000"/>
                  </a:schemeClr>
                </a:solidFill>
              </a:rPr>
              <a:t>HX5 LLC, Johnson Space Center</a:t>
            </a:r>
          </a:p>
          <a:p>
            <a:r>
              <a:rPr lang="en-US" dirty="0"/>
              <a:t>Ben Swartout, </a:t>
            </a:r>
            <a:r>
              <a:rPr lang="en-US" i="1" dirty="0">
                <a:solidFill>
                  <a:schemeClr val="bg2">
                    <a:lumMod val="50000"/>
                  </a:schemeClr>
                </a:solidFill>
              </a:rPr>
              <a:t>Johnson Space Center</a:t>
            </a:r>
          </a:p>
          <a:p>
            <a:r>
              <a:rPr lang="en-US" dirty="0"/>
              <a:t>Shane McFarland, </a:t>
            </a:r>
            <a:r>
              <a:rPr lang="en-US" i="1" dirty="0">
                <a:solidFill>
                  <a:schemeClr val="bg2">
                    <a:lumMod val="50000"/>
                  </a:schemeClr>
                </a:solidFill>
              </a:rPr>
              <a:t>KBR HHPC, Johnson Space Center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6960D5-DEF6-17A1-4874-D1002BC2F3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989" b="38435"/>
          <a:stretch>
            <a:fillRect/>
          </a:stretch>
        </p:blipFill>
        <p:spPr>
          <a:xfrm>
            <a:off x="-1" y="0"/>
            <a:ext cx="12192000" cy="4283802"/>
          </a:xfrm>
          <a:custGeom>
            <a:avLst/>
            <a:gdLst>
              <a:gd name="csX0" fmla="*/ 0 w 21031200"/>
              <a:gd name="csY0" fmla="*/ 0 h 6915813"/>
              <a:gd name="csX1" fmla="*/ 21031200 w 21031200"/>
              <a:gd name="csY1" fmla="*/ 0 h 6915813"/>
              <a:gd name="csX2" fmla="*/ 21031200 w 21031200"/>
              <a:gd name="csY2" fmla="*/ 4248573 h 6915813"/>
              <a:gd name="csX3" fmla="*/ 20810812 w 21031200"/>
              <a:gd name="csY3" fmla="*/ 4241440 h 6915813"/>
              <a:gd name="csX4" fmla="*/ 17039004 w 21031200"/>
              <a:gd name="csY4" fmla="*/ 4349831 h 6915813"/>
              <a:gd name="csX5" fmla="*/ 10729725 w 21031200"/>
              <a:gd name="csY5" fmla="*/ 6167444 h 6915813"/>
              <a:gd name="csX6" fmla="*/ 2665916 w 21031200"/>
              <a:gd name="csY6" fmla="*/ 6840855 h 6915813"/>
              <a:gd name="csX7" fmla="*/ 318426 w 21031200"/>
              <a:gd name="csY7" fmla="*/ 6542292 h 6915813"/>
              <a:gd name="csX8" fmla="*/ 0 w 21031200"/>
              <a:gd name="csY8" fmla="*/ 6486756 h 69158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1031200" h="6915813">
                <a:moveTo>
                  <a:pt x="0" y="0"/>
                </a:moveTo>
                <a:lnTo>
                  <a:pt x="21031200" y="0"/>
                </a:lnTo>
                <a:lnTo>
                  <a:pt x="21031200" y="4248573"/>
                </a:lnTo>
                <a:lnTo>
                  <a:pt x="20810812" y="4241440"/>
                </a:lnTo>
                <a:cubicBezTo>
                  <a:pt x="19472856" y="4208287"/>
                  <a:pt x="18010366" y="4241631"/>
                  <a:pt x="17039004" y="4349831"/>
                </a:cubicBezTo>
                <a:cubicBezTo>
                  <a:pt x="14818747" y="4597891"/>
                  <a:pt x="13087649" y="5447848"/>
                  <a:pt x="10729725" y="6167444"/>
                </a:cubicBezTo>
                <a:cubicBezTo>
                  <a:pt x="8371801" y="6887040"/>
                  <a:pt x="5319680" y="7027831"/>
                  <a:pt x="2665916" y="6840855"/>
                </a:cubicBezTo>
                <a:cubicBezTo>
                  <a:pt x="2002475" y="6794111"/>
                  <a:pt x="1179581" y="6685585"/>
                  <a:pt x="318426" y="6542292"/>
                </a:cubicBezTo>
                <a:lnTo>
                  <a:pt x="0" y="6486756"/>
                </a:lnTo>
                <a:close/>
              </a:path>
            </a:pathLst>
          </a:cu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71DC28EC-1D9B-1B7F-51EC-0BC9C8D16CC4}"/>
              </a:ext>
            </a:extLst>
          </p:cNvPr>
          <p:cNvSpPr txBox="1">
            <a:spLocks/>
          </p:cNvSpPr>
          <p:nvPr/>
        </p:nvSpPr>
        <p:spPr>
          <a:xfrm>
            <a:off x="6334123" y="3623400"/>
            <a:ext cx="4400551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/>
              <a:t>ICES-2026-153</a:t>
            </a:r>
          </a:p>
          <a:p>
            <a:r>
              <a:rPr lang="en-US" dirty="0"/>
              <a:t>July 14, 2026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928C64-2854-2D91-3D3B-54EAF9C6BD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" y="-491400"/>
            <a:ext cx="7515226" cy="411480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Model Correlation and Thermal Analysis of xEMU Boot at Lunar South Pole Temperatures</a:t>
            </a: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590728E1-1537-82D9-3630-FD830180B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97" y="4851403"/>
            <a:ext cx="1817654" cy="150776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NASA_Patch_V1.png" descr="NASA_Patch_V1.png">
            <a:extLst>
              <a:ext uri="{FF2B5EF4-FFF2-40B4-BE49-F238E27FC236}">
                <a16:creationId xmlns:a16="http://schemas.microsoft.com/office/drawing/2014/main" id="{61395B76-B42F-7444-93E3-00FDA3EEF4F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2775" y="4845844"/>
            <a:ext cx="1513319" cy="1513319"/>
          </a:xfrm>
          <a:prstGeom prst="rect">
            <a:avLst/>
          </a:prstGeom>
          <a:ln w="12700">
            <a:miter lim="4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A8581F1-55E7-417E-BE69-30E593FCB1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595" b="90496" l="9971" r="96481">
                        <a14:foregroundMark x1="53079" y1="52479" x2="53079" y2="52479"/>
                        <a14:foregroundMark x1="54839" y1="20248" x2="54839" y2="20248"/>
                        <a14:foregroundMark x1="81525" y1="26446" x2="81525" y2="26446"/>
                        <a14:foregroundMark x1="92962" y1="56198" x2="92962" y2="56198"/>
                        <a14:foregroundMark x1="96481" y1="57438" x2="96481" y2="57438"/>
                        <a14:foregroundMark x1="9971" y1="48760" x2="9971" y2="48760"/>
                        <a14:foregroundMark x1="15249" y1="76033" x2="15249" y2="76033"/>
                      </a14:backgroundRemoval>
                    </a14:imgEffect>
                  </a14:imgLayer>
                </a14:imgProps>
              </a:ext>
            </a:extLst>
          </a:blip>
          <a:srcRect t="10264"/>
          <a:stretch>
            <a:fillRect/>
          </a:stretch>
        </p:blipFill>
        <p:spPr>
          <a:xfrm>
            <a:off x="10648219" y="87767"/>
            <a:ext cx="1399506" cy="8912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9C65C15-748C-602C-3F18-65EB94481849}"/>
              </a:ext>
            </a:extLst>
          </p:cNvPr>
          <p:cNvSpPr txBox="1"/>
          <p:nvPr/>
        </p:nvSpPr>
        <p:spPr>
          <a:xfrm>
            <a:off x="30332" y="6604084"/>
            <a:ext cx="1213133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Trade names are used in this presentation for identification only. Their usage does not constitute an official endorsement, either expressed or implied, by the National Aeronautics and Space Administration.</a:t>
            </a:r>
          </a:p>
        </p:txBody>
      </p:sp>
    </p:spTree>
    <p:extLst>
      <p:ext uri="{BB962C8B-B14F-4D97-AF65-F5344CB8AC3E}">
        <p14:creationId xmlns:p14="http://schemas.microsoft.com/office/powerpoint/2010/main" val="3178189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85E7F-B3E1-55E5-D6A9-D5EECBD2C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0D279-EA05-70B5-A87E-6AAAEF805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Aptos Display" panose="020B0004020202020204" pitchFamily="34" charset="0"/>
              </a:rPr>
              <a:t>Key Adjustment to Boot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8E2DD4-17B9-C446-AA71-BB10915EE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DEAC0C-22C1-459C-B122-F26ADF59476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933F78F-FE9C-28B2-7B9D-CD6BA7FEEA05}"/>
              </a:ext>
            </a:extLst>
          </p:cNvPr>
          <p:cNvSpPr txBox="1">
            <a:spLocks/>
          </p:cNvSpPr>
          <p:nvPr/>
        </p:nvSpPr>
        <p:spPr>
          <a:xfrm>
            <a:off x="389466" y="1159933"/>
            <a:ext cx="11633201" cy="56218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dirty="0">
                <a:latin typeface="Aptos" panose="020B0004020202020204" pitchFamily="34" charset="0"/>
              </a:rPr>
              <a:t>The effective emissivity of the EPG increased from 0.06 to 0.10 to correct excessive predicted heat loss through the sole 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Justified by the complex geometry of coverage and layer compression effects</a:t>
            </a:r>
          </a:p>
          <a:p>
            <a:pPr lvl="0"/>
            <a:r>
              <a:rPr lang="en-US" dirty="0">
                <a:latin typeface="Aptos" panose="020B0004020202020204" pitchFamily="34" charset="0"/>
              </a:rPr>
              <a:t>The thermal insert conductivity was decreased by an order of magnitude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Accounts for combined effects of geometry, material properties, multi-layer insulation (MLI) distribution, and dimple contact on heat transfer </a:t>
            </a:r>
          </a:p>
          <a:p>
            <a:pPr lvl="0"/>
            <a:r>
              <a:rPr lang="en-US" dirty="0">
                <a:latin typeface="Aptos" panose="020B0004020202020204" pitchFamily="34" charset="0"/>
              </a:rPr>
              <a:t>The stomp pad emissivity was increased from 0.2 to 0.5 to correct overly warm outsole temperature predictions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Supported by the Teflon layers (emissivity ~0.9) covering most of the stomp pad surface </a:t>
            </a:r>
          </a:p>
          <a:p>
            <a:r>
              <a:rPr lang="en-US" dirty="0">
                <a:latin typeface="Aptos" panose="020B0004020202020204" pitchFamily="34" charset="0"/>
              </a:rPr>
              <a:t>The contactors between the pressure bladder and restraint were adjusted to represent a toe that does not have perfect contact with the toe of the boot 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In contact cases, the restraint and bladder in the toe regions were consistently colder in test than predicted by the model, likely due to a higher resistance from the toes to the pressure bladder and restraint</a:t>
            </a:r>
          </a:p>
          <a:p>
            <a:pPr lvl="0"/>
            <a:r>
              <a:rPr lang="en-US" dirty="0">
                <a:latin typeface="Aptos" panose="020B0004020202020204" pitchFamily="34" charset="0"/>
              </a:rPr>
              <a:t>Outsole-to-stomp pad conduction was allowed to vary between contact cases to align with TC data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Supported by probable inconsistency or nonuniform contact with the stomp pad from case to case</a:t>
            </a:r>
            <a:endParaRPr lang="en-US" sz="1800" b="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392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01DCA-2D13-9AFB-8B9D-11E0035EE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1F7A6-038B-0AFE-DE45-96825D2E0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Aptos Display" panose="020B0004020202020204" pitchFamily="34" charset="0"/>
              </a:rPr>
              <a:t>Boot Model Correlation 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EC9906-14AD-3734-3B5C-02A66D799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DEAC0C-22C1-459C-B122-F26ADF59476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Chart, waterfall chart&#10;&#10;AI-generated content may be incorrect.">
            <a:extLst>
              <a:ext uri="{FF2B5EF4-FFF2-40B4-BE49-F238E27FC236}">
                <a16:creationId xmlns:a16="http://schemas.microsoft.com/office/drawing/2014/main" id="{375CFB38-619D-07A3-C656-D3A2E70B5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34633"/>
            <a:ext cx="6078478" cy="3691467"/>
          </a:xfrm>
          <a:prstGeom prst="rect">
            <a:avLst/>
          </a:prstGeom>
        </p:spPr>
      </p:pic>
      <p:pic>
        <p:nvPicPr>
          <p:cNvPr id="6" name="Picture 5" descr="Chart, scatter chart&#10;&#10;AI-generated content may be incorrect.">
            <a:extLst>
              <a:ext uri="{FF2B5EF4-FFF2-40B4-BE49-F238E27FC236}">
                <a16:creationId xmlns:a16="http://schemas.microsoft.com/office/drawing/2014/main" id="{5247E9F4-D46F-06D1-B30C-F0F3E9AE95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175" y="1227295"/>
            <a:ext cx="5884825" cy="51061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1D49231-7489-9319-AB5B-04D1C1D41C9E}"/>
              </a:ext>
            </a:extLst>
          </p:cNvPr>
          <p:cNvSpPr txBox="1"/>
          <p:nvPr/>
        </p:nvSpPr>
        <p:spPr>
          <a:xfrm>
            <a:off x="6180372" y="1011303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In general, the model is slightly conservative for contact cases (overpredicting heat leak) and slightly non-conservative for radiation-only test points.</a:t>
            </a:r>
            <a:endParaRPr lang="en-US" b="1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582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5CCAB-19F0-6523-EDF7-366B71C52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1EF6B-B2A4-492B-A73E-A8E18F3D7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Aptos Display" panose="020B0004020202020204" pitchFamily="34" charset="0"/>
              </a:rPr>
              <a:t>Boot Model Thermal Performance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A1EC5F-632C-7DE8-7C18-B90681DB4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DEAC0C-22C1-459C-B122-F26ADF59476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 descr="Chart&#10;&#10;AI-generated content may be incorrect.">
            <a:extLst>
              <a:ext uri="{FF2B5EF4-FFF2-40B4-BE49-F238E27FC236}">
                <a16:creationId xmlns:a16="http://schemas.microsoft.com/office/drawing/2014/main" id="{230880AF-F0D5-DE71-9C91-6E3E9188A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533" y="888472"/>
            <a:ext cx="4877329" cy="4877329"/>
          </a:xfrm>
          <a:prstGeom prst="rect">
            <a:avLst/>
          </a:prstGeom>
        </p:spPr>
      </p:pic>
      <p:pic>
        <p:nvPicPr>
          <p:cNvPr id="7" name="Picture 6" descr="A picture containing indoor, cloth&#10;&#10;AI-generated content may be incorrect.">
            <a:extLst>
              <a:ext uri="{FF2B5EF4-FFF2-40B4-BE49-F238E27FC236}">
                <a16:creationId xmlns:a16="http://schemas.microsoft.com/office/drawing/2014/main" id="{E08B3D08-3256-FDDE-5DD4-F800BAF08B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1772" y="974724"/>
            <a:ext cx="6490228" cy="44280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3A23AD2-7782-EBB0-266E-97060A6F4A93}"/>
              </a:ext>
            </a:extLst>
          </p:cNvPr>
          <p:cNvSpPr txBox="1"/>
          <p:nvPr/>
        </p:nvSpPr>
        <p:spPr>
          <a:xfrm>
            <a:off x="5784586" y="5402791"/>
            <a:ext cx="632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ptos" panose="020B0004020202020204" pitchFamily="34" charset="0"/>
              </a:rPr>
              <a:t>Radiation case temperature gradients throughout individual layers of the boot. (a) sock, (b) pressure bladder, (c) restraint, (d) frame. Temperature in Celsius are provided in parentheses.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417EF0-4BD0-3E80-905E-E62EB9ECD0CD}"/>
              </a:ext>
            </a:extLst>
          </p:cNvPr>
          <p:cNvSpPr txBox="1"/>
          <p:nvPr/>
        </p:nvSpPr>
        <p:spPr>
          <a:xfrm>
            <a:off x="0" y="5780782"/>
            <a:ext cx="557741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ptos" panose="020B0004020202020204" pitchFamily="34" charset="0"/>
              </a:rPr>
              <a:t>Radiation case temperature gradients between layers of the boot. (a) restraint, frame, and thermal insert; (b) outsole. Temperatures in Celsius are provided in parentheses.</a:t>
            </a:r>
          </a:p>
        </p:txBody>
      </p:sp>
    </p:spTree>
    <p:extLst>
      <p:ext uri="{BB962C8B-B14F-4D97-AF65-F5344CB8AC3E}">
        <p14:creationId xmlns:p14="http://schemas.microsoft.com/office/powerpoint/2010/main" val="2925200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578F4-2F4A-D121-6ECB-E1D0C7BB0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CF1A8-26C2-7775-D2CD-21D9EFFBB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Aptos Display" panose="020B0004020202020204" pitchFamily="34" charset="0"/>
              </a:rPr>
              <a:t>Boot Model Predictions (RMSE)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29A111-F067-EE3D-D491-499BCF2FB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DEAC0C-22C1-459C-B122-F26ADF59476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BA24370-8AF0-3BE6-76F8-9F970CDC578E}"/>
                  </a:ext>
                </a:extLst>
              </p:cNvPr>
              <p:cNvSpPr txBox="1"/>
              <p:nvPr/>
            </p:nvSpPr>
            <p:spPr>
              <a:xfrm>
                <a:off x="359686" y="1238991"/>
                <a:ext cx="4758561" cy="9106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𝑅𝑀𝑆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𝑇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𝑚𝑜𝑑𝑒𝑙</m:t>
                                              </m:r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𝑇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𝑡𝑒𝑠𝑡</m:t>
                                              </m:r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nary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b="1" dirty="0">
                  <a:latin typeface="Aptos" panose="020B00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BA24370-8AF0-3BE6-76F8-9F970CDC57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686" y="1238991"/>
                <a:ext cx="4758561" cy="9106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Chart, bar chart&#10;&#10;AI-generated content may be incorrect.">
            <a:extLst>
              <a:ext uri="{FF2B5EF4-FFF2-40B4-BE49-F238E27FC236}">
                <a16:creationId xmlns:a16="http://schemas.microsoft.com/office/drawing/2014/main" id="{BD699050-8FB5-63FF-C946-45782BCC91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1191" y="910309"/>
            <a:ext cx="6440914" cy="41183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7619056-B911-DC4E-598B-1B52CC787A56}"/>
              </a:ext>
            </a:extLst>
          </p:cNvPr>
          <p:cNvSpPr txBox="1"/>
          <p:nvPr/>
        </p:nvSpPr>
        <p:spPr>
          <a:xfrm>
            <a:off x="609895" y="2451950"/>
            <a:ext cx="414866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Analysis showed that sensors closest to the foot exhibit the lowest error, while sensors near the outsole and EPG have higher variability due to large thermal gradients and positional uncertainty.</a:t>
            </a:r>
            <a:endParaRPr lang="en-US" b="1" dirty="0">
              <a:latin typeface="Aptos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6B3411-7808-CCBC-0857-A075705DA9D9}"/>
              </a:ext>
            </a:extLst>
          </p:cNvPr>
          <p:cNvSpPr txBox="1"/>
          <p:nvPr/>
        </p:nvSpPr>
        <p:spPr>
          <a:xfrm>
            <a:off x="173527" y="5138171"/>
            <a:ext cx="50214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Aptos" panose="020B0004020202020204" pitchFamily="34" charset="0"/>
                <a:ea typeface="Times New Roman" panose="02020603050405020304" pitchFamily="18" charset="0"/>
              </a:rPr>
              <a:t>H</a:t>
            </a:r>
            <a:r>
              <a:rPr lang="en-US" sz="1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eat leak predictions were highly accurate which can be attributed to the deliberate modeling strategy of prioritizing the heat loss correlation accuracy</a:t>
            </a:r>
            <a:endParaRPr lang="en-US" b="1" dirty="0">
              <a:latin typeface="Aptos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 11">
                <a:extLst>
                  <a:ext uri="{FF2B5EF4-FFF2-40B4-BE49-F238E27FC236}">
                    <a16:creationId xmlns:a16="http://schemas.microsoft.com/office/drawing/2014/main" id="{50350DCB-7E86-32B0-07B3-490ADF98F99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64694670"/>
                  </p:ext>
                </p:extLst>
              </p:nvPr>
            </p:nvGraphicFramePr>
            <p:xfrm>
              <a:off x="5324709" y="5326855"/>
              <a:ext cx="6596357" cy="82296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660290">
                      <a:extLst>
                        <a:ext uri="{9D8B030D-6E8A-4147-A177-3AD203B41FA5}">
                          <a16:colId xmlns:a16="http://schemas.microsoft.com/office/drawing/2014/main" val="3199952258"/>
                        </a:ext>
                      </a:extLst>
                    </a:gridCol>
                    <a:gridCol w="2175933">
                      <a:extLst>
                        <a:ext uri="{9D8B030D-6E8A-4147-A177-3AD203B41FA5}">
                          <a16:colId xmlns:a16="http://schemas.microsoft.com/office/drawing/2014/main" val="444691638"/>
                        </a:ext>
                      </a:extLst>
                    </a:gridCol>
                    <a:gridCol w="2760134">
                      <a:extLst>
                        <a:ext uri="{9D8B030D-6E8A-4147-A177-3AD203B41FA5}">
                          <a16:colId xmlns:a16="http://schemas.microsoft.com/office/drawing/2014/main" val="99050860"/>
                        </a:ext>
                      </a:extLst>
                    </a:gridCol>
                  </a:tblGrid>
                  <a:tr h="34290">
                    <a:tc>
                      <a:txBody>
                        <a:bodyPr/>
                        <a:lstStyle/>
                        <a:p>
                          <a:pPr marL="0" marR="0" algn="ctr"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en-US" sz="1800" b="1" dirty="0">
                              <a:effectLst/>
                              <a:latin typeface="Aptos" panose="020B0004020202020204" pitchFamily="34" charset="0"/>
                            </a:rPr>
                            <a:t>Location</a:t>
                          </a:r>
                          <a:endParaRPr lang="en-US" sz="1800" b="1" dirty="0">
                            <a:effectLst/>
                            <a:latin typeface="Aptos" panose="020B00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en-US" sz="1800" b="1" dirty="0">
                              <a:effectLst/>
                              <a:latin typeface="Aptos" panose="020B0004020202020204" pitchFamily="34" charset="0"/>
                            </a:rPr>
                            <a:t>Expected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n-US" sz="1800" b="1" i="0">
                                  <a:effectLst/>
                                  <a:latin typeface="Aptos" panose="020B0004020202020204" pitchFamily="34" charset="0"/>
                                </a:rPr>
                                <m:t>RMSE</m:t>
                              </m:r>
                            </m:oMath>
                          </a14:m>
                          <a:r>
                            <a:rPr lang="en-US" sz="1800" b="1" dirty="0">
                              <a:effectLst/>
                              <a:latin typeface="Aptos" panose="020B0004020202020204" pitchFamily="34" charset="0"/>
                            </a:rPr>
                            <a:t> (W)</a:t>
                          </a:r>
                          <a:endParaRPr lang="en-US" sz="1800" b="1" dirty="0">
                            <a:effectLst/>
                            <a:latin typeface="Aptos" panose="020B00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en-US" sz="1800" b="1" dirty="0">
                              <a:effectLst/>
                              <a:latin typeface="Aptos" panose="020B0004020202020204" pitchFamily="34" charset="0"/>
                            </a:rPr>
                            <a:t>Uncertainty on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n-US" sz="1800" b="1" i="0">
                                  <a:effectLst/>
                                  <a:latin typeface="Aptos" panose="020B0004020202020204" pitchFamily="34" charset="0"/>
                                </a:rPr>
                                <m:t>RMSE</m:t>
                              </m:r>
                            </m:oMath>
                          </a14:m>
                          <a:r>
                            <a:rPr lang="en-US" sz="1800" b="1" dirty="0">
                              <a:effectLst/>
                              <a:latin typeface="Aptos" panose="020B0004020202020204" pitchFamily="34" charset="0"/>
                            </a:rPr>
                            <a:t> (W)</a:t>
                          </a:r>
                          <a:endParaRPr lang="en-US" sz="1800" b="1" dirty="0">
                            <a:effectLst/>
                            <a:latin typeface="Aptos" panose="020B00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46879222"/>
                      </a:ext>
                    </a:extLst>
                  </a:tr>
                  <a:tr h="62230">
                    <a:tc>
                      <a:txBody>
                        <a:bodyPr/>
                        <a:lstStyle/>
                        <a:p>
                          <a:pPr marL="0" marR="0" algn="ctr"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en-US" sz="1800" dirty="0">
                              <a:effectLst/>
                              <a:latin typeface="Aptos" panose="020B0004020202020204" pitchFamily="34" charset="0"/>
                            </a:rPr>
                            <a:t>Bottom of Foot</a:t>
                          </a:r>
                          <a:endParaRPr lang="en-US" sz="1800" dirty="0">
                            <a:effectLst/>
                            <a:latin typeface="Aptos" panose="020B00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en-US" sz="1800" dirty="0">
                              <a:effectLst/>
                              <a:latin typeface="Aptos" panose="020B0004020202020204" pitchFamily="34" charset="0"/>
                            </a:rPr>
                            <a:t>0.101</a:t>
                          </a:r>
                          <a:endParaRPr lang="en-US" sz="1800" dirty="0">
                            <a:effectLst/>
                            <a:latin typeface="Aptos" panose="020B00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en-US" sz="1800" dirty="0">
                              <a:effectLst/>
                              <a:latin typeface="Aptos" panose="020B0004020202020204" pitchFamily="34" charset="0"/>
                            </a:rPr>
                            <a:t>+0.042 / -0.033</a:t>
                          </a:r>
                          <a:endParaRPr lang="en-US" sz="1800" dirty="0">
                            <a:effectLst/>
                            <a:latin typeface="Aptos" panose="020B00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288990146"/>
                      </a:ext>
                    </a:extLst>
                  </a:tr>
                  <a:tr h="79375">
                    <a:tc>
                      <a:txBody>
                        <a:bodyPr/>
                        <a:lstStyle/>
                        <a:p>
                          <a:pPr marL="0" marR="0" algn="ctr"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en-US" sz="1800" dirty="0">
                              <a:effectLst/>
                              <a:latin typeface="Aptos" panose="020B0004020202020204" pitchFamily="34" charset="0"/>
                            </a:rPr>
                            <a:t>Top of Foot</a:t>
                          </a:r>
                          <a:endParaRPr lang="en-US" sz="1800" dirty="0">
                            <a:effectLst/>
                            <a:latin typeface="Aptos" panose="020B00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en-US" sz="1800" dirty="0">
                              <a:effectLst/>
                              <a:latin typeface="Aptos" panose="020B0004020202020204" pitchFamily="34" charset="0"/>
                            </a:rPr>
                            <a:t>0.076</a:t>
                          </a:r>
                          <a:endParaRPr lang="en-US" sz="1800" dirty="0">
                            <a:effectLst/>
                            <a:latin typeface="Aptos" panose="020B00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en-US" sz="1800" dirty="0">
                              <a:effectLst/>
                              <a:latin typeface="Aptos" panose="020B0004020202020204" pitchFamily="34" charset="0"/>
                            </a:rPr>
                            <a:t>+0.021 / -0.018</a:t>
                          </a:r>
                          <a:endParaRPr lang="en-US" sz="1800" dirty="0">
                            <a:effectLst/>
                            <a:latin typeface="Aptos" panose="020B00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148604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 11">
                <a:extLst>
                  <a:ext uri="{FF2B5EF4-FFF2-40B4-BE49-F238E27FC236}">
                    <a16:creationId xmlns:a16="http://schemas.microsoft.com/office/drawing/2014/main" id="{50350DCB-7E86-32B0-07B3-490ADF98F99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64694670"/>
                  </p:ext>
                </p:extLst>
              </p:nvPr>
            </p:nvGraphicFramePr>
            <p:xfrm>
              <a:off x="5324709" y="5326855"/>
              <a:ext cx="6596357" cy="82296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660290">
                      <a:extLst>
                        <a:ext uri="{9D8B030D-6E8A-4147-A177-3AD203B41FA5}">
                          <a16:colId xmlns:a16="http://schemas.microsoft.com/office/drawing/2014/main" val="3199952258"/>
                        </a:ext>
                      </a:extLst>
                    </a:gridCol>
                    <a:gridCol w="2175933">
                      <a:extLst>
                        <a:ext uri="{9D8B030D-6E8A-4147-A177-3AD203B41FA5}">
                          <a16:colId xmlns:a16="http://schemas.microsoft.com/office/drawing/2014/main" val="444691638"/>
                        </a:ext>
                      </a:extLst>
                    </a:gridCol>
                    <a:gridCol w="2760134">
                      <a:extLst>
                        <a:ext uri="{9D8B030D-6E8A-4147-A177-3AD203B41FA5}">
                          <a16:colId xmlns:a16="http://schemas.microsoft.com/office/drawing/2014/main" val="99050860"/>
                        </a:ext>
                      </a:extLst>
                    </a:gridCol>
                  </a:tblGrid>
                  <a:tr h="274320">
                    <a:tc>
                      <a:txBody>
                        <a:bodyPr/>
                        <a:lstStyle/>
                        <a:p>
                          <a:pPr marL="0" marR="0" algn="ctr"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en-US" sz="1800" b="1" dirty="0">
                              <a:effectLst/>
                              <a:latin typeface="Aptos" panose="020B0004020202020204" pitchFamily="34" charset="0"/>
                            </a:rPr>
                            <a:t>Location</a:t>
                          </a:r>
                          <a:endParaRPr lang="en-US" sz="1800" b="1" dirty="0">
                            <a:effectLst/>
                            <a:latin typeface="Aptos" panose="020B00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76751" t="-24444" r="-127451" b="-2555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5"/>
                          <a:stretch>
                            <a:fillRect l="-139294" t="-24444" r="-442" b="-25555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6879222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ctr"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en-US" sz="1800" dirty="0">
                              <a:effectLst/>
                              <a:latin typeface="Aptos" panose="020B0004020202020204" pitchFamily="34" charset="0"/>
                            </a:rPr>
                            <a:t>Bottom of Foot</a:t>
                          </a:r>
                          <a:endParaRPr lang="en-US" sz="1800" dirty="0">
                            <a:effectLst/>
                            <a:latin typeface="Aptos" panose="020B00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en-US" sz="1800" dirty="0">
                              <a:effectLst/>
                              <a:latin typeface="Aptos" panose="020B0004020202020204" pitchFamily="34" charset="0"/>
                            </a:rPr>
                            <a:t>0.101</a:t>
                          </a:r>
                          <a:endParaRPr lang="en-US" sz="1800" dirty="0">
                            <a:effectLst/>
                            <a:latin typeface="Aptos" panose="020B00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en-US" sz="1800" dirty="0">
                              <a:effectLst/>
                              <a:latin typeface="Aptos" panose="020B0004020202020204" pitchFamily="34" charset="0"/>
                            </a:rPr>
                            <a:t>+0.042 / -0.033</a:t>
                          </a:r>
                          <a:endParaRPr lang="en-US" sz="1800" dirty="0">
                            <a:effectLst/>
                            <a:latin typeface="Aptos" panose="020B00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288990146"/>
                      </a:ext>
                    </a:extLst>
                  </a:tr>
                  <a:tr h="274320">
                    <a:tc>
                      <a:txBody>
                        <a:bodyPr/>
                        <a:lstStyle/>
                        <a:p>
                          <a:pPr marL="0" marR="0" algn="ctr"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en-US" sz="1800" dirty="0">
                              <a:effectLst/>
                              <a:latin typeface="Aptos" panose="020B0004020202020204" pitchFamily="34" charset="0"/>
                            </a:rPr>
                            <a:t>Top of Foot</a:t>
                          </a:r>
                          <a:endParaRPr lang="en-US" sz="1800" dirty="0">
                            <a:effectLst/>
                            <a:latin typeface="Aptos" panose="020B00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en-US" sz="1800" dirty="0">
                              <a:effectLst/>
                              <a:latin typeface="Aptos" panose="020B0004020202020204" pitchFamily="34" charset="0"/>
                            </a:rPr>
                            <a:t>0.076</a:t>
                          </a:r>
                          <a:endParaRPr lang="en-US" sz="1800" dirty="0">
                            <a:effectLst/>
                            <a:latin typeface="Aptos" panose="020B00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Aft>
                              <a:spcPts val="600"/>
                            </a:spcAft>
                            <a:buNone/>
                          </a:pPr>
                          <a:r>
                            <a:rPr lang="en-US" sz="1800" dirty="0">
                              <a:effectLst/>
                              <a:latin typeface="Aptos" panose="020B0004020202020204" pitchFamily="34" charset="0"/>
                            </a:rPr>
                            <a:t>+0.021 / -0.018</a:t>
                          </a:r>
                          <a:endParaRPr lang="en-US" sz="1800" dirty="0">
                            <a:effectLst/>
                            <a:latin typeface="Aptos" panose="020B00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14860400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282821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C03F5-EC7F-4761-274F-2EBB39319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673BB-7A0D-A078-DAF5-9A306A60A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Aptos Display" panose="020B0004020202020204" pitchFamily="34" charset="0"/>
              </a:rPr>
              <a:t>Lunar Operation Modeling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332BD6-4283-1E3A-7E4A-F4F895B96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DEAC0C-22C1-459C-B122-F26ADF59476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A331E6BF-315E-C012-3D83-1DC4978C14A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9466" y="1159933"/>
                <a:ext cx="11108267" cy="5621867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0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2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>
                    <a:latin typeface="Aptos" panose="020B0004020202020204" pitchFamily="34" charset="0"/>
                  </a:rPr>
                  <a:t>Gaps identified for accurate representation of lunar operation</a:t>
                </a:r>
              </a:p>
              <a:p>
                <a:pPr lvl="1"/>
                <a:r>
                  <a:rPr lang="en-US" dirty="0">
                    <a:latin typeface="Aptos" panose="020B0004020202020204" pitchFamily="34" charset="0"/>
                  </a:rPr>
                  <a:t>Unknown outsole-to-regolith thermal conductance</a:t>
                </a:r>
              </a:p>
              <a:p>
                <a:pPr lvl="1"/>
                <a:r>
                  <a:rPr lang="en-US" dirty="0">
                    <a:latin typeface="Aptos" panose="020B0004020202020204" pitchFamily="34" charset="0"/>
                  </a:rPr>
                  <a:t>Lack of high-fidelity metabolic foot model</a:t>
                </a:r>
              </a:p>
              <a:p>
                <a:pPr lvl="1"/>
                <a:r>
                  <a:rPr lang="en-US" dirty="0">
                    <a:latin typeface="Aptos" panose="020B0004020202020204" pitchFamily="34" charset="0"/>
                  </a:rPr>
                  <a:t>No dynamic gait modeling such as flexion and compression</a:t>
                </a:r>
              </a:p>
              <a:p>
                <a:r>
                  <a:rPr lang="en-US" dirty="0">
                    <a:latin typeface="Aptos" panose="020B0004020202020204" pitchFamily="34" charset="0"/>
                  </a:rPr>
                  <a:t>Updates to model:</a:t>
                </a:r>
              </a:p>
              <a:p>
                <a:pPr lvl="1"/>
                <a:r>
                  <a:rPr lang="en-US" dirty="0">
                    <a:latin typeface="Aptos" panose="020B0004020202020204" pitchFamily="34" charset="0"/>
                  </a:rPr>
                  <a:t>Outsole contact increased to include tread valleys that would be filled by granular regolith</a:t>
                </a:r>
              </a:p>
              <a:p>
                <a:pPr lvl="1"/>
                <a:r>
                  <a:rPr lang="en-US" dirty="0">
                    <a:latin typeface="Aptos" panose="020B0004020202020204" pitchFamily="34" charset="0"/>
                  </a:rPr>
                  <a:t>Initial conductance assumed came from test-derived outsole-to-stomp pad value of 2.703 W/m</a:t>
                </a:r>
                <a:r>
                  <a:rPr lang="en-US" baseline="30000" dirty="0">
                    <a:latin typeface="Aptos" panose="020B0004020202020204" pitchFamily="34" charset="0"/>
                  </a:rPr>
                  <a:t>2</a:t>
                </a:r>
                <a:r>
                  <a:rPr lang="en-US" dirty="0">
                    <a:latin typeface="Aptos" panose="020B0004020202020204" pitchFamily="34" charset="0"/>
                  </a:rPr>
                  <a:t>K</a:t>
                </a:r>
              </a:p>
              <a:p>
                <a:pPr lvl="1"/>
                <a:r>
                  <a:rPr lang="en-US" dirty="0">
                    <a:latin typeface="Aptos" panose="020B0004020202020204" pitchFamily="34" charset="0"/>
                  </a:rPr>
                  <a:t>Foot represented with the upper and lower nodes as well as a new third node representing the toes, since this area was colder throughout testing</a:t>
                </a:r>
              </a:p>
              <a:p>
                <a:r>
                  <a:rPr lang="en-US" dirty="0">
                    <a:latin typeface="Aptos" panose="020B0004020202020204" pitchFamily="34" charset="0"/>
                  </a:rPr>
                  <a:t>Permissible Heat Flux Criteria:</a:t>
                </a:r>
              </a:p>
              <a:p>
                <a:pPr lvl="1"/>
                <a:r>
                  <a:rPr lang="en-US" dirty="0">
                    <a:latin typeface="Aptos" panose="020B0004020202020204" pitchFamily="34" charset="0"/>
                  </a:rPr>
                  <a:t>Used to assess safety since model does not resolve detailed foot anatomy</a:t>
                </a:r>
              </a:p>
              <a:p>
                <a:pPr lvl="1"/>
                <a:r>
                  <a:rPr lang="en-US" dirty="0">
                    <a:latin typeface="Aptos" panose="020B0004020202020204" pitchFamily="34" charset="0"/>
                  </a:rPr>
                  <a:t>Limits derived from EMU glove testing which used high-fidelity metabolic hand model</a:t>
                </a:r>
              </a:p>
              <a:p>
                <a:pPr lvl="2"/>
                <a:r>
                  <a:rPr lang="en-US" dirty="0">
                    <a:latin typeface="Aptos" panose="020B0004020202020204" pitchFamily="34" charset="0"/>
                  </a:rPr>
                  <a:t>Thumb tip used as analog for toe heat flux requirement</a:t>
                </a:r>
              </a:p>
              <a:p>
                <a:pPr lvl="1"/>
                <a:r>
                  <a:rPr lang="en-US" dirty="0">
                    <a:latin typeface="Aptos" panose="020B0004020202020204" pitchFamily="34" charset="0"/>
                  </a:rPr>
                  <a:t>Skin temperature thresholds were identified and the heat flux leaving the test article that resulted in the skin temperature hitting that threshold was calculated</a:t>
                </a:r>
              </a:p>
              <a:p>
                <a:pPr lvl="2"/>
                <a:r>
                  <a:rPr lang="en-US" dirty="0">
                    <a:latin typeface="Aptos" panose="020B0004020202020204" pitchFamily="34" charset="0"/>
                  </a:rPr>
                  <a:t>10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dirty="0">
                    <a:latin typeface="Aptos" panose="020B0004020202020204" pitchFamily="34" charset="0"/>
                  </a:rPr>
                  <a:t>C (50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dirty="0">
                    <a:latin typeface="Aptos" panose="020B0004020202020204" pitchFamily="34" charset="0"/>
                  </a:rPr>
                  <a:t>F) threshold →120.8 W/m</a:t>
                </a:r>
                <a:r>
                  <a:rPr lang="en-US" baseline="30000" dirty="0">
                    <a:latin typeface="Aptos" panose="020B0004020202020204" pitchFamily="34" charset="0"/>
                  </a:rPr>
                  <a:t>2</a:t>
                </a:r>
                <a:r>
                  <a:rPr lang="en-US" dirty="0">
                    <a:latin typeface="Aptos" panose="020B0004020202020204" pitchFamily="34" charset="0"/>
                  </a:rPr>
                  <a:t> heat flux</a:t>
                </a:r>
              </a:p>
              <a:p>
                <a:pPr lvl="2"/>
                <a:r>
                  <a:rPr lang="en-US" dirty="0">
                    <a:latin typeface="Aptos" panose="020B0004020202020204" pitchFamily="34" charset="0"/>
                  </a:rPr>
                  <a:t>15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dirty="0">
                    <a:latin typeface="Aptos" panose="020B0004020202020204" pitchFamily="34" charset="0"/>
                  </a:rPr>
                  <a:t>C (59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dirty="0">
                    <a:latin typeface="Aptos" panose="020B0004020202020204" pitchFamily="34" charset="0"/>
                  </a:rPr>
                  <a:t>F) threshold →  111.4 W/m</a:t>
                </a:r>
                <a:r>
                  <a:rPr lang="en-US" baseline="30000" dirty="0">
                    <a:latin typeface="Aptos" panose="020B0004020202020204" pitchFamily="34" charset="0"/>
                  </a:rPr>
                  <a:t>2</a:t>
                </a:r>
                <a:r>
                  <a:rPr lang="en-US" dirty="0">
                    <a:latin typeface="Aptos" panose="020B0004020202020204" pitchFamily="34" charset="0"/>
                  </a:rPr>
                  <a:t> heat flux</a:t>
                </a: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A331E6BF-315E-C012-3D83-1DC4978C1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466" y="1159933"/>
                <a:ext cx="11108267" cy="5621867"/>
              </a:xfrm>
              <a:prstGeom prst="rect">
                <a:avLst/>
              </a:prstGeom>
              <a:blipFill>
                <a:blip r:embed="rId3"/>
                <a:stretch>
                  <a:fillRect l="-494" t="-9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666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8E091-6BC8-367F-1CC9-BE352B34A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6C02C-808A-DEBD-38AB-60B566816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Aptos Display" panose="020B0004020202020204" pitchFamily="34" charset="0"/>
              </a:rPr>
              <a:t>Lunar Operation Heat Flux Predictions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BE3C1-7061-9F35-831C-1B2699C0B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DEAC0C-22C1-459C-B122-F26ADF59476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F7078F6-8D9F-E3B5-CAD6-4573F84F495F}"/>
              </a:ext>
            </a:extLst>
          </p:cNvPr>
          <p:cNvSpPr txBox="1">
            <a:spLocks/>
          </p:cNvSpPr>
          <p:nvPr/>
        </p:nvSpPr>
        <p:spPr>
          <a:xfrm>
            <a:off x="389466" y="1159933"/>
            <a:ext cx="11108267" cy="56218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Aptos" panose="020B0004020202020204" pitchFamily="34" charset="0"/>
            </a:endParaRPr>
          </a:p>
        </p:txBody>
      </p:sp>
      <p:pic>
        <p:nvPicPr>
          <p:cNvPr id="7" name="Picture 6" descr="Chart, line chart&#10;&#10;AI-generated content may be incorrect.">
            <a:extLst>
              <a:ext uri="{FF2B5EF4-FFF2-40B4-BE49-F238E27FC236}">
                <a16:creationId xmlns:a16="http://schemas.microsoft.com/office/drawing/2014/main" id="{AEF50356-F7F8-B3B3-61DF-14C5D5FF3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3973" y="932703"/>
            <a:ext cx="7578028" cy="453676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9866796-8894-5083-CDF1-279052954403}"/>
              </a:ext>
            </a:extLst>
          </p:cNvPr>
          <p:cNvSpPr txBox="1"/>
          <p:nvPr/>
        </p:nvSpPr>
        <p:spPr>
          <a:xfrm>
            <a:off x="304800" y="1159933"/>
            <a:ext cx="413596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Aptos" panose="020B0004020202020204" pitchFamily="34" charset="0"/>
              </a:rPr>
              <a:t>Heat flux at the toe was evaluated for varying environment temperatures between 48 K and 120 K and outsole-to-regolith contact conduction between 0.24 Btu/hr/ft2/°F (1.36 W/m2/K) and 159.2 Btu/hr/ft2/°F (904 W/m2/K), assuming foot temperatures of 10 °C (50 °F) and 15 °C (59 °F), such that the heat leak calculated would model the heat leaving the toes when the skin temperature limit is reached.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3DD72D-6EE7-C171-A5B4-3CA1436DA03E}"/>
              </a:ext>
            </a:extLst>
          </p:cNvPr>
          <p:cNvSpPr txBox="1"/>
          <p:nvPr/>
        </p:nvSpPr>
        <p:spPr>
          <a:xfrm>
            <a:off x="4715753" y="6019146"/>
            <a:ext cx="73744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Aptos" panose="020B0004020202020204" pitchFamily="34" charset="0"/>
              </a:rPr>
              <a:t>Results are highly dependent on the sole to regolith contact conductance, impacting pass/fail outcome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BA81A6-5B5F-2B45-ADEB-29E1AC808256}"/>
              </a:ext>
            </a:extLst>
          </p:cNvPr>
          <p:cNvSpPr txBox="1"/>
          <p:nvPr/>
        </p:nvSpPr>
        <p:spPr>
          <a:xfrm>
            <a:off x="4944896" y="5426416"/>
            <a:ext cx="72471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latin typeface="Aptos" panose="020B0004020202020204" pitchFamily="34" charset="0"/>
              </a:rPr>
              <a:t>Error bars represent the standard error for the model, as computer using a Monte Carlo Simulation.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2228B8F-922A-FF41-9398-2EA38AFD2003}"/>
              </a:ext>
            </a:extLst>
          </p:cNvPr>
          <p:cNvSpPr txBox="1"/>
          <p:nvPr/>
        </p:nvSpPr>
        <p:spPr>
          <a:xfrm>
            <a:off x="302864" y="3941708"/>
            <a:ext cx="431111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Aptos" panose="020B0004020202020204" pitchFamily="34" charset="0"/>
              </a:rPr>
              <a:t>When applying a 10 °C skin temperature limit, the boot is likely safe for 8‑hour operation down to ~100 K, but performance at 48 K is inconclusive (and not feasible for any conductance at the stricter 15 °C limit), with exposure limits at 48 K requiring transient analysis that the current model cannot provide.</a:t>
            </a:r>
          </a:p>
        </p:txBody>
      </p:sp>
    </p:spTree>
    <p:extLst>
      <p:ext uri="{BB962C8B-B14F-4D97-AF65-F5344CB8AC3E}">
        <p14:creationId xmlns:p14="http://schemas.microsoft.com/office/powerpoint/2010/main" val="3113300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3B9E6-29BF-2B24-18F3-748BD9941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38997-3530-3550-1A48-EFB2B9400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Aptos Display" panose="020B0004020202020204" pitchFamily="34" charset="0"/>
              </a:rPr>
              <a:t>Lunar Operation Temperature Predictions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B4D894-C338-82D5-C53C-1C689B571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DEAC0C-22C1-459C-B122-F26ADF59476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E35EE9A-E5A5-AE56-EEC0-93B3953FD3FF}"/>
              </a:ext>
            </a:extLst>
          </p:cNvPr>
          <p:cNvSpPr txBox="1">
            <a:spLocks/>
          </p:cNvSpPr>
          <p:nvPr/>
        </p:nvSpPr>
        <p:spPr>
          <a:xfrm>
            <a:off x="389466" y="1159933"/>
            <a:ext cx="11108267" cy="56218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Aptos" panose="020B00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CDBF79A-B9B5-A308-EC2F-487A085CAE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936565"/>
              </p:ext>
            </p:extLst>
          </p:nvPr>
        </p:nvGraphicFramePr>
        <p:xfrm>
          <a:off x="3814759" y="1332618"/>
          <a:ext cx="7873998" cy="192024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44808">
                  <a:extLst>
                    <a:ext uri="{9D8B030D-6E8A-4147-A177-3AD203B41FA5}">
                      <a16:colId xmlns:a16="http://schemas.microsoft.com/office/drawing/2014/main" val="3384386428"/>
                    </a:ext>
                  </a:extLst>
                </a:gridCol>
                <a:gridCol w="1575968">
                  <a:extLst>
                    <a:ext uri="{9D8B030D-6E8A-4147-A177-3AD203B41FA5}">
                      <a16:colId xmlns:a16="http://schemas.microsoft.com/office/drawing/2014/main" val="2720820745"/>
                    </a:ext>
                  </a:extLst>
                </a:gridCol>
                <a:gridCol w="2626611">
                  <a:extLst>
                    <a:ext uri="{9D8B030D-6E8A-4147-A177-3AD203B41FA5}">
                      <a16:colId xmlns:a16="http://schemas.microsoft.com/office/drawing/2014/main" val="2398760236"/>
                    </a:ext>
                  </a:extLst>
                </a:gridCol>
                <a:gridCol w="2626611">
                  <a:extLst>
                    <a:ext uri="{9D8B030D-6E8A-4147-A177-3AD203B41FA5}">
                      <a16:colId xmlns:a16="http://schemas.microsoft.com/office/drawing/2014/main" val="1898716190"/>
                    </a:ext>
                  </a:extLst>
                </a:gridCol>
              </a:tblGrid>
              <a:tr h="573405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800" b="1" dirty="0">
                          <a:effectLst/>
                          <a:latin typeface="Aptos" panose="020B0004020202020204" pitchFamily="34" charset="0"/>
                        </a:rPr>
                        <a:t>Layer</a:t>
                      </a:r>
                      <a:endParaRPr lang="en-US" sz="1800" b="1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800" b="1" dirty="0">
                          <a:effectLst/>
                          <a:latin typeface="Aptos" panose="020B0004020202020204" pitchFamily="34" charset="0"/>
                        </a:rPr>
                        <a:t>Minimum Permissible Temperature</a:t>
                      </a:r>
                      <a:endParaRPr lang="en-US" sz="1800" b="1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800" b="1" dirty="0">
                          <a:effectLst/>
                          <a:latin typeface="Aptos" panose="020B0004020202020204" pitchFamily="34" charset="0"/>
                        </a:rPr>
                        <a:t>Minimum Expected Temperature at 48 K (with 95% confidence)</a:t>
                      </a:r>
                      <a:endParaRPr lang="en-US" sz="1800" b="1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800" b="1" dirty="0">
                          <a:effectLst/>
                          <a:latin typeface="Aptos" panose="020B0004020202020204" pitchFamily="34" charset="0"/>
                        </a:rPr>
                        <a:t>Minimum Expected Temperature at 100 K (with 95% confidence)</a:t>
                      </a:r>
                      <a:endParaRPr lang="en-US" sz="1800" b="1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05986"/>
                  </a:ext>
                </a:extLst>
              </a:tr>
              <a:tr h="186690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Aptos" panose="020B0004020202020204" pitchFamily="34" charset="0"/>
                        </a:rPr>
                        <a:t>Bladder</a:t>
                      </a:r>
                      <a:endParaRPr lang="en-US" sz="18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Aptos" panose="020B0004020202020204" pitchFamily="34" charset="0"/>
                        </a:rPr>
                        <a:t>-34.4 °C</a:t>
                      </a:r>
                      <a:endParaRPr lang="en-US" sz="18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Aptos" panose="020B0004020202020204" pitchFamily="34" charset="0"/>
                        </a:rPr>
                        <a:t>-37.2 to -5.0 °C</a:t>
                      </a:r>
                      <a:endParaRPr lang="en-US" sz="18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Aptos" panose="020B0004020202020204" pitchFamily="34" charset="0"/>
                        </a:rPr>
                        <a:t>-34.0 to -3.3 °C</a:t>
                      </a:r>
                      <a:endParaRPr lang="en-US" sz="18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93229781"/>
                  </a:ext>
                </a:extLst>
              </a:tr>
              <a:tr h="186690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Aptos" panose="020B0004020202020204" pitchFamily="34" charset="0"/>
                        </a:rPr>
                        <a:t>Upper Frame</a:t>
                      </a:r>
                      <a:endParaRPr lang="en-US" sz="18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Aptos" panose="020B0004020202020204" pitchFamily="34" charset="0"/>
                        </a:rPr>
                        <a:t>N/A</a:t>
                      </a:r>
                      <a:endParaRPr lang="en-US" sz="18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Aptos" panose="020B0004020202020204" pitchFamily="34" charset="0"/>
                        </a:rPr>
                        <a:t>-109.0 to -37.0 °C</a:t>
                      </a:r>
                      <a:endParaRPr lang="en-US" sz="18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Aptos" panose="020B0004020202020204" pitchFamily="34" charset="0"/>
                        </a:rPr>
                        <a:t>-96.6 to -30.2 °C</a:t>
                      </a:r>
                      <a:endParaRPr lang="en-US" sz="18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63930301"/>
                  </a:ext>
                </a:extLst>
              </a:tr>
              <a:tr h="186690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Aptos" panose="020B0004020202020204" pitchFamily="34" charset="0"/>
                        </a:rPr>
                        <a:t>Outsole</a:t>
                      </a:r>
                      <a:endParaRPr lang="en-US" sz="18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Aptos" panose="020B0004020202020204" pitchFamily="34" charset="0"/>
                        </a:rPr>
                        <a:t>N/A</a:t>
                      </a:r>
                      <a:endParaRPr lang="en-US" sz="18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Aptos" panose="020B0004020202020204" pitchFamily="34" charset="0"/>
                        </a:rPr>
                        <a:t>-225.2 to -157.7 °C</a:t>
                      </a:r>
                      <a:endParaRPr lang="en-US" sz="18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800" dirty="0">
                          <a:effectLst/>
                          <a:latin typeface="Aptos" panose="020B0004020202020204" pitchFamily="34" charset="0"/>
                        </a:rPr>
                        <a:t>-173.2 to -126.4 °C</a:t>
                      </a:r>
                      <a:endParaRPr lang="en-US" sz="18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8046925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6533870-E0EB-2ED4-467F-147200AB84B3}"/>
              </a:ext>
            </a:extLst>
          </p:cNvPr>
          <p:cNvSpPr txBox="1"/>
          <p:nvPr/>
        </p:nvSpPr>
        <p:spPr>
          <a:xfrm>
            <a:off x="241298" y="1184435"/>
            <a:ext cx="3412594" cy="2323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Assumes a constant foot temperature of 10 °C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Aptos" panose="020B0004020202020204" pitchFamily="34" charset="0"/>
                <a:ea typeface="Times New Roman" panose="02020603050405020304" pitchFamily="18" charset="0"/>
              </a:rPr>
              <a:t>Addresses outsole-to-regolith contact conductance uncertainty and inherent model uncertainty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A454E46-7759-E436-EC62-0820DD489689}"/>
                  </a:ext>
                </a:extLst>
              </p:cNvPr>
              <p:cNvSpPr txBox="1"/>
              <p:nvPr/>
            </p:nvSpPr>
            <p:spPr>
              <a:xfrm>
                <a:off x="241298" y="3508148"/>
                <a:ext cx="11760199" cy="35394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sz="2000" b="1" dirty="0">
                    <a:effectLst/>
                    <a:latin typeface="Aptos" panose="020B0004020202020204" pitchFamily="34" charset="0"/>
                    <a:ea typeface="Times New Roman" panose="02020603050405020304" pitchFamily="18" charset="0"/>
                  </a:rPr>
                  <a:t>Derived from contact </a:t>
                </a:r>
                <a:r>
                  <a:rPr lang="en-US" sz="2000" b="1" dirty="0">
                    <a:latin typeface="Aptos" panose="020B0004020202020204" pitchFamily="34" charset="0"/>
                    <a:ea typeface="Times New Roman" panose="02020603050405020304" pitchFamily="18" charset="0"/>
                  </a:rPr>
                  <a:t>conductance range of 0.24 Btu/hr/ft</a:t>
                </a:r>
                <a:r>
                  <a:rPr lang="en-US" sz="2000" b="1" baseline="30000" dirty="0">
                    <a:latin typeface="Aptos" panose="020B0004020202020204" pitchFamily="34" charset="0"/>
                    <a:ea typeface="Times New Roman" panose="02020603050405020304" pitchFamily="18" charset="0"/>
                  </a:rPr>
                  <a:t>2</a:t>
                </a:r>
                <a:r>
                  <a:rPr lang="en-US" sz="2000" b="1" dirty="0">
                    <a:latin typeface="Aptos" panose="020B0004020202020204" pitchFamily="34" charset="0"/>
                    <a:ea typeface="Times New Roman" panose="02020603050405020304" pitchFamily="18" charset="0"/>
                  </a:rPr>
                  <a:t>/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°</m:t>
                    </m:r>
                  </m:oMath>
                </a14:m>
                <a:r>
                  <a:rPr lang="en-US" sz="2000" b="1" dirty="0">
                    <a:latin typeface="Aptos" panose="020B0004020202020204" pitchFamily="34" charset="0"/>
                    <a:ea typeface="Times New Roman" panose="02020603050405020304" pitchFamily="18" charset="0"/>
                  </a:rPr>
                  <a:t>F to 159.2 Btu/hr/ft</a:t>
                </a:r>
                <a:r>
                  <a:rPr lang="en-US" sz="2000" b="1" baseline="30000" dirty="0">
                    <a:latin typeface="Aptos" panose="020B0004020202020204" pitchFamily="34" charset="0"/>
                    <a:ea typeface="Times New Roman" panose="02020603050405020304" pitchFamily="18" charset="0"/>
                  </a:rPr>
                  <a:t>2</a:t>
                </a:r>
                <a:r>
                  <a:rPr lang="en-US" sz="2000" b="1" dirty="0">
                    <a:latin typeface="Aptos" panose="020B0004020202020204" pitchFamily="34" charset="0"/>
                    <a:ea typeface="Times New Roman" panose="02020603050405020304" pitchFamily="18" charset="0"/>
                  </a:rPr>
                  <a:t>/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°</m:t>
                    </m:r>
                  </m:oMath>
                </a14:m>
                <a:r>
                  <a:rPr lang="en-US" sz="2000" b="1" dirty="0">
                    <a:effectLst/>
                    <a:latin typeface="Aptos" panose="020B0004020202020204" pitchFamily="34" charset="0"/>
                    <a:ea typeface="Times New Roman" panose="02020603050405020304" pitchFamily="18" charset="0"/>
                  </a:rPr>
                  <a:t>F</a:t>
                </a: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sz="2000" b="1" dirty="0">
                    <a:latin typeface="Aptos" panose="020B0004020202020204" pitchFamily="34" charset="0"/>
                    <a:ea typeface="Times New Roman" panose="02020603050405020304" pitchFamily="18" charset="0"/>
                  </a:rPr>
                  <a:t>Model uncertainty incorporated by adding RMSE error to this range, 2 times RMSE yields a 95% confidence interval</a:t>
                </a: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sz="2000" b="1" dirty="0">
                    <a:latin typeface="Aptos" panose="020B0004020202020204" pitchFamily="34" charset="0"/>
                    <a:ea typeface="Times New Roman" panose="02020603050405020304" pitchFamily="18" charset="0"/>
                  </a:rPr>
                  <a:t>Temperature ranges for all layers large</a:t>
                </a:r>
              </a:p>
              <a:p>
                <a:pPr marL="742950" lvl="1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Aptos" panose="020B0004020202020204" pitchFamily="34" charset="0"/>
                    <a:ea typeface="Times New Roman" panose="02020603050405020304" pitchFamily="18" charset="0"/>
                  </a:rPr>
                  <a:t>Due to uncertainty in contact conductance</a:t>
                </a:r>
              </a:p>
              <a:p>
                <a:pPr marL="742950" lvl="1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Aptos" panose="020B0004020202020204" pitchFamily="34" charset="0"/>
                    <a:ea typeface="Times New Roman" panose="02020603050405020304" pitchFamily="18" charset="0"/>
                  </a:rPr>
                  <a:t>Methods for reducing ranges:</a:t>
                </a:r>
              </a:p>
              <a:p>
                <a:pPr marL="1200150" lvl="2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" panose="020B0004020202020204" pitchFamily="34" charset="0"/>
                    <a:cs typeface="Arial" panose="020B0604020202020204" pitchFamily="34" charset="0"/>
                  </a:rPr>
                  <a:t>Additional testing to better characterize outsole-to-regolith conductance</a:t>
                </a:r>
              </a:p>
              <a:p>
                <a:pPr marL="1200150" lvl="2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" panose="020B0004020202020204" pitchFamily="34" charset="0"/>
                    <a:cs typeface="Arial" panose="020B0604020202020204" pitchFamily="34" charset="0"/>
                  </a:rPr>
                  <a:t>Refinement of model correlation with emphasis on specific temperatures</a:t>
                </a:r>
              </a:p>
              <a:p>
                <a:pPr marL="1200150" lvl="2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" panose="020B0004020202020204" pitchFamily="34" charset="0"/>
                    <a:cs typeface="Arial" panose="020B0604020202020204" pitchFamily="34" charset="0"/>
                  </a:rPr>
                  <a:t>Narrowing confidence interval</a:t>
                </a: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endParaRPr lang="en-US" sz="2000" b="1" dirty="0">
                  <a:effectLst/>
                  <a:latin typeface="Aptos" panose="020B00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A454E46-7759-E436-EC62-0820DD4896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298" y="3508148"/>
                <a:ext cx="11760199" cy="3539430"/>
              </a:xfrm>
              <a:prstGeom prst="rect">
                <a:avLst/>
              </a:prstGeom>
              <a:blipFill>
                <a:blip r:embed="rId3"/>
                <a:stretch>
                  <a:fillRect l="-467" t="-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9163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8FE06-A4F8-2EF0-F9DC-6EF2E8A4A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355FE-DBBE-1163-82B8-A38B605EA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Aptos Display" panose="020B0004020202020204" pitchFamily="34" charset="0"/>
              </a:rPr>
              <a:t>Conclusions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518CE7-E7FF-213D-B029-FBC3517E9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DEAC0C-22C1-459C-B122-F26ADF59476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F1664B-85C9-04CA-2D90-93CAF698CC53}"/>
              </a:ext>
            </a:extLst>
          </p:cNvPr>
          <p:cNvSpPr txBox="1">
            <a:spLocks/>
          </p:cNvSpPr>
          <p:nvPr/>
        </p:nvSpPr>
        <p:spPr>
          <a:xfrm>
            <a:off x="389466" y="1159933"/>
            <a:ext cx="6968067" cy="56218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ptos" panose="020B0004020202020204" pitchFamily="34" charset="0"/>
              </a:rPr>
              <a:t>Successfully correlated lunar boot thermal model using extensive, repeatable steady-state data obtained across 10 test points including contact and radiation cases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Achieved heat leak accuracy within 0.1 W</a:t>
            </a:r>
          </a:p>
          <a:p>
            <a:r>
              <a:rPr lang="en-US" dirty="0">
                <a:latin typeface="Aptos" panose="020B0004020202020204" pitchFamily="34" charset="0"/>
              </a:rPr>
              <a:t>Used bootstrapping and Monte Carlo methods to quantify model uncertainty for both test and operational conditions </a:t>
            </a:r>
          </a:p>
          <a:p>
            <a:r>
              <a:rPr lang="en-US" dirty="0">
                <a:latin typeface="Aptos" panose="020B0004020202020204" pitchFamily="34" charset="0"/>
              </a:rPr>
              <a:t>Outsole-to-regolith contact conductance identified as the dominant driver of heat flux and temperature variability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Bounded its impact and defined permissible environmental temperatures with parametric studies</a:t>
            </a:r>
          </a:p>
          <a:p>
            <a:r>
              <a:rPr lang="en-US" dirty="0">
                <a:latin typeface="Aptos" panose="020B0004020202020204" pitchFamily="34" charset="0"/>
              </a:rPr>
              <a:t>Future improvements needed in regolith contact fidelity, colder/more uniform radiation environments, and human in the loop testing to validate a high-fidelity metabolic, transient, foot model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21037E-E6ED-C8ED-F28A-EC36A49B48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726" y="2105872"/>
            <a:ext cx="4543722" cy="302725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875286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75F64-4C9D-8C4A-AAB1-EAA8D2C26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A551A-4C68-413B-CEBE-DB45261CD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Aptos Display" panose="020B0004020202020204" pitchFamily="34" charset="0"/>
              </a:rPr>
              <a:t>References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7C1C48-7319-8EC6-8A31-8A2AF536D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DEAC0C-22C1-459C-B122-F26ADF59476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3E0B7D3-9BFE-E786-61EF-5E0C04619E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343541"/>
              </p:ext>
            </p:extLst>
          </p:nvPr>
        </p:nvGraphicFramePr>
        <p:xfrm>
          <a:off x="455083" y="1174203"/>
          <a:ext cx="11281834" cy="5091126"/>
        </p:xfrm>
        <a:graphic>
          <a:graphicData uri="http://schemas.openxmlformats.org/drawingml/2006/table">
            <a:tbl>
              <a:tblPr firstRow="1" firstCol="1" bandRow="1"/>
              <a:tblGrid>
                <a:gridCol w="446806">
                  <a:extLst>
                    <a:ext uri="{9D8B030D-6E8A-4147-A177-3AD203B41FA5}">
                      <a16:colId xmlns:a16="http://schemas.microsoft.com/office/drawing/2014/main" val="1129553021"/>
                    </a:ext>
                  </a:extLst>
                </a:gridCol>
                <a:gridCol w="10835028">
                  <a:extLst>
                    <a:ext uri="{9D8B030D-6E8A-4147-A177-3AD203B41FA5}">
                      <a16:colId xmlns:a16="http://schemas.microsoft.com/office/drawing/2014/main" val="475322663"/>
                    </a:ext>
                  </a:extLst>
                </a:gridCol>
              </a:tblGrid>
              <a:tr h="479377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[1] 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B. Swartout, "xEMU Spacesuit Boot Lunar South Pole Thermal Vacuum Testing," in </a:t>
                      </a:r>
                      <a:r>
                        <a:rPr lang="en-US" sz="1400" i="1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International Conference of Environmental System</a:t>
                      </a: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, Rio Grande, Puerto Rico, 2026. 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9247653"/>
                  </a:ext>
                </a:extLst>
              </a:tr>
              <a:tr h="479377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[2] 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B. Swartout, "Exploration Extravehicular Mobility Unit (xEMU) Lunar Boot Chamber B Thermal Vacuum Testing Results," in </a:t>
                      </a:r>
                      <a:r>
                        <a:rPr lang="en-US" sz="1400" i="1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International Conference on Environmental Systems</a:t>
                      </a: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, Louisville, 2024. 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9821393"/>
                  </a:ext>
                </a:extLst>
              </a:tr>
              <a:tr h="244931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[3] 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B. C. Conger, "Thermal Analysis of the EMU Boot with Foam Insert Removed," CTSD 1404, 1992.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007762"/>
                  </a:ext>
                </a:extLst>
              </a:tr>
              <a:tr h="244931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[4] 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T. Durrant, "Orlan Spacesuit Boot Thermal Model," HDID-2G41-1132, 1999.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5201015"/>
                  </a:ext>
                </a:extLst>
              </a:tr>
              <a:tr h="244931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[5] 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J. V. Iovine, "EMU Boot Thermal Analysis for ISS EVA," HDID-2G41-954, 1998.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5828203"/>
                  </a:ext>
                </a:extLst>
              </a:tr>
              <a:tr h="244931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[6] 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J. V. Iovine, "Thermal Analysis of the EMU Boot Pressure Bladder," CTSD862, 1990.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1705048"/>
                  </a:ext>
                </a:extLst>
              </a:tr>
              <a:tr h="479377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[7] 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W. Lee, "Thermal Analysis Results of Stand-Alone Shuttle Boot Model for the Thermal Vacuum Chamber B Test for STS-37 Mission Hardware," CTSD454, 1989.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337066"/>
                  </a:ext>
                </a:extLst>
              </a:tr>
              <a:tr h="244931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[8] 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T. Nguyen, "The Thermal Effect of a Newly Designed Aluminum Piece Attached to the Heel of the EMU Boot," 20977, 1984.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7237452"/>
                  </a:ext>
                </a:extLst>
              </a:tr>
              <a:tr h="479377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[9] 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D. Ochoa, "Thermal Design and Analysis of Constellation Space Suit System Boot Options for Lunar Missions," ESCG-4470-09-TEAN-DOC-0110, 2009.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67991"/>
                  </a:ext>
                </a:extLst>
              </a:tr>
              <a:tr h="244931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[10] 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D. G. Gilmore, Spacecraft Thermal Control Handbook: Volume 1: Fundamental Technologies, The Aerospace Press, 2002. 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4532542"/>
                  </a:ext>
                </a:extLst>
              </a:tr>
              <a:tr h="244931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[11] 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"fitgeotrans," Mathworks, [Online]. Available: https://www.mathworks.com/help/images/ref/fitgeotrans.html.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2969553"/>
                  </a:ext>
                </a:extLst>
              </a:tr>
              <a:tr h="244931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[12] 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"imwarp," Mathworks, [Online]. Available: https://www.mathworks.com/help/images/ref/imwarp.html.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6418105"/>
                  </a:ext>
                </a:extLst>
              </a:tr>
              <a:tr h="244931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[13] 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Z. Fester, S. McFarland, N. Andersen, E. Quick, D. Green, T. Jaimes and D. Morris, "xEMU Boot TVAC Final Report," NASA, CTSD-ADV-2272.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0314803"/>
                  </a:ext>
                </a:extLst>
              </a:tr>
              <a:tr h="244931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[14] 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N. L. Langston and V. Margiott, "EMU Phase VI Glove Thermal Vacuum Test and Analysis Final Report," CTSD-SS-1621, 1998.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7990399"/>
                  </a:ext>
                </a:extLst>
              </a:tr>
              <a:tr h="479377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[15] 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M. B. Abney, R. J. Jones, S. R. Wilson, T. K. Brady and N. L. Andersen, "Lunar Glove Thermal and Durability Analysis, Test, and Failure Mitigation," NESC-RP-21-01722, 2024.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1264596"/>
                  </a:ext>
                </a:extLst>
              </a:tr>
              <a:tr h="244931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[16] 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</a:rPr>
                        <a:t>NASA, "NASA Spaceflight Human-System Standard Volume 1, Crew Health," 2023.</a:t>
                      </a:r>
                    </a:p>
                  </a:txBody>
                  <a:tcPr marL="4771" marR="4771" marT="4771" marB="477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70945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04152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FA680-D77B-360F-74F1-3E08C7209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67B8E-75CD-F3DF-D416-AD3028440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Aptos Display" panose="020B0004020202020204" pitchFamily="34" charset="0"/>
              </a:rPr>
              <a:t>Acknowledgements / Questions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875501-6978-DB12-3F0F-F5B957AF0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DEAC0C-22C1-459C-B122-F26ADF59476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EB2FE1-C006-CCD0-616F-8C7D130EC8C4}"/>
              </a:ext>
            </a:extLst>
          </p:cNvPr>
          <p:cNvSpPr txBox="1"/>
          <p:nvPr/>
        </p:nvSpPr>
        <p:spPr>
          <a:xfrm>
            <a:off x="867834" y="1176635"/>
            <a:ext cx="104563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The authors would like to acknowledge the CITADEL test team at JPL for their hard work conducting test points and compiling data files.</a:t>
            </a:r>
            <a:endParaRPr lang="en-US" sz="2000" b="1" dirty="0">
              <a:latin typeface="Aptos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79FEEF-1408-B111-31AA-1701882030D6}"/>
              </a:ext>
            </a:extLst>
          </p:cNvPr>
          <p:cNvSpPr txBox="1"/>
          <p:nvPr/>
        </p:nvSpPr>
        <p:spPr>
          <a:xfrm>
            <a:off x="867834" y="2551837"/>
            <a:ext cx="1045633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Thank you!</a:t>
            </a:r>
          </a:p>
          <a:p>
            <a:pPr algn="ctr"/>
            <a:endParaRPr lang="en-US" sz="3600" b="1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pPr algn="ctr"/>
            <a:r>
              <a:rPr lang="en-US" sz="3600" b="1" dirty="0">
                <a:solidFill>
                  <a:srgbClr val="000000"/>
                </a:solidFill>
                <a:latin typeface="Aptos" panose="020B0004020202020204" pitchFamily="34" charset="0"/>
              </a:rPr>
              <a:t>Questions?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CD4186-86BD-73F0-6056-B6236FFF8E9B}"/>
              </a:ext>
            </a:extLst>
          </p:cNvPr>
          <p:cNvSpPr txBox="1"/>
          <p:nvPr/>
        </p:nvSpPr>
        <p:spPr>
          <a:xfrm>
            <a:off x="867834" y="5354479"/>
            <a:ext cx="104563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0000"/>
                </a:solidFill>
                <a:latin typeface="Aptos" panose="020B0004020202020204" pitchFamily="34" charset="0"/>
              </a:rPr>
              <a:t>Further inquiries may be sent to the following:</a:t>
            </a:r>
          </a:p>
          <a:p>
            <a:pPr algn="ctr"/>
            <a:r>
              <a:rPr lang="en-US" sz="2000" dirty="0">
                <a:solidFill>
                  <a:srgbClr val="000000"/>
                </a:solidFill>
                <a:latin typeface="Aptos" panose="020B0004020202020204" pitchFamily="34" charset="0"/>
              </a:rPr>
              <a:t>Emma Quick: </a:t>
            </a:r>
            <a:r>
              <a:rPr lang="en-US" sz="2000" dirty="0">
                <a:solidFill>
                  <a:srgbClr val="000000"/>
                </a:solidFill>
                <a:latin typeface="Aptos" panose="020B0004020202020204" pitchFamily="34" charset="0"/>
                <a:hlinkClick r:id="rId3"/>
              </a:rPr>
              <a:t>emma.j.quick@nasa.gov</a:t>
            </a:r>
            <a:r>
              <a:rPr lang="en-US" sz="2000" dirty="0">
                <a:solidFill>
                  <a:srgbClr val="000000"/>
                </a:solidFill>
                <a:latin typeface="Aptos" panose="020B0004020202020204" pitchFamily="34" charset="0"/>
              </a:rPr>
              <a:t> </a:t>
            </a:r>
          </a:p>
          <a:p>
            <a:pPr algn="ctr"/>
            <a:r>
              <a:rPr lang="en-US" sz="2000" dirty="0">
                <a:solidFill>
                  <a:srgbClr val="000000"/>
                </a:solidFill>
                <a:latin typeface="Aptos" panose="020B0004020202020204" pitchFamily="34" charset="0"/>
              </a:rPr>
              <a:t>Noah Andersen: </a:t>
            </a:r>
            <a:r>
              <a:rPr lang="en-US" sz="2000" dirty="0">
                <a:solidFill>
                  <a:srgbClr val="000000"/>
                </a:solidFill>
                <a:latin typeface="Aptos" panose="020B0004020202020204" pitchFamily="34" charset="0"/>
                <a:hlinkClick r:id="rId4"/>
              </a:rPr>
              <a:t>noah.l.andersen@nasa.gov</a:t>
            </a:r>
            <a:r>
              <a:rPr lang="en-US" sz="2000" dirty="0">
                <a:solidFill>
                  <a:srgbClr val="000000"/>
                </a:solidFill>
                <a:latin typeface="Aptos" panose="020B0004020202020204" pitchFamily="34" charset="0"/>
              </a:rPr>
              <a:t> </a:t>
            </a:r>
            <a:endParaRPr lang="en-US" sz="20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729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DDBD-66CB-AA45-2412-EAA01FF01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Aptos Display" panose="020B0004020202020204" pitchFamily="34" charset="0"/>
              </a:rPr>
              <a:t>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683733-5BD0-5A2E-B2C2-CFF35461A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ptos" panose="020B0004020202020204" pitchFamily="34" charset="0"/>
              </a:rPr>
              <a:t>Background &amp; Objectives</a:t>
            </a:r>
          </a:p>
          <a:p>
            <a:r>
              <a:rPr lang="en-US" dirty="0">
                <a:latin typeface="Aptos" panose="020B0004020202020204" pitchFamily="34" charset="0"/>
              </a:rPr>
              <a:t>Test Setup/Conditions/Instrumentation</a:t>
            </a:r>
          </a:p>
          <a:p>
            <a:r>
              <a:rPr lang="en-US" dirty="0">
                <a:latin typeface="Aptos" panose="020B0004020202020204" pitchFamily="34" charset="0"/>
              </a:rPr>
              <a:t>MiniShroud Model Overview</a:t>
            </a:r>
          </a:p>
          <a:p>
            <a:r>
              <a:rPr lang="en-US" dirty="0">
                <a:latin typeface="Aptos" panose="020B0004020202020204" pitchFamily="34" charset="0"/>
              </a:rPr>
              <a:t>MiniShroud Model Correlation</a:t>
            </a:r>
          </a:p>
          <a:p>
            <a:r>
              <a:rPr lang="en-US" dirty="0">
                <a:latin typeface="Aptos" panose="020B0004020202020204" pitchFamily="34" charset="0"/>
              </a:rPr>
              <a:t>Boot Model Overview</a:t>
            </a:r>
          </a:p>
          <a:p>
            <a:r>
              <a:rPr lang="en-US" dirty="0">
                <a:latin typeface="Aptos" panose="020B0004020202020204" pitchFamily="34" charset="0"/>
              </a:rPr>
              <a:t>Boot Model Correlation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Key adjustments, results, performance, RMSE</a:t>
            </a:r>
          </a:p>
          <a:p>
            <a:r>
              <a:rPr lang="en-US" dirty="0">
                <a:latin typeface="Aptos" panose="020B0004020202020204" pitchFamily="34" charset="0"/>
              </a:rPr>
              <a:t>Lunar Operation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Modeling, heat flux predictions, temperature predictions</a:t>
            </a:r>
          </a:p>
          <a:p>
            <a:r>
              <a:rPr lang="en-US" dirty="0">
                <a:latin typeface="Aptos" panose="020B0004020202020204" pitchFamily="34" charset="0"/>
              </a:rPr>
              <a:t>Conclusions</a:t>
            </a:r>
          </a:p>
          <a:p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6CCC03-B0A6-1428-A061-6D15934B7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DEAC0C-22C1-459C-B122-F26ADF59476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323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95AEC-984D-E3CF-A768-E9EA456C6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9C970-99DC-1C70-E241-57282B9A5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Aptos Display" panose="020B0004020202020204" pitchFamily="34" charset="0"/>
              </a:rPr>
              <a:t>Background &amp;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74FA1-843F-B542-B328-59FC2241D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990600"/>
            <a:ext cx="9006253" cy="54102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ptos" panose="020B0004020202020204" pitchFamily="34" charset="0"/>
              </a:rPr>
              <a:t>Upcoming Artemis missions will land astronauts on the moon at the south pole region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Temperatures here can be as low as ~50 K</a:t>
            </a:r>
          </a:p>
          <a:p>
            <a:r>
              <a:rPr lang="en-US" dirty="0">
                <a:latin typeface="Aptos" panose="020B0004020202020204" pitchFamily="34" charset="0"/>
              </a:rPr>
              <a:t>Exploration Extravehicular Mobility Unit (xEMU) boots will need to withstand these temperatures throughout extravehicular activity (EVA)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Comprehensive thermal vacuum testing and subsequent thermal model correlation of the xEMU boot are essential to ensure crew safety </a:t>
            </a:r>
          </a:p>
          <a:p>
            <a:r>
              <a:rPr lang="en-US" dirty="0">
                <a:latin typeface="Aptos" panose="020B0004020202020204" pitchFamily="34" charset="0"/>
              </a:rPr>
              <a:t>Test data was used to correlate the thermal model and predict lunar boot performance in permanently shadowed regions on the moon</a:t>
            </a:r>
          </a:p>
          <a:p>
            <a:r>
              <a:rPr lang="en-US" dirty="0">
                <a:latin typeface="Aptos" panose="020B0004020202020204" pitchFamily="34" charset="0"/>
              </a:rPr>
              <a:t>An uncertainty analysis was also performed to quantify which model inputs have the highest uncertainty and impact on results</a:t>
            </a:r>
          </a:p>
          <a:p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4A2341-747A-B172-DB9A-B3639AF39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DEAC0C-22C1-459C-B122-F26ADF59476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Graphic 7" descr="Astronaut female outline">
            <a:extLst>
              <a:ext uri="{FF2B5EF4-FFF2-40B4-BE49-F238E27FC236}">
                <a16:creationId xmlns:a16="http://schemas.microsoft.com/office/drawing/2014/main" id="{770D0021-092B-CB86-2C32-B51F666FF9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75227" y="1836126"/>
            <a:ext cx="1783373" cy="178337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1617C46-7AF5-4B39-415F-5D709A9E79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4" b="95310" l="1438" r="97500">
                        <a14:foregroundMark x1="11750" y1="31614" x2="5250" y2="45122"/>
                        <a14:foregroundMark x1="5250" y1="45122" x2="3875" y2="63227"/>
                        <a14:foregroundMark x1="3875" y1="63227" x2="12500" y2="80206"/>
                        <a14:foregroundMark x1="12500" y1="80206" x2="61313" y2="90994"/>
                        <a14:foregroundMark x1="61313" y1="90994" x2="82188" y2="75704"/>
                        <a14:foregroundMark x1="82188" y1="75704" x2="91750" y2="55159"/>
                        <a14:foregroundMark x1="91750" y1="55159" x2="93625" y2="28799"/>
                        <a14:foregroundMark x1="93625" y1="28799" x2="70688" y2="19231"/>
                        <a14:foregroundMark x1="70688" y1="19231" x2="31063" y2="36210"/>
                        <a14:foregroundMark x1="31063" y1="36210" x2="16188" y2="56660"/>
                        <a14:foregroundMark x1="16188" y1="56660" x2="32688" y2="78799"/>
                        <a14:foregroundMark x1="32688" y1="78799" x2="64813" y2="75422"/>
                        <a14:foregroundMark x1="64813" y1="75422" x2="89625" y2="54409"/>
                        <a14:foregroundMark x1="89625" y1="54409" x2="91813" y2="42495"/>
                        <a14:foregroundMark x1="91813" y1="42495" x2="91625" y2="42120"/>
                        <a14:foregroundMark x1="3313" y1="45216" x2="5063" y2="85272"/>
                        <a14:foregroundMark x1="5063" y1="85272" x2="43500" y2="95497"/>
                        <a14:foregroundMark x1="43500" y1="95497" x2="44125" y2="95403"/>
                        <a14:foregroundMark x1="7000" y1="91557" x2="4563" y2="51313"/>
                        <a14:foregroundMark x1="4563" y1="51313" x2="5438" y2="43996"/>
                        <a14:foregroundMark x1="75313" y1="90338" x2="81750" y2="90807"/>
                        <a14:foregroundMark x1="81750" y1="90807" x2="88688" y2="79925"/>
                        <a14:foregroundMark x1="88688" y1="79925" x2="95625" y2="48780"/>
                        <a14:foregroundMark x1="95625" y1="48780" x2="96813" y2="13227"/>
                        <a14:foregroundMark x1="89125" y1="92120" x2="92750" y2="87242"/>
                        <a14:foregroundMark x1="92750" y1="87242" x2="96625" y2="73171"/>
                        <a14:foregroundMark x1="96625" y1="73171" x2="96500" y2="69418"/>
                        <a14:foregroundMark x1="92625" y1="93527" x2="97375" y2="86398"/>
                        <a14:foregroundMark x1="97375" y1="86398" x2="97500" y2="84615"/>
                        <a14:foregroundMark x1="1938" y1="40150" x2="1438" y2="92777"/>
                        <a14:foregroundMark x1="19125" y1="26923" x2="23125" y2="25797"/>
                        <a14:foregroundMark x1="21438" y1="25141" x2="21438" y2="25141"/>
                        <a14:foregroundMark x1="24438" y1="23546" x2="24438" y2="23546"/>
                        <a14:foregroundMark x1="21813" y1="24672" x2="22875" y2="24109"/>
                        <a14:foregroundMark x1="23875" y1="23640" x2="24188" y2="23640"/>
                        <a14:foregroundMark x1="21375" y1="24578" x2="20375" y2="25516"/>
                        <a14:foregroundMark x1="20375" y1="25047" x2="20125" y2="25235"/>
                        <a14:foregroundMark x1="19625" y1="25516" x2="16625" y2="27298"/>
                        <a14:foregroundMark x1="34875" y1="18293" x2="35188" y2="18293"/>
                        <a14:foregroundMark x1="44728" y1="15032" x2="54625" y2="12852"/>
                        <a14:backgroundMark x1="23563" y1="23077" x2="23196" y2="23187"/>
                        <a14:backgroundMark x1="42125" y1="13884" x2="43875" y2="13415"/>
                        <a14:backgroundMark x1="40875" y1="15760" x2="42563" y2="14728"/>
                        <a14:backgroundMark x1="42438" y1="15009" x2="44313" y2="14447"/>
                        <a14:backgroundMark x1="43875" y1="14822" x2="45000" y2="14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08" t="8054" r="1658" b="66418"/>
          <a:stretch>
            <a:fillRect/>
          </a:stretch>
        </p:blipFill>
        <p:spPr>
          <a:xfrm>
            <a:off x="-207031" y="4587873"/>
            <a:ext cx="12409917" cy="2281013"/>
          </a:xfrm>
          <a:custGeom>
            <a:avLst/>
            <a:gdLst>
              <a:gd name="csX0" fmla="*/ 11607211 w 12143788"/>
              <a:gd name="csY0" fmla="*/ 144 h 2232097"/>
              <a:gd name="csX1" fmla="*/ 12114341 w 12143788"/>
              <a:gd name="csY1" fmla="*/ 3672 h 2232097"/>
              <a:gd name="csX2" fmla="*/ 12143788 w 12143788"/>
              <a:gd name="csY2" fmla="*/ 4918 h 2232097"/>
              <a:gd name="csX3" fmla="*/ 12143788 w 12143788"/>
              <a:gd name="csY3" fmla="*/ 2232097 h 2232097"/>
              <a:gd name="csX4" fmla="*/ 0 w 12143788"/>
              <a:gd name="csY4" fmla="*/ 2232097 h 2232097"/>
              <a:gd name="csX5" fmla="*/ 128238 w 12143788"/>
              <a:gd name="csY5" fmla="*/ 2191808 h 2232097"/>
              <a:gd name="csX6" fmla="*/ 1160102 w 12143788"/>
              <a:gd name="csY6" fmla="*/ 1834322 h 2232097"/>
              <a:gd name="csX7" fmla="*/ 4197219 w 12143788"/>
              <a:gd name="csY7" fmla="*/ 909032 h 2232097"/>
              <a:gd name="csX8" fmla="*/ 6641646 w 12143788"/>
              <a:gd name="csY8" fmla="*/ 426090 h 2232097"/>
              <a:gd name="csX9" fmla="*/ 7974563 w 12143788"/>
              <a:gd name="csY9" fmla="*/ 212346 h 2232097"/>
              <a:gd name="csX10" fmla="*/ 10587131 w 12143788"/>
              <a:gd name="csY10" fmla="*/ 5521 h 2232097"/>
              <a:gd name="csX11" fmla="*/ 11607211 w 12143788"/>
              <a:gd name="csY11" fmla="*/ 144 h 22320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12143788" h="2232097">
                <a:moveTo>
                  <a:pt x="11607211" y="144"/>
                </a:moveTo>
                <a:cubicBezTo>
                  <a:pt x="11780433" y="-350"/>
                  <a:pt x="11951403" y="336"/>
                  <a:pt x="12114341" y="3672"/>
                </a:cubicBezTo>
                <a:lnTo>
                  <a:pt x="12143788" y="4918"/>
                </a:lnTo>
                <a:lnTo>
                  <a:pt x="12143788" y="2232097"/>
                </a:lnTo>
                <a:lnTo>
                  <a:pt x="0" y="2232097"/>
                </a:lnTo>
                <a:lnTo>
                  <a:pt x="128238" y="2191808"/>
                </a:lnTo>
                <a:cubicBezTo>
                  <a:pt x="480486" y="2081653"/>
                  <a:pt x="849335" y="1963092"/>
                  <a:pt x="1160102" y="1834322"/>
                </a:cubicBezTo>
                <a:cubicBezTo>
                  <a:pt x="2171750" y="1461418"/>
                  <a:pt x="3434214" y="1094751"/>
                  <a:pt x="4197219" y="909032"/>
                </a:cubicBezTo>
                <a:cubicBezTo>
                  <a:pt x="4960224" y="723312"/>
                  <a:pt x="6012088" y="542204"/>
                  <a:pt x="6641646" y="426090"/>
                </a:cubicBezTo>
                <a:cubicBezTo>
                  <a:pt x="7271203" y="309975"/>
                  <a:pt x="7316982" y="282440"/>
                  <a:pt x="7974563" y="212346"/>
                </a:cubicBezTo>
                <a:cubicBezTo>
                  <a:pt x="9034915" y="66051"/>
                  <a:pt x="9449423" y="62584"/>
                  <a:pt x="10587131" y="5521"/>
                </a:cubicBezTo>
                <a:cubicBezTo>
                  <a:pt x="10905325" y="6841"/>
                  <a:pt x="11260769" y="1132"/>
                  <a:pt x="11607211" y="14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47699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8B4FA-EE12-6A0A-D66D-0D1033F0A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7E115-A616-A989-0F6B-88D42306D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Aptos Display" panose="020B0004020202020204" pitchFamily="34" charset="0"/>
              </a:rPr>
              <a:t>Test Setup, Instrumentation, and Conditions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A5268-E1DB-EF53-C655-425C6AB71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1" y="990600"/>
            <a:ext cx="6039678" cy="54102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ptos" panose="020B0004020202020204" pitchFamily="34" charset="0"/>
              </a:rPr>
              <a:t>CITADEL TVAC chamber at NASA JPL</a:t>
            </a:r>
          </a:p>
          <a:p>
            <a:r>
              <a:rPr lang="en-US" dirty="0">
                <a:latin typeface="Aptos" panose="020B0004020202020204" pitchFamily="34" charset="0"/>
              </a:rPr>
              <a:t>Thermal manikin foot outfitted with xEMU boot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Water lines running through the foot maintain a skin boundary temperature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Thermocouples/RTDs on various layers of the foot+boot stack-up</a:t>
            </a:r>
          </a:p>
          <a:p>
            <a:pPr lvl="2"/>
            <a:r>
              <a:rPr lang="en-US" dirty="0">
                <a:latin typeface="Aptos" panose="020B0004020202020204" pitchFamily="34" charset="0"/>
              </a:rPr>
              <a:t>56 external and 16 internal TCs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Ventilation flow of 12.4 SLPM (1.5 ACFM) between the sock and bladder layers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Pressurization of boot to 4.3 psia</a:t>
            </a:r>
          </a:p>
          <a:p>
            <a:r>
              <a:rPr lang="en-US" dirty="0">
                <a:latin typeface="Aptos" panose="020B0004020202020204" pitchFamily="34" charset="0"/>
              </a:rPr>
              <a:t>MiniShroud for environmental temperature control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Aluminum stomp pad for boot to contact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Six environment TC coupons</a:t>
            </a:r>
          </a:p>
          <a:p>
            <a:r>
              <a:rPr lang="en-US" dirty="0">
                <a:latin typeface="Aptos" panose="020B0004020202020204" pitchFamily="34" charset="0"/>
              </a:rPr>
              <a:t>Boot mounted on actuated push-rod system to simulate IVA to EVA transition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F615C5-DB5E-ECBB-8A38-7BF5A14CE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DEAC0C-22C1-459C-B122-F26ADF59476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1A2B28-F756-91D2-062E-3D8280D9E8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482" y="904241"/>
            <a:ext cx="5763518" cy="343606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85EA6A-AC1A-F02E-9779-C3DB5702EB11}"/>
              </a:ext>
            </a:extLst>
          </p:cNvPr>
          <p:cNvSpPr txBox="1"/>
          <p:nvPr/>
        </p:nvSpPr>
        <p:spPr>
          <a:xfrm>
            <a:off x="6553199" y="4482548"/>
            <a:ext cx="510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ptos" panose="020B0004020202020204" pitchFamily="34" charset="0"/>
              </a:rPr>
              <a:t>Test Parameters:</a:t>
            </a:r>
          </a:p>
          <a:p>
            <a:endParaRPr lang="en-US" b="1" dirty="0">
              <a:latin typeface="Aptos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Aptos" panose="020B0004020202020204" pitchFamily="34" charset="0"/>
            </a:endParaRPr>
          </a:p>
          <a:p>
            <a:endParaRPr lang="en-US" b="1" dirty="0">
              <a:latin typeface="Aptos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B4979E01-E0EA-20AC-98B2-F4FD65AD7F5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40237052"/>
                  </p:ext>
                </p:extLst>
              </p:nvPr>
            </p:nvGraphicFramePr>
            <p:xfrm>
              <a:off x="6561665" y="4851399"/>
              <a:ext cx="5317068" cy="14833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548468">
                      <a:extLst>
                        <a:ext uri="{9D8B030D-6E8A-4147-A177-3AD203B41FA5}">
                          <a16:colId xmlns:a16="http://schemas.microsoft.com/office/drawing/2014/main" val="661559425"/>
                        </a:ext>
                      </a:extLst>
                    </a:gridCol>
                    <a:gridCol w="1667934">
                      <a:extLst>
                        <a:ext uri="{9D8B030D-6E8A-4147-A177-3AD203B41FA5}">
                          <a16:colId xmlns:a16="http://schemas.microsoft.com/office/drawing/2014/main" val="3207128849"/>
                        </a:ext>
                      </a:extLst>
                    </a:gridCol>
                    <a:gridCol w="1100666">
                      <a:extLst>
                        <a:ext uri="{9D8B030D-6E8A-4147-A177-3AD203B41FA5}">
                          <a16:colId xmlns:a16="http://schemas.microsoft.com/office/drawing/2014/main" val="195354877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latin typeface="Aptos" panose="020B0004020202020204" pitchFamily="34" charset="0"/>
                            </a:rPr>
                            <a:t>Variable Name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latin typeface="Aptos" panose="020B0004020202020204" pitchFamily="34" charset="0"/>
                            </a:rPr>
                            <a:t>Levels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latin typeface="Aptos" panose="020B0004020202020204" pitchFamily="34" charset="0"/>
                            </a:rPr>
                            <a:t>Units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3457898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latin typeface="Aptos" panose="020B0004020202020204" pitchFamily="34" charset="0"/>
                            </a:rPr>
                            <a:t>Contact Pressure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latin typeface="Aptos" panose="020B0004020202020204" pitchFamily="34" charset="0"/>
                            </a:rPr>
                            <a:t>0, 40, 100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latin typeface="Aptos" panose="020B0004020202020204" pitchFamily="34" charset="0"/>
                            </a:rPr>
                            <a:t>lbf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1123229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latin typeface="Aptos" panose="020B0004020202020204" pitchFamily="34" charset="0"/>
                            </a:rPr>
                            <a:t>Ventilation Flow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latin typeface="Aptos" panose="020B0004020202020204" pitchFamily="34" charset="0"/>
                            </a:rPr>
                            <a:t>0, 1.5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latin typeface="Aptos" panose="020B0004020202020204" pitchFamily="34" charset="0"/>
                            </a:rPr>
                            <a:t>ACFM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3752308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latin typeface="Aptos" panose="020B0004020202020204" pitchFamily="34" charset="0"/>
                            </a:rPr>
                            <a:t>Foot Temperature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latin typeface="Aptos" panose="020B0004020202020204" pitchFamily="34" charset="0"/>
                            </a:rPr>
                            <a:t>28, 33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US" dirty="0">
                              <a:latin typeface="Aptos" panose="020B0004020202020204" pitchFamily="34" charset="0"/>
                            </a:rPr>
                            <a:t>C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742434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B4979E01-E0EA-20AC-98B2-F4FD65AD7F5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40237052"/>
                  </p:ext>
                </p:extLst>
              </p:nvPr>
            </p:nvGraphicFramePr>
            <p:xfrm>
              <a:off x="6561665" y="4851399"/>
              <a:ext cx="5317068" cy="14833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548468">
                      <a:extLst>
                        <a:ext uri="{9D8B030D-6E8A-4147-A177-3AD203B41FA5}">
                          <a16:colId xmlns:a16="http://schemas.microsoft.com/office/drawing/2014/main" val="661559425"/>
                        </a:ext>
                      </a:extLst>
                    </a:gridCol>
                    <a:gridCol w="1667934">
                      <a:extLst>
                        <a:ext uri="{9D8B030D-6E8A-4147-A177-3AD203B41FA5}">
                          <a16:colId xmlns:a16="http://schemas.microsoft.com/office/drawing/2014/main" val="3207128849"/>
                        </a:ext>
                      </a:extLst>
                    </a:gridCol>
                    <a:gridCol w="1100666">
                      <a:extLst>
                        <a:ext uri="{9D8B030D-6E8A-4147-A177-3AD203B41FA5}">
                          <a16:colId xmlns:a16="http://schemas.microsoft.com/office/drawing/2014/main" val="195354877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latin typeface="Aptos" panose="020B0004020202020204" pitchFamily="34" charset="0"/>
                            </a:rPr>
                            <a:t>Variable Name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latin typeface="Aptos" panose="020B0004020202020204" pitchFamily="34" charset="0"/>
                            </a:rPr>
                            <a:t>Levels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latin typeface="Aptos" panose="020B0004020202020204" pitchFamily="34" charset="0"/>
                            </a:rPr>
                            <a:t>Units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3457898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latin typeface="Aptos" panose="020B0004020202020204" pitchFamily="34" charset="0"/>
                            </a:rPr>
                            <a:t>Contact Pressure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latin typeface="Aptos" panose="020B0004020202020204" pitchFamily="34" charset="0"/>
                            </a:rPr>
                            <a:t>0, 40, 100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latin typeface="Aptos" panose="020B0004020202020204" pitchFamily="34" charset="0"/>
                            </a:rPr>
                            <a:t>lbf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1123229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latin typeface="Aptos" panose="020B0004020202020204" pitchFamily="34" charset="0"/>
                            </a:rPr>
                            <a:t>Ventilation Flow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latin typeface="Aptos" panose="020B0004020202020204" pitchFamily="34" charset="0"/>
                            </a:rPr>
                            <a:t>0, 1.5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latin typeface="Aptos" panose="020B0004020202020204" pitchFamily="34" charset="0"/>
                            </a:rPr>
                            <a:t>ACFM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3752308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latin typeface="Aptos" panose="020B0004020202020204" pitchFamily="34" charset="0"/>
                            </a:rPr>
                            <a:t>Foot Temperature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>
                              <a:latin typeface="Aptos" panose="020B0004020202020204" pitchFamily="34" charset="0"/>
                            </a:rPr>
                            <a:t>28, 33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82873" t="-308197" r="-1105" b="-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424349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906066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113B1-38A9-C3DD-323A-D409DDE0F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8D02D-7004-9CD1-25CB-2F1CE55C9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Aptos Display" panose="020B0004020202020204" pitchFamily="34" charset="0"/>
              </a:rPr>
              <a:t>MiniShroud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8848D2-B752-5FCA-8833-13363D576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990599"/>
            <a:ext cx="6327269" cy="562186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ptos" panose="020B0004020202020204" pitchFamily="34" charset="0"/>
              </a:rPr>
              <a:t>It was necessary to build the MiniShroud model instead of using single external sink node for the boot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 In test, the MiniShroud did not provide a cold, isothermal environment</a:t>
            </a:r>
          </a:p>
          <a:p>
            <a:r>
              <a:rPr lang="en-US" dirty="0">
                <a:latin typeface="Aptos" panose="020B0004020202020204" pitchFamily="34" charset="0"/>
              </a:rPr>
              <a:t>Model built from JPL CAD and includes stomp pad, top/side/bottom panels, copper bars, Teflon stomp pad coverings, and SLI curtain</a:t>
            </a:r>
          </a:p>
          <a:p>
            <a:r>
              <a:rPr lang="en-US" dirty="0">
                <a:latin typeface="Aptos" panose="020B0004020202020204" pitchFamily="34" charset="0"/>
              </a:rPr>
              <a:t>External MiniShroud environment simulated with sink temperature nodes on each face</a:t>
            </a:r>
          </a:p>
          <a:p>
            <a:r>
              <a:rPr lang="en-US" dirty="0">
                <a:latin typeface="Aptos" panose="020B0004020202020204" pitchFamily="34" charset="0"/>
              </a:rPr>
              <a:t>G10 spacers on bottom of MiniShroud were not explicitly modeled, but represented with a gap and low-conductance contactor</a:t>
            </a:r>
          </a:p>
          <a:p>
            <a:r>
              <a:rPr lang="en-US" dirty="0">
                <a:latin typeface="Aptos" panose="020B0004020202020204" pitchFamily="34" charset="0"/>
              </a:rPr>
              <a:t>Mechanical joints (screws, panel overlaps, interfaces) were modeled with face/edge contactors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Conduction coefficients calculated based on screw count, conductivity, and contact area</a:t>
            </a:r>
          </a:p>
          <a:p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570FE5-4DB5-14A2-D44F-7E6734B45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DEAC0C-22C1-459C-B122-F26ADF59476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 descr="Shape, square&#10;&#10;AI-generated content may be incorrect.">
            <a:extLst>
              <a:ext uri="{FF2B5EF4-FFF2-40B4-BE49-F238E27FC236}">
                <a16:creationId xmlns:a16="http://schemas.microsoft.com/office/drawing/2014/main" id="{69E4BD19-645D-FCA0-4200-068916AD6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8175" y="1069022"/>
            <a:ext cx="4903212" cy="45009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66C9669-23EC-A560-D518-FBFA2A1F491C}"/>
              </a:ext>
            </a:extLst>
          </p:cNvPr>
          <p:cNvSpPr txBox="1"/>
          <p:nvPr/>
        </p:nvSpPr>
        <p:spPr>
          <a:xfrm>
            <a:off x="7115680" y="5561839"/>
            <a:ext cx="46482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Comparison of CAD file (.stp) and Thermal Desktop (TD) geometry. (a) CAD interior, (b) TD interior, (c) back of CAD, (d) back of TD.</a:t>
            </a:r>
            <a:endParaRPr lang="en-US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777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0C7D0-021D-2F28-9ACB-C976589BD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C8D9B-206E-E2EB-8FF1-FDD75F448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Aptos Display" panose="020B0004020202020204" pitchFamily="34" charset="0"/>
              </a:rPr>
              <a:t>MiniShroud Model Correlation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1FE57AD-8308-4B74-6BDC-11AC2F5F5A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3400" y="990599"/>
                <a:ext cx="11404600" cy="5621867"/>
              </a:xfrm>
            </p:spPr>
            <p:txBody>
              <a:bodyPr vert="horz" lIns="91440" tIns="45720" rIns="91440" bIns="45720" rtlCol="0" anchor="t">
                <a:normAutofit/>
              </a:bodyPr>
              <a:lstStyle/>
              <a:p>
                <a:r>
                  <a:rPr lang="en-US" dirty="0">
                    <a:latin typeface="Aptos" panose="020B0004020202020204" pitchFamily="34" charset="0"/>
                  </a:rPr>
                  <a:t>The variables with highest uncertainty in the MiniShroud model were fed into Thermal Desktop SOLVER as design variables</a:t>
                </a:r>
              </a:p>
              <a:p>
                <a:pPr lvl="1"/>
                <a:r>
                  <a:rPr lang="en-US" dirty="0">
                    <a:latin typeface="Aptos" panose="020B0004020202020204" pitchFamily="34" charset="0"/>
                  </a:rPr>
                  <a:t>External environment sink temperatures, conductance from stomp pad to MiniShroud floor, conductance from bottom panels to the sides </a:t>
                </a:r>
              </a:p>
              <a:p>
                <a:r>
                  <a:rPr lang="en-US" dirty="0">
                    <a:latin typeface="Aptos" panose="020B0004020202020204" pitchFamily="34" charset="0"/>
                  </a:rPr>
                  <a:t>Data from the test or from material specifications used as initial guesses in the model</a:t>
                </a:r>
              </a:p>
              <a:p>
                <a:r>
                  <a:rPr lang="en-US" dirty="0">
                    <a:latin typeface="Aptos" panose="020B0004020202020204" pitchFamily="34" charset="0"/>
                  </a:rPr>
                  <a:t>SOLVER iterates until objective function is minimized. The object is defined as follows: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𝑂𝐵𝐽𝐸𝐶𝑇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∑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𝑚𝑜𝑑𝑒𝑙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𝑡𝑒𝑠𝑡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US" dirty="0">
                  <a:latin typeface="Aptos" panose="020B00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en-US" sz="1800" b="0" dirty="0">
                    <a:latin typeface="Aptos" panose="020B0004020202020204" pitchFamily="34" charset="0"/>
                  </a:rPr>
                  <a:t>Where T represents temperatures at known TC locations on the walls of the MiniShroud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1FE57AD-8308-4B74-6BDC-11AC2F5F5A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3400" y="990599"/>
                <a:ext cx="11404600" cy="5621867"/>
              </a:xfrm>
              <a:blipFill>
                <a:blip r:embed="rId3"/>
                <a:stretch>
                  <a:fillRect l="-481" t="-9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1D44DA-71F6-8B8A-4E24-E25354400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DEAC0C-22C1-459C-B122-F26ADF59476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 descr="Diagram&#10;&#10;AI-generated content may be incorrect.">
            <a:extLst>
              <a:ext uri="{FF2B5EF4-FFF2-40B4-BE49-F238E27FC236}">
                <a16:creationId xmlns:a16="http://schemas.microsoft.com/office/drawing/2014/main" id="{2386356D-9AD7-27D8-7171-3597AA7C44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3702" y="3930015"/>
            <a:ext cx="7458298" cy="2432685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CFF472B-4F83-7F7A-F056-A41DB34528FD}"/>
              </a:ext>
            </a:extLst>
          </p:cNvPr>
          <p:cNvSpPr txBox="1">
            <a:spLocks/>
          </p:cNvSpPr>
          <p:nvPr/>
        </p:nvSpPr>
        <p:spPr>
          <a:xfrm>
            <a:off x="533400" y="4097867"/>
            <a:ext cx="4563533" cy="1921934"/>
          </a:xfrm>
          <a:custGeom>
            <a:avLst/>
            <a:gdLst>
              <a:gd name="csX0" fmla="*/ 0 w 4563533"/>
              <a:gd name="csY0" fmla="*/ 0 h 1921934"/>
              <a:gd name="csX1" fmla="*/ 4563533 w 4563533"/>
              <a:gd name="csY1" fmla="*/ 0 h 1921934"/>
              <a:gd name="csX2" fmla="*/ 4563533 w 4563533"/>
              <a:gd name="csY2" fmla="*/ 1921934 h 1921934"/>
              <a:gd name="csX3" fmla="*/ 0 w 4563533"/>
              <a:gd name="csY3" fmla="*/ 1921934 h 1921934"/>
              <a:gd name="csX4" fmla="*/ 0 w 4563533"/>
              <a:gd name="csY4" fmla="*/ 0 h 1921934"/>
              <a:gd name="csX0" fmla="*/ 0 w 4563533"/>
              <a:gd name="csY0" fmla="*/ 0 h 1921934"/>
              <a:gd name="csX1" fmla="*/ 4563533 w 4563533"/>
              <a:gd name="csY1" fmla="*/ 0 h 1921934"/>
              <a:gd name="csX2" fmla="*/ 4563533 w 4563533"/>
              <a:gd name="csY2" fmla="*/ 931333 h 1921934"/>
              <a:gd name="csX3" fmla="*/ 4563533 w 4563533"/>
              <a:gd name="csY3" fmla="*/ 1921934 h 1921934"/>
              <a:gd name="csX4" fmla="*/ 0 w 4563533"/>
              <a:gd name="csY4" fmla="*/ 1921934 h 1921934"/>
              <a:gd name="csX5" fmla="*/ 0 w 4563533"/>
              <a:gd name="csY5" fmla="*/ 0 h 19219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63533" h="1921934">
                <a:moveTo>
                  <a:pt x="0" y="0"/>
                </a:moveTo>
                <a:lnTo>
                  <a:pt x="4563533" y="0"/>
                </a:lnTo>
                <a:lnTo>
                  <a:pt x="4563533" y="931333"/>
                </a:lnTo>
                <a:lnTo>
                  <a:pt x="4563533" y="1921934"/>
                </a:lnTo>
                <a:lnTo>
                  <a:pt x="0" y="1921934"/>
                </a:lnTo>
                <a:lnTo>
                  <a:pt x="0" y="0"/>
                </a:lnTo>
                <a:close/>
              </a:path>
            </a:pathLst>
          </a:cu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ptos" panose="020B0004020202020204" pitchFamily="34" charset="0"/>
              </a:rPr>
              <a:t>Optical and thermal properties were adjusted manually between iterations</a:t>
            </a:r>
          </a:p>
          <a:p>
            <a:r>
              <a:rPr lang="en-US" dirty="0">
                <a:latin typeface="Aptos" panose="020B0004020202020204" pitchFamily="34" charset="0"/>
              </a:rPr>
              <a:t>Model was correlated to 4 steady state radiation and contact test points separately since the temperature of the stomp pad affects the wall temperatures</a:t>
            </a:r>
          </a:p>
        </p:txBody>
      </p:sp>
    </p:spTree>
    <p:extLst>
      <p:ext uri="{BB962C8B-B14F-4D97-AF65-F5344CB8AC3E}">
        <p14:creationId xmlns:p14="http://schemas.microsoft.com/office/powerpoint/2010/main" val="3626477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4C1A8-6A2C-BA2E-43D6-678C7EFF3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A849E-2DF7-8144-CE9B-C0192CCA1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Aptos Display" panose="020B0004020202020204" pitchFamily="34" charset="0"/>
              </a:rPr>
              <a:t>MiniShroud Model Correlation 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4B0F9C-CCF7-7164-4EEB-1ECE9014F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DEAC0C-22C1-459C-B122-F26ADF59476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D126878-9F8B-6DDD-0DE8-7352578CBD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615745"/>
              </p:ext>
            </p:extLst>
          </p:nvPr>
        </p:nvGraphicFramePr>
        <p:xfrm>
          <a:off x="110067" y="993988"/>
          <a:ext cx="6747933" cy="21945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71133">
                  <a:extLst>
                    <a:ext uri="{9D8B030D-6E8A-4147-A177-3AD203B41FA5}">
                      <a16:colId xmlns:a16="http://schemas.microsoft.com/office/drawing/2014/main" val="1023721051"/>
                    </a:ext>
                  </a:extLst>
                </a:gridCol>
                <a:gridCol w="1278467">
                  <a:extLst>
                    <a:ext uri="{9D8B030D-6E8A-4147-A177-3AD203B41FA5}">
                      <a16:colId xmlns:a16="http://schemas.microsoft.com/office/drawing/2014/main" val="1402473518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395860682"/>
                    </a:ext>
                  </a:extLst>
                </a:gridCol>
                <a:gridCol w="1456267">
                  <a:extLst>
                    <a:ext uri="{9D8B030D-6E8A-4147-A177-3AD203B41FA5}">
                      <a16:colId xmlns:a16="http://schemas.microsoft.com/office/drawing/2014/main" val="3800204303"/>
                    </a:ext>
                  </a:extLst>
                </a:gridCol>
                <a:gridCol w="846666">
                  <a:extLst>
                    <a:ext uri="{9D8B030D-6E8A-4147-A177-3AD203B41FA5}">
                      <a16:colId xmlns:a16="http://schemas.microsoft.com/office/drawing/2014/main" val="2592407067"/>
                    </a:ext>
                  </a:extLst>
                </a:gridCol>
              </a:tblGrid>
              <a:tr h="201295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Design Variable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All Radiation Test Points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Contact, 48-60 K setpoint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Contact, 100 K setpoint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Units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4705945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Tchambersink_floor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255.8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272.0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264.2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K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6846013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Tchambersink_left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284.9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279.8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282.9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K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603198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Tchambersink_right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255.4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255.4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255.4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K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2364067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Tchambersink_top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309.1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289.2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299.2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K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6285622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Tload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292.0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294.8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294.7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K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24641945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0" marR="0" indent="0" algn="ctr">
                        <a:buNone/>
                        <a:tabLst>
                          <a:tab pos="182880" algn="l"/>
                        </a:tabLst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StompPad2Bottom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16.139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21.276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25.297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W/K/m</a:t>
                      </a:r>
                      <a:r>
                        <a:rPr lang="en-US" sz="1600" baseline="30000" dirty="0">
                          <a:effectLst/>
                          <a:latin typeface="Aptos" panose="020B0004020202020204" pitchFamily="34" charset="0"/>
                        </a:rPr>
                        <a:t>2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5774628"/>
                  </a:ext>
                </a:extLst>
              </a:tr>
              <a:tr h="201295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Flap2SideScrew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0.100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0.129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0.100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60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Aptos" panose="020B0004020202020204" pitchFamily="34" charset="0"/>
                        </a:rPr>
                        <a:t>W/K</a:t>
                      </a:r>
                      <a:endParaRPr lang="en-US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320990"/>
                  </a:ext>
                </a:extLst>
              </a:tr>
            </a:tbl>
          </a:graphicData>
        </a:graphic>
      </p:graphicFrame>
      <p:pic>
        <p:nvPicPr>
          <p:cNvPr id="7" name="Picture 6" descr="Chart, waterfall chart&#10;&#10;AI-generated content may be incorrect.">
            <a:extLst>
              <a:ext uri="{FF2B5EF4-FFF2-40B4-BE49-F238E27FC236}">
                <a16:creationId xmlns:a16="http://schemas.microsoft.com/office/drawing/2014/main" id="{5EA3C3DE-E008-933B-0B09-F8175B0C47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67" y="3302000"/>
            <a:ext cx="6610695" cy="3294592"/>
          </a:xfrm>
          <a:prstGeom prst="rect">
            <a:avLst/>
          </a:prstGeom>
        </p:spPr>
      </p:pic>
      <p:pic>
        <p:nvPicPr>
          <p:cNvPr id="11" name="Picture 10" descr="Surface chart&#10;&#10;AI-generated content may be incorrect.">
            <a:extLst>
              <a:ext uri="{FF2B5EF4-FFF2-40B4-BE49-F238E27FC236}">
                <a16:creationId xmlns:a16="http://schemas.microsoft.com/office/drawing/2014/main" id="{88F2D0B0-21C2-2C3B-6C9D-0EB48AD36A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7532" y="1422401"/>
            <a:ext cx="5044401" cy="479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771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67CF1-E24E-8F90-D227-EE40F7ED1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4C2C8-0979-1EED-9CD6-53359A739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Aptos Display" panose="020B0004020202020204" pitchFamily="34" charset="0"/>
              </a:rPr>
              <a:t>Boot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BBBF6-005A-7844-7944-4CF5EC9C02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2035" y="5207000"/>
            <a:ext cx="7335944" cy="14562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ptos" panose="020B0004020202020204" pitchFamily="34" charset="0"/>
              </a:rPr>
              <a:t>EPG regions had adjustable effective emissivity for tuning purposes</a:t>
            </a:r>
          </a:p>
          <a:p>
            <a:r>
              <a:rPr lang="en-US" dirty="0">
                <a:latin typeface="Aptos" panose="020B0004020202020204" pitchFamily="34" charset="0"/>
              </a:rPr>
              <a:t>Stomp contact could be modeled with just the tread tops (hard flat surface) or the entire outsole (granular regolith)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066133-6E4B-B2D4-FAB1-63A4F85A6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DEAC0C-22C1-459C-B122-F26ADF59476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 descr="A picture containing graphical user interface&#10;&#10;AI-generated content may be incorrect.">
            <a:extLst>
              <a:ext uri="{FF2B5EF4-FFF2-40B4-BE49-F238E27FC236}">
                <a16:creationId xmlns:a16="http://schemas.microsoft.com/office/drawing/2014/main" id="{09FD9004-E0AB-6BBC-355E-C8CE18D56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6056" y="1003760"/>
            <a:ext cx="7161923" cy="337820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802E82F-B93A-A34C-E082-C433C05A7523}"/>
              </a:ext>
            </a:extLst>
          </p:cNvPr>
          <p:cNvSpPr txBox="1"/>
          <p:nvPr/>
        </p:nvSpPr>
        <p:spPr>
          <a:xfrm>
            <a:off x="4835345" y="4165139"/>
            <a:ext cx="71309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ptos" panose="020B0004020202020204" pitchFamily="34" charset="0"/>
              </a:rPr>
              <a:t>Thermal Desktop Boot Model: (a) sock, (b) pressure bladder, (c) restraint layer, (d) frame, (e) thermal insert, (f) outsole, and (g) full assembly. Magenta regions represent TC locations.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3700410-A683-1048-3579-3A0AB505F44E}"/>
              </a:ext>
            </a:extLst>
          </p:cNvPr>
          <p:cNvSpPr txBox="1">
            <a:spLocks/>
          </p:cNvSpPr>
          <p:nvPr/>
        </p:nvSpPr>
        <p:spPr>
          <a:xfrm>
            <a:off x="389466" y="1159933"/>
            <a:ext cx="4394201" cy="56218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ptos" panose="020B0004020202020204" pitchFamily="34" charset="0"/>
              </a:rPr>
              <a:t>Built from CAD of xEMU boot model</a:t>
            </a:r>
          </a:p>
          <a:p>
            <a:r>
              <a:rPr lang="en-US" dirty="0">
                <a:latin typeface="Aptos" panose="020B0004020202020204" pitchFamily="34" charset="0"/>
              </a:rPr>
              <a:t>Layer material properties such as conductivity, specific heat, and optical characteristics match actual hardware</a:t>
            </a:r>
          </a:p>
          <a:p>
            <a:r>
              <a:rPr lang="en-US" dirty="0">
                <a:latin typeface="Aptos" panose="020B0004020202020204" pitchFamily="34" charset="0"/>
              </a:rPr>
              <a:t>Foot is represented with boundary nodes to match manikin’s isothermal behavior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Full human foot model not available</a:t>
            </a:r>
          </a:p>
          <a:p>
            <a:r>
              <a:rPr lang="en-US" dirty="0">
                <a:latin typeface="Aptos" panose="020B0004020202020204" pitchFamily="34" charset="0"/>
              </a:rPr>
              <a:t>Linear conductors and contacts capture internal heat transfer paths</a:t>
            </a:r>
          </a:p>
          <a:p>
            <a:r>
              <a:rPr lang="en-US" dirty="0">
                <a:latin typeface="Aptos" panose="020B0004020202020204" pitchFamily="34" charset="0"/>
              </a:rPr>
              <a:t>External heat transfer paths include radiation and outsole conduction</a:t>
            </a:r>
          </a:p>
        </p:txBody>
      </p:sp>
    </p:spTree>
    <p:extLst>
      <p:ext uri="{BB962C8B-B14F-4D97-AF65-F5344CB8AC3E}">
        <p14:creationId xmlns:p14="http://schemas.microsoft.com/office/powerpoint/2010/main" val="1547477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6EF47-DDC5-26AC-9411-313721B54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iagram&#10;&#10;AI-generated content may be incorrect.">
            <a:extLst>
              <a:ext uri="{FF2B5EF4-FFF2-40B4-BE49-F238E27FC236}">
                <a16:creationId xmlns:a16="http://schemas.microsoft.com/office/drawing/2014/main" id="{4A0FAC03-6B43-CFC1-8120-E5D24F13D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7589" y="3973718"/>
            <a:ext cx="8644411" cy="28572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456D2A-2A1C-C64D-14D6-90EFC419E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Aptos Display" panose="020B0004020202020204" pitchFamily="34" charset="0"/>
              </a:rPr>
              <a:t>Boot Model Correlation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CE9FCE-ECC0-8583-15E9-E3A38085A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DEAC0C-22C1-459C-B122-F26ADF59476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B2C8A808-7B45-1345-D94A-AE29774D33F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9466" y="1159933"/>
                <a:ext cx="11633201" cy="5621867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000"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2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>
                    <a:latin typeface="Aptos" panose="020B0004020202020204" pitchFamily="34" charset="0"/>
                  </a:rPr>
                  <a:t>The variables with highest uncertainty in the MiniShroud model were fed into Thermal Desktop SOLVER as design variables; sensitivity analysis performed to determine design variables</a:t>
                </a:r>
              </a:p>
              <a:p>
                <a:pPr lvl="1"/>
                <a:r>
                  <a:rPr lang="en-US" dirty="0">
                    <a:latin typeface="Aptos" panose="020B0004020202020204" pitchFamily="34" charset="0"/>
                  </a:rPr>
                  <a:t>Thermal contactors/conductors between boot layers, thermal and optical properties, and insulation performance </a:t>
                </a:r>
              </a:p>
              <a:p>
                <a:r>
                  <a:rPr lang="en-US" dirty="0">
                    <a:latin typeface="Aptos" panose="020B0004020202020204" pitchFamily="34" charset="0"/>
                  </a:rPr>
                  <a:t>Data from the test (calculated conductances) used as initial guesses in the model</a:t>
                </a:r>
              </a:p>
              <a:p>
                <a:r>
                  <a:rPr lang="en-US" dirty="0">
                    <a:latin typeface="Aptos" panose="020B0004020202020204" pitchFamily="34" charset="0"/>
                  </a:rPr>
                  <a:t>SOLVER iterates until objective function is minimized. The object is defined as follows: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𝑂𝐵𝐽𝐸𝐶𝑇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∑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𝑚𝑜𝑑𝑒𝑙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𝑡𝑒𝑠𝑡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⋅∑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𝑚𝑜𝑑𝑒𝑙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𝑡𝑒𝑠𝑡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US" dirty="0">
                  <a:latin typeface="Aptos" panose="020B00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en-US" sz="1800" b="0" dirty="0">
                    <a:latin typeface="Aptos" panose="020B0004020202020204" pitchFamily="34" charset="0"/>
                  </a:rPr>
                  <a:t>Where T represents temperatures at known TC locations on the boot and q represents the heat leak out of the boot</a:t>
                </a: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B2C8A808-7B45-1345-D94A-AE29774D33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466" y="1159933"/>
                <a:ext cx="11633201" cy="5621867"/>
              </a:xfrm>
              <a:prstGeom prst="rect">
                <a:avLst/>
              </a:prstGeom>
              <a:blipFill>
                <a:blip r:embed="rId3"/>
                <a:stretch>
                  <a:fillRect l="-472" t="-9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0597227-F3FE-9E36-1856-5AD618AF2D59}"/>
              </a:ext>
            </a:extLst>
          </p:cNvPr>
          <p:cNvSpPr txBox="1">
            <a:spLocks/>
          </p:cNvSpPr>
          <p:nvPr/>
        </p:nvSpPr>
        <p:spPr>
          <a:xfrm>
            <a:off x="389466" y="4089400"/>
            <a:ext cx="5875867" cy="1921934"/>
          </a:xfrm>
          <a:custGeom>
            <a:avLst/>
            <a:gdLst>
              <a:gd name="csX0" fmla="*/ 0 w 4563533"/>
              <a:gd name="csY0" fmla="*/ 0 h 1921934"/>
              <a:gd name="csX1" fmla="*/ 4563533 w 4563533"/>
              <a:gd name="csY1" fmla="*/ 0 h 1921934"/>
              <a:gd name="csX2" fmla="*/ 4563533 w 4563533"/>
              <a:gd name="csY2" fmla="*/ 1921934 h 1921934"/>
              <a:gd name="csX3" fmla="*/ 0 w 4563533"/>
              <a:gd name="csY3" fmla="*/ 1921934 h 1921934"/>
              <a:gd name="csX4" fmla="*/ 0 w 4563533"/>
              <a:gd name="csY4" fmla="*/ 0 h 1921934"/>
              <a:gd name="csX0" fmla="*/ 0 w 4563533"/>
              <a:gd name="csY0" fmla="*/ 0 h 1921934"/>
              <a:gd name="csX1" fmla="*/ 4563533 w 4563533"/>
              <a:gd name="csY1" fmla="*/ 0 h 1921934"/>
              <a:gd name="csX2" fmla="*/ 4563533 w 4563533"/>
              <a:gd name="csY2" fmla="*/ 931333 h 1921934"/>
              <a:gd name="csX3" fmla="*/ 4563533 w 4563533"/>
              <a:gd name="csY3" fmla="*/ 1921934 h 1921934"/>
              <a:gd name="csX4" fmla="*/ 0 w 4563533"/>
              <a:gd name="csY4" fmla="*/ 1921934 h 1921934"/>
              <a:gd name="csX5" fmla="*/ 0 w 4563533"/>
              <a:gd name="csY5" fmla="*/ 0 h 19219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63533" h="1921934">
                <a:moveTo>
                  <a:pt x="0" y="0"/>
                </a:moveTo>
                <a:lnTo>
                  <a:pt x="4563533" y="0"/>
                </a:lnTo>
                <a:lnTo>
                  <a:pt x="4563533" y="931333"/>
                </a:lnTo>
                <a:lnTo>
                  <a:pt x="4563533" y="1921934"/>
                </a:lnTo>
                <a:lnTo>
                  <a:pt x="0" y="1921934"/>
                </a:lnTo>
                <a:lnTo>
                  <a:pt x="0" y="0"/>
                </a:lnTo>
                <a:close/>
              </a:path>
            </a:pathLst>
          </a:cu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ptos" panose="020B0004020202020204" pitchFamily="34" charset="0"/>
              </a:rPr>
              <a:t>Optical and thermal properties were adjusted manually between iterations</a:t>
            </a:r>
          </a:p>
          <a:p>
            <a:r>
              <a:rPr lang="en-US" dirty="0">
                <a:latin typeface="Aptos" panose="020B0004020202020204" pitchFamily="34" charset="0"/>
              </a:rPr>
              <a:t>Model was correlated to contact and radiation cases separately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18E0678-5D49-B7A2-2023-34270FA4BC5A}"/>
              </a:ext>
            </a:extLst>
          </p:cNvPr>
          <p:cNvSpPr txBox="1">
            <a:spLocks/>
          </p:cNvSpPr>
          <p:nvPr/>
        </p:nvSpPr>
        <p:spPr>
          <a:xfrm>
            <a:off x="389466" y="5403688"/>
            <a:ext cx="3843867" cy="1921934"/>
          </a:xfrm>
          <a:custGeom>
            <a:avLst/>
            <a:gdLst>
              <a:gd name="csX0" fmla="*/ 0 w 4563533"/>
              <a:gd name="csY0" fmla="*/ 0 h 1921934"/>
              <a:gd name="csX1" fmla="*/ 4563533 w 4563533"/>
              <a:gd name="csY1" fmla="*/ 0 h 1921934"/>
              <a:gd name="csX2" fmla="*/ 4563533 w 4563533"/>
              <a:gd name="csY2" fmla="*/ 1921934 h 1921934"/>
              <a:gd name="csX3" fmla="*/ 0 w 4563533"/>
              <a:gd name="csY3" fmla="*/ 1921934 h 1921934"/>
              <a:gd name="csX4" fmla="*/ 0 w 4563533"/>
              <a:gd name="csY4" fmla="*/ 0 h 1921934"/>
              <a:gd name="csX0" fmla="*/ 0 w 4563533"/>
              <a:gd name="csY0" fmla="*/ 0 h 1921934"/>
              <a:gd name="csX1" fmla="*/ 4563533 w 4563533"/>
              <a:gd name="csY1" fmla="*/ 0 h 1921934"/>
              <a:gd name="csX2" fmla="*/ 4563533 w 4563533"/>
              <a:gd name="csY2" fmla="*/ 931333 h 1921934"/>
              <a:gd name="csX3" fmla="*/ 4563533 w 4563533"/>
              <a:gd name="csY3" fmla="*/ 1921934 h 1921934"/>
              <a:gd name="csX4" fmla="*/ 0 w 4563533"/>
              <a:gd name="csY4" fmla="*/ 1921934 h 1921934"/>
              <a:gd name="csX5" fmla="*/ 0 w 4563533"/>
              <a:gd name="csY5" fmla="*/ 0 h 19219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563533" h="1921934">
                <a:moveTo>
                  <a:pt x="0" y="0"/>
                </a:moveTo>
                <a:lnTo>
                  <a:pt x="4563533" y="0"/>
                </a:lnTo>
                <a:lnTo>
                  <a:pt x="4563533" y="931333"/>
                </a:lnTo>
                <a:lnTo>
                  <a:pt x="4563533" y="1921934"/>
                </a:lnTo>
                <a:lnTo>
                  <a:pt x="0" y="1921934"/>
                </a:lnTo>
                <a:lnTo>
                  <a:pt x="0" y="0"/>
                </a:lnTo>
                <a:close/>
              </a:path>
            </a:pathLst>
          </a:cu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ptos" panose="020B0004020202020204" pitchFamily="34" charset="0"/>
              </a:rPr>
              <a:t>Foot to sock conductance was allowed to vary between flow and no flow cases</a:t>
            </a:r>
          </a:p>
        </p:txBody>
      </p:sp>
    </p:spTree>
    <p:extLst>
      <p:ext uri="{BB962C8B-B14F-4D97-AF65-F5344CB8AC3E}">
        <p14:creationId xmlns:p14="http://schemas.microsoft.com/office/powerpoint/2010/main" val="199840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7005d458-45be-48ae-8140-d43da96dd17b}" enabled="0" method="" siteId="{7005d458-45be-48ae-8140-d43da96dd17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5036</TotalTime>
  <Words>2620</Words>
  <Application>Microsoft Office PowerPoint</Application>
  <PresentationFormat>Widescreen</PresentationFormat>
  <Paragraphs>285</Paragraphs>
  <Slides>19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Aptos</vt:lpstr>
      <vt:lpstr>Aptos Display</vt:lpstr>
      <vt:lpstr>Arial</vt:lpstr>
      <vt:lpstr>Cambria Math</vt:lpstr>
      <vt:lpstr>Office Theme</vt:lpstr>
      <vt:lpstr>1_Office Theme</vt:lpstr>
      <vt:lpstr>Model Correlation and Thermal Analysis of xEMU Boot at Lunar South Pole Temperatures</vt:lpstr>
      <vt:lpstr>Contents</vt:lpstr>
      <vt:lpstr>Background &amp; Objectives</vt:lpstr>
      <vt:lpstr>Test Setup, Instrumentation, and Conditions</vt:lpstr>
      <vt:lpstr>MiniShroud Model</vt:lpstr>
      <vt:lpstr>MiniShroud Model Correlation</vt:lpstr>
      <vt:lpstr>MiniShroud Model Correlation Results</vt:lpstr>
      <vt:lpstr>Boot Model</vt:lpstr>
      <vt:lpstr>Boot Model Correlation</vt:lpstr>
      <vt:lpstr>Key Adjustment to Boot Model</vt:lpstr>
      <vt:lpstr>Boot Model Correlation Results</vt:lpstr>
      <vt:lpstr>Boot Model Thermal Performance</vt:lpstr>
      <vt:lpstr>Boot Model Predictions (RMSE)</vt:lpstr>
      <vt:lpstr>Lunar Operation Modeling</vt:lpstr>
      <vt:lpstr>Lunar Operation Heat Flux Predictions</vt:lpstr>
      <vt:lpstr>Lunar Operation Temperature Predictions</vt:lpstr>
      <vt:lpstr>Conclusions </vt:lpstr>
      <vt:lpstr>References </vt:lpstr>
      <vt:lpstr>Acknowledgements / Questions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Quick, Emma J (JSC-EA131)[AMENTUM TECHNOLOGY, INC]</dc:creator>
  <cp:lastModifiedBy>Quick, Emma J (JSC-EA131)[AMENTUM TECHNOLOGY, INC]</cp:lastModifiedBy>
  <cp:revision>4</cp:revision>
  <dcterms:created xsi:type="dcterms:W3CDTF">2026-06-10T15:39:42Z</dcterms:created>
  <dcterms:modified xsi:type="dcterms:W3CDTF">2026-06-15T19:13:58Z</dcterms:modified>
</cp:coreProperties>
</file>