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</p:sldMasterIdLst>
  <p:notesMasterIdLst>
    <p:notesMasterId r:id="rId19"/>
  </p:notesMasterIdLst>
  <p:sldIdLst>
    <p:sldId id="899" r:id="rId5"/>
    <p:sldId id="918" r:id="rId6"/>
    <p:sldId id="920" r:id="rId7"/>
    <p:sldId id="921" r:id="rId8"/>
    <p:sldId id="922" r:id="rId9"/>
    <p:sldId id="923" r:id="rId10"/>
    <p:sldId id="925" r:id="rId11"/>
    <p:sldId id="926" r:id="rId12"/>
    <p:sldId id="931" r:id="rId13"/>
    <p:sldId id="929" r:id="rId14"/>
    <p:sldId id="930" r:id="rId15"/>
    <p:sldId id="924" r:id="rId16"/>
    <p:sldId id="927" r:id="rId17"/>
    <p:sldId id="919" r:id="rId18"/>
  </p:sldIdLst>
  <p:sldSz cx="164592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62B1"/>
    <a:srgbClr val="2877C6"/>
    <a:srgbClr val="0F243D"/>
    <a:srgbClr val="1F497D"/>
    <a:srgbClr val="FFEB9C"/>
    <a:srgbClr val="7F7F7F"/>
    <a:srgbClr val="215968"/>
    <a:srgbClr val="A2B9E2"/>
    <a:srgbClr val="9933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963D9C-69D7-4545-802F-004A9A94AF0A}" v="55" dt="2026-06-15T18:38:21.564"/>
    <p1510:client id="{F9BF5575-843C-2FE2-E2D0-6615B8A99EB1}" v="221" dt="2026-06-15T15:34:49.6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12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ckox, Lauren J. (JSC-SK311)[KBR Wyle Services, LLC]" userId="S::lhickox@ndc.nasa.gov::dbc5324e-5045-4004-98ac-205dce3068b8" providerId="AD" clId="Web-{B3371729-FD12-3675-9543-C109786BEE2E}"/>
    <pc:docChg chg="modSld">
      <pc:chgData name="Hickox, Lauren J. (JSC-SK311)[KBR Wyle Services, LLC]" userId="S::lhickox@ndc.nasa.gov::dbc5324e-5045-4004-98ac-205dce3068b8" providerId="AD" clId="Web-{B3371729-FD12-3675-9543-C109786BEE2E}" dt="2026-06-12T21:59:37.373" v="129" actId="20577"/>
      <pc:docMkLst>
        <pc:docMk/>
      </pc:docMkLst>
      <pc:sldChg chg="modSp">
        <pc:chgData name="Hickox, Lauren J. (JSC-SK311)[KBR Wyle Services, LLC]" userId="S::lhickox@ndc.nasa.gov::dbc5324e-5045-4004-98ac-205dce3068b8" providerId="AD" clId="Web-{B3371729-FD12-3675-9543-C109786BEE2E}" dt="2026-06-12T21:59:37.373" v="129" actId="20577"/>
        <pc:sldMkLst>
          <pc:docMk/>
          <pc:sldMk cId="1122560418" sldId="918"/>
        </pc:sldMkLst>
        <pc:spChg chg="mod">
          <ac:chgData name="Hickox, Lauren J. (JSC-SK311)[KBR Wyle Services, LLC]" userId="S::lhickox@ndc.nasa.gov::dbc5324e-5045-4004-98ac-205dce3068b8" providerId="AD" clId="Web-{B3371729-FD12-3675-9543-C109786BEE2E}" dt="2026-06-12T21:59:37.373" v="129" actId="20577"/>
          <ac:spMkLst>
            <pc:docMk/>
            <pc:sldMk cId="1122560418" sldId="918"/>
            <ac:spMk id="3" creationId="{D25E0F88-0ED9-2348-064E-B12509A84641}"/>
          </ac:spMkLst>
        </pc:spChg>
      </pc:sldChg>
    </pc:docChg>
  </pc:docChgLst>
  <pc:docChgLst>
    <pc:chgData name="Ogilvie, Ryan E. (JSC-EC511)" userId="ae2f609d-738f-450e-a0b6-1432d6763f42" providerId="ADAL" clId="{3D348011-CEE7-46DF-B50A-607B29619022}"/>
    <pc:docChg chg="undo custSel addSld delSld modSld sldOrd modMainMaster">
      <pc:chgData name="Ogilvie, Ryan E. (JSC-EC511)" userId="ae2f609d-738f-450e-a0b6-1432d6763f42" providerId="ADAL" clId="{3D348011-CEE7-46DF-B50A-607B29619022}" dt="2026-06-15T18:36:30.088" v="13668" actId="122"/>
      <pc:docMkLst>
        <pc:docMk/>
      </pc:docMkLst>
      <pc:sldChg chg="addSp modSp new mod">
        <pc:chgData name="Ogilvie, Ryan E. (JSC-EC511)" userId="ae2f609d-738f-450e-a0b6-1432d6763f42" providerId="ADAL" clId="{3D348011-CEE7-46DF-B50A-607B29619022}" dt="2026-05-13T19:32:11.390" v="13454" actId="20577"/>
        <pc:sldMkLst>
          <pc:docMk/>
          <pc:sldMk cId="1122560418" sldId="918"/>
        </pc:sldMkLst>
      </pc:sldChg>
      <pc:sldChg chg="addSp delSp modSp new mod">
        <pc:chgData name="Ogilvie, Ryan E. (JSC-EC511)" userId="ae2f609d-738f-450e-a0b6-1432d6763f42" providerId="ADAL" clId="{3D348011-CEE7-46DF-B50A-607B29619022}" dt="2026-06-15T18:28:15.569" v="13583" actId="1076"/>
        <pc:sldMkLst>
          <pc:docMk/>
          <pc:sldMk cId="993101610" sldId="920"/>
        </pc:sldMkLst>
        <pc:spChg chg="mod">
          <ac:chgData name="Ogilvie, Ryan E. (JSC-EC511)" userId="ae2f609d-738f-450e-a0b6-1432d6763f42" providerId="ADAL" clId="{3D348011-CEE7-46DF-B50A-607B29619022}" dt="2026-06-15T18:28:15.569" v="13583" actId="1076"/>
          <ac:spMkLst>
            <pc:docMk/>
            <pc:sldMk cId="993101610" sldId="920"/>
            <ac:spMk id="10" creationId="{C6199D6D-8CFA-78C2-1DF0-7DB193661792}"/>
          </ac:spMkLst>
        </pc:spChg>
      </pc:sldChg>
      <pc:sldChg chg="addSp delSp modSp new mod">
        <pc:chgData name="Ogilvie, Ryan E. (JSC-EC511)" userId="ae2f609d-738f-450e-a0b6-1432d6763f42" providerId="ADAL" clId="{3D348011-CEE7-46DF-B50A-607B29619022}" dt="2026-06-12T19:20:36.158" v="13491" actId="113"/>
        <pc:sldMkLst>
          <pc:docMk/>
          <pc:sldMk cId="1410106249" sldId="921"/>
        </pc:sldMkLst>
        <pc:spChg chg="mod">
          <ac:chgData name="Ogilvie, Ryan E. (JSC-EC511)" userId="ae2f609d-738f-450e-a0b6-1432d6763f42" providerId="ADAL" clId="{3D348011-CEE7-46DF-B50A-607B29619022}" dt="2026-06-12T19:18:59.538" v="13484" actId="20577"/>
          <ac:spMkLst>
            <pc:docMk/>
            <pc:sldMk cId="1410106249" sldId="921"/>
            <ac:spMk id="3" creationId="{673C1AF7-6AE0-3221-7BB8-419A6CC3AC48}"/>
          </ac:spMkLst>
        </pc:spChg>
        <pc:spChg chg="add mod">
          <ac:chgData name="Ogilvie, Ryan E. (JSC-EC511)" userId="ae2f609d-738f-450e-a0b6-1432d6763f42" providerId="ADAL" clId="{3D348011-CEE7-46DF-B50A-607B29619022}" dt="2026-06-12T19:20:36.158" v="13491" actId="113"/>
          <ac:spMkLst>
            <pc:docMk/>
            <pc:sldMk cId="1410106249" sldId="921"/>
            <ac:spMk id="9" creationId="{C0F4BCD2-B358-65D6-37B6-5C057FEB6FF0}"/>
          </ac:spMkLst>
        </pc:spChg>
        <pc:spChg chg="add mod">
          <ac:chgData name="Ogilvie, Ryan E. (JSC-EC511)" userId="ae2f609d-738f-450e-a0b6-1432d6763f42" providerId="ADAL" clId="{3D348011-CEE7-46DF-B50A-607B29619022}" dt="2026-06-12T19:20:36.158" v="13491" actId="113"/>
          <ac:spMkLst>
            <pc:docMk/>
            <pc:sldMk cId="1410106249" sldId="921"/>
            <ac:spMk id="11" creationId="{CD7C9F79-8F50-0171-9441-AD6DA9250877}"/>
          </ac:spMkLst>
        </pc:spChg>
        <pc:picChg chg="add mod">
          <ac:chgData name="Ogilvie, Ryan E. (JSC-EC511)" userId="ae2f609d-738f-450e-a0b6-1432d6763f42" providerId="ADAL" clId="{3D348011-CEE7-46DF-B50A-607B29619022}" dt="2026-06-12T19:19:40.076" v="13488" actId="1076"/>
          <ac:picMkLst>
            <pc:docMk/>
            <pc:sldMk cId="1410106249" sldId="921"/>
            <ac:picMk id="3073" creationId="{950C5EDF-903D-9FAC-2531-4D4D5C24BD2E}"/>
          </ac:picMkLst>
        </pc:picChg>
        <pc:picChg chg="add mod">
          <ac:chgData name="Ogilvie, Ryan E. (JSC-EC511)" userId="ae2f609d-738f-450e-a0b6-1432d6763f42" providerId="ADAL" clId="{3D348011-CEE7-46DF-B50A-607B29619022}" dt="2026-06-12T19:19:34.129" v="13487" actId="1076"/>
          <ac:picMkLst>
            <pc:docMk/>
            <pc:sldMk cId="1410106249" sldId="921"/>
            <ac:picMk id="3074" creationId="{25A42F2F-FF1E-6D14-3562-320AF6DCBACF}"/>
          </ac:picMkLst>
        </pc:picChg>
      </pc:sldChg>
      <pc:sldChg chg="addSp delSp modSp new mod">
        <pc:chgData name="Ogilvie, Ryan E. (JSC-EC511)" userId="ae2f609d-738f-450e-a0b6-1432d6763f42" providerId="ADAL" clId="{3D348011-CEE7-46DF-B50A-607B29619022}" dt="2026-06-15T18:28:54.983" v="13588" actId="20577"/>
        <pc:sldMkLst>
          <pc:docMk/>
          <pc:sldMk cId="2041908589" sldId="922"/>
        </pc:sldMkLst>
        <pc:spChg chg="add mod">
          <ac:chgData name="Ogilvie, Ryan E. (JSC-EC511)" userId="ae2f609d-738f-450e-a0b6-1432d6763f42" providerId="ADAL" clId="{3D348011-CEE7-46DF-B50A-607B29619022}" dt="2026-06-12T19:05:29.155" v="13455" actId="1076"/>
          <ac:spMkLst>
            <pc:docMk/>
            <pc:sldMk cId="2041908589" sldId="922"/>
            <ac:spMk id="8" creationId="{23A723CC-B2C1-DDF8-622B-BE77203E1E7B}"/>
          </ac:spMkLst>
        </pc:spChg>
        <pc:spChg chg="mod">
          <ac:chgData name="Ogilvie, Ryan E. (JSC-EC511)" userId="ae2f609d-738f-450e-a0b6-1432d6763f42" providerId="ADAL" clId="{3D348011-CEE7-46DF-B50A-607B29619022}" dt="2026-06-12T19:20:48.900" v="13494" actId="14100"/>
          <ac:spMkLst>
            <pc:docMk/>
            <pc:sldMk cId="2041908589" sldId="922"/>
            <ac:spMk id="11" creationId="{06A96C7D-6EA3-2C5B-0777-4CD449D2FACA}"/>
          </ac:spMkLst>
        </pc:spChg>
        <pc:spChg chg="add mod">
          <ac:chgData name="Ogilvie, Ryan E. (JSC-EC511)" userId="ae2f609d-738f-450e-a0b6-1432d6763f42" providerId="ADAL" clId="{3D348011-CEE7-46DF-B50A-607B29619022}" dt="2026-06-12T19:20:51.350" v="13495" actId="14100"/>
          <ac:spMkLst>
            <pc:docMk/>
            <pc:sldMk cId="2041908589" sldId="922"/>
            <ac:spMk id="12" creationId="{C838A7D3-46B0-0A58-E9BB-96C5817BF5C4}"/>
          </ac:spMkLst>
        </pc:spChg>
        <pc:spChg chg="mod">
          <ac:chgData name="Ogilvie, Ryan E. (JSC-EC511)" userId="ae2f609d-738f-450e-a0b6-1432d6763f42" providerId="ADAL" clId="{3D348011-CEE7-46DF-B50A-607B29619022}" dt="2026-06-12T19:20:48.900" v="13494" actId="14100"/>
          <ac:spMkLst>
            <pc:docMk/>
            <pc:sldMk cId="2041908589" sldId="922"/>
            <ac:spMk id="13" creationId="{DA9F404F-B9B3-27EC-2C5B-9D5CA8BFB74E}"/>
          </ac:spMkLst>
        </pc:spChg>
        <pc:spChg chg="add mod">
          <ac:chgData name="Ogilvie, Ryan E. (JSC-EC511)" userId="ae2f609d-738f-450e-a0b6-1432d6763f42" providerId="ADAL" clId="{3D348011-CEE7-46DF-B50A-607B29619022}" dt="2026-06-15T18:28:54.983" v="13588" actId="20577"/>
          <ac:spMkLst>
            <pc:docMk/>
            <pc:sldMk cId="2041908589" sldId="922"/>
            <ac:spMk id="14" creationId="{799F7B7A-CE44-8205-3C50-3BB31DD53BFE}"/>
          </ac:spMkLst>
        </pc:spChg>
        <pc:spChg chg="add mod">
          <ac:chgData name="Ogilvie, Ryan E. (JSC-EC511)" userId="ae2f609d-738f-450e-a0b6-1432d6763f42" providerId="ADAL" clId="{3D348011-CEE7-46DF-B50A-607B29619022}" dt="2026-06-12T19:20:48.900" v="13494" actId="14100"/>
          <ac:spMkLst>
            <pc:docMk/>
            <pc:sldMk cId="2041908589" sldId="922"/>
            <ac:spMk id="15" creationId="{56F261D7-D0E1-AD0C-B46A-D83A789E2ABB}"/>
          </ac:spMkLst>
        </pc:spChg>
        <pc:spChg chg="add mod">
          <ac:chgData name="Ogilvie, Ryan E. (JSC-EC511)" userId="ae2f609d-738f-450e-a0b6-1432d6763f42" providerId="ADAL" clId="{3D348011-CEE7-46DF-B50A-607B29619022}" dt="2026-06-12T19:20:55.629" v="13496" actId="1076"/>
          <ac:spMkLst>
            <pc:docMk/>
            <pc:sldMk cId="2041908589" sldId="922"/>
            <ac:spMk id="16" creationId="{43364C4B-ABBF-743A-4B09-BDF022344E9C}"/>
          </ac:spMkLst>
        </pc:spChg>
        <pc:picChg chg="add mod">
          <ac:chgData name="Ogilvie, Ryan E. (JSC-EC511)" userId="ae2f609d-738f-450e-a0b6-1432d6763f42" providerId="ADAL" clId="{3D348011-CEE7-46DF-B50A-607B29619022}" dt="2026-06-12T19:05:29.155" v="13455" actId="1076"/>
          <ac:picMkLst>
            <pc:docMk/>
            <pc:sldMk cId="2041908589" sldId="922"/>
            <ac:picMk id="9" creationId="{A1AFBD02-9198-A4A7-D980-F5AC5088BBA9}"/>
          </ac:picMkLst>
        </pc:picChg>
        <pc:picChg chg="add mod">
          <ac:chgData name="Ogilvie, Ryan E. (JSC-EC511)" userId="ae2f609d-738f-450e-a0b6-1432d6763f42" providerId="ADAL" clId="{3D348011-CEE7-46DF-B50A-607B29619022}" dt="2026-06-12T19:22:36.650" v="13517" actId="14100"/>
          <ac:picMkLst>
            <pc:docMk/>
            <pc:sldMk cId="2041908589" sldId="922"/>
            <ac:picMk id="10" creationId="{B7FE19BB-F357-39EB-EC97-8002F30361AC}"/>
          </ac:picMkLst>
        </pc:picChg>
        <pc:cxnChg chg="add mod">
          <ac:chgData name="Ogilvie, Ryan E. (JSC-EC511)" userId="ae2f609d-738f-450e-a0b6-1432d6763f42" providerId="ADAL" clId="{3D348011-CEE7-46DF-B50A-607B29619022}" dt="2026-06-12T19:05:29.155" v="13455" actId="1076"/>
          <ac:cxnSpMkLst>
            <pc:docMk/>
            <pc:sldMk cId="2041908589" sldId="922"/>
            <ac:cxnSpMk id="18" creationId="{1F652077-2466-DA36-B423-A34D983C566E}"/>
          </ac:cxnSpMkLst>
        </pc:cxnChg>
      </pc:sldChg>
      <pc:sldChg chg="addSp modSp new mod">
        <pc:chgData name="Ogilvie, Ryan E. (JSC-EC511)" userId="ae2f609d-738f-450e-a0b6-1432d6763f42" providerId="ADAL" clId="{3D348011-CEE7-46DF-B50A-607B29619022}" dt="2026-06-15T18:30:00.002" v="13598" actId="1076"/>
        <pc:sldMkLst>
          <pc:docMk/>
          <pc:sldMk cId="3982760368" sldId="923"/>
        </pc:sldMkLst>
        <pc:spChg chg="mod">
          <ac:chgData name="Ogilvie, Ryan E. (JSC-EC511)" userId="ae2f609d-738f-450e-a0b6-1432d6763f42" providerId="ADAL" clId="{3D348011-CEE7-46DF-B50A-607B29619022}" dt="2026-06-12T19:23:32.930" v="13518" actId="20577"/>
          <ac:spMkLst>
            <pc:docMk/>
            <pc:sldMk cId="3982760368" sldId="923"/>
            <ac:spMk id="3" creationId="{07E9AB69-1297-5E41-988C-8ECCF838E9C3}"/>
          </ac:spMkLst>
        </pc:spChg>
        <pc:spChg chg="mod">
          <ac:chgData name="Ogilvie, Ryan E. (JSC-EC511)" userId="ae2f609d-738f-450e-a0b6-1432d6763f42" providerId="ADAL" clId="{3D348011-CEE7-46DF-B50A-607B29619022}" dt="2026-06-15T18:29:55.994" v="13597" actId="1076"/>
          <ac:spMkLst>
            <pc:docMk/>
            <pc:sldMk cId="3982760368" sldId="923"/>
            <ac:spMk id="10" creationId="{8A5F0A2E-4FCE-83B6-0356-3E736D8A4496}"/>
          </ac:spMkLst>
        </pc:spChg>
        <pc:spChg chg="mod">
          <ac:chgData name="Ogilvie, Ryan E. (JSC-EC511)" userId="ae2f609d-738f-450e-a0b6-1432d6763f42" providerId="ADAL" clId="{3D348011-CEE7-46DF-B50A-607B29619022}" dt="2026-06-15T18:29:48.466" v="13596" actId="1076"/>
          <ac:spMkLst>
            <pc:docMk/>
            <pc:sldMk cId="3982760368" sldId="923"/>
            <ac:spMk id="12" creationId="{834F8EA4-8143-D049-4D3F-472A51F36689}"/>
          </ac:spMkLst>
        </pc:spChg>
        <pc:spChg chg="mod">
          <ac:chgData name="Ogilvie, Ryan E. (JSC-EC511)" userId="ae2f609d-738f-450e-a0b6-1432d6763f42" providerId="ADAL" clId="{3D348011-CEE7-46DF-B50A-607B29619022}" dt="2026-06-15T18:30:00.002" v="13598" actId="1076"/>
          <ac:spMkLst>
            <pc:docMk/>
            <pc:sldMk cId="3982760368" sldId="923"/>
            <ac:spMk id="14" creationId="{25AE8199-8CC1-2ACD-F93A-1688608A7468}"/>
          </ac:spMkLst>
        </pc:spChg>
        <pc:graphicFrameChg chg="modGraphic">
          <ac:chgData name="Ogilvie, Ryan E. (JSC-EC511)" userId="ae2f609d-738f-450e-a0b6-1432d6763f42" providerId="ADAL" clId="{3D348011-CEE7-46DF-B50A-607B29619022}" dt="2026-06-15T18:29:04.736" v="13589" actId="113"/>
          <ac:graphicFrameMkLst>
            <pc:docMk/>
            <pc:sldMk cId="3982760368" sldId="923"/>
            <ac:graphicFrameMk id="6" creationId="{FDD8FB64-2BC3-0DA5-F91A-81B689458F09}"/>
          </ac:graphicFrameMkLst>
        </pc:graphicFrameChg>
        <pc:graphicFrameChg chg="modGraphic">
          <ac:chgData name="Ogilvie, Ryan E. (JSC-EC511)" userId="ae2f609d-738f-450e-a0b6-1432d6763f42" providerId="ADAL" clId="{3D348011-CEE7-46DF-B50A-607B29619022}" dt="2026-06-15T18:29:11.999" v="13591" actId="113"/>
          <ac:graphicFrameMkLst>
            <pc:docMk/>
            <pc:sldMk cId="3982760368" sldId="923"/>
            <ac:graphicFrameMk id="7" creationId="{9BAA2E04-795F-55E0-25AE-7F4CA95D6AEE}"/>
          </ac:graphicFrameMkLst>
        </pc:graphicFrameChg>
        <pc:graphicFrameChg chg="modGraphic">
          <ac:chgData name="Ogilvie, Ryan E. (JSC-EC511)" userId="ae2f609d-738f-450e-a0b6-1432d6763f42" providerId="ADAL" clId="{3D348011-CEE7-46DF-B50A-607B29619022}" dt="2026-06-15T18:29:08.771" v="13590" actId="113"/>
          <ac:graphicFrameMkLst>
            <pc:docMk/>
            <pc:sldMk cId="3982760368" sldId="923"/>
            <ac:graphicFrameMk id="8" creationId="{55B30DEB-FF50-E29C-C858-9B325663F39D}"/>
          </ac:graphicFrameMkLst>
        </pc:graphicFrameChg>
      </pc:sldChg>
      <pc:sldChg chg="addSp delSp modSp new mod chgLayout">
        <pc:chgData name="Ogilvie, Ryan E. (JSC-EC511)" userId="ae2f609d-738f-450e-a0b6-1432d6763f42" providerId="ADAL" clId="{3D348011-CEE7-46DF-B50A-607B29619022}" dt="2026-06-15T18:36:30.088" v="13668" actId="122"/>
        <pc:sldMkLst>
          <pc:docMk/>
          <pc:sldMk cId="3918869975" sldId="924"/>
        </pc:sldMkLst>
        <pc:spChg chg="mod">
          <ac:chgData name="Ogilvie, Ryan E. (JSC-EC511)" userId="ae2f609d-738f-450e-a0b6-1432d6763f42" providerId="ADAL" clId="{3D348011-CEE7-46DF-B50A-607B29619022}" dt="2026-06-15T18:36:18.332" v="13667" actId="1076"/>
          <ac:spMkLst>
            <pc:docMk/>
            <pc:sldMk cId="3918869975" sldId="924"/>
            <ac:spMk id="6" creationId="{782653A7-9CD7-C22B-9D25-94FB0E2D8F6A}"/>
          </ac:spMkLst>
        </pc:spChg>
        <pc:spChg chg="mod">
          <ac:chgData name="Ogilvie, Ryan E. (JSC-EC511)" userId="ae2f609d-738f-450e-a0b6-1432d6763f42" providerId="ADAL" clId="{3D348011-CEE7-46DF-B50A-607B29619022}" dt="2026-06-15T18:36:10.860" v="13666" actId="1076"/>
          <ac:spMkLst>
            <pc:docMk/>
            <pc:sldMk cId="3918869975" sldId="924"/>
            <ac:spMk id="8" creationId="{23FA16CB-831A-5FD6-5C9A-84066A68A635}"/>
          </ac:spMkLst>
        </pc:spChg>
        <pc:spChg chg="add mod">
          <ac:chgData name="Ogilvie, Ryan E. (JSC-EC511)" userId="ae2f609d-738f-450e-a0b6-1432d6763f42" providerId="ADAL" clId="{3D348011-CEE7-46DF-B50A-607B29619022}" dt="2026-06-12T19:56:54.349" v="13577" actId="20577"/>
          <ac:spMkLst>
            <pc:docMk/>
            <pc:sldMk cId="3918869975" sldId="924"/>
            <ac:spMk id="11" creationId="{5A60C16C-884D-72F4-9A0A-365A57FE9B53}"/>
          </ac:spMkLst>
        </pc:spChg>
        <pc:graphicFrameChg chg="modGraphic">
          <ac:chgData name="Ogilvie, Ryan E. (JSC-EC511)" userId="ae2f609d-738f-450e-a0b6-1432d6763f42" providerId="ADAL" clId="{3D348011-CEE7-46DF-B50A-607B29619022}" dt="2026-06-15T18:36:30.088" v="13668" actId="122"/>
          <ac:graphicFrameMkLst>
            <pc:docMk/>
            <pc:sldMk cId="3918869975" sldId="924"/>
            <ac:graphicFrameMk id="12" creationId="{8B10F0F4-35EE-40B6-75A8-358135498627}"/>
          </ac:graphicFrameMkLst>
        </pc:graphicFrameChg>
      </pc:sldChg>
      <pc:sldChg chg="modSp new mod">
        <pc:chgData name="Ogilvie, Ryan E. (JSC-EC511)" userId="ae2f609d-738f-450e-a0b6-1432d6763f42" providerId="ADAL" clId="{3D348011-CEE7-46DF-B50A-607B29619022}" dt="2026-06-15T18:31:08.534" v="13604" actId="20577"/>
        <pc:sldMkLst>
          <pc:docMk/>
          <pc:sldMk cId="1350756281" sldId="925"/>
        </pc:sldMkLst>
        <pc:spChg chg="mod">
          <ac:chgData name="Ogilvie, Ryan E. (JSC-EC511)" userId="ae2f609d-738f-450e-a0b6-1432d6763f42" providerId="ADAL" clId="{3D348011-CEE7-46DF-B50A-607B29619022}" dt="2026-06-15T18:31:08.534" v="13604" actId="20577"/>
          <ac:spMkLst>
            <pc:docMk/>
            <pc:sldMk cId="1350756281" sldId="925"/>
            <ac:spMk id="3" creationId="{828E4ED2-E5A4-C051-4763-7BC861C74D77}"/>
          </ac:spMkLst>
        </pc:spChg>
      </pc:sldChg>
      <pc:sldChg chg="addSp delSp modSp new mod">
        <pc:chgData name="Ogilvie, Ryan E. (JSC-EC511)" userId="ae2f609d-738f-450e-a0b6-1432d6763f42" providerId="ADAL" clId="{3D348011-CEE7-46DF-B50A-607B29619022}" dt="2026-06-15T18:33:10.189" v="13659" actId="1076"/>
        <pc:sldMkLst>
          <pc:docMk/>
          <pc:sldMk cId="3134215218" sldId="926"/>
        </pc:sldMkLst>
        <pc:spChg chg="mod">
          <ac:chgData name="Ogilvie, Ryan E. (JSC-EC511)" userId="ae2f609d-738f-450e-a0b6-1432d6763f42" providerId="ADAL" clId="{3D348011-CEE7-46DF-B50A-607B29619022}" dt="2026-06-15T18:32:59.603" v="13658" actId="20577"/>
          <ac:spMkLst>
            <pc:docMk/>
            <pc:sldMk cId="3134215218" sldId="926"/>
            <ac:spMk id="3" creationId="{AF91D2A6-1F96-C5AB-54BF-92D9F1B6AF3B}"/>
          </ac:spMkLst>
        </pc:spChg>
        <pc:picChg chg="mod">
          <ac:chgData name="Ogilvie, Ryan E. (JSC-EC511)" userId="ae2f609d-738f-450e-a0b6-1432d6763f42" providerId="ADAL" clId="{3D348011-CEE7-46DF-B50A-607B29619022}" dt="2026-06-15T18:33:10.189" v="13659" actId="1076"/>
          <ac:picMkLst>
            <pc:docMk/>
            <pc:sldMk cId="3134215218" sldId="926"/>
            <ac:picMk id="6" creationId="{6FCF6145-F649-2F7A-20C1-F673F294B47B}"/>
          </ac:picMkLst>
        </pc:picChg>
      </pc:sldChg>
      <pc:sldChg chg="modSp new mod">
        <pc:chgData name="Ogilvie, Ryan E. (JSC-EC511)" userId="ae2f609d-738f-450e-a0b6-1432d6763f42" providerId="ADAL" clId="{3D348011-CEE7-46DF-B50A-607B29619022}" dt="2026-06-12T19:57:29.114" v="13582" actId="20577"/>
        <pc:sldMkLst>
          <pc:docMk/>
          <pc:sldMk cId="751479497" sldId="927"/>
        </pc:sldMkLst>
        <pc:spChg chg="mod">
          <ac:chgData name="Ogilvie, Ryan E. (JSC-EC511)" userId="ae2f609d-738f-450e-a0b6-1432d6763f42" providerId="ADAL" clId="{3D348011-CEE7-46DF-B50A-607B29619022}" dt="2026-06-12T19:57:29.114" v="13582" actId="20577"/>
          <ac:spMkLst>
            <pc:docMk/>
            <pc:sldMk cId="751479497" sldId="927"/>
            <ac:spMk id="3" creationId="{E5AF8822-9674-A966-4249-0A9625D4AAD8}"/>
          </ac:spMkLst>
        </pc:spChg>
      </pc:sldChg>
      <pc:sldChg chg="addSp modSp new mod ord">
        <pc:chgData name="Ogilvie, Ryan E. (JSC-EC511)" userId="ae2f609d-738f-450e-a0b6-1432d6763f42" providerId="ADAL" clId="{3D348011-CEE7-46DF-B50A-607B29619022}" dt="2026-05-13T15:04:26.154" v="8053" actId="1076"/>
        <pc:sldMkLst>
          <pc:docMk/>
          <pc:sldMk cId="1958548605" sldId="929"/>
        </pc:sldMkLst>
      </pc:sldChg>
      <pc:sldChg chg="addSp modSp new mod">
        <pc:chgData name="Ogilvie, Ryan E. (JSC-EC511)" userId="ae2f609d-738f-450e-a0b6-1432d6763f42" providerId="ADAL" clId="{3D348011-CEE7-46DF-B50A-607B29619022}" dt="2026-06-15T18:35:40.684" v="13665" actId="1076"/>
        <pc:sldMkLst>
          <pc:docMk/>
          <pc:sldMk cId="859105072" sldId="930"/>
        </pc:sldMkLst>
        <pc:spChg chg="mod">
          <ac:chgData name="Ogilvie, Ryan E. (JSC-EC511)" userId="ae2f609d-738f-450e-a0b6-1432d6763f42" providerId="ADAL" clId="{3D348011-CEE7-46DF-B50A-607B29619022}" dt="2026-06-15T18:35:34.644" v="13664" actId="14100"/>
          <ac:spMkLst>
            <pc:docMk/>
            <pc:sldMk cId="859105072" sldId="930"/>
            <ac:spMk id="3" creationId="{55694AC6-F02F-B18F-1260-D6AD89B9E1AE}"/>
          </ac:spMkLst>
        </pc:spChg>
        <pc:spChg chg="mod">
          <ac:chgData name="Ogilvie, Ryan E. (JSC-EC511)" userId="ae2f609d-738f-450e-a0b6-1432d6763f42" providerId="ADAL" clId="{3D348011-CEE7-46DF-B50A-607B29619022}" dt="2026-06-15T18:35:40.684" v="13665" actId="1076"/>
          <ac:spMkLst>
            <pc:docMk/>
            <pc:sldMk cId="859105072" sldId="930"/>
            <ac:spMk id="7" creationId="{ACA60179-EBD2-9D51-4906-171EAD76C76E}"/>
          </ac:spMkLst>
        </pc:spChg>
      </pc:sldChg>
      <pc:sldChg chg="modSp new mod ord">
        <pc:chgData name="Ogilvie, Ryan E. (JSC-EC511)" userId="ae2f609d-738f-450e-a0b6-1432d6763f42" providerId="ADAL" clId="{3D348011-CEE7-46DF-B50A-607B29619022}" dt="2026-06-15T18:34:49.103" v="13663" actId="20577"/>
        <pc:sldMkLst>
          <pc:docMk/>
          <pc:sldMk cId="3128914592" sldId="931"/>
        </pc:sldMkLst>
        <pc:spChg chg="mod">
          <ac:chgData name="Ogilvie, Ryan E. (JSC-EC511)" userId="ae2f609d-738f-450e-a0b6-1432d6763f42" providerId="ADAL" clId="{3D348011-CEE7-46DF-B50A-607B29619022}" dt="2026-06-15T18:34:49.103" v="13663" actId="20577"/>
          <ac:spMkLst>
            <pc:docMk/>
            <pc:sldMk cId="3128914592" sldId="931"/>
            <ac:spMk id="3" creationId="{50161C8C-B685-631C-F0A6-E18338300A41}"/>
          </ac:spMkLst>
        </pc:spChg>
      </pc:sldChg>
    </pc:docChg>
  </pc:docChgLst>
  <pc:docChgLst>
    <pc:chgData name="Hickox, Lauren J. (JSC-SK311)[KBR Wyle Services, LLC]" userId="S::lhickox@ndc.nasa.gov::dbc5324e-5045-4004-98ac-205dce3068b8" providerId="AD" clId="Web-{F9BF5575-843C-2FE2-E2D0-6615B8A99EB1}"/>
    <pc:docChg chg="modSld">
      <pc:chgData name="Hickox, Lauren J. (JSC-SK311)[KBR Wyle Services, LLC]" userId="S::lhickox@ndc.nasa.gov::dbc5324e-5045-4004-98ac-205dce3068b8" providerId="AD" clId="Web-{F9BF5575-843C-2FE2-E2D0-6615B8A99EB1}" dt="2026-06-15T15:34:49.646" v="218" actId="20577"/>
      <pc:docMkLst>
        <pc:docMk/>
      </pc:docMkLst>
      <pc:sldChg chg="modSp">
        <pc:chgData name="Hickox, Lauren J. (JSC-SK311)[KBR Wyle Services, LLC]" userId="S::lhickox@ndc.nasa.gov::dbc5324e-5045-4004-98ac-205dce3068b8" providerId="AD" clId="Web-{F9BF5575-843C-2FE2-E2D0-6615B8A99EB1}" dt="2026-06-15T15:29:36.794" v="123" actId="20577"/>
        <pc:sldMkLst>
          <pc:docMk/>
          <pc:sldMk cId="1122560418" sldId="918"/>
        </pc:sldMkLst>
        <pc:spChg chg="mod">
          <ac:chgData name="Hickox, Lauren J. (JSC-SK311)[KBR Wyle Services, LLC]" userId="S::lhickox@ndc.nasa.gov::dbc5324e-5045-4004-98ac-205dce3068b8" providerId="AD" clId="Web-{F9BF5575-843C-2FE2-E2D0-6615B8A99EB1}" dt="2026-06-15T15:29:36.794" v="123" actId="20577"/>
          <ac:spMkLst>
            <pc:docMk/>
            <pc:sldMk cId="1122560418" sldId="918"/>
            <ac:spMk id="3" creationId="{D25E0F88-0ED9-2348-064E-B12509A84641}"/>
          </ac:spMkLst>
        </pc:spChg>
      </pc:sldChg>
      <pc:sldChg chg="modSp">
        <pc:chgData name="Hickox, Lauren J. (JSC-SK311)[KBR Wyle Services, LLC]" userId="S::lhickox@ndc.nasa.gov::dbc5324e-5045-4004-98ac-205dce3068b8" providerId="AD" clId="Web-{F9BF5575-843C-2FE2-E2D0-6615B8A99EB1}" dt="2026-06-15T15:29:59.826" v="134" actId="20577"/>
        <pc:sldMkLst>
          <pc:docMk/>
          <pc:sldMk cId="993101610" sldId="920"/>
        </pc:sldMkLst>
        <pc:spChg chg="mod">
          <ac:chgData name="Hickox, Lauren J. (JSC-SK311)[KBR Wyle Services, LLC]" userId="S::lhickox@ndc.nasa.gov::dbc5324e-5045-4004-98ac-205dce3068b8" providerId="AD" clId="Web-{F9BF5575-843C-2FE2-E2D0-6615B8A99EB1}" dt="2026-06-15T15:29:59.826" v="134" actId="20577"/>
          <ac:spMkLst>
            <pc:docMk/>
            <pc:sldMk cId="993101610" sldId="920"/>
            <ac:spMk id="3" creationId="{E688C701-F387-C60D-EF1C-B1CC3F337F0E}"/>
          </ac:spMkLst>
        </pc:spChg>
      </pc:sldChg>
      <pc:sldChg chg="modSp">
        <pc:chgData name="Hickox, Lauren J. (JSC-SK311)[KBR Wyle Services, LLC]" userId="S::lhickox@ndc.nasa.gov::dbc5324e-5045-4004-98ac-205dce3068b8" providerId="AD" clId="Web-{F9BF5575-843C-2FE2-E2D0-6615B8A99EB1}" dt="2026-06-15T15:30:57.593" v="153" actId="14100"/>
        <pc:sldMkLst>
          <pc:docMk/>
          <pc:sldMk cId="1410106249" sldId="921"/>
        </pc:sldMkLst>
        <pc:spChg chg="mod">
          <ac:chgData name="Hickox, Lauren J. (JSC-SK311)[KBR Wyle Services, LLC]" userId="S::lhickox@ndc.nasa.gov::dbc5324e-5045-4004-98ac-205dce3068b8" providerId="AD" clId="Web-{F9BF5575-843C-2FE2-E2D0-6615B8A99EB1}" dt="2026-06-15T15:30:57.593" v="153" actId="14100"/>
          <ac:spMkLst>
            <pc:docMk/>
            <pc:sldMk cId="1410106249" sldId="921"/>
            <ac:spMk id="3" creationId="{673C1AF7-6AE0-3221-7BB8-419A6CC3AC48}"/>
          </ac:spMkLst>
        </pc:spChg>
      </pc:sldChg>
      <pc:sldChg chg="modSp">
        <pc:chgData name="Hickox, Lauren J. (JSC-SK311)[KBR Wyle Services, LLC]" userId="S::lhickox@ndc.nasa.gov::dbc5324e-5045-4004-98ac-205dce3068b8" providerId="AD" clId="Web-{F9BF5575-843C-2FE2-E2D0-6615B8A99EB1}" dt="2026-06-15T15:32:04.564" v="179" actId="20577"/>
        <pc:sldMkLst>
          <pc:docMk/>
          <pc:sldMk cId="2041908589" sldId="922"/>
        </pc:sldMkLst>
        <pc:spChg chg="mod">
          <ac:chgData name="Hickox, Lauren J. (JSC-SK311)[KBR Wyle Services, LLC]" userId="S::lhickox@ndc.nasa.gov::dbc5324e-5045-4004-98ac-205dce3068b8" providerId="AD" clId="Web-{F9BF5575-843C-2FE2-E2D0-6615B8A99EB1}" dt="2026-06-15T15:32:04.564" v="179" actId="20577"/>
          <ac:spMkLst>
            <pc:docMk/>
            <pc:sldMk cId="2041908589" sldId="922"/>
            <ac:spMk id="3" creationId="{64788556-13CB-B368-4380-14858F987FF4}"/>
          </ac:spMkLst>
        </pc:spChg>
      </pc:sldChg>
      <pc:sldChg chg="modSp">
        <pc:chgData name="Hickox, Lauren J. (JSC-SK311)[KBR Wyle Services, LLC]" userId="S::lhickox@ndc.nasa.gov::dbc5324e-5045-4004-98ac-205dce3068b8" providerId="AD" clId="Web-{F9BF5575-843C-2FE2-E2D0-6615B8A99EB1}" dt="2026-06-15T14:18:16.175" v="2" actId="1076"/>
        <pc:sldMkLst>
          <pc:docMk/>
          <pc:sldMk cId="3982760368" sldId="923"/>
        </pc:sldMkLst>
        <pc:spChg chg="mod">
          <ac:chgData name="Hickox, Lauren J. (JSC-SK311)[KBR Wyle Services, LLC]" userId="S::lhickox@ndc.nasa.gov::dbc5324e-5045-4004-98ac-205dce3068b8" providerId="AD" clId="Web-{F9BF5575-843C-2FE2-E2D0-6615B8A99EB1}" dt="2026-06-15T14:18:16.175" v="2" actId="1076"/>
          <ac:spMkLst>
            <pc:docMk/>
            <pc:sldMk cId="3982760368" sldId="923"/>
            <ac:spMk id="10" creationId="{8A5F0A2E-4FCE-83B6-0356-3E736D8A4496}"/>
          </ac:spMkLst>
        </pc:spChg>
        <pc:spChg chg="mod">
          <ac:chgData name="Hickox, Lauren J. (JSC-SK311)[KBR Wyle Services, LLC]" userId="S::lhickox@ndc.nasa.gov::dbc5324e-5045-4004-98ac-205dce3068b8" providerId="AD" clId="Web-{F9BF5575-843C-2FE2-E2D0-6615B8A99EB1}" dt="2026-06-15T14:18:10.550" v="1" actId="1076"/>
          <ac:spMkLst>
            <pc:docMk/>
            <pc:sldMk cId="3982760368" sldId="923"/>
            <ac:spMk id="12" creationId="{834F8EA4-8143-D049-4D3F-472A51F36689}"/>
          </ac:spMkLst>
        </pc:spChg>
      </pc:sldChg>
      <pc:sldChg chg="modSp">
        <pc:chgData name="Hickox, Lauren J. (JSC-SK311)[KBR Wyle Services, LLC]" userId="S::lhickox@ndc.nasa.gov::dbc5324e-5045-4004-98ac-205dce3068b8" providerId="AD" clId="Web-{F9BF5575-843C-2FE2-E2D0-6615B8A99EB1}" dt="2026-06-15T15:34:49.646" v="218" actId="20577"/>
        <pc:sldMkLst>
          <pc:docMk/>
          <pc:sldMk cId="3918869975" sldId="924"/>
        </pc:sldMkLst>
        <pc:spChg chg="mod">
          <ac:chgData name="Hickox, Lauren J. (JSC-SK311)[KBR Wyle Services, LLC]" userId="S::lhickox@ndc.nasa.gov::dbc5324e-5045-4004-98ac-205dce3068b8" providerId="AD" clId="Web-{F9BF5575-843C-2FE2-E2D0-6615B8A99EB1}" dt="2026-06-15T15:34:49.646" v="218" actId="20577"/>
          <ac:spMkLst>
            <pc:docMk/>
            <pc:sldMk cId="3918869975" sldId="924"/>
            <ac:spMk id="6" creationId="{782653A7-9CD7-C22B-9D25-94FB0E2D8F6A}"/>
          </ac:spMkLst>
        </pc:spChg>
        <pc:spChg chg="mod">
          <ac:chgData name="Hickox, Lauren J. (JSC-SK311)[KBR Wyle Services, LLC]" userId="S::lhickox@ndc.nasa.gov::dbc5324e-5045-4004-98ac-205dce3068b8" providerId="AD" clId="Web-{F9BF5575-843C-2FE2-E2D0-6615B8A99EB1}" dt="2026-06-15T15:34:41.864" v="217" actId="20577"/>
          <ac:spMkLst>
            <pc:docMk/>
            <pc:sldMk cId="3918869975" sldId="924"/>
            <ac:spMk id="8" creationId="{23FA16CB-831A-5FD6-5C9A-84066A68A635}"/>
          </ac:spMkLst>
        </pc:spChg>
      </pc:sldChg>
      <pc:sldChg chg="modSp">
        <pc:chgData name="Hickox, Lauren J. (JSC-SK311)[KBR Wyle Services, LLC]" userId="S::lhickox@ndc.nasa.gov::dbc5324e-5045-4004-98ac-205dce3068b8" providerId="AD" clId="Web-{F9BF5575-843C-2FE2-E2D0-6615B8A99EB1}" dt="2026-06-15T15:33:34.191" v="203" actId="20577"/>
        <pc:sldMkLst>
          <pc:docMk/>
          <pc:sldMk cId="1350756281" sldId="925"/>
        </pc:sldMkLst>
        <pc:spChg chg="mod">
          <ac:chgData name="Hickox, Lauren J. (JSC-SK311)[KBR Wyle Services, LLC]" userId="S::lhickox@ndc.nasa.gov::dbc5324e-5045-4004-98ac-205dce3068b8" providerId="AD" clId="Web-{F9BF5575-843C-2FE2-E2D0-6615B8A99EB1}" dt="2026-06-15T15:33:34.191" v="203" actId="20577"/>
          <ac:spMkLst>
            <pc:docMk/>
            <pc:sldMk cId="1350756281" sldId="925"/>
            <ac:spMk id="3" creationId="{828E4ED2-E5A4-C051-4763-7BC861C74D77}"/>
          </ac:spMkLst>
        </pc:spChg>
      </pc:sldChg>
      <pc:sldChg chg="modSp">
        <pc:chgData name="Hickox, Lauren J. (JSC-SK311)[KBR Wyle Services, LLC]" userId="S::lhickox@ndc.nasa.gov::dbc5324e-5045-4004-98ac-205dce3068b8" providerId="AD" clId="Web-{F9BF5575-843C-2FE2-E2D0-6615B8A99EB1}" dt="2026-06-15T15:34:25.489" v="212" actId="20577"/>
        <pc:sldMkLst>
          <pc:docMk/>
          <pc:sldMk cId="751479497" sldId="927"/>
        </pc:sldMkLst>
        <pc:spChg chg="mod">
          <ac:chgData name="Hickox, Lauren J. (JSC-SK311)[KBR Wyle Services, LLC]" userId="S::lhickox@ndc.nasa.gov::dbc5324e-5045-4004-98ac-205dce3068b8" providerId="AD" clId="Web-{F9BF5575-843C-2FE2-E2D0-6615B8A99EB1}" dt="2026-06-15T15:34:25.489" v="212" actId="20577"/>
          <ac:spMkLst>
            <pc:docMk/>
            <pc:sldMk cId="751479497" sldId="927"/>
            <ac:spMk id="3" creationId="{E5AF8822-9674-A966-4249-0A9625D4AAD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8CA528-34CC-45A9-B9EB-020983F09ADC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1143000"/>
            <a:ext cx="5051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A3F312-59C9-4752-B5D6-BC91046C5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14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72845" rtl="0" eaLnBrk="1" latinLnBrk="0" hangingPunct="1">
      <a:defRPr sz="1670" kern="1200">
        <a:solidFill>
          <a:schemeClr val="tx1"/>
        </a:solidFill>
        <a:latin typeface="+mn-lt"/>
        <a:ea typeface="+mn-ea"/>
        <a:cs typeface="+mn-cs"/>
      </a:defRPr>
    </a:lvl1pPr>
    <a:lvl2pPr marL="636422" algn="l" defTabSz="1272845" rtl="0" eaLnBrk="1" latinLnBrk="0" hangingPunct="1">
      <a:defRPr sz="1670" kern="1200">
        <a:solidFill>
          <a:schemeClr val="tx1"/>
        </a:solidFill>
        <a:latin typeface="+mn-lt"/>
        <a:ea typeface="+mn-ea"/>
        <a:cs typeface="+mn-cs"/>
      </a:defRPr>
    </a:lvl2pPr>
    <a:lvl3pPr marL="1272845" algn="l" defTabSz="1272845" rtl="0" eaLnBrk="1" latinLnBrk="0" hangingPunct="1">
      <a:defRPr sz="1670" kern="1200">
        <a:solidFill>
          <a:schemeClr val="tx1"/>
        </a:solidFill>
        <a:latin typeface="+mn-lt"/>
        <a:ea typeface="+mn-ea"/>
        <a:cs typeface="+mn-cs"/>
      </a:defRPr>
    </a:lvl3pPr>
    <a:lvl4pPr marL="1909267" algn="l" defTabSz="1272845" rtl="0" eaLnBrk="1" latinLnBrk="0" hangingPunct="1">
      <a:defRPr sz="1670" kern="1200">
        <a:solidFill>
          <a:schemeClr val="tx1"/>
        </a:solidFill>
        <a:latin typeface="+mn-lt"/>
        <a:ea typeface="+mn-ea"/>
        <a:cs typeface="+mn-cs"/>
      </a:defRPr>
    </a:lvl4pPr>
    <a:lvl5pPr marL="2545690" algn="l" defTabSz="1272845" rtl="0" eaLnBrk="1" latinLnBrk="0" hangingPunct="1">
      <a:defRPr sz="1670" kern="1200">
        <a:solidFill>
          <a:schemeClr val="tx1"/>
        </a:solidFill>
        <a:latin typeface="+mn-lt"/>
        <a:ea typeface="+mn-ea"/>
        <a:cs typeface="+mn-cs"/>
      </a:defRPr>
    </a:lvl5pPr>
    <a:lvl6pPr marL="3182112" algn="l" defTabSz="1272845" rtl="0" eaLnBrk="1" latinLnBrk="0" hangingPunct="1">
      <a:defRPr sz="1670" kern="1200">
        <a:solidFill>
          <a:schemeClr val="tx1"/>
        </a:solidFill>
        <a:latin typeface="+mn-lt"/>
        <a:ea typeface="+mn-ea"/>
        <a:cs typeface="+mn-cs"/>
      </a:defRPr>
    </a:lvl6pPr>
    <a:lvl7pPr marL="3818534" algn="l" defTabSz="1272845" rtl="0" eaLnBrk="1" latinLnBrk="0" hangingPunct="1">
      <a:defRPr sz="1670" kern="1200">
        <a:solidFill>
          <a:schemeClr val="tx1"/>
        </a:solidFill>
        <a:latin typeface="+mn-lt"/>
        <a:ea typeface="+mn-ea"/>
        <a:cs typeface="+mn-cs"/>
      </a:defRPr>
    </a:lvl7pPr>
    <a:lvl8pPr marL="4454957" algn="l" defTabSz="1272845" rtl="0" eaLnBrk="1" latinLnBrk="0" hangingPunct="1">
      <a:defRPr sz="1670" kern="1200">
        <a:solidFill>
          <a:schemeClr val="tx1"/>
        </a:solidFill>
        <a:latin typeface="+mn-lt"/>
        <a:ea typeface="+mn-ea"/>
        <a:cs typeface="+mn-cs"/>
      </a:defRPr>
    </a:lvl8pPr>
    <a:lvl9pPr marL="5091379" algn="l" defTabSz="1272845" rtl="0" eaLnBrk="1" latinLnBrk="0" hangingPunct="1">
      <a:defRPr sz="167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96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" y="13411"/>
            <a:ext cx="16458795" cy="10064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3386586"/>
            <a:ext cx="14607540" cy="242494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5811528"/>
            <a:ext cx="11826730" cy="1045497"/>
          </a:xfrm>
          <a:gradFill flip="none" rotWithShape="1">
            <a:gsLst>
              <a:gs pos="0">
                <a:schemeClr val="tx1">
                  <a:alpha val="58000"/>
                </a:schemeClr>
              </a:gs>
              <a:gs pos="50000">
                <a:schemeClr val="bg1">
                  <a:lumMod val="50000"/>
                  <a:shade val="67500"/>
                  <a:satMod val="115000"/>
                  <a:alpha val="48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617205" indent="0" algn="ctr">
              <a:buNone/>
              <a:defRPr>
                <a:solidFill>
                  <a:schemeClr val="bg1"/>
                </a:solidFill>
              </a:defRPr>
            </a:lvl2pPr>
            <a:lvl3pPr marL="1234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51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68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86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703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320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37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1"/>
            <a:r>
              <a:rPr lang="en-US"/>
              <a:t>Click to edit Master subtitle style</a:t>
            </a:r>
          </a:p>
        </p:txBody>
      </p:sp>
      <p:pic>
        <p:nvPicPr>
          <p:cNvPr id="4" name="Picture 3" descr="A logo with white text and red swoosh&#10;&#10;Description automatically generated">
            <a:extLst>
              <a:ext uri="{FF2B5EF4-FFF2-40B4-BE49-F238E27FC236}">
                <a16:creationId xmlns:a16="http://schemas.microsoft.com/office/drawing/2014/main" id="{32418D5F-5EF6-BFDA-B05C-32754074C1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1529" y="-82835"/>
            <a:ext cx="1507671" cy="1507671"/>
          </a:xfrm>
          <a:prstGeom prst="rect">
            <a:avLst/>
          </a:prstGeom>
        </p:spPr>
      </p:pic>
      <p:pic>
        <p:nvPicPr>
          <p:cNvPr id="5" name="Picture 4" descr="A logo of an astronaut on a surface&#10;&#10;Description automatically generated">
            <a:extLst>
              <a:ext uri="{FF2B5EF4-FFF2-40B4-BE49-F238E27FC236}">
                <a16:creationId xmlns:a16="http://schemas.microsoft.com/office/drawing/2014/main" id="{E6C70844-4ED9-7454-E9BE-52CA84FCC4F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69" y="392090"/>
            <a:ext cx="3653188" cy="365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228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51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fld id="{8688F6AE-1C29-4FE7-9CFE-52BEFC1A98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60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932920" y="1564640"/>
            <a:ext cx="4114800" cy="782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1480" y="1564640"/>
            <a:ext cx="11247120" cy="7823200"/>
          </a:xfrm>
        </p:spPr>
        <p:txBody>
          <a:bodyPr vert="eaVer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fld id="{DEA99044-6B6F-4EC9-9F0E-521520A2A7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3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780"/>
            </a:lvl1pPr>
            <a:lvl2pPr>
              <a:defRPr sz="3240"/>
            </a:lvl2pPr>
            <a:lvl3pPr>
              <a:defRPr sz="2700"/>
            </a:lvl3pPr>
            <a:lvl4pPr>
              <a:defRPr sz="2430"/>
            </a:lvl4pPr>
            <a:lvl5pPr>
              <a:defRPr sz="243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98141" y="9492182"/>
            <a:ext cx="5925671" cy="535517"/>
          </a:xfrm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r>
              <a:rPr lang="en-US"/>
              <a:t>International Conference on Environmental Systems ICES-2026-127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fld id="{457B86A9-9655-49AA-8089-11BD692C9E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87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51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0163" y="6463461"/>
            <a:ext cx="13990320" cy="1997710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0163" y="4263180"/>
            <a:ext cx="13990320" cy="2200274"/>
          </a:xfrm>
        </p:spPr>
        <p:txBody>
          <a:bodyPr anchor="b"/>
          <a:lstStyle>
            <a:lvl1pPr marL="0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1pPr>
            <a:lvl2pPr marL="617205" indent="0">
              <a:buNone/>
              <a:defRPr sz="2430">
                <a:solidFill>
                  <a:schemeClr val="tx1">
                    <a:tint val="75000"/>
                  </a:schemeClr>
                </a:solidFill>
              </a:defRPr>
            </a:lvl2pPr>
            <a:lvl3pPr marL="1234409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851614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46881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3086023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70322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432043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93763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fld id="{136DBAAB-C12D-4154-ADF3-064A3B1334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19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1480" y="1676400"/>
            <a:ext cx="7680960" cy="7711440"/>
          </a:xfrm>
        </p:spPr>
        <p:txBody>
          <a:bodyPr>
            <a:normAutofit/>
          </a:bodyPr>
          <a:lstStyle>
            <a:lvl1pPr>
              <a:defRPr sz="3780"/>
            </a:lvl1pPr>
            <a:lvl2pPr>
              <a:defRPr sz="3240"/>
            </a:lvl2pPr>
            <a:lvl3pPr>
              <a:defRPr sz="2700"/>
            </a:lvl3pPr>
            <a:lvl4pPr>
              <a:defRPr sz="2430"/>
            </a:lvl4pPr>
            <a:lvl5pPr>
              <a:defRPr sz="2430"/>
            </a:lvl5pPr>
            <a:lvl6pPr>
              <a:defRPr sz="2430"/>
            </a:lvl6pPr>
            <a:lvl7pPr>
              <a:defRPr sz="2430"/>
            </a:lvl7pPr>
            <a:lvl8pPr>
              <a:defRPr sz="2430"/>
            </a:lvl8pPr>
            <a:lvl9pPr>
              <a:defRPr sz="243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66760" y="1676400"/>
            <a:ext cx="7680960" cy="7711440"/>
          </a:xfrm>
        </p:spPr>
        <p:txBody>
          <a:bodyPr>
            <a:normAutofit/>
          </a:bodyPr>
          <a:lstStyle>
            <a:lvl1pPr>
              <a:defRPr sz="3780"/>
            </a:lvl1pPr>
            <a:lvl2pPr>
              <a:defRPr sz="3240"/>
            </a:lvl2pPr>
            <a:lvl3pPr>
              <a:defRPr sz="2700"/>
            </a:lvl3pPr>
            <a:lvl4pPr>
              <a:defRPr sz="2430"/>
            </a:lvl4pPr>
            <a:lvl5pPr>
              <a:defRPr sz="2430"/>
            </a:lvl5pPr>
            <a:lvl6pPr>
              <a:defRPr sz="2430"/>
            </a:lvl6pPr>
            <a:lvl7pPr>
              <a:defRPr sz="2430"/>
            </a:lvl7pPr>
            <a:lvl8pPr>
              <a:defRPr sz="2430"/>
            </a:lvl8pPr>
            <a:lvl9pPr>
              <a:defRPr sz="243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fld id="{9BBEA4FC-8AF0-4D1B-9396-58490D864F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23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481" y="1564640"/>
            <a:ext cx="7683818" cy="938318"/>
          </a:xfrm>
        </p:spPr>
        <p:txBody>
          <a:bodyPr anchor="b"/>
          <a:lstStyle>
            <a:lvl1pPr marL="0" indent="0">
              <a:buNone/>
              <a:defRPr sz="3240" b="1"/>
            </a:lvl1pPr>
            <a:lvl2pPr marL="617205" indent="0">
              <a:buNone/>
              <a:defRPr sz="2700" b="1"/>
            </a:lvl2pPr>
            <a:lvl3pPr marL="1234409" indent="0">
              <a:buNone/>
              <a:defRPr sz="2430" b="1"/>
            </a:lvl3pPr>
            <a:lvl4pPr marL="1851614" indent="0">
              <a:buNone/>
              <a:defRPr sz="2160" b="1"/>
            </a:lvl4pPr>
            <a:lvl5pPr marL="2468818" indent="0">
              <a:buNone/>
              <a:defRPr sz="2160" b="1"/>
            </a:lvl5pPr>
            <a:lvl6pPr marL="3086023" indent="0">
              <a:buNone/>
              <a:defRPr sz="2160" b="1"/>
            </a:lvl6pPr>
            <a:lvl7pPr marL="3703227" indent="0">
              <a:buNone/>
              <a:defRPr sz="2160" b="1"/>
            </a:lvl7pPr>
            <a:lvl8pPr marL="4320432" indent="0">
              <a:buNone/>
              <a:defRPr sz="2160" b="1"/>
            </a:lvl8pPr>
            <a:lvl9pPr marL="4937637" indent="0">
              <a:buNone/>
              <a:defRPr sz="21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481" y="2570480"/>
            <a:ext cx="7683818" cy="6817360"/>
          </a:xfrm>
        </p:spPr>
        <p:txBody>
          <a:bodyPr>
            <a:normAutofit/>
          </a:bodyPr>
          <a:lstStyle>
            <a:lvl1pPr>
              <a:defRPr sz="3240"/>
            </a:lvl1pPr>
            <a:lvl2pPr>
              <a:defRPr sz="2700"/>
            </a:lvl2pPr>
            <a:lvl3pPr>
              <a:defRPr sz="243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361050" y="1564640"/>
            <a:ext cx="7686675" cy="938318"/>
          </a:xfrm>
        </p:spPr>
        <p:txBody>
          <a:bodyPr anchor="b"/>
          <a:lstStyle>
            <a:lvl1pPr marL="0" indent="0">
              <a:buNone/>
              <a:defRPr sz="3240" b="1"/>
            </a:lvl1pPr>
            <a:lvl2pPr marL="617205" indent="0">
              <a:buNone/>
              <a:defRPr sz="2700" b="1"/>
            </a:lvl2pPr>
            <a:lvl3pPr marL="1234409" indent="0">
              <a:buNone/>
              <a:defRPr sz="2430" b="1"/>
            </a:lvl3pPr>
            <a:lvl4pPr marL="1851614" indent="0">
              <a:buNone/>
              <a:defRPr sz="2160" b="1"/>
            </a:lvl4pPr>
            <a:lvl5pPr marL="2468818" indent="0">
              <a:buNone/>
              <a:defRPr sz="2160" b="1"/>
            </a:lvl5pPr>
            <a:lvl6pPr marL="3086023" indent="0">
              <a:buNone/>
              <a:defRPr sz="2160" b="1"/>
            </a:lvl6pPr>
            <a:lvl7pPr marL="3703227" indent="0">
              <a:buNone/>
              <a:defRPr sz="2160" b="1"/>
            </a:lvl7pPr>
            <a:lvl8pPr marL="4320432" indent="0">
              <a:buNone/>
              <a:defRPr sz="2160" b="1"/>
            </a:lvl8pPr>
            <a:lvl9pPr marL="4937637" indent="0">
              <a:buNone/>
              <a:defRPr sz="21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61050" y="2570480"/>
            <a:ext cx="7686675" cy="6817360"/>
          </a:xfrm>
        </p:spPr>
        <p:txBody>
          <a:bodyPr>
            <a:normAutofit/>
          </a:bodyPr>
          <a:lstStyle>
            <a:lvl1pPr>
              <a:defRPr sz="3240"/>
            </a:lvl1pPr>
            <a:lvl2pPr>
              <a:defRPr sz="2700"/>
            </a:lvl2pPr>
            <a:lvl3pPr>
              <a:defRPr sz="243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fld id="{036DF23D-5197-46FD-89DE-8B65DB7AE8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158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fld id="{B0FAE6A3-6A94-4213-B556-372E714450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724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fld id="{CC14B83F-AE75-45ED-A824-985A836FF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734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4" y="1564640"/>
            <a:ext cx="5826443" cy="1452880"/>
          </a:xfrm>
        </p:spPr>
        <p:txBody>
          <a:bodyPr anchor="b"/>
          <a:lstStyle>
            <a:lvl1pPr algn="l">
              <a:defRPr sz="27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5090" y="1564640"/>
            <a:ext cx="9612630" cy="7934960"/>
          </a:xfrm>
        </p:spPr>
        <p:txBody>
          <a:bodyPr>
            <a:normAutofit/>
          </a:bodyPr>
          <a:lstStyle>
            <a:lvl1pPr>
              <a:defRPr sz="4320"/>
            </a:lvl1pPr>
            <a:lvl2pPr>
              <a:defRPr sz="3780"/>
            </a:lvl2pPr>
            <a:lvl3pPr>
              <a:defRPr sz="324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1484" y="3017520"/>
            <a:ext cx="5826443" cy="6482080"/>
          </a:xfrm>
        </p:spPr>
        <p:txBody>
          <a:bodyPr/>
          <a:lstStyle>
            <a:lvl1pPr marL="0" indent="0">
              <a:buNone/>
              <a:defRPr sz="1890"/>
            </a:lvl1pPr>
            <a:lvl2pPr marL="617205" indent="0">
              <a:buNone/>
              <a:defRPr sz="1620"/>
            </a:lvl2pPr>
            <a:lvl3pPr marL="1234409" indent="0">
              <a:buNone/>
              <a:defRPr sz="1350"/>
            </a:lvl3pPr>
            <a:lvl4pPr marL="1851614" indent="0">
              <a:buNone/>
              <a:defRPr sz="1215"/>
            </a:lvl4pPr>
            <a:lvl5pPr marL="2468818" indent="0">
              <a:buNone/>
              <a:defRPr sz="1215"/>
            </a:lvl5pPr>
            <a:lvl6pPr marL="3086023" indent="0">
              <a:buNone/>
              <a:defRPr sz="1215"/>
            </a:lvl6pPr>
            <a:lvl7pPr marL="3703227" indent="0">
              <a:buNone/>
              <a:defRPr sz="1215"/>
            </a:lvl7pPr>
            <a:lvl8pPr marL="4320432" indent="0">
              <a:buNone/>
              <a:defRPr sz="1215"/>
            </a:lvl8pPr>
            <a:lvl9pPr marL="4937637" indent="0">
              <a:buNone/>
              <a:defRPr sz="121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623560" y="9498726"/>
            <a:ext cx="5212080" cy="535517"/>
          </a:xfrm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fld id="{E4660925-0BA9-417D-9F21-5EC149480C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36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6118" y="7040880"/>
            <a:ext cx="9875520" cy="831216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26118" y="1676406"/>
            <a:ext cx="9875520" cy="5257377"/>
          </a:xfrm>
        </p:spPr>
        <p:txBody>
          <a:bodyPr rtlCol="0">
            <a:normAutofit/>
          </a:bodyPr>
          <a:lstStyle>
            <a:lvl1pPr marL="0" indent="0">
              <a:buNone/>
              <a:defRPr sz="4320"/>
            </a:lvl1pPr>
            <a:lvl2pPr marL="617205" indent="0">
              <a:buNone/>
              <a:defRPr sz="3780"/>
            </a:lvl2pPr>
            <a:lvl3pPr marL="1234409" indent="0">
              <a:buNone/>
              <a:defRPr sz="3240"/>
            </a:lvl3pPr>
            <a:lvl4pPr marL="1851614" indent="0">
              <a:buNone/>
              <a:defRPr sz="2700"/>
            </a:lvl4pPr>
            <a:lvl5pPr marL="2468818" indent="0">
              <a:buNone/>
              <a:defRPr sz="2700"/>
            </a:lvl5pPr>
            <a:lvl6pPr marL="3086023" indent="0">
              <a:buNone/>
              <a:defRPr sz="2700"/>
            </a:lvl6pPr>
            <a:lvl7pPr marL="3703227" indent="0">
              <a:buNone/>
              <a:defRPr sz="2700"/>
            </a:lvl7pPr>
            <a:lvl8pPr marL="4320432" indent="0">
              <a:buNone/>
              <a:defRPr sz="2700"/>
            </a:lvl8pPr>
            <a:lvl9pPr marL="4937637" indent="0">
              <a:buNone/>
              <a:defRPr sz="27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26118" y="7872096"/>
            <a:ext cx="9875520" cy="1180464"/>
          </a:xfrm>
        </p:spPr>
        <p:txBody>
          <a:bodyPr/>
          <a:lstStyle>
            <a:lvl1pPr marL="0" indent="0">
              <a:buNone/>
              <a:defRPr sz="1890"/>
            </a:lvl1pPr>
            <a:lvl2pPr marL="617205" indent="0">
              <a:buNone/>
              <a:defRPr sz="1620"/>
            </a:lvl2pPr>
            <a:lvl3pPr marL="1234409" indent="0">
              <a:buNone/>
              <a:defRPr sz="1350"/>
            </a:lvl3pPr>
            <a:lvl4pPr marL="1851614" indent="0">
              <a:buNone/>
              <a:defRPr sz="1215"/>
            </a:lvl4pPr>
            <a:lvl5pPr marL="2468818" indent="0">
              <a:buNone/>
              <a:defRPr sz="1215"/>
            </a:lvl5pPr>
            <a:lvl6pPr marL="3086023" indent="0">
              <a:buNone/>
              <a:defRPr sz="1215"/>
            </a:lvl6pPr>
            <a:lvl7pPr marL="3703227" indent="0">
              <a:buNone/>
              <a:defRPr sz="1215"/>
            </a:lvl7pPr>
            <a:lvl8pPr marL="4320432" indent="0">
              <a:buNone/>
              <a:defRPr sz="1215"/>
            </a:lvl8pPr>
            <a:lvl9pPr marL="4937637" indent="0">
              <a:buNone/>
              <a:defRPr sz="121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621978" y="9498726"/>
            <a:ext cx="5212080" cy="535517"/>
          </a:xfrm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charset="0"/>
              </a:defRPr>
            </a:lvl1pPr>
          </a:lstStyle>
          <a:p>
            <a:pPr>
              <a:defRPr/>
            </a:pPr>
            <a:fld id="{0DECB48B-F610-4D0C-91E4-23C1FA3468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15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8C8DCDA0-A21E-641C-87F6-5039D19ED4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1" r="861" b="16069"/>
          <a:stretch/>
        </p:blipFill>
        <p:spPr>
          <a:xfrm>
            <a:off x="0" y="-3717"/>
            <a:ext cx="16459200" cy="134263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E7C6142-D955-0638-AFF5-57824B24E170}"/>
              </a:ext>
            </a:extLst>
          </p:cNvPr>
          <p:cNvSpPr/>
          <p:nvPr userDrawn="1"/>
        </p:nvSpPr>
        <p:spPr>
          <a:xfrm>
            <a:off x="11122" y="12074"/>
            <a:ext cx="16455085" cy="1311965"/>
          </a:xfrm>
          <a:prstGeom prst="rect">
            <a:avLst/>
          </a:prstGeom>
          <a:solidFill>
            <a:srgbClr val="0F243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"/>
          <p:cNvPicPr preferRelativeResize="0">
            <a:picLocks noChangeAspect="1" noChangeArrowheads="1"/>
          </p:cNvPicPr>
          <p:nvPr userDrawn="1"/>
        </p:nvPicPr>
        <p:blipFill rotWithShape="1">
          <a:blip r:embed="rId14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42002"/>
            <a:ext cx="16455085" cy="872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11480" y="1676400"/>
            <a:ext cx="15636240" cy="7711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23" y="9510809"/>
            <a:ext cx="384048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20">
                <a:solidFill>
                  <a:schemeClr val="accent5">
                    <a:lumMod val="75000"/>
                  </a:scheme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23560" y="9492182"/>
            <a:ext cx="521208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20">
                <a:solidFill>
                  <a:schemeClr val="accent5">
                    <a:lumMod val="75000"/>
                  </a:scheme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604433" y="9498726"/>
            <a:ext cx="384048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620">
                <a:solidFill>
                  <a:schemeClr val="accent5">
                    <a:lumMod val="75000"/>
                  </a:schemeClr>
                </a:solidFill>
                <a:latin typeface="Calibri"/>
              </a:defRPr>
            </a:lvl1pPr>
          </a:lstStyle>
          <a:p>
            <a:pPr>
              <a:defRPr/>
            </a:pPr>
            <a:fld id="{C81742FC-0631-4BCD-984B-F873A515A0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3" name="Picture 2" descr="A logo with white text and red swoosh&#10;&#10;Description automatically generated">
            <a:extLst>
              <a:ext uri="{FF2B5EF4-FFF2-40B4-BE49-F238E27FC236}">
                <a16:creationId xmlns:a16="http://schemas.microsoft.com/office/drawing/2014/main" id="{A4687C94-29E9-ECB7-4C68-F114CE33916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1529" y="-82835"/>
            <a:ext cx="1507671" cy="1507671"/>
          </a:xfrm>
          <a:prstGeom prst="rect">
            <a:avLst/>
          </a:prstGeom>
        </p:spPr>
      </p:pic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400163" y="254000"/>
            <a:ext cx="13927468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pic>
        <p:nvPicPr>
          <p:cNvPr id="12" name="Picture 11" descr="A logo of an astronaut on a surface&#10;&#10;Description automatically generated">
            <a:extLst>
              <a:ext uri="{FF2B5EF4-FFF2-40B4-BE49-F238E27FC236}">
                <a16:creationId xmlns:a16="http://schemas.microsoft.com/office/drawing/2014/main" id="{E359B4DB-A73B-DA8D-B189-2908B7E1995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1" y="111760"/>
            <a:ext cx="1143000" cy="1143000"/>
          </a:xfrm>
          <a:prstGeom prst="rect">
            <a:avLst/>
          </a:prstGeom>
          <a:ln w="12700">
            <a:noFill/>
          </a:ln>
          <a:effectLst>
            <a:glow rad="50800">
              <a:schemeClr val="bg1">
                <a:alpha val="90000"/>
              </a:schemeClr>
            </a:glow>
            <a:outerShdw dist="50800" dir="600000" sx="1000" sy="1000" algn="ctr" rotWithShape="0">
              <a:srgbClr val="000000">
                <a:alpha val="4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00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94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940">
          <a:solidFill>
            <a:schemeClr val="bg1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940">
          <a:solidFill>
            <a:schemeClr val="bg1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940">
          <a:solidFill>
            <a:schemeClr val="bg1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940">
          <a:solidFill>
            <a:schemeClr val="bg1"/>
          </a:solidFill>
          <a:latin typeface="Calibri" panose="020F0502020204030204" pitchFamily="34" charset="0"/>
        </a:defRPr>
      </a:lvl5pPr>
      <a:lvl6pPr marL="617205" algn="ctr" rtl="0" fontAlgn="base">
        <a:spcBef>
          <a:spcPct val="0"/>
        </a:spcBef>
        <a:spcAft>
          <a:spcPct val="0"/>
        </a:spcAft>
        <a:defRPr sz="5940">
          <a:solidFill>
            <a:srgbClr val="B9CDE5"/>
          </a:solidFill>
          <a:latin typeface="Calibri" panose="020F0502020204030204" pitchFamily="34" charset="0"/>
        </a:defRPr>
      </a:lvl6pPr>
      <a:lvl7pPr marL="1234409" algn="ctr" rtl="0" fontAlgn="base">
        <a:spcBef>
          <a:spcPct val="0"/>
        </a:spcBef>
        <a:spcAft>
          <a:spcPct val="0"/>
        </a:spcAft>
        <a:defRPr sz="5940">
          <a:solidFill>
            <a:srgbClr val="B9CDE5"/>
          </a:solidFill>
          <a:latin typeface="Calibri" panose="020F0502020204030204" pitchFamily="34" charset="0"/>
        </a:defRPr>
      </a:lvl7pPr>
      <a:lvl8pPr marL="1851614" algn="ctr" rtl="0" fontAlgn="base">
        <a:spcBef>
          <a:spcPct val="0"/>
        </a:spcBef>
        <a:spcAft>
          <a:spcPct val="0"/>
        </a:spcAft>
        <a:defRPr sz="5940">
          <a:solidFill>
            <a:srgbClr val="B9CDE5"/>
          </a:solidFill>
          <a:latin typeface="Calibri" panose="020F0502020204030204" pitchFamily="34" charset="0"/>
        </a:defRPr>
      </a:lvl8pPr>
      <a:lvl9pPr marL="2468818" algn="ctr" rtl="0" fontAlgn="base">
        <a:spcBef>
          <a:spcPct val="0"/>
        </a:spcBef>
        <a:spcAft>
          <a:spcPct val="0"/>
        </a:spcAft>
        <a:defRPr sz="5940">
          <a:solidFill>
            <a:srgbClr val="B9CDE5"/>
          </a:solidFill>
          <a:latin typeface="Calibri" panose="020F0502020204030204" pitchFamily="34" charset="0"/>
        </a:defRPr>
      </a:lvl9pPr>
    </p:titleStyle>
    <p:bodyStyle>
      <a:lvl1pPr marL="310746" indent="-310746" algn="l" rtl="0" eaLnBrk="0" fontAlgn="base" hangingPunct="0">
        <a:spcBef>
          <a:spcPct val="20000"/>
        </a:spcBef>
        <a:spcAft>
          <a:spcPct val="0"/>
        </a:spcAft>
        <a:buClr>
          <a:srgbClr val="4BACC6"/>
        </a:buClr>
        <a:buFont typeface="Arial" panose="020B0604020202020204" pitchFamily="34" charset="0"/>
        <a:buChar char="•"/>
        <a:defRPr sz="4320" kern="1200">
          <a:solidFill>
            <a:srgbClr val="215968"/>
          </a:solidFill>
          <a:latin typeface="+mn-lt"/>
          <a:ea typeface="+mn-ea"/>
          <a:cs typeface="+mn-cs"/>
        </a:defRPr>
      </a:lvl1pPr>
      <a:lvl2pPr marL="1002958" indent="-385754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panose="020B0604020202020204" pitchFamily="34" charset="0"/>
        <a:buChar char="–"/>
        <a:defRPr sz="3780" kern="1200">
          <a:solidFill>
            <a:srgbClr val="215968"/>
          </a:solidFill>
          <a:latin typeface="+mn-lt"/>
          <a:ea typeface="+mn-ea"/>
          <a:cs typeface="+mn-cs"/>
        </a:defRPr>
      </a:lvl2pPr>
      <a:lvl3pPr marL="1543011" indent="-308602" algn="l" rtl="0" eaLnBrk="0" fontAlgn="base" hangingPunct="0">
        <a:spcBef>
          <a:spcPct val="20000"/>
        </a:spcBef>
        <a:spcAft>
          <a:spcPct val="0"/>
        </a:spcAft>
        <a:buClr>
          <a:srgbClr val="984807"/>
        </a:buClr>
        <a:buFont typeface="Wingdings" panose="05000000000000000000" pitchFamily="2" charset="2"/>
        <a:buChar char="§"/>
        <a:defRPr sz="3240" kern="1200">
          <a:solidFill>
            <a:srgbClr val="215968"/>
          </a:solidFill>
          <a:latin typeface="+mn-lt"/>
          <a:ea typeface="+mn-ea"/>
          <a:cs typeface="+mn-cs"/>
        </a:defRPr>
      </a:lvl3pPr>
      <a:lvl4pPr marL="2160216" indent="-308602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–"/>
        <a:defRPr sz="2700" kern="1200">
          <a:solidFill>
            <a:srgbClr val="215968"/>
          </a:solidFill>
          <a:latin typeface="+mn-lt"/>
          <a:ea typeface="+mn-ea"/>
          <a:cs typeface="+mn-cs"/>
        </a:defRPr>
      </a:lvl4pPr>
      <a:lvl5pPr marL="2777421" indent="-308602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»"/>
        <a:defRPr sz="2700" kern="1200">
          <a:solidFill>
            <a:srgbClr val="215968"/>
          </a:solidFill>
          <a:latin typeface="+mn-lt"/>
          <a:ea typeface="+mn-ea"/>
          <a:cs typeface="+mn-cs"/>
        </a:defRPr>
      </a:lvl5pPr>
      <a:lvl6pPr marL="3394625" indent="-308602" algn="l" defTabSz="123440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011830" indent="-308602" algn="l" defTabSz="123440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29034" indent="-308602" algn="l" defTabSz="123440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46239" indent="-308602" algn="l" defTabSz="123440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34409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1pPr>
      <a:lvl2pPr marL="617205" algn="l" defTabSz="1234409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2pPr>
      <a:lvl3pPr marL="1234409" algn="l" defTabSz="1234409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3pPr>
      <a:lvl4pPr marL="1851614" algn="l" defTabSz="1234409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18" algn="l" defTabSz="1234409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5pPr>
      <a:lvl6pPr marL="3086023" algn="l" defTabSz="1234409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6pPr>
      <a:lvl7pPr marL="3703227" algn="l" defTabSz="1234409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7pPr>
      <a:lvl8pPr marL="4320432" algn="l" defTabSz="1234409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8pPr>
      <a:lvl9pPr marL="4937637" algn="l" defTabSz="1234409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51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ryan.e.ogilvie@nasa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DD488-B077-ED98-A377-CB3566DF5A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231" y="3932145"/>
            <a:ext cx="15786735" cy="944656"/>
          </a:xfrm>
        </p:spPr>
        <p:txBody>
          <a:bodyPr/>
          <a:lstStyle/>
          <a:p>
            <a:pPr algn="ctr"/>
            <a:r>
              <a:rPr lang="en-US"/>
              <a:t>Mars Spacesuit Mass Requirements</a:t>
            </a:r>
            <a:endParaRPr lang="en-US" i="1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9E52D9-4C10-B7FC-1A86-3E562723DC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181601"/>
            <a:ext cx="16459199" cy="3739116"/>
          </a:xfrm>
        </p:spPr>
        <p:txBody>
          <a:bodyPr/>
          <a:lstStyle/>
          <a:p>
            <a:r>
              <a:rPr lang="en-US" sz="4400"/>
              <a:t>Ryan Ogilvie and Ben Swartout</a:t>
            </a:r>
          </a:p>
          <a:p>
            <a:r>
              <a:rPr lang="en-US" sz="2400"/>
              <a:t>NASA Johnson Space Center, Houston, Texas</a:t>
            </a:r>
          </a:p>
          <a:p>
            <a:r>
              <a:rPr lang="en-US" sz="4400"/>
              <a:t>Bradley Hoffmann</a:t>
            </a:r>
          </a:p>
          <a:p>
            <a:r>
              <a:rPr lang="en-US" sz="2400"/>
              <a:t>KBR, Houston, TX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Shane Mcfarland and Lauren Hickox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Aegis Aerospace, Houston, TX</a:t>
            </a:r>
          </a:p>
          <a:p>
            <a:endParaRPr lang="en-US" sz="240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9AB9B6D0-B76C-FE20-90E0-F12E726A8885}"/>
              </a:ext>
            </a:extLst>
          </p:cNvPr>
          <p:cNvSpPr txBox="1">
            <a:spLocks/>
          </p:cNvSpPr>
          <p:nvPr/>
        </p:nvSpPr>
        <p:spPr bwMode="auto">
          <a:xfrm>
            <a:off x="4335780" y="0"/>
            <a:ext cx="10820400" cy="1496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B9CDE5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B9CDE5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B9CDE5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B9CDE5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en-US" sz="2800"/>
              <a:t>55th International Conference on Environmental Systems</a:t>
            </a:r>
          </a:p>
          <a:p>
            <a:pPr algn="r"/>
            <a:r>
              <a:rPr lang="en-US" sz="2800"/>
              <a:t>12-16 July 2026, Rio Grande, Puerto Rico</a:t>
            </a:r>
          </a:p>
          <a:p>
            <a:pPr algn="r"/>
            <a:r>
              <a:rPr lang="en-US" sz="2800"/>
              <a:t>ICES-2026-127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D3682E-4247-9221-FA5D-1318BD667C40}"/>
              </a:ext>
            </a:extLst>
          </p:cNvPr>
          <p:cNvSpPr txBox="1"/>
          <p:nvPr/>
        </p:nvSpPr>
        <p:spPr>
          <a:xfrm>
            <a:off x="1708389" y="9242612"/>
            <a:ext cx="13042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i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Trade names and trademarks and company names are used in this report for identification only. Their usage does</a:t>
            </a:r>
          </a:p>
          <a:p>
            <a:pPr algn="ctr"/>
            <a:r>
              <a:rPr lang="en-US" b="0" i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not constitute an official endorsement, either expressed or implied, by the National Aeronautics and Space Administration.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80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E433B-6973-FABF-5874-2A32C1B18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Validation of Model – Argos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88A46-F514-0B85-CED9-6C9B46EE5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676400"/>
            <a:ext cx="10479839" cy="7711440"/>
          </a:xfrm>
        </p:spPr>
        <p:txBody>
          <a:bodyPr>
            <a:normAutofit fontScale="92500"/>
          </a:bodyPr>
          <a:lstStyle/>
          <a:p>
            <a:r>
              <a:rPr lang="en-US"/>
              <a:t>To validate and/or refine the prior model, a suited test using Active Response Gravity Offload System (ARGOS) will be required</a:t>
            </a:r>
          </a:p>
          <a:p>
            <a:pPr lvl="1"/>
            <a:r>
              <a:rPr lang="en-US"/>
              <a:t>The PLSS mass will be varied for a parameterized test</a:t>
            </a:r>
          </a:p>
          <a:p>
            <a:pPr lvl="1"/>
            <a:r>
              <a:rPr lang="en-US"/>
              <a:t>The above model will help bound the upper and lower limits of the PLSS mass</a:t>
            </a:r>
          </a:p>
          <a:p>
            <a:pPr lvl="1"/>
            <a:r>
              <a:rPr lang="en-US"/>
              <a:t>Test will include a pressurized PGS</a:t>
            </a:r>
          </a:p>
          <a:p>
            <a:pPr lvl="1"/>
            <a:r>
              <a:rPr lang="en-US"/>
              <a:t>Subjects will be varied to cover a wide range of crewmembers</a:t>
            </a:r>
          </a:p>
          <a:p>
            <a:r>
              <a:rPr lang="en-US"/>
              <a:t>Test will gather gait, task kinematics, metabolic rate, heart rate, workload, and subjective workload ratings</a:t>
            </a:r>
          </a:p>
          <a:p>
            <a:r>
              <a:rPr lang="en-US"/>
              <a:t>Data from this effort will continue to aid in MxEMU suited requirements by generating crew physiology modeling states based on EVA workload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E88189-B83F-75A0-E59A-DAA873DFA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International Conference on Environmental Systems ICES-2026-127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3D29B0-2E6E-3532-A852-318DFCC65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B86A9-9655-49AA-8089-11BD692C9E9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3B65B7-AFDD-CED3-AF92-26B23513A6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/>
          <a:stretch/>
        </p:blipFill>
        <p:spPr bwMode="auto">
          <a:xfrm>
            <a:off x="11223812" y="1740931"/>
            <a:ext cx="4823908" cy="7040589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791FEB-2F75-FED2-61CD-1B691BF25819}"/>
              </a:ext>
            </a:extLst>
          </p:cNvPr>
          <p:cNvSpPr txBox="1"/>
          <p:nvPr/>
        </p:nvSpPr>
        <p:spPr>
          <a:xfrm>
            <a:off x="12421469" y="8952185"/>
            <a:ext cx="29061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Prior 10-km Walkback Study</a:t>
            </a:r>
          </a:p>
        </p:txBody>
      </p:sp>
    </p:spTree>
    <p:extLst>
      <p:ext uri="{BB962C8B-B14F-4D97-AF65-F5344CB8AC3E}">
        <p14:creationId xmlns:p14="http://schemas.microsoft.com/office/powerpoint/2010/main" val="1958548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A84BE-D056-B898-34D6-B27029DB6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Packaging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94AC6-F02F-B18F-1260-D6AD89B9E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1" y="1676400"/>
            <a:ext cx="9702904" cy="771144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Packaging factor is the ratio of total system mass/volume to combined component mass/volume</a:t>
            </a:r>
          </a:p>
          <a:p>
            <a:r>
              <a:rPr lang="en-US" dirty="0"/>
              <a:t>There is a tradeoff between volume and mass packaging factors</a:t>
            </a:r>
          </a:p>
          <a:p>
            <a:pPr lvl="1"/>
            <a:r>
              <a:rPr lang="en-US" dirty="0"/>
              <a:t>Apollo had a high low packaging factor, and high volume, while EMU was opposite</a:t>
            </a:r>
          </a:p>
          <a:p>
            <a:pPr lvl="1"/>
            <a:r>
              <a:rPr lang="en-US" dirty="0"/>
              <a:t>Smaller volume suits - mass will increase </a:t>
            </a:r>
          </a:p>
          <a:p>
            <a:pPr lvl="1"/>
            <a:r>
              <a:rPr lang="en-US" dirty="0"/>
              <a:t>Larger volume provide more flexibility on structural design allowing for mass savings</a:t>
            </a:r>
          </a:p>
          <a:p>
            <a:r>
              <a:rPr lang="en-US" dirty="0"/>
              <a:t>EMU was limited in depth/volume to fit in between inter deck hatchways</a:t>
            </a:r>
          </a:p>
          <a:p>
            <a:r>
              <a:rPr lang="en-US" dirty="0"/>
              <a:t>Apollo used components as structure to save weight rather than a monolithic structure system like the backplate on the xEMU</a:t>
            </a:r>
          </a:p>
          <a:p>
            <a:pPr lvl="1"/>
            <a:r>
              <a:rPr lang="en-US" dirty="0"/>
              <a:t>This creates a more integrated, less modular suit</a:t>
            </a:r>
          </a:p>
          <a:p>
            <a:r>
              <a:rPr lang="en-US" dirty="0"/>
              <a:t>A larger volume Mars PLSS with integrated components may be considered to reduce mass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4B6223-D3B0-7F88-B4D8-59C344878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International Conference on Environmental Systems ICES-2026-127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A0356F-1C00-19CE-2E9F-F0678CA5A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B86A9-9655-49AA-8089-11BD692C9E9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0E70243-6B70-50B5-7CD6-491F0B8DE5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227987"/>
              </p:ext>
            </p:extLst>
          </p:nvPr>
        </p:nvGraphicFramePr>
        <p:xfrm>
          <a:off x="10339057" y="3032911"/>
          <a:ext cx="6013506" cy="4227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4111">
                  <a:extLst>
                    <a:ext uri="{9D8B030D-6E8A-4147-A177-3AD203B41FA5}">
                      <a16:colId xmlns:a16="http://schemas.microsoft.com/office/drawing/2014/main" val="2985874632"/>
                    </a:ext>
                  </a:extLst>
                </a:gridCol>
                <a:gridCol w="1140020">
                  <a:extLst>
                    <a:ext uri="{9D8B030D-6E8A-4147-A177-3AD203B41FA5}">
                      <a16:colId xmlns:a16="http://schemas.microsoft.com/office/drawing/2014/main" val="1283062366"/>
                    </a:ext>
                  </a:extLst>
                </a:gridCol>
                <a:gridCol w="1043125">
                  <a:extLst>
                    <a:ext uri="{9D8B030D-6E8A-4147-A177-3AD203B41FA5}">
                      <a16:colId xmlns:a16="http://schemas.microsoft.com/office/drawing/2014/main" val="1278632930"/>
                    </a:ext>
                  </a:extLst>
                </a:gridCol>
                <a:gridCol w="1043125">
                  <a:extLst>
                    <a:ext uri="{9D8B030D-6E8A-4147-A177-3AD203B41FA5}">
                      <a16:colId xmlns:a16="http://schemas.microsoft.com/office/drawing/2014/main" val="3039729025"/>
                    </a:ext>
                  </a:extLst>
                </a:gridCol>
                <a:gridCol w="1043125">
                  <a:extLst>
                    <a:ext uri="{9D8B030D-6E8A-4147-A177-3AD203B41FA5}">
                      <a16:colId xmlns:a16="http://schemas.microsoft.com/office/drawing/2014/main" val="2855935308"/>
                    </a:ext>
                  </a:extLst>
                </a:gridCol>
              </a:tblGrid>
              <a:tr h="51144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Apollo (lbm) [5]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EMU (lbm) [5]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xEMU (lbm)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Average (lbm)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26470789"/>
                  </a:ext>
                </a:extLst>
              </a:tr>
              <a:tr h="34820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Oxygen Loop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37.1 (58%)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33.6 (51%)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47.7 (46%)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39.5 (51%)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6915854"/>
                  </a:ext>
                </a:extLst>
              </a:tr>
              <a:tr h="34820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 dirty="0">
                          <a:effectLst/>
                        </a:rPr>
                        <a:t>Thermal Loop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9.6 (15%)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6.5 (9%)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14.3 (13%)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10.1 (13%)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99274545"/>
                  </a:ext>
                </a:extLst>
              </a:tr>
              <a:tr h="34820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 dirty="0">
                          <a:effectLst/>
                        </a:rPr>
                        <a:t>Avionics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6.7 (10%)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15 (23%)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21.6 (21%)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14.5 (18%)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9083265"/>
                  </a:ext>
                </a:extLst>
              </a:tr>
              <a:tr h="34820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Power Supply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9.5 (15%)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10 (15%)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19.2 (18%)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12.9 (16%)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9309215"/>
                  </a:ext>
                </a:extLst>
              </a:tr>
              <a:tr h="34820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Components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63.1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65.2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103.0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77.1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2909027"/>
                  </a:ext>
                </a:extLst>
              </a:tr>
              <a:tr h="34820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Packaging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47.3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75.8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105.7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76.2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08497494"/>
                  </a:ext>
                </a:extLst>
              </a:tr>
              <a:tr h="34820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 dirty="0">
                          <a:effectLst/>
                        </a:rPr>
                        <a:t>Total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110.3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141.0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208.7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153.3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2165565"/>
                  </a:ext>
                </a:extLst>
              </a:tr>
              <a:tr h="76717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Mass Packaging Factor</a:t>
                      </a:r>
                      <a:br>
                        <a:rPr lang="en-US" sz="1400">
                          <a:effectLst/>
                        </a:rPr>
                      </a:br>
                      <a:r>
                        <a:rPr lang="en-US" sz="1400">
                          <a:effectLst/>
                        </a:rPr>
                        <a:t>(Total / Components)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1.7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2.2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94620415"/>
                  </a:ext>
                </a:extLst>
              </a:tr>
              <a:tr h="51144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Volume Packaging Factor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3.0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2.6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dirty="0">
                          <a:effectLst/>
                        </a:rPr>
                        <a:t>2.5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788783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CA60179-EBD2-9D51-4906-171EAD76C76E}"/>
              </a:ext>
            </a:extLst>
          </p:cNvPr>
          <p:cNvSpPr txBox="1"/>
          <p:nvPr/>
        </p:nvSpPr>
        <p:spPr>
          <a:xfrm>
            <a:off x="11853696" y="2663579"/>
            <a:ext cx="29842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effectLst/>
                <a:ea typeface="Times New Roman" panose="02020603050405020304" pitchFamily="18" charset="0"/>
              </a:rPr>
              <a:t>PLSS Suit Mass Breakdown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59105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E53ED-5BBE-AFE7-BFF0-6B13A4FC7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Suit Mass Budget Strategy Proposed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2F4A42-EC90-5935-7483-95ADDBF2D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International Conference on Environmental Systems ICES-2026-127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8EEB05-3F0E-DDE9-9A3D-516E8903F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B86A9-9655-49AA-8089-11BD692C9E90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DC40706-D269-B39B-E3A3-A14B69EF56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275607"/>
              </p:ext>
            </p:extLst>
          </p:nvPr>
        </p:nvGraphicFramePr>
        <p:xfrm>
          <a:off x="11223813" y="5613763"/>
          <a:ext cx="5065566" cy="31781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9205">
                  <a:extLst>
                    <a:ext uri="{9D8B030D-6E8A-4147-A177-3AD203B41FA5}">
                      <a16:colId xmlns:a16="http://schemas.microsoft.com/office/drawing/2014/main" val="126513031"/>
                    </a:ext>
                  </a:extLst>
                </a:gridCol>
                <a:gridCol w="1539205">
                  <a:extLst>
                    <a:ext uri="{9D8B030D-6E8A-4147-A177-3AD203B41FA5}">
                      <a16:colId xmlns:a16="http://schemas.microsoft.com/office/drawing/2014/main" val="3318846193"/>
                    </a:ext>
                  </a:extLst>
                </a:gridCol>
                <a:gridCol w="1987156">
                  <a:extLst>
                    <a:ext uri="{9D8B030D-6E8A-4147-A177-3AD203B41FA5}">
                      <a16:colId xmlns:a16="http://schemas.microsoft.com/office/drawing/2014/main" val="3137240388"/>
                    </a:ext>
                  </a:extLst>
                </a:gridCol>
              </a:tblGrid>
              <a:tr h="29726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 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 dirty="0">
                          <a:effectLst/>
                        </a:rPr>
                        <a:t>Average Percent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Mars PLSS lbm (kg)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42023634"/>
                  </a:ext>
                </a:extLst>
              </a:tr>
              <a:tr h="29726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Oxygen Supply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51%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41.1 (18.6)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1604891"/>
                  </a:ext>
                </a:extLst>
              </a:tr>
              <a:tr h="29726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Thermal Loop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13%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10.4 (4.7)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3194962"/>
                  </a:ext>
                </a:extLst>
              </a:tr>
              <a:tr h="29726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Avionics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18%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14.5 (6.5)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6490630"/>
                  </a:ext>
                </a:extLst>
              </a:tr>
              <a:tr h="29726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Power Supply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16%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12.8 (5.8)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37212519"/>
                  </a:ext>
                </a:extLst>
              </a:tr>
              <a:tr h="29726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Packaging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-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56.4 (25.6)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9071232"/>
                  </a:ext>
                </a:extLst>
              </a:tr>
              <a:tr h="29726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Components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-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80.5 (36.6)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9666960"/>
                  </a:ext>
                </a:extLst>
              </a:tr>
              <a:tr h="29726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Total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-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137 (62.2)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0709439"/>
                  </a:ext>
                </a:extLst>
              </a:tr>
              <a:tr h="311476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Packaging Factor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>
                          <a:effectLst/>
                        </a:rPr>
                        <a:t>-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0" dirty="0">
                          <a:effectLst/>
                        </a:rPr>
                        <a:t>1.7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9622411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82653A7-9CD7-C22B-9D25-94FB0E2D8F6A}"/>
              </a:ext>
            </a:extLst>
          </p:cNvPr>
          <p:cNvSpPr txBox="1"/>
          <p:nvPr/>
        </p:nvSpPr>
        <p:spPr>
          <a:xfrm>
            <a:off x="11736046" y="5162788"/>
            <a:ext cx="4041095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800" b="1" dirty="0">
                <a:effectLst/>
                <a:ea typeface="Times New Roman" panose="02020603050405020304" pitchFamily="18" charset="0"/>
              </a:rPr>
              <a:t>Mars PLSS Subsystem </a:t>
            </a:r>
            <a:r>
              <a:rPr lang="en-US" b="1" dirty="0">
                <a:ea typeface="Times New Roman" panose="02020603050405020304" pitchFamily="18" charset="0"/>
              </a:rPr>
              <a:t>Mass </a:t>
            </a:r>
            <a:r>
              <a:rPr lang="en-US" sz="1800" b="1" dirty="0">
                <a:effectLst/>
                <a:ea typeface="Times New Roman" panose="02020603050405020304" pitchFamily="18" charset="0"/>
              </a:rPr>
              <a:t>Allocation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FA16CB-831A-5FD6-5C9A-84066A68A635}"/>
              </a:ext>
            </a:extLst>
          </p:cNvPr>
          <p:cNvSpPr txBox="1"/>
          <p:nvPr/>
        </p:nvSpPr>
        <p:spPr>
          <a:xfrm>
            <a:off x="11736046" y="2043286"/>
            <a:ext cx="4041095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800" b="1" dirty="0">
                <a:effectLst/>
                <a:ea typeface="Times New Roman" panose="02020603050405020304" pitchFamily="18" charset="0"/>
              </a:rPr>
              <a:t>Mars Suit </a:t>
            </a:r>
            <a:r>
              <a:rPr lang="en-US" b="1" dirty="0">
                <a:ea typeface="Times New Roman" panose="02020603050405020304" pitchFamily="18" charset="0"/>
              </a:rPr>
              <a:t>Mass Allocation</a:t>
            </a:r>
            <a:endParaRPr lang="en-US" b="1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A60C16C-884D-72F4-9A0A-365A57FE9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1676400"/>
            <a:ext cx="10574383" cy="771144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Based on historical data, the PLSS is typically 60% of the suit mass, and the PGS is 40% of the suit mass</a:t>
            </a:r>
          </a:p>
          <a:p>
            <a:pPr lvl="1"/>
            <a:r>
              <a:rPr lang="en-US" dirty="0"/>
              <a:t>This is applied here for the 229 lbm (104kg) limit</a:t>
            </a:r>
          </a:p>
          <a:p>
            <a:r>
              <a:rPr lang="en-US" dirty="0"/>
              <a:t>PLSS Mass Budget Strategy</a:t>
            </a:r>
          </a:p>
          <a:p>
            <a:pPr lvl="1"/>
            <a:r>
              <a:rPr lang="en-US" dirty="0"/>
              <a:t>Larger volume factor to provide flexibility for lower system mass</a:t>
            </a:r>
          </a:p>
          <a:p>
            <a:pPr lvl="1"/>
            <a:r>
              <a:rPr lang="en-US" dirty="0"/>
              <a:t>Return to single fault tolerant such as EMU/Apollo</a:t>
            </a:r>
          </a:p>
          <a:p>
            <a:pPr lvl="1"/>
            <a:r>
              <a:rPr lang="en-US" dirty="0"/>
              <a:t>Reduce modularity, while favoring integration and using components for structure</a:t>
            </a:r>
          </a:p>
          <a:p>
            <a:pPr lvl="1"/>
            <a:r>
              <a:rPr lang="en-US" dirty="0"/>
              <a:t>Reduce regeneration options</a:t>
            </a:r>
          </a:p>
          <a:p>
            <a:pPr lvl="1"/>
            <a:r>
              <a:rPr lang="en-US" dirty="0"/>
              <a:t>Reduced EVA time</a:t>
            </a:r>
          </a:p>
          <a:p>
            <a:r>
              <a:rPr lang="en-US" dirty="0"/>
              <a:t>PGS Mass Budget Strategy</a:t>
            </a:r>
          </a:p>
          <a:p>
            <a:pPr lvl="1"/>
            <a:r>
              <a:rPr lang="en-US" dirty="0"/>
              <a:t>Emphasis on improved mobility, while balancing mass</a:t>
            </a:r>
          </a:p>
          <a:p>
            <a:pPr lvl="1"/>
            <a:r>
              <a:rPr lang="en-US" dirty="0"/>
              <a:t>Lighter, waist entry design</a:t>
            </a:r>
          </a:p>
          <a:p>
            <a:pPr lvl="1"/>
            <a:r>
              <a:rPr lang="en-US" dirty="0"/>
              <a:t>Reduced cycle life</a:t>
            </a:r>
          </a:p>
          <a:p>
            <a:pPr lvl="1"/>
            <a:r>
              <a:rPr lang="en-US" dirty="0"/>
              <a:t>Custom suit sizing</a:t>
            </a:r>
          </a:p>
          <a:p>
            <a:r>
              <a:rPr lang="en-US" dirty="0"/>
              <a:t>Both </a:t>
            </a:r>
          </a:p>
          <a:p>
            <a:pPr lvl="1"/>
            <a:r>
              <a:rPr lang="en-US" dirty="0"/>
              <a:t>Implement lightweight advanced materials</a:t>
            </a:r>
          </a:p>
          <a:p>
            <a:pPr lvl="1"/>
            <a:r>
              <a:rPr lang="en-US" dirty="0"/>
              <a:t>Increased crew fitness, tightened crew sizing requirements, and exercise countermeasures</a:t>
            </a:r>
          </a:p>
          <a:p>
            <a:pPr lvl="1"/>
            <a:endParaRPr lang="en-US" dirty="0"/>
          </a:p>
        </p:txBody>
      </p:sp>
      <p:graphicFrame>
        <p:nvGraphicFramePr>
          <p:cNvPr id="12" name="Content Placeholder 8">
            <a:extLst>
              <a:ext uri="{FF2B5EF4-FFF2-40B4-BE49-F238E27FC236}">
                <a16:creationId xmlns:a16="http://schemas.microsoft.com/office/drawing/2014/main" id="{8B10F0F4-35EE-40B6-75A8-3581354986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3996714"/>
              </p:ext>
            </p:extLst>
          </p:nvPr>
        </p:nvGraphicFramePr>
        <p:xfrm>
          <a:off x="11223811" y="2475885"/>
          <a:ext cx="5065567" cy="170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15">
                  <a:extLst>
                    <a:ext uri="{9D8B030D-6E8A-4147-A177-3AD203B41FA5}">
                      <a16:colId xmlns:a16="http://schemas.microsoft.com/office/drawing/2014/main" val="1249027758"/>
                    </a:ext>
                  </a:extLst>
                </a:gridCol>
                <a:gridCol w="1967894">
                  <a:extLst>
                    <a:ext uri="{9D8B030D-6E8A-4147-A177-3AD203B41FA5}">
                      <a16:colId xmlns:a16="http://schemas.microsoft.com/office/drawing/2014/main" val="3183487393"/>
                    </a:ext>
                  </a:extLst>
                </a:gridCol>
                <a:gridCol w="937458">
                  <a:extLst>
                    <a:ext uri="{9D8B030D-6E8A-4147-A177-3AD203B41FA5}">
                      <a16:colId xmlns:a16="http://schemas.microsoft.com/office/drawing/2014/main" val="3462356289"/>
                    </a:ext>
                  </a:extLst>
                </a:gridCol>
              </a:tblGrid>
              <a:tr h="426134">
                <a:tc>
                  <a:txBody>
                    <a:bodyPr/>
                    <a:lstStyle/>
                    <a:p>
                      <a:r>
                        <a:rPr lang="en-US" sz="2000"/>
                        <a:t>Subsystem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Mass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2644471"/>
                  </a:ext>
                </a:extLst>
              </a:tr>
              <a:tr h="426134">
                <a:tc>
                  <a:txBody>
                    <a:bodyPr/>
                    <a:lstStyle/>
                    <a:p>
                      <a:r>
                        <a:rPr lang="en-US" sz="2000"/>
                        <a:t>PLSS Mass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137 lbm (62kg)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60%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2772362"/>
                  </a:ext>
                </a:extLst>
              </a:tr>
              <a:tr h="426134">
                <a:tc>
                  <a:txBody>
                    <a:bodyPr/>
                    <a:lstStyle/>
                    <a:p>
                      <a:r>
                        <a:rPr lang="en-US" sz="2000"/>
                        <a:t>PGS Mass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92lbm (42kg)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219708"/>
                  </a:ext>
                </a:extLst>
              </a:tr>
              <a:tr h="426134">
                <a:tc>
                  <a:txBody>
                    <a:bodyPr/>
                    <a:lstStyle/>
                    <a:p>
                      <a:r>
                        <a:rPr lang="en-US" sz="2000" dirty="0"/>
                        <a:t>Overall Suit Mass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229lbm (104kg)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906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8869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CCCB9-180B-3BF8-87A7-7722B9C04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F8822-9674-A966-4249-0A9625D4A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10515" indent="-310515"/>
            <a:r>
              <a:rPr lang="en-US" sz="4000">
                <a:ea typeface="Cambria" panose="02040503050406030204" pitchFamily="18" charset="0"/>
              </a:rPr>
              <a:t>The current government reference design (xEMU) is 376lbm (170kg)</a:t>
            </a:r>
            <a:endParaRPr lang="en-US"/>
          </a:p>
          <a:p>
            <a:pPr marL="1002665" lvl="1" indent="-385445"/>
            <a:r>
              <a:rPr lang="en-US" sz="3200">
                <a:ea typeface="Cambria"/>
              </a:rPr>
              <a:t>Mars suits are estimated to have a maximum of </a:t>
            </a:r>
            <a:r>
              <a:rPr lang="en-US" sz="3200" b="1">
                <a:ea typeface="Cambria"/>
              </a:rPr>
              <a:t>229lbm (104kg)</a:t>
            </a:r>
            <a:endParaRPr lang="en-US" sz="3200" b="1">
              <a:ea typeface="Cambria"/>
              <a:cs typeface="Calibri"/>
            </a:endParaRPr>
          </a:p>
          <a:p>
            <a:pPr marL="1002665" lvl="1" indent="-385445"/>
            <a:r>
              <a:rPr lang="en-US">
                <a:ea typeface="Cambria" panose="02040503050406030204" pitchFamily="18" charset="0"/>
              </a:rPr>
              <a:t>Mars suits will require a 40% mass savings compared to xEMU</a:t>
            </a:r>
            <a:endParaRPr lang="en-US">
              <a:ea typeface="Cambria" panose="02040503050406030204" pitchFamily="18" charset="0"/>
              <a:cs typeface="Calibri"/>
            </a:endParaRPr>
          </a:p>
          <a:p>
            <a:pPr marL="310515" indent="-310515"/>
            <a:r>
              <a:rPr lang="en-US"/>
              <a:t>ARGOS testing will be required to verify and validate this estimate</a:t>
            </a:r>
            <a:endParaRPr lang="en-US">
              <a:ea typeface="Calibri"/>
              <a:cs typeface="Calibri"/>
            </a:endParaRPr>
          </a:p>
          <a:p>
            <a:pPr marL="310515" indent="-310515"/>
            <a:r>
              <a:rPr lang="en-US"/>
              <a:t>Walkback and maximum radius from craft will need to be limited in distance to allow return to cabin in case of failure</a:t>
            </a:r>
            <a:endParaRPr lang="en-US">
              <a:ea typeface="Calibri"/>
              <a:cs typeface="Calibri"/>
            </a:endParaRPr>
          </a:p>
          <a:p>
            <a:pPr marL="310515" indent="-310515"/>
            <a:r>
              <a:rPr lang="en-US"/>
              <a:t>Split between PGS (40%) and PLSS (60%) historically </a:t>
            </a:r>
            <a:endParaRPr lang="en-US">
              <a:ea typeface="Calibri"/>
              <a:cs typeface="Calibri"/>
            </a:endParaRPr>
          </a:p>
          <a:p>
            <a:pPr marL="1002665" lvl="1" indent="-385445"/>
            <a:r>
              <a:rPr lang="en-US"/>
              <a:t>137 lbm (62kg) for the PLSS and 92lbm (42kg) for the PGS</a:t>
            </a:r>
            <a:endParaRPr lang="en-US">
              <a:ea typeface="Calibri"/>
              <a:cs typeface="Calibri"/>
            </a:endParaRPr>
          </a:p>
          <a:p>
            <a:pPr marL="310515" indent="-310515"/>
            <a:r>
              <a:rPr lang="en-US"/>
              <a:t>Mars suit will need to be designed with a mass centered focus to operate</a:t>
            </a:r>
            <a:endParaRPr lang="en-US">
              <a:ea typeface="Calibri"/>
              <a:cs typeface="Calibri"/>
            </a:endParaRPr>
          </a:p>
          <a:p>
            <a:pPr marL="1002665" lvl="1" indent="-385445"/>
            <a:r>
              <a:rPr lang="en-US"/>
              <a:t>Lean on Apollo principles to save mass: integrated, custom design, single fault tolerant</a:t>
            </a:r>
            <a:endParaRPr lang="en-US">
              <a:ea typeface="Calibri"/>
              <a:cs typeface="Calibri"/>
            </a:endParaRPr>
          </a:p>
          <a:p>
            <a:pPr marL="1002665" lvl="1" indent="-385445"/>
            <a:r>
              <a:rPr lang="en-US"/>
              <a:t>Reduced EVA time</a:t>
            </a:r>
            <a:endParaRPr lang="en-US">
              <a:ea typeface="Calibri"/>
              <a:cs typeface="Calibri"/>
            </a:endParaRPr>
          </a:p>
          <a:p>
            <a:pPr marL="1002665" lvl="1" indent="-385445"/>
            <a:r>
              <a:rPr lang="en-US"/>
              <a:t>Implement advanced materials</a:t>
            </a:r>
            <a:endParaRPr lang="en-US">
              <a:ea typeface="Calibri"/>
              <a:cs typeface="Calibri"/>
            </a:endParaRPr>
          </a:p>
          <a:p>
            <a:pPr marL="1002665" lvl="1" indent="-385445"/>
            <a:r>
              <a:rPr lang="en-US"/>
              <a:t>Increased crew fitness, tightened crew sizing, and exercise countermeasures</a:t>
            </a:r>
            <a:endParaRPr lang="en-US">
              <a:ea typeface="Calibri"/>
              <a:cs typeface="Calibri"/>
            </a:endParaRPr>
          </a:p>
          <a:p>
            <a:pPr lvl="1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4BD59C-D145-FFC1-B894-B636BB419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International Conference on Environmental Systems ICES-2026-127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B256C1-B7C2-BA0A-86CF-62F908EF7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B86A9-9655-49AA-8089-11BD692C9E90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479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B61504-8A81-1AE3-37A6-D1641BBC5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International Conference on Environmental Systems ICES-2026-127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78D235-87A3-7740-3E36-185145A26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B86A9-9655-49AA-8089-11BD692C9E90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5C580B0-37F4-57D5-BCBA-8C970D5D9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3" y="254000"/>
            <a:ext cx="13927468" cy="1117600"/>
          </a:xfrm>
        </p:spPr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42225C2-47C8-2DFA-A1A5-B3A2837B9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676400"/>
            <a:ext cx="15636240" cy="7711440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Questions?</a:t>
            </a:r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60512B-8605-583A-EDE2-6C2500F70418}"/>
              </a:ext>
            </a:extLst>
          </p:cNvPr>
          <p:cNvSpPr txBox="1"/>
          <p:nvPr/>
        </p:nvSpPr>
        <p:spPr>
          <a:xfrm>
            <a:off x="411480" y="7815203"/>
            <a:ext cx="14622332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For references, please see associated paper</a:t>
            </a:r>
          </a:p>
          <a:p>
            <a:endParaRPr lang="en-US" sz="2000" dirty="0"/>
          </a:p>
          <a:p>
            <a:r>
              <a:rPr lang="en-US" sz="2000" dirty="0"/>
              <a:t>Contact: </a:t>
            </a:r>
            <a:r>
              <a:rPr lang="en-US" sz="2000" b="1" dirty="0"/>
              <a:t>	</a:t>
            </a:r>
            <a:r>
              <a:rPr lang="en-US" sz="2000" b="1" u="sng" dirty="0"/>
              <a:t>Ryan Ogilvie</a:t>
            </a:r>
            <a:r>
              <a:rPr lang="en-US" sz="2000" b="1" dirty="0"/>
              <a:t>								</a:t>
            </a:r>
          </a:p>
          <a:p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			Mars PLSS Project Lead				</a:t>
            </a:r>
            <a:endParaRPr lang="en-US" sz="1800" b="0" i="0" u="none" strike="noStrike" baseline="0" dirty="0">
              <a:solidFill>
                <a:srgbClr val="000000"/>
              </a:solidFill>
            </a:endParaRPr>
          </a:p>
          <a:p>
            <a:pPr algn="l"/>
            <a:r>
              <a:rPr lang="en-US" sz="1800" dirty="0"/>
              <a:t>			NASA JSC - </a:t>
            </a:r>
            <a:r>
              <a:rPr lang="en-US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Space Suit PLSS Team - EC5			</a:t>
            </a:r>
            <a:r>
              <a:rPr lang="en-US" sz="1800" dirty="0"/>
              <a:t>	</a:t>
            </a:r>
          </a:p>
          <a:p>
            <a:pPr algn="l"/>
            <a:r>
              <a:rPr lang="en-US" sz="2000" dirty="0"/>
              <a:t>			</a:t>
            </a:r>
            <a:r>
              <a:rPr lang="en-US" sz="2000" dirty="0">
                <a:hlinkClick r:id="rId2"/>
              </a:rPr>
              <a:t>ryan.e.ogilvie@nasa.gov</a:t>
            </a:r>
            <a:r>
              <a:rPr lang="en-US" sz="2000" dirty="0"/>
              <a:t>					</a:t>
            </a:r>
          </a:p>
        </p:txBody>
      </p:sp>
    </p:spTree>
    <p:extLst>
      <p:ext uri="{BB962C8B-B14F-4D97-AF65-F5344CB8AC3E}">
        <p14:creationId xmlns:p14="http://schemas.microsoft.com/office/powerpoint/2010/main" val="2174912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7AEA6-6C3A-EE9E-0B31-544EE42B9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Historical Suit Numbers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E0F88-0ED9-2348-064E-B12509A84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676400"/>
            <a:ext cx="15636240" cy="3836206"/>
          </a:xfrm>
        </p:spPr>
        <p:txBody>
          <a:bodyPr>
            <a:normAutofit fontScale="85000" lnSpcReduction="20000"/>
          </a:bodyPr>
          <a:lstStyle/>
          <a:p>
            <a:pPr marL="310515" indent="-310515"/>
            <a:r>
              <a:rPr lang="en-US"/>
              <a:t>Mars Exploration Extravehicular Mobility Unity (MxEMU) is being developed</a:t>
            </a:r>
          </a:p>
          <a:p>
            <a:pPr marL="1002665" lvl="1" indent="-385445"/>
            <a:r>
              <a:rPr lang="en-US" sz="3200"/>
              <a:t>Mars gravity is 2.3 times Lunar gravity (3/8</a:t>
            </a:r>
            <a:r>
              <a:rPr lang="en-US" sz="3200" baseline="30000"/>
              <a:t>th</a:t>
            </a:r>
            <a:r>
              <a:rPr lang="en-US" sz="3200"/>
              <a:t> vs 1/6</a:t>
            </a:r>
            <a:r>
              <a:rPr lang="en-US" sz="3200" baseline="30000"/>
              <a:t>th</a:t>
            </a:r>
            <a:r>
              <a:rPr lang="en-US" sz="3200"/>
              <a:t> Earth gravity)</a:t>
            </a:r>
            <a:endParaRPr lang="en-US" sz="3200">
              <a:ea typeface="Calibri"/>
              <a:cs typeface="Calibri"/>
            </a:endParaRPr>
          </a:p>
          <a:p>
            <a:pPr marL="310515" indent="-310515"/>
            <a:r>
              <a:rPr lang="en-US" sz="3750"/>
              <a:t>Mass centric design will be critical to support a crewmember on Mars</a:t>
            </a:r>
            <a:endParaRPr lang="en-US" sz="3750">
              <a:ea typeface="Calibri"/>
              <a:cs typeface="Calibri"/>
            </a:endParaRPr>
          </a:p>
          <a:p>
            <a:pPr marL="310515" indent="-310515"/>
            <a:r>
              <a:rPr lang="en-US" sz="3750"/>
              <a:t>Table shows historical comparison of relative suit weights across gravity fields</a:t>
            </a:r>
            <a:endParaRPr lang="en-US" sz="3750">
              <a:ea typeface="Calibri"/>
              <a:cs typeface="Calibri"/>
            </a:endParaRPr>
          </a:p>
          <a:p>
            <a:pPr marL="1002665" lvl="1" indent="-385445"/>
            <a:r>
              <a:rPr lang="en-US" sz="3200"/>
              <a:t>Historically, 40% of mass has been PGS and 60% has been PLSS (+/- 5%)</a:t>
            </a:r>
            <a:endParaRPr lang="en-US" sz="3200">
              <a:ea typeface="Calibri"/>
              <a:cs typeface="Calibri"/>
            </a:endParaRPr>
          </a:p>
          <a:p>
            <a:pPr marL="1002665" lvl="1" indent="-385445"/>
            <a:r>
              <a:rPr lang="en-US" sz="3200"/>
              <a:t>Human weight assumes an average male at 180lbm (82kg)</a:t>
            </a:r>
            <a:endParaRPr lang="en-US" sz="3200">
              <a:ea typeface="Calibri"/>
              <a:cs typeface="Calibri"/>
            </a:endParaRPr>
          </a:p>
          <a:p>
            <a:pPr marL="310515" indent="-310515"/>
            <a:r>
              <a:rPr lang="en-US"/>
              <a:t>Regeneration, modularity, and fault tolerance have increased the weight of the xEMU in comparison to previous suits</a:t>
            </a:r>
            <a:endParaRPr lang="en-US">
              <a:ea typeface="Calibri"/>
              <a:cs typeface="Calibri"/>
            </a:endParaRPr>
          </a:p>
          <a:p>
            <a:pPr lvl="1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76E97B-A248-3F6D-F1CE-6B62E64BC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International Conference on Environmental Systems ICES-2026-127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6B885A-1803-34F2-B52F-75209147E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B86A9-9655-49AA-8089-11BD692C9E9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98A8C51-3F14-72A6-324D-9817F6ED00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124718"/>
              </p:ext>
            </p:extLst>
          </p:nvPr>
        </p:nvGraphicFramePr>
        <p:xfrm>
          <a:off x="1400163" y="5920966"/>
          <a:ext cx="14041740" cy="33977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95715">
                  <a:extLst>
                    <a:ext uri="{9D8B030D-6E8A-4147-A177-3AD203B41FA5}">
                      <a16:colId xmlns:a16="http://schemas.microsoft.com/office/drawing/2014/main" val="1221491101"/>
                    </a:ext>
                  </a:extLst>
                </a:gridCol>
                <a:gridCol w="2269205">
                  <a:extLst>
                    <a:ext uri="{9D8B030D-6E8A-4147-A177-3AD203B41FA5}">
                      <a16:colId xmlns:a16="http://schemas.microsoft.com/office/drawing/2014/main" val="2397852549"/>
                    </a:ext>
                  </a:extLst>
                </a:gridCol>
                <a:gridCol w="2269205">
                  <a:extLst>
                    <a:ext uri="{9D8B030D-6E8A-4147-A177-3AD203B41FA5}">
                      <a16:colId xmlns:a16="http://schemas.microsoft.com/office/drawing/2014/main" val="1333914084"/>
                    </a:ext>
                  </a:extLst>
                </a:gridCol>
                <a:gridCol w="2269205">
                  <a:extLst>
                    <a:ext uri="{9D8B030D-6E8A-4147-A177-3AD203B41FA5}">
                      <a16:colId xmlns:a16="http://schemas.microsoft.com/office/drawing/2014/main" val="4101508477"/>
                    </a:ext>
                  </a:extLst>
                </a:gridCol>
                <a:gridCol w="2269205">
                  <a:extLst>
                    <a:ext uri="{9D8B030D-6E8A-4147-A177-3AD203B41FA5}">
                      <a16:colId xmlns:a16="http://schemas.microsoft.com/office/drawing/2014/main" val="2819981168"/>
                    </a:ext>
                  </a:extLst>
                </a:gridCol>
                <a:gridCol w="2269205">
                  <a:extLst>
                    <a:ext uri="{9D8B030D-6E8A-4147-A177-3AD203B41FA5}">
                      <a16:colId xmlns:a16="http://schemas.microsoft.com/office/drawing/2014/main" val="3917486589"/>
                    </a:ext>
                  </a:extLst>
                </a:gridCol>
              </a:tblGrid>
              <a:tr h="5749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Apollo, lbf (N)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EMU, lbf (N)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Orlan, lbf (N)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xEMU, lbf (N)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Avg., lbf (N)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0377213"/>
                  </a:ext>
                </a:extLst>
              </a:tr>
              <a:tr h="3136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Earth PGS*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60 (266)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110 (489)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88 (391)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167 (742)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106 (472)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6601237"/>
                  </a:ext>
                </a:extLst>
              </a:tr>
              <a:tr h="3136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Earth PLSS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110 (489)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141 (627)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143 (636)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209 (929)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150 (670)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14697684"/>
                  </a:ext>
                </a:extLst>
              </a:tr>
              <a:tr h="3136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Earth Total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170 (756)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251 (1116)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231 (1027)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376 (1672)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257 (1143)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1193763"/>
                  </a:ext>
                </a:extLst>
              </a:tr>
              <a:tr h="3136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Luna equivalent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28 (126)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41 (186)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38 (171)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62 (278)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42 (190)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81856689"/>
                  </a:ext>
                </a:extLst>
              </a:tr>
              <a:tr h="3136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Mars equivalent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63 (283)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94 (418)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86 (385)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141 (627)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96 (428)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3005337"/>
                  </a:ext>
                </a:extLst>
              </a:tr>
              <a:tr h="6272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Luna equivalent (with human)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58 (259)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71 (319)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68 (304)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92 (412)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72 (323)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27682185"/>
                  </a:ext>
                </a:extLst>
              </a:tr>
              <a:tr h="6272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Mars equivalent</a:t>
                      </a:r>
                      <a:br>
                        <a:rPr lang="en-US" sz="1800">
                          <a:effectLst/>
                        </a:rPr>
                      </a:br>
                      <a:r>
                        <a:rPr lang="en-US" sz="1800">
                          <a:effectLst/>
                        </a:rPr>
                        <a:t>(with human)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131 (583)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161 (718)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154 (685)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208 (927)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163 (728)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5139283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E13B96D-D13E-A307-57FC-BFB181DBB0EA}"/>
              </a:ext>
            </a:extLst>
          </p:cNvPr>
          <p:cNvSpPr txBox="1"/>
          <p:nvPr/>
        </p:nvSpPr>
        <p:spPr>
          <a:xfrm>
            <a:off x="6466648" y="5532120"/>
            <a:ext cx="35259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>
                <a:effectLst/>
                <a:latin typeface="+mj-lt"/>
                <a:ea typeface="Times New Roman" panose="02020603050405020304" pitchFamily="18" charset="0"/>
              </a:rPr>
              <a:t>Suit Relative Weight Comparison</a:t>
            </a:r>
            <a:endParaRPr lang="en-US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2560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BDB14-6EA5-BE4E-679A-CF0888D8D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PLSS and PGS Mass Breakdown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8C701-F387-C60D-EF1C-B1CC3F337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676400"/>
            <a:ext cx="15636240" cy="3956716"/>
          </a:xfrm>
        </p:spPr>
        <p:txBody>
          <a:bodyPr>
            <a:normAutofit fontScale="92500" lnSpcReduction="20000"/>
          </a:bodyPr>
          <a:lstStyle/>
          <a:p>
            <a:pPr marL="310515" indent="-310515"/>
            <a:r>
              <a:rPr lang="en-US" dirty="0"/>
              <a:t>PLSS components were bucketed below, and a packaging factor (structure, cover, manifolds, fasteners, tubing, and harnesses) is added</a:t>
            </a:r>
          </a:p>
          <a:p>
            <a:pPr marL="1002665" lvl="1" indent="-385445"/>
            <a:r>
              <a:rPr lang="en-US" dirty="0"/>
              <a:t>xEMU PLSS mass – 209lbm dry + 16.3lbm consumables + DCU 7.6lbm</a:t>
            </a:r>
            <a:endParaRPr lang="en-US" dirty="0">
              <a:ea typeface="Calibri"/>
              <a:cs typeface="Calibri"/>
            </a:endParaRPr>
          </a:p>
          <a:p>
            <a:pPr marL="310515" indent="-310515"/>
            <a:r>
              <a:rPr lang="en-US" dirty="0"/>
              <a:t>For PGS – increased mobility is a large weight driver</a:t>
            </a:r>
            <a:endParaRPr lang="en-US" dirty="0">
              <a:ea typeface="Calibri"/>
              <a:cs typeface="Calibri"/>
            </a:endParaRPr>
          </a:p>
          <a:p>
            <a:pPr marL="1002665" lvl="1" indent="-385445"/>
            <a:r>
              <a:rPr lang="en-US" dirty="0"/>
              <a:t>Apollo used the suits for crew survival as well, necessitating minimal mass, but sacrificed mobility</a:t>
            </a:r>
            <a:endParaRPr lang="en-US" dirty="0">
              <a:ea typeface="Calibri"/>
              <a:cs typeface="Calibri"/>
            </a:endParaRPr>
          </a:p>
          <a:p>
            <a:pPr marL="1002665" lvl="1" indent="-385445"/>
            <a:r>
              <a:rPr lang="en-US" sz="3200" dirty="0"/>
              <a:t>EMU was optimized for microgravity – minimal/no lower body mobility</a:t>
            </a:r>
            <a:endParaRPr lang="en-US" sz="3200" dirty="0">
              <a:ea typeface="Calibri"/>
              <a:cs typeface="Calibri"/>
            </a:endParaRPr>
          </a:p>
          <a:p>
            <a:pPr marL="1002665" lvl="1" indent="-385445"/>
            <a:r>
              <a:rPr lang="en-US" sz="3200" dirty="0"/>
              <a:t>xEMU PGS designed for both upper and lower body mobility </a:t>
            </a:r>
            <a:endParaRPr lang="en-US" sz="3200" dirty="0">
              <a:ea typeface="Calibri"/>
              <a:cs typeface="Calibri"/>
            </a:endParaRP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1C305E-363B-500A-A8AB-BDDF7590D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International Conference on Environmental Systems ICES-2026-127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50B526-517F-CA5C-F346-286FE87B5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B86A9-9655-49AA-8089-11BD692C9E9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CACB96D-56B3-0A4D-B7A8-D64F5E4B22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040186"/>
              </p:ext>
            </p:extLst>
          </p:nvPr>
        </p:nvGraphicFramePr>
        <p:xfrm>
          <a:off x="751438" y="6002448"/>
          <a:ext cx="7478161" cy="31868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8907">
                  <a:extLst>
                    <a:ext uri="{9D8B030D-6E8A-4147-A177-3AD203B41FA5}">
                      <a16:colId xmlns:a16="http://schemas.microsoft.com/office/drawing/2014/main" val="2985874632"/>
                    </a:ext>
                  </a:extLst>
                </a:gridCol>
                <a:gridCol w="1417684">
                  <a:extLst>
                    <a:ext uri="{9D8B030D-6E8A-4147-A177-3AD203B41FA5}">
                      <a16:colId xmlns:a16="http://schemas.microsoft.com/office/drawing/2014/main" val="1283062366"/>
                    </a:ext>
                  </a:extLst>
                </a:gridCol>
                <a:gridCol w="1297190">
                  <a:extLst>
                    <a:ext uri="{9D8B030D-6E8A-4147-A177-3AD203B41FA5}">
                      <a16:colId xmlns:a16="http://schemas.microsoft.com/office/drawing/2014/main" val="1278632930"/>
                    </a:ext>
                  </a:extLst>
                </a:gridCol>
                <a:gridCol w="1297190">
                  <a:extLst>
                    <a:ext uri="{9D8B030D-6E8A-4147-A177-3AD203B41FA5}">
                      <a16:colId xmlns:a16="http://schemas.microsoft.com/office/drawing/2014/main" val="3039729025"/>
                    </a:ext>
                  </a:extLst>
                </a:gridCol>
                <a:gridCol w="1297190">
                  <a:extLst>
                    <a:ext uri="{9D8B030D-6E8A-4147-A177-3AD203B41FA5}">
                      <a16:colId xmlns:a16="http://schemas.microsoft.com/office/drawing/2014/main" val="2855935308"/>
                    </a:ext>
                  </a:extLst>
                </a:gridCol>
              </a:tblGrid>
              <a:tr h="266123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Apollo (lbm) [5]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EMU (lbm) [5]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xEMU (lbm)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Average (lbm)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26470789"/>
                  </a:ext>
                </a:extLst>
              </a:tr>
              <a:tr h="29051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Oxygen Loop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37.1 (58%)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33.6 (51%)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47.7 (46%)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39.5 (51%)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6915854"/>
                  </a:ext>
                </a:extLst>
              </a:tr>
              <a:tr h="29051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Thermal Loop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9.6 (15%)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6.5 (9%)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14.3 (13%)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10.1 (13%)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99274545"/>
                  </a:ext>
                </a:extLst>
              </a:tr>
              <a:tr h="29051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Avionics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6.7 (10%)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15 (23%)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21.6 (21%)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14.5 (18%)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9083265"/>
                  </a:ext>
                </a:extLst>
              </a:tr>
              <a:tr h="29051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Power Supply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9.5 (15%)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10 (15%)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19.2 (18%)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12.9 (16%)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9309215"/>
                  </a:ext>
                </a:extLst>
              </a:tr>
              <a:tr h="29051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Components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63.1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65.2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103.0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77.1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2909027"/>
                  </a:ext>
                </a:extLst>
              </a:tr>
              <a:tr h="29051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Packaging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47.3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75.8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105.7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76.2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08497494"/>
                  </a:ext>
                </a:extLst>
              </a:tr>
              <a:tr h="29051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Total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110.3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141.0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208.7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153.3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2165565"/>
                  </a:ext>
                </a:extLst>
              </a:tr>
              <a:tr h="479021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Packaging Factor</a:t>
                      </a:r>
                      <a:br>
                        <a:rPr lang="en-US" sz="1400">
                          <a:effectLst/>
                        </a:rPr>
                      </a:br>
                      <a:r>
                        <a:rPr lang="en-US" sz="1400">
                          <a:effectLst/>
                        </a:rPr>
                        <a:t>(Total / Components)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1.7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2.2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94620415"/>
                  </a:ext>
                </a:extLst>
              </a:tr>
              <a:tr h="408055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Volume Packaging Factor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3.0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2.6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788783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4490AE3-BC92-CAC5-229D-4EC3DB4DDA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73215"/>
              </p:ext>
            </p:extLst>
          </p:nvPr>
        </p:nvGraphicFramePr>
        <p:xfrm>
          <a:off x="9931727" y="6011500"/>
          <a:ext cx="5522538" cy="318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0356">
                  <a:extLst>
                    <a:ext uri="{9D8B030D-6E8A-4147-A177-3AD203B41FA5}">
                      <a16:colId xmlns:a16="http://schemas.microsoft.com/office/drawing/2014/main" val="3992080032"/>
                    </a:ext>
                  </a:extLst>
                </a:gridCol>
                <a:gridCol w="1172182">
                  <a:extLst>
                    <a:ext uri="{9D8B030D-6E8A-4147-A177-3AD203B41FA5}">
                      <a16:colId xmlns:a16="http://schemas.microsoft.com/office/drawing/2014/main" val="1459448827"/>
                    </a:ext>
                  </a:extLst>
                </a:gridCol>
              </a:tblGrid>
              <a:tr h="22763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Component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Mass (lbm)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84692305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Waist brief hip (long)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36.0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63157356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Hard Upper Torso Assembly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29.0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3854733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Hatch Assembly (regular, dry)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29.0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44337042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Environmental Protection Garment (all components)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22.0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0043620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Shoulders (small)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11.5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9047122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Boots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9.4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7280623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Legs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7.3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53869037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Liquid Cooling and Ventilation Garment (LCVG) (wet)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6.5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4982273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Helmet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6.3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03895398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Arms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4.4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9489540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Extra Vehicular Visor Assembly (EVVA)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4.0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0714126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Gloves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>
                          <a:effectLst/>
                        </a:rPr>
                        <a:t>4.3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86164534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</a:rPr>
                        <a:t>Total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400" dirty="0">
                          <a:effectLst/>
                        </a:rPr>
                        <a:t>169.7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12513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C6199D6D-8CFA-78C2-1DF0-7DB193661792}"/>
              </a:ext>
            </a:extLst>
          </p:cNvPr>
          <p:cNvSpPr txBox="1"/>
          <p:nvPr/>
        </p:nvSpPr>
        <p:spPr>
          <a:xfrm>
            <a:off x="11007971" y="5633116"/>
            <a:ext cx="31929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effectLst/>
                <a:ea typeface="Times New Roman" panose="02020603050405020304" pitchFamily="18" charset="0"/>
              </a:rPr>
              <a:t>xPGS Suit Mass Breakdown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E271ED-C78F-2258-5A0F-B8C7666B5B02}"/>
              </a:ext>
            </a:extLst>
          </p:cNvPr>
          <p:cNvSpPr txBox="1"/>
          <p:nvPr/>
        </p:nvSpPr>
        <p:spPr>
          <a:xfrm>
            <a:off x="2260239" y="5633116"/>
            <a:ext cx="3911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>
                <a:effectLst/>
                <a:ea typeface="Times New Roman" panose="02020603050405020304" pitchFamily="18" charset="0"/>
              </a:rPr>
              <a:t>PLSS Suit Mass Breakdown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993101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35F12-92CE-D9F9-800D-76D706A1C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Metabolic Profiles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C1AF7-6AE0-3221-7BB8-419A6CC3A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676400"/>
            <a:ext cx="15706665" cy="4075176"/>
          </a:xfrm>
        </p:spPr>
        <p:txBody>
          <a:bodyPr>
            <a:normAutofit lnSpcReduction="10000"/>
          </a:bodyPr>
          <a:lstStyle/>
          <a:p>
            <a:pPr marL="310515" indent="-310515"/>
            <a:r>
              <a:rPr lang="en-US"/>
              <a:t>Maximum mass drivers may include traverse, peak task exertion, and fall recovery</a:t>
            </a:r>
          </a:p>
          <a:p>
            <a:pPr marL="310515" indent="-310515"/>
            <a:r>
              <a:rPr lang="en-US"/>
              <a:t>Metabolic rate of the crewmember is estimated based on the below profiles</a:t>
            </a:r>
            <a:endParaRPr lang="en-US">
              <a:ea typeface="Calibri"/>
              <a:cs typeface="Calibri"/>
            </a:endParaRPr>
          </a:p>
          <a:p>
            <a:pPr marL="1002665" lvl="1" indent="-385445"/>
            <a:r>
              <a:rPr lang="en-US" sz="3200"/>
              <a:t>ISS/EMU requirements at 1000 BTU/</a:t>
            </a:r>
            <a:r>
              <a:rPr lang="en-US" sz="3200" err="1"/>
              <a:t>hr</a:t>
            </a:r>
            <a:r>
              <a:rPr lang="en-US" sz="3200"/>
              <a:t> average</a:t>
            </a:r>
            <a:endParaRPr lang="en-US" sz="3200">
              <a:ea typeface="Calibri"/>
              <a:cs typeface="Calibri"/>
            </a:endParaRPr>
          </a:p>
          <a:p>
            <a:pPr marL="1002665" lvl="1" indent="-385445"/>
            <a:r>
              <a:rPr lang="en-US" sz="3200"/>
              <a:t>EVAs have been increasing beyond 1000 BTU/</a:t>
            </a:r>
            <a:r>
              <a:rPr lang="en-US" sz="3200" err="1"/>
              <a:t>hr</a:t>
            </a:r>
            <a:r>
              <a:rPr lang="en-US" sz="3200"/>
              <a:t> avg. on ISS and future missions will be in a planetary gravity field (either Lunar or Mars) leading to an expected 1200 BTU/hr for future mission sizing</a:t>
            </a:r>
            <a:endParaRPr lang="en-US" sz="3200">
              <a:ea typeface="Calibri"/>
              <a:cs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115EC5-ACE9-F382-4BFD-D8B3C300D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International Conference on Environmental Systems ICES-2026-127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521D2C-10DD-23A6-D901-55980505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B86A9-9655-49AA-8089-11BD692C9E9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3074" name="Picture 1" descr="Chart, box and whisker chart&#10;&#10;AI-generated content may be incorrect.">
            <a:extLst>
              <a:ext uri="{FF2B5EF4-FFF2-40B4-BE49-F238E27FC236}">
                <a16:creationId xmlns:a16="http://schemas.microsoft.com/office/drawing/2014/main" id="{25A42F2F-FF1E-6D14-3562-320AF6DCB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" t="1794" b="2"/>
          <a:stretch>
            <a:fillRect/>
          </a:stretch>
        </p:blipFill>
        <p:spPr bwMode="auto">
          <a:xfrm>
            <a:off x="9472079" y="5538249"/>
            <a:ext cx="5434207" cy="319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5">
            <a:extLst>
              <a:ext uri="{FF2B5EF4-FFF2-40B4-BE49-F238E27FC236}">
                <a16:creationId xmlns:a16="http://schemas.microsoft.com/office/drawing/2014/main" id="{950C5EDF-903D-9FAC-2531-4D4D5C24B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635" y="5538249"/>
            <a:ext cx="5051517" cy="319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C48F51B4-CF36-3409-1727-35D785B82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688" y="4062952"/>
            <a:ext cx="1645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F4BCD2-B358-65D6-37B6-5C057FEB6FF0}"/>
              </a:ext>
            </a:extLst>
          </p:cNvPr>
          <p:cNvSpPr txBox="1"/>
          <p:nvPr/>
        </p:nvSpPr>
        <p:spPr>
          <a:xfrm>
            <a:off x="2288484" y="8789159"/>
            <a:ext cx="3840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ISS EVA Metabolic Load Profile</a:t>
            </a:r>
            <a:endParaRPr lang="en-US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7C9F79-8F50-0171-9441-AD6DA9250877}"/>
              </a:ext>
            </a:extLst>
          </p:cNvPr>
          <p:cNvSpPr txBox="1"/>
          <p:nvPr/>
        </p:nvSpPr>
        <p:spPr>
          <a:xfrm>
            <a:off x="9954400" y="8789159"/>
            <a:ext cx="49518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xEMU Max Transient Metabolic Profile 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410106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CC42C-C6AB-F919-5FE9-E4A748DC0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Existing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88556-13CB-B368-4380-14858F987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799139"/>
            <a:ext cx="12814993" cy="4093660"/>
          </a:xfrm>
        </p:spPr>
        <p:txBody>
          <a:bodyPr>
            <a:normAutofit fontScale="62500" lnSpcReduction="20000"/>
          </a:bodyPr>
          <a:lstStyle/>
          <a:p>
            <a:pPr marL="310515" indent="-310515"/>
            <a:r>
              <a:rPr lang="en-US" sz="3750"/>
              <a:t>There are limited suit studies for Mars gravity testing, though they help give an idea of the challenges expected on Mars</a:t>
            </a:r>
          </a:p>
          <a:p>
            <a:pPr marL="310515" indent="-310515"/>
            <a:r>
              <a:rPr lang="en-US" b="1"/>
              <a:t>10-km Walkback Study</a:t>
            </a:r>
            <a:endParaRPr lang="en-US" b="1">
              <a:ea typeface="Calibri"/>
              <a:cs typeface="Calibri"/>
            </a:endParaRPr>
          </a:p>
          <a:p>
            <a:pPr marL="1002665" lvl="1" indent="-385445"/>
            <a:r>
              <a:rPr lang="en-US" sz="3200"/>
              <a:t>This NASA study tested suited performance for a 10km walkback at both lunar and Mars gravity offloads for a fixed suit mass</a:t>
            </a:r>
            <a:endParaRPr lang="en-US" sz="3200">
              <a:ea typeface="Calibri"/>
              <a:cs typeface="Calibri"/>
            </a:endParaRPr>
          </a:p>
          <a:p>
            <a:pPr marL="1002665" lvl="1" indent="-385445"/>
            <a:r>
              <a:rPr lang="en-US"/>
              <a:t>Did not vary weights</a:t>
            </a:r>
            <a:endParaRPr lang="en-US">
              <a:ea typeface="Calibri"/>
              <a:cs typeface="Calibri"/>
            </a:endParaRPr>
          </a:p>
          <a:p>
            <a:pPr marL="1002665" lvl="1" indent="-385445"/>
            <a:r>
              <a:rPr lang="en-US"/>
              <a:t>Did not test at lower walking speeds (2.2mph was considered maximum nominal speed for Apollo)</a:t>
            </a:r>
            <a:endParaRPr lang="en-US">
              <a:ea typeface="Calibri"/>
              <a:cs typeface="Calibri"/>
            </a:endParaRPr>
          </a:p>
          <a:p>
            <a:pPr marL="1002665" lvl="1" indent="-385445"/>
            <a:r>
              <a:rPr lang="en-US"/>
              <a:t>Demonstrated a significant effort in operating in Mars gravity </a:t>
            </a:r>
            <a:endParaRPr lang="en-US">
              <a:ea typeface="Calibri"/>
              <a:cs typeface="Calibri"/>
            </a:endParaRPr>
          </a:p>
          <a:p>
            <a:pPr marL="310515" indent="-310515"/>
            <a:r>
              <a:rPr lang="en-US" b="1"/>
              <a:t>Fall Recovery Testing</a:t>
            </a:r>
            <a:endParaRPr lang="en-US" b="1">
              <a:ea typeface="Calibri"/>
              <a:cs typeface="Calibri"/>
            </a:endParaRPr>
          </a:p>
          <a:p>
            <a:pPr marL="1002665" lvl="1" indent="-385445"/>
            <a:r>
              <a:rPr lang="en-US"/>
              <a:t>University of Maryland tested fall recovery with a weighted PLSS in their buoyancy lab</a:t>
            </a:r>
            <a:endParaRPr lang="en-US">
              <a:ea typeface="Calibri"/>
              <a:cs typeface="Calibri"/>
            </a:endParaRPr>
          </a:p>
          <a:p>
            <a:pPr marL="1002665" lvl="1" indent="-385445"/>
            <a:r>
              <a:rPr lang="en-US"/>
              <a:t>Demonstrated significant mobility challenges with PLSS weights tested (both 70 and 100 kg)</a:t>
            </a:r>
            <a:endParaRPr lang="en-US">
              <a:ea typeface="Calibri"/>
              <a:cs typeface="Calibri"/>
            </a:endParaRPr>
          </a:p>
          <a:p>
            <a:pPr marL="1002665" lvl="1" indent="-385445"/>
            <a:r>
              <a:rPr lang="en-US"/>
              <a:t>Was not suited/pressurized (wetsuit only)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4DE036-4D11-2AE5-8CFB-8E70674B9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International Conference on Environmental Systems ICES-2026-127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B66256-F91E-80DA-4F27-7BEAB5099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B86A9-9655-49AA-8089-11BD692C9E9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50BEE0-3D19-E7BB-6020-7E6C456E47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/>
          <a:stretch/>
        </p:blipFill>
        <p:spPr bwMode="auto">
          <a:xfrm>
            <a:off x="13789891" y="1676400"/>
            <a:ext cx="2257829" cy="3295346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A group of people in scuba gear&#10;&#10;AI-generated content may be incorrect.">
            <a:extLst>
              <a:ext uri="{FF2B5EF4-FFF2-40B4-BE49-F238E27FC236}">
                <a16:creationId xmlns:a16="http://schemas.microsoft.com/office/drawing/2014/main" id="{1D6B69B5-C9F0-732B-D2F0-36BC2F791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9891" y="5770060"/>
            <a:ext cx="2327274" cy="29594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Chart, line chart&#10;&#10;AI-generated content may be incorrect.">
            <a:extLst>
              <a:ext uri="{FF2B5EF4-FFF2-40B4-BE49-F238E27FC236}">
                <a16:creationId xmlns:a16="http://schemas.microsoft.com/office/drawing/2014/main" id="{A1AFBD02-9198-A4A7-D980-F5AC5088BB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4879" y="5638778"/>
            <a:ext cx="4591648" cy="30906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FE19BB-F357-39EB-EC97-8002F30361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5061" y="5638778"/>
            <a:ext cx="4454517" cy="30906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838A7D3-46B0-0A58-E9BB-96C5817BF5C4}"/>
              </a:ext>
            </a:extLst>
          </p:cNvPr>
          <p:cNvSpPr txBox="1"/>
          <p:nvPr/>
        </p:nvSpPr>
        <p:spPr>
          <a:xfrm>
            <a:off x="3807587" y="8729466"/>
            <a:ext cx="2212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Aft>
                <a:spcPts val="600"/>
              </a:spcAft>
              <a:buNone/>
              <a:tabLst>
                <a:tab pos="2971800" algn="ctr"/>
                <a:tab pos="5943600" algn="r"/>
              </a:tabLst>
            </a:pPr>
            <a:r>
              <a:rPr lang="en-US" sz="1800" b="1">
                <a:effectLst/>
                <a:ea typeface="Times New Roman" panose="02020603050405020304" pitchFamily="18" charset="0"/>
              </a:rPr>
              <a:t>Martian Offloading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A96C7D-6EA3-2C5B-0777-4CD449D2FACA}"/>
              </a:ext>
            </a:extLst>
          </p:cNvPr>
          <p:cNvSpPr txBox="1"/>
          <p:nvPr/>
        </p:nvSpPr>
        <p:spPr>
          <a:xfrm>
            <a:off x="13789891" y="5065831"/>
            <a:ext cx="2770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10-km Walkback Study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9F404F-B9B3-27EC-2C5B-9D5CA8BFB74E}"/>
              </a:ext>
            </a:extLst>
          </p:cNvPr>
          <p:cNvSpPr txBox="1"/>
          <p:nvPr/>
        </p:nvSpPr>
        <p:spPr>
          <a:xfrm>
            <a:off x="13789891" y="8862577"/>
            <a:ext cx="2770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/>
              <a:t>Fall Recovery Testing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261D7-D0E1-AD0C-B46A-D83A789E2ABB}"/>
              </a:ext>
            </a:extLst>
          </p:cNvPr>
          <p:cNvSpPr txBox="1"/>
          <p:nvPr/>
        </p:nvSpPr>
        <p:spPr>
          <a:xfrm>
            <a:off x="8791059" y="8729466"/>
            <a:ext cx="19890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effectLst/>
                <a:ea typeface="Times New Roman" panose="02020603050405020304" pitchFamily="18" charset="0"/>
              </a:rPr>
              <a:t>Lunar Offloading</a:t>
            </a:r>
            <a:endParaRPr lang="en-US" b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364C4B-ABBF-743A-4B09-BDF022344E9C}"/>
              </a:ext>
            </a:extLst>
          </p:cNvPr>
          <p:cNvSpPr txBox="1"/>
          <p:nvPr/>
        </p:nvSpPr>
        <p:spPr>
          <a:xfrm>
            <a:off x="6005059" y="9129394"/>
            <a:ext cx="33261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/>
              <a:t>10-km Walkback Study Data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3A723CC-B2C1-DDF8-622B-BE77203E1E7B}"/>
              </a:ext>
            </a:extLst>
          </p:cNvPr>
          <p:cNvSpPr/>
          <p:nvPr/>
        </p:nvSpPr>
        <p:spPr>
          <a:xfrm rot="2385423">
            <a:off x="4394112" y="6254213"/>
            <a:ext cx="423359" cy="118600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9F7B7A-CE44-8205-3C50-3BB31DD53BFE}"/>
              </a:ext>
            </a:extLst>
          </p:cNvPr>
          <p:cNvSpPr txBox="1"/>
          <p:nvPr/>
        </p:nvSpPr>
        <p:spPr>
          <a:xfrm>
            <a:off x="342035" y="6860956"/>
            <a:ext cx="2135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Hits VO2</a:t>
            </a:r>
            <a:r>
              <a:rPr lang="en-US" baseline="-25000" dirty="0"/>
              <a:t>max</a:t>
            </a:r>
            <a:r>
              <a:rPr lang="en-US" dirty="0"/>
              <a:t> at 3.5mph on Mars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F652077-2466-DA36-B423-A34D983C566E}"/>
              </a:ext>
            </a:extLst>
          </p:cNvPr>
          <p:cNvCxnSpPr>
            <a:cxnSpLocks/>
          </p:cNvCxnSpPr>
          <p:nvPr/>
        </p:nvCxnSpPr>
        <p:spPr>
          <a:xfrm flipV="1">
            <a:off x="2439283" y="6571949"/>
            <a:ext cx="2192161" cy="44170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1908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61C59-5270-2A4A-6C0B-6B6C82E91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Aerobic Modeling for Maximum Suit Mass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9AB69-1297-5E41-988C-8ECCF838E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676400"/>
            <a:ext cx="8660092" cy="771144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To model a maximum suit mass with existing data, aerobic maximums are used as a limiting factor for walk backs</a:t>
            </a:r>
          </a:p>
          <a:p>
            <a:r>
              <a:rPr lang="en-US" dirty="0"/>
              <a:t>Metabolic rate can be correlated to mass and VO2 rates assuming an average respiratory rate</a:t>
            </a:r>
          </a:p>
          <a:p>
            <a:pPr lvl="1"/>
            <a:r>
              <a:rPr lang="en-US" dirty="0"/>
              <a:t>Note VO2 is sometimes reported in L/min and other times ml/min/kg and must be converted depending on the application</a:t>
            </a:r>
          </a:p>
          <a:p>
            <a:r>
              <a:rPr lang="en-US" dirty="0"/>
              <a:t>VO2</a:t>
            </a:r>
            <a:r>
              <a:rPr lang="en-US" baseline="-25000" dirty="0"/>
              <a:t>max</a:t>
            </a:r>
            <a:r>
              <a:rPr lang="en-US" dirty="0"/>
              <a:t> (ml/min/kg) has a minimum flight rule set at 36 ml/min/kg for EVA</a:t>
            </a:r>
          </a:p>
          <a:p>
            <a:pPr lvl="1"/>
            <a:r>
              <a:rPr lang="en-US" dirty="0"/>
              <a:t>Nominal VO2 should not exceed 35% VO2</a:t>
            </a:r>
            <a:r>
              <a:rPr lang="en-US" baseline="-25000" dirty="0"/>
              <a:t>max </a:t>
            </a:r>
            <a:r>
              <a:rPr lang="en-US" dirty="0"/>
              <a:t>for an 8-hour workday, or 50% if trained for aerobic, and ~35% for anerobic (lifting)</a:t>
            </a:r>
          </a:p>
          <a:p>
            <a:pPr lvl="1"/>
            <a:r>
              <a:rPr lang="en-US" dirty="0"/>
              <a:t>Crewmembers may be expected to handle ~43% VO2</a:t>
            </a:r>
            <a:r>
              <a:rPr lang="en-US" baseline="-25000" dirty="0"/>
              <a:t>max</a:t>
            </a:r>
            <a:r>
              <a:rPr lang="en-US" dirty="0"/>
              <a:t> for an EVA due to training and mix of aerobic and anerobic work</a:t>
            </a:r>
          </a:p>
          <a:p>
            <a:pPr lvl="1"/>
            <a:r>
              <a:rPr lang="en-US" dirty="0"/>
              <a:t>For a 5</a:t>
            </a:r>
            <a:r>
              <a:rPr lang="en-US" baseline="30000" dirty="0"/>
              <a:t>th</a:t>
            </a:r>
            <a:r>
              <a:rPr lang="en-US" dirty="0"/>
              <a:t> percentile female, this would be 760 – 1100 BTU/</a:t>
            </a:r>
            <a:r>
              <a:rPr lang="en-US" dirty="0" err="1"/>
              <a:t>hr</a:t>
            </a:r>
            <a:r>
              <a:rPr lang="en-US" dirty="0"/>
              <a:t> (35-50% VO2</a:t>
            </a:r>
            <a:r>
              <a:rPr lang="en-US" baseline="-25000" dirty="0"/>
              <a:t>max</a:t>
            </a:r>
            <a:r>
              <a:rPr lang="en-US" dirty="0"/>
              <a:t> )</a:t>
            </a:r>
          </a:p>
          <a:p>
            <a:pPr lvl="1"/>
            <a:r>
              <a:rPr lang="en-US" dirty="0"/>
              <a:t>Future missions may consider heightened requirements (weight and VO2</a:t>
            </a:r>
            <a:r>
              <a:rPr lang="en-US" baseline="-25000" dirty="0"/>
              <a:t>max</a:t>
            </a:r>
            <a:r>
              <a:rPr lang="en-US" dirty="0"/>
              <a:t> minimum) to meet higher exploration requirements (1200 BTU/</a:t>
            </a:r>
            <a:r>
              <a:rPr lang="en-US" dirty="0" err="1"/>
              <a:t>hr</a:t>
            </a:r>
            <a:r>
              <a:rPr lang="en-US" dirty="0"/>
              <a:t> average)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5E1E24-EA8E-4EB2-D990-4EFC01614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International Conference on Environmental Systems ICES-2026-127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17C7B7-2438-4E3A-5A7E-93457FC6D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B86A9-9655-49AA-8089-11BD692C9E9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DD8FB64-2BC3-0DA5-F91A-81B689458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101244"/>
              </p:ext>
            </p:extLst>
          </p:nvPr>
        </p:nvGraphicFramePr>
        <p:xfrm>
          <a:off x="9704953" y="5334088"/>
          <a:ext cx="6482623" cy="28102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5108">
                  <a:extLst>
                    <a:ext uri="{9D8B030D-6E8A-4147-A177-3AD203B41FA5}">
                      <a16:colId xmlns:a16="http://schemas.microsoft.com/office/drawing/2014/main" val="988589494"/>
                    </a:ext>
                  </a:extLst>
                </a:gridCol>
                <a:gridCol w="723365">
                  <a:extLst>
                    <a:ext uri="{9D8B030D-6E8A-4147-A177-3AD203B41FA5}">
                      <a16:colId xmlns:a16="http://schemas.microsoft.com/office/drawing/2014/main" val="1236981915"/>
                    </a:ext>
                  </a:extLst>
                </a:gridCol>
                <a:gridCol w="724157">
                  <a:extLst>
                    <a:ext uri="{9D8B030D-6E8A-4147-A177-3AD203B41FA5}">
                      <a16:colId xmlns:a16="http://schemas.microsoft.com/office/drawing/2014/main" val="46977656"/>
                    </a:ext>
                  </a:extLst>
                </a:gridCol>
                <a:gridCol w="724157">
                  <a:extLst>
                    <a:ext uri="{9D8B030D-6E8A-4147-A177-3AD203B41FA5}">
                      <a16:colId xmlns:a16="http://schemas.microsoft.com/office/drawing/2014/main" val="4285761937"/>
                    </a:ext>
                  </a:extLst>
                </a:gridCol>
                <a:gridCol w="723365">
                  <a:extLst>
                    <a:ext uri="{9D8B030D-6E8A-4147-A177-3AD203B41FA5}">
                      <a16:colId xmlns:a16="http://schemas.microsoft.com/office/drawing/2014/main" val="3079381265"/>
                    </a:ext>
                  </a:extLst>
                </a:gridCol>
                <a:gridCol w="724157">
                  <a:extLst>
                    <a:ext uri="{9D8B030D-6E8A-4147-A177-3AD203B41FA5}">
                      <a16:colId xmlns:a16="http://schemas.microsoft.com/office/drawing/2014/main" val="1742760719"/>
                    </a:ext>
                  </a:extLst>
                </a:gridCol>
                <a:gridCol w="724157">
                  <a:extLst>
                    <a:ext uri="{9D8B030D-6E8A-4147-A177-3AD203B41FA5}">
                      <a16:colId xmlns:a16="http://schemas.microsoft.com/office/drawing/2014/main" val="593621857"/>
                    </a:ext>
                  </a:extLst>
                </a:gridCol>
                <a:gridCol w="724157">
                  <a:extLst>
                    <a:ext uri="{9D8B030D-6E8A-4147-A177-3AD203B41FA5}">
                      <a16:colId xmlns:a16="http://schemas.microsoft.com/office/drawing/2014/main" val="3471246377"/>
                    </a:ext>
                  </a:extLst>
                </a:gridCol>
              </a:tblGrid>
              <a:tr h="34701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BTU/HR (RER=.85)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7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VO2 (ml/kg/min)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89265"/>
                  </a:ext>
                </a:extLst>
              </a:tr>
              <a:tr h="364083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Mass lbm (kg)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15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25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30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35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40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6268298"/>
                  </a:ext>
                </a:extLst>
              </a:tr>
              <a:tr h="34701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120 (55)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652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978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1304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1630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1955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2281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2607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0003248"/>
                  </a:ext>
                </a:extLst>
              </a:tr>
              <a:tr h="34701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140 (64)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760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1141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1521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1901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2281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2662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3042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6782848"/>
                  </a:ext>
                </a:extLst>
              </a:tr>
              <a:tr h="34701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160 (73)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869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1304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1738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2173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2607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3042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3476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0360008"/>
                  </a:ext>
                </a:extLst>
              </a:tr>
              <a:tr h="34701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180 (82)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978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1467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1955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2444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2933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3422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3911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980839"/>
                  </a:ext>
                </a:extLst>
              </a:tr>
              <a:tr h="34701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200 (91)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1086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1630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2173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2716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3259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3802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4345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07720718"/>
                  </a:ext>
                </a:extLst>
              </a:tr>
              <a:tr h="364083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220 (100)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1195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1793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2390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2988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3585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4183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 dirty="0">
                          <a:effectLst/>
                        </a:rPr>
                        <a:t>4780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09912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BAA2E04-795F-55E0-25AE-7F4CA95D6A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070210"/>
              </p:ext>
            </p:extLst>
          </p:nvPr>
        </p:nvGraphicFramePr>
        <p:xfrm>
          <a:off x="9704953" y="1964867"/>
          <a:ext cx="6482618" cy="10182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8460">
                  <a:extLst>
                    <a:ext uri="{9D8B030D-6E8A-4147-A177-3AD203B41FA5}">
                      <a16:colId xmlns:a16="http://schemas.microsoft.com/office/drawing/2014/main" val="2895844942"/>
                    </a:ext>
                  </a:extLst>
                </a:gridCol>
                <a:gridCol w="740594">
                  <a:extLst>
                    <a:ext uri="{9D8B030D-6E8A-4147-A177-3AD203B41FA5}">
                      <a16:colId xmlns:a16="http://schemas.microsoft.com/office/drawing/2014/main" val="3089541836"/>
                    </a:ext>
                  </a:extLst>
                </a:gridCol>
                <a:gridCol w="740594">
                  <a:extLst>
                    <a:ext uri="{9D8B030D-6E8A-4147-A177-3AD203B41FA5}">
                      <a16:colId xmlns:a16="http://schemas.microsoft.com/office/drawing/2014/main" val="417256378"/>
                    </a:ext>
                  </a:extLst>
                </a:gridCol>
                <a:gridCol w="740594">
                  <a:extLst>
                    <a:ext uri="{9D8B030D-6E8A-4147-A177-3AD203B41FA5}">
                      <a16:colId xmlns:a16="http://schemas.microsoft.com/office/drawing/2014/main" val="462284685"/>
                    </a:ext>
                  </a:extLst>
                </a:gridCol>
                <a:gridCol w="740594">
                  <a:extLst>
                    <a:ext uri="{9D8B030D-6E8A-4147-A177-3AD203B41FA5}">
                      <a16:colId xmlns:a16="http://schemas.microsoft.com/office/drawing/2014/main" val="1017987881"/>
                    </a:ext>
                  </a:extLst>
                </a:gridCol>
                <a:gridCol w="740594">
                  <a:extLst>
                    <a:ext uri="{9D8B030D-6E8A-4147-A177-3AD203B41FA5}">
                      <a16:colId xmlns:a16="http://schemas.microsoft.com/office/drawing/2014/main" val="3427609371"/>
                    </a:ext>
                  </a:extLst>
                </a:gridCol>
                <a:gridCol w="740594">
                  <a:extLst>
                    <a:ext uri="{9D8B030D-6E8A-4147-A177-3AD203B41FA5}">
                      <a16:colId xmlns:a16="http://schemas.microsoft.com/office/drawing/2014/main" val="4234390115"/>
                    </a:ext>
                  </a:extLst>
                </a:gridCol>
                <a:gridCol w="740594">
                  <a:extLst>
                    <a:ext uri="{9D8B030D-6E8A-4147-A177-3AD203B41FA5}">
                      <a16:colId xmlns:a16="http://schemas.microsoft.com/office/drawing/2014/main" val="1386684161"/>
                    </a:ext>
                  </a:extLst>
                </a:gridCol>
              </a:tblGrid>
              <a:tr h="339428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VO2</a:t>
                      </a:r>
                      <a:r>
                        <a:rPr lang="en-US" sz="1200" b="1" baseline="-25000">
                          <a:effectLst/>
                        </a:rPr>
                        <a:t>max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1%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5%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25%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50%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75%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95%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99%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3972119"/>
                  </a:ext>
                </a:extLst>
              </a:tr>
              <a:tr h="339428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Male age 30–39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27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31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37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42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48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54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58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2329077"/>
                  </a:ext>
                </a:extLst>
              </a:tr>
              <a:tr h="339428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Female age 30–39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23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26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31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35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40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47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 dirty="0">
                          <a:effectLst/>
                        </a:rPr>
                        <a:t>52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6106862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5B30DEB-FF50-E29C-C858-9B325663F3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500606"/>
              </p:ext>
            </p:extLst>
          </p:nvPr>
        </p:nvGraphicFramePr>
        <p:xfrm>
          <a:off x="9704953" y="3626545"/>
          <a:ext cx="6482618" cy="11001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5950">
                  <a:extLst>
                    <a:ext uri="{9D8B030D-6E8A-4147-A177-3AD203B41FA5}">
                      <a16:colId xmlns:a16="http://schemas.microsoft.com/office/drawing/2014/main" val="388206836"/>
                    </a:ext>
                  </a:extLst>
                </a:gridCol>
                <a:gridCol w="739524">
                  <a:extLst>
                    <a:ext uri="{9D8B030D-6E8A-4147-A177-3AD203B41FA5}">
                      <a16:colId xmlns:a16="http://schemas.microsoft.com/office/drawing/2014/main" val="2784504958"/>
                    </a:ext>
                  </a:extLst>
                </a:gridCol>
                <a:gridCol w="739524">
                  <a:extLst>
                    <a:ext uri="{9D8B030D-6E8A-4147-A177-3AD203B41FA5}">
                      <a16:colId xmlns:a16="http://schemas.microsoft.com/office/drawing/2014/main" val="162196748"/>
                    </a:ext>
                  </a:extLst>
                </a:gridCol>
                <a:gridCol w="739524">
                  <a:extLst>
                    <a:ext uri="{9D8B030D-6E8A-4147-A177-3AD203B41FA5}">
                      <a16:colId xmlns:a16="http://schemas.microsoft.com/office/drawing/2014/main" val="1707915650"/>
                    </a:ext>
                  </a:extLst>
                </a:gridCol>
                <a:gridCol w="739524">
                  <a:extLst>
                    <a:ext uri="{9D8B030D-6E8A-4147-A177-3AD203B41FA5}">
                      <a16:colId xmlns:a16="http://schemas.microsoft.com/office/drawing/2014/main" val="774107388"/>
                    </a:ext>
                  </a:extLst>
                </a:gridCol>
                <a:gridCol w="739524">
                  <a:extLst>
                    <a:ext uri="{9D8B030D-6E8A-4147-A177-3AD203B41FA5}">
                      <a16:colId xmlns:a16="http://schemas.microsoft.com/office/drawing/2014/main" val="2320367475"/>
                    </a:ext>
                  </a:extLst>
                </a:gridCol>
                <a:gridCol w="739524">
                  <a:extLst>
                    <a:ext uri="{9D8B030D-6E8A-4147-A177-3AD203B41FA5}">
                      <a16:colId xmlns:a16="http://schemas.microsoft.com/office/drawing/2014/main" val="2996224102"/>
                    </a:ext>
                  </a:extLst>
                </a:gridCol>
                <a:gridCol w="739524">
                  <a:extLst>
                    <a:ext uri="{9D8B030D-6E8A-4147-A177-3AD203B41FA5}">
                      <a16:colId xmlns:a16="http://schemas.microsoft.com/office/drawing/2014/main" val="2153416979"/>
                    </a:ext>
                  </a:extLst>
                </a:gridCol>
              </a:tblGrid>
              <a:tr h="27734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Mass Percentile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1%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5%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25%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50%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75%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95%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99%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69008510"/>
                  </a:ext>
                </a:extLst>
              </a:tr>
              <a:tr h="41139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Male, lbm (kg)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120 (55)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138 (63)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164 (74)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181 (82)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199 (90)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225 (102)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243 (110)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03412485"/>
                  </a:ext>
                </a:extLst>
              </a:tr>
              <a:tr h="41139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>
                          <a:effectLst/>
                        </a:rPr>
                        <a:t>Female, lbm (kg)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94 (43)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108 (49)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128 (58)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142 (65)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156 (71)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>
                          <a:effectLst/>
                        </a:rPr>
                        <a:t>176 (80)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0" dirty="0">
                          <a:effectLst/>
                        </a:rPr>
                        <a:t>191 (87)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505719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A5F0A2E-4FCE-83B6-0356-3E736D8A4496}"/>
              </a:ext>
            </a:extLst>
          </p:cNvPr>
          <p:cNvSpPr txBox="1"/>
          <p:nvPr/>
        </p:nvSpPr>
        <p:spPr>
          <a:xfrm>
            <a:off x="11633399" y="3216455"/>
            <a:ext cx="35172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ea typeface="Times New Roman" panose="02020603050405020304" pitchFamily="18" charset="0"/>
              </a:rPr>
              <a:t>Human Mass Percentile Chart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4F8EA4-8143-D049-4D3F-472A51F36689}"/>
              </a:ext>
            </a:extLst>
          </p:cNvPr>
          <p:cNvSpPr txBox="1"/>
          <p:nvPr/>
        </p:nvSpPr>
        <p:spPr>
          <a:xfrm>
            <a:off x="11193378" y="1561125"/>
            <a:ext cx="3675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effectLst/>
                <a:ea typeface="Times New Roman" panose="02020603050405020304" pitchFamily="18" charset="0"/>
              </a:rPr>
              <a:t>VO2</a:t>
            </a:r>
            <a:r>
              <a:rPr lang="en-US" sz="1800" b="1" baseline="-25000" dirty="0">
                <a:effectLst/>
                <a:ea typeface="Times New Roman" panose="02020603050405020304" pitchFamily="18" charset="0"/>
              </a:rPr>
              <a:t>max</a:t>
            </a:r>
            <a:r>
              <a:rPr lang="en-US" sz="1800" b="1" dirty="0">
                <a:effectLst/>
                <a:ea typeface="Times New Roman" panose="02020603050405020304" pitchFamily="18" charset="0"/>
              </a:rPr>
              <a:t> Ranges (ml/min/kg)</a:t>
            </a:r>
            <a:endParaRPr lang="en-US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AE8199-8CC1-2ACD-F93A-1688608A7468}"/>
              </a:ext>
            </a:extLst>
          </p:cNvPr>
          <p:cNvSpPr txBox="1"/>
          <p:nvPr/>
        </p:nvSpPr>
        <p:spPr>
          <a:xfrm>
            <a:off x="10708993" y="4962392"/>
            <a:ext cx="4816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  <a:tabLst>
                <a:tab pos="2971800" algn="ctr"/>
                <a:tab pos="5943600" algn="r"/>
              </a:tabLst>
            </a:pPr>
            <a:r>
              <a:rPr lang="en-US" sz="1800" b="1" dirty="0">
                <a:effectLst/>
                <a:ea typeface="Times New Roman" panose="02020603050405020304" pitchFamily="18" charset="0"/>
              </a:rPr>
              <a:t>Metabolic Rate vs. VO2 (ml/min/kg) and Mass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D86F47-B77D-EDF2-6C57-B6B16E7063C9}"/>
                  </a:ext>
                </a:extLst>
              </p:cNvPr>
              <p:cNvSpPr txBox="1"/>
              <p:nvPr/>
            </p:nvSpPr>
            <p:spPr>
              <a:xfrm>
                <a:off x="9458590" y="8414158"/>
                <a:ext cx="7145465" cy="4608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𝑴𝒆𝒕𝑹𝒂𝒕𝒆</m:t>
                    </m:r>
                    <m:r>
                      <a:rPr lang="en-US" sz="16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func>
                      <m:funcPr>
                        <m:ctrlPr>
                          <a:rPr lang="en-US" sz="1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f>
                          <m:fPr>
                            <m:ctrlPr>
                              <a:rPr lang="en-US" sz="16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𝒌𝒄𝒂𝒍</m:t>
                            </m:r>
                          </m:num>
                          <m:den>
                            <m:r>
                              <a:rPr lang="en-US" sz="16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𝐦𝐢𝐧</m:t>
                            </m:r>
                          </m:den>
                        </m:f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fName>
                      <m:e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 </m:t>
                        </m:r>
                      </m:e>
                    </m:func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𝟒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𝟎𝟑𝟗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sz="1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6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𝒌𝒄𝒂𝒍</m:t>
                            </m:r>
                          </m:num>
                          <m:den>
                            <m:r>
                              <a:rPr lang="en-US" sz="16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den>
                        </m:f>
                      </m:e>
                    </m:d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∗ 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𝑽𝑶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sz="1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6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num>
                          <m:den>
                            <m:r>
                              <a:rPr lang="en-US" sz="16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𝒎𝒊𝒏</m:t>
                            </m:r>
                          </m:den>
                        </m:f>
                      </m:e>
                    </m:d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𝟏𝟓𝟕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sz="1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6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𝒌𝒄𝒂𝒍</m:t>
                            </m:r>
                          </m:num>
                          <m:den>
                            <m:r>
                              <a:rPr lang="en-US" sz="16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den>
                        </m:f>
                      </m:e>
                    </m:d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∗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𝑽𝑪𝑶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(</m:t>
                    </m:r>
                    <m:f>
                      <m:fPr>
                        <m:ctrlPr>
                          <a:rPr lang="en-US" sz="1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𝐦𝐢𝐧</m:t>
                        </m:r>
                      </m:den>
                    </m:f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16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en-US" sz="160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D86F47-B77D-EDF2-6C57-B6B16E7063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8590" y="8414158"/>
                <a:ext cx="7145465" cy="4608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A137954-EDA2-3B79-C33B-A39382BCAF06}"/>
                  </a:ext>
                </a:extLst>
              </p:cNvPr>
              <p:cNvSpPr txBox="1"/>
              <p:nvPr/>
            </p:nvSpPr>
            <p:spPr>
              <a:xfrm>
                <a:off x="9458590" y="8943810"/>
                <a:ext cx="10776204" cy="4860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𝑴𝒆𝒕𝑹𝒂𝒕𝒆</m:t>
                    </m:r>
                    <m:r>
                      <a:rPr lang="en-US" sz="16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f>
                      <m:fPr>
                        <m:ctrlPr>
                          <a:rPr lang="en-US" sz="1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𝑩𝑻𝑼</m:t>
                        </m:r>
                      </m:num>
                      <m:den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𝒉𝒓</m:t>
                        </m:r>
                      </m:den>
                    </m:f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)=</m:t>
                    </m:r>
                    <m:d>
                      <m:dPr>
                        <m:ctrlPr>
                          <a:rPr lang="en-US" sz="1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𝟗𝟔𝟏</m:t>
                        </m:r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+(</m:t>
                        </m:r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𝟐𝟕𝟓</m:t>
                        </m:r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𝑹𝑬𝑹</m:t>
                        </m:r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∗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𝑽</m:t>
                    </m:r>
                    <m:sSub>
                      <m:sSubPr>
                        <m:ctrlPr>
                          <a:rPr lang="en-US" sz="1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1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b>
                    </m:sSub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sz="1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6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𝒎𝒍</m:t>
                            </m:r>
                          </m:num>
                          <m:den>
                            <m:func>
                              <m:funcPr>
                                <m:ctrlPr>
                                  <a:rPr lang="en-US" sz="1600" b="1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16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𝐦𝐢𝐧</m:t>
                                </m:r>
                              </m:fName>
                              <m:e>
                                <m:r>
                                  <a:rPr lang="en-US" sz="16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  <m:r>
                                  <a:rPr lang="en-US" sz="16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𝒌𝒈</m:t>
                                </m:r>
                              </m:e>
                            </m:func>
                          </m:den>
                        </m:f>
                      </m:e>
                    </m:d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∗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𝒎𝒂𝒔𝒔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𝒌𝒈</m:t>
                    </m:r>
                    <m:r>
                      <a:rPr lang="en-US" sz="16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16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en-US" sz="160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A137954-EDA2-3B79-C33B-A39382BCAF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8590" y="8943810"/>
                <a:ext cx="10776204" cy="486095"/>
              </a:xfrm>
              <a:prstGeom prst="rect">
                <a:avLst/>
              </a:prstGeom>
              <a:blipFill>
                <a:blip r:embed="rId3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2760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8BFDD-310B-7DF4-0F7E-A6DDBE695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Considerations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8E4ED2-E5A4-C051-4763-7BC861C74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10515" indent="-310515"/>
            <a:r>
              <a:rPr lang="en-US" b="1" dirty="0"/>
              <a:t>Crew Physical Characteristics</a:t>
            </a:r>
            <a:endParaRPr lang="en-US" dirty="0"/>
          </a:p>
          <a:p>
            <a:pPr marL="1002665" lvl="1" indent="-385445"/>
            <a:r>
              <a:rPr lang="en-US" sz="3200" dirty="0"/>
              <a:t>For current mission profiles, missions must consider 1</a:t>
            </a:r>
            <a:r>
              <a:rPr lang="en-US" sz="3200" baseline="30000" dirty="0"/>
              <a:t>st</a:t>
            </a:r>
            <a:r>
              <a:rPr lang="en-US" sz="3200" dirty="0"/>
              <a:t> to 99</a:t>
            </a:r>
            <a:r>
              <a:rPr lang="en-US" sz="3200" baseline="30000" dirty="0"/>
              <a:t>th</a:t>
            </a:r>
            <a:r>
              <a:rPr lang="en-US" sz="3200" dirty="0"/>
              <a:t> percentiles in potential crew masses</a:t>
            </a:r>
            <a:endParaRPr lang="en-US" sz="3200" dirty="0">
              <a:ea typeface="Calibri"/>
              <a:cs typeface="Calibri"/>
            </a:endParaRPr>
          </a:p>
          <a:p>
            <a:pPr marL="1002665" lvl="1" indent="-385445"/>
            <a:r>
              <a:rPr lang="en-US" dirty="0"/>
              <a:t>Mars may consider more limitations such as 5</a:t>
            </a:r>
            <a:r>
              <a:rPr lang="en-US" baseline="30000" dirty="0"/>
              <a:t>th</a:t>
            </a:r>
            <a:r>
              <a:rPr lang="en-US" dirty="0"/>
              <a:t> – 95</a:t>
            </a:r>
            <a:r>
              <a:rPr lang="en-US" baseline="30000" dirty="0"/>
              <a:t>th</a:t>
            </a:r>
            <a:r>
              <a:rPr lang="en-US" dirty="0"/>
              <a:t> percentile to be in line with previous requirements/Apollo including custom sizing suits </a:t>
            </a:r>
            <a:endParaRPr lang="en-US" dirty="0">
              <a:ea typeface="Calibri"/>
              <a:cs typeface="Calibri"/>
            </a:endParaRPr>
          </a:p>
          <a:p>
            <a:pPr marL="310515" indent="-310515"/>
            <a:r>
              <a:rPr lang="en-US" b="1" dirty="0"/>
              <a:t>NIOSH Carry Limit</a:t>
            </a:r>
            <a:endParaRPr lang="en-US" b="1" dirty="0">
              <a:ea typeface="Calibri"/>
              <a:cs typeface="Calibri"/>
            </a:endParaRPr>
          </a:p>
          <a:p>
            <a:pPr marL="1002665" lvl="1" indent="-385445"/>
            <a:r>
              <a:rPr lang="en-US" dirty="0"/>
              <a:t>NIOSH max carry weight limit is 51 lbf for lifting loads</a:t>
            </a:r>
            <a:endParaRPr lang="en-US" dirty="0">
              <a:ea typeface="Calibri"/>
              <a:cs typeface="Calibri"/>
            </a:endParaRPr>
          </a:p>
          <a:p>
            <a:pPr marL="310515" indent="-310515"/>
            <a:r>
              <a:rPr lang="en-US" b="1" dirty="0"/>
              <a:t>Suit Restricted Mobility</a:t>
            </a:r>
            <a:endParaRPr lang="en-US" b="1" dirty="0">
              <a:ea typeface="Calibri"/>
              <a:cs typeface="Calibri"/>
            </a:endParaRPr>
          </a:p>
          <a:p>
            <a:pPr marL="1002665" lvl="1" indent="-385445"/>
            <a:r>
              <a:rPr lang="en-US" dirty="0"/>
              <a:t>Based on the 10km walkback study, it is estimated approximately 14 VO2 (ml/min/kg) is added against baseline unsuited walking due to the pressurized suit restrictions</a:t>
            </a:r>
            <a:endParaRPr lang="en-US" dirty="0">
              <a:ea typeface="Calibri"/>
              <a:cs typeface="Calibri"/>
            </a:endParaRPr>
          </a:p>
          <a:p>
            <a:pPr marL="310515" indent="-310515"/>
            <a:r>
              <a:rPr lang="en-US" b="1" dirty="0"/>
              <a:t>Deconditioning</a:t>
            </a:r>
            <a:endParaRPr lang="en-US" b="1" dirty="0">
              <a:ea typeface="Calibri"/>
              <a:cs typeface="Calibri"/>
            </a:endParaRPr>
          </a:p>
          <a:p>
            <a:pPr marL="1002665" lvl="1" indent="-385445"/>
            <a:r>
              <a:rPr lang="en-US" sz="3100" dirty="0"/>
              <a:t>Deconditioning is expected to decrease VO2</a:t>
            </a:r>
            <a:r>
              <a:rPr lang="en-US" sz="3100" baseline="-25000" dirty="0"/>
              <a:t>max</a:t>
            </a:r>
            <a:r>
              <a:rPr lang="en-US" sz="3100" dirty="0"/>
              <a:t> by approx. 15-25% based on historical evidence</a:t>
            </a:r>
            <a:endParaRPr lang="en-US" sz="3100" dirty="0">
              <a:ea typeface="Calibri"/>
              <a:cs typeface="Calibri"/>
            </a:endParaRPr>
          </a:p>
          <a:p>
            <a:pPr marL="1002665" lvl="1" indent="-385445"/>
            <a:r>
              <a:rPr lang="en-US" sz="3100" dirty="0"/>
              <a:t>At the time of EVA, a crewmember is expected to have 36ml/min/kg VO2</a:t>
            </a:r>
            <a:r>
              <a:rPr lang="en-US" sz="3100" baseline="-25000" dirty="0"/>
              <a:t>max</a:t>
            </a:r>
            <a:r>
              <a:rPr lang="en-US" sz="3100" dirty="0"/>
              <a:t>. Therefore, at time of launch, a crewmember should have 15-25% higher VO2</a:t>
            </a:r>
            <a:r>
              <a:rPr lang="en-US" sz="3100" baseline="-25000" dirty="0"/>
              <a:t>max </a:t>
            </a:r>
            <a:r>
              <a:rPr lang="en-US" sz="3100" dirty="0"/>
              <a:t>(43-49 ml/min/kg)</a:t>
            </a:r>
            <a:endParaRPr lang="en-US" sz="3100" baseline="-25000" dirty="0">
              <a:ea typeface="Calibri"/>
              <a:cs typeface="Calibri"/>
            </a:endParaRPr>
          </a:p>
          <a:p>
            <a:pPr marL="310515" indent="-310515"/>
            <a:r>
              <a:rPr lang="en-US" b="1" dirty="0"/>
              <a:t>Pressure Offload</a:t>
            </a:r>
            <a:endParaRPr lang="en-US" b="1" dirty="0">
              <a:ea typeface="Calibri"/>
              <a:cs typeface="Calibri"/>
            </a:endParaRPr>
          </a:p>
          <a:p>
            <a:pPr marL="1002665" lvl="1" indent="-385445"/>
            <a:r>
              <a:rPr lang="en-US" dirty="0"/>
              <a:t>The pressurized column of the suit provides a net force to offload some of the mass off the shoulder of the astronaut</a:t>
            </a:r>
            <a:endParaRPr lang="en-US" dirty="0">
              <a:ea typeface="Calibri"/>
              <a:cs typeface="Calibri"/>
            </a:endParaRPr>
          </a:p>
          <a:p>
            <a:pPr marL="1002665" lvl="1" indent="-385445"/>
            <a:r>
              <a:rPr lang="en-US" dirty="0"/>
              <a:t>During walking this is approximately 48lbf based on testing</a:t>
            </a:r>
            <a:endParaRPr lang="en-US" dirty="0">
              <a:ea typeface="Calibri"/>
              <a:cs typeface="Calibri"/>
            </a:endParaRPr>
          </a:p>
          <a:p>
            <a:pPr marL="310515" indent="-310515"/>
            <a:r>
              <a:rPr lang="en-US" b="1" dirty="0"/>
              <a:t>Tool/Sample Carry Mass</a:t>
            </a:r>
            <a:endParaRPr lang="en-US" b="1" dirty="0">
              <a:ea typeface="Calibri"/>
              <a:cs typeface="Calibri"/>
            </a:endParaRPr>
          </a:p>
          <a:p>
            <a:pPr marL="1002665" lvl="1" indent="-385445"/>
            <a:r>
              <a:rPr lang="en-US" dirty="0"/>
              <a:t>A 50 lbm of tool/sample weight is assumed in estimations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E4813C-A27A-16C3-25C3-6F1A18F75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International Conference on Environmental Systems ICES-2026-127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787602-122D-F9BD-1686-9BCC1CB54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B86A9-9655-49AA-8089-11BD692C9E90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56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A7098-9FFD-75F2-7B15-5259E6A39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Initial Estimates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91D2A6-1F96-C5AB-54BF-92D9F1B6AF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79" y="1676400"/>
                <a:ext cx="9236246" cy="7711440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sz="4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System Mass is a combination of suit, crew, and carry mass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2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𝑺𝒚𝒔𝒕𝒆</m:t>
                    </m:r>
                    <m:sSub>
                      <m:sSub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2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𝒎𝒂𝒔𝒔</m:t>
                        </m:r>
                      </m:sub>
                    </m:sSub>
                    <m:r>
                      <a:rPr lang="en-US" sz="22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𝑺𝒖𝒊</m:t>
                        </m:r>
                        <m:sSub>
                          <m:sSubPr>
                            <m:ctrlPr>
                              <a:rPr lang="en-US" sz="22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sz="2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𝒎𝒂𝒔𝒔</m:t>
                            </m:r>
                          </m:sub>
                        </m:sSub>
                        <m:r>
                          <a:rPr lang="en-US" sz="2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𝑪𝒓𝒆</m:t>
                        </m:r>
                        <m:sSub>
                          <m:sSubPr>
                            <m:ctrlPr>
                              <a:rPr lang="en-US" sz="22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sz="2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𝒎𝒂𝒔𝒔</m:t>
                            </m:r>
                          </m:sub>
                        </m:sSub>
                        <m:r>
                          <a:rPr lang="en-US" sz="2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2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𝑪𝒂𝒓𝒓</m:t>
                        </m:r>
                        <m:sSub>
                          <m:sSubPr>
                            <m:ctrlPr>
                              <a:rPr lang="en-US" sz="22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𝒎𝒂𝒔𝒔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200" b="1" dirty="0">
                    <a:latin typeface="Times New Roman" panose="02020603050405020304" pitchFamily="18" charset="0"/>
                    <a:ea typeface="Yu Mincho" panose="02020400000000000000" pitchFamily="18" charset="-128"/>
                  </a:rPr>
                  <a:t> </a:t>
                </a:r>
                <a:r>
                  <a:rPr lang="en-US" sz="2600" b="1" dirty="0">
                    <a:latin typeface="Times New Roman" panose="02020603050405020304" pitchFamily="18" charset="0"/>
                    <a:ea typeface="Yu Mincho" panose="02020400000000000000" pitchFamily="18" charset="-128"/>
                  </a:rPr>
                  <a:t>	</a:t>
                </a:r>
                <a:endParaRPr lang="en-US" sz="2600" b="1" dirty="0"/>
              </a:p>
              <a:p>
                <a:r>
                  <a:rPr lang="en-US" dirty="0"/>
                  <a:t>The perceived force the crewmember feels is a combination of system force on Mars minus the pressure offload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𝑪𝒓𝒆𝒘</m:t>
                        </m:r>
                        <m:r>
                          <a:rPr lang="en-US" sz="22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𝑷𝒆𝒓𝒄𝒊𝒆𝒗𝒆𝒅</m:t>
                        </m:r>
                        <m:r>
                          <a:rPr lang="en-US" sz="22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𝑴𝒂𝒓𝒔</m:t>
                        </m:r>
                      </m:e>
                      <m:sub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𝒇𝒐𝒓𝒄𝒆</m:t>
                        </m:r>
                        <m:r>
                          <a:rPr lang="en-US" sz="2200" b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2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1" i="1">
                                <a:latin typeface="Cambria Math" panose="02040503050406030204" pitchFamily="18" charset="0"/>
                              </a:rPr>
                              <m:t>𝒇</m:t>
                            </m:r>
                          </m:e>
                        </m:d>
                      </m:sub>
                    </m:sSub>
                    <m:r>
                      <a:rPr lang="en-US" sz="2200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1" i="1">
                        <a:latin typeface="Cambria Math" panose="02040503050406030204" pitchFamily="18" charset="0"/>
                      </a:rPr>
                      <m:t>𝑺𝒚𝒔𝒕𝒆</m:t>
                    </m:r>
                    <m:sSub>
                      <m:sSub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𝒎𝒂𝒔𝒔</m:t>
                        </m:r>
                      </m:sub>
                    </m:sSub>
                    <m:r>
                      <a:rPr lang="en-US" sz="2200" b="1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𝑨𝒄𝒄𝒆𝒍</m:t>
                        </m:r>
                        <m:r>
                          <a:rPr lang="en-US" sz="2200" b="1"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b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𝑴𝒂𝒓𝒔</m:t>
                        </m:r>
                      </m:sub>
                    </m:sSub>
                    <m:r>
                      <a:rPr lang="en-US" sz="2200" b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b="1" i="1">
                        <a:latin typeface="Cambria Math" panose="02040503050406030204" pitchFamily="18" charset="0"/>
                      </a:rPr>
                      <m:t>𝑷𝒓𝒆𝒔𝒔𝒖𝒓𝒆</m:t>
                    </m:r>
                    <m:r>
                      <a:rPr lang="en-US" sz="22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b="1" i="1">
                        <a:latin typeface="Cambria Math" panose="02040503050406030204" pitchFamily="18" charset="0"/>
                      </a:rPr>
                      <m:t>𝑶𝒇𝒇𝒍𝒐𝒂</m:t>
                    </m:r>
                    <m:sSub>
                      <m:sSub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en-US" sz="2200" b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endParaRPr lang="en-US" sz="2200" b="1" dirty="0"/>
              </a:p>
              <a:p>
                <a:r>
                  <a:rPr lang="en-US" dirty="0"/>
                  <a:t>The crew capability is a combination of the crew mass on Earth, and the NIOSH carry load reduced by the restricted mobility factor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𝑪𝒓𝒆𝒘</m:t>
                        </m:r>
                        <m:r>
                          <a:rPr lang="en-US" sz="22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𝑪𝒂𝒑𝒂𝒃𝒊𝒍𝒊𝒕𝒚</m:t>
                        </m:r>
                      </m:e>
                      <m:sub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en-US" sz="2200" b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𝑪𝒓𝒆</m:t>
                        </m:r>
                        <m:sSub>
                          <m:sSubPr>
                            <m:ctrlPr>
                              <a:rPr lang="en-US" sz="22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sz="2200" b="1" i="1">
                                <a:latin typeface="Cambria Math" panose="02040503050406030204" pitchFamily="18" charset="0"/>
                              </a:rPr>
                              <m:t>𝒇</m:t>
                            </m:r>
                            <m:r>
                              <a:rPr lang="en-US" sz="2200" b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200" b="1" i="1">
                                <a:latin typeface="Cambria Math" panose="02040503050406030204" pitchFamily="18" charset="0"/>
                              </a:rPr>
                              <m:t>𝒆𝒂𝒓𝒕𝒉</m:t>
                            </m:r>
                          </m:sub>
                        </m:sSub>
                        <m:r>
                          <a:rPr lang="en-US" sz="2200" b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2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latin typeface="Cambria Math" panose="02040503050406030204" pitchFamily="18" charset="0"/>
                              </a:rPr>
                              <m:t>𝑵𝑰𝑶𝑺𝑯</m:t>
                            </m:r>
                          </m:e>
                          <m:sub>
                            <m:r>
                              <a:rPr lang="en-US" sz="2200" b="1" i="1">
                                <a:latin typeface="Cambria Math" panose="02040503050406030204" pitchFamily="18" charset="0"/>
                              </a:rPr>
                              <m:t>𝒇</m:t>
                            </m:r>
                            <m:r>
                              <a:rPr lang="en-US" sz="2200" b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200" b="1" i="1">
                                <a:latin typeface="Cambria Math" panose="02040503050406030204" pitchFamily="18" charset="0"/>
                              </a:rPr>
                              <m:t>𝒆𝒂𝒓𝒕𝒉</m:t>
                            </m:r>
                          </m:sub>
                        </m:sSub>
                      </m:e>
                    </m:d>
                    <m:r>
                      <a:rPr lang="en-US" sz="2200" b="1">
                        <a:latin typeface="Cambria Math" panose="02040503050406030204" pitchFamily="18" charset="0"/>
                      </a:rPr>
                      <m:t>∗ </m:t>
                    </m:r>
                    <m:r>
                      <a:rPr lang="en-US" sz="2200" b="1" i="1">
                        <a:latin typeface="Cambria Math" panose="02040503050406030204" pitchFamily="18" charset="0"/>
                      </a:rPr>
                      <m:t>𝑹𝒆𝒔𝒕𝒓𝒊𝒄𝒕𝒆𝒅</m:t>
                    </m:r>
                    <m:r>
                      <a:rPr lang="en-US" sz="22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b="1" i="1">
                        <a:latin typeface="Cambria Math" panose="02040503050406030204" pitchFamily="18" charset="0"/>
                      </a:rPr>
                      <m:t>𝑴𝒐𝒃𝒊𝒍𝒊𝒕</m:t>
                    </m:r>
                    <m:sSub>
                      <m:sSub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200" b="1">
                            <a:latin typeface="Cambria Math" panose="02040503050406030204" pitchFamily="18" charset="0"/>
                          </a:rPr>
                          <m:t>%</m:t>
                        </m:r>
                      </m:sub>
                    </m:sSub>
                  </m:oMath>
                </a14:m>
                <a:endParaRPr lang="en-US" sz="2200" b="1" dirty="0"/>
              </a:p>
              <a:p>
                <a:r>
                  <a:rPr lang="en-US" dirty="0"/>
                  <a:t>The max suit mass is determined by setting the crew perceived force equal to the crew capability and solving for suit mass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100" b="1" i="1">
                        <a:latin typeface="Cambria Math" panose="02040503050406030204" pitchFamily="18" charset="0"/>
                      </a:rPr>
                      <m:t>𝑴𝒂𝒙</m:t>
                    </m:r>
                    <m:r>
                      <a:rPr lang="en-US" sz="21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100" b="1" i="1">
                        <a:latin typeface="Cambria Math" panose="02040503050406030204" pitchFamily="18" charset="0"/>
                      </a:rPr>
                      <m:t>𝑺𝒖𝒊</m:t>
                    </m:r>
                    <m:sSub>
                      <m:sSubPr>
                        <m:ctrlPr>
                          <a:rPr lang="en-US" sz="21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n-US" sz="2100" b="1" i="1">
                            <a:latin typeface="Cambria Math" panose="02040503050406030204" pitchFamily="18" charset="0"/>
                          </a:rPr>
                          <m:t>𝒎𝒂𝒔𝒔</m:t>
                        </m:r>
                      </m:sub>
                    </m:sSub>
                    <m:r>
                      <a:rPr lang="en-US" sz="2100" b="1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1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1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1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100" b="1" i="1">
                                    <a:latin typeface="Cambria Math" panose="02040503050406030204" pitchFamily="18" charset="0"/>
                                  </a:rPr>
                                  <m:t>𝑪𝒓𝒆</m:t>
                                </m:r>
                                <m:sSub>
                                  <m:sSubPr>
                                    <m:ctrlPr>
                                      <a:rPr lang="en-US" sz="21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100" b="1" i="1">
                                        <a:latin typeface="Cambria Math" panose="02040503050406030204" pitchFamily="18" charset="0"/>
                                      </a:rPr>
                                      <m:t>𝒘</m:t>
                                    </m:r>
                                  </m:e>
                                  <m:sub>
                                    <m:r>
                                      <a:rPr lang="en-US" sz="2100" b="1" i="1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sub>
                                </m:sSub>
                                <m:r>
                                  <a:rPr lang="en-US" sz="21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1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100" b="1" i="1">
                                        <a:latin typeface="Cambria Math" panose="02040503050406030204" pitchFamily="18" charset="0"/>
                                      </a:rPr>
                                      <m:t>𝑵𝑰𝑶𝑺𝑯</m:t>
                                    </m:r>
                                  </m:e>
                                  <m:sub>
                                    <m:r>
                                      <a:rPr lang="en-US" sz="2100" b="1" i="1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𝑹𝒆𝒔𝒕𝒓𝒊𝒄𝒕𝒆𝒅</m:t>
                            </m:r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𝑴𝒐𝒃𝒊𝒍𝒊𝒕</m:t>
                            </m:r>
                            <m:sSub>
                              <m:sSubPr>
                                <m:ctrlPr>
                                  <a:rPr lang="en-US" sz="21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100" b="1" i="1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2100" b="1" i="1">
                                    <a:latin typeface="Cambria Math" panose="02040503050406030204" pitchFamily="18" charset="0"/>
                                  </a:rPr>
                                  <m:t>%</m:t>
                                </m:r>
                              </m:sub>
                            </m:sSub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𝑷𝒓𝒆𝒔𝒔𝒖𝒓𝒆</m:t>
                            </m:r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100" b="1" i="1">
                                <a:latin typeface="Cambria Math" panose="02040503050406030204" pitchFamily="18" charset="0"/>
                              </a:rPr>
                              <m:t>𝑶𝒇𝒇𝒍𝒐𝒂</m:t>
                            </m:r>
                            <m:sSub>
                              <m:sSubPr>
                                <m:ctrlPr>
                                  <a:rPr lang="en-US" sz="21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100" b="1" i="1"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</m:e>
                              <m:sub>
                                <m:r>
                                  <a:rPr lang="en-US" sz="2100" b="1" i="1">
                                    <a:latin typeface="Cambria Math" panose="02040503050406030204" pitchFamily="18" charset="0"/>
                                  </a:rPr>
                                  <m:t>𝒍𝒃𝒇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1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100" b="1" i="1">
                                    <a:latin typeface="Cambria Math" panose="02040503050406030204" pitchFamily="18" charset="0"/>
                                  </a:rPr>
                                  <m:t>𝑨𝒄𝒄𝒆𝒍</m:t>
                                </m:r>
                                <m:r>
                                  <a:rPr lang="en-US" sz="2100" b="1" i="1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</m:e>
                              <m:sub>
                                <m:r>
                                  <a:rPr lang="en-US" sz="2100" b="1" i="1">
                                    <a:latin typeface="Cambria Math" panose="02040503050406030204" pitchFamily="18" charset="0"/>
                                  </a:rPr>
                                  <m:t>𝑴𝒂𝒓𝒔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en-US" sz="21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100" b="1" i="1">
                        <a:latin typeface="Cambria Math" panose="02040503050406030204" pitchFamily="18" charset="0"/>
                      </a:rPr>
                      <m:t>𝑪𝒓𝒆</m:t>
                    </m:r>
                    <m:sSub>
                      <m:sSubPr>
                        <m:ctrlPr>
                          <a:rPr lang="en-US" sz="21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b="1" i="1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sz="2100" b="1" i="1">
                            <a:latin typeface="Cambria Math" panose="02040503050406030204" pitchFamily="18" charset="0"/>
                          </a:rPr>
                          <m:t>𝒎𝒂𝒔𝒔</m:t>
                        </m:r>
                      </m:sub>
                    </m:sSub>
                    <m:r>
                      <a:rPr lang="en-US" sz="21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100" b="1" i="1">
                        <a:latin typeface="Cambria Math" panose="02040503050406030204" pitchFamily="18" charset="0"/>
                      </a:rPr>
                      <m:t>𝑪𝒂𝒓𝒓</m:t>
                    </m:r>
                    <m:sSub>
                      <m:sSubPr>
                        <m:ctrlPr>
                          <a:rPr lang="en-US" sz="21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100" b="1" i="1">
                            <a:latin typeface="Cambria Math" panose="02040503050406030204" pitchFamily="18" charset="0"/>
                          </a:rPr>
                          <m:t>𝒎𝒂𝒔𝒔</m:t>
                        </m:r>
                      </m:sub>
                    </m:sSub>
                  </m:oMath>
                </a14:m>
                <a:endParaRPr lang="en-US" sz="22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sz="3500" dirty="0">
                    <a:ea typeface="Cambria" panose="02040503050406030204" pitchFamily="18" charset="0"/>
                  </a:rPr>
                  <a:t>For a 5</a:t>
                </a:r>
                <a:r>
                  <a:rPr lang="en-US" sz="3500" baseline="30000" dirty="0">
                    <a:ea typeface="Cambria" panose="02040503050406030204" pitchFamily="18" charset="0"/>
                  </a:rPr>
                  <a:t>th</a:t>
                </a:r>
                <a:r>
                  <a:rPr lang="en-US" sz="3500" dirty="0">
                    <a:ea typeface="Cambria" panose="02040503050406030204" pitchFamily="18" charset="0"/>
                  </a:rPr>
                  <a:t> percentile female (108lbm) with the 36 ml/min/kg VO2max requirement – results in a total suit mass of </a:t>
                </a:r>
                <a:r>
                  <a:rPr lang="en-US" sz="3500" b="1" dirty="0">
                    <a:ea typeface="Cambria" panose="02040503050406030204" pitchFamily="18" charset="0"/>
                  </a:rPr>
                  <a:t>229lbm (104kg)</a:t>
                </a:r>
              </a:p>
              <a:p>
                <a:pPr lvl="1"/>
                <a:r>
                  <a:rPr lang="en-US" sz="3560" dirty="0">
                    <a:ea typeface="Cambria" panose="02040503050406030204" pitchFamily="18" charset="0"/>
                  </a:rPr>
                  <a:t>This will be 40% less than the xEMU (376lbm – 170kg)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91D2A6-1F96-C5AB-54BF-92D9F1B6AF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79" y="1676400"/>
                <a:ext cx="9236246" cy="7711440"/>
              </a:xfrm>
              <a:blipFill>
                <a:blip r:embed="rId2"/>
                <a:stretch>
                  <a:fillRect l="-1385" t="-2055" r="-660" b="-5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634A71-A92A-984B-CF71-63359C302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International Conference on Environmental Systems ICES-2026-127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0F92F-A2A4-7C0E-0FB0-1020FB863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B86A9-9655-49AA-8089-11BD692C9E90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CF6145-F649-2F7A-20C1-F673F294B4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725" y="2017004"/>
            <a:ext cx="6672686" cy="4352501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861806-E7E6-84EE-0AC5-482ECA291250}"/>
              </a:ext>
            </a:extLst>
          </p:cNvPr>
          <p:cNvSpPr txBox="1"/>
          <p:nvPr/>
        </p:nvSpPr>
        <p:spPr>
          <a:xfrm>
            <a:off x="10173101" y="6519553"/>
            <a:ext cx="59256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>
                <a:effectLst/>
                <a:ea typeface="Times New Roman" panose="02020603050405020304" pitchFamily="18" charset="0"/>
              </a:rPr>
              <a:t>Max Suit Mass vs Crewmember Earth Weight (lbm) and Fitness (VO2 Max, mL/min/kg)</a:t>
            </a:r>
            <a:endParaRPr lang="en-US" b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24043C-44F0-297C-69B3-8344090C2AFB}"/>
              </a:ext>
            </a:extLst>
          </p:cNvPr>
          <p:cNvSpPr txBox="1"/>
          <p:nvPr/>
        </p:nvSpPr>
        <p:spPr>
          <a:xfrm>
            <a:off x="10602364" y="8008851"/>
            <a:ext cx="5067143" cy="95410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Significant suit mass reduction for Mars will be required </a:t>
            </a:r>
          </a:p>
        </p:txBody>
      </p:sp>
    </p:spTree>
    <p:extLst>
      <p:ext uri="{BB962C8B-B14F-4D97-AF65-F5344CB8AC3E}">
        <p14:creationId xmlns:p14="http://schemas.microsoft.com/office/powerpoint/2010/main" val="3134215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6E1E8-0508-9021-8D4F-0EB711DFD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Walking Speed and Walkback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61C8C-B685-631C-F0A6-E18338300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Average walking speed on earth is 3.1 mph</a:t>
            </a:r>
          </a:p>
          <a:p>
            <a:r>
              <a:rPr lang="en-US" dirty="0"/>
              <a:t>Apollo EVA average walking speed</a:t>
            </a:r>
          </a:p>
          <a:p>
            <a:pPr lvl="1"/>
            <a:r>
              <a:rPr lang="en-US" dirty="0"/>
              <a:t>Failed rover walkback assumption: 2.2 mph &lt;1hour (1.7mph for &gt;1hour)</a:t>
            </a:r>
          </a:p>
          <a:p>
            <a:pPr lvl="1"/>
            <a:r>
              <a:rPr lang="en-US" dirty="0"/>
              <a:t>Apollo 15: 0.7-1 mph (first EVA), 1-1.4mph (second EVA)</a:t>
            </a:r>
          </a:p>
          <a:p>
            <a:r>
              <a:rPr lang="en-US" dirty="0"/>
              <a:t>Walkback after failure</a:t>
            </a:r>
          </a:p>
          <a:p>
            <a:pPr lvl="1"/>
            <a:r>
              <a:rPr lang="en-US" dirty="0"/>
              <a:t>Walkback from a failure is assumed as limiting case for most EVA backup sizing and maximum distance away from the craft</a:t>
            </a:r>
          </a:p>
          <a:p>
            <a:pPr lvl="1"/>
            <a:r>
              <a:rPr lang="en-US" dirty="0"/>
              <a:t>Assuming either 30 minute or 1-hour walkback and 2.2mph walkback this is a maximum radius away from the craft of 1.1 miles (30 minute) or 2.2 miles (1 hour)</a:t>
            </a:r>
          </a:p>
          <a:p>
            <a:pPr lvl="1"/>
            <a:r>
              <a:rPr lang="en-US" dirty="0"/>
              <a:t>With mass constraints, the 30-minute walkback may be preferred so the design will close</a:t>
            </a:r>
          </a:p>
          <a:p>
            <a:r>
              <a:rPr lang="en-US" dirty="0"/>
              <a:t>Metabolic rates during walkback – assuming RER at 0.85</a:t>
            </a:r>
          </a:p>
          <a:p>
            <a:pPr lvl="1"/>
            <a:r>
              <a:rPr lang="en-US" dirty="0"/>
              <a:t>Average crewmember would have 1700 BTU/</a:t>
            </a:r>
            <a:r>
              <a:rPr lang="en-US" dirty="0" err="1"/>
              <a:t>hr</a:t>
            </a:r>
            <a:endParaRPr lang="en-US" dirty="0"/>
          </a:p>
          <a:p>
            <a:pPr lvl="1"/>
            <a:r>
              <a:rPr lang="en-US" dirty="0"/>
              <a:t>Large (95</a:t>
            </a:r>
            <a:r>
              <a:rPr lang="en-US" baseline="30000" dirty="0"/>
              <a:t>th</a:t>
            </a:r>
            <a:r>
              <a:rPr lang="en-US" dirty="0"/>
              <a:t> percentile mass) crewmember would be 2300 BTU/</a:t>
            </a:r>
            <a:r>
              <a:rPr lang="en-US" dirty="0" err="1"/>
              <a:t>hr</a:t>
            </a:r>
            <a:endParaRPr lang="en-US" dirty="0"/>
          </a:p>
          <a:p>
            <a:pPr lvl="1"/>
            <a:r>
              <a:rPr lang="en-US" dirty="0"/>
              <a:t>While higher than average of 1200 BTU/</a:t>
            </a:r>
            <a:r>
              <a:rPr lang="en-US" dirty="0" err="1"/>
              <a:t>hr</a:t>
            </a:r>
            <a:r>
              <a:rPr lang="en-US" dirty="0"/>
              <a:t>, traverse tasks are considered above average effort tasks, though the backup systems must be sized with this in mind</a:t>
            </a:r>
          </a:p>
          <a:p>
            <a:r>
              <a:rPr lang="en-US" dirty="0"/>
              <a:t>Comparison to walkback study</a:t>
            </a:r>
          </a:p>
          <a:p>
            <a:pPr lvl="1"/>
            <a:r>
              <a:rPr lang="en-US" dirty="0"/>
              <a:t>Assuming a 50% maximum exertion of VO2</a:t>
            </a:r>
            <a:r>
              <a:rPr lang="en-US" baseline="-25000" dirty="0"/>
              <a:t>max</a:t>
            </a:r>
            <a:r>
              <a:rPr lang="en-US" dirty="0"/>
              <a:t> for walkback (18ml/min/kg (36ml/min/kg *50%)), at 2.2mph this would be  19ml/min/kg based on the walkback study</a:t>
            </a:r>
          </a:p>
          <a:p>
            <a:pPr lvl="1"/>
            <a:r>
              <a:rPr lang="en-US" dirty="0"/>
              <a:t>A slightly lighter weight suit compared to the walkback suit (265lbm) could be tenable – though more testing is required.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822F55-9C3B-4A10-1E00-4C4186441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International Conference on Environmental Systems ICES-2026-127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86DE90-7A9E-299C-D40C-98A04967A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B86A9-9655-49AA-8089-11BD692C9E9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914592"/>
      </p:ext>
    </p:extLst>
  </p:cSld>
  <p:clrMapOvr>
    <a:masterClrMapping/>
  </p:clrMapOvr>
</p:sld>
</file>

<file path=ppt/theme/theme1.xml><?xml version="1.0" encoding="utf-8"?>
<a:theme xmlns:a="http://schemas.openxmlformats.org/drawingml/2006/main" name="1_AdvEVASysDe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9F00B018571C4FA5ED58717A1F1E76" ma:contentTypeVersion="19" ma:contentTypeDescription="Create a new document." ma:contentTypeScope="" ma:versionID="661af9d480ec55a15cff43a46a96ddae">
  <xsd:schema xmlns:xsd="http://www.w3.org/2001/XMLSchema" xmlns:xs="http://www.w3.org/2001/XMLSchema" xmlns:p="http://schemas.microsoft.com/office/2006/metadata/properties" xmlns:ns2="400c7531-31a8-4716-b5ad-7e8873caf95c" xmlns:ns3="d94b1467-c10c-4d79-99bf-cae40cc3ef51" targetNamespace="http://schemas.microsoft.com/office/2006/metadata/properties" ma:root="true" ma:fieldsID="a11d557fc806ea4e2a28fc0e2c85ee01" ns2:_="" ns3:_="">
    <xsd:import namespace="400c7531-31a8-4716-b5ad-7e8873caf95c"/>
    <xsd:import namespace="d94b1467-c10c-4d79-99bf-cae40cc3ef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  <xsd:element ref="ns2:MediaServiceBillingMetadata" minOccurs="0"/>
                <xsd:element ref="ns2:hyperlink" minOccurs="0"/>
                <xsd:element ref="ns2:g227a2be3b914fdbb4c2adb3f7d6cbe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0c7531-31a8-4716-b5ad-7e8873caf9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0fb68aea-d2ee-4a6c-85e6-e4b5686e96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hyperlink" ma:index="24" nillable="true" ma:displayName="hyperlink" ma:format="Hyperlink" ma:internalName="hype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g227a2be3b914fdbb4c2adb3f7d6cbea" ma:index="26" nillable="true" ma:taxonomy="true" ma:internalName="g227a2be3b914fdbb4c2adb3f7d6cbea" ma:taxonomyFieldName="metadata" ma:displayName="metadata" ma:default="" ma:fieldId="{0227a2be-3b91-4fdb-b4c2-adb3f7d6cbea}" ma:sspId="0fb68aea-d2ee-4a6c-85e6-e4b5686e96e8" ma:termSetId="71246db4-9548-4259-96b5-ef543242351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4b1467-c10c-4d79-99bf-cae40cc3ef5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5f48a850-265e-433a-83ac-41fdaff90621}" ma:internalName="TaxCatchAll" ma:showField="CatchAllData" ma:web="d94b1467-c10c-4d79-99bf-cae40cc3ef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0c7531-31a8-4716-b5ad-7e8873caf95c">
      <Terms xmlns="http://schemas.microsoft.com/office/infopath/2007/PartnerControls"/>
    </lcf76f155ced4ddcb4097134ff3c332f>
    <TaxCatchAll xmlns="d94b1467-c10c-4d79-99bf-cae40cc3ef51" xsi:nil="true"/>
    <g227a2be3b914fdbb4c2adb3f7d6cbea xmlns="400c7531-31a8-4716-b5ad-7e8873caf95c">
      <Terms xmlns="http://schemas.microsoft.com/office/infopath/2007/PartnerControls"/>
    </g227a2be3b914fdbb4c2adb3f7d6cbea>
    <hyperlink xmlns="400c7531-31a8-4716-b5ad-7e8873caf95c">
      <Url xsi:nil="true"/>
      <Description xsi:nil="true"/>
    </hyperlink>
  </documentManagement>
</p:properties>
</file>

<file path=customXml/itemProps1.xml><?xml version="1.0" encoding="utf-8"?>
<ds:datastoreItem xmlns:ds="http://schemas.openxmlformats.org/officeDocument/2006/customXml" ds:itemID="{23DF0B9A-C357-4219-B094-088F7D11D3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8F3700-E208-4CF8-B535-E4F2C2DC9922}">
  <ds:schemaRefs>
    <ds:schemaRef ds:uri="400c7531-31a8-4716-b5ad-7e8873caf95c"/>
    <ds:schemaRef ds:uri="d94b1467-c10c-4d79-99bf-cae40cc3ef5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BCA6881-A142-409B-A0B2-4126FF1E4183}">
  <ds:schemaRefs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http://schemas.openxmlformats.org/package/2006/metadata/core-properties"/>
    <ds:schemaRef ds:uri="400c7531-31a8-4716-b5ad-7e8873caf95c"/>
    <ds:schemaRef ds:uri="http://www.w3.org/XML/1998/namespace"/>
    <ds:schemaRef ds:uri="http://schemas.microsoft.com/office/infopath/2007/PartnerControls"/>
    <ds:schemaRef ds:uri="d94b1467-c10c-4d79-99bf-cae40cc3ef51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2911</Words>
  <Application>Microsoft Office PowerPoint</Application>
  <PresentationFormat>Custom</PresentationFormat>
  <Paragraphs>521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Cambria</vt:lpstr>
      <vt:lpstr>Cambria Math</vt:lpstr>
      <vt:lpstr>Roboto</vt:lpstr>
      <vt:lpstr>Times New Roman</vt:lpstr>
      <vt:lpstr>Wingdings</vt:lpstr>
      <vt:lpstr>1_AdvEVASysDev</vt:lpstr>
      <vt:lpstr>Mars Spacesuit Mass Requirements</vt:lpstr>
      <vt:lpstr>Historical Suit Numbers </vt:lpstr>
      <vt:lpstr>PLSS and PGS Mass Breakdown</vt:lpstr>
      <vt:lpstr>Metabolic Profiles</vt:lpstr>
      <vt:lpstr>Existing Studies</vt:lpstr>
      <vt:lpstr>Aerobic Modeling for Maximum Suit Mass</vt:lpstr>
      <vt:lpstr>Considerations </vt:lpstr>
      <vt:lpstr>Initial Estimates</vt:lpstr>
      <vt:lpstr>Walking Speed and Walkback</vt:lpstr>
      <vt:lpstr>Validation of Model – Argos Testing</vt:lpstr>
      <vt:lpstr>Packaging Factors</vt:lpstr>
      <vt:lpstr>Suit Mass Budget Strategy Proposed</vt:lpstr>
      <vt:lpstr>Conclusion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Meginnis, Carly A. (JSC-EC511)</dc:creator>
  <cp:lastModifiedBy>Ogilvie, Ryan E. (JSC-EC511)</cp:lastModifiedBy>
  <cp:revision>1</cp:revision>
  <dcterms:created xsi:type="dcterms:W3CDTF">2022-09-28T18:20:57Z</dcterms:created>
  <dcterms:modified xsi:type="dcterms:W3CDTF">2026-06-15T18:38:23Z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0x010100029F00B018571C4FA5ED58717A1F1E76</vt:lpwstr>
  </property>
  <property fmtid="{D5CDD505-2E9C-101B-9397-08002B2CF9AE}" pid="3" name="MediaServiceImageTags">
    <vt:lpwstr/>
  </property>
  <property fmtid="{D5CDD505-2E9C-101B-9397-08002B2CF9AE}" pid="4" name="metadata">
    <vt:lpwstr/>
  </property>
  <property fmtid="{D5CDD505-2E9C-101B-9397-08002B2CF9AE}" pid="5" name="_MarkAsFinal">
    <vt:bool>true</vt:bool>
  </property>
</Properties>
</file>