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73" r:id="rId2"/>
    <p:sldId id="2147474548" r:id="rId3"/>
    <p:sldId id="2147474549" r:id="rId4"/>
    <p:sldId id="2147474551" r:id="rId5"/>
    <p:sldId id="2147474552" r:id="rId6"/>
    <p:sldId id="2147474553" r:id="rId7"/>
    <p:sldId id="2147474554" r:id="rId8"/>
    <p:sldId id="2147474561" r:id="rId9"/>
    <p:sldId id="2147474560" r:id="rId10"/>
    <p:sldId id="2147474562" r:id="rId11"/>
    <p:sldId id="2147474563" r:id="rId12"/>
    <p:sldId id="2147474564" r:id="rId13"/>
    <p:sldId id="2147474555" r:id="rId14"/>
    <p:sldId id="2147474556" r:id="rId15"/>
    <p:sldId id="2147474557" r:id="rId16"/>
    <p:sldId id="2147474558" r:id="rId17"/>
    <p:sldId id="2147474566" r:id="rId18"/>
    <p:sldId id="264" r:id="rId19"/>
    <p:sldId id="21474745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E44851-D5C8-618B-2436-87D6299B3A4B}" name="Thurston, Ellie (JSC-EC211)" initials="TE(E" userId="S::ethursto@ndc.nasa.gov::b764d400-3c04-441c-baa2-c23a1cee6a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FF"/>
    <a:srgbClr val="2233AE"/>
    <a:srgbClr val="1774BB"/>
    <a:srgbClr val="FDDE7B"/>
    <a:srgbClr val="AC0404"/>
    <a:srgbClr val="FFFFFF"/>
    <a:srgbClr val="92D050"/>
    <a:srgbClr val="FFC000"/>
    <a:srgbClr val="4237D1"/>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3" autoAdjust="0"/>
    <p:restoredTop sz="93537" autoAdjust="0"/>
  </p:normalViewPr>
  <p:slideViewPr>
    <p:cSldViewPr snapToGrid="0">
      <p:cViewPr varScale="1">
        <p:scale>
          <a:sx n="94" d="100"/>
          <a:sy n="94" d="100"/>
        </p:scale>
        <p:origin x="11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E8CC7-4A9A-4729-BB3C-75E917984EBD}" type="doc">
      <dgm:prSet loTypeId="urn:microsoft.com/office/officeart/2005/8/layout/process1" loCatId="process" qsTypeId="urn:microsoft.com/office/officeart/2005/8/quickstyle/simple1" qsCatId="simple" csTypeId="urn:microsoft.com/office/officeart/2005/8/colors/accent1_2" csCatId="accent1" phldr="1"/>
      <dgm:spPr/>
    </dgm:pt>
    <dgm:pt modelId="{6016EE46-9104-4D93-AC28-48F976FCEFBE}">
      <dgm:prSet phldrT="[Text]"/>
      <dgm:spPr>
        <a:solidFill>
          <a:srgbClr val="2233AE"/>
        </a:solidFill>
      </dgm:spPr>
      <dgm:t>
        <a:bodyPr/>
        <a:lstStyle/>
        <a:p>
          <a:r>
            <a:rPr lang="en-US" dirty="0"/>
            <a:t>Create geometry framework for Passive System</a:t>
          </a:r>
        </a:p>
      </dgm:t>
    </dgm:pt>
    <dgm:pt modelId="{97FFB861-D0C2-4556-9BA3-D66F494A204D}" type="parTrans" cxnId="{BA55DD49-C264-4D4B-96C2-4095DDFA22A8}">
      <dgm:prSet/>
      <dgm:spPr/>
      <dgm:t>
        <a:bodyPr/>
        <a:lstStyle/>
        <a:p>
          <a:endParaRPr lang="en-US"/>
        </a:p>
      </dgm:t>
    </dgm:pt>
    <dgm:pt modelId="{A32D084E-4619-4389-BF71-2FE986F479D5}" type="sibTrans" cxnId="{BA55DD49-C264-4D4B-96C2-4095DDFA22A8}">
      <dgm:prSet/>
      <dgm:spPr/>
      <dgm:t>
        <a:bodyPr/>
        <a:lstStyle/>
        <a:p>
          <a:endParaRPr lang="en-US"/>
        </a:p>
      </dgm:t>
    </dgm:pt>
    <dgm:pt modelId="{44F3A03F-0465-45EE-B4AD-C162DD1DFABD}">
      <dgm:prSet phldrT="[Text]"/>
      <dgm:spPr>
        <a:solidFill>
          <a:srgbClr val="2233AE"/>
        </a:solidFill>
      </dgm:spPr>
      <dgm:t>
        <a:bodyPr/>
        <a:lstStyle/>
        <a:p>
          <a:r>
            <a:rPr lang="en-US" dirty="0"/>
            <a:t>Modularize Fortran Code into Submodel Logic Blocks</a:t>
          </a:r>
        </a:p>
      </dgm:t>
    </dgm:pt>
    <dgm:pt modelId="{A7DF4F4F-08EA-4652-B298-8F94A1AD9E71}" type="parTrans" cxnId="{FF2C98A9-1E3E-410B-BC8F-36080138086B}">
      <dgm:prSet/>
      <dgm:spPr/>
      <dgm:t>
        <a:bodyPr/>
        <a:lstStyle/>
        <a:p>
          <a:endParaRPr lang="en-US"/>
        </a:p>
      </dgm:t>
    </dgm:pt>
    <dgm:pt modelId="{71B5751D-FAF7-42C9-A4E6-715DC4F88E1E}" type="sibTrans" cxnId="{FF2C98A9-1E3E-410B-BC8F-36080138086B}">
      <dgm:prSet/>
      <dgm:spPr/>
      <dgm:t>
        <a:bodyPr/>
        <a:lstStyle/>
        <a:p>
          <a:endParaRPr lang="en-US"/>
        </a:p>
      </dgm:t>
    </dgm:pt>
    <dgm:pt modelId="{782593EA-6230-4B78-A127-C4B6E9A2B547}">
      <dgm:prSet phldrT="[Text]"/>
      <dgm:spPr>
        <a:solidFill>
          <a:srgbClr val="2233AE"/>
        </a:solidFill>
      </dgm:spPr>
      <dgm:t>
        <a:bodyPr/>
        <a:lstStyle/>
        <a:p>
          <a:r>
            <a:rPr lang="en-US" dirty="0"/>
            <a:t>Connect logic code to graphical nodes and conductors</a:t>
          </a:r>
        </a:p>
      </dgm:t>
    </dgm:pt>
    <dgm:pt modelId="{5B8879B1-4F33-4913-8560-E775A0886022}" type="parTrans" cxnId="{54F4A499-6554-47E8-B47C-6236595219AE}">
      <dgm:prSet/>
      <dgm:spPr/>
      <dgm:t>
        <a:bodyPr/>
        <a:lstStyle/>
        <a:p>
          <a:endParaRPr lang="en-US"/>
        </a:p>
      </dgm:t>
    </dgm:pt>
    <dgm:pt modelId="{9ED05C4F-7DD8-4BDD-9D0C-0E2C1D5ED58C}" type="sibTrans" cxnId="{54F4A499-6554-47E8-B47C-6236595219AE}">
      <dgm:prSet/>
      <dgm:spPr/>
      <dgm:t>
        <a:bodyPr/>
        <a:lstStyle/>
        <a:p>
          <a:endParaRPr lang="en-US"/>
        </a:p>
      </dgm:t>
    </dgm:pt>
    <dgm:pt modelId="{FFEBBC55-D653-4D09-9333-3FC160A4E7D5}" type="pres">
      <dgm:prSet presAssocID="{A58E8CC7-4A9A-4729-BB3C-75E917984EBD}" presName="Name0" presStyleCnt="0">
        <dgm:presLayoutVars>
          <dgm:dir/>
          <dgm:resizeHandles val="exact"/>
        </dgm:presLayoutVars>
      </dgm:prSet>
      <dgm:spPr/>
    </dgm:pt>
    <dgm:pt modelId="{EF89E345-1E0B-437A-8545-58167AF0F3A0}" type="pres">
      <dgm:prSet presAssocID="{6016EE46-9104-4D93-AC28-48F976FCEFBE}" presName="node" presStyleLbl="node1" presStyleIdx="0" presStyleCnt="3">
        <dgm:presLayoutVars>
          <dgm:bulletEnabled val="1"/>
        </dgm:presLayoutVars>
      </dgm:prSet>
      <dgm:spPr/>
    </dgm:pt>
    <dgm:pt modelId="{F50F6A39-861C-4A22-880C-BF3FBD99DD63}" type="pres">
      <dgm:prSet presAssocID="{A32D084E-4619-4389-BF71-2FE986F479D5}" presName="sibTrans" presStyleLbl="sibTrans2D1" presStyleIdx="0" presStyleCnt="2"/>
      <dgm:spPr/>
    </dgm:pt>
    <dgm:pt modelId="{95191BAB-39BA-49BC-8D88-079BC98AD669}" type="pres">
      <dgm:prSet presAssocID="{A32D084E-4619-4389-BF71-2FE986F479D5}" presName="connectorText" presStyleLbl="sibTrans2D1" presStyleIdx="0" presStyleCnt="2"/>
      <dgm:spPr/>
    </dgm:pt>
    <dgm:pt modelId="{27C88152-FA5E-4C3C-8A7E-DA624FF40989}" type="pres">
      <dgm:prSet presAssocID="{44F3A03F-0465-45EE-B4AD-C162DD1DFABD}" presName="node" presStyleLbl="node1" presStyleIdx="1" presStyleCnt="3">
        <dgm:presLayoutVars>
          <dgm:bulletEnabled val="1"/>
        </dgm:presLayoutVars>
      </dgm:prSet>
      <dgm:spPr/>
    </dgm:pt>
    <dgm:pt modelId="{C4500BB4-97C8-4CAE-8ACE-2C93EEC2B707}" type="pres">
      <dgm:prSet presAssocID="{71B5751D-FAF7-42C9-A4E6-715DC4F88E1E}" presName="sibTrans" presStyleLbl="sibTrans2D1" presStyleIdx="1" presStyleCnt="2"/>
      <dgm:spPr/>
    </dgm:pt>
    <dgm:pt modelId="{5B8631DB-A84B-4FB5-9BF9-51A186C63259}" type="pres">
      <dgm:prSet presAssocID="{71B5751D-FAF7-42C9-A4E6-715DC4F88E1E}" presName="connectorText" presStyleLbl="sibTrans2D1" presStyleIdx="1" presStyleCnt="2"/>
      <dgm:spPr/>
    </dgm:pt>
    <dgm:pt modelId="{837B9754-42FB-4FAB-A650-04A3A1F388A0}" type="pres">
      <dgm:prSet presAssocID="{782593EA-6230-4B78-A127-C4B6E9A2B547}" presName="node" presStyleLbl="node1" presStyleIdx="2" presStyleCnt="3">
        <dgm:presLayoutVars>
          <dgm:bulletEnabled val="1"/>
        </dgm:presLayoutVars>
      </dgm:prSet>
      <dgm:spPr/>
    </dgm:pt>
  </dgm:ptLst>
  <dgm:cxnLst>
    <dgm:cxn modelId="{37305C05-2C9E-44DB-AAA1-3861394703A6}" type="presOf" srcId="{782593EA-6230-4B78-A127-C4B6E9A2B547}" destId="{837B9754-42FB-4FAB-A650-04A3A1F388A0}" srcOrd="0" destOrd="0" presId="urn:microsoft.com/office/officeart/2005/8/layout/process1"/>
    <dgm:cxn modelId="{9C3B7330-F282-4462-A976-24EC94DE0C7F}" type="presOf" srcId="{71B5751D-FAF7-42C9-A4E6-715DC4F88E1E}" destId="{5B8631DB-A84B-4FB5-9BF9-51A186C63259}" srcOrd="1" destOrd="0" presId="urn:microsoft.com/office/officeart/2005/8/layout/process1"/>
    <dgm:cxn modelId="{C519F830-13D4-40C8-A10E-ED506D83F0BF}" type="presOf" srcId="{A58E8CC7-4A9A-4729-BB3C-75E917984EBD}" destId="{FFEBBC55-D653-4D09-9333-3FC160A4E7D5}" srcOrd="0" destOrd="0" presId="urn:microsoft.com/office/officeart/2005/8/layout/process1"/>
    <dgm:cxn modelId="{EBAB013C-97D6-460B-B046-41040579502D}" type="presOf" srcId="{71B5751D-FAF7-42C9-A4E6-715DC4F88E1E}" destId="{C4500BB4-97C8-4CAE-8ACE-2C93EEC2B707}" srcOrd="0" destOrd="0" presId="urn:microsoft.com/office/officeart/2005/8/layout/process1"/>
    <dgm:cxn modelId="{3251E23E-44A9-4DF2-9CD7-E836CF271134}" type="presOf" srcId="{44F3A03F-0465-45EE-B4AD-C162DD1DFABD}" destId="{27C88152-FA5E-4C3C-8A7E-DA624FF40989}" srcOrd="0" destOrd="0" presId="urn:microsoft.com/office/officeart/2005/8/layout/process1"/>
    <dgm:cxn modelId="{BA55DD49-C264-4D4B-96C2-4095DDFA22A8}" srcId="{A58E8CC7-4A9A-4729-BB3C-75E917984EBD}" destId="{6016EE46-9104-4D93-AC28-48F976FCEFBE}" srcOrd="0" destOrd="0" parTransId="{97FFB861-D0C2-4556-9BA3-D66F494A204D}" sibTransId="{A32D084E-4619-4389-BF71-2FE986F479D5}"/>
    <dgm:cxn modelId="{1E1E9D99-BC62-4D3F-A773-8CFD9B84CFA3}" type="presOf" srcId="{A32D084E-4619-4389-BF71-2FE986F479D5}" destId="{95191BAB-39BA-49BC-8D88-079BC98AD669}" srcOrd="1" destOrd="0" presId="urn:microsoft.com/office/officeart/2005/8/layout/process1"/>
    <dgm:cxn modelId="{54F4A499-6554-47E8-B47C-6236595219AE}" srcId="{A58E8CC7-4A9A-4729-BB3C-75E917984EBD}" destId="{782593EA-6230-4B78-A127-C4B6E9A2B547}" srcOrd="2" destOrd="0" parTransId="{5B8879B1-4F33-4913-8560-E775A0886022}" sibTransId="{9ED05C4F-7DD8-4BDD-9D0C-0E2C1D5ED58C}"/>
    <dgm:cxn modelId="{FF2C98A9-1E3E-410B-BC8F-36080138086B}" srcId="{A58E8CC7-4A9A-4729-BB3C-75E917984EBD}" destId="{44F3A03F-0465-45EE-B4AD-C162DD1DFABD}" srcOrd="1" destOrd="0" parTransId="{A7DF4F4F-08EA-4652-B298-8F94A1AD9E71}" sibTransId="{71B5751D-FAF7-42C9-A4E6-715DC4F88E1E}"/>
    <dgm:cxn modelId="{902437B6-1F46-4AD9-BFA1-DE5DC336AF00}" type="presOf" srcId="{A32D084E-4619-4389-BF71-2FE986F479D5}" destId="{F50F6A39-861C-4A22-880C-BF3FBD99DD63}" srcOrd="0" destOrd="0" presId="urn:microsoft.com/office/officeart/2005/8/layout/process1"/>
    <dgm:cxn modelId="{25A732D1-2688-439A-91C1-585652505ABB}" type="presOf" srcId="{6016EE46-9104-4D93-AC28-48F976FCEFBE}" destId="{EF89E345-1E0B-437A-8545-58167AF0F3A0}" srcOrd="0" destOrd="0" presId="urn:microsoft.com/office/officeart/2005/8/layout/process1"/>
    <dgm:cxn modelId="{550D5EAE-8EB0-4125-9930-B88DE98B814D}" type="presParOf" srcId="{FFEBBC55-D653-4D09-9333-3FC160A4E7D5}" destId="{EF89E345-1E0B-437A-8545-58167AF0F3A0}" srcOrd="0" destOrd="0" presId="urn:microsoft.com/office/officeart/2005/8/layout/process1"/>
    <dgm:cxn modelId="{C3410607-CC97-4A26-8FF3-67077A95E35D}" type="presParOf" srcId="{FFEBBC55-D653-4D09-9333-3FC160A4E7D5}" destId="{F50F6A39-861C-4A22-880C-BF3FBD99DD63}" srcOrd="1" destOrd="0" presId="urn:microsoft.com/office/officeart/2005/8/layout/process1"/>
    <dgm:cxn modelId="{B2485419-2746-4167-8EE2-CC7311CFC5D5}" type="presParOf" srcId="{F50F6A39-861C-4A22-880C-BF3FBD99DD63}" destId="{95191BAB-39BA-49BC-8D88-079BC98AD669}" srcOrd="0" destOrd="0" presId="urn:microsoft.com/office/officeart/2005/8/layout/process1"/>
    <dgm:cxn modelId="{537EFF58-81FB-4A94-8B1D-26C24A34525F}" type="presParOf" srcId="{FFEBBC55-D653-4D09-9333-3FC160A4E7D5}" destId="{27C88152-FA5E-4C3C-8A7E-DA624FF40989}" srcOrd="2" destOrd="0" presId="urn:microsoft.com/office/officeart/2005/8/layout/process1"/>
    <dgm:cxn modelId="{EC2303A4-1458-478D-BCF4-C73B576D1BB8}" type="presParOf" srcId="{FFEBBC55-D653-4D09-9333-3FC160A4E7D5}" destId="{C4500BB4-97C8-4CAE-8ACE-2C93EEC2B707}" srcOrd="3" destOrd="0" presId="urn:microsoft.com/office/officeart/2005/8/layout/process1"/>
    <dgm:cxn modelId="{3E907F75-7938-4441-9D36-BB0851F9C84B}" type="presParOf" srcId="{C4500BB4-97C8-4CAE-8ACE-2C93EEC2B707}" destId="{5B8631DB-A84B-4FB5-9BF9-51A186C63259}" srcOrd="0" destOrd="0" presId="urn:microsoft.com/office/officeart/2005/8/layout/process1"/>
    <dgm:cxn modelId="{84FC3758-7FBD-4BDC-B545-41F12E6E2C07}" type="presParOf" srcId="{FFEBBC55-D653-4D09-9333-3FC160A4E7D5}" destId="{837B9754-42FB-4FAB-A650-04A3A1F388A0}"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9E345-1E0B-437A-8545-58167AF0F3A0}">
      <dsp:nvSpPr>
        <dsp:cNvPr id="0" name=""/>
        <dsp:cNvSpPr/>
      </dsp:nvSpPr>
      <dsp:spPr>
        <a:xfrm>
          <a:off x="8625" y="0"/>
          <a:ext cx="2578164" cy="1005679"/>
        </a:xfrm>
        <a:prstGeom prst="roundRect">
          <a:avLst>
            <a:gd name="adj" fmla="val 10000"/>
          </a:avLst>
        </a:prstGeom>
        <a:solidFill>
          <a:srgbClr val="2233A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Create geometry framework for Passive System</a:t>
          </a:r>
        </a:p>
      </dsp:txBody>
      <dsp:txXfrm>
        <a:off x="38080" y="29455"/>
        <a:ext cx="2519254" cy="946769"/>
      </dsp:txXfrm>
    </dsp:sp>
    <dsp:sp modelId="{F50F6A39-861C-4A22-880C-BF3FBD99DD63}">
      <dsp:nvSpPr>
        <dsp:cNvPr id="0" name=""/>
        <dsp:cNvSpPr/>
      </dsp:nvSpPr>
      <dsp:spPr>
        <a:xfrm>
          <a:off x="2844606" y="183147"/>
          <a:ext cx="546570" cy="6393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844606" y="311024"/>
        <a:ext cx="382599" cy="383630"/>
      </dsp:txXfrm>
    </dsp:sp>
    <dsp:sp modelId="{27C88152-FA5E-4C3C-8A7E-DA624FF40989}">
      <dsp:nvSpPr>
        <dsp:cNvPr id="0" name=""/>
        <dsp:cNvSpPr/>
      </dsp:nvSpPr>
      <dsp:spPr>
        <a:xfrm>
          <a:off x="3618055" y="0"/>
          <a:ext cx="2578164" cy="1005679"/>
        </a:xfrm>
        <a:prstGeom prst="roundRect">
          <a:avLst>
            <a:gd name="adj" fmla="val 10000"/>
          </a:avLst>
        </a:prstGeom>
        <a:solidFill>
          <a:srgbClr val="2233A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Modularize Fortran Code into Submodel Logic Blocks</a:t>
          </a:r>
        </a:p>
      </dsp:txBody>
      <dsp:txXfrm>
        <a:off x="3647510" y="29455"/>
        <a:ext cx="2519254" cy="946769"/>
      </dsp:txXfrm>
    </dsp:sp>
    <dsp:sp modelId="{C4500BB4-97C8-4CAE-8ACE-2C93EEC2B707}">
      <dsp:nvSpPr>
        <dsp:cNvPr id="0" name=""/>
        <dsp:cNvSpPr/>
      </dsp:nvSpPr>
      <dsp:spPr>
        <a:xfrm>
          <a:off x="6454035" y="183147"/>
          <a:ext cx="546570" cy="63938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454035" y="311024"/>
        <a:ext cx="382599" cy="383630"/>
      </dsp:txXfrm>
    </dsp:sp>
    <dsp:sp modelId="{837B9754-42FB-4FAB-A650-04A3A1F388A0}">
      <dsp:nvSpPr>
        <dsp:cNvPr id="0" name=""/>
        <dsp:cNvSpPr/>
      </dsp:nvSpPr>
      <dsp:spPr>
        <a:xfrm>
          <a:off x="7227485" y="0"/>
          <a:ext cx="2578164" cy="1005679"/>
        </a:xfrm>
        <a:prstGeom prst="roundRect">
          <a:avLst>
            <a:gd name="adj" fmla="val 10000"/>
          </a:avLst>
        </a:prstGeom>
        <a:solidFill>
          <a:srgbClr val="2233A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Connect logic code to graphical nodes and conductors</a:t>
          </a:r>
        </a:p>
      </dsp:txBody>
      <dsp:txXfrm>
        <a:off x="7256940" y="29455"/>
        <a:ext cx="2519254" cy="94676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5E3F8-F92C-4D64-B080-0F0D859C4275}"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49B56B-EC8E-49C9-AF23-8325EE13DFB5}" type="slidenum">
              <a:rPr lang="en-US" smtClean="0"/>
              <a:t>‹#›</a:t>
            </a:fld>
            <a:endParaRPr lang="en-US"/>
          </a:p>
        </p:txBody>
      </p:sp>
    </p:spTree>
    <p:extLst>
      <p:ext uri="{BB962C8B-B14F-4D97-AF65-F5344CB8AC3E}">
        <p14:creationId xmlns:p14="http://schemas.microsoft.com/office/powerpoint/2010/main" val="3953287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2</a:t>
            </a:fld>
            <a:endParaRPr lang="en-US"/>
          </a:p>
        </p:txBody>
      </p:sp>
    </p:spTree>
    <p:extLst>
      <p:ext uri="{BB962C8B-B14F-4D97-AF65-F5344CB8AC3E}">
        <p14:creationId xmlns:p14="http://schemas.microsoft.com/office/powerpoint/2010/main" val="1096020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3</a:t>
            </a:fld>
            <a:endParaRPr lang="en-US"/>
          </a:p>
        </p:txBody>
      </p:sp>
    </p:spTree>
    <p:extLst>
      <p:ext uri="{BB962C8B-B14F-4D97-AF65-F5344CB8AC3E}">
        <p14:creationId xmlns:p14="http://schemas.microsoft.com/office/powerpoint/2010/main" val="235431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6</a:t>
            </a:fld>
            <a:endParaRPr lang="en-US"/>
          </a:p>
        </p:txBody>
      </p:sp>
    </p:spTree>
    <p:extLst>
      <p:ext uri="{BB962C8B-B14F-4D97-AF65-F5344CB8AC3E}">
        <p14:creationId xmlns:p14="http://schemas.microsoft.com/office/powerpoint/2010/main" val="369551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10</a:t>
            </a:fld>
            <a:endParaRPr lang="en-US"/>
          </a:p>
        </p:txBody>
      </p:sp>
    </p:spTree>
    <p:extLst>
      <p:ext uri="{BB962C8B-B14F-4D97-AF65-F5344CB8AC3E}">
        <p14:creationId xmlns:p14="http://schemas.microsoft.com/office/powerpoint/2010/main" val="2000059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11</a:t>
            </a:fld>
            <a:endParaRPr lang="en-US"/>
          </a:p>
        </p:txBody>
      </p:sp>
    </p:spTree>
    <p:extLst>
      <p:ext uri="{BB962C8B-B14F-4D97-AF65-F5344CB8AC3E}">
        <p14:creationId xmlns:p14="http://schemas.microsoft.com/office/powerpoint/2010/main" val="3817844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17</a:t>
            </a:fld>
            <a:endParaRPr lang="en-US"/>
          </a:p>
        </p:txBody>
      </p:sp>
    </p:spTree>
    <p:extLst>
      <p:ext uri="{BB962C8B-B14F-4D97-AF65-F5344CB8AC3E}">
        <p14:creationId xmlns:p14="http://schemas.microsoft.com/office/powerpoint/2010/main" val="3618820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49B56B-EC8E-49C9-AF23-8325EE13DFB5}" type="slidenum">
              <a:rPr lang="en-US" smtClean="0"/>
              <a:t>18</a:t>
            </a:fld>
            <a:endParaRPr lang="en-US"/>
          </a:p>
        </p:txBody>
      </p:sp>
    </p:spTree>
    <p:extLst>
      <p:ext uri="{BB962C8B-B14F-4D97-AF65-F5344CB8AC3E}">
        <p14:creationId xmlns:p14="http://schemas.microsoft.com/office/powerpoint/2010/main" val="3127955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F9DA5-4DF3-7EB4-FC83-DDD6CA8BF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65DA8-6D9F-5F1C-CB44-F97D7F1986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18769-9B7D-6501-E429-836DEB2260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276D74-47BA-A136-BBB7-48188CB95ACF}"/>
              </a:ext>
            </a:extLst>
          </p:cNvPr>
          <p:cNvSpPr>
            <a:spLocks noGrp="1"/>
          </p:cNvSpPr>
          <p:nvPr>
            <p:ph type="sldNum" sz="quarter" idx="5"/>
          </p:nvPr>
        </p:nvSpPr>
        <p:spPr/>
        <p:txBody>
          <a:bodyPr/>
          <a:lstStyle/>
          <a:p>
            <a:fld id="{4749B56B-EC8E-49C9-AF23-8325EE13DFB5}" type="slidenum">
              <a:rPr lang="en-US" smtClean="0"/>
              <a:t>19</a:t>
            </a:fld>
            <a:endParaRPr lang="en-US"/>
          </a:p>
        </p:txBody>
      </p:sp>
    </p:spTree>
    <p:extLst>
      <p:ext uri="{BB962C8B-B14F-4D97-AF65-F5344CB8AC3E}">
        <p14:creationId xmlns:p14="http://schemas.microsoft.com/office/powerpoint/2010/main" val="3056786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2C14F-7C7D-14AA-387E-811B36D1FD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EEF097-D08D-CE75-0CED-E7546F7DAB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811E4E-04A7-F6D0-1A82-FF59CF882FF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5306801-11FA-3325-364E-468061E95E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F0150-E2CF-B923-65CD-2CECA7E08D13}"/>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102431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7514-1ABB-512D-CBB7-9D94EEE17C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18DA1-E0ED-8982-82C3-1AC7382AC9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67B0D-6B94-97E0-3245-8EA2B3FCA9C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A725DD7-347E-42A7-8AC0-497AFC87F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11746-DB79-D0F7-BE29-75A2DE783EC6}"/>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3739736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90AA43-DF88-9AD2-6FA0-89D41D1A94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B73A55-D426-7C7C-E2DE-B2A3F10C9E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43F62-D577-5AC0-DD02-01A772D4F9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513494D-03C5-1358-8AD4-159B22784D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96EC3-6B8A-27A4-EAAD-4DF0205BDFCB}"/>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46157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F8797-BC7B-56CE-41CF-64AD312099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FE8C9E-2BC9-1B5A-4B3D-957D405E8C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D99EA42-2759-FFD9-B9BE-041B9E7763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648F62-6A3F-9D3B-D868-F213DBC61E8B}"/>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317411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E4EEC-3048-ABAB-4102-87F64A60C9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C90EF8-C865-E9B8-BDF5-9F8273E552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DD2757-50DE-61E0-AF14-E7BBE20A6DB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405498A-9F1B-8D93-0F49-5B67C8F85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179C2A-F721-53D7-0281-F8F5D6921C7E}"/>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2437661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5F8-6597-AE8A-9682-922F507AD5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AB225B-3C5C-C0E1-0479-620B626060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7A1642-075C-A6A1-D814-166FA2D00B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FF661B-269F-B2DE-E8BE-554253FAB76F}"/>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8FAF4CC7-38C6-390D-82F9-495050CCC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957A46-66A2-93CA-6F74-1B6FC5D1B0BF}"/>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4291467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F9CA-208A-5EEB-7048-6263653E19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72890A-82DA-2A5B-5F16-D1306054F2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F313F2-051D-A6AC-C704-597D5D907B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E81A20-40B4-468E-9A86-58154EE303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BF753C-4FF4-8833-56C3-C4D466698C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FA31DF-A9D9-F36E-5639-9D5790DA217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37E4A97A-D7A8-E48E-9E7F-7A236D92B8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94FC1A-2CA2-7485-DF08-C17982460C75}"/>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1977480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A2BD-07EB-4513-80B9-6220B45E60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E208F3-1C86-E1D2-07D4-981EC86AB3D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F6E422D3-C3EC-5BA1-4A1F-001959C230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1FBB83-92AC-0CF0-839A-D3F75D5D3A96}"/>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177363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5A922-647D-034D-06C7-299B5845382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E613859E-7CC4-D997-8045-EFC6F0D973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9C5246-8A69-D10F-2BD9-DEDC8064CCC6}"/>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2441390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6B11F-610E-0CBA-935B-18F6FFAE3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CDDCD3-00FF-2DC9-8FD0-86E0D203AB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A84BA6-A21A-D0BE-CEC7-7BF301B541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8815D0-84E9-F3C2-948C-90182886BFA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840AB6C0-6AED-FDF6-025D-7FA148C4F1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39D29-89CF-5570-896D-8D7A02C804FB}"/>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212558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95FBF-BC79-2507-C449-4F72B032EB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94B23D-5C00-2CA6-6419-49FF0DF471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03C6C5-EE4B-25B2-1D05-51BF874B81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D09274-7FB2-52B0-E307-FDE565CED2F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5159754-1E39-A147-E4C4-FDC2C66C0B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795FB9-5455-7B8C-B433-D4C9D774FBE3}"/>
              </a:ext>
            </a:extLst>
          </p:cNvPr>
          <p:cNvSpPr>
            <a:spLocks noGrp="1"/>
          </p:cNvSpPr>
          <p:nvPr>
            <p:ph type="sldNum" sz="quarter" idx="12"/>
          </p:nvPr>
        </p:nvSpPr>
        <p:spPr/>
        <p:txBody>
          <a:bodyPr/>
          <a:lstStyle/>
          <a:p>
            <a:fld id="{9836267D-E82B-4E82-8BC0-6F74E00CB999}" type="slidenum">
              <a:rPr lang="en-US" smtClean="0"/>
              <a:t>‹#›</a:t>
            </a:fld>
            <a:endParaRPr lang="en-US"/>
          </a:p>
        </p:txBody>
      </p:sp>
    </p:spTree>
    <p:extLst>
      <p:ext uri="{BB962C8B-B14F-4D97-AF65-F5344CB8AC3E}">
        <p14:creationId xmlns:p14="http://schemas.microsoft.com/office/powerpoint/2010/main" val="3492124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DD116C-258F-ADFF-04E0-269CDD2CC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ACD3DA-7F4D-B709-1949-11D2C5C63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D3EC1E1-9E9D-E0EE-8545-D54F9B2859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62550A-6763-CF13-DFE6-9653969E08FE}"/>
              </a:ext>
            </a:extLst>
          </p:cNvPr>
          <p:cNvSpPr>
            <a:spLocks noGrp="1"/>
          </p:cNvSpPr>
          <p:nvPr>
            <p:ph type="sldNum" sz="quarter" idx="4"/>
          </p:nvPr>
        </p:nvSpPr>
        <p:spPr>
          <a:xfrm>
            <a:off x="98367" y="6356349"/>
            <a:ext cx="73983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9836267D-E82B-4E82-8BC0-6F74E00CB999}" type="slidenum">
              <a:rPr lang="en-US" smtClean="0"/>
              <a:pPr/>
              <a:t>‹#›</a:t>
            </a:fld>
            <a:endParaRPr lang="en-US"/>
          </a:p>
        </p:txBody>
      </p:sp>
    </p:spTree>
    <p:extLst>
      <p:ext uri="{BB962C8B-B14F-4D97-AF65-F5344CB8AC3E}">
        <p14:creationId xmlns:p14="http://schemas.microsoft.com/office/powerpoint/2010/main" val="3314411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7.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5.png"/><Relationship Id="rId5" Type="http://schemas.openxmlformats.org/officeDocument/2006/relationships/diagramData" Target="../diagrams/data1.xml"/><Relationship Id="rId10" Type="http://schemas.openxmlformats.org/officeDocument/2006/relationships/image" Target="../media/image14.png"/><Relationship Id="rId4" Type="http://schemas.openxmlformats.org/officeDocument/2006/relationships/image" Target="../media/image3.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3" Type="http://schemas.openxmlformats.org/officeDocument/2006/relationships/image" Target="../media/image3.png"/><Relationship Id="rId7" Type="http://schemas.microsoft.com/office/2007/relationships/hdphoto" Target="../media/hdphoto3.wdp"/><Relationship Id="rId12"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png"/><Relationship Id="rId11" Type="http://schemas.microsoft.com/office/2007/relationships/hdphoto" Target="../media/hdphoto5.wdp"/><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17.png"/><Relationship Id="rId9" Type="http://schemas.microsoft.com/office/2007/relationships/hdphoto" Target="../media/hdphoto4.wdp"/><Relationship Id="rId14"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ADA8-E3C1-419A-8CBE-1D5934155FCA}"/>
              </a:ext>
            </a:extLst>
          </p:cNvPr>
          <p:cNvSpPr>
            <a:spLocks noGrp="1"/>
          </p:cNvSpPr>
          <p:nvPr>
            <p:ph type="ctrTitle"/>
          </p:nvPr>
        </p:nvSpPr>
        <p:spPr>
          <a:xfrm>
            <a:off x="289905" y="346792"/>
            <a:ext cx="7242578" cy="1651050"/>
          </a:xfrm>
        </p:spPr>
        <p:txBody>
          <a:bodyPr>
            <a:normAutofit fontScale="90000"/>
          </a:bodyPr>
          <a:lstStyle/>
          <a:p>
            <a:pPr algn="l"/>
            <a:r>
              <a:rPr lang="en-US" sz="4400" dirty="0">
                <a:latin typeface="+mn-lt"/>
                <a:cs typeface="Calibri" panose="020F0502020204030204" pitchFamily="34" charset="0"/>
              </a:rPr>
              <a:t>Development of the METMAN Thermal Desktop Human Model for System Integration</a:t>
            </a:r>
          </a:p>
        </p:txBody>
      </p:sp>
      <p:sp>
        <p:nvSpPr>
          <p:cNvPr id="3" name="Subtitle 2">
            <a:extLst>
              <a:ext uri="{FF2B5EF4-FFF2-40B4-BE49-F238E27FC236}">
                <a16:creationId xmlns:a16="http://schemas.microsoft.com/office/drawing/2014/main" id="{DFEB76A5-BACA-4A0E-9D1B-DB01F8A0A93B}"/>
              </a:ext>
            </a:extLst>
          </p:cNvPr>
          <p:cNvSpPr>
            <a:spLocks noGrp="1"/>
          </p:cNvSpPr>
          <p:nvPr>
            <p:ph type="subTitle" idx="1"/>
          </p:nvPr>
        </p:nvSpPr>
        <p:spPr>
          <a:xfrm>
            <a:off x="289905" y="2250379"/>
            <a:ext cx="6242957" cy="2339227"/>
          </a:xfrm>
        </p:spPr>
        <p:txBody>
          <a:bodyPr>
            <a:normAutofit/>
          </a:bodyPr>
          <a:lstStyle/>
          <a:p>
            <a:pPr algn="l"/>
            <a:r>
              <a:rPr lang="en-US" sz="2800" dirty="0">
                <a:cs typeface="Calibri" panose="020F0502020204030204" pitchFamily="34" charset="0"/>
              </a:rPr>
              <a:t>Ellie Thurston</a:t>
            </a:r>
          </a:p>
          <a:p>
            <a:pPr algn="l"/>
            <a:r>
              <a:rPr lang="en-US" i="1" dirty="0">
                <a:cs typeface="Calibri" panose="020F0502020204030204" pitchFamily="34" charset="0"/>
              </a:rPr>
              <a:t>NASA Johnson Space Center</a:t>
            </a:r>
          </a:p>
          <a:p>
            <a:pPr algn="l"/>
            <a:r>
              <a:rPr lang="en-US" i="1" dirty="0">
                <a:cs typeface="Calibri" panose="020F0502020204030204" pitchFamily="34" charset="0"/>
              </a:rPr>
              <a:t>Crew and Thermal Systems Division</a:t>
            </a:r>
          </a:p>
          <a:p>
            <a:pPr algn="l"/>
            <a:r>
              <a:rPr lang="en-US" i="1" dirty="0">
                <a:cs typeface="Calibri" panose="020F0502020204030204" pitchFamily="34" charset="0"/>
              </a:rPr>
              <a:t>EC2: Design and Analysis Branch</a:t>
            </a:r>
          </a:p>
        </p:txBody>
      </p:sp>
      <p:sp>
        <p:nvSpPr>
          <p:cNvPr id="13" name="Rectangle 12">
            <a:extLst>
              <a:ext uri="{FF2B5EF4-FFF2-40B4-BE49-F238E27FC236}">
                <a16:creationId xmlns:a16="http://schemas.microsoft.com/office/drawing/2014/main" id="{29E26124-E836-4D75-B210-D707AE5ED86F}"/>
              </a:ext>
            </a:extLst>
          </p:cNvPr>
          <p:cNvSpPr/>
          <p:nvPr/>
        </p:nvSpPr>
        <p:spPr>
          <a:xfrm>
            <a:off x="8856617" y="0"/>
            <a:ext cx="3335383"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91A8F25D-DB1D-420E-8A62-0873262464DC}"/>
              </a:ext>
            </a:extLst>
          </p:cNvPr>
          <p:cNvSpPr/>
          <p:nvPr/>
        </p:nvSpPr>
        <p:spPr>
          <a:xfrm>
            <a:off x="6104709" y="0"/>
            <a:ext cx="6087291" cy="6858000"/>
          </a:xfrm>
          <a:prstGeom prst="parallelogram">
            <a:avLst>
              <a:gd name="adj" fmla="val 45172"/>
            </a:avLst>
          </a:prstGeom>
          <a:solidFill>
            <a:srgbClr val="4237D1"/>
          </a:solidFill>
          <a:ln>
            <a:solidFill>
              <a:srgbClr val="4237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a:extLst>
              <a:ext uri="{FF2B5EF4-FFF2-40B4-BE49-F238E27FC236}">
                <a16:creationId xmlns:a16="http://schemas.microsoft.com/office/drawing/2014/main" id="{039B380F-B304-4768-8ABC-FD3134FD7167}"/>
              </a:ext>
            </a:extLst>
          </p:cNvPr>
          <p:cNvSpPr/>
          <p:nvPr/>
        </p:nvSpPr>
        <p:spPr>
          <a:xfrm rot="10800000">
            <a:off x="8856609" y="-6"/>
            <a:ext cx="3335384" cy="4419605"/>
          </a:xfrm>
          <a:prstGeom prst="rtTriangle">
            <a:avLst/>
          </a:prstGeom>
          <a:solidFill>
            <a:srgbClr val="6491DA"/>
          </a:solidFill>
          <a:ln>
            <a:solidFill>
              <a:srgbClr val="6491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C5AC5038-2A2C-4A47-8DE8-15E553F02D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0720" y="153864"/>
            <a:ext cx="2971181" cy="248461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B7C2892B-6111-49D9-ADAC-4C4E8522848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711" b="89669" l="8685" r="93797">
                        <a14:foregroundMark x1="49876" y1="12810" x2="63772" y2="24174"/>
                        <a14:foregroundMark x1="63772" y1="24174" x2="89826" y2="59091"/>
                        <a14:foregroundMark x1="89826" y1="59091" x2="89599" y2="74624"/>
                        <a14:foregroundMark x1="51558" y1="86777" x2="50096" y2="87190"/>
                        <a14:foregroundMark x1="83790" y1="77669" x2="51558" y2="86777"/>
                        <a14:foregroundMark x1="11815" y1="75988" x2="11567" y2="75910"/>
                        <a14:foregroundMark x1="42743" y1="85744" x2="12930" y2="76339"/>
                        <a14:foregroundMark x1="44052" y1="86157" x2="42743" y2="85744"/>
                        <a14:foregroundMark x1="45122" y1="86495" x2="44052" y2="86157"/>
                        <a14:foregroundMark x1="46502" y1="86930" x2="46267" y2="86856"/>
                        <a14:foregroundMark x1="46881" y1="87049" x2="46833" y2="87034"/>
                        <a14:foregroundMark x1="8923" y1="73397" x2="11414" y2="56612"/>
                        <a14:foregroundMark x1="8980" y1="73014" x2="8954" y2="73192"/>
                        <a14:foregroundMark x1="8849" y1="73895" x2="8967" y2="73100"/>
                        <a14:foregroundMark x1="11414" y1="56612" x2="21158" y2="43409"/>
                        <a14:foregroundMark x1="39825" y1="20482" x2="52109" y2="13223"/>
                        <a14:foregroundMark x1="90323" y1="60744" x2="93797" y2="69835"/>
                        <a14:foregroundMark x1="62283" y1="24174" x2="77916" y2="45661"/>
                        <a14:foregroundMark x1="23147" y1="44022" x2="10918" y2="60331"/>
                        <a14:foregroundMark x1="35322" y1="27786" x2="28905" y2="36344"/>
                        <a14:foregroundMark x1="36543" y1="26157" x2="35659" y2="27336"/>
                        <a14:foregroundMark x1="39757" y1="21871" x2="37816" y2="24459"/>
                        <a14:foregroundMark x1="17618" y1="58884" x2="40695" y2="42769"/>
                        <a14:foregroundMark x1="40695" y1="42769" x2="45161" y2="36777"/>
                        <a14:foregroundMark x1="42928" y1="34504" x2="47395" y2="51860"/>
                        <a14:foregroundMark x1="45161" y1="41529" x2="55335" y2="52273"/>
                        <a14:foregroundMark x1="44665" y1="42355" x2="33995" y2="58471"/>
                        <a14:foregroundMark x1="11414" y1="70248" x2="74442" y2="71694"/>
                        <a14:foregroundMark x1="74442" y1="71694" x2="87097" y2="71074"/>
                        <a14:foregroundMark x1="29529" y1="77273" x2="64516" y2="79132"/>
                        <a14:foregroundMark x1="34988" y1="82851" x2="34988" y2="82851"/>
                        <a14:foregroundMark x1="46096" y1="84301" x2="53102" y2="85331"/>
                        <a14:foregroundMark x1="45666" y1="84238" x2="46085" y2="84300"/>
                        <a14:foregroundMark x1="44528" y1="84071" x2="45630" y2="84233"/>
                        <a14:foregroundMark x1="36228" y1="82851" x2="44497" y2="84066"/>
                        <a14:backgroundMark x1="88089" y1="78306" x2="88089" y2="78306"/>
                        <a14:backgroundMark x1="88586" y1="77273" x2="88586" y2="77273"/>
                        <a14:backgroundMark x1="8685" y1="76860" x2="8685" y2="76860"/>
                        <a14:backgroundMark x1="9181" y1="76240" x2="9181" y2="76240"/>
                        <a14:backgroundMark x1="10174" y1="76240" x2="10174" y2="76240"/>
                        <a14:backgroundMark x1="3970" y1="76860" x2="9181" y2="76860"/>
                        <a14:backgroundMark x1="42928" y1="91322" x2="47395" y2="89050"/>
                        <a14:backgroundMark x1="52605" y1="90909" x2="47395" y2="87603"/>
                        <a14:backgroundMark x1="46402" y1="91322" x2="46402" y2="87603"/>
                        <a14:backgroundMark x1="87593" y1="84298" x2="88586" y2="77273"/>
                        <a14:backgroundMark x1="91067" y1="88636" x2="88089" y2="75826"/>
                        <a14:backgroundMark x1="92060" y1="76860" x2="85856" y2="79545"/>
                        <a14:backgroundMark x1="33995" y1="16529" x2="36228" y2="22727"/>
                        <a14:backgroundMark x1="28288" y1="19835" x2="31762" y2="28719"/>
                        <a14:backgroundMark x1="49132" y1="92355" x2="45906" y2="87190"/>
                        <a14:backgroundMark x1="15385" y1="85331" x2="10174" y2="75826"/>
                        <a14:backgroundMark x1="12655" y1="81405" x2="11911" y2="77273"/>
                        <a14:backgroundMark x1="11414" y1="83471" x2="10174" y2="76240"/>
                        <a14:backgroundMark x1="11414" y1="85331" x2="11414" y2="76860"/>
                        <a14:backgroundMark x1="7940" y1="80992" x2="11414" y2="76240"/>
                        <a14:backgroundMark x1="29529" y1="19835" x2="34988" y2="24174"/>
                        <a14:backgroundMark x1="48139" y1="94628" x2="47395" y2="87603"/>
                        <a14:backgroundMark x1="50372" y1="97934" x2="46898" y2="87190"/>
                        <a14:backgroundMark x1="32754" y1="18388" x2="21092" y2="43388"/>
                        <a14:backgroundMark x1="33995" y1="17562" x2="33499" y2="26033"/>
                        <a14:backgroundMark x1="19355" y1="89876" x2="7444" y2="76860"/>
                        <a14:backgroundMark x1="14888" y1="86777" x2="11911" y2="76860"/>
                        <a14:backgroundMark x1="6948" y1="90909" x2="18114" y2="89876"/>
                        <a14:backgroundMark x1="4715" y1="88017" x2="19851" y2="89463"/>
                        <a14:backgroundMark x1="11414" y1="76446" x2="12655" y2="76653"/>
                        <a14:backgroundMark x1="10422" y1="76033" x2="10422" y2="76033"/>
                        <a14:backgroundMark x1="10918" y1="75620" x2="10918" y2="75620"/>
                        <a14:backgroundMark x1="50868" y1="87603" x2="50868" y2="87603"/>
                      </a14:backgroundRemoval>
                    </a14:imgEffect>
                  </a14:imgLayer>
                </a14:imgProps>
              </a:ext>
              <a:ext uri="{28A0092B-C50C-407E-A947-70E740481C1C}">
                <a14:useLocalDpi xmlns:a14="http://schemas.microsoft.com/office/drawing/2010/main" val="0"/>
              </a:ext>
            </a:extLst>
          </a:blip>
          <a:srcRect/>
          <a:stretch>
            <a:fillRect/>
          </a:stretch>
        </p:blipFill>
        <p:spPr bwMode="auto">
          <a:xfrm>
            <a:off x="7273534" y="1587129"/>
            <a:ext cx="2841646" cy="34061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shape&#10;&#10;Description automatically generated">
            <a:extLst>
              <a:ext uri="{FF2B5EF4-FFF2-40B4-BE49-F238E27FC236}">
                <a16:creationId xmlns:a16="http://schemas.microsoft.com/office/drawing/2014/main" id="{C8AE41AB-D815-4ED8-A42C-19B393E7D1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4929" y="4050222"/>
            <a:ext cx="2149918" cy="2484612"/>
          </a:xfrm>
          <a:prstGeom prst="rect">
            <a:avLst/>
          </a:prstGeom>
        </p:spPr>
      </p:pic>
      <p:cxnSp>
        <p:nvCxnSpPr>
          <p:cNvPr id="8" name="Straight Connector 7">
            <a:extLst>
              <a:ext uri="{FF2B5EF4-FFF2-40B4-BE49-F238E27FC236}">
                <a16:creationId xmlns:a16="http://schemas.microsoft.com/office/drawing/2014/main" id="{AFF14EBF-65E5-8542-237E-23A194664044}"/>
              </a:ext>
            </a:extLst>
          </p:cNvPr>
          <p:cNvCxnSpPr>
            <a:cxnSpLocks/>
          </p:cNvCxnSpPr>
          <p:nvPr/>
        </p:nvCxnSpPr>
        <p:spPr>
          <a:xfrm>
            <a:off x="408724" y="2070270"/>
            <a:ext cx="7696940" cy="0"/>
          </a:xfrm>
          <a:prstGeom prst="line">
            <a:avLst/>
          </a:prstGeom>
          <a:ln w="38100">
            <a:solidFill>
              <a:srgbClr val="4237D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FC1278-3EE7-6771-17CC-BD815BB03E94}"/>
              </a:ext>
            </a:extLst>
          </p:cNvPr>
          <p:cNvSpPr txBox="1"/>
          <p:nvPr/>
        </p:nvSpPr>
        <p:spPr>
          <a:xfrm>
            <a:off x="0" y="5354471"/>
            <a:ext cx="5959854" cy="738664"/>
          </a:xfrm>
          <a:prstGeom prst="rect">
            <a:avLst/>
          </a:prstGeom>
          <a:noFill/>
        </p:spPr>
        <p:txBody>
          <a:bodyPr wrap="square" rtlCol="0">
            <a:spAutoFit/>
          </a:bodyPr>
          <a:lstStyle/>
          <a:p>
            <a:r>
              <a:rPr lang="en-US" sz="1400" dirty="0">
                <a:cs typeface="Calibri" panose="020F0502020204030204" pitchFamily="34" charset="0"/>
              </a:rPr>
              <a:t>55</a:t>
            </a:r>
            <a:r>
              <a:rPr lang="en-US" sz="1400" baseline="30000" dirty="0">
                <a:cs typeface="Calibri" panose="020F0502020204030204" pitchFamily="34" charset="0"/>
              </a:rPr>
              <a:t>th</a:t>
            </a:r>
            <a:r>
              <a:rPr lang="en-US" sz="1400" dirty="0">
                <a:cs typeface="Calibri" panose="020F0502020204030204" pitchFamily="34" charset="0"/>
              </a:rPr>
              <a:t> International Conference on Environmental Systems</a:t>
            </a:r>
          </a:p>
          <a:p>
            <a:r>
              <a:rPr lang="en-US" sz="1400" dirty="0">
                <a:cs typeface="Calibri" panose="020F0502020204030204" pitchFamily="34" charset="0"/>
              </a:rPr>
              <a:t>12-16 July 2026, Rio Grande, Puerto Rico</a:t>
            </a:r>
          </a:p>
          <a:p>
            <a:r>
              <a:rPr lang="en-US" sz="1400" dirty="0">
                <a:cs typeface="Calibri" panose="020F0502020204030204" pitchFamily="34" charset="0"/>
              </a:rPr>
              <a:t>Human Health and Performance Analysis ICES-513A-465</a:t>
            </a:r>
          </a:p>
        </p:txBody>
      </p:sp>
      <p:sp>
        <p:nvSpPr>
          <p:cNvPr id="10" name="TextBox 9">
            <a:extLst>
              <a:ext uri="{FF2B5EF4-FFF2-40B4-BE49-F238E27FC236}">
                <a16:creationId xmlns:a16="http://schemas.microsoft.com/office/drawing/2014/main" id="{77441AAA-89FE-B287-3968-3E585FFACFE8}"/>
              </a:ext>
            </a:extLst>
          </p:cNvPr>
          <p:cNvSpPr txBox="1"/>
          <p:nvPr/>
        </p:nvSpPr>
        <p:spPr>
          <a:xfrm>
            <a:off x="0" y="6211669"/>
            <a:ext cx="5787171" cy="646331"/>
          </a:xfrm>
          <a:prstGeom prst="rect">
            <a:avLst/>
          </a:prstGeom>
          <a:noFill/>
        </p:spPr>
        <p:txBody>
          <a:bodyPr wrap="square">
            <a:spAutoFit/>
          </a:bodyPr>
          <a:lstStyle/>
          <a:p>
            <a:pPr marL="0" marR="0">
              <a:buNone/>
            </a:pPr>
            <a:r>
              <a:rPr lang="en-US" sz="1200" dirty="0">
                <a:effectLst/>
                <a:ea typeface="Calibri" panose="020F0502020204030204" pitchFamily="34" charset="0"/>
                <a:cs typeface="Arial" panose="020B0604020202020204" pitchFamily="34" charset="0"/>
              </a:rPr>
              <a:t>Trade names and trademarks and company names are used in this report for identification only. Their usage does not constitute an official endorsement, either expressed or implied, by the National Aeronautics and Space Administration.</a:t>
            </a:r>
          </a:p>
        </p:txBody>
      </p:sp>
    </p:spTree>
    <p:extLst>
      <p:ext uri="{BB962C8B-B14F-4D97-AF65-F5344CB8AC3E}">
        <p14:creationId xmlns:p14="http://schemas.microsoft.com/office/powerpoint/2010/main" val="200859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259F4-4815-30E2-DD43-D0A47683A34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E31634A-CE8C-BFEF-454C-49C6C93B68A9}"/>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Sensible Heat Transfer</a:t>
            </a:r>
          </a:p>
        </p:txBody>
      </p:sp>
      <p:sp>
        <p:nvSpPr>
          <p:cNvPr id="7" name="Rectangle 6">
            <a:extLst>
              <a:ext uri="{FF2B5EF4-FFF2-40B4-BE49-F238E27FC236}">
                <a16:creationId xmlns:a16="http://schemas.microsoft.com/office/drawing/2014/main" id="{BB8138EE-9055-832D-F297-9BC6BAFF4C8B}"/>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76B11393-3D92-7F4B-604F-C98F94BF992F}"/>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0962E25-3880-64C0-4593-B5657B093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E288FEC2-1EC7-5DFD-39C2-2AA5E568E6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66C680B5-0147-BC8D-AF3B-321A622D012A}"/>
              </a:ext>
            </a:extLst>
          </p:cNvPr>
          <p:cNvSpPr>
            <a:spLocks noGrp="1"/>
          </p:cNvSpPr>
          <p:nvPr>
            <p:ph type="sldNum" sz="quarter" idx="12"/>
          </p:nvPr>
        </p:nvSpPr>
        <p:spPr/>
        <p:txBody>
          <a:bodyPr/>
          <a:lstStyle/>
          <a:p>
            <a:fld id="{9836267D-E82B-4E82-8BC0-6F74E00CB999}" type="slidenum">
              <a:rPr lang="en-US" smtClean="0"/>
              <a:t>10</a:t>
            </a:fld>
            <a:endParaRPr lang="en-US"/>
          </a:p>
        </p:txBody>
      </p:sp>
      <p:sp>
        <p:nvSpPr>
          <p:cNvPr id="8" name="Rectangle 7">
            <a:extLst>
              <a:ext uri="{FF2B5EF4-FFF2-40B4-BE49-F238E27FC236}">
                <a16:creationId xmlns:a16="http://schemas.microsoft.com/office/drawing/2014/main" id="{41B9358B-6989-9799-B33B-19A807BD9FFC}"/>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A28CAEE0-7D79-58B4-EDE1-3C401F91B121}"/>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62AAD263-546E-28EE-518D-6DC2AA521E99}"/>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DC1C47EE-A8CA-7806-BEBC-57B33BDC9F31}"/>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A07F97FE-7FCD-BC9F-5497-810206ADCB3F}"/>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C2C32EDF-7E0F-A9FE-3C0C-60677EA39CB7}"/>
              </a:ext>
            </a:extLst>
          </p:cNvPr>
          <p:cNvSpPr txBox="1">
            <a:spLocks/>
          </p:cNvSpPr>
          <p:nvPr/>
        </p:nvSpPr>
        <p:spPr>
          <a:xfrm>
            <a:off x="2022528" y="1483353"/>
            <a:ext cx="4432629" cy="49318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Calculation of both free and forced convection</a:t>
            </a:r>
          </a:p>
          <a:p>
            <a:pPr lvl="1"/>
            <a:r>
              <a:rPr lang="en-US" dirty="0"/>
              <a:t>Driven by temperature differentials, G, and air flow</a:t>
            </a:r>
          </a:p>
          <a:p>
            <a:r>
              <a:rPr lang="en-US" dirty="0"/>
              <a:t>Radiation: Heat emitted to surrounding environment</a:t>
            </a:r>
          </a:p>
          <a:p>
            <a:r>
              <a:rPr lang="en-US" dirty="0"/>
              <a:t>Respiration: Cool air enters the body and warmed by convection</a:t>
            </a:r>
          </a:p>
          <a:p>
            <a:pPr lvl="1"/>
            <a:r>
              <a:rPr lang="en-US" dirty="0"/>
              <a:t>Driven by respiratory temp and met rate</a:t>
            </a:r>
          </a:p>
        </p:txBody>
      </p:sp>
      <p:grpSp>
        <p:nvGrpSpPr>
          <p:cNvPr id="27" name="Group 26">
            <a:extLst>
              <a:ext uri="{FF2B5EF4-FFF2-40B4-BE49-F238E27FC236}">
                <a16:creationId xmlns:a16="http://schemas.microsoft.com/office/drawing/2014/main" id="{A4F67ACA-4785-84D7-9B62-4902E4E9812C}"/>
              </a:ext>
            </a:extLst>
          </p:cNvPr>
          <p:cNvGrpSpPr/>
          <p:nvPr/>
        </p:nvGrpSpPr>
        <p:grpSpPr>
          <a:xfrm>
            <a:off x="6182408" y="2120440"/>
            <a:ext cx="6191677" cy="3243306"/>
            <a:chOff x="6224863" y="1864930"/>
            <a:chExt cx="6191677" cy="3243306"/>
          </a:xfrm>
        </p:grpSpPr>
        <p:pic>
          <p:nvPicPr>
            <p:cNvPr id="4" name="Picture 3">
              <a:extLst>
                <a:ext uri="{FF2B5EF4-FFF2-40B4-BE49-F238E27FC236}">
                  <a16:creationId xmlns:a16="http://schemas.microsoft.com/office/drawing/2014/main" id="{3919784F-EA32-A3E9-C35D-C81E85905BAB}"/>
                </a:ext>
              </a:extLst>
            </p:cNvPr>
            <p:cNvPicPr>
              <a:picLocks noChangeAspect="1"/>
            </p:cNvPicPr>
            <p:nvPr/>
          </p:nvPicPr>
          <p:blipFill rotWithShape="1">
            <a:blip r:embed="rId5"/>
            <a:srcRect l="3501" t="14807" b="9416"/>
            <a:stretch/>
          </p:blipFill>
          <p:spPr>
            <a:xfrm>
              <a:off x="6783163" y="2279304"/>
              <a:ext cx="4773245" cy="2828932"/>
            </a:xfrm>
            <a:prstGeom prst="rect">
              <a:avLst/>
            </a:prstGeom>
          </p:spPr>
        </p:pic>
        <p:sp>
          <p:nvSpPr>
            <p:cNvPr id="17" name="TextBox 15">
              <a:extLst>
                <a:ext uri="{FF2B5EF4-FFF2-40B4-BE49-F238E27FC236}">
                  <a16:creationId xmlns:a16="http://schemas.microsoft.com/office/drawing/2014/main" id="{A604C7C2-8A80-5C9B-22AA-93B402893909}"/>
                </a:ext>
              </a:extLst>
            </p:cNvPr>
            <p:cNvSpPr txBox="1"/>
            <p:nvPr/>
          </p:nvSpPr>
          <p:spPr>
            <a:xfrm>
              <a:off x="6912378" y="1864930"/>
              <a:ext cx="1680316"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a:t>Inhale</a:t>
              </a:r>
            </a:p>
          </p:txBody>
        </p:sp>
        <p:sp>
          <p:nvSpPr>
            <p:cNvPr id="18" name="TextBox 17">
              <a:extLst>
                <a:ext uri="{FF2B5EF4-FFF2-40B4-BE49-F238E27FC236}">
                  <a16:creationId xmlns:a16="http://schemas.microsoft.com/office/drawing/2014/main" id="{0FCA93D3-E5D2-705B-293C-7C27A11384DB}"/>
                </a:ext>
              </a:extLst>
            </p:cNvPr>
            <p:cNvSpPr txBox="1"/>
            <p:nvPr/>
          </p:nvSpPr>
          <p:spPr>
            <a:xfrm>
              <a:off x="9602431" y="1864930"/>
              <a:ext cx="1680316"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a:t>Exhale</a:t>
              </a:r>
            </a:p>
          </p:txBody>
        </p:sp>
        <p:sp>
          <p:nvSpPr>
            <p:cNvPr id="19" name="TextBox 18">
              <a:extLst>
                <a:ext uri="{FF2B5EF4-FFF2-40B4-BE49-F238E27FC236}">
                  <a16:creationId xmlns:a16="http://schemas.microsoft.com/office/drawing/2014/main" id="{CFDE77D5-463A-ECCD-1C16-B1CBC492F992}"/>
                </a:ext>
              </a:extLst>
            </p:cNvPr>
            <p:cNvSpPr txBox="1"/>
            <p:nvPr/>
          </p:nvSpPr>
          <p:spPr>
            <a:xfrm>
              <a:off x="7910019" y="2678728"/>
              <a:ext cx="136534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Cool air</a:t>
              </a:r>
            </a:p>
          </p:txBody>
        </p:sp>
        <p:sp>
          <p:nvSpPr>
            <p:cNvPr id="20" name="TextBox 19">
              <a:extLst>
                <a:ext uri="{FF2B5EF4-FFF2-40B4-BE49-F238E27FC236}">
                  <a16:creationId xmlns:a16="http://schemas.microsoft.com/office/drawing/2014/main" id="{6D9C4BE2-0305-0B99-A2BC-5832392C68C0}"/>
                </a:ext>
              </a:extLst>
            </p:cNvPr>
            <p:cNvSpPr txBox="1"/>
            <p:nvPr/>
          </p:nvSpPr>
          <p:spPr>
            <a:xfrm>
              <a:off x="10657196" y="2710882"/>
              <a:ext cx="136534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Warm air</a:t>
              </a:r>
            </a:p>
          </p:txBody>
        </p:sp>
        <p:sp>
          <p:nvSpPr>
            <p:cNvPr id="22" name="TextBox 20">
              <a:extLst>
                <a:ext uri="{FF2B5EF4-FFF2-40B4-BE49-F238E27FC236}">
                  <a16:creationId xmlns:a16="http://schemas.microsoft.com/office/drawing/2014/main" id="{3CB3F503-91E9-DE71-0696-A601D814A8D0}"/>
                </a:ext>
              </a:extLst>
            </p:cNvPr>
            <p:cNvSpPr txBox="1"/>
            <p:nvPr/>
          </p:nvSpPr>
          <p:spPr>
            <a:xfrm>
              <a:off x="8410665" y="3155096"/>
              <a:ext cx="1365349"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Respiratory Tract Temp</a:t>
              </a:r>
            </a:p>
          </p:txBody>
        </p:sp>
        <p:sp>
          <p:nvSpPr>
            <p:cNvPr id="23" name="Arrow: Curved Left 22">
              <a:extLst>
                <a:ext uri="{FF2B5EF4-FFF2-40B4-BE49-F238E27FC236}">
                  <a16:creationId xmlns:a16="http://schemas.microsoft.com/office/drawing/2014/main" id="{AE5C2EC6-820D-BFBF-24E3-F1B55DFCF5CD}"/>
                </a:ext>
              </a:extLst>
            </p:cNvPr>
            <p:cNvSpPr/>
            <p:nvPr/>
          </p:nvSpPr>
          <p:spPr>
            <a:xfrm rot="1632451">
              <a:off x="7126523" y="3122649"/>
              <a:ext cx="269631" cy="351692"/>
            </a:xfrm>
            <a:prstGeom prst="curvedLeftArrow">
              <a:avLst/>
            </a:prstGeom>
            <a:solidFill>
              <a:srgbClr val="009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18">
              <a:extLst>
                <a:ext uri="{FF2B5EF4-FFF2-40B4-BE49-F238E27FC236}">
                  <a16:creationId xmlns:a16="http://schemas.microsoft.com/office/drawing/2014/main" id="{E67C2F2A-E056-2D8D-83C5-A8038D6AEDA9}"/>
                </a:ext>
              </a:extLst>
            </p:cNvPr>
            <p:cNvSpPr txBox="1"/>
            <p:nvPr/>
          </p:nvSpPr>
          <p:spPr>
            <a:xfrm>
              <a:off x="6224863" y="2797794"/>
              <a:ext cx="1365349"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Convection</a:t>
              </a:r>
            </a:p>
          </p:txBody>
        </p:sp>
        <p:pic>
          <p:nvPicPr>
            <p:cNvPr id="25" name="Picture 24">
              <a:extLst>
                <a:ext uri="{FF2B5EF4-FFF2-40B4-BE49-F238E27FC236}">
                  <a16:creationId xmlns:a16="http://schemas.microsoft.com/office/drawing/2014/main" id="{BA8BF465-8235-4DF8-A247-C2117C05402D}"/>
                </a:ext>
              </a:extLst>
            </p:cNvPr>
            <p:cNvPicPr>
              <a:picLocks noChangeAspect="1"/>
            </p:cNvPicPr>
            <p:nvPr/>
          </p:nvPicPr>
          <p:blipFill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colorTemperature colorTemp="4700"/>
                      </a14:imgEffect>
                    </a14:imgLayer>
                  </a14:imgProps>
                </a:ext>
              </a:extLst>
            </a:blip>
            <a:srcRect l="14586" t="59697" r="66472" b="10000"/>
            <a:stretch/>
          </p:blipFill>
          <p:spPr>
            <a:xfrm rot="10800000">
              <a:off x="11339870" y="4320393"/>
              <a:ext cx="571453" cy="479552"/>
            </a:xfrm>
            <a:prstGeom prst="rect">
              <a:avLst/>
            </a:prstGeom>
          </p:spPr>
        </p:pic>
        <p:sp>
          <p:nvSpPr>
            <p:cNvPr id="26" name="TextBox 18">
              <a:extLst>
                <a:ext uri="{FF2B5EF4-FFF2-40B4-BE49-F238E27FC236}">
                  <a16:creationId xmlns:a16="http://schemas.microsoft.com/office/drawing/2014/main" id="{7BF865FB-AE68-1240-FB86-39DA3E8B4608}"/>
                </a:ext>
              </a:extLst>
            </p:cNvPr>
            <p:cNvSpPr txBox="1"/>
            <p:nvPr/>
          </p:nvSpPr>
          <p:spPr>
            <a:xfrm>
              <a:off x="11051191" y="4012101"/>
              <a:ext cx="1365349"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t>Radiation</a:t>
              </a:r>
            </a:p>
          </p:txBody>
        </p:sp>
      </p:grpSp>
    </p:spTree>
    <p:extLst>
      <p:ext uri="{BB962C8B-B14F-4D97-AF65-F5344CB8AC3E}">
        <p14:creationId xmlns:p14="http://schemas.microsoft.com/office/powerpoint/2010/main" val="238552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1149-842B-7F52-80DB-0C98B8D9B57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91FC8C3-BB76-1A87-4416-ED5C5E965197}"/>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Latent Heat Transfer</a:t>
            </a:r>
          </a:p>
        </p:txBody>
      </p:sp>
      <p:sp>
        <p:nvSpPr>
          <p:cNvPr id="7" name="Rectangle 6">
            <a:extLst>
              <a:ext uri="{FF2B5EF4-FFF2-40B4-BE49-F238E27FC236}">
                <a16:creationId xmlns:a16="http://schemas.microsoft.com/office/drawing/2014/main" id="{449E8C6D-2B2F-6340-B562-4F3A0136E897}"/>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9A0AE9E-10C3-AACB-DF3E-998FC7E36A10}"/>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7DBFD66-FD87-6DE7-96F4-1A59F7722E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8C2F10DF-A4BD-419B-EA12-FB23BFE3EB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4F898276-4AB7-99D5-FAF8-813B95564156}"/>
              </a:ext>
            </a:extLst>
          </p:cNvPr>
          <p:cNvSpPr>
            <a:spLocks noGrp="1"/>
          </p:cNvSpPr>
          <p:nvPr>
            <p:ph type="sldNum" sz="quarter" idx="12"/>
          </p:nvPr>
        </p:nvSpPr>
        <p:spPr/>
        <p:txBody>
          <a:bodyPr/>
          <a:lstStyle/>
          <a:p>
            <a:fld id="{9836267D-E82B-4E82-8BC0-6F74E00CB999}" type="slidenum">
              <a:rPr lang="en-US" smtClean="0"/>
              <a:t>11</a:t>
            </a:fld>
            <a:endParaRPr lang="en-US"/>
          </a:p>
        </p:txBody>
      </p:sp>
      <p:sp>
        <p:nvSpPr>
          <p:cNvPr id="8" name="Rectangle 7">
            <a:extLst>
              <a:ext uri="{FF2B5EF4-FFF2-40B4-BE49-F238E27FC236}">
                <a16:creationId xmlns:a16="http://schemas.microsoft.com/office/drawing/2014/main" id="{862CE7D9-ADF0-88BF-501A-76531F1223AC}"/>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B0ABC5C7-6F7B-1C31-CFF0-32A245321F92}"/>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156CFD8B-E26C-23B9-A3EA-3EE1B59E59B4}"/>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E176ED6F-870C-B3FB-FD92-5F8E5DD5DF0C}"/>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9214729F-7E7D-FB31-1F94-757FE9DF45BC}"/>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pic>
        <p:nvPicPr>
          <p:cNvPr id="4" name="Picture 3">
            <a:extLst>
              <a:ext uri="{FF2B5EF4-FFF2-40B4-BE49-F238E27FC236}">
                <a16:creationId xmlns:a16="http://schemas.microsoft.com/office/drawing/2014/main" id="{B80CE5A1-9985-1543-A54A-37B3412EE1F8}"/>
              </a:ext>
            </a:extLst>
          </p:cNvPr>
          <p:cNvPicPr>
            <a:picLocks noChangeAspect="1"/>
          </p:cNvPicPr>
          <p:nvPr/>
        </p:nvPicPr>
        <p:blipFill>
          <a:blip r:embed="rId5"/>
          <a:srcRect l="50872"/>
          <a:stretch>
            <a:fillRect/>
          </a:stretch>
        </p:blipFill>
        <p:spPr>
          <a:xfrm>
            <a:off x="8067764" y="4179420"/>
            <a:ext cx="3970122" cy="2637092"/>
          </a:xfrm>
          <a:prstGeom prst="rect">
            <a:avLst/>
          </a:prstGeom>
        </p:spPr>
      </p:pic>
      <p:pic>
        <p:nvPicPr>
          <p:cNvPr id="17" name="Picture 16">
            <a:extLst>
              <a:ext uri="{FF2B5EF4-FFF2-40B4-BE49-F238E27FC236}">
                <a16:creationId xmlns:a16="http://schemas.microsoft.com/office/drawing/2014/main" id="{C69B5F1A-0965-B5AD-899C-50538C38B706}"/>
              </a:ext>
            </a:extLst>
          </p:cNvPr>
          <p:cNvPicPr>
            <a:picLocks noChangeAspect="1"/>
          </p:cNvPicPr>
          <p:nvPr/>
        </p:nvPicPr>
        <p:blipFill>
          <a:blip r:embed="rId6"/>
          <a:stretch>
            <a:fillRect/>
          </a:stretch>
        </p:blipFill>
        <p:spPr>
          <a:xfrm>
            <a:off x="1946364" y="4629008"/>
            <a:ext cx="5929423" cy="1978760"/>
          </a:xfrm>
          <a:prstGeom prst="rect">
            <a:avLst/>
          </a:prstGeom>
        </p:spPr>
      </p:pic>
      <p:sp>
        <p:nvSpPr>
          <p:cNvPr id="18" name="Content Placeholder 2">
            <a:extLst>
              <a:ext uri="{FF2B5EF4-FFF2-40B4-BE49-F238E27FC236}">
                <a16:creationId xmlns:a16="http://schemas.microsoft.com/office/drawing/2014/main" id="{CD7FFB96-8469-723B-AF37-01E1E3B0DB22}"/>
              </a:ext>
            </a:extLst>
          </p:cNvPr>
          <p:cNvSpPr txBox="1">
            <a:spLocks/>
          </p:cNvSpPr>
          <p:nvPr/>
        </p:nvSpPr>
        <p:spPr>
          <a:xfrm>
            <a:off x="2095729" y="1424183"/>
            <a:ext cx="5060445" cy="311094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Latent heat transfer: dissipation of heat through phase change</a:t>
            </a:r>
          </a:p>
          <a:p>
            <a:r>
              <a:rPr lang="en-US" dirty="0"/>
              <a:t>Diffusion: vapor pressure differences cause latent heat loss</a:t>
            </a:r>
          </a:p>
          <a:p>
            <a:r>
              <a:rPr lang="en-US" dirty="0"/>
              <a:t>Respiration: dry gas flow over moist respiratory tract</a:t>
            </a:r>
          </a:p>
          <a:p>
            <a:r>
              <a:rPr lang="en-US" dirty="0"/>
              <a:t>Sweat: evaporation of sweat cools the skin</a:t>
            </a:r>
          </a:p>
        </p:txBody>
      </p:sp>
      <p:pic>
        <p:nvPicPr>
          <p:cNvPr id="20" name="Picture 19">
            <a:extLst>
              <a:ext uri="{FF2B5EF4-FFF2-40B4-BE49-F238E27FC236}">
                <a16:creationId xmlns:a16="http://schemas.microsoft.com/office/drawing/2014/main" id="{C52CC841-FA2F-9756-CAF3-53712C5E0B1C}"/>
              </a:ext>
            </a:extLst>
          </p:cNvPr>
          <p:cNvPicPr>
            <a:picLocks noChangeAspect="1"/>
          </p:cNvPicPr>
          <p:nvPr/>
        </p:nvPicPr>
        <p:blipFill>
          <a:blip r:embed="rId5"/>
          <a:srcRect r="50872"/>
          <a:stretch>
            <a:fillRect/>
          </a:stretch>
        </p:blipFill>
        <p:spPr>
          <a:xfrm>
            <a:off x="8067764" y="1263923"/>
            <a:ext cx="4025869" cy="2763774"/>
          </a:xfrm>
          <a:prstGeom prst="rect">
            <a:avLst/>
          </a:prstGeom>
        </p:spPr>
      </p:pic>
    </p:spTree>
    <p:extLst>
      <p:ext uri="{BB962C8B-B14F-4D97-AF65-F5344CB8AC3E}">
        <p14:creationId xmlns:p14="http://schemas.microsoft.com/office/powerpoint/2010/main" val="2702970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A2A24-FECB-E7C3-8FEB-5841C2ACD4F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00EFC57-1FC4-2F87-8AD0-524E87F7433C}"/>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Internal Convection: Blood Flow</a:t>
            </a:r>
          </a:p>
        </p:txBody>
      </p:sp>
      <p:sp>
        <p:nvSpPr>
          <p:cNvPr id="7" name="Rectangle 6">
            <a:extLst>
              <a:ext uri="{FF2B5EF4-FFF2-40B4-BE49-F238E27FC236}">
                <a16:creationId xmlns:a16="http://schemas.microsoft.com/office/drawing/2014/main" id="{67A859CA-1236-26B7-6F27-BA61A48576AC}"/>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18AECE9-64F0-7D52-7D98-349F46C67D9F}"/>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5DAAD1F-E662-C0C5-40F7-0713EC9098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5C5E405E-BA6F-A4E4-0D1B-DAB0A3A0D6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9569A34D-50AF-005E-95E1-867E8DB3FA81}"/>
              </a:ext>
            </a:extLst>
          </p:cNvPr>
          <p:cNvSpPr>
            <a:spLocks noGrp="1"/>
          </p:cNvSpPr>
          <p:nvPr>
            <p:ph type="sldNum" sz="quarter" idx="12"/>
          </p:nvPr>
        </p:nvSpPr>
        <p:spPr/>
        <p:txBody>
          <a:bodyPr/>
          <a:lstStyle/>
          <a:p>
            <a:fld id="{9836267D-E82B-4E82-8BC0-6F74E00CB999}" type="slidenum">
              <a:rPr lang="en-US" smtClean="0"/>
              <a:t>12</a:t>
            </a:fld>
            <a:endParaRPr lang="en-US"/>
          </a:p>
        </p:txBody>
      </p:sp>
      <p:sp>
        <p:nvSpPr>
          <p:cNvPr id="8" name="Rectangle 7">
            <a:extLst>
              <a:ext uri="{FF2B5EF4-FFF2-40B4-BE49-F238E27FC236}">
                <a16:creationId xmlns:a16="http://schemas.microsoft.com/office/drawing/2014/main" id="{AE483C8B-9326-AE50-B5C7-F4F8B732D7C7}"/>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C3516101-9744-6AD9-EE31-2C26DE34C419}"/>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62887CAB-4B41-383A-57E2-131A43C7A573}"/>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20E1EDD7-0283-AB04-583F-83B4F35D0FB9}"/>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316F01D4-698E-97CD-4413-CA648BBC88AB}"/>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CFA31429-48BD-7B5D-A3B0-6860F9895C8D}"/>
              </a:ext>
            </a:extLst>
          </p:cNvPr>
          <p:cNvSpPr txBox="1">
            <a:spLocks/>
          </p:cNvSpPr>
          <p:nvPr/>
        </p:nvSpPr>
        <p:spPr>
          <a:xfrm>
            <a:off x="2095729" y="1424183"/>
            <a:ext cx="5205457" cy="52421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Internal Convection: the heat exchange between flowing blood and each respective segment</a:t>
            </a:r>
          </a:p>
          <a:p>
            <a:r>
              <a:rPr lang="en-US" dirty="0"/>
              <a:t>Basal Blood Flow: flow needed to maintain baseline metabolic requirements</a:t>
            </a:r>
          </a:p>
          <a:p>
            <a:r>
              <a:rPr lang="en-US" dirty="0"/>
              <a:t>Muscle Work: more blood flow needed during elevated metabolic rates</a:t>
            </a:r>
          </a:p>
          <a:p>
            <a:r>
              <a:rPr lang="en-US" dirty="0"/>
              <a:t>Vasoconstriction: decreased flow rate to conserve heat</a:t>
            </a:r>
          </a:p>
          <a:p>
            <a:r>
              <a:rPr lang="en-US" dirty="0"/>
              <a:t>Vasodilation: increased flow rate to reject heat</a:t>
            </a:r>
          </a:p>
        </p:txBody>
      </p:sp>
      <p:pic>
        <p:nvPicPr>
          <p:cNvPr id="16" name="Picture 15">
            <a:extLst>
              <a:ext uri="{FF2B5EF4-FFF2-40B4-BE49-F238E27FC236}">
                <a16:creationId xmlns:a16="http://schemas.microsoft.com/office/drawing/2014/main" id="{45FD2462-B7CE-E51E-CB1F-E683BE301D49}"/>
              </a:ext>
            </a:extLst>
          </p:cNvPr>
          <p:cNvPicPr>
            <a:picLocks noChangeAspect="1"/>
          </p:cNvPicPr>
          <p:nvPr/>
        </p:nvPicPr>
        <p:blipFill>
          <a:blip r:embed="rId4"/>
          <a:stretch>
            <a:fillRect/>
          </a:stretch>
        </p:blipFill>
        <p:spPr>
          <a:xfrm>
            <a:off x="7357028" y="3968625"/>
            <a:ext cx="1463013" cy="1180618"/>
          </a:xfrm>
          <a:prstGeom prst="rect">
            <a:avLst/>
          </a:prstGeom>
        </p:spPr>
      </p:pic>
      <p:pic>
        <p:nvPicPr>
          <p:cNvPr id="19" name="Picture 18">
            <a:extLst>
              <a:ext uri="{FF2B5EF4-FFF2-40B4-BE49-F238E27FC236}">
                <a16:creationId xmlns:a16="http://schemas.microsoft.com/office/drawing/2014/main" id="{F4A526D8-74F2-0819-ACE2-866EFE4E5388}"/>
              </a:ext>
            </a:extLst>
          </p:cNvPr>
          <p:cNvPicPr>
            <a:picLocks noChangeAspect="1"/>
          </p:cNvPicPr>
          <p:nvPr/>
        </p:nvPicPr>
        <p:blipFill>
          <a:blip r:embed="rId5"/>
          <a:stretch>
            <a:fillRect/>
          </a:stretch>
        </p:blipFill>
        <p:spPr>
          <a:xfrm>
            <a:off x="9107391" y="4149824"/>
            <a:ext cx="2885973" cy="901512"/>
          </a:xfrm>
          <a:prstGeom prst="rect">
            <a:avLst/>
          </a:prstGeom>
        </p:spPr>
      </p:pic>
      <p:pic>
        <p:nvPicPr>
          <p:cNvPr id="20" name="Picture 19">
            <a:extLst>
              <a:ext uri="{FF2B5EF4-FFF2-40B4-BE49-F238E27FC236}">
                <a16:creationId xmlns:a16="http://schemas.microsoft.com/office/drawing/2014/main" id="{B8D8373F-0C3A-16A7-C064-F73920482106}"/>
              </a:ext>
            </a:extLst>
          </p:cNvPr>
          <p:cNvPicPr>
            <a:picLocks noChangeAspect="1"/>
          </p:cNvPicPr>
          <p:nvPr/>
        </p:nvPicPr>
        <p:blipFill>
          <a:blip r:embed="rId6"/>
          <a:stretch>
            <a:fillRect/>
          </a:stretch>
        </p:blipFill>
        <p:spPr>
          <a:xfrm>
            <a:off x="7412524" y="5344487"/>
            <a:ext cx="4580840" cy="1376987"/>
          </a:xfrm>
          <a:prstGeom prst="rect">
            <a:avLst/>
          </a:prstGeom>
        </p:spPr>
      </p:pic>
      <p:sp>
        <p:nvSpPr>
          <p:cNvPr id="21" name="Arrow: Right 20">
            <a:extLst>
              <a:ext uri="{FF2B5EF4-FFF2-40B4-BE49-F238E27FC236}">
                <a16:creationId xmlns:a16="http://schemas.microsoft.com/office/drawing/2014/main" id="{E1FEFB82-5E10-061A-EE85-640194872D00}"/>
              </a:ext>
            </a:extLst>
          </p:cNvPr>
          <p:cNvSpPr/>
          <p:nvPr/>
        </p:nvSpPr>
        <p:spPr>
          <a:xfrm>
            <a:off x="8911343" y="4558934"/>
            <a:ext cx="108031" cy="1311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Arrow: Right 21">
            <a:extLst>
              <a:ext uri="{FF2B5EF4-FFF2-40B4-BE49-F238E27FC236}">
                <a16:creationId xmlns:a16="http://schemas.microsoft.com/office/drawing/2014/main" id="{8C52F616-5ACC-FE7A-B17B-18C2570DD17A}"/>
              </a:ext>
            </a:extLst>
          </p:cNvPr>
          <p:cNvSpPr/>
          <p:nvPr/>
        </p:nvSpPr>
        <p:spPr>
          <a:xfrm rot="5400000">
            <a:off x="10105465" y="5137668"/>
            <a:ext cx="108031" cy="1311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04E04363-1C02-032C-4C0C-EABABDE2BF79}"/>
              </a:ext>
            </a:extLst>
          </p:cNvPr>
          <p:cNvPicPr>
            <a:picLocks noChangeAspect="1"/>
          </p:cNvPicPr>
          <p:nvPr/>
        </p:nvPicPr>
        <p:blipFill>
          <a:blip r:embed="rId7"/>
          <a:stretch>
            <a:fillRect/>
          </a:stretch>
        </p:blipFill>
        <p:spPr>
          <a:xfrm>
            <a:off x="8018678" y="1386062"/>
            <a:ext cx="3031001" cy="2495350"/>
          </a:xfrm>
          <a:prstGeom prst="rect">
            <a:avLst/>
          </a:prstGeom>
        </p:spPr>
      </p:pic>
    </p:spTree>
    <p:extLst>
      <p:ext uri="{BB962C8B-B14F-4D97-AF65-F5344CB8AC3E}">
        <p14:creationId xmlns:p14="http://schemas.microsoft.com/office/powerpoint/2010/main" val="1017459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0026D-0E29-9C3B-96AD-D834F535B2F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CF5092D-A361-26BE-9AE9-BCFBD6E8DBB8}"/>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Applying the Total Heat Balance</a:t>
            </a:r>
          </a:p>
        </p:txBody>
      </p:sp>
      <p:sp>
        <p:nvSpPr>
          <p:cNvPr id="7" name="Rectangle 6">
            <a:extLst>
              <a:ext uri="{FF2B5EF4-FFF2-40B4-BE49-F238E27FC236}">
                <a16:creationId xmlns:a16="http://schemas.microsoft.com/office/drawing/2014/main" id="{F1D9393B-69AE-43F8-B91C-76B1D1577AFA}"/>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BA2DAE32-6804-A572-CD93-AB942CBC810C}"/>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83A45937-9572-F173-936F-01D5BF5E0E0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10071A31-7E3E-7455-5AE9-0E8D8A2656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24E0E193-22DE-52E1-6B24-904FFC62C9CF}"/>
              </a:ext>
            </a:extLst>
          </p:cNvPr>
          <p:cNvSpPr>
            <a:spLocks noGrp="1"/>
          </p:cNvSpPr>
          <p:nvPr>
            <p:ph type="sldNum" sz="quarter" idx="12"/>
          </p:nvPr>
        </p:nvSpPr>
        <p:spPr/>
        <p:txBody>
          <a:bodyPr/>
          <a:lstStyle/>
          <a:p>
            <a:fld id="{9836267D-E82B-4E82-8BC0-6F74E00CB999}" type="slidenum">
              <a:rPr lang="en-US" smtClean="0"/>
              <a:t>13</a:t>
            </a:fld>
            <a:endParaRPr lang="en-US"/>
          </a:p>
        </p:txBody>
      </p:sp>
      <p:sp>
        <p:nvSpPr>
          <p:cNvPr id="8" name="Rectangle 7">
            <a:extLst>
              <a:ext uri="{FF2B5EF4-FFF2-40B4-BE49-F238E27FC236}">
                <a16:creationId xmlns:a16="http://schemas.microsoft.com/office/drawing/2014/main" id="{FB2B5EB1-95E8-6670-B897-DDFF8EA2A860}"/>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38C2A179-3BF6-6E74-E1AD-096FF4B73769}"/>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944F71B7-2021-10BC-DFEF-CD96BD7047EE}"/>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A336B0B5-333B-39B1-B83E-EAEE8913AC36}"/>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916F5F34-1DFC-9F10-EF74-DC7B085A1B86}"/>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grpSp>
        <p:nvGrpSpPr>
          <p:cNvPr id="70" name="Group 69">
            <a:extLst>
              <a:ext uri="{FF2B5EF4-FFF2-40B4-BE49-F238E27FC236}">
                <a16:creationId xmlns:a16="http://schemas.microsoft.com/office/drawing/2014/main" id="{59895F68-CA56-2F17-CD11-6FEEACC3D9B1}"/>
              </a:ext>
            </a:extLst>
          </p:cNvPr>
          <p:cNvGrpSpPr/>
          <p:nvPr/>
        </p:nvGrpSpPr>
        <p:grpSpPr>
          <a:xfrm>
            <a:off x="1453766" y="1254331"/>
            <a:ext cx="10638427" cy="5546732"/>
            <a:chOff x="1350692" y="1254331"/>
            <a:chExt cx="10638427" cy="5546732"/>
          </a:xfrm>
        </p:grpSpPr>
        <p:pic>
          <p:nvPicPr>
            <p:cNvPr id="50" name="Picture 49">
              <a:extLst>
                <a:ext uri="{FF2B5EF4-FFF2-40B4-BE49-F238E27FC236}">
                  <a16:creationId xmlns:a16="http://schemas.microsoft.com/office/drawing/2014/main" id="{A99BE3BD-3631-6FF4-D366-486AA5C2ADF5}"/>
                </a:ext>
              </a:extLst>
            </p:cNvPr>
            <p:cNvPicPr>
              <a:picLocks noChangeAspect="1"/>
            </p:cNvPicPr>
            <p:nvPr/>
          </p:nvPicPr>
          <p:blipFill>
            <a:blip r:embed="rId4"/>
            <a:srcRect t="6080" b="6390"/>
            <a:stretch/>
          </p:blipFill>
          <p:spPr>
            <a:xfrm>
              <a:off x="3130868" y="3788358"/>
              <a:ext cx="4420930" cy="2937706"/>
            </a:xfrm>
            <a:prstGeom prst="rect">
              <a:avLst/>
            </a:prstGeom>
          </p:spPr>
        </p:pic>
        <p:pic>
          <p:nvPicPr>
            <p:cNvPr id="51" name="Picture 50">
              <a:extLst>
                <a:ext uri="{FF2B5EF4-FFF2-40B4-BE49-F238E27FC236}">
                  <a16:creationId xmlns:a16="http://schemas.microsoft.com/office/drawing/2014/main" id="{93394E4D-30C4-9693-DF4E-73BA6AF661FF}"/>
                </a:ext>
              </a:extLst>
            </p:cNvPr>
            <p:cNvPicPr>
              <a:picLocks noChangeAspect="1"/>
            </p:cNvPicPr>
            <p:nvPr/>
          </p:nvPicPr>
          <p:blipFill>
            <a:blip r:embed="rId5"/>
            <a:srcRect t="2350" b="1"/>
            <a:stretch/>
          </p:blipFill>
          <p:spPr>
            <a:xfrm>
              <a:off x="3052798" y="1306379"/>
              <a:ext cx="4307288" cy="2406980"/>
            </a:xfrm>
            <a:prstGeom prst="rect">
              <a:avLst/>
            </a:prstGeom>
          </p:spPr>
        </p:pic>
        <p:pic>
          <p:nvPicPr>
            <p:cNvPr id="52" name="Picture 51">
              <a:extLst>
                <a:ext uri="{FF2B5EF4-FFF2-40B4-BE49-F238E27FC236}">
                  <a16:creationId xmlns:a16="http://schemas.microsoft.com/office/drawing/2014/main" id="{D4B81F49-E4C6-5F3F-98CE-A9FE81AFCA3A}"/>
                </a:ext>
              </a:extLst>
            </p:cNvPr>
            <p:cNvPicPr>
              <a:picLocks noChangeAspect="1"/>
            </p:cNvPicPr>
            <p:nvPr/>
          </p:nvPicPr>
          <p:blipFill>
            <a:blip r:embed="rId6"/>
            <a:srcRect l="3950"/>
            <a:stretch/>
          </p:blipFill>
          <p:spPr>
            <a:xfrm>
              <a:off x="7196104" y="1813632"/>
              <a:ext cx="4786289" cy="1336936"/>
            </a:xfrm>
            <a:prstGeom prst="rect">
              <a:avLst/>
            </a:prstGeom>
          </p:spPr>
        </p:pic>
        <p:pic>
          <p:nvPicPr>
            <p:cNvPr id="53" name="Picture 52">
              <a:extLst>
                <a:ext uri="{FF2B5EF4-FFF2-40B4-BE49-F238E27FC236}">
                  <a16:creationId xmlns:a16="http://schemas.microsoft.com/office/drawing/2014/main" id="{E004C1B6-4777-EB20-0168-8319D02E42E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350692" y="1438306"/>
              <a:ext cx="2143125" cy="2143125"/>
            </a:xfrm>
            <a:prstGeom prst="rect">
              <a:avLst/>
            </a:prstGeom>
          </p:spPr>
        </p:pic>
        <p:sp>
          <p:nvSpPr>
            <p:cNvPr id="54" name="Rectangle 53">
              <a:extLst>
                <a:ext uri="{FF2B5EF4-FFF2-40B4-BE49-F238E27FC236}">
                  <a16:creationId xmlns:a16="http://schemas.microsoft.com/office/drawing/2014/main" id="{E0E9E4EE-DD89-2C98-A933-CA0EED0BF33B}"/>
                </a:ext>
              </a:extLst>
            </p:cNvPr>
            <p:cNvSpPr/>
            <p:nvPr/>
          </p:nvSpPr>
          <p:spPr>
            <a:xfrm>
              <a:off x="3107750" y="1254331"/>
              <a:ext cx="8874643" cy="240697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5" name="TextBox 20">
              <a:extLst>
                <a:ext uri="{FF2B5EF4-FFF2-40B4-BE49-F238E27FC236}">
                  <a16:creationId xmlns:a16="http://schemas.microsoft.com/office/drawing/2014/main" id="{9AF625C9-C7CA-BC93-D52F-C9FA5C15E0D4}"/>
                </a:ext>
              </a:extLst>
            </p:cNvPr>
            <p:cNvSpPr txBox="1"/>
            <p:nvPr/>
          </p:nvSpPr>
          <p:spPr>
            <a:xfrm>
              <a:off x="1884718" y="3252038"/>
              <a:ext cx="1135456"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Node = 1</a:t>
              </a:r>
            </a:p>
          </p:txBody>
        </p:sp>
        <p:sp>
          <p:nvSpPr>
            <p:cNvPr id="56" name="TextBox 21">
              <a:extLst>
                <a:ext uri="{FF2B5EF4-FFF2-40B4-BE49-F238E27FC236}">
                  <a16:creationId xmlns:a16="http://schemas.microsoft.com/office/drawing/2014/main" id="{6BE6F027-D610-AE44-03A3-A3F0032A735E}"/>
                </a:ext>
              </a:extLst>
            </p:cNvPr>
            <p:cNvSpPr txBox="1"/>
            <p:nvPr/>
          </p:nvSpPr>
          <p:spPr>
            <a:xfrm>
              <a:off x="1884718" y="1411467"/>
              <a:ext cx="1135456"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41</a:t>
              </a:r>
            </a:p>
          </p:txBody>
        </p:sp>
        <p:sp>
          <p:nvSpPr>
            <p:cNvPr id="57" name="Equals 56">
              <a:extLst>
                <a:ext uri="{FF2B5EF4-FFF2-40B4-BE49-F238E27FC236}">
                  <a16:creationId xmlns:a16="http://schemas.microsoft.com/office/drawing/2014/main" id="{81BF844A-C65E-7804-DA98-BA13E56DFC3B}"/>
                </a:ext>
              </a:extLst>
            </p:cNvPr>
            <p:cNvSpPr/>
            <p:nvPr/>
          </p:nvSpPr>
          <p:spPr>
            <a:xfrm>
              <a:off x="1884718" y="5045196"/>
              <a:ext cx="1135456" cy="680484"/>
            </a:xfrm>
            <a:prstGeom prst="mathEqual">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58" name="Rectangle 57">
              <a:extLst>
                <a:ext uri="{FF2B5EF4-FFF2-40B4-BE49-F238E27FC236}">
                  <a16:creationId xmlns:a16="http://schemas.microsoft.com/office/drawing/2014/main" id="{DB973451-2616-D342-C8E6-BD46E60DB147}"/>
                </a:ext>
              </a:extLst>
            </p:cNvPr>
            <p:cNvSpPr/>
            <p:nvPr/>
          </p:nvSpPr>
          <p:spPr>
            <a:xfrm>
              <a:off x="3114476" y="3709869"/>
              <a:ext cx="8874643" cy="30911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9" name="Picture 58">
              <a:extLst>
                <a:ext uri="{FF2B5EF4-FFF2-40B4-BE49-F238E27FC236}">
                  <a16:creationId xmlns:a16="http://schemas.microsoft.com/office/drawing/2014/main" id="{AAE60F3D-1F97-1256-AE38-4B960F121BD3}"/>
                </a:ext>
              </a:extLst>
            </p:cNvPr>
            <p:cNvPicPr>
              <a:picLocks noChangeAspect="1"/>
            </p:cNvPicPr>
            <p:nvPr/>
          </p:nvPicPr>
          <p:blipFill>
            <a:blip r:embed="rId9"/>
            <a:stretch>
              <a:fillRect/>
            </a:stretch>
          </p:blipFill>
          <p:spPr>
            <a:xfrm>
              <a:off x="7360086" y="4494726"/>
              <a:ext cx="4477375" cy="1781424"/>
            </a:xfrm>
            <a:prstGeom prst="rect">
              <a:avLst/>
            </a:prstGeom>
          </p:spPr>
        </p:pic>
        <p:sp>
          <p:nvSpPr>
            <p:cNvPr id="60" name="TextBox 3">
              <a:extLst>
                <a:ext uri="{FF2B5EF4-FFF2-40B4-BE49-F238E27FC236}">
                  <a16:creationId xmlns:a16="http://schemas.microsoft.com/office/drawing/2014/main" id="{6DD0C40D-F96B-1A07-C418-E36E435DAC9D}"/>
                </a:ext>
              </a:extLst>
            </p:cNvPr>
            <p:cNvSpPr txBox="1"/>
            <p:nvPr/>
          </p:nvSpPr>
          <p:spPr>
            <a:xfrm>
              <a:off x="4907368" y="3722502"/>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Head</a:t>
              </a:r>
            </a:p>
          </p:txBody>
        </p:sp>
        <p:sp>
          <p:nvSpPr>
            <p:cNvPr id="61" name="TextBox 15">
              <a:extLst>
                <a:ext uri="{FF2B5EF4-FFF2-40B4-BE49-F238E27FC236}">
                  <a16:creationId xmlns:a16="http://schemas.microsoft.com/office/drawing/2014/main" id="{E71B9914-A93F-29C8-E73A-AF27391D698A}"/>
                </a:ext>
              </a:extLst>
            </p:cNvPr>
            <p:cNvSpPr txBox="1"/>
            <p:nvPr/>
          </p:nvSpPr>
          <p:spPr>
            <a:xfrm>
              <a:off x="6307266" y="3727164"/>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L Arm</a:t>
              </a:r>
            </a:p>
          </p:txBody>
        </p:sp>
        <p:sp>
          <p:nvSpPr>
            <p:cNvPr id="62" name="TextBox 16">
              <a:extLst>
                <a:ext uri="{FF2B5EF4-FFF2-40B4-BE49-F238E27FC236}">
                  <a16:creationId xmlns:a16="http://schemas.microsoft.com/office/drawing/2014/main" id="{6AC2C00C-6AA7-CD01-DE25-9B1E73C0F142}"/>
                </a:ext>
              </a:extLst>
            </p:cNvPr>
            <p:cNvSpPr txBox="1"/>
            <p:nvPr/>
          </p:nvSpPr>
          <p:spPr>
            <a:xfrm>
              <a:off x="6954428" y="3732313"/>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L Hand</a:t>
              </a:r>
            </a:p>
          </p:txBody>
        </p:sp>
        <p:sp>
          <p:nvSpPr>
            <p:cNvPr id="63" name="TextBox 17">
              <a:extLst>
                <a:ext uri="{FF2B5EF4-FFF2-40B4-BE49-F238E27FC236}">
                  <a16:creationId xmlns:a16="http://schemas.microsoft.com/office/drawing/2014/main" id="{45EEFF20-D1AE-5034-914C-E55C5CCA46A3}"/>
                </a:ext>
              </a:extLst>
            </p:cNvPr>
            <p:cNvSpPr txBox="1"/>
            <p:nvPr/>
          </p:nvSpPr>
          <p:spPr>
            <a:xfrm>
              <a:off x="5943251" y="6277530"/>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L Foot</a:t>
              </a:r>
            </a:p>
          </p:txBody>
        </p:sp>
        <p:sp>
          <p:nvSpPr>
            <p:cNvPr id="64" name="TextBox 23">
              <a:extLst>
                <a:ext uri="{FF2B5EF4-FFF2-40B4-BE49-F238E27FC236}">
                  <a16:creationId xmlns:a16="http://schemas.microsoft.com/office/drawing/2014/main" id="{8E740C8A-25E4-3C6E-B6F8-FF603E1952CE}"/>
                </a:ext>
              </a:extLst>
            </p:cNvPr>
            <p:cNvSpPr txBox="1"/>
            <p:nvPr/>
          </p:nvSpPr>
          <p:spPr>
            <a:xfrm>
              <a:off x="5941388" y="5725680"/>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L Leg</a:t>
              </a:r>
            </a:p>
          </p:txBody>
        </p:sp>
        <p:sp>
          <p:nvSpPr>
            <p:cNvPr id="65" name="TextBox 25">
              <a:extLst>
                <a:ext uri="{FF2B5EF4-FFF2-40B4-BE49-F238E27FC236}">
                  <a16:creationId xmlns:a16="http://schemas.microsoft.com/office/drawing/2014/main" id="{75B0B86C-2CC2-5835-925B-75F8DB2A9F82}"/>
                </a:ext>
              </a:extLst>
            </p:cNvPr>
            <p:cNvSpPr txBox="1"/>
            <p:nvPr/>
          </p:nvSpPr>
          <p:spPr>
            <a:xfrm>
              <a:off x="3863006" y="6276150"/>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R Foot</a:t>
              </a:r>
            </a:p>
          </p:txBody>
        </p:sp>
        <p:sp>
          <p:nvSpPr>
            <p:cNvPr id="66" name="TextBox 26">
              <a:extLst>
                <a:ext uri="{FF2B5EF4-FFF2-40B4-BE49-F238E27FC236}">
                  <a16:creationId xmlns:a16="http://schemas.microsoft.com/office/drawing/2014/main" id="{0309A954-C99A-4BAF-6A1F-7050BC06C329}"/>
                </a:ext>
              </a:extLst>
            </p:cNvPr>
            <p:cNvSpPr txBox="1"/>
            <p:nvPr/>
          </p:nvSpPr>
          <p:spPr>
            <a:xfrm>
              <a:off x="3851347" y="5725680"/>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R Leg</a:t>
              </a:r>
            </a:p>
          </p:txBody>
        </p:sp>
        <p:sp>
          <p:nvSpPr>
            <p:cNvPr id="67" name="TextBox 27">
              <a:extLst>
                <a:ext uri="{FF2B5EF4-FFF2-40B4-BE49-F238E27FC236}">
                  <a16:creationId xmlns:a16="http://schemas.microsoft.com/office/drawing/2014/main" id="{80300DA5-4ADF-C1A5-D5B9-ED4504DA7F87}"/>
                </a:ext>
              </a:extLst>
            </p:cNvPr>
            <p:cNvSpPr txBox="1"/>
            <p:nvPr/>
          </p:nvSpPr>
          <p:spPr>
            <a:xfrm>
              <a:off x="4907368" y="5725680"/>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Torso</a:t>
              </a:r>
            </a:p>
          </p:txBody>
        </p:sp>
        <p:sp>
          <p:nvSpPr>
            <p:cNvPr id="68" name="TextBox 28">
              <a:extLst>
                <a:ext uri="{FF2B5EF4-FFF2-40B4-BE49-F238E27FC236}">
                  <a16:creationId xmlns:a16="http://schemas.microsoft.com/office/drawing/2014/main" id="{511874D1-BF65-CBB2-B84E-1B5E2BF940D0}"/>
                </a:ext>
              </a:extLst>
            </p:cNvPr>
            <p:cNvSpPr txBox="1"/>
            <p:nvPr/>
          </p:nvSpPr>
          <p:spPr>
            <a:xfrm>
              <a:off x="3154868" y="3727164"/>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R Hand</a:t>
              </a:r>
            </a:p>
          </p:txBody>
        </p:sp>
        <p:sp>
          <p:nvSpPr>
            <p:cNvPr id="69" name="TextBox 29">
              <a:extLst>
                <a:ext uri="{FF2B5EF4-FFF2-40B4-BE49-F238E27FC236}">
                  <a16:creationId xmlns:a16="http://schemas.microsoft.com/office/drawing/2014/main" id="{C5EFE2AE-0897-87BB-CB48-76A88BF471E9}"/>
                </a:ext>
              </a:extLst>
            </p:cNvPr>
            <p:cNvSpPr txBox="1"/>
            <p:nvPr/>
          </p:nvSpPr>
          <p:spPr>
            <a:xfrm>
              <a:off x="3802030" y="3717354"/>
              <a:ext cx="743034" cy="307777"/>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R Arm</a:t>
              </a:r>
            </a:p>
          </p:txBody>
        </p:sp>
      </p:grpSp>
    </p:spTree>
    <p:extLst>
      <p:ext uri="{BB962C8B-B14F-4D97-AF65-F5344CB8AC3E}">
        <p14:creationId xmlns:p14="http://schemas.microsoft.com/office/powerpoint/2010/main" val="3480481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F877D-3D70-2E74-DC75-AA0F643543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6FA9AA0-620B-C2BD-E211-3E15D239507B}"/>
              </a:ext>
            </a:extLst>
          </p:cNvPr>
          <p:cNvSpPr>
            <a:spLocks noGrp="1"/>
          </p:cNvSpPr>
          <p:nvPr>
            <p:ph type="title"/>
          </p:nvPr>
        </p:nvSpPr>
        <p:spPr>
          <a:xfrm>
            <a:off x="1946364" y="191715"/>
            <a:ext cx="9183189" cy="1005679"/>
          </a:xfrm>
        </p:spPr>
        <p:txBody>
          <a:bodyPr>
            <a:normAutofit fontScale="90000"/>
          </a:bodyPr>
          <a:lstStyle/>
          <a:p>
            <a:r>
              <a:rPr lang="en-US" dirty="0">
                <a:latin typeface="+mn-lt"/>
                <a:cs typeface="Calibri" panose="020F0502020204030204" pitchFamily="34" charset="0"/>
              </a:rPr>
              <a:t>Model Results: Constant Metabolic Rate</a:t>
            </a:r>
          </a:p>
        </p:txBody>
      </p:sp>
      <p:sp>
        <p:nvSpPr>
          <p:cNvPr id="7" name="Rectangle 6">
            <a:extLst>
              <a:ext uri="{FF2B5EF4-FFF2-40B4-BE49-F238E27FC236}">
                <a16:creationId xmlns:a16="http://schemas.microsoft.com/office/drawing/2014/main" id="{AE834372-F7F1-3658-37E6-2AA88065FB55}"/>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4F2CA28-6CCD-27DA-4F59-C24AE0234166}"/>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21EED10-E5BB-BB89-9BFD-453D783194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8914D60B-D096-90E9-BC46-4D15E12EEB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A3357905-26B8-3FF1-7EE2-BEE4903D2DA1}"/>
              </a:ext>
            </a:extLst>
          </p:cNvPr>
          <p:cNvSpPr>
            <a:spLocks noGrp="1"/>
          </p:cNvSpPr>
          <p:nvPr>
            <p:ph type="sldNum" sz="quarter" idx="12"/>
          </p:nvPr>
        </p:nvSpPr>
        <p:spPr/>
        <p:txBody>
          <a:bodyPr/>
          <a:lstStyle/>
          <a:p>
            <a:fld id="{9836267D-E82B-4E82-8BC0-6F74E00CB999}" type="slidenum">
              <a:rPr lang="en-US" smtClean="0"/>
              <a:t>14</a:t>
            </a:fld>
            <a:endParaRPr lang="en-US"/>
          </a:p>
        </p:txBody>
      </p:sp>
      <p:sp>
        <p:nvSpPr>
          <p:cNvPr id="8" name="Rectangle 7">
            <a:extLst>
              <a:ext uri="{FF2B5EF4-FFF2-40B4-BE49-F238E27FC236}">
                <a16:creationId xmlns:a16="http://schemas.microsoft.com/office/drawing/2014/main" id="{315529E7-4091-D359-7844-8B7987CC7E77}"/>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3325A5CF-6926-E937-77EC-A8D03004D196}"/>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B6075D20-09AF-56EC-73BF-F385713C1B15}"/>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64909E46-3612-5014-0379-171E9DA4E471}"/>
              </a:ext>
            </a:extLst>
          </p:cNvPr>
          <p:cNvSpPr/>
          <p:nvPr/>
        </p:nvSpPr>
        <p:spPr>
          <a:xfrm>
            <a:off x="1" y="4762777"/>
            <a:ext cx="1692610"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15429812-AACE-6F61-DFE1-B965CB284A20}"/>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87DDB52B-353B-CC29-2942-F37FFEFD7E6F}"/>
              </a:ext>
            </a:extLst>
          </p:cNvPr>
          <p:cNvSpPr txBox="1">
            <a:spLocks/>
          </p:cNvSpPr>
          <p:nvPr/>
        </p:nvSpPr>
        <p:spPr>
          <a:xfrm>
            <a:off x="1946364" y="1331694"/>
            <a:ext cx="6411725" cy="2383801"/>
          </a:xfrm>
          <a:prstGeom prst="rect">
            <a:avLst/>
          </a:prstGeom>
        </p:spPr>
        <p:txBody>
          <a:bodyPr vert="horz" lIns="91440" tIns="45720" rIns="91440" bIns="45720" rtlCol="0">
            <a:normAutofit fontScale="85000" lnSpcReduction="2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Comparison between METMAN code and METMAN TD shows near identical agreement</a:t>
            </a:r>
          </a:p>
          <a:p>
            <a:r>
              <a:rPr lang="en-US" dirty="0"/>
              <a:t>Steady State example: Metabolic rate held constant at 474 BTU/hr, ambient environment held constant at 85°F</a:t>
            </a:r>
          </a:p>
          <a:p>
            <a:r>
              <a:rPr lang="en-US" dirty="0"/>
              <a:t>Temperatures at each node match Fortran outputs</a:t>
            </a:r>
          </a:p>
        </p:txBody>
      </p:sp>
      <p:pic>
        <p:nvPicPr>
          <p:cNvPr id="16" name="Picture 15">
            <a:extLst>
              <a:ext uri="{FF2B5EF4-FFF2-40B4-BE49-F238E27FC236}">
                <a16:creationId xmlns:a16="http://schemas.microsoft.com/office/drawing/2014/main" id="{9A304ACC-ED34-6C05-2995-BF820694F8F4}"/>
              </a:ext>
            </a:extLst>
          </p:cNvPr>
          <p:cNvPicPr>
            <a:picLocks noChangeAspect="1"/>
          </p:cNvPicPr>
          <p:nvPr/>
        </p:nvPicPr>
        <p:blipFill>
          <a:blip r:embed="rId4"/>
          <a:stretch>
            <a:fillRect/>
          </a:stretch>
        </p:blipFill>
        <p:spPr>
          <a:xfrm>
            <a:off x="2377890" y="3718140"/>
            <a:ext cx="5548672" cy="3003334"/>
          </a:xfrm>
          <a:prstGeom prst="rect">
            <a:avLst/>
          </a:prstGeom>
        </p:spPr>
      </p:pic>
      <p:pic>
        <p:nvPicPr>
          <p:cNvPr id="19" name="Picture 18">
            <a:extLst>
              <a:ext uri="{FF2B5EF4-FFF2-40B4-BE49-F238E27FC236}">
                <a16:creationId xmlns:a16="http://schemas.microsoft.com/office/drawing/2014/main" id="{7C42C9A3-BDB3-0183-F93B-45832D85C567}"/>
              </a:ext>
            </a:extLst>
          </p:cNvPr>
          <p:cNvPicPr>
            <a:picLocks noChangeAspect="1"/>
          </p:cNvPicPr>
          <p:nvPr/>
        </p:nvPicPr>
        <p:blipFill>
          <a:blip r:embed="rId5"/>
          <a:stretch>
            <a:fillRect/>
          </a:stretch>
        </p:blipFill>
        <p:spPr>
          <a:xfrm>
            <a:off x="8396529" y="1266510"/>
            <a:ext cx="3697104" cy="5522373"/>
          </a:xfrm>
          <a:prstGeom prst="rect">
            <a:avLst/>
          </a:prstGeom>
        </p:spPr>
      </p:pic>
    </p:spTree>
    <p:extLst>
      <p:ext uri="{BB962C8B-B14F-4D97-AF65-F5344CB8AC3E}">
        <p14:creationId xmlns:p14="http://schemas.microsoft.com/office/powerpoint/2010/main" val="3199801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29297-4180-E9FB-591C-496DCE8E6FC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6099227-95FF-E7F6-D425-AFE21DCA67B2}"/>
              </a:ext>
            </a:extLst>
          </p:cNvPr>
          <p:cNvSpPr>
            <a:spLocks noGrp="1"/>
          </p:cNvSpPr>
          <p:nvPr>
            <p:ph type="title"/>
          </p:nvPr>
        </p:nvSpPr>
        <p:spPr>
          <a:xfrm>
            <a:off x="1946364" y="191715"/>
            <a:ext cx="9183189" cy="1005679"/>
          </a:xfrm>
        </p:spPr>
        <p:txBody>
          <a:bodyPr>
            <a:normAutofit fontScale="90000"/>
          </a:bodyPr>
          <a:lstStyle/>
          <a:p>
            <a:r>
              <a:rPr lang="en-US" dirty="0">
                <a:latin typeface="+mn-lt"/>
                <a:cs typeface="Calibri" panose="020F0502020204030204" pitchFamily="34" charset="0"/>
              </a:rPr>
              <a:t>Model Results: Transient Metabolic Profile</a:t>
            </a:r>
          </a:p>
        </p:txBody>
      </p:sp>
      <p:sp>
        <p:nvSpPr>
          <p:cNvPr id="7" name="Rectangle 6">
            <a:extLst>
              <a:ext uri="{FF2B5EF4-FFF2-40B4-BE49-F238E27FC236}">
                <a16:creationId xmlns:a16="http://schemas.microsoft.com/office/drawing/2014/main" id="{159085AE-62B0-1DE5-B8B3-40034D7EE15F}"/>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5FAAC91-94B4-3202-1DD3-4EB0EF9E2D1F}"/>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2656FC3-7922-5E72-C8C3-5D6AA94854E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CE7675D4-7667-D34D-6F5F-2243541384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2140E49D-AF6F-E96D-8B2C-C7C4FD85AD03}"/>
              </a:ext>
            </a:extLst>
          </p:cNvPr>
          <p:cNvSpPr>
            <a:spLocks noGrp="1"/>
          </p:cNvSpPr>
          <p:nvPr>
            <p:ph type="sldNum" sz="quarter" idx="12"/>
          </p:nvPr>
        </p:nvSpPr>
        <p:spPr/>
        <p:txBody>
          <a:bodyPr/>
          <a:lstStyle/>
          <a:p>
            <a:fld id="{9836267D-E82B-4E82-8BC0-6F74E00CB999}" type="slidenum">
              <a:rPr lang="en-US" smtClean="0"/>
              <a:t>15</a:t>
            </a:fld>
            <a:endParaRPr lang="en-US"/>
          </a:p>
        </p:txBody>
      </p:sp>
      <p:sp>
        <p:nvSpPr>
          <p:cNvPr id="8" name="Rectangle 7">
            <a:extLst>
              <a:ext uri="{FF2B5EF4-FFF2-40B4-BE49-F238E27FC236}">
                <a16:creationId xmlns:a16="http://schemas.microsoft.com/office/drawing/2014/main" id="{B237D197-4411-D732-B3AF-EA659F60C0B1}"/>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0E55306D-CB72-730A-5E3C-600E3D0127E3}"/>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91A9C6B3-536D-3068-283A-6878EBCB3139}"/>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CEED0C5C-EA6A-E33C-7601-AED4A30AD375}"/>
              </a:ext>
            </a:extLst>
          </p:cNvPr>
          <p:cNvSpPr/>
          <p:nvPr/>
        </p:nvSpPr>
        <p:spPr>
          <a:xfrm>
            <a:off x="1" y="4762777"/>
            <a:ext cx="1692610"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FD4BD5AA-3EC3-4EC2-5522-C316CF917FFA}"/>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06077702-67AD-D913-5D03-D84F6111FF88}"/>
              </a:ext>
            </a:extLst>
          </p:cNvPr>
          <p:cNvSpPr>
            <a:spLocks noGrp="1"/>
          </p:cNvSpPr>
          <p:nvPr/>
        </p:nvSpPr>
        <p:spPr>
          <a:xfrm>
            <a:off x="1981429" y="1495127"/>
            <a:ext cx="3850946" cy="522634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Results verification: Model outputs were compared against METMAN analysis of exercise environment: showed almost identical agreement</a:t>
            </a:r>
          </a:p>
          <a:p>
            <a:r>
              <a:rPr lang="en-US" dirty="0"/>
              <a:t>METMAN is correlated to human test data: METMAN TD provides a firm foundation for human thermal model evolution and can be used for existing systems with embedded METMAN  requirements </a:t>
            </a:r>
          </a:p>
        </p:txBody>
      </p:sp>
      <p:sp>
        <p:nvSpPr>
          <p:cNvPr id="23" name="TextBox 25">
            <a:extLst>
              <a:ext uri="{FF2B5EF4-FFF2-40B4-BE49-F238E27FC236}">
                <a16:creationId xmlns:a16="http://schemas.microsoft.com/office/drawing/2014/main" id="{FD23589C-6E39-4567-61E1-756E9D71EF12}"/>
              </a:ext>
            </a:extLst>
          </p:cNvPr>
          <p:cNvSpPr txBox="1"/>
          <p:nvPr/>
        </p:nvSpPr>
        <p:spPr>
          <a:xfrm>
            <a:off x="5854029" y="2938782"/>
            <a:ext cx="651919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t>METMAN TD Transient Analysis of Core Temperature at Varied Metabolic Profile</a:t>
            </a:r>
          </a:p>
        </p:txBody>
      </p:sp>
      <p:pic>
        <p:nvPicPr>
          <p:cNvPr id="26" name="Picture 25">
            <a:extLst>
              <a:ext uri="{FF2B5EF4-FFF2-40B4-BE49-F238E27FC236}">
                <a16:creationId xmlns:a16="http://schemas.microsoft.com/office/drawing/2014/main" id="{C641FEFB-E53D-E802-DADB-71AFC0FFC976}"/>
              </a:ext>
            </a:extLst>
          </p:cNvPr>
          <p:cNvPicPr>
            <a:picLocks noChangeAspect="1"/>
          </p:cNvPicPr>
          <p:nvPr/>
        </p:nvPicPr>
        <p:blipFill>
          <a:blip r:embed="rId4"/>
          <a:stretch>
            <a:fillRect/>
          </a:stretch>
        </p:blipFill>
        <p:spPr>
          <a:xfrm>
            <a:off x="6035258" y="1358945"/>
            <a:ext cx="6156742" cy="1468509"/>
          </a:xfrm>
          <a:prstGeom prst="rect">
            <a:avLst/>
          </a:prstGeom>
        </p:spPr>
      </p:pic>
      <p:pic>
        <p:nvPicPr>
          <p:cNvPr id="28" name="Picture 27">
            <a:extLst>
              <a:ext uri="{FF2B5EF4-FFF2-40B4-BE49-F238E27FC236}">
                <a16:creationId xmlns:a16="http://schemas.microsoft.com/office/drawing/2014/main" id="{60E2D4E7-29CE-13E7-64D3-EAFF15A6CA7A}"/>
              </a:ext>
            </a:extLst>
          </p:cNvPr>
          <p:cNvPicPr>
            <a:picLocks noChangeAspect="1"/>
          </p:cNvPicPr>
          <p:nvPr/>
        </p:nvPicPr>
        <p:blipFill>
          <a:blip r:embed="rId5"/>
          <a:stretch>
            <a:fillRect/>
          </a:stretch>
        </p:blipFill>
        <p:spPr>
          <a:xfrm>
            <a:off x="6394691" y="3324032"/>
            <a:ext cx="5698942" cy="3337628"/>
          </a:xfrm>
          <a:prstGeom prst="rect">
            <a:avLst/>
          </a:prstGeom>
        </p:spPr>
      </p:pic>
    </p:spTree>
    <p:extLst>
      <p:ext uri="{BB962C8B-B14F-4D97-AF65-F5344CB8AC3E}">
        <p14:creationId xmlns:p14="http://schemas.microsoft.com/office/powerpoint/2010/main" val="134689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B72B1-683E-C004-1E94-CC93049C874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21BB6A6-6213-495B-8BED-C53C5A6BAB80}"/>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Added Capabilities of a TD Interface</a:t>
            </a:r>
          </a:p>
        </p:txBody>
      </p:sp>
      <p:sp>
        <p:nvSpPr>
          <p:cNvPr id="7" name="Rectangle 6">
            <a:extLst>
              <a:ext uri="{FF2B5EF4-FFF2-40B4-BE49-F238E27FC236}">
                <a16:creationId xmlns:a16="http://schemas.microsoft.com/office/drawing/2014/main" id="{4F2987B6-7614-3708-048B-6F536C4F3E74}"/>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296C16E-FD54-D4F3-7DE9-AFA05D8E4B73}"/>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3FD23E5-57D6-E33F-88BE-983643639E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8D19CCAB-90D9-5099-4E4A-D07DF77B5A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A6C23F76-A386-77B2-E451-C5F8C6388ED1}"/>
              </a:ext>
            </a:extLst>
          </p:cNvPr>
          <p:cNvSpPr>
            <a:spLocks noGrp="1"/>
          </p:cNvSpPr>
          <p:nvPr>
            <p:ph type="sldNum" sz="quarter" idx="12"/>
          </p:nvPr>
        </p:nvSpPr>
        <p:spPr/>
        <p:txBody>
          <a:bodyPr/>
          <a:lstStyle/>
          <a:p>
            <a:fld id="{9836267D-E82B-4E82-8BC0-6F74E00CB999}" type="slidenum">
              <a:rPr lang="en-US" smtClean="0"/>
              <a:t>16</a:t>
            </a:fld>
            <a:endParaRPr lang="en-US"/>
          </a:p>
        </p:txBody>
      </p:sp>
      <p:sp>
        <p:nvSpPr>
          <p:cNvPr id="8" name="Rectangle 7">
            <a:extLst>
              <a:ext uri="{FF2B5EF4-FFF2-40B4-BE49-F238E27FC236}">
                <a16:creationId xmlns:a16="http://schemas.microsoft.com/office/drawing/2014/main" id="{6255DABB-22DF-7F3C-38F6-4BABBA0F634B}"/>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8421ED6A-A33A-6A81-8A41-3971B906DB7B}"/>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B6EEFEBE-5DA4-0C40-C377-EA188C8F9E34}"/>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F7F191DD-8EEA-9A3E-D2E6-1AC6495DCA5F}"/>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24B591AB-F002-C1DF-1308-CC237570FE26}"/>
              </a:ext>
            </a:extLst>
          </p:cNvPr>
          <p:cNvSpPr/>
          <p:nvPr/>
        </p:nvSpPr>
        <p:spPr>
          <a:xfrm>
            <a:off x="-6" y="5549206"/>
            <a:ext cx="1692611"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pic>
        <p:nvPicPr>
          <p:cNvPr id="16" name="Picture 15">
            <a:extLst>
              <a:ext uri="{FF2B5EF4-FFF2-40B4-BE49-F238E27FC236}">
                <a16:creationId xmlns:a16="http://schemas.microsoft.com/office/drawing/2014/main" id="{22877043-2107-B779-83F7-F58F39167F41}"/>
              </a:ext>
            </a:extLst>
          </p:cNvPr>
          <p:cNvPicPr>
            <a:picLocks noChangeAspect="1"/>
          </p:cNvPicPr>
          <p:nvPr/>
        </p:nvPicPr>
        <p:blipFill>
          <a:blip r:embed="rId4"/>
          <a:srcRect l="16105" r="19873"/>
          <a:stretch/>
        </p:blipFill>
        <p:spPr>
          <a:xfrm>
            <a:off x="7852326" y="1297442"/>
            <a:ext cx="1395109" cy="3273286"/>
          </a:xfrm>
          <a:prstGeom prst="rect">
            <a:avLst/>
          </a:prstGeom>
        </p:spPr>
      </p:pic>
      <p:pic>
        <p:nvPicPr>
          <p:cNvPr id="18" name="Picture 17">
            <a:extLst>
              <a:ext uri="{FF2B5EF4-FFF2-40B4-BE49-F238E27FC236}">
                <a16:creationId xmlns:a16="http://schemas.microsoft.com/office/drawing/2014/main" id="{C57563E5-8D4C-F792-5BFA-FA827576F690}"/>
              </a:ext>
            </a:extLst>
          </p:cNvPr>
          <p:cNvPicPr>
            <a:picLocks noChangeAspect="1"/>
          </p:cNvPicPr>
          <p:nvPr/>
        </p:nvPicPr>
        <p:blipFill>
          <a:blip r:embed="rId5"/>
          <a:srcRect t="1953" b="638"/>
          <a:stretch/>
        </p:blipFill>
        <p:spPr>
          <a:xfrm>
            <a:off x="10443531" y="1307883"/>
            <a:ext cx="1395108" cy="3273285"/>
          </a:xfrm>
          <a:prstGeom prst="rect">
            <a:avLst/>
          </a:prstGeom>
        </p:spPr>
      </p:pic>
      <p:sp>
        <p:nvSpPr>
          <p:cNvPr id="19" name="Arrow: Right 18">
            <a:extLst>
              <a:ext uri="{FF2B5EF4-FFF2-40B4-BE49-F238E27FC236}">
                <a16:creationId xmlns:a16="http://schemas.microsoft.com/office/drawing/2014/main" id="{70CC2F27-D3B6-4E15-9AEB-55383FD7FAC9}"/>
              </a:ext>
            </a:extLst>
          </p:cNvPr>
          <p:cNvSpPr/>
          <p:nvPr/>
        </p:nvSpPr>
        <p:spPr>
          <a:xfrm>
            <a:off x="9395929" y="2611711"/>
            <a:ext cx="899108" cy="2977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TextBox 22">
            <a:extLst>
              <a:ext uri="{FF2B5EF4-FFF2-40B4-BE49-F238E27FC236}">
                <a16:creationId xmlns:a16="http://schemas.microsoft.com/office/drawing/2014/main" id="{8DCCE597-D12B-AD65-CB2F-46E5EFCF84F0}"/>
              </a:ext>
            </a:extLst>
          </p:cNvPr>
          <p:cNvSpPr txBox="1"/>
          <p:nvPr/>
        </p:nvSpPr>
        <p:spPr>
          <a:xfrm>
            <a:off x="9303222" y="1371087"/>
            <a:ext cx="1084521"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Can increase fidelity as needed</a:t>
            </a:r>
          </a:p>
        </p:txBody>
      </p:sp>
      <p:sp>
        <p:nvSpPr>
          <p:cNvPr id="23" name="Content Placeholder 2">
            <a:extLst>
              <a:ext uri="{FF2B5EF4-FFF2-40B4-BE49-F238E27FC236}">
                <a16:creationId xmlns:a16="http://schemas.microsoft.com/office/drawing/2014/main" id="{A38B3C9A-59BA-F727-49D6-CB4842DCDAC3}"/>
              </a:ext>
            </a:extLst>
          </p:cNvPr>
          <p:cNvSpPr txBox="1">
            <a:spLocks/>
          </p:cNvSpPr>
          <p:nvPr/>
        </p:nvSpPr>
        <p:spPr>
          <a:xfrm>
            <a:off x="2095729" y="1424183"/>
            <a:ext cx="5582889" cy="5242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METMAN functionality in a modernized format</a:t>
            </a:r>
          </a:p>
          <a:p>
            <a:r>
              <a:rPr lang="en-US" dirty="0"/>
              <a:t>Graphical components to interface with vehicle and thermal system models</a:t>
            </a:r>
          </a:p>
          <a:p>
            <a:r>
              <a:rPr lang="en-US" dirty="0"/>
              <a:t>Modularized structure enables evolution alongside systems and mission contexts</a:t>
            </a:r>
          </a:p>
          <a:p>
            <a:r>
              <a:rPr lang="en-US" dirty="0"/>
              <a:t>Next steps: Integrate METMAN TD with inline analysis work, such as Artemis II post-flight thermal comfort studies</a:t>
            </a:r>
          </a:p>
        </p:txBody>
      </p:sp>
      <p:pic>
        <p:nvPicPr>
          <p:cNvPr id="4" name="Picture 3">
            <a:extLst>
              <a:ext uri="{FF2B5EF4-FFF2-40B4-BE49-F238E27FC236}">
                <a16:creationId xmlns:a16="http://schemas.microsoft.com/office/drawing/2014/main" id="{4EDE4EAA-AB52-73AD-00F4-160C7E4BBF02}"/>
              </a:ext>
            </a:extLst>
          </p:cNvPr>
          <p:cNvPicPr>
            <a:picLocks noChangeAspect="1"/>
          </p:cNvPicPr>
          <p:nvPr/>
        </p:nvPicPr>
        <p:blipFill>
          <a:blip r:embed="rId6"/>
          <a:srcRect r="6582"/>
          <a:stretch>
            <a:fillRect/>
          </a:stretch>
        </p:blipFill>
        <p:spPr>
          <a:xfrm>
            <a:off x="7553693" y="4692371"/>
            <a:ext cx="1992373" cy="1449597"/>
          </a:xfrm>
          <a:prstGeom prst="rect">
            <a:avLst/>
          </a:prstGeom>
          <a:ln>
            <a:solidFill>
              <a:schemeClr val="tx1"/>
            </a:solidFill>
          </a:ln>
        </p:spPr>
      </p:pic>
      <p:pic>
        <p:nvPicPr>
          <p:cNvPr id="17" name="Picture 16">
            <a:extLst>
              <a:ext uri="{FF2B5EF4-FFF2-40B4-BE49-F238E27FC236}">
                <a16:creationId xmlns:a16="http://schemas.microsoft.com/office/drawing/2014/main" id="{36725725-AA42-E9BB-F760-920A2980120F}"/>
              </a:ext>
            </a:extLst>
          </p:cNvPr>
          <p:cNvPicPr>
            <a:picLocks noChangeAspect="1"/>
          </p:cNvPicPr>
          <p:nvPr/>
        </p:nvPicPr>
        <p:blipFill>
          <a:blip r:embed="rId7"/>
          <a:srcRect t="9679" b="5657"/>
          <a:stretch>
            <a:fillRect/>
          </a:stretch>
        </p:blipFill>
        <p:spPr>
          <a:xfrm>
            <a:off x="10096271" y="4693475"/>
            <a:ext cx="1992374" cy="1449283"/>
          </a:xfrm>
          <a:prstGeom prst="rect">
            <a:avLst/>
          </a:prstGeom>
          <a:ln>
            <a:solidFill>
              <a:schemeClr val="tx1"/>
            </a:solidFill>
          </a:ln>
        </p:spPr>
      </p:pic>
      <p:sp>
        <p:nvSpPr>
          <p:cNvPr id="24" name="TextBox 22">
            <a:extLst>
              <a:ext uri="{FF2B5EF4-FFF2-40B4-BE49-F238E27FC236}">
                <a16:creationId xmlns:a16="http://schemas.microsoft.com/office/drawing/2014/main" id="{3707A43A-F49B-D682-7A79-023518EE4444}"/>
              </a:ext>
            </a:extLst>
          </p:cNvPr>
          <p:cNvSpPr txBox="1"/>
          <p:nvPr/>
        </p:nvSpPr>
        <p:spPr>
          <a:xfrm>
            <a:off x="7431465" y="6211669"/>
            <a:ext cx="2236827" cy="646331"/>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Baseline METMAN: Symbol driven inputs</a:t>
            </a:r>
          </a:p>
        </p:txBody>
      </p:sp>
      <p:sp>
        <p:nvSpPr>
          <p:cNvPr id="25" name="TextBox 22">
            <a:extLst>
              <a:ext uri="{FF2B5EF4-FFF2-40B4-BE49-F238E27FC236}">
                <a16:creationId xmlns:a16="http://schemas.microsoft.com/office/drawing/2014/main" id="{5265694A-E9B3-2448-9DFB-5696BED8DABE}"/>
              </a:ext>
            </a:extLst>
          </p:cNvPr>
          <p:cNvSpPr txBox="1"/>
          <p:nvPr/>
        </p:nvSpPr>
        <p:spPr>
          <a:xfrm>
            <a:off x="9950839" y="6211668"/>
            <a:ext cx="2236827" cy="646331"/>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Customizability for advanced use-cases</a:t>
            </a:r>
          </a:p>
        </p:txBody>
      </p:sp>
    </p:spTree>
    <p:extLst>
      <p:ext uri="{BB962C8B-B14F-4D97-AF65-F5344CB8AC3E}">
        <p14:creationId xmlns:p14="http://schemas.microsoft.com/office/powerpoint/2010/main" val="3378589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7B2E2-8F1E-FEDA-847B-28C70EF2920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DF051A0-7012-B674-6EC3-74FED7B5547A}"/>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Acknowledgements</a:t>
            </a:r>
          </a:p>
        </p:txBody>
      </p:sp>
      <p:sp>
        <p:nvSpPr>
          <p:cNvPr id="7" name="Rectangle 6">
            <a:extLst>
              <a:ext uri="{FF2B5EF4-FFF2-40B4-BE49-F238E27FC236}">
                <a16:creationId xmlns:a16="http://schemas.microsoft.com/office/drawing/2014/main" id="{21BE0E4B-70EC-95BE-F4EE-C34CFEC3DD0C}"/>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0CB5EE0-A992-C0C9-74B5-5001FBA4D66B}"/>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72F53EC-76D4-3708-1564-7CFF59F60F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871C8363-034A-69A8-E45A-DED6E1C7DE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B52AE156-9B92-6303-B01B-718612F290EA}"/>
              </a:ext>
            </a:extLst>
          </p:cNvPr>
          <p:cNvSpPr>
            <a:spLocks noGrp="1"/>
          </p:cNvSpPr>
          <p:nvPr>
            <p:ph type="sldNum" sz="quarter" idx="12"/>
          </p:nvPr>
        </p:nvSpPr>
        <p:spPr/>
        <p:txBody>
          <a:bodyPr/>
          <a:lstStyle/>
          <a:p>
            <a:fld id="{9836267D-E82B-4E82-8BC0-6F74E00CB999}" type="slidenum">
              <a:rPr lang="en-US" smtClean="0"/>
              <a:t>17</a:t>
            </a:fld>
            <a:endParaRPr lang="en-US"/>
          </a:p>
        </p:txBody>
      </p:sp>
      <p:sp>
        <p:nvSpPr>
          <p:cNvPr id="17" name="Content Placeholder 2">
            <a:extLst>
              <a:ext uri="{FF2B5EF4-FFF2-40B4-BE49-F238E27FC236}">
                <a16:creationId xmlns:a16="http://schemas.microsoft.com/office/drawing/2014/main" id="{44A6871B-4513-977E-FB78-FBF5D6EDC62F}"/>
              </a:ext>
            </a:extLst>
          </p:cNvPr>
          <p:cNvSpPr txBox="1">
            <a:spLocks/>
          </p:cNvSpPr>
          <p:nvPr/>
        </p:nvSpPr>
        <p:spPr>
          <a:xfrm>
            <a:off x="2095729" y="1424183"/>
            <a:ext cx="9893390" cy="5242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This work was supported by the NESC ECLSS Technical Discipline Team (TDT) as a discipline-advancing effort. The human thermal analysis team would like to thank Morgan Abney, Thomas Chen, and the rest of the NESC ECLSS TDT for their support on this model development effort.</a:t>
            </a:r>
          </a:p>
        </p:txBody>
      </p:sp>
      <p:sp>
        <p:nvSpPr>
          <p:cNvPr id="8" name="Rectangle 7">
            <a:extLst>
              <a:ext uri="{FF2B5EF4-FFF2-40B4-BE49-F238E27FC236}">
                <a16:creationId xmlns:a16="http://schemas.microsoft.com/office/drawing/2014/main" id="{5EB8A7D1-F07D-F94B-E94A-E0704FCA4539}"/>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F0690FFF-4EEE-2624-1F72-82616C15737D}"/>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E3088FE1-139B-B002-0071-264FC17E1B6C}"/>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66482A6E-69BE-5353-DE51-BB1902DD0E29}"/>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2A181D8B-7B3B-F875-66C0-4B660D996AC5}"/>
              </a:ext>
            </a:extLst>
          </p:cNvPr>
          <p:cNvSpPr/>
          <p:nvPr/>
        </p:nvSpPr>
        <p:spPr>
          <a:xfrm>
            <a:off x="-6" y="5549206"/>
            <a:ext cx="1692611"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pic>
        <p:nvPicPr>
          <p:cNvPr id="2" name="Picture 1" descr="A group of people posing for a photo&#10;&#10;AI-generated content may be incorrect.">
            <a:extLst>
              <a:ext uri="{FF2B5EF4-FFF2-40B4-BE49-F238E27FC236}">
                <a16:creationId xmlns:a16="http://schemas.microsoft.com/office/drawing/2014/main" id="{5D51CEC3-753B-B49F-5F60-C5BDB94E6676}"/>
              </a:ext>
            </a:extLst>
          </p:cNvPr>
          <p:cNvPicPr>
            <a:picLocks noChangeAspect="1"/>
          </p:cNvPicPr>
          <p:nvPr/>
        </p:nvPicPr>
        <p:blipFill rotWithShape="1">
          <a:blip r:embed="rId5">
            <a:extLst>
              <a:ext uri="{28A0092B-C50C-407E-A947-70E740481C1C}">
                <a14:useLocalDpi xmlns:a14="http://schemas.microsoft.com/office/drawing/2010/main" val="0"/>
              </a:ext>
            </a:extLst>
          </a:blip>
          <a:srcRect t="32136"/>
          <a:stretch/>
        </p:blipFill>
        <p:spPr>
          <a:xfrm>
            <a:off x="5439061" y="3489321"/>
            <a:ext cx="6238438" cy="3175233"/>
          </a:xfrm>
          <a:prstGeom prst="rect">
            <a:avLst/>
          </a:prstGeom>
        </p:spPr>
      </p:pic>
      <p:sp>
        <p:nvSpPr>
          <p:cNvPr id="5" name="TextBox 4">
            <a:extLst>
              <a:ext uri="{FF2B5EF4-FFF2-40B4-BE49-F238E27FC236}">
                <a16:creationId xmlns:a16="http://schemas.microsoft.com/office/drawing/2014/main" id="{B35D9048-75E3-C97A-A4C0-B97C1F49A7BA}"/>
              </a:ext>
            </a:extLst>
          </p:cNvPr>
          <p:cNvSpPr txBox="1"/>
          <p:nvPr/>
        </p:nvSpPr>
        <p:spPr>
          <a:xfrm>
            <a:off x="2095721" y="6088559"/>
            <a:ext cx="2940224" cy="769441"/>
          </a:xfrm>
          <a:prstGeom prst="rect">
            <a:avLst/>
          </a:prstGeom>
          <a:noFill/>
        </p:spPr>
        <p:txBody>
          <a:bodyPr wrap="square" rtlCol="0">
            <a:spAutoFit/>
          </a:bodyPr>
          <a:lstStyle/>
          <a:p>
            <a:pPr algn="ctr"/>
            <a:r>
              <a:rPr lang="en-US" sz="4400" dirty="0"/>
              <a:t>Thank you!</a:t>
            </a:r>
          </a:p>
        </p:txBody>
      </p:sp>
      <p:pic>
        <p:nvPicPr>
          <p:cNvPr id="4" name="Picture 3">
            <a:extLst>
              <a:ext uri="{FF2B5EF4-FFF2-40B4-BE49-F238E27FC236}">
                <a16:creationId xmlns:a16="http://schemas.microsoft.com/office/drawing/2014/main" id="{ADC2ED8B-ABB2-8ED3-E6D7-E18530AA40DF}"/>
              </a:ext>
            </a:extLst>
          </p:cNvPr>
          <p:cNvPicPr>
            <a:picLocks noChangeAspect="1"/>
          </p:cNvPicPr>
          <p:nvPr/>
        </p:nvPicPr>
        <p:blipFill>
          <a:blip r:embed="rId6"/>
          <a:stretch>
            <a:fillRect/>
          </a:stretch>
        </p:blipFill>
        <p:spPr>
          <a:xfrm>
            <a:off x="2209482" y="3500153"/>
            <a:ext cx="2672546" cy="2672546"/>
          </a:xfrm>
          <a:prstGeom prst="rect">
            <a:avLst/>
          </a:prstGeom>
        </p:spPr>
      </p:pic>
    </p:spTree>
    <p:extLst>
      <p:ext uri="{BB962C8B-B14F-4D97-AF65-F5344CB8AC3E}">
        <p14:creationId xmlns:p14="http://schemas.microsoft.com/office/powerpoint/2010/main" val="104470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planet in space&#10;&#10;AI-generated content may be incorrect.">
            <a:extLst>
              <a:ext uri="{FF2B5EF4-FFF2-40B4-BE49-F238E27FC236}">
                <a16:creationId xmlns:a16="http://schemas.microsoft.com/office/drawing/2014/main" id="{68D63F50-2391-CC27-DD7A-933F3FC19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091" r="23298"/>
          <a:stretch>
            <a:fill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736C034-14A4-B54E-9279-91727E8551C2}"/>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solidFill>
                  <a:schemeClr val="bg1"/>
                </a:solidFill>
              </a:rPr>
              <a:t>Thank you!</a:t>
            </a:r>
          </a:p>
        </p:txBody>
      </p:sp>
      <p:sp>
        <p:nvSpPr>
          <p:cNvPr id="3" name="Content Placeholder 2">
            <a:extLst>
              <a:ext uri="{FF2B5EF4-FFF2-40B4-BE49-F238E27FC236}">
                <a16:creationId xmlns:a16="http://schemas.microsoft.com/office/drawing/2014/main" id="{9186F1A7-2A6A-314A-9DC6-74E8F5776D1F}"/>
              </a:ext>
            </a:extLst>
          </p:cNvPr>
          <p:cNvSpPr>
            <a:spLocks noGrp="1"/>
          </p:cNvSpPr>
          <p:nvPr>
            <p:ph idx="1"/>
          </p:nvPr>
        </p:nvSpPr>
        <p:spPr>
          <a:xfrm>
            <a:off x="477980" y="4872922"/>
            <a:ext cx="4023359" cy="1208141"/>
          </a:xfrm>
        </p:spPr>
        <p:txBody>
          <a:bodyPr vert="horz" lIns="91440" tIns="45720" rIns="91440" bIns="45720" rtlCol="0">
            <a:normAutofit/>
          </a:bodyPr>
          <a:lstStyle/>
          <a:p>
            <a:pPr marL="0" indent="0">
              <a:buNone/>
            </a:pPr>
            <a:r>
              <a:rPr lang="en-US" sz="2000">
                <a:solidFill>
                  <a:schemeClr val="bg1"/>
                </a:solidFill>
              </a:rPr>
              <a:t>Questions?</a:t>
            </a:r>
          </a:p>
        </p:txBody>
      </p:sp>
      <p:sp>
        <p:nvSpPr>
          <p:cNvPr id="1035" name="Rectangle 10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7" name="Rectangle 10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B493221-64CA-446A-E6BD-2C9BA61F76AA}"/>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lgn="r">
              <a:spcAft>
                <a:spcPts val="600"/>
              </a:spcAft>
              <a:defRPr/>
            </a:pPr>
            <a:fld id="{9836267D-E82B-4E82-8BC0-6F74E00CB999}" type="slidenum">
              <a:rPr lang="en-US">
                <a:solidFill>
                  <a:schemeClr val="bg1"/>
                </a:solidFill>
                <a:latin typeface="Calibri" panose="020F0502020204030204"/>
              </a:rPr>
              <a:pPr algn="r">
                <a:spcAft>
                  <a:spcPts val="600"/>
                </a:spcAft>
                <a:defRPr/>
              </a:pPr>
              <a:t>18</a:t>
            </a:fld>
            <a:endParaRPr lang="en-US">
              <a:solidFill>
                <a:schemeClr val="bg1"/>
              </a:solidFill>
              <a:latin typeface="Calibri" panose="020F0502020204030204"/>
            </a:endParaRPr>
          </a:p>
        </p:txBody>
      </p:sp>
      <p:pic>
        <p:nvPicPr>
          <p:cNvPr id="4" name="Picture 3">
            <a:extLst>
              <a:ext uri="{FF2B5EF4-FFF2-40B4-BE49-F238E27FC236}">
                <a16:creationId xmlns:a16="http://schemas.microsoft.com/office/drawing/2014/main" id="{CF21FAD6-6AC9-C231-ED79-ED66ECA3A9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30" y="91241"/>
            <a:ext cx="1730150" cy="1446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552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7BE9E-43FF-3D0C-02FB-84F177085A3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E892C4-C908-BC3A-433C-DA82CEEA33BB}"/>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References</a:t>
            </a:r>
          </a:p>
        </p:txBody>
      </p:sp>
      <p:sp>
        <p:nvSpPr>
          <p:cNvPr id="7" name="Rectangle 6">
            <a:extLst>
              <a:ext uri="{FF2B5EF4-FFF2-40B4-BE49-F238E27FC236}">
                <a16:creationId xmlns:a16="http://schemas.microsoft.com/office/drawing/2014/main" id="{48C831F9-4DA1-17FB-E83A-14FE7C223C28}"/>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BE002AE2-B503-3722-7C8F-802E30DC802F}"/>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4FB1B4F-B70F-083D-0A03-FE81829AC5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188E6830-2370-A69B-8EC9-36E8971DB2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FDC4E06E-BFCB-23D9-154F-1326C1F28ADC}"/>
              </a:ext>
            </a:extLst>
          </p:cNvPr>
          <p:cNvSpPr>
            <a:spLocks noGrp="1"/>
          </p:cNvSpPr>
          <p:nvPr>
            <p:ph type="sldNum" sz="quarter" idx="12"/>
          </p:nvPr>
        </p:nvSpPr>
        <p:spPr/>
        <p:txBody>
          <a:bodyPr/>
          <a:lstStyle/>
          <a:p>
            <a:fld id="{9836267D-E82B-4E82-8BC0-6F74E00CB999}" type="slidenum">
              <a:rPr lang="en-US" smtClean="0"/>
              <a:t>19</a:t>
            </a:fld>
            <a:endParaRPr lang="en-US"/>
          </a:p>
        </p:txBody>
      </p:sp>
      <p:sp>
        <p:nvSpPr>
          <p:cNvPr id="17" name="Content Placeholder 2">
            <a:extLst>
              <a:ext uri="{FF2B5EF4-FFF2-40B4-BE49-F238E27FC236}">
                <a16:creationId xmlns:a16="http://schemas.microsoft.com/office/drawing/2014/main" id="{6B41BD77-1AFD-A496-98FB-B15726D4228C}"/>
              </a:ext>
            </a:extLst>
          </p:cNvPr>
          <p:cNvSpPr txBox="1">
            <a:spLocks/>
          </p:cNvSpPr>
          <p:nvPr/>
        </p:nvSpPr>
        <p:spPr>
          <a:xfrm>
            <a:off x="1946364" y="1424183"/>
            <a:ext cx="9893390" cy="5433817"/>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[1] H. J. Song, Overview of Human Thermal Modeling, Thermoregulation, and Thermal Comfort at NASA, NASA, 2017. </a:t>
            </a:r>
          </a:p>
          <a:p>
            <a:pPr marL="0" indent="0">
              <a:buNone/>
            </a:pPr>
            <a:r>
              <a:rPr lang="en-US" dirty="0"/>
              <a:t>[2] G. C. Bue, "Computer Program Documentation 41-Node Transient Metabolic Man Program," LESC-27578, CTSD-0425, 1989. </a:t>
            </a:r>
          </a:p>
          <a:p>
            <a:pPr marL="0" indent="0">
              <a:buNone/>
            </a:pPr>
            <a:r>
              <a:rPr lang="en-US" dirty="0"/>
              <a:t>[3] M. Haas and D. J. Hartl, "Development of a Three-Dimensional Scripted Human Thermoregulation Model Framework for the Lower Limb," in 53rd International Conference on Environmental Systems, Louisville, Kentucky, ICES-2024.</a:t>
            </a:r>
          </a:p>
          <a:p>
            <a:pPr marL="0" indent="0">
              <a:buNone/>
            </a:pPr>
            <a:r>
              <a:rPr lang="en-US" dirty="0"/>
              <a:t>[4] D. Fiala, K. J. Lomas, M. Stohrer, "A Computer Model of Human Thermoregulation for a Wide Range of Environmental Conditions: the Passive System," Journal of Applied Physiology, vol. 87, no. 5, 1999.</a:t>
            </a:r>
          </a:p>
          <a:p>
            <a:pPr marL="0" indent="0">
              <a:buNone/>
            </a:pPr>
            <a:r>
              <a:rPr lang="en-US" dirty="0"/>
              <a:t>[5] J. A. J. </a:t>
            </a:r>
            <a:r>
              <a:rPr lang="en-US" dirty="0" err="1"/>
              <a:t>Stolwijk</a:t>
            </a:r>
            <a:r>
              <a:rPr lang="en-US" dirty="0"/>
              <a:t>, "A Mathematical Model of Physiological Temperature Regulation in Man," NASA CR-1855, 1971. </a:t>
            </a:r>
          </a:p>
          <a:p>
            <a:pPr marL="0" indent="0">
              <a:buNone/>
            </a:pPr>
            <a:endParaRPr lang="en-US" sz="200" dirty="0"/>
          </a:p>
          <a:p>
            <a:pPr marL="0" indent="0">
              <a:buNone/>
            </a:pPr>
            <a:r>
              <a:rPr lang="en-US" sz="2900" i="1" dirty="0"/>
              <a:t>Additional references found in accompanying paper</a:t>
            </a:r>
            <a:r>
              <a:rPr lang="en-US" i="1" dirty="0"/>
              <a:t>:</a:t>
            </a:r>
          </a:p>
          <a:p>
            <a:pPr marL="0" indent="0">
              <a:buNone/>
            </a:pPr>
            <a:r>
              <a:rPr lang="en-US" dirty="0"/>
              <a:t>"Man-Systems Integration Standards," NASA-STD-3000, 1995. </a:t>
            </a:r>
          </a:p>
          <a:p>
            <a:pPr marL="0" indent="0">
              <a:buNone/>
            </a:pPr>
            <a:r>
              <a:rPr lang="en-US" dirty="0"/>
              <a:t>"NASA-STD-3001_VOL_2," NASA, 2025. </a:t>
            </a:r>
          </a:p>
          <a:p>
            <a:pPr marL="0" indent="0">
              <a:buNone/>
            </a:pPr>
            <a:r>
              <a:rPr lang="en-US" dirty="0"/>
              <a:t>"Human Integration Design Handbook (HIDH)," NASA, 2014. </a:t>
            </a:r>
          </a:p>
          <a:p>
            <a:pPr marL="0" indent="0">
              <a:buNone/>
            </a:pPr>
            <a:r>
              <a:rPr lang="en-US" dirty="0"/>
              <a:t>"Constellation Program Human-Systems Integration Requirements," NASA, 2010.</a:t>
            </a:r>
          </a:p>
          <a:p>
            <a:pPr marL="0" indent="0">
              <a:buNone/>
            </a:pPr>
            <a:r>
              <a:rPr lang="en-US" dirty="0"/>
              <a:t>M. Ewert, T. T. Chen, C. D. Powell, "Life Support Baseline Values and Assumptions Document," NASA, 2022.</a:t>
            </a:r>
          </a:p>
          <a:p>
            <a:pPr marL="0" indent="0">
              <a:buNone/>
            </a:pPr>
            <a:r>
              <a:rPr lang="en-US" dirty="0"/>
              <a:t>"Gateway System Requirements," NASA-DSG-RQMT-001, 2019. </a:t>
            </a:r>
          </a:p>
          <a:p>
            <a:pPr marL="0" indent="0">
              <a:buNone/>
            </a:pPr>
            <a:r>
              <a:rPr lang="en-US" dirty="0"/>
              <a:t>M. Ewert, M. E. Downs, J. F. Keener, "Developing a Daily Metabolic Rate Profile for Human Exploration Missions," in 50th International Conference on Environmental Systems, 2021. </a:t>
            </a:r>
          </a:p>
          <a:p>
            <a:pPr marL="0" indent="0">
              <a:buNone/>
            </a:pPr>
            <a:r>
              <a:rPr lang="en-US" dirty="0"/>
              <a:t>T. Golubev, M. Hepokoski, M. Klein, A. Curran, H. J. Song, "Validation of a Human Thermal Model for Assessing Crew-Induced Loads in Spacecraft," in 51st International </a:t>
            </a:r>
            <a:r>
              <a:rPr lang="en-US" dirty="0" err="1"/>
              <a:t>Converence</a:t>
            </a:r>
            <a:r>
              <a:rPr lang="en-US" dirty="0"/>
              <a:t> on Environmental Systems, St. Paul, Minnesota, 2022. </a:t>
            </a:r>
          </a:p>
          <a:p>
            <a:pPr marL="0" indent="0">
              <a:buNone/>
            </a:pPr>
            <a:r>
              <a:rPr lang="en-US" dirty="0"/>
              <a:t>D. DuBois, E. F. DuBois, "The Measurement of Surface Area of Man," Archives of Internal Medicine, vol. 15, pp. 868-888, 1915. </a:t>
            </a:r>
          </a:p>
          <a:p>
            <a:pPr marL="0" indent="0">
              <a:buNone/>
            </a:pPr>
            <a:r>
              <a:rPr lang="en-US" dirty="0"/>
              <a:t>J. A. J. </a:t>
            </a:r>
            <a:r>
              <a:rPr lang="en-US" dirty="0" err="1"/>
              <a:t>Stolwijk</a:t>
            </a:r>
            <a:r>
              <a:rPr lang="en-US" dirty="0"/>
              <a:t>, J. D. Hardy, "Temperature Regulation in Man," Pfluger </a:t>
            </a:r>
            <a:r>
              <a:rPr lang="en-US" dirty="0" err="1"/>
              <a:t>Archiv</a:t>
            </a:r>
            <a:r>
              <a:rPr lang="en-US" dirty="0"/>
              <a:t> </a:t>
            </a:r>
            <a:r>
              <a:rPr lang="en-US" dirty="0" err="1"/>
              <a:t>ges</a:t>
            </a:r>
            <a:r>
              <a:rPr lang="en-US" dirty="0"/>
              <a:t>. </a:t>
            </a:r>
            <a:r>
              <a:rPr lang="en-US" dirty="0" err="1"/>
              <a:t>Physiologie</a:t>
            </a:r>
            <a:r>
              <a:rPr lang="en-US" dirty="0"/>
              <a:t>, vol. 291, pp. 129-162, 1966.</a:t>
            </a:r>
          </a:p>
        </p:txBody>
      </p:sp>
      <p:sp>
        <p:nvSpPr>
          <p:cNvPr id="8" name="Rectangle 7">
            <a:extLst>
              <a:ext uri="{FF2B5EF4-FFF2-40B4-BE49-F238E27FC236}">
                <a16:creationId xmlns:a16="http://schemas.microsoft.com/office/drawing/2014/main" id="{457567E3-3EA0-755A-77F0-DAB42D72D02A}"/>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BF4E14D8-4C00-8977-58F4-DE2D4091E233}"/>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2E7AFB20-5ADC-1873-7E90-50BC206CFCCC}"/>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BEBF9310-49FA-F8BA-9A0A-A2DE033CB823}"/>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5A290C73-E71C-6298-94E7-4AA86D36DCFE}"/>
              </a:ext>
            </a:extLst>
          </p:cNvPr>
          <p:cNvSpPr/>
          <p:nvPr/>
        </p:nvSpPr>
        <p:spPr>
          <a:xfrm>
            <a:off x="-6" y="5549206"/>
            <a:ext cx="1692611"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Tree>
    <p:extLst>
      <p:ext uri="{BB962C8B-B14F-4D97-AF65-F5344CB8AC3E}">
        <p14:creationId xmlns:p14="http://schemas.microsoft.com/office/powerpoint/2010/main" val="261347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594E7-8A3C-0533-8020-4AC92A40AB7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6DEBE8C-0AA6-FD64-DFB4-4BA71AD125DB}"/>
              </a:ext>
            </a:extLst>
          </p:cNvPr>
          <p:cNvSpPr>
            <a:spLocks noGrp="1"/>
          </p:cNvSpPr>
          <p:nvPr>
            <p:ph type="title"/>
          </p:nvPr>
        </p:nvSpPr>
        <p:spPr>
          <a:xfrm>
            <a:off x="1946365" y="191715"/>
            <a:ext cx="8765179" cy="1005679"/>
          </a:xfrm>
        </p:spPr>
        <p:txBody>
          <a:bodyPr/>
          <a:lstStyle/>
          <a:p>
            <a:r>
              <a:rPr lang="en-US" dirty="0">
                <a:latin typeface="+mn-lt"/>
                <a:cs typeface="Calibri" panose="020F0502020204030204" pitchFamily="34" charset="0"/>
              </a:rPr>
              <a:t>Introduction</a:t>
            </a:r>
          </a:p>
        </p:txBody>
      </p:sp>
      <p:sp>
        <p:nvSpPr>
          <p:cNvPr id="7" name="Rectangle 6">
            <a:extLst>
              <a:ext uri="{FF2B5EF4-FFF2-40B4-BE49-F238E27FC236}">
                <a16:creationId xmlns:a16="http://schemas.microsoft.com/office/drawing/2014/main" id="{6F6DD807-3226-9A83-E2C5-B92F3480AD54}"/>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7689C62-6C2C-BB2E-2683-7A3AFA0D4AA6}"/>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F9A488A-4AD3-3BD4-1F0C-487A269BD9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72E349DF-0334-A551-2F2A-9BBB5C87EC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545E1209-7732-8CF1-4052-201DD51155E3}"/>
              </a:ext>
            </a:extLst>
          </p:cNvPr>
          <p:cNvSpPr>
            <a:spLocks noGrp="1"/>
          </p:cNvSpPr>
          <p:nvPr>
            <p:ph type="sldNum" sz="quarter" idx="12"/>
          </p:nvPr>
        </p:nvSpPr>
        <p:spPr/>
        <p:txBody>
          <a:bodyPr/>
          <a:lstStyle/>
          <a:p>
            <a:fld id="{9836267D-E82B-4E82-8BC0-6F74E00CB999}" type="slidenum">
              <a:rPr lang="en-US" smtClean="0"/>
              <a:t>2</a:t>
            </a:fld>
            <a:endParaRPr lang="en-US"/>
          </a:p>
        </p:txBody>
      </p:sp>
      <p:sp>
        <p:nvSpPr>
          <p:cNvPr id="17" name="Content Placeholder 2">
            <a:extLst>
              <a:ext uri="{FF2B5EF4-FFF2-40B4-BE49-F238E27FC236}">
                <a16:creationId xmlns:a16="http://schemas.microsoft.com/office/drawing/2014/main" id="{6AE49228-B85B-77E8-9FCA-0F4A6BC6B818}"/>
              </a:ext>
            </a:extLst>
          </p:cNvPr>
          <p:cNvSpPr txBox="1">
            <a:spLocks/>
          </p:cNvSpPr>
          <p:nvPr/>
        </p:nvSpPr>
        <p:spPr>
          <a:xfrm>
            <a:off x="1737217" y="1296808"/>
            <a:ext cx="3709956" cy="556119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Human Thermal Modeling (HTM) and vehicle thermal modeling provide comprehensive simulations of extreme mission environments</a:t>
            </a:r>
          </a:p>
          <a:p>
            <a:r>
              <a:rPr lang="en-US" sz="2400" dirty="0"/>
              <a:t>Human and environmental/vehicle models have historically been decoupled</a:t>
            </a:r>
            <a:r>
              <a:rPr lang="en-US" sz="2400" baseline="30000" dirty="0"/>
              <a:t>1 </a:t>
            </a:r>
          </a:p>
          <a:p>
            <a:r>
              <a:rPr lang="en-US" sz="2400" dirty="0"/>
              <a:t>This presentation describes the development of  METMAN TD, an updated format of the NASA METMAN human model for 3D coupling with vehicle/thermal systems</a:t>
            </a:r>
          </a:p>
        </p:txBody>
      </p:sp>
      <p:sp>
        <p:nvSpPr>
          <p:cNvPr id="8" name="Rectangle 7">
            <a:extLst>
              <a:ext uri="{FF2B5EF4-FFF2-40B4-BE49-F238E27FC236}">
                <a16:creationId xmlns:a16="http://schemas.microsoft.com/office/drawing/2014/main" id="{F73A35DC-66F6-17FE-C983-1F5C18A2EC5B}"/>
              </a:ext>
            </a:extLst>
          </p:cNvPr>
          <p:cNvSpPr/>
          <p:nvPr/>
        </p:nvSpPr>
        <p:spPr>
          <a:xfrm>
            <a:off x="0" y="2352728"/>
            <a:ext cx="1692613" cy="447572"/>
          </a:xfrm>
          <a:prstGeom prst="rect">
            <a:avLst/>
          </a:prstGeom>
          <a:solidFill>
            <a:srgbClr val="AC0404"/>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7C55AC92-8AA1-F29F-F0AB-FF96D1217658}"/>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4F7FDE8D-6AD3-F8C1-8A30-49C4D832D232}"/>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C6498D64-EF79-437C-2B3B-05BE33D563D6}"/>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1523EC6F-E4E3-6003-44F4-C936D71B86C1}"/>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grpSp>
        <p:nvGrpSpPr>
          <p:cNvPr id="5" name="Group 4">
            <a:extLst>
              <a:ext uri="{FF2B5EF4-FFF2-40B4-BE49-F238E27FC236}">
                <a16:creationId xmlns:a16="http://schemas.microsoft.com/office/drawing/2014/main" id="{6D413363-1E89-CF42-CE2E-C5FE27A25DF7}"/>
              </a:ext>
            </a:extLst>
          </p:cNvPr>
          <p:cNvGrpSpPr/>
          <p:nvPr/>
        </p:nvGrpSpPr>
        <p:grpSpPr>
          <a:xfrm>
            <a:off x="5469496" y="1516675"/>
            <a:ext cx="6714051" cy="4768563"/>
            <a:chOff x="5222944" y="1432560"/>
            <a:chExt cx="6969055" cy="4923161"/>
          </a:xfrm>
        </p:grpSpPr>
        <p:pic>
          <p:nvPicPr>
            <p:cNvPr id="2" name="Picture 1">
              <a:extLst>
                <a:ext uri="{FF2B5EF4-FFF2-40B4-BE49-F238E27FC236}">
                  <a16:creationId xmlns:a16="http://schemas.microsoft.com/office/drawing/2014/main" id="{C26DF264-D769-D886-F9EA-3E9D76735B38}"/>
                </a:ext>
              </a:extLst>
            </p:cNvPr>
            <p:cNvPicPr>
              <a:picLocks noChangeAspect="1"/>
            </p:cNvPicPr>
            <p:nvPr/>
          </p:nvPicPr>
          <p:blipFill>
            <a:blip r:embed="rId5"/>
            <a:srcRect l="11630" r="11920"/>
            <a:stretch>
              <a:fillRect/>
            </a:stretch>
          </p:blipFill>
          <p:spPr>
            <a:xfrm>
              <a:off x="9706476" y="1566912"/>
              <a:ext cx="2356732" cy="4624055"/>
            </a:xfrm>
            <a:prstGeom prst="rect">
              <a:avLst/>
            </a:prstGeom>
          </p:spPr>
        </p:pic>
        <p:pic>
          <p:nvPicPr>
            <p:cNvPr id="16" name="Picture 15">
              <a:extLst>
                <a:ext uri="{FF2B5EF4-FFF2-40B4-BE49-F238E27FC236}">
                  <a16:creationId xmlns:a16="http://schemas.microsoft.com/office/drawing/2014/main" id="{A08702E8-DE33-7BDC-AE97-B96B9DDC24F1}"/>
                </a:ext>
              </a:extLst>
            </p:cNvPr>
            <p:cNvPicPr>
              <a:picLocks noChangeAspect="1"/>
            </p:cNvPicPr>
            <p:nvPr/>
          </p:nvPicPr>
          <p:blipFill>
            <a:blip r:embed="rId6"/>
            <a:stretch>
              <a:fillRect/>
            </a:stretch>
          </p:blipFill>
          <p:spPr>
            <a:xfrm>
              <a:off x="5222944" y="1715838"/>
              <a:ext cx="2171412" cy="2844802"/>
            </a:xfrm>
            <a:prstGeom prst="rect">
              <a:avLst/>
            </a:prstGeom>
          </p:spPr>
        </p:pic>
        <p:pic>
          <p:nvPicPr>
            <p:cNvPr id="18" name="Picture 17">
              <a:extLst>
                <a:ext uri="{FF2B5EF4-FFF2-40B4-BE49-F238E27FC236}">
                  <a16:creationId xmlns:a16="http://schemas.microsoft.com/office/drawing/2014/main" id="{FED334CD-8BA3-268B-3B2E-091F917E8358}"/>
                </a:ext>
              </a:extLst>
            </p:cNvPr>
            <p:cNvPicPr>
              <a:picLocks noChangeAspect="1"/>
            </p:cNvPicPr>
            <p:nvPr/>
          </p:nvPicPr>
          <p:blipFill>
            <a:blip r:embed="rId7"/>
            <a:stretch>
              <a:fillRect/>
            </a:stretch>
          </p:blipFill>
          <p:spPr>
            <a:xfrm>
              <a:off x="7129388" y="1522878"/>
              <a:ext cx="2540365" cy="3200400"/>
            </a:xfrm>
            <a:prstGeom prst="rect">
              <a:avLst/>
            </a:prstGeom>
          </p:spPr>
        </p:pic>
        <p:pic>
          <p:nvPicPr>
            <p:cNvPr id="19" name="Picture 18">
              <a:extLst>
                <a:ext uri="{FF2B5EF4-FFF2-40B4-BE49-F238E27FC236}">
                  <a16:creationId xmlns:a16="http://schemas.microsoft.com/office/drawing/2014/main" id="{94118815-DA00-51DF-23AA-13089896B2C5}"/>
                </a:ext>
              </a:extLst>
            </p:cNvPr>
            <p:cNvPicPr>
              <a:picLocks noChangeAspect="1"/>
            </p:cNvPicPr>
            <p:nvPr/>
          </p:nvPicPr>
          <p:blipFill>
            <a:blip r:embed="rId8"/>
            <a:stretch>
              <a:fillRect/>
            </a:stretch>
          </p:blipFill>
          <p:spPr>
            <a:xfrm>
              <a:off x="7956813" y="4800959"/>
              <a:ext cx="1591194" cy="1390008"/>
            </a:xfrm>
            <a:prstGeom prst="rect">
              <a:avLst/>
            </a:prstGeom>
          </p:spPr>
        </p:pic>
        <p:sp>
          <p:nvSpPr>
            <p:cNvPr id="26" name="Arrow: Up 25">
              <a:extLst>
                <a:ext uri="{FF2B5EF4-FFF2-40B4-BE49-F238E27FC236}">
                  <a16:creationId xmlns:a16="http://schemas.microsoft.com/office/drawing/2014/main" id="{5F54882A-003A-00BA-C4F6-636205268B76}"/>
                </a:ext>
              </a:extLst>
            </p:cNvPr>
            <p:cNvSpPr/>
            <p:nvPr/>
          </p:nvSpPr>
          <p:spPr>
            <a:xfrm rot="18163971">
              <a:off x="6997923" y="4770743"/>
              <a:ext cx="262931" cy="908824"/>
            </a:xfrm>
            <a:prstGeom prst="up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Up 26">
              <a:extLst>
                <a:ext uri="{FF2B5EF4-FFF2-40B4-BE49-F238E27FC236}">
                  <a16:creationId xmlns:a16="http://schemas.microsoft.com/office/drawing/2014/main" id="{8322B07C-1999-1D3B-C470-EE477AF8D0B4}"/>
                </a:ext>
              </a:extLst>
            </p:cNvPr>
            <p:cNvSpPr/>
            <p:nvPr/>
          </p:nvSpPr>
          <p:spPr>
            <a:xfrm rot="7408785">
              <a:off x="6811353" y="5127043"/>
              <a:ext cx="262931" cy="908824"/>
            </a:xfrm>
            <a:prstGeom prst="upArrow">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D9E8A7D-1B6F-9512-67F7-ED5839FF720C}"/>
                </a:ext>
              </a:extLst>
            </p:cNvPr>
            <p:cNvSpPr/>
            <p:nvPr/>
          </p:nvSpPr>
          <p:spPr>
            <a:xfrm>
              <a:off x="5222944" y="1432560"/>
              <a:ext cx="6969055" cy="492316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05EFA07D-04BB-7B2C-CBE1-C00928B3B776}"/>
              </a:ext>
            </a:extLst>
          </p:cNvPr>
          <p:cNvSpPr txBox="1"/>
          <p:nvPr/>
        </p:nvSpPr>
        <p:spPr>
          <a:xfrm>
            <a:off x="5628641" y="6372720"/>
            <a:ext cx="6554906" cy="276999"/>
          </a:xfrm>
          <a:prstGeom prst="rect">
            <a:avLst/>
          </a:prstGeom>
          <a:noFill/>
        </p:spPr>
        <p:txBody>
          <a:bodyPr wrap="square" rtlCol="0">
            <a:spAutoFit/>
          </a:bodyPr>
          <a:lstStyle/>
          <a:p>
            <a:r>
              <a:rPr lang="en-US" sz="1200" i="1" dirty="0"/>
              <a:t>Diagram of Thermal Model Information Exchange between METMAN</a:t>
            </a:r>
            <a:r>
              <a:rPr lang="en-US" sz="1200" i="1" baseline="30000" dirty="0"/>
              <a:t>2 </a:t>
            </a:r>
            <a:r>
              <a:rPr lang="en-US" sz="1200" i="1" dirty="0"/>
              <a:t>and Orion Vehicle Model</a:t>
            </a:r>
          </a:p>
        </p:txBody>
      </p:sp>
    </p:spTree>
    <p:extLst>
      <p:ext uri="{BB962C8B-B14F-4D97-AF65-F5344CB8AC3E}">
        <p14:creationId xmlns:p14="http://schemas.microsoft.com/office/powerpoint/2010/main" val="3837231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6E1EF-9E87-63A4-BDBF-62ECE148145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C8F39AB-D98F-B28B-53AA-94EBBE9224BC}"/>
              </a:ext>
            </a:extLst>
          </p:cNvPr>
          <p:cNvSpPr>
            <a:spLocks noGrp="1"/>
          </p:cNvSpPr>
          <p:nvPr>
            <p:ph type="title"/>
          </p:nvPr>
        </p:nvSpPr>
        <p:spPr>
          <a:xfrm>
            <a:off x="1946365" y="191715"/>
            <a:ext cx="8765179" cy="1005679"/>
          </a:xfrm>
        </p:spPr>
        <p:txBody>
          <a:bodyPr>
            <a:normAutofit fontScale="90000"/>
          </a:bodyPr>
          <a:lstStyle/>
          <a:p>
            <a:r>
              <a:rPr lang="en-US" dirty="0">
                <a:latin typeface="+mn-lt"/>
                <a:cs typeface="Calibri" panose="020F0502020204030204" pitchFamily="34" charset="0"/>
              </a:rPr>
              <a:t>Introduction to Human Thermoregulation</a:t>
            </a:r>
          </a:p>
        </p:txBody>
      </p:sp>
      <p:sp>
        <p:nvSpPr>
          <p:cNvPr id="7" name="Rectangle 6">
            <a:extLst>
              <a:ext uri="{FF2B5EF4-FFF2-40B4-BE49-F238E27FC236}">
                <a16:creationId xmlns:a16="http://schemas.microsoft.com/office/drawing/2014/main" id="{87DDA559-8D9D-E2F6-CE49-ABAB963A26FC}"/>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03A6F88-6980-60B2-698F-FBA658A448B7}"/>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66E982D-0D96-D558-6DB9-C5C6D55273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441BA8D4-F874-FB45-437C-EDFC28931B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B294390E-7778-2062-B0C1-D550C03F0C38}"/>
              </a:ext>
            </a:extLst>
          </p:cNvPr>
          <p:cNvSpPr>
            <a:spLocks noGrp="1"/>
          </p:cNvSpPr>
          <p:nvPr>
            <p:ph type="sldNum" sz="quarter" idx="12"/>
          </p:nvPr>
        </p:nvSpPr>
        <p:spPr/>
        <p:txBody>
          <a:bodyPr/>
          <a:lstStyle/>
          <a:p>
            <a:fld id="{9836267D-E82B-4E82-8BC0-6F74E00CB999}" type="slidenum">
              <a:rPr lang="en-US" smtClean="0"/>
              <a:t>3</a:t>
            </a:fld>
            <a:endParaRPr lang="en-US"/>
          </a:p>
        </p:txBody>
      </p:sp>
      <p:sp>
        <p:nvSpPr>
          <p:cNvPr id="8" name="Rectangle 7">
            <a:extLst>
              <a:ext uri="{FF2B5EF4-FFF2-40B4-BE49-F238E27FC236}">
                <a16:creationId xmlns:a16="http://schemas.microsoft.com/office/drawing/2014/main" id="{2650D241-57D2-7105-8081-7D6B6ABDAB87}"/>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9DD222D3-BE00-3612-5810-2E7982595060}"/>
              </a:ext>
            </a:extLst>
          </p:cNvPr>
          <p:cNvSpPr/>
          <p:nvPr/>
        </p:nvSpPr>
        <p:spPr>
          <a:xfrm>
            <a:off x="-4" y="3154181"/>
            <a:ext cx="1692614"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517D3E56-772C-7462-1CDF-13FE85A8ECCE}"/>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2E1880EA-0DDA-9DAF-30E0-0267C40819E4}"/>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964F84A1-F959-890D-08D4-56A6F049293B}"/>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50BCCA31-2DE2-38F2-C36D-8DFF677C1FB5}"/>
              </a:ext>
            </a:extLst>
          </p:cNvPr>
          <p:cNvSpPr txBox="1">
            <a:spLocks/>
          </p:cNvSpPr>
          <p:nvPr/>
        </p:nvSpPr>
        <p:spPr>
          <a:xfrm>
            <a:off x="1895475" y="1479372"/>
            <a:ext cx="5401060" cy="524210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cs typeface="Calibri" panose="020F0502020204030204" pitchFamily="34" charset="0"/>
              </a:rPr>
              <a:t>Human Thermal Modeling (HTM) characterizes the heat transfer between a person and the environment</a:t>
            </a:r>
          </a:p>
          <a:p>
            <a:r>
              <a:rPr lang="en-US" dirty="0">
                <a:cs typeface="Calibri" panose="020F0502020204030204" pitchFamily="34" charset="0"/>
              </a:rPr>
              <a:t>Goal of the thermoregulatory system: maintain homeostasis of the core body temperature</a:t>
            </a:r>
          </a:p>
          <a:p>
            <a:r>
              <a:rPr lang="en-US" dirty="0"/>
              <a:t>Passive System</a:t>
            </a:r>
            <a:r>
              <a:rPr lang="en-US" baseline="30000" dirty="0"/>
              <a:t>4</a:t>
            </a:r>
            <a:r>
              <a:rPr lang="en-US" dirty="0"/>
              <a:t>: fixed parameters </a:t>
            </a:r>
          </a:p>
          <a:p>
            <a:pPr lvl="1"/>
            <a:r>
              <a:rPr lang="en-US" dirty="0"/>
              <a:t>Anthropometry</a:t>
            </a:r>
          </a:p>
          <a:p>
            <a:pPr lvl="1"/>
            <a:r>
              <a:rPr lang="en-US" dirty="0"/>
              <a:t>Gender*</a:t>
            </a:r>
          </a:p>
          <a:p>
            <a:pPr lvl="1"/>
            <a:r>
              <a:rPr lang="en-US" dirty="0"/>
              <a:t>Tissue composition</a:t>
            </a:r>
          </a:p>
          <a:p>
            <a:r>
              <a:rPr lang="en-US" dirty="0"/>
              <a:t>Active System</a:t>
            </a:r>
            <a:r>
              <a:rPr lang="en-US" baseline="30000" dirty="0"/>
              <a:t>4</a:t>
            </a:r>
            <a:r>
              <a:rPr lang="en-US" dirty="0"/>
              <a:t>: thermoregulation</a:t>
            </a:r>
          </a:p>
          <a:p>
            <a:pPr lvl="1"/>
            <a:r>
              <a:rPr lang="en-US" dirty="0"/>
              <a:t>Sweating</a:t>
            </a:r>
          </a:p>
          <a:p>
            <a:pPr lvl="1"/>
            <a:r>
              <a:rPr lang="en-US" dirty="0"/>
              <a:t>Shivering</a:t>
            </a:r>
          </a:p>
          <a:p>
            <a:pPr lvl="1"/>
            <a:r>
              <a:rPr lang="en-US" dirty="0"/>
              <a:t>Blood flow</a:t>
            </a:r>
            <a:endParaRPr lang="en-US" dirty="0">
              <a:cs typeface="Calibri" panose="020F0502020204030204" pitchFamily="34" charset="0"/>
            </a:endParaRPr>
          </a:p>
        </p:txBody>
      </p:sp>
      <p:pic>
        <p:nvPicPr>
          <p:cNvPr id="16" name="Picture 15">
            <a:extLst>
              <a:ext uri="{FF2B5EF4-FFF2-40B4-BE49-F238E27FC236}">
                <a16:creationId xmlns:a16="http://schemas.microsoft.com/office/drawing/2014/main" id="{8030A8C8-0AC4-707F-3794-48474A27CC20}"/>
              </a:ext>
            </a:extLst>
          </p:cNvPr>
          <p:cNvPicPr>
            <a:picLocks noChangeAspect="1"/>
          </p:cNvPicPr>
          <p:nvPr/>
        </p:nvPicPr>
        <p:blipFill>
          <a:blip r:embed="rId5"/>
          <a:stretch>
            <a:fillRect/>
          </a:stretch>
        </p:blipFill>
        <p:spPr>
          <a:xfrm>
            <a:off x="7296543" y="1479372"/>
            <a:ext cx="4887007" cy="4763165"/>
          </a:xfrm>
          <a:prstGeom prst="rect">
            <a:avLst/>
          </a:prstGeom>
        </p:spPr>
      </p:pic>
      <p:sp>
        <p:nvSpPr>
          <p:cNvPr id="4" name="TextBox 3">
            <a:extLst>
              <a:ext uri="{FF2B5EF4-FFF2-40B4-BE49-F238E27FC236}">
                <a16:creationId xmlns:a16="http://schemas.microsoft.com/office/drawing/2014/main" id="{6C33F3DA-FE1C-86CE-5E42-828BA5B7AB66}"/>
              </a:ext>
            </a:extLst>
          </p:cNvPr>
          <p:cNvSpPr txBox="1"/>
          <p:nvPr/>
        </p:nvSpPr>
        <p:spPr>
          <a:xfrm>
            <a:off x="7488752" y="6267626"/>
            <a:ext cx="4502587" cy="276999"/>
          </a:xfrm>
          <a:prstGeom prst="rect">
            <a:avLst/>
          </a:prstGeom>
          <a:noFill/>
        </p:spPr>
        <p:txBody>
          <a:bodyPr wrap="square" rtlCol="0">
            <a:spAutoFit/>
          </a:bodyPr>
          <a:lstStyle/>
          <a:p>
            <a:pPr algn="ctr"/>
            <a:r>
              <a:rPr lang="en-US" sz="1200" i="1" dirty="0"/>
              <a:t>Diagram of Passive and Active Human Thermoregulation</a:t>
            </a:r>
            <a:r>
              <a:rPr lang="en-US" sz="1200" i="1" baseline="30000" dirty="0"/>
              <a:t>3</a:t>
            </a:r>
            <a:r>
              <a:rPr lang="en-US" sz="1200" i="1" dirty="0"/>
              <a:t> </a:t>
            </a:r>
          </a:p>
        </p:txBody>
      </p:sp>
    </p:spTree>
    <p:extLst>
      <p:ext uri="{BB962C8B-B14F-4D97-AF65-F5344CB8AC3E}">
        <p14:creationId xmlns:p14="http://schemas.microsoft.com/office/powerpoint/2010/main" val="1957714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8BEAF-EA25-3AD8-2EFF-65979AA0B2F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7EF2BA2-C961-457A-4DDD-9A3F954FCB51}"/>
              </a:ext>
            </a:extLst>
          </p:cNvPr>
          <p:cNvSpPr>
            <a:spLocks noGrp="1"/>
          </p:cNvSpPr>
          <p:nvPr>
            <p:ph type="title"/>
          </p:nvPr>
        </p:nvSpPr>
        <p:spPr>
          <a:xfrm>
            <a:off x="1946365" y="191715"/>
            <a:ext cx="8765179" cy="1005679"/>
          </a:xfrm>
        </p:spPr>
        <p:txBody>
          <a:bodyPr>
            <a:normAutofit/>
          </a:bodyPr>
          <a:lstStyle/>
          <a:p>
            <a:r>
              <a:rPr lang="en-US" dirty="0">
                <a:latin typeface="+mn-lt"/>
                <a:cs typeface="Calibri" panose="020F0502020204030204" pitchFamily="34" charset="0"/>
              </a:rPr>
              <a:t>Overview of the METMAN Model</a:t>
            </a:r>
          </a:p>
        </p:txBody>
      </p:sp>
      <p:sp>
        <p:nvSpPr>
          <p:cNvPr id="7" name="Rectangle 6">
            <a:extLst>
              <a:ext uri="{FF2B5EF4-FFF2-40B4-BE49-F238E27FC236}">
                <a16:creationId xmlns:a16="http://schemas.microsoft.com/office/drawing/2014/main" id="{0A7C536D-5951-3C9D-911A-F4199694B918}"/>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155CB6A-C4EE-B078-7F2E-5A8B43ECAA09}"/>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DA00B3C-2271-5CDC-EEC0-2634AED6D8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EEFBBDAC-5761-42DF-6BC5-779B5BBB59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431A226A-3B3E-BD49-DA87-CCCD79FB3BBC}"/>
              </a:ext>
            </a:extLst>
          </p:cNvPr>
          <p:cNvSpPr>
            <a:spLocks noGrp="1"/>
          </p:cNvSpPr>
          <p:nvPr>
            <p:ph type="sldNum" sz="quarter" idx="12"/>
          </p:nvPr>
        </p:nvSpPr>
        <p:spPr/>
        <p:txBody>
          <a:bodyPr/>
          <a:lstStyle/>
          <a:p>
            <a:fld id="{9836267D-E82B-4E82-8BC0-6F74E00CB999}" type="slidenum">
              <a:rPr lang="en-US" smtClean="0"/>
              <a:t>4</a:t>
            </a:fld>
            <a:endParaRPr lang="en-US"/>
          </a:p>
        </p:txBody>
      </p:sp>
      <p:sp>
        <p:nvSpPr>
          <p:cNvPr id="8" name="Rectangle 7">
            <a:extLst>
              <a:ext uri="{FF2B5EF4-FFF2-40B4-BE49-F238E27FC236}">
                <a16:creationId xmlns:a16="http://schemas.microsoft.com/office/drawing/2014/main" id="{10ABAAA1-AA05-5851-C4E0-9D07F52F5CBB}"/>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DF889D7B-50D4-6E9A-2C45-ADF66EE51A20}"/>
              </a:ext>
            </a:extLst>
          </p:cNvPr>
          <p:cNvSpPr/>
          <p:nvPr/>
        </p:nvSpPr>
        <p:spPr>
          <a:xfrm>
            <a:off x="-4" y="3154181"/>
            <a:ext cx="1692614"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7A952B8D-C432-4961-F107-40AEF73484BE}"/>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8B7DB40B-140D-C621-0132-BA28A3791201}"/>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81DE42FF-9202-C9F9-995E-28D2B95841E1}"/>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pic>
        <p:nvPicPr>
          <p:cNvPr id="2" name="Picture 1" descr="A diagram of a body parts&#10;&#10;Description automatically generated">
            <a:extLst>
              <a:ext uri="{FF2B5EF4-FFF2-40B4-BE49-F238E27FC236}">
                <a16:creationId xmlns:a16="http://schemas.microsoft.com/office/drawing/2014/main" id="{C02A8080-AD65-5B33-57A3-6A86A2081E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7272" y="1557444"/>
            <a:ext cx="3645588" cy="4215548"/>
          </a:xfrm>
          <a:prstGeom prst="rect">
            <a:avLst/>
          </a:prstGeom>
        </p:spPr>
      </p:pic>
      <p:sp>
        <p:nvSpPr>
          <p:cNvPr id="5" name="Content Placeholder 2">
            <a:extLst>
              <a:ext uri="{FF2B5EF4-FFF2-40B4-BE49-F238E27FC236}">
                <a16:creationId xmlns:a16="http://schemas.microsoft.com/office/drawing/2014/main" id="{508E7B56-B701-086E-6D8F-399404A30817}"/>
              </a:ext>
            </a:extLst>
          </p:cNvPr>
          <p:cNvSpPr>
            <a:spLocks noGrp="1"/>
          </p:cNvSpPr>
          <p:nvPr/>
        </p:nvSpPr>
        <p:spPr>
          <a:xfrm>
            <a:off x="2026060" y="1448853"/>
            <a:ext cx="5967748" cy="515768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METMAN: the NASA human thermal computational model (Fortran)</a:t>
            </a:r>
          </a:p>
          <a:p>
            <a:pPr lvl="1"/>
            <a:r>
              <a:rPr lang="en-US" dirty="0"/>
              <a:t>Initially developed in the 1970’s for use on Apollo systems</a:t>
            </a:r>
            <a:r>
              <a:rPr lang="en-US" baseline="30000" dirty="0"/>
              <a:t>1</a:t>
            </a:r>
            <a:endParaRPr lang="en-US" dirty="0"/>
          </a:p>
          <a:p>
            <a:pPr lvl="1"/>
            <a:r>
              <a:rPr lang="en-US" dirty="0"/>
              <a:t>Current use cases involve EMU, ISS, Orion</a:t>
            </a:r>
          </a:p>
          <a:p>
            <a:r>
              <a:rPr lang="en-US" dirty="0"/>
              <a:t>Human body segments are represented as layered, concentric cylinders</a:t>
            </a:r>
          </a:p>
          <a:p>
            <a:r>
              <a:rPr lang="en-US" dirty="0"/>
              <a:t>Model subroutines break down the different functions of thermoregulation</a:t>
            </a:r>
          </a:p>
          <a:p>
            <a:r>
              <a:rPr lang="en-US" dirty="0"/>
              <a:t>Model is a standalone tool, leading to iterative analysis for dynamic environments</a:t>
            </a:r>
          </a:p>
        </p:txBody>
      </p:sp>
      <p:sp>
        <p:nvSpPr>
          <p:cNvPr id="4" name="TextBox 3">
            <a:extLst>
              <a:ext uri="{FF2B5EF4-FFF2-40B4-BE49-F238E27FC236}">
                <a16:creationId xmlns:a16="http://schemas.microsoft.com/office/drawing/2014/main" id="{E30D9403-DBA2-DCAF-EC56-0F5B4916E6AB}"/>
              </a:ext>
            </a:extLst>
          </p:cNvPr>
          <p:cNvSpPr txBox="1"/>
          <p:nvPr/>
        </p:nvSpPr>
        <p:spPr>
          <a:xfrm>
            <a:off x="7753277" y="5794198"/>
            <a:ext cx="4502587" cy="276999"/>
          </a:xfrm>
          <a:prstGeom prst="rect">
            <a:avLst/>
          </a:prstGeom>
          <a:noFill/>
        </p:spPr>
        <p:txBody>
          <a:bodyPr wrap="square" rtlCol="0">
            <a:spAutoFit/>
          </a:bodyPr>
          <a:lstStyle/>
          <a:p>
            <a:pPr algn="ctr"/>
            <a:r>
              <a:rPr lang="en-US" sz="1200" i="1" dirty="0"/>
              <a:t>Diagram of METMAN Segment and Layer Distribution</a:t>
            </a:r>
            <a:r>
              <a:rPr lang="en-US" sz="1200" i="1" baseline="30000" dirty="0"/>
              <a:t>2</a:t>
            </a:r>
            <a:r>
              <a:rPr lang="en-US" sz="1200" i="1" dirty="0"/>
              <a:t> </a:t>
            </a:r>
          </a:p>
        </p:txBody>
      </p:sp>
    </p:spTree>
    <p:extLst>
      <p:ext uri="{BB962C8B-B14F-4D97-AF65-F5344CB8AC3E}">
        <p14:creationId xmlns:p14="http://schemas.microsoft.com/office/powerpoint/2010/main" val="375892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8AF64-CE4D-EA88-44D9-1229881934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A23259-0F23-115B-A3DD-5FCE60801A53}"/>
              </a:ext>
            </a:extLst>
          </p:cNvPr>
          <p:cNvSpPr>
            <a:spLocks noGrp="1"/>
          </p:cNvSpPr>
          <p:nvPr>
            <p:ph type="title"/>
          </p:nvPr>
        </p:nvSpPr>
        <p:spPr>
          <a:xfrm>
            <a:off x="1946365" y="191715"/>
            <a:ext cx="8765179" cy="1005679"/>
          </a:xfrm>
        </p:spPr>
        <p:txBody>
          <a:bodyPr>
            <a:normAutofit/>
          </a:bodyPr>
          <a:lstStyle/>
          <a:p>
            <a:r>
              <a:rPr lang="en-US" dirty="0">
                <a:latin typeface="+mn-lt"/>
                <a:cs typeface="Calibri" panose="020F0502020204030204" pitchFamily="34" charset="0"/>
              </a:rPr>
              <a:t>Transition in HTM Utilization</a:t>
            </a:r>
          </a:p>
        </p:txBody>
      </p:sp>
      <p:sp>
        <p:nvSpPr>
          <p:cNvPr id="7" name="Rectangle 6">
            <a:extLst>
              <a:ext uri="{FF2B5EF4-FFF2-40B4-BE49-F238E27FC236}">
                <a16:creationId xmlns:a16="http://schemas.microsoft.com/office/drawing/2014/main" id="{3AA235CB-0EEB-6335-8A57-872B44D4A25D}"/>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295BF442-A411-4C46-6940-1C6A6C295474}"/>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170E22F-85F8-A6B3-7611-1E432A22BD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66FFEA7C-0763-2DC7-EFA5-C4243A5770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7B9E22C8-3EB3-CC25-7340-A39BED4C465B}"/>
              </a:ext>
            </a:extLst>
          </p:cNvPr>
          <p:cNvSpPr>
            <a:spLocks noGrp="1"/>
          </p:cNvSpPr>
          <p:nvPr>
            <p:ph type="sldNum" sz="quarter" idx="12"/>
          </p:nvPr>
        </p:nvSpPr>
        <p:spPr/>
        <p:txBody>
          <a:bodyPr/>
          <a:lstStyle/>
          <a:p>
            <a:fld id="{9836267D-E82B-4E82-8BC0-6F74E00CB999}" type="slidenum">
              <a:rPr lang="en-US" smtClean="0"/>
              <a:t>5</a:t>
            </a:fld>
            <a:endParaRPr lang="en-US"/>
          </a:p>
        </p:txBody>
      </p:sp>
      <p:sp>
        <p:nvSpPr>
          <p:cNvPr id="8" name="Rectangle 7">
            <a:extLst>
              <a:ext uri="{FF2B5EF4-FFF2-40B4-BE49-F238E27FC236}">
                <a16:creationId xmlns:a16="http://schemas.microsoft.com/office/drawing/2014/main" id="{C7824A9A-0E7E-27A1-E897-C751A78DFC30}"/>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7CB4ED19-1F22-D0DB-1C3C-7518BB22BE69}"/>
              </a:ext>
            </a:extLst>
          </p:cNvPr>
          <p:cNvSpPr/>
          <p:nvPr/>
        </p:nvSpPr>
        <p:spPr>
          <a:xfrm>
            <a:off x="-4" y="3154181"/>
            <a:ext cx="1692614"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AA98125B-7501-009F-72F7-418045638AF7}"/>
              </a:ext>
            </a:extLst>
          </p:cNvPr>
          <p:cNvSpPr/>
          <p:nvPr/>
        </p:nvSpPr>
        <p:spPr>
          <a:xfrm>
            <a:off x="-3" y="3955634"/>
            <a:ext cx="1692608"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D742539F-948D-BDE6-F83E-EDF8C3275AD5}"/>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0F5A9AC4-FF21-2438-1482-9CE111166FE2}"/>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5" name="Content Placeholder 2">
            <a:extLst>
              <a:ext uri="{FF2B5EF4-FFF2-40B4-BE49-F238E27FC236}">
                <a16:creationId xmlns:a16="http://schemas.microsoft.com/office/drawing/2014/main" id="{50DBFD4C-C2C5-F3F8-2645-3E06873F4846}"/>
              </a:ext>
            </a:extLst>
          </p:cNvPr>
          <p:cNvSpPr txBox="1">
            <a:spLocks/>
          </p:cNvSpPr>
          <p:nvPr/>
        </p:nvSpPr>
        <p:spPr>
          <a:xfrm>
            <a:off x="2056307" y="1302379"/>
            <a:ext cx="10033853" cy="31799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NASA HTM tools were originally developed for specific use-cases; the discipline has evolved to support multiple programs and systems</a:t>
            </a:r>
          </a:p>
          <a:p>
            <a:r>
              <a:rPr lang="en-US" dirty="0"/>
              <a:t>Human models are “stand-alone” tools; implementation becomes challenging with varied interfaces</a:t>
            </a:r>
          </a:p>
          <a:p>
            <a:r>
              <a:rPr lang="en-US" dirty="0"/>
              <a:t>As thermal architectures become more complex, there is a growing need to couple the thermal exchange between humans and environmental systems</a:t>
            </a:r>
          </a:p>
          <a:p>
            <a:r>
              <a:rPr lang="en-US" dirty="0"/>
              <a:t>Thermal Desktop chosen as the model format to facilitate integration within the standard analysis software</a:t>
            </a:r>
          </a:p>
        </p:txBody>
      </p:sp>
      <p:grpSp>
        <p:nvGrpSpPr>
          <p:cNvPr id="28" name="Group 27">
            <a:extLst>
              <a:ext uri="{FF2B5EF4-FFF2-40B4-BE49-F238E27FC236}">
                <a16:creationId xmlns:a16="http://schemas.microsoft.com/office/drawing/2014/main" id="{DC0589AE-1889-3903-767A-9F559949FC30}"/>
              </a:ext>
            </a:extLst>
          </p:cNvPr>
          <p:cNvGrpSpPr/>
          <p:nvPr/>
        </p:nvGrpSpPr>
        <p:grpSpPr>
          <a:xfrm>
            <a:off x="2056307" y="4576348"/>
            <a:ext cx="9940141" cy="2169144"/>
            <a:chOff x="2150019" y="4351575"/>
            <a:chExt cx="9940141" cy="2169144"/>
          </a:xfrm>
        </p:grpSpPr>
        <p:pic>
          <p:nvPicPr>
            <p:cNvPr id="5" name="Picture 4">
              <a:extLst>
                <a:ext uri="{FF2B5EF4-FFF2-40B4-BE49-F238E27FC236}">
                  <a16:creationId xmlns:a16="http://schemas.microsoft.com/office/drawing/2014/main" id="{3B0AFB02-4F8B-72B3-7DBB-84B07B1367D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101" b="97929" l="6667" r="90303">
                          <a14:foregroundMark x1="56364" y1="18639" x2="47879" y2="7692"/>
                          <a14:foregroundMark x1="6667" y1="31361" x2="10303" y2="35799"/>
                          <a14:foregroundMark x1="84848" y1="25740" x2="91515" y2="37870"/>
                          <a14:foregroundMark x1="37576" y1="89053" x2="35152" y2="95266"/>
                          <a14:foregroundMark x1="70909" y1="92604" x2="67879" y2="97929"/>
                        </a14:backgroundRemoval>
                      </a14:imgEffect>
                    </a14:imgLayer>
                  </a14:imgProps>
                </a:ext>
              </a:extLst>
            </a:blip>
            <a:stretch>
              <a:fillRect/>
            </a:stretch>
          </p:blipFill>
          <p:spPr>
            <a:xfrm>
              <a:off x="2430603" y="4562891"/>
              <a:ext cx="890003" cy="1823157"/>
            </a:xfrm>
            <a:prstGeom prst="rect">
              <a:avLst/>
            </a:prstGeom>
          </p:spPr>
        </p:pic>
        <p:pic>
          <p:nvPicPr>
            <p:cNvPr id="16" name="Picture 15">
              <a:extLst>
                <a:ext uri="{FF2B5EF4-FFF2-40B4-BE49-F238E27FC236}">
                  <a16:creationId xmlns:a16="http://schemas.microsoft.com/office/drawing/2014/main" id="{AB709798-ADA4-DCAA-1FC9-979BC24A0A2B}"/>
                </a:ext>
              </a:extLst>
            </p:cNvPr>
            <p:cNvPicPr>
              <a:picLocks noChangeAspect="1"/>
            </p:cNvPicPr>
            <p:nvPr/>
          </p:nvPicPr>
          <p:blipFill>
            <a:blip r:embed="rId6"/>
            <a:srcRect l="17321" r="18744"/>
            <a:stretch/>
          </p:blipFill>
          <p:spPr>
            <a:xfrm>
              <a:off x="3362515" y="4533726"/>
              <a:ext cx="1917556" cy="1986993"/>
            </a:xfrm>
            <a:prstGeom prst="rect">
              <a:avLst/>
            </a:prstGeom>
          </p:spPr>
        </p:pic>
        <p:pic>
          <p:nvPicPr>
            <p:cNvPr id="18" name="Picture 17">
              <a:extLst>
                <a:ext uri="{FF2B5EF4-FFF2-40B4-BE49-F238E27FC236}">
                  <a16:creationId xmlns:a16="http://schemas.microsoft.com/office/drawing/2014/main" id="{1D5A3161-6849-66CC-2BC0-0C032F36DF6E}"/>
                </a:ext>
              </a:extLst>
            </p:cNvPr>
            <p:cNvPicPr>
              <a:picLocks noChangeAspect="1"/>
            </p:cNvPicPr>
            <p:nvPr/>
          </p:nvPicPr>
          <p:blipFill>
            <a:blip r:embed="rId7"/>
            <a:srcRect l="26609" r="26633"/>
            <a:stretch/>
          </p:blipFill>
          <p:spPr>
            <a:xfrm>
              <a:off x="10431684" y="4353129"/>
              <a:ext cx="1395739" cy="2147985"/>
            </a:xfrm>
            <a:prstGeom prst="rect">
              <a:avLst/>
            </a:prstGeom>
          </p:spPr>
        </p:pic>
        <p:pic>
          <p:nvPicPr>
            <p:cNvPr id="19" name="Picture 18">
              <a:extLst>
                <a:ext uri="{FF2B5EF4-FFF2-40B4-BE49-F238E27FC236}">
                  <a16:creationId xmlns:a16="http://schemas.microsoft.com/office/drawing/2014/main" id="{710E57DC-CB5E-12F9-8048-49997749C7B6}"/>
                </a:ext>
              </a:extLst>
            </p:cNvPr>
            <p:cNvPicPr>
              <a:picLocks noChangeAspect="1"/>
            </p:cNvPicPr>
            <p:nvPr/>
          </p:nvPicPr>
          <p:blipFill>
            <a:blip r:embed="rId8"/>
            <a:stretch>
              <a:fillRect/>
            </a:stretch>
          </p:blipFill>
          <p:spPr>
            <a:xfrm>
              <a:off x="8039769" y="4545237"/>
              <a:ext cx="2002211" cy="1858463"/>
            </a:xfrm>
            <a:prstGeom prst="rect">
              <a:avLst/>
            </a:prstGeom>
          </p:spPr>
        </p:pic>
        <p:grpSp>
          <p:nvGrpSpPr>
            <p:cNvPr id="21" name="Group 20">
              <a:extLst>
                <a:ext uri="{FF2B5EF4-FFF2-40B4-BE49-F238E27FC236}">
                  <a16:creationId xmlns:a16="http://schemas.microsoft.com/office/drawing/2014/main" id="{F54F4BC3-3ABF-70E0-E189-5964BE82AE6A}"/>
                </a:ext>
              </a:extLst>
            </p:cNvPr>
            <p:cNvGrpSpPr/>
            <p:nvPr/>
          </p:nvGrpSpPr>
          <p:grpSpPr>
            <a:xfrm>
              <a:off x="5469375" y="4470536"/>
              <a:ext cx="2419005" cy="2007869"/>
              <a:chOff x="5607023" y="4412511"/>
              <a:chExt cx="2419005" cy="2007869"/>
            </a:xfrm>
          </p:grpSpPr>
          <p:sp>
            <p:nvSpPr>
              <p:cNvPr id="22" name="Arrow: Right 21">
                <a:extLst>
                  <a:ext uri="{FF2B5EF4-FFF2-40B4-BE49-F238E27FC236}">
                    <a16:creationId xmlns:a16="http://schemas.microsoft.com/office/drawing/2014/main" id="{1F5E217E-C5CC-D50A-CF55-ADD318DBAA65}"/>
                  </a:ext>
                </a:extLst>
              </p:cNvPr>
              <p:cNvSpPr/>
              <p:nvPr/>
            </p:nvSpPr>
            <p:spPr>
              <a:xfrm>
                <a:off x="5736080" y="5213763"/>
                <a:ext cx="2289948" cy="405365"/>
              </a:xfrm>
              <a:prstGeom prst="rightArrow">
                <a:avLst/>
              </a:prstGeom>
              <a:gradFill flip="none" rotWithShape="1">
                <a:gsLst>
                  <a:gs pos="0">
                    <a:schemeClr val="tx1"/>
                  </a:gs>
                  <a:gs pos="74000">
                    <a:schemeClr val="accent1">
                      <a:lumMod val="45000"/>
                      <a:lumOff val="55000"/>
                    </a:schemeClr>
                  </a:gs>
                  <a:gs pos="83000">
                    <a:schemeClr val="accent1">
                      <a:lumMod val="45000"/>
                      <a:lumOff val="55000"/>
                    </a:schemeClr>
                  </a:gs>
                  <a:gs pos="100000">
                    <a:schemeClr val="accent1">
                      <a:lumMod val="40000"/>
                      <a:lumOff val="60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C4119A7-294E-D2A2-8DE8-C2745F8328B1}"/>
                  </a:ext>
                </a:extLst>
              </p:cNvPr>
              <p:cNvSpPr txBox="1"/>
              <p:nvPr/>
            </p:nvSpPr>
            <p:spPr>
              <a:xfrm>
                <a:off x="5607023" y="4412511"/>
                <a:ext cx="1320476" cy="923330"/>
              </a:xfrm>
              <a:prstGeom prst="rect">
                <a:avLst/>
              </a:prstGeom>
              <a:noFill/>
            </p:spPr>
            <p:txBody>
              <a:bodyPr wrap="square" rtlCol="0">
                <a:spAutoFit/>
              </a:bodyPr>
              <a:lstStyle/>
              <a:p>
                <a:r>
                  <a:rPr lang="en-US" dirty="0"/>
                  <a:t>Designed for Apollo era systems</a:t>
                </a:r>
              </a:p>
            </p:txBody>
          </p:sp>
          <p:sp>
            <p:nvSpPr>
              <p:cNvPr id="24" name="TextBox 23">
                <a:extLst>
                  <a:ext uri="{FF2B5EF4-FFF2-40B4-BE49-F238E27FC236}">
                    <a16:creationId xmlns:a16="http://schemas.microsoft.com/office/drawing/2014/main" id="{60919DA6-1593-2F95-8093-6D30D3659A97}"/>
                  </a:ext>
                </a:extLst>
              </p:cNvPr>
              <p:cNvSpPr txBox="1"/>
              <p:nvPr/>
            </p:nvSpPr>
            <p:spPr>
              <a:xfrm>
                <a:off x="6667637" y="5497050"/>
                <a:ext cx="1320476" cy="923330"/>
              </a:xfrm>
              <a:prstGeom prst="rect">
                <a:avLst/>
              </a:prstGeom>
              <a:noFill/>
            </p:spPr>
            <p:txBody>
              <a:bodyPr wrap="square" rtlCol="0">
                <a:spAutoFit/>
              </a:bodyPr>
              <a:lstStyle/>
              <a:p>
                <a:pPr algn="r"/>
                <a:r>
                  <a:rPr lang="en-US" dirty="0"/>
                  <a:t>Needed for versatile use cases</a:t>
                </a:r>
              </a:p>
            </p:txBody>
          </p:sp>
        </p:grpSp>
        <p:sp>
          <p:nvSpPr>
            <p:cNvPr id="27" name="Rectangle 26">
              <a:extLst>
                <a:ext uri="{FF2B5EF4-FFF2-40B4-BE49-F238E27FC236}">
                  <a16:creationId xmlns:a16="http://schemas.microsoft.com/office/drawing/2014/main" id="{0E8C6C53-4988-D8E7-63FD-01069EB295C4}"/>
                </a:ext>
              </a:extLst>
            </p:cNvPr>
            <p:cNvSpPr/>
            <p:nvPr/>
          </p:nvSpPr>
          <p:spPr>
            <a:xfrm>
              <a:off x="2150019" y="4351575"/>
              <a:ext cx="9940141" cy="21688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44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AFBD2-85B7-8FED-B81A-EB615C41631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0E19435-90D3-00D0-4292-9CD1338D2263}"/>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Modeling Process: High Level Structure</a:t>
            </a:r>
          </a:p>
        </p:txBody>
      </p:sp>
      <p:sp>
        <p:nvSpPr>
          <p:cNvPr id="7" name="Rectangle 6">
            <a:extLst>
              <a:ext uri="{FF2B5EF4-FFF2-40B4-BE49-F238E27FC236}">
                <a16:creationId xmlns:a16="http://schemas.microsoft.com/office/drawing/2014/main" id="{7CCE4ED3-682C-E0E4-5F0E-DE263A751F9E}"/>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80F39CE-D93A-20B9-DA84-2B0D8B511561}"/>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4EFD675-38FF-8F22-96DB-0DE9BA7E76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644831AB-EF08-ACD8-8407-7A10923DA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2E36E46F-82EB-6505-1754-D7520C800A8E}"/>
              </a:ext>
            </a:extLst>
          </p:cNvPr>
          <p:cNvSpPr>
            <a:spLocks noGrp="1"/>
          </p:cNvSpPr>
          <p:nvPr>
            <p:ph type="sldNum" sz="quarter" idx="12"/>
          </p:nvPr>
        </p:nvSpPr>
        <p:spPr/>
        <p:txBody>
          <a:bodyPr/>
          <a:lstStyle/>
          <a:p>
            <a:fld id="{9836267D-E82B-4E82-8BC0-6F74E00CB999}" type="slidenum">
              <a:rPr lang="en-US" smtClean="0"/>
              <a:t>6</a:t>
            </a:fld>
            <a:endParaRPr lang="en-US"/>
          </a:p>
        </p:txBody>
      </p:sp>
      <p:sp>
        <p:nvSpPr>
          <p:cNvPr id="8" name="Rectangle 7">
            <a:extLst>
              <a:ext uri="{FF2B5EF4-FFF2-40B4-BE49-F238E27FC236}">
                <a16:creationId xmlns:a16="http://schemas.microsoft.com/office/drawing/2014/main" id="{61B4DA59-F393-7A0E-D9D5-7715395291EE}"/>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58873A7C-5749-3BC7-A48E-E5A991BC6C93}"/>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A60DA8FB-D45A-3721-449D-7002DDEE607C}"/>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15D85E1A-A4AE-2147-68CF-A42B4E67FB80}"/>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10A440A5-72EA-A794-0A9F-D41AABFEF74E}"/>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graphicFrame>
        <p:nvGraphicFramePr>
          <p:cNvPr id="2" name="Diagram 1">
            <a:extLst>
              <a:ext uri="{FF2B5EF4-FFF2-40B4-BE49-F238E27FC236}">
                <a16:creationId xmlns:a16="http://schemas.microsoft.com/office/drawing/2014/main" id="{AC8982B6-D376-C406-B753-9414245CB2B9}"/>
              </a:ext>
            </a:extLst>
          </p:cNvPr>
          <p:cNvGraphicFramePr/>
          <p:nvPr>
            <p:extLst>
              <p:ext uri="{D42A27DB-BD31-4B8C-83A1-F6EECF244321}">
                <p14:modId xmlns:p14="http://schemas.microsoft.com/office/powerpoint/2010/main" val="4037392919"/>
              </p:ext>
            </p:extLst>
          </p:nvPr>
        </p:nvGraphicFramePr>
        <p:xfrm>
          <a:off x="2162045" y="1934155"/>
          <a:ext cx="9814275" cy="1005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TextBox 15">
            <a:extLst>
              <a:ext uri="{FF2B5EF4-FFF2-40B4-BE49-F238E27FC236}">
                <a16:creationId xmlns:a16="http://schemas.microsoft.com/office/drawing/2014/main" id="{9B81A794-FA99-9F3A-0C20-2664C03B941F}"/>
              </a:ext>
            </a:extLst>
          </p:cNvPr>
          <p:cNvSpPr txBox="1"/>
          <p:nvPr/>
        </p:nvSpPr>
        <p:spPr>
          <a:xfrm>
            <a:off x="1774914" y="1365563"/>
            <a:ext cx="10588535" cy="400110"/>
          </a:xfrm>
          <a:prstGeom prst="rect">
            <a:avLst/>
          </a:prstGeom>
          <a:noFill/>
        </p:spPr>
        <p:txBody>
          <a:bodyPr wrap="square" rtlCol="0">
            <a:spAutoFit/>
          </a:bodyPr>
          <a:lstStyle/>
          <a:p>
            <a:pPr algn="ctr"/>
            <a:r>
              <a:rPr lang="en-US" sz="2000" dirty="0"/>
              <a:t>Modeling process: break down the METMAN </a:t>
            </a:r>
            <a:r>
              <a:rPr lang="en-US" sz="2000" b="1" dirty="0"/>
              <a:t>Passive</a:t>
            </a:r>
            <a:r>
              <a:rPr lang="en-US" sz="2000" dirty="0"/>
              <a:t> </a:t>
            </a:r>
            <a:r>
              <a:rPr lang="en-US" sz="2000" b="1" dirty="0"/>
              <a:t>System </a:t>
            </a:r>
            <a:r>
              <a:rPr lang="en-US" sz="2000" dirty="0"/>
              <a:t>and </a:t>
            </a:r>
            <a:r>
              <a:rPr lang="en-US" sz="2000" b="1" dirty="0"/>
              <a:t>Active System</a:t>
            </a:r>
            <a:r>
              <a:rPr lang="en-US" sz="2000" dirty="0"/>
              <a:t> into modules. </a:t>
            </a:r>
          </a:p>
        </p:txBody>
      </p:sp>
      <p:pic>
        <p:nvPicPr>
          <p:cNvPr id="4" name="Picture 3">
            <a:extLst>
              <a:ext uri="{FF2B5EF4-FFF2-40B4-BE49-F238E27FC236}">
                <a16:creationId xmlns:a16="http://schemas.microsoft.com/office/drawing/2014/main" id="{1CE5F96D-1A65-C8E0-060D-316162B3157A}"/>
              </a:ext>
            </a:extLst>
          </p:cNvPr>
          <p:cNvPicPr>
            <a:picLocks noChangeAspect="1"/>
          </p:cNvPicPr>
          <p:nvPr/>
        </p:nvPicPr>
        <p:blipFill>
          <a:blip r:embed="rId10"/>
          <a:srcRect t="21118" r="72126" b="4282"/>
          <a:stretch>
            <a:fillRect/>
          </a:stretch>
        </p:blipFill>
        <p:spPr>
          <a:xfrm>
            <a:off x="2623770" y="2946880"/>
            <a:ext cx="1692605" cy="2633240"/>
          </a:xfrm>
          <a:prstGeom prst="rect">
            <a:avLst/>
          </a:prstGeom>
          <a:ln>
            <a:noFill/>
          </a:ln>
        </p:spPr>
      </p:pic>
      <p:pic>
        <p:nvPicPr>
          <p:cNvPr id="18" name="Picture 17">
            <a:extLst>
              <a:ext uri="{FF2B5EF4-FFF2-40B4-BE49-F238E27FC236}">
                <a16:creationId xmlns:a16="http://schemas.microsoft.com/office/drawing/2014/main" id="{5DE6C2B3-5216-5005-E269-1E67128840FF}"/>
              </a:ext>
            </a:extLst>
          </p:cNvPr>
          <p:cNvPicPr>
            <a:picLocks noChangeAspect="1"/>
          </p:cNvPicPr>
          <p:nvPr/>
        </p:nvPicPr>
        <p:blipFill>
          <a:blip r:embed="rId11"/>
          <a:srcRect b="807"/>
          <a:stretch>
            <a:fillRect/>
          </a:stretch>
        </p:blipFill>
        <p:spPr>
          <a:xfrm>
            <a:off x="9155929" y="3079558"/>
            <a:ext cx="3036071" cy="2479408"/>
          </a:xfrm>
          <a:prstGeom prst="rect">
            <a:avLst/>
          </a:prstGeom>
          <a:ln>
            <a:noFill/>
          </a:ln>
        </p:spPr>
      </p:pic>
      <p:pic>
        <p:nvPicPr>
          <p:cNvPr id="19" name="Picture 18">
            <a:extLst>
              <a:ext uri="{FF2B5EF4-FFF2-40B4-BE49-F238E27FC236}">
                <a16:creationId xmlns:a16="http://schemas.microsoft.com/office/drawing/2014/main" id="{011E3A3B-AACC-30EB-6793-1C7274E09EC8}"/>
              </a:ext>
            </a:extLst>
          </p:cNvPr>
          <p:cNvPicPr>
            <a:picLocks noChangeAspect="1"/>
          </p:cNvPicPr>
          <p:nvPr/>
        </p:nvPicPr>
        <p:blipFill>
          <a:blip r:embed="rId12"/>
          <a:stretch>
            <a:fillRect/>
          </a:stretch>
        </p:blipFill>
        <p:spPr>
          <a:xfrm>
            <a:off x="5647933" y="3310879"/>
            <a:ext cx="2842493" cy="1930088"/>
          </a:xfrm>
          <a:prstGeom prst="rect">
            <a:avLst/>
          </a:prstGeom>
          <a:ln>
            <a:solidFill>
              <a:schemeClr val="tx1"/>
            </a:solidFill>
          </a:ln>
        </p:spPr>
      </p:pic>
      <p:sp>
        <p:nvSpPr>
          <p:cNvPr id="21" name="TextBox 20">
            <a:extLst>
              <a:ext uri="{FF2B5EF4-FFF2-40B4-BE49-F238E27FC236}">
                <a16:creationId xmlns:a16="http://schemas.microsoft.com/office/drawing/2014/main" id="{B3F4037C-4437-F012-C56F-26838C0F2F2E}"/>
              </a:ext>
            </a:extLst>
          </p:cNvPr>
          <p:cNvSpPr txBox="1"/>
          <p:nvPr/>
        </p:nvSpPr>
        <p:spPr>
          <a:xfrm>
            <a:off x="1957714" y="5558966"/>
            <a:ext cx="3643279" cy="923330"/>
          </a:xfrm>
          <a:prstGeom prst="rect">
            <a:avLst/>
          </a:prstGeom>
          <a:noFill/>
        </p:spPr>
        <p:txBody>
          <a:bodyPr wrap="square" rtlCol="0">
            <a:spAutoFit/>
          </a:bodyPr>
          <a:lstStyle/>
          <a:p>
            <a:pPr marL="285750" indent="-285750">
              <a:buFont typeface="Arial" panose="020B0604020202020204" pitchFamily="34" charset="0"/>
              <a:buChar char="•"/>
            </a:pPr>
            <a:r>
              <a:rPr lang="en-US" dirty="0"/>
              <a:t>3D cylindrical TD objects</a:t>
            </a:r>
          </a:p>
          <a:p>
            <a:pPr marL="285750" indent="-285750">
              <a:buFont typeface="Arial" panose="020B0604020202020204" pitchFamily="34" charset="0"/>
              <a:buChar char="•"/>
            </a:pPr>
            <a:r>
              <a:rPr lang="en-US" dirty="0"/>
              <a:t>“Skin layer” used for environmental interface</a:t>
            </a:r>
          </a:p>
        </p:txBody>
      </p:sp>
      <p:sp>
        <p:nvSpPr>
          <p:cNvPr id="22" name="TextBox 21">
            <a:extLst>
              <a:ext uri="{FF2B5EF4-FFF2-40B4-BE49-F238E27FC236}">
                <a16:creationId xmlns:a16="http://schemas.microsoft.com/office/drawing/2014/main" id="{C8A4F31C-FADE-32F0-A83D-B9F974B1848E}"/>
              </a:ext>
            </a:extLst>
          </p:cNvPr>
          <p:cNvSpPr txBox="1"/>
          <p:nvPr/>
        </p:nvSpPr>
        <p:spPr>
          <a:xfrm>
            <a:off x="5247539" y="5521145"/>
            <a:ext cx="364328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METMAN thermal subroutines contained in TD logic objects</a:t>
            </a:r>
          </a:p>
          <a:p>
            <a:pPr marL="285750" indent="-285750">
              <a:buFont typeface="Arial" panose="020B0604020202020204" pitchFamily="34" charset="0"/>
              <a:buChar char="•"/>
            </a:pPr>
            <a:r>
              <a:rPr lang="en-US" dirty="0"/>
              <a:t>Heat loads stored as SINDA Registers and applied to TD nodes</a:t>
            </a:r>
          </a:p>
        </p:txBody>
      </p:sp>
      <p:sp>
        <p:nvSpPr>
          <p:cNvPr id="23" name="TextBox 22">
            <a:extLst>
              <a:ext uri="{FF2B5EF4-FFF2-40B4-BE49-F238E27FC236}">
                <a16:creationId xmlns:a16="http://schemas.microsoft.com/office/drawing/2014/main" id="{7E636D5A-B5E8-1980-329D-5B80DB78F2B5}"/>
              </a:ext>
            </a:extLst>
          </p:cNvPr>
          <p:cNvSpPr txBox="1"/>
          <p:nvPr/>
        </p:nvSpPr>
        <p:spPr>
          <a:xfrm>
            <a:off x="8807180" y="5528631"/>
            <a:ext cx="3373464" cy="1200329"/>
          </a:xfrm>
          <a:prstGeom prst="rect">
            <a:avLst/>
          </a:prstGeom>
          <a:noFill/>
        </p:spPr>
        <p:txBody>
          <a:bodyPr wrap="square" rtlCol="0">
            <a:spAutoFit/>
          </a:bodyPr>
          <a:lstStyle/>
          <a:p>
            <a:pPr marL="285750" indent="-285750">
              <a:buFont typeface="Arial" panose="020B0604020202020204" pitchFamily="34" charset="0"/>
              <a:buChar char="•"/>
            </a:pPr>
            <a:r>
              <a:rPr lang="en-US" dirty="0"/>
              <a:t>“Schematic” connects thermal logic to graphical nodes</a:t>
            </a:r>
          </a:p>
          <a:p>
            <a:pPr marL="285750" indent="-285750">
              <a:buFont typeface="Arial" panose="020B0604020202020204" pitchFamily="34" charset="0"/>
              <a:buChar char="•"/>
            </a:pPr>
            <a:r>
              <a:rPr lang="en-US" dirty="0"/>
              <a:t>Skin nodes cloned to passive system</a:t>
            </a:r>
          </a:p>
        </p:txBody>
      </p:sp>
    </p:spTree>
    <p:extLst>
      <p:ext uri="{BB962C8B-B14F-4D97-AF65-F5344CB8AC3E}">
        <p14:creationId xmlns:p14="http://schemas.microsoft.com/office/powerpoint/2010/main" val="627952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7B6CD-06AA-BEF4-3AAF-D8B357E3C29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FF0005B-A740-8495-EBB8-34A004C3452C}"/>
              </a:ext>
            </a:extLst>
          </p:cNvPr>
          <p:cNvSpPr>
            <a:spLocks noGrp="1"/>
          </p:cNvSpPr>
          <p:nvPr>
            <p:ph type="title"/>
          </p:nvPr>
        </p:nvSpPr>
        <p:spPr>
          <a:xfrm>
            <a:off x="1946364" y="191715"/>
            <a:ext cx="9183189" cy="1005679"/>
          </a:xfrm>
        </p:spPr>
        <p:txBody>
          <a:bodyPr>
            <a:normAutofit fontScale="90000"/>
          </a:bodyPr>
          <a:lstStyle/>
          <a:p>
            <a:r>
              <a:rPr lang="en-US" dirty="0">
                <a:latin typeface="+mn-lt"/>
                <a:cs typeface="Calibri" panose="020F0502020204030204" pitchFamily="34" charset="0"/>
              </a:rPr>
              <a:t>Components of Human Thermoregulation</a:t>
            </a:r>
          </a:p>
        </p:txBody>
      </p:sp>
      <p:sp>
        <p:nvSpPr>
          <p:cNvPr id="7" name="Rectangle 6">
            <a:extLst>
              <a:ext uri="{FF2B5EF4-FFF2-40B4-BE49-F238E27FC236}">
                <a16:creationId xmlns:a16="http://schemas.microsoft.com/office/drawing/2014/main" id="{6D076223-F4E0-A2A4-95D8-9BFA7FECC9EF}"/>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2B2EED1-7B04-D5EB-6DFE-ECD33482282E}"/>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9D6CB98-15FA-FA6F-03ED-BF76CDE6EE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F8652837-6B0B-D5C4-D39E-5A711AEA58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5D696B88-ECF8-4FED-F1D9-17182C66B5E2}"/>
              </a:ext>
            </a:extLst>
          </p:cNvPr>
          <p:cNvSpPr>
            <a:spLocks noGrp="1"/>
          </p:cNvSpPr>
          <p:nvPr>
            <p:ph type="sldNum" sz="quarter" idx="12"/>
          </p:nvPr>
        </p:nvSpPr>
        <p:spPr/>
        <p:txBody>
          <a:bodyPr/>
          <a:lstStyle/>
          <a:p>
            <a:fld id="{9836267D-E82B-4E82-8BC0-6F74E00CB999}" type="slidenum">
              <a:rPr lang="en-US" smtClean="0"/>
              <a:t>7</a:t>
            </a:fld>
            <a:endParaRPr lang="en-US" dirty="0"/>
          </a:p>
        </p:txBody>
      </p:sp>
      <p:sp>
        <p:nvSpPr>
          <p:cNvPr id="8" name="Rectangle 7">
            <a:extLst>
              <a:ext uri="{FF2B5EF4-FFF2-40B4-BE49-F238E27FC236}">
                <a16:creationId xmlns:a16="http://schemas.microsoft.com/office/drawing/2014/main" id="{D87BC1AD-214C-4883-750D-AFA8231601F6}"/>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307B7C1C-7D44-0E40-6D3E-5A52B5A29EC6}"/>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464D4CBC-8580-A978-74A0-D82659E29F9D}"/>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5964F320-A60F-7C3C-9A23-13B1D9633490}"/>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C77B59B8-0C32-8371-7D38-F6A0D5D408CD}"/>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grpSp>
        <p:nvGrpSpPr>
          <p:cNvPr id="31" name="Group 30">
            <a:extLst>
              <a:ext uri="{FF2B5EF4-FFF2-40B4-BE49-F238E27FC236}">
                <a16:creationId xmlns:a16="http://schemas.microsoft.com/office/drawing/2014/main" id="{58C487CB-F386-251C-E2C6-9DD780E7667E}"/>
              </a:ext>
            </a:extLst>
          </p:cNvPr>
          <p:cNvGrpSpPr/>
          <p:nvPr/>
        </p:nvGrpSpPr>
        <p:grpSpPr>
          <a:xfrm>
            <a:off x="7863629" y="1530247"/>
            <a:ext cx="3663374" cy="5114728"/>
            <a:chOff x="8325745" y="1606746"/>
            <a:chExt cx="3663374" cy="5114728"/>
          </a:xfrm>
        </p:grpSpPr>
        <p:pic>
          <p:nvPicPr>
            <p:cNvPr id="2" name="Picture 1">
              <a:extLst>
                <a:ext uri="{FF2B5EF4-FFF2-40B4-BE49-F238E27FC236}">
                  <a16:creationId xmlns:a16="http://schemas.microsoft.com/office/drawing/2014/main" id="{643415B8-7426-20F6-ADBB-DD62AE44F6D7}"/>
                </a:ext>
              </a:extLst>
            </p:cNvPr>
            <p:cNvPicPr>
              <a:picLocks noChangeAspect="1"/>
            </p:cNvPicPr>
            <p:nvPr/>
          </p:nvPicPr>
          <p:blipFill rotWithShape="1">
            <a:blip r:embed="rId4"/>
            <a:srcRect l="53439" t="8525" r="8915" b="9033"/>
            <a:stretch/>
          </p:blipFill>
          <p:spPr>
            <a:xfrm>
              <a:off x="9304735" y="1606746"/>
              <a:ext cx="1946366" cy="5114728"/>
            </a:xfrm>
            <a:prstGeom prst="rect">
              <a:avLst/>
            </a:prstGeom>
          </p:spPr>
        </p:pic>
        <p:pic>
          <p:nvPicPr>
            <p:cNvPr id="5" name="Picture 4">
              <a:extLst>
                <a:ext uri="{FF2B5EF4-FFF2-40B4-BE49-F238E27FC236}">
                  <a16:creationId xmlns:a16="http://schemas.microsoft.com/office/drawing/2014/main" id="{35E4DDCA-4E42-1D97-94EB-ABF2793D1213}"/>
                </a:ext>
              </a:extLst>
            </p:cNvPr>
            <p:cNvPicPr>
              <a:picLocks noChangeAspect="1"/>
            </p:cNvPicPr>
            <p:nvPr/>
          </p:nvPicPr>
          <p:blipFill rotWithShape="1">
            <a:blip r:embed="rId5"/>
            <a:srcRect b="20588"/>
            <a:stretch/>
          </p:blipFill>
          <p:spPr>
            <a:xfrm rot="16200000">
              <a:off x="9315155" y="5204694"/>
              <a:ext cx="1307087" cy="187135"/>
            </a:xfrm>
            <a:prstGeom prst="rect">
              <a:avLst/>
            </a:prstGeom>
          </p:spPr>
        </p:pic>
        <p:sp>
          <p:nvSpPr>
            <p:cNvPr id="16" name="TextBox 12">
              <a:extLst>
                <a:ext uri="{FF2B5EF4-FFF2-40B4-BE49-F238E27FC236}">
                  <a16:creationId xmlns:a16="http://schemas.microsoft.com/office/drawing/2014/main" id="{67CF300E-7917-04E9-9D53-7FB1D61833C4}"/>
                </a:ext>
              </a:extLst>
            </p:cNvPr>
            <p:cNvSpPr txBox="1"/>
            <p:nvPr/>
          </p:nvSpPr>
          <p:spPr>
            <a:xfrm>
              <a:off x="8960829" y="5212250"/>
              <a:ext cx="117417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rgbClr val="AC0404"/>
                  </a:solidFill>
                </a:rPr>
                <a:t>+QMET</a:t>
              </a:r>
            </a:p>
          </p:txBody>
        </p:sp>
        <p:pic>
          <p:nvPicPr>
            <p:cNvPr id="18" name="Picture 17">
              <a:extLst>
                <a:ext uri="{FF2B5EF4-FFF2-40B4-BE49-F238E27FC236}">
                  <a16:creationId xmlns:a16="http://schemas.microsoft.com/office/drawing/2014/main" id="{F61A7014-805F-A813-23F2-CAB52B93158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7407" b="90000" l="10000" r="90000">
                          <a14:foregroundMark x1="53300" y1="7407" x2="44300" y2="7407"/>
                        </a14:backgroundRemoval>
                      </a14:imgEffect>
                    </a14:imgLayer>
                  </a14:imgProps>
                </a:ext>
              </a:extLst>
            </a:blip>
            <a:stretch>
              <a:fillRect/>
            </a:stretch>
          </p:blipFill>
          <p:spPr>
            <a:xfrm>
              <a:off x="9807461" y="3086566"/>
              <a:ext cx="940912" cy="1388845"/>
            </a:xfrm>
            <a:prstGeom prst="rect">
              <a:avLst/>
            </a:prstGeom>
          </p:spPr>
        </p:pic>
        <p:sp>
          <p:nvSpPr>
            <p:cNvPr id="19" name="Arrow: Left 18">
              <a:extLst>
                <a:ext uri="{FF2B5EF4-FFF2-40B4-BE49-F238E27FC236}">
                  <a16:creationId xmlns:a16="http://schemas.microsoft.com/office/drawing/2014/main" id="{E543D715-246E-A778-F6AF-26B0BBDDE1BF}"/>
                </a:ext>
              </a:extLst>
            </p:cNvPr>
            <p:cNvSpPr/>
            <p:nvPr/>
          </p:nvSpPr>
          <p:spPr>
            <a:xfrm>
              <a:off x="10150966" y="3394725"/>
              <a:ext cx="215651" cy="62565"/>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TextBox 15">
              <a:extLst>
                <a:ext uri="{FF2B5EF4-FFF2-40B4-BE49-F238E27FC236}">
                  <a16:creationId xmlns:a16="http://schemas.microsoft.com/office/drawing/2014/main" id="{113A0F04-C5E9-3E0D-70C3-89841B4FB2AD}"/>
                </a:ext>
              </a:extLst>
            </p:cNvPr>
            <p:cNvSpPr txBox="1"/>
            <p:nvPr/>
          </p:nvSpPr>
          <p:spPr>
            <a:xfrm>
              <a:off x="9513641" y="2535346"/>
              <a:ext cx="1528553" cy="275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rgbClr val="AC0404"/>
                  </a:solidFill>
                </a:rPr>
                <a:t>+QCOND (to layer)</a:t>
              </a:r>
            </a:p>
          </p:txBody>
        </p:sp>
        <p:sp>
          <p:nvSpPr>
            <p:cNvPr id="21" name="Arrow: Left 20">
              <a:extLst>
                <a:ext uri="{FF2B5EF4-FFF2-40B4-BE49-F238E27FC236}">
                  <a16:creationId xmlns:a16="http://schemas.microsoft.com/office/drawing/2014/main" id="{EFCAFEC0-5CD2-7445-AAAE-63CEF100B71A}"/>
                </a:ext>
              </a:extLst>
            </p:cNvPr>
            <p:cNvSpPr/>
            <p:nvPr/>
          </p:nvSpPr>
          <p:spPr>
            <a:xfrm>
              <a:off x="10062266" y="3547795"/>
              <a:ext cx="88700" cy="62565"/>
            </a:xfrm>
            <a:prstGeom prst="lef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TextBox 18">
              <a:extLst>
                <a:ext uri="{FF2B5EF4-FFF2-40B4-BE49-F238E27FC236}">
                  <a16:creationId xmlns:a16="http://schemas.microsoft.com/office/drawing/2014/main" id="{811D096F-3AAF-D68E-FA75-4626E92738E5}"/>
                </a:ext>
              </a:extLst>
            </p:cNvPr>
            <p:cNvSpPr txBox="1"/>
            <p:nvPr/>
          </p:nvSpPr>
          <p:spPr>
            <a:xfrm>
              <a:off x="9547915" y="2778126"/>
              <a:ext cx="1528553" cy="275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solidFill>
                    <a:srgbClr val="002060"/>
                  </a:solidFill>
                </a:rPr>
                <a:t>-QCOND (from layer)</a:t>
              </a:r>
            </a:p>
          </p:txBody>
        </p:sp>
        <p:pic>
          <p:nvPicPr>
            <p:cNvPr id="23" name="Picture 22">
              <a:extLst>
                <a:ext uri="{FF2B5EF4-FFF2-40B4-BE49-F238E27FC236}">
                  <a16:creationId xmlns:a16="http://schemas.microsoft.com/office/drawing/2014/main" id="{7AB81BB9-AB12-7F9F-7D67-D9596358F3D3}"/>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2500" b="80000" l="23750" r="39423">
                          <a14:foregroundMark x1="35844" y1="22062" x2="34543" y2="21399"/>
                          <a14:foregroundMark x1="30151" y1="61301" x2="29651" y2="64014"/>
                          <a14:foregroundMark x1="37059" y1="23819" x2="36396" y2="27416"/>
                          <a14:foregroundMark x1="30594" y1="71869" x2="33942" y2="80000"/>
                          <a14:foregroundMark x1="33365" y1="13571" x2="32308" y2="12857"/>
                          <a14:foregroundMark x1="28750" y1="42500" x2="29519" y2="45000"/>
                          <a14:foregroundMark x1="27515" y1="29585" x2="27596" y2="31786"/>
                          <a14:foregroundMark x1="24615" y1="60000" x2="23750" y2="60357"/>
                          <a14:foregroundMark x1="38558" y1="70714" x2="39423" y2="72857"/>
                          <a14:foregroundMark x1="31250" y1="40714" x2="31250" y2="40714"/>
                          <a14:foregroundMark x1="33365" y1="41071" x2="33365" y2="41071"/>
                          <a14:foregroundMark x1="30288" y1="25714" x2="30288" y2="25714"/>
                          <a14:foregroundMark x1="32019" y1="27857" x2="32019" y2="27857"/>
                          <a14:foregroundMark x1="27115" y1="17143" x2="27115" y2="17143"/>
                          <a14:backgroundMark x1="28654" y1="17500" x2="28654" y2="24286"/>
                          <a14:backgroundMark x1="27885" y1="25714" x2="26635" y2="21786"/>
                          <a14:backgroundMark x1="31587" y1="25714" x2="32212" y2="23214"/>
                          <a14:backgroundMark x1="31051" y1="27857" x2="31587" y2="25714"/>
                          <a14:backgroundMark x1="29712" y1="33214" x2="31051" y2="27857"/>
                          <a14:backgroundMark x1="30673" y1="17143" x2="31731" y2="23214"/>
                          <a14:backgroundMark x1="33077" y1="20357" x2="33558" y2="20714"/>
                          <a14:backgroundMark x1="33558" y1="20714" x2="34231" y2="22500"/>
                          <a14:backgroundMark x1="35865" y1="30357" x2="35288" y2="35357"/>
                          <a14:backgroundMark x1="34519" y1="34286" x2="35288" y2="40714"/>
                          <a14:backgroundMark x1="32692" y1="43571" x2="33558" y2="53929"/>
                          <a14:backgroundMark x1="32404" y1="56786" x2="29423" y2="57143"/>
                          <a14:backgroundMark x1="28804" y1="25714" x2="30192" y2="29643"/>
                          <a14:backgroundMark x1="28173" y1="23929" x2="28804" y2="25714"/>
                          <a14:backgroundMark x1="30481" y1="31786" x2="29327" y2="32857"/>
                          <a14:backgroundMark x1="31058" y1="35714" x2="30481" y2="40357"/>
                          <a14:backgroundMark x1="31923" y1="42500" x2="32885" y2="45714"/>
                          <a14:backgroundMark x1="34519" y1="75000" x2="29615" y2="75000"/>
                          <a14:backgroundMark x1="30096" y1="66786" x2="28269" y2="66071"/>
                          <a14:backgroundMark x1="30000" y1="64286" x2="30000" y2="64286"/>
                          <a14:backgroundMark x1="35769" y1="22500" x2="36250" y2="22500"/>
                          <a14:backgroundMark x1="37788" y1="21429" x2="37885" y2="23214"/>
                          <a14:backgroundMark x1="36635" y1="28571" x2="35577" y2="29643"/>
                          <a14:backgroundMark x1="35865" y1="22857" x2="35865" y2="22857"/>
                          <a14:backgroundMark x1="35865" y1="22143" x2="35865" y2="22143"/>
                        </a14:backgroundRemoval>
                      </a14:imgEffect>
                    </a14:imgLayer>
                  </a14:imgProps>
                </a:ext>
              </a:extLst>
            </a:blip>
            <a:srcRect l="23102" t="9091" r="59825" b="15324"/>
            <a:stretch/>
          </p:blipFill>
          <p:spPr>
            <a:xfrm rot="16694051">
              <a:off x="9164450" y="3277095"/>
              <a:ext cx="606115" cy="546231"/>
            </a:xfrm>
            <a:prstGeom prst="rect">
              <a:avLst/>
            </a:prstGeom>
          </p:spPr>
        </p:pic>
        <p:sp>
          <p:nvSpPr>
            <p:cNvPr id="24" name="TextBox 21">
              <a:extLst>
                <a:ext uri="{FF2B5EF4-FFF2-40B4-BE49-F238E27FC236}">
                  <a16:creationId xmlns:a16="http://schemas.microsoft.com/office/drawing/2014/main" id="{5813BA19-7F75-039C-4370-4CC6ACEE6EE9}"/>
                </a:ext>
              </a:extLst>
            </p:cNvPr>
            <p:cNvSpPr txBox="1"/>
            <p:nvPr/>
          </p:nvSpPr>
          <p:spPr>
            <a:xfrm>
              <a:off x="8325745" y="3394725"/>
              <a:ext cx="117417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rgbClr val="002060"/>
                  </a:solidFill>
                </a:rPr>
                <a:t>-QLAT</a:t>
              </a:r>
            </a:p>
          </p:txBody>
        </p:sp>
        <p:pic>
          <p:nvPicPr>
            <p:cNvPr id="25" name="Picture 24">
              <a:extLst>
                <a:ext uri="{FF2B5EF4-FFF2-40B4-BE49-F238E27FC236}">
                  <a16:creationId xmlns:a16="http://schemas.microsoft.com/office/drawing/2014/main" id="{BC469A07-CEE0-ADC8-3017-4510D64E47C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2500" b="90000" l="5641" r="91795">
                          <a14:foregroundMark x1="92051" y1="63571" x2="91795" y2="65714"/>
                          <a14:foregroundMark x1="10769" y1="54643" x2="9231" y2="52857"/>
                          <a14:foregroundMark x1="89231" y1="31786" x2="53846" y2="41429"/>
                          <a14:foregroundMark x1="54359" y1="13214" x2="30000" y2="22500"/>
                          <a14:foregroundMark x1="21282" y1="7857" x2="18974" y2="2857"/>
                          <a14:foregroundMark x1="9231" y1="15714" x2="7692" y2="12857"/>
                          <a14:foregroundMark x1="7949" y1="48214" x2="5641" y2="43214"/>
                        </a14:backgroundRemoval>
                      </a14:imgEffect>
                    </a14:imgLayer>
                  </a14:imgProps>
                </a:ext>
              </a:extLst>
            </a:blip>
            <a:stretch>
              <a:fillRect/>
            </a:stretch>
          </p:blipFill>
          <p:spPr>
            <a:xfrm>
              <a:off x="11091878" y="3491250"/>
              <a:ext cx="503129" cy="361221"/>
            </a:xfrm>
            <a:prstGeom prst="rect">
              <a:avLst/>
            </a:prstGeom>
          </p:spPr>
        </p:pic>
        <p:sp>
          <p:nvSpPr>
            <p:cNvPr id="26" name="TextBox 23">
              <a:extLst>
                <a:ext uri="{FF2B5EF4-FFF2-40B4-BE49-F238E27FC236}">
                  <a16:creationId xmlns:a16="http://schemas.microsoft.com/office/drawing/2014/main" id="{3B7B6DFD-E3BE-3A1B-09B6-F44492ED5D50}"/>
                </a:ext>
              </a:extLst>
            </p:cNvPr>
            <p:cNvSpPr txBox="1"/>
            <p:nvPr/>
          </p:nvSpPr>
          <p:spPr>
            <a:xfrm>
              <a:off x="10814946" y="3175841"/>
              <a:ext cx="117417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rgbClr val="002060"/>
                  </a:solidFill>
                </a:rPr>
                <a:t>-QSENS</a:t>
              </a:r>
            </a:p>
          </p:txBody>
        </p:sp>
        <p:pic>
          <p:nvPicPr>
            <p:cNvPr id="27" name="Picture 26">
              <a:extLst>
                <a:ext uri="{FF2B5EF4-FFF2-40B4-BE49-F238E27FC236}">
                  <a16:creationId xmlns:a16="http://schemas.microsoft.com/office/drawing/2014/main" id="{5DE915A8-2365-2CD4-BC80-EF4F28808B6D}"/>
                </a:ext>
              </a:extLst>
            </p:cNvPr>
            <p:cNvPicPr>
              <a:picLocks noChangeAspect="1"/>
            </p:cNvPicPr>
            <p:nvPr/>
          </p:nvPicPr>
          <p:blipFill rotWithShape="1">
            <a:blip r:embed="rId12">
              <a:duotone>
                <a:schemeClr val="accent5">
                  <a:shade val="45000"/>
                  <a:satMod val="135000"/>
                </a:schemeClr>
                <a:prstClr val="white"/>
              </a:duotone>
            </a:blip>
            <a:srcRect l="14586" t="59697" r="66472" b="10000"/>
            <a:stretch/>
          </p:blipFill>
          <p:spPr>
            <a:xfrm>
              <a:off x="9333615" y="1789024"/>
              <a:ext cx="635083" cy="532949"/>
            </a:xfrm>
            <a:prstGeom prst="rect">
              <a:avLst/>
            </a:prstGeom>
          </p:spPr>
        </p:pic>
        <p:sp>
          <p:nvSpPr>
            <p:cNvPr id="28" name="TextBox 25">
              <a:extLst>
                <a:ext uri="{FF2B5EF4-FFF2-40B4-BE49-F238E27FC236}">
                  <a16:creationId xmlns:a16="http://schemas.microsoft.com/office/drawing/2014/main" id="{728920A5-2DC7-2D0C-3D2B-3833C196064C}"/>
                </a:ext>
              </a:extLst>
            </p:cNvPr>
            <p:cNvSpPr txBox="1"/>
            <p:nvPr/>
          </p:nvSpPr>
          <p:spPr>
            <a:xfrm>
              <a:off x="8912831" y="2283517"/>
              <a:ext cx="117417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rgbClr val="002060"/>
                  </a:solidFill>
                </a:rPr>
                <a:t>-QRAD</a:t>
              </a:r>
            </a:p>
          </p:txBody>
        </p:sp>
        <p:pic>
          <p:nvPicPr>
            <p:cNvPr id="29" name="Picture 28" descr="2,300+ Vascular System Leg Stock Illustrations, Royalty-Free Vector  Graphics &amp; Clip Art - iStock">
              <a:extLst>
                <a:ext uri="{FF2B5EF4-FFF2-40B4-BE49-F238E27FC236}">
                  <a16:creationId xmlns:a16="http://schemas.microsoft.com/office/drawing/2014/main" id="{A769421B-37B1-0EB3-3755-72B8700F57DF}"/>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7974" b="91340" l="50817" r="63072">
                          <a14:foregroundMark x1="54902" y1="23366" x2="62582" y2="29575"/>
                          <a14:foregroundMark x1="62582" y1="29575" x2="62908" y2="38072"/>
                          <a14:foregroundMark x1="62908" y1="38072" x2="58497" y2="69444"/>
                          <a14:foregroundMark x1="60948" y1="29085" x2="59804" y2="22876"/>
                          <a14:foregroundMark x1="53595" y1="31209" x2="57026" y2="83497"/>
                          <a14:foregroundMark x1="55065" y1="62745" x2="50980" y2="49346"/>
                          <a14:foregroundMark x1="53268" y1="50000" x2="52941" y2="38235"/>
                          <a14:foregroundMark x1="53268" y1="25490" x2="53431" y2="18137"/>
                          <a14:foregroundMark x1="57026" y1="18464" x2="60784" y2="19771"/>
                          <a14:foregroundMark x1="53595" y1="62745" x2="55882" y2="72712"/>
                          <a14:foregroundMark x1="56536" y1="82843" x2="60948" y2="88399"/>
                          <a14:foregroundMark x1="59314" y1="81699" x2="58170" y2="77614"/>
                          <a14:foregroundMark x1="54412" y1="72222" x2="56536" y2="83987"/>
                          <a14:foregroundMark x1="56536" y1="83987" x2="61438" y2="89869"/>
                          <a14:foregroundMark x1="60784" y1="91340" x2="57516" y2="86275"/>
                          <a14:foregroundMark x1="52451" y1="30556" x2="52124" y2="28431"/>
                        </a14:backgroundRemoval>
                      </a14:imgEffect>
                    </a14:imgLayer>
                  </a14:imgProps>
                </a:ext>
                <a:ext uri="{28A0092B-C50C-407E-A947-70E740481C1C}">
                  <a14:useLocalDpi xmlns:a14="http://schemas.microsoft.com/office/drawing/2010/main" val="0"/>
                </a:ext>
              </a:extLst>
            </a:blip>
            <a:srcRect l="51486" t="16878" r="35587" b="15240"/>
            <a:stretch/>
          </p:blipFill>
          <p:spPr bwMode="auto">
            <a:xfrm>
              <a:off x="10451423" y="4475411"/>
              <a:ext cx="323199" cy="169711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7">
              <a:extLst>
                <a:ext uri="{FF2B5EF4-FFF2-40B4-BE49-F238E27FC236}">
                  <a16:creationId xmlns:a16="http://schemas.microsoft.com/office/drawing/2014/main" id="{37311948-003F-98AB-2DD2-16FE4C85CC5F}"/>
                </a:ext>
              </a:extLst>
            </p:cNvPr>
            <p:cNvSpPr txBox="1"/>
            <p:nvPr/>
          </p:nvSpPr>
          <p:spPr>
            <a:xfrm>
              <a:off x="10524159" y="5006441"/>
              <a:ext cx="1174173"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a:solidFill>
                    <a:srgbClr val="002060"/>
                  </a:solidFill>
                </a:rPr>
                <a:t>-QCONV</a:t>
              </a:r>
            </a:p>
          </p:txBody>
        </p:sp>
      </p:grpSp>
      <p:sp>
        <p:nvSpPr>
          <p:cNvPr id="32" name="Content Placeholder 2">
            <a:extLst>
              <a:ext uri="{FF2B5EF4-FFF2-40B4-BE49-F238E27FC236}">
                <a16:creationId xmlns:a16="http://schemas.microsoft.com/office/drawing/2014/main" id="{87DDB52B-353B-CC29-2942-F37FFEFD7E6F}"/>
              </a:ext>
            </a:extLst>
          </p:cNvPr>
          <p:cNvSpPr txBox="1">
            <a:spLocks/>
          </p:cNvSpPr>
          <p:nvPr/>
        </p:nvSpPr>
        <p:spPr>
          <a:xfrm>
            <a:off x="2059372" y="1479372"/>
            <a:ext cx="5582889" cy="5242102"/>
          </a:xfrm>
          <a:prstGeom prst="rect">
            <a:avLst/>
          </a:prstGeom>
        </p:spPr>
        <p:txBody>
          <a:bodyPr vert="horz" lIns="91440" tIns="45720" rIns="91440" bIns="45720" rtlCol="0">
            <a:normAutofit fontScale="92500" lnSpcReduction="100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Heat Storage</a:t>
            </a:r>
            <a:r>
              <a:rPr lang="en-US" baseline="30000" dirty="0"/>
              <a:t>5</a:t>
            </a:r>
            <a:r>
              <a:rPr lang="en-US" dirty="0"/>
              <a:t>: heat in – heat out</a:t>
            </a:r>
          </a:p>
          <a:p>
            <a:r>
              <a:rPr lang="en-US" dirty="0"/>
              <a:t>Modes of Heat Transfer:</a:t>
            </a:r>
          </a:p>
          <a:p>
            <a:pPr lvl="1"/>
            <a:r>
              <a:rPr lang="en-US" dirty="0"/>
              <a:t>QMET: Metabolic heat production rate (muscle work + shiver)</a:t>
            </a:r>
          </a:p>
          <a:p>
            <a:pPr lvl="1"/>
            <a:r>
              <a:rPr lang="en-US" dirty="0"/>
              <a:t>QCOND: Cylindrical conduction between layers</a:t>
            </a:r>
          </a:p>
          <a:p>
            <a:pPr lvl="1"/>
            <a:r>
              <a:rPr lang="en-US" dirty="0"/>
              <a:t>QSENS: Sensible heat transfer to the environment (convection and respiration)</a:t>
            </a:r>
          </a:p>
          <a:p>
            <a:pPr lvl="1"/>
            <a:r>
              <a:rPr lang="en-US" dirty="0"/>
              <a:t>QRAD: Radiation to environment</a:t>
            </a:r>
          </a:p>
          <a:p>
            <a:pPr lvl="1"/>
            <a:r>
              <a:rPr lang="en-US" dirty="0"/>
              <a:t>QLAT: Heat rejection from sweating, diffusion, and respiration</a:t>
            </a:r>
          </a:p>
          <a:p>
            <a:pPr lvl="1"/>
            <a:r>
              <a:rPr lang="en-US" dirty="0"/>
              <a:t>QCONV: Internal convection (blood flow)</a:t>
            </a:r>
          </a:p>
          <a:p>
            <a:r>
              <a:rPr lang="en-US" dirty="0"/>
              <a:t>Layer Dependent: each layer has its own heat balance that contributes to overall body temperature</a:t>
            </a:r>
          </a:p>
        </p:txBody>
      </p:sp>
    </p:spTree>
    <p:extLst>
      <p:ext uri="{BB962C8B-B14F-4D97-AF65-F5344CB8AC3E}">
        <p14:creationId xmlns:p14="http://schemas.microsoft.com/office/powerpoint/2010/main" val="1294367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A53C5-07C1-D2A9-A732-6F21867469B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0B992C0-5EAA-1BC7-BCB1-7E803BECD69D}"/>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Thermal Control of the Passive System</a:t>
            </a:r>
          </a:p>
        </p:txBody>
      </p:sp>
      <p:sp>
        <p:nvSpPr>
          <p:cNvPr id="7" name="Rectangle 6">
            <a:extLst>
              <a:ext uri="{FF2B5EF4-FFF2-40B4-BE49-F238E27FC236}">
                <a16:creationId xmlns:a16="http://schemas.microsoft.com/office/drawing/2014/main" id="{5B0CBB29-A1BC-049A-352B-4E74C2F8151A}"/>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84461BDC-B8C9-6910-4055-93C0A98E7B8E}"/>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E397DCF-AF30-31DA-05C2-33EDA2F59F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5CCEFE0E-BCC4-AEBC-3C9A-509F82ABFD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5CC5B84D-201E-C78F-97F3-56B9079F49CD}"/>
              </a:ext>
            </a:extLst>
          </p:cNvPr>
          <p:cNvSpPr>
            <a:spLocks noGrp="1"/>
          </p:cNvSpPr>
          <p:nvPr>
            <p:ph type="sldNum" sz="quarter" idx="12"/>
          </p:nvPr>
        </p:nvSpPr>
        <p:spPr/>
        <p:txBody>
          <a:bodyPr/>
          <a:lstStyle/>
          <a:p>
            <a:fld id="{9836267D-E82B-4E82-8BC0-6F74E00CB999}" type="slidenum">
              <a:rPr lang="en-US" smtClean="0"/>
              <a:t>8</a:t>
            </a:fld>
            <a:endParaRPr lang="en-US"/>
          </a:p>
        </p:txBody>
      </p:sp>
      <p:sp>
        <p:nvSpPr>
          <p:cNvPr id="8" name="Rectangle 7">
            <a:extLst>
              <a:ext uri="{FF2B5EF4-FFF2-40B4-BE49-F238E27FC236}">
                <a16:creationId xmlns:a16="http://schemas.microsoft.com/office/drawing/2014/main" id="{AED4E4AF-3F93-5D8F-A5B0-82E7419E63C4}"/>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89A66B0D-2BFC-549D-8649-3D4FCAD04C6F}"/>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C4D4731D-0ECA-2B33-FA86-CACFFC0EE536}"/>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C3680506-D5B0-CB45-8603-E781CA88BC2E}"/>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65014C97-1876-8FD7-B713-0D5CD17B45B5}"/>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4" name="Content Placeholder 2">
            <a:extLst>
              <a:ext uri="{FF2B5EF4-FFF2-40B4-BE49-F238E27FC236}">
                <a16:creationId xmlns:a16="http://schemas.microsoft.com/office/drawing/2014/main" id="{DC039281-A24E-0C9A-0DAB-6C104B132995}"/>
              </a:ext>
            </a:extLst>
          </p:cNvPr>
          <p:cNvSpPr txBox="1">
            <a:spLocks/>
          </p:cNvSpPr>
          <p:nvPr/>
        </p:nvSpPr>
        <p:spPr>
          <a:xfrm>
            <a:off x="2076337" y="1489782"/>
            <a:ext cx="5731155" cy="5379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Internal conduction transfers heat between tissue layers per body segment</a:t>
            </a:r>
          </a:p>
          <a:p>
            <a:r>
              <a:rPr lang="en-US" dirty="0"/>
              <a:t>Thermal capacitance is the product of body compartment weight and specific heat</a:t>
            </a:r>
          </a:p>
          <a:p>
            <a:pPr lvl="1"/>
            <a:r>
              <a:rPr lang="en-US" dirty="0"/>
              <a:t>Determines individual node temperature increase/decrease depending on total heat load</a:t>
            </a:r>
            <a:r>
              <a:rPr lang="en-US" baseline="30000" dirty="0"/>
              <a:t>2</a:t>
            </a:r>
            <a:endParaRPr lang="en-US" dirty="0"/>
          </a:p>
          <a:p>
            <a:r>
              <a:rPr lang="en-US" dirty="0"/>
              <a:t>Active system regulates temperatures to mitigate thermal stress</a:t>
            </a:r>
          </a:p>
        </p:txBody>
      </p:sp>
      <p:pic>
        <p:nvPicPr>
          <p:cNvPr id="17" name="Picture 16">
            <a:extLst>
              <a:ext uri="{FF2B5EF4-FFF2-40B4-BE49-F238E27FC236}">
                <a16:creationId xmlns:a16="http://schemas.microsoft.com/office/drawing/2014/main" id="{A2DE7DEF-0406-8B49-CE68-44D50F46C52C}"/>
              </a:ext>
            </a:extLst>
          </p:cNvPr>
          <p:cNvPicPr>
            <a:picLocks noChangeAspect="1"/>
          </p:cNvPicPr>
          <p:nvPr/>
        </p:nvPicPr>
        <p:blipFill>
          <a:blip r:embed="rId4"/>
          <a:stretch>
            <a:fillRect/>
          </a:stretch>
        </p:blipFill>
        <p:spPr>
          <a:xfrm>
            <a:off x="7826886" y="1262369"/>
            <a:ext cx="4365114" cy="2658086"/>
          </a:xfrm>
          <a:prstGeom prst="rect">
            <a:avLst/>
          </a:prstGeom>
        </p:spPr>
      </p:pic>
      <p:pic>
        <p:nvPicPr>
          <p:cNvPr id="18" name="Picture 17">
            <a:extLst>
              <a:ext uri="{FF2B5EF4-FFF2-40B4-BE49-F238E27FC236}">
                <a16:creationId xmlns:a16="http://schemas.microsoft.com/office/drawing/2014/main" id="{7742182E-5D31-0CE3-47A2-2CC3D1ECB40D}"/>
              </a:ext>
            </a:extLst>
          </p:cNvPr>
          <p:cNvPicPr>
            <a:picLocks noChangeAspect="1"/>
          </p:cNvPicPr>
          <p:nvPr/>
        </p:nvPicPr>
        <p:blipFill>
          <a:blip r:embed="rId5"/>
          <a:stretch>
            <a:fillRect/>
          </a:stretch>
        </p:blipFill>
        <p:spPr>
          <a:xfrm>
            <a:off x="8954743" y="3920455"/>
            <a:ext cx="2109399" cy="944962"/>
          </a:xfrm>
          <a:prstGeom prst="rect">
            <a:avLst/>
          </a:prstGeom>
        </p:spPr>
      </p:pic>
      <p:pic>
        <p:nvPicPr>
          <p:cNvPr id="19" name="Picture 18">
            <a:extLst>
              <a:ext uri="{FF2B5EF4-FFF2-40B4-BE49-F238E27FC236}">
                <a16:creationId xmlns:a16="http://schemas.microsoft.com/office/drawing/2014/main" id="{AB0D8614-66FF-D6D7-76F4-AA823CA146FC}"/>
              </a:ext>
            </a:extLst>
          </p:cNvPr>
          <p:cNvPicPr>
            <a:picLocks noChangeAspect="1"/>
          </p:cNvPicPr>
          <p:nvPr/>
        </p:nvPicPr>
        <p:blipFill>
          <a:blip r:embed="rId6"/>
          <a:srcRect t="4012"/>
          <a:stretch/>
        </p:blipFill>
        <p:spPr>
          <a:xfrm>
            <a:off x="8010373" y="4837456"/>
            <a:ext cx="3762900" cy="1966002"/>
          </a:xfrm>
          <a:prstGeom prst="rect">
            <a:avLst/>
          </a:prstGeom>
          <a:ln>
            <a:noFill/>
          </a:ln>
        </p:spPr>
      </p:pic>
      <p:sp>
        <p:nvSpPr>
          <p:cNvPr id="5" name="TextBox 4">
            <a:extLst>
              <a:ext uri="{FF2B5EF4-FFF2-40B4-BE49-F238E27FC236}">
                <a16:creationId xmlns:a16="http://schemas.microsoft.com/office/drawing/2014/main" id="{E18C5397-F093-BBDF-441F-D5336143D8A5}"/>
              </a:ext>
            </a:extLst>
          </p:cNvPr>
          <p:cNvSpPr txBox="1"/>
          <p:nvPr/>
        </p:nvSpPr>
        <p:spPr>
          <a:xfrm>
            <a:off x="10839696" y="3735330"/>
            <a:ext cx="243840" cy="253916"/>
          </a:xfrm>
          <a:prstGeom prst="rect">
            <a:avLst/>
          </a:prstGeom>
          <a:noFill/>
        </p:spPr>
        <p:txBody>
          <a:bodyPr wrap="square" rtlCol="0">
            <a:spAutoFit/>
          </a:bodyPr>
          <a:lstStyle/>
          <a:p>
            <a:r>
              <a:rPr lang="en-US" sz="1050" baseline="30000" dirty="0"/>
              <a:t>2</a:t>
            </a:r>
            <a:endParaRPr lang="en-US" sz="1050" dirty="0"/>
          </a:p>
        </p:txBody>
      </p:sp>
    </p:spTree>
    <p:extLst>
      <p:ext uri="{BB962C8B-B14F-4D97-AF65-F5344CB8AC3E}">
        <p14:creationId xmlns:p14="http://schemas.microsoft.com/office/powerpoint/2010/main" val="3125242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9204D-8795-E903-4C46-0668B2BFDF0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6917D95B-2A62-4EF9-8C1A-FEDBBAF6CA59}"/>
              </a:ext>
            </a:extLst>
          </p:cNvPr>
          <p:cNvSpPr>
            <a:spLocks noGrp="1"/>
          </p:cNvSpPr>
          <p:nvPr>
            <p:ph type="title"/>
          </p:nvPr>
        </p:nvSpPr>
        <p:spPr>
          <a:xfrm>
            <a:off x="1946364" y="191715"/>
            <a:ext cx="9183189" cy="1005679"/>
          </a:xfrm>
        </p:spPr>
        <p:txBody>
          <a:bodyPr>
            <a:normAutofit/>
          </a:bodyPr>
          <a:lstStyle/>
          <a:p>
            <a:r>
              <a:rPr lang="en-US" dirty="0">
                <a:latin typeface="+mn-lt"/>
                <a:cs typeface="Calibri" panose="020F0502020204030204" pitchFamily="34" charset="0"/>
              </a:rPr>
              <a:t>Heat Production in the Body</a:t>
            </a:r>
          </a:p>
        </p:txBody>
      </p:sp>
      <p:sp>
        <p:nvSpPr>
          <p:cNvPr id="7" name="Rectangle 6">
            <a:extLst>
              <a:ext uri="{FF2B5EF4-FFF2-40B4-BE49-F238E27FC236}">
                <a16:creationId xmlns:a16="http://schemas.microsoft.com/office/drawing/2014/main" id="{29278F87-5710-810B-87DD-8F7DBC264B39}"/>
              </a:ext>
            </a:extLst>
          </p:cNvPr>
          <p:cNvSpPr/>
          <p:nvPr/>
        </p:nvSpPr>
        <p:spPr>
          <a:xfrm>
            <a:off x="0" y="0"/>
            <a:ext cx="1692605" cy="6858000"/>
          </a:xfrm>
          <a:prstGeom prst="rect">
            <a:avLst/>
          </a:prstGeom>
          <a:solidFill>
            <a:srgbClr val="2233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1E21D375-E0CD-520C-0BD9-20C77A567598}"/>
              </a:ext>
            </a:extLst>
          </p:cNvPr>
          <p:cNvCxnSpPr>
            <a:cxnSpLocks/>
          </p:cNvCxnSpPr>
          <p:nvPr/>
        </p:nvCxnSpPr>
        <p:spPr>
          <a:xfrm flipV="1">
            <a:off x="1692613" y="1197080"/>
            <a:ext cx="10499387" cy="314"/>
          </a:xfrm>
          <a:prstGeom prst="line">
            <a:avLst/>
          </a:prstGeom>
          <a:ln w="28575"/>
          <a:effectLst/>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9E04945-43C1-F115-F31A-7F219E420A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29554" y="182197"/>
            <a:ext cx="1062446" cy="8884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shape&#10;&#10;Description automatically generated">
            <a:extLst>
              <a:ext uri="{FF2B5EF4-FFF2-40B4-BE49-F238E27FC236}">
                <a16:creationId xmlns:a16="http://schemas.microsoft.com/office/drawing/2014/main" id="{93FE9CB8-04CE-5EE9-665B-0DD7924F78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81" y="327063"/>
            <a:ext cx="1286849" cy="1487182"/>
          </a:xfrm>
          <a:prstGeom prst="rect">
            <a:avLst/>
          </a:prstGeom>
        </p:spPr>
      </p:pic>
      <p:sp>
        <p:nvSpPr>
          <p:cNvPr id="3" name="Slide Number Placeholder 2">
            <a:extLst>
              <a:ext uri="{FF2B5EF4-FFF2-40B4-BE49-F238E27FC236}">
                <a16:creationId xmlns:a16="http://schemas.microsoft.com/office/drawing/2014/main" id="{64D1CE98-57B7-AAAF-781A-0E0F3ECC5127}"/>
              </a:ext>
            </a:extLst>
          </p:cNvPr>
          <p:cNvSpPr>
            <a:spLocks noGrp="1"/>
          </p:cNvSpPr>
          <p:nvPr>
            <p:ph type="sldNum" sz="quarter" idx="12"/>
          </p:nvPr>
        </p:nvSpPr>
        <p:spPr/>
        <p:txBody>
          <a:bodyPr/>
          <a:lstStyle/>
          <a:p>
            <a:fld id="{9836267D-E82B-4E82-8BC0-6F74E00CB999}" type="slidenum">
              <a:rPr lang="en-US" smtClean="0"/>
              <a:t>9</a:t>
            </a:fld>
            <a:endParaRPr lang="en-US"/>
          </a:p>
        </p:txBody>
      </p:sp>
      <p:sp>
        <p:nvSpPr>
          <p:cNvPr id="8" name="Rectangle 7">
            <a:extLst>
              <a:ext uri="{FF2B5EF4-FFF2-40B4-BE49-F238E27FC236}">
                <a16:creationId xmlns:a16="http://schemas.microsoft.com/office/drawing/2014/main" id="{292882C9-D632-A189-D706-C298BC810148}"/>
              </a:ext>
            </a:extLst>
          </p:cNvPr>
          <p:cNvSpPr/>
          <p:nvPr/>
        </p:nvSpPr>
        <p:spPr>
          <a:xfrm>
            <a:off x="0" y="2352728"/>
            <a:ext cx="1692613"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Introduction</a:t>
            </a:r>
          </a:p>
        </p:txBody>
      </p:sp>
      <p:sp>
        <p:nvSpPr>
          <p:cNvPr id="12" name="Rectangle 11">
            <a:extLst>
              <a:ext uri="{FF2B5EF4-FFF2-40B4-BE49-F238E27FC236}">
                <a16:creationId xmlns:a16="http://schemas.microsoft.com/office/drawing/2014/main" id="{A132782B-1F0E-E1EC-D87D-226FCE84AC9C}"/>
              </a:ext>
            </a:extLst>
          </p:cNvPr>
          <p:cNvSpPr/>
          <p:nvPr/>
        </p:nvSpPr>
        <p:spPr>
          <a:xfrm>
            <a:off x="-4" y="3154181"/>
            <a:ext cx="1692614"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Background</a:t>
            </a:r>
          </a:p>
        </p:txBody>
      </p:sp>
      <p:sp>
        <p:nvSpPr>
          <p:cNvPr id="13" name="Rectangle 12">
            <a:extLst>
              <a:ext uri="{FF2B5EF4-FFF2-40B4-BE49-F238E27FC236}">
                <a16:creationId xmlns:a16="http://schemas.microsoft.com/office/drawing/2014/main" id="{6D4E6410-5266-BC4B-71F7-A1EA73B58845}"/>
              </a:ext>
            </a:extLst>
          </p:cNvPr>
          <p:cNvSpPr/>
          <p:nvPr/>
        </p:nvSpPr>
        <p:spPr>
          <a:xfrm>
            <a:off x="-3" y="3955634"/>
            <a:ext cx="1692608" cy="447572"/>
          </a:xfrm>
          <a:prstGeom prst="rect">
            <a:avLst/>
          </a:prstGeom>
          <a:solidFill>
            <a:srgbClr val="C00000"/>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latin typeface="Calibri" panose="020F0502020204030204" pitchFamily="34" charset="0"/>
                <a:cs typeface="Calibri" panose="020F0502020204030204" pitchFamily="34" charset="0"/>
              </a:rPr>
              <a:t>Model Overview</a:t>
            </a:r>
          </a:p>
        </p:txBody>
      </p:sp>
      <p:sp>
        <p:nvSpPr>
          <p:cNvPr id="14" name="Rectangle 13">
            <a:extLst>
              <a:ext uri="{FF2B5EF4-FFF2-40B4-BE49-F238E27FC236}">
                <a16:creationId xmlns:a16="http://schemas.microsoft.com/office/drawing/2014/main" id="{FF7B2C64-59D4-DB15-4883-EA1589A475BC}"/>
              </a:ext>
            </a:extLst>
          </p:cNvPr>
          <p:cNvSpPr/>
          <p:nvPr/>
        </p:nvSpPr>
        <p:spPr>
          <a:xfrm>
            <a:off x="1" y="4762777"/>
            <a:ext cx="1692610"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Results</a:t>
            </a:r>
          </a:p>
        </p:txBody>
      </p:sp>
      <p:sp>
        <p:nvSpPr>
          <p:cNvPr id="15" name="Rectangle 14">
            <a:extLst>
              <a:ext uri="{FF2B5EF4-FFF2-40B4-BE49-F238E27FC236}">
                <a16:creationId xmlns:a16="http://schemas.microsoft.com/office/drawing/2014/main" id="{2BE26A5D-C8FE-C2D6-6FEE-4D08BFBD0752}"/>
              </a:ext>
            </a:extLst>
          </p:cNvPr>
          <p:cNvSpPr/>
          <p:nvPr/>
        </p:nvSpPr>
        <p:spPr>
          <a:xfrm>
            <a:off x="-6" y="5549206"/>
            <a:ext cx="1692611" cy="447572"/>
          </a:xfrm>
          <a:prstGeom prst="rect">
            <a:avLst/>
          </a:prstGeom>
          <a:solidFill>
            <a:srgbClr val="2233AE"/>
          </a:solidFill>
          <a:ln w="12700">
            <a:solidFill>
              <a:srgbClr val="FDDE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Conclusion</a:t>
            </a:r>
          </a:p>
        </p:txBody>
      </p:sp>
      <p:sp>
        <p:nvSpPr>
          <p:cNvPr id="2" name="Content Placeholder 2">
            <a:extLst>
              <a:ext uri="{FF2B5EF4-FFF2-40B4-BE49-F238E27FC236}">
                <a16:creationId xmlns:a16="http://schemas.microsoft.com/office/drawing/2014/main" id="{40112800-ED5D-6137-1959-244A5A89EBE9}"/>
              </a:ext>
            </a:extLst>
          </p:cNvPr>
          <p:cNvSpPr txBox="1">
            <a:spLocks/>
          </p:cNvSpPr>
          <p:nvPr/>
        </p:nvSpPr>
        <p:spPr>
          <a:xfrm>
            <a:off x="1916482" y="1424183"/>
            <a:ext cx="5361710" cy="543381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Basal metabolic rate: baseline rate of metabolic heat generation to maintain essential life functions</a:t>
            </a:r>
            <a:r>
              <a:rPr lang="en-US" baseline="30000" dirty="0"/>
              <a:t>2</a:t>
            </a:r>
            <a:endParaRPr lang="en-US" dirty="0"/>
          </a:p>
          <a:p>
            <a:pPr lvl="1"/>
            <a:r>
              <a:rPr lang="en-US" dirty="0"/>
              <a:t>Biochemical processes + muscle activity produces heat to be dissipated to the environment</a:t>
            </a:r>
          </a:p>
          <a:p>
            <a:r>
              <a:rPr lang="en-US" dirty="0"/>
              <a:t>Heat generation through shivering:</a:t>
            </a:r>
          </a:p>
          <a:p>
            <a:pPr lvl="1"/>
            <a:r>
              <a:rPr lang="en-US" dirty="0"/>
              <a:t>Shiver distribution is allocated proportionally</a:t>
            </a:r>
            <a:r>
              <a:rPr lang="en-US" baseline="30000" dirty="0"/>
              <a:t>2</a:t>
            </a:r>
            <a:endParaRPr lang="en-US" dirty="0"/>
          </a:p>
          <a:p>
            <a:pPr lvl="1"/>
            <a:r>
              <a:rPr lang="en-US" dirty="0"/>
              <a:t>Segment shivering is enabled if:</a:t>
            </a:r>
          </a:p>
          <a:p>
            <a:pPr lvl="2"/>
            <a:r>
              <a:rPr lang="en-US" dirty="0"/>
              <a:t>Full body: Core temperature &lt; setpoint</a:t>
            </a:r>
          </a:p>
          <a:p>
            <a:pPr lvl="2"/>
            <a:r>
              <a:rPr lang="en-US" dirty="0"/>
              <a:t>Per segment: Skin temperature deviance from setpoint is negative</a:t>
            </a:r>
          </a:p>
        </p:txBody>
      </p:sp>
      <p:pic>
        <p:nvPicPr>
          <p:cNvPr id="5" name="Picture 4">
            <a:extLst>
              <a:ext uri="{FF2B5EF4-FFF2-40B4-BE49-F238E27FC236}">
                <a16:creationId xmlns:a16="http://schemas.microsoft.com/office/drawing/2014/main" id="{558C12DC-1C14-8912-AE22-8FE259A78CCC}"/>
              </a:ext>
            </a:extLst>
          </p:cNvPr>
          <p:cNvPicPr>
            <a:picLocks noChangeAspect="1"/>
          </p:cNvPicPr>
          <p:nvPr/>
        </p:nvPicPr>
        <p:blipFill>
          <a:blip r:embed="rId4"/>
          <a:stretch>
            <a:fillRect/>
          </a:stretch>
        </p:blipFill>
        <p:spPr>
          <a:xfrm>
            <a:off x="7756759" y="1453025"/>
            <a:ext cx="3956680" cy="2417971"/>
          </a:xfrm>
          <a:prstGeom prst="rect">
            <a:avLst/>
          </a:prstGeom>
        </p:spPr>
      </p:pic>
      <p:pic>
        <p:nvPicPr>
          <p:cNvPr id="16" name="Picture 15">
            <a:extLst>
              <a:ext uri="{FF2B5EF4-FFF2-40B4-BE49-F238E27FC236}">
                <a16:creationId xmlns:a16="http://schemas.microsoft.com/office/drawing/2014/main" id="{56BBACA1-3ED9-28E9-B8AC-2877CDD46686}"/>
              </a:ext>
            </a:extLst>
          </p:cNvPr>
          <p:cNvPicPr>
            <a:picLocks noChangeAspect="1"/>
          </p:cNvPicPr>
          <p:nvPr/>
        </p:nvPicPr>
        <p:blipFill>
          <a:blip r:embed="rId5"/>
          <a:stretch>
            <a:fillRect/>
          </a:stretch>
        </p:blipFill>
        <p:spPr>
          <a:xfrm>
            <a:off x="7278198" y="4097784"/>
            <a:ext cx="4913802" cy="2688569"/>
          </a:xfrm>
          <a:prstGeom prst="rect">
            <a:avLst/>
          </a:prstGeom>
        </p:spPr>
      </p:pic>
      <p:sp>
        <p:nvSpPr>
          <p:cNvPr id="18" name="Rectangle 17">
            <a:extLst>
              <a:ext uri="{FF2B5EF4-FFF2-40B4-BE49-F238E27FC236}">
                <a16:creationId xmlns:a16="http://schemas.microsoft.com/office/drawing/2014/main" id="{4F55F96D-96AA-F2F6-FC20-04AD4AF42F26}"/>
              </a:ext>
            </a:extLst>
          </p:cNvPr>
          <p:cNvSpPr/>
          <p:nvPr/>
        </p:nvSpPr>
        <p:spPr>
          <a:xfrm>
            <a:off x="7316224" y="4030002"/>
            <a:ext cx="4777409" cy="271426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5094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65610</TotalTime>
  <Words>1646</Words>
  <Application>Microsoft Office PowerPoint</Application>
  <PresentationFormat>Widescreen</PresentationFormat>
  <Paragraphs>270</Paragraphs>
  <Slides>19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Development of the METMAN Thermal Desktop Human Model for System Integration</vt:lpstr>
      <vt:lpstr>Introduction</vt:lpstr>
      <vt:lpstr>Introduction to Human Thermoregulation</vt:lpstr>
      <vt:lpstr>Overview of the METMAN Model</vt:lpstr>
      <vt:lpstr>Transition in HTM Utilization</vt:lpstr>
      <vt:lpstr>Modeling Process: High Level Structure</vt:lpstr>
      <vt:lpstr>Components of Human Thermoregulation</vt:lpstr>
      <vt:lpstr>Thermal Control of the Passive System</vt:lpstr>
      <vt:lpstr>Heat Production in the Body</vt:lpstr>
      <vt:lpstr>Sensible Heat Transfer</vt:lpstr>
      <vt:lpstr>Latent Heat Transfer</vt:lpstr>
      <vt:lpstr>Internal Convection: Blood Flow</vt:lpstr>
      <vt:lpstr>Applying the Total Heat Balance</vt:lpstr>
      <vt:lpstr>Model Results: Constant Metabolic Rate</vt:lpstr>
      <vt:lpstr>Model Results: Transient Metabolic Profile</vt:lpstr>
      <vt:lpstr>Added Capabilities of a TD Interface</vt:lpstr>
      <vt:lpstr>Acknowledgements</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Thurston, Ellie (JSC-EC211)</dc:creator>
  <cp:lastModifiedBy>Thurston, Ellie (JSC-EC211)</cp:lastModifiedBy>
  <cp:revision>316</cp:revision>
  <dcterms:created xsi:type="dcterms:W3CDTF">2024-05-10T21:55:32Z</dcterms:created>
  <dcterms:modified xsi:type="dcterms:W3CDTF">2026-06-19T04:16:48Z</dcterms:modified>
</cp:coreProperties>
</file>