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74" r:id="rId4"/>
    <p:sldMasterId id="2147483874" r:id="rId5"/>
  </p:sldMasterIdLst>
  <p:notesMasterIdLst>
    <p:notesMasterId r:id="rId15"/>
  </p:notesMasterIdLst>
  <p:handoutMasterIdLst>
    <p:handoutMasterId r:id="rId16"/>
  </p:handoutMasterIdLst>
  <p:sldIdLst>
    <p:sldId id="263" r:id="rId6"/>
    <p:sldId id="2147474894" r:id="rId7"/>
    <p:sldId id="2147474895" r:id="rId8"/>
    <p:sldId id="2147474902" r:id="rId9"/>
    <p:sldId id="2147474897" r:id="rId10"/>
    <p:sldId id="2147474898" r:id="rId11"/>
    <p:sldId id="2147474899" r:id="rId12"/>
    <p:sldId id="2147474900" r:id="rId13"/>
    <p:sldId id="2147474884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3CB708E-BB14-BD46-B320-79338038FB4C}">
          <p14:sldIdLst>
            <p14:sldId id="263"/>
            <p14:sldId id="2147474894"/>
            <p14:sldId id="2147474895"/>
            <p14:sldId id="2147474902"/>
            <p14:sldId id="2147474897"/>
            <p14:sldId id="2147474898"/>
            <p14:sldId id="2147474899"/>
            <p14:sldId id="2147474900"/>
            <p14:sldId id="2147474884"/>
          </p14:sldIdLst>
        </p14:section>
        <p14:section name="Closing" id="{877621E8-7940-444B-A647-971021D9B39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6F52C0B-4A81-0DC7-FD29-F97D06179D7A}" name="Kazemba, Cole D. (ARC-TSS)" initials="" userId="S::ckazemba@ndc.nasa.gov::99410fab-3663-480a-a8bf-927498b9342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F3E"/>
    <a:srgbClr val="2F5597"/>
    <a:srgbClr val="FFC019"/>
    <a:srgbClr val="538234"/>
    <a:srgbClr val="0432FF"/>
    <a:srgbClr val="C03011"/>
    <a:srgbClr val="4E8F00"/>
    <a:srgbClr val="6496A7"/>
    <a:srgbClr val="FB7841"/>
    <a:srgbClr val="619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266" autoAdjust="0"/>
    <p:restoredTop sz="97840" autoAdjust="0"/>
  </p:normalViewPr>
  <p:slideViewPr>
    <p:cSldViewPr snapToGrid="0" snapToObjects="1">
      <p:cViewPr varScale="1">
        <p:scale>
          <a:sx n="217" d="100"/>
          <a:sy n="217" d="100"/>
        </p:scale>
        <p:origin x="1464" y="184"/>
      </p:cViewPr>
      <p:guideLst>
        <p:guide orient="horz" pos="2184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3888"/>
    </p:cViewPr>
  </p:sorterViewPr>
  <p:notesViewPr>
    <p:cSldViewPr snapToGrid="0" snapToObjects="1">
      <p:cViewPr varScale="1">
        <p:scale>
          <a:sx n="168" d="100"/>
          <a:sy n="168" d="100"/>
        </p:scale>
        <p:origin x="543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 Regular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882169-967B-5F44-B3C1-8435946D6413}" type="datetimeFigureOut">
              <a:rPr lang="en-US">
                <a:latin typeface="Arial Regular"/>
              </a:rPr>
              <a:t>6/16/26</a:t>
            </a:fld>
            <a:endParaRPr lang="en-US" dirty="0">
              <a:latin typeface="Arial Regular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 Regular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D897BE-DFA9-AE4B-A5BD-F0BDBFFBCA84}" type="slidenum">
              <a:rPr>
                <a:latin typeface="Arial Regular"/>
              </a:rPr>
              <a:t>‹#›</a:t>
            </a:fld>
            <a:endParaRPr lang="en-US" dirty="0">
              <a:latin typeface="Arial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59954991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 Regular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 Regular"/>
              </a:defRPr>
            </a:lvl1pPr>
          </a:lstStyle>
          <a:p>
            <a:fld id="{B42874F4-29F4-C64D-97CD-55487E475ADC}" type="datetimeFigureOut">
              <a:rPr lang="en-US" smtClean="0"/>
              <a:pPr/>
              <a:t>6/16/26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 Regular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 Regular"/>
              </a:defRPr>
            </a:lvl1pPr>
          </a:lstStyle>
          <a:p>
            <a:fld id="{666D9F43-5C19-D34D-BD2C-C156CCDF2A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65549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b="0" i="0" kern="1200">
        <a:solidFill>
          <a:schemeClr val="tx1"/>
        </a:solidFill>
        <a:latin typeface="Arial Regular"/>
        <a:ea typeface="+mn-ea"/>
        <a:cs typeface="+mn-cs"/>
      </a:defRPr>
    </a:lvl1pPr>
    <a:lvl2pPr marL="457200" algn="l" defTabSz="457200" rtl="0" eaLnBrk="1" latinLnBrk="0" hangingPunct="1">
      <a:defRPr sz="1200" b="0" i="0" kern="1200">
        <a:solidFill>
          <a:schemeClr val="tx1"/>
        </a:solidFill>
        <a:latin typeface="Arial Regular"/>
        <a:ea typeface="+mn-ea"/>
        <a:cs typeface="+mn-cs"/>
      </a:defRPr>
    </a:lvl2pPr>
    <a:lvl3pPr marL="914400" algn="l" defTabSz="457200" rtl="0" eaLnBrk="1" latinLnBrk="0" hangingPunct="1">
      <a:defRPr sz="1200" b="0" i="0" kern="1200">
        <a:solidFill>
          <a:schemeClr val="tx1"/>
        </a:solidFill>
        <a:latin typeface="Arial Regular"/>
        <a:ea typeface="+mn-ea"/>
        <a:cs typeface="+mn-cs"/>
      </a:defRPr>
    </a:lvl3pPr>
    <a:lvl4pPr marL="1371600" algn="l" defTabSz="457200" rtl="0" eaLnBrk="1" latinLnBrk="0" hangingPunct="1">
      <a:defRPr sz="1200" b="0" i="0" kern="1200">
        <a:solidFill>
          <a:schemeClr val="tx1"/>
        </a:solidFill>
        <a:latin typeface="Arial Regular"/>
        <a:ea typeface="+mn-ea"/>
        <a:cs typeface="+mn-cs"/>
      </a:defRPr>
    </a:lvl4pPr>
    <a:lvl5pPr marL="1828800" algn="l" defTabSz="457200" rtl="0" eaLnBrk="1" latinLnBrk="0" hangingPunct="1">
      <a:defRPr sz="1200" b="0" i="0" kern="1200">
        <a:solidFill>
          <a:schemeClr val="tx1"/>
        </a:solidFill>
        <a:latin typeface="Arial Regular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hdphoto" Target="../media/hdphoto1.wdp"/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microsoft.com/office/2007/relationships/hdphoto" Target="../media/hdphoto3.wdp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6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F_Content_1-Column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1519" y="1306218"/>
            <a:ext cx="11506200" cy="4724400"/>
          </a:xfrm>
        </p:spPr>
        <p:txBody>
          <a:bodyPr/>
          <a:lstStyle>
            <a:lvl1pPr>
              <a:buClr>
                <a:srgbClr val="A92B40"/>
              </a:buClr>
              <a:buSzPct val="110000"/>
              <a:defRPr>
                <a:solidFill>
                  <a:schemeClr val="tx1"/>
                </a:solidFill>
              </a:defRPr>
            </a:lvl1pPr>
            <a:lvl2pPr>
              <a:buClr>
                <a:srgbClr val="A92B40"/>
              </a:buClr>
              <a:buSzPct val="110000"/>
              <a:defRPr>
                <a:solidFill>
                  <a:schemeClr val="tx1"/>
                </a:solidFill>
              </a:defRPr>
            </a:lvl2pPr>
            <a:lvl3pPr>
              <a:buClr>
                <a:srgbClr val="A92B40"/>
              </a:buClr>
              <a:buSzPct val="110000"/>
              <a:defRPr>
                <a:solidFill>
                  <a:schemeClr val="tx1"/>
                </a:solidFill>
              </a:defRPr>
            </a:lvl3pPr>
            <a:lvl4pPr>
              <a:buClr>
                <a:srgbClr val="A92B40"/>
              </a:buClr>
              <a:buSzPct val="110000"/>
              <a:defRPr>
                <a:solidFill>
                  <a:schemeClr val="tx1"/>
                </a:solidFill>
              </a:defRPr>
            </a:lvl4pPr>
            <a:lvl5pPr>
              <a:buClr>
                <a:srgbClr val="A92B40"/>
              </a:buClr>
              <a:buSzPct val="110000"/>
              <a:defRPr>
                <a:solidFill>
                  <a:srgbClr val="745C3A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674EDA7-5786-674F-8B57-F3B490C62C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20040"/>
            <a:ext cx="9944100" cy="54102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91C6381E-935E-BF15-18F5-8D67EE9077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8305" y="6585812"/>
            <a:ext cx="385573" cy="1799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rgbClr val="A92B40"/>
                </a:solidFill>
              </a:defRPr>
            </a:lvl1pPr>
          </a:lstStyle>
          <a:p>
            <a:fld id="{4EBCDCBD-78E1-0D41-A999-31B5EBF8E02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21D03FD3-C20D-CAAD-E87D-0A5E5B5618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757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Dragonfly Mission</a:t>
            </a:r>
          </a:p>
        </p:txBody>
      </p:sp>
    </p:spTree>
    <p:extLst>
      <p:ext uri="{BB962C8B-B14F-4D97-AF65-F5344CB8AC3E}">
        <p14:creationId xmlns:p14="http://schemas.microsoft.com/office/powerpoint/2010/main" val="7815849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19695"/>
            <a:ext cx="8971280" cy="34289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800">
                <a:gradFill>
                  <a:gsLst>
                    <a:gs pos="0">
                      <a:srgbClr val="2D3033"/>
                    </a:gs>
                    <a:gs pos="100000">
                      <a:srgbClr val="2D3033">
                        <a:lumMod val="85000"/>
                        <a:lumOff val="15000"/>
                      </a:srgbClr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01975"/>
            <a:ext cx="8971280" cy="3860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A82F3E"/>
                </a:solidFill>
              </a:defRPr>
            </a:lvl1pPr>
          </a:lstStyle>
          <a:p>
            <a:r>
              <a:rPr lang="en-US" sz="2000" b="0" dirty="0"/>
              <a:t>Click to add subtitle</a:t>
            </a:r>
            <a:endParaRPr lang="en-US" sz="1600" b="0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5EA4699-75BE-494C-BD9A-E994FCCCDC34}" type="datetime3">
              <a:rPr lang="en-US" smtClean="0"/>
              <a:t>16 June 2026</a:t>
            </a:fld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EBCDCBD-78E1-0D41-A999-31B5EBF8E02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58357D30-45AE-1CCE-EAFD-FB2F31FC2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1349094"/>
            <a:ext cx="11506200" cy="503449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0704268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952500" y="1343660"/>
            <a:ext cx="4953000" cy="4176257"/>
          </a:xfrm>
          <a:prstGeom prst="rect">
            <a:avLst/>
          </a:prstGeom>
        </p:spPr>
        <p:txBody>
          <a:bodyPr/>
          <a:lstStyle>
            <a:lvl5pPr>
              <a:buClr>
                <a:srgbClr val="A82F3E"/>
              </a:buClr>
              <a:defRPr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952500" y="5710872"/>
            <a:ext cx="10286999" cy="661988"/>
          </a:xfrm>
          <a:prstGeom prst="rect">
            <a:avLst/>
          </a:prstGeom>
          <a:solidFill>
            <a:srgbClr val="A82F3E"/>
          </a:solidFill>
          <a:ln w="19050"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rgbClr val="FFBF1A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</a:lstStyle>
          <a:p>
            <a:pPr lvl="0"/>
            <a:r>
              <a:rPr lang="en-US" dirty="0"/>
              <a:t>Click to add callout text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286501" y="1343660"/>
            <a:ext cx="4952998" cy="4176257"/>
          </a:xfrm>
          <a:prstGeom prst="rect">
            <a:avLst/>
          </a:prstGeom>
        </p:spPr>
        <p:txBody>
          <a:bodyPr/>
          <a:lstStyle>
            <a:lvl5pPr>
              <a:buClr>
                <a:srgbClr val="A82F3E"/>
              </a:buClr>
              <a:defRPr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580F1980-BB30-462A-8444-E0A13D5FE3AD}" type="datetime3">
              <a:rPr lang="en-US" smtClean="0"/>
              <a:t>16 June 2026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EBCDCBD-78E1-0D41-A999-31B5EBF8E02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34833BAC-4C20-981E-678F-284213D09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20040"/>
            <a:ext cx="9075420" cy="541022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8129394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952500" y="1485900"/>
            <a:ext cx="4953000" cy="38714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952500" y="5548312"/>
            <a:ext cx="10286999" cy="661988"/>
          </a:xfrm>
          <a:prstGeom prst="rect">
            <a:avLst/>
          </a:prstGeom>
          <a:solidFill>
            <a:srgbClr val="A82F3E"/>
          </a:solidFill>
          <a:ln w="19050"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rgbClr val="FFBF1A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</a:lstStyle>
          <a:p>
            <a:pPr lvl="0"/>
            <a:r>
              <a:rPr lang="en-US" dirty="0"/>
              <a:t>Click to add callout text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286501" y="1485900"/>
            <a:ext cx="4952998" cy="38714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FAF91DCA-BF81-465E-9F1A-7A79772C474D}" type="datetime3">
              <a:rPr lang="en-US" smtClean="0"/>
              <a:t>16 June 2026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4EBCDCBD-78E1-0D41-A999-31B5EBF8E02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FAF010-840D-A824-3AFC-66D5636D8F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219695"/>
            <a:ext cx="8971280" cy="34289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800">
                <a:gradFill>
                  <a:gsLst>
                    <a:gs pos="0">
                      <a:srgbClr val="2D3033"/>
                    </a:gs>
                    <a:gs pos="100000">
                      <a:srgbClr val="2D3033">
                        <a:lumMod val="85000"/>
                        <a:lumOff val="15000"/>
                      </a:srgbClr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3664ECEF-59A7-D8B8-432D-EE89A476707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57200" y="601975"/>
            <a:ext cx="8971280" cy="3860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A82F3E"/>
                </a:solidFill>
              </a:defRPr>
            </a:lvl1pPr>
          </a:lstStyle>
          <a:p>
            <a:r>
              <a:rPr lang="en-US" sz="2000" b="0" dirty="0"/>
              <a:t>Click to add subtitle</a:t>
            </a:r>
            <a:endParaRPr lang="en-US" sz="1600" b="0" dirty="0"/>
          </a:p>
        </p:txBody>
      </p:sp>
    </p:spTree>
    <p:extLst>
      <p:ext uri="{BB962C8B-B14F-4D97-AF65-F5344CB8AC3E}">
        <p14:creationId xmlns:p14="http://schemas.microsoft.com/office/powerpoint/2010/main" val="29321843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E8A4B-C163-4750-8A07-20C27F1DD650}" type="datetime3">
              <a:rPr lang="en-US" smtClean="0"/>
              <a:t>16 June 2026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CDCBD-78E1-0D41-A999-31B5EBF8E02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48F7B496-4125-A7BF-2DEB-AA18FA702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20040"/>
            <a:ext cx="9075420" cy="541022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0092336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F999DA4-C7B3-416B-B64C-11D36F7936CF}" type="datetime3">
              <a:rPr lang="en-US" smtClean="0"/>
              <a:t>16 June 2026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EBCDCBD-78E1-0D41-A999-31B5EBF8E02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991028-F2FB-029C-0D18-9E015ACA5F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219695"/>
            <a:ext cx="8971280" cy="34289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800">
                <a:gradFill>
                  <a:gsLst>
                    <a:gs pos="0">
                      <a:srgbClr val="2D3033"/>
                    </a:gs>
                    <a:gs pos="100000">
                      <a:srgbClr val="2D3033">
                        <a:lumMod val="85000"/>
                        <a:lumOff val="15000"/>
                      </a:srgbClr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AF6E1F79-9434-47B2-3241-4964648AF6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01975"/>
            <a:ext cx="8971280" cy="3860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rgbClr val="A82F3E"/>
                </a:solidFill>
              </a:defRPr>
            </a:lvl1pPr>
          </a:lstStyle>
          <a:p>
            <a:r>
              <a:rPr lang="en-US" sz="2000" b="0" dirty="0"/>
              <a:t>Click to add subtitle</a:t>
            </a:r>
            <a:endParaRPr lang="en-US" sz="1600" b="0" dirty="0"/>
          </a:p>
        </p:txBody>
      </p:sp>
    </p:spTree>
    <p:extLst>
      <p:ext uri="{BB962C8B-B14F-4D97-AF65-F5344CB8AC3E}">
        <p14:creationId xmlns:p14="http://schemas.microsoft.com/office/powerpoint/2010/main" val="4020299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d Dark">
    <p:bg>
      <p:bgPr>
        <a:gradFill flip="none" rotWithShape="1">
          <a:gsLst>
            <a:gs pos="0">
              <a:srgbClr val="A82F3E"/>
            </a:gs>
            <a:gs pos="100000">
              <a:srgbClr val="A82F3E">
                <a:lumMod val="50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A0830DD-B3BA-45FB-9EF0-4E86D017AE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19043" y="2514751"/>
            <a:ext cx="4153914" cy="18284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401422-3500-4EEF-9AE5-5271B97389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30000"/>
          </a:blip>
          <a:srcRect l="10639" r="1063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038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F_Content_1-Column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90229" y="1255824"/>
            <a:ext cx="11970223" cy="3941818"/>
          </a:xfrm>
        </p:spPr>
        <p:txBody>
          <a:bodyPr/>
          <a:lstStyle>
            <a:lvl1pPr>
              <a:buClr>
                <a:srgbClr val="A92B40"/>
              </a:buClr>
              <a:buSzPct val="110000"/>
              <a:defRPr>
                <a:solidFill>
                  <a:schemeClr val="tx1"/>
                </a:solidFill>
              </a:defRPr>
            </a:lvl1pPr>
            <a:lvl2pPr>
              <a:buClr>
                <a:srgbClr val="A92B40"/>
              </a:buClr>
              <a:buSzPct val="110000"/>
              <a:defRPr>
                <a:solidFill>
                  <a:schemeClr val="tx1"/>
                </a:solidFill>
              </a:defRPr>
            </a:lvl2pPr>
            <a:lvl3pPr>
              <a:buClr>
                <a:srgbClr val="A92B40"/>
              </a:buClr>
              <a:buSzPct val="110000"/>
              <a:defRPr>
                <a:solidFill>
                  <a:schemeClr val="tx1"/>
                </a:solidFill>
              </a:defRPr>
            </a:lvl3pPr>
            <a:lvl4pPr>
              <a:buClr>
                <a:srgbClr val="A92B40"/>
              </a:buClr>
              <a:buSzPct val="110000"/>
              <a:defRPr>
                <a:solidFill>
                  <a:schemeClr val="tx1"/>
                </a:solidFill>
              </a:defRPr>
            </a:lvl4pPr>
            <a:lvl5pPr>
              <a:buClr>
                <a:srgbClr val="A92B40"/>
              </a:buClr>
              <a:buSzPct val="110000"/>
              <a:defRPr>
                <a:solidFill>
                  <a:srgbClr val="745C3A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674EDA7-5786-674F-8B57-F3B490C62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20040"/>
            <a:ext cx="9944100" cy="54102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C033220-7CDF-BC4F-8693-A3EABD5485CE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342900" y="5692457"/>
            <a:ext cx="11506200" cy="517843"/>
          </a:xfrm>
          <a:solidFill>
            <a:srgbClr val="A92B40"/>
          </a:solidFill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836869DE-43EA-6343-C361-1AF8A349A3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8305" y="6585812"/>
            <a:ext cx="385573" cy="1799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rgbClr val="A92B40"/>
                </a:solidFill>
              </a:defRPr>
            </a:lvl1pPr>
          </a:lstStyle>
          <a:p>
            <a:fld id="{4EBCDCBD-78E1-0D41-A999-31B5EBF8E02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A3E0DA15-7E36-797A-3C10-27DB88D5B7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757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Dragonfly Mission</a:t>
            </a:r>
          </a:p>
        </p:txBody>
      </p:sp>
    </p:spTree>
    <p:extLst>
      <p:ext uri="{BB962C8B-B14F-4D97-AF65-F5344CB8AC3E}">
        <p14:creationId xmlns:p14="http://schemas.microsoft.com/office/powerpoint/2010/main" val="12467186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F_Content_1-Column_Subtitle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42900" y="1485900"/>
            <a:ext cx="11506200" cy="4724400"/>
          </a:xfrm>
        </p:spPr>
        <p:txBody>
          <a:bodyPr/>
          <a:lstStyle>
            <a:lvl1pPr>
              <a:buClr>
                <a:srgbClr val="A92B40"/>
              </a:buClr>
              <a:buSzPct val="110000"/>
              <a:defRPr/>
            </a:lvl1pPr>
            <a:lvl2pPr>
              <a:buClr>
                <a:srgbClr val="A92B40"/>
              </a:buClr>
              <a:buSzPct val="110000"/>
              <a:defRPr/>
            </a:lvl2pPr>
            <a:lvl3pPr>
              <a:buClr>
                <a:srgbClr val="A92B40"/>
              </a:buClr>
              <a:buSzPct val="110000"/>
              <a:defRPr/>
            </a:lvl3pPr>
            <a:lvl4pPr>
              <a:buClr>
                <a:srgbClr val="A92B40"/>
              </a:buClr>
              <a:buSzPct val="110000"/>
              <a:defRPr/>
            </a:lvl4pPr>
            <a:lvl5pPr>
              <a:buClr>
                <a:srgbClr val="A92B40"/>
              </a:buClr>
              <a:buSzPct val="110000"/>
              <a:defRPr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674EDA7-5786-674F-8B57-F3B490C62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96573"/>
            <a:ext cx="9949767" cy="52273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530C3E-DA7C-4348-A9B9-B81BE835E6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2900" y="719307"/>
            <a:ext cx="9949768" cy="267461"/>
          </a:xfrm>
        </p:spPr>
        <p:txBody>
          <a:bodyPr>
            <a:noAutofit/>
          </a:bodyPr>
          <a:lstStyle>
            <a:lvl1pPr marL="0" indent="0">
              <a:buNone/>
              <a:defRPr sz="1800" b="0" cap="none" spc="0">
                <a:ln>
                  <a:noFill/>
                </a:ln>
                <a:solidFill>
                  <a:srgbClr val="C00000"/>
                </a:solidFill>
                <a:effectLst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2AD90D16-689B-F835-15E2-ADB185E736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8305" y="6585812"/>
            <a:ext cx="385573" cy="1799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rgbClr val="A92B40"/>
                </a:solidFill>
              </a:defRPr>
            </a:lvl1pPr>
          </a:lstStyle>
          <a:p>
            <a:fld id="{4EBCDCBD-78E1-0D41-A999-31B5EBF8E02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01B5E7CB-0E03-7DF8-905E-75D4B9EDE7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757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Dragonfly Mission</a:t>
            </a:r>
          </a:p>
        </p:txBody>
      </p:sp>
    </p:spTree>
    <p:extLst>
      <p:ext uri="{BB962C8B-B14F-4D97-AF65-F5344CB8AC3E}">
        <p14:creationId xmlns:p14="http://schemas.microsoft.com/office/powerpoint/2010/main" val="15928319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F_Question-1-Column_Bum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42900" y="1485900"/>
            <a:ext cx="11506200" cy="4018429"/>
          </a:xfrm>
        </p:spPr>
        <p:txBody>
          <a:bodyPr/>
          <a:lstStyle>
            <a:lvl1pPr>
              <a:buClr>
                <a:srgbClr val="A92B40"/>
              </a:buClr>
              <a:buSzPct val="110000"/>
              <a:defRPr>
                <a:solidFill>
                  <a:schemeClr val="tx1"/>
                </a:solidFill>
              </a:defRPr>
            </a:lvl1pPr>
            <a:lvl2pPr>
              <a:buClr>
                <a:srgbClr val="A92B40"/>
              </a:buClr>
              <a:buSzPct val="110000"/>
              <a:defRPr>
                <a:solidFill>
                  <a:schemeClr val="tx1"/>
                </a:solidFill>
              </a:defRPr>
            </a:lvl2pPr>
            <a:lvl3pPr>
              <a:buClr>
                <a:srgbClr val="A92B40"/>
              </a:buClr>
              <a:buSzPct val="110000"/>
              <a:defRPr>
                <a:solidFill>
                  <a:schemeClr val="tx1"/>
                </a:solidFill>
              </a:defRPr>
            </a:lvl3pPr>
            <a:lvl4pPr>
              <a:buClr>
                <a:srgbClr val="A92B40"/>
              </a:buClr>
              <a:buSzPct val="110000"/>
              <a:defRPr>
                <a:solidFill>
                  <a:schemeClr val="tx1"/>
                </a:solidFill>
              </a:defRPr>
            </a:lvl4pPr>
            <a:lvl5pPr>
              <a:buClr>
                <a:srgbClr val="A92B40"/>
              </a:buClr>
              <a:buSzPct val="110000"/>
              <a:defRPr>
                <a:solidFill>
                  <a:srgbClr val="745C3A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US" dirty="0"/>
              <a:t>S-</a:t>
            </a:r>
            <a:fld id="{4EBCDCBD-78E1-0D41-A999-31B5EBF8E02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FCF931F8-DC45-1C40-92A8-26DB7DB7B751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342900" y="5692457"/>
            <a:ext cx="11506200" cy="517843"/>
          </a:xfrm>
          <a:solidFill>
            <a:srgbClr val="A92B40"/>
          </a:solidFill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0DE526C3-B9A3-6F44-A66A-BECC16DB0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20040"/>
            <a:ext cx="9944100" cy="54102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9">
            <a:extLst>
              <a:ext uri="{FF2B5EF4-FFF2-40B4-BE49-F238E27FC236}">
                <a16:creationId xmlns:a16="http://schemas.microsoft.com/office/drawing/2014/main" id="{47421EB2-802C-09A8-91BE-95AEE88F62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757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Dragonfly Mission CDR April 7-10, 2025</a:t>
            </a:r>
          </a:p>
        </p:txBody>
      </p:sp>
    </p:spTree>
    <p:extLst>
      <p:ext uri="{BB962C8B-B14F-4D97-AF65-F5344CB8AC3E}">
        <p14:creationId xmlns:p14="http://schemas.microsoft.com/office/powerpoint/2010/main" val="30013188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F_Blank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8D16827-0E65-9B48-8717-97F88D8D9DE3}"/>
              </a:ext>
            </a:extLst>
          </p:cNvPr>
          <p:cNvSpPr/>
          <p:nvPr userDrawn="1"/>
        </p:nvSpPr>
        <p:spPr>
          <a:xfrm>
            <a:off x="0" y="2511"/>
            <a:ext cx="12192000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en-US" sz="2000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6149E9A0-27EC-C02B-4760-1B2DAC53F5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8305" y="6585812"/>
            <a:ext cx="385573" cy="1799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rgbClr val="A92B40"/>
                </a:solidFill>
              </a:defRPr>
            </a:lvl1pPr>
          </a:lstStyle>
          <a:p>
            <a:fld id="{4EBCDCBD-78E1-0D41-A999-31B5EBF8E02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728A9329-8F13-41DF-2203-8F59E8CB29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757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Dragonfly Mission</a:t>
            </a:r>
          </a:p>
        </p:txBody>
      </p:sp>
    </p:spTree>
    <p:extLst>
      <p:ext uri="{BB962C8B-B14F-4D97-AF65-F5344CB8AC3E}">
        <p14:creationId xmlns:p14="http://schemas.microsoft.com/office/powerpoint/2010/main" val="27582757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F_E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8222EFA-FBFE-CAE9-4F62-D8435C89EF2C}"/>
              </a:ext>
            </a:extLst>
          </p:cNvPr>
          <p:cNvGrpSpPr/>
          <p:nvPr userDrawn="1"/>
        </p:nvGrpSpPr>
        <p:grpSpPr>
          <a:xfrm>
            <a:off x="-11722" y="-11399"/>
            <a:ext cx="12235116" cy="6892197"/>
            <a:chOff x="1" y="-11399"/>
            <a:chExt cx="12235116" cy="689219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6228B4B-CFBE-5347-8B31-AE5075EBA0D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-11399"/>
              <a:ext cx="12235116" cy="6880798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8A5AF08-5F77-0148-96BA-F0015B4528F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2" y="0"/>
              <a:ext cx="12233675" cy="6880798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3ABED77-D26A-C740-B37C-2C439E268C5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63280" y="1621129"/>
              <a:ext cx="5636776" cy="2607564"/>
            </a:xfrm>
            <a:prstGeom prst="rect">
              <a:avLst/>
            </a:prstGeom>
            <a:effectLst>
              <a:outerShdw blurRad="127000" dir="5400000" algn="ctr" rotWithShape="0">
                <a:srgbClr val="554133">
                  <a:alpha val="6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36272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Rectangle 139">
            <a:extLst>
              <a:ext uri="{FF2B5EF4-FFF2-40B4-BE49-F238E27FC236}">
                <a16:creationId xmlns:a16="http://schemas.microsoft.com/office/drawing/2014/main" id="{7FE9AEFA-9096-374C-9868-8000CCFCEDEB}"/>
              </a:ext>
            </a:extLst>
          </p:cNvPr>
          <p:cNvSpPr/>
          <p:nvPr userDrawn="1"/>
        </p:nvSpPr>
        <p:spPr>
          <a:xfrm>
            <a:off x="-10734" y="5733732"/>
            <a:ext cx="12212170" cy="117970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E63635-0AF1-A249-8078-A6B71F515F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rgbClr val="D6C562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2264"/>
                    </a14:imgEffect>
                    <a14:imgEffect>
                      <a14:saturation sat="400000"/>
                    </a14:imgEffect>
                    <a14:imgEffect>
                      <a14:brightnessContrast bright="30000" contrast="-33000"/>
                    </a14:imgEffect>
                  </a14:imgLayer>
                </a14:imgProps>
              </a:ext>
            </a:extLst>
          </a:blip>
          <a:srcRect b="12626"/>
          <a:stretch/>
        </p:blipFill>
        <p:spPr>
          <a:xfrm>
            <a:off x="-543485" y="-605117"/>
            <a:ext cx="13278970" cy="7577782"/>
          </a:xfrm>
          <a:prstGeom prst="rect">
            <a:avLst/>
          </a:prstGeom>
          <a:effectLst>
            <a:softEdge rad="393700"/>
          </a:effec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B229961-209C-0F48-8FD8-4425F573499B}"/>
              </a:ext>
            </a:extLst>
          </p:cNvPr>
          <p:cNvGrpSpPr/>
          <p:nvPr userDrawn="1"/>
        </p:nvGrpSpPr>
        <p:grpSpPr>
          <a:xfrm>
            <a:off x="-25583" y="5146852"/>
            <a:ext cx="12241611" cy="1770111"/>
            <a:chOff x="532659" y="4016960"/>
            <a:chExt cx="11702288" cy="1670753"/>
          </a:xfrm>
        </p:grpSpPr>
        <p:pic>
          <p:nvPicPr>
            <p:cNvPr id="8" name="Picture 12" descr="Reasons to Visit Namibia (Trigger Warning: Photos May Make You Jump on a  Plane!) - How to Winterize Your RV">
              <a:extLst>
                <a:ext uri="{FF2B5EF4-FFF2-40B4-BE49-F238E27FC236}">
                  <a16:creationId xmlns:a16="http://schemas.microsoft.com/office/drawing/2014/main" id="{0F2A687F-F008-1A47-AEB0-D9AE92737FD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alphaModFix amt="56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905" b="95619" l="1250" r="98125">
                          <a14:foregroundMark x1="14000" y1="44190" x2="1750" y2="45143"/>
                          <a14:foregroundMark x1="1750" y1="45143" x2="1250" y2="45524"/>
                          <a14:foregroundMark x1="84000" y1="36000" x2="94875" y2="39429"/>
                          <a14:foregroundMark x1="94875" y1="39429" x2="96750" y2="40571"/>
                          <a14:foregroundMark x1="98125" y1="52762" x2="5250" y2="63238"/>
                          <a14:foregroundMark x1="10750" y1="48952" x2="1250" y2="68190"/>
                          <a14:foregroundMark x1="1250" y1="68190" x2="1250" y2="68190"/>
                          <a14:foregroundMark x1="6750" y1="65143" x2="82750" y2="95619"/>
                          <a14:foregroundMark x1="86500" y1="81714" x2="4000" y2="92762"/>
                          <a14:foregroundMark x1="4000" y1="92762" x2="4000" y2="9276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12" r="12414" b="41618"/>
            <a:stretch/>
          </p:blipFill>
          <p:spPr bwMode="auto">
            <a:xfrm>
              <a:off x="6806826" y="4016960"/>
              <a:ext cx="5428121" cy="16707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2" descr="Reasons to Visit Namibia (Trigger Warning: Photos May Make You Jump on a  Plane!) - How to Winterize Your RV">
              <a:extLst>
                <a:ext uri="{FF2B5EF4-FFF2-40B4-BE49-F238E27FC236}">
                  <a16:creationId xmlns:a16="http://schemas.microsoft.com/office/drawing/2014/main" id="{FCCEE3FB-ACC9-AA49-A380-BEB0D3BA9A1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alphaModFix amt="56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905" b="95619" l="1250" r="98125">
                          <a14:foregroundMark x1="14000" y1="44190" x2="1750" y2="45143"/>
                          <a14:foregroundMark x1="1750" y1="45143" x2="1250" y2="45524"/>
                          <a14:foregroundMark x1="84000" y1="36000" x2="94875" y2="39429"/>
                          <a14:foregroundMark x1="94875" y1="39429" x2="96750" y2="40571"/>
                          <a14:foregroundMark x1="98125" y1="52762" x2="5250" y2="63238"/>
                          <a14:foregroundMark x1="10750" y1="48952" x2="1250" y2="68190"/>
                          <a14:foregroundMark x1="1250" y1="68190" x2="1250" y2="68190"/>
                          <a14:foregroundMark x1="6750" y1="65143" x2="82750" y2="95619"/>
                          <a14:foregroundMark x1="86500" y1="81714" x2="4000" y2="92762"/>
                          <a14:foregroundMark x1="4000" y1="92762" x2="4000" y2="9276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13" b="41990"/>
            <a:stretch/>
          </p:blipFill>
          <p:spPr bwMode="auto">
            <a:xfrm flipH="1">
              <a:off x="532659" y="4024600"/>
              <a:ext cx="6274167" cy="16601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72B9E704-36D5-D464-EF16-C30AB32175F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3046" y="48613"/>
            <a:ext cx="765337" cy="33617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AB30549-A785-0490-D1E2-1EE883C8CC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31729" r="10452" b="12619"/>
          <a:stretch/>
        </p:blipFill>
        <p:spPr>
          <a:xfrm>
            <a:off x="5345207" y="1216959"/>
            <a:ext cx="6675259" cy="374751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8EF7F12-D238-C935-4186-B104273E8B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r="69509" b="40680"/>
          <a:stretch/>
        </p:blipFill>
        <p:spPr>
          <a:xfrm>
            <a:off x="-13447" y="29037"/>
            <a:ext cx="5369078" cy="4146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473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84FA4A9-A132-45C4-A9EF-D7239C8A7F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431A6A1-FF7A-4A21-A0BD-1679D1C983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4F973D-2C15-43C4-BE8C-6FF55E07EAB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1098" y="428585"/>
            <a:ext cx="1821929" cy="1141563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7AF266E-D402-45FC-9373-C68C55B588B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5800" y="1998733"/>
            <a:ext cx="5893025" cy="265336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>
                <a:gradFill>
                  <a:gsLst>
                    <a:gs pos="0">
                      <a:schemeClr val="bg1"/>
                    </a:gs>
                    <a:gs pos="100000">
                      <a:srgbClr val="FFBF1A"/>
                    </a:gs>
                  </a:gsLst>
                  <a:lin ang="5400000" scaled="1"/>
                </a:gra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A7A5DDD9-6477-46B8-BAA2-4E3871F91F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5800" y="4667419"/>
            <a:ext cx="6410915" cy="83753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 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1C7F4213-8B1A-4594-B68C-83F09F06343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5800" y="5759450"/>
            <a:ext cx="7001634" cy="89138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Name</a:t>
            </a:r>
            <a:br>
              <a:rPr lang="en-US" dirty="0"/>
            </a:br>
            <a:r>
              <a:rPr lang="en-US" dirty="0"/>
              <a:t>Title</a:t>
            </a:r>
            <a:br>
              <a:rPr lang="en-US" dirty="0"/>
            </a:br>
            <a:r>
              <a:rPr lang="en-US" dirty="0"/>
              <a:t>Contact information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3B16206-05CE-4736-BA7B-CD741E6C4A4D}"/>
              </a:ext>
            </a:extLst>
          </p:cNvPr>
          <p:cNvCxnSpPr/>
          <p:nvPr userDrawn="1"/>
        </p:nvCxnSpPr>
        <p:spPr>
          <a:xfrm>
            <a:off x="685800" y="5638800"/>
            <a:ext cx="6410915" cy="0"/>
          </a:xfrm>
          <a:prstGeom prst="line">
            <a:avLst/>
          </a:prstGeom>
          <a:ln w="12700">
            <a:solidFill>
              <a:srgbClr val="FFBF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4532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43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3C2CCE9-65D5-4615-9B27-785F94F466C1}" type="datetime3">
              <a:rPr lang="en-US" smtClean="0"/>
              <a:t>16 June 2026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EBCDCBD-78E1-0D41-A999-31B5EBF8E02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7A2C6390-C44B-C162-D7BA-1F39C6E40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20040"/>
            <a:ext cx="9075420" cy="541022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5C10A890-E4E9-A80D-07CF-E5B87E9A4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1349094"/>
            <a:ext cx="11506200" cy="503449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771891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tif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image" Target="../media/image3.tif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13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12.png"/><Relationship Id="rId4" Type="http://schemas.openxmlformats.org/officeDocument/2006/relationships/slideLayout" Target="../slideLayouts/slideLayout11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9C0BFF3-C672-869C-BBC3-EC90C5AE4F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124" b="3796"/>
          <a:stretch/>
        </p:blipFill>
        <p:spPr>
          <a:xfrm>
            <a:off x="0" y="0"/>
            <a:ext cx="12192000" cy="1181101"/>
          </a:xfrm>
          <a:prstGeom prst="rect">
            <a:avLst/>
          </a:prstGeom>
        </p:spPr>
      </p:pic>
      <p:cxnSp>
        <p:nvCxnSpPr>
          <p:cNvPr id="15" name="Straight Connector 14"/>
          <p:cNvCxnSpPr>
            <a:cxnSpLocks/>
          </p:cNvCxnSpPr>
          <p:nvPr userDrawn="1"/>
        </p:nvCxnSpPr>
        <p:spPr>
          <a:xfrm>
            <a:off x="449451" y="6448560"/>
            <a:ext cx="11399649" cy="0"/>
          </a:xfrm>
          <a:prstGeom prst="line">
            <a:avLst/>
          </a:prstGeom>
          <a:ln w="1270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893" y="1275378"/>
            <a:ext cx="11987373" cy="5137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48305" y="6585812"/>
            <a:ext cx="385573" cy="1799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rgbClr val="A92B40"/>
                </a:solidFill>
              </a:defRPr>
            </a:lvl1pPr>
          </a:lstStyle>
          <a:p>
            <a:fld id="{4EBCDCBD-78E1-0D41-A999-31B5EBF8E02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1504240" y="6580768"/>
            <a:ext cx="0" cy="155141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35FDE96B-53ED-514C-AF51-BCC132AC1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20040"/>
            <a:ext cx="9944100" cy="541022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5CB341-02A9-5148-BAE8-DAA82A093A8C}"/>
              </a:ext>
            </a:extLst>
          </p:cNvPr>
          <p:cNvSpPr/>
          <p:nvPr userDrawn="1"/>
        </p:nvSpPr>
        <p:spPr>
          <a:xfrm>
            <a:off x="346389" y="6326372"/>
            <a:ext cx="812560" cy="22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47500" lnSpcReduction="20000"/>
          </a:bodyPr>
          <a:lstStyle/>
          <a:p>
            <a:pPr algn="ctr"/>
            <a:endParaRPr lang="en-US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56F14C3-4BD8-224D-B5C1-E29102F8A275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20381" y="6389942"/>
            <a:ext cx="853944" cy="375799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3BD028C-D5F1-C643-99AC-4DB0B4C35FB7}"/>
              </a:ext>
            </a:extLst>
          </p:cNvPr>
          <p:cNvCxnSpPr>
            <a:cxnSpLocks/>
          </p:cNvCxnSpPr>
          <p:nvPr userDrawn="1"/>
        </p:nvCxnSpPr>
        <p:spPr>
          <a:xfrm>
            <a:off x="0" y="1181100"/>
            <a:ext cx="12192000" cy="0"/>
          </a:xfrm>
          <a:prstGeom prst="line">
            <a:avLst/>
          </a:prstGeom>
          <a:ln w="1270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78B0820D-F580-A163-AD02-77AD6B61C7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757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Dragonfly Mission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AB5791A-7768-F3B2-56B6-2AFE0B7FC97D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rcRect l="10875" t="10826" r="13365" b="14403"/>
          <a:stretch/>
        </p:blipFill>
        <p:spPr>
          <a:xfrm>
            <a:off x="10807067" y="211537"/>
            <a:ext cx="1292200" cy="7173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69753C1-6E3F-CC69-B043-6938D6E0B337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9898675" y="176978"/>
            <a:ext cx="776649" cy="85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799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835" r:id="rId2"/>
    <p:sldLayoutId id="2147483823" r:id="rId3"/>
    <p:sldLayoutId id="2147483866" r:id="rId4"/>
    <p:sldLayoutId id="2147483815" r:id="rId5"/>
    <p:sldLayoutId id="2147483808" r:id="rId6"/>
    <p:sldLayoutId id="2147483873" r:id="rId7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b="1" kern="1200" cap="none" spc="0" baseline="0">
          <a:ln>
            <a:noFill/>
          </a:ln>
          <a:solidFill>
            <a:schemeClr val="tx1">
              <a:lumMod val="75000"/>
              <a:lumOff val="25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31775" indent="-231775" algn="l" defTabSz="914400" rtl="0" eaLnBrk="1" latinLnBrk="0" hangingPunct="1">
        <a:lnSpc>
          <a:spcPct val="114000"/>
        </a:lnSpc>
        <a:spcBef>
          <a:spcPts val="1000"/>
        </a:spcBef>
        <a:buClr>
          <a:srgbClr val="A92B40"/>
        </a:buClr>
        <a:buSzPct val="110000"/>
        <a:buFont typeface="Arial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5425" algn="l" defTabSz="914400" rtl="0" eaLnBrk="1" latinLnBrk="0" hangingPunct="1">
        <a:lnSpc>
          <a:spcPct val="114000"/>
        </a:lnSpc>
        <a:spcBef>
          <a:spcPts val="400"/>
        </a:spcBef>
        <a:buClr>
          <a:srgbClr val="A92B40"/>
        </a:buClr>
        <a:buSzPct val="110000"/>
        <a:buFont typeface=".AppleSystemUIFont" charset="-120"/>
        <a:buChar char="-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90563" indent="-233363" algn="l" defTabSz="914400" rtl="0" eaLnBrk="1" latinLnBrk="0" hangingPunct="1">
        <a:lnSpc>
          <a:spcPct val="114000"/>
        </a:lnSpc>
        <a:spcBef>
          <a:spcPts val="400"/>
        </a:spcBef>
        <a:buClr>
          <a:srgbClr val="A92B40"/>
        </a:buClr>
        <a:buSzPct val="110000"/>
        <a:buFont typeface="Wingdings" charset="2"/>
        <a:buChar char="§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5988" indent="-225425" algn="l" defTabSz="914400" rtl="0" eaLnBrk="1" latinLnBrk="0" hangingPunct="1">
        <a:lnSpc>
          <a:spcPct val="114000"/>
        </a:lnSpc>
        <a:spcBef>
          <a:spcPts val="400"/>
        </a:spcBef>
        <a:buClr>
          <a:srgbClr val="A92B40"/>
        </a:buClr>
        <a:buSzPct val="110000"/>
        <a:buFont typeface="Courier New" charset="0"/>
        <a:buChar char="o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63750" indent="-228600" algn="l" defTabSz="914400" rtl="0" eaLnBrk="1" latinLnBrk="0" hangingPunct="1">
        <a:lnSpc>
          <a:spcPct val="100000"/>
        </a:lnSpc>
        <a:spcBef>
          <a:spcPts val="400"/>
        </a:spcBef>
        <a:buClr>
          <a:srgbClr val="A92B40"/>
        </a:buClr>
        <a:buSzPct val="110000"/>
        <a:buFont typeface="Arial"/>
        <a:buChar char="•"/>
        <a:tabLst/>
        <a:defRPr sz="1600" kern="1200" baseline="0">
          <a:solidFill>
            <a:srgbClr val="745C3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0" orient="horz" userDrawn="1">
          <p15:clr>
            <a:srgbClr val="F26B43"/>
          </p15:clr>
        </p15:guide>
        <p15:guide id="11" userDrawn="1">
          <p15:clr>
            <a:srgbClr val="F26B43"/>
          </p15:clr>
        </p15:guide>
        <p15:guide id="12" pos="7680" userDrawn="1">
          <p15:clr>
            <a:srgbClr val="F26B43"/>
          </p15:clr>
        </p15:guide>
        <p15:guide id="13" orient="horz" pos="3912" userDrawn="1">
          <p15:clr>
            <a:srgbClr val="F26B43"/>
          </p15:clr>
        </p15:guide>
        <p15:guide id="16" orient="horz" pos="936">
          <p15:clr>
            <a:srgbClr val="F26B43"/>
          </p15:clr>
        </p15:guide>
        <p15:guide id="17" pos="216" userDrawn="1">
          <p15:clr>
            <a:srgbClr val="F26B43"/>
          </p15:clr>
        </p15:guide>
        <p15:guide id="18" pos="7464" userDrawn="1">
          <p15:clr>
            <a:srgbClr val="F26B43"/>
          </p15:clr>
        </p15:guide>
        <p15:guide id="19" pos="6480" userDrawn="1">
          <p15:clr>
            <a:srgbClr val="F26B43"/>
          </p15:clr>
        </p15:guide>
        <p15:guide id="22" orient="horz" pos="744" userDrawn="1">
          <p15:clr>
            <a:srgbClr val="F26B43"/>
          </p15:clr>
        </p15:guide>
        <p15:guide id="23" orient="horz" pos="4200" userDrawn="1">
          <p15:clr>
            <a:srgbClr val="F26B43"/>
          </p15:clr>
        </p15:guide>
        <p15:guide id="25" pos="3840" userDrawn="1">
          <p15:clr>
            <a:srgbClr val="F26B43"/>
          </p15:clr>
        </p15:guide>
        <p15:guide id="26" pos="3768" userDrawn="1">
          <p15:clr>
            <a:srgbClr val="F26B43"/>
          </p15:clr>
        </p15:guide>
        <p15:guide id="27" pos="391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05D4632-B8E1-2A1A-9BC9-CA34193DC500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rcRect/>
          <a:stretch/>
        </p:blipFill>
        <p:spPr>
          <a:xfrm>
            <a:off x="0" y="0"/>
            <a:ext cx="12192000" cy="1181099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0" y="6503006"/>
            <a:ext cx="12192000" cy="356616"/>
          </a:xfrm>
          <a:prstGeom prst="rect">
            <a:avLst/>
          </a:prstGeom>
          <a:gradFill flip="none" rotWithShape="1">
            <a:gsLst>
              <a:gs pos="0">
                <a:srgbClr val="2D3033"/>
              </a:gs>
              <a:gs pos="100000">
                <a:srgbClr val="2D3033">
                  <a:lumMod val="100000"/>
                  <a:alpha val="90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0" y="650047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036810" y="6500814"/>
            <a:ext cx="1371600" cy="357186"/>
          </a:xfrm>
          <a:prstGeom prst="rect">
            <a:avLst/>
          </a:prstGeom>
        </p:spPr>
        <p:txBody>
          <a:bodyPr vert="horz" lIns="91440" tIns="0" rIns="9144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EBD90533-0019-439F-9033-E5FD503D101E}" type="datetime3">
              <a:rPr lang="en-US" smtClean="0"/>
              <a:pPr/>
              <a:t>16 June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96370" y="6500814"/>
            <a:ext cx="3197406" cy="355600"/>
          </a:xfrm>
          <a:prstGeom prst="rect">
            <a:avLst/>
          </a:prstGeom>
        </p:spPr>
        <p:txBody>
          <a:bodyPr vert="horz" lIns="91440" tIns="0" rIns="91440" bIns="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40302" y="6500474"/>
            <a:ext cx="381000" cy="35752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rgbClr val="FFBF1A"/>
                </a:solidFill>
              </a:defRPr>
            </a:lvl1pPr>
          </a:lstStyle>
          <a:p>
            <a:fld id="{4EBCDCBD-78E1-0D41-A999-31B5EBF8E02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1424239" y="6604000"/>
            <a:ext cx="0" cy="155141"/>
          </a:xfrm>
          <a:prstGeom prst="line">
            <a:avLst/>
          </a:prstGeom>
          <a:ln w="6350">
            <a:solidFill>
              <a:srgbClr val="FFBF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27B756CA-77F7-43FC-B1C4-EA9BA4A30CFC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449982" y="6611146"/>
            <a:ext cx="1371600" cy="134596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241C194-0D7F-4532-801C-47FFB52BDD39}"/>
              </a:ext>
            </a:extLst>
          </p:cNvPr>
          <p:cNvCxnSpPr/>
          <p:nvPr userDrawn="1"/>
        </p:nvCxnSpPr>
        <p:spPr>
          <a:xfrm>
            <a:off x="1969101" y="6604000"/>
            <a:ext cx="0" cy="155141"/>
          </a:xfrm>
          <a:prstGeom prst="line">
            <a:avLst/>
          </a:prstGeom>
          <a:ln w="6350">
            <a:solidFill>
              <a:srgbClr val="FFBF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Placeholder 6">
            <a:extLst>
              <a:ext uri="{FF2B5EF4-FFF2-40B4-BE49-F238E27FC236}">
                <a16:creationId xmlns:a16="http://schemas.microsoft.com/office/drawing/2014/main" id="{33349605-2677-9FCC-F5FB-1FF55F27A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20040"/>
            <a:ext cx="9075420" cy="541022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517493A0-E399-BFC9-77BF-A912A4673C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900" y="1349094"/>
            <a:ext cx="11506200" cy="503449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DD68A38-D8F0-24FA-97A4-11AF379EEF19}"/>
              </a:ext>
            </a:extLst>
          </p:cNvPr>
          <p:cNvCxnSpPr>
            <a:cxnSpLocks/>
          </p:cNvCxnSpPr>
          <p:nvPr userDrawn="1"/>
        </p:nvCxnSpPr>
        <p:spPr>
          <a:xfrm>
            <a:off x="0" y="1181100"/>
            <a:ext cx="12192000" cy="0"/>
          </a:xfrm>
          <a:prstGeom prst="line">
            <a:avLst/>
          </a:prstGeom>
          <a:ln w="1270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158F9D9D-F901-6E74-63D3-E8AFE22CB628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rcRect l="10875" t="10826" r="13365" b="14403"/>
          <a:stretch/>
        </p:blipFill>
        <p:spPr>
          <a:xfrm>
            <a:off x="10807067" y="211537"/>
            <a:ext cx="1292200" cy="7173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1F87D43-4852-798B-F64A-9CE321671191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9898675" y="176978"/>
            <a:ext cx="776649" cy="85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959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baseline="0">
          <a:gradFill>
            <a:gsLst>
              <a:gs pos="0">
                <a:srgbClr val="2D3033"/>
              </a:gs>
              <a:gs pos="100000">
                <a:srgbClr val="2D3033">
                  <a:lumMod val="85000"/>
                  <a:lumOff val="15000"/>
                </a:srgbClr>
              </a:gs>
            </a:gsLst>
            <a:lin ang="5400000" scaled="0"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rgbClr val="A82F3E"/>
        </a:buClr>
        <a:buFont typeface="Arial"/>
        <a:buChar char="•"/>
        <a:defRPr sz="20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1pPr>
      <a:lvl2pPr marL="693738" indent="-246063" algn="l" defTabSz="914400" rtl="0" eaLnBrk="1" latinLnBrk="0" hangingPunct="1">
        <a:lnSpc>
          <a:spcPct val="100000"/>
        </a:lnSpc>
        <a:spcBef>
          <a:spcPts val="400"/>
        </a:spcBef>
        <a:buClr>
          <a:srgbClr val="A82F3E"/>
        </a:buClr>
        <a:buFont typeface=".AppleSystemUIFont" charset="-120"/>
        <a:buChar char="-"/>
        <a:tabLst/>
        <a:defRPr sz="16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2pPr>
      <a:lvl3pPr marL="1150938" indent="-228600" algn="l" defTabSz="914400" rtl="0" eaLnBrk="1" latinLnBrk="0" hangingPunct="1">
        <a:lnSpc>
          <a:spcPct val="100000"/>
        </a:lnSpc>
        <a:spcBef>
          <a:spcPts val="400"/>
        </a:spcBef>
        <a:buClr>
          <a:srgbClr val="A82F3E"/>
        </a:buClr>
        <a:buSzPct val="80000"/>
        <a:buFont typeface="Wingdings" charset="2"/>
        <a:buChar char="§"/>
        <a:tabLst/>
        <a:defRPr sz="16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3pPr>
      <a:lvl4pPr marL="1606550" indent="-227013" algn="l" defTabSz="914400" rtl="0" eaLnBrk="1" latinLnBrk="0" hangingPunct="1">
        <a:lnSpc>
          <a:spcPct val="100000"/>
        </a:lnSpc>
        <a:spcBef>
          <a:spcPts val="400"/>
        </a:spcBef>
        <a:buClr>
          <a:srgbClr val="A82F3E"/>
        </a:buClr>
        <a:buSzPct val="80000"/>
        <a:buFont typeface="Courier New" charset="0"/>
        <a:buChar char="o"/>
        <a:tabLst/>
        <a:defRPr sz="16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4pPr>
      <a:lvl5pPr marL="2063750" indent="-228600" algn="l" defTabSz="914400" rtl="0" eaLnBrk="1" latinLnBrk="0" hangingPunct="1">
        <a:lnSpc>
          <a:spcPct val="100000"/>
        </a:lnSpc>
        <a:spcBef>
          <a:spcPts val="400"/>
        </a:spcBef>
        <a:buFont typeface="Arial"/>
        <a:buChar char="•"/>
        <a:tabLst/>
        <a:defRPr sz="1600" kern="1200" baseline="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0" orient="horz" pos="264">
          <p15:clr>
            <a:srgbClr val="F26B43"/>
          </p15:clr>
        </p15:guide>
        <p15:guide id="11" pos="288">
          <p15:clr>
            <a:srgbClr val="F26B43"/>
          </p15:clr>
        </p15:guide>
        <p15:guide id="12" pos="7392">
          <p15:clr>
            <a:srgbClr val="F26B43"/>
          </p15:clr>
        </p15:guide>
        <p15:guide id="13" orient="horz" pos="3912">
          <p15:clr>
            <a:srgbClr val="F26B43"/>
          </p15:clr>
        </p15:guide>
        <p15:guide id="14" pos="3840">
          <p15:clr>
            <a:srgbClr val="F26B43"/>
          </p15:clr>
        </p15:guide>
        <p15:guide id="16" orient="horz" pos="936">
          <p15:clr>
            <a:srgbClr val="F26B43"/>
          </p15:clr>
        </p15:guide>
        <p15:guide id="17" pos="600">
          <p15:clr>
            <a:srgbClr val="F26B43"/>
          </p15:clr>
        </p15:guide>
        <p15:guide id="18" pos="7080">
          <p15:clr>
            <a:srgbClr val="F26B43"/>
          </p15:clr>
        </p15:guide>
        <p15:guide id="19" pos="4056">
          <p15:clr>
            <a:srgbClr val="F26B43"/>
          </p15:clr>
        </p15:guide>
        <p15:guide id="20" pos="3624">
          <p15:clr>
            <a:srgbClr val="F26B43"/>
          </p15:clr>
        </p15:guide>
        <p15:guide id="22" orient="horz" pos="74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jpe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jp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jpe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10" Type="http://schemas.openxmlformats.org/officeDocument/2006/relationships/image" Target="../media/image43.png"/><Relationship Id="rId4" Type="http://schemas.openxmlformats.org/officeDocument/2006/relationships/image" Target="../media/image37.jpeg"/><Relationship Id="rId9" Type="http://schemas.openxmlformats.org/officeDocument/2006/relationships/image" Target="../media/image4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6.png"/><Relationship Id="rId7" Type="http://schemas.openxmlformats.org/officeDocument/2006/relationships/image" Target="../media/image49.jpeg"/><Relationship Id="rId12" Type="http://schemas.openxmlformats.org/officeDocument/2006/relationships/image" Target="../media/image54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.jpeg"/><Relationship Id="rId11" Type="http://schemas.openxmlformats.org/officeDocument/2006/relationships/image" Target="../media/image53.png"/><Relationship Id="rId5" Type="http://schemas.microsoft.com/office/2007/relationships/hdphoto" Target="../media/hdphoto4.wdp"/><Relationship Id="rId10" Type="http://schemas.openxmlformats.org/officeDocument/2006/relationships/image" Target="../media/image52.jpeg"/><Relationship Id="rId4" Type="http://schemas.openxmlformats.org/officeDocument/2006/relationships/image" Target="../media/image47.png"/><Relationship Id="rId9" Type="http://schemas.openxmlformats.org/officeDocument/2006/relationships/image" Target="../media/image5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E3AFCFF-034A-4DA7-8FED-C9D389EE89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768623"/>
            <a:ext cx="5850082" cy="2653367"/>
          </a:xfrm>
        </p:spPr>
        <p:txBody>
          <a:bodyPr/>
          <a:lstStyle/>
          <a:p>
            <a:r>
              <a:rPr lang="en-US" dirty="0"/>
              <a:t>Thermostructural Testing of PICA-D </a:t>
            </a:r>
            <a:br>
              <a:rPr lang="en-US" dirty="0"/>
            </a:br>
            <a:r>
              <a:rPr lang="en-US" dirty="0"/>
              <a:t>for NASA Planetary Science Missions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AB406D5E-101B-46AC-8A07-1C583BE8C5F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23</a:t>
            </a:r>
            <a:r>
              <a:rPr lang="en-US" baseline="30000" dirty="0"/>
              <a:t>rd</a:t>
            </a:r>
            <a:r>
              <a:rPr lang="en-US" dirty="0"/>
              <a:t> International Planetary Probe Workshop</a:t>
            </a:r>
            <a:br>
              <a:rPr lang="en-US" dirty="0"/>
            </a:br>
            <a:r>
              <a:rPr lang="en-US" dirty="0"/>
              <a:t>June 22 – 26</a:t>
            </a:r>
            <a:r>
              <a:rPr lang="en-US"/>
              <a:t>, 2026</a:t>
            </a:r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29784AC0-E8AD-4343-1D3D-FB8B051B0031}"/>
              </a:ext>
            </a:extLst>
          </p:cNvPr>
          <p:cNvSpPr txBox="1">
            <a:spLocks/>
          </p:cNvSpPr>
          <p:nvPr/>
        </p:nvSpPr>
        <p:spPr>
          <a:xfrm>
            <a:off x="685800" y="5750380"/>
            <a:ext cx="6795655" cy="929026"/>
          </a:xfrm>
          <a:prstGeom prst="rect">
            <a:avLst/>
          </a:prstGeom>
        </p:spPr>
        <p:txBody>
          <a:bodyPr vert="horz" lIns="0" tIns="0" rIns="0" bIns="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A82F3E"/>
              </a:buClr>
              <a:buFont typeface="Arial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rgbClr val="A82F3E"/>
              </a:buClr>
              <a:buFont typeface=".AppleSystemUIFont" charset="-120"/>
              <a:buNone/>
              <a:tabLst/>
              <a:defRPr sz="16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rgbClr val="A82F3E"/>
              </a:buClr>
              <a:buSzPct val="80000"/>
              <a:buFont typeface="Wingdings" charset="2"/>
              <a:buNone/>
              <a:tabLst/>
              <a:defRPr sz="16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rgbClr val="A82F3E"/>
              </a:buClr>
              <a:buSzPct val="80000"/>
              <a:buFont typeface="Courier New" charset="0"/>
              <a:buNone/>
              <a:tabLst/>
              <a:defRPr sz="16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/>
              <a:buNone/>
              <a:tabLst/>
              <a:defRPr sz="1600" kern="1200" baseline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Milad Mahzari, Keith Peterson, Matt Gasch, Suman Muppidi, Michael Wright</a:t>
            </a:r>
          </a:p>
          <a:p>
            <a:r>
              <a:rPr lang="en-US" i="1" dirty="0"/>
              <a:t>NASA Ames Research Center</a:t>
            </a:r>
            <a:br>
              <a:rPr lang="en-US" i="1" dirty="0"/>
            </a:br>
            <a:br>
              <a:rPr lang="en-US" i="1" dirty="0"/>
            </a:br>
            <a:r>
              <a:rPr lang="en-US" b="1" dirty="0"/>
              <a:t>Derek Shannon, Jack Joyce, Nick Courtney</a:t>
            </a:r>
          </a:p>
          <a:p>
            <a:r>
              <a:rPr lang="en-US" i="1" dirty="0"/>
              <a:t>Lockheed Martin Inc.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404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668"/>
    </mc:Choice>
    <mc:Fallback xmlns="">
      <p:transition spd="slow" advTm="14668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87D9DFD-7874-DA1C-5162-8B615413C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1" y="1371599"/>
            <a:ext cx="5265304" cy="4998027"/>
          </a:xfrm>
        </p:spPr>
        <p:txBody>
          <a:bodyPr>
            <a:normAutofit fontScale="92500" lnSpcReduction="20000"/>
          </a:bodyPr>
          <a:lstStyle/>
          <a:p>
            <a:r>
              <a:rPr lang="en-US" sz="1800" b="1" dirty="0"/>
              <a:t>PICA-D is the heatshield TPS material for NASA’s Dragonfly mission</a:t>
            </a:r>
          </a:p>
          <a:p>
            <a:pPr lvl="1"/>
            <a:r>
              <a:rPr lang="en-US" sz="1600" dirty="0"/>
              <a:t>Domestic replacement for heritage PICA used on past NASA missions (Stardust, MSL, </a:t>
            </a:r>
            <a:r>
              <a:rPr lang="en-US" sz="1600" dirty="0" err="1"/>
              <a:t>OSIRIS-Rex</a:t>
            </a:r>
            <a:r>
              <a:rPr lang="en-US" sz="1600" dirty="0"/>
              <a:t>, M2020)</a:t>
            </a:r>
          </a:p>
          <a:p>
            <a:pPr lvl="1"/>
            <a:r>
              <a:rPr lang="en-US" sz="1600" dirty="0"/>
              <a:t>Initial expectation was that PICA-D would behave similarly to PICA allowing the team to leverage testing by past programs</a:t>
            </a:r>
          </a:p>
          <a:p>
            <a:r>
              <a:rPr lang="en-US" sz="1800" b="1" dirty="0"/>
              <a:t>Subsequent data indicated a shift in some mechanical properties compared to PICA</a:t>
            </a:r>
          </a:p>
          <a:p>
            <a:pPr lvl="1"/>
            <a:r>
              <a:rPr lang="en-US" sz="1600" dirty="0"/>
              <a:t>Higher in-plane tensile stiffness and thermal expansion</a:t>
            </a:r>
          </a:p>
          <a:p>
            <a:pPr lvl="1"/>
            <a:r>
              <a:rPr lang="en-US" sz="1600" dirty="0"/>
              <a:t>Preliminary thermostructural analysis predicted thermally driven compressive failure of PICA-D</a:t>
            </a:r>
          </a:p>
          <a:p>
            <a:r>
              <a:rPr lang="en-US" sz="1800" b="1" dirty="0"/>
              <a:t>Thermostructural performance concerns spurred a significant verification program </a:t>
            </a:r>
          </a:p>
          <a:p>
            <a:pPr lvl="1"/>
            <a:r>
              <a:rPr lang="en-US" sz="1600" dirty="0"/>
              <a:t>Analysis and test plans were presented at the 20</a:t>
            </a:r>
            <a:r>
              <a:rPr lang="en-US" sz="1600" baseline="30000" dirty="0"/>
              <a:t>th</a:t>
            </a:r>
            <a:r>
              <a:rPr lang="en-US" sz="1600" dirty="0"/>
              <a:t> IPPW</a:t>
            </a:r>
          </a:p>
          <a:p>
            <a:pPr lvl="1"/>
            <a:r>
              <a:rPr lang="en-US" sz="1600" dirty="0"/>
              <a:t>Collaboration with Mars Sample Retrieval Lander team</a:t>
            </a:r>
          </a:p>
          <a:p>
            <a:r>
              <a:rPr lang="en-US" sz="1800" b="1" dirty="0"/>
              <a:t>This talk provides an overview of testing and analysis efforts to verify PICA-D performance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E0E772D-A700-1C42-4778-18ED7C516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1" y="341678"/>
            <a:ext cx="9949767" cy="522734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40C714-D331-A1F7-24B9-137D6D5779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EBCDCBD-78E1-0D41-A999-31B5EBF8E02C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F2CC6-F25E-F153-65BA-694EEADEEF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Dragonfly Mission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126A202-D69A-427B-CBCA-BB3C023B0A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548" t="19538" r="15758" b="20264"/>
          <a:stretch/>
        </p:blipFill>
        <p:spPr>
          <a:xfrm>
            <a:off x="6003735" y="1461666"/>
            <a:ext cx="3151980" cy="2074030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E28A32A-6848-8741-48CE-D2B7AD689324}"/>
              </a:ext>
            </a:extLst>
          </p:cNvPr>
          <p:cNvCxnSpPr>
            <a:cxnSpLocks/>
          </p:cNvCxnSpPr>
          <p:nvPr/>
        </p:nvCxnSpPr>
        <p:spPr>
          <a:xfrm>
            <a:off x="8733772" y="2970201"/>
            <a:ext cx="82214" cy="1539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BF97C92B-ABD5-AD26-22E7-F136D298A495}"/>
              </a:ext>
            </a:extLst>
          </p:cNvPr>
          <p:cNvSpPr txBox="1"/>
          <p:nvPr/>
        </p:nvSpPr>
        <p:spPr>
          <a:xfrm>
            <a:off x="6530055" y="1211447"/>
            <a:ext cx="2109158" cy="276999"/>
          </a:xfrm>
          <a:prstGeom prst="rect">
            <a:avLst/>
          </a:prstGeom>
          <a:solidFill>
            <a:srgbClr val="A82F3E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C019"/>
                </a:solidFill>
              </a:rPr>
              <a:t>Dragonfly Entry Vehicle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25BF67-917D-FA23-60F1-BF6F7EC10189}"/>
              </a:ext>
            </a:extLst>
          </p:cNvPr>
          <p:cNvSpPr txBox="1"/>
          <p:nvPr/>
        </p:nvSpPr>
        <p:spPr>
          <a:xfrm>
            <a:off x="8065445" y="3150609"/>
            <a:ext cx="14682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PICA-D Tiles </a:t>
            </a:r>
            <a:br>
              <a:rPr lang="en-US" sz="1200" b="1" dirty="0"/>
            </a:br>
            <a:r>
              <a:rPr lang="en-US" sz="1200" b="1" dirty="0"/>
              <a:t>&amp; RTV Gap Filler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3EE4C0A-C89D-5534-C3BE-D026D82786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34"/>
          <a:stretch/>
        </p:blipFill>
        <p:spPr>
          <a:xfrm>
            <a:off x="9602103" y="1510100"/>
            <a:ext cx="2322432" cy="211389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4EECBF6-E595-E239-2381-897E570E3730}"/>
              </a:ext>
            </a:extLst>
          </p:cNvPr>
          <p:cNvSpPr txBox="1"/>
          <p:nvPr/>
        </p:nvSpPr>
        <p:spPr>
          <a:xfrm>
            <a:off x="9511684" y="1203061"/>
            <a:ext cx="2505939" cy="276999"/>
          </a:xfrm>
          <a:prstGeom prst="rect">
            <a:avLst/>
          </a:prstGeom>
          <a:solidFill>
            <a:srgbClr val="A82F3E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C019"/>
                </a:solidFill>
              </a:rPr>
              <a:t>Mars2020 Tiled PICA Heatshield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786563-981E-1B83-C127-DF2334902ADF}"/>
              </a:ext>
            </a:extLst>
          </p:cNvPr>
          <p:cNvSpPr txBox="1"/>
          <p:nvPr/>
        </p:nvSpPr>
        <p:spPr>
          <a:xfrm>
            <a:off x="6477000" y="3797669"/>
            <a:ext cx="2247731" cy="276999"/>
          </a:xfrm>
          <a:prstGeom prst="rect">
            <a:avLst/>
          </a:prstGeom>
          <a:solidFill>
            <a:srgbClr val="A82F3E"/>
          </a:solidFill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FFC0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In-Plane Thermal Expansion</a:t>
            </a:r>
          </a:p>
        </p:txBody>
      </p:sp>
      <p:pic>
        <p:nvPicPr>
          <p:cNvPr id="14" name="Picture 13" descr="A graph with blue and green lines&#10;&#10;Description automatically generated">
            <a:extLst>
              <a:ext uri="{FF2B5EF4-FFF2-40B4-BE49-F238E27FC236}">
                <a16:creationId xmlns:a16="http://schemas.microsoft.com/office/drawing/2014/main" id="{9964A947-F501-362F-6AA3-F93A4442391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61099" y="4125479"/>
            <a:ext cx="2695575" cy="20891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8283E93-20D7-4E22-85D3-5F1D3F506748}"/>
              </a:ext>
            </a:extLst>
          </p:cNvPr>
          <p:cNvSpPr txBox="1"/>
          <p:nvPr/>
        </p:nvSpPr>
        <p:spPr>
          <a:xfrm rot="16200000">
            <a:off x="4998662" y="5004193"/>
            <a:ext cx="21668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IP Thermal Expansion (Char)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1DB7355-E74E-B74B-689B-D89A61577976}"/>
              </a:ext>
            </a:extLst>
          </p:cNvPr>
          <p:cNvSpPr txBox="1"/>
          <p:nvPr/>
        </p:nvSpPr>
        <p:spPr>
          <a:xfrm>
            <a:off x="7043675" y="6196269"/>
            <a:ext cx="12191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Temperature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24497CE-445A-53CE-8EEC-ABA30ACD494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401174" y="4106676"/>
            <a:ext cx="2714626" cy="211945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10E103D-FBB1-B1CC-73CD-1217EF62EDF1}"/>
              </a:ext>
            </a:extLst>
          </p:cNvPr>
          <p:cNvSpPr txBox="1"/>
          <p:nvPr/>
        </p:nvSpPr>
        <p:spPr>
          <a:xfrm>
            <a:off x="10210800" y="6196269"/>
            <a:ext cx="12191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Failure Strain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04D01A4-218B-9678-2926-951DCC25EDA7}"/>
              </a:ext>
            </a:extLst>
          </p:cNvPr>
          <p:cNvSpPr txBox="1"/>
          <p:nvPr/>
        </p:nvSpPr>
        <p:spPr>
          <a:xfrm rot="16200000">
            <a:off x="8499069" y="5019577"/>
            <a:ext cx="1468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IP Tensile Strength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BFCBCDC-239A-B080-7FFA-99B9ABD4BAB7}"/>
              </a:ext>
            </a:extLst>
          </p:cNvPr>
          <p:cNvSpPr txBox="1"/>
          <p:nvPr/>
        </p:nvSpPr>
        <p:spPr>
          <a:xfrm>
            <a:off x="9597271" y="3792773"/>
            <a:ext cx="2322431" cy="276999"/>
          </a:xfrm>
          <a:prstGeom prst="rect">
            <a:avLst/>
          </a:prstGeom>
          <a:solidFill>
            <a:srgbClr val="A82F3E"/>
          </a:solidFill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FFC0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PICA-D vs PICA in IP Tension</a:t>
            </a:r>
          </a:p>
        </p:txBody>
      </p:sp>
    </p:spTree>
    <p:extLst>
      <p:ext uri="{BB962C8B-B14F-4D97-AF65-F5344CB8AC3E}">
        <p14:creationId xmlns:p14="http://schemas.microsoft.com/office/powerpoint/2010/main" val="3818540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2" grpId="0" animBg="1"/>
      <p:bldP spid="13" grpId="0" animBg="1"/>
      <p:bldP spid="15" grpId="0"/>
      <p:bldP spid="16" grpId="0"/>
      <p:bldP spid="18" grpId="0"/>
      <p:bldP spid="19" grpId="0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5AF5B-4657-A205-EF91-254850B8C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E36F566-0234-14A3-9141-A8B28DFC2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1" y="341678"/>
            <a:ext cx="9949767" cy="522734"/>
          </a:xfrm>
        </p:spPr>
        <p:txBody>
          <a:bodyPr/>
          <a:lstStyle/>
          <a:p>
            <a:r>
              <a:rPr lang="en-US" dirty="0"/>
              <a:t>Overview Of Risk Mitigation Approach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CFE98C-1EF3-0FD1-2329-E1E15369E9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EBCDCBD-78E1-0D41-A999-31B5EBF8E02C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7A6D3C-6365-0D7F-467F-DC72EA1A7E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Dragonfly Mission</a:t>
            </a:r>
            <a:endParaRPr lang="en-US" dirty="0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0CCEFC15-066C-6217-61BA-C4F33B766453}"/>
              </a:ext>
            </a:extLst>
          </p:cNvPr>
          <p:cNvSpPr/>
          <p:nvPr/>
        </p:nvSpPr>
        <p:spPr>
          <a:xfrm>
            <a:off x="228600" y="1637954"/>
            <a:ext cx="2667000" cy="990600"/>
          </a:xfrm>
          <a:prstGeom prst="roundRect">
            <a:avLst/>
          </a:prstGeom>
          <a:solidFill>
            <a:srgbClr val="A82F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C0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PICA-D Mechanical Property Testing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ED30D212-3FB9-E0AE-5EBA-06022DA807B0}"/>
              </a:ext>
            </a:extLst>
          </p:cNvPr>
          <p:cNvSpPr/>
          <p:nvPr/>
        </p:nvSpPr>
        <p:spPr>
          <a:xfrm>
            <a:off x="3226672" y="1642077"/>
            <a:ext cx="2667000" cy="990600"/>
          </a:xfrm>
          <a:prstGeom prst="roundRect">
            <a:avLst/>
          </a:prstGeom>
          <a:solidFill>
            <a:srgbClr val="A82F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C0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FEM Analysis</a:t>
            </a:r>
            <a:br>
              <a:rPr lang="en-US" sz="600" b="1" dirty="0">
                <a:solidFill>
                  <a:srgbClr val="FFC01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600" b="1" dirty="0">
                <a:solidFill>
                  <a:srgbClr val="FFC01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 dirty="0">
                <a:solidFill>
                  <a:srgbClr val="FFC0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Informs flight margins, failure modes and test design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C666FBF2-CCDF-9E4F-DDFE-12CEEF6DAC85}"/>
              </a:ext>
            </a:extLst>
          </p:cNvPr>
          <p:cNvSpPr/>
          <p:nvPr/>
        </p:nvSpPr>
        <p:spPr>
          <a:xfrm>
            <a:off x="6248400" y="1637115"/>
            <a:ext cx="2667000" cy="990600"/>
          </a:xfrm>
          <a:prstGeom prst="roundRect">
            <a:avLst/>
          </a:prstGeom>
          <a:solidFill>
            <a:srgbClr val="A82F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C0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Thermostructural Verification Testing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465314-DB39-611D-3A77-338625560A75}"/>
              </a:ext>
            </a:extLst>
          </p:cNvPr>
          <p:cNvSpPr txBox="1"/>
          <p:nvPr/>
        </p:nvSpPr>
        <p:spPr>
          <a:xfrm>
            <a:off x="102671" y="1205460"/>
            <a:ext cx="1198665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Dragonfly and SRL adopted a four-pronged approach to address the PICA-D thermostructural risk and verify its performance</a:t>
            </a:r>
          </a:p>
        </p:txBody>
      </p:sp>
      <p:pic>
        <p:nvPicPr>
          <p:cNvPr id="26" name="Picture 25" descr="Table&#10;&#10;Description automatically generated">
            <a:extLst>
              <a:ext uri="{FF2B5EF4-FFF2-40B4-BE49-F238E27FC236}">
                <a16:creationId xmlns:a16="http://schemas.microsoft.com/office/drawing/2014/main" id="{2B7628C7-B476-384A-0745-F773BF5E60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433" y="2740003"/>
            <a:ext cx="2556352" cy="1763104"/>
          </a:xfrm>
          <a:prstGeom prst="rect">
            <a:avLst/>
          </a:prstGeom>
        </p:spPr>
      </p:pic>
      <p:pic>
        <p:nvPicPr>
          <p:cNvPr id="27" name="Picture 26" descr="Table&#10;&#10;Description automatically generated">
            <a:extLst>
              <a:ext uri="{FF2B5EF4-FFF2-40B4-BE49-F238E27FC236}">
                <a16:creationId xmlns:a16="http://schemas.microsoft.com/office/drawing/2014/main" id="{0054A2F4-48D6-44B1-2572-A2A1E64DAC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6907" y="3155707"/>
            <a:ext cx="2549590" cy="1611844"/>
          </a:xfrm>
          <a:prstGeom prst="rect">
            <a:avLst/>
          </a:prstGeom>
        </p:spPr>
      </p:pic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28B4469C-F6FC-B3CE-9F87-5D3468FB5000}"/>
              </a:ext>
            </a:extLst>
          </p:cNvPr>
          <p:cNvSpPr/>
          <p:nvPr/>
        </p:nvSpPr>
        <p:spPr>
          <a:xfrm>
            <a:off x="9292913" y="1637115"/>
            <a:ext cx="2667000" cy="990600"/>
          </a:xfrm>
          <a:prstGeom prst="roundRect">
            <a:avLst/>
          </a:prstGeom>
          <a:solidFill>
            <a:srgbClr val="A82F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C0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Maturing and Testing Backup TPS – Conformal PICA*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6864785-F873-930F-B5F5-D6206638C988}"/>
              </a:ext>
            </a:extLst>
          </p:cNvPr>
          <p:cNvSpPr txBox="1"/>
          <p:nvPr/>
        </p:nvSpPr>
        <p:spPr>
          <a:xfrm>
            <a:off x="8021070" y="3998539"/>
            <a:ext cx="1120678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Peak Temperature Testing of </a:t>
            </a:r>
            <a:b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PICA-D at Solar Tower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511C8BE-FF49-CD13-ABD8-2E393EF3B142}"/>
              </a:ext>
            </a:extLst>
          </p:cNvPr>
          <p:cNvSpPr txBox="1"/>
          <p:nvPr/>
        </p:nvSpPr>
        <p:spPr>
          <a:xfrm>
            <a:off x="4068064" y="5575294"/>
            <a:ext cx="1463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Bonded PICA-D Mechanical Tests at Lockheed Martin</a:t>
            </a:r>
            <a:b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(cold, RT, hot)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221E6424-F5AF-745D-FB00-855E678AD09C}"/>
              </a:ext>
            </a:extLst>
          </p:cNvPr>
          <p:cNvSpPr/>
          <p:nvPr/>
        </p:nvSpPr>
        <p:spPr>
          <a:xfrm>
            <a:off x="7010400" y="2689328"/>
            <a:ext cx="1818369" cy="329079"/>
          </a:xfrm>
          <a:prstGeom prst="roundRect">
            <a:avLst/>
          </a:prstGeom>
          <a:solidFill>
            <a:srgbClr val="A82F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rgbClr val="FFC0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Acreage PICA-D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477971F9-542E-E0C6-E8E9-E1F423D6138B}"/>
              </a:ext>
            </a:extLst>
          </p:cNvPr>
          <p:cNvSpPr/>
          <p:nvPr/>
        </p:nvSpPr>
        <p:spPr>
          <a:xfrm>
            <a:off x="7010400" y="3059370"/>
            <a:ext cx="1818369" cy="430887"/>
          </a:xfrm>
          <a:prstGeom prst="roundRect">
            <a:avLst/>
          </a:prstGeom>
          <a:solidFill>
            <a:srgbClr val="A82F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rgbClr val="FFC0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 Filler, Flaws, Repairs</a:t>
            </a:r>
          </a:p>
        </p:txBody>
      </p:sp>
      <p:pic>
        <p:nvPicPr>
          <p:cNvPr id="33" name="Picture 32" descr="A close-up of a machine&#10;&#10;Description automatically generated">
            <a:extLst>
              <a:ext uri="{FF2B5EF4-FFF2-40B4-BE49-F238E27FC236}">
                <a16:creationId xmlns:a16="http://schemas.microsoft.com/office/drawing/2014/main" id="{D23D55ED-F5DD-6954-291E-E0EA265D71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9" r="2555"/>
          <a:stretch/>
        </p:blipFill>
        <p:spPr>
          <a:xfrm>
            <a:off x="9320645" y="5826638"/>
            <a:ext cx="2723615" cy="609471"/>
          </a:xfrm>
          <a:prstGeom prst="rect">
            <a:avLst/>
          </a:prstGeom>
        </p:spPr>
      </p:pic>
      <p:cxnSp>
        <p:nvCxnSpPr>
          <p:cNvPr id="34" name="Elbow Connector 33">
            <a:extLst>
              <a:ext uri="{FF2B5EF4-FFF2-40B4-BE49-F238E27FC236}">
                <a16:creationId xmlns:a16="http://schemas.microsoft.com/office/drawing/2014/main" id="{2294B77F-27F2-CE74-C106-BD08A3A6D31C}"/>
              </a:ext>
            </a:extLst>
          </p:cNvPr>
          <p:cNvCxnSpPr>
            <a:cxnSpLocks/>
            <a:endCxn id="31" idx="1"/>
          </p:cNvCxnSpPr>
          <p:nvPr/>
        </p:nvCxnSpPr>
        <p:spPr>
          <a:xfrm>
            <a:off x="6704046" y="2630215"/>
            <a:ext cx="306354" cy="223653"/>
          </a:xfrm>
          <a:prstGeom prst="bentConnector3">
            <a:avLst>
              <a:gd name="adj1" fmla="val 254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>
            <a:extLst>
              <a:ext uri="{FF2B5EF4-FFF2-40B4-BE49-F238E27FC236}">
                <a16:creationId xmlns:a16="http://schemas.microsoft.com/office/drawing/2014/main" id="{487C9727-E2C0-B75C-D0F7-F55638BA3D0C}"/>
              </a:ext>
            </a:extLst>
          </p:cNvPr>
          <p:cNvCxnSpPr>
            <a:cxnSpLocks/>
            <a:endCxn id="32" idx="1"/>
          </p:cNvCxnSpPr>
          <p:nvPr/>
        </p:nvCxnSpPr>
        <p:spPr>
          <a:xfrm rot="16200000" flipH="1">
            <a:off x="6533674" y="2798087"/>
            <a:ext cx="647099" cy="30635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 descr="A picture containing silver, indoor&#10;&#10;Description automatically generated">
            <a:extLst>
              <a:ext uri="{FF2B5EF4-FFF2-40B4-BE49-F238E27FC236}">
                <a16:creationId xmlns:a16="http://schemas.microsoft.com/office/drawing/2014/main" id="{4A9D89D4-CD73-0684-742A-08CCCD72350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894" r="14081"/>
          <a:stretch/>
        </p:blipFill>
        <p:spPr>
          <a:xfrm rot="5400000">
            <a:off x="10656332" y="4268433"/>
            <a:ext cx="1217810" cy="1426587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0FDA2B37-CAA6-9AD9-B73B-3785FF8C0E2C}"/>
              </a:ext>
            </a:extLst>
          </p:cNvPr>
          <p:cNvSpPr txBox="1"/>
          <p:nvPr/>
        </p:nvSpPr>
        <p:spPr>
          <a:xfrm>
            <a:off x="9345465" y="5622707"/>
            <a:ext cx="2590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Mechanical Test of CPICA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19298E4-3A28-821D-CDC1-9AEF05426C53}"/>
              </a:ext>
            </a:extLst>
          </p:cNvPr>
          <p:cNvSpPr txBox="1"/>
          <p:nvPr/>
        </p:nvSpPr>
        <p:spPr>
          <a:xfrm>
            <a:off x="9500226" y="4086184"/>
            <a:ext cx="22523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Arcjet Test of CPICA</a:t>
            </a:r>
          </a:p>
        </p:txBody>
      </p:sp>
      <p:pic>
        <p:nvPicPr>
          <p:cNvPr id="39" name="Picture 38" descr="A machine with a fire coming out of it&#10;&#10;Description automatically generated">
            <a:extLst>
              <a:ext uri="{FF2B5EF4-FFF2-40B4-BE49-F238E27FC236}">
                <a16:creationId xmlns:a16="http://schemas.microsoft.com/office/drawing/2014/main" id="{42909C7B-CB6C-019F-657F-1ECB8D4DD66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4" r="4629" b="13721"/>
          <a:stretch>
            <a:fillRect/>
          </a:stretch>
        </p:blipFill>
        <p:spPr>
          <a:xfrm>
            <a:off x="4906025" y="3607847"/>
            <a:ext cx="1291804" cy="1860047"/>
          </a:xfrm>
          <a:prstGeom prst="rect">
            <a:avLst/>
          </a:prstGeom>
        </p:spPr>
      </p:pic>
      <p:pic>
        <p:nvPicPr>
          <p:cNvPr id="40" name="Picture 39" descr="A white rectangular object with a black circle&#10;&#10;Description automatically generated">
            <a:extLst>
              <a:ext uri="{FF2B5EF4-FFF2-40B4-BE49-F238E27FC236}">
                <a16:creationId xmlns:a16="http://schemas.microsoft.com/office/drawing/2014/main" id="{8AFCE214-732E-7ECB-9136-24DAAAF287E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9"/>
          <a:stretch/>
        </p:blipFill>
        <p:spPr>
          <a:xfrm>
            <a:off x="6193573" y="3607847"/>
            <a:ext cx="1839891" cy="1860047"/>
          </a:xfrm>
          <a:prstGeom prst="rect">
            <a:avLst/>
          </a:prstGeom>
        </p:spPr>
      </p:pic>
      <p:pic>
        <p:nvPicPr>
          <p:cNvPr id="41" name="Picture 40" descr="A close-up of a circular object&#10;&#10;Description automatically generated">
            <a:extLst>
              <a:ext uri="{FF2B5EF4-FFF2-40B4-BE49-F238E27FC236}">
                <a16:creationId xmlns:a16="http://schemas.microsoft.com/office/drawing/2014/main" id="{698D970A-82F8-584B-B900-AB1A1B4ADA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935" y="4372821"/>
            <a:ext cx="1215008" cy="1216669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B753E209-3129-BBCD-2C23-107D95C0B0C5}"/>
              </a:ext>
            </a:extLst>
          </p:cNvPr>
          <p:cNvSpPr txBox="1"/>
          <p:nvPr/>
        </p:nvSpPr>
        <p:spPr>
          <a:xfrm>
            <a:off x="9404276" y="2940659"/>
            <a:ext cx="22523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CPICA Infusion Demo at FMI</a:t>
            </a:r>
          </a:p>
        </p:txBody>
      </p:sp>
      <p:pic>
        <p:nvPicPr>
          <p:cNvPr id="43" name="Picture 42" descr="A metal tray with holes in it&#10;&#10;Description automatically generated">
            <a:extLst>
              <a:ext uri="{FF2B5EF4-FFF2-40B4-BE49-F238E27FC236}">
                <a16:creationId xmlns:a16="http://schemas.microsoft.com/office/drawing/2014/main" id="{EE9CC0C9-4E10-3FE2-265B-425B147CAE0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124"/>
          <a:stretch/>
        </p:blipFill>
        <p:spPr>
          <a:xfrm>
            <a:off x="10719206" y="3183224"/>
            <a:ext cx="1344639" cy="825226"/>
          </a:xfrm>
          <a:prstGeom prst="rect">
            <a:avLst/>
          </a:prstGeom>
        </p:spPr>
      </p:pic>
      <p:pic>
        <p:nvPicPr>
          <p:cNvPr id="44" name="Picture 43" descr="A white square object with dots&#10;&#10;Description automatically generated">
            <a:extLst>
              <a:ext uri="{FF2B5EF4-FFF2-40B4-BE49-F238E27FC236}">
                <a16:creationId xmlns:a16="http://schemas.microsoft.com/office/drawing/2014/main" id="{33F9DE44-7281-07EE-FD9E-50D280C376A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675" y="3490989"/>
            <a:ext cx="1563306" cy="583982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7383ADA4-0A57-EB9D-0BB0-36A515B79D70}"/>
              </a:ext>
            </a:extLst>
          </p:cNvPr>
          <p:cNvSpPr txBox="1"/>
          <p:nvPr/>
        </p:nvSpPr>
        <p:spPr>
          <a:xfrm>
            <a:off x="10292668" y="2631630"/>
            <a:ext cx="15734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 Pursued only for SRL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ECAF810-A18E-3F4F-39D4-6C0F0F397A0E}"/>
              </a:ext>
            </a:extLst>
          </p:cNvPr>
          <p:cNvSpPr txBox="1"/>
          <p:nvPr/>
        </p:nvSpPr>
        <p:spPr>
          <a:xfrm>
            <a:off x="2756231" y="2763542"/>
            <a:ext cx="20279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Comprehensive Test Matrix Executed at Kratos 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090B7090-889E-4197-78D3-B56E2989376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724" b="3848"/>
          <a:stretch>
            <a:fillRect/>
          </a:stretch>
        </p:blipFill>
        <p:spPr>
          <a:xfrm>
            <a:off x="314432" y="5144504"/>
            <a:ext cx="1610588" cy="1246946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1BDA27AF-11D2-AF56-F57C-94E95A122C1B}"/>
              </a:ext>
            </a:extLst>
          </p:cNvPr>
          <p:cNvSpPr txBox="1"/>
          <p:nvPr/>
        </p:nvSpPr>
        <p:spPr>
          <a:xfrm>
            <a:off x="68669" y="4731402"/>
            <a:ext cx="20279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Restrained Thermal Growth Testing of Char PICA-D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A85D6CE2-7502-6B11-15EE-8958B5315D51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31638" y="4894745"/>
            <a:ext cx="1743753" cy="165411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90890B35-27BD-DC52-9ED7-229F1F715323}"/>
              </a:ext>
            </a:extLst>
          </p:cNvPr>
          <p:cNvSpPr txBox="1"/>
          <p:nvPr/>
        </p:nvSpPr>
        <p:spPr>
          <a:xfrm>
            <a:off x="2609686" y="6519915"/>
            <a:ext cx="12191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Temperature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48BCFF5-616B-3D0F-9FD5-C4A9DC9806E6}"/>
              </a:ext>
            </a:extLst>
          </p:cNvPr>
          <p:cNvSpPr txBox="1"/>
          <p:nvPr/>
        </p:nvSpPr>
        <p:spPr>
          <a:xfrm rot="16200000">
            <a:off x="1416728" y="5579183"/>
            <a:ext cx="15469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IP Compressive Stress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A3BD4927-A50A-E846-0A1F-5DA224634650}"/>
              </a:ext>
            </a:extLst>
          </p:cNvPr>
          <p:cNvCxnSpPr>
            <a:cxnSpLocks/>
          </p:cNvCxnSpPr>
          <p:nvPr/>
        </p:nvCxnSpPr>
        <p:spPr>
          <a:xfrm flipV="1">
            <a:off x="3173029" y="5589385"/>
            <a:ext cx="53643" cy="30209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1B048329-FCED-211D-C912-458636452F18}"/>
              </a:ext>
            </a:extLst>
          </p:cNvPr>
          <p:cNvSpPr txBox="1"/>
          <p:nvPr/>
        </p:nvSpPr>
        <p:spPr>
          <a:xfrm>
            <a:off x="2567033" y="5866781"/>
            <a:ext cx="11435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Softening </a:t>
            </a:r>
            <a:br>
              <a:rPr lang="en-US" sz="1000" dirty="0"/>
            </a:br>
            <a:r>
              <a:rPr lang="en-US" sz="1000" dirty="0"/>
              <a:t>above PICA-D processing temp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B895327A-9ADD-ABF2-0022-44695DD50584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20618" y="5493461"/>
            <a:ext cx="1487744" cy="1254968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88BFD61-C56B-A49C-BC85-B82ECB962CCA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72281" y="5523459"/>
            <a:ext cx="1630018" cy="1208796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97794EE5-7A80-6221-3870-1D78445B8805}"/>
              </a:ext>
            </a:extLst>
          </p:cNvPr>
          <p:cNvSpPr/>
          <p:nvPr/>
        </p:nvSpPr>
        <p:spPr>
          <a:xfrm>
            <a:off x="4586025" y="3531220"/>
            <a:ext cx="4477037" cy="1962241"/>
          </a:xfrm>
          <a:prstGeom prst="roundRect">
            <a:avLst/>
          </a:prstGeom>
          <a:solidFill>
            <a:srgbClr val="A82F3E">
              <a:alpha val="22347"/>
            </a:srgbClr>
          </a:solidFill>
          <a:ln>
            <a:solidFill>
              <a:srgbClr val="A82F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en-US" sz="2000" dirty="0" err="1"/>
          </a:p>
        </p:txBody>
      </p:sp>
    </p:spTree>
    <p:extLst>
      <p:ext uri="{BB962C8B-B14F-4D97-AF65-F5344CB8AC3E}">
        <p14:creationId xmlns:p14="http://schemas.microsoft.com/office/powerpoint/2010/main" val="3281554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 animBg="1"/>
      <p:bldP spid="32" grpId="0" animBg="1"/>
      <p:bldP spid="37" grpId="0"/>
      <p:bldP spid="38" grpId="0"/>
      <p:bldP spid="42" grpId="0"/>
      <p:bldP spid="46" grpId="0"/>
      <p:bldP spid="48" grpId="0"/>
      <p:bldP spid="50" grpId="0"/>
      <p:bldP spid="51" grpId="0"/>
      <p:bldP spid="53" grpId="0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55FFC-FF38-3308-D5EE-6A04BB428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696971B-0CC3-F4EA-CC46-665E3C0EF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1" y="341678"/>
            <a:ext cx="9949767" cy="522734"/>
          </a:xfrm>
        </p:spPr>
        <p:txBody>
          <a:bodyPr/>
          <a:lstStyle/>
          <a:p>
            <a:r>
              <a:rPr lang="en-US" dirty="0"/>
              <a:t>Solar Tower Test Overview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1CFDC2-2409-5E8D-68C2-39274C021F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521046"/>
            <a:ext cx="4114800" cy="365125"/>
          </a:xfrm>
        </p:spPr>
        <p:txBody>
          <a:bodyPr/>
          <a:lstStyle/>
          <a:p>
            <a:r>
              <a:rPr lang="en-US"/>
              <a:t>Dragonfly Mission</a:t>
            </a:r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B0907EB-61FC-2996-E9AE-CA0294E2A3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1" y="1648773"/>
            <a:ext cx="2714862" cy="246855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09C95C3-BE8C-A02C-0B54-FB5E4BAA50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2907795" y="1972791"/>
            <a:ext cx="2468553" cy="18071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6A2BC53-D7FA-03F3-CFEF-D1F14D520FC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9070" y="1639269"/>
            <a:ext cx="3304077" cy="2478058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DFF2EF3-4A2A-76DC-7812-E50695FF5CAA}"/>
              </a:ext>
            </a:extLst>
          </p:cNvPr>
          <p:cNvCxnSpPr>
            <a:cxnSpLocks/>
          </p:cNvCxnSpPr>
          <p:nvPr/>
        </p:nvCxnSpPr>
        <p:spPr>
          <a:xfrm flipV="1">
            <a:off x="2019301" y="2124336"/>
            <a:ext cx="1600200" cy="15240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BDD4C1B-87C1-BE93-5A64-0D379261670A}"/>
              </a:ext>
            </a:extLst>
          </p:cNvPr>
          <p:cNvSpPr txBox="1"/>
          <p:nvPr/>
        </p:nvSpPr>
        <p:spPr>
          <a:xfrm>
            <a:off x="338872" y="3512226"/>
            <a:ext cx="2714862" cy="46166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Heliostat field focuses Sun’s energy on a test stand at the top of tower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F822D7E-A425-75F3-C77B-AFBBD7FBB1C0}"/>
              </a:ext>
            </a:extLst>
          </p:cNvPr>
          <p:cNvSpPr txBox="1"/>
          <p:nvPr/>
        </p:nvSpPr>
        <p:spPr>
          <a:xfrm>
            <a:off x="3399121" y="3503650"/>
            <a:ext cx="1485900" cy="46166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Test coupon faces the heliostat field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81DE6F2-450B-9ACA-E611-37BC8B8493AC}"/>
              </a:ext>
            </a:extLst>
          </p:cNvPr>
          <p:cNvSpPr txBox="1"/>
          <p:nvPr/>
        </p:nvSpPr>
        <p:spPr>
          <a:xfrm>
            <a:off x="5107729" y="1673339"/>
            <a:ext cx="3466758" cy="46166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Insulation materials protect test fixture, exposing PICA-D coupon to intense solar radiation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A88CEF63-67D6-4B53-B151-2BEC76D65AF1}"/>
              </a:ext>
            </a:extLst>
          </p:cNvPr>
          <p:cNvCxnSpPr>
            <a:cxnSpLocks/>
          </p:cNvCxnSpPr>
          <p:nvPr/>
        </p:nvCxnSpPr>
        <p:spPr>
          <a:xfrm>
            <a:off x="4533901" y="2273033"/>
            <a:ext cx="914400" cy="46090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>
            <a:extLst>
              <a:ext uri="{FF2B5EF4-FFF2-40B4-BE49-F238E27FC236}">
                <a16:creationId xmlns:a16="http://schemas.microsoft.com/office/drawing/2014/main" id="{54B50E74-210B-E297-78DE-8C4259C66DD6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7913" y="1624654"/>
            <a:ext cx="3304078" cy="247805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AB70ABE3-AA8D-6EFE-5D08-254EC6E0F92D}"/>
              </a:ext>
            </a:extLst>
          </p:cNvPr>
          <p:cNvSpPr txBox="1"/>
          <p:nvPr/>
        </p:nvSpPr>
        <p:spPr>
          <a:xfrm>
            <a:off x="8636574" y="3470996"/>
            <a:ext cx="3401450" cy="646331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Vacuum chucks with different curvatures apply enforced deflection to 2-ft diameter PICA-D coupons generating mechanical stress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3319D5C-0874-36AC-FA3C-5D7A3A61EEF9}"/>
              </a:ext>
            </a:extLst>
          </p:cNvPr>
          <p:cNvSpPr txBox="1"/>
          <p:nvPr/>
        </p:nvSpPr>
        <p:spPr>
          <a:xfrm>
            <a:off x="8940480" y="1655788"/>
            <a:ext cx="2800611" cy="46166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N2 flow minimizes carbon combustion in presence of atmospheric oxygen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60FE3F6-37CC-9B82-4FD5-9222DF7929FC}"/>
              </a:ext>
            </a:extLst>
          </p:cNvPr>
          <p:cNvCxnSpPr>
            <a:cxnSpLocks/>
          </p:cNvCxnSpPr>
          <p:nvPr/>
        </p:nvCxnSpPr>
        <p:spPr>
          <a:xfrm flipH="1" flipV="1">
            <a:off x="10096501" y="2657736"/>
            <a:ext cx="76200" cy="762158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BE286952-98D4-BC8D-B1F8-9CD71F1B866A}"/>
              </a:ext>
            </a:extLst>
          </p:cNvPr>
          <p:cNvCxnSpPr>
            <a:cxnSpLocks/>
          </p:cNvCxnSpPr>
          <p:nvPr/>
        </p:nvCxnSpPr>
        <p:spPr>
          <a:xfrm flipH="1">
            <a:off x="9944101" y="2091977"/>
            <a:ext cx="152400" cy="260959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CB0E90F-81A8-FD59-9B5F-523E0A108EB6}"/>
              </a:ext>
            </a:extLst>
          </p:cNvPr>
          <p:cNvGrpSpPr/>
          <p:nvPr/>
        </p:nvGrpSpPr>
        <p:grpSpPr>
          <a:xfrm>
            <a:off x="126559" y="4355070"/>
            <a:ext cx="3560024" cy="2390340"/>
            <a:chOff x="6991796" y="2440682"/>
            <a:chExt cx="4254455" cy="2856608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FE1B18BE-0377-B0D2-06E6-9C859A65784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991796" y="2440682"/>
              <a:ext cx="4254455" cy="285660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D31518C-4ACF-B2F7-E10E-0A0E70FB90C6}"/>
                </a:ext>
              </a:extLst>
            </p:cNvPr>
            <p:cNvSpPr txBox="1"/>
            <p:nvPr/>
          </p:nvSpPr>
          <p:spPr>
            <a:xfrm>
              <a:off x="9981290" y="2927464"/>
              <a:ext cx="779147" cy="551719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200" dirty="0"/>
                <a:t>F</a:t>
              </a:r>
              <a:r>
                <a:rPr lang="en-US" sz="1200" dirty="0">
                  <a:solidFill>
                    <a:schemeClr val="tx1"/>
                  </a:solidFill>
                </a:rPr>
                <a:t>ull field</a:t>
              </a:r>
            </a:p>
          </p:txBody>
        </p: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690BE349-93F9-FB3E-1B37-2016193B67FB}"/>
                </a:ext>
              </a:extLst>
            </p:cNvPr>
            <p:cNvCxnSpPr>
              <a:cxnSpLocks/>
              <a:stCxn id="38" idx="1"/>
            </p:cNvCxnSpPr>
            <p:nvPr/>
          </p:nvCxnSpPr>
          <p:spPr>
            <a:xfrm flipH="1">
              <a:off x="9781958" y="3203324"/>
              <a:ext cx="199332" cy="23050"/>
            </a:xfrm>
            <a:prstGeom prst="straightConnector1">
              <a:avLst/>
            </a:prstGeom>
            <a:ln w="1905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1585B3C-3719-089E-C025-6BC12BAAE0EB}"/>
                </a:ext>
              </a:extLst>
            </p:cNvPr>
            <p:cNvSpPr txBox="1"/>
            <p:nvPr/>
          </p:nvSpPr>
          <p:spPr>
            <a:xfrm>
              <a:off x="7573203" y="4194574"/>
              <a:ext cx="440993" cy="331031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dirty="0"/>
                <a:t>Q1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9F86484-2929-89A6-AE61-6A9D6345043E}"/>
                </a:ext>
              </a:extLst>
            </p:cNvPr>
            <p:cNvSpPr txBox="1"/>
            <p:nvPr/>
          </p:nvSpPr>
          <p:spPr>
            <a:xfrm>
              <a:off x="8482594" y="3798620"/>
              <a:ext cx="440993" cy="331031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dirty="0"/>
                <a:t>Q2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3E0B795-6EA2-1359-8E27-F5D7057D5DF1}"/>
                </a:ext>
              </a:extLst>
            </p:cNvPr>
            <p:cNvSpPr txBox="1"/>
            <p:nvPr/>
          </p:nvSpPr>
          <p:spPr>
            <a:xfrm>
              <a:off x="9394479" y="3004057"/>
              <a:ext cx="440993" cy="331031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dirty="0"/>
                <a:t>Q3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43375B4-1D29-BA65-F826-1DB560751883}"/>
                </a:ext>
              </a:extLst>
            </p:cNvPr>
            <p:cNvSpPr txBox="1"/>
            <p:nvPr/>
          </p:nvSpPr>
          <p:spPr>
            <a:xfrm>
              <a:off x="9940863" y="4241919"/>
              <a:ext cx="440993" cy="331031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dirty="0"/>
                <a:t>Q4</a:t>
              </a: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D794BC9A-FC3F-D4B2-DFB3-BEC36EBD09F1}"/>
              </a:ext>
            </a:extLst>
          </p:cNvPr>
          <p:cNvSpPr txBox="1"/>
          <p:nvPr/>
        </p:nvSpPr>
        <p:spPr>
          <a:xfrm>
            <a:off x="485636" y="4239543"/>
            <a:ext cx="3088948" cy="46166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Heat profile designed to achieve flight-like temperature gradient and char depth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B210724D-5122-7736-E976-05309663817B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051"/>
          <a:stretch>
            <a:fillRect/>
          </a:stretch>
        </p:blipFill>
        <p:spPr>
          <a:xfrm>
            <a:off x="3872077" y="4445416"/>
            <a:ext cx="2743200" cy="230331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2534F150-42B7-69DA-99AF-EE37605BA6CA}"/>
              </a:ext>
            </a:extLst>
          </p:cNvPr>
          <p:cNvSpPr txBox="1"/>
          <p:nvPr/>
        </p:nvSpPr>
        <p:spPr>
          <a:xfrm>
            <a:off x="4006310" y="4245874"/>
            <a:ext cx="2479598" cy="46166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Infrared camera used to verify peak surface temperature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9A4D8D86-8428-AC3F-5011-97FF9E98214F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0240" y="4762397"/>
            <a:ext cx="2633250" cy="197493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039A140E-3788-78D9-D0CA-458A35F881C1}"/>
              </a:ext>
            </a:extLst>
          </p:cNvPr>
          <p:cNvSpPr txBox="1"/>
          <p:nvPr/>
        </p:nvSpPr>
        <p:spPr>
          <a:xfrm>
            <a:off x="9477827" y="4246617"/>
            <a:ext cx="2609804" cy="46166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Coupons with thermocouple plugs verified in-depth temperatures 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61094A82-BF15-57C7-762E-7281AEE10795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9625" y="4839481"/>
            <a:ext cx="1167237" cy="10703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B11969FB-41E7-1CE7-DE11-F9C41BB65BD8}"/>
              </a:ext>
            </a:extLst>
          </p:cNvPr>
          <p:cNvSpPr txBox="1"/>
          <p:nvPr/>
        </p:nvSpPr>
        <p:spPr>
          <a:xfrm>
            <a:off x="11107956" y="5606131"/>
            <a:ext cx="82592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/>
              <a:t>TC Plug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98F19501-8247-51E4-F6DA-CD5B4BC1C080}"/>
              </a:ext>
            </a:extLst>
          </p:cNvPr>
          <p:cNvCxnSpPr>
            <a:cxnSpLocks/>
            <a:stCxn id="52" idx="0"/>
          </p:cNvCxnSpPr>
          <p:nvPr/>
        </p:nvCxnSpPr>
        <p:spPr>
          <a:xfrm flipH="1" flipV="1">
            <a:off x="11284527" y="5329132"/>
            <a:ext cx="210897" cy="25989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142479-C7CE-F22B-FB10-A4F15A3C8B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EBCDCBD-78E1-0D41-A999-31B5EBF8E02C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6DFC717-CF9E-0292-CFAB-B6C48EB1228B}"/>
              </a:ext>
            </a:extLst>
          </p:cNvPr>
          <p:cNvSpPr txBox="1">
            <a:spLocks/>
          </p:cNvSpPr>
          <p:nvPr/>
        </p:nvSpPr>
        <p:spPr>
          <a:xfrm>
            <a:off x="1132155" y="1028270"/>
            <a:ext cx="9667470" cy="542272"/>
          </a:xfrm>
          <a:prstGeom prst="rect">
            <a:avLst/>
          </a:prstGeom>
          <a:solidFill>
            <a:srgbClr val="A82F3E"/>
          </a:solidFill>
          <a:ln>
            <a:solidFill>
              <a:schemeClr val="accent1"/>
            </a:solidFill>
          </a:ln>
        </p:spPr>
        <p:txBody>
          <a:bodyPr vert="horz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A82F3E"/>
              </a:buClr>
              <a:buFont typeface="Arial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93738" indent="-2460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rgbClr val="A82F3E"/>
              </a:buClr>
              <a:buFont typeface=".AppleSystemUIFont" charset="-120"/>
              <a:buChar char="-"/>
              <a:tabLst/>
              <a:defRPr sz="16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50938" indent="-2286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rgbClr val="A82F3E"/>
              </a:buClr>
              <a:buSzPct val="80000"/>
              <a:buFont typeface="Wingdings" charset="2"/>
              <a:buChar char="§"/>
              <a:tabLst/>
              <a:defRPr sz="16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6550" indent="-227013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rgbClr val="A82F3E"/>
              </a:buClr>
              <a:buSzPct val="80000"/>
              <a:buFont typeface="Courier New" charset="0"/>
              <a:buChar char="o"/>
              <a:tabLst/>
              <a:defRPr sz="16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63750" indent="-2286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rgbClr val="A82F3E"/>
              </a:buClr>
              <a:buFont typeface="Arial"/>
              <a:buChar char="•"/>
              <a:tabLst/>
              <a:defRPr sz="1600" kern="1200" baseline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1400" b="1" dirty="0">
                <a:solidFill>
                  <a:srgbClr val="FFC019"/>
                </a:solidFill>
              </a:rPr>
              <a:t>The team developed a novel test method at Sandia’s solar tower facility that enabled combined thermal and mechanical testing of PICA-D coupons at scales large enough to generate flight-like stresses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A100AB9-254E-B5EB-E559-720B7329D3DD}"/>
              </a:ext>
            </a:extLst>
          </p:cNvPr>
          <p:cNvCxnSpPr>
            <a:cxnSpLocks/>
          </p:cNvCxnSpPr>
          <p:nvPr/>
        </p:nvCxnSpPr>
        <p:spPr>
          <a:xfrm flipV="1">
            <a:off x="7362457" y="2503484"/>
            <a:ext cx="2174266" cy="34016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774EB3F6-C507-E6CF-CF66-968BF038264B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13068" y="4445416"/>
            <a:ext cx="2666967" cy="228659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87E64DD1-B07F-88BE-EFDD-13E475814556}"/>
              </a:ext>
            </a:extLst>
          </p:cNvPr>
          <p:cNvSpPr txBox="1"/>
          <p:nvPr/>
        </p:nvSpPr>
        <p:spPr>
          <a:xfrm>
            <a:off x="6800987" y="4252459"/>
            <a:ext cx="2479598" cy="46166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Filtered HD camera used to monitor coupon performance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302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2" grpId="0" animBg="1"/>
      <p:bldP spid="33" grpId="0" animBg="1"/>
      <p:bldP spid="44" grpId="0" animBg="1"/>
      <p:bldP spid="46" grpId="0" animBg="1"/>
      <p:bldP spid="50" grpId="0" animBg="1"/>
      <p:bldP spid="52" grpId="0" animBg="1"/>
      <p:bldP spid="4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B8CE8-2FD4-07C0-5F86-FDF060C01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A9FA85A-89BA-43FA-49A1-B72143950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1" y="341678"/>
            <a:ext cx="9949767" cy="522734"/>
          </a:xfrm>
        </p:spPr>
        <p:txBody>
          <a:bodyPr/>
          <a:lstStyle/>
          <a:p>
            <a:r>
              <a:rPr lang="en-US" dirty="0"/>
              <a:t>Test Video – </a:t>
            </a:r>
            <a:r>
              <a:rPr lang="en-US" sz="2200" dirty="0"/>
              <a:t>Credit: Jenna Boss (JPL)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C42E51-67A0-3E41-4372-D0FE77AC1A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EBCDCBD-78E1-0D41-A999-31B5EBF8E02C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546A7B-315E-9727-A3DD-43F6F6D828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Dragonfly Mission</a:t>
            </a:r>
            <a:endParaRPr lang="en-US" dirty="0"/>
          </a:p>
        </p:txBody>
      </p:sp>
      <p:pic>
        <p:nvPicPr>
          <p:cNvPr id="22" name="Solar Tower Compressed.mp4">
            <a:hlinkClick r:id="" action="ppaction://media"/>
            <a:extLst>
              <a:ext uri="{FF2B5EF4-FFF2-40B4-BE49-F238E27FC236}">
                <a16:creationId xmlns:a16="http://schemas.microsoft.com/office/drawing/2014/main" id="{D416487E-38D7-74EB-0A3A-414385401EB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48507" y="1267965"/>
            <a:ext cx="9694985" cy="5454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997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977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7A8CC-BE06-BFF4-1A3E-9C41EF0EB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ounded Rectangle 50">
            <a:extLst>
              <a:ext uri="{FF2B5EF4-FFF2-40B4-BE49-F238E27FC236}">
                <a16:creationId xmlns:a16="http://schemas.microsoft.com/office/drawing/2014/main" id="{7EF7FB74-3AE1-C3E2-53BC-F2409B384987}"/>
              </a:ext>
            </a:extLst>
          </p:cNvPr>
          <p:cNvSpPr/>
          <p:nvPr/>
        </p:nvSpPr>
        <p:spPr>
          <a:xfrm>
            <a:off x="310749" y="4152204"/>
            <a:ext cx="3804052" cy="2629596"/>
          </a:xfrm>
          <a:prstGeom prst="roundRect">
            <a:avLst>
              <a:gd name="adj" fmla="val 3797"/>
            </a:avLst>
          </a:prstGeom>
          <a:solidFill>
            <a:schemeClr val="bg1"/>
          </a:solidFill>
          <a:ln w="38100" cap="flat" cmpd="sng" algn="ctr">
            <a:solidFill>
              <a:srgbClr val="76717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7F8CEE1-B43C-7E8E-C988-4957430EE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1" y="341678"/>
            <a:ext cx="9949767" cy="522734"/>
          </a:xfrm>
        </p:spPr>
        <p:txBody>
          <a:bodyPr/>
          <a:lstStyle/>
          <a:p>
            <a:r>
              <a:rPr lang="en-US" dirty="0"/>
              <a:t>Thermostructural Test Entries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4EA8F7-C4EF-752C-2E42-A7F9FC78CA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Dragonfly Mission</a:t>
            </a:r>
            <a:endParaRPr lang="en-US" dirty="0"/>
          </a:p>
        </p:txBody>
      </p:sp>
      <p:graphicFrame>
        <p:nvGraphicFramePr>
          <p:cNvPr id="40" name="Content Placeholder 8">
            <a:extLst>
              <a:ext uri="{FF2B5EF4-FFF2-40B4-BE49-F238E27FC236}">
                <a16:creationId xmlns:a16="http://schemas.microsoft.com/office/drawing/2014/main" id="{2E5A50CA-6C64-5FA7-A208-27758CB335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9158466"/>
              </p:ext>
            </p:extLst>
          </p:nvPr>
        </p:nvGraphicFramePr>
        <p:xfrm>
          <a:off x="304077" y="1257364"/>
          <a:ext cx="5478559" cy="2811780"/>
        </p:xfrm>
        <a:graphic>
          <a:graphicData uri="http://schemas.openxmlformats.org/drawingml/2006/table">
            <a:tbl>
              <a:tblPr/>
              <a:tblGrid>
                <a:gridCol w="665708">
                  <a:extLst>
                    <a:ext uri="{9D8B030D-6E8A-4147-A177-3AD203B41FA5}">
                      <a16:colId xmlns:a16="http://schemas.microsoft.com/office/drawing/2014/main" val="2879292932"/>
                    </a:ext>
                  </a:extLst>
                </a:gridCol>
                <a:gridCol w="1509386">
                  <a:extLst>
                    <a:ext uri="{9D8B030D-6E8A-4147-A177-3AD203B41FA5}">
                      <a16:colId xmlns:a16="http://schemas.microsoft.com/office/drawing/2014/main" val="2714415711"/>
                    </a:ext>
                  </a:extLst>
                </a:gridCol>
                <a:gridCol w="977962">
                  <a:extLst>
                    <a:ext uri="{9D8B030D-6E8A-4147-A177-3AD203B41FA5}">
                      <a16:colId xmlns:a16="http://schemas.microsoft.com/office/drawing/2014/main" val="2776739959"/>
                    </a:ext>
                  </a:extLst>
                </a:gridCol>
                <a:gridCol w="682819">
                  <a:extLst>
                    <a:ext uri="{9D8B030D-6E8A-4147-A177-3AD203B41FA5}">
                      <a16:colId xmlns:a16="http://schemas.microsoft.com/office/drawing/2014/main" val="1372209190"/>
                    </a:ext>
                  </a:extLst>
                </a:gridCol>
                <a:gridCol w="841572">
                  <a:extLst>
                    <a:ext uri="{9D8B030D-6E8A-4147-A177-3AD203B41FA5}">
                      <a16:colId xmlns:a16="http://schemas.microsoft.com/office/drawing/2014/main" val="1444935200"/>
                    </a:ext>
                  </a:extLst>
                </a:gridCol>
                <a:gridCol w="801112">
                  <a:extLst>
                    <a:ext uri="{9D8B030D-6E8A-4147-A177-3AD203B41FA5}">
                      <a16:colId xmlns:a16="http://schemas.microsoft.com/office/drawing/2014/main" val="2067196346"/>
                    </a:ext>
                  </a:extLst>
                </a:gridCol>
              </a:tblGrid>
              <a:tr h="3886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1" dirty="0">
                          <a:solidFill>
                            <a:srgbClr val="FFC01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Test ID</a:t>
                      </a:r>
                      <a:endParaRPr lang="en-US" sz="1050" dirty="0">
                        <a:solidFill>
                          <a:srgbClr val="FFC01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82F3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>
                          <a:solidFill>
                            <a:srgbClr val="FFC01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Objective</a:t>
                      </a:r>
                      <a:endParaRPr lang="en-US" sz="1050" dirty="0">
                        <a:solidFill>
                          <a:srgbClr val="FFC01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82F3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1" dirty="0">
                          <a:solidFill>
                            <a:srgbClr val="FFC01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Failure Modes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82F3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1" dirty="0">
                          <a:solidFill>
                            <a:srgbClr val="FFC01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Date</a:t>
                      </a:r>
                      <a:endParaRPr lang="en-US" sz="1050" dirty="0">
                        <a:solidFill>
                          <a:srgbClr val="FFC01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82F3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1" dirty="0">
                          <a:solidFill>
                            <a:srgbClr val="FFC01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Acreage Coupons</a:t>
                      </a:r>
                      <a:endParaRPr lang="en-US" sz="1050" dirty="0">
                        <a:solidFill>
                          <a:srgbClr val="FFC01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82F3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1" dirty="0">
                          <a:solidFill>
                            <a:srgbClr val="FFC01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Feature Coupons</a:t>
                      </a:r>
                      <a:endParaRPr lang="en-US" sz="1050" dirty="0">
                        <a:solidFill>
                          <a:srgbClr val="FFC01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82F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8271151"/>
                  </a:ext>
                </a:extLst>
              </a:tr>
              <a:tr h="237287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ST1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Test Development </a:t>
                      </a:r>
                      <a:br>
                        <a:rPr lang="en-US" sz="105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05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&amp; Risk Reduction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Biaxial IP Compression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08/2023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2749834"/>
                  </a:ext>
                </a:extLst>
              </a:tr>
              <a:tr h="23728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sz="1100" b="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09/2023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8912991"/>
                  </a:ext>
                </a:extLst>
              </a:tr>
              <a:tr h="237287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sz="1100" b="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12/2023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4343301"/>
                  </a:ext>
                </a:extLst>
              </a:tr>
              <a:tr h="3886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1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LHMEL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Alternate Facility Evaluation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100" b="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02/2024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2108388"/>
                  </a:ext>
                </a:extLst>
              </a:tr>
              <a:tr h="3886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1" dirty="0">
                          <a:solidFill>
                            <a:srgbClr val="53823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ST2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0" dirty="0">
                          <a:solidFill>
                            <a:srgbClr val="53823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Flight Verification Acreage &amp; Features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100" b="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0" dirty="0">
                          <a:solidFill>
                            <a:srgbClr val="53823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09/2024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0" dirty="0">
                          <a:solidFill>
                            <a:srgbClr val="53823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0" dirty="0">
                          <a:solidFill>
                            <a:srgbClr val="53823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2259801"/>
                  </a:ext>
                </a:extLst>
              </a:tr>
              <a:tr h="3886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1" dirty="0">
                          <a:solidFill>
                            <a:srgbClr val="53823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ST3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dirty="0">
                          <a:solidFill>
                            <a:srgbClr val="53823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Flight Verification  Acreage &amp; Features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100" b="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0" dirty="0">
                          <a:solidFill>
                            <a:srgbClr val="53823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08/2025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0" dirty="0">
                          <a:solidFill>
                            <a:srgbClr val="53823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br>
                        <a:rPr lang="en-US" sz="1050" b="0" dirty="0">
                          <a:solidFill>
                            <a:srgbClr val="53823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050" b="0" dirty="0">
                          <a:solidFill>
                            <a:srgbClr val="2F5597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shoulder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0" dirty="0">
                          <a:solidFill>
                            <a:srgbClr val="53823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2610670"/>
                  </a:ext>
                </a:extLst>
              </a:tr>
              <a:tr h="3886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1" dirty="0">
                          <a:solidFill>
                            <a:srgbClr val="2F5597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ST4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0" dirty="0">
                          <a:solidFill>
                            <a:srgbClr val="2F5597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Flight Verification</a:t>
                      </a:r>
                      <a:br>
                        <a:rPr lang="en-US" sz="1050" b="0" dirty="0">
                          <a:solidFill>
                            <a:srgbClr val="2F5597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050" b="0" dirty="0">
                          <a:solidFill>
                            <a:srgbClr val="2F5597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Shoulder &amp; Features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TT Shear, </a:t>
                      </a:r>
                      <a:br>
                        <a:rPr lang="en-US" sz="105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05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TT Tension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0" dirty="0">
                          <a:solidFill>
                            <a:srgbClr val="2F5597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03/2026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0" dirty="0">
                          <a:solidFill>
                            <a:srgbClr val="2F5597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0" dirty="0">
                          <a:solidFill>
                            <a:srgbClr val="2F5597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211965"/>
                  </a:ext>
                </a:extLst>
              </a:tr>
            </a:tbl>
          </a:graphicData>
        </a:graphic>
      </p:graphicFrame>
      <p:pic>
        <p:nvPicPr>
          <p:cNvPr id="41" name="Content Placeholder 5">
            <a:extLst>
              <a:ext uri="{FF2B5EF4-FFF2-40B4-BE49-F238E27FC236}">
                <a16:creationId xmlns:a16="http://schemas.microsoft.com/office/drawing/2014/main" id="{F04139FE-4FA7-08D8-EC11-0BBC180634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5490" y="4569742"/>
            <a:ext cx="1833497" cy="2136349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D413FF21-EE0B-71C1-417D-E0CF3F7962F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58"/>
          <a:stretch/>
        </p:blipFill>
        <p:spPr>
          <a:xfrm>
            <a:off x="2484202" y="4587170"/>
            <a:ext cx="1325799" cy="2114670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694F8365-D8BB-82EB-46C3-766AC142A333}"/>
              </a:ext>
            </a:extLst>
          </p:cNvPr>
          <p:cNvSpPr txBox="1"/>
          <p:nvPr/>
        </p:nvSpPr>
        <p:spPr>
          <a:xfrm>
            <a:off x="308420" y="4169632"/>
            <a:ext cx="37570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prstClr val="black"/>
                </a:solidFill>
                <a:cs typeface="Arial" panose="020B0604020202020204" pitchFamily="34" charset="0"/>
              </a:rPr>
              <a:t>Solar tower selected for flight verification due to LHMEL’s smaller coupons and non-uniform laser heating pattern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2A2CE67D-B8FB-4C9F-469A-7075B24323C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62421" y="2594725"/>
            <a:ext cx="1989237" cy="144797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8AE922DC-1FA3-20D2-0813-4CC1181B8DD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62421" y="1271187"/>
            <a:ext cx="1919661" cy="1308652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4AE0C521-483F-BE8B-6B3F-29C0A6F573EB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69495" y="1276777"/>
            <a:ext cx="1855551" cy="1308652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CEA47B98-58DE-B9C0-99D2-2AFFC6F10ED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98540" y="2548189"/>
            <a:ext cx="1580526" cy="1472786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5F825FAC-DBC7-97B2-B165-509E6810292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3902" y="2595790"/>
            <a:ext cx="1713499" cy="1351306"/>
          </a:xfrm>
          <a:prstGeom prst="rect">
            <a:avLst/>
          </a:prstGeom>
        </p:spPr>
      </p:pic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7DBC3A7F-7336-4277-29BB-3A2AA541A9F5}"/>
              </a:ext>
            </a:extLst>
          </p:cNvPr>
          <p:cNvSpPr/>
          <p:nvPr/>
        </p:nvSpPr>
        <p:spPr>
          <a:xfrm>
            <a:off x="6096000" y="1230923"/>
            <a:ext cx="5972900" cy="2851488"/>
          </a:xfrm>
          <a:prstGeom prst="roundRect">
            <a:avLst>
              <a:gd name="adj" fmla="val 3797"/>
            </a:avLst>
          </a:prstGeom>
          <a:noFill/>
          <a:ln w="38100" cap="flat" cmpd="sng" algn="ctr">
            <a:solidFill>
              <a:srgbClr val="70AD47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F5978F64-4270-C320-2538-AC49094750EF}"/>
              </a:ext>
            </a:extLst>
          </p:cNvPr>
          <p:cNvSpPr/>
          <p:nvPr/>
        </p:nvSpPr>
        <p:spPr>
          <a:xfrm>
            <a:off x="4343401" y="4214220"/>
            <a:ext cx="7725500" cy="2551512"/>
          </a:xfrm>
          <a:prstGeom prst="roundRect">
            <a:avLst>
              <a:gd name="adj" fmla="val 3797"/>
            </a:avLst>
          </a:prstGeom>
          <a:solidFill>
            <a:schemeClr val="bg1"/>
          </a:solidFill>
          <a:ln w="38100" cap="flat" cmpd="sng" algn="ctr">
            <a:solidFill>
              <a:srgbClr val="4472C4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ight Brace 51">
            <a:extLst>
              <a:ext uri="{FF2B5EF4-FFF2-40B4-BE49-F238E27FC236}">
                <a16:creationId xmlns:a16="http://schemas.microsoft.com/office/drawing/2014/main" id="{83F8D256-327C-A7E6-D84D-1A876CE6E1C8}"/>
              </a:ext>
            </a:extLst>
          </p:cNvPr>
          <p:cNvSpPr/>
          <p:nvPr/>
        </p:nvSpPr>
        <p:spPr>
          <a:xfrm>
            <a:off x="5814731" y="2807100"/>
            <a:ext cx="230832" cy="854395"/>
          </a:xfrm>
          <a:prstGeom prst="rightBrace">
            <a:avLst>
              <a:gd name="adj1" fmla="val 8333"/>
              <a:gd name="adj2" fmla="val 50686"/>
            </a:avLst>
          </a:prstGeom>
          <a:noFill/>
          <a:ln w="19050" cap="flat" cmpd="sng" algn="ctr">
            <a:solidFill>
              <a:srgbClr val="70AD47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3" name="Elbow Connector 52">
            <a:extLst>
              <a:ext uri="{FF2B5EF4-FFF2-40B4-BE49-F238E27FC236}">
                <a16:creationId xmlns:a16="http://schemas.microsoft.com/office/drawing/2014/main" id="{204B0130-5D9B-C034-9625-DBB22698C7C7}"/>
              </a:ext>
            </a:extLst>
          </p:cNvPr>
          <p:cNvCxnSpPr>
            <a:cxnSpLocks/>
            <a:stCxn id="40" idx="1"/>
            <a:endCxn id="51" idx="1"/>
          </p:cNvCxnSpPr>
          <p:nvPr/>
        </p:nvCxnSpPr>
        <p:spPr>
          <a:xfrm rot="10800000" flipH="1" flipV="1">
            <a:off x="304077" y="2663254"/>
            <a:ext cx="6672" cy="2803748"/>
          </a:xfrm>
          <a:prstGeom prst="bentConnector3">
            <a:avLst>
              <a:gd name="adj1" fmla="val -2698546"/>
            </a:avLst>
          </a:prstGeom>
          <a:noFill/>
          <a:ln w="19050" cap="flat" cmpd="sng" algn="ctr">
            <a:solidFill>
              <a:srgbClr val="767171"/>
            </a:solidFill>
            <a:prstDash val="solid"/>
            <a:miter lim="800000"/>
            <a:tailEnd type="triangle"/>
          </a:ln>
          <a:effectLst/>
        </p:spPr>
      </p:cxnSp>
      <p:pic>
        <p:nvPicPr>
          <p:cNvPr id="54" name="Picture 53">
            <a:extLst>
              <a:ext uri="{FF2B5EF4-FFF2-40B4-BE49-F238E27FC236}">
                <a16:creationId xmlns:a16="http://schemas.microsoft.com/office/drawing/2014/main" id="{BE41A385-7D64-A129-222C-9A50D9E72075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31640" y="4486072"/>
            <a:ext cx="3173038" cy="2059209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8328D7DA-4A43-596B-ABB3-C08D3799B0A6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9067" y="4280407"/>
            <a:ext cx="1470331" cy="2444005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20FB2301-9631-BACB-A386-1226A686CF58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97019" y="4515929"/>
            <a:ext cx="2667000" cy="2170011"/>
          </a:xfrm>
          <a:prstGeom prst="rect">
            <a:avLst/>
          </a:prstGeom>
        </p:spPr>
      </p:pic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585054D9-4EF9-C498-6FDA-51C6AED012EE}"/>
              </a:ext>
            </a:extLst>
          </p:cNvPr>
          <p:cNvCxnSpPr>
            <a:cxnSpLocks/>
          </p:cNvCxnSpPr>
          <p:nvPr/>
        </p:nvCxnSpPr>
        <p:spPr>
          <a:xfrm>
            <a:off x="4788876" y="3912632"/>
            <a:ext cx="0" cy="260142"/>
          </a:xfrm>
          <a:prstGeom prst="straightConnector1">
            <a:avLst/>
          </a:prstGeom>
          <a:noFill/>
          <a:ln w="19050" cap="flat" cmpd="sng" algn="ctr">
            <a:solidFill>
              <a:srgbClr val="4472C4">
                <a:lumMod val="75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7A102A-F596-C772-F143-3E4713965E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EBCDCBD-78E1-0D41-A999-31B5EBF8E02C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50478DB2-0F1D-F745-708E-1846E3BB9EBD}"/>
              </a:ext>
            </a:extLst>
          </p:cNvPr>
          <p:cNvSpPr txBox="1"/>
          <p:nvPr/>
        </p:nvSpPr>
        <p:spPr>
          <a:xfrm>
            <a:off x="5905461" y="4219128"/>
            <a:ext cx="2667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prstClr val="black"/>
                </a:solidFill>
                <a:cs typeface="Arial" panose="020B0604020202020204" pitchFamily="34" charset="0"/>
              </a:rPr>
              <a:t>New Test Fixture for Shoulder Coupons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51961AB-7116-7416-FEE4-37A8505D0773}"/>
              </a:ext>
            </a:extLst>
          </p:cNvPr>
          <p:cNvSpPr txBox="1"/>
          <p:nvPr/>
        </p:nvSpPr>
        <p:spPr>
          <a:xfrm>
            <a:off x="8087929" y="1407087"/>
            <a:ext cx="171160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prstClr val="black"/>
                </a:solidFill>
                <a:cs typeface="Arial" panose="020B0604020202020204" pitchFamily="34" charset="0"/>
              </a:rPr>
              <a:t>Feature coupons containing gap fillers, flaws and repair methods tested in addition to acreage coupons</a:t>
            </a:r>
          </a:p>
        </p:txBody>
      </p:sp>
    </p:spTree>
    <p:extLst>
      <p:ext uri="{BB962C8B-B14F-4D97-AF65-F5344CB8AC3E}">
        <p14:creationId xmlns:p14="http://schemas.microsoft.com/office/powerpoint/2010/main" val="3362057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43" grpId="0"/>
      <p:bldP spid="49" grpId="0" animBg="1"/>
      <p:bldP spid="50" grpId="0" animBg="1"/>
      <p:bldP spid="52" grpId="0" animBg="1"/>
      <p:bldP spid="66" grpId="0"/>
      <p:bldP spid="6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2A8BC2-CD5C-9F27-B4C0-04ABF7987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8ED06BF-00C5-D393-5A09-7A1ECC410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1371600"/>
            <a:ext cx="11544299" cy="483577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err="1"/>
              <a:t>Thermotructural</a:t>
            </a:r>
            <a:r>
              <a:rPr lang="en-US" b="1" dirty="0"/>
              <a:t> performance of the PICA-D bonded to the heatshield structure has been verified through a combination of analysis and coupon testing</a:t>
            </a:r>
          </a:p>
          <a:p>
            <a:pPr lvl="1"/>
            <a:r>
              <a:rPr lang="en-US" dirty="0"/>
              <a:t>PICA-D mechanical material properties are better understood than heritage PICA</a:t>
            </a:r>
          </a:p>
          <a:p>
            <a:pPr lvl="1"/>
            <a:r>
              <a:rPr lang="en-US" dirty="0"/>
              <a:t>Many advancements have been made in analysis and testing methods compared to previous programs including the development of a novel test technique and procedures at solar tower facility for flight verification testing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The PICA-D Heatshield TPS design, including features and flaws, has proven to be robust and capable of achieving the Dragonfly mission to Titan</a:t>
            </a:r>
          </a:p>
          <a:p>
            <a:pPr lvl="1"/>
            <a:r>
              <a:rPr lang="en-US" dirty="0"/>
              <a:t>Held “PICA-D thermostructural peer review” on June 9, 2026 where we showed test/analysis results to project stakeholders and external SMEs and got concurrence that the PICA-D tiled heatshield design is good for flight!</a:t>
            </a:r>
          </a:p>
          <a:p>
            <a:endParaRPr lang="en-US" b="1" dirty="0"/>
          </a:p>
          <a:p>
            <a:r>
              <a:rPr lang="en-US" b="1" dirty="0"/>
              <a:t>In future material development efforts and early proposal stages, more focus on characterizing residual risks as opposed to justifying a TRL level will help with identifying risk mitigation steps early and alleviate the kind of schedule pressure that the Dragonfly and SRL teams faced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092838B-2BE4-0E93-418E-CEC108485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1" y="341678"/>
            <a:ext cx="9949767" cy="522734"/>
          </a:xfrm>
        </p:spPr>
        <p:txBody>
          <a:bodyPr/>
          <a:lstStyle/>
          <a:p>
            <a:r>
              <a:rPr lang="en-US" dirty="0"/>
              <a:t>Closing Thoughts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A7421E-AEA4-859A-6FCB-F2260AC277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EBCDCBD-78E1-0D41-A999-31B5EBF8E02C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B879CE-4368-3524-7835-92687224F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Dragonfly Mission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791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F45849-5B6D-A5A9-74AB-DBD386065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EED1541-83C2-AD74-33FF-6775E9AC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1" y="341678"/>
            <a:ext cx="9949767" cy="522734"/>
          </a:xfrm>
        </p:spPr>
        <p:txBody>
          <a:bodyPr/>
          <a:lstStyle/>
          <a:p>
            <a:r>
              <a:rPr lang="en-US" dirty="0"/>
              <a:t>Acknowledgements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A21691-B99A-4BBB-4906-C46AA38E10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EBCDCBD-78E1-0D41-A999-31B5EBF8E02C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AD5E4A-F0F9-0E8C-7687-781A038E8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Dragonfly Mission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2AB2B0-F623-B5E2-12F0-DACECEF74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476" y="1296246"/>
            <a:ext cx="11582402" cy="11429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700" dirty="0">
                <a:effectLst/>
                <a:ea typeface="Times New Roman" panose="02020603050405020304" pitchFamily="18" charset="0"/>
              </a:rPr>
              <a:t>PICA-D thermostructural performance has been a key area of interest on both Dragonfly and SRL. Many engineers from NASA Ames, Lockheed Martin , APL, JPL, Sandia and Kratos have been involved in evaluating this issue and developing testing and mitigation strategies.</a:t>
            </a:r>
            <a:r>
              <a:rPr lang="en-US" sz="1700" dirty="0">
                <a:effectLst/>
              </a:rPr>
              <a:t> The authors would like to acknowledge contributions/feedback/support from:</a:t>
            </a:r>
          </a:p>
          <a:p>
            <a:pPr marL="0" indent="0">
              <a:buNone/>
            </a:pPr>
            <a:endParaRPr lang="en-US" sz="17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CC42D5-34C7-458E-4F8D-FCFEE8E023A5}"/>
              </a:ext>
            </a:extLst>
          </p:cNvPr>
          <p:cNvSpPr txBox="1"/>
          <p:nvPr/>
        </p:nvSpPr>
        <p:spPr>
          <a:xfrm>
            <a:off x="5132624" y="5835350"/>
            <a:ext cx="202010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>
                <a:solidFill>
                  <a:srgbClr val="A82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0D9FCFB-16BA-4AEC-5171-36BF15777581}"/>
              </a:ext>
            </a:extLst>
          </p:cNvPr>
          <p:cNvSpPr txBox="1">
            <a:spLocks/>
          </p:cNvSpPr>
          <p:nvPr/>
        </p:nvSpPr>
        <p:spPr>
          <a:xfrm>
            <a:off x="275276" y="2508858"/>
            <a:ext cx="2667002" cy="3303044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0066B3"/>
              </a:buClr>
              <a:buSzPct val="12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61963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66B3"/>
              </a:buClr>
              <a:buSzPct val="120000"/>
              <a:buFont typeface="Arial" panose="020B0604020202020204" pitchFamily="34" charset="0"/>
              <a:buChar char="-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4213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66B3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44588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>
                <a:solidFill>
                  <a:srgbClr val="A82F3E"/>
                </a:solidFill>
              </a:rPr>
              <a:t>NASA Ames</a:t>
            </a:r>
            <a:br>
              <a:rPr lang="en-US" sz="800" dirty="0"/>
            </a:br>
            <a:br>
              <a:rPr lang="en-US" sz="800" dirty="0"/>
            </a:br>
            <a:r>
              <a:rPr lang="en-US" sz="1600" dirty="0"/>
              <a:t>Keith Peterson</a:t>
            </a:r>
            <a:br>
              <a:rPr lang="en-US" sz="1600" dirty="0"/>
            </a:br>
            <a:r>
              <a:rPr lang="en-US" sz="1600" dirty="0"/>
              <a:t>Matt Gasch</a:t>
            </a:r>
            <a:br>
              <a:rPr lang="en-US" sz="1600" dirty="0"/>
            </a:br>
            <a:r>
              <a:rPr lang="en-US" sz="1600" dirty="0"/>
              <a:t>Suman Muppidi</a:t>
            </a:r>
            <a:br>
              <a:rPr lang="en-US" sz="1600" dirty="0"/>
            </a:br>
            <a:r>
              <a:rPr lang="en-US" sz="1600" dirty="0"/>
              <a:t>Owen Nishioka</a:t>
            </a:r>
            <a:br>
              <a:rPr lang="en-US" sz="1600" dirty="0"/>
            </a:br>
            <a:r>
              <a:rPr lang="en-US" sz="1600" dirty="0"/>
              <a:t>Mike Wright</a:t>
            </a:r>
            <a:br>
              <a:rPr lang="en-US" sz="1600" dirty="0"/>
            </a:br>
            <a:r>
              <a:rPr lang="en-US" sz="1600" dirty="0"/>
              <a:t>Helen Hwang</a:t>
            </a:r>
            <a:br>
              <a:rPr lang="en-US" sz="1600" dirty="0"/>
            </a:br>
            <a:r>
              <a:rPr lang="en-US" sz="1600" dirty="0"/>
              <a:t>Jonathan Morgan</a:t>
            </a:r>
            <a:br>
              <a:rPr lang="en-US" sz="1600" dirty="0"/>
            </a:br>
            <a:r>
              <a:rPr lang="en-US" sz="1600" dirty="0"/>
              <a:t>Josh Monk</a:t>
            </a:r>
            <a:br>
              <a:rPr lang="en-US" sz="1600" dirty="0"/>
            </a:br>
            <a:r>
              <a:rPr lang="en-US" sz="1600" dirty="0"/>
              <a:t>Olivia Schroeder</a:t>
            </a:r>
            <a:br>
              <a:rPr lang="en-US" sz="1600" dirty="0"/>
            </a:br>
            <a:r>
              <a:rPr lang="en-US" sz="1600" dirty="0"/>
              <a:t>Hannah Alpert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1B2C116-40B6-EA56-45A8-CF739FE7D072}"/>
              </a:ext>
            </a:extLst>
          </p:cNvPr>
          <p:cNvSpPr txBox="1">
            <a:spLocks/>
          </p:cNvSpPr>
          <p:nvPr/>
        </p:nvSpPr>
        <p:spPr>
          <a:xfrm>
            <a:off x="4438485" y="2514839"/>
            <a:ext cx="1836393" cy="3303044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0066B3"/>
              </a:buClr>
              <a:buSzPct val="12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61963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66B3"/>
              </a:buClr>
              <a:buSzPct val="120000"/>
              <a:buFont typeface="Arial" panose="020B0604020202020204" pitchFamily="34" charset="0"/>
              <a:buChar char="-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4213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66B3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44588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>
                <a:solidFill>
                  <a:srgbClr val="A82F3E"/>
                </a:solidFill>
              </a:rPr>
              <a:t>JPL MSR SRL</a:t>
            </a:r>
            <a:br>
              <a:rPr lang="en-US" sz="800" dirty="0"/>
            </a:br>
            <a:br>
              <a:rPr lang="en-US" sz="800" dirty="0"/>
            </a:br>
            <a:r>
              <a:rPr lang="en-US" sz="1600" dirty="0"/>
              <a:t>Charisse Chen</a:t>
            </a:r>
            <a:br>
              <a:rPr lang="en-US" sz="1600" dirty="0"/>
            </a:br>
            <a:r>
              <a:rPr lang="en-US" sz="1600" dirty="0"/>
              <a:t>Brandon Smith</a:t>
            </a:r>
            <a:br>
              <a:rPr lang="en-US" sz="1600" dirty="0"/>
            </a:br>
            <a:r>
              <a:rPr lang="en-US" sz="1600" dirty="0"/>
              <a:t>Ravi Prakash</a:t>
            </a:r>
            <a:br>
              <a:rPr lang="en-US" sz="1600" dirty="0"/>
            </a:br>
            <a:r>
              <a:rPr lang="en-US" sz="1600" dirty="0"/>
              <a:t>Erich </a:t>
            </a:r>
            <a:r>
              <a:rPr lang="en-US" sz="1600" dirty="0" err="1"/>
              <a:t>Brandeau</a:t>
            </a:r>
            <a:br>
              <a:rPr lang="en-US" sz="1600" dirty="0"/>
            </a:br>
            <a:r>
              <a:rPr lang="en-US" sz="1600" dirty="0"/>
              <a:t>Dan </a:t>
            </a:r>
            <a:r>
              <a:rPr lang="en-US" sz="1600" dirty="0" err="1"/>
              <a:t>Coatta</a:t>
            </a:r>
            <a:br>
              <a:rPr lang="en-US" sz="1600" dirty="0"/>
            </a:br>
            <a:r>
              <a:rPr lang="en-US" sz="1600" dirty="0"/>
              <a:t>Jason Ginn</a:t>
            </a:r>
            <a:br>
              <a:rPr lang="en-US" sz="1600" dirty="0"/>
            </a:br>
            <a:r>
              <a:rPr lang="en-US" sz="1600" dirty="0"/>
              <a:t>Marcus </a:t>
            </a:r>
            <a:r>
              <a:rPr lang="en-US" sz="1600" dirty="0" err="1"/>
              <a:t>Lobbia</a:t>
            </a:r>
            <a:br>
              <a:rPr lang="en-US" sz="1600" dirty="0"/>
            </a:br>
            <a:r>
              <a:rPr lang="en-US" sz="1600" dirty="0"/>
              <a:t>Steve Sell</a:t>
            </a:r>
            <a:br>
              <a:rPr lang="en-US" sz="1800" dirty="0"/>
            </a:br>
            <a:br>
              <a:rPr lang="en-US" sz="1800" dirty="0"/>
            </a:br>
            <a:endParaRPr lang="en-US" sz="180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F8F299E-F2BD-1429-3B0F-1A0AA269034D}"/>
              </a:ext>
            </a:extLst>
          </p:cNvPr>
          <p:cNvSpPr txBox="1">
            <a:spLocks/>
          </p:cNvSpPr>
          <p:nvPr/>
        </p:nvSpPr>
        <p:spPr>
          <a:xfrm>
            <a:off x="2246270" y="2508858"/>
            <a:ext cx="2250830" cy="3303044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0066B3"/>
              </a:buClr>
              <a:buSzPct val="12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61963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66B3"/>
              </a:buClr>
              <a:buSzPct val="120000"/>
              <a:buFont typeface="Arial" panose="020B0604020202020204" pitchFamily="34" charset="0"/>
              <a:buChar char="-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4213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66B3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44588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 dirty="0">
                <a:solidFill>
                  <a:srgbClr val="A82F3E"/>
                </a:solidFill>
              </a:rPr>
              <a:t>JHU APL</a:t>
            </a:r>
            <a:br>
              <a:rPr lang="en-US" sz="1800" b="1" dirty="0">
                <a:solidFill>
                  <a:srgbClr val="A82F3E"/>
                </a:solidFill>
              </a:rPr>
            </a:br>
            <a:br>
              <a:rPr lang="en-US" sz="800" b="1" dirty="0">
                <a:solidFill>
                  <a:srgbClr val="A82F3E"/>
                </a:solidFill>
              </a:rPr>
            </a:br>
            <a:r>
              <a:rPr lang="en-US" sz="1600" dirty="0"/>
              <a:t>Karen Kirby</a:t>
            </a:r>
            <a:br>
              <a:rPr lang="en-US" sz="1600" dirty="0"/>
            </a:br>
            <a:r>
              <a:rPr lang="en-US" sz="1600" dirty="0"/>
              <a:t>Wayne Dellinger</a:t>
            </a:r>
            <a:br>
              <a:rPr lang="en-US" sz="1600" dirty="0"/>
            </a:br>
            <a:r>
              <a:rPr lang="en-US" sz="1600" dirty="0"/>
              <a:t>Ken Hibbard</a:t>
            </a:r>
            <a:endParaRPr lang="en-US" sz="1800" b="1" dirty="0">
              <a:solidFill>
                <a:srgbClr val="0066B3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800" b="1" dirty="0">
                <a:solidFill>
                  <a:srgbClr val="A82F3E"/>
                </a:solidFill>
              </a:rPr>
              <a:t>Lockheed Martin</a:t>
            </a:r>
            <a:br>
              <a:rPr lang="en-US" sz="800" dirty="0"/>
            </a:br>
            <a:br>
              <a:rPr lang="en-US" sz="800" dirty="0"/>
            </a:br>
            <a:r>
              <a:rPr lang="en-US" sz="1600" dirty="0"/>
              <a:t>Derek Shannon</a:t>
            </a:r>
            <a:br>
              <a:rPr lang="en-US" sz="1600" dirty="0"/>
            </a:br>
            <a:r>
              <a:rPr lang="en-US" sz="1600" dirty="0"/>
              <a:t>Jack Joyce</a:t>
            </a:r>
            <a:br>
              <a:rPr lang="en-US" sz="1600" dirty="0"/>
            </a:br>
            <a:r>
              <a:rPr lang="en-US" sz="1600" dirty="0"/>
              <a:t>Nick Courtney</a:t>
            </a:r>
            <a:br>
              <a:rPr lang="en-US" sz="1600" dirty="0"/>
            </a:br>
            <a:r>
              <a:rPr lang="en-US" sz="1600" dirty="0"/>
              <a:t>Sam Preece</a:t>
            </a:r>
            <a:br>
              <a:rPr lang="en-US" sz="1600" dirty="0"/>
            </a:br>
            <a:r>
              <a:rPr lang="en-US" sz="1600" dirty="0"/>
              <a:t>Todd Arterburn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4711107-2A9D-135D-145E-678C4594DA07}"/>
              </a:ext>
            </a:extLst>
          </p:cNvPr>
          <p:cNvSpPr txBox="1">
            <a:spLocks/>
          </p:cNvSpPr>
          <p:nvPr/>
        </p:nvSpPr>
        <p:spPr>
          <a:xfrm>
            <a:off x="6473956" y="2514839"/>
            <a:ext cx="1836393" cy="3303044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0066B3"/>
              </a:buClr>
              <a:buSzPct val="12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61963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66B3"/>
              </a:buClr>
              <a:buSzPct val="120000"/>
              <a:buFont typeface="Arial" panose="020B0604020202020204" pitchFamily="34" charset="0"/>
              <a:buChar char="-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4213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66B3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44588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66B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>
                <a:solidFill>
                  <a:srgbClr val="A82F3E"/>
                </a:solidFill>
              </a:rPr>
              <a:t>Sandia</a:t>
            </a:r>
            <a:br>
              <a:rPr lang="en-US" sz="800" dirty="0"/>
            </a:br>
            <a:br>
              <a:rPr lang="en-US" sz="800" dirty="0"/>
            </a:br>
            <a:r>
              <a:rPr lang="en-US" sz="1600" dirty="0"/>
              <a:t>Ken Armijo</a:t>
            </a:r>
            <a:br>
              <a:rPr lang="en-US" sz="1600" dirty="0"/>
            </a:br>
            <a:r>
              <a:rPr lang="en-US" sz="1600" dirty="0"/>
              <a:t>Aaron Overacker</a:t>
            </a:r>
            <a:br>
              <a:rPr lang="en-US" sz="1600" dirty="0"/>
            </a:br>
            <a:r>
              <a:rPr lang="en-US" sz="1600" dirty="0"/>
              <a:t>Hayden Harper</a:t>
            </a:r>
            <a:br>
              <a:rPr lang="en-US" sz="1600" dirty="0"/>
            </a:br>
            <a:r>
              <a:rPr lang="en-US" sz="1600" dirty="0"/>
              <a:t>Luis Garcia</a:t>
            </a:r>
          </a:p>
          <a:p>
            <a:pPr marL="0" indent="0">
              <a:buNone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A82F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Kratos</a:t>
            </a:r>
            <a:b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b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Bhavesh Patel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Kelly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Mccullers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Rafael Gonzalez</a:t>
            </a:r>
            <a:br>
              <a:rPr lang="en-US" sz="1800" dirty="0"/>
            </a:br>
            <a:br>
              <a:rPr lang="en-US" sz="1800" dirty="0"/>
            </a:br>
            <a:endParaRPr lang="en-US" sz="18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32FC283-39EF-E3D3-93BF-33897DFDFD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847" b="9977"/>
          <a:stretch>
            <a:fillRect/>
          </a:stretch>
        </p:blipFill>
        <p:spPr>
          <a:xfrm>
            <a:off x="8553857" y="2702280"/>
            <a:ext cx="3477622" cy="246759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8219E49-413E-C4BF-0ACB-5D80B43EBEAE}"/>
              </a:ext>
            </a:extLst>
          </p:cNvPr>
          <p:cNvSpPr txBox="1"/>
          <p:nvPr/>
        </p:nvSpPr>
        <p:spPr>
          <a:xfrm>
            <a:off x="9085385" y="5161644"/>
            <a:ext cx="2454518" cy="369332"/>
          </a:xfrm>
          <a:prstGeom prst="rect">
            <a:avLst/>
          </a:prstGeom>
          <a:noFill/>
          <a:ln w="19050">
            <a:noFill/>
          </a:ln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Sacrifices were made!</a:t>
            </a:r>
          </a:p>
        </p:txBody>
      </p:sp>
    </p:spTree>
    <p:extLst>
      <p:ext uri="{BB962C8B-B14F-4D97-AF65-F5344CB8AC3E}">
        <p14:creationId xmlns:p14="http://schemas.microsoft.com/office/powerpoint/2010/main" val="2467678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058B84-1D2B-2DF4-ADA9-8FB1796B5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1BA5BD-AC56-7941-904E-AB727325BD3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07825" y="6586538"/>
            <a:ext cx="384175" cy="179387"/>
          </a:xfrm>
        </p:spPr>
        <p:txBody>
          <a:bodyPr/>
          <a:lstStyle/>
          <a:p>
            <a:fld id="{4EBCDCBD-78E1-0D41-A999-31B5EBF8E02C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73DFC3-0753-66BE-DA9D-AB9A5A435FA2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0" y="6475413"/>
            <a:ext cx="4114800" cy="365125"/>
          </a:xfrm>
        </p:spPr>
        <p:txBody>
          <a:bodyPr/>
          <a:lstStyle/>
          <a:p>
            <a:r>
              <a:rPr lang="en-US"/>
              <a:t>Dragonfly Mission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68911"/>
      </p:ext>
    </p:extLst>
  </p:cSld>
  <p:clrMapOvr>
    <a:masterClrMapping/>
  </p:clrMapOvr>
</p:sld>
</file>

<file path=ppt/theme/theme1.xml><?xml version="1.0" encoding="utf-8"?>
<a:theme xmlns:a="http://schemas.openxmlformats.org/drawingml/2006/main" name="Dragonfly Widescreen">
  <a:themeElements>
    <a:clrScheme name="Custom 2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2C73"/>
      </a:accent1>
      <a:accent2>
        <a:srgbClr val="3E8EDE"/>
      </a:accent2>
      <a:accent3>
        <a:srgbClr val="74AA50"/>
      </a:accent3>
      <a:accent4>
        <a:srgbClr val="D2D755"/>
      </a:accent4>
      <a:accent5>
        <a:srgbClr val="FF9E16"/>
      </a:accent5>
      <a:accent6>
        <a:srgbClr val="E03C30"/>
      </a:accent6>
      <a:hlink>
        <a:srgbClr val="0537FF"/>
      </a:hlink>
      <a:folHlink>
        <a:srgbClr val="953A7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solidFill>
            <a:schemeClr val="accent1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rmAutofit/>
      </a:bodyPr>
      <a:lstStyle>
        <a:defPPr algn="ctr">
          <a:defRPr sz="2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19050">
          <a:noFill/>
        </a:ln>
      </a:spPr>
      <a:bodyPr wrap="square" rtlCol="0">
        <a:spAutoFit/>
      </a:bodyPr>
      <a:lstStyle>
        <a:defPPr algn="l">
          <a:defRPr sz="2000" dirty="0" err="1" smtClean="0">
            <a:solidFill>
              <a:schemeClr val="tx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ragonfly Template - MCDR" id="{B6353B22-B9BF-9641-9A2A-EDD7BD56C2DB}" vid="{BCB6DCD0-BE2E-8B41-97D5-2331FA1A49ED}"/>
    </a:ext>
  </a:extLst>
</a:theme>
</file>

<file path=ppt/theme/theme2.xml><?xml version="1.0" encoding="utf-8"?>
<a:theme xmlns:a="http://schemas.openxmlformats.org/drawingml/2006/main" name="APL-PowerPoint-Theme_light">
  <a:themeElements>
    <a:clrScheme name="Custom 2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2C73"/>
      </a:accent1>
      <a:accent2>
        <a:srgbClr val="3E8EDE"/>
      </a:accent2>
      <a:accent3>
        <a:srgbClr val="74AA50"/>
      </a:accent3>
      <a:accent4>
        <a:srgbClr val="D2D755"/>
      </a:accent4>
      <a:accent5>
        <a:srgbClr val="FF9E16"/>
      </a:accent5>
      <a:accent6>
        <a:srgbClr val="E03C30"/>
      </a:accent6>
      <a:hlink>
        <a:srgbClr val="0537FF"/>
      </a:hlink>
      <a:folHlink>
        <a:srgbClr val="953A7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solidFill>
            <a:schemeClr val="accent1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rmAutofit/>
      </a:bodyPr>
      <a:lstStyle>
        <a:defPPr algn="ctr">
          <a:defRPr sz="2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19050">
          <a:noFill/>
        </a:ln>
      </a:spPr>
      <a:bodyPr wrap="square" rtlCol="0">
        <a:spAutoFit/>
      </a:bodyPr>
      <a:lstStyle>
        <a:defPPr>
          <a:defRPr sz="2000" dirty="0" err="1" smtClean="0">
            <a:solidFill>
              <a:schemeClr val="tx2">
                <a:lumMod val="7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ragonfly Template - MCDR" id="{B6353B22-B9BF-9641-9A2A-EDD7BD56C2DB}" vid="{6DBA4152-7C55-6D4A-B96E-96CEA5D55FC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33506C47679C4A9BB528CB82F2510F" ma:contentTypeVersion="2" ma:contentTypeDescription="Create a new document." ma:contentTypeScope="" ma:versionID="05fbc60abe54b52c6470833886c9b0e7">
  <xsd:schema xmlns:xsd="http://www.w3.org/2001/XMLSchema" xmlns:xs="http://www.w3.org/2001/XMLSchema" xmlns:p="http://schemas.microsoft.com/office/2006/metadata/properties" xmlns:ns2="801e989f-4110-494b-89c2-885f5974aed5" targetNamespace="http://schemas.microsoft.com/office/2006/metadata/properties" ma:root="true" ma:fieldsID="af7b2c70b0be3937914c6d71a74fe331" ns2:_="">
    <xsd:import namespace="801e989f-4110-494b-89c2-885f5974aed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1e989f-4110-494b-89c2-885f5974aed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801e989f-4110-494b-89c2-885f5974aed5">
      <UserInfo>
        <DisplayName>Kazemba, Cole D.</DisplayName>
        <AccountId>212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0750257-9DC4-4F44-B182-EF10752C6A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1e989f-4110-494b-89c2-885f5974ae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B0D51F4-2AB2-47C1-801F-22625ABF3DD5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  <ds:schemaRef ds:uri="801e989f-4110-494b-89c2-885f5974aed5"/>
  </ds:schemaRefs>
</ds:datastoreItem>
</file>

<file path=customXml/itemProps3.xml><?xml version="1.0" encoding="utf-8"?>
<ds:datastoreItem xmlns:ds="http://schemas.openxmlformats.org/officeDocument/2006/customXml" ds:itemID="{C90D34C6-8E03-4014-96BE-B35972D7C8D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Dragonfly Widescreen</Template>
  <TotalTime>23615</TotalTime>
  <Words>974</Words>
  <Application>Microsoft Macintosh PowerPoint</Application>
  <PresentationFormat>Widescreen</PresentationFormat>
  <Paragraphs>139</Paragraphs>
  <Slides>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.AppleSystemUIFont</vt:lpstr>
      <vt:lpstr>Arial</vt:lpstr>
      <vt:lpstr>Arial Regular</vt:lpstr>
      <vt:lpstr>Calibri</vt:lpstr>
      <vt:lpstr>Courier New</vt:lpstr>
      <vt:lpstr>Times New Roman</vt:lpstr>
      <vt:lpstr>Wingdings</vt:lpstr>
      <vt:lpstr>Dragonfly Widescreen</vt:lpstr>
      <vt:lpstr>APL-PowerPoint-Theme_light</vt:lpstr>
      <vt:lpstr>Thermostructural Testing of PICA-D  for NASA Planetary Science Missions</vt:lpstr>
      <vt:lpstr>Introduction</vt:lpstr>
      <vt:lpstr>Overview Of Risk Mitigation Approach</vt:lpstr>
      <vt:lpstr>Solar Tower Test Overview</vt:lpstr>
      <vt:lpstr>Test Video – Credit: Jenna Boss (JPL)</vt:lpstr>
      <vt:lpstr>Thermostructural Test Entries</vt:lpstr>
      <vt:lpstr>Closing Thoughts</vt:lpstr>
      <vt:lpstr>Acknowledgements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Kazemba, Cole D. (ARC-TSS)</dc:creator>
  <cp:lastModifiedBy>Mahzari, Milad (ARC-TSS)</cp:lastModifiedBy>
  <cp:revision>448</cp:revision>
  <cp:lastPrinted>2018-02-21T14:56:29Z</cp:lastPrinted>
  <dcterms:created xsi:type="dcterms:W3CDTF">2025-05-16T19:40:25Z</dcterms:created>
  <dcterms:modified xsi:type="dcterms:W3CDTF">2026-06-16T16:33:10Z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0x0101005033506C47679C4A9BB528CB82F2510F</vt:lpwstr>
  </property>
</Properties>
</file>