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8"/>
  </p:notesMasterIdLst>
  <p:handoutMasterIdLst>
    <p:handoutMasterId r:id="rId29"/>
  </p:handoutMasterIdLst>
  <p:sldIdLst>
    <p:sldId id="256" r:id="rId5"/>
    <p:sldId id="261" r:id="rId6"/>
    <p:sldId id="260" r:id="rId7"/>
    <p:sldId id="280" r:id="rId8"/>
    <p:sldId id="285" r:id="rId9"/>
    <p:sldId id="258" r:id="rId10"/>
    <p:sldId id="288" r:id="rId11"/>
    <p:sldId id="289" r:id="rId12"/>
    <p:sldId id="286" r:id="rId13"/>
    <p:sldId id="290" r:id="rId14"/>
    <p:sldId id="291" r:id="rId15"/>
    <p:sldId id="293" r:id="rId16"/>
    <p:sldId id="292" r:id="rId17"/>
    <p:sldId id="294" r:id="rId18"/>
    <p:sldId id="295" r:id="rId19"/>
    <p:sldId id="296" r:id="rId20"/>
    <p:sldId id="297" r:id="rId21"/>
    <p:sldId id="298" r:id="rId22"/>
    <p:sldId id="301" r:id="rId23"/>
    <p:sldId id="302" r:id="rId24"/>
    <p:sldId id="299" r:id="rId25"/>
    <p:sldId id="300" r:id="rId26"/>
    <p:sldId id="283" r:id="rId27"/>
  </p:sldIdLst>
  <p:sldSz cx="12192000" cy="6858000"/>
  <p:notesSz cx="7102475" cy="9388475"/>
  <p:embeddedFontLst>
    <p:embeddedFont>
      <p:font typeface="Aptos Narrow" panose="020B0004020202020204" pitchFamily="34" charset="0"/>
      <p:regular r:id="rId30"/>
      <p:bold r:id="rId31"/>
      <p:italic r:id="rId32"/>
      <p:boldItalic r:id="rId33"/>
    </p:embeddedFont>
    <p:embeddedFont>
      <p:font typeface="Segoe UI" panose="020B0502040204020203" pitchFamily="34" charset="0"/>
      <p:regular r:id="rId34"/>
      <p:bold r:id="rId35"/>
      <p:italic r:id="rId36"/>
      <p:boldItalic r:id="rId37"/>
    </p:embeddedFont>
  </p:embeddedFontLst>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33"/>
    <a:srgbClr val="002664"/>
    <a:srgbClr val="EF4B25"/>
    <a:srgbClr val="DAEFC3"/>
    <a:srgbClr val="000000"/>
    <a:srgbClr val="004990"/>
    <a:srgbClr val="FAC619"/>
    <a:srgbClr val="002556"/>
    <a:srgbClr val="21408D"/>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45" autoAdjust="0"/>
    <p:restoredTop sz="94625" autoAdjust="0"/>
  </p:normalViewPr>
  <p:slideViewPr>
    <p:cSldViewPr snapToGrid="0" snapToObjects="1">
      <p:cViewPr varScale="1">
        <p:scale>
          <a:sx n="116" d="100"/>
          <a:sy n="116" d="100"/>
        </p:scale>
        <p:origin x="132"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140"/>
    </p:cViewPr>
  </p:sorterViewPr>
  <p:notesViewPr>
    <p:cSldViewPr snapToGrid="0" snapToObjects="1">
      <p:cViewPr>
        <p:scale>
          <a:sx n="75" d="100"/>
          <a:sy n="75" d="100"/>
        </p:scale>
        <p:origin x="4032" y="3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17 June 2026</a:t>
            </a:fld>
            <a:endParaRPr lang="en-US" dirty="0"/>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dirty="0"/>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rtl="0">
              <a:defRPr sz="900">
                <a:latin typeface="+mn-lt"/>
                <a:cs typeface="Arial" panose="020B0604020202020204" pitchFamily="34" charset="0"/>
              </a:defRPr>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rtl="0">
              <a:defRPr sz="900">
                <a:latin typeface="+mn-lt"/>
                <a:cs typeface="Arial" panose="020B0604020202020204" pitchFamily="34" charset="0"/>
              </a:defRPr>
            </a:lvl1pPr>
          </a:lstStyle>
          <a:p>
            <a:fld id="{1DF34805-1F01-4BDA-A8CA-FCEA2B4BC8D0}" type="datetime3">
              <a:rPr lang="en-US" smtClean="0"/>
              <a:pPr/>
              <a:t>17 June 2026</a:t>
            </a:fld>
            <a:endParaRPr lang="en-US" dirty="0"/>
          </a:p>
        </p:txBody>
      </p:sp>
      <p:sp>
        <p:nvSpPr>
          <p:cNvPr id="4" name="Slide Image Placeholder 3"/>
          <p:cNvSpPr>
            <a:spLocks noGrp="1" noRot="1" noChangeAspect="1"/>
          </p:cNvSpPr>
          <p:nvPr>
            <p:ph type="sldImg" idx="2"/>
          </p:nvPr>
        </p:nvSpPr>
        <p:spPr>
          <a:xfrm>
            <a:off x="735012"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rtl="0">
              <a:defRPr sz="900">
                <a:latin typeface="+mn-lt"/>
                <a:cs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rtl="0">
              <a:defRPr sz="900">
                <a:latin typeface="+mn-lt"/>
                <a:cs typeface="Arial" panose="020B0604020202020204" pitchFamily="34" charset="0"/>
              </a:defRPr>
            </a:lvl1pPr>
          </a:lstStyle>
          <a:p>
            <a:fld id="{CF5EBCF4-26FC-4F76-8DA1-52FDDC328D44}" type="slidenum">
              <a:rPr lang="en-US" smtClean="0"/>
              <a:pPr/>
              <a:t>‹#›</a:t>
            </a:fld>
            <a:endParaRPr lang="en-US" dirty="0"/>
          </a:p>
        </p:txBody>
      </p:sp>
      <p:sp>
        <p:nvSpPr>
          <p:cNvPr id="5" name="Notes Placeholder 4">
            <a:extLst>
              <a:ext uri="{FF2B5EF4-FFF2-40B4-BE49-F238E27FC236}">
                <a16:creationId xmlns:a16="http://schemas.microsoft.com/office/drawing/2014/main" id="{22FEA09E-B533-4D4E-953A-87FE390760BA}"/>
              </a:ext>
            </a:extLst>
          </p:cNvPr>
          <p:cNvSpPr>
            <a:spLocks noGrp="1"/>
          </p:cNvSpPr>
          <p:nvPr>
            <p:ph type="body" sz="quarter" idx="3"/>
          </p:nvPr>
        </p:nvSpPr>
        <p:spPr>
          <a:xfrm>
            <a:off x="735012" y="4518025"/>
            <a:ext cx="5632450" cy="1000274"/>
          </a:xfrm>
          <a:prstGeom prst="rect">
            <a:avLst/>
          </a:prstGeom>
        </p:spPr>
        <p:txBody>
          <a:bodyPr vert="horz"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300"/>
      </a:spcBef>
      <a:spcAft>
        <a:spcPts val="300"/>
      </a:spcAft>
      <a:defRPr lang="en-US" sz="1100" kern="1200">
        <a:solidFill>
          <a:schemeClr val="tx1"/>
        </a:solidFill>
        <a:latin typeface="+mn-lt"/>
        <a:ea typeface="+mn-ea"/>
        <a:cs typeface="Arial" panose="020B0604020202020204" pitchFamily="34" charset="0"/>
      </a:defRPr>
    </a:lvl1pPr>
    <a:lvl2pPr marL="144000" indent="-144000" algn="l" defTabSz="914400" rtl="0" eaLnBrk="1" latinLnBrk="0" hangingPunct="1">
      <a:spcAft>
        <a:spcPts val="300"/>
      </a:spcAft>
      <a:buSzPct val="110000"/>
      <a:buFont typeface="Wingdings" panose="05000000000000000000" pitchFamily="2" charset="2"/>
      <a:buChar char=""/>
      <a:defRPr lang="en-US" sz="1100" kern="1200">
        <a:solidFill>
          <a:schemeClr val="tx1"/>
        </a:solidFill>
        <a:latin typeface="+mn-lt"/>
        <a:ea typeface="+mn-ea"/>
        <a:cs typeface="+mn-cs"/>
      </a:defRPr>
    </a:lvl2pPr>
    <a:lvl3pPr marL="288000" indent="-144000" algn="l" defTabSz="914400" rtl="0" eaLnBrk="1" latinLnBrk="0" hangingPunct="1">
      <a:spcAft>
        <a:spcPts val="300"/>
      </a:spcAft>
      <a:buSzPct val="110000"/>
      <a:buFont typeface="Arial" panose="020B0604020202020204" pitchFamily="34" charset="0"/>
      <a:buChar char="‒"/>
      <a:defRPr lang="en-US" sz="1100" kern="1200">
        <a:solidFill>
          <a:schemeClr val="tx1"/>
        </a:solidFill>
        <a:latin typeface="+mn-lt"/>
        <a:ea typeface="+mn-ea"/>
        <a:cs typeface="+mn-cs"/>
      </a:defRPr>
    </a:lvl3pPr>
    <a:lvl4pPr marL="432000" indent="-144000" algn="l" defTabSz="914400" rtl="0" eaLnBrk="1" latinLnBrk="0" hangingPunct="1">
      <a:spcAft>
        <a:spcPts val="300"/>
      </a:spcAft>
      <a:buSzPct val="100000"/>
      <a:buFont typeface="Arial" panose="020B0604020202020204" pitchFamily="34" charset="0"/>
      <a:buChar char="•"/>
      <a:defRPr lang="en-US" sz="1100" kern="1200">
        <a:solidFill>
          <a:schemeClr val="tx1"/>
        </a:solidFill>
        <a:latin typeface="+mn-lt"/>
        <a:ea typeface="+mn-ea"/>
        <a:cs typeface="+mn-cs"/>
      </a:defRPr>
    </a:lvl4pPr>
    <a:lvl5pPr marL="576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4.xml"/><Relationship Id="rId7" Type="http://schemas.openxmlformats.org/officeDocument/2006/relationships/image" Target="../media/image2.emf"/><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25.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8.xml"/><Relationship Id="rId7" Type="http://schemas.openxmlformats.org/officeDocument/2006/relationships/oleObject" Target="../embeddings/oleObject3.bin"/><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Master" Target="../slideMasters/slideMaster1.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3.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4.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7.xml"/><Relationship Id="rId6" Type="http://schemas.openxmlformats.org/officeDocument/2006/relationships/image" Target="../media/image3.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40.xml"/><Relationship Id="rId7"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10" Type="http://schemas.openxmlformats.org/officeDocument/2006/relationships/image" Target="../media/image3.png"/><Relationship Id="rId4" Type="http://schemas.openxmlformats.org/officeDocument/2006/relationships/tags" Target="../tags/tag41.xml"/><Relationship Id="rId9"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10" Type="http://schemas.openxmlformats.org/officeDocument/2006/relationships/image" Target="../media/image3.png"/><Relationship Id="rId4" Type="http://schemas.openxmlformats.org/officeDocument/2006/relationships/tags" Target="../tags/tag47.xml"/><Relationship Id="rId9"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6181867-A6FF-9CD2-860A-EDE9A4886ACD}"/>
              </a:ext>
            </a:extLst>
          </p:cNvPr>
          <p:cNvSpPr/>
          <p:nvPr userDrawn="1"/>
        </p:nvSpPr>
        <p:spPr>
          <a:xfrm>
            <a:off x="0" y="1868557"/>
            <a:ext cx="12192000" cy="498944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p:nvSpPr>
          <p:cNvPr id="4" name="Rectangle 3">
            <a:extLst>
              <a:ext uri="{FF2B5EF4-FFF2-40B4-BE49-F238E27FC236}">
                <a16:creationId xmlns:a16="http://schemas.microsoft.com/office/drawing/2014/main" id="{86E5DD98-3397-4D4E-0C3A-5AB649240B7E}"/>
              </a:ext>
            </a:extLst>
          </p:cNvPr>
          <p:cNvSpPr/>
          <p:nvPr userDrawn="1"/>
        </p:nvSpPr>
        <p:spPr>
          <a:xfrm>
            <a:off x="-1" y="1"/>
            <a:ext cx="12192000" cy="1967948"/>
          </a:xfrm>
          <a:prstGeom prst="rect">
            <a:avLst/>
          </a:prstGeom>
          <a:solidFill>
            <a:schemeClr val="tx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7453585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bwMode="ltGray">
          <a:xfrm>
            <a:off x="551941" y="4014356"/>
            <a:ext cx="9948911"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l">
              <a:defRPr lang="en-US" sz="2000" dirty="0">
                <a:solidFill>
                  <a:schemeClr val="bg1"/>
                </a:solidFill>
                <a:latin typeface="Avenir 35 Light" pitchFamily="50" charset="0"/>
              </a:defRPr>
            </a:lvl1pPr>
          </a:lstStyle>
          <a:p>
            <a:pPr lvl="0">
              <a:buNone/>
            </a:pPr>
            <a:r>
              <a:rPr lang="en-US" dirty="0"/>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bwMode="ltGray">
          <a:xfrm>
            <a:off x="551941" y="2539093"/>
            <a:ext cx="9948911"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normAutofit/>
          </a:bodyPr>
          <a:lstStyle>
            <a:lvl1pPr algn="l">
              <a:defRPr lang="en-US" sz="4400" dirty="0">
                <a:solidFill>
                  <a:schemeClr val="bg1"/>
                </a:solidFill>
                <a:latin typeface="Avenir 85 Heavy" pitchFamily="50" charset="0"/>
              </a:defRPr>
            </a:lvl1pPr>
          </a:lstStyle>
          <a:p>
            <a:pPr lvl="0"/>
            <a:r>
              <a:rPr lang="en-US" dirty="0"/>
              <a:t>Click to edit Master title style</a:t>
            </a:r>
          </a:p>
        </p:txBody>
      </p:sp>
      <p:pic>
        <p:nvPicPr>
          <p:cNvPr id="5" name="Picture 4">
            <a:extLst>
              <a:ext uri="{FF2B5EF4-FFF2-40B4-BE49-F238E27FC236}">
                <a16:creationId xmlns:a16="http://schemas.microsoft.com/office/drawing/2014/main" id="{DE37F30F-D937-A16A-FFA8-8D74D948A15A}"/>
              </a:ext>
            </a:extLst>
          </p:cNvPr>
          <p:cNvPicPr>
            <a:picLocks noChangeAspect="1"/>
          </p:cNvPicPr>
          <p:nvPr userDrawn="1"/>
        </p:nvPicPr>
        <p:blipFill>
          <a:blip r:embed="rId8"/>
          <a:srcRect/>
          <a:stretch/>
        </p:blipFill>
        <p:spPr>
          <a:xfrm>
            <a:off x="551941" y="313763"/>
            <a:ext cx="1715899" cy="1423327"/>
          </a:xfrm>
          <a:prstGeom prst="rect">
            <a:avLst/>
          </a:prstGeom>
        </p:spPr>
      </p:pic>
    </p:spTree>
    <p:extLst>
      <p:ext uri="{BB962C8B-B14F-4D97-AF65-F5344CB8AC3E}">
        <p14:creationId xmlns:p14="http://schemas.microsoft.com/office/powerpoint/2010/main" val="1246600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E050C9E-8D1A-447B-8DC6-F2A30BA4F2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F58952C-D1FA-4E85-B156-32645C03F228}"/>
              </a:ext>
            </a:extLst>
          </p:cNvPr>
          <p:cNvSpPr>
            <a:spLocks noGrp="1"/>
          </p:cNvSpPr>
          <p:nvPr>
            <p:ph type="sldNum" sz="quarter" idx="12"/>
          </p:nvPr>
        </p:nvSpPr>
        <p:spPr>
          <a:xfrm>
            <a:off x="8610600" y="6356350"/>
            <a:ext cx="2743200" cy="365125"/>
          </a:xfrm>
          <a:prstGeom prst="rect">
            <a:avLst/>
          </a:prstGeom>
        </p:spPr>
        <p:txBody>
          <a:bodyPr/>
          <a:lstStyle/>
          <a:p>
            <a:fld id="{4CCC8FCB-F84C-AA46-A30D-E7D5A22F6882}" type="slidenum">
              <a:rPr lang="en-US" smtClean="0"/>
              <a:t>‹#›</a:t>
            </a:fld>
            <a:endParaRPr lang="en-US"/>
          </a:p>
        </p:txBody>
      </p:sp>
      <p:sp>
        <p:nvSpPr>
          <p:cNvPr id="6" name="Content Placeholder 2">
            <a:extLst>
              <a:ext uri="{FF2B5EF4-FFF2-40B4-BE49-F238E27FC236}">
                <a16:creationId xmlns:a16="http://schemas.microsoft.com/office/drawing/2014/main" id="{A07F7903-20F8-47C4-81EE-E2CCF1FA49F4}"/>
              </a:ext>
            </a:extLst>
          </p:cNvPr>
          <p:cNvSpPr>
            <a:spLocks noGrp="1"/>
          </p:cNvSpPr>
          <p:nvPr>
            <p:ph sz="half" idx="1" hasCustomPrompt="1"/>
          </p:nvPr>
        </p:nvSpPr>
        <p:spPr>
          <a:xfrm>
            <a:off x="838200" y="1075348"/>
            <a:ext cx="5181600" cy="4351338"/>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3">
            <a:extLst>
              <a:ext uri="{FF2B5EF4-FFF2-40B4-BE49-F238E27FC236}">
                <a16:creationId xmlns:a16="http://schemas.microsoft.com/office/drawing/2014/main" id="{CEED2A0B-94F1-414A-BB22-12D327287FB1}"/>
              </a:ext>
            </a:extLst>
          </p:cNvPr>
          <p:cNvSpPr>
            <a:spLocks noGrp="1"/>
          </p:cNvSpPr>
          <p:nvPr>
            <p:ph sz="half" idx="2"/>
          </p:nvPr>
        </p:nvSpPr>
        <p:spPr>
          <a:xfrm>
            <a:off x="6172200" y="1075348"/>
            <a:ext cx="5181600" cy="4351338"/>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a:extLst>
              <a:ext uri="{FF2B5EF4-FFF2-40B4-BE49-F238E27FC236}">
                <a16:creationId xmlns:a16="http://schemas.microsoft.com/office/drawing/2014/main" id="{FC75E2F0-858D-4A63-A3E9-6D09F81C4AA4}"/>
              </a:ext>
            </a:extLst>
          </p:cNvPr>
          <p:cNvSpPr>
            <a:spLocks noGrp="1"/>
          </p:cNvSpPr>
          <p:nvPr>
            <p:ph type="title" hasCustomPrompt="1"/>
          </p:nvPr>
        </p:nvSpPr>
        <p:spPr>
          <a:xfrm>
            <a:off x="838200" y="234468"/>
            <a:ext cx="10515600" cy="667448"/>
          </a:xfrm>
        </p:spPr>
        <p:txBody>
          <a:bodyPr>
            <a:normAutofit/>
          </a:bodyPr>
          <a:lstStyle>
            <a:lvl1pPr>
              <a:defRPr sz="3000" spc="300">
                <a:solidFill>
                  <a:schemeClr val="bg1"/>
                </a:solidFill>
                <a:latin typeface="+mn-lt"/>
              </a:defRPr>
            </a:lvl1pPr>
          </a:lstStyle>
          <a:p>
            <a:r>
              <a:rPr lang="en-US" dirty="0"/>
              <a:t>CLICK TO EDIT MASTER TITLE STYLE</a:t>
            </a:r>
          </a:p>
        </p:txBody>
      </p:sp>
    </p:spTree>
    <p:extLst>
      <p:ext uri="{BB962C8B-B14F-4D97-AF65-F5344CB8AC3E}">
        <p14:creationId xmlns:p14="http://schemas.microsoft.com/office/powerpoint/2010/main" val="166023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Page">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4011585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3"/>
            </p:custDataLst>
          </p:nvPr>
        </p:nvSpPr>
        <p:spPr bwMode="black">
          <a:xfrm>
            <a:off x="11794664" y="6646659"/>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b="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554735" y="6119702"/>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5"/>
            </p:custDataLst>
          </p:nvPr>
        </p:nvSpPr>
        <p:spPr>
          <a:xfrm>
            <a:off x="479921" y="355780"/>
            <a:ext cx="10501192" cy="384721"/>
          </a:xfrm>
          <a:prstGeom prst="rect">
            <a:avLst/>
          </a:prstGeom>
        </p:spPr>
        <p:txBody>
          <a:bodyPr vert="horz" wrap="square" lIns="0" tIns="0" rIns="0" bIns="0" rtlCol="0" anchor="t" anchorCtr="0">
            <a:spAutoFit/>
          </a:bodyPr>
          <a:lstStyle>
            <a:lvl1pPr>
              <a:defRPr lang="en-US" dirty="0">
                <a:solidFill>
                  <a:schemeClr val="accent3"/>
                </a:solidFill>
              </a:defRPr>
            </a:lvl1pPr>
          </a:lstStyle>
          <a:p>
            <a:pPr lvl="0"/>
            <a:r>
              <a:rPr lang="en-US" dirty="0"/>
              <a:t>Click to edit Master title style</a:t>
            </a:r>
          </a:p>
        </p:txBody>
      </p:sp>
      <p:cxnSp>
        <p:nvCxnSpPr>
          <p:cNvPr id="4" name="Straight Connector 3">
            <a:extLst>
              <a:ext uri="{FF2B5EF4-FFF2-40B4-BE49-F238E27FC236}">
                <a16:creationId xmlns:a16="http://schemas.microsoft.com/office/drawing/2014/main" id="{0AE312A9-4E91-5153-F0AD-F5520C4CA3BE}"/>
              </a:ext>
            </a:extLst>
          </p:cNvPr>
          <p:cNvCxnSpPr>
            <a:cxnSpLocks/>
          </p:cNvCxnSpPr>
          <p:nvPr userDrawn="1"/>
        </p:nvCxnSpPr>
        <p:spPr>
          <a:xfrm>
            <a:off x="479921" y="840923"/>
            <a:ext cx="11008268" cy="0"/>
          </a:xfrm>
          <a:prstGeom prst="line">
            <a:avLst/>
          </a:prstGeom>
          <a:ln w="12700" cap="flat">
            <a:solidFill>
              <a:schemeClr val="accent3"/>
            </a:solidFill>
            <a:miter lim="800000"/>
            <a:tailEnd type="non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E537604-A4A4-5F1C-E0D5-8A6F215AB3E0}"/>
              </a:ext>
            </a:extLst>
          </p:cNvPr>
          <p:cNvPicPr>
            <a:picLocks noChangeAspect="1"/>
          </p:cNvPicPr>
          <p:nvPr userDrawn="1"/>
        </p:nvPicPr>
        <p:blipFill>
          <a:blip r:embed="rId9"/>
          <a:srcRect/>
          <a:stretch/>
        </p:blipFill>
        <p:spPr>
          <a:xfrm>
            <a:off x="11230495" y="103203"/>
            <a:ext cx="779757" cy="646803"/>
          </a:xfrm>
          <a:prstGeom prst="rect">
            <a:avLst/>
          </a:prstGeom>
        </p:spPr>
      </p:pic>
      <p:sp>
        <p:nvSpPr>
          <p:cNvPr id="12" name="Text Placeholder 4">
            <a:extLst>
              <a:ext uri="{FF2B5EF4-FFF2-40B4-BE49-F238E27FC236}">
                <a16:creationId xmlns:a16="http://schemas.microsoft.com/office/drawing/2014/main" id="{5AC4A346-B066-97D8-D24E-FBE0A4EF9D20}"/>
              </a:ext>
            </a:extLst>
          </p:cNvPr>
          <p:cNvSpPr>
            <a:spLocks noGrp="1"/>
          </p:cNvSpPr>
          <p:nvPr>
            <p:ph idx="1" hasCustomPrompt="1"/>
          </p:nvPr>
        </p:nvSpPr>
        <p:spPr>
          <a:xfrm>
            <a:off x="629549" y="1289651"/>
            <a:ext cx="10351564" cy="1100301"/>
          </a:xfrm>
          <a:prstGeom prst="rect">
            <a:avLst/>
          </a:prstGeom>
        </p:spPr>
        <p:txBody>
          <a:bodyPr vert="horz" wrap="square" lIns="0" tIns="0" rIns="0" bIns="0" rtlCol="0">
            <a:spAutoFit/>
          </a:bodyPr>
          <a:lstStyle>
            <a:lvl1pPr marL="285750" indent="-285750">
              <a:buFont typeface="Wingdings" panose="05000000000000000000" pitchFamily="2" charset="2"/>
              <a:buChar char="§"/>
              <a:defRPr b="1"/>
            </a:lvl1pPr>
          </a:lstStyle>
          <a:p>
            <a:pPr lvl="0"/>
            <a:r>
              <a:rPr lang="en-US" dirty="0"/>
              <a:t>Click to edit Master text styles</a:t>
            </a:r>
          </a:p>
          <a:p>
            <a:pPr lvl="2"/>
            <a:r>
              <a:rPr lang="en-US" dirty="0"/>
              <a:t>Third level</a:t>
            </a:r>
          </a:p>
          <a:p>
            <a:pPr lvl="3"/>
            <a:r>
              <a:rPr lang="en-US" dirty="0"/>
              <a:t>Fourth level</a:t>
            </a:r>
          </a:p>
          <a:p>
            <a:pPr lvl="4"/>
            <a:r>
              <a:rPr lang="en-US" dirty="0"/>
              <a:t>Fifth level</a:t>
            </a:r>
          </a:p>
        </p:txBody>
      </p:sp>
      <p:sp>
        <p:nvSpPr>
          <p:cNvPr id="2" name="TextBox 1">
            <a:extLst>
              <a:ext uri="{FF2B5EF4-FFF2-40B4-BE49-F238E27FC236}">
                <a16:creationId xmlns:a16="http://schemas.microsoft.com/office/drawing/2014/main" id="{50B905A4-20A2-5218-D5D5-2981681EBDA6}"/>
              </a:ext>
            </a:extLst>
          </p:cNvPr>
          <p:cNvSpPr txBox="1"/>
          <p:nvPr userDrawn="1"/>
        </p:nvSpPr>
        <p:spPr>
          <a:xfrm>
            <a:off x="12072730" y="6414052"/>
            <a:ext cx="0" cy="0"/>
          </a:xfrm>
          <a:prstGeom prst="rect">
            <a:avLst/>
          </a:prstGeom>
          <a:ln w="6350">
            <a:noFill/>
            <a:miter lim="800000"/>
          </a:ln>
        </p:spPr>
        <p:txBody>
          <a:bodyPr vert="horz" wrap="none" lIns="0" tIns="0" rIns="0" bIns="0" rtlCol="0">
            <a:noAutofit/>
          </a:bodyPr>
          <a:lstStyle/>
          <a:p>
            <a:pPr algn="l">
              <a:spcBef>
                <a:spcPts val="300"/>
              </a:spcBef>
              <a:spcAft>
                <a:spcPts val="300"/>
              </a:spcAft>
              <a:buNone/>
            </a:pPr>
            <a:endParaRPr lang="en-US" sz="1600" dirty="0"/>
          </a:p>
        </p:txBody>
      </p:sp>
    </p:spTree>
    <p:extLst>
      <p:ext uri="{BB962C8B-B14F-4D97-AF65-F5344CB8AC3E}">
        <p14:creationId xmlns:p14="http://schemas.microsoft.com/office/powerpoint/2010/main" val="1608224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p:bg>
      <p:bgRef idx="1001">
        <a:schemeClr val="bg2"/>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7453585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dirty="0">
              <a:solidFill>
                <a:schemeClr val="bg1"/>
              </a:solidFill>
              <a:latin typeface="Arial" panose="020B0604020202020204" pitchFamily="34" charset="0"/>
              <a:ea typeface="+mj-ea"/>
              <a:cs typeface="+mj-cs"/>
              <a:sym typeface="Arial" panose="020B0604020202020204" pitchFamily="34" charset="0"/>
            </a:endParaRPr>
          </a:p>
        </p:txBody>
      </p:sp>
      <p:pic>
        <p:nvPicPr>
          <p:cNvPr id="8" name="Picture 7">
            <a:extLst>
              <a:ext uri="{FF2B5EF4-FFF2-40B4-BE49-F238E27FC236}">
                <a16:creationId xmlns:a16="http://schemas.microsoft.com/office/drawing/2014/main" id="{91F0E5C9-F2E4-7968-F0B2-51B43C1DD18E}"/>
              </a:ext>
            </a:extLst>
          </p:cNvPr>
          <p:cNvPicPr>
            <a:picLocks noChangeAspect="1"/>
          </p:cNvPicPr>
          <p:nvPr userDrawn="1"/>
        </p:nvPicPr>
        <p:blipFill>
          <a:blip r:embed="rId7"/>
          <a:srcRect/>
          <a:stretch/>
        </p:blipFill>
        <p:spPr>
          <a:xfrm>
            <a:off x="11230495" y="103203"/>
            <a:ext cx="779757" cy="646803"/>
          </a:xfrm>
          <a:prstGeom prst="rect">
            <a:avLst/>
          </a:prstGeom>
        </p:spPr>
      </p:pic>
      <p:sp>
        <p:nvSpPr>
          <p:cNvPr id="9" name="Rectangle: Rounded Corners 8">
            <a:extLst>
              <a:ext uri="{FF2B5EF4-FFF2-40B4-BE49-F238E27FC236}">
                <a16:creationId xmlns:a16="http://schemas.microsoft.com/office/drawing/2014/main" id="{54CD22AC-86CE-E6E1-976D-0FF0AA6F01E9}"/>
              </a:ext>
            </a:extLst>
          </p:cNvPr>
          <p:cNvSpPr/>
          <p:nvPr userDrawn="1"/>
        </p:nvSpPr>
        <p:spPr>
          <a:xfrm>
            <a:off x="2056014" y="726132"/>
            <a:ext cx="8079971" cy="6131868"/>
          </a:xfrm>
          <a:prstGeom prst="rect">
            <a:avLst/>
          </a:prstGeom>
          <a:ln w="1905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p:nvSpPr>
          <p:cNvPr id="3" name="2. Slide Title">
            <a:extLst>
              <a:ext uri="{FF2B5EF4-FFF2-40B4-BE49-F238E27FC236}">
                <a16:creationId xmlns:a16="http://schemas.microsoft.com/office/drawing/2014/main" id="{13273B14-4813-4194-0EE4-9AABE503161C}"/>
              </a:ext>
            </a:extLst>
          </p:cNvPr>
          <p:cNvSpPr>
            <a:spLocks noGrp="1"/>
          </p:cNvSpPr>
          <p:nvPr>
            <p:ph type="title" hasCustomPrompt="1"/>
            <p:custDataLst>
              <p:tags r:id="rId3"/>
            </p:custDataLst>
          </p:nvPr>
        </p:nvSpPr>
        <p:spPr>
          <a:xfrm>
            <a:off x="2507423" y="1109874"/>
            <a:ext cx="6112875" cy="307777"/>
          </a:xfrm>
          <a:prstGeom prst="rect">
            <a:avLst/>
          </a:prstGeom>
        </p:spPr>
        <p:txBody>
          <a:bodyPr vert="horz" wrap="square" lIns="0" tIns="0" rIns="0" bIns="0" rtlCol="0" anchor="t" anchorCtr="0">
            <a:spAutoFit/>
          </a:bodyPr>
          <a:lstStyle>
            <a:lvl1pPr>
              <a:defRPr lang="en-US" sz="2000" b="0" dirty="0">
                <a:solidFill>
                  <a:schemeClr val="accent3"/>
                </a:solidFill>
              </a:defRPr>
            </a:lvl1pPr>
          </a:lstStyle>
          <a:p>
            <a:pPr lvl="0"/>
            <a:r>
              <a:rPr lang="en-US" dirty="0"/>
              <a:t>AGENDA</a:t>
            </a:r>
          </a:p>
        </p:txBody>
      </p:sp>
      <p:cxnSp>
        <p:nvCxnSpPr>
          <p:cNvPr id="12" name="Straight Connector 11">
            <a:extLst>
              <a:ext uri="{FF2B5EF4-FFF2-40B4-BE49-F238E27FC236}">
                <a16:creationId xmlns:a16="http://schemas.microsoft.com/office/drawing/2014/main" id="{19146BEF-D4F5-C35D-B408-DD88A7573B20}"/>
              </a:ext>
            </a:extLst>
          </p:cNvPr>
          <p:cNvCxnSpPr/>
          <p:nvPr userDrawn="1"/>
        </p:nvCxnSpPr>
        <p:spPr>
          <a:xfrm>
            <a:off x="2507423" y="1463694"/>
            <a:ext cx="6960773" cy="0"/>
          </a:xfrm>
          <a:prstGeom prst="line">
            <a:avLst/>
          </a:prstGeom>
          <a:ln w="190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2CA33B06-043C-B331-A34E-6DB7C22A7445}"/>
              </a:ext>
            </a:extLst>
          </p:cNvPr>
          <p:cNvSpPr>
            <a:spLocks noGrp="1"/>
          </p:cNvSpPr>
          <p:nvPr>
            <p:ph idx="1" hasCustomPrompt="1"/>
          </p:nvPr>
        </p:nvSpPr>
        <p:spPr>
          <a:xfrm>
            <a:off x="2661638" y="1728867"/>
            <a:ext cx="6652342" cy="276999"/>
          </a:xfrm>
          <a:prstGeom prst="rect">
            <a:avLst/>
          </a:prstGeom>
        </p:spPr>
        <p:txBody>
          <a:bodyPr vert="horz" wrap="square" lIns="0" tIns="0" rIns="0" bIns="0" rtlCol="0">
            <a:spAutoFit/>
          </a:bodyPr>
          <a:lstStyle>
            <a:lvl1pPr marL="285750" indent="-285750">
              <a:buFont typeface="Arial" panose="020B0604020202020204" pitchFamily="34" charset="0"/>
              <a:buChar char="•"/>
              <a:defRPr>
                <a:latin typeface="Avenir 35 Light" pitchFamily="50" charset="0"/>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Master text styles</a:t>
            </a:r>
          </a:p>
        </p:txBody>
      </p:sp>
    </p:spTree>
    <p:extLst>
      <p:ext uri="{BB962C8B-B14F-4D97-AF65-F5344CB8AC3E}">
        <p14:creationId xmlns:p14="http://schemas.microsoft.com/office/powerpoint/2010/main" val="9032658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Agenda">
    <p:bg>
      <p:bgPr>
        <a:solidFill>
          <a:schemeClr val="accent4"/>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7453585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Rectangle: Rounded Corners 8">
            <a:extLst>
              <a:ext uri="{FF2B5EF4-FFF2-40B4-BE49-F238E27FC236}">
                <a16:creationId xmlns:a16="http://schemas.microsoft.com/office/drawing/2014/main" id="{54CD22AC-86CE-E6E1-976D-0FF0AA6F01E9}"/>
              </a:ext>
            </a:extLst>
          </p:cNvPr>
          <p:cNvSpPr/>
          <p:nvPr userDrawn="1"/>
        </p:nvSpPr>
        <p:spPr>
          <a:xfrm>
            <a:off x="2056014" y="726132"/>
            <a:ext cx="8079971" cy="6131868"/>
          </a:xfrm>
          <a:prstGeom prst="rect">
            <a:avLst/>
          </a:prstGeom>
          <a:solidFill>
            <a:schemeClr val="lt1"/>
          </a:solidFill>
          <a:ln w="1905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p:nvSpPr>
          <p:cNvPr id="3" name="2. Slide Title">
            <a:extLst>
              <a:ext uri="{FF2B5EF4-FFF2-40B4-BE49-F238E27FC236}">
                <a16:creationId xmlns:a16="http://schemas.microsoft.com/office/drawing/2014/main" id="{13273B14-4813-4194-0EE4-9AABE503161C}"/>
              </a:ext>
            </a:extLst>
          </p:cNvPr>
          <p:cNvSpPr>
            <a:spLocks noGrp="1"/>
          </p:cNvSpPr>
          <p:nvPr>
            <p:ph type="title" hasCustomPrompt="1"/>
            <p:custDataLst>
              <p:tags r:id="rId3"/>
            </p:custDataLst>
          </p:nvPr>
        </p:nvSpPr>
        <p:spPr>
          <a:xfrm>
            <a:off x="2507423" y="1109874"/>
            <a:ext cx="6112875" cy="307777"/>
          </a:xfrm>
          <a:prstGeom prst="rect">
            <a:avLst/>
          </a:prstGeom>
        </p:spPr>
        <p:txBody>
          <a:bodyPr vert="horz" wrap="square" lIns="0" tIns="0" rIns="0" bIns="0" rtlCol="0" anchor="t" anchorCtr="0">
            <a:spAutoFit/>
          </a:bodyPr>
          <a:lstStyle>
            <a:lvl1pPr>
              <a:defRPr lang="en-US" sz="2000" b="0" dirty="0">
                <a:solidFill>
                  <a:schemeClr val="accent3"/>
                </a:solidFill>
              </a:defRPr>
            </a:lvl1pPr>
          </a:lstStyle>
          <a:p>
            <a:pPr lvl="0"/>
            <a:r>
              <a:rPr lang="en-US" dirty="0"/>
              <a:t>AGENDA</a:t>
            </a:r>
          </a:p>
        </p:txBody>
      </p:sp>
      <p:cxnSp>
        <p:nvCxnSpPr>
          <p:cNvPr id="12" name="Straight Connector 11">
            <a:extLst>
              <a:ext uri="{FF2B5EF4-FFF2-40B4-BE49-F238E27FC236}">
                <a16:creationId xmlns:a16="http://schemas.microsoft.com/office/drawing/2014/main" id="{19146BEF-D4F5-C35D-B408-DD88A7573B20}"/>
              </a:ext>
            </a:extLst>
          </p:cNvPr>
          <p:cNvCxnSpPr/>
          <p:nvPr userDrawn="1"/>
        </p:nvCxnSpPr>
        <p:spPr>
          <a:xfrm>
            <a:off x="2507423" y="1463694"/>
            <a:ext cx="6960773" cy="0"/>
          </a:xfrm>
          <a:prstGeom prst="line">
            <a:avLst/>
          </a:prstGeom>
          <a:ln w="190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2CA33B06-043C-B331-A34E-6DB7C22A7445}"/>
              </a:ext>
            </a:extLst>
          </p:cNvPr>
          <p:cNvSpPr>
            <a:spLocks noGrp="1"/>
          </p:cNvSpPr>
          <p:nvPr>
            <p:ph idx="1" hasCustomPrompt="1"/>
          </p:nvPr>
        </p:nvSpPr>
        <p:spPr>
          <a:xfrm>
            <a:off x="2661638" y="1728867"/>
            <a:ext cx="6652342" cy="276999"/>
          </a:xfrm>
          <a:prstGeom prst="rect">
            <a:avLst/>
          </a:prstGeom>
        </p:spPr>
        <p:txBody>
          <a:bodyPr vert="horz" wrap="square" lIns="0" tIns="0" rIns="0" bIns="0" rtlCol="0">
            <a:spAutoFit/>
          </a:bodyPr>
          <a:lstStyle>
            <a:lvl1pPr marL="285750" indent="-285750">
              <a:buFont typeface="Arial" panose="020B0604020202020204" pitchFamily="34" charset="0"/>
              <a:buChar char="•"/>
              <a:defRPr>
                <a:latin typeface="Avenir 35 Light" pitchFamily="50" charset="0"/>
              </a:defRPr>
            </a:lvl1pPr>
            <a:lvl2pPr marL="457200" indent="0">
              <a:buFont typeface="Arial" panose="020B0604020202020204" pitchFamily="34" charset="0"/>
              <a:buNone/>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Master text styles</a:t>
            </a:r>
          </a:p>
        </p:txBody>
      </p:sp>
      <p:pic>
        <p:nvPicPr>
          <p:cNvPr id="5" name="Picture 4">
            <a:extLst>
              <a:ext uri="{FF2B5EF4-FFF2-40B4-BE49-F238E27FC236}">
                <a16:creationId xmlns:a16="http://schemas.microsoft.com/office/drawing/2014/main" id="{74147363-DADA-03EF-6EF9-F8295A2BCB86}"/>
              </a:ext>
            </a:extLst>
          </p:cNvPr>
          <p:cNvPicPr>
            <a:picLocks noChangeAspect="1"/>
          </p:cNvPicPr>
          <p:nvPr userDrawn="1"/>
        </p:nvPicPr>
        <p:blipFill>
          <a:blip r:embed="rId7"/>
          <a:srcRect/>
          <a:stretch/>
        </p:blipFill>
        <p:spPr>
          <a:xfrm>
            <a:off x="11230495" y="105311"/>
            <a:ext cx="779757" cy="644695"/>
          </a:xfrm>
          <a:prstGeom prst="rect">
            <a:avLst/>
          </a:prstGeom>
        </p:spPr>
      </p:pic>
    </p:spTree>
    <p:extLst>
      <p:ext uri="{BB962C8B-B14F-4D97-AF65-F5344CB8AC3E}">
        <p14:creationId xmlns:p14="http://schemas.microsoft.com/office/powerpoint/2010/main" val="352571490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FETY MINU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F52021-665B-84D8-E366-652D52EC7F7D}"/>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8" name="Graphic 7" descr="Comment Important with solid fill">
            <a:extLst>
              <a:ext uri="{FF2B5EF4-FFF2-40B4-BE49-F238E27FC236}">
                <a16:creationId xmlns:a16="http://schemas.microsoft.com/office/drawing/2014/main" id="{E188E21F-ABFA-ABC0-3E3F-75CAFC1DF62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4787" t="22497" r="15533" b="38308"/>
          <a:stretch/>
        </p:blipFill>
        <p:spPr>
          <a:xfrm>
            <a:off x="0" y="-1"/>
            <a:ext cx="12192000" cy="6858001"/>
          </a:xfrm>
          <a:prstGeom prst="rect">
            <a:avLst/>
          </a:prstGeom>
        </p:spPr>
      </p:pic>
      <p:sp>
        <p:nvSpPr>
          <p:cNvPr id="3" name="Subtitle 2">
            <a:extLst>
              <a:ext uri="{FF2B5EF4-FFF2-40B4-BE49-F238E27FC236}">
                <a16:creationId xmlns:a16="http://schemas.microsoft.com/office/drawing/2014/main" id="{20368563-321A-9444-B7E1-9CCD33A516B2}"/>
              </a:ext>
            </a:extLst>
          </p:cNvPr>
          <p:cNvSpPr>
            <a:spLocks noGrp="1"/>
          </p:cNvSpPr>
          <p:nvPr>
            <p:ph type="subTitle" idx="1"/>
          </p:nvPr>
        </p:nvSpPr>
        <p:spPr>
          <a:xfrm>
            <a:off x="797839" y="1579175"/>
            <a:ext cx="9144000" cy="369332"/>
          </a:xfrm>
          <a:prstGeom prst="rect">
            <a:avLst/>
          </a:prstGeom>
        </p:spPr>
        <p:txBody>
          <a:bodyPr/>
          <a:lstStyle>
            <a:lvl1pPr marL="342900" indent="-342900" algn="l">
              <a:buFont typeface="Arial" panose="020B0604020202020204" pitchFamily="34" charset="0"/>
              <a:buChar char="•"/>
              <a:defRPr sz="2400">
                <a:solidFill>
                  <a:schemeClr val="accent4"/>
                </a:solidFill>
                <a:latin typeface="Avenir 35 Light"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7" name="Picture 6">
            <a:extLst>
              <a:ext uri="{FF2B5EF4-FFF2-40B4-BE49-F238E27FC236}">
                <a16:creationId xmlns:a16="http://schemas.microsoft.com/office/drawing/2014/main" id="{C148D1B7-F78C-9849-E47F-B55F470427EF}"/>
              </a:ext>
            </a:extLst>
          </p:cNvPr>
          <p:cNvPicPr>
            <a:picLocks noChangeAspect="1"/>
          </p:cNvPicPr>
          <p:nvPr userDrawn="1"/>
        </p:nvPicPr>
        <p:blipFill>
          <a:blip r:embed="rId6"/>
          <a:srcRect/>
          <a:stretch/>
        </p:blipFill>
        <p:spPr>
          <a:xfrm>
            <a:off x="11230495" y="103203"/>
            <a:ext cx="779757" cy="646803"/>
          </a:xfrm>
          <a:prstGeom prst="rect">
            <a:avLst/>
          </a:prstGeom>
        </p:spPr>
      </p:pic>
      <p:sp>
        <p:nvSpPr>
          <p:cNvPr id="10" name="2. Slide Title">
            <a:extLst>
              <a:ext uri="{FF2B5EF4-FFF2-40B4-BE49-F238E27FC236}">
                <a16:creationId xmlns:a16="http://schemas.microsoft.com/office/drawing/2014/main" id="{205015AE-0BCF-BDA8-BB39-FF1A01D78FE5}"/>
              </a:ext>
            </a:extLst>
          </p:cNvPr>
          <p:cNvSpPr>
            <a:spLocks noGrp="1"/>
          </p:cNvSpPr>
          <p:nvPr>
            <p:ph type="title" hasCustomPrompt="1"/>
            <p:custDataLst>
              <p:tags r:id="rId1"/>
            </p:custDataLst>
          </p:nvPr>
        </p:nvSpPr>
        <p:spPr>
          <a:xfrm>
            <a:off x="479921" y="355780"/>
            <a:ext cx="10501192" cy="384721"/>
          </a:xfrm>
          <a:prstGeom prst="rect">
            <a:avLst/>
          </a:prstGeom>
        </p:spPr>
        <p:txBody>
          <a:bodyPr vert="horz" wrap="square" lIns="0" tIns="0" rIns="0" bIns="0" rtlCol="0" anchor="t" anchorCtr="0">
            <a:spAutoFit/>
          </a:bodyPr>
          <a:lstStyle>
            <a:lvl1pPr>
              <a:defRPr lang="en-US" dirty="0">
                <a:solidFill>
                  <a:schemeClr val="accent3"/>
                </a:solidFill>
              </a:defRPr>
            </a:lvl1pPr>
          </a:lstStyle>
          <a:p>
            <a:pPr lvl="0"/>
            <a:r>
              <a:rPr lang="en-US" dirty="0"/>
              <a:t>SAFETY MINUTE</a:t>
            </a:r>
          </a:p>
        </p:txBody>
      </p:sp>
      <p:cxnSp>
        <p:nvCxnSpPr>
          <p:cNvPr id="11" name="Straight Connector 10">
            <a:extLst>
              <a:ext uri="{FF2B5EF4-FFF2-40B4-BE49-F238E27FC236}">
                <a16:creationId xmlns:a16="http://schemas.microsoft.com/office/drawing/2014/main" id="{0F857F15-94A1-888B-2F5A-0C34C16A8FEF}"/>
              </a:ext>
            </a:extLst>
          </p:cNvPr>
          <p:cNvCxnSpPr>
            <a:cxnSpLocks/>
          </p:cNvCxnSpPr>
          <p:nvPr userDrawn="1"/>
        </p:nvCxnSpPr>
        <p:spPr>
          <a:xfrm>
            <a:off x="479921" y="840923"/>
            <a:ext cx="11008268" cy="0"/>
          </a:xfrm>
          <a:prstGeom prst="line">
            <a:avLst/>
          </a:prstGeom>
          <a:ln w="12700" cap="flat">
            <a:solidFill>
              <a:schemeClr val="accent3"/>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7121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0499159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898668" y="0"/>
            <a:ext cx="8293331" cy="6858000"/>
          </a:xfrm>
          <a:prstGeom prst="rect">
            <a:avLst/>
          </a:prstGeom>
          <a:solidFill>
            <a:schemeClr val="accent1">
              <a:lumMod val="10000"/>
              <a:lumOff val="9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dirty="0">
              <a:solidFill>
                <a:srgbClr val="F0F0F0"/>
              </a:solidFill>
              <a:latin typeface="Arial" panose="020B0604020202020204" pitchFamily="34" charset="0"/>
            </a:endParaRPr>
          </a:p>
        </p:txBody>
      </p:sp>
      <p:sp>
        <p:nvSpPr>
          <p:cNvPr id="12" name="5. Source" hidden="1">
            <a:extLst>
              <a:ext uri="{FF2B5EF4-FFF2-40B4-BE49-F238E27FC236}">
                <a16:creationId xmlns:a16="http://schemas.microsoft.com/office/drawing/2014/main" id="{BABE0389-F760-4C6D-BA60-67057F75E5F6}"/>
              </a:ext>
            </a:extLst>
          </p:cNvPr>
          <p:cNvSpPr txBox="1"/>
          <p:nvPr userDrawn="1">
            <p:custDataLst>
              <p:tags r:id="rId4"/>
            </p:custDataLst>
          </p:nvPr>
        </p:nvSpPr>
        <p:spPr>
          <a:xfrm>
            <a:off x="554735" y="6119702"/>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2" name="2. Slide Title">
            <a:extLst>
              <a:ext uri="{FF2B5EF4-FFF2-40B4-BE49-F238E27FC236}">
                <a16:creationId xmlns:a16="http://schemas.microsoft.com/office/drawing/2014/main" id="{C79D525C-F173-466F-E2E3-6BB6CB968B25}"/>
              </a:ext>
            </a:extLst>
          </p:cNvPr>
          <p:cNvSpPr>
            <a:spLocks noGrp="1"/>
          </p:cNvSpPr>
          <p:nvPr>
            <p:ph type="title"/>
            <p:custDataLst>
              <p:tags r:id="rId5"/>
            </p:custDataLst>
          </p:nvPr>
        </p:nvSpPr>
        <p:spPr>
          <a:xfrm>
            <a:off x="479921" y="355780"/>
            <a:ext cx="10501192" cy="384721"/>
          </a:xfrm>
          <a:prstGeom prst="rect">
            <a:avLst/>
          </a:prstGeom>
        </p:spPr>
        <p:txBody>
          <a:bodyPr vert="horz" wrap="square" lIns="0" tIns="0" rIns="0" bIns="0" rtlCol="0" anchor="t" anchorCtr="0">
            <a:spAutoFit/>
          </a:bodyPr>
          <a:lstStyle>
            <a:lvl1pPr>
              <a:defRPr lang="en-US" dirty="0">
                <a:solidFill>
                  <a:schemeClr val="accent3"/>
                </a:solidFill>
              </a:defRPr>
            </a:lvl1pPr>
          </a:lstStyle>
          <a:p>
            <a:pPr lvl="0"/>
            <a:r>
              <a:rPr lang="en-US" dirty="0"/>
              <a:t>Click to edit Master title style</a:t>
            </a:r>
          </a:p>
        </p:txBody>
      </p:sp>
      <p:cxnSp>
        <p:nvCxnSpPr>
          <p:cNvPr id="5" name="Straight Connector 4">
            <a:extLst>
              <a:ext uri="{FF2B5EF4-FFF2-40B4-BE49-F238E27FC236}">
                <a16:creationId xmlns:a16="http://schemas.microsoft.com/office/drawing/2014/main" id="{9AF5E946-71FB-50B3-614A-B82751A63282}"/>
              </a:ext>
            </a:extLst>
          </p:cNvPr>
          <p:cNvCxnSpPr>
            <a:cxnSpLocks/>
          </p:cNvCxnSpPr>
          <p:nvPr userDrawn="1"/>
        </p:nvCxnSpPr>
        <p:spPr>
          <a:xfrm>
            <a:off x="479921" y="840923"/>
            <a:ext cx="11008268" cy="0"/>
          </a:xfrm>
          <a:prstGeom prst="line">
            <a:avLst/>
          </a:prstGeom>
          <a:ln w="12700" cap="flat">
            <a:solidFill>
              <a:schemeClr val="accent3"/>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 name="Slide Number">
            <a:extLst>
              <a:ext uri="{FF2B5EF4-FFF2-40B4-BE49-F238E27FC236}">
                <a16:creationId xmlns:a16="http://schemas.microsoft.com/office/drawing/2014/main" id="{BF305B58-32AE-104A-E830-6769DF5480C3}"/>
              </a:ext>
            </a:extLst>
          </p:cNvPr>
          <p:cNvSpPr>
            <a:spLocks noChangeArrowheads="1"/>
          </p:cNvSpPr>
          <p:nvPr userDrawn="1">
            <p:custDataLst>
              <p:tags r:id="rId6"/>
            </p:custDataLst>
          </p:nvPr>
        </p:nvSpPr>
        <p:spPr bwMode="black">
          <a:xfrm>
            <a:off x="11794664" y="6646659"/>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b="0" dirty="0">
              <a:solidFill>
                <a:schemeClr val="tx1"/>
              </a:solidFill>
              <a:latin typeface="+mn-lt"/>
              <a:ea typeface="+mn-ea"/>
              <a:cs typeface="Arial" panose="020B0604020202020204" pitchFamily="34" charset="0"/>
            </a:endParaRPr>
          </a:p>
        </p:txBody>
      </p:sp>
      <p:pic>
        <p:nvPicPr>
          <p:cNvPr id="17" name="Picture 16">
            <a:extLst>
              <a:ext uri="{FF2B5EF4-FFF2-40B4-BE49-F238E27FC236}">
                <a16:creationId xmlns:a16="http://schemas.microsoft.com/office/drawing/2014/main" id="{05AD27FF-5521-6BB9-DAAB-95E19CB7921F}"/>
              </a:ext>
            </a:extLst>
          </p:cNvPr>
          <p:cNvPicPr>
            <a:picLocks noChangeAspect="1"/>
          </p:cNvPicPr>
          <p:nvPr userDrawn="1"/>
        </p:nvPicPr>
        <p:blipFill>
          <a:blip r:embed="rId10"/>
          <a:srcRect/>
          <a:stretch/>
        </p:blipFill>
        <p:spPr>
          <a:xfrm>
            <a:off x="11230495" y="103203"/>
            <a:ext cx="779757" cy="646803"/>
          </a:xfrm>
          <a:prstGeom prst="rect">
            <a:avLst/>
          </a:prstGeom>
        </p:spPr>
      </p:pic>
      <p:sp>
        <p:nvSpPr>
          <p:cNvPr id="18" name="Text Placeholder 4">
            <a:extLst>
              <a:ext uri="{FF2B5EF4-FFF2-40B4-BE49-F238E27FC236}">
                <a16:creationId xmlns:a16="http://schemas.microsoft.com/office/drawing/2014/main" id="{2E6A75CF-4D8B-37D1-50E0-76037EB321FE}"/>
              </a:ext>
            </a:extLst>
          </p:cNvPr>
          <p:cNvSpPr>
            <a:spLocks noGrp="1"/>
          </p:cNvSpPr>
          <p:nvPr>
            <p:ph idx="1"/>
          </p:nvPr>
        </p:nvSpPr>
        <p:spPr>
          <a:xfrm>
            <a:off x="563105" y="1889665"/>
            <a:ext cx="2678860" cy="1384995"/>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9416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618431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accent1">
              <a:lumMod val="10000"/>
              <a:lumOff val="9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dirty="0">
              <a:solidFill>
                <a:srgbClr val="F0F0F0"/>
              </a:solidFill>
              <a:latin typeface="Arial" panose="020B0604020202020204" pitchFamily="34" charset="0"/>
            </a:endParaRPr>
          </a:p>
        </p:txBody>
      </p:sp>
      <p:sp>
        <p:nvSpPr>
          <p:cNvPr id="12" name="5. Source" hidden="1">
            <a:extLst>
              <a:ext uri="{FF2B5EF4-FFF2-40B4-BE49-F238E27FC236}">
                <a16:creationId xmlns:a16="http://schemas.microsoft.com/office/drawing/2014/main" id="{6CE28AE5-6D58-49C4-8476-5AA1ED208854}"/>
              </a:ext>
            </a:extLst>
          </p:cNvPr>
          <p:cNvSpPr txBox="1"/>
          <p:nvPr userDrawn="1">
            <p:custDataLst>
              <p:tags r:id="rId4"/>
            </p:custDataLst>
          </p:nvPr>
        </p:nvSpPr>
        <p:spPr>
          <a:xfrm>
            <a:off x="554735" y="6119702"/>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2" name="2. Slide Title">
            <a:extLst>
              <a:ext uri="{FF2B5EF4-FFF2-40B4-BE49-F238E27FC236}">
                <a16:creationId xmlns:a16="http://schemas.microsoft.com/office/drawing/2014/main" id="{07715BA4-5D65-9BA9-0B8D-7B74451B2A52}"/>
              </a:ext>
            </a:extLst>
          </p:cNvPr>
          <p:cNvSpPr>
            <a:spLocks noGrp="1"/>
          </p:cNvSpPr>
          <p:nvPr>
            <p:ph type="title"/>
            <p:custDataLst>
              <p:tags r:id="rId5"/>
            </p:custDataLst>
          </p:nvPr>
        </p:nvSpPr>
        <p:spPr>
          <a:xfrm>
            <a:off x="479921" y="355780"/>
            <a:ext cx="10501192" cy="384721"/>
          </a:xfrm>
          <a:prstGeom prst="rect">
            <a:avLst/>
          </a:prstGeom>
        </p:spPr>
        <p:txBody>
          <a:bodyPr vert="horz" wrap="square" lIns="0" tIns="0" rIns="0" bIns="0" rtlCol="0" anchor="t" anchorCtr="0">
            <a:spAutoFit/>
          </a:bodyPr>
          <a:lstStyle>
            <a:lvl1pPr>
              <a:defRPr lang="en-US" dirty="0">
                <a:solidFill>
                  <a:schemeClr val="accent3"/>
                </a:solidFill>
              </a:defRPr>
            </a:lvl1pPr>
          </a:lstStyle>
          <a:p>
            <a:pPr lvl="0"/>
            <a:r>
              <a:rPr lang="en-US" dirty="0"/>
              <a:t>Click to edit Master title style</a:t>
            </a:r>
          </a:p>
        </p:txBody>
      </p:sp>
      <p:cxnSp>
        <p:nvCxnSpPr>
          <p:cNvPr id="5" name="Straight Connector 4">
            <a:extLst>
              <a:ext uri="{FF2B5EF4-FFF2-40B4-BE49-F238E27FC236}">
                <a16:creationId xmlns:a16="http://schemas.microsoft.com/office/drawing/2014/main" id="{6A23B630-938E-F825-BA25-788FC312B085}"/>
              </a:ext>
            </a:extLst>
          </p:cNvPr>
          <p:cNvCxnSpPr>
            <a:cxnSpLocks/>
          </p:cNvCxnSpPr>
          <p:nvPr userDrawn="1"/>
        </p:nvCxnSpPr>
        <p:spPr>
          <a:xfrm>
            <a:off x="479921" y="840923"/>
            <a:ext cx="11008268" cy="0"/>
          </a:xfrm>
          <a:prstGeom prst="line">
            <a:avLst/>
          </a:prstGeom>
          <a:ln w="12700" cap="flat">
            <a:solidFill>
              <a:schemeClr val="accent3"/>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 name="Slide Number">
            <a:extLst>
              <a:ext uri="{FF2B5EF4-FFF2-40B4-BE49-F238E27FC236}">
                <a16:creationId xmlns:a16="http://schemas.microsoft.com/office/drawing/2014/main" id="{A2328859-0859-81D1-8526-C1616EE4E51F}"/>
              </a:ext>
            </a:extLst>
          </p:cNvPr>
          <p:cNvSpPr>
            <a:spLocks noChangeArrowheads="1"/>
          </p:cNvSpPr>
          <p:nvPr userDrawn="1">
            <p:custDataLst>
              <p:tags r:id="rId6"/>
            </p:custDataLst>
          </p:nvPr>
        </p:nvSpPr>
        <p:spPr bwMode="black">
          <a:xfrm>
            <a:off x="11794664" y="6646659"/>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b="0" dirty="0">
              <a:solidFill>
                <a:schemeClr val="tx1"/>
              </a:solidFill>
              <a:latin typeface="+mn-lt"/>
              <a:ea typeface="+mn-ea"/>
              <a:cs typeface="Arial" panose="020B0604020202020204" pitchFamily="34" charset="0"/>
            </a:endParaRPr>
          </a:p>
        </p:txBody>
      </p:sp>
      <p:sp>
        <p:nvSpPr>
          <p:cNvPr id="21" name="Text Placeholder 4">
            <a:extLst>
              <a:ext uri="{FF2B5EF4-FFF2-40B4-BE49-F238E27FC236}">
                <a16:creationId xmlns:a16="http://schemas.microsoft.com/office/drawing/2014/main" id="{33992A73-9AB1-FC7E-2698-EA5E47FC6F48}"/>
              </a:ext>
            </a:extLst>
          </p:cNvPr>
          <p:cNvSpPr>
            <a:spLocks noGrp="1"/>
          </p:cNvSpPr>
          <p:nvPr>
            <p:ph idx="1"/>
          </p:nvPr>
        </p:nvSpPr>
        <p:spPr>
          <a:xfrm>
            <a:off x="654488" y="1381091"/>
            <a:ext cx="2853087" cy="1384995"/>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2" name="Picture 21">
            <a:extLst>
              <a:ext uri="{FF2B5EF4-FFF2-40B4-BE49-F238E27FC236}">
                <a16:creationId xmlns:a16="http://schemas.microsoft.com/office/drawing/2014/main" id="{D9490AAF-9132-749F-A9C3-29553C5212C8}"/>
              </a:ext>
            </a:extLst>
          </p:cNvPr>
          <p:cNvPicPr>
            <a:picLocks noChangeAspect="1"/>
          </p:cNvPicPr>
          <p:nvPr userDrawn="1"/>
        </p:nvPicPr>
        <p:blipFill>
          <a:blip r:embed="rId10"/>
          <a:srcRect/>
          <a:stretch/>
        </p:blipFill>
        <p:spPr>
          <a:xfrm>
            <a:off x="11230495" y="103203"/>
            <a:ext cx="779757" cy="646803"/>
          </a:xfrm>
          <a:prstGeom prst="rect">
            <a:avLst/>
          </a:prstGeom>
        </p:spPr>
      </p:pic>
    </p:spTree>
    <p:extLst>
      <p:ext uri="{BB962C8B-B14F-4D97-AF65-F5344CB8AC3E}">
        <p14:creationId xmlns:p14="http://schemas.microsoft.com/office/powerpoint/2010/main" val="3540961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001233"/>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E24D165-44FB-2A4E-BCFE-9FEE73A60266}"/>
              </a:ext>
            </a:extLst>
          </p:cNvPr>
          <p:cNvSpPr>
            <a:spLocks noGrp="1"/>
          </p:cNvSpPr>
          <p:nvPr>
            <p:ph type="ftr" sz="quarter" idx="11"/>
          </p:nvPr>
        </p:nvSpPr>
        <p:spPr/>
        <p:txBody>
          <a:bodyPr/>
          <a:lstStyle/>
          <a:p>
            <a:endParaRPr lang="en-US" dirty="0"/>
          </a:p>
        </p:txBody>
      </p:sp>
      <p:pic>
        <p:nvPicPr>
          <p:cNvPr id="2" name="Picture 1">
            <a:extLst>
              <a:ext uri="{FF2B5EF4-FFF2-40B4-BE49-F238E27FC236}">
                <a16:creationId xmlns:a16="http://schemas.microsoft.com/office/drawing/2014/main" id="{F5DCE500-4190-D2C3-2848-34BEEF130B69}"/>
              </a:ext>
            </a:extLst>
          </p:cNvPr>
          <p:cNvPicPr>
            <a:picLocks noChangeAspect="1"/>
          </p:cNvPicPr>
          <p:nvPr userDrawn="1"/>
        </p:nvPicPr>
        <p:blipFill>
          <a:blip r:embed="rId2"/>
          <a:srcRect/>
          <a:stretch/>
        </p:blipFill>
        <p:spPr>
          <a:xfrm>
            <a:off x="4545697" y="2147225"/>
            <a:ext cx="3100607" cy="2563550"/>
          </a:xfrm>
          <a:prstGeom prst="rect">
            <a:avLst/>
          </a:prstGeom>
        </p:spPr>
      </p:pic>
    </p:spTree>
    <p:extLst>
      <p:ext uri="{BB962C8B-B14F-4D97-AF65-F5344CB8AC3E}">
        <p14:creationId xmlns:p14="http://schemas.microsoft.com/office/powerpoint/2010/main" val="1829560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DBDC7C-C9C8-6848-9736-9D0301C0C855}"/>
              </a:ext>
            </a:extLst>
          </p:cNvPr>
          <p:cNvSpPr>
            <a:spLocks noGrp="1"/>
          </p:cNvSpPr>
          <p:nvPr>
            <p:ph type="dt" sz="half" idx="10"/>
          </p:nvPr>
        </p:nvSpPr>
        <p:spPr>
          <a:xfrm>
            <a:off x="1700645" y="6356350"/>
            <a:ext cx="2337955" cy="365125"/>
          </a:xfrm>
          <a:prstGeom prst="rect">
            <a:avLst/>
          </a:prstGeom>
        </p:spPr>
        <p:txBody>
          <a:bodyPr/>
          <a:lstStyle/>
          <a:p>
            <a:fld id="{B535A09E-4ED8-6C45-AE0F-6E571C8F38F7}" type="datetimeFigureOut">
              <a:rPr lang="en-US" smtClean="0"/>
              <a:t>6/17/2026</a:t>
            </a:fld>
            <a:endParaRPr lang="en-US"/>
          </a:p>
        </p:txBody>
      </p:sp>
      <p:sp>
        <p:nvSpPr>
          <p:cNvPr id="4" name="Footer Placeholder 3">
            <a:extLst>
              <a:ext uri="{FF2B5EF4-FFF2-40B4-BE49-F238E27FC236}">
                <a16:creationId xmlns:a16="http://schemas.microsoft.com/office/drawing/2014/main" id="{69F88679-BB3E-A34B-8E86-81D3D916C9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A00D66D-AF9D-5D46-8D18-B21A384EF554}"/>
              </a:ext>
            </a:extLst>
          </p:cNvPr>
          <p:cNvSpPr>
            <a:spLocks noGrp="1"/>
          </p:cNvSpPr>
          <p:nvPr>
            <p:ph type="sldNum" sz="quarter" idx="12"/>
          </p:nvPr>
        </p:nvSpPr>
        <p:spPr>
          <a:xfrm>
            <a:off x="9092046" y="6356350"/>
            <a:ext cx="2743200" cy="365125"/>
          </a:xfrm>
          <a:prstGeom prst="rect">
            <a:avLst/>
          </a:prstGeom>
        </p:spPr>
        <p:txBody>
          <a:bodyPr/>
          <a:lstStyle>
            <a:lvl1pPr>
              <a:defRPr>
                <a:solidFill>
                  <a:schemeClr val="bg1"/>
                </a:solidFill>
              </a:defRPr>
            </a:lvl1pPr>
          </a:lstStyle>
          <a:p>
            <a:fld id="{4CCC8FCB-F84C-AA46-A30D-E7D5A22F6882}" type="slidenum">
              <a:rPr lang="en-US" smtClean="0"/>
              <a:pPr/>
              <a:t>‹#›</a:t>
            </a:fld>
            <a:endParaRPr lang="en-US" dirty="0"/>
          </a:p>
        </p:txBody>
      </p:sp>
      <p:sp>
        <p:nvSpPr>
          <p:cNvPr id="7" name="Content Placeholder 2">
            <a:extLst>
              <a:ext uri="{FF2B5EF4-FFF2-40B4-BE49-F238E27FC236}">
                <a16:creationId xmlns:a16="http://schemas.microsoft.com/office/drawing/2014/main" id="{E3F42DEC-E8C9-4F63-A5E7-58D371360E8F}"/>
              </a:ext>
            </a:extLst>
          </p:cNvPr>
          <p:cNvSpPr>
            <a:spLocks noGrp="1"/>
          </p:cNvSpPr>
          <p:nvPr>
            <p:ph idx="1" hasCustomPrompt="1"/>
          </p:nvPr>
        </p:nvSpPr>
        <p:spPr>
          <a:xfrm>
            <a:off x="838200" y="1087071"/>
            <a:ext cx="10515600" cy="4351338"/>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E6C3DEB6-4A5B-4F4E-8035-28C651E7E5F4}"/>
              </a:ext>
            </a:extLst>
          </p:cNvPr>
          <p:cNvSpPr>
            <a:spLocks noGrp="1"/>
          </p:cNvSpPr>
          <p:nvPr>
            <p:ph type="title" hasCustomPrompt="1"/>
          </p:nvPr>
        </p:nvSpPr>
        <p:spPr>
          <a:xfrm>
            <a:off x="838200" y="234468"/>
            <a:ext cx="10515600" cy="667448"/>
          </a:xfrm>
        </p:spPr>
        <p:txBody>
          <a:bodyPr>
            <a:normAutofit/>
          </a:bodyPr>
          <a:lstStyle>
            <a:lvl1pPr>
              <a:defRPr sz="3000" spc="300">
                <a:solidFill>
                  <a:schemeClr val="bg1"/>
                </a:solidFill>
                <a:latin typeface="+mn-lt"/>
              </a:defRPr>
            </a:lvl1pPr>
          </a:lstStyle>
          <a:p>
            <a:r>
              <a:rPr lang="en-US" dirty="0"/>
              <a:t>CLICK TO EDIT MASTER TITLE STYLE</a:t>
            </a:r>
          </a:p>
        </p:txBody>
      </p:sp>
    </p:spTree>
    <p:extLst>
      <p:ext uri="{BB962C8B-B14F-4D97-AF65-F5344CB8AC3E}">
        <p14:creationId xmlns:p14="http://schemas.microsoft.com/office/powerpoint/2010/main" val="31090708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tags" Target="../tags/tag3.xml"/><Relationship Id="rId18" Type="http://schemas.openxmlformats.org/officeDocument/2006/relationships/tags" Target="../tags/tag8.xml"/><Relationship Id="rId26" Type="http://schemas.openxmlformats.org/officeDocument/2006/relationships/tags" Target="../tags/tag16.xml"/><Relationship Id="rId3" Type="http://schemas.openxmlformats.org/officeDocument/2006/relationships/slideLayout" Target="../slideLayouts/slideLayout3.xml"/><Relationship Id="rId21" Type="http://schemas.openxmlformats.org/officeDocument/2006/relationships/tags" Target="../tags/tag11.xml"/><Relationship Id="rId7" Type="http://schemas.openxmlformats.org/officeDocument/2006/relationships/slideLayout" Target="../slideLayouts/slideLayout7.xml"/><Relationship Id="rId12" Type="http://schemas.openxmlformats.org/officeDocument/2006/relationships/tags" Target="../tags/tag2.xml"/><Relationship Id="rId17" Type="http://schemas.openxmlformats.org/officeDocument/2006/relationships/tags" Target="../tags/tag7.xml"/><Relationship Id="rId25" Type="http://schemas.openxmlformats.org/officeDocument/2006/relationships/tags" Target="../tags/tag1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6.xml"/><Relationship Id="rId20" Type="http://schemas.openxmlformats.org/officeDocument/2006/relationships/tags" Target="../tags/tag10.xml"/><Relationship Id="rId29" Type="http://schemas.openxmlformats.org/officeDocument/2006/relationships/tags" Target="../tags/tag1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24" Type="http://schemas.openxmlformats.org/officeDocument/2006/relationships/tags" Target="../tags/tag1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ags" Target="../tags/tag5.xml"/><Relationship Id="rId23" Type="http://schemas.openxmlformats.org/officeDocument/2006/relationships/tags" Target="../tags/tag13.xml"/><Relationship Id="rId28" Type="http://schemas.openxmlformats.org/officeDocument/2006/relationships/tags" Target="../tags/tag18.xml"/><Relationship Id="rId10" Type="http://schemas.openxmlformats.org/officeDocument/2006/relationships/slideLayout" Target="../slideLayouts/slideLayout10.xml"/><Relationship Id="rId19" Type="http://schemas.openxmlformats.org/officeDocument/2006/relationships/tags" Target="../tags/tag9.xml"/><Relationship Id="rId31" Type="http://schemas.openxmlformats.org/officeDocument/2006/relationships/tags" Target="../tags/tag2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4.xml"/><Relationship Id="rId22" Type="http://schemas.openxmlformats.org/officeDocument/2006/relationships/tags" Target="../tags/tag12.xml"/><Relationship Id="rId27" Type="http://schemas.openxmlformats.org/officeDocument/2006/relationships/tags" Target="../tags/tag17.xml"/><Relationship Id="rId30" Type="http://schemas.openxmlformats.org/officeDocument/2006/relationships/tags" Target="../tags/tag2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2"/>
            </p:custDataLst>
            <p:extLst>
              <p:ext uri="{D42A27DB-BD31-4B8C-83A1-F6EECF244321}">
                <p14:modId xmlns:p14="http://schemas.microsoft.com/office/powerpoint/2010/main" val="3953808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2" imgW="413" imgH="416" progId="TCLayout.ActiveDocument.1">
                  <p:embed/>
                </p:oleObj>
              </mc:Choice>
              <mc:Fallback>
                <p:oleObj name="think-cell Slide" r:id="rId32"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3"/>
                      <a:stretch>
                        <a:fillRect/>
                      </a:stretch>
                    </p:blipFill>
                    <p:spPr>
                      <a:xfrm>
                        <a:off x="1588" y="1588"/>
                        <a:ext cx="1588" cy="1588"/>
                      </a:xfrm>
                      <a:prstGeom prst="rect">
                        <a:avLst/>
                      </a:prstGeom>
                    </p:spPr>
                  </p:pic>
                </p:oleObj>
              </mc:Fallback>
            </mc:AlternateContent>
          </a:graphicData>
        </a:graphic>
      </p:graphicFrame>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dirty="0">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dirty="0">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189427"/>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dirty="0">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2" name="Rectangle 1" hidden="1">
            <a:extLst>
              <a:ext uri="{FF2B5EF4-FFF2-40B4-BE49-F238E27FC236}">
                <a16:creationId xmlns:a16="http://schemas.microsoft.com/office/drawing/2014/main" id="{15B28737-798E-48D4-BBDB-8EB35CB9FFFB}"/>
              </a:ext>
            </a:extLst>
          </p:cNvPr>
          <p:cNvSpPr/>
          <p:nvPr userDrawn="1">
            <p:custDataLst>
              <p:tags r:id="rId1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4"/>
            </p:custDataLst>
          </p:nvPr>
        </p:nvSpPr>
        <p:spPr>
          <a:xfrm>
            <a:off x="553972" y="5939249"/>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5"/>
            </p:custDataLst>
          </p:nvPr>
        </p:nvSpPr>
        <p:spPr>
          <a:xfrm>
            <a:off x="554736" y="430595"/>
            <a:ext cx="11082528" cy="384721"/>
          </a:xfrm>
          <a:prstGeom prst="rect">
            <a:avLst/>
          </a:prstGeom>
        </p:spPr>
        <p:txBody>
          <a:bodyPr vert="horz" wrap="square" lIns="0" tIns="0" rIns="0" bIns="0" rtlCol="0" anchor="t" anchorCtr="0">
            <a:spAutoFit/>
          </a:bodyPr>
          <a:lstStyle/>
          <a:p>
            <a:pPr lvl="0"/>
            <a:r>
              <a:rPr lang="en-US" dirty="0"/>
              <a:t>Click to edit Master title style</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6"/>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Above Chart Exhibit Title</a:t>
            </a:r>
          </a:p>
          <a:p>
            <a:pPr lvl="0"/>
            <a:r>
              <a:rPr lang="en-US" b="0" dirty="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5" y="2170800"/>
            <a:ext cx="4050516" cy="1100301"/>
          </a:xfrm>
          <a:prstGeom prst="rect">
            <a:avLst/>
          </a:prstGeom>
        </p:spPr>
        <p:txBody>
          <a:bodyPr vert="horz" wrap="square" lIns="0" tIns="0" rIns="0" bIns="0" rtlCol="0">
            <a:spAutoFit/>
          </a:bodyPr>
          <a:lstStyle/>
          <a:p>
            <a:pPr lvl="0"/>
            <a:r>
              <a:rPr lang="en-US" dirty="0"/>
              <a:t>Click to edit Master text styles</a:t>
            </a:r>
          </a:p>
          <a:p>
            <a:pPr lvl="2"/>
            <a:r>
              <a:rPr lang="en-US" dirty="0"/>
              <a:t>Third level</a:t>
            </a:r>
          </a:p>
          <a:p>
            <a:pPr lvl="3"/>
            <a:r>
              <a:rPr lang="en-US" dirty="0"/>
              <a:t>Fourth level</a:t>
            </a:r>
          </a:p>
          <a:p>
            <a:pPr lvl="4"/>
            <a:r>
              <a:rPr lang="en-US" dirty="0"/>
              <a:t>Fifth level</a:t>
            </a:r>
          </a:p>
        </p:txBody>
      </p:sp>
      <p:grpSp>
        <p:nvGrpSpPr>
          <p:cNvPr id="170" name="LegendLines" hidden="1">
            <a:extLst>
              <a:ext uri="{FF2B5EF4-FFF2-40B4-BE49-F238E27FC236}">
                <a16:creationId xmlns:a16="http://schemas.microsoft.com/office/drawing/2014/main" id="{10147F2F-DEAC-4B78-BF6F-81B6F612DCF5}"/>
              </a:ext>
            </a:extLst>
          </p:cNvPr>
          <p:cNvGrpSpPr/>
          <p:nvPr userDrawn="1"/>
        </p:nvGrpSpPr>
        <p:grpSpPr>
          <a:xfrm>
            <a:off x="10317304" y="3150223"/>
            <a:ext cx="1251160" cy="958286"/>
            <a:chOff x="10162879" y="3243772"/>
            <a:chExt cx="1251160" cy="958286"/>
          </a:xfrm>
        </p:grpSpPr>
        <p:sp>
          <p:nvSpPr>
            <p:cNvPr id="171" name="Legend1" hidden="1">
              <a:extLst>
                <a:ext uri="{FF2B5EF4-FFF2-40B4-BE49-F238E27FC236}">
                  <a16:creationId xmlns:a16="http://schemas.microsoft.com/office/drawing/2014/main" id="{05E45D1C-EA90-4A91-ADB3-DE734A0520AC}"/>
                </a:ext>
              </a:extLst>
            </p:cNvPr>
            <p:cNvSpPr txBox="1"/>
            <p:nvPr/>
          </p:nvSpPr>
          <p:spPr>
            <a:xfrm>
              <a:off x="10886522" y="3243772"/>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172" name="Legend2" hidden="1">
              <a:extLst>
                <a:ext uri="{FF2B5EF4-FFF2-40B4-BE49-F238E27FC236}">
                  <a16:creationId xmlns:a16="http://schemas.microsoft.com/office/drawing/2014/main" id="{D810F9CB-31D7-48EF-A914-549912C94598}"/>
                </a:ext>
              </a:extLst>
            </p:cNvPr>
            <p:cNvSpPr txBox="1"/>
            <p:nvPr/>
          </p:nvSpPr>
          <p:spPr>
            <a:xfrm>
              <a:off x="10886522" y="3615193"/>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173" name="Legend3" hidden="1">
              <a:extLst>
                <a:ext uri="{FF2B5EF4-FFF2-40B4-BE49-F238E27FC236}">
                  <a16:creationId xmlns:a16="http://schemas.microsoft.com/office/drawing/2014/main" id="{89737702-CB2B-440E-83D3-3815CB21C66D}"/>
                </a:ext>
              </a:extLst>
            </p:cNvPr>
            <p:cNvSpPr txBox="1"/>
            <p:nvPr/>
          </p:nvSpPr>
          <p:spPr>
            <a:xfrm>
              <a:off x="10886522" y="3986614"/>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174" name="LineLegend3" hidden="1">
              <a:extLst>
                <a:ext uri="{FF2B5EF4-FFF2-40B4-BE49-F238E27FC236}">
                  <a16:creationId xmlns:a16="http://schemas.microsoft.com/office/drawing/2014/main" id="{147212F9-8330-48BB-9E57-1F9980BBCC9F}"/>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dirty="0">
                <a:ea typeface="+mn-ea"/>
              </a:endParaRPr>
            </a:p>
          </p:txBody>
        </p:sp>
        <p:sp>
          <p:nvSpPr>
            <p:cNvPr id="175" name="LineLegend2" hidden="1">
              <a:extLst>
                <a:ext uri="{FF2B5EF4-FFF2-40B4-BE49-F238E27FC236}">
                  <a16:creationId xmlns:a16="http://schemas.microsoft.com/office/drawing/2014/main" id="{00A49DD9-75F7-4FC0-A893-8E1BDE6AEF9B}"/>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dirty="0">
                <a:ea typeface="+mn-ea"/>
              </a:endParaRPr>
            </a:p>
          </p:txBody>
        </p:sp>
        <p:sp>
          <p:nvSpPr>
            <p:cNvPr id="176" name="LineLegend1" hidden="1">
              <a:extLst>
                <a:ext uri="{FF2B5EF4-FFF2-40B4-BE49-F238E27FC236}">
                  <a16:creationId xmlns:a16="http://schemas.microsoft.com/office/drawing/2014/main" id="{C8C9D021-A9FD-4FF4-8975-FCB30F00C75E}"/>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dirty="0">
                <a:ea typeface="+mn-ea"/>
              </a:endParaRPr>
            </a:p>
          </p:txBody>
        </p:sp>
      </p:grpSp>
      <p:grpSp>
        <p:nvGrpSpPr>
          <p:cNvPr id="177" name="LegendMoons" hidden="1">
            <a:extLst>
              <a:ext uri="{FF2B5EF4-FFF2-40B4-BE49-F238E27FC236}">
                <a16:creationId xmlns:a16="http://schemas.microsoft.com/office/drawing/2014/main" id="{32616599-4A11-4D9E-80EB-CAC563B192B3}"/>
              </a:ext>
            </a:extLst>
          </p:cNvPr>
          <p:cNvGrpSpPr/>
          <p:nvPr userDrawn="1"/>
        </p:nvGrpSpPr>
        <p:grpSpPr>
          <a:xfrm>
            <a:off x="10688315" y="1145373"/>
            <a:ext cx="880149" cy="1731859"/>
            <a:chOff x="7723680" y="1702457"/>
            <a:chExt cx="880149" cy="1731859"/>
          </a:xfrm>
        </p:grpSpPr>
        <p:sp>
          <p:nvSpPr>
            <p:cNvPr id="178" name="Legend1" hidden="1">
              <a:extLst>
                <a:ext uri="{FF2B5EF4-FFF2-40B4-BE49-F238E27FC236}">
                  <a16:creationId xmlns:a16="http://schemas.microsoft.com/office/drawing/2014/main" id="{562C339E-19A0-429A-9BFB-7E80401BFEE5}"/>
                </a:ext>
              </a:extLst>
            </p:cNvPr>
            <p:cNvSpPr txBox="1"/>
            <p:nvPr/>
          </p:nvSpPr>
          <p:spPr>
            <a:xfrm>
              <a:off x="8076312" y="1709816"/>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186" name="Legend2" hidden="1">
              <a:extLst>
                <a:ext uri="{FF2B5EF4-FFF2-40B4-BE49-F238E27FC236}">
                  <a16:creationId xmlns:a16="http://schemas.microsoft.com/office/drawing/2014/main" id="{5591D289-ACAA-4DEA-A2B4-26ED7FEFD7B3}"/>
                </a:ext>
              </a:extLst>
            </p:cNvPr>
            <p:cNvSpPr txBox="1"/>
            <p:nvPr/>
          </p:nvSpPr>
          <p:spPr>
            <a:xfrm>
              <a:off x="8076312" y="2085275"/>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198" name="Legend3" hidden="1">
              <a:extLst>
                <a:ext uri="{FF2B5EF4-FFF2-40B4-BE49-F238E27FC236}">
                  <a16:creationId xmlns:a16="http://schemas.microsoft.com/office/drawing/2014/main" id="{FABEEAB2-BB3E-4706-AC71-916D192FB5E0}"/>
                </a:ext>
              </a:extLst>
            </p:cNvPr>
            <p:cNvSpPr txBox="1"/>
            <p:nvPr/>
          </p:nvSpPr>
          <p:spPr>
            <a:xfrm>
              <a:off x="8076312" y="2460734"/>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199" name="Legend4" hidden="1">
              <a:extLst>
                <a:ext uri="{FF2B5EF4-FFF2-40B4-BE49-F238E27FC236}">
                  <a16:creationId xmlns:a16="http://schemas.microsoft.com/office/drawing/2014/main" id="{7107BCAD-9206-441C-9D0D-DBC65AFD6C8D}"/>
                </a:ext>
              </a:extLst>
            </p:cNvPr>
            <p:cNvSpPr txBox="1"/>
            <p:nvPr/>
          </p:nvSpPr>
          <p:spPr>
            <a:xfrm>
              <a:off x="8076312" y="2836193"/>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200" name="Legend5" hidden="1">
              <a:extLst>
                <a:ext uri="{FF2B5EF4-FFF2-40B4-BE49-F238E27FC236}">
                  <a16:creationId xmlns:a16="http://schemas.microsoft.com/office/drawing/2014/main" id="{8D624856-E92A-4124-9C32-49A73687ACA5}"/>
                </a:ext>
              </a:extLst>
            </p:cNvPr>
            <p:cNvSpPr txBox="1"/>
            <p:nvPr/>
          </p:nvSpPr>
          <p:spPr>
            <a:xfrm>
              <a:off x="8076312" y="3211654"/>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grpSp>
          <p:nvGrpSpPr>
            <p:cNvPr id="201" name="MoonLegend1" hidden="1">
              <a:extLst>
                <a:ext uri="{FF2B5EF4-FFF2-40B4-BE49-F238E27FC236}">
                  <a16:creationId xmlns:a16="http://schemas.microsoft.com/office/drawing/2014/main" id="{EE41F569-B479-4688-AECB-A3CDFCFC677E}"/>
                </a:ext>
              </a:extLst>
            </p:cNvPr>
            <p:cNvGrpSpPr>
              <a:grpSpLocks noChangeAspect="1"/>
            </p:cNvGrpSpPr>
            <p:nvPr>
              <p:custDataLst>
                <p:tags r:id="rId17"/>
              </p:custDataLst>
            </p:nvPr>
          </p:nvGrpSpPr>
          <p:grpSpPr>
            <a:xfrm>
              <a:off x="7723680" y="1702457"/>
              <a:ext cx="228600" cy="228600"/>
              <a:chOff x="762000" y="1270000"/>
              <a:chExt cx="254000" cy="254000"/>
            </a:xfrm>
          </p:grpSpPr>
          <p:sp>
            <p:nvSpPr>
              <p:cNvPr id="214" name="Oval 213" hidden="1">
                <a:extLst>
                  <a:ext uri="{FF2B5EF4-FFF2-40B4-BE49-F238E27FC236}">
                    <a16:creationId xmlns:a16="http://schemas.microsoft.com/office/drawing/2014/main" id="{36158DE7-7E61-4565-B8BD-7C886980FE6E}"/>
                  </a:ext>
                </a:extLst>
              </p:cNvPr>
              <p:cNvSpPr/>
              <p:nvPr>
                <p:custDataLst>
                  <p:tags r:id="rId3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15" name="Arc 214" hidden="1">
                <a:extLst>
                  <a:ext uri="{FF2B5EF4-FFF2-40B4-BE49-F238E27FC236}">
                    <a16:creationId xmlns:a16="http://schemas.microsoft.com/office/drawing/2014/main" id="{EE131BC4-FB73-4197-B1A9-C27A4D6F5D13}"/>
                  </a:ext>
                </a:extLst>
              </p:cNvPr>
              <p:cNvSpPr/>
              <p:nvPr>
                <p:custDataLst>
                  <p:tags r:id="rId3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grpSp>
        <p:grpSp>
          <p:nvGrpSpPr>
            <p:cNvPr id="202" name="MoonLegend2" hidden="1">
              <a:extLst>
                <a:ext uri="{FF2B5EF4-FFF2-40B4-BE49-F238E27FC236}">
                  <a16:creationId xmlns:a16="http://schemas.microsoft.com/office/drawing/2014/main" id="{F5083BD3-D1EE-45ED-B3CA-6F01ED179DA5}"/>
                </a:ext>
              </a:extLst>
            </p:cNvPr>
            <p:cNvGrpSpPr>
              <a:grpSpLocks noChangeAspect="1"/>
            </p:cNvGrpSpPr>
            <p:nvPr>
              <p:custDataLst>
                <p:tags r:id="rId18"/>
              </p:custDataLst>
            </p:nvPr>
          </p:nvGrpSpPr>
          <p:grpSpPr>
            <a:xfrm>
              <a:off x="7723680" y="2078270"/>
              <a:ext cx="228600" cy="228600"/>
              <a:chOff x="762000" y="1270000"/>
              <a:chExt cx="254000" cy="254000"/>
            </a:xfrm>
          </p:grpSpPr>
          <p:sp>
            <p:nvSpPr>
              <p:cNvPr id="212" name="Oval 211" hidden="1">
                <a:extLst>
                  <a:ext uri="{FF2B5EF4-FFF2-40B4-BE49-F238E27FC236}">
                    <a16:creationId xmlns:a16="http://schemas.microsoft.com/office/drawing/2014/main" id="{E4B636E9-7BA3-4E72-91FE-0459650213CA}"/>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13" name="Arc 212" hidden="1">
                <a:extLst>
                  <a:ext uri="{FF2B5EF4-FFF2-40B4-BE49-F238E27FC236}">
                    <a16:creationId xmlns:a16="http://schemas.microsoft.com/office/drawing/2014/main" id="{0ABD8131-10CE-44A3-B599-A2BA8908A4B0}"/>
                  </a:ext>
                </a:extLst>
              </p:cNvPr>
              <p:cNvSpPr/>
              <p:nvPr>
                <p:custDataLst>
                  <p:tags r:id="rId29"/>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grpSp>
        <p:grpSp>
          <p:nvGrpSpPr>
            <p:cNvPr id="203" name="MoonLegend3" hidden="1">
              <a:extLst>
                <a:ext uri="{FF2B5EF4-FFF2-40B4-BE49-F238E27FC236}">
                  <a16:creationId xmlns:a16="http://schemas.microsoft.com/office/drawing/2014/main" id="{20568C44-1C2C-4FFF-B6D7-7020C2B58409}"/>
                </a:ext>
              </a:extLst>
            </p:cNvPr>
            <p:cNvGrpSpPr>
              <a:grpSpLocks noChangeAspect="1"/>
            </p:cNvGrpSpPr>
            <p:nvPr>
              <p:custDataLst>
                <p:tags r:id="rId19"/>
              </p:custDataLst>
            </p:nvPr>
          </p:nvGrpSpPr>
          <p:grpSpPr>
            <a:xfrm>
              <a:off x="7723680" y="2454085"/>
              <a:ext cx="228600" cy="228600"/>
              <a:chOff x="762000" y="1270000"/>
              <a:chExt cx="254000" cy="254000"/>
            </a:xfrm>
          </p:grpSpPr>
          <p:sp>
            <p:nvSpPr>
              <p:cNvPr id="210" name="Oval 209" hidden="1">
                <a:extLst>
                  <a:ext uri="{FF2B5EF4-FFF2-40B4-BE49-F238E27FC236}">
                    <a16:creationId xmlns:a16="http://schemas.microsoft.com/office/drawing/2014/main" id="{BDD50125-3FDB-457C-82DB-4A38DFCFD2FC}"/>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11" name="Arc 210" hidden="1">
                <a:extLst>
                  <a:ext uri="{FF2B5EF4-FFF2-40B4-BE49-F238E27FC236}">
                    <a16:creationId xmlns:a16="http://schemas.microsoft.com/office/drawing/2014/main" id="{20C4BC10-E800-4A06-BDB3-55AB929F1FAA}"/>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grpSp>
        <p:grpSp>
          <p:nvGrpSpPr>
            <p:cNvPr id="204" name="MoonLegend4" hidden="1">
              <a:extLst>
                <a:ext uri="{FF2B5EF4-FFF2-40B4-BE49-F238E27FC236}">
                  <a16:creationId xmlns:a16="http://schemas.microsoft.com/office/drawing/2014/main" id="{7AEA16A9-14FF-4112-81E7-A8F5EB042104}"/>
                </a:ext>
              </a:extLst>
            </p:cNvPr>
            <p:cNvGrpSpPr>
              <a:grpSpLocks noChangeAspect="1"/>
            </p:cNvGrpSpPr>
            <p:nvPr>
              <p:custDataLst>
                <p:tags r:id="rId20"/>
              </p:custDataLst>
            </p:nvPr>
          </p:nvGrpSpPr>
          <p:grpSpPr>
            <a:xfrm>
              <a:off x="7723680" y="2829900"/>
              <a:ext cx="228600" cy="228600"/>
              <a:chOff x="762000" y="1270000"/>
              <a:chExt cx="254000" cy="254000"/>
            </a:xfrm>
          </p:grpSpPr>
          <p:sp>
            <p:nvSpPr>
              <p:cNvPr id="208" name="Oval 207" hidden="1">
                <a:extLst>
                  <a:ext uri="{FF2B5EF4-FFF2-40B4-BE49-F238E27FC236}">
                    <a16:creationId xmlns:a16="http://schemas.microsoft.com/office/drawing/2014/main" id="{F9D01547-D924-4B05-9C61-CA7EF1F5C9B9}"/>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09" name="Arc 208" hidden="1">
                <a:extLst>
                  <a:ext uri="{FF2B5EF4-FFF2-40B4-BE49-F238E27FC236}">
                    <a16:creationId xmlns:a16="http://schemas.microsoft.com/office/drawing/2014/main" id="{533CE6C1-3E5D-47E9-BBC5-4CEBCD1228DD}"/>
                  </a:ext>
                </a:extLst>
              </p:cNvPr>
              <p:cNvSpPr/>
              <p:nvPr>
                <p:custDataLst>
                  <p:tags r:id="rId25"/>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grpSp>
        <p:grpSp>
          <p:nvGrpSpPr>
            <p:cNvPr id="205" name="MoonLegend5" hidden="1">
              <a:extLst>
                <a:ext uri="{FF2B5EF4-FFF2-40B4-BE49-F238E27FC236}">
                  <a16:creationId xmlns:a16="http://schemas.microsoft.com/office/drawing/2014/main" id="{E1C0B222-D0FA-4D3E-9CBC-2D4C16109060}"/>
                </a:ext>
              </a:extLst>
            </p:cNvPr>
            <p:cNvGrpSpPr>
              <a:grpSpLocks noChangeAspect="1"/>
            </p:cNvGrpSpPr>
            <p:nvPr>
              <p:custDataLst>
                <p:tags r:id="rId21"/>
              </p:custDataLst>
            </p:nvPr>
          </p:nvGrpSpPr>
          <p:grpSpPr>
            <a:xfrm>
              <a:off x="7723680" y="3205716"/>
              <a:ext cx="228600" cy="228600"/>
              <a:chOff x="762000" y="1270000"/>
              <a:chExt cx="254000" cy="254000"/>
            </a:xfrm>
          </p:grpSpPr>
          <p:sp>
            <p:nvSpPr>
              <p:cNvPr id="206" name="Oval 205" hidden="1">
                <a:extLst>
                  <a:ext uri="{FF2B5EF4-FFF2-40B4-BE49-F238E27FC236}">
                    <a16:creationId xmlns:a16="http://schemas.microsoft.com/office/drawing/2014/main" id="{353F6FA0-3F54-4EF8-95B1-7D004B7031E6}"/>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07" name="Arc 206" hidden="1">
                <a:extLst>
                  <a:ext uri="{FF2B5EF4-FFF2-40B4-BE49-F238E27FC236}">
                    <a16:creationId xmlns:a16="http://schemas.microsoft.com/office/drawing/2014/main" id="{F9DDB7D5-0978-43AE-958A-713C9130B81B}"/>
                  </a:ext>
                </a:extLst>
              </p:cNvPr>
              <p:cNvSpPr/>
              <p:nvPr>
                <p:custDataLst>
                  <p:tags r:id="rId23"/>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dirty="0"/>
              </a:p>
            </p:txBody>
          </p:sp>
        </p:grpSp>
      </p:grpSp>
      <p:grpSp>
        <p:nvGrpSpPr>
          <p:cNvPr id="216" name="LegendBoxes" hidden="1">
            <a:extLst>
              <a:ext uri="{FF2B5EF4-FFF2-40B4-BE49-F238E27FC236}">
                <a16:creationId xmlns:a16="http://schemas.microsoft.com/office/drawing/2014/main" id="{4C2478C6-EED0-468A-AF08-96B6ADECD21D}"/>
              </a:ext>
            </a:extLst>
          </p:cNvPr>
          <p:cNvGrpSpPr/>
          <p:nvPr userDrawn="1"/>
        </p:nvGrpSpPr>
        <p:grpSpPr>
          <a:xfrm>
            <a:off x="10714801" y="4381500"/>
            <a:ext cx="853663" cy="1717282"/>
            <a:chOff x="10652400" y="4322824"/>
            <a:chExt cx="853663" cy="1717282"/>
          </a:xfrm>
        </p:grpSpPr>
        <p:sp>
          <p:nvSpPr>
            <p:cNvPr id="217" name="RectangleLegend1" hidden="1">
              <a:extLst>
                <a:ext uri="{FF2B5EF4-FFF2-40B4-BE49-F238E27FC236}">
                  <a16:creationId xmlns:a16="http://schemas.microsoft.com/office/drawing/2014/main" id="{B6DA13FB-E674-40BD-9C77-9CCC32D5CEE0}"/>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218" name="RectangleLegend2" hidden="1">
              <a:extLst>
                <a:ext uri="{FF2B5EF4-FFF2-40B4-BE49-F238E27FC236}">
                  <a16:creationId xmlns:a16="http://schemas.microsoft.com/office/drawing/2014/main" id="{E2D3DE95-3650-466F-8358-E9C0F2B13730}"/>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219" name="RectangleLegend3" hidden="1">
              <a:extLst>
                <a:ext uri="{FF2B5EF4-FFF2-40B4-BE49-F238E27FC236}">
                  <a16:creationId xmlns:a16="http://schemas.microsoft.com/office/drawing/2014/main" id="{6D4FB826-5E74-4D97-A672-7174A41E4070}"/>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220" name="RectangleLegend4" hidden="1">
              <a:extLst>
                <a:ext uri="{FF2B5EF4-FFF2-40B4-BE49-F238E27FC236}">
                  <a16:creationId xmlns:a16="http://schemas.microsoft.com/office/drawing/2014/main" id="{ED8975A1-60D1-41AA-99BF-5DA068989AB0}"/>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221" name="RectangleLegend5" hidden="1">
              <a:extLst>
                <a:ext uri="{FF2B5EF4-FFF2-40B4-BE49-F238E27FC236}">
                  <a16:creationId xmlns:a16="http://schemas.microsoft.com/office/drawing/2014/main" id="{0F027668-C9B0-4460-9838-68B301501D7F}"/>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solidFill>
                  <a:schemeClr val="tx1"/>
                </a:solidFill>
              </a:endParaRPr>
            </a:p>
          </p:txBody>
        </p:sp>
        <p:sp>
          <p:nvSpPr>
            <p:cNvPr id="222" name="Legend1" hidden="1">
              <a:extLst>
                <a:ext uri="{FF2B5EF4-FFF2-40B4-BE49-F238E27FC236}">
                  <a16:creationId xmlns:a16="http://schemas.microsoft.com/office/drawing/2014/main" id="{385FB9EE-98AF-4A0A-A553-DDED4BE40496}"/>
                </a:ext>
              </a:extLst>
            </p:cNvPr>
            <p:cNvSpPr txBox="1"/>
            <p:nvPr/>
          </p:nvSpPr>
          <p:spPr>
            <a:xfrm>
              <a:off x="10978546" y="4322824"/>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223" name="Legend2" hidden="1">
              <a:extLst>
                <a:ext uri="{FF2B5EF4-FFF2-40B4-BE49-F238E27FC236}">
                  <a16:creationId xmlns:a16="http://schemas.microsoft.com/office/drawing/2014/main" id="{9ABDCDCA-B145-430F-B234-DE1F7644C943}"/>
                </a:ext>
              </a:extLst>
            </p:cNvPr>
            <p:cNvSpPr txBox="1"/>
            <p:nvPr/>
          </p:nvSpPr>
          <p:spPr>
            <a:xfrm>
              <a:off x="10978546" y="4702322"/>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224" name="Legend3" hidden="1">
              <a:extLst>
                <a:ext uri="{FF2B5EF4-FFF2-40B4-BE49-F238E27FC236}">
                  <a16:creationId xmlns:a16="http://schemas.microsoft.com/office/drawing/2014/main" id="{A3077E11-C801-434D-AE1A-B2DBDE5A2828}"/>
                </a:ext>
              </a:extLst>
            </p:cNvPr>
            <p:cNvSpPr txBox="1"/>
            <p:nvPr/>
          </p:nvSpPr>
          <p:spPr>
            <a:xfrm>
              <a:off x="10978546" y="5081820"/>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225" name="Legend4" hidden="1">
              <a:extLst>
                <a:ext uri="{FF2B5EF4-FFF2-40B4-BE49-F238E27FC236}">
                  <a16:creationId xmlns:a16="http://schemas.microsoft.com/office/drawing/2014/main" id="{4CA47D61-2E34-4FC3-A81A-8B6F8DBD4031}"/>
                </a:ext>
              </a:extLst>
            </p:cNvPr>
            <p:cNvSpPr txBox="1"/>
            <p:nvPr/>
          </p:nvSpPr>
          <p:spPr>
            <a:xfrm>
              <a:off x="10978546" y="5453241"/>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sp>
          <p:nvSpPr>
            <p:cNvPr id="226" name="Legend5" hidden="1">
              <a:extLst>
                <a:ext uri="{FF2B5EF4-FFF2-40B4-BE49-F238E27FC236}">
                  <a16:creationId xmlns:a16="http://schemas.microsoft.com/office/drawing/2014/main" id="{6E5E1902-11C1-4F4F-BCCF-9A45A70BFFEA}"/>
                </a:ext>
              </a:extLst>
            </p:cNvPr>
            <p:cNvSpPr txBox="1"/>
            <p:nvPr/>
          </p:nvSpPr>
          <p:spPr>
            <a:xfrm>
              <a:off x="10978545" y="5824662"/>
              <a:ext cx="527517" cy="215444"/>
            </a:xfrm>
            <a:prstGeom prst="rect">
              <a:avLst/>
            </a:prstGeom>
            <a:noFill/>
            <a:ln>
              <a:noFill/>
              <a:miter lim="800000"/>
            </a:ln>
          </p:spPr>
          <p:txBody>
            <a:bodyPr wrap="none" lIns="0" tIns="0" rIns="0" bIns="0" rtlCol="0" anchor="ctr" anchorCtr="0">
              <a:spAutoFit/>
            </a:bodyPr>
            <a:lstStyle/>
            <a:p>
              <a:pPr>
                <a:spcAft>
                  <a:spcPts val="600"/>
                </a:spcAft>
              </a:pPr>
              <a:r>
                <a:rPr lang="en-US" sz="1400" dirty="0"/>
                <a:t>Legend</a:t>
              </a:r>
            </a:p>
          </p:txBody>
        </p:sp>
      </p:grpSp>
      <p:sp>
        <p:nvSpPr>
          <p:cNvPr id="152" name="Sticker" hidden="1">
            <a:extLst>
              <a:ext uri="{FF2B5EF4-FFF2-40B4-BE49-F238E27FC236}">
                <a16:creationId xmlns:a16="http://schemas.microsoft.com/office/drawing/2014/main" id="{1A67BCC8-CF17-4369-A4F1-75B74E5E4434}"/>
              </a:ext>
            </a:extLst>
          </p:cNvPr>
          <p:cNvSpPr txBox="1"/>
          <p:nvPr userDrawn="1"/>
        </p:nvSpPr>
        <p:spPr>
          <a:xfrm>
            <a:off x="554736" y="1245458"/>
            <a:ext cx="344646"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888" r:id="rId1"/>
    <p:sldLayoutId id="2147483654" r:id="rId2"/>
    <p:sldLayoutId id="2147483886" r:id="rId3"/>
    <p:sldLayoutId id="2147483895" r:id="rId4"/>
    <p:sldLayoutId id="2147483887" r:id="rId5"/>
    <p:sldLayoutId id="2147483882" r:id="rId6"/>
    <p:sldLayoutId id="2147483884" r:id="rId7"/>
    <p:sldLayoutId id="2147483896" r:id="rId8"/>
    <p:sldLayoutId id="2147483891" r:id="rId9"/>
    <p:sldLayoutId id="2147483892" r:id="rId10"/>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tx1"/>
          </a:solidFill>
          <a:latin typeface="Avenir 85 Heavy" pitchFamily="50" charset="0"/>
          <a:ea typeface="+mj-ea"/>
          <a:cs typeface="+mj-cs"/>
        </a:defRPr>
      </a:lvl1pPr>
    </p:titleStyle>
    <p:bodyStyle>
      <a:lvl1pPr marL="182880" indent="-182880" algn="l" defTabSz="914400" rtl="0" eaLnBrk="1" latinLnBrk="0" hangingPunct="1">
        <a:lnSpc>
          <a:spcPct val="100000"/>
        </a:lnSpc>
        <a:spcBef>
          <a:spcPts val="300"/>
        </a:spcBef>
        <a:spcAft>
          <a:spcPts val="300"/>
        </a:spcAft>
        <a:buClr>
          <a:schemeClr val="tx1"/>
        </a:buClr>
        <a:buSzPct val="100000"/>
        <a:buFont typeface="Wingdings" panose="05000000000000000000" pitchFamily="2" charset="2"/>
        <a:buChar char="§"/>
        <a:defRPr lang="en-US" sz="1600" kern="1200" dirty="0">
          <a:solidFill>
            <a:schemeClr val="tx1"/>
          </a:solidFill>
          <a:latin typeface="Avenir 35 Light" pitchFamily="50" charset="0"/>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Avenir 35 Light" pitchFamily="50" charset="0"/>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Avenir 35 Light" pitchFamily="50" charset="0"/>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Avenir 35 Light" pitchFamily="50" charset="0"/>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Avenir 35 Light" pitchFamily="50" charset="0"/>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716" userDrawn="1">
          <p15:clr>
            <a:srgbClr val="5ACBF0"/>
          </p15:clr>
        </p15:guide>
        <p15:guide id="4" orient="horz" pos="1075">
          <p15:clr>
            <a:srgbClr val="F26B43"/>
          </p15:clr>
        </p15:guide>
        <p15:guide id="5" pos="7329">
          <p15:clr>
            <a:srgbClr val="F26B43"/>
          </p15:clr>
        </p15:guide>
        <p15:guide id="6" pos="345">
          <p15:clr>
            <a:srgbClr val="F26B43"/>
          </p15:clr>
        </p15:guide>
        <p15:guide id="8" orient="horz" pos="3921"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491E027E-3A46-8DBF-DE05-945E2C87C485}"/>
              </a:ext>
            </a:extLst>
          </p:cNvPr>
          <p:cNvSpPr>
            <a:spLocks noGrp="1"/>
          </p:cNvSpPr>
          <p:nvPr>
            <p:ph type="subTitle" idx="1"/>
          </p:nvPr>
        </p:nvSpPr>
        <p:spPr>
          <a:xfrm>
            <a:off x="551941" y="4581151"/>
            <a:ext cx="9948911" cy="2323713"/>
          </a:xfrm>
        </p:spPr>
        <p:txBody>
          <a:bodyPr/>
          <a:lstStyle/>
          <a:p>
            <a:r>
              <a:rPr lang="en-US" sz="1800" dirty="0"/>
              <a:t>Linda Hewes, ILC </a:t>
            </a:r>
            <a:r>
              <a:rPr lang="en-US" sz="1800" dirty="0" err="1"/>
              <a:t>Astrospace</a:t>
            </a:r>
            <a:endParaRPr lang="en-US" sz="1800" dirty="0"/>
          </a:p>
          <a:p>
            <a:r>
              <a:rPr lang="en-US" sz="1800" dirty="0"/>
              <a:t>Walter Fritz, ILC </a:t>
            </a:r>
            <a:r>
              <a:rPr lang="en-US" sz="1800" dirty="0" err="1"/>
              <a:t>Astrospace</a:t>
            </a:r>
            <a:endParaRPr lang="en-US" sz="1800" dirty="0"/>
          </a:p>
          <a:p>
            <a:r>
              <a:rPr lang="en-US" sz="1800" dirty="0"/>
              <a:t>Michael Pedley, NASA Johnson Space Center</a:t>
            </a:r>
          </a:p>
          <a:p>
            <a:endParaRPr lang="en-US" sz="1800" dirty="0"/>
          </a:p>
          <a:p>
            <a:pPr marL="0" marR="0">
              <a:buNone/>
            </a:pPr>
            <a:r>
              <a:rPr lang="en-US" sz="1800" i="1" kern="100" dirty="0">
                <a:effectLst/>
                <a:latin typeface="Calibri" panose="020F0502020204030204" pitchFamily="34" charset="0"/>
                <a:ea typeface="Times New Roman" panose="02020603050405020304" pitchFamily="18" charset="0"/>
                <a:cs typeface="Times New Roman" panose="02020603050405020304" pitchFamily="18" charset="0"/>
              </a:rPr>
              <a:t>Trade names are used in this presentation for identification only. Their usage does not constitute an official endorsement, either expressed or implied, by the National Aeronautics and Space Administration.</a:t>
            </a:r>
          </a:p>
          <a:p>
            <a:endParaRPr lang="en-US" sz="1800" dirty="0"/>
          </a:p>
        </p:txBody>
      </p:sp>
      <p:sp>
        <p:nvSpPr>
          <p:cNvPr id="5" name="Title 4">
            <a:extLst>
              <a:ext uri="{FF2B5EF4-FFF2-40B4-BE49-F238E27FC236}">
                <a16:creationId xmlns:a16="http://schemas.microsoft.com/office/drawing/2014/main" id="{6BE28A0C-1F02-A04D-5F8F-B2ABCF0B6E50}"/>
              </a:ext>
            </a:extLst>
          </p:cNvPr>
          <p:cNvSpPr>
            <a:spLocks noGrp="1"/>
          </p:cNvSpPr>
          <p:nvPr>
            <p:ph type="title"/>
          </p:nvPr>
        </p:nvSpPr>
        <p:spPr>
          <a:xfrm>
            <a:off x="551941" y="2751891"/>
            <a:ext cx="9948911" cy="1354217"/>
          </a:xfrm>
        </p:spPr>
        <p:txBody>
          <a:bodyPr>
            <a:normAutofit fontScale="90000"/>
          </a:bodyPr>
          <a:lstStyle/>
          <a:p>
            <a:pPr algn="ctr"/>
            <a:r>
              <a:rPr lang="en-US" dirty="0"/>
              <a:t>ICES-2026-527</a:t>
            </a:r>
            <a:br>
              <a:rPr lang="en-US" dirty="0"/>
            </a:br>
            <a:r>
              <a:rPr lang="en-US" dirty="0"/>
              <a:t>Space Suit Material </a:t>
            </a:r>
            <a:r>
              <a:rPr lang="en-US" dirty="0" err="1"/>
              <a:t>Compatability</a:t>
            </a:r>
            <a:r>
              <a:rPr lang="en-US" dirty="0"/>
              <a:t> with Space Vehicle Coolant PMS-1.5R</a:t>
            </a:r>
          </a:p>
        </p:txBody>
      </p:sp>
      <p:sp>
        <p:nvSpPr>
          <p:cNvPr id="2" name="TextBox 1">
            <a:extLst>
              <a:ext uri="{FF2B5EF4-FFF2-40B4-BE49-F238E27FC236}">
                <a16:creationId xmlns:a16="http://schemas.microsoft.com/office/drawing/2014/main" id="{F5B16609-E51E-02E6-36A2-FB8E5765B478}"/>
              </a:ext>
            </a:extLst>
          </p:cNvPr>
          <p:cNvSpPr txBox="1"/>
          <p:nvPr/>
        </p:nvSpPr>
        <p:spPr>
          <a:xfrm>
            <a:off x="6243145" y="1471448"/>
            <a:ext cx="0" cy="0"/>
          </a:xfrm>
          <a:prstGeom prst="rect">
            <a:avLst/>
          </a:prstGeom>
          <a:ln w="6350">
            <a:noFill/>
            <a:miter lim="800000"/>
          </a:ln>
        </p:spPr>
        <p:txBody>
          <a:bodyPr vert="horz" wrap="none" lIns="0" tIns="0" rIns="0" bIns="0" rtlCol="0">
            <a:noAutofit/>
          </a:bodyPr>
          <a:lstStyle/>
          <a:p>
            <a:pPr algn="l">
              <a:spcBef>
                <a:spcPts val="300"/>
              </a:spcBef>
              <a:spcAft>
                <a:spcPts val="300"/>
              </a:spcAft>
              <a:buNone/>
            </a:pPr>
            <a:endParaRPr lang="en-US" sz="1600" dirty="0"/>
          </a:p>
        </p:txBody>
      </p:sp>
    </p:spTree>
    <p:extLst>
      <p:ext uri="{BB962C8B-B14F-4D97-AF65-F5344CB8AC3E}">
        <p14:creationId xmlns:p14="http://schemas.microsoft.com/office/powerpoint/2010/main" val="4283380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3421B-4E4F-252C-B4EE-BCB98D8A301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FCDEB47-1505-0E38-9097-E50BB2A70665}"/>
              </a:ext>
            </a:extLst>
          </p:cNvPr>
          <p:cNvSpPr>
            <a:spLocks noGrp="1"/>
          </p:cNvSpPr>
          <p:nvPr>
            <p:ph type="title"/>
          </p:nvPr>
        </p:nvSpPr>
        <p:spPr/>
        <p:txBody>
          <a:bodyPr/>
          <a:lstStyle/>
          <a:p>
            <a:r>
              <a:rPr lang="en-US" dirty="0"/>
              <a:t>Test Results</a:t>
            </a:r>
          </a:p>
        </p:txBody>
      </p:sp>
      <p:sp>
        <p:nvSpPr>
          <p:cNvPr id="5" name="Content Placeholder 4">
            <a:extLst>
              <a:ext uri="{FF2B5EF4-FFF2-40B4-BE49-F238E27FC236}">
                <a16:creationId xmlns:a16="http://schemas.microsoft.com/office/drawing/2014/main" id="{50A45F01-EEA0-9CE5-EDA1-68904F84C3B2}"/>
              </a:ext>
            </a:extLst>
          </p:cNvPr>
          <p:cNvSpPr>
            <a:spLocks noGrp="1"/>
          </p:cNvSpPr>
          <p:nvPr>
            <p:ph idx="1"/>
          </p:nvPr>
        </p:nvSpPr>
        <p:spPr>
          <a:xfrm>
            <a:off x="629549" y="1289651"/>
            <a:ext cx="10351564" cy="1308050"/>
          </a:xfrm>
        </p:spPr>
        <p:txBody>
          <a:bodyPr/>
          <a:lstStyle/>
          <a:p>
            <a:r>
              <a:rPr lang="en-US" dirty="0"/>
              <a:t>Visual and Tactile Assessment</a:t>
            </a:r>
          </a:p>
          <a:p>
            <a:pPr lvl="3"/>
            <a:r>
              <a:rPr lang="en-US" dirty="0"/>
              <a:t>Glove RTV pads immersed in silicone oil  were gummy and showed significant distortion.  However, after 2 weeks the sample reverted back to its original shape</a:t>
            </a:r>
          </a:p>
          <a:p>
            <a:pPr lvl="3"/>
            <a:r>
              <a:rPr lang="en-US" dirty="0"/>
              <a:t>Application of the oil onto the glove palm RTV revealed it was barely visible initially but was undetectable within 30  minutes. There was no observable swelling and the RTV remained securely adhered to the glove materials.</a:t>
            </a:r>
          </a:p>
        </p:txBody>
      </p:sp>
      <p:pic>
        <p:nvPicPr>
          <p:cNvPr id="3" name="Picture 2">
            <a:extLst>
              <a:ext uri="{FF2B5EF4-FFF2-40B4-BE49-F238E27FC236}">
                <a16:creationId xmlns:a16="http://schemas.microsoft.com/office/drawing/2014/main" id="{84E47EAD-2C78-2999-0CDD-29EB82AD6FB6}"/>
              </a:ext>
            </a:extLst>
          </p:cNvPr>
          <p:cNvPicPr>
            <a:picLocks noChangeAspect="1"/>
          </p:cNvPicPr>
          <p:nvPr/>
        </p:nvPicPr>
        <p:blipFill>
          <a:blip r:embed="rId2"/>
          <a:srcRect l="1348" t="6594" r="1227" b="10049"/>
          <a:stretch>
            <a:fillRect/>
          </a:stretch>
        </p:blipFill>
        <p:spPr>
          <a:xfrm>
            <a:off x="2295525" y="2733676"/>
            <a:ext cx="7610475" cy="3676650"/>
          </a:xfrm>
          <a:prstGeom prst="rect">
            <a:avLst/>
          </a:prstGeom>
        </p:spPr>
      </p:pic>
    </p:spTree>
    <p:extLst>
      <p:ext uri="{BB962C8B-B14F-4D97-AF65-F5344CB8AC3E}">
        <p14:creationId xmlns:p14="http://schemas.microsoft.com/office/powerpoint/2010/main" val="4156870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A5AD6-29FF-B709-AC81-2C1010BE820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4BB0B76-E20A-84CC-E5F6-79DAEABA0DB0}"/>
              </a:ext>
            </a:extLst>
          </p:cNvPr>
          <p:cNvSpPr>
            <a:spLocks noGrp="1"/>
          </p:cNvSpPr>
          <p:nvPr>
            <p:ph type="title"/>
          </p:nvPr>
        </p:nvSpPr>
        <p:spPr/>
        <p:txBody>
          <a:bodyPr/>
          <a:lstStyle/>
          <a:p>
            <a:r>
              <a:rPr lang="en-US" dirty="0"/>
              <a:t>Test Results</a:t>
            </a:r>
          </a:p>
        </p:txBody>
      </p:sp>
      <p:sp>
        <p:nvSpPr>
          <p:cNvPr id="5" name="Content Placeholder 4">
            <a:extLst>
              <a:ext uri="{FF2B5EF4-FFF2-40B4-BE49-F238E27FC236}">
                <a16:creationId xmlns:a16="http://schemas.microsoft.com/office/drawing/2014/main" id="{3F809FBD-AEFE-C808-F041-2E4D786843D3}"/>
              </a:ext>
            </a:extLst>
          </p:cNvPr>
          <p:cNvSpPr>
            <a:spLocks noGrp="1"/>
          </p:cNvSpPr>
          <p:nvPr>
            <p:ph idx="1"/>
          </p:nvPr>
        </p:nvSpPr>
        <p:spPr>
          <a:xfrm>
            <a:off x="629549" y="1289651"/>
            <a:ext cx="10351564" cy="3624069"/>
          </a:xfrm>
        </p:spPr>
        <p:txBody>
          <a:bodyPr/>
          <a:lstStyle/>
          <a:p>
            <a:r>
              <a:rPr lang="en-US" dirty="0"/>
              <a:t>Visual and Tactile Assessment (</a:t>
            </a:r>
            <a:r>
              <a:rPr lang="en-US" dirty="0" err="1"/>
              <a:t>Cont</a:t>
            </a:r>
            <a:r>
              <a:rPr lang="en-US" dirty="0"/>
              <a:t>)</a:t>
            </a:r>
          </a:p>
          <a:p>
            <a:pPr lvl="4"/>
            <a:r>
              <a:rPr lang="en-US" dirty="0"/>
              <a:t>The silicone oil is visible when first applied but wicks, dispersing readily.  After one-hour, visual detection was very difficult, and the oil was undetectable after 2 hours</a:t>
            </a:r>
          </a:p>
          <a:p>
            <a:pPr lvl="4"/>
            <a:endParaRPr lang="en-US" dirty="0"/>
          </a:p>
          <a:p>
            <a:pPr lvl="4"/>
            <a:endParaRPr lang="en-US" dirty="0"/>
          </a:p>
          <a:p>
            <a:pPr lvl="4"/>
            <a:endParaRPr lang="en-US" dirty="0"/>
          </a:p>
          <a:p>
            <a:pPr lvl="4"/>
            <a:endParaRPr lang="en-US" dirty="0"/>
          </a:p>
          <a:p>
            <a:pPr lvl="4"/>
            <a:endParaRPr lang="en-US" dirty="0"/>
          </a:p>
          <a:p>
            <a:pPr lvl="4"/>
            <a:endParaRPr lang="en-US" dirty="0"/>
          </a:p>
          <a:p>
            <a:pPr lvl="4"/>
            <a:endParaRPr lang="en-US" dirty="0"/>
          </a:p>
          <a:p>
            <a:pPr lvl="4"/>
            <a:endParaRPr lang="en-US" dirty="0"/>
          </a:p>
          <a:p>
            <a:pPr lvl="4"/>
            <a:endParaRPr lang="en-US" dirty="0"/>
          </a:p>
          <a:p>
            <a:pPr lvl="4"/>
            <a:endParaRPr lang="en-US" dirty="0"/>
          </a:p>
        </p:txBody>
      </p:sp>
      <p:pic>
        <p:nvPicPr>
          <p:cNvPr id="4" name="Picture 3">
            <a:extLst>
              <a:ext uri="{FF2B5EF4-FFF2-40B4-BE49-F238E27FC236}">
                <a16:creationId xmlns:a16="http://schemas.microsoft.com/office/drawing/2014/main" id="{B0939BD2-EFE8-FF64-986A-8F8E13DBB1EF}"/>
              </a:ext>
            </a:extLst>
          </p:cNvPr>
          <p:cNvPicPr>
            <a:picLocks noChangeAspect="1"/>
          </p:cNvPicPr>
          <p:nvPr/>
        </p:nvPicPr>
        <p:blipFill>
          <a:blip r:embed="rId2"/>
          <a:stretch>
            <a:fillRect/>
          </a:stretch>
        </p:blipFill>
        <p:spPr>
          <a:xfrm>
            <a:off x="1619250" y="2379056"/>
            <a:ext cx="8572500" cy="3618000"/>
          </a:xfrm>
          <a:prstGeom prst="rect">
            <a:avLst/>
          </a:prstGeom>
        </p:spPr>
      </p:pic>
    </p:spTree>
    <p:extLst>
      <p:ext uri="{BB962C8B-B14F-4D97-AF65-F5344CB8AC3E}">
        <p14:creationId xmlns:p14="http://schemas.microsoft.com/office/powerpoint/2010/main" val="1099396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DA32A-CAAC-A46C-5959-F2A021A9135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DF11103-6AB9-EAB2-42BB-139F0D00341E}"/>
              </a:ext>
            </a:extLst>
          </p:cNvPr>
          <p:cNvSpPr>
            <a:spLocks noGrp="1"/>
          </p:cNvSpPr>
          <p:nvPr>
            <p:ph type="title"/>
          </p:nvPr>
        </p:nvSpPr>
        <p:spPr/>
        <p:txBody>
          <a:bodyPr/>
          <a:lstStyle/>
          <a:p>
            <a:r>
              <a:rPr lang="en-US" dirty="0"/>
              <a:t>Test Results</a:t>
            </a:r>
          </a:p>
        </p:txBody>
      </p:sp>
      <p:sp>
        <p:nvSpPr>
          <p:cNvPr id="5" name="Content Placeholder 4">
            <a:extLst>
              <a:ext uri="{FF2B5EF4-FFF2-40B4-BE49-F238E27FC236}">
                <a16:creationId xmlns:a16="http://schemas.microsoft.com/office/drawing/2014/main" id="{0FCD112F-556A-BB4A-1C5B-542CAB8D6BA0}"/>
              </a:ext>
            </a:extLst>
          </p:cNvPr>
          <p:cNvSpPr>
            <a:spLocks noGrp="1"/>
          </p:cNvSpPr>
          <p:nvPr>
            <p:ph idx="1"/>
          </p:nvPr>
        </p:nvSpPr>
        <p:spPr>
          <a:xfrm>
            <a:off x="479921" y="956277"/>
            <a:ext cx="10654804" cy="4739759"/>
          </a:xfrm>
        </p:spPr>
        <p:txBody>
          <a:bodyPr/>
          <a:lstStyle/>
          <a:p>
            <a:r>
              <a:rPr lang="en-US" dirty="0"/>
              <a:t>Physical Property Testing</a:t>
            </a:r>
          </a:p>
          <a:p>
            <a:pPr lvl="3"/>
            <a:r>
              <a:rPr lang="en-US" dirty="0"/>
              <a:t>Immersed silicone samples showed significant changes in strength, elongation and/or hardness </a:t>
            </a:r>
          </a:p>
          <a:p>
            <a:pPr lvl="4"/>
            <a:r>
              <a:rPr lang="en-US" dirty="0"/>
              <a:t>Up to 65% reduction in tensile and elongation for the glove RTV and a 24% reduction in boot sole hardness  </a:t>
            </a:r>
          </a:p>
          <a:p>
            <a:pPr lvl="3"/>
            <a:r>
              <a:rPr lang="en-US" dirty="0"/>
              <a:t>Testing of silicone samples with a light or moderate coating behaved better and material function is not expected to be compromised</a:t>
            </a:r>
          </a:p>
          <a:p>
            <a:pPr lvl="4"/>
            <a:r>
              <a:rPr lang="en-US" dirty="0"/>
              <a:t>Up to 19% reduction in tensile strength and 13% reduction in elongation</a:t>
            </a:r>
          </a:p>
          <a:p>
            <a:pPr lvl="4"/>
            <a:r>
              <a:rPr lang="en-US" dirty="0"/>
              <a:t>While the lighter coating appeared to experience a larger decrease over the moderate coating (6% reduction versus 19% reduction), the hardness testing shows no real change (44 Shore A versus 45 Shore A). The differences are most likely due to sample preparation and the presence of voids and inclusions. This is reflected in the high standard deviations. </a:t>
            </a:r>
          </a:p>
          <a:p>
            <a:pPr lvl="3"/>
            <a:r>
              <a:rPr lang="en-US" dirty="0"/>
              <a:t>Physical property of moderately coated glove bladder material shows no change to physical properties</a:t>
            </a:r>
          </a:p>
          <a:p>
            <a:pPr lvl="3"/>
            <a:r>
              <a:rPr lang="en-US" dirty="0"/>
              <a:t>The silicone oil can cause swelling in the silicone materials.  This swelling is significant in immersed samples but is minimal in samples where the oil was applied by brush and allowed to sit</a:t>
            </a:r>
          </a:p>
          <a:p>
            <a:pPr lvl="3"/>
            <a:r>
              <a:rPr lang="en-US" dirty="0"/>
              <a:t>Coefficient of friction (COF) increases can occur with limited exposure, and the boot is more susceptible than the glove RTV.  The COF for the boot sole silicone increase with time as the oil is being absorbed, swells and softens the material. Conversely, the glove RTV readily absorbs the oil and therefore is less dependent on time. While the oil may act as a lubricant immediately on the silicone surfaces, this quickly changes to tackiness. Due to the amount of exposure expected during EVA (27 </a:t>
            </a:r>
            <a:r>
              <a:rPr lang="en-US" dirty="0">
                <a:latin typeface="Aptos Narrow" panose="020B0004020202020204" pitchFamily="34" charset="0"/>
              </a:rPr>
              <a:t>Å), changes to COF are expected to be minimal </a:t>
            </a:r>
            <a:r>
              <a:rPr lang="en-US" dirty="0"/>
              <a:t>  </a:t>
            </a:r>
          </a:p>
        </p:txBody>
      </p:sp>
    </p:spTree>
    <p:extLst>
      <p:ext uri="{BB962C8B-B14F-4D97-AF65-F5344CB8AC3E}">
        <p14:creationId xmlns:p14="http://schemas.microsoft.com/office/powerpoint/2010/main" val="3677842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54102-9C04-5B8B-6B82-095AA46D063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CFD9F6D-1509-1BF3-298F-74327BAF6975}"/>
              </a:ext>
            </a:extLst>
          </p:cNvPr>
          <p:cNvSpPr>
            <a:spLocks noGrp="1"/>
          </p:cNvSpPr>
          <p:nvPr>
            <p:ph type="title"/>
          </p:nvPr>
        </p:nvSpPr>
        <p:spPr/>
        <p:txBody>
          <a:bodyPr/>
          <a:lstStyle/>
          <a:p>
            <a:r>
              <a:rPr lang="en-US" dirty="0"/>
              <a:t>Test Results</a:t>
            </a:r>
          </a:p>
        </p:txBody>
      </p:sp>
      <p:pic>
        <p:nvPicPr>
          <p:cNvPr id="10" name="Picture 9">
            <a:extLst>
              <a:ext uri="{FF2B5EF4-FFF2-40B4-BE49-F238E27FC236}">
                <a16:creationId xmlns:a16="http://schemas.microsoft.com/office/drawing/2014/main" id="{83A655E5-A029-FD96-DF15-A26CD16A88C3}"/>
              </a:ext>
            </a:extLst>
          </p:cNvPr>
          <p:cNvPicPr>
            <a:picLocks noChangeAspect="1"/>
          </p:cNvPicPr>
          <p:nvPr/>
        </p:nvPicPr>
        <p:blipFill>
          <a:blip r:embed="rId2"/>
          <a:srcRect l="1850" t="1778" r="1938" b="1206"/>
          <a:stretch>
            <a:fillRect/>
          </a:stretch>
        </p:blipFill>
        <p:spPr>
          <a:xfrm>
            <a:off x="990600" y="1104900"/>
            <a:ext cx="10201275" cy="5397320"/>
          </a:xfrm>
          <a:prstGeom prst="rect">
            <a:avLst/>
          </a:prstGeom>
        </p:spPr>
      </p:pic>
    </p:spTree>
    <p:extLst>
      <p:ext uri="{BB962C8B-B14F-4D97-AF65-F5344CB8AC3E}">
        <p14:creationId xmlns:p14="http://schemas.microsoft.com/office/powerpoint/2010/main" val="2189546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98BEE-56D3-967D-6FA1-BF1CC4248B1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854F49D-7C53-EE79-71E7-5358C766364A}"/>
              </a:ext>
            </a:extLst>
          </p:cNvPr>
          <p:cNvSpPr>
            <a:spLocks noGrp="1"/>
          </p:cNvSpPr>
          <p:nvPr>
            <p:ph type="title"/>
          </p:nvPr>
        </p:nvSpPr>
        <p:spPr/>
        <p:txBody>
          <a:bodyPr/>
          <a:lstStyle/>
          <a:p>
            <a:r>
              <a:rPr lang="en-US" dirty="0"/>
              <a:t>Test Results</a:t>
            </a:r>
          </a:p>
        </p:txBody>
      </p:sp>
      <p:pic>
        <p:nvPicPr>
          <p:cNvPr id="4" name="Picture 3">
            <a:extLst>
              <a:ext uri="{FF2B5EF4-FFF2-40B4-BE49-F238E27FC236}">
                <a16:creationId xmlns:a16="http://schemas.microsoft.com/office/drawing/2014/main" id="{A9F8644C-1420-D883-2F4F-1F9E8ECD9290}"/>
              </a:ext>
            </a:extLst>
          </p:cNvPr>
          <p:cNvPicPr>
            <a:picLocks noChangeAspect="1"/>
          </p:cNvPicPr>
          <p:nvPr/>
        </p:nvPicPr>
        <p:blipFill>
          <a:blip r:embed="rId2"/>
          <a:srcRect l="1173" t="2792" r="1028" b="5583"/>
          <a:stretch>
            <a:fillRect/>
          </a:stretch>
        </p:blipFill>
        <p:spPr>
          <a:xfrm>
            <a:off x="1098119" y="1652587"/>
            <a:ext cx="9064432" cy="3552825"/>
          </a:xfrm>
          <a:prstGeom prst="rect">
            <a:avLst/>
          </a:prstGeom>
        </p:spPr>
      </p:pic>
    </p:spTree>
    <p:extLst>
      <p:ext uri="{BB962C8B-B14F-4D97-AF65-F5344CB8AC3E}">
        <p14:creationId xmlns:p14="http://schemas.microsoft.com/office/powerpoint/2010/main" val="1791472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0BAEA-75F6-8FCC-E3FA-B85E7FF6AD3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5CCEF70-6E6C-0830-DED4-1D124EB0C69C}"/>
              </a:ext>
            </a:extLst>
          </p:cNvPr>
          <p:cNvSpPr>
            <a:spLocks noGrp="1"/>
          </p:cNvSpPr>
          <p:nvPr>
            <p:ph type="title"/>
          </p:nvPr>
        </p:nvSpPr>
        <p:spPr/>
        <p:txBody>
          <a:bodyPr/>
          <a:lstStyle/>
          <a:p>
            <a:r>
              <a:rPr lang="en-US" dirty="0"/>
              <a:t>Test Results</a:t>
            </a:r>
          </a:p>
        </p:txBody>
      </p:sp>
      <p:pic>
        <p:nvPicPr>
          <p:cNvPr id="3" name="Picture 2">
            <a:extLst>
              <a:ext uri="{FF2B5EF4-FFF2-40B4-BE49-F238E27FC236}">
                <a16:creationId xmlns:a16="http://schemas.microsoft.com/office/drawing/2014/main" id="{A0C81A89-C9A1-07AC-A8FB-807A253E6F6C}"/>
              </a:ext>
            </a:extLst>
          </p:cNvPr>
          <p:cNvPicPr>
            <a:picLocks noChangeAspect="1"/>
          </p:cNvPicPr>
          <p:nvPr/>
        </p:nvPicPr>
        <p:blipFill>
          <a:blip r:embed="rId2"/>
          <a:srcRect l="2391" t="687" r="7504" b="2989"/>
          <a:stretch>
            <a:fillRect/>
          </a:stretch>
        </p:blipFill>
        <p:spPr>
          <a:xfrm>
            <a:off x="361949" y="1528434"/>
            <a:ext cx="5734051" cy="3399670"/>
          </a:xfrm>
          <a:prstGeom prst="rect">
            <a:avLst/>
          </a:prstGeom>
        </p:spPr>
      </p:pic>
      <p:pic>
        <p:nvPicPr>
          <p:cNvPr id="4" name="Picture 3">
            <a:extLst>
              <a:ext uri="{FF2B5EF4-FFF2-40B4-BE49-F238E27FC236}">
                <a16:creationId xmlns:a16="http://schemas.microsoft.com/office/drawing/2014/main" id="{EBC6CCDE-1892-1C9F-A4B0-B94B61189E68}"/>
              </a:ext>
            </a:extLst>
          </p:cNvPr>
          <p:cNvPicPr>
            <a:picLocks noChangeAspect="1"/>
          </p:cNvPicPr>
          <p:nvPr/>
        </p:nvPicPr>
        <p:blipFill>
          <a:blip r:embed="rId3"/>
          <a:stretch>
            <a:fillRect/>
          </a:stretch>
        </p:blipFill>
        <p:spPr>
          <a:xfrm>
            <a:off x="6211869" y="1528434"/>
            <a:ext cx="5319165" cy="3423910"/>
          </a:xfrm>
          <a:prstGeom prst="rect">
            <a:avLst/>
          </a:prstGeom>
        </p:spPr>
      </p:pic>
    </p:spTree>
    <p:extLst>
      <p:ext uri="{BB962C8B-B14F-4D97-AF65-F5344CB8AC3E}">
        <p14:creationId xmlns:p14="http://schemas.microsoft.com/office/powerpoint/2010/main" val="64996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D10BB-09B8-D539-92A2-F0E0DFB7CB8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377F768-DCA5-6065-86AF-9D882C8128D1}"/>
              </a:ext>
            </a:extLst>
          </p:cNvPr>
          <p:cNvSpPr>
            <a:spLocks noGrp="1"/>
          </p:cNvSpPr>
          <p:nvPr>
            <p:ph type="title"/>
          </p:nvPr>
        </p:nvSpPr>
        <p:spPr/>
        <p:txBody>
          <a:bodyPr/>
          <a:lstStyle/>
          <a:p>
            <a:r>
              <a:rPr lang="en-US" dirty="0"/>
              <a:t>Test Results</a:t>
            </a:r>
          </a:p>
        </p:txBody>
      </p:sp>
      <p:sp>
        <p:nvSpPr>
          <p:cNvPr id="5" name="Content Placeholder 4">
            <a:extLst>
              <a:ext uri="{FF2B5EF4-FFF2-40B4-BE49-F238E27FC236}">
                <a16:creationId xmlns:a16="http://schemas.microsoft.com/office/drawing/2014/main" id="{A608366B-A58C-4A85-A2E0-C4FE1BBC81F7}"/>
              </a:ext>
            </a:extLst>
          </p:cNvPr>
          <p:cNvSpPr>
            <a:spLocks noGrp="1"/>
          </p:cNvSpPr>
          <p:nvPr>
            <p:ph idx="1"/>
          </p:nvPr>
        </p:nvSpPr>
        <p:spPr>
          <a:xfrm>
            <a:off x="479921" y="956277"/>
            <a:ext cx="10654804" cy="2085186"/>
          </a:xfrm>
        </p:spPr>
        <p:txBody>
          <a:bodyPr/>
          <a:lstStyle/>
          <a:p>
            <a:r>
              <a:rPr lang="en-US" dirty="0"/>
              <a:t>Assessing the Effects of EVA Environment</a:t>
            </a:r>
          </a:p>
          <a:p>
            <a:pPr lvl="3"/>
            <a:r>
              <a:rPr lang="en-US" dirty="0"/>
              <a:t>The blocking tests from this assessment showed that glove RTV material transfer did not occur under the maximum grasp pressure at the maximum sink temperature. </a:t>
            </a:r>
          </a:p>
          <a:p>
            <a:pPr lvl="3"/>
            <a:r>
              <a:rPr lang="en-US" dirty="0"/>
              <a:t>The longer-term thermal cycling test with both single application (applied only before the first thermal cycle) and multiple applications (applied prior to each thermal cycle) showed negligible differences in COF for glove RTV, either as a result of time, temperature, or repeated exposure (ref. Graph 3). </a:t>
            </a:r>
          </a:p>
          <a:p>
            <a:pPr lvl="3"/>
            <a:r>
              <a:rPr lang="en-US" dirty="0"/>
              <a:t>The slight blocking documented for the Kapton film challenge material is a function of the Kapton film properties and smoothness rather than Glove material silicone oil exposure effects</a:t>
            </a:r>
          </a:p>
        </p:txBody>
      </p:sp>
      <p:pic>
        <p:nvPicPr>
          <p:cNvPr id="3" name="Picture 2">
            <a:extLst>
              <a:ext uri="{FF2B5EF4-FFF2-40B4-BE49-F238E27FC236}">
                <a16:creationId xmlns:a16="http://schemas.microsoft.com/office/drawing/2014/main" id="{A808DE1D-8557-68F4-0050-1B278CCEDCFB}"/>
              </a:ext>
            </a:extLst>
          </p:cNvPr>
          <p:cNvPicPr>
            <a:picLocks noChangeAspect="1"/>
          </p:cNvPicPr>
          <p:nvPr/>
        </p:nvPicPr>
        <p:blipFill>
          <a:blip r:embed="rId2"/>
          <a:stretch>
            <a:fillRect/>
          </a:stretch>
        </p:blipFill>
        <p:spPr>
          <a:xfrm>
            <a:off x="2535029" y="3429181"/>
            <a:ext cx="6544588" cy="2591162"/>
          </a:xfrm>
          <a:prstGeom prst="rect">
            <a:avLst/>
          </a:prstGeom>
        </p:spPr>
      </p:pic>
    </p:spTree>
    <p:extLst>
      <p:ext uri="{BB962C8B-B14F-4D97-AF65-F5344CB8AC3E}">
        <p14:creationId xmlns:p14="http://schemas.microsoft.com/office/powerpoint/2010/main" val="810286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7CF3E-8BF7-4267-A980-55E31DA5456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6A88E60-F03B-3245-180E-0170EF4DB70E}"/>
              </a:ext>
            </a:extLst>
          </p:cNvPr>
          <p:cNvSpPr>
            <a:spLocks noGrp="1"/>
          </p:cNvSpPr>
          <p:nvPr>
            <p:ph type="title"/>
          </p:nvPr>
        </p:nvSpPr>
        <p:spPr/>
        <p:txBody>
          <a:bodyPr/>
          <a:lstStyle/>
          <a:p>
            <a:r>
              <a:rPr lang="en-US" dirty="0"/>
              <a:t>Test Results</a:t>
            </a:r>
          </a:p>
        </p:txBody>
      </p:sp>
      <p:pic>
        <p:nvPicPr>
          <p:cNvPr id="3" name="Picture 2">
            <a:extLst>
              <a:ext uri="{FF2B5EF4-FFF2-40B4-BE49-F238E27FC236}">
                <a16:creationId xmlns:a16="http://schemas.microsoft.com/office/drawing/2014/main" id="{BAA52684-2C92-53C6-8263-5C1084F3D239}"/>
              </a:ext>
            </a:extLst>
          </p:cNvPr>
          <p:cNvPicPr>
            <a:picLocks noChangeAspect="1"/>
          </p:cNvPicPr>
          <p:nvPr/>
        </p:nvPicPr>
        <p:blipFill>
          <a:blip r:embed="rId2"/>
          <a:stretch>
            <a:fillRect/>
          </a:stretch>
        </p:blipFill>
        <p:spPr>
          <a:xfrm>
            <a:off x="2294994" y="1433234"/>
            <a:ext cx="7602011" cy="3991532"/>
          </a:xfrm>
          <a:prstGeom prst="rect">
            <a:avLst/>
          </a:prstGeom>
        </p:spPr>
      </p:pic>
    </p:spTree>
    <p:extLst>
      <p:ext uri="{BB962C8B-B14F-4D97-AF65-F5344CB8AC3E}">
        <p14:creationId xmlns:p14="http://schemas.microsoft.com/office/powerpoint/2010/main" val="2080090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60E7-E43D-983E-5AB3-E463B7D1940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8169580-AB98-D07C-3923-1566DC4DF39F}"/>
              </a:ext>
            </a:extLst>
          </p:cNvPr>
          <p:cNvSpPr>
            <a:spLocks noGrp="1"/>
          </p:cNvSpPr>
          <p:nvPr>
            <p:ph type="title"/>
          </p:nvPr>
        </p:nvSpPr>
        <p:spPr/>
        <p:txBody>
          <a:bodyPr/>
          <a:lstStyle/>
          <a:p>
            <a:r>
              <a:rPr lang="en-US" dirty="0"/>
              <a:t>Test Results</a:t>
            </a:r>
          </a:p>
        </p:txBody>
      </p:sp>
      <p:sp>
        <p:nvSpPr>
          <p:cNvPr id="5" name="Content Placeholder 4">
            <a:extLst>
              <a:ext uri="{FF2B5EF4-FFF2-40B4-BE49-F238E27FC236}">
                <a16:creationId xmlns:a16="http://schemas.microsoft.com/office/drawing/2014/main" id="{F4EFC30E-A9D4-E511-9798-557171278C0D}"/>
              </a:ext>
            </a:extLst>
          </p:cNvPr>
          <p:cNvSpPr>
            <a:spLocks noGrp="1"/>
          </p:cNvSpPr>
          <p:nvPr>
            <p:ph idx="1"/>
          </p:nvPr>
        </p:nvSpPr>
        <p:spPr>
          <a:xfrm>
            <a:off x="479921" y="956277"/>
            <a:ext cx="10654804" cy="1800493"/>
          </a:xfrm>
        </p:spPr>
        <p:txBody>
          <a:bodyPr/>
          <a:lstStyle/>
          <a:p>
            <a:r>
              <a:rPr lang="en-US" dirty="0"/>
              <a:t>Cleaning Evaluations</a:t>
            </a:r>
          </a:p>
          <a:p>
            <a:pPr lvl="3"/>
            <a:r>
              <a:rPr lang="en-US" dirty="0"/>
              <a:t>The cleaning evaluations showed that wiping the Ortho-fabric surface did not remove any of the silicone oil. No evidence of oil was detected on a dry wipe used to wipe the Ortho-fabric swatch after a 7-hour period. </a:t>
            </a:r>
          </a:p>
          <a:p>
            <a:pPr lvl="3"/>
            <a:r>
              <a:rPr lang="en-US" dirty="0"/>
              <a:t>The evaluation showed that the lens tissue was the most efficient material for cleaning the Protective Visor as the other cleaning mediums merely smeared the silicone oil around. In addition, although haze increased with time, haze and transmittance measurements remained within the requirement even without cleaning (Table VI). The larger impact on visibility was distortion occurring from silicone oil contamination</a:t>
            </a:r>
          </a:p>
        </p:txBody>
      </p:sp>
      <p:pic>
        <p:nvPicPr>
          <p:cNvPr id="4" name="Picture 3">
            <a:extLst>
              <a:ext uri="{FF2B5EF4-FFF2-40B4-BE49-F238E27FC236}">
                <a16:creationId xmlns:a16="http://schemas.microsoft.com/office/drawing/2014/main" id="{0A0FD367-33E8-0DD0-6037-688D2F412555}"/>
              </a:ext>
            </a:extLst>
          </p:cNvPr>
          <p:cNvPicPr>
            <a:picLocks noChangeAspect="1"/>
          </p:cNvPicPr>
          <p:nvPr/>
        </p:nvPicPr>
        <p:blipFill>
          <a:blip r:embed="rId2"/>
          <a:stretch>
            <a:fillRect/>
          </a:stretch>
        </p:blipFill>
        <p:spPr>
          <a:xfrm>
            <a:off x="3647733" y="3257239"/>
            <a:ext cx="4896533" cy="2953162"/>
          </a:xfrm>
          <a:prstGeom prst="rect">
            <a:avLst/>
          </a:prstGeom>
        </p:spPr>
      </p:pic>
    </p:spTree>
    <p:extLst>
      <p:ext uri="{BB962C8B-B14F-4D97-AF65-F5344CB8AC3E}">
        <p14:creationId xmlns:p14="http://schemas.microsoft.com/office/powerpoint/2010/main" val="500373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056D5-4338-A8AF-F4B7-48A93BB9969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A65BDDD-2CFE-AE7A-DA0C-E97A1E3A6064}"/>
              </a:ext>
            </a:extLst>
          </p:cNvPr>
          <p:cNvSpPr>
            <a:spLocks noGrp="1"/>
          </p:cNvSpPr>
          <p:nvPr>
            <p:ph type="title"/>
          </p:nvPr>
        </p:nvSpPr>
        <p:spPr>
          <a:xfrm>
            <a:off x="479921" y="355780"/>
            <a:ext cx="10501192" cy="384721"/>
          </a:xfrm>
        </p:spPr>
        <p:txBody>
          <a:bodyPr/>
          <a:lstStyle/>
          <a:p>
            <a:r>
              <a:rPr lang="en-US" dirty="0"/>
              <a:t>Vapor Pressures and Evaporation Rates</a:t>
            </a:r>
          </a:p>
        </p:txBody>
      </p:sp>
      <p:sp>
        <p:nvSpPr>
          <p:cNvPr id="7" name="TextBox 6">
            <a:extLst>
              <a:ext uri="{FF2B5EF4-FFF2-40B4-BE49-F238E27FC236}">
                <a16:creationId xmlns:a16="http://schemas.microsoft.com/office/drawing/2014/main" id="{E9C5865A-0937-99CD-F2A4-C2D067E24C17}"/>
              </a:ext>
            </a:extLst>
          </p:cNvPr>
          <p:cNvSpPr txBox="1"/>
          <p:nvPr/>
        </p:nvSpPr>
        <p:spPr>
          <a:xfrm>
            <a:off x="568411" y="1125385"/>
            <a:ext cx="10923373" cy="5221429"/>
          </a:xfrm>
          <a:prstGeom prst="rect">
            <a:avLst/>
          </a:prstGeom>
          <a:noFill/>
          <a:ln w="6350">
            <a:noFill/>
            <a:miter lim="800000"/>
          </a:ln>
        </p:spPr>
        <p:txBody>
          <a:bodyPr wrap="square">
            <a:spAutoFit/>
          </a:bodyPr>
          <a:lstStyle/>
          <a:p>
            <a:pPr marL="285750" indent="-285750">
              <a:spcBef>
                <a:spcPct val="5000"/>
              </a:spcBef>
              <a:buFont typeface="Arial" panose="020B0604020202020204" pitchFamily="34" charset="0"/>
              <a:buChar char="•"/>
              <a:defRPr/>
            </a:pPr>
            <a:r>
              <a:rPr lang="en-US" altLang="en-US" sz="2000" kern="0" dirty="0">
                <a:solidFill>
                  <a:srgbClr val="000000"/>
                </a:solidFill>
                <a:latin typeface="Avenir 35 Light"/>
              </a:rPr>
              <a:t>ISS environmental control systems degraded by siloxanes</a:t>
            </a:r>
          </a:p>
          <a:p>
            <a:pPr marL="685800" lvl="1" indent="-285750">
              <a:spcBef>
                <a:spcPct val="5000"/>
              </a:spcBef>
              <a:buFont typeface="Arial" panose="020B0604020202020204" pitchFamily="34" charset="0"/>
              <a:buChar char="•"/>
              <a:defRPr/>
            </a:pPr>
            <a:r>
              <a:rPr lang="en-US" altLang="en-US" sz="1600" kern="0" dirty="0">
                <a:solidFill>
                  <a:srgbClr val="000000"/>
                </a:solidFill>
                <a:latin typeface="Avenir 35 Light"/>
              </a:rPr>
              <a:t>Testing had shown that bringing coolant into the ISS could not be mitigated effectively through detection and cleaning</a:t>
            </a:r>
          </a:p>
          <a:p>
            <a:pPr marL="231775" indent="-231775">
              <a:spcBef>
                <a:spcPct val="5000"/>
              </a:spcBef>
              <a:defRPr/>
            </a:pPr>
            <a:endParaRPr lang="en-US" altLang="en-US" sz="1000" kern="0" dirty="0">
              <a:solidFill>
                <a:srgbClr val="000000"/>
              </a:solidFill>
              <a:latin typeface="Avenir 35 Light"/>
            </a:endParaRPr>
          </a:p>
          <a:p>
            <a:pPr marL="344488" indent="-285750">
              <a:buFont typeface="Arial" panose="020B0604020202020204" pitchFamily="34" charset="0"/>
              <a:buChar char="•"/>
              <a:defRPr/>
            </a:pPr>
            <a:r>
              <a:rPr lang="en-US" altLang="en-US" sz="2000" kern="0" dirty="0">
                <a:solidFill>
                  <a:srgbClr val="000000"/>
                </a:solidFill>
                <a:latin typeface="Avenir 35 Light"/>
              </a:rPr>
              <a:t>MLM radiator leak in October 2023 significantly larger than 82P leak, with 72 liters of coolant leaking out in the direction of EVA translation paths for scheduled EVAs</a:t>
            </a:r>
            <a:r>
              <a:rPr lang="en-US" altLang="en-US" kern="0" dirty="0">
                <a:solidFill>
                  <a:srgbClr val="000000"/>
                </a:solidFill>
                <a:latin typeface="Avenir 35 Light"/>
              </a:rPr>
              <a:t> </a:t>
            </a:r>
          </a:p>
          <a:p>
            <a:pPr marL="744538" lvl="1" indent="-285750">
              <a:buFont typeface="Arial" panose="020B0604020202020204" pitchFamily="34" charset="0"/>
              <a:buChar char="•"/>
              <a:defRPr/>
            </a:pPr>
            <a:r>
              <a:rPr lang="en-US" altLang="en-US" sz="1600" kern="0" dirty="0">
                <a:solidFill>
                  <a:srgbClr val="000000"/>
                </a:solidFill>
                <a:latin typeface="Avenir 35 Light"/>
              </a:rPr>
              <a:t>Greater concern about residual coolant brought inside ISS on EMU surfaces degrading the environmental control systems. </a:t>
            </a:r>
          </a:p>
          <a:p>
            <a:pPr marL="690563" lvl="1" indent="-231775">
              <a:defRPr/>
            </a:pPr>
            <a:endParaRPr lang="en-US" altLang="en-US" sz="1000" kern="0" dirty="0">
              <a:solidFill>
                <a:srgbClr val="000000"/>
              </a:solidFill>
              <a:latin typeface="Avenir 35 Light"/>
            </a:endParaRPr>
          </a:p>
          <a:p>
            <a:pPr marL="344488" indent="-285750">
              <a:buFont typeface="Arial" panose="020B0604020202020204" pitchFamily="34" charset="0"/>
              <a:buChar char="•"/>
              <a:defRPr/>
            </a:pPr>
            <a:r>
              <a:rPr lang="en-US" altLang="en-US" sz="2000" kern="0" dirty="0">
                <a:solidFill>
                  <a:srgbClr val="000000"/>
                </a:solidFill>
                <a:latin typeface="Avenir 35 Light"/>
              </a:rPr>
              <a:t>Studies conducted to establish how rapidly the coolant would reevaporate from ISS surfaces in translation paths at predicted minimum temperature of -40 °C</a:t>
            </a:r>
          </a:p>
          <a:p>
            <a:pPr marL="690563" lvl="1" indent="-231775">
              <a:defRPr/>
            </a:pPr>
            <a:endParaRPr lang="en-US" altLang="en-US" sz="1000" kern="0" dirty="0">
              <a:solidFill>
                <a:srgbClr val="000000"/>
              </a:solidFill>
              <a:latin typeface="Avenir 35 Light"/>
            </a:endParaRPr>
          </a:p>
          <a:p>
            <a:pPr marL="344488" indent="-285750">
              <a:buFont typeface="Arial" panose="020B0604020202020204" pitchFamily="34" charset="0"/>
              <a:buChar char="•"/>
              <a:defRPr/>
            </a:pPr>
            <a:r>
              <a:rPr lang="en-US" altLang="en-US" sz="2000" kern="0" dirty="0">
                <a:solidFill>
                  <a:srgbClr val="000000"/>
                </a:solidFill>
                <a:latin typeface="Avenir 35 Light"/>
              </a:rPr>
              <a:t>Clapeyron-Clausius equation used to relate vapor pressure and temperature</a:t>
            </a:r>
          </a:p>
          <a:p>
            <a:pPr marL="290513" indent="-231775">
              <a:defRPr/>
            </a:pPr>
            <a:endParaRPr lang="en-US" altLang="en-US" sz="1600" kern="0" dirty="0">
              <a:solidFill>
                <a:srgbClr val="000000"/>
              </a:solidFill>
              <a:latin typeface="Avenir 35 Light"/>
            </a:endParaRPr>
          </a:p>
          <a:p>
            <a:pPr marL="290513" indent="-231775">
              <a:defRPr/>
            </a:pPr>
            <a:endParaRPr lang="en-US" altLang="en-US" sz="1600" kern="0" dirty="0">
              <a:solidFill>
                <a:srgbClr val="000000"/>
              </a:solidFill>
              <a:latin typeface="Avenir 35 Light"/>
            </a:endParaRPr>
          </a:p>
          <a:p>
            <a:pPr marL="290513" indent="-231775">
              <a:defRPr/>
            </a:pPr>
            <a:endParaRPr lang="en-US" altLang="en-US" sz="1600" kern="0" dirty="0">
              <a:solidFill>
                <a:srgbClr val="000000"/>
              </a:solidFill>
              <a:latin typeface="Avenir 35 Light"/>
            </a:endParaRPr>
          </a:p>
          <a:p>
            <a:pPr marL="290513" indent="-231775">
              <a:defRPr/>
            </a:pPr>
            <a:endParaRPr lang="en-US" altLang="en-US" sz="1600" kern="0" dirty="0">
              <a:solidFill>
                <a:srgbClr val="000000"/>
              </a:solidFill>
              <a:latin typeface="Avenir 35 Light"/>
            </a:endParaRPr>
          </a:p>
          <a:p>
            <a:pPr marL="58738" indent="230188">
              <a:defRPr/>
            </a:pPr>
            <a:r>
              <a:rPr lang="en-US" altLang="en-US" sz="1400" kern="0" dirty="0">
                <a:solidFill>
                  <a:srgbClr val="000000"/>
                </a:solidFill>
                <a:latin typeface="Avenir 35 Light"/>
              </a:rPr>
              <a:t>Where:</a:t>
            </a:r>
          </a:p>
          <a:p>
            <a:pPr marL="58738" indent="800100">
              <a:defRPr/>
            </a:pPr>
            <a:r>
              <a:rPr lang="en-US" altLang="en-US" sz="1400" kern="0" dirty="0">
                <a:solidFill>
                  <a:srgbClr val="000000"/>
                </a:solidFill>
                <a:latin typeface="Avenir 35 Light"/>
              </a:rPr>
              <a:t>P1, P2 -- vapor pressures at two different temperatures</a:t>
            </a:r>
          </a:p>
          <a:p>
            <a:pPr marL="58738" indent="800100">
              <a:defRPr/>
            </a:pPr>
            <a:r>
              <a:rPr lang="en-US" altLang="en-US" sz="1400" kern="0" dirty="0">
                <a:solidFill>
                  <a:srgbClr val="000000"/>
                </a:solidFill>
                <a:latin typeface="Avenir 35 Light"/>
              </a:rPr>
              <a:t>T1, T2 -- corresponding absolute temperatures in Kelvin</a:t>
            </a:r>
          </a:p>
          <a:p>
            <a:pPr marL="58738" indent="800100">
              <a:defRPr/>
            </a:pPr>
            <a:r>
              <a:rPr lang="en-US" altLang="en-US" sz="1400" kern="0" dirty="0">
                <a:solidFill>
                  <a:srgbClr val="000000"/>
                </a:solidFill>
                <a:latin typeface="Avenir 35 Light"/>
              </a:rPr>
              <a:t>ΔH (joules/mole) -- molar enthalpy of vaporization (energy required for phase change from liquid to gas) </a:t>
            </a:r>
          </a:p>
          <a:p>
            <a:pPr marL="141288" lvl="2" indent="-152400">
              <a:spcAft>
                <a:spcPts val="300"/>
              </a:spcAft>
              <a:buClr>
                <a:srgbClr val="000000"/>
              </a:buClr>
              <a:buSzPct val="100000"/>
              <a:buFont typeface="Arial" panose="020B0604020202020204" pitchFamily="34" charset="0"/>
              <a:buChar char="•"/>
              <a:defRPr/>
            </a:pPr>
            <a:endParaRPr kumimoji="0" lang="en-US" sz="1600" b="0" i="0" u="none" strike="noStrike" kern="1200" cap="none" spc="0" normalizeH="0" baseline="0" noProof="0" dirty="0">
              <a:ln>
                <a:noFill/>
              </a:ln>
              <a:solidFill>
                <a:srgbClr val="000000"/>
              </a:solidFill>
              <a:effectLst/>
              <a:uLnTx/>
              <a:uFillTx/>
              <a:latin typeface="Avenir 35 Light" pitchFamily="50" charset="0"/>
              <a:ea typeface="+mn-ea"/>
              <a:cs typeface="+mn-cs"/>
            </a:endParaRPr>
          </a:p>
        </p:txBody>
      </p:sp>
      <p:pic>
        <p:nvPicPr>
          <p:cNvPr id="8" name="Picture 7">
            <a:extLst>
              <a:ext uri="{FF2B5EF4-FFF2-40B4-BE49-F238E27FC236}">
                <a16:creationId xmlns:a16="http://schemas.microsoft.com/office/drawing/2014/main" id="{947BC5E3-650D-E1B3-39F8-CB43C1A66C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43038" y="4314866"/>
            <a:ext cx="3918726" cy="733882"/>
          </a:xfrm>
          <a:prstGeom prst="rect">
            <a:avLst/>
          </a:prstGeom>
          <a:noFill/>
        </p:spPr>
      </p:pic>
    </p:spTree>
    <p:extLst>
      <p:ext uri="{BB962C8B-B14F-4D97-AF65-F5344CB8AC3E}">
        <p14:creationId xmlns:p14="http://schemas.microsoft.com/office/powerpoint/2010/main" val="3835839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D526E9-111F-ABD7-B833-5AFA78EEB8A3}"/>
              </a:ext>
            </a:extLst>
          </p:cNvPr>
          <p:cNvSpPr>
            <a:spLocks noGrp="1"/>
          </p:cNvSpPr>
          <p:nvPr>
            <p:ph type="title"/>
          </p:nvPr>
        </p:nvSpPr>
        <p:spPr/>
        <p:txBody>
          <a:bodyPr/>
          <a:lstStyle/>
          <a:p>
            <a:r>
              <a:rPr lang="en-US" dirty="0"/>
              <a:t>Agenda</a:t>
            </a:r>
          </a:p>
        </p:txBody>
      </p:sp>
      <p:sp>
        <p:nvSpPr>
          <p:cNvPr id="6" name="Text Placeholder 4">
            <a:extLst>
              <a:ext uri="{FF2B5EF4-FFF2-40B4-BE49-F238E27FC236}">
                <a16:creationId xmlns:a16="http://schemas.microsoft.com/office/drawing/2014/main" id="{BFCF4792-3185-0E63-8266-EDA2A556923C}"/>
              </a:ext>
            </a:extLst>
          </p:cNvPr>
          <p:cNvSpPr>
            <a:spLocks noGrp="1"/>
          </p:cNvSpPr>
          <p:nvPr>
            <p:ph idx="1" hasCustomPrompt="1"/>
          </p:nvPr>
        </p:nvSpPr>
        <p:spPr>
          <a:xfrm>
            <a:off x="2605476" y="2070801"/>
            <a:ext cx="6760465" cy="2793072"/>
          </a:xfrm>
          <a:prstGeom prst="rect">
            <a:avLst/>
          </a:prstGeom>
        </p:spPr>
        <p:txBody>
          <a:bodyPr vert="horz" wrap="square" lIns="0" tIns="0" rIns="0" bIns="0" rtlCol="0">
            <a:spAutoFit/>
          </a:bodyPr>
          <a:lstStyle>
            <a:lvl1pPr marL="285750" indent="-285750">
              <a:buFont typeface="Wingdings" panose="05000000000000000000" pitchFamily="2" charset="2"/>
              <a:buChar char="§"/>
              <a:defRPr b="1"/>
            </a:lvl1pPr>
          </a:lstStyle>
          <a:p>
            <a:pPr lvl="0"/>
            <a:r>
              <a:rPr lang="en-US" dirty="0"/>
              <a:t>Coolant Leak Event Description</a:t>
            </a:r>
          </a:p>
          <a:p>
            <a:pPr lvl="0"/>
            <a:r>
              <a:rPr lang="en-US" dirty="0"/>
              <a:t>Characterizing EVA Risk</a:t>
            </a:r>
          </a:p>
          <a:p>
            <a:pPr lvl="0"/>
            <a:r>
              <a:rPr lang="en-US" dirty="0"/>
              <a:t>Test Objectives</a:t>
            </a:r>
          </a:p>
          <a:p>
            <a:pPr lvl="0"/>
            <a:r>
              <a:rPr lang="en-US" dirty="0"/>
              <a:t>Test Approach</a:t>
            </a:r>
          </a:p>
          <a:p>
            <a:pPr lvl="0"/>
            <a:r>
              <a:rPr lang="en-US" dirty="0"/>
              <a:t>Test Results</a:t>
            </a:r>
          </a:p>
          <a:p>
            <a:pPr lvl="0"/>
            <a:r>
              <a:rPr lang="en-US" dirty="0"/>
              <a:t>Vapor Pressures and Evaporation Rates</a:t>
            </a:r>
          </a:p>
          <a:p>
            <a:pPr lvl="0"/>
            <a:r>
              <a:rPr lang="en-US" dirty="0"/>
              <a:t>Conclusions</a:t>
            </a:r>
          </a:p>
          <a:p>
            <a:pPr lvl="0"/>
            <a:endParaRPr lang="en-US" dirty="0"/>
          </a:p>
          <a:p>
            <a:pPr lvl="1"/>
            <a:endParaRPr lang="en-US" dirty="0"/>
          </a:p>
        </p:txBody>
      </p:sp>
    </p:spTree>
    <p:extLst>
      <p:ext uri="{BB962C8B-B14F-4D97-AF65-F5344CB8AC3E}">
        <p14:creationId xmlns:p14="http://schemas.microsoft.com/office/powerpoint/2010/main" val="3185732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BD724-879D-7C83-63C7-63872E2E397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72D1289-85CB-98EA-4DF4-430C2B92B873}"/>
              </a:ext>
            </a:extLst>
          </p:cNvPr>
          <p:cNvSpPr>
            <a:spLocks noGrp="1"/>
          </p:cNvSpPr>
          <p:nvPr>
            <p:ph type="title"/>
          </p:nvPr>
        </p:nvSpPr>
        <p:spPr>
          <a:xfrm>
            <a:off x="479921" y="355780"/>
            <a:ext cx="10501192" cy="384721"/>
          </a:xfrm>
        </p:spPr>
        <p:txBody>
          <a:bodyPr/>
          <a:lstStyle/>
          <a:p>
            <a:r>
              <a:rPr lang="en-US" dirty="0"/>
              <a:t>Vapor Pressures and Evaporation Rates</a:t>
            </a:r>
          </a:p>
        </p:txBody>
      </p:sp>
      <p:sp>
        <p:nvSpPr>
          <p:cNvPr id="7" name="TextBox 6">
            <a:extLst>
              <a:ext uri="{FF2B5EF4-FFF2-40B4-BE49-F238E27FC236}">
                <a16:creationId xmlns:a16="http://schemas.microsoft.com/office/drawing/2014/main" id="{A4C8A86D-3742-C72E-F309-E14288C1E0B1}"/>
              </a:ext>
            </a:extLst>
          </p:cNvPr>
          <p:cNvSpPr txBox="1"/>
          <p:nvPr/>
        </p:nvSpPr>
        <p:spPr>
          <a:xfrm>
            <a:off x="634313" y="985342"/>
            <a:ext cx="10923373" cy="4154984"/>
          </a:xfrm>
          <a:prstGeom prst="rect">
            <a:avLst/>
          </a:prstGeom>
          <a:noFill/>
          <a:ln w="6350">
            <a:noFill/>
            <a:miter lim="800000"/>
          </a:ln>
        </p:spPr>
        <p:txBody>
          <a:bodyPr wrap="square">
            <a:spAutoFit/>
          </a:bodyPr>
          <a:lstStyle/>
          <a:p>
            <a:pPr algn="ctr">
              <a:defRPr/>
            </a:pPr>
            <a:r>
              <a:rPr lang="en-US" kern="0" dirty="0">
                <a:solidFill>
                  <a:srgbClr val="000000"/>
                </a:solidFill>
                <a:latin typeface="Avenir 35 Light"/>
              </a:rPr>
              <a:t> </a:t>
            </a:r>
            <a:r>
              <a:rPr lang="en-US" b="1" kern="0" dirty="0">
                <a:solidFill>
                  <a:srgbClr val="000000"/>
                </a:solidFill>
                <a:latin typeface="Avenir 35 Light"/>
              </a:rPr>
              <a:t>Predicted Vapor Pressures and Relative Evaporation Rates (Using 12.0 kcal/mol Heat of Vaporization) </a:t>
            </a:r>
          </a:p>
          <a:p>
            <a:pPr algn="ctr">
              <a:defRPr/>
            </a:pPr>
            <a:endParaRPr lang="en-US" b="1" kern="0" dirty="0">
              <a:solidFill>
                <a:srgbClr val="000000"/>
              </a:solidFill>
              <a:latin typeface="Avenir 35 Light"/>
            </a:endParaRPr>
          </a:p>
          <a:p>
            <a:pPr algn="ctr">
              <a:defRPr/>
            </a:pPr>
            <a:endParaRPr lang="en-US" b="1" kern="0" dirty="0">
              <a:solidFill>
                <a:srgbClr val="000000"/>
              </a:solidFill>
              <a:latin typeface="Avenir 35 Light"/>
            </a:endParaRPr>
          </a:p>
          <a:p>
            <a:pPr algn="ctr">
              <a:defRPr/>
            </a:pPr>
            <a:endParaRPr lang="en-US" b="1" kern="0" dirty="0">
              <a:solidFill>
                <a:srgbClr val="000000"/>
              </a:solidFill>
              <a:latin typeface="Avenir 35 Light"/>
            </a:endParaRPr>
          </a:p>
          <a:p>
            <a:pPr algn="ctr">
              <a:defRPr/>
            </a:pPr>
            <a:endParaRPr lang="en-US" b="1" kern="0" dirty="0">
              <a:solidFill>
                <a:srgbClr val="000000"/>
              </a:solidFill>
              <a:latin typeface="Avenir 35 Light"/>
            </a:endParaRPr>
          </a:p>
          <a:p>
            <a:pPr algn="ctr">
              <a:defRPr/>
            </a:pPr>
            <a:endParaRPr lang="en-US" b="1" kern="0" dirty="0">
              <a:solidFill>
                <a:srgbClr val="000000"/>
              </a:solidFill>
              <a:latin typeface="Avenir 35 Light"/>
            </a:endParaRPr>
          </a:p>
          <a:p>
            <a:pPr algn="ctr">
              <a:defRPr/>
            </a:pPr>
            <a:endParaRPr lang="en-US" b="1" kern="0" dirty="0">
              <a:solidFill>
                <a:srgbClr val="000000"/>
              </a:solidFill>
              <a:latin typeface="Avenir 35 Light"/>
            </a:endParaRPr>
          </a:p>
          <a:p>
            <a:pPr algn="ctr">
              <a:defRPr/>
            </a:pPr>
            <a:endParaRPr lang="en-US" b="1" kern="0" dirty="0">
              <a:solidFill>
                <a:srgbClr val="000000"/>
              </a:solidFill>
              <a:latin typeface="Avenir 35 Light"/>
            </a:endParaRPr>
          </a:p>
          <a:p>
            <a:pPr marL="285750" indent="-285750">
              <a:buFont typeface="Arial" panose="020B0604020202020204" pitchFamily="34" charset="0"/>
              <a:buChar char="•"/>
              <a:defRPr/>
            </a:pPr>
            <a:endParaRPr lang="en-US" sz="1400" kern="0" dirty="0">
              <a:solidFill>
                <a:srgbClr val="000000"/>
              </a:solidFill>
              <a:latin typeface="Avenir 35 Light"/>
            </a:endParaRPr>
          </a:p>
          <a:p>
            <a:pPr marL="285750" indent="-285750">
              <a:buFont typeface="Arial" panose="020B0604020202020204" pitchFamily="34" charset="0"/>
              <a:buChar char="•"/>
              <a:defRPr/>
            </a:pPr>
            <a:r>
              <a:rPr lang="en-US" sz="2000" kern="0" dirty="0">
                <a:solidFill>
                  <a:srgbClr val="000000"/>
                </a:solidFill>
                <a:latin typeface="Avenir 35 Light"/>
              </a:rPr>
              <a:t>Evaporation rate in vacuum proportional to the vapor pressure </a:t>
            </a:r>
          </a:p>
          <a:p>
            <a:pPr marL="742950" lvl="1" indent="-285750">
              <a:buFont typeface="Arial" panose="020B0604020202020204" pitchFamily="34" charset="0"/>
              <a:buChar char="•"/>
              <a:defRPr/>
            </a:pPr>
            <a:r>
              <a:rPr lang="en-US" sz="1600" kern="0" dirty="0">
                <a:solidFill>
                  <a:srgbClr val="000000"/>
                </a:solidFill>
                <a:latin typeface="Avenir 35 Light"/>
              </a:rPr>
              <a:t>evaporation should occur about 300 times faster at ambient temperature than at -40 °C</a:t>
            </a:r>
          </a:p>
          <a:p>
            <a:pPr marL="742950" lvl="1" indent="-285750">
              <a:buFont typeface="Arial" panose="020B0604020202020204" pitchFamily="34" charset="0"/>
              <a:buChar char="•"/>
              <a:defRPr/>
            </a:pPr>
            <a:endParaRPr lang="en-US" sz="800" kern="0" dirty="0">
              <a:solidFill>
                <a:srgbClr val="000000"/>
              </a:solidFill>
              <a:latin typeface="Avenir 35 Light"/>
            </a:endParaRPr>
          </a:p>
          <a:p>
            <a:pPr algn="ctr">
              <a:defRPr/>
            </a:pPr>
            <a:r>
              <a:rPr lang="en-US" altLang="en-US" b="1" kern="0" dirty="0">
                <a:solidFill>
                  <a:srgbClr val="000000"/>
                </a:solidFill>
                <a:latin typeface="Avenir 35 Light"/>
              </a:rPr>
              <a:t>Predicted Minimum Evaporation Rates</a:t>
            </a:r>
          </a:p>
          <a:p>
            <a:pPr algn="ctr">
              <a:defRPr/>
            </a:pPr>
            <a:endParaRPr lang="en-US" b="1" kern="0" dirty="0">
              <a:solidFill>
                <a:srgbClr val="000000"/>
              </a:solidFill>
              <a:latin typeface="Avenir 35 Light"/>
            </a:endParaRPr>
          </a:p>
          <a:p>
            <a:pPr marL="141288" lvl="2" indent="-152400">
              <a:spcAft>
                <a:spcPts val="300"/>
              </a:spcAft>
              <a:buClr>
                <a:srgbClr val="000000"/>
              </a:buClr>
              <a:buSzPct val="100000"/>
              <a:buFont typeface="Arial" panose="020B0604020202020204" pitchFamily="34" charset="0"/>
              <a:buChar char="•"/>
              <a:defRPr/>
            </a:pPr>
            <a:endParaRPr kumimoji="0" lang="en-US" sz="1600" b="0" i="0" u="none" strike="noStrike" kern="1200" cap="none" spc="0" normalizeH="0" baseline="0" noProof="0" dirty="0">
              <a:ln>
                <a:noFill/>
              </a:ln>
              <a:solidFill>
                <a:srgbClr val="000000"/>
              </a:solidFill>
              <a:effectLst/>
              <a:uLnTx/>
              <a:uFillTx/>
              <a:latin typeface="Avenir 35 Light" pitchFamily="50" charset="0"/>
              <a:ea typeface="+mn-ea"/>
              <a:cs typeface="+mn-cs"/>
            </a:endParaRPr>
          </a:p>
        </p:txBody>
      </p:sp>
      <p:pic>
        <p:nvPicPr>
          <p:cNvPr id="2" name="Picture 1" descr="Table&#10;&#10;AI-generated content may be incorrect.">
            <a:extLst>
              <a:ext uri="{FF2B5EF4-FFF2-40B4-BE49-F238E27FC236}">
                <a16:creationId xmlns:a16="http://schemas.microsoft.com/office/drawing/2014/main" id="{9D794476-896D-CC47-9780-EACFF751780F}"/>
              </a:ext>
            </a:extLst>
          </p:cNvPr>
          <p:cNvPicPr>
            <a:picLocks noChangeAspect="1"/>
          </p:cNvPicPr>
          <p:nvPr/>
        </p:nvPicPr>
        <p:blipFill>
          <a:blip r:embed="rId2"/>
          <a:stretch>
            <a:fillRect/>
          </a:stretch>
        </p:blipFill>
        <p:spPr>
          <a:xfrm>
            <a:off x="2843029" y="1345897"/>
            <a:ext cx="6398158" cy="2083103"/>
          </a:xfrm>
          <a:prstGeom prst="rect">
            <a:avLst/>
          </a:prstGeom>
        </p:spPr>
      </p:pic>
      <p:pic>
        <p:nvPicPr>
          <p:cNvPr id="3" name="Picture 2">
            <a:extLst>
              <a:ext uri="{FF2B5EF4-FFF2-40B4-BE49-F238E27FC236}">
                <a16:creationId xmlns:a16="http://schemas.microsoft.com/office/drawing/2014/main" id="{AAADBA06-8174-2FDE-347A-B1727B21D1B2}"/>
              </a:ext>
            </a:extLst>
          </p:cNvPr>
          <p:cNvPicPr>
            <a:picLocks noChangeAspect="1"/>
          </p:cNvPicPr>
          <p:nvPr/>
        </p:nvPicPr>
        <p:blipFill>
          <a:blip r:embed="rId3"/>
          <a:stretch>
            <a:fillRect/>
          </a:stretch>
        </p:blipFill>
        <p:spPr>
          <a:xfrm>
            <a:off x="2703207" y="4429599"/>
            <a:ext cx="6677802" cy="2278908"/>
          </a:xfrm>
          <a:prstGeom prst="rect">
            <a:avLst/>
          </a:prstGeom>
        </p:spPr>
      </p:pic>
    </p:spTree>
    <p:extLst>
      <p:ext uri="{BB962C8B-B14F-4D97-AF65-F5344CB8AC3E}">
        <p14:creationId xmlns:p14="http://schemas.microsoft.com/office/powerpoint/2010/main" val="2701058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A24A2-F553-C3FA-1F2D-97F41AE0DF5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EA23999-19FC-3098-6193-20A4478F4340}"/>
              </a:ext>
            </a:extLst>
          </p:cNvPr>
          <p:cNvSpPr>
            <a:spLocks noGrp="1"/>
          </p:cNvSpPr>
          <p:nvPr>
            <p:ph type="title"/>
          </p:nvPr>
        </p:nvSpPr>
        <p:spPr/>
        <p:txBody>
          <a:bodyPr/>
          <a:lstStyle/>
          <a:p>
            <a:r>
              <a:rPr lang="en-US" dirty="0"/>
              <a:t>Conclusions</a:t>
            </a:r>
          </a:p>
        </p:txBody>
      </p:sp>
      <p:sp>
        <p:nvSpPr>
          <p:cNvPr id="5" name="Content Placeholder 4">
            <a:extLst>
              <a:ext uri="{FF2B5EF4-FFF2-40B4-BE49-F238E27FC236}">
                <a16:creationId xmlns:a16="http://schemas.microsoft.com/office/drawing/2014/main" id="{86138E47-FA01-5253-B5E7-0EE13835B246}"/>
              </a:ext>
            </a:extLst>
          </p:cNvPr>
          <p:cNvSpPr>
            <a:spLocks noGrp="1"/>
          </p:cNvSpPr>
          <p:nvPr>
            <p:ph idx="1"/>
          </p:nvPr>
        </p:nvSpPr>
        <p:spPr>
          <a:xfrm>
            <a:off x="479921" y="956277"/>
            <a:ext cx="10654804" cy="5501506"/>
          </a:xfrm>
        </p:spPr>
        <p:txBody>
          <a:bodyPr/>
          <a:lstStyle/>
          <a:p>
            <a:r>
              <a:rPr lang="en-US" dirty="0"/>
              <a:t>Testing showed that risk of material integrity impacts is very low. </a:t>
            </a:r>
          </a:p>
          <a:p>
            <a:pPr lvl="2"/>
            <a:r>
              <a:rPr lang="en-US" dirty="0"/>
              <a:t>Materials that are susceptible to compatibility issues are not structural in nature. </a:t>
            </a:r>
          </a:p>
          <a:p>
            <a:pPr lvl="2"/>
            <a:r>
              <a:rPr lang="en-US" dirty="0"/>
              <a:t>At levels far exceeding what is expected on orbit, materials are not likely to distort, swell or become so tacky or unstable unless immersed</a:t>
            </a:r>
          </a:p>
          <a:p>
            <a:pPr lvl="2"/>
            <a:r>
              <a:rPr lang="en-US" dirty="0"/>
              <a:t>Material exposure during EVA operations will not result in loss of the material onto interfacing surfaces.  </a:t>
            </a:r>
          </a:p>
          <a:p>
            <a:pPr lvl="2"/>
            <a:r>
              <a:rPr lang="en-US" dirty="0"/>
              <a:t>Initial exposure effects are expected to be more pronounced but is temporary and that as the coolant dissipates, properties will rebound. </a:t>
            </a:r>
          </a:p>
          <a:p>
            <a:r>
              <a:rPr lang="en-US" dirty="0"/>
              <a:t>Testing also showed that risk to EVA operations, specifically translation and APFR ingress/egress was low. </a:t>
            </a:r>
          </a:p>
          <a:p>
            <a:pPr lvl="2"/>
            <a:r>
              <a:rPr lang="en-US" dirty="0"/>
              <a:t>Risk from exposure to coolant making the handrails too slippery or transferring RTV material is very low. </a:t>
            </a:r>
          </a:p>
          <a:p>
            <a:pPr lvl="2"/>
            <a:r>
              <a:rPr lang="en-US" dirty="0"/>
              <a:t>Tackiness may be increased for the boot sole.  However, the amount of material the boot is expected to see, if any, is very low.  </a:t>
            </a:r>
          </a:p>
          <a:p>
            <a:pPr lvl="2"/>
            <a:r>
              <a:rPr lang="en-US" dirty="0"/>
              <a:t>Although immersion testing of the boot sole material showed significant swelling, there was little change in thickness at the lower exposure levels, which still far exceeded the amount of coolant exposure expected during an EVA.</a:t>
            </a:r>
          </a:p>
          <a:p>
            <a:r>
              <a:rPr lang="en-US" dirty="0"/>
              <a:t>Risk of impairment to crew visibility is low </a:t>
            </a:r>
          </a:p>
          <a:p>
            <a:pPr lvl="2"/>
            <a:r>
              <a:rPr lang="en-US" dirty="0"/>
              <a:t>While coolant deposition on the protective visor could cause distortion, the haze and transmittance remain within specification. </a:t>
            </a:r>
          </a:p>
          <a:p>
            <a:pPr lvl="2"/>
            <a:r>
              <a:rPr lang="en-US" dirty="0"/>
              <a:t>Cleaning evaluations showed that cleaning with a lens wipe upon re-entering the airlock would remove most of the coolant and any gross coolant contamination could be removed during EVA with and EVA wipe.</a:t>
            </a:r>
          </a:p>
          <a:p>
            <a:pPr marL="0" indent="0">
              <a:buNone/>
            </a:pPr>
            <a:endParaRPr lang="en-US" dirty="0"/>
          </a:p>
        </p:txBody>
      </p:sp>
    </p:spTree>
    <p:extLst>
      <p:ext uri="{BB962C8B-B14F-4D97-AF65-F5344CB8AC3E}">
        <p14:creationId xmlns:p14="http://schemas.microsoft.com/office/powerpoint/2010/main" val="766054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EA26A-E670-9F52-082C-CAA0CA78766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5701C7A-5A3C-FFC7-A534-E9C65A4D6939}"/>
              </a:ext>
            </a:extLst>
          </p:cNvPr>
          <p:cNvSpPr>
            <a:spLocks noGrp="1"/>
          </p:cNvSpPr>
          <p:nvPr>
            <p:ph type="title"/>
          </p:nvPr>
        </p:nvSpPr>
        <p:spPr/>
        <p:txBody>
          <a:bodyPr/>
          <a:lstStyle/>
          <a:p>
            <a:r>
              <a:rPr lang="en-US" dirty="0"/>
              <a:t>Conclusions</a:t>
            </a:r>
          </a:p>
        </p:txBody>
      </p:sp>
      <p:sp>
        <p:nvSpPr>
          <p:cNvPr id="5" name="Content Placeholder 4">
            <a:extLst>
              <a:ext uri="{FF2B5EF4-FFF2-40B4-BE49-F238E27FC236}">
                <a16:creationId xmlns:a16="http://schemas.microsoft.com/office/drawing/2014/main" id="{AC0CB2AF-A011-D6D0-DECE-3D1C2A477B34}"/>
              </a:ext>
            </a:extLst>
          </p:cNvPr>
          <p:cNvSpPr>
            <a:spLocks noGrp="1"/>
          </p:cNvSpPr>
          <p:nvPr>
            <p:ph idx="1"/>
          </p:nvPr>
        </p:nvSpPr>
        <p:spPr>
          <a:xfrm>
            <a:off x="479921" y="956277"/>
            <a:ext cx="10654804" cy="4532010"/>
          </a:xfrm>
        </p:spPr>
        <p:txBody>
          <a:bodyPr/>
          <a:lstStyle/>
          <a:p>
            <a:r>
              <a:rPr lang="en-US" dirty="0"/>
              <a:t> At the expected level of exposure (approximately 27Å), the crew is unlikely to be able to detect contact and that cleaning, other than the protective visor, would be ineffective. Therefore, concern of bringing coolant into the ISS could not be mitigated through detection and cleaning. </a:t>
            </a:r>
          </a:p>
          <a:p>
            <a:r>
              <a:rPr lang="en-US" dirty="0"/>
              <a:t>The SAGE-III payload TQCMs had identified permanent deposition that did not reevaporate. </a:t>
            </a:r>
          </a:p>
          <a:p>
            <a:pPr lvl="2"/>
            <a:r>
              <a:rPr lang="en-US" dirty="0"/>
              <a:t>This deposition was low-level deposition from coolant vapor rather than from direct liquid coolant contact. Atomic oxygen and ultraviolet radiation are known to fix silicones as nonvolatile deposits, with atomic oxygen converting them to silica. </a:t>
            </a:r>
          </a:p>
          <a:p>
            <a:pPr lvl="2"/>
            <a:r>
              <a:rPr lang="en-US" dirty="0"/>
              <a:t>The TQCM deposition was dependent on the atomic oxygen fluence with the greatest deposition on the ram-facing TQCM because it was getting the most atomic oxygen fluence. </a:t>
            </a:r>
          </a:p>
          <a:p>
            <a:pPr lvl="2"/>
            <a:r>
              <a:rPr lang="en-US" dirty="0"/>
              <a:t>Some fixed deposits will have remained on ISS surfaces contacted directly by liquid coolant but would not be volatile and would not represent an EVA hazard.</a:t>
            </a:r>
          </a:p>
          <a:p>
            <a:r>
              <a:rPr lang="en-US" dirty="0"/>
              <a:t> Conclusion from predicted evaporation rates was that no significant unreacted coolant would be present on ISS surfaces in the translation path for next USOS EVA and no concern for contamination of EMU or degradation of ISS ECLSS water separator by coolant brought inside ISS. </a:t>
            </a:r>
          </a:p>
          <a:p>
            <a:pPr lvl="2"/>
            <a:r>
              <a:rPr lang="en-US" dirty="0"/>
              <a:t>Unlikely that any ISS visiting vehicle will have an external coolant less volatile than MLM coolant, so this conclusion should apply to any future coolant leaks. </a:t>
            </a:r>
          </a:p>
          <a:p>
            <a:pPr lvl="2"/>
            <a:r>
              <a:rPr lang="en-US" dirty="0"/>
              <a:t>If such a scenario did occur, approach of using Clapeyron-Clausius equation to predict vapor pressure as a function of temperature and WSTF testing to anchor the vacuum evaporation rate could be used again.</a:t>
            </a:r>
          </a:p>
        </p:txBody>
      </p:sp>
    </p:spTree>
    <p:extLst>
      <p:ext uri="{BB962C8B-B14F-4D97-AF65-F5344CB8AC3E}">
        <p14:creationId xmlns:p14="http://schemas.microsoft.com/office/powerpoint/2010/main" val="3234049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693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8C5DF5-86D3-21D4-973E-A7043FADC747}"/>
              </a:ext>
            </a:extLst>
          </p:cNvPr>
          <p:cNvSpPr>
            <a:spLocks noGrp="1"/>
          </p:cNvSpPr>
          <p:nvPr>
            <p:ph type="title"/>
          </p:nvPr>
        </p:nvSpPr>
        <p:spPr/>
        <p:txBody>
          <a:bodyPr/>
          <a:lstStyle/>
          <a:p>
            <a:r>
              <a:rPr lang="en-US" dirty="0"/>
              <a:t>Coolant Leak Event</a:t>
            </a:r>
          </a:p>
        </p:txBody>
      </p:sp>
      <p:sp>
        <p:nvSpPr>
          <p:cNvPr id="7" name="Text Placeholder 4">
            <a:extLst>
              <a:ext uri="{FF2B5EF4-FFF2-40B4-BE49-F238E27FC236}">
                <a16:creationId xmlns:a16="http://schemas.microsoft.com/office/drawing/2014/main" id="{BA4859E1-35DD-E090-DDC9-2E4905D2016E}"/>
              </a:ext>
            </a:extLst>
          </p:cNvPr>
          <p:cNvSpPr>
            <a:spLocks noGrp="1"/>
          </p:cNvSpPr>
          <p:nvPr>
            <p:ph idx="1" hasCustomPrompt="1"/>
          </p:nvPr>
        </p:nvSpPr>
        <p:spPr>
          <a:xfrm>
            <a:off x="326135" y="1043532"/>
            <a:ext cx="5769865" cy="2408352"/>
          </a:xfrm>
          <a:prstGeom prst="rect">
            <a:avLst/>
          </a:prstGeom>
        </p:spPr>
        <p:txBody>
          <a:bodyPr vert="horz" wrap="square" lIns="0" tIns="0" rIns="0" bIns="0" rtlCol="0">
            <a:spAutoFit/>
          </a:bodyPr>
          <a:lstStyle>
            <a:lvl1pPr marL="285750" indent="-285750">
              <a:buFont typeface="Wingdings" panose="05000000000000000000" pitchFamily="2" charset="2"/>
              <a:buChar char="§"/>
              <a:defRPr b="1"/>
            </a:lvl1pPr>
          </a:lstStyle>
          <a:p>
            <a:pPr lvl="0"/>
            <a:r>
              <a:rPr lang="en-US" dirty="0"/>
              <a:t>On February 11, 2023, a substance was detected on the Progress Vehicle leaking from the 82P external cooling loop. </a:t>
            </a:r>
          </a:p>
          <a:p>
            <a:pPr lvl="0"/>
            <a:r>
              <a:rPr lang="en-US" dirty="0"/>
              <a:t>The coolant, PMS-1.5R, is a high purity, </a:t>
            </a:r>
            <a:r>
              <a:rPr lang="en-US" dirty="0" err="1"/>
              <a:t>isodecamethyltetrasiloxane</a:t>
            </a:r>
            <a:r>
              <a:rPr lang="en-US" dirty="0"/>
              <a:t> and </a:t>
            </a:r>
            <a:r>
              <a:rPr lang="en-US" dirty="0" err="1"/>
              <a:t>decamethyltetrasiloxane</a:t>
            </a:r>
            <a:r>
              <a:rPr lang="en-US" dirty="0"/>
              <a:t> mixture </a:t>
            </a:r>
          </a:p>
          <a:p>
            <a:pPr lvl="2"/>
            <a:r>
              <a:rPr lang="en-US" dirty="0"/>
              <a:t>Boiling of point of 194°C </a:t>
            </a:r>
          </a:p>
          <a:p>
            <a:pPr lvl="2"/>
            <a:r>
              <a:rPr lang="en-US" dirty="0"/>
              <a:t>Vapor pressure of 0.975 mmHg at 95.5°C</a:t>
            </a:r>
          </a:p>
          <a:p>
            <a:pPr lvl="2"/>
            <a:r>
              <a:rPr lang="en-US" dirty="0"/>
              <a:t>Density of 0.854 g/ml. </a:t>
            </a:r>
          </a:p>
        </p:txBody>
      </p:sp>
      <p:pic>
        <p:nvPicPr>
          <p:cNvPr id="2" name="Picture 1">
            <a:extLst>
              <a:ext uri="{FF2B5EF4-FFF2-40B4-BE49-F238E27FC236}">
                <a16:creationId xmlns:a16="http://schemas.microsoft.com/office/drawing/2014/main" id="{D00B9299-B365-E785-00D4-86DFC27FFB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34474" y="864742"/>
            <a:ext cx="4073308" cy="2646777"/>
          </a:xfrm>
          <a:prstGeom prst="rect">
            <a:avLst/>
          </a:prstGeom>
          <a:noFill/>
          <a:ln>
            <a:noFill/>
          </a:ln>
        </p:spPr>
      </p:pic>
      <p:sp>
        <p:nvSpPr>
          <p:cNvPr id="3" name="Text Placeholder 4">
            <a:extLst>
              <a:ext uri="{FF2B5EF4-FFF2-40B4-BE49-F238E27FC236}">
                <a16:creationId xmlns:a16="http://schemas.microsoft.com/office/drawing/2014/main" id="{E791F22C-B39D-4E39-0FE7-5516DF0CAC84}"/>
              </a:ext>
            </a:extLst>
          </p:cNvPr>
          <p:cNvSpPr txBox="1">
            <a:spLocks/>
          </p:cNvSpPr>
          <p:nvPr/>
        </p:nvSpPr>
        <p:spPr>
          <a:xfrm>
            <a:off x="326135" y="3518973"/>
            <a:ext cx="11312587" cy="2939266"/>
          </a:xfrm>
          <a:prstGeom prst="rect">
            <a:avLst/>
          </a:prstGeom>
        </p:spPr>
        <p:txBody>
          <a:bodyPr vert="horz" wrap="square" lIns="0" tIns="0" rIns="0" bIns="0" rtlCol="0">
            <a:spAutoFit/>
          </a:bodyPr>
          <a:lstStyle>
            <a:lvl1pPr marL="285750" indent="-285750" algn="l" defTabSz="914400" rtl="0" eaLnBrk="1" latinLnBrk="0" hangingPunct="1">
              <a:lnSpc>
                <a:spcPct val="100000"/>
              </a:lnSpc>
              <a:spcBef>
                <a:spcPts val="300"/>
              </a:spcBef>
              <a:spcAft>
                <a:spcPts val="300"/>
              </a:spcAft>
              <a:buClr>
                <a:schemeClr val="tx1"/>
              </a:buClr>
              <a:buSzPct val="100000"/>
              <a:buFont typeface="Wingdings" panose="05000000000000000000" pitchFamily="2" charset="2"/>
              <a:buChar char="§"/>
              <a:defRPr lang="en-US" sz="1600" b="1" kern="1200">
                <a:solidFill>
                  <a:schemeClr val="tx1"/>
                </a:solidFill>
                <a:latin typeface="Avenir 35 Light" pitchFamily="50" charset="0"/>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Avenir 35 Light" pitchFamily="50" charset="0"/>
                <a:ea typeface="+mn-ea"/>
                <a:cs typeface="+mn-cs"/>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Avenir 35 Light" pitchFamily="50" charset="0"/>
                <a:ea typeface="+mn-ea"/>
                <a:cs typeface="+mn-cs"/>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Avenir 35 Light" pitchFamily="50" charset="0"/>
                <a:ea typeface="+mn-ea"/>
                <a:cs typeface="+mn-cs"/>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Avenir 35 Light" pitchFamily="50" charset="0"/>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dirty="0"/>
              <a:t>Due to these properties the coolant was expected to persist on surfaces. While the EVA translation path was not in the line-of-sight of the leak, near-by TQCM equipment from the SAGE-III experiment external payload (also not in the line-of-sight) detected contaminant deposition of approximately 27Å from the leaked coolant and showed no indication that the contaminant was reevaporating</a:t>
            </a:r>
          </a:p>
          <a:p>
            <a:r>
              <a:rPr lang="en-US" dirty="0"/>
              <a:t>Concern was that the silicone coolant would still be on ISS surfaces when the next EVA occurred and at the lower levels would not be visible to the crew. This could result in contamination of the EMU suit and potential degradation of the ISS Environmental Control and Life Support System (ECLSS) water separator by coolant brought inside the ISS pressurized volume. </a:t>
            </a:r>
          </a:p>
          <a:p>
            <a:r>
              <a:rPr lang="en-US" dirty="0"/>
              <a:t>Testing was deemed necessary to verify the effects of PMS-1.5R exposure and assess risk to the Space Suit Assembly (SSA) during EVA operations</a:t>
            </a:r>
          </a:p>
          <a:p>
            <a:r>
              <a:rPr lang="en-US" dirty="0"/>
              <a:t>Vapor Pressure and Evaporation Rates were also calculated and tested </a:t>
            </a:r>
          </a:p>
        </p:txBody>
      </p:sp>
    </p:spTree>
    <p:extLst>
      <p:ext uri="{BB962C8B-B14F-4D97-AF65-F5344CB8AC3E}">
        <p14:creationId xmlns:p14="http://schemas.microsoft.com/office/powerpoint/2010/main" val="3028256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FE2D22C-409B-48AF-B24F-7988A8F7F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414384BA-F9E7-54DB-178E-A29A43220B9D}"/>
              </a:ext>
            </a:extLst>
          </p:cNvPr>
          <p:cNvSpPr>
            <a:spLocks noGrp="1"/>
          </p:cNvSpPr>
          <p:nvPr>
            <p:ph type="title"/>
          </p:nvPr>
        </p:nvSpPr>
        <p:spPr>
          <a:xfrm>
            <a:off x="5764783" y="349664"/>
            <a:ext cx="5845571" cy="1638377"/>
          </a:xfrm>
        </p:spPr>
        <p:txBody>
          <a:bodyPr vert="horz" lIns="91440" tIns="45720" rIns="91440" bIns="45720" rtlCol="0" anchor="b">
            <a:normAutofit/>
          </a:bodyPr>
          <a:lstStyle/>
          <a:p>
            <a:pPr>
              <a:lnSpc>
                <a:spcPct val="90000"/>
              </a:lnSpc>
            </a:pPr>
            <a:r>
              <a:rPr lang="en-US" sz="4800">
                <a:solidFill>
                  <a:schemeClr val="tx1"/>
                </a:solidFill>
                <a:latin typeface="+mj-lt"/>
              </a:rPr>
              <a:t>Characterizing EVA Risk</a:t>
            </a:r>
          </a:p>
        </p:txBody>
      </p:sp>
      <p:sp>
        <p:nvSpPr>
          <p:cNvPr id="35" name="Rectangle 34">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86D3792-5C06-F597-484B-3AFA36500DB1}"/>
              </a:ext>
            </a:extLst>
          </p:cNvPr>
          <p:cNvPicPr>
            <a:picLocks noChangeAspect="1"/>
          </p:cNvPicPr>
          <p:nvPr/>
        </p:nvPicPr>
        <p:blipFill>
          <a:blip r:embed="rId2">
            <a:extLst>
              <a:ext uri="{28A0092B-C50C-407E-A947-70E740481C1C}">
                <a14:useLocalDpi xmlns:a14="http://schemas.microsoft.com/office/drawing/2010/main" val="0"/>
              </a:ext>
            </a:extLst>
          </a:blip>
          <a:srcRect l="39214" r="8369" b="-2"/>
          <a:stretch>
            <a:fillRect/>
          </a:stretch>
        </p:blipFill>
        <p:spPr bwMode="auto">
          <a:xfrm>
            <a:off x="535110" y="627954"/>
            <a:ext cx="4235516" cy="5353373"/>
          </a:xfrm>
          <a:prstGeom prst="rect">
            <a:avLst/>
          </a:prstGeom>
          <a:noFill/>
        </p:spPr>
      </p:pic>
      <p:sp>
        <p:nvSpPr>
          <p:cNvPr id="12" name="Content Placeholder 2">
            <a:extLst>
              <a:ext uri="{FF2B5EF4-FFF2-40B4-BE49-F238E27FC236}">
                <a16:creationId xmlns:a16="http://schemas.microsoft.com/office/drawing/2014/main" id="{992563CD-94E7-96EB-1B68-04BC5B4D24D1}"/>
              </a:ext>
            </a:extLst>
          </p:cNvPr>
          <p:cNvSpPr>
            <a:spLocks noGrp="1"/>
          </p:cNvSpPr>
          <p:nvPr>
            <p:ph sz="half" idx="2"/>
          </p:nvPr>
        </p:nvSpPr>
        <p:spPr>
          <a:xfrm>
            <a:off x="5073860" y="1988041"/>
            <a:ext cx="6972366" cy="3957914"/>
          </a:xfrm>
        </p:spPr>
        <p:txBody>
          <a:bodyPr vert="horz" lIns="91440" tIns="45720" rIns="91440" bIns="45720" rtlCol="0" anchor="ctr">
            <a:normAutofit fontScale="92500" lnSpcReduction="20000"/>
          </a:bodyPr>
          <a:lstStyle/>
          <a:p>
            <a:pPr lvl="1" indent="-228600">
              <a:lnSpc>
                <a:spcPct val="90000"/>
              </a:lnSpc>
              <a:buFont typeface="Arial" panose="020B0604020202020204" pitchFamily="34" charset="0"/>
              <a:buChar char="•"/>
            </a:pPr>
            <a:r>
              <a:rPr lang="en-US" sz="1900" dirty="0">
                <a:solidFill>
                  <a:schemeClr val="tx1"/>
                </a:solidFill>
                <a:cs typeface="+mn-cs"/>
              </a:rPr>
              <a:t>Silicone materials are affected by the coolant. </a:t>
            </a:r>
            <a:r>
              <a:rPr lang="en-US" sz="1900" dirty="0">
                <a:solidFill>
                  <a:schemeClr val="tx1"/>
                </a:solidFill>
              </a:rPr>
              <a:t>The exposed silicone materials are not structural but changes to the materials could impact EVA operations</a:t>
            </a:r>
          </a:p>
          <a:p>
            <a:pPr lvl="2">
              <a:buFont typeface="Arial" panose="020B0604020202020204" pitchFamily="34" charset="0"/>
              <a:buChar char="•"/>
            </a:pPr>
            <a:r>
              <a:rPr lang="en-US" dirty="0">
                <a:solidFill>
                  <a:schemeClr val="tx1"/>
                </a:solidFill>
              </a:rPr>
              <a:t>The glove palm material provides grip, thermal insulation and fabric structure standoff to sharp surface contact during grasping activities. Potential impacts to EVA operations include EVA translation difficulty (too slippery or too sticky), loss of the palm pads (both a glove thermal and grip concern), Silicone transfer to hardware (</a:t>
            </a:r>
            <a:r>
              <a:rPr lang="en-US" dirty="0">
                <a:solidFill>
                  <a:schemeClr val="tx1"/>
                </a:solidFill>
                <a:latin typeface="Avenir 35 Light" pitchFamily="50" charset="0"/>
              </a:rPr>
              <a:t>would be a contamination concern for optically sensitive surfaces) and ch</a:t>
            </a:r>
            <a:r>
              <a:rPr lang="en-US" dirty="0">
                <a:solidFill>
                  <a:schemeClr val="tx1"/>
                </a:solidFill>
              </a:rPr>
              <a:t>ange to glove fit, causing discomfort or fatigue</a:t>
            </a:r>
          </a:p>
          <a:p>
            <a:pPr lvl="2">
              <a:buFont typeface="Arial" panose="020B0604020202020204" pitchFamily="34" charset="0"/>
              <a:buChar char="•"/>
            </a:pPr>
            <a:r>
              <a:rPr lang="en-US" dirty="0">
                <a:solidFill>
                  <a:schemeClr val="tx1"/>
                </a:solidFill>
              </a:rPr>
              <a:t>The boot sole provides thermal isolation from the Articulated Portable Foot Restraint (APFR)  and keeps crew indexed in the APFR. Swelling and/or tackiness could impact APFR ingress/egress</a:t>
            </a:r>
          </a:p>
          <a:p>
            <a:pPr lvl="1" indent="-228600">
              <a:lnSpc>
                <a:spcPct val="90000"/>
              </a:lnSpc>
              <a:buFont typeface="Arial" panose="020B0604020202020204" pitchFamily="34" charset="0"/>
              <a:buChar char="•"/>
            </a:pPr>
            <a:r>
              <a:rPr lang="en-US" sz="1700" dirty="0">
                <a:solidFill>
                  <a:schemeClr val="tx1"/>
                </a:solidFill>
              </a:rPr>
              <a:t>Additionally, urethane bladder and coated polycarbonate visor materials were screened to verify no interaction with the coolant. </a:t>
            </a:r>
          </a:p>
          <a:p>
            <a:pPr marL="742950" lvl="1" indent="-228600">
              <a:lnSpc>
                <a:spcPct val="90000"/>
              </a:lnSpc>
              <a:buFont typeface="Arial" panose="020B0604020202020204" pitchFamily="34" charset="0"/>
              <a:buChar char="•"/>
            </a:pPr>
            <a:r>
              <a:rPr lang="en-US" sz="1700" dirty="0">
                <a:solidFill>
                  <a:schemeClr val="tx1"/>
                </a:solidFill>
              </a:rPr>
              <a:t>The glove palm knit structure could allow for penetration. The bladder is critical and compromise could result in catastrophic failure of the air and pressure retention material.</a:t>
            </a:r>
          </a:p>
          <a:p>
            <a:pPr marL="742950" lvl="1" indent="-228600">
              <a:lnSpc>
                <a:spcPct val="90000"/>
              </a:lnSpc>
              <a:buFont typeface="Arial" panose="020B0604020202020204" pitchFamily="34" charset="0"/>
              <a:buChar char="•"/>
            </a:pPr>
            <a:r>
              <a:rPr lang="en-US" sz="1700" dirty="0">
                <a:solidFill>
                  <a:schemeClr val="tx1"/>
                </a:solidFill>
              </a:rPr>
              <a:t>The hard coat used on the EVVA protective visor is siloxane based and contamination could be transferred to the EVVA protective visor from gloves. </a:t>
            </a:r>
            <a:r>
              <a:rPr lang="en-US" sz="1800" dirty="0">
                <a:solidFill>
                  <a:schemeClr val="tx1"/>
                </a:solidFill>
              </a:rPr>
              <a:t>Distortion or haziness could impact crew visibility.</a:t>
            </a:r>
            <a:endParaRPr lang="en-US" sz="1700" dirty="0">
              <a:solidFill>
                <a:schemeClr val="tx1"/>
              </a:solidFill>
            </a:endParaRPr>
          </a:p>
          <a:p>
            <a:pPr indent="-228600">
              <a:lnSpc>
                <a:spcPct val="90000"/>
              </a:lnSpc>
              <a:buFont typeface="Arial" panose="020B0604020202020204" pitchFamily="34" charset="0"/>
              <a:buChar char="•"/>
            </a:pPr>
            <a:endParaRPr lang="en-US" sz="1400" dirty="0">
              <a:solidFill>
                <a:schemeClr val="tx1"/>
              </a:solidFill>
              <a:latin typeface="+mn-lt"/>
              <a:cs typeface="+mn-cs"/>
            </a:endParaRPr>
          </a:p>
        </p:txBody>
      </p:sp>
      <p:pic>
        <p:nvPicPr>
          <p:cNvPr id="14" name="Picture 13">
            <a:extLst>
              <a:ext uri="{FF2B5EF4-FFF2-40B4-BE49-F238E27FC236}">
                <a16:creationId xmlns:a16="http://schemas.microsoft.com/office/drawing/2014/main" id="{9535AD4F-9B82-91CE-0E2C-1D1703DA8086}"/>
              </a:ext>
            </a:extLst>
          </p:cNvPr>
          <p:cNvPicPr>
            <a:picLocks noChangeAspect="1"/>
          </p:cNvPicPr>
          <p:nvPr/>
        </p:nvPicPr>
        <p:blipFill>
          <a:blip r:embed="rId3"/>
          <a:stretch>
            <a:fillRect/>
          </a:stretch>
        </p:blipFill>
        <p:spPr>
          <a:xfrm>
            <a:off x="11190100" y="75374"/>
            <a:ext cx="933580" cy="724001"/>
          </a:xfrm>
          <a:prstGeom prst="rect">
            <a:avLst/>
          </a:prstGeom>
        </p:spPr>
      </p:pic>
    </p:spTree>
    <p:extLst>
      <p:ext uri="{BB962C8B-B14F-4D97-AF65-F5344CB8AC3E}">
        <p14:creationId xmlns:p14="http://schemas.microsoft.com/office/powerpoint/2010/main" val="4017114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811C0E-C595-68D3-FA37-C5169C71FC9A}"/>
            </a:ext>
          </a:extLst>
        </p:cNvPr>
        <p:cNvGrpSpPr/>
        <p:nvPr/>
      </p:nvGrpSpPr>
      <p:grpSpPr>
        <a:xfrm>
          <a:off x="0" y="0"/>
          <a:ext cx="0" cy="0"/>
          <a:chOff x="0" y="0"/>
          <a:chExt cx="0" cy="0"/>
        </a:xfrm>
      </p:grpSpPr>
      <p:sp useBgFill="1">
        <p:nvSpPr>
          <p:cNvPr id="3095" name="Rectangle 309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5BED524-683C-82A1-66FB-32D9D9116F14}"/>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nSpc>
                <a:spcPct val="90000"/>
              </a:lnSpc>
            </a:pPr>
            <a:r>
              <a:rPr lang="en-US" sz="5400" dirty="0">
                <a:solidFill>
                  <a:schemeClr val="tx1"/>
                </a:solidFill>
                <a:latin typeface="+mj-lt"/>
              </a:rPr>
              <a:t>Test Objectives</a:t>
            </a:r>
          </a:p>
        </p:txBody>
      </p:sp>
      <p:sp>
        <p:nvSpPr>
          <p:cNvPr id="309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E6881F2-2A20-FEC1-63FF-99BD3D55D393}"/>
              </a:ext>
            </a:extLst>
          </p:cNvPr>
          <p:cNvSpPr>
            <a:spLocks noGrp="1"/>
          </p:cNvSpPr>
          <p:nvPr>
            <p:ph sz="half" idx="1"/>
          </p:nvPr>
        </p:nvSpPr>
        <p:spPr>
          <a:xfrm>
            <a:off x="572493" y="2071316"/>
            <a:ext cx="6713552" cy="4119172"/>
          </a:xfrm>
        </p:spPr>
        <p:txBody>
          <a:bodyPr vert="horz" lIns="91440" tIns="45720" rIns="91440" bIns="45720" rtlCol="0" anchor="t">
            <a:normAutofit/>
          </a:bodyPr>
          <a:lstStyle/>
          <a:p>
            <a:pPr marL="0" indent="0">
              <a:lnSpc>
                <a:spcPct val="90000"/>
              </a:lnSpc>
              <a:buNone/>
            </a:pPr>
            <a:r>
              <a:rPr lang="en-US" sz="1900" dirty="0">
                <a:solidFill>
                  <a:schemeClr val="tx1"/>
                </a:solidFill>
                <a:latin typeface="+mn-lt"/>
                <a:cs typeface="+mn-cs"/>
              </a:rPr>
              <a:t>Several objectives were identified for this testing and assessment. They include:</a:t>
            </a:r>
          </a:p>
          <a:p>
            <a:pPr marL="560388" lvl="2" indent="-228600">
              <a:lnSpc>
                <a:spcPct val="90000"/>
              </a:lnSpc>
              <a:buFont typeface="Arial" panose="020B0604020202020204" pitchFamily="34" charset="0"/>
              <a:buChar char="•"/>
            </a:pPr>
            <a:r>
              <a:rPr lang="en-US" sz="1900" dirty="0">
                <a:solidFill>
                  <a:schemeClr val="tx1"/>
                </a:solidFill>
                <a:latin typeface="+mn-lt"/>
              </a:rPr>
              <a:t>Determine physical effects on silicone and siloxane based SSA materials </a:t>
            </a:r>
          </a:p>
          <a:p>
            <a:pPr marL="560388" lvl="2" indent="-228600">
              <a:lnSpc>
                <a:spcPct val="90000"/>
              </a:lnSpc>
              <a:buFont typeface="Arial" panose="020B0604020202020204" pitchFamily="34" charset="0"/>
              <a:buChar char="•"/>
            </a:pPr>
            <a:r>
              <a:rPr lang="en-US" sz="1900" dirty="0">
                <a:solidFill>
                  <a:schemeClr val="tx1"/>
                </a:solidFill>
                <a:latin typeface="+mn-lt"/>
              </a:rPr>
              <a:t>Determine effects of EVA operations, environments and conditions (repeated exposure, long term exposure, and temperature) on reactivity/interaction of coolant with SSA material</a:t>
            </a:r>
          </a:p>
          <a:p>
            <a:pPr marL="560388" lvl="2" indent="-228600">
              <a:lnSpc>
                <a:spcPct val="90000"/>
              </a:lnSpc>
              <a:buFont typeface="Arial" panose="020B0604020202020204" pitchFamily="34" charset="0"/>
              <a:buChar char="•"/>
            </a:pPr>
            <a:r>
              <a:rPr lang="en-US" sz="1900" dirty="0">
                <a:solidFill>
                  <a:schemeClr val="tx1"/>
                </a:solidFill>
                <a:latin typeface="+mn-lt"/>
              </a:rPr>
              <a:t>Determine the potential effects on EVA activity such as translation and APFR donning/doffing</a:t>
            </a:r>
          </a:p>
          <a:p>
            <a:pPr marL="560388" lvl="2" indent="-228600">
              <a:lnSpc>
                <a:spcPct val="90000"/>
              </a:lnSpc>
              <a:buFont typeface="Arial" panose="020B0604020202020204" pitchFamily="34" charset="0"/>
              <a:buChar char="•"/>
            </a:pPr>
            <a:r>
              <a:rPr lang="en-US" sz="1900" dirty="0">
                <a:solidFill>
                  <a:schemeClr val="tx1"/>
                </a:solidFill>
                <a:latin typeface="+mn-lt"/>
              </a:rPr>
              <a:t>Determine if there are any visual indicators of contact or degradation that can be used for on orbit/EVA inspections and detection</a:t>
            </a:r>
          </a:p>
          <a:p>
            <a:pPr marL="560388" lvl="2" indent="-228600">
              <a:lnSpc>
                <a:spcPct val="90000"/>
              </a:lnSpc>
              <a:buFont typeface="Arial" panose="020B0604020202020204" pitchFamily="34" charset="0"/>
              <a:buChar char="•"/>
            </a:pPr>
            <a:r>
              <a:rPr lang="en-US" sz="1900" dirty="0">
                <a:solidFill>
                  <a:schemeClr val="tx1"/>
                </a:solidFill>
                <a:latin typeface="+mn-lt"/>
              </a:rPr>
              <a:t>Assess cleaning procedures and efficacy. </a:t>
            </a:r>
          </a:p>
          <a:p>
            <a:pPr lvl="1" indent="-228600">
              <a:lnSpc>
                <a:spcPct val="90000"/>
              </a:lnSpc>
              <a:buFont typeface="Arial" panose="020B0604020202020204" pitchFamily="34" charset="0"/>
              <a:buChar char="•"/>
            </a:pPr>
            <a:endParaRPr lang="en-US" sz="1900" dirty="0">
              <a:solidFill>
                <a:schemeClr val="tx1"/>
              </a:solidFill>
              <a:latin typeface="+mn-lt"/>
            </a:endParaRPr>
          </a:p>
          <a:p>
            <a:pPr indent="-228600">
              <a:lnSpc>
                <a:spcPct val="90000"/>
              </a:lnSpc>
              <a:buFont typeface="Arial" panose="020B0604020202020204" pitchFamily="34" charset="0"/>
              <a:buChar char="•"/>
            </a:pPr>
            <a:endParaRPr lang="en-US" sz="1900" dirty="0">
              <a:solidFill>
                <a:schemeClr val="tx1"/>
              </a:solidFill>
              <a:latin typeface="+mn-lt"/>
              <a:cs typeface="+mn-cs"/>
            </a:endParaRPr>
          </a:p>
        </p:txBody>
      </p:sp>
      <p:pic>
        <p:nvPicPr>
          <p:cNvPr id="3078" name="Picture 6" descr="Extravehicular activity - Wikipedia">
            <a:extLst>
              <a:ext uri="{FF2B5EF4-FFF2-40B4-BE49-F238E27FC236}">
                <a16:creationId xmlns:a16="http://schemas.microsoft.com/office/drawing/2014/main" id="{333DB621-41CC-BB0D-2C90-AA03030F70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004" r="-1" b="17700"/>
          <a:stretch>
            <a:fillRect/>
          </a:stretch>
        </p:blipFill>
        <p:spPr bwMode="auto">
          <a:xfrm>
            <a:off x="7675658" y="2093976"/>
            <a:ext cx="3941064" cy="4096512"/>
          </a:xfrm>
          <a:prstGeom prst="rect">
            <a:avLst/>
          </a:prstGeom>
          <a:solidFill>
            <a:srgbClr val="FFFFFF"/>
          </a:solidFill>
        </p:spPr>
      </p:pic>
      <p:pic>
        <p:nvPicPr>
          <p:cNvPr id="2" name="Picture 1">
            <a:extLst>
              <a:ext uri="{FF2B5EF4-FFF2-40B4-BE49-F238E27FC236}">
                <a16:creationId xmlns:a16="http://schemas.microsoft.com/office/drawing/2014/main" id="{A41A8536-181B-5C41-75D1-6699777D22AC}"/>
              </a:ext>
            </a:extLst>
          </p:cNvPr>
          <p:cNvPicPr>
            <a:picLocks noChangeAspect="1"/>
          </p:cNvPicPr>
          <p:nvPr/>
        </p:nvPicPr>
        <p:blipFill>
          <a:blip r:embed="rId3"/>
          <a:stretch>
            <a:fillRect/>
          </a:stretch>
        </p:blipFill>
        <p:spPr>
          <a:xfrm>
            <a:off x="11258420" y="0"/>
            <a:ext cx="933580" cy="724001"/>
          </a:xfrm>
          <a:prstGeom prst="rect">
            <a:avLst/>
          </a:prstGeom>
        </p:spPr>
      </p:pic>
    </p:spTree>
    <p:extLst>
      <p:ext uri="{BB962C8B-B14F-4D97-AF65-F5344CB8AC3E}">
        <p14:creationId xmlns:p14="http://schemas.microsoft.com/office/powerpoint/2010/main" val="78239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61DC183-07AE-409A-AB63-34A0C77B6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0E34D89D-FE40-00DE-A22B-1314572D9DAD}"/>
              </a:ext>
            </a:extLst>
          </p:cNvPr>
          <p:cNvSpPr>
            <a:spLocks noGrp="1"/>
          </p:cNvSpPr>
          <p:nvPr>
            <p:ph type="title"/>
          </p:nvPr>
        </p:nvSpPr>
        <p:spPr>
          <a:xfrm>
            <a:off x="581646" y="349664"/>
            <a:ext cx="5845571" cy="1638377"/>
          </a:xfrm>
        </p:spPr>
        <p:txBody>
          <a:bodyPr vert="horz" lIns="91440" tIns="45720" rIns="91440" bIns="45720" rtlCol="0" anchor="b">
            <a:normAutofit/>
          </a:bodyPr>
          <a:lstStyle/>
          <a:p>
            <a:pPr>
              <a:lnSpc>
                <a:spcPct val="90000"/>
              </a:lnSpc>
            </a:pPr>
            <a:r>
              <a:rPr lang="en-US" sz="4800" kern="1200" dirty="0">
                <a:solidFill>
                  <a:schemeClr val="tx1"/>
                </a:solidFill>
                <a:latin typeface="+mj-lt"/>
                <a:ea typeface="+mj-ea"/>
                <a:cs typeface="+mj-cs"/>
              </a:rPr>
              <a:t>Test Approach</a:t>
            </a:r>
          </a:p>
        </p:txBody>
      </p:sp>
      <p:sp>
        <p:nvSpPr>
          <p:cNvPr id="10" name="Text Placeholder 4">
            <a:extLst>
              <a:ext uri="{FF2B5EF4-FFF2-40B4-BE49-F238E27FC236}">
                <a16:creationId xmlns:a16="http://schemas.microsoft.com/office/drawing/2014/main" id="{BFEF4361-5669-926B-BC6F-44BBE85C31B1}"/>
              </a:ext>
            </a:extLst>
          </p:cNvPr>
          <p:cNvSpPr>
            <a:spLocks noGrp="1"/>
          </p:cNvSpPr>
          <p:nvPr>
            <p:ph sz="half" idx="1" hasCustomPrompt="1"/>
          </p:nvPr>
        </p:nvSpPr>
        <p:spPr>
          <a:xfrm>
            <a:off x="587988" y="2247900"/>
            <a:ext cx="5837750" cy="3396443"/>
          </a:xfrm>
        </p:spPr>
        <p:txBody>
          <a:bodyPr vert="horz" lIns="91440" tIns="45720" rIns="91440" bIns="45720" rtlCol="0" anchor="ctr">
            <a:normAutofit fontScale="85000" lnSpcReduction="20000"/>
          </a:bodyPr>
          <a:lstStyle>
            <a:lvl1pPr marL="285750" indent="-285750">
              <a:buFont typeface="Wingdings" panose="05000000000000000000" pitchFamily="2" charset="2"/>
              <a:buChar char="§"/>
              <a:defRPr b="1"/>
            </a:lvl1pPr>
          </a:lstStyle>
          <a:p>
            <a:pPr indent="-228600">
              <a:lnSpc>
                <a:spcPct val="90000"/>
              </a:lnSpc>
              <a:buFont typeface="Arial" panose="020B0604020202020204" pitchFamily="34" charset="0"/>
              <a:buChar char="•"/>
            </a:pPr>
            <a:r>
              <a:rPr lang="en-US" sz="2000" dirty="0">
                <a:solidFill>
                  <a:schemeClr val="tx1"/>
                </a:solidFill>
                <a:latin typeface="+mn-lt"/>
                <a:cs typeface="+mn-cs"/>
              </a:rPr>
              <a:t>Testing was performed on materials in Table I using </a:t>
            </a:r>
            <a:r>
              <a:rPr lang="en-US" sz="2000" dirty="0" err="1">
                <a:solidFill>
                  <a:schemeClr val="tx1"/>
                </a:solidFill>
                <a:latin typeface="+mn-lt"/>
                <a:cs typeface="+mn-cs"/>
              </a:rPr>
              <a:t>decamethyltetrasiloxane</a:t>
            </a:r>
            <a:r>
              <a:rPr lang="en-US" sz="2000" dirty="0">
                <a:solidFill>
                  <a:schemeClr val="tx1"/>
                </a:solidFill>
                <a:latin typeface="+mn-lt"/>
                <a:cs typeface="+mn-cs"/>
              </a:rPr>
              <a:t> (silicone oil) as a simulant for PMS-1.5R</a:t>
            </a:r>
          </a:p>
          <a:p>
            <a:pPr indent="-228600">
              <a:lnSpc>
                <a:spcPct val="90000"/>
              </a:lnSpc>
              <a:buFont typeface="Arial" panose="020B0604020202020204" pitchFamily="34" charset="0"/>
              <a:buChar char="•"/>
            </a:pPr>
            <a:r>
              <a:rPr lang="en-US" sz="2000" dirty="0">
                <a:solidFill>
                  <a:schemeClr val="tx1"/>
                </a:solidFill>
                <a:latin typeface="+mn-lt"/>
                <a:cs typeface="+mn-cs"/>
              </a:rPr>
              <a:t>Testing assumed 27Å coating on EVA surfaces</a:t>
            </a:r>
          </a:p>
          <a:p>
            <a:pPr indent="-228600">
              <a:lnSpc>
                <a:spcPct val="90000"/>
              </a:lnSpc>
              <a:buFont typeface="Arial" panose="020B0604020202020204" pitchFamily="34" charset="0"/>
              <a:buChar char="•"/>
            </a:pPr>
            <a:r>
              <a:rPr lang="en-US" sz="2000" dirty="0">
                <a:solidFill>
                  <a:schemeClr val="tx1"/>
                </a:solidFill>
                <a:latin typeface="+mn-lt"/>
                <a:cs typeface="+mn-cs"/>
              </a:rPr>
              <a:t>Testing included:</a:t>
            </a:r>
          </a:p>
          <a:p>
            <a:pPr lvl="2" indent="-228600">
              <a:lnSpc>
                <a:spcPct val="90000"/>
              </a:lnSpc>
              <a:buFont typeface="Arial" panose="020B0604020202020204" pitchFamily="34" charset="0"/>
              <a:buChar char="•"/>
            </a:pPr>
            <a:r>
              <a:rPr lang="en-US" sz="2000" dirty="0">
                <a:solidFill>
                  <a:schemeClr val="tx1"/>
                </a:solidFill>
                <a:latin typeface="+mn-lt"/>
              </a:rPr>
              <a:t>Visual and Tactile Assessment</a:t>
            </a:r>
          </a:p>
          <a:p>
            <a:pPr lvl="2" indent="-228600">
              <a:lnSpc>
                <a:spcPct val="90000"/>
              </a:lnSpc>
              <a:buFont typeface="Arial" panose="020B0604020202020204" pitchFamily="34" charset="0"/>
              <a:buChar char="•"/>
            </a:pPr>
            <a:r>
              <a:rPr lang="en-US" sz="2000" dirty="0">
                <a:solidFill>
                  <a:schemeClr val="tx1"/>
                </a:solidFill>
                <a:latin typeface="+mn-lt"/>
              </a:rPr>
              <a:t>Physical Property Testing </a:t>
            </a:r>
          </a:p>
          <a:p>
            <a:pPr lvl="2" indent="-228600">
              <a:lnSpc>
                <a:spcPct val="90000"/>
              </a:lnSpc>
              <a:buFont typeface="Arial" panose="020B0604020202020204" pitchFamily="34" charset="0"/>
              <a:buChar char="•"/>
            </a:pPr>
            <a:r>
              <a:rPr lang="en-US" sz="2000" dirty="0">
                <a:solidFill>
                  <a:schemeClr val="tx1"/>
                </a:solidFill>
                <a:latin typeface="+mn-lt"/>
              </a:rPr>
              <a:t>EVA Environments Effects Assessment</a:t>
            </a:r>
          </a:p>
          <a:p>
            <a:pPr lvl="2" indent="-228600">
              <a:lnSpc>
                <a:spcPct val="90000"/>
              </a:lnSpc>
              <a:buFont typeface="Arial" panose="020B0604020202020204" pitchFamily="34" charset="0"/>
              <a:buChar char="•"/>
            </a:pPr>
            <a:r>
              <a:rPr lang="en-US" sz="2000" dirty="0">
                <a:solidFill>
                  <a:schemeClr val="tx1"/>
                </a:solidFill>
                <a:latin typeface="+mn-lt"/>
              </a:rPr>
              <a:t>Cleaning Evaluations</a:t>
            </a:r>
          </a:p>
          <a:p>
            <a:pPr lvl="1" indent="-228600">
              <a:lnSpc>
                <a:spcPct val="90000"/>
              </a:lnSpc>
              <a:buFont typeface="Arial" panose="020B0604020202020204" pitchFamily="34" charset="0"/>
              <a:buChar char="•"/>
            </a:pPr>
            <a:r>
              <a:rPr lang="en-US" sz="2000" dirty="0">
                <a:solidFill>
                  <a:schemeClr val="tx1"/>
                </a:solidFill>
                <a:latin typeface="+mn-lt"/>
              </a:rPr>
              <a:t>Exposure levels were varied</a:t>
            </a:r>
          </a:p>
          <a:p>
            <a:pPr lvl="2" indent="-228600">
              <a:lnSpc>
                <a:spcPct val="90000"/>
              </a:lnSpc>
              <a:buFont typeface="Arial" panose="020B0604020202020204" pitchFamily="34" charset="0"/>
              <a:buChar char="•"/>
            </a:pPr>
            <a:r>
              <a:rPr lang="en-US" sz="2000" dirty="0">
                <a:solidFill>
                  <a:schemeClr val="tx1"/>
                </a:solidFill>
                <a:latin typeface="+mn-lt"/>
              </a:rPr>
              <a:t>Light (</a:t>
            </a:r>
            <a:r>
              <a:rPr lang="en-US" sz="2000" dirty="0">
                <a:solidFill>
                  <a:schemeClr val="tx1"/>
                </a:solidFill>
                <a:latin typeface="Aptos Narrow" panose="020B0004020202020204" pitchFamily="34" charset="0"/>
              </a:rPr>
              <a:t>~0.1085 µm)</a:t>
            </a:r>
          </a:p>
          <a:p>
            <a:pPr lvl="2" indent="-228600">
              <a:lnSpc>
                <a:spcPct val="90000"/>
              </a:lnSpc>
              <a:buFont typeface="Arial" panose="020B0604020202020204" pitchFamily="34" charset="0"/>
              <a:buChar char="•"/>
            </a:pPr>
            <a:r>
              <a:rPr lang="en-US" sz="2000" dirty="0">
                <a:solidFill>
                  <a:schemeClr val="tx1"/>
                </a:solidFill>
                <a:latin typeface="Aptos Narrow" panose="020B0004020202020204" pitchFamily="34" charset="0"/>
              </a:rPr>
              <a:t>Moderate (~79.5 µm)</a:t>
            </a:r>
          </a:p>
          <a:p>
            <a:pPr lvl="2" indent="-228600">
              <a:lnSpc>
                <a:spcPct val="90000"/>
              </a:lnSpc>
              <a:buFont typeface="Arial" panose="020B0604020202020204" pitchFamily="34" charset="0"/>
              <a:buChar char="•"/>
            </a:pPr>
            <a:r>
              <a:rPr lang="en-US" sz="2000" dirty="0">
                <a:solidFill>
                  <a:schemeClr val="tx1"/>
                </a:solidFill>
                <a:latin typeface="Aptos Narrow" panose="020B0004020202020204" pitchFamily="34" charset="0"/>
              </a:rPr>
              <a:t>Heavy (~146 µm)</a:t>
            </a:r>
          </a:p>
          <a:p>
            <a:pPr lvl="2" indent="-228600">
              <a:lnSpc>
                <a:spcPct val="90000"/>
              </a:lnSpc>
              <a:buFont typeface="Arial" panose="020B0604020202020204" pitchFamily="34" charset="0"/>
              <a:buChar char="•"/>
            </a:pPr>
            <a:r>
              <a:rPr lang="en-US" sz="2000" dirty="0">
                <a:solidFill>
                  <a:schemeClr val="tx1"/>
                </a:solidFill>
                <a:latin typeface="Aptos Narrow" panose="020B0004020202020204" pitchFamily="34" charset="0"/>
              </a:rPr>
              <a:t>Immersion</a:t>
            </a:r>
            <a:endParaRPr lang="en-US" sz="2000" dirty="0">
              <a:solidFill>
                <a:schemeClr val="tx1"/>
              </a:solidFill>
              <a:latin typeface="+mn-lt"/>
            </a:endParaRPr>
          </a:p>
        </p:txBody>
      </p:sp>
      <p:sp>
        <p:nvSpPr>
          <p:cNvPr id="25" name="Rectangle 2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9C4541C-6D1E-E0F9-5C55-CC4FFA5E95B6}"/>
              </a:ext>
            </a:extLst>
          </p:cNvPr>
          <p:cNvPicPr>
            <a:picLocks noChangeAspect="1"/>
          </p:cNvPicPr>
          <p:nvPr/>
        </p:nvPicPr>
        <p:blipFill>
          <a:blip r:embed="rId2"/>
          <a:stretch>
            <a:fillRect/>
          </a:stretch>
        </p:blipFill>
        <p:spPr>
          <a:xfrm>
            <a:off x="11258420" y="0"/>
            <a:ext cx="933580" cy="724001"/>
          </a:xfrm>
          <a:prstGeom prst="rect">
            <a:avLst/>
          </a:prstGeom>
        </p:spPr>
      </p:pic>
      <p:graphicFrame>
        <p:nvGraphicFramePr>
          <p:cNvPr id="2" name="Table 1">
            <a:extLst>
              <a:ext uri="{FF2B5EF4-FFF2-40B4-BE49-F238E27FC236}">
                <a16:creationId xmlns:a16="http://schemas.microsoft.com/office/drawing/2014/main" id="{4F6D5ACD-710E-77A4-A22E-6CE8899D519B}"/>
              </a:ext>
            </a:extLst>
          </p:cNvPr>
          <p:cNvGraphicFramePr>
            <a:graphicFrameLocks noGrp="1"/>
          </p:cNvGraphicFramePr>
          <p:nvPr>
            <p:extLst>
              <p:ext uri="{D42A27DB-BD31-4B8C-83A1-F6EECF244321}">
                <p14:modId xmlns:p14="http://schemas.microsoft.com/office/powerpoint/2010/main" val="3925540177"/>
              </p:ext>
            </p:extLst>
          </p:nvPr>
        </p:nvGraphicFramePr>
        <p:xfrm>
          <a:off x="7421373" y="837929"/>
          <a:ext cx="4235517" cy="4933430"/>
        </p:xfrm>
        <a:graphic>
          <a:graphicData uri="http://schemas.openxmlformats.org/drawingml/2006/table">
            <a:tbl>
              <a:tblPr firstRow="1" firstCol="1" bandRow="1">
                <a:noFill/>
                <a:tableStyleId>{5C22544A-7EE6-4342-B048-85BDC9FD1C3A}</a:tableStyleId>
              </a:tblPr>
              <a:tblGrid>
                <a:gridCol w="2363220">
                  <a:extLst>
                    <a:ext uri="{9D8B030D-6E8A-4147-A177-3AD203B41FA5}">
                      <a16:colId xmlns:a16="http://schemas.microsoft.com/office/drawing/2014/main" val="2479946137"/>
                    </a:ext>
                  </a:extLst>
                </a:gridCol>
                <a:gridCol w="1872297">
                  <a:extLst>
                    <a:ext uri="{9D8B030D-6E8A-4147-A177-3AD203B41FA5}">
                      <a16:colId xmlns:a16="http://schemas.microsoft.com/office/drawing/2014/main" val="2519004571"/>
                    </a:ext>
                  </a:extLst>
                </a:gridCol>
              </a:tblGrid>
              <a:tr h="667747">
                <a:tc>
                  <a:txBody>
                    <a:bodyPr/>
                    <a:lstStyle/>
                    <a:p>
                      <a:pPr marL="0" marR="0" indent="0" algn="just">
                        <a:buNone/>
                        <a:tabLst>
                          <a:tab pos="182880" algn="l"/>
                        </a:tabLst>
                      </a:pPr>
                      <a:r>
                        <a:rPr lang="en-US" sz="1300" b="1">
                          <a:solidFill>
                            <a:srgbClr val="FFFFFF"/>
                          </a:solidFill>
                          <a:effectLst/>
                        </a:rPr>
                        <a:t>Test Material</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pPr marL="0" marR="0" indent="0" algn="ctr">
                        <a:buNone/>
                        <a:tabLst>
                          <a:tab pos="182880" algn="l"/>
                        </a:tabLst>
                      </a:pPr>
                      <a:r>
                        <a:rPr lang="en-US" sz="1300" b="1">
                          <a:solidFill>
                            <a:srgbClr val="FFFFFF"/>
                          </a:solidFill>
                          <a:effectLst/>
                        </a:rPr>
                        <a:t>SSA Material Application</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54208639"/>
                  </a:ext>
                </a:extLst>
              </a:tr>
              <a:tr h="667747">
                <a:tc>
                  <a:txBody>
                    <a:bodyPr/>
                    <a:lstStyle/>
                    <a:p>
                      <a:pPr marL="0" marR="0" indent="0" algn="l">
                        <a:buNone/>
                        <a:tabLst>
                          <a:tab pos="182880" algn="l"/>
                        </a:tabLst>
                      </a:pPr>
                      <a:r>
                        <a:rPr lang="en-US" sz="1300" b="1">
                          <a:solidFill>
                            <a:srgbClr val="FFFFFF"/>
                          </a:solidFill>
                          <a:effectLst/>
                        </a:rPr>
                        <a:t>Molded Glove Palm with Pads</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636B68">
                        <a:alpha val="69804"/>
                      </a:srgbClr>
                    </a:solidFill>
                  </a:tcPr>
                </a:tc>
                <a:tc rowSpan="2">
                  <a:txBody>
                    <a:bodyPr/>
                    <a:lstStyle/>
                    <a:p>
                      <a:pPr marL="0" marR="0" indent="-12065" algn="ctr">
                        <a:buNone/>
                        <a:tabLst>
                          <a:tab pos="182880" algn="l"/>
                        </a:tabLst>
                      </a:pPr>
                      <a:r>
                        <a:rPr lang="en-US" sz="1300">
                          <a:solidFill>
                            <a:schemeClr val="tx1">
                              <a:lumMod val="85000"/>
                              <a:lumOff val="15000"/>
                            </a:schemeClr>
                          </a:solidFill>
                          <a:effectLst/>
                        </a:rPr>
                        <a:t>SSA Glove Palm</a:t>
                      </a:r>
                      <a:endParaRPr lang="en-US" sz="1300">
                        <a:solidFill>
                          <a:schemeClr val="tx1">
                            <a:lumMod val="85000"/>
                            <a:lumOff val="15000"/>
                          </a:schemeClr>
                        </a:solidFill>
                        <a:effectLst/>
                        <a:latin typeface="Times New Roman" panose="02020603050405020304" pitchFamily="18" charset="0"/>
                        <a:ea typeface="Times New Roman" panose="02020603050405020304" pitchFamily="18" charset="0"/>
                      </a:endParaRPr>
                    </a:p>
                  </a:txBody>
                  <a:tcPr marL="186820" marR="112091" marT="112091" marB="112091" anchor="ctr">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noFill/>
                      <a:prstDash val="solid"/>
                    </a:lnB>
                    <a:solidFill>
                      <a:srgbClr val="878E8B">
                        <a:alpha val="14902"/>
                      </a:srgbClr>
                    </a:solidFill>
                  </a:tcPr>
                </a:tc>
                <a:extLst>
                  <a:ext uri="{0D108BD9-81ED-4DB2-BD59-A6C34878D82A}">
                    <a16:rowId xmlns:a16="http://schemas.microsoft.com/office/drawing/2014/main" val="3662599687"/>
                  </a:ext>
                </a:extLst>
              </a:tr>
              <a:tr h="463474">
                <a:tc>
                  <a:txBody>
                    <a:bodyPr/>
                    <a:lstStyle/>
                    <a:p>
                      <a:pPr marL="0" marR="0" indent="0" algn="l">
                        <a:buNone/>
                        <a:tabLst>
                          <a:tab pos="182880" algn="l"/>
                        </a:tabLst>
                      </a:pPr>
                      <a:r>
                        <a:rPr lang="en-US" sz="1300" b="1">
                          <a:solidFill>
                            <a:srgbClr val="FFFFFF"/>
                          </a:solidFill>
                          <a:effectLst/>
                        </a:rPr>
                        <a:t>RTV Silicone Plates/Pads</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636B68">
                        <a:alpha val="69804"/>
                      </a:srgbClr>
                    </a:solidFill>
                  </a:tcPr>
                </a:tc>
                <a:tc vMerge="1">
                  <a:txBody>
                    <a:bodyPr/>
                    <a:lstStyle/>
                    <a:p>
                      <a:endParaRPr lang="en-US"/>
                    </a:p>
                  </a:txBody>
                  <a:tcPr/>
                </a:tc>
                <a:extLst>
                  <a:ext uri="{0D108BD9-81ED-4DB2-BD59-A6C34878D82A}">
                    <a16:rowId xmlns:a16="http://schemas.microsoft.com/office/drawing/2014/main" val="3392862422"/>
                  </a:ext>
                </a:extLst>
              </a:tr>
              <a:tr h="667747">
                <a:tc>
                  <a:txBody>
                    <a:bodyPr/>
                    <a:lstStyle/>
                    <a:p>
                      <a:pPr marL="0" marR="0" indent="0" algn="l">
                        <a:buNone/>
                        <a:tabLst>
                          <a:tab pos="182880" algn="l"/>
                        </a:tabLst>
                      </a:pPr>
                      <a:r>
                        <a:rPr lang="en-US" sz="1300" b="1">
                          <a:solidFill>
                            <a:srgbClr val="FFFFFF"/>
                          </a:solidFill>
                          <a:effectLst/>
                        </a:rPr>
                        <a:t>Molded Silicone Boot Soles</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636B68">
                        <a:alpha val="69804"/>
                      </a:srgbClr>
                    </a:solidFill>
                  </a:tcPr>
                </a:tc>
                <a:tc>
                  <a:txBody>
                    <a:bodyPr/>
                    <a:lstStyle/>
                    <a:p>
                      <a:pPr marL="0" marR="0" indent="0" algn="ctr">
                        <a:buNone/>
                        <a:tabLst>
                          <a:tab pos="182880" algn="l"/>
                        </a:tabLst>
                      </a:pPr>
                      <a:r>
                        <a:rPr lang="en-US" sz="1300">
                          <a:solidFill>
                            <a:schemeClr val="tx1">
                              <a:lumMod val="85000"/>
                              <a:lumOff val="15000"/>
                            </a:schemeClr>
                          </a:solidFill>
                          <a:effectLst/>
                        </a:rPr>
                        <a:t>SSA Boot Sole</a:t>
                      </a:r>
                      <a:endParaRPr lang="en-US" sz="1300">
                        <a:solidFill>
                          <a:schemeClr val="tx1">
                            <a:lumMod val="85000"/>
                            <a:lumOff val="15000"/>
                          </a:schemeClr>
                        </a:solidFill>
                        <a:effectLst/>
                        <a:latin typeface="Times New Roman" panose="02020603050405020304" pitchFamily="18" charset="0"/>
                        <a:ea typeface="Times New Roman" panose="02020603050405020304" pitchFamily="18" charset="0"/>
                      </a:endParaRPr>
                    </a:p>
                  </a:txBody>
                  <a:tcPr marL="186820" marR="112091" marT="112091" marB="112091" anchor="ctr">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180059902"/>
                  </a:ext>
                </a:extLst>
              </a:tr>
              <a:tr h="667747">
                <a:tc>
                  <a:txBody>
                    <a:bodyPr/>
                    <a:lstStyle/>
                    <a:p>
                      <a:pPr marL="0" marR="0" indent="0" algn="l">
                        <a:buNone/>
                        <a:tabLst>
                          <a:tab pos="182880" algn="l"/>
                        </a:tabLst>
                      </a:pPr>
                      <a:r>
                        <a:rPr lang="en-US" sz="1300" b="1">
                          <a:solidFill>
                            <a:srgbClr val="FFFFFF"/>
                          </a:solidFill>
                          <a:effectLst/>
                        </a:rPr>
                        <a:t>Hard coated Polycarbonate Coupons</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636B68">
                        <a:alpha val="69804"/>
                      </a:srgbClr>
                    </a:solidFill>
                  </a:tcPr>
                </a:tc>
                <a:tc rowSpan="2">
                  <a:txBody>
                    <a:bodyPr/>
                    <a:lstStyle/>
                    <a:p>
                      <a:pPr marL="0" marR="0" indent="0" algn="ctr">
                        <a:buNone/>
                        <a:tabLst>
                          <a:tab pos="182880" algn="l"/>
                        </a:tabLst>
                      </a:pPr>
                      <a:r>
                        <a:rPr lang="en-US" sz="1300">
                          <a:solidFill>
                            <a:schemeClr val="tx1">
                              <a:lumMod val="85000"/>
                              <a:lumOff val="15000"/>
                            </a:schemeClr>
                          </a:solidFill>
                          <a:effectLst/>
                        </a:rPr>
                        <a:t>SSA EVVA Protective Visor</a:t>
                      </a:r>
                      <a:endParaRPr lang="en-US" sz="1300">
                        <a:solidFill>
                          <a:schemeClr val="tx1">
                            <a:lumMod val="85000"/>
                            <a:lumOff val="15000"/>
                          </a:schemeClr>
                        </a:solidFill>
                        <a:effectLst/>
                        <a:latin typeface="Times New Roman" panose="02020603050405020304" pitchFamily="18" charset="0"/>
                        <a:ea typeface="Times New Roman" panose="02020603050405020304" pitchFamily="18" charset="0"/>
                      </a:endParaRPr>
                    </a:p>
                  </a:txBody>
                  <a:tcPr marL="186820" marR="112091" marT="112091" marB="112091" anchor="ctr">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834731464"/>
                  </a:ext>
                </a:extLst>
              </a:tr>
              <a:tr h="667747">
                <a:tc>
                  <a:txBody>
                    <a:bodyPr/>
                    <a:lstStyle/>
                    <a:p>
                      <a:pPr marL="0" marR="0" indent="0" algn="l">
                        <a:buNone/>
                        <a:tabLst>
                          <a:tab pos="182880" algn="l"/>
                        </a:tabLst>
                      </a:pPr>
                      <a:r>
                        <a:rPr lang="en-US" sz="1300" b="1">
                          <a:solidFill>
                            <a:srgbClr val="FFFFFF"/>
                          </a:solidFill>
                          <a:effectLst/>
                        </a:rPr>
                        <a:t>Hard coated Polycarbonate Visors</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636B68">
                        <a:alpha val="69804"/>
                      </a:srgbClr>
                    </a:solidFill>
                  </a:tcPr>
                </a:tc>
                <a:tc vMerge="1">
                  <a:txBody>
                    <a:bodyPr/>
                    <a:lstStyle/>
                    <a:p>
                      <a:endParaRPr lang="en-US"/>
                    </a:p>
                  </a:txBody>
                  <a:tcPr/>
                </a:tc>
                <a:extLst>
                  <a:ext uri="{0D108BD9-81ED-4DB2-BD59-A6C34878D82A}">
                    <a16:rowId xmlns:a16="http://schemas.microsoft.com/office/drawing/2014/main" val="2658371963"/>
                  </a:ext>
                </a:extLst>
              </a:tr>
              <a:tr h="463474">
                <a:tc>
                  <a:txBody>
                    <a:bodyPr/>
                    <a:lstStyle/>
                    <a:p>
                      <a:pPr marL="0" marR="0" indent="0" algn="l">
                        <a:buNone/>
                        <a:tabLst>
                          <a:tab pos="182880" algn="l"/>
                        </a:tabLst>
                      </a:pPr>
                      <a:r>
                        <a:rPr lang="en-US" sz="1300" b="1">
                          <a:solidFill>
                            <a:srgbClr val="FFFFFF"/>
                          </a:solidFill>
                          <a:effectLst/>
                        </a:rPr>
                        <a:t>Ortho-Fabric Swatches</a:t>
                      </a:r>
                      <a:endParaRPr lang="en-US" sz="1300" b="1">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636B68">
                        <a:alpha val="69804"/>
                      </a:srgbClr>
                    </a:solidFill>
                  </a:tcPr>
                </a:tc>
                <a:tc>
                  <a:txBody>
                    <a:bodyPr/>
                    <a:lstStyle/>
                    <a:p>
                      <a:pPr marL="0" marR="0" indent="0" algn="ctr">
                        <a:buNone/>
                        <a:tabLst>
                          <a:tab pos="182880" algn="l"/>
                        </a:tabLst>
                      </a:pPr>
                      <a:r>
                        <a:rPr lang="en-US" sz="1300">
                          <a:solidFill>
                            <a:schemeClr val="tx1">
                              <a:lumMod val="85000"/>
                              <a:lumOff val="15000"/>
                            </a:schemeClr>
                          </a:solidFill>
                          <a:effectLst/>
                        </a:rPr>
                        <a:t>SSA TMG</a:t>
                      </a:r>
                      <a:endParaRPr lang="en-US" sz="1300">
                        <a:solidFill>
                          <a:schemeClr val="tx1">
                            <a:lumMod val="85000"/>
                            <a:lumOff val="15000"/>
                          </a:schemeClr>
                        </a:solidFill>
                        <a:effectLst/>
                        <a:latin typeface="Times New Roman" panose="02020603050405020304" pitchFamily="18" charset="0"/>
                        <a:ea typeface="Times New Roman" panose="02020603050405020304" pitchFamily="18" charset="0"/>
                      </a:endParaRPr>
                    </a:p>
                  </a:txBody>
                  <a:tcPr marL="186820" marR="112091" marT="112091" marB="112091" anchor="ctr">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306642443"/>
                  </a:ext>
                </a:extLst>
              </a:tr>
              <a:tr h="667747">
                <a:tc>
                  <a:txBody>
                    <a:bodyPr/>
                    <a:lstStyle/>
                    <a:p>
                      <a:pPr marL="0" marR="0" indent="0" algn="l">
                        <a:buNone/>
                        <a:tabLst>
                          <a:tab pos="182880" algn="l"/>
                        </a:tabLst>
                      </a:pPr>
                      <a:r>
                        <a:rPr lang="en-US" sz="1300" b="1" dirty="0">
                          <a:solidFill>
                            <a:srgbClr val="FFFFFF"/>
                          </a:solidFill>
                          <a:effectLst/>
                        </a:rPr>
                        <a:t>Glove Bladder Urethane Film Test Plates</a:t>
                      </a:r>
                      <a:endParaRPr lang="en-US" sz="1300" b="1" dirty="0">
                        <a:solidFill>
                          <a:srgbClr val="FFFFFF"/>
                        </a:solidFill>
                        <a:effectLst/>
                        <a:latin typeface="Times New Roman" panose="02020603050405020304" pitchFamily="18" charset="0"/>
                        <a:ea typeface="Times New Roman" panose="02020603050405020304" pitchFamily="18" charset="0"/>
                      </a:endParaRPr>
                    </a:p>
                  </a:txBody>
                  <a:tcPr marL="186820" marR="112091" marT="112091" marB="112091">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noFill/>
                      <a:prstDash val="solid"/>
                    </a:lnB>
                    <a:solidFill>
                      <a:srgbClr val="636B68">
                        <a:alpha val="69804"/>
                      </a:srgbClr>
                    </a:solidFill>
                  </a:tcPr>
                </a:tc>
                <a:tc>
                  <a:txBody>
                    <a:bodyPr/>
                    <a:lstStyle/>
                    <a:p>
                      <a:pPr marL="0" marR="0" indent="0" algn="ctr">
                        <a:buNone/>
                        <a:tabLst>
                          <a:tab pos="182880" algn="l"/>
                        </a:tabLst>
                      </a:pPr>
                      <a:r>
                        <a:rPr lang="en-US" sz="1300" dirty="0">
                          <a:solidFill>
                            <a:schemeClr val="tx1">
                              <a:lumMod val="85000"/>
                              <a:lumOff val="15000"/>
                            </a:schemeClr>
                          </a:solidFill>
                          <a:effectLst/>
                        </a:rPr>
                        <a:t>SSA Glove Bladder</a:t>
                      </a:r>
                      <a:endParaRPr lang="en-US" sz="1300" dirty="0">
                        <a:solidFill>
                          <a:schemeClr val="tx1">
                            <a:lumMod val="85000"/>
                            <a:lumOff val="15000"/>
                          </a:schemeClr>
                        </a:solidFill>
                        <a:effectLst/>
                        <a:latin typeface="Times New Roman" panose="02020603050405020304" pitchFamily="18" charset="0"/>
                        <a:ea typeface="Times New Roman" panose="02020603050405020304" pitchFamily="18" charset="0"/>
                      </a:endParaRPr>
                    </a:p>
                  </a:txBody>
                  <a:tcPr marL="186820" marR="112091" marT="112091" marB="112091" anchor="ctr">
                    <a:lnL w="38100" cap="flat" cmpd="sng" algn="ctr">
                      <a:solidFill>
                        <a:srgbClr val="FFFFFF"/>
                      </a:solidFill>
                      <a:prstDash val="solid"/>
                    </a:lnL>
                    <a:lnR w="38100" cap="flat" cmpd="sng" algn="ctr">
                      <a:noFill/>
                      <a:prstDash val="solid"/>
                    </a:lnR>
                    <a:lnT w="38100" cap="flat" cmpd="sng" algn="ctr">
                      <a:solidFill>
                        <a:srgbClr val="FFFFFF"/>
                      </a:solidFill>
                      <a:prstDash val="solid"/>
                    </a:lnT>
                    <a:lnB w="12700" cmpd="sng">
                      <a:noFill/>
                      <a:prstDash val="solid"/>
                    </a:lnB>
                    <a:solidFill>
                      <a:srgbClr val="878E8B">
                        <a:alpha val="14902"/>
                      </a:srgbClr>
                    </a:solidFill>
                  </a:tcPr>
                </a:tc>
                <a:extLst>
                  <a:ext uri="{0D108BD9-81ED-4DB2-BD59-A6C34878D82A}">
                    <a16:rowId xmlns:a16="http://schemas.microsoft.com/office/drawing/2014/main" val="2226583371"/>
                  </a:ext>
                </a:extLst>
              </a:tr>
            </a:tbl>
          </a:graphicData>
        </a:graphic>
      </p:graphicFrame>
      <p:sp>
        <p:nvSpPr>
          <p:cNvPr id="4" name="TextBox 3">
            <a:extLst>
              <a:ext uri="{FF2B5EF4-FFF2-40B4-BE49-F238E27FC236}">
                <a16:creationId xmlns:a16="http://schemas.microsoft.com/office/drawing/2014/main" id="{A08F7001-2CB9-6E7A-7D4E-964A57D5C144}"/>
              </a:ext>
            </a:extLst>
          </p:cNvPr>
          <p:cNvSpPr txBox="1"/>
          <p:nvPr/>
        </p:nvSpPr>
        <p:spPr>
          <a:xfrm>
            <a:off x="7696200" y="476250"/>
            <a:ext cx="3464913" cy="361679"/>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dirty="0"/>
          </a:p>
        </p:txBody>
      </p:sp>
      <p:sp>
        <p:nvSpPr>
          <p:cNvPr id="5" name="TextBox 4">
            <a:extLst>
              <a:ext uri="{FF2B5EF4-FFF2-40B4-BE49-F238E27FC236}">
                <a16:creationId xmlns:a16="http://schemas.microsoft.com/office/drawing/2014/main" id="{7316D8EF-3374-4D50-3230-405E380FAFB5}"/>
              </a:ext>
            </a:extLst>
          </p:cNvPr>
          <p:cNvSpPr txBox="1"/>
          <p:nvPr/>
        </p:nvSpPr>
        <p:spPr>
          <a:xfrm>
            <a:off x="8360184" y="447810"/>
            <a:ext cx="3048817" cy="438254"/>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600" b="1" dirty="0"/>
              <a:t>Table I: Test Sample Description</a:t>
            </a:r>
          </a:p>
        </p:txBody>
      </p:sp>
    </p:spTree>
    <p:extLst>
      <p:ext uri="{BB962C8B-B14F-4D97-AF65-F5344CB8AC3E}">
        <p14:creationId xmlns:p14="http://schemas.microsoft.com/office/powerpoint/2010/main" val="1584445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7FFEB-C9B7-BA73-48DC-2752BE4ACD2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0ABDFDC-AE06-2E91-2D75-418D72E07B93}"/>
              </a:ext>
            </a:extLst>
          </p:cNvPr>
          <p:cNvSpPr>
            <a:spLocks noGrp="1"/>
          </p:cNvSpPr>
          <p:nvPr>
            <p:ph type="title"/>
          </p:nvPr>
        </p:nvSpPr>
        <p:spPr/>
        <p:txBody>
          <a:bodyPr/>
          <a:lstStyle/>
          <a:p>
            <a:r>
              <a:rPr lang="en-US" dirty="0"/>
              <a:t>Test Approach </a:t>
            </a:r>
            <a:r>
              <a:rPr lang="en-US" sz="1600" dirty="0"/>
              <a:t>(continued)</a:t>
            </a:r>
            <a:endParaRPr lang="en-US" dirty="0"/>
          </a:p>
        </p:txBody>
      </p:sp>
      <p:sp>
        <p:nvSpPr>
          <p:cNvPr id="5" name="Content Placeholder 4">
            <a:extLst>
              <a:ext uri="{FF2B5EF4-FFF2-40B4-BE49-F238E27FC236}">
                <a16:creationId xmlns:a16="http://schemas.microsoft.com/office/drawing/2014/main" id="{2B71477C-0332-C178-8429-0E2A81F3620C}"/>
              </a:ext>
            </a:extLst>
          </p:cNvPr>
          <p:cNvSpPr>
            <a:spLocks noGrp="1"/>
          </p:cNvSpPr>
          <p:nvPr>
            <p:ph idx="1"/>
          </p:nvPr>
        </p:nvSpPr>
        <p:spPr>
          <a:xfrm>
            <a:off x="629549" y="1289651"/>
            <a:ext cx="10351564" cy="5178341"/>
          </a:xfrm>
        </p:spPr>
        <p:txBody>
          <a:bodyPr/>
          <a:lstStyle/>
          <a:p>
            <a:r>
              <a:rPr lang="en-US" dirty="0"/>
              <a:t>Visual and Tactile Assessment</a:t>
            </a:r>
          </a:p>
          <a:p>
            <a:pPr lvl="2"/>
            <a:r>
              <a:rPr lang="en-US" dirty="0"/>
              <a:t>Consisted of applying oil to Ortho fabric, glove pads and visor polycarbonate to determine if contaminate was visible on surface and if oil interaction altered appearance.  This assessment also established how long the oil remained visible</a:t>
            </a:r>
          </a:p>
          <a:p>
            <a:pPr lvl="3"/>
            <a:r>
              <a:rPr lang="en-US" dirty="0"/>
              <a:t>Goal – Determine if crew can detect contamination visually and how long contamination is visible for to mitigate risk of bringing coolant into ISS and SSA useability </a:t>
            </a:r>
          </a:p>
          <a:p>
            <a:r>
              <a:rPr lang="en-US" dirty="0"/>
              <a:t>Physical Property Testing</a:t>
            </a:r>
          </a:p>
          <a:p>
            <a:pPr lvl="2"/>
            <a:r>
              <a:rPr lang="en-US" dirty="0"/>
              <a:t>Consisted of applying oil to glove RTV, boot silicone sole, visor polycarbonate and glove bladder material to determine if material integrity would be impacted. This data was then used to assess mission safety and success</a:t>
            </a:r>
          </a:p>
          <a:p>
            <a:pPr lvl="3"/>
            <a:r>
              <a:rPr lang="en-US" dirty="0"/>
              <a:t>Goal – Determine impact to material properties and use information in analysis to establish risk to EVA operations and safety</a:t>
            </a:r>
          </a:p>
          <a:p>
            <a:pPr lvl="4"/>
            <a:r>
              <a:rPr lang="en-US" dirty="0"/>
              <a:t>Glove bladder integrity</a:t>
            </a:r>
          </a:p>
          <a:p>
            <a:pPr lvl="4"/>
            <a:r>
              <a:rPr lang="en-US" dirty="0"/>
              <a:t>Grip</a:t>
            </a:r>
          </a:p>
          <a:p>
            <a:pPr lvl="4"/>
            <a:r>
              <a:rPr lang="en-US" dirty="0"/>
              <a:t>Thermal performance </a:t>
            </a:r>
          </a:p>
          <a:p>
            <a:pPr lvl="4"/>
            <a:r>
              <a:rPr lang="en-US" dirty="0"/>
              <a:t>APFR donning/doffing</a:t>
            </a:r>
          </a:p>
          <a:p>
            <a:pPr lvl="4"/>
            <a:r>
              <a:rPr lang="en-US" dirty="0"/>
              <a:t>Visibility</a:t>
            </a:r>
          </a:p>
          <a:p>
            <a:pPr lvl="4"/>
            <a:r>
              <a:rPr lang="en-US" dirty="0"/>
              <a:t>Durability of boot sole and glove pads</a:t>
            </a:r>
          </a:p>
          <a:p>
            <a:pPr lvl="4"/>
            <a:endParaRPr lang="en-US" dirty="0"/>
          </a:p>
        </p:txBody>
      </p:sp>
    </p:spTree>
    <p:extLst>
      <p:ext uri="{BB962C8B-B14F-4D97-AF65-F5344CB8AC3E}">
        <p14:creationId xmlns:p14="http://schemas.microsoft.com/office/powerpoint/2010/main" val="326321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FDE78-51C7-BB0B-BCC5-98A326DD3D0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89DAB2D-24F7-5B11-3008-170AD48F231F}"/>
              </a:ext>
            </a:extLst>
          </p:cNvPr>
          <p:cNvSpPr>
            <a:spLocks noGrp="1"/>
          </p:cNvSpPr>
          <p:nvPr>
            <p:ph type="title"/>
          </p:nvPr>
        </p:nvSpPr>
        <p:spPr/>
        <p:txBody>
          <a:bodyPr/>
          <a:lstStyle/>
          <a:p>
            <a:r>
              <a:rPr lang="en-US" dirty="0"/>
              <a:t>Test Approach </a:t>
            </a:r>
            <a:r>
              <a:rPr lang="en-US" sz="1600" dirty="0"/>
              <a:t>(continued)</a:t>
            </a:r>
            <a:endParaRPr lang="en-US" dirty="0"/>
          </a:p>
        </p:txBody>
      </p:sp>
      <p:sp>
        <p:nvSpPr>
          <p:cNvPr id="5" name="Content Placeholder 4">
            <a:extLst>
              <a:ext uri="{FF2B5EF4-FFF2-40B4-BE49-F238E27FC236}">
                <a16:creationId xmlns:a16="http://schemas.microsoft.com/office/drawing/2014/main" id="{8C0B1D01-07F8-4B86-F028-F90C82575A4D}"/>
              </a:ext>
            </a:extLst>
          </p:cNvPr>
          <p:cNvSpPr>
            <a:spLocks noGrp="1"/>
          </p:cNvSpPr>
          <p:nvPr>
            <p:ph idx="1"/>
          </p:nvPr>
        </p:nvSpPr>
        <p:spPr>
          <a:xfrm>
            <a:off x="629549" y="1289651"/>
            <a:ext cx="10351564" cy="4170372"/>
          </a:xfrm>
        </p:spPr>
        <p:txBody>
          <a:bodyPr/>
          <a:lstStyle/>
          <a:p>
            <a:r>
              <a:rPr lang="en-US" dirty="0"/>
              <a:t>Assessing the Effects of EVA Environments</a:t>
            </a:r>
          </a:p>
          <a:p>
            <a:pPr lvl="2"/>
            <a:r>
              <a:rPr lang="en-US" dirty="0"/>
              <a:t>Consisted of applying oil to glove pad material, subjecting to elevated temperature and performing blocking tests against aluminum sheet, Kapton film and ortho fabric (each representing a material typically contacted during EVA). Test parameters represented five 45 minute daylight cycles in an EVA at maximum T sink temperatures in hot thermal radiation environments for gloves at maximum grasp pressures</a:t>
            </a:r>
          </a:p>
          <a:p>
            <a:pPr lvl="3"/>
            <a:r>
              <a:rPr lang="en-US" dirty="0"/>
              <a:t>Goal – Verify that the EVA environment did not cause additional degradation or more pronounced changes to glove RTV that would significantly reduce durability of pads </a:t>
            </a:r>
          </a:p>
          <a:p>
            <a:r>
              <a:rPr lang="en-US" dirty="0"/>
              <a:t>Cleaning Evaluations</a:t>
            </a:r>
          </a:p>
          <a:p>
            <a:pPr lvl="2"/>
            <a:r>
              <a:rPr lang="en-US" dirty="0"/>
              <a:t>Consisted of applying oil to visor polycarbonate and Ortho fabric and, using materials available on orbit, develop a cleaning procedure and assess effectiveness.  Testing assumed cleaning would not occur before the crew entered the airlock after a 7 hour EVA and that subsequent EVAs would occur no sooner than 6 days following the prior EVA</a:t>
            </a:r>
          </a:p>
          <a:p>
            <a:pPr lvl="3"/>
            <a:r>
              <a:rPr lang="en-US" dirty="0"/>
              <a:t>Goal – Determine what material and cleaning method would reduce contamination to achieve acceptable visibility on the visor and for removing as much contamination from the SSA external fabric as possible to reduce the amount of coolant brought into the ISS. This testing also provided confidence in re-useability of the SSA</a:t>
            </a:r>
          </a:p>
        </p:txBody>
      </p:sp>
    </p:spTree>
    <p:extLst>
      <p:ext uri="{BB962C8B-B14F-4D97-AF65-F5344CB8AC3E}">
        <p14:creationId xmlns:p14="http://schemas.microsoft.com/office/powerpoint/2010/main" val="291617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B1B0E-1FEB-45DB-4251-5BA4332EDE8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4BA24F2-C234-2573-40A8-79CF3CD2C4F5}"/>
              </a:ext>
            </a:extLst>
          </p:cNvPr>
          <p:cNvSpPr>
            <a:spLocks noGrp="1"/>
          </p:cNvSpPr>
          <p:nvPr>
            <p:ph type="title"/>
          </p:nvPr>
        </p:nvSpPr>
        <p:spPr/>
        <p:txBody>
          <a:bodyPr/>
          <a:lstStyle/>
          <a:p>
            <a:r>
              <a:rPr lang="en-US" dirty="0"/>
              <a:t>Test Matrix</a:t>
            </a:r>
          </a:p>
        </p:txBody>
      </p:sp>
      <p:pic>
        <p:nvPicPr>
          <p:cNvPr id="5" name="Picture 4">
            <a:extLst>
              <a:ext uri="{FF2B5EF4-FFF2-40B4-BE49-F238E27FC236}">
                <a16:creationId xmlns:a16="http://schemas.microsoft.com/office/drawing/2014/main" id="{B6233B78-75F0-7A0A-82AD-E9880CE9E1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668" y="1393294"/>
            <a:ext cx="11090482" cy="5077902"/>
          </a:xfrm>
          <a:prstGeom prst="rect">
            <a:avLst/>
          </a:prstGeom>
          <a:noFill/>
          <a:ln>
            <a:noFill/>
          </a:ln>
        </p:spPr>
      </p:pic>
      <p:sp>
        <p:nvSpPr>
          <p:cNvPr id="8" name="TextBox 7">
            <a:extLst>
              <a:ext uri="{FF2B5EF4-FFF2-40B4-BE49-F238E27FC236}">
                <a16:creationId xmlns:a16="http://schemas.microsoft.com/office/drawing/2014/main" id="{2A031DE0-C961-6F42-A862-272236538FC1}"/>
              </a:ext>
            </a:extLst>
          </p:cNvPr>
          <p:cNvSpPr txBox="1"/>
          <p:nvPr/>
        </p:nvSpPr>
        <p:spPr>
          <a:xfrm>
            <a:off x="4219575" y="918035"/>
            <a:ext cx="2943225" cy="355069"/>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2400" b="1" dirty="0"/>
              <a:t>Table II: Test Matrix</a:t>
            </a:r>
          </a:p>
        </p:txBody>
      </p:sp>
    </p:spTree>
    <p:extLst>
      <p:ext uri="{BB962C8B-B14F-4D97-AF65-F5344CB8AC3E}">
        <p14:creationId xmlns:p14="http://schemas.microsoft.com/office/powerpoint/2010/main" val="3566229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CTFIXED" val="Yes"/>
  <p:tag name="TEMPLATELASTEDITED" val="2021-07-22 06:13 PM"/>
  <p:tag name="THINKCELLPRESENTATIONDONOTDELETE" val="&lt;?xml version=&quot;1.0&quot; encoding=&quot;UTF-16&quot; standalone=&quot;yes&quot;?&gt;&lt;root reqver=&quot;27037&quot;&gt;&lt;version val=&quot;32484&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yearfmt&gt;&lt;begin val=&quot;0&quot;/&gt;&lt;end val=&quot;4&quot;/&gt;&lt;/m_yearfmt&gt;&lt;/m_precDefaultDate&gt;&lt;m_precDefaultDay&gt;&lt;m_bNumberIsYear val=&quot;0&quot;/&gt;&lt;m_strFormatTime&gt;%d&lt;/m_strFormatTime&gt;&lt;m_yearfmt&gt;&lt;begin val=&quot;0&quot;/&gt;&lt;end val=&quot;4&quot;/&gt;&lt;/m_yearfmt&gt;&lt;/m_precDefaultDay&gt;&lt;m_precDefaultWeek&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MTBTACCENT" val="Accent3ColorBoldTex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4.xml><?xml version="1.0" encoding="utf-8"?>
<p:tagLst xmlns:a="http://schemas.openxmlformats.org/drawingml/2006/main" xmlns:r="http://schemas.openxmlformats.org/officeDocument/2006/relationships" xmlns:p="http://schemas.openxmlformats.org/presentationml/2006/main">
  <p:tag name="SHAPENAME" val="Subtitle"/>
</p:tagLst>
</file>

<file path=ppt/tags/tag25.xml><?xml version="1.0" encoding="utf-8"?>
<p:tagLst xmlns:a="http://schemas.openxmlformats.org/drawingml/2006/main" xmlns:r="http://schemas.openxmlformats.org/officeDocument/2006/relationships" xmlns:p="http://schemas.openxmlformats.org/presentationml/2006/main">
  <p:tag name="SHAPENAME" val="Titl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1.xml><?xml version="1.0" encoding="utf-8"?>
<p:tagLst xmlns:a="http://schemas.openxmlformats.org/drawingml/2006/main" xmlns:r="http://schemas.openxmlformats.org/officeDocument/2006/relationships" xmlns:p="http://schemas.openxmlformats.org/presentationml/2006/main">
  <p:tag name="SHAPENAME" val="5. Source"/>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4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xml><?xml version="1.0" encoding="utf-8"?>
<p:tagLst xmlns:a="http://schemas.openxmlformats.org/drawingml/2006/main" xmlns:r="http://schemas.openxmlformats.org/officeDocument/2006/relationships" xmlns:p="http://schemas.openxmlformats.org/presentationml/2006/main">
  <p:tag name="NAME" val="ACET"/>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ILCDover">
      <a:dk1>
        <a:srgbClr val="000000"/>
      </a:dk1>
      <a:lt1>
        <a:srgbClr val="FFFFFF"/>
      </a:lt1>
      <a:dk2>
        <a:srgbClr val="888B8D"/>
      </a:dk2>
      <a:lt2>
        <a:srgbClr val="EFEFEF"/>
      </a:lt2>
      <a:accent1>
        <a:srgbClr val="272727"/>
      </a:accent1>
      <a:accent2>
        <a:srgbClr val="293B72"/>
      </a:accent2>
      <a:accent3>
        <a:srgbClr val="001233"/>
      </a:accent3>
      <a:accent4>
        <a:srgbClr val="002664"/>
      </a:accent4>
      <a:accent5>
        <a:srgbClr val="003893"/>
      </a:accent5>
      <a:accent6>
        <a:srgbClr val="EF4B25"/>
      </a:accent6>
      <a:hlink>
        <a:srgbClr val="EF4B25"/>
      </a:hlink>
      <a:folHlink>
        <a:srgbClr val="EF4B25"/>
      </a:folHlink>
    </a:clrScheme>
    <a:fontScheme name="Custom">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081632"/>
        </a:accent1>
        <a:accent2>
          <a:srgbClr val="4469A4"/>
        </a:accent2>
        <a:accent3>
          <a:srgbClr val="263775"/>
        </a:accent3>
        <a:accent4>
          <a:srgbClr val="A0B3D1"/>
        </a:accent4>
        <a:accent5>
          <a:srgbClr val="DD472C"/>
        </a:accent5>
        <a:accent6>
          <a:srgbClr val="818583"/>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7030A0"/>
    </a:custClr>
    <a:custClr name="Custom Color7">
      <a:srgbClr val="3C73E0"/>
    </a:custClr>
    <a:custClr name="Custom Color8">
      <a:srgbClr val="92D050"/>
    </a:custClr>
    <a:custClr name="Custom Color9">
      <a:srgbClr val="FFC002"/>
    </a:custClr>
    <a:custClr name="Custom Color10">
      <a:srgbClr val="EB9180"/>
    </a:custClr>
  </a:custClrLst>
  <a:extLst>
    <a:ext uri="{05A4C25C-085E-4340-85A3-A5531E510DB2}">
      <thm15:themeFamily xmlns:thm15="http://schemas.microsoft.com/office/thememl/2012/main" name="DN0327_OFF.potx" id="{D9A43DF1-E632-4ABC-BE4C-EFE151CCDD0C}" vid="{2AD9F6BF-050A-4EA2-AFA4-13D1AB783286}"/>
    </a:ext>
  </a:extLst>
</a:theme>
</file>

<file path=ppt/theme/theme2.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EE8575C52DF244BA60E1DDF9EB306D4" ma:contentTypeVersion="4" ma:contentTypeDescription="Create a new document." ma:contentTypeScope="" ma:versionID="42e04f8ed2fcfdfe74909324c665c9ed">
  <xsd:schema xmlns:xsd="http://www.w3.org/2001/XMLSchema" xmlns:xs="http://www.w3.org/2001/XMLSchema" xmlns:p="http://schemas.microsoft.com/office/2006/metadata/properties" xmlns:ns2="cf25b55b-aa34-4b82-aa71-553ff15b33a3" xmlns:ns3="fba6d758-5ed7-4101-8ad7-f78f6c917611" xmlns:ns4="fe67d3cd-40e4-410b-ab62-5eff756f2e22" xmlns:ns5="6b9f93e7-234d-40c7-9863-a6834bcb89b7" targetNamespace="http://schemas.microsoft.com/office/2006/metadata/properties" ma:root="true" ma:fieldsID="3af6c3c74225fa8fb66682e228c16d4f" ns2:_="" ns3:_="" ns4:_="" ns5:_="">
    <xsd:import namespace="cf25b55b-aa34-4b82-aa71-553ff15b33a3"/>
    <xsd:import namespace="fba6d758-5ed7-4101-8ad7-f78f6c917611"/>
    <xsd:import namespace="fe67d3cd-40e4-410b-ab62-5eff756f2e22"/>
    <xsd:import namespace="6b9f93e7-234d-40c7-9863-a6834bcb89b7"/>
    <xsd:element name="properties">
      <xsd:complexType>
        <xsd:sequence>
          <xsd:element name="documentManagement">
            <xsd:complexType>
              <xsd:all>
                <xsd:element ref="ns2:Page_x0020_Display" minOccurs="0"/>
                <xsd:element ref="ns2:Logo_x0020_Type" minOccurs="0"/>
                <xsd:element ref="ns2:Logo_x0020_Color"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ObjectDetectorVersions" minOccurs="0"/>
                <xsd:element ref="ns2:MediaLengthInSeconds" minOccurs="0"/>
                <xsd:element ref="ns3:SharedWithUsers" minOccurs="0"/>
                <xsd:element ref="ns3:SharedWithDetails" minOccurs="0"/>
                <xsd:element ref="ns2:MediaServiceSearchProperties"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25b55b-aa34-4b82-aa71-553ff15b33a3" elementFormDefault="qualified">
    <xsd:import namespace="http://schemas.microsoft.com/office/2006/documentManagement/types"/>
    <xsd:import namespace="http://schemas.microsoft.com/office/infopath/2007/PartnerControls"/>
    <xsd:element name="Page_x0020_Display" ma:index="8" nillable="true" ma:displayName="Page Display" ma:default="" ma:internalName="Page_x0020_Display">
      <xsd:complexType>
        <xsd:complexContent>
          <xsd:extension base="dms:MultiChoice">
            <xsd:sequence>
              <xsd:element name="Value" maxOccurs="unbounded" minOccurs="0" nillable="true">
                <xsd:simpleType>
                  <xsd:restriction base="dms:Choice">
                    <xsd:enumeration value="Home"/>
                    <xsd:enumeration value="Resources"/>
                  </xsd:restriction>
                </xsd:simpleType>
              </xsd:element>
            </xsd:sequence>
          </xsd:extension>
        </xsd:complexContent>
      </xsd:complexType>
    </xsd:element>
    <xsd:element name="Logo_x0020_Type" ma:index="9" nillable="true" ma:displayName="Logo Type" ma:default="" ma:format="Dropdown" ma:internalName="Logo_x0020_Type">
      <xsd:simpleType>
        <xsd:restriction base="dms:Choice">
          <xsd:enumeration value="AI"/>
          <xsd:enumeration value="EPS"/>
          <xsd:enumeration value="JPEG"/>
          <xsd:enumeration value="PNG"/>
          <xsd:enumeration value="TIF"/>
        </xsd:restriction>
      </xsd:simpleType>
    </xsd:element>
    <xsd:element name="Logo_x0020_Color" ma:index="10" nillable="true" ma:displayName="Logo Color" ma:default="" ma:format="Dropdown" ma:internalName="Logo_x0020_Color">
      <xsd:simpleType>
        <xsd:restriction base="dms:Choice">
          <xsd:enumeration value="Black"/>
          <xsd:enumeration value="Full Color"/>
          <xsd:enumeration value="MISC"/>
          <xsd:enumeration value="White"/>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a6d758-5ed7-4101-8ad7-f78f6c917611"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e67d3cd-40e4-410b-ab62-5eff756f2e22" elementFormDefault="qualified">
    <xsd:import namespace="http://schemas.microsoft.com/office/2006/documentManagement/types"/>
    <xsd:import namespace="http://schemas.microsoft.com/office/infopath/2007/PartnerControls"/>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35882af-6797-4a68-a631-f221e578d07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b9f93e7-234d-40c7-9863-a6834bcb89b7"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94ce66fb-0b65-465c-9910-6e26aa65c4ed}" ma:internalName="TaxCatchAll" ma:showField="CatchAllData" ma:web="6b9f93e7-234d-40c7-9863-a6834bcb89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ogo_x0020_Type xmlns="cf25b55b-aa34-4b82-aa71-553ff15b33a3" xsi:nil="true"/>
    <Logo_x0020_Color xmlns="cf25b55b-aa34-4b82-aa71-553ff15b33a3" xsi:nil="true"/>
    <Page_x0020_Display xmlns="cf25b55b-aa34-4b82-aa71-553ff15b33a3">
      <Value>Resources</Value>
      <Value>Home</Value>
    </Page_x0020_Display>
    <TaxCatchAll xmlns="6b9f93e7-234d-40c7-9863-a6834bcb89b7" xsi:nil="true"/>
    <lcf76f155ced4ddcb4097134ff3c332f xmlns="fe67d3cd-40e4-410b-ab62-5eff756f2e2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21919F6-8C60-4C09-BACE-0BB073C361F3}">
  <ds:schemaRefs>
    <ds:schemaRef ds:uri="http://schemas.microsoft.com/sharepoint/v3/contenttype/forms"/>
  </ds:schemaRefs>
</ds:datastoreItem>
</file>

<file path=customXml/itemProps2.xml><?xml version="1.0" encoding="utf-8"?>
<ds:datastoreItem xmlns:ds="http://schemas.openxmlformats.org/officeDocument/2006/customXml" ds:itemID="{54C2FA8C-5A5E-4CF1-8335-07CE533371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25b55b-aa34-4b82-aa71-553ff15b33a3"/>
    <ds:schemaRef ds:uri="fba6d758-5ed7-4101-8ad7-f78f6c917611"/>
    <ds:schemaRef ds:uri="fe67d3cd-40e4-410b-ab62-5eff756f2e22"/>
    <ds:schemaRef ds:uri="6b9f93e7-234d-40c7-9863-a6834bcb89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E23736-F8CD-4E07-A1E8-0CBD8CCAF1F1}">
  <ds:schemaRefs>
    <ds:schemaRef ds:uri="http://schemas.microsoft.com/office/2006/metadata/properties"/>
    <ds:schemaRef ds:uri="http://schemas.microsoft.com/office/infopath/2007/PartnerControls"/>
    <ds:schemaRef ds:uri="cf25b55b-aa34-4b82-aa71-553ff15b33a3"/>
    <ds:schemaRef ds:uri="6b9f93e7-234d-40c7-9863-a6834bcb89b7"/>
    <ds:schemaRef ds:uri="fe67d3cd-40e4-410b-ab62-5eff756f2e22"/>
  </ds:schemaRefs>
</ds:datastoreItem>
</file>

<file path=docProps/app.xml><?xml version="1.0" encoding="utf-8"?>
<Properties xmlns="http://schemas.openxmlformats.org/officeDocument/2006/extended-properties" xmlns:vt="http://schemas.openxmlformats.org/officeDocument/2006/docPropsVTypes">
  <Template/>
  <TotalTime>8672</TotalTime>
  <Words>2483</Words>
  <Application>Microsoft Office PowerPoint</Application>
  <PresentationFormat>Widescreen</PresentationFormat>
  <Paragraphs>180</Paragraphs>
  <Slides>23</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3" baseType="lpstr">
      <vt:lpstr>Aptos Narrow</vt:lpstr>
      <vt:lpstr>Wingdings</vt:lpstr>
      <vt:lpstr>Times New Roman</vt:lpstr>
      <vt:lpstr>Segoe UI</vt:lpstr>
      <vt:lpstr>Calibri</vt:lpstr>
      <vt:lpstr>Arial</vt:lpstr>
      <vt:lpstr>Avenir 35 Light</vt:lpstr>
      <vt:lpstr>Avenir 85 Heavy</vt:lpstr>
      <vt:lpstr>White</vt:lpstr>
      <vt:lpstr>think-cell Slide</vt:lpstr>
      <vt:lpstr>ICES-2026-527 Space Suit Material Compatability with Space Vehicle Coolant PMS-1.5R</vt:lpstr>
      <vt:lpstr>Agenda</vt:lpstr>
      <vt:lpstr>Coolant Leak Event</vt:lpstr>
      <vt:lpstr>Characterizing EVA Risk</vt:lpstr>
      <vt:lpstr>Test Objectives</vt:lpstr>
      <vt:lpstr>Test Approach</vt:lpstr>
      <vt:lpstr>Test Approach (continued)</vt:lpstr>
      <vt:lpstr>Test Approach (continued)</vt:lpstr>
      <vt:lpstr>Test Matrix</vt:lpstr>
      <vt:lpstr>Test Results</vt:lpstr>
      <vt:lpstr>Test Results</vt:lpstr>
      <vt:lpstr>Test Results</vt:lpstr>
      <vt:lpstr>Test Results</vt:lpstr>
      <vt:lpstr>Test Results</vt:lpstr>
      <vt:lpstr>Test Results</vt:lpstr>
      <vt:lpstr>Test Results</vt:lpstr>
      <vt:lpstr>Test Results</vt:lpstr>
      <vt:lpstr>Test Results</vt:lpstr>
      <vt:lpstr>Vapor Pressures and Evaporation Rates</vt:lpstr>
      <vt:lpstr>Vapor Pressures and Evaporation Rates</vt:lpstr>
      <vt:lpstr>Conclusions</vt:lpstr>
      <vt:lpstr>Conclusions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ILC Dover, IR Official PPT Template</dc:title>
  <dc:subject/>
  <dc:creator>Rohith P</dc:creator>
  <cp:keywords/>
  <dc:description/>
  <cp:lastModifiedBy>PEDLEY, Mike (JSC-ES411)</cp:lastModifiedBy>
  <cp:revision>135</cp:revision>
  <dcterms:created xsi:type="dcterms:W3CDTF">2021-07-23T04:42:11Z</dcterms:created>
  <dcterms:modified xsi:type="dcterms:W3CDTF">2026-06-17T13:09:22Z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LastEdited">
    <vt:lpwstr>2021-07-22 06:13 PM</vt:lpwstr>
  </property>
  <property fmtid="{D5CDD505-2E9C-101B-9397-08002B2CF9AE}" pid="3" name="ContentTypeId">
    <vt:lpwstr>0x0101007EE8575C52DF244BA60E1DDF9EB306D4</vt:lpwstr>
  </property>
  <property fmtid="{D5CDD505-2E9C-101B-9397-08002B2CF9AE}" pid="4" name="Information Type">
    <vt:lpwstr/>
  </property>
  <property fmtid="{D5CDD505-2E9C-101B-9397-08002B2CF9AE}" pid="5" name="Values">
    <vt:lpwstr/>
  </property>
  <property fmtid="{D5CDD505-2E9C-101B-9397-08002B2CF9AE}" pid="6" name="MediaServiceImageTags">
    <vt:lpwstr/>
  </property>
  <property fmtid="{D5CDD505-2E9C-101B-9397-08002B2CF9AE}" pid="7" name="Subject Matter">
    <vt:lpwstr/>
  </property>
  <property fmtid="{D5CDD505-2E9C-101B-9397-08002B2CF9AE}" pid="8" name="Resource">
    <vt:lpwstr/>
  </property>
  <property fmtid="{D5CDD505-2E9C-101B-9397-08002B2CF9AE}" pid="9" name="Pillars">
    <vt:lpwstr/>
  </property>
  <property fmtid="{D5CDD505-2E9C-101B-9397-08002B2CF9AE}" pid="10" name="Location">
    <vt:lpwstr/>
  </property>
  <property fmtid="{D5CDD505-2E9C-101B-9397-08002B2CF9AE}" pid="11" name="Information Source">
    <vt:lpwstr/>
  </property>
</Properties>
</file>