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9">
  <p:sldMasterIdLst>
    <p:sldMasterId id="2147483685" r:id="rId4"/>
  </p:sldMasterIdLst>
  <p:notesMasterIdLst>
    <p:notesMasterId r:id="rId20"/>
  </p:notesMasterIdLst>
  <p:handoutMasterIdLst>
    <p:handoutMasterId r:id="rId21"/>
  </p:handoutMasterIdLst>
  <p:sldIdLst>
    <p:sldId id="256" r:id="rId5"/>
    <p:sldId id="2819" r:id="rId6"/>
    <p:sldId id="2823" r:id="rId7"/>
    <p:sldId id="2834" r:id="rId8"/>
    <p:sldId id="2828" r:id="rId9"/>
    <p:sldId id="2820" r:id="rId10"/>
    <p:sldId id="2829" r:id="rId11"/>
    <p:sldId id="2835" r:id="rId12"/>
    <p:sldId id="2836" r:id="rId13"/>
    <p:sldId id="2837" r:id="rId14"/>
    <p:sldId id="2826" r:id="rId15"/>
    <p:sldId id="2827" r:id="rId16"/>
    <p:sldId id="2831" r:id="rId17"/>
    <p:sldId id="2822" r:id="rId18"/>
    <p:sldId id="1270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cher, Ashton R. (JSC-JE33)[Jacobs Technology, Inc.]" initials="AAR(TI" lastIdx="3" clrIdx="3">
    <p:extLst>
      <p:ext uri="{19B8F6BF-5375-455C-9EA6-DF929625EA0E}">
        <p15:presenceInfo xmlns:p15="http://schemas.microsoft.com/office/powerpoint/2012/main" userId="S-1-5-21-330711430-3775241029-4075259233-1018280" providerId="AD"/>
      </p:ext>
    </p:extLst>
  </p:cmAuthor>
  <p:cmAuthor id="8" name="Angel" initials="A" lastIdx="6" clrIdx="5">
    <p:extLst>
      <p:ext uri="{19B8F6BF-5375-455C-9EA6-DF929625EA0E}">
        <p15:presenceInfo xmlns:p15="http://schemas.microsoft.com/office/powerpoint/2012/main" userId="S::aralvare@ndc.nasa.gov::5dd19141-e271-4a1e-821b-40a720982cf4" providerId="AD"/>
      </p:ext>
    </p:extLst>
  </p:cmAuthor>
  <p:cmAuthor id="5" name="Rogg, Arno (ARC-TI)[SGT, INC]" initials="RA(I" lastIdx="4" clrIdx="4">
    <p:extLst>
      <p:ext uri="{19B8F6BF-5375-455C-9EA6-DF929625EA0E}">
        <p15:presenceInfo xmlns:p15="http://schemas.microsoft.com/office/powerpoint/2012/main" userId="S::arogg@ndc.nasa.gov::d66d4462-ffb8-4179-a346-3176f24a1b81" providerId="AD"/>
      </p:ext>
    </p:extLst>
  </p:cmAuthor>
  <p:cmAuthor id="6" name="Mcbryan, Emily R. (JSC-ER411)" initials="MER(" lastIdx="1" clrIdx="1">
    <p:extLst>
      <p:ext uri="{19B8F6BF-5375-455C-9EA6-DF929625EA0E}">
        <p15:presenceInfo xmlns:p15="http://schemas.microsoft.com/office/powerpoint/2012/main" userId="S-1-5-21-330711430-3775241029-4075259233-5447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0FA"/>
    <a:srgbClr val="D30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6291" autoAdjust="0"/>
  </p:normalViewPr>
  <p:slideViewPr>
    <p:cSldViewPr snapToGrid="0">
      <p:cViewPr varScale="1">
        <p:scale>
          <a:sx n="80" d="100"/>
          <a:sy n="80" d="100"/>
        </p:scale>
        <p:origin x="10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85"/>
    </p:cViewPr>
  </p:sorterViewPr>
  <p:notesViewPr>
    <p:cSldViewPr snapToGrid="0">
      <p:cViewPr varScale="1">
        <p:scale>
          <a:sx n="87" d="100"/>
          <a:sy n="87" d="100"/>
        </p:scale>
        <p:origin x="376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rk, Jodi C. (MSFC-EV34)" userId="a05cd629-1ef3-49b4-9230-29a419c4ddc9" providerId="ADAL" clId="{A32F584C-8AE6-4334-AD90-89C83A4182DD}"/>
    <pc:docChg chg="undo redo custSel modSld">
      <pc:chgData name="Turk, Jodi C. (MSFC-EV34)" userId="a05cd629-1ef3-49b4-9230-29a419c4ddc9" providerId="ADAL" clId="{A32F584C-8AE6-4334-AD90-89C83A4182DD}" dt="2026-07-01T18:12:17.232" v="14" actId="20577"/>
      <pc:docMkLst>
        <pc:docMk/>
      </pc:docMkLst>
      <pc:sldChg chg="modSp mod">
        <pc:chgData name="Turk, Jodi C. (MSFC-EV34)" userId="a05cd629-1ef3-49b4-9230-29a419c4ddc9" providerId="ADAL" clId="{A32F584C-8AE6-4334-AD90-89C83A4182DD}" dt="2026-07-01T18:12:17.232" v="14" actId="20577"/>
        <pc:sldMkLst>
          <pc:docMk/>
          <pc:sldMk cId="3764635230" sldId="2836"/>
        </pc:sldMkLst>
        <pc:spChg chg="mod">
          <ac:chgData name="Turk, Jodi C. (MSFC-EV34)" userId="a05cd629-1ef3-49b4-9230-29a419c4ddc9" providerId="ADAL" clId="{A32F584C-8AE6-4334-AD90-89C83A4182DD}" dt="2026-07-01T18:12:17.232" v="14" actId="20577"/>
          <ac:spMkLst>
            <pc:docMk/>
            <pc:sldMk cId="3764635230" sldId="2836"/>
            <ac:spMk id="15" creationId="{44096460-9354-ECCB-F2A1-5100F2244F8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BE2BE47-8FBE-44C0-A42B-5D67E953C8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528308-0C7D-4871-98A8-E006FCC104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84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B9FBA08-1820-434E-AAFF-A605BB9BE48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9AD76E1-6A21-FD4B-B4A2-129133F94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791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940A655-39C2-C440-8C78-A02FFEA9F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FFF24-A506-454C-A791-5E9C3C8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8BC1D5"/>
                </a:solidFill>
              </a:defRPr>
            </a:lvl1pPr>
          </a:lstStyle>
          <a:p>
            <a:pPr>
              <a:defRPr/>
            </a:pPr>
            <a:r>
              <a:rPr lang="en-US" sz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rPr>
              <a:t>.</a:t>
            </a: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9AD3-FDEB-FB43-85E2-1EB84C13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BC1D5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7D0F7-4A6B-4045-B534-3DB6A60EA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9023" y="2944143"/>
            <a:ext cx="4627386" cy="369332"/>
          </a:xfrm>
        </p:spPr>
        <p:txBody>
          <a:bodyPr wrap="square">
            <a:spAutoFit/>
          </a:bodyPr>
          <a:lstStyle>
            <a:lvl1pPr marL="0" indent="0" algn="r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FF2FE-F541-714A-961B-93F0AD084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390" y="304799"/>
            <a:ext cx="2769575" cy="84042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D47075F-005D-B049-804E-5D4A16810F76}"/>
              </a:ext>
            </a:extLst>
          </p:cNvPr>
          <p:cNvGrpSpPr/>
          <p:nvPr/>
        </p:nvGrpSpPr>
        <p:grpSpPr>
          <a:xfrm>
            <a:off x="-473777" y="-14868"/>
            <a:ext cx="3197522" cy="6876906"/>
            <a:chOff x="-473777" y="-18943"/>
            <a:chExt cx="3197522" cy="68769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9D3C9845-6142-6944-B4C8-7AE382A33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73777" y="-18943"/>
              <a:ext cx="3197522" cy="6152517"/>
            </a:xfrm>
            <a:custGeom>
              <a:avLst/>
              <a:gdLst>
                <a:gd name="T0" fmla="*/ 370 w 1003"/>
                <a:gd name="T1" fmla="*/ 0 h 1936"/>
                <a:gd name="T2" fmla="*/ 561 w 1003"/>
                <a:gd name="T3" fmla="*/ 1936 h 1936"/>
                <a:gd name="T4" fmla="*/ 1003 w 1003"/>
                <a:gd name="T5" fmla="*/ 3 h 1936"/>
                <a:gd name="T6" fmla="*/ 370 w 1003"/>
                <a:gd name="T7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3" h="1936">
                  <a:moveTo>
                    <a:pt x="370" y="0"/>
                  </a:moveTo>
                  <a:cubicBezTo>
                    <a:pt x="153" y="463"/>
                    <a:pt x="47" y="1140"/>
                    <a:pt x="561" y="1936"/>
                  </a:cubicBezTo>
                  <a:cubicBezTo>
                    <a:pt x="561" y="1936"/>
                    <a:pt x="0" y="907"/>
                    <a:pt x="1003" y="3"/>
                  </a:cubicBezTo>
                  <a:lnTo>
                    <a:pt x="370" y="0"/>
                  </a:lnTo>
                  <a:close/>
                </a:path>
              </a:pathLst>
            </a:custGeom>
            <a:gradFill flip="none" rotWithShape="1">
              <a:gsLst>
                <a:gs pos="97000">
                  <a:srgbClr val="00A4D2"/>
                </a:gs>
                <a:gs pos="1000">
                  <a:srgbClr val="006B9E"/>
                </a:gs>
              </a:gsLst>
              <a:lin ang="0" scaled="0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B3286E11-BB68-E34C-B955-23C6473B3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253" y="-9370"/>
              <a:ext cx="1913089" cy="6867333"/>
            </a:xfrm>
            <a:custGeom>
              <a:avLst/>
              <a:gdLst>
                <a:gd name="T0" fmla="*/ 0 w 600"/>
                <a:gd name="T1" fmla="*/ 2161 h 2161"/>
                <a:gd name="T2" fmla="*/ 600 w 600"/>
                <a:gd name="T3" fmla="*/ 2161 h 2161"/>
                <a:gd name="T4" fmla="*/ 363 w 600"/>
                <a:gd name="T5" fmla="*/ 1903 h 2161"/>
                <a:gd name="T6" fmla="*/ 1 w 600"/>
                <a:gd name="T7" fmla="*/ 918 h 2161"/>
                <a:gd name="T8" fmla="*/ 0 w 600"/>
                <a:gd name="T9" fmla="*/ 2161 h 2161"/>
                <a:gd name="T10" fmla="*/ 1 w 600"/>
                <a:gd name="T11" fmla="*/ 536 h 2161"/>
                <a:gd name="T12" fmla="*/ 133 w 600"/>
                <a:gd name="T13" fmla="*/ 0 h 2161"/>
                <a:gd name="T14" fmla="*/ 0 w 600"/>
                <a:gd name="T15" fmla="*/ 0 h 2161"/>
                <a:gd name="T16" fmla="*/ 1 w 600"/>
                <a:gd name="T17" fmla="*/ 536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0" h="2161">
                  <a:moveTo>
                    <a:pt x="0" y="2161"/>
                  </a:moveTo>
                  <a:cubicBezTo>
                    <a:pt x="246" y="2161"/>
                    <a:pt x="600" y="2161"/>
                    <a:pt x="600" y="2161"/>
                  </a:cubicBezTo>
                  <a:cubicBezTo>
                    <a:pt x="521" y="2085"/>
                    <a:pt x="442" y="2000"/>
                    <a:pt x="363" y="1903"/>
                  </a:cubicBezTo>
                  <a:cubicBezTo>
                    <a:pt x="363" y="1903"/>
                    <a:pt x="58" y="1508"/>
                    <a:pt x="1" y="918"/>
                  </a:cubicBezTo>
                  <a:lnTo>
                    <a:pt x="0" y="2161"/>
                  </a:lnTo>
                  <a:close/>
                  <a:moveTo>
                    <a:pt x="1" y="536"/>
                  </a:moveTo>
                  <a:cubicBezTo>
                    <a:pt x="18" y="367"/>
                    <a:pt x="59" y="187"/>
                    <a:pt x="133" y="0"/>
                  </a:cubicBezTo>
                  <a:cubicBezTo>
                    <a:pt x="133" y="0"/>
                    <a:pt x="74" y="0"/>
                    <a:pt x="0" y="0"/>
                  </a:cubicBezTo>
                  <a:lnTo>
                    <a:pt x="1" y="53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6B9E"/>
                </a:gs>
                <a:gs pos="70000">
                  <a:srgbClr val="0096C5"/>
                </a:gs>
              </a:gsLst>
              <a:lin ang="21594000" scaled="0"/>
              <a:tileRect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2CE19-A11D-D94C-B77D-57C122F2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356350"/>
            <a:ext cx="2743200" cy="365125"/>
          </a:xfrm>
        </p:spPr>
        <p:txBody>
          <a:bodyPr/>
          <a:lstStyle>
            <a:lvl1pPr>
              <a:defRPr>
                <a:solidFill>
                  <a:srgbClr val="8BC1D5"/>
                </a:solidFill>
              </a:defRPr>
            </a:lvl1pPr>
          </a:lstStyle>
          <a:p>
            <a:fld id="{974EABC5-F27C-4739-B453-DCA5E819C954}" type="datetime1">
              <a:rPr lang="en-US" smtClean="0"/>
              <a:t>7/1/2026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B92F40-DBC9-F34D-A3D2-AA9D461D5E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581252" y="1814250"/>
            <a:ext cx="2525751" cy="5011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28B354-3852-B846-B7FF-259008858DA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0933" y="1318907"/>
            <a:ext cx="1176763" cy="126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91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E16976-1647-A749-93B5-1550BB8080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9963EB-3FD6-8842-A608-CF57453D46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680543-65F1-2544-9982-76F2CA2B0DBD}"/>
              </a:ext>
            </a:extLst>
          </p:cNvPr>
          <p:cNvSpPr/>
          <p:nvPr userDrawn="1"/>
        </p:nvSpPr>
        <p:spPr>
          <a:xfrm>
            <a:off x="0" y="2621282"/>
            <a:ext cx="12192000" cy="1713654"/>
          </a:xfrm>
          <a:prstGeom prst="rect">
            <a:avLst/>
          </a:prstGeom>
          <a:gradFill flip="none" rotWithShape="1">
            <a:gsLst>
              <a:gs pos="99000">
                <a:srgbClr val="006B9E">
                  <a:alpha val="70000"/>
                </a:srgbClr>
              </a:gs>
              <a:gs pos="85000">
                <a:srgbClr val="00A4D2">
                  <a:alpha val="90000"/>
                </a:srgbClr>
              </a:gs>
              <a:gs pos="51000">
                <a:srgbClr val="00A0CE">
                  <a:alpha val="91000"/>
                </a:srgbClr>
              </a:gs>
              <a:gs pos="14000">
                <a:srgbClr val="00A4D2">
                  <a:alpha val="90000"/>
                </a:srgbClr>
              </a:gs>
              <a:gs pos="0">
                <a:srgbClr val="006B9E">
                  <a:alpha val="72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BE70F-03DA-4747-9669-09C46A6A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180594"/>
            <a:ext cx="10515600" cy="646331"/>
          </a:xfrm>
        </p:spPr>
        <p:txBody>
          <a:bodyPr anchor="ctr">
            <a:spAutoFit/>
          </a:bodyPr>
          <a:lstStyle>
            <a:lvl1pPr algn="ct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02EFE-7EAA-2042-BFD5-33177FA65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96BEC7"/>
                </a:solidFill>
              </a:defRPr>
            </a:lvl1pPr>
          </a:lstStyle>
          <a:p>
            <a:fld id="{88685A74-EB09-424A-AA9B-5418F2407945}" type="datetime1">
              <a:rPr lang="en-US" smtClean="0"/>
              <a:pPr/>
              <a:t>7/1/2026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1DCC9-6755-1C41-A923-BB12EA8B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96BEC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FB372-536E-3149-8638-387946DF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96BEC7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27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65717-772C-1D19-A302-E0D37F3F6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FC65D-F9C8-AB20-0521-B1E517EB7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4DDC5-74CA-AD84-F78D-4491D5969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3B15-EF3F-441C-A939-4A4D3A490EEF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3240F-4635-1D1F-D2EF-CCF3CF045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F9FCB-6D17-1A3D-C0B9-99AA81269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C3FC-8A97-47B8-B8A0-E3A386266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37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2886722E-6EC8-7049-B610-35D52914D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68900" cy="6858000"/>
          </a:xfrm>
          <a:prstGeom prst="rect">
            <a:avLst/>
          </a:prstGeom>
        </p:spPr>
      </p:pic>
      <p:sp>
        <p:nvSpPr>
          <p:cNvPr id="17" name="Freeform 9">
            <a:extLst>
              <a:ext uri="{FF2B5EF4-FFF2-40B4-BE49-F238E27FC236}">
                <a16:creationId xmlns:a16="http://schemas.microsoft.com/office/drawing/2014/main" id="{43F7041D-C8CB-EB49-8E24-05A1693B304A}"/>
              </a:ext>
            </a:extLst>
          </p:cNvPr>
          <p:cNvSpPr>
            <a:spLocks/>
          </p:cNvSpPr>
          <p:nvPr/>
        </p:nvSpPr>
        <p:spPr bwMode="auto">
          <a:xfrm>
            <a:off x="-422655" y="541"/>
            <a:ext cx="2070763" cy="6857459"/>
          </a:xfrm>
          <a:custGeom>
            <a:avLst/>
            <a:gdLst>
              <a:gd name="T0" fmla="*/ 417 w 652"/>
              <a:gd name="T1" fmla="*/ 298 h 2160"/>
              <a:gd name="T2" fmla="*/ 566 w 652"/>
              <a:gd name="T3" fmla="*/ 0 h 2160"/>
              <a:gd name="T4" fmla="*/ 126 w 652"/>
              <a:gd name="T5" fmla="*/ 0 h 2160"/>
              <a:gd name="T6" fmla="*/ 126 w 652"/>
              <a:gd name="T7" fmla="*/ 2160 h 2160"/>
              <a:gd name="T8" fmla="*/ 475 w 652"/>
              <a:gd name="T9" fmla="*/ 2160 h 2160"/>
              <a:gd name="T10" fmla="*/ 309 w 652"/>
              <a:gd name="T11" fmla="*/ 1515 h 2160"/>
              <a:gd name="T12" fmla="*/ 595 w 652"/>
              <a:gd name="T13" fmla="*/ 2160 h 2160"/>
              <a:gd name="T14" fmla="*/ 652 w 652"/>
              <a:gd name="T15" fmla="*/ 2160 h 2160"/>
              <a:gd name="T16" fmla="*/ 417 w 652"/>
              <a:gd name="T17" fmla="*/ 298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52" h="2160">
                <a:moveTo>
                  <a:pt x="417" y="298"/>
                </a:moveTo>
                <a:cubicBezTo>
                  <a:pt x="464" y="189"/>
                  <a:pt x="512" y="94"/>
                  <a:pt x="566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26" y="2160"/>
                  <a:pt x="126" y="2160"/>
                  <a:pt x="126" y="2160"/>
                </a:cubicBezTo>
                <a:cubicBezTo>
                  <a:pt x="475" y="2160"/>
                  <a:pt x="475" y="2160"/>
                  <a:pt x="475" y="2160"/>
                </a:cubicBezTo>
                <a:cubicBezTo>
                  <a:pt x="324" y="1797"/>
                  <a:pt x="309" y="1515"/>
                  <a:pt x="309" y="1515"/>
                </a:cubicBezTo>
                <a:cubicBezTo>
                  <a:pt x="372" y="1772"/>
                  <a:pt x="476" y="1986"/>
                  <a:pt x="595" y="2160"/>
                </a:cubicBezTo>
                <a:cubicBezTo>
                  <a:pt x="652" y="2160"/>
                  <a:pt x="652" y="2160"/>
                  <a:pt x="652" y="2160"/>
                </a:cubicBezTo>
                <a:cubicBezTo>
                  <a:pt x="0" y="1268"/>
                  <a:pt x="417" y="298"/>
                  <a:pt x="417" y="298"/>
                </a:cubicBezTo>
                <a:close/>
              </a:path>
            </a:pathLst>
          </a:custGeom>
          <a:gradFill>
            <a:gsLst>
              <a:gs pos="95000">
                <a:srgbClr val="15495C"/>
              </a:gs>
              <a:gs pos="0">
                <a:schemeClr val="tx1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02FEA8E7-2E28-604F-B733-AA4F1B8E6912}"/>
              </a:ext>
            </a:extLst>
          </p:cNvPr>
          <p:cNvSpPr>
            <a:spLocks/>
          </p:cNvSpPr>
          <p:nvPr/>
        </p:nvSpPr>
        <p:spPr bwMode="auto">
          <a:xfrm>
            <a:off x="1490927" y="2369"/>
            <a:ext cx="10701073" cy="6857459"/>
          </a:xfrm>
          <a:custGeom>
            <a:avLst/>
            <a:gdLst>
              <a:gd name="T0" fmla="*/ 1146 w 3370"/>
              <a:gd name="T1" fmla="*/ 0 h 2161"/>
              <a:gd name="T2" fmla="*/ 705 w 3370"/>
              <a:gd name="T3" fmla="*/ 1933 h 2161"/>
              <a:gd name="T4" fmla="*/ 511 w 3370"/>
              <a:gd name="T5" fmla="*/ 1 h 2161"/>
              <a:gd name="T6" fmla="*/ 420 w 3370"/>
              <a:gd name="T7" fmla="*/ 1 h 2161"/>
              <a:gd name="T8" fmla="*/ 650 w 3370"/>
              <a:gd name="T9" fmla="*/ 1903 h 2161"/>
              <a:gd name="T10" fmla="*/ 888 w 3370"/>
              <a:gd name="T11" fmla="*/ 2161 h 2161"/>
              <a:gd name="T12" fmla="*/ 3370 w 3370"/>
              <a:gd name="T13" fmla="*/ 2161 h 2161"/>
              <a:gd name="T14" fmla="*/ 3370 w 3370"/>
              <a:gd name="T15" fmla="*/ 0 h 2161"/>
              <a:gd name="T16" fmla="*/ 1146 w 3370"/>
              <a:gd name="T17" fmla="*/ 0 h 2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70" h="2161">
                <a:moveTo>
                  <a:pt x="1146" y="0"/>
                </a:moveTo>
                <a:cubicBezTo>
                  <a:pt x="143" y="904"/>
                  <a:pt x="705" y="1933"/>
                  <a:pt x="705" y="1933"/>
                </a:cubicBezTo>
                <a:cubicBezTo>
                  <a:pt x="192" y="1139"/>
                  <a:pt x="296" y="464"/>
                  <a:pt x="511" y="1"/>
                </a:cubicBezTo>
                <a:cubicBezTo>
                  <a:pt x="512" y="0"/>
                  <a:pt x="420" y="1"/>
                  <a:pt x="420" y="1"/>
                </a:cubicBezTo>
                <a:cubicBezTo>
                  <a:pt x="0" y="1063"/>
                  <a:pt x="650" y="1903"/>
                  <a:pt x="650" y="1903"/>
                </a:cubicBezTo>
                <a:cubicBezTo>
                  <a:pt x="729" y="2000"/>
                  <a:pt x="808" y="2085"/>
                  <a:pt x="888" y="2161"/>
                </a:cubicBezTo>
                <a:cubicBezTo>
                  <a:pt x="3370" y="2161"/>
                  <a:pt x="3370" y="2161"/>
                  <a:pt x="3370" y="2161"/>
                </a:cubicBezTo>
                <a:cubicBezTo>
                  <a:pt x="3370" y="0"/>
                  <a:pt x="3370" y="0"/>
                  <a:pt x="3370" y="0"/>
                </a:cubicBezTo>
                <a:lnTo>
                  <a:pt x="1146" y="0"/>
                </a:lnTo>
                <a:close/>
              </a:path>
            </a:pathLst>
          </a:custGeom>
          <a:gradFill flip="none" rotWithShape="1">
            <a:gsLst>
              <a:gs pos="93000">
                <a:srgbClr val="0F3847"/>
              </a:gs>
              <a:gs pos="60000">
                <a:schemeClr val="tx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453" y="1104144"/>
            <a:ext cx="6678105" cy="646331"/>
          </a:xfrm>
        </p:spPr>
        <p:txBody>
          <a:bodyPr>
            <a:spAutoFit/>
          </a:bodyPr>
          <a:lstStyle>
            <a:lvl1pPr>
              <a:defRPr>
                <a:solidFill>
                  <a:srgbClr val="8BC1D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1939" y="2214710"/>
            <a:ext cx="6678104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BC1D5"/>
                </a:solidFill>
              </a:defRPr>
            </a:lvl1pPr>
          </a:lstStyle>
          <a:p>
            <a:fld id="{1369AAE3-4799-48E3-ABCE-8B6B211EA8B8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8BC1D5"/>
                </a:solidFill>
              </a:defRPr>
            </a:lvl1pPr>
          </a:lstStyle>
          <a:p>
            <a:pPr>
              <a:defRPr/>
            </a:pP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BC1D5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99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4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C291F45-8D6E-EE48-B4F9-41CA02F02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33700" cy="685800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A2E7E3B5-0F96-4E4A-9F5E-078644BD8FB6}"/>
              </a:ext>
            </a:extLst>
          </p:cNvPr>
          <p:cNvSpPr>
            <a:spLocks/>
          </p:cNvSpPr>
          <p:nvPr userDrawn="1"/>
        </p:nvSpPr>
        <p:spPr bwMode="auto">
          <a:xfrm>
            <a:off x="-461912" y="0"/>
            <a:ext cx="12653912" cy="6858000"/>
          </a:xfrm>
          <a:custGeom>
            <a:avLst/>
            <a:gdLst>
              <a:gd name="T0" fmla="*/ 1003 w 3986"/>
              <a:gd name="T1" fmla="*/ 0 h 2160"/>
              <a:gd name="T2" fmla="*/ 561 w 3986"/>
              <a:gd name="T3" fmla="*/ 1933 h 2160"/>
              <a:gd name="T4" fmla="*/ 368 w 3986"/>
              <a:gd name="T5" fmla="*/ 0 h 2160"/>
              <a:gd name="T6" fmla="*/ 277 w 3986"/>
              <a:gd name="T7" fmla="*/ 0 h 2160"/>
              <a:gd name="T8" fmla="*/ 146 w 3986"/>
              <a:gd name="T9" fmla="*/ 530 h 2160"/>
              <a:gd name="T10" fmla="*/ 146 w 3986"/>
              <a:gd name="T11" fmla="*/ 929 h 2160"/>
              <a:gd name="T12" fmla="*/ 507 w 3986"/>
              <a:gd name="T13" fmla="*/ 1903 h 2160"/>
              <a:gd name="T14" fmla="*/ 743 w 3986"/>
              <a:gd name="T15" fmla="*/ 2160 h 2160"/>
              <a:gd name="T16" fmla="*/ 3986 w 3986"/>
              <a:gd name="T17" fmla="*/ 2160 h 2160"/>
              <a:gd name="T18" fmla="*/ 3986 w 3986"/>
              <a:gd name="T19" fmla="*/ 0 h 2160"/>
              <a:gd name="T20" fmla="*/ 1003 w 3986"/>
              <a:gd name="T21" fmla="*/ 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86" h="2160">
                <a:moveTo>
                  <a:pt x="1003" y="0"/>
                </a:moveTo>
                <a:cubicBezTo>
                  <a:pt x="0" y="904"/>
                  <a:pt x="561" y="1933"/>
                  <a:pt x="561" y="1933"/>
                </a:cubicBezTo>
                <a:cubicBezTo>
                  <a:pt x="48" y="1139"/>
                  <a:pt x="153" y="463"/>
                  <a:pt x="368" y="0"/>
                </a:cubicBezTo>
                <a:cubicBezTo>
                  <a:pt x="277" y="0"/>
                  <a:pt x="277" y="0"/>
                  <a:pt x="277" y="0"/>
                </a:cubicBezTo>
                <a:cubicBezTo>
                  <a:pt x="204" y="184"/>
                  <a:pt x="163" y="362"/>
                  <a:pt x="146" y="530"/>
                </a:cubicBezTo>
                <a:cubicBezTo>
                  <a:pt x="146" y="929"/>
                  <a:pt x="146" y="929"/>
                  <a:pt x="146" y="929"/>
                </a:cubicBezTo>
                <a:cubicBezTo>
                  <a:pt x="206" y="1513"/>
                  <a:pt x="507" y="1903"/>
                  <a:pt x="507" y="1903"/>
                </a:cubicBezTo>
                <a:cubicBezTo>
                  <a:pt x="585" y="1999"/>
                  <a:pt x="665" y="2085"/>
                  <a:pt x="743" y="2160"/>
                </a:cubicBezTo>
                <a:cubicBezTo>
                  <a:pt x="744" y="2160"/>
                  <a:pt x="3986" y="2160"/>
                  <a:pt x="3986" y="2160"/>
                </a:cubicBezTo>
                <a:cubicBezTo>
                  <a:pt x="3986" y="0"/>
                  <a:pt x="3986" y="0"/>
                  <a:pt x="3986" y="0"/>
                </a:cubicBezTo>
                <a:lnTo>
                  <a:pt x="10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441" y="114755"/>
            <a:ext cx="9025378" cy="646331"/>
          </a:xfrm>
        </p:spPr>
        <p:txBody>
          <a:bodyPr>
            <a:spAutoFit/>
          </a:bodyPr>
          <a:lstStyle>
            <a:lvl1pPr>
              <a:defRPr>
                <a:solidFill>
                  <a:srgbClr val="006D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7441" y="1522173"/>
            <a:ext cx="9251621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F7B41727-79AD-412A-BC17-03FE431E3BC1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712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5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4AE79D-A007-E442-AC4D-609993DB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DB86937-917B-E04B-88AB-241DA3F4DCBA}"/>
              </a:ext>
            </a:extLst>
          </p:cNvPr>
          <p:cNvGrpSpPr/>
          <p:nvPr/>
        </p:nvGrpSpPr>
        <p:grpSpPr>
          <a:xfrm>
            <a:off x="512725" y="-15373"/>
            <a:ext cx="4621246" cy="6873373"/>
            <a:chOff x="8077201" y="2376488"/>
            <a:chExt cx="2759074" cy="4103687"/>
          </a:xfrm>
        </p:grpSpPr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057F092E-2907-0A43-8235-FC20F769D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97000">
                  <a:srgbClr val="006B9E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0B7AEBF-B3C6-EA4D-B7C3-C52D74512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81000">
                  <a:srgbClr val="006B9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41362DA-2B54-AD4B-825A-ED5BE2D56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A96E796-C9A7-F94B-9804-98FCA10AF72E}"/>
              </a:ext>
            </a:extLst>
          </p:cNvPr>
          <p:cNvSpPr/>
          <p:nvPr/>
        </p:nvSpPr>
        <p:spPr>
          <a:xfrm>
            <a:off x="0" y="-15373"/>
            <a:ext cx="12192000" cy="6858000"/>
          </a:xfrm>
          <a:prstGeom prst="rect">
            <a:avLst/>
          </a:prstGeom>
          <a:solidFill>
            <a:srgbClr val="19405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E6039-CCFF-D247-845A-44FF4F9D6D90}"/>
              </a:ext>
            </a:extLst>
          </p:cNvPr>
          <p:cNvSpPr/>
          <p:nvPr/>
        </p:nvSpPr>
        <p:spPr>
          <a:xfrm>
            <a:off x="0" y="182880"/>
            <a:ext cx="12192000" cy="6320739"/>
          </a:xfrm>
          <a:prstGeom prst="rect">
            <a:avLst/>
          </a:prstGeom>
          <a:gradFill flip="none" rotWithShape="1">
            <a:gsLst>
              <a:gs pos="93000">
                <a:srgbClr val="113B4B"/>
              </a:gs>
              <a:gs pos="54000">
                <a:schemeClr val="tx1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1104144"/>
            <a:ext cx="10393680" cy="646331"/>
          </a:xfrm>
        </p:spPr>
        <p:txBody>
          <a:bodyPr>
            <a:spAutoFit/>
          </a:bodyPr>
          <a:lstStyle>
            <a:lvl1pPr>
              <a:defRPr>
                <a:solidFill>
                  <a:srgbClr val="8BC1D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30" y="2271860"/>
            <a:ext cx="10619923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3ED55D1B-5911-41D1-968E-76831763C000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13704" y="6422339"/>
            <a:ext cx="6784108" cy="365125"/>
          </a:xfrm>
        </p:spPr>
        <p:txBody>
          <a:bodyPr/>
          <a:lstStyle/>
          <a:p>
            <a:pPr>
              <a:defRPr/>
            </a:pP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422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7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4AE79D-A007-E442-AC4D-609993DB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DB86937-917B-E04B-88AB-241DA3F4DCBA}"/>
              </a:ext>
            </a:extLst>
          </p:cNvPr>
          <p:cNvGrpSpPr/>
          <p:nvPr/>
        </p:nvGrpSpPr>
        <p:grpSpPr>
          <a:xfrm>
            <a:off x="512725" y="-15373"/>
            <a:ext cx="4621246" cy="6873373"/>
            <a:chOff x="8077201" y="2376488"/>
            <a:chExt cx="2759074" cy="4103687"/>
          </a:xfrm>
        </p:grpSpPr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057F092E-2907-0A43-8235-FC20F769D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97000">
                  <a:srgbClr val="006B9E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0B7AEBF-B3C6-EA4D-B7C3-C52D74512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81000">
                  <a:srgbClr val="006B9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41362DA-2B54-AD4B-825A-ED5BE2D56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E6039-CCFF-D247-845A-44FF4F9D6D90}"/>
              </a:ext>
            </a:extLst>
          </p:cNvPr>
          <p:cNvSpPr/>
          <p:nvPr/>
        </p:nvSpPr>
        <p:spPr>
          <a:xfrm>
            <a:off x="11259" y="210175"/>
            <a:ext cx="12192000" cy="6320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361793"/>
            <a:ext cx="10393680" cy="646331"/>
          </a:xfrm>
        </p:spPr>
        <p:txBody>
          <a:bodyPr>
            <a:spAutoFit/>
          </a:bodyPr>
          <a:lstStyle>
            <a:lvl1pPr>
              <a:defRPr>
                <a:solidFill>
                  <a:srgbClr val="006D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87" y="1220644"/>
            <a:ext cx="10619923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94D7CB0-1AD4-4E35-91D4-54267D44AF11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7087" y="6492875"/>
            <a:ext cx="6879608" cy="365125"/>
          </a:xfrm>
        </p:spPr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734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7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4AE79D-A007-E442-AC4D-609993DB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DB86937-917B-E04B-88AB-241DA3F4DCBA}"/>
              </a:ext>
            </a:extLst>
          </p:cNvPr>
          <p:cNvGrpSpPr/>
          <p:nvPr/>
        </p:nvGrpSpPr>
        <p:grpSpPr>
          <a:xfrm>
            <a:off x="512725" y="-15373"/>
            <a:ext cx="4621246" cy="6873373"/>
            <a:chOff x="8077201" y="2376488"/>
            <a:chExt cx="2759074" cy="4103687"/>
          </a:xfrm>
        </p:grpSpPr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057F092E-2907-0A43-8235-FC20F769D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97000">
                  <a:srgbClr val="006B9E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0B7AEBF-B3C6-EA4D-B7C3-C52D74512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81000">
                  <a:srgbClr val="006B9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41362DA-2B54-AD4B-825A-ED5BE2D56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E6039-CCFF-D247-845A-44FF4F9D6D90}"/>
              </a:ext>
            </a:extLst>
          </p:cNvPr>
          <p:cNvSpPr/>
          <p:nvPr/>
        </p:nvSpPr>
        <p:spPr>
          <a:xfrm>
            <a:off x="-2041" y="233086"/>
            <a:ext cx="12192000" cy="6320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081" y="832718"/>
            <a:ext cx="9261691" cy="757130"/>
          </a:xfrm>
        </p:spPr>
        <p:txBody>
          <a:bodyPr wrap="square">
            <a:spAutoFit/>
          </a:bodyPr>
          <a:lstStyle>
            <a:lvl1pPr>
              <a:defRPr sz="4800">
                <a:solidFill>
                  <a:srgbClr val="006D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710" y="2193905"/>
            <a:ext cx="9177062" cy="2614049"/>
          </a:xfrm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3200">
                <a:solidFill>
                  <a:schemeClr val="tx1"/>
                </a:solidFill>
              </a:defRPr>
            </a:lvl2pPr>
            <a:lvl3pPr>
              <a:defRPr sz="3200">
                <a:solidFill>
                  <a:schemeClr val="tx1"/>
                </a:solidFill>
              </a:defRPr>
            </a:lvl3pPr>
            <a:lvl4pPr>
              <a:defRPr sz="3200">
                <a:solidFill>
                  <a:schemeClr val="tx1"/>
                </a:solidFill>
              </a:defRPr>
            </a:lvl4pPr>
            <a:lvl5pPr>
              <a:defRPr sz="3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94D7CB0-1AD4-4E35-91D4-54267D44AF11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7087" y="6492875"/>
            <a:ext cx="6879608" cy="365125"/>
          </a:xfrm>
        </p:spPr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69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4AE79D-A007-E442-AC4D-609993DBC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DB86937-917B-E04B-88AB-241DA3F4DCBA}"/>
              </a:ext>
            </a:extLst>
          </p:cNvPr>
          <p:cNvGrpSpPr/>
          <p:nvPr/>
        </p:nvGrpSpPr>
        <p:grpSpPr>
          <a:xfrm>
            <a:off x="512725" y="-15373"/>
            <a:ext cx="4621246" cy="6873373"/>
            <a:chOff x="8077201" y="2376488"/>
            <a:chExt cx="2759074" cy="4103687"/>
          </a:xfrm>
        </p:grpSpPr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057F092E-2907-0A43-8235-FC20F769D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97000">
                  <a:srgbClr val="006B9E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0B7AEBF-B3C6-EA4D-B7C3-C52D74512B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81000">
                  <a:srgbClr val="006B9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741362DA-2B54-AD4B-825A-ED5BE2D56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1EE6039-CCFF-D247-845A-44FF4F9D6D90}"/>
              </a:ext>
            </a:extLst>
          </p:cNvPr>
          <p:cNvSpPr/>
          <p:nvPr/>
        </p:nvSpPr>
        <p:spPr>
          <a:xfrm>
            <a:off x="0" y="182880"/>
            <a:ext cx="12192000" cy="6320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1104144"/>
            <a:ext cx="10393680" cy="646331"/>
          </a:xfrm>
        </p:spPr>
        <p:txBody>
          <a:bodyPr>
            <a:spAutoFit/>
          </a:bodyPr>
          <a:lstStyle>
            <a:lvl1pPr>
              <a:defRPr>
                <a:solidFill>
                  <a:srgbClr val="006D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930" y="2271860"/>
            <a:ext cx="10619923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828AF8CB-0A99-49F3-AA54-116232BB9484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13704" y="6481331"/>
            <a:ext cx="6784108" cy="365125"/>
          </a:xfrm>
        </p:spPr>
        <p:txBody>
          <a:bodyPr/>
          <a:lstStyle/>
          <a:p>
            <a:pPr>
              <a:defRPr/>
            </a:pP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959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38E2205-92B8-354B-9D44-3C0E6D325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8447527-70EF-D040-8891-E6FBA1D9A7C3}"/>
              </a:ext>
            </a:extLst>
          </p:cNvPr>
          <p:cNvGrpSpPr/>
          <p:nvPr/>
        </p:nvGrpSpPr>
        <p:grpSpPr>
          <a:xfrm>
            <a:off x="516442" y="-15373"/>
            <a:ext cx="4621246" cy="6873373"/>
            <a:chOff x="8077201" y="2376488"/>
            <a:chExt cx="2759074" cy="4103687"/>
          </a:xfrm>
        </p:grpSpPr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4B407511-9026-994E-B861-0BBC16A864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950" y="2376488"/>
              <a:ext cx="1584325" cy="3670300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97000">
                  <a:srgbClr val="006B9E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9A09F63E-F4C2-4F4B-AFB8-1F6FDC111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5300" y="5256213"/>
              <a:ext cx="542925" cy="1222375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00A4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DC588A4C-F17F-3441-AFD6-BEB6ED799D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77201" y="2382838"/>
              <a:ext cx="2268537" cy="40973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00A4D2"/>
                </a:gs>
                <a:gs pos="81000">
                  <a:srgbClr val="006B9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422339"/>
            <a:ext cx="2743200" cy="365125"/>
          </a:xfrm>
        </p:spPr>
        <p:txBody>
          <a:bodyPr/>
          <a:lstStyle>
            <a:lvl1pPr>
              <a:defRPr>
                <a:solidFill>
                  <a:srgbClr val="81C0D2"/>
                </a:solidFill>
              </a:defRPr>
            </a:lvl1pPr>
          </a:lstStyle>
          <a:p>
            <a:fld id="{25A32307-FCCD-4AEB-99F1-41814A0C2A63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22339"/>
            <a:ext cx="2743200" cy="365125"/>
          </a:xfrm>
        </p:spPr>
        <p:txBody>
          <a:bodyPr/>
          <a:lstStyle>
            <a:lvl1pPr>
              <a:defRPr>
                <a:solidFill>
                  <a:srgbClr val="96BEC7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3EFFC5-5041-FA46-A5C7-EF57F760E1BD}"/>
              </a:ext>
            </a:extLst>
          </p:cNvPr>
          <p:cNvSpPr/>
          <p:nvPr/>
        </p:nvSpPr>
        <p:spPr>
          <a:xfrm>
            <a:off x="0" y="189365"/>
            <a:ext cx="12192000" cy="63207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986" y="2214710"/>
            <a:ext cx="6169057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985" y="827146"/>
            <a:ext cx="6169058" cy="1200329"/>
          </a:xfrm>
        </p:spPr>
        <p:txBody>
          <a:bodyPr>
            <a:spAutoFit/>
          </a:bodyPr>
          <a:lstStyle>
            <a:lvl1pPr>
              <a:defRPr>
                <a:solidFill>
                  <a:srgbClr val="006D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13704" y="6481331"/>
            <a:ext cx="6784108" cy="365125"/>
          </a:xfrm>
        </p:spPr>
        <p:txBody>
          <a:bodyPr/>
          <a:lstStyle/>
          <a:p>
            <a:pPr>
              <a:defRPr/>
            </a:pP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928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E048FD-0222-0E42-AEAB-3A1E17254A1A}"/>
              </a:ext>
            </a:extLst>
          </p:cNvPr>
          <p:cNvSpPr/>
          <p:nvPr userDrawn="1"/>
        </p:nvSpPr>
        <p:spPr>
          <a:xfrm>
            <a:off x="0" y="771896"/>
            <a:ext cx="12192000" cy="5720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D9220756-96FF-0C4C-A819-B259E7380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130" y="6492240"/>
            <a:ext cx="11839699" cy="365125"/>
          </a:xfrm>
        </p:spPr>
        <p:txBody>
          <a:bodyPr/>
          <a:lstStyle>
            <a:lvl1pPr algn="l">
              <a:defRPr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333C50-9220-D642-9573-164A0956A3C1}"/>
              </a:ext>
            </a:extLst>
          </p:cNvPr>
          <p:cNvSpPr/>
          <p:nvPr userDrawn="1"/>
        </p:nvSpPr>
        <p:spPr>
          <a:xfrm>
            <a:off x="10153403" y="95003"/>
            <a:ext cx="1864426" cy="5937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Q:\ILN\Graphics\Logos\NASA_Meatball.png">
            <a:extLst>
              <a:ext uri="{FF2B5EF4-FFF2-40B4-BE49-F238E27FC236}">
                <a16:creationId xmlns:a16="http://schemas.microsoft.com/office/drawing/2014/main" id="{28A69186-F830-F94E-A308-18EF3B64D3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61406" y="14813"/>
            <a:ext cx="856992" cy="70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FB5A417-EE7C-4640-9179-B126AB87B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30" y="93222"/>
            <a:ext cx="10365808" cy="678674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49A398-0C71-9F44-A541-27EC0045C75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36884" y="937526"/>
            <a:ext cx="11518232" cy="539139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B4A944E-3F78-CA44-A28A-980DB4D63D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382" y="43843"/>
            <a:ext cx="806450" cy="7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5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7E7898A-070D-9841-BF2C-00E404371A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5168900" cy="6858000"/>
          </a:xfrm>
          <a:prstGeom prst="rect">
            <a:avLst/>
          </a:prstGeom>
        </p:spPr>
      </p:pic>
      <p:sp>
        <p:nvSpPr>
          <p:cNvPr id="21" name="Freeform 9">
            <a:extLst>
              <a:ext uri="{FF2B5EF4-FFF2-40B4-BE49-F238E27FC236}">
                <a16:creationId xmlns:a16="http://schemas.microsoft.com/office/drawing/2014/main" id="{4AB34B1E-6AFE-9E4D-BDC6-187743ABB1BC}"/>
              </a:ext>
            </a:extLst>
          </p:cNvPr>
          <p:cNvSpPr>
            <a:spLocks/>
          </p:cNvSpPr>
          <p:nvPr/>
        </p:nvSpPr>
        <p:spPr bwMode="auto">
          <a:xfrm>
            <a:off x="-422655" y="541"/>
            <a:ext cx="2070763" cy="6857459"/>
          </a:xfrm>
          <a:custGeom>
            <a:avLst/>
            <a:gdLst>
              <a:gd name="T0" fmla="*/ 417 w 652"/>
              <a:gd name="T1" fmla="*/ 298 h 2160"/>
              <a:gd name="T2" fmla="*/ 566 w 652"/>
              <a:gd name="T3" fmla="*/ 0 h 2160"/>
              <a:gd name="T4" fmla="*/ 126 w 652"/>
              <a:gd name="T5" fmla="*/ 0 h 2160"/>
              <a:gd name="T6" fmla="*/ 126 w 652"/>
              <a:gd name="T7" fmla="*/ 2160 h 2160"/>
              <a:gd name="T8" fmla="*/ 475 w 652"/>
              <a:gd name="T9" fmla="*/ 2160 h 2160"/>
              <a:gd name="T10" fmla="*/ 309 w 652"/>
              <a:gd name="T11" fmla="*/ 1515 h 2160"/>
              <a:gd name="T12" fmla="*/ 595 w 652"/>
              <a:gd name="T13" fmla="*/ 2160 h 2160"/>
              <a:gd name="T14" fmla="*/ 652 w 652"/>
              <a:gd name="T15" fmla="*/ 2160 h 2160"/>
              <a:gd name="T16" fmla="*/ 417 w 652"/>
              <a:gd name="T17" fmla="*/ 298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52" h="2160">
                <a:moveTo>
                  <a:pt x="417" y="298"/>
                </a:moveTo>
                <a:cubicBezTo>
                  <a:pt x="464" y="189"/>
                  <a:pt x="512" y="94"/>
                  <a:pt x="566" y="0"/>
                </a:cubicBezTo>
                <a:cubicBezTo>
                  <a:pt x="126" y="0"/>
                  <a:pt x="126" y="0"/>
                  <a:pt x="126" y="0"/>
                </a:cubicBezTo>
                <a:cubicBezTo>
                  <a:pt x="126" y="2160"/>
                  <a:pt x="126" y="2160"/>
                  <a:pt x="126" y="2160"/>
                </a:cubicBezTo>
                <a:cubicBezTo>
                  <a:pt x="475" y="2160"/>
                  <a:pt x="475" y="2160"/>
                  <a:pt x="475" y="2160"/>
                </a:cubicBezTo>
                <a:cubicBezTo>
                  <a:pt x="324" y="1797"/>
                  <a:pt x="309" y="1515"/>
                  <a:pt x="309" y="1515"/>
                </a:cubicBezTo>
                <a:cubicBezTo>
                  <a:pt x="372" y="1772"/>
                  <a:pt x="476" y="1986"/>
                  <a:pt x="595" y="2160"/>
                </a:cubicBezTo>
                <a:cubicBezTo>
                  <a:pt x="652" y="2160"/>
                  <a:pt x="652" y="2160"/>
                  <a:pt x="652" y="2160"/>
                </a:cubicBezTo>
                <a:cubicBezTo>
                  <a:pt x="0" y="1268"/>
                  <a:pt x="417" y="298"/>
                  <a:pt x="417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FD37159B-36E2-4049-8FC0-3B8182BD1DF3}"/>
              </a:ext>
            </a:extLst>
          </p:cNvPr>
          <p:cNvSpPr>
            <a:spLocks/>
          </p:cNvSpPr>
          <p:nvPr/>
        </p:nvSpPr>
        <p:spPr bwMode="auto">
          <a:xfrm>
            <a:off x="1490927" y="2369"/>
            <a:ext cx="10701073" cy="6857459"/>
          </a:xfrm>
          <a:custGeom>
            <a:avLst/>
            <a:gdLst>
              <a:gd name="T0" fmla="*/ 1146 w 3370"/>
              <a:gd name="T1" fmla="*/ 0 h 2161"/>
              <a:gd name="T2" fmla="*/ 705 w 3370"/>
              <a:gd name="T3" fmla="*/ 1933 h 2161"/>
              <a:gd name="T4" fmla="*/ 511 w 3370"/>
              <a:gd name="T5" fmla="*/ 1 h 2161"/>
              <a:gd name="T6" fmla="*/ 420 w 3370"/>
              <a:gd name="T7" fmla="*/ 1 h 2161"/>
              <a:gd name="T8" fmla="*/ 650 w 3370"/>
              <a:gd name="T9" fmla="*/ 1903 h 2161"/>
              <a:gd name="T10" fmla="*/ 888 w 3370"/>
              <a:gd name="T11" fmla="*/ 2161 h 2161"/>
              <a:gd name="T12" fmla="*/ 3370 w 3370"/>
              <a:gd name="T13" fmla="*/ 2161 h 2161"/>
              <a:gd name="T14" fmla="*/ 3370 w 3370"/>
              <a:gd name="T15" fmla="*/ 0 h 2161"/>
              <a:gd name="T16" fmla="*/ 1146 w 3370"/>
              <a:gd name="T17" fmla="*/ 0 h 2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70" h="2161">
                <a:moveTo>
                  <a:pt x="1146" y="0"/>
                </a:moveTo>
                <a:cubicBezTo>
                  <a:pt x="143" y="904"/>
                  <a:pt x="705" y="1933"/>
                  <a:pt x="705" y="1933"/>
                </a:cubicBezTo>
                <a:cubicBezTo>
                  <a:pt x="192" y="1139"/>
                  <a:pt x="296" y="464"/>
                  <a:pt x="511" y="1"/>
                </a:cubicBezTo>
                <a:cubicBezTo>
                  <a:pt x="512" y="0"/>
                  <a:pt x="420" y="1"/>
                  <a:pt x="420" y="1"/>
                </a:cubicBezTo>
                <a:cubicBezTo>
                  <a:pt x="0" y="1063"/>
                  <a:pt x="650" y="1903"/>
                  <a:pt x="650" y="1903"/>
                </a:cubicBezTo>
                <a:cubicBezTo>
                  <a:pt x="729" y="2000"/>
                  <a:pt x="808" y="2085"/>
                  <a:pt x="888" y="2161"/>
                </a:cubicBezTo>
                <a:cubicBezTo>
                  <a:pt x="3370" y="2161"/>
                  <a:pt x="3370" y="2161"/>
                  <a:pt x="3370" y="2161"/>
                </a:cubicBezTo>
                <a:cubicBezTo>
                  <a:pt x="3370" y="0"/>
                  <a:pt x="3370" y="0"/>
                  <a:pt x="3370" y="0"/>
                </a:cubicBezTo>
                <a:lnTo>
                  <a:pt x="114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78DD7-70A2-024C-B16F-25B6FC555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6D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6A3198-B9B2-E544-8BCC-5966A77B5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1938" y="1104144"/>
            <a:ext cx="6816649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85391-15BF-3B46-8D6C-6D66A10CA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01939" y="2214710"/>
            <a:ext cx="6678104" cy="3693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F12F1-512D-4A45-8158-704CFCF65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48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3141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507F23-EFB8-4D3C-96B2-28F3DA9A63E8}" type="datetime1">
              <a:rPr lang="en-US" smtClean="0"/>
              <a:t>7/1/2026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AE939-C78E-1049-B462-9DFD518C3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3704" y="6422339"/>
            <a:ext cx="67841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3141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sz="1200" dirty="0">
              <a:solidFill>
                <a:prstClr val="black">
                  <a:tint val="75000"/>
                </a:prstClr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82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90" r:id="rId3"/>
    <p:sldLayoutId id="2147483691" r:id="rId4"/>
    <p:sldLayoutId id="2147483708" r:id="rId5"/>
    <p:sldLayoutId id="2147483709" r:id="rId6"/>
    <p:sldLayoutId id="2147483692" r:id="rId7"/>
    <p:sldLayoutId id="2147483694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006D9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3F7AF04-E95B-9B48-AB67-21E6142801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659749"/>
            <a:ext cx="12191999" cy="1077218"/>
          </a:xfrm>
        </p:spPr>
        <p:txBody>
          <a:bodyPr/>
          <a:lstStyle/>
          <a:p>
            <a:pPr algn="ctr"/>
            <a:r>
              <a:rPr lang="en-US" sz="3200" b="1" i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Simplified Model of VIPER Thermal Management System. Part II: Integrated Vehicle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B1DDF3-470D-F9F9-AD1C-7509D96A195E}"/>
              </a:ext>
            </a:extLst>
          </p:cNvPr>
          <p:cNvSpPr txBox="1"/>
          <p:nvPr/>
        </p:nvSpPr>
        <p:spPr>
          <a:xfrm>
            <a:off x="0" y="4080571"/>
            <a:ext cx="12192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Ezequiel F. Medici </a:t>
            </a:r>
          </a:p>
          <a:p>
            <a:pPr marL="0" marR="0" algn="ctr">
              <a:spcBef>
                <a:spcPts val="0"/>
              </a:spcBef>
            </a:pP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S&amp;K Global Solutions, Houston, TX, 77058</a:t>
            </a:r>
          </a:p>
          <a:p>
            <a:pPr marL="0" marR="0" algn="ctr"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Jodi C. Turk, and Elijah R. Stewart </a:t>
            </a:r>
          </a:p>
          <a:p>
            <a:pPr marL="0" marR="0" algn="ctr">
              <a:spcBef>
                <a:spcPts val="0"/>
              </a:spcBef>
            </a:pP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NASA Marshall Space Flight Center, Huntsville, AL, 35812</a:t>
            </a:r>
          </a:p>
          <a:p>
            <a:pPr marL="0" marR="0" algn="ctr"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 Page</a:t>
            </a:r>
          </a:p>
          <a:p>
            <a:pPr marL="0" marR="0" algn="ctr">
              <a:spcBef>
                <a:spcPts val="0"/>
              </a:spcBef>
            </a:pP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Amentum Space Exploration Division, Huntsville, AL, 35812</a:t>
            </a:r>
          </a:p>
          <a:p>
            <a:pPr marL="0" marR="0" algn="ctr"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Zane W. Mittag, Juan M. Barragan, Angel Alvarez-Hernandez</a:t>
            </a:r>
            <a:r>
              <a:rPr lang="en-US" sz="160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</a:pPr>
            <a:r>
              <a:rPr lang="en-US" sz="1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NASA Johnson Space Center, Houston, TX, 77058</a:t>
            </a:r>
          </a:p>
        </p:txBody>
      </p:sp>
    </p:spTree>
    <p:extLst>
      <p:ext uri="{BB962C8B-B14F-4D97-AF65-F5344CB8AC3E}">
        <p14:creationId xmlns:p14="http://schemas.microsoft.com/office/powerpoint/2010/main" val="189517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6B21C-D4DB-6315-1490-549B35C00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D066B-4818-D304-1694-B38758090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10FD62-DAEF-2E1D-1D16-24CE1BCAB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Model Correlation: Step #1, Hibernation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9BD3A1-D776-A085-063F-5C43EEFF5650}"/>
                  </a:ext>
                </a:extLst>
              </p:cNvPr>
              <p:cNvSpPr txBox="1"/>
              <p:nvPr/>
            </p:nvSpPr>
            <p:spPr>
              <a:xfrm>
                <a:off x="-2540" y="778543"/>
                <a:ext cx="12107485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Model correlation using the data from TVAC test campaign.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Characterization of the heat leaks.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TCV fully closed.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Adjusting effective </a:t>
                </a:r>
                <a:r>
                  <a:rPr lang="en-US" dirty="0" err="1"/>
                  <a:t>emissivities</a:t>
                </a:r>
                <a:r>
                  <a:rPr lang="en-US" dirty="0"/>
                  <a:t> for 12.5 W heat dissipation. The resulting MLI </a:t>
                </a:r>
                <a:r>
                  <a:rPr lang="en-US" dirty="0" err="1"/>
                  <a:t>emissivities</a:t>
                </a:r>
                <a:r>
                  <a:rPr lang="en-US" dirty="0"/>
                  <a:t> were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𝐻𝑆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=0.01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𝑀𝑆𝑂𝐿𝑂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=0.03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dirty="0"/>
                  <a:t>and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𝑁𝐼𝑅𝑉𝑆𝑆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  <m:r>
                      <a:rPr lang="en-US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=0.03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B9BD3A1-D776-A085-063F-5C43EEFF5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40" y="778543"/>
                <a:ext cx="12107485" cy="1754326"/>
              </a:xfrm>
              <a:prstGeom prst="rect">
                <a:avLst/>
              </a:prstGeom>
              <a:blipFill>
                <a:blip r:embed="rId2"/>
                <a:stretch>
                  <a:fillRect l="-352" t="-2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7CA9175-35AA-686A-8293-C55017D3B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087" y="2424557"/>
            <a:ext cx="4537575" cy="38011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F134D62-BDF6-E468-BF06-BEE091D4ECCF}"/>
              </a:ext>
            </a:extLst>
          </p:cNvPr>
          <p:cNvSpPr/>
          <p:nvPr/>
        </p:nvSpPr>
        <p:spPr>
          <a:xfrm>
            <a:off x="3810000" y="2725271"/>
            <a:ext cx="1783976" cy="26087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0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A9BD891-7BF6-79B5-BBEB-389F5D6A7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285" y="3525407"/>
            <a:ext cx="3690475" cy="29674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ED9D9-D0BC-F527-2773-0EF9FCDC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4448B-B5B4-D6C6-F755-CDEB0AFB9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8E7D65-B3D1-83DF-0B80-024DD832B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5616084" cy="974070"/>
          </a:xfrm>
        </p:spPr>
        <p:txBody>
          <a:bodyPr/>
          <a:lstStyle/>
          <a:p>
            <a:r>
              <a:rPr lang="en-US" sz="3200" dirty="0"/>
              <a:t>Model Correlation: Step #2 Cold Thermal Balance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76E744-6072-A935-F9C0-2AF41C758AF9}"/>
                  </a:ext>
                </a:extLst>
              </p:cNvPr>
              <p:cNvSpPr txBox="1"/>
              <p:nvPr/>
            </p:nvSpPr>
            <p:spPr>
              <a:xfrm>
                <a:off x="-2540" y="1217083"/>
                <a:ext cx="743428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Model correlation using the data from TVAC test campaign.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Characterization of the heat leaks.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Port and forward LHPs TCVs partially open, aft and starboard LHPs TCV fully closed.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TCV opening/closing function linearly actuated.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During cold thermal balance the payload instruments CCHPs were considered inactive with a conductance of zero.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The WEB </a:t>
                </a:r>
                <a:r>
                  <a:rPr lang="en-US" dirty="0" err="1"/>
                  <a:t>xCCHPs</a:t>
                </a:r>
                <a:r>
                  <a:rPr lang="en-US" dirty="0"/>
                  <a:t> conductance was estimated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𝐻𝑃</m:t>
                        </m:r>
                      </m:sub>
                    </m:sSub>
                  </m:oMath>
                </a14:m>
                <a:r>
                  <a:rPr lang="en-US" dirty="0"/>
                  <a:t> of 1.5 [W/K].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76E744-6072-A935-F9C0-2AF41C758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40" y="1217083"/>
                <a:ext cx="7434281" cy="2308324"/>
              </a:xfrm>
              <a:prstGeom prst="rect">
                <a:avLst/>
              </a:prstGeom>
              <a:blipFill>
                <a:blip r:embed="rId3"/>
                <a:stretch>
                  <a:fillRect l="-574" t="-1587" b="-3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29CF2C8-B988-F710-AE61-9F872C923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39" y="3481908"/>
            <a:ext cx="3849898" cy="29766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880F81-AB8A-1391-9F8B-D549167C4A6D}"/>
              </a:ext>
            </a:extLst>
          </p:cNvPr>
          <p:cNvSpPr txBox="1"/>
          <p:nvPr/>
        </p:nvSpPr>
        <p:spPr>
          <a:xfrm>
            <a:off x="1531363" y="5629471"/>
            <a:ext cx="1884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Radiators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62A6D2-46E9-63C7-1170-62501A175B35}"/>
              </a:ext>
            </a:extLst>
          </p:cNvPr>
          <p:cNvSpPr txBox="1"/>
          <p:nvPr/>
        </p:nvSpPr>
        <p:spPr>
          <a:xfrm>
            <a:off x="5237583" y="5629471"/>
            <a:ext cx="1884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Evaporators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4EC3F0-AD92-A7D4-7803-E1F8BD013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6250" y="3014658"/>
            <a:ext cx="3544813" cy="19106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DB6B2C-14DB-87EC-F36F-F156563375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6025" y="4739465"/>
            <a:ext cx="3314733" cy="1780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745EA1-4D7E-3D42-A23B-C2F200C5005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8046" r="342" b="16339"/>
          <a:stretch>
            <a:fillRect/>
          </a:stretch>
        </p:blipFill>
        <p:spPr>
          <a:xfrm>
            <a:off x="6610881" y="3644139"/>
            <a:ext cx="1022971" cy="14912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83DC0D-1411-F445-F4D3-7EBC6497274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8046" r="342" b="16339"/>
          <a:stretch>
            <a:fillRect/>
          </a:stretch>
        </p:blipFill>
        <p:spPr>
          <a:xfrm>
            <a:off x="2557146" y="3660350"/>
            <a:ext cx="1022971" cy="14912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A31926-53E5-6AF4-7EA1-D1F6821ECC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6555" y="70536"/>
            <a:ext cx="3444202" cy="288018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EFEE207-AAD5-1A5C-9D33-4C2D23001A42}"/>
              </a:ext>
            </a:extLst>
          </p:cNvPr>
          <p:cNvSpPr/>
          <p:nvPr/>
        </p:nvSpPr>
        <p:spPr>
          <a:xfrm>
            <a:off x="10314543" y="243013"/>
            <a:ext cx="1376214" cy="204298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38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28BB-BD33-2088-25E3-BA59D67F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B2CEA-9D03-425D-163A-D2559167A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FA39C8C-1562-DB6D-E155-615F55015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E21025-0BEA-F45D-38C9-27889381D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5191998" cy="986287"/>
          </a:xfrm>
        </p:spPr>
        <p:txBody>
          <a:bodyPr/>
          <a:lstStyle/>
          <a:p>
            <a:r>
              <a:rPr lang="en-US" sz="3200" dirty="0"/>
              <a:t>Model Correlation: Step #3, Hot Thermal Balance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23293E-0214-8F81-CB73-691EF91CA883}"/>
                  </a:ext>
                </a:extLst>
              </p:cNvPr>
              <p:cNvSpPr txBox="1"/>
              <p:nvPr/>
            </p:nvSpPr>
            <p:spPr>
              <a:xfrm>
                <a:off x="-2539" y="1415038"/>
                <a:ext cx="814652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Characterization of the TCV opening/closing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Port and starboard LHPs TCVs partially open, forward and aft LHPs TCVs fully closed.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CCHPs thermal conductance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𝑀𝑆𝑂𝐿𝑂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𝑁𝐼𝑅𝑉𝑆𝑆</m:t>
                        </m:r>
                      </m:sub>
                    </m:sSub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𝐻𝑃</m:t>
                        </m:r>
                      </m:sub>
                    </m:sSub>
                  </m:oMath>
                </a14:m>
                <a:r>
                  <a:rPr lang="en-US" dirty="0"/>
                  <a:t> of 1.5 [W/K].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23293E-0214-8F81-CB73-691EF91CA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39" y="1415038"/>
                <a:ext cx="8146526" cy="1200329"/>
              </a:xfrm>
              <a:prstGeom prst="rect">
                <a:avLst/>
              </a:prstGeom>
              <a:blipFill>
                <a:blip r:embed="rId2"/>
                <a:stretch>
                  <a:fillRect l="-524" t="-2538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CCCBC5BE-222F-3034-90C5-38C6440B2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11144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6">
            <a:extLst>
              <a:ext uri="{FF2B5EF4-FFF2-40B4-BE49-F238E27FC236}">
                <a16:creationId xmlns:a16="http://schemas.microsoft.com/office/drawing/2014/main" id="{0EA193D6-E2F9-C5B7-126D-9D5DFD375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87" y="2700731"/>
            <a:ext cx="3536100" cy="191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5">
            <a:extLst>
              <a:ext uri="{FF2B5EF4-FFF2-40B4-BE49-F238E27FC236}">
                <a16:creationId xmlns:a16="http://schemas.microsoft.com/office/drawing/2014/main" id="{EC0B7AF6-DCDE-4DCC-A116-55D2AD2A9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16" y="4611827"/>
            <a:ext cx="3549178" cy="191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6337FC03-67AA-91B0-2FCE-58F9269DD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D71CC96-9D41-5989-E8D4-EA7882B730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39" y="3550634"/>
            <a:ext cx="3941905" cy="29809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39096D-D3AF-BC8B-C811-1C494D950A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008" y="3550635"/>
            <a:ext cx="3801926" cy="29809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DD7E15-B00A-4999-2F65-FACC45919E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9128" y="3647783"/>
            <a:ext cx="1115665" cy="1603387"/>
          </a:xfrm>
          <a:prstGeom prst="rect">
            <a:avLst/>
          </a:prstGeom>
        </p:spPr>
      </p:pic>
      <p:pic>
        <p:nvPicPr>
          <p:cNvPr id="18" name="Picture 1">
            <a:extLst>
              <a:ext uri="{FF2B5EF4-FFF2-40B4-BE49-F238E27FC236}">
                <a16:creationId xmlns:a16="http://schemas.microsoft.com/office/drawing/2014/main" id="{F9D79691-683B-1B16-6058-302A32DDC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38" t="792" b="15330"/>
          <a:stretch>
            <a:fillRect/>
          </a:stretch>
        </p:blipFill>
        <p:spPr bwMode="auto">
          <a:xfrm>
            <a:off x="6381734" y="3641639"/>
            <a:ext cx="111274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9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E8FD9-9E55-B084-5547-E2773E2E1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8BAC25-CD3F-604E-245B-56D3044C8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C072BDC-D218-81A6-B891-C39F4C927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Model Correlation: Steady State Error Summary.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0DFF22-E4A5-6C54-17CD-6A812B9FA244}"/>
              </a:ext>
            </a:extLst>
          </p:cNvPr>
          <p:cNvSpPr txBox="1"/>
          <p:nvPr/>
        </p:nvSpPr>
        <p:spPr>
          <a:xfrm>
            <a:off x="-2539" y="778543"/>
            <a:ext cx="8097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Model Correlation completed in three steps.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Error calculations at each control volumes for each test configuration.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429C6C-AFEC-050B-ED40-8AC4E9C53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3477" y="1605757"/>
            <a:ext cx="7003218" cy="478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82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53D3E-D78E-E9B0-1CCD-4B6D17F8C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AA09111-1816-75CE-79C5-F06F303A4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E80F63-3662-D58B-BC1E-8977C9B085F5}"/>
              </a:ext>
            </a:extLst>
          </p:cNvPr>
          <p:cNvSpPr txBox="1"/>
          <p:nvPr/>
        </p:nvSpPr>
        <p:spPr>
          <a:xfrm>
            <a:off x="248963" y="972590"/>
            <a:ext cx="6501461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 volume approach allowed simplification of the geometry of the TMS.  This resulted in a 20-node network model which significantly reduced the computational effort.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simplification allows quick performance assessments, and real time simulations, especially those dedicated to console operator training.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Simple correlation effort with only a few number of parameters. The model was correlated with the three most extreme conditions expected on vehicle.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model captured the bulk transient and steady temperatures LHP response under a broad range of thermal load.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Disadvantage is the spatial (and not necessarily temporal) resolution of the model which is limited to only four lump capacitance nodes.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22F04C-8AAA-98C2-C349-63E04C87B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9549" y="1709929"/>
            <a:ext cx="5103316" cy="343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16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520EA-FB48-4584-8D9C-152FB78BD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953678"/>
            <a:ext cx="12192000" cy="757130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05D9A-FAB7-43FB-AD67-E102A9B03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92011"/>
            <a:ext cx="2743200" cy="365125"/>
          </a:xfrm>
        </p:spPr>
        <p:txBody>
          <a:bodyPr/>
          <a:lstStyle/>
          <a:p>
            <a:fld id="{2E8C51FE-49D9-314D-9957-ABBF7DDE878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6AD22-38F8-FC56-F6EF-2F72D6E94CA4}"/>
              </a:ext>
            </a:extLst>
          </p:cNvPr>
          <p:cNvSpPr txBox="1"/>
          <p:nvPr/>
        </p:nvSpPr>
        <p:spPr>
          <a:xfrm>
            <a:off x="0" y="900383"/>
            <a:ext cx="120985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2880" algn="l"/>
              </a:tabLst>
            </a:pPr>
            <a:r>
              <a:rPr lang="en-US" dirty="0"/>
              <a:t>The authors would also like to thank Dmitry Khrustalev whose support and contributions were crucial to the success of the test campaign and modeling efforts.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EAC6F7-30B9-6583-9EC2-BEF35D731F9D}"/>
              </a:ext>
            </a:extLst>
          </p:cNvPr>
          <p:cNvSpPr txBox="1">
            <a:spLocks/>
          </p:cNvSpPr>
          <p:nvPr/>
        </p:nvSpPr>
        <p:spPr>
          <a:xfrm>
            <a:off x="168896" y="243013"/>
            <a:ext cx="10393680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rgbClr val="006D9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Acknowledgments</a:t>
            </a:r>
          </a:p>
        </p:txBody>
      </p:sp>
    </p:spTree>
    <p:extLst>
      <p:ext uri="{BB962C8B-B14F-4D97-AF65-F5344CB8AC3E}">
        <p14:creationId xmlns:p14="http://schemas.microsoft.com/office/powerpoint/2010/main" val="1561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4EED6-C1BB-9D94-8E3A-7BDAA2E1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92011"/>
            <a:ext cx="2743200" cy="365125"/>
          </a:xfrm>
        </p:spPr>
        <p:txBody>
          <a:bodyPr/>
          <a:lstStyle/>
          <a:p>
            <a:fld id="{2E8C51FE-49D9-314D-9957-ABBF7DDE87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BE829B-2D69-D75C-DA91-2080DF0FA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Background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43A18-B303-9C6C-8D30-E76D368BAFAE}"/>
              </a:ext>
            </a:extLst>
          </p:cNvPr>
          <p:cNvSpPr txBox="1"/>
          <p:nvPr/>
        </p:nvSpPr>
        <p:spPr>
          <a:xfrm>
            <a:off x="168896" y="778544"/>
            <a:ext cx="7167153" cy="5355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VIPER Mission: Prospecting the south pole of the Moon, especially for water 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Payloads: TRIDENT, NSS, NIRVSS, and MSOLO.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General Mission Requirements and Goals:</a:t>
            </a:r>
            <a:endParaRPr lang="en-US" dirty="0"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100 days mission.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50 hours of hibernation.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7.2 hour of lunar permanent shadow region.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70 hours of payload instruments bakeout.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Thermal Management System: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 Heat spreaders (with embedded ammonia CCHPs), </a:t>
            </a:r>
            <a:r>
              <a:rPr lang="en-US" dirty="0" err="1"/>
              <a:t>warmbox</a:t>
            </a:r>
            <a:r>
              <a:rPr lang="en-US" dirty="0"/>
              <a:t>, to collect the electronic waste heat.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 Loop heat pipes, filled with propylene, to dissipate electronics waste heat into the sky.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 Ammonia heat pipes around the </a:t>
            </a:r>
            <a:r>
              <a:rPr lang="en-US" dirty="0" err="1"/>
              <a:t>warmbox</a:t>
            </a:r>
            <a:r>
              <a:rPr lang="en-US" dirty="0"/>
              <a:t>, balancing the thermal load and providing LHP redundancy.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 Ammonia heat pipes supporting the cooling of the MSOLO and NIRVSS payloads.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 Radiators.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MLI and isolators.</a:t>
            </a:r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1CB1F603-21C2-0C0B-2465-E50EB7A6D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2" r="27908"/>
          <a:stretch/>
        </p:blipFill>
        <p:spPr bwMode="auto">
          <a:xfrm>
            <a:off x="8005491" y="869055"/>
            <a:ext cx="4093028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547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5EA73-118E-F6FB-E12A-A5B97DD6C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97EA1-E29C-CA2A-8525-CFB4E1A6E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360146F-A3A0-2B10-5383-C75B81400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LHP Configuration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8910BC-8B4E-5146-B478-4CED2FAD2F24}"/>
              </a:ext>
            </a:extLst>
          </p:cNvPr>
          <p:cNvSpPr txBox="1"/>
          <p:nvPr/>
        </p:nvSpPr>
        <p:spPr>
          <a:xfrm>
            <a:off x="-12542" y="1416729"/>
            <a:ext cx="52182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Components: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 Heat spreader with embedded ammonia CCHPs. 42.9g of ammonia.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mass simulators.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 Evaporator and compensation chamber. assembly. 209.4g of propylene.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 Aluminum phase sheet radiator.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 TCV, temperature set points [0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dirty="0"/>
              <a:t>C to 20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dirty="0"/>
              <a:t>C].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Liquid and vapor lines.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Baseline configuration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Vertical heat spreader and LHP.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B7AAB6-22AE-025B-7637-4FAC52EAC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553" y="934742"/>
            <a:ext cx="4263366" cy="498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4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4468D-1EB9-F1B0-3F79-33B336979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D5CCE-40AC-4A9B-1DE0-C4669A79A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AE6CB5-3440-8518-8A5E-9C8D8EDFD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58" y="1005324"/>
            <a:ext cx="11195076" cy="484735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42A6F7F-B4B4-E81F-2269-4F1799C13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VIPER TMS Configuration</a:t>
            </a:r>
          </a:p>
        </p:txBody>
      </p:sp>
    </p:spTree>
    <p:extLst>
      <p:ext uri="{BB962C8B-B14F-4D97-AF65-F5344CB8AC3E}">
        <p14:creationId xmlns:p14="http://schemas.microsoft.com/office/powerpoint/2010/main" val="405005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A5501-EBA6-0819-1F60-5F2BDAA98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766C8-96EE-3CB6-0286-41FA228ED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A6667E8-4E6C-A57E-7576-75033BA6969B}"/>
              </a:ext>
            </a:extLst>
          </p:cNvPr>
          <p:cNvSpPr txBox="1">
            <a:spLocks/>
          </p:cNvSpPr>
          <p:nvPr/>
        </p:nvSpPr>
        <p:spPr>
          <a:xfrm>
            <a:off x="168896" y="243013"/>
            <a:ext cx="10393680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rgbClr val="006D9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Model 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70F653-33EC-63C0-66AC-28DE986A99EB}"/>
              </a:ext>
            </a:extLst>
          </p:cNvPr>
          <p:cNvSpPr txBox="1"/>
          <p:nvPr/>
        </p:nvSpPr>
        <p:spPr>
          <a:xfrm>
            <a:off x="589430" y="1074946"/>
            <a:ext cx="1058059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Characteristics: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Computational light.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Capable of doing transient simulations.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Easy to add ad-hoc logic to simulate LHP shutdown, LHP startup, and fault injections.</a:t>
            </a:r>
          </a:p>
          <a:p>
            <a:pPr marL="0" lvl="1"/>
            <a:endParaRPr lang="en-US" dirty="0"/>
          </a:p>
          <a:p>
            <a:pPr marL="0" lvl="1"/>
            <a:r>
              <a:rPr lang="en-US" dirty="0"/>
              <a:t>Model will be used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Provide quick performance assessments.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Perform real time simulations, especially those dedicated to console operator training.</a:t>
            </a:r>
          </a:p>
          <a:p>
            <a:pPr lvl="1"/>
            <a:endParaRPr lang="en-US" dirty="0"/>
          </a:p>
          <a:p>
            <a:pPr marL="0" lvl="1"/>
            <a:r>
              <a:rPr lang="en-US" dirty="0"/>
              <a:t>Modeling Approach: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Develop an in-house model of a single LHP using control volume approach. “A Simplified Model of VIPER Thermal Management System. Part I: Loop Heat Pipe”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Complex geometry of the LHP, and the components attached to it, are reduced to thermal lump capacitances.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Model correlated using thermal vacuum (TVAC) test data.</a:t>
            </a:r>
          </a:p>
        </p:txBody>
      </p:sp>
    </p:spTree>
    <p:extLst>
      <p:ext uri="{BB962C8B-B14F-4D97-AF65-F5344CB8AC3E}">
        <p14:creationId xmlns:p14="http://schemas.microsoft.com/office/powerpoint/2010/main" val="10543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4EED6-C1BB-9D94-8E3A-7BDAA2E1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319" y="6492011"/>
            <a:ext cx="2743200" cy="365125"/>
          </a:xfrm>
        </p:spPr>
        <p:txBody>
          <a:bodyPr/>
          <a:lstStyle/>
          <a:p>
            <a:fld id="{2E8C51FE-49D9-314D-9957-ABBF7DDE878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BE829B-2D69-D75C-DA91-2080DF0FA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Modeling Approach: LHP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612AA-14FF-8898-9539-A4902E418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273"/>
            <a:ext cx="2076855" cy="39563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D761F1-B41A-4F3E-C919-E04AA5C8F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602" y="1220274"/>
            <a:ext cx="5628266" cy="39563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BACCC0-EF28-5A3F-07ED-9BAE3CBAD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08" y="5515005"/>
            <a:ext cx="3316511" cy="4328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6407D8-59C7-63A3-A32C-CFD592217932}"/>
              </a:ext>
            </a:extLst>
          </p:cNvPr>
          <p:cNvSpPr txBox="1"/>
          <p:nvPr/>
        </p:nvSpPr>
        <p:spPr>
          <a:xfrm>
            <a:off x="88214" y="5459925"/>
            <a:ext cx="488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 Volume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Energy balance around the control volumes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CBE38B-1CFB-9917-BF07-94EADA383D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74" t="12449" b="17899"/>
          <a:stretch/>
        </p:blipFill>
        <p:spPr>
          <a:xfrm>
            <a:off x="8751011" y="1220273"/>
            <a:ext cx="3257293" cy="395636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B1ED96-953F-596C-A97D-B48F43A52381}"/>
                  </a:ext>
                </a:extLst>
              </p:cNvPr>
              <p:cNvSpPr txBox="1"/>
              <p:nvPr/>
            </p:nvSpPr>
            <p:spPr>
              <a:xfrm>
                <a:off x="5109561" y="6037649"/>
                <a:ext cx="5052501" cy="33855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4 Equations with 4 unknown: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𝐻𝑆</m:t>
                        </m:r>
                      </m:sub>
                    </m:sSub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sz="16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𝑅𝐷</m:t>
                        </m:r>
                      </m:sub>
                    </m:sSub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B1ED96-953F-596C-A97D-B48F43A52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561" y="6037649"/>
                <a:ext cx="5052501" cy="338554"/>
              </a:xfrm>
              <a:prstGeom prst="rect">
                <a:avLst/>
              </a:prstGeom>
              <a:blipFill>
                <a:blip r:embed="rId6"/>
                <a:stretch>
                  <a:fillRect l="-361" t="-3448" b="-18966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40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15CD8-A745-4082-C244-D5C4D8861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AA20F9-5A44-75A2-FDDE-C5E3BDDEE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TMS, Payloads and Batteries Models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7B8BD3-D261-DBAA-70B6-33A2EAE0E1C3}"/>
                  </a:ext>
                </a:extLst>
              </p:cNvPr>
              <p:cNvSpPr txBox="1"/>
              <p:nvPr/>
            </p:nvSpPr>
            <p:spPr>
              <a:xfrm>
                <a:off x="449071" y="4472762"/>
                <a:ext cx="6879607" cy="15779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Payloads: 4 Equations with 4 unknown: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𝐹𝑊𝐷</m:t>
                        </m:r>
                      </m:sub>
                    </m:sSub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𝐴𝐹𝑇</m:t>
                        </m:r>
                      </m:sub>
                    </m:sSub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𝑀𝑆𝑂𝐿𝑂</m:t>
                        </m:r>
                      </m:sub>
                    </m:sSub>
                  </m:oMath>
                </a14:m>
                <a:r>
                  <a:rPr lang="en-US" sz="16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𝑁𝐼𝑅𝑉𝑆𝑆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LHP: 4 equations with 4 unknown: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𝐻𝑆</m:t>
                        </m:r>
                      </m:sub>
                    </m:sSub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sz="16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𝑅𝐷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4 LHPs: 16 equations with 16 unknown 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TMS: 20 equations with 20 unknown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27B8BD3-D261-DBAA-70B6-33A2EAE0E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71" y="4472762"/>
                <a:ext cx="6879607" cy="1577932"/>
              </a:xfrm>
              <a:prstGeom prst="rect">
                <a:avLst/>
              </a:prstGeom>
              <a:blipFill>
                <a:blip r:embed="rId2"/>
                <a:stretch>
                  <a:fillRect l="-265" t="-383" b="-3831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494D3B4-C384-0F4B-181A-3C6524818059}"/>
                  </a:ext>
                </a:extLst>
              </p:cNvPr>
              <p:cNvSpPr txBox="1"/>
              <p:nvPr/>
            </p:nvSpPr>
            <p:spPr>
              <a:xfrm>
                <a:off x="1817453" y="3871050"/>
                <a:ext cx="3284417" cy="346313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Energy Balance: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𝑠𝑡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endParaRPr lang="en-US" sz="16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494D3B4-C384-0F4B-181A-3C6524818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453" y="3871050"/>
                <a:ext cx="3284417" cy="346313"/>
              </a:xfrm>
              <a:prstGeom prst="rect">
                <a:avLst/>
              </a:prstGeom>
              <a:blipFill>
                <a:blip r:embed="rId3"/>
                <a:stretch>
                  <a:fillRect l="-555" b="-20339"/>
                </a:stretch>
              </a:blipFill>
              <a:ln>
                <a:solidFill>
                  <a:schemeClr val="accent1">
                    <a:shade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 descr="Graphical user interface, website&#10;&#10;AI-generated content may be incorrect.">
            <a:extLst>
              <a:ext uri="{FF2B5EF4-FFF2-40B4-BE49-F238E27FC236}">
                <a16:creationId xmlns:a16="http://schemas.microsoft.com/office/drawing/2014/main" id="{2E19B21F-9700-F576-7516-3AC977E87A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/>
          <a:stretch>
            <a:fillRect/>
          </a:stretch>
        </p:blipFill>
        <p:spPr bwMode="auto">
          <a:xfrm>
            <a:off x="7413812" y="243013"/>
            <a:ext cx="4559729" cy="6144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86AAAFF-47B2-5AC4-264C-02E5AAD30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36" y="778544"/>
            <a:ext cx="6705213" cy="290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3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08F3C-50D7-D5F1-2727-DD9BCDECB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101BE-A727-17E4-D226-26F197204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81727B-2BC0-65D3-9F9A-EF4DE774F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Integrated Vehicle TMS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273C6C-3134-3FB7-AE90-90E4BDA18E94}"/>
                  </a:ext>
                </a:extLst>
              </p:cNvPr>
              <p:cNvSpPr txBox="1"/>
              <p:nvPr/>
            </p:nvSpPr>
            <p:spPr>
              <a:xfrm>
                <a:off x="122669" y="838899"/>
                <a:ext cx="5417424" cy="2254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u="sng" dirty="0"/>
                  <a:t>20 ODE energy balance equations</a:t>
                </a:r>
                <a:r>
                  <a:rPr lang="en-US" sz="1400" dirty="0"/>
                  <a:t>.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4 Port TMS, 4 Aft TMS, 4 FWD TMS, and 4 STB TMS.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2 Batteries and 2 payload instruments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u="sng" dirty="0"/>
                  <a:t>20 unknown temperatures</a:t>
                </a:r>
                <a:r>
                  <a:rPr lang="en-US" sz="1400" dirty="0"/>
                  <a:t>: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Port TMS: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𝐻𝑆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sz="1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𝑅𝐷</m:t>
                        </m:r>
                      </m:sub>
                    </m:sSub>
                  </m:oMath>
                </a14:m>
                <a:r>
                  <a:rPr lang="en-US" sz="1400" dirty="0"/>
                  <a:t>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Aft TMS: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𝐻𝑆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sz="1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𝑅𝐷</m:t>
                        </m:r>
                      </m:sub>
                    </m:sSub>
                  </m:oMath>
                </a14:m>
                <a:r>
                  <a:rPr lang="en-US" sz="1400" dirty="0"/>
                  <a:t>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FWD TMS: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𝐻𝑆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sz="1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𝑅𝐷</m:t>
                        </m:r>
                      </m:sub>
                    </m:sSub>
                  </m:oMath>
                </a14:m>
                <a:r>
                  <a:rPr lang="en-US" sz="1400" dirty="0"/>
                  <a:t>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STB TMS: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𝐻𝑆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𝐶𝐶</m:t>
                        </m:r>
                      </m:sub>
                    </m:sSub>
                  </m:oMath>
                </a14:m>
                <a:r>
                  <a:rPr lang="en-US" sz="1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𝑇𝐶𝑉</m:t>
                        </m:r>
                      </m:sub>
                    </m:sSub>
                  </m:oMath>
                </a14:m>
                <a:r>
                  <a:rPr lang="en-US" sz="1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𝑅𝐷</m:t>
                        </m:r>
                      </m:sub>
                    </m:sSub>
                  </m:oMath>
                </a14:m>
                <a:r>
                  <a:rPr lang="en-US" sz="1400" dirty="0"/>
                  <a:t> 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Batteries: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𝐹𝑊𝐷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𝐴𝐹𝑇</m:t>
                        </m:r>
                      </m:sub>
                    </m:sSub>
                  </m:oMath>
                </a14:m>
                <a:endParaRPr lang="en-US" sz="1400" dirty="0"/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sz="1400" dirty="0"/>
                  <a:t>Payload Instruments: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𝑀𝑆𝑂𝐿𝑂</m:t>
                        </m:r>
                      </m:sub>
                    </m:sSub>
                  </m:oMath>
                </a14:m>
                <a:r>
                  <a:rPr lang="en-US" sz="1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𝑁𝐼𝑅𝑉𝑆𝑆</m:t>
                        </m:r>
                      </m:sub>
                    </m:sSub>
                  </m:oMath>
                </a14:m>
                <a:endParaRPr lang="en-US" sz="1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E273C6C-3134-3FB7-AE90-90E4BDA18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69" y="838899"/>
                <a:ext cx="5417424" cy="2254015"/>
              </a:xfrm>
              <a:prstGeom prst="rect">
                <a:avLst/>
              </a:prstGeom>
              <a:blipFill>
                <a:blip r:embed="rId2"/>
                <a:stretch>
                  <a:fillRect l="-112" t="-542" b="-2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96869CB7-9DD8-C7D2-1CF8-DF82DFEDD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696" y="778544"/>
            <a:ext cx="6321387" cy="53431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BF94B9-E47E-6711-195B-A609B1B35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451" y="3290638"/>
            <a:ext cx="3284084" cy="316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7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27473-F664-EFBF-FDF7-5A254A97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BD713-1780-3856-1D68-D85F06F8F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200" dirty="0">
              <a:solidFill>
                <a:schemeClr val="bg2">
                  <a:lumMod val="90000"/>
                </a:schemeClr>
              </a:solidFill>
              <a:latin typeface="Calibri" panose="020F0502020204030204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09C6AE5-3DCC-2185-633F-D106715C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896" y="243013"/>
            <a:ext cx="10393680" cy="535531"/>
          </a:xfrm>
        </p:spPr>
        <p:txBody>
          <a:bodyPr/>
          <a:lstStyle/>
          <a:p>
            <a:r>
              <a:rPr lang="en-US" sz="3200" dirty="0"/>
              <a:t>Integrated Vehicle TVAC Test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76755C-39AB-F422-B7B8-CD046BB95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412" y="778543"/>
            <a:ext cx="5178319" cy="47099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D18D56-3C2B-2E80-4530-E95F76CCF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85" y="2603405"/>
            <a:ext cx="4097499" cy="36495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4096460-9354-ECCB-F2A1-5100F2244F88}"/>
              </a:ext>
            </a:extLst>
          </p:cNvPr>
          <p:cNvSpPr txBox="1"/>
          <p:nvPr/>
        </p:nvSpPr>
        <p:spPr>
          <a:xfrm>
            <a:off x="-2540" y="778543"/>
            <a:ext cx="6971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JSA Chamber A. LN2/He shroud.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Enclosure used to drive the thermal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Three relevant segments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Hibernation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Cold Thermal Balance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Hot Thermal Balance</a:t>
            </a:r>
          </a:p>
        </p:txBody>
      </p:sp>
    </p:spTree>
    <p:extLst>
      <p:ext uri="{BB962C8B-B14F-4D97-AF65-F5344CB8AC3E}">
        <p14:creationId xmlns:p14="http://schemas.microsoft.com/office/powerpoint/2010/main" val="3764635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IPER PPT Template (16x9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2B3AAEE1F3F5469752396BCB9BF183" ma:contentTypeVersion="1" ma:contentTypeDescription="Create a new document." ma:contentTypeScope="" ma:versionID="689504fd0d1e69118c4bd531f56c8a6d">
  <xsd:schema xmlns:xsd="http://www.w3.org/2001/XMLSchema" xmlns:xs="http://www.w3.org/2001/XMLSchema" xmlns:p="http://schemas.microsoft.com/office/2006/metadata/properties" xmlns:ns2="70eeba7d-ab04-4e6f-983e-755fe9aef25b" targetNamespace="http://schemas.microsoft.com/office/2006/metadata/properties" ma:root="true" ma:fieldsID="c3fe481e6bf0968bc3872e1d9d520c9d" ns2:_="">
    <xsd:import namespace="70eeba7d-ab04-4e6f-983e-755fe9aef25b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eeba7d-ab04-4e6f-983e-755fe9aef25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58CC68-2408-4EF5-8FDB-549D14DB0D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eeba7d-ab04-4e6f-983e-755fe9aef2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8417F4-70F7-4FBC-8A03-09A9B9581CD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70eeba7d-ab04-4e6f-983e-755fe9aef25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903ED16-74D8-4ED0-984C-B664DCA6E3C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95651</TotalTime>
  <Words>994</Words>
  <Application>Microsoft Office PowerPoint</Application>
  <PresentationFormat>Widescreen</PresentationFormat>
  <Paragraphs>127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Helvetica</vt:lpstr>
      <vt:lpstr>Times New Roman</vt:lpstr>
      <vt:lpstr>VIPER PPT Template (16x9)</vt:lpstr>
      <vt:lpstr>PowerPoint Presentation</vt:lpstr>
      <vt:lpstr>Background</vt:lpstr>
      <vt:lpstr>LHP Configuration</vt:lpstr>
      <vt:lpstr>VIPER TMS Configuration</vt:lpstr>
      <vt:lpstr>PowerPoint Presentation</vt:lpstr>
      <vt:lpstr>Modeling Approach: LHP</vt:lpstr>
      <vt:lpstr>TMS, Payloads and Batteries Models</vt:lpstr>
      <vt:lpstr>Integrated Vehicle TMS Model</vt:lpstr>
      <vt:lpstr>Integrated Vehicle TVAC Test</vt:lpstr>
      <vt:lpstr>Model Correlation: Step #1, Hibernation</vt:lpstr>
      <vt:lpstr>Model Correlation: Step #2 Cold Thermal Balance</vt:lpstr>
      <vt:lpstr>Model Correlation: Step #3, Hot Thermal Balance</vt:lpstr>
      <vt:lpstr>Model Correlation: Steady State Error Summary.</vt:lpstr>
      <vt:lpstr>Summary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Korsmeyer, David J. (ARC-D)</dc:creator>
  <cp:keywords/>
  <dc:description/>
  <cp:lastModifiedBy>Turk, Jodi C. (MSFC-EV34)</cp:lastModifiedBy>
  <cp:revision>1383</cp:revision>
  <dcterms:created xsi:type="dcterms:W3CDTF">2019-04-16T18:58:35Z</dcterms:created>
  <dcterms:modified xsi:type="dcterms:W3CDTF">2026-07-01T18:12:26Z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BS/Category">
    <vt:lpwstr>UNKNOWN</vt:lpwstr>
  </property>
  <property fmtid="{D5CDD505-2E9C-101B-9397-08002B2CF9AE}" pid="3" name="WorkflowChangePath">
    <vt:lpwstr>6c95b369-2841-4c0d-83f5-7263fd16cbf9,2;</vt:lpwstr>
  </property>
  <property fmtid="{D5CDD505-2E9C-101B-9397-08002B2CF9AE}" pid="4" name="ContentTypeId">
    <vt:lpwstr>0x010100EE2B3AAEE1F3F5469752396BCB9BF183</vt:lpwstr>
  </property>
  <property fmtid="{D5CDD505-2E9C-101B-9397-08002B2CF9AE}" pid="5" name="Unknown">
    <vt:lpwstr>UPDATED</vt:lpwstr>
  </property>
</Properties>
</file>